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6" r:id="rId2"/>
    <p:sldMasterId id="2147483675" r:id="rId3"/>
    <p:sldMasterId id="2147483706" r:id="rId4"/>
  </p:sldMasterIdLst>
  <p:notesMasterIdLst>
    <p:notesMasterId r:id="rId30"/>
  </p:notesMasterIdLst>
  <p:sldIdLst>
    <p:sldId id="2141413570" r:id="rId5"/>
    <p:sldId id="272" r:id="rId6"/>
    <p:sldId id="2141413571" r:id="rId7"/>
    <p:sldId id="1147" r:id="rId8"/>
    <p:sldId id="2141413573" r:id="rId9"/>
    <p:sldId id="1148" r:id="rId10"/>
    <p:sldId id="2141413561" r:id="rId11"/>
    <p:sldId id="1149" r:id="rId12"/>
    <p:sldId id="1150" r:id="rId13"/>
    <p:sldId id="2141413529" r:id="rId14"/>
    <p:sldId id="2141413523" r:id="rId15"/>
    <p:sldId id="2141413563" r:id="rId16"/>
    <p:sldId id="2141413558" r:id="rId17"/>
    <p:sldId id="2141413574" r:id="rId18"/>
    <p:sldId id="1024" r:id="rId19"/>
    <p:sldId id="1192" r:id="rId20"/>
    <p:sldId id="2141413572" r:id="rId21"/>
    <p:sldId id="2141413559" r:id="rId22"/>
    <p:sldId id="2141413540" r:id="rId23"/>
    <p:sldId id="2141413524" r:id="rId24"/>
    <p:sldId id="2141413541" r:id="rId25"/>
    <p:sldId id="2141413530" r:id="rId26"/>
    <p:sldId id="2141413575" r:id="rId27"/>
    <p:sldId id="1020" r:id="rId28"/>
    <p:sldId id="2141413551"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141413570"/>
            <p14:sldId id="272"/>
            <p14:sldId id="2141413571"/>
            <p14:sldId id="1147"/>
            <p14:sldId id="2141413573"/>
            <p14:sldId id="1148"/>
            <p14:sldId id="2141413561"/>
            <p14:sldId id="1149"/>
            <p14:sldId id="1150"/>
            <p14:sldId id="2141413529"/>
            <p14:sldId id="2141413523"/>
            <p14:sldId id="2141413563"/>
            <p14:sldId id="2141413558"/>
            <p14:sldId id="2141413574"/>
            <p14:sldId id="1024"/>
            <p14:sldId id="1192"/>
            <p14:sldId id="2141413572"/>
            <p14:sldId id="2141413559"/>
            <p14:sldId id="2141413540"/>
            <p14:sldId id="2141413524"/>
            <p14:sldId id="2141413541"/>
            <p14:sldId id="2141413530"/>
            <p14:sldId id="2141413575"/>
            <p14:sldId id="1020"/>
            <p14:sldId id="21414135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6CC24A"/>
    <a:srgbClr val="415364"/>
    <a:srgbClr val="B47E00"/>
    <a:srgbClr val="6A1B32"/>
    <a:srgbClr val="333333"/>
    <a:srgbClr val="FF3A1E"/>
    <a:srgbClr val="3F5763"/>
    <a:srgbClr val="005CB9"/>
    <a:srgbClr val="FF7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68376" autoAdjust="0"/>
  </p:normalViewPr>
  <p:slideViewPr>
    <p:cSldViewPr snapToGrid="0">
      <p:cViewPr varScale="1">
        <p:scale>
          <a:sx n="72" d="100"/>
          <a:sy n="72" d="100"/>
        </p:scale>
        <p:origin x="19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97DC55-0E2A-418D-9BFD-87EAFE03B591}"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6234654D-52CF-4596-89A8-16485F06EA76}">
      <dgm:prSet phldrT="[Text]"/>
      <dgm:spPr/>
      <dgm:t>
        <a:bodyPr/>
        <a:lstStyle/>
        <a:p>
          <a:pPr>
            <a:buFont typeface="Arial" panose="020B0604020202020204" pitchFamily="34" charset="0"/>
            <a:buChar char="•"/>
          </a:pPr>
          <a:r>
            <a:rPr lang="en-US"/>
            <a:t>RIPE - 6 months vs 9 months</a:t>
          </a:r>
        </a:p>
      </dgm:t>
    </dgm:pt>
    <dgm:pt modelId="{A109D030-6D98-4F51-B3F5-DCC35F5858DB}" type="parTrans" cxnId="{CEBE25D2-F87B-4B75-BC6D-66AFB32DB5BC}">
      <dgm:prSet/>
      <dgm:spPr/>
      <dgm:t>
        <a:bodyPr/>
        <a:lstStyle/>
        <a:p>
          <a:endParaRPr lang="en-US"/>
        </a:p>
      </dgm:t>
    </dgm:pt>
    <dgm:pt modelId="{1C410C30-773F-4D29-9BC4-215EE53A3282}" type="sibTrans" cxnId="{CEBE25D2-F87B-4B75-BC6D-66AFB32DB5BC}">
      <dgm:prSet/>
      <dgm:spPr/>
      <dgm:t>
        <a:bodyPr/>
        <a:lstStyle/>
        <a:p>
          <a:endParaRPr lang="en-US"/>
        </a:p>
      </dgm:t>
    </dgm:pt>
    <dgm:pt modelId="{8841E9C9-AABB-4B78-B8D7-8D0C3ABB92B6}">
      <dgm:prSet phldrT="[Text]"/>
      <dgm:spPr/>
      <dgm:t>
        <a:bodyPr/>
        <a:lstStyle/>
        <a:p>
          <a:pPr>
            <a:buFont typeface="Arial" panose="020B0604020202020204" pitchFamily="34" charset="0"/>
            <a:buChar char="•"/>
          </a:pPr>
          <a:r>
            <a:rPr lang="en-US"/>
            <a:t>4 HPMZ – shorter regimen than RIPE</a:t>
          </a:r>
        </a:p>
      </dgm:t>
    </dgm:pt>
    <dgm:pt modelId="{BE573223-2F97-4C30-B225-4FF544254832}" type="parTrans" cxnId="{FDA15AEF-192B-4D2C-AAD8-86FED8A65DA7}">
      <dgm:prSet/>
      <dgm:spPr/>
      <dgm:t>
        <a:bodyPr/>
        <a:lstStyle/>
        <a:p>
          <a:endParaRPr lang="en-US"/>
        </a:p>
      </dgm:t>
    </dgm:pt>
    <dgm:pt modelId="{F128804B-F48B-45F8-A5C0-86ACB2A94662}" type="sibTrans" cxnId="{FDA15AEF-192B-4D2C-AAD8-86FED8A65DA7}">
      <dgm:prSet/>
      <dgm:spPr/>
      <dgm:t>
        <a:bodyPr/>
        <a:lstStyle/>
        <a:p>
          <a:endParaRPr lang="en-US"/>
        </a:p>
      </dgm:t>
    </dgm:pt>
    <dgm:pt modelId="{E6D3F1AB-20E3-4117-872D-AAFE52F28256}">
      <dgm:prSet phldrT="[Text]"/>
      <dgm:spPr/>
      <dgm:t>
        <a:bodyPr/>
        <a:lstStyle/>
        <a:p>
          <a:pPr>
            <a:buFont typeface="Arial" panose="020B0604020202020204" pitchFamily="34" charset="0"/>
            <a:buChar char="•"/>
          </a:pPr>
          <a:r>
            <a:rPr lang="en-US" dirty="0"/>
            <a:t>SHINE - pediatrics</a:t>
          </a:r>
        </a:p>
      </dgm:t>
    </dgm:pt>
    <dgm:pt modelId="{DC63CD7C-BB2A-497A-A7DD-77D7C9D11AEE}" type="parTrans" cxnId="{403C4D63-75A3-4204-9AEB-438C0B0E6F40}">
      <dgm:prSet/>
      <dgm:spPr/>
      <dgm:t>
        <a:bodyPr/>
        <a:lstStyle/>
        <a:p>
          <a:endParaRPr lang="en-US"/>
        </a:p>
      </dgm:t>
    </dgm:pt>
    <dgm:pt modelId="{0B16B23E-603B-48CD-95A5-FF90AC1285F9}" type="sibTrans" cxnId="{403C4D63-75A3-4204-9AEB-438C0B0E6F40}">
      <dgm:prSet/>
      <dgm:spPr/>
      <dgm:t>
        <a:bodyPr/>
        <a:lstStyle/>
        <a:p>
          <a:endParaRPr lang="en-US"/>
        </a:p>
      </dgm:t>
    </dgm:pt>
    <dgm:pt modelId="{1F912FDF-1CF1-4D23-9C51-104A13279A5A}" type="pres">
      <dgm:prSet presAssocID="{EE97DC55-0E2A-418D-9BFD-87EAFE03B591}" presName="linear" presStyleCnt="0">
        <dgm:presLayoutVars>
          <dgm:animLvl val="lvl"/>
          <dgm:resizeHandles val="exact"/>
        </dgm:presLayoutVars>
      </dgm:prSet>
      <dgm:spPr/>
    </dgm:pt>
    <dgm:pt modelId="{9F311C3C-C97A-406F-B691-372E2FD9A54E}" type="pres">
      <dgm:prSet presAssocID="{6234654D-52CF-4596-89A8-16485F06EA76}" presName="parentText" presStyleLbl="node1" presStyleIdx="0" presStyleCnt="3">
        <dgm:presLayoutVars>
          <dgm:chMax val="0"/>
          <dgm:bulletEnabled val="1"/>
        </dgm:presLayoutVars>
      </dgm:prSet>
      <dgm:spPr/>
    </dgm:pt>
    <dgm:pt modelId="{9E1F1335-81C9-4860-AAD8-3030659DFD2F}" type="pres">
      <dgm:prSet presAssocID="{1C410C30-773F-4D29-9BC4-215EE53A3282}" presName="spacer" presStyleCnt="0"/>
      <dgm:spPr/>
    </dgm:pt>
    <dgm:pt modelId="{30B9302E-3A74-4A56-A68F-0E99D7498C98}" type="pres">
      <dgm:prSet presAssocID="{8841E9C9-AABB-4B78-B8D7-8D0C3ABB92B6}" presName="parentText" presStyleLbl="node1" presStyleIdx="1" presStyleCnt="3">
        <dgm:presLayoutVars>
          <dgm:chMax val="0"/>
          <dgm:bulletEnabled val="1"/>
        </dgm:presLayoutVars>
      </dgm:prSet>
      <dgm:spPr/>
    </dgm:pt>
    <dgm:pt modelId="{690C8208-9A3C-4CD6-B7C4-6BA5A1BE0375}" type="pres">
      <dgm:prSet presAssocID="{F128804B-F48B-45F8-A5C0-86ACB2A94662}" presName="spacer" presStyleCnt="0"/>
      <dgm:spPr/>
    </dgm:pt>
    <dgm:pt modelId="{6F07B867-5BAA-4C8C-B3C8-5E456FCA0F48}" type="pres">
      <dgm:prSet presAssocID="{E6D3F1AB-20E3-4117-872D-AAFE52F28256}" presName="parentText" presStyleLbl="node1" presStyleIdx="2" presStyleCnt="3">
        <dgm:presLayoutVars>
          <dgm:chMax val="0"/>
          <dgm:bulletEnabled val="1"/>
        </dgm:presLayoutVars>
      </dgm:prSet>
      <dgm:spPr/>
    </dgm:pt>
  </dgm:ptLst>
  <dgm:cxnLst>
    <dgm:cxn modelId="{83C13102-A547-47B9-992A-9BEBB99A7063}" type="presOf" srcId="{6234654D-52CF-4596-89A8-16485F06EA76}" destId="{9F311C3C-C97A-406F-B691-372E2FD9A54E}" srcOrd="0" destOrd="0" presId="urn:microsoft.com/office/officeart/2005/8/layout/vList2"/>
    <dgm:cxn modelId="{7717DB0C-5E1F-454E-B21E-8F29C01E5C8B}" type="presOf" srcId="{EE97DC55-0E2A-418D-9BFD-87EAFE03B591}" destId="{1F912FDF-1CF1-4D23-9C51-104A13279A5A}" srcOrd="0" destOrd="0" presId="urn:microsoft.com/office/officeart/2005/8/layout/vList2"/>
    <dgm:cxn modelId="{B114BA23-FCE8-45FF-B91D-64462A7AAA1B}" type="presOf" srcId="{8841E9C9-AABB-4B78-B8D7-8D0C3ABB92B6}" destId="{30B9302E-3A74-4A56-A68F-0E99D7498C98}" srcOrd="0" destOrd="0" presId="urn:microsoft.com/office/officeart/2005/8/layout/vList2"/>
    <dgm:cxn modelId="{403C4D63-75A3-4204-9AEB-438C0B0E6F40}" srcId="{EE97DC55-0E2A-418D-9BFD-87EAFE03B591}" destId="{E6D3F1AB-20E3-4117-872D-AAFE52F28256}" srcOrd="2" destOrd="0" parTransId="{DC63CD7C-BB2A-497A-A7DD-77D7C9D11AEE}" sibTransId="{0B16B23E-603B-48CD-95A5-FF90AC1285F9}"/>
    <dgm:cxn modelId="{CEBE25D2-F87B-4B75-BC6D-66AFB32DB5BC}" srcId="{EE97DC55-0E2A-418D-9BFD-87EAFE03B591}" destId="{6234654D-52CF-4596-89A8-16485F06EA76}" srcOrd="0" destOrd="0" parTransId="{A109D030-6D98-4F51-B3F5-DCC35F5858DB}" sibTransId="{1C410C30-773F-4D29-9BC4-215EE53A3282}"/>
    <dgm:cxn modelId="{CE301BE6-5A12-47F8-B65A-32352A286C45}" type="presOf" srcId="{E6D3F1AB-20E3-4117-872D-AAFE52F28256}" destId="{6F07B867-5BAA-4C8C-B3C8-5E456FCA0F48}" srcOrd="0" destOrd="0" presId="urn:microsoft.com/office/officeart/2005/8/layout/vList2"/>
    <dgm:cxn modelId="{FDA15AEF-192B-4D2C-AAD8-86FED8A65DA7}" srcId="{EE97DC55-0E2A-418D-9BFD-87EAFE03B591}" destId="{8841E9C9-AABB-4B78-B8D7-8D0C3ABB92B6}" srcOrd="1" destOrd="0" parTransId="{BE573223-2F97-4C30-B225-4FF544254832}" sibTransId="{F128804B-F48B-45F8-A5C0-86ACB2A94662}"/>
    <dgm:cxn modelId="{607AD8CF-C866-4447-9E39-5F484B3A9408}" type="presParOf" srcId="{1F912FDF-1CF1-4D23-9C51-104A13279A5A}" destId="{9F311C3C-C97A-406F-B691-372E2FD9A54E}" srcOrd="0" destOrd="0" presId="urn:microsoft.com/office/officeart/2005/8/layout/vList2"/>
    <dgm:cxn modelId="{F8758408-A138-43B2-933E-470D00E2A1E0}" type="presParOf" srcId="{1F912FDF-1CF1-4D23-9C51-104A13279A5A}" destId="{9E1F1335-81C9-4860-AAD8-3030659DFD2F}" srcOrd="1" destOrd="0" presId="urn:microsoft.com/office/officeart/2005/8/layout/vList2"/>
    <dgm:cxn modelId="{1A19A608-1DC6-4EBA-A45A-E499369FFCCE}" type="presParOf" srcId="{1F912FDF-1CF1-4D23-9C51-104A13279A5A}" destId="{30B9302E-3A74-4A56-A68F-0E99D7498C98}" srcOrd="2" destOrd="0" presId="urn:microsoft.com/office/officeart/2005/8/layout/vList2"/>
    <dgm:cxn modelId="{9983372B-A16E-44E6-A1BD-29B42F688DF8}" type="presParOf" srcId="{1F912FDF-1CF1-4D23-9C51-104A13279A5A}" destId="{690C8208-9A3C-4CD6-B7C4-6BA5A1BE0375}" srcOrd="3" destOrd="0" presId="urn:microsoft.com/office/officeart/2005/8/layout/vList2"/>
    <dgm:cxn modelId="{3727BD25-D090-4080-B5C3-CCDB32BB700F}" type="presParOf" srcId="{1F912FDF-1CF1-4D23-9C51-104A13279A5A}" destId="{6F07B867-5BAA-4C8C-B3C8-5E456FCA0F48}"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BCF90-657C-4A22-867B-C85602E13D73}"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n-US"/>
        </a:p>
      </dgm:t>
    </dgm:pt>
    <dgm:pt modelId="{44A1AACC-6614-464B-93AD-677B111F6281}">
      <dgm:prSet phldrT="[Text]" custT="1"/>
      <dgm:spPr/>
      <dgm:t>
        <a:bodyPr/>
        <a:lstStyle/>
        <a:p>
          <a:r>
            <a:rPr lang="en-US" sz="2400" dirty="0"/>
            <a:t>Initial Assessment</a:t>
          </a:r>
        </a:p>
      </dgm:t>
    </dgm:pt>
    <dgm:pt modelId="{789D3450-D334-4810-87B4-61EA4D158A49}" type="parTrans" cxnId="{91BDEB79-DB2B-4EA7-A561-834668F2AB03}">
      <dgm:prSet/>
      <dgm:spPr/>
      <dgm:t>
        <a:bodyPr/>
        <a:lstStyle/>
        <a:p>
          <a:endParaRPr lang="en-US"/>
        </a:p>
      </dgm:t>
    </dgm:pt>
    <dgm:pt modelId="{2114EB69-C6B1-4692-BA6F-6C91D89BA8E7}" type="sibTrans" cxnId="{91BDEB79-DB2B-4EA7-A561-834668F2AB03}">
      <dgm:prSet/>
      <dgm:spPr/>
      <dgm:t>
        <a:bodyPr/>
        <a:lstStyle/>
        <a:p>
          <a:endParaRPr lang="en-US"/>
        </a:p>
      </dgm:t>
    </dgm:pt>
    <dgm:pt modelId="{18BF26D8-E332-4405-AB73-C872D5F02061}">
      <dgm:prSet phldrT="[Text]" custT="1"/>
      <dgm:spPr/>
      <dgm:t>
        <a:bodyPr/>
        <a:lstStyle/>
        <a:p>
          <a:r>
            <a:rPr lang="en-US" sz="2400" dirty="0"/>
            <a:t>Treatment</a:t>
          </a:r>
        </a:p>
      </dgm:t>
    </dgm:pt>
    <dgm:pt modelId="{A38AD797-72B2-475E-9DD7-341E16A5E92C}" type="parTrans" cxnId="{3AE92D22-6796-46F6-B0C7-6356B101F147}">
      <dgm:prSet/>
      <dgm:spPr/>
      <dgm:t>
        <a:bodyPr/>
        <a:lstStyle/>
        <a:p>
          <a:endParaRPr lang="en-US"/>
        </a:p>
      </dgm:t>
    </dgm:pt>
    <dgm:pt modelId="{31E9A0B4-5E64-49C0-9231-532A3252F46C}" type="sibTrans" cxnId="{3AE92D22-6796-46F6-B0C7-6356B101F147}">
      <dgm:prSet/>
      <dgm:spPr/>
      <dgm:t>
        <a:bodyPr/>
        <a:lstStyle/>
        <a:p>
          <a:endParaRPr lang="en-US"/>
        </a:p>
      </dgm:t>
    </dgm:pt>
    <dgm:pt modelId="{A8ED6C65-062F-480B-919F-3D2994E3D5A3}">
      <dgm:prSet phldrT="[Text]" custT="1"/>
      <dgm:spPr/>
      <dgm:t>
        <a:bodyPr/>
        <a:lstStyle/>
        <a:p>
          <a:r>
            <a:rPr lang="en-US" sz="2400" strike="noStrike" dirty="0"/>
            <a:t>Administrative</a:t>
          </a:r>
        </a:p>
      </dgm:t>
    </dgm:pt>
    <dgm:pt modelId="{B373DCAA-8C82-434E-A0FC-EB50E81F2E86}" type="parTrans" cxnId="{23488894-8DB1-437F-B81C-BB0948AB0E01}">
      <dgm:prSet/>
      <dgm:spPr/>
      <dgm:t>
        <a:bodyPr/>
        <a:lstStyle/>
        <a:p>
          <a:endParaRPr lang="en-US"/>
        </a:p>
      </dgm:t>
    </dgm:pt>
    <dgm:pt modelId="{772DFDC8-AC60-47CF-81EF-AA56A5E4B50F}" type="sibTrans" cxnId="{23488894-8DB1-437F-B81C-BB0948AB0E01}">
      <dgm:prSet/>
      <dgm:spPr/>
      <dgm:t>
        <a:bodyPr/>
        <a:lstStyle/>
        <a:p>
          <a:endParaRPr lang="en-US"/>
        </a:p>
      </dgm:t>
    </dgm:pt>
    <dgm:pt modelId="{E82F4A0B-E703-40F8-B537-747AF77BF86E}">
      <dgm:prSet phldrT="[Text]" custT="1"/>
      <dgm:spPr/>
      <dgm:t>
        <a:bodyPr/>
        <a:lstStyle/>
        <a:p>
          <a:r>
            <a:rPr lang="en-US" sz="2400" dirty="0"/>
            <a:t>Monitoring</a:t>
          </a:r>
        </a:p>
      </dgm:t>
    </dgm:pt>
    <dgm:pt modelId="{F5394E94-0988-4960-8BB0-86982231C456}" type="parTrans" cxnId="{D9827E5B-700A-4010-B76D-D25ECBEE0538}">
      <dgm:prSet/>
      <dgm:spPr/>
      <dgm:t>
        <a:bodyPr/>
        <a:lstStyle/>
        <a:p>
          <a:endParaRPr lang="en-US"/>
        </a:p>
      </dgm:t>
    </dgm:pt>
    <dgm:pt modelId="{9AF224CC-8594-4ECC-B3D6-A14B25BAEA59}" type="sibTrans" cxnId="{D9827E5B-700A-4010-B76D-D25ECBEE0538}">
      <dgm:prSet/>
      <dgm:spPr/>
      <dgm:t>
        <a:bodyPr/>
        <a:lstStyle/>
        <a:p>
          <a:endParaRPr lang="en-US"/>
        </a:p>
      </dgm:t>
    </dgm:pt>
    <dgm:pt modelId="{7F4F7DFA-EA1D-4C56-98D5-523CDB8A4CEE}">
      <dgm:prSet phldrT="[Text]" custT="1"/>
      <dgm:spPr/>
      <dgm:t>
        <a:bodyPr/>
        <a:lstStyle/>
        <a:p>
          <a:r>
            <a:rPr lang="en-US" sz="2400" dirty="0"/>
            <a:t>Patient care needs</a:t>
          </a:r>
        </a:p>
      </dgm:t>
    </dgm:pt>
    <dgm:pt modelId="{6E70AADD-BBE7-47B8-AEAE-E056DDBA3A14}" type="parTrans" cxnId="{E98B2873-2108-403F-8626-8468FB2CC2A0}">
      <dgm:prSet/>
      <dgm:spPr/>
      <dgm:t>
        <a:bodyPr/>
        <a:lstStyle/>
        <a:p>
          <a:endParaRPr lang="en-US"/>
        </a:p>
      </dgm:t>
    </dgm:pt>
    <dgm:pt modelId="{3AD2CFE2-6833-4BED-B000-AEBC1B92C755}" type="sibTrans" cxnId="{E98B2873-2108-403F-8626-8468FB2CC2A0}">
      <dgm:prSet/>
      <dgm:spPr/>
      <dgm:t>
        <a:bodyPr/>
        <a:lstStyle/>
        <a:p>
          <a:endParaRPr lang="en-US"/>
        </a:p>
      </dgm:t>
    </dgm:pt>
    <dgm:pt modelId="{C2B2CE9D-4A67-41BF-BB51-1C9A869278A0}" type="pres">
      <dgm:prSet presAssocID="{C13BCF90-657C-4A22-867B-C85602E13D73}" presName="compositeShape" presStyleCnt="0">
        <dgm:presLayoutVars>
          <dgm:dir/>
          <dgm:resizeHandles/>
        </dgm:presLayoutVars>
      </dgm:prSet>
      <dgm:spPr/>
    </dgm:pt>
    <dgm:pt modelId="{71848786-5544-414F-9A2B-EE00E1D64756}" type="pres">
      <dgm:prSet presAssocID="{C13BCF90-657C-4A22-867B-C85602E13D73}" presName="pyramid" presStyleLbl="node1" presStyleIdx="0" presStyleCnt="1"/>
      <dgm:spPr/>
    </dgm:pt>
    <dgm:pt modelId="{7D1F8437-386D-4993-B7A4-8538AAB4C29B}" type="pres">
      <dgm:prSet presAssocID="{C13BCF90-657C-4A22-867B-C85602E13D73}" presName="theList" presStyleCnt="0"/>
      <dgm:spPr/>
    </dgm:pt>
    <dgm:pt modelId="{21EEF1F6-5EE8-43A9-B4F1-A935DBB3D896}" type="pres">
      <dgm:prSet presAssocID="{A8ED6C65-062F-480B-919F-3D2994E3D5A3}" presName="aNode" presStyleLbl="fgAcc1" presStyleIdx="0" presStyleCnt="5">
        <dgm:presLayoutVars>
          <dgm:bulletEnabled val="1"/>
        </dgm:presLayoutVars>
      </dgm:prSet>
      <dgm:spPr/>
    </dgm:pt>
    <dgm:pt modelId="{315238B5-1BD2-4A9E-B68A-A4F99410037E}" type="pres">
      <dgm:prSet presAssocID="{A8ED6C65-062F-480B-919F-3D2994E3D5A3}" presName="aSpace" presStyleCnt="0"/>
      <dgm:spPr/>
    </dgm:pt>
    <dgm:pt modelId="{EF7B661E-908A-4DAA-8C88-6B086B333DEA}" type="pres">
      <dgm:prSet presAssocID="{44A1AACC-6614-464B-93AD-677B111F6281}" presName="aNode" presStyleLbl="fgAcc1" presStyleIdx="1" presStyleCnt="5">
        <dgm:presLayoutVars>
          <dgm:bulletEnabled val="1"/>
        </dgm:presLayoutVars>
      </dgm:prSet>
      <dgm:spPr/>
    </dgm:pt>
    <dgm:pt modelId="{F6286DD6-3392-4A12-BD75-F45C9CE7A95E}" type="pres">
      <dgm:prSet presAssocID="{44A1AACC-6614-464B-93AD-677B111F6281}" presName="aSpace" presStyleCnt="0"/>
      <dgm:spPr/>
    </dgm:pt>
    <dgm:pt modelId="{D2D38AEF-702A-4B62-A634-DBA39E031F6E}" type="pres">
      <dgm:prSet presAssocID="{18BF26D8-E332-4405-AB73-C872D5F02061}" presName="aNode" presStyleLbl="fgAcc1" presStyleIdx="2" presStyleCnt="5">
        <dgm:presLayoutVars>
          <dgm:bulletEnabled val="1"/>
        </dgm:presLayoutVars>
      </dgm:prSet>
      <dgm:spPr/>
    </dgm:pt>
    <dgm:pt modelId="{609D7F8B-CA38-43F6-812B-BF9B8B2CC055}" type="pres">
      <dgm:prSet presAssocID="{18BF26D8-E332-4405-AB73-C872D5F02061}" presName="aSpace" presStyleCnt="0"/>
      <dgm:spPr/>
    </dgm:pt>
    <dgm:pt modelId="{83AF6841-39DA-4338-BA44-DA795CA2644B}" type="pres">
      <dgm:prSet presAssocID="{E82F4A0B-E703-40F8-B537-747AF77BF86E}" presName="aNode" presStyleLbl="fgAcc1" presStyleIdx="3" presStyleCnt="5">
        <dgm:presLayoutVars>
          <dgm:bulletEnabled val="1"/>
        </dgm:presLayoutVars>
      </dgm:prSet>
      <dgm:spPr/>
    </dgm:pt>
    <dgm:pt modelId="{E1157DDF-73E2-4411-85A4-1FEAC883BD28}" type="pres">
      <dgm:prSet presAssocID="{E82F4A0B-E703-40F8-B537-747AF77BF86E}" presName="aSpace" presStyleCnt="0"/>
      <dgm:spPr/>
    </dgm:pt>
    <dgm:pt modelId="{684B0ED8-8735-482F-AAB0-60A4D9134C12}" type="pres">
      <dgm:prSet presAssocID="{7F4F7DFA-EA1D-4C56-98D5-523CDB8A4CEE}" presName="aNode" presStyleLbl="fgAcc1" presStyleIdx="4" presStyleCnt="5">
        <dgm:presLayoutVars>
          <dgm:bulletEnabled val="1"/>
        </dgm:presLayoutVars>
      </dgm:prSet>
      <dgm:spPr/>
    </dgm:pt>
    <dgm:pt modelId="{59CA9079-C5FA-4CED-97B1-739A18528DE7}" type="pres">
      <dgm:prSet presAssocID="{7F4F7DFA-EA1D-4C56-98D5-523CDB8A4CEE}" presName="aSpace" presStyleCnt="0"/>
      <dgm:spPr/>
    </dgm:pt>
  </dgm:ptLst>
  <dgm:cxnLst>
    <dgm:cxn modelId="{3AE92D22-6796-46F6-B0C7-6356B101F147}" srcId="{C13BCF90-657C-4A22-867B-C85602E13D73}" destId="{18BF26D8-E332-4405-AB73-C872D5F02061}" srcOrd="2" destOrd="0" parTransId="{A38AD797-72B2-475E-9DD7-341E16A5E92C}" sibTransId="{31E9A0B4-5E64-49C0-9231-532A3252F46C}"/>
    <dgm:cxn modelId="{05DFB12E-7783-4765-8432-9D946D81E120}" type="presOf" srcId="{7F4F7DFA-EA1D-4C56-98D5-523CDB8A4CEE}" destId="{684B0ED8-8735-482F-AAB0-60A4D9134C12}" srcOrd="0" destOrd="0" presId="urn:microsoft.com/office/officeart/2005/8/layout/pyramid2"/>
    <dgm:cxn modelId="{5EC49932-D50D-425E-BAA2-B3C716E6BDB3}" type="presOf" srcId="{18BF26D8-E332-4405-AB73-C872D5F02061}" destId="{D2D38AEF-702A-4B62-A634-DBA39E031F6E}" srcOrd="0" destOrd="0" presId="urn:microsoft.com/office/officeart/2005/8/layout/pyramid2"/>
    <dgm:cxn modelId="{A6EBCB36-ACAE-42F3-A844-7714A53BD04C}" type="presOf" srcId="{A8ED6C65-062F-480B-919F-3D2994E3D5A3}" destId="{21EEF1F6-5EE8-43A9-B4F1-A935DBB3D896}" srcOrd="0" destOrd="0" presId="urn:microsoft.com/office/officeart/2005/8/layout/pyramid2"/>
    <dgm:cxn modelId="{D9827E5B-700A-4010-B76D-D25ECBEE0538}" srcId="{C13BCF90-657C-4A22-867B-C85602E13D73}" destId="{E82F4A0B-E703-40F8-B537-747AF77BF86E}" srcOrd="3" destOrd="0" parTransId="{F5394E94-0988-4960-8BB0-86982231C456}" sibTransId="{9AF224CC-8594-4ECC-B3D6-A14B25BAEA59}"/>
    <dgm:cxn modelId="{E98B2873-2108-403F-8626-8468FB2CC2A0}" srcId="{C13BCF90-657C-4A22-867B-C85602E13D73}" destId="{7F4F7DFA-EA1D-4C56-98D5-523CDB8A4CEE}" srcOrd="4" destOrd="0" parTransId="{6E70AADD-BBE7-47B8-AEAE-E056DDBA3A14}" sibTransId="{3AD2CFE2-6833-4BED-B000-AEBC1B92C755}"/>
    <dgm:cxn modelId="{91BDEB79-DB2B-4EA7-A561-834668F2AB03}" srcId="{C13BCF90-657C-4A22-867B-C85602E13D73}" destId="{44A1AACC-6614-464B-93AD-677B111F6281}" srcOrd="1" destOrd="0" parTransId="{789D3450-D334-4810-87B4-61EA4D158A49}" sibTransId="{2114EB69-C6B1-4692-BA6F-6C91D89BA8E7}"/>
    <dgm:cxn modelId="{8CC9C57A-4CB9-4052-9871-F681916EF73A}" type="presOf" srcId="{C13BCF90-657C-4A22-867B-C85602E13D73}" destId="{C2B2CE9D-4A67-41BF-BB51-1C9A869278A0}" srcOrd="0" destOrd="0" presId="urn:microsoft.com/office/officeart/2005/8/layout/pyramid2"/>
    <dgm:cxn modelId="{23488894-8DB1-437F-B81C-BB0948AB0E01}" srcId="{C13BCF90-657C-4A22-867B-C85602E13D73}" destId="{A8ED6C65-062F-480B-919F-3D2994E3D5A3}" srcOrd="0" destOrd="0" parTransId="{B373DCAA-8C82-434E-A0FC-EB50E81F2E86}" sibTransId="{772DFDC8-AC60-47CF-81EF-AA56A5E4B50F}"/>
    <dgm:cxn modelId="{0072FC9D-C592-4F7E-B483-3F96CAF665B5}" type="presOf" srcId="{44A1AACC-6614-464B-93AD-677B111F6281}" destId="{EF7B661E-908A-4DAA-8C88-6B086B333DEA}" srcOrd="0" destOrd="0" presId="urn:microsoft.com/office/officeart/2005/8/layout/pyramid2"/>
    <dgm:cxn modelId="{A05989D8-A88F-4280-B9C4-AE74CB21F2ED}" type="presOf" srcId="{E82F4A0B-E703-40F8-B537-747AF77BF86E}" destId="{83AF6841-39DA-4338-BA44-DA795CA2644B}" srcOrd="0" destOrd="0" presId="urn:microsoft.com/office/officeart/2005/8/layout/pyramid2"/>
    <dgm:cxn modelId="{915365B8-4A80-481C-8640-4612A23BA301}" type="presParOf" srcId="{C2B2CE9D-4A67-41BF-BB51-1C9A869278A0}" destId="{71848786-5544-414F-9A2B-EE00E1D64756}" srcOrd="0" destOrd="0" presId="urn:microsoft.com/office/officeart/2005/8/layout/pyramid2"/>
    <dgm:cxn modelId="{E5020AFD-532E-49C1-8B9F-F7C9EE16490F}" type="presParOf" srcId="{C2B2CE9D-4A67-41BF-BB51-1C9A869278A0}" destId="{7D1F8437-386D-4993-B7A4-8538AAB4C29B}" srcOrd="1" destOrd="0" presId="urn:microsoft.com/office/officeart/2005/8/layout/pyramid2"/>
    <dgm:cxn modelId="{64FE4270-128C-4F69-9829-9BDA17E286D3}" type="presParOf" srcId="{7D1F8437-386D-4993-B7A4-8538AAB4C29B}" destId="{21EEF1F6-5EE8-43A9-B4F1-A935DBB3D896}" srcOrd="0" destOrd="0" presId="urn:microsoft.com/office/officeart/2005/8/layout/pyramid2"/>
    <dgm:cxn modelId="{38F9FE3F-1F87-459A-9D97-D538541EC7D7}" type="presParOf" srcId="{7D1F8437-386D-4993-B7A4-8538AAB4C29B}" destId="{315238B5-1BD2-4A9E-B68A-A4F99410037E}" srcOrd="1" destOrd="0" presId="urn:microsoft.com/office/officeart/2005/8/layout/pyramid2"/>
    <dgm:cxn modelId="{3F08B8BD-59DE-4F02-844A-7423C7E8A117}" type="presParOf" srcId="{7D1F8437-386D-4993-B7A4-8538AAB4C29B}" destId="{EF7B661E-908A-4DAA-8C88-6B086B333DEA}" srcOrd="2" destOrd="0" presId="urn:microsoft.com/office/officeart/2005/8/layout/pyramid2"/>
    <dgm:cxn modelId="{9B7D3060-83C4-4CD5-B3B3-D5749E22C5BA}" type="presParOf" srcId="{7D1F8437-386D-4993-B7A4-8538AAB4C29B}" destId="{F6286DD6-3392-4A12-BD75-F45C9CE7A95E}" srcOrd="3" destOrd="0" presId="urn:microsoft.com/office/officeart/2005/8/layout/pyramid2"/>
    <dgm:cxn modelId="{245D845D-D0B0-41E9-A493-59E49D099443}" type="presParOf" srcId="{7D1F8437-386D-4993-B7A4-8538AAB4C29B}" destId="{D2D38AEF-702A-4B62-A634-DBA39E031F6E}" srcOrd="4" destOrd="0" presId="urn:microsoft.com/office/officeart/2005/8/layout/pyramid2"/>
    <dgm:cxn modelId="{F2BD3FBA-5A24-4039-AB9B-E244C60577B6}" type="presParOf" srcId="{7D1F8437-386D-4993-B7A4-8538AAB4C29B}" destId="{609D7F8B-CA38-43F6-812B-BF9B8B2CC055}" srcOrd="5" destOrd="0" presId="urn:microsoft.com/office/officeart/2005/8/layout/pyramid2"/>
    <dgm:cxn modelId="{9A05D3A8-3C49-421F-B458-76525D1222EF}" type="presParOf" srcId="{7D1F8437-386D-4993-B7A4-8538AAB4C29B}" destId="{83AF6841-39DA-4338-BA44-DA795CA2644B}" srcOrd="6" destOrd="0" presId="urn:microsoft.com/office/officeart/2005/8/layout/pyramid2"/>
    <dgm:cxn modelId="{48590319-0A2D-4DAE-955A-A994C63690E9}" type="presParOf" srcId="{7D1F8437-386D-4993-B7A4-8538AAB4C29B}" destId="{E1157DDF-73E2-4411-85A4-1FEAC883BD28}" srcOrd="7" destOrd="0" presId="urn:microsoft.com/office/officeart/2005/8/layout/pyramid2"/>
    <dgm:cxn modelId="{A8C2053A-C41F-43DE-B324-C150F7C00EFB}" type="presParOf" srcId="{7D1F8437-386D-4993-B7A4-8538AAB4C29B}" destId="{684B0ED8-8735-482F-AAB0-60A4D9134C12}" srcOrd="8" destOrd="0" presId="urn:microsoft.com/office/officeart/2005/8/layout/pyramid2"/>
    <dgm:cxn modelId="{931BA9B5-1638-4D5B-9D57-4127CD6083E6}" type="presParOf" srcId="{7D1F8437-386D-4993-B7A4-8538AAB4C29B}" destId="{59CA9079-C5FA-4CED-97B1-739A18528DE7}"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E1F61E-77B3-4A10-B03A-D377A2F0618B}" type="doc">
      <dgm:prSet loTypeId="urn:microsoft.com/office/officeart/2005/8/layout/radial3" loCatId="cycle" qsTypeId="urn:microsoft.com/office/officeart/2005/8/quickstyle/simple2" qsCatId="simple" csTypeId="urn:microsoft.com/office/officeart/2005/8/colors/accent1_1" csCatId="accent1" phldr="1"/>
      <dgm:spPr/>
      <dgm:t>
        <a:bodyPr/>
        <a:lstStyle/>
        <a:p>
          <a:endParaRPr lang="en-US"/>
        </a:p>
      </dgm:t>
    </dgm:pt>
    <dgm:pt modelId="{B3E8508A-62E7-428C-A92B-4E94BDCB9A83}">
      <dgm:prSet phldrT="[Text]" custT="1"/>
      <dgm:spPr/>
      <dgm:t>
        <a:bodyPr/>
        <a:lstStyle/>
        <a:p>
          <a:r>
            <a:rPr lang="en-US" sz="3600" b="1" dirty="0">
              <a:solidFill>
                <a:srgbClr val="003087"/>
              </a:solidFill>
            </a:rPr>
            <a:t>Adverse Reactions</a:t>
          </a:r>
        </a:p>
      </dgm:t>
    </dgm:pt>
    <dgm:pt modelId="{8146C628-6441-45CF-8994-6FA5EC75B428}" type="parTrans" cxnId="{21248788-8416-4A01-AE6B-50DE35B77DA4}">
      <dgm:prSet/>
      <dgm:spPr/>
      <dgm:t>
        <a:bodyPr/>
        <a:lstStyle/>
        <a:p>
          <a:endParaRPr lang="en-US"/>
        </a:p>
      </dgm:t>
    </dgm:pt>
    <dgm:pt modelId="{812B3B81-72A6-4DFC-8204-8719D84B3E2A}" type="sibTrans" cxnId="{21248788-8416-4A01-AE6B-50DE35B77DA4}">
      <dgm:prSet/>
      <dgm:spPr/>
      <dgm:t>
        <a:bodyPr/>
        <a:lstStyle/>
        <a:p>
          <a:endParaRPr lang="en-US"/>
        </a:p>
      </dgm:t>
    </dgm:pt>
    <dgm:pt modelId="{53AECFA6-25CC-4221-98EA-778AAE6670AB}">
      <dgm:prSet phldrT="[Text]"/>
      <dgm:spPr/>
      <dgm:t>
        <a:bodyPr/>
        <a:lstStyle/>
        <a:p>
          <a:r>
            <a:rPr lang="en-US" dirty="0"/>
            <a:t>Hold medication </a:t>
          </a:r>
        </a:p>
      </dgm:t>
    </dgm:pt>
    <dgm:pt modelId="{3180F429-467B-40F5-8AB6-CA8DCE607F71}" type="parTrans" cxnId="{E3EF7FA9-9D74-46CF-8A55-18F56418FDB9}">
      <dgm:prSet/>
      <dgm:spPr/>
      <dgm:t>
        <a:bodyPr/>
        <a:lstStyle/>
        <a:p>
          <a:endParaRPr lang="en-US"/>
        </a:p>
      </dgm:t>
    </dgm:pt>
    <dgm:pt modelId="{14AF372E-9D07-4411-8C79-030C2A967BC9}" type="sibTrans" cxnId="{E3EF7FA9-9D74-46CF-8A55-18F56418FDB9}">
      <dgm:prSet/>
      <dgm:spPr/>
      <dgm:t>
        <a:bodyPr/>
        <a:lstStyle/>
        <a:p>
          <a:endParaRPr lang="en-US"/>
        </a:p>
      </dgm:t>
    </dgm:pt>
    <dgm:pt modelId="{EA12B739-789D-4AE6-AF4D-CF359ACCDC60}">
      <dgm:prSet phldrT="[Text]"/>
      <dgm:spPr/>
      <dgm:t>
        <a:bodyPr/>
        <a:lstStyle/>
        <a:p>
          <a:r>
            <a:rPr lang="en-US" dirty="0"/>
            <a:t>Obtain new orders </a:t>
          </a:r>
        </a:p>
      </dgm:t>
    </dgm:pt>
    <dgm:pt modelId="{D5C5A257-2FAE-4A2C-8271-A32712172B01}" type="parTrans" cxnId="{02756699-7483-4928-AB84-E5347F84900E}">
      <dgm:prSet/>
      <dgm:spPr/>
      <dgm:t>
        <a:bodyPr/>
        <a:lstStyle/>
        <a:p>
          <a:endParaRPr lang="en-US"/>
        </a:p>
      </dgm:t>
    </dgm:pt>
    <dgm:pt modelId="{09D8745A-B32A-414A-919A-A04F0C60B78A}" type="sibTrans" cxnId="{02756699-7483-4928-AB84-E5347F84900E}">
      <dgm:prSet/>
      <dgm:spPr/>
      <dgm:t>
        <a:bodyPr/>
        <a:lstStyle/>
        <a:p>
          <a:endParaRPr lang="en-US"/>
        </a:p>
      </dgm:t>
    </dgm:pt>
    <dgm:pt modelId="{775A1057-C88A-431E-916F-4C81ED0CCDC3}">
      <dgm:prSet phldrT="[Text]"/>
      <dgm:spPr/>
      <dgm:t>
        <a:bodyPr/>
        <a:lstStyle/>
        <a:p>
          <a:r>
            <a:rPr lang="en-US" dirty="0"/>
            <a:t>Assess patient</a:t>
          </a:r>
        </a:p>
      </dgm:t>
    </dgm:pt>
    <dgm:pt modelId="{D3C57987-B3D0-47BB-B9B5-77FB8C20F9BE}" type="parTrans" cxnId="{23B69B8F-C424-40C3-8C72-C38EEFD4D6D7}">
      <dgm:prSet/>
      <dgm:spPr/>
      <dgm:t>
        <a:bodyPr/>
        <a:lstStyle/>
        <a:p>
          <a:endParaRPr lang="en-US"/>
        </a:p>
      </dgm:t>
    </dgm:pt>
    <dgm:pt modelId="{2A73D45D-27A0-43E8-8CA7-E9D0BCC88536}" type="sibTrans" cxnId="{23B69B8F-C424-40C3-8C72-C38EEFD4D6D7}">
      <dgm:prSet/>
      <dgm:spPr/>
      <dgm:t>
        <a:bodyPr/>
        <a:lstStyle/>
        <a:p>
          <a:endParaRPr lang="en-US"/>
        </a:p>
      </dgm:t>
    </dgm:pt>
    <dgm:pt modelId="{BFA95320-A6AA-40DD-8452-452A0578C00D}">
      <dgm:prSet phldrT="[Text]"/>
      <dgm:spPr/>
      <dgm:t>
        <a:bodyPr/>
        <a:lstStyle/>
        <a:p>
          <a:r>
            <a:rPr lang="en-US" dirty="0"/>
            <a:t>Follow up </a:t>
          </a:r>
        </a:p>
      </dgm:t>
    </dgm:pt>
    <dgm:pt modelId="{0EDECAA4-D7E2-41C6-890B-B7930032674D}" type="sibTrans" cxnId="{9479FF74-B67C-481E-95DD-D997E4D2232A}">
      <dgm:prSet/>
      <dgm:spPr/>
      <dgm:t>
        <a:bodyPr/>
        <a:lstStyle/>
        <a:p>
          <a:endParaRPr lang="en-US"/>
        </a:p>
      </dgm:t>
    </dgm:pt>
    <dgm:pt modelId="{EAFC5223-994D-4C60-AB5B-FACD5048BD84}" type="parTrans" cxnId="{9479FF74-B67C-481E-95DD-D997E4D2232A}">
      <dgm:prSet/>
      <dgm:spPr/>
      <dgm:t>
        <a:bodyPr/>
        <a:lstStyle/>
        <a:p>
          <a:endParaRPr lang="en-US"/>
        </a:p>
      </dgm:t>
    </dgm:pt>
    <dgm:pt modelId="{6122FD18-D9A4-437E-A159-9B4930F83372}">
      <dgm:prSet phldrT="[Text]"/>
      <dgm:spPr/>
      <dgm:t>
        <a:bodyPr/>
        <a:lstStyle/>
        <a:p>
          <a:r>
            <a:rPr lang="en-US" dirty="0"/>
            <a:t>Document </a:t>
          </a:r>
        </a:p>
      </dgm:t>
    </dgm:pt>
    <dgm:pt modelId="{77B4D437-E8DA-4F6E-B480-2938B13CC6DC}" type="parTrans" cxnId="{B76F1D56-92DF-49C6-89B1-2BA828D18198}">
      <dgm:prSet/>
      <dgm:spPr/>
      <dgm:t>
        <a:bodyPr/>
        <a:lstStyle/>
        <a:p>
          <a:endParaRPr lang="en-US"/>
        </a:p>
      </dgm:t>
    </dgm:pt>
    <dgm:pt modelId="{9A5A4C06-3720-42BC-9065-405CE87B2043}" type="sibTrans" cxnId="{B76F1D56-92DF-49C6-89B1-2BA828D18198}">
      <dgm:prSet/>
      <dgm:spPr/>
      <dgm:t>
        <a:bodyPr/>
        <a:lstStyle/>
        <a:p>
          <a:endParaRPr lang="en-US"/>
        </a:p>
      </dgm:t>
    </dgm:pt>
    <dgm:pt modelId="{92963A84-5BE4-44D6-93A5-DF3B65DD43DD}">
      <dgm:prSet phldrT="[Text]"/>
      <dgm:spPr/>
      <dgm:t>
        <a:bodyPr/>
        <a:lstStyle/>
        <a:p>
          <a:r>
            <a:rPr lang="en-US" dirty="0"/>
            <a:t> Notify treating MD</a:t>
          </a:r>
        </a:p>
      </dgm:t>
    </dgm:pt>
    <dgm:pt modelId="{83AD633A-2C63-415D-A0F5-DFD652CEF134}" type="parTrans" cxnId="{8566740C-8722-4D6C-A1B8-443DBCE45265}">
      <dgm:prSet/>
      <dgm:spPr/>
      <dgm:t>
        <a:bodyPr/>
        <a:lstStyle/>
        <a:p>
          <a:endParaRPr lang="en-US"/>
        </a:p>
      </dgm:t>
    </dgm:pt>
    <dgm:pt modelId="{F934E8C0-96A2-4D99-9DE3-06F23412AF96}" type="sibTrans" cxnId="{8566740C-8722-4D6C-A1B8-443DBCE45265}">
      <dgm:prSet/>
      <dgm:spPr/>
      <dgm:t>
        <a:bodyPr/>
        <a:lstStyle/>
        <a:p>
          <a:endParaRPr lang="en-US"/>
        </a:p>
      </dgm:t>
    </dgm:pt>
    <dgm:pt modelId="{C2F35461-FE3A-4EC8-B0BB-0FB7DE1F8756}">
      <dgm:prSet phldrT="[Text]"/>
      <dgm:spPr/>
      <dgm:t>
        <a:bodyPr/>
        <a:lstStyle/>
        <a:p>
          <a:r>
            <a:rPr lang="en-US" dirty="0"/>
            <a:t>Collect labs as per SDO’s</a:t>
          </a:r>
        </a:p>
      </dgm:t>
    </dgm:pt>
    <dgm:pt modelId="{B7BB53FC-1313-447B-8B9B-111149612507}" type="parTrans" cxnId="{37EC6292-386F-4219-AA40-0EFB486AD181}">
      <dgm:prSet/>
      <dgm:spPr/>
      <dgm:t>
        <a:bodyPr/>
        <a:lstStyle/>
        <a:p>
          <a:endParaRPr lang="en-US"/>
        </a:p>
      </dgm:t>
    </dgm:pt>
    <dgm:pt modelId="{451F2178-C9D4-41B1-B089-BF46BDC5501B}" type="sibTrans" cxnId="{37EC6292-386F-4219-AA40-0EFB486AD181}">
      <dgm:prSet/>
      <dgm:spPr/>
      <dgm:t>
        <a:bodyPr/>
        <a:lstStyle/>
        <a:p>
          <a:endParaRPr lang="en-US"/>
        </a:p>
      </dgm:t>
    </dgm:pt>
    <dgm:pt modelId="{CDA172F1-4B19-4041-91A0-8E2C5A037063}">
      <dgm:prSet phldrT="[Text]"/>
      <dgm:spPr/>
      <dgm:t>
        <a:bodyPr/>
        <a:lstStyle/>
        <a:p>
          <a:r>
            <a:rPr lang="en-US" dirty="0"/>
            <a:t>Resume treatment if appropriate</a:t>
          </a:r>
        </a:p>
      </dgm:t>
    </dgm:pt>
    <dgm:pt modelId="{96257395-0725-4410-B0D0-CEC7325AE65B}" type="parTrans" cxnId="{5557D87C-B4E3-4F44-A1A4-BA2A69D91893}">
      <dgm:prSet/>
      <dgm:spPr/>
      <dgm:t>
        <a:bodyPr/>
        <a:lstStyle/>
        <a:p>
          <a:endParaRPr lang="en-US"/>
        </a:p>
      </dgm:t>
    </dgm:pt>
    <dgm:pt modelId="{E3BB9EDA-5AB6-4506-98E5-AAC458AAB04B}" type="sibTrans" cxnId="{5557D87C-B4E3-4F44-A1A4-BA2A69D91893}">
      <dgm:prSet/>
      <dgm:spPr/>
      <dgm:t>
        <a:bodyPr/>
        <a:lstStyle/>
        <a:p>
          <a:endParaRPr lang="en-US"/>
        </a:p>
      </dgm:t>
    </dgm:pt>
    <dgm:pt modelId="{E348FF96-8E47-40E4-9F32-909E931737E8}">
      <dgm:prSet phldrT="[Text]"/>
      <dgm:spPr/>
      <dgm:t>
        <a:bodyPr/>
        <a:lstStyle/>
        <a:p>
          <a:r>
            <a:rPr lang="en-US" dirty="0"/>
            <a:t>Nursing Interventions </a:t>
          </a:r>
        </a:p>
      </dgm:t>
    </dgm:pt>
    <dgm:pt modelId="{75A1280D-9BCB-438A-B812-FAC174BE9551}" type="sibTrans" cxnId="{BB785912-155A-4CBD-911C-D798978AA7E1}">
      <dgm:prSet/>
      <dgm:spPr/>
      <dgm:t>
        <a:bodyPr/>
        <a:lstStyle/>
        <a:p>
          <a:endParaRPr lang="en-US"/>
        </a:p>
      </dgm:t>
    </dgm:pt>
    <dgm:pt modelId="{6E0B620A-233E-4B8F-B9C9-BB83D99D2526}" type="parTrans" cxnId="{BB785912-155A-4CBD-911C-D798978AA7E1}">
      <dgm:prSet/>
      <dgm:spPr/>
      <dgm:t>
        <a:bodyPr/>
        <a:lstStyle/>
        <a:p>
          <a:endParaRPr lang="en-US"/>
        </a:p>
      </dgm:t>
    </dgm:pt>
    <dgm:pt modelId="{891FDD2D-ABDD-4072-97FE-E3F5D4CA352B}" type="pres">
      <dgm:prSet presAssocID="{4AE1F61E-77B3-4A10-B03A-D377A2F0618B}" presName="composite" presStyleCnt="0">
        <dgm:presLayoutVars>
          <dgm:chMax val="1"/>
          <dgm:dir/>
          <dgm:resizeHandles val="exact"/>
        </dgm:presLayoutVars>
      </dgm:prSet>
      <dgm:spPr/>
    </dgm:pt>
    <dgm:pt modelId="{755FCFC7-EDB7-4B81-B3D4-731A5537419E}" type="pres">
      <dgm:prSet presAssocID="{4AE1F61E-77B3-4A10-B03A-D377A2F0618B}" presName="radial" presStyleCnt="0">
        <dgm:presLayoutVars>
          <dgm:animLvl val="ctr"/>
        </dgm:presLayoutVars>
      </dgm:prSet>
      <dgm:spPr/>
    </dgm:pt>
    <dgm:pt modelId="{EB02E1F1-B013-409C-A558-E30907A0AE59}" type="pres">
      <dgm:prSet presAssocID="{B3E8508A-62E7-428C-A92B-4E94BDCB9A83}" presName="centerShape" presStyleLbl="vennNode1" presStyleIdx="0" presStyleCnt="10" custScaleX="93412"/>
      <dgm:spPr/>
    </dgm:pt>
    <dgm:pt modelId="{E994A149-F155-46A6-A257-7E372643642D}" type="pres">
      <dgm:prSet presAssocID="{53AECFA6-25CC-4221-98EA-778AAE6670AB}" presName="node" presStyleLbl="vennNode1" presStyleIdx="1" presStyleCnt="10">
        <dgm:presLayoutVars>
          <dgm:bulletEnabled val="1"/>
        </dgm:presLayoutVars>
      </dgm:prSet>
      <dgm:spPr/>
    </dgm:pt>
    <dgm:pt modelId="{01380345-C20C-42BF-A2F9-2829250A7BFD}" type="pres">
      <dgm:prSet presAssocID="{92963A84-5BE4-44D6-93A5-DF3B65DD43DD}" presName="node" presStyleLbl="vennNode1" presStyleIdx="2" presStyleCnt="10">
        <dgm:presLayoutVars>
          <dgm:bulletEnabled val="1"/>
        </dgm:presLayoutVars>
      </dgm:prSet>
      <dgm:spPr/>
    </dgm:pt>
    <dgm:pt modelId="{18B0B922-8E6B-4513-9D06-2FE315643161}" type="pres">
      <dgm:prSet presAssocID="{775A1057-C88A-431E-916F-4C81ED0CCDC3}" presName="node" presStyleLbl="vennNode1" presStyleIdx="3" presStyleCnt="10">
        <dgm:presLayoutVars>
          <dgm:bulletEnabled val="1"/>
        </dgm:presLayoutVars>
      </dgm:prSet>
      <dgm:spPr/>
    </dgm:pt>
    <dgm:pt modelId="{4E540D81-E604-42F6-ACAE-01411C173BA4}" type="pres">
      <dgm:prSet presAssocID="{E348FF96-8E47-40E4-9F32-909E931737E8}" presName="node" presStyleLbl="vennNode1" presStyleIdx="4" presStyleCnt="10">
        <dgm:presLayoutVars>
          <dgm:bulletEnabled val="1"/>
        </dgm:presLayoutVars>
      </dgm:prSet>
      <dgm:spPr/>
    </dgm:pt>
    <dgm:pt modelId="{4A98F8B7-04EE-4798-904A-39BFFC1F667B}" type="pres">
      <dgm:prSet presAssocID="{C2F35461-FE3A-4EC8-B0BB-0FB7DE1F8756}" presName="node" presStyleLbl="vennNode1" presStyleIdx="5" presStyleCnt="10">
        <dgm:presLayoutVars>
          <dgm:bulletEnabled val="1"/>
        </dgm:presLayoutVars>
      </dgm:prSet>
      <dgm:spPr/>
    </dgm:pt>
    <dgm:pt modelId="{708028B0-40FD-428D-B07E-E935BFE25570}" type="pres">
      <dgm:prSet presAssocID="{6122FD18-D9A4-437E-A159-9B4930F83372}" presName="node" presStyleLbl="vennNode1" presStyleIdx="6" presStyleCnt="10">
        <dgm:presLayoutVars>
          <dgm:bulletEnabled val="1"/>
        </dgm:presLayoutVars>
      </dgm:prSet>
      <dgm:spPr/>
    </dgm:pt>
    <dgm:pt modelId="{1A1A775D-DD03-4A71-89F0-06844D6B7A48}" type="pres">
      <dgm:prSet presAssocID="{BFA95320-A6AA-40DD-8452-452A0578C00D}" presName="node" presStyleLbl="vennNode1" presStyleIdx="7" presStyleCnt="10">
        <dgm:presLayoutVars>
          <dgm:bulletEnabled val="1"/>
        </dgm:presLayoutVars>
      </dgm:prSet>
      <dgm:spPr/>
    </dgm:pt>
    <dgm:pt modelId="{A5033272-01F0-4666-9D6B-8723520B3B83}" type="pres">
      <dgm:prSet presAssocID="{EA12B739-789D-4AE6-AF4D-CF359ACCDC60}" presName="node" presStyleLbl="vennNode1" presStyleIdx="8" presStyleCnt="10">
        <dgm:presLayoutVars>
          <dgm:bulletEnabled val="1"/>
        </dgm:presLayoutVars>
      </dgm:prSet>
      <dgm:spPr/>
    </dgm:pt>
    <dgm:pt modelId="{0C02A251-8DED-44EA-B208-99EB37A8C0E6}" type="pres">
      <dgm:prSet presAssocID="{CDA172F1-4B19-4041-91A0-8E2C5A037063}" presName="node" presStyleLbl="vennNode1" presStyleIdx="9" presStyleCnt="10">
        <dgm:presLayoutVars>
          <dgm:bulletEnabled val="1"/>
        </dgm:presLayoutVars>
      </dgm:prSet>
      <dgm:spPr/>
    </dgm:pt>
  </dgm:ptLst>
  <dgm:cxnLst>
    <dgm:cxn modelId="{8566740C-8722-4D6C-A1B8-443DBCE45265}" srcId="{B3E8508A-62E7-428C-A92B-4E94BDCB9A83}" destId="{92963A84-5BE4-44D6-93A5-DF3B65DD43DD}" srcOrd="1" destOrd="0" parTransId="{83AD633A-2C63-415D-A0F5-DFD652CEF134}" sibTransId="{F934E8C0-96A2-4D99-9DE3-06F23412AF96}"/>
    <dgm:cxn modelId="{BB785912-155A-4CBD-911C-D798978AA7E1}" srcId="{B3E8508A-62E7-428C-A92B-4E94BDCB9A83}" destId="{E348FF96-8E47-40E4-9F32-909E931737E8}" srcOrd="3" destOrd="0" parTransId="{6E0B620A-233E-4B8F-B9C9-BB83D99D2526}" sibTransId="{75A1280D-9BCB-438A-B812-FAC174BE9551}"/>
    <dgm:cxn modelId="{C0709C16-B95A-405D-8D4C-3507EF86D983}" type="presOf" srcId="{BFA95320-A6AA-40DD-8452-452A0578C00D}" destId="{1A1A775D-DD03-4A71-89F0-06844D6B7A48}" srcOrd="0" destOrd="0" presId="urn:microsoft.com/office/officeart/2005/8/layout/radial3"/>
    <dgm:cxn modelId="{294B8B20-5162-489C-9B2D-E9982245B44A}" type="presOf" srcId="{EA12B739-789D-4AE6-AF4D-CF359ACCDC60}" destId="{A5033272-01F0-4666-9D6B-8723520B3B83}" srcOrd="0" destOrd="0" presId="urn:microsoft.com/office/officeart/2005/8/layout/radial3"/>
    <dgm:cxn modelId="{74E68A23-2EB8-4646-A65B-941B38DEA1B1}" type="presOf" srcId="{92963A84-5BE4-44D6-93A5-DF3B65DD43DD}" destId="{01380345-C20C-42BF-A2F9-2829250A7BFD}" srcOrd="0" destOrd="0" presId="urn:microsoft.com/office/officeart/2005/8/layout/radial3"/>
    <dgm:cxn modelId="{1317CE5D-FBC8-4DD4-BA0C-07886A4D63C3}" type="presOf" srcId="{4AE1F61E-77B3-4A10-B03A-D377A2F0618B}" destId="{891FDD2D-ABDD-4072-97FE-E3F5D4CA352B}" srcOrd="0" destOrd="0" presId="urn:microsoft.com/office/officeart/2005/8/layout/radial3"/>
    <dgm:cxn modelId="{9479FF74-B67C-481E-95DD-D997E4D2232A}" srcId="{B3E8508A-62E7-428C-A92B-4E94BDCB9A83}" destId="{BFA95320-A6AA-40DD-8452-452A0578C00D}" srcOrd="6" destOrd="0" parTransId="{EAFC5223-994D-4C60-AB5B-FACD5048BD84}" sibTransId="{0EDECAA4-D7E2-41C6-890B-B7930032674D}"/>
    <dgm:cxn modelId="{B76F1D56-92DF-49C6-89B1-2BA828D18198}" srcId="{B3E8508A-62E7-428C-A92B-4E94BDCB9A83}" destId="{6122FD18-D9A4-437E-A159-9B4930F83372}" srcOrd="5" destOrd="0" parTransId="{77B4D437-E8DA-4F6E-B480-2938B13CC6DC}" sibTransId="{9A5A4C06-3720-42BC-9065-405CE87B2043}"/>
    <dgm:cxn modelId="{5557D87C-B4E3-4F44-A1A4-BA2A69D91893}" srcId="{B3E8508A-62E7-428C-A92B-4E94BDCB9A83}" destId="{CDA172F1-4B19-4041-91A0-8E2C5A037063}" srcOrd="8" destOrd="0" parTransId="{96257395-0725-4410-B0D0-CEC7325AE65B}" sibTransId="{E3BB9EDA-5AB6-4506-98E5-AAC458AAB04B}"/>
    <dgm:cxn modelId="{21248788-8416-4A01-AE6B-50DE35B77DA4}" srcId="{4AE1F61E-77B3-4A10-B03A-D377A2F0618B}" destId="{B3E8508A-62E7-428C-A92B-4E94BDCB9A83}" srcOrd="0" destOrd="0" parTransId="{8146C628-6441-45CF-8994-6FA5EC75B428}" sibTransId="{812B3B81-72A6-4DFC-8204-8719D84B3E2A}"/>
    <dgm:cxn modelId="{23B69B8F-C424-40C3-8C72-C38EEFD4D6D7}" srcId="{B3E8508A-62E7-428C-A92B-4E94BDCB9A83}" destId="{775A1057-C88A-431E-916F-4C81ED0CCDC3}" srcOrd="2" destOrd="0" parTransId="{D3C57987-B3D0-47BB-B9B5-77FB8C20F9BE}" sibTransId="{2A73D45D-27A0-43E8-8CA7-E9D0BCC88536}"/>
    <dgm:cxn modelId="{37EC6292-386F-4219-AA40-0EFB486AD181}" srcId="{B3E8508A-62E7-428C-A92B-4E94BDCB9A83}" destId="{C2F35461-FE3A-4EC8-B0BB-0FB7DE1F8756}" srcOrd="4" destOrd="0" parTransId="{B7BB53FC-1313-447B-8B9B-111149612507}" sibTransId="{451F2178-C9D4-41B1-B089-BF46BDC5501B}"/>
    <dgm:cxn modelId="{02756699-7483-4928-AB84-E5347F84900E}" srcId="{B3E8508A-62E7-428C-A92B-4E94BDCB9A83}" destId="{EA12B739-789D-4AE6-AF4D-CF359ACCDC60}" srcOrd="7" destOrd="0" parTransId="{D5C5A257-2FAE-4A2C-8271-A32712172B01}" sibTransId="{09D8745A-B32A-414A-919A-A04F0C60B78A}"/>
    <dgm:cxn modelId="{E3EF7FA9-9D74-46CF-8A55-18F56418FDB9}" srcId="{B3E8508A-62E7-428C-A92B-4E94BDCB9A83}" destId="{53AECFA6-25CC-4221-98EA-778AAE6670AB}" srcOrd="0" destOrd="0" parTransId="{3180F429-467B-40F5-8AB6-CA8DCE607F71}" sibTransId="{14AF372E-9D07-4411-8C79-030C2A967BC9}"/>
    <dgm:cxn modelId="{F725F7B4-B5CD-4650-AE4D-5D696BBAF27E}" type="presOf" srcId="{53AECFA6-25CC-4221-98EA-778AAE6670AB}" destId="{E994A149-F155-46A6-A257-7E372643642D}" srcOrd="0" destOrd="0" presId="urn:microsoft.com/office/officeart/2005/8/layout/radial3"/>
    <dgm:cxn modelId="{5C182DB6-008E-4D16-940F-D5A5D2F61491}" type="presOf" srcId="{775A1057-C88A-431E-916F-4C81ED0CCDC3}" destId="{18B0B922-8E6B-4513-9D06-2FE315643161}" srcOrd="0" destOrd="0" presId="urn:microsoft.com/office/officeart/2005/8/layout/radial3"/>
    <dgm:cxn modelId="{867049B6-8989-4E5C-ABCF-A1FDD8F57C18}" type="presOf" srcId="{CDA172F1-4B19-4041-91A0-8E2C5A037063}" destId="{0C02A251-8DED-44EA-B208-99EB37A8C0E6}" srcOrd="0" destOrd="0" presId="urn:microsoft.com/office/officeart/2005/8/layout/radial3"/>
    <dgm:cxn modelId="{CD8C1EBD-D202-4874-87CF-5B6A8F5ACFE1}" type="presOf" srcId="{B3E8508A-62E7-428C-A92B-4E94BDCB9A83}" destId="{EB02E1F1-B013-409C-A558-E30907A0AE59}" srcOrd="0" destOrd="0" presId="urn:microsoft.com/office/officeart/2005/8/layout/radial3"/>
    <dgm:cxn modelId="{1A6FBBC4-F6B7-4E83-BA16-9819B3D87AB7}" type="presOf" srcId="{E348FF96-8E47-40E4-9F32-909E931737E8}" destId="{4E540D81-E604-42F6-ACAE-01411C173BA4}" srcOrd="0" destOrd="0" presId="urn:microsoft.com/office/officeart/2005/8/layout/radial3"/>
    <dgm:cxn modelId="{36FC68E3-70CD-4B4C-8D05-17EEDD7DF747}" type="presOf" srcId="{C2F35461-FE3A-4EC8-B0BB-0FB7DE1F8756}" destId="{4A98F8B7-04EE-4798-904A-39BFFC1F667B}" srcOrd="0" destOrd="0" presId="urn:microsoft.com/office/officeart/2005/8/layout/radial3"/>
    <dgm:cxn modelId="{7B51C2F0-7C57-40B3-828E-C34E31615B32}" type="presOf" srcId="{6122FD18-D9A4-437E-A159-9B4930F83372}" destId="{708028B0-40FD-428D-B07E-E935BFE25570}" srcOrd="0" destOrd="0" presId="urn:microsoft.com/office/officeart/2005/8/layout/radial3"/>
    <dgm:cxn modelId="{421A38D4-2BDD-465C-A2DE-2B46C3EDDDD1}" type="presParOf" srcId="{891FDD2D-ABDD-4072-97FE-E3F5D4CA352B}" destId="{755FCFC7-EDB7-4B81-B3D4-731A5537419E}" srcOrd="0" destOrd="0" presId="urn:microsoft.com/office/officeart/2005/8/layout/radial3"/>
    <dgm:cxn modelId="{680D6E18-173E-4CC9-9D8A-0E61FA9BA4BB}" type="presParOf" srcId="{755FCFC7-EDB7-4B81-B3D4-731A5537419E}" destId="{EB02E1F1-B013-409C-A558-E30907A0AE59}" srcOrd="0" destOrd="0" presId="urn:microsoft.com/office/officeart/2005/8/layout/radial3"/>
    <dgm:cxn modelId="{7AED7D18-07E3-40AF-9895-1F3A1CCB873A}" type="presParOf" srcId="{755FCFC7-EDB7-4B81-B3D4-731A5537419E}" destId="{E994A149-F155-46A6-A257-7E372643642D}" srcOrd="1" destOrd="0" presId="urn:microsoft.com/office/officeart/2005/8/layout/radial3"/>
    <dgm:cxn modelId="{C2E6A975-4E6B-4922-8158-E7727DD0E0AE}" type="presParOf" srcId="{755FCFC7-EDB7-4B81-B3D4-731A5537419E}" destId="{01380345-C20C-42BF-A2F9-2829250A7BFD}" srcOrd="2" destOrd="0" presId="urn:microsoft.com/office/officeart/2005/8/layout/radial3"/>
    <dgm:cxn modelId="{9E8A8822-9A48-49E2-9268-83AD0F0C47B9}" type="presParOf" srcId="{755FCFC7-EDB7-4B81-B3D4-731A5537419E}" destId="{18B0B922-8E6B-4513-9D06-2FE315643161}" srcOrd="3" destOrd="0" presId="urn:microsoft.com/office/officeart/2005/8/layout/radial3"/>
    <dgm:cxn modelId="{681F1319-434A-44F9-BDC8-31B93C03D645}" type="presParOf" srcId="{755FCFC7-EDB7-4B81-B3D4-731A5537419E}" destId="{4E540D81-E604-42F6-ACAE-01411C173BA4}" srcOrd="4" destOrd="0" presId="urn:microsoft.com/office/officeart/2005/8/layout/radial3"/>
    <dgm:cxn modelId="{F9854F7F-45B2-4BE3-90EA-EB47259D91CC}" type="presParOf" srcId="{755FCFC7-EDB7-4B81-B3D4-731A5537419E}" destId="{4A98F8B7-04EE-4798-904A-39BFFC1F667B}" srcOrd="5" destOrd="0" presId="urn:microsoft.com/office/officeart/2005/8/layout/radial3"/>
    <dgm:cxn modelId="{8AED6FF2-E5A7-4572-BCE0-506A0C483926}" type="presParOf" srcId="{755FCFC7-EDB7-4B81-B3D4-731A5537419E}" destId="{708028B0-40FD-428D-B07E-E935BFE25570}" srcOrd="6" destOrd="0" presId="urn:microsoft.com/office/officeart/2005/8/layout/radial3"/>
    <dgm:cxn modelId="{9AA8E182-1A38-4335-9CD9-AA3CDD60CC01}" type="presParOf" srcId="{755FCFC7-EDB7-4B81-B3D4-731A5537419E}" destId="{1A1A775D-DD03-4A71-89F0-06844D6B7A48}" srcOrd="7" destOrd="0" presId="urn:microsoft.com/office/officeart/2005/8/layout/radial3"/>
    <dgm:cxn modelId="{67105467-45BD-4456-91C7-17FABA3C7D72}" type="presParOf" srcId="{755FCFC7-EDB7-4B81-B3D4-731A5537419E}" destId="{A5033272-01F0-4666-9D6B-8723520B3B83}" srcOrd="8" destOrd="0" presId="urn:microsoft.com/office/officeart/2005/8/layout/radial3"/>
    <dgm:cxn modelId="{C768A6AA-5B66-4C9E-8BA5-0B1ED20AA426}" type="presParOf" srcId="{755FCFC7-EDB7-4B81-B3D4-731A5537419E}" destId="{0C02A251-8DED-44EA-B208-99EB37A8C0E6}"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ECE305-59A2-4244-A432-D8FD16018AA3}"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DA315D70-B194-40F4-B5F5-68AC8222A086}">
      <dgm:prSet custT="1"/>
      <dgm:spPr/>
      <dgm:t>
        <a:bodyPr/>
        <a:lstStyle/>
        <a:p>
          <a:pPr>
            <a:defRPr b="1"/>
          </a:pPr>
          <a:r>
            <a:rPr lang="en-US" sz="2800" b="1" dirty="0"/>
            <a:t>Evaluate for Delayed Culture Conversion</a:t>
          </a:r>
          <a:endParaRPr lang="en-US" sz="2800" dirty="0"/>
        </a:p>
      </dgm:t>
    </dgm:pt>
    <dgm:pt modelId="{39BE2AF8-407A-49F8-843E-526DBE1D2FCD}" type="parTrans" cxnId="{C88E713B-C583-42DD-8061-E3F8615F99E7}">
      <dgm:prSet/>
      <dgm:spPr/>
      <dgm:t>
        <a:bodyPr/>
        <a:lstStyle/>
        <a:p>
          <a:endParaRPr lang="en-US"/>
        </a:p>
      </dgm:t>
    </dgm:pt>
    <dgm:pt modelId="{A6B42384-0814-4103-9AB3-C1B028708815}" type="sibTrans" cxnId="{C88E713B-C583-42DD-8061-E3F8615F99E7}">
      <dgm:prSet/>
      <dgm:spPr/>
      <dgm:t>
        <a:bodyPr/>
        <a:lstStyle/>
        <a:p>
          <a:endParaRPr lang="en-US"/>
        </a:p>
      </dgm:t>
    </dgm:pt>
    <dgm:pt modelId="{746A4B67-D38D-42E8-95E3-939E666CB848}">
      <dgm:prSet/>
      <dgm:spPr/>
      <dgm:t>
        <a:bodyPr/>
        <a:lstStyle/>
        <a:p>
          <a:r>
            <a:rPr lang="en-US"/>
            <a:t>Positive Cultures after 3 months of treatment</a:t>
          </a:r>
        </a:p>
      </dgm:t>
    </dgm:pt>
    <dgm:pt modelId="{BF1E682B-7772-4250-A1C5-7DD555E4575A}" type="parTrans" cxnId="{8336BA20-77A4-43F9-8107-C9EAB0C7BD86}">
      <dgm:prSet/>
      <dgm:spPr/>
      <dgm:t>
        <a:bodyPr/>
        <a:lstStyle/>
        <a:p>
          <a:endParaRPr lang="en-US"/>
        </a:p>
      </dgm:t>
    </dgm:pt>
    <dgm:pt modelId="{C7026E90-2469-47DC-8777-A1CAC6534997}" type="sibTrans" cxnId="{8336BA20-77A4-43F9-8107-C9EAB0C7BD86}">
      <dgm:prSet/>
      <dgm:spPr/>
      <dgm:t>
        <a:bodyPr/>
        <a:lstStyle/>
        <a:p>
          <a:endParaRPr lang="en-US"/>
        </a:p>
      </dgm:t>
    </dgm:pt>
    <dgm:pt modelId="{0EC6E8A7-0E2B-47BC-90EB-A7BC57DE9173}">
      <dgm:prSet/>
      <dgm:spPr/>
      <dgm:t>
        <a:bodyPr/>
        <a:lstStyle/>
        <a:p>
          <a:pPr>
            <a:defRPr b="1"/>
          </a:pPr>
          <a:r>
            <a:rPr lang="en-US" b="1"/>
            <a:t>Reevaluate </a:t>
          </a:r>
          <a:endParaRPr lang="en-US"/>
        </a:p>
      </dgm:t>
    </dgm:pt>
    <dgm:pt modelId="{9323A96F-D8BE-4E1D-A93B-3C2D33CCC051}" type="parTrans" cxnId="{161CD494-6C34-42D0-841C-22ED03890938}">
      <dgm:prSet/>
      <dgm:spPr/>
      <dgm:t>
        <a:bodyPr/>
        <a:lstStyle/>
        <a:p>
          <a:endParaRPr lang="en-US"/>
        </a:p>
      </dgm:t>
    </dgm:pt>
    <dgm:pt modelId="{F92E7758-31F2-492B-BAD0-F989A086F4E2}" type="sibTrans" cxnId="{161CD494-6C34-42D0-841C-22ED03890938}">
      <dgm:prSet/>
      <dgm:spPr/>
      <dgm:t>
        <a:bodyPr/>
        <a:lstStyle/>
        <a:p>
          <a:endParaRPr lang="en-US"/>
        </a:p>
      </dgm:t>
    </dgm:pt>
    <dgm:pt modelId="{0D334277-2402-47C9-BA5A-69F1388B988E}">
      <dgm:prSet/>
      <dgm:spPr/>
      <dgm:t>
        <a:bodyPr/>
        <a:lstStyle/>
        <a:p>
          <a:r>
            <a:rPr lang="en-US" dirty="0"/>
            <a:t>Possible nonadherence to treatment (</a:t>
          </a:r>
          <a:r>
            <a:rPr lang="en-US" dirty="0" err="1"/>
            <a:t>cheeking</a:t>
          </a:r>
          <a:r>
            <a:rPr lang="en-US" dirty="0"/>
            <a:t> meds, emesis </a:t>
          </a:r>
          <a:r>
            <a:rPr lang="en-US" dirty="0" err="1"/>
            <a:t>etc</a:t>
          </a:r>
          <a:r>
            <a:rPr lang="en-US" dirty="0"/>
            <a:t>) </a:t>
          </a:r>
        </a:p>
      </dgm:t>
    </dgm:pt>
    <dgm:pt modelId="{2B425560-B658-42A7-90F8-9EE7F754A42A}" type="parTrans" cxnId="{EDF45C64-4BC7-4B0D-8DB8-31B0C82BC3E2}">
      <dgm:prSet/>
      <dgm:spPr/>
      <dgm:t>
        <a:bodyPr/>
        <a:lstStyle/>
        <a:p>
          <a:endParaRPr lang="en-US"/>
        </a:p>
      </dgm:t>
    </dgm:pt>
    <dgm:pt modelId="{909E0988-863C-4B45-B4C1-717A2510F3E5}" type="sibTrans" cxnId="{EDF45C64-4BC7-4B0D-8DB8-31B0C82BC3E2}">
      <dgm:prSet/>
      <dgm:spPr/>
      <dgm:t>
        <a:bodyPr/>
        <a:lstStyle/>
        <a:p>
          <a:endParaRPr lang="en-US"/>
        </a:p>
      </dgm:t>
    </dgm:pt>
    <dgm:pt modelId="{61DB0EA2-7B3F-42D0-AFD6-63112D04A5C7}">
      <dgm:prSet/>
      <dgm:spPr/>
      <dgm:t>
        <a:bodyPr/>
        <a:lstStyle/>
        <a:p>
          <a:r>
            <a:rPr lang="en-US"/>
            <a:t>Possible unknown drug resistance </a:t>
          </a:r>
        </a:p>
      </dgm:t>
    </dgm:pt>
    <dgm:pt modelId="{6A6F64CB-ECB5-461E-B9CC-393E3DA08BC7}" type="parTrans" cxnId="{2BE6D01E-1391-406D-B756-3C6DBDE408F5}">
      <dgm:prSet/>
      <dgm:spPr/>
      <dgm:t>
        <a:bodyPr/>
        <a:lstStyle/>
        <a:p>
          <a:endParaRPr lang="en-US"/>
        </a:p>
      </dgm:t>
    </dgm:pt>
    <dgm:pt modelId="{44ABA5E6-37DF-44A7-A98B-20B5B06D45BF}" type="sibTrans" cxnId="{2BE6D01E-1391-406D-B756-3C6DBDE408F5}">
      <dgm:prSet/>
      <dgm:spPr/>
      <dgm:t>
        <a:bodyPr/>
        <a:lstStyle/>
        <a:p>
          <a:endParaRPr lang="en-US"/>
        </a:p>
      </dgm:t>
    </dgm:pt>
    <dgm:pt modelId="{674C019F-1787-4479-B61F-912B5A440FC0}">
      <dgm:prSet/>
      <dgm:spPr/>
      <dgm:t>
        <a:bodyPr/>
        <a:lstStyle/>
        <a:p>
          <a:r>
            <a:rPr lang="en-US"/>
            <a:t>High burden of disease </a:t>
          </a:r>
        </a:p>
      </dgm:t>
    </dgm:pt>
    <dgm:pt modelId="{2C3956AB-49E7-49ED-8565-5A4296F61BF7}" type="parTrans" cxnId="{EC9D076F-8BEA-43F8-B44A-49F714B755C9}">
      <dgm:prSet/>
      <dgm:spPr/>
      <dgm:t>
        <a:bodyPr/>
        <a:lstStyle/>
        <a:p>
          <a:endParaRPr lang="en-US"/>
        </a:p>
      </dgm:t>
    </dgm:pt>
    <dgm:pt modelId="{414D2098-C1BE-43B6-8966-120AA7604B9C}" type="sibTrans" cxnId="{EC9D076F-8BEA-43F8-B44A-49F714B755C9}">
      <dgm:prSet/>
      <dgm:spPr/>
      <dgm:t>
        <a:bodyPr/>
        <a:lstStyle/>
        <a:p>
          <a:endParaRPr lang="en-US"/>
        </a:p>
      </dgm:t>
    </dgm:pt>
    <dgm:pt modelId="{A2FB46B3-D7D7-4817-BF70-21FD2F9BA5C5}">
      <dgm:prSet/>
      <dgm:spPr/>
      <dgm:t>
        <a:bodyPr/>
        <a:lstStyle/>
        <a:p>
          <a:r>
            <a:rPr lang="en-US"/>
            <a:t>Possible low serum drug levels</a:t>
          </a:r>
        </a:p>
      </dgm:t>
    </dgm:pt>
    <dgm:pt modelId="{1B3DAA37-97EE-4A48-B865-D071DBD279BC}" type="parTrans" cxnId="{98DBF960-E4AC-4F8E-A48B-ECB3D402354A}">
      <dgm:prSet/>
      <dgm:spPr/>
      <dgm:t>
        <a:bodyPr/>
        <a:lstStyle/>
        <a:p>
          <a:endParaRPr lang="en-US"/>
        </a:p>
      </dgm:t>
    </dgm:pt>
    <dgm:pt modelId="{B988A9BD-3EFD-4DF5-82B4-C28014675D8A}" type="sibTrans" cxnId="{98DBF960-E4AC-4F8E-A48B-ECB3D402354A}">
      <dgm:prSet/>
      <dgm:spPr/>
      <dgm:t>
        <a:bodyPr/>
        <a:lstStyle/>
        <a:p>
          <a:endParaRPr lang="en-US"/>
        </a:p>
      </dgm:t>
    </dgm:pt>
    <dgm:pt modelId="{33EB44F5-4F79-47CB-B878-2356FD287A3F}">
      <dgm:prSet/>
      <dgm:spPr/>
      <dgm:t>
        <a:bodyPr/>
        <a:lstStyle/>
        <a:p>
          <a:pPr>
            <a:defRPr b="1"/>
          </a:pPr>
          <a:r>
            <a:rPr lang="en-US" b="1"/>
            <a:t>Seek consultation </a:t>
          </a:r>
          <a:endParaRPr lang="en-US"/>
        </a:p>
      </dgm:t>
    </dgm:pt>
    <dgm:pt modelId="{FC0B2475-4534-490C-83E0-5FA69A60D93D}" type="parTrans" cxnId="{51F96CBA-E5D3-4E08-9663-9FA7E54BC79D}">
      <dgm:prSet/>
      <dgm:spPr/>
      <dgm:t>
        <a:bodyPr/>
        <a:lstStyle/>
        <a:p>
          <a:endParaRPr lang="en-US"/>
        </a:p>
      </dgm:t>
    </dgm:pt>
    <dgm:pt modelId="{B29D4DDB-6A4B-4914-A859-811A7E01F893}" type="sibTrans" cxnId="{51F96CBA-E5D3-4E08-9663-9FA7E54BC79D}">
      <dgm:prSet/>
      <dgm:spPr/>
      <dgm:t>
        <a:bodyPr/>
        <a:lstStyle/>
        <a:p>
          <a:endParaRPr lang="en-US"/>
        </a:p>
      </dgm:t>
    </dgm:pt>
    <dgm:pt modelId="{32A73759-6D1E-41B0-B523-3723548E40DA}">
      <dgm:prSet/>
      <dgm:spPr/>
      <dgm:t>
        <a:bodyPr/>
        <a:lstStyle/>
        <a:p>
          <a:r>
            <a:rPr lang="en-US"/>
            <a:t>Heartland consult prior to treatment failure</a:t>
          </a:r>
        </a:p>
      </dgm:t>
    </dgm:pt>
    <dgm:pt modelId="{F800E291-7A90-4A3F-BAE4-71E1110EDBC6}" type="parTrans" cxnId="{6F74975D-0732-4312-80DD-E59D4A1FE704}">
      <dgm:prSet/>
      <dgm:spPr/>
      <dgm:t>
        <a:bodyPr/>
        <a:lstStyle/>
        <a:p>
          <a:endParaRPr lang="en-US"/>
        </a:p>
      </dgm:t>
    </dgm:pt>
    <dgm:pt modelId="{B8166B8B-A6E2-4DDF-B714-4BD957F22479}" type="sibTrans" cxnId="{6F74975D-0732-4312-80DD-E59D4A1FE704}">
      <dgm:prSet/>
      <dgm:spPr/>
      <dgm:t>
        <a:bodyPr/>
        <a:lstStyle/>
        <a:p>
          <a:endParaRPr lang="en-US"/>
        </a:p>
      </dgm:t>
    </dgm:pt>
    <dgm:pt modelId="{911DB90E-4A7F-4069-BE75-3EB02F9CC479}" type="pres">
      <dgm:prSet presAssocID="{9DECE305-59A2-4244-A432-D8FD16018AA3}" presName="root" presStyleCnt="0">
        <dgm:presLayoutVars>
          <dgm:dir/>
          <dgm:resizeHandles val="exact"/>
        </dgm:presLayoutVars>
      </dgm:prSet>
      <dgm:spPr/>
    </dgm:pt>
    <dgm:pt modelId="{65B3BF44-529F-4669-94F7-40BB93963339}" type="pres">
      <dgm:prSet presAssocID="{DA315D70-B194-40F4-B5F5-68AC8222A086}" presName="compNode" presStyleCnt="0"/>
      <dgm:spPr/>
    </dgm:pt>
    <dgm:pt modelId="{C84D7926-F3B3-4483-8A1E-01CFA08B44C3}" type="pres">
      <dgm:prSet presAssocID="{DA315D70-B194-40F4-B5F5-68AC8222A0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71CB236B-209A-4ADD-B5C4-5AC8A289C63A}" type="pres">
      <dgm:prSet presAssocID="{DA315D70-B194-40F4-B5F5-68AC8222A086}" presName="iconSpace" presStyleCnt="0"/>
      <dgm:spPr/>
    </dgm:pt>
    <dgm:pt modelId="{3D576ED8-ED29-4C9B-AA37-D3B957018EC4}" type="pres">
      <dgm:prSet presAssocID="{DA315D70-B194-40F4-B5F5-68AC8222A086}" presName="parTx" presStyleLbl="revTx" presStyleIdx="0" presStyleCnt="6">
        <dgm:presLayoutVars>
          <dgm:chMax val="0"/>
          <dgm:chPref val="0"/>
        </dgm:presLayoutVars>
      </dgm:prSet>
      <dgm:spPr/>
    </dgm:pt>
    <dgm:pt modelId="{30F9C400-5EAE-4B86-8B4C-12FC31051FE2}" type="pres">
      <dgm:prSet presAssocID="{DA315D70-B194-40F4-B5F5-68AC8222A086}" presName="txSpace" presStyleCnt="0"/>
      <dgm:spPr/>
    </dgm:pt>
    <dgm:pt modelId="{646B627C-0FA7-43AA-A2E0-B2D7190751CD}" type="pres">
      <dgm:prSet presAssocID="{DA315D70-B194-40F4-B5F5-68AC8222A086}" presName="desTx" presStyleLbl="revTx" presStyleIdx="1" presStyleCnt="6">
        <dgm:presLayoutVars/>
      </dgm:prSet>
      <dgm:spPr/>
    </dgm:pt>
    <dgm:pt modelId="{E6BEAB2F-A038-4B58-BA47-D615C9BE4B80}" type="pres">
      <dgm:prSet presAssocID="{A6B42384-0814-4103-9AB3-C1B028708815}" presName="sibTrans" presStyleCnt="0"/>
      <dgm:spPr/>
    </dgm:pt>
    <dgm:pt modelId="{5AD072D0-31D7-4FB2-B719-EF33C0F46555}" type="pres">
      <dgm:prSet presAssocID="{0EC6E8A7-0E2B-47BC-90EB-A7BC57DE9173}" presName="compNode" presStyleCnt="0"/>
      <dgm:spPr/>
    </dgm:pt>
    <dgm:pt modelId="{93342735-6B2E-4133-96DD-57DEE0ADA4CC}" type="pres">
      <dgm:prSet presAssocID="{0EC6E8A7-0E2B-47BC-90EB-A7BC57DE91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dropper"/>
        </a:ext>
      </dgm:extLst>
    </dgm:pt>
    <dgm:pt modelId="{78CC8F44-702F-4A7A-8BEE-5D7CCE7B158F}" type="pres">
      <dgm:prSet presAssocID="{0EC6E8A7-0E2B-47BC-90EB-A7BC57DE9173}" presName="iconSpace" presStyleCnt="0"/>
      <dgm:spPr/>
    </dgm:pt>
    <dgm:pt modelId="{A9B236C0-8271-4730-9C40-EC5C74EAD655}" type="pres">
      <dgm:prSet presAssocID="{0EC6E8A7-0E2B-47BC-90EB-A7BC57DE9173}" presName="parTx" presStyleLbl="revTx" presStyleIdx="2" presStyleCnt="6">
        <dgm:presLayoutVars>
          <dgm:chMax val="0"/>
          <dgm:chPref val="0"/>
        </dgm:presLayoutVars>
      </dgm:prSet>
      <dgm:spPr/>
    </dgm:pt>
    <dgm:pt modelId="{9FAE46E1-2BC5-42D6-8FD4-5EF338461099}" type="pres">
      <dgm:prSet presAssocID="{0EC6E8A7-0E2B-47BC-90EB-A7BC57DE9173}" presName="txSpace" presStyleCnt="0"/>
      <dgm:spPr/>
    </dgm:pt>
    <dgm:pt modelId="{2A112EAA-8D93-4B07-9A6A-7DA9414CDDB9}" type="pres">
      <dgm:prSet presAssocID="{0EC6E8A7-0E2B-47BC-90EB-A7BC57DE9173}" presName="desTx" presStyleLbl="revTx" presStyleIdx="3" presStyleCnt="6">
        <dgm:presLayoutVars/>
      </dgm:prSet>
      <dgm:spPr/>
    </dgm:pt>
    <dgm:pt modelId="{94547E82-EE64-43CE-862C-02BC494A3E1D}" type="pres">
      <dgm:prSet presAssocID="{F92E7758-31F2-492B-BAD0-F989A086F4E2}" presName="sibTrans" presStyleCnt="0"/>
      <dgm:spPr/>
    </dgm:pt>
    <dgm:pt modelId="{A8765B8B-373C-49C9-A233-8F9EEC392883}" type="pres">
      <dgm:prSet presAssocID="{33EB44F5-4F79-47CB-B878-2356FD287A3F}" presName="compNode" presStyleCnt="0"/>
      <dgm:spPr/>
    </dgm:pt>
    <dgm:pt modelId="{AE5D4FDE-E038-4455-9C3E-BE801AF9790F}" type="pres">
      <dgm:prSet presAssocID="{33EB44F5-4F79-47CB-B878-2356FD287A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AEF3F015-7320-4B4E-8414-F65017F20964}" type="pres">
      <dgm:prSet presAssocID="{33EB44F5-4F79-47CB-B878-2356FD287A3F}" presName="iconSpace" presStyleCnt="0"/>
      <dgm:spPr/>
    </dgm:pt>
    <dgm:pt modelId="{2315ED62-2131-4814-8AA1-581AE8709643}" type="pres">
      <dgm:prSet presAssocID="{33EB44F5-4F79-47CB-B878-2356FD287A3F}" presName="parTx" presStyleLbl="revTx" presStyleIdx="4" presStyleCnt="6">
        <dgm:presLayoutVars>
          <dgm:chMax val="0"/>
          <dgm:chPref val="0"/>
        </dgm:presLayoutVars>
      </dgm:prSet>
      <dgm:spPr/>
    </dgm:pt>
    <dgm:pt modelId="{A1923E70-32F8-40F9-851F-3AD61EE29156}" type="pres">
      <dgm:prSet presAssocID="{33EB44F5-4F79-47CB-B878-2356FD287A3F}" presName="txSpace" presStyleCnt="0"/>
      <dgm:spPr/>
    </dgm:pt>
    <dgm:pt modelId="{2B8AAE80-62C9-4824-AA47-E4C6681AABA0}" type="pres">
      <dgm:prSet presAssocID="{33EB44F5-4F79-47CB-B878-2356FD287A3F}" presName="desTx" presStyleLbl="revTx" presStyleIdx="5" presStyleCnt="6">
        <dgm:presLayoutVars/>
      </dgm:prSet>
      <dgm:spPr/>
    </dgm:pt>
  </dgm:ptLst>
  <dgm:cxnLst>
    <dgm:cxn modelId="{2326BC08-2E96-4735-A35C-E500CB0E25F9}" type="presOf" srcId="{0EC6E8A7-0E2B-47BC-90EB-A7BC57DE9173}" destId="{A9B236C0-8271-4730-9C40-EC5C74EAD655}" srcOrd="0" destOrd="0" presId="urn:microsoft.com/office/officeart/2018/5/layout/CenteredIconLabelDescriptionList"/>
    <dgm:cxn modelId="{4A361713-ADC6-47F4-BEA1-89A436E9C6C3}" type="presOf" srcId="{32A73759-6D1E-41B0-B523-3723548E40DA}" destId="{2B8AAE80-62C9-4824-AA47-E4C6681AABA0}" srcOrd="0" destOrd="0" presId="urn:microsoft.com/office/officeart/2018/5/layout/CenteredIconLabelDescriptionList"/>
    <dgm:cxn modelId="{2BE6D01E-1391-406D-B756-3C6DBDE408F5}" srcId="{0EC6E8A7-0E2B-47BC-90EB-A7BC57DE9173}" destId="{61DB0EA2-7B3F-42D0-AFD6-63112D04A5C7}" srcOrd="1" destOrd="0" parTransId="{6A6F64CB-ECB5-461E-B9CC-393E3DA08BC7}" sibTransId="{44ABA5E6-37DF-44A7-A98B-20B5B06D45BF}"/>
    <dgm:cxn modelId="{8336BA20-77A4-43F9-8107-C9EAB0C7BD86}" srcId="{DA315D70-B194-40F4-B5F5-68AC8222A086}" destId="{746A4B67-D38D-42E8-95E3-939E666CB848}" srcOrd="0" destOrd="0" parTransId="{BF1E682B-7772-4250-A1C5-7DD555E4575A}" sibTransId="{C7026E90-2469-47DC-8777-A1CAC6534997}"/>
    <dgm:cxn modelId="{C88E713B-C583-42DD-8061-E3F8615F99E7}" srcId="{9DECE305-59A2-4244-A432-D8FD16018AA3}" destId="{DA315D70-B194-40F4-B5F5-68AC8222A086}" srcOrd="0" destOrd="0" parTransId="{39BE2AF8-407A-49F8-843E-526DBE1D2FCD}" sibTransId="{A6B42384-0814-4103-9AB3-C1B028708815}"/>
    <dgm:cxn modelId="{6F74975D-0732-4312-80DD-E59D4A1FE704}" srcId="{33EB44F5-4F79-47CB-B878-2356FD287A3F}" destId="{32A73759-6D1E-41B0-B523-3723548E40DA}" srcOrd="0" destOrd="0" parTransId="{F800E291-7A90-4A3F-BAE4-71E1110EDBC6}" sibTransId="{B8166B8B-A6E2-4DDF-B714-4BD957F22479}"/>
    <dgm:cxn modelId="{98DBF960-E4AC-4F8E-A48B-ECB3D402354A}" srcId="{0EC6E8A7-0E2B-47BC-90EB-A7BC57DE9173}" destId="{A2FB46B3-D7D7-4817-BF70-21FD2F9BA5C5}" srcOrd="3" destOrd="0" parTransId="{1B3DAA37-97EE-4A48-B865-D071DBD279BC}" sibTransId="{B988A9BD-3EFD-4DF5-82B4-C28014675D8A}"/>
    <dgm:cxn modelId="{EDF45C64-4BC7-4B0D-8DB8-31B0C82BC3E2}" srcId="{0EC6E8A7-0E2B-47BC-90EB-A7BC57DE9173}" destId="{0D334277-2402-47C9-BA5A-69F1388B988E}" srcOrd="0" destOrd="0" parTransId="{2B425560-B658-42A7-90F8-9EE7F754A42A}" sibTransId="{909E0988-863C-4B45-B4C1-717A2510F3E5}"/>
    <dgm:cxn modelId="{DF95D264-28D7-4FDD-BAB1-7BB05F66C92F}" type="presOf" srcId="{746A4B67-D38D-42E8-95E3-939E666CB848}" destId="{646B627C-0FA7-43AA-A2E0-B2D7190751CD}" srcOrd="0" destOrd="0" presId="urn:microsoft.com/office/officeart/2018/5/layout/CenteredIconLabelDescriptionList"/>
    <dgm:cxn modelId="{EC9D076F-8BEA-43F8-B44A-49F714B755C9}" srcId="{0EC6E8A7-0E2B-47BC-90EB-A7BC57DE9173}" destId="{674C019F-1787-4479-B61F-912B5A440FC0}" srcOrd="2" destOrd="0" parTransId="{2C3956AB-49E7-49ED-8565-5A4296F61BF7}" sibTransId="{414D2098-C1BE-43B6-8966-120AA7604B9C}"/>
    <dgm:cxn modelId="{FF6E1156-2E45-41F7-9273-9A103E1E1FAF}" type="presOf" srcId="{33EB44F5-4F79-47CB-B878-2356FD287A3F}" destId="{2315ED62-2131-4814-8AA1-581AE8709643}" srcOrd="0" destOrd="0" presId="urn:microsoft.com/office/officeart/2018/5/layout/CenteredIconLabelDescriptionList"/>
    <dgm:cxn modelId="{6ECC0C80-2D7B-4C4D-A226-4021A8E89A58}" type="presOf" srcId="{A2FB46B3-D7D7-4817-BF70-21FD2F9BA5C5}" destId="{2A112EAA-8D93-4B07-9A6A-7DA9414CDDB9}" srcOrd="0" destOrd="3" presId="urn:microsoft.com/office/officeart/2018/5/layout/CenteredIconLabelDescriptionList"/>
    <dgm:cxn modelId="{5C970581-EB33-420E-9E70-207D7904767C}" type="presOf" srcId="{DA315D70-B194-40F4-B5F5-68AC8222A086}" destId="{3D576ED8-ED29-4C9B-AA37-D3B957018EC4}" srcOrd="0" destOrd="0" presId="urn:microsoft.com/office/officeart/2018/5/layout/CenteredIconLabelDescriptionList"/>
    <dgm:cxn modelId="{161CD494-6C34-42D0-841C-22ED03890938}" srcId="{9DECE305-59A2-4244-A432-D8FD16018AA3}" destId="{0EC6E8A7-0E2B-47BC-90EB-A7BC57DE9173}" srcOrd="1" destOrd="0" parTransId="{9323A96F-D8BE-4E1D-A93B-3C2D33CCC051}" sibTransId="{F92E7758-31F2-492B-BAD0-F989A086F4E2}"/>
    <dgm:cxn modelId="{8819EC95-5FEA-4892-8616-FF8389BB4F9F}" type="presOf" srcId="{0D334277-2402-47C9-BA5A-69F1388B988E}" destId="{2A112EAA-8D93-4B07-9A6A-7DA9414CDDB9}" srcOrd="0" destOrd="0" presId="urn:microsoft.com/office/officeart/2018/5/layout/CenteredIconLabelDescriptionList"/>
    <dgm:cxn modelId="{7FCD35A4-90D3-4FE0-8746-E10C3445FB5B}" type="presOf" srcId="{61DB0EA2-7B3F-42D0-AFD6-63112D04A5C7}" destId="{2A112EAA-8D93-4B07-9A6A-7DA9414CDDB9}" srcOrd="0" destOrd="1" presId="urn:microsoft.com/office/officeart/2018/5/layout/CenteredIconLabelDescriptionList"/>
    <dgm:cxn modelId="{51F96CBA-E5D3-4E08-9663-9FA7E54BC79D}" srcId="{9DECE305-59A2-4244-A432-D8FD16018AA3}" destId="{33EB44F5-4F79-47CB-B878-2356FD287A3F}" srcOrd="2" destOrd="0" parTransId="{FC0B2475-4534-490C-83E0-5FA69A60D93D}" sibTransId="{B29D4DDB-6A4B-4914-A859-811A7E01F893}"/>
    <dgm:cxn modelId="{C90438DD-B842-495A-A3DE-E993FFA8DA07}" type="presOf" srcId="{9DECE305-59A2-4244-A432-D8FD16018AA3}" destId="{911DB90E-4A7F-4069-BE75-3EB02F9CC479}" srcOrd="0" destOrd="0" presId="urn:microsoft.com/office/officeart/2018/5/layout/CenteredIconLabelDescriptionList"/>
    <dgm:cxn modelId="{05FF68FE-2864-4D88-99A5-FB41EB3F63E0}" type="presOf" srcId="{674C019F-1787-4479-B61F-912B5A440FC0}" destId="{2A112EAA-8D93-4B07-9A6A-7DA9414CDDB9}" srcOrd="0" destOrd="2" presId="urn:microsoft.com/office/officeart/2018/5/layout/CenteredIconLabelDescriptionList"/>
    <dgm:cxn modelId="{978B1159-F24E-479E-8C5B-011CD13468C2}" type="presParOf" srcId="{911DB90E-4A7F-4069-BE75-3EB02F9CC479}" destId="{65B3BF44-529F-4669-94F7-40BB93963339}" srcOrd="0" destOrd="0" presId="urn:microsoft.com/office/officeart/2018/5/layout/CenteredIconLabelDescriptionList"/>
    <dgm:cxn modelId="{8113D2B2-279D-487C-AE5B-5D4A80E59F84}" type="presParOf" srcId="{65B3BF44-529F-4669-94F7-40BB93963339}" destId="{C84D7926-F3B3-4483-8A1E-01CFA08B44C3}" srcOrd="0" destOrd="0" presId="urn:microsoft.com/office/officeart/2018/5/layout/CenteredIconLabelDescriptionList"/>
    <dgm:cxn modelId="{6BB0EBBA-EE44-4C95-AF47-BB070A9B8B64}" type="presParOf" srcId="{65B3BF44-529F-4669-94F7-40BB93963339}" destId="{71CB236B-209A-4ADD-B5C4-5AC8A289C63A}" srcOrd="1" destOrd="0" presId="urn:microsoft.com/office/officeart/2018/5/layout/CenteredIconLabelDescriptionList"/>
    <dgm:cxn modelId="{61704258-BCDF-45A7-A37F-709A3D4BDE0B}" type="presParOf" srcId="{65B3BF44-529F-4669-94F7-40BB93963339}" destId="{3D576ED8-ED29-4C9B-AA37-D3B957018EC4}" srcOrd="2" destOrd="0" presId="urn:microsoft.com/office/officeart/2018/5/layout/CenteredIconLabelDescriptionList"/>
    <dgm:cxn modelId="{C41C0A36-EDA2-4F4F-A58C-EC0461FF11B7}" type="presParOf" srcId="{65B3BF44-529F-4669-94F7-40BB93963339}" destId="{30F9C400-5EAE-4B86-8B4C-12FC31051FE2}" srcOrd="3" destOrd="0" presId="urn:microsoft.com/office/officeart/2018/5/layout/CenteredIconLabelDescriptionList"/>
    <dgm:cxn modelId="{F3C21053-E3C4-453B-AFCF-86A0F9D5996C}" type="presParOf" srcId="{65B3BF44-529F-4669-94F7-40BB93963339}" destId="{646B627C-0FA7-43AA-A2E0-B2D7190751CD}" srcOrd="4" destOrd="0" presId="urn:microsoft.com/office/officeart/2018/5/layout/CenteredIconLabelDescriptionList"/>
    <dgm:cxn modelId="{E7379008-666D-47BE-8741-5D459D207812}" type="presParOf" srcId="{911DB90E-4A7F-4069-BE75-3EB02F9CC479}" destId="{E6BEAB2F-A038-4B58-BA47-D615C9BE4B80}" srcOrd="1" destOrd="0" presId="urn:microsoft.com/office/officeart/2018/5/layout/CenteredIconLabelDescriptionList"/>
    <dgm:cxn modelId="{4E5CC732-8CD2-47CA-8EBA-D228CE6A3907}" type="presParOf" srcId="{911DB90E-4A7F-4069-BE75-3EB02F9CC479}" destId="{5AD072D0-31D7-4FB2-B719-EF33C0F46555}" srcOrd="2" destOrd="0" presId="urn:microsoft.com/office/officeart/2018/5/layout/CenteredIconLabelDescriptionList"/>
    <dgm:cxn modelId="{36C1E81D-C64B-4D93-9F14-145398722A0B}" type="presParOf" srcId="{5AD072D0-31D7-4FB2-B719-EF33C0F46555}" destId="{93342735-6B2E-4133-96DD-57DEE0ADA4CC}" srcOrd="0" destOrd="0" presId="urn:microsoft.com/office/officeart/2018/5/layout/CenteredIconLabelDescriptionList"/>
    <dgm:cxn modelId="{6E061ECD-EA9C-494C-834E-FBFB1C810C90}" type="presParOf" srcId="{5AD072D0-31D7-4FB2-B719-EF33C0F46555}" destId="{78CC8F44-702F-4A7A-8BEE-5D7CCE7B158F}" srcOrd="1" destOrd="0" presId="urn:microsoft.com/office/officeart/2018/5/layout/CenteredIconLabelDescriptionList"/>
    <dgm:cxn modelId="{20ED7DF3-1E21-4AD8-BD28-521419A11067}" type="presParOf" srcId="{5AD072D0-31D7-4FB2-B719-EF33C0F46555}" destId="{A9B236C0-8271-4730-9C40-EC5C74EAD655}" srcOrd="2" destOrd="0" presId="urn:microsoft.com/office/officeart/2018/5/layout/CenteredIconLabelDescriptionList"/>
    <dgm:cxn modelId="{43F4D05B-2498-4EC2-9AFD-D1088B5F04A3}" type="presParOf" srcId="{5AD072D0-31D7-4FB2-B719-EF33C0F46555}" destId="{9FAE46E1-2BC5-42D6-8FD4-5EF338461099}" srcOrd="3" destOrd="0" presId="urn:microsoft.com/office/officeart/2018/5/layout/CenteredIconLabelDescriptionList"/>
    <dgm:cxn modelId="{4CD35C86-E81B-40C5-8AE1-4C36302EE444}" type="presParOf" srcId="{5AD072D0-31D7-4FB2-B719-EF33C0F46555}" destId="{2A112EAA-8D93-4B07-9A6A-7DA9414CDDB9}" srcOrd="4" destOrd="0" presId="urn:microsoft.com/office/officeart/2018/5/layout/CenteredIconLabelDescriptionList"/>
    <dgm:cxn modelId="{DD89A7EE-3D2A-4E54-8279-7132306102D9}" type="presParOf" srcId="{911DB90E-4A7F-4069-BE75-3EB02F9CC479}" destId="{94547E82-EE64-43CE-862C-02BC494A3E1D}" srcOrd="3" destOrd="0" presId="urn:microsoft.com/office/officeart/2018/5/layout/CenteredIconLabelDescriptionList"/>
    <dgm:cxn modelId="{47E23940-B0F2-4C06-A048-89777835409B}" type="presParOf" srcId="{911DB90E-4A7F-4069-BE75-3EB02F9CC479}" destId="{A8765B8B-373C-49C9-A233-8F9EEC392883}" srcOrd="4" destOrd="0" presId="urn:microsoft.com/office/officeart/2018/5/layout/CenteredIconLabelDescriptionList"/>
    <dgm:cxn modelId="{7617873F-951C-4975-BCA7-42DDE80EAA13}" type="presParOf" srcId="{A8765B8B-373C-49C9-A233-8F9EEC392883}" destId="{AE5D4FDE-E038-4455-9C3E-BE801AF9790F}" srcOrd="0" destOrd="0" presId="urn:microsoft.com/office/officeart/2018/5/layout/CenteredIconLabelDescriptionList"/>
    <dgm:cxn modelId="{3785FA25-B920-47AD-ACE2-722B74C04C3D}" type="presParOf" srcId="{A8765B8B-373C-49C9-A233-8F9EEC392883}" destId="{AEF3F015-7320-4B4E-8414-F65017F20964}" srcOrd="1" destOrd="0" presId="urn:microsoft.com/office/officeart/2018/5/layout/CenteredIconLabelDescriptionList"/>
    <dgm:cxn modelId="{168C91B6-551F-45AB-BADC-D576F5F05524}" type="presParOf" srcId="{A8765B8B-373C-49C9-A233-8F9EEC392883}" destId="{2315ED62-2131-4814-8AA1-581AE8709643}" srcOrd="2" destOrd="0" presId="urn:microsoft.com/office/officeart/2018/5/layout/CenteredIconLabelDescriptionList"/>
    <dgm:cxn modelId="{B23C7D8B-C314-44FC-97BA-3AD6622AF656}" type="presParOf" srcId="{A8765B8B-373C-49C9-A233-8F9EEC392883}" destId="{A1923E70-32F8-40F9-851F-3AD61EE29156}" srcOrd="3" destOrd="0" presId="urn:microsoft.com/office/officeart/2018/5/layout/CenteredIconLabelDescriptionList"/>
    <dgm:cxn modelId="{90E2F997-E327-4D48-9B7A-5D49F82038DB}" type="presParOf" srcId="{A8765B8B-373C-49C9-A233-8F9EEC392883}" destId="{2B8AAE80-62C9-4824-AA47-E4C6681AABA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304DF9-1C4E-4BFF-AE94-55FFB26D01E9}"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A50E45EE-46E8-427E-8C68-A897085D9DD0}">
      <dgm:prSet/>
      <dgm:spPr/>
      <dgm:t>
        <a:bodyPr/>
        <a:lstStyle/>
        <a:p>
          <a:r>
            <a:rPr lang="en-US" dirty="0"/>
            <a:t>Final CXR – if previous CXR was abnormal</a:t>
          </a:r>
        </a:p>
      </dgm:t>
    </dgm:pt>
    <dgm:pt modelId="{25040BEC-AAF0-46EA-8C7D-49F2B76BB5B1}" type="parTrans" cxnId="{AE61D433-71A8-4172-B40B-EB5989A3C091}">
      <dgm:prSet/>
      <dgm:spPr/>
      <dgm:t>
        <a:bodyPr/>
        <a:lstStyle/>
        <a:p>
          <a:endParaRPr lang="en-US"/>
        </a:p>
      </dgm:t>
    </dgm:pt>
    <dgm:pt modelId="{66648CD4-ABAE-4C22-9D16-89F08B9E1882}" type="sibTrans" cxnId="{AE61D433-71A8-4172-B40B-EB5989A3C091}">
      <dgm:prSet/>
      <dgm:spPr/>
      <dgm:t>
        <a:bodyPr/>
        <a:lstStyle/>
        <a:p>
          <a:endParaRPr lang="en-US"/>
        </a:p>
      </dgm:t>
    </dgm:pt>
    <dgm:pt modelId="{9F3E88A8-597B-4224-AD98-76737453BDAE}">
      <dgm:prSet/>
      <dgm:spPr/>
      <dgm:t>
        <a:bodyPr/>
        <a:lstStyle/>
        <a:p>
          <a:r>
            <a:rPr lang="en-US" dirty="0"/>
            <a:t>PRN CXR – Interruption of treatment or concern of progression</a:t>
          </a:r>
        </a:p>
      </dgm:t>
    </dgm:pt>
    <dgm:pt modelId="{B04B6EED-45CE-4AD1-9F56-F283AB069262}" type="parTrans" cxnId="{87688D6C-FEE3-465D-B633-26C15DCF6AF7}">
      <dgm:prSet/>
      <dgm:spPr/>
      <dgm:t>
        <a:bodyPr/>
        <a:lstStyle/>
        <a:p>
          <a:endParaRPr lang="en-US"/>
        </a:p>
      </dgm:t>
    </dgm:pt>
    <dgm:pt modelId="{0C04CCC4-413C-4FA1-96A1-A5545EC8A0D5}" type="sibTrans" cxnId="{87688D6C-FEE3-465D-B633-26C15DCF6AF7}">
      <dgm:prSet/>
      <dgm:spPr/>
      <dgm:t>
        <a:bodyPr/>
        <a:lstStyle/>
        <a:p>
          <a:endParaRPr lang="en-US"/>
        </a:p>
      </dgm:t>
    </dgm:pt>
    <dgm:pt modelId="{54C2F2E6-DC5B-407E-93F4-4D73B3E19F6D}">
      <dgm:prSet/>
      <dgm:spPr/>
      <dgm:t>
        <a:bodyPr/>
        <a:lstStyle/>
        <a:p>
          <a:r>
            <a:rPr lang="en-US" dirty="0"/>
            <a:t>Initial CXR – All patients</a:t>
          </a:r>
        </a:p>
      </dgm:t>
    </dgm:pt>
    <dgm:pt modelId="{B47445A7-87DD-47F3-A948-14D685CBECF4}" type="parTrans" cxnId="{5130A15B-BFDE-41A7-88C7-B1477ABE24DB}">
      <dgm:prSet/>
      <dgm:spPr/>
      <dgm:t>
        <a:bodyPr/>
        <a:lstStyle/>
        <a:p>
          <a:endParaRPr lang="en-US"/>
        </a:p>
      </dgm:t>
    </dgm:pt>
    <dgm:pt modelId="{0334E8D5-CDAF-459F-A619-2C3E294321E9}" type="sibTrans" cxnId="{5130A15B-BFDE-41A7-88C7-B1477ABE24DB}">
      <dgm:prSet/>
      <dgm:spPr/>
      <dgm:t>
        <a:bodyPr/>
        <a:lstStyle/>
        <a:p>
          <a:endParaRPr lang="en-US"/>
        </a:p>
      </dgm:t>
    </dgm:pt>
    <dgm:pt modelId="{69AA7CE9-2273-4E34-B6F0-D99CF08C0793}">
      <dgm:prSet/>
      <dgm:spPr/>
      <dgm:t>
        <a:bodyPr/>
        <a:lstStyle/>
        <a:p>
          <a:r>
            <a:rPr lang="en-US" dirty="0"/>
            <a:t>2 month Follow up CXR – if baseline is abnormal </a:t>
          </a:r>
        </a:p>
      </dgm:t>
    </dgm:pt>
    <dgm:pt modelId="{EFF47F8A-B43A-4E32-B9EA-E61F0E6A32F6}" type="parTrans" cxnId="{B11F9506-157C-48CD-8635-6CDC437904D9}">
      <dgm:prSet/>
      <dgm:spPr/>
      <dgm:t>
        <a:bodyPr/>
        <a:lstStyle/>
        <a:p>
          <a:endParaRPr lang="en-US"/>
        </a:p>
      </dgm:t>
    </dgm:pt>
    <dgm:pt modelId="{CB436F6C-25AB-4F9A-BA0C-3F3BBFD2E9AA}" type="sibTrans" cxnId="{B11F9506-157C-48CD-8635-6CDC437904D9}">
      <dgm:prSet/>
      <dgm:spPr/>
      <dgm:t>
        <a:bodyPr/>
        <a:lstStyle/>
        <a:p>
          <a:endParaRPr lang="en-US"/>
        </a:p>
      </dgm:t>
    </dgm:pt>
    <dgm:pt modelId="{552F963E-F5AB-4A66-92E1-1ACE2D989C7D}">
      <dgm:prSet/>
      <dgm:spPr/>
      <dgm:t>
        <a:bodyPr/>
        <a:lstStyle/>
        <a:p>
          <a:r>
            <a:rPr lang="en-US" dirty="0"/>
            <a:t>2V CXR for &lt;18 y/o or HIV positive</a:t>
          </a:r>
        </a:p>
      </dgm:t>
    </dgm:pt>
    <dgm:pt modelId="{752A7561-1FCB-4B4B-9E25-DAE7223B3598}" type="parTrans" cxnId="{237CF5C1-9247-4CB2-89E7-A123AB59AA74}">
      <dgm:prSet/>
      <dgm:spPr/>
      <dgm:t>
        <a:bodyPr/>
        <a:lstStyle/>
        <a:p>
          <a:endParaRPr lang="en-US"/>
        </a:p>
      </dgm:t>
    </dgm:pt>
    <dgm:pt modelId="{BB2890B4-02B4-4364-9555-E36B82D025AE}" type="sibTrans" cxnId="{237CF5C1-9247-4CB2-89E7-A123AB59AA74}">
      <dgm:prSet/>
      <dgm:spPr/>
      <dgm:t>
        <a:bodyPr/>
        <a:lstStyle/>
        <a:p>
          <a:endParaRPr lang="en-US"/>
        </a:p>
      </dgm:t>
    </dgm:pt>
    <dgm:pt modelId="{7ACDFBF0-BC22-415E-A0DF-53D20C72C550}">
      <dgm:prSet/>
      <dgm:spPr/>
      <dgm:t>
        <a:bodyPr/>
        <a:lstStyle/>
        <a:p>
          <a:r>
            <a:rPr lang="en-US" dirty="0"/>
            <a:t>Pregnant patients should not delay and use abdominal shield</a:t>
          </a:r>
        </a:p>
      </dgm:t>
    </dgm:pt>
    <dgm:pt modelId="{D8137671-DEBB-4E9F-BD08-32C9B30D83D9}" type="parTrans" cxnId="{D6860D06-C729-4526-AC37-4FDC6A398B52}">
      <dgm:prSet/>
      <dgm:spPr/>
      <dgm:t>
        <a:bodyPr/>
        <a:lstStyle/>
        <a:p>
          <a:endParaRPr lang="en-US"/>
        </a:p>
      </dgm:t>
    </dgm:pt>
    <dgm:pt modelId="{5A9B3430-AA1B-48A2-82C5-EF32E19CFFFA}" type="sibTrans" cxnId="{D6860D06-C729-4526-AC37-4FDC6A398B52}">
      <dgm:prSet/>
      <dgm:spPr/>
      <dgm:t>
        <a:bodyPr/>
        <a:lstStyle/>
        <a:p>
          <a:endParaRPr lang="en-US"/>
        </a:p>
      </dgm:t>
    </dgm:pt>
    <dgm:pt modelId="{660280C7-28FB-4B5B-8C74-ABBE0EE8E8E3}" type="pres">
      <dgm:prSet presAssocID="{1A304DF9-1C4E-4BFF-AE94-55FFB26D01E9}" presName="linear" presStyleCnt="0">
        <dgm:presLayoutVars>
          <dgm:animLvl val="lvl"/>
          <dgm:resizeHandles val="exact"/>
        </dgm:presLayoutVars>
      </dgm:prSet>
      <dgm:spPr/>
    </dgm:pt>
    <dgm:pt modelId="{570A04A5-E2E2-48D2-A110-618A23B10B8A}" type="pres">
      <dgm:prSet presAssocID="{54C2F2E6-DC5B-407E-93F4-4D73B3E19F6D}" presName="parentText" presStyleLbl="node1" presStyleIdx="0" presStyleCnt="6">
        <dgm:presLayoutVars>
          <dgm:chMax val="0"/>
          <dgm:bulletEnabled val="1"/>
        </dgm:presLayoutVars>
      </dgm:prSet>
      <dgm:spPr/>
    </dgm:pt>
    <dgm:pt modelId="{D77D590B-FF15-4DCF-869A-3D90A6E9EF16}" type="pres">
      <dgm:prSet presAssocID="{0334E8D5-CDAF-459F-A619-2C3E294321E9}" presName="spacer" presStyleCnt="0"/>
      <dgm:spPr/>
    </dgm:pt>
    <dgm:pt modelId="{53C01F3F-4095-4360-A425-DF5149EDD5C6}" type="pres">
      <dgm:prSet presAssocID="{69AA7CE9-2273-4E34-B6F0-D99CF08C0793}" presName="parentText" presStyleLbl="node1" presStyleIdx="1" presStyleCnt="6">
        <dgm:presLayoutVars>
          <dgm:chMax val="0"/>
          <dgm:bulletEnabled val="1"/>
        </dgm:presLayoutVars>
      </dgm:prSet>
      <dgm:spPr/>
    </dgm:pt>
    <dgm:pt modelId="{75131F9B-C05B-4005-9ABB-EDEAA10FA45C}" type="pres">
      <dgm:prSet presAssocID="{CB436F6C-25AB-4F9A-BA0C-3F3BBFD2E9AA}" presName="spacer" presStyleCnt="0"/>
      <dgm:spPr/>
    </dgm:pt>
    <dgm:pt modelId="{74D3AAC2-47C0-4F1E-91CA-B1B2CA975A5B}" type="pres">
      <dgm:prSet presAssocID="{A50E45EE-46E8-427E-8C68-A897085D9DD0}" presName="parentText" presStyleLbl="node1" presStyleIdx="2" presStyleCnt="6">
        <dgm:presLayoutVars>
          <dgm:chMax val="0"/>
          <dgm:bulletEnabled val="1"/>
        </dgm:presLayoutVars>
      </dgm:prSet>
      <dgm:spPr/>
    </dgm:pt>
    <dgm:pt modelId="{8DC2C77F-10C9-43B3-AC6A-CE1BA5E1A2A7}" type="pres">
      <dgm:prSet presAssocID="{66648CD4-ABAE-4C22-9D16-89F08B9E1882}" presName="spacer" presStyleCnt="0"/>
      <dgm:spPr/>
    </dgm:pt>
    <dgm:pt modelId="{9C8591A3-7265-4B25-8427-5995FA6166D3}" type="pres">
      <dgm:prSet presAssocID="{9F3E88A8-597B-4224-AD98-76737453BDAE}" presName="parentText" presStyleLbl="node1" presStyleIdx="3" presStyleCnt="6">
        <dgm:presLayoutVars>
          <dgm:chMax val="0"/>
          <dgm:bulletEnabled val="1"/>
        </dgm:presLayoutVars>
      </dgm:prSet>
      <dgm:spPr/>
    </dgm:pt>
    <dgm:pt modelId="{13F0DD1F-E480-4197-B8D5-D768E3EF6C6D}" type="pres">
      <dgm:prSet presAssocID="{0C04CCC4-413C-4FA1-96A1-A5545EC8A0D5}" presName="spacer" presStyleCnt="0"/>
      <dgm:spPr/>
    </dgm:pt>
    <dgm:pt modelId="{8EA9D1BF-4634-42F7-864F-71763753290B}" type="pres">
      <dgm:prSet presAssocID="{552F963E-F5AB-4A66-92E1-1ACE2D989C7D}" presName="parentText" presStyleLbl="node1" presStyleIdx="4" presStyleCnt="6">
        <dgm:presLayoutVars>
          <dgm:chMax val="0"/>
          <dgm:bulletEnabled val="1"/>
        </dgm:presLayoutVars>
      </dgm:prSet>
      <dgm:spPr/>
    </dgm:pt>
    <dgm:pt modelId="{FB1B8C79-FFC6-4F25-AFBD-2C28CF1CEBAF}" type="pres">
      <dgm:prSet presAssocID="{BB2890B4-02B4-4364-9555-E36B82D025AE}" presName="spacer" presStyleCnt="0"/>
      <dgm:spPr/>
    </dgm:pt>
    <dgm:pt modelId="{B9316339-E717-4FA8-9EA6-8D4DC33EAEE9}" type="pres">
      <dgm:prSet presAssocID="{7ACDFBF0-BC22-415E-A0DF-53D20C72C550}" presName="parentText" presStyleLbl="node1" presStyleIdx="5" presStyleCnt="6">
        <dgm:presLayoutVars>
          <dgm:chMax val="0"/>
          <dgm:bulletEnabled val="1"/>
        </dgm:presLayoutVars>
      </dgm:prSet>
      <dgm:spPr/>
    </dgm:pt>
  </dgm:ptLst>
  <dgm:cxnLst>
    <dgm:cxn modelId="{D6860D06-C729-4526-AC37-4FDC6A398B52}" srcId="{1A304DF9-1C4E-4BFF-AE94-55FFB26D01E9}" destId="{7ACDFBF0-BC22-415E-A0DF-53D20C72C550}" srcOrd="5" destOrd="0" parTransId="{D8137671-DEBB-4E9F-BD08-32C9B30D83D9}" sibTransId="{5A9B3430-AA1B-48A2-82C5-EF32E19CFFFA}"/>
    <dgm:cxn modelId="{B11F9506-157C-48CD-8635-6CDC437904D9}" srcId="{1A304DF9-1C4E-4BFF-AE94-55FFB26D01E9}" destId="{69AA7CE9-2273-4E34-B6F0-D99CF08C0793}" srcOrd="1" destOrd="0" parTransId="{EFF47F8A-B43A-4E32-B9EA-E61F0E6A32F6}" sibTransId="{CB436F6C-25AB-4F9A-BA0C-3F3BBFD2E9AA}"/>
    <dgm:cxn modelId="{00C9DF0C-8BF5-440F-8D92-9757FE1A30F3}" type="presOf" srcId="{1A304DF9-1C4E-4BFF-AE94-55FFB26D01E9}" destId="{660280C7-28FB-4B5B-8C74-ABBE0EE8E8E3}" srcOrd="0" destOrd="0" presId="urn:microsoft.com/office/officeart/2005/8/layout/vList2"/>
    <dgm:cxn modelId="{53B95216-68AC-4B2F-BD42-8C9703713C8D}" type="presOf" srcId="{552F963E-F5AB-4A66-92E1-1ACE2D989C7D}" destId="{8EA9D1BF-4634-42F7-864F-71763753290B}" srcOrd="0" destOrd="0" presId="urn:microsoft.com/office/officeart/2005/8/layout/vList2"/>
    <dgm:cxn modelId="{83641D1E-9EA5-4FD1-A890-7A7798B0171F}" type="presOf" srcId="{69AA7CE9-2273-4E34-B6F0-D99CF08C0793}" destId="{53C01F3F-4095-4360-A425-DF5149EDD5C6}" srcOrd="0" destOrd="0" presId="urn:microsoft.com/office/officeart/2005/8/layout/vList2"/>
    <dgm:cxn modelId="{AE61D433-71A8-4172-B40B-EB5989A3C091}" srcId="{1A304DF9-1C4E-4BFF-AE94-55FFB26D01E9}" destId="{A50E45EE-46E8-427E-8C68-A897085D9DD0}" srcOrd="2" destOrd="0" parTransId="{25040BEC-AAF0-46EA-8C7D-49F2B76BB5B1}" sibTransId="{66648CD4-ABAE-4C22-9D16-89F08B9E1882}"/>
    <dgm:cxn modelId="{5130A15B-BFDE-41A7-88C7-B1477ABE24DB}" srcId="{1A304DF9-1C4E-4BFF-AE94-55FFB26D01E9}" destId="{54C2F2E6-DC5B-407E-93F4-4D73B3E19F6D}" srcOrd="0" destOrd="0" parTransId="{B47445A7-87DD-47F3-A948-14D685CBECF4}" sibTransId="{0334E8D5-CDAF-459F-A619-2C3E294321E9}"/>
    <dgm:cxn modelId="{826EEC61-FA1E-4ADB-A5AB-C87F5C8D9B07}" type="presOf" srcId="{54C2F2E6-DC5B-407E-93F4-4D73B3E19F6D}" destId="{570A04A5-E2E2-48D2-A110-618A23B10B8A}" srcOrd="0" destOrd="0" presId="urn:microsoft.com/office/officeart/2005/8/layout/vList2"/>
    <dgm:cxn modelId="{87688D6C-FEE3-465D-B633-26C15DCF6AF7}" srcId="{1A304DF9-1C4E-4BFF-AE94-55FFB26D01E9}" destId="{9F3E88A8-597B-4224-AD98-76737453BDAE}" srcOrd="3" destOrd="0" parTransId="{B04B6EED-45CE-4AD1-9F56-F283AB069262}" sibTransId="{0C04CCC4-413C-4FA1-96A1-A5545EC8A0D5}"/>
    <dgm:cxn modelId="{2C2CDB56-AAC6-43C7-8BCF-01E7DF92E560}" type="presOf" srcId="{9F3E88A8-597B-4224-AD98-76737453BDAE}" destId="{9C8591A3-7265-4B25-8427-5995FA6166D3}" srcOrd="0" destOrd="0" presId="urn:microsoft.com/office/officeart/2005/8/layout/vList2"/>
    <dgm:cxn modelId="{EC1B9879-21C9-4FE1-BA84-3F696414A222}" type="presOf" srcId="{A50E45EE-46E8-427E-8C68-A897085D9DD0}" destId="{74D3AAC2-47C0-4F1E-91CA-B1B2CA975A5B}" srcOrd="0" destOrd="0" presId="urn:microsoft.com/office/officeart/2005/8/layout/vList2"/>
    <dgm:cxn modelId="{C108A27A-97B0-4677-B6C6-391307A2E6A2}" type="presOf" srcId="{7ACDFBF0-BC22-415E-A0DF-53D20C72C550}" destId="{B9316339-E717-4FA8-9EA6-8D4DC33EAEE9}" srcOrd="0" destOrd="0" presId="urn:microsoft.com/office/officeart/2005/8/layout/vList2"/>
    <dgm:cxn modelId="{237CF5C1-9247-4CB2-89E7-A123AB59AA74}" srcId="{1A304DF9-1C4E-4BFF-AE94-55FFB26D01E9}" destId="{552F963E-F5AB-4A66-92E1-1ACE2D989C7D}" srcOrd="4" destOrd="0" parTransId="{752A7561-1FCB-4B4B-9E25-DAE7223B3598}" sibTransId="{BB2890B4-02B4-4364-9555-E36B82D025AE}"/>
    <dgm:cxn modelId="{3840A572-CA27-433E-B01E-5AA7225B1CD9}" type="presParOf" srcId="{660280C7-28FB-4B5B-8C74-ABBE0EE8E8E3}" destId="{570A04A5-E2E2-48D2-A110-618A23B10B8A}" srcOrd="0" destOrd="0" presId="urn:microsoft.com/office/officeart/2005/8/layout/vList2"/>
    <dgm:cxn modelId="{FDD8AF3A-96DD-480F-A159-34574A7EC4E6}" type="presParOf" srcId="{660280C7-28FB-4B5B-8C74-ABBE0EE8E8E3}" destId="{D77D590B-FF15-4DCF-869A-3D90A6E9EF16}" srcOrd="1" destOrd="0" presId="urn:microsoft.com/office/officeart/2005/8/layout/vList2"/>
    <dgm:cxn modelId="{AC372132-CAF2-4A55-A919-DBAA529B3BF5}" type="presParOf" srcId="{660280C7-28FB-4B5B-8C74-ABBE0EE8E8E3}" destId="{53C01F3F-4095-4360-A425-DF5149EDD5C6}" srcOrd="2" destOrd="0" presId="urn:microsoft.com/office/officeart/2005/8/layout/vList2"/>
    <dgm:cxn modelId="{E867F957-DACC-452B-A9D1-3DE8893F3166}" type="presParOf" srcId="{660280C7-28FB-4B5B-8C74-ABBE0EE8E8E3}" destId="{75131F9B-C05B-4005-9ABB-EDEAA10FA45C}" srcOrd="3" destOrd="0" presId="urn:microsoft.com/office/officeart/2005/8/layout/vList2"/>
    <dgm:cxn modelId="{BB09A0D9-21C0-45C4-8D94-C92CE2A8E420}" type="presParOf" srcId="{660280C7-28FB-4B5B-8C74-ABBE0EE8E8E3}" destId="{74D3AAC2-47C0-4F1E-91CA-B1B2CA975A5B}" srcOrd="4" destOrd="0" presId="urn:microsoft.com/office/officeart/2005/8/layout/vList2"/>
    <dgm:cxn modelId="{8223DB71-6FDB-4E7C-AEBE-5E1FB54D5495}" type="presParOf" srcId="{660280C7-28FB-4B5B-8C74-ABBE0EE8E8E3}" destId="{8DC2C77F-10C9-43B3-AC6A-CE1BA5E1A2A7}" srcOrd="5" destOrd="0" presId="urn:microsoft.com/office/officeart/2005/8/layout/vList2"/>
    <dgm:cxn modelId="{84E832D0-C08F-4123-9115-2275395EC6CA}" type="presParOf" srcId="{660280C7-28FB-4B5B-8C74-ABBE0EE8E8E3}" destId="{9C8591A3-7265-4B25-8427-5995FA6166D3}" srcOrd="6" destOrd="0" presId="urn:microsoft.com/office/officeart/2005/8/layout/vList2"/>
    <dgm:cxn modelId="{2D40771D-8ACF-4260-9DF5-727DA5206218}" type="presParOf" srcId="{660280C7-28FB-4B5B-8C74-ABBE0EE8E8E3}" destId="{13F0DD1F-E480-4197-B8D5-D768E3EF6C6D}" srcOrd="7" destOrd="0" presId="urn:microsoft.com/office/officeart/2005/8/layout/vList2"/>
    <dgm:cxn modelId="{F89ECC56-134C-4865-8377-BA81B7A2DE78}" type="presParOf" srcId="{660280C7-28FB-4B5B-8C74-ABBE0EE8E8E3}" destId="{8EA9D1BF-4634-42F7-864F-71763753290B}" srcOrd="8" destOrd="0" presId="urn:microsoft.com/office/officeart/2005/8/layout/vList2"/>
    <dgm:cxn modelId="{63274DA3-4F63-4C5D-833C-E1755787A3C8}" type="presParOf" srcId="{660280C7-28FB-4B5B-8C74-ABBE0EE8E8E3}" destId="{FB1B8C79-FFC6-4F25-AFBD-2C28CF1CEBAF}" srcOrd="9" destOrd="0" presId="urn:microsoft.com/office/officeart/2005/8/layout/vList2"/>
    <dgm:cxn modelId="{A3BD3C42-9B17-443E-ADC5-A2853C67289D}" type="presParOf" srcId="{660280C7-28FB-4B5B-8C74-ABBE0EE8E8E3}" destId="{B9316339-E717-4FA8-9EA6-8D4DC33EAEE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422C0A-F5EA-4E83-B5B7-CCAE8D5C4198}"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DBDC3FC2-32A6-450F-B840-C03CB09FBD99}">
      <dgm:prSet/>
      <dgm:spPr/>
      <dgm:t>
        <a:bodyPr/>
        <a:lstStyle/>
        <a:p>
          <a:r>
            <a:rPr lang="en-US" dirty="0"/>
            <a:t>Private Medical Professionals </a:t>
          </a:r>
        </a:p>
      </dgm:t>
    </dgm:pt>
    <dgm:pt modelId="{C7B5C07F-BC80-43C1-B440-54AF9CE2340A}" type="parTrans" cxnId="{9AF0891A-F32E-4D11-B305-F1601B6483F9}">
      <dgm:prSet/>
      <dgm:spPr/>
      <dgm:t>
        <a:bodyPr/>
        <a:lstStyle/>
        <a:p>
          <a:endParaRPr lang="en-US"/>
        </a:p>
      </dgm:t>
    </dgm:pt>
    <dgm:pt modelId="{79C8FC78-D811-489E-956E-1A031F658874}" type="sibTrans" cxnId="{9AF0891A-F32E-4D11-B305-F1601B6483F9}">
      <dgm:prSet/>
      <dgm:spPr/>
      <dgm:t>
        <a:bodyPr/>
        <a:lstStyle/>
        <a:p>
          <a:endParaRPr lang="en-US"/>
        </a:p>
      </dgm:t>
    </dgm:pt>
    <dgm:pt modelId="{E7FAAF7C-E31B-478D-904D-3C56EC89BD2D}">
      <dgm:prSet/>
      <dgm:spPr/>
      <dgm:t>
        <a:bodyPr/>
        <a:lstStyle/>
        <a:p>
          <a:r>
            <a:rPr lang="en-US" dirty="0"/>
            <a:t>Public Health </a:t>
          </a:r>
        </a:p>
      </dgm:t>
    </dgm:pt>
    <dgm:pt modelId="{9E382EC5-7384-4F34-A65E-16C9833F7E83}" type="parTrans" cxnId="{F956F37E-109A-499F-9553-A03AEC4D0929}">
      <dgm:prSet/>
      <dgm:spPr/>
      <dgm:t>
        <a:bodyPr/>
        <a:lstStyle/>
        <a:p>
          <a:endParaRPr lang="en-US"/>
        </a:p>
      </dgm:t>
    </dgm:pt>
    <dgm:pt modelId="{4119BC64-74BC-49C6-87F9-C9BD11E94D67}" type="sibTrans" cxnId="{F956F37E-109A-499F-9553-A03AEC4D0929}">
      <dgm:prSet/>
      <dgm:spPr/>
      <dgm:t>
        <a:bodyPr/>
        <a:lstStyle/>
        <a:p>
          <a:endParaRPr lang="en-US"/>
        </a:p>
      </dgm:t>
    </dgm:pt>
    <dgm:pt modelId="{585F8CBF-4925-4415-B4F6-DA2EE8B080FB}">
      <dgm:prSet/>
      <dgm:spPr/>
      <dgm:t>
        <a:bodyPr/>
        <a:lstStyle/>
        <a:p>
          <a:r>
            <a:rPr lang="en-US" dirty="0"/>
            <a:t>Family </a:t>
          </a:r>
        </a:p>
      </dgm:t>
    </dgm:pt>
    <dgm:pt modelId="{5A37D8A6-7EC9-4541-AD25-9CB02D44C78B}" type="parTrans" cxnId="{F7F2F985-E4FC-4D8C-B655-C7F40AB35A21}">
      <dgm:prSet/>
      <dgm:spPr/>
      <dgm:t>
        <a:bodyPr/>
        <a:lstStyle/>
        <a:p>
          <a:endParaRPr lang="en-US"/>
        </a:p>
      </dgm:t>
    </dgm:pt>
    <dgm:pt modelId="{F65E8EF5-9380-44E2-B13F-50A7A89F4D67}" type="sibTrans" cxnId="{F7F2F985-E4FC-4D8C-B655-C7F40AB35A21}">
      <dgm:prSet/>
      <dgm:spPr/>
      <dgm:t>
        <a:bodyPr/>
        <a:lstStyle/>
        <a:p>
          <a:endParaRPr lang="en-US"/>
        </a:p>
      </dgm:t>
    </dgm:pt>
    <dgm:pt modelId="{0C4541BA-3921-44B5-AEEF-24A066DD07C6}">
      <dgm:prSet/>
      <dgm:spPr/>
      <dgm:t>
        <a:bodyPr/>
        <a:lstStyle/>
        <a:p>
          <a:r>
            <a:rPr lang="en-US" dirty="0"/>
            <a:t>Friends</a:t>
          </a:r>
        </a:p>
      </dgm:t>
    </dgm:pt>
    <dgm:pt modelId="{11CA569D-F881-48D3-B806-B84F162A209E}" type="parTrans" cxnId="{A84559A4-1AF4-4B9B-9E92-AF1D60B7895D}">
      <dgm:prSet/>
      <dgm:spPr/>
      <dgm:t>
        <a:bodyPr/>
        <a:lstStyle/>
        <a:p>
          <a:endParaRPr lang="en-US"/>
        </a:p>
      </dgm:t>
    </dgm:pt>
    <dgm:pt modelId="{B01D2D14-35FC-4509-AC48-9D35B020075C}" type="sibTrans" cxnId="{A84559A4-1AF4-4B9B-9E92-AF1D60B7895D}">
      <dgm:prSet/>
      <dgm:spPr/>
      <dgm:t>
        <a:bodyPr/>
        <a:lstStyle/>
        <a:p>
          <a:endParaRPr lang="en-US"/>
        </a:p>
      </dgm:t>
    </dgm:pt>
    <dgm:pt modelId="{0AA0FCE0-1702-42C6-8F35-F2B547FDE4B8}">
      <dgm:prSet/>
      <dgm:spPr/>
      <dgm:t>
        <a:bodyPr/>
        <a:lstStyle/>
        <a:p>
          <a:r>
            <a:rPr lang="en-US" dirty="0"/>
            <a:t>Mental Health</a:t>
          </a:r>
        </a:p>
      </dgm:t>
    </dgm:pt>
    <dgm:pt modelId="{4C98BD66-6FD0-41E1-B497-EA342755EBDE}" type="parTrans" cxnId="{05EB4FDA-0744-4E16-89C4-167F2BF25786}">
      <dgm:prSet/>
      <dgm:spPr/>
      <dgm:t>
        <a:bodyPr/>
        <a:lstStyle/>
        <a:p>
          <a:endParaRPr lang="en-US"/>
        </a:p>
      </dgm:t>
    </dgm:pt>
    <dgm:pt modelId="{5A4FA1C9-3802-40D3-9259-CD4CF40D275E}" type="sibTrans" cxnId="{05EB4FDA-0744-4E16-89C4-167F2BF25786}">
      <dgm:prSet/>
      <dgm:spPr/>
      <dgm:t>
        <a:bodyPr/>
        <a:lstStyle/>
        <a:p>
          <a:endParaRPr lang="en-US"/>
        </a:p>
      </dgm:t>
    </dgm:pt>
    <dgm:pt modelId="{93C0145A-0DFC-4359-A601-D5F0A8074D65}">
      <dgm:prSet/>
      <dgm:spPr/>
      <dgm:t>
        <a:bodyPr/>
        <a:lstStyle/>
        <a:p>
          <a:r>
            <a:rPr lang="en-US" dirty="0"/>
            <a:t>Support Groups</a:t>
          </a:r>
        </a:p>
      </dgm:t>
    </dgm:pt>
    <dgm:pt modelId="{3B89B534-1DC5-4A90-8D32-F5CE29A6572A}" type="parTrans" cxnId="{24847D44-99B5-459B-9BD6-79A380101BEC}">
      <dgm:prSet/>
      <dgm:spPr/>
      <dgm:t>
        <a:bodyPr/>
        <a:lstStyle/>
        <a:p>
          <a:endParaRPr lang="en-US"/>
        </a:p>
      </dgm:t>
    </dgm:pt>
    <dgm:pt modelId="{07DDFA44-1E1C-4AA3-A5F3-21BD4E91A7A0}" type="sibTrans" cxnId="{24847D44-99B5-459B-9BD6-79A380101BEC}">
      <dgm:prSet/>
      <dgm:spPr/>
      <dgm:t>
        <a:bodyPr/>
        <a:lstStyle/>
        <a:p>
          <a:endParaRPr lang="en-US"/>
        </a:p>
      </dgm:t>
    </dgm:pt>
    <dgm:pt modelId="{6279CF04-1065-4B25-B0EC-D3B3E943B5D8}">
      <dgm:prSet/>
      <dgm:spPr/>
      <dgm:t>
        <a:bodyPr/>
        <a:lstStyle/>
        <a:p>
          <a:r>
            <a:rPr lang="en-US" dirty="0"/>
            <a:t>Food banks</a:t>
          </a:r>
        </a:p>
      </dgm:t>
    </dgm:pt>
    <dgm:pt modelId="{0920361B-881F-4176-A5B4-E95F04A4C422}" type="parTrans" cxnId="{C690EC1B-B346-4CE2-A35D-4AFDA63B3523}">
      <dgm:prSet/>
      <dgm:spPr/>
      <dgm:t>
        <a:bodyPr/>
        <a:lstStyle/>
        <a:p>
          <a:endParaRPr lang="en-US"/>
        </a:p>
      </dgm:t>
    </dgm:pt>
    <dgm:pt modelId="{5A033BDE-3AEA-444B-B2DA-E7B56C1073C0}" type="sibTrans" cxnId="{C690EC1B-B346-4CE2-A35D-4AFDA63B3523}">
      <dgm:prSet/>
      <dgm:spPr/>
      <dgm:t>
        <a:bodyPr/>
        <a:lstStyle/>
        <a:p>
          <a:endParaRPr lang="en-US"/>
        </a:p>
      </dgm:t>
    </dgm:pt>
    <dgm:pt modelId="{B29AF602-F797-4781-903F-BBCB323FC9F1}" type="pres">
      <dgm:prSet presAssocID="{C1422C0A-F5EA-4E83-B5B7-CCAE8D5C4198}" presName="linear" presStyleCnt="0">
        <dgm:presLayoutVars>
          <dgm:animLvl val="lvl"/>
          <dgm:resizeHandles val="exact"/>
        </dgm:presLayoutVars>
      </dgm:prSet>
      <dgm:spPr/>
    </dgm:pt>
    <dgm:pt modelId="{B10B56BE-4EFB-4100-A2EE-7FB221FB7D85}" type="pres">
      <dgm:prSet presAssocID="{DBDC3FC2-32A6-450F-B840-C03CB09FBD99}" presName="parentText" presStyleLbl="node1" presStyleIdx="0" presStyleCnt="7">
        <dgm:presLayoutVars>
          <dgm:chMax val="0"/>
          <dgm:bulletEnabled val="1"/>
        </dgm:presLayoutVars>
      </dgm:prSet>
      <dgm:spPr/>
    </dgm:pt>
    <dgm:pt modelId="{55FB70F1-EF66-436A-9B69-5DE2D0193B20}" type="pres">
      <dgm:prSet presAssocID="{79C8FC78-D811-489E-956E-1A031F658874}" presName="spacer" presStyleCnt="0"/>
      <dgm:spPr/>
    </dgm:pt>
    <dgm:pt modelId="{92741ACC-22FE-48F7-9600-72E04580B7EA}" type="pres">
      <dgm:prSet presAssocID="{E7FAAF7C-E31B-478D-904D-3C56EC89BD2D}" presName="parentText" presStyleLbl="node1" presStyleIdx="1" presStyleCnt="7">
        <dgm:presLayoutVars>
          <dgm:chMax val="0"/>
          <dgm:bulletEnabled val="1"/>
        </dgm:presLayoutVars>
      </dgm:prSet>
      <dgm:spPr/>
    </dgm:pt>
    <dgm:pt modelId="{62BE140D-77AD-45EE-A24E-AA8FE76EE51F}" type="pres">
      <dgm:prSet presAssocID="{4119BC64-74BC-49C6-87F9-C9BD11E94D67}" presName="spacer" presStyleCnt="0"/>
      <dgm:spPr/>
    </dgm:pt>
    <dgm:pt modelId="{1A019594-B549-4CDF-A0D7-03E9BA6B53E1}" type="pres">
      <dgm:prSet presAssocID="{585F8CBF-4925-4415-B4F6-DA2EE8B080FB}" presName="parentText" presStyleLbl="node1" presStyleIdx="2" presStyleCnt="7" custLinFactNeighborY="-71156">
        <dgm:presLayoutVars>
          <dgm:chMax val="0"/>
          <dgm:bulletEnabled val="1"/>
        </dgm:presLayoutVars>
      </dgm:prSet>
      <dgm:spPr/>
    </dgm:pt>
    <dgm:pt modelId="{DA921EEB-2B75-4ABE-936B-C1336DED7AE2}" type="pres">
      <dgm:prSet presAssocID="{F65E8EF5-9380-44E2-B13F-50A7A89F4D67}" presName="spacer" presStyleCnt="0"/>
      <dgm:spPr/>
    </dgm:pt>
    <dgm:pt modelId="{248CF0A3-2C98-47B2-8C8A-0027DB56D3CA}" type="pres">
      <dgm:prSet presAssocID="{0C4541BA-3921-44B5-AEEF-24A066DD07C6}" presName="parentText" presStyleLbl="node1" presStyleIdx="3" presStyleCnt="7">
        <dgm:presLayoutVars>
          <dgm:chMax val="0"/>
          <dgm:bulletEnabled val="1"/>
        </dgm:presLayoutVars>
      </dgm:prSet>
      <dgm:spPr/>
    </dgm:pt>
    <dgm:pt modelId="{98E4B94D-AEF8-44C9-9207-46EC05214DA7}" type="pres">
      <dgm:prSet presAssocID="{B01D2D14-35FC-4509-AC48-9D35B020075C}" presName="spacer" presStyleCnt="0"/>
      <dgm:spPr/>
    </dgm:pt>
    <dgm:pt modelId="{A3ACC1E9-0F8B-4AC8-A50E-CE8D75615901}" type="pres">
      <dgm:prSet presAssocID="{0AA0FCE0-1702-42C6-8F35-F2B547FDE4B8}" presName="parentText" presStyleLbl="node1" presStyleIdx="4" presStyleCnt="7">
        <dgm:presLayoutVars>
          <dgm:chMax val="0"/>
          <dgm:bulletEnabled val="1"/>
        </dgm:presLayoutVars>
      </dgm:prSet>
      <dgm:spPr/>
    </dgm:pt>
    <dgm:pt modelId="{89915346-5182-4ACB-94C3-C82813095BA5}" type="pres">
      <dgm:prSet presAssocID="{5A4FA1C9-3802-40D3-9259-CD4CF40D275E}" presName="spacer" presStyleCnt="0"/>
      <dgm:spPr/>
    </dgm:pt>
    <dgm:pt modelId="{8408F4CC-E75B-4B58-BDEF-C3000CB4204A}" type="pres">
      <dgm:prSet presAssocID="{6279CF04-1065-4B25-B0EC-D3B3E943B5D8}" presName="parentText" presStyleLbl="node1" presStyleIdx="5" presStyleCnt="7">
        <dgm:presLayoutVars>
          <dgm:chMax val="0"/>
          <dgm:bulletEnabled val="1"/>
        </dgm:presLayoutVars>
      </dgm:prSet>
      <dgm:spPr/>
    </dgm:pt>
    <dgm:pt modelId="{6BBC9EAB-F397-4CB3-960C-04985967C8D1}" type="pres">
      <dgm:prSet presAssocID="{5A033BDE-3AEA-444B-B2DA-E7B56C1073C0}" presName="spacer" presStyleCnt="0"/>
      <dgm:spPr/>
    </dgm:pt>
    <dgm:pt modelId="{8D815ED2-72B2-467C-ABC0-D5A4DB50E523}" type="pres">
      <dgm:prSet presAssocID="{93C0145A-0DFC-4359-A601-D5F0A8074D65}" presName="parentText" presStyleLbl="node1" presStyleIdx="6" presStyleCnt="7">
        <dgm:presLayoutVars>
          <dgm:chMax val="0"/>
          <dgm:bulletEnabled val="1"/>
        </dgm:presLayoutVars>
      </dgm:prSet>
      <dgm:spPr/>
    </dgm:pt>
  </dgm:ptLst>
  <dgm:cxnLst>
    <dgm:cxn modelId="{9AF0891A-F32E-4D11-B305-F1601B6483F9}" srcId="{C1422C0A-F5EA-4E83-B5B7-CCAE8D5C4198}" destId="{DBDC3FC2-32A6-450F-B840-C03CB09FBD99}" srcOrd="0" destOrd="0" parTransId="{C7B5C07F-BC80-43C1-B440-54AF9CE2340A}" sibTransId="{79C8FC78-D811-489E-956E-1A031F658874}"/>
    <dgm:cxn modelId="{C690EC1B-B346-4CE2-A35D-4AFDA63B3523}" srcId="{C1422C0A-F5EA-4E83-B5B7-CCAE8D5C4198}" destId="{6279CF04-1065-4B25-B0EC-D3B3E943B5D8}" srcOrd="5" destOrd="0" parTransId="{0920361B-881F-4176-A5B4-E95F04A4C422}" sibTransId="{5A033BDE-3AEA-444B-B2DA-E7B56C1073C0}"/>
    <dgm:cxn modelId="{36AA212F-4C4D-4E94-B628-715A61DEC85C}" type="presOf" srcId="{C1422C0A-F5EA-4E83-B5B7-CCAE8D5C4198}" destId="{B29AF602-F797-4781-903F-BBCB323FC9F1}" srcOrd="0" destOrd="0" presId="urn:microsoft.com/office/officeart/2005/8/layout/vList2"/>
    <dgm:cxn modelId="{24847D44-99B5-459B-9BD6-79A380101BEC}" srcId="{C1422C0A-F5EA-4E83-B5B7-CCAE8D5C4198}" destId="{93C0145A-0DFC-4359-A601-D5F0A8074D65}" srcOrd="6" destOrd="0" parTransId="{3B89B534-1DC5-4A90-8D32-F5CE29A6572A}" sibTransId="{07DDFA44-1E1C-4AA3-A5F3-21BD4E91A7A0}"/>
    <dgm:cxn modelId="{AF24E877-F224-4C90-B618-9CAC4108A7DD}" type="presOf" srcId="{0C4541BA-3921-44B5-AEEF-24A066DD07C6}" destId="{248CF0A3-2C98-47B2-8C8A-0027DB56D3CA}" srcOrd="0" destOrd="0" presId="urn:microsoft.com/office/officeart/2005/8/layout/vList2"/>
    <dgm:cxn modelId="{07F6B07E-0089-476B-8148-1F9D656DF0F7}" type="presOf" srcId="{0AA0FCE0-1702-42C6-8F35-F2B547FDE4B8}" destId="{A3ACC1E9-0F8B-4AC8-A50E-CE8D75615901}" srcOrd="0" destOrd="0" presId="urn:microsoft.com/office/officeart/2005/8/layout/vList2"/>
    <dgm:cxn modelId="{F956F37E-109A-499F-9553-A03AEC4D0929}" srcId="{C1422C0A-F5EA-4E83-B5B7-CCAE8D5C4198}" destId="{E7FAAF7C-E31B-478D-904D-3C56EC89BD2D}" srcOrd="1" destOrd="0" parTransId="{9E382EC5-7384-4F34-A65E-16C9833F7E83}" sibTransId="{4119BC64-74BC-49C6-87F9-C9BD11E94D67}"/>
    <dgm:cxn modelId="{F7F2F985-E4FC-4D8C-B655-C7F40AB35A21}" srcId="{C1422C0A-F5EA-4E83-B5B7-CCAE8D5C4198}" destId="{585F8CBF-4925-4415-B4F6-DA2EE8B080FB}" srcOrd="2" destOrd="0" parTransId="{5A37D8A6-7EC9-4541-AD25-9CB02D44C78B}" sibTransId="{F65E8EF5-9380-44E2-B13F-50A7A89F4D67}"/>
    <dgm:cxn modelId="{1C659987-E18C-462A-9862-A2BB5407D2CA}" type="presOf" srcId="{585F8CBF-4925-4415-B4F6-DA2EE8B080FB}" destId="{1A019594-B549-4CDF-A0D7-03E9BA6B53E1}" srcOrd="0" destOrd="0" presId="urn:microsoft.com/office/officeart/2005/8/layout/vList2"/>
    <dgm:cxn modelId="{0CA9018A-10D4-46F3-8EC7-3DC1DDA00215}" type="presOf" srcId="{6279CF04-1065-4B25-B0EC-D3B3E943B5D8}" destId="{8408F4CC-E75B-4B58-BDEF-C3000CB4204A}" srcOrd="0" destOrd="0" presId="urn:microsoft.com/office/officeart/2005/8/layout/vList2"/>
    <dgm:cxn modelId="{F2B8E98B-25E6-4B33-B762-66BD0169B7B2}" type="presOf" srcId="{DBDC3FC2-32A6-450F-B840-C03CB09FBD99}" destId="{B10B56BE-4EFB-4100-A2EE-7FB221FB7D85}" srcOrd="0" destOrd="0" presId="urn:microsoft.com/office/officeart/2005/8/layout/vList2"/>
    <dgm:cxn modelId="{A84559A4-1AF4-4B9B-9E92-AF1D60B7895D}" srcId="{C1422C0A-F5EA-4E83-B5B7-CCAE8D5C4198}" destId="{0C4541BA-3921-44B5-AEEF-24A066DD07C6}" srcOrd="3" destOrd="0" parTransId="{11CA569D-F881-48D3-B806-B84F162A209E}" sibTransId="{B01D2D14-35FC-4509-AC48-9D35B020075C}"/>
    <dgm:cxn modelId="{F670B5C1-A811-4DF0-9C4A-A36874E797C4}" type="presOf" srcId="{E7FAAF7C-E31B-478D-904D-3C56EC89BD2D}" destId="{92741ACC-22FE-48F7-9600-72E04580B7EA}" srcOrd="0" destOrd="0" presId="urn:microsoft.com/office/officeart/2005/8/layout/vList2"/>
    <dgm:cxn modelId="{05EB4FDA-0744-4E16-89C4-167F2BF25786}" srcId="{C1422C0A-F5EA-4E83-B5B7-CCAE8D5C4198}" destId="{0AA0FCE0-1702-42C6-8F35-F2B547FDE4B8}" srcOrd="4" destOrd="0" parTransId="{4C98BD66-6FD0-41E1-B497-EA342755EBDE}" sibTransId="{5A4FA1C9-3802-40D3-9259-CD4CF40D275E}"/>
    <dgm:cxn modelId="{F226B0FC-A1AD-4450-9E28-B2CB9046B266}" type="presOf" srcId="{93C0145A-0DFC-4359-A601-D5F0A8074D65}" destId="{8D815ED2-72B2-467C-ABC0-D5A4DB50E523}" srcOrd="0" destOrd="0" presId="urn:microsoft.com/office/officeart/2005/8/layout/vList2"/>
    <dgm:cxn modelId="{7C4585CE-C535-4AB0-B190-3DAC870CBDE6}" type="presParOf" srcId="{B29AF602-F797-4781-903F-BBCB323FC9F1}" destId="{B10B56BE-4EFB-4100-A2EE-7FB221FB7D85}" srcOrd="0" destOrd="0" presId="urn:microsoft.com/office/officeart/2005/8/layout/vList2"/>
    <dgm:cxn modelId="{21433880-71E9-42AC-8652-3B26309C8831}" type="presParOf" srcId="{B29AF602-F797-4781-903F-BBCB323FC9F1}" destId="{55FB70F1-EF66-436A-9B69-5DE2D0193B20}" srcOrd="1" destOrd="0" presId="urn:microsoft.com/office/officeart/2005/8/layout/vList2"/>
    <dgm:cxn modelId="{D9DC021B-A1D4-4B65-96C4-86DB4156EC3F}" type="presParOf" srcId="{B29AF602-F797-4781-903F-BBCB323FC9F1}" destId="{92741ACC-22FE-48F7-9600-72E04580B7EA}" srcOrd="2" destOrd="0" presId="urn:microsoft.com/office/officeart/2005/8/layout/vList2"/>
    <dgm:cxn modelId="{219964C1-4291-4D80-9C61-12A40E91464F}" type="presParOf" srcId="{B29AF602-F797-4781-903F-BBCB323FC9F1}" destId="{62BE140D-77AD-45EE-A24E-AA8FE76EE51F}" srcOrd="3" destOrd="0" presId="urn:microsoft.com/office/officeart/2005/8/layout/vList2"/>
    <dgm:cxn modelId="{8BF477CD-9022-4ACA-B62C-973715C84781}" type="presParOf" srcId="{B29AF602-F797-4781-903F-BBCB323FC9F1}" destId="{1A019594-B549-4CDF-A0D7-03E9BA6B53E1}" srcOrd="4" destOrd="0" presId="urn:microsoft.com/office/officeart/2005/8/layout/vList2"/>
    <dgm:cxn modelId="{4BC2C1E1-3F7C-442A-A539-06706319DB59}" type="presParOf" srcId="{B29AF602-F797-4781-903F-BBCB323FC9F1}" destId="{DA921EEB-2B75-4ABE-936B-C1336DED7AE2}" srcOrd="5" destOrd="0" presId="urn:microsoft.com/office/officeart/2005/8/layout/vList2"/>
    <dgm:cxn modelId="{7C46DF3A-C997-45E2-BF64-2AF03E7ECFFD}" type="presParOf" srcId="{B29AF602-F797-4781-903F-BBCB323FC9F1}" destId="{248CF0A3-2C98-47B2-8C8A-0027DB56D3CA}" srcOrd="6" destOrd="0" presId="urn:microsoft.com/office/officeart/2005/8/layout/vList2"/>
    <dgm:cxn modelId="{63DDABCF-E11B-44CD-AFAD-7CE68DBA7AB6}" type="presParOf" srcId="{B29AF602-F797-4781-903F-BBCB323FC9F1}" destId="{98E4B94D-AEF8-44C9-9207-46EC05214DA7}" srcOrd="7" destOrd="0" presId="urn:microsoft.com/office/officeart/2005/8/layout/vList2"/>
    <dgm:cxn modelId="{07E3685C-8BCA-4988-BE18-CCF5C07AE6F4}" type="presParOf" srcId="{B29AF602-F797-4781-903F-BBCB323FC9F1}" destId="{A3ACC1E9-0F8B-4AC8-A50E-CE8D75615901}" srcOrd="8" destOrd="0" presId="urn:microsoft.com/office/officeart/2005/8/layout/vList2"/>
    <dgm:cxn modelId="{D513682F-4CDD-4B6A-AC4E-1E6AE448DFC3}" type="presParOf" srcId="{B29AF602-F797-4781-903F-BBCB323FC9F1}" destId="{89915346-5182-4ACB-94C3-C82813095BA5}" srcOrd="9" destOrd="0" presId="urn:microsoft.com/office/officeart/2005/8/layout/vList2"/>
    <dgm:cxn modelId="{C088CF64-A3A8-4146-8229-5255F9359947}" type="presParOf" srcId="{B29AF602-F797-4781-903F-BBCB323FC9F1}" destId="{8408F4CC-E75B-4B58-BDEF-C3000CB4204A}" srcOrd="10" destOrd="0" presId="urn:microsoft.com/office/officeart/2005/8/layout/vList2"/>
    <dgm:cxn modelId="{F0654526-E154-452F-A968-63D52434EE06}" type="presParOf" srcId="{B29AF602-F797-4781-903F-BBCB323FC9F1}" destId="{6BBC9EAB-F397-4CB3-960C-04985967C8D1}" srcOrd="11" destOrd="0" presId="urn:microsoft.com/office/officeart/2005/8/layout/vList2"/>
    <dgm:cxn modelId="{D55CD240-DA20-4E36-AC88-B136D87FEA2E}" type="presParOf" srcId="{B29AF602-F797-4781-903F-BBCB323FC9F1}" destId="{8D815ED2-72B2-467C-ABC0-D5A4DB50E52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255A71-4262-43A1-A754-706B8DB769F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099F85F6-218C-4789-8EB5-A7336168EF20}">
      <dgm:prSet custT="1"/>
      <dgm:spPr/>
      <dgm:t>
        <a:bodyPr/>
        <a:lstStyle/>
        <a:p>
          <a:r>
            <a:rPr lang="en-US" sz="2800" dirty="0"/>
            <a:t>Monitoring is the key to successful outcomes. </a:t>
          </a:r>
        </a:p>
      </dgm:t>
    </dgm:pt>
    <dgm:pt modelId="{68CFCEAF-14C4-4264-AA05-3DA575018EE0}" type="parTrans" cxnId="{D0E3DD62-A30F-44AD-B4CD-BFD45F248CAE}">
      <dgm:prSet/>
      <dgm:spPr/>
      <dgm:t>
        <a:bodyPr/>
        <a:lstStyle/>
        <a:p>
          <a:endParaRPr lang="en-US"/>
        </a:p>
      </dgm:t>
    </dgm:pt>
    <dgm:pt modelId="{9E9D33F8-D4F9-4DED-8AC0-8F1EAE3368F0}" type="sibTrans" cxnId="{D0E3DD62-A30F-44AD-B4CD-BFD45F248CAE}">
      <dgm:prSet/>
      <dgm:spPr/>
      <dgm:t>
        <a:bodyPr/>
        <a:lstStyle/>
        <a:p>
          <a:endParaRPr lang="en-US"/>
        </a:p>
      </dgm:t>
    </dgm:pt>
    <dgm:pt modelId="{343602F4-3394-4CF7-896A-BD12E410C919}">
      <dgm:prSet custT="1"/>
      <dgm:spPr/>
      <dgm:t>
        <a:bodyPr/>
        <a:lstStyle/>
        <a:p>
          <a:r>
            <a:rPr lang="en-US" sz="2800" dirty="0"/>
            <a:t>Adherence prevents resistance and relapse</a:t>
          </a:r>
          <a:r>
            <a:rPr lang="en-US" sz="1800" dirty="0"/>
            <a:t>. </a:t>
          </a:r>
        </a:p>
      </dgm:t>
    </dgm:pt>
    <dgm:pt modelId="{154013E4-51B2-409C-BA9F-CED8A72BDC56}" type="parTrans" cxnId="{04C71BD8-5DB0-4EEF-8E9D-34B345892A69}">
      <dgm:prSet/>
      <dgm:spPr/>
      <dgm:t>
        <a:bodyPr/>
        <a:lstStyle/>
        <a:p>
          <a:endParaRPr lang="en-US"/>
        </a:p>
      </dgm:t>
    </dgm:pt>
    <dgm:pt modelId="{4A2B3129-FA65-4E60-BECF-62CF4277071F}" type="sibTrans" cxnId="{04C71BD8-5DB0-4EEF-8E9D-34B345892A69}">
      <dgm:prSet/>
      <dgm:spPr/>
      <dgm:t>
        <a:bodyPr/>
        <a:lstStyle/>
        <a:p>
          <a:endParaRPr lang="en-US"/>
        </a:p>
      </dgm:t>
    </dgm:pt>
    <dgm:pt modelId="{296FDFCD-C470-4D4C-B11B-74ACACA216CF}">
      <dgm:prSet custT="1"/>
      <dgm:spPr/>
      <dgm:t>
        <a:bodyPr/>
        <a:lstStyle/>
        <a:p>
          <a:r>
            <a:rPr lang="en-US" sz="2800" dirty="0"/>
            <a:t>Patient centered treatment promotes completion of adequate treatment</a:t>
          </a:r>
          <a:r>
            <a:rPr lang="en-US" sz="1800" dirty="0"/>
            <a:t>. </a:t>
          </a:r>
        </a:p>
      </dgm:t>
    </dgm:pt>
    <dgm:pt modelId="{0DE76AD9-4EB6-4CDA-BB2C-28C7ADB2912B}" type="parTrans" cxnId="{EE500258-5245-423F-AF90-C12BEE845567}">
      <dgm:prSet/>
      <dgm:spPr/>
      <dgm:t>
        <a:bodyPr/>
        <a:lstStyle/>
        <a:p>
          <a:endParaRPr lang="en-US"/>
        </a:p>
      </dgm:t>
    </dgm:pt>
    <dgm:pt modelId="{BC069950-2070-4E69-A496-69A32C88B59A}" type="sibTrans" cxnId="{EE500258-5245-423F-AF90-C12BEE845567}">
      <dgm:prSet/>
      <dgm:spPr/>
      <dgm:t>
        <a:bodyPr/>
        <a:lstStyle/>
        <a:p>
          <a:endParaRPr lang="en-US"/>
        </a:p>
      </dgm:t>
    </dgm:pt>
    <dgm:pt modelId="{A7FF7111-6B8C-448C-B4D1-013A26A454AD}">
      <dgm:prSet custT="1"/>
      <dgm:spPr/>
      <dgm:t>
        <a:bodyPr/>
        <a:lstStyle/>
        <a:p>
          <a:r>
            <a:rPr lang="en-US" sz="2800" dirty="0"/>
            <a:t>Holistic approach improves patient response. </a:t>
          </a:r>
        </a:p>
      </dgm:t>
    </dgm:pt>
    <dgm:pt modelId="{A9EA2AE1-9C92-4A67-AF67-35BC76B181EE}" type="parTrans" cxnId="{79B16FD1-7C1D-4AEE-89DA-261872A0BED5}">
      <dgm:prSet/>
      <dgm:spPr/>
      <dgm:t>
        <a:bodyPr/>
        <a:lstStyle/>
        <a:p>
          <a:endParaRPr lang="en-US"/>
        </a:p>
      </dgm:t>
    </dgm:pt>
    <dgm:pt modelId="{8DBE80D8-6B8A-4FBF-B671-AEED851D2D74}" type="sibTrans" cxnId="{79B16FD1-7C1D-4AEE-89DA-261872A0BED5}">
      <dgm:prSet/>
      <dgm:spPr/>
      <dgm:t>
        <a:bodyPr/>
        <a:lstStyle/>
        <a:p>
          <a:endParaRPr lang="en-US"/>
        </a:p>
      </dgm:t>
    </dgm:pt>
    <dgm:pt modelId="{31D3E719-3B33-4320-8487-B0406286D281}" type="pres">
      <dgm:prSet presAssocID="{DB255A71-4262-43A1-A754-706B8DB769FF}" presName="root" presStyleCnt="0">
        <dgm:presLayoutVars>
          <dgm:dir/>
          <dgm:resizeHandles val="exact"/>
        </dgm:presLayoutVars>
      </dgm:prSet>
      <dgm:spPr/>
    </dgm:pt>
    <dgm:pt modelId="{33769885-D292-4071-9B1F-9D9ED763A97C}" type="pres">
      <dgm:prSet presAssocID="{099F85F6-218C-4789-8EB5-A7336168EF20}" presName="compNode" presStyleCnt="0"/>
      <dgm:spPr/>
    </dgm:pt>
    <dgm:pt modelId="{023A9900-A4B2-43FC-B84A-18EB58EA7D25}" type="pres">
      <dgm:prSet presAssocID="{099F85F6-218C-4789-8EB5-A7336168EF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C62EA6DF-3B1E-41E0-A5E5-AB97EC6A8174}" type="pres">
      <dgm:prSet presAssocID="{099F85F6-218C-4789-8EB5-A7336168EF20}" presName="spaceRect" presStyleCnt="0"/>
      <dgm:spPr/>
    </dgm:pt>
    <dgm:pt modelId="{20136D15-C67C-4264-AE3A-863403540094}" type="pres">
      <dgm:prSet presAssocID="{099F85F6-218C-4789-8EB5-A7336168EF20}" presName="textRect" presStyleLbl="revTx" presStyleIdx="0" presStyleCnt="4">
        <dgm:presLayoutVars>
          <dgm:chMax val="1"/>
          <dgm:chPref val="1"/>
        </dgm:presLayoutVars>
      </dgm:prSet>
      <dgm:spPr/>
    </dgm:pt>
    <dgm:pt modelId="{B6791C20-166A-4C62-B0F8-D2CD38FC295B}" type="pres">
      <dgm:prSet presAssocID="{9E9D33F8-D4F9-4DED-8AC0-8F1EAE3368F0}" presName="sibTrans" presStyleCnt="0"/>
      <dgm:spPr/>
    </dgm:pt>
    <dgm:pt modelId="{866FCBFB-DEB6-4901-8E2E-F35A78B25BE3}" type="pres">
      <dgm:prSet presAssocID="{343602F4-3394-4CF7-896A-BD12E410C919}" presName="compNode" presStyleCnt="0"/>
      <dgm:spPr/>
    </dgm:pt>
    <dgm:pt modelId="{00F1C369-AC4F-4F3E-8BFA-C61696955546}" type="pres">
      <dgm:prSet presAssocID="{343602F4-3394-4CF7-896A-BD12E410C9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13771579-9B8D-4C65-9C51-9C0281AA1681}" type="pres">
      <dgm:prSet presAssocID="{343602F4-3394-4CF7-896A-BD12E410C919}" presName="spaceRect" presStyleCnt="0"/>
      <dgm:spPr/>
    </dgm:pt>
    <dgm:pt modelId="{581FC49A-127A-4030-A3E1-11C866D921A4}" type="pres">
      <dgm:prSet presAssocID="{343602F4-3394-4CF7-896A-BD12E410C919}" presName="textRect" presStyleLbl="revTx" presStyleIdx="1" presStyleCnt="4">
        <dgm:presLayoutVars>
          <dgm:chMax val="1"/>
          <dgm:chPref val="1"/>
        </dgm:presLayoutVars>
      </dgm:prSet>
      <dgm:spPr/>
    </dgm:pt>
    <dgm:pt modelId="{C9053F77-01D3-4D5B-AF45-6D62A61E3A23}" type="pres">
      <dgm:prSet presAssocID="{4A2B3129-FA65-4E60-BECF-62CF4277071F}" presName="sibTrans" presStyleCnt="0"/>
      <dgm:spPr/>
    </dgm:pt>
    <dgm:pt modelId="{1BDE3B95-FCFA-45DB-9282-0A89B7E37263}" type="pres">
      <dgm:prSet presAssocID="{296FDFCD-C470-4D4C-B11B-74ACACA216CF}" presName="compNode" presStyleCnt="0"/>
      <dgm:spPr/>
    </dgm:pt>
    <dgm:pt modelId="{FD24851B-9B85-4F82-B759-C340D6B3984E}" type="pres">
      <dgm:prSet presAssocID="{296FDFCD-C470-4D4C-B11B-74ACACA216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CB8B6564-AFC5-4821-84BC-C8D23CBAA7A4}" type="pres">
      <dgm:prSet presAssocID="{296FDFCD-C470-4D4C-B11B-74ACACA216CF}" presName="spaceRect" presStyleCnt="0"/>
      <dgm:spPr/>
    </dgm:pt>
    <dgm:pt modelId="{14C7D4CD-D324-4E41-9A61-E7943049E732}" type="pres">
      <dgm:prSet presAssocID="{296FDFCD-C470-4D4C-B11B-74ACACA216CF}" presName="textRect" presStyleLbl="revTx" presStyleIdx="2" presStyleCnt="4">
        <dgm:presLayoutVars>
          <dgm:chMax val="1"/>
          <dgm:chPref val="1"/>
        </dgm:presLayoutVars>
      </dgm:prSet>
      <dgm:spPr/>
    </dgm:pt>
    <dgm:pt modelId="{16EE266D-AC0E-4E92-8DA5-DA6FE8EA7F77}" type="pres">
      <dgm:prSet presAssocID="{BC069950-2070-4E69-A496-69A32C88B59A}" presName="sibTrans" presStyleCnt="0"/>
      <dgm:spPr/>
    </dgm:pt>
    <dgm:pt modelId="{39CE7992-CFD4-4BF1-BAE3-41B151AE39EC}" type="pres">
      <dgm:prSet presAssocID="{A7FF7111-6B8C-448C-B4D1-013A26A454AD}" presName="compNode" presStyleCnt="0"/>
      <dgm:spPr/>
    </dgm:pt>
    <dgm:pt modelId="{47269EC2-C6B7-4CB9-BE6F-C7FABAC8C851}" type="pres">
      <dgm:prSet presAssocID="{A7FF7111-6B8C-448C-B4D1-013A26A454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0336E8A9-B3AD-4CE2-8560-28DD4F353BD4}" type="pres">
      <dgm:prSet presAssocID="{A7FF7111-6B8C-448C-B4D1-013A26A454AD}" presName="spaceRect" presStyleCnt="0"/>
      <dgm:spPr/>
    </dgm:pt>
    <dgm:pt modelId="{F2A6D408-9EFC-4DE3-91C4-36FD4D7FD7E8}" type="pres">
      <dgm:prSet presAssocID="{A7FF7111-6B8C-448C-B4D1-013A26A454AD}" presName="textRect" presStyleLbl="revTx" presStyleIdx="3" presStyleCnt="4">
        <dgm:presLayoutVars>
          <dgm:chMax val="1"/>
          <dgm:chPref val="1"/>
        </dgm:presLayoutVars>
      </dgm:prSet>
      <dgm:spPr/>
    </dgm:pt>
  </dgm:ptLst>
  <dgm:cxnLst>
    <dgm:cxn modelId="{B4BD9902-8DD7-46BB-8973-567884FC371A}" type="presOf" srcId="{DB255A71-4262-43A1-A754-706B8DB769FF}" destId="{31D3E719-3B33-4320-8487-B0406286D281}" srcOrd="0" destOrd="0" presId="urn:microsoft.com/office/officeart/2018/2/layout/IconLabelList"/>
    <dgm:cxn modelId="{D5DB131D-C2E4-47B7-ACFE-C4EE64301EAC}" type="presOf" srcId="{296FDFCD-C470-4D4C-B11B-74ACACA216CF}" destId="{14C7D4CD-D324-4E41-9A61-E7943049E732}" srcOrd="0" destOrd="0" presId="urn:microsoft.com/office/officeart/2018/2/layout/IconLabelList"/>
    <dgm:cxn modelId="{D0E3DD62-A30F-44AD-B4CD-BFD45F248CAE}" srcId="{DB255A71-4262-43A1-A754-706B8DB769FF}" destId="{099F85F6-218C-4789-8EB5-A7336168EF20}" srcOrd="0" destOrd="0" parTransId="{68CFCEAF-14C4-4264-AA05-3DA575018EE0}" sibTransId="{9E9D33F8-D4F9-4DED-8AC0-8F1EAE3368F0}"/>
    <dgm:cxn modelId="{63F76768-E2CB-4979-B76B-D47AA3028AB4}" type="presOf" srcId="{A7FF7111-6B8C-448C-B4D1-013A26A454AD}" destId="{F2A6D408-9EFC-4DE3-91C4-36FD4D7FD7E8}" srcOrd="0" destOrd="0" presId="urn:microsoft.com/office/officeart/2018/2/layout/IconLabelList"/>
    <dgm:cxn modelId="{23A80A4E-F372-4F8E-B0E2-F992AFCCE866}" type="presOf" srcId="{099F85F6-218C-4789-8EB5-A7336168EF20}" destId="{20136D15-C67C-4264-AE3A-863403540094}" srcOrd="0" destOrd="0" presId="urn:microsoft.com/office/officeart/2018/2/layout/IconLabelList"/>
    <dgm:cxn modelId="{EE500258-5245-423F-AF90-C12BEE845567}" srcId="{DB255A71-4262-43A1-A754-706B8DB769FF}" destId="{296FDFCD-C470-4D4C-B11B-74ACACA216CF}" srcOrd="2" destOrd="0" parTransId="{0DE76AD9-4EB6-4CDA-BB2C-28C7ADB2912B}" sibTransId="{BC069950-2070-4E69-A496-69A32C88B59A}"/>
    <dgm:cxn modelId="{79B16FD1-7C1D-4AEE-89DA-261872A0BED5}" srcId="{DB255A71-4262-43A1-A754-706B8DB769FF}" destId="{A7FF7111-6B8C-448C-B4D1-013A26A454AD}" srcOrd="3" destOrd="0" parTransId="{A9EA2AE1-9C92-4A67-AF67-35BC76B181EE}" sibTransId="{8DBE80D8-6B8A-4FBF-B671-AEED851D2D74}"/>
    <dgm:cxn modelId="{04C71BD8-5DB0-4EEF-8E9D-34B345892A69}" srcId="{DB255A71-4262-43A1-A754-706B8DB769FF}" destId="{343602F4-3394-4CF7-896A-BD12E410C919}" srcOrd="1" destOrd="0" parTransId="{154013E4-51B2-409C-BA9F-CED8A72BDC56}" sibTransId="{4A2B3129-FA65-4E60-BECF-62CF4277071F}"/>
    <dgm:cxn modelId="{00F908F5-316C-4613-8C1D-6525C11A3448}" type="presOf" srcId="{343602F4-3394-4CF7-896A-BD12E410C919}" destId="{581FC49A-127A-4030-A3E1-11C866D921A4}" srcOrd="0" destOrd="0" presId="urn:microsoft.com/office/officeart/2018/2/layout/IconLabelList"/>
    <dgm:cxn modelId="{820359A3-1514-40A1-A674-53C13C5B9C63}" type="presParOf" srcId="{31D3E719-3B33-4320-8487-B0406286D281}" destId="{33769885-D292-4071-9B1F-9D9ED763A97C}" srcOrd="0" destOrd="0" presId="urn:microsoft.com/office/officeart/2018/2/layout/IconLabelList"/>
    <dgm:cxn modelId="{C7A569B0-6DB4-4672-B37C-41973D2A69A9}" type="presParOf" srcId="{33769885-D292-4071-9B1F-9D9ED763A97C}" destId="{023A9900-A4B2-43FC-B84A-18EB58EA7D25}" srcOrd="0" destOrd="0" presId="urn:microsoft.com/office/officeart/2018/2/layout/IconLabelList"/>
    <dgm:cxn modelId="{0E8F3506-7BCE-4CB9-8589-3853D8A0AC1C}" type="presParOf" srcId="{33769885-D292-4071-9B1F-9D9ED763A97C}" destId="{C62EA6DF-3B1E-41E0-A5E5-AB97EC6A8174}" srcOrd="1" destOrd="0" presId="urn:microsoft.com/office/officeart/2018/2/layout/IconLabelList"/>
    <dgm:cxn modelId="{BB8AC967-E770-446F-99CE-8F87670874FB}" type="presParOf" srcId="{33769885-D292-4071-9B1F-9D9ED763A97C}" destId="{20136D15-C67C-4264-AE3A-863403540094}" srcOrd="2" destOrd="0" presId="urn:microsoft.com/office/officeart/2018/2/layout/IconLabelList"/>
    <dgm:cxn modelId="{071D1FD3-623D-4E0D-A759-900E52D1C67B}" type="presParOf" srcId="{31D3E719-3B33-4320-8487-B0406286D281}" destId="{B6791C20-166A-4C62-B0F8-D2CD38FC295B}" srcOrd="1" destOrd="0" presId="urn:microsoft.com/office/officeart/2018/2/layout/IconLabelList"/>
    <dgm:cxn modelId="{77748609-D5F3-4A2A-9FAC-993AFD8B5D4B}" type="presParOf" srcId="{31D3E719-3B33-4320-8487-B0406286D281}" destId="{866FCBFB-DEB6-4901-8E2E-F35A78B25BE3}" srcOrd="2" destOrd="0" presId="urn:microsoft.com/office/officeart/2018/2/layout/IconLabelList"/>
    <dgm:cxn modelId="{C79881E8-E104-4CBF-BB01-C3697A135470}" type="presParOf" srcId="{866FCBFB-DEB6-4901-8E2E-F35A78B25BE3}" destId="{00F1C369-AC4F-4F3E-8BFA-C61696955546}" srcOrd="0" destOrd="0" presId="urn:microsoft.com/office/officeart/2018/2/layout/IconLabelList"/>
    <dgm:cxn modelId="{BE70BE7F-5A28-4E33-A746-43B08C82F5FF}" type="presParOf" srcId="{866FCBFB-DEB6-4901-8E2E-F35A78B25BE3}" destId="{13771579-9B8D-4C65-9C51-9C0281AA1681}" srcOrd="1" destOrd="0" presId="urn:microsoft.com/office/officeart/2018/2/layout/IconLabelList"/>
    <dgm:cxn modelId="{B14A30CF-6317-4E37-B3F5-D8BA65CBCC93}" type="presParOf" srcId="{866FCBFB-DEB6-4901-8E2E-F35A78B25BE3}" destId="{581FC49A-127A-4030-A3E1-11C866D921A4}" srcOrd="2" destOrd="0" presId="urn:microsoft.com/office/officeart/2018/2/layout/IconLabelList"/>
    <dgm:cxn modelId="{72479D0A-D3C2-4B11-A897-87794BED492C}" type="presParOf" srcId="{31D3E719-3B33-4320-8487-B0406286D281}" destId="{C9053F77-01D3-4D5B-AF45-6D62A61E3A23}" srcOrd="3" destOrd="0" presId="urn:microsoft.com/office/officeart/2018/2/layout/IconLabelList"/>
    <dgm:cxn modelId="{FB653BC6-9343-4F11-96E6-634155841E29}" type="presParOf" srcId="{31D3E719-3B33-4320-8487-B0406286D281}" destId="{1BDE3B95-FCFA-45DB-9282-0A89B7E37263}" srcOrd="4" destOrd="0" presId="urn:microsoft.com/office/officeart/2018/2/layout/IconLabelList"/>
    <dgm:cxn modelId="{FBC741EE-3A98-474E-9BDA-65180D50106C}" type="presParOf" srcId="{1BDE3B95-FCFA-45DB-9282-0A89B7E37263}" destId="{FD24851B-9B85-4F82-B759-C340D6B3984E}" srcOrd="0" destOrd="0" presId="urn:microsoft.com/office/officeart/2018/2/layout/IconLabelList"/>
    <dgm:cxn modelId="{A18C09BF-E4B7-46B9-8487-7594B3097161}" type="presParOf" srcId="{1BDE3B95-FCFA-45DB-9282-0A89B7E37263}" destId="{CB8B6564-AFC5-4821-84BC-C8D23CBAA7A4}" srcOrd="1" destOrd="0" presId="urn:microsoft.com/office/officeart/2018/2/layout/IconLabelList"/>
    <dgm:cxn modelId="{4679683C-8A2E-4110-A56A-565BB10EB8CA}" type="presParOf" srcId="{1BDE3B95-FCFA-45DB-9282-0A89B7E37263}" destId="{14C7D4CD-D324-4E41-9A61-E7943049E732}" srcOrd="2" destOrd="0" presId="urn:microsoft.com/office/officeart/2018/2/layout/IconLabelList"/>
    <dgm:cxn modelId="{06BE7B57-98B2-45FD-9E42-08CC089D5E72}" type="presParOf" srcId="{31D3E719-3B33-4320-8487-B0406286D281}" destId="{16EE266D-AC0E-4E92-8DA5-DA6FE8EA7F77}" srcOrd="5" destOrd="0" presId="urn:microsoft.com/office/officeart/2018/2/layout/IconLabelList"/>
    <dgm:cxn modelId="{59E333C3-35F9-4B3B-916D-57726371A1F1}" type="presParOf" srcId="{31D3E719-3B33-4320-8487-B0406286D281}" destId="{39CE7992-CFD4-4BF1-BAE3-41B151AE39EC}" srcOrd="6" destOrd="0" presId="urn:microsoft.com/office/officeart/2018/2/layout/IconLabelList"/>
    <dgm:cxn modelId="{20F3B91B-9E58-4A7F-90F1-8F3F6DB5E122}" type="presParOf" srcId="{39CE7992-CFD4-4BF1-BAE3-41B151AE39EC}" destId="{47269EC2-C6B7-4CB9-BE6F-C7FABAC8C851}" srcOrd="0" destOrd="0" presId="urn:microsoft.com/office/officeart/2018/2/layout/IconLabelList"/>
    <dgm:cxn modelId="{CDDC4D2B-3B40-4FC7-8120-199C608E5EC3}" type="presParOf" srcId="{39CE7992-CFD4-4BF1-BAE3-41B151AE39EC}" destId="{0336E8A9-B3AD-4CE2-8560-28DD4F353BD4}" srcOrd="1" destOrd="0" presId="urn:microsoft.com/office/officeart/2018/2/layout/IconLabelList"/>
    <dgm:cxn modelId="{48BE7E0A-6D56-47BD-A819-2461D9242FA4}" type="presParOf" srcId="{39CE7992-CFD4-4BF1-BAE3-41B151AE39EC}" destId="{F2A6D408-9EFC-4DE3-91C4-36FD4D7FD7E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11C3C-C97A-406F-B691-372E2FD9A54E}">
      <dsp:nvSpPr>
        <dsp:cNvPr id="0" name=""/>
        <dsp:cNvSpPr/>
      </dsp:nvSpPr>
      <dsp:spPr>
        <a:xfrm>
          <a:off x="0" y="48969"/>
          <a:ext cx="5181600" cy="1352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kern="1200"/>
            <a:t>RIPE - 6 months vs 9 months</a:t>
          </a:r>
        </a:p>
      </dsp:txBody>
      <dsp:txXfrm>
        <a:off x="66025" y="114994"/>
        <a:ext cx="5049550" cy="1220470"/>
      </dsp:txXfrm>
    </dsp:sp>
    <dsp:sp modelId="{30B9302E-3A74-4A56-A68F-0E99D7498C98}">
      <dsp:nvSpPr>
        <dsp:cNvPr id="0" name=""/>
        <dsp:cNvSpPr/>
      </dsp:nvSpPr>
      <dsp:spPr>
        <a:xfrm>
          <a:off x="0" y="1499409"/>
          <a:ext cx="5181600" cy="1352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kern="1200"/>
            <a:t>4 HPMZ – shorter regimen than RIPE</a:t>
          </a:r>
        </a:p>
      </dsp:txBody>
      <dsp:txXfrm>
        <a:off x="66025" y="1565434"/>
        <a:ext cx="5049550" cy="1220470"/>
      </dsp:txXfrm>
    </dsp:sp>
    <dsp:sp modelId="{6F07B867-5BAA-4C8C-B3C8-5E456FCA0F48}">
      <dsp:nvSpPr>
        <dsp:cNvPr id="0" name=""/>
        <dsp:cNvSpPr/>
      </dsp:nvSpPr>
      <dsp:spPr>
        <a:xfrm>
          <a:off x="0" y="2949848"/>
          <a:ext cx="5181600" cy="13525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Font typeface="Arial" panose="020B0604020202020204" pitchFamily="34" charset="0"/>
            <a:buNone/>
          </a:pPr>
          <a:r>
            <a:rPr lang="en-US" sz="3400" kern="1200" dirty="0"/>
            <a:t>SHINE - pediatrics</a:t>
          </a:r>
        </a:p>
      </dsp:txBody>
      <dsp:txXfrm>
        <a:off x="66025" y="3015873"/>
        <a:ext cx="5049550" cy="122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48786-5544-414F-9A2B-EE00E1D64756}">
      <dsp:nvSpPr>
        <dsp:cNvPr id="0" name=""/>
        <dsp:cNvSpPr/>
      </dsp:nvSpPr>
      <dsp:spPr>
        <a:xfrm>
          <a:off x="0" y="0"/>
          <a:ext cx="4376111" cy="4863307"/>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EEF1F6-5EE8-43A9-B4F1-A935DBB3D896}">
      <dsp:nvSpPr>
        <dsp:cNvPr id="0" name=""/>
        <dsp:cNvSpPr/>
      </dsp:nvSpPr>
      <dsp:spPr>
        <a:xfrm>
          <a:off x="2188055" y="486805"/>
          <a:ext cx="2844472" cy="691501"/>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strike="noStrike" kern="1200" dirty="0"/>
            <a:t>Administrative</a:t>
          </a:r>
        </a:p>
      </dsp:txBody>
      <dsp:txXfrm>
        <a:off x="2221811" y="520561"/>
        <a:ext cx="2776960" cy="623989"/>
      </dsp:txXfrm>
    </dsp:sp>
    <dsp:sp modelId="{EF7B661E-908A-4DAA-8C88-6B086B333DEA}">
      <dsp:nvSpPr>
        <dsp:cNvPr id="0" name=""/>
        <dsp:cNvSpPr/>
      </dsp:nvSpPr>
      <dsp:spPr>
        <a:xfrm>
          <a:off x="2188055" y="1264744"/>
          <a:ext cx="2844472" cy="691501"/>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Initial Assessment</a:t>
          </a:r>
        </a:p>
      </dsp:txBody>
      <dsp:txXfrm>
        <a:off x="2221811" y="1298500"/>
        <a:ext cx="2776960" cy="623989"/>
      </dsp:txXfrm>
    </dsp:sp>
    <dsp:sp modelId="{D2D38AEF-702A-4B62-A634-DBA39E031F6E}">
      <dsp:nvSpPr>
        <dsp:cNvPr id="0" name=""/>
        <dsp:cNvSpPr/>
      </dsp:nvSpPr>
      <dsp:spPr>
        <a:xfrm>
          <a:off x="2188055" y="2042683"/>
          <a:ext cx="2844472" cy="691501"/>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Treatment</a:t>
          </a:r>
        </a:p>
      </dsp:txBody>
      <dsp:txXfrm>
        <a:off x="2221811" y="2076439"/>
        <a:ext cx="2776960" cy="623989"/>
      </dsp:txXfrm>
    </dsp:sp>
    <dsp:sp modelId="{83AF6841-39DA-4338-BA44-DA795CA2644B}">
      <dsp:nvSpPr>
        <dsp:cNvPr id="0" name=""/>
        <dsp:cNvSpPr/>
      </dsp:nvSpPr>
      <dsp:spPr>
        <a:xfrm>
          <a:off x="2188055" y="2820623"/>
          <a:ext cx="2844472" cy="691501"/>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Monitoring</a:t>
          </a:r>
        </a:p>
      </dsp:txBody>
      <dsp:txXfrm>
        <a:off x="2221811" y="2854379"/>
        <a:ext cx="2776960" cy="623989"/>
      </dsp:txXfrm>
    </dsp:sp>
    <dsp:sp modelId="{684B0ED8-8735-482F-AAB0-60A4D9134C12}">
      <dsp:nvSpPr>
        <dsp:cNvPr id="0" name=""/>
        <dsp:cNvSpPr/>
      </dsp:nvSpPr>
      <dsp:spPr>
        <a:xfrm>
          <a:off x="2188055" y="3598562"/>
          <a:ext cx="2844472" cy="691501"/>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Patient care needs</a:t>
          </a:r>
        </a:p>
      </dsp:txBody>
      <dsp:txXfrm>
        <a:off x="2221811" y="3632318"/>
        <a:ext cx="2776960" cy="623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2E1F1-B013-409C-A558-E30907A0AE59}">
      <dsp:nvSpPr>
        <dsp:cNvPr id="0" name=""/>
        <dsp:cNvSpPr/>
      </dsp:nvSpPr>
      <dsp:spPr>
        <a:xfrm>
          <a:off x="1849342" y="1423661"/>
          <a:ext cx="3230675" cy="3458522"/>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003087"/>
              </a:solidFill>
            </a:rPr>
            <a:t>Adverse Reactions</a:t>
          </a:r>
        </a:p>
      </dsp:txBody>
      <dsp:txXfrm>
        <a:off x="2322463" y="1930150"/>
        <a:ext cx="2284433" cy="2445544"/>
      </dsp:txXfrm>
    </dsp:sp>
    <dsp:sp modelId="{E994A149-F155-46A6-A257-7E372643642D}">
      <dsp:nvSpPr>
        <dsp:cNvPr id="0" name=""/>
        <dsp:cNvSpPr/>
      </dsp:nvSpPr>
      <dsp:spPr>
        <a:xfrm>
          <a:off x="2600049" y="34196"/>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Hold medication </a:t>
          </a:r>
        </a:p>
      </dsp:txBody>
      <dsp:txXfrm>
        <a:off x="2853293" y="287440"/>
        <a:ext cx="1222773" cy="1222773"/>
      </dsp:txXfrm>
    </dsp:sp>
    <dsp:sp modelId="{01380345-C20C-42BF-A2F9-2829250A7BFD}">
      <dsp:nvSpPr>
        <dsp:cNvPr id="0" name=""/>
        <dsp:cNvSpPr/>
      </dsp:nvSpPr>
      <dsp:spPr>
        <a:xfrm>
          <a:off x="4048954" y="561555"/>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 Notify treating MD</a:t>
          </a:r>
        </a:p>
      </dsp:txBody>
      <dsp:txXfrm>
        <a:off x="4302198" y="814799"/>
        <a:ext cx="1222773" cy="1222773"/>
      </dsp:txXfrm>
    </dsp:sp>
    <dsp:sp modelId="{18B0B922-8E6B-4513-9D06-2FE315643161}">
      <dsp:nvSpPr>
        <dsp:cNvPr id="0" name=""/>
        <dsp:cNvSpPr/>
      </dsp:nvSpPr>
      <dsp:spPr>
        <a:xfrm>
          <a:off x="4819900" y="1896873"/>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Assess patient</a:t>
          </a:r>
        </a:p>
      </dsp:txBody>
      <dsp:txXfrm>
        <a:off x="5073144" y="2150117"/>
        <a:ext cx="1222773" cy="1222773"/>
      </dsp:txXfrm>
    </dsp:sp>
    <dsp:sp modelId="{4E540D81-E604-42F6-ACAE-01411C173BA4}">
      <dsp:nvSpPr>
        <dsp:cNvPr id="0" name=""/>
        <dsp:cNvSpPr/>
      </dsp:nvSpPr>
      <dsp:spPr>
        <a:xfrm>
          <a:off x="4552153" y="3415340"/>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Nursing Interventions </a:t>
          </a:r>
        </a:p>
      </dsp:txBody>
      <dsp:txXfrm>
        <a:off x="4805397" y="3668584"/>
        <a:ext cx="1222773" cy="1222773"/>
      </dsp:txXfrm>
    </dsp:sp>
    <dsp:sp modelId="{4A98F8B7-04EE-4798-904A-39BFFC1F667B}">
      <dsp:nvSpPr>
        <dsp:cNvPr id="0" name=""/>
        <dsp:cNvSpPr/>
      </dsp:nvSpPr>
      <dsp:spPr>
        <a:xfrm>
          <a:off x="3370995" y="4406449"/>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Collect labs as per SDO’s</a:t>
          </a:r>
        </a:p>
      </dsp:txBody>
      <dsp:txXfrm>
        <a:off x="3624239" y="4659693"/>
        <a:ext cx="1222773" cy="1222773"/>
      </dsp:txXfrm>
    </dsp:sp>
    <dsp:sp modelId="{708028B0-40FD-428D-B07E-E935BFE25570}">
      <dsp:nvSpPr>
        <dsp:cNvPr id="0" name=""/>
        <dsp:cNvSpPr/>
      </dsp:nvSpPr>
      <dsp:spPr>
        <a:xfrm>
          <a:off x="1829103" y="4406449"/>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Document </a:t>
          </a:r>
        </a:p>
      </dsp:txBody>
      <dsp:txXfrm>
        <a:off x="2082347" y="4659693"/>
        <a:ext cx="1222773" cy="1222773"/>
      </dsp:txXfrm>
    </dsp:sp>
    <dsp:sp modelId="{1A1A775D-DD03-4A71-89F0-06844D6B7A48}">
      <dsp:nvSpPr>
        <dsp:cNvPr id="0" name=""/>
        <dsp:cNvSpPr/>
      </dsp:nvSpPr>
      <dsp:spPr>
        <a:xfrm>
          <a:off x="647945" y="3415340"/>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Follow up </a:t>
          </a:r>
        </a:p>
      </dsp:txBody>
      <dsp:txXfrm>
        <a:off x="901189" y="3668584"/>
        <a:ext cx="1222773" cy="1222773"/>
      </dsp:txXfrm>
    </dsp:sp>
    <dsp:sp modelId="{A5033272-01F0-4666-9D6B-8723520B3B83}">
      <dsp:nvSpPr>
        <dsp:cNvPr id="0" name=""/>
        <dsp:cNvSpPr/>
      </dsp:nvSpPr>
      <dsp:spPr>
        <a:xfrm>
          <a:off x="380198" y="1896873"/>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Obtain new orders </a:t>
          </a:r>
        </a:p>
      </dsp:txBody>
      <dsp:txXfrm>
        <a:off x="633442" y="2150117"/>
        <a:ext cx="1222773" cy="1222773"/>
      </dsp:txXfrm>
    </dsp:sp>
    <dsp:sp modelId="{0C02A251-8DED-44EA-B208-99EB37A8C0E6}">
      <dsp:nvSpPr>
        <dsp:cNvPr id="0" name=""/>
        <dsp:cNvSpPr/>
      </dsp:nvSpPr>
      <dsp:spPr>
        <a:xfrm>
          <a:off x="1151144" y="561555"/>
          <a:ext cx="1729261" cy="1729261"/>
        </a:xfrm>
        <a:prstGeom prst="ellipse">
          <a:avLst/>
        </a:prstGeom>
        <a:solidFill>
          <a:schemeClr val="lt1">
            <a:alpha val="50000"/>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Resume treatment if appropriate</a:t>
          </a:r>
        </a:p>
      </dsp:txBody>
      <dsp:txXfrm>
        <a:off x="1404388" y="814799"/>
        <a:ext cx="1222773" cy="1222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D7926-F3B3-4483-8A1E-01CFA08B44C3}">
      <dsp:nvSpPr>
        <dsp:cNvPr id="0" name=""/>
        <dsp:cNvSpPr/>
      </dsp:nvSpPr>
      <dsp:spPr>
        <a:xfrm>
          <a:off x="1020486" y="164405"/>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576ED8-ED29-4C9B-AA37-D3B957018EC4}">
      <dsp:nvSpPr>
        <dsp:cNvPr id="0" name=""/>
        <dsp:cNvSpPr/>
      </dsp:nvSpPr>
      <dsp:spPr>
        <a:xfrm>
          <a:off x="393" y="1427941"/>
          <a:ext cx="3138750" cy="78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b="1"/>
          </a:pPr>
          <a:r>
            <a:rPr lang="en-US" sz="2800" b="1" kern="1200" dirty="0"/>
            <a:t>Evaluate for Delayed Culture Conversion</a:t>
          </a:r>
          <a:endParaRPr lang="en-US" sz="2800" kern="1200" dirty="0"/>
        </a:p>
      </dsp:txBody>
      <dsp:txXfrm>
        <a:off x="393" y="1427941"/>
        <a:ext cx="3138750" cy="789750"/>
      </dsp:txXfrm>
    </dsp:sp>
    <dsp:sp modelId="{646B627C-0FA7-43AA-A2E0-B2D7190751CD}">
      <dsp:nvSpPr>
        <dsp:cNvPr id="0" name=""/>
        <dsp:cNvSpPr/>
      </dsp:nvSpPr>
      <dsp:spPr>
        <a:xfrm>
          <a:off x="393" y="2294424"/>
          <a:ext cx="3138750" cy="170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Positive Cultures after 3 months of treatment</a:t>
          </a:r>
        </a:p>
      </dsp:txBody>
      <dsp:txXfrm>
        <a:off x="393" y="2294424"/>
        <a:ext cx="3138750" cy="1706593"/>
      </dsp:txXfrm>
    </dsp:sp>
    <dsp:sp modelId="{93342735-6B2E-4133-96DD-57DEE0ADA4CC}">
      <dsp:nvSpPr>
        <dsp:cNvPr id="0" name=""/>
        <dsp:cNvSpPr/>
      </dsp:nvSpPr>
      <dsp:spPr>
        <a:xfrm>
          <a:off x="4708518" y="164405"/>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B236C0-8271-4730-9C40-EC5C74EAD655}">
      <dsp:nvSpPr>
        <dsp:cNvPr id="0" name=""/>
        <dsp:cNvSpPr/>
      </dsp:nvSpPr>
      <dsp:spPr>
        <a:xfrm>
          <a:off x="3688424" y="1427941"/>
          <a:ext cx="3138750" cy="78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b="1" kern="1200"/>
            <a:t>Reevaluate </a:t>
          </a:r>
          <a:endParaRPr lang="en-US" sz="3300" kern="1200"/>
        </a:p>
      </dsp:txBody>
      <dsp:txXfrm>
        <a:off x="3688424" y="1427941"/>
        <a:ext cx="3138750" cy="789750"/>
      </dsp:txXfrm>
    </dsp:sp>
    <dsp:sp modelId="{2A112EAA-8D93-4B07-9A6A-7DA9414CDDB9}">
      <dsp:nvSpPr>
        <dsp:cNvPr id="0" name=""/>
        <dsp:cNvSpPr/>
      </dsp:nvSpPr>
      <dsp:spPr>
        <a:xfrm>
          <a:off x="3688424" y="2294424"/>
          <a:ext cx="3138750" cy="170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Possible nonadherence to treatment (</a:t>
          </a:r>
          <a:r>
            <a:rPr lang="en-US" sz="1700" kern="1200" dirty="0" err="1"/>
            <a:t>cheeking</a:t>
          </a:r>
          <a:r>
            <a:rPr lang="en-US" sz="1700" kern="1200" dirty="0"/>
            <a:t> meds, emesis </a:t>
          </a:r>
          <a:r>
            <a:rPr lang="en-US" sz="1700" kern="1200" dirty="0" err="1"/>
            <a:t>etc</a:t>
          </a:r>
          <a:r>
            <a:rPr lang="en-US" sz="1700" kern="1200" dirty="0"/>
            <a:t>) </a:t>
          </a:r>
        </a:p>
        <a:p>
          <a:pPr marL="0" lvl="0" indent="0" algn="ctr" defTabSz="755650">
            <a:lnSpc>
              <a:spcPct val="90000"/>
            </a:lnSpc>
            <a:spcBef>
              <a:spcPct val="0"/>
            </a:spcBef>
            <a:spcAft>
              <a:spcPct val="35000"/>
            </a:spcAft>
            <a:buNone/>
          </a:pPr>
          <a:r>
            <a:rPr lang="en-US" sz="1700" kern="1200"/>
            <a:t>Possible unknown drug resistance </a:t>
          </a:r>
        </a:p>
        <a:p>
          <a:pPr marL="0" lvl="0" indent="0" algn="ctr" defTabSz="755650">
            <a:lnSpc>
              <a:spcPct val="90000"/>
            </a:lnSpc>
            <a:spcBef>
              <a:spcPct val="0"/>
            </a:spcBef>
            <a:spcAft>
              <a:spcPct val="35000"/>
            </a:spcAft>
            <a:buNone/>
          </a:pPr>
          <a:r>
            <a:rPr lang="en-US" sz="1700" kern="1200"/>
            <a:t>High burden of disease </a:t>
          </a:r>
        </a:p>
        <a:p>
          <a:pPr marL="0" lvl="0" indent="0" algn="ctr" defTabSz="755650">
            <a:lnSpc>
              <a:spcPct val="90000"/>
            </a:lnSpc>
            <a:spcBef>
              <a:spcPct val="0"/>
            </a:spcBef>
            <a:spcAft>
              <a:spcPct val="35000"/>
            </a:spcAft>
            <a:buNone/>
          </a:pPr>
          <a:r>
            <a:rPr lang="en-US" sz="1700" kern="1200"/>
            <a:t>Possible low serum drug levels</a:t>
          </a:r>
        </a:p>
      </dsp:txBody>
      <dsp:txXfrm>
        <a:off x="3688424" y="2294424"/>
        <a:ext cx="3138750" cy="1706593"/>
      </dsp:txXfrm>
    </dsp:sp>
    <dsp:sp modelId="{AE5D4FDE-E038-4455-9C3E-BE801AF9790F}">
      <dsp:nvSpPr>
        <dsp:cNvPr id="0" name=""/>
        <dsp:cNvSpPr/>
      </dsp:nvSpPr>
      <dsp:spPr>
        <a:xfrm>
          <a:off x="8396549" y="164405"/>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15ED62-2131-4814-8AA1-581AE8709643}">
      <dsp:nvSpPr>
        <dsp:cNvPr id="0" name=""/>
        <dsp:cNvSpPr/>
      </dsp:nvSpPr>
      <dsp:spPr>
        <a:xfrm>
          <a:off x="7376455" y="1427941"/>
          <a:ext cx="3138750" cy="78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b="1" kern="1200"/>
            <a:t>Seek consultation </a:t>
          </a:r>
          <a:endParaRPr lang="en-US" sz="3300" kern="1200"/>
        </a:p>
      </dsp:txBody>
      <dsp:txXfrm>
        <a:off x="7376455" y="1427941"/>
        <a:ext cx="3138750" cy="789750"/>
      </dsp:txXfrm>
    </dsp:sp>
    <dsp:sp modelId="{2B8AAE80-62C9-4824-AA47-E4C6681AABA0}">
      <dsp:nvSpPr>
        <dsp:cNvPr id="0" name=""/>
        <dsp:cNvSpPr/>
      </dsp:nvSpPr>
      <dsp:spPr>
        <a:xfrm>
          <a:off x="7376455" y="2294424"/>
          <a:ext cx="3138750" cy="1706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Heartland consult prior to treatment failure</a:t>
          </a:r>
        </a:p>
      </dsp:txBody>
      <dsp:txXfrm>
        <a:off x="7376455" y="2294424"/>
        <a:ext cx="3138750" cy="17065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A04A5-E2E2-48D2-A110-618A23B10B8A}">
      <dsp:nvSpPr>
        <dsp:cNvPr id="0" name=""/>
        <dsp:cNvSpPr/>
      </dsp:nvSpPr>
      <dsp:spPr>
        <a:xfrm>
          <a:off x="0" y="148852"/>
          <a:ext cx="7743977" cy="551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Initial CXR – All patients</a:t>
          </a:r>
        </a:p>
      </dsp:txBody>
      <dsp:txXfrm>
        <a:off x="26930" y="175782"/>
        <a:ext cx="7690117" cy="497795"/>
      </dsp:txXfrm>
    </dsp:sp>
    <dsp:sp modelId="{53C01F3F-4095-4360-A425-DF5149EDD5C6}">
      <dsp:nvSpPr>
        <dsp:cNvPr id="0" name=""/>
        <dsp:cNvSpPr/>
      </dsp:nvSpPr>
      <dsp:spPr>
        <a:xfrm>
          <a:off x="0" y="766747"/>
          <a:ext cx="7743977" cy="551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2 month Follow up CXR – if baseline is abnormal </a:t>
          </a:r>
        </a:p>
      </dsp:txBody>
      <dsp:txXfrm>
        <a:off x="26930" y="793677"/>
        <a:ext cx="7690117" cy="497795"/>
      </dsp:txXfrm>
    </dsp:sp>
    <dsp:sp modelId="{74D3AAC2-47C0-4F1E-91CA-B1B2CA975A5B}">
      <dsp:nvSpPr>
        <dsp:cNvPr id="0" name=""/>
        <dsp:cNvSpPr/>
      </dsp:nvSpPr>
      <dsp:spPr>
        <a:xfrm>
          <a:off x="0" y="1384642"/>
          <a:ext cx="7743977" cy="551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Final CXR – if previous CXR was abnormal</a:t>
          </a:r>
        </a:p>
      </dsp:txBody>
      <dsp:txXfrm>
        <a:off x="26930" y="1411572"/>
        <a:ext cx="7690117" cy="497795"/>
      </dsp:txXfrm>
    </dsp:sp>
    <dsp:sp modelId="{9C8591A3-7265-4B25-8427-5995FA6166D3}">
      <dsp:nvSpPr>
        <dsp:cNvPr id="0" name=""/>
        <dsp:cNvSpPr/>
      </dsp:nvSpPr>
      <dsp:spPr>
        <a:xfrm>
          <a:off x="0" y="2002538"/>
          <a:ext cx="7743977" cy="551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PRN CXR – Interruption of treatment or concern of progression</a:t>
          </a:r>
        </a:p>
      </dsp:txBody>
      <dsp:txXfrm>
        <a:off x="26930" y="2029468"/>
        <a:ext cx="7690117" cy="497795"/>
      </dsp:txXfrm>
    </dsp:sp>
    <dsp:sp modelId="{8EA9D1BF-4634-42F7-864F-71763753290B}">
      <dsp:nvSpPr>
        <dsp:cNvPr id="0" name=""/>
        <dsp:cNvSpPr/>
      </dsp:nvSpPr>
      <dsp:spPr>
        <a:xfrm>
          <a:off x="0" y="2620433"/>
          <a:ext cx="7743977" cy="551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2V CXR for &lt;18 y/o or HIV positive</a:t>
          </a:r>
        </a:p>
      </dsp:txBody>
      <dsp:txXfrm>
        <a:off x="26930" y="2647363"/>
        <a:ext cx="7690117" cy="497795"/>
      </dsp:txXfrm>
    </dsp:sp>
    <dsp:sp modelId="{B9316339-E717-4FA8-9EA6-8D4DC33EAEE9}">
      <dsp:nvSpPr>
        <dsp:cNvPr id="0" name=""/>
        <dsp:cNvSpPr/>
      </dsp:nvSpPr>
      <dsp:spPr>
        <a:xfrm>
          <a:off x="0" y="3238328"/>
          <a:ext cx="7743977" cy="5516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Pregnant patients should not delay and use abdominal shield</a:t>
          </a:r>
        </a:p>
      </dsp:txBody>
      <dsp:txXfrm>
        <a:off x="26930" y="3265258"/>
        <a:ext cx="7690117" cy="497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B56BE-4EFB-4100-A2EE-7FB221FB7D85}">
      <dsp:nvSpPr>
        <dsp:cNvPr id="0" name=""/>
        <dsp:cNvSpPr/>
      </dsp:nvSpPr>
      <dsp:spPr>
        <a:xfrm>
          <a:off x="0" y="416506"/>
          <a:ext cx="3179064"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Private Medical Professionals </a:t>
          </a:r>
        </a:p>
      </dsp:txBody>
      <dsp:txXfrm>
        <a:off x="22246" y="438752"/>
        <a:ext cx="3134572" cy="411223"/>
      </dsp:txXfrm>
    </dsp:sp>
    <dsp:sp modelId="{92741ACC-22FE-48F7-9600-72E04580B7EA}">
      <dsp:nvSpPr>
        <dsp:cNvPr id="0" name=""/>
        <dsp:cNvSpPr/>
      </dsp:nvSpPr>
      <dsp:spPr>
        <a:xfrm>
          <a:off x="0" y="926941"/>
          <a:ext cx="3179064"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Public Health </a:t>
          </a:r>
        </a:p>
      </dsp:txBody>
      <dsp:txXfrm>
        <a:off x="22246" y="949187"/>
        <a:ext cx="3134572" cy="411223"/>
      </dsp:txXfrm>
    </dsp:sp>
    <dsp:sp modelId="{1A019594-B549-4CDF-A0D7-03E9BA6B53E1}">
      <dsp:nvSpPr>
        <dsp:cNvPr id="0" name=""/>
        <dsp:cNvSpPr/>
      </dsp:nvSpPr>
      <dsp:spPr>
        <a:xfrm>
          <a:off x="0" y="1398439"/>
          <a:ext cx="3179064"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Family </a:t>
          </a:r>
        </a:p>
      </dsp:txBody>
      <dsp:txXfrm>
        <a:off x="22246" y="1420685"/>
        <a:ext cx="3134572" cy="411223"/>
      </dsp:txXfrm>
    </dsp:sp>
    <dsp:sp modelId="{248CF0A3-2C98-47B2-8C8A-0027DB56D3CA}">
      <dsp:nvSpPr>
        <dsp:cNvPr id="0" name=""/>
        <dsp:cNvSpPr/>
      </dsp:nvSpPr>
      <dsp:spPr>
        <a:xfrm>
          <a:off x="0" y="1947811"/>
          <a:ext cx="3179064"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Friends</a:t>
          </a:r>
        </a:p>
      </dsp:txBody>
      <dsp:txXfrm>
        <a:off x="22246" y="1970057"/>
        <a:ext cx="3134572" cy="411223"/>
      </dsp:txXfrm>
    </dsp:sp>
    <dsp:sp modelId="{A3ACC1E9-0F8B-4AC8-A50E-CE8D75615901}">
      <dsp:nvSpPr>
        <dsp:cNvPr id="0" name=""/>
        <dsp:cNvSpPr/>
      </dsp:nvSpPr>
      <dsp:spPr>
        <a:xfrm>
          <a:off x="0" y="2458246"/>
          <a:ext cx="3179064"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Mental Health</a:t>
          </a:r>
        </a:p>
      </dsp:txBody>
      <dsp:txXfrm>
        <a:off x="22246" y="2480492"/>
        <a:ext cx="3134572" cy="411223"/>
      </dsp:txXfrm>
    </dsp:sp>
    <dsp:sp modelId="{8408F4CC-E75B-4B58-BDEF-C3000CB4204A}">
      <dsp:nvSpPr>
        <dsp:cNvPr id="0" name=""/>
        <dsp:cNvSpPr/>
      </dsp:nvSpPr>
      <dsp:spPr>
        <a:xfrm>
          <a:off x="0" y="2968681"/>
          <a:ext cx="3179064"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Food banks</a:t>
          </a:r>
        </a:p>
      </dsp:txBody>
      <dsp:txXfrm>
        <a:off x="22246" y="2990927"/>
        <a:ext cx="3134572" cy="411223"/>
      </dsp:txXfrm>
    </dsp:sp>
    <dsp:sp modelId="{8D815ED2-72B2-467C-ABC0-D5A4DB50E523}">
      <dsp:nvSpPr>
        <dsp:cNvPr id="0" name=""/>
        <dsp:cNvSpPr/>
      </dsp:nvSpPr>
      <dsp:spPr>
        <a:xfrm>
          <a:off x="0" y="3479116"/>
          <a:ext cx="3179064" cy="455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Support Groups</a:t>
          </a:r>
        </a:p>
      </dsp:txBody>
      <dsp:txXfrm>
        <a:off x="22246" y="3501362"/>
        <a:ext cx="3134572" cy="411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9900-A4B2-43FC-B84A-18EB58EA7D25}">
      <dsp:nvSpPr>
        <dsp:cNvPr id="0" name=""/>
        <dsp:cNvSpPr/>
      </dsp:nvSpPr>
      <dsp:spPr>
        <a:xfrm>
          <a:off x="866696" y="30720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136D15-C67C-4264-AE3A-863403540094}">
      <dsp:nvSpPr>
        <dsp:cNvPr id="0" name=""/>
        <dsp:cNvSpPr/>
      </dsp:nvSpPr>
      <dsp:spPr>
        <a:xfrm>
          <a:off x="371696" y="1746674"/>
          <a:ext cx="1800000" cy="275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Monitoring is the key to successful outcomes. </a:t>
          </a:r>
        </a:p>
      </dsp:txBody>
      <dsp:txXfrm>
        <a:off x="371696" y="1746674"/>
        <a:ext cx="1800000" cy="2756250"/>
      </dsp:txXfrm>
    </dsp:sp>
    <dsp:sp modelId="{00F1C369-AC4F-4F3E-8BFA-C61696955546}">
      <dsp:nvSpPr>
        <dsp:cNvPr id="0" name=""/>
        <dsp:cNvSpPr/>
      </dsp:nvSpPr>
      <dsp:spPr>
        <a:xfrm>
          <a:off x="2981696" y="30720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1FC49A-127A-4030-A3E1-11C866D921A4}">
      <dsp:nvSpPr>
        <dsp:cNvPr id="0" name=""/>
        <dsp:cNvSpPr/>
      </dsp:nvSpPr>
      <dsp:spPr>
        <a:xfrm>
          <a:off x="2486696" y="1746674"/>
          <a:ext cx="1800000" cy="275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Adherence prevents resistance and relapse</a:t>
          </a:r>
          <a:r>
            <a:rPr lang="en-US" sz="1800" kern="1200" dirty="0"/>
            <a:t>. </a:t>
          </a:r>
        </a:p>
      </dsp:txBody>
      <dsp:txXfrm>
        <a:off x="2486696" y="1746674"/>
        <a:ext cx="1800000" cy="2756250"/>
      </dsp:txXfrm>
    </dsp:sp>
    <dsp:sp modelId="{FD24851B-9B85-4F82-B759-C340D6B3984E}">
      <dsp:nvSpPr>
        <dsp:cNvPr id="0" name=""/>
        <dsp:cNvSpPr/>
      </dsp:nvSpPr>
      <dsp:spPr>
        <a:xfrm>
          <a:off x="5096696" y="30720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C7D4CD-D324-4E41-9A61-E7943049E732}">
      <dsp:nvSpPr>
        <dsp:cNvPr id="0" name=""/>
        <dsp:cNvSpPr/>
      </dsp:nvSpPr>
      <dsp:spPr>
        <a:xfrm>
          <a:off x="4601696" y="1746674"/>
          <a:ext cx="1800000" cy="275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Patient centered treatment promotes completion of adequate treatment</a:t>
          </a:r>
          <a:r>
            <a:rPr lang="en-US" sz="1800" kern="1200" dirty="0"/>
            <a:t>. </a:t>
          </a:r>
        </a:p>
      </dsp:txBody>
      <dsp:txXfrm>
        <a:off x="4601696" y="1746674"/>
        <a:ext cx="1800000" cy="2756250"/>
      </dsp:txXfrm>
    </dsp:sp>
    <dsp:sp modelId="{47269EC2-C6B7-4CB9-BE6F-C7FABAC8C851}">
      <dsp:nvSpPr>
        <dsp:cNvPr id="0" name=""/>
        <dsp:cNvSpPr/>
      </dsp:nvSpPr>
      <dsp:spPr>
        <a:xfrm>
          <a:off x="7211696" y="30720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A6D408-9EFC-4DE3-91C4-36FD4D7FD7E8}">
      <dsp:nvSpPr>
        <dsp:cNvPr id="0" name=""/>
        <dsp:cNvSpPr/>
      </dsp:nvSpPr>
      <dsp:spPr>
        <a:xfrm>
          <a:off x="6716696" y="1746674"/>
          <a:ext cx="1800000" cy="275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t>Holistic approach improves patient response. </a:t>
          </a:r>
        </a:p>
      </dsp:txBody>
      <dsp:txXfrm>
        <a:off x="6716696" y="1746674"/>
        <a:ext cx="1800000" cy="2756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F92D07-62CE-4B18-B6C9-05FE95346982}" type="datetimeFigureOut">
              <a:rPr lang="en-US" smtClean="0"/>
              <a:t>9/3/2025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4CC190A-A81D-4F4D-9CCC-22D9BAB9B3E9}" type="slidenum">
              <a:rPr lang="en-US" smtClean="0"/>
              <a:t>‹#›</a:t>
            </a:fld>
            <a:endParaRPr lang="en-US"/>
          </a:p>
        </p:txBody>
      </p:sp>
    </p:spTree>
    <p:extLst>
      <p:ext uri="{BB962C8B-B14F-4D97-AF65-F5344CB8AC3E}">
        <p14:creationId xmlns:p14="http://schemas.microsoft.com/office/powerpoint/2010/main" val="297152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Maricela and I am from deep South Texas. I am the TB and Hansen’s consult nurse for Region 11. </a:t>
            </a:r>
          </a:p>
        </p:txBody>
      </p:sp>
      <p:sp>
        <p:nvSpPr>
          <p:cNvPr id="4" name="Slide Number Placeholder 3"/>
          <p:cNvSpPr>
            <a:spLocks noGrp="1"/>
          </p:cNvSpPr>
          <p:nvPr>
            <p:ph type="sldNum" sz="quarter" idx="5"/>
          </p:nvPr>
        </p:nvSpPr>
        <p:spPr/>
        <p:txBody>
          <a:bodyPr/>
          <a:lstStyle/>
          <a:p>
            <a:fld id="{A4CC190A-A81D-4F4D-9CCC-22D9BAB9B3E9}" type="slidenum">
              <a:rPr lang="en-US" smtClean="0"/>
              <a:t>1</a:t>
            </a:fld>
            <a:endParaRPr lang="en-US"/>
          </a:p>
        </p:txBody>
      </p:sp>
    </p:spTree>
    <p:extLst>
      <p:ext uri="{BB962C8B-B14F-4D97-AF65-F5344CB8AC3E}">
        <p14:creationId xmlns:p14="http://schemas.microsoft.com/office/powerpoint/2010/main" val="249342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It’s important to consider both subjective and objective data when evaluating symptom improvement. Our patient’s symptoms should start to resolve while on treatment. Some symptoms may take longer to resolve but the patient should have an overall improvement. You may notice a decrease in production of phlegm, gradual weight gain, increased appetite or an increase of energy. Bacteriology and radiology results should also be reviewed and considered. A decrease in AFB smears may indicate diminishing bacterial load. A culture conversion which is indicated by </a:t>
            </a:r>
            <a:r>
              <a:rPr lang="en-US" sz="1800" b="0" i="0" u="none" strike="noStrike" baseline="0" dirty="0">
                <a:latin typeface="Calibri" panose="020F0502020204030204" pitchFamily="34" charset="0"/>
              </a:rPr>
              <a:t>two consecutive negative specimens (at least one</a:t>
            </a:r>
          </a:p>
          <a:p>
            <a:pPr algn="l"/>
            <a:r>
              <a:rPr lang="en-US" sz="1800" b="0" i="0" u="none" strike="noStrike" baseline="0" dirty="0">
                <a:latin typeface="Calibri" panose="020F0502020204030204" pitchFamily="34" charset="0"/>
              </a:rPr>
              <a:t>month apart) with no further positive cultures implies a good response to treatment. Culture conversion may occur quickly or take a few months based on many factors. It is always important to have susceptibility results to verify the patient is on an appropriate regimen. Radiographic results should always be compared to baseline to ensure improvement of disease. And because we know that TB can grow in any part of the body, additional testing such as ultrasounds of the GI, CT’s, MRI’s, pathology of tissue, wound cultures, biopsies and more may be required. </a:t>
            </a:r>
            <a:endParaRPr lang="en-US" dirty="0"/>
          </a:p>
        </p:txBody>
      </p:sp>
      <p:sp>
        <p:nvSpPr>
          <p:cNvPr id="4" name="Slide Number Placeholder 3"/>
          <p:cNvSpPr>
            <a:spLocks noGrp="1"/>
          </p:cNvSpPr>
          <p:nvPr>
            <p:ph type="sldNum" sz="quarter" idx="5"/>
          </p:nvPr>
        </p:nvSpPr>
        <p:spPr/>
        <p:txBody>
          <a:bodyPr/>
          <a:lstStyle/>
          <a:p>
            <a:fld id="{A4CC190A-A81D-4F4D-9CCC-22D9BAB9B3E9}" type="slidenum">
              <a:rPr lang="en-US" smtClean="0"/>
              <a:t>10</a:t>
            </a:fld>
            <a:endParaRPr lang="en-US"/>
          </a:p>
        </p:txBody>
      </p:sp>
    </p:spTree>
    <p:extLst>
      <p:ext uri="{BB962C8B-B14F-4D97-AF65-F5344CB8AC3E}">
        <p14:creationId xmlns:p14="http://schemas.microsoft.com/office/powerpoint/2010/main" val="95372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clinical monitoring should include monthly assessments for potential side effects and toxicity to medications prescribed. We would use this time to build rapport with the patient and assess adherence to treatment is &gt;80%. We want to determine that the current treatment continues to be efficacious and effective. We would also use this time to collect any additional laboratory specimens needed to continue to monitor the patient. This may include blood specimens that are treatment based. A CBC/CMP is used to monitor liver enzymes to assess for hepatotoxicity, H&amp;H and platelet counts to monitor for GI bleeding and BUN &amp; Creatinine levels for kidney function. Vison and hearing screenings may be necessary and based on medication regimen prescribed. If a patient is on 2</a:t>
            </a:r>
            <a:r>
              <a:rPr lang="en-US" baseline="30000" dirty="0"/>
              <a:t>nd</a:t>
            </a:r>
            <a:r>
              <a:rPr lang="en-US" dirty="0"/>
              <a:t> line medication additional bloodwork such as TSH, serum electrolytes including Magnesium and other screenings may be necessary. </a:t>
            </a:r>
          </a:p>
        </p:txBody>
      </p:sp>
      <p:sp>
        <p:nvSpPr>
          <p:cNvPr id="4" name="Slide Number Placeholder 3"/>
          <p:cNvSpPr>
            <a:spLocks noGrp="1"/>
          </p:cNvSpPr>
          <p:nvPr>
            <p:ph type="sldNum" sz="quarter" idx="5"/>
          </p:nvPr>
        </p:nvSpPr>
        <p:spPr/>
        <p:txBody>
          <a:bodyPr/>
          <a:lstStyle/>
          <a:p>
            <a:fld id="{7FD748B3-0044-4B0D-8EA2-D393A307F8E7}" type="slidenum">
              <a:rPr lang="en-US" smtClean="0"/>
              <a:t>11</a:t>
            </a:fld>
            <a:endParaRPr lang="en-US"/>
          </a:p>
        </p:txBody>
      </p:sp>
    </p:spTree>
    <p:extLst>
      <p:ext uri="{BB962C8B-B14F-4D97-AF65-F5344CB8AC3E}">
        <p14:creationId xmlns:p14="http://schemas.microsoft.com/office/powerpoint/2010/main" val="828546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work with your team. Maintain effective communication with your DOT workers. Whether the dose is directly observed in person or through video it’s important to report any changes in a timely manner. We should be verifying VDOT videos are being reviewed within the next business day. As nurses we are assessing for toxicity monthly, but our DOT workers are monitoring for adverse reactions and adherence with every dose. They truly are our eyes and ears, and we are appreciative of the work they do. </a:t>
            </a:r>
          </a:p>
        </p:txBody>
      </p:sp>
      <p:sp>
        <p:nvSpPr>
          <p:cNvPr id="4" name="Slide Number Placeholder 3"/>
          <p:cNvSpPr>
            <a:spLocks noGrp="1"/>
          </p:cNvSpPr>
          <p:nvPr>
            <p:ph type="sldNum" sz="quarter" idx="5"/>
          </p:nvPr>
        </p:nvSpPr>
        <p:spPr/>
        <p:txBody>
          <a:bodyPr/>
          <a:lstStyle/>
          <a:p>
            <a:fld id="{7FD748B3-0044-4B0D-8EA2-D393A307F8E7}" type="slidenum">
              <a:rPr lang="en-US" smtClean="0"/>
              <a:t>12</a:t>
            </a:fld>
            <a:endParaRPr lang="en-US"/>
          </a:p>
        </p:txBody>
      </p:sp>
    </p:spTree>
    <p:extLst>
      <p:ext uri="{BB962C8B-B14F-4D97-AF65-F5344CB8AC3E}">
        <p14:creationId xmlns:p14="http://schemas.microsoft.com/office/powerpoint/2010/main" val="351057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steps do we take when we receive report of a potential adverse reaction? When in doubt hold your TB medications. It’s important to teach your patient to do the same. Keep them informed of possible side effects and the next steps to take. Provide your patient with contact information to report toxicity to you. Contact the treating physician and keep them informed. Make sure you assess the patient to provide adequate report. Heartland and Curry TB have great resources to assist. You may have to collect labs based on SDO’s, evaluation and medications prescribed. It’s important to document, follow up, obtain new orders and resume treatment as soon as possible, if appropriate. SDO’s for your jurisdiction may provide some additional guidance when it comes to elevated LFT’s based on symptoms and upper limit results. </a:t>
            </a:r>
          </a:p>
        </p:txBody>
      </p:sp>
      <p:sp>
        <p:nvSpPr>
          <p:cNvPr id="4" name="Slide Number Placeholder 3"/>
          <p:cNvSpPr>
            <a:spLocks noGrp="1"/>
          </p:cNvSpPr>
          <p:nvPr>
            <p:ph type="sldNum" sz="quarter" idx="5"/>
          </p:nvPr>
        </p:nvSpPr>
        <p:spPr/>
        <p:txBody>
          <a:bodyPr/>
          <a:lstStyle/>
          <a:p>
            <a:fld id="{7FD748B3-0044-4B0D-8EA2-D393A307F8E7}" type="slidenum">
              <a:rPr lang="en-US" smtClean="0"/>
              <a:t>13</a:t>
            </a:fld>
            <a:endParaRPr lang="en-US"/>
          </a:p>
        </p:txBody>
      </p:sp>
    </p:spTree>
    <p:extLst>
      <p:ext uri="{BB962C8B-B14F-4D97-AF65-F5344CB8AC3E}">
        <p14:creationId xmlns:p14="http://schemas.microsoft.com/office/powerpoint/2010/main" val="1295040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Adverse reactions can be scary, especially to a patient. When we educate the patient on possible side effects and how to manage them, it can decrease anxiety. At times consultation may be needed. Once it is appropriate to restart medications, it may be necessary to start in a serial drug challenge manner. If we find out which drug is causing the reaction, we may have to replace that drug with another medication. Never treat active disease with mono therapy! Treating with one drug may cause resistance. On this slide you will see different potential reactions for different medications. Isoniazid, Rifampin and Pyrazinamide can cause elevated LFT’s. Isoniazid, Linezolid, </a:t>
            </a:r>
            <a:r>
              <a:rPr lang="en-US" dirty="0" err="1"/>
              <a:t>Cycloserine</a:t>
            </a:r>
            <a:r>
              <a:rPr lang="en-US" dirty="0"/>
              <a:t>, Fluoroquinolones and injectables may cause neuropathy. Vitamin B6 should be given with these drugs to prevent tingling of the fingers/toes. </a:t>
            </a:r>
            <a:r>
              <a:rPr lang="en-US" dirty="0" err="1"/>
              <a:t>Isonaizid</a:t>
            </a:r>
            <a:r>
              <a:rPr lang="en-US" dirty="0"/>
              <a:t>, Ethambutol, Pyrazinamide, Ethionamide, Para-</a:t>
            </a:r>
            <a:r>
              <a:rPr lang="en-US" dirty="0" err="1"/>
              <a:t>aminosalicylic</a:t>
            </a:r>
            <a:r>
              <a:rPr lang="en-US" dirty="0"/>
              <a:t> acid, Bedaquiline, </a:t>
            </a:r>
            <a:r>
              <a:rPr lang="en-US" dirty="0" err="1"/>
              <a:t>Clofazamine</a:t>
            </a:r>
            <a:r>
              <a:rPr lang="en-US" dirty="0"/>
              <a:t>, </a:t>
            </a:r>
            <a:r>
              <a:rPr lang="en-US" dirty="0" err="1"/>
              <a:t>Delamanid</a:t>
            </a:r>
            <a:r>
              <a:rPr lang="en-US" dirty="0"/>
              <a:t>, Linezolid, </a:t>
            </a:r>
            <a:r>
              <a:rPr lang="en-US" dirty="0" err="1"/>
              <a:t>Cycloserine</a:t>
            </a:r>
            <a:r>
              <a:rPr lang="en-US" dirty="0"/>
              <a:t> and </a:t>
            </a:r>
            <a:r>
              <a:rPr lang="en-US" dirty="0" err="1"/>
              <a:t>Amoxacillin</a:t>
            </a:r>
            <a:r>
              <a:rPr lang="en-US" dirty="0"/>
              <a:t> may be the culprit for GI issues. Ethambutol, Linezolid, Ethionamide, rifabutin and in rare cases clofazimine and Isoniazid may cause vision changes. There are many other potential side effects so it’s important to know and screen the patient based on the treatment regimen they </a:t>
            </a:r>
            <a:r>
              <a:rPr lang="en-US"/>
              <a:t>are taking. </a:t>
            </a:r>
            <a:endParaRPr lang="en-US" dirty="0"/>
          </a:p>
        </p:txBody>
      </p:sp>
      <p:sp>
        <p:nvSpPr>
          <p:cNvPr id="4" name="Slide Number Placeholder 3"/>
          <p:cNvSpPr>
            <a:spLocks noGrp="1"/>
          </p:cNvSpPr>
          <p:nvPr>
            <p:ph type="sldNum" sz="quarter" idx="5"/>
          </p:nvPr>
        </p:nvSpPr>
        <p:spPr/>
        <p:txBody>
          <a:bodyPr/>
          <a:lstStyle/>
          <a:p>
            <a:fld id="{A4CC190A-A81D-4F4D-9CCC-22D9BAB9B3E9}" type="slidenum">
              <a:rPr lang="en-US" smtClean="0"/>
              <a:t>14</a:t>
            </a:fld>
            <a:endParaRPr lang="en-US"/>
          </a:p>
        </p:txBody>
      </p:sp>
    </p:spTree>
    <p:extLst>
      <p:ext uri="{BB962C8B-B14F-4D97-AF65-F5344CB8AC3E}">
        <p14:creationId xmlns:p14="http://schemas.microsoft.com/office/powerpoint/2010/main" val="194914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15</a:t>
            </a:fld>
            <a:endParaRPr lang="en-US"/>
          </a:p>
        </p:txBody>
      </p:sp>
    </p:spTree>
    <p:extLst>
      <p:ext uri="{BB962C8B-B14F-4D97-AF65-F5344CB8AC3E}">
        <p14:creationId xmlns:p14="http://schemas.microsoft.com/office/powerpoint/2010/main" val="79164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reiterate, please address any patient concerns and offer reassurance. When in doubt consult and restart medication by drug challenging. Remember any serious adverse event will require completion of the EF12-12274 form to notify central office.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AE2C2-58C6-4904-8CFB-ABCA3C693A3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469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treatment failure and how do we prevent it? Treatment failure is the lack of culture conversion after &gt;4 months of treatment. It’s important to stay on top of your culture results. I personally start worrying if a patient has not converted after two months. If your patient’s culture results have not converted after 3 months of treatment its imperative to act on the delayed culture conversion. Re evaluate and verify that the patient is not </a:t>
            </a:r>
            <a:r>
              <a:rPr lang="en-US" dirty="0" err="1"/>
              <a:t>cheeking</a:t>
            </a:r>
            <a:r>
              <a:rPr lang="en-US" dirty="0"/>
              <a:t> medications or throwing up after DOT. The lack of culture conversion may be due to possible drug resistance, high burden of disease or low drug levels. Please seek consultation prior to treatment failure. </a:t>
            </a:r>
          </a:p>
        </p:txBody>
      </p:sp>
      <p:sp>
        <p:nvSpPr>
          <p:cNvPr id="4" name="Slide Number Placeholder 3"/>
          <p:cNvSpPr>
            <a:spLocks noGrp="1"/>
          </p:cNvSpPr>
          <p:nvPr>
            <p:ph type="sldNum" sz="quarter" idx="5"/>
          </p:nvPr>
        </p:nvSpPr>
        <p:spPr/>
        <p:txBody>
          <a:bodyPr/>
          <a:lstStyle/>
          <a:p>
            <a:fld id="{A4CC190A-A81D-4F4D-9CCC-22D9BAB9B3E9}" type="slidenum">
              <a:rPr lang="en-US" smtClean="0"/>
              <a:t>17</a:t>
            </a:fld>
            <a:endParaRPr lang="en-US"/>
          </a:p>
        </p:txBody>
      </p:sp>
    </p:spTree>
    <p:extLst>
      <p:ext uri="{BB962C8B-B14F-4D97-AF65-F5344CB8AC3E}">
        <p14:creationId xmlns:p14="http://schemas.microsoft.com/office/powerpoint/2010/main" val="477375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assess for low serum drug levels? DSHS has the criteria for collecting serum drug levels on their website. Currently the University of Florida is processing our drug level specimens. Factors such as malabsorption, chronic diarrhea or vomiting, Low or high BMI and poorly controlled DM or HIV may impact drug levels. Your physician may decide to order drug levels for delayed culture conversion. </a:t>
            </a:r>
          </a:p>
        </p:txBody>
      </p:sp>
      <p:sp>
        <p:nvSpPr>
          <p:cNvPr id="4" name="Slide Number Placeholder 3"/>
          <p:cNvSpPr>
            <a:spLocks noGrp="1"/>
          </p:cNvSpPr>
          <p:nvPr>
            <p:ph type="sldNum" sz="quarter" idx="5"/>
          </p:nvPr>
        </p:nvSpPr>
        <p:spPr/>
        <p:txBody>
          <a:bodyPr/>
          <a:lstStyle/>
          <a:p>
            <a:fld id="{7FD748B3-0044-4B0D-8EA2-D393A307F8E7}" type="slidenum">
              <a:rPr lang="en-US" smtClean="0"/>
              <a:t>18</a:t>
            </a:fld>
            <a:endParaRPr lang="en-US"/>
          </a:p>
        </p:txBody>
      </p:sp>
    </p:spTree>
    <p:extLst>
      <p:ext uri="{BB962C8B-B14F-4D97-AF65-F5344CB8AC3E}">
        <p14:creationId xmlns:p14="http://schemas.microsoft.com/office/powerpoint/2010/main" val="927747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know when and how to collect sputum specimens. They should be collected in a series of 3 consecutive specimens 8-24 </a:t>
            </a:r>
            <a:r>
              <a:rPr lang="en-US" dirty="0" err="1"/>
              <a:t>hrs</a:t>
            </a:r>
            <a:r>
              <a:rPr lang="en-US" dirty="0"/>
              <a:t> apart, with no more than 96hrs between the 1</a:t>
            </a:r>
            <a:r>
              <a:rPr lang="en-US" baseline="30000" dirty="0"/>
              <a:t>st</a:t>
            </a:r>
            <a:r>
              <a:rPr lang="en-US" dirty="0"/>
              <a:t> and 3</a:t>
            </a:r>
            <a:r>
              <a:rPr lang="en-US" baseline="30000" dirty="0"/>
              <a:t>rd</a:t>
            </a:r>
            <a:r>
              <a:rPr lang="en-US" dirty="0"/>
              <a:t> specimen. At least one specimen should be observed and collected in the early morning. Initial specimens should be collected prior to medication start date or no later than 7 days after initial dose. If baseline specimens are AFB (+) continue to collect every 2 weeks until smear conversion. If baseline specimens are AFB (-) continue to collect monthly until culture conversion. One final, end of treatment specimen should be collected in the early morning. If the patient is MDR then continue collecting at least one morning specimen monthly until end of treatment. Even if a patient has a normal CXR and is considered extra pulmonary there should be an attempt to collect 3 specimens at baseline. Please refer to your SDO’s for additional instructions. </a:t>
            </a:r>
          </a:p>
        </p:txBody>
      </p:sp>
      <p:sp>
        <p:nvSpPr>
          <p:cNvPr id="4" name="Slide Number Placeholder 3"/>
          <p:cNvSpPr>
            <a:spLocks noGrp="1"/>
          </p:cNvSpPr>
          <p:nvPr>
            <p:ph type="sldNum" sz="quarter" idx="5"/>
          </p:nvPr>
        </p:nvSpPr>
        <p:spPr/>
        <p:txBody>
          <a:bodyPr/>
          <a:lstStyle/>
          <a:p>
            <a:fld id="{7FD748B3-0044-4B0D-8EA2-D393A307F8E7}" type="slidenum">
              <a:rPr lang="en-US" smtClean="0"/>
              <a:t>19</a:t>
            </a:fld>
            <a:endParaRPr lang="en-US"/>
          </a:p>
        </p:txBody>
      </p:sp>
    </p:spTree>
    <p:extLst>
      <p:ext uri="{BB962C8B-B14F-4D97-AF65-F5344CB8AC3E}">
        <p14:creationId xmlns:p14="http://schemas.microsoft.com/office/powerpoint/2010/main" val="3555370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discussing how to manage the patient’s response to TB treatment. </a:t>
            </a:r>
          </a:p>
        </p:txBody>
      </p:sp>
      <p:sp>
        <p:nvSpPr>
          <p:cNvPr id="4" name="Slide Number Placeholder 3"/>
          <p:cNvSpPr>
            <a:spLocks noGrp="1"/>
          </p:cNvSpPr>
          <p:nvPr>
            <p:ph type="sldNum" sz="quarter" idx="5"/>
          </p:nvPr>
        </p:nvSpPr>
        <p:spPr/>
        <p:txBody>
          <a:bodyPr/>
          <a:lstStyle/>
          <a:p>
            <a:fld id="{A4CC190A-A81D-4F4D-9CCC-22D9BAB9B3E9}" type="slidenum">
              <a:rPr lang="en-US" smtClean="0"/>
              <a:t>2</a:t>
            </a:fld>
            <a:endParaRPr lang="en-US"/>
          </a:p>
        </p:txBody>
      </p:sp>
    </p:spTree>
    <p:extLst>
      <p:ext uri="{BB962C8B-B14F-4D97-AF65-F5344CB8AC3E}">
        <p14:creationId xmlns:p14="http://schemas.microsoft.com/office/powerpoint/2010/main" val="4104697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Radiology results are an important evaluation tool in documenting improvement of patient care. Every patient should have an initial CXR for baseline. If the baseline CXR is abnormal, a 2 month follow up CXR with comparison is needed. An end of treatment CXR is required if previously abnormal. In special circumstances such as interruption of treatment or progression of disease, a CXR should be obtained prior to resuming treatment. All pediatric and HIV positive patients, should have a 2V CXR performed. Pregnant moms should not delay a CXR with an abdominal shield even in the 1</a:t>
            </a:r>
            <a:r>
              <a:rPr lang="en-US" baseline="30000" dirty="0"/>
              <a:t>st</a:t>
            </a:r>
            <a:r>
              <a:rPr lang="en-US" dirty="0"/>
              <a:t> trimester. </a:t>
            </a:r>
          </a:p>
        </p:txBody>
      </p:sp>
      <p:sp>
        <p:nvSpPr>
          <p:cNvPr id="4" name="Slide Number Placeholder 3"/>
          <p:cNvSpPr>
            <a:spLocks noGrp="1"/>
          </p:cNvSpPr>
          <p:nvPr>
            <p:ph type="sldNum" sz="quarter" idx="5"/>
          </p:nvPr>
        </p:nvSpPr>
        <p:spPr/>
        <p:txBody>
          <a:bodyPr/>
          <a:lstStyle/>
          <a:p>
            <a:fld id="{7FD748B3-0044-4B0D-8EA2-D393A307F8E7}" type="slidenum">
              <a:rPr lang="en-US" smtClean="0"/>
              <a:t>20</a:t>
            </a:fld>
            <a:endParaRPr lang="en-US"/>
          </a:p>
        </p:txBody>
      </p:sp>
    </p:spTree>
    <p:extLst>
      <p:ext uri="{BB962C8B-B14F-4D97-AF65-F5344CB8AC3E}">
        <p14:creationId xmlns:p14="http://schemas.microsoft.com/office/powerpoint/2010/main" val="3104473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talk about Support Systems. Patients should be treated with dignity and respect. We want to give patients the choice to make informed medical decisions with confidence, privacy and respect of religious beliefs. We can increase patient knowledge by providing information in the patient’s own language, inform them about available services, their treatment, medications, potential side effects and social services available to assist with additional needs. Patients need access to good nutrition, transportation and a medical home. A good support system should include private physicians, public health, family, friends, access to mental health, food banks and support groups. </a:t>
            </a:r>
          </a:p>
        </p:txBody>
      </p:sp>
      <p:sp>
        <p:nvSpPr>
          <p:cNvPr id="4" name="Slide Number Placeholder 3"/>
          <p:cNvSpPr>
            <a:spLocks noGrp="1"/>
          </p:cNvSpPr>
          <p:nvPr>
            <p:ph type="sldNum" sz="quarter" idx="5"/>
          </p:nvPr>
        </p:nvSpPr>
        <p:spPr/>
        <p:txBody>
          <a:bodyPr/>
          <a:lstStyle/>
          <a:p>
            <a:fld id="{7FD748B3-0044-4B0D-8EA2-D393A307F8E7}" type="slidenum">
              <a:rPr lang="en-US" smtClean="0"/>
              <a:t>21</a:t>
            </a:fld>
            <a:endParaRPr lang="en-US"/>
          </a:p>
        </p:txBody>
      </p:sp>
    </p:spTree>
    <p:extLst>
      <p:ext uri="{BB962C8B-B14F-4D97-AF65-F5344CB8AC3E}">
        <p14:creationId xmlns:p14="http://schemas.microsoft.com/office/powerpoint/2010/main" val="3180898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94F"/>
                </a:solidFill>
                <a:effectLst/>
                <a:latin typeface="pt-sans-pro"/>
              </a:rPr>
              <a:t>After all this, remember no diagnostic test is 100% accurate. You must look at the whole picture to effectively evaluate. AFB (+) bacteriology results may be dead or live bugs, NAAT (+) results may occur in previously treated patients, MTB (+) patients may have a negative IGRA or PPD, Patients with a normal CXR may be MTB (+), AFB (-) and culture negative patients may be clinical cases such as pleural MTB or extrapulmonary. </a:t>
            </a:r>
          </a:p>
        </p:txBody>
      </p:sp>
      <p:sp>
        <p:nvSpPr>
          <p:cNvPr id="4" name="Slide Number Placeholder 3"/>
          <p:cNvSpPr>
            <a:spLocks noGrp="1"/>
          </p:cNvSpPr>
          <p:nvPr>
            <p:ph type="sldNum" sz="quarter" idx="5"/>
          </p:nvPr>
        </p:nvSpPr>
        <p:spPr/>
        <p:txBody>
          <a:bodyPr/>
          <a:lstStyle/>
          <a:p>
            <a:fld id="{7FD748B3-0044-4B0D-8EA2-D393A307F8E7}" type="slidenum">
              <a:rPr lang="en-US" smtClean="0"/>
              <a:t>22</a:t>
            </a:fld>
            <a:endParaRPr lang="en-US"/>
          </a:p>
        </p:txBody>
      </p:sp>
    </p:spTree>
    <p:extLst>
      <p:ext uri="{BB962C8B-B14F-4D97-AF65-F5344CB8AC3E}">
        <p14:creationId xmlns:p14="http://schemas.microsoft.com/office/powerpoint/2010/main" val="2662356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the key to successful outcomes is monitoring and looking at the whole picture. We can prevent resistance and relapse if we promote &gt;80% adherence. When we involve our patient in his/her care with a holistic approach it improves patient responses and promotes completion of treatment.   </a:t>
            </a:r>
          </a:p>
        </p:txBody>
      </p:sp>
      <p:sp>
        <p:nvSpPr>
          <p:cNvPr id="4" name="Slide Number Placeholder 3"/>
          <p:cNvSpPr>
            <a:spLocks noGrp="1"/>
          </p:cNvSpPr>
          <p:nvPr>
            <p:ph type="sldNum" sz="quarter" idx="5"/>
          </p:nvPr>
        </p:nvSpPr>
        <p:spPr/>
        <p:txBody>
          <a:bodyPr/>
          <a:lstStyle/>
          <a:p>
            <a:fld id="{A4CC190A-A81D-4F4D-9CCC-22D9BAB9B3E9}" type="slidenum">
              <a:rPr lang="en-US" smtClean="0"/>
              <a:t>23</a:t>
            </a:fld>
            <a:endParaRPr lang="en-US"/>
          </a:p>
        </p:txBody>
      </p:sp>
    </p:spTree>
    <p:extLst>
      <p:ext uri="{BB962C8B-B14F-4D97-AF65-F5344CB8AC3E}">
        <p14:creationId xmlns:p14="http://schemas.microsoft.com/office/powerpoint/2010/main" val="840494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available at Heartland and Curry are an invaluable tool available electronically or by ordering online. </a:t>
            </a:r>
          </a:p>
        </p:txBody>
      </p:sp>
      <p:sp>
        <p:nvSpPr>
          <p:cNvPr id="4" name="Slide Number Placeholder 3"/>
          <p:cNvSpPr>
            <a:spLocks noGrp="1"/>
          </p:cNvSpPr>
          <p:nvPr>
            <p:ph type="sldNum" sz="quarter" idx="10"/>
          </p:nvPr>
        </p:nvSpPr>
        <p:spPr/>
        <p:txBody>
          <a:bodyPr/>
          <a:lstStyle/>
          <a:p>
            <a:fld id="{063872B2-8B83-4828-B82C-8EAE50CFBFB6}" type="slidenum">
              <a:rPr lang="en-US" smtClean="0"/>
              <a:t>24</a:t>
            </a:fld>
            <a:endParaRPr lang="en-US" dirty="0"/>
          </a:p>
        </p:txBody>
      </p:sp>
    </p:spTree>
    <p:extLst>
      <p:ext uri="{BB962C8B-B14F-4D97-AF65-F5344CB8AC3E}">
        <p14:creationId xmlns:p14="http://schemas.microsoft.com/office/powerpoint/2010/main" val="1731862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748B3-0044-4B0D-8EA2-D393A307F8E7}" type="slidenum">
              <a:rPr lang="en-US" smtClean="0"/>
              <a:t>25</a:t>
            </a:fld>
            <a:endParaRPr lang="en-US"/>
          </a:p>
        </p:txBody>
      </p:sp>
    </p:spTree>
    <p:extLst>
      <p:ext uri="{BB962C8B-B14F-4D97-AF65-F5344CB8AC3E}">
        <p14:creationId xmlns:p14="http://schemas.microsoft.com/office/powerpoint/2010/main" val="31407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conflicts of interests or disclosures to make.</a:t>
            </a:r>
          </a:p>
        </p:txBody>
      </p:sp>
      <p:sp>
        <p:nvSpPr>
          <p:cNvPr id="4" name="Slide Number Placeholder 3"/>
          <p:cNvSpPr>
            <a:spLocks noGrp="1"/>
          </p:cNvSpPr>
          <p:nvPr>
            <p:ph type="sldNum" sz="quarter" idx="5"/>
          </p:nvPr>
        </p:nvSpPr>
        <p:spPr/>
        <p:txBody>
          <a:bodyPr/>
          <a:lstStyle/>
          <a:p>
            <a:fld id="{A4CC190A-A81D-4F4D-9CCC-22D9BAB9B3E9}" type="slidenum">
              <a:rPr lang="en-US" smtClean="0"/>
              <a:t>3</a:t>
            </a:fld>
            <a:endParaRPr lang="en-US"/>
          </a:p>
        </p:txBody>
      </p:sp>
    </p:spTree>
    <p:extLst>
      <p:ext uri="{BB962C8B-B14F-4D97-AF65-F5344CB8AC3E}">
        <p14:creationId xmlns:p14="http://schemas.microsoft.com/office/powerpoint/2010/main" val="351729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identify components that determine a response to treatment, the reasons why there may not be a response and what steps to take when there is not a response to treatment. </a:t>
            </a:r>
          </a:p>
        </p:txBody>
      </p:sp>
      <p:sp>
        <p:nvSpPr>
          <p:cNvPr id="4" name="Slide Number Placeholder 3"/>
          <p:cNvSpPr>
            <a:spLocks noGrp="1"/>
          </p:cNvSpPr>
          <p:nvPr>
            <p:ph type="sldNum" sz="quarter" idx="5"/>
          </p:nvPr>
        </p:nvSpPr>
        <p:spPr/>
        <p:txBody>
          <a:bodyPr/>
          <a:lstStyle/>
          <a:p>
            <a:fld id="{A4CC190A-A81D-4F4D-9CCC-22D9BAB9B3E9}" type="slidenum">
              <a:rPr lang="en-US" smtClean="0"/>
              <a:t>4</a:t>
            </a:fld>
            <a:endParaRPr lang="en-US"/>
          </a:p>
        </p:txBody>
      </p:sp>
    </p:spTree>
    <p:extLst>
      <p:ext uri="{BB962C8B-B14F-4D97-AF65-F5344CB8AC3E}">
        <p14:creationId xmlns:p14="http://schemas.microsoft.com/office/powerpoint/2010/main" val="296995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Tuberculosis is an old disease known by many names. It has been known as consumption; phthisis and others in the past. It continues to be a major global health concern. It’s imperative to have effective management to carefully monitor patient’s responses to treatment. Adherence to treatment is critical when it comes to adequately curing and preventing resistance. </a:t>
            </a:r>
          </a:p>
        </p:txBody>
      </p:sp>
      <p:sp>
        <p:nvSpPr>
          <p:cNvPr id="4" name="Slide Number Placeholder 3"/>
          <p:cNvSpPr>
            <a:spLocks noGrp="1"/>
          </p:cNvSpPr>
          <p:nvPr>
            <p:ph type="sldNum" sz="quarter" idx="5"/>
          </p:nvPr>
        </p:nvSpPr>
        <p:spPr/>
        <p:txBody>
          <a:bodyPr/>
          <a:lstStyle/>
          <a:p>
            <a:fld id="{A4CC190A-A81D-4F4D-9CCC-22D9BAB9B3E9}" type="slidenum">
              <a:rPr lang="en-US" smtClean="0"/>
              <a:t>5</a:t>
            </a:fld>
            <a:endParaRPr lang="en-US"/>
          </a:p>
        </p:txBody>
      </p:sp>
    </p:spTree>
    <p:extLst>
      <p:ext uri="{BB962C8B-B14F-4D97-AF65-F5344CB8AC3E}">
        <p14:creationId xmlns:p14="http://schemas.microsoft.com/office/powerpoint/2010/main" val="133916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our goal for every patient is to cure TB and have the patient return to their normal lives. We want to obtain this goal without any secondary permanent effects. Some of these disabilities may include neurological damage from Spinal TB or meningitis, including developmental delays in pediatric meningitis cases. It may cause chronic lung conditions such as COPD due to permanent scarring. Hearing or vision loss may also be a factor due to medication side effects or TB of the eye. Unfortunately, some may even suffer from mental health issues such as depression or anxiety due to TB stigma or isolation. To prevent these conditions we should diagnose early, start treatment with safe, short and adequate treatment. When we develop a treatment and monitoring plan, we can promote greater adherence and have a higher probability of completing TB treatment. We would prevent drug resistance, reduce transmission and improve patient outcomes. </a:t>
            </a:r>
          </a:p>
        </p:txBody>
      </p:sp>
      <p:sp>
        <p:nvSpPr>
          <p:cNvPr id="4" name="Slide Number Placeholder 3"/>
          <p:cNvSpPr>
            <a:spLocks noGrp="1"/>
          </p:cNvSpPr>
          <p:nvPr>
            <p:ph type="sldNum" sz="quarter" idx="5"/>
          </p:nvPr>
        </p:nvSpPr>
        <p:spPr/>
        <p:txBody>
          <a:bodyPr/>
          <a:lstStyle/>
          <a:p>
            <a:fld id="{A4CC190A-A81D-4F4D-9CCC-22D9BAB9B3E9}" type="slidenum">
              <a:rPr lang="en-US" smtClean="0"/>
              <a:t>6</a:t>
            </a:fld>
            <a:endParaRPr lang="en-US"/>
          </a:p>
        </p:txBody>
      </p:sp>
    </p:spTree>
    <p:extLst>
      <p:ext uri="{BB962C8B-B14F-4D97-AF65-F5344CB8AC3E}">
        <p14:creationId xmlns:p14="http://schemas.microsoft.com/office/powerpoint/2010/main" val="336711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treatment and monitoring plans. We want to know exactly what the treatment regimen plan will consist of. Of course, we know that TB is never a clear cookie cutter regimen. At times we may have reactions, resistance or other factors that may change the patient’s regimen throughout his/her care. Because of this, it’s important to assess for side effects, monitor adherence and know how to evaluate to ensure a good treatment response. </a:t>
            </a:r>
          </a:p>
        </p:txBody>
      </p:sp>
      <p:sp>
        <p:nvSpPr>
          <p:cNvPr id="4" name="Slide Number Placeholder 3"/>
          <p:cNvSpPr>
            <a:spLocks noGrp="1"/>
          </p:cNvSpPr>
          <p:nvPr>
            <p:ph type="sldNum" sz="quarter" idx="5"/>
          </p:nvPr>
        </p:nvSpPr>
        <p:spPr/>
        <p:txBody>
          <a:bodyPr/>
          <a:lstStyle/>
          <a:p>
            <a:fld id="{7FD748B3-0044-4B0D-8EA2-D393A307F8E7}" type="slidenum">
              <a:rPr lang="en-US" smtClean="0"/>
              <a:t>7</a:t>
            </a:fld>
            <a:endParaRPr lang="en-US"/>
          </a:p>
        </p:txBody>
      </p:sp>
    </p:spTree>
    <p:extLst>
      <p:ext uri="{BB962C8B-B14F-4D97-AF65-F5344CB8AC3E}">
        <p14:creationId xmlns:p14="http://schemas.microsoft.com/office/powerpoint/2010/main" val="88751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promote adherence to treatment is to reduce pill burden or the length of treatment. So, it’s important to choose an adequate regimen. When we choose an adequate regimen, it increases adherence and improves completion of treatment rates. Standard RIPE, the 4 month regimen and the SHINE regimen are options for fully susceptible TB.  </a:t>
            </a:r>
          </a:p>
        </p:txBody>
      </p:sp>
      <p:sp>
        <p:nvSpPr>
          <p:cNvPr id="4" name="Slide Number Placeholder 3"/>
          <p:cNvSpPr>
            <a:spLocks noGrp="1"/>
          </p:cNvSpPr>
          <p:nvPr>
            <p:ph type="sldNum" sz="quarter" idx="5"/>
          </p:nvPr>
        </p:nvSpPr>
        <p:spPr/>
        <p:txBody>
          <a:bodyPr/>
          <a:lstStyle/>
          <a:p>
            <a:fld id="{A4CC190A-A81D-4F4D-9CCC-22D9BAB9B3E9}" type="slidenum">
              <a:rPr lang="en-US" smtClean="0"/>
              <a:t>8</a:t>
            </a:fld>
            <a:endParaRPr lang="en-US"/>
          </a:p>
        </p:txBody>
      </p:sp>
    </p:spTree>
    <p:extLst>
      <p:ext uri="{BB962C8B-B14F-4D97-AF65-F5344CB8AC3E}">
        <p14:creationId xmlns:p14="http://schemas.microsoft.com/office/powerpoint/2010/main" val="2133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know nursing case management can be challenging. In public health we often wear many hats. Between administrative roles, patient care and even performing social work duties. It can be a difficult task to juggle. But in the end, what is most important is our patient. Let’s discuss what a nursing case management care plan consists of. </a:t>
            </a:r>
          </a:p>
        </p:txBody>
      </p:sp>
      <p:sp>
        <p:nvSpPr>
          <p:cNvPr id="4" name="Slide Number Placeholder 3"/>
          <p:cNvSpPr>
            <a:spLocks noGrp="1"/>
          </p:cNvSpPr>
          <p:nvPr>
            <p:ph type="sldNum" sz="quarter" idx="5"/>
          </p:nvPr>
        </p:nvSpPr>
        <p:spPr/>
        <p:txBody>
          <a:bodyPr/>
          <a:lstStyle/>
          <a:p>
            <a:fld id="{A4CC190A-A81D-4F4D-9CCC-22D9BAB9B3E9}" type="slidenum">
              <a:rPr lang="en-US" smtClean="0"/>
              <a:t>9</a:t>
            </a:fld>
            <a:endParaRPr lang="en-US"/>
          </a:p>
        </p:txBody>
      </p:sp>
    </p:spTree>
    <p:extLst>
      <p:ext uri="{BB962C8B-B14F-4D97-AF65-F5344CB8AC3E}">
        <p14:creationId xmlns:p14="http://schemas.microsoft.com/office/powerpoint/2010/main" val="3384445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3F5763"/>
            </a:gs>
            <a:gs pos="40000">
              <a:srgbClr val="005CB9"/>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descr="Text&#10;&#10;Description automatically generated with medium confidence">
            <a:extLst>
              <a:ext uri="{FF2B5EF4-FFF2-40B4-BE49-F238E27FC236}">
                <a16:creationId xmlns:a16="http://schemas.microsoft.com/office/drawing/2014/main" id="{3E2232BB-2831-4926-FB5F-9490F8512BDA}"/>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449691" y="6152606"/>
            <a:ext cx="2542012" cy="916259"/>
          </a:xfrm>
          <a:prstGeom prst="rect">
            <a:avLst/>
          </a:prstGeom>
        </p:spPr>
      </p:pic>
    </p:spTree>
    <p:extLst>
      <p:ext uri="{BB962C8B-B14F-4D97-AF65-F5344CB8AC3E}">
        <p14:creationId xmlns:p14="http://schemas.microsoft.com/office/powerpoint/2010/main" val="368294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A616D50-0653-4B76-8226-86E451F876C4}"/>
              </a:ext>
            </a:extLst>
          </p:cNvPr>
          <p:cNvSpPr>
            <a:spLocks noGrp="1"/>
          </p:cNvSpPr>
          <p:nvPr>
            <p:ph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Text&#10;&#10;Description automatically generated with medium confidence">
            <a:extLst>
              <a:ext uri="{FF2B5EF4-FFF2-40B4-BE49-F238E27FC236}">
                <a16:creationId xmlns:a16="http://schemas.microsoft.com/office/drawing/2014/main" id="{8CE4058B-E2A0-DF31-12D6-B8E08D07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1645" y="6112488"/>
            <a:ext cx="2592423" cy="934430"/>
          </a:xfrm>
          <a:prstGeom prst="rect">
            <a:avLst/>
          </a:prstGeom>
        </p:spPr>
      </p:pic>
    </p:spTree>
    <p:extLst>
      <p:ext uri="{BB962C8B-B14F-4D97-AF65-F5344CB8AC3E}">
        <p14:creationId xmlns:p14="http://schemas.microsoft.com/office/powerpoint/2010/main" val="115894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D21C56A-9BCF-48C0-A997-1778633F9FEE}"/>
              </a:ext>
            </a:extLst>
          </p:cNvPr>
          <p:cNvSpPr>
            <a:spLocks noGrp="1"/>
          </p:cNvSpPr>
          <p:nvPr>
            <p:ph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6830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ap&#10;&#10;Description automatically generated">
            <a:extLst>
              <a:ext uri="{FF2B5EF4-FFF2-40B4-BE49-F238E27FC236}">
                <a16:creationId xmlns:a16="http://schemas.microsoft.com/office/drawing/2014/main" id="{0F416732-3910-99CA-5F57-C612F4089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7956" y="4830792"/>
            <a:ext cx="1950442" cy="1849788"/>
          </a:xfrm>
          <a:prstGeom prst="rect">
            <a:avLst/>
          </a:prstGeom>
        </p:spPr>
      </p:pic>
    </p:spTree>
    <p:extLst>
      <p:ext uri="{BB962C8B-B14F-4D97-AF65-F5344CB8AC3E}">
        <p14:creationId xmlns:p14="http://schemas.microsoft.com/office/powerpoint/2010/main" val="3492181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3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337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23546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74685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ap&#10;&#10;Description automatically generated">
            <a:extLst>
              <a:ext uri="{FF2B5EF4-FFF2-40B4-BE49-F238E27FC236}">
                <a16:creationId xmlns:a16="http://schemas.microsoft.com/office/drawing/2014/main" id="{0F416732-3910-99CA-5F57-C612F4089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7956" y="4830792"/>
            <a:ext cx="1950442" cy="1849788"/>
          </a:xfrm>
          <a:prstGeom prst="rect">
            <a:avLst/>
          </a:prstGeom>
        </p:spPr>
      </p:pic>
    </p:spTree>
    <p:extLst>
      <p:ext uri="{BB962C8B-B14F-4D97-AF65-F5344CB8AC3E}">
        <p14:creationId xmlns:p14="http://schemas.microsoft.com/office/powerpoint/2010/main" val="1313854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a:prstGeom prst="rect">
            <a:avLst/>
          </a:prstGeo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15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a:t>
            </a:r>
            <a:br>
              <a:rPr lang="en-US" dirty="0"/>
            </a:br>
            <a:r>
              <a:rPr lang="en-US" dirty="0"/>
              <a:t>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pic>
        <p:nvPicPr>
          <p:cNvPr id="9" name="Picture 8" title="Texas Department of State Health Services logo">
            <a:extLst>
              <a:ext uri="{FF2B5EF4-FFF2-40B4-BE49-F238E27FC236}">
                <a16:creationId xmlns:a16="http://schemas.microsoft.com/office/drawing/2014/main" id="{61C7FDD5-5248-4AD5-9B5C-B02148B3A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pic>
        <p:nvPicPr>
          <p:cNvPr id="7" name="Picture 6">
            <a:extLst>
              <a:ext uri="{FF2B5EF4-FFF2-40B4-BE49-F238E27FC236}">
                <a16:creationId xmlns:a16="http://schemas.microsoft.com/office/drawing/2014/main" id="{95FD7E20-6423-4E3B-98A0-A7C833DAFB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04926" y="5021910"/>
            <a:ext cx="2791452" cy="2788868"/>
          </a:xfrm>
          <a:prstGeom prst="rect">
            <a:avLst/>
          </a:prstGeom>
        </p:spPr>
      </p:pic>
    </p:spTree>
    <p:extLst>
      <p:ext uri="{BB962C8B-B14F-4D97-AF65-F5344CB8AC3E}">
        <p14:creationId xmlns:p14="http://schemas.microsoft.com/office/powerpoint/2010/main" val="2214235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410700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7A616D50-0653-4B76-8226-86E451F876C4}"/>
              </a:ext>
            </a:extLst>
          </p:cNvPr>
          <p:cNvSpPr>
            <a:spLocks noGrp="1"/>
          </p:cNvSpPr>
          <p:nvPr>
            <p:ph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Text&#10;&#10;Description automatically generated with medium confidence">
            <a:extLst>
              <a:ext uri="{FF2B5EF4-FFF2-40B4-BE49-F238E27FC236}">
                <a16:creationId xmlns:a16="http://schemas.microsoft.com/office/drawing/2014/main" id="{8CE4058B-E2A0-DF31-12D6-B8E08D076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1645" y="6112488"/>
            <a:ext cx="2592423" cy="934430"/>
          </a:xfrm>
          <a:prstGeom prst="rect">
            <a:avLst/>
          </a:prstGeom>
        </p:spPr>
      </p:pic>
    </p:spTree>
    <p:extLst>
      <p:ext uri="{BB962C8B-B14F-4D97-AF65-F5344CB8AC3E}">
        <p14:creationId xmlns:p14="http://schemas.microsoft.com/office/powerpoint/2010/main" val="70820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D21C56A-9BCF-48C0-A997-1778633F9FEE}"/>
              </a:ext>
            </a:extLst>
          </p:cNvPr>
          <p:cNvSpPr>
            <a:spLocks noGrp="1"/>
          </p:cNvSpPr>
          <p:nvPr>
            <p:ph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896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84F0B-9FAD-42A0-A89F-0B02E02B2B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118" b="8846"/>
          <a:stretch/>
        </p:blipFill>
        <p:spPr>
          <a:xfrm>
            <a:off x="-10048" y="5880723"/>
            <a:ext cx="12192000" cy="977277"/>
          </a:xfrm>
          <a:prstGeom prst="rect">
            <a:avLst/>
          </a:prstGeom>
          <a:ln>
            <a:noFill/>
          </a:ln>
        </p:spPr>
      </p:pic>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4421275" y="5840081"/>
            <a:ext cx="3778181" cy="1017919"/>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6CAC9F7D-1D57-7536-B38F-41E18A4291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9023" y="2063926"/>
            <a:ext cx="9854077" cy="3551868"/>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300317" y="492816"/>
            <a:ext cx="10515600" cy="1325563"/>
          </a:xfrm>
          <a:prstGeom prst="rect">
            <a:avLst/>
          </a:prstGeom>
        </p:spPr>
        <p:txBody>
          <a:bodyPr vert="horz" lIns="91440" tIns="45720" rIns="91440" bIns="45720" rtlCol="0" anchor="ctr">
            <a:normAutofit/>
          </a:bodyPr>
          <a:lstStyle>
            <a:lvl1pPr>
              <a:defRPr>
                <a:solidFill>
                  <a:srgbClr val="6CC24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588295"/>
            <a:ext cx="11685494" cy="92868"/>
          </a:xfrm>
          <a:prstGeom prst="homePlate">
            <a:avLst/>
          </a:prstGeom>
          <a:solidFill>
            <a:srgbClr val="3F57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46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39406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34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7919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9397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6.pn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9.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651" r:id="rId1"/>
    <p:sldLayoutId id="2147483701" r:id="rId2"/>
    <p:sldLayoutId id="2147483662" r:id="rId3"/>
    <p:sldLayoutId id="2147483653" r:id="rId4"/>
    <p:sldLayoutId id="2147483652" r:id="rId5"/>
    <p:sldLayoutId id="2147483744" r:id="rId6"/>
    <p:sldLayoutId id="2147483745" r:id="rId7"/>
    <p:sldLayoutId id="2147483746" r:id="rId8"/>
    <p:sldLayoutId id="2147483752" r:id="rId9"/>
  </p:sldLayoutIdLst>
  <p:hf sldNum="0" hdr="0" ftr="0" dt="0"/>
  <p:txStyles>
    <p:titleStyle>
      <a:lvl1pPr algn="l" defTabSz="914400" rtl="0" eaLnBrk="1" latinLnBrk="0" hangingPunct="1">
        <a:lnSpc>
          <a:spcPct val="90000"/>
        </a:lnSpc>
        <a:spcBef>
          <a:spcPct val="0"/>
        </a:spcBef>
        <a:buNone/>
        <a:defRPr sz="4400" b="1" kern="1200">
          <a:solidFill>
            <a:srgbClr val="6CC24A"/>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7951" t="11802" r="75174" b="3720"/>
          <a:stretch/>
        </p:blipFill>
        <p:spPr>
          <a:xfrm>
            <a:off x="15109"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22679" y="5586963"/>
            <a:ext cx="1598591" cy="1147959"/>
          </a:xfrm>
          <a:prstGeom prst="rect">
            <a:avLst/>
          </a:prstGeom>
        </p:spPr>
      </p:pic>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95" r:id="rId1"/>
    <p:sldLayoutId id="2147483705" r:id="rId2"/>
    <p:sldLayoutId id="2147483743" r:id="rId3"/>
    <p:sldLayoutId id="2147483747" r:id="rId4"/>
    <p:sldLayoutId id="2147483748" r:id="rId5"/>
    <p:sldLayoutId id="2147483751" r:id="rId6"/>
    <p:sldLayoutId id="2147483753" r:id="rId7"/>
  </p:sldLayoutIdLst>
  <p:hf sldNum="0" hdr="0" ftr="0" dt="0"/>
  <p:txStyles>
    <p:title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98603"/>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0194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Graphic 14">
            <a:extLst>
              <a:ext uri="{FF2B5EF4-FFF2-40B4-BE49-F238E27FC236}">
                <a16:creationId xmlns:a16="http://schemas.microsoft.com/office/drawing/2014/main" id="{84EA5899-33B0-4C0D-A763-329FD334C057}"/>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4948" t="37142" r="4610" b="37290"/>
          <a:stretch/>
        </p:blipFill>
        <p:spPr>
          <a:xfrm>
            <a:off x="-104776" y="257161"/>
            <a:ext cx="9239247" cy="1181111"/>
          </a:xfrm>
          <a:prstGeom prst="rect">
            <a:avLst/>
          </a:prstGeom>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334820" y="430903"/>
            <a:ext cx="8001000" cy="898619"/>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descr="Text&#10;&#10;Description automatically generated with medium confidence">
            <a:extLst>
              <a:ext uri="{FF2B5EF4-FFF2-40B4-BE49-F238E27FC236}">
                <a16:creationId xmlns:a16="http://schemas.microsoft.com/office/drawing/2014/main" id="{29CA753E-A160-43A8-85C2-034D5456360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39248" y="652370"/>
            <a:ext cx="2371908" cy="854946"/>
          </a:xfrm>
          <a:prstGeom prst="rect">
            <a:avLst/>
          </a:prstGeom>
        </p:spPr>
      </p:pic>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725" r:id="rId3"/>
    <p:sldLayoutId id="2147483750" r:id="rId4"/>
  </p:sldLayoutIdLst>
  <p:hf sldNum="0"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33333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51" t="11802" r="75174" b="3720"/>
          <a:stretch/>
        </p:blipFill>
        <p:spPr>
          <a:xfrm>
            <a:off x="15109"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415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563025" y="2064212"/>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2679" y="5586963"/>
            <a:ext cx="1598591" cy="1147959"/>
          </a:xfrm>
          <a:prstGeom prst="rect">
            <a:avLst/>
          </a:prstGeom>
        </p:spPr>
      </p:pic>
    </p:spTree>
    <p:extLst>
      <p:ext uri="{BB962C8B-B14F-4D97-AF65-F5344CB8AC3E}">
        <p14:creationId xmlns:p14="http://schemas.microsoft.com/office/powerpoint/2010/main" val="3009142462"/>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heartlandntbc.org/products/" TargetMode="External"/><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www.drugs.com/drug_interactions.html" TargetMode="External"/><Relationship Id="rId4" Type="http://schemas.openxmlformats.org/officeDocument/2006/relationships/hyperlink" Target="https://www.currytbcenter.ucsf.edu/sites/default/files/2022-12/Rifamycin_2022.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dshs.texas.gov/sites/default/files/LIDS-TB/publications/TBResources.pdf" TargetMode="External"/><Relationship Id="rId13" Type="http://schemas.openxmlformats.org/officeDocument/2006/relationships/hyperlink" Target="https://www.currytbcenter.ucsf.edu/sites/default/files/2022-12/Rifamycin_2022.pdf" TargetMode="External"/><Relationship Id="rId3" Type="http://schemas.openxmlformats.org/officeDocument/2006/relationships/hyperlink" Target="https://www.dshs.texas.gov/tuberculosis-tb/tb-funded-programs" TargetMode="External"/><Relationship Id="rId7" Type="http://schemas.openxmlformats.org/officeDocument/2006/relationships/hyperlink" Target="https://www.dshs.texas.gov/about-dshs/rules-regulations" TargetMode="External"/><Relationship Id="rId12" Type="http://schemas.openxmlformats.org/officeDocument/2006/relationships/hyperlink" Target="https://www.drugs.com/drug_interactions.html"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hyperlink" Target="https://www.dshs.texas.gov/tuberculosis-tb/texas-dshs-tb-program-tb-forms-resources" TargetMode="External"/><Relationship Id="rId11" Type="http://schemas.openxmlformats.org/officeDocument/2006/relationships/hyperlink" Target="https://www.cdc.gov/tb/statistics/surv/surv2021/images/Slide55.PNG?_=75551?noicon" TargetMode="External"/><Relationship Id="rId5" Type="http://schemas.openxmlformats.org/officeDocument/2006/relationships/hyperlink" Target="https://www.dshs.texas.gov/sites/default/files/LIDS-TB/policies/TB-SDO-ClinicalServicesforNurses-25.pdf" TargetMode="External"/><Relationship Id="rId10" Type="http://schemas.openxmlformats.org/officeDocument/2006/relationships/hyperlink" Target="https://www.cdc.gov/tb/media/pdfs/Self_Study_Module_7_Patient_Rights_and_Confidentiality_in_Tuberculosis_Control.pdf" TargetMode="External"/><Relationship Id="rId4" Type="http://schemas.openxmlformats.org/officeDocument/2006/relationships/hyperlink" Target="https://www.dshs.texas.gov/sites/default/files/LIDS-TB/policies/TexasTBManual.pdf" TargetMode="External"/><Relationship Id="rId9" Type="http://schemas.openxmlformats.org/officeDocument/2006/relationships/hyperlink" Target="http://www.heartlandntbc.org/training/" TargetMode="External"/><Relationship Id="rId14" Type="http://schemas.openxmlformats.org/officeDocument/2006/relationships/hyperlink" Target="https://findahealthcenter.hrsa.gov/"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23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AB9CA-FDEB-54F1-F0F6-99F0434C75E3}"/>
              </a:ext>
            </a:extLst>
          </p:cNvPr>
          <p:cNvSpPr>
            <a:spLocks noGrp="1"/>
          </p:cNvSpPr>
          <p:nvPr>
            <p:ph sz="half" idx="1"/>
          </p:nvPr>
        </p:nvSpPr>
        <p:spPr>
          <a:xfrm>
            <a:off x="2405863" y="1825625"/>
            <a:ext cx="4344072" cy="4351338"/>
          </a:xfrm>
        </p:spPr>
        <p:txBody>
          <a:bodyPr>
            <a:normAutofit fontScale="92500" lnSpcReduction="10000"/>
          </a:bodyPr>
          <a:lstStyle/>
          <a:p>
            <a:r>
              <a:rPr lang="en-US" b="1" dirty="0"/>
              <a:t>Clinical Evaluation: </a:t>
            </a:r>
          </a:p>
          <a:p>
            <a:pPr lvl="1"/>
            <a:r>
              <a:rPr lang="en-US" b="1" dirty="0"/>
              <a:t>Symptom improvement</a:t>
            </a:r>
          </a:p>
          <a:p>
            <a:pPr lvl="2"/>
            <a:r>
              <a:rPr lang="en-US" b="1" dirty="0"/>
              <a:t>Resolution of S/S</a:t>
            </a:r>
          </a:p>
          <a:p>
            <a:pPr lvl="2"/>
            <a:r>
              <a:rPr lang="en-US" b="1" dirty="0"/>
              <a:t>Weight gain</a:t>
            </a:r>
          </a:p>
          <a:p>
            <a:pPr lvl="2"/>
            <a:r>
              <a:rPr lang="en-US" b="1" dirty="0"/>
              <a:t>Overall improvement</a:t>
            </a:r>
          </a:p>
          <a:p>
            <a:pPr lvl="1"/>
            <a:r>
              <a:rPr lang="en-US" b="1" dirty="0"/>
              <a:t>Bacterial Examination</a:t>
            </a:r>
          </a:p>
          <a:p>
            <a:pPr lvl="2"/>
            <a:r>
              <a:rPr lang="en-US" b="1" dirty="0"/>
              <a:t>AFB smear results</a:t>
            </a:r>
          </a:p>
          <a:p>
            <a:pPr lvl="2"/>
            <a:r>
              <a:rPr lang="en-US" b="1" dirty="0"/>
              <a:t>Smear &amp; culture conversion</a:t>
            </a:r>
          </a:p>
          <a:p>
            <a:pPr lvl="2"/>
            <a:r>
              <a:rPr lang="en-US" b="1" dirty="0"/>
              <a:t>Susceptibilities</a:t>
            </a:r>
          </a:p>
          <a:p>
            <a:pPr lvl="1"/>
            <a:r>
              <a:rPr lang="en-US" b="1" dirty="0"/>
              <a:t>Radiographic Results</a:t>
            </a:r>
          </a:p>
          <a:p>
            <a:pPr lvl="2"/>
            <a:r>
              <a:rPr lang="en-US" b="1" dirty="0"/>
              <a:t>CXR</a:t>
            </a:r>
          </a:p>
          <a:p>
            <a:pPr lvl="1"/>
            <a:r>
              <a:rPr lang="en-US" b="1" dirty="0"/>
              <a:t>Extrapulmonary TB</a:t>
            </a:r>
          </a:p>
          <a:p>
            <a:pPr lvl="2"/>
            <a:r>
              <a:rPr lang="en-US" b="1" dirty="0"/>
              <a:t>May require additional testing.  </a:t>
            </a:r>
          </a:p>
        </p:txBody>
      </p:sp>
      <p:sp>
        <p:nvSpPr>
          <p:cNvPr id="10" name="Title 3">
            <a:extLst>
              <a:ext uri="{FF2B5EF4-FFF2-40B4-BE49-F238E27FC236}">
                <a16:creationId xmlns:a16="http://schemas.microsoft.com/office/drawing/2014/main" id="{120494E9-9794-7E3F-4AFE-E046927168BE}"/>
              </a:ext>
            </a:extLst>
          </p:cNvPr>
          <p:cNvSpPr>
            <a:spLocks noGrp="1"/>
          </p:cNvSpPr>
          <p:nvPr>
            <p:ph type="title"/>
          </p:nvPr>
        </p:nvSpPr>
        <p:spPr>
          <a:xfrm>
            <a:off x="838200" y="365125"/>
            <a:ext cx="10515600" cy="1325563"/>
          </a:xfrm>
        </p:spPr>
        <p:txBody>
          <a:bodyPr/>
          <a:lstStyle/>
          <a:p>
            <a:r>
              <a:rPr lang="en-US" dirty="0"/>
              <a:t>Monitoring Clinical Response to treatment</a:t>
            </a:r>
          </a:p>
        </p:txBody>
      </p:sp>
      <p:pic>
        <p:nvPicPr>
          <p:cNvPr id="3074" name="Picture 2" descr="Tuberculosis Control Program">
            <a:extLst>
              <a:ext uri="{FF2B5EF4-FFF2-40B4-BE49-F238E27FC236}">
                <a16:creationId xmlns:a16="http://schemas.microsoft.com/office/drawing/2014/main" id="{1CC9891A-3A73-675E-80AA-DAE63569844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10400" y="1690688"/>
            <a:ext cx="5093616" cy="455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1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A25F-852A-F6E2-46BF-437691D8F0B0}"/>
              </a:ext>
            </a:extLst>
          </p:cNvPr>
          <p:cNvSpPr>
            <a:spLocks noGrp="1"/>
          </p:cNvSpPr>
          <p:nvPr>
            <p:ph type="title"/>
          </p:nvPr>
        </p:nvSpPr>
        <p:spPr>
          <a:xfrm>
            <a:off x="838200" y="365125"/>
            <a:ext cx="5181600" cy="1108807"/>
          </a:xfrm>
        </p:spPr>
        <p:txBody>
          <a:bodyPr anchor="ctr">
            <a:normAutofit/>
          </a:bodyPr>
          <a:lstStyle/>
          <a:p>
            <a:r>
              <a:rPr lang="en-US" b="1" dirty="0"/>
              <a:t>Clinical Monitoring</a:t>
            </a:r>
          </a:p>
        </p:txBody>
      </p:sp>
      <p:sp>
        <p:nvSpPr>
          <p:cNvPr id="1031" name="Subtitle 2">
            <a:extLst>
              <a:ext uri="{FF2B5EF4-FFF2-40B4-BE49-F238E27FC236}">
                <a16:creationId xmlns:a16="http://schemas.microsoft.com/office/drawing/2014/main" id="{275A7ACD-F4DB-1B95-DED9-9375D803F962}"/>
              </a:ext>
            </a:extLst>
          </p:cNvPr>
          <p:cNvSpPr>
            <a:spLocks noGrp="1"/>
          </p:cNvSpPr>
          <p:nvPr>
            <p:ph type="subTitle" idx="13"/>
          </p:nvPr>
        </p:nvSpPr>
        <p:spPr>
          <a:xfrm>
            <a:off x="838200" y="1473932"/>
            <a:ext cx="5181600" cy="408005"/>
          </a:xfrm>
        </p:spPr>
        <p:txBody>
          <a:bodyPr>
            <a:normAutofit lnSpcReduction="10000"/>
          </a:bodyPr>
          <a:lstStyle/>
          <a:p>
            <a:r>
              <a:rPr lang="en-US" dirty="0"/>
              <a:t>Monthly Assessments</a:t>
            </a:r>
          </a:p>
        </p:txBody>
      </p:sp>
      <p:sp>
        <p:nvSpPr>
          <p:cNvPr id="4" name="Content Placeholder 3">
            <a:extLst>
              <a:ext uri="{FF2B5EF4-FFF2-40B4-BE49-F238E27FC236}">
                <a16:creationId xmlns:a16="http://schemas.microsoft.com/office/drawing/2014/main" id="{17908C17-8195-AE20-ACD4-7154870730D9}"/>
              </a:ext>
            </a:extLst>
          </p:cNvPr>
          <p:cNvSpPr>
            <a:spLocks noGrp="1"/>
          </p:cNvSpPr>
          <p:nvPr>
            <p:ph sz="half" idx="1"/>
          </p:nvPr>
        </p:nvSpPr>
        <p:spPr>
          <a:xfrm>
            <a:off x="838200" y="2202023"/>
            <a:ext cx="5181600" cy="3974939"/>
          </a:xfrm>
        </p:spPr>
        <p:txBody>
          <a:bodyPr>
            <a:normAutofit fontScale="85000" lnSpcReduction="20000"/>
          </a:bodyPr>
          <a:lstStyle/>
          <a:p>
            <a:r>
              <a:rPr lang="en-US" sz="2600" b="1" dirty="0"/>
              <a:t>Monitor for side effects/toxicity</a:t>
            </a:r>
          </a:p>
          <a:p>
            <a:r>
              <a:rPr lang="en-US" sz="2600" b="1" dirty="0"/>
              <a:t>Assess for adherence of treatment</a:t>
            </a:r>
          </a:p>
          <a:p>
            <a:r>
              <a:rPr lang="en-US" sz="2600" b="1" dirty="0"/>
              <a:t>Determine treatment efficacy</a:t>
            </a:r>
          </a:p>
          <a:p>
            <a:r>
              <a:rPr lang="en-US" sz="2600" b="1" dirty="0"/>
              <a:t>Build rapport with patient and address holistic needs</a:t>
            </a:r>
          </a:p>
          <a:p>
            <a:r>
              <a:rPr lang="en-US" sz="2600" b="1" dirty="0"/>
              <a:t>Collection of laboratory specimens (sputum/blood </a:t>
            </a:r>
            <a:r>
              <a:rPr lang="en-US" sz="2600" b="1" dirty="0" err="1"/>
              <a:t>etc</a:t>
            </a:r>
            <a:r>
              <a:rPr lang="en-US" sz="2600" b="1" dirty="0"/>
              <a:t>)</a:t>
            </a:r>
          </a:p>
          <a:p>
            <a:r>
              <a:rPr lang="en-US" sz="2600" b="1" dirty="0"/>
              <a:t>Radiology as needed (baseline, 2 month &amp; final) </a:t>
            </a:r>
          </a:p>
          <a:p>
            <a:r>
              <a:rPr lang="en-US" sz="2600" b="1" dirty="0"/>
              <a:t>Screenings (Visual Acuity, Ishihara &amp; Hearing) </a:t>
            </a:r>
          </a:p>
          <a:p>
            <a:r>
              <a:rPr lang="en-US" sz="2600" b="1" dirty="0"/>
              <a:t>Vital Signs</a:t>
            </a:r>
          </a:p>
          <a:p>
            <a:endParaRPr lang="en-US" sz="2600" b="1" dirty="0"/>
          </a:p>
          <a:p>
            <a:pPr lvl="1"/>
            <a:endParaRPr lang="en-US" sz="2200" dirty="0"/>
          </a:p>
          <a:p>
            <a:endParaRPr lang="en-US" sz="2200" dirty="0"/>
          </a:p>
        </p:txBody>
      </p:sp>
      <p:pic>
        <p:nvPicPr>
          <p:cNvPr id="1026" name="Picture 2" descr="Tuberculosis (TB) | Allen County Department of Health">
            <a:extLst>
              <a:ext uri="{FF2B5EF4-FFF2-40B4-BE49-F238E27FC236}">
                <a16:creationId xmlns:a16="http://schemas.microsoft.com/office/drawing/2014/main" id="{4CE3C28F-A068-08CA-90A5-92F09227A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9939" b="2"/>
          <a:stretch>
            <a:fillRect/>
          </a:stretch>
        </p:blipFill>
        <p:spPr bwMode="auto">
          <a:xfrm>
            <a:off x="6229350" y="10"/>
            <a:ext cx="5962650" cy="6626568"/>
          </a:xfrm>
          <a:prstGeom prst="rect">
            <a:avLst/>
          </a:prstGeom>
          <a:solidFill>
            <a:srgbClr val="FFFFFF"/>
          </a:solidFill>
        </p:spPr>
      </p:pic>
    </p:spTree>
    <p:extLst>
      <p:ext uri="{BB962C8B-B14F-4D97-AF65-F5344CB8AC3E}">
        <p14:creationId xmlns:p14="http://schemas.microsoft.com/office/powerpoint/2010/main" val="217294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A25F-852A-F6E2-46BF-437691D8F0B0}"/>
              </a:ext>
            </a:extLst>
          </p:cNvPr>
          <p:cNvSpPr>
            <a:spLocks noGrp="1"/>
          </p:cNvSpPr>
          <p:nvPr>
            <p:ph type="title"/>
          </p:nvPr>
        </p:nvSpPr>
        <p:spPr>
          <a:xfrm>
            <a:off x="0" y="495065"/>
            <a:ext cx="12415101" cy="1325563"/>
          </a:xfrm>
        </p:spPr>
        <p:txBody>
          <a:bodyPr anchor="ctr">
            <a:normAutofit/>
          </a:bodyPr>
          <a:lstStyle/>
          <a:p>
            <a:pPr algn="ctr"/>
            <a:r>
              <a:rPr kumimoji="0" lang="en-US" sz="2800" b="1" i="0" u="none" strike="noStrike" kern="1200" cap="none" spc="0" normalizeH="0" baseline="0" noProof="0" dirty="0">
                <a:ln>
                  <a:noFill/>
                </a:ln>
                <a:effectLst/>
                <a:uLnTx/>
                <a:uFillTx/>
                <a:latin typeface="Calibri" panose="020F0502020204030204"/>
                <a:ea typeface="+mj-ea"/>
                <a:cs typeface="+mj-cs"/>
              </a:rPr>
              <a:t>Directly Observed Therapy vs Video Directly Observed Therapy</a:t>
            </a:r>
            <a:endParaRPr lang="en-US" sz="2800" dirty="0"/>
          </a:p>
        </p:txBody>
      </p:sp>
      <p:sp>
        <p:nvSpPr>
          <p:cNvPr id="4" name="Content Placeholder 3">
            <a:extLst>
              <a:ext uri="{FF2B5EF4-FFF2-40B4-BE49-F238E27FC236}">
                <a16:creationId xmlns:a16="http://schemas.microsoft.com/office/drawing/2014/main" id="{17908C17-8195-AE20-ACD4-7154870730D9}"/>
              </a:ext>
            </a:extLst>
          </p:cNvPr>
          <p:cNvSpPr>
            <a:spLocks noGrp="1"/>
          </p:cNvSpPr>
          <p:nvPr>
            <p:ph type="body" sz="quarter" idx="10"/>
          </p:nvPr>
        </p:nvSpPr>
        <p:spPr>
          <a:xfrm>
            <a:off x="838200" y="1937576"/>
            <a:ext cx="5257800" cy="1491424"/>
          </a:xfrm>
        </p:spPr>
        <p:txBody>
          <a:bodyPr>
            <a:normAutofit/>
          </a:bodyPr>
          <a:lstStyle/>
          <a:p>
            <a:pPr marL="0" indent="0" algn="ctr">
              <a:buNone/>
            </a:pPr>
            <a:r>
              <a:rPr lang="en-US" b="1" u="sng" dirty="0"/>
              <a:t>DOT</a:t>
            </a:r>
            <a:endParaRPr lang="en-US" dirty="0"/>
          </a:p>
          <a:p>
            <a:r>
              <a:rPr lang="en-US" dirty="0"/>
              <a:t>Keep open communication with DOT workers.</a:t>
            </a:r>
          </a:p>
          <a:p>
            <a:pPr marL="0" indent="0">
              <a:buNone/>
            </a:pPr>
            <a:endParaRPr lang="en-US" b="1" dirty="0"/>
          </a:p>
          <a:p>
            <a:pPr marL="514350" indent="-514350">
              <a:buAutoNum type="arabicPeriod"/>
            </a:pPr>
            <a:endParaRPr lang="en-US" b="1" dirty="0"/>
          </a:p>
          <a:p>
            <a:pPr marL="0" indent="0">
              <a:buNone/>
            </a:pPr>
            <a:endParaRPr lang="en-US" dirty="0"/>
          </a:p>
          <a:p>
            <a:pPr marL="0" indent="0">
              <a:buNone/>
            </a:pPr>
            <a:endParaRPr lang="en-US" dirty="0"/>
          </a:p>
          <a:p>
            <a:endParaRPr lang="en-US" dirty="0"/>
          </a:p>
        </p:txBody>
      </p:sp>
      <p:sp>
        <p:nvSpPr>
          <p:cNvPr id="13" name="Picture Placeholder 3">
            <a:extLst>
              <a:ext uri="{FF2B5EF4-FFF2-40B4-BE49-F238E27FC236}">
                <a16:creationId xmlns:a16="http://schemas.microsoft.com/office/drawing/2014/main" id="{BBA7B89A-F245-6037-B507-DECCDA324B3A}"/>
              </a:ext>
            </a:extLst>
          </p:cNvPr>
          <p:cNvSpPr>
            <a:spLocks noGrp="1"/>
          </p:cNvSpPr>
          <p:nvPr>
            <p:ph type="pic" sz="quarter" idx="11"/>
          </p:nvPr>
        </p:nvSpPr>
        <p:spPr>
          <a:xfrm>
            <a:off x="6096000" y="1937576"/>
            <a:ext cx="5178552" cy="1491424"/>
          </a:xfrm>
        </p:spPr>
        <p:txBody>
          <a:bodyPr>
            <a:normAutofit fontScale="92500" lnSpcReduction="20000"/>
          </a:bodyPr>
          <a:lstStyle/>
          <a:p>
            <a:pPr marL="0" indent="0" algn="ctr">
              <a:buNone/>
            </a:pPr>
            <a:r>
              <a:rPr lang="en-US" b="1" u="sng" dirty="0"/>
              <a:t>VDOT</a:t>
            </a:r>
          </a:p>
          <a:p>
            <a:r>
              <a:rPr lang="en-US" dirty="0"/>
              <a:t>Review VDOT videos next business day and maintain open communication with DOT worker. </a:t>
            </a:r>
          </a:p>
        </p:txBody>
      </p:sp>
      <p:sp>
        <p:nvSpPr>
          <p:cNvPr id="3" name="TextBox 2">
            <a:extLst>
              <a:ext uri="{FF2B5EF4-FFF2-40B4-BE49-F238E27FC236}">
                <a16:creationId xmlns:a16="http://schemas.microsoft.com/office/drawing/2014/main" id="{1F36F998-AC09-6F77-7B58-C7E415CDF143}"/>
              </a:ext>
            </a:extLst>
          </p:cNvPr>
          <p:cNvSpPr txBox="1"/>
          <p:nvPr/>
        </p:nvSpPr>
        <p:spPr>
          <a:xfrm>
            <a:off x="950976" y="3986784"/>
            <a:ext cx="10262616" cy="2028248"/>
          </a:xfrm>
          <a:prstGeom prst="rect">
            <a:avLst/>
          </a:prstGeom>
          <a:noFill/>
        </p:spPr>
        <p:txBody>
          <a:bodyPr wrap="square" rtlCol="0">
            <a:sp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Monitor for adverse reactions prior to every DOT dose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Report any adverse reaction to case manager </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Report &lt;80% adherence to case manager</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Document Adequately</a:t>
            </a:r>
          </a:p>
        </p:txBody>
      </p:sp>
    </p:spTree>
    <p:extLst>
      <p:ext uri="{BB962C8B-B14F-4D97-AF65-F5344CB8AC3E}">
        <p14:creationId xmlns:p14="http://schemas.microsoft.com/office/powerpoint/2010/main" val="209052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B5D17BF-0759-57AD-BFB1-017FC291CACC}"/>
              </a:ext>
            </a:extLst>
          </p:cNvPr>
          <p:cNvGraphicFramePr/>
          <p:nvPr>
            <p:extLst>
              <p:ext uri="{D42A27DB-BD31-4B8C-83A1-F6EECF244321}">
                <p14:modId xmlns:p14="http://schemas.microsoft.com/office/powerpoint/2010/main" val="2861338610"/>
              </p:ext>
            </p:extLst>
          </p:nvPr>
        </p:nvGraphicFramePr>
        <p:xfrm>
          <a:off x="4911047" y="339047"/>
          <a:ext cx="6929360" cy="6169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DD040B4-DDDB-54CB-E3FF-59A266B6507C}"/>
              </a:ext>
            </a:extLst>
          </p:cNvPr>
          <p:cNvSpPr txBox="1"/>
          <p:nvPr/>
        </p:nvSpPr>
        <p:spPr>
          <a:xfrm>
            <a:off x="351594" y="2286713"/>
            <a:ext cx="4778190" cy="3101105"/>
          </a:xfrm>
          <a:prstGeom prst="rect">
            <a:avLst/>
          </a:prstGeom>
          <a:noFill/>
        </p:spPr>
        <p:txBody>
          <a:bodyPr wrap="square" rtlCol="0">
            <a:spAutoFit/>
          </a:bodyPr>
          <a:lstStyle/>
          <a:p>
            <a:pPr algn="ctr"/>
            <a:r>
              <a:rPr lang="en-US" sz="2200" b="1" dirty="0"/>
              <a:t>   </a:t>
            </a:r>
            <a:r>
              <a:rPr lang="en-US" sz="3200" b="1" u="sng" dirty="0"/>
              <a:t>Resources</a:t>
            </a:r>
            <a:r>
              <a:rPr lang="en-US" sz="2200" b="1" dirty="0"/>
              <a:t> </a:t>
            </a:r>
          </a:p>
          <a:p>
            <a:pPr algn="ctr"/>
            <a:endParaRPr lang="en-US" sz="2200" b="1" dirty="0"/>
          </a:p>
          <a:p>
            <a:pPr marL="342900" indent="-342900">
              <a:lnSpc>
                <a:spcPct val="15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Drug Resistant TB: A Tool for TB Nurse Case Management</a:t>
            </a:r>
          </a:p>
          <a:p>
            <a:pPr marL="342900" indent="-342900">
              <a:lnSpc>
                <a:spcPct val="150000"/>
              </a:lnSpc>
              <a:buFont typeface="Arial" panose="020B0604020202020204" pitchFamily="34" charset="0"/>
              <a:buChar char="•"/>
            </a:pPr>
            <a:r>
              <a:rPr lang="en-US" sz="1600" dirty="0">
                <a:latin typeface="Calibri" panose="020F0502020204030204" pitchFamily="34" charset="0"/>
                <a:ea typeface="Calibri" panose="020F0502020204030204" pitchFamily="34" charset="0"/>
                <a:cs typeface="Calibri" panose="020F0502020204030204" pitchFamily="34" charset="0"/>
              </a:rPr>
              <a:t>Nursing Guide for Managing Side Effects to Drug-resistant TB treatment</a:t>
            </a:r>
          </a:p>
          <a:p>
            <a:pPr marL="342900" indent="-342900">
              <a:lnSpc>
                <a:spcPct val="150000"/>
              </a:lnSpc>
              <a:buFont typeface="Arial" panose="020B0604020202020204" pitchFamily="34" charset="0"/>
              <a:buChar char="•"/>
            </a:pPr>
            <a:r>
              <a:rPr lang="en-US" sz="1600" dirty="0"/>
              <a:t>A Survival Guide for Clinicians, 3</a:t>
            </a:r>
            <a:r>
              <a:rPr lang="en-US" sz="1600" baseline="30000" dirty="0"/>
              <a:t>rd</a:t>
            </a:r>
            <a:r>
              <a:rPr lang="en-US" sz="1600" dirty="0"/>
              <a:t> edition https://www.currytbcenter.ucsf.edu/products</a:t>
            </a:r>
          </a:p>
        </p:txBody>
      </p:sp>
      <p:sp>
        <p:nvSpPr>
          <p:cNvPr id="2" name="TextBox 1">
            <a:extLst>
              <a:ext uri="{FF2B5EF4-FFF2-40B4-BE49-F238E27FC236}">
                <a16:creationId xmlns:a16="http://schemas.microsoft.com/office/drawing/2014/main" id="{A3A678C7-3589-EFA4-5061-24917B192143}"/>
              </a:ext>
            </a:extLst>
          </p:cNvPr>
          <p:cNvSpPr txBox="1"/>
          <p:nvPr/>
        </p:nvSpPr>
        <p:spPr>
          <a:xfrm>
            <a:off x="397313" y="422346"/>
            <a:ext cx="5496233" cy="1446550"/>
          </a:xfrm>
          <a:prstGeom prst="rect">
            <a:avLst/>
          </a:prstGeom>
          <a:noFill/>
        </p:spPr>
        <p:txBody>
          <a:bodyPr wrap="square" rtlCol="0">
            <a:spAutoFit/>
          </a:bodyPr>
          <a:lstStyle/>
          <a:p>
            <a:r>
              <a:rPr lang="en-US" sz="4400" b="1" dirty="0">
                <a:solidFill>
                  <a:srgbClr val="6CC24A"/>
                </a:solidFill>
              </a:rPr>
              <a:t>TB Nursing Case Management </a:t>
            </a:r>
          </a:p>
        </p:txBody>
      </p:sp>
    </p:spTree>
    <p:extLst>
      <p:ext uri="{BB962C8B-B14F-4D97-AF65-F5344CB8AC3E}">
        <p14:creationId xmlns:p14="http://schemas.microsoft.com/office/powerpoint/2010/main" val="424293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E8DB-4C2D-93B4-10EA-B22EC4C727A3}"/>
              </a:ext>
            </a:extLst>
          </p:cNvPr>
          <p:cNvSpPr>
            <a:spLocks noGrp="1"/>
          </p:cNvSpPr>
          <p:nvPr>
            <p:ph type="title"/>
          </p:nvPr>
        </p:nvSpPr>
        <p:spPr>
          <a:xfrm>
            <a:off x="838200" y="241300"/>
            <a:ext cx="10515600" cy="1325563"/>
          </a:xfrm>
        </p:spPr>
        <p:txBody>
          <a:bodyPr anchor="ctr">
            <a:normAutofit/>
          </a:bodyPr>
          <a:lstStyle/>
          <a:p>
            <a:r>
              <a:rPr lang="en-US" dirty="0"/>
              <a:t>Managing Adverse Reactions</a:t>
            </a:r>
          </a:p>
        </p:txBody>
      </p:sp>
      <p:sp>
        <p:nvSpPr>
          <p:cNvPr id="4" name="Content Placeholder 3">
            <a:extLst>
              <a:ext uri="{FF2B5EF4-FFF2-40B4-BE49-F238E27FC236}">
                <a16:creationId xmlns:a16="http://schemas.microsoft.com/office/drawing/2014/main" id="{C3E6A2F0-63EB-DA6C-D94B-387CC2666FCD}"/>
              </a:ext>
            </a:extLst>
          </p:cNvPr>
          <p:cNvSpPr>
            <a:spLocks noGrp="1"/>
          </p:cNvSpPr>
          <p:nvPr>
            <p:ph type="body" sz="quarter" idx="10"/>
          </p:nvPr>
        </p:nvSpPr>
        <p:spPr>
          <a:xfrm>
            <a:off x="838200" y="1690688"/>
            <a:ext cx="5257800" cy="4729162"/>
          </a:xfrm>
        </p:spPr>
        <p:txBody>
          <a:bodyPr>
            <a:normAutofit/>
          </a:bodyPr>
          <a:lstStyle/>
          <a:p>
            <a:r>
              <a:rPr lang="en-US" dirty="0"/>
              <a:t>Hepatotoxicity (INH, RIF, PZA) </a:t>
            </a:r>
          </a:p>
          <a:p>
            <a:r>
              <a:rPr lang="en-US" dirty="0"/>
              <a:t>Peripheral Neuropathy (INH, LZD, CS, FQs, Injectables)</a:t>
            </a:r>
          </a:p>
          <a:p>
            <a:pPr lvl="1"/>
            <a:r>
              <a:rPr lang="en-US" sz="2800" dirty="0"/>
              <a:t>Vit B6 supplementation</a:t>
            </a:r>
          </a:p>
          <a:p>
            <a:r>
              <a:rPr lang="en-US" dirty="0"/>
              <a:t>Gastrointestinal Upset (INH, EMB, PZA, </a:t>
            </a:r>
            <a:r>
              <a:rPr lang="en-US" dirty="0" err="1"/>
              <a:t>Eto</a:t>
            </a:r>
            <a:r>
              <a:rPr lang="en-US" dirty="0"/>
              <a:t>/</a:t>
            </a:r>
            <a:r>
              <a:rPr lang="en-US" dirty="0" err="1"/>
              <a:t>Pto</a:t>
            </a:r>
            <a:r>
              <a:rPr lang="en-US" dirty="0"/>
              <a:t>, PAS, </a:t>
            </a:r>
            <a:r>
              <a:rPr lang="en-US" dirty="0" err="1"/>
              <a:t>Bdq</a:t>
            </a:r>
            <a:r>
              <a:rPr lang="en-US" dirty="0"/>
              <a:t>, </a:t>
            </a:r>
            <a:r>
              <a:rPr lang="en-US" dirty="0" err="1"/>
              <a:t>Cfz</a:t>
            </a:r>
            <a:r>
              <a:rPr lang="en-US" dirty="0"/>
              <a:t>, </a:t>
            </a:r>
            <a:r>
              <a:rPr lang="en-US" dirty="0" err="1"/>
              <a:t>Dlm</a:t>
            </a:r>
            <a:r>
              <a:rPr lang="en-US" dirty="0"/>
              <a:t>, LZD, Cs, </a:t>
            </a:r>
            <a:r>
              <a:rPr lang="en-US" dirty="0" err="1"/>
              <a:t>Amx</a:t>
            </a:r>
            <a:r>
              <a:rPr lang="en-US" dirty="0"/>
              <a:t>/</a:t>
            </a:r>
            <a:r>
              <a:rPr lang="en-US" dirty="0" err="1"/>
              <a:t>Clv</a:t>
            </a:r>
            <a:r>
              <a:rPr lang="en-US" dirty="0"/>
              <a:t>)</a:t>
            </a:r>
          </a:p>
          <a:p>
            <a:r>
              <a:rPr lang="en-US" dirty="0"/>
              <a:t>Vision Changes (EMB, LZD, </a:t>
            </a:r>
            <a:r>
              <a:rPr lang="en-US" dirty="0" err="1"/>
              <a:t>Eto</a:t>
            </a:r>
            <a:r>
              <a:rPr lang="en-US" dirty="0"/>
              <a:t>/</a:t>
            </a:r>
            <a:r>
              <a:rPr lang="en-US" dirty="0" err="1"/>
              <a:t>Pto</a:t>
            </a:r>
            <a:r>
              <a:rPr lang="en-US" dirty="0"/>
              <a:t>, </a:t>
            </a:r>
            <a:r>
              <a:rPr lang="en-US" dirty="0" err="1"/>
              <a:t>Rfb</a:t>
            </a:r>
            <a:r>
              <a:rPr lang="en-US" dirty="0"/>
              <a:t>, Rare w/</a:t>
            </a:r>
            <a:r>
              <a:rPr lang="en-US" dirty="0" err="1"/>
              <a:t>Cfz</a:t>
            </a:r>
            <a:r>
              <a:rPr lang="en-US" dirty="0"/>
              <a:t> &amp; INH)</a:t>
            </a:r>
          </a:p>
        </p:txBody>
      </p:sp>
      <p:pic>
        <p:nvPicPr>
          <p:cNvPr id="2050" name="Picture 2">
            <a:extLst>
              <a:ext uri="{FF2B5EF4-FFF2-40B4-BE49-F238E27FC236}">
                <a16:creationId xmlns:a16="http://schemas.microsoft.com/office/drawing/2014/main" id="{1065A7CA-3961-66A9-4CA4-3C2385AA9354}"/>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5803" r="5803"/>
          <a:stretch/>
        </p:blipFill>
        <p:spPr bwMode="auto">
          <a:xfrm>
            <a:off x="6096000" y="1566882"/>
            <a:ext cx="6096000" cy="5068851"/>
          </a:xfrm>
          <a:prstGeom prst="rect">
            <a:avLst/>
          </a:prstGeom>
          <a:solidFill>
            <a:srgbClr val="FFFFFF"/>
          </a:solidFill>
        </p:spPr>
      </p:pic>
    </p:spTree>
    <p:extLst>
      <p:ext uri="{BB962C8B-B14F-4D97-AF65-F5344CB8AC3E}">
        <p14:creationId xmlns:p14="http://schemas.microsoft.com/office/powerpoint/2010/main" val="36269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C951-E050-3035-0BB9-5E17271E9BBF}"/>
              </a:ext>
            </a:extLst>
          </p:cNvPr>
          <p:cNvSpPr>
            <a:spLocks noGrp="1"/>
          </p:cNvSpPr>
          <p:nvPr>
            <p:ph type="title"/>
          </p:nvPr>
        </p:nvSpPr>
        <p:spPr/>
        <p:txBody>
          <a:bodyPr>
            <a:normAutofit/>
          </a:bodyPr>
          <a:lstStyle/>
          <a:p>
            <a:r>
              <a:rPr lang="en-US" sz="4400" dirty="0"/>
              <a:t>Drug Interaction Resources</a:t>
            </a:r>
          </a:p>
        </p:txBody>
      </p:sp>
      <p:sp>
        <p:nvSpPr>
          <p:cNvPr id="3" name="Text Placeholder 2">
            <a:extLst>
              <a:ext uri="{FF2B5EF4-FFF2-40B4-BE49-F238E27FC236}">
                <a16:creationId xmlns:a16="http://schemas.microsoft.com/office/drawing/2014/main" id="{046F436B-A0D0-7C7E-4BC8-B0C153CEA8E3}"/>
              </a:ext>
            </a:extLst>
          </p:cNvPr>
          <p:cNvSpPr>
            <a:spLocks noGrp="1"/>
          </p:cNvSpPr>
          <p:nvPr>
            <p:ph type="body" sz="quarter" idx="10"/>
          </p:nvPr>
        </p:nvSpPr>
        <p:spPr/>
        <p:txBody>
          <a:bodyPr/>
          <a:lstStyle/>
          <a:p>
            <a:endParaRPr lang="en-US" dirty="0"/>
          </a:p>
          <a:p>
            <a:endParaRPr lang="en-US" dirty="0"/>
          </a:p>
          <a:p>
            <a:endParaRPr lang="en-US" dirty="0"/>
          </a:p>
          <a:p>
            <a:endParaRPr lang="en-US" dirty="0"/>
          </a:p>
          <a:p>
            <a:endParaRPr lang="en-US" dirty="0"/>
          </a:p>
        </p:txBody>
      </p:sp>
      <p:sp>
        <p:nvSpPr>
          <p:cNvPr id="6" name="Picture Placeholder 5">
            <a:extLst>
              <a:ext uri="{FF2B5EF4-FFF2-40B4-BE49-F238E27FC236}">
                <a16:creationId xmlns:a16="http://schemas.microsoft.com/office/drawing/2014/main" id="{F1EC117E-CFFD-1BAC-D228-55653C157AA6}"/>
              </a:ext>
            </a:extLst>
          </p:cNvPr>
          <p:cNvSpPr>
            <a:spLocks noGrp="1"/>
          </p:cNvSpPr>
          <p:nvPr>
            <p:ph type="pic" sz="quarter" idx="11"/>
          </p:nvPr>
        </p:nvSpPr>
        <p:spPr/>
        <p:txBody>
          <a:bodyPr/>
          <a:lstStyle/>
          <a:p>
            <a:endParaRPr lang="en-US"/>
          </a:p>
        </p:txBody>
      </p:sp>
      <p:sp>
        <p:nvSpPr>
          <p:cNvPr id="10" name="TextBox 9">
            <a:extLst>
              <a:ext uri="{FF2B5EF4-FFF2-40B4-BE49-F238E27FC236}">
                <a16:creationId xmlns:a16="http://schemas.microsoft.com/office/drawing/2014/main" id="{419290A7-6E38-9FEA-7B59-B26CDF31A1C6}"/>
              </a:ext>
            </a:extLst>
          </p:cNvPr>
          <p:cNvSpPr txBox="1"/>
          <p:nvPr/>
        </p:nvSpPr>
        <p:spPr>
          <a:xfrm>
            <a:off x="5806440" y="5327143"/>
            <a:ext cx="6073892" cy="1077218"/>
          </a:xfrm>
          <a:prstGeom prst="rect">
            <a:avLst/>
          </a:prstGeom>
          <a:noFill/>
        </p:spPr>
        <p:txBody>
          <a:bodyPr wrap="square">
            <a:spAutoFit/>
          </a:bodyPr>
          <a:lstStyle/>
          <a:p>
            <a:r>
              <a:rPr lang="en-US" sz="1600" dirty="0">
                <a:hlinkClick r:id="rId3"/>
              </a:rPr>
              <a:t>http://www.heartlandntbc.org/products/</a:t>
            </a:r>
            <a:r>
              <a:rPr lang="en-US" sz="1600" dirty="0"/>
              <a:t>  </a:t>
            </a:r>
          </a:p>
          <a:p>
            <a:r>
              <a:rPr lang="en-US" sz="1600" dirty="0">
                <a:hlinkClick r:id="rId4"/>
              </a:rPr>
              <a:t>https://www.currytbcenter.ucsf.edu/sites/default/files/2022-12/Rifamycin_2022.pdf</a:t>
            </a:r>
            <a:endParaRPr lang="en-US" sz="1600" dirty="0"/>
          </a:p>
          <a:p>
            <a:r>
              <a:rPr lang="en-US" sz="1600" dirty="0">
                <a:hlinkClick r:id="rId5"/>
              </a:rPr>
              <a:t>Drug Interaction Checker: Quickly Check Your Meds (drugs.com)</a:t>
            </a:r>
            <a:endParaRPr lang="en-US" sz="1600" dirty="0"/>
          </a:p>
        </p:txBody>
      </p:sp>
      <p:pic>
        <p:nvPicPr>
          <p:cNvPr id="13" name="Picture 12">
            <a:extLst>
              <a:ext uri="{FF2B5EF4-FFF2-40B4-BE49-F238E27FC236}">
                <a16:creationId xmlns:a16="http://schemas.microsoft.com/office/drawing/2014/main" id="{0A1A38CF-5F5A-B7CC-1ADB-2BF14ADED235}"/>
              </a:ext>
            </a:extLst>
          </p:cNvPr>
          <p:cNvPicPr>
            <a:picLocks noChangeAspect="1"/>
          </p:cNvPicPr>
          <p:nvPr/>
        </p:nvPicPr>
        <p:blipFill>
          <a:blip r:embed="rId6"/>
          <a:stretch>
            <a:fillRect/>
          </a:stretch>
        </p:blipFill>
        <p:spPr>
          <a:xfrm>
            <a:off x="5842000" y="1495649"/>
            <a:ext cx="6002772" cy="3584042"/>
          </a:xfrm>
          <a:prstGeom prst="rect">
            <a:avLst/>
          </a:prstGeom>
        </p:spPr>
      </p:pic>
      <p:pic>
        <p:nvPicPr>
          <p:cNvPr id="4" name="Picture 3">
            <a:extLst>
              <a:ext uri="{FF2B5EF4-FFF2-40B4-BE49-F238E27FC236}">
                <a16:creationId xmlns:a16="http://schemas.microsoft.com/office/drawing/2014/main" id="{0FE9031F-5448-6D37-B8A0-8CEB755F7E87}"/>
              </a:ext>
            </a:extLst>
          </p:cNvPr>
          <p:cNvPicPr>
            <a:picLocks noChangeAspect="1"/>
          </p:cNvPicPr>
          <p:nvPr/>
        </p:nvPicPr>
        <p:blipFill>
          <a:blip r:embed="rId7"/>
          <a:stretch>
            <a:fillRect/>
          </a:stretch>
        </p:blipFill>
        <p:spPr>
          <a:xfrm>
            <a:off x="1085595" y="1611893"/>
            <a:ext cx="3624057" cy="2439817"/>
          </a:xfrm>
          <a:prstGeom prst="rect">
            <a:avLst/>
          </a:prstGeom>
        </p:spPr>
      </p:pic>
      <p:pic>
        <p:nvPicPr>
          <p:cNvPr id="7" name="Picture 6">
            <a:extLst>
              <a:ext uri="{FF2B5EF4-FFF2-40B4-BE49-F238E27FC236}">
                <a16:creationId xmlns:a16="http://schemas.microsoft.com/office/drawing/2014/main" id="{69C2003B-624F-71F2-9114-A7B300F5667C}"/>
              </a:ext>
            </a:extLst>
          </p:cNvPr>
          <p:cNvPicPr>
            <a:picLocks noChangeAspect="1"/>
          </p:cNvPicPr>
          <p:nvPr/>
        </p:nvPicPr>
        <p:blipFill>
          <a:blip r:embed="rId8"/>
          <a:stretch>
            <a:fillRect/>
          </a:stretch>
        </p:blipFill>
        <p:spPr>
          <a:xfrm>
            <a:off x="1479176" y="4306416"/>
            <a:ext cx="2425117" cy="932229"/>
          </a:xfrm>
          <a:prstGeom prst="rect">
            <a:avLst/>
          </a:prstGeom>
        </p:spPr>
      </p:pic>
      <p:sp>
        <p:nvSpPr>
          <p:cNvPr id="9" name="TextBox 8">
            <a:extLst>
              <a:ext uri="{FF2B5EF4-FFF2-40B4-BE49-F238E27FC236}">
                <a16:creationId xmlns:a16="http://schemas.microsoft.com/office/drawing/2014/main" id="{5E3D7464-2B9E-B68D-46D9-23F46BBF9F54}"/>
              </a:ext>
            </a:extLst>
          </p:cNvPr>
          <p:cNvSpPr txBox="1"/>
          <p:nvPr/>
        </p:nvSpPr>
        <p:spPr>
          <a:xfrm>
            <a:off x="675702" y="5441963"/>
            <a:ext cx="5420299" cy="1200329"/>
          </a:xfrm>
          <a:prstGeom prst="rect">
            <a:avLst/>
          </a:prstGeom>
          <a:noFill/>
        </p:spPr>
        <p:txBody>
          <a:bodyPr wrap="square" rtlCol="0">
            <a:spAutoFit/>
          </a:bodyPr>
          <a:lstStyle/>
          <a:p>
            <a:r>
              <a:rPr lang="en-US" b="1" dirty="0"/>
              <a:t>DSHS Pharmacy Unit </a:t>
            </a:r>
          </a:p>
          <a:p>
            <a:r>
              <a:rPr lang="en-US" dirty="0"/>
              <a:t>Phone 512-776-2783</a:t>
            </a:r>
          </a:p>
          <a:p>
            <a:r>
              <a:rPr lang="en-US" dirty="0"/>
              <a:t>Pharmacists: Tracey Bronnenberg and Lester Mattson</a:t>
            </a:r>
          </a:p>
          <a:p>
            <a:r>
              <a:rPr lang="en-US" dirty="0"/>
              <a:t>Director: Sabrina Stanley</a:t>
            </a:r>
          </a:p>
        </p:txBody>
      </p:sp>
    </p:spTree>
    <p:extLst>
      <p:ext uri="{BB962C8B-B14F-4D97-AF65-F5344CB8AC3E}">
        <p14:creationId xmlns:p14="http://schemas.microsoft.com/office/powerpoint/2010/main" val="293442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3F3D5-EB03-4B1D-BB7F-1A6CF354682B}"/>
              </a:ext>
            </a:extLst>
          </p:cNvPr>
          <p:cNvSpPr>
            <a:spLocks noGrp="1"/>
          </p:cNvSpPr>
          <p:nvPr>
            <p:ph sz="quarter" idx="13"/>
          </p:nvPr>
        </p:nvSpPr>
        <p:spPr>
          <a:xfrm>
            <a:off x="511277" y="1184062"/>
            <a:ext cx="11169446" cy="5007109"/>
          </a:xfrm>
        </p:spPr>
        <p:txBody>
          <a:bodyPr wrap="square" anchor="t">
            <a:normAutofit/>
          </a:bodyPr>
          <a:lstStyle/>
          <a:p>
            <a:pPr marL="0" indent="0">
              <a:lnSpc>
                <a:spcPct val="100000"/>
              </a:lnSpc>
              <a:buNone/>
            </a:pPr>
            <a:r>
              <a:rPr lang="en-US" sz="2600" b="1" dirty="0"/>
              <a:t>Address Patient Concerns</a:t>
            </a:r>
          </a:p>
          <a:p>
            <a:pPr marL="457200">
              <a:lnSpc>
                <a:spcPct val="100000"/>
              </a:lnSpc>
            </a:pPr>
            <a:r>
              <a:rPr lang="en-US" sz="2600" dirty="0"/>
              <a:t>Reassure patient</a:t>
            </a:r>
          </a:p>
          <a:p>
            <a:pPr marL="457200">
              <a:lnSpc>
                <a:spcPct val="100000"/>
              </a:lnSpc>
            </a:pPr>
            <a:r>
              <a:rPr lang="en-US" sz="2600" dirty="0"/>
              <a:t>Keep patient informed</a:t>
            </a:r>
          </a:p>
          <a:p>
            <a:pPr marL="0" indent="0">
              <a:lnSpc>
                <a:spcPct val="100000"/>
              </a:lnSpc>
              <a:buNone/>
            </a:pPr>
            <a:r>
              <a:rPr lang="en-US" sz="2600" b="1" dirty="0"/>
              <a:t>Expert Consultation</a:t>
            </a:r>
          </a:p>
          <a:p>
            <a:pPr marL="457200">
              <a:lnSpc>
                <a:spcPct val="100000"/>
              </a:lnSpc>
            </a:pPr>
            <a:r>
              <a:rPr lang="en-US" sz="2600" dirty="0"/>
              <a:t>Heartland TB Consultants</a:t>
            </a:r>
          </a:p>
          <a:p>
            <a:pPr marL="0" indent="0">
              <a:lnSpc>
                <a:spcPct val="100000"/>
              </a:lnSpc>
              <a:buNone/>
            </a:pPr>
            <a:r>
              <a:rPr lang="en-US" sz="2600" b="1" dirty="0"/>
              <a:t>Resumption of TB medications</a:t>
            </a:r>
          </a:p>
          <a:p>
            <a:pPr marL="457200">
              <a:lnSpc>
                <a:spcPct val="100000"/>
              </a:lnSpc>
            </a:pPr>
            <a:r>
              <a:rPr lang="en-US" sz="2600" dirty="0"/>
              <a:t>Drug Challenge</a:t>
            </a:r>
          </a:p>
          <a:p>
            <a:pPr marL="0" indent="0">
              <a:lnSpc>
                <a:spcPct val="100000"/>
              </a:lnSpc>
              <a:buNone/>
            </a:pPr>
            <a:r>
              <a:rPr lang="en-US" b="1" dirty="0"/>
              <a:t>Document any Adverse Events</a:t>
            </a:r>
          </a:p>
          <a:p>
            <a:pPr lvl="1">
              <a:lnSpc>
                <a:spcPct val="100000"/>
              </a:lnSpc>
            </a:pPr>
            <a:r>
              <a:rPr lang="en-US" sz="2600" dirty="0"/>
              <a:t>EF12-12274</a:t>
            </a:r>
            <a:r>
              <a:rPr lang="en-US" b="1" dirty="0"/>
              <a:t> </a:t>
            </a:r>
            <a:r>
              <a:rPr lang="en-US" dirty="0"/>
              <a:t>Report of Serious Adverse Drug Reaction Resulting in Therapeutic Changes, Hospitalization or Death. </a:t>
            </a:r>
          </a:p>
          <a:p>
            <a:pPr marL="0" indent="0">
              <a:buNone/>
            </a:pPr>
            <a:endParaRPr lang="en-US" dirty="0">
              <a:cs typeface="Calibri"/>
            </a:endParaRPr>
          </a:p>
          <a:p>
            <a:pPr marL="0" indent="0">
              <a:buNone/>
            </a:pPr>
            <a:endParaRPr lang="en-US" sz="1600" b="1" dirty="0"/>
          </a:p>
        </p:txBody>
      </p:sp>
      <p:sp>
        <p:nvSpPr>
          <p:cNvPr id="2" name="Title 1">
            <a:extLst>
              <a:ext uri="{FF2B5EF4-FFF2-40B4-BE49-F238E27FC236}">
                <a16:creationId xmlns:a16="http://schemas.microsoft.com/office/drawing/2014/main" id="{B3127785-B83E-4F96-81E2-CA94FDE78F4B}"/>
              </a:ext>
            </a:extLst>
          </p:cNvPr>
          <p:cNvSpPr>
            <a:spLocks noGrp="1"/>
          </p:cNvSpPr>
          <p:nvPr>
            <p:ph type="title" idx="4294967295"/>
          </p:nvPr>
        </p:nvSpPr>
        <p:spPr>
          <a:xfrm>
            <a:off x="0" y="-304800"/>
            <a:ext cx="12191999" cy="1325562"/>
          </a:xfrm>
        </p:spPr>
        <p:txBody>
          <a:bodyPr wrap="square" anchor="b">
            <a:normAutofit/>
          </a:bodyPr>
          <a:lstStyle/>
          <a:p>
            <a:pPr algn="ctr"/>
            <a:r>
              <a:rPr lang="en-US" b="1" dirty="0"/>
              <a:t>Care After Adverse Reactions</a:t>
            </a:r>
          </a:p>
        </p:txBody>
      </p:sp>
      <p:sp>
        <p:nvSpPr>
          <p:cNvPr id="7" name="Content Placeholder 2">
            <a:extLst>
              <a:ext uri="{FF2B5EF4-FFF2-40B4-BE49-F238E27FC236}">
                <a16:creationId xmlns:a16="http://schemas.microsoft.com/office/drawing/2014/main" id="{E444FF13-D89A-09E3-FD01-18512CDB1AD7}"/>
              </a:ext>
            </a:extLst>
          </p:cNvPr>
          <p:cNvSpPr txBox="1">
            <a:spLocks/>
          </p:cNvSpPr>
          <p:nvPr/>
        </p:nvSpPr>
        <p:spPr>
          <a:xfrm>
            <a:off x="6459607" y="1020761"/>
            <a:ext cx="5575076" cy="5606181"/>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cs typeface="Calibri"/>
            </a:endParaRPr>
          </a:p>
          <a:p>
            <a:pPr marL="0" indent="0">
              <a:buFont typeface="Arial" panose="020B0604020202020204" pitchFamily="34" charset="0"/>
              <a:buNone/>
            </a:pPr>
            <a:endParaRPr lang="en-US" sz="1600" b="1" dirty="0"/>
          </a:p>
        </p:txBody>
      </p:sp>
    </p:spTree>
    <p:extLst>
      <p:ext uri="{BB962C8B-B14F-4D97-AF65-F5344CB8AC3E}">
        <p14:creationId xmlns:p14="http://schemas.microsoft.com/office/powerpoint/2010/main" val="4190282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E649E-2A3C-FE7C-456E-048A91C793BD}"/>
              </a:ext>
            </a:extLst>
          </p:cNvPr>
          <p:cNvSpPr>
            <a:spLocks noGrp="1"/>
          </p:cNvSpPr>
          <p:nvPr>
            <p:ph type="title"/>
          </p:nvPr>
        </p:nvSpPr>
        <p:spPr>
          <a:xfrm>
            <a:off x="838200" y="365125"/>
            <a:ext cx="10515600" cy="1325563"/>
          </a:xfrm>
        </p:spPr>
        <p:txBody>
          <a:bodyPr anchor="ctr">
            <a:normAutofit/>
          </a:bodyPr>
          <a:lstStyle/>
          <a:p>
            <a:r>
              <a:rPr lang="en-US" dirty="0"/>
              <a:t>Preventing Treatment Failure</a:t>
            </a:r>
          </a:p>
        </p:txBody>
      </p:sp>
      <p:graphicFrame>
        <p:nvGraphicFramePr>
          <p:cNvPr id="6" name="Content Placeholder 3">
            <a:extLst>
              <a:ext uri="{FF2B5EF4-FFF2-40B4-BE49-F238E27FC236}">
                <a16:creationId xmlns:a16="http://schemas.microsoft.com/office/drawing/2014/main" id="{A000D040-85D9-B554-41A2-8805316701CA}"/>
              </a:ext>
            </a:extLst>
          </p:cNvPr>
          <p:cNvGraphicFramePr>
            <a:graphicFrameLocks noGrp="1"/>
          </p:cNvGraphicFramePr>
          <p:nvPr>
            <p:ph type="tbl" sz="quarter" idx="13"/>
            <p:extLst>
              <p:ext uri="{D42A27DB-BD31-4B8C-83A1-F6EECF244321}">
                <p14:modId xmlns:p14="http://schemas.microsoft.com/office/powerpoint/2010/main" val="1230831519"/>
              </p:ext>
            </p:extLst>
          </p:nvPr>
        </p:nvGraphicFramePr>
        <p:xfrm>
          <a:off x="838201" y="1982479"/>
          <a:ext cx="10515599" cy="4165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476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4FD78A-BCC8-0C16-7F81-6295F1BF9FFE}"/>
              </a:ext>
            </a:extLst>
          </p:cNvPr>
          <p:cNvSpPr>
            <a:spLocks noGrp="1"/>
          </p:cNvSpPr>
          <p:nvPr>
            <p:ph type="title" idx="4294967295"/>
          </p:nvPr>
        </p:nvSpPr>
        <p:spPr>
          <a:xfrm>
            <a:off x="391660" y="402336"/>
            <a:ext cx="11358380" cy="996696"/>
          </a:xfrm>
        </p:spPr>
        <p:txBody>
          <a:bodyPr anchor="ctr">
            <a:normAutofit fontScale="90000"/>
          </a:bodyPr>
          <a:lstStyle/>
          <a:p>
            <a:pPr algn="ctr"/>
            <a:r>
              <a:rPr lang="en-US" sz="4900" dirty="0"/>
              <a:t>Therapeutic Drug Monitoring</a:t>
            </a:r>
            <a:br>
              <a:rPr lang="en-US" sz="3400" dirty="0"/>
            </a:br>
            <a:endParaRPr lang="en-US" sz="3400" dirty="0"/>
          </a:p>
        </p:txBody>
      </p:sp>
      <p:pic>
        <p:nvPicPr>
          <p:cNvPr id="10" name="Content Placeholder 4" descr="A screenshot of a medical criteria">
            <a:extLst>
              <a:ext uri="{FF2B5EF4-FFF2-40B4-BE49-F238E27FC236}">
                <a16:creationId xmlns:a16="http://schemas.microsoft.com/office/drawing/2014/main" id="{F435D763-3EE0-2405-2772-EB6598C67CA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3352" y="1036948"/>
            <a:ext cx="9533460" cy="5345564"/>
          </a:xfrm>
        </p:spPr>
      </p:pic>
    </p:spTree>
    <p:extLst>
      <p:ext uri="{BB962C8B-B14F-4D97-AF65-F5344CB8AC3E}">
        <p14:creationId xmlns:p14="http://schemas.microsoft.com/office/powerpoint/2010/main" val="15091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2FD794-5393-DCFD-5538-25DF03ABC375}"/>
              </a:ext>
            </a:extLst>
          </p:cNvPr>
          <p:cNvSpPr>
            <a:spLocks noGrp="1"/>
          </p:cNvSpPr>
          <p:nvPr>
            <p:ph sz="quarter" idx="13"/>
          </p:nvPr>
        </p:nvSpPr>
        <p:spPr>
          <a:xfrm>
            <a:off x="637253" y="1268105"/>
            <a:ext cx="5979857" cy="5372100"/>
          </a:xfrm>
        </p:spPr>
        <p:txBody>
          <a:bodyPr>
            <a:normAutofit/>
          </a:bodyPr>
          <a:lstStyle/>
          <a:p>
            <a:pPr marL="0" indent="0">
              <a:buNone/>
            </a:pPr>
            <a:r>
              <a:rPr lang="en-US" sz="2200" b="1" dirty="0"/>
              <a:t>Three consecutive sputum specimens</a:t>
            </a:r>
          </a:p>
          <a:p>
            <a:pPr marL="457200" lvl="1"/>
            <a:r>
              <a:rPr lang="en-US" sz="2200" dirty="0"/>
              <a:t> 8-24 hours apart</a:t>
            </a:r>
          </a:p>
          <a:p>
            <a:pPr marL="457200" lvl="1"/>
            <a:r>
              <a:rPr lang="en-US" sz="2200" dirty="0"/>
              <a:t>At least one observed specimen</a:t>
            </a:r>
          </a:p>
          <a:p>
            <a:pPr marL="457200" lvl="1"/>
            <a:r>
              <a:rPr lang="en-US" sz="2200" dirty="0"/>
              <a:t>At least one early morning specimen</a:t>
            </a:r>
          </a:p>
          <a:p>
            <a:pPr marL="457200" lvl="1"/>
            <a:r>
              <a:rPr lang="en-US" sz="2200" dirty="0"/>
              <a:t>Ideally no more than 96hrs between 1</a:t>
            </a:r>
            <a:r>
              <a:rPr lang="en-US" sz="2200" baseline="30000" dirty="0"/>
              <a:t>st</a:t>
            </a:r>
            <a:r>
              <a:rPr lang="en-US" sz="2200" dirty="0"/>
              <a:t> and 3</a:t>
            </a:r>
            <a:r>
              <a:rPr lang="en-US" sz="2200" baseline="30000" dirty="0"/>
              <a:t>rd</a:t>
            </a:r>
            <a:r>
              <a:rPr lang="en-US" sz="2200" dirty="0"/>
              <a:t> specimen</a:t>
            </a:r>
          </a:p>
          <a:p>
            <a:pPr marL="457200" lvl="1"/>
            <a:r>
              <a:rPr lang="en-US" sz="2200" dirty="0"/>
              <a:t>Preferably prior to drug start date</a:t>
            </a:r>
          </a:p>
          <a:p>
            <a:pPr marL="0" indent="0">
              <a:buNone/>
            </a:pPr>
            <a:r>
              <a:rPr lang="en-US" sz="2200" b="1" dirty="0"/>
              <a:t>Initial AFB positive specimens</a:t>
            </a:r>
          </a:p>
          <a:p>
            <a:pPr marL="457200" lvl="1"/>
            <a:r>
              <a:rPr lang="en-US" sz="2200" dirty="0"/>
              <a:t>Collect every two weeks until smear conversion</a:t>
            </a:r>
          </a:p>
          <a:p>
            <a:pPr marL="0" indent="0">
              <a:buNone/>
            </a:pPr>
            <a:r>
              <a:rPr lang="en-US" sz="2200" b="1" dirty="0"/>
              <a:t>Initial AFB negative specimens</a:t>
            </a:r>
          </a:p>
          <a:p>
            <a:pPr marL="457200" lvl="1"/>
            <a:r>
              <a:rPr lang="en-US" sz="2200" dirty="0"/>
              <a:t>Collect monthly until culture conversion</a:t>
            </a:r>
          </a:p>
          <a:p>
            <a:pPr marL="0">
              <a:buNone/>
            </a:pPr>
            <a:r>
              <a:rPr lang="en-US" sz="2200" b="1" dirty="0"/>
              <a:t>End of Treatment Specimens</a:t>
            </a:r>
          </a:p>
          <a:p>
            <a:pPr marL="571500" lvl="1" indent="-342900"/>
            <a:r>
              <a:rPr lang="en-US" sz="2200" dirty="0"/>
              <a:t>Collect one final early morning specimen </a:t>
            </a:r>
          </a:p>
          <a:p>
            <a:endParaRPr lang="en-US" dirty="0"/>
          </a:p>
        </p:txBody>
      </p:sp>
      <p:sp>
        <p:nvSpPr>
          <p:cNvPr id="2" name="Title 1">
            <a:extLst>
              <a:ext uri="{FF2B5EF4-FFF2-40B4-BE49-F238E27FC236}">
                <a16:creationId xmlns:a16="http://schemas.microsoft.com/office/drawing/2014/main" id="{D249CF84-3EBF-07D5-90ED-9AB8BE1A0F12}"/>
              </a:ext>
            </a:extLst>
          </p:cNvPr>
          <p:cNvSpPr>
            <a:spLocks noGrp="1"/>
          </p:cNvSpPr>
          <p:nvPr>
            <p:ph type="title" idx="4294967295"/>
          </p:nvPr>
        </p:nvSpPr>
        <p:spPr>
          <a:xfrm>
            <a:off x="0" y="236538"/>
            <a:ext cx="12192000" cy="1217358"/>
          </a:xfrm>
        </p:spPr>
        <p:txBody>
          <a:bodyPr>
            <a:normAutofit fontScale="90000"/>
          </a:bodyPr>
          <a:lstStyle/>
          <a:p>
            <a:pPr algn="ctr"/>
            <a:r>
              <a:rPr lang="en-US" sz="4900" dirty="0"/>
              <a:t>Bacteriology </a:t>
            </a:r>
            <a:br>
              <a:rPr lang="en-US" b="1" dirty="0"/>
            </a:br>
            <a:endParaRPr lang="en-US" dirty="0"/>
          </a:p>
        </p:txBody>
      </p:sp>
      <p:sp>
        <p:nvSpPr>
          <p:cNvPr id="4" name="Picture Placeholder 3">
            <a:extLst>
              <a:ext uri="{FF2B5EF4-FFF2-40B4-BE49-F238E27FC236}">
                <a16:creationId xmlns:a16="http://schemas.microsoft.com/office/drawing/2014/main" id="{BD6997D8-3E05-8291-DC88-4BA073D8D75A}"/>
              </a:ext>
            </a:extLst>
          </p:cNvPr>
          <p:cNvSpPr>
            <a:spLocks noGrp="1"/>
          </p:cNvSpPr>
          <p:nvPr>
            <p:ph type="pic" sz="quarter" idx="4294967295"/>
          </p:nvPr>
        </p:nvSpPr>
        <p:spPr>
          <a:xfrm>
            <a:off x="6793992" y="1268105"/>
            <a:ext cx="5080508" cy="5068887"/>
          </a:xfrm>
        </p:spPr>
        <p:txBody>
          <a:bodyPr>
            <a:normAutofit/>
          </a:bodyPr>
          <a:lstStyle/>
          <a:p>
            <a:pPr marL="0" indent="0">
              <a:buNone/>
            </a:pPr>
            <a:r>
              <a:rPr lang="en-US" sz="2200" b="1" dirty="0"/>
              <a:t>MDR-TB </a:t>
            </a:r>
          </a:p>
          <a:p>
            <a:pPr lvl="1"/>
            <a:r>
              <a:rPr lang="en-US" sz="2200" dirty="0"/>
              <a:t>At least one specimen in early morning monthly until end of treatment</a:t>
            </a:r>
          </a:p>
          <a:p>
            <a:pPr marL="0" indent="0">
              <a:buNone/>
            </a:pPr>
            <a:r>
              <a:rPr lang="en-US" sz="2200" b="1" dirty="0"/>
              <a:t>Extrapulmonary TB Disease</a:t>
            </a:r>
          </a:p>
          <a:p>
            <a:pPr lvl="1"/>
            <a:r>
              <a:rPr lang="en-US" sz="2200" dirty="0"/>
              <a:t>Attempt to collect three consecutive specimens even if CXR is normal</a:t>
            </a:r>
          </a:p>
          <a:p>
            <a:pPr marL="0" indent="0">
              <a:buNone/>
            </a:pPr>
            <a:endParaRPr lang="en-US" dirty="0"/>
          </a:p>
        </p:txBody>
      </p:sp>
    </p:spTree>
    <p:extLst>
      <p:ext uri="{BB962C8B-B14F-4D97-AF65-F5344CB8AC3E}">
        <p14:creationId xmlns:p14="http://schemas.microsoft.com/office/powerpoint/2010/main" val="362068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7139EB-4A74-8ECC-AEF9-B0984CECA9AE}"/>
              </a:ext>
            </a:extLst>
          </p:cNvPr>
          <p:cNvSpPr txBox="1">
            <a:spLocks/>
          </p:cNvSpPr>
          <p:nvPr/>
        </p:nvSpPr>
        <p:spPr>
          <a:xfrm>
            <a:off x="841375" y="1573161"/>
            <a:ext cx="10509250" cy="2163097"/>
          </a:xfrm>
          <a:prstGeom prst="rect">
            <a:avLst/>
          </a:prstGeom>
          <a:ln w="63500">
            <a:solidFill>
              <a:schemeClr val="bg1"/>
            </a:solidFill>
          </a:ln>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600" b="1" kern="1200">
                <a:solidFill>
                  <a:schemeClr val="bg1"/>
                </a:solidFill>
                <a:latin typeface="+mn-lt"/>
                <a:ea typeface="+mj-ea"/>
                <a:cs typeface="+mj-cs"/>
              </a:defRPr>
            </a:lvl1pPr>
          </a:lstStyle>
          <a:p>
            <a:r>
              <a:rPr lang="en-US" sz="3600" dirty="0">
                <a:solidFill>
                  <a:srgbClr val="FFFFFF"/>
                </a:solidFill>
                <a:latin typeface="Verdana" panose="020B0604030504040204" pitchFamily="34" charset="0"/>
                <a:ea typeface="Verdana" panose="020B0604030504040204" pitchFamily="34" charset="0"/>
              </a:rPr>
              <a:t>Managing the Patient’s Response to TB Treatment</a:t>
            </a:r>
            <a:endParaRPr lang="en-US" dirty="0"/>
          </a:p>
        </p:txBody>
      </p:sp>
      <p:sp>
        <p:nvSpPr>
          <p:cNvPr id="9" name="Text Placeholder 6">
            <a:extLst>
              <a:ext uri="{FF2B5EF4-FFF2-40B4-BE49-F238E27FC236}">
                <a16:creationId xmlns:a16="http://schemas.microsoft.com/office/drawing/2014/main" id="{F9971850-68E3-63DC-B633-80BC3FCB45EF}"/>
              </a:ext>
            </a:extLst>
          </p:cNvPr>
          <p:cNvSpPr txBox="1">
            <a:spLocks/>
          </p:cNvSpPr>
          <p:nvPr/>
        </p:nvSpPr>
        <p:spPr>
          <a:xfrm>
            <a:off x="841375" y="3975100"/>
            <a:ext cx="10509250" cy="109219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latin typeface="Verdana" panose="020B0604030504040204" pitchFamily="34" charset="0"/>
                <a:ea typeface="Verdana" panose="020B0604030504040204" pitchFamily="34" charset="0"/>
                <a:cs typeface="Verdana" panose="020B0604030504040204" pitchFamily="34" charset="0"/>
              </a:rPr>
              <a:t>Maricela Zambrano, RN</a:t>
            </a:r>
          </a:p>
          <a:p>
            <a:r>
              <a:rPr lang="en-US" sz="2800" b="0">
                <a:latin typeface="Verdana" panose="020B0604030504040204" pitchFamily="34" charset="0"/>
                <a:ea typeface="Verdana" panose="020B0604030504040204" pitchFamily="34" charset="0"/>
                <a:cs typeface="Verdana" panose="020B0604030504040204" pitchFamily="34" charset="0"/>
              </a:rPr>
              <a:t>Tuberculosis and Hansen’s Disease Nurse Consultant</a:t>
            </a:r>
          </a:p>
          <a:p>
            <a:r>
              <a:rPr lang="en-US" sz="2800" b="0">
                <a:latin typeface="Verdana" panose="020B0604030504040204" pitchFamily="34" charset="0"/>
                <a:ea typeface="Verdana" panose="020B0604030504040204" pitchFamily="34" charset="0"/>
                <a:cs typeface="Verdana" panose="020B0604030504040204" pitchFamily="34" charset="0"/>
              </a:rPr>
              <a:t>Public Healtion Region 11, Texas Department of State Health Services</a:t>
            </a:r>
            <a:endParaRPr lang="en-US" dirty="0"/>
          </a:p>
        </p:txBody>
      </p:sp>
    </p:spTree>
    <p:extLst>
      <p:ext uri="{BB962C8B-B14F-4D97-AF65-F5344CB8AC3E}">
        <p14:creationId xmlns:p14="http://schemas.microsoft.com/office/powerpoint/2010/main" val="29075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D3EE772-92B9-9B9A-7191-6A2B88220952}"/>
              </a:ext>
            </a:extLst>
          </p:cNvPr>
          <p:cNvSpPr>
            <a:spLocks noGrp="1"/>
          </p:cNvSpPr>
          <p:nvPr>
            <p:ph type="title"/>
          </p:nvPr>
        </p:nvSpPr>
        <p:spPr>
          <a:xfrm>
            <a:off x="2405864" y="365125"/>
            <a:ext cx="8947935" cy="1325563"/>
          </a:xfrm>
        </p:spPr>
        <p:txBody>
          <a:bodyPr/>
          <a:lstStyle/>
          <a:p>
            <a:r>
              <a:rPr lang="en-US" b="1" dirty="0">
                <a:solidFill>
                  <a:srgbClr val="6CC24A"/>
                </a:solidFill>
              </a:rPr>
              <a:t>Radiology </a:t>
            </a:r>
          </a:p>
        </p:txBody>
      </p:sp>
      <p:graphicFrame>
        <p:nvGraphicFramePr>
          <p:cNvPr id="6" name="Content Placeholder 1">
            <a:extLst>
              <a:ext uri="{FF2B5EF4-FFF2-40B4-BE49-F238E27FC236}">
                <a16:creationId xmlns:a16="http://schemas.microsoft.com/office/drawing/2014/main" id="{7A15486D-76F4-F5F7-EE19-C1C24109DD30}"/>
              </a:ext>
            </a:extLst>
          </p:cNvPr>
          <p:cNvGraphicFramePr>
            <a:graphicFrameLocks noGrp="1"/>
          </p:cNvGraphicFramePr>
          <p:nvPr>
            <p:ph idx="1"/>
            <p:extLst>
              <p:ext uri="{D42A27DB-BD31-4B8C-83A1-F6EECF244321}">
                <p14:modId xmlns:p14="http://schemas.microsoft.com/office/powerpoint/2010/main" val="418303858"/>
              </p:ext>
            </p:extLst>
          </p:nvPr>
        </p:nvGraphicFramePr>
        <p:xfrm>
          <a:off x="2405864" y="1767020"/>
          <a:ext cx="7743977" cy="393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62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30A7-3385-D0F0-9D0A-183F2F2CB735}"/>
              </a:ext>
            </a:extLst>
          </p:cNvPr>
          <p:cNvSpPr>
            <a:spLocks noGrp="1"/>
          </p:cNvSpPr>
          <p:nvPr>
            <p:ph type="title"/>
          </p:nvPr>
        </p:nvSpPr>
        <p:spPr>
          <a:xfrm>
            <a:off x="2642616" y="222250"/>
            <a:ext cx="8711184" cy="1325563"/>
          </a:xfrm>
        </p:spPr>
        <p:txBody>
          <a:bodyPr vert="horz" lIns="91440" tIns="45720" rIns="91440" bIns="45720" rtlCol="0">
            <a:norm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algn="ctr"/>
            <a:r>
              <a:rPr lang="en-US" dirty="0">
                <a:solidFill>
                  <a:srgbClr val="333333"/>
                </a:solidFill>
              </a:rPr>
              <a:t>Support System</a:t>
            </a:r>
          </a:p>
        </p:txBody>
      </p:sp>
      <p:graphicFrame>
        <p:nvGraphicFramePr>
          <p:cNvPr id="5" name="Text Placeholder 2">
            <a:extLst>
              <a:ext uri="{FF2B5EF4-FFF2-40B4-BE49-F238E27FC236}">
                <a16:creationId xmlns:a16="http://schemas.microsoft.com/office/drawing/2014/main" id="{409E8B81-074D-1480-611D-654E3C4AEAF9}"/>
              </a:ext>
            </a:extLst>
          </p:cNvPr>
          <p:cNvGraphicFramePr>
            <a:graphicFrameLocks noGrp="1"/>
          </p:cNvGraphicFramePr>
          <p:nvPr>
            <p:ph sz="half" idx="2"/>
            <p:extLst>
              <p:ext uri="{D42A27DB-BD31-4B8C-83A1-F6EECF244321}">
                <p14:modId xmlns:p14="http://schemas.microsoft.com/office/powerpoint/2010/main" val="2793688988"/>
              </p:ext>
            </p:extLst>
          </p:nvPr>
        </p:nvGraphicFramePr>
        <p:xfrm>
          <a:off x="8174736" y="1825625"/>
          <a:ext cx="317906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Unmasking the silent killer World Hepatitis Day: Raising awareness ...">
            <a:extLst>
              <a:ext uri="{FF2B5EF4-FFF2-40B4-BE49-F238E27FC236}">
                <a16:creationId xmlns:a16="http://schemas.microsoft.com/office/drawing/2014/main" id="{6596339F-84CD-6778-AC29-79152910C565}"/>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2359152" y="1825625"/>
            <a:ext cx="5751576"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5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C47740-D36D-2DD2-EECE-C847EA64F2A5}"/>
              </a:ext>
            </a:extLst>
          </p:cNvPr>
          <p:cNvSpPr>
            <a:spLocks noGrp="1"/>
          </p:cNvSpPr>
          <p:nvPr>
            <p:ph idx="1"/>
          </p:nvPr>
        </p:nvSpPr>
        <p:spPr>
          <a:xfrm>
            <a:off x="2563025" y="2064212"/>
            <a:ext cx="8452658" cy="4034835"/>
          </a:xfrm>
        </p:spPr>
        <p:txBody>
          <a:bodyPr>
            <a:normAutofit/>
          </a:bodyPr>
          <a:lstStyle/>
          <a:p>
            <a:r>
              <a:rPr lang="en-US" dirty="0"/>
              <a:t>No diagnostic test is 100% accurate</a:t>
            </a:r>
          </a:p>
          <a:p>
            <a:pPr lvl="1"/>
            <a:r>
              <a:rPr lang="en-US" sz="2800" dirty="0"/>
              <a:t>AFB (+) bacteriology results may be dead or live bugs</a:t>
            </a:r>
          </a:p>
          <a:p>
            <a:pPr lvl="1"/>
            <a:r>
              <a:rPr lang="en-US" sz="2800" dirty="0"/>
              <a:t>NAAT (+) results may occur in previously treated patients</a:t>
            </a:r>
          </a:p>
          <a:p>
            <a:pPr lvl="1"/>
            <a:r>
              <a:rPr lang="en-US" sz="2800" dirty="0"/>
              <a:t>MTB (+) patients may have a negative IGRA or PPD</a:t>
            </a:r>
          </a:p>
          <a:p>
            <a:pPr lvl="1"/>
            <a:r>
              <a:rPr lang="en-US" sz="2800" dirty="0"/>
              <a:t>Patients with a normal CXR may be MTB (+)</a:t>
            </a:r>
          </a:p>
          <a:p>
            <a:pPr lvl="1"/>
            <a:r>
              <a:rPr lang="en-US" sz="2800" dirty="0"/>
              <a:t>AFB (-) and culture negative patients may be clinical cases (pleural MTB, extrapulmonary)  </a:t>
            </a:r>
          </a:p>
        </p:txBody>
      </p:sp>
      <p:sp>
        <p:nvSpPr>
          <p:cNvPr id="7" name="Title 2">
            <a:extLst>
              <a:ext uri="{FF2B5EF4-FFF2-40B4-BE49-F238E27FC236}">
                <a16:creationId xmlns:a16="http://schemas.microsoft.com/office/drawing/2014/main" id="{84FF899A-BAD1-C437-5738-44F31DF505BE}"/>
              </a:ext>
            </a:extLst>
          </p:cNvPr>
          <p:cNvSpPr>
            <a:spLocks noGrp="1"/>
          </p:cNvSpPr>
          <p:nvPr>
            <p:ph type="title" idx="4294967295"/>
          </p:nvPr>
        </p:nvSpPr>
        <p:spPr>
          <a:xfrm>
            <a:off x="2339207" y="240300"/>
            <a:ext cx="8935345" cy="1325563"/>
          </a:xfrm>
          <a:prstGeom prst="rect">
            <a:avLst/>
          </a:prstGeom>
        </p:spPr>
        <p:txBody>
          <a:bodyPr anchor="ctr">
            <a:normAutofit/>
          </a:bodyPr>
          <a:lstStyle/>
          <a:p>
            <a:pPr algn="ctr"/>
            <a:r>
              <a:rPr lang="en-US" b="1" dirty="0">
                <a:solidFill>
                  <a:srgbClr val="6CC24A"/>
                </a:solidFill>
              </a:rPr>
              <a:t>Reminders</a:t>
            </a:r>
          </a:p>
        </p:txBody>
      </p:sp>
    </p:spTree>
    <p:extLst>
      <p:ext uri="{BB962C8B-B14F-4D97-AF65-F5344CB8AC3E}">
        <p14:creationId xmlns:p14="http://schemas.microsoft.com/office/powerpoint/2010/main" val="174200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EDCCD6A-519F-B2F0-5B47-77D8DD99F214}"/>
              </a:ext>
            </a:extLst>
          </p:cNvPr>
          <p:cNvSpPr>
            <a:spLocks noGrp="1"/>
          </p:cNvSpPr>
          <p:nvPr>
            <p:ph type="title"/>
          </p:nvPr>
        </p:nvSpPr>
        <p:spPr>
          <a:xfrm>
            <a:off x="2465406" y="222250"/>
            <a:ext cx="8888393" cy="1325563"/>
          </a:xfrm>
        </p:spPr>
        <p:txBody>
          <a:bodyPr>
            <a:normAutofit/>
          </a:bodyPr>
          <a:lstStyle/>
          <a:p>
            <a:pPr algn="ctr"/>
            <a:r>
              <a:rPr lang="en-US" dirty="0"/>
              <a:t>Conclusion </a:t>
            </a:r>
          </a:p>
        </p:txBody>
      </p:sp>
      <p:graphicFrame>
        <p:nvGraphicFramePr>
          <p:cNvPr id="13" name="Content Placeholder 2">
            <a:extLst>
              <a:ext uri="{FF2B5EF4-FFF2-40B4-BE49-F238E27FC236}">
                <a16:creationId xmlns:a16="http://schemas.microsoft.com/office/drawing/2014/main" id="{FEA7F94B-0582-5AA1-048A-2C2472587862}"/>
              </a:ext>
            </a:extLst>
          </p:cNvPr>
          <p:cNvGraphicFramePr>
            <a:graphicFrameLocks noGrp="1"/>
          </p:cNvGraphicFramePr>
          <p:nvPr>
            <p:ph sz="half" idx="2"/>
            <p:extLst>
              <p:ext uri="{D42A27DB-BD31-4B8C-83A1-F6EECF244321}">
                <p14:modId xmlns:p14="http://schemas.microsoft.com/office/powerpoint/2010/main" val="1221153964"/>
              </p:ext>
            </p:extLst>
          </p:nvPr>
        </p:nvGraphicFramePr>
        <p:xfrm>
          <a:off x="2465408" y="1825624"/>
          <a:ext cx="8888392" cy="4810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02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B058B2-BB14-4CB4-A813-6339398F1AE1}"/>
              </a:ext>
            </a:extLst>
          </p:cNvPr>
          <p:cNvSpPr>
            <a:spLocks noGrp="1"/>
          </p:cNvSpPr>
          <p:nvPr>
            <p:ph type="title"/>
          </p:nvPr>
        </p:nvSpPr>
        <p:spPr/>
        <p:txBody>
          <a:bodyPr/>
          <a:lstStyle/>
          <a:p>
            <a:r>
              <a:rPr lang="en-US" dirty="0"/>
              <a:t>Additional References </a:t>
            </a:r>
          </a:p>
        </p:txBody>
      </p:sp>
      <p:sp>
        <p:nvSpPr>
          <p:cNvPr id="4" name="Rectangle 3">
            <a:extLst>
              <a:ext uri="{FF2B5EF4-FFF2-40B4-BE49-F238E27FC236}">
                <a16:creationId xmlns:a16="http://schemas.microsoft.com/office/drawing/2014/main" id="{6083831D-61A1-4541-9404-D1E89CC7216A}"/>
              </a:ext>
            </a:extLst>
          </p:cNvPr>
          <p:cNvSpPr/>
          <p:nvPr/>
        </p:nvSpPr>
        <p:spPr>
          <a:xfrm>
            <a:off x="890101" y="1599329"/>
            <a:ext cx="10904571" cy="5047536"/>
          </a:xfrm>
          <a:prstGeom prst="rect">
            <a:avLst/>
          </a:prstGeom>
        </p:spPr>
        <p:txBody>
          <a:bodyPr wrap="square">
            <a:spAutoFit/>
          </a:bodyPr>
          <a:lstStyle/>
          <a:p>
            <a:r>
              <a:rPr lang="en-US" sz="1600" b="1" dirty="0">
                <a:sym typeface="Symbol" pitchFamily="18" charset="2"/>
              </a:rPr>
              <a:t>Texas Department of State Health Services</a:t>
            </a:r>
            <a:r>
              <a:rPr lang="en-US" sz="1600" dirty="0">
                <a:sym typeface="Symbol" pitchFamily="18" charset="2"/>
              </a:rPr>
              <a:t>: </a:t>
            </a:r>
            <a:endParaRPr lang="en-US" sz="1600" dirty="0">
              <a:solidFill>
                <a:schemeClr val="bg1"/>
              </a:solidFill>
              <a:sym typeface="Symbol" pitchFamily="18" charset="2"/>
            </a:endParaRPr>
          </a:p>
          <a:p>
            <a:r>
              <a:rPr lang="en-US" sz="1600" dirty="0">
                <a:hlinkClick r:id="rId3"/>
              </a:rPr>
              <a:t>TB Funded Programs | Texas DSHS</a:t>
            </a:r>
            <a:endParaRPr lang="en-US" sz="1600" dirty="0">
              <a:solidFill>
                <a:schemeClr val="bg1"/>
              </a:solidFill>
            </a:endParaRPr>
          </a:p>
          <a:p>
            <a:r>
              <a:rPr lang="en-US" sz="1600" dirty="0">
                <a:hlinkClick r:id="rId4"/>
              </a:rPr>
              <a:t>Texas Tuberculosis Manual</a:t>
            </a:r>
            <a:endParaRPr lang="en-US" sz="1600" dirty="0">
              <a:solidFill>
                <a:schemeClr val="bg1"/>
              </a:solidFill>
            </a:endParaRPr>
          </a:p>
          <a:p>
            <a:r>
              <a:rPr lang="en-US" sz="1600" dirty="0">
                <a:hlinkClick r:id="rId5"/>
              </a:rPr>
              <a:t>Texas Department of State Health Services Standing Delegation Orders for Tuberculosis Clinical Services Provided by Authorized Licensed Nurses, Fiscal Year 2025</a:t>
            </a:r>
            <a:endParaRPr lang="en-US" sz="1600" dirty="0"/>
          </a:p>
          <a:p>
            <a:r>
              <a:rPr lang="en-US" sz="1600" dirty="0">
                <a:hlinkClick r:id="rId6"/>
              </a:rPr>
              <a:t>TB Forms Resources | Texas DSHS</a:t>
            </a:r>
            <a:endParaRPr lang="en-US" sz="1600" dirty="0"/>
          </a:p>
          <a:p>
            <a:r>
              <a:rPr lang="en-US" sz="1600" dirty="0">
                <a:hlinkClick r:id="rId7"/>
              </a:rPr>
              <a:t>Rules and Regulations | Texas DSHS</a:t>
            </a:r>
            <a:endParaRPr lang="en-US" sz="1600" dirty="0">
              <a:solidFill>
                <a:schemeClr val="accent1"/>
              </a:solidFill>
            </a:endParaRPr>
          </a:p>
          <a:p>
            <a:r>
              <a:rPr lang="en-US" sz="1600" dirty="0">
                <a:hlinkClick r:id="rId8"/>
              </a:rPr>
              <a:t>TB Resources</a:t>
            </a:r>
            <a:endParaRPr lang="en-US" sz="1600" dirty="0">
              <a:solidFill>
                <a:schemeClr val="bg1"/>
              </a:solidFill>
              <a:sym typeface="Symbol" pitchFamily="18" charset="2"/>
            </a:endParaRPr>
          </a:p>
          <a:p>
            <a:r>
              <a:rPr lang="en-US" sz="1600" b="1" dirty="0"/>
              <a:t>Heartland National TB Center</a:t>
            </a:r>
            <a:r>
              <a:rPr lang="en-US" sz="1600" dirty="0"/>
              <a:t>:</a:t>
            </a:r>
          </a:p>
          <a:p>
            <a:r>
              <a:rPr lang="en-US" sz="1600" dirty="0">
                <a:solidFill>
                  <a:schemeClr val="bg1"/>
                </a:solidFill>
                <a:hlinkClick r:id="rId9"/>
              </a:rPr>
              <a:t>http://www.heartlandntbc.org/training/</a:t>
            </a:r>
            <a:r>
              <a:rPr lang="en-US" sz="1600" dirty="0">
                <a:solidFill>
                  <a:schemeClr val="bg1"/>
                </a:solidFill>
              </a:rPr>
              <a:t> </a:t>
            </a:r>
          </a:p>
          <a:p>
            <a:r>
              <a:rPr lang="en-US" sz="1600" b="1" dirty="0"/>
              <a:t>Centers for Disease Control and Prevention:</a:t>
            </a:r>
            <a:endParaRPr lang="en-US" sz="1600" dirty="0"/>
          </a:p>
          <a:p>
            <a:r>
              <a:rPr lang="en-US" sz="1600" dirty="0">
                <a:hlinkClick r:id="rId10"/>
              </a:rPr>
              <a:t>https://www.cdc.gov/tb/media/pdfs/Self_Study_Module_7_Patient_Rights_and_Confidentiality_in_Tuberculosis_Control.pdf</a:t>
            </a:r>
            <a:endParaRPr lang="en-US" sz="1600" dirty="0"/>
          </a:p>
          <a:p>
            <a:r>
              <a:rPr lang="en-US" sz="1600" dirty="0">
                <a:hlinkClick r:id="rId11"/>
              </a:rPr>
              <a:t>Slide55.PNG (1280×720)</a:t>
            </a:r>
            <a:endParaRPr lang="en-US" sz="1600" dirty="0"/>
          </a:p>
          <a:p>
            <a:r>
              <a:rPr lang="en-US" sz="1600" b="1" dirty="0"/>
              <a:t>Additional Resources: </a:t>
            </a:r>
          </a:p>
          <a:p>
            <a:r>
              <a:rPr lang="en-US" sz="1600" dirty="0">
                <a:hlinkClick r:id="rId12"/>
              </a:rPr>
              <a:t>https://www.drugs.com/drug_interactions.html</a:t>
            </a:r>
            <a:endParaRPr lang="en-US" sz="1600" dirty="0"/>
          </a:p>
          <a:p>
            <a:r>
              <a:rPr lang="en-US" sz="1600" dirty="0">
                <a:hlinkClick r:id="rId13"/>
              </a:rPr>
              <a:t>https://www.currytbcenter.ucsf.edu/sites/default/files/2022-12/Rifamycin_2022.pdf</a:t>
            </a:r>
            <a:endParaRPr lang="en-US" sz="1600" dirty="0"/>
          </a:p>
          <a:p>
            <a:r>
              <a:rPr lang="en-US" sz="1600" dirty="0">
                <a:hlinkClick r:id="rId14"/>
              </a:rPr>
              <a:t>https://findahealthcenter.hrsa.gov/</a:t>
            </a:r>
            <a:endParaRPr lang="en-US" sz="1600" dirty="0"/>
          </a:p>
          <a:p>
            <a:endParaRPr lang="en-US" sz="1600" dirty="0"/>
          </a:p>
          <a:p>
            <a:endParaRPr lang="en-US" sz="1600"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1822574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CF8D57-0080-55F1-F53F-60B29386C522}"/>
              </a:ext>
            </a:extLst>
          </p:cNvPr>
          <p:cNvSpPr>
            <a:spLocks noGrp="1"/>
          </p:cNvSpPr>
          <p:nvPr>
            <p:ph type="title"/>
          </p:nvPr>
        </p:nvSpPr>
        <p:spPr>
          <a:xfrm>
            <a:off x="717550" y="2221820"/>
            <a:ext cx="10515600" cy="2873190"/>
          </a:xfrm>
        </p:spPr>
        <p:txBody>
          <a:bodyPr/>
          <a:lstStyle/>
          <a:p>
            <a:r>
              <a:rPr lang="en-US" dirty="0"/>
              <a:t>Thank You! </a:t>
            </a:r>
            <a:br>
              <a:rPr lang="en-US" dirty="0"/>
            </a:br>
            <a:r>
              <a:rPr lang="en-US" sz="1800" dirty="0"/>
              <a:t>Maricela.Zambrano@dshs.texas.gov </a:t>
            </a:r>
          </a:p>
        </p:txBody>
      </p:sp>
    </p:spTree>
    <p:extLst>
      <p:ext uri="{BB962C8B-B14F-4D97-AF65-F5344CB8AC3E}">
        <p14:creationId xmlns:p14="http://schemas.microsoft.com/office/powerpoint/2010/main" val="302876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D886-F5EC-2BA1-2A2D-BC9EB5D5EA8A}"/>
              </a:ext>
            </a:extLst>
          </p:cNvPr>
          <p:cNvSpPr>
            <a:spLocks noGrp="1"/>
          </p:cNvSpPr>
          <p:nvPr>
            <p:ph type="title"/>
          </p:nvPr>
        </p:nvSpPr>
        <p:spPr/>
        <p:txBody>
          <a:bodyPr/>
          <a:lstStyle/>
          <a:p>
            <a:r>
              <a:rPr lang="en-US" dirty="0"/>
              <a:t>Maricela Zambrano, RN</a:t>
            </a:r>
          </a:p>
        </p:txBody>
      </p:sp>
      <p:sp>
        <p:nvSpPr>
          <p:cNvPr id="3" name="Text Placeholder 2">
            <a:extLst>
              <a:ext uri="{FF2B5EF4-FFF2-40B4-BE49-F238E27FC236}">
                <a16:creationId xmlns:a16="http://schemas.microsoft.com/office/drawing/2014/main" id="{67496536-310D-3F55-EE52-C98DF3BD4515}"/>
              </a:ext>
            </a:extLst>
          </p:cNvPr>
          <p:cNvSpPr>
            <a:spLocks noGrp="1"/>
          </p:cNvSpPr>
          <p:nvPr>
            <p:ph type="body" idx="1"/>
          </p:nvPr>
        </p:nvSpPr>
        <p:spPr/>
        <p:txBody>
          <a:bodyPr>
            <a:noAutofit/>
          </a:bodyPr>
          <a:lstStyle/>
          <a:p>
            <a:r>
              <a:rPr lang="en-US" sz="1800" dirty="0"/>
              <a:t>Has the following disclosures to make: </a:t>
            </a:r>
          </a:p>
        </p:txBody>
      </p:sp>
      <p:sp>
        <p:nvSpPr>
          <p:cNvPr id="4" name="Text Placeholder 3">
            <a:extLst>
              <a:ext uri="{FF2B5EF4-FFF2-40B4-BE49-F238E27FC236}">
                <a16:creationId xmlns:a16="http://schemas.microsoft.com/office/drawing/2014/main" id="{C2A258CE-6FCF-E9B4-9942-368563BBDDC6}"/>
              </a:ext>
            </a:extLst>
          </p:cNvPr>
          <p:cNvSpPr>
            <a:spLocks noGrp="1"/>
          </p:cNvSpPr>
          <p:nvPr>
            <p:ph type="body" sz="quarter" idx="10"/>
          </p:nvPr>
        </p:nvSpPr>
        <p:spPr>
          <a:xfrm>
            <a:off x="895604" y="4432487"/>
            <a:ext cx="10509250" cy="727075"/>
          </a:xfrm>
        </p:spPr>
        <p:txBody>
          <a:bodyPr>
            <a:normAutofit fontScale="92500"/>
          </a:bodyPr>
          <a:lstStyle/>
          <a:p>
            <a:pPr marL="457200" indent="-457200">
              <a:buFont typeface="Arial" panose="020B0604020202020204" pitchFamily="34" charset="0"/>
              <a:buChar char="•"/>
            </a:pPr>
            <a:r>
              <a:rPr lang="en-US" sz="1800" dirty="0"/>
              <a:t>No conflict of interests</a:t>
            </a:r>
          </a:p>
          <a:p>
            <a:pPr marL="457200" indent="-457200">
              <a:buFont typeface="Arial" panose="020B0604020202020204" pitchFamily="34" charset="0"/>
              <a:buChar char="•"/>
            </a:pPr>
            <a:r>
              <a:rPr lang="en-US" sz="1800" dirty="0"/>
              <a:t>No relevant financial relationships with any commercial companies pertaining to this educational activity</a:t>
            </a:r>
          </a:p>
          <a:p>
            <a:endParaRPr lang="en-US" dirty="0"/>
          </a:p>
        </p:txBody>
      </p:sp>
    </p:spTree>
    <p:extLst>
      <p:ext uri="{BB962C8B-B14F-4D97-AF65-F5344CB8AC3E}">
        <p14:creationId xmlns:p14="http://schemas.microsoft.com/office/powerpoint/2010/main" val="182792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845418-0C11-4E73-B8D0-425B0DEB93E5}"/>
              </a:ext>
            </a:extLst>
          </p:cNvPr>
          <p:cNvSpPr>
            <a:spLocks noGrp="1"/>
          </p:cNvSpPr>
          <p:nvPr>
            <p:ph type="body" sz="half" idx="4294967295"/>
          </p:nvPr>
        </p:nvSpPr>
        <p:spPr>
          <a:xfrm>
            <a:off x="2548332" y="2064219"/>
            <a:ext cx="9239459" cy="2791245"/>
          </a:xfrm>
        </p:spPr>
        <p:txBody>
          <a:bodyPr>
            <a:normAutofit/>
          </a:bodyPr>
          <a:lstStyle/>
          <a:p>
            <a:pPr marL="0" lvl="0" indent="0">
              <a:buNone/>
            </a:pPr>
            <a:r>
              <a:rPr lang="en-US" sz="2400" b="1" dirty="0"/>
              <a:t>By the end of this presentation, you should be able to: </a:t>
            </a:r>
          </a:p>
          <a:p>
            <a:pPr marL="0" lvl="0" indent="0">
              <a:buNone/>
            </a:pPr>
            <a:endParaRPr lang="en-US" sz="2400" b="1" dirty="0"/>
          </a:p>
          <a:p>
            <a:pPr lvl="0"/>
            <a:r>
              <a:rPr lang="en-US" sz="2400" dirty="0"/>
              <a:t>Identify components that will determine response to treatment. </a:t>
            </a:r>
          </a:p>
          <a:p>
            <a:r>
              <a:rPr lang="en-US" sz="2400" dirty="0"/>
              <a:t>Identify reasons why there is NOT a response to treatment. </a:t>
            </a:r>
          </a:p>
          <a:p>
            <a:pPr lvl="0"/>
            <a:r>
              <a:rPr lang="en-US" sz="2400" dirty="0"/>
              <a:t>Identify next steps when there is no response to treatment. </a:t>
            </a:r>
          </a:p>
          <a:p>
            <a:pPr marL="0" lvl="0" indent="0">
              <a:buNone/>
            </a:pPr>
            <a:endParaRPr lang="en-US" sz="2800" dirty="0"/>
          </a:p>
          <a:p>
            <a:endParaRPr lang="en-US" sz="2400" dirty="0"/>
          </a:p>
        </p:txBody>
      </p:sp>
      <p:sp>
        <p:nvSpPr>
          <p:cNvPr id="4" name="Title 3">
            <a:extLst>
              <a:ext uri="{FF2B5EF4-FFF2-40B4-BE49-F238E27FC236}">
                <a16:creationId xmlns:a16="http://schemas.microsoft.com/office/drawing/2014/main" id="{6B540974-549D-C30A-E6C9-85A1ACFD0183}"/>
              </a:ext>
            </a:extLst>
          </p:cNvPr>
          <p:cNvSpPr txBox="1">
            <a:spLocks/>
          </p:cNvSpPr>
          <p:nvPr/>
        </p:nvSpPr>
        <p:spPr>
          <a:xfrm>
            <a:off x="2405864" y="676656"/>
            <a:ext cx="8947935" cy="1014032"/>
          </a:xfrm>
          <a:prstGeom prst="rect">
            <a:avLst/>
          </a:prstGeom>
        </p:spPr>
        <p:txBody>
          <a:bodyPr/>
          <a:lst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a:lstStyle>
          <a:p>
            <a:r>
              <a:rPr kumimoji="0" lang="en-US" sz="4400" b="1" i="0" u="none" strike="noStrike" kern="1200" cap="none" spc="0" normalizeH="0" baseline="0" noProof="0" dirty="0">
                <a:ln>
                  <a:noFill/>
                </a:ln>
                <a:solidFill>
                  <a:srgbClr val="6CC24A"/>
                </a:solidFill>
                <a:effectLst/>
                <a:uLnTx/>
                <a:uFillTx/>
                <a:latin typeface="Calibri" panose="020F0502020204030204"/>
                <a:ea typeface="+mj-ea"/>
                <a:cs typeface="+mj-cs"/>
              </a:rPr>
              <a:t>Objectives</a:t>
            </a:r>
            <a:endParaRPr lang="en-US" dirty="0">
              <a:solidFill>
                <a:srgbClr val="6CC24A"/>
              </a:solidFill>
            </a:endParaRPr>
          </a:p>
        </p:txBody>
      </p:sp>
    </p:spTree>
    <p:extLst>
      <p:ext uri="{BB962C8B-B14F-4D97-AF65-F5344CB8AC3E}">
        <p14:creationId xmlns:p14="http://schemas.microsoft.com/office/powerpoint/2010/main" val="198642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23240-A72D-71BC-23B5-C7031E81F648}"/>
              </a:ext>
            </a:extLst>
          </p:cNvPr>
          <p:cNvSpPr>
            <a:spLocks noGrp="1"/>
          </p:cNvSpPr>
          <p:nvPr>
            <p:ph type="title"/>
          </p:nvPr>
        </p:nvSpPr>
        <p:spPr>
          <a:xfrm>
            <a:off x="838200" y="365125"/>
            <a:ext cx="5181600" cy="1108807"/>
          </a:xfrm>
        </p:spPr>
        <p:txBody>
          <a:bodyPr anchor="ctr">
            <a:normAutofit/>
          </a:bodyPr>
          <a:lstStyle/>
          <a:p>
            <a:r>
              <a:rPr lang="en-US" dirty="0"/>
              <a:t>Introduction</a:t>
            </a:r>
          </a:p>
        </p:txBody>
      </p:sp>
      <p:sp>
        <p:nvSpPr>
          <p:cNvPr id="5" name="Subtitle 4">
            <a:extLst>
              <a:ext uri="{FF2B5EF4-FFF2-40B4-BE49-F238E27FC236}">
                <a16:creationId xmlns:a16="http://schemas.microsoft.com/office/drawing/2014/main" id="{CE6448EF-368E-B2B8-39C9-6D1570B342CE}"/>
              </a:ext>
            </a:extLst>
          </p:cNvPr>
          <p:cNvSpPr>
            <a:spLocks noGrp="1"/>
          </p:cNvSpPr>
          <p:nvPr>
            <p:ph type="subTitle" idx="13"/>
          </p:nvPr>
        </p:nvSpPr>
        <p:spPr>
          <a:xfrm>
            <a:off x="838200" y="1473932"/>
            <a:ext cx="5181600" cy="408005"/>
          </a:xfrm>
        </p:spPr>
        <p:txBody>
          <a:bodyPr>
            <a:normAutofit/>
          </a:bodyPr>
          <a:lstStyle/>
          <a:p>
            <a:r>
              <a:rPr lang="en-US" sz="2200"/>
              <a:t>Tuberculosis</a:t>
            </a:r>
          </a:p>
        </p:txBody>
      </p:sp>
      <p:sp>
        <p:nvSpPr>
          <p:cNvPr id="4" name="Content Placeholder 3">
            <a:extLst>
              <a:ext uri="{FF2B5EF4-FFF2-40B4-BE49-F238E27FC236}">
                <a16:creationId xmlns:a16="http://schemas.microsoft.com/office/drawing/2014/main" id="{43BE6C1D-FE2F-167D-CC0E-633BD862A540}"/>
              </a:ext>
            </a:extLst>
          </p:cNvPr>
          <p:cNvSpPr>
            <a:spLocks noGrp="1"/>
          </p:cNvSpPr>
          <p:nvPr>
            <p:ph sz="half" idx="1"/>
          </p:nvPr>
        </p:nvSpPr>
        <p:spPr>
          <a:xfrm>
            <a:off x="838200" y="2202023"/>
            <a:ext cx="5181600" cy="3974939"/>
          </a:xfrm>
        </p:spPr>
        <p:txBody>
          <a:bodyPr>
            <a:normAutofit/>
          </a:bodyPr>
          <a:lstStyle/>
          <a:p>
            <a:r>
              <a:rPr lang="en-US" dirty="0"/>
              <a:t>Major Global Health Issue</a:t>
            </a:r>
          </a:p>
          <a:p>
            <a:r>
              <a:rPr lang="en-US" dirty="0"/>
              <a:t>Effective management requires careful monitoring of patient response. </a:t>
            </a:r>
          </a:p>
          <a:p>
            <a:r>
              <a:rPr lang="en-US" dirty="0"/>
              <a:t>Adherence to treatment is crucial to cure and prevent resistance. </a:t>
            </a:r>
          </a:p>
        </p:txBody>
      </p:sp>
      <p:pic>
        <p:nvPicPr>
          <p:cNvPr id="1026" name="Picture 2" descr="Tuberculosis infection">
            <a:extLst>
              <a:ext uri="{FF2B5EF4-FFF2-40B4-BE49-F238E27FC236}">
                <a16:creationId xmlns:a16="http://schemas.microsoft.com/office/drawing/2014/main" id="{EA394B4E-08F1-4532-9B24-0A0ACA34AFEC}"/>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4570" r="14571" b="1"/>
          <a:stretch>
            <a:fillRect/>
          </a:stretch>
        </p:blipFill>
        <p:spPr bwMode="auto">
          <a:xfrm>
            <a:off x="6229350" y="10"/>
            <a:ext cx="5962650" cy="6626568"/>
          </a:xfrm>
          <a:prstGeom prst="rect">
            <a:avLst/>
          </a:prstGeom>
          <a:solidFill>
            <a:srgbClr val="FFFFFF"/>
          </a:solidFill>
        </p:spPr>
      </p:pic>
    </p:spTree>
    <p:extLst>
      <p:ext uri="{BB962C8B-B14F-4D97-AF65-F5344CB8AC3E}">
        <p14:creationId xmlns:p14="http://schemas.microsoft.com/office/powerpoint/2010/main" val="7132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A5ED1F-0241-1D51-5A1E-9B8F393CABCC}"/>
              </a:ext>
            </a:extLst>
          </p:cNvPr>
          <p:cNvSpPr>
            <a:spLocks noGrp="1"/>
          </p:cNvSpPr>
          <p:nvPr>
            <p:ph type="title"/>
          </p:nvPr>
        </p:nvSpPr>
        <p:spPr>
          <a:xfrm>
            <a:off x="300317" y="492816"/>
            <a:ext cx="10515600" cy="1325563"/>
          </a:xfrm>
        </p:spPr>
        <p:txBody>
          <a:bodyPr/>
          <a:lstStyle/>
          <a:p>
            <a:r>
              <a:rPr lang="en-US" dirty="0"/>
              <a:t>Goals of TB treatment</a:t>
            </a:r>
          </a:p>
        </p:txBody>
      </p:sp>
      <p:sp>
        <p:nvSpPr>
          <p:cNvPr id="5" name="TextBox 4">
            <a:extLst>
              <a:ext uri="{FF2B5EF4-FFF2-40B4-BE49-F238E27FC236}">
                <a16:creationId xmlns:a16="http://schemas.microsoft.com/office/drawing/2014/main" id="{5EAE127D-F6E8-72D9-EEB7-FEC3B4F764F6}"/>
              </a:ext>
            </a:extLst>
          </p:cNvPr>
          <p:cNvSpPr txBox="1"/>
          <p:nvPr/>
        </p:nvSpPr>
        <p:spPr>
          <a:xfrm>
            <a:off x="823532" y="1874528"/>
            <a:ext cx="10364788" cy="3464727"/>
          </a:xfrm>
          <a:prstGeom prst="rect">
            <a:avLst/>
          </a:prstGeom>
        </p:spPr>
        <p:txBody>
          <a:bodyPr vert="horz" lIns="91440" tIns="45720" rIns="91440" bIns="45720" rtlCol="0" anchor="b">
            <a:noAutofit/>
          </a:bodyPr>
          <a:lstStyle/>
          <a:p>
            <a:pPr marL="342900" indent="-342900">
              <a:lnSpc>
                <a:spcPct val="90000"/>
              </a:lnSpc>
              <a:spcBef>
                <a:spcPts val="1000"/>
              </a:spcBef>
              <a:buFont typeface="Arial" panose="020B0604020202020204" pitchFamily="34" charset="0"/>
              <a:buChar char="•"/>
            </a:pPr>
            <a:r>
              <a:rPr lang="en-US" sz="3600" b="1" kern="1200" dirty="0">
                <a:solidFill>
                  <a:srgbClr val="3F5763"/>
                </a:solidFill>
                <a:latin typeface="+mn-lt"/>
                <a:ea typeface="+mn-ea"/>
                <a:cs typeface="+mn-cs"/>
              </a:rPr>
              <a:t>Cure patient and minimi</a:t>
            </a:r>
            <a:r>
              <a:rPr lang="en-US" sz="3600" b="1" dirty="0">
                <a:solidFill>
                  <a:srgbClr val="3F5763"/>
                </a:solidFill>
              </a:rPr>
              <a:t>ze permanent disabilities, death and transmission. </a:t>
            </a:r>
          </a:p>
          <a:p>
            <a:pPr marL="342900" indent="-342900">
              <a:lnSpc>
                <a:spcPct val="90000"/>
              </a:lnSpc>
              <a:spcBef>
                <a:spcPts val="1000"/>
              </a:spcBef>
              <a:buFont typeface="Arial" panose="020B0604020202020204" pitchFamily="34" charset="0"/>
              <a:buChar char="•"/>
            </a:pPr>
            <a:r>
              <a:rPr lang="en-US" sz="3600" b="1" kern="1200" dirty="0">
                <a:solidFill>
                  <a:srgbClr val="3F5763"/>
                </a:solidFill>
                <a:latin typeface="+mn-lt"/>
                <a:ea typeface="+mn-ea"/>
                <a:cs typeface="+mn-cs"/>
              </a:rPr>
              <a:t>Provide the safest, shortest effective patient centered therapy possible. </a:t>
            </a:r>
          </a:p>
          <a:p>
            <a:pPr marL="342900" indent="-342900">
              <a:lnSpc>
                <a:spcPct val="90000"/>
              </a:lnSpc>
              <a:spcBef>
                <a:spcPts val="1000"/>
              </a:spcBef>
              <a:buFont typeface="Arial" panose="020B0604020202020204" pitchFamily="34" charset="0"/>
              <a:buChar char="•"/>
            </a:pPr>
            <a:r>
              <a:rPr lang="en-US" sz="3600" b="1" kern="1200" dirty="0">
                <a:solidFill>
                  <a:srgbClr val="3F5763"/>
                </a:solidFill>
                <a:latin typeface="+mn-lt"/>
                <a:ea typeface="+mn-ea"/>
                <a:cs typeface="+mn-cs"/>
              </a:rPr>
              <a:t>Develop a treatment and monitoring Plan to ensure adherence and completion of treatment. </a:t>
            </a:r>
          </a:p>
        </p:txBody>
      </p:sp>
      <p:sp>
        <p:nvSpPr>
          <p:cNvPr id="4" name="Title 3">
            <a:extLst>
              <a:ext uri="{FF2B5EF4-FFF2-40B4-BE49-F238E27FC236}">
                <a16:creationId xmlns:a16="http://schemas.microsoft.com/office/drawing/2014/main" id="{6B540974-549D-C30A-E6C9-85A1ACFD0183}"/>
              </a:ext>
            </a:extLst>
          </p:cNvPr>
          <p:cNvSpPr txBox="1">
            <a:spLocks/>
          </p:cNvSpPr>
          <p:nvPr/>
        </p:nvSpPr>
        <p:spPr>
          <a:xfrm>
            <a:off x="2405864" y="676656"/>
            <a:ext cx="8947935" cy="1014032"/>
          </a:xfrm>
          <a:prstGeom prst="rect">
            <a:avLst/>
          </a:prstGeom>
        </p:spPr>
        <p:txBody>
          <a:bodyPr/>
          <a:lst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a:lstStyle>
          <a:p>
            <a:endParaRPr lang="en-US" dirty="0"/>
          </a:p>
        </p:txBody>
      </p:sp>
    </p:spTree>
    <p:extLst>
      <p:ext uri="{BB962C8B-B14F-4D97-AF65-F5344CB8AC3E}">
        <p14:creationId xmlns:p14="http://schemas.microsoft.com/office/powerpoint/2010/main" val="238426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E6FCCD-289A-27C5-90B9-E0A7913CA8C7}"/>
              </a:ext>
            </a:extLst>
          </p:cNvPr>
          <p:cNvSpPr txBox="1"/>
          <p:nvPr/>
        </p:nvSpPr>
        <p:spPr>
          <a:xfrm>
            <a:off x="1077686" y="1736503"/>
            <a:ext cx="10047514"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Description of treatment regimen</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Methods for assess/ensuring adherence</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Methods to monitor adverse reactions</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a:t>Methods for evaluating treatment response</a:t>
            </a:r>
          </a:p>
        </p:txBody>
      </p:sp>
      <p:sp>
        <p:nvSpPr>
          <p:cNvPr id="4" name="Content Placeholder 3">
            <a:extLst>
              <a:ext uri="{FF2B5EF4-FFF2-40B4-BE49-F238E27FC236}">
                <a16:creationId xmlns:a16="http://schemas.microsoft.com/office/drawing/2014/main" id="{4AAD6985-ECA9-A03A-F49F-84102C3F5638}"/>
              </a:ext>
            </a:extLst>
          </p:cNvPr>
          <p:cNvSpPr>
            <a:spLocks noGrp="1"/>
          </p:cNvSpPr>
          <p:nvPr>
            <p:ph sz="quarter" idx="13"/>
          </p:nvPr>
        </p:nvSpPr>
        <p:spPr>
          <a:xfrm>
            <a:off x="666750" y="742950"/>
            <a:ext cx="10858500" cy="720090"/>
          </a:xfrm>
        </p:spPr>
        <p:txBody>
          <a:bodyPr>
            <a:normAutofit/>
          </a:bodyPr>
          <a:lstStyle/>
          <a:p>
            <a:pPr marL="0" indent="0" algn="ctr">
              <a:buNone/>
            </a:pPr>
            <a:r>
              <a:rPr lang="en-US" sz="4000" b="1" dirty="0">
                <a:solidFill>
                  <a:srgbClr val="6CC24A"/>
                </a:solidFill>
              </a:rPr>
              <a:t>Treatment and Monitoring Plan should include: </a:t>
            </a:r>
          </a:p>
        </p:txBody>
      </p:sp>
    </p:spTree>
    <p:extLst>
      <p:ext uri="{BB962C8B-B14F-4D97-AF65-F5344CB8AC3E}">
        <p14:creationId xmlns:p14="http://schemas.microsoft.com/office/powerpoint/2010/main" val="174768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40974-549D-C30A-E6C9-85A1ACFD0183}"/>
              </a:ext>
            </a:extLst>
          </p:cNvPr>
          <p:cNvSpPr txBox="1">
            <a:spLocks/>
          </p:cNvSpPr>
          <p:nvPr/>
        </p:nvSpPr>
        <p:spPr>
          <a:xfrm>
            <a:off x="2620652" y="222250"/>
            <a:ext cx="8733148" cy="1325563"/>
          </a:xfrm>
        </p:spPr>
        <p:txBody>
          <a:bodyPr>
            <a:normAutofit/>
          </a:bodyPr>
          <a:lstStyle>
            <a:lvl1pPr algn="l" defTabSz="914400" rtl="0" eaLnBrk="1" latinLnBrk="0" hangingPunct="1">
              <a:lnSpc>
                <a:spcPct val="90000"/>
              </a:lnSpc>
              <a:spcBef>
                <a:spcPct val="0"/>
              </a:spcBef>
              <a:buNone/>
              <a:defRPr sz="4400" b="0" kern="1200">
                <a:solidFill>
                  <a:srgbClr val="333333"/>
                </a:solidFill>
                <a:latin typeface="+mn-lt"/>
                <a:ea typeface="+mj-ea"/>
                <a:cs typeface="+mj-cs"/>
              </a:defRPr>
            </a:lvl1pPr>
          </a:lstStyle>
          <a:p>
            <a:pPr>
              <a:spcAft>
                <a:spcPts val="600"/>
              </a:spcAft>
            </a:pPr>
            <a:r>
              <a:rPr kumimoji="0" lang="en-US" b="0" i="0" u="none" strike="noStrike" kern="1200" cap="none" spc="0" normalizeH="0" baseline="0" noProof="0" dirty="0">
                <a:ln>
                  <a:noFill/>
                </a:ln>
                <a:effectLst/>
                <a:uLnTx/>
                <a:uFillTx/>
                <a:latin typeface="+mn-lt"/>
                <a:ea typeface="+mj-ea"/>
                <a:cs typeface="+mj-cs"/>
              </a:rPr>
              <a:t>Treatment Regimens: </a:t>
            </a:r>
            <a:endParaRPr lang="en-US" b="0" kern="1200" dirty="0">
              <a:latin typeface="+mn-lt"/>
              <a:ea typeface="+mj-ea"/>
              <a:cs typeface="+mj-cs"/>
            </a:endParaRPr>
          </a:p>
        </p:txBody>
      </p:sp>
      <p:graphicFrame>
        <p:nvGraphicFramePr>
          <p:cNvPr id="7" name="Content Placeholder 6">
            <a:extLst>
              <a:ext uri="{FF2B5EF4-FFF2-40B4-BE49-F238E27FC236}">
                <a16:creationId xmlns:a16="http://schemas.microsoft.com/office/drawing/2014/main" id="{86A22FB4-0E5C-4CF4-B618-C8B05AA2B675}"/>
              </a:ext>
            </a:extLst>
          </p:cNvPr>
          <p:cNvGraphicFramePr>
            <a:graphicFrameLocks noGrp="1"/>
          </p:cNvGraphicFramePr>
          <p:nvPr>
            <p:ph sz="half" idx="2"/>
            <p:extLst>
              <p:ext uri="{D42A27DB-BD31-4B8C-83A1-F6EECF244321}">
                <p14:modId xmlns:p14="http://schemas.microsoft.com/office/powerpoint/2010/main" val="223031179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Less Is More: How reducing pill burden wins customers">
            <a:extLst>
              <a:ext uri="{FF2B5EF4-FFF2-40B4-BE49-F238E27FC236}">
                <a16:creationId xmlns:a16="http://schemas.microsoft.com/office/drawing/2014/main" id="{A783EB2D-7A29-21CA-06B3-0231849B85FF}"/>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2243578" y="1825625"/>
            <a:ext cx="3776221"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25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8F3FF8-B5B0-9F89-3E1D-DDF790983DC3}"/>
              </a:ext>
            </a:extLst>
          </p:cNvPr>
          <p:cNvSpPr txBox="1">
            <a:spLocks/>
          </p:cNvSpPr>
          <p:nvPr/>
        </p:nvSpPr>
        <p:spPr>
          <a:xfrm>
            <a:off x="761988" y="273376"/>
            <a:ext cx="6025311" cy="1325563"/>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rgbClr val="6CC24A"/>
                </a:solidFill>
                <a:latin typeface="+mn-lt"/>
                <a:ea typeface="+mj-ea"/>
                <a:cs typeface="+mj-cs"/>
              </a:defRPr>
            </a:lvl1pPr>
          </a:lstStyle>
          <a:p>
            <a:r>
              <a:rPr lang="en-US" dirty="0">
                <a:latin typeface="Calibri" panose="020F0502020204030204"/>
              </a:rPr>
              <a:t>Nursing Case management</a:t>
            </a:r>
            <a:endParaRPr lang="en-US" dirty="0"/>
          </a:p>
        </p:txBody>
      </p:sp>
      <p:graphicFrame>
        <p:nvGraphicFramePr>
          <p:cNvPr id="8" name="Diagram 7">
            <a:extLst>
              <a:ext uri="{FF2B5EF4-FFF2-40B4-BE49-F238E27FC236}">
                <a16:creationId xmlns:a16="http://schemas.microsoft.com/office/drawing/2014/main" id="{1B394BBD-CD47-8529-4588-B9E7C9965286}"/>
              </a:ext>
            </a:extLst>
          </p:cNvPr>
          <p:cNvGraphicFramePr/>
          <p:nvPr>
            <p:extLst>
              <p:ext uri="{D42A27DB-BD31-4B8C-83A1-F6EECF244321}">
                <p14:modId xmlns:p14="http://schemas.microsoft.com/office/powerpoint/2010/main" val="2716658106"/>
              </p:ext>
            </p:extLst>
          </p:nvPr>
        </p:nvGraphicFramePr>
        <p:xfrm>
          <a:off x="114507" y="1642081"/>
          <a:ext cx="5032528" cy="4863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NCP 10 Nursing care Plan on Pulmonary Tuberculosis/TB/ communicable ...">
            <a:extLst>
              <a:ext uri="{FF2B5EF4-FFF2-40B4-BE49-F238E27FC236}">
                <a16:creationId xmlns:a16="http://schemas.microsoft.com/office/drawing/2014/main" id="{FDA8F9F0-014A-2FAE-F2E6-732FDF3498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887" y="273376"/>
            <a:ext cx="6253113" cy="658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65522"/>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DSHS-Powerpoint-Template</Template>
  <TotalTime>2293</TotalTime>
  <Words>3293</Words>
  <Application>Microsoft Office PowerPoint</Application>
  <PresentationFormat>Widescreen</PresentationFormat>
  <Paragraphs>244</Paragraphs>
  <Slides>25</Slides>
  <Notes>25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Arial</vt:lpstr>
      <vt:lpstr>Calibri</vt:lpstr>
      <vt:lpstr>pt-sans-pro</vt:lpstr>
      <vt:lpstr>Symbol</vt:lpstr>
      <vt:lpstr>Verdana</vt:lpstr>
      <vt:lpstr>DSHS Slide Theme</vt:lpstr>
      <vt:lpstr>DSHS Slide Layout 2</vt:lpstr>
      <vt:lpstr>DSHS Slide Layout 3</vt:lpstr>
      <vt:lpstr>1_DSHS Slide Layout 2</vt:lpstr>
      <vt:lpstr>PowerPoint Presentation</vt:lpstr>
      <vt:lpstr>PowerPoint Presentation</vt:lpstr>
      <vt:lpstr>Maricela Zambrano, RN</vt:lpstr>
      <vt:lpstr>PowerPoint Presentation</vt:lpstr>
      <vt:lpstr>Introduction</vt:lpstr>
      <vt:lpstr>Goals of TB treatment</vt:lpstr>
      <vt:lpstr>PowerPoint Presentation</vt:lpstr>
      <vt:lpstr>PowerPoint Presentation</vt:lpstr>
      <vt:lpstr>PowerPoint Presentation</vt:lpstr>
      <vt:lpstr>Monitoring Clinical Response to treatment</vt:lpstr>
      <vt:lpstr>Clinical Monitoring</vt:lpstr>
      <vt:lpstr>Directly Observed Therapy vs Video Directly Observed Therapy</vt:lpstr>
      <vt:lpstr>PowerPoint Presentation</vt:lpstr>
      <vt:lpstr>Managing Adverse Reactions</vt:lpstr>
      <vt:lpstr>Drug Interaction Resources</vt:lpstr>
      <vt:lpstr>Care After Adverse Reactions</vt:lpstr>
      <vt:lpstr>Preventing Treatment Failure</vt:lpstr>
      <vt:lpstr>Therapeutic Drug Monitoring </vt:lpstr>
      <vt:lpstr>Bacteriology  </vt:lpstr>
      <vt:lpstr>Radiology </vt:lpstr>
      <vt:lpstr>Support System</vt:lpstr>
      <vt:lpstr>Reminders</vt:lpstr>
      <vt:lpstr>Conclusion </vt:lpstr>
      <vt:lpstr>Additional References </vt:lpstr>
      <vt:lpstr>Thank You!  Maricela.Zambrano@dshs.texas.gov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Wayne, Alysia</cp:lastModifiedBy>
  <cp:revision>70</cp:revision>
  <dcterms:created xsi:type="dcterms:W3CDTF">2018-12-06T15:25:41Z</dcterms:created>
  <dcterms:modified xsi:type="dcterms:W3CDTF">2025-09-03T16:34:15Z</dcterms:modified>
</cp:coreProperties>
</file>