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7" r:id="rId4"/>
    <p:sldMasterId id="2147483886" r:id="rId5"/>
    <p:sldMasterId id="2147483896" r:id="rId6"/>
  </p:sldMasterIdLst>
  <p:notesMasterIdLst>
    <p:notesMasterId r:id="rId48"/>
  </p:notesMasterIdLst>
  <p:sldIdLst>
    <p:sldId id="257" r:id="rId7"/>
    <p:sldId id="1469" r:id="rId8"/>
    <p:sldId id="1472" r:id="rId9"/>
    <p:sldId id="1463" r:id="rId10"/>
    <p:sldId id="1464" r:id="rId11"/>
    <p:sldId id="1480" r:id="rId12"/>
    <p:sldId id="1471" r:id="rId13"/>
    <p:sldId id="1466" r:id="rId14"/>
    <p:sldId id="263" r:id="rId15"/>
    <p:sldId id="1450" r:id="rId16"/>
    <p:sldId id="1452" r:id="rId17"/>
    <p:sldId id="1467" r:id="rId18"/>
    <p:sldId id="260" r:id="rId19"/>
    <p:sldId id="261" r:id="rId20"/>
    <p:sldId id="1462" r:id="rId21"/>
    <p:sldId id="1473" r:id="rId22"/>
    <p:sldId id="1446" r:id="rId23"/>
    <p:sldId id="1437" r:id="rId24"/>
    <p:sldId id="1454" r:id="rId25"/>
    <p:sldId id="1438" r:id="rId26"/>
    <p:sldId id="1440" r:id="rId27"/>
    <p:sldId id="1441" r:id="rId28"/>
    <p:sldId id="1447" r:id="rId29"/>
    <p:sldId id="1479" r:id="rId30"/>
    <p:sldId id="264" r:id="rId31"/>
    <p:sldId id="265" r:id="rId32"/>
    <p:sldId id="1478" r:id="rId33"/>
    <p:sldId id="272" r:id="rId34"/>
    <p:sldId id="1481" r:id="rId35"/>
    <p:sldId id="270" r:id="rId36"/>
    <p:sldId id="271" r:id="rId37"/>
    <p:sldId id="279" r:id="rId38"/>
    <p:sldId id="281" r:id="rId39"/>
    <p:sldId id="282" r:id="rId40"/>
    <p:sldId id="284" r:id="rId41"/>
    <p:sldId id="1474" r:id="rId42"/>
    <p:sldId id="1468" r:id="rId43"/>
    <p:sldId id="1475" r:id="rId44"/>
    <p:sldId id="1476" r:id="rId45"/>
    <p:sldId id="1445" r:id="rId46"/>
    <p:sldId id="147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5F1B9D-0285-DD18-743D-AF67F06DBBAC}" name="Foy,Elizabeth (DSHS)" initials="EF" userId="S::Elizabeth.Foy@dshs.texas.gov::96b36794-6409-48a4-af98-228503f428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1914"/>
    <a:srgbClr val="116EA7"/>
    <a:srgbClr val="283891"/>
    <a:srgbClr val="FF9900"/>
    <a:srgbClr val="D02300"/>
    <a:srgbClr val="86D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69281" autoAdjust="0"/>
  </p:normalViewPr>
  <p:slideViewPr>
    <p:cSldViewPr snapToGrid="0">
      <p:cViewPr varScale="1">
        <p:scale>
          <a:sx n="76" d="100"/>
          <a:sy n="76" d="100"/>
        </p:scale>
        <p:origin x="1830" y="9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E546A-670B-4303-813E-4133796E4DDE}" type="doc">
      <dgm:prSet loTypeId="urn:microsoft.com/office/officeart/2005/8/layout/pyramid2" loCatId="list" qsTypeId="urn:microsoft.com/office/officeart/2005/8/quickstyle/simple1" qsCatId="simple" csTypeId="urn:microsoft.com/office/officeart/2005/8/colors/colorful5" csCatId="colorful" phldr="1"/>
      <dgm:spPr/>
    </dgm:pt>
    <dgm:pt modelId="{4E2F4EF4-EEB7-44AC-9CA6-D7C127B1BD07}">
      <dgm:prSet phldrT="[Text]"/>
      <dgm:spPr/>
      <dgm:t>
        <a:bodyPr/>
        <a:lstStyle/>
        <a:p>
          <a:r>
            <a:rPr lang="en-US" dirty="0"/>
            <a:t>Administrative Controls </a:t>
          </a:r>
        </a:p>
      </dgm:t>
    </dgm:pt>
    <dgm:pt modelId="{BACC0DAB-9AFA-4921-ADD6-8E174D98D11C}" type="parTrans" cxnId="{CA977CF9-B8A6-4CFC-83E1-C04718D1BE42}">
      <dgm:prSet/>
      <dgm:spPr/>
      <dgm:t>
        <a:bodyPr/>
        <a:lstStyle/>
        <a:p>
          <a:endParaRPr lang="en-US"/>
        </a:p>
      </dgm:t>
    </dgm:pt>
    <dgm:pt modelId="{209CDA61-9C1F-4C7D-AB43-144C9B9094CF}" type="sibTrans" cxnId="{CA977CF9-B8A6-4CFC-83E1-C04718D1BE42}">
      <dgm:prSet/>
      <dgm:spPr/>
      <dgm:t>
        <a:bodyPr/>
        <a:lstStyle/>
        <a:p>
          <a:endParaRPr lang="en-US"/>
        </a:p>
      </dgm:t>
    </dgm:pt>
    <dgm:pt modelId="{62211EAF-74B6-4FEB-9668-9DA0E36AEF23}">
      <dgm:prSet phldrT="[Text]"/>
      <dgm:spPr/>
      <dgm:t>
        <a:bodyPr/>
        <a:lstStyle/>
        <a:p>
          <a:r>
            <a:rPr lang="en-US" dirty="0"/>
            <a:t>Environmental Controls</a:t>
          </a:r>
        </a:p>
      </dgm:t>
    </dgm:pt>
    <dgm:pt modelId="{9542E0DA-893E-47C4-B6CE-6420DE2C652A}" type="parTrans" cxnId="{DD3F490A-B331-474A-B3EA-DAF04AF1584E}">
      <dgm:prSet/>
      <dgm:spPr/>
      <dgm:t>
        <a:bodyPr/>
        <a:lstStyle/>
        <a:p>
          <a:endParaRPr lang="en-US"/>
        </a:p>
      </dgm:t>
    </dgm:pt>
    <dgm:pt modelId="{04B6E12C-D233-4773-898D-79C3E467F17D}" type="sibTrans" cxnId="{DD3F490A-B331-474A-B3EA-DAF04AF1584E}">
      <dgm:prSet/>
      <dgm:spPr/>
      <dgm:t>
        <a:bodyPr/>
        <a:lstStyle/>
        <a:p>
          <a:endParaRPr lang="en-US"/>
        </a:p>
      </dgm:t>
    </dgm:pt>
    <dgm:pt modelId="{07EB8CF9-19E3-4D2A-B3D1-DAB1F67F8CE2}">
      <dgm:prSet phldrT="[Text]"/>
      <dgm:spPr/>
      <dgm:t>
        <a:bodyPr/>
        <a:lstStyle/>
        <a:p>
          <a:r>
            <a:rPr lang="en-US" dirty="0"/>
            <a:t>Respiratory Protection </a:t>
          </a:r>
        </a:p>
      </dgm:t>
    </dgm:pt>
    <dgm:pt modelId="{54F1DBA0-9F7A-4869-9546-BF123D09CAD5}" type="parTrans" cxnId="{866E2ED0-1DA8-44DC-B7E3-D289E961E18F}">
      <dgm:prSet/>
      <dgm:spPr/>
      <dgm:t>
        <a:bodyPr/>
        <a:lstStyle/>
        <a:p>
          <a:endParaRPr lang="en-US"/>
        </a:p>
      </dgm:t>
    </dgm:pt>
    <dgm:pt modelId="{B40EA186-A928-41B1-ADDF-5E3759E8EA4C}" type="sibTrans" cxnId="{866E2ED0-1DA8-44DC-B7E3-D289E961E18F}">
      <dgm:prSet/>
      <dgm:spPr/>
      <dgm:t>
        <a:bodyPr/>
        <a:lstStyle/>
        <a:p>
          <a:endParaRPr lang="en-US"/>
        </a:p>
      </dgm:t>
    </dgm:pt>
    <dgm:pt modelId="{C4E7DC09-2451-490D-809A-F758C5FCE649}" type="pres">
      <dgm:prSet presAssocID="{3DAE546A-670B-4303-813E-4133796E4DDE}" presName="compositeShape" presStyleCnt="0">
        <dgm:presLayoutVars>
          <dgm:dir/>
          <dgm:resizeHandles/>
        </dgm:presLayoutVars>
      </dgm:prSet>
      <dgm:spPr/>
    </dgm:pt>
    <dgm:pt modelId="{F6306DA5-20BC-4631-A733-A11D9ACAF5F1}" type="pres">
      <dgm:prSet presAssocID="{3DAE546A-670B-4303-813E-4133796E4DDE}" presName="pyramid" presStyleLbl="node1" presStyleIdx="0" presStyleCnt="1" custLinFactNeighborX="-60000" custLinFactNeighborY="713"/>
      <dgm:spPr/>
    </dgm:pt>
    <dgm:pt modelId="{B94240BE-37AF-446F-8397-9A0EFA3BFE5E}" type="pres">
      <dgm:prSet presAssocID="{3DAE546A-670B-4303-813E-4133796E4DDE}" presName="theList" presStyleCnt="0"/>
      <dgm:spPr/>
    </dgm:pt>
    <dgm:pt modelId="{6CFABB56-96DA-43DE-B3D4-B8E90D7B55E2}" type="pres">
      <dgm:prSet presAssocID="{4E2F4EF4-EEB7-44AC-9CA6-D7C127B1BD07}" presName="aNode" presStyleLbl="fgAcc1" presStyleIdx="0" presStyleCnt="3">
        <dgm:presLayoutVars>
          <dgm:bulletEnabled val="1"/>
        </dgm:presLayoutVars>
      </dgm:prSet>
      <dgm:spPr/>
    </dgm:pt>
    <dgm:pt modelId="{DDF89FB3-966E-43B2-83E1-ED1DE33C91BD}" type="pres">
      <dgm:prSet presAssocID="{4E2F4EF4-EEB7-44AC-9CA6-D7C127B1BD07}" presName="aSpace" presStyleCnt="0"/>
      <dgm:spPr/>
    </dgm:pt>
    <dgm:pt modelId="{76E4ECD1-0CFC-4F17-A90B-4E3E0501914A}" type="pres">
      <dgm:prSet presAssocID="{62211EAF-74B6-4FEB-9668-9DA0E36AEF23}" presName="aNode" presStyleLbl="fgAcc1" presStyleIdx="1" presStyleCnt="3">
        <dgm:presLayoutVars>
          <dgm:bulletEnabled val="1"/>
        </dgm:presLayoutVars>
      </dgm:prSet>
      <dgm:spPr/>
    </dgm:pt>
    <dgm:pt modelId="{D7B84E56-D642-4810-B109-444CE6C72687}" type="pres">
      <dgm:prSet presAssocID="{62211EAF-74B6-4FEB-9668-9DA0E36AEF23}" presName="aSpace" presStyleCnt="0"/>
      <dgm:spPr/>
    </dgm:pt>
    <dgm:pt modelId="{FA563639-3DD8-40D8-ACD7-1C7A4426384C}" type="pres">
      <dgm:prSet presAssocID="{07EB8CF9-19E3-4D2A-B3D1-DAB1F67F8CE2}" presName="aNode" presStyleLbl="fgAcc1" presStyleIdx="2" presStyleCnt="3">
        <dgm:presLayoutVars>
          <dgm:bulletEnabled val="1"/>
        </dgm:presLayoutVars>
      </dgm:prSet>
      <dgm:spPr/>
    </dgm:pt>
    <dgm:pt modelId="{C27FFFF8-6947-49D3-B030-B389B396D7D1}" type="pres">
      <dgm:prSet presAssocID="{07EB8CF9-19E3-4D2A-B3D1-DAB1F67F8CE2}" presName="aSpace" presStyleCnt="0"/>
      <dgm:spPr/>
    </dgm:pt>
  </dgm:ptLst>
  <dgm:cxnLst>
    <dgm:cxn modelId="{DD3F490A-B331-474A-B3EA-DAF04AF1584E}" srcId="{3DAE546A-670B-4303-813E-4133796E4DDE}" destId="{62211EAF-74B6-4FEB-9668-9DA0E36AEF23}" srcOrd="1" destOrd="0" parTransId="{9542E0DA-893E-47C4-B6CE-6420DE2C652A}" sibTransId="{04B6E12C-D233-4773-898D-79C3E467F17D}"/>
    <dgm:cxn modelId="{0E38AE1A-4383-4B44-A5ED-DB992A5A63B8}" type="presOf" srcId="{4E2F4EF4-EEB7-44AC-9CA6-D7C127B1BD07}" destId="{6CFABB56-96DA-43DE-B3D4-B8E90D7B55E2}" srcOrd="0" destOrd="0" presId="urn:microsoft.com/office/officeart/2005/8/layout/pyramid2"/>
    <dgm:cxn modelId="{DB50E162-0E06-475C-83DA-951F1B53A9DC}" type="presOf" srcId="{07EB8CF9-19E3-4D2A-B3D1-DAB1F67F8CE2}" destId="{FA563639-3DD8-40D8-ACD7-1C7A4426384C}" srcOrd="0" destOrd="0" presId="urn:microsoft.com/office/officeart/2005/8/layout/pyramid2"/>
    <dgm:cxn modelId="{DB2CA545-6840-4DD4-BEC1-3DA3BDF55D66}" type="presOf" srcId="{62211EAF-74B6-4FEB-9668-9DA0E36AEF23}" destId="{76E4ECD1-0CFC-4F17-A90B-4E3E0501914A}" srcOrd="0" destOrd="0" presId="urn:microsoft.com/office/officeart/2005/8/layout/pyramid2"/>
    <dgm:cxn modelId="{9D6BD5C0-2636-41C4-AE96-EC188B5B7B83}" type="presOf" srcId="{3DAE546A-670B-4303-813E-4133796E4DDE}" destId="{C4E7DC09-2451-490D-809A-F758C5FCE649}" srcOrd="0" destOrd="0" presId="urn:microsoft.com/office/officeart/2005/8/layout/pyramid2"/>
    <dgm:cxn modelId="{866E2ED0-1DA8-44DC-B7E3-D289E961E18F}" srcId="{3DAE546A-670B-4303-813E-4133796E4DDE}" destId="{07EB8CF9-19E3-4D2A-B3D1-DAB1F67F8CE2}" srcOrd="2" destOrd="0" parTransId="{54F1DBA0-9F7A-4869-9546-BF123D09CAD5}" sibTransId="{B40EA186-A928-41B1-ADDF-5E3759E8EA4C}"/>
    <dgm:cxn modelId="{CA977CF9-B8A6-4CFC-83E1-C04718D1BE42}" srcId="{3DAE546A-670B-4303-813E-4133796E4DDE}" destId="{4E2F4EF4-EEB7-44AC-9CA6-D7C127B1BD07}" srcOrd="0" destOrd="0" parTransId="{BACC0DAB-9AFA-4921-ADD6-8E174D98D11C}" sibTransId="{209CDA61-9C1F-4C7D-AB43-144C9B9094CF}"/>
    <dgm:cxn modelId="{EC3CB5DB-14AA-4BC3-BC0C-EADDD9C99FA7}" type="presParOf" srcId="{C4E7DC09-2451-490D-809A-F758C5FCE649}" destId="{F6306DA5-20BC-4631-A733-A11D9ACAF5F1}" srcOrd="0" destOrd="0" presId="urn:microsoft.com/office/officeart/2005/8/layout/pyramid2"/>
    <dgm:cxn modelId="{EB4AA405-4933-43A6-AA71-C74A860ECD01}" type="presParOf" srcId="{C4E7DC09-2451-490D-809A-F758C5FCE649}" destId="{B94240BE-37AF-446F-8397-9A0EFA3BFE5E}" srcOrd="1" destOrd="0" presId="urn:microsoft.com/office/officeart/2005/8/layout/pyramid2"/>
    <dgm:cxn modelId="{D7809C04-C1AF-431D-AC96-372DEE0991AB}" type="presParOf" srcId="{B94240BE-37AF-446F-8397-9A0EFA3BFE5E}" destId="{6CFABB56-96DA-43DE-B3D4-B8E90D7B55E2}" srcOrd="0" destOrd="0" presId="urn:microsoft.com/office/officeart/2005/8/layout/pyramid2"/>
    <dgm:cxn modelId="{D925204D-8C7B-41E6-949E-8F4CC2D5CE49}" type="presParOf" srcId="{B94240BE-37AF-446F-8397-9A0EFA3BFE5E}" destId="{DDF89FB3-966E-43B2-83E1-ED1DE33C91BD}" srcOrd="1" destOrd="0" presId="urn:microsoft.com/office/officeart/2005/8/layout/pyramid2"/>
    <dgm:cxn modelId="{C81CA715-A1E9-4D90-9EF6-50CF873776BB}" type="presParOf" srcId="{B94240BE-37AF-446F-8397-9A0EFA3BFE5E}" destId="{76E4ECD1-0CFC-4F17-A90B-4E3E0501914A}" srcOrd="2" destOrd="0" presId="urn:microsoft.com/office/officeart/2005/8/layout/pyramid2"/>
    <dgm:cxn modelId="{58392DF4-4090-4ED0-AEFE-28735A695082}" type="presParOf" srcId="{B94240BE-37AF-446F-8397-9A0EFA3BFE5E}" destId="{D7B84E56-D642-4810-B109-444CE6C72687}" srcOrd="3" destOrd="0" presId="urn:microsoft.com/office/officeart/2005/8/layout/pyramid2"/>
    <dgm:cxn modelId="{C9685DB3-016A-4ACC-8127-6A61996F8AE2}" type="presParOf" srcId="{B94240BE-37AF-446F-8397-9A0EFA3BFE5E}" destId="{FA563639-3DD8-40D8-ACD7-1C7A4426384C}" srcOrd="4" destOrd="0" presId="urn:microsoft.com/office/officeart/2005/8/layout/pyramid2"/>
    <dgm:cxn modelId="{3EF02666-EB56-4840-9D0F-7C2B2E6DFEAF}" type="presParOf" srcId="{B94240BE-37AF-446F-8397-9A0EFA3BFE5E}" destId="{C27FFFF8-6947-49D3-B030-B389B396D7D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63ECE-DDAC-40BE-8288-90692885FBE0}" type="doc">
      <dgm:prSet loTypeId="urn:microsoft.com/office/officeart/2005/8/layout/pList2" loCatId="list" qsTypeId="urn:microsoft.com/office/officeart/2005/8/quickstyle/simple1" qsCatId="simple" csTypeId="urn:microsoft.com/office/officeart/2005/8/colors/accent1_2" csCatId="accent1" phldr="1"/>
      <dgm:spPr/>
    </dgm:pt>
    <dgm:pt modelId="{1F7A1DDC-621E-46AD-8559-ED0A56C2B9C1}">
      <dgm:prSet phldrT="[Text]"/>
      <dgm:spPr/>
      <dgm:t>
        <a:bodyPr/>
        <a:lstStyle/>
        <a:p>
          <a:r>
            <a:rPr lang="en-US" b="1" dirty="0"/>
            <a:t>Surgical Mask for the patient: </a:t>
          </a:r>
        </a:p>
        <a:p>
          <a:r>
            <a:rPr lang="en-US" dirty="0"/>
            <a:t>If a TB patient is wearing an N95 they can have increased respiratory distress. </a:t>
          </a:r>
        </a:p>
      </dgm:t>
    </dgm:pt>
    <dgm:pt modelId="{5F865659-F255-4245-9867-D3B201613D0B}" type="parTrans" cxnId="{3B143434-F652-49E5-9220-AFF6A0B97838}">
      <dgm:prSet/>
      <dgm:spPr/>
      <dgm:t>
        <a:bodyPr/>
        <a:lstStyle/>
        <a:p>
          <a:endParaRPr lang="en-US"/>
        </a:p>
      </dgm:t>
    </dgm:pt>
    <dgm:pt modelId="{82AABDF2-D340-4166-8525-CF67B2FC2B29}" type="sibTrans" cxnId="{3B143434-F652-49E5-9220-AFF6A0B97838}">
      <dgm:prSet/>
      <dgm:spPr/>
      <dgm:t>
        <a:bodyPr/>
        <a:lstStyle/>
        <a:p>
          <a:endParaRPr lang="en-US"/>
        </a:p>
      </dgm:t>
    </dgm:pt>
    <dgm:pt modelId="{CB409698-24CE-4660-9D50-21183D0FAE16}">
      <dgm:prSet phldrT="[Text]"/>
      <dgm:spPr/>
      <dgm:t>
        <a:bodyPr/>
        <a:lstStyle/>
        <a:p>
          <a:r>
            <a:rPr lang="en-US" b="1" dirty="0"/>
            <a:t>N-95 Respirator for the HCW:</a:t>
          </a:r>
        </a:p>
        <a:p>
          <a:r>
            <a:rPr lang="en-US" dirty="0"/>
            <a:t>National Institute for Occupational Safety and Health (NIOSH) requires fit testing to ensure fit. </a:t>
          </a:r>
        </a:p>
      </dgm:t>
    </dgm:pt>
    <dgm:pt modelId="{BED7054F-C5C5-4755-809D-57B341D2C49C}" type="parTrans" cxnId="{4D38A5CF-1F11-42D1-B19A-612600A3585E}">
      <dgm:prSet/>
      <dgm:spPr/>
      <dgm:t>
        <a:bodyPr/>
        <a:lstStyle/>
        <a:p>
          <a:endParaRPr lang="en-US"/>
        </a:p>
      </dgm:t>
    </dgm:pt>
    <dgm:pt modelId="{648E2741-FAE3-4751-A597-9FD60B79BEA5}" type="sibTrans" cxnId="{4D38A5CF-1F11-42D1-B19A-612600A3585E}">
      <dgm:prSet/>
      <dgm:spPr/>
      <dgm:t>
        <a:bodyPr/>
        <a:lstStyle/>
        <a:p>
          <a:endParaRPr lang="en-US"/>
        </a:p>
      </dgm:t>
    </dgm:pt>
    <dgm:pt modelId="{4C4A2AFD-9E7B-4AF4-9E2D-047D53C120A6}" type="pres">
      <dgm:prSet presAssocID="{CE063ECE-DDAC-40BE-8288-90692885FBE0}" presName="Name0" presStyleCnt="0">
        <dgm:presLayoutVars>
          <dgm:dir/>
          <dgm:resizeHandles val="exact"/>
        </dgm:presLayoutVars>
      </dgm:prSet>
      <dgm:spPr/>
    </dgm:pt>
    <dgm:pt modelId="{DA4060DF-F873-434F-8F9C-DC3A1F402F78}" type="pres">
      <dgm:prSet presAssocID="{CE063ECE-DDAC-40BE-8288-90692885FBE0}" presName="bkgdShp" presStyleLbl="alignAccFollowNode1" presStyleIdx="0" presStyleCnt="1"/>
      <dgm:spPr/>
    </dgm:pt>
    <dgm:pt modelId="{8ADF17B8-EC81-4D5E-9238-5C7A3C1ADC0E}" type="pres">
      <dgm:prSet presAssocID="{CE063ECE-DDAC-40BE-8288-90692885FBE0}" presName="linComp" presStyleCnt="0"/>
      <dgm:spPr/>
    </dgm:pt>
    <dgm:pt modelId="{BBD37FE6-3C84-4524-8CB8-8B0655258D4D}" type="pres">
      <dgm:prSet presAssocID="{1F7A1DDC-621E-46AD-8559-ED0A56C2B9C1}" presName="compNode" presStyleCnt="0"/>
      <dgm:spPr/>
    </dgm:pt>
    <dgm:pt modelId="{DCC6B7E0-1C5B-4FF8-B518-3BDB77ABFA1E}" type="pres">
      <dgm:prSet presAssocID="{1F7A1DDC-621E-46AD-8559-ED0A56C2B9C1}" presName="node" presStyleLbl="node1" presStyleIdx="0" presStyleCnt="2">
        <dgm:presLayoutVars>
          <dgm:bulletEnabled val="1"/>
        </dgm:presLayoutVars>
      </dgm:prSet>
      <dgm:spPr/>
    </dgm:pt>
    <dgm:pt modelId="{23102420-B33E-4D87-BED1-A20242DD8625}" type="pres">
      <dgm:prSet presAssocID="{1F7A1DDC-621E-46AD-8559-ED0A56C2B9C1}" presName="invisiNode" presStyleLbl="node1" presStyleIdx="0" presStyleCnt="2"/>
      <dgm:spPr/>
    </dgm:pt>
    <dgm:pt modelId="{31F1404C-A816-4D1F-B6CC-374DEE2F9C93}" type="pres">
      <dgm:prSet presAssocID="{1F7A1DDC-621E-46AD-8559-ED0A56C2B9C1}" presName="imagNode" presStyleLbl="fgImgPlace1" presStyleIdx="0" presStyleCnt="2"/>
      <dgm:spPr/>
    </dgm:pt>
    <dgm:pt modelId="{13E60CB6-245B-4B4E-940A-9BF1E2551A36}" type="pres">
      <dgm:prSet presAssocID="{82AABDF2-D340-4166-8525-CF67B2FC2B29}" presName="sibTrans" presStyleLbl="sibTrans2D1" presStyleIdx="0" presStyleCnt="0"/>
      <dgm:spPr/>
    </dgm:pt>
    <dgm:pt modelId="{F4778E11-F6C2-4EAA-B0FC-5678A269DA22}" type="pres">
      <dgm:prSet presAssocID="{CB409698-24CE-4660-9D50-21183D0FAE16}" presName="compNode" presStyleCnt="0"/>
      <dgm:spPr/>
    </dgm:pt>
    <dgm:pt modelId="{FB2EC16B-E835-4CB2-BD2C-0E5541B9ADB9}" type="pres">
      <dgm:prSet presAssocID="{CB409698-24CE-4660-9D50-21183D0FAE16}" presName="node" presStyleLbl="node1" presStyleIdx="1" presStyleCnt="2" custLinFactNeighborX="-1287" custLinFactNeighborY="13278">
        <dgm:presLayoutVars>
          <dgm:bulletEnabled val="1"/>
        </dgm:presLayoutVars>
      </dgm:prSet>
      <dgm:spPr/>
    </dgm:pt>
    <dgm:pt modelId="{D29373E8-C965-4C1C-87AA-0C6B71474F74}" type="pres">
      <dgm:prSet presAssocID="{CB409698-24CE-4660-9D50-21183D0FAE16}" presName="invisiNode" presStyleLbl="node1" presStyleIdx="1" presStyleCnt="2"/>
      <dgm:spPr/>
    </dgm:pt>
    <dgm:pt modelId="{79A772D4-DB7E-4CE5-B774-9C3005BC8BB3}" type="pres">
      <dgm:prSet presAssocID="{CB409698-24CE-4660-9D50-21183D0FAE16}" presName="imagNode" presStyleLbl="fgImgPlace1" presStyleIdx="1" presStyleCnt="2"/>
      <dgm:spPr/>
    </dgm:pt>
  </dgm:ptLst>
  <dgm:cxnLst>
    <dgm:cxn modelId="{87653C24-3862-49C2-B9D6-BB57CD46B87D}" type="presOf" srcId="{1F7A1DDC-621E-46AD-8559-ED0A56C2B9C1}" destId="{DCC6B7E0-1C5B-4FF8-B518-3BDB77ABFA1E}" srcOrd="0" destOrd="0" presId="urn:microsoft.com/office/officeart/2005/8/layout/pList2"/>
    <dgm:cxn modelId="{3B143434-F652-49E5-9220-AFF6A0B97838}" srcId="{CE063ECE-DDAC-40BE-8288-90692885FBE0}" destId="{1F7A1DDC-621E-46AD-8559-ED0A56C2B9C1}" srcOrd="0" destOrd="0" parTransId="{5F865659-F255-4245-9867-D3B201613D0B}" sibTransId="{82AABDF2-D340-4166-8525-CF67B2FC2B29}"/>
    <dgm:cxn modelId="{AC8FECB5-C793-4A88-A803-B46675CEF363}" type="presOf" srcId="{82AABDF2-D340-4166-8525-CF67B2FC2B29}" destId="{13E60CB6-245B-4B4E-940A-9BF1E2551A36}" srcOrd="0" destOrd="0" presId="urn:microsoft.com/office/officeart/2005/8/layout/pList2"/>
    <dgm:cxn modelId="{A50604BB-2C58-48E0-ACC6-E97461CAA926}" type="presOf" srcId="{CB409698-24CE-4660-9D50-21183D0FAE16}" destId="{FB2EC16B-E835-4CB2-BD2C-0E5541B9ADB9}" srcOrd="0" destOrd="0" presId="urn:microsoft.com/office/officeart/2005/8/layout/pList2"/>
    <dgm:cxn modelId="{3378F2C6-0B7E-4D06-B09B-C00F3AC3D7D8}" type="presOf" srcId="{CE063ECE-DDAC-40BE-8288-90692885FBE0}" destId="{4C4A2AFD-9E7B-4AF4-9E2D-047D53C120A6}" srcOrd="0" destOrd="0" presId="urn:microsoft.com/office/officeart/2005/8/layout/pList2"/>
    <dgm:cxn modelId="{4D38A5CF-1F11-42D1-B19A-612600A3585E}" srcId="{CE063ECE-DDAC-40BE-8288-90692885FBE0}" destId="{CB409698-24CE-4660-9D50-21183D0FAE16}" srcOrd="1" destOrd="0" parTransId="{BED7054F-C5C5-4755-809D-57B341D2C49C}" sibTransId="{648E2741-FAE3-4751-A597-9FD60B79BEA5}"/>
    <dgm:cxn modelId="{67A793D5-BCE0-40BB-BEE3-B81DFF8CA823}" type="presParOf" srcId="{4C4A2AFD-9E7B-4AF4-9E2D-047D53C120A6}" destId="{DA4060DF-F873-434F-8F9C-DC3A1F402F78}" srcOrd="0" destOrd="0" presId="urn:microsoft.com/office/officeart/2005/8/layout/pList2"/>
    <dgm:cxn modelId="{2D44C987-C283-4DC4-ADF6-E35EE6FA1C41}" type="presParOf" srcId="{4C4A2AFD-9E7B-4AF4-9E2D-047D53C120A6}" destId="{8ADF17B8-EC81-4D5E-9238-5C7A3C1ADC0E}" srcOrd="1" destOrd="0" presId="urn:microsoft.com/office/officeart/2005/8/layout/pList2"/>
    <dgm:cxn modelId="{307A17D6-9454-455B-A626-D74DA1EBABB2}" type="presParOf" srcId="{8ADF17B8-EC81-4D5E-9238-5C7A3C1ADC0E}" destId="{BBD37FE6-3C84-4524-8CB8-8B0655258D4D}" srcOrd="0" destOrd="0" presId="urn:microsoft.com/office/officeart/2005/8/layout/pList2"/>
    <dgm:cxn modelId="{0496C175-C19E-4E1E-ADB2-9DFB1FF46654}" type="presParOf" srcId="{BBD37FE6-3C84-4524-8CB8-8B0655258D4D}" destId="{DCC6B7E0-1C5B-4FF8-B518-3BDB77ABFA1E}" srcOrd="0" destOrd="0" presId="urn:microsoft.com/office/officeart/2005/8/layout/pList2"/>
    <dgm:cxn modelId="{1D334497-549A-40ED-ACBB-82D0EC40C2B5}" type="presParOf" srcId="{BBD37FE6-3C84-4524-8CB8-8B0655258D4D}" destId="{23102420-B33E-4D87-BED1-A20242DD8625}" srcOrd="1" destOrd="0" presId="urn:microsoft.com/office/officeart/2005/8/layout/pList2"/>
    <dgm:cxn modelId="{35076A2B-8B1C-4651-9EB6-9DC2E1A680E9}" type="presParOf" srcId="{BBD37FE6-3C84-4524-8CB8-8B0655258D4D}" destId="{31F1404C-A816-4D1F-B6CC-374DEE2F9C93}" srcOrd="2" destOrd="0" presId="urn:microsoft.com/office/officeart/2005/8/layout/pList2"/>
    <dgm:cxn modelId="{2F77456A-4758-4A33-AE99-DC140AEB6686}" type="presParOf" srcId="{8ADF17B8-EC81-4D5E-9238-5C7A3C1ADC0E}" destId="{13E60CB6-245B-4B4E-940A-9BF1E2551A36}" srcOrd="1" destOrd="0" presId="urn:microsoft.com/office/officeart/2005/8/layout/pList2"/>
    <dgm:cxn modelId="{80DAA0E5-4240-42AB-8BF9-7F4FFF852629}" type="presParOf" srcId="{8ADF17B8-EC81-4D5E-9238-5C7A3C1ADC0E}" destId="{F4778E11-F6C2-4EAA-B0FC-5678A269DA22}" srcOrd="2" destOrd="0" presId="urn:microsoft.com/office/officeart/2005/8/layout/pList2"/>
    <dgm:cxn modelId="{6AEFE3DE-6D67-4D10-B791-CDB6621FF3F6}" type="presParOf" srcId="{F4778E11-F6C2-4EAA-B0FC-5678A269DA22}" destId="{FB2EC16B-E835-4CB2-BD2C-0E5541B9ADB9}" srcOrd="0" destOrd="0" presId="urn:microsoft.com/office/officeart/2005/8/layout/pList2"/>
    <dgm:cxn modelId="{6DC6ED25-1CB0-41EC-B2F0-9A54B91F0F29}" type="presParOf" srcId="{F4778E11-F6C2-4EAA-B0FC-5678A269DA22}" destId="{D29373E8-C965-4C1C-87AA-0C6B71474F74}" srcOrd="1" destOrd="0" presId="urn:microsoft.com/office/officeart/2005/8/layout/pList2"/>
    <dgm:cxn modelId="{71673D29-BBAD-4E4F-89FD-DE8F48BE9A07}" type="presParOf" srcId="{F4778E11-F6C2-4EAA-B0FC-5678A269DA22}" destId="{79A772D4-DB7E-4CE5-B774-9C3005BC8BB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3D6E2E-9B9E-4B23-8945-BA37B41991C9}"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00E9224A-C7F9-4ABD-B333-AD5037B3472E}">
      <dgm:prSet custT="1"/>
      <dgm:spPr/>
      <dgm:t>
        <a:bodyPr/>
        <a:lstStyle/>
        <a:p>
          <a:pPr algn="ctr">
            <a:lnSpc>
              <a:spcPct val="100000"/>
            </a:lnSpc>
            <a:defRPr b="1"/>
          </a:pPr>
          <a:r>
            <a:rPr lang="en-US" sz="2000" b="0" dirty="0"/>
            <a:t>Patient returning to a congregate setting without negative pressure room. </a:t>
          </a:r>
        </a:p>
      </dgm:t>
    </dgm:pt>
    <dgm:pt modelId="{09C9B5F4-907A-40ED-A404-B96FC2DB0D13}" type="parTrans" cxnId="{95A9BB91-FCB6-4E37-91B2-3732E69A5158}">
      <dgm:prSet/>
      <dgm:spPr/>
      <dgm:t>
        <a:bodyPr/>
        <a:lstStyle/>
        <a:p>
          <a:pPr algn="ctr"/>
          <a:endParaRPr lang="en-US"/>
        </a:p>
      </dgm:t>
    </dgm:pt>
    <dgm:pt modelId="{3EB87032-6882-41C4-931A-432646518AAB}" type="sibTrans" cxnId="{95A9BB91-FCB6-4E37-91B2-3732E69A5158}">
      <dgm:prSet/>
      <dgm:spPr/>
      <dgm:t>
        <a:bodyPr/>
        <a:lstStyle/>
        <a:p>
          <a:pPr algn="ctr"/>
          <a:endParaRPr lang="en-US"/>
        </a:p>
      </dgm:t>
    </dgm:pt>
    <dgm:pt modelId="{86903EAE-1409-431C-8277-B9B763D94375}">
      <dgm:prSet custT="1"/>
      <dgm:spPr/>
      <dgm:t>
        <a:bodyPr/>
        <a:lstStyle/>
        <a:p>
          <a:pPr algn="ctr">
            <a:lnSpc>
              <a:spcPct val="100000"/>
            </a:lnSpc>
            <a:defRPr b="1"/>
          </a:pPr>
          <a:r>
            <a:rPr lang="en-US" sz="2000" b="0" dirty="0"/>
            <a:t>Patient does not have a safe location while on TB isolation.</a:t>
          </a:r>
        </a:p>
      </dgm:t>
    </dgm:pt>
    <dgm:pt modelId="{7B125B92-3114-4520-AD12-4A2F7FD033B7}" type="parTrans" cxnId="{C2F934D8-1B4F-4C68-9482-6BC8261970B2}">
      <dgm:prSet/>
      <dgm:spPr/>
      <dgm:t>
        <a:bodyPr/>
        <a:lstStyle/>
        <a:p>
          <a:pPr algn="ctr"/>
          <a:endParaRPr lang="en-US"/>
        </a:p>
      </dgm:t>
    </dgm:pt>
    <dgm:pt modelId="{F05C48FF-967F-4ACD-9206-57F57AC57BA7}" type="sibTrans" cxnId="{C2F934D8-1B4F-4C68-9482-6BC8261970B2}">
      <dgm:prSet/>
      <dgm:spPr/>
      <dgm:t>
        <a:bodyPr/>
        <a:lstStyle/>
        <a:p>
          <a:pPr algn="ctr"/>
          <a:endParaRPr lang="en-US"/>
        </a:p>
      </dgm:t>
    </dgm:pt>
    <dgm:pt modelId="{E59B25CD-2FC0-4F2C-95D7-13026448FC6A}">
      <dgm:prSet custT="1"/>
      <dgm:spPr/>
      <dgm:t>
        <a:bodyPr/>
        <a:lstStyle/>
        <a:p>
          <a:pPr algn="ctr">
            <a:lnSpc>
              <a:spcPct val="100000"/>
            </a:lnSpc>
            <a:defRPr b="1"/>
          </a:pPr>
          <a:r>
            <a:rPr lang="en-US" sz="2000" b="0" dirty="0"/>
            <a:t>TB medication coordination has not been established.</a:t>
          </a:r>
        </a:p>
      </dgm:t>
    </dgm:pt>
    <dgm:pt modelId="{81AAB27C-1081-4C53-AAB8-8109BD649E2D}" type="parTrans" cxnId="{DE358F4E-651E-40D7-89A4-753F0B58D8EA}">
      <dgm:prSet/>
      <dgm:spPr/>
      <dgm:t>
        <a:bodyPr/>
        <a:lstStyle/>
        <a:p>
          <a:pPr algn="ctr"/>
          <a:endParaRPr lang="en-US"/>
        </a:p>
      </dgm:t>
    </dgm:pt>
    <dgm:pt modelId="{E06571C4-E470-4095-B981-857BD4D98A28}" type="sibTrans" cxnId="{DE358F4E-651E-40D7-89A4-753F0B58D8EA}">
      <dgm:prSet/>
      <dgm:spPr/>
      <dgm:t>
        <a:bodyPr/>
        <a:lstStyle/>
        <a:p>
          <a:pPr algn="ctr"/>
          <a:endParaRPr lang="en-US"/>
        </a:p>
      </dgm:t>
    </dgm:pt>
    <dgm:pt modelId="{0BB5D2C7-FB96-4CE9-AEE8-16FC517FA68E}" type="pres">
      <dgm:prSet presAssocID="{B13D6E2E-9B9E-4B23-8945-BA37B41991C9}" presName="root" presStyleCnt="0">
        <dgm:presLayoutVars>
          <dgm:dir/>
          <dgm:resizeHandles val="exact"/>
        </dgm:presLayoutVars>
      </dgm:prSet>
      <dgm:spPr/>
    </dgm:pt>
    <dgm:pt modelId="{C63F3320-5036-46F1-85F0-9F907A6EE81D}" type="pres">
      <dgm:prSet presAssocID="{00E9224A-C7F9-4ABD-B333-AD5037B3472E}" presName="compNode" presStyleCnt="0"/>
      <dgm:spPr/>
    </dgm:pt>
    <dgm:pt modelId="{4328B374-C0C4-4142-8ACB-3D199CFAEC9E}" type="pres">
      <dgm:prSet presAssocID="{00E9224A-C7F9-4ABD-B333-AD5037B3472E}" presName="iconRect" presStyleLbl="node1" presStyleIdx="0" presStyleCnt="3" custLinFactX="2445" custLinFactNeighborX="100000" custLinFactNeighborY="-296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with solid fill"/>
        </a:ext>
      </dgm:extLst>
    </dgm:pt>
    <dgm:pt modelId="{C5366330-CD63-49C0-BFDF-45A19314B01E}" type="pres">
      <dgm:prSet presAssocID="{00E9224A-C7F9-4ABD-B333-AD5037B3472E}" presName="iconSpace" presStyleCnt="0"/>
      <dgm:spPr/>
    </dgm:pt>
    <dgm:pt modelId="{A7FD0E4B-006B-4B19-BF70-38145806002E}" type="pres">
      <dgm:prSet presAssocID="{00E9224A-C7F9-4ABD-B333-AD5037B3472E}" presName="parTx" presStyleLbl="revTx" presStyleIdx="0" presStyleCnt="6">
        <dgm:presLayoutVars>
          <dgm:chMax val="0"/>
          <dgm:chPref val="0"/>
        </dgm:presLayoutVars>
      </dgm:prSet>
      <dgm:spPr/>
    </dgm:pt>
    <dgm:pt modelId="{FCCDAA50-A295-4CAC-B4DF-E0397F595FDC}" type="pres">
      <dgm:prSet presAssocID="{00E9224A-C7F9-4ABD-B333-AD5037B3472E}" presName="txSpace" presStyleCnt="0"/>
      <dgm:spPr/>
    </dgm:pt>
    <dgm:pt modelId="{F400DD69-8DCA-40FB-BCF2-5C68110DCF75}" type="pres">
      <dgm:prSet presAssocID="{00E9224A-C7F9-4ABD-B333-AD5037B3472E}" presName="desTx" presStyleLbl="revTx" presStyleIdx="1" presStyleCnt="6">
        <dgm:presLayoutVars/>
      </dgm:prSet>
      <dgm:spPr/>
    </dgm:pt>
    <dgm:pt modelId="{D6C99B4A-0494-423C-AEB2-8E16665DD8F2}" type="pres">
      <dgm:prSet presAssocID="{3EB87032-6882-41C4-931A-432646518AAB}" presName="sibTrans" presStyleCnt="0"/>
      <dgm:spPr/>
    </dgm:pt>
    <dgm:pt modelId="{8AF3E7BA-0D3E-4674-BBDB-AA4ED2D14C87}" type="pres">
      <dgm:prSet presAssocID="{86903EAE-1409-431C-8277-B9B763D94375}" presName="compNode" presStyleCnt="0"/>
      <dgm:spPr/>
    </dgm:pt>
    <dgm:pt modelId="{1AB9F94B-DFD2-4642-9D02-D5D48A3FAB4A}" type="pres">
      <dgm:prSet presAssocID="{86903EAE-1409-431C-8277-B9B763D94375}" presName="iconRect" presStyleLbl="node1" presStyleIdx="1" presStyleCnt="3" custLinFactNeighborX="87890" custLinFactNeighborY="-29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6C980A8B-F44C-478C-B8A4-7FF31E260F75}" type="pres">
      <dgm:prSet presAssocID="{86903EAE-1409-431C-8277-B9B763D94375}" presName="iconSpace" presStyleCnt="0"/>
      <dgm:spPr/>
    </dgm:pt>
    <dgm:pt modelId="{F0E9C41B-52CF-450E-8B14-622D67585DF7}" type="pres">
      <dgm:prSet presAssocID="{86903EAE-1409-431C-8277-B9B763D94375}" presName="parTx" presStyleLbl="revTx" presStyleIdx="2" presStyleCnt="6">
        <dgm:presLayoutVars>
          <dgm:chMax val="0"/>
          <dgm:chPref val="0"/>
        </dgm:presLayoutVars>
      </dgm:prSet>
      <dgm:spPr/>
    </dgm:pt>
    <dgm:pt modelId="{E381CB21-0D8E-42B8-BD85-BB0DDDD7421B}" type="pres">
      <dgm:prSet presAssocID="{86903EAE-1409-431C-8277-B9B763D94375}" presName="txSpace" presStyleCnt="0"/>
      <dgm:spPr/>
    </dgm:pt>
    <dgm:pt modelId="{655D4BC0-AA6B-403A-8332-373E06A95310}" type="pres">
      <dgm:prSet presAssocID="{86903EAE-1409-431C-8277-B9B763D94375}" presName="desTx" presStyleLbl="revTx" presStyleIdx="3" presStyleCnt="6">
        <dgm:presLayoutVars/>
      </dgm:prSet>
      <dgm:spPr/>
    </dgm:pt>
    <dgm:pt modelId="{C408F545-BF94-4C8C-99A5-D0BA5D9C26C0}" type="pres">
      <dgm:prSet presAssocID="{F05C48FF-967F-4ACD-9206-57F57AC57BA7}" presName="sibTrans" presStyleCnt="0"/>
      <dgm:spPr/>
    </dgm:pt>
    <dgm:pt modelId="{7EF5FEA0-82DB-455A-AF21-B497122F60A0}" type="pres">
      <dgm:prSet presAssocID="{E59B25CD-2FC0-4F2C-95D7-13026448FC6A}" presName="compNode" presStyleCnt="0"/>
      <dgm:spPr/>
    </dgm:pt>
    <dgm:pt modelId="{EF79A490-BC6A-4B10-9660-9EA33B7AF10E}" type="pres">
      <dgm:prSet presAssocID="{E59B25CD-2FC0-4F2C-95D7-13026448FC6A}" presName="iconRect" presStyleLbl="node1" presStyleIdx="2" presStyleCnt="3" custLinFactNeighborX="92840" custLinFactNeighborY="1173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icine with solid fill"/>
        </a:ext>
      </dgm:extLst>
    </dgm:pt>
    <dgm:pt modelId="{829934C3-E5AB-4D4E-8696-55B8352B762E}" type="pres">
      <dgm:prSet presAssocID="{E59B25CD-2FC0-4F2C-95D7-13026448FC6A}" presName="iconSpace" presStyleCnt="0"/>
      <dgm:spPr/>
    </dgm:pt>
    <dgm:pt modelId="{224A7BC9-5B1E-4717-B890-C145AEBF2E1B}" type="pres">
      <dgm:prSet presAssocID="{E59B25CD-2FC0-4F2C-95D7-13026448FC6A}" presName="parTx" presStyleLbl="revTx" presStyleIdx="4" presStyleCnt="6">
        <dgm:presLayoutVars>
          <dgm:chMax val="0"/>
          <dgm:chPref val="0"/>
        </dgm:presLayoutVars>
      </dgm:prSet>
      <dgm:spPr/>
    </dgm:pt>
    <dgm:pt modelId="{ABF0A619-4342-49E1-ADA4-F09545065572}" type="pres">
      <dgm:prSet presAssocID="{E59B25CD-2FC0-4F2C-95D7-13026448FC6A}" presName="txSpace" presStyleCnt="0"/>
      <dgm:spPr/>
    </dgm:pt>
    <dgm:pt modelId="{CCFC3FCA-C29C-47CE-AB2E-847B9AEC71C3}" type="pres">
      <dgm:prSet presAssocID="{E59B25CD-2FC0-4F2C-95D7-13026448FC6A}" presName="desTx" presStyleLbl="revTx" presStyleIdx="5" presStyleCnt="6">
        <dgm:presLayoutVars/>
      </dgm:prSet>
      <dgm:spPr/>
    </dgm:pt>
  </dgm:ptLst>
  <dgm:cxnLst>
    <dgm:cxn modelId="{DE358F4E-651E-40D7-89A4-753F0B58D8EA}" srcId="{B13D6E2E-9B9E-4B23-8945-BA37B41991C9}" destId="{E59B25CD-2FC0-4F2C-95D7-13026448FC6A}" srcOrd="2" destOrd="0" parTransId="{81AAB27C-1081-4C53-AAB8-8109BD649E2D}" sibTransId="{E06571C4-E470-4095-B981-857BD4D98A28}"/>
    <dgm:cxn modelId="{6623A686-D5ED-434E-9211-BD351AAB46B6}" type="presOf" srcId="{B13D6E2E-9B9E-4B23-8945-BA37B41991C9}" destId="{0BB5D2C7-FB96-4CE9-AEE8-16FC517FA68E}" srcOrd="0" destOrd="0" presId="urn:microsoft.com/office/officeart/2018/2/layout/IconLabelDescriptionList"/>
    <dgm:cxn modelId="{95A9BB91-FCB6-4E37-91B2-3732E69A5158}" srcId="{B13D6E2E-9B9E-4B23-8945-BA37B41991C9}" destId="{00E9224A-C7F9-4ABD-B333-AD5037B3472E}" srcOrd="0" destOrd="0" parTransId="{09C9B5F4-907A-40ED-A404-B96FC2DB0D13}" sibTransId="{3EB87032-6882-41C4-931A-432646518AAB}"/>
    <dgm:cxn modelId="{82EBE992-2A86-4F10-8244-8A9AF4517D0F}" type="presOf" srcId="{E59B25CD-2FC0-4F2C-95D7-13026448FC6A}" destId="{224A7BC9-5B1E-4717-B890-C145AEBF2E1B}" srcOrd="0" destOrd="0" presId="urn:microsoft.com/office/officeart/2018/2/layout/IconLabelDescriptionList"/>
    <dgm:cxn modelId="{57B1539A-D2E8-4A2C-B737-719687524621}" type="presOf" srcId="{00E9224A-C7F9-4ABD-B333-AD5037B3472E}" destId="{A7FD0E4B-006B-4B19-BF70-38145806002E}" srcOrd="0" destOrd="0" presId="urn:microsoft.com/office/officeart/2018/2/layout/IconLabelDescriptionList"/>
    <dgm:cxn modelId="{C2F934D8-1B4F-4C68-9482-6BC8261970B2}" srcId="{B13D6E2E-9B9E-4B23-8945-BA37B41991C9}" destId="{86903EAE-1409-431C-8277-B9B763D94375}" srcOrd="1" destOrd="0" parTransId="{7B125B92-3114-4520-AD12-4A2F7FD033B7}" sibTransId="{F05C48FF-967F-4ACD-9206-57F57AC57BA7}"/>
    <dgm:cxn modelId="{564B80F6-324D-4016-A542-F5B3FC907CE6}" type="presOf" srcId="{86903EAE-1409-431C-8277-B9B763D94375}" destId="{F0E9C41B-52CF-450E-8B14-622D67585DF7}" srcOrd="0" destOrd="0" presId="urn:microsoft.com/office/officeart/2018/2/layout/IconLabelDescriptionList"/>
    <dgm:cxn modelId="{897C2FCC-63CD-4E54-A284-931F1C430BBF}" type="presParOf" srcId="{0BB5D2C7-FB96-4CE9-AEE8-16FC517FA68E}" destId="{C63F3320-5036-46F1-85F0-9F907A6EE81D}" srcOrd="0" destOrd="0" presId="urn:microsoft.com/office/officeart/2018/2/layout/IconLabelDescriptionList"/>
    <dgm:cxn modelId="{8B861169-FE11-45A9-8CAF-9DFCFB815369}" type="presParOf" srcId="{C63F3320-5036-46F1-85F0-9F907A6EE81D}" destId="{4328B374-C0C4-4142-8ACB-3D199CFAEC9E}" srcOrd="0" destOrd="0" presId="urn:microsoft.com/office/officeart/2018/2/layout/IconLabelDescriptionList"/>
    <dgm:cxn modelId="{79873B51-82EF-4701-8C68-ED1014406FEB}" type="presParOf" srcId="{C63F3320-5036-46F1-85F0-9F907A6EE81D}" destId="{C5366330-CD63-49C0-BFDF-45A19314B01E}" srcOrd="1" destOrd="0" presId="urn:microsoft.com/office/officeart/2018/2/layout/IconLabelDescriptionList"/>
    <dgm:cxn modelId="{B0D8AB1B-04A3-4AB0-924F-512A594D3593}" type="presParOf" srcId="{C63F3320-5036-46F1-85F0-9F907A6EE81D}" destId="{A7FD0E4B-006B-4B19-BF70-38145806002E}" srcOrd="2" destOrd="0" presId="urn:microsoft.com/office/officeart/2018/2/layout/IconLabelDescriptionList"/>
    <dgm:cxn modelId="{E2B836D7-51BA-404E-B720-41683E17FDC1}" type="presParOf" srcId="{C63F3320-5036-46F1-85F0-9F907A6EE81D}" destId="{FCCDAA50-A295-4CAC-B4DF-E0397F595FDC}" srcOrd="3" destOrd="0" presId="urn:microsoft.com/office/officeart/2018/2/layout/IconLabelDescriptionList"/>
    <dgm:cxn modelId="{DBACA9AF-492B-403E-83FF-56D1DF267037}" type="presParOf" srcId="{C63F3320-5036-46F1-85F0-9F907A6EE81D}" destId="{F400DD69-8DCA-40FB-BCF2-5C68110DCF75}" srcOrd="4" destOrd="0" presId="urn:microsoft.com/office/officeart/2018/2/layout/IconLabelDescriptionList"/>
    <dgm:cxn modelId="{56A4E478-1170-45F5-979F-1151AB0A0DB5}" type="presParOf" srcId="{0BB5D2C7-FB96-4CE9-AEE8-16FC517FA68E}" destId="{D6C99B4A-0494-423C-AEB2-8E16665DD8F2}" srcOrd="1" destOrd="0" presId="urn:microsoft.com/office/officeart/2018/2/layout/IconLabelDescriptionList"/>
    <dgm:cxn modelId="{AE139980-F454-4EFB-9C63-C6F273E67804}" type="presParOf" srcId="{0BB5D2C7-FB96-4CE9-AEE8-16FC517FA68E}" destId="{8AF3E7BA-0D3E-4674-BBDB-AA4ED2D14C87}" srcOrd="2" destOrd="0" presId="urn:microsoft.com/office/officeart/2018/2/layout/IconLabelDescriptionList"/>
    <dgm:cxn modelId="{1DDC4540-E743-45CD-9AC8-BD0AEC9E14A9}" type="presParOf" srcId="{8AF3E7BA-0D3E-4674-BBDB-AA4ED2D14C87}" destId="{1AB9F94B-DFD2-4642-9D02-D5D48A3FAB4A}" srcOrd="0" destOrd="0" presId="urn:microsoft.com/office/officeart/2018/2/layout/IconLabelDescriptionList"/>
    <dgm:cxn modelId="{7A63EA36-E2F2-474E-9199-8BD9B4B83CCD}" type="presParOf" srcId="{8AF3E7BA-0D3E-4674-BBDB-AA4ED2D14C87}" destId="{6C980A8B-F44C-478C-B8A4-7FF31E260F75}" srcOrd="1" destOrd="0" presId="urn:microsoft.com/office/officeart/2018/2/layout/IconLabelDescriptionList"/>
    <dgm:cxn modelId="{41A6DD14-4491-4A1B-90C4-C192A2BAFF8F}" type="presParOf" srcId="{8AF3E7BA-0D3E-4674-BBDB-AA4ED2D14C87}" destId="{F0E9C41B-52CF-450E-8B14-622D67585DF7}" srcOrd="2" destOrd="0" presId="urn:microsoft.com/office/officeart/2018/2/layout/IconLabelDescriptionList"/>
    <dgm:cxn modelId="{9F360D53-D9C3-4F3A-82C3-6D14120E5340}" type="presParOf" srcId="{8AF3E7BA-0D3E-4674-BBDB-AA4ED2D14C87}" destId="{E381CB21-0D8E-42B8-BD85-BB0DDDD7421B}" srcOrd="3" destOrd="0" presId="urn:microsoft.com/office/officeart/2018/2/layout/IconLabelDescriptionList"/>
    <dgm:cxn modelId="{D591619D-7894-4F25-A48C-BDD37694536E}" type="presParOf" srcId="{8AF3E7BA-0D3E-4674-BBDB-AA4ED2D14C87}" destId="{655D4BC0-AA6B-403A-8332-373E06A95310}" srcOrd="4" destOrd="0" presId="urn:microsoft.com/office/officeart/2018/2/layout/IconLabelDescriptionList"/>
    <dgm:cxn modelId="{20A7E71C-2F08-48C1-AF74-487C321B30FB}" type="presParOf" srcId="{0BB5D2C7-FB96-4CE9-AEE8-16FC517FA68E}" destId="{C408F545-BF94-4C8C-99A5-D0BA5D9C26C0}" srcOrd="3" destOrd="0" presId="urn:microsoft.com/office/officeart/2018/2/layout/IconLabelDescriptionList"/>
    <dgm:cxn modelId="{2F9E0597-4921-483B-AE01-2A687E2EA0D8}" type="presParOf" srcId="{0BB5D2C7-FB96-4CE9-AEE8-16FC517FA68E}" destId="{7EF5FEA0-82DB-455A-AF21-B497122F60A0}" srcOrd="4" destOrd="0" presId="urn:microsoft.com/office/officeart/2018/2/layout/IconLabelDescriptionList"/>
    <dgm:cxn modelId="{ADC86020-4505-488F-A065-646F50F0BBB9}" type="presParOf" srcId="{7EF5FEA0-82DB-455A-AF21-B497122F60A0}" destId="{EF79A490-BC6A-4B10-9660-9EA33B7AF10E}" srcOrd="0" destOrd="0" presId="urn:microsoft.com/office/officeart/2018/2/layout/IconLabelDescriptionList"/>
    <dgm:cxn modelId="{C5845902-20F5-45F7-BCD0-3045418AF533}" type="presParOf" srcId="{7EF5FEA0-82DB-455A-AF21-B497122F60A0}" destId="{829934C3-E5AB-4D4E-8696-55B8352B762E}" srcOrd="1" destOrd="0" presId="urn:microsoft.com/office/officeart/2018/2/layout/IconLabelDescriptionList"/>
    <dgm:cxn modelId="{356CD85E-3F45-439E-B05B-7E57E866AFF3}" type="presParOf" srcId="{7EF5FEA0-82DB-455A-AF21-B497122F60A0}" destId="{224A7BC9-5B1E-4717-B890-C145AEBF2E1B}" srcOrd="2" destOrd="0" presId="urn:microsoft.com/office/officeart/2018/2/layout/IconLabelDescriptionList"/>
    <dgm:cxn modelId="{F2AFBC63-B859-46AF-B5AD-A877A0A099B4}" type="presParOf" srcId="{7EF5FEA0-82DB-455A-AF21-B497122F60A0}" destId="{ABF0A619-4342-49E1-ADA4-F09545065572}" srcOrd="3" destOrd="0" presId="urn:microsoft.com/office/officeart/2018/2/layout/IconLabelDescriptionList"/>
    <dgm:cxn modelId="{682CF376-93F1-4EC4-8D82-598D17552204}" type="presParOf" srcId="{7EF5FEA0-82DB-455A-AF21-B497122F60A0}" destId="{CCFC3FCA-C29C-47CE-AB2E-847B9AEC71C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BB9B94-C6C6-4CC7-8DAD-DEE2EE4B66E4}" type="doc">
      <dgm:prSet loTypeId="urn:microsoft.com/office/officeart/2005/8/layout/cycle3" loCatId="cycle" qsTypeId="urn:microsoft.com/office/officeart/2005/8/quickstyle/simple4" qsCatId="simple" csTypeId="urn:microsoft.com/office/officeart/2005/8/colors/colorful3" csCatId="colorful" phldr="1"/>
      <dgm:spPr/>
      <dgm:t>
        <a:bodyPr/>
        <a:lstStyle/>
        <a:p>
          <a:endParaRPr lang="en-US"/>
        </a:p>
      </dgm:t>
    </dgm:pt>
    <dgm:pt modelId="{15F81A4D-894B-4006-8A53-99140F23BC66}">
      <dgm:prSet custT="1"/>
      <dgm:spPr/>
      <dgm:t>
        <a:bodyPr/>
        <a:lstStyle/>
        <a:p>
          <a:r>
            <a:rPr lang="en-US" sz="2000" dirty="0"/>
            <a:t>Follow-up with local TB program and DOT has been arranged</a:t>
          </a:r>
        </a:p>
      </dgm:t>
    </dgm:pt>
    <dgm:pt modelId="{5AD36C15-BA70-493C-9E64-B5A8B382F3ED}" type="parTrans" cxnId="{7E9A1AE8-E550-4E4D-988F-950E19BB5A7B}">
      <dgm:prSet/>
      <dgm:spPr/>
      <dgm:t>
        <a:bodyPr/>
        <a:lstStyle/>
        <a:p>
          <a:endParaRPr lang="en-US"/>
        </a:p>
      </dgm:t>
    </dgm:pt>
    <dgm:pt modelId="{42F9BAEF-180B-4BCB-8947-9EBE504D4FB6}" type="sibTrans" cxnId="{7E9A1AE8-E550-4E4D-988F-950E19BB5A7B}">
      <dgm:prSet/>
      <dgm:spPr/>
      <dgm:t>
        <a:bodyPr/>
        <a:lstStyle/>
        <a:p>
          <a:endParaRPr lang="en-US"/>
        </a:p>
      </dgm:t>
    </dgm:pt>
    <dgm:pt modelId="{CF108537-F19B-4FEF-A1F1-2699246A0A7C}">
      <dgm:prSet custT="1"/>
      <dgm:spPr/>
      <dgm:t>
        <a:bodyPr/>
        <a:lstStyle/>
        <a:p>
          <a:r>
            <a:rPr lang="en-US" sz="2000" dirty="0"/>
            <a:t>All household members, who are </a:t>
          </a:r>
          <a:r>
            <a:rPr lang="en-US" sz="2000" i="1" u="sng" dirty="0"/>
            <a:t>not</a:t>
          </a:r>
          <a:r>
            <a:rPr lang="en-US" sz="2000" dirty="0"/>
            <a:t> immunocompromised, have been previously exposed and evaluated</a:t>
          </a:r>
        </a:p>
      </dgm:t>
    </dgm:pt>
    <dgm:pt modelId="{C1931C55-B954-4189-806E-6D160E8F1925}" type="parTrans" cxnId="{A08FE482-E9F1-4300-8C0F-700A7647E082}">
      <dgm:prSet/>
      <dgm:spPr/>
      <dgm:t>
        <a:bodyPr/>
        <a:lstStyle/>
        <a:p>
          <a:endParaRPr lang="en-US"/>
        </a:p>
      </dgm:t>
    </dgm:pt>
    <dgm:pt modelId="{8910E918-6E1C-413A-B6E6-E2C9335C1978}" type="sibTrans" cxnId="{A08FE482-E9F1-4300-8C0F-700A7647E082}">
      <dgm:prSet/>
      <dgm:spPr/>
      <dgm:t>
        <a:bodyPr/>
        <a:lstStyle/>
        <a:p>
          <a:endParaRPr lang="en-US"/>
        </a:p>
      </dgm:t>
    </dgm:pt>
    <dgm:pt modelId="{E81145CF-C052-4AEF-A4A4-5C8FBE816A55}">
      <dgm:prSet custT="1"/>
      <dgm:spPr/>
      <dgm:t>
        <a:bodyPr/>
        <a:lstStyle/>
        <a:p>
          <a:r>
            <a:rPr lang="en-US" sz="2000" dirty="0"/>
            <a:t>Patient is willing to not travel outside the home until negative sputum smears, other isolation release criteria </a:t>
          </a:r>
        </a:p>
      </dgm:t>
    </dgm:pt>
    <dgm:pt modelId="{26DEAD1A-DD4F-4864-AED8-2C9D5A8A0BEE}" type="parTrans" cxnId="{CD18AEEA-A61A-4588-B7AC-024ACCFB391F}">
      <dgm:prSet/>
      <dgm:spPr/>
      <dgm:t>
        <a:bodyPr/>
        <a:lstStyle/>
        <a:p>
          <a:endParaRPr lang="en-US"/>
        </a:p>
      </dgm:t>
    </dgm:pt>
    <dgm:pt modelId="{CE881C5E-E19A-40B4-A6EA-8F7D7DBC4E2E}" type="sibTrans" cxnId="{CD18AEEA-A61A-4588-B7AC-024ACCFB391F}">
      <dgm:prSet/>
      <dgm:spPr/>
      <dgm:t>
        <a:bodyPr/>
        <a:lstStyle/>
        <a:p>
          <a:endParaRPr lang="en-US"/>
        </a:p>
      </dgm:t>
    </dgm:pt>
    <dgm:pt modelId="{502F4D99-FF70-464A-8B46-59DD6D47886B}">
      <dgm:prSet custT="1"/>
      <dgm:spPr/>
      <dgm:t>
        <a:bodyPr/>
        <a:lstStyle/>
        <a:p>
          <a:pPr algn="ctr"/>
          <a:r>
            <a:rPr lang="en-US" sz="2000" dirty="0"/>
            <a:t>No infants or children younger than 5 years of age or persons with immunocompromising conditions are present if evaluation has not been completed (an therapy not started if it is necessary) 	</a:t>
          </a:r>
        </a:p>
      </dgm:t>
    </dgm:pt>
    <dgm:pt modelId="{F7A23D62-735F-4BF7-8932-A8DD9106B7EB}" type="parTrans" cxnId="{78123DFC-70C4-4775-9251-F8F4C7879A19}">
      <dgm:prSet/>
      <dgm:spPr/>
      <dgm:t>
        <a:bodyPr/>
        <a:lstStyle/>
        <a:p>
          <a:endParaRPr lang="en-US"/>
        </a:p>
      </dgm:t>
    </dgm:pt>
    <dgm:pt modelId="{8CD27744-BE60-4339-98D6-F79FE6C8FD61}" type="sibTrans" cxnId="{78123DFC-70C4-4775-9251-F8F4C7879A19}">
      <dgm:prSet/>
      <dgm:spPr/>
      <dgm:t>
        <a:bodyPr/>
        <a:lstStyle/>
        <a:p>
          <a:endParaRPr lang="en-US"/>
        </a:p>
      </dgm:t>
    </dgm:pt>
    <dgm:pt modelId="{D3A55E73-2A99-4AE0-B383-54142ADB27A9}" type="pres">
      <dgm:prSet presAssocID="{06BB9B94-C6C6-4CC7-8DAD-DEE2EE4B66E4}" presName="Name0" presStyleCnt="0">
        <dgm:presLayoutVars>
          <dgm:dir/>
          <dgm:resizeHandles val="exact"/>
        </dgm:presLayoutVars>
      </dgm:prSet>
      <dgm:spPr/>
    </dgm:pt>
    <dgm:pt modelId="{F7EDA992-AAAA-4099-8042-E459D2189C72}" type="pres">
      <dgm:prSet presAssocID="{06BB9B94-C6C6-4CC7-8DAD-DEE2EE4B66E4}" presName="cycle" presStyleCnt="0"/>
      <dgm:spPr/>
    </dgm:pt>
    <dgm:pt modelId="{88EA4C4C-3116-4D02-A868-14F3473CBB0C}" type="pres">
      <dgm:prSet presAssocID="{15F81A4D-894B-4006-8A53-99140F23BC66}" presName="nodeFirstNode" presStyleLbl="node1" presStyleIdx="0" presStyleCnt="4">
        <dgm:presLayoutVars>
          <dgm:bulletEnabled val="1"/>
        </dgm:presLayoutVars>
      </dgm:prSet>
      <dgm:spPr/>
    </dgm:pt>
    <dgm:pt modelId="{34AE5057-3A49-4211-955E-0B8D8D6C13EA}" type="pres">
      <dgm:prSet presAssocID="{42F9BAEF-180B-4BCB-8947-9EBE504D4FB6}" presName="sibTransFirstNode" presStyleLbl="bgShp" presStyleIdx="0" presStyleCnt="1"/>
      <dgm:spPr/>
    </dgm:pt>
    <dgm:pt modelId="{7F246434-913F-4690-87B9-B70852DB2AAD}" type="pres">
      <dgm:prSet presAssocID="{CF108537-F19B-4FEF-A1F1-2699246A0A7C}" presName="nodeFollowingNodes" presStyleLbl="node1" presStyleIdx="1" presStyleCnt="4" custScaleX="118646" custScaleY="95657" custRadScaleRad="134319" custRadScaleInc="-2298">
        <dgm:presLayoutVars>
          <dgm:bulletEnabled val="1"/>
        </dgm:presLayoutVars>
      </dgm:prSet>
      <dgm:spPr/>
    </dgm:pt>
    <dgm:pt modelId="{84A8AD73-B172-44CC-B829-5037A82519CF}" type="pres">
      <dgm:prSet presAssocID="{E81145CF-C052-4AEF-A4A4-5C8FBE816A55}" presName="nodeFollowingNodes" presStyleLbl="node1" presStyleIdx="2" presStyleCnt="4">
        <dgm:presLayoutVars>
          <dgm:bulletEnabled val="1"/>
        </dgm:presLayoutVars>
      </dgm:prSet>
      <dgm:spPr/>
    </dgm:pt>
    <dgm:pt modelId="{802AAB0F-CDB0-4183-88D8-B9D3BE032D9C}" type="pres">
      <dgm:prSet presAssocID="{502F4D99-FF70-464A-8B46-59DD6D47886B}" presName="nodeFollowingNodes" presStyleLbl="node1" presStyleIdx="3" presStyleCnt="4" custScaleX="119962" custScaleY="108133" custRadScaleRad="155660" custRadScaleInc="992">
        <dgm:presLayoutVars>
          <dgm:bulletEnabled val="1"/>
        </dgm:presLayoutVars>
      </dgm:prSet>
      <dgm:spPr/>
    </dgm:pt>
  </dgm:ptLst>
  <dgm:cxnLst>
    <dgm:cxn modelId="{20023666-A94E-489A-A752-9757DE041E6D}" type="presOf" srcId="{06BB9B94-C6C6-4CC7-8DAD-DEE2EE4B66E4}" destId="{D3A55E73-2A99-4AE0-B383-54142ADB27A9}" srcOrd="0" destOrd="0" presId="urn:microsoft.com/office/officeart/2005/8/layout/cycle3"/>
    <dgm:cxn modelId="{A08FE482-E9F1-4300-8C0F-700A7647E082}" srcId="{06BB9B94-C6C6-4CC7-8DAD-DEE2EE4B66E4}" destId="{CF108537-F19B-4FEF-A1F1-2699246A0A7C}" srcOrd="1" destOrd="0" parTransId="{C1931C55-B954-4189-806E-6D160E8F1925}" sibTransId="{8910E918-6E1C-413A-B6E6-E2C9335C1978}"/>
    <dgm:cxn modelId="{8C449090-E4B1-4186-B804-64218D45108B}" type="presOf" srcId="{CF108537-F19B-4FEF-A1F1-2699246A0A7C}" destId="{7F246434-913F-4690-87B9-B70852DB2AAD}" srcOrd="0" destOrd="0" presId="urn:microsoft.com/office/officeart/2005/8/layout/cycle3"/>
    <dgm:cxn modelId="{9C43F098-2A27-4A4F-AC2E-5D5A222059EB}" type="presOf" srcId="{42F9BAEF-180B-4BCB-8947-9EBE504D4FB6}" destId="{34AE5057-3A49-4211-955E-0B8D8D6C13EA}" srcOrd="0" destOrd="0" presId="urn:microsoft.com/office/officeart/2005/8/layout/cycle3"/>
    <dgm:cxn modelId="{6750E4DF-1048-45F5-99FC-8C91AB11A587}" type="presOf" srcId="{E81145CF-C052-4AEF-A4A4-5C8FBE816A55}" destId="{84A8AD73-B172-44CC-B829-5037A82519CF}" srcOrd="0" destOrd="0" presId="urn:microsoft.com/office/officeart/2005/8/layout/cycle3"/>
    <dgm:cxn modelId="{7E9A1AE8-E550-4E4D-988F-950E19BB5A7B}" srcId="{06BB9B94-C6C6-4CC7-8DAD-DEE2EE4B66E4}" destId="{15F81A4D-894B-4006-8A53-99140F23BC66}" srcOrd="0" destOrd="0" parTransId="{5AD36C15-BA70-493C-9E64-B5A8B382F3ED}" sibTransId="{42F9BAEF-180B-4BCB-8947-9EBE504D4FB6}"/>
    <dgm:cxn modelId="{DA9299EA-87AF-4596-B8D1-CB9027FC96C3}" type="presOf" srcId="{15F81A4D-894B-4006-8A53-99140F23BC66}" destId="{88EA4C4C-3116-4D02-A868-14F3473CBB0C}" srcOrd="0" destOrd="0" presId="urn:microsoft.com/office/officeart/2005/8/layout/cycle3"/>
    <dgm:cxn modelId="{CD18AEEA-A61A-4588-B7AC-024ACCFB391F}" srcId="{06BB9B94-C6C6-4CC7-8DAD-DEE2EE4B66E4}" destId="{E81145CF-C052-4AEF-A4A4-5C8FBE816A55}" srcOrd="2" destOrd="0" parTransId="{26DEAD1A-DD4F-4864-AED8-2C9D5A8A0BEE}" sibTransId="{CE881C5E-E19A-40B4-A6EA-8F7D7DBC4E2E}"/>
    <dgm:cxn modelId="{48D2FDF4-42F6-4350-8093-278FFEA0BBE9}" type="presOf" srcId="{502F4D99-FF70-464A-8B46-59DD6D47886B}" destId="{802AAB0F-CDB0-4183-88D8-B9D3BE032D9C}" srcOrd="0" destOrd="0" presId="urn:microsoft.com/office/officeart/2005/8/layout/cycle3"/>
    <dgm:cxn modelId="{78123DFC-70C4-4775-9251-F8F4C7879A19}" srcId="{06BB9B94-C6C6-4CC7-8DAD-DEE2EE4B66E4}" destId="{502F4D99-FF70-464A-8B46-59DD6D47886B}" srcOrd="3" destOrd="0" parTransId="{F7A23D62-735F-4BF7-8932-A8DD9106B7EB}" sibTransId="{8CD27744-BE60-4339-98D6-F79FE6C8FD61}"/>
    <dgm:cxn modelId="{544D7840-ED74-454B-A0E5-6BD90A825F91}" type="presParOf" srcId="{D3A55E73-2A99-4AE0-B383-54142ADB27A9}" destId="{F7EDA992-AAAA-4099-8042-E459D2189C72}" srcOrd="0" destOrd="0" presId="urn:microsoft.com/office/officeart/2005/8/layout/cycle3"/>
    <dgm:cxn modelId="{041CC343-5F14-4F9D-969C-29CE209C2CC1}" type="presParOf" srcId="{F7EDA992-AAAA-4099-8042-E459D2189C72}" destId="{88EA4C4C-3116-4D02-A868-14F3473CBB0C}" srcOrd="0" destOrd="0" presId="urn:microsoft.com/office/officeart/2005/8/layout/cycle3"/>
    <dgm:cxn modelId="{255E1835-CC2D-4182-AF16-9E12DE27ABAB}" type="presParOf" srcId="{F7EDA992-AAAA-4099-8042-E459D2189C72}" destId="{34AE5057-3A49-4211-955E-0B8D8D6C13EA}" srcOrd="1" destOrd="0" presId="urn:microsoft.com/office/officeart/2005/8/layout/cycle3"/>
    <dgm:cxn modelId="{3344F701-E513-4883-B564-DED478F1D803}" type="presParOf" srcId="{F7EDA992-AAAA-4099-8042-E459D2189C72}" destId="{7F246434-913F-4690-87B9-B70852DB2AAD}" srcOrd="2" destOrd="0" presId="urn:microsoft.com/office/officeart/2005/8/layout/cycle3"/>
    <dgm:cxn modelId="{7827C3D4-476F-4BEA-BE9C-7F2CFF5F0882}" type="presParOf" srcId="{F7EDA992-AAAA-4099-8042-E459D2189C72}" destId="{84A8AD73-B172-44CC-B829-5037A82519CF}" srcOrd="3" destOrd="0" presId="urn:microsoft.com/office/officeart/2005/8/layout/cycle3"/>
    <dgm:cxn modelId="{80856F06-720A-47BF-AC87-A1B91CFF9F6F}" type="presParOf" srcId="{F7EDA992-AAAA-4099-8042-E459D2189C72}" destId="{802AAB0F-CDB0-4183-88D8-B9D3BE032D9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650EF-C87B-4606-BB68-667D60C8E6EA}"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ACF2DA2C-FF16-4449-ABA4-1D43CA46E5D0}">
      <dgm:prSet/>
      <dgm:spPr/>
      <dgm:t>
        <a:bodyPr/>
        <a:lstStyle/>
        <a:p>
          <a:r>
            <a:rPr lang="en-US"/>
            <a:t>If the patient </a:t>
          </a:r>
          <a:r>
            <a:rPr lang="en-US" u="sng"/>
            <a:t>never</a:t>
          </a:r>
          <a:r>
            <a:rPr lang="en-US"/>
            <a:t> had a positive sputum smear, release after:</a:t>
          </a:r>
        </a:p>
      </dgm:t>
    </dgm:pt>
    <dgm:pt modelId="{C627FC61-0449-465C-967F-6D4E3AD68F13}" type="parTrans" cxnId="{A350FA7C-F9F3-4A44-94EE-78C594C5470B}">
      <dgm:prSet/>
      <dgm:spPr/>
      <dgm:t>
        <a:bodyPr/>
        <a:lstStyle/>
        <a:p>
          <a:endParaRPr lang="en-US"/>
        </a:p>
      </dgm:t>
    </dgm:pt>
    <dgm:pt modelId="{2411A9FF-27E1-4580-A44C-F79C9E1F4ED7}" type="sibTrans" cxnId="{A350FA7C-F9F3-4A44-94EE-78C594C5470B}">
      <dgm:prSet/>
      <dgm:spPr/>
      <dgm:t>
        <a:bodyPr/>
        <a:lstStyle/>
        <a:p>
          <a:endParaRPr lang="en-US"/>
        </a:p>
      </dgm:t>
    </dgm:pt>
    <dgm:pt modelId="{39D6B5C2-E1AF-4156-B31A-093E4625F6F7}">
      <dgm:prSet/>
      <dgm:spPr/>
      <dgm:t>
        <a:bodyPr/>
        <a:lstStyle/>
        <a:p>
          <a:r>
            <a:rPr lang="en-US"/>
            <a:t>Three negative sputum smears</a:t>
          </a:r>
        </a:p>
      </dgm:t>
    </dgm:pt>
    <dgm:pt modelId="{609C0BC1-8C92-43FD-9E98-51A80A26DD14}" type="parTrans" cxnId="{BE24A370-CC80-4B4B-921F-4A9C79FE2AAA}">
      <dgm:prSet/>
      <dgm:spPr/>
      <dgm:t>
        <a:bodyPr/>
        <a:lstStyle/>
        <a:p>
          <a:endParaRPr lang="en-US"/>
        </a:p>
      </dgm:t>
    </dgm:pt>
    <dgm:pt modelId="{6705CE0C-26E6-4A53-8BCF-5989B7C577BA}" type="sibTrans" cxnId="{BE24A370-CC80-4B4B-921F-4A9C79FE2AAA}">
      <dgm:prSet/>
      <dgm:spPr/>
      <dgm:t>
        <a:bodyPr/>
        <a:lstStyle/>
        <a:p>
          <a:endParaRPr lang="en-US"/>
        </a:p>
      </dgm:t>
    </dgm:pt>
    <dgm:pt modelId="{EFA250BD-D9DB-43EE-B7B0-4A9792ACDC54}">
      <dgm:prSet/>
      <dgm:spPr/>
      <dgm:t>
        <a:bodyPr/>
        <a:lstStyle/>
        <a:p>
          <a:r>
            <a:rPr lang="en-US"/>
            <a:t>5 doses of TB medications via DOT</a:t>
          </a:r>
        </a:p>
      </dgm:t>
    </dgm:pt>
    <dgm:pt modelId="{4709D2A8-34FE-4B23-B373-BD187B25D6E3}" type="parTrans" cxnId="{7605FAFB-903A-4825-937D-3CDB008CF38C}">
      <dgm:prSet/>
      <dgm:spPr/>
      <dgm:t>
        <a:bodyPr/>
        <a:lstStyle/>
        <a:p>
          <a:endParaRPr lang="en-US"/>
        </a:p>
      </dgm:t>
    </dgm:pt>
    <dgm:pt modelId="{D47FAE13-CF97-40D8-B526-F87A6F726EC0}" type="sibTrans" cxnId="{7605FAFB-903A-4825-937D-3CDB008CF38C}">
      <dgm:prSet/>
      <dgm:spPr/>
      <dgm:t>
        <a:bodyPr/>
        <a:lstStyle/>
        <a:p>
          <a:endParaRPr lang="en-US"/>
        </a:p>
      </dgm:t>
    </dgm:pt>
    <dgm:pt modelId="{1E716C46-1267-47CB-830B-13FE151F35CA}">
      <dgm:prSet/>
      <dgm:spPr/>
      <dgm:t>
        <a:bodyPr/>
        <a:lstStyle/>
        <a:p>
          <a:r>
            <a:rPr lang="en-US"/>
            <a:t>No worsening TB symptoms</a:t>
          </a:r>
        </a:p>
      </dgm:t>
    </dgm:pt>
    <dgm:pt modelId="{4DC4EF11-2F12-4077-BCFE-D350E0129E0E}" type="parTrans" cxnId="{F730880B-37B7-4367-B191-C3E15BBEC133}">
      <dgm:prSet/>
      <dgm:spPr/>
      <dgm:t>
        <a:bodyPr/>
        <a:lstStyle/>
        <a:p>
          <a:endParaRPr lang="en-US"/>
        </a:p>
      </dgm:t>
    </dgm:pt>
    <dgm:pt modelId="{0199D8F2-90CE-4702-A0D8-08DDAC798778}" type="sibTrans" cxnId="{F730880B-37B7-4367-B191-C3E15BBEC133}">
      <dgm:prSet/>
      <dgm:spPr/>
      <dgm:t>
        <a:bodyPr/>
        <a:lstStyle/>
        <a:p>
          <a:endParaRPr lang="en-US"/>
        </a:p>
      </dgm:t>
    </dgm:pt>
    <dgm:pt modelId="{3DB5F7A6-B8CB-4F7E-B733-2D3DFED2F396}">
      <dgm:prSet/>
      <dgm:spPr/>
      <dgm:t>
        <a:bodyPr/>
        <a:lstStyle/>
        <a:p>
          <a:r>
            <a:rPr lang="en-US"/>
            <a:t>Compliance with DOT</a:t>
          </a:r>
        </a:p>
      </dgm:t>
    </dgm:pt>
    <dgm:pt modelId="{A3ACDDFB-3DFF-499B-819A-70B545E202D5}" type="parTrans" cxnId="{3C0128AB-20E5-4042-96C2-5C802D5B700D}">
      <dgm:prSet/>
      <dgm:spPr/>
      <dgm:t>
        <a:bodyPr/>
        <a:lstStyle/>
        <a:p>
          <a:endParaRPr lang="en-US"/>
        </a:p>
      </dgm:t>
    </dgm:pt>
    <dgm:pt modelId="{18A8EC32-AB86-4870-B7C7-1E0FFDF20DEF}" type="sibTrans" cxnId="{3C0128AB-20E5-4042-96C2-5C802D5B700D}">
      <dgm:prSet/>
      <dgm:spPr/>
      <dgm:t>
        <a:bodyPr/>
        <a:lstStyle/>
        <a:p>
          <a:endParaRPr lang="en-US"/>
        </a:p>
      </dgm:t>
    </dgm:pt>
    <dgm:pt modelId="{82DB0320-0539-4AB6-B2D8-35DA597E5F4F}">
      <dgm:prSet/>
      <dgm:spPr/>
      <dgm:t>
        <a:bodyPr/>
        <a:lstStyle/>
        <a:p>
          <a:r>
            <a:rPr lang="en-US"/>
            <a:t>If the patient was initially sputum smear positive, release after:</a:t>
          </a:r>
        </a:p>
      </dgm:t>
    </dgm:pt>
    <dgm:pt modelId="{B43C66ED-E9C2-43EC-8BFD-AA2BE9C95530}" type="parTrans" cxnId="{049ED27A-8F92-4798-A66A-FD5406A06F0C}">
      <dgm:prSet/>
      <dgm:spPr/>
      <dgm:t>
        <a:bodyPr/>
        <a:lstStyle/>
        <a:p>
          <a:endParaRPr lang="en-US"/>
        </a:p>
      </dgm:t>
    </dgm:pt>
    <dgm:pt modelId="{DAB33083-53DB-4BD8-BCD0-389750B124A0}" type="sibTrans" cxnId="{049ED27A-8F92-4798-A66A-FD5406A06F0C}">
      <dgm:prSet/>
      <dgm:spPr/>
      <dgm:t>
        <a:bodyPr/>
        <a:lstStyle/>
        <a:p>
          <a:endParaRPr lang="en-US"/>
        </a:p>
      </dgm:t>
    </dgm:pt>
    <dgm:pt modelId="{AC38946C-B25C-4092-B5E1-DBADF4859622}">
      <dgm:prSet/>
      <dgm:spPr/>
      <dgm:t>
        <a:bodyPr/>
        <a:lstStyle/>
        <a:p>
          <a:r>
            <a:rPr lang="en-US"/>
            <a:t>Three negative sputum smears</a:t>
          </a:r>
        </a:p>
      </dgm:t>
    </dgm:pt>
    <dgm:pt modelId="{010B45AF-49EC-4852-9EF7-9C54CE183687}" type="parTrans" cxnId="{44FD5021-075B-4136-B7C2-0987DF391BA7}">
      <dgm:prSet/>
      <dgm:spPr/>
      <dgm:t>
        <a:bodyPr/>
        <a:lstStyle/>
        <a:p>
          <a:endParaRPr lang="en-US"/>
        </a:p>
      </dgm:t>
    </dgm:pt>
    <dgm:pt modelId="{AE96B833-1016-418B-A525-391DA2AF7763}" type="sibTrans" cxnId="{44FD5021-075B-4136-B7C2-0987DF391BA7}">
      <dgm:prSet/>
      <dgm:spPr/>
      <dgm:t>
        <a:bodyPr/>
        <a:lstStyle/>
        <a:p>
          <a:endParaRPr lang="en-US"/>
        </a:p>
      </dgm:t>
    </dgm:pt>
    <dgm:pt modelId="{53794D3C-C4F5-410C-8167-F566674B1B61}">
      <dgm:prSet/>
      <dgm:spPr/>
      <dgm:t>
        <a:bodyPr/>
        <a:lstStyle/>
        <a:p>
          <a:r>
            <a:rPr lang="en-US"/>
            <a:t>10-14 doses of TB medications via DOT</a:t>
          </a:r>
        </a:p>
      </dgm:t>
    </dgm:pt>
    <dgm:pt modelId="{FDA5EB24-A6E8-433E-A4D1-B5A6BA036EDD}" type="parTrans" cxnId="{B78A832D-87D3-43D1-9341-B1F67DF5F780}">
      <dgm:prSet/>
      <dgm:spPr/>
      <dgm:t>
        <a:bodyPr/>
        <a:lstStyle/>
        <a:p>
          <a:endParaRPr lang="en-US"/>
        </a:p>
      </dgm:t>
    </dgm:pt>
    <dgm:pt modelId="{0DB63D1B-DB02-4735-AE57-95606D607EB4}" type="sibTrans" cxnId="{B78A832D-87D3-43D1-9341-B1F67DF5F780}">
      <dgm:prSet/>
      <dgm:spPr/>
      <dgm:t>
        <a:bodyPr/>
        <a:lstStyle/>
        <a:p>
          <a:endParaRPr lang="en-US"/>
        </a:p>
      </dgm:t>
    </dgm:pt>
    <dgm:pt modelId="{9462912F-E1F3-474C-9FAF-44CB1CB80216}">
      <dgm:prSet/>
      <dgm:spPr/>
      <dgm:t>
        <a:bodyPr/>
        <a:lstStyle/>
        <a:p>
          <a:r>
            <a:rPr lang="en-US"/>
            <a:t>No worsening TB symptoms and</a:t>
          </a:r>
        </a:p>
      </dgm:t>
    </dgm:pt>
    <dgm:pt modelId="{A00EB988-2F22-4721-91C1-79FECA1FFCE1}" type="parTrans" cxnId="{664C62AA-BBCD-4AD8-BF45-99044D30E6D6}">
      <dgm:prSet/>
      <dgm:spPr/>
      <dgm:t>
        <a:bodyPr/>
        <a:lstStyle/>
        <a:p>
          <a:endParaRPr lang="en-US"/>
        </a:p>
      </dgm:t>
    </dgm:pt>
    <dgm:pt modelId="{D987B9C4-D256-4B1E-A7E6-086E1037AF46}" type="sibTrans" cxnId="{664C62AA-BBCD-4AD8-BF45-99044D30E6D6}">
      <dgm:prSet/>
      <dgm:spPr/>
      <dgm:t>
        <a:bodyPr/>
        <a:lstStyle/>
        <a:p>
          <a:endParaRPr lang="en-US"/>
        </a:p>
      </dgm:t>
    </dgm:pt>
    <dgm:pt modelId="{45181748-8116-4564-84D8-49A15B7AE2D1}">
      <dgm:prSet/>
      <dgm:spPr/>
      <dgm:t>
        <a:bodyPr/>
        <a:lstStyle/>
        <a:p>
          <a:r>
            <a:rPr lang="en-US"/>
            <a:t>Compliance with DOT</a:t>
          </a:r>
        </a:p>
      </dgm:t>
    </dgm:pt>
    <dgm:pt modelId="{E29248A7-24AB-4DF7-B148-E439F60E94D5}" type="parTrans" cxnId="{B60FD28C-CCFA-4D6C-8D6F-A65F89B10415}">
      <dgm:prSet/>
      <dgm:spPr/>
      <dgm:t>
        <a:bodyPr/>
        <a:lstStyle/>
        <a:p>
          <a:endParaRPr lang="en-US"/>
        </a:p>
      </dgm:t>
    </dgm:pt>
    <dgm:pt modelId="{B6802DFE-52B7-4B20-A35D-9614687D9B68}" type="sibTrans" cxnId="{B60FD28C-CCFA-4D6C-8D6F-A65F89B10415}">
      <dgm:prSet/>
      <dgm:spPr/>
      <dgm:t>
        <a:bodyPr/>
        <a:lstStyle/>
        <a:p>
          <a:endParaRPr lang="en-US"/>
        </a:p>
      </dgm:t>
    </dgm:pt>
    <dgm:pt modelId="{5CECCBF2-0012-43BF-9140-BC1B11CC80A0}" type="pres">
      <dgm:prSet presAssocID="{E7D650EF-C87B-4606-BB68-667D60C8E6EA}" presName="linear" presStyleCnt="0">
        <dgm:presLayoutVars>
          <dgm:animLvl val="lvl"/>
          <dgm:resizeHandles val="exact"/>
        </dgm:presLayoutVars>
      </dgm:prSet>
      <dgm:spPr/>
    </dgm:pt>
    <dgm:pt modelId="{92BD9025-085E-460F-A41B-CB13487D561B}" type="pres">
      <dgm:prSet presAssocID="{ACF2DA2C-FF16-4449-ABA4-1D43CA46E5D0}" presName="parentText" presStyleLbl="node1" presStyleIdx="0" presStyleCnt="2">
        <dgm:presLayoutVars>
          <dgm:chMax val="0"/>
          <dgm:bulletEnabled val="1"/>
        </dgm:presLayoutVars>
      </dgm:prSet>
      <dgm:spPr/>
    </dgm:pt>
    <dgm:pt modelId="{5CA60258-8178-4A87-8BDA-831AAC3BAFF1}" type="pres">
      <dgm:prSet presAssocID="{ACF2DA2C-FF16-4449-ABA4-1D43CA46E5D0}" presName="childText" presStyleLbl="revTx" presStyleIdx="0" presStyleCnt="2">
        <dgm:presLayoutVars>
          <dgm:bulletEnabled val="1"/>
        </dgm:presLayoutVars>
      </dgm:prSet>
      <dgm:spPr/>
    </dgm:pt>
    <dgm:pt modelId="{D9D9FA34-F99E-4945-8717-B9FFD13AABA1}" type="pres">
      <dgm:prSet presAssocID="{82DB0320-0539-4AB6-B2D8-35DA597E5F4F}" presName="parentText" presStyleLbl="node1" presStyleIdx="1" presStyleCnt="2">
        <dgm:presLayoutVars>
          <dgm:chMax val="0"/>
          <dgm:bulletEnabled val="1"/>
        </dgm:presLayoutVars>
      </dgm:prSet>
      <dgm:spPr/>
    </dgm:pt>
    <dgm:pt modelId="{7360E1D0-8DAA-43D4-9E1D-EF45D6CAB0FB}" type="pres">
      <dgm:prSet presAssocID="{82DB0320-0539-4AB6-B2D8-35DA597E5F4F}" presName="childText" presStyleLbl="revTx" presStyleIdx="1" presStyleCnt="2">
        <dgm:presLayoutVars>
          <dgm:bulletEnabled val="1"/>
        </dgm:presLayoutVars>
      </dgm:prSet>
      <dgm:spPr/>
    </dgm:pt>
  </dgm:ptLst>
  <dgm:cxnLst>
    <dgm:cxn modelId="{8FFD2F09-4804-4510-AECD-9B32F43D063B}" type="presOf" srcId="{3DB5F7A6-B8CB-4F7E-B733-2D3DFED2F396}" destId="{5CA60258-8178-4A87-8BDA-831AAC3BAFF1}" srcOrd="0" destOrd="3" presId="urn:microsoft.com/office/officeart/2005/8/layout/vList2"/>
    <dgm:cxn modelId="{F730880B-37B7-4367-B191-C3E15BBEC133}" srcId="{ACF2DA2C-FF16-4449-ABA4-1D43CA46E5D0}" destId="{1E716C46-1267-47CB-830B-13FE151F35CA}" srcOrd="2" destOrd="0" parTransId="{4DC4EF11-2F12-4077-BCFE-D350E0129E0E}" sibTransId="{0199D8F2-90CE-4702-A0D8-08DDAC798778}"/>
    <dgm:cxn modelId="{B5A17F12-F528-44F0-89F0-EFBE7499CE6E}" type="presOf" srcId="{39D6B5C2-E1AF-4156-B31A-093E4625F6F7}" destId="{5CA60258-8178-4A87-8BDA-831AAC3BAFF1}" srcOrd="0" destOrd="0" presId="urn:microsoft.com/office/officeart/2005/8/layout/vList2"/>
    <dgm:cxn modelId="{44FD5021-075B-4136-B7C2-0987DF391BA7}" srcId="{82DB0320-0539-4AB6-B2D8-35DA597E5F4F}" destId="{AC38946C-B25C-4092-B5E1-DBADF4859622}" srcOrd="0" destOrd="0" parTransId="{010B45AF-49EC-4852-9EF7-9C54CE183687}" sibTransId="{AE96B833-1016-418B-A525-391DA2AF7763}"/>
    <dgm:cxn modelId="{0EBBB22C-0CDD-43A0-BC8C-8684FA7967B1}" type="presOf" srcId="{EFA250BD-D9DB-43EE-B7B0-4A9792ACDC54}" destId="{5CA60258-8178-4A87-8BDA-831AAC3BAFF1}" srcOrd="0" destOrd="1" presId="urn:microsoft.com/office/officeart/2005/8/layout/vList2"/>
    <dgm:cxn modelId="{B78A832D-87D3-43D1-9341-B1F67DF5F780}" srcId="{82DB0320-0539-4AB6-B2D8-35DA597E5F4F}" destId="{53794D3C-C4F5-410C-8167-F566674B1B61}" srcOrd="1" destOrd="0" parTransId="{FDA5EB24-A6E8-433E-A4D1-B5A6BA036EDD}" sibTransId="{0DB63D1B-DB02-4735-AE57-95606D607EB4}"/>
    <dgm:cxn modelId="{56B61032-2D76-47C6-9D39-5A8F7EE0226D}" type="presOf" srcId="{53794D3C-C4F5-410C-8167-F566674B1B61}" destId="{7360E1D0-8DAA-43D4-9E1D-EF45D6CAB0FB}" srcOrd="0" destOrd="1" presId="urn:microsoft.com/office/officeart/2005/8/layout/vList2"/>
    <dgm:cxn modelId="{BE24A370-CC80-4B4B-921F-4A9C79FE2AAA}" srcId="{ACF2DA2C-FF16-4449-ABA4-1D43CA46E5D0}" destId="{39D6B5C2-E1AF-4156-B31A-093E4625F6F7}" srcOrd="0" destOrd="0" parTransId="{609C0BC1-8C92-43FD-9E98-51A80A26DD14}" sibTransId="{6705CE0C-26E6-4A53-8BCF-5989B7C577BA}"/>
    <dgm:cxn modelId="{A217D075-4359-4246-8F4A-7E029D33789B}" type="presOf" srcId="{AC38946C-B25C-4092-B5E1-DBADF4859622}" destId="{7360E1D0-8DAA-43D4-9E1D-EF45D6CAB0FB}" srcOrd="0" destOrd="0" presId="urn:microsoft.com/office/officeart/2005/8/layout/vList2"/>
    <dgm:cxn modelId="{5B626F77-01EB-4A1B-B1AE-1D88C37815CC}" type="presOf" srcId="{82DB0320-0539-4AB6-B2D8-35DA597E5F4F}" destId="{D9D9FA34-F99E-4945-8717-B9FFD13AABA1}" srcOrd="0" destOrd="0" presId="urn:microsoft.com/office/officeart/2005/8/layout/vList2"/>
    <dgm:cxn modelId="{049ED27A-8F92-4798-A66A-FD5406A06F0C}" srcId="{E7D650EF-C87B-4606-BB68-667D60C8E6EA}" destId="{82DB0320-0539-4AB6-B2D8-35DA597E5F4F}" srcOrd="1" destOrd="0" parTransId="{B43C66ED-E9C2-43EC-8BFD-AA2BE9C95530}" sibTransId="{DAB33083-53DB-4BD8-BCD0-389750B124A0}"/>
    <dgm:cxn modelId="{A350FA7C-F9F3-4A44-94EE-78C594C5470B}" srcId="{E7D650EF-C87B-4606-BB68-667D60C8E6EA}" destId="{ACF2DA2C-FF16-4449-ABA4-1D43CA46E5D0}" srcOrd="0" destOrd="0" parTransId="{C627FC61-0449-465C-967F-6D4E3AD68F13}" sibTransId="{2411A9FF-27E1-4580-A44C-F79C9E1F4ED7}"/>
    <dgm:cxn modelId="{B60FD28C-CCFA-4D6C-8D6F-A65F89B10415}" srcId="{82DB0320-0539-4AB6-B2D8-35DA597E5F4F}" destId="{45181748-8116-4564-84D8-49A15B7AE2D1}" srcOrd="3" destOrd="0" parTransId="{E29248A7-24AB-4DF7-B148-E439F60E94D5}" sibTransId="{B6802DFE-52B7-4B20-A35D-9614687D9B68}"/>
    <dgm:cxn modelId="{664C62AA-BBCD-4AD8-BF45-99044D30E6D6}" srcId="{82DB0320-0539-4AB6-B2D8-35DA597E5F4F}" destId="{9462912F-E1F3-474C-9FAF-44CB1CB80216}" srcOrd="2" destOrd="0" parTransId="{A00EB988-2F22-4721-91C1-79FECA1FFCE1}" sibTransId="{D987B9C4-D256-4B1E-A7E6-086E1037AF46}"/>
    <dgm:cxn modelId="{3C0128AB-20E5-4042-96C2-5C802D5B700D}" srcId="{ACF2DA2C-FF16-4449-ABA4-1D43CA46E5D0}" destId="{3DB5F7A6-B8CB-4F7E-B733-2D3DFED2F396}" srcOrd="3" destOrd="0" parTransId="{A3ACDDFB-3DFF-499B-819A-70B545E202D5}" sibTransId="{18A8EC32-AB86-4870-B7C7-1E0FFDF20DEF}"/>
    <dgm:cxn modelId="{A7C863AC-831C-4D5C-AE69-485C2D4741F6}" type="presOf" srcId="{E7D650EF-C87B-4606-BB68-667D60C8E6EA}" destId="{5CECCBF2-0012-43BF-9140-BC1B11CC80A0}" srcOrd="0" destOrd="0" presId="urn:microsoft.com/office/officeart/2005/8/layout/vList2"/>
    <dgm:cxn modelId="{962DECB0-AE6D-4ECF-BDFA-7424A7191EDE}" type="presOf" srcId="{45181748-8116-4564-84D8-49A15B7AE2D1}" destId="{7360E1D0-8DAA-43D4-9E1D-EF45D6CAB0FB}" srcOrd="0" destOrd="3" presId="urn:microsoft.com/office/officeart/2005/8/layout/vList2"/>
    <dgm:cxn modelId="{C71DA0DD-B2B4-45E2-A825-9F30AF750470}" type="presOf" srcId="{1E716C46-1267-47CB-830B-13FE151F35CA}" destId="{5CA60258-8178-4A87-8BDA-831AAC3BAFF1}" srcOrd="0" destOrd="2" presId="urn:microsoft.com/office/officeart/2005/8/layout/vList2"/>
    <dgm:cxn modelId="{AC5D44F2-5309-46A4-8519-4162E786018D}" type="presOf" srcId="{ACF2DA2C-FF16-4449-ABA4-1D43CA46E5D0}" destId="{92BD9025-085E-460F-A41B-CB13487D561B}" srcOrd="0" destOrd="0" presId="urn:microsoft.com/office/officeart/2005/8/layout/vList2"/>
    <dgm:cxn modelId="{5EBECBF6-30AF-4595-B078-0EA0A8101967}" type="presOf" srcId="{9462912F-E1F3-474C-9FAF-44CB1CB80216}" destId="{7360E1D0-8DAA-43D4-9E1D-EF45D6CAB0FB}" srcOrd="0" destOrd="2" presId="urn:microsoft.com/office/officeart/2005/8/layout/vList2"/>
    <dgm:cxn modelId="{7605FAFB-903A-4825-937D-3CDB008CF38C}" srcId="{ACF2DA2C-FF16-4449-ABA4-1D43CA46E5D0}" destId="{EFA250BD-D9DB-43EE-B7B0-4A9792ACDC54}" srcOrd="1" destOrd="0" parTransId="{4709D2A8-34FE-4B23-B373-BD187B25D6E3}" sibTransId="{D47FAE13-CF97-40D8-B526-F87A6F726EC0}"/>
    <dgm:cxn modelId="{96A7BD8D-BCDD-49D3-8C3E-23394597BCC5}" type="presParOf" srcId="{5CECCBF2-0012-43BF-9140-BC1B11CC80A0}" destId="{92BD9025-085E-460F-A41B-CB13487D561B}" srcOrd="0" destOrd="0" presId="urn:microsoft.com/office/officeart/2005/8/layout/vList2"/>
    <dgm:cxn modelId="{D80D8B14-5655-4E64-9967-C549F6A75F5B}" type="presParOf" srcId="{5CECCBF2-0012-43BF-9140-BC1B11CC80A0}" destId="{5CA60258-8178-4A87-8BDA-831AAC3BAFF1}" srcOrd="1" destOrd="0" presId="urn:microsoft.com/office/officeart/2005/8/layout/vList2"/>
    <dgm:cxn modelId="{CDDE7E30-9B80-4FC2-BB84-1C9A52A748F2}" type="presParOf" srcId="{5CECCBF2-0012-43BF-9140-BC1B11CC80A0}" destId="{D9D9FA34-F99E-4945-8717-B9FFD13AABA1}" srcOrd="2" destOrd="0" presId="urn:microsoft.com/office/officeart/2005/8/layout/vList2"/>
    <dgm:cxn modelId="{57C341C9-B3FC-4425-8EAD-586F7461252C}" type="presParOf" srcId="{5CECCBF2-0012-43BF-9140-BC1B11CC80A0}" destId="{7360E1D0-8DAA-43D4-9E1D-EF45D6CAB0F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06DA5-20BC-4631-A733-A11D9ACAF5F1}">
      <dsp:nvSpPr>
        <dsp:cNvPr id="0" name=""/>
        <dsp:cNvSpPr/>
      </dsp:nvSpPr>
      <dsp:spPr>
        <a:xfrm>
          <a:off x="0" y="0"/>
          <a:ext cx="4671391" cy="504930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ABB56-96DA-43DE-B3D4-B8E90D7B55E2}">
      <dsp:nvSpPr>
        <dsp:cNvPr id="0" name=""/>
        <dsp:cNvSpPr/>
      </dsp:nvSpPr>
      <dsp:spPr>
        <a:xfrm>
          <a:off x="2335695" y="507642"/>
          <a:ext cx="3036404" cy="1195265"/>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Administrative Controls </a:t>
          </a:r>
        </a:p>
      </dsp:txBody>
      <dsp:txXfrm>
        <a:off x="2394043" y="565990"/>
        <a:ext cx="2919708" cy="1078569"/>
      </dsp:txXfrm>
    </dsp:sp>
    <dsp:sp modelId="{76E4ECD1-0CFC-4F17-A90B-4E3E0501914A}">
      <dsp:nvSpPr>
        <dsp:cNvPr id="0" name=""/>
        <dsp:cNvSpPr/>
      </dsp:nvSpPr>
      <dsp:spPr>
        <a:xfrm>
          <a:off x="2335695" y="1852316"/>
          <a:ext cx="3036404" cy="1195265"/>
        </a:xfrm>
        <a:prstGeom prst="round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Environmental Controls</a:t>
          </a:r>
        </a:p>
      </dsp:txBody>
      <dsp:txXfrm>
        <a:off x="2394043" y="1910664"/>
        <a:ext cx="2919708" cy="1078569"/>
      </dsp:txXfrm>
    </dsp:sp>
    <dsp:sp modelId="{FA563639-3DD8-40D8-ACD7-1C7A4426384C}">
      <dsp:nvSpPr>
        <dsp:cNvPr id="0" name=""/>
        <dsp:cNvSpPr/>
      </dsp:nvSpPr>
      <dsp:spPr>
        <a:xfrm>
          <a:off x="2335695" y="3196991"/>
          <a:ext cx="3036404" cy="1195265"/>
        </a:xfrm>
        <a:prstGeom prst="round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Respiratory Protection </a:t>
          </a:r>
        </a:p>
      </dsp:txBody>
      <dsp:txXfrm>
        <a:off x="2394043" y="3255339"/>
        <a:ext cx="2919708" cy="1078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060DF-F873-434F-8F9C-DC3A1F402F78}">
      <dsp:nvSpPr>
        <dsp:cNvPr id="0" name=""/>
        <dsp:cNvSpPr/>
      </dsp:nvSpPr>
      <dsp:spPr>
        <a:xfrm>
          <a:off x="0" y="0"/>
          <a:ext cx="8128000" cy="20048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F1404C-A816-4D1F-B6CC-374DEE2F9C93}">
      <dsp:nvSpPr>
        <dsp:cNvPr id="0" name=""/>
        <dsp:cNvSpPr/>
      </dsp:nvSpPr>
      <dsp:spPr>
        <a:xfrm>
          <a:off x="244772" y="267313"/>
          <a:ext cx="3637359" cy="1470226"/>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C6B7E0-1C5B-4FF8-B518-3BDB77ABFA1E}">
      <dsp:nvSpPr>
        <dsp:cNvPr id="0" name=""/>
        <dsp:cNvSpPr/>
      </dsp:nvSpPr>
      <dsp:spPr>
        <a:xfrm rot="10800000">
          <a:off x="244772" y="2004853"/>
          <a:ext cx="3637359" cy="245037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t>Surgical Mask for the patient: </a:t>
          </a:r>
        </a:p>
        <a:p>
          <a:pPr marL="0" lvl="0" indent="0" algn="ctr" defTabSz="977900">
            <a:lnSpc>
              <a:spcPct val="90000"/>
            </a:lnSpc>
            <a:spcBef>
              <a:spcPct val="0"/>
            </a:spcBef>
            <a:spcAft>
              <a:spcPct val="35000"/>
            </a:spcAft>
            <a:buNone/>
          </a:pPr>
          <a:r>
            <a:rPr lang="en-US" sz="2200" kern="1200" dirty="0"/>
            <a:t>If a TB patient is wearing an N95 they can have increased respiratory distress. </a:t>
          </a:r>
        </a:p>
      </dsp:txBody>
      <dsp:txXfrm rot="10800000">
        <a:off x="320130" y="2004853"/>
        <a:ext cx="3486643" cy="2375019"/>
      </dsp:txXfrm>
    </dsp:sp>
    <dsp:sp modelId="{79A772D4-DB7E-4CE5-B774-9C3005BC8BB3}">
      <dsp:nvSpPr>
        <dsp:cNvPr id="0" name=""/>
        <dsp:cNvSpPr/>
      </dsp:nvSpPr>
      <dsp:spPr>
        <a:xfrm>
          <a:off x="4245867" y="267313"/>
          <a:ext cx="3637359" cy="1470226"/>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EC16B-E835-4CB2-BD2C-0E5541B9ADB9}">
      <dsp:nvSpPr>
        <dsp:cNvPr id="0" name=""/>
        <dsp:cNvSpPr/>
      </dsp:nvSpPr>
      <dsp:spPr>
        <a:xfrm rot="10800000">
          <a:off x="4199055" y="2004853"/>
          <a:ext cx="3637359" cy="245037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t>N-95 Respirator for the HCW:</a:t>
          </a:r>
        </a:p>
        <a:p>
          <a:pPr marL="0" lvl="0" indent="0" algn="ctr" defTabSz="977900">
            <a:lnSpc>
              <a:spcPct val="90000"/>
            </a:lnSpc>
            <a:spcBef>
              <a:spcPct val="0"/>
            </a:spcBef>
            <a:spcAft>
              <a:spcPct val="35000"/>
            </a:spcAft>
            <a:buNone/>
          </a:pPr>
          <a:r>
            <a:rPr lang="en-US" sz="2200" kern="1200" dirty="0"/>
            <a:t>National Institute for Occupational Safety and Health (NIOSH) requires fit testing to ensure fit. </a:t>
          </a:r>
        </a:p>
      </dsp:txBody>
      <dsp:txXfrm rot="10800000">
        <a:off x="4274413" y="2004853"/>
        <a:ext cx="3486643" cy="2375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8B374-C0C4-4142-8ACB-3D199CFAEC9E}">
      <dsp:nvSpPr>
        <dsp:cNvPr id="0" name=""/>
        <dsp:cNvSpPr/>
      </dsp:nvSpPr>
      <dsp:spPr>
        <a:xfrm>
          <a:off x="1194482" y="1390814"/>
          <a:ext cx="1160578" cy="11605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D0E4B-006B-4B19-BF70-38145806002E}">
      <dsp:nvSpPr>
        <dsp:cNvPr id="0" name=""/>
        <dsp:cNvSpPr/>
      </dsp:nvSpPr>
      <dsp:spPr>
        <a:xfrm>
          <a:off x="5528" y="2686087"/>
          <a:ext cx="3315937" cy="93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Patient returning to a congregate setting without negative pressure room. </a:t>
          </a:r>
        </a:p>
      </dsp:txBody>
      <dsp:txXfrm>
        <a:off x="5528" y="2686087"/>
        <a:ext cx="3315937" cy="932607"/>
      </dsp:txXfrm>
    </dsp:sp>
    <dsp:sp modelId="{F400DD69-8DCA-40FB-BCF2-5C68110DCF75}">
      <dsp:nvSpPr>
        <dsp:cNvPr id="0" name=""/>
        <dsp:cNvSpPr/>
      </dsp:nvSpPr>
      <dsp:spPr>
        <a:xfrm>
          <a:off x="5528" y="3665338"/>
          <a:ext cx="3315937" cy="92073"/>
        </a:xfrm>
        <a:prstGeom prst="rect">
          <a:avLst/>
        </a:prstGeom>
        <a:noFill/>
        <a:ln>
          <a:noFill/>
        </a:ln>
        <a:effectLst/>
      </dsp:spPr>
      <dsp:style>
        <a:lnRef idx="0">
          <a:scrgbClr r="0" g="0" b="0"/>
        </a:lnRef>
        <a:fillRef idx="0">
          <a:scrgbClr r="0" g="0" b="0"/>
        </a:fillRef>
        <a:effectRef idx="0">
          <a:scrgbClr r="0" g="0" b="0"/>
        </a:effectRef>
        <a:fontRef idx="minor"/>
      </dsp:style>
    </dsp:sp>
    <dsp:sp modelId="{1AB9F94B-DFD2-4642-9D02-D5D48A3FAB4A}">
      <dsp:nvSpPr>
        <dsp:cNvPr id="0" name=""/>
        <dsp:cNvSpPr/>
      </dsp:nvSpPr>
      <dsp:spPr>
        <a:xfrm>
          <a:off x="4921786" y="1390814"/>
          <a:ext cx="1160578" cy="11605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9C41B-52CF-450E-8B14-622D67585DF7}">
      <dsp:nvSpPr>
        <dsp:cNvPr id="0" name=""/>
        <dsp:cNvSpPr/>
      </dsp:nvSpPr>
      <dsp:spPr>
        <a:xfrm>
          <a:off x="3901754" y="2686087"/>
          <a:ext cx="3315937" cy="93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Patient does not have a safe location while on TB isolation.</a:t>
          </a:r>
        </a:p>
      </dsp:txBody>
      <dsp:txXfrm>
        <a:off x="3901754" y="2686087"/>
        <a:ext cx="3315937" cy="932607"/>
      </dsp:txXfrm>
    </dsp:sp>
    <dsp:sp modelId="{655D4BC0-AA6B-403A-8332-373E06A95310}">
      <dsp:nvSpPr>
        <dsp:cNvPr id="0" name=""/>
        <dsp:cNvSpPr/>
      </dsp:nvSpPr>
      <dsp:spPr>
        <a:xfrm>
          <a:off x="3901754" y="3665338"/>
          <a:ext cx="3315937" cy="92073"/>
        </a:xfrm>
        <a:prstGeom prst="rect">
          <a:avLst/>
        </a:prstGeom>
        <a:noFill/>
        <a:ln>
          <a:noFill/>
        </a:ln>
        <a:effectLst/>
      </dsp:spPr>
      <dsp:style>
        <a:lnRef idx="0">
          <a:scrgbClr r="0" g="0" b="0"/>
        </a:lnRef>
        <a:fillRef idx="0">
          <a:scrgbClr r="0" g="0" b="0"/>
        </a:fillRef>
        <a:effectRef idx="0">
          <a:scrgbClr r="0" g="0" b="0"/>
        </a:effectRef>
        <a:fontRef idx="minor"/>
      </dsp:style>
    </dsp:sp>
    <dsp:sp modelId="{EF79A490-BC6A-4B10-9660-9EA33B7AF10E}">
      <dsp:nvSpPr>
        <dsp:cNvPr id="0" name=""/>
        <dsp:cNvSpPr/>
      </dsp:nvSpPr>
      <dsp:spPr>
        <a:xfrm>
          <a:off x="8875462" y="1561454"/>
          <a:ext cx="1160578" cy="116057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4A7BC9-5B1E-4717-B890-C145AEBF2E1B}">
      <dsp:nvSpPr>
        <dsp:cNvPr id="0" name=""/>
        <dsp:cNvSpPr/>
      </dsp:nvSpPr>
      <dsp:spPr>
        <a:xfrm>
          <a:off x="7797981" y="2686087"/>
          <a:ext cx="3315937" cy="93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0" kern="1200" dirty="0"/>
            <a:t>TB medication coordination has not been established.</a:t>
          </a:r>
        </a:p>
      </dsp:txBody>
      <dsp:txXfrm>
        <a:off x="7797981" y="2686087"/>
        <a:ext cx="3315937" cy="932607"/>
      </dsp:txXfrm>
    </dsp:sp>
    <dsp:sp modelId="{CCFC3FCA-C29C-47CE-AB2E-847B9AEC71C3}">
      <dsp:nvSpPr>
        <dsp:cNvPr id="0" name=""/>
        <dsp:cNvSpPr/>
      </dsp:nvSpPr>
      <dsp:spPr>
        <a:xfrm>
          <a:off x="7797981" y="3665338"/>
          <a:ext cx="3315937" cy="9207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E5057-3A49-4211-955E-0B8D8D6C13EA}">
      <dsp:nvSpPr>
        <dsp:cNvPr id="0" name=""/>
        <dsp:cNvSpPr/>
      </dsp:nvSpPr>
      <dsp:spPr>
        <a:xfrm>
          <a:off x="2886453" y="-138616"/>
          <a:ext cx="4922628" cy="4922628"/>
        </a:xfrm>
        <a:prstGeom prst="circularArrow">
          <a:avLst>
            <a:gd name="adj1" fmla="val 4668"/>
            <a:gd name="adj2" fmla="val 272909"/>
            <a:gd name="adj3" fmla="val 12811557"/>
            <a:gd name="adj4" fmla="val 18044433"/>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EA4C4C-3116-4D02-A868-14F3473CBB0C}">
      <dsp:nvSpPr>
        <dsp:cNvPr id="0" name=""/>
        <dsp:cNvSpPr/>
      </dsp:nvSpPr>
      <dsp:spPr>
        <a:xfrm>
          <a:off x="3700824" y="21"/>
          <a:ext cx="3293887" cy="164694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Follow-up with local TB program and DOT has been arranged</a:t>
          </a:r>
        </a:p>
      </dsp:txBody>
      <dsp:txXfrm>
        <a:off x="3781221" y="80418"/>
        <a:ext cx="3133093" cy="1486149"/>
      </dsp:txXfrm>
    </dsp:sp>
    <dsp:sp modelId="{7F246434-913F-4690-87B9-B70852DB2AAD}">
      <dsp:nvSpPr>
        <dsp:cNvPr id="0" name=""/>
        <dsp:cNvSpPr/>
      </dsp:nvSpPr>
      <dsp:spPr>
        <a:xfrm>
          <a:off x="5766901" y="1734785"/>
          <a:ext cx="3908065" cy="1575416"/>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 household members, who are </a:t>
          </a:r>
          <a:r>
            <a:rPr lang="en-US" sz="2000" i="1" u="sng" kern="1200" dirty="0"/>
            <a:t>not</a:t>
          </a:r>
          <a:r>
            <a:rPr lang="en-US" sz="2000" kern="1200" dirty="0"/>
            <a:t> immunocompromised, have been previously exposed and evaluated</a:t>
          </a:r>
        </a:p>
      </dsp:txBody>
      <dsp:txXfrm>
        <a:off x="5843806" y="1811690"/>
        <a:ext cx="3754255" cy="1421606"/>
      </dsp:txXfrm>
    </dsp:sp>
    <dsp:sp modelId="{84A8AD73-B172-44CC-B829-5037A82519CF}">
      <dsp:nvSpPr>
        <dsp:cNvPr id="0" name=""/>
        <dsp:cNvSpPr/>
      </dsp:nvSpPr>
      <dsp:spPr>
        <a:xfrm>
          <a:off x="3700824" y="3535122"/>
          <a:ext cx="3293887" cy="1646943"/>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Patient is willing to not travel outside the home until negative sputum smears, other isolation release criteria </a:t>
          </a:r>
        </a:p>
      </dsp:txBody>
      <dsp:txXfrm>
        <a:off x="3781221" y="3615519"/>
        <a:ext cx="3133093" cy="1486149"/>
      </dsp:txXfrm>
    </dsp:sp>
    <dsp:sp modelId="{802AAB0F-CDB0-4183-88D8-B9D3BE032D9C}">
      <dsp:nvSpPr>
        <dsp:cNvPr id="0" name=""/>
        <dsp:cNvSpPr/>
      </dsp:nvSpPr>
      <dsp:spPr>
        <a:xfrm>
          <a:off x="620905" y="1666302"/>
          <a:ext cx="3951412" cy="1780889"/>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 infants or children younger than 5 years of age or persons with immunocompromising conditions are present if evaluation has not been completed (an therapy not started if it is necessary) 	</a:t>
          </a:r>
        </a:p>
      </dsp:txBody>
      <dsp:txXfrm>
        <a:off x="707841" y="1753238"/>
        <a:ext cx="3777540" cy="1607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9025-085E-460F-A41B-CB13487D561B}">
      <dsp:nvSpPr>
        <dsp:cNvPr id="0" name=""/>
        <dsp:cNvSpPr/>
      </dsp:nvSpPr>
      <dsp:spPr>
        <a:xfrm>
          <a:off x="0" y="7601"/>
          <a:ext cx="8452658" cy="5756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If the patient </a:t>
          </a:r>
          <a:r>
            <a:rPr lang="en-US" sz="2400" u="sng" kern="1200"/>
            <a:t>never</a:t>
          </a:r>
          <a:r>
            <a:rPr lang="en-US" sz="2400" kern="1200"/>
            <a:t> had a positive sputum smear, release after:</a:t>
          </a:r>
        </a:p>
      </dsp:txBody>
      <dsp:txXfrm>
        <a:off x="28100" y="35701"/>
        <a:ext cx="8396458" cy="519439"/>
      </dsp:txXfrm>
    </dsp:sp>
    <dsp:sp modelId="{5CA60258-8178-4A87-8BDA-831AAC3BAFF1}">
      <dsp:nvSpPr>
        <dsp:cNvPr id="0" name=""/>
        <dsp:cNvSpPr/>
      </dsp:nvSpPr>
      <dsp:spPr>
        <a:xfrm>
          <a:off x="0" y="583241"/>
          <a:ext cx="8452658"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3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Three negative sputum smears</a:t>
          </a:r>
        </a:p>
        <a:p>
          <a:pPr marL="171450" lvl="1" indent="-171450" algn="l" defTabSz="844550">
            <a:lnSpc>
              <a:spcPct val="90000"/>
            </a:lnSpc>
            <a:spcBef>
              <a:spcPct val="0"/>
            </a:spcBef>
            <a:spcAft>
              <a:spcPct val="20000"/>
            </a:spcAft>
            <a:buChar char="•"/>
          </a:pPr>
          <a:r>
            <a:rPr lang="en-US" sz="1900" kern="1200"/>
            <a:t>5 doses of TB medications via DOT</a:t>
          </a:r>
        </a:p>
        <a:p>
          <a:pPr marL="171450" lvl="1" indent="-171450" algn="l" defTabSz="844550">
            <a:lnSpc>
              <a:spcPct val="90000"/>
            </a:lnSpc>
            <a:spcBef>
              <a:spcPct val="0"/>
            </a:spcBef>
            <a:spcAft>
              <a:spcPct val="20000"/>
            </a:spcAft>
            <a:buChar char="•"/>
          </a:pPr>
          <a:r>
            <a:rPr lang="en-US" sz="1900" kern="1200"/>
            <a:t>No worsening TB symptoms</a:t>
          </a:r>
        </a:p>
        <a:p>
          <a:pPr marL="171450" lvl="1" indent="-171450" algn="l" defTabSz="844550">
            <a:lnSpc>
              <a:spcPct val="90000"/>
            </a:lnSpc>
            <a:spcBef>
              <a:spcPct val="0"/>
            </a:spcBef>
            <a:spcAft>
              <a:spcPct val="20000"/>
            </a:spcAft>
            <a:buChar char="•"/>
          </a:pPr>
          <a:r>
            <a:rPr lang="en-US" sz="1900" kern="1200"/>
            <a:t>Compliance with DOT</a:t>
          </a:r>
        </a:p>
      </dsp:txBody>
      <dsp:txXfrm>
        <a:off x="0" y="583241"/>
        <a:ext cx="8452658" cy="1316520"/>
      </dsp:txXfrm>
    </dsp:sp>
    <dsp:sp modelId="{D9D9FA34-F99E-4945-8717-B9FFD13AABA1}">
      <dsp:nvSpPr>
        <dsp:cNvPr id="0" name=""/>
        <dsp:cNvSpPr/>
      </dsp:nvSpPr>
      <dsp:spPr>
        <a:xfrm>
          <a:off x="0" y="1899761"/>
          <a:ext cx="8452658" cy="5756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If the patient was initially sputum smear positive, release after:</a:t>
          </a:r>
        </a:p>
      </dsp:txBody>
      <dsp:txXfrm>
        <a:off x="28100" y="1927861"/>
        <a:ext cx="8396458" cy="519439"/>
      </dsp:txXfrm>
    </dsp:sp>
    <dsp:sp modelId="{7360E1D0-8DAA-43D4-9E1D-EF45D6CAB0FB}">
      <dsp:nvSpPr>
        <dsp:cNvPr id="0" name=""/>
        <dsp:cNvSpPr/>
      </dsp:nvSpPr>
      <dsp:spPr>
        <a:xfrm>
          <a:off x="0" y="2475401"/>
          <a:ext cx="8452658"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37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Three negative sputum smears</a:t>
          </a:r>
        </a:p>
        <a:p>
          <a:pPr marL="171450" lvl="1" indent="-171450" algn="l" defTabSz="844550">
            <a:lnSpc>
              <a:spcPct val="90000"/>
            </a:lnSpc>
            <a:spcBef>
              <a:spcPct val="0"/>
            </a:spcBef>
            <a:spcAft>
              <a:spcPct val="20000"/>
            </a:spcAft>
            <a:buChar char="•"/>
          </a:pPr>
          <a:r>
            <a:rPr lang="en-US" sz="1900" kern="1200"/>
            <a:t>10-14 doses of TB medications via DOT</a:t>
          </a:r>
        </a:p>
        <a:p>
          <a:pPr marL="171450" lvl="1" indent="-171450" algn="l" defTabSz="844550">
            <a:lnSpc>
              <a:spcPct val="90000"/>
            </a:lnSpc>
            <a:spcBef>
              <a:spcPct val="0"/>
            </a:spcBef>
            <a:spcAft>
              <a:spcPct val="20000"/>
            </a:spcAft>
            <a:buChar char="•"/>
          </a:pPr>
          <a:r>
            <a:rPr lang="en-US" sz="1900" kern="1200"/>
            <a:t>No worsening TB symptoms and</a:t>
          </a:r>
        </a:p>
        <a:p>
          <a:pPr marL="171450" lvl="1" indent="-171450" algn="l" defTabSz="844550">
            <a:lnSpc>
              <a:spcPct val="90000"/>
            </a:lnSpc>
            <a:spcBef>
              <a:spcPct val="0"/>
            </a:spcBef>
            <a:spcAft>
              <a:spcPct val="20000"/>
            </a:spcAft>
            <a:buChar char="•"/>
          </a:pPr>
          <a:r>
            <a:rPr lang="en-US" sz="1900" kern="1200"/>
            <a:t>Compliance with DOT</a:t>
          </a:r>
        </a:p>
      </dsp:txBody>
      <dsp:txXfrm>
        <a:off x="0" y="2475401"/>
        <a:ext cx="8452658" cy="13165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16:35:51.0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31,'39'0,"50"2,-78-2,0 2,0 0,0 0,0 1,19 8,120 51,-123-53,0-2,0 0,51 4,168-8,-155-5,121 12,-61 6,67 10,-28 3,339 7,1164-38,-1272 2,55-17,-349 10,428-45,-407 36,-45 8,5-3,99-14,-122 9,119-6,6 20,-2 1,-171-3,-1-1,1-2,64-20,-63 15,1 2,77-10,208 17,-157 6,-32-3,-107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16:35:53.8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1 265,'4595'0,"-4474"-4,181-29,-98 10,-92 12,51-2,-73 7,153-30,-189 23,239-63,-262 68,42-5,-11 1,-24 6,0 0,42 1,78 6,-63 1,1304-2,-1375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16:35:58.4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0,'9'1,"-1"-1,2 2,-2 0,12 3,7 2,110 20,247 17,84-41,-244-5,2113 2,-2302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16:36:32.5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31,'0'-1,"1"0,-1 1,0-1,0 0,0 0,1 0,0 1,-1-1,0 0,1 1,-1-2,1 2,-1-1,1 1,0-1,-1 1,1-1,0 0,-1 1,1 0,0-1,0 1,0-1,-1 1,1 0,0 0,2-1,28-4,-25 5,300-9,-218 10,1008 0,-1066-1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BB584-8EC4-4C9E-BB0C-AC4D21DCC809}"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68A18-FDF4-4CA8-8123-97EE05AD042E}" type="slidenum">
              <a:rPr lang="en-US" smtClean="0"/>
              <a:t>‹#›</a:t>
            </a:fld>
            <a:endParaRPr lang="en-US"/>
          </a:p>
        </p:txBody>
      </p:sp>
    </p:spTree>
    <p:extLst>
      <p:ext uri="{BB962C8B-B14F-4D97-AF65-F5344CB8AC3E}">
        <p14:creationId xmlns:p14="http://schemas.microsoft.com/office/powerpoint/2010/main" val="43798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tb-healthcare-settings/hcp/facility-risk-assessment/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dc.gov/tb/php/tb-programs/index.html" TargetMode="External"/><Relationship Id="rId5" Type="http://schemas.openxmlformats.org/officeDocument/2006/relationships/hyperlink" Target="https://www.cdc.gov/tb-healthcare-settings/hcp/screening-testing/baseline-testing.html" TargetMode="External"/><Relationship Id="rId4" Type="http://schemas.openxmlformats.org/officeDocument/2006/relationships/hyperlink" Target="https://www.cdc.gov/mmwr/volumes/68/wr/mm6819a3.htm?s_cid=mm6819a3_w%2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tb-healthcare-settings/hcp/facility-risk-assessment/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dc.gov/tb/php/tb-programs/index.html" TargetMode="External"/><Relationship Id="rId5" Type="http://schemas.openxmlformats.org/officeDocument/2006/relationships/hyperlink" Target="https://www.cdc.gov/tb-healthcare-settings/hcp/screening-testing/baseline-testing.html" TargetMode="External"/><Relationship Id="rId4" Type="http://schemas.openxmlformats.org/officeDocument/2006/relationships/hyperlink" Target="https://www.cdc.gov/mmwr/volumes/68/wr/mm6819a3.htm?s_cid=mm6819a3_w%2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tb/education/corecurr/pdf/CoreCurriculumTB-508.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50CA8-77E4-44FD-A4AA-464B61ADDF0B}" type="slidenum">
              <a:rPr lang="en-US" smtClean="0"/>
              <a:t>1</a:t>
            </a:fld>
            <a:endParaRPr lang="en-US"/>
          </a:p>
        </p:txBody>
      </p:sp>
    </p:spTree>
    <p:extLst>
      <p:ext uri="{BB962C8B-B14F-4D97-AF65-F5344CB8AC3E}">
        <p14:creationId xmlns:p14="http://schemas.microsoft.com/office/powerpoint/2010/main" val="272851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B361B-AF5B-767F-E5FA-25972ADDB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636A2-F3A8-EA08-75A1-B7A7DBEDF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7E382-28FB-0EA0-BC45-8CE5302C4716}"/>
              </a:ext>
            </a:extLst>
          </p:cNvPr>
          <p:cNvSpPr>
            <a:spLocks noGrp="1"/>
          </p:cNvSpPr>
          <p:nvPr>
            <p:ph type="body" idx="1"/>
          </p:nvPr>
        </p:nvSpPr>
        <p:spPr/>
        <p:txBody>
          <a:bodyPr/>
          <a:lstStyle/>
          <a:p>
            <a:pPr algn="l"/>
            <a:r>
              <a:rPr lang="en-US" b="0" i="0" dirty="0">
                <a:solidFill>
                  <a:srgbClr val="1C1D1F"/>
                </a:solidFill>
                <a:effectLst/>
                <a:latin typeface="Nunito" pitchFamily="2" charset="0"/>
              </a:rPr>
              <a:t>The third level of the hierarchy is the use of respiratory-protection control. It consists of the use of personal protective equipment in situations that pose a high risk of exposure to TB disease (such as entering rooms with or transporting patients with presumed or confirmed infectious TB disease, cough-inducing, or aerosol-generating procedures).</a:t>
            </a:r>
          </a:p>
          <a:p>
            <a:pPr algn="l"/>
            <a:r>
              <a:rPr lang="en-US" b="0" i="0" dirty="0">
                <a:solidFill>
                  <a:srgbClr val="1C1D1F"/>
                </a:solidFill>
                <a:effectLst/>
                <a:latin typeface="Nunito" pitchFamily="2" charset="0"/>
              </a:rPr>
              <a:t>Use of respiratory protection equipment can further reduce risk the risk of infection of health care personnel with infectious droplet nuclei that have been expelled into the air from a patient with infectious TB disease.</a:t>
            </a:r>
          </a:p>
          <a:p>
            <a:pPr algn="l"/>
            <a:r>
              <a:rPr lang="en-US" b="0" i="0" dirty="0">
                <a:solidFill>
                  <a:srgbClr val="1C1D1F"/>
                </a:solidFill>
                <a:effectLst/>
                <a:latin typeface="Nunito" pitchFamily="2" charset="0"/>
              </a:rPr>
              <a:t>The following measures can further reduce the risk of infection:</a:t>
            </a:r>
          </a:p>
          <a:p>
            <a:pPr algn="l">
              <a:buFont typeface="Arial" panose="020B0604020202020204" pitchFamily="34" charset="0"/>
              <a:buChar char="•"/>
            </a:pPr>
            <a:r>
              <a:rPr lang="en-US" b="0" i="0" dirty="0">
                <a:solidFill>
                  <a:srgbClr val="1C1D1F"/>
                </a:solidFill>
                <a:effectLst/>
                <a:latin typeface="Nunito" pitchFamily="2" charset="0"/>
              </a:rPr>
              <a:t>Implementing a respiratory protection program;</a:t>
            </a:r>
          </a:p>
          <a:p>
            <a:pPr algn="l">
              <a:buFont typeface="Arial" panose="020B0604020202020204" pitchFamily="34" charset="0"/>
              <a:buChar char="•"/>
            </a:pPr>
            <a:r>
              <a:rPr lang="en-US" b="0" i="0" dirty="0">
                <a:solidFill>
                  <a:srgbClr val="1C1D1F"/>
                </a:solidFill>
                <a:effectLst/>
                <a:latin typeface="Nunito" pitchFamily="2" charset="0"/>
              </a:rPr>
              <a:t>Training health care personnel on respiratory protection; and</a:t>
            </a:r>
          </a:p>
          <a:p>
            <a:pPr algn="l">
              <a:buFont typeface="Arial" panose="020B0604020202020204" pitchFamily="34" charset="0"/>
              <a:buChar char="•"/>
            </a:pPr>
            <a:r>
              <a:rPr lang="en-US" b="0" i="0" dirty="0">
                <a:solidFill>
                  <a:srgbClr val="1C1D1F"/>
                </a:solidFill>
                <a:effectLst/>
                <a:latin typeface="Nunito" pitchFamily="2" charset="0"/>
              </a:rPr>
              <a:t>Educating patients on respiratory hygiene and cough etiquette procedures (such as posters and signs to remind patients to cover their mouth when coughing or offering surgical or procedure masks to patients).</a:t>
            </a:r>
          </a:p>
          <a:p>
            <a:endParaRPr lang="en-US" dirty="0"/>
          </a:p>
        </p:txBody>
      </p:sp>
      <p:sp>
        <p:nvSpPr>
          <p:cNvPr id="4" name="Slide Number Placeholder 3">
            <a:extLst>
              <a:ext uri="{FF2B5EF4-FFF2-40B4-BE49-F238E27FC236}">
                <a16:creationId xmlns:a16="http://schemas.microsoft.com/office/drawing/2014/main" id="{38484875-A3C7-DC56-37DB-221FAE09C6B2}"/>
              </a:ext>
            </a:extLst>
          </p:cNvPr>
          <p:cNvSpPr>
            <a:spLocks noGrp="1"/>
          </p:cNvSpPr>
          <p:nvPr>
            <p:ph type="sldNum" sz="quarter" idx="5"/>
          </p:nvPr>
        </p:nvSpPr>
        <p:spPr/>
        <p:txBody>
          <a:bodyPr/>
          <a:lstStyle/>
          <a:p>
            <a:fld id="{22C68A18-FDF4-4CA8-8123-97EE05AD042E}" type="slidenum">
              <a:rPr lang="en-US" smtClean="0"/>
              <a:t>12</a:t>
            </a:fld>
            <a:endParaRPr lang="en-US"/>
          </a:p>
        </p:txBody>
      </p:sp>
    </p:spTree>
    <p:extLst>
      <p:ext uri="{BB962C8B-B14F-4D97-AF65-F5344CB8AC3E}">
        <p14:creationId xmlns:p14="http://schemas.microsoft.com/office/powerpoint/2010/main" val="349779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Bef>
                <a:spcPts val="1500"/>
              </a:spcBef>
              <a:spcAft>
                <a:spcPts val="1500"/>
              </a:spcAft>
              <a:buFont typeface="Arial" panose="020B0604020202020204" pitchFamily="34" charset="0"/>
              <a:buChar char="•"/>
            </a:pPr>
            <a:r>
              <a:rPr lang="en-US" b="0" i="0" dirty="0">
                <a:solidFill>
                  <a:srgbClr val="000000"/>
                </a:solidFill>
                <a:effectLst/>
                <a:latin typeface="AP"/>
              </a:rPr>
              <a:t>The U.S. Centers of Disease Control and Prevention says health care workers can wear an N95 mask up to five times. But experts say how often the average person can safely wear one will vary depending on how it’s used.</a:t>
            </a:r>
          </a:p>
          <a:p>
            <a:pPr marL="171450" indent="-171450" algn="l">
              <a:spcBef>
                <a:spcPts val="1500"/>
              </a:spcBef>
              <a:spcAft>
                <a:spcPts val="1500"/>
              </a:spcAft>
              <a:buFont typeface="Arial" panose="020B0604020202020204" pitchFamily="34" charset="0"/>
              <a:buChar char="•"/>
            </a:pPr>
            <a:r>
              <a:rPr lang="en-US" b="0" i="0" dirty="0">
                <a:solidFill>
                  <a:srgbClr val="000000"/>
                </a:solidFill>
                <a:effectLst/>
                <a:latin typeface="AP"/>
              </a:rPr>
              <a:t>Using the same mask to run to the grocery store, for example, is very different than wearing it all day at work.</a:t>
            </a:r>
            <a:endParaRPr lang="en-US" sz="12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“single-use respirators” - a respirator that is entirely discarded after excessive resistance, sorbent exhaustion, or physical damage renders it unsuitable for further use.</a:t>
            </a:r>
            <a:endParaRPr lang="en-US" dirty="0"/>
          </a:p>
          <a:p>
            <a:pPr marL="171450" indent="-171450">
              <a:buFont typeface="Arial" panose="020B0604020202020204" pitchFamily="34" charset="0"/>
              <a:buChar char="•"/>
            </a:pPr>
            <a:endParaRPr lang="en-US" b="0" i="0" dirty="0">
              <a:solidFill>
                <a:srgbClr val="001D35"/>
              </a:solidFill>
              <a:effectLst/>
              <a:latin typeface="Google Sans"/>
            </a:endParaRPr>
          </a:p>
          <a:p>
            <a:pPr marL="171450" indent="-171450">
              <a:buFont typeface="Arial" panose="020B0604020202020204" pitchFamily="34" charset="0"/>
              <a:buChar char="•"/>
            </a:pPr>
            <a:endParaRPr lang="en-US" b="0" i="0" dirty="0">
              <a:solidFill>
                <a:srgbClr val="001D35"/>
              </a:solidFill>
              <a:effectLst/>
              <a:latin typeface="Google Sans"/>
            </a:endParaRPr>
          </a:p>
          <a:p>
            <a:pPr marL="171450" indent="-171450">
              <a:buFont typeface="Arial" panose="020B0604020202020204" pitchFamily="34" charset="0"/>
              <a:buChar char="•"/>
            </a:pPr>
            <a:endParaRPr lang="en-US" b="0" i="0" dirty="0">
              <a:solidFill>
                <a:srgbClr val="001D35"/>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13</a:t>
            </a:fld>
            <a:endParaRPr lang="en-US"/>
          </a:p>
        </p:txBody>
      </p:sp>
    </p:spTree>
    <p:extLst>
      <p:ext uri="{BB962C8B-B14F-4D97-AF65-F5344CB8AC3E}">
        <p14:creationId xmlns:p14="http://schemas.microsoft.com/office/powerpoint/2010/main" val="154800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Patients with infectious TB should wear a </a:t>
            </a:r>
            <a:r>
              <a:rPr lang="en-US" sz="2200" b="1" dirty="0"/>
              <a:t>surgical  mask </a:t>
            </a:r>
            <a:r>
              <a:rPr lang="en-US" sz="2200" dirty="0"/>
              <a:t>to prevent expelling droplet nuclei into the air.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1"/>
                </a:solidFill>
              </a:rPr>
              <a:t>There may be circumstances where it may be reasonable to ask a person with TB to temporarily wear a surgical mask inside an AIIR (e.g., if a procedure is being done close to the head of that person). However, due to the benefit of rapid dilution ventilation in the AIIR, constant use of a mask by a patient inside an AIIR is not normally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bg1"/>
                </a:solidFill>
              </a:rPr>
              <a:t>Having pts use a N-95 vs surgical mask can increase respiratory distress. </a:t>
            </a:r>
          </a:p>
          <a:p>
            <a:endParaRPr lang="en-US" sz="2200" dirty="0"/>
          </a:p>
          <a:p>
            <a:r>
              <a:rPr lang="en-US" sz="2200" dirty="0"/>
              <a:t>Health care workers should wear a </a:t>
            </a:r>
            <a:r>
              <a:rPr lang="en-US" sz="2200" b="1" dirty="0"/>
              <a:t>filtering facepiece respirator (FFR) N95 mask</a:t>
            </a:r>
            <a:r>
              <a:rPr lang="en-US" sz="2200" dirty="0"/>
              <a:t> to prevent the inhalation of airborne droplet nuclei.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rgbClr val="202020"/>
                </a:solidFill>
                <a:effectLst/>
                <a:latin typeface="Source Sans Pro" panose="020B0503030403020204" pitchFamily="34" charset="0"/>
              </a:rPr>
              <a:t>N95 respirators are tested and certified by the National Institute for Occupational Safety and Health (NIOSH) to ensure they filter at least 95% of airborne particles.</a:t>
            </a:r>
            <a:endParaRPr lang="en-US" sz="2400" b="0" i="0" dirty="0">
              <a:solidFill>
                <a:srgbClr val="000000"/>
              </a:solidFill>
              <a:effectLst/>
              <a:latin typeface="AP"/>
            </a:endParaRPr>
          </a:p>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14</a:t>
            </a:fld>
            <a:endParaRPr lang="en-US"/>
          </a:p>
        </p:txBody>
      </p:sp>
    </p:spTree>
    <p:extLst>
      <p:ext uri="{BB962C8B-B14F-4D97-AF65-F5344CB8AC3E}">
        <p14:creationId xmlns:p14="http://schemas.microsoft.com/office/powerpoint/2010/main" val="282254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 employees are required to wear NIOSH-certified N-95 or equivalent respirators that have been designed to filter out infectious particles as the wearer inhales. </a:t>
            </a:r>
          </a:p>
        </p:txBody>
      </p:sp>
      <p:sp>
        <p:nvSpPr>
          <p:cNvPr id="4" name="Slide Number Placeholder 3"/>
          <p:cNvSpPr>
            <a:spLocks noGrp="1"/>
          </p:cNvSpPr>
          <p:nvPr>
            <p:ph type="sldNum" sz="quarter" idx="5"/>
          </p:nvPr>
        </p:nvSpPr>
        <p:spPr/>
        <p:txBody>
          <a:bodyPr/>
          <a:lstStyle/>
          <a:p>
            <a:fld id="{22C68A18-FDF4-4CA8-8123-97EE05AD042E}" type="slidenum">
              <a:rPr lang="en-US" smtClean="0"/>
              <a:t>15</a:t>
            </a:fld>
            <a:endParaRPr lang="en-US"/>
          </a:p>
        </p:txBody>
      </p:sp>
    </p:spTree>
    <p:extLst>
      <p:ext uri="{BB962C8B-B14F-4D97-AF65-F5344CB8AC3E}">
        <p14:creationId xmlns:p14="http://schemas.microsoft.com/office/powerpoint/2010/main" val="179836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Pleural TB is the 2nd most common form of extrapulmonary TB after lymphatic involvement.</a:t>
            </a:r>
          </a:p>
        </p:txBody>
      </p:sp>
      <p:sp>
        <p:nvSpPr>
          <p:cNvPr id="4" name="Slide Number Placeholder 3"/>
          <p:cNvSpPr>
            <a:spLocks noGrp="1"/>
          </p:cNvSpPr>
          <p:nvPr>
            <p:ph type="sldNum" sz="quarter" idx="5"/>
          </p:nvPr>
        </p:nvSpPr>
        <p:spPr/>
        <p:txBody>
          <a:bodyPr/>
          <a:lstStyle/>
          <a:p>
            <a:fld id="{ADFBC263-A545-4FE5-A71F-994907FF75EC}" type="slidenum">
              <a:rPr lang="en-US" smtClean="0"/>
              <a:t>18</a:t>
            </a:fld>
            <a:endParaRPr lang="en-US"/>
          </a:p>
        </p:txBody>
      </p:sp>
    </p:spTree>
    <p:extLst>
      <p:ext uri="{BB962C8B-B14F-4D97-AF65-F5344CB8AC3E}">
        <p14:creationId xmlns:p14="http://schemas.microsoft.com/office/powerpoint/2010/main" val="124823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Could have case of both pulmonary and extrapulmonary TB</a:t>
            </a:r>
            <a:endParaRPr lang="en-US" i="1" baseline="0" dirty="0"/>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19</a:t>
            </a:fld>
            <a:endParaRPr lang="en-US"/>
          </a:p>
        </p:txBody>
      </p:sp>
    </p:spTree>
    <p:extLst>
      <p:ext uri="{BB962C8B-B14F-4D97-AF65-F5344CB8AC3E}">
        <p14:creationId xmlns:p14="http://schemas.microsoft.com/office/powerpoint/2010/main" val="377171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nebulizer to get induced </a:t>
            </a:r>
            <a:r>
              <a:rPr lang="en-US" dirty="0" err="1"/>
              <a:t>sputums</a:t>
            </a:r>
            <a:r>
              <a:rPr lang="en-US" dirty="0"/>
              <a:t>.</a:t>
            </a:r>
          </a:p>
          <a:p>
            <a:pPr marL="171450" indent="-171450">
              <a:buFont typeface="Arial" panose="020B0604020202020204" pitchFamily="34" charset="0"/>
              <a:buChar char="•"/>
            </a:pPr>
            <a:r>
              <a:rPr lang="en-US" dirty="0"/>
              <a:t>Irrigating a wound which could cause aerosolization of the bacteria.</a:t>
            </a:r>
          </a:p>
          <a:p>
            <a:pPr marL="171450" indent="-171450">
              <a:buFont typeface="Arial" panose="020B0604020202020204" pitchFamily="34" charset="0"/>
              <a:buChar char="•"/>
            </a:pPr>
            <a:r>
              <a:rPr lang="en-US" dirty="0"/>
              <a:t>Some extrapulmonary lesions could be draining and therefore contagious - </a:t>
            </a:r>
            <a:r>
              <a:rPr lang="en-US" b="0" i="0" dirty="0">
                <a:solidFill>
                  <a:srgbClr val="545D7E"/>
                </a:solidFill>
                <a:effectLst/>
                <a:latin typeface="Google Sans"/>
              </a:rPr>
              <a:t>If the drainage fluid from a draining TB lesion is aerosolized (e.g., by coughing, talking near the drain, or irrigating the wound), the bacteria can be inhaled by others and cause infection. Or direct contact with draining lesion with open skin wounds or mucous membranes can lead to infection. </a:t>
            </a:r>
          </a:p>
          <a:p>
            <a:pPr marL="171450" indent="-171450">
              <a:buFont typeface="Arial" panose="020B0604020202020204" pitchFamily="34" charset="0"/>
              <a:buChar char="•"/>
            </a:pPr>
            <a:r>
              <a:rPr lang="en-US" b="0" i="0" dirty="0">
                <a:solidFill>
                  <a:srgbClr val="494949"/>
                </a:solidFill>
                <a:effectLst/>
                <a:latin typeface="Open Sans" panose="020B0606030504020204" pitchFamily="34" charset="0"/>
              </a:rPr>
              <a:t>large numbers of droplet nuclei containing M tuberculosis bacteria to be generated during the surgical drainage, </a:t>
            </a:r>
            <a:r>
              <a:rPr lang="en-US" b="0" i="0" dirty="0" err="1">
                <a:solidFill>
                  <a:srgbClr val="494949"/>
                </a:solidFill>
                <a:effectLst/>
                <a:latin typeface="Open Sans" panose="020B0606030504020204" pitchFamily="34" charset="0"/>
              </a:rPr>
              <a:t>débridement</a:t>
            </a:r>
            <a:r>
              <a:rPr lang="en-US" b="0" i="0" dirty="0">
                <a:solidFill>
                  <a:srgbClr val="494949"/>
                </a:solidFill>
                <a:effectLst/>
                <a:latin typeface="Open Sans" panose="020B0606030504020204" pitchFamily="34" charset="0"/>
              </a:rPr>
              <a:t>, and syringe irrigation of abscesses caused by M tuberculosis. These procedures can produce such a high concentration of droplet nuclei that the ventilation system cannot remove them fast enough to protect the surgical staff from infection.</a:t>
            </a:r>
            <a:endParaRPr lang="en-US" dirty="0"/>
          </a:p>
          <a:p>
            <a:endParaRPr lang="en-US" dirty="0"/>
          </a:p>
          <a:p>
            <a:r>
              <a:rPr lang="en-US" dirty="0"/>
              <a:t>Talk to your patient and get a good medical history from them.  It’s through the nursing assessment and subsequent contact investigation that you’ll get a better understanding of how infectious your patient is.</a:t>
            </a:r>
          </a:p>
          <a:p>
            <a:endParaRPr lang="en-US" dirty="0"/>
          </a:p>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Standard Therapy for Drug Susceptible TB</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Regimens without Isoniazid (INH)</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Verdana" panose="020B0604030504040204" pitchFamily="34" charset="0"/>
                <a:cs typeface="Verdana" panose="020B0604030504040204" pitchFamily="34" charset="0"/>
              </a:rPr>
              <a:t>Regimens without a Rifamycin</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Verdana" panose="020B0604030504040204" pitchFamily="34" charset="0"/>
                <a:cs typeface="Verdana" panose="020B0604030504040204" pitchFamily="34" charset="0"/>
              </a:rPr>
              <a:t>Patient must be on:</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Verdana" panose="020B0604030504040204" pitchFamily="34" charset="0"/>
                <a:cs typeface="Verdana" panose="020B0604030504040204" pitchFamily="34" charset="0"/>
              </a:rPr>
              <a:t>At least isoniazid (INH) </a:t>
            </a:r>
            <a:r>
              <a:rPr lang="en-US" sz="1100" u="sng" dirty="0">
                <a:effectLst/>
                <a:latin typeface="Calibri" panose="020F0502020204030204" pitchFamily="34" charset="0"/>
                <a:ea typeface="Verdana" panose="020B0604030504040204" pitchFamily="34" charset="0"/>
                <a:cs typeface="Verdana" panose="020B0604030504040204" pitchFamily="34" charset="0"/>
              </a:rPr>
              <a:t>and</a:t>
            </a:r>
            <a:r>
              <a:rPr lang="en-US" sz="1100" dirty="0">
                <a:effectLst/>
                <a:latin typeface="Calibri" panose="020F0502020204030204" pitchFamily="34" charset="0"/>
                <a:ea typeface="Verdana" panose="020B0604030504040204" pitchFamily="34" charset="0"/>
                <a:cs typeface="Verdana" panose="020B0604030504040204" pitchFamily="34" charset="0"/>
              </a:rPr>
              <a:t> rifampin (RIF)</a:t>
            </a:r>
            <a:r>
              <a:rPr lang="en-US" sz="1100" baseline="30000" dirty="0">
                <a:effectLst/>
                <a:latin typeface="Calibri" panose="020F0502020204030204" pitchFamily="34" charset="0"/>
                <a:ea typeface="Verdana" panose="020B0604030504040204" pitchFamily="34" charset="0"/>
                <a:cs typeface="Verdana" panose="020B0604030504040204" pitchFamily="34" charset="0"/>
              </a:rPr>
              <a:t>**</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265430" marR="0">
              <a:lnSpc>
                <a:spcPct val="107000"/>
              </a:lnSpc>
              <a:spcBef>
                <a:spcPts val="0"/>
              </a:spcBef>
              <a:spcAft>
                <a:spcPts val="0"/>
              </a:spcAft>
            </a:pPr>
            <a:r>
              <a:rPr lang="en-US" sz="1100" b="1" dirty="0">
                <a:effectLst/>
                <a:latin typeface="Calibri" panose="020F0502020204030204" pitchFamily="34" charset="0"/>
                <a:ea typeface="Verdana" panose="020B0604030504040204" pitchFamily="34" charset="0"/>
                <a:cs typeface="Verdana" panose="020B0604030504040204" pitchFamily="34" charset="0"/>
              </a:rPr>
              <a:t>with or without </a:t>
            </a:r>
            <a:r>
              <a:rPr lang="en-US" sz="1100" dirty="0">
                <a:effectLst/>
                <a:latin typeface="Calibri" panose="020F0502020204030204" pitchFamily="34" charset="0"/>
                <a:ea typeface="Verdana" panose="020B0604030504040204" pitchFamily="34" charset="0"/>
                <a:cs typeface="Verdana" panose="020B0604030504040204" pitchFamily="34" charset="0"/>
              </a:rPr>
              <a:t>ethambutol (EMB), pyrazinamide (PZA).  </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Verdana" panose="020B0604030504040204" pitchFamily="34" charset="0"/>
                <a:cs typeface="Verdana" panose="020B0604030504040204" pitchFamily="34" charset="0"/>
              </a:rPr>
              <a:t>Patient must be on:</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Verdana" panose="020B0604030504040204" pitchFamily="34" charset="0"/>
                <a:cs typeface="Verdana" panose="020B0604030504040204" pitchFamily="34" charset="0"/>
              </a:rPr>
              <a:t>Fluroquinolone (FQN)/ RIF</a:t>
            </a:r>
            <a:r>
              <a:rPr lang="en-US" sz="1100" baseline="30000" dirty="0">
                <a:effectLst/>
                <a:latin typeface="Calibri" panose="020F0502020204030204" pitchFamily="34" charset="0"/>
                <a:ea typeface="Verdana" panose="020B0604030504040204" pitchFamily="34" charset="0"/>
                <a:cs typeface="Verdana" panose="020B0604030504040204" pitchFamily="34" charset="0"/>
              </a:rPr>
              <a:t>**</a:t>
            </a:r>
            <a:r>
              <a:rPr lang="en-US" sz="1100" dirty="0">
                <a:effectLst/>
                <a:latin typeface="Calibri" panose="020F0502020204030204" pitchFamily="34" charset="0"/>
                <a:ea typeface="Verdana" panose="020B0604030504040204" pitchFamily="34" charset="0"/>
                <a:cs typeface="Verdana" panose="020B0604030504040204" pitchFamily="34" charset="0"/>
              </a:rPr>
              <a:t>/EMB/ PZA</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266700" marR="0">
              <a:lnSpc>
                <a:spcPct val="107000"/>
              </a:lnSpc>
              <a:spcBef>
                <a:spcPts val="0"/>
              </a:spcBef>
              <a:spcAft>
                <a:spcPts val="0"/>
              </a:spcAft>
            </a:pPr>
            <a:r>
              <a:rPr lang="en-US" sz="1100" b="1" dirty="0">
                <a:effectLst/>
                <a:latin typeface="Calibri" panose="020F0502020204030204" pitchFamily="34" charset="0"/>
                <a:ea typeface="Verdana" panose="020B0604030504040204" pitchFamily="34" charset="0"/>
                <a:cs typeface="Verdana" panose="020B0604030504040204" pitchFamily="34" charset="0"/>
              </a:rPr>
              <a:t>OR</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Verdana" panose="020B0604030504040204" pitchFamily="34" charset="0"/>
                <a:cs typeface="Verdana" panose="020B0604030504040204" pitchFamily="34" charset="0"/>
              </a:rPr>
              <a:t>RIF</a:t>
            </a:r>
            <a:r>
              <a:rPr lang="en-US" sz="1100" baseline="30000" dirty="0">
                <a:effectLst/>
                <a:latin typeface="Calibri" panose="020F0502020204030204" pitchFamily="34" charset="0"/>
                <a:ea typeface="Verdana" panose="020B0604030504040204" pitchFamily="34" charset="0"/>
                <a:cs typeface="Verdana" panose="020B0604030504040204" pitchFamily="34" charset="0"/>
              </a:rPr>
              <a:t>**</a:t>
            </a:r>
            <a:r>
              <a:rPr lang="en-US" sz="1100" dirty="0">
                <a:effectLst/>
                <a:latin typeface="Calibri" panose="020F0502020204030204" pitchFamily="34" charset="0"/>
                <a:ea typeface="Verdana" panose="020B0604030504040204" pitchFamily="34" charset="0"/>
                <a:cs typeface="Verdana" panose="020B0604030504040204" pitchFamily="34" charset="0"/>
              </a:rPr>
              <a:t>/EMB/PZA</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266700" marR="0">
              <a:lnSpc>
                <a:spcPct val="107000"/>
              </a:lnSpc>
              <a:spcBef>
                <a:spcPts val="0"/>
              </a:spcBef>
              <a:spcAft>
                <a:spcPts val="0"/>
              </a:spcAft>
            </a:pPr>
            <a:r>
              <a:rPr lang="en-US" sz="1100" b="1" dirty="0">
                <a:effectLst/>
                <a:latin typeface="Calibri" panose="020F0502020204030204" pitchFamily="34" charset="0"/>
                <a:ea typeface="Verdana" panose="020B0604030504040204" pitchFamily="34" charset="0"/>
                <a:cs typeface="Verdana" panose="020B0604030504040204" pitchFamily="34" charset="0"/>
              </a:rPr>
              <a:t>OR</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Verdana" panose="020B0604030504040204" pitchFamily="34" charset="0"/>
                <a:cs typeface="Verdana" panose="020B0604030504040204" pitchFamily="34" charset="0"/>
              </a:rPr>
              <a:t>FQN/RIF</a:t>
            </a:r>
            <a:r>
              <a:rPr lang="en-US" sz="1100" baseline="30000" dirty="0">
                <a:effectLst/>
                <a:latin typeface="Calibri" panose="020F0502020204030204" pitchFamily="34" charset="0"/>
                <a:ea typeface="Verdana" panose="020B0604030504040204" pitchFamily="34" charset="0"/>
                <a:cs typeface="Verdana" panose="020B0604030504040204" pitchFamily="34" charset="0"/>
              </a:rPr>
              <a:t>**</a:t>
            </a:r>
            <a:r>
              <a:rPr lang="en-US" sz="1100" dirty="0">
                <a:effectLst/>
                <a:latin typeface="Calibri" panose="020F0502020204030204" pitchFamily="34" charset="0"/>
                <a:ea typeface="Verdana" panose="020B0604030504040204" pitchFamily="34" charset="0"/>
                <a:cs typeface="Verdana" panose="020B0604030504040204" pitchFamily="34" charset="0"/>
              </a:rPr>
              <a:t>/EMB</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SzPts val="1100"/>
              <a:buFont typeface="Symbol" panose="05050102010706020507" pitchFamily="18" charset="2"/>
              <a:buChar char=""/>
            </a:pPr>
            <a:r>
              <a:rPr lang="en-US" sz="1100" dirty="0">
                <a:effectLst/>
                <a:latin typeface="Calibri" panose="020F0502020204030204" pitchFamily="34" charset="0"/>
                <a:ea typeface="Verdana" panose="020B0604030504040204" pitchFamily="34" charset="0"/>
                <a:cs typeface="Verdana" panose="020B0604030504040204" pitchFamily="34" charset="0"/>
              </a:rPr>
              <a:t>Seek medical consultation regarding effective regimens that do not include a rifamycin, as per DSHS TB Unit’s SDOs. </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0" marR="0">
              <a:lnSpc>
                <a:spcPct val="115000"/>
              </a:lnSpc>
              <a:spcBef>
                <a:spcPts val="0"/>
              </a:spcBef>
              <a:spcAft>
                <a:spcPts val="0"/>
              </a:spcAft>
            </a:pPr>
            <a:r>
              <a:rPr lang="en-US" sz="1100" b="1" i="1"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To be considered effective, the regimens </a:t>
            </a:r>
            <a:r>
              <a:rPr lang="en-US" sz="1100" b="1" i="1" u="sng"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must</a:t>
            </a:r>
            <a:r>
              <a:rPr lang="en-US" sz="1100" b="1" i="1"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be: </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0" marR="0">
              <a:lnSpc>
                <a:spcPct val="115000"/>
              </a:lnSpc>
              <a:spcBef>
                <a:spcPts val="0"/>
              </a:spcBef>
              <a:spcAft>
                <a:spcPts val="0"/>
              </a:spcAft>
            </a:pPr>
            <a:r>
              <a:rPr lang="en-US" sz="100" b="1" i="1" dirty="0">
                <a:effectLst/>
                <a:latin typeface="Calibri" panose="020F0502020204030204" pitchFamily="34" charset="0"/>
                <a:ea typeface="Verdana" panose="020B0604030504040204" pitchFamily="34" charset="0"/>
                <a:cs typeface="Verdana" panose="020B0604030504040204" pitchFamily="34" charset="0"/>
              </a:rPr>
              <a:t> </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arenR"/>
            </a:pPr>
            <a:r>
              <a:rPr lang="en-US" sz="11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Administered by the R/LHD via directly observed therapy (DOT) (can be video DOT [VDOT]), consecutively with no missed doses. </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Considerations may be made by the R/LHD to accept in-patient medication administration records (MARs) on a case-by-case basis.</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arenR"/>
            </a:pPr>
            <a:r>
              <a:rPr lang="en-US" sz="11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Well-tolerated by the patient, including no vomiting, with each dose fully taken and ingested.</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arenR"/>
            </a:pPr>
            <a:r>
              <a:rPr lang="en-US" sz="11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Likely to be effective, based on presumed </a:t>
            </a:r>
            <a:r>
              <a:rPr lang="en-US" sz="1100" i="1"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a:t>
            </a:r>
            <a:r>
              <a:rPr lang="en-US" sz="11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a:t>
            </a:r>
            <a:r>
              <a:rPr lang="en-US" sz="1100" i="1"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tb</a:t>
            </a:r>
            <a:r>
              <a:rPr lang="en-US" sz="11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specimen susceptibility</a:t>
            </a:r>
            <a:r>
              <a:rPr lang="en-US" sz="1100" baseline="300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Patient is not likely to be drug resistant if starting multi-drug therapy with at least INH and RIF</a:t>
            </a:r>
            <a:r>
              <a:rPr lang="en-US" sz="1100" baseline="300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a:t>
            </a:r>
            <a:r>
              <a:rPr lang="en-US" sz="110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pPr marL="614680" marR="0">
              <a:lnSpc>
                <a:spcPct val="115000"/>
              </a:lnSpc>
              <a:spcBef>
                <a:spcPts val="0"/>
              </a:spcBef>
              <a:spcAft>
                <a:spcPts val="0"/>
              </a:spcAft>
            </a:pPr>
            <a:r>
              <a:rPr lang="en-US" sz="500" dirty="0">
                <a:effectLst/>
                <a:latin typeface="Calibri" panose="020F0502020204030204" pitchFamily="34" charset="0"/>
                <a:ea typeface="Verdana" panose="020B0604030504040204" pitchFamily="34" charset="0"/>
                <a:cs typeface="Verdana" panose="020B0604030504040204" pitchFamily="34" charset="0"/>
              </a:rPr>
              <a:t> </a:t>
            </a:r>
            <a:endParaRPr lang="en-US" sz="1400" dirty="0">
              <a:effectLst/>
              <a:latin typeface="Calibri" panose="020F0502020204030204" pitchFamily="34" charset="0"/>
              <a:ea typeface="Verdana" panose="020B060403050404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FBC263-A545-4FE5-A71F-994907FF75EC}" type="slidenum">
              <a:rPr lang="en-US" smtClean="0"/>
              <a:t>20</a:t>
            </a:fld>
            <a:endParaRPr lang="en-US"/>
          </a:p>
        </p:txBody>
      </p:sp>
    </p:spTree>
    <p:extLst>
      <p:ext uri="{BB962C8B-B14F-4D97-AF65-F5344CB8AC3E}">
        <p14:creationId xmlns:p14="http://schemas.microsoft.com/office/powerpoint/2010/main" val="322693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21</a:t>
            </a:fld>
            <a:endParaRPr lang="en-US"/>
          </a:p>
        </p:txBody>
      </p:sp>
    </p:spTree>
    <p:extLst>
      <p:ext uri="{BB962C8B-B14F-4D97-AF65-F5344CB8AC3E}">
        <p14:creationId xmlns:p14="http://schemas.microsoft.com/office/powerpoint/2010/main" val="401689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positive AFB smear test tells us the patient is infected with a mycobacterium.  However, it doesn’t tell us if that mycobacterium is MTB or some other mycobacterium – NTM.  That’s where the NAAT comes in.</a:t>
            </a:r>
          </a:p>
        </p:txBody>
      </p:sp>
      <p:sp>
        <p:nvSpPr>
          <p:cNvPr id="4" name="Slide Number Placeholder 3"/>
          <p:cNvSpPr>
            <a:spLocks noGrp="1"/>
          </p:cNvSpPr>
          <p:nvPr>
            <p:ph type="sldNum" sz="quarter" idx="5"/>
          </p:nvPr>
        </p:nvSpPr>
        <p:spPr/>
        <p:txBody>
          <a:bodyPr/>
          <a:lstStyle/>
          <a:p>
            <a:fld id="{ADFBC263-A545-4FE5-A71F-994907FF75EC}" type="slidenum">
              <a:rPr lang="en-US" smtClean="0"/>
              <a:t>22</a:t>
            </a:fld>
            <a:endParaRPr lang="en-US"/>
          </a:p>
        </p:txBody>
      </p:sp>
    </p:spTree>
    <p:extLst>
      <p:ext uri="{BB962C8B-B14F-4D97-AF65-F5344CB8AC3E}">
        <p14:creationId xmlns:p14="http://schemas.microsoft.com/office/powerpoint/2010/main" val="4254963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dirty="0"/>
              <a:t>The U.S. Centers for Disease Control and Prevention (CDC) typically considers individuals </a:t>
            </a:r>
            <a:r>
              <a:rPr lang="en-US" sz="2800" b="1" dirty="0"/>
              <a:t>under 15 years of age</a:t>
            </a:r>
            <a:r>
              <a:rPr lang="en-US" sz="2800" dirty="0"/>
              <a:t> as </a:t>
            </a:r>
            <a:r>
              <a:rPr lang="en-US" sz="2800" b="1" dirty="0"/>
              <a:t>children</a:t>
            </a:r>
            <a:r>
              <a:rPr lang="en-US" sz="2800" dirty="0"/>
              <a:t> or </a:t>
            </a:r>
            <a:r>
              <a:rPr lang="en-US" sz="2800" b="1" dirty="0"/>
              <a:t>pediatric cases</a:t>
            </a:r>
            <a:r>
              <a:rPr lang="en-US" sz="2800" dirty="0"/>
              <a:t> of tuberculosis (TB).</a:t>
            </a:r>
          </a:p>
          <a:p>
            <a:r>
              <a:rPr lang="en-US" sz="2800" dirty="0"/>
              <a:t>This definition is commonly used for surveillance and reporting purposes. However, in some clinical contexts or guidelines, "pediatric" can extend up to </a:t>
            </a:r>
            <a:r>
              <a:rPr lang="en-US" sz="2800" b="1" dirty="0"/>
              <a:t>18 years of age</a:t>
            </a:r>
            <a:r>
              <a:rPr lang="en-US" sz="2800" dirty="0"/>
              <a:t>, depending on the setting (e.g., hospitals or pediatric clinics).</a:t>
            </a:r>
          </a:p>
          <a:p>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Per TX SDOs. Page 10 - Verify appropriate weight-based dosage calculations for all patients. For purposes of dosage calculations and treatment regimen selection, a patient is considered a child if the patient is less than 18 years old and should receive pediatric weight-based dosing of medications as described in Attachment 7: Medications.</a:t>
            </a:r>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23</a:t>
            </a:fld>
            <a:endParaRPr lang="en-US"/>
          </a:p>
        </p:txBody>
      </p:sp>
    </p:spTree>
    <p:extLst>
      <p:ext uri="{BB962C8B-B14F-4D97-AF65-F5344CB8AC3E}">
        <p14:creationId xmlns:p14="http://schemas.microsoft.com/office/powerpoint/2010/main" val="247165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2</a:t>
            </a:fld>
            <a:endParaRPr lang="en-US"/>
          </a:p>
        </p:txBody>
      </p:sp>
    </p:spTree>
    <p:extLst>
      <p:ext uri="{BB962C8B-B14F-4D97-AF65-F5344CB8AC3E}">
        <p14:creationId xmlns:p14="http://schemas.microsoft.com/office/powerpoint/2010/main" val="142826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FBC263-A545-4FE5-A71F-994907FF75EC}" type="slidenum">
              <a:rPr lang="en-US" smtClean="0"/>
              <a:t>25</a:t>
            </a:fld>
            <a:endParaRPr lang="en-US"/>
          </a:p>
        </p:txBody>
      </p:sp>
    </p:spTree>
    <p:extLst>
      <p:ext uri="{BB962C8B-B14F-4D97-AF65-F5344CB8AC3E}">
        <p14:creationId xmlns:p14="http://schemas.microsoft.com/office/powerpoint/2010/main" val="319427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FBC263-A545-4FE5-A71F-994907FF75EC}" type="slidenum">
              <a:rPr lang="en-US" smtClean="0"/>
              <a:t>26</a:t>
            </a:fld>
            <a:endParaRPr lang="en-US"/>
          </a:p>
        </p:txBody>
      </p:sp>
    </p:spTree>
    <p:extLst>
      <p:ext uri="{BB962C8B-B14F-4D97-AF65-F5344CB8AC3E}">
        <p14:creationId xmlns:p14="http://schemas.microsoft.com/office/powerpoint/2010/main" val="2540977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27</a:t>
            </a:fld>
            <a:endParaRPr lang="en-US"/>
          </a:p>
        </p:txBody>
      </p:sp>
    </p:spTree>
    <p:extLst>
      <p:ext uri="{BB962C8B-B14F-4D97-AF65-F5344CB8AC3E}">
        <p14:creationId xmlns:p14="http://schemas.microsoft.com/office/powerpoint/2010/main" val="2456218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29</a:t>
            </a:fld>
            <a:endParaRPr lang="en-US"/>
          </a:p>
        </p:txBody>
      </p:sp>
    </p:spTree>
    <p:extLst>
      <p:ext uri="{BB962C8B-B14F-4D97-AF65-F5344CB8AC3E}">
        <p14:creationId xmlns:p14="http://schemas.microsoft.com/office/powerpoint/2010/main" val="36302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an extrapulmonary case fall into this category?</a:t>
            </a:r>
          </a:p>
        </p:txBody>
      </p:sp>
      <p:sp>
        <p:nvSpPr>
          <p:cNvPr id="4" name="Slide Number Placeholder 3"/>
          <p:cNvSpPr>
            <a:spLocks noGrp="1"/>
          </p:cNvSpPr>
          <p:nvPr>
            <p:ph type="sldNum" sz="quarter" idx="5"/>
          </p:nvPr>
        </p:nvSpPr>
        <p:spPr/>
        <p:txBody>
          <a:bodyPr/>
          <a:lstStyle/>
          <a:p>
            <a:fld id="{22C68A18-FDF4-4CA8-8123-97EE05AD042E}" type="slidenum">
              <a:rPr lang="en-US" smtClean="0"/>
              <a:t>31</a:t>
            </a:fld>
            <a:endParaRPr lang="en-US"/>
          </a:p>
        </p:txBody>
      </p:sp>
    </p:spTree>
    <p:extLst>
      <p:ext uri="{BB962C8B-B14F-4D97-AF65-F5344CB8AC3E}">
        <p14:creationId xmlns:p14="http://schemas.microsoft.com/office/powerpoint/2010/main" val="3387645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ea typeface="Verdana" panose="020B0604030504040204" pitchFamily="34" charset="0"/>
                <a:cs typeface="Calibri" panose="020F0502020204030204" pitchFamily="34" charset="0"/>
              </a:rPr>
              <a:t>On April 18, 2024, National Tuberculosis Coalition of America (NTCA) released updated </a:t>
            </a:r>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35</a:t>
            </a:fld>
            <a:endParaRPr lang="en-US"/>
          </a:p>
        </p:txBody>
      </p:sp>
    </p:spTree>
    <p:extLst>
      <p:ext uri="{BB962C8B-B14F-4D97-AF65-F5344CB8AC3E}">
        <p14:creationId xmlns:p14="http://schemas.microsoft.com/office/powerpoint/2010/main" val="168325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Since his sputum smears were originally positive, he would need 14 days of RIPE AND 3 negative sputum smears AND clinical improvement before he can be released from AII.</a:t>
            </a:r>
          </a:p>
          <a:p>
            <a:pPr>
              <a:buNone/>
            </a:pPr>
            <a:endParaRPr lang="en-US" dirty="0"/>
          </a:p>
          <a:p>
            <a:pPr>
              <a:buNone/>
            </a:pPr>
            <a:r>
              <a:rPr lang="en-US" dirty="0"/>
              <a:t>However, he could potentially be released home on home isolation.</a:t>
            </a:r>
          </a:p>
          <a:p>
            <a:endParaRPr lang="en-US" dirty="0"/>
          </a:p>
          <a:p>
            <a:pPr>
              <a:buNone/>
            </a:pPr>
            <a:r>
              <a:rPr lang="en-US" b="1" dirty="0"/>
              <a:t>However, discharge planning raises additional concerns:</a:t>
            </a:r>
          </a:p>
          <a:p>
            <a:pPr>
              <a:buFont typeface="Arial" panose="020B0604020202020204" pitchFamily="34" charset="0"/>
              <a:buChar char="•"/>
            </a:pPr>
            <a:r>
              <a:rPr lang="en-US" b="1" dirty="0"/>
              <a:t>Household Risk</a:t>
            </a:r>
            <a:r>
              <a:rPr lang="en-US" dirty="0"/>
              <a:t>: His home environment includes a </a:t>
            </a:r>
            <a:r>
              <a:rPr lang="en-US" b="1" dirty="0"/>
              <a:t>very high-risk individual</a:t>
            </a:r>
            <a:r>
              <a:rPr lang="en-US" dirty="0"/>
              <a:t>:</a:t>
            </a:r>
          </a:p>
          <a:p>
            <a:pPr marL="742950" lvl="1" indent="-285750">
              <a:buFont typeface="Arial" panose="020B0604020202020204" pitchFamily="34" charset="0"/>
              <a:buChar char="•"/>
            </a:pPr>
            <a:r>
              <a:rPr lang="en-US" dirty="0"/>
              <a:t>A </a:t>
            </a:r>
            <a:r>
              <a:rPr lang="en-US" b="1" dirty="0"/>
              <a:t>2-month-old infant</a:t>
            </a:r>
            <a:r>
              <a:rPr lang="en-US" dirty="0"/>
              <a:t>, who is vulnerable to </a:t>
            </a:r>
            <a:r>
              <a:rPr lang="en-US" b="1" dirty="0"/>
              <a:t>severe disseminated TB</a:t>
            </a:r>
          </a:p>
          <a:p>
            <a:pPr marL="742950" lvl="1" indent="-285750">
              <a:buFont typeface="Arial" panose="020B0604020202020204" pitchFamily="34" charset="0"/>
              <a:buChar char="•"/>
            </a:pPr>
            <a:endParaRPr lang="en-US" b="1" dirty="0"/>
          </a:p>
          <a:p>
            <a:r>
              <a:rPr lang="en-US" dirty="0"/>
              <a:t>What should occur with the patient or the 2-month-old child before he can be discharged home?</a:t>
            </a:r>
          </a:p>
          <a:p>
            <a:r>
              <a:rPr lang="en-US" dirty="0"/>
              <a:t>Patient would have to achieve smear conversion and 14 DOT doses, OR</a:t>
            </a:r>
          </a:p>
          <a:p>
            <a:r>
              <a:rPr lang="en-US" dirty="0"/>
              <a:t>Child would need to be screened for TB with an IGRA or TST and CXR and then placed on appropriate treatment (active, LTBI or window).</a:t>
            </a:r>
          </a:p>
          <a:p>
            <a:pPr marL="742950" lvl="1"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37</a:t>
            </a:fld>
            <a:endParaRPr lang="en-US"/>
          </a:p>
        </p:txBody>
      </p:sp>
    </p:spTree>
    <p:extLst>
      <p:ext uri="{BB962C8B-B14F-4D97-AF65-F5344CB8AC3E}">
        <p14:creationId xmlns:p14="http://schemas.microsoft.com/office/powerpoint/2010/main" val="3096941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Since his sputum smears were originally positive, he would need 14 days of RIPE AND 3 negative sputum smears AND clinical improvement before he can be released from AII.</a:t>
            </a:r>
          </a:p>
          <a:p>
            <a:pPr>
              <a:buNone/>
            </a:pPr>
            <a:endParaRPr lang="en-US" dirty="0"/>
          </a:p>
          <a:p>
            <a:pPr>
              <a:buNone/>
            </a:pPr>
            <a:r>
              <a:rPr lang="en-US" dirty="0"/>
              <a:t>However, he could potentially be released home on home isolation.</a:t>
            </a:r>
          </a:p>
          <a:p>
            <a:endParaRPr lang="en-US" dirty="0"/>
          </a:p>
          <a:p>
            <a:pPr>
              <a:buNone/>
            </a:pPr>
            <a:r>
              <a:rPr lang="en-US" b="1" dirty="0"/>
              <a:t>However, discharge planning raises additional concerns:</a:t>
            </a:r>
          </a:p>
          <a:p>
            <a:pPr>
              <a:buFont typeface="Arial" panose="020B0604020202020204" pitchFamily="34" charset="0"/>
              <a:buChar char="•"/>
            </a:pPr>
            <a:r>
              <a:rPr lang="en-US" b="1" dirty="0"/>
              <a:t>Household Risk</a:t>
            </a:r>
            <a:r>
              <a:rPr lang="en-US" dirty="0"/>
              <a:t>: His home environment includes a </a:t>
            </a:r>
            <a:r>
              <a:rPr lang="en-US" b="1" dirty="0"/>
              <a:t>very high-risk individual</a:t>
            </a:r>
            <a:r>
              <a:rPr lang="en-US" dirty="0"/>
              <a:t>:</a:t>
            </a:r>
          </a:p>
          <a:p>
            <a:pPr marL="742950" lvl="1" indent="-285750">
              <a:buFont typeface="Arial" panose="020B0604020202020204" pitchFamily="34" charset="0"/>
              <a:buChar char="•"/>
            </a:pPr>
            <a:r>
              <a:rPr lang="en-US" dirty="0"/>
              <a:t>A </a:t>
            </a:r>
            <a:r>
              <a:rPr lang="en-US" b="1" dirty="0"/>
              <a:t>2-month-old infant</a:t>
            </a:r>
            <a:r>
              <a:rPr lang="en-US" dirty="0"/>
              <a:t>, who is vulnerable to </a:t>
            </a:r>
            <a:r>
              <a:rPr lang="en-US" b="1" dirty="0"/>
              <a:t>severe disseminated TB</a:t>
            </a:r>
          </a:p>
          <a:p>
            <a:pPr marL="742950" lvl="1" indent="-285750">
              <a:buFont typeface="Arial" panose="020B0604020202020204" pitchFamily="34" charset="0"/>
              <a:buChar char="•"/>
            </a:pPr>
            <a:endParaRPr lang="en-US" b="1" dirty="0"/>
          </a:p>
          <a:p>
            <a:r>
              <a:rPr lang="en-US" dirty="0"/>
              <a:t>What should occur with the patient or the 2-month-old child before he can be discharged home?</a:t>
            </a:r>
          </a:p>
          <a:p>
            <a:r>
              <a:rPr lang="en-US" dirty="0"/>
              <a:t>Patient would have to achieve smear conversion and 14 DOT doses, OR</a:t>
            </a:r>
          </a:p>
          <a:p>
            <a:r>
              <a:rPr lang="en-US" dirty="0"/>
              <a:t>Child would need to be screened for TB with an IGRA or TST and CXR and then placed on appropriate treatment (active, LTBI or window).</a:t>
            </a:r>
          </a:p>
          <a:p>
            <a:pPr marL="742950" lvl="1"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38</a:t>
            </a:fld>
            <a:endParaRPr lang="en-US"/>
          </a:p>
        </p:txBody>
      </p:sp>
    </p:spTree>
    <p:extLst>
      <p:ext uri="{BB962C8B-B14F-4D97-AF65-F5344CB8AC3E}">
        <p14:creationId xmlns:p14="http://schemas.microsoft.com/office/powerpoint/2010/main" val="361285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indent="-57150">
              <a:lnSpc>
                <a:spcPct val="107000"/>
              </a:lnSpc>
              <a:spcBef>
                <a:spcPts val="0"/>
              </a:spcBef>
              <a:spcAft>
                <a:spcPts val="0"/>
              </a:spcAft>
              <a:tabLst>
                <a:tab pos="171450" algn="l"/>
                <a:tab pos="228600" algn="l"/>
                <a:tab pos="815340" algn="l"/>
              </a:tabLst>
            </a:pPr>
            <a:r>
              <a:rPr lang="en-US" sz="1800" i="1" baseline="30000" dirty="0">
                <a:effectLst/>
                <a:latin typeface="Calibri" panose="020F0502020204030204" pitchFamily="34" charset="0"/>
                <a:ea typeface="Verdana" panose="020B0604030504040204" pitchFamily="34" charset="0"/>
                <a:cs typeface="Times New Roman" panose="02020603050405020304" pitchFamily="18" charset="0"/>
              </a:rPr>
              <a:t>**</a:t>
            </a:r>
            <a:r>
              <a:rPr lang="en-US" sz="1800" i="1" dirty="0">
                <a:effectLst/>
                <a:latin typeface="Calibri" panose="020F0502020204030204" pitchFamily="34" charset="0"/>
                <a:ea typeface="Verdana" panose="020B0604030504040204" pitchFamily="34" charset="0"/>
                <a:cs typeface="Times New Roman" panose="02020603050405020304" pitchFamily="18" charset="0"/>
              </a:rPr>
              <a:t>Ruling out pulmonary TB includes obtaining three negative AFB sputum smears, a negative nucleic acid amplification (NAA), normal radiology, with no respiratory symptoms. Refer to DSHS TB Unit’s Standing Delegation Orders (SDOs) for more details. </a:t>
            </a:r>
            <a:endParaRPr lang="en-US" sz="1800" dirty="0">
              <a:effectLst/>
              <a:latin typeface="Calibri" panose="020F0502020204030204" pitchFamily="34" charset="0"/>
              <a:ea typeface="Verdana" panose="020B060403050404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39</a:t>
            </a:fld>
            <a:endParaRPr lang="en-US"/>
          </a:p>
        </p:txBody>
      </p:sp>
    </p:spTree>
    <p:extLst>
      <p:ext uri="{BB962C8B-B14F-4D97-AF65-F5344CB8AC3E}">
        <p14:creationId xmlns:p14="http://schemas.microsoft.com/office/powerpoint/2010/main" val="104657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4</a:t>
            </a:fld>
            <a:endParaRPr lang="en-US"/>
          </a:p>
        </p:txBody>
      </p:sp>
    </p:spTree>
    <p:extLst>
      <p:ext uri="{BB962C8B-B14F-4D97-AF65-F5344CB8AC3E}">
        <p14:creationId xmlns:p14="http://schemas.microsoft.com/office/powerpoint/2010/main" val="2340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C1D1F"/>
                </a:solidFill>
                <a:effectLst/>
                <a:latin typeface="Nunito" pitchFamily="2" charset="0"/>
              </a:rPr>
              <a:t>Administrative controls are the first and most important level of the hierarchy. These are management measures that are intended to reduce the risk or exposure to persons with infectious TB.</a:t>
            </a:r>
          </a:p>
          <a:p>
            <a:pPr algn="l">
              <a:buFont typeface="Arial" panose="020B0604020202020204" pitchFamily="34" charset="0"/>
              <a:buChar char="•"/>
            </a:pPr>
            <a:br>
              <a:rPr lang="en-US" dirty="0"/>
            </a:br>
            <a:r>
              <a:rPr lang="en-US" b="0" i="0" dirty="0">
                <a:solidFill>
                  <a:srgbClr val="1C1D1F"/>
                </a:solidFill>
                <a:effectLst/>
                <a:latin typeface="Nunito" pitchFamily="2" charset="0"/>
              </a:rPr>
              <a:t>Assigning a person or a group (with expertise in TB, infection control, occupational health, environmental controls, and respiratory infection) the responsibility for TB infection control in the health care setting;</a:t>
            </a:r>
          </a:p>
          <a:p>
            <a:pPr algn="l">
              <a:buFont typeface="Arial" panose="020B0604020202020204" pitchFamily="34" charset="0"/>
              <a:buChar char="•"/>
            </a:pPr>
            <a:r>
              <a:rPr lang="en-US" b="0" i="0" dirty="0">
                <a:solidFill>
                  <a:srgbClr val="1C1D1F"/>
                </a:solidFill>
                <a:effectLst/>
                <a:latin typeface="Nunito" pitchFamily="2" charset="0"/>
              </a:rPr>
              <a:t>Conducting a </a:t>
            </a:r>
            <a:r>
              <a:rPr lang="en-US" b="0" i="0" dirty="0">
                <a:solidFill>
                  <a:srgbClr val="005EA2"/>
                </a:solidFill>
                <a:effectLst/>
                <a:latin typeface="Nunito" pitchFamily="2" charset="0"/>
                <a:hlinkClick r:id="rId3"/>
              </a:rPr>
              <a:t>TB risk assessment of the setting</a:t>
            </a:r>
            <a:r>
              <a:rPr lang="en-US" b="0" i="0" dirty="0">
                <a:solidFill>
                  <a:srgbClr val="1C1D1F"/>
                </a:solidFill>
                <a:effectLst/>
                <a:latin typeface="Nunito" pitchFamily="2" charset="0"/>
              </a:rPr>
              <a:t>;</a:t>
            </a:r>
          </a:p>
          <a:p>
            <a:pPr algn="l">
              <a:buFont typeface="Arial" panose="020B0604020202020204" pitchFamily="34" charset="0"/>
              <a:buChar char="•"/>
            </a:pPr>
            <a:r>
              <a:rPr lang="en-US" b="0" i="0" dirty="0">
                <a:solidFill>
                  <a:srgbClr val="1C1D1F"/>
                </a:solidFill>
                <a:effectLst/>
                <a:latin typeface="Nunito" pitchFamily="2" charset="0"/>
              </a:rPr>
              <a:t>Developing and implementing a written TB infection control plan;</a:t>
            </a:r>
          </a:p>
          <a:p>
            <a:pPr algn="l">
              <a:buFont typeface="Arial" panose="020B0604020202020204" pitchFamily="34" charset="0"/>
              <a:buChar char="•"/>
            </a:pPr>
            <a:r>
              <a:rPr lang="en-US" b="0" i="0" dirty="0">
                <a:solidFill>
                  <a:srgbClr val="1C1D1F"/>
                </a:solidFill>
                <a:effectLst/>
                <a:latin typeface="Nunito" pitchFamily="2" charset="0"/>
              </a:rPr>
              <a:t>Ensuring the availability of recommended laboratory processing, testing, and reporting of results;</a:t>
            </a:r>
          </a:p>
          <a:p>
            <a:pPr algn="l">
              <a:buFont typeface="Arial" panose="020B0604020202020204" pitchFamily="34" charset="0"/>
              <a:buChar char="•"/>
            </a:pPr>
            <a:r>
              <a:rPr lang="en-US" b="0" i="0" dirty="0">
                <a:solidFill>
                  <a:srgbClr val="1C1D1F"/>
                </a:solidFill>
                <a:effectLst/>
                <a:latin typeface="Nunito" pitchFamily="2" charset="0"/>
              </a:rPr>
              <a:t>Implementing effective work practices for caring for patients who may have TB disease;</a:t>
            </a:r>
          </a:p>
          <a:p>
            <a:pPr algn="l">
              <a:buFont typeface="Arial" panose="020B0604020202020204" pitchFamily="34" charset="0"/>
              <a:buChar char="•"/>
            </a:pPr>
            <a:r>
              <a:rPr lang="en-US" b="0" i="0" dirty="0">
                <a:solidFill>
                  <a:srgbClr val="1C1D1F"/>
                </a:solidFill>
                <a:effectLst/>
                <a:latin typeface="Nunito" pitchFamily="2" charset="0"/>
              </a:rPr>
              <a:t>Ensuring proper cleaning, sterilization, or disinfection of equipment that might be contaminated with TB bacteria (e.g., endoscopes);</a:t>
            </a:r>
          </a:p>
          <a:p>
            <a:pPr algn="l">
              <a:buFont typeface="Arial" panose="020B0604020202020204" pitchFamily="34" charset="0"/>
              <a:buChar char="•"/>
            </a:pPr>
            <a:r>
              <a:rPr lang="en-US" b="0" i="0" dirty="0">
                <a:solidFill>
                  <a:srgbClr val="1C1D1F"/>
                </a:solidFill>
                <a:effectLst/>
                <a:latin typeface="Nunito" pitchFamily="2" charset="0"/>
              </a:rPr>
              <a:t>Educating, training, and counseling health care personnel, patients, and visitors about TB infection and TB disease;</a:t>
            </a:r>
          </a:p>
          <a:p>
            <a:pPr algn="l">
              <a:buFont typeface="Arial" panose="020B0604020202020204" pitchFamily="34" charset="0"/>
              <a:buChar char="•"/>
            </a:pPr>
            <a:r>
              <a:rPr lang="en-US" b="0" i="0" dirty="0">
                <a:solidFill>
                  <a:srgbClr val="005EA2"/>
                </a:solidFill>
                <a:effectLst/>
                <a:latin typeface="Nunito" pitchFamily="2" charset="0"/>
                <a:hlinkClick r:id="rId4"/>
              </a:rPr>
              <a:t>Screening</a:t>
            </a:r>
            <a:r>
              <a:rPr lang="en-US" b="0" i="0" dirty="0">
                <a:solidFill>
                  <a:srgbClr val="1C1D1F"/>
                </a:solidFill>
                <a:effectLst/>
                <a:latin typeface="Nunito" pitchFamily="2" charset="0"/>
              </a:rPr>
              <a:t> health care personnel for TB upon hire, </a:t>
            </a:r>
            <a:r>
              <a:rPr lang="en-US" b="0" i="0" dirty="0">
                <a:solidFill>
                  <a:srgbClr val="005EA2"/>
                </a:solidFill>
                <a:effectLst/>
                <a:latin typeface="Nunito" pitchFamily="2" charset="0"/>
                <a:hlinkClick r:id="rId5"/>
              </a:rPr>
              <a:t>baseline testing for TB infection</a:t>
            </a:r>
            <a:r>
              <a:rPr lang="en-US" b="0" i="0" dirty="0">
                <a:solidFill>
                  <a:srgbClr val="1C1D1F"/>
                </a:solidFill>
                <a:effectLst/>
                <a:latin typeface="Nunito" pitchFamily="2" charset="0"/>
              </a:rPr>
              <a:t>, and re-evaluating personnel following occupational exposures to TB;</a:t>
            </a:r>
          </a:p>
          <a:p>
            <a:pPr algn="l">
              <a:buFont typeface="Arial" panose="020B0604020202020204" pitchFamily="34" charset="0"/>
              <a:buChar char="•"/>
            </a:pPr>
            <a:r>
              <a:rPr lang="en-US" b="0" i="0" dirty="0">
                <a:solidFill>
                  <a:srgbClr val="1C1D1F"/>
                </a:solidFill>
                <a:effectLst/>
                <a:latin typeface="Nunito" pitchFamily="2" charset="0"/>
              </a:rPr>
              <a:t>Applying epidemiology-based prevention principles, including the use of setting-related TB infection-control data;</a:t>
            </a:r>
          </a:p>
          <a:p>
            <a:pPr algn="l">
              <a:buFont typeface="Arial" panose="020B0604020202020204" pitchFamily="34" charset="0"/>
              <a:buChar char="•"/>
            </a:pPr>
            <a:r>
              <a:rPr lang="en-US" b="0" i="0" dirty="0">
                <a:solidFill>
                  <a:srgbClr val="1C1D1F"/>
                </a:solidFill>
                <a:effectLst/>
                <a:latin typeface="Nunito" pitchFamily="2" charset="0"/>
              </a:rPr>
              <a:t>Using posters and signs to remind patients and staff of proper cough etiquette and respiratory hygiene (covering mouth when coughing) or offering surgical or procedure masks to patients); and</a:t>
            </a:r>
          </a:p>
          <a:p>
            <a:pPr algn="l">
              <a:buFont typeface="Arial" panose="020B0604020202020204" pitchFamily="34" charset="0"/>
              <a:buChar char="•"/>
            </a:pPr>
            <a:r>
              <a:rPr lang="en-US" b="0" i="0" dirty="0">
                <a:solidFill>
                  <a:srgbClr val="1C1D1F"/>
                </a:solidFill>
                <a:effectLst/>
                <a:latin typeface="Nunito" pitchFamily="2" charset="0"/>
              </a:rPr>
              <a:t>Coordinating efforts between </a:t>
            </a:r>
            <a:r>
              <a:rPr lang="en-US" b="0" i="0" dirty="0">
                <a:solidFill>
                  <a:srgbClr val="005EA2"/>
                </a:solidFill>
                <a:effectLst/>
                <a:latin typeface="Nunito" pitchFamily="2" charset="0"/>
                <a:hlinkClick r:id="rId6"/>
              </a:rPr>
              <a:t>local or state health departments</a:t>
            </a:r>
            <a:endParaRPr lang="en-US" b="0" i="0" dirty="0">
              <a:solidFill>
                <a:srgbClr val="1C1D1F"/>
              </a:solidFill>
              <a:effectLst/>
              <a:latin typeface="Nunito" pitchFamily="2" charset="0"/>
            </a:endParaRPr>
          </a:p>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5</a:t>
            </a:fld>
            <a:endParaRPr lang="en-US"/>
          </a:p>
        </p:txBody>
      </p:sp>
    </p:spTree>
    <p:extLst>
      <p:ext uri="{BB962C8B-B14F-4D97-AF65-F5344CB8AC3E}">
        <p14:creationId xmlns:p14="http://schemas.microsoft.com/office/powerpoint/2010/main" val="329300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6</a:t>
            </a:fld>
            <a:endParaRPr lang="en-US"/>
          </a:p>
        </p:txBody>
      </p:sp>
    </p:spTree>
    <p:extLst>
      <p:ext uri="{BB962C8B-B14F-4D97-AF65-F5344CB8AC3E}">
        <p14:creationId xmlns:p14="http://schemas.microsoft.com/office/powerpoint/2010/main" val="320810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C1D1F"/>
                </a:solidFill>
                <a:effectLst/>
                <a:latin typeface="Nunito" pitchFamily="2" charset="0"/>
              </a:rPr>
              <a:t>Administrative controls are the first and most important level of the hierarchy. These are management measures that are intended to reduce the risk or exposure to persons with infectious TB.</a:t>
            </a:r>
          </a:p>
          <a:p>
            <a:pPr algn="l">
              <a:buFont typeface="Arial" panose="020B0604020202020204" pitchFamily="34" charset="0"/>
              <a:buChar char="•"/>
            </a:pPr>
            <a:br>
              <a:rPr lang="en-US" dirty="0"/>
            </a:br>
            <a:r>
              <a:rPr lang="en-US" b="0" i="0" dirty="0">
                <a:solidFill>
                  <a:srgbClr val="1C1D1F"/>
                </a:solidFill>
                <a:effectLst/>
                <a:latin typeface="Nunito" pitchFamily="2" charset="0"/>
              </a:rPr>
              <a:t>Assigning a person or a group (with expertise in TB, infection control, occupational health, environmental controls, and respiratory infection) the responsibility for TB infection control in the health care setting;</a:t>
            </a:r>
          </a:p>
          <a:p>
            <a:pPr algn="l">
              <a:buFont typeface="Arial" panose="020B0604020202020204" pitchFamily="34" charset="0"/>
              <a:buChar char="•"/>
            </a:pPr>
            <a:r>
              <a:rPr lang="en-US" b="0" i="0" dirty="0">
                <a:solidFill>
                  <a:srgbClr val="1C1D1F"/>
                </a:solidFill>
                <a:effectLst/>
                <a:latin typeface="Nunito" pitchFamily="2" charset="0"/>
              </a:rPr>
              <a:t>Conducting a </a:t>
            </a:r>
            <a:r>
              <a:rPr lang="en-US" b="0" i="0" dirty="0">
                <a:solidFill>
                  <a:srgbClr val="005EA2"/>
                </a:solidFill>
                <a:effectLst/>
                <a:latin typeface="Nunito" pitchFamily="2" charset="0"/>
                <a:hlinkClick r:id="rId3"/>
              </a:rPr>
              <a:t>TB risk assessment of the setting</a:t>
            </a:r>
            <a:r>
              <a:rPr lang="en-US" b="0" i="0" dirty="0">
                <a:solidFill>
                  <a:srgbClr val="1C1D1F"/>
                </a:solidFill>
                <a:effectLst/>
                <a:latin typeface="Nunito" pitchFamily="2" charset="0"/>
              </a:rPr>
              <a:t>;</a:t>
            </a:r>
          </a:p>
          <a:p>
            <a:pPr algn="l">
              <a:buFont typeface="Arial" panose="020B0604020202020204" pitchFamily="34" charset="0"/>
              <a:buChar char="•"/>
            </a:pPr>
            <a:r>
              <a:rPr lang="en-US" b="0" i="0" dirty="0">
                <a:solidFill>
                  <a:srgbClr val="1C1D1F"/>
                </a:solidFill>
                <a:effectLst/>
                <a:latin typeface="Nunito" pitchFamily="2" charset="0"/>
              </a:rPr>
              <a:t>Developing and implementing a written TB infection control plan;</a:t>
            </a:r>
          </a:p>
          <a:p>
            <a:pPr algn="l">
              <a:buFont typeface="Arial" panose="020B0604020202020204" pitchFamily="34" charset="0"/>
              <a:buChar char="•"/>
            </a:pPr>
            <a:r>
              <a:rPr lang="en-US" b="0" i="0" dirty="0">
                <a:solidFill>
                  <a:srgbClr val="1C1D1F"/>
                </a:solidFill>
                <a:effectLst/>
                <a:latin typeface="Nunito" pitchFamily="2" charset="0"/>
              </a:rPr>
              <a:t>Ensuring the availability of recommended laboratory processing, testing, and reporting of results;</a:t>
            </a:r>
          </a:p>
          <a:p>
            <a:pPr algn="l">
              <a:buFont typeface="Arial" panose="020B0604020202020204" pitchFamily="34" charset="0"/>
              <a:buChar char="•"/>
            </a:pPr>
            <a:r>
              <a:rPr lang="en-US" b="0" i="0" dirty="0">
                <a:solidFill>
                  <a:srgbClr val="1C1D1F"/>
                </a:solidFill>
                <a:effectLst/>
                <a:latin typeface="Nunito" pitchFamily="2" charset="0"/>
              </a:rPr>
              <a:t>Implementing effective work practices for caring for patients who may have TB disease;</a:t>
            </a:r>
          </a:p>
          <a:p>
            <a:pPr algn="l">
              <a:buFont typeface="Arial" panose="020B0604020202020204" pitchFamily="34" charset="0"/>
              <a:buChar char="•"/>
            </a:pPr>
            <a:r>
              <a:rPr lang="en-US" b="0" i="0" dirty="0">
                <a:solidFill>
                  <a:srgbClr val="1C1D1F"/>
                </a:solidFill>
                <a:effectLst/>
                <a:latin typeface="Nunito" pitchFamily="2" charset="0"/>
              </a:rPr>
              <a:t>Ensuring proper cleaning, sterilization, or disinfection of equipment that might be contaminated with TB bacteria (e.g., endoscopes);</a:t>
            </a:r>
          </a:p>
          <a:p>
            <a:pPr algn="l">
              <a:buFont typeface="Arial" panose="020B0604020202020204" pitchFamily="34" charset="0"/>
              <a:buChar char="•"/>
            </a:pPr>
            <a:r>
              <a:rPr lang="en-US" b="0" i="0" dirty="0">
                <a:solidFill>
                  <a:srgbClr val="1C1D1F"/>
                </a:solidFill>
                <a:effectLst/>
                <a:latin typeface="Nunito" pitchFamily="2" charset="0"/>
              </a:rPr>
              <a:t>Educating, training, and counseling health care personnel, patients, and visitors about TB infection and TB disease;</a:t>
            </a:r>
          </a:p>
          <a:p>
            <a:pPr algn="l">
              <a:buFont typeface="Arial" panose="020B0604020202020204" pitchFamily="34" charset="0"/>
              <a:buChar char="•"/>
            </a:pPr>
            <a:r>
              <a:rPr lang="en-US" b="0" i="0" dirty="0">
                <a:solidFill>
                  <a:srgbClr val="005EA2"/>
                </a:solidFill>
                <a:effectLst/>
                <a:latin typeface="Nunito" pitchFamily="2" charset="0"/>
                <a:hlinkClick r:id="rId4"/>
              </a:rPr>
              <a:t>Screening</a:t>
            </a:r>
            <a:r>
              <a:rPr lang="en-US" b="0" i="0" dirty="0">
                <a:solidFill>
                  <a:srgbClr val="1C1D1F"/>
                </a:solidFill>
                <a:effectLst/>
                <a:latin typeface="Nunito" pitchFamily="2" charset="0"/>
              </a:rPr>
              <a:t> health care personnel for TB upon hire, </a:t>
            </a:r>
            <a:r>
              <a:rPr lang="en-US" b="0" i="0" dirty="0">
                <a:solidFill>
                  <a:srgbClr val="005EA2"/>
                </a:solidFill>
                <a:effectLst/>
                <a:latin typeface="Nunito" pitchFamily="2" charset="0"/>
                <a:hlinkClick r:id="rId5"/>
              </a:rPr>
              <a:t>baseline testing for TB infection</a:t>
            </a:r>
            <a:r>
              <a:rPr lang="en-US" b="0" i="0" dirty="0">
                <a:solidFill>
                  <a:srgbClr val="1C1D1F"/>
                </a:solidFill>
                <a:effectLst/>
                <a:latin typeface="Nunito" pitchFamily="2" charset="0"/>
              </a:rPr>
              <a:t>, and re-evaluating personnel following occupational exposures to TB;</a:t>
            </a:r>
          </a:p>
          <a:p>
            <a:pPr algn="l">
              <a:buFont typeface="Arial" panose="020B0604020202020204" pitchFamily="34" charset="0"/>
              <a:buChar char="•"/>
            </a:pPr>
            <a:r>
              <a:rPr lang="en-US" b="0" i="0" dirty="0">
                <a:solidFill>
                  <a:srgbClr val="1C1D1F"/>
                </a:solidFill>
                <a:effectLst/>
                <a:latin typeface="Nunito" pitchFamily="2" charset="0"/>
              </a:rPr>
              <a:t>Applying epidemiology-based prevention principles, including the use of setting-related TB infection-control data;</a:t>
            </a:r>
          </a:p>
          <a:p>
            <a:pPr algn="l">
              <a:buFont typeface="Arial" panose="020B0604020202020204" pitchFamily="34" charset="0"/>
              <a:buChar char="•"/>
            </a:pPr>
            <a:r>
              <a:rPr lang="en-US" b="0" i="0" dirty="0">
                <a:solidFill>
                  <a:srgbClr val="1C1D1F"/>
                </a:solidFill>
                <a:effectLst/>
                <a:latin typeface="Nunito" pitchFamily="2" charset="0"/>
              </a:rPr>
              <a:t>Using posters and signs to remind patients and staff of proper cough etiquette and respiratory hygiene (covering mouth when coughing) or offering surgical or procedure masks to patients); and</a:t>
            </a:r>
          </a:p>
          <a:p>
            <a:pPr algn="l">
              <a:buFont typeface="Arial" panose="020B0604020202020204" pitchFamily="34" charset="0"/>
              <a:buChar char="•"/>
            </a:pPr>
            <a:r>
              <a:rPr lang="en-US" b="0" i="0" dirty="0">
                <a:solidFill>
                  <a:srgbClr val="1C1D1F"/>
                </a:solidFill>
                <a:effectLst/>
                <a:latin typeface="Nunito" pitchFamily="2" charset="0"/>
              </a:rPr>
              <a:t>Coordinating efforts between </a:t>
            </a:r>
            <a:r>
              <a:rPr lang="en-US" b="0" i="0" dirty="0">
                <a:solidFill>
                  <a:srgbClr val="005EA2"/>
                </a:solidFill>
                <a:effectLst/>
                <a:latin typeface="Nunito" pitchFamily="2" charset="0"/>
                <a:hlinkClick r:id="rId6"/>
              </a:rPr>
              <a:t>local or state health departments</a:t>
            </a:r>
            <a:endParaRPr lang="en-US" b="0" i="0" dirty="0">
              <a:solidFill>
                <a:srgbClr val="1C1D1F"/>
              </a:solidFill>
              <a:effectLst/>
              <a:latin typeface="Nunito" pitchFamily="2" charset="0"/>
            </a:endParaRPr>
          </a:p>
          <a:p>
            <a:endParaRPr lang="en-US" dirty="0"/>
          </a:p>
        </p:txBody>
      </p:sp>
      <p:sp>
        <p:nvSpPr>
          <p:cNvPr id="4" name="Slide Number Placeholder 3"/>
          <p:cNvSpPr>
            <a:spLocks noGrp="1"/>
          </p:cNvSpPr>
          <p:nvPr>
            <p:ph type="sldNum" sz="quarter" idx="5"/>
          </p:nvPr>
        </p:nvSpPr>
        <p:spPr/>
        <p:txBody>
          <a:bodyPr/>
          <a:lstStyle/>
          <a:p>
            <a:fld id="{22C68A18-FDF4-4CA8-8123-97EE05AD042E}" type="slidenum">
              <a:rPr lang="en-US" smtClean="0"/>
              <a:t>7</a:t>
            </a:fld>
            <a:endParaRPr lang="en-US"/>
          </a:p>
        </p:txBody>
      </p:sp>
    </p:spTree>
    <p:extLst>
      <p:ext uri="{BB962C8B-B14F-4D97-AF65-F5344CB8AC3E}">
        <p14:creationId xmlns:p14="http://schemas.microsoft.com/office/powerpoint/2010/main" val="386795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AB8E-4FD3-7D6F-0124-EB456F90E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A121-044C-9FF5-3393-E08A3BDF8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23F65-101E-63D5-D2AB-DB2B411CBA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F995F-C3D2-60A0-0980-0D828D8DB462}"/>
              </a:ext>
            </a:extLst>
          </p:cNvPr>
          <p:cNvSpPr>
            <a:spLocks noGrp="1"/>
          </p:cNvSpPr>
          <p:nvPr>
            <p:ph type="sldNum" sz="quarter" idx="5"/>
          </p:nvPr>
        </p:nvSpPr>
        <p:spPr/>
        <p:txBody>
          <a:bodyPr/>
          <a:lstStyle/>
          <a:p>
            <a:fld id="{22C68A18-FDF4-4CA8-8123-97EE05AD042E}" type="slidenum">
              <a:rPr lang="en-US" smtClean="0"/>
              <a:t>8</a:t>
            </a:fld>
            <a:endParaRPr lang="en-US"/>
          </a:p>
        </p:txBody>
      </p:sp>
    </p:spTree>
    <p:extLst>
      <p:ext uri="{BB962C8B-B14F-4D97-AF65-F5344CB8AC3E}">
        <p14:creationId xmlns:p14="http://schemas.microsoft.com/office/powerpoint/2010/main" val="369557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Core Curriculum on Tuberculosis: What the Clinician Should Know (cdc.gov)</a:t>
            </a:r>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10</a:t>
            </a:fld>
            <a:endParaRPr lang="en-US"/>
          </a:p>
        </p:txBody>
      </p:sp>
    </p:spTree>
    <p:extLst>
      <p:ext uri="{BB962C8B-B14F-4D97-AF65-F5344CB8AC3E}">
        <p14:creationId xmlns:p14="http://schemas.microsoft.com/office/powerpoint/2010/main" val="256908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1D35"/>
                </a:solidFill>
                <a:effectLst/>
                <a:latin typeface="Google Sans"/>
              </a:rPr>
              <a:t>Another environmental factor to consider is air change per hour. This is the number of times total </a:t>
            </a:r>
            <a:r>
              <a:rPr lang="en-US" b="0" i="0" dirty="0" err="1">
                <a:solidFill>
                  <a:srgbClr val="001D35"/>
                </a:solidFill>
                <a:effectLst/>
                <a:latin typeface="Google Sans"/>
              </a:rPr>
              <a:t>airv</a:t>
            </a:r>
            <a:r>
              <a:rPr lang="en-US" b="0" i="0" dirty="0">
                <a:solidFill>
                  <a:srgbClr val="001D35"/>
                </a:solidFill>
                <a:effectLst/>
                <a:latin typeface="Google Sans"/>
              </a:rPr>
              <a:t> volume in a space is removed per hour. For perspective,  A large commercial jet aircraft typically provides about 20 air exchanges per hour during cruising.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1D35"/>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1D35"/>
                </a:solidFill>
                <a:effectLst/>
                <a:latin typeface="Google Sans"/>
              </a:rPr>
              <a:t>In negative pressure rooms, the typical Air Changes Per Hour (ACH) is 12 ACH. Some sources suggest a range of 6-12 ACH, with 12 ACH being more common for new construction or renovations. </a:t>
            </a:r>
            <a:endParaRPr lang="en-US" dirty="0"/>
          </a:p>
          <a:p>
            <a:endParaRPr lang="en-US" baseline="0" dirty="0"/>
          </a:p>
        </p:txBody>
      </p:sp>
      <p:sp>
        <p:nvSpPr>
          <p:cNvPr id="4" name="Slide Number Placeholder 3"/>
          <p:cNvSpPr>
            <a:spLocks noGrp="1"/>
          </p:cNvSpPr>
          <p:nvPr>
            <p:ph type="sldNum" sz="quarter" idx="5"/>
          </p:nvPr>
        </p:nvSpPr>
        <p:spPr/>
        <p:txBody>
          <a:bodyPr/>
          <a:lstStyle/>
          <a:p>
            <a:fld id="{E7A5513C-1268-4CC1-A62B-9A92053FE57B}" type="slidenum">
              <a:rPr lang="en-US" smtClean="0"/>
              <a:t>11</a:t>
            </a:fld>
            <a:endParaRPr lang="en-US"/>
          </a:p>
        </p:txBody>
      </p:sp>
    </p:spTree>
    <p:extLst>
      <p:ext uri="{BB962C8B-B14F-4D97-AF65-F5344CB8AC3E}">
        <p14:creationId xmlns:p14="http://schemas.microsoft.com/office/powerpoint/2010/main" val="282000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299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8DDF5F92-E675-4B36-9A60-69A962A68675}" type="datetimeFigureOut">
              <a:rPr lang="en-US" smtClean="0"/>
              <a:t>9/17/2025</a:t>
            </a:fld>
            <a:endParaRPr lang="en-US" dirty="0"/>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9665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5F4E5243-F52A-4D37-9694-EB26C6C31910}" type="datetimeFigureOut">
              <a:rPr lang="en-US" smtClean="0"/>
              <a:t>9/17/2025</a:t>
            </a:fld>
            <a:endParaRPr lang="en-US" dirty="0"/>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4FAB73BC-B049-4115-A692-8D63A059BFB8}" type="slidenum">
              <a:rPr lang="en-US" smtClean="0"/>
              <a:t>‹#›</a:t>
            </a:fld>
            <a:endParaRPr lang="en-US" dirty="0"/>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776603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7128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3" y="4198409"/>
            <a:ext cx="922820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smtClean="0"/>
              <a:pPr/>
              <a:t>9/17/2025</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405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12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9" name="Title 8"/>
          <p:cNvSpPr>
            <a:spLocks noGrp="1"/>
          </p:cNvSpPr>
          <p:nvPr>
            <p:ph type="title"/>
          </p:nvPr>
        </p:nvSpPr>
        <p:spPr>
          <a:xfrm>
            <a:off x="8261404" y="542282"/>
            <a:ext cx="338328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192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43651"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7747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55769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031735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80859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251747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900433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090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912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56100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394091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r>
              <a:rPr lang="en-US"/>
              <a:t>Presentation Title</a:t>
            </a:r>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127837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1407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r>
              <a:rPr lang="en-US"/>
              <a:t>Click icon to add picture</a:t>
            </a:r>
            <a:endParaRPr lang="en-US" dirty="0"/>
          </a:p>
        </p:txBody>
      </p:sp>
    </p:spTree>
    <p:extLst>
      <p:ext uri="{BB962C8B-B14F-4D97-AF65-F5344CB8AC3E}">
        <p14:creationId xmlns:p14="http://schemas.microsoft.com/office/powerpoint/2010/main" val="4231264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913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A065E4A3-9CA6-4A07-9495-804FBEEBFF27}" type="datetime1">
              <a:rPr lang="en-US" smtClean="0"/>
              <a:t>9/17/2025</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412735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09019274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3316601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28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875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97149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6153044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9831287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CE1DA07A-9201-4B4B-BAF2-015AFA30F520}" type="datetimeFigureOut">
              <a:rPr lang="en-US" smtClean="0"/>
              <a:t>9/17/2025</a:t>
            </a:fld>
            <a:endParaRPr lang="en-US" dirty="0"/>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4FAB73BC-B049-4115-A692-8D63A059BFB8}" type="slidenum">
              <a:rPr lang="en-US" smtClean="0"/>
              <a:t>‹#›</a:t>
            </a:fld>
            <a:endParaRPr lang="en-US" dirty="0"/>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0959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5586B75A-687E-405C-8A0B-8D00578BA2C3}" type="datetimeFigureOut">
              <a:rPr lang="en-US" smtClean="0"/>
              <a:pPr/>
              <a:t>9/17/2025</a:t>
            </a:fld>
            <a:endParaRPr lang="en-US" dirty="0"/>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2911932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5586B75A-687E-405C-8A0B-8D00578BA2C3}" type="datetimeFigureOut">
              <a:rPr lang="en-US" smtClean="0"/>
              <a:pPr/>
              <a:t>9/17/2025</a:t>
            </a:fld>
            <a:endParaRPr lang="en-US" dirty="0"/>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13875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5124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9/17/2025</a:t>
            </a:fld>
            <a:endParaRPr lang="en-US" dirty="0"/>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8">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0158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2" r:id="rId14"/>
    <p:sldLayoutId id="2147483883" r:id="rId15"/>
    <p:sldLayoutId id="2147483884"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88059308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Lst>
  <p:hf hdr="0" ftr="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D3292-4206-489E-A8BF-5F5E7D3D93FA}" type="datetime1">
              <a:rPr lang="en-US" smtClean="0"/>
              <a:t>9/17/2025</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23319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Lst>
  <p:hf hdr="0" ftr="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cdc.gov/tb/education/corecurr/pdf/CoreCurriculumTB-508.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hyperlink" Target="https://www.cdc.gov/niosh/ppe/niosh-approved-respirators/index.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hyperlink" Target="https://commons.wikimedia.org/wiki/File:Extrapulmonary_tuberculosis_symptoms.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32.sv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rtlandntbc.org/wp-content/uploads/2021/12/guidelines_home_hospital_infectious_patients.pdf" TargetMode="External"/><Relationship Id="rId2" Type="http://schemas.openxmlformats.org/officeDocument/2006/relationships/image" Target="../media/image42.png"/><Relationship Id="rId1" Type="http://schemas.openxmlformats.org/officeDocument/2006/relationships/slideLayout" Target="../slideLayouts/slideLayout26.xml"/><Relationship Id="rId5" Type="http://schemas.openxmlformats.org/officeDocument/2006/relationships/image" Target="../media/image44.sv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43.png"/><Relationship Id="rId3" Type="http://schemas.openxmlformats.org/officeDocument/2006/relationships/image" Target="../media/image45.png"/><Relationship Id="rId7" Type="http://schemas.openxmlformats.org/officeDocument/2006/relationships/customXml" Target="../ink/ink2.xml"/><Relationship Id="rId12" Type="http://schemas.openxmlformats.org/officeDocument/2006/relationships/image" Target="../media/image240.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2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30.png"/><Relationship Id="rId4" Type="http://schemas.openxmlformats.org/officeDocument/2006/relationships/hyperlink" Target="https://www.heartlandntbc.org/wp-content/uploads/2021/12/guidelines_home_hospital_infectious_patients.pdf" TargetMode="External"/><Relationship Id="rId9" Type="http://schemas.openxmlformats.org/officeDocument/2006/relationships/customXml" Target="../ink/ink3.xml"/><Relationship Id="rId1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6.png"/><Relationship Id="rId1" Type="http://schemas.openxmlformats.org/officeDocument/2006/relationships/slideLayout" Target="../slideLayouts/slideLayout26.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6.xml"/><Relationship Id="rId5" Type="http://schemas.openxmlformats.org/officeDocument/2006/relationships/image" Target="../media/image49.jpe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hyperlink" Target="https://www.publicdomainpictures.net/en/view-image.php?image=241239&amp;picture=coming-so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mailto:Elizabeth.foy@dshs.Texas.gov" TargetMode="External"/><Relationship Id="rId1" Type="http://schemas.openxmlformats.org/officeDocument/2006/relationships/slideLayout" Target="../slideLayouts/slideLayout1.xml"/><Relationship Id="rId4" Type="http://schemas.openxmlformats.org/officeDocument/2006/relationships/image" Target="../media/image5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dshs.texas.gov/sites/default/files/LIDS-TB/policies/TexasTBManua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hyperlink" Target="http://www.texastb.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latin typeface="+mn-lt"/>
              </a:rPr>
              <a:t>Tuberculosis Infection Control</a:t>
            </a:r>
          </a:p>
        </p:txBody>
      </p:sp>
      <p:sp>
        <p:nvSpPr>
          <p:cNvPr id="3" name="Subtitle 2"/>
          <p:cNvSpPr>
            <a:spLocks noGrp="1"/>
          </p:cNvSpPr>
          <p:nvPr>
            <p:ph type="body" idx="1"/>
          </p:nvPr>
        </p:nvSpPr>
        <p:spPr>
          <a:xfrm>
            <a:off x="717550" y="5395050"/>
            <a:ext cx="10515600" cy="938391"/>
          </a:xfrm>
        </p:spPr>
        <p:txBody>
          <a:bodyPr>
            <a:normAutofit fontScale="32500" lnSpcReduction="20000"/>
          </a:bodyPr>
          <a:lstStyle/>
          <a:p>
            <a:r>
              <a:rPr lang="en-US" sz="4800" b="1" dirty="0"/>
              <a:t>Heartland National TB Center</a:t>
            </a:r>
          </a:p>
          <a:p>
            <a:r>
              <a:rPr lang="en-US" sz="4800" dirty="0"/>
              <a:t>TB Nurse Case Management</a:t>
            </a:r>
          </a:p>
          <a:p>
            <a:r>
              <a:rPr lang="en-US" sz="4800" dirty="0"/>
              <a:t>September 17-19, 2025</a:t>
            </a:r>
          </a:p>
          <a:p>
            <a:endParaRPr lang="en-US" sz="4800" dirty="0"/>
          </a:p>
          <a:p>
            <a:endParaRPr lang="en-US" dirty="0">
              <a:latin typeface="Montserrat Medium" pitchFamily="2" charset="0"/>
            </a:endParaRPr>
          </a:p>
        </p:txBody>
      </p:sp>
      <p:sp>
        <p:nvSpPr>
          <p:cNvPr id="9" name="Text Placeholder 8">
            <a:extLst>
              <a:ext uri="{FF2B5EF4-FFF2-40B4-BE49-F238E27FC236}">
                <a16:creationId xmlns:a16="http://schemas.microsoft.com/office/drawing/2014/main" id="{365593C7-8ED7-B002-C037-945B4B960537}"/>
              </a:ext>
            </a:extLst>
          </p:cNvPr>
          <p:cNvSpPr>
            <a:spLocks noGrp="1"/>
          </p:cNvSpPr>
          <p:nvPr>
            <p:ph type="body" sz="quarter" idx="10"/>
          </p:nvPr>
        </p:nvSpPr>
        <p:spPr>
          <a:xfrm>
            <a:off x="723900" y="3900496"/>
            <a:ext cx="10509250" cy="1243004"/>
          </a:xfrm>
        </p:spPr>
        <p:txBody>
          <a:bodyPr>
            <a:normAutofit fontScale="85000" lnSpcReduction="20000"/>
          </a:bodyPr>
          <a:lstStyle/>
          <a:p>
            <a:r>
              <a:rPr lang="en-US" sz="2800" dirty="0"/>
              <a:t>Elizabeth Foy, MSN, RN</a:t>
            </a:r>
          </a:p>
          <a:p>
            <a:r>
              <a:rPr lang="en-US" b="0" dirty="0"/>
              <a:t>Nurse Administrator</a:t>
            </a:r>
          </a:p>
          <a:p>
            <a:r>
              <a:rPr lang="en-US" b="0" dirty="0"/>
              <a:t>Texas Department of State Health Services</a:t>
            </a:r>
          </a:p>
          <a:p>
            <a:r>
              <a:rPr lang="en-US" b="0" dirty="0"/>
              <a:t>Tuberculosis and Hansen’ Disease Unit </a:t>
            </a:r>
          </a:p>
        </p:txBody>
      </p:sp>
    </p:spTree>
    <p:extLst>
      <p:ext uri="{BB962C8B-B14F-4D97-AF65-F5344CB8AC3E}">
        <p14:creationId xmlns:p14="http://schemas.microsoft.com/office/powerpoint/2010/main" val="122341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AA707-4091-434E-8357-212548CC8EDB}"/>
              </a:ext>
            </a:extLst>
          </p:cNvPr>
          <p:cNvSpPr>
            <a:spLocks noGrp="1"/>
          </p:cNvSpPr>
          <p:nvPr>
            <p:ph sz="quarter" idx="13"/>
          </p:nvPr>
        </p:nvSpPr>
        <p:spPr>
          <a:xfrm>
            <a:off x="914400" y="1448935"/>
            <a:ext cx="3644900" cy="5372100"/>
          </a:xfrm>
        </p:spPr>
        <p:txBody>
          <a:bodyPr>
            <a:normAutofit/>
          </a:bodyPr>
          <a:lstStyle/>
          <a:p>
            <a:r>
              <a:rPr lang="en-US" sz="2400" dirty="0"/>
              <a:t>Open doors, louvers, and windows to bring in fresh air from outside and allow for the escape of contaminated room air.</a:t>
            </a:r>
          </a:p>
          <a:p>
            <a:r>
              <a:rPr lang="en-US" sz="2400" dirty="0"/>
              <a:t>Fan-assisted natural ventilation in TB exam or counseling room. </a:t>
            </a:r>
          </a:p>
        </p:txBody>
      </p:sp>
      <p:sp>
        <p:nvSpPr>
          <p:cNvPr id="2" name="Title 1">
            <a:extLst>
              <a:ext uri="{FF2B5EF4-FFF2-40B4-BE49-F238E27FC236}">
                <a16:creationId xmlns:a16="http://schemas.microsoft.com/office/drawing/2014/main" id="{8805B261-D012-46FC-B0EC-1341F1266FD0}"/>
              </a:ext>
            </a:extLst>
          </p:cNvPr>
          <p:cNvSpPr>
            <a:spLocks noGrp="1"/>
          </p:cNvSpPr>
          <p:nvPr>
            <p:ph type="title" idx="4294967295"/>
          </p:nvPr>
        </p:nvSpPr>
        <p:spPr>
          <a:xfrm>
            <a:off x="1197429" y="36965"/>
            <a:ext cx="10515600" cy="1325563"/>
          </a:xfrm>
        </p:spPr>
        <p:txBody>
          <a:bodyPr anchor="ctr">
            <a:normAutofit/>
          </a:bodyPr>
          <a:lstStyle/>
          <a:p>
            <a:r>
              <a:rPr lang="en-US" b="1" dirty="0"/>
              <a:t>Natural Ventilation for Clinic Exam Rooms</a:t>
            </a:r>
          </a:p>
        </p:txBody>
      </p:sp>
      <p:pic>
        <p:nvPicPr>
          <p:cNvPr id="6" name="Content Placeholder 5">
            <a:extLst>
              <a:ext uri="{FF2B5EF4-FFF2-40B4-BE49-F238E27FC236}">
                <a16:creationId xmlns:a16="http://schemas.microsoft.com/office/drawing/2014/main" id="{2216E237-CFD5-42AA-A68A-B1D43E51DF97}"/>
              </a:ext>
            </a:extLst>
          </p:cNvPr>
          <p:cNvPicPr>
            <a:picLocks noGrp="1" noChangeAspect="1"/>
          </p:cNvPicPr>
          <p:nvPr>
            <p:ph sz="half" idx="4294967295"/>
          </p:nvPr>
        </p:nvPicPr>
        <p:blipFill>
          <a:blip r:embed="rId3"/>
          <a:stretch>
            <a:fillRect/>
          </a:stretch>
        </p:blipFill>
        <p:spPr>
          <a:xfrm>
            <a:off x="5085442" y="1145104"/>
            <a:ext cx="6001658" cy="5492456"/>
          </a:xfrm>
          <a:noFill/>
        </p:spPr>
      </p:pic>
      <p:sp>
        <p:nvSpPr>
          <p:cNvPr id="5" name="TextBox 4">
            <a:extLst>
              <a:ext uri="{FF2B5EF4-FFF2-40B4-BE49-F238E27FC236}">
                <a16:creationId xmlns:a16="http://schemas.microsoft.com/office/drawing/2014/main" id="{5A59A74D-C665-DE81-AE3E-32C1440884B4}"/>
              </a:ext>
            </a:extLst>
          </p:cNvPr>
          <p:cNvSpPr txBox="1"/>
          <p:nvPr/>
        </p:nvSpPr>
        <p:spPr>
          <a:xfrm>
            <a:off x="914399" y="6245104"/>
            <a:ext cx="6115050" cy="307777"/>
          </a:xfrm>
          <a:prstGeom prst="rect">
            <a:avLst/>
          </a:prstGeom>
          <a:noFill/>
        </p:spPr>
        <p:txBody>
          <a:bodyPr wrap="square">
            <a:spAutoFit/>
          </a:bodyPr>
          <a:lstStyle/>
          <a:p>
            <a:r>
              <a:rPr lang="en-US" sz="1400" dirty="0">
                <a:solidFill>
                  <a:schemeClr val="tx2"/>
                </a:solidFill>
                <a:hlinkClick r:id="rId4">
                  <a:extLst>
                    <a:ext uri="{A12FA001-AC4F-418D-AE19-62706E023703}">
                      <ahyp:hlinkClr xmlns:ahyp="http://schemas.microsoft.com/office/drawing/2018/hyperlinkcolor" val="tx"/>
                    </a:ext>
                  </a:extLst>
                </a:hlinkClick>
              </a:rPr>
              <a:t>Core Curriculum on Tuberculosis: What the Clinician Should Know (cdc.gov)</a:t>
            </a:r>
            <a:endParaRPr lang="en-US" sz="1400" dirty="0">
              <a:solidFill>
                <a:schemeClr val="tx2"/>
              </a:solidFill>
            </a:endParaRPr>
          </a:p>
        </p:txBody>
      </p:sp>
    </p:spTree>
    <p:extLst>
      <p:ext uri="{BB962C8B-B14F-4D97-AF65-F5344CB8AC3E}">
        <p14:creationId xmlns:p14="http://schemas.microsoft.com/office/powerpoint/2010/main" val="66700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138F38DD-5406-9CF5-CBEA-083CF8059573}"/>
              </a:ext>
            </a:extLst>
          </p:cNvPr>
          <p:cNvSpPr>
            <a:spLocks noGrp="1"/>
          </p:cNvSpPr>
          <p:nvPr>
            <p:ph sz="half" idx="2"/>
          </p:nvPr>
        </p:nvSpPr>
        <p:spPr>
          <a:xfrm>
            <a:off x="2465258" y="2137188"/>
            <a:ext cx="4405947" cy="3684588"/>
          </a:xfrm>
        </p:spPr>
        <p:txBody>
          <a:bodyPr vert="horz" lIns="91440" tIns="45720" rIns="91440" bIns="45720" rtlCol="0">
            <a:normAutofit/>
          </a:bodyPr>
          <a:lstStyle/>
          <a:p>
            <a:r>
              <a:rPr lang="en-US" dirty="0"/>
              <a:t>Air change per hour (ACH) is the number of times that the total air volume in a room or space is completely removed and replaced in an hour.</a:t>
            </a:r>
          </a:p>
          <a:p>
            <a:endParaRPr lang="en-US" dirty="0"/>
          </a:p>
        </p:txBody>
      </p:sp>
      <p:sp>
        <p:nvSpPr>
          <p:cNvPr id="11" name="TextBox 10">
            <a:extLst>
              <a:ext uri="{FF2B5EF4-FFF2-40B4-BE49-F238E27FC236}">
                <a16:creationId xmlns:a16="http://schemas.microsoft.com/office/drawing/2014/main" id="{5DB359A8-B1A2-934F-A633-6D90B92546B2}"/>
              </a:ext>
            </a:extLst>
          </p:cNvPr>
          <p:cNvSpPr txBox="1"/>
          <p:nvPr/>
        </p:nvSpPr>
        <p:spPr>
          <a:xfrm>
            <a:off x="7073136" y="6078500"/>
            <a:ext cx="4405948" cy="647700"/>
          </a:xfrm>
          <a:prstGeom prst="rect">
            <a:avLst/>
          </a:prstGeom>
        </p:spPr>
        <p:txBody>
          <a:bodyPr vert="horz" lIns="91440" tIns="45720" rIns="91440" bIns="45720" rtlCol="0" anchor="b">
            <a:normAutofit/>
          </a:bodyPr>
          <a:lstStyle/>
          <a:p>
            <a:pPr>
              <a:lnSpc>
                <a:spcPct val="90000"/>
              </a:lnSpc>
              <a:spcBef>
                <a:spcPts val="1000"/>
              </a:spcBef>
            </a:pPr>
            <a:r>
              <a:rPr lang="en-US" sz="1200" kern="1200" dirty="0">
                <a:solidFill>
                  <a:schemeClr val="tx2"/>
                </a:solidFill>
                <a:latin typeface="+mn-lt"/>
                <a:ea typeface="+mn-ea"/>
                <a:cs typeface="+mn-cs"/>
              </a:rPr>
              <a:t>www.currytbcenter.ucsf.edu/sites/default/files/2024-07/IC_2024_ONLINE.pdf</a:t>
            </a:r>
          </a:p>
        </p:txBody>
      </p:sp>
      <p:pic>
        <p:nvPicPr>
          <p:cNvPr id="8" name="Picture 7">
            <a:extLst>
              <a:ext uri="{FF2B5EF4-FFF2-40B4-BE49-F238E27FC236}">
                <a16:creationId xmlns:a16="http://schemas.microsoft.com/office/drawing/2014/main" id="{EA66D2F9-98AC-35EA-F37E-34F3D7E50722}"/>
              </a:ext>
            </a:extLst>
          </p:cNvPr>
          <p:cNvPicPr>
            <a:picLocks noChangeAspect="1"/>
          </p:cNvPicPr>
          <p:nvPr/>
        </p:nvPicPr>
        <p:blipFill>
          <a:blip r:embed="rId3"/>
          <a:stretch>
            <a:fillRect/>
          </a:stretch>
        </p:blipFill>
        <p:spPr>
          <a:xfrm>
            <a:off x="7073136" y="2093153"/>
            <a:ext cx="4538745" cy="4096509"/>
          </a:xfrm>
          <a:prstGeom prst="rect">
            <a:avLst/>
          </a:prstGeom>
          <a:noFill/>
        </p:spPr>
      </p:pic>
      <p:sp>
        <p:nvSpPr>
          <p:cNvPr id="21" name="Slide Number Placeholder 5">
            <a:extLst>
              <a:ext uri="{FF2B5EF4-FFF2-40B4-BE49-F238E27FC236}">
                <a16:creationId xmlns:a16="http://schemas.microsoft.com/office/drawing/2014/main" id="{6B56982B-8BCB-EB90-2DD7-DB8E0094C44E}"/>
              </a:ext>
            </a:extLst>
          </p:cNvPr>
          <p:cNvSpPr>
            <a:spLocks noGrp="1"/>
          </p:cNvSpPr>
          <p:nvPr>
            <p:ph type="sldNum" sz="quarter" idx="12"/>
          </p:nvPr>
        </p:nvSpPr>
        <p:spPr>
          <a:xfrm>
            <a:off x="8610600" y="6356350"/>
            <a:ext cx="2743200" cy="365125"/>
          </a:xfrm>
        </p:spPr>
        <p:txBody>
          <a:bodyPr/>
          <a:lstStyle/>
          <a:p>
            <a:pPr>
              <a:spcAft>
                <a:spcPts val="600"/>
              </a:spcAft>
            </a:pPr>
            <a:fld id="{21EDE7A0-2A40-4843-A4BA-64BCA4242F6B}" type="slidenum">
              <a:rPr lang="en-US" smtClean="0"/>
              <a:pPr>
                <a:spcAft>
                  <a:spcPts val="600"/>
                </a:spcAft>
              </a:pPr>
              <a:t>11</a:t>
            </a:fld>
            <a:endParaRPr lang="en-US"/>
          </a:p>
        </p:txBody>
      </p:sp>
      <p:sp>
        <p:nvSpPr>
          <p:cNvPr id="3" name="Title 2">
            <a:extLst>
              <a:ext uri="{FF2B5EF4-FFF2-40B4-BE49-F238E27FC236}">
                <a16:creationId xmlns:a16="http://schemas.microsoft.com/office/drawing/2014/main" id="{38BFFBE2-B927-2788-1738-1F10D4A7B72D}"/>
              </a:ext>
            </a:extLst>
          </p:cNvPr>
          <p:cNvSpPr>
            <a:spLocks noGrp="1"/>
          </p:cNvSpPr>
          <p:nvPr>
            <p:ph type="title"/>
          </p:nvPr>
        </p:nvSpPr>
        <p:spPr>
          <a:xfrm>
            <a:off x="2397238" y="554902"/>
            <a:ext cx="8947935" cy="1325563"/>
          </a:xfrm>
        </p:spPr>
        <p:txBody>
          <a:bodyPr vert="horz" lIns="91440" tIns="45720" rIns="91440" bIns="45720" rtlCol="0" anchor="ctr">
            <a:normAutofit/>
          </a:bodyPr>
          <a:lstStyle/>
          <a:p>
            <a:pPr>
              <a:spcAft>
                <a:spcPts val="600"/>
              </a:spcAft>
            </a:pPr>
            <a:r>
              <a:rPr lang="en-US" b="1" kern="1200" spc="-120" baseline="0">
                <a:latin typeface="+mn-lt"/>
                <a:ea typeface="+mj-ea"/>
                <a:cs typeface="+mj-cs"/>
              </a:rPr>
              <a:t>Airborne Containment Removal</a:t>
            </a:r>
          </a:p>
        </p:txBody>
      </p:sp>
    </p:spTree>
    <p:extLst>
      <p:ext uri="{BB962C8B-B14F-4D97-AF65-F5344CB8AC3E}">
        <p14:creationId xmlns:p14="http://schemas.microsoft.com/office/powerpoint/2010/main" val="192587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19A56-D5A6-1825-FE70-2CB344FB5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7FEA5-FA76-498E-6677-D4117D510025}"/>
              </a:ext>
            </a:extLst>
          </p:cNvPr>
          <p:cNvSpPr>
            <a:spLocks noGrp="1"/>
          </p:cNvSpPr>
          <p:nvPr>
            <p:ph type="title"/>
          </p:nvPr>
        </p:nvSpPr>
        <p:spPr>
          <a:xfrm>
            <a:off x="1531100" y="336272"/>
            <a:ext cx="5181600" cy="1108807"/>
          </a:xfrm>
        </p:spPr>
        <p:txBody>
          <a:bodyPr vert="horz" lIns="91440" tIns="45720" rIns="91440" bIns="45720" rtlCol="0" anchor="ctr">
            <a:normAutofit/>
          </a:bodyPr>
          <a:lstStyle/>
          <a:p>
            <a:r>
              <a:rPr lang="en-US" sz="4100" b="1" kern="1200" dirty="0">
                <a:latin typeface="+mn-lt"/>
                <a:ea typeface="+mj-ea"/>
                <a:cs typeface="+mj-cs"/>
              </a:rPr>
              <a:t>Respiratory Protection</a:t>
            </a:r>
          </a:p>
        </p:txBody>
      </p:sp>
      <p:sp>
        <p:nvSpPr>
          <p:cNvPr id="5" name="Subtitle 4">
            <a:extLst>
              <a:ext uri="{FF2B5EF4-FFF2-40B4-BE49-F238E27FC236}">
                <a16:creationId xmlns:a16="http://schemas.microsoft.com/office/drawing/2014/main" id="{75FFADB0-B396-4B26-02CE-A9493FA621CE}"/>
              </a:ext>
            </a:extLst>
          </p:cNvPr>
          <p:cNvSpPr>
            <a:spLocks noGrp="1"/>
          </p:cNvSpPr>
          <p:nvPr>
            <p:ph type="subTitle" idx="13"/>
          </p:nvPr>
        </p:nvSpPr>
        <p:spPr>
          <a:xfrm>
            <a:off x="1531100" y="1415545"/>
            <a:ext cx="5181600" cy="408005"/>
          </a:xfrm>
        </p:spPr>
        <p:txBody>
          <a:bodyPr>
            <a:normAutofit lnSpcReduction="10000"/>
          </a:bodyPr>
          <a:lstStyle/>
          <a:p>
            <a:r>
              <a:rPr lang="en-US" dirty="0"/>
              <a:t>Third Level of Hierarchy </a:t>
            </a:r>
          </a:p>
        </p:txBody>
      </p:sp>
      <p:sp>
        <p:nvSpPr>
          <p:cNvPr id="3" name="Content Placeholder 2">
            <a:extLst>
              <a:ext uri="{FF2B5EF4-FFF2-40B4-BE49-F238E27FC236}">
                <a16:creationId xmlns:a16="http://schemas.microsoft.com/office/drawing/2014/main" id="{64CFA93C-2597-2DB8-67E1-BF31F5254439}"/>
              </a:ext>
            </a:extLst>
          </p:cNvPr>
          <p:cNvSpPr>
            <a:spLocks noGrp="1"/>
          </p:cNvSpPr>
          <p:nvPr>
            <p:ph sz="half" idx="1"/>
          </p:nvPr>
        </p:nvSpPr>
        <p:spPr/>
        <p:txBody>
          <a:bodyPr vert="horz" lIns="91440" tIns="45720" rIns="91440" bIns="45720" rtlCol="0">
            <a:normAutofit/>
          </a:bodyPr>
          <a:lstStyle/>
          <a:p>
            <a:r>
              <a:rPr lang="en-US" sz="2400" b="1" dirty="0"/>
              <a:t>Protect personnel </a:t>
            </a:r>
            <a:r>
              <a:rPr lang="en-US" sz="2400" dirty="0"/>
              <a:t>who must work in environments with contaminated air.</a:t>
            </a:r>
          </a:p>
          <a:p>
            <a:r>
              <a:rPr lang="en-US" sz="2400" dirty="0"/>
              <a:t>Personal respiratory protection within framework of respiratory protection program.</a:t>
            </a:r>
          </a:p>
          <a:p>
            <a:pPr marL="674370" lvl="3" indent="-342900">
              <a:buSzPct val="70000"/>
              <a:buFont typeface="Wingdings 3" panose="05040102010807070707" pitchFamily="18" charset="2"/>
              <a:buChar char=""/>
            </a:pPr>
            <a:r>
              <a:rPr lang="en-US" sz="2400" dirty="0"/>
              <a:t>Protective masks</a:t>
            </a:r>
          </a:p>
          <a:p>
            <a:pPr marL="674370" lvl="3" indent="-342900">
              <a:buSzPct val="70000"/>
              <a:buFont typeface="Wingdings 3" panose="05040102010807070707" pitchFamily="18" charset="2"/>
              <a:buChar char=""/>
            </a:pPr>
            <a:r>
              <a:rPr lang="en-US" sz="2400" dirty="0"/>
              <a:t>Particulate respirators</a:t>
            </a:r>
          </a:p>
          <a:p>
            <a:pPr marL="0" lvl="2"/>
            <a:endParaRPr lang="en-US" sz="2800" dirty="0"/>
          </a:p>
          <a:p>
            <a:pPr marL="0"/>
            <a:endParaRPr lang="en-US" dirty="0"/>
          </a:p>
        </p:txBody>
      </p:sp>
      <p:sp>
        <p:nvSpPr>
          <p:cNvPr id="4" name="TextBox 3">
            <a:extLst>
              <a:ext uri="{FF2B5EF4-FFF2-40B4-BE49-F238E27FC236}">
                <a16:creationId xmlns:a16="http://schemas.microsoft.com/office/drawing/2014/main" id="{0C218FCE-103A-AA5A-FADA-EAC53C56850F}"/>
              </a:ext>
            </a:extLst>
          </p:cNvPr>
          <p:cNvSpPr txBox="1"/>
          <p:nvPr/>
        </p:nvSpPr>
        <p:spPr>
          <a:xfrm>
            <a:off x="6096000" y="6354182"/>
            <a:ext cx="5181600" cy="408005"/>
          </a:xfrm>
          <a:prstGeom prst="rect">
            <a:avLst/>
          </a:prstGeom>
        </p:spPr>
        <p:txBody>
          <a:bodyPr vert="horz" lIns="91440" tIns="45720" rIns="91440" bIns="45720" rtlCol="0">
            <a:normAutofit/>
          </a:bodyPr>
          <a:lstStyle/>
          <a:p>
            <a:pPr>
              <a:lnSpc>
                <a:spcPct val="90000"/>
              </a:lnSpc>
              <a:spcBef>
                <a:spcPts val="1000"/>
              </a:spcBef>
            </a:pPr>
            <a:r>
              <a:rPr lang="en-US" sz="1400" b="1" kern="1200" dirty="0">
                <a:solidFill>
                  <a:schemeClr val="tx2"/>
                </a:solidFill>
                <a:latin typeface="+mn-lt"/>
                <a:ea typeface="+mn-ea"/>
                <a:cs typeface="+mn-cs"/>
              </a:rPr>
              <a:t>https://tbksp.who.int/en/node/2587</a:t>
            </a:r>
          </a:p>
        </p:txBody>
      </p:sp>
      <p:pic>
        <p:nvPicPr>
          <p:cNvPr id="6" name="Picture 5">
            <a:extLst>
              <a:ext uri="{FF2B5EF4-FFF2-40B4-BE49-F238E27FC236}">
                <a16:creationId xmlns:a16="http://schemas.microsoft.com/office/drawing/2014/main" id="{FBF0932E-BEF4-518A-6AB6-27F2CA4C43FC}"/>
              </a:ext>
            </a:extLst>
          </p:cNvPr>
          <p:cNvPicPr>
            <a:picLocks noChangeAspect="1"/>
          </p:cNvPicPr>
          <p:nvPr/>
        </p:nvPicPr>
        <p:blipFill>
          <a:blip r:embed="rId3"/>
          <a:srcRect t="11480" b="2899"/>
          <a:stretch/>
        </p:blipFill>
        <p:spPr>
          <a:xfrm>
            <a:off x="6096000" y="1305948"/>
            <a:ext cx="5962650" cy="5015920"/>
          </a:xfrm>
          <a:prstGeom prst="rect">
            <a:avLst/>
          </a:prstGeom>
          <a:noFill/>
        </p:spPr>
      </p:pic>
      <p:sp>
        <p:nvSpPr>
          <p:cNvPr id="8" name="Isosceles Triangle 7">
            <a:extLst>
              <a:ext uri="{FF2B5EF4-FFF2-40B4-BE49-F238E27FC236}">
                <a16:creationId xmlns:a16="http://schemas.microsoft.com/office/drawing/2014/main" id="{C1ED3500-0ED0-DF63-894C-03D639636126}"/>
              </a:ext>
            </a:extLst>
          </p:cNvPr>
          <p:cNvSpPr/>
          <p:nvPr/>
        </p:nvSpPr>
        <p:spPr>
          <a:xfrm>
            <a:off x="376505" y="824671"/>
            <a:ext cx="1116495" cy="962554"/>
          </a:xfrm>
          <a:prstGeom prst="triangl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57169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5842-2DFB-4E9A-B422-4149F70B84D3}"/>
              </a:ext>
            </a:extLst>
          </p:cNvPr>
          <p:cNvSpPr>
            <a:spLocks noGrp="1"/>
          </p:cNvSpPr>
          <p:nvPr>
            <p:ph type="title"/>
          </p:nvPr>
        </p:nvSpPr>
        <p:spPr/>
        <p:txBody>
          <a:bodyPr>
            <a:noAutofit/>
          </a:bodyPr>
          <a:lstStyle/>
          <a:p>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Respiratory Protection by Mask</a:t>
            </a:r>
          </a:p>
        </p:txBody>
      </p:sp>
      <p:sp>
        <p:nvSpPr>
          <p:cNvPr id="3" name="Content Placeholder 2">
            <a:extLst>
              <a:ext uri="{FF2B5EF4-FFF2-40B4-BE49-F238E27FC236}">
                <a16:creationId xmlns:a16="http://schemas.microsoft.com/office/drawing/2014/main" id="{38F3D549-D7CA-4519-8E06-52452D35CA3B}"/>
              </a:ext>
            </a:extLst>
          </p:cNvPr>
          <p:cNvSpPr>
            <a:spLocks noGrp="1"/>
          </p:cNvSpPr>
          <p:nvPr>
            <p:ph sz="quarter" idx="4294967295"/>
          </p:nvPr>
        </p:nvSpPr>
        <p:spPr>
          <a:xfrm>
            <a:off x="222172" y="1616699"/>
            <a:ext cx="7461327" cy="4891088"/>
          </a:xfrm>
        </p:spPr>
        <p:txBody>
          <a:bodyPr>
            <a:normAutofit/>
          </a:bodyPr>
          <a:lstStyle/>
          <a:p>
            <a:r>
              <a:rPr lang="en-US" sz="2200" dirty="0"/>
              <a:t>Health care workers wear a </a:t>
            </a:r>
            <a:r>
              <a:rPr lang="en-US" sz="2200" b="1" dirty="0"/>
              <a:t>filtering facepiece respirator (FFR)</a:t>
            </a:r>
            <a:r>
              <a:rPr lang="en-US" sz="2200" dirty="0"/>
              <a:t> to prevent the inhalation of airborne droplet nuclei. </a:t>
            </a:r>
          </a:p>
          <a:p>
            <a:pPr marL="617220" lvl="2" indent="-342900">
              <a:buSzPct val="70000"/>
              <a:buFont typeface="Wingdings 3" panose="05040102010807070707" pitchFamily="18" charset="2"/>
              <a:buChar char=""/>
            </a:pPr>
            <a:r>
              <a:rPr lang="en-US" sz="2200" dirty="0"/>
              <a:t>FFR - better known as N95 respirator.</a:t>
            </a:r>
          </a:p>
          <a:p>
            <a:pPr marL="617220" lvl="2" indent="-342900">
              <a:buSzPct val="70000"/>
              <a:buFont typeface="Wingdings 3" panose="05040102010807070707" pitchFamily="18" charset="2"/>
              <a:buChar char=""/>
            </a:pPr>
            <a:r>
              <a:rPr lang="en-US" sz="2200" dirty="0"/>
              <a:t>FFRs are “single-use respirators”</a:t>
            </a:r>
          </a:p>
          <a:p>
            <a:pPr marL="274320" lvl="2" indent="0">
              <a:buSzPct val="70000"/>
              <a:buNone/>
            </a:pPr>
            <a:endParaRPr lang="en-US" sz="2200" dirty="0"/>
          </a:p>
          <a:p>
            <a:r>
              <a:rPr lang="en-US" sz="2200" dirty="0"/>
              <a:t>Patients with infectious TB should wear a </a:t>
            </a:r>
            <a:r>
              <a:rPr lang="en-US" sz="2200" b="1" dirty="0"/>
              <a:t>surgical  mask </a:t>
            </a:r>
            <a:r>
              <a:rPr lang="en-US" sz="2200" dirty="0"/>
              <a:t>to prevent expelling droplet nuclei into the air.</a:t>
            </a:r>
          </a:p>
          <a:p>
            <a:pPr marL="617220" lvl="2" indent="-342900">
              <a:buSzPct val="70000"/>
              <a:buFont typeface="Wingdings 3" panose="05040102010807070707" pitchFamily="18" charset="2"/>
              <a:buChar char=""/>
            </a:pPr>
            <a:r>
              <a:rPr lang="en-US" sz="2200" dirty="0"/>
              <a:t>Use of surgical masks on persons with TB has been shown to decrease transmission to guinea pigs by over 50%.</a:t>
            </a:r>
          </a:p>
          <a:p>
            <a:pPr marL="617220" lvl="2" indent="-342900">
              <a:buSzPct val="70000"/>
              <a:buFont typeface="Wingdings 3" panose="05040102010807070707" pitchFamily="18" charset="2"/>
              <a:buChar char=""/>
            </a:pPr>
            <a:r>
              <a:rPr lang="en-US" sz="2200" dirty="0"/>
              <a:t>N95s can increase work of breathing, as they have more resistance than surgical masks. </a:t>
            </a:r>
          </a:p>
        </p:txBody>
      </p:sp>
      <p:pic>
        <p:nvPicPr>
          <p:cNvPr id="5" name="Picture 4">
            <a:extLst>
              <a:ext uri="{FF2B5EF4-FFF2-40B4-BE49-F238E27FC236}">
                <a16:creationId xmlns:a16="http://schemas.microsoft.com/office/drawing/2014/main" id="{1A95EE86-866C-4DB1-BE26-FFE6AC3BEA0F}"/>
              </a:ext>
            </a:extLst>
          </p:cNvPr>
          <p:cNvPicPr>
            <a:picLocks noChangeAspect="1"/>
          </p:cNvPicPr>
          <p:nvPr/>
        </p:nvPicPr>
        <p:blipFill>
          <a:blip r:embed="rId3"/>
          <a:stretch>
            <a:fillRect/>
          </a:stretch>
        </p:blipFill>
        <p:spPr>
          <a:xfrm>
            <a:off x="7683500" y="1676400"/>
            <a:ext cx="4286327" cy="4128080"/>
          </a:xfrm>
          <a:prstGeom prst="rect">
            <a:avLst/>
          </a:prstGeom>
        </p:spPr>
      </p:pic>
      <p:sp>
        <p:nvSpPr>
          <p:cNvPr id="7" name="TextBox 6">
            <a:extLst>
              <a:ext uri="{FF2B5EF4-FFF2-40B4-BE49-F238E27FC236}">
                <a16:creationId xmlns:a16="http://schemas.microsoft.com/office/drawing/2014/main" id="{EA33731C-DF28-492F-89BE-AB6F153BE342}"/>
              </a:ext>
            </a:extLst>
          </p:cNvPr>
          <p:cNvSpPr txBox="1"/>
          <p:nvPr/>
        </p:nvSpPr>
        <p:spPr>
          <a:xfrm>
            <a:off x="7683499" y="5913960"/>
            <a:ext cx="4102101" cy="461665"/>
          </a:xfrm>
          <a:prstGeom prst="rect">
            <a:avLst/>
          </a:prstGeom>
          <a:noFill/>
        </p:spPr>
        <p:txBody>
          <a:bodyPr wrap="square">
            <a:spAutoFit/>
          </a:bodyPr>
          <a:lstStyle/>
          <a:p>
            <a:r>
              <a:rPr lang="en-US" sz="1200" dirty="0">
                <a:solidFill>
                  <a:schemeClr val="tx2"/>
                </a:solidFill>
              </a:rPr>
              <a:t>Photo Credit: https://www.cdc.gov/tb/webcourses/TB101/page1796.html</a:t>
            </a:r>
          </a:p>
        </p:txBody>
      </p:sp>
      <p:sp>
        <p:nvSpPr>
          <p:cNvPr id="8" name="TextBox 7">
            <a:extLst>
              <a:ext uri="{FF2B5EF4-FFF2-40B4-BE49-F238E27FC236}">
                <a16:creationId xmlns:a16="http://schemas.microsoft.com/office/drawing/2014/main" id="{19126E66-6AD9-1A3D-42B5-6855AB0451CB}"/>
              </a:ext>
            </a:extLst>
          </p:cNvPr>
          <p:cNvSpPr txBox="1"/>
          <p:nvPr/>
        </p:nvSpPr>
        <p:spPr>
          <a:xfrm>
            <a:off x="222171" y="6419066"/>
            <a:ext cx="6096000" cy="276999"/>
          </a:xfrm>
          <a:prstGeom prst="rect">
            <a:avLst/>
          </a:prstGeom>
          <a:noFill/>
        </p:spPr>
        <p:txBody>
          <a:bodyPr wrap="square">
            <a:spAutoFit/>
          </a:bodyPr>
          <a:lstStyle/>
          <a:p>
            <a:r>
              <a:rPr lang="en-US" sz="1200" dirty="0"/>
              <a:t>www.currytbcenter.ucsf.edu/sites/default/files/2022-12/IC_2022_PPE_December_2022.pdf</a:t>
            </a:r>
          </a:p>
        </p:txBody>
      </p:sp>
    </p:spTree>
    <p:extLst>
      <p:ext uri="{BB962C8B-B14F-4D97-AF65-F5344CB8AC3E}">
        <p14:creationId xmlns:p14="http://schemas.microsoft.com/office/powerpoint/2010/main" val="185316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DF96A3-0450-4184-B51D-0F35C7E9C9A2}"/>
              </a:ext>
            </a:extLst>
          </p:cNvPr>
          <p:cNvSpPr txBox="1"/>
          <p:nvPr/>
        </p:nvSpPr>
        <p:spPr>
          <a:xfrm>
            <a:off x="4432300" y="6481801"/>
            <a:ext cx="7834087" cy="276999"/>
          </a:xfrm>
          <a:prstGeom prst="rect">
            <a:avLst/>
          </a:prstGeom>
          <a:noFill/>
        </p:spPr>
        <p:txBody>
          <a:bodyPr wrap="square">
            <a:spAutoFit/>
          </a:bodyPr>
          <a:lstStyle/>
          <a:p>
            <a:r>
              <a:rPr lang="en-US" sz="1200" dirty="0">
                <a:solidFill>
                  <a:schemeClr val="bg1"/>
                </a:solidFill>
              </a:rPr>
              <a:t>Photo Credit: http://www.health.state.mn.us/divs/idepc/dtopics/infectioncontrol/cover/hcp/hcpposter.html IC#141-1428</a:t>
            </a:r>
          </a:p>
        </p:txBody>
      </p:sp>
      <p:cxnSp>
        <p:nvCxnSpPr>
          <p:cNvPr id="7" name="Straight Arrow Connector 6">
            <a:extLst>
              <a:ext uri="{FF2B5EF4-FFF2-40B4-BE49-F238E27FC236}">
                <a16:creationId xmlns:a16="http://schemas.microsoft.com/office/drawing/2014/main" id="{7690776C-4A7A-4014-9060-8407D41DD13E}"/>
              </a:ext>
            </a:extLst>
          </p:cNvPr>
          <p:cNvCxnSpPr>
            <a:cxnSpLocks/>
          </p:cNvCxnSpPr>
          <p:nvPr/>
        </p:nvCxnSpPr>
        <p:spPr>
          <a:xfrm flipV="1">
            <a:off x="4162425" y="4267200"/>
            <a:ext cx="206375" cy="2795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D47CE4F9-88A5-AC9B-313A-70B8DD787C02}"/>
              </a:ext>
            </a:extLst>
          </p:cNvPr>
          <p:cNvGraphicFramePr/>
          <p:nvPr>
            <p:extLst>
              <p:ext uri="{D42A27DB-BD31-4B8C-83A1-F6EECF244321}">
                <p14:modId xmlns:p14="http://schemas.microsoft.com/office/powerpoint/2010/main" val="4182179000"/>
              </p:ext>
            </p:extLst>
          </p:nvPr>
        </p:nvGraphicFramePr>
        <p:xfrm>
          <a:off x="2854135" y="2165069"/>
          <a:ext cx="8128000" cy="4455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Image">
            <a:extLst>
              <a:ext uri="{FF2B5EF4-FFF2-40B4-BE49-F238E27FC236}">
                <a16:creationId xmlns:a16="http://schemas.microsoft.com/office/drawing/2014/main" id="{B665C8C1-BA15-41D3-ADC9-A7D510D201D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3246" t="38089" r="14290" b="22415"/>
          <a:stretch/>
        </p:blipFill>
        <p:spPr bwMode="auto">
          <a:xfrm>
            <a:off x="7447803" y="2165069"/>
            <a:ext cx="3021759" cy="1753926"/>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2" descr="Image">
            <a:extLst>
              <a:ext uri="{FF2B5EF4-FFF2-40B4-BE49-F238E27FC236}">
                <a16:creationId xmlns:a16="http://schemas.microsoft.com/office/drawing/2014/main" id="{8286A8A4-4346-20C4-DAE2-9128C7D2478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656" t="39705" r="48752" b="23416"/>
          <a:stretch/>
        </p:blipFill>
        <p:spPr bwMode="auto">
          <a:xfrm>
            <a:off x="3293146" y="2181993"/>
            <a:ext cx="3224834" cy="1737001"/>
          </a:xfrm>
          <a:prstGeom prst="roundRect">
            <a:avLst/>
          </a:prstGeom>
          <a:noFill/>
          <a:extLst>
            <a:ext uri="{909E8E84-426E-40DD-AFC4-6F175D3DCCD1}">
              <a14:hiddenFill xmlns:a14="http://schemas.microsoft.com/office/drawing/2010/main">
                <a:solidFill>
                  <a:srgbClr val="FFFFFF"/>
                </a:solidFill>
              </a14:hiddenFill>
            </a:ext>
          </a:extLst>
        </p:spPr>
      </p:pic>
      <p:sp>
        <p:nvSpPr>
          <p:cNvPr id="17" name="Title 16">
            <a:extLst>
              <a:ext uri="{FF2B5EF4-FFF2-40B4-BE49-F238E27FC236}">
                <a16:creationId xmlns:a16="http://schemas.microsoft.com/office/drawing/2014/main" id="{B6ADA78F-3C8D-84D6-28CC-6FBBFA0657C4}"/>
              </a:ext>
            </a:extLst>
          </p:cNvPr>
          <p:cNvSpPr>
            <a:spLocks noGrp="1"/>
          </p:cNvSpPr>
          <p:nvPr>
            <p:ph type="title"/>
          </p:nvPr>
        </p:nvSpPr>
        <p:spPr>
          <a:xfrm>
            <a:off x="2444168" y="406565"/>
            <a:ext cx="8947935" cy="1325563"/>
          </a:xfrm>
        </p:spPr>
        <p:txBody>
          <a:bodyPr/>
          <a:lstStyle/>
          <a:p>
            <a:r>
              <a:rPr lang="en-US" dirty="0"/>
              <a:t>Understanding the Difference Between Masks</a:t>
            </a:r>
          </a:p>
        </p:txBody>
      </p:sp>
    </p:spTree>
    <p:extLst>
      <p:ext uri="{BB962C8B-B14F-4D97-AF65-F5344CB8AC3E}">
        <p14:creationId xmlns:p14="http://schemas.microsoft.com/office/powerpoint/2010/main" val="25764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9692-4605-1C11-296B-1ECBFA346F60}"/>
              </a:ext>
            </a:extLst>
          </p:cNvPr>
          <p:cNvSpPr>
            <a:spLocks noGrp="1"/>
          </p:cNvSpPr>
          <p:nvPr>
            <p:ph type="title"/>
          </p:nvPr>
        </p:nvSpPr>
        <p:spPr>
          <a:xfrm>
            <a:off x="713218" y="-36305"/>
            <a:ext cx="10515600" cy="1325563"/>
          </a:xfrm>
        </p:spPr>
        <p:txBody>
          <a:bodyPr anchor="b">
            <a:noAutofit/>
          </a:bodyPr>
          <a:lstStyle/>
          <a:p>
            <a:r>
              <a:rPr lang="en-US" sz="4800" b="1" dirty="0">
                <a:latin typeface="Calibri" panose="020F0502020204030204" pitchFamily="34" charset="0"/>
                <a:cs typeface="Calibri" panose="020F0502020204030204" pitchFamily="34" charset="0"/>
              </a:rPr>
              <a:t>Using NIOSH Approved Respirators</a:t>
            </a:r>
          </a:p>
        </p:txBody>
      </p:sp>
      <p:sp>
        <p:nvSpPr>
          <p:cNvPr id="15" name="TextBox 14">
            <a:extLst>
              <a:ext uri="{FF2B5EF4-FFF2-40B4-BE49-F238E27FC236}">
                <a16:creationId xmlns:a16="http://schemas.microsoft.com/office/drawing/2014/main" id="{B99A463C-EA1C-E225-E59E-AFE0768DBCAA}"/>
              </a:ext>
            </a:extLst>
          </p:cNvPr>
          <p:cNvSpPr txBox="1"/>
          <p:nvPr/>
        </p:nvSpPr>
        <p:spPr>
          <a:xfrm>
            <a:off x="838200" y="6247368"/>
            <a:ext cx="3398520" cy="338554"/>
          </a:xfrm>
          <a:prstGeom prst="rect">
            <a:avLst/>
          </a:prstGeom>
          <a:noFill/>
        </p:spPr>
        <p:txBody>
          <a:bodyPr wrap="square">
            <a:spAutoFit/>
          </a:bodyPr>
          <a:lstStyle/>
          <a:p>
            <a:r>
              <a:rPr lang="en-US" sz="1600" dirty="0">
                <a:solidFill>
                  <a:schemeClr val="tx2"/>
                </a:solidFill>
              </a:rPr>
              <a:t>https://wwwn.cdc.gov/niosh-cel/</a:t>
            </a:r>
          </a:p>
        </p:txBody>
      </p:sp>
      <p:pic>
        <p:nvPicPr>
          <p:cNvPr id="17" name="Picture 16">
            <a:extLst>
              <a:ext uri="{FF2B5EF4-FFF2-40B4-BE49-F238E27FC236}">
                <a16:creationId xmlns:a16="http://schemas.microsoft.com/office/drawing/2014/main" id="{472CDFDE-A88A-B98C-AF65-37B394B5AF52}"/>
              </a:ext>
            </a:extLst>
          </p:cNvPr>
          <p:cNvPicPr>
            <a:picLocks noChangeAspect="1"/>
          </p:cNvPicPr>
          <p:nvPr/>
        </p:nvPicPr>
        <p:blipFill>
          <a:blip r:embed="rId3"/>
          <a:stretch>
            <a:fillRect/>
          </a:stretch>
        </p:blipFill>
        <p:spPr>
          <a:xfrm>
            <a:off x="713218" y="2895284"/>
            <a:ext cx="5494701" cy="3352084"/>
          </a:xfrm>
          <a:prstGeom prst="rect">
            <a:avLst/>
          </a:prstGeom>
        </p:spPr>
      </p:pic>
      <p:sp>
        <p:nvSpPr>
          <p:cNvPr id="8" name="TextBox 7">
            <a:extLst>
              <a:ext uri="{FF2B5EF4-FFF2-40B4-BE49-F238E27FC236}">
                <a16:creationId xmlns:a16="http://schemas.microsoft.com/office/drawing/2014/main" id="{9B39DEA5-46F3-1DAE-65E3-9429B15D01D1}"/>
              </a:ext>
            </a:extLst>
          </p:cNvPr>
          <p:cNvSpPr txBox="1"/>
          <p:nvPr/>
        </p:nvSpPr>
        <p:spPr>
          <a:xfrm>
            <a:off x="838200" y="1674674"/>
            <a:ext cx="10515600" cy="1754326"/>
          </a:xfrm>
          <a:prstGeom prst="rect">
            <a:avLst/>
          </a:prstGeom>
          <a:noFill/>
        </p:spPr>
        <p:txBody>
          <a:bodyPr wrap="square">
            <a:spAutoFit/>
          </a:bodyPr>
          <a:lstStyle/>
          <a:p>
            <a:pPr algn="l"/>
            <a:r>
              <a:rPr lang="en-US" sz="2400" b="0" i="0" dirty="0">
                <a:solidFill>
                  <a:srgbClr val="1C1D1F"/>
                </a:solidFill>
                <a:effectLst/>
              </a:rPr>
              <a:t>All NIOSH approved respirators come with a NIOSH approval label on or within the respirator packaging. This label includes a testing and certification (TC) approval number (e.g., TC 84A-XXXX).</a:t>
            </a:r>
          </a:p>
          <a:p>
            <a:br>
              <a:rPr lang="en-US" dirty="0"/>
            </a:br>
            <a:endParaRPr lang="en-US" dirty="0"/>
          </a:p>
        </p:txBody>
      </p:sp>
      <p:sp>
        <p:nvSpPr>
          <p:cNvPr id="10" name="TextBox 9">
            <a:extLst>
              <a:ext uri="{FF2B5EF4-FFF2-40B4-BE49-F238E27FC236}">
                <a16:creationId xmlns:a16="http://schemas.microsoft.com/office/drawing/2014/main" id="{18ABD473-9A08-780F-62B3-310D126713E0}"/>
              </a:ext>
            </a:extLst>
          </p:cNvPr>
          <p:cNvSpPr txBox="1"/>
          <p:nvPr/>
        </p:nvSpPr>
        <p:spPr>
          <a:xfrm>
            <a:off x="6332900" y="6108868"/>
            <a:ext cx="6108700" cy="307777"/>
          </a:xfrm>
          <a:prstGeom prst="rect">
            <a:avLst/>
          </a:prstGeom>
          <a:noFill/>
        </p:spPr>
        <p:txBody>
          <a:bodyPr wrap="square">
            <a:spAutoFit/>
          </a:bodyPr>
          <a:lstStyle/>
          <a:p>
            <a:r>
              <a:rPr lang="en-US" sz="1400" dirty="0">
                <a:solidFill>
                  <a:schemeClr val="tx2"/>
                </a:solidFill>
                <a:hlinkClick r:id="rId4">
                  <a:extLst>
                    <a:ext uri="{A12FA001-AC4F-418D-AE19-62706E023703}">
                      <ahyp:hlinkClr xmlns:ahyp="http://schemas.microsoft.com/office/drawing/2018/hyperlinkcolor" val="tx"/>
                    </a:ext>
                  </a:extLst>
                </a:hlinkClick>
              </a:rPr>
              <a:t>https://www.cdc.gov/niosh/ppe/niosh-approved-respirators/index.html</a:t>
            </a:r>
            <a:r>
              <a:rPr lang="en-US" sz="1400" dirty="0">
                <a:solidFill>
                  <a:schemeClr val="tx2"/>
                </a:solidFill>
              </a:rPr>
              <a:t> </a:t>
            </a:r>
          </a:p>
        </p:txBody>
      </p:sp>
      <p:pic>
        <p:nvPicPr>
          <p:cNvPr id="12" name="Picture 11">
            <a:extLst>
              <a:ext uri="{FF2B5EF4-FFF2-40B4-BE49-F238E27FC236}">
                <a16:creationId xmlns:a16="http://schemas.microsoft.com/office/drawing/2014/main" id="{84582925-3B69-4CB1-7037-274529705FCF}"/>
              </a:ext>
            </a:extLst>
          </p:cNvPr>
          <p:cNvPicPr>
            <a:picLocks noChangeAspect="1"/>
          </p:cNvPicPr>
          <p:nvPr/>
        </p:nvPicPr>
        <p:blipFill>
          <a:blip r:embed="rId5"/>
          <a:stretch>
            <a:fillRect/>
          </a:stretch>
        </p:blipFill>
        <p:spPr>
          <a:xfrm>
            <a:off x="5752849" y="2570689"/>
            <a:ext cx="5725933" cy="3352084"/>
          </a:xfrm>
          <a:prstGeom prst="rect">
            <a:avLst/>
          </a:prstGeom>
        </p:spPr>
      </p:pic>
    </p:spTree>
    <p:extLst>
      <p:ext uri="{BB962C8B-B14F-4D97-AF65-F5344CB8AC3E}">
        <p14:creationId xmlns:p14="http://schemas.microsoft.com/office/powerpoint/2010/main" val="242210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819CAF-0E72-0FF5-5689-AE11D3EF53AD}"/>
              </a:ext>
            </a:extLst>
          </p:cNvPr>
          <p:cNvSpPr>
            <a:spLocks noGrp="1"/>
          </p:cNvSpPr>
          <p:nvPr>
            <p:ph type="title"/>
          </p:nvPr>
        </p:nvSpPr>
        <p:spPr/>
        <p:txBody>
          <a:bodyPr/>
          <a:lstStyle/>
          <a:p>
            <a:r>
              <a:rPr lang="en-US" dirty="0"/>
              <a:t>Factors Associated with Infectiousness</a:t>
            </a:r>
          </a:p>
        </p:txBody>
      </p:sp>
      <p:sp>
        <p:nvSpPr>
          <p:cNvPr id="6" name="Text Placeholder 5">
            <a:extLst>
              <a:ext uri="{FF2B5EF4-FFF2-40B4-BE49-F238E27FC236}">
                <a16:creationId xmlns:a16="http://schemas.microsoft.com/office/drawing/2014/main" id="{66CB4FDC-59B9-F9FA-8E35-A38A405A4F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370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FFA-7EAB-ED35-A46D-2C3910A641EE}"/>
              </a:ext>
            </a:extLst>
          </p:cNvPr>
          <p:cNvSpPr>
            <a:spLocks noGrp="1"/>
          </p:cNvSpPr>
          <p:nvPr>
            <p:ph type="title"/>
          </p:nvPr>
        </p:nvSpPr>
        <p:spPr>
          <a:xfrm>
            <a:off x="838200" y="222250"/>
            <a:ext cx="10515600" cy="1325563"/>
          </a:xfrm>
        </p:spPr>
        <p:txBody>
          <a:bodyPr vert="horz" lIns="91440" tIns="45720" rIns="91440" bIns="45720" rtlCol="0" anchor="ctr">
            <a:normAutofit/>
          </a:bodyPr>
          <a:lstStyle/>
          <a:p>
            <a:r>
              <a:rPr lang="en-US" b="1" kern="1200">
                <a:latin typeface="+mn-lt"/>
                <a:ea typeface="+mj-ea"/>
                <a:cs typeface="+mj-cs"/>
              </a:rPr>
              <a:t>Identifying Factors Associated with Infectiousness</a:t>
            </a:r>
          </a:p>
        </p:txBody>
      </p:sp>
      <p:sp>
        <p:nvSpPr>
          <p:cNvPr id="4" name="TextBox 3">
            <a:extLst>
              <a:ext uri="{FF2B5EF4-FFF2-40B4-BE49-F238E27FC236}">
                <a16:creationId xmlns:a16="http://schemas.microsoft.com/office/drawing/2014/main" id="{F8CF110B-4EF8-EAD2-C289-209F2C7567C9}"/>
              </a:ext>
            </a:extLst>
          </p:cNvPr>
          <p:cNvSpPr txBox="1"/>
          <p:nvPr/>
        </p:nvSpPr>
        <p:spPr>
          <a:xfrm>
            <a:off x="838200" y="1825625"/>
            <a:ext cx="5067300" cy="4351338"/>
          </a:xfrm>
          <a:prstGeom prst="rect">
            <a:avLst/>
          </a:prstGeom>
        </p:spPr>
        <p:txBody>
          <a:bodyPr vert="horz" lIns="91440" tIns="45720" rIns="91440" bIns="45720" rtlCol="0">
            <a:normAutofit/>
          </a:bodyPr>
          <a:lstStyle/>
          <a:p>
            <a:pPr>
              <a:lnSpc>
                <a:spcPct val="90000"/>
              </a:lnSpc>
              <a:spcBef>
                <a:spcPts val="1000"/>
              </a:spcBef>
              <a:buClr>
                <a:srgbClr val="00B0F0"/>
              </a:buClr>
            </a:pPr>
            <a:r>
              <a:rPr lang="en-US" sz="2800" b="1" dirty="0"/>
              <a:t>TB spreads person to person via shared air</a:t>
            </a:r>
            <a:endParaRPr lang="en-US" sz="2800" b="0" dirty="0"/>
          </a:p>
          <a:p>
            <a:pPr marL="228600" indent="-228600">
              <a:lnSpc>
                <a:spcPct val="90000"/>
              </a:lnSpc>
              <a:spcBef>
                <a:spcPts val="1000"/>
              </a:spcBef>
              <a:buFont typeface="Arial" panose="020B0604020202020204" pitchFamily="34" charset="0"/>
              <a:buChar char="•"/>
            </a:pPr>
            <a:r>
              <a:rPr lang="en-US" sz="2800" b="0" dirty="0"/>
              <a:t>Do they have TB disease?</a:t>
            </a:r>
          </a:p>
          <a:p>
            <a:pPr marL="228600" indent="-228600">
              <a:lnSpc>
                <a:spcPct val="90000"/>
              </a:lnSpc>
              <a:spcBef>
                <a:spcPts val="1000"/>
              </a:spcBef>
              <a:buFont typeface="Arial" panose="020B0604020202020204" pitchFamily="34" charset="0"/>
              <a:buChar char="•"/>
            </a:pPr>
            <a:r>
              <a:rPr lang="en-US" sz="2800" b="0" dirty="0"/>
              <a:t>Does the site of disease provide </a:t>
            </a:r>
          </a:p>
          <a:p>
            <a:pPr>
              <a:lnSpc>
                <a:spcPct val="90000"/>
              </a:lnSpc>
              <a:spcBef>
                <a:spcPts val="1000"/>
              </a:spcBef>
            </a:pPr>
            <a:r>
              <a:rPr lang="en-US" sz="2800" b="0" dirty="0"/>
              <a:t>opportunity for airborne spread?</a:t>
            </a:r>
          </a:p>
        </p:txBody>
      </p:sp>
      <p:pic>
        <p:nvPicPr>
          <p:cNvPr id="6" name="Picture 6" descr="An animated graphic shows TB germs spreading from one person to another.">
            <a:extLst>
              <a:ext uri="{FF2B5EF4-FFF2-40B4-BE49-F238E27FC236}">
                <a16:creationId xmlns:a16="http://schemas.microsoft.com/office/drawing/2014/main" id="{CECC5F69-57A5-79C2-99AA-556FE26FE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90117"/>
            <a:ext cx="4904807" cy="307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2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717C-9C13-43F0-A5D3-B4CA3F0F2F3C}"/>
              </a:ext>
            </a:extLst>
          </p:cNvPr>
          <p:cNvSpPr>
            <a:spLocks noGrp="1"/>
          </p:cNvSpPr>
          <p:nvPr>
            <p:ph type="title" idx="4294967295"/>
          </p:nvPr>
        </p:nvSpPr>
        <p:spPr>
          <a:xfrm>
            <a:off x="704333" y="338421"/>
            <a:ext cx="10515600" cy="1325563"/>
          </a:xfrm>
        </p:spPr>
        <p:txBody>
          <a:bodyPr>
            <a:noAutofit/>
          </a:bodyPr>
          <a:lstStyle/>
          <a:p>
            <a:pPr algn="l"/>
            <a:r>
              <a:rPr lang="en-US" b="1" dirty="0">
                <a:solidFill>
                  <a:srgbClr val="002060"/>
                </a:solidFill>
                <a:latin typeface="+mn-lt"/>
              </a:rPr>
              <a:t>Sites of TB Disease</a:t>
            </a:r>
            <a:r>
              <a:rPr lang="en-US" dirty="0">
                <a:solidFill>
                  <a:srgbClr val="002060"/>
                </a:solidFill>
              </a:rPr>
              <a:t> Impact Infectiousness</a:t>
            </a:r>
            <a:endParaRPr lang="en-US" b="1" dirty="0">
              <a:solidFill>
                <a:srgbClr val="002060"/>
              </a:solidFill>
              <a:latin typeface="+mn-lt"/>
            </a:endParaRPr>
          </a:p>
        </p:txBody>
      </p:sp>
      <p:sp>
        <p:nvSpPr>
          <p:cNvPr id="6" name="TextBox 5">
            <a:extLst>
              <a:ext uri="{FF2B5EF4-FFF2-40B4-BE49-F238E27FC236}">
                <a16:creationId xmlns:a16="http://schemas.microsoft.com/office/drawing/2014/main" id="{8288E61B-EF89-4E59-8B7C-6CD1EEB20537}"/>
              </a:ext>
            </a:extLst>
          </p:cNvPr>
          <p:cNvSpPr txBox="1"/>
          <p:nvPr/>
        </p:nvSpPr>
        <p:spPr>
          <a:xfrm>
            <a:off x="1468448" y="5032726"/>
            <a:ext cx="1524025" cy="830997"/>
          </a:xfrm>
          <a:prstGeom prst="rect">
            <a:avLst/>
          </a:prstGeom>
          <a:noFill/>
        </p:spPr>
        <p:txBody>
          <a:bodyPr wrap="square" rtlCol="0">
            <a:spAutoFit/>
          </a:bodyPr>
          <a:lstStyle/>
          <a:p>
            <a:pPr algn="ctr"/>
            <a:r>
              <a:rPr lang="en-US" sz="2400" b="1" dirty="0"/>
              <a:t>Laryngeal TB</a:t>
            </a:r>
          </a:p>
        </p:txBody>
      </p:sp>
      <p:sp>
        <p:nvSpPr>
          <p:cNvPr id="7" name="Rectangle 6">
            <a:extLst>
              <a:ext uri="{FF2B5EF4-FFF2-40B4-BE49-F238E27FC236}">
                <a16:creationId xmlns:a16="http://schemas.microsoft.com/office/drawing/2014/main" id="{0B97A44D-07D0-44F0-B5BD-DC5E112A0798}"/>
              </a:ext>
            </a:extLst>
          </p:cNvPr>
          <p:cNvSpPr/>
          <p:nvPr/>
        </p:nvSpPr>
        <p:spPr>
          <a:xfrm>
            <a:off x="4715609" y="5078892"/>
            <a:ext cx="2413467" cy="1200329"/>
          </a:xfrm>
          <a:prstGeom prst="rect">
            <a:avLst/>
          </a:prstGeom>
        </p:spPr>
        <p:txBody>
          <a:bodyPr wrap="square">
            <a:spAutoFit/>
          </a:bodyPr>
          <a:lstStyle/>
          <a:p>
            <a:pPr algn="ctr"/>
            <a:r>
              <a:rPr lang="en-US" sz="2400" b="1" dirty="0"/>
              <a:t>Pulmonary TB with or without cavitation</a:t>
            </a:r>
          </a:p>
        </p:txBody>
      </p:sp>
      <p:pic>
        <p:nvPicPr>
          <p:cNvPr id="3" name="Picture 2">
            <a:extLst>
              <a:ext uri="{FF2B5EF4-FFF2-40B4-BE49-F238E27FC236}">
                <a16:creationId xmlns:a16="http://schemas.microsoft.com/office/drawing/2014/main" id="{496CE4E7-88B1-F904-89C2-CDEE605EE3DA}"/>
              </a:ext>
            </a:extLst>
          </p:cNvPr>
          <p:cNvPicPr>
            <a:picLocks noChangeAspect="1"/>
          </p:cNvPicPr>
          <p:nvPr/>
        </p:nvPicPr>
        <p:blipFill>
          <a:blip r:embed="rId3"/>
          <a:stretch>
            <a:fillRect/>
          </a:stretch>
        </p:blipFill>
        <p:spPr>
          <a:xfrm>
            <a:off x="4305092" y="1618600"/>
            <a:ext cx="3314083" cy="3204456"/>
          </a:xfrm>
          <a:prstGeom prst="rect">
            <a:avLst/>
          </a:prstGeom>
        </p:spPr>
      </p:pic>
      <p:pic>
        <p:nvPicPr>
          <p:cNvPr id="9" name="Picture 8">
            <a:extLst>
              <a:ext uri="{FF2B5EF4-FFF2-40B4-BE49-F238E27FC236}">
                <a16:creationId xmlns:a16="http://schemas.microsoft.com/office/drawing/2014/main" id="{A1105F77-9301-7408-537A-A46BE95D6D00}"/>
              </a:ext>
            </a:extLst>
          </p:cNvPr>
          <p:cNvPicPr>
            <a:picLocks noChangeAspect="1"/>
          </p:cNvPicPr>
          <p:nvPr/>
        </p:nvPicPr>
        <p:blipFill>
          <a:blip r:embed="rId4"/>
          <a:stretch>
            <a:fillRect/>
          </a:stretch>
        </p:blipFill>
        <p:spPr>
          <a:xfrm>
            <a:off x="679348" y="2212620"/>
            <a:ext cx="3506373" cy="2573885"/>
          </a:xfrm>
          <a:prstGeom prst="rect">
            <a:avLst/>
          </a:prstGeom>
        </p:spPr>
      </p:pic>
      <p:pic>
        <p:nvPicPr>
          <p:cNvPr id="12" name="Picture 11">
            <a:extLst>
              <a:ext uri="{FF2B5EF4-FFF2-40B4-BE49-F238E27FC236}">
                <a16:creationId xmlns:a16="http://schemas.microsoft.com/office/drawing/2014/main" id="{00828FD5-F2C6-B50E-AC7A-258DEE63B609}"/>
              </a:ext>
            </a:extLst>
          </p:cNvPr>
          <p:cNvPicPr>
            <a:picLocks noChangeAspect="1"/>
          </p:cNvPicPr>
          <p:nvPr/>
        </p:nvPicPr>
        <p:blipFill>
          <a:blip r:embed="rId5"/>
          <a:stretch>
            <a:fillRect/>
          </a:stretch>
        </p:blipFill>
        <p:spPr>
          <a:xfrm>
            <a:off x="7738546" y="1910205"/>
            <a:ext cx="3738645" cy="2919325"/>
          </a:xfrm>
          <a:prstGeom prst="rect">
            <a:avLst/>
          </a:prstGeom>
        </p:spPr>
      </p:pic>
      <p:sp>
        <p:nvSpPr>
          <p:cNvPr id="13" name="TextBox 12">
            <a:extLst>
              <a:ext uri="{FF2B5EF4-FFF2-40B4-BE49-F238E27FC236}">
                <a16:creationId xmlns:a16="http://schemas.microsoft.com/office/drawing/2014/main" id="{3DCD7259-F543-DCFD-8639-F3A51CDCABBD}"/>
              </a:ext>
            </a:extLst>
          </p:cNvPr>
          <p:cNvSpPr txBox="1"/>
          <p:nvPr/>
        </p:nvSpPr>
        <p:spPr>
          <a:xfrm>
            <a:off x="8105491" y="4949919"/>
            <a:ext cx="3180833" cy="1569660"/>
          </a:xfrm>
          <a:prstGeom prst="rect">
            <a:avLst/>
          </a:prstGeom>
          <a:noFill/>
        </p:spPr>
        <p:txBody>
          <a:bodyPr wrap="square" rtlCol="0">
            <a:spAutoFit/>
          </a:bodyPr>
          <a:lstStyle/>
          <a:p>
            <a:pPr algn="ctr"/>
            <a:r>
              <a:rPr lang="en-US" sz="2400" b="1" dirty="0"/>
              <a:t>Pleural TB - not considered infectious unless pulmonary or laryngeal involvement</a:t>
            </a:r>
          </a:p>
        </p:txBody>
      </p:sp>
    </p:spTree>
    <p:extLst>
      <p:ext uri="{BB962C8B-B14F-4D97-AF65-F5344CB8AC3E}">
        <p14:creationId xmlns:p14="http://schemas.microsoft.com/office/powerpoint/2010/main" val="41451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925CDE-D10D-C6B3-89CD-D2D8BA903B1E}"/>
              </a:ext>
            </a:extLst>
          </p:cNvPr>
          <p:cNvSpPr>
            <a:spLocks noGrp="1"/>
          </p:cNvSpPr>
          <p:nvPr>
            <p:ph type="title"/>
          </p:nvPr>
        </p:nvSpPr>
        <p:spPr>
          <a:xfrm>
            <a:off x="838200" y="222250"/>
            <a:ext cx="10515600" cy="1325563"/>
          </a:xfrm>
        </p:spPr>
        <p:txBody>
          <a:bodyPr vert="horz" lIns="91440" tIns="45720" rIns="91440" bIns="45720" rtlCol="0" anchor="ctr">
            <a:normAutofit/>
          </a:bodyPr>
          <a:lstStyle/>
          <a:p>
            <a:r>
              <a:rPr lang="en-US" b="1" kern="1200"/>
              <a:t>Extrapulmonary TB</a:t>
            </a:r>
          </a:p>
        </p:txBody>
      </p:sp>
      <p:sp>
        <p:nvSpPr>
          <p:cNvPr id="8" name="Content Placeholder 2">
            <a:extLst>
              <a:ext uri="{FF2B5EF4-FFF2-40B4-BE49-F238E27FC236}">
                <a16:creationId xmlns:a16="http://schemas.microsoft.com/office/drawing/2014/main" id="{1F8C0BD1-EB73-443F-947D-CEA464856B39}"/>
              </a:ext>
            </a:extLst>
          </p:cNvPr>
          <p:cNvSpPr>
            <a:spLocks noGrp="1"/>
          </p:cNvSpPr>
          <p:nvPr>
            <p:ph sz="half" idx="1"/>
          </p:nvPr>
        </p:nvSpPr>
        <p:spPr>
          <a:xfrm>
            <a:off x="838200" y="1825625"/>
            <a:ext cx="5181600" cy="4351338"/>
          </a:xfrm>
        </p:spPr>
        <p:txBody>
          <a:bodyPr>
            <a:normAutofit/>
          </a:bodyPr>
          <a:lstStyle/>
          <a:p>
            <a:r>
              <a:rPr lang="en-US" sz="2400" dirty="0"/>
              <a:t>Sites of the body outside the lungs</a:t>
            </a:r>
          </a:p>
          <a:p>
            <a:r>
              <a:rPr lang="en-US" sz="2400" dirty="0"/>
              <a:t>Not considered infectious except in procedures where aerosols can be generated</a:t>
            </a:r>
          </a:p>
          <a:p>
            <a:r>
              <a:rPr lang="en-US" sz="2400" dirty="0"/>
              <a:t>Pulmonary TB must be ruled out:</a:t>
            </a:r>
          </a:p>
          <a:p>
            <a:pPr lvl="1">
              <a:buSzPct val="70000"/>
              <a:buFont typeface="Wingdings 3" panose="05040102010807070707" pitchFamily="18" charset="2"/>
              <a:buChar char=""/>
            </a:pPr>
            <a:r>
              <a:rPr lang="en-US" dirty="0"/>
              <a:t>Obtain three negative sputum smears, a negative nucleic acid amplification (NAA), normal radiology with no respiratory symptoms </a:t>
            </a:r>
          </a:p>
        </p:txBody>
      </p:sp>
      <p:pic>
        <p:nvPicPr>
          <p:cNvPr id="2" name="Picture 1">
            <a:extLst>
              <a:ext uri="{FF2B5EF4-FFF2-40B4-BE49-F238E27FC236}">
                <a16:creationId xmlns:a16="http://schemas.microsoft.com/office/drawing/2014/main" id="{B59A46B8-3731-4CA1-AA15-28A5EA056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872" y="1547813"/>
            <a:ext cx="4307627" cy="4881166"/>
          </a:xfrm>
          <a:prstGeom prst="rect">
            <a:avLst/>
          </a:prstGeom>
          <a:noFill/>
        </p:spPr>
      </p:pic>
      <p:sp>
        <p:nvSpPr>
          <p:cNvPr id="9" name="TextBox 8">
            <a:extLst>
              <a:ext uri="{FF2B5EF4-FFF2-40B4-BE49-F238E27FC236}">
                <a16:creationId xmlns:a16="http://schemas.microsoft.com/office/drawing/2014/main" id="{BA60A003-FF05-F0B4-F2F2-2A71052B7F74}"/>
              </a:ext>
            </a:extLst>
          </p:cNvPr>
          <p:cNvSpPr txBox="1"/>
          <p:nvPr/>
        </p:nvSpPr>
        <p:spPr>
          <a:xfrm>
            <a:off x="838200" y="6211018"/>
            <a:ext cx="6108700" cy="424732"/>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r>
              <a:rPr lang="en-US" sz="1200" dirty="0">
                <a:solidFill>
                  <a:srgbClr val="002060"/>
                </a:solidFill>
              </a:rPr>
              <a:t>Photo credit: </a:t>
            </a:r>
            <a:r>
              <a:rPr lang="en-US" sz="1200" dirty="0">
                <a:solidFill>
                  <a:srgbClr val="002060"/>
                </a:solidFill>
                <a:hlinkClick r:id="rId4">
                  <a:extLst>
                    <a:ext uri="{A12FA001-AC4F-418D-AE19-62706E023703}">
                      <ahyp:hlinkClr xmlns:ahyp="http://schemas.microsoft.com/office/drawing/2018/hyperlinkcolor" val="tx"/>
                    </a:ext>
                  </a:extLst>
                </a:hlinkClick>
              </a:rPr>
              <a:t>https://commons.wikimedia.org/wiki/File:Extrapulmonary_tuberculosis_symptoms.png</a:t>
            </a:r>
            <a:r>
              <a:rPr lang="en-US" sz="1200" dirty="0">
                <a:solidFill>
                  <a:srgbClr val="002060"/>
                </a:solidFill>
              </a:rPr>
              <a:t> </a:t>
            </a:r>
          </a:p>
        </p:txBody>
      </p:sp>
    </p:spTree>
    <p:extLst>
      <p:ext uri="{BB962C8B-B14F-4D97-AF65-F5344CB8AC3E}">
        <p14:creationId xmlns:p14="http://schemas.microsoft.com/office/powerpoint/2010/main" val="88877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C9B6A-1C55-1E52-4F7A-527382465219}"/>
              </a:ext>
            </a:extLst>
          </p:cNvPr>
          <p:cNvSpPr>
            <a:spLocks noGrp="1"/>
          </p:cNvSpPr>
          <p:nvPr>
            <p:ph idx="1"/>
          </p:nvPr>
        </p:nvSpPr>
        <p:spPr/>
        <p:txBody>
          <a:bodyPr>
            <a:normAutofit/>
          </a:bodyPr>
          <a:lstStyle/>
          <a:p>
            <a:pPr marL="514350" indent="-514350">
              <a:buFont typeface="+mj-lt"/>
              <a:buAutoNum type="arabicParenR"/>
            </a:pPr>
            <a:r>
              <a:rPr lang="en-US" dirty="0"/>
              <a:t>Identify three levels of an effective TB infection control program.</a:t>
            </a:r>
          </a:p>
          <a:p>
            <a:pPr marL="514350" indent="-514350">
              <a:buFont typeface="+mj-lt"/>
              <a:buAutoNum type="arabicParenR"/>
            </a:pPr>
            <a:r>
              <a:rPr lang="en-US" dirty="0"/>
              <a:t>Identify when a TB patient is no longer infectious. </a:t>
            </a:r>
          </a:p>
          <a:p>
            <a:pPr lvl="1">
              <a:buClr>
                <a:schemeClr val="bg1"/>
              </a:buClr>
            </a:pPr>
            <a:endParaRPr lang="en-US" dirty="0"/>
          </a:p>
          <a:p>
            <a:endParaRPr lang="en-US" dirty="0"/>
          </a:p>
        </p:txBody>
      </p:sp>
      <p:sp>
        <p:nvSpPr>
          <p:cNvPr id="2" name="Title 1">
            <a:extLst>
              <a:ext uri="{FF2B5EF4-FFF2-40B4-BE49-F238E27FC236}">
                <a16:creationId xmlns:a16="http://schemas.microsoft.com/office/drawing/2014/main" id="{BF552747-C53C-D6FF-6AC0-6D4A999614F7}"/>
              </a:ext>
            </a:extLst>
          </p:cNvPr>
          <p:cNvSpPr>
            <a:spLocks noGrp="1"/>
          </p:cNvSpPr>
          <p:nvPr>
            <p:ph type="title"/>
          </p:nvPr>
        </p:nvSpPr>
        <p:spPr/>
        <p:txBody>
          <a:bodyPr/>
          <a:lstStyle/>
          <a:p>
            <a:r>
              <a:rPr lang="en-US" sz="4800" b="1" dirty="0">
                <a:solidFill>
                  <a:schemeClr val="tx1"/>
                </a:solidFill>
                <a:latin typeface="+mn-lt"/>
              </a:rPr>
              <a:t>Objectives</a:t>
            </a:r>
            <a:endParaRPr lang="en-US" b="1" dirty="0">
              <a:solidFill>
                <a:schemeClr val="tx1"/>
              </a:solidFill>
              <a:latin typeface="+mn-lt"/>
            </a:endParaRPr>
          </a:p>
        </p:txBody>
      </p:sp>
    </p:spTree>
    <p:extLst>
      <p:ext uri="{BB962C8B-B14F-4D97-AF65-F5344CB8AC3E}">
        <p14:creationId xmlns:p14="http://schemas.microsoft.com/office/powerpoint/2010/main" val="1076164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20AE-E71C-4DFC-B299-3C5046E2E0B1}"/>
              </a:ext>
            </a:extLst>
          </p:cNvPr>
          <p:cNvSpPr>
            <a:spLocks noGrp="1"/>
          </p:cNvSpPr>
          <p:nvPr>
            <p:ph type="title"/>
          </p:nvPr>
        </p:nvSpPr>
        <p:spPr>
          <a:xfrm>
            <a:off x="838200" y="656916"/>
            <a:ext cx="10515600" cy="1325563"/>
          </a:xfrm>
        </p:spPr>
        <p:txBody>
          <a:bodyPr anchor="ctr">
            <a:normAutofit/>
          </a:bodyPr>
          <a:lstStyle/>
          <a:p>
            <a:r>
              <a:rPr lang="en-US" b="1" dirty="0"/>
              <a:t>Risk of Infectiousness</a:t>
            </a:r>
            <a:br>
              <a:rPr lang="en-US" b="1" dirty="0"/>
            </a:br>
            <a:endParaRPr lang="en-US" b="1" dirty="0"/>
          </a:p>
        </p:txBody>
      </p:sp>
      <p:graphicFrame>
        <p:nvGraphicFramePr>
          <p:cNvPr id="7" name="Table 7">
            <a:extLst>
              <a:ext uri="{FF2B5EF4-FFF2-40B4-BE49-F238E27FC236}">
                <a16:creationId xmlns:a16="http://schemas.microsoft.com/office/drawing/2014/main" id="{21BC6441-980B-5507-1138-A2CE9F132922}"/>
              </a:ext>
            </a:extLst>
          </p:cNvPr>
          <p:cNvGraphicFramePr>
            <a:graphicFrameLocks noGrp="1"/>
          </p:cNvGraphicFramePr>
          <p:nvPr>
            <p:extLst>
              <p:ext uri="{D42A27DB-BD31-4B8C-83A1-F6EECF244321}">
                <p14:modId xmlns:p14="http://schemas.microsoft.com/office/powerpoint/2010/main" val="2910619821"/>
              </p:ext>
            </p:extLst>
          </p:nvPr>
        </p:nvGraphicFramePr>
        <p:xfrm>
          <a:off x="838200" y="1842779"/>
          <a:ext cx="10299700" cy="4546611"/>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4176834817"/>
                    </a:ext>
                  </a:extLst>
                </a:gridCol>
                <a:gridCol w="4940300">
                  <a:extLst>
                    <a:ext uri="{9D8B030D-6E8A-4147-A177-3AD203B41FA5}">
                      <a16:colId xmlns:a16="http://schemas.microsoft.com/office/drawing/2014/main" val="111152940"/>
                    </a:ext>
                  </a:extLst>
                </a:gridCol>
              </a:tblGrid>
              <a:tr h="665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a:solidFill>
                            <a:schemeClr val="bg1"/>
                          </a:solidFill>
                        </a:rPr>
                        <a:t>Increased Risk</a:t>
                      </a:r>
                    </a:p>
                    <a:p>
                      <a:endParaRPr lang="en-US" sz="1100"/>
                    </a:p>
                  </a:txBody>
                  <a:tcPr marL="56138" marR="56138" marT="28069" marB="28069">
                    <a:solidFill>
                      <a:srgbClr val="FF99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a:solidFill>
                            <a:schemeClr val="bg1"/>
                          </a:solidFill>
                        </a:rPr>
                        <a:t>Decreased Risk</a:t>
                      </a:r>
                    </a:p>
                    <a:p>
                      <a:endParaRPr lang="en-US" sz="1100"/>
                    </a:p>
                  </a:txBody>
                  <a:tcPr marL="56138" marR="56138" marT="28069" marB="28069">
                    <a:solidFill>
                      <a:srgbClr val="FF9900"/>
                    </a:solidFill>
                  </a:tcPr>
                </a:tc>
                <a:extLst>
                  <a:ext uri="{0D108BD9-81ED-4DB2-BD59-A6C34878D82A}">
                    <a16:rowId xmlns:a16="http://schemas.microsoft.com/office/drawing/2014/main" val="1384161055"/>
                  </a:ext>
                </a:extLst>
              </a:tr>
              <a:tr h="3500191">
                <a:tc>
                  <a:txBody>
                    <a:bodyPr/>
                    <a:lstStyle/>
                    <a:p>
                      <a:pPr marL="457200" indent="-457200">
                        <a:buFont typeface="Arial" panose="020B0604020202020204" pitchFamily="34" charset="0"/>
                        <a:buChar char="•"/>
                      </a:pPr>
                      <a:r>
                        <a:rPr lang="en-US" sz="2400" dirty="0">
                          <a:solidFill>
                            <a:schemeClr val="tx1"/>
                          </a:solidFill>
                        </a:rPr>
                        <a:t>Cavitation, sputum smear positive</a:t>
                      </a:r>
                    </a:p>
                    <a:p>
                      <a:pPr marL="457200" indent="-457200">
                        <a:buFont typeface="Arial" panose="020B0604020202020204" pitchFamily="34" charset="0"/>
                        <a:buChar char="•"/>
                      </a:pPr>
                      <a:r>
                        <a:rPr lang="en-US" sz="2400" dirty="0">
                          <a:solidFill>
                            <a:schemeClr val="tx1"/>
                          </a:solidFill>
                        </a:rPr>
                        <a:t>Laryngeal TB</a:t>
                      </a:r>
                    </a:p>
                    <a:p>
                      <a:pPr marL="457200" indent="-457200">
                        <a:buFont typeface="Arial" panose="020B0604020202020204" pitchFamily="34" charset="0"/>
                        <a:buChar char="•"/>
                      </a:pPr>
                      <a:r>
                        <a:rPr lang="en-US" sz="2400" dirty="0">
                          <a:solidFill>
                            <a:schemeClr val="tx1"/>
                          </a:solidFill>
                        </a:rPr>
                        <a:t>Coughing (3+ weeks), cough inducing procedures, aerosolizing procedures</a:t>
                      </a:r>
                    </a:p>
                    <a:p>
                      <a:pPr marL="457200" indent="-457200">
                        <a:buFont typeface="Arial" panose="020B0604020202020204" pitchFamily="34" charset="0"/>
                        <a:buChar char="•"/>
                      </a:pPr>
                      <a:r>
                        <a:rPr lang="en-US" sz="2400" dirty="0">
                          <a:solidFill>
                            <a:schemeClr val="tx1"/>
                          </a:solidFill>
                        </a:rPr>
                        <a:t>Small enclosed space </a:t>
                      </a:r>
                    </a:p>
                    <a:p>
                      <a:pPr marL="457200" indent="-457200">
                        <a:buFont typeface="Arial" panose="020B0604020202020204" pitchFamily="34" charset="0"/>
                        <a:buChar char="•"/>
                      </a:pPr>
                      <a:r>
                        <a:rPr lang="en-US" sz="2400" dirty="0">
                          <a:solidFill>
                            <a:schemeClr val="tx1"/>
                          </a:solidFill>
                        </a:rPr>
                        <a:t>Poor ventilation</a:t>
                      </a:r>
                    </a:p>
                    <a:p>
                      <a:pPr marL="457200" indent="-457200">
                        <a:buFont typeface="Arial" panose="020B0604020202020204" pitchFamily="34" charset="0"/>
                        <a:buChar char="•"/>
                      </a:pPr>
                      <a:r>
                        <a:rPr lang="en-US" sz="2400" i="0" dirty="0">
                          <a:solidFill>
                            <a:schemeClr val="tx1"/>
                          </a:solidFill>
                        </a:rPr>
                        <a:t>Increased airspace sharing time (duration/frequency during infectious period)</a:t>
                      </a:r>
                    </a:p>
                    <a:p>
                      <a:pPr marL="457200" indent="-457200">
                        <a:buFont typeface="Arial" panose="020B0604020202020204" pitchFamily="34" charset="0"/>
                        <a:buChar char="•"/>
                      </a:pPr>
                      <a:r>
                        <a:rPr lang="en-US" sz="2400" i="0" dirty="0">
                          <a:solidFill>
                            <a:schemeClr val="tx1"/>
                          </a:solidFill>
                        </a:rPr>
                        <a:t>Not on effective therapy for TB</a:t>
                      </a:r>
                    </a:p>
                    <a:p>
                      <a:endParaRPr lang="en-US" sz="1100" dirty="0"/>
                    </a:p>
                  </a:txBody>
                  <a:tcPr marL="56138" marR="56138" marT="28069" marB="28069"/>
                </a:tc>
                <a:tc>
                  <a:txBody>
                    <a:bodyPr/>
                    <a:lstStyle/>
                    <a:p>
                      <a:pPr marL="457200" indent="-457200">
                        <a:buFont typeface="Arial" panose="020B0604020202020204" pitchFamily="34" charset="0"/>
                        <a:buChar char="•"/>
                      </a:pPr>
                      <a:r>
                        <a:rPr lang="en-US" sz="2400" dirty="0">
                          <a:solidFill>
                            <a:schemeClr val="tx1"/>
                          </a:solidFill>
                        </a:rPr>
                        <a:t>Good cough hygiene </a:t>
                      </a:r>
                    </a:p>
                    <a:p>
                      <a:pPr marL="457200" indent="-457200">
                        <a:buFont typeface="Arial" panose="020B0604020202020204" pitchFamily="34" charset="0"/>
                        <a:buChar char="•"/>
                      </a:pPr>
                      <a:r>
                        <a:rPr lang="en-US" sz="2400" dirty="0">
                          <a:solidFill>
                            <a:schemeClr val="tx1"/>
                          </a:solidFill>
                        </a:rPr>
                        <a:t>Sputum smear negative</a:t>
                      </a:r>
                    </a:p>
                    <a:p>
                      <a:pPr marL="457200" indent="-457200">
                        <a:buFont typeface="Arial" panose="020B0604020202020204" pitchFamily="34" charset="0"/>
                        <a:buChar char="•"/>
                      </a:pPr>
                      <a:r>
                        <a:rPr lang="en-US" sz="2400" dirty="0">
                          <a:solidFill>
                            <a:schemeClr val="tx1"/>
                          </a:solidFill>
                        </a:rPr>
                        <a:t>Appropriate and effective TB therapy </a:t>
                      </a:r>
                      <a:endParaRPr lang="en-US" sz="1100" dirty="0"/>
                    </a:p>
                  </a:txBody>
                  <a:tcPr marL="56138" marR="56138" marT="28069" marB="28069"/>
                </a:tc>
                <a:extLst>
                  <a:ext uri="{0D108BD9-81ED-4DB2-BD59-A6C34878D82A}">
                    <a16:rowId xmlns:a16="http://schemas.microsoft.com/office/drawing/2014/main" val="2311434239"/>
                  </a:ext>
                </a:extLst>
              </a:tr>
            </a:tbl>
          </a:graphicData>
        </a:graphic>
      </p:graphicFrame>
    </p:spTree>
    <p:extLst>
      <p:ext uri="{BB962C8B-B14F-4D97-AF65-F5344CB8AC3E}">
        <p14:creationId xmlns:p14="http://schemas.microsoft.com/office/powerpoint/2010/main" val="3507829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07F0-0138-507C-FB75-F437770D19E0}"/>
              </a:ext>
            </a:extLst>
          </p:cNvPr>
          <p:cNvSpPr>
            <a:spLocks noGrp="1"/>
          </p:cNvSpPr>
          <p:nvPr>
            <p:ph type="title"/>
          </p:nvPr>
        </p:nvSpPr>
        <p:spPr/>
        <p:txBody>
          <a:bodyPr anchor="ctr">
            <a:normAutofit/>
          </a:bodyPr>
          <a:lstStyle/>
          <a:p>
            <a:r>
              <a:rPr lang="en-US" b="1" dirty="0">
                <a:solidFill>
                  <a:schemeClr val="accent1"/>
                </a:solidFill>
                <a:latin typeface="+mn-lt"/>
              </a:rPr>
              <a:t>Pre-Therapy Sputum Smear Results and Degrees of Infectiousness </a:t>
            </a:r>
          </a:p>
        </p:txBody>
      </p:sp>
      <p:pic>
        <p:nvPicPr>
          <p:cNvPr id="5" name="Picture 4">
            <a:extLst>
              <a:ext uri="{FF2B5EF4-FFF2-40B4-BE49-F238E27FC236}">
                <a16:creationId xmlns:a16="http://schemas.microsoft.com/office/drawing/2014/main" id="{1601E572-AA73-5720-8DE9-4746C0DF6A76}"/>
              </a:ext>
            </a:extLst>
          </p:cNvPr>
          <p:cNvPicPr>
            <a:picLocks noChangeAspect="1"/>
          </p:cNvPicPr>
          <p:nvPr/>
        </p:nvPicPr>
        <p:blipFill>
          <a:blip r:embed="rId3"/>
          <a:srcRect l="2574" r="3336"/>
          <a:stretch/>
        </p:blipFill>
        <p:spPr>
          <a:xfrm>
            <a:off x="2910251" y="2160796"/>
            <a:ext cx="8953500" cy="3735012"/>
          </a:xfrm>
          <a:prstGeom prst="rect">
            <a:avLst/>
          </a:prstGeom>
          <a:noFill/>
        </p:spPr>
      </p:pic>
      <p:sp>
        <p:nvSpPr>
          <p:cNvPr id="7" name="TextBox 6">
            <a:extLst>
              <a:ext uri="{FF2B5EF4-FFF2-40B4-BE49-F238E27FC236}">
                <a16:creationId xmlns:a16="http://schemas.microsoft.com/office/drawing/2014/main" id="{97D86566-F63B-DF8D-85A2-FBBDFBDFD6DE}"/>
              </a:ext>
            </a:extLst>
          </p:cNvPr>
          <p:cNvSpPr txBox="1"/>
          <p:nvPr/>
        </p:nvSpPr>
        <p:spPr>
          <a:xfrm>
            <a:off x="2813920" y="6002130"/>
            <a:ext cx="6908800" cy="253916"/>
          </a:xfrm>
          <a:prstGeom prst="rect">
            <a:avLst/>
          </a:prstGeom>
          <a:noFill/>
        </p:spPr>
        <p:txBody>
          <a:bodyPr wrap="square">
            <a:spAutoFit/>
          </a:bodyPr>
          <a:lstStyle/>
          <a:p>
            <a:r>
              <a:rPr lang="en-US" sz="1050" dirty="0"/>
              <a:t>www.cdc.gov/tb/media/pdfs/Self_Study_Module_3_Testing_and_Diagnosis_of_Latent_TB_Infection_and_TB_Disease.pdf</a:t>
            </a:r>
          </a:p>
        </p:txBody>
      </p:sp>
      <p:pic>
        <p:nvPicPr>
          <p:cNvPr id="3" name="Picture 4" descr="720+ Clip Art Of A Man Coughing Stock Illustrations, Royalty-Free Vector  Graphics &amp; Clip Art - iStock">
            <a:extLst>
              <a:ext uri="{FF2B5EF4-FFF2-40B4-BE49-F238E27FC236}">
                <a16:creationId xmlns:a16="http://schemas.microsoft.com/office/drawing/2014/main" id="{8512BF68-CC21-C09D-E4E1-E3BC6E601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81" y="2832278"/>
            <a:ext cx="2498370" cy="24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04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90E65-7B22-D0AB-0317-6ABC24766F72}"/>
              </a:ext>
            </a:extLst>
          </p:cNvPr>
          <p:cNvSpPr>
            <a:spLocks noGrp="1"/>
          </p:cNvSpPr>
          <p:nvPr>
            <p:ph idx="1"/>
          </p:nvPr>
        </p:nvSpPr>
        <p:spPr>
          <a:xfrm>
            <a:off x="2397238" y="2114353"/>
            <a:ext cx="5620536" cy="4066357"/>
          </a:xfrm>
        </p:spPr>
        <p:txBody>
          <a:bodyPr>
            <a:noAutofit/>
          </a:bodyPr>
          <a:lstStyle/>
          <a:p>
            <a:r>
              <a:rPr lang="en-US" sz="2400" dirty="0"/>
              <a:t>Molecular test used to detect the DNA (deoxyribonucleic acid) of M. </a:t>
            </a:r>
            <a:r>
              <a:rPr lang="en-US" sz="2400" i="1" dirty="0"/>
              <a:t>tb</a:t>
            </a:r>
            <a:r>
              <a:rPr lang="en-US" sz="2400" dirty="0"/>
              <a:t> in a sputum or other respiratory sample</a:t>
            </a:r>
          </a:p>
          <a:p>
            <a:r>
              <a:rPr lang="en-US" sz="2400" dirty="0"/>
              <a:t>Tiny amounts of DNA/RNA are amplified (copied) until there is enough for easy detection</a:t>
            </a:r>
          </a:p>
          <a:p>
            <a:pPr lvl="1">
              <a:buSzPct val="70000"/>
              <a:buFont typeface="Wingdings 3" panose="05040102010807070707" pitchFamily="18" charset="2"/>
              <a:buChar char=""/>
            </a:pPr>
            <a:r>
              <a:rPr lang="en-US" dirty="0"/>
              <a:t>Polymerase Chain Reaction (PCR) is a common form of NAAT.</a:t>
            </a:r>
          </a:p>
          <a:p>
            <a:r>
              <a:rPr lang="en-US" sz="2400" dirty="0"/>
              <a:t>GeneXpert® MTB/RIF test is a PCR that simultaneously detects MTBC and the genetic mutation that confers rifampin (RIF) resistance. </a:t>
            </a:r>
          </a:p>
        </p:txBody>
      </p:sp>
      <p:sp>
        <p:nvSpPr>
          <p:cNvPr id="2" name="Title 1">
            <a:extLst>
              <a:ext uri="{FF2B5EF4-FFF2-40B4-BE49-F238E27FC236}">
                <a16:creationId xmlns:a16="http://schemas.microsoft.com/office/drawing/2014/main" id="{F4EC98CB-3B98-623F-31FF-02C5EA9AC25D}"/>
              </a:ext>
            </a:extLst>
          </p:cNvPr>
          <p:cNvSpPr>
            <a:spLocks noGrp="1"/>
          </p:cNvSpPr>
          <p:nvPr>
            <p:ph type="title"/>
          </p:nvPr>
        </p:nvSpPr>
        <p:spPr>
          <a:xfrm>
            <a:off x="2397238" y="427902"/>
            <a:ext cx="8947935" cy="1325563"/>
          </a:xfrm>
        </p:spPr>
        <p:txBody>
          <a:bodyPr>
            <a:normAutofit/>
          </a:bodyPr>
          <a:lstStyle/>
          <a:p>
            <a:pPr algn="l"/>
            <a:r>
              <a:rPr lang="en-US" b="1" dirty="0">
                <a:solidFill>
                  <a:srgbClr val="283891"/>
                </a:solidFill>
                <a:latin typeface="+mn-lt"/>
              </a:rPr>
              <a:t>Nucleic Acid Amplification Testing (NAAT) </a:t>
            </a:r>
          </a:p>
        </p:txBody>
      </p:sp>
      <p:pic>
        <p:nvPicPr>
          <p:cNvPr id="1026" name="Picture 2" descr="DNA Definition: Shape, Replication, and Mutation">
            <a:extLst>
              <a:ext uri="{FF2B5EF4-FFF2-40B4-BE49-F238E27FC236}">
                <a16:creationId xmlns:a16="http://schemas.microsoft.com/office/drawing/2014/main" id="{9F6E0610-814C-A2BE-D964-ABE6873B9D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10" r="9887"/>
          <a:stretch/>
        </p:blipFill>
        <p:spPr bwMode="auto">
          <a:xfrm>
            <a:off x="8179109" y="2236741"/>
            <a:ext cx="3166064" cy="316606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EF4D63-F0F3-BD8F-7514-438681AB26AD}"/>
              </a:ext>
            </a:extLst>
          </p:cNvPr>
          <p:cNvSpPr txBox="1"/>
          <p:nvPr/>
        </p:nvSpPr>
        <p:spPr>
          <a:xfrm>
            <a:off x="8331200" y="5543181"/>
            <a:ext cx="3166064" cy="646331"/>
          </a:xfrm>
          <a:prstGeom prst="rect">
            <a:avLst/>
          </a:prstGeom>
          <a:noFill/>
        </p:spPr>
        <p:txBody>
          <a:bodyPr wrap="square">
            <a:spAutoFit/>
          </a:bodyPr>
          <a:lstStyle/>
          <a:p>
            <a:r>
              <a:rPr lang="en-US" sz="1200" u="sng" dirty="0">
                <a:solidFill>
                  <a:schemeClr val="accent1"/>
                </a:solidFill>
              </a:rPr>
              <a:t>www.health.pa.gov/topics/Documents/Diseases%20and%20Conditions/TB/TB%20Insights_NAAT_FINAL_07.26.19.pdf</a:t>
            </a:r>
          </a:p>
        </p:txBody>
      </p:sp>
    </p:spTree>
    <p:extLst>
      <p:ext uri="{BB962C8B-B14F-4D97-AF65-F5344CB8AC3E}">
        <p14:creationId xmlns:p14="http://schemas.microsoft.com/office/powerpoint/2010/main" val="17284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14A1-CC09-5C8F-9404-3496460BB9F6}"/>
              </a:ext>
            </a:extLst>
          </p:cNvPr>
          <p:cNvSpPr>
            <a:spLocks noGrp="1"/>
          </p:cNvSpPr>
          <p:nvPr>
            <p:ph type="title"/>
          </p:nvPr>
        </p:nvSpPr>
        <p:spPr/>
        <p:txBody>
          <a:bodyPr anchor="ctr">
            <a:normAutofit/>
          </a:bodyPr>
          <a:lstStyle/>
          <a:p>
            <a:r>
              <a:rPr lang="en-US" b="1"/>
              <a:t>TB Disease In Children</a:t>
            </a:r>
            <a:endParaRPr lang="en-US"/>
          </a:p>
        </p:txBody>
      </p:sp>
      <p:sp>
        <p:nvSpPr>
          <p:cNvPr id="3" name="Content Placeholder 2">
            <a:extLst>
              <a:ext uri="{FF2B5EF4-FFF2-40B4-BE49-F238E27FC236}">
                <a16:creationId xmlns:a16="http://schemas.microsoft.com/office/drawing/2014/main" id="{068AA734-9295-FAF6-89F9-417C803A7B53}"/>
              </a:ext>
            </a:extLst>
          </p:cNvPr>
          <p:cNvSpPr>
            <a:spLocks noGrp="1"/>
          </p:cNvSpPr>
          <p:nvPr>
            <p:ph idx="1"/>
          </p:nvPr>
        </p:nvSpPr>
        <p:spPr>
          <a:xfrm>
            <a:off x="838200" y="1825625"/>
            <a:ext cx="4816200" cy="4351338"/>
          </a:xfrm>
        </p:spPr>
        <p:txBody>
          <a:bodyPr>
            <a:normAutofit/>
          </a:bodyPr>
          <a:lstStyle/>
          <a:p>
            <a:pPr marL="342900" indent="-342900">
              <a:buFont typeface="Arial" panose="020B0604020202020204" pitchFamily="34" charset="0"/>
              <a:buChar char="•"/>
            </a:pPr>
            <a:r>
              <a:rPr lang="en-US" sz="2200" dirty="0"/>
              <a:t>Typically, paucibacillary TB.</a:t>
            </a:r>
          </a:p>
          <a:p>
            <a:pPr marL="342900" indent="-342900">
              <a:buFont typeface="Arial" panose="020B0604020202020204" pitchFamily="34" charset="0"/>
              <a:buChar char="•"/>
            </a:pPr>
            <a:r>
              <a:rPr lang="en-US" sz="2200" dirty="0"/>
              <a:t>Children don’t typically have a productive cough or are unable to provide a sample. </a:t>
            </a:r>
          </a:p>
          <a:p>
            <a:pPr marL="342900" indent="-342900">
              <a:buFont typeface="Arial" panose="020B0604020202020204" pitchFamily="34" charset="0"/>
              <a:buChar char="•"/>
            </a:pPr>
            <a:r>
              <a:rPr lang="en-US" sz="2200" dirty="0"/>
              <a:t>Even if they do, their samples are less likely to contain visible TB bacteria – even when the bacteria are present in their bodies.</a:t>
            </a:r>
          </a:p>
          <a:p>
            <a:pPr marL="0" indent="0">
              <a:buNone/>
            </a:pPr>
            <a:r>
              <a:rPr lang="en-US" sz="2200" i="1" dirty="0"/>
              <a:t>*Unless adult type presentation (cavity, smear positive), usually not considered to be infectious.</a:t>
            </a:r>
          </a:p>
          <a:p>
            <a:endParaRPr lang="en-US" sz="1500" dirty="0"/>
          </a:p>
          <a:p>
            <a:endParaRPr lang="en-US" sz="1500" dirty="0"/>
          </a:p>
          <a:p>
            <a:endParaRPr lang="en-US" sz="1500" dirty="0"/>
          </a:p>
        </p:txBody>
      </p:sp>
      <p:sp>
        <p:nvSpPr>
          <p:cNvPr id="10" name="Slide Number Placeholder 3">
            <a:extLst>
              <a:ext uri="{FF2B5EF4-FFF2-40B4-BE49-F238E27FC236}">
                <a16:creationId xmlns:a16="http://schemas.microsoft.com/office/drawing/2014/main" id="{70C25632-68C6-F150-463F-73726C9CF8BD}"/>
              </a:ext>
            </a:extLst>
          </p:cNvPr>
          <p:cNvSpPr>
            <a:spLocks noGrp="1"/>
          </p:cNvSpPr>
          <p:nvPr>
            <p:ph type="sldNum" sz="quarter" idx="4294967295"/>
          </p:nvPr>
        </p:nvSpPr>
        <p:spPr>
          <a:xfrm>
            <a:off x="9448800" y="6356350"/>
            <a:ext cx="2743200" cy="365125"/>
          </a:xfrm>
        </p:spPr>
        <p:txBody>
          <a:bodyPr/>
          <a:lstStyle/>
          <a:p>
            <a:pPr>
              <a:spcAft>
                <a:spcPts val="600"/>
              </a:spcAft>
            </a:pPr>
            <a:fld id="{21EDE7A0-2A40-4843-A4BA-64BCA4242F6B}" type="slidenum">
              <a:rPr lang="en-US" smtClean="0"/>
              <a:pPr>
                <a:spcAft>
                  <a:spcPts val="600"/>
                </a:spcAft>
              </a:pPr>
              <a:t>23</a:t>
            </a:fld>
            <a:endParaRPr lang="en-US"/>
          </a:p>
        </p:txBody>
      </p:sp>
      <p:pic>
        <p:nvPicPr>
          <p:cNvPr id="5" name="Picture 4">
            <a:extLst>
              <a:ext uri="{FF2B5EF4-FFF2-40B4-BE49-F238E27FC236}">
                <a16:creationId xmlns:a16="http://schemas.microsoft.com/office/drawing/2014/main" id="{0185B6C2-9485-684F-95B8-D1D6D43E7B14}"/>
              </a:ext>
            </a:extLst>
          </p:cNvPr>
          <p:cNvPicPr>
            <a:picLocks noChangeAspect="1"/>
          </p:cNvPicPr>
          <p:nvPr/>
        </p:nvPicPr>
        <p:blipFill>
          <a:blip r:embed="rId3"/>
          <a:srcRect r="26577" b="2"/>
          <a:stretch>
            <a:fillRect/>
          </a:stretch>
        </p:blipFill>
        <p:spPr>
          <a:xfrm>
            <a:off x="8361073" y="1831487"/>
            <a:ext cx="3365871" cy="2601231"/>
          </a:xfrm>
          <a:prstGeom prst="rect">
            <a:avLst/>
          </a:prstGeom>
          <a:noFill/>
        </p:spPr>
      </p:pic>
      <p:sp>
        <p:nvSpPr>
          <p:cNvPr id="7" name="TextBox 6">
            <a:extLst>
              <a:ext uri="{FF2B5EF4-FFF2-40B4-BE49-F238E27FC236}">
                <a16:creationId xmlns:a16="http://schemas.microsoft.com/office/drawing/2014/main" id="{5EA56C05-2069-DDA9-C02E-82261F4A4EF4}"/>
              </a:ext>
            </a:extLst>
          </p:cNvPr>
          <p:cNvSpPr txBox="1"/>
          <p:nvPr/>
        </p:nvSpPr>
        <p:spPr>
          <a:xfrm>
            <a:off x="5967046" y="4789974"/>
            <a:ext cx="5759898" cy="1200329"/>
          </a:xfrm>
          <a:prstGeom prst="rect">
            <a:avLst/>
          </a:prstGeom>
          <a:solidFill>
            <a:schemeClr val="accent4"/>
          </a:solidFill>
          <a:ln>
            <a:solidFill>
              <a:schemeClr val="accent2"/>
            </a:solidFill>
          </a:ln>
        </p:spPr>
        <p:txBody>
          <a:bodyPr wrap="square">
            <a:spAutoFit/>
          </a:bodyPr>
          <a:lstStyle/>
          <a:p>
            <a:r>
              <a:rPr lang="en-US" b="1" dirty="0"/>
              <a:t>Perform source case investigation:</a:t>
            </a:r>
          </a:p>
          <a:p>
            <a:pPr lvl="1">
              <a:buClr>
                <a:schemeClr val="tx1"/>
              </a:buClr>
              <a:buSzPct val="70000"/>
              <a:buFont typeface="Wingdings 3" panose="05040102010807070707" pitchFamily="18" charset="2"/>
              <a:buChar char=""/>
            </a:pPr>
            <a:r>
              <a:rPr lang="en-US" dirty="0"/>
              <a:t>How did they get exposed to TB? </a:t>
            </a:r>
          </a:p>
          <a:p>
            <a:pPr lvl="1">
              <a:buClr>
                <a:schemeClr val="tx1"/>
              </a:buClr>
              <a:buSzPct val="70000"/>
              <a:buFont typeface="Wingdings 3" panose="05040102010807070707" pitchFamily="18" charset="2"/>
              <a:buChar char=""/>
            </a:pPr>
            <a:r>
              <a:rPr lang="en-US" dirty="0"/>
              <a:t>Is there an accompanying adult with them that has infectious, untreated TB?</a:t>
            </a:r>
          </a:p>
        </p:txBody>
      </p:sp>
      <p:grpSp>
        <p:nvGrpSpPr>
          <p:cNvPr id="9" name="Group 8">
            <a:extLst>
              <a:ext uri="{FF2B5EF4-FFF2-40B4-BE49-F238E27FC236}">
                <a16:creationId xmlns:a16="http://schemas.microsoft.com/office/drawing/2014/main" id="{8EE34E2B-40DD-970F-6BCC-0B6268CDE6EC}"/>
              </a:ext>
            </a:extLst>
          </p:cNvPr>
          <p:cNvGrpSpPr/>
          <p:nvPr/>
        </p:nvGrpSpPr>
        <p:grpSpPr>
          <a:xfrm>
            <a:off x="5250864" y="1409012"/>
            <a:ext cx="3365871" cy="3380962"/>
            <a:chOff x="8856896" y="-195486"/>
            <a:chExt cx="3037794" cy="3037794"/>
          </a:xfrm>
        </p:grpSpPr>
        <p:pic>
          <p:nvPicPr>
            <p:cNvPr id="6" name="Graphic 5" descr="Stuffed Toy with solid fill">
              <a:extLst>
                <a:ext uri="{FF2B5EF4-FFF2-40B4-BE49-F238E27FC236}">
                  <a16:creationId xmlns:a16="http://schemas.microsoft.com/office/drawing/2014/main" id="{3C283974-9A01-C5BD-D680-CE250FD72C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6896" y="-195486"/>
              <a:ext cx="3037794" cy="3037794"/>
            </a:xfrm>
            <a:prstGeom prst="rect">
              <a:avLst/>
            </a:prstGeom>
          </p:spPr>
        </p:pic>
        <p:sp>
          <p:nvSpPr>
            <p:cNvPr id="8" name="TextBox 7">
              <a:extLst>
                <a:ext uri="{FF2B5EF4-FFF2-40B4-BE49-F238E27FC236}">
                  <a16:creationId xmlns:a16="http://schemas.microsoft.com/office/drawing/2014/main" id="{701519B0-7868-952D-7CF9-5A05D15EE23E}"/>
                </a:ext>
              </a:extLst>
            </p:cNvPr>
            <p:cNvSpPr txBox="1"/>
            <p:nvPr/>
          </p:nvSpPr>
          <p:spPr>
            <a:xfrm>
              <a:off x="9619655" y="1134428"/>
              <a:ext cx="1512277" cy="1189110"/>
            </a:xfrm>
            <a:prstGeom prst="rect">
              <a:avLst/>
            </a:prstGeom>
            <a:noFill/>
          </p:spPr>
          <p:txBody>
            <a:bodyPr wrap="square" rtlCol="0">
              <a:spAutoFit/>
            </a:bodyPr>
            <a:lstStyle/>
            <a:p>
              <a:pPr algn="ctr"/>
              <a:r>
                <a:rPr lang="en-US" sz="2000" dirty="0">
                  <a:solidFill>
                    <a:schemeClr val="bg1"/>
                  </a:solidFill>
                </a:rPr>
                <a:t>Children &lt;10 years not considered infectious*</a:t>
              </a:r>
            </a:p>
          </p:txBody>
        </p:sp>
      </p:grpSp>
    </p:spTree>
    <p:extLst>
      <p:ext uri="{BB962C8B-B14F-4D97-AF65-F5344CB8AC3E}">
        <p14:creationId xmlns:p14="http://schemas.microsoft.com/office/powerpoint/2010/main" val="7329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7BAB16-EC2C-E885-8B4B-6F0E1FA737E6}"/>
              </a:ext>
            </a:extLst>
          </p:cNvPr>
          <p:cNvPicPr>
            <a:picLocks noChangeAspect="1"/>
          </p:cNvPicPr>
          <p:nvPr/>
        </p:nvPicPr>
        <p:blipFill>
          <a:blip r:embed="rId2"/>
          <a:stretch>
            <a:fillRect/>
          </a:stretch>
        </p:blipFill>
        <p:spPr>
          <a:xfrm>
            <a:off x="2548783" y="1880465"/>
            <a:ext cx="8505040" cy="4784085"/>
          </a:xfrm>
          <a:prstGeom prst="rect">
            <a:avLst/>
          </a:prstGeom>
          <a:noFill/>
        </p:spPr>
      </p:pic>
      <p:sp>
        <p:nvSpPr>
          <p:cNvPr id="4" name="Slide Number Placeholder 3">
            <a:extLst>
              <a:ext uri="{FF2B5EF4-FFF2-40B4-BE49-F238E27FC236}">
                <a16:creationId xmlns:a16="http://schemas.microsoft.com/office/drawing/2014/main" id="{071A2EE5-F353-C8D0-6175-C3432C18BA4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1EDE7A0-2A40-4843-A4BA-64BCA4242F6B}" type="slidenum">
              <a:rPr lang="en-US" smtClean="0"/>
              <a:pPr>
                <a:spcAft>
                  <a:spcPts val="600"/>
                </a:spcAft>
              </a:pPr>
              <a:t>24</a:t>
            </a:fld>
            <a:endParaRPr lang="en-US"/>
          </a:p>
        </p:txBody>
      </p:sp>
      <p:sp>
        <p:nvSpPr>
          <p:cNvPr id="5" name="Title 4">
            <a:extLst>
              <a:ext uri="{FF2B5EF4-FFF2-40B4-BE49-F238E27FC236}">
                <a16:creationId xmlns:a16="http://schemas.microsoft.com/office/drawing/2014/main" id="{064114D3-DE39-3DE3-8856-BD1C684C4232}"/>
              </a:ext>
            </a:extLst>
          </p:cNvPr>
          <p:cNvSpPr>
            <a:spLocks noGrp="1"/>
          </p:cNvSpPr>
          <p:nvPr>
            <p:ph type="title"/>
          </p:nvPr>
        </p:nvSpPr>
        <p:spPr>
          <a:xfrm>
            <a:off x="2548783" y="554902"/>
            <a:ext cx="8947935" cy="1325563"/>
          </a:xfrm>
        </p:spPr>
        <p:txBody>
          <a:bodyPr anchor="ctr">
            <a:normAutofit/>
          </a:bodyPr>
          <a:lstStyle/>
          <a:p>
            <a:r>
              <a:rPr lang="en-US" dirty="0"/>
              <a:t>Effective TB Therapy </a:t>
            </a:r>
          </a:p>
        </p:txBody>
      </p:sp>
    </p:spTree>
    <p:extLst>
      <p:ext uri="{BB962C8B-B14F-4D97-AF65-F5344CB8AC3E}">
        <p14:creationId xmlns:p14="http://schemas.microsoft.com/office/powerpoint/2010/main" val="422300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547E-A3ED-4911-A4DF-837D70860437}"/>
              </a:ext>
            </a:extLst>
          </p:cNvPr>
          <p:cNvSpPr>
            <a:spLocks noGrp="1"/>
          </p:cNvSpPr>
          <p:nvPr>
            <p:ph type="title"/>
          </p:nvPr>
        </p:nvSpPr>
        <p:spPr>
          <a:xfrm>
            <a:off x="838200" y="241300"/>
            <a:ext cx="10515600" cy="1325563"/>
          </a:xfrm>
        </p:spPr>
        <p:txBody>
          <a:bodyPr anchor="ctr">
            <a:normAutofit/>
          </a:bodyPr>
          <a:lstStyle/>
          <a:p>
            <a:r>
              <a:rPr lang="en-US" b="1" dirty="0"/>
              <a:t>Determining the Infectious Period</a:t>
            </a:r>
          </a:p>
        </p:txBody>
      </p:sp>
      <p:sp>
        <p:nvSpPr>
          <p:cNvPr id="3" name="Content Placeholder 2">
            <a:extLst>
              <a:ext uri="{FF2B5EF4-FFF2-40B4-BE49-F238E27FC236}">
                <a16:creationId xmlns:a16="http://schemas.microsoft.com/office/drawing/2014/main" id="{1188E745-E241-4781-9337-4280838285C2}"/>
              </a:ext>
            </a:extLst>
          </p:cNvPr>
          <p:cNvSpPr>
            <a:spLocks noGrp="1"/>
          </p:cNvSpPr>
          <p:nvPr>
            <p:ph type="body" sz="quarter" idx="10"/>
          </p:nvPr>
        </p:nvSpPr>
        <p:spPr>
          <a:xfrm>
            <a:off x="711200" y="1625601"/>
            <a:ext cx="5257800" cy="4729162"/>
          </a:xfrm>
        </p:spPr>
        <p:txBody>
          <a:bodyPr>
            <a:normAutofit lnSpcReduction="10000"/>
          </a:bodyPr>
          <a:lstStyle/>
          <a:p>
            <a:r>
              <a:rPr lang="en-US" sz="2200" b="1" dirty="0"/>
              <a:t>Start:</a:t>
            </a:r>
          </a:p>
          <a:p>
            <a:pPr lvl="1"/>
            <a:r>
              <a:rPr lang="en-US" sz="2200" b="1" dirty="0"/>
              <a:t>3 months </a:t>
            </a:r>
            <a:r>
              <a:rPr lang="en-US" sz="2200" dirty="0"/>
              <a:t>before first respiratory symptom or first diagnostic finding depending on respiratory symptoms, smear status, and CXR status </a:t>
            </a:r>
          </a:p>
          <a:p>
            <a:pPr lvl="1"/>
            <a:r>
              <a:rPr lang="en-US" sz="2200" dirty="0"/>
              <a:t>If smear negative, asymptomatic (non-cavitary): </a:t>
            </a:r>
            <a:r>
              <a:rPr lang="en-US" sz="2200" b="1" dirty="0"/>
              <a:t>1 month </a:t>
            </a:r>
            <a:r>
              <a:rPr lang="en-US" sz="2200" dirty="0"/>
              <a:t>before date of suspected diagnosis</a:t>
            </a:r>
          </a:p>
          <a:p>
            <a:r>
              <a:rPr lang="en-US" sz="2200" b="1" dirty="0"/>
              <a:t>End:</a:t>
            </a:r>
          </a:p>
          <a:p>
            <a:pPr lvl="1"/>
            <a:r>
              <a:rPr lang="en-US" sz="2200" dirty="0"/>
              <a:t>Once the patient is no longer considered infectious.</a:t>
            </a:r>
          </a:p>
          <a:p>
            <a:pPr lvl="1"/>
            <a:r>
              <a:rPr lang="en-US" sz="2200" dirty="0"/>
              <a:t>For contact investigation purposes: three negative sputum smears, symptom improvement, effective treatment for 10-14 doses.</a:t>
            </a:r>
          </a:p>
          <a:p>
            <a:pPr marL="457200" lvl="1" indent="0">
              <a:buNone/>
            </a:pPr>
            <a:endParaRPr lang="en-US" sz="2000" dirty="0"/>
          </a:p>
        </p:txBody>
      </p:sp>
      <p:pic>
        <p:nvPicPr>
          <p:cNvPr id="9" name="Picture 8">
            <a:extLst>
              <a:ext uri="{FF2B5EF4-FFF2-40B4-BE49-F238E27FC236}">
                <a16:creationId xmlns:a16="http://schemas.microsoft.com/office/drawing/2014/main" id="{4CB8F27C-719D-C70A-5B74-D0DD3ED87189}"/>
              </a:ext>
            </a:extLst>
          </p:cNvPr>
          <p:cNvPicPr>
            <a:picLocks noChangeAspect="1"/>
          </p:cNvPicPr>
          <p:nvPr/>
        </p:nvPicPr>
        <p:blipFill>
          <a:blip r:embed="rId3"/>
          <a:stretch>
            <a:fillRect/>
          </a:stretch>
        </p:blipFill>
        <p:spPr>
          <a:xfrm>
            <a:off x="5969000" y="1925638"/>
            <a:ext cx="6096000" cy="3642360"/>
          </a:xfrm>
          <a:prstGeom prst="rect">
            <a:avLst/>
          </a:prstGeom>
          <a:noFill/>
        </p:spPr>
      </p:pic>
    </p:spTree>
    <p:extLst>
      <p:ext uri="{BB962C8B-B14F-4D97-AF65-F5344CB8AC3E}">
        <p14:creationId xmlns:p14="http://schemas.microsoft.com/office/powerpoint/2010/main" val="193623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9BC2F1-A786-40AD-B846-F943AF098DF2}"/>
              </a:ext>
            </a:extLst>
          </p:cNvPr>
          <p:cNvPicPr>
            <a:picLocks noGrp="1" noChangeAspect="1"/>
          </p:cNvPicPr>
          <p:nvPr>
            <p:ph sz="quarter" idx="13"/>
          </p:nvPr>
        </p:nvPicPr>
        <p:blipFill>
          <a:blip r:embed="rId3"/>
          <a:stretch>
            <a:fillRect/>
          </a:stretch>
        </p:blipFill>
        <p:spPr>
          <a:xfrm>
            <a:off x="1804078" y="1181146"/>
            <a:ext cx="9195616" cy="5040128"/>
          </a:xfrm>
          <a:prstGeom prst="rect">
            <a:avLst/>
          </a:prstGeom>
          <a:ln>
            <a:solidFill>
              <a:schemeClr val="tx1"/>
            </a:solidFill>
          </a:ln>
        </p:spPr>
      </p:pic>
      <p:sp>
        <p:nvSpPr>
          <p:cNvPr id="2" name="Title 1">
            <a:extLst>
              <a:ext uri="{FF2B5EF4-FFF2-40B4-BE49-F238E27FC236}">
                <a16:creationId xmlns:a16="http://schemas.microsoft.com/office/drawing/2014/main" id="{D8A03C05-218B-4474-9F8B-4D5C343C0355}"/>
              </a:ext>
            </a:extLst>
          </p:cNvPr>
          <p:cNvSpPr>
            <a:spLocks noGrp="1"/>
          </p:cNvSpPr>
          <p:nvPr>
            <p:ph type="title" idx="4294967295"/>
          </p:nvPr>
        </p:nvSpPr>
        <p:spPr>
          <a:xfrm>
            <a:off x="559139" y="329839"/>
            <a:ext cx="11685494" cy="762000"/>
          </a:xfrm>
        </p:spPr>
        <p:txBody>
          <a:bodyPr>
            <a:noAutofit/>
          </a:bodyPr>
          <a:lstStyle/>
          <a:p>
            <a:pPr algn="l"/>
            <a:r>
              <a:rPr lang="en-US" sz="4200" b="1" dirty="0">
                <a:solidFill>
                  <a:schemeClr val="accent1"/>
                </a:solidFill>
                <a:latin typeface="+mn-lt"/>
              </a:rPr>
              <a:t>TB 425 – Determining the Infectious Period Tool </a:t>
            </a:r>
          </a:p>
        </p:txBody>
      </p:sp>
      <p:sp>
        <p:nvSpPr>
          <p:cNvPr id="5" name="Rectangle 4">
            <a:extLst>
              <a:ext uri="{FF2B5EF4-FFF2-40B4-BE49-F238E27FC236}">
                <a16:creationId xmlns:a16="http://schemas.microsoft.com/office/drawing/2014/main" id="{C386010D-4BAC-43FE-A72D-652391D2C5C6}"/>
              </a:ext>
            </a:extLst>
          </p:cNvPr>
          <p:cNvSpPr/>
          <p:nvPr/>
        </p:nvSpPr>
        <p:spPr>
          <a:xfrm>
            <a:off x="1804078" y="6310581"/>
            <a:ext cx="5024284" cy="256545"/>
          </a:xfrm>
          <a:prstGeom prst="rect">
            <a:avLst/>
          </a:prstGeom>
        </p:spPr>
        <p:txBody>
          <a:bodyPr wrap="square">
            <a:spAutoFit/>
          </a:bodyPr>
          <a:lstStyle/>
          <a:p>
            <a:r>
              <a:rPr lang="en-US" sz="1067" u="sng" dirty="0"/>
              <a:t>https://www.dshs.texas.gov/tuberculosis-tb/texas-dshs-tb-program-tb-forms-resources</a:t>
            </a:r>
          </a:p>
        </p:txBody>
      </p:sp>
    </p:spTree>
    <p:extLst>
      <p:ext uri="{BB962C8B-B14F-4D97-AF65-F5344CB8AC3E}">
        <p14:creationId xmlns:p14="http://schemas.microsoft.com/office/powerpoint/2010/main" val="1474423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81AC63-563C-F575-6E75-FAF07E3FB42C}"/>
              </a:ext>
            </a:extLst>
          </p:cNvPr>
          <p:cNvSpPr>
            <a:spLocks noGrp="1"/>
          </p:cNvSpPr>
          <p:nvPr>
            <p:ph type="title"/>
          </p:nvPr>
        </p:nvSpPr>
        <p:spPr/>
        <p:txBody>
          <a:bodyPr/>
          <a:lstStyle/>
          <a:p>
            <a:r>
              <a:rPr lang="en-US" dirty="0"/>
              <a:t>When Is Isolation Discontinued? </a:t>
            </a:r>
          </a:p>
        </p:txBody>
      </p:sp>
      <p:sp>
        <p:nvSpPr>
          <p:cNvPr id="4" name="Text Placeholder 3">
            <a:extLst>
              <a:ext uri="{FF2B5EF4-FFF2-40B4-BE49-F238E27FC236}">
                <a16:creationId xmlns:a16="http://schemas.microsoft.com/office/drawing/2014/main" id="{5AD2769D-01AA-C1C2-FE05-3D9BBDC523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123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46C2-E101-4690-A8C9-271DEC432474}"/>
              </a:ext>
            </a:extLst>
          </p:cNvPr>
          <p:cNvSpPr>
            <a:spLocks noGrp="1"/>
          </p:cNvSpPr>
          <p:nvPr>
            <p:ph type="title"/>
          </p:nvPr>
        </p:nvSpPr>
        <p:spPr>
          <a:xfrm>
            <a:off x="234353" y="254265"/>
            <a:ext cx="10515600" cy="1325563"/>
          </a:xfrm>
        </p:spPr>
        <p:txBody>
          <a:bodyPr vert="horz" lIns="91440" tIns="45720" rIns="91440" bIns="45720" rtlCol="0" anchor="ctr">
            <a:normAutofit/>
          </a:bodyPr>
          <a:lstStyle/>
          <a:p>
            <a:r>
              <a:rPr lang="en-US" b="1" kern="1200">
                <a:latin typeface="+mn-lt"/>
                <a:ea typeface="+mj-ea"/>
                <a:cs typeface="+mj-cs"/>
              </a:rPr>
              <a:t>Considerations Before Discharge</a:t>
            </a:r>
          </a:p>
        </p:txBody>
      </p:sp>
      <p:graphicFrame>
        <p:nvGraphicFramePr>
          <p:cNvPr id="9" name="TextBox 4">
            <a:extLst>
              <a:ext uri="{FF2B5EF4-FFF2-40B4-BE49-F238E27FC236}">
                <a16:creationId xmlns:a16="http://schemas.microsoft.com/office/drawing/2014/main" id="{27CDCAB2-9E5A-820C-749D-21064661050B}"/>
              </a:ext>
            </a:extLst>
          </p:cNvPr>
          <p:cNvGraphicFramePr/>
          <p:nvPr>
            <p:extLst>
              <p:ext uri="{D42A27DB-BD31-4B8C-83A1-F6EECF244321}">
                <p14:modId xmlns:p14="http://schemas.microsoft.com/office/powerpoint/2010/main" val="486659407"/>
              </p:ext>
            </p:extLst>
          </p:nvPr>
        </p:nvGraphicFramePr>
        <p:xfrm>
          <a:off x="536276" y="1293672"/>
          <a:ext cx="11119447" cy="5182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061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46C2-E101-4690-A8C9-271DEC432474}"/>
              </a:ext>
            </a:extLst>
          </p:cNvPr>
          <p:cNvSpPr>
            <a:spLocks noGrp="1"/>
          </p:cNvSpPr>
          <p:nvPr>
            <p:ph type="title"/>
          </p:nvPr>
        </p:nvSpPr>
        <p:spPr>
          <a:xfrm>
            <a:off x="838200" y="222250"/>
            <a:ext cx="10515600" cy="1325563"/>
          </a:xfrm>
        </p:spPr>
        <p:txBody>
          <a:bodyPr vert="horz" lIns="91440" tIns="45720" rIns="91440" bIns="45720" rtlCol="0" anchor="ctr">
            <a:normAutofit/>
          </a:bodyPr>
          <a:lstStyle/>
          <a:p>
            <a:r>
              <a:rPr lang="en-US" b="1" kern="1200">
                <a:latin typeface="+mn-lt"/>
                <a:ea typeface="+mj-ea"/>
                <a:cs typeface="+mj-cs"/>
              </a:rPr>
              <a:t>From the Hospital to the Home</a:t>
            </a:r>
          </a:p>
        </p:txBody>
      </p:sp>
      <p:graphicFrame>
        <p:nvGraphicFramePr>
          <p:cNvPr id="6" name="TextBox 3">
            <a:extLst>
              <a:ext uri="{FF2B5EF4-FFF2-40B4-BE49-F238E27FC236}">
                <a16:creationId xmlns:a16="http://schemas.microsoft.com/office/drawing/2014/main" id="{54C442BE-F627-A3CF-BBA7-121684C1F003}"/>
              </a:ext>
            </a:extLst>
          </p:cNvPr>
          <p:cNvGraphicFramePr/>
          <p:nvPr>
            <p:extLst>
              <p:ext uri="{D42A27DB-BD31-4B8C-83A1-F6EECF244321}">
                <p14:modId xmlns:p14="http://schemas.microsoft.com/office/powerpoint/2010/main" val="1108832446"/>
              </p:ext>
            </p:extLst>
          </p:nvPr>
        </p:nvGraphicFramePr>
        <p:xfrm>
          <a:off x="838200" y="1453662"/>
          <a:ext cx="10673862" cy="518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2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88EA4C4C-3116-4D02-A868-14F3473CBB0C}"/>
                                            </p:graphicEl>
                                          </p:spTgt>
                                        </p:tgtEl>
                                        <p:attrNameLst>
                                          <p:attrName>style.visibility</p:attrName>
                                        </p:attrNameLst>
                                      </p:cBhvr>
                                      <p:to>
                                        <p:strVal val="visible"/>
                                      </p:to>
                                    </p:set>
                                    <p:animEffect transition="in" filter="randombar(horizontal)">
                                      <p:cBhvr>
                                        <p:cTn id="7" dur="500"/>
                                        <p:tgtEl>
                                          <p:spTgt spid="6">
                                            <p:graphicEl>
                                              <a:dgm id="{88EA4C4C-3116-4D02-A868-14F3473CBB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34AE5057-3A49-4211-955E-0B8D8D6C13EA}"/>
                                            </p:graphicEl>
                                          </p:spTgt>
                                        </p:tgtEl>
                                        <p:attrNameLst>
                                          <p:attrName>style.visibility</p:attrName>
                                        </p:attrNameLst>
                                      </p:cBhvr>
                                      <p:to>
                                        <p:strVal val="visible"/>
                                      </p:to>
                                    </p:set>
                                    <p:animEffect transition="in" filter="randombar(horizontal)">
                                      <p:cBhvr>
                                        <p:cTn id="12" dur="500"/>
                                        <p:tgtEl>
                                          <p:spTgt spid="6">
                                            <p:graphicEl>
                                              <a:dgm id="{34AE5057-3A49-4211-955E-0B8D8D6C13EA}"/>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graphicEl>
                                              <a:dgm id="{7F246434-913F-4690-87B9-B70852DB2AAD}"/>
                                            </p:graphicEl>
                                          </p:spTgt>
                                        </p:tgtEl>
                                        <p:attrNameLst>
                                          <p:attrName>style.visibility</p:attrName>
                                        </p:attrNameLst>
                                      </p:cBhvr>
                                      <p:to>
                                        <p:strVal val="visible"/>
                                      </p:to>
                                    </p:set>
                                    <p:animEffect transition="in" filter="randombar(horizontal)">
                                      <p:cBhvr>
                                        <p:cTn id="15" dur="500"/>
                                        <p:tgtEl>
                                          <p:spTgt spid="6">
                                            <p:graphicEl>
                                              <a:dgm id="{7F246434-913F-4690-87B9-B70852DB2AA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graphicEl>
                                              <a:dgm id="{84A8AD73-B172-44CC-B829-5037A82519CF}"/>
                                            </p:graphicEl>
                                          </p:spTgt>
                                        </p:tgtEl>
                                        <p:attrNameLst>
                                          <p:attrName>style.visibility</p:attrName>
                                        </p:attrNameLst>
                                      </p:cBhvr>
                                      <p:to>
                                        <p:strVal val="visible"/>
                                      </p:to>
                                    </p:set>
                                    <p:animEffect transition="in" filter="randombar(horizontal)">
                                      <p:cBhvr>
                                        <p:cTn id="20" dur="500"/>
                                        <p:tgtEl>
                                          <p:spTgt spid="6">
                                            <p:graphicEl>
                                              <a:dgm id="{84A8AD73-B172-44CC-B829-5037A82519C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graphicEl>
                                              <a:dgm id="{802AAB0F-CDB0-4183-88D8-B9D3BE032D9C}"/>
                                            </p:graphicEl>
                                          </p:spTgt>
                                        </p:tgtEl>
                                        <p:attrNameLst>
                                          <p:attrName>style.visibility</p:attrName>
                                        </p:attrNameLst>
                                      </p:cBhvr>
                                      <p:to>
                                        <p:strVal val="visible"/>
                                      </p:to>
                                    </p:set>
                                    <p:animEffect transition="in" filter="randombar(horizontal)">
                                      <p:cBhvr>
                                        <p:cTn id="25" dur="500"/>
                                        <p:tgtEl>
                                          <p:spTgt spid="6">
                                            <p:graphicEl>
                                              <a:dgm id="{802AAB0F-CDB0-4183-88D8-B9D3BE032D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880AA4-7D20-8B64-22FE-AE0DAA8AEB37}"/>
              </a:ext>
            </a:extLst>
          </p:cNvPr>
          <p:cNvSpPr>
            <a:spLocks noGrp="1"/>
          </p:cNvSpPr>
          <p:nvPr>
            <p:ph type="title"/>
          </p:nvPr>
        </p:nvSpPr>
        <p:spPr/>
        <p:txBody>
          <a:bodyPr/>
          <a:lstStyle/>
          <a:p>
            <a:r>
              <a:rPr lang="en-US" dirty="0"/>
              <a:t>Infection Control Measures</a:t>
            </a:r>
          </a:p>
        </p:txBody>
      </p:sp>
      <p:sp>
        <p:nvSpPr>
          <p:cNvPr id="7" name="Text Placeholder 6">
            <a:extLst>
              <a:ext uri="{FF2B5EF4-FFF2-40B4-BE49-F238E27FC236}">
                <a16:creationId xmlns:a16="http://schemas.microsoft.com/office/drawing/2014/main" id="{82B07E67-8B24-F663-89D0-0B16B65F96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66F8B3-1915-334C-5E0C-0CC82F512810}"/>
              </a:ext>
            </a:extLst>
          </p:cNvPr>
          <p:cNvSpPr>
            <a:spLocks noGrp="1"/>
          </p:cNvSpPr>
          <p:nvPr>
            <p:ph type="sldNum" sz="quarter" idx="4294967295"/>
          </p:nvPr>
        </p:nvSpPr>
        <p:spPr>
          <a:xfrm>
            <a:off x="9448800" y="6356350"/>
            <a:ext cx="2743200" cy="365125"/>
          </a:xfrm>
        </p:spPr>
        <p:txBody>
          <a:bodyPr/>
          <a:lstStyle/>
          <a:p>
            <a:fld id="{21EDE7A0-2A40-4843-A4BA-64BCA4242F6B}" type="slidenum">
              <a:rPr lang="en-US" smtClean="0"/>
              <a:t>3</a:t>
            </a:fld>
            <a:endParaRPr lang="en-US"/>
          </a:p>
        </p:txBody>
      </p:sp>
    </p:spTree>
    <p:extLst>
      <p:ext uri="{BB962C8B-B14F-4D97-AF65-F5344CB8AC3E}">
        <p14:creationId xmlns:p14="http://schemas.microsoft.com/office/powerpoint/2010/main" val="111306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36574F-8DB7-4540-84F5-42330CBE5D96}"/>
              </a:ext>
            </a:extLst>
          </p:cNvPr>
          <p:cNvPicPr>
            <a:picLocks noChangeAspect="1"/>
          </p:cNvPicPr>
          <p:nvPr/>
        </p:nvPicPr>
        <p:blipFill>
          <a:blip r:embed="rId2"/>
          <a:stretch>
            <a:fillRect/>
          </a:stretch>
        </p:blipFill>
        <p:spPr>
          <a:xfrm>
            <a:off x="2707684" y="1237395"/>
            <a:ext cx="7338646" cy="5561850"/>
          </a:xfrm>
          <a:prstGeom prst="rect">
            <a:avLst/>
          </a:prstGeom>
        </p:spPr>
      </p:pic>
      <p:sp>
        <p:nvSpPr>
          <p:cNvPr id="3" name="Rectangle 2">
            <a:extLst>
              <a:ext uri="{FF2B5EF4-FFF2-40B4-BE49-F238E27FC236}">
                <a16:creationId xmlns:a16="http://schemas.microsoft.com/office/drawing/2014/main" id="{80077D5F-52BA-4D2B-A88F-1EDCDF3C6967}"/>
              </a:ext>
            </a:extLst>
          </p:cNvPr>
          <p:cNvSpPr/>
          <p:nvPr/>
        </p:nvSpPr>
        <p:spPr>
          <a:xfrm>
            <a:off x="91989" y="5802924"/>
            <a:ext cx="2240903" cy="964623"/>
          </a:xfrm>
          <a:prstGeom prst="rect">
            <a:avLst/>
          </a:prstGeom>
        </p:spPr>
        <p:txBody>
          <a:bodyPr wrap="square">
            <a:spAutoFit/>
          </a:bodyPr>
          <a:lstStyle/>
          <a:p>
            <a:r>
              <a:rPr lang="en-US" sz="1067" u="sng" dirty="0">
                <a:hlinkClick r:id="rId3">
                  <a:extLst>
                    <a:ext uri="{A12FA001-AC4F-418D-AE19-62706E023703}">
                      <ahyp:hlinkClr xmlns:ahyp="http://schemas.microsoft.com/office/drawing/2018/hyperlinkcolor" val="tx"/>
                    </a:ext>
                  </a:extLst>
                </a:hlinkClick>
              </a:rPr>
              <a:t>https://www.heartlandntbc.org/wp-content/uploads/2021/12/guidelines_home_hospital_infectious_patients.pdf</a:t>
            </a:r>
            <a:endParaRPr lang="en-US" sz="1067" u="sng" dirty="0"/>
          </a:p>
          <a:p>
            <a:endParaRPr lang="en-US" sz="1400" dirty="0"/>
          </a:p>
        </p:txBody>
      </p:sp>
      <p:sp>
        <p:nvSpPr>
          <p:cNvPr id="9" name="Title 8">
            <a:extLst>
              <a:ext uri="{FF2B5EF4-FFF2-40B4-BE49-F238E27FC236}">
                <a16:creationId xmlns:a16="http://schemas.microsoft.com/office/drawing/2014/main" id="{86912A2F-9AE0-102F-F0FB-04E57E92DACA}"/>
              </a:ext>
            </a:extLst>
          </p:cNvPr>
          <p:cNvSpPr>
            <a:spLocks noGrp="1"/>
          </p:cNvSpPr>
          <p:nvPr>
            <p:ph type="title"/>
          </p:nvPr>
        </p:nvSpPr>
        <p:spPr/>
        <p:txBody>
          <a:bodyPr/>
          <a:lstStyle/>
          <a:p>
            <a:r>
              <a:rPr lang="en-US" dirty="0"/>
              <a:t>Discharge from Hospital to Home </a:t>
            </a:r>
          </a:p>
        </p:txBody>
      </p:sp>
      <p:grpSp>
        <p:nvGrpSpPr>
          <p:cNvPr id="11" name="Group 10">
            <a:extLst>
              <a:ext uri="{FF2B5EF4-FFF2-40B4-BE49-F238E27FC236}">
                <a16:creationId xmlns:a16="http://schemas.microsoft.com/office/drawing/2014/main" id="{6645C4AB-6652-66FF-A7DC-801D4EA2CEFF}"/>
              </a:ext>
            </a:extLst>
          </p:cNvPr>
          <p:cNvGrpSpPr/>
          <p:nvPr/>
        </p:nvGrpSpPr>
        <p:grpSpPr>
          <a:xfrm>
            <a:off x="2801814" y="2848124"/>
            <a:ext cx="4618894" cy="1841107"/>
            <a:chOff x="1976284" y="1917290"/>
            <a:chExt cx="4924746" cy="2162995"/>
          </a:xfrm>
        </p:grpSpPr>
        <p:sp>
          <p:nvSpPr>
            <p:cNvPr id="5" name="Oval 4">
              <a:extLst>
                <a:ext uri="{FF2B5EF4-FFF2-40B4-BE49-F238E27FC236}">
                  <a16:creationId xmlns:a16="http://schemas.microsoft.com/office/drawing/2014/main" id="{675EE8A2-A182-BCAC-30DE-917C93085998}"/>
                </a:ext>
              </a:extLst>
            </p:cNvPr>
            <p:cNvSpPr/>
            <p:nvPr/>
          </p:nvSpPr>
          <p:spPr>
            <a:xfrm>
              <a:off x="1976284" y="1917290"/>
              <a:ext cx="1455174" cy="13863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Graphic 5" descr="Checkmark with solid fill">
              <a:extLst>
                <a:ext uri="{FF2B5EF4-FFF2-40B4-BE49-F238E27FC236}">
                  <a16:creationId xmlns:a16="http://schemas.microsoft.com/office/drawing/2014/main" id="{EDDFCA32-65B2-AB5B-97B9-F823FFB8CD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6230" y="3090470"/>
              <a:ext cx="304800" cy="304800"/>
            </a:xfrm>
            <a:prstGeom prst="rect">
              <a:avLst/>
            </a:prstGeom>
          </p:spPr>
        </p:pic>
        <p:pic>
          <p:nvPicPr>
            <p:cNvPr id="7" name="Graphic 6" descr="Checkmark with solid fill">
              <a:extLst>
                <a:ext uri="{FF2B5EF4-FFF2-40B4-BE49-F238E27FC236}">
                  <a16:creationId xmlns:a16="http://schemas.microsoft.com/office/drawing/2014/main" id="{4EC0B773-9D39-08E5-036A-3F64BA0F3C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6230" y="3546957"/>
              <a:ext cx="304800" cy="304800"/>
            </a:xfrm>
            <a:prstGeom prst="rect">
              <a:avLst/>
            </a:prstGeom>
          </p:spPr>
        </p:pic>
        <p:pic>
          <p:nvPicPr>
            <p:cNvPr id="8" name="Graphic 7" descr="Checkmark with solid fill">
              <a:extLst>
                <a:ext uri="{FF2B5EF4-FFF2-40B4-BE49-F238E27FC236}">
                  <a16:creationId xmlns:a16="http://schemas.microsoft.com/office/drawing/2014/main" id="{E7CA7FC7-9806-B03A-E0D1-79FE579D2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6230" y="3775485"/>
              <a:ext cx="304800" cy="304800"/>
            </a:xfrm>
            <a:prstGeom prst="rect">
              <a:avLst/>
            </a:prstGeom>
          </p:spPr>
        </p:pic>
      </p:grpSp>
    </p:spTree>
    <p:extLst>
      <p:ext uri="{BB962C8B-B14F-4D97-AF65-F5344CB8AC3E}">
        <p14:creationId xmlns:p14="http://schemas.microsoft.com/office/powerpoint/2010/main" val="351545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7E90F-85E5-4829-809D-A0109DFB9494}"/>
              </a:ext>
            </a:extLst>
          </p:cNvPr>
          <p:cNvPicPr>
            <a:picLocks noChangeAspect="1"/>
          </p:cNvPicPr>
          <p:nvPr/>
        </p:nvPicPr>
        <p:blipFill>
          <a:blip r:embed="rId3"/>
          <a:stretch>
            <a:fillRect/>
          </a:stretch>
        </p:blipFill>
        <p:spPr>
          <a:xfrm>
            <a:off x="1932680" y="273682"/>
            <a:ext cx="8326641" cy="6310637"/>
          </a:xfrm>
          <a:prstGeom prst="rect">
            <a:avLst/>
          </a:prstGeom>
        </p:spPr>
      </p:pic>
      <p:sp>
        <p:nvSpPr>
          <p:cNvPr id="3" name="Oval 2">
            <a:extLst>
              <a:ext uri="{FF2B5EF4-FFF2-40B4-BE49-F238E27FC236}">
                <a16:creationId xmlns:a16="http://schemas.microsoft.com/office/drawing/2014/main" id="{9DC5BD37-266B-3647-3E03-6716C4228E71}"/>
              </a:ext>
            </a:extLst>
          </p:cNvPr>
          <p:cNvSpPr/>
          <p:nvPr/>
        </p:nvSpPr>
        <p:spPr>
          <a:xfrm>
            <a:off x="1951382" y="4069266"/>
            <a:ext cx="1672355" cy="189211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extBox 4">
            <a:extLst>
              <a:ext uri="{FF2B5EF4-FFF2-40B4-BE49-F238E27FC236}">
                <a16:creationId xmlns:a16="http://schemas.microsoft.com/office/drawing/2014/main" id="{DB5BC76B-6C32-BDD7-E381-7AC3089B475E}"/>
              </a:ext>
            </a:extLst>
          </p:cNvPr>
          <p:cNvSpPr txBox="1"/>
          <p:nvPr/>
        </p:nvSpPr>
        <p:spPr>
          <a:xfrm>
            <a:off x="4916129" y="6584319"/>
            <a:ext cx="8072284" cy="276999"/>
          </a:xfrm>
          <a:prstGeom prst="rect">
            <a:avLst/>
          </a:prstGeom>
          <a:noFill/>
        </p:spPr>
        <p:txBody>
          <a:bodyPr wrap="square">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https://www.heartlandntbc.org/wp-content/uploads/2021/12/guidelines_home_hospital_infectious_patients.pdf</a:t>
            </a:r>
            <a:endParaRPr lang="en-US" sz="1200" dirty="0">
              <a:solidFill>
                <a:schemeClr val="bg1"/>
              </a:solidFill>
            </a:endParaRPr>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1DF1F31-FA56-417D-2056-0FA2A57EF9F0}"/>
                  </a:ext>
                </a:extLst>
              </p14:cNvPr>
              <p14:cNvContentPartPr/>
              <p14:nvPr/>
            </p14:nvContentPartPr>
            <p14:xfrm>
              <a:off x="7083575" y="4329236"/>
              <a:ext cx="2794560" cy="96240"/>
            </p14:xfrm>
          </p:contentPart>
        </mc:Choice>
        <mc:Fallback xmlns="">
          <p:pic>
            <p:nvPicPr>
              <p:cNvPr id="6" name="Ink 5">
                <a:extLst>
                  <a:ext uri="{FF2B5EF4-FFF2-40B4-BE49-F238E27FC236}">
                    <a16:creationId xmlns:a16="http://schemas.microsoft.com/office/drawing/2014/main" id="{B1DF1F31-FA56-417D-2056-0FA2A57EF9F0}"/>
                  </a:ext>
                </a:extLst>
              </p:cNvPr>
              <p:cNvPicPr/>
              <p:nvPr/>
            </p:nvPicPr>
            <p:blipFill>
              <a:blip r:embed="rId6"/>
              <a:stretch>
                <a:fillRect/>
              </a:stretch>
            </p:blipFill>
            <p:spPr>
              <a:xfrm>
                <a:off x="7029577" y="4221505"/>
                <a:ext cx="2902195" cy="31134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FD7828B2-B883-FBFC-1E99-0CE82254BBE2}"/>
                  </a:ext>
                </a:extLst>
              </p14:cNvPr>
              <p14:cNvContentPartPr/>
              <p14:nvPr/>
            </p14:nvContentPartPr>
            <p14:xfrm>
              <a:off x="7031015" y="4392116"/>
              <a:ext cx="2943600" cy="95520"/>
            </p14:xfrm>
          </p:contentPart>
        </mc:Choice>
        <mc:Fallback xmlns="">
          <p:pic>
            <p:nvPicPr>
              <p:cNvPr id="7" name="Ink 6">
                <a:extLst>
                  <a:ext uri="{FF2B5EF4-FFF2-40B4-BE49-F238E27FC236}">
                    <a16:creationId xmlns:a16="http://schemas.microsoft.com/office/drawing/2014/main" id="{FD7828B2-B883-FBFC-1E99-0CE82254BBE2}"/>
                  </a:ext>
                </a:extLst>
              </p:cNvPr>
              <p:cNvPicPr/>
              <p:nvPr/>
            </p:nvPicPr>
            <p:blipFill>
              <a:blip r:embed="rId8"/>
              <a:stretch>
                <a:fillRect/>
              </a:stretch>
            </p:blipFill>
            <p:spPr>
              <a:xfrm>
                <a:off x="6977011" y="4284387"/>
                <a:ext cx="3051249" cy="3106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D2C0EE80-AAE7-F02F-21B0-3F12326290B2}"/>
                  </a:ext>
                </a:extLst>
              </p14:cNvPr>
              <p14:cNvContentPartPr/>
              <p14:nvPr/>
            </p14:nvContentPartPr>
            <p14:xfrm>
              <a:off x="8681015" y="4477076"/>
              <a:ext cx="1320240" cy="32880"/>
            </p14:xfrm>
          </p:contentPart>
        </mc:Choice>
        <mc:Fallback xmlns="">
          <p:pic>
            <p:nvPicPr>
              <p:cNvPr id="8" name="Ink 7">
                <a:extLst>
                  <a:ext uri="{FF2B5EF4-FFF2-40B4-BE49-F238E27FC236}">
                    <a16:creationId xmlns:a16="http://schemas.microsoft.com/office/drawing/2014/main" id="{D2C0EE80-AAE7-F02F-21B0-3F12326290B2}"/>
                  </a:ext>
                </a:extLst>
              </p:cNvPr>
              <p:cNvPicPr/>
              <p:nvPr/>
            </p:nvPicPr>
            <p:blipFill>
              <a:blip r:embed="rId10"/>
              <a:stretch>
                <a:fillRect/>
              </a:stretch>
            </p:blipFill>
            <p:spPr>
              <a:xfrm>
                <a:off x="8627025" y="4369859"/>
                <a:ext cx="1427860" cy="24695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9DCFD47D-B493-0529-7AAC-B03417BA1CB5}"/>
                  </a:ext>
                </a:extLst>
              </p14:cNvPr>
              <p14:cNvContentPartPr/>
              <p14:nvPr/>
            </p14:nvContentPartPr>
            <p14:xfrm>
              <a:off x="7020695" y="4634276"/>
              <a:ext cx="567120" cy="11280"/>
            </p14:xfrm>
          </p:contentPart>
        </mc:Choice>
        <mc:Fallback xmlns="">
          <p:pic>
            <p:nvPicPr>
              <p:cNvPr id="14" name="Ink 13">
                <a:extLst>
                  <a:ext uri="{FF2B5EF4-FFF2-40B4-BE49-F238E27FC236}">
                    <a16:creationId xmlns:a16="http://schemas.microsoft.com/office/drawing/2014/main" id="{9DCFD47D-B493-0529-7AAC-B03417BA1CB5}"/>
                  </a:ext>
                </a:extLst>
              </p:cNvPr>
              <p:cNvPicPr/>
              <p:nvPr/>
            </p:nvPicPr>
            <p:blipFill>
              <a:blip r:embed="rId12"/>
              <a:stretch>
                <a:fillRect/>
              </a:stretch>
            </p:blipFill>
            <p:spPr>
              <a:xfrm>
                <a:off x="6966718" y="4528526"/>
                <a:ext cx="674714" cy="222428"/>
              </a:xfrm>
              <a:prstGeom prst="rect">
                <a:avLst/>
              </a:prstGeom>
            </p:spPr>
          </p:pic>
        </mc:Fallback>
      </mc:AlternateContent>
      <p:pic>
        <p:nvPicPr>
          <p:cNvPr id="17" name="Graphic 16" descr="Checkmark with solid fill">
            <a:extLst>
              <a:ext uri="{FF2B5EF4-FFF2-40B4-BE49-F238E27FC236}">
                <a16:creationId xmlns:a16="http://schemas.microsoft.com/office/drawing/2014/main" id="{D8D40A04-E565-38B0-1868-42EC8C0B0D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89335" y="4217533"/>
            <a:ext cx="304800" cy="304800"/>
          </a:xfrm>
          <a:prstGeom prst="rect">
            <a:avLst/>
          </a:prstGeom>
        </p:spPr>
      </p:pic>
      <p:pic>
        <p:nvPicPr>
          <p:cNvPr id="18" name="Graphic 17" descr="Checkmark with solid fill">
            <a:extLst>
              <a:ext uri="{FF2B5EF4-FFF2-40B4-BE49-F238E27FC236}">
                <a16:creationId xmlns:a16="http://schemas.microsoft.com/office/drawing/2014/main" id="{68B20555-24B8-1929-A253-395CD09B37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89129" y="4636796"/>
            <a:ext cx="304800" cy="304800"/>
          </a:xfrm>
          <a:prstGeom prst="rect">
            <a:avLst/>
          </a:prstGeom>
        </p:spPr>
      </p:pic>
    </p:spTree>
    <p:extLst>
      <p:ext uri="{BB962C8B-B14F-4D97-AF65-F5344CB8AC3E}">
        <p14:creationId xmlns:p14="http://schemas.microsoft.com/office/powerpoint/2010/main" val="139386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0628BB-33B3-3972-2F9F-CFD2287D718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1EDE7A0-2A40-4843-A4BA-64BCA4242F6B}" type="slidenum">
              <a:rPr lang="en-US" smtClean="0"/>
              <a:pPr>
                <a:spcAft>
                  <a:spcPts val="600"/>
                </a:spcAft>
              </a:pPr>
              <a:t>32</a:t>
            </a:fld>
            <a:endParaRPr lang="en-US"/>
          </a:p>
        </p:txBody>
      </p:sp>
      <p:sp>
        <p:nvSpPr>
          <p:cNvPr id="5" name="Title 4">
            <a:extLst>
              <a:ext uri="{FF2B5EF4-FFF2-40B4-BE49-F238E27FC236}">
                <a16:creationId xmlns:a16="http://schemas.microsoft.com/office/drawing/2014/main" id="{FCD38478-9573-B94C-5BBE-9A96D5E89CE8}"/>
              </a:ext>
            </a:extLst>
          </p:cNvPr>
          <p:cNvSpPr>
            <a:spLocks noGrp="1"/>
          </p:cNvSpPr>
          <p:nvPr>
            <p:ph type="title"/>
          </p:nvPr>
        </p:nvSpPr>
        <p:spPr>
          <a:xfrm>
            <a:off x="2397238" y="554902"/>
            <a:ext cx="8947935" cy="1325563"/>
          </a:xfrm>
        </p:spPr>
        <p:txBody>
          <a:bodyPr anchor="ctr">
            <a:normAutofit/>
          </a:bodyPr>
          <a:lstStyle/>
          <a:p>
            <a:r>
              <a:rPr lang="en-US" sz="4100"/>
              <a:t>Current Practice for Community-Based Patients Released from Isolation </a:t>
            </a:r>
          </a:p>
        </p:txBody>
      </p:sp>
      <p:graphicFrame>
        <p:nvGraphicFramePr>
          <p:cNvPr id="7" name="Content Placeholder 1">
            <a:extLst>
              <a:ext uri="{FF2B5EF4-FFF2-40B4-BE49-F238E27FC236}">
                <a16:creationId xmlns:a16="http://schemas.microsoft.com/office/drawing/2014/main" id="{F04CA949-1CCE-044D-0259-0D9C7D29C6EF}"/>
              </a:ext>
            </a:extLst>
          </p:cNvPr>
          <p:cNvGraphicFramePr>
            <a:graphicFrameLocks noGrp="1"/>
          </p:cNvGraphicFramePr>
          <p:nvPr>
            <p:ph idx="1"/>
            <p:extLst>
              <p:ext uri="{D42A27DB-BD31-4B8C-83A1-F6EECF244321}">
                <p14:modId xmlns:p14="http://schemas.microsoft.com/office/powerpoint/2010/main" val="352961321"/>
              </p:ext>
            </p:extLst>
          </p:nvPr>
        </p:nvGraphicFramePr>
        <p:xfrm>
          <a:off x="2405864" y="2236741"/>
          <a:ext cx="8452658" cy="3799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760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94033-708E-9978-1007-A2ED9978AABD}"/>
              </a:ext>
            </a:extLst>
          </p:cNvPr>
          <p:cNvSpPr>
            <a:spLocks noGrp="1"/>
          </p:cNvSpPr>
          <p:nvPr>
            <p:ph type="title"/>
          </p:nvPr>
        </p:nvSpPr>
        <p:spPr/>
        <p:txBody>
          <a:bodyPr/>
          <a:lstStyle/>
          <a:p>
            <a:r>
              <a:rPr lang="en-US" dirty="0"/>
              <a:t>What Current Practice Assumes</a:t>
            </a:r>
          </a:p>
        </p:txBody>
      </p:sp>
      <p:sp>
        <p:nvSpPr>
          <p:cNvPr id="2" name="Content Placeholder 1">
            <a:extLst>
              <a:ext uri="{FF2B5EF4-FFF2-40B4-BE49-F238E27FC236}">
                <a16:creationId xmlns:a16="http://schemas.microsoft.com/office/drawing/2014/main" id="{4C201C30-6DEC-BB5B-885A-C62C3A560EAE}"/>
              </a:ext>
            </a:extLst>
          </p:cNvPr>
          <p:cNvSpPr>
            <a:spLocks noGrp="1"/>
          </p:cNvSpPr>
          <p:nvPr>
            <p:ph idx="1"/>
          </p:nvPr>
        </p:nvSpPr>
        <p:spPr>
          <a:xfrm>
            <a:off x="143505" y="1579828"/>
            <a:ext cx="5273447" cy="4351338"/>
          </a:xfrm>
        </p:spPr>
        <p:txBody>
          <a:bodyPr/>
          <a:lstStyle/>
          <a:p>
            <a:r>
              <a:rPr lang="en-US" b="1" dirty="0"/>
              <a:t>Assumption</a:t>
            </a:r>
            <a:r>
              <a:rPr lang="en-US" dirty="0"/>
              <a:t>: AFB sputum smear positivity = contagiousness </a:t>
            </a:r>
            <a:r>
              <a:rPr lang="en-US" i="1" dirty="0"/>
              <a:t>even after</a:t>
            </a:r>
            <a:r>
              <a:rPr lang="en-US" dirty="0"/>
              <a:t> starting TB therapy</a:t>
            </a:r>
          </a:p>
        </p:txBody>
      </p:sp>
      <p:sp>
        <p:nvSpPr>
          <p:cNvPr id="4" name="Slide Number Placeholder 3">
            <a:extLst>
              <a:ext uri="{FF2B5EF4-FFF2-40B4-BE49-F238E27FC236}">
                <a16:creationId xmlns:a16="http://schemas.microsoft.com/office/drawing/2014/main" id="{3FEC8517-964F-5AA9-DF29-95514127039E}"/>
              </a:ext>
            </a:extLst>
          </p:cNvPr>
          <p:cNvSpPr>
            <a:spLocks noGrp="1"/>
          </p:cNvSpPr>
          <p:nvPr>
            <p:ph type="sldNum" sz="quarter" idx="4294967295"/>
          </p:nvPr>
        </p:nvSpPr>
        <p:spPr>
          <a:xfrm>
            <a:off x="9448800" y="6356350"/>
            <a:ext cx="2743200" cy="365125"/>
          </a:xfrm>
        </p:spPr>
        <p:txBody>
          <a:bodyPr/>
          <a:lstStyle/>
          <a:p>
            <a:fld id="{21EDE7A0-2A40-4843-A4BA-64BCA4242F6B}" type="slidenum">
              <a:rPr lang="en-US" smtClean="0"/>
              <a:t>33</a:t>
            </a:fld>
            <a:endParaRPr lang="en-US"/>
          </a:p>
        </p:txBody>
      </p:sp>
      <p:pic>
        <p:nvPicPr>
          <p:cNvPr id="7" name="Picture 6">
            <a:extLst>
              <a:ext uri="{FF2B5EF4-FFF2-40B4-BE49-F238E27FC236}">
                <a16:creationId xmlns:a16="http://schemas.microsoft.com/office/drawing/2014/main" id="{FB769210-2466-DC73-0D73-C054AB59DFED}"/>
              </a:ext>
            </a:extLst>
          </p:cNvPr>
          <p:cNvPicPr>
            <a:picLocks noChangeAspect="1"/>
          </p:cNvPicPr>
          <p:nvPr/>
        </p:nvPicPr>
        <p:blipFill>
          <a:blip r:embed="rId2"/>
          <a:srcRect b="22816"/>
          <a:stretch/>
        </p:blipFill>
        <p:spPr>
          <a:xfrm>
            <a:off x="5278056" y="1714919"/>
            <a:ext cx="6623191" cy="4506340"/>
          </a:xfrm>
          <a:prstGeom prst="rect">
            <a:avLst/>
          </a:prstGeom>
        </p:spPr>
      </p:pic>
      <p:sp>
        <p:nvSpPr>
          <p:cNvPr id="9" name="Rectangle: Rounded Corners 8">
            <a:extLst>
              <a:ext uri="{FF2B5EF4-FFF2-40B4-BE49-F238E27FC236}">
                <a16:creationId xmlns:a16="http://schemas.microsoft.com/office/drawing/2014/main" id="{79BA262C-B081-8CC6-692B-A44FAE61C77B}"/>
              </a:ext>
            </a:extLst>
          </p:cNvPr>
          <p:cNvSpPr/>
          <p:nvPr/>
        </p:nvSpPr>
        <p:spPr>
          <a:xfrm rot="1774046">
            <a:off x="2845377" y="3993169"/>
            <a:ext cx="946406" cy="1700323"/>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720+ Clip Art Of A Man Coughing Stock Illustrations, Royalty-Free Vector  Graphics &amp; Clip Art - iStock">
            <a:extLst>
              <a:ext uri="{FF2B5EF4-FFF2-40B4-BE49-F238E27FC236}">
                <a16:creationId xmlns:a16="http://schemas.microsoft.com/office/drawing/2014/main" id="{8CF1130F-6747-08B1-3525-0CDBF4E48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06" y="3186885"/>
            <a:ext cx="2965044" cy="2965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Download HD Mycobacterium Tuberculosis Bacteria Png Transparent PNG Image -  NicePNG.com">
            <a:extLst>
              <a:ext uri="{FF2B5EF4-FFF2-40B4-BE49-F238E27FC236}">
                <a16:creationId xmlns:a16="http://schemas.microsoft.com/office/drawing/2014/main" id="{6AE834F7-0106-27AE-8AB9-1EDC364BF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945" y="3037115"/>
            <a:ext cx="1133535" cy="89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42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94033-708E-9978-1007-A2ED9978AABD}"/>
              </a:ext>
            </a:extLst>
          </p:cNvPr>
          <p:cNvSpPr>
            <a:spLocks noGrp="1"/>
          </p:cNvSpPr>
          <p:nvPr>
            <p:ph type="title"/>
          </p:nvPr>
        </p:nvSpPr>
        <p:spPr/>
        <p:txBody>
          <a:bodyPr/>
          <a:lstStyle/>
          <a:p>
            <a:r>
              <a:rPr lang="en-US" dirty="0"/>
              <a:t>What New Evidence Suggests</a:t>
            </a:r>
          </a:p>
        </p:txBody>
      </p:sp>
      <p:sp>
        <p:nvSpPr>
          <p:cNvPr id="2" name="Content Placeholder 1">
            <a:extLst>
              <a:ext uri="{FF2B5EF4-FFF2-40B4-BE49-F238E27FC236}">
                <a16:creationId xmlns:a16="http://schemas.microsoft.com/office/drawing/2014/main" id="{4C201C30-6DEC-BB5B-885A-C62C3A560EAE}"/>
              </a:ext>
            </a:extLst>
          </p:cNvPr>
          <p:cNvSpPr>
            <a:spLocks noGrp="1"/>
          </p:cNvSpPr>
          <p:nvPr>
            <p:ph idx="1"/>
          </p:nvPr>
        </p:nvSpPr>
        <p:spPr>
          <a:xfrm>
            <a:off x="374315" y="1579828"/>
            <a:ext cx="11503553" cy="4351338"/>
          </a:xfrm>
        </p:spPr>
        <p:txBody>
          <a:bodyPr/>
          <a:lstStyle/>
          <a:p>
            <a:r>
              <a:rPr lang="en-US" u="sng" dirty="0"/>
              <a:t>Duration</a:t>
            </a:r>
            <a:r>
              <a:rPr lang="en-US" dirty="0"/>
              <a:t> of TB therapy reduces and eventually eliminates infectiousness </a:t>
            </a:r>
            <a:r>
              <a:rPr lang="en-US" i="1" dirty="0"/>
              <a:t>despite</a:t>
            </a:r>
            <a:r>
              <a:rPr lang="en-US" dirty="0"/>
              <a:t> positive AFB sputum smear results. </a:t>
            </a:r>
          </a:p>
        </p:txBody>
      </p:sp>
      <p:sp>
        <p:nvSpPr>
          <p:cNvPr id="4" name="Slide Number Placeholder 3">
            <a:extLst>
              <a:ext uri="{FF2B5EF4-FFF2-40B4-BE49-F238E27FC236}">
                <a16:creationId xmlns:a16="http://schemas.microsoft.com/office/drawing/2014/main" id="{3FEC8517-964F-5AA9-DF29-95514127039E}"/>
              </a:ext>
            </a:extLst>
          </p:cNvPr>
          <p:cNvSpPr>
            <a:spLocks noGrp="1"/>
          </p:cNvSpPr>
          <p:nvPr>
            <p:ph type="sldNum" sz="quarter" idx="4294967295"/>
          </p:nvPr>
        </p:nvSpPr>
        <p:spPr>
          <a:xfrm>
            <a:off x="9775942" y="6238610"/>
            <a:ext cx="2743200" cy="365125"/>
          </a:xfrm>
        </p:spPr>
        <p:txBody>
          <a:bodyPr/>
          <a:lstStyle/>
          <a:p>
            <a:fld id="{21EDE7A0-2A40-4843-A4BA-64BCA4242F6B}" type="slidenum">
              <a:rPr lang="en-US" smtClean="0"/>
              <a:t>34</a:t>
            </a:fld>
            <a:endParaRPr lang="en-US"/>
          </a:p>
        </p:txBody>
      </p:sp>
      <p:pic>
        <p:nvPicPr>
          <p:cNvPr id="6" name="Picture 5">
            <a:extLst>
              <a:ext uri="{FF2B5EF4-FFF2-40B4-BE49-F238E27FC236}">
                <a16:creationId xmlns:a16="http://schemas.microsoft.com/office/drawing/2014/main" id="{04237ECA-D40E-458B-26EC-A87C2AEE3E8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216337" y="2549085"/>
            <a:ext cx="9265391" cy="4054650"/>
          </a:xfrm>
          <a:prstGeom prst="rect">
            <a:avLst/>
          </a:prstGeom>
        </p:spPr>
      </p:pic>
      <p:pic>
        <p:nvPicPr>
          <p:cNvPr id="2066" name="Picture 18" descr="Download HD Mycobacterium Tuberculosis Bacteria Png Transparent PNG Image -  NicePNG.com">
            <a:extLst>
              <a:ext uri="{FF2B5EF4-FFF2-40B4-BE49-F238E27FC236}">
                <a16:creationId xmlns:a16="http://schemas.microsoft.com/office/drawing/2014/main" id="{6E45A861-2A85-BC9B-A934-9CBF1A637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968" y="2153035"/>
            <a:ext cx="3589433" cy="284859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uberculosis Series: Treatment - EthnoMed">
            <a:extLst>
              <a:ext uri="{FF2B5EF4-FFF2-40B4-BE49-F238E27FC236}">
                <a16:creationId xmlns:a16="http://schemas.microsoft.com/office/drawing/2014/main" id="{AA145F41-E24C-226E-86EF-A391B1B06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912" y="4755659"/>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567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EE75F4-D778-8D3F-AA0F-D685E84C7730}"/>
              </a:ext>
            </a:extLst>
          </p:cNvPr>
          <p:cNvSpPr>
            <a:spLocks noGrp="1"/>
          </p:cNvSpPr>
          <p:nvPr>
            <p:ph idx="1"/>
          </p:nvPr>
        </p:nvSpPr>
        <p:spPr>
          <a:xfrm>
            <a:off x="750683" y="1687322"/>
            <a:ext cx="6309873" cy="5431108"/>
          </a:xfrm>
        </p:spPr>
        <p:txBody>
          <a:bodyPr>
            <a:normAutofit/>
          </a:bodyPr>
          <a:lstStyle/>
          <a:p>
            <a:pPr>
              <a:lnSpc>
                <a:spcPct val="100000"/>
              </a:lnSpc>
            </a:pPr>
            <a:r>
              <a:rPr lang="en-US" sz="2000" u="sng" dirty="0">
                <a:effectLst/>
                <a:ea typeface="Verdana" panose="020B0604030504040204" pitchFamily="34" charset="0"/>
                <a:cs typeface="Calibri" panose="020F0502020204030204" pitchFamily="34" charset="0"/>
              </a:rPr>
              <a:t>Guidelines for Respiratory Isolation and Restriction to Reduce Transmission of Pulmonary Tuberculosis in Community Settings</a:t>
            </a:r>
          </a:p>
          <a:p>
            <a:pPr lvl="1">
              <a:lnSpc>
                <a:spcPct val="100000"/>
              </a:lnSpc>
            </a:pPr>
            <a:r>
              <a:rPr lang="en-US" sz="2000" dirty="0">
                <a:effectLst/>
                <a:ea typeface="Verdana" panose="020B0604030504040204" pitchFamily="34" charset="0"/>
                <a:cs typeface="Calibri" panose="020F0502020204030204" pitchFamily="34" charset="0"/>
              </a:rPr>
              <a:t>Evidence found that tracking </a:t>
            </a:r>
            <a:r>
              <a:rPr lang="en-US" sz="2000" dirty="0">
                <a:solidFill>
                  <a:srgbClr val="000000"/>
                </a:solidFill>
                <a:effectLst/>
                <a:ea typeface="Verdana" panose="020B0604030504040204" pitchFamily="34" charset="0"/>
                <a:cs typeface="Calibri" panose="020F0502020204030204" pitchFamily="34" charset="0"/>
              </a:rPr>
              <a:t>AFB sputum smear results after treatment initiation was not likely the predominant indicator of TB infec</a:t>
            </a:r>
            <a:r>
              <a:rPr lang="en-US" sz="2000" dirty="0">
                <a:effectLst/>
                <a:ea typeface="Verdana" panose="020B0604030504040204" pitchFamily="34" charset="0"/>
                <a:cs typeface="Calibri" panose="020F0502020204030204" pitchFamily="34" charset="0"/>
              </a:rPr>
              <a:t>tiousness </a:t>
            </a:r>
          </a:p>
          <a:p>
            <a:pPr lvl="1">
              <a:lnSpc>
                <a:spcPct val="100000"/>
              </a:lnSpc>
            </a:pPr>
            <a:r>
              <a:rPr lang="en-US" sz="2000" dirty="0">
                <a:ea typeface="Verdana" panose="020B0604030504040204" pitchFamily="34" charset="0"/>
                <a:cs typeface="Calibri" panose="020F0502020204030204" pitchFamily="34" charset="0"/>
              </a:rPr>
              <a:t>P</a:t>
            </a:r>
            <a:r>
              <a:rPr lang="en-US" sz="2000" dirty="0">
                <a:effectLst/>
                <a:ea typeface="Verdana" panose="020B0604030504040204" pitchFamily="34" charset="0"/>
                <a:cs typeface="Calibri" panose="020F0502020204030204" pitchFamily="34" charset="0"/>
              </a:rPr>
              <a:t>lacing patients in prolonged isolation posed an increased risk of negative mental health outcomes. </a:t>
            </a:r>
          </a:p>
          <a:p>
            <a:pPr lvl="1">
              <a:lnSpc>
                <a:spcPct val="100000"/>
              </a:lnSpc>
            </a:pPr>
            <a:r>
              <a:rPr lang="en-US" sz="2000" b="1" i="1" dirty="0">
                <a:effectLst/>
                <a:ea typeface="Verdana" panose="020B0604030504040204" pitchFamily="34" charset="0"/>
                <a:cs typeface="Calibri" panose="020F0502020204030204" pitchFamily="34" charset="0"/>
              </a:rPr>
              <a:t>Starting effective anti-TB therapy (ATT) rapidly reduced TB infectiousness</a:t>
            </a:r>
            <a:r>
              <a:rPr lang="en-US" sz="2000" b="1" i="1" dirty="0">
                <a:ea typeface="Verdana" panose="020B0604030504040204" pitchFamily="34" charset="0"/>
                <a:cs typeface="Calibri" panose="020F0502020204030204" pitchFamily="34" charset="0"/>
              </a:rPr>
              <a:t>.</a:t>
            </a:r>
          </a:p>
          <a:p>
            <a:pPr lvl="1">
              <a:lnSpc>
                <a:spcPct val="100000"/>
              </a:lnSpc>
            </a:pPr>
            <a:r>
              <a:rPr lang="en-US" sz="2000" b="1" i="1" dirty="0">
                <a:effectLst/>
                <a:ea typeface="Verdana" panose="020B0604030504040204" pitchFamily="34" charset="0"/>
                <a:cs typeface="Calibri" panose="020F0502020204030204" pitchFamily="34" charset="0"/>
              </a:rPr>
              <a:t>In most cases, the TB isolation and restriction period could be reduced to just a few days for patients in community settings</a:t>
            </a:r>
            <a:r>
              <a:rPr lang="en-US" sz="2000" dirty="0">
                <a:effectLst/>
                <a:ea typeface="Verdana" panose="020B0604030504040204" pitchFamily="34" charset="0"/>
                <a:cs typeface="Calibri" panose="020F0502020204030204" pitchFamily="34" charset="0"/>
              </a:rPr>
              <a:t>.    </a:t>
            </a:r>
            <a:endParaRPr lang="en-US" sz="2000" dirty="0">
              <a:effectLst/>
              <a:ea typeface="Verdana" panose="020B0604030504040204" pitchFamily="34" charset="0"/>
              <a:cs typeface="Times New Roman" panose="02020603050405020304" pitchFamily="18" charset="0"/>
            </a:endParaRPr>
          </a:p>
          <a:p>
            <a:pPr marL="0" indent="0">
              <a:buNone/>
            </a:pPr>
            <a:endParaRPr lang="en-US" dirty="0"/>
          </a:p>
        </p:txBody>
      </p:sp>
      <p:sp>
        <p:nvSpPr>
          <p:cNvPr id="4" name="Title 3">
            <a:extLst>
              <a:ext uri="{FF2B5EF4-FFF2-40B4-BE49-F238E27FC236}">
                <a16:creationId xmlns:a16="http://schemas.microsoft.com/office/drawing/2014/main" id="{D05099DD-F8D2-8F2B-1AF9-7EA21B50F7A3}"/>
              </a:ext>
            </a:extLst>
          </p:cNvPr>
          <p:cNvSpPr>
            <a:spLocks noGrp="1"/>
          </p:cNvSpPr>
          <p:nvPr>
            <p:ph type="title"/>
          </p:nvPr>
        </p:nvSpPr>
        <p:spPr>
          <a:xfrm>
            <a:off x="234353" y="254265"/>
            <a:ext cx="8550832" cy="1325563"/>
          </a:xfrm>
        </p:spPr>
        <p:txBody>
          <a:bodyPr/>
          <a:lstStyle/>
          <a:p>
            <a:r>
              <a:rPr lang="en-US" dirty="0"/>
              <a:t>Newly Released TB Isolation Guidelines, 2024</a:t>
            </a:r>
          </a:p>
        </p:txBody>
      </p:sp>
      <p:pic>
        <p:nvPicPr>
          <p:cNvPr id="3" name="Picture 2" descr="A red sign with white text&#10;&#10;AI-generated content may be incorrect.">
            <a:extLst>
              <a:ext uri="{FF2B5EF4-FFF2-40B4-BE49-F238E27FC236}">
                <a16:creationId xmlns:a16="http://schemas.microsoft.com/office/drawing/2014/main" id="{8A1A4816-010E-2B50-87E7-5FE8D1CAE8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32584" y="1687322"/>
            <a:ext cx="3968055" cy="2380833"/>
          </a:xfrm>
          <a:prstGeom prst="rect">
            <a:avLst/>
          </a:prstGeom>
        </p:spPr>
      </p:pic>
    </p:spTree>
    <p:extLst>
      <p:ext uri="{BB962C8B-B14F-4D97-AF65-F5344CB8AC3E}">
        <p14:creationId xmlns:p14="http://schemas.microsoft.com/office/powerpoint/2010/main" val="957041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0FFCE-6BE5-259E-877A-C6E1A8534A73}"/>
              </a:ext>
            </a:extLst>
          </p:cNvPr>
          <p:cNvSpPr>
            <a:spLocks noGrp="1"/>
          </p:cNvSpPr>
          <p:nvPr>
            <p:ph type="title"/>
          </p:nvPr>
        </p:nvSpPr>
        <p:spPr/>
        <p:txBody>
          <a:bodyPr/>
          <a:lstStyle/>
          <a:p>
            <a:r>
              <a:rPr lang="en-US" dirty="0"/>
              <a:t>Scenarios </a:t>
            </a:r>
          </a:p>
        </p:txBody>
      </p:sp>
      <p:sp>
        <p:nvSpPr>
          <p:cNvPr id="5" name="Text Placeholder 4">
            <a:extLst>
              <a:ext uri="{FF2B5EF4-FFF2-40B4-BE49-F238E27FC236}">
                <a16:creationId xmlns:a16="http://schemas.microsoft.com/office/drawing/2014/main" id="{55B7C78A-6D0B-B30B-FBA7-2E27891099C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2750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9D151-C53E-27CE-C51B-79477DA17A38}"/>
              </a:ext>
            </a:extLst>
          </p:cNvPr>
          <p:cNvSpPr>
            <a:spLocks noGrp="1"/>
          </p:cNvSpPr>
          <p:nvPr>
            <p:ph type="body" sz="half" idx="2"/>
          </p:nvPr>
        </p:nvSpPr>
        <p:spPr>
          <a:xfrm>
            <a:off x="2216020" y="1856014"/>
            <a:ext cx="4497355" cy="5192486"/>
          </a:xfrm>
        </p:spPr>
        <p:txBody>
          <a:bodyPr>
            <a:normAutofit lnSpcReduction="10000"/>
          </a:bodyPr>
          <a:lstStyle/>
          <a:p>
            <a:r>
              <a:rPr lang="en-US" sz="2000" b="1" dirty="0"/>
              <a:t>A 45-year-old man with confirmed pulmonary TB was admitted to the hospital and started on standard 4-drug TB therapy 4 days ago. He is clinically improving and is now afebrile with no cough.</a:t>
            </a:r>
          </a:p>
          <a:p>
            <a:pPr marL="342900" indent="-342900">
              <a:buFont typeface="Arial" panose="020B0604020202020204" pitchFamily="34" charset="0"/>
              <a:buChar char="•"/>
            </a:pPr>
            <a:r>
              <a:rPr lang="en-US" sz="2000" dirty="0"/>
              <a:t>What else do you need to know before he can be released from AII?</a:t>
            </a:r>
          </a:p>
          <a:p>
            <a:pPr marL="342900" indent="-342900">
              <a:buFont typeface="Arial" panose="020B0604020202020204" pitchFamily="34" charset="0"/>
              <a:buChar char="•"/>
            </a:pPr>
            <a:r>
              <a:rPr lang="en-US" sz="2000" dirty="0"/>
              <a:t>Can he be discharged on isolation and take the remaining doses at home?</a:t>
            </a:r>
          </a:p>
          <a:p>
            <a:pPr marL="342900" indent="-342900">
              <a:buFont typeface="Arial" panose="020B0604020202020204" pitchFamily="34" charset="0"/>
              <a:buChar char="•"/>
            </a:pPr>
            <a:r>
              <a:rPr lang="en-US" sz="2000" dirty="0"/>
              <a:t>Would it make a difference if you knew he has a 2-month-old child at home who the health department hasn’t yet been able to screen?</a:t>
            </a:r>
          </a:p>
          <a:p>
            <a:pPr marL="342900" indent="-342900">
              <a:buFont typeface="Arial" panose="020B0604020202020204" pitchFamily="34" charset="0"/>
              <a:buChar char="•"/>
            </a:pPr>
            <a:r>
              <a:rPr lang="en-US" sz="2000" dirty="0"/>
              <a:t>What should occur with the patient or the 2-month-old child before he can be discharged home?</a:t>
            </a:r>
          </a:p>
          <a:p>
            <a:endParaRPr lang="en-US" dirty="0"/>
          </a:p>
        </p:txBody>
      </p:sp>
      <p:pic>
        <p:nvPicPr>
          <p:cNvPr id="5" name="Picture 4" descr="38,800+ Coughing Stock Illustrations, Royalty-Free Vector ...">
            <a:extLst>
              <a:ext uri="{FF2B5EF4-FFF2-40B4-BE49-F238E27FC236}">
                <a16:creationId xmlns:a16="http://schemas.microsoft.com/office/drawing/2014/main" id="{BA80BCA7-76D2-BADB-3AC8-0114B1836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42" r="12692"/>
          <a:stretch>
            <a:fillRect/>
          </a:stretch>
        </p:blipFill>
        <p:spPr bwMode="auto">
          <a:xfrm>
            <a:off x="6783355" y="1"/>
            <a:ext cx="5408646" cy="6858000"/>
          </a:xfrm>
          <a:prstGeom prst="rect">
            <a:avLst/>
          </a:prstGeom>
          <a:solidFill>
            <a:srgbClr val="FFFFFF"/>
          </a:solidFill>
        </p:spPr>
      </p:pic>
      <p:sp>
        <p:nvSpPr>
          <p:cNvPr id="8" name="Slide Number Placeholder 2">
            <a:extLst>
              <a:ext uri="{FF2B5EF4-FFF2-40B4-BE49-F238E27FC236}">
                <a16:creationId xmlns:a16="http://schemas.microsoft.com/office/drawing/2014/main" id="{B144AA91-49E9-D2B0-9DB2-AFFD3F735E5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1EDE7A0-2A40-4843-A4BA-64BCA4242F6B}" type="slidenum">
              <a:rPr lang="en-US" smtClean="0"/>
              <a:pPr>
                <a:spcAft>
                  <a:spcPts val="600"/>
                </a:spcAft>
              </a:pPr>
              <a:t>37</a:t>
            </a:fld>
            <a:endParaRPr lang="en-US"/>
          </a:p>
        </p:txBody>
      </p:sp>
      <p:sp>
        <p:nvSpPr>
          <p:cNvPr id="2" name="Title 1">
            <a:extLst>
              <a:ext uri="{FF2B5EF4-FFF2-40B4-BE49-F238E27FC236}">
                <a16:creationId xmlns:a16="http://schemas.microsoft.com/office/drawing/2014/main" id="{1418DD44-637D-E8C2-0E87-A257FB70F5A3}"/>
              </a:ext>
            </a:extLst>
          </p:cNvPr>
          <p:cNvSpPr>
            <a:spLocks noGrp="1"/>
          </p:cNvSpPr>
          <p:nvPr>
            <p:ph type="title"/>
          </p:nvPr>
        </p:nvSpPr>
        <p:spPr>
          <a:xfrm>
            <a:off x="2286000" y="365125"/>
            <a:ext cx="4357397" cy="1325563"/>
          </a:xfrm>
        </p:spPr>
        <p:txBody>
          <a:bodyPr anchor="ctr">
            <a:normAutofit/>
          </a:bodyPr>
          <a:lstStyle/>
          <a:p>
            <a:r>
              <a:rPr lang="en-US" b="1"/>
              <a:t>Scenario #1</a:t>
            </a:r>
          </a:p>
        </p:txBody>
      </p:sp>
    </p:spTree>
    <p:extLst>
      <p:ext uri="{BB962C8B-B14F-4D97-AF65-F5344CB8AC3E}">
        <p14:creationId xmlns:p14="http://schemas.microsoft.com/office/powerpoint/2010/main" val="774189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9D151-C53E-27CE-C51B-79477DA17A38}"/>
              </a:ext>
            </a:extLst>
          </p:cNvPr>
          <p:cNvSpPr>
            <a:spLocks noGrp="1"/>
          </p:cNvSpPr>
          <p:nvPr>
            <p:ph type="body" sz="half" idx="2"/>
          </p:nvPr>
        </p:nvSpPr>
        <p:spPr>
          <a:xfrm>
            <a:off x="2286000" y="1894114"/>
            <a:ext cx="4357396" cy="4325710"/>
          </a:xfrm>
        </p:spPr>
        <p:txBody>
          <a:bodyPr>
            <a:normAutofit/>
          </a:bodyPr>
          <a:lstStyle/>
          <a:p>
            <a:pPr>
              <a:buClr>
                <a:srgbClr val="00B0F0"/>
              </a:buClr>
            </a:pPr>
            <a:r>
              <a:rPr lang="en-US" sz="2000" b="1" dirty="0"/>
              <a:t>64-year-old, U.S. born male. History of foreign travel while serving in the military, including deployments in Asia. Current smoker. Hospitalized with chronic cough, hemoptysis. Sputum 3+ on smear. History of untreated M. avium. </a:t>
            </a:r>
          </a:p>
          <a:p>
            <a:pPr marL="342900" indent="-342900">
              <a:buFont typeface="Wingdings" panose="05000000000000000000" pitchFamily="2" charset="2"/>
              <a:buChar char="q"/>
            </a:pPr>
            <a:r>
              <a:rPr lang="en-US" sz="2000" dirty="0"/>
              <a:t> Results: NAAT did NOT detect MTB</a:t>
            </a:r>
          </a:p>
          <a:p>
            <a:pPr marL="342900" indent="-342900">
              <a:buFont typeface="Wingdings" panose="05000000000000000000" pitchFamily="2" charset="2"/>
              <a:buChar char="q"/>
            </a:pPr>
            <a:r>
              <a:rPr lang="en-US" sz="2000" dirty="0"/>
              <a:t> Can they release patient from AII</a:t>
            </a:r>
          </a:p>
          <a:p>
            <a:pPr marL="800100" lvl="1" indent="-342900">
              <a:buFont typeface="Wingdings" panose="05000000000000000000" pitchFamily="2" charset="2"/>
              <a:buChar char="q"/>
            </a:pPr>
            <a:r>
              <a:rPr lang="en-US" sz="2000" dirty="0"/>
              <a:t>Obtain a second NAAT.  If that too is negative and MTB is not highly suspected, yes, most likely a tubercular mycobacteria (NTM).</a:t>
            </a:r>
          </a:p>
        </p:txBody>
      </p:sp>
      <p:pic>
        <p:nvPicPr>
          <p:cNvPr id="1026" name="Picture 2" descr="370+ Old Man Coughing Stock Illustrations, Royalty-Free ...">
            <a:extLst>
              <a:ext uri="{FF2B5EF4-FFF2-40B4-BE49-F238E27FC236}">
                <a16:creationId xmlns:a16="http://schemas.microsoft.com/office/drawing/2014/main" id="{7E0C41E6-6E2E-08B0-04C6-AF6864FEAE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60" r="12374"/>
          <a:stretch>
            <a:fillRect/>
          </a:stretch>
        </p:blipFill>
        <p:spPr bwMode="auto">
          <a:xfrm>
            <a:off x="6783355" y="1"/>
            <a:ext cx="5408646" cy="6858000"/>
          </a:xfrm>
          <a:prstGeom prst="rect">
            <a:avLst/>
          </a:prstGeom>
          <a:solidFill>
            <a:srgbClr val="FFFFFF"/>
          </a:solidFill>
        </p:spPr>
      </p:pic>
      <p:sp>
        <p:nvSpPr>
          <p:cNvPr id="8" name="Slide Number Placeholder 2">
            <a:extLst>
              <a:ext uri="{FF2B5EF4-FFF2-40B4-BE49-F238E27FC236}">
                <a16:creationId xmlns:a16="http://schemas.microsoft.com/office/drawing/2014/main" id="{B144AA91-49E9-D2B0-9DB2-AFFD3F735E5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1EDE7A0-2A40-4843-A4BA-64BCA4242F6B}" type="slidenum">
              <a:rPr lang="en-US" smtClean="0"/>
              <a:pPr>
                <a:spcAft>
                  <a:spcPts val="600"/>
                </a:spcAft>
              </a:pPr>
              <a:t>38</a:t>
            </a:fld>
            <a:endParaRPr lang="en-US"/>
          </a:p>
        </p:txBody>
      </p:sp>
      <p:sp>
        <p:nvSpPr>
          <p:cNvPr id="2" name="Title 1">
            <a:extLst>
              <a:ext uri="{FF2B5EF4-FFF2-40B4-BE49-F238E27FC236}">
                <a16:creationId xmlns:a16="http://schemas.microsoft.com/office/drawing/2014/main" id="{1418DD44-637D-E8C2-0E87-A257FB70F5A3}"/>
              </a:ext>
            </a:extLst>
          </p:cNvPr>
          <p:cNvSpPr>
            <a:spLocks noGrp="1"/>
          </p:cNvSpPr>
          <p:nvPr>
            <p:ph type="title"/>
          </p:nvPr>
        </p:nvSpPr>
        <p:spPr>
          <a:xfrm>
            <a:off x="2286000" y="365125"/>
            <a:ext cx="4357397" cy="1325563"/>
          </a:xfrm>
        </p:spPr>
        <p:txBody>
          <a:bodyPr anchor="ctr">
            <a:normAutofit/>
          </a:bodyPr>
          <a:lstStyle/>
          <a:p>
            <a:r>
              <a:rPr lang="en-US" b="1" dirty="0"/>
              <a:t>Scenario #2</a:t>
            </a:r>
          </a:p>
        </p:txBody>
      </p:sp>
    </p:spTree>
    <p:extLst>
      <p:ext uri="{BB962C8B-B14F-4D97-AF65-F5344CB8AC3E}">
        <p14:creationId xmlns:p14="http://schemas.microsoft.com/office/powerpoint/2010/main" val="4041472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9D151-C53E-27CE-C51B-79477DA17A38}"/>
              </a:ext>
            </a:extLst>
          </p:cNvPr>
          <p:cNvSpPr>
            <a:spLocks noGrp="1"/>
          </p:cNvSpPr>
          <p:nvPr>
            <p:ph type="body" sz="half" idx="2"/>
          </p:nvPr>
        </p:nvSpPr>
        <p:spPr>
          <a:xfrm>
            <a:off x="2285999" y="1894114"/>
            <a:ext cx="4497355" cy="4709886"/>
          </a:xfrm>
        </p:spPr>
        <p:txBody>
          <a:bodyPr>
            <a:normAutofit fontScale="92500" lnSpcReduction="10000"/>
          </a:bodyPr>
          <a:lstStyle/>
          <a:p>
            <a:pPr>
              <a:lnSpc>
                <a:spcPct val="120000"/>
              </a:lnSpc>
              <a:buClr>
                <a:srgbClr val="00B0F0"/>
              </a:buClr>
            </a:pPr>
            <a:r>
              <a:rPr lang="en-US" sz="2200" b="1" dirty="0"/>
              <a:t>38-year-old U.S. born female with a history of volunteering in medical settings in Africa. You have just received a lab report that an intestinal biopsy sample has been identified to have MTB. Can she continue to work at a daycare?</a:t>
            </a:r>
          </a:p>
          <a:p>
            <a:pPr>
              <a:lnSpc>
                <a:spcPct val="120000"/>
              </a:lnSpc>
              <a:buFont typeface="Wingdings" panose="05000000000000000000" pitchFamily="2" charset="2"/>
              <a:buChar char="q"/>
            </a:pPr>
            <a:r>
              <a:rPr lang="en-US" sz="2200" dirty="0"/>
              <a:t> Chest Xray is normal.  What is the next step?</a:t>
            </a:r>
          </a:p>
          <a:p>
            <a:pPr>
              <a:lnSpc>
                <a:spcPct val="120000"/>
              </a:lnSpc>
              <a:buFont typeface="Wingdings" panose="05000000000000000000" pitchFamily="2" charset="2"/>
              <a:buChar char="q"/>
            </a:pPr>
            <a:r>
              <a:rPr lang="en-US" sz="2200" dirty="0"/>
              <a:t>Sputum are smear negative x 3, NAAT negative. She has no pulmonary symptoms.  What other details would you want to know before determining when she can return to work?</a:t>
            </a:r>
          </a:p>
          <a:p>
            <a:pPr marL="0" indent="0">
              <a:lnSpc>
                <a:spcPct val="90000"/>
              </a:lnSpc>
              <a:buClr>
                <a:srgbClr val="00B0F0"/>
              </a:buClr>
              <a:buNone/>
            </a:pPr>
            <a:endParaRPr lang="en-US" sz="2200" dirty="0"/>
          </a:p>
          <a:p>
            <a:pPr marL="0" indent="0">
              <a:lnSpc>
                <a:spcPct val="90000"/>
              </a:lnSpc>
              <a:buClr>
                <a:srgbClr val="00B0F0"/>
              </a:buClr>
              <a:buNone/>
            </a:pPr>
            <a:endParaRPr lang="en-US" sz="2200" dirty="0"/>
          </a:p>
          <a:p>
            <a:pPr marL="0" indent="0">
              <a:lnSpc>
                <a:spcPct val="90000"/>
              </a:lnSpc>
              <a:buClr>
                <a:srgbClr val="00B0F0"/>
              </a:buClr>
              <a:buNone/>
            </a:pPr>
            <a:endParaRPr lang="en-US" sz="2200" dirty="0"/>
          </a:p>
          <a:p>
            <a:pPr marL="0" indent="0">
              <a:lnSpc>
                <a:spcPct val="90000"/>
              </a:lnSpc>
              <a:buClr>
                <a:srgbClr val="00B0F0"/>
              </a:buClr>
              <a:buNone/>
            </a:pPr>
            <a:endParaRPr lang="en-US" sz="2200" dirty="0"/>
          </a:p>
          <a:p>
            <a:pPr marL="0" indent="0">
              <a:lnSpc>
                <a:spcPct val="90000"/>
              </a:lnSpc>
              <a:buClr>
                <a:srgbClr val="00B0F0"/>
              </a:buClr>
              <a:buNone/>
            </a:pPr>
            <a:endParaRPr lang="en-US" sz="2200" dirty="0"/>
          </a:p>
        </p:txBody>
      </p:sp>
      <p:pic>
        <p:nvPicPr>
          <p:cNvPr id="5" name="Picture 4" descr="A person blowing her nose&#10;&#10;AI-generated content may be incorrect.">
            <a:extLst>
              <a:ext uri="{FF2B5EF4-FFF2-40B4-BE49-F238E27FC236}">
                <a16:creationId xmlns:a16="http://schemas.microsoft.com/office/drawing/2014/main" id="{1A3F0E80-77A5-86B4-4010-DC49544A665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0279" r="35217" b="1"/>
          <a:stretch>
            <a:fillRect/>
          </a:stretch>
        </p:blipFill>
        <p:spPr>
          <a:xfrm>
            <a:off x="6783355" y="1"/>
            <a:ext cx="5408646" cy="6858000"/>
          </a:xfrm>
          <a:prstGeom prst="rect">
            <a:avLst/>
          </a:prstGeom>
          <a:noFill/>
        </p:spPr>
      </p:pic>
      <p:sp>
        <p:nvSpPr>
          <p:cNvPr id="8" name="Slide Number Placeholder 2">
            <a:extLst>
              <a:ext uri="{FF2B5EF4-FFF2-40B4-BE49-F238E27FC236}">
                <a16:creationId xmlns:a16="http://schemas.microsoft.com/office/drawing/2014/main" id="{B144AA91-49E9-D2B0-9DB2-AFFD3F735E5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1EDE7A0-2A40-4843-A4BA-64BCA4242F6B}" type="slidenum">
              <a:rPr lang="en-US" smtClean="0"/>
              <a:pPr>
                <a:spcAft>
                  <a:spcPts val="600"/>
                </a:spcAft>
              </a:pPr>
              <a:t>39</a:t>
            </a:fld>
            <a:endParaRPr lang="en-US"/>
          </a:p>
        </p:txBody>
      </p:sp>
      <p:sp>
        <p:nvSpPr>
          <p:cNvPr id="2" name="Title 1">
            <a:extLst>
              <a:ext uri="{FF2B5EF4-FFF2-40B4-BE49-F238E27FC236}">
                <a16:creationId xmlns:a16="http://schemas.microsoft.com/office/drawing/2014/main" id="{1418DD44-637D-E8C2-0E87-A257FB70F5A3}"/>
              </a:ext>
            </a:extLst>
          </p:cNvPr>
          <p:cNvSpPr>
            <a:spLocks noGrp="1"/>
          </p:cNvSpPr>
          <p:nvPr>
            <p:ph type="title"/>
          </p:nvPr>
        </p:nvSpPr>
        <p:spPr>
          <a:xfrm>
            <a:off x="2286000" y="365125"/>
            <a:ext cx="4357397" cy="1325563"/>
          </a:xfrm>
        </p:spPr>
        <p:txBody>
          <a:bodyPr anchor="ctr">
            <a:normAutofit/>
          </a:bodyPr>
          <a:lstStyle/>
          <a:p>
            <a:r>
              <a:rPr lang="en-US" b="1" dirty="0"/>
              <a:t>Scenario #3</a:t>
            </a:r>
          </a:p>
        </p:txBody>
      </p:sp>
    </p:spTree>
    <p:extLst>
      <p:ext uri="{BB962C8B-B14F-4D97-AF65-F5344CB8AC3E}">
        <p14:creationId xmlns:p14="http://schemas.microsoft.com/office/powerpoint/2010/main" val="418323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9F8F-B930-151B-27EA-A53F6B1D762D}"/>
              </a:ext>
            </a:extLst>
          </p:cNvPr>
          <p:cNvSpPr>
            <a:spLocks noGrp="1"/>
          </p:cNvSpPr>
          <p:nvPr>
            <p:ph type="title"/>
          </p:nvPr>
        </p:nvSpPr>
        <p:spPr>
          <a:xfrm>
            <a:off x="838200" y="241565"/>
            <a:ext cx="10515600" cy="1325563"/>
          </a:xfrm>
        </p:spPr>
        <p:txBody>
          <a:bodyPr anchor="ctr">
            <a:normAutofit/>
          </a:bodyPr>
          <a:lstStyle/>
          <a:p>
            <a:r>
              <a:rPr lang="en-US" b="1" dirty="0"/>
              <a:t>Hierarchy of Infection Control </a:t>
            </a:r>
          </a:p>
        </p:txBody>
      </p:sp>
      <p:graphicFrame>
        <p:nvGraphicFramePr>
          <p:cNvPr id="3" name="Diagram 2">
            <a:extLst>
              <a:ext uri="{FF2B5EF4-FFF2-40B4-BE49-F238E27FC236}">
                <a16:creationId xmlns:a16="http://schemas.microsoft.com/office/drawing/2014/main" id="{8AFF3E62-C235-EFF3-26B1-89597AFE07C9}"/>
              </a:ext>
            </a:extLst>
          </p:cNvPr>
          <p:cNvGraphicFramePr/>
          <p:nvPr>
            <p:extLst>
              <p:ext uri="{D42A27DB-BD31-4B8C-83A1-F6EECF244321}">
                <p14:modId xmlns:p14="http://schemas.microsoft.com/office/powerpoint/2010/main" val="2277857201"/>
              </p:ext>
            </p:extLst>
          </p:nvPr>
        </p:nvGraphicFramePr>
        <p:xfrm>
          <a:off x="206392" y="1567128"/>
          <a:ext cx="5372100" cy="5049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E96D9ACC-19E9-B6D7-86B3-A6FC65775044}"/>
              </a:ext>
            </a:extLst>
          </p:cNvPr>
          <p:cNvGrpSpPr/>
          <p:nvPr/>
        </p:nvGrpSpPr>
        <p:grpSpPr>
          <a:xfrm>
            <a:off x="5578492" y="2082801"/>
            <a:ext cx="6106066" cy="3779946"/>
            <a:chOff x="5578492" y="2082801"/>
            <a:chExt cx="6106066" cy="3779946"/>
          </a:xfrm>
        </p:grpSpPr>
        <p:pic>
          <p:nvPicPr>
            <p:cNvPr id="8" name="Picture 7">
              <a:extLst>
                <a:ext uri="{FF2B5EF4-FFF2-40B4-BE49-F238E27FC236}">
                  <a16:creationId xmlns:a16="http://schemas.microsoft.com/office/drawing/2014/main" id="{D32EF5D6-EA72-0947-2111-A22213D62A86}"/>
                </a:ext>
              </a:extLst>
            </p:cNvPr>
            <p:cNvPicPr>
              <a:picLocks noChangeAspect="1"/>
            </p:cNvPicPr>
            <p:nvPr/>
          </p:nvPicPr>
          <p:blipFill>
            <a:blip r:embed="rId8"/>
            <a:stretch>
              <a:fillRect/>
            </a:stretch>
          </p:blipFill>
          <p:spPr>
            <a:xfrm>
              <a:off x="5578492" y="2082801"/>
              <a:ext cx="6106066" cy="3779946"/>
            </a:xfrm>
            <a:prstGeom prst="rect">
              <a:avLst/>
            </a:prstGeom>
          </p:spPr>
        </p:pic>
        <p:sp>
          <p:nvSpPr>
            <p:cNvPr id="4" name="TextBox 3">
              <a:extLst>
                <a:ext uri="{FF2B5EF4-FFF2-40B4-BE49-F238E27FC236}">
                  <a16:creationId xmlns:a16="http://schemas.microsoft.com/office/drawing/2014/main" id="{0274D85C-0FD4-4700-301B-F31E1194715A}"/>
                </a:ext>
              </a:extLst>
            </p:cNvPr>
            <p:cNvSpPr txBox="1"/>
            <p:nvPr/>
          </p:nvSpPr>
          <p:spPr>
            <a:xfrm>
              <a:off x="7600950" y="5314950"/>
              <a:ext cx="242374" cy="369332"/>
            </a:xfrm>
            <a:prstGeom prst="rect">
              <a:avLst/>
            </a:prstGeom>
            <a:noFill/>
          </p:spPr>
          <p:txBody>
            <a:bodyPr wrap="none" rtlCol="0">
              <a:spAutoFit/>
            </a:bodyPr>
            <a:lstStyle/>
            <a:p>
              <a:r>
                <a:rPr lang="en-US" dirty="0"/>
                <a:t>.</a:t>
              </a:r>
            </a:p>
          </p:txBody>
        </p:sp>
      </p:grpSp>
    </p:spTree>
    <p:extLst>
      <p:ext uri="{BB962C8B-B14F-4D97-AF65-F5344CB8AC3E}">
        <p14:creationId xmlns:p14="http://schemas.microsoft.com/office/powerpoint/2010/main" val="1544660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BEFA-A689-C2A5-D7AE-B3CF566F6AB2}"/>
              </a:ext>
            </a:extLst>
          </p:cNvPr>
          <p:cNvSpPr>
            <a:spLocks noGrp="1"/>
          </p:cNvSpPr>
          <p:nvPr>
            <p:ph type="title"/>
          </p:nvPr>
        </p:nvSpPr>
        <p:spPr>
          <a:xfrm>
            <a:off x="806448" y="345756"/>
            <a:ext cx="10515600" cy="1325563"/>
          </a:xfrm>
        </p:spPr>
        <p:txBody>
          <a:bodyPr>
            <a:normAutofit/>
          </a:bodyPr>
          <a:lstStyle/>
          <a:p>
            <a:r>
              <a:rPr lang="en-US" sz="4800" b="1" dirty="0">
                <a:latin typeface="+mn-lt"/>
              </a:rPr>
              <a:t>Final Points </a:t>
            </a:r>
            <a:endParaRPr lang="en-US" b="1" dirty="0">
              <a:latin typeface="+mn-lt"/>
            </a:endParaRPr>
          </a:p>
        </p:txBody>
      </p:sp>
      <p:sp>
        <p:nvSpPr>
          <p:cNvPr id="6" name="TextBox 5">
            <a:extLst>
              <a:ext uri="{FF2B5EF4-FFF2-40B4-BE49-F238E27FC236}">
                <a16:creationId xmlns:a16="http://schemas.microsoft.com/office/drawing/2014/main" id="{1A432E32-DF08-0B29-29D2-0A55A77D7496}"/>
              </a:ext>
            </a:extLst>
          </p:cNvPr>
          <p:cNvSpPr txBox="1"/>
          <p:nvPr/>
        </p:nvSpPr>
        <p:spPr>
          <a:xfrm>
            <a:off x="806448" y="1984058"/>
            <a:ext cx="10579103" cy="4070986"/>
          </a:xfrm>
          <a:prstGeom prst="rect">
            <a:avLst/>
          </a:prstGeom>
          <a:noFill/>
        </p:spPr>
        <p:txBody>
          <a:bodyPr wrap="square">
            <a:spAutoFit/>
          </a:bodyPr>
          <a:lstStyle/>
          <a:p>
            <a:pPr marL="457200" indent="-457200">
              <a:lnSpc>
                <a:spcPts val="2600"/>
              </a:lnSpc>
              <a:buFont typeface="+mj-lt"/>
              <a:buAutoNum type="arabicParenR"/>
            </a:pPr>
            <a:r>
              <a:rPr lang="en-US" sz="2400" dirty="0"/>
              <a:t>Ensure your clinic or hospital setting has appropriate infection control measures in place.</a:t>
            </a:r>
          </a:p>
          <a:p>
            <a:pPr marL="457200" indent="-457200">
              <a:lnSpc>
                <a:spcPts val="2600"/>
              </a:lnSpc>
              <a:buFont typeface="+mj-lt"/>
              <a:buAutoNum type="arabicParenR"/>
            </a:pPr>
            <a:endParaRPr lang="en-US" sz="2400" dirty="0"/>
          </a:p>
          <a:p>
            <a:pPr marL="457200" indent="-457200">
              <a:lnSpc>
                <a:spcPts val="2600"/>
              </a:lnSpc>
              <a:buFont typeface="+mj-lt"/>
              <a:buAutoNum type="arabicParenR"/>
            </a:pPr>
            <a:r>
              <a:rPr lang="en-US" sz="2400" dirty="0"/>
              <a:t>It’s important to determine your patient’s risk of infectiousness.</a:t>
            </a:r>
          </a:p>
          <a:p>
            <a:pPr marL="457200" indent="-457200">
              <a:lnSpc>
                <a:spcPts val="2600"/>
              </a:lnSpc>
              <a:buFont typeface="+mj-lt"/>
              <a:buAutoNum type="arabicParenR"/>
            </a:pPr>
            <a:endParaRPr lang="en-US" sz="2400" dirty="0"/>
          </a:p>
          <a:p>
            <a:pPr marL="457200" indent="-457200">
              <a:lnSpc>
                <a:spcPts val="2600"/>
              </a:lnSpc>
              <a:buFont typeface="+mj-lt"/>
              <a:buAutoNum type="arabicParenR"/>
            </a:pPr>
            <a:r>
              <a:rPr lang="en-US" sz="2400" dirty="0"/>
              <a:t>Become familiar with guidelines on when it is safe to allow your patient to return to work/school/community activities.</a:t>
            </a:r>
          </a:p>
          <a:p>
            <a:pPr marL="457200" indent="-457200">
              <a:lnSpc>
                <a:spcPts val="2600"/>
              </a:lnSpc>
              <a:buFont typeface="+mj-lt"/>
              <a:buAutoNum type="arabicParenR"/>
            </a:pPr>
            <a:endParaRPr lang="en-US" sz="2400" dirty="0"/>
          </a:p>
          <a:p>
            <a:pPr marL="457200" indent="-457200">
              <a:lnSpc>
                <a:spcPts val="2600"/>
              </a:lnSpc>
              <a:buFont typeface="+mj-lt"/>
              <a:buAutoNum type="arabicParenR"/>
            </a:pPr>
            <a:r>
              <a:rPr lang="en-US" sz="2400" dirty="0"/>
              <a:t>Be mindful of providing patient-centered care, especially while helping them through their infectious period.</a:t>
            </a:r>
          </a:p>
          <a:p>
            <a:pPr marL="285750" indent="-285750">
              <a:lnSpc>
                <a:spcPts val="2600"/>
              </a:lnSpc>
              <a:buClr>
                <a:srgbClr val="00B0F0"/>
              </a:buClr>
              <a:buFont typeface="Wingdings" panose="05000000000000000000" pitchFamily="2" charset="2"/>
              <a:buChar char="q"/>
            </a:pPr>
            <a:endParaRPr lang="en-US" sz="2400" dirty="0">
              <a:solidFill>
                <a:schemeClr val="bg1"/>
              </a:solidFill>
            </a:endParaRPr>
          </a:p>
          <a:p>
            <a:pPr>
              <a:lnSpc>
                <a:spcPts val="2600"/>
              </a:lnSpc>
            </a:pPr>
            <a:endParaRPr lang="en-US" sz="1800" dirty="0">
              <a:solidFill>
                <a:schemeClr val="bg1"/>
              </a:solidFill>
            </a:endParaRPr>
          </a:p>
        </p:txBody>
      </p:sp>
    </p:spTree>
    <p:extLst>
      <p:ext uri="{BB962C8B-B14F-4D97-AF65-F5344CB8AC3E}">
        <p14:creationId xmlns:p14="http://schemas.microsoft.com/office/powerpoint/2010/main" val="7286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FF9900"/>
                                        </p:clrVal>
                                      </p:to>
                                    </p:set>
                                    <p:set>
                                      <p:cBhvr>
                                        <p:cTn id="7" dur="500" fill="hold"/>
                                        <p:tgtEl>
                                          <p:spTgt spid="6">
                                            <p:txEl>
                                              <p:pRg st="0" end="0"/>
                                            </p:txEl>
                                          </p:spTgt>
                                        </p:tgtEl>
                                        <p:attrNameLst>
                                          <p:attrName>fillcolor</p:attrName>
                                        </p:attrNameLst>
                                      </p:cBhvr>
                                      <p:to>
                                        <p:clrVal>
                                          <a:srgbClr val="FF9900"/>
                                        </p:clrVal>
                                      </p:to>
                                    </p:set>
                                    <p:set>
                                      <p:cBhvr>
                                        <p:cTn id="8" dur="500" fill="hold"/>
                                        <p:tgtEl>
                                          <p:spTgt spid="6">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6">
                                            <p:txEl>
                                              <p:pRg st="2" end="2"/>
                                            </p:txEl>
                                          </p:spTgt>
                                        </p:tgtEl>
                                        <p:attrNameLst>
                                          <p:attrName>style.color</p:attrName>
                                        </p:attrNameLst>
                                      </p:cBhvr>
                                      <p:to>
                                        <p:clrVal>
                                          <a:srgbClr val="FF9900"/>
                                        </p:clrVal>
                                      </p:to>
                                    </p:set>
                                    <p:set>
                                      <p:cBhvr>
                                        <p:cTn id="13" dur="500" fill="hold"/>
                                        <p:tgtEl>
                                          <p:spTgt spid="6">
                                            <p:txEl>
                                              <p:pRg st="2" end="2"/>
                                            </p:txEl>
                                          </p:spTgt>
                                        </p:tgtEl>
                                        <p:attrNameLst>
                                          <p:attrName>fillcolor</p:attrName>
                                        </p:attrNameLst>
                                      </p:cBhvr>
                                      <p:to>
                                        <p:clrVal>
                                          <a:srgbClr val="FF9900"/>
                                        </p:clrVal>
                                      </p:to>
                                    </p:set>
                                    <p:set>
                                      <p:cBhvr>
                                        <p:cTn id="14" dur="500" fill="hold"/>
                                        <p:tgtEl>
                                          <p:spTgt spid="6">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6">
                                            <p:txEl>
                                              <p:pRg st="4" end="4"/>
                                            </p:txEl>
                                          </p:spTgt>
                                        </p:tgtEl>
                                        <p:attrNameLst>
                                          <p:attrName>style.color</p:attrName>
                                        </p:attrNameLst>
                                      </p:cBhvr>
                                      <p:to>
                                        <p:clrVal>
                                          <a:srgbClr val="FF9900"/>
                                        </p:clrVal>
                                      </p:to>
                                    </p:set>
                                    <p:set>
                                      <p:cBhvr>
                                        <p:cTn id="19" dur="500" fill="hold"/>
                                        <p:tgtEl>
                                          <p:spTgt spid="6">
                                            <p:txEl>
                                              <p:pRg st="4" end="4"/>
                                            </p:txEl>
                                          </p:spTgt>
                                        </p:tgtEl>
                                        <p:attrNameLst>
                                          <p:attrName>fillcolor</p:attrName>
                                        </p:attrNameLst>
                                      </p:cBhvr>
                                      <p:to>
                                        <p:clrVal>
                                          <a:srgbClr val="FF9900"/>
                                        </p:clrVal>
                                      </p:to>
                                    </p:set>
                                    <p:set>
                                      <p:cBhvr>
                                        <p:cTn id="20" dur="500" fill="hold"/>
                                        <p:tgtEl>
                                          <p:spTgt spid="6">
                                            <p:txEl>
                                              <p:pRg st="4" end="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6">
                                            <p:txEl>
                                              <p:pRg st="6" end="6"/>
                                            </p:txEl>
                                          </p:spTgt>
                                        </p:tgtEl>
                                        <p:attrNameLst>
                                          <p:attrName>style.color</p:attrName>
                                        </p:attrNameLst>
                                      </p:cBhvr>
                                      <p:to>
                                        <p:clrVal>
                                          <a:srgbClr val="FF9900"/>
                                        </p:clrVal>
                                      </p:to>
                                    </p:set>
                                    <p:set>
                                      <p:cBhvr>
                                        <p:cTn id="25" dur="500" fill="hold"/>
                                        <p:tgtEl>
                                          <p:spTgt spid="6">
                                            <p:txEl>
                                              <p:pRg st="6" end="6"/>
                                            </p:txEl>
                                          </p:spTgt>
                                        </p:tgtEl>
                                        <p:attrNameLst>
                                          <p:attrName>fillcolor</p:attrName>
                                        </p:attrNameLst>
                                      </p:cBhvr>
                                      <p:to>
                                        <p:clrVal>
                                          <a:srgbClr val="FF9900"/>
                                        </p:clrVal>
                                      </p:to>
                                    </p:set>
                                    <p:set>
                                      <p:cBhvr>
                                        <p:cTn id="26" dur="500" fill="hold"/>
                                        <p:tgtEl>
                                          <p:spTgt spid="6">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575437-3C00-5E56-DE99-70CC9B2B3DD0}"/>
              </a:ext>
            </a:extLst>
          </p:cNvPr>
          <p:cNvSpPr>
            <a:spLocks noGrp="1"/>
          </p:cNvSpPr>
          <p:nvPr>
            <p:ph type="title"/>
          </p:nvPr>
        </p:nvSpPr>
        <p:spPr/>
        <p:txBody>
          <a:bodyPr/>
          <a:lstStyle/>
          <a:p>
            <a:r>
              <a:rPr lang="en-US" dirty="0"/>
              <a:t>Questions? </a:t>
            </a:r>
          </a:p>
        </p:txBody>
      </p:sp>
      <p:sp>
        <p:nvSpPr>
          <p:cNvPr id="4" name="Text Placeholder 3">
            <a:extLst>
              <a:ext uri="{FF2B5EF4-FFF2-40B4-BE49-F238E27FC236}">
                <a16:creationId xmlns:a16="http://schemas.microsoft.com/office/drawing/2014/main" id="{3CCE7137-2C12-626C-CA3A-279667D85773}"/>
              </a:ext>
            </a:extLst>
          </p:cNvPr>
          <p:cNvSpPr>
            <a:spLocks noGrp="1"/>
          </p:cNvSpPr>
          <p:nvPr>
            <p:ph type="body" idx="1"/>
          </p:nvPr>
        </p:nvSpPr>
        <p:spPr/>
        <p:txBody>
          <a:bodyPr/>
          <a:lstStyle/>
          <a:p>
            <a:r>
              <a:rPr lang="en-US" dirty="0"/>
              <a:t>TB Infection Control</a:t>
            </a:r>
          </a:p>
        </p:txBody>
      </p:sp>
      <p:sp>
        <p:nvSpPr>
          <p:cNvPr id="5" name="Text Placeholder 4">
            <a:extLst>
              <a:ext uri="{FF2B5EF4-FFF2-40B4-BE49-F238E27FC236}">
                <a16:creationId xmlns:a16="http://schemas.microsoft.com/office/drawing/2014/main" id="{82429E8F-8D69-8F9C-8748-34E0433A2F74}"/>
              </a:ext>
            </a:extLst>
          </p:cNvPr>
          <p:cNvSpPr>
            <a:spLocks noGrp="1"/>
          </p:cNvSpPr>
          <p:nvPr>
            <p:ph type="body" sz="quarter" idx="10"/>
          </p:nvPr>
        </p:nvSpPr>
        <p:spPr/>
        <p:txBody>
          <a:bodyPr/>
          <a:lstStyle/>
          <a:p>
            <a:r>
              <a:rPr lang="en-US" dirty="0"/>
              <a:t>Elizabeth Foy, MSN, RN</a:t>
            </a:r>
          </a:p>
          <a:p>
            <a:r>
              <a:rPr lang="en-US" dirty="0">
                <a:hlinkClick r:id="rId2"/>
              </a:rPr>
              <a:t>Elizabeth.foy@dshs.Texas.gov</a:t>
            </a:r>
            <a:r>
              <a:rPr lang="en-US" dirty="0"/>
              <a:t> </a:t>
            </a:r>
          </a:p>
        </p:txBody>
      </p:sp>
      <p:pic>
        <p:nvPicPr>
          <p:cNvPr id="6" name="Graphic 23" descr="Questions">
            <a:extLst>
              <a:ext uri="{FF2B5EF4-FFF2-40B4-BE49-F238E27FC236}">
                <a16:creationId xmlns:a16="http://schemas.microsoft.com/office/drawing/2014/main" id="{24FA2EE2-5AB5-0052-512F-715815344E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373" y="1561714"/>
            <a:ext cx="4651790" cy="4651790"/>
          </a:xfrm>
          <a:prstGeom prst="rect">
            <a:avLst/>
          </a:prstGeom>
        </p:spPr>
      </p:pic>
    </p:spTree>
    <p:extLst>
      <p:ext uri="{BB962C8B-B14F-4D97-AF65-F5344CB8AC3E}">
        <p14:creationId xmlns:p14="http://schemas.microsoft.com/office/powerpoint/2010/main" val="255343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5BB0-58C1-1CC9-8DB5-BA6B713FE64A}"/>
              </a:ext>
            </a:extLst>
          </p:cNvPr>
          <p:cNvSpPr>
            <a:spLocks noGrp="1"/>
          </p:cNvSpPr>
          <p:nvPr>
            <p:ph type="title"/>
          </p:nvPr>
        </p:nvSpPr>
        <p:spPr>
          <a:xfrm>
            <a:off x="1397000" y="525630"/>
            <a:ext cx="5181600" cy="1108807"/>
          </a:xfrm>
        </p:spPr>
        <p:txBody>
          <a:bodyPr vert="horz" lIns="91440" tIns="45720" rIns="91440" bIns="45720" rtlCol="0" anchor="ctr">
            <a:normAutofit/>
          </a:bodyPr>
          <a:lstStyle/>
          <a:p>
            <a:r>
              <a:rPr lang="en-US" sz="3700" b="1" kern="1200" dirty="0"/>
              <a:t>Administrative Controls</a:t>
            </a:r>
          </a:p>
        </p:txBody>
      </p:sp>
      <p:sp>
        <p:nvSpPr>
          <p:cNvPr id="11" name="Subtitle 2">
            <a:extLst>
              <a:ext uri="{FF2B5EF4-FFF2-40B4-BE49-F238E27FC236}">
                <a16:creationId xmlns:a16="http://schemas.microsoft.com/office/drawing/2014/main" id="{0A5FDE13-6A71-DD85-6C21-E0716305F786}"/>
              </a:ext>
            </a:extLst>
          </p:cNvPr>
          <p:cNvSpPr>
            <a:spLocks noGrp="1"/>
          </p:cNvSpPr>
          <p:nvPr>
            <p:ph type="subTitle" idx="13"/>
          </p:nvPr>
        </p:nvSpPr>
        <p:spPr>
          <a:xfrm>
            <a:off x="1512801" y="1435850"/>
            <a:ext cx="5181600" cy="408005"/>
          </a:xfrm>
        </p:spPr>
        <p:txBody>
          <a:bodyPr>
            <a:normAutofit lnSpcReduction="10000"/>
          </a:bodyPr>
          <a:lstStyle/>
          <a:p>
            <a:r>
              <a:rPr lang="en-US" dirty="0"/>
              <a:t>Primary Level </a:t>
            </a:r>
          </a:p>
        </p:txBody>
      </p:sp>
      <p:sp>
        <p:nvSpPr>
          <p:cNvPr id="3" name="Content Placeholder 2">
            <a:extLst>
              <a:ext uri="{FF2B5EF4-FFF2-40B4-BE49-F238E27FC236}">
                <a16:creationId xmlns:a16="http://schemas.microsoft.com/office/drawing/2014/main" id="{EB90AAFB-0A3B-914A-4A99-B8C454801533}"/>
              </a:ext>
            </a:extLst>
          </p:cNvPr>
          <p:cNvSpPr>
            <a:spLocks noGrp="1"/>
          </p:cNvSpPr>
          <p:nvPr>
            <p:ph sz="half" idx="1"/>
          </p:nvPr>
        </p:nvSpPr>
        <p:spPr>
          <a:xfrm>
            <a:off x="338405" y="2102054"/>
            <a:ext cx="6380248" cy="4647841"/>
          </a:xfrm>
        </p:spPr>
        <p:txBody>
          <a:bodyPr vert="horz" lIns="91440" tIns="45720" rIns="91440" bIns="45720" rtlCol="0">
            <a:noAutofit/>
          </a:bodyPr>
          <a:lstStyle/>
          <a:p>
            <a:pPr marL="0" indent="0">
              <a:buNone/>
            </a:pPr>
            <a:r>
              <a:rPr lang="en-US" sz="2400" dirty="0"/>
              <a:t>Recommended to reduce TB transmission </a:t>
            </a:r>
            <a:r>
              <a:rPr lang="en-US" sz="2400" b="1" dirty="0"/>
              <a:t>through policy and practice:</a:t>
            </a:r>
          </a:p>
          <a:p>
            <a:pPr lvl="1"/>
            <a:r>
              <a:rPr lang="en-US" dirty="0"/>
              <a:t>Assigning a person responsible for TB infection control</a:t>
            </a:r>
          </a:p>
          <a:p>
            <a:pPr lvl="1"/>
            <a:r>
              <a:rPr lang="en-US" dirty="0"/>
              <a:t>Performing risk assessments </a:t>
            </a:r>
          </a:p>
          <a:p>
            <a:pPr lvl="1"/>
            <a:r>
              <a:rPr lang="en-US" dirty="0"/>
              <a:t>Developing written TB infection control plans</a:t>
            </a:r>
          </a:p>
          <a:p>
            <a:pPr lvl="1"/>
            <a:r>
              <a:rPr lang="en-US" dirty="0"/>
              <a:t>Triaging and separating people with TB symptoms</a:t>
            </a:r>
          </a:p>
          <a:p>
            <a:pPr lvl="1"/>
            <a:r>
              <a:rPr lang="en-US" dirty="0"/>
              <a:t>Training and education of staff</a:t>
            </a:r>
          </a:p>
          <a:p>
            <a:pPr lvl="1"/>
            <a:r>
              <a:rPr lang="en-US" dirty="0"/>
              <a:t>Screening healthcare personnel (HCP) for TB</a:t>
            </a:r>
          </a:p>
        </p:txBody>
      </p:sp>
      <p:pic>
        <p:nvPicPr>
          <p:cNvPr id="6" name="Picture 5" descr="A document with text on it&#10;&#10;AI-generated content may be incorrect.">
            <a:extLst>
              <a:ext uri="{FF2B5EF4-FFF2-40B4-BE49-F238E27FC236}">
                <a16:creationId xmlns:a16="http://schemas.microsoft.com/office/drawing/2014/main" id="{C85413A9-0FE0-6966-0471-47019169A433}"/>
              </a:ext>
            </a:extLst>
          </p:cNvPr>
          <p:cNvPicPr>
            <a:picLocks noChangeAspect="1"/>
          </p:cNvPicPr>
          <p:nvPr/>
        </p:nvPicPr>
        <p:blipFill>
          <a:blip r:embed="rId3"/>
          <a:stretch>
            <a:fillRect/>
          </a:stretch>
        </p:blipFill>
        <p:spPr>
          <a:xfrm>
            <a:off x="6951006" y="0"/>
            <a:ext cx="4671737" cy="6626578"/>
          </a:xfrm>
          <a:prstGeom prst="rect">
            <a:avLst/>
          </a:prstGeom>
          <a:noFill/>
        </p:spPr>
      </p:pic>
      <p:sp>
        <p:nvSpPr>
          <p:cNvPr id="8" name="TextBox 7">
            <a:extLst>
              <a:ext uri="{FF2B5EF4-FFF2-40B4-BE49-F238E27FC236}">
                <a16:creationId xmlns:a16="http://schemas.microsoft.com/office/drawing/2014/main" id="{FF027C7C-2D98-70F5-5A20-BD6E47C2DF8C}"/>
              </a:ext>
            </a:extLst>
          </p:cNvPr>
          <p:cNvSpPr txBox="1"/>
          <p:nvPr/>
        </p:nvSpPr>
        <p:spPr>
          <a:xfrm>
            <a:off x="360276" y="6269622"/>
            <a:ext cx="7486650" cy="307777"/>
          </a:xfrm>
          <a:prstGeom prst="rect">
            <a:avLst/>
          </a:prstGeom>
          <a:noFill/>
        </p:spPr>
        <p:txBody>
          <a:bodyPr wrap="square">
            <a:spAutoFit/>
          </a:bodyPr>
          <a:lstStyle/>
          <a:p>
            <a:r>
              <a:rPr lang="en-US" sz="1400" dirty="0">
                <a:hlinkClick r:id="rId4"/>
              </a:rPr>
              <a:t>https://www.dshs.texas.gov/sites/default/files/LIDS-TB/policies/TexasTBManual.pdf</a:t>
            </a:r>
            <a:r>
              <a:rPr lang="en-US" sz="1400" dirty="0"/>
              <a:t> </a:t>
            </a:r>
          </a:p>
        </p:txBody>
      </p:sp>
      <p:sp>
        <p:nvSpPr>
          <p:cNvPr id="9" name="Isosceles Triangle 8">
            <a:extLst>
              <a:ext uri="{FF2B5EF4-FFF2-40B4-BE49-F238E27FC236}">
                <a16:creationId xmlns:a16="http://schemas.microsoft.com/office/drawing/2014/main" id="{4C68E165-8964-7E0F-FB1A-FDD213EAABE9}"/>
              </a:ext>
            </a:extLst>
          </p:cNvPr>
          <p:cNvSpPr/>
          <p:nvPr/>
        </p:nvSpPr>
        <p:spPr>
          <a:xfrm>
            <a:off x="338405" y="776592"/>
            <a:ext cx="1116495" cy="962554"/>
          </a:xfrm>
          <a:prstGeom prst="triangl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422972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5BBF-7CA1-3BDD-F1B5-03440F081EF9}"/>
              </a:ext>
            </a:extLst>
          </p:cNvPr>
          <p:cNvSpPr>
            <a:spLocks noGrp="1"/>
          </p:cNvSpPr>
          <p:nvPr>
            <p:ph type="title"/>
          </p:nvPr>
        </p:nvSpPr>
        <p:spPr>
          <a:xfrm>
            <a:off x="650631" y="281344"/>
            <a:ext cx="9102969" cy="1325563"/>
          </a:xfrm>
        </p:spPr>
        <p:txBody>
          <a:bodyPr>
            <a:normAutofit/>
          </a:bodyPr>
          <a:lstStyle/>
          <a:p>
            <a:r>
              <a:rPr lang="en-US" sz="3600" dirty="0"/>
              <a:t>Healthcare Personnel TB Infection Control Forms</a:t>
            </a:r>
          </a:p>
        </p:txBody>
      </p:sp>
      <p:pic>
        <p:nvPicPr>
          <p:cNvPr id="8" name="Picture 7">
            <a:extLst>
              <a:ext uri="{FF2B5EF4-FFF2-40B4-BE49-F238E27FC236}">
                <a16:creationId xmlns:a16="http://schemas.microsoft.com/office/drawing/2014/main" id="{83510C8F-F2AD-E812-70FE-21F8D5A07789}"/>
              </a:ext>
            </a:extLst>
          </p:cNvPr>
          <p:cNvPicPr>
            <a:picLocks noChangeAspect="1"/>
          </p:cNvPicPr>
          <p:nvPr/>
        </p:nvPicPr>
        <p:blipFill>
          <a:blip r:embed="rId3"/>
          <a:stretch>
            <a:fillRect/>
          </a:stretch>
        </p:blipFill>
        <p:spPr>
          <a:xfrm>
            <a:off x="194550" y="1509043"/>
            <a:ext cx="6222366" cy="4704983"/>
          </a:xfrm>
          <a:prstGeom prst="rect">
            <a:avLst/>
          </a:prstGeom>
        </p:spPr>
      </p:pic>
      <p:pic>
        <p:nvPicPr>
          <p:cNvPr id="12" name="Picture 11">
            <a:extLst>
              <a:ext uri="{FF2B5EF4-FFF2-40B4-BE49-F238E27FC236}">
                <a16:creationId xmlns:a16="http://schemas.microsoft.com/office/drawing/2014/main" id="{C87A2815-6E14-93FC-446B-95EC0A40BA51}"/>
              </a:ext>
            </a:extLst>
          </p:cNvPr>
          <p:cNvPicPr>
            <a:picLocks noChangeAspect="1"/>
          </p:cNvPicPr>
          <p:nvPr/>
        </p:nvPicPr>
        <p:blipFill>
          <a:blip r:embed="rId4"/>
          <a:stretch>
            <a:fillRect/>
          </a:stretch>
        </p:blipFill>
        <p:spPr>
          <a:xfrm>
            <a:off x="5413132" y="1297691"/>
            <a:ext cx="3869586" cy="5338269"/>
          </a:xfrm>
          <a:prstGeom prst="rect">
            <a:avLst/>
          </a:prstGeom>
          <a:ln>
            <a:solidFill>
              <a:schemeClr val="tx1"/>
            </a:solidFill>
          </a:ln>
          <a:effectLst>
            <a:outerShdw blurRad="50800" dist="38100" dir="13500000" algn="br" rotWithShape="0">
              <a:prstClr val="black">
                <a:alpha val="40000"/>
              </a:prstClr>
            </a:outerShdw>
          </a:effectLst>
        </p:spPr>
      </p:pic>
      <p:pic>
        <p:nvPicPr>
          <p:cNvPr id="10" name="Picture 9">
            <a:extLst>
              <a:ext uri="{FF2B5EF4-FFF2-40B4-BE49-F238E27FC236}">
                <a16:creationId xmlns:a16="http://schemas.microsoft.com/office/drawing/2014/main" id="{503753E8-D7B4-2762-35EF-005B01BFE9C1}"/>
              </a:ext>
            </a:extLst>
          </p:cNvPr>
          <p:cNvPicPr>
            <a:picLocks noChangeAspect="1"/>
          </p:cNvPicPr>
          <p:nvPr/>
        </p:nvPicPr>
        <p:blipFill>
          <a:blip r:embed="rId5"/>
          <a:stretch>
            <a:fillRect/>
          </a:stretch>
        </p:blipFill>
        <p:spPr>
          <a:xfrm>
            <a:off x="7976290" y="1278432"/>
            <a:ext cx="3937634" cy="5338268"/>
          </a:xfrm>
          <a:prstGeom prst="rect">
            <a:avLst/>
          </a:prstGeom>
          <a:ln>
            <a:solidFill>
              <a:schemeClr val="tx1"/>
            </a:solidFill>
          </a:ln>
          <a:effectLst>
            <a:outerShdw blurRad="50800" dist="38100" dir="16200000" rotWithShape="0">
              <a:prstClr val="black">
                <a:alpha val="40000"/>
              </a:prstClr>
            </a:outerShdw>
          </a:effectLst>
        </p:spPr>
      </p:pic>
      <p:sp>
        <p:nvSpPr>
          <p:cNvPr id="13" name="TextBox 12">
            <a:extLst>
              <a:ext uri="{FF2B5EF4-FFF2-40B4-BE49-F238E27FC236}">
                <a16:creationId xmlns:a16="http://schemas.microsoft.com/office/drawing/2014/main" id="{D91B743B-578E-4B2B-01AC-FD856901F06A}"/>
              </a:ext>
            </a:extLst>
          </p:cNvPr>
          <p:cNvSpPr txBox="1"/>
          <p:nvPr/>
        </p:nvSpPr>
        <p:spPr>
          <a:xfrm>
            <a:off x="244241" y="6207324"/>
            <a:ext cx="2678723" cy="369332"/>
          </a:xfrm>
          <a:prstGeom prst="rect">
            <a:avLst/>
          </a:prstGeom>
          <a:noFill/>
        </p:spPr>
        <p:txBody>
          <a:bodyPr wrap="square" rtlCol="0">
            <a:spAutoFit/>
          </a:bodyPr>
          <a:lstStyle/>
          <a:p>
            <a:r>
              <a:rPr lang="en-US" dirty="0">
                <a:hlinkClick r:id="rId6"/>
              </a:rPr>
              <a:t>Source: www.texastb.org</a:t>
            </a:r>
            <a:r>
              <a:rPr lang="en-US" dirty="0"/>
              <a:t> </a:t>
            </a:r>
          </a:p>
        </p:txBody>
      </p:sp>
    </p:spTree>
    <p:extLst>
      <p:ext uri="{BB962C8B-B14F-4D97-AF65-F5344CB8AC3E}">
        <p14:creationId xmlns:p14="http://schemas.microsoft.com/office/powerpoint/2010/main" val="291135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5BB0-58C1-1CC9-8DB5-BA6B713FE64A}"/>
              </a:ext>
            </a:extLst>
          </p:cNvPr>
          <p:cNvSpPr>
            <a:spLocks noGrp="1"/>
          </p:cNvSpPr>
          <p:nvPr>
            <p:ph type="title"/>
          </p:nvPr>
        </p:nvSpPr>
        <p:spPr>
          <a:xfrm>
            <a:off x="1527175" y="483766"/>
            <a:ext cx="5181600" cy="1108807"/>
          </a:xfrm>
        </p:spPr>
        <p:txBody>
          <a:bodyPr vert="horz" lIns="91440" tIns="45720" rIns="91440" bIns="45720" rtlCol="0" anchor="ctr">
            <a:normAutofit/>
          </a:bodyPr>
          <a:lstStyle/>
          <a:p>
            <a:r>
              <a:rPr lang="en-US" sz="3700" b="1" kern="1200" dirty="0"/>
              <a:t>Environmental Controls</a:t>
            </a:r>
          </a:p>
        </p:txBody>
      </p:sp>
      <p:sp>
        <p:nvSpPr>
          <p:cNvPr id="11" name="Subtitle 2">
            <a:extLst>
              <a:ext uri="{FF2B5EF4-FFF2-40B4-BE49-F238E27FC236}">
                <a16:creationId xmlns:a16="http://schemas.microsoft.com/office/drawing/2014/main" id="{0A5FDE13-6A71-DD85-6C21-E0716305F786}"/>
              </a:ext>
            </a:extLst>
          </p:cNvPr>
          <p:cNvSpPr>
            <a:spLocks noGrp="1"/>
          </p:cNvSpPr>
          <p:nvPr>
            <p:ph type="subTitle" idx="13"/>
          </p:nvPr>
        </p:nvSpPr>
        <p:spPr>
          <a:xfrm>
            <a:off x="1539609" y="1388570"/>
            <a:ext cx="5181600" cy="408005"/>
          </a:xfrm>
        </p:spPr>
        <p:txBody>
          <a:bodyPr>
            <a:normAutofit lnSpcReduction="10000"/>
          </a:bodyPr>
          <a:lstStyle/>
          <a:p>
            <a:r>
              <a:rPr lang="en-US" dirty="0"/>
              <a:t>Second Level of Hierarchy </a:t>
            </a:r>
          </a:p>
        </p:txBody>
      </p:sp>
      <p:sp>
        <p:nvSpPr>
          <p:cNvPr id="3" name="Content Placeholder 2">
            <a:extLst>
              <a:ext uri="{FF2B5EF4-FFF2-40B4-BE49-F238E27FC236}">
                <a16:creationId xmlns:a16="http://schemas.microsoft.com/office/drawing/2014/main" id="{EB90AAFB-0A3B-914A-4A99-B8C454801533}"/>
              </a:ext>
            </a:extLst>
          </p:cNvPr>
          <p:cNvSpPr>
            <a:spLocks noGrp="1"/>
          </p:cNvSpPr>
          <p:nvPr>
            <p:ph sz="half" idx="1"/>
          </p:nvPr>
        </p:nvSpPr>
        <p:spPr>
          <a:xfrm>
            <a:off x="838200" y="2210159"/>
            <a:ext cx="5499100" cy="4470041"/>
          </a:xfrm>
        </p:spPr>
        <p:txBody>
          <a:bodyPr vert="horz" lIns="91440" tIns="45720" rIns="91440" bIns="45720" rtlCol="0">
            <a:normAutofit/>
          </a:bodyPr>
          <a:lstStyle/>
          <a:p>
            <a:r>
              <a:rPr lang="en-US" sz="2200" dirty="0"/>
              <a:t>Prevents the spread of disease by reducing the number of droplets in the environment</a:t>
            </a:r>
          </a:p>
          <a:p>
            <a:r>
              <a:rPr lang="en-US" sz="2200" dirty="0"/>
              <a:t>Primary controls:</a:t>
            </a:r>
          </a:p>
          <a:p>
            <a:pPr lvl="1">
              <a:buSzPct val="70000"/>
              <a:buFont typeface="Wingdings 3" panose="05040102010807070707" pitchFamily="18" charset="2"/>
              <a:buChar char=""/>
            </a:pPr>
            <a:r>
              <a:rPr lang="en-US" sz="2200" dirty="0"/>
              <a:t>Control source of infection – local exhaust, diluting and removing contaminated air, ventilation</a:t>
            </a:r>
          </a:p>
          <a:p>
            <a:r>
              <a:rPr lang="en-US" sz="2200" dirty="0"/>
              <a:t>Secondary controls:</a:t>
            </a:r>
          </a:p>
          <a:p>
            <a:pPr lvl="1">
              <a:buSzPct val="70000"/>
              <a:buFont typeface="Wingdings 3" panose="05040102010807070707" pitchFamily="18" charset="2"/>
              <a:buChar char=""/>
            </a:pPr>
            <a:r>
              <a:rPr lang="en-US" sz="2200" dirty="0"/>
              <a:t>Controls airflow to prevent contamination in near-by areas – airborne isolation rooms (AII), high efficiency particulate air (HEPA) filtration, etc.</a:t>
            </a:r>
          </a:p>
          <a:p>
            <a:pPr marL="457200" lvl="1" indent="0">
              <a:buNone/>
            </a:pPr>
            <a:r>
              <a:rPr lang="en-US" sz="2200" dirty="0"/>
              <a:t> </a:t>
            </a:r>
          </a:p>
        </p:txBody>
      </p:sp>
      <p:pic>
        <p:nvPicPr>
          <p:cNvPr id="5" name="Picture 4">
            <a:extLst>
              <a:ext uri="{FF2B5EF4-FFF2-40B4-BE49-F238E27FC236}">
                <a16:creationId xmlns:a16="http://schemas.microsoft.com/office/drawing/2014/main" id="{7819B5BF-132D-BD62-48E9-88ABEDA12987}"/>
              </a:ext>
            </a:extLst>
          </p:cNvPr>
          <p:cNvPicPr>
            <a:picLocks noChangeAspect="1"/>
          </p:cNvPicPr>
          <p:nvPr/>
        </p:nvPicPr>
        <p:blipFill>
          <a:blip r:embed="rId3"/>
          <a:stretch>
            <a:fillRect/>
          </a:stretch>
        </p:blipFill>
        <p:spPr>
          <a:xfrm>
            <a:off x="6859389" y="5343955"/>
            <a:ext cx="4303911" cy="1000660"/>
          </a:xfrm>
          <a:prstGeom prst="rect">
            <a:avLst/>
          </a:prstGeom>
        </p:spPr>
      </p:pic>
      <p:pic>
        <p:nvPicPr>
          <p:cNvPr id="7" name="Picture 2" descr="File:Airborne Precautions poster.pdf ...">
            <a:extLst>
              <a:ext uri="{FF2B5EF4-FFF2-40B4-BE49-F238E27FC236}">
                <a16:creationId xmlns:a16="http://schemas.microsoft.com/office/drawing/2014/main" id="{D1EFD0DF-275D-8140-C746-370C7C696FC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32328" y="136955"/>
            <a:ext cx="3897234" cy="5044645"/>
          </a:xfrm>
          <a:prstGeom prst="rect">
            <a:avLst/>
          </a:prstGeom>
          <a:solidFill>
            <a:srgbClr val="FFFFFF"/>
          </a:solidFill>
        </p:spPr>
      </p:pic>
      <p:sp>
        <p:nvSpPr>
          <p:cNvPr id="9" name="Rectangle: Rounded Corners 8">
            <a:extLst>
              <a:ext uri="{FF2B5EF4-FFF2-40B4-BE49-F238E27FC236}">
                <a16:creationId xmlns:a16="http://schemas.microsoft.com/office/drawing/2014/main" id="{71804F2A-EB1F-9541-C720-A400B2375CBB}"/>
              </a:ext>
            </a:extLst>
          </p:cNvPr>
          <p:cNvSpPr/>
          <p:nvPr/>
        </p:nvSpPr>
        <p:spPr>
          <a:xfrm>
            <a:off x="6859389" y="4001464"/>
            <a:ext cx="4303911" cy="1180136"/>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30C12293-6EFD-9B01-CBE0-91E888C48F44}"/>
              </a:ext>
            </a:extLst>
          </p:cNvPr>
          <p:cNvSpPr/>
          <p:nvPr/>
        </p:nvSpPr>
        <p:spPr>
          <a:xfrm>
            <a:off x="338405" y="776592"/>
            <a:ext cx="1116495" cy="962554"/>
          </a:xfrm>
          <a:prstGeom prst="triangl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22986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192D-B749-B3DA-2DA3-A9A66497F6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5D44C6-921E-7BFB-7921-9C642CA2890B}"/>
              </a:ext>
            </a:extLst>
          </p:cNvPr>
          <p:cNvSpPr>
            <a:spLocks noGrp="1"/>
          </p:cNvSpPr>
          <p:nvPr>
            <p:ph sz="quarter" idx="13"/>
          </p:nvPr>
        </p:nvSpPr>
        <p:spPr>
          <a:xfrm>
            <a:off x="666750" y="1117233"/>
            <a:ext cx="10858500" cy="5372100"/>
          </a:xfrm>
        </p:spPr>
        <p:txBody>
          <a:bodyPr>
            <a:normAutofit/>
          </a:bodyPr>
          <a:lstStyle/>
          <a:p>
            <a:pPr marL="0" indent="0">
              <a:buNone/>
            </a:pPr>
            <a:r>
              <a:rPr lang="en-US" sz="2400" dirty="0"/>
              <a:t>Reduce concentration of infectious bacilli in air in areas where contamination is likely:</a:t>
            </a:r>
          </a:p>
          <a:p>
            <a:pPr>
              <a:buFont typeface="Arial" panose="020B0604020202020204" pitchFamily="34" charset="0"/>
              <a:buChar char="•"/>
            </a:pPr>
            <a:r>
              <a:rPr lang="en-US" sz="2400" dirty="0"/>
              <a:t>Upper-room germicidal ultraviolet (GUV) systems – uses UV light to kill microorganisms</a:t>
            </a:r>
          </a:p>
          <a:p>
            <a:pPr>
              <a:buFont typeface="Arial" panose="020B0604020202020204" pitchFamily="34" charset="0"/>
              <a:buChar char="•"/>
            </a:pPr>
            <a:r>
              <a:rPr lang="en-US" sz="2400" dirty="0"/>
              <a:t>Ventilation systems (including natural, mixed-mode, mechanical ventilation and recirculated air through high-efficiency particulate air (HEPA) filters)</a:t>
            </a:r>
          </a:p>
          <a:p>
            <a:pPr marL="0" indent="0">
              <a:buNone/>
            </a:pPr>
            <a:endParaRPr lang="en-US" dirty="0">
              <a:solidFill>
                <a:schemeClr val="bg1"/>
              </a:solidFill>
            </a:endParaRPr>
          </a:p>
        </p:txBody>
      </p:sp>
      <p:sp>
        <p:nvSpPr>
          <p:cNvPr id="2" name="Title 1">
            <a:extLst>
              <a:ext uri="{FF2B5EF4-FFF2-40B4-BE49-F238E27FC236}">
                <a16:creationId xmlns:a16="http://schemas.microsoft.com/office/drawing/2014/main" id="{59476773-BC8A-A6D9-F801-EFA2DBCD1593}"/>
              </a:ext>
            </a:extLst>
          </p:cNvPr>
          <p:cNvSpPr>
            <a:spLocks noGrp="1"/>
          </p:cNvSpPr>
          <p:nvPr>
            <p:ph type="title" idx="4294967295"/>
          </p:nvPr>
        </p:nvSpPr>
        <p:spPr>
          <a:xfrm>
            <a:off x="685802" y="0"/>
            <a:ext cx="10515600" cy="1325563"/>
          </a:xfrm>
        </p:spPr>
        <p:txBody>
          <a:bodyPr>
            <a:normAutofit/>
          </a:bodyPr>
          <a:lstStyle/>
          <a:p>
            <a:r>
              <a:rPr lang="en-US" sz="4000" b="1" dirty="0">
                <a:solidFill>
                  <a:schemeClr val="accent1"/>
                </a:solidFill>
                <a:latin typeface="+mn-lt"/>
              </a:rPr>
              <a:t>Environmental (Engineering) Controls</a:t>
            </a:r>
          </a:p>
        </p:txBody>
      </p:sp>
      <p:sp>
        <p:nvSpPr>
          <p:cNvPr id="4" name="TextBox 3">
            <a:extLst>
              <a:ext uri="{FF2B5EF4-FFF2-40B4-BE49-F238E27FC236}">
                <a16:creationId xmlns:a16="http://schemas.microsoft.com/office/drawing/2014/main" id="{E231602F-1D22-800C-50E2-319FE3F2F8A6}"/>
              </a:ext>
            </a:extLst>
          </p:cNvPr>
          <p:cNvSpPr txBox="1"/>
          <p:nvPr/>
        </p:nvSpPr>
        <p:spPr>
          <a:xfrm>
            <a:off x="8335105" y="6350834"/>
            <a:ext cx="2628900" cy="276999"/>
          </a:xfrm>
          <a:prstGeom prst="rect">
            <a:avLst/>
          </a:prstGeom>
          <a:noFill/>
        </p:spPr>
        <p:txBody>
          <a:bodyPr wrap="square">
            <a:spAutoFit/>
          </a:bodyPr>
          <a:lstStyle/>
          <a:p>
            <a:r>
              <a:rPr lang="en-US" sz="1200" dirty="0">
                <a:solidFill>
                  <a:schemeClr val="tx2"/>
                </a:solidFill>
              </a:rPr>
              <a:t>https://tbksp.who.int/en/node/2587</a:t>
            </a:r>
          </a:p>
        </p:txBody>
      </p:sp>
      <p:pic>
        <p:nvPicPr>
          <p:cNvPr id="7" name="Picture 6">
            <a:extLst>
              <a:ext uri="{FF2B5EF4-FFF2-40B4-BE49-F238E27FC236}">
                <a16:creationId xmlns:a16="http://schemas.microsoft.com/office/drawing/2014/main" id="{8E6B304B-02FB-A6AC-4978-FCC3E7EDEADD}"/>
              </a:ext>
            </a:extLst>
          </p:cNvPr>
          <p:cNvPicPr>
            <a:picLocks noChangeAspect="1"/>
          </p:cNvPicPr>
          <p:nvPr/>
        </p:nvPicPr>
        <p:blipFill>
          <a:blip r:embed="rId3"/>
          <a:stretch>
            <a:fillRect/>
          </a:stretch>
        </p:blipFill>
        <p:spPr>
          <a:xfrm>
            <a:off x="1171908" y="3579665"/>
            <a:ext cx="2952085" cy="2002498"/>
          </a:xfrm>
          <a:prstGeom prst="rect">
            <a:avLst/>
          </a:prstGeom>
        </p:spPr>
      </p:pic>
      <p:pic>
        <p:nvPicPr>
          <p:cNvPr id="9" name="Picture 8">
            <a:extLst>
              <a:ext uri="{FF2B5EF4-FFF2-40B4-BE49-F238E27FC236}">
                <a16:creationId xmlns:a16="http://schemas.microsoft.com/office/drawing/2014/main" id="{7AFB872D-AFFF-DA52-B39D-212D2FA1BEDD}"/>
              </a:ext>
            </a:extLst>
          </p:cNvPr>
          <p:cNvPicPr>
            <a:picLocks noChangeAspect="1"/>
          </p:cNvPicPr>
          <p:nvPr/>
        </p:nvPicPr>
        <p:blipFill>
          <a:blip r:embed="rId4"/>
          <a:stretch>
            <a:fillRect/>
          </a:stretch>
        </p:blipFill>
        <p:spPr>
          <a:xfrm>
            <a:off x="4757862" y="3488208"/>
            <a:ext cx="2416210" cy="2075997"/>
          </a:xfrm>
          <a:prstGeom prst="rect">
            <a:avLst/>
          </a:prstGeom>
        </p:spPr>
      </p:pic>
      <p:sp>
        <p:nvSpPr>
          <p:cNvPr id="11" name="TextBox 10">
            <a:extLst>
              <a:ext uri="{FF2B5EF4-FFF2-40B4-BE49-F238E27FC236}">
                <a16:creationId xmlns:a16="http://schemas.microsoft.com/office/drawing/2014/main" id="{9F353FDA-8EF3-4E47-1A5C-52773DB35289}"/>
              </a:ext>
            </a:extLst>
          </p:cNvPr>
          <p:cNvSpPr txBox="1"/>
          <p:nvPr/>
        </p:nvSpPr>
        <p:spPr>
          <a:xfrm>
            <a:off x="4629152" y="6166168"/>
            <a:ext cx="2628900" cy="461665"/>
          </a:xfrm>
          <a:prstGeom prst="rect">
            <a:avLst/>
          </a:prstGeom>
          <a:noFill/>
        </p:spPr>
        <p:txBody>
          <a:bodyPr wrap="square">
            <a:spAutoFit/>
          </a:bodyPr>
          <a:lstStyle/>
          <a:p>
            <a:r>
              <a:rPr lang="en-US" sz="1200" dirty="0">
                <a:solidFill>
                  <a:schemeClr val="tx2"/>
                </a:solidFill>
              </a:rPr>
              <a:t>https://globaltb.njms.rutgers.edu/wmatbcourse/module07/07-06f.html</a:t>
            </a:r>
          </a:p>
        </p:txBody>
      </p:sp>
      <p:pic>
        <p:nvPicPr>
          <p:cNvPr id="6" name="Picture 5">
            <a:extLst>
              <a:ext uri="{FF2B5EF4-FFF2-40B4-BE49-F238E27FC236}">
                <a16:creationId xmlns:a16="http://schemas.microsoft.com/office/drawing/2014/main" id="{A2E5C799-2907-5EFD-FB14-51E8E4140828}"/>
              </a:ext>
            </a:extLst>
          </p:cNvPr>
          <p:cNvPicPr>
            <a:picLocks noChangeAspect="1"/>
          </p:cNvPicPr>
          <p:nvPr/>
        </p:nvPicPr>
        <p:blipFill>
          <a:blip r:embed="rId5"/>
          <a:stretch>
            <a:fillRect/>
          </a:stretch>
        </p:blipFill>
        <p:spPr>
          <a:xfrm>
            <a:off x="7491007" y="3488208"/>
            <a:ext cx="4351178" cy="2414867"/>
          </a:xfrm>
          <a:prstGeom prst="rect">
            <a:avLst/>
          </a:prstGeom>
        </p:spPr>
      </p:pic>
      <p:sp>
        <p:nvSpPr>
          <p:cNvPr id="10" name="TextBox 9">
            <a:extLst>
              <a:ext uri="{FF2B5EF4-FFF2-40B4-BE49-F238E27FC236}">
                <a16:creationId xmlns:a16="http://schemas.microsoft.com/office/drawing/2014/main" id="{69A1A39B-A2FC-368F-1C59-A6D0DE52B4FC}"/>
              </a:ext>
            </a:extLst>
          </p:cNvPr>
          <p:cNvSpPr txBox="1"/>
          <p:nvPr/>
        </p:nvSpPr>
        <p:spPr>
          <a:xfrm>
            <a:off x="1333501" y="6215826"/>
            <a:ext cx="2628900" cy="461665"/>
          </a:xfrm>
          <a:prstGeom prst="rect">
            <a:avLst/>
          </a:prstGeom>
          <a:noFill/>
        </p:spPr>
        <p:txBody>
          <a:bodyPr wrap="square">
            <a:spAutoFit/>
          </a:bodyPr>
          <a:lstStyle/>
          <a:p>
            <a:r>
              <a:rPr lang="en-US" sz="1200" dirty="0">
                <a:solidFill>
                  <a:schemeClr val="tx2"/>
                </a:solidFill>
              </a:rPr>
              <a:t>https://www.cdc.gov/niosh/ventilation/germicidal-ultraviolet/index.html</a:t>
            </a:r>
          </a:p>
        </p:txBody>
      </p:sp>
    </p:spTree>
    <p:extLst>
      <p:ext uri="{BB962C8B-B14F-4D97-AF65-F5344CB8AC3E}">
        <p14:creationId xmlns:p14="http://schemas.microsoft.com/office/powerpoint/2010/main" val="36070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9DB2-4D6A-4603-B92A-84396F8D0C58}"/>
              </a:ext>
            </a:extLst>
          </p:cNvPr>
          <p:cNvSpPr txBox="1">
            <a:spLocks/>
          </p:cNvSpPr>
          <p:nvPr/>
        </p:nvSpPr>
        <p:spPr>
          <a:xfrm>
            <a:off x="800099" y="468891"/>
            <a:ext cx="10833101" cy="1271009"/>
          </a:xfrm>
          <a:prstGeom prst="rect">
            <a:avLst/>
          </a:prstGeom>
        </p:spPr>
        <p:txBody>
          <a:bodyPr>
            <a:noAutofit/>
          </a:bodyPr>
          <a:lstStyle>
            <a:lvl1pPr algn="l" defTabSz="685800" rtl="0" eaLnBrk="1" latinLnBrk="0" hangingPunct="1">
              <a:lnSpc>
                <a:spcPct val="90000"/>
              </a:lnSpc>
              <a:spcBef>
                <a:spcPct val="0"/>
              </a:spcBef>
              <a:buNone/>
              <a:defRPr sz="4000" b="1" i="0" u="none" kern="1200">
                <a:solidFill>
                  <a:schemeClr val="tx1"/>
                </a:solidFill>
                <a:latin typeface="+mn-lt"/>
                <a:ea typeface="+mj-ea"/>
                <a:cs typeface="+mj-cs"/>
              </a:defRPr>
            </a:lvl1pPr>
          </a:lstStyle>
          <a:p>
            <a:r>
              <a:rPr lang="en-US" sz="4400" dirty="0">
                <a:solidFill>
                  <a:schemeClr val="accent1"/>
                </a:solidFill>
                <a:latin typeface="Calibri" panose="020F0502020204030204" pitchFamily="34" charset="0"/>
                <a:ea typeface="Cambria" panose="02040503050406030204" pitchFamily="18" charset="0"/>
                <a:cs typeface="Calibri" panose="020F0502020204030204" pitchFamily="34" charset="0"/>
              </a:rPr>
              <a:t>Examples of Ventilation in Home Settings</a:t>
            </a:r>
          </a:p>
        </p:txBody>
      </p:sp>
      <p:pic>
        <p:nvPicPr>
          <p:cNvPr id="3" name="Picture 2">
            <a:extLst>
              <a:ext uri="{FF2B5EF4-FFF2-40B4-BE49-F238E27FC236}">
                <a16:creationId xmlns:a16="http://schemas.microsoft.com/office/drawing/2014/main" id="{88F2CA1E-3510-42AC-BFD0-6C9226057767}"/>
              </a:ext>
            </a:extLst>
          </p:cNvPr>
          <p:cNvPicPr>
            <a:picLocks noChangeAspect="1"/>
          </p:cNvPicPr>
          <p:nvPr/>
        </p:nvPicPr>
        <p:blipFill>
          <a:blip r:embed="rId2"/>
          <a:stretch>
            <a:fillRect/>
          </a:stretch>
        </p:blipFill>
        <p:spPr>
          <a:xfrm>
            <a:off x="2486292" y="1249040"/>
            <a:ext cx="7219415" cy="5013069"/>
          </a:xfrm>
          <a:prstGeom prst="rect">
            <a:avLst/>
          </a:prstGeom>
        </p:spPr>
      </p:pic>
      <p:sp>
        <p:nvSpPr>
          <p:cNvPr id="4" name="TextBox 3">
            <a:extLst>
              <a:ext uri="{FF2B5EF4-FFF2-40B4-BE49-F238E27FC236}">
                <a16:creationId xmlns:a16="http://schemas.microsoft.com/office/drawing/2014/main" id="{5F2F31C6-2FFF-46F8-92A9-5CF074E07B71}"/>
              </a:ext>
            </a:extLst>
          </p:cNvPr>
          <p:cNvSpPr txBox="1"/>
          <p:nvPr/>
        </p:nvSpPr>
        <p:spPr>
          <a:xfrm>
            <a:off x="2137229" y="6389109"/>
            <a:ext cx="7425871" cy="276999"/>
          </a:xfrm>
          <a:prstGeom prst="rect">
            <a:avLst/>
          </a:prstGeom>
          <a:noFill/>
        </p:spPr>
        <p:txBody>
          <a:bodyPr wrap="square">
            <a:spAutoFit/>
          </a:bodyPr>
          <a:lstStyle/>
          <a:p>
            <a:r>
              <a:rPr lang="en-US" sz="1200" dirty="0">
                <a:solidFill>
                  <a:schemeClr val="tx2"/>
                </a:solidFill>
              </a:rPr>
              <a:t>Photo Credit: https://www.cdc.gov/coronavirus/2019-ncov/prevent-getting-sick/improving-ventilation-home.html</a:t>
            </a:r>
          </a:p>
        </p:txBody>
      </p:sp>
    </p:spTree>
    <p:extLst>
      <p:ext uri="{BB962C8B-B14F-4D97-AF65-F5344CB8AC3E}">
        <p14:creationId xmlns:p14="http://schemas.microsoft.com/office/powerpoint/2010/main" val="2678846475"/>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04FBC80CFDDF41A2AE84C1049AA6F6" ma:contentTypeVersion="12" ma:contentTypeDescription="Create a new document." ma:contentTypeScope="" ma:versionID="74efea83c00edf21d12cfa10446fd353">
  <xsd:schema xmlns:xsd="http://www.w3.org/2001/XMLSchema" xmlns:xs="http://www.w3.org/2001/XMLSchema" xmlns:p="http://schemas.microsoft.com/office/2006/metadata/properties" xmlns:ns2="9bae91db-76fb-449a-8bf3-6834f8a958ab" xmlns:ns3="7d9ad22d-e39e-44e6-ba36-2150d6591686" targetNamespace="http://schemas.microsoft.com/office/2006/metadata/properties" ma:root="true" ma:fieldsID="58ad9f0308a824ec1c18486829485c5f" ns2:_="" ns3:_="">
    <xsd:import namespace="9bae91db-76fb-449a-8bf3-6834f8a958ab"/>
    <xsd:import namespace="7d9ad22d-e39e-44e6-ba36-2150d65916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e91db-76fb-449a-8bf3-6834f8a95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4ac45-3444-47f7-b5d2-71469f75343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9ad22d-e39e-44e6-ba36-2150d65916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402a17-6bb8-4dfc-a94f-8f691ffa47f1}" ma:internalName="TaxCatchAll" ma:showField="CatchAllData" ma:web="7d9ad22d-e39e-44e6-ba36-2150d65916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d9ad22d-e39e-44e6-ba36-2150d6591686" xsi:nil="true"/>
    <lcf76f155ced4ddcb4097134ff3c332f xmlns="9bae91db-76fb-449a-8bf3-6834f8a958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D16404-7C3C-479A-98C4-F13CD71568E6}">
  <ds:schemaRefs>
    <ds:schemaRef ds:uri="http://schemas.microsoft.com/sharepoint/v3/contenttype/forms"/>
  </ds:schemaRefs>
</ds:datastoreItem>
</file>

<file path=customXml/itemProps2.xml><?xml version="1.0" encoding="utf-8"?>
<ds:datastoreItem xmlns:ds="http://schemas.openxmlformats.org/officeDocument/2006/customXml" ds:itemID="{D8266C77-D170-4385-9AC4-085F0405B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e91db-76fb-449a-8bf3-6834f8a958ab"/>
    <ds:schemaRef ds:uri="7d9ad22d-e39e-44e6-ba36-2150d6591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8BFEA8-1D6E-41B6-9213-BF921F7932AE}">
  <ds:schemaRefs>
    <ds:schemaRef ds:uri="http://www.w3.org/XML/1998/namespace"/>
    <ds:schemaRef ds:uri="7d9ad22d-e39e-44e6-ba36-2150d6591686"/>
    <ds:schemaRef ds:uri="http://purl.org/dc/terms/"/>
    <ds:schemaRef ds:uri="http://schemas.microsoft.com/office/2006/metadata/properties"/>
    <ds:schemaRef ds:uri="9bae91db-76fb-449a-8bf3-6834f8a958ab"/>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DSHS-Powerpoint-Template_2025</Template>
  <TotalTime>20594</TotalTime>
  <Words>4075</Words>
  <Application>Microsoft Office PowerPoint</Application>
  <PresentationFormat>Widescreen</PresentationFormat>
  <Paragraphs>348</Paragraphs>
  <Slides>41</Slides>
  <Notes>28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AP</vt:lpstr>
      <vt:lpstr>Arial</vt:lpstr>
      <vt:lpstr>Calibri</vt:lpstr>
      <vt:lpstr>Google Sans</vt:lpstr>
      <vt:lpstr>Montserrat Medium</vt:lpstr>
      <vt:lpstr>Nunito</vt:lpstr>
      <vt:lpstr>Open Sans</vt:lpstr>
      <vt:lpstr>Source Sans Pro</vt:lpstr>
      <vt:lpstr>Symbol</vt:lpstr>
      <vt:lpstr>Verdana</vt:lpstr>
      <vt:lpstr>Wingdings</vt:lpstr>
      <vt:lpstr>Wingdings 3</vt:lpstr>
      <vt:lpstr>DSHS Slide Theme</vt:lpstr>
      <vt:lpstr>DSHS Slide Layout 2</vt:lpstr>
      <vt:lpstr>DSHS Slide Layout 3</vt:lpstr>
      <vt:lpstr>Tuberculosis Infection Control</vt:lpstr>
      <vt:lpstr>Objectives</vt:lpstr>
      <vt:lpstr>Infection Control Measures</vt:lpstr>
      <vt:lpstr>Hierarchy of Infection Control </vt:lpstr>
      <vt:lpstr>Administrative Controls</vt:lpstr>
      <vt:lpstr>Healthcare Personnel TB Infection Control Forms</vt:lpstr>
      <vt:lpstr>Environmental Controls</vt:lpstr>
      <vt:lpstr>Environmental (Engineering) Controls</vt:lpstr>
      <vt:lpstr>PowerPoint Presentation</vt:lpstr>
      <vt:lpstr>Natural Ventilation for Clinic Exam Rooms</vt:lpstr>
      <vt:lpstr>Airborne Containment Removal</vt:lpstr>
      <vt:lpstr>Respiratory Protection</vt:lpstr>
      <vt:lpstr>Respiratory Protection by Mask</vt:lpstr>
      <vt:lpstr>Understanding the Difference Between Masks</vt:lpstr>
      <vt:lpstr>Using NIOSH Approved Respirators</vt:lpstr>
      <vt:lpstr>Factors Associated with Infectiousness</vt:lpstr>
      <vt:lpstr>Identifying Factors Associated with Infectiousness</vt:lpstr>
      <vt:lpstr>Sites of TB Disease Impact Infectiousness</vt:lpstr>
      <vt:lpstr>Extrapulmonary TB</vt:lpstr>
      <vt:lpstr>Risk of Infectiousness </vt:lpstr>
      <vt:lpstr>Pre-Therapy Sputum Smear Results and Degrees of Infectiousness </vt:lpstr>
      <vt:lpstr>Nucleic Acid Amplification Testing (NAAT) </vt:lpstr>
      <vt:lpstr>TB Disease In Children</vt:lpstr>
      <vt:lpstr>Effective TB Therapy </vt:lpstr>
      <vt:lpstr>Determining the Infectious Period</vt:lpstr>
      <vt:lpstr>TB 425 – Determining the Infectious Period Tool </vt:lpstr>
      <vt:lpstr>When Is Isolation Discontinued? </vt:lpstr>
      <vt:lpstr>Considerations Before Discharge</vt:lpstr>
      <vt:lpstr>From the Hospital to the Home</vt:lpstr>
      <vt:lpstr>Discharge from Hospital to Home </vt:lpstr>
      <vt:lpstr>PowerPoint Presentation</vt:lpstr>
      <vt:lpstr>Current Practice for Community-Based Patients Released from Isolation </vt:lpstr>
      <vt:lpstr>What Current Practice Assumes</vt:lpstr>
      <vt:lpstr>What New Evidence Suggests</vt:lpstr>
      <vt:lpstr>Newly Released TB Isolation Guidelines, 2024</vt:lpstr>
      <vt:lpstr>Scenarios </vt:lpstr>
      <vt:lpstr>Scenario #1</vt:lpstr>
      <vt:lpstr>Scenario #2</vt:lpstr>
      <vt:lpstr>Scenario #3</vt:lpstr>
      <vt:lpstr>Final Points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Deb Strahler</dc:creator>
  <cp:lastModifiedBy>Alysia Wayne</cp:lastModifiedBy>
  <cp:revision>120</cp:revision>
  <dcterms:created xsi:type="dcterms:W3CDTF">2020-08-27T13:35:23Z</dcterms:created>
  <dcterms:modified xsi:type="dcterms:W3CDTF">2025-09-17T18:17:32Z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0x010100A904FBC80CFDDF41A2AE84C1049AA6F6</vt:lpwstr>
  </property>
  <property fmtid="{D5CDD505-2E9C-101B-9397-08002B2CF9AE}" pid="3" name="_dlc_DocIdItemGuid">
    <vt:lpwstr>bd7d0578-f825-4773-9854-d5dddc074403</vt:lpwstr>
  </property>
  <property fmtid="{D5CDD505-2E9C-101B-9397-08002B2CF9AE}" pid="4" name="MediaServiceImageTags">
    <vt:lpwstr/>
  </property>
</Properties>
</file>