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sldIdLst>
    <p:sldId id="1705" r:id="rId2"/>
    <p:sldId id="1786" r:id="rId3"/>
    <p:sldId id="258" r:id="rId4"/>
    <p:sldId id="259" r:id="rId5"/>
    <p:sldId id="260" r:id="rId6"/>
    <p:sldId id="1816" r:id="rId7"/>
    <p:sldId id="1817" r:id="rId8"/>
    <p:sldId id="1818" r:id="rId9"/>
    <p:sldId id="276" r:id="rId10"/>
    <p:sldId id="261" r:id="rId11"/>
    <p:sldId id="1819" r:id="rId12"/>
    <p:sldId id="264" r:id="rId13"/>
    <p:sldId id="1820" r:id="rId14"/>
    <p:sldId id="1821" r:id="rId15"/>
    <p:sldId id="1822" r:id="rId16"/>
    <p:sldId id="1707" r:id="rId17"/>
    <p:sldId id="1826" r:id="rId18"/>
    <p:sldId id="1828" r:id="rId19"/>
    <p:sldId id="1827" r:id="rId20"/>
    <p:sldId id="1829" r:id="rId21"/>
    <p:sldId id="1830" r:id="rId22"/>
    <p:sldId id="1831" r:id="rId23"/>
    <p:sldId id="1833" r:id="rId24"/>
    <p:sldId id="289" r:id="rId25"/>
    <p:sldId id="1832" r:id="rId26"/>
    <p:sldId id="1841" r:id="rId27"/>
    <p:sldId id="272" r:id="rId28"/>
    <p:sldId id="1815" r:id="rId29"/>
    <p:sldId id="1823" r:id="rId30"/>
    <p:sldId id="1677" r:id="rId31"/>
    <p:sldId id="1698" r:id="rId32"/>
    <p:sldId id="1700" r:id="rId33"/>
    <p:sldId id="1799" r:id="rId34"/>
    <p:sldId id="1697" r:id="rId35"/>
    <p:sldId id="1689" r:id="rId36"/>
    <p:sldId id="1835" r:id="rId37"/>
    <p:sldId id="306" r:id="rId38"/>
    <p:sldId id="1836" r:id="rId39"/>
    <p:sldId id="1837" r:id="rId40"/>
    <p:sldId id="1838" r:id="rId41"/>
    <p:sldId id="1839" r:id="rId42"/>
    <p:sldId id="1840"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7"/>
    <p:restoredTop sz="83197"/>
  </p:normalViewPr>
  <p:slideViewPr>
    <p:cSldViewPr snapToGrid="0">
      <p:cViewPr varScale="1">
        <p:scale>
          <a:sx n="88" d="100"/>
          <a:sy n="88" d="100"/>
        </p:scale>
        <p:origin x="13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ng, Phillip" userId="12e5be79-29d6-4279-a766-0e79d258d7c4" providerId="ADAL" clId="{78703356-2AE7-428B-9422-475F297BE9A0}"/>
    <pc:docChg chg="custSel delSld modSld">
      <pc:chgData name="Ring, Phillip" userId="12e5be79-29d6-4279-a766-0e79d258d7c4" providerId="ADAL" clId="{78703356-2AE7-428B-9422-475F297BE9A0}" dt="2025-09-22T13:14:47.735" v="30" actId="47"/>
      <pc:docMkLst>
        <pc:docMk/>
      </pc:docMkLst>
      <pc:sldChg chg="del">
        <pc:chgData name="Ring, Phillip" userId="12e5be79-29d6-4279-a766-0e79d258d7c4" providerId="ADAL" clId="{78703356-2AE7-428B-9422-475F297BE9A0}" dt="2025-09-22T13:14:46.755" v="26" actId="47"/>
        <pc:sldMkLst>
          <pc:docMk/>
          <pc:sldMk cId="3621412965" sldId="287"/>
        </pc:sldMkLst>
      </pc:sldChg>
      <pc:sldChg chg="del">
        <pc:chgData name="Ring, Phillip" userId="12e5be79-29d6-4279-a766-0e79d258d7c4" providerId="ADAL" clId="{78703356-2AE7-428B-9422-475F297BE9A0}" dt="2025-09-22T13:14:47.260" v="28" actId="47"/>
        <pc:sldMkLst>
          <pc:docMk/>
          <pc:sldMk cId="2357944153" sldId="288"/>
        </pc:sldMkLst>
      </pc:sldChg>
      <pc:sldChg chg="del">
        <pc:chgData name="Ring, Phillip" userId="12e5be79-29d6-4279-a766-0e79d258d7c4" providerId="ADAL" clId="{78703356-2AE7-428B-9422-475F297BE9A0}" dt="2025-09-22T13:14:47.488" v="29" actId="47"/>
        <pc:sldMkLst>
          <pc:docMk/>
          <pc:sldMk cId="3067476273" sldId="290"/>
        </pc:sldMkLst>
      </pc:sldChg>
      <pc:sldChg chg="del">
        <pc:chgData name="Ring, Phillip" userId="12e5be79-29d6-4279-a766-0e79d258d7c4" providerId="ADAL" clId="{78703356-2AE7-428B-9422-475F297BE9A0}" dt="2025-09-22T13:14:47.735" v="30" actId="47"/>
        <pc:sldMkLst>
          <pc:docMk/>
          <pc:sldMk cId="3646026494" sldId="292"/>
        </pc:sldMkLst>
      </pc:sldChg>
      <pc:sldChg chg="del">
        <pc:chgData name="Ring, Phillip" userId="12e5be79-29d6-4279-a766-0e79d258d7c4" providerId="ADAL" clId="{78703356-2AE7-428B-9422-475F297BE9A0}" dt="2025-09-22T13:14:46.999" v="27" actId="47"/>
        <pc:sldMkLst>
          <pc:docMk/>
          <pc:sldMk cId="3022617780" sldId="295"/>
        </pc:sldMkLst>
      </pc:sldChg>
      <pc:sldChg chg="del">
        <pc:chgData name="Ring, Phillip" userId="12e5be79-29d6-4279-a766-0e79d258d7c4" providerId="ADAL" clId="{78703356-2AE7-428B-9422-475F297BE9A0}" dt="2025-09-22T13:14:42.645" v="13" actId="47"/>
        <pc:sldMkLst>
          <pc:docMk/>
          <pc:sldMk cId="1185807169" sldId="1722"/>
        </pc:sldMkLst>
      </pc:sldChg>
      <pc:sldChg chg="del">
        <pc:chgData name="Ring, Phillip" userId="12e5be79-29d6-4279-a766-0e79d258d7c4" providerId="ADAL" clId="{78703356-2AE7-428B-9422-475F297BE9A0}" dt="2025-09-22T13:14:44.808" v="18" actId="47"/>
        <pc:sldMkLst>
          <pc:docMk/>
          <pc:sldMk cId="3792173708" sldId="1723"/>
        </pc:sldMkLst>
      </pc:sldChg>
      <pc:sldChg chg="del">
        <pc:chgData name="Ring, Phillip" userId="12e5be79-29d6-4279-a766-0e79d258d7c4" providerId="ADAL" clId="{78703356-2AE7-428B-9422-475F297BE9A0}" dt="2025-09-22T13:14:32.716" v="4" actId="47"/>
        <pc:sldMkLst>
          <pc:docMk/>
          <pc:sldMk cId="3209200288" sldId="1739"/>
        </pc:sldMkLst>
      </pc:sldChg>
      <pc:sldChg chg="del">
        <pc:chgData name="Ring, Phillip" userId="12e5be79-29d6-4279-a766-0e79d258d7c4" providerId="ADAL" clId="{78703356-2AE7-428B-9422-475F297BE9A0}" dt="2025-09-22T13:14:45.279" v="20" actId="47"/>
        <pc:sldMkLst>
          <pc:docMk/>
          <pc:sldMk cId="378194503" sldId="1741"/>
        </pc:sldMkLst>
      </pc:sldChg>
      <pc:sldChg chg="del">
        <pc:chgData name="Ring, Phillip" userId="12e5be79-29d6-4279-a766-0e79d258d7c4" providerId="ADAL" clId="{78703356-2AE7-428B-9422-475F297BE9A0}" dt="2025-09-22T13:14:43.560" v="14" actId="47"/>
        <pc:sldMkLst>
          <pc:docMk/>
          <pc:sldMk cId="1765613746" sldId="1746"/>
        </pc:sldMkLst>
      </pc:sldChg>
      <pc:sldChg chg="del">
        <pc:chgData name="Ring, Phillip" userId="12e5be79-29d6-4279-a766-0e79d258d7c4" providerId="ADAL" clId="{78703356-2AE7-428B-9422-475F297BE9A0}" dt="2025-09-22T13:14:41.433" v="10" actId="47"/>
        <pc:sldMkLst>
          <pc:docMk/>
          <pc:sldMk cId="1819469959" sldId="1755"/>
        </pc:sldMkLst>
      </pc:sldChg>
      <pc:sldChg chg="del">
        <pc:chgData name="Ring, Phillip" userId="12e5be79-29d6-4279-a766-0e79d258d7c4" providerId="ADAL" clId="{78703356-2AE7-428B-9422-475F297BE9A0}" dt="2025-09-22T13:14:36.870" v="8" actId="47"/>
        <pc:sldMkLst>
          <pc:docMk/>
          <pc:sldMk cId="4164214371" sldId="1757"/>
        </pc:sldMkLst>
      </pc:sldChg>
      <pc:sldChg chg="del">
        <pc:chgData name="Ring, Phillip" userId="12e5be79-29d6-4279-a766-0e79d258d7c4" providerId="ADAL" clId="{78703356-2AE7-428B-9422-475F297BE9A0}" dt="2025-09-22T13:14:41.786" v="11" actId="47"/>
        <pc:sldMkLst>
          <pc:docMk/>
          <pc:sldMk cId="2734315150" sldId="1758"/>
        </pc:sldMkLst>
      </pc:sldChg>
      <pc:sldChg chg="del">
        <pc:chgData name="Ring, Phillip" userId="12e5be79-29d6-4279-a766-0e79d258d7c4" providerId="ADAL" clId="{78703356-2AE7-428B-9422-475F297BE9A0}" dt="2025-09-22T13:14:40.916" v="9" actId="47"/>
        <pc:sldMkLst>
          <pc:docMk/>
          <pc:sldMk cId="1211142787" sldId="1760"/>
        </pc:sldMkLst>
      </pc:sldChg>
      <pc:sldChg chg="del">
        <pc:chgData name="Ring, Phillip" userId="12e5be79-29d6-4279-a766-0e79d258d7c4" providerId="ADAL" clId="{78703356-2AE7-428B-9422-475F297BE9A0}" dt="2025-09-22T13:14:42.160" v="12" actId="47"/>
        <pc:sldMkLst>
          <pc:docMk/>
          <pc:sldMk cId="1633674604" sldId="1763"/>
        </pc:sldMkLst>
      </pc:sldChg>
      <pc:sldChg chg="del">
        <pc:chgData name="Ring, Phillip" userId="12e5be79-29d6-4279-a766-0e79d258d7c4" providerId="ADAL" clId="{78703356-2AE7-428B-9422-475F297BE9A0}" dt="2025-09-22T13:14:46.273" v="24" actId="47"/>
        <pc:sldMkLst>
          <pc:docMk/>
          <pc:sldMk cId="159715164" sldId="1776"/>
        </pc:sldMkLst>
      </pc:sldChg>
      <pc:sldChg chg="del">
        <pc:chgData name="Ring, Phillip" userId="12e5be79-29d6-4279-a766-0e79d258d7c4" providerId="ADAL" clId="{78703356-2AE7-428B-9422-475F297BE9A0}" dt="2025-09-22T13:14:44.554" v="17" actId="47"/>
        <pc:sldMkLst>
          <pc:docMk/>
          <pc:sldMk cId="1255351943" sldId="1784"/>
        </pc:sldMkLst>
      </pc:sldChg>
      <pc:sldChg chg="del">
        <pc:chgData name="Ring, Phillip" userId="12e5be79-29d6-4279-a766-0e79d258d7c4" providerId="ADAL" clId="{78703356-2AE7-428B-9422-475F297BE9A0}" dt="2025-09-22T13:14:46.473" v="25" actId="47"/>
        <pc:sldMkLst>
          <pc:docMk/>
          <pc:sldMk cId="3416881530" sldId="1785"/>
        </pc:sldMkLst>
      </pc:sldChg>
      <pc:sldChg chg="del">
        <pc:chgData name="Ring, Phillip" userId="12e5be79-29d6-4279-a766-0e79d258d7c4" providerId="ADAL" clId="{78703356-2AE7-428B-9422-475F297BE9A0}" dt="2025-09-22T13:14:31.972" v="3" actId="47"/>
        <pc:sldMkLst>
          <pc:docMk/>
          <pc:sldMk cId="2389547823" sldId="1791"/>
        </pc:sldMkLst>
      </pc:sldChg>
      <pc:sldChg chg="del">
        <pc:chgData name="Ring, Phillip" userId="12e5be79-29d6-4279-a766-0e79d258d7c4" providerId="ADAL" clId="{78703356-2AE7-428B-9422-475F297BE9A0}" dt="2025-09-22T13:14:35.585" v="6" actId="47"/>
        <pc:sldMkLst>
          <pc:docMk/>
          <pc:sldMk cId="1073010681" sldId="1798"/>
        </pc:sldMkLst>
      </pc:sldChg>
      <pc:sldChg chg="del">
        <pc:chgData name="Ring, Phillip" userId="12e5be79-29d6-4279-a766-0e79d258d7c4" providerId="ADAL" clId="{78703356-2AE7-428B-9422-475F297BE9A0}" dt="2025-09-22T13:14:34.398" v="5" actId="47"/>
        <pc:sldMkLst>
          <pc:docMk/>
          <pc:sldMk cId="1986085687" sldId="1800"/>
        </pc:sldMkLst>
      </pc:sldChg>
      <pc:sldChg chg="del">
        <pc:chgData name="Ring, Phillip" userId="12e5be79-29d6-4279-a766-0e79d258d7c4" providerId="ADAL" clId="{78703356-2AE7-428B-9422-475F297BE9A0}" dt="2025-09-22T13:14:36.280" v="7" actId="47"/>
        <pc:sldMkLst>
          <pc:docMk/>
          <pc:sldMk cId="2062471348" sldId="1801"/>
        </pc:sldMkLst>
      </pc:sldChg>
      <pc:sldChg chg="del">
        <pc:chgData name="Ring, Phillip" userId="12e5be79-29d6-4279-a766-0e79d258d7c4" providerId="ADAL" clId="{78703356-2AE7-428B-9422-475F297BE9A0}" dt="2025-09-22T13:14:43.876" v="15" actId="47"/>
        <pc:sldMkLst>
          <pc:docMk/>
          <pc:sldMk cId="4019226714" sldId="1806"/>
        </pc:sldMkLst>
      </pc:sldChg>
      <pc:sldChg chg="del">
        <pc:chgData name="Ring, Phillip" userId="12e5be79-29d6-4279-a766-0e79d258d7c4" providerId="ADAL" clId="{78703356-2AE7-428B-9422-475F297BE9A0}" dt="2025-09-22T13:14:44.195" v="16" actId="47"/>
        <pc:sldMkLst>
          <pc:docMk/>
          <pc:sldMk cId="2234210545" sldId="1807"/>
        </pc:sldMkLst>
      </pc:sldChg>
      <pc:sldChg chg="del">
        <pc:chgData name="Ring, Phillip" userId="12e5be79-29d6-4279-a766-0e79d258d7c4" providerId="ADAL" clId="{78703356-2AE7-428B-9422-475F297BE9A0}" dt="2025-09-22T13:14:45.523" v="21" actId="47"/>
        <pc:sldMkLst>
          <pc:docMk/>
          <pc:sldMk cId="1998074329" sldId="1811"/>
        </pc:sldMkLst>
      </pc:sldChg>
      <pc:sldChg chg="del">
        <pc:chgData name="Ring, Phillip" userId="12e5be79-29d6-4279-a766-0e79d258d7c4" providerId="ADAL" clId="{78703356-2AE7-428B-9422-475F297BE9A0}" dt="2025-09-22T13:14:45.770" v="22" actId="47"/>
        <pc:sldMkLst>
          <pc:docMk/>
          <pc:sldMk cId="197779471" sldId="1812"/>
        </pc:sldMkLst>
      </pc:sldChg>
      <pc:sldChg chg="del">
        <pc:chgData name="Ring, Phillip" userId="12e5be79-29d6-4279-a766-0e79d258d7c4" providerId="ADAL" clId="{78703356-2AE7-428B-9422-475F297BE9A0}" dt="2025-09-22T13:14:46.030" v="23" actId="47"/>
        <pc:sldMkLst>
          <pc:docMk/>
          <pc:sldMk cId="3749349601" sldId="1813"/>
        </pc:sldMkLst>
      </pc:sldChg>
      <pc:sldChg chg="del">
        <pc:chgData name="Ring, Phillip" userId="12e5be79-29d6-4279-a766-0e79d258d7c4" providerId="ADAL" clId="{78703356-2AE7-428B-9422-475F297BE9A0}" dt="2025-09-22T13:14:45.057" v="19" actId="47"/>
        <pc:sldMkLst>
          <pc:docMk/>
          <pc:sldMk cId="4091005365" sldId="1814"/>
        </pc:sldMkLst>
      </pc:sldChg>
      <pc:sldChg chg="delSp mod">
        <pc:chgData name="Ring, Phillip" userId="12e5be79-29d6-4279-a766-0e79d258d7c4" providerId="ADAL" clId="{78703356-2AE7-428B-9422-475F297BE9A0}" dt="2025-09-22T13:14:14.768" v="1" actId="478"/>
        <pc:sldMkLst>
          <pc:docMk/>
          <pc:sldMk cId="3190784689" sldId="1828"/>
        </pc:sldMkLst>
        <pc:picChg chg="del">
          <ac:chgData name="Ring, Phillip" userId="12e5be79-29d6-4279-a766-0e79d258d7c4" providerId="ADAL" clId="{78703356-2AE7-428B-9422-475F297BE9A0}" dt="2025-09-22T13:14:13.923" v="0" actId="478"/>
          <ac:picMkLst>
            <pc:docMk/>
            <pc:sldMk cId="3190784689" sldId="1828"/>
            <ac:picMk id="2" creationId="{B5BC43F5-9965-6BFE-183E-69F6FB445AB9}"/>
          </ac:picMkLst>
        </pc:picChg>
        <pc:picChg chg="del">
          <ac:chgData name="Ring, Phillip" userId="12e5be79-29d6-4279-a766-0e79d258d7c4" providerId="ADAL" clId="{78703356-2AE7-428B-9422-475F297BE9A0}" dt="2025-09-22T13:14:14.768" v="1" actId="478"/>
          <ac:picMkLst>
            <pc:docMk/>
            <pc:sldMk cId="3190784689" sldId="1828"/>
            <ac:picMk id="3" creationId="{8C2259BA-EE1F-2FED-8DFE-7F13AFC002F5}"/>
          </ac:picMkLst>
        </pc:picChg>
      </pc:sldChg>
      <pc:sldChg chg="del">
        <pc:chgData name="Ring, Phillip" userId="12e5be79-29d6-4279-a766-0e79d258d7c4" providerId="ADAL" clId="{78703356-2AE7-428B-9422-475F297BE9A0}" dt="2025-09-22T13:14:30.275" v="2" actId="47"/>
        <pc:sldMkLst>
          <pc:docMk/>
          <pc:sldMk cId="1841022394" sldId="1834"/>
        </pc:sldMkLst>
      </pc:sldChg>
      <pc:sldMasterChg chg="delSldLayout">
        <pc:chgData name="Ring, Phillip" userId="12e5be79-29d6-4279-a766-0e79d258d7c4" providerId="ADAL" clId="{78703356-2AE7-428B-9422-475F297BE9A0}" dt="2025-09-22T13:14:32.716" v="4" actId="47"/>
        <pc:sldMasterMkLst>
          <pc:docMk/>
          <pc:sldMasterMk cId="3131990602" sldId="2147483660"/>
        </pc:sldMasterMkLst>
        <pc:sldLayoutChg chg="del">
          <pc:chgData name="Ring, Phillip" userId="12e5be79-29d6-4279-a766-0e79d258d7c4" providerId="ADAL" clId="{78703356-2AE7-428B-9422-475F297BE9A0}" dt="2025-09-22T13:14:32.716" v="4" actId="47"/>
          <pc:sldLayoutMkLst>
            <pc:docMk/>
            <pc:sldMasterMk cId="3131990602" sldId="2147483660"/>
            <pc:sldLayoutMk cId="2738440321"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2B0FB1-F645-DC4F-94D9-6A4CF74CE5F6}"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BC43E5-9875-5841-A74B-E8EA71C60B3A}" type="slidenum">
              <a:rPr lang="en-US" smtClean="0"/>
              <a:t>‹#›</a:t>
            </a:fld>
            <a:endParaRPr lang="en-US"/>
          </a:p>
        </p:txBody>
      </p:sp>
    </p:spTree>
    <p:extLst>
      <p:ext uri="{BB962C8B-B14F-4D97-AF65-F5344CB8AC3E}">
        <p14:creationId xmlns:p14="http://schemas.microsoft.com/office/powerpoint/2010/main" val="237685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457">
              <a:spcBef>
                <a:spcPct val="100000"/>
              </a:spcBef>
              <a:defRPr sz="1400" b="1">
                <a:solidFill>
                  <a:schemeClr val="tx1"/>
                </a:solidFill>
                <a:latin typeface="Gill Sans MT" pitchFamily="34" charset="0"/>
                <a:ea typeface="ＭＳ Ｐゴシック" pitchFamily="34" charset="-128"/>
                <a:cs typeface="Geneva"/>
              </a:defRPr>
            </a:lvl1pPr>
            <a:lvl2pPr marL="763233" indent="-293551" defTabSz="965457">
              <a:spcBef>
                <a:spcPct val="50000"/>
              </a:spcBef>
              <a:buClr>
                <a:schemeClr val="tx1"/>
              </a:buClr>
              <a:buChar char="•"/>
              <a:defRPr sz="1200">
                <a:solidFill>
                  <a:schemeClr val="tx1"/>
                </a:solidFill>
                <a:latin typeface="Gill Sans MT" pitchFamily="34" charset="0"/>
                <a:ea typeface="Geneva"/>
                <a:cs typeface="Geneva"/>
              </a:defRPr>
            </a:lvl2pPr>
            <a:lvl3pPr marL="1174204" indent="-234841" defTabSz="965457">
              <a:spcBef>
                <a:spcPct val="50000"/>
              </a:spcBef>
              <a:buClr>
                <a:schemeClr val="tx1"/>
              </a:buClr>
              <a:buFont typeface="Gill Sans MT" pitchFamily="34" charset="0"/>
              <a:buChar char="–"/>
              <a:defRPr sz="1200">
                <a:solidFill>
                  <a:schemeClr val="tx1"/>
                </a:solidFill>
                <a:latin typeface="Gill Sans MT" pitchFamily="34" charset="0"/>
                <a:ea typeface="Geneva"/>
                <a:cs typeface="Geneva"/>
              </a:defRPr>
            </a:lvl3pPr>
            <a:lvl4pPr marL="1643885" indent="-234841" defTabSz="965457">
              <a:spcBef>
                <a:spcPct val="50000"/>
              </a:spcBef>
              <a:buClr>
                <a:schemeClr val="tx1"/>
              </a:buClr>
              <a:buChar char="•"/>
              <a:defRPr sz="1200">
                <a:solidFill>
                  <a:schemeClr val="tx1"/>
                </a:solidFill>
                <a:latin typeface="Gill Sans MT" pitchFamily="34" charset="0"/>
                <a:ea typeface="Geneva"/>
                <a:cs typeface="Geneva"/>
              </a:defRPr>
            </a:lvl4pPr>
            <a:lvl5pPr marL="2113567" indent="-234841" defTabSz="965457">
              <a:spcBef>
                <a:spcPct val="50000"/>
              </a:spcBef>
              <a:buClr>
                <a:schemeClr val="tx1"/>
              </a:buClr>
              <a:buFont typeface="Gill Sans MT" pitchFamily="34" charset="0"/>
              <a:buChar char="–"/>
              <a:defRPr sz="1200">
                <a:solidFill>
                  <a:schemeClr val="tx1"/>
                </a:solidFill>
                <a:latin typeface="Gill Sans MT" pitchFamily="34" charset="0"/>
                <a:ea typeface="Geneva"/>
                <a:cs typeface="Geneva"/>
              </a:defRPr>
            </a:lvl5pPr>
            <a:lvl6pPr marL="2583249" indent="-234841" defTabSz="965457" eaLnBrk="0" fontAlgn="base" hangingPunct="0">
              <a:spcBef>
                <a:spcPct val="50000"/>
              </a:spcBef>
              <a:spcAft>
                <a:spcPct val="0"/>
              </a:spcAft>
              <a:buClr>
                <a:schemeClr val="tx1"/>
              </a:buClr>
              <a:buFont typeface="Gill Sans MT" pitchFamily="34" charset="0"/>
              <a:buChar char="–"/>
              <a:defRPr sz="1200">
                <a:solidFill>
                  <a:schemeClr val="tx1"/>
                </a:solidFill>
                <a:latin typeface="Gill Sans MT" pitchFamily="34" charset="0"/>
                <a:ea typeface="Geneva"/>
                <a:cs typeface="Geneva"/>
              </a:defRPr>
            </a:lvl6pPr>
            <a:lvl7pPr marL="3052930" indent="-234841" defTabSz="965457" eaLnBrk="0" fontAlgn="base" hangingPunct="0">
              <a:spcBef>
                <a:spcPct val="50000"/>
              </a:spcBef>
              <a:spcAft>
                <a:spcPct val="0"/>
              </a:spcAft>
              <a:buClr>
                <a:schemeClr val="tx1"/>
              </a:buClr>
              <a:buFont typeface="Gill Sans MT" pitchFamily="34" charset="0"/>
              <a:buChar char="–"/>
              <a:defRPr sz="1200">
                <a:solidFill>
                  <a:schemeClr val="tx1"/>
                </a:solidFill>
                <a:latin typeface="Gill Sans MT" pitchFamily="34" charset="0"/>
                <a:ea typeface="Geneva"/>
                <a:cs typeface="Geneva"/>
              </a:defRPr>
            </a:lvl7pPr>
            <a:lvl8pPr marL="3522612" indent="-234841" defTabSz="965457" eaLnBrk="0" fontAlgn="base" hangingPunct="0">
              <a:spcBef>
                <a:spcPct val="50000"/>
              </a:spcBef>
              <a:spcAft>
                <a:spcPct val="0"/>
              </a:spcAft>
              <a:buClr>
                <a:schemeClr val="tx1"/>
              </a:buClr>
              <a:buFont typeface="Gill Sans MT" pitchFamily="34" charset="0"/>
              <a:buChar char="–"/>
              <a:defRPr sz="1200">
                <a:solidFill>
                  <a:schemeClr val="tx1"/>
                </a:solidFill>
                <a:latin typeface="Gill Sans MT" pitchFamily="34" charset="0"/>
                <a:ea typeface="Geneva"/>
                <a:cs typeface="Geneva"/>
              </a:defRPr>
            </a:lvl8pPr>
            <a:lvl9pPr marL="3992293" indent="-234841" defTabSz="965457" eaLnBrk="0" fontAlgn="base" hangingPunct="0">
              <a:spcBef>
                <a:spcPct val="50000"/>
              </a:spcBef>
              <a:spcAft>
                <a:spcPct val="0"/>
              </a:spcAft>
              <a:buClr>
                <a:schemeClr val="tx1"/>
              </a:buClr>
              <a:buFont typeface="Gill Sans MT" pitchFamily="34" charset="0"/>
              <a:buChar char="–"/>
              <a:defRPr sz="1200">
                <a:solidFill>
                  <a:schemeClr val="tx1"/>
                </a:solidFill>
                <a:latin typeface="Gill Sans MT" pitchFamily="34" charset="0"/>
                <a:ea typeface="Geneva"/>
                <a:cs typeface="Geneva"/>
              </a:defRPr>
            </a:lvl9pPr>
          </a:lstStyle>
          <a:p>
            <a:pPr>
              <a:spcBef>
                <a:spcPct val="0"/>
              </a:spcBef>
            </a:pPr>
            <a:r>
              <a:rPr lang="en-US" altLang="en-US" sz="800" b="0"/>
              <a:t> xxx00.#####.ppt  </a:t>
            </a:r>
            <a:fld id="{3B009044-420C-4AE9-A3B1-FABB0361DAB6}" type="datetime9">
              <a:rPr lang="en-US" altLang="en-US" sz="800" b="0"/>
              <a:pPr>
                <a:spcBef>
                  <a:spcPct val="0"/>
                </a:spcBef>
              </a:pPr>
              <a:t>9/22/2025 8:12:50 AM</a:t>
            </a:fld>
            <a:endParaRPr lang="en-US" altLang="en-US" sz="800" b="0"/>
          </a:p>
        </p:txBody>
      </p:sp>
      <p:sp>
        <p:nvSpPr>
          <p:cNvPr id="163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457">
              <a:spcBef>
                <a:spcPct val="100000"/>
              </a:spcBef>
              <a:defRPr sz="1400" b="1">
                <a:solidFill>
                  <a:schemeClr val="tx1"/>
                </a:solidFill>
                <a:latin typeface="Gill Sans MT" pitchFamily="34" charset="0"/>
                <a:ea typeface="ＭＳ Ｐゴシック" pitchFamily="34" charset="-128"/>
                <a:cs typeface="Geneva"/>
              </a:defRPr>
            </a:lvl1pPr>
            <a:lvl2pPr marL="763233" indent="-293551" defTabSz="965457">
              <a:spcBef>
                <a:spcPct val="50000"/>
              </a:spcBef>
              <a:buClr>
                <a:schemeClr val="tx1"/>
              </a:buClr>
              <a:buChar char="•"/>
              <a:defRPr sz="1200">
                <a:solidFill>
                  <a:schemeClr val="tx1"/>
                </a:solidFill>
                <a:latin typeface="Gill Sans MT" pitchFamily="34" charset="0"/>
                <a:ea typeface="Geneva"/>
                <a:cs typeface="Geneva"/>
              </a:defRPr>
            </a:lvl2pPr>
            <a:lvl3pPr marL="1174204" indent="-234841" defTabSz="965457">
              <a:spcBef>
                <a:spcPct val="50000"/>
              </a:spcBef>
              <a:buClr>
                <a:schemeClr val="tx1"/>
              </a:buClr>
              <a:buFont typeface="Gill Sans MT" pitchFamily="34" charset="0"/>
              <a:buChar char="–"/>
              <a:defRPr sz="1200">
                <a:solidFill>
                  <a:schemeClr val="tx1"/>
                </a:solidFill>
                <a:latin typeface="Gill Sans MT" pitchFamily="34" charset="0"/>
                <a:ea typeface="Geneva"/>
                <a:cs typeface="Geneva"/>
              </a:defRPr>
            </a:lvl3pPr>
            <a:lvl4pPr marL="1643885" indent="-234841" defTabSz="965457">
              <a:spcBef>
                <a:spcPct val="50000"/>
              </a:spcBef>
              <a:buClr>
                <a:schemeClr val="tx1"/>
              </a:buClr>
              <a:buChar char="•"/>
              <a:defRPr sz="1200">
                <a:solidFill>
                  <a:schemeClr val="tx1"/>
                </a:solidFill>
                <a:latin typeface="Gill Sans MT" pitchFamily="34" charset="0"/>
                <a:ea typeface="Geneva"/>
                <a:cs typeface="Geneva"/>
              </a:defRPr>
            </a:lvl4pPr>
            <a:lvl5pPr marL="2113567" indent="-234841" defTabSz="965457">
              <a:spcBef>
                <a:spcPct val="50000"/>
              </a:spcBef>
              <a:buClr>
                <a:schemeClr val="tx1"/>
              </a:buClr>
              <a:buFont typeface="Gill Sans MT" pitchFamily="34" charset="0"/>
              <a:buChar char="–"/>
              <a:defRPr sz="1200">
                <a:solidFill>
                  <a:schemeClr val="tx1"/>
                </a:solidFill>
                <a:latin typeface="Gill Sans MT" pitchFamily="34" charset="0"/>
                <a:ea typeface="Geneva"/>
                <a:cs typeface="Geneva"/>
              </a:defRPr>
            </a:lvl5pPr>
            <a:lvl6pPr marL="2583249" indent="-234841" defTabSz="965457" eaLnBrk="0" fontAlgn="base" hangingPunct="0">
              <a:spcBef>
                <a:spcPct val="50000"/>
              </a:spcBef>
              <a:spcAft>
                <a:spcPct val="0"/>
              </a:spcAft>
              <a:buClr>
                <a:schemeClr val="tx1"/>
              </a:buClr>
              <a:buFont typeface="Gill Sans MT" pitchFamily="34" charset="0"/>
              <a:buChar char="–"/>
              <a:defRPr sz="1200">
                <a:solidFill>
                  <a:schemeClr val="tx1"/>
                </a:solidFill>
                <a:latin typeface="Gill Sans MT" pitchFamily="34" charset="0"/>
                <a:ea typeface="Geneva"/>
                <a:cs typeface="Geneva"/>
              </a:defRPr>
            </a:lvl6pPr>
            <a:lvl7pPr marL="3052930" indent="-234841" defTabSz="965457" eaLnBrk="0" fontAlgn="base" hangingPunct="0">
              <a:spcBef>
                <a:spcPct val="50000"/>
              </a:spcBef>
              <a:spcAft>
                <a:spcPct val="0"/>
              </a:spcAft>
              <a:buClr>
                <a:schemeClr val="tx1"/>
              </a:buClr>
              <a:buFont typeface="Gill Sans MT" pitchFamily="34" charset="0"/>
              <a:buChar char="–"/>
              <a:defRPr sz="1200">
                <a:solidFill>
                  <a:schemeClr val="tx1"/>
                </a:solidFill>
                <a:latin typeface="Gill Sans MT" pitchFamily="34" charset="0"/>
                <a:ea typeface="Geneva"/>
                <a:cs typeface="Geneva"/>
              </a:defRPr>
            </a:lvl7pPr>
            <a:lvl8pPr marL="3522612" indent="-234841" defTabSz="965457" eaLnBrk="0" fontAlgn="base" hangingPunct="0">
              <a:spcBef>
                <a:spcPct val="50000"/>
              </a:spcBef>
              <a:spcAft>
                <a:spcPct val="0"/>
              </a:spcAft>
              <a:buClr>
                <a:schemeClr val="tx1"/>
              </a:buClr>
              <a:buFont typeface="Gill Sans MT" pitchFamily="34" charset="0"/>
              <a:buChar char="–"/>
              <a:defRPr sz="1200">
                <a:solidFill>
                  <a:schemeClr val="tx1"/>
                </a:solidFill>
                <a:latin typeface="Gill Sans MT" pitchFamily="34" charset="0"/>
                <a:ea typeface="Geneva"/>
                <a:cs typeface="Geneva"/>
              </a:defRPr>
            </a:lvl8pPr>
            <a:lvl9pPr marL="3992293" indent="-234841" defTabSz="965457" eaLnBrk="0" fontAlgn="base" hangingPunct="0">
              <a:spcBef>
                <a:spcPct val="50000"/>
              </a:spcBef>
              <a:spcAft>
                <a:spcPct val="0"/>
              </a:spcAft>
              <a:buClr>
                <a:schemeClr val="tx1"/>
              </a:buClr>
              <a:buFont typeface="Gill Sans MT" pitchFamily="34" charset="0"/>
              <a:buChar char="–"/>
              <a:defRPr sz="1200">
                <a:solidFill>
                  <a:schemeClr val="tx1"/>
                </a:solidFill>
                <a:latin typeface="Gill Sans MT" pitchFamily="34" charset="0"/>
                <a:ea typeface="Geneva"/>
                <a:cs typeface="Geneva"/>
              </a:defRPr>
            </a:lvl9pPr>
          </a:lstStyle>
          <a:p>
            <a:pPr>
              <a:spcBef>
                <a:spcPct val="0"/>
              </a:spcBef>
            </a:pPr>
            <a:r>
              <a:rPr lang="en-US" altLang="en-US" sz="800" b="0"/>
              <a:t> P.</a:t>
            </a:r>
            <a:fld id="{B2108E56-86A7-422A-BF69-B6D365EACE23}" type="slidenum">
              <a:rPr lang="en-US" altLang="en-US" sz="800" b="0"/>
              <a:pPr>
                <a:spcBef>
                  <a:spcPct val="0"/>
                </a:spcBef>
              </a:pPr>
              <a:t>1</a:t>
            </a:fld>
            <a:endParaRPr lang="en-US" altLang="en-US" sz="800" b="0"/>
          </a:p>
        </p:txBody>
      </p:sp>
      <p:sp>
        <p:nvSpPr>
          <p:cNvPr id="16388" name="Rectangle 5"/>
          <p:cNvSpPr>
            <a:spLocks noGrp="1" noRot="1" noChangeAspect="1" noChangeArrowheads="1" noTextEdit="1"/>
          </p:cNvSpPr>
          <p:nvPr>
            <p:ph type="sldImg"/>
          </p:nvPr>
        </p:nvSpPr>
        <p:spPr>
          <a:xfrm>
            <a:off x="417513" y="701675"/>
            <a:ext cx="6242050" cy="3511550"/>
          </a:xfrm>
          <a:ln/>
        </p:spPr>
      </p:sp>
      <p:sp>
        <p:nvSpPr>
          <p:cNvPr id="16389" name="Rectangle 6"/>
          <p:cNvSpPr>
            <a:spLocks noGrp="1" noChangeArrowheads="1"/>
          </p:cNvSpPr>
          <p:nvPr>
            <p:ph type="body" idx="1"/>
          </p:nvPr>
        </p:nvSpPr>
        <p:spPr>
          <a:xfrm>
            <a:off x="1223964" y="4399081"/>
            <a:ext cx="4630737" cy="10032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endParaRPr lang="en-US" altLang="en-US" dirty="0">
              <a:latin typeface="Gill Sans MT" pitchFamily="34" charset="0"/>
              <a:ea typeface="Geneva"/>
              <a:cs typeface="Geneva"/>
            </a:endParaRPr>
          </a:p>
        </p:txBody>
      </p:sp>
    </p:spTree>
    <p:extLst>
      <p:ext uri="{BB962C8B-B14F-4D97-AF65-F5344CB8AC3E}">
        <p14:creationId xmlns:p14="http://schemas.microsoft.com/office/powerpoint/2010/main" val="1812738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1962, Eleanor Roosevelt was diagnosed with aplastic anemia. She was briefly treated with prednisone, but clinically worsened, developing a fever of unknown origins. The Mtb culture turned positive weeks after she died. Roosevelt had an initial bout of TB 40 years early, which recrudesced without antibiotics, and then reactivated at age 78 in a disseminated form that eluded the best clinicians of the time. </a:t>
            </a:r>
          </a:p>
        </p:txBody>
      </p:sp>
      <p:sp>
        <p:nvSpPr>
          <p:cNvPr id="4" name="Slide Number Placeholder 3"/>
          <p:cNvSpPr>
            <a:spLocks noGrp="1"/>
          </p:cNvSpPr>
          <p:nvPr>
            <p:ph type="sldNum" sz="quarter" idx="5"/>
          </p:nvPr>
        </p:nvSpPr>
        <p:spPr/>
        <p:txBody>
          <a:bodyPr/>
          <a:lstStyle/>
          <a:p>
            <a:fld id="{CBC6C219-DE64-4AEA-9D0A-3DF61732E698}" type="slidenum">
              <a:rPr lang="en-US" smtClean="0"/>
              <a:t>33</a:t>
            </a:fld>
            <a:endParaRPr lang="en-US"/>
          </a:p>
        </p:txBody>
      </p:sp>
    </p:spTree>
    <p:extLst>
      <p:ext uri="{BB962C8B-B14F-4D97-AF65-F5344CB8AC3E}">
        <p14:creationId xmlns:p14="http://schemas.microsoft.com/office/powerpoint/2010/main" val="4094105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Gene Xpert Cartridge was upgraded in 2017 to the Gene Xpert “ultra” cartridge, which improved the LOD from 112 to 15 CFU. The following slides will review the diagnostic accuracy of the Ultra cartridge which is the only </a:t>
            </a:r>
            <a:r>
              <a:rPr lang="en-US" dirty="0" err="1"/>
              <a:t>cartdige</a:t>
            </a:r>
            <a:r>
              <a:rPr lang="en-US" dirty="0"/>
              <a:t> still available and the one used in the United States. </a:t>
            </a:r>
          </a:p>
          <a:p>
            <a:endParaRPr lang="en-US" dirty="0"/>
          </a:p>
          <a:p>
            <a:r>
              <a:rPr lang="en-US" dirty="0"/>
              <a:t>In general, from sputum, the assay has excellent sensitivity for smear-positive disease, but still only detects 77% of smear-negative disease, and the sensitivity is decreased to 87% for PLHIV, due to the more paucibacillary nature of the sputum of HIV </a:t>
            </a:r>
            <a:r>
              <a:rPr lang="en-US" dirty="0" err="1"/>
              <a:t>assoc</a:t>
            </a:r>
            <a:r>
              <a:rPr lang="en-US" dirty="0"/>
              <a:t> disease. </a:t>
            </a:r>
          </a:p>
          <a:p>
            <a:endParaRPr lang="en-US" dirty="0"/>
          </a:p>
        </p:txBody>
      </p:sp>
      <p:sp>
        <p:nvSpPr>
          <p:cNvPr id="4" name="Slide Number Placeholder 3"/>
          <p:cNvSpPr>
            <a:spLocks noGrp="1"/>
          </p:cNvSpPr>
          <p:nvPr>
            <p:ph type="sldNum" sz="quarter" idx="5"/>
          </p:nvPr>
        </p:nvSpPr>
        <p:spPr/>
        <p:txBody>
          <a:bodyPr/>
          <a:lstStyle/>
          <a:p>
            <a:fld id="{CBC6C219-DE64-4AEA-9D0A-3DF61732E698}" type="slidenum">
              <a:rPr lang="en-US" smtClean="0"/>
              <a:t>34</a:t>
            </a:fld>
            <a:endParaRPr lang="en-US"/>
          </a:p>
        </p:txBody>
      </p:sp>
    </p:spTree>
    <p:extLst>
      <p:ext uri="{BB962C8B-B14F-4D97-AF65-F5344CB8AC3E}">
        <p14:creationId xmlns:p14="http://schemas.microsoft.com/office/powerpoint/2010/main" val="2302298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evaluated for extra-pulmonary TB, the sensitivity depends on the disease site. Notice for TB meningitis, the sensitivity is only 63% when evaluating a single specimen, but increases up to 89% when evaluating multiple specimens. </a:t>
            </a:r>
          </a:p>
          <a:p>
            <a:endParaRPr lang="en-US" dirty="0"/>
          </a:p>
          <a:p>
            <a:r>
              <a:rPr lang="en-US" dirty="0"/>
              <a:t>The take home point here is that the general rule of ordering a single PCR and 3 smears is what is required by the Infection Control team to rule out a patient and allow them out of negative pressure isolation room. But if you have a patient that you have a high index of suspicion that they have TB, </a:t>
            </a:r>
            <a:r>
              <a:rPr lang="en-US" dirty="0" err="1"/>
              <a:t>pelase</a:t>
            </a:r>
            <a:r>
              <a:rPr lang="en-US" dirty="0"/>
              <a:t> send multiple specimens. </a:t>
            </a:r>
          </a:p>
          <a:p>
            <a:endParaRPr lang="en-US" dirty="0"/>
          </a:p>
          <a:p>
            <a:r>
              <a:rPr lang="en-US" dirty="0"/>
              <a:t>In particular, for TB meningitis, it is recommended that you perform serial LPs and collect 20-30mL of CSF, and then pellet the CSF by centrifuging the CSF at 10kg x 10 minutes and then using the cell pellet for the culture and molecular PCR testing. </a:t>
            </a:r>
          </a:p>
        </p:txBody>
      </p:sp>
      <p:sp>
        <p:nvSpPr>
          <p:cNvPr id="4" name="Slide Number Placeholder 3"/>
          <p:cNvSpPr>
            <a:spLocks noGrp="1"/>
          </p:cNvSpPr>
          <p:nvPr>
            <p:ph type="sldNum" sz="quarter" idx="5"/>
          </p:nvPr>
        </p:nvSpPr>
        <p:spPr/>
        <p:txBody>
          <a:bodyPr/>
          <a:lstStyle/>
          <a:p>
            <a:fld id="{CBC6C219-DE64-4AEA-9D0A-3DF61732E698}" type="slidenum">
              <a:rPr lang="en-US" smtClean="0"/>
              <a:t>35</a:t>
            </a:fld>
            <a:endParaRPr lang="en-US"/>
          </a:p>
        </p:txBody>
      </p:sp>
    </p:spTree>
    <p:extLst>
      <p:ext uri="{BB962C8B-B14F-4D97-AF65-F5344CB8AC3E}">
        <p14:creationId xmlns:p14="http://schemas.microsoft.com/office/powerpoint/2010/main" val="3715891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DE387-9005-5664-54EE-B5856E3C80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0A58E-BA4C-8CB1-EF4F-226A27487A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DCE5B1-5971-79A1-B7D5-E3F322349D9A}"/>
              </a:ext>
            </a:extLst>
          </p:cNvPr>
          <p:cNvSpPr>
            <a:spLocks noGrp="1"/>
          </p:cNvSpPr>
          <p:nvPr>
            <p:ph type="body" idx="1"/>
          </p:nvPr>
        </p:nvSpPr>
        <p:spPr/>
        <p:txBody>
          <a:bodyPr/>
          <a:lstStyle/>
          <a:p>
            <a:r>
              <a:rPr lang="en-US" dirty="0"/>
              <a:t>QFT was indeterminant because the mitogen was too low to be valid. This doesn’t mean the person has TB, but that they are anergic. </a:t>
            </a:r>
          </a:p>
          <a:p>
            <a:endParaRPr lang="en-US" dirty="0"/>
          </a:p>
          <a:p>
            <a:r>
              <a:rPr lang="en-US" dirty="0"/>
              <a:t>Gene Xpert demonstrates a high bacillary burden and the culture turns positive in &lt; 3 weeks. </a:t>
            </a:r>
          </a:p>
          <a:p>
            <a:endParaRPr lang="en-US" dirty="0"/>
          </a:p>
          <a:p>
            <a:r>
              <a:rPr lang="en-US" dirty="0"/>
              <a:t>Guesses on Gene Xpert demonstrating similar bacillary burden, but the culture not growing? </a:t>
            </a:r>
          </a:p>
        </p:txBody>
      </p:sp>
      <p:sp>
        <p:nvSpPr>
          <p:cNvPr id="4" name="Slide Number Placeholder 3">
            <a:extLst>
              <a:ext uri="{FF2B5EF4-FFF2-40B4-BE49-F238E27FC236}">
                <a16:creationId xmlns:a16="http://schemas.microsoft.com/office/drawing/2014/main" id="{64BB3556-3B25-7CD0-2A65-139E6876B178}"/>
              </a:ext>
            </a:extLst>
          </p:cNvPr>
          <p:cNvSpPr>
            <a:spLocks noGrp="1"/>
          </p:cNvSpPr>
          <p:nvPr>
            <p:ph type="sldNum" sz="quarter" idx="5"/>
          </p:nvPr>
        </p:nvSpPr>
        <p:spPr/>
        <p:txBody>
          <a:bodyPr/>
          <a:lstStyle/>
          <a:p>
            <a:fld id="{35E4FAE7-EC23-9241-9053-36B38A7C0429}" type="slidenum">
              <a:rPr lang="en-US" smtClean="0"/>
              <a:t>36</a:t>
            </a:fld>
            <a:endParaRPr lang="en-US"/>
          </a:p>
        </p:txBody>
      </p:sp>
    </p:spTree>
    <p:extLst>
      <p:ext uri="{BB962C8B-B14F-4D97-AF65-F5344CB8AC3E}">
        <p14:creationId xmlns:p14="http://schemas.microsoft.com/office/powerpoint/2010/main" val="210716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years of cod liver oil, sanitoriums, and ineffective homeopathic medicines, Selman Waksman received the Nobel Prize in 1952 for the discovery of the first anti-tuberculosis (TB) antibiotic therapy, streptomycin.  Unfortunately, it was quickly recognized that mono and dual antibiotic therapy would result in drug resistance,</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prompting the initiation of the classic four drug regimen which remains the recommended approach for drug-susceptible TB today. Since 1972, studies have documented that drug penetration into the center of the TB cavity, where the highest inoculum of </a:t>
            </a:r>
            <a:r>
              <a:rPr lang="en-US" sz="1200" i="1" kern="1200" dirty="0">
                <a:solidFill>
                  <a:schemeClr val="tx1"/>
                </a:solidFill>
                <a:effectLst/>
                <a:latin typeface="+mn-lt"/>
                <a:ea typeface="+mn-ea"/>
                <a:cs typeface="+mn-cs"/>
              </a:rPr>
              <a:t>Mycobacterium tuberculosis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Mtb</a:t>
            </a:r>
            <a:r>
              <a:rPr lang="en-US" sz="1200" kern="1200" dirty="0">
                <a:solidFill>
                  <a:schemeClr val="tx1"/>
                </a:solidFill>
                <a:effectLst/>
                <a:latin typeface="+mn-lt"/>
                <a:ea typeface="+mn-ea"/>
                <a:cs typeface="+mn-cs"/>
              </a:rPr>
              <a:t>) organisms persist, is low, especially in the cavity walls.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 typical cavity of an individual with TB has approximately 10</a:t>
            </a:r>
            <a:r>
              <a:rPr lang="en-US" sz="1200"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to 10</a:t>
            </a:r>
            <a:r>
              <a:rPr lang="en-US" sz="1200" kern="1200" baseline="30000" dirty="0">
                <a:solidFill>
                  <a:schemeClr val="tx1"/>
                </a:solidFill>
                <a:effectLst/>
                <a:latin typeface="+mn-lt"/>
                <a:ea typeface="+mn-ea"/>
                <a:cs typeface="+mn-cs"/>
              </a:rPr>
              <a:t>9</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Mtb</a:t>
            </a:r>
            <a:r>
              <a:rPr lang="en-US" sz="1200" kern="1200" dirty="0">
                <a:solidFill>
                  <a:schemeClr val="tx1"/>
                </a:solidFill>
                <a:effectLst/>
                <a:latin typeface="+mn-lt"/>
                <a:ea typeface="+mn-ea"/>
                <a:cs typeface="+mn-cs"/>
              </a:rPr>
              <a:t> organisms, with less than 0.01%, an estimated 10</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to 10</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being resistant to isoniazid or rifampicin.</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This creates a challenge to have an appropriate treatment plan that minimizes side effects but ensures effective drug levels that can reach </a:t>
            </a:r>
            <a:r>
              <a:rPr lang="en-US" sz="1200" i="1" kern="1200" dirty="0">
                <a:solidFill>
                  <a:schemeClr val="tx1"/>
                </a:solidFill>
                <a:effectLst/>
                <a:latin typeface="+mn-lt"/>
                <a:ea typeface="+mn-ea"/>
                <a:cs typeface="+mn-cs"/>
              </a:rPr>
              <a:t>Mtb</a:t>
            </a:r>
            <a:r>
              <a:rPr lang="en-US" sz="1200" kern="1200" dirty="0">
                <a:solidFill>
                  <a:schemeClr val="tx1"/>
                </a:solidFill>
                <a:effectLst/>
                <a:latin typeface="+mn-lt"/>
                <a:ea typeface="+mn-ea"/>
                <a:cs typeface="+mn-cs"/>
              </a:rPr>
              <a:t> organisms and eradicate them. </a:t>
            </a:r>
          </a:p>
          <a:p>
            <a:endParaRPr lang="en-US" dirty="0"/>
          </a:p>
        </p:txBody>
      </p:sp>
      <p:sp>
        <p:nvSpPr>
          <p:cNvPr id="4" name="Slide Number Placeholder 3"/>
          <p:cNvSpPr>
            <a:spLocks noGrp="1"/>
          </p:cNvSpPr>
          <p:nvPr>
            <p:ph type="sldNum" sz="quarter" idx="5"/>
          </p:nvPr>
        </p:nvSpPr>
        <p:spPr/>
        <p:txBody>
          <a:bodyPr/>
          <a:lstStyle/>
          <a:p>
            <a:fld id="{08BA0A1B-4C9F-CD43-94D3-FB30DE0355CE}" type="slidenum">
              <a:rPr lang="en-US" smtClean="0"/>
              <a:t>7</a:t>
            </a:fld>
            <a:endParaRPr lang="en-US"/>
          </a:p>
        </p:txBody>
      </p:sp>
    </p:spTree>
    <p:extLst>
      <p:ext uri="{BB962C8B-B14F-4D97-AF65-F5344CB8AC3E}">
        <p14:creationId xmlns:p14="http://schemas.microsoft.com/office/powerpoint/2010/main" val="837285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B3797-2A01-E540-89E6-19970E2C3D61}" type="slidenum">
              <a:rPr lang="en-US" smtClean="0"/>
              <a:t>9</a:t>
            </a:fld>
            <a:endParaRPr lang="en-US"/>
          </a:p>
        </p:txBody>
      </p:sp>
    </p:spTree>
    <p:extLst>
      <p:ext uri="{BB962C8B-B14F-4D97-AF65-F5344CB8AC3E}">
        <p14:creationId xmlns:p14="http://schemas.microsoft.com/office/powerpoint/2010/main" val="3387007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QFT was indeterminant because the mitogen was too low to be valid. This doesn’t mean the person has TB, but that they are anergic. </a:t>
            </a:r>
          </a:p>
          <a:p>
            <a:endParaRPr lang="en-US" dirty="0"/>
          </a:p>
          <a:p>
            <a:r>
              <a:rPr lang="en-US" dirty="0"/>
              <a:t>Gene Xpert demonstrates a high bacillary burden and the culture turns positive in &lt; 3 weeks. </a:t>
            </a:r>
          </a:p>
          <a:p>
            <a:endParaRPr lang="en-US" dirty="0"/>
          </a:p>
          <a:p>
            <a:r>
              <a:rPr lang="en-US" dirty="0"/>
              <a:t>Guesses on Gene Xpert demonstrating similar bacillary burden, but the culture not growing? </a:t>
            </a:r>
          </a:p>
        </p:txBody>
      </p:sp>
      <p:sp>
        <p:nvSpPr>
          <p:cNvPr id="4" name="Slide Number Placeholder 3"/>
          <p:cNvSpPr>
            <a:spLocks noGrp="1"/>
          </p:cNvSpPr>
          <p:nvPr>
            <p:ph type="sldNum" sz="quarter" idx="5"/>
          </p:nvPr>
        </p:nvSpPr>
        <p:spPr/>
        <p:txBody>
          <a:bodyPr/>
          <a:lstStyle/>
          <a:p>
            <a:fld id="{35E4FAE7-EC23-9241-9053-36B38A7C0429}" type="slidenum">
              <a:rPr lang="en-US" smtClean="0"/>
              <a:t>27</a:t>
            </a:fld>
            <a:endParaRPr lang="en-US"/>
          </a:p>
        </p:txBody>
      </p:sp>
    </p:spTree>
    <p:extLst>
      <p:ext uri="{BB962C8B-B14F-4D97-AF65-F5344CB8AC3E}">
        <p14:creationId xmlns:p14="http://schemas.microsoft.com/office/powerpoint/2010/main" val="3991526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QFT was indeterminant because the mitogen was too low to be valid. This doesn’t mean the person has TB, but that they are anergic. </a:t>
            </a:r>
          </a:p>
          <a:p>
            <a:endParaRPr lang="en-US" dirty="0"/>
          </a:p>
          <a:p>
            <a:r>
              <a:rPr lang="en-US" dirty="0"/>
              <a:t>Gene Xpert demonstrates a high bacillary burden and the culture turns positive in &lt; 3 weeks. </a:t>
            </a:r>
          </a:p>
          <a:p>
            <a:endParaRPr lang="en-US" dirty="0"/>
          </a:p>
          <a:p>
            <a:r>
              <a:rPr lang="en-US" dirty="0"/>
              <a:t>Guesses on Gene Xpert demonstrating similar bacillary burden, but the culture not growing? </a:t>
            </a:r>
          </a:p>
        </p:txBody>
      </p:sp>
      <p:sp>
        <p:nvSpPr>
          <p:cNvPr id="4" name="Slide Number Placeholder 3"/>
          <p:cNvSpPr>
            <a:spLocks noGrp="1"/>
          </p:cNvSpPr>
          <p:nvPr>
            <p:ph type="sldNum" sz="quarter" idx="5"/>
          </p:nvPr>
        </p:nvSpPr>
        <p:spPr/>
        <p:txBody>
          <a:bodyPr/>
          <a:lstStyle/>
          <a:p>
            <a:fld id="{35E4FAE7-EC23-9241-9053-36B38A7C0429}" type="slidenum">
              <a:rPr lang="en-US" smtClean="0"/>
              <a:t>28</a:t>
            </a:fld>
            <a:endParaRPr lang="en-US"/>
          </a:p>
        </p:txBody>
      </p:sp>
    </p:spTree>
    <p:extLst>
      <p:ext uri="{BB962C8B-B14F-4D97-AF65-F5344CB8AC3E}">
        <p14:creationId xmlns:p14="http://schemas.microsoft.com/office/powerpoint/2010/main" val="951420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of the next few slides is that diagnostic accuracy depends on </a:t>
            </a:r>
            <a:r>
              <a:rPr lang="en-US" dirty="0" err="1"/>
              <a:t>boht</a:t>
            </a:r>
            <a:r>
              <a:rPr lang="en-US" dirty="0"/>
              <a:t> the Specimen quality and the quantity of specimens evaluated</a:t>
            </a:r>
          </a:p>
        </p:txBody>
      </p:sp>
      <p:sp>
        <p:nvSpPr>
          <p:cNvPr id="4" name="Slide Number Placeholder 3"/>
          <p:cNvSpPr>
            <a:spLocks noGrp="1"/>
          </p:cNvSpPr>
          <p:nvPr>
            <p:ph type="sldNum" sz="quarter" idx="5"/>
          </p:nvPr>
        </p:nvSpPr>
        <p:spPr/>
        <p:txBody>
          <a:bodyPr/>
          <a:lstStyle/>
          <a:p>
            <a:fld id="{CBC6C219-DE64-4AEA-9D0A-3DF61732E698}" type="slidenum">
              <a:rPr lang="en-US" smtClean="0"/>
              <a:t>29</a:t>
            </a:fld>
            <a:endParaRPr lang="en-US"/>
          </a:p>
        </p:txBody>
      </p:sp>
    </p:spTree>
    <p:extLst>
      <p:ext uri="{BB962C8B-B14F-4D97-AF65-F5344CB8AC3E}">
        <p14:creationId xmlns:p14="http://schemas.microsoft.com/office/powerpoint/2010/main" val="827690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thinking about TB diagnosis, I like to consider turn around time, limit of detection, and sensitivity. On future slides we will discuss sensitivity in more detail, but in general, smear has a low sensitivity and a limit of detection of 5,000 organisms per mL of sputum for the AFB smear. </a:t>
            </a:r>
          </a:p>
          <a:p>
            <a:endParaRPr lang="en-US" dirty="0"/>
          </a:p>
          <a:p>
            <a:r>
              <a:rPr lang="en-US" dirty="0"/>
              <a:t>The acid fast smear was developed by Paul </a:t>
            </a:r>
            <a:r>
              <a:rPr lang="en-US" dirty="0" err="1"/>
              <a:t>Erhlich</a:t>
            </a:r>
            <a:r>
              <a:rPr lang="en-US" dirty="0"/>
              <a:t> when he was the equivalent of a post-doc in Robert Koch’s microbiology lab. Interestingly, he was a smoker and had a chronic cough</a:t>
            </a:r>
            <a:r>
              <a:rPr lang="en-US" dirty="0">
                <a:sym typeface="Wingdings" pitchFamily="2" charset="2"/>
              </a:rPr>
              <a:t> Cairo Nobel Prize. </a:t>
            </a:r>
            <a:endParaRPr lang="en-US" dirty="0"/>
          </a:p>
          <a:p>
            <a:endParaRPr lang="en-US" dirty="0"/>
          </a:p>
          <a:p>
            <a:r>
              <a:rPr lang="en-US" dirty="0"/>
              <a:t>Not much major advances until the development of PCR. Since 2006, because of the improved sensitivity of PCR, the CDC has recommended the first sputum being sent for both PCR and acid fast stain. Now the next major advance was approximately in 2010 with the development of a ”locked-in” design cartridge. Inside these cartridges, there is automated DNA isolation, and PCR performed with microfluidics for a PCR test that is completed in &lt; 2 hrs. </a:t>
            </a:r>
            <a:endParaRPr lang="en-US" dirty="0">
              <a:cs typeface="Calibri"/>
            </a:endParaRPr>
          </a:p>
          <a:p>
            <a:endParaRPr lang="en-US" dirty="0"/>
          </a:p>
          <a:p>
            <a:r>
              <a:rPr lang="en-US" dirty="0"/>
              <a:t>The locked in design of the </a:t>
            </a:r>
            <a:r>
              <a:rPr lang="en-US" dirty="0" err="1"/>
              <a:t>cartrdige</a:t>
            </a:r>
            <a:r>
              <a:rPr lang="en-US" dirty="0"/>
              <a:t> avoids human error involved w DNA isolation &amp; PCR</a:t>
            </a:r>
          </a:p>
          <a:p>
            <a:r>
              <a:rPr lang="en-US" dirty="0"/>
              <a:t>TAT &lt; 2 </a:t>
            </a:r>
            <a:r>
              <a:rPr lang="en-US" dirty="0" err="1"/>
              <a:t>hrs</a:t>
            </a:r>
            <a:endParaRPr lang="en-US" dirty="0"/>
          </a:p>
          <a:p>
            <a:r>
              <a:rPr lang="en-US" dirty="0"/>
              <a:t>Same machine is used for MRSA nasal swab testing, </a:t>
            </a:r>
            <a:r>
              <a:rPr lang="en-US" dirty="0" err="1"/>
              <a:t>C.dif</a:t>
            </a:r>
            <a:r>
              <a:rPr lang="en-US" dirty="0"/>
              <a:t> testing; Covid PCR test; same machine, just </a:t>
            </a:r>
            <a:r>
              <a:rPr lang="en-US" dirty="0" err="1"/>
              <a:t>dif</a:t>
            </a:r>
            <a:r>
              <a:rPr lang="en-US" dirty="0"/>
              <a:t> cartridge; The machine comes in 1 module, 4 module, 8, and 64 module systems. At the VA this same system runs C. diff and MRSA testing. At Ben Taub the system is only used for covid while for reasons that are beyond my understanding, the sputum is sent to LBJ where the automated Xpert occurs. </a:t>
            </a:r>
          </a:p>
        </p:txBody>
      </p:sp>
      <p:sp>
        <p:nvSpPr>
          <p:cNvPr id="4" name="Slide Number Placeholder 3"/>
          <p:cNvSpPr>
            <a:spLocks noGrp="1"/>
          </p:cNvSpPr>
          <p:nvPr>
            <p:ph type="sldNum" sz="quarter" idx="5"/>
          </p:nvPr>
        </p:nvSpPr>
        <p:spPr/>
        <p:txBody>
          <a:bodyPr/>
          <a:lstStyle/>
          <a:p>
            <a:fld id="{CBC6C219-DE64-4AEA-9D0A-3DF61732E698}" type="slidenum">
              <a:rPr lang="en-US" smtClean="0"/>
              <a:t>30</a:t>
            </a:fld>
            <a:endParaRPr lang="en-US"/>
          </a:p>
        </p:txBody>
      </p:sp>
    </p:spTree>
    <p:extLst>
      <p:ext uri="{BB962C8B-B14F-4D97-AF65-F5344CB8AC3E}">
        <p14:creationId xmlns:p14="http://schemas.microsoft.com/office/powerpoint/2010/main" val="689047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Gene Xpert workstation at the Baylor-Eswatini TB clinic, where I spend 3 months each year. </a:t>
            </a:r>
          </a:p>
        </p:txBody>
      </p:sp>
      <p:sp>
        <p:nvSpPr>
          <p:cNvPr id="4" name="Slide Number Placeholder 3"/>
          <p:cNvSpPr>
            <a:spLocks noGrp="1"/>
          </p:cNvSpPr>
          <p:nvPr>
            <p:ph type="sldNum" sz="quarter" idx="5"/>
          </p:nvPr>
        </p:nvSpPr>
        <p:spPr/>
        <p:txBody>
          <a:bodyPr/>
          <a:lstStyle/>
          <a:p>
            <a:fld id="{CBC6C219-DE64-4AEA-9D0A-3DF61732E698}" type="slidenum">
              <a:rPr lang="en-US" smtClean="0"/>
              <a:t>31</a:t>
            </a:fld>
            <a:endParaRPr lang="en-US"/>
          </a:p>
        </p:txBody>
      </p:sp>
    </p:spTree>
    <p:extLst>
      <p:ext uri="{BB962C8B-B14F-4D97-AF65-F5344CB8AC3E}">
        <p14:creationId xmlns:p14="http://schemas.microsoft.com/office/powerpoint/2010/main" val="3797932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run the test, the lab techs mix the sputum 1:1 with a decontamination fluid, vortex for 5 seconds, wait for 5 minutes, then place the cartridge into the machine, and come back 1hr and 42 minutes later to have the Mtb PCR results. </a:t>
            </a:r>
          </a:p>
        </p:txBody>
      </p:sp>
      <p:sp>
        <p:nvSpPr>
          <p:cNvPr id="4" name="Slide Number Placeholder 3"/>
          <p:cNvSpPr>
            <a:spLocks noGrp="1"/>
          </p:cNvSpPr>
          <p:nvPr>
            <p:ph type="sldNum" sz="quarter" idx="5"/>
          </p:nvPr>
        </p:nvSpPr>
        <p:spPr/>
        <p:txBody>
          <a:bodyPr/>
          <a:lstStyle/>
          <a:p>
            <a:fld id="{CBC6C219-DE64-4AEA-9D0A-3DF61732E698}" type="slidenum">
              <a:rPr lang="en-US" smtClean="0"/>
              <a:t>32</a:t>
            </a:fld>
            <a:endParaRPr lang="en-US"/>
          </a:p>
        </p:txBody>
      </p:sp>
    </p:spTree>
    <p:extLst>
      <p:ext uri="{BB962C8B-B14F-4D97-AF65-F5344CB8AC3E}">
        <p14:creationId xmlns:p14="http://schemas.microsoft.com/office/powerpoint/2010/main" val="3138446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BBF37A-A9F6-B746-A978-F5ED4C8EBFF3}"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CE114-2610-6947-B5C3-8567E080EC28}" type="slidenum">
              <a:rPr lang="en-US" smtClean="0"/>
              <a:t>‹#›</a:t>
            </a:fld>
            <a:endParaRPr lang="en-US"/>
          </a:p>
        </p:txBody>
      </p:sp>
    </p:spTree>
    <p:extLst>
      <p:ext uri="{BB962C8B-B14F-4D97-AF65-F5344CB8AC3E}">
        <p14:creationId xmlns:p14="http://schemas.microsoft.com/office/powerpoint/2010/main" val="88763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BBF37A-A9F6-B746-A978-F5ED4C8EBFF3}"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CE114-2610-6947-B5C3-8567E080EC28}" type="slidenum">
              <a:rPr lang="en-US" smtClean="0"/>
              <a:t>‹#›</a:t>
            </a:fld>
            <a:endParaRPr lang="en-US"/>
          </a:p>
        </p:txBody>
      </p:sp>
    </p:spTree>
    <p:extLst>
      <p:ext uri="{BB962C8B-B14F-4D97-AF65-F5344CB8AC3E}">
        <p14:creationId xmlns:p14="http://schemas.microsoft.com/office/powerpoint/2010/main" val="1471719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BBF37A-A9F6-B746-A978-F5ED4C8EBFF3}"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CE114-2610-6947-B5C3-8567E080EC28}" type="slidenum">
              <a:rPr lang="en-US" smtClean="0"/>
              <a:t>‹#›</a:t>
            </a:fld>
            <a:endParaRPr lang="en-US"/>
          </a:p>
        </p:txBody>
      </p:sp>
    </p:spTree>
    <p:extLst>
      <p:ext uri="{BB962C8B-B14F-4D97-AF65-F5344CB8AC3E}">
        <p14:creationId xmlns:p14="http://schemas.microsoft.com/office/powerpoint/2010/main" val="2518112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6E25F4-1FE3-0526-0329-ACF65B5B1CFF}"/>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824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BBF37A-A9F6-B746-A978-F5ED4C8EBFF3}"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CE114-2610-6947-B5C3-8567E080EC28}" type="slidenum">
              <a:rPr lang="en-US" smtClean="0"/>
              <a:t>‹#›</a:t>
            </a:fld>
            <a:endParaRPr lang="en-US"/>
          </a:p>
        </p:txBody>
      </p:sp>
    </p:spTree>
    <p:extLst>
      <p:ext uri="{BB962C8B-B14F-4D97-AF65-F5344CB8AC3E}">
        <p14:creationId xmlns:p14="http://schemas.microsoft.com/office/powerpoint/2010/main" val="2662346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BBF37A-A9F6-B746-A978-F5ED4C8EBFF3}"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CE114-2610-6947-B5C3-8567E080EC28}" type="slidenum">
              <a:rPr lang="en-US" smtClean="0"/>
              <a:t>‹#›</a:t>
            </a:fld>
            <a:endParaRPr lang="en-US"/>
          </a:p>
        </p:txBody>
      </p:sp>
    </p:spTree>
    <p:extLst>
      <p:ext uri="{BB962C8B-B14F-4D97-AF65-F5344CB8AC3E}">
        <p14:creationId xmlns:p14="http://schemas.microsoft.com/office/powerpoint/2010/main" val="442076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BBF37A-A9F6-B746-A978-F5ED4C8EBFF3}"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CE114-2610-6947-B5C3-8567E080EC28}" type="slidenum">
              <a:rPr lang="en-US" smtClean="0"/>
              <a:t>‹#›</a:t>
            </a:fld>
            <a:endParaRPr lang="en-US"/>
          </a:p>
        </p:txBody>
      </p:sp>
    </p:spTree>
    <p:extLst>
      <p:ext uri="{BB962C8B-B14F-4D97-AF65-F5344CB8AC3E}">
        <p14:creationId xmlns:p14="http://schemas.microsoft.com/office/powerpoint/2010/main" val="355435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BBF37A-A9F6-B746-A978-F5ED4C8EBFF3}" type="datetimeFigureOut">
              <a:rPr lang="en-US" smtClean="0"/>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2CE114-2610-6947-B5C3-8567E080EC28}" type="slidenum">
              <a:rPr lang="en-US" smtClean="0"/>
              <a:t>‹#›</a:t>
            </a:fld>
            <a:endParaRPr lang="en-US"/>
          </a:p>
        </p:txBody>
      </p:sp>
    </p:spTree>
    <p:extLst>
      <p:ext uri="{BB962C8B-B14F-4D97-AF65-F5344CB8AC3E}">
        <p14:creationId xmlns:p14="http://schemas.microsoft.com/office/powerpoint/2010/main" val="1805404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BBF37A-A9F6-B746-A978-F5ED4C8EBFF3}" type="datetimeFigureOut">
              <a:rPr lang="en-US" smtClean="0"/>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2CE114-2610-6947-B5C3-8567E080EC28}" type="slidenum">
              <a:rPr lang="en-US" smtClean="0"/>
              <a:t>‹#›</a:t>
            </a:fld>
            <a:endParaRPr lang="en-US"/>
          </a:p>
        </p:txBody>
      </p:sp>
    </p:spTree>
    <p:extLst>
      <p:ext uri="{BB962C8B-B14F-4D97-AF65-F5344CB8AC3E}">
        <p14:creationId xmlns:p14="http://schemas.microsoft.com/office/powerpoint/2010/main" val="122650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BF37A-A9F6-B746-A978-F5ED4C8EBFF3}" type="datetimeFigureOut">
              <a:rPr lang="en-US" smtClean="0"/>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2CE114-2610-6947-B5C3-8567E080EC28}" type="slidenum">
              <a:rPr lang="en-US" smtClean="0"/>
              <a:t>‹#›</a:t>
            </a:fld>
            <a:endParaRPr lang="en-US"/>
          </a:p>
        </p:txBody>
      </p:sp>
    </p:spTree>
    <p:extLst>
      <p:ext uri="{BB962C8B-B14F-4D97-AF65-F5344CB8AC3E}">
        <p14:creationId xmlns:p14="http://schemas.microsoft.com/office/powerpoint/2010/main" val="2963007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BBF37A-A9F6-B746-A978-F5ED4C8EBFF3}"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CE114-2610-6947-B5C3-8567E080EC28}" type="slidenum">
              <a:rPr lang="en-US" smtClean="0"/>
              <a:t>‹#›</a:t>
            </a:fld>
            <a:endParaRPr lang="en-US"/>
          </a:p>
        </p:txBody>
      </p:sp>
    </p:spTree>
    <p:extLst>
      <p:ext uri="{BB962C8B-B14F-4D97-AF65-F5344CB8AC3E}">
        <p14:creationId xmlns:p14="http://schemas.microsoft.com/office/powerpoint/2010/main" val="1759416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BBF37A-A9F6-B746-A978-F5ED4C8EBFF3}"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CE114-2610-6947-B5C3-8567E080EC28}" type="slidenum">
              <a:rPr lang="en-US" smtClean="0"/>
              <a:t>‹#›</a:t>
            </a:fld>
            <a:endParaRPr lang="en-US"/>
          </a:p>
        </p:txBody>
      </p:sp>
    </p:spTree>
    <p:extLst>
      <p:ext uri="{BB962C8B-B14F-4D97-AF65-F5344CB8AC3E}">
        <p14:creationId xmlns:p14="http://schemas.microsoft.com/office/powerpoint/2010/main" val="1109875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36BBF37A-A9F6-B746-A978-F5ED4C8EBFF3}" type="datetimeFigureOut">
              <a:rPr lang="en-US" smtClean="0"/>
              <a:t>9/22/2025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5D2CE114-2610-6947-B5C3-8567E080EC28}" type="slidenum">
              <a:rPr lang="en-US" smtClean="0"/>
              <a:t>‹#›</a:t>
            </a:fld>
            <a:endParaRPr lang="en-US"/>
          </a:p>
        </p:txBody>
      </p:sp>
    </p:spTree>
    <p:extLst>
      <p:ext uri="{BB962C8B-B14F-4D97-AF65-F5344CB8AC3E}">
        <p14:creationId xmlns:p14="http://schemas.microsoft.com/office/powerpoint/2010/main" val="31319906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inardo@bcm.edu"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tiff"/></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7"/>
          <p:cNvSpPr>
            <a:spLocks noChangeArrowheads="1"/>
          </p:cNvSpPr>
          <p:nvPr/>
        </p:nvSpPr>
        <p:spPr bwMode="auto">
          <a:xfrm>
            <a:off x="2667002" y="8902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100000"/>
              </a:spcBef>
              <a:spcAft>
                <a:spcPct val="36000"/>
              </a:spcAft>
              <a:buClr>
                <a:schemeClr val="bg1"/>
              </a:buClr>
              <a:buChar char="•"/>
              <a:defRPr sz="2800">
                <a:solidFill>
                  <a:schemeClr val="bg1"/>
                </a:solidFill>
                <a:latin typeface="Arial" pitchFamily="34" charset="0"/>
                <a:ea typeface="ＭＳ Ｐゴシック" pitchFamily="34" charset="-128"/>
                <a:cs typeface="Geneva"/>
              </a:defRPr>
            </a:lvl1pPr>
            <a:lvl2pPr marL="742950" indent="-285750">
              <a:spcAft>
                <a:spcPct val="45000"/>
              </a:spcAft>
              <a:buClr>
                <a:schemeClr val="bg1"/>
              </a:buClr>
              <a:buFont typeface="Calibri" pitchFamily="34" charset="0"/>
              <a:buChar char="‐"/>
              <a:defRPr sz="2200">
                <a:solidFill>
                  <a:schemeClr val="bg1"/>
                </a:solidFill>
                <a:latin typeface="Arial" pitchFamily="34" charset="0"/>
                <a:ea typeface="Geneva"/>
                <a:cs typeface="Geneva"/>
              </a:defRPr>
            </a:lvl2pPr>
            <a:lvl3pPr marL="1143000" indent="-228600">
              <a:spcAft>
                <a:spcPct val="45000"/>
              </a:spcAft>
              <a:buClr>
                <a:schemeClr val="bg1"/>
              </a:buClr>
              <a:buChar char="•"/>
              <a:defRPr sz="2200">
                <a:solidFill>
                  <a:schemeClr val="bg1"/>
                </a:solidFill>
                <a:latin typeface="Arial" pitchFamily="34" charset="0"/>
                <a:ea typeface="Geneva"/>
                <a:cs typeface="Geneva"/>
              </a:defRPr>
            </a:lvl3pPr>
            <a:lvl4pPr marL="1600200" indent="-228600">
              <a:spcBef>
                <a:spcPct val="50000"/>
              </a:spcBef>
              <a:buClr>
                <a:srgbClr val="808080"/>
              </a:buClr>
              <a:buChar char="•"/>
              <a:defRPr sz="2200">
                <a:solidFill>
                  <a:srgbClr val="808080"/>
                </a:solidFill>
                <a:latin typeface="Calibri" pitchFamily="34" charset="0"/>
                <a:ea typeface="Geneva"/>
                <a:cs typeface="Geneva"/>
              </a:defRPr>
            </a:lvl4pPr>
            <a:lvl5pPr marL="2057400" indent="-228600">
              <a:spcBef>
                <a:spcPct val="50000"/>
              </a:spcBef>
              <a:buClr>
                <a:schemeClr val="folHlink"/>
              </a:buClr>
              <a:buChar char="•"/>
              <a:defRPr sz="2200">
                <a:solidFill>
                  <a:schemeClr val="tx1"/>
                </a:solidFill>
                <a:latin typeface="Calibri" pitchFamily="34" charset="0"/>
                <a:ea typeface="Geneva"/>
                <a:cs typeface="Geneva"/>
              </a:defRPr>
            </a:lvl5pPr>
            <a:lvl6pPr marL="2514600" indent="-228600" eaLnBrk="0" fontAlgn="base" hangingPunct="0">
              <a:spcBef>
                <a:spcPct val="50000"/>
              </a:spcBef>
              <a:spcAft>
                <a:spcPct val="0"/>
              </a:spcAft>
              <a:buClr>
                <a:schemeClr val="folHlink"/>
              </a:buClr>
              <a:buChar char="•"/>
              <a:defRPr sz="2200">
                <a:solidFill>
                  <a:schemeClr val="tx1"/>
                </a:solidFill>
                <a:latin typeface="Calibri" pitchFamily="34" charset="0"/>
                <a:ea typeface="Geneva"/>
                <a:cs typeface="Geneva"/>
              </a:defRPr>
            </a:lvl6pPr>
            <a:lvl7pPr marL="2971800" indent="-228600" eaLnBrk="0" fontAlgn="base" hangingPunct="0">
              <a:spcBef>
                <a:spcPct val="50000"/>
              </a:spcBef>
              <a:spcAft>
                <a:spcPct val="0"/>
              </a:spcAft>
              <a:buClr>
                <a:schemeClr val="folHlink"/>
              </a:buClr>
              <a:buChar char="•"/>
              <a:defRPr sz="2200">
                <a:solidFill>
                  <a:schemeClr val="tx1"/>
                </a:solidFill>
                <a:latin typeface="Calibri" pitchFamily="34" charset="0"/>
                <a:ea typeface="Geneva"/>
                <a:cs typeface="Geneva"/>
              </a:defRPr>
            </a:lvl7pPr>
            <a:lvl8pPr marL="3429000" indent="-228600" eaLnBrk="0" fontAlgn="base" hangingPunct="0">
              <a:spcBef>
                <a:spcPct val="50000"/>
              </a:spcBef>
              <a:spcAft>
                <a:spcPct val="0"/>
              </a:spcAft>
              <a:buClr>
                <a:schemeClr val="folHlink"/>
              </a:buClr>
              <a:buChar char="•"/>
              <a:defRPr sz="2200">
                <a:solidFill>
                  <a:schemeClr val="tx1"/>
                </a:solidFill>
                <a:latin typeface="Calibri" pitchFamily="34" charset="0"/>
                <a:ea typeface="Geneva"/>
                <a:cs typeface="Geneva"/>
              </a:defRPr>
            </a:lvl8pPr>
            <a:lvl9pPr marL="3886200" indent="-228600" eaLnBrk="0" fontAlgn="base" hangingPunct="0">
              <a:spcBef>
                <a:spcPct val="50000"/>
              </a:spcBef>
              <a:spcAft>
                <a:spcPct val="0"/>
              </a:spcAft>
              <a:buClr>
                <a:schemeClr val="folHlink"/>
              </a:buClr>
              <a:buChar char="•"/>
              <a:defRPr sz="2200">
                <a:solidFill>
                  <a:schemeClr val="tx1"/>
                </a:solidFill>
                <a:latin typeface="Calibri" pitchFamily="34" charset="0"/>
                <a:ea typeface="Geneva"/>
                <a:cs typeface="Geneva"/>
              </a:defRPr>
            </a:lvl9pPr>
          </a:lstStyle>
          <a:p>
            <a:pPr eaLnBrk="1" hangingPunct="1">
              <a:spcBef>
                <a:spcPct val="0"/>
              </a:spcBef>
              <a:spcAft>
                <a:spcPct val="0"/>
              </a:spcAft>
              <a:buClrTx/>
              <a:buFontTx/>
              <a:buNone/>
            </a:pPr>
            <a:endParaRPr lang="en-US" altLang="en-US" sz="1200">
              <a:solidFill>
                <a:schemeClr val="tx1"/>
              </a:solidFill>
              <a:latin typeface="Calibri" pitchFamily="34" charset="0"/>
            </a:endParaRPr>
          </a:p>
        </p:txBody>
      </p:sp>
      <p:sp>
        <p:nvSpPr>
          <p:cNvPr id="9" name="TextBox 8"/>
          <p:cNvSpPr txBox="1"/>
          <p:nvPr/>
        </p:nvSpPr>
        <p:spPr>
          <a:xfrm>
            <a:off x="0" y="5200588"/>
            <a:ext cx="4235632" cy="2215991"/>
          </a:xfrm>
          <a:prstGeom prst="rect">
            <a:avLst/>
          </a:prstGeom>
          <a:noFill/>
        </p:spPr>
        <p:txBody>
          <a:bodyPr wrap="square" rtlCol="0">
            <a:spAutoFit/>
          </a:bodyPr>
          <a:lstStyle/>
          <a:p>
            <a:r>
              <a:rPr lang="en-US" sz="1600" i="1" dirty="0"/>
              <a:t>Andrew DiNardo, MD PhD</a:t>
            </a:r>
          </a:p>
          <a:p>
            <a:r>
              <a:rPr lang="en-US" sz="1600" i="1" dirty="0"/>
              <a:t>Baylor College of Medicine</a:t>
            </a:r>
          </a:p>
          <a:p>
            <a:r>
              <a:rPr lang="en-US" sz="1600" i="1" dirty="0"/>
              <a:t>Radboud UMC</a:t>
            </a:r>
          </a:p>
          <a:p>
            <a:r>
              <a:rPr lang="en-US" sz="1600" i="1" dirty="0"/>
              <a:t>Assistant Professor </a:t>
            </a:r>
          </a:p>
          <a:p>
            <a:r>
              <a:rPr lang="en-US" sz="1600" i="1" dirty="0"/>
              <a:t>Infectious Diseases</a:t>
            </a:r>
          </a:p>
          <a:p>
            <a:r>
              <a:rPr lang="en-US" sz="1600" i="1" dirty="0">
                <a:hlinkClick r:id="rId3"/>
              </a:rPr>
              <a:t>dinardo@bcm.edu</a:t>
            </a:r>
            <a:endParaRPr lang="en-US" sz="1600" i="1" dirty="0"/>
          </a:p>
          <a:p>
            <a:endParaRPr lang="en-US" sz="1800" i="1" dirty="0"/>
          </a:p>
          <a:p>
            <a:endParaRPr lang="en-US" sz="2400" dirty="0"/>
          </a:p>
        </p:txBody>
      </p:sp>
      <p:pic>
        <p:nvPicPr>
          <p:cNvPr id="10" name="Picture 9">
            <a:extLst>
              <a:ext uri="{FF2B5EF4-FFF2-40B4-BE49-F238E27FC236}">
                <a16:creationId xmlns:a16="http://schemas.microsoft.com/office/drawing/2014/main" id="{0163466F-3302-F8DA-18C0-39A9A6A2B5D2}"/>
              </a:ext>
            </a:extLst>
          </p:cNvPr>
          <p:cNvPicPr>
            <a:picLocks noChangeAspect="1"/>
          </p:cNvPicPr>
          <p:nvPr/>
        </p:nvPicPr>
        <p:blipFill>
          <a:blip r:embed="rId4"/>
          <a:stretch>
            <a:fillRect/>
          </a:stretch>
        </p:blipFill>
        <p:spPr>
          <a:xfrm>
            <a:off x="7419578" y="4038600"/>
            <a:ext cx="1694301" cy="1763614"/>
          </a:xfrm>
          <a:prstGeom prst="rect">
            <a:avLst/>
          </a:prstGeom>
        </p:spPr>
      </p:pic>
      <p:pic>
        <p:nvPicPr>
          <p:cNvPr id="2052" name="Picture 4" descr="Texas Children's Hospital expands pediatric and maternal care to Austin |  The McMorrow Reports">
            <a:extLst>
              <a:ext uri="{FF2B5EF4-FFF2-40B4-BE49-F238E27FC236}">
                <a16:creationId xmlns:a16="http://schemas.microsoft.com/office/drawing/2014/main" id="{449965D6-38AB-8D5E-0CFB-6DCE0FD2CA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0890" y="4843186"/>
            <a:ext cx="1511110" cy="20148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ADBOUD UNIVERSITY MEDICAL CENTER (RUMC) - PRIME">
            <a:extLst>
              <a:ext uri="{FF2B5EF4-FFF2-40B4-BE49-F238E27FC236}">
                <a16:creationId xmlns:a16="http://schemas.microsoft.com/office/drawing/2014/main" id="{5B7562F7-0007-9BA9-C385-6CEB635E91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0090" y="5793857"/>
            <a:ext cx="3296019" cy="10641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aylor College of Medicine - Wikipedia">
            <a:extLst>
              <a:ext uri="{FF2B5EF4-FFF2-40B4-BE49-F238E27FC236}">
                <a16:creationId xmlns:a16="http://schemas.microsoft.com/office/drawing/2014/main" id="{533B5152-E60A-D380-4109-7A32C6B2E5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2465" y="4212772"/>
            <a:ext cx="1575536" cy="15755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38203" y="1224458"/>
            <a:ext cx="10128143" cy="1315745"/>
          </a:xfrm>
          <a:prstGeom prst="rect">
            <a:avLst/>
          </a:prstGeom>
          <a:noFill/>
        </p:spPr>
        <p:txBody>
          <a:bodyPr wrap="square" rtlCol="0">
            <a:spAutoFit/>
          </a:bodyPr>
          <a:lstStyle/>
          <a:p>
            <a:pPr algn="ctr">
              <a:spcBef>
                <a:spcPts val="900"/>
              </a:spcBef>
              <a:spcAft>
                <a:spcPts val="900"/>
              </a:spcAft>
            </a:pPr>
            <a:r>
              <a:rPr lang="en-US" sz="4800" i="1" dirty="0">
                <a:latin typeface="Arial" panose="020B0604020202020204" pitchFamily="34" charset="0"/>
                <a:cs typeface="Arial" panose="020B0604020202020204" pitchFamily="34" charset="0"/>
              </a:rPr>
              <a:t>TB &amp; comorbidities</a:t>
            </a:r>
          </a:p>
          <a:p>
            <a:pPr algn="ct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9721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newspaper&#10;&#10;AI-generated content may be incorrect.">
            <a:extLst>
              <a:ext uri="{FF2B5EF4-FFF2-40B4-BE49-F238E27FC236}">
                <a16:creationId xmlns:a16="http://schemas.microsoft.com/office/drawing/2014/main" id="{8F6111A5-F6B4-0955-57A6-0625A36A8838}"/>
              </a:ext>
            </a:extLst>
          </p:cNvPr>
          <p:cNvPicPr>
            <a:picLocks noChangeAspect="1"/>
          </p:cNvPicPr>
          <p:nvPr/>
        </p:nvPicPr>
        <p:blipFill>
          <a:blip r:embed="rId2"/>
          <a:stretch>
            <a:fillRect/>
          </a:stretch>
        </p:blipFill>
        <p:spPr>
          <a:xfrm>
            <a:off x="0" y="0"/>
            <a:ext cx="10455034" cy="4750171"/>
          </a:xfrm>
          <a:prstGeom prst="rect">
            <a:avLst/>
          </a:prstGeom>
        </p:spPr>
      </p:pic>
      <p:pic>
        <p:nvPicPr>
          <p:cNvPr id="1026" name="Picture 2" descr="DSCN0978R">
            <a:extLst>
              <a:ext uri="{FF2B5EF4-FFF2-40B4-BE49-F238E27FC236}">
                <a16:creationId xmlns:a16="http://schemas.microsoft.com/office/drawing/2014/main" id="{86A0A397-648A-452C-D54F-011968CBDB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55" t="15195" r="9034" b="17305"/>
          <a:stretch>
            <a:fillRect/>
          </a:stretch>
        </p:blipFill>
        <p:spPr bwMode="auto">
          <a:xfrm>
            <a:off x="8141620" y="0"/>
            <a:ext cx="4050380" cy="27154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17150C5-BB5B-A83A-93D4-3F7E96FEA12E}"/>
              </a:ext>
            </a:extLst>
          </p:cNvPr>
          <p:cNvSpPr txBox="1"/>
          <p:nvPr/>
        </p:nvSpPr>
        <p:spPr>
          <a:xfrm>
            <a:off x="10910880" y="2064328"/>
            <a:ext cx="1281120" cy="707886"/>
          </a:xfrm>
          <a:prstGeom prst="rect">
            <a:avLst/>
          </a:prstGeom>
          <a:noFill/>
        </p:spPr>
        <p:txBody>
          <a:bodyPr wrap="none" rtlCol="0">
            <a:spAutoFit/>
          </a:bodyPr>
          <a:lstStyle/>
          <a:p>
            <a:r>
              <a:rPr lang="en-US" sz="4000" dirty="0">
                <a:solidFill>
                  <a:srgbClr val="FF0000"/>
                </a:solidFill>
              </a:rPr>
              <a:t>1972</a:t>
            </a:r>
          </a:p>
        </p:txBody>
      </p:sp>
      <p:pic>
        <p:nvPicPr>
          <p:cNvPr id="4" name="Picture 4" descr="R3x on the road! : r/Rivian">
            <a:extLst>
              <a:ext uri="{FF2B5EF4-FFF2-40B4-BE49-F238E27FC236}">
                <a16:creationId xmlns:a16="http://schemas.microsoft.com/office/drawing/2014/main" id="{7F170BB0-7F6F-E53F-3387-E94CB9AC90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882" t="46033" r="14389" b="20579"/>
          <a:stretch>
            <a:fillRect/>
          </a:stretch>
        </p:blipFill>
        <p:spPr bwMode="auto">
          <a:xfrm>
            <a:off x="8085265" y="4364182"/>
            <a:ext cx="4106735" cy="24938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CA20DD-0453-09BD-0252-0F163B6600B8}"/>
              </a:ext>
            </a:extLst>
          </p:cNvPr>
          <p:cNvSpPr txBox="1"/>
          <p:nvPr/>
        </p:nvSpPr>
        <p:spPr>
          <a:xfrm>
            <a:off x="10910880" y="6205532"/>
            <a:ext cx="1281120" cy="707886"/>
          </a:xfrm>
          <a:prstGeom prst="rect">
            <a:avLst/>
          </a:prstGeom>
          <a:noFill/>
        </p:spPr>
        <p:txBody>
          <a:bodyPr wrap="none" rtlCol="0">
            <a:spAutoFit/>
          </a:bodyPr>
          <a:lstStyle/>
          <a:p>
            <a:r>
              <a:rPr lang="en-US" sz="4000" dirty="0">
                <a:solidFill>
                  <a:srgbClr val="FF0000"/>
                </a:solidFill>
              </a:rPr>
              <a:t>2025</a:t>
            </a:r>
          </a:p>
        </p:txBody>
      </p:sp>
      <p:grpSp>
        <p:nvGrpSpPr>
          <p:cNvPr id="9" name="Group 8">
            <a:extLst>
              <a:ext uri="{FF2B5EF4-FFF2-40B4-BE49-F238E27FC236}">
                <a16:creationId xmlns:a16="http://schemas.microsoft.com/office/drawing/2014/main" id="{9A2BA538-20CC-58C3-BC9C-12A25EB028F9}"/>
              </a:ext>
            </a:extLst>
          </p:cNvPr>
          <p:cNvGrpSpPr/>
          <p:nvPr/>
        </p:nvGrpSpPr>
        <p:grpSpPr>
          <a:xfrm>
            <a:off x="0" y="3969326"/>
            <a:ext cx="8229600" cy="2888673"/>
            <a:chOff x="0" y="3969326"/>
            <a:chExt cx="9267826" cy="2888673"/>
          </a:xfrm>
        </p:grpSpPr>
        <p:pic>
          <p:nvPicPr>
            <p:cNvPr id="7" name="Picture 6" descr="A screenshot of a phone&#10;&#10;AI-generated content may be incorrect.">
              <a:extLst>
                <a:ext uri="{FF2B5EF4-FFF2-40B4-BE49-F238E27FC236}">
                  <a16:creationId xmlns:a16="http://schemas.microsoft.com/office/drawing/2014/main" id="{AFD85FBC-27AF-402F-7513-4D39FCB8CE4F}"/>
                </a:ext>
              </a:extLst>
            </p:cNvPr>
            <p:cNvPicPr>
              <a:picLocks noChangeAspect="1"/>
            </p:cNvPicPr>
            <p:nvPr/>
          </p:nvPicPr>
          <p:blipFill>
            <a:blip r:embed="rId5"/>
            <a:stretch>
              <a:fillRect/>
            </a:stretch>
          </p:blipFill>
          <p:spPr>
            <a:xfrm>
              <a:off x="0" y="3969326"/>
              <a:ext cx="9267826" cy="2888673"/>
            </a:xfrm>
            <a:prstGeom prst="rect">
              <a:avLst/>
            </a:prstGeom>
          </p:spPr>
        </p:pic>
        <p:sp>
          <p:nvSpPr>
            <p:cNvPr id="8" name="TextBox 7">
              <a:extLst>
                <a:ext uri="{FF2B5EF4-FFF2-40B4-BE49-F238E27FC236}">
                  <a16:creationId xmlns:a16="http://schemas.microsoft.com/office/drawing/2014/main" id="{4E3B5ACA-62FA-8EBE-E23F-91743F66FD5C}"/>
                </a:ext>
              </a:extLst>
            </p:cNvPr>
            <p:cNvSpPr txBox="1"/>
            <p:nvPr/>
          </p:nvSpPr>
          <p:spPr>
            <a:xfrm>
              <a:off x="1898073" y="4322618"/>
              <a:ext cx="3153877" cy="369332"/>
            </a:xfrm>
            <a:prstGeom prst="rect">
              <a:avLst/>
            </a:prstGeom>
            <a:noFill/>
          </p:spPr>
          <p:txBody>
            <a:bodyPr wrap="none" rtlCol="0">
              <a:spAutoFit/>
            </a:bodyPr>
            <a:lstStyle/>
            <a:p>
              <a:r>
                <a:rPr lang="en-US" dirty="0">
                  <a:solidFill>
                    <a:schemeClr val="bg1"/>
                  </a:solidFill>
                </a:rPr>
                <a:t>2025 TB Treatment Guidelines</a:t>
              </a:r>
            </a:p>
          </p:txBody>
        </p:sp>
      </p:grpSp>
    </p:spTree>
    <p:extLst>
      <p:ext uri="{BB962C8B-B14F-4D97-AF65-F5344CB8AC3E}">
        <p14:creationId xmlns:p14="http://schemas.microsoft.com/office/powerpoint/2010/main" val="237444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8D4EA-1EBE-682E-D584-0A24FC9BAFDC}"/>
              </a:ext>
            </a:extLst>
          </p:cNvPr>
          <p:cNvSpPr>
            <a:spLocks noGrp="1"/>
          </p:cNvSpPr>
          <p:nvPr>
            <p:ph type="title"/>
          </p:nvPr>
        </p:nvSpPr>
        <p:spPr>
          <a:xfrm>
            <a:off x="0" y="5913870"/>
            <a:ext cx="12192000" cy="1325563"/>
          </a:xfrm>
        </p:spPr>
        <p:txBody>
          <a:bodyPr>
            <a:normAutofit/>
          </a:bodyPr>
          <a:lstStyle/>
          <a:p>
            <a:pPr algn="ctr"/>
            <a:r>
              <a:rPr lang="en-US" sz="3800" dirty="0"/>
              <a:t>Dose rifampicin 20mg/kg; liver toxicity is not dose dependent</a:t>
            </a:r>
          </a:p>
        </p:txBody>
      </p:sp>
      <p:pic>
        <p:nvPicPr>
          <p:cNvPr id="3" name="Picture 2">
            <a:extLst>
              <a:ext uri="{FF2B5EF4-FFF2-40B4-BE49-F238E27FC236}">
                <a16:creationId xmlns:a16="http://schemas.microsoft.com/office/drawing/2014/main" id="{C663FFFF-CA18-7E34-20F7-85AE56F4AAF4}"/>
              </a:ext>
            </a:extLst>
          </p:cNvPr>
          <p:cNvPicPr>
            <a:picLocks noChangeAspect="1"/>
          </p:cNvPicPr>
          <p:nvPr/>
        </p:nvPicPr>
        <p:blipFill>
          <a:blip r:embed="rId2"/>
          <a:stretch>
            <a:fillRect/>
          </a:stretch>
        </p:blipFill>
        <p:spPr>
          <a:xfrm>
            <a:off x="127577" y="296719"/>
            <a:ext cx="4559300" cy="4394200"/>
          </a:xfrm>
          <a:prstGeom prst="rect">
            <a:avLst/>
          </a:prstGeom>
        </p:spPr>
      </p:pic>
      <p:pic>
        <p:nvPicPr>
          <p:cNvPr id="4" name="Picture 3">
            <a:extLst>
              <a:ext uri="{FF2B5EF4-FFF2-40B4-BE49-F238E27FC236}">
                <a16:creationId xmlns:a16="http://schemas.microsoft.com/office/drawing/2014/main" id="{10F9ED14-57E2-8909-6C5C-62CF2D57FF76}"/>
              </a:ext>
            </a:extLst>
          </p:cNvPr>
          <p:cNvPicPr>
            <a:picLocks noChangeAspect="1"/>
          </p:cNvPicPr>
          <p:nvPr/>
        </p:nvPicPr>
        <p:blipFill>
          <a:blip r:embed="rId3"/>
          <a:srcRect t="9045"/>
          <a:stretch/>
        </p:blipFill>
        <p:spPr>
          <a:xfrm>
            <a:off x="4742873" y="290622"/>
            <a:ext cx="3225800" cy="2922477"/>
          </a:xfrm>
          <a:prstGeom prst="rect">
            <a:avLst/>
          </a:prstGeom>
        </p:spPr>
      </p:pic>
      <p:pic>
        <p:nvPicPr>
          <p:cNvPr id="5" name="Picture 4">
            <a:extLst>
              <a:ext uri="{FF2B5EF4-FFF2-40B4-BE49-F238E27FC236}">
                <a16:creationId xmlns:a16="http://schemas.microsoft.com/office/drawing/2014/main" id="{D667D0E0-C2F8-562A-B181-BC395E0EE1E6}"/>
              </a:ext>
            </a:extLst>
          </p:cNvPr>
          <p:cNvPicPr>
            <a:picLocks noChangeAspect="1"/>
          </p:cNvPicPr>
          <p:nvPr/>
        </p:nvPicPr>
        <p:blipFill>
          <a:blip r:embed="rId4"/>
          <a:stretch>
            <a:fillRect/>
          </a:stretch>
        </p:blipFill>
        <p:spPr>
          <a:xfrm>
            <a:off x="7531100" y="3267740"/>
            <a:ext cx="4660900" cy="2757376"/>
          </a:xfrm>
          <a:prstGeom prst="rect">
            <a:avLst/>
          </a:prstGeom>
        </p:spPr>
      </p:pic>
      <p:pic>
        <p:nvPicPr>
          <p:cNvPr id="6" name="Picture 5">
            <a:extLst>
              <a:ext uri="{FF2B5EF4-FFF2-40B4-BE49-F238E27FC236}">
                <a16:creationId xmlns:a16="http://schemas.microsoft.com/office/drawing/2014/main" id="{D0BAF334-6413-C9B2-A7EC-C8A8920DD178}"/>
              </a:ext>
            </a:extLst>
          </p:cNvPr>
          <p:cNvPicPr>
            <a:picLocks noChangeAspect="1"/>
          </p:cNvPicPr>
          <p:nvPr/>
        </p:nvPicPr>
        <p:blipFill>
          <a:blip r:embed="rId5"/>
          <a:stretch>
            <a:fillRect/>
          </a:stretch>
        </p:blipFill>
        <p:spPr>
          <a:xfrm>
            <a:off x="4755412" y="3274828"/>
            <a:ext cx="2701555" cy="2747344"/>
          </a:xfrm>
          <a:prstGeom prst="rect">
            <a:avLst/>
          </a:prstGeom>
        </p:spPr>
      </p:pic>
      <p:sp>
        <p:nvSpPr>
          <p:cNvPr id="7" name="TextBox 6">
            <a:extLst>
              <a:ext uri="{FF2B5EF4-FFF2-40B4-BE49-F238E27FC236}">
                <a16:creationId xmlns:a16="http://schemas.microsoft.com/office/drawing/2014/main" id="{3B54126B-C5A6-4578-87F6-6B5D2F005369}"/>
              </a:ext>
            </a:extLst>
          </p:cNvPr>
          <p:cNvSpPr txBox="1"/>
          <p:nvPr/>
        </p:nvSpPr>
        <p:spPr>
          <a:xfrm>
            <a:off x="9997745" y="0"/>
            <a:ext cx="2194255" cy="369332"/>
          </a:xfrm>
          <a:prstGeom prst="rect">
            <a:avLst/>
          </a:prstGeom>
          <a:noFill/>
        </p:spPr>
        <p:txBody>
          <a:bodyPr wrap="none" rtlCol="0">
            <a:spAutoFit/>
          </a:bodyPr>
          <a:lstStyle/>
          <a:p>
            <a:r>
              <a:rPr lang="en-US" dirty="0"/>
              <a:t>Ordonez &amp; Jain 2020</a:t>
            </a:r>
          </a:p>
        </p:txBody>
      </p:sp>
      <p:sp>
        <p:nvSpPr>
          <p:cNvPr id="8" name="TextBox 7">
            <a:extLst>
              <a:ext uri="{FF2B5EF4-FFF2-40B4-BE49-F238E27FC236}">
                <a16:creationId xmlns:a16="http://schemas.microsoft.com/office/drawing/2014/main" id="{EA33AB2B-2E6F-DEEE-0E04-9896ACD6A990}"/>
              </a:ext>
            </a:extLst>
          </p:cNvPr>
          <p:cNvSpPr txBox="1"/>
          <p:nvPr/>
        </p:nvSpPr>
        <p:spPr>
          <a:xfrm>
            <a:off x="8399417" y="1280160"/>
            <a:ext cx="3418115" cy="830997"/>
          </a:xfrm>
          <a:prstGeom prst="rect">
            <a:avLst/>
          </a:prstGeom>
          <a:noFill/>
        </p:spPr>
        <p:txBody>
          <a:bodyPr wrap="none" rtlCol="0">
            <a:spAutoFit/>
          </a:bodyPr>
          <a:lstStyle/>
          <a:p>
            <a:r>
              <a:rPr lang="en-US" sz="2400" dirty="0"/>
              <a:t>Caseum    - highest CFU</a:t>
            </a:r>
          </a:p>
          <a:p>
            <a:r>
              <a:rPr lang="en-US" sz="2400" dirty="0"/>
              <a:t>			- lowest drugs</a:t>
            </a:r>
          </a:p>
        </p:txBody>
      </p:sp>
    </p:spTree>
    <p:extLst>
      <p:ext uri="{BB962C8B-B14F-4D97-AF65-F5344CB8AC3E}">
        <p14:creationId xmlns:p14="http://schemas.microsoft.com/office/powerpoint/2010/main" val="4221615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21775-B2C1-6E95-9A9B-F8EFB4510FFB}"/>
              </a:ext>
            </a:extLst>
          </p:cNvPr>
          <p:cNvSpPr>
            <a:spLocks noGrp="1"/>
          </p:cNvSpPr>
          <p:nvPr>
            <p:ph type="title"/>
          </p:nvPr>
        </p:nvSpPr>
        <p:spPr>
          <a:xfrm>
            <a:off x="154214" y="-241300"/>
            <a:ext cx="10196286" cy="1325563"/>
          </a:xfrm>
        </p:spPr>
        <p:txBody>
          <a:bodyPr/>
          <a:lstStyle/>
          <a:p>
            <a:r>
              <a:rPr lang="en-US" dirty="0"/>
              <a:t>May clinic</a:t>
            </a:r>
          </a:p>
        </p:txBody>
      </p:sp>
      <p:sp>
        <p:nvSpPr>
          <p:cNvPr id="3" name="Content Placeholder 2">
            <a:extLst>
              <a:ext uri="{FF2B5EF4-FFF2-40B4-BE49-F238E27FC236}">
                <a16:creationId xmlns:a16="http://schemas.microsoft.com/office/drawing/2014/main" id="{03344E49-246C-3E95-AD7C-A33B7C51C2C1}"/>
              </a:ext>
            </a:extLst>
          </p:cNvPr>
          <p:cNvSpPr>
            <a:spLocks noGrp="1"/>
          </p:cNvSpPr>
          <p:nvPr>
            <p:ph idx="1"/>
          </p:nvPr>
        </p:nvSpPr>
        <p:spPr>
          <a:xfrm>
            <a:off x="613228" y="860425"/>
            <a:ext cx="11083471" cy="4351338"/>
          </a:xfrm>
        </p:spPr>
        <p:txBody>
          <a:bodyPr/>
          <a:lstStyle/>
          <a:p>
            <a:r>
              <a:rPr lang="en-US" dirty="0"/>
              <a:t>Ryan White paperwork not filled out; ART held for &gt;1 month and then restarted</a:t>
            </a:r>
          </a:p>
          <a:p>
            <a:r>
              <a:rPr lang="en-US" dirty="0"/>
              <a:t>Weeks after restarting ART, he has worse headache of his life</a:t>
            </a:r>
          </a:p>
          <a:p>
            <a:r>
              <a:rPr lang="en-US" dirty="0"/>
              <a:t>Re-admitted &amp; diagnosed with CNS histoplasmosis; s/p 3 </a:t>
            </a:r>
            <a:r>
              <a:rPr lang="en-US" dirty="0" err="1"/>
              <a:t>wks</a:t>
            </a:r>
            <a:r>
              <a:rPr lang="en-US" dirty="0"/>
              <a:t> </a:t>
            </a:r>
            <a:r>
              <a:rPr lang="en-US" dirty="0" err="1"/>
              <a:t>amBisome</a:t>
            </a:r>
            <a:r>
              <a:rPr lang="en-US" dirty="0"/>
              <a:t> and transitioned </a:t>
            </a:r>
            <a:r>
              <a:rPr lang="en-US" dirty="0">
                <a:solidFill>
                  <a:srgbClr val="FF0000"/>
                </a:solidFill>
              </a:rPr>
              <a:t>to itraconazole</a:t>
            </a:r>
          </a:p>
          <a:p>
            <a:r>
              <a:rPr lang="en-US" dirty="0"/>
              <a:t>Sputum &amp; stool AFB smear &amp; culture negative since Feb</a:t>
            </a:r>
          </a:p>
          <a:p>
            <a:r>
              <a:rPr lang="en-US" dirty="0"/>
              <a:t>ATT on itraconazole? TB pan-sensitive. DILI on INH. Switched to Linezolid and moxifloxacin</a:t>
            </a:r>
          </a:p>
        </p:txBody>
      </p:sp>
      <p:pic>
        <p:nvPicPr>
          <p:cNvPr id="5" name="Picture 4" descr="A screenshot of a computer&#10;&#10;Description automatically generated">
            <a:extLst>
              <a:ext uri="{FF2B5EF4-FFF2-40B4-BE49-F238E27FC236}">
                <a16:creationId xmlns:a16="http://schemas.microsoft.com/office/drawing/2014/main" id="{53F5C429-D8CB-AE46-71AA-D7AA308E7FE3}"/>
              </a:ext>
            </a:extLst>
          </p:cNvPr>
          <p:cNvPicPr>
            <a:picLocks noChangeAspect="1"/>
          </p:cNvPicPr>
          <p:nvPr/>
        </p:nvPicPr>
        <p:blipFill>
          <a:blip r:embed="rId2"/>
          <a:stretch>
            <a:fillRect/>
          </a:stretch>
        </p:blipFill>
        <p:spPr>
          <a:xfrm>
            <a:off x="0" y="4629150"/>
            <a:ext cx="12050175" cy="2228850"/>
          </a:xfrm>
          <a:prstGeom prst="rect">
            <a:avLst/>
          </a:prstGeom>
        </p:spPr>
      </p:pic>
    </p:spTree>
    <p:extLst>
      <p:ext uri="{BB962C8B-B14F-4D97-AF65-F5344CB8AC3E}">
        <p14:creationId xmlns:p14="http://schemas.microsoft.com/office/powerpoint/2010/main" val="3100523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B571B-FF33-40CE-E750-E7958A660F95}"/>
              </a:ext>
            </a:extLst>
          </p:cNvPr>
          <p:cNvSpPr>
            <a:spLocks noGrp="1"/>
          </p:cNvSpPr>
          <p:nvPr>
            <p:ph type="title"/>
          </p:nvPr>
        </p:nvSpPr>
        <p:spPr/>
        <p:txBody>
          <a:bodyPr/>
          <a:lstStyle/>
          <a:p>
            <a:r>
              <a:rPr lang="en-US" dirty="0"/>
              <a:t>TB &amp; HIV; some DDI</a:t>
            </a:r>
          </a:p>
        </p:txBody>
      </p:sp>
      <p:sp>
        <p:nvSpPr>
          <p:cNvPr id="3" name="Content Placeholder 2">
            <a:extLst>
              <a:ext uri="{FF2B5EF4-FFF2-40B4-BE49-F238E27FC236}">
                <a16:creationId xmlns:a16="http://schemas.microsoft.com/office/drawing/2014/main" id="{9D7D7E71-6E24-2A14-615B-FA4084DF46E7}"/>
              </a:ext>
            </a:extLst>
          </p:cNvPr>
          <p:cNvSpPr>
            <a:spLocks noGrp="1"/>
          </p:cNvSpPr>
          <p:nvPr>
            <p:ph idx="1"/>
          </p:nvPr>
        </p:nvSpPr>
        <p:spPr/>
        <p:txBody>
          <a:bodyPr/>
          <a:lstStyle/>
          <a:p>
            <a:r>
              <a:rPr lang="en-US" dirty="0"/>
              <a:t>Engage a clinical pharmacist if possible! </a:t>
            </a:r>
          </a:p>
          <a:p>
            <a:r>
              <a:rPr lang="en-US" dirty="0"/>
              <a:t>Dr. Dominque Brewster at Quinton Meese clinic</a:t>
            </a:r>
          </a:p>
          <a:p>
            <a:r>
              <a:rPr lang="en-US" dirty="0"/>
              <a:t>RHZE: BID dolutegravir</a:t>
            </a:r>
          </a:p>
          <a:p>
            <a:pPr lvl="1"/>
            <a:r>
              <a:rPr lang="en-US" dirty="0"/>
              <a:t>Is </a:t>
            </a:r>
            <a:r>
              <a:rPr lang="en-US" dirty="0" err="1"/>
              <a:t>Biktarvy</a:t>
            </a:r>
            <a:r>
              <a:rPr lang="en-US" dirty="0"/>
              <a:t> ok? INSIGHT. Avoid for now. </a:t>
            </a:r>
          </a:p>
          <a:p>
            <a:r>
              <a:rPr lang="en-US" dirty="0"/>
              <a:t>BPLM</a:t>
            </a:r>
          </a:p>
          <a:p>
            <a:r>
              <a:rPr lang="en-US" dirty="0"/>
              <a:t>RIF: CYP450 induction: ↓ Azoles: switch to non-RIF regimen; consider </a:t>
            </a:r>
            <a:r>
              <a:rPr lang="en-US" dirty="0" err="1"/>
              <a:t>isavuconazole</a:t>
            </a:r>
            <a:r>
              <a:rPr lang="en-US" dirty="0"/>
              <a:t>; PharmD; TDM</a:t>
            </a:r>
          </a:p>
        </p:txBody>
      </p:sp>
    </p:spTree>
    <p:extLst>
      <p:ext uri="{BB962C8B-B14F-4D97-AF65-F5344CB8AC3E}">
        <p14:creationId xmlns:p14="http://schemas.microsoft.com/office/powerpoint/2010/main" val="2923124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08655-0221-1638-A8A2-479B2FE89BCD}"/>
              </a:ext>
            </a:extLst>
          </p:cNvPr>
          <p:cNvSpPr>
            <a:spLocks noGrp="1"/>
          </p:cNvSpPr>
          <p:nvPr>
            <p:ph type="title"/>
          </p:nvPr>
        </p:nvSpPr>
        <p:spPr/>
        <p:txBody>
          <a:bodyPr/>
          <a:lstStyle/>
          <a:p>
            <a:r>
              <a:rPr lang="en-US" dirty="0"/>
              <a:t>CG: Finishing Case 1</a:t>
            </a:r>
          </a:p>
        </p:txBody>
      </p:sp>
      <p:sp>
        <p:nvSpPr>
          <p:cNvPr id="3" name="Content Placeholder 2">
            <a:extLst>
              <a:ext uri="{FF2B5EF4-FFF2-40B4-BE49-F238E27FC236}">
                <a16:creationId xmlns:a16="http://schemas.microsoft.com/office/drawing/2014/main" id="{3F33E4B7-AA17-2880-D67B-86539027BA65}"/>
              </a:ext>
            </a:extLst>
          </p:cNvPr>
          <p:cNvSpPr>
            <a:spLocks noGrp="1"/>
          </p:cNvSpPr>
          <p:nvPr>
            <p:ph idx="1"/>
          </p:nvPr>
        </p:nvSpPr>
        <p:spPr/>
        <p:txBody>
          <a:bodyPr/>
          <a:lstStyle/>
          <a:p>
            <a:r>
              <a:rPr lang="en-US" dirty="0"/>
              <a:t>Scrofula IRIS at month 12 of ATT</a:t>
            </a:r>
            <a:r>
              <a:rPr lang="en-US" dirty="0">
                <a:sym typeface="Wingdings" pitchFamily="2" charset="2"/>
              </a:rPr>
              <a:t> more prednisone</a:t>
            </a:r>
          </a:p>
          <a:p>
            <a:r>
              <a:rPr lang="en-US" dirty="0">
                <a:sym typeface="Wingdings" pitchFamily="2" charset="2"/>
              </a:rPr>
              <a:t>~2-3 yrs later: permanent neuropathic pain</a:t>
            </a:r>
          </a:p>
          <a:p>
            <a:r>
              <a:rPr lang="en-US" dirty="0">
                <a:sym typeface="Wingdings" pitchFamily="2" charset="2"/>
              </a:rPr>
              <a:t>Working landscaping</a:t>
            </a:r>
          </a:p>
          <a:p>
            <a:r>
              <a:rPr lang="en-US" dirty="0">
                <a:sym typeface="Wingdings" pitchFamily="2" charset="2"/>
              </a:rPr>
              <a:t>Smiling!</a:t>
            </a:r>
          </a:p>
          <a:p>
            <a:r>
              <a:rPr lang="en-US" dirty="0">
                <a:sym typeface="Wingdings" pitchFamily="2" charset="2"/>
              </a:rPr>
              <a:t>HIV VL undetectable</a:t>
            </a:r>
          </a:p>
          <a:p>
            <a:r>
              <a:rPr lang="en-US" dirty="0">
                <a:sym typeface="Wingdings" pitchFamily="2" charset="2"/>
              </a:rPr>
              <a:t>No further KS treatment other than ART</a:t>
            </a:r>
            <a:endParaRPr lang="en-US" dirty="0"/>
          </a:p>
        </p:txBody>
      </p:sp>
    </p:spTree>
    <p:extLst>
      <p:ext uri="{BB962C8B-B14F-4D97-AF65-F5344CB8AC3E}">
        <p14:creationId xmlns:p14="http://schemas.microsoft.com/office/powerpoint/2010/main" val="2387326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7E490-912D-AD6D-1AB8-017114B3BDF0}"/>
              </a:ext>
            </a:extLst>
          </p:cNvPr>
          <p:cNvSpPr>
            <a:spLocks noGrp="1"/>
          </p:cNvSpPr>
          <p:nvPr>
            <p:ph type="title"/>
          </p:nvPr>
        </p:nvSpPr>
        <p:spPr/>
        <p:txBody>
          <a:bodyPr/>
          <a:lstStyle/>
          <a:p>
            <a:r>
              <a:rPr lang="en-US" dirty="0"/>
              <a:t>HIV &amp; TB summary</a:t>
            </a:r>
          </a:p>
        </p:txBody>
      </p:sp>
      <p:sp>
        <p:nvSpPr>
          <p:cNvPr id="3" name="Content Placeholder 2">
            <a:extLst>
              <a:ext uri="{FF2B5EF4-FFF2-40B4-BE49-F238E27FC236}">
                <a16:creationId xmlns:a16="http://schemas.microsoft.com/office/drawing/2014/main" id="{BEB9A47D-4D69-E00D-A590-0C1BB47FB5DF}"/>
              </a:ext>
            </a:extLst>
          </p:cNvPr>
          <p:cNvSpPr>
            <a:spLocks noGrp="1"/>
          </p:cNvSpPr>
          <p:nvPr>
            <p:ph idx="1"/>
          </p:nvPr>
        </p:nvSpPr>
        <p:spPr/>
        <p:txBody>
          <a:bodyPr/>
          <a:lstStyle/>
          <a:p>
            <a:r>
              <a:rPr lang="en-US" dirty="0"/>
              <a:t>Often disseminated</a:t>
            </a:r>
          </a:p>
          <a:p>
            <a:r>
              <a:rPr lang="en-US" dirty="0"/>
              <a:t>Often multiple organs</a:t>
            </a:r>
          </a:p>
          <a:p>
            <a:r>
              <a:rPr lang="en-US" dirty="0"/>
              <a:t>Frequent IRIS, can be fatal or debilitating</a:t>
            </a:r>
          </a:p>
          <a:p>
            <a:r>
              <a:rPr lang="en-US" dirty="0"/>
              <a:t>Get TDM</a:t>
            </a:r>
          </a:p>
          <a:p>
            <a:r>
              <a:rPr lang="en-US" dirty="0"/>
              <a:t>Don’t be afraid of steroids</a:t>
            </a:r>
          </a:p>
          <a:p>
            <a:r>
              <a:rPr lang="en-US" dirty="0"/>
              <a:t>Diagnosis more challenging due to “paucibacillary sputum”</a:t>
            </a:r>
          </a:p>
          <a:p>
            <a:r>
              <a:rPr lang="en-US" dirty="0"/>
              <a:t>Don’t rely on diagnostic tests requiring immunity (TST, QFT, </a:t>
            </a:r>
            <a:r>
              <a:rPr lang="en-US" dirty="0" err="1"/>
              <a:t>Tspot</a:t>
            </a:r>
            <a:r>
              <a:rPr lang="en-US" dirty="0"/>
              <a:t>)</a:t>
            </a:r>
          </a:p>
        </p:txBody>
      </p:sp>
    </p:spTree>
    <p:extLst>
      <p:ext uri="{BB962C8B-B14F-4D97-AF65-F5344CB8AC3E}">
        <p14:creationId xmlns:p14="http://schemas.microsoft.com/office/powerpoint/2010/main" val="1179147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28214E2-3FE9-FF6D-3BD1-322C68C70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9485" y="0"/>
            <a:ext cx="3062515" cy="385876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F19892-16F6-A875-E04A-4BDE93E89A5F}"/>
              </a:ext>
            </a:extLst>
          </p:cNvPr>
          <p:cNvSpPr txBox="1"/>
          <p:nvPr/>
        </p:nvSpPr>
        <p:spPr>
          <a:xfrm>
            <a:off x="9156076" y="3481705"/>
            <a:ext cx="867995" cy="369332"/>
          </a:xfrm>
          <a:prstGeom prst="rect">
            <a:avLst/>
          </a:prstGeom>
          <a:noFill/>
        </p:spPr>
        <p:txBody>
          <a:bodyPr wrap="none" rtlCol="0">
            <a:spAutoFit/>
          </a:bodyPr>
          <a:lstStyle/>
          <a:p>
            <a:r>
              <a:rPr lang="en-US" dirty="0">
                <a:solidFill>
                  <a:srgbClr val="FF0000"/>
                </a:solidFill>
              </a:rPr>
              <a:t>Pirquet</a:t>
            </a:r>
          </a:p>
        </p:txBody>
      </p:sp>
      <p:sp>
        <p:nvSpPr>
          <p:cNvPr id="4" name="Title 3">
            <a:extLst>
              <a:ext uri="{FF2B5EF4-FFF2-40B4-BE49-F238E27FC236}">
                <a16:creationId xmlns:a16="http://schemas.microsoft.com/office/drawing/2014/main" id="{DD9A3CF6-E72F-B27B-9187-3662A574FDA1}"/>
              </a:ext>
            </a:extLst>
          </p:cNvPr>
          <p:cNvSpPr>
            <a:spLocks noGrp="1"/>
          </p:cNvSpPr>
          <p:nvPr>
            <p:ph type="title"/>
          </p:nvPr>
        </p:nvSpPr>
        <p:spPr>
          <a:xfrm>
            <a:off x="482600" y="0"/>
            <a:ext cx="10515600" cy="1325563"/>
          </a:xfrm>
        </p:spPr>
        <p:txBody>
          <a:bodyPr/>
          <a:lstStyle/>
          <a:p>
            <a:r>
              <a:rPr lang="en-US" dirty="0"/>
              <a:t>Anergy &amp; tests of infection</a:t>
            </a:r>
          </a:p>
        </p:txBody>
      </p:sp>
      <p:pic>
        <p:nvPicPr>
          <p:cNvPr id="4098" name="Picture 2" descr="Laboratory Alliance of Central New York, LLC">
            <a:extLst>
              <a:ext uri="{FF2B5EF4-FFF2-40B4-BE49-F238E27FC236}">
                <a16:creationId xmlns:a16="http://schemas.microsoft.com/office/drawing/2014/main" id="{CAC50F37-E942-3C8B-3535-3D0E6A806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1" y="1257300"/>
            <a:ext cx="6235700" cy="36329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51CB9E-037E-B6F4-72CC-E20971EEF5F2}"/>
              </a:ext>
            </a:extLst>
          </p:cNvPr>
          <p:cNvSpPr txBox="1"/>
          <p:nvPr/>
        </p:nvSpPr>
        <p:spPr>
          <a:xfrm>
            <a:off x="381000" y="5257800"/>
            <a:ext cx="12615876" cy="1323439"/>
          </a:xfrm>
          <a:prstGeom prst="rect">
            <a:avLst/>
          </a:prstGeom>
          <a:noFill/>
        </p:spPr>
        <p:txBody>
          <a:bodyPr wrap="square" rtlCol="0">
            <a:spAutoFit/>
          </a:bodyPr>
          <a:lstStyle/>
          <a:p>
            <a:r>
              <a:rPr lang="en-US" sz="4000" dirty="0"/>
              <a:t>5-45% of microbiologically confirmed TB patients are anergic at diagnosis. Good or bad? </a:t>
            </a:r>
          </a:p>
        </p:txBody>
      </p:sp>
    </p:spTree>
    <p:extLst>
      <p:ext uri="{BB962C8B-B14F-4D97-AF65-F5344CB8AC3E}">
        <p14:creationId xmlns:p14="http://schemas.microsoft.com/office/powerpoint/2010/main" val="157497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38607-4DE6-EF49-5B96-C5AEA03B863D}"/>
              </a:ext>
            </a:extLst>
          </p:cNvPr>
          <p:cNvSpPr>
            <a:spLocks noGrp="1"/>
          </p:cNvSpPr>
          <p:nvPr>
            <p:ph type="title"/>
          </p:nvPr>
        </p:nvSpPr>
        <p:spPr/>
        <p:txBody>
          <a:bodyPr/>
          <a:lstStyle/>
          <a:p>
            <a:r>
              <a:rPr lang="en-US" dirty="0"/>
              <a:t>Duration of ATT for HIV/TB? </a:t>
            </a:r>
          </a:p>
        </p:txBody>
      </p:sp>
      <p:sp>
        <p:nvSpPr>
          <p:cNvPr id="3" name="Content Placeholder 2">
            <a:extLst>
              <a:ext uri="{FF2B5EF4-FFF2-40B4-BE49-F238E27FC236}">
                <a16:creationId xmlns:a16="http://schemas.microsoft.com/office/drawing/2014/main" id="{A3288EB4-1FB4-34CC-A61D-D754EA739219}"/>
              </a:ext>
            </a:extLst>
          </p:cNvPr>
          <p:cNvSpPr>
            <a:spLocks noGrp="1"/>
          </p:cNvSpPr>
          <p:nvPr>
            <p:ph idx="1"/>
          </p:nvPr>
        </p:nvSpPr>
        <p:spPr/>
        <p:txBody>
          <a:bodyPr/>
          <a:lstStyle/>
          <a:p>
            <a:r>
              <a:rPr lang="en-US" dirty="0"/>
              <a:t>Do all cases need 9 months? </a:t>
            </a:r>
          </a:p>
          <a:p>
            <a:r>
              <a:rPr lang="en-US" dirty="0"/>
              <a:t>Only pulmonary or extrapulmonary</a:t>
            </a:r>
          </a:p>
          <a:p>
            <a:r>
              <a:rPr lang="en-US" dirty="0"/>
              <a:t>Follow up imaging to confirm abscesses resolve</a:t>
            </a:r>
          </a:p>
          <a:p>
            <a:endParaRPr lang="en-US" dirty="0"/>
          </a:p>
        </p:txBody>
      </p:sp>
    </p:spTree>
    <p:extLst>
      <p:ext uri="{BB962C8B-B14F-4D97-AF65-F5344CB8AC3E}">
        <p14:creationId xmlns:p14="http://schemas.microsoft.com/office/powerpoint/2010/main" val="2220791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47CB6D4-251A-D380-99C2-C53E8BD7F07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When to start ART during TB? </a:t>
            </a:r>
            <a:endParaRPr lang="en-US" dirty="0"/>
          </a:p>
        </p:txBody>
      </p:sp>
    </p:spTree>
    <p:extLst>
      <p:ext uri="{BB962C8B-B14F-4D97-AF65-F5344CB8AC3E}">
        <p14:creationId xmlns:p14="http://schemas.microsoft.com/office/powerpoint/2010/main" val="3190784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0DAC-74D2-5361-DB53-E3E04AB17054}"/>
              </a:ext>
            </a:extLst>
          </p:cNvPr>
          <p:cNvSpPr>
            <a:spLocks noGrp="1"/>
          </p:cNvSpPr>
          <p:nvPr>
            <p:ph type="title"/>
          </p:nvPr>
        </p:nvSpPr>
        <p:spPr/>
        <p:txBody>
          <a:bodyPr/>
          <a:lstStyle/>
          <a:p>
            <a:r>
              <a:rPr lang="en-US" dirty="0"/>
              <a:t>When to start ART during TB? </a:t>
            </a:r>
          </a:p>
        </p:txBody>
      </p:sp>
      <p:sp>
        <p:nvSpPr>
          <p:cNvPr id="3" name="Content Placeholder 2">
            <a:extLst>
              <a:ext uri="{FF2B5EF4-FFF2-40B4-BE49-F238E27FC236}">
                <a16:creationId xmlns:a16="http://schemas.microsoft.com/office/drawing/2014/main" id="{6087FD2B-3A46-5085-B269-479EA7CC898D}"/>
              </a:ext>
            </a:extLst>
          </p:cNvPr>
          <p:cNvSpPr>
            <a:spLocks noGrp="1"/>
          </p:cNvSpPr>
          <p:nvPr>
            <p:ph idx="1"/>
          </p:nvPr>
        </p:nvSpPr>
        <p:spPr>
          <a:xfrm>
            <a:off x="496887" y="1700212"/>
            <a:ext cx="9247188" cy="4351338"/>
          </a:xfrm>
        </p:spPr>
        <p:txBody>
          <a:bodyPr/>
          <a:lstStyle/>
          <a:p>
            <a:r>
              <a:rPr lang="en-US" dirty="0"/>
              <a:t>CNS TB: beware fatal IRIS: start </a:t>
            </a:r>
          </a:p>
          <a:p>
            <a:r>
              <a:rPr lang="en-US" dirty="0"/>
              <a:t>Severe disease near certain organs</a:t>
            </a:r>
          </a:p>
          <a:p>
            <a:endParaRPr lang="en-US" dirty="0"/>
          </a:p>
          <a:p>
            <a:r>
              <a:rPr lang="en-US" dirty="0"/>
              <a:t>If “simple” HIV-TB: 1-2 weeks pending ADAP</a:t>
            </a:r>
          </a:p>
          <a:p>
            <a:endParaRPr lang="en-US" dirty="0"/>
          </a:p>
          <a:p>
            <a:r>
              <a:rPr lang="en-US" dirty="0"/>
              <a:t>If not simple, especially CNS</a:t>
            </a:r>
          </a:p>
          <a:p>
            <a:pPr lvl="1"/>
            <a:r>
              <a:rPr lang="en-US" dirty="0"/>
              <a:t>Delay 4-6 weeks</a:t>
            </a:r>
          </a:p>
          <a:p>
            <a:pPr lvl="1"/>
            <a:r>
              <a:rPr lang="en-US" dirty="0"/>
              <a:t>Consider pre-emptive steroids</a:t>
            </a:r>
          </a:p>
        </p:txBody>
      </p:sp>
      <p:pic>
        <p:nvPicPr>
          <p:cNvPr id="4" name="Picture 3">
            <a:extLst>
              <a:ext uri="{FF2B5EF4-FFF2-40B4-BE49-F238E27FC236}">
                <a16:creationId xmlns:a16="http://schemas.microsoft.com/office/drawing/2014/main" id="{1E0BB7E7-E837-572C-FFD4-F4FD081FCA6C}"/>
              </a:ext>
            </a:extLst>
          </p:cNvPr>
          <p:cNvPicPr>
            <a:picLocks noChangeAspect="1"/>
          </p:cNvPicPr>
          <p:nvPr/>
        </p:nvPicPr>
        <p:blipFill>
          <a:blip r:embed="rId2"/>
          <a:stretch>
            <a:fillRect/>
          </a:stretch>
        </p:blipFill>
        <p:spPr>
          <a:xfrm>
            <a:off x="6157913" y="3859696"/>
            <a:ext cx="6034087" cy="2998304"/>
          </a:xfrm>
          <a:prstGeom prst="rect">
            <a:avLst/>
          </a:prstGeom>
        </p:spPr>
      </p:pic>
    </p:spTree>
    <p:extLst>
      <p:ext uri="{BB962C8B-B14F-4D97-AF65-F5344CB8AC3E}">
        <p14:creationId xmlns:p14="http://schemas.microsoft.com/office/powerpoint/2010/main" val="225259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3DF76-A873-9563-2A2B-2E06CCEDB3BB}"/>
              </a:ext>
            </a:extLst>
          </p:cNvPr>
          <p:cNvSpPr>
            <a:spLocks noGrp="1"/>
          </p:cNvSpPr>
          <p:nvPr>
            <p:ph type="title"/>
          </p:nvPr>
        </p:nvSpPr>
        <p:spPr/>
        <p:txBody>
          <a:bodyPr/>
          <a:lstStyle/>
          <a:p>
            <a:r>
              <a:rPr lang="en-US" dirty="0"/>
              <a:t>Take home points: </a:t>
            </a:r>
          </a:p>
        </p:txBody>
      </p:sp>
      <p:sp>
        <p:nvSpPr>
          <p:cNvPr id="3" name="Content Placeholder 2">
            <a:extLst>
              <a:ext uri="{FF2B5EF4-FFF2-40B4-BE49-F238E27FC236}">
                <a16:creationId xmlns:a16="http://schemas.microsoft.com/office/drawing/2014/main" id="{FBBF11ED-B403-722A-3BC4-B5336BC7DCD5}"/>
              </a:ext>
            </a:extLst>
          </p:cNvPr>
          <p:cNvSpPr>
            <a:spLocks noGrp="1"/>
          </p:cNvSpPr>
          <p:nvPr>
            <p:ph idx="1"/>
          </p:nvPr>
        </p:nvSpPr>
        <p:spPr/>
        <p:txBody>
          <a:bodyPr/>
          <a:lstStyle/>
          <a:p>
            <a:r>
              <a:rPr lang="en-US" dirty="0"/>
              <a:t>Diagnosis can be more challenging if disseminated disease</a:t>
            </a:r>
          </a:p>
          <a:p>
            <a:r>
              <a:rPr lang="en-US" dirty="0"/>
              <a:t>Make use of TDM!</a:t>
            </a:r>
          </a:p>
          <a:p>
            <a:r>
              <a:rPr lang="en-US" dirty="0"/>
              <a:t>Clinical pharmacists: use them! </a:t>
            </a:r>
          </a:p>
          <a:p>
            <a:r>
              <a:rPr lang="en-US" dirty="0"/>
              <a:t>Steroids help: Antibiotics are required, but not sufficient</a:t>
            </a:r>
          </a:p>
          <a:p>
            <a:r>
              <a:rPr lang="en-US" dirty="0"/>
              <a:t>Both Hyper-inflammatory +/- anergic</a:t>
            </a:r>
          </a:p>
          <a:p>
            <a:r>
              <a:rPr lang="en-US" dirty="0"/>
              <a:t>Cure ≠ improved health</a:t>
            </a:r>
          </a:p>
          <a:p>
            <a:pPr marL="0" indent="0">
              <a:buNone/>
            </a:pPr>
            <a:endParaRPr lang="en-US" dirty="0"/>
          </a:p>
        </p:txBody>
      </p:sp>
    </p:spTree>
    <p:extLst>
      <p:ext uri="{BB962C8B-B14F-4D97-AF65-F5344CB8AC3E}">
        <p14:creationId xmlns:p14="http://schemas.microsoft.com/office/powerpoint/2010/main" val="4173959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4CC78-4A76-F7B4-211A-6CE845D8C3D8}"/>
              </a:ext>
            </a:extLst>
          </p:cNvPr>
          <p:cNvSpPr>
            <a:spLocks noGrp="1"/>
          </p:cNvSpPr>
          <p:nvPr>
            <p:ph type="title"/>
          </p:nvPr>
        </p:nvSpPr>
        <p:spPr/>
        <p:txBody>
          <a:bodyPr/>
          <a:lstStyle/>
          <a:p>
            <a:r>
              <a:rPr lang="en-US" dirty="0"/>
              <a:t>IRIS: How much steroids is enough? </a:t>
            </a:r>
          </a:p>
        </p:txBody>
      </p:sp>
      <p:sp>
        <p:nvSpPr>
          <p:cNvPr id="3" name="Content Placeholder 2">
            <a:extLst>
              <a:ext uri="{FF2B5EF4-FFF2-40B4-BE49-F238E27FC236}">
                <a16:creationId xmlns:a16="http://schemas.microsoft.com/office/drawing/2014/main" id="{8E1BA3C3-6070-1B56-0C68-262C4FBF05ED}"/>
              </a:ext>
            </a:extLst>
          </p:cNvPr>
          <p:cNvSpPr>
            <a:spLocks noGrp="1"/>
          </p:cNvSpPr>
          <p:nvPr>
            <p:ph idx="1"/>
          </p:nvPr>
        </p:nvSpPr>
        <p:spPr>
          <a:xfrm>
            <a:off x="838200" y="1825625"/>
            <a:ext cx="10515600" cy="3875088"/>
          </a:xfrm>
        </p:spPr>
        <p:txBody>
          <a:bodyPr/>
          <a:lstStyle/>
          <a:p>
            <a:r>
              <a:rPr lang="en-US" dirty="0"/>
              <a:t>Dexamethasone 8mg q 8 hours, taper 1 mg per week for 24 weeks</a:t>
            </a:r>
          </a:p>
          <a:p>
            <a:pPr marL="0" indent="0">
              <a:buNone/>
            </a:pPr>
            <a:r>
              <a:rPr lang="en-US" dirty="0"/>
              <a:t>Or</a:t>
            </a:r>
          </a:p>
          <a:p>
            <a:r>
              <a:rPr lang="en-US" dirty="0" err="1"/>
              <a:t>Prednsione</a:t>
            </a:r>
            <a:r>
              <a:rPr lang="en-US" dirty="0"/>
              <a:t> 40mg/ day x 2 weeks x 2 weeks; 20mg x 2 weeks</a:t>
            </a:r>
          </a:p>
          <a:p>
            <a:pPr marL="0" indent="0">
              <a:buNone/>
            </a:pPr>
            <a:r>
              <a:rPr lang="en-US" dirty="0"/>
              <a:t>Or</a:t>
            </a:r>
          </a:p>
          <a:p>
            <a:r>
              <a:rPr lang="en-US" dirty="0"/>
              <a:t>Based on symptoms, signs, and response to steroids? </a:t>
            </a:r>
          </a:p>
        </p:txBody>
      </p:sp>
    </p:spTree>
    <p:extLst>
      <p:ext uri="{BB962C8B-B14F-4D97-AF65-F5344CB8AC3E}">
        <p14:creationId xmlns:p14="http://schemas.microsoft.com/office/powerpoint/2010/main" val="2820753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0FBCD-0324-FF80-3889-EE9DDCDEB65A}"/>
              </a:ext>
            </a:extLst>
          </p:cNvPr>
          <p:cNvSpPr>
            <a:spLocks noGrp="1"/>
          </p:cNvSpPr>
          <p:nvPr>
            <p:ph type="title"/>
          </p:nvPr>
        </p:nvSpPr>
        <p:spPr/>
        <p:txBody>
          <a:bodyPr/>
          <a:lstStyle/>
          <a:p>
            <a:r>
              <a:rPr lang="en-US" dirty="0"/>
              <a:t>TB &amp; Diabetes</a:t>
            </a:r>
          </a:p>
        </p:txBody>
      </p:sp>
      <p:sp>
        <p:nvSpPr>
          <p:cNvPr id="3" name="Content Placeholder 2">
            <a:extLst>
              <a:ext uri="{FF2B5EF4-FFF2-40B4-BE49-F238E27FC236}">
                <a16:creationId xmlns:a16="http://schemas.microsoft.com/office/drawing/2014/main" id="{4473D48F-5D57-F82D-9222-B614C4970156}"/>
              </a:ext>
            </a:extLst>
          </p:cNvPr>
          <p:cNvSpPr>
            <a:spLocks noGrp="1"/>
          </p:cNvSpPr>
          <p:nvPr>
            <p:ph idx="1"/>
          </p:nvPr>
        </p:nvSpPr>
        <p:spPr/>
        <p:txBody>
          <a:bodyPr/>
          <a:lstStyle/>
          <a:p>
            <a:r>
              <a:rPr lang="en-US" dirty="0"/>
              <a:t>Surpassed HIV as most common comorbidity </a:t>
            </a:r>
            <a:r>
              <a:rPr lang="en-US" dirty="0" err="1"/>
              <a:t>assoc</a:t>
            </a:r>
            <a:r>
              <a:rPr lang="en-US" dirty="0"/>
              <a:t> w TB worldwide</a:t>
            </a:r>
          </a:p>
          <a:p>
            <a:r>
              <a:rPr lang="en-US" dirty="0"/>
              <a:t>Hyper-active lymphocytes with myeloid immune deficiency</a:t>
            </a:r>
          </a:p>
          <a:p>
            <a:r>
              <a:rPr lang="en-US" dirty="0"/>
              <a:t>Diminished glutathione stores; manage ROS worse</a:t>
            </a:r>
          </a:p>
          <a:p>
            <a:endParaRPr lang="en-US" dirty="0"/>
          </a:p>
          <a:p>
            <a:r>
              <a:rPr lang="en-US" dirty="0"/>
              <a:t>Worse outcomes; increased mortality</a:t>
            </a:r>
          </a:p>
          <a:p>
            <a:r>
              <a:rPr lang="en-US" dirty="0"/>
              <a:t>More MDR TB on primary infection. Why???</a:t>
            </a:r>
          </a:p>
        </p:txBody>
      </p:sp>
    </p:spTree>
    <p:extLst>
      <p:ext uri="{BB962C8B-B14F-4D97-AF65-F5344CB8AC3E}">
        <p14:creationId xmlns:p14="http://schemas.microsoft.com/office/powerpoint/2010/main" val="1701457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DFB45-85E6-620E-8893-E05DF2BE12AD}"/>
              </a:ext>
            </a:extLst>
          </p:cNvPr>
          <p:cNvSpPr>
            <a:spLocks noGrp="1"/>
          </p:cNvSpPr>
          <p:nvPr>
            <p:ph type="title"/>
          </p:nvPr>
        </p:nvSpPr>
        <p:spPr/>
        <p:txBody>
          <a:bodyPr/>
          <a:lstStyle/>
          <a:p>
            <a:r>
              <a:rPr lang="en-US" dirty="0"/>
              <a:t>TB, diabetes &amp; </a:t>
            </a:r>
            <a:r>
              <a:rPr lang="en-US" dirty="0">
                <a:solidFill>
                  <a:srgbClr val="FF0000"/>
                </a:solidFill>
              </a:rPr>
              <a:t>metformin</a:t>
            </a:r>
          </a:p>
        </p:txBody>
      </p:sp>
      <p:sp>
        <p:nvSpPr>
          <p:cNvPr id="3" name="Content Placeholder 2">
            <a:extLst>
              <a:ext uri="{FF2B5EF4-FFF2-40B4-BE49-F238E27FC236}">
                <a16:creationId xmlns:a16="http://schemas.microsoft.com/office/drawing/2014/main" id="{82875B15-01C2-CCC5-5787-975D763FA1DC}"/>
              </a:ext>
            </a:extLst>
          </p:cNvPr>
          <p:cNvSpPr>
            <a:spLocks noGrp="1"/>
          </p:cNvSpPr>
          <p:nvPr>
            <p:ph idx="1"/>
          </p:nvPr>
        </p:nvSpPr>
        <p:spPr/>
        <p:txBody>
          <a:bodyPr/>
          <a:lstStyle/>
          <a:p>
            <a:r>
              <a:rPr lang="en-US" dirty="0"/>
              <a:t>Decreases all cause mortality!</a:t>
            </a:r>
          </a:p>
          <a:p>
            <a:r>
              <a:rPr lang="en-US" dirty="0"/>
              <a:t>Maybe improves lung healing (Met-RIF study India)</a:t>
            </a:r>
          </a:p>
          <a:p>
            <a:r>
              <a:rPr lang="en-US" dirty="0"/>
              <a:t>Improved time to culture conversion???</a:t>
            </a:r>
          </a:p>
          <a:p>
            <a:endParaRPr lang="en-US" dirty="0"/>
          </a:p>
          <a:p>
            <a:r>
              <a:rPr lang="en-US" dirty="0"/>
              <a:t>If used, be cautious with nausea</a:t>
            </a:r>
          </a:p>
          <a:p>
            <a:pPr lvl="1"/>
            <a:r>
              <a:rPr lang="en-US" dirty="0"/>
              <a:t>250mg daily x 3-5 days, then increase very gently</a:t>
            </a:r>
          </a:p>
          <a:p>
            <a:pPr lvl="1"/>
            <a:r>
              <a:rPr lang="en-US" dirty="0"/>
              <a:t>Make sure GFR &gt;45</a:t>
            </a:r>
          </a:p>
          <a:p>
            <a:endParaRPr lang="en-US" dirty="0"/>
          </a:p>
        </p:txBody>
      </p:sp>
    </p:spTree>
    <p:extLst>
      <p:ext uri="{BB962C8B-B14F-4D97-AF65-F5344CB8AC3E}">
        <p14:creationId xmlns:p14="http://schemas.microsoft.com/office/powerpoint/2010/main" val="2892385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VASQUEZ079\AppData\Local\Microsoft\Windows\Temporary Internet Files\Content.Outlook\SW3Q3442\RifamycinsAndAnti-DiabeticAgents-Drug-Drug-Interactions.jpg">
            <a:extLst>
              <a:ext uri="{FF2B5EF4-FFF2-40B4-BE49-F238E27FC236}">
                <a16:creationId xmlns:a16="http://schemas.microsoft.com/office/drawing/2014/main" id="{6BEDE76F-44E0-9563-4166-BDA8C0D41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940" y="44777"/>
            <a:ext cx="10900119" cy="6768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28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VASQUEZ079\AppData\Local\Microsoft\Windows\Temporary Internet Files\Content.Outlook\SW3Q3442\RifamycinsAndCardiovascularAgents-Drug-DrugInteractions.jpg">
            <a:extLst>
              <a:ext uri="{FF2B5EF4-FFF2-40B4-BE49-F238E27FC236}">
                <a16:creationId xmlns:a16="http://schemas.microsoft.com/office/drawing/2014/main" id="{A1366B07-9A87-128B-0B2D-A3B1754971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65" t="4069" r="1924" b="2647"/>
          <a:stretch/>
        </p:blipFill>
        <p:spPr bwMode="auto">
          <a:xfrm>
            <a:off x="658330" y="91024"/>
            <a:ext cx="10875339" cy="667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76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5D5E8-14F9-DBA2-AB2C-197991BBC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5C209B-923C-E5BB-093E-B74C345657EC}"/>
              </a:ext>
            </a:extLst>
          </p:cNvPr>
          <p:cNvSpPr>
            <a:spLocks noGrp="1"/>
          </p:cNvSpPr>
          <p:nvPr>
            <p:ph type="title"/>
          </p:nvPr>
        </p:nvSpPr>
        <p:spPr/>
        <p:txBody>
          <a:bodyPr/>
          <a:lstStyle/>
          <a:p>
            <a:r>
              <a:rPr lang="en-US" dirty="0"/>
              <a:t>TB, diabetes &amp; malabsorption</a:t>
            </a:r>
          </a:p>
        </p:txBody>
      </p:sp>
      <p:sp>
        <p:nvSpPr>
          <p:cNvPr id="3" name="Content Placeholder 2">
            <a:extLst>
              <a:ext uri="{FF2B5EF4-FFF2-40B4-BE49-F238E27FC236}">
                <a16:creationId xmlns:a16="http://schemas.microsoft.com/office/drawing/2014/main" id="{B16DFCBA-C814-1FE7-D522-9B0ACA097532}"/>
              </a:ext>
            </a:extLst>
          </p:cNvPr>
          <p:cNvSpPr>
            <a:spLocks noGrp="1"/>
          </p:cNvSpPr>
          <p:nvPr>
            <p:ph idx="1"/>
          </p:nvPr>
        </p:nvSpPr>
        <p:spPr>
          <a:xfrm>
            <a:off x="781050" y="1797050"/>
            <a:ext cx="4905375" cy="4351338"/>
          </a:xfrm>
        </p:spPr>
        <p:txBody>
          <a:bodyPr>
            <a:normAutofit lnSpcReduction="10000"/>
          </a:bodyPr>
          <a:lstStyle/>
          <a:p>
            <a:r>
              <a:rPr lang="en-US" dirty="0"/>
              <a:t>Check TDM early: ~10-14 days</a:t>
            </a:r>
          </a:p>
          <a:p>
            <a:r>
              <a:rPr lang="en-US" dirty="0"/>
              <a:t>Start with 1200mg RIF (maybe 1800 if known poor absorption)</a:t>
            </a:r>
          </a:p>
          <a:p>
            <a:r>
              <a:rPr lang="en-US" dirty="0"/>
              <a:t>Talk to patients about fruits and Veggies every visit</a:t>
            </a:r>
          </a:p>
          <a:p>
            <a:r>
              <a:rPr lang="en-US" dirty="0"/>
              <a:t>Encourage exercise every visit</a:t>
            </a:r>
          </a:p>
          <a:p>
            <a:r>
              <a:rPr lang="en-US" dirty="0"/>
              <a:t>B6 to decrease neuropathy</a:t>
            </a:r>
          </a:p>
          <a:p>
            <a:endParaRPr lang="en-US" dirty="0"/>
          </a:p>
          <a:p>
            <a:endParaRPr lang="en-US" dirty="0"/>
          </a:p>
        </p:txBody>
      </p:sp>
      <p:pic>
        <p:nvPicPr>
          <p:cNvPr id="4" name="Picture 3" descr="A person working on a computer&#10;&#10;Description automatically generated">
            <a:extLst>
              <a:ext uri="{FF2B5EF4-FFF2-40B4-BE49-F238E27FC236}">
                <a16:creationId xmlns:a16="http://schemas.microsoft.com/office/drawing/2014/main" id="{AE9B8A75-4DD3-D456-662E-493E2A1724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967" t="11964" r="23969" b="13651"/>
          <a:stretch/>
        </p:blipFill>
        <p:spPr bwMode="auto">
          <a:xfrm rot="5400000">
            <a:off x="6464373" y="1541072"/>
            <a:ext cx="5092236" cy="48104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3403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orking on a computer&#10;&#10;Description automatically generated">
            <a:extLst>
              <a:ext uri="{FF2B5EF4-FFF2-40B4-BE49-F238E27FC236}">
                <a16:creationId xmlns:a16="http://schemas.microsoft.com/office/drawing/2014/main" id="{DA44CAAC-BBE1-DFB0-538D-64AB32C49E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967" t="11964" r="23969" b="13651"/>
          <a:stretch/>
        </p:blipFill>
        <p:spPr bwMode="auto">
          <a:xfrm rot="5400000">
            <a:off x="4768611" y="117550"/>
            <a:ext cx="6836252" cy="64579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0166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03AF8-D80D-6245-BC17-03CD4348D856}"/>
              </a:ext>
            </a:extLst>
          </p:cNvPr>
          <p:cNvSpPr>
            <a:spLocks noGrp="1"/>
          </p:cNvSpPr>
          <p:nvPr>
            <p:ph type="title"/>
          </p:nvPr>
        </p:nvSpPr>
        <p:spPr/>
        <p:txBody>
          <a:bodyPr/>
          <a:lstStyle/>
          <a:p>
            <a:r>
              <a:rPr lang="en-US" b="1" dirty="0">
                <a:latin typeface="Calibri"/>
                <a:cs typeface="Calibri"/>
              </a:rPr>
              <a:t>Case Study # 2</a:t>
            </a:r>
          </a:p>
        </p:txBody>
      </p:sp>
      <p:sp>
        <p:nvSpPr>
          <p:cNvPr id="3" name="Content Placeholder 2">
            <a:extLst>
              <a:ext uri="{FF2B5EF4-FFF2-40B4-BE49-F238E27FC236}">
                <a16:creationId xmlns:a16="http://schemas.microsoft.com/office/drawing/2014/main" id="{0978782A-E6E4-1F44-91C4-05B88D467DC8}"/>
              </a:ext>
            </a:extLst>
          </p:cNvPr>
          <p:cNvSpPr>
            <a:spLocks noGrp="1"/>
          </p:cNvSpPr>
          <p:nvPr>
            <p:ph idx="1"/>
          </p:nvPr>
        </p:nvSpPr>
        <p:spPr/>
        <p:txBody>
          <a:bodyPr vert="horz" lIns="91440" tIns="45720" rIns="91440" bIns="45720" rtlCol="0" anchor="t">
            <a:normAutofit lnSpcReduction="10000"/>
          </a:bodyPr>
          <a:lstStyle/>
          <a:p>
            <a:r>
              <a:rPr lang="en-US" sz="2400" dirty="0">
                <a:latin typeface="Calibri"/>
                <a:cs typeface="Arial"/>
              </a:rPr>
              <a:t>55 </a:t>
            </a:r>
            <a:r>
              <a:rPr lang="en-US" sz="2400" dirty="0" err="1">
                <a:latin typeface="Calibri"/>
                <a:cs typeface="Arial"/>
              </a:rPr>
              <a:t>yr</a:t>
            </a:r>
            <a:r>
              <a:rPr lang="en-US" sz="2400" dirty="0">
                <a:latin typeface="Calibri"/>
                <a:cs typeface="Arial"/>
              </a:rPr>
              <a:t> M w HTN develops new ESRD</a:t>
            </a:r>
          </a:p>
          <a:p>
            <a:pPr lvl="1"/>
            <a:r>
              <a:rPr lang="en-US" dirty="0">
                <a:latin typeface="Calibri"/>
                <a:cs typeface="Arial"/>
              </a:rPr>
              <a:t>2019-2020: testicular abscess not improved s/p 2 courses </a:t>
            </a:r>
            <a:r>
              <a:rPr lang="en-US" dirty="0" err="1">
                <a:latin typeface="Calibri"/>
                <a:cs typeface="Arial"/>
              </a:rPr>
              <a:t>Abxs</a:t>
            </a:r>
            <a:endParaRPr lang="en-US" dirty="0">
              <a:latin typeface="Calibri"/>
              <a:cs typeface="Arial"/>
            </a:endParaRPr>
          </a:p>
          <a:p>
            <a:pPr lvl="1"/>
            <a:r>
              <a:rPr lang="en-US" dirty="0">
                <a:latin typeface="Calibri"/>
                <a:cs typeface="Arial"/>
              </a:rPr>
              <a:t>March 2021: mild fevers and weight loss</a:t>
            </a:r>
          </a:p>
          <a:p>
            <a:pPr lvl="1"/>
            <a:r>
              <a:rPr lang="en-US" dirty="0">
                <a:latin typeface="Calibri"/>
                <a:cs typeface="Arial"/>
              </a:rPr>
              <a:t>November 2021: further weight loss and new renal failure</a:t>
            </a:r>
          </a:p>
          <a:p>
            <a:pPr lvl="2"/>
            <a:r>
              <a:rPr lang="en-US" sz="2400" dirty="0">
                <a:latin typeface="Calibri"/>
                <a:cs typeface="Arial"/>
              </a:rPr>
              <a:t>Peri-renal abscess; CXR no disease</a:t>
            </a:r>
          </a:p>
          <a:p>
            <a:pPr lvl="2"/>
            <a:r>
              <a:rPr lang="en-US" sz="2400" dirty="0">
                <a:latin typeface="Calibri"/>
                <a:cs typeface="Arial"/>
              </a:rPr>
              <a:t>QFT: indeterminant</a:t>
            </a:r>
          </a:p>
          <a:p>
            <a:pPr lvl="2"/>
            <a:r>
              <a:rPr lang="en-US" sz="2400" dirty="0">
                <a:solidFill>
                  <a:srgbClr val="FF0000"/>
                </a:solidFill>
                <a:latin typeface="Calibri"/>
                <a:cs typeface="Arial"/>
              </a:rPr>
              <a:t>Urine Gene Xpert positive w Ct 18; Culture TTP 19 days</a:t>
            </a:r>
          </a:p>
          <a:p>
            <a:pPr lvl="1"/>
            <a:r>
              <a:rPr lang="en-US" dirty="0">
                <a:latin typeface="Calibri"/>
                <a:cs typeface="Arial"/>
              </a:rPr>
              <a:t>Started on RHZE</a:t>
            </a:r>
          </a:p>
          <a:p>
            <a:pPr lvl="2"/>
            <a:r>
              <a:rPr lang="en-US" sz="2400" dirty="0">
                <a:latin typeface="Calibri"/>
                <a:cs typeface="Arial"/>
              </a:rPr>
              <a:t>Symptoms first improve and then 2 months later: </a:t>
            </a:r>
          </a:p>
          <a:p>
            <a:pPr lvl="3"/>
            <a:r>
              <a:rPr lang="en-US" sz="2400" dirty="0">
                <a:latin typeface="Calibri"/>
                <a:cs typeface="Arial"/>
              </a:rPr>
              <a:t>Nausea, anuric</a:t>
            </a:r>
            <a:r>
              <a:rPr lang="en-US" sz="2400" dirty="0">
                <a:latin typeface="Calibri"/>
                <a:cs typeface="Arial"/>
                <a:sym typeface="Wingdings" pitchFamily="2" charset="2"/>
              </a:rPr>
              <a:t> found to have bilateral hydronephrosis</a:t>
            </a:r>
          </a:p>
          <a:p>
            <a:pPr lvl="3"/>
            <a:r>
              <a:rPr lang="en-US" sz="2400" dirty="0">
                <a:latin typeface="Calibri"/>
                <a:cs typeface="Arial"/>
                <a:sym typeface="Wingdings" pitchFamily="2" charset="2"/>
              </a:rPr>
              <a:t>Urine Gene Xpert positive w Ct 17; Culture Negative</a:t>
            </a:r>
          </a:p>
          <a:p>
            <a:pPr lvl="3"/>
            <a:r>
              <a:rPr lang="en-US" sz="2400" dirty="0">
                <a:latin typeface="Calibri"/>
                <a:cs typeface="Arial"/>
                <a:sym typeface="Wingdings" pitchFamily="2" charset="2"/>
              </a:rPr>
              <a:t>Improved on prednisone</a:t>
            </a:r>
            <a:endParaRPr lang="en-US" sz="2400" dirty="0">
              <a:latin typeface="Calibri"/>
              <a:cs typeface="Arial"/>
            </a:endParaRPr>
          </a:p>
          <a:p>
            <a:pPr lvl="4"/>
            <a:endParaRPr lang="en-US" dirty="0"/>
          </a:p>
          <a:p>
            <a:pPr lvl="2"/>
            <a:endParaRPr lang="en-US" dirty="0"/>
          </a:p>
          <a:p>
            <a:pPr lvl="2"/>
            <a:endParaRPr lang="en-US" dirty="0"/>
          </a:p>
          <a:p>
            <a:pPr marL="0" indent="0">
              <a:buNone/>
            </a:pPr>
            <a:endParaRPr lang="en-US" dirty="0"/>
          </a:p>
        </p:txBody>
      </p:sp>
    </p:spTree>
    <p:extLst>
      <p:ext uri="{BB962C8B-B14F-4D97-AF65-F5344CB8AC3E}">
        <p14:creationId xmlns:p14="http://schemas.microsoft.com/office/powerpoint/2010/main" val="182811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03AF8-D80D-6245-BC17-03CD4348D856}"/>
              </a:ext>
            </a:extLst>
          </p:cNvPr>
          <p:cNvSpPr>
            <a:spLocks noGrp="1"/>
          </p:cNvSpPr>
          <p:nvPr>
            <p:ph type="title"/>
          </p:nvPr>
        </p:nvSpPr>
        <p:spPr/>
        <p:txBody>
          <a:bodyPr/>
          <a:lstStyle/>
          <a:p>
            <a:r>
              <a:rPr lang="en-US" b="1" dirty="0">
                <a:latin typeface="Calibri"/>
                <a:cs typeface="Calibri"/>
              </a:rPr>
              <a:t>Case Study # 2</a:t>
            </a:r>
          </a:p>
        </p:txBody>
      </p:sp>
      <p:sp>
        <p:nvSpPr>
          <p:cNvPr id="3" name="Content Placeholder 2">
            <a:extLst>
              <a:ext uri="{FF2B5EF4-FFF2-40B4-BE49-F238E27FC236}">
                <a16:creationId xmlns:a16="http://schemas.microsoft.com/office/drawing/2014/main" id="{0978782A-E6E4-1F44-91C4-05B88D467DC8}"/>
              </a:ext>
            </a:extLst>
          </p:cNvPr>
          <p:cNvSpPr>
            <a:spLocks noGrp="1"/>
          </p:cNvSpPr>
          <p:nvPr>
            <p:ph idx="1"/>
          </p:nvPr>
        </p:nvSpPr>
        <p:spPr/>
        <p:txBody>
          <a:bodyPr vert="horz" lIns="91440" tIns="45720" rIns="91440" bIns="45720" rtlCol="0" anchor="t">
            <a:normAutofit/>
          </a:bodyPr>
          <a:lstStyle/>
          <a:p>
            <a:r>
              <a:rPr lang="en-US" sz="2400" dirty="0">
                <a:latin typeface="Calibri"/>
                <a:cs typeface="Arial"/>
              </a:rPr>
              <a:t>55 </a:t>
            </a:r>
            <a:r>
              <a:rPr lang="en-US" sz="2400" dirty="0" err="1">
                <a:latin typeface="Calibri"/>
                <a:cs typeface="Arial"/>
              </a:rPr>
              <a:t>yr</a:t>
            </a:r>
            <a:r>
              <a:rPr lang="en-US" sz="2400" dirty="0">
                <a:latin typeface="Calibri"/>
                <a:cs typeface="Arial"/>
              </a:rPr>
              <a:t> M w HTN develops new ESRD</a:t>
            </a:r>
          </a:p>
          <a:p>
            <a:pPr lvl="1"/>
            <a:r>
              <a:rPr lang="en-US" dirty="0">
                <a:latin typeface="Calibri"/>
                <a:cs typeface="Arial"/>
              </a:rPr>
              <a:t>2019-2020: testicular abscess not improved s/p 2 courses </a:t>
            </a:r>
            <a:r>
              <a:rPr lang="en-US" dirty="0" err="1">
                <a:latin typeface="Calibri"/>
                <a:cs typeface="Arial"/>
              </a:rPr>
              <a:t>Abxs</a:t>
            </a:r>
            <a:endParaRPr lang="en-US" dirty="0">
              <a:latin typeface="Calibri"/>
              <a:cs typeface="Arial"/>
            </a:endParaRPr>
          </a:p>
          <a:p>
            <a:pPr lvl="1"/>
            <a:r>
              <a:rPr lang="en-US" dirty="0">
                <a:latin typeface="Calibri"/>
                <a:cs typeface="Arial"/>
              </a:rPr>
              <a:t>March 2021: mild fevers and weight loss</a:t>
            </a:r>
          </a:p>
          <a:p>
            <a:pPr lvl="1"/>
            <a:r>
              <a:rPr lang="en-US" dirty="0">
                <a:latin typeface="Calibri"/>
                <a:cs typeface="Arial"/>
              </a:rPr>
              <a:t>November 2021: Diagnosed w TB; started RHZE</a:t>
            </a:r>
          </a:p>
          <a:p>
            <a:pPr lvl="2"/>
            <a:r>
              <a:rPr lang="en-US" sz="2400" dirty="0">
                <a:latin typeface="Calibri"/>
                <a:cs typeface="Arial"/>
              </a:rPr>
              <a:t>Peri-renal abscess; CXR no disease; 2cm scrotal fluid collection; TB+</a:t>
            </a:r>
          </a:p>
          <a:p>
            <a:pPr lvl="1"/>
            <a:r>
              <a:rPr lang="en-US" dirty="0">
                <a:latin typeface="Calibri"/>
                <a:cs typeface="Arial"/>
              </a:rPr>
              <a:t>Jan 2022: Developed IRIS</a:t>
            </a:r>
          </a:p>
          <a:p>
            <a:pPr lvl="1"/>
            <a:r>
              <a:rPr lang="en-US" i="1" dirty="0">
                <a:latin typeface="Calibri"/>
                <a:cs typeface="Arial"/>
              </a:rPr>
              <a:t>Jan 2023</a:t>
            </a:r>
          </a:p>
          <a:p>
            <a:pPr lvl="2"/>
            <a:r>
              <a:rPr lang="en-US" sz="2400" i="1" dirty="0">
                <a:latin typeface="Calibri"/>
                <a:cs typeface="Arial"/>
              </a:rPr>
              <a:t>Anorexia not resolved</a:t>
            </a:r>
          </a:p>
          <a:p>
            <a:pPr lvl="2"/>
            <a:r>
              <a:rPr lang="en-US" sz="2400" i="1" dirty="0">
                <a:latin typeface="Calibri"/>
                <a:cs typeface="Arial"/>
              </a:rPr>
              <a:t>Still with 2cm fluid collection in scrotum</a:t>
            </a:r>
            <a:r>
              <a:rPr lang="en-US" sz="2400" i="1" dirty="0">
                <a:latin typeface="Calibri"/>
                <a:cs typeface="Arial"/>
                <a:sym typeface="Wingdings" pitchFamily="2" charset="2"/>
              </a:rPr>
              <a:t> </a:t>
            </a:r>
            <a:r>
              <a:rPr lang="en-US" sz="2400" i="1" dirty="0" err="1">
                <a:latin typeface="Calibri"/>
                <a:cs typeface="Arial"/>
                <a:sym typeface="Wingdings" pitchFamily="2" charset="2"/>
              </a:rPr>
              <a:t>Abxs</a:t>
            </a:r>
            <a:r>
              <a:rPr lang="en-US" sz="2400" i="1" dirty="0">
                <a:latin typeface="Calibri"/>
                <a:cs typeface="Arial"/>
                <a:sym typeface="Wingdings" pitchFamily="2" charset="2"/>
              </a:rPr>
              <a:t> won’t treat an abscess</a:t>
            </a:r>
          </a:p>
          <a:p>
            <a:pPr lvl="2"/>
            <a:r>
              <a:rPr lang="en-US" sz="2400" i="1" dirty="0">
                <a:latin typeface="Calibri"/>
                <a:cs typeface="Arial"/>
                <a:sym typeface="Wingdings" pitchFamily="2" charset="2"/>
              </a:rPr>
              <a:t>What is the right time to allow for Abx resolution before draining? </a:t>
            </a:r>
            <a:endParaRPr lang="en-US" sz="2400" i="1" dirty="0">
              <a:latin typeface="Calibri"/>
              <a:cs typeface="Arial"/>
            </a:endParaRPr>
          </a:p>
          <a:p>
            <a:pPr lvl="4"/>
            <a:endParaRPr lang="en-US" dirty="0"/>
          </a:p>
          <a:p>
            <a:pPr lvl="2"/>
            <a:endParaRPr lang="en-US" dirty="0"/>
          </a:p>
          <a:p>
            <a:pPr lvl="2"/>
            <a:endParaRPr lang="en-US" dirty="0"/>
          </a:p>
          <a:p>
            <a:pPr marL="0" indent="0">
              <a:buNone/>
            </a:pPr>
            <a:endParaRPr lang="en-US" dirty="0"/>
          </a:p>
        </p:txBody>
      </p:sp>
    </p:spTree>
    <p:extLst>
      <p:ext uri="{BB962C8B-B14F-4D97-AF65-F5344CB8AC3E}">
        <p14:creationId xmlns:p14="http://schemas.microsoft.com/office/powerpoint/2010/main" val="265242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A3A29-DFAD-14BF-C40E-C70FF1D507B7}"/>
              </a:ext>
            </a:extLst>
          </p:cNvPr>
          <p:cNvSpPr>
            <a:spLocks noGrp="1"/>
          </p:cNvSpPr>
          <p:nvPr>
            <p:ph type="title"/>
          </p:nvPr>
        </p:nvSpPr>
        <p:spPr>
          <a:xfrm>
            <a:off x="1371600" y="2103437"/>
            <a:ext cx="11049000" cy="1325563"/>
          </a:xfrm>
        </p:spPr>
        <p:txBody>
          <a:bodyPr>
            <a:normAutofit fontScale="90000"/>
          </a:bodyPr>
          <a:lstStyle/>
          <a:p>
            <a:r>
              <a:rPr lang="en-US" b="1" dirty="0">
                <a:latin typeface="Calibri"/>
                <a:cs typeface="Calibri"/>
              </a:rPr>
              <a:t>Diagnostic accuracy depends on: </a:t>
            </a:r>
            <a:br>
              <a:rPr lang="en-US" b="1" dirty="0">
                <a:latin typeface="Calibri"/>
              </a:rPr>
            </a:br>
            <a:br>
              <a:rPr lang="en-US" b="1" dirty="0">
                <a:latin typeface="Calibri"/>
              </a:rPr>
            </a:br>
            <a:r>
              <a:rPr lang="en-US" b="1" dirty="0">
                <a:latin typeface="Calibri"/>
                <a:cs typeface="Calibri"/>
              </a:rPr>
              <a:t>1. Specimen quality</a:t>
            </a:r>
            <a:br>
              <a:rPr lang="en-US" b="1" dirty="0">
                <a:latin typeface="Calibri"/>
              </a:rPr>
            </a:br>
            <a:br>
              <a:rPr lang="en-US" b="1" dirty="0">
                <a:latin typeface="Calibri"/>
              </a:rPr>
            </a:br>
            <a:r>
              <a:rPr lang="en-US" b="1" dirty="0">
                <a:latin typeface="Calibri"/>
                <a:cs typeface="Calibri"/>
              </a:rPr>
              <a:t>2. Quantity of specimens evaluated</a:t>
            </a:r>
          </a:p>
        </p:txBody>
      </p:sp>
    </p:spTree>
    <p:extLst>
      <p:ext uri="{BB962C8B-B14F-4D97-AF65-F5344CB8AC3E}">
        <p14:creationId xmlns:p14="http://schemas.microsoft.com/office/powerpoint/2010/main" val="2096920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97BE-51D5-094B-8124-17DD69C626C4}"/>
              </a:ext>
            </a:extLst>
          </p:cNvPr>
          <p:cNvSpPr>
            <a:spLocks noGrp="1"/>
          </p:cNvSpPr>
          <p:nvPr>
            <p:ph type="title"/>
          </p:nvPr>
        </p:nvSpPr>
        <p:spPr/>
        <p:txBody>
          <a:bodyPr/>
          <a:lstStyle/>
          <a:p>
            <a:r>
              <a:rPr lang="en-US" dirty="0"/>
              <a:t>First presentation</a:t>
            </a:r>
          </a:p>
        </p:txBody>
      </p:sp>
      <p:sp>
        <p:nvSpPr>
          <p:cNvPr id="3" name="Content Placeholder 2">
            <a:extLst>
              <a:ext uri="{FF2B5EF4-FFF2-40B4-BE49-F238E27FC236}">
                <a16:creationId xmlns:a16="http://schemas.microsoft.com/office/drawing/2014/main" id="{C3511302-678A-CF4F-1514-0F1A1426D18B}"/>
              </a:ext>
            </a:extLst>
          </p:cNvPr>
          <p:cNvSpPr>
            <a:spLocks noGrp="1"/>
          </p:cNvSpPr>
          <p:nvPr>
            <p:ph idx="1"/>
          </p:nvPr>
        </p:nvSpPr>
        <p:spPr>
          <a:xfrm>
            <a:off x="838200" y="1825625"/>
            <a:ext cx="10515600" cy="4705804"/>
          </a:xfrm>
        </p:spPr>
        <p:txBody>
          <a:bodyPr>
            <a:normAutofit lnSpcReduction="10000"/>
          </a:bodyPr>
          <a:lstStyle/>
          <a:p>
            <a:r>
              <a:rPr lang="en-US" dirty="0"/>
              <a:t>Dec 2022</a:t>
            </a:r>
          </a:p>
          <a:p>
            <a:r>
              <a:rPr lang="en-US" dirty="0"/>
              <a:t>32 </a:t>
            </a:r>
            <a:r>
              <a:rPr lang="en-US" dirty="0" err="1"/>
              <a:t>yr</a:t>
            </a:r>
            <a:r>
              <a:rPr lang="en-US" dirty="0"/>
              <a:t> M, recently emigrated from Venezuela via the Darrien Gap, presented with 20lb weight loss, anorexia, productive cough, diarrhea, and abdominal pain.  Diffuse 1-2 cm violaceous lesions on skin. </a:t>
            </a:r>
          </a:p>
          <a:p>
            <a:r>
              <a:rPr lang="en-US" dirty="0"/>
              <a:t>Multiple sub-cm nodules in RUL on chest CT</a:t>
            </a:r>
          </a:p>
          <a:p>
            <a:r>
              <a:rPr lang="en-US" dirty="0"/>
              <a:t>New diagnosis of HIV/ AIDS w VL log5, CD4 of 12, HLA-b5701 negative, HBsAg+, Gene Xpert+, Stool AFB smear+</a:t>
            </a:r>
          </a:p>
          <a:p>
            <a:r>
              <a:rPr lang="en-US" dirty="0"/>
              <a:t>Started on </a:t>
            </a:r>
            <a:r>
              <a:rPr lang="en-US" dirty="0" err="1"/>
              <a:t>RHZE+azithromycin</a:t>
            </a:r>
            <a:r>
              <a:rPr lang="en-US" dirty="0"/>
              <a:t> (1200mg RIF). 2 weeks later BID DTG &amp; Truvada started</a:t>
            </a:r>
          </a:p>
          <a:p>
            <a:r>
              <a:rPr lang="en-US" dirty="0"/>
              <a:t>Empiric prednisone not started. </a:t>
            </a:r>
            <a:r>
              <a:rPr lang="en-US" b="1" i="1" dirty="0"/>
              <a:t>Would anyone have? </a:t>
            </a:r>
          </a:p>
        </p:txBody>
      </p:sp>
    </p:spTree>
    <p:extLst>
      <p:ext uri="{BB962C8B-B14F-4D97-AF65-F5344CB8AC3E}">
        <p14:creationId xmlns:p14="http://schemas.microsoft.com/office/powerpoint/2010/main" val="4173718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F9015-FF43-D76F-8106-BD3D85991E7B}"/>
              </a:ext>
            </a:extLst>
          </p:cNvPr>
          <p:cNvSpPr>
            <a:spLocks noGrp="1"/>
          </p:cNvSpPr>
          <p:nvPr>
            <p:ph type="title"/>
          </p:nvPr>
        </p:nvSpPr>
        <p:spPr>
          <a:xfrm>
            <a:off x="194469" y="363875"/>
            <a:ext cx="7079616" cy="1325563"/>
          </a:xfrm>
        </p:spPr>
        <p:txBody>
          <a:bodyPr/>
          <a:lstStyle/>
          <a:p>
            <a:r>
              <a:rPr lang="en-US" b="1" dirty="0">
                <a:latin typeface="Calibri"/>
                <a:cs typeface="Calibri"/>
              </a:rPr>
              <a:t>Diagnosis, 1882 to 2006… </a:t>
            </a:r>
            <a:endParaRPr lang="en-US" b="1" dirty="0"/>
          </a:p>
        </p:txBody>
      </p:sp>
      <p:graphicFrame>
        <p:nvGraphicFramePr>
          <p:cNvPr id="4" name="Table 4">
            <a:extLst>
              <a:ext uri="{FF2B5EF4-FFF2-40B4-BE49-F238E27FC236}">
                <a16:creationId xmlns:a16="http://schemas.microsoft.com/office/drawing/2014/main" id="{1146A5E4-D508-0E58-71D3-536A30A71C73}"/>
              </a:ext>
            </a:extLst>
          </p:cNvPr>
          <p:cNvGraphicFramePr>
            <a:graphicFrameLocks noGrp="1"/>
          </p:cNvGraphicFramePr>
          <p:nvPr/>
        </p:nvGraphicFramePr>
        <p:xfrm>
          <a:off x="104526" y="1689438"/>
          <a:ext cx="7079616" cy="3877626"/>
        </p:xfrm>
        <a:graphic>
          <a:graphicData uri="http://schemas.openxmlformats.org/drawingml/2006/table">
            <a:tbl>
              <a:tblPr firstRow="1" bandRow="1">
                <a:tableStyleId>{5C22544A-7EE6-4342-B048-85BDC9FD1C3A}</a:tableStyleId>
              </a:tblPr>
              <a:tblGrid>
                <a:gridCol w="1769904">
                  <a:extLst>
                    <a:ext uri="{9D8B030D-6E8A-4147-A177-3AD203B41FA5}">
                      <a16:colId xmlns:a16="http://schemas.microsoft.com/office/drawing/2014/main" val="426303742"/>
                    </a:ext>
                  </a:extLst>
                </a:gridCol>
                <a:gridCol w="1769904">
                  <a:extLst>
                    <a:ext uri="{9D8B030D-6E8A-4147-A177-3AD203B41FA5}">
                      <a16:colId xmlns:a16="http://schemas.microsoft.com/office/drawing/2014/main" val="920563337"/>
                    </a:ext>
                  </a:extLst>
                </a:gridCol>
                <a:gridCol w="1769904">
                  <a:extLst>
                    <a:ext uri="{9D8B030D-6E8A-4147-A177-3AD203B41FA5}">
                      <a16:colId xmlns:a16="http://schemas.microsoft.com/office/drawing/2014/main" val="2026062245"/>
                    </a:ext>
                  </a:extLst>
                </a:gridCol>
                <a:gridCol w="1769904">
                  <a:extLst>
                    <a:ext uri="{9D8B030D-6E8A-4147-A177-3AD203B41FA5}">
                      <a16:colId xmlns:a16="http://schemas.microsoft.com/office/drawing/2014/main" val="2166430101"/>
                    </a:ext>
                  </a:extLst>
                </a:gridCol>
              </a:tblGrid>
              <a:tr h="896302">
                <a:tc>
                  <a:txBody>
                    <a:bodyPr/>
                    <a:lstStyle/>
                    <a:p>
                      <a:pPr algn="ctr"/>
                      <a:r>
                        <a:rPr lang="en-US" sz="2400" dirty="0">
                          <a:latin typeface="Calibri"/>
                        </a:rPr>
                        <a:t>Test</a:t>
                      </a:r>
                    </a:p>
                  </a:txBody>
                  <a:tcPr/>
                </a:tc>
                <a:tc>
                  <a:txBody>
                    <a:bodyPr/>
                    <a:lstStyle/>
                    <a:p>
                      <a:pPr algn="ctr"/>
                      <a:r>
                        <a:rPr lang="en-US" sz="2400" dirty="0">
                          <a:latin typeface="Calibri"/>
                        </a:rPr>
                        <a:t>Turn around time</a:t>
                      </a:r>
                    </a:p>
                  </a:txBody>
                  <a:tcPr/>
                </a:tc>
                <a:tc>
                  <a:txBody>
                    <a:bodyPr/>
                    <a:lstStyle/>
                    <a:p>
                      <a:pPr algn="ctr"/>
                      <a:r>
                        <a:rPr lang="en-US" sz="2400" dirty="0">
                          <a:latin typeface="Calibri"/>
                        </a:rPr>
                        <a:t>LOD</a:t>
                      </a:r>
                    </a:p>
                    <a:p>
                      <a:pPr algn="ctr"/>
                      <a:r>
                        <a:rPr lang="en-US" sz="2400" dirty="0">
                          <a:latin typeface="Calibri"/>
                        </a:rPr>
                        <a:t>(organisms/mL)</a:t>
                      </a:r>
                    </a:p>
                  </a:txBody>
                  <a:tcPr/>
                </a:tc>
                <a:tc>
                  <a:txBody>
                    <a:bodyPr/>
                    <a:lstStyle/>
                    <a:p>
                      <a:pPr algn="ctr"/>
                      <a:r>
                        <a:rPr lang="en-US" sz="2400" dirty="0">
                          <a:latin typeface="Calibri"/>
                        </a:rPr>
                        <a:t>Sensitivity</a:t>
                      </a:r>
                    </a:p>
                  </a:txBody>
                  <a:tcPr/>
                </a:tc>
                <a:extLst>
                  <a:ext uri="{0D108BD9-81ED-4DB2-BD59-A6C34878D82A}">
                    <a16:rowId xmlns:a16="http://schemas.microsoft.com/office/drawing/2014/main" val="4052639476"/>
                  </a:ext>
                </a:extLst>
              </a:tr>
              <a:tr h="896302">
                <a:tc>
                  <a:txBody>
                    <a:bodyPr/>
                    <a:lstStyle/>
                    <a:p>
                      <a:pPr algn="ctr"/>
                      <a:r>
                        <a:rPr lang="en-US" sz="2400" dirty="0">
                          <a:latin typeface="Calibri"/>
                        </a:rPr>
                        <a:t>AFB smear</a:t>
                      </a:r>
                    </a:p>
                  </a:txBody>
                  <a:tcPr/>
                </a:tc>
                <a:tc>
                  <a:txBody>
                    <a:bodyPr/>
                    <a:lstStyle/>
                    <a:p>
                      <a:pPr algn="ctr"/>
                      <a:r>
                        <a:rPr lang="en-US" sz="2400" dirty="0">
                          <a:latin typeface="Calibri"/>
                        </a:rPr>
                        <a:t>&lt; 2 hours</a:t>
                      </a:r>
                    </a:p>
                  </a:txBody>
                  <a:tcPr/>
                </a:tc>
                <a:tc>
                  <a:txBody>
                    <a:bodyPr/>
                    <a:lstStyle/>
                    <a:p>
                      <a:pPr algn="ctr"/>
                      <a:r>
                        <a:rPr lang="en-US" sz="2400" dirty="0">
                          <a:latin typeface="Calibri"/>
                        </a:rPr>
                        <a:t>5,000</a:t>
                      </a:r>
                    </a:p>
                  </a:txBody>
                  <a:tcPr/>
                </a:tc>
                <a:tc>
                  <a:txBody>
                    <a:bodyPr/>
                    <a:lstStyle/>
                    <a:p>
                      <a:pPr algn="ctr"/>
                      <a:r>
                        <a:rPr lang="en-US" sz="2400" dirty="0">
                          <a:latin typeface="Calibri"/>
                        </a:rPr>
                        <a:t>Low</a:t>
                      </a:r>
                    </a:p>
                  </a:txBody>
                  <a:tcPr/>
                </a:tc>
                <a:extLst>
                  <a:ext uri="{0D108BD9-81ED-4DB2-BD59-A6C34878D82A}">
                    <a16:rowId xmlns:a16="http://schemas.microsoft.com/office/drawing/2014/main" val="3434600739"/>
                  </a:ext>
                </a:extLst>
              </a:tr>
              <a:tr h="896302">
                <a:tc>
                  <a:txBody>
                    <a:bodyPr/>
                    <a:lstStyle/>
                    <a:p>
                      <a:pPr algn="ctr"/>
                      <a:r>
                        <a:rPr lang="en-US" sz="2400" dirty="0">
                          <a:latin typeface="Calibri"/>
                        </a:rPr>
                        <a:t>Culture</a:t>
                      </a:r>
                    </a:p>
                  </a:txBody>
                  <a:tcPr/>
                </a:tc>
                <a:tc>
                  <a:txBody>
                    <a:bodyPr/>
                    <a:lstStyle/>
                    <a:p>
                      <a:pPr algn="ctr"/>
                      <a:r>
                        <a:rPr lang="en-US" sz="2400" dirty="0">
                          <a:latin typeface="Calibri"/>
                        </a:rPr>
                        <a:t>14-42 days</a:t>
                      </a:r>
                    </a:p>
                  </a:txBody>
                  <a:tcPr/>
                </a:tc>
                <a:tc>
                  <a:txBody>
                    <a:bodyPr/>
                    <a:lstStyle/>
                    <a:p>
                      <a:pPr algn="ctr"/>
                      <a:r>
                        <a:rPr lang="en-US" sz="2400" dirty="0">
                          <a:latin typeface="Calibri"/>
                        </a:rPr>
                        <a:t>1-10</a:t>
                      </a:r>
                    </a:p>
                  </a:txBody>
                  <a:tcPr/>
                </a:tc>
                <a:tc>
                  <a:txBody>
                    <a:bodyPr/>
                    <a:lstStyle/>
                    <a:p>
                      <a:pPr algn="ctr"/>
                      <a:r>
                        <a:rPr lang="en-US" sz="2400" dirty="0">
                          <a:latin typeface="Calibri"/>
                        </a:rPr>
                        <a:t>Good</a:t>
                      </a:r>
                    </a:p>
                    <a:p>
                      <a:pPr algn="ctr"/>
                      <a:r>
                        <a:rPr lang="en-US" sz="2400" dirty="0">
                          <a:latin typeface="Calibri"/>
                        </a:rPr>
                        <a:t>Not perfect</a:t>
                      </a:r>
                    </a:p>
                  </a:txBody>
                  <a:tcPr/>
                </a:tc>
                <a:extLst>
                  <a:ext uri="{0D108BD9-81ED-4DB2-BD59-A6C34878D82A}">
                    <a16:rowId xmlns:a16="http://schemas.microsoft.com/office/drawing/2014/main" val="3734241284"/>
                  </a:ext>
                </a:extLst>
              </a:tr>
              <a:tr h="896302">
                <a:tc>
                  <a:txBody>
                    <a:bodyPr/>
                    <a:lstStyle/>
                    <a:p>
                      <a:pPr algn="ctr"/>
                      <a:r>
                        <a:rPr lang="en-US" sz="2400" dirty="0">
                          <a:latin typeface="Calibri"/>
                        </a:rPr>
                        <a:t>PCR </a:t>
                      </a:r>
                    </a:p>
                    <a:p>
                      <a:pPr algn="ctr"/>
                      <a:r>
                        <a:rPr lang="en-US" sz="2400" dirty="0">
                          <a:latin typeface="Calibri"/>
                        </a:rPr>
                        <a:t>(Xpert ultra)</a:t>
                      </a:r>
                    </a:p>
                  </a:txBody>
                  <a:tcPr/>
                </a:tc>
                <a:tc>
                  <a:txBody>
                    <a:bodyPr/>
                    <a:lstStyle/>
                    <a:p>
                      <a:pPr algn="ctr"/>
                      <a:r>
                        <a:rPr lang="en-US" sz="2400" dirty="0">
                          <a:latin typeface="Calibri"/>
                        </a:rPr>
                        <a:t>1h 42 min</a:t>
                      </a:r>
                    </a:p>
                  </a:txBody>
                  <a:tcPr/>
                </a:tc>
                <a:tc>
                  <a:txBody>
                    <a:bodyPr/>
                    <a:lstStyle/>
                    <a:p>
                      <a:pPr algn="ctr"/>
                      <a:r>
                        <a:rPr lang="en-US" sz="2400" dirty="0">
                          <a:latin typeface="Calibri"/>
                        </a:rPr>
                        <a:t>18</a:t>
                      </a:r>
                    </a:p>
                  </a:txBody>
                  <a:tcPr/>
                </a:tc>
                <a:tc>
                  <a:txBody>
                    <a:bodyPr/>
                    <a:lstStyle/>
                    <a:p>
                      <a:pPr algn="ctr"/>
                      <a:r>
                        <a:rPr lang="en-US" sz="2400" dirty="0">
                          <a:latin typeface="Calibri"/>
                        </a:rPr>
                        <a:t>Good</a:t>
                      </a:r>
                    </a:p>
                    <a:p>
                      <a:pPr algn="ctr"/>
                      <a:r>
                        <a:rPr lang="en-US" sz="2400" dirty="0">
                          <a:latin typeface="Calibri"/>
                        </a:rPr>
                        <a:t>Not perfect</a:t>
                      </a:r>
                    </a:p>
                  </a:txBody>
                  <a:tcPr/>
                </a:tc>
                <a:extLst>
                  <a:ext uri="{0D108BD9-81ED-4DB2-BD59-A6C34878D82A}">
                    <a16:rowId xmlns:a16="http://schemas.microsoft.com/office/drawing/2014/main" val="220016940"/>
                  </a:ext>
                </a:extLst>
              </a:tr>
            </a:tbl>
          </a:graphicData>
        </a:graphic>
      </p:graphicFrame>
      <p:grpSp>
        <p:nvGrpSpPr>
          <p:cNvPr id="7" name="Group 6">
            <a:extLst>
              <a:ext uri="{FF2B5EF4-FFF2-40B4-BE49-F238E27FC236}">
                <a16:creationId xmlns:a16="http://schemas.microsoft.com/office/drawing/2014/main" id="{81651AB4-5938-4491-4640-2BB04D1FACE7}"/>
              </a:ext>
            </a:extLst>
          </p:cNvPr>
          <p:cNvGrpSpPr/>
          <p:nvPr/>
        </p:nvGrpSpPr>
        <p:grpSpPr>
          <a:xfrm>
            <a:off x="7274085" y="1524000"/>
            <a:ext cx="4950572" cy="5312229"/>
            <a:chOff x="7274085" y="1524000"/>
            <a:chExt cx="4950572" cy="5312229"/>
          </a:xfrm>
        </p:grpSpPr>
        <p:pic>
          <p:nvPicPr>
            <p:cNvPr id="6" name="Picture 5">
              <a:extLst>
                <a:ext uri="{FF2B5EF4-FFF2-40B4-BE49-F238E27FC236}">
                  <a16:creationId xmlns:a16="http://schemas.microsoft.com/office/drawing/2014/main" id="{D64CEEC8-659F-7DE0-FB61-B2619DCDCA59}"/>
                </a:ext>
              </a:extLst>
            </p:cNvPr>
            <p:cNvPicPr>
              <a:picLocks noChangeAspect="1"/>
            </p:cNvPicPr>
            <p:nvPr/>
          </p:nvPicPr>
          <p:blipFill>
            <a:blip r:embed="rId3"/>
            <a:stretch>
              <a:fillRect/>
            </a:stretch>
          </p:blipFill>
          <p:spPr>
            <a:xfrm>
              <a:off x="7696200" y="1524000"/>
              <a:ext cx="4391274" cy="2844347"/>
            </a:xfrm>
            <a:prstGeom prst="rect">
              <a:avLst/>
            </a:prstGeom>
          </p:spPr>
        </p:pic>
        <p:pic>
          <p:nvPicPr>
            <p:cNvPr id="5" name="Picture 4">
              <a:extLst>
                <a:ext uri="{FF2B5EF4-FFF2-40B4-BE49-F238E27FC236}">
                  <a16:creationId xmlns:a16="http://schemas.microsoft.com/office/drawing/2014/main" id="{475B8450-1DE3-91C3-A587-536373B31012}"/>
                </a:ext>
              </a:extLst>
            </p:cNvPr>
            <p:cNvPicPr>
              <a:picLocks noChangeAspect="1"/>
            </p:cNvPicPr>
            <p:nvPr/>
          </p:nvPicPr>
          <p:blipFill>
            <a:blip r:embed="rId4"/>
            <a:stretch>
              <a:fillRect/>
            </a:stretch>
          </p:blipFill>
          <p:spPr>
            <a:xfrm>
              <a:off x="7274085" y="4245429"/>
              <a:ext cx="4950572" cy="2590800"/>
            </a:xfrm>
            <a:prstGeom prst="rect">
              <a:avLst/>
            </a:prstGeom>
          </p:spPr>
        </p:pic>
      </p:grpSp>
      <p:pic>
        <p:nvPicPr>
          <p:cNvPr id="2050" name="Picture 2" descr="Paul Ehrlich – Facts - NobelPrize.org">
            <a:extLst>
              <a:ext uri="{FF2B5EF4-FFF2-40B4-BE49-F238E27FC236}">
                <a16:creationId xmlns:a16="http://schemas.microsoft.com/office/drawing/2014/main" id="{969FED7D-3E8C-4105-5C1E-D9318F6491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4085" y="628860"/>
            <a:ext cx="23876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38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2050"/>
                                        </p:tgtEl>
                                      </p:cBhvr>
                                    </p:animEffect>
                                    <p:set>
                                      <p:cBhvr>
                                        <p:cTn id="11" dur="1" fill="hold">
                                          <p:stCondLst>
                                            <p:cond delay="499"/>
                                          </p:stCondLst>
                                        </p:cTn>
                                        <p:tgtEl>
                                          <p:spTgt spid="205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3E7FF8-B4BF-DB03-8C78-0EB3953AD47E}"/>
              </a:ext>
            </a:extLst>
          </p:cNvPr>
          <p:cNvPicPr>
            <a:picLocks noChangeAspect="1"/>
          </p:cNvPicPr>
          <p:nvPr/>
        </p:nvPicPr>
        <p:blipFill>
          <a:blip r:embed="rId3"/>
          <a:stretch>
            <a:fillRect/>
          </a:stretch>
        </p:blipFill>
        <p:spPr>
          <a:xfrm>
            <a:off x="4038600" y="514350"/>
            <a:ext cx="7772400" cy="5829300"/>
          </a:xfrm>
          <a:prstGeom prst="rect">
            <a:avLst/>
          </a:prstGeom>
        </p:spPr>
      </p:pic>
      <p:sp>
        <p:nvSpPr>
          <p:cNvPr id="3" name="TextBox 2">
            <a:extLst>
              <a:ext uri="{FF2B5EF4-FFF2-40B4-BE49-F238E27FC236}">
                <a16:creationId xmlns:a16="http://schemas.microsoft.com/office/drawing/2014/main" id="{FEB86590-B0B5-157E-FC71-862998DA6C3C}"/>
              </a:ext>
            </a:extLst>
          </p:cNvPr>
          <p:cNvSpPr txBox="1"/>
          <p:nvPr/>
        </p:nvSpPr>
        <p:spPr>
          <a:xfrm>
            <a:off x="304800" y="514350"/>
            <a:ext cx="3657600" cy="3477875"/>
          </a:xfrm>
          <a:prstGeom prst="rect">
            <a:avLst/>
          </a:prstGeom>
          <a:noFill/>
        </p:spPr>
        <p:txBody>
          <a:bodyPr wrap="square" lIns="91440" tIns="45720" rIns="91440" bIns="45720" rtlCol="0" anchor="t">
            <a:spAutoFit/>
          </a:bodyPr>
          <a:lstStyle/>
          <a:p>
            <a:pPr algn="ctr"/>
            <a:r>
              <a:rPr lang="en-US" sz="4400" b="1" dirty="0">
                <a:latin typeface="Calibri"/>
                <a:cs typeface="Arial"/>
              </a:rPr>
              <a:t>Gene Xpert work-station</a:t>
            </a:r>
          </a:p>
          <a:p>
            <a:pPr algn="ctr"/>
            <a:r>
              <a:rPr lang="en-US" sz="4400" b="1" dirty="0">
                <a:latin typeface="Calibri"/>
                <a:cs typeface="Arial"/>
              </a:rPr>
              <a:t>At Baylor-Eswatini TB Clinic </a:t>
            </a:r>
            <a:endParaRPr lang="en-US" sz="4400" b="1" dirty="0">
              <a:latin typeface="Calibri"/>
              <a:cs typeface="Arial" panose="020B0604020202020204" pitchFamily="34" charset="0"/>
            </a:endParaRPr>
          </a:p>
        </p:txBody>
      </p:sp>
      <p:pic>
        <p:nvPicPr>
          <p:cNvPr id="4" name="Picture 3">
            <a:extLst>
              <a:ext uri="{FF2B5EF4-FFF2-40B4-BE49-F238E27FC236}">
                <a16:creationId xmlns:a16="http://schemas.microsoft.com/office/drawing/2014/main" id="{C007DF17-F41C-F312-EEDD-B08B66178142}"/>
              </a:ext>
            </a:extLst>
          </p:cNvPr>
          <p:cNvPicPr>
            <a:picLocks noChangeAspect="1"/>
          </p:cNvPicPr>
          <p:nvPr/>
        </p:nvPicPr>
        <p:blipFill>
          <a:blip r:embed="rId4"/>
          <a:stretch>
            <a:fillRect/>
          </a:stretch>
        </p:blipFill>
        <p:spPr>
          <a:xfrm>
            <a:off x="631658" y="3992225"/>
            <a:ext cx="2602832" cy="2709312"/>
          </a:xfrm>
          <a:prstGeom prst="rect">
            <a:avLst/>
          </a:prstGeom>
        </p:spPr>
      </p:pic>
    </p:spTree>
    <p:extLst>
      <p:ext uri="{BB962C8B-B14F-4D97-AF65-F5344CB8AC3E}">
        <p14:creationId xmlns:p14="http://schemas.microsoft.com/office/powerpoint/2010/main" val="3417542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eneXpert Technology and Xpert MTB/RIF Procedures - ppt video online  download">
            <a:extLst>
              <a:ext uri="{FF2B5EF4-FFF2-40B4-BE49-F238E27FC236}">
                <a16:creationId xmlns:a16="http://schemas.microsoft.com/office/drawing/2014/main" id="{DE602FB6-B26D-365A-9DEE-05682D2CD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0"/>
            <a:ext cx="9715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907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anor Roosevelt, Newspaper Columnist | The National Endowment for the  Humanities">
            <a:extLst>
              <a:ext uri="{FF2B5EF4-FFF2-40B4-BE49-F238E27FC236}">
                <a16:creationId xmlns:a16="http://schemas.microsoft.com/office/drawing/2014/main" id="{43C29E83-843F-F16B-E85C-A91582134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731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2BE9C761-8904-3651-DEF4-B0093530D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0"/>
            <a:ext cx="7772400" cy="2377440"/>
          </a:xfrm>
          <a:prstGeom prst="rect">
            <a:avLst/>
          </a:prstGeom>
        </p:spPr>
      </p:pic>
      <p:graphicFrame>
        <p:nvGraphicFramePr>
          <p:cNvPr id="7" name="Table 5">
            <a:extLst>
              <a:ext uri="{FF2B5EF4-FFF2-40B4-BE49-F238E27FC236}">
                <a16:creationId xmlns:a16="http://schemas.microsoft.com/office/drawing/2014/main" id="{9B620CBB-BF59-441B-426E-805BB9F89400}"/>
              </a:ext>
            </a:extLst>
          </p:cNvPr>
          <p:cNvGraphicFramePr>
            <a:graphicFrameLocks noGrp="1"/>
          </p:cNvGraphicFramePr>
          <p:nvPr/>
        </p:nvGraphicFramePr>
        <p:xfrm>
          <a:off x="1600200" y="3096800"/>
          <a:ext cx="6292995" cy="3017520"/>
        </p:xfrm>
        <a:graphic>
          <a:graphicData uri="http://schemas.openxmlformats.org/drawingml/2006/table">
            <a:tbl>
              <a:tblPr firstRow="1" bandRow="1">
                <a:tableStyleId>{5C22544A-7EE6-4342-B048-85BDC9FD1C3A}</a:tableStyleId>
              </a:tblPr>
              <a:tblGrid>
                <a:gridCol w="3164273">
                  <a:extLst>
                    <a:ext uri="{9D8B030D-6E8A-4147-A177-3AD203B41FA5}">
                      <a16:colId xmlns:a16="http://schemas.microsoft.com/office/drawing/2014/main" val="973521878"/>
                    </a:ext>
                  </a:extLst>
                </a:gridCol>
                <a:gridCol w="3128722">
                  <a:extLst>
                    <a:ext uri="{9D8B030D-6E8A-4147-A177-3AD203B41FA5}">
                      <a16:colId xmlns:a16="http://schemas.microsoft.com/office/drawing/2014/main" val="2255478677"/>
                    </a:ext>
                  </a:extLst>
                </a:gridCol>
              </a:tblGrid>
              <a:tr h="370840">
                <a:tc>
                  <a:txBody>
                    <a:bodyPr/>
                    <a:lstStyle/>
                    <a:p>
                      <a:r>
                        <a:rPr lang="en-US" sz="2800" dirty="0">
                          <a:latin typeface="Calibri"/>
                        </a:rPr>
                        <a:t>Specimen Type</a:t>
                      </a:r>
                    </a:p>
                  </a:txBody>
                  <a:tcPr/>
                </a:tc>
                <a:tc>
                  <a:txBody>
                    <a:bodyPr/>
                    <a:lstStyle/>
                    <a:p>
                      <a:pPr algn="ctr"/>
                      <a:r>
                        <a:rPr lang="en-US" sz="2800" dirty="0">
                          <a:latin typeface="Calibri"/>
                        </a:rPr>
                        <a:t>Summary Sensitivity</a:t>
                      </a:r>
                    </a:p>
                  </a:txBody>
                  <a:tcPr/>
                </a:tc>
                <a:extLst>
                  <a:ext uri="{0D108BD9-81ED-4DB2-BD59-A6C34878D82A}">
                    <a16:rowId xmlns:a16="http://schemas.microsoft.com/office/drawing/2014/main" val="1528246719"/>
                  </a:ext>
                </a:extLst>
              </a:tr>
              <a:tr h="370840">
                <a:tc>
                  <a:txBody>
                    <a:bodyPr/>
                    <a:lstStyle/>
                    <a:p>
                      <a:r>
                        <a:rPr lang="en-US" sz="2800" dirty="0">
                          <a:latin typeface="Calibri"/>
                        </a:rPr>
                        <a:t>Smear-positive</a:t>
                      </a:r>
                    </a:p>
                  </a:txBody>
                  <a:tcPr/>
                </a:tc>
                <a:tc>
                  <a:txBody>
                    <a:bodyPr/>
                    <a:lstStyle/>
                    <a:p>
                      <a:pPr algn="ctr"/>
                      <a:r>
                        <a:rPr lang="en-US" sz="2800" dirty="0">
                          <a:latin typeface="Calibri"/>
                        </a:rPr>
                        <a:t>99%</a:t>
                      </a:r>
                    </a:p>
                  </a:txBody>
                  <a:tcPr/>
                </a:tc>
                <a:extLst>
                  <a:ext uri="{0D108BD9-81ED-4DB2-BD59-A6C34878D82A}">
                    <a16:rowId xmlns:a16="http://schemas.microsoft.com/office/drawing/2014/main" val="3283137841"/>
                  </a:ext>
                </a:extLst>
              </a:tr>
              <a:tr h="370840">
                <a:tc>
                  <a:txBody>
                    <a:bodyPr/>
                    <a:lstStyle/>
                    <a:p>
                      <a:r>
                        <a:rPr lang="en-US" sz="2800" dirty="0">
                          <a:latin typeface="Calibri"/>
                        </a:rPr>
                        <a:t>Smear-negative</a:t>
                      </a:r>
                    </a:p>
                  </a:txBody>
                  <a:tcPr/>
                </a:tc>
                <a:tc>
                  <a:txBody>
                    <a:bodyPr/>
                    <a:lstStyle/>
                    <a:p>
                      <a:pPr algn="ctr"/>
                      <a:r>
                        <a:rPr lang="en-US" sz="2800" dirty="0">
                          <a:latin typeface="Calibri"/>
                        </a:rPr>
                        <a:t>77% </a:t>
                      </a:r>
                    </a:p>
                  </a:txBody>
                  <a:tcPr/>
                </a:tc>
                <a:extLst>
                  <a:ext uri="{0D108BD9-81ED-4DB2-BD59-A6C34878D82A}">
                    <a16:rowId xmlns:a16="http://schemas.microsoft.com/office/drawing/2014/main" val="1336452589"/>
                  </a:ext>
                </a:extLst>
              </a:tr>
              <a:tr h="370840">
                <a:tc>
                  <a:txBody>
                    <a:bodyPr/>
                    <a:lstStyle/>
                    <a:p>
                      <a:r>
                        <a:rPr lang="en-US" sz="2800" dirty="0">
                          <a:latin typeface="Calibri"/>
                        </a:rPr>
                        <a:t>All</a:t>
                      </a:r>
                    </a:p>
                  </a:txBody>
                  <a:tcPr/>
                </a:tc>
                <a:tc>
                  <a:txBody>
                    <a:bodyPr/>
                    <a:lstStyle/>
                    <a:p>
                      <a:pPr algn="ctr"/>
                      <a:r>
                        <a:rPr lang="en-US" sz="2800" dirty="0">
                          <a:latin typeface="Calibri"/>
                        </a:rPr>
                        <a:t>91% </a:t>
                      </a:r>
                    </a:p>
                  </a:txBody>
                  <a:tcPr/>
                </a:tc>
                <a:extLst>
                  <a:ext uri="{0D108BD9-81ED-4DB2-BD59-A6C34878D82A}">
                    <a16:rowId xmlns:a16="http://schemas.microsoft.com/office/drawing/2014/main" val="397523468"/>
                  </a:ext>
                </a:extLst>
              </a:tr>
              <a:tr h="370840">
                <a:tc>
                  <a:txBody>
                    <a:bodyPr/>
                    <a:lstStyle/>
                    <a:p>
                      <a:r>
                        <a:rPr lang="en-US" sz="2800" dirty="0">
                          <a:latin typeface="Calibri"/>
                        </a:rPr>
                        <a:t>PLWHIV</a:t>
                      </a:r>
                    </a:p>
                  </a:txBody>
                  <a:tcPr/>
                </a:tc>
                <a:tc>
                  <a:txBody>
                    <a:bodyPr/>
                    <a:lstStyle/>
                    <a:p>
                      <a:pPr algn="ctr"/>
                      <a:r>
                        <a:rPr lang="en-US" sz="2800" dirty="0">
                          <a:latin typeface="Calibri"/>
                        </a:rPr>
                        <a:t>87% </a:t>
                      </a:r>
                    </a:p>
                  </a:txBody>
                  <a:tcPr/>
                </a:tc>
                <a:extLst>
                  <a:ext uri="{0D108BD9-81ED-4DB2-BD59-A6C34878D82A}">
                    <a16:rowId xmlns:a16="http://schemas.microsoft.com/office/drawing/2014/main" val="2990255406"/>
                  </a:ext>
                </a:extLst>
              </a:tr>
            </a:tbl>
          </a:graphicData>
        </a:graphic>
      </p:graphicFrame>
      <p:sp>
        <p:nvSpPr>
          <p:cNvPr id="8" name="TextBox 7">
            <a:extLst>
              <a:ext uri="{FF2B5EF4-FFF2-40B4-BE49-F238E27FC236}">
                <a16:creationId xmlns:a16="http://schemas.microsoft.com/office/drawing/2014/main" id="{6672B22F-6C14-2581-F990-ECD4D40C2E9D}"/>
              </a:ext>
            </a:extLst>
          </p:cNvPr>
          <p:cNvSpPr txBox="1"/>
          <p:nvPr/>
        </p:nvSpPr>
        <p:spPr>
          <a:xfrm>
            <a:off x="365264" y="2463988"/>
            <a:ext cx="5511830" cy="584775"/>
          </a:xfrm>
          <a:prstGeom prst="rect">
            <a:avLst/>
          </a:prstGeom>
          <a:noFill/>
        </p:spPr>
        <p:txBody>
          <a:bodyPr wrap="none" lIns="91440" tIns="45720" rIns="91440" bIns="45720" rtlCol="0" anchor="t">
            <a:spAutoFit/>
          </a:bodyPr>
          <a:lstStyle/>
          <a:p>
            <a:r>
              <a:rPr lang="en-US" sz="3200" b="1" dirty="0">
                <a:latin typeface="Calibri"/>
                <a:cs typeface="Arial"/>
              </a:rPr>
              <a:t>Gene Xpert (ULTRA) on Sputum</a:t>
            </a:r>
          </a:p>
        </p:txBody>
      </p:sp>
      <p:sp>
        <p:nvSpPr>
          <p:cNvPr id="9" name="TextBox 8">
            <a:extLst>
              <a:ext uri="{FF2B5EF4-FFF2-40B4-BE49-F238E27FC236}">
                <a16:creationId xmlns:a16="http://schemas.microsoft.com/office/drawing/2014/main" id="{AAFCB2D1-E3D5-CA74-CA4C-98137D18FE96}"/>
              </a:ext>
            </a:extLst>
          </p:cNvPr>
          <p:cNvSpPr txBox="1"/>
          <p:nvPr/>
        </p:nvSpPr>
        <p:spPr>
          <a:xfrm>
            <a:off x="8576840" y="1600200"/>
            <a:ext cx="3054811" cy="3046988"/>
          </a:xfrm>
          <a:prstGeom prst="rect">
            <a:avLst/>
          </a:prstGeom>
          <a:noFill/>
        </p:spPr>
        <p:txBody>
          <a:bodyPr wrap="none" lIns="91440" tIns="45720" rIns="91440" bIns="45720" rtlCol="0" anchor="t">
            <a:spAutoFit/>
          </a:bodyPr>
          <a:lstStyle/>
          <a:p>
            <a:pPr algn="ctr"/>
            <a:r>
              <a:rPr lang="en-US" sz="3200" b="1" dirty="0">
                <a:latin typeface="Calibri"/>
                <a:cs typeface="Arial"/>
              </a:rPr>
              <a:t>Original</a:t>
            </a:r>
          </a:p>
          <a:p>
            <a:pPr algn="ctr"/>
            <a:r>
              <a:rPr lang="en-US" sz="3200" b="1" dirty="0">
                <a:latin typeface="Calibri"/>
                <a:cs typeface="Arial"/>
              </a:rPr>
              <a:t>Gene Xpert</a:t>
            </a:r>
          </a:p>
          <a:p>
            <a:pPr algn="ctr"/>
            <a:r>
              <a:rPr lang="en-US" sz="3200" b="1" dirty="0">
                <a:latin typeface="Calibri"/>
                <a:cs typeface="Arial"/>
              </a:rPr>
              <a:t>LOD 112 CFU/mL</a:t>
            </a:r>
          </a:p>
          <a:p>
            <a:pPr algn="ctr"/>
            <a:endParaRPr lang="en-US" sz="3200" b="1" dirty="0">
              <a:latin typeface="Calibri"/>
              <a:cs typeface="Arial" panose="020B0604020202020204" pitchFamily="34" charset="0"/>
            </a:endParaRPr>
          </a:p>
          <a:p>
            <a:pPr algn="ctr"/>
            <a:r>
              <a:rPr lang="en-US" sz="3200" b="1" dirty="0">
                <a:latin typeface="Calibri"/>
                <a:cs typeface="Arial"/>
              </a:rPr>
              <a:t>Ultra</a:t>
            </a:r>
          </a:p>
          <a:p>
            <a:pPr algn="ctr"/>
            <a:r>
              <a:rPr lang="en-US" sz="3200" b="1" dirty="0">
                <a:latin typeface="Calibri"/>
                <a:cs typeface="Arial"/>
              </a:rPr>
              <a:t>LOD 15 CFU/mL</a:t>
            </a:r>
          </a:p>
        </p:txBody>
      </p:sp>
      <p:sp>
        <p:nvSpPr>
          <p:cNvPr id="2" name="TextBox 1">
            <a:extLst>
              <a:ext uri="{FF2B5EF4-FFF2-40B4-BE49-F238E27FC236}">
                <a16:creationId xmlns:a16="http://schemas.microsoft.com/office/drawing/2014/main" id="{A9279542-7458-A615-0CD0-5CBE5EF490D6}"/>
              </a:ext>
            </a:extLst>
          </p:cNvPr>
          <p:cNvSpPr txBox="1"/>
          <p:nvPr/>
        </p:nvSpPr>
        <p:spPr>
          <a:xfrm>
            <a:off x="609600" y="6232585"/>
            <a:ext cx="4221669" cy="584775"/>
          </a:xfrm>
          <a:prstGeom prst="rect">
            <a:avLst/>
          </a:prstGeom>
          <a:noFill/>
        </p:spPr>
        <p:txBody>
          <a:bodyPr wrap="none" lIns="91440" tIns="45720" rIns="91440" bIns="45720" rtlCol="0" anchor="t">
            <a:spAutoFit/>
          </a:bodyPr>
          <a:lstStyle/>
          <a:p>
            <a:r>
              <a:rPr lang="en-US" sz="3200" b="1" dirty="0">
                <a:latin typeface="Calibri"/>
                <a:cs typeface="Arial"/>
              </a:rPr>
              <a:t>7 studies; 2834 patients</a:t>
            </a:r>
          </a:p>
        </p:txBody>
      </p:sp>
    </p:spTree>
    <p:extLst>
      <p:ext uri="{BB962C8B-B14F-4D97-AF65-F5344CB8AC3E}">
        <p14:creationId xmlns:p14="http://schemas.microsoft.com/office/powerpoint/2010/main" val="3277948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9E14F4-8A86-EF85-5D74-20474A940A63}"/>
              </a:ext>
            </a:extLst>
          </p:cNvPr>
          <p:cNvSpPr txBox="1">
            <a:spLocks/>
          </p:cNvSpPr>
          <p:nvPr/>
        </p:nvSpPr>
        <p:spPr>
          <a:xfrm>
            <a:off x="7391399" y="1752860"/>
            <a:ext cx="4472353" cy="495274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2800" b="1" dirty="0">
              <a:solidFill>
                <a:srgbClr val="FF0000"/>
              </a:solidFill>
            </a:endParaRPr>
          </a:p>
          <a:p>
            <a:pPr algn="ctr"/>
            <a:r>
              <a:rPr lang="en-US" sz="3600" b="1" dirty="0">
                <a:solidFill>
                  <a:srgbClr val="FF0000"/>
                </a:solidFill>
                <a:latin typeface="Calibri"/>
                <a:cs typeface="Calibri"/>
              </a:rPr>
              <a:t>Single PCR + 3 smears is for rule out, not if high suspicion</a:t>
            </a:r>
          </a:p>
          <a:p>
            <a:pPr algn="ctr"/>
            <a:endParaRPr lang="en-US" sz="3600" b="1" dirty="0">
              <a:solidFill>
                <a:srgbClr val="FF0000"/>
              </a:solidFill>
              <a:latin typeface="Calibri"/>
              <a:cs typeface="Calibri"/>
            </a:endParaRPr>
          </a:p>
          <a:p>
            <a:pPr algn="ctr"/>
            <a:endParaRPr lang="en-US" sz="3600" b="1" dirty="0">
              <a:solidFill>
                <a:srgbClr val="FF0000"/>
              </a:solidFill>
              <a:latin typeface="Calibri"/>
              <a:cs typeface="Calibri"/>
            </a:endParaRPr>
          </a:p>
          <a:p>
            <a:pPr algn="ctr"/>
            <a:r>
              <a:rPr lang="en-US" sz="3600" b="1" dirty="0">
                <a:solidFill>
                  <a:srgbClr val="FF0000"/>
                </a:solidFill>
                <a:latin typeface="Calibri"/>
                <a:cs typeface="Calibri"/>
              </a:rPr>
              <a:t>Send multiple specimens </a:t>
            </a:r>
            <a:r>
              <a:rPr lang="en-US" sz="3600" i="1" dirty="0">
                <a:solidFill>
                  <a:srgbClr val="FF0000"/>
                </a:solidFill>
                <a:latin typeface="Calibri"/>
                <a:cs typeface="Calibri"/>
              </a:rPr>
              <a:t>for PCR </a:t>
            </a:r>
            <a:r>
              <a:rPr lang="en-US" sz="3600" b="1" dirty="0">
                <a:solidFill>
                  <a:srgbClr val="FF0000"/>
                </a:solidFill>
                <a:latin typeface="Calibri"/>
                <a:cs typeface="Calibri"/>
              </a:rPr>
              <a:t>if high suspicion</a:t>
            </a:r>
          </a:p>
          <a:p>
            <a:pPr algn="r"/>
            <a:endParaRPr lang="en-US" sz="2800" b="1" dirty="0">
              <a:solidFill>
                <a:srgbClr val="FF0000"/>
              </a:solidFill>
            </a:endParaRPr>
          </a:p>
          <a:p>
            <a:pPr algn="r"/>
            <a:endParaRPr lang="en-US" sz="2800" b="1" dirty="0">
              <a:solidFill>
                <a:srgbClr val="FF0000"/>
              </a:solidFill>
            </a:endParaRPr>
          </a:p>
        </p:txBody>
      </p:sp>
      <p:graphicFrame>
        <p:nvGraphicFramePr>
          <p:cNvPr id="5" name="Table 5">
            <a:extLst>
              <a:ext uri="{FF2B5EF4-FFF2-40B4-BE49-F238E27FC236}">
                <a16:creationId xmlns:a16="http://schemas.microsoft.com/office/drawing/2014/main" id="{D74FBAE5-2F75-F284-6A17-2478B60E54C0}"/>
              </a:ext>
            </a:extLst>
          </p:cNvPr>
          <p:cNvGraphicFramePr>
            <a:graphicFrameLocks noGrp="1"/>
          </p:cNvGraphicFramePr>
          <p:nvPr/>
        </p:nvGraphicFramePr>
        <p:xfrm>
          <a:off x="190501" y="695034"/>
          <a:ext cx="6857999" cy="5656704"/>
        </p:xfrm>
        <a:graphic>
          <a:graphicData uri="http://schemas.openxmlformats.org/drawingml/2006/table">
            <a:tbl>
              <a:tblPr firstRow="1" bandRow="1">
                <a:tableStyleId>{5C22544A-7EE6-4342-B048-85BDC9FD1C3A}</a:tableStyleId>
              </a:tblPr>
              <a:tblGrid>
                <a:gridCol w="2522481">
                  <a:extLst>
                    <a:ext uri="{9D8B030D-6E8A-4147-A177-3AD203B41FA5}">
                      <a16:colId xmlns:a16="http://schemas.microsoft.com/office/drawing/2014/main" val="973521878"/>
                    </a:ext>
                  </a:extLst>
                </a:gridCol>
                <a:gridCol w="1058919">
                  <a:extLst>
                    <a:ext uri="{9D8B030D-6E8A-4147-A177-3AD203B41FA5}">
                      <a16:colId xmlns:a16="http://schemas.microsoft.com/office/drawing/2014/main" val="3586984224"/>
                    </a:ext>
                  </a:extLst>
                </a:gridCol>
                <a:gridCol w="1371600">
                  <a:extLst>
                    <a:ext uri="{9D8B030D-6E8A-4147-A177-3AD203B41FA5}">
                      <a16:colId xmlns:a16="http://schemas.microsoft.com/office/drawing/2014/main" val="3879652638"/>
                    </a:ext>
                  </a:extLst>
                </a:gridCol>
                <a:gridCol w="1904999">
                  <a:extLst>
                    <a:ext uri="{9D8B030D-6E8A-4147-A177-3AD203B41FA5}">
                      <a16:colId xmlns:a16="http://schemas.microsoft.com/office/drawing/2014/main" val="2255478677"/>
                    </a:ext>
                  </a:extLst>
                </a:gridCol>
              </a:tblGrid>
              <a:tr h="910275">
                <a:tc>
                  <a:txBody>
                    <a:bodyPr/>
                    <a:lstStyle/>
                    <a:p>
                      <a:r>
                        <a:rPr lang="en-US" sz="2400" dirty="0">
                          <a:latin typeface="Calibri"/>
                        </a:rPr>
                        <a:t>Specimen Type</a:t>
                      </a:r>
                    </a:p>
                  </a:txBody>
                  <a:tcPr/>
                </a:tc>
                <a:tc>
                  <a:txBody>
                    <a:bodyPr/>
                    <a:lstStyle/>
                    <a:p>
                      <a:r>
                        <a:rPr lang="en-US" sz="2200" dirty="0">
                          <a:latin typeface="Calibri"/>
                        </a:rPr>
                        <a:t># Studies</a:t>
                      </a:r>
                    </a:p>
                  </a:txBody>
                  <a:tcPr/>
                </a:tc>
                <a:tc>
                  <a:txBody>
                    <a:bodyPr/>
                    <a:lstStyle/>
                    <a:p>
                      <a:r>
                        <a:rPr lang="en-US" sz="2200" dirty="0">
                          <a:latin typeface="Calibri"/>
                        </a:rPr>
                        <a:t>Number evaluated</a:t>
                      </a:r>
                    </a:p>
                  </a:txBody>
                  <a:tcPr/>
                </a:tc>
                <a:tc>
                  <a:txBody>
                    <a:bodyPr/>
                    <a:lstStyle/>
                    <a:p>
                      <a:r>
                        <a:rPr lang="en-US" sz="2400" dirty="0">
                          <a:latin typeface="Calibri"/>
                        </a:rPr>
                        <a:t>Summary Sensitivity</a:t>
                      </a:r>
                    </a:p>
                  </a:txBody>
                  <a:tcPr/>
                </a:tc>
                <a:extLst>
                  <a:ext uri="{0D108BD9-81ED-4DB2-BD59-A6C34878D82A}">
                    <a16:rowId xmlns:a16="http://schemas.microsoft.com/office/drawing/2014/main" val="1528246719"/>
                  </a:ext>
                </a:extLst>
              </a:tr>
              <a:tr h="527381">
                <a:tc>
                  <a:txBody>
                    <a:bodyPr/>
                    <a:lstStyle/>
                    <a:p>
                      <a:r>
                        <a:rPr lang="en-US" sz="2400" dirty="0">
                          <a:latin typeface="Calibri"/>
                        </a:rPr>
                        <a:t>CSF Xpert</a:t>
                      </a:r>
                    </a:p>
                  </a:txBody>
                  <a:tcPr/>
                </a:tc>
                <a:tc>
                  <a:txBody>
                    <a:bodyPr/>
                    <a:lstStyle/>
                    <a:p>
                      <a:pPr algn="ctr"/>
                      <a:r>
                        <a:rPr lang="en-US" sz="2400" dirty="0">
                          <a:latin typeface="Calibri"/>
                        </a:rPr>
                        <a:t>33</a:t>
                      </a:r>
                    </a:p>
                  </a:txBody>
                  <a:tcPr/>
                </a:tc>
                <a:tc>
                  <a:txBody>
                    <a:bodyPr/>
                    <a:lstStyle/>
                    <a:p>
                      <a:pPr algn="ctr"/>
                      <a:r>
                        <a:rPr lang="en-US" sz="2400" dirty="0">
                          <a:latin typeface="Calibri"/>
                        </a:rPr>
                        <a:t>3774</a:t>
                      </a:r>
                    </a:p>
                  </a:txBody>
                  <a:tcPr/>
                </a:tc>
                <a:tc>
                  <a:txBody>
                    <a:bodyPr/>
                    <a:lstStyle/>
                    <a:p>
                      <a:pPr algn="ctr"/>
                      <a:r>
                        <a:rPr lang="en-US" sz="2400" dirty="0">
                          <a:latin typeface="Calibri"/>
                        </a:rPr>
                        <a:t>71%</a:t>
                      </a:r>
                    </a:p>
                  </a:txBody>
                  <a:tcPr/>
                </a:tc>
                <a:extLst>
                  <a:ext uri="{0D108BD9-81ED-4DB2-BD59-A6C34878D82A}">
                    <a16:rowId xmlns:a16="http://schemas.microsoft.com/office/drawing/2014/main" val="3283137841"/>
                  </a:ext>
                </a:extLst>
              </a:tr>
              <a:tr h="527381">
                <a:tc>
                  <a:txBody>
                    <a:bodyPr/>
                    <a:lstStyle/>
                    <a:p>
                      <a:r>
                        <a:rPr lang="en-US" sz="2400" dirty="0">
                          <a:latin typeface="Calibri"/>
                        </a:rPr>
                        <a:t>CSF Ultra</a:t>
                      </a:r>
                    </a:p>
                  </a:txBody>
                  <a:tcPr/>
                </a:tc>
                <a:tc>
                  <a:txBody>
                    <a:bodyPr/>
                    <a:lstStyle/>
                    <a:p>
                      <a:pPr algn="ctr"/>
                      <a:r>
                        <a:rPr lang="en-US" sz="2400" dirty="0">
                          <a:latin typeface="Calibri"/>
                        </a:rPr>
                        <a:t>6</a:t>
                      </a:r>
                    </a:p>
                  </a:txBody>
                  <a:tcPr/>
                </a:tc>
                <a:tc>
                  <a:txBody>
                    <a:bodyPr/>
                    <a:lstStyle/>
                    <a:p>
                      <a:pPr algn="ctr"/>
                      <a:r>
                        <a:rPr lang="en-US" sz="2400" dirty="0">
                          <a:latin typeface="Calibri"/>
                        </a:rPr>
                        <a:t>475</a:t>
                      </a:r>
                    </a:p>
                  </a:txBody>
                  <a:tcPr/>
                </a:tc>
                <a:tc>
                  <a:txBody>
                    <a:bodyPr/>
                    <a:lstStyle/>
                    <a:p>
                      <a:pPr algn="ctr"/>
                      <a:r>
                        <a:rPr lang="en-US" sz="2400" dirty="0">
                          <a:latin typeface="Calibri"/>
                        </a:rPr>
                        <a:t>89%</a:t>
                      </a:r>
                    </a:p>
                  </a:txBody>
                  <a:tcPr/>
                </a:tc>
                <a:extLst>
                  <a:ext uri="{0D108BD9-81ED-4DB2-BD59-A6C34878D82A}">
                    <a16:rowId xmlns:a16="http://schemas.microsoft.com/office/drawing/2014/main" val="3067929007"/>
                  </a:ext>
                </a:extLst>
              </a:tr>
              <a:tr h="527381">
                <a:tc>
                  <a:txBody>
                    <a:bodyPr/>
                    <a:lstStyle/>
                    <a:p>
                      <a:r>
                        <a:rPr lang="en-US" sz="2400" dirty="0">
                          <a:solidFill>
                            <a:srgbClr val="FF0000"/>
                          </a:solidFill>
                          <a:latin typeface="Calibri"/>
                        </a:rPr>
                        <a:t>CSF 1 specimen*</a:t>
                      </a:r>
                    </a:p>
                  </a:txBody>
                  <a:tcPr/>
                </a:tc>
                <a:tc>
                  <a:txBody>
                    <a:bodyPr/>
                    <a:lstStyle/>
                    <a:p>
                      <a:pPr algn="ctr"/>
                      <a:r>
                        <a:rPr lang="en-US" sz="2400" dirty="0">
                          <a:solidFill>
                            <a:srgbClr val="FF0000"/>
                          </a:solidFill>
                          <a:latin typeface="Calibri"/>
                        </a:rPr>
                        <a:t>4</a:t>
                      </a:r>
                    </a:p>
                  </a:txBody>
                  <a:tcPr/>
                </a:tc>
                <a:tc>
                  <a:txBody>
                    <a:bodyPr/>
                    <a:lstStyle/>
                    <a:p>
                      <a:pPr algn="ctr"/>
                      <a:r>
                        <a:rPr lang="en-US" sz="2400" dirty="0">
                          <a:solidFill>
                            <a:srgbClr val="FF0000"/>
                          </a:solidFill>
                          <a:latin typeface="Calibri"/>
                        </a:rPr>
                        <a:t>496</a:t>
                      </a:r>
                    </a:p>
                  </a:txBody>
                  <a:tcPr/>
                </a:tc>
                <a:tc>
                  <a:txBody>
                    <a:bodyPr/>
                    <a:lstStyle/>
                    <a:p>
                      <a:pPr algn="ctr"/>
                      <a:r>
                        <a:rPr lang="en-US" sz="2400" dirty="0">
                          <a:solidFill>
                            <a:srgbClr val="FF0000"/>
                          </a:solidFill>
                          <a:latin typeface="Calibri"/>
                        </a:rPr>
                        <a:t>63%</a:t>
                      </a:r>
                    </a:p>
                  </a:txBody>
                  <a:tcPr/>
                </a:tc>
                <a:extLst>
                  <a:ext uri="{0D108BD9-81ED-4DB2-BD59-A6C34878D82A}">
                    <a16:rowId xmlns:a16="http://schemas.microsoft.com/office/drawing/2014/main" val="909464438"/>
                  </a:ext>
                </a:extLst>
              </a:tr>
              <a:tr h="527381">
                <a:tc>
                  <a:txBody>
                    <a:bodyPr/>
                    <a:lstStyle/>
                    <a:p>
                      <a:r>
                        <a:rPr lang="en-US" sz="2400" dirty="0">
                          <a:latin typeface="Calibri"/>
                        </a:rPr>
                        <a:t>Pleural fluid Ultra</a:t>
                      </a:r>
                    </a:p>
                  </a:txBody>
                  <a:tcPr/>
                </a:tc>
                <a:tc>
                  <a:txBody>
                    <a:bodyPr/>
                    <a:lstStyle/>
                    <a:p>
                      <a:pPr algn="ctr"/>
                      <a:r>
                        <a:rPr lang="en-US" sz="2400" dirty="0">
                          <a:latin typeface="Calibri"/>
                        </a:rPr>
                        <a:t>4</a:t>
                      </a:r>
                    </a:p>
                  </a:txBody>
                  <a:tcPr/>
                </a:tc>
                <a:tc>
                  <a:txBody>
                    <a:bodyPr/>
                    <a:lstStyle/>
                    <a:p>
                      <a:pPr algn="ctr"/>
                      <a:r>
                        <a:rPr lang="en-US" sz="2400" dirty="0">
                          <a:latin typeface="Calibri"/>
                        </a:rPr>
                        <a:t>398</a:t>
                      </a:r>
                    </a:p>
                  </a:txBody>
                  <a:tcPr/>
                </a:tc>
                <a:tc>
                  <a:txBody>
                    <a:bodyPr/>
                    <a:lstStyle/>
                    <a:p>
                      <a:pPr algn="ctr"/>
                      <a:r>
                        <a:rPr lang="en-US" sz="2400" dirty="0">
                          <a:latin typeface="Calibri"/>
                        </a:rPr>
                        <a:t>70%</a:t>
                      </a:r>
                    </a:p>
                  </a:txBody>
                  <a:tcPr/>
                </a:tc>
                <a:extLst>
                  <a:ext uri="{0D108BD9-81ED-4DB2-BD59-A6C34878D82A}">
                    <a16:rowId xmlns:a16="http://schemas.microsoft.com/office/drawing/2014/main" val="3953355202"/>
                  </a:ext>
                </a:extLst>
              </a:tr>
              <a:tr h="527381">
                <a:tc>
                  <a:txBody>
                    <a:bodyPr/>
                    <a:lstStyle/>
                    <a:p>
                      <a:r>
                        <a:rPr lang="en-US" sz="2400" dirty="0">
                          <a:latin typeface="Calibri"/>
                        </a:rPr>
                        <a:t>Lymph node</a:t>
                      </a:r>
                    </a:p>
                  </a:txBody>
                  <a:tcPr/>
                </a:tc>
                <a:tc>
                  <a:txBody>
                    <a:bodyPr/>
                    <a:lstStyle/>
                    <a:p>
                      <a:pPr algn="ctr"/>
                      <a:r>
                        <a:rPr lang="en-US" sz="2400" dirty="0">
                          <a:latin typeface="Calibri"/>
                        </a:rPr>
                        <a:t>14</a:t>
                      </a:r>
                    </a:p>
                  </a:txBody>
                  <a:tcPr/>
                </a:tc>
                <a:tc>
                  <a:txBody>
                    <a:bodyPr/>
                    <a:lstStyle/>
                    <a:p>
                      <a:pPr algn="ctr"/>
                      <a:r>
                        <a:rPr lang="en-US" sz="2400" dirty="0">
                          <a:latin typeface="Calibri"/>
                        </a:rPr>
                        <a:t>1588</a:t>
                      </a:r>
                    </a:p>
                  </a:txBody>
                  <a:tcPr/>
                </a:tc>
                <a:tc>
                  <a:txBody>
                    <a:bodyPr/>
                    <a:lstStyle/>
                    <a:p>
                      <a:pPr algn="ctr"/>
                      <a:r>
                        <a:rPr lang="en-US" sz="2400" dirty="0">
                          <a:latin typeface="Calibri"/>
                        </a:rPr>
                        <a:t>88%</a:t>
                      </a:r>
                    </a:p>
                  </a:txBody>
                  <a:tcPr/>
                </a:tc>
                <a:extLst>
                  <a:ext uri="{0D108BD9-81ED-4DB2-BD59-A6C34878D82A}">
                    <a16:rowId xmlns:a16="http://schemas.microsoft.com/office/drawing/2014/main" val="2990255406"/>
                  </a:ext>
                </a:extLst>
              </a:tr>
              <a:tr h="527381">
                <a:tc>
                  <a:txBody>
                    <a:bodyPr/>
                    <a:lstStyle/>
                    <a:p>
                      <a:r>
                        <a:rPr lang="en-US" sz="2400" dirty="0">
                          <a:latin typeface="Calibri"/>
                        </a:rPr>
                        <a:t>Urine</a:t>
                      </a:r>
                    </a:p>
                  </a:txBody>
                  <a:tcPr/>
                </a:tc>
                <a:tc>
                  <a:txBody>
                    <a:bodyPr/>
                    <a:lstStyle/>
                    <a:p>
                      <a:pPr algn="ctr"/>
                      <a:r>
                        <a:rPr lang="en-US" sz="2400" dirty="0">
                          <a:latin typeface="Calibri"/>
                        </a:rPr>
                        <a:t>9</a:t>
                      </a:r>
                    </a:p>
                  </a:txBody>
                  <a:tcPr/>
                </a:tc>
                <a:tc>
                  <a:txBody>
                    <a:bodyPr/>
                    <a:lstStyle/>
                    <a:p>
                      <a:pPr algn="ctr"/>
                      <a:r>
                        <a:rPr lang="en-US" sz="2400" dirty="0">
                          <a:latin typeface="Calibri"/>
                        </a:rPr>
                        <a:t>943</a:t>
                      </a:r>
                    </a:p>
                  </a:txBody>
                  <a:tcPr/>
                </a:tc>
                <a:tc>
                  <a:txBody>
                    <a:bodyPr/>
                    <a:lstStyle/>
                    <a:p>
                      <a:pPr algn="ctr"/>
                      <a:r>
                        <a:rPr lang="en-US" sz="2400" dirty="0">
                          <a:latin typeface="Calibri"/>
                        </a:rPr>
                        <a:t>85%</a:t>
                      </a:r>
                    </a:p>
                  </a:txBody>
                  <a:tcPr/>
                </a:tc>
                <a:extLst>
                  <a:ext uri="{0D108BD9-81ED-4DB2-BD59-A6C34878D82A}">
                    <a16:rowId xmlns:a16="http://schemas.microsoft.com/office/drawing/2014/main" val="3281453861"/>
                  </a:ext>
                </a:extLst>
              </a:tr>
              <a:tr h="527381">
                <a:tc>
                  <a:txBody>
                    <a:bodyPr/>
                    <a:lstStyle/>
                    <a:p>
                      <a:r>
                        <a:rPr lang="en-US" sz="2400" dirty="0">
                          <a:latin typeface="Calibri"/>
                        </a:rPr>
                        <a:t>Bone</a:t>
                      </a:r>
                    </a:p>
                  </a:txBody>
                  <a:tcPr/>
                </a:tc>
                <a:tc>
                  <a:txBody>
                    <a:bodyPr/>
                    <a:lstStyle/>
                    <a:p>
                      <a:pPr algn="ctr"/>
                      <a:r>
                        <a:rPr lang="en-US" sz="2400" dirty="0">
                          <a:latin typeface="Calibri"/>
                        </a:rPr>
                        <a:t>6</a:t>
                      </a:r>
                    </a:p>
                  </a:txBody>
                  <a:tcPr/>
                </a:tc>
                <a:tc>
                  <a:txBody>
                    <a:bodyPr/>
                    <a:lstStyle/>
                    <a:p>
                      <a:pPr algn="ctr"/>
                      <a:r>
                        <a:rPr lang="en-US" sz="2400" dirty="0">
                          <a:latin typeface="Calibri"/>
                        </a:rPr>
                        <a:t>471</a:t>
                      </a:r>
                    </a:p>
                  </a:txBody>
                  <a:tcPr/>
                </a:tc>
                <a:tc>
                  <a:txBody>
                    <a:bodyPr/>
                    <a:lstStyle/>
                    <a:p>
                      <a:pPr algn="ctr"/>
                      <a:r>
                        <a:rPr lang="en-US" sz="2400" dirty="0">
                          <a:latin typeface="Calibri"/>
                        </a:rPr>
                        <a:t>97%</a:t>
                      </a:r>
                    </a:p>
                  </a:txBody>
                  <a:tcPr/>
                </a:tc>
                <a:extLst>
                  <a:ext uri="{0D108BD9-81ED-4DB2-BD59-A6C34878D82A}">
                    <a16:rowId xmlns:a16="http://schemas.microsoft.com/office/drawing/2014/main" val="3408165262"/>
                  </a:ext>
                </a:extLst>
              </a:tr>
              <a:tr h="527381">
                <a:tc>
                  <a:txBody>
                    <a:bodyPr/>
                    <a:lstStyle/>
                    <a:p>
                      <a:r>
                        <a:rPr lang="en-US" sz="2400" dirty="0">
                          <a:latin typeface="Calibri"/>
                        </a:rPr>
                        <a:t>Peritoneal fluid</a:t>
                      </a:r>
                    </a:p>
                  </a:txBody>
                  <a:tcPr/>
                </a:tc>
                <a:tc>
                  <a:txBody>
                    <a:bodyPr/>
                    <a:lstStyle/>
                    <a:p>
                      <a:pPr algn="ctr"/>
                      <a:r>
                        <a:rPr lang="en-US" sz="2400" dirty="0">
                          <a:latin typeface="Calibri"/>
                        </a:rPr>
                        <a:t>13</a:t>
                      </a:r>
                    </a:p>
                  </a:txBody>
                  <a:tcPr/>
                </a:tc>
                <a:tc>
                  <a:txBody>
                    <a:bodyPr/>
                    <a:lstStyle/>
                    <a:p>
                      <a:pPr algn="ctr"/>
                      <a:r>
                        <a:rPr lang="en-US" sz="2400" dirty="0">
                          <a:latin typeface="Calibri"/>
                        </a:rPr>
                        <a:t>580</a:t>
                      </a:r>
                    </a:p>
                  </a:txBody>
                  <a:tcPr/>
                </a:tc>
                <a:tc>
                  <a:txBody>
                    <a:bodyPr/>
                    <a:lstStyle/>
                    <a:p>
                      <a:pPr algn="ctr"/>
                      <a:r>
                        <a:rPr lang="en-US" sz="2400" dirty="0">
                          <a:latin typeface="Calibri"/>
                        </a:rPr>
                        <a:t>59%</a:t>
                      </a:r>
                    </a:p>
                  </a:txBody>
                  <a:tcPr/>
                </a:tc>
                <a:extLst>
                  <a:ext uri="{0D108BD9-81ED-4DB2-BD59-A6C34878D82A}">
                    <a16:rowId xmlns:a16="http://schemas.microsoft.com/office/drawing/2014/main" val="1243442543"/>
                  </a:ext>
                </a:extLst>
              </a:tr>
              <a:tr h="527381">
                <a:tc>
                  <a:txBody>
                    <a:bodyPr/>
                    <a:lstStyle/>
                    <a:p>
                      <a:r>
                        <a:rPr lang="en-US" sz="2400" dirty="0">
                          <a:latin typeface="Calibri"/>
                        </a:rPr>
                        <a:t>Pericardial fluid</a:t>
                      </a:r>
                    </a:p>
                  </a:txBody>
                  <a:tcPr/>
                </a:tc>
                <a:tc>
                  <a:txBody>
                    <a:bodyPr/>
                    <a:lstStyle/>
                    <a:p>
                      <a:pPr algn="ctr"/>
                      <a:r>
                        <a:rPr lang="en-US" sz="2400" dirty="0">
                          <a:latin typeface="Calibri"/>
                        </a:rPr>
                        <a:t>5</a:t>
                      </a:r>
                    </a:p>
                  </a:txBody>
                  <a:tcPr/>
                </a:tc>
                <a:tc>
                  <a:txBody>
                    <a:bodyPr/>
                    <a:lstStyle/>
                    <a:p>
                      <a:pPr algn="ctr"/>
                      <a:r>
                        <a:rPr lang="en-US" sz="2400" dirty="0">
                          <a:latin typeface="Calibri"/>
                        </a:rPr>
                        <a:t>181</a:t>
                      </a:r>
                    </a:p>
                  </a:txBody>
                  <a:tcPr/>
                </a:tc>
                <a:tc>
                  <a:txBody>
                    <a:bodyPr/>
                    <a:lstStyle/>
                    <a:p>
                      <a:pPr algn="ctr"/>
                      <a:r>
                        <a:rPr lang="en-US" sz="2400" dirty="0">
                          <a:latin typeface="Calibri"/>
                        </a:rPr>
                        <a:t>61%</a:t>
                      </a:r>
                    </a:p>
                  </a:txBody>
                  <a:tcPr/>
                </a:tc>
                <a:extLst>
                  <a:ext uri="{0D108BD9-81ED-4DB2-BD59-A6C34878D82A}">
                    <a16:rowId xmlns:a16="http://schemas.microsoft.com/office/drawing/2014/main" val="937674667"/>
                  </a:ext>
                </a:extLst>
              </a:tr>
            </a:tbl>
          </a:graphicData>
        </a:graphic>
      </p:graphicFrame>
      <p:sp>
        <p:nvSpPr>
          <p:cNvPr id="6" name="TextBox 5">
            <a:extLst>
              <a:ext uri="{FF2B5EF4-FFF2-40B4-BE49-F238E27FC236}">
                <a16:creationId xmlns:a16="http://schemas.microsoft.com/office/drawing/2014/main" id="{681C125E-DEBB-E0D6-7A52-0185D975D106}"/>
              </a:ext>
            </a:extLst>
          </p:cNvPr>
          <p:cNvSpPr txBox="1"/>
          <p:nvPr/>
        </p:nvSpPr>
        <p:spPr>
          <a:xfrm>
            <a:off x="228600" y="0"/>
            <a:ext cx="4199355" cy="584775"/>
          </a:xfrm>
          <a:prstGeom prst="rect">
            <a:avLst/>
          </a:prstGeom>
          <a:noFill/>
        </p:spPr>
        <p:txBody>
          <a:bodyPr wrap="none" lIns="91440" tIns="45720" rIns="91440" bIns="45720" rtlCol="0" anchor="t">
            <a:spAutoFit/>
          </a:bodyPr>
          <a:lstStyle/>
          <a:p>
            <a:r>
              <a:rPr lang="en-US" sz="3200" b="1" dirty="0">
                <a:latin typeface="Calibri"/>
                <a:cs typeface="Calibri"/>
              </a:rPr>
              <a:t>Xpert for Extra-</a:t>
            </a:r>
            <a:r>
              <a:rPr lang="en-US" sz="3200" b="1" dirty="0" err="1">
                <a:latin typeface="Calibri"/>
                <a:cs typeface="Calibri"/>
              </a:rPr>
              <a:t>pulm</a:t>
            </a:r>
            <a:r>
              <a:rPr lang="en-US" sz="3200" b="1" dirty="0">
                <a:latin typeface="Calibri"/>
                <a:cs typeface="Calibri"/>
              </a:rPr>
              <a:t> TB</a:t>
            </a:r>
          </a:p>
        </p:txBody>
      </p:sp>
      <p:pic>
        <p:nvPicPr>
          <p:cNvPr id="9" name="Picture 8">
            <a:extLst>
              <a:ext uri="{FF2B5EF4-FFF2-40B4-BE49-F238E27FC236}">
                <a16:creationId xmlns:a16="http://schemas.microsoft.com/office/drawing/2014/main" id="{F98F63F3-9253-A72E-7B25-5096BA5E2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1012634"/>
            <a:ext cx="3657600" cy="391486"/>
          </a:xfrm>
          <a:prstGeom prst="rect">
            <a:avLst/>
          </a:prstGeom>
        </p:spPr>
      </p:pic>
      <p:sp>
        <p:nvSpPr>
          <p:cNvPr id="13" name="TextBox 12">
            <a:extLst>
              <a:ext uri="{FF2B5EF4-FFF2-40B4-BE49-F238E27FC236}">
                <a16:creationId xmlns:a16="http://schemas.microsoft.com/office/drawing/2014/main" id="{9F0213FD-CC91-7A2D-CE0E-97A848A7B6DC}"/>
              </a:ext>
            </a:extLst>
          </p:cNvPr>
          <p:cNvSpPr txBox="1"/>
          <p:nvPr/>
        </p:nvSpPr>
        <p:spPr>
          <a:xfrm>
            <a:off x="568635" y="6526108"/>
            <a:ext cx="6094938" cy="338554"/>
          </a:xfrm>
          <a:prstGeom prst="rect">
            <a:avLst/>
          </a:prstGeom>
          <a:noFill/>
        </p:spPr>
        <p:txBody>
          <a:bodyPr wrap="none" rtlCol="0">
            <a:spAutoFit/>
          </a:bodyPr>
          <a:lstStyle/>
          <a:p>
            <a:r>
              <a:rPr lang="en-US" dirty="0">
                <a:latin typeface="+mj-lt"/>
              </a:rPr>
              <a:t>* Culture vs composite reference standard; 1 vs multiple samples</a:t>
            </a:r>
          </a:p>
        </p:txBody>
      </p:sp>
      <p:pic>
        <p:nvPicPr>
          <p:cNvPr id="12" name="Picture 11" descr="Graphical user interface, text, application&#10;&#10;Description automatically generated">
            <a:extLst>
              <a:ext uri="{FF2B5EF4-FFF2-40B4-BE49-F238E27FC236}">
                <a16:creationId xmlns:a16="http://schemas.microsoft.com/office/drawing/2014/main" id="{B1991371-1BD5-D469-55B4-072F57E97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62481"/>
            <a:ext cx="5410200" cy="1117120"/>
          </a:xfrm>
          <a:prstGeom prst="rect">
            <a:avLst/>
          </a:prstGeom>
        </p:spPr>
      </p:pic>
    </p:spTree>
    <p:extLst>
      <p:ext uri="{BB962C8B-B14F-4D97-AF65-F5344CB8AC3E}">
        <p14:creationId xmlns:p14="http://schemas.microsoft.com/office/powerpoint/2010/main" val="399335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F7392-6293-E1AF-4571-AD736797D3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21EF77-0251-E59C-6ABF-7A469C474304}"/>
              </a:ext>
            </a:extLst>
          </p:cNvPr>
          <p:cNvSpPr>
            <a:spLocks noGrp="1"/>
          </p:cNvSpPr>
          <p:nvPr>
            <p:ph type="title"/>
          </p:nvPr>
        </p:nvSpPr>
        <p:spPr/>
        <p:txBody>
          <a:bodyPr/>
          <a:lstStyle/>
          <a:p>
            <a:r>
              <a:rPr lang="en-US" b="1" dirty="0">
                <a:latin typeface="Calibri"/>
                <a:cs typeface="Calibri"/>
              </a:rPr>
              <a:t>Case Study # 2: </a:t>
            </a:r>
            <a:r>
              <a:rPr lang="en-US" b="1" dirty="0" err="1">
                <a:latin typeface="Calibri"/>
                <a:cs typeface="Calibri"/>
              </a:rPr>
              <a:t>Abxs</a:t>
            </a:r>
            <a:r>
              <a:rPr lang="en-US" b="1" dirty="0">
                <a:latin typeface="Calibri"/>
                <a:cs typeface="Calibri"/>
              </a:rPr>
              <a:t> &amp; Kidney disease</a:t>
            </a:r>
          </a:p>
        </p:txBody>
      </p:sp>
      <p:sp>
        <p:nvSpPr>
          <p:cNvPr id="3" name="Content Placeholder 2">
            <a:extLst>
              <a:ext uri="{FF2B5EF4-FFF2-40B4-BE49-F238E27FC236}">
                <a16:creationId xmlns:a16="http://schemas.microsoft.com/office/drawing/2014/main" id="{0B17CFFC-DA05-1E68-5ACB-FFF8F5B91E6F}"/>
              </a:ext>
            </a:extLst>
          </p:cNvPr>
          <p:cNvSpPr>
            <a:spLocks noGrp="1"/>
          </p:cNvSpPr>
          <p:nvPr>
            <p:ph idx="1"/>
          </p:nvPr>
        </p:nvSpPr>
        <p:spPr>
          <a:xfrm>
            <a:off x="838200" y="1825624"/>
            <a:ext cx="10515600" cy="4778375"/>
          </a:xfrm>
        </p:spPr>
        <p:txBody>
          <a:bodyPr vert="horz" lIns="91440" tIns="45720" rIns="91440" bIns="45720" rtlCol="0" anchor="t">
            <a:normAutofit/>
          </a:bodyPr>
          <a:lstStyle/>
          <a:p>
            <a:r>
              <a:rPr lang="en-US" sz="2400" dirty="0">
                <a:latin typeface="Calibri"/>
                <a:cs typeface="Arial"/>
              </a:rPr>
              <a:t>Chronic kidney disease increases risk of TB</a:t>
            </a:r>
          </a:p>
          <a:p>
            <a:pPr lvl="1"/>
            <a:r>
              <a:rPr lang="en-US" sz="2000" dirty="0">
                <a:latin typeface="Calibri"/>
                <a:cs typeface="Arial"/>
              </a:rPr>
              <a:t>How? Malnutrition? Anergy? </a:t>
            </a:r>
          </a:p>
          <a:p>
            <a:r>
              <a:rPr lang="en-US" sz="2400" dirty="0">
                <a:latin typeface="Calibri"/>
                <a:cs typeface="Arial"/>
              </a:rPr>
              <a:t>Symptoms often atypical due to disseminated disease</a:t>
            </a:r>
          </a:p>
          <a:p>
            <a:pPr lvl="1"/>
            <a:r>
              <a:rPr lang="en-US" sz="2000" dirty="0">
                <a:latin typeface="Calibri"/>
                <a:cs typeface="Arial"/>
              </a:rPr>
              <a:t>Fever only! </a:t>
            </a:r>
          </a:p>
          <a:p>
            <a:r>
              <a:rPr lang="en-US" sz="2400" dirty="0">
                <a:latin typeface="Calibri"/>
                <a:cs typeface="Arial"/>
              </a:rPr>
              <a:t>Screen with TST or IGRA </a:t>
            </a:r>
          </a:p>
          <a:p>
            <a:pPr lvl="1"/>
            <a:r>
              <a:rPr lang="en-US" sz="2000" dirty="0">
                <a:latin typeface="Calibri"/>
                <a:cs typeface="Arial"/>
              </a:rPr>
              <a:t>(?preferably IGRA for patient effort? And mitogen? ) </a:t>
            </a:r>
          </a:p>
          <a:p>
            <a:r>
              <a:rPr lang="en-US" sz="2400" dirty="0">
                <a:latin typeface="Calibri"/>
                <a:cs typeface="Arial"/>
              </a:rPr>
              <a:t>Xpert can be used on almost any specimen type!</a:t>
            </a:r>
          </a:p>
          <a:p>
            <a:pPr lvl="1"/>
            <a:r>
              <a:rPr lang="en-US" sz="2000" dirty="0">
                <a:latin typeface="Calibri"/>
                <a:cs typeface="Arial"/>
              </a:rPr>
              <a:t>Sputum</a:t>
            </a:r>
          </a:p>
          <a:p>
            <a:pPr lvl="1"/>
            <a:r>
              <a:rPr lang="en-US" sz="2000" dirty="0">
                <a:latin typeface="Calibri"/>
                <a:cs typeface="Arial"/>
              </a:rPr>
              <a:t>Stool</a:t>
            </a:r>
          </a:p>
          <a:p>
            <a:pPr lvl="1"/>
            <a:r>
              <a:rPr lang="en-US" sz="2000" dirty="0">
                <a:latin typeface="Calibri"/>
                <a:cs typeface="Arial"/>
              </a:rPr>
              <a:t>Urine</a:t>
            </a:r>
          </a:p>
          <a:p>
            <a:pPr lvl="1"/>
            <a:r>
              <a:rPr lang="en-US" sz="2000" dirty="0">
                <a:latin typeface="Calibri"/>
                <a:cs typeface="Arial"/>
              </a:rPr>
              <a:t>CSF</a:t>
            </a:r>
          </a:p>
          <a:p>
            <a:endParaRPr lang="en-US" sz="2400" dirty="0">
              <a:latin typeface="Calibri"/>
              <a:cs typeface="Arial"/>
            </a:endParaRPr>
          </a:p>
          <a:p>
            <a:pPr lvl="2"/>
            <a:endParaRPr lang="en-US" dirty="0"/>
          </a:p>
          <a:p>
            <a:pPr lvl="2"/>
            <a:endParaRPr lang="en-US" dirty="0"/>
          </a:p>
          <a:p>
            <a:pPr marL="0" indent="0">
              <a:buNone/>
            </a:pPr>
            <a:endParaRPr lang="en-US" dirty="0"/>
          </a:p>
        </p:txBody>
      </p:sp>
    </p:spTree>
    <p:extLst>
      <p:ext uri="{BB962C8B-B14F-4D97-AF65-F5344CB8AC3E}">
        <p14:creationId xmlns:p14="http://schemas.microsoft.com/office/powerpoint/2010/main" val="3600091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3760A64-5299-FC1F-21B2-121E40CBC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972" y="0"/>
            <a:ext cx="6561055" cy="6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D8F82B8-593F-5B15-6623-9E11B9D30F06}"/>
              </a:ext>
            </a:extLst>
          </p:cNvPr>
          <p:cNvSpPr txBox="1"/>
          <p:nvPr/>
        </p:nvSpPr>
        <p:spPr>
          <a:xfrm>
            <a:off x="8343900" y="2108200"/>
            <a:ext cx="3670300" cy="3170099"/>
          </a:xfrm>
          <a:prstGeom prst="rect">
            <a:avLst/>
          </a:prstGeom>
          <a:noFill/>
        </p:spPr>
        <p:txBody>
          <a:bodyPr wrap="square" rtlCol="0">
            <a:spAutoFit/>
          </a:bodyPr>
          <a:lstStyle/>
          <a:p>
            <a:pPr algn="ctr"/>
            <a:r>
              <a:rPr lang="en-US" sz="4000" dirty="0"/>
              <a:t>Get TDM</a:t>
            </a:r>
          </a:p>
          <a:p>
            <a:pPr algn="ctr"/>
            <a:endParaRPr lang="en-US" sz="4000" dirty="0"/>
          </a:p>
          <a:p>
            <a:pPr algn="ctr"/>
            <a:r>
              <a:rPr lang="en-US" sz="4000" dirty="0"/>
              <a:t>Engage your clinical pharmacist!</a:t>
            </a:r>
          </a:p>
        </p:txBody>
      </p:sp>
    </p:spTree>
    <p:extLst>
      <p:ext uri="{BB962C8B-B14F-4D97-AF65-F5344CB8AC3E}">
        <p14:creationId xmlns:p14="http://schemas.microsoft.com/office/powerpoint/2010/main" val="189697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629F3-3F9B-7460-5DCD-46459A9594E7}"/>
              </a:ext>
            </a:extLst>
          </p:cNvPr>
          <p:cNvSpPr>
            <a:spLocks noGrp="1"/>
          </p:cNvSpPr>
          <p:nvPr>
            <p:ph type="title"/>
          </p:nvPr>
        </p:nvSpPr>
        <p:spPr/>
        <p:txBody>
          <a:bodyPr/>
          <a:lstStyle/>
          <a:p>
            <a:r>
              <a:rPr lang="en-US" dirty="0"/>
              <a:t>Very brief case…</a:t>
            </a:r>
          </a:p>
        </p:txBody>
      </p:sp>
      <p:sp>
        <p:nvSpPr>
          <p:cNvPr id="3" name="Content Placeholder 2">
            <a:extLst>
              <a:ext uri="{FF2B5EF4-FFF2-40B4-BE49-F238E27FC236}">
                <a16:creationId xmlns:a16="http://schemas.microsoft.com/office/drawing/2014/main" id="{6A15109C-5ACF-4AC3-C2D0-253077CFD9C7}"/>
              </a:ext>
            </a:extLst>
          </p:cNvPr>
          <p:cNvSpPr>
            <a:spLocks noGrp="1"/>
          </p:cNvSpPr>
          <p:nvPr>
            <p:ph idx="1"/>
          </p:nvPr>
        </p:nvSpPr>
        <p:spPr>
          <a:xfrm>
            <a:off x="838200" y="1825624"/>
            <a:ext cx="10515600" cy="4625975"/>
          </a:xfrm>
        </p:spPr>
        <p:txBody>
          <a:bodyPr/>
          <a:lstStyle/>
          <a:p>
            <a:r>
              <a:rPr lang="en-US" dirty="0"/>
              <a:t>62 yr M with stage 3 CKD, not on HD admitted BTGH w STEMI</a:t>
            </a:r>
          </a:p>
          <a:p>
            <a:r>
              <a:rPr lang="en-US" dirty="0"/>
              <a:t>3v disease</a:t>
            </a:r>
            <a:r>
              <a:rPr lang="en-US" dirty="0">
                <a:sym typeface="Wingdings" pitchFamily="2" charset="2"/>
              </a:rPr>
              <a:t> bypass</a:t>
            </a:r>
          </a:p>
          <a:p>
            <a:r>
              <a:rPr lang="en-US" dirty="0">
                <a:sym typeface="Wingdings" pitchFamily="2" charset="2"/>
              </a:rPr>
              <a:t>Post-op, intermittent fevers, no localizing signs or symptoms</a:t>
            </a:r>
          </a:p>
          <a:p>
            <a:r>
              <a:rPr lang="en-US" dirty="0">
                <a:sym typeface="Wingdings" pitchFamily="2" charset="2"/>
              </a:rPr>
              <a:t>Normal CXR</a:t>
            </a:r>
          </a:p>
          <a:p>
            <a:r>
              <a:rPr lang="en-US" dirty="0">
                <a:sym typeface="Wingdings" pitchFamily="2" charset="2"/>
              </a:rPr>
              <a:t>NO ID or </a:t>
            </a:r>
            <a:r>
              <a:rPr lang="en-US" dirty="0" err="1">
                <a:sym typeface="Wingdings" pitchFamily="2" charset="2"/>
              </a:rPr>
              <a:t>pulm</a:t>
            </a:r>
            <a:r>
              <a:rPr lang="en-US" dirty="0">
                <a:sym typeface="Wingdings" pitchFamily="2" charset="2"/>
              </a:rPr>
              <a:t> consult</a:t>
            </a:r>
          </a:p>
          <a:p>
            <a:r>
              <a:rPr lang="en-US" dirty="0">
                <a:sym typeface="Wingdings" pitchFamily="2" charset="2"/>
              </a:rPr>
              <a:t>Gets better on Levofloxacin prescribed for tracheitis</a:t>
            </a:r>
          </a:p>
          <a:p>
            <a:r>
              <a:rPr lang="en-US" dirty="0">
                <a:sym typeface="Wingdings" pitchFamily="2" charset="2"/>
              </a:rPr>
              <a:t>Gets 6 courses of levofloxacin for recurrent tracheitis over 4 months</a:t>
            </a:r>
          </a:p>
          <a:p>
            <a:r>
              <a:rPr lang="en-US" dirty="0" err="1"/>
              <a:t>Pulm</a:t>
            </a:r>
            <a:r>
              <a:rPr lang="en-US" dirty="0"/>
              <a:t> consult: BG to the rescue… </a:t>
            </a:r>
          </a:p>
        </p:txBody>
      </p:sp>
    </p:spTree>
    <p:extLst>
      <p:ext uri="{BB962C8B-B14F-4D97-AF65-F5344CB8AC3E}">
        <p14:creationId xmlns:p14="http://schemas.microsoft.com/office/powerpoint/2010/main" val="773651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F978A-E055-AD9F-A89B-9A8E18962366}"/>
              </a:ext>
            </a:extLst>
          </p:cNvPr>
          <p:cNvSpPr>
            <a:spLocks noGrp="1"/>
          </p:cNvSpPr>
          <p:nvPr>
            <p:ph type="title"/>
          </p:nvPr>
        </p:nvSpPr>
        <p:spPr/>
        <p:txBody>
          <a:bodyPr/>
          <a:lstStyle/>
          <a:p>
            <a:r>
              <a:rPr lang="en-US" dirty="0"/>
              <a:t>TB &amp; EtOH</a:t>
            </a:r>
          </a:p>
        </p:txBody>
      </p:sp>
      <p:sp>
        <p:nvSpPr>
          <p:cNvPr id="3" name="Content Placeholder 2">
            <a:extLst>
              <a:ext uri="{FF2B5EF4-FFF2-40B4-BE49-F238E27FC236}">
                <a16:creationId xmlns:a16="http://schemas.microsoft.com/office/drawing/2014/main" id="{591DA346-7C98-70CF-CCB1-728BB199C7C0}"/>
              </a:ext>
            </a:extLst>
          </p:cNvPr>
          <p:cNvSpPr>
            <a:spLocks noGrp="1"/>
          </p:cNvSpPr>
          <p:nvPr>
            <p:ph idx="1"/>
          </p:nvPr>
        </p:nvSpPr>
        <p:spPr/>
        <p:txBody>
          <a:bodyPr/>
          <a:lstStyle/>
          <a:p>
            <a:r>
              <a:rPr lang="en-US" dirty="0"/>
              <a:t>n of 2</a:t>
            </a:r>
          </a:p>
          <a:p>
            <a:r>
              <a:rPr lang="en-US" dirty="0"/>
              <a:t>Young male, single</a:t>
            </a:r>
          </a:p>
          <a:p>
            <a:r>
              <a:rPr lang="en-US" dirty="0"/>
              <a:t>Severe binge drinking</a:t>
            </a:r>
          </a:p>
          <a:p>
            <a:r>
              <a:rPr lang="en-US" dirty="0"/>
              <a:t>4-6 cm cavitary TB</a:t>
            </a:r>
          </a:p>
          <a:p>
            <a:r>
              <a:rPr lang="en-US" dirty="0"/>
              <a:t>Pancreatitis</a:t>
            </a:r>
          </a:p>
          <a:p>
            <a:r>
              <a:rPr lang="en-US" dirty="0"/>
              <a:t>1800mg RIF</a:t>
            </a:r>
          </a:p>
          <a:p>
            <a:pPr lvl="1"/>
            <a:r>
              <a:rPr lang="en-US" dirty="0"/>
              <a:t>One sub-therapeutic, one therapeutic</a:t>
            </a:r>
          </a:p>
        </p:txBody>
      </p:sp>
    </p:spTree>
    <p:extLst>
      <p:ext uri="{BB962C8B-B14F-4D97-AF65-F5344CB8AC3E}">
        <p14:creationId xmlns:p14="http://schemas.microsoft.com/office/powerpoint/2010/main" val="370397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4FE5DA-C1EB-F6DF-A380-36889492A6A5}"/>
              </a:ext>
            </a:extLst>
          </p:cNvPr>
          <p:cNvPicPr>
            <a:picLocks noChangeAspect="1"/>
          </p:cNvPicPr>
          <p:nvPr/>
        </p:nvPicPr>
        <p:blipFill>
          <a:blip r:embed="rId2"/>
          <a:stretch>
            <a:fillRect/>
          </a:stretch>
        </p:blipFill>
        <p:spPr>
          <a:xfrm>
            <a:off x="426644" y="418012"/>
            <a:ext cx="5594064" cy="2256971"/>
          </a:xfrm>
          <a:prstGeom prst="rect">
            <a:avLst/>
          </a:prstGeom>
        </p:spPr>
      </p:pic>
      <p:pic>
        <p:nvPicPr>
          <p:cNvPr id="5" name="Picture 4">
            <a:extLst>
              <a:ext uri="{FF2B5EF4-FFF2-40B4-BE49-F238E27FC236}">
                <a16:creationId xmlns:a16="http://schemas.microsoft.com/office/drawing/2014/main" id="{FF0288D8-EA69-12FB-756D-13903966B83B}"/>
              </a:ext>
            </a:extLst>
          </p:cNvPr>
          <p:cNvPicPr>
            <a:picLocks noChangeAspect="1"/>
          </p:cNvPicPr>
          <p:nvPr/>
        </p:nvPicPr>
        <p:blipFill>
          <a:blip r:embed="rId3"/>
          <a:stretch>
            <a:fillRect/>
          </a:stretch>
        </p:blipFill>
        <p:spPr>
          <a:xfrm>
            <a:off x="6922886" y="3095170"/>
            <a:ext cx="5043236" cy="3762829"/>
          </a:xfrm>
          <a:prstGeom prst="rect">
            <a:avLst/>
          </a:prstGeom>
        </p:spPr>
      </p:pic>
      <p:pic>
        <p:nvPicPr>
          <p:cNvPr id="7" name="Picture 6">
            <a:extLst>
              <a:ext uri="{FF2B5EF4-FFF2-40B4-BE49-F238E27FC236}">
                <a16:creationId xmlns:a16="http://schemas.microsoft.com/office/drawing/2014/main" id="{59CA9CA2-3CFC-FCA8-8D0F-C1A285BF49F0}"/>
              </a:ext>
            </a:extLst>
          </p:cNvPr>
          <p:cNvPicPr>
            <a:picLocks noChangeAspect="1"/>
          </p:cNvPicPr>
          <p:nvPr/>
        </p:nvPicPr>
        <p:blipFill>
          <a:blip r:embed="rId4"/>
          <a:stretch>
            <a:fillRect/>
          </a:stretch>
        </p:blipFill>
        <p:spPr>
          <a:xfrm>
            <a:off x="517071" y="2918278"/>
            <a:ext cx="5245100" cy="3797452"/>
          </a:xfrm>
          <a:prstGeom prst="rect">
            <a:avLst/>
          </a:prstGeom>
        </p:spPr>
      </p:pic>
      <p:sp>
        <p:nvSpPr>
          <p:cNvPr id="2" name="TextBox 1">
            <a:extLst>
              <a:ext uri="{FF2B5EF4-FFF2-40B4-BE49-F238E27FC236}">
                <a16:creationId xmlns:a16="http://schemas.microsoft.com/office/drawing/2014/main" id="{65C68344-24DB-6884-B968-3398D28C2F49}"/>
              </a:ext>
            </a:extLst>
          </p:cNvPr>
          <p:cNvSpPr txBox="1"/>
          <p:nvPr/>
        </p:nvSpPr>
        <p:spPr>
          <a:xfrm>
            <a:off x="7123612" y="313508"/>
            <a:ext cx="4606834" cy="2062103"/>
          </a:xfrm>
          <a:prstGeom prst="rect">
            <a:avLst/>
          </a:prstGeom>
          <a:noFill/>
        </p:spPr>
        <p:txBody>
          <a:bodyPr wrap="square" rtlCol="0">
            <a:spAutoFit/>
          </a:bodyPr>
          <a:lstStyle/>
          <a:p>
            <a:pPr algn="ctr"/>
            <a:r>
              <a:rPr lang="en-US" sz="3200" dirty="0"/>
              <a:t>For high-risk individuals, should we be giving prophylactic prednisone to prevent IRIS? </a:t>
            </a:r>
          </a:p>
        </p:txBody>
      </p:sp>
    </p:spTree>
    <p:extLst>
      <p:ext uri="{BB962C8B-B14F-4D97-AF65-F5344CB8AC3E}">
        <p14:creationId xmlns:p14="http://schemas.microsoft.com/office/powerpoint/2010/main" val="1214233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927F2-AFC2-5396-5141-32E1ECF59F22}"/>
              </a:ext>
            </a:extLst>
          </p:cNvPr>
          <p:cNvSpPr>
            <a:spLocks noGrp="1"/>
          </p:cNvSpPr>
          <p:nvPr>
            <p:ph type="title"/>
          </p:nvPr>
        </p:nvSpPr>
        <p:spPr/>
        <p:txBody>
          <a:bodyPr/>
          <a:lstStyle/>
          <a:p>
            <a:r>
              <a:rPr lang="en-US" dirty="0"/>
              <a:t>TB &amp; liver disease</a:t>
            </a:r>
          </a:p>
        </p:txBody>
      </p:sp>
      <p:sp>
        <p:nvSpPr>
          <p:cNvPr id="3" name="Content Placeholder 2">
            <a:extLst>
              <a:ext uri="{FF2B5EF4-FFF2-40B4-BE49-F238E27FC236}">
                <a16:creationId xmlns:a16="http://schemas.microsoft.com/office/drawing/2014/main" id="{9927F59B-729C-BC37-A7DD-827F1A42B900}"/>
              </a:ext>
            </a:extLst>
          </p:cNvPr>
          <p:cNvSpPr>
            <a:spLocks noGrp="1"/>
          </p:cNvSpPr>
          <p:nvPr>
            <p:ph idx="1"/>
          </p:nvPr>
        </p:nvSpPr>
        <p:spPr/>
        <p:txBody>
          <a:bodyPr/>
          <a:lstStyle/>
          <a:p>
            <a:r>
              <a:rPr lang="en-US" dirty="0"/>
              <a:t>Untreated HCV increases TB risk</a:t>
            </a:r>
          </a:p>
          <a:p>
            <a:r>
              <a:rPr lang="en-US" dirty="0"/>
              <a:t>HCV is easy to treat now!!!</a:t>
            </a:r>
          </a:p>
          <a:p>
            <a:r>
              <a:rPr lang="en-US" dirty="0"/>
              <a:t>Increased DILI if untreated hepatitis; </a:t>
            </a:r>
          </a:p>
          <a:p>
            <a:r>
              <a:rPr lang="en-US" dirty="0"/>
              <a:t>screen universally, not based on assumed risk factors</a:t>
            </a:r>
          </a:p>
          <a:p>
            <a:endParaRPr lang="en-US" dirty="0"/>
          </a:p>
          <a:p>
            <a:r>
              <a:rPr lang="en-US" dirty="0"/>
              <a:t>Liver disease in general increases TB risk</a:t>
            </a:r>
          </a:p>
        </p:txBody>
      </p:sp>
    </p:spTree>
    <p:extLst>
      <p:ext uri="{BB962C8B-B14F-4D97-AF65-F5344CB8AC3E}">
        <p14:creationId xmlns:p14="http://schemas.microsoft.com/office/powerpoint/2010/main" val="3606977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D5BF3-F49D-BC60-698F-867574D22971}"/>
              </a:ext>
            </a:extLst>
          </p:cNvPr>
          <p:cNvSpPr>
            <a:spLocks noGrp="1"/>
          </p:cNvSpPr>
          <p:nvPr>
            <p:ph type="title"/>
          </p:nvPr>
        </p:nvSpPr>
        <p:spPr/>
        <p:txBody>
          <a:bodyPr/>
          <a:lstStyle/>
          <a:p>
            <a:r>
              <a:rPr lang="en-US" dirty="0"/>
              <a:t>TB &amp; end stage liver disease</a:t>
            </a:r>
          </a:p>
        </p:txBody>
      </p:sp>
      <p:sp>
        <p:nvSpPr>
          <p:cNvPr id="3" name="Content Placeholder 2">
            <a:extLst>
              <a:ext uri="{FF2B5EF4-FFF2-40B4-BE49-F238E27FC236}">
                <a16:creationId xmlns:a16="http://schemas.microsoft.com/office/drawing/2014/main" id="{0F265E4E-713F-8591-BF76-373C2D2DEC1E}"/>
              </a:ext>
            </a:extLst>
          </p:cNvPr>
          <p:cNvSpPr>
            <a:spLocks noGrp="1"/>
          </p:cNvSpPr>
          <p:nvPr>
            <p:ph idx="1"/>
          </p:nvPr>
        </p:nvSpPr>
        <p:spPr/>
        <p:txBody>
          <a:bodyPr/>
          <a:lstStyle/>
          <a:p>
            <a:r>
              <a:rPr lang="en-US" dirty="0"/>
              <a:t>Liver injury due to ATT</a:t>
            </a:r>
          </a:p>
          <a:p>
            <a:r>
              <a:rPr lang="en-US" dirty="0"/>
              <a:t>Best ATT?</a:t>
            </a:r>
          </a:p>
          <a:p>
            <a:r>
              <a:rPr lang="en-US" dirty="0"/>
              <a:t>Depends on degree of liver injury </a:t>
            </a:r>
          </a:p>
          <a:p>
            <a:pPr lvl="1"/>
            <a:r>
              <a:rPr lang="en-US" dirty="0"/>
              <a:t>When to empirically avoid INH &amp; PZA? </a:t>
            </a:r>
          </a:p>
          <a:p>
            <a:pPr lvl="1"/>
            <a:r>
              <a:rPr lang="en-US" dirty="0"/>
              <a:t>RIF + INH + EMB 2mo + 7 </a:t>
            </a:r>
            <a:r>
              <a:rPr lang="en-US" dirty="0" err="1"/>
              <a:t>mo</a:t>
            </a:r>
            <a:r>
              <a:rPr lang="en-US" dirty="0"/>
              <a:t> RIF + INH? ??</a:t>
            </a:r>
          </a:p>
          <a:p>
            <a:pPr lvl="1"/>
            <a:r>
              <a:rPr lang="en-US" dirty="0"/>
              <a:t>RIF + EMB + Moxi + Linezolid??? </a:t>
            </a:r>
          </a:p>
          <a:p>
            <a:pPr lvl="1"/>
            <a:endParaRPr lang="en-US" dirty="0"/>
          </a:p>
        </p:txBody>
      </p:sp>
    </p:spTree>
    <p:extLst>
      <p:ext uri="{BB962C8B-B14F-4D97-AF65-F5344CB8AC3E}">
        <p14:creationId xmlns:p14="http://schemas.microsoft.com/office/powerpoint/2010/main" val="40930234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AABBC-C650-17D9-3ED1-FCE7BDC7FE85}"/>
              </a:ext>
            </a:extLst>
          </p:cNvPr>
          <p:cNvSpPr>
            <a:spLocks noGrp="1"/>
          </p:cNvSpPr>
          <p:nvPr>
            <p:ph type="title"/>
          </p:nvPr>
        </p:nvSpPr>
        <p:spPr>
          <a:xfrm>
            <a:off x="1503362" y="3363913"/>
            <a:ext cx="10515600" cy="1325563"/>
          </a:xfrm>
        </p:spPr>
        <p:txBody>
          <a:bodyPr/>
          <a:lstStyle/>
          <a:p>
            <a:pPr algn="ctr"/>
            <a:r>
              <a:rPr lang="en-US" dirty="0"/>
              <a:t>Questions and comments? </a:t>
            </a:r>
          </a:p>
        </p:txBody>
      </p:sp>
      <p:sp>
        <p:nvSpPr>
          <p:cNvPr id="3" name="Title 1">
            <a:extLst>
              <a:ext uri="{FF2B5EF4-FFF2-40B4-BE49-F238E27FC236}">
                <a16:creationId xmlns:a16="http://schemas.microsoft.com/office/drawing/2014/main" id="{BD7A40FF-B6E4-E264-86C2-B9B0FE6A6F7E}"/>
              </a:ext>
            </a:extLst>
          </p:cNvPr>
          <p:cNvSpPr txBox="1">
            <a:spLocks/>
          </p:cNvSpPr>
          <p:nvPr/>
        </p:nvSpPr>
        <p:spPr>
          <a:xfrm>
            <a:off x="869950" y="1533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Thank you…. </a:t>
            </a:r>
          </a:p>
        </p:txBody>
      </p:sp>
      <p:pic>
        <p:nvPicPr>
          <p:cNvPr id="5" name="Picture 4" descr="A group of people standing in a hallway&#10;&#10;AI-generated content may be incorrect.">
            <a:extLst>
              <a:ext uri="{FF2B5EF4-FFF2-40B4-BE49-F238E27FC236}">
                <a16:creationId xmlns:a16="http://schemas.microsoft.com/office/drawing/2014/main" id="{5F6E87C6-A635-249B-6276-1683DDF9A22F}"/>
              </a:ext>
            </a:extLst>
          </p:cNvPr>
          <p:cNvPicPr>
            <a:picLocks noChangeAspect="1"/>
          </p:cNvPicPr>
          <p:nvPr/>
        </p:nvPicPr>
        <p:blipFill>
          <a:blip r:embed="rId2"/>
          <a:srcRect l="13478" t="16202" r="8904" b="15502"/>
          <a:stretch>
            <a:fillRect/>
          </a:stretch>
        </p:blipFill>
        <p:spPr>
          <a:xfrm>
            <a:off x="8662986" y="4529137"/>
            <a:ext cx="3529014" cy="2328863"/>
          </a:xfrm>
          <a:prstGeom prst="rect">
            <a:avLst/>
          </a:prstGeom>
        </p:spPr>
      </p:pic>
      <p:pic>
        <p:nvPicPr>
          <p:cNvPr id="6" name="Picture 5">
            <a:extLst>
              <a:ext uri="{FF2B5EF4-FFF2-40B4-BE49-F238E27FC236}">
                <a16:creationId xmlns:a16="http://schemas.microsoft.com/office/drawing/2014/main" id="{714B48C0-277C-D031-8C22-47C4304668E0}"/>
              </a:ext>
            </a:extLst>
          </p:cNvPr>
          <p:cNvPicPr>
            <a:picLocks noChangeAspect="1"/>
          </p:cNvPicPr>
          <p:nvPr/>
        </p:nvPicPr>
        <p:blipFill>
          <a:blip r:embed="rId3">
            <a:extLst>
              <a:ext uri="{28A0092B-C50C-407E-A947-70E740481C1C}">
                <a14:useLocalDpi xmlns:a14="http://schemas.microsoft.com/office/drawing/2010/main" val="0"/>
              </a:ext>
            </a:extLst>
          </a:blip>
          <a:srcRect l="3798" t="20708" r="7352"/>
          <a:stretch>
            <a:fillRect/>
          </a:stretch>
        </p:blipFill>
        <p:spPr>
          <a:xfrm>
            <a:off x="8162925" y="0"/>
            <a:ext cx="4029075" cy="2024175"/>
          </a:xfrm>
          <a:prstGeom prst="rect">
            <a:avLst/>
          </a:prstGeom>
        </p:spPr>
      </p:pic>
      <p:pic>
        <p:nvPicPr>
          <p:cNvPr id="7" name="Grafik 5">
            <a:extLst>
              <a:ext uri="{FF2B5EF4-FFF2-40B4-BE49-F238E27FC236}">
                <a16:creationId xmlns:a16="http://schemas.microsoft.com/office/drawing/2014/main" id="{9836A7A9-5B8B-E9CE-3E06-192DF521BBF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4149693" cy="2400300"/>
          </a:xfrm>
          <a:prstGeom prst="rect">
            <a:avLst/>
          </a:prstGeom>
        </p:spPr>
      </p:pic>
      <p:pic>
        <p:nvPicPr>
          <p:cNvPr id="8" name="Picture 7" descr="A person working on a computer&#10;&#10;Description automatically generated">
            <a:extLst>
              <a:ext uri="{FF2B5EF4-FFF2-40B4-BE49-F238E27FC236}">
                <a16:creationId xmlns:a16="http://schemas.microsoft.com/office/drawing/2014/main" id="{F58AA7B0-C4D3-8B5C-8B14-7B5783282A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967" t="11964" r="23969" b="13651"/>
          <a:stretch/>
        </p:blipFill>
        <p:spPr bwMode="auto">
          <a:xfrm rot="5400000">
            <a:off x="-85292" y="3871480"/>
            <a:ext cx="3071812" cy="29012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9724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C1F8B-691E-63D5-C299-ECD3DC5F30AD}"/>
              </a:ext>
            </a:extLst>
          </p:cNvPr>
          <p:cNvSpPr>
            <a:spLocks noGrp="1"/>
          </p:cNvSpPr>
          <p:nvPr>
            <p:ph type="title"/>
          </p:nvPr>
        </p:nvSpPr>
        <p:spPr/>
        <p:txBody>
          <a:bodyPr/>
          <a:lstStyle/>
          <a:p>
            <a:r>
              <a:rPr lang="en-US" dirty="0"/>
              <a:t>Jan 2023</a:t>
            </a:r>
          </a:p>
        </p:txBody>
      </p:sp>
      <p:sp>
        <p:nvSpPr>
          <p:cNvPr id="3" name="Content Placeholder 2">
            <a:extLst>
              <a:ext uri="{FF2B5EF4-FFF2-40B4-BE49-F238E27FC236}">
                <a16:creationId xmlns:a16="http://schemas.microsoft.com/office/drawing/2014/main" id="{9E21EE4A-9139-84A0-AE40-47E3D7F13CC8}"/>
              </a:ext>
            </a:extLst>
          </p:cNvPr>
          <p:cNvSpPr>
            <a:spLocks noGrp="1"/>
          </p:cNvSpPr>
          <p:nvPr>
            <p:ph idx="1"/>
          </p:nvPr>
        </p:nvSpPr>
        <p:spPr/>
        <p:txBody>
          <a:bodyPr>
            <a:normAutofit lnSpcReduction="10000"/>
          </a:bodyPr>
          <a:lstStyle/>
          <a:p>
            <a:r>
              <a:rPr lang="en-US" dirty="0"/>
              <a:t>Worsening </a:t>
            </a:r>
            <a:r>
              <a:rPr lang="en-US" dirty="0" err="1"/>
              <a:t>abd</a:t>
            </a:r>
            <a:r>
              <a:rPr lang="en-US" dirty="0"/>
              <a:t> pain, re-admitted, found to have contained perforated duodenum, and CT concerning for multiple enteric-enteric fistulas. </a:t>
            </a:r>
          </a:p>
          <a:p>
            <a:r>
              <a:rPr lang="en-US" dirty="0"/>
              <a:t>GI EGD &amp; c-scope: no evidence of KS by endoscopy</a:t>
            </a:r>
          </a:p>
          <a:p>
            <a:r>
              <a:rPr lang="en-US" dirty="0"/>
              <a:t>Previous stool &amp; sputum cultures both with M. </a:t>
            </a:r>
            <a:r>
              <a:rPr lang="en-US" dirty="0" err="1"/>
              <a:t>bovis</a:t>
            </a:r>
            <a:r>
              <a:rPr lang="en-US" dirty="0"/>
              <a:t>. Repeat sputum and stool cultures later culture positive. </a:t>
            </a:r>
          </a:p>
          <a:p>
            <a:r>
              <a:rPr lang="en-US" dirty="0"/>
              <a:t>Switched to LZD, </a:t>
            </a:r>
            <a:r>
              <a:rPr lang="en-US" dirty="0" err="1"/>
              <a:t>Moxi</a:t>
            </a:r>
            <a:r>
              <a:rPr lang="en-US" dirty="0"/>
              <a:t>, RIF, Amikacin. (INH discontinued due to hepatotoxicity). </a:t>
            </a:r>
          </a:p>
          <a:p>
            <a:r>
              <a:rPr lang="en-US" dirty="0"/>
              <a:t>Persistent fevers, anorexia, and Abd pain. </a:t>
            </a:r>
          </a:p>
          <a:p>
            <a:r>
              <a:rPr lang="en-US" dirty="0"/>
              <a:t>Management? Steroids, tocilizumab, or anakinra? </a:t>
            </a:r>
          </a:p>
        </p:txBody>
      </p:sp>
    </p:spTree>
    <p:extLst>
      <p:ext uri="{BB962C8B-B14F-4D97-AF65-F5344CB8AC3E}">
        <p14:creationId xmlns:p14="http://schemas.microsoft.com/office/powerpoint/2010/main" val="3555496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27EBA9-F29B-EF77-4675-76B8CF9F5CA4}"/>
              </a:ext>
            </a:extLst>
          </p:cNvPr>
          <p:cNvSpPr>
            <a:spLocks noGrp="1"/>
          </p:cNvSpPr>
          <p:nvPr>
            <p:ph idx="1"/>
          </p:nvPr>
        </p:nvSpPr>
        <p:spPr>
          <a:xfrm>
            <a:off x="838200" y="1051560"/>
            <a:ext cx="10515600" cy="5463539"/>
          </a:xfrm>
        </p:spPr>
        <p:txBody>
          <a:bodyPr/>
          <a:lstStyle/>
          <a:p>
            <a:r>
              <a:rPr lang="en-US" dirty="0"/>
              <a:t>Antibiotics kill bacteria</a:t>
            </a:r>
          </a:p>
          <a:p>
            <a:endParaRPr lang="en-US" dirty="0"/>
          </a:p>
          <a:p>
            <a:r>
              <a:rPr lang="en-US" dirty="0"/>
              <a:t>Antibiotics do not adequately address inflammation</a:t>
            </a:r>
          </a:p>
          <a:p>
            <a:endParaRPr lang="en-US" dirty="0"/>
          </a:p>
          <a:p>
            <a:r>
              <a:rPr lang="en-US" dirty="0"/>
              <a:t>Add anti-inflammatories if necessary</a:t>
            </a:r>
          </a:p>
          <a:p>
            <a:pPr lvl="1"/>
            <a:r>
              <a:rPr lang="en-US" dirty="0"/>
              <a:t>NSAIDS</a:t>
            </a:r>
          </a:p>
          <a:p>
            <a:pPr lvl="1"/>
            <a:r>
              <a:rPr lang="en-US" dirty="0"/>
              <a:t>Steroids</a:t>
            </a:r>
          </a:p>
          <a:p>
            <a:pPr lvl="1"/>
            <a:r>
              <a:rPr lang="en-US" dirty="0"/>
              <a:t>Anakinra</a:t>
            </a:r>
          </a:p>
          <a:p>
            <a:pPr lvl="1"/>
            <a:r>
              <a:rPr lang="en-US" dirty="0"/>
              <a:t>Infliximab</a:t>
            </a:r>
          </a:p>
        </p:txBody>
      </p:sp>
    </p:spTree>
    <p:extLst>
      <p:ext uri="{BB962C8B-B14F-4D97-AF65-F5344CB8AC3E}">
        <p14:creationId xmlns:p14="http://schemas.microsoft.com/office/powerpoint/2010/main" val="3870178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047B03-8108-507B-FBCD-5029C8114A02}"/>
              </a:ext>
            </a:extLst>
          </p:cNvPr>
          <p:cNvPicPr>
            <a:picLocks noChangeAspect="1"/>
          </p:cNvPicPr>
          <p:nvPr/>
        </p:nvPicPr>
        <p:blipFill>
          <a:blip r:embed="rId3"/>
          <a:stretch>
            <a:fillRect/>
          </a:stretch>
        </p:blipFill>
        <p:spPr>
          <a:xfrm>
            <a:off x="595746" y="336948"/>
            <a:ext cx="10928170" cy="5994579"/>
          </a:xfrm>
          <a:prstGeom prst="rect">
            <a:avLst/>
          </a:prstGeom>
        </p:spPr>
      </p:pic>
    </p:spTree>
    <p:extLst>
      <p:ext uri="{BB962C8B-B14F-4D97-AF65-F5344CB8AC3E}">
        <p14:creationId xmlns:p14="http://schemas.microsoft.com/office/powerpoint/2010/main" val="3639309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graphs showing different types of drugs&#10;&#10;AI-generated content may be incorrect.">
            <a:extLst>
              <a:ext uri="{FF2B5EF4-FFF2-40B4-BE49-F238E27FC236}">
                <a16:creationId xmlns:a16="http://schemas.microsoft.com/office/drawing/2014/main" id="{F9AB45FF-409B-7E4B-8DF9-C9A3AAEBEEFF}"/>
              </a:ext>
            </a:extLst>
          </p:cNvPr>
          <p:cNvPicPr>
            <a:picLocks noChangeAspect="1"/>
          </p:cNvPicPr>
          <p:nvPr/>
        </p:nvPicPr>
        <p:blipFill>
          <a:blip r:embed="rId2"/>
          <a:stretch>
            <a:fillRect/>
          </a:stretch>
        </p:blipFill>
        <p:spPr>
          <a:xfrm>
            <a:off x="0" y="1"/>
            <a:ext cx="9157855" cy="7018872"/>
          </a:xfrm>
          <a:prstGeom prst="rect">
            <a:avLst/>
          </a:prstGeom>
        </p:spPr>
      </p:pic>
      <p:sp>
        <p:nvSpPr>
          <p:cNvPr id="4" name="TextBox 3">
            <a:extLst>
              <a:ext uri="{FF2B5EF4-FFF2-40B4-BE49-F238E27FC236}">
                <a16:creationId xmlns:a16="http://schemas.microsoft.com/office/drawing/2014/main" id="{C6CE8AD9-6147-25CF-506B-681BC74853B0}"/>
              </a:ext>
            </a:extLst>
          </p:cNvPr>
          <p:cNvSpPr txBox="1"/>
          <p:nvPr/>
        </p:nvSpPr>
        <p:spPr>
          <a:xfrm>
            <a:off x="10391955" y="0"/>
            <a:ext cx="1800045" cy="369332"/>
          </a:xfrm>
          <a:prstGeom prst="rect">
            <a:avLst/>
          </a:prstGeom>
          <a:noFill/>
        </p:spPr>
        <p:txBody>
          <a:bodyPr wrap="none" rtlCol="0">
            <a:spAutoFit/>
          </a:bodyPr>
          <a:lstStyle/>
          <a:p>
            <a:r>
              <a:rPr lang="en-US" dirty="0">
                <a:solidFill>
                  <a:srgbClr val="FF0000"/>
                </a:solidFill>
              </a:rPr>
              <a:t>Sub-therapeutic</a:t>
            </a:r>
          </a:p>
        </p:txBody>
      </p:sp>
      <p:sp>
        <p:nvSpPr>
          <p:cNvPr id="5" name="TextBox 4">
            <a:extLst>
              <a:ext uri="{FF2B5EF4-FFF2-40B4-BE49-F238E27FC236}">
                <a16:creationId xmlns:a16="http://schemas.microsoft.com/office/drawing/2014/main" id="{92293D56-9F5F-B1E4-D2EC-73D55AD5745F}"/>
              </a:ext>
            </a:extLst>
          </p:cNvPr>
          <p:cNvSpPr txBox="1"/>
          <p:nvPr/>
        </p:nvSpPr>
        <p:spPr>
          <a:xfrm>
            <a:off x="10432472" y="6488668"/>
            <a:ext cx="1759528" cy="369332"/>
          </a:xfrm>
          <a:prstGeom prst="rect">
            <a:avLst/>
          </a:prstGeom>
          <a:noFill/>
        </p:spPr>
        <p:txBody>
          <a:bodyPr wrap="square">
            <a:spAutoFit/>
          </a:bodyPr>
          <a:lstStyle/>
          <a:p>
            <a:pPr algn="l" rtl="0"/>
            <a:r>
              <a:rPr lang="en-US" b="0" i="0" u="none" strike="noStrike" dirty="0">
                <a:effectLst/>
                <a:latin typeface="BlinkMacSystemFont"/>
              </a:rPr>
              <a:t>PMID: 39754280</a:t>
            </a:r>
          </a:p>
        </p:txBody>
      </p:sp>
    </p:spTree>
    <p:extLst>
      <p:ext uri="{BB962C8B-B14F-4D97-AF65-F5344CB8AC3E}">
        <p14:creationId xmlns:p14="http://schemas.microsoft.com/office/powerpoint/2010/main" val="3101289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9C4E-E14E-872F-EE2B-51588542AF25}"/>
              </a:ext>
            </a:extLst>
          </p:cNvPr>
          <p:cNvSpPr>
            <a:spLocks noGrp="1"/>
          </p:cNvSpPr>
          <p:nvPr>
            <p:ph type="title"/>
          </p:nvPr>
        </p:nvSpPr>
        <p:spPr>
          <a:xfrm>
            <a:off x="924306" y="0"/>
            <a:ext cx="10353762" cy="882316"/>
          </a:xfrm>
        </p:spPr>
        <p:txBody>
          <a:bodyPr/>
          <a:lstStyle/>
          <a:p>
            <a:r>
              <a:rPr lang="en-US" dirty="0"/>
              <a:t>Therapeutic Drug Monitoring</a:t>
            </a:r>
          </a:p>
        </p:txBody>
      </p:sp>
      <p:sp>
        <p:nvSpPr>
          <p:cNvPr id="4" name="TextBox 3">
            <a:extLst>
              <a:ext uri="{FF2B5EF4-FFF2-40B4-BE49-F238E27FC236}">
                <a16:creationId xmlns:a16="http://schemas.microsoft.com/office/drawing/2014/main" id="{5C817C85-51FF-7F10-9116-FCE96DE087D1}"/>
              </a:ext>
            </a:extLst>
          </p:cNvPr>
          <p:cNvSpPr txBox="1"/>
          <p:nvPr/>
        </p:nvSpPr>
        <p:spPr>
          <a:xfrm>
            <a:off x="105102" y="6488668"/>
            <a:ext cx="11498317" cy="369332"/>
          </a:xfrm>
          <a:prstGeom prst="rect">
            <a:avLst/>
          </a:prstGeom>
          <a:noFill/>
        </p:spPr>
        <p:txBody>
          <a:bodyPr wrap="square">
            <a:spAutoFit/>
          </a:bodyPr>
          <a:lstStyle/>
          <a:p>
            <a:r>
              <a:rPr lang="en-US" dirty="0"/>
              <a:t>https://</a:t>
            </a:r>
            <a:r>
              <a:rPr lang="en-US" dirty="0" err="1"/>
              <a:t>www.dshs.texas.gov</a:t>
            </a:r>
            <a:r>
              <a:rPr lang="en-US" dirty="0"/>
              <a:t>/sites/default/files/IDCU/disease/tb/forms/PDFS/</a:t>
            </a:r>
            <a:r>
              <a:rPr lang="en-US" dirty="0" err="1"/>
              <a:t>TherapeuticDrugMonitoringProcess.pdf</a:t>
            </a:r>
            <a:endParaRPr lang="en-US" dirty="0"/>
          </a:p>
        </p:txBody>
      </p:sp>
      <p:pic>
        <p:nvPicPr>
          <p:cNvPr id="5" name="Picture 4" descr="A close-up of a logo&#10;&#10;Description automatically generated">
            <a:extLst>
              <a:ext uri="{FF2B5EF4-FFF2-40B4-BE49-F238E27FC236}">
                <a16:creationId xmlns:a16="http://schemas.microsoft.com/office/drawing/2014/main" id="{C8E4B7FC-0174-A80D-A467-765059A4D2EA}"/>
              </a:ext>
            </a:extLst>
          </p:cNvPr>
          <p:cNvPicPr>
            <a:picLocks noChangeAspect="1"/>
          </p:cNvPicPr>
          <p:nvPr/>
        </p:nvPicPr>
        <p:blipFill rotWithShape="1">
          <a:blip r:embed="rId3"/>
          <a:srcRect t="-1" b="41759"/>
          <a:stretch/>
        </p:blipFill>
        <p:spPr>
          <a:xfrm>
            <a:off x="10252222" y="0"/>
            <a:ext cx="1939777" cy="850232"/>
          </a:xfrm>
          <a:prstGeom prst="rect">
            <a:avLst/>
          </a:prstGeom>
        </p:spPr>
      </p:pic>
      <p:pic>
        <p:nvPicPr>
          <p:cNvPr id="7" name="Picture 6" descr="A table of medical criteria&#10;&#10;Description automatically generated">
            <a:extLst>
              <a:ext uri="{FF2B5EF4-FFF2-40B4-BE49-F238E27FC236}">
                <a16:creationId xmlns:a16="http://schemas.microsoft.com/office/drawing/2014/main" id="{F4717D33-11D6-A311-E6DD-89FF45EF8516}"/>
              </a:ext>
            </a:extLst>
          </p:cNvPr>
          <p:cNvPicPr>
            <a:picLocks noChangeAspect="1"/>
          </p:cNvPicPr>
          <p:nvPr/>
        </p:nvPicPr>
        <p:blipFill>
          <a:blip r:embed="rId4"/>
          <a:stretch>
            <a:fillRect/>
          </a:stretch>
        </p:blipFill>
        <p:spPr>
          <a:xfrm>
            <a:off x="165640" y="827702"/>
            <a:ext cx="11009695" cy="3966122"/>
          </a:xfrm>
          <a:prstGeom prst="rect">
            <a:avLst/>
          </a:prstGeom>
        </p:spPr>
      </p:pic>
      <p:sp>
        <p:nvSpPr>
          <p:cNvPr id="8" name="Title 1">
            <a:extLst>
              <a:ext uri="{FF2B5EF4-FFF2-40B4-BE49-F238E27FC236}">
                <a16:creationId xmlns:a16="http://schemas.microsoft.com/office/drawing/2014/main" id="{5CF437A5-C1DB-4FA9-FC6D-C4BEB253603B}"/>
              </a:ext>
            </a:extLst>
          </p:cNvPr>
          <p:cNvSpPr txBox="1">
            <a:spLocks/>
          </p:cNvSpPr>
          <p:nvPr/>
        </p:nvSpPr>
        <p:spPr>
          <a:xfrm>
            <a:off x="914400" y="4800600"/>
            <a:ext cx="10353762" cy="159619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lnSpc>
                <a:spcPct val="90000"/>
              </a:lnSpc>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latin typeface="+mn-lt"/>
              </a:rPr>
              <a:t>&gt;50% TB pts need dose adjustment when starting HRZE w 1200mg RIF</a:t>
            </a:r>
          </a:p>
        </p:txBody>
      </p:sp>
    </p:spTree>
    <p:extLst>
      <p:ext uri="{BB962C8B-B14F-4D97-AF65-F5344CB8AC3E}">
        <p14:creationId xmlns:p14="http://schemas.microsoft.com/office/powerpoint/2010/main" val="38119648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7064</TotalTime>
  <Words>2606</Words>
  <Application>Microsoft Office PowerPoint</Application>
  <PresentationFormat>Widescreen</PresentationFormat>
  <Paragraphs>340</Paragraphs>
  <Slides>42</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Aptos</vt:lpstr>
      <vt:lpstr>Aptos Display</vt:lpstr>
      <vt:lpstr>Arial</vt:lpstr>
      <vt:lpstr>BlinkMacSystemFont</vt:lpstr>
      <vt:lpstr>Calibri</vt:lpstr>
      <vt:lpstr>Gill Sans MT</vt:lpstr>
      <vt:lpstr>Wingdings</vt:lpstr>
      <vt:lpstr>Office Theme</vt:lpstr>
      <vt:lpstr>PowerPoint Presentation</vt:lpstr>
      <vt:lpstr>Take home points: </vt:lpstr>
      <vt:lpstr>First presentation</vt:lpstr>
      <vt:lpstr>PowerPoint Presentation</vt:lpstr>
      <vt:lpstr>Jan 2023</vt:lpstr>
      <vt:lpstr>PowerPoint Presentation</vt:lpstr>
      <vt:lpstr>PowerPoint Presentation</vt:lpstr>
      <vt:lpstr>PowerPoint Presentation</vt:lpstr>
      <vt:lpstr>Therapeutic Drug Monitoring</vt:lpstr>
      <vt:lpstr>PowerPoint Presentation</vt:lpstr>
      <vt:lpstr>Dose rifampicin 20mg/kg; liver toxicity is not dose dependent</vt:lpstr>
      <vt:lpstr>May clinic</vt:lpstr>
      <vt:lpstr>TB &amp; HIV; some DDI</vt:lpstr>
      <vt:lpstr>CG: Finishing Case 1</vt:lpstr>
      <vt:lpstr>HIV &amp; TB summary</vt:lpstr>
      <vt:lpstr>Anergy &amp; tests of infection</vt:lpstr>
      <vt:lpstr>Duration of ATT for HIV/TB? </vt:lpstr>
      <vt:lpstr>PowerPoint Presentation</vt:lpstr>
      <vt:lpstr>When to start ART during TB? </vt:lpstr>
      <vt:lpstr>IRIS: How much steroids is enough? </vt:lpstr>
      <vt:lpstr>TB &amp; Diabetes</vt:lpstr>
      <vt:lpstr>TB, diabetes &amp; metformin</vt:lpstr>
      <vt:lpstr>PowerPoint Presentation</vt:lpstr>
      <vt:lpstr>PowerPoint Presentation</vt:lpstr>
      <vt:lpstr>TB, diabetes &amp; malabsorption</vt:lpstr>
      <vt:lpstr>PowerPoint Presentation</vt:lpstr>
      <vt:lpstr>Case Study # 2</vt:lpstr>
      <vt:lpstr>Case Study # 2</vt:lpstr>
      <vt:lpstr>Diagnostic accuracy depends on:   1. Specimen quality  2. Quantity of specimens evaluated</vt:lpstr>
      <vt:lpstr>Diagnosis, 1882 to 2006… </vt:lpstr>
      <vt:lpstr>PowerPoint Presentation</vt:lpstr>
      <vt:lpstr>PowerPoint Presentation</vt:lpstr>
      <vt:lpstr>PowerPoint Presentation</vt:lpstr>
      <vt:lpstr>PowerPoint Presentation</vt:lpstr>
      <vt:lpstr>PowerPoint Presentation</vt:lpstr>
      <vt:lpstr>Case Study # 2: Abxs &amp; Kidney disease</vt:lpstr>
      <vt:lpstr>PowerPoint Presentation</vt:lpstr>
      <vt:lpstr>Very brief case…</vt:lpstr>
      <vt:lpstr>TB &amp; EtOH</vt:lpstr>
      <vt:lpstr>TB &amp; liver disease</vt:lpstr>
      <vt:lpstr>TB &amp; end stage liver disease</vt:lpstr>
      <vt:lpstr>Questions and comments?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Dinardo, Andrew Russo</dc:creator>
  <cp:lastModifiedBy>Ring, Phillip</cp:lastModifiedBy>
  <cp:revision>18</cp:revision>
  <dcterms:created xsi:type="dcterms:W3CDTF">2025-03-20T19:49:51Z</dcterms:created>
  <dcterms:modified xsi:type="dcterms:W3CDTF">2025-09-22T13:14:54Z</dcterms:modified>
</cp:coreProperties>
</file>