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8"/>
  </p:notesMasterIdLst>
  <p:handoutMasterIdLst>
    <p:handoutMasterId r:id="rId29"/>
  </p:handoutMasterIdLst>
  <p:sldIdLst>
    <p:sldId id="256" r:id="rId2"/>
    <p:sldId id="267" r:id="rId3"/>
    <p:sldId id="269" r:id="rId4"/>
    <p:sldId id="263" r:id="rId5"/>
    <p:sldId id="272" r:id="rId6"/>
    <p:sldId id="273" r:id="rId7"/>
    <p:sldId id="274" r:id="rId8"/>
    <p:sldId id="281" r:id="rId9"/>
    <p:sldId id="279" r:id="rId10"/>
    <p:sldId id="284" r:id="rId11"/>
    <p:sldId id="285" r:id="rId12"/>
    <p:sldId id="286" r:id="rId13"/>
    <p:sldId id="287" r:id="rId14"/>
    <p:sldId id="289" r:id="rId15"/>
    <p:sldId id="288" r:id="rId16"/>
    <p:sldId id="293" r:id="rId17"/>
    <p:sldId id="292" r:id="rId18"/>
    <p:sldId id="291" r:id="rId19"/>
    <p:sldId id="290" r:id="rId20"/>
    <p:sldId id="296" r:id="rId21"/>
    <p:sldId id="295" r:id="rId22"/>
    <p:sldId id="294" r:id="rId23"/>
    <p:sldId id="298" r:id="rId24"/>
    <p:sldId id="282" r:id="rId25"/>
    <p:sldId id="299" r:id="rId26"/>
    <p:sldId id="264"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EB Garamond" panose="020B0604020202020204" charset="0"/>
      <p:regular r:id="rId34"/>
      <p:bold r:id="rId35"/>
      <p:italic r:id="rId36"/>
      <p:boldItalic r:id="rId37"/>
    </p:embeddedFont>
    <p:embeddedFont>
      <p:font typeface="Kalinga" panose="020B0604020202020204" charset="0"/>
      <p:regular r:id="rId38"/>
      <p:bold r:id="rId39"/>
    </p:embeddedFont>
    <p:embeddedFont>
      <p:font typeface="Noto Sans" panose="020B0604020202020204" charset="0"/>
      <p:regular r:id="rId40"/>
      <p:bold r:id="rId41"/>
      <p:italic r:id="rId42"/>
      <p:boldItalic r:id="rId43"/>
    </p:embeddedFont>
    <p:embeddedFont>
      <p:font typeface="Segoe UI Emoji" panose="020B0502040204020203" pitchFamily="34" charset="0"/>
      <p:regular r:id="rId44"/>
    </p:embeddedFont>
    <p:embeddedFont>
      <p:font typeface="Calibri Light" panose="020F0302020204030204" pitchFamily="34" charset="0"/>
      <p:regular r:id="rId45"/>
      <p:italic r:id="rId46"/>
    </p:embeddedFont>
  </p:embeddedFontLst>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F06215-8074-41B4-8EC4-05793DB91522}">
          <p14:sldIdLst>
            <p14:sldId id="256"/>
            <p14:sldId id="267"/>
            <p14:sldId id="269"/>
          </p14:sldIdLst>
        </p14:section>
        <p14:section name="Untitled Section" id="{060663EA-4628-4027-AB8F-6080A4C34034}">
          <p14:sldIdLst>
            <p14:sldId id="263"/>
            <p14:sldId id="272"/>
            <p14:sldId id="273"/>
            <p14:sldId id="274"/>
            <p14:sldId id="281"/>
            <p14:sldId id="279"/>
            <p14:sldId id="284"/>
            <p14:sldId id="285"/>
            <p14:sldId id="286"/>
            <p14:sldId id="287"/>
            <p14:sldId id="289"/>
            <p14:sldId id="288"/>
            <p14:sldId id="293"/>
            <p14:sldId id="292"/>
            <p14:sldId id="291"/>
            <p14:sldId id="290"/>
            <p14:sldId id="296"/>
            <p14:sldId id="295"/>
            <p14:sldId id="294"/>
            <p14:sldId id="298"/>
            <p14:sldId id="282"/>
            <p14:sldId id="299"/>
            <p14:sldId id="264"/>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F0B90E-0A3D-FA6E-61C5-DBCA007255EF}" name="24slides16" initials="21" userId="S::24slides16@pahlawandesign.onmicrosoft.com::ebcc57e5-6028-4317-948a-08d2a8986d13" providerId="AD"/>
  <p188:author id="{B4616453-798A-186A-4D08-D028CC1E3DE0}" name="24slides 25" initials="22" userId="S::24slides25@pahlawandesign.onmicrosoft.com::1cb4bf68-a913-477e-ad90-70968dea8c1c" providerId="AD"/>
  <p188:author id="{8B286E7C-C2CB-7D08-4D74-A2E648009D75}" name="it 24slides11" initials="i2" userId="S::24slides11@pahlawandesign.onmicrosoft.com::815a8db7-e062-4895-9980-69996332c3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E8"/>
    <a:srgbClr val="FFABAD"/>
    <a:srgbClr val="FF898C"/>
    <a:srgbClr val="FF7C80"/>
    <a:srgbClr val="00205B"/>
    <a:srgbClr val="61E5CF"/>
    <a:srgbClr val="003399"/>
    <a:srgbClr val="FF8300"/>
    <a:srgbClr val="A7A9AC"/>
    <a:srgbClr val="585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84" autoAdjust="0"/>
    <p:restoredTop sz="86279" autoAdjust="0"/>
  </p:normalViewPr>
  <p:slideViewPr>
    <p:cSldViewPr snapToGrid="0" showGuides="1">
      <p:cViewPr varScale="1">
        <p:scale>
          <a:sx n="99" d="100"/>
          <a:sy n="99" d="100"/>
        </p:scale>
        <p:origin x="378" y="108"/>
      </p:cViewPr>
      <p:guideLst>
        <p:guide orient="horz" pos="2183"/>
        <p:guide pos="3840"/>
      </p:guideLst>
    </p:cSldViewPr>
  </p:slideViewPr>
  <p:notesTextViewPr>
    <p:cViewPr>
      <p:scale>
        <a:sx n="1" d="1"/>
        <a:sy n="1" d="1"/>
      </p:scale>
      <p:origin x="0" y="0"/>
    </p:cViewPr>
  </p:notesTextViewPr>
  <p:notesViewPr>
    <p:cSldViewPr snapToGrid="0" showGuides="1">
      <p:cViewPr varScale="1">
        <p:scale>
          <a:sx n="60" d="100"/>
          <a:sy n="60" d="100"/>
        </p:scale>
        <p:origin x="3187"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4E15A-C108-7AE5-7014-F864A8D59E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0AFBF9-9192-1CE1-08AA-3765591EF5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8EFFE3-93DE-4661-92C0-28189CC37FEE}" type="datetimeFigureOut">
              <a:rPr lang="en-US" smtClean="0"/>
              <a:t>9/15/2025</a:t>
            </a:fld>
            <a:endParaRPr lang="en-US"/>
          </a:p>
        </p:txBody>
      </p:sp>
      <p:sp>
        <p:nvSpPr>
          <p:cNvPr id="4" name="Footer Placeholder 3">
            <a:extLst>
              <a:ext uri="{FF2B5EF4-FFF2-40B4-BE49-F238E27FC236}">
                <a16:creationId xmlns:a16="http://schemas.microsoft.com/office/drawing/2014/main" id="{A887BAD2-7971-F550-231D-3B901753BF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FE4BA3-7C20-1280-73A1-56207517C4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7BE634-60AB-4A2C-BDE2-A1BDDA494D27}" type="slidenum">
              <a:rPr lang="en-US" smtClean="0"/>
              <a:t>‹#›</a:t>
            </a:fld>
            <a:endParaRPr lang="en-US"/>
          </a:p>
        </p:txBody>
      </p:sp>
    </p:spTree>
    <p:extLst>
      <p:ext uri="{BB962C8B-B14F-4D97-AF65-F5344CB8AC3E}">
        <p14:creationId xmlns:p14="http://schemas.microsoft.com/office/powerpoint/2010/main" val="232641394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Kalinga" panose="020B080204020402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Kalinga" panose="020B0802040204020203" pitchFamily="34" charset="0"/>
              </a:defRPr>
            </a:lvl1pPr>
          </a:lstStyle>
          <a:p>
            <a:fld id="{C949882E-2258-4ACA-8A56-22BD23300BDA}" type="datetimeFigureOut">
              <a:rPr lang="en-US" smtClean="0"/>
              <a:pPr/>
              <a:t>9/15/2025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Kalinga" panose="020B080204020402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Kalinga" panose="020B0802040204020203" pitchFamily="34" charset="0"/>
              </a:defRPr>
            </a:lvl1pPr>
          </a:lstStyle>
          <a:p>
            <a:fld id="{F1F72B58-5AF7-4FE8-BABB-E7738393E066}" type="slidenum">
              <a:rPr lang="en-US" smtClean="0"/>
              <a:pPr/>
              <a:t>‹#›</a:t>
            </a:fld>
            <a:endParaRPr lang="en-US" dirty="0"/>
          </a:p>
        </p:txBody>
      </p:sp>
    </p:spTree>
    <p:extLst>
      <p:ext uri="{BB962C8B-B14F-4D97-AF65-F5344CB8AC3E}">
        <p14:creationId xmlns:p14="http://schemas.microsoft.com/office/powerpoint/2010/main" val="4051478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Kalinga" panose="020B0802040204020203" pitchFamily="34" charset="0"/>
        <a:ea typeface="+mn-ea"/>
        <a:cs typeface="+mn-cs"/>
      </a:defRPr>
    </a:lvl1pPr>
    <a:lvl2pPr marL="457200" algn="l" defTabSz="914400" rtl="0" eaLnBrk="1" latinLnBrk="0" hangingPunct="1">
      <a:defRPr sz="1200" kern="1200">
        <a:solidFill>
          <a:schemeClr val="tx1"/>
        </a:solidFill>
        <a:latin typeface="Kalinga" panose="020B0802040204020203" pitchFamily="34" charset="0"/>
        <a:ea typeface="+mn-ea"/>
        <a:cs typeface="+mn-cs"/>
      </a:defRPr>
    </a:lvl2pPr>
    <a:lvl3pPr marL="914400" algn="l" defTabSz="914400" rtl="0" eaLnBrk="1" latinLnBrk="0" hangingPunct="1">
      <a:defRPr sz="1200" kern="1200">
        <a:solidFill>
          <a:schemeClr val="tx1"/>
        </a:solidFill>
        <a:latin typeface="Kalinga" panose="020B0802040204020203" pitchFamily="34" charset="0"/>
        <a:ea typeface="+mn-ea"/>
        <a:cs typeface="+mn-cs"/>
      </a:defRPr>
    </a:lvl3pPr>
    <a:lvl4pPr marL="1371600" algn="l" defTabSz="914400" rtl="0" eaLnBrk="1" latinLnBrk="0" hangingPunct="1">
      <a:defRPr sz="1200" kern="1200">
        <a:solidFill>
          <a:schemeClr val="tx1"/>
        </a:solidFill>
        <a:latin typeface="Kalinga" panose="020B0802040204020203" pitchFamily="34" charset="0"/>
        <a:ea typeface="+mn-ea"/>
        <a:cs typeface="+mn-cs"/>
      </a:defRPr>
    </a:lvl4pPr>
    <a:lvl5pPr marL="1828800" algn="l" defTabSz="914400" rtl="0" eaLnBrk="1" latinLnBrk="0" hangingPunct="1">
      <a:defRPr sz="1200" kern="1200">
        <a:solidFill>
          <a:schemeClr val="tx1"/>
        </a:solidFill>
        <a:latin typeface="Kalinga" panose="020B08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72B58-5AF7-4FE8-BABB-E7738393E066}" type="slidenum">
              <a:rPr lang="en-US" smtClean="0"/>
              <a:t>3</a:t>
            </a:fld>
            <a:endParaRPr lang="en-US"/>
          </a:p>
        </p:txBody>
      </p:sp>
    </p:spTree>
    <p:extLst>
      <p:ext uri="{BB962C8B-B14F-4D97-AF65-F5344CB8AC3E}">
        <p14:creationId xmlns:p14="http://schemas.microsoft.com/office/powerpoint/2010/main" val="4213457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err="1" smtClean="0">
                <a:latin typeface="Arial" panose="020B0604020202020204" pitchFamily="34" charset="0"/>
                <a:cs typeface="Arial" panose="020B0604020202020204" pitchFamily="34" charset="0"/>
              </a:rPr>
              <a:t>Rifapentine</a:t>
            </a:r>
            <a:r>
              <a:rPr lang="en-US" sz="1200" b="0" dirty="0" smtClean="0">
                <a:latin typeface="Arial" panose="020B0604020202020204" pitchFamily="34" charset="0"/>
                <a:cs typeface="Arial" panose="020B0604020202020204" pitchFamily="34" charset="0"/>
              </a:rPr>
              <a:t> is the third </a:t>
            </a:r>
            <a:r>
              <a:rPr lang="en-US" sz="1200" b="0" dirty="0" err="1" smtClean="0">
                <a:latin typeface="Arial" panose="020B0604020202020204" pitchFamily="34" charset="0"/>
                <a:cs typeface="Arial" panose="020B0604020202020204" pitchFamily="34" charset="0"/>
              </a:rPr>
              <a:t>rifamycin</a:t>
            </a:r>
            <a:r>
              <a:rPr lang="en-US" sz="1200" b="0" dirty="0" smtClean="0">
                <a:latin typeface="Arial" panose="020B0604020202020204" pitchFamily="34" charset="0"/>
                <a:cs typeface="Arial" panose="020B0604020202020204" pitchFamily="34" charset="0"/>
              </a:rPr>
              <a:t>, so it is also bactericidal drug and is approved for the treatment of LTBI and more recently for TB disease in a new shorter course treatment regimen; the doses vary based on the treatment regimens. </a:t>
            </a:r>
          </a:p>
          <a:p>
            <a:r>
              <a:rPr lang="en-US" sz="1200" dirty="0" smtClean="0">
                <a:latin typeface="Arial" panose="020B0604020202020204" pitchFamily="34" charset="0"/>
                <a:cs typeface="Arial" panose="020B0604020202020204" pitchFamily="34" charset="0"/>
              </a:rPr>
              <a:t>And the adverse effects are similar to rifampin</a:t>
            </a:r>
            <a:endParaRPr lang="en-US" sz="12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F72B58-5AF7-4FE8-BABB-E7738393E066}" type="slidenum">
              <a:rPr lang="en-US" smtClean="0"/>
              <a:pPr/>
              <a:t>12</a:t>
            </a:fld>
            <a:endParaRPr lang="en-US" dirty="0"/>
          </a:p>
        </p:txBody>
      </p:sp>
    </p:spTree>
    <p:extLst>
      <p:ext uri="{BB962C8B-B14F-4D97-AF65-F5344CB8AC3E}">
        <p14:creationId xmlns:p14="http://schemas.microsoft.com/office/powerpoint/2010/main" val="2923383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rgbClr val="C00000"/>
                </a:solidFill>
                <a:latin typeface="Kalinga" panose="020B0802040204020203" pitchFamily="34" charset="0"/>
                <a:ea typeface="+mn-ea"/>
                <a:cs typeface="+mn-cs"/>
              </a:rPr>
              <a:t>Now moving on to Isoniazid</a:t>
            </a:r>
          </a:p>
          <a:p>
            <a:r>
              <a:rPr lang="en-US" sz="1200" b="1" kern="1200" dirty="0" smtClean="0">
                <a:solidFill>
                  <a:srgbClr val="C00000"/>
                </a:solidFill>
                <a:latin typeface="Kalinga" panose="020B0802040204020203" pitchFamily="34" charset="0"/>
                <a:ea typeface="+mn-ea"/>
                <a:cs typeface="+mn-cs"/>
              </a:rPr>
              <a:t>_</a:t>
            </a:r>
            <a:r>
              <a:rPr lang="en-US" sz="1200" b="0" kern="1200" dirty="0" smtClean="0">
                <a:solidFill>
                  <a:srgbClr val="C00000"/>
                </a:solidFill>
                <a:latin typeface="Kalinga" panose="020B0802040204020203" pitchFamily="34" charset="0"/>
                <a:ea typeface="+mn-ea"/>
                <a:cs typeface="+mn-cs"/>
              </a:rPr>
              <a:t>INH is a bactericidal Drug that works to kill the bacteria</a:t>
            </a:r>
          </a:p>
          <a:p>
            <a:r>
              <a:rPr lang="en-US" sz="1200" b="0" kern="1200" dirty="0" smtClean="0">
                <a:solidFill>
                  <a:srgbClr val="C00000"/>
                </a:solidFill>
                <a:latin typeface="Kalinga" panose="020B0802040204020203" pitchFamily="34" charset="0"/>
                <a:ea typeface="+mn-ea"/>
                <a:cs typeface="+mn-cs"/>
              </a:rPr>
              <a:t>_It accounts for the majority of early bactericidal activity and has the greatest early reduction in colony forming units found in sputum </a:t>
            </a:r>
          </a:p>
          <a:p>
            <a:r>
              <a:rPr lang="en-US" sz="1200" b="0" kern="1200" dirty="0" smtClean="0">
                <a:solidFill>
                  <a:srgbClr val="C00000"/>
                </a:solidFill>
                <a:latin typeface="Kalinga" panose="020B0802040204020203" pitchFamily="34" charset="0"/>
                <a:ea typeface="+mn-ea"/>
                <a:cs typeface="+mn-cs"/>
              </a:rPr>
              <a:t>_It is activated by the </a:t>
            </a:r>
            <a:r>
              <a:rPr lang="en-US" sz="1200" b="0" kern="1200" dirty="0" err="1" smtClean="0">
                <a:solidFill>
                  <a:srgbClr val="C00000"/>
                </a:solidFill>
                <a:latin typeface="Kalinga" panose="020B0802040204020203" pitchFamily="34" charset="0"/>
                <a:ea typeface="+mn-ea"/>
                <a:cs typeface="+mn-cs"/>
              </a:rPr>
              <a:t>katG</a:t>
            </a:r>
            <a:r>
              <a:rPr lang="en-US" sz="1200" b="0" kern="1200" dirty="0" smtClean="0">
                <a:solidFill>
                  <a:srgbClr val="C00000"/>
                </a:solidFill>
                <a:latin typeface="Kalinga" panose="020B0802040204020203" pitchFamily="34" charset="0"/>
                <a:ea typeface="+mn-ea"/>
                <a:cs typeface="+mn-cs"/>
              </a:rPr>
              <a:t> enzyme</a:t>
            </a:r>
          </a:p>
          <a:p>
            <a:endParaRPr lang="en-US" sz="1200" b="0" kern="1200" dirty="0" smtClean="0">
              <a:solidFill>
                <a:srgbClr val="C00000"/>
              </a:solidFill>
              <a:latin typeface="Kalinga" panose="020B0802040204020203" pitchFamily="34" charset="0"/>
              <a:ea typeface="+mn-ea"/>
              <a:cs typeface="+mn-cs"/>
            </a:endParaRPr>
          </a:p>
          <a:p>
            <a:r>
              <a:rPr lang="en-US" sz="1200" b="0" kern="1200" dirty="0" smtClean="0">
                <a:solidFill>
                  <a:srgbClr val="C00000"/>
                </a:solidFill>
                <a:latin typeface="Kalinga" panose="020B0802040204020203" pitchFamily="34" charset="0"/>
                <a:ea typeface="+mn-ea"/>
                <a:cs typeface="+mn-cs"/>
              </a:rPr>
              <a:t>The dose is 5 mg/kg/day for adults usually 300 mg/daily</a:t>
            </a:r>
          </a:p>
          <a:p>
            <a:r>
              <a:rPr lang="en-US" sz="1200" b="0" kern="1200" dirty="0" smtClean="0">
                <a:solidFill>
                  <a:srgbClr val="C00000"/>
                </a:solidFill>
                <a:latin typeface="Kalinga" panose="020B0802040204020203" pitchFamily="34" charset="0"/>
                <a:ea typeface="+mn-ea"/>
                <a:cs typeface="+mn-cs"/>
              </a:rPr>
              <a:t>10-15 mg/kg/day for children</a:t>
            </a:r>
          </a:p>
          <a:p>
            <a:r>
              <a:rPr lang="en-US" sz="1200" b="0" kern="1200" dirty="0" smtClean="0">
                <a:solidFill>
                  <a:srgbClr val="C00000"/>
                </a:solidFill>
                <a:latin typeface="Kalinga" panose="020B0802040204020203" pitchFamily="34" charset="0"/>
                <a:ea typeface="+mn-ea"/>
                <a:cs typeface="+mn-cs"/>
              </a:rPr>
              <a:t>And in patients with renal failure, it is usually 300 mg daily or 900 mg thrice weekly</a:t>
            </a:r>
          </a:p>
          <a:p>
            <a:endParaRPr lang="en-US" sz="1200" b="0" kern="1200" dirty="0" smtClean="0">
              <a:solidFill>
                <a:srgbClr val="C00000"/>
              </a:solidFill>
              <a:latin typeface="Kalinga" panose="020B0802040204020203" pitchFamily="34" charset="0"/>
              <a:ea typeface="+mn-ea"/>
              <a:cs typeface="+mn-cs"/>
            </a:endParaRPr>
          </a:p>
          <a:p>
            <a:r>
              <a:rPr lang="en-US" sz="1200" b="0" kern="1200" dirty="0" smtClean="0">
                <a:solidFill>
                  <a:srgbClr val="C00000"/>
                </a:solidFill>
                <a:latin typeface="Kalinga" panose="020B0802040204020203" pitchFamily="34" charset="0"/>
                <a:ea typeface="+mn-ea"/>
                <a:cs typeface="+mn-cs"/>
              </a:rPr>
              <a:t>INH is also used for the treatment of LTBI and active TB disease</a:t>
            </a:r>
            <a:endParaRPr lang="en-US" sz="1200" b="1" kern="1200" dirty="0" smtClean="0">
              <a:solidFill>
                <a:srgbClr val="C00000"/>
              </a:solidFill>
              <a:latin typeface="Kalinga" panose="020B0802040204020203" pitchFamily="34" charset="0"/>
              <a:ea typeface="+mn-ea"/>
              <a:cs typeface="+mn-cs"/>
            </a:endParaRPr>
          </a:p>
        </p:txBody>
      </p:sp>
      <p:sp>
        <p:nvSpPr>
          <p:cNvPr id="4" name="Slide Number Placeholder 3"/>
          <p:cNvSpPr>
            <a:spLocks noGrp="1"/>
          </p:cNvSpPr>
          <p:nvPr>
            <p:ph type="sldNum" sz="quarter" idx="10"/>
          </p:nvPr>
        </p:nvSpPr>
        <p:spPr/>
        <p:txBody>
          <a:bodyPr/>
          <a:lstStyle/>
          <a:p>
            <a:fld id="{F1F72B58-5AF7-4FE8-BABB-E7738393E066}" type="slidenum">
              <a:rPr lang="en-US" smtClean="0"/>
              <a:pPr/>
              <a:t>13</a:t>
            </a:fld>
            <a:endParaRPr lang="en-US" dirty="0"/>
          </a:p>
        </p:txBody>
      </p:sp>
    </p:spTree>
    <p:extLst>
      <p:ext uri="{BB962C8B-B14F-4D97-AF65-F5344CB8AC3E}">
        <p14:creationId xmlns:p14="http://schemas.microsoft.com/office/powerpoint/2010/main" val="2851223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INH side effects can include peripheral neuropathy, CNS changes like restlessness and insomnia, and along with other TB medications it can cause </a:t>
            </a:r>
            <a:r>
              <a:rPr lang="en-US" dirty="0" err="1" smtClean="0"/>
              <a:t>hepatoxicity</a:t>
            </a:r>
            <a:r>
              <a:rPr lang="en-US" dirty="0" smtClean="0"/>
              <a:t> or GI upset</a:t>
            </a:r>
          </a:p>
          <a:p>
            <a:r>
              <a:rPr lang="en-US" dirty="0" smtClean="0"/>
              <a:t>Other side effects include </a:t>
            </a:r>
            <a:r>
              <a:rPr lang="en-US" dirty="0" err="1" smtClean="0"/>
              <a:t>Arthralgias</a:t>
            </a:r>
            <a:r>
              <a:rPr lang="en-US" dirty="0" smtClean="0"/>
              <a:t>, Flu like symptoms, and hypersensitivity reactions like fevers or rashes</a:t>
            </a:r>
          </a:p>
        </p:txBody>
      </p:sp>
      <p:sp>
        <p:nvSpPr>
          <p:cNvPr id="4" name="Slide Number Placeholder 3"/>
          <p:cNvSpPr>
            <a:spLocks noGrp="1"/>
          </p:cNvSpPr>
          <p:nvPr>
            <p:ph type="sldNum" sz="quarter" idx="10"/>
          </p:nvPr>
        </p:nvSpPr>
        <p:spPr/>
        <p:txBody>
          <a:bodyPr/>
          <a:lstStyle/>
          <a:p>
            <a:fld id="{F1F72B58-5AF7-4FE8-BABB-E7738393E066}" type="slidenum">
              <a:rPr lang="en-US" smtClean="0"/>
              <a:pPr/>
              <a:t>14</a:t>
            </a:fld>
            <a:endParaRPr lang="en-US" dirty="0"/>
          </a:p>
        </p:txBody>
      </p:sp>
    </p:spTree>
    <p:extLst>
      <p:ext uri="{BB962C8B-B14F-4D97-AF65-F5344CB8AC3E}">
        <p14:creationId xmlns:p14="http://schemas.microsoft.com/office/powerpoint/2010/main" val="3816472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education for patients on INH should include..</a:t>
            </a:r>
          </a:p>
          <a:p>
            <a:endParaRPr lang="en-US" dirty="0" smtClean="0"/>
          </a:p>
          <a:p>
            <a:r>
              <a:rPr lang="en-US" dirty="0" smtClean="0"/>
              <a:t>It is important to monitor… </a:t>
            </a:r>
          </a:p>
          <a:p>
            <a:endParaRPr lang="en-US" dirty="0" smtClean="0"/>
          </a:p>
          <a:p>
            <a:r>
              <a:rPr lang="en-US" dirty="0" smtClean="0"/>
              <a:t>INH increases phenytoin concentrations</a:t>
            </a:r>
          </a:p>
          <a:p>
            <a:r>
              <a:rPr lang="en-US" dirty="0" err="1" smtClean="0"/>
              <a:t>Carbamezapine</a:t>
            </a:r>
            <a:r>
              <a:rPr lang="en-US" dirty="0" smtClean="0"/>
              <a:t> – risk of hepatotoxicity</a:t>
            </a:r>
          </a:p>
        </p:txBody>
      </p:sp>
      <p:sp>
        <p:nvSpPr>
          <p:cNvPr id="4" name="Slide Number Placeholder 3"/>
          <p:cNvSpPr>
            <a:spLocks noGrp="1"/>
          </p:cNvSpPr>
          <p:nvPr>
            <p:ph type="sldNum" sz="quarter" idx="10"/>
          </p:nvPr>
        </p:nvSpPr>
        <p:spPr/>
        <p:txBody>
          <a:bodyPr/>
          <a:lstStyle/>
          <a:p>
            <a:fld id="{F1F72B58-5AF7-4FE8-BABB-E7738393E066}" type="slidenum">
              <a:rPr lang="en-US" smtClean="0"/>
              <a:pPr/>
              <a:t>15</a:t>
            </a:fld>
            <a:endParaRPr lang="en-US" dirty="0"/>
          </a:p>
        </p:txBody>
      </p:sp>
    </p:spTree>
    <p:extLst>
      <p:ext uri="{BB962C8B-B14F-4D97-AF65-F5344CB8AC3E}">
        <p14:creationId xmlns:p14="http://schemas.microsoft.com/office/powerpoint/2010/main" val="2599248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rgbClr val="C00000"/>
                </a:solidFill>
                <a:latin typeface="Kalinga" panose="020B0802040204020203" pitchFamily="34" charset="0"/>
                <a:ea typeface="+mn-ea"/>
                <a:cs typeface="+mn-cs"/>
              </a:rPr>
              <a:t>Pyrazinamide is a bacteriostatic/sterilizing agent and has the greatest activity against dormant or semi dormant organisms</a:t>
            </a:r>
          </a:p>
          <a:p>
            <a:endParaRPr lang="en-US" sz="1200" b="0" kern="1200" dirty="0" smtClean="0">
              <a:solidFill>
                <a:srgbClr val="C00000"/>
              </a:solidFill>
              <a:latin typeface="Kalinga" panose="020B0802040204020203" pitchFamily="34" charset="0"/>
              <a:ea typeface="+mn-ea"/>
              <a:cs typeface="+mn-cs"/>
            </a:endParaRPr>
          </a:p>
          <a:p>
            <a:r>
              <a:rPr lang="en-US" sz="1200" b="0" kern="1200" dirty="0" smtClean="0">
                <a:solidFill>
                  <a:srgbClr val="C00000"/>
                </a:solidFill>
                <a:latin typeface="Kalinga" panose="020B0802040204020203" pitchFamily="34" charset="0"/>
                <a:ea typeface="+mn-ea"/>
                <a:cs typeface="+mn-cs"/>
              </a:rPr>
              <a:t>PZA comes in a 500 mg scored tablet</a:t>
            </a:r>
          </a:p>
          <a:p>
            <a:r>
              <a:rPr lang="en-US" sz="1200" b="0" kern="1200" dirty="0" smtClean="0">
                <a:solidFill>
                  <a:srgbClr val="C00000"/>
                </a:solidFill>
                <a:latin typeface="Kalinga" panose="020B0802040204020203" pitchFamily="34" charset="0"/>
                <a:ea typeface="+mn-ea"/>
                <a:cs typeface="+mn-cs"/>
              </a:rPr>
              <a:t>Adult dosing is typically 25 mg/kg/day</a:t>
            </a:r>
          </a:p>
          <a:p>
            <a:r>
              <a:rPr lang="en-US" sz="1200" b="0" kern="1200" dirty="0" smtClean="0">
                <a:solidFill>
                  <a:srgbClr val="C00000"/>
                </a:solidFill>
                <a:latin typeface="Kalinga" panose="020B0802040204020203" pitchFamily="34" charset="0"/>
                <a:ea typeface="+mn-ea"/>
                <a:cs typeface="+mn-cs"/>
              </a:rPr>
              <a:t>For children 30-40 mg/kg/dose</a:t>
            </a:r>
          </a:p>
          <a:p>
            <a:r>
              <a:rPr lang="en-US" sz="1200" b="0" kern="1200" dirty="0" smtClean="0">
                <a:solidFill>
                  <a:srgbClr val="C00000"/>
                </a:solidFill>
                <a:latin typeface="Kalinga" panose="020B0802040204020203" pitchFamily="34" charset="0"/>
                <a:ea typeface="+mn-ea"/>
                <a:cs typeface="+mn-cs"/>
              </a:rPr>
              <a:t>And for patients with renal failure a dose of 25 mg/kg/ 3 times per week is used. PZA is cleared by the kidneys, and it should be given after dialysis</a:t>
            </a:r>
          </a:p>
          <a:p>
            <a:endParaRPr lang="en-US" sz="1200" b="0" kern="1200" dirty="0" smtClean="0">
              <a:solidFill>
                <a:srgbClr val="C00000"/>
              </a:solidFill>
              <a:latin typeface="Kalinga" panose="020B0802040204020203" pitchFamily="34" charset="0"/>
              <a:ea typeface="+mn-ea"/>
              <a:cs typeface="+mn-cs"/>
            </a:endParaRPr>
          </a:p>
          <a:p>
            <a:r>
              <a:rPr lang="en-US" sz="1200" b="0" kern="1200" dirty="0" smtClean="0">
                <a:solidFill>
                  <a:srgbClr val="C00000"/>
                </a:solidFill>
                <a:latin typeface="Kalinga" panose="020B0802040204020203" pitchFamily="34" charset="0"/>
                <a:ea typeface="+mn-ea"/>
                <a:cs typeface="+mn-cs"/>
              </a:rPr>
              <a:t>In the U.S PZA is avoided in pregnancy for drug susceptible disease…</a:t>
            </a:r>
          </a:p>
        </p:txBody>
      </p:sp>
      <p:sp>
        <p:nvSpPr>
          <p:cNvPr id="4" name="Slide Number Placeholder 3"/>
          <p:cNvSpPr>
            <a:spLocks noGrp="1"/>
          </p:cNvSpPr>
          <p:nvPr>
            <p:ph type="sldNum" sz="quarter" idx="10"/>
          </p:nvPr>
        </p:nvSpPr>
        <p:spPr/>
        <p:txBody>
          <a:bodyPr/>
          <a:lstStyle/>
          <a:p>
            <a:fld id="{F1F72B58-5AF7-4FE8-BABB-E7738393E066}" type="slidenum">
              <a:rPr lang="en-US" smtClean="0"/>
              <a:pPr/>
              <a:t>16</a:t>
            </a:fld>
            <a:endParaRPr lang="en-US" dirty="0"/>
          </a:p>
        </p:txBody>
      </p:sp>
    </p:spTree>
    <p:extLst>
      <p:ext uri="{BB962C8B-B14F-4D97-AF65-F5344CB8AC3E}">
        <p14:creationId xmlns:p14="http://schemas.microsoft.com/office/powerpoint/2010/main" val="3597762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rgbClr val="C00000"/>
                </a:solidFill>
                <a:latin typeface="Kalinga" panose="020B0802040204020203" pitchFamily="34" charset="0"/>
                <a:ea typeface="+mn-ea"/>
                <a:cs typeface="+mn-cs"/>
              </a:rPr>
              <a:t>Adverse reactions with PZA include:</a:t>
            </a:r>
          </a:p>
          <a:p>
            <a:r>
              <a:rPr lang="en-US" sz="1200" b="1" kern="1200" dirty="0" smtClean="0">
                <a:solidFill>
                  <a:srgbClr val="C00000"/>
                </a:solidFill>
                <a:latin typeface="Kalinga" panose="020B0802040204020203" pitchFamily="34" charset="0"/>
                <a:ea typeface="+mn-ea"/>
                <a:cs typeface="+mn-cs"/>
              </a:rPr>
              <a:t>Gout  and </a:t>
            </a:r>
            <a:r>
              <a:rPr lang="en-US" sz="1200" b="1" kern="1200" dirty="0" err="1" smtClean="0">
                <a:solidFill>
                  <a:srgbClr val="C00000"/>
                </a:solidFill>
                <a:latin typeface="Kalinga" panose="020B0802040204020203" pitchFamily="34" charset="0"/>
                <a:ea typeface="+mn-ea"/>
                <a:cs typeface="+mn-cs"/>
              </a:rPr>
              <a:t>arthralgias</a:t>
            </a:r>
            <a:r>
              <a:rPr lang="en-US" sz="1200" b="1" kern="1200" dirty="0" smtClean="0">
                <a:solidFill>
                  <a:srgbClr val="C00000"/>
                </a:solidFill>
                <a:latin typeface="Kalinga" panose="020B0802040204020203" pitchFamily="34" charset="0"/>
                <a:ea typeface="+mn-ea"/>
                <a:cs typeface="+mn-cs"/>
              </a:rPr>
              <a:t> </a:t>
            </a:r>
          </a:p>
          <a:p>
            <a:r>
              <a:rPr lang="en-US" sz="1200" b="1" kern="1200" dirty="0" smtClean="0">
                <a:solidFill>
                  <a:srgbClr val="C00000"/>
                </a:solidFill>
                <a:latin typeface="Kalinga" panose="020B0802040204020203" pitchFamily="34" charset="0"/>
                <a:ea typeface="+mn-ea"/>
                <a:cs typeface="+mn-cs"/>
              </a:rPr>
              <a:t>Hepatotoxicity – </a:t>
            </a:r>
            <a:endParaRPr lang="en-US" sz="1200" b="0" kern="1200" dirty="0" smtClean="0">
              <a:solidFill>
                <a:srgbClr val="C00000"/>
              </a:solidFill>
              <a:latin typeface="Kalinga" panose="020B0802040204020203" pitchFamily="34" charset="0"/>
              <a:ea typeface="Calibri Light"/>
              <a:cs typeface="Calibri Light"/>
            </a:endParaRPr>
          </a:p>
          <a:p>
            <a:r>
              <a:rPr lang="en-US" sz="1200" b="1" kern="1200" dirty="0" smtClean="0">
                <a:solidFill>
                  <a:srgbClr val="C00000"/>
                </a:solidFill>
                <a:latin typeface="Kalinga" panose="020B0802040204020203" pitchFamily="34" charset="0"/>
                <a:ea typeface="+mn-ea"/>
                <a:cs typeface="+mn-cs"/>
              </a:rPr>
              <a:t>Rash – </a:t>
            </a:r>
            <a:r>
              <a:rPr lang="en-US" sz="1200" b="0" kern="1200" dirty="0" smtClean="0">
                <a:solidFill>
                  <a:srgbClr val="C00000"/>
                </a:solidFill>
                <a:latin typeface="Kalinga" panose="020B0802040204020203" pitchFamily="34" charset="0"/>
                <a:ea typeface="+mn-ea"/>
                <a:cs typeface="+mn-cs"/>
              </a:rPr>
              <a:t>usually self limited </a:t>
            </a:r>
          </a:p>
          <a:p>
            <a:r>
              <a:rPr lang="en-US" sz="1200" b="1" kern="1200" dirty="0" smtClean="0">
                <a:solidFill>
                  <a:srgbClr val="C00000"/>
                </a:solidFill>
                <a:latin typeface="Kalinga" panose="020B0802040204020203" pitchFamily="34" charset="0"/>
                <a:ea typeface="+mn-ea"/>
                <a:cs typeface="+mn-cs"/>
              </a:rPr>
              <a:t>GI: </a:t>
            </a:r>
            <a:r>
              <a:rPr lang="en-US" sz="1200" b="0" kern="1200" dirty="0" smtClean="0">
                <a:solidFill>
                  <a:srgbClr val="C00000"/>
                </a:solidFill>
                <a:latin typeface="Kalinga" panose="020B0802040204020203" pitchFamily="34" charset="0"/>
                <a:ea typeface="+mn-ea"/>
                <a:cs typeface="+mn-cs"/>
              </a:rPr>
              <a:t>nausea/vomiting, mild at standard doses</a:t>
            </a:r>
          </a:p>
          <a:p>
            <a:endParaRPr lang="en-US" sz="1200" b="1" kern="1200" dirty="0" smtClean="0">
              <a:solidFill>
                <a:srgbClr val="C00000"/>
              </a:solidFill>
              <a:latin typeface="Kalinga" panose="020B0802040204020203" pitchFamily="34" charset="0"/>
              <a:ea typeface="+mn-ea"/>
              <a:cs typeface="+mn-cs"/>
            </a:endParaRPr>
          </a:p>
          <a:p>
            <a:r>
              <a:rPr lang="en-US" sz="1200" b="0" kern="1200" dirty="0" smtClean="0">
                <a:solidFill>
                  <a:srgbClr val="C00000"/>
                </a:solidFill>
                <a:latin typeface="Kalinga" panose="020B0802040204020203" pitchFamily="34" charset="0"/>
                <a:ea typeface="+mn-ea"/>
                <a:cs typeface="+mn-cs"/>
              </a:rPr>
              <a:t>It is important to monitor transaminases and uric acid</a:t>
            </a:r>
          </a:p>
          <a:p>
            <a:endParaRPr lang="en-US" sz="1200" b="0" kern="1200" dirty="0" smtClean="0">
              <a:solidFill>
                <a:srgbClr val="C00000"/>
              </a:solidFill>
              <a:latin typeface="Kalinga" panose="020B0802040204020203" pitchFamily="34" charset="0"/>
              <a:ea typeface="+mn-ea"/>
              <a:cs typeface="+mn-cs"/>
            </a:endParaRPr>
          </a:p>
          <a:p>
            <a:r>
              <a:rPr lang="en-US" sz="1200" b="0" kern="1200" dirty="0" smtClean="0">
                <a:solidFill>
                  <a:srgbClr val="C00000"/>
                </a:solidFill>
                <a:latin typeface="Kalinga" panose="020B0802040204020203" pitchFamily="34" charset="0"/>
                <a:ea typeface="+mn-ea"/>
                <a:cs typeface="+mn-cs"/>
              </a:rPr>
              <a:t>Important patient education includes to limit sun exposure, it can be taken with or without food, and to notify their nurse or healthcare worker if they experience severe pain or swelling in the joints</a:t>
            </a:r>
          </a:p>
        </p:txBody>
      </p:sp>
      <p:sp>
        <p:nvSpPr>
          <p:cNvPr id="4" name="Slide Number Placeholder 3"/>
          <p:cNvSpPr>
            <a:spLocks noGrp="1"/>
          </p:cNvSpPr>
          <p:nvPr>
            <p:ph type="sldNum" sz="quarter" idx="10"/>
          </p:nvPr>
        </p:nvSpPr>
        <p:spPr/>
        <p:txBody>
          <a:bodyPr/>
          <a:lstStyle/>
          <a:p>
            <a:fld id="{F1F72B58-5AF7-4FE8-BABB-E7738393E066}" type="slidenum">
              <a:rPr lang="en-US" smtClean="0"/>
              <a:pPr/>
              <a:t>17</a:t>
            </a:fld>
            <a:endParaRPr lang="en-US" dirty="0"/>
          </a:p>
        </p:txBody>
      </p:sp>
    </p:spTree>
    <p:extLst>
      <p:ext uri="{BB962C8B-B14F-4D97-AF65-F5344CB8AC3E}">
        <p14:creationId xmlns:p14="http://schemas.microsoft.com/office/powerpoint/2010/main" val="450823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rgbClr val="C00000"/>
                </a:solidFill>
                <a:latin typeface="Kalinga" panose="020B0802040204020203" pitchFamily="34" charset="0"/>
                <a:ea typeface="+mn-ea"/>
                <a:cs typeface="+mn-cs"/>
              </a:rPr>
              <a:t>Ethambutol can cause toxicities such as </a:t>
            </a:r>
          </a:p>
          <a:p>
            <a:r>
              <a:rPr lang="en-US" sz="1200" b="0" kern="1200" dirty="0" smtClean="0">
                <a:solidFill>
                  <a:srgbClr val="C00000"/>
                </a:solidFill>
                <a:latin typeface="Kalinga" panose="020B0802040204020203" pitchFamily="34" charset="0"/>
                <a:ea typeface="+mn-ea"/>
                <a:cs typeface="+mn-cs"/>
              </a:rPr>
              <a:t>_</a:t>
            </a:r>
            <a:r>
              <a:rPr lang="en-US" sz="1200" b="0" kern="1200" dirty="0" err="1" smtClean="0">
                <a:solidFill>
                  <a:srgbClr val="C00000"/>
                </a:solidFill>
                <a:latin typeface="Kalinga" panose="020B0802040204020203" pitchFamily="34" charset="0"/>
                <a:ea typeface="+mn-ea"/>
                <a:cs typeface="+mn-cs"/>
              </a:rPr>
              <a:t>retrobulbar</a:t>
            </a:r>
            <a:r>
              <a:rPr lang="en-US" sz="1200" b="0" kern="1200" dirty="0" smtClean="0">
                <a:solidFill>
                  <a:srgbClr val="C00000"/>
                </a:solidFill>
                <a:latin typeface="Kalinga" panose="020B0802040204020203" pitchFamily="34" charset="0"/>
                <a:ea typeface="+mn-ea"/>
                <a:cs typeface="+mn-cs"/>
              </a:rPr>
              <a:t> neuritis (optic nerve in the back of the eye becomes inflamed) it can happen in one or both eyes</a:t>
            </a:r>
          </a:p>
          <a:p>
            <a:r>
              <a:rPr lang="en-US" sz="1200" b="0" kern="1200" dirty="0" smtClean="0">
                <a:solidFill>
                  <a:srgbClr val="C00000"/>
                </a:solidFill>
                <a:latin typeface="Kalinga" panose="020B0802040204020203" pitchFamily="34" charset="0"/>
                <a:ea typeface="+mn-ea"/>
                <a:cs typeface="+mn-cs"/>
              </a:rPr>
              <a:t>_ peripheral neuropathy can occur </a:t>
            </a:r>
          </a:p>
          <a:p>
            <a:r>
              <a:rPr lang="en-US" sz="1200" b="0" kern="1200" dirty="0" smtClean="0">
                <a:solidFill>
                  <a:srgbClr val="C00000"/>
                </a:solidFill>
                <a:latin typeface="Kalinga" panose="020B0802040204020203" pitchFamily="34" charset="0"/>
                <a:ea typeface="+mn-ea"/>
                <a:cs typeface="+mn-cs"/>
              </a:rPr>
              <a:t>_and cutaneous reactions are also a possibility although not typical</a:t>
            </a:r>
          </a:p>
          <a:p>
            <a:endParaRPr lang="en-US" sz="1200" b="0" kern="1200" dirty="0" smtClean="0">
              <a:solidFill>
                <a:srgbClr val="C00000"/>
              </a:solidFill>
              <a:latin typeface="Kalinga" panose="020B0802040204020203" pitchFamily="34" charset="0"/>
              <a:ea typeface="+mn-ea"/>
              <a:cs typeface="+mn-cs"/>
            </a:endParaRPr>
          </a:p>
          <a:p>
            <a:r>
              <a:rPr lang="en-US" sz="1200" b="0" kern="1200" dirty="0" smtClean="0">
                <a:solidFill>
                  <a:srgbClr val="C00000"/>
                </a:solidFill>
                <a:latin typeface="Kalinga" panose="020B0802040204020203" pitchFamily="34" charset="0"/>
                <a:ea typeface="+mn-ea"/>
                <a:cs typeface="+mn-cs"/>
              </a:rPr>
              <a:t>It is important to monitor…</a:t>
            </a:r>
            <a:endParaRPr lang="en-US" sz="1200" b="0" kern="1200" dirty="0">
              <a:solidFill>
                <a:srgbClr val="C00000"/>
              </a:solidFill>
              <a:latin typeface="Kalinga" panose="020B0802040204020203" pitchFamily="34" charset="0"/>
              <a:ea typeface="+mn-ea"/>
              <a:cs typeface="+mn-cs"/>
            </a:endParaRPr>
          </a:p>
        </p:txBody>
      </p:sp>
      <p:sp>
        <p:nvSpPr>
          <p:cNvPr id="4" name="Slide Number Placeholder 3"/>
          <p:cNvSpPr>
            <a:spLocks noGrp="1"/>
          </p:cNvSpPr>
          <p:nvPr>
            <p:ph type="sldNum" sz="quarter" idx="10"/>
          </p:nvPr>
        </p:nvSpPr>
        <p:spPr/>
        <p:txBody>
          <a:bodyPr/>
          <a:lstStyle/>
          <a:p>
            <a:fld id="{F1F72B58-5AF7-4FE8-BABB-E7738393E066}" type="slidenum">
              <a:rPr lang="en-US" smtClean="0"/>
              <a:pPr/>
              <a:t>19</a:t>
            </a:fld>
            <a:endParaRPr lang="en-US" dirty="0"/>
          </a:p>
        </p:txBody>
      </p:sp>
    </p:spTree>
    <p:extLst>
      <p:ext uri="{BB962C8B-B14F-4D97-AF65-F5344CB8AC3E}">
        <p14:creationId xmlns:p14="http://schemas.microsoft.com/office/powerpoint/2010/main" val="84894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Fluoroquinolones include </a:t>
            </a:r>
            <a:r>
              <a:rPr lang="en-US" dirty="0" err="1" smtClean="0"/>
              <a:t>Moxifloxacin</a:t>
            </a:r>
            <a:r>
              <a:rPr lang="en-US" dirty="0" smtClean="0"/>
              <a:t> and Levofloxacin</a:t>
            </a:r>
          </a:p>
        </p:txBody>
      </p:sp>
      <p:sp>
        <p:nvSpPr>
          <p:cNvPr id="4" name="Slide Number Placeholder 3"/>
          <p:cNvSpPr>
            <a:spLocks noGrp="1"/>
          </p:cNvSpPr>
          <p:nvPr>
            <p:ph type="sldNum" sz="quarter" idx="10"/>
          </p:nvPr>
        </p:nvSpPr>
        <p:spPr/>
        <p:txBody>
          <a:bodyPr/>
          <a:lstStyle/>
          <a:p>
            <a:fld id="{F1F72B58-5AF7-4FE8-BABB-E7738393E066}" type="slidenum">
              <a:rPr lang="en-US" smtClean="0"/>
              <a:pPr/>
              <a:t>20</a:t>
            </a:fld>
            <a:endParaRPr lang="en-US" dirty="0"/>
          </a:p>
        </p:txBody>
      </p:sp>
    </p:spTree>
    <p:extLst>
      <p:ext uri="{BB962C8B-B14F-4D97-AF65-F5344CB8AC3E}">
        <p14:creationId xmlns:p14="http://schemas.microsoft.com/office/powerpoint/2010/main" val="197582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Moxifloxacin</a:t>
            </a:r>
            <a:r>
              <a:rPr lang="en-US" dirty="0" smtClean="0"/>
              <a:t> and Levofloxacin are both bactericidal drugs</a:t>
            </a:r>
          </a:p>
          <a:p>
            <a:r>
              <a:rPr lang="en-US" dirty="0" err="1" smtClean="0"/>
              <a:t>Moxifloxacin</a:t>
            </a:r>
            <a:r>
              <a:rPr lang="en-US" dirty="0" smtClean="0"/>
              <a:t> is metabolized by the liver and the dosage is 400 mg/day with no dose adjustments required with renal insufficiency</a:t>
            </a:r>
          </a:p>
          <a:p>
            <a:r>
              <a:rPr lang="en-US" dirty="0" smtClean="0"/>
              <a:t>Levofloxacin is excreted unchanged by the kidneys and the dose is 750-100 mg/day. The dose is adjusted with renal insufficiency to 3 times weekly and not daily for creatinine clearance less than&lt; 30 mL/min</a:t>
            </a:r>
          </a:p>
          <a:p>
            <a:endParaRPr lang="en-US" dirty="0" smtClean="0"/>
          </a:p>
          <a:p>
            <a:r>
              <a:rPr lang="en-US" dirty="0" smtClean="0"/>
              <a:t>Side effects of both of these medications include…</a:t>
            </a:r>
          </a:p>
        </p:txBody>
      </p:sp>
      <p:sp>
        <p:nvSpPr>
          <p:cNvPr id="4" name="Slide Number Placeholder 3"/>
          <p:cNvSpPr>
            <a:spLocks noGrp="1"/>
          </p:cNvSpPr>
          <p:nvPr>
            <p:ph type="sldNum" sz="quarter" idx="10"/>
          </p:nvPr>
        </p:nvSpPr>
        <p:spPr/>
        <p:txBody>
          <a:bodyPr/>
          <a:lstStyle/>
          <a:p>
            <a:fld id="{F1F72B58-5AF7-4FE8-BABB-E7738393E066}" type="slidenum">
              <a:rPr lang="en-US" smtClean="0"/>
              <a:pPr/>
              <a:t>21</a:t>
            </a:fld>
            <a:endParaRPr lang="en-US" dirty="0"/>
          </a:p>
        </p:txBody>
      </p:sp>
    </p:spTree>
    <p:extLst>
      <p:ext uri="{BB962C8B-B14F-4D97-AF65-F5344CB8AC3E}">
        <p14:creationId xmlns:p14="http://schemas.microsoft.com/office/powerpoint/2010/main" val="4179007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Toxicities with fluoroquinolones include… </a:t>
            </a:r>
          </a:p>
          <a:p>
            <a:r>
              <a:rPr lang="en-US" dirty="0" smtClean="0"/>
              <a:t>Tendonitis or Tendon ruptures which is rare. The patient may complain of pain in the back of their ankle or elbow and they may also complain of muscle or joint pain if this occurs. It is important to evaluate the risk vs the benefits </a:t>
            </a:r>
          </a:p>
          <a:p>
            <a:r>
              <a:rPr lang="en-US" dirty="0" smtClean="0"/>
              <a:t>Neurological effects can include insomnia, dizziness, headache, or tremors</a:t>
            </a:r>
          </a:p>
          <a:p>
            <a:endParaRPr lang="en-US" dirty="0" smtClean="0"/>
          </a:p>
          <a:p>
            <a:r>
              <a:rPr lang="en-US" dirty="0" smtClean="0"/>
              <a:t>It is important to educate patients to avoid milk-based products or antacids within 2 hours of ingesting medication and avoid vitamin supplements as well. Because calcium can bind the fluoroquinolone antibiotic and make it ineffective.</a:t>
            </a:r>
          </a:p>
        </p:txBody>
      </p:sp>
      <p:sp>
        <p:nvSpPr>
          <p:cNvPr id="4" name="Slide Number Placeholder 3"/>
          <p:cNvSpPr>
            <a:spLocks noGrp="1"/>
          </p:cNvSpPr>
          <p:nvPr>
            <p:ph type="sldNum" sz="quarter" idx="10"/>
          </p:nvPr>
        </p:nvSpPr>
        <p:spPr/>
        <p:txBody>
          <a:bodyPr/>
          <a:lstStyle/>
          <a:p>
            <a:fld id="{F1F72B58-5AF7-4FE8-BABB-E7738393E066}" type="slidenum">
              <a:rPr lang="en-US" smtClean="0"/>
              <a:pPr/>
              <a:t>22</a:t>
            </a:fld>
            <a:endParaRPr lang="en-US" dirty="0"/>
          </a:p>
        </p:txBody>
      </p:sp>
    </p:spTree>
    <p:extLst>
      <p:ext uri="{BB962C8B-B14F-4D97-AF65-F5344CB8AC3E}">
        <p14:creationId xmlns:p14="http://schemas.microsoft.com/office/powerpoint/2010/main" val="1693283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Before the use of anti-tuberculosis medications TB was treated in sanatoriums.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As you can see in these pictures, the patients were sent away to live in these sanatoriums where their method of treatment was through fresh air, sunlight, relaxing surroundings and proper nutrition.</a:t>
            </a:r>
          </a:p>
          <a:p>
            <a:r>
              <a:rPr lang="en-US" sz="1200" dirty="0" smtClean="0">
                <a:latin typeface="Arial" panose="020B0604020202020204" pitchFamily="34" charset="0"/>
                <a:cs typeface="Arial" panose="020B0604020202020204" pitchFamily="34" charset="0"/>
              </a:rPr>
              <a:t>Patients would be outside where they could be exposed to these natural elements with the hopes of healing their disease.</a:t>
            </a:r>
          </a:p>
          <a:p>
            <a:endParaRPr lang="en-US" dirty="0"/>
          </a:p>
        </p:txBody>
      </p:sp>
      <p:sp>
        <p:nvSpPr>
          <p:cNvPr id="4" name="Slide Number Placeholder 3"/>
          <p:cNvSpPr>
            <a:spLocks noGrp="1"/>
          </p:cNvSpPr>
          <p:nvPr>
            <p:ph type="sldNum" sz="quarter" idx="10"/>
          </p:nvPr>
        </p:nvSpPr>
        <p:spPr/>
        <p:txBody>
          <a:bodyPr/>
          <a:lstStyle/>
          <a:p>
            <a:fld id="{F1F72B58-5AF7-4FE8-BABB-E7738393E066}" type="slidenum">
              <a:rPr lang="en-US" smtClean="0"/>
              <a:pPr/>
              <a:t>4</a:t>
            </a:fld>
            <a:endParaRPr lang="en-US" dirty="0"/>
          </a:p>
        </p:txBody>
      </p:sp>
    </p:spTree>
    <p:extLst>
      <p:ext uri="{BB962C8B-B14F-4D97-AF65-F5344CB8AC3E}">
        <p14:creationId xmlns:p14="http://schemas.microsoft.com/office/powerpoint/2010/main" val="895691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Don’t forget to visit HNTC website for product and tools that can help with medication administration for patients as well. </a:t>
            </a:r>
          </a:p>
        </p:txBody>
      </p:sp>
      <p:sp>
        <p:nvSpPr>
          <p:cNvPr id="4" name="Slide Number Placeholder 3"/>
          <p:cNvSpPr>
            <a:spLocks noGrp="1"/>
          </p:cNvSpPr>
          <p:nvPr>
            <p:ph type="sldNum" sz="quarter" idx="10"/>
          </p:nvPr>
        </p:nvSpPr>
        <p:spPr/>
        <p:txBody>
          <a:bodyPr/>
          <a:lstStyle/>
          <a:p>
            <a:fld id="{F1F72B58-5AF7-4FE8-BABB-E7738393E066}" type="slidenum">
              <a:rPr lang="en-US" smtClean="0"/>
              <a:pPr/>
              <a:t>23</a:t>
            </a:fld>
            <a:endParaRPr lang="en-US" dirty="0"/>
          </a:p>
        </p:txBody>
      </p:sp>
    </p:spTree>
    <p:extLst>
      <p:ext uri="{BB962C8B-B14F-4D97-AF65-F5344CB8AC3E}">
        <p14:creationId xmlns:p14="http://schemas.microsoft.com/office/powerpoint/2010/main" val="3154998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take home message is to remember….</a:t>
            </a:r>
          </a:p>
          <a:p>
            <a:endParaRPr lang="en-US" dirty="0" smtClean="0"/>
          </a:p>
          <a:p>
            <a:r>
              <a:rPr lang="en-US" dirty="0" smtClean="0"/>
              <a:t>Idea about what to tell patients when they asked why do I take so many meds and not just one…</a:t>
            </a:r>
          </a:p>
        </p:txBody>
      </p:sp>
      <p:sp>
        <p:nvSpPr>
          <p:cNvPr id="4" name="Slide Number Placeholder 3"/>
          <p:cNvSpPr>
            <a:spLocks noGrp="1"/>
          </p:cNvSpPr>
          <p:nvPr>
            <p:ph type="sldNum" sz="quarter" idx="10"/>
          </p:nvPr>
        </p:nvSpPr>
        <p:spPr/>
        <p:txBody>
          <a:bodyPr/>
          <a:lstStyle/>
          <a:p>
            <a:fld id="{F1F72B58-5AF7-4FE8-BABB-E7738393E066}" type="slidenum">
              <a:rPr lang="en-US" smtClean="0"/>
              <a:pPr/>
              <a:t>24</a:t>
            </a:fld>
            <a:endParaRPr lang="en-US" dirty="0"/>
          </a:p>
        </p:txBody>
      </p:sp>
    </p:spTree>
    <p:extLst>
      <p:ext uri="{BB962C8B-B14F-4D97-AF65-F5344CB8AC3E}">
        <p14:creationId xmlns:p14="http://schemas.microsoft.com/office/powerpoint/2010/main" val="3445932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1F72B58-5AF7-4FE8-BABB-E7738393E066}" type="slidenum">
              <a:rPr lang="en-US" smtClean="0"/>
              <a:pPr/>
              <a:t>25</a:t>
            </a:fld>
            <a:endParaRPr lang="en-US" dirty="0"/>
          </a:p>
        </p:txBody>
      </p:sp>
    </p:spTree>
    <p:extLst>
      <p:ext uri="{BB962C8B-B14F-4D97-AF65-F5344CB8AC3E}">
        <p14:creationId xmlns:p14="http://schemas.microsoft.com/office/powerpoint/2010/main" val="3968964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72B58-5AF7-4FE8-BABB-E7738393E066}" type="slidenum">
              <a:rPr lang="en-US" smtClean="0"/>
              <a:pPr/>
              <a:t>26</a:t>
            </a:fld>
            <a:endParaRPr lang="en-US" dirty="0"/>
          </a:p>
        </p:txBody>
      </p:sp>
    </p:spTree>
    <p:extLst>
      <p:ext uri="{BB962C8B-B14F-4D97-AF65-F5344CB8AC3E}">
        <p14:creationId xmlns:p14="http://schemas.microsoft.com/office/powerpoint/2010/main" val="2430693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Fortunately, today we have several medications that are used to treat TB. Per the CDC, the standard treatment regimen for drug susceptible tuberculosis is with these First-line drugs which are </a:t>
            </a:r>
            <a:r>
              <a:rPr lang="en-US" sz="1200" dirty="0" err="1" smtClean="0">
                <a:latin typeface="Arial" panose="020B0604020202020204" pitchFamily="34" charset="0"/>
                <a:cs typeface="Arial" panose="020B0604020202020204" pitchFamily="34" charset="0"/>
              </a:rPr>
              <a:t>Rifamycin's</a:t>
            </a:r>
            <a:r>
              <a:rPr lang="en-US" sz="1200" dirty="0" smtClean="0">
                <a:latin typeface="Arial" panose="020B0604020202020204" pitchFamily="34" charset="0"/>
                <a:cs typeface="Arial" panose="020B0604020202020204" pitchFamily="34" charset="0"/>
              </a:rPr>
              <a:t> such as RIF, RBT, or </a:t>
            </a:r>
            <a:r>
              <a:rPr lang="en-US" sz="1200" dirty="0" err="1" smtClean="0">
                <a:latin typeface="Arial" panose="020B0604020202020204" pitchFamily="34" charset="0"/>
                <a:cs typeface="Arial" panose="020B0604020202020204" pitchFamily="34" charset="0"/>
              </a:rPr>
              <a:t>Rifapentine</a:t>
            </a:r>
            <a:r>
              <a:rPr lang="en-US" sz="1200" dirty="0" smtClean="0">
                <a:latin typeface="Arial" panose="020B0604020202020204" pitchFamily="34" charset="0"/>
                <a:cs typeface="Arial" panose="020B0604020202020204" pitchFamily="34" charset="0"/>
              </a:rPr>
              <a:t>, Isoniazid, Pyrazinamide, Ethambutol, and more recently used now, fluoroquinolones such as </a:t>
            </a:r>
            <a:r>
              <a:rPr lang="en-US" sz="1200" dirty="0" err="1" smtClean="0">
                <a:latin typeface="Arial" panose="020B0604020202020204" pitchFamily="34" charset="0"/>
                <a:cs typeface="Arial" panose="020B0604020202020204" pitchFamily="34" charset="0"/>
              </a:rPr>
              <a:t>Moxifloxacin</a:t>
            </a:r>
            <a:r>
              <a:rPr lang="en-US" sz="1200" dirty="0" smtClean="0">
                <a:latin typeface="Arial" panose="020B0604020202020204" pitchFamily="34" charset="0"/>
                <a:cs typeface="Arial" panose="020B0604020202020204" pitchFamily="34" charset="0"/>
              </a:rPr>
              <a:t> and Levofloxacin.</a:t>
            </a:r>
          </a:p>
          <a:p>
            <a:endParaRPr lang="en-US" dirty="0"/>
          </a:p>
        </p:txBody>
      </p:sp>
      <p:sp>
        <p:nvSpPr>
          <p:cNvPr id="4" name="Slide Number Placeholder 3"/>
          <p:cNvSpPr>
            <a:spLocks noGrp="1"/>
          </p:cNvSpPr>
          <p:nvPr>
            <p:ph type="sldNum" sz="quarter" idx="10"/>
          </p:nvPr>
        </p:nvSpPr>
        <p:spPr/>
        <p:txBody>
          <a:bodyPr/>
          <a:lstStyle/>
          <a:p>
            <a:fld id="{F1F72B58-5AF7-4FE8-BABB-E7738393E066}" type="slidenum">
              <a:rPr lang="en-US" smtClean="0"/>
              <a:pPr/>
              <a:t>5</a:t>
            </a:fld>
            <a:endParaRPr lang="en-US" dirty="0"/>
          </a:p>
        </p:txBody>
      </p:sp>
    </p:spTree>
    <p:extLst>
      <p:ext uri="{BB962C8B-B14F-4D97-AF65-F5344CB8AC3E}">
        <p14:creationId xmlns:p14="http://schemas.microsoft.com/office/powerpoint/2010/main" val="110347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smtClean="0">
                <a:latin typeface="Arial" panose="020B0604020202020204" pitchFamily="34" charset="0"/>
                <a:cs typeface="Arial" panose="020B0604020202020204" pitchFamily="34" charset="0"/>
              </a:rPr>
              <a:t>So, Why use a Multi-Drug Therapy to treat TB?</a:t>
            </a:r>
          </a:p>
          <a:p>
            <a:pPr defTabSz="931774">
              <a:defRPr/>
            </a:pPr>
            <a:r>
              <a:rPr lang="en-US" sz="1200" dirty="0" smtClean="0">
                <a:latin typeface="Arial" panose="020B0604020202020204" pitchFamily="34" charset="0"/>
                <a:cs typeface="Arial" panose="020B0604020202020204" pitchFamily="34" charset="0"/>
              </a:rPr>
              <a:t>__the reason is because tuberculosis produces mutations during replication and multi-drug treatments provide the cross coverage needed against these mutations.</a:t>
            </a:r>
          </a:p>
          <a:p>
            <a:pPr defTabSz="931774">
              <a:defRPr/>
            </a:pPr>
            <a:r>
              <a:rPr lang="en-US" sz="1200" dirty="0" smtClean="0">
                <a:latin typeface="Arial" panose="020B0604020202020204" pitchFamily="34" charset="0"/>
                <a:cs typeface="Arial" panose="020B0604020202020204" pitchFamily="34" charset="0"/>
              </a:rPr>
              <a:t>__TB drugs have different mechanisms of action…some are Bactericidal, early bactericidal, bacteriostatic or sterilizing </a:t>
            </a:r>
          </a:p>
          <a:p>
            <a:pPr defTabSz="931774">
              <a:defRPr/>
            </a:pPr>
            <a:r>
              <a:rPr lang="en-US" sz="1200" dirty="0" smtClean="0">
                <a:latin typeface="Arial" panose="020B0604020202020204" pitchFamily="34" charset="0"/>
                <a:cs typeface="Arial" panose="020B0604020202020204" pitchFamily="34" charset="0"/>
              </a:rPr>
              <a:t>__Remember the key to multi drug therapy is to attack the bacteria from different ends</a:t>
            </a:r>
          </a:p>
        </p:txBody>
      </p:sp>
      <p:sp>
        <p:nvSpPr>
          <p:cNvPr id="4" name="Slide Number Placeholder 3"/>
          <p:cNvSpPr>
            <a:spLocks noGrp="1"/>
          </p:cNvSpPr>
          <p:nvPr>
            <p:ph type="sldNum" sz="quarter" idx="10"/>
          </p:nvPr>
        </p:nvSpPr>
        <p:spPr/>
        <p:txBody>
          <a:bodyPr/>
          <a:lstStyle/>
          <a:p>
            <a:fld id="{F1F72B58-5AF7-4FE8-BABB-E7738393E066}" type="slidenum">
              <a:rPr lang="en-US" smtClean="0"/>
              <a:pPr/>
              <a:t>6</a:t>
            </a:fld>
            <a:endParaRPr lang="en-US" dirty="0"/>
          </a:p>
        </p:txBody>
      </p:sp>
    </p:spTree>
    <p:extLst>
      <p:ext uri="{BB962C8B-B14F-4D97-AF65-F5344CB8AC3E}">
        <p14:creationId xmlns:p14="http://schemas.microsoft.com/office/powerpoint/2010/main" val="331756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To briefly explain what these drugs do, lets do a quick review.</a:t>
            </a:r>
          </a:p>
          <a:p>
            <a:r>
              <a:rPr lang="en-US" sz="1200" dirty="0" smtClean="0">
                <a:latin typeface="Arial" panose="020B0604020202020204" pitchFamily="34" charset="0"/>
                <a:cs typeface="Arial" panose="020B0604020202020204" pitchFamily="34" charset="0"/>
              </a:rPr>
              <a:t>__Bactericidal drugs directly kill the bacteria</a:t>
            </a:r>
          </a:p>
          <a:p>
            <a:r>
              <a:rPr lang="en-US" sz="1200" dirty="0" smtClean="0">
                <a:latin typeface="Arial" panose="020B0604020202020204" pitchFamily="34" charset="0"/>
                <a:cs typeface="Arial" panose="020B0604020202020204" pitchFamily="34" charset="0"/>
              </a:rPr>
              <a:t>__Early bactericidal drugs help in early reduction in colony forming units found in sputum and Isoniazid has the highest early bactericidal activity </a:t>
            </a:r>
          </a:p>
          <a:p>
            <a:r>
              <a:rPr lang="en-US" sz="1200" dirty="0" smtClean="0">
                <a:latin typeface="Arial" panose="020B0604020202020204" pitchFamily="34" charset="0"/>
                <a:cs typeface="Arial" panose="020B0604020202020204" pitchFamily="34" charset="0"/>
              </a:rPr>
              <a:t>__Bacteriostatic drugs work by preventing multiplication and growth</a:t>
            </a:r>
          </a:p>
          <a:p>
            <a:r>
              <a:rPr lang="en-US" sz="1200" dirty="0" smtClean="0">
                <a:latin typeface="Arial"/>
                <a:cs typeface="Arial"/>
              </a:rPr>
              <a:t>__and Sterilizing drugs kill off the “</a:t>
            </a:r>
            <a:r>
              <a:rPr lang="en-US" sz="1200" dirty="0" err="1" smtClean="0">
                <a:latin typeface="Arial"/>
                <a:cs typeface="Arial"/>
              </a:rPr>
              <a:t>Persisters</a:t>
            </a:r>
            <a:r>
              <a:rPr lang="en-US" sz="1200" dirty="0" smtClean="0">
                <a:latin typeface="Arial"/>
                <a:cs typeface="Arial"/>
              </a:rPr>
              <a:t>” -Rifampin and PZA have sterilizing activity </a:t>
            </a:r>
          </a:p>
          <a:p>
            <a:r>
              <a:rPr lang="en-US" sz="1200" dirty="0" smtClean="0">
                <a:latin typeface="Arial" panose="020B0604020202020204" pitchFamily="34" charset="0"/>
                <a:cs typeface="Arial" panose="020B0604020202020204" pitchFamily="34" charset="0"/>
              </a:rPr>
              <a:t>__So now that you know how these drugs work you can understand why they are used together to cure TB</a:t>
            </a:r>
          </a:p>
          <a:p>
            <a:endParaRPr lang="en-US" sz="1200" dirty="0" smtClean="0">
              <a:latin typeface="Arial" panose="020B0604020202020204" pitchFamily="34" charset="0"/>
              <a:cs typeface="Arial" panose="020B0604020202020204" pitchFamily="34" charset="0"/>
            </a:endParaRPr>
          </a:p>
          <a:p>
            <a:r>
              <a:rPr lang="en-US" dirty="0" smtClean="0"/>
              <a:t>https://www.sciencedirect.com/topics/medicine-and-dentistry/pyrazinamide#:~:text=Sterilizing%20activity%20refers%20to%20the,essential%20processes%20in%20dividing%20bacteria.</a:t>
            </a:r>
            <a:endParaRPr lang="en-US" dirty="0" smtClean="0">
              <a:ea typeface="Calibri"/>
              <a:cs typeface="Calibri"/>
            </a:endParaRPr>
          </a:p>
          <a:p>
            <a:r>
              <a:rPr lang="en-US" sz="1200" dirty="0" smtClean="0">
                <a:latin typeface="Arial" panose="020B0604020202020204" pitchFamily="34" charset="0"/>
                <a:cs typeface="Arial" panose="020B0604020202020204" pitchFamily="34" charset="0"/>
              </a:rPr>
              <a:t>__With that said, lets get started with our first TB drug Rifampin</a:t>
            </a:r>
          </a:p>
        </p:txBody>
      </p:sp>
      <p:sp>
        <p:nvSpPr>
          <p:cNvPr id="4" name="Slide Number Placeholder 3"/>
          <p:cNvSpPr>
            <a:spLocks noGrp="1"/>
          </p:cNvSpPr>
          <p:nvPr>
            <p:ph type="sldNum" sz="quarter" idx="10"/>
          </p:nvPr>
        </p:nvSpPr>
        <p:spPr/>
        <p:txBody>
          <a:bodyPr/>
          <a:lstStyle/>
          <a:p>
            <a:fld id="{F1F72B58-5AF7-4FE8-BABB-E7738393E066}" type="slidenum">
              <a:rPr lang="en-US" smtClean="0"/>
              <a:pPr/>
              <a:t>7</a:t>
            </a:fld>
            <a:endParaRPr lang="en-US" dirty="0"/>
          </a:p>
        </p:txBody>
      </p:sp>
    </p:spTree>
    <p:extLst>
      <p:ext uri="{BB962C8B-B14F-4D97-AF65-F5344CB8AC3E}">
        <p14:creationId xmlns:p14="http://schemas.microsoft.com/office/powerpoint/2010/main" val="369047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Rifampin is a bactericidal drug meaning that it directly kills the bacteria; </a:t>
            </a:r>
          </a:p>
          <a:p>
            <a:r>
              <a:rPr lang="en-US" sz="1200" dirty="0" smtClean="0">
                <a:latin typeface="Arial" panose="020B0604020202020204" pitchFamily="34" charset="0"/>
                <a:cs typeface="Arial" panose="020B0604020202020204" pitchFamily="34" charset="0"/>
              </a:rPr>
              <a:t>__It has the highest sterilizing activity against rapidly dividing AND semi-dormant bacteria. </a:t>
            </a:r>
          </a:p>
          <a:p>
            <a:r>
              <a:rPr lang="en-US" sz="1200" dirty="0" smtClean="0">
                <a:latin typeface="Arial" panose="020B0604020202020204" pitchFamily="34" charset="0"/>
                <a:cs typeface="Arial" panose="020B0604020202020204" pitchFamily="34" charset="0"/>
              </a:rPr>
              <a:t>__it is the most important drug that will have the greatest impact on treatment when it can be used.</a:t>
            </a:r>
          </a:p>
          <a:p>
            <a:endParaRPr lang="en-US" sz="1200" dirty="0" smtClean="0">
              <a:latin typeface="Arial" panose="020B0604020202020204" pitchFamily="34" charset="0"/>
              <a:ea typeface="Segoe UI Emoji" panose="020B0502040204020203" pitchFamily="34" charset="0"/>
              <a:cs typeface="Arial" panose="020B0604020202020204" pitchFamily="34" charset="0"/>
            </a:endParaRPr>
          </a:p>
          <a:p>
            <a:r>
              <a:rPr lang="en-US" sz="1200" dirty="0" smtClean="0">
                <a:latin typeface="Arial" panose="020B0604020202020204" pitchFamily="34" charset="0"/>
                <a:ea typeface="Segoe UI Emoji" panose="020B0502040204020203" pitchFamily="34" charset="0"/>
                <a:cs typeface="Arial" panose="020B0604020202020204" pitchFamily="34" charset="0"/>
              </a:rPr>
              <a:t>Rifampin like the rest of the TB drugs is dosed according to weight. </a:t>
            </a:r>
          </a:p>
          <a:p>
            <a:r>
              <a:rPr lang="en-US" sz="1200" dirty="0" smtClean="0">
                <a:latin typeface="Arial" panose="020B0604020202020204" pitchFamily="34" charset="0"/>
                <a:ea typeface="Segoe UI Emoji" panose="020B0502040204020203" pitchFamily="34" charset="0"/>
                <a:cs typeface="Arial" panose="020B0604020202020204" pitchFamily="34" charset="0"/>
              </a:rPr>
              <a:t>__For adults the dose is 10 mg/kg/dose which is usually 600 mg PO</a:t>
            </a:r>
          </a:p>
          <a:p>
            <a:r>
              <a:rPr lang="en-US" sz="1200" dirty="0" smtClean="0">
                <a:latin typeface="Arial" panose="020B0604020202020204" pitchFamily="34" charset="0"/>
                <a:ea typeface="Segoe UI Emoji" panose="020B0502040204020203" pitchFamily="34" charset="0"/>
                <a:cs typeface="Arial" panose="020B0604020202020204" pitchFamily="34" charset="0"/>
              </a:rPr>
              <a:t>__For children it is 15 to 20 mg/kg/dose</a:t>
            </a:r>
          </a:p>
          <a:p>
            <a:r>
              <a:rPr lang="en-US" sz="1200" b="1" dirty="0" smtClean="0">
                <a:latin typeface="Arial" panose="020B0604020202020204" pitchFamily="34" charset="0"/>
                <a:ea typeface="Segoe UI Emoji" panose="020B0502040204020203" pitchFamily="34" charset="0"/>
                <a:cs typeface="Arial" panose="020B0604020202020204" pitchFamily="34" charset="0"/>
              </a:rPr>
              <a:t> </a:t>
            </a:r>
          </a:p>
          <a:p>
            <a:r>
              <a:rPr lang="en-US" sz="1200" b="1" dirty="0" smtClean="0">
                <a:solidFill>
                  <a:srgbClr val="C00000"/>
                </a:solidFill>
                <a:latin typeface="Arial" panose="020B0604020202020204" pitchFamily="34" charset="0"/>
                <a:ea typeface="Segoe UI Emoji" panose="020B0502040204020203" pitchFamily="34" charset="0"/>
                <a:cs typeface="Arial" panose="020B0604020202020204" pitchFamily="34" charset="0"/>
              </a:rPr>
              <a:t>For infants and toddlers Many experts recommend using a daily rifampin dose of 20–30 mg/kg/day, and for serious forms of TB such as meningitis and disseminated disease. </a:t>
            </a:r>
          </a:p>
          <a:p>
            <a:r>
              <a:rPr lang="en-US" sz="1200" dirty="0" smtClean="0">
                <a:latin typeface="Arial" panose="020B0604020202020204" pitchFamily="34" charset="0"/>
                <a:ea typeface="Segoe UI Emoji" panose="020B0502040204020203" pitchFamily="34" charset="0"/>
                <a:cs typeface="Arial" panose="020B0604020202020204" pitchFamily="34" charset="0"/>
              </a:rPr>
              <a:t>__and there is no dose adjustment for patients with renal failure</a:t>
            </a:r>
          </a:p>
          <a:p>
            <a:endParaRPr lang="en-US" sz="1200" dirty="0" smtClean="0">
              <a:latin typeface="Arial" panose="020B0604020202020204" pitchFamily="34" charset="0"/>
              <a:ea typeface="Segoe UI Emoji" panose="020B0502040204020203" pitchFamily="34" charset="0"/>
              <a:cs typeface="Arial" panose="020B0604020202020204" pitchFamily="34" charset="0"/>
            </a:endParaRPr>
          </a:p>
          <a:p>
            <a:r>
              <a:rPr lang="en-US" sz="1200" dirty="0" smtClean="0">
                <a:latin typeface="Arial" panose="020B0604020202020204" pitchFamily="34" charset="0"/>
                <a:ea typeface="Segoe UI Emoji" panose="020B0502040204020203" pitchFamily="34" charset="0"/>
                <a:cs typeface="Arial" panose="020B0604020202020204" pitchFamily="34" charset="0"/>
              </a:rPr>
              <a:t>__it has a rapid absorption, however it may be decreased by high-fat meals</a:t>
            </a:r>
          </a:p>
          <a:p>
            <a:r>
              <a:rPr lang="en-US" sz="1200" dirty="0" smtClean="0">
                <a:latin typeface="Arial" panose="020B0604020202020204" pitchFamily="34" charset="0"/>
                <a:ea typeface="Segoe UI Emoji" panose="020B0502040204020203" pitchFamily="34" charset="0"/>
                <a:cs typeface="Arial" panose="020B0604020202020204" pitchFamily="34" charset="0"/>
              </a:rPr>
              <a:t>__and it is able to penetrate through the cerebral spinal fluid</a:t>
            </a:r>
          </a:p>
          <a:p>
            <a:endParaRPr lang="en-US" sz="1200" dirty="0" smtClean="0">
              <a:latin typeface="Arial" panose="020B0604020202020204" pitchFamily="34" charset="0"/>
              <a:ea typeface="Segoe UI Emoji" panose="020B0502040204020203" pitchFamily="34" charset="0"/>
              <a:cs typeface="Arial" panose="020B0604020202020204" pitchFamily="34" charset="0"/>
            </a:endParaRPr>
          </a:p>
          <a:p>
            <a:r>
              <a:rPr lang="en-US" sz="1200" dirty="0" smtClean="0">
                <a:latin typeface="Arial" panose="020B0604020202020204" pitchFamily="34" charset="0"/>
                <a:ea typeface="Segoe UI Emoji" panose="020B0502040204020203" pitchFamily="34" charset="0"/>
                <a:cs typeface="Arial" panose="020B0604020202020204" pitchFamily="34" charset="0"/>
              </a:rPr>
              <a:t>__It is also important to note that Rifampin does increase the metabolism of many drugs such as hormonal contraception, methadone, anti-seizure medications, anticoagulants and </a:t>
            </a:r>
            <a:r>
              <a:rPr lang="en-US" sz="1200" dirty="0" err="1" smtClean="0">
                <a:latin typeface="Arial" panose="020B0604020202020204" pitchFamily="34" charset="0"/>
                <a:ea typeface="Segoe UI Emoji" panose="020B0502040204020203" pitchFamily="34" charset="0"/>
                <a:cs typeface="Arial" panose="020B0604020202020204" pitchFamily="34" charset="0"/>
              </a:rPr>
              <a:t>antiretrovirals</a:t>
            </a:r>
            <a:r>
              <a:rPr lang="en-US" sz="1200" dirty="0" smtClean="0">
                <a:latin typeface="Arial" panose="020B0604020202020204" pitchFamily="34" charset="0"/>
                <a:ea typeface="Segoe UI Emoji" panose="020B0502040204020203" pitchFamily="34" charset="0"/>
                <a:cs typeface="Arial" panose="020B0604020202020204" pitchFamily="34" charset="0"/>
              </a:rPr>
              <a:t>… so it is always important to educate patients on this.</a:t>
            </a:r>
          </a:p>
        </p:txBody>
      </p:sp>
      <p:sp>
        <p:nvSpPr>
          <p:cNvPr id="4" name="Slide Number Placeholder 3"/>
          <p:cNvSpPr>
            <a:spLocks noGrp="1"/>
          </p:cNvSpPr>
          <p:nvPr>
            <p:ph type="sldNum" sz="quarter" idx="10"/>
          </p:nvPr>
        </p:nvSpPr>
        <p:spPr/>
        <p:txBody>
          <a:bodyPr/>
          <a:lstStyle/>
          <a:p>
            <a:fld id="{F1F72B58-5AF7-4FE8-BABB-E7738393E066}" type="slidenum">
              <a:rPr lang="en-US" smtClean="0"/>
              <a:pPr/>
              <a:t>8</a:t>
            </a:fld>
            <a:endParaRPr lang="en-US" dirty="0"/>
          </a:p>
        </p:txBody>
      </p:sp>
    </p:spTree>
    <p:extLst>
      <p:ext uri="{BB962C8B-B14F-4D97-AF65-F5344CB8AC3E}">
        <p14:creationId xmlns:p14="http://schemas.microsoft.com/office/powerpoint/2010/main" val="338688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Some of the side effects of rifampin include orange discoloration of body fluids to include sweat, tears, and change in the color of urine, GI upset which is very common with all drugs as is hepatotoxicity </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__LESS common side effects include flu-like symptoms, hyperbilirubinemia, hemolytic anemia and thrombocytopenia</a:t>
            </a:r>
          </a:p>
        </p:txBody>
      </p:sp>
      <p:sp>
        <p:nvSpPr>
          <p:cNvPr id="4" name="Slide Number Placeholder 3"/>
          <p:cNvSpPr>
            <a:spLocks noGrp="1"/>
          </p:cNvSpPr>
          <p:nvPr>
            <p:ph type="sldNum" sz="quarter" idx="10"/>
          </p:nvPr>
        </p:nvSpPr>
        <p:spPr/>
        <p:txBody>
          <a:bodyPr/>
          <a:lstStyle/>
          <a:p>
            <a:fld id="{F1F72B58-5AF7-4FE8-BABB-E7738393E066}" type="slidenum">
              <a:rPr lang="en-US" smtClean="0"/>
              <a:pPr/>
              <a:t>9</a:t>
            </a:fld>
            <a:endParaRPr lang="en-US" dirty="0"/>
          </a:p>
        </p:txBody>
      </p:sp>
    </p:spTree>
    <p:extLst>
      <p:ext uri="{BB962C8B-B14F-4D97-AF65-F5344CB8AC3E}">
        <p14:creationId xmlns:p14="http://schemas.microsoft.com/office/powerpoint/2010/main" val="4231653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latin typeface="Arial" panose="020B0604020202020204" pitchFamily="34" charset="0"/>
                <a:cs typeface="Arial" panose="020B0604020202020204" pitchFamily="34" charset="0"/>
              </a:rPr>
              <a:t>With Rifampin, you want to ensure you are monitoring liver enzymes and if there are symptoms of hepatotoxicity with your patient </a:t>
            </a:r>
          </a:p>
          <a:p>
            <a:r>
              <a:rPr lang="en-US" sz="1600" dirty="0" smtClean="0">
                <a:latin typeface="Arial" panose="020B0604020202020204" pitchFamily="34" charset="0"/>
                <a:cs typeface="Arial" panose="020B0604020202020204" pitchFamily="34" charset="0"/>
              </a:rPr>
              <a:t>__Sometimes it is necessary to check drug levels when a patient is not showing improvement clinically to ensure they are absorbing the medication and determine if the dose needs to be increased</a:t>
            </a:r>
          </a:p>
          <a:p>
            <a:r>
              <a:rPr lang="en-US" sz="1600" dirty="0" smtClean="0">
                <a:latin typeface="Arial" panose="020B0604020202020204" pitchFamily="34" charset="0"/>
                <a:cs typeface="Arial" panose="020B0604020202020204" pitchFamily="34" charset="0"/>
              </a:rPr>
              <a:t>__Now we are seeing more patients on higher doses of Rifampin when needed and not just the standards 600 mgs. </a:t>
            </a: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__As far as drug to drug interactions, certain </a:t>
            </a:r>
            <a:r>
              <a:rPr lang="en-US" sz="1600" dirty="0" err="1" smtClean="0">
                <a:latin typeface="Arial" panose="020B0604020202020204" pitchFamily="34" charset="0"/>
                <a:cs typeface="Arial" panose="020B0604020202020204" pitchFamily="34" charset="0"/>
              </a:rPr>
              <a:t>rifamycins</a:t>
            </a:r>
            <a:r>
              <a:rPr lang="en-US" sz="1600" dirty="0" smtClean="0">
                <a:latin typeface="Arial" panose="020B0604020202020204" pitchFamily="34" charset="0"/>
                <a:cs typeface="Arial" panose="020B0604020202020204" pitchFamily="34" charset="0"/>
              </a:rPr>
              <a:t> cannot be given with antiretroviral drugs…so be sure to consult with an expert. </a:t>
            </a:r>
          </a:p>
          <a:p>
            <a:pPr marL="0" lvl="1">
              <a:spcAft>
                <a:spcPts val="1800"/>
              </a:spcAft>
            </a:pPr>
            <a:r>
              <a:rPr lang="en-US" sz="1600" dirty="0" smtClean="0">
                <a:latin typeface="Arial" panose="020B0604020202020204" pitchFamily="34" charset="0"/>
                <a:cs typeface="Arial" panose="020B0604020202020204" pitchFamily="34" charset="0"/>
              </a:rPr>
              <a:t>__AND </a:t>
            </a:r>
            <a:r>
              <a:rPr lang="en-US" sz="1600" dirty="0" smtClean="0">
                <a:latin typeface="Arial" panose="020B0604020202020204" pitchFamily="34" charset="0"/>
                <a:ea typeface="Segoe UI Emoji" panose="020B0502040204020203" pitchFamily="34" charset="0"/>
                <a:cs typeface="Arial" panose="020B0604020202020204" pitchFamily="34" charset="0"/>
              </a:rPr>
              <a:t>Ensure your patients identify all other medications they are taking as they may interfere with rifampin</a:t>
            </a:r>
          </a:p>
          <a:p>
            <a:pPr marL="0" lvl="1">
              <a:spcAft>
                <a:spcPts val="1800"/>
              </a:spcAft>
            </a:pPr>
            <a:endParaRPr lang="en-US" sz="1600" dirty="0" smtClean="0">
              <a:latin typeface="Arial" panose="020B0604020202020204" pitchFamily="34" charset="0"/>
              <a:ea typeface="Segoe UI Emoji" panose="020B0502040204020203" pitchFamily="34" charset="0"/>
              <a:cs typeface="Arial" panose="020B0604020202020204" pitchFamily="34" charset="0"/>
            </a:endParaRPr>
          </a:p>
          <a:p>
            <a:pPr marL="0" lvl="2">
              <a:spcAft>
                <a:spcPts val="600"/>
              </a:spcAft>
            </a:pPr>
            <a:r>
              <a:rPr lang="en-US" sz="1600" dirty="0" smtClean="0">
                <a:latin typeface="Arial" panose="020B0604020202020204" pitchFamily="34" charset="0"/>
                <a:ea typeface="Segoe UI Emoji" panose="020B0502040204020203" pitchFamily="34" charset="0"/>
                <a:cs typeface="Arial" panose="020B0604020202020204" pitchFamily="34" charset="0"/>
              </a:rPr>
              <a:t>It is very important to educate patients, Rifampin is Best taken </a:t>
            </a:r>
            <a:r>
              <a:rPr lang="en-US" sz="1600" b="1" dirty="0" smtClean="0">
                <a:latin typeface="Arial" panose="020B0604020202020204" pitchFamily="34" charset="0"/>
                <a:ea typeface="Segoe UI Emoji" panose="020B0502040204020203" pitchFamily="34" charset="0"/>
                <a:cs typeface="Arial" panose="020B0604020202020204" pitchFamily="34" charset="0"/>
              </a:rPr>
              <a:t>without</a:t>
            </a:r>
            <a:r>
              <a:rPr lang="en-US" sz="1600" dirty="0" smtClean="0">
                <a:latin typeface="Arial" panose="020B0604020202020204" pitchFamily="34" charset="0"/>
                <a:ea typeface="Segoe UI Emoji" panose="020B0502040204020203" pitchFamily="34" charset="0"/>
                <a:cs typeface="Arial" panose="020B0604020202020204" pitchFamily="34" charset="0"/>
              </a:rPr>
              <a:t> food; however, it can be taken with a small amount of food for an upset stomach</a:t>
            </a:r>
          </a:p>
        </p:txBody>
      </p:sp>
      <p:sp>
        <p:nvSpPr>
          <p:cNvPr id="4" name="Slide Number Placeholder 3"/>
          <p:cNvSpPr>
            <a:spLocks noGrp="1"/>
          </p:cNvSpPr>
          <p:nvPr>
            <p:ph type="sldNum" sz="quarter" idx="10"/>
          </p:nvPr>
        </p:nvSpPr>
        <p:spPr/>
        <p:txBody>
          <a:bodyPr/>
          <a:lstStyle/>
          <a:p>
            <a:fld id="{F1F72B58-5AF7-4FE8-BABB-E7738393E066}" type="slidenum">
              <a:rPr lang="en-US" smtClean="0"/>
              <a:pPr/>
              <a:t>10</a:t>
            </a:fld>
            <a:endParaRPr lang="en-US" dirty="0"/>
          </a:p>
        </p:txBody>
      </p:sp>
    </p:spTree>
    <p:extLst>
      <p:ext uri="{BB962C8B-B14F-4D97-AF65-F5344CB8AC3E}">
        <p14:creationId xmlns:p14="http://schemas.microsoft.com/office/powerpoint/2010/main" val="191411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a:spcAft>
                <a:spcPts val="1200"/>
              </a:spcAft>
            </a:pPr>
            <a:r>
              <a:rPr lang="en-US" sz="1600" dirty="0" err="1" smtClean="0">
                <a:latin typeface="Arial" panose="020B0604020202020204" pitchFamily="34" charset="0"/>
                <a:ea typeface="Segoe UI Emoji" panose="020B0502040204020203" pitchFamily="34" charset="0"/>
                <a:cs typeface="Arial" panose="020B0604020202020204" pitchFamily="34" charset="0"/>
              </a:rPr>
              <a:t>Rifabutin</a:t>
            </a:r>
            <a:r>
              <a:rPr lang="en-US" sz="1600" dirty="0" smtClean="0">
                <a:latin typeface="Arial" panose="020B0604020202020204" pitchFamily="34" charset="0"/>
                <a:ea typeface="Segoe UI Emoji" panose="020B0502040204020203" pitchFamily="34" charset="0"/>
                <a:cs typeface="Arial" panose="020B0604020202020204" pitchFamily="34" charset="0"/>
              </a:rPr>
              <a:t> is also a </a:t>
            </a:r>
            <a:r>
              <a:rPr lang="en-US" sz="1600" dirty="0" err="1" smtClean="0">
                <a:latin typeface="Arial" panose="020B0604020202020204" pitchFamily="34" charset="0"/>
                <a:ea typeface="Segoe UI Emoji" panose="020B0502040204020203" pitchFamily="34" charset="0"/>
                <a:cs typeface="Arial" panose="020B0604020202020204" pitchFamily="34" charset="0"/>
              </a:rPr>
              <a:t>rifamycin</a:t>
            </a:r>
            <a:r>
              <a:rPr lang="en-US" sz="1600" dirty="0" smtClean="0">
                <a:latin typeface="Arial" panose="020B0604020202020204" pitchFamily="34" charset="0"/>
                <a:ea typeface="Segoe UI Emoji" panose="020B0502040204020203" pitchFamily="34" charset="0"/>
                <a:cs typeface="Arial" panose="020B0604020202020204" pitchFamily="34" charset="0"/>
              </a:rPr>
              <a:t> and is similar to rifampin….it is bactericidal as well…..the dosing is a little lower at 5 mg/kg per dose for adults and 5-10 mg/kg/day for children </a:t>
            </a:r>
          </a:p>
          <a:p>
            <a:pPr marL="107950" lvl="2"/>
            <a:r>
              <a:rPr lang="en-US" sz="1600" dirty="0" smtClean="0">
                <a:latin typeface="Arial" panose="020B0604020202020204" pitchFamily="34" charset="0"/>
                <a:ea typeface="Segoe UI Emoji" panose="020B0502040204020203" pitchFamily="34" charset="0"/>
                <a:cs typeface="Arial" panose="020B0604020202020204" pitchFamily="34" charset="0"/>
              </a:rPr>
              <a:t>in mild renal insufficiency, no dose adjustment is required</a:t>
            </a:r>
          </a:p>
          <a:p>
            <a:pPr marL="107950" lvl="2"/>
            <a:endParaRPr lang="en-US" sz="1600" dirty="0" smtClean="0">
              <a:latin typeface="Arial" panose="020B0604020202020204" pitchFamily="34" charset="0"/>
              <a:ea typeface="Segoe UI Emoji" panose="020B0502040204020203" pitchFamily="34" charset="0"/>
              <a:cs typeface="Arial" panose="020B0604020202020204" pitchFamily="34" charset="0"/>
            </a:endParaRPr>
          </a:p>
          <a:p>
            <a:pPr marL="107950" lvl="2">
              <a:spcAft>
                <a:spcPts val="1200"/>
              </a:spcAft>
            </a:pPr>
            <a:r>
              <a:rPr lang="en-US" sz="1600" dirty="0" smtClean="0">
                <a:latin typeface="Arial" panose="020B0604020202020204" pitchFamily="34" charset="0"/>
                <a:ea typeface="Segoe UI Emoji" panose="020B0502040204020203" pitchFamily="34" charset="0"/>
                <a:cs typeface="Arial" panose="020B0604020202020204" pitchFamily="34" charset="0"/>
              </a:rPr>
              <a:t>Dosage adjustment may be required with anti-retroviral therapy</a:t>
            </a:r>
          </a:p>
          <a:p>
            <a:pPr marL="107950" lvl="2">
              <a:spcAft>
                <a:spcPts val="1200"/>
              </a:spcAft>
            </a:pPr>
            <a:endParaRPr lang="en-US" sz="1600" dirty="0" smtClean="0">
              <a:latin typeface="Arial" panose="020B0604020202020204" pitchFamily="34" charset="0"/>
              <a:ea typeface="Segoe UI Emoji" panose="020B0502040204020203" pitchFamily="34" charset="0"/>
              <a:cs typeface="Arial" panose="020B0604020202020204" pitchFamily="34" charset="0"/>
            </a:endParaRPr>
          </a:p>
          <a:p>
            <a:pPr marL="107950">
              <a:spcAft>
                <a:spcPts val="1200"/>
              </a:spcAft>
            </a:pPr>
            <a:r>
              <a:rPr lang="en-US" sz="1600" b="1" dirty="0" err="1" smtClean="0">
                <a:solidFill>
                  <a:srgbClr val="FF0000"/>
                </a:solidFill>
                <a:latin typeface="Arial" panose="020B0604020202020204" pitchFamily="34" charset="0"/>
                <a:ea typeface="Segoe UI Emoji" panose="020B0502040204020203" pitchFamily="34" charset="0"/>
                <a:cs typeface="Arial" panose="020B0604020202020204" pitchFamily="34" charset="0"/>
              </a:rPr>
              <a:t>Rifabutin</a:t>
            </a:r>
            <a:r>
              <a:rPr lang="en-US" sz="1600" b="1" dirty="0" smtClean="0">
                <a:solidFill>
                  <a:srgbClr val="FF0000"/>
                </a:solidFill>
                <a:latin typeface="Arial" panose="020B0604020202020204" pitchFamily="34" charset="0"/>
                <a:ea typeface="Segoe UI Emoji" panose="020B0502040204020203" pitchFamily="34" charset="0"/>
                <a:cs typeface="Arial" panose="020B0604020202020204" pitchFamily="34" charset="0"/>
              </a:rPr>
              <a:t> is a substitute for rifampin for patients receiving </a:t>
            </a:r>
            <a:r>
              <a:rPr lang="en-US" sz="1600" b="1" dirty="0" err="1" smtClean="0">
                <a:solidFill>
                  <a:srgbClr val="FF0000"/>
                </a:solidFill>
                <a:latin typeface="Arial" panose="020B0604020202020204" pitchFamily="34" charset="0"/>
                <a:ea typeface="Segoe UI Emoji" panose="020B0502040204020203" pitchFamily="34" charset="0"/>
                <a:cs typeface="Arial" panose="020B0604020202020204" pitchFamily="34" charset="0"/>
              </a:rPr>
              <a:t>antiretrovirals</a:t>
            </a:r>
            <a:r>
              <a:rPr lang="en-US" sz="1600" b="1" dirty="0" smtClean="0">
                <a:solidFill>
                  <a:srgbClr val="FF0000"/>
                </a:solidFill>
                <a:latin typeface="Arial" panose="020B0604020202020204" pitchFamily="34" charset="0"/>
                <a:ea typeface="Segoe UI Emoji" panose="020B0502040204020203" pitchFamily="34" charset="0"/>
                <a:cs typeface="Arial" panose="020B0604020202020204" pitchFamily="34" charset="0"/>
              </a:rPr>
              <a:t> </a:t>
            </a:r>
          </a:p>
          <a:p>
            <a:pPr marL="107950">
              <a:spcAft>
                <a:spcPts val="1200"/>
              </a:spcAft>
            </a:pPr>
            <a:endParaRPr lang="en-US" sz="1600" b="1" dirty="0" smtClean="0">
              <a:solidFill>
                <a:srgbClr val="FF0000"/>
              </a:solidFill>
              <a:latin typeface="Arial" panose="020B0604020202020204" pitchFamily="34" charset="0"/>
              <a:ea typeface="Segoe UI Emoji" panose="020B0502040204020203" pitchFamily="34" charset="0"/>
              <a:cs typeface="Arial" panose="020B0604020202020204" pitchFamily="34" charset="0"/>
            </a:endParaRPr>
          </a:p>
          <a:p>
            <a:pPr marL="107950">
              <a:spcAft>
                <a:spcPts val="1200"/>
              </a:spcAft>
            </a:pPr>
            <a:r>
              <a:rPr lang="en-US" sz="1600" dirty="0" smtClean="0">
                <a:latin typeface="Arial" panose="020B0604020202020204" pitchFamily="34" charset="0"/>
                <a:ea typeface="Segoe UI Emoji" panose="020B0502040204020203" pitchFamily="34" charset="0"/>
                <a:cs typeface="Arial" panose="020B0604020202020204" pitchFamily="34" charset="0"/>
              </a:rPr>
              <a:t>It also Penetrates inflamed meninges</a:t>
            </a:r>
          </a:p>
          <a:p>
            <a:pPr marL="107950">
              <a:spcAft>
                <a:spcPts val="1200"/>
              </a:spcAft>
            </a:pPr>
            <a:r>
              <a:rPr lang="en-US" sz="1600" dirty="0" smtClean="0">
                <a:latin typeface="Arial" panose="020B0604020202020204" pitchFamily="34" charset="0"/>
                <a:ea typeface="Segoe UI Emoji" panose="020B0502040204020203" pitchFamily="34" charset="0"/>
                <a:cs typeface="Arial" panose="020B0604020202020204" pitchFamily="34" charset="0"/>
              </a:rPr>
              <a:t>And is Well absorbed from the GI tract</a:t>
            </a:r>
          </a:p>
          <a:p>
            <a:pPr marL="107950">
              <a:spcAft>
                <a:spcPts val="600"/>
              </a:spcAft>
            </a:pPr>
            <a:r>
              <a:rPr lang="en-US" sz="1600" dirty="0" smtClean="0">
                <a:latin typeface="Arial" panose="020B0604020202020204" pitchFamily="34" charset="0"/>
                <a:ea typeface="Segoe UI Emoji" panose="020B0502040204020203" pitchFamily="34" charset="0"/>
                <a:cs typeface="Arial" panose="020B0604020202020204" pitchFamily="34" charset="0"/>
              </a:rPr>
              <a:t>Signs of Possible toxicity can include Leukopenia, thrombocytopenia, and uveitis</a:t>
            </a:r>
          </a:p>
        </p:txBody>
      </p:sp>
      <p:sp>
        <p:nvSpPr>
          <p:cNvPr id="4" name="Slide Number Placeholder 3"/>
          <p:cNvSpPr>
            <a:spLocks noGrp="1"/>
          </p:cNvSpPr>
          <p:nvPr>
            <p:ph type="sldNum" sz="quarter" idx="10"/>
          </p:nvPr>
        </p:nvSpPr>
        <p:spPr/>
        <p:txBody>
          <a:bodyPr/>
          <a:lstStyle/>
          <a:p>
            <a:fld id="{F1F72B58-5AF7-4FE8-BABB-E7738393E066}" type="slidenum">
              <a:rPr lang="en-US" smtClean="0"/>
              <a:pPr/>
              <a:t>11</a:t>
            </a:fld>
            <a:endParaRPr lang="en-US" dirty="0"/>
          </a:p>
        </p:txBody>
      </p:sp>
    </p:spTree>
    <p:extLst>
      <p:ext uri="{BB962C8B-B14F-4D97-AF65-F5344CB8AC3E}">
        <p14:creationId xmlns:p14="http://schemas.microsoft.com/office/powerpoint/2010/main" val="363532005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31918-0129-133C-991F-8260EF919F3E}"/>
              </a:ext>
            </a:extLst>
          </p:cNvPr>
          <p:cNvGraphicFramePr>
            <a:graphicFrameLocks noChangeAspect="1"/>
          </p:cNvGraphicFramePr>
          <p:nvPr userDrawn="1">
            <p:custDataLst>
              <p:tags r:id="rId2"/>
            </p:custDataLst>
            <p:extLst>
              <p:ext uri="{D42A27DB-BD31-4B8C-83A1-F6EECF244321}">
                <p14:modId xmlns:p14="http://schemas.microsoft.com/office/powerpoint/2010/main" val="1787981091"/>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115"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94D495FE-242D-CD84-88ED-56A5AF71890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5307" r="32763"/>
          <a:stretch/>
        </p:blipFill>
        <p:spPr>
          <a:xfrm>
            <a:off x="9285883" y="2172920"/>
            <a:ext cx="2919709" cy="4328160"/>
          </a:xfrm>
          <a:prstGeom prst="rect">
            <a:avLst/>
          </a:prstGeom>
        </p:spPr>
      </p:pic>
      <p:sp>
        <p:nvSpPr>
          <p:cNvPr id="10" name="Rectangle 9">
            <a:extLst>
              <a:ext uri="{FF2B5EF4-FFF2-40B4-BE49-F238E27FC236}">
                <a16:creationId xmlns:a16="http://schemas.microsoft.com/office/drawing/2014/main" id="{5CCD0CB1-ADFD-CBE6-31D9-7BB39C63FA07}"/>
              </a:ext>
            </a:extLst>
          </p:cNvPr>
          <p:cNvSpPr/>
          <p:nvPr userDrawn="1"/>
        </p:nvSpPr>
        <p:spPr>
          <a:xfrm flipH="1" flipV="1">
            <a:off x="0" y="-11291"/>
            <a:ext cx="9290611" cy="68579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47" name="Rectangle 46">
            <a:extLst>
              <a:ext uri="{FF2B5EF4-FFF2-40B4-BE49-F238E27FC236}">
                <a16:creationId xmlns:a16="http://schemas.microsoft.com/office/drawing/2014/main" id="{23AC07F4-C659-A97E-E9AE-8C9CE02C07B2}"/>
              </a:ext>
            </a:extLst>
          </p:cNvPr>
          <p:cNvSpPr/>
          <p:nvPr userDrawn="1"/>
        </p:nvSpPr>
        <p:spPr>
          <a:xfrm>
            <a:off x="9283767" y="2"/>
            <a:ext cx="2921825" cy="6857998"/>
          </a:xfrm>
          <a:prstGeom prst="rect">
            <a:avLst/>
          </a:pr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64" name="Rectangle 63">
            <a:extLst>
              <a:ext uri="{FF2B5EF4-FFF2-40B4-BE49-F238E27FC236}">
                <a16:creationId xmlns:a16="http://schemas.microsoft.com/office/drawing/2014/main" id="{3DAC5F80-AB3D-150D-DBC0-630B15B67EBC}"/>
              </a:ext>
            </a:extLst>
          </p:cNvPr>
          <p:cNvSpPr/>
          <p:nvPr userDrawn="1"/>
        </p:nvSpPr>
        <p:spPr>
          <a:xfrm>
            <a:off x="0" y="-56687"/>
            <a:ext cx="9287995" cy="217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userDrawn="1">
            <p:ph type="ctrTitle"/>
          </p:nvPr>
        </p:nvSpPr>
        <p:spPr>
          <a:xfrm>
            <a:off x="575733" y="3344122"/>
            <a:ext cx="5010979" cy="1221040"/>
          </a:xfrm>
          <a:prstGeom prst="rect">
            <a:avLst/>
          </a:prstGeom>
        </p:spPr>
        <p:txBody>
          <a:bodyPr vert="horz" wrap="square" anchor="t">
            <a:spAutoFit/>
          </a:bodyPr>
          <a:lstStyle>
            <a:lvl1pPr algn="l">
              <a:defRPr sz="4400">
                <a:solidFill>
                  <a:schemeClr val="bg1"/>
                </a:solidFill>
              </a:defRPr>
            </a:lvl1pPr>
          </a:lstStyle>
          <a:p>
            <a:r>
              <a:rPr lang="en-US" dirty="0"/>
              <a:t>Click to edit Master title style</a:t>
            </a:r>
          </a:p>
        </p:txBody>
      </p:sp>
      <p:sp>
        <p:nvSpPr>
          <p:cNvPr id="3" name="Subtitle 2"/>
          <p:cNvSpPr>
            <a:spLocks noGrp="1"/>
          </p:cNvSpPr>
          <p:nvPr userDrawn="1">
            <p:ph type="subTitle" idx="1" hasCustomPrompt="1"/>
          </p:nvPr>
        </p:nvSpPr>
        <p:spPr>
          <a:xfrm>
            <a:off x="575733" y="2854854"/>
            <a:ext cx="5010979"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Division of</a:t>
            </a:r>
          </a:p>
        </p:txBody>
      </p:sp>
      <p:sp>
        <p:nvSpPr>
          <p:cNvPr id="21" name="Freeform: Shape 20">
            <a:extLst>
              <a:ext uri="{FF2B5EF4-FFF2-40B4-BE49-F238E27FC236}">
                <a16:creationId xmlns:a16="http://schemas.microsoft.com/office/drawing/2014/main" id="{96F69FCC-5E93-4F96-F4B8-6BEC091C9043}"/>
              </a:ext>
            </a:extLst>
          </p:cNvPr>
          <p:cNvSpPr/>
          <p:nvPr userDrawn="1"/>
        </p:nvSpPr>
        <p:spPr>
          <a:xfrm rot="7145101" flipH="1">
            <a:off x="6645306" y="5017256"/>
            <a:ext cx="4712400" cy="4711572"/>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6" name="Rectangle 55">
            <a:extLst>
              <a:ext uri="{FF2B5EF4-FFF2-40B4-BE49-F238E27FC236}">
                <a16:creationId xmlns:a16="http://schemas.microsoft.com/office/drawing/2014/main" id="{DF3D0DEF-90CF-0AC5-6EEF-8F2CF5FF9044}"/>
              </a:ext>
            </a:extLst>
          </p:cNvPr>
          <p:cNvSpPr/>
          <p:nvPr userDrawn="1"/>
        </p:nvSpPr>
        <p:spPr>
          <a:xfrm>
            <a:off x="9288000" y="2124666"/>
            <a:ext cx="290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cxnSp>
        <p:nvCxnSpPr>
          <p:cNvPr id="66" name="Straight Connector 65">
            <a:extLst>
              <a:ext uri="{FF2B5EF4-FFF2-40B4-BE49-F238E27FC236}">
                <a16:creationId xmlns:a16="http://schemas.microsoft.com/office/drawing/2014/main" id="{112DA193-0F11-9C33-153E-6F1C6329BD7D}"/>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34CE66-3063-B784-8A95-FF5CFE71B2B8}"/>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47E53E-2C5D-E89D-D73C-94D8DE6779E9}"/>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9" name="Text Placeholder 78">
            <a:extLst>
              <a:ext uri="{FF2B5EF4-FFF2-40B4-BE49-F238E27FC236}">
                <a16:creationId xmlns:a16="http://schemas.microsoft.com/office/drawing/2014/main" id="{7CFF9914-4550-7DF8-8420-F096A18B75C5}"/>
              </a:ext>
            </a:extLst>
          </p:cNvPr>
          <p:cNvSpPr>
            <a:spLocks noGrp="1"/>
          </p:cNvSpPr>
          <p:nvPr userDrawn="1">
            <p:ph type="body" sz="quarter" idx="10" hasCustomPrompt="1"/>
          </p:nvPr>
        </p:nvSpPr>
        <p:spPr>
          <a:xfrm>
            <a:off x="575733" y="5768424"/>
            <a:ext cx="4646083" cy="221599"/>
          </a:xfrm>
          <a:prstGeom prst="rect">
            <a:avLst/>
          </a:prstGeom>
        </p:spPr>
        <p:txBody>
          <a:bodyPr vert="horz" wrap="square" lIns="0" tIns="0" rIns="0" bIns="0" rtlCol="0">
            <a:spAutoFit/>
          </a:bodyPr>
          <a:lstStyle>
            <a:lvl1pPr marL="0" indent="0">
              <a:buNone/>
              <a:defRPr lang="en-US" sz="16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Presented by:</a:t>
            </a:r>
          </a:p>
        </p:txBody>
      </p:sp>
      <p:sp>
        <p:nvSpPr>
          <p:cNvPr id="80" name="Text Placeholder 78">
            <a:extLst>
              <a:ext uri="{FF2B5EF4-FFF2-40B4-BE49-F238E27FC236}">
                <a16:creationId xmlns:a16="http://schemas.microsoft.com/office/drawing/2014/main" id="{F84D9B9F-C346-FF36-69F1-4D2443AE68D0}"/>
              </a:ext>
            </a:extLst>
          </p:cNvPr>
          <p:cNvSpPr>
            <a:spLocks noGrp="1"/>
          </p:cNvSpPr>
          <p:nvPr userDrawn="1">
            <p:ph type="body" sz="quarter" idx="11" hasCustomPrompt="1"/>
          </p:nvPr>
        </p:nvSpPr>
        <p:spPr>
          <a:xfrm>
            <a:off x="575733" y="6008817"/>
            <a:ext cx="4646083" cy="221599"/>
          </a:xfrm>
          <a:prstGeom prst="rect">
            <a:avLst/>
          </a:prstGeom>
        </p:spPr>
        <p:txBody>
          <a:bodyPr vert="horz" wrap="square" lIns="0" tIns="0" rIns="0" bIns="0" rtlCol="0">
            <a:spAutoFit/>
          </a:bodyPr>
          <a:lstStyle>
            <a:lvl1pPr marL="0" indent="0">
              <a:buNone/>
              <a:defRPr lang="en-US" sz="16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Date</a:t>
            </a:r>
          </a:p>
        </p:txBody>
      </p:sp>
      <p:sp>
        <p:nvSpPr>
          <p:cNvPr id="13" name="Picture Placeholder 12">
            <a:extLst>
              <a:ext uri="{FF2B5EF4-FFF2-40B4-BE49-F238E27FC236}">
                <a16:creationId xmlns:a16="http://schemas.microsoft.com/office/drawing/2014/main" id="{A5482A8E-639B-55B9-5CDF-89707C4092DF}"/>
              </a:ext>
            </a:extLst>
          </p:cNvPr>
          <p:cNvSpPr>
            <a:spLocks noGrp="1"/>
          </p:cNvSpPr>
          <p:nvPr>
            <p:ph type="pic" sz="quarter" idx="12"/>
          </p:nvPr>
        </p:nvSpPr>
        <p:spPr>
          <a:xfrm>
            <a:off x="9285884" y="-7938"/>
            <a:ext cx="2904000" cy="2129251"/>
          </a:xfrm>
        </p:spPr>
        <p:txBody>
          <a:bodyPr anchor="ctr"/>
          <a:lstStyle>
            <a:lvl1pPr algn="ctr">
              <a:defRPr>
                <a:solidFill>
                  <a:schemeClr val="bg1"/>
                </a:solidFill>
              </a:defRPr>
            </a:lvl1pPr>
          </a:lstStyle>
          <a:p>
            <a:endParaRPr lang="en-US"/>
          </a:p>
        </p:txBody>
      </p:sp>
      <p:pic>
        <p:nvPicPr>
          <p:cNvPr id="17" name="Picture 16"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688406" y="678611"/>
            <a:ext cx="1547841" cy="1015102"/>
          </a:xfrm>
          <a:prstGeom prst="rect">
            <a:avLst/>
          </a:prstGeom>
        </p:spPr>
      </p:pic>
      <p:cxnSp>
        <p:nvCxnSpPr>
          <p:cNvPr id="18" name="Straight Connector 17">
            <a:extLst>
              <a:ext uri="{FF2B5EF4-FFF2-40B4-BE49-F238E27FC236}">
                <a16:creationId xmlns:a16="http://schemas.microsoft.com/office/drawing/2014/main" id="{9D6AC115-8997-0ACB-8E44-65EB7F2B2F1B}"/>
              </a:ext>
            </a:extLst>
          </p:cNvPr>
          <p:cNvCxnSpPr>
            <a:cxnSpLocks/>
          </p:cNvCxnSpPr>
          <p:nvPr userDrawn="1"/>
        </p:nvCxnSpPr>
        <p:spPr>
          <a:xfrm>
            <a:off x="4299235" y="1042547"/>
            <a:ext cx="0" cy="552761"/>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69A234B-2F89-D878-A2E4-C1DB0DE0CD2F}"/>
              </a:ext>
            </a:extLst>
          </p:cNvPr>
          <p:cNvGrpSpPr/>
          <p:nvPr userDrawn="1"/>
        </p:nvGrpSpPr>
        <p:grpSpPr>
          <a:xfrm>
            <a:off x="603792" y="812800"/>
            <a:ext cx="3306273" cy="880913"/>
            <a:chOff x="867628" y="426344"/>
            <a:chExt cx="1917483" cy="510888"/>
          </a:xfrm>
        </p:grpSpPr>
        <p:grpSp>
          <p:nvGrpSpPr>
            <p:cNvPr id="20" name="Group 1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23" name="Picture 22">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8"/>
              <a:srcRect t="-1" r="42158" b="17409"/>
              <a:stretch/>
            </p:blipFill>
            <p:spPr>
              <a:xfrm>
                <a:off x="1485617" y="160329"/>
                <a:ext cx="1299494" cy="209883"/>
              </a:xfrm>
              <a:prstGeom prst="rect">
                <a:avLst/>
              </a:prstGeom>
            </p:spPr>
          </p:pic>
          <p:pic>
            <p:nvPicPr>
              <p:cNvPr id="24" name="Picture 23">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8"/>
              <a:srcRect l="57841" t="-1" r="1797" b="17409"/>
              <a:stretch/>
            </p:blipFill>
            <p:spPr>
              <a:xfrm>
                <a:off x="1531337" y="350163"/>
                <a:ext cx="906779" cy="209883"/>
              </a:xfrm>
              <a:prstGeom prst="rect">
                <a:avLst/>
              </a:prstGeom>
            </p:spPr>
          </p:pic>
        </p:grpSp>
        <p:pic>
          <p:nvPicPr>
            <p:cNvPr id="22"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465775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9194C97-E41F-C6E5-ADB1-A46B815AB2BC}"/>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1331"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79194C97-E41F-C6E5-ADB1-A46B815AB2BC}"/>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15898BDB-F3DB-29EB-5385-368666BDDBE4}"/>
              </a:ext>
            </a:extLst>
          </p:cNvPr>
          <p:cNvSpPr>
            <a:spLocks noGrp="1"/>
          </p:cNvSpPr>
          <p:nvPr>
            <p:ph idx="14"/>
          </p:nvPr>
        </p:nvSpPr>
        <p:spPr>
          <a:xfrm>
            <a:off x="6466392"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3" name="Group 12">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5" name="Picture 14">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6" name="Picture 15">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4"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97707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CM/TCH">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5AE1515-1CFB-4FD6-320B-A7C6497B95D6}"/>
              </a:ext>
            </a:extLst>
          </p:cNvPr>
          <p:cNvGraphicFramePr>
            <a:graphicFrameLocks noChangeAspect="1"/>
          </p:cNvGraphicFramePr>
          <p:nvPr userDrawn="1">
            <p:custDataLst>
              <p:tags r:id="rId2"/>
            </p:custDataLst>
            <p:extLst>
              <p:ext uri="{D42A27DB-BD31-4B8C-83A1-F6EECF244321}">
                <p14:modId xmlns:p14="http://schemas.microsoft.com/office/powerpoint/2010/main" val="2824223669"/>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2355"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FC86869-29E6-D270-EA78-C26B04671112}"/>
              </a:ext>
            </a:extLst>
          </p:cNvPr>
          <p:cNvSpPr/>
          <p:nvPr userDrawn="1"/>
        </p:nvSpPr>
        <p:spPr>
          <a:xfrm>
            <a:off x="-5" y="0"/>
            <a:ext cx="1219200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Rectangle 13">
            <a:extLst>
              <a:ext uri="{FF2B5EF4-FFF2-40B4-BE49-F238E27FC236}">
                <a16:creationId xmlns:a16="http://schemas.microsoft.com/office/drawing/2014/main" id="{34691022-7CF6-3610-EB9C-F98DF074366D}"/>
              </a:ext>
            </a:extLst>
          </p:cNvPr>
          <p:cNvSpPr/>
          <p:nvPr userDrawn="1"/>
        </p:nvSpPr>
        <p:spPr>
          <a:xfrm>
            <a:off x="2616200" y="2294956"/>
            <a:ext cx="9575800" cy="2898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29D94D7D-DAE1-3C74-2067-1FB0EAFEC3DC}"/>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807885-D436-9FAC-B964-E35C55BE8A7B}"/>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D05B9E7-B939-5A13-94DB-A3B633C82F4F}"/>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8856AC57-3217-4E01-3EE2-BE6B150F54BF}"/>
              </a:ext>
            </a:extLst>
          </p:cNvPr>
          <p:cNvSpPr>
            <a:spLocks noGrp="1"/>
          </p:cNvSpPr>
          <p:nvPr>
            <p:ph type="body" sz="quarter" idx="10"/>
          </p:nvPr>
        </p:nvSpPr>
        <p:spPr>
          <a:xfrm>
            <a:off x="3832861" y="3369088"/>
            <a:ext cx="5257907" cy="750655"/>
          </a:xfrm>
        </p:spPr>
        <p:txBody>
          <a:bodyPr wrap="square" anchor="ctr">
            <a:spAutoFit/>
          </a:bodyPr>
          <a:lstStyle>
            <a:lvl1pPr marL="0" indent="0">
              <a:buFontTx/>
              <a:buNone/>
              <a:defRPr sz="5400">
                <a:solidFill>
                  <a:schemeClr val="bg2"/>
                </a:solidFill>
                <a:latin typeface="+mj-lt"/>
              </a:defRPr>
            </a:lvl1pPr>
          </a:lstStyle>
          <a:p>
            <a:pPr lvl="0"/>
            <a:r>
              <a:rPr lang="en-US" dirty="0"/>
              <a:t>Click to edit</a:t>
            </a:r>
          </a:p>
        </p:txBody>
      </p:sp>
      <p:sp>
        <p:nvSpPr>
          <p:cNvPr id="11" name="Rectangle 10">
            <a:extLst>
              <a:ext uri="{FF2B5EF4-FFF2-40B4-BE49-F238E27FC236}">
                <a16:creationId xmlns:a16="http://schemas.microsoft.com/office/drawing/2014/main" id="{AEA63CB4-87EC-9437-7194-AACCEF30029D}"/>
              </a:ext>
            </a:extLst>
          </p:cNvPr>
          <p:cNvSpPr/>
          <p:nvPr userDrawn="1"/>
        </p:nvSpPr>
        <p:spPr>
          <a:xfrm rot="5400000">
            <a:off x="1557680" y="3713936"/>
            <a:ext cx="2178000" cy="609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2" name="Picture 11">
            <a:extLst>
              <a:ext uri="{FF2B5EF4-FFF2-40B4-BE49-F238E27FC236}">
                <a16:creationId xmlns:a16="http://schemas.microsoft.com/office/drawing/2014/main" id="{B80B9379-C077-F56D-095B-F4E4CAFF4A9E}"/>
              </a:ext>
            </a:extLst>
          </p:cNvPr>
          <p:cNvPicPr>
            <a:picLocks noChangeAspect="1"/>
          </p:cNvPicPr>
          <p:nvPr userDrawn="1"/>
        </p:nvPicPr>
        <p:blipFill rotWithShape="1">
          <a:blip r:embed="rId6"/>
          <a:srcRect r="36953"/>
          <a:stretch/>
        </p:blipFill>
        <p:spPr>
          <a:xfrm>
            <a:off x="383820" y="6070293"/>
            <a:ext cx="2576462" cy="580941"/>
          </a:xfrm>
          <a:prstGeom prst="rect">
            <a:avLst/>
          </a:prstGeom>
        </p:spPr>
      </p:pic>
      <p:pic>
        <p:nvPicPr>
          <p:cNvPr id="13" name="Picture 12">
            <a:extLst>
              <a:ext uri="{FF2B5EF4-FFF2-40B4-BE49-F238E27FC236}">
                <a16:creationId xmlns:a16="http://schemas.microsoft.com/office/drawing/2014/main" id="{0281ACED-E1C0-7039-B733-C8E5241D70C9}"/>
              </a:ext>
            </a:extLst>
          </p:cNvPr>
          <p:cNvPicPr>
            <a:picLocks noChangeAspect="1"/>
          </p:cNvPicPr>
          <p:nvPr userDrawn="1"/>
        </p:nvPicPr>
        <p:blipFill rotWithShape="1">
          <a:blip r:embed="rId6"/>
          <a:srcRect l="77844"/>
          <a:stretch/>
        </p:blipFill>
        <p:spPr>
          <a:xfrm>
            <a:off x="2960282" y="6030248"/>
            <a:ext cx="845013" cy="542186"/>
          </a:xfrm>
          <a:prstGeom prst="rect">
            <a:avLst/>
          </a:prstGeom>
        </p:spPr>
      </p:pic>
      <p:cxnSp>
        <p:nvCxnSpPr>
          <p:cNvPr id="16" name="Straight Connector 15">
            <a:extLst>
              <a:ext uri="{FF2B5EF4-FFF2-40B4-BE49-F238E27FC236}">
                <a16:creationId xmlns:a16="http://schemas.microsoft.com/office/drawing/2014/main" id="{F25B72B0-6660-95A2-3DFD-776C858FAB58}"/>
              </a:ext>
            </a:extLst>
          </p:cNvPr>
          <p:cNvCxnSpPr>
            <a:cxnSpLocks/>
          </p:cNvCxnSpPr>
          <p:nvPr userDrawn="1"/>
        </p:nvCxnSpPr>
        <p:spPr>
          <a:xfrm flipH="1">
            <a:off x="2677160" y="6030248"/>
            <a:ext cx="3485" cy="64728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998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BCM Only">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5AE1515-1CFB-4FD6-320B-A7C6497B95D6}"/>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3379" name="think-cell Slide" r:id="rId4" imgW="425" imgH="424" progId="TCLayout.ActiveDocument.1">
                  <p:embed/>
                </p:oleObj>
              </mc:Choice>
              <mc:Fallback>
                <p:oleObj name="think-cell Slide" r:id="rId4" imgW="425" imgH="424" progId="TCLayout.ActiveDocument.1">
                  <p:embed/>
                  <p:pic>
                    <p:nvPicPr>
                      <p:cNvPr id="15" name="think-cell data - do not delete" hidden="1">
                        <a:extLst>
                          <a:ext uri="{FF2B5EF4-FFF2-40B4-BE49-F238E27FC236}">
                            <a16:creationId xmlns:a16="http://schemas.microsoft.com/office/drawing/2014/main" id="{65AE1515-1CFB-4FD6-320B-A7C6497B95D6}"/>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FC86869-29E6-D270-EA78-C26B04671112}"/>
              </a:ext>
            </a:extLst>
          </p:cNvPr>
          <p:cNvSpPr/>
          <p:nvPr userDrawn="1"/>
        </p:nvSpPr>
        <p:spPr>
          <a:xfrm>
            <a:off x="-5" y="0"/>
            <a:ext cx="1219200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Rectangle 13">
            <a:extLst>
              <a:ext uri="{FF2B5EF4-FFF2-40B4-BE49-F238E27FC236}">
                <a16:creationId xmlns:a16="http://schemas.microsoft.com/office/drawing/2014/main" id="{34691022-7CF6-3610-EB9C-F98DF074366D}"/>
              </a:ext>
            </a:extLst>
          </p:cNvPr>
          <p:cNvSpPr/>
          <p:nvPr userDrawn="1"/>
        </p:nvSpPr>
        <p:spPr>
          <a:xfrm>
            <a:off x="2616200" y="2294956"/>
            <a:ext cx="9575800" cy="2898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29D94D7D-DAE1-3C74-2067-1FB0EAFEC3DC}"/>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807885-D436-9FAC-B964-E35C55BE8A7B}"/>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D05B9E7-B939-5A13-94DB-A3B633C82F4F}"/>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8856AC57-3217-4E01-3EE2-BE6B150F54BF}"/>
              </a:ext>
            </a:extLst>
          </p:cNvPr>
          <p:cNvSpPr>
            <a:spLocks noGrp="1"/>
          </p:cNvSpPr>
          <p:nvPr>
            <p:ph type="body" sz="quarter" idx="10"/>
          </p:nvPr>
        </p:nvSpPr>
        <p:spPr>
          <a:xfrm>
            <a:off x="3832861" y="3369088"/>
            <a:ext cx="5257907" cy="750655"/>
          </a:xfrm>
        </p:spPr>
        <p:txBody>
          <a:bodyPr wrap="square" anchor="ctr">
            <a:spAutoFit/>
          </a:bodyPr>
          <a:lstStyle>
            <a:lvl1pPr marL="0" indent="0">
              <a:buFontTx/>
              <a:buNone/>
              <a:defRPr sz="5400">
                <a:solidFill>
                  <a:schemeClr val="bg2"/>
                </a:solidFill>
                <a:latin typeface="+mj-lt"/>
              </a:defRPr>
            </a:lvl1pPr>
          </a:lstStyle>
          <a:p>
            <a:pPr lvl="0"/>
            <a:r>
              <a:rPr lang="en-US" dirty="0"/>
              <a:t>Click to edit</a:t>
            </a:r>
          </a:p>
        </p:txBody>
      </p:sp>
      <p:sp>
        <p:nvSpPr>
          <p:cNvPr id="11" name="Rectangle 10">
            <a:extLst>
              <a:ext uri="{FF2B5EF4-FFF2-40B4-BE49-F238E27FC236}">
                <a16:creationId xmlns:a16="http://schemas.microsoft.com/office/drawing/2014/main" id="{AEA63CB4-87EC-9437-7194-AACCEF30029D}"/>
              </a:ext>
            </a:extLst>
          </p:cNvPr>
          <p:cNvSpPr/>
          <p:nvPr userDrawn="1"/>
        </p:nvSpPr>
        <p:spPr>
          <a:xfrm rot="5400000">
            <a:off x="1557680" y="3713936"/>
            <a:ext cx="2178000" cy="609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2" name="Picture 11">
            <a:extLst>
              <a:ext uri="{FF2B5EF4-FFF2-40B4-BE49-F238E27FC236}">
                <a16:creationId xmlns:a16="http://schemas.microsoft.com/office/drawing/2014/main" id="{B80B9379-C077-F56D-095B-F4E4CAFF4A9E}"/>
              </a:ext>
            </a:extLst>
          </p:cNvPr>
          <p:cNvPicPr>
            <a:picLocks noChangeAspect="1"/>
          </p:cNvPicPr>
          <p:nvPr userDrawn="1"/>
        </p:nvPicPr>
        <p:blipFill rotWithShape="1">
          <a:blip r:embed="rId6"/>
          <a:srcRect r="36953"/>
          <a:stretch/>
        </p:blipFill>
        <p:spPr>
          <a:xfrm>
            <a:off x="383820" y="6047234"/>
            <a:ext cx="2576462" cy="580941"/>
          </a:xfrm>
          <a:prstGeom prst="rect">
            <a:avLst/>
          </a:prstGeom>
        </p:spPr>
      </p:pic>
    </p:spTree>
    <p:extLst>
      <p:ext uri="{BB962C8B-B14F-4D97-AF65-F5344CB8AC3E}">
        <p14:creationId xmlns:p14="http://schemas.microsoft.com/office/powerpoint/2010/main" val="2013472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extLst>
              <p:ext uri="{D42A27DB-BD31-4B8C-83A1-F6EECF244321}">
                <p14:modId xmlns:p14="http://schemas.microsoft.com/office/powerpoint/2010/main" val="415979738"/>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440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8" name="Picture 7"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9" name="Group 8">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0" name="Group 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2" name="Picture 11">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3" name="Picture 1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528915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5427"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0" name="Group 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2" name="Picture 11">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3" name="Picture 1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5507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extLst>
              <p:ext uri="{D42A27DB-BD31-4B8C-83A1-F6EECF244321}">
                <p14:modId xmlns:p14="http://schemas.microsoft.com/office/powerpoint/2010/main" val="3764791332"/>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6451"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8" name="Picture 7"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9" name="Group 8">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0" name="Group 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2" name="Picture 11">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3" name="Picture 1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316372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7475"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0" name="Group 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2" name="Picture 11">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3" name="Picture 1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1"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862294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5BBF73A-DD23-72BE-5092-5FFB9183C262}"/>
              </a:ext>
            </a:extLst>
          </p:cNvPr>
          <p:cNvGraphicFramePr>
            <a:graphicFrameLocks noChangeAspect="1"/>
          </p:cNvGraphicFramePr>
          <p:nvPr userDrawn="1">
            <p:custDataLst>
              <p:tags r:id="rId2"/>
            </p:custDataLst>
            <p:extLst>
              <p:ext uri="{D42A27DB-BD31-4B8C-83A1-F6EECF244321}">
                <p14:modId xmlns:p14="http://schemas.microsoft.com/office/powerpoint/2010/main" val="2616238458"/>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8499"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23ACCEB-1F87-EC19-D405-DE6464325792}"/>
              </a:ext>
            </a:extLst>
          </p:cNvPr>
          <p:cNvSpPr/>
          <p:nvPr userDrawn="1"/>
        </p:nvSpPr>
        <p:spPr>
          <a:xfrm>
            <a:off x="6096000" y="1802906"/>
            <a:ext cx="6096003" cy="43629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Rectangle 10">
            <a:extLst>
              <a:ext uri="{FF2B5EF4-FFF2-40B4-BE49-F238E27FC236}">
                <a16:creationId xmlns:a16="http://schemas.microsoft.com/office/drawing/2014/main" id="{B678A742-2E07-C101-4C46-1602022933A7}"/>
              </a:ext>
            </a:extLst>
          </p:cNvPr>
          <p:cNvSpPr/>
          <p:nvPr userDrawn="1"/>
        </p:nvSpPr>
        <p:spPr>
          <a:xfrm>
            <a:off x="6216376" y="6129851"/>
            <a:ext cx="5975624" cy="3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1" name="Text Placeholder 20">
            <a:extLst>
              <a:ext uri="{FF2B5EF4-FFF2-40B4-BE49-F238E27FC236}">
                <a16:creationId xmlns:a16="http://schemas.microsoft.com/office/drawing/2014/main" id="{8BC1C6F2-BDD1-4D23-33BE-7DF9BC9ADD33}"/>
              </a:ext>
            </a:extLst>
          </p:cNvPr>
          <p:cNvSpPr>
            <a:spLocks noGrp="1"/>
          </p:cNvSpPr>
          <p:nvPr userDrawn="1">
            <p:ph type="body" sz="quarter" idx="15"/>
          </p:nvPr>
        </p:nvSpPr>
        <p:spPr>
          <a:xfrm>
            <a:off x="6677738" y="2002065"/>
            <a:ext cx="4938532" cy="3964628"/>
          </a:xfrm>
        </p:spPr>
        <p:txBody>
          <a:bodyPr>
            <a:normAutofit/>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a:t>
            </a:r>
            <a:endParaRPr lang="en-ID" dirty="0"/>
          </a:p>
        </p:txBody>
      </p:sp>
      <p:sp>
        <p:nvSpPr>
          <p:cNvPr id="7" name="Picture Placeholder 6">
            <a:extLst>
              <a:ext uri="{FF2B5EF4-FFF2-40B4-BE49-F238E27FC236}">
                <a16:creationId xmlns:a16="http://schemas.microsoft.com/office/drawing/2014/main" id="{885123A7-59FD-F01A-FBF4-C35FBBD792FF}"/>
              </a:ext>
            </a:extLst>
          </p:cNvPr>
          <p:cNvSpPr>
            <a:spLocks noGrp="1"/>
          </p:cNvSpPr>
          <p:nvPr>
            <p:ph type="pic" sz="quarter" idx="14"/>
          </p:nvPr>
        </p:nvSpPr>
        <p:spPr>
          <a:xfrm>
            <a:off x="3" y="1802907"/>
            <a:ext cx="6095997" cy="4362945"/>
          </a:xfrm>
          <a:custGeom>
            <a:avLst/>
            <a:gdLst>
              <a:gd name="connsiteX0" fmla="*/ 0 w 5984111"/>
              <a:gd name="connsiteY0" fmla="*/ 0 h 4362945"/>
              <a:gd name="connsiteX1" fmla="*/ 5984111 w 5984111"/>
              <a:gd name="connsiteY1" fmla="*/ 0 h 4362945"/>
              <a:gd name="connsiteX2" fmla="*/ 5984111 w 5984111"/>
              <a:gd name="connsiteY2" fmla="*/ 4362945 h 4362945"/>
              <a:gd name="connsiteX3" fmla="*/ 0 w 5984111"/>
              <a:gd name="connsiteY3" fmla="*/ 4362945 h 4362945"/>
            </a:gdLst>
            <a:ahLst/>
            <a:cxnLst>
              <a:cxn ang="0">
                <a:pos x="connsiteX0" y="connsiteY0"/>
              </a:cxn>
              <a:cxn ang="0">
                <a:pos x="connsiteX1" y="connsiteY1"/>
              </a:cxn>
              <a:cxn ang="0">
                <a:pos x="connsiteX2" y="connsiteY2"/>
              </a:cxn>
              <a:cxn ang="0">
                <a:pos x="connsiteX3" y="connsiteY3"/>
              </a:cxn>
            </a:cxnLst>
            <a:rect l="l" t="t" r="r" b="b"/>
            <a:pathLst>
              <a:path w="5984111" h="4362945">
                <a:moveTo>
                  <a:pt x="0" y="0"/>
                </a:moveTo>
                <a:lnTo>
                  <a:pt x="5984111" y="0"/>
                </a:lnTo>
                <a:lnTo>
                  <a:pt x="5984111" y="4362945"/>
                </a:lnTo>
                <a:lnTo>
                  <a:pt x="0" y="4362945"/>
                </a:lnTo>
                <a:close/>
              </a:path>
            </a:pathLst>
          </a:custGeom>
        </p:spPr>
        <p:txBody>
          <a:bodyPr wrap="square" anchor="ctr">
            <a:noAutofit/>
          </a:bodyPr>
          <a:lstStyle>
            <a:lvl1pPr marL="0" indent="0" algn="ctr">
              <a:buNone/>
              <a:defRPr/>
            </a:lvl1pPr>
          </a:lstStyle>
          <a:p>
            <a:endParaRPr lang="en-ID" dirty="0"/>
          </a:p>
        </p:txBody>
      </p:sp>
      <p:pic>
        <p:nvPicPr>
          <p:cNvPr id="12" name="Picture 11"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3" name="Group 12">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4" name="Group 13">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6" name="Picture 15">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20" name="Picture 19">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5"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45176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5BBF73A-DD23-72BE-5092-5FFB9183C262}"/>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9523"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65BBF73A-DD23-72BE-5092-5FFB9183C262}"/>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23ACCEB-1F87-EC19-D405-DE6464325792}"/>
              </a:ext>
            </a:extLst>
          </p:cNvPr>
          <p:cNvSpPr/>
          <p:nvPr userDrawn="1"/>
        </p:nvSpPr>
        <p:spPr>
          <a:xfrm>
            <a:off x="6096000" y="1802906"/>
            <a:ext cx="6096003" cy="43629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Rectangle 10">
            <a:extLst>
              <a:ext uri="{FF2B5EF4-FFF2-40B4-BE49-F238E27FC236}">
                <a16:creationId xmlns:a16="http://schemas.microsoft.com/office/drawing/2014/main" id="{B678A742-2E07-C101-4C46-1602022933A7}"/>
              </a:ext>
            </a:extLst>
          </p:cNvPr>
          <p:cNvSpPr/>
          <p:nvPr userDrawn="1"/>
        </p:nvSpPr>
        <p:spPr>
          <a:xfrm>
            <a:off x="6216376" y="6129851"/>
            <a:ext cx="5975624" cy="3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1" name="Text Placeholder 20">
            <a:extLst>
              <a:ext uri="{FF2B5EF4-FFF2-40B4-BE49-F238E27FC236}">
                <a16:creationId xmlns:a16="http://schemas.microsoft.com/office/drawing/2014/main" id="{8BC1C6F2-BDD1-4D23-33BE-7DF9BC9ADD33}"/>
              </a:ext>
            </a:extLst>
          </p:cNvPr>
          <p:cNvSpPr>
            <a:spLocks noGrp="1"/>
          </p:cNvSpPr>
          <p:nvPr userDrawn="1">
            <p:ph type="body" sz="quarter" idx="15"/>
          </p:nvPr>
        </p:nvSpPr>
        <p:spPr>
          <a:xfrm>
            <a:off x="6677738" y="2002065"/>
            <a:ext cx="4938532" cy="3964628"/>
          </a:xfrm>
        </p:spPr>
        <p:txBody>
          <a:bodyPr>
            <a:normAutofit/>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a:t>
            </a:r>
            <a:endParaRPr lang="en-ID" dirty="0"/>
          </a:p>
        </p:txBody>
      </p:sp>
      <p:sp>
        <p:nvSpPr>
          <p:cNvPr id="7" name="Picture Placeholder 6">
            <a:extLst>
              <a:ext uri="{FF2B5EF4-FFF2-40B4-BE49-F238E27FC236}">
                <a16:creationId xmlns:a16="http://schemas.microsoft.com/office/drawing/2014/main" id="{885123A7-59FD-F01A-FBF4-C35FBBD792FF}"/>
              </a:ext>
            </a:extLst>
          </p:cNvPr>
          <p:cNvSpPr>
            <a:spLocks noGrp="1"/>
          </p:cNvSpPr>
          <p:nvPr>
            <p:ph type="pic" sz="quarter" idx="14"/>
          </p:nvPr>
        </p:nvSpPr>
        <p:spPr>
          <a:xfrm>
            <a:off x="3" y="1802907"/>
            <a:ext cx="6095997" cy="4362945"/>
          </a:xfrm>
          <a:custGeom>
            <a:avLst/>
            <a:gdLst>
              <a:gd name="connsiteX0" fmla="*/ 0 w 5984111"/>
              <a:gd name="connsiteY0" fmla="*/ 0 h 4362945"/>
              <a:gd name="connsiteX1" fmla="*/ 5984111 w 5984111"/>
              <a:gd name="connsiteY1" fmla="*/ 0 h 4362945"/>
              <a:gd name="connsiteX2" fmla="*/ 5984111 w 5984111"/>
              <a:gd name="connsiteY2" fmla="*/ 4362945 h 4362945"/>
              <a:gd name="connsiteX3" fmla="*/ 0 w 5984111"/>
              <a:gd name="connsiteY3" fmla="*/ 4362945 h 4362945"/>
            </a:gdLst>
            <a:ahLst/>
            <a:cxnLst>
              <a:cxn ang="0">
                <a:pos x="connsiteX0" y="connsiteY0"/>
              </a:cxn>
              <a:cxn ang="0">
                <a:pos x="connsiteX1" y="connsiteY1"/>
              </a:cxn>
              <a:cxn ang="0">
                <a:pos x="connsiteX2" y="connsiteY2"/>
              </a:cxn>
              <a:cxn ang="0">
                <a:pos x="connsiteX3" y="connsiteY3"/>
              </a:cxn>
            </a:cxnLst>
            <a:rect l="l" t="t" r="r" b="b"/>
            <a:pathLst>
              <a:path w="5984111" h="4362945">
                <a:moveTo>
                  <a:pt x="0" y="0"/>
                </a:moveTo>
                <a:lnTo>
                  <a:pt x="5984111" y="0"/>
                </a:lnTo>
                <a:lnTo>
                  <a:pt x="5984111" y="4362945"/>
                </a:lnTo>
                <a:lnTo>
                  <a:pt x="0" y="4362945"/>
                </a:lnTo>
                <a:close/>
              </a:path>
            </a:pathLst>
          </a:custGeom>
        </p:spPr>
        <p:txBody>
          <a:bodyPr wrap="square" anchor="ctr">
            <a:noAutofit/>
          </a:bodyPr>
          <a:lstStyle>
            <a:lvl1pPr marL="0" indent="0" algn="ctr">
              <a:buNone/>
              <a:defRPr/>
            </a:lvl1pPr>
          </a:lstStyle>
          <a:p>
            <a:endParaRPr lang="en-ID" dirty="0"/>
          </a:p>
        </p:txBody>
      </p:sp>
      <p:grpSp>
        <p:nvGrpSpPr>
          <p:cNvPr id="13" name="Group 12">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4" name="Group 13">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6" name="Picture 15">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20" name="Picture 19">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5"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88079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BCM/TCH">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6F13AB-5BF5-7190-4017-CCA1799A5A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40" t="35516" b="1185"/>
          <a:stretch/>
        </p:blipFill>
        <p:spPr>
          <a:xfrm flipH="1">
            <a:off x="0" y="885706"/>
            <a:ext cx="12191997" cy="5280144"/>
          </a:xfrm>
          <a:custGeom>
            <a:avLst/>
            <a:gdLst>
              <a:gd name="connsiteX0" fmla="*/ 9143998 w 9143998"/>
              <a:gd name="connsiteY0" fmla="*/ 0 h 5280144"/>
              <a:gd name="connsiteX1" fmla="*/ 0 w 9143998"/>
              <a:gd name="connsiteY1" fmla="*/ 0 h 5280144"/>
              <a:gd name="connsiteX2" fmla="*/ 0 w 9143998"/>
              <a:gd name="connsiteY2" fmla="*/ 5280144 h 5280144"/>
              <a:gd name="connsiteX3" fmla="*/ 9143998 w 9143998"/>
              <a:gd name="connsiteY3" fmla="*/ 5280144 h 5280144"/>
            </a:gdLst>
            <a:ahLst/>
            <a:cxnLst>
              <a:cxn ang="0">
                <a:pos x="connsiteX0" y="connsiteY0"/>
              </a:cxn>
              <a:cxn ang="0">
                <a:pos x="connsiteX1" y="connsiteY1"/>
              </a:cxn>
              <a:cxn ang="0">
                <a:pos x="connsiteX2" y="connsiteY2"/>
              </a:cxn>
              <a:cxn ang="0">
                <a:pos x="connsiteX3" y="connsiteY3"/>
              </a:cxn>
            </a:cxnLst>
            <a:rect l="l" t="t" r="r" b="b"/>
            <a:pathLst>
              <a:path w="9143998" h="5280144">
                <a:moveTo>
                  <a:pt x="9143998" y="0"/>
                </a:moveTo>
                <a:lnTo>
                  <a:pt x="0" y="0"/>
                </a:lnTo>
                <a:lnTo>
                  <a:pt x="0" y="5280144"/>
                </a:lnTo>
                <a:lnTo>
                  <a:pt x="9143998" y="5280144"/>
                </a:lnTo>
                <a:close/>
              </a:path>
            </a:pathLst>
          </a:custGeom>
        </p:spPr>
      </p:pic>
      <p:sp>
        <p:nvSpPr>
          <p:cNvPr id="8" name="Rectangle 7">
            <a:extLst>
              <a:ext uri="{FF2B5EF4-FFF2-40B4-BE49-F238E27FC236}">
                <a16:creationId xmlns:a16="http://schemas.microsoft.com/office/drawing/2014/main" id="{9DC7D1DA-CC92-3DE0-16EA-C9F5EF676DD0}"/>
              </a:ext>
            </a:extLst>
          </p:cNvPr>
          <p:cNvSpPr/>
          <p:nvPr userDrawn="1"/>
        </p:nvSpPr>
        <p:spPr>
          <a:xfrm>
            <a:off x="1478280" y="885706"/>
            <a:ext cx="10713722" cy="5280144"/>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0" name="Rectangle 9">
            <a:extLst>
              <a:ext uri="{FF2B5EF4-FFF2-40B4-BE49-F238E27FC236}">
                <a16:creationId xmlns:a16="http://schemas.microsoft.com/office/drawing/2014/main" id="{A3442E19-B1DE-3399-23ED-A3266D087F37}"/>
              </a:ext>
            </a:extLst>
          </p:cNvPr>
          <p:cNvSpPr/>
          <p:nvPr userDrawn="1"/>
        </p:nvSpPr>
        <p:spPr>
          <a:xfrm>
            <a:off x="4907667" y="3429005"/>
            <a:ext cx="7284332" cy="23120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Freeform: Shape 10">
            <a:extLst>
              <a:ext uri="{FF2B5EF4-FFF2-40B4-BE49-F238E27FC236}">
                <a16:creationId xmlns:a16="http://schemas.microsoft.com/office/drawing/2014/main" id="{7B0A8AD4-9760-D3A5-7138-653A5244676B}"/>
              </a:ext>
            </a:extLst>
          </p:cNvPr>
          <p:cNvSpPr/>
          <p:nvPr userDrawn="1"/>
        </p:nvSpPr>
        <p:spPr>
          <a:xfrm rot="5628552" flipH="1">
            <a:off x="9139486" y="-1208585"/>
            <a:ext cx="4046400"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Rectangle 11">
            <a:extLst>
              <a:ext uri="{FF2B5EF4-FFF2-40B4-BE49-F238E27FC236}">
                <a16:creationId xmlns:a16="http://schemas.microsoft.com/office/drawing/2014/main" id="{A8F1C77A-8B48-2E92-6681-C444A146E69A}"/>
              </a:ext>
            </a:extLst>
          </p:cNvPr>
          <p:cNvSpPr/>
          <p:nvPr userDrawn="1"/>
        </p:nvSpPr>
        <p:spPr>
          <a:xfrm rot="5400000">
            <a:off x="3782541" y="4554126"/>
            <a:ext cx="2311200" cy="60959"/>
          </a:xfrm>
          <a:prstGeom prst="rect">
            <a:avLst/>
          </a:prstGeom>
          <a:solidFill>
            <a:srgbClr val="61E5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Text Placeholder 13">
            <a:extLst>
              <a:ext uri="{FF2B5EF4-FFF2-40B4-BE49-F238E27FC236}">
                <a16:creationId xmlns:a16="http://schemas.microsoft.com/office/drawing/2014/main" id="{824EFD5C-599A-2C71-2CD7-9B5B9ECEBAA6}"/>
              </a:ext>
            </a:extLst>
          </p:cNvPr>
          <p:cNvSpPr>
            <a:spLocks noGrp="1"/>
          </p:cNvSpPr>
          <p:nvPr>
            <p:ph type="body" sz="quarter" idx="10" hasCustomPrompt="1"/>
          </p:nvPr>
        </p:nvSpPr>
        <p:spPr>
          <a:xfrm>
            <a:off x="5363637" y="4114107"/>
            <a:ext cx="6252633" cy="611642"/>
          </a:xfrm>
        </p:spPr>
        <p:txBody>
          <a:bodyPr anchor="t">
            <a:spAutoFit/>
          </a:bodyPr>
          <a:lstStyle>
            <a:lvl1pPr marL="0" indent="0">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Thank You</a:t>
            </a:r>
            <a:endParaRPr lang="en-ID" dirty="0"/>
          </a:p>
        </p:txBody>
      </p:sp>
      <p:sp>
        <p:nvSpPr>
          <p:cNvPr id="5" name="Text Placeholder 13">
            <a:extLst>
              <a:ext uri="{FF2B5EF4-FFF2-40B4-BE49-F238E27FC236}">
                <a16:creationId xmlns:a16="http://schemas.microsoft.com/office/drawing/2014/main" id="{7C5C9E40-AF7C-4C41-F8D7-DC080079CB93}"/>
              </a:ext>
            </a:extLst>
          </p:cNvPr>
          <p:cNvSpPr>
            <a:spLocks noGrp="1"/>
          </p:cNvSpPr>
          <p:nvPr>
            <p:ph type="body" sz="quarter" idx="11" hasCustomPrompt="1"/>
          </p:nvPr>
        </p:nvSpPr>
        <p:spPr>
          <a:xfrm>
            <a:off x="5363637" y="4844361"/>
            <a:ext cx="6252633" cy="249299"/>
          </a:xfrm>
        </p:spPr>
        <p:txBody>
          <a:bodyPr anchor="t">
            <a:spAutoFit/>
          </a:bodyPr>
          <a:lstStyle>
            <a:lvl1pPr marL="0" indent="0">
              <a:buFontTx/>
              <a:buNone/>
              <a:defRPr sz="18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Subtitle</a:t>
            </a:r>
          </a:p>
        </p:txBody>
      </p:sp>
      <p:cxnSp>
        <p:nvCxnSpPr>
          <p:cNvPr id="2" name="Straight Connector 1">
            <a:extLst>
              <a:ext uri="{FF2B5EF4-FFF2-40B4-BE49-F238E27FC236}">
                <a16:creationId xmlns:a16="http://schemas.microsoft.com/office/drawing/2014/main" id="{DE055331-A185-44FC-1278-DF6867C07469}"/>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791216-FB80-59A4-D814-C9C2753517D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F15926-DDC5-92AA-8E3A-7F46B4AAE4A7}"/>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5" name="Picture 14"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6" name="Group 15">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7" name="Group 1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9" name="Picture 18">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4"/>
              <a:srcRect t="-1" r="42158" b="17409"/>
              <a:stretch/>
            </p:blipFill>
            <p:spPr>
              <a:xfrm>
                <a:off x="1485617" y="160329"/>
                <a:ext cx="1299494" cy="209883"/>
              </a:xfrm>
              <a:prstGeom prst="rect">
                <a:avLst/>
              </a:prstGeom>
            </p:spPr>
          </p:pic>
          <p:pic>
            <p:nvPicPr>
              <p:cNvPr id="20" name="Picture 19">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4"/>
              <a:srcRect l="57841" t="-1" r="1797" b="17409"/>
              <a:stretch/>
            </p:blipFill>
            <p:spPr>
              <a:xfrm>
                <a:off x="1531337" y="350163"/>
                <a:ext cx="906779" cy="209883"/>
              </a:xfrm>
              <a:prstGeom prst="rect">
                <a:avLst/>
              </a:prstGeom>
            </p:spPr>
          </p:pic>
        </p:grpSp>
        <p:pic>
          <p:nvPicPr>
            <p:cNvPr id="18"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862563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31918-0129-133C-991F-8260EF919F3E}"/>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3139"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EBF31918-0129-133C-991F-8260EF919F3E}"/>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94D495FE-242D-CD84-88ED-56A5AF71890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5307" r="32763"/>
          <a:stretch/>
        </p:blipFill>
        <p:spPr>
          <a:xfrm>
            <a:off x="9285883" y="2172920"/>
            <a:ext cx="2919709" cy="4328160"/>
          </a:xfrm>
          <a:prstGeom prst="rect">
            <a:avLst/>
          </a:prstGeom>
        </p:spPr>
      </p:pic>
      <p:sp>
        <p:nvSpPr>
          <p:cNvPr id="10" name="Rectangle 9">
            <a:extLst>
              <a:ext uri="{FF2B5EF4-FFF2-40B4-BE49-F238E27FC236}">
                <a16:creationId xmlns:a16="http://schemas.microsoft.com/office/drawing/2014/main" id="{5CCD0CB1-ADFD-CBE6-31D9-7BB39C63FA07}"/>
              </a:ext>
            </a:extLst>
          </p:cNvPr>
          <p:cNvSpPr/>
          <p:nvPr userDrawn="1"/>
        </p:nvSpPr>
        <p:spPr>
          <a:xfrm flipH="1" flipV="1">
            <a:off x="0" y="-11291"/>
            <a:ext cx="9290611" cy="68579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47" name="Rectangle 46">
            <a:extLst>
              <a:ext uri="{FF2B5EF4-FFF2-40B4-BE49-F238E27FC236}">
                <a16:creationId xmlns:a16="http://schemas.microsoft.com/office/drawing/2014/main" id="{23AC07F4-C659-A97E-E9AE-8C9CE02C07B2}"/>
              </a:ext>
            </a:extLst>
          </p:cNvPr>
          <p:cNvSpPr/>
          <p:nvPr userDrawn="1"/>
        </p:nvSpPr>
        <p:spPr>
          <a:xfrm>
            <a:off x="9283767" y="2"/>
            <a:ext cx="2921825" cy="6857998"/>
          </a:xfrm>
          <a:prstGeom prst="rect">
            <a:avLst/>
          </a:pr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64" name="Rectangle 63">
            <a:extLst>
              <a:ext uri="{FF2B5EF4-FFF2-40B4-BE49-F238E27FC236}">
                <a16:creationId xmlns:a16="http://schemas.microsoft.com/office/drawing/2014/main" id="{3DAC5F80-AB3D-150D-DBC0-630B15B67EBC}"/>
              </a:ext>
            </a:extLst>
          </p:cNvPr>
          <p:cNvSpPr/>
          <p:nvPr userDrawn="1"/>
        </p:nvSpPr>
        <p:spPr>
          <a:xfrm>
            <a:off x="0" y="-56687"/>
            <a:ext cx="9287995" cy="217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userDrawn="1">
            <p:ph type="ctrTitle"/>
          </p:nvPr>
        </p:nvSpPr>
        <p:spPr>
          <a:xfrm>
            <a:off x="575733" y="3344122"/>
            <a:ext cx="5010979" cy="1221040"/>
          </a:xfrm>
          <a:prstGeom prst="rect">
            <a:avLst/>
          </a:prstGeom>
        </p:spPr>
        <p:txBody>
          <a:bodyPr vert="horz" wrap="square" anchor="t">
            <a:spAutoFit/>
          </a:bodyPr>
          <a:lstStyle>
            <a:lvl1pPr algn="l">
              <a:defRPr sz="4400">
                <a:solidFill>
                  <a:schemeClr val="bg1"/>
                </a:solidFill>
              </a:defRPr>
            </a:lvl1pPr>
          </a:lstStyle>
          <a:p>
            <a:r>
              <a:rPr lang="en-US" dirty="0"/>
              <a:t>Click to edit Master title style</a:t>
            </a:r>
          </a:p>
        </p:txBody>
      </p:sp>
      <p:sp>
        <p:nvSpPr>
          <p:cNvPr id="3" name="Subtitle 2"/>
          <p:cNvSpPr>
            <a:spLocks noGrp="1"/>
          </p:cNvSpPr>
          <p:nvPr userDrawn="1">
            <p:ph type="subTitle" idx="1" hasCustomPrompt="1"/>
          </p:nvPr>
        </p:nvSpPr>
        <p:spPr>
          <a:xfrm>
            <a:off x="575733" y="2854854"/>
            <a:ext cx="5010979"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Division of</a:t>
            </a:r>
          </a:p>
        </p:txBody>
      </p:sp>
      <p:sp>
        <p:nvSpPr>
          <p:cNvPr id="21" name="Freeform: Shape 20">
            <a:extLst>
              <a:ext uri="{FF2B5EF4-FFF2-40B4-BE49-F238E27FC236}">
                <a16:creationId xmlns:a16="http://schemas.microsoft.com/office/drawing/2014/main" id="{96F69FCC-5E93-4F96-F4B8-6BEC091C9043}"/>
              </a:ext>
            </a:extLst>
          </p:cNvPr>
          <p:cNvSpPr/>
          <p:nvPr userDrawn="1"/>
        </p:nvSpPr>
        <p:spPr>
          <a:xfrm rot="7145101" flipH="1">
            <a:off x="6645306" y="5017256"/>
            <a:ext cx="4712400" cy="4711572"/>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6" name="Rectangle 55">
            <a:extLst>
              <a:ext uri="{FF2B5EF4-FFF2-40B4-BE49-F238E27FC236}">
                <a16:creationId xmlns:a16="http://schemas.microsoft.com/office/drawing/2014/main" id="{DF3D0DEF-90CF-0AC5-6EEF-8F2CF5FF9044}"/>
              </a:ext>
            </a:extLst>
          </p:cNvPr>
          <p:cNvSpPr/>
          <p:nvPr userDrawn="1"/>
        </p:nvSpPr>
        <p:spPr>
          <a:xfrm>
            <a:off x="9288000" y="2124666"/>
            <a:ext cx="290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cxnSp>
        <p:nvCxnSpPr>
          <p:cNvPr id="66" name="Straight Connector 65">
            <a:extLst>
              <a:ext uri="{FF2B5EF4-FFF2-40B4-BE49-F238E27FC236}">
                <a16:creationId xmlns:a16="http://schemas.microsoft.com/office/drawing/2014/main" id="{112DA193-0F11-9C33-153E-6F1C6329BD7D}"/>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34CE66-3063-B784-8A95-FF5CFE71B2B8}"/>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47E53E-2C5D-E89D-D73C-94D8DE6779E9}"/>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9" name="Text Placeholder 78">
            <a:extLst>
              <a:ext uri="{FF2B5EF4-FFF2-40B4-BE49-F238E27FC236}">
                <a16:creationId xmlns:a16="http://schemas.microsoft.com/office/drawing/2014/main" id="{7CFF9914-4550-7DF8-8420-F096A18B75C5}"/>
              </a:ext>
            </a:extLst>
          </p:cNvPr>
          <p:cNvSpPr>
            <a:spLocks noGrp="1"/>
          </p:cNvSpPr>
          <p:nvPr userDrawn="1">
            <p:ph type="body" sz="quarter" idx="10" hasCustomPrompt="1"/>
          </p:nvPr>
        </p:nvSpPr>
        <p:spPr>
          <a:xfrm>
            <a:off x="575733" y="5768424"/>
            <a:ext cx="4646083" cy="221599"/>
          </a:xfrm>
          <a:prstGeom prst="rect">
            <a:avLst/>
          </a:prstGeom>
        </p:spPr>
        <p:txBody>
          <a:bodyPr vert="horz" wrap="square" lIns="0" tIns="0" rIns="0" bIns="0" rtlCol="0">
            <a:spAutoFit/>
          </a:bodyPr>
          <a:lstStyle>
            <a:lvl1pPr marL="0" indent="0">
              <a:buNone/>
              <a:defRPr lang="en-US" sz="16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Presented by:</a:t>
            </a:r>
          </a:p>
        </p:txBody>
      </p:sp>
      <p:sp>
        <p:nvSpPr>
          <p:cNvPr id="80" name="Text Placeholder 78">
            <a:extLst>
              <a:ext uri="{FF2B5EF4-FFF2-40B4-BE49-F238E27FC236}">
                <a16:creationId xmlns:a16="http://schemas.microsoft.com/office/drawing/2014/main" id="{F84D9B9F-C346-FF36-69F1-4D2443AE68D0}"/>
              </a:ext>
            </a:extLst>
          </p:cNvPr>
          <p:cNvSpPr>
            <a:spLocks noGrp="1"/>
          </p:cNvSpPr>
          <p:nvPr userDrawn="1">
            <p:ph type="body" sz="quarter" idx="11" hasCustomPrompt="1"/>
          </p:nvPr>
        </p:nvSpPr>
        <p:spPr>
          <a:xfrm>
            <a:off x="575733" y="6008817"/>
            <a:ext cx="4646083" cy="221599"/>
          </a:xfrm>
          <a:prstGeom prst="rect">
            <a:avLst/>
          </a:prstGeom>
        </p:spPr>
        <p:txBody>
          <a:bodyPr vert="horz" wrap="square" lIns="0" tIns="0" rIns="0" bIns="0" rtlCol="0">
            <a:spAutoFit/>
          </a:bodyPr>
          <a:lstStyle>
            <a:lvl1pPr marL="0" indent="0">
              <a:buNone/>
              <a:defRPr lang="en-US" sz="16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dirty="0"/>
              <a:t>Date</a:t>
            </a:r>
          </a:p>
        </p:txBody>
      </p:sp>
      <p:sp>
        <p:nvSpPr>
          <p:cNvPr id="13" name="Picture Placeholder 12">
            <a:extLst>
              <a:ext uri="{FF2B5EF4-FFF2-40B4-BE49-F238E27FC236}">
                <a16:creationId xmlns:a16="http://schemas.microsoft.com/office/drawing/2014/main" id="{A5482A8E-639B-55B9-5CDF-89707C4092DF}"/>
              </a:ext>
            </a:extLst>
          </p:cNvPr>
          <p:cNvSpPr>
            <a:spLocks noGrp="1"/>
          </p:cNvSpPr>
          <p:nvPr>
            <p:ph type="pic" sz="quarter" idx="12"/>
          </p:nvPr>
        </p:nvSpPr>
        <p:spPr>
          <a:xfrm>
            <a:off x="9285884" y="-7938"/>
            <a:ext cx="2904000" cy="2129251"/>
          </a:xfrm>
        </p:spPr>
        <p:txBody>
          <a:bodyPr anchor="ctr"/>
          <a:lstStyle>
            <a:lvl1pPr algn="ctr">
              <a:defRPr>
                <a:solidFill>
                  <a:schemeClr val="bg1"/>
                </a:solidFill>
              </a:defRPr>
            </a:lvl1pPr>
          </a:lstStyle>
          <a:p>
            <a:endParaRPr lang="en-US"/>
          </a:p>
        </p:txBody>
      </p:sp>
      <p:grpSp>
        <p:nvGrpSpPr>
          <p:cNvPr id="19" name="Group 18">
            <a:extLst>
              <a:ext uri="{FF2B5EF4-FFF2-40B4-BE49-F238E27FC236}">
                <a16:creationId xmlns:a16="http://schemas.microsoft.com/office/drawing/2014/main" id="{169A234B-2F89-D878-A2E4-C1DB0DE0CD2F}"/>
              </a:ext>
            </a:extLst>
          </p:cNvPr>
          <p:cNvGrpSpPr/>
          <p:nvPr userDrawn="1"/>
        </p:nvGrpSpPr>
        <p:grpSpPr>
          <a:xfrm>
            <a:off x="603792" y="812800"/>
            <a:ext cx="3306273" cy="880913"/>
            <a:chOff x="867628" y="426344"/>
            <a:chExt cx="1917483" cy="510888"/>
          </a:xfrm>
        </p:grpSpPr>
        <p:grpSp>
          <p:nvGrpSpPr>
            <p:cNvPr id="20" name="Group 19">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23" name="Picture 22">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24" name="Picture 23">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22"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024616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BCM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6F13AB-5BF5-7190-4017-CCA1799A5A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40" t="35516" b="1185"/>
          <a:stretch/>
        </p:blipFill>
        <p:spPr>
          <a:xfrm flipH="1">
            <a:off x="0" y="885706"/>
            <a:ext cx="12191997" cy="5280144"/>
          </a:xfrm>
          <a:custGeom>
            <a:avLst/>
            <a:gdLst>
              <a:gd name="connsiteX0" fmla="*/ 9143998 w 9143998"/>
              <a:gd name="connsiteY0" fmla="*/ 0 h 5280144"/>
              <a:gd name="connsiteX1" fmla="*/ 0 w 9143998"/>
              <a:gd name="connsiteY1" fmla="*/ 0 h 5280144"/>
              <a:gd name="connsiteX2" fmla="*/ 0 w 9143998"/>
              <a:gd name="connsiteY2" fmla="*/ 5280144 h 5280144"/>
              <a:gd name="connsiteX3" fmla="*/ 9143998 w 9143998"/>
              <a:gd name="connsiteY3" fmla="*/ 5280144 h 5280144"/>
            </a:gdLst>
            <a:ahLst/>
            <a:cxnLst>
              <a:cxn ang="0">
                <a:pos x="connsiteX0" y="connsiteY0"/>
              </a:cxn>
              <a:cxn ang="0">
                <a:pos x="connsiteX1" y="connsiteY1"/>
              </a:cxn>
              <a:cxn ang="0">
                <a:pos x="connsiteX2" y="connsiteY2"/>
              </a:cxn>
              <a:cxn ang="0">
                <a:pos x="connsiteX3" y="connsiteY3"/>
              </a:cxn>
            </a:cxnLst>
            <a:rect l="l" t="t" r="r" b="b"/>
            <a:pathLst>
              <a:path w="9143998" h="5280144">
                <a:moveTo>
                  <a:pt x="9143998" y="0"/>
                </a:moveTo>
                <a:lnTo>
                  <a:pt x="0" y="0"/>
                </a:lnTo>
                <a:lnTo>
                  <a:pt x="0" y="5280144"/>
                </a:lnTo>
                <a:lnTo>
                  <a:pt x="9143998" y="5280144"/>
                </a:lnTo>
                <a:close/>
              </a:path>
            </a:pathLst>
          </a:custGeom>
        </p:spPr>
      </p:pic>
      <p:sp>
        <p:nvSpPr>
          <p:cNvPr id="8" name="Rectangle 7">
            <a:extLst>
              <a:ext uri="{FF2B5EF4-FFF2-40B4-BE49-F238E27FC236}">
                <a16:creationId xmlns:a16="http://schemas.microsoft.com/office/drawing/2014/main" id="{9DC7D1DA-CC92-3DE0-16EA-C9F5EF676DD0}"/>
              </a:ext>
            </a:extLst>
          </p:cNvPr>
          <p:cNvSpPr/>
          <p:nvPr userDrawn="1"/>
        </p:nvSpPr>
        <p:spPr>
          <a:xfrm>
            <a:off x="1478280" y="885706"/>
            <a:ext cx="10713722" cy="5280144"/>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0" name="Rectangle 9">
            <a:extLst>
              <a:ext uri="{FF2B5EF4-FFF2-40B4-BE49-F238E27FC236}">
                <a16:creationId xmlns:a16="http://schemas.microsoft.com/office/drawing/2014/main" id="{A3442E19-B1DE-3399-23ED-A3266D087F37}"/>
              </a:ext>
            </a:extLst>
          </p:cNvPr>
          <p:cNvSpPr/>
          <p:nvPr userDrawn="1"/>
        </p:nvSpPr>
        <p:spPr>
          <a:xfrm>
            <a:off x="4907667" y="3429005"/>
            <a:ext cx="7284332" cy="23120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Freeform: Shape 10">
            <a:extLst>
              <a:ext uri="{FF2B5EF4-FFF2-40B4-BE49-F238E27FC236}">
                <a16:creationId xmlns:a16="http://schemas.microsoft.com/office/drawing/2014/main" id="{7B0A8AD4-9760-D3A5-7138-653A5244676B}"/>
              </a:ext>
            </a:extLst>
          </p:cNvPr>
          <p:cNvSpPr/>
          <p:nvPr userDrawn="1"/>
        </p:nvSpPr>
        <p:spPr>
          <a:xfrm rot="5628552" flipH="1">
            <a:off x="9139486" y="-1208585"/>
            <a:ext cx="4046400"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2" name="Rectangle 11">
            <a:extLst>
              <a:ext uri="{FF2B5EF4-FFF2-40B4-BE49-F238E27FC236}">
                <a16:creationId xmlns:a16="http://schemas.microsoft.com/office/drawing/2014/main" id="{A8F1C77A-8B48-2E92-6681-C444A146E69A}"/>
              </a:ext>
            </a:extLst>
          </p:cNvPr>
          <p:cNvSpPr/>
          <p:nvPr userDrawn="1"/>
        </p:nvSpPr>
        <p:spPr>
          <a:xfrm rot="5400000">
            <a:off x="3782541" y="4554126"/>
            <a:ext cx="2311200" cy="60959"/>
          </a:xfrm>
          <a:prstGeom prst="rect">
            <a:avLst/>
          </a:prstGeom>
          <a:solidFill>
            <a:srgbClr val="61E5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Text Placeholder 13">
            <a:extLst>
              <a:ext uri="{FF2B5EF4-FFF2-40B4-BE49-F238E27FC236}">
                <a16:creationId xmlns:a16="http://schemas.microsoft.com/office/drawing/2014/main" id="{824EFD5C-599A-2C71-2CD7-9B5B9ECEBAA6}"/>
              </a:ext>
            </a:extLst>
          </p:cNvPr>
          <p:cNvSpPr>
            <a:spLocks noGrp="1"/>
          </p:cNvSpPr>
          <p:nvPr>
            <p:ph type="body" sz="quarter" idx="10" hasCustomPrompt="1"/>
          </p:nvPr>
        </p:nvSpPr>
        <p:spPr>
          <a:xfrm>
            <a:off x="5363637" y="4114107"/>
            <a:ext cx="6252633" cy="611642"/>
          </a:xfrm>
        </p:spPr>
        <p:txBody>
          <a:bodyPr anchor="t">
            <a:spAutoFit/>
          </a:bodyPr>
          <a:lstStyle>
            <a:lvl1pPr marL="0" indent="0">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Thank You</a:t>
            </a:r>
            <a:endParaRPr lang="en-ID" dirty="0"/>
          </a:p>
        </p:txBody>
      </p:sp>
      <p:sp>
        <p:nvSpPr>
          <p:cNvPr id="5" name="Text Placeholder 13">
            <a:extLst>
              <a:ext uri="{FF2B5EF4-FFF2-40B4-BE49-F238E27FC236}">
                <a16:creationId xmlns:a16="http://schemas.microsoft.com/office/drawing/2014/main" id="{7C5C9E40-AF7C-4C41-F8D7-DC080079CB93}"/>
              </a:ext>
            </a:extLst>
          </p:cNvPr>
          <p:cNvSpPr>
            <a:spLocks noGrp="1"/>
          </p:cNvSpPr>
          <p:nvPr>
            <p:ph type="body" sz="quarter" idx="11" hasCustomPrompt="1"/>
          </p:nvPr>
        </p:nvSpPr>
        <p:spPr>
          <a:xfrm>
            <a:off x="5363637" y="4844361"/>
            <a:ext cx="6252633" cy="249299"/>
          </a:xfrm>
        </p:spPr>
        <p:txBody>
          <a:bodyPr anchor="t">
            <a:spAutoFit/>
          </a:bodyPr>
          <a:lstStyle>
            <a:lvl1pPr marL="0" indent="0">
              <a:buFontTx/>
              <a:buNone/>
              <a:defRPr sz="18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dirty="0"/>
              <a:t>Subtitle</a:t>
            </a:r>
          </a:p>
        </p:txBody>
      </p:sp>
      <p:cxnSp>
        <p:nvCxnSpPr>
          <p:cNvPr id="2" name="Straight Connector 1">
            <a:extLst>
              <a:ext uri="{FF2B5EF4-FFF2-40B4-BE49-F238E27FC236}">
                <a16:creationId xmlns:a16="http://schemas.microsoft.com/office/drawing/2014/main" id="{DE055331-A185-44FC-1278-DF6867C07469}"/>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791216-FB80-59A4-D814-C9C2753517D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F15926-DDC5-92AA-8E3A-7F46B4AAE4A7}"/>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7" name="Group 1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9" name="Picture 18">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3"/>
              <a:srcRect t="-1" r="42158" b="17409"/>
              <a:stretch/>
            </p:blipFill>
            <p:spPr>
              <a:xfrm>
                <a:off x="1485617" y="160329"/>
                <a:ext cx="1299494" cy="209883"/>
              </a:xfrm>
              <a:prstGeom prst="rect">
                <a:avLst/>
              </a:prstGeom>
            </p:spPr>
          </p:pic>
          <p:pic>
            <p:nvPicPr>
              <p:cNvPr id="20" name="Picture 19">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3"/>
              <a:srcRect l="57841" t="-1" r="1797" b="17409"/>
              <a:stretch/>
            </p:blipFill>
            <p:spPr>
              <a:xfrm>
                <a:off x="1531337" y="350163"/>
                <a:ext cx="906779" cy="209883"/>
              </a:xfrm>
              <a:prstGeom prst="rect">
                <a:avLst/>
              </a:prstGeom>
            </p:spPr>
          </p:pic>
        </p:grpSp>
        <p:pic>
          <p:nvPicPr>
            <p:cNvPr id="18"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961984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hart BCM/TCH">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AA3509-8245-BE60-6008-EE81819A42F0}"/>
              </a:ext>
            </a:extLst>
          </p:cNvPr>
          <p:cNvGraphicFramePr>
            <a:graphicFrameLocks noChangeAspect="1"/>
          </p:cNvGraphicFramePr>
          <p:nvPr userDrawn="1">
            <p:custDataLst>
              <p:tags r:id="rId2"/>
            </p:custDataLst>
            <p:extLst>
              <p:ext uri="{D42A27DB-BD31-4B8C-83A1-F6EECF244321}">
                <p14:modId xmlns:p14="http://schemas.microsoft.com/office/powerpoint/2010/main" val="1593464916"/>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0547"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9E4B980-E831-9F14-C4D4-D144FADE60D5}"/>
              </a:ext>
            </a:extLst>
          </p:cNvPr>
          <p:cNvSpPr/>
          <p:nvPr userDrawn="1"/>
        </p:nvSpPr>
        <p:spPr>
          <a:xfrm flipH="1" flipV="1">
            <a:off x="-7" y="-2"/>
            <a:ext cx="4113127" cy="6061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15" name="Straight Connector 14">
            <a:extLst>
              <a:ext uri="{FF2B5EF4-FFF2-40B4-BE49-F238E27FC236}">
                <a16:creationId xmlns:a16="http://schemas.microsoft.com/office/drawing/2014/main" id="{9A8328D6-DDDF-5D38-10F6-964BCE7A70CD}"/>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2E5D35-3EAB-1265-9594-4B14F371D4BE}"/>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75B288-15C5-B188-F21A-6B69D24B1A5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AA220E8D-DE96-6699-CF9E-7A0C30803C73}"/>
              </a:ext>
            </a:extLst>
          </p:cNvPr>
          <p:cNvSpPr/>
          <p:nvPr userDrawn="1"/>
        </p:nvSpPr>
        <p:spPr>
          <a:xfrm rot="2033024" flipH="1">
            <a:off x="-1835809" y="-815449"/>
            <a:ext cx="3992360" cy="399240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 name="Rectangle 3">
            <a:extLst>
              <a:ext uri="{FF2B5EF4-FFF2-40B4-BE49-F238E27FC236}">
                <a16:creationId xmlns:a16="http://schemas.microsoft.com/office/drawing/2014/main" id="{FA95CE7E-8D31-0845-540D-1115F6F811E2}"/>
              </a:ext>
            </a:extLst>
          </p:cNvPr>
          <p:cNvSpPr/>
          <p:nvPr userDrawn="1"/>
        </p:nvSpPr>
        <p:spPr>
          <a:xfrm>
            <a:off x="575735" y="1133865"/>
            <a:ext cx="11040535" cy="459025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hart Placeholder 10">
            <a:extLst>
              <a:ext uri="{FF2B5EF4-FFF2-40B4-BE49-F238E27FC236}">
                <a16:creationId xmlns:a16="http://schemas.microsoft.com/office/drawing/2014/main" id="{C906D3AF-5C75-41AE-27A4-635441CD0BA1}"/>
              </a:ext>
            </a:extLst>
          </p:cNvPr>
          <p:cNvSpPr>
            <a:spLocks noGrp="1"/>
          </p:cNvSpPr>
          <p:nvPr>
            <p:ph type="chart" sz="quarter" idx="11"/>
          </p:nvPr>
        </p:nvSpPr>
        <p:spPr>
          <a:xfrm>
            <a:off x="1066979" y="1971884"/>
            <a:ext cx="10091016" cy="2005975"/>
          </a:xfrm>
        </p:spPr>
        <p:txBody>
          <a:bodyPr anchor="ctr"/>
          <a:lstStyle>
            <a:lvl1pPr algn="ctr">
              <a:defRPr/>
            </a:lvl1pPr>
          </a:lstStyle>
          <a:p>
            <a:endParaRPr lang="en-US"/>
          </a:p>
        </p:txBody>
      </p:sp>
      <p:sp>
        <p:nvSpPr>
          <p:cNvPr id="22" name="Text Placeholder 21">
            <a:extLst>
              <a:ext uri="{FF2B5EF4-FFF2-40B4-BE49-F238E27FC236}">
                <a16:creationId xmlns:a16="http://schemas.microsoft.com/office/drawing/2014/main" id="{E0C9C29A-AFE2-6551-E90E-EA59EC211F95}"/>
              </a:ext>
            </a:extLst>
          </p:cNvPr>
          <p:cNvSpPr>
            <a:spLocks noGrp="1"/>
          </p:cNvSpPr>
          <p:nvPr>
            <p:ph type="body" sz="quarter" idx="12" hasCustomPrompt="1"/>
          </p:nvPr>
        </p:nvSpPr>
        <p:spPr>
          <a:xfrm>
            <a:off x="1082107" y="1388496"/>
            <a:ext cx="6939020" cy="485536"/>
          </a:xfrm>
        </p:spPr>
        <p:txBody>
          <a:bodyPr anchor="ctr">
            <a:noAutofit/>
          </a:bodyPr>
          <a:lstStyle>
            <a:lvl1pPr marL="0" indent="0" algn="l">
              <a:buNone/>
              <a:defRPr sz="3600" b="0">
                <a:solidFill>
                  <a:srgbClr val="00205B"/>
                </a:solidFill>
                <a:latin typeface="+mj-lt"/>
              </a:defRPr>
            </a:lvl1pPr>
          </a:lstStyle>
          <a:p>
            <a:pPr lvl="0"/>
            <a:r>
              <a:rPr lang="en-US" dirty="0"/>
              <a:t>Chart title</a:t>
            </a:r>
          </a:p>
        </p:txBody>
      </p:sp>
      <p:sp>
        <p:nvSpPr>
          <p:cNvPr id="29" name="Text Placeholder 25">
            <a:extLst>
              <a:ext uri="{FF2B5EF4-FFF2-40B4-BE49-F238E27FC236}">
                <a16:creationId xmlns:a16="http://schemas.microsoft.com/office/drawing/2014/main" id="{1AC78A29-3499-7A5C-FEDE-3884CCDA066F}"/>
              </a:ext>
            </a:extLst>
          </p:cNvPr>
          <p:cNvSpPr>
            <a:spLocks noGrp="1"/>
          </p:cNvSpPr>
          <p:nvPr>
            <p:ph type="body" sz="quarter" idx="15"/>
          </p:nvPr>
        </p:nvSpPr>
        <p:spPr>
          <a:xfrm>
            <a:off x="1295572"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sp>
        <p:nvSpPr>
          <p:cNvPr id="9" name="Text Placeholder 25">
            <a:extLst>
              <a:ext uri="{FF2B5EF4-FFF2-40B4-BE49-F238E27FC236}">
                <a16:creationId xmlns:a16="http://schemas.microsoft.com/office/drawing/2014/main" id="{62CE7BB1-25BD-A589-7FDF-31FF2AF29121}"/>
              </a:ext>
            </a:extLst>
          </p:cNvPr>
          <p:cNvSpPr>
            <a:spLocks noGrp="1"/>
          </p:cNvSpPr>
          <p:nvPr>
            <p:ph type="body" sz="quarter" idx="16"/>
          </p:nvPr>
        </p:nvSpPr>
        <p:spPr>
          <a:xfrm>
            <a:off x="6357568"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pic>
        <p:nvPicPr>
          <p:cNvPr id="14" name="Picture 13"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8" name="Group 17">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9" name="Group 18">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21" name="Picture 20">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20"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22901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Chart BCM Only">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AA3509-8245-BE60-6008-EE81819A42F0}"/>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1571" name="think-cell Slide" r:id="rId4" imgW="425" imgH="424" progId="TCLayout.ActiveDocument.1">
                  <p:embed/>
                </p:oleObj>
              </mc:Choice>
              <mc:Fallback>
                <p:oleObj name="think-cell Slide" r:id="rId4" imgW="425" imgH="424" progId="TCLayout.ActiveDocument.1">
                  <p:embed/>
                  <p:pic>
                    <p:nvPicPr>
                      <p:cNvPr id="2" name="think-cell data - do not delete" hidden="1">
                        <a:extLst>
                          <a:ext uri="{FF2B5EF4-FFF2-40B4-BE49-F238E27FC236}">
                            <a16:creationId xmlns:a16="http://schemas.microsoft.com/office/drawing/2014/main" id="{46AA3509-8245-BE60-6008-EE81819A42F0}"/>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9E4B980-E831-9F14-C4D4-D144FADE60D5}"/>
              </a:ext>
            </a:extLst>
          </p:cNvPr>
          <p:cNvSpPr/>
          <p:nvPr userDrawn="1"/>
        </p:nvSpPr>
        <p:spPr>
          <a:xfrm flipH="1" flipV="1">
            <a:off x="-7" y="-2"/>
            <a:ext cx="4113127" cy="6061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15" name="Straight Connector 14">
            <a:extLst>
              <a:ext uri="{FF2B5EF4-FFF2-40B4-BE49-F238E27FC236}">
                <a16:creationId xmlns:a16="http://schemas.microsoft.com/office/drawing/2014/main" id="{9A8328D6-DDDF-5D38-10F6-964BCE7A70CD}"/>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2E5D35-3EAB-1265-9594-4B14F371D4BE}"/>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75B288-15C5-B188-F21A-6B69D24B1A5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AA220E8D-DE96-6699-CF9E-7A0C30803C73}"/>
              </a:ext>
            </a:extLst>
          </p:cNvPr>
          <p:cNvSpPr/>
          <p:nvPr userDrawn="1"/>
        </p:nvSpPr>
        <p:spPr>
          <a:xfrm rot="2033024" flipH="1">
            <a:off x="-1835809" y="-815449"/>
            <a:ext cx="3992360" cy="399240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4" name="Rectangle 3">
            <a:extLst>
              <a:ext uri="{FF2B5EF4-FFF2-40B4-BE49-F238E27FC236}">
                <a16:creationId xmlns:a16="http://schemas.microsoft.com/office/drawing/2014/main" id="{FA95CE7E-8D31-0845-540D-1115F6F811E2}"/>
              </a:ext>
            </a:extLst>
          </p:cNvPr>
          <p:cNvSpPr/>
          <p:nvPr userDrawn="1"/>
        </p:nvSpPr>
        <p:spPr>
          <a:xfrm>
            <a:off x="575735" y="1133865"/>
            <a:ext cx="11040535" cy="459025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hart Placeholder 10">
            <a:extLst>
              <a:ext uri="{FF2B5EF4-FFF2-40B4-BE49-F238E27FC236}">
                <a16:creationId xmlns:a16="http://schemas.microsoft.com/office/drawing/2014/main" id="{C906D3AF-5C75-41AE-27A4-635441CD0BA1}"/>
              </a:ext>
            </a:extLst>
          </p:cNvPr>
          <p:cNvSpPr>
            <a:spLocks noGrp="1"/>
          </p:cNvSpPr>
          <p:nvPr>
            <p:ph type="chart" sz="quarter" idx="11"/>
          </p:nvPr>
        </p:nvSpPr>
        <p:spPr>
          <a:xfrm>
            <a:off x="1066979" y="1971884"/>
            <a:ext cx="10091016" cy="2005975"/>
          </a:xfrm>
        </p:spPr>
        <p:txBody>
          <a:bodyPr anchor="ctr"/>
          <a:lstStyle>
            <a:lvl1pPr algn="ctr">
              <a:defRPr/>
            </a:lvl1pPr>
          </a:lstStyle>
          <a:p>
            <a:endParaRPr lang="en-US"/>
          </a:p>
        </p:txBody>
      </p:sp>
      <p:sp>
        <p:nvSpPr>
          <p:cNvPr id="22" name="Text Placeholder 21">
            <a:extLst>
              <a:ext uri="{FF2B5EF4-FFF2-40B4-BE49-F238E27FC236}">
                <a16:creationId xmlns:a16="http://schemas.microsoft.com/office/drawing/2014/main" id="{E0C9C29A-AFE2-6551-E90E-EA59EC211F95}"/>
              </a:ext>
            </a:extLst>
          </p:cNvPr>
          <p:cNvSpPr>
            <a:spLocks noGrp="1"/>
          </p:cNvSpPr>
          <p:nvPr>
            <p:ph type="body" sz="quarter" idx="12" hasCustomPrompt="1"/>
          </p:nvPr>
        </p:nvSpPr>
        <p:spPr>
          <a:xfrm>
            <a:off x="1082107" y="1388496"/>
            <a:ext cx="6939020" cy="485536"/>
          </a:xfrm>
        </p:spPr>
        <p:txBody>
          <a:bodyPr anchor="ctr">
            <a:noAutofit/>
          </a:bodyPr>
          <a:lstStyle>
            <a:lvl1pPr marL="0" indent="0" algn="l">
              <a:buNone/>
              <a:defRPr sz="3600" b="0">
                <a:solidFill>
                  <a:srgbClr val="00205B"/>
                </a:solidFill>
                <a:latin typeface="+mj-lt"/>
              </a:defRPr>
            </a:lvl1pPr>
          </a:lstStyle>
          <a:p>
            <a:pPr lvl="0"/>
            <a:r>
              <a:rPr lang="en-US" dirty="0"/>
              <a:t>Chart title</a:t>
            </a:r>
          </a:p>
        </p:txBody>
      </p:sp>
      <p:sp>
        <p:nvSpPr>
          <p:cNvPr id="29" name="Text Placeholder 25">
            <a:extLst>
              <a:ext uri="{FF2B5EF4-FFF2-40B4-BE49-F238E27FC236}">
                <a16:creationId xmlns:a16="http://schemas.microsoft.com/office/drawing/2014/main" id="{1AC78A29-3499-7A5C-FEDE-3884CCDA066F}"/>
              </a:ext>
            </a:extLst>
          </p:cNvPr>
          <p:cNvSpPr>
            <a:spLocks noGrp="1"/>
          </p:cNvSpPr>
          <p:nvPr>
            <p:ph type="body" sz="quarter" idx="15"/>
          </p:nvPr>
        </p:nvSpPr>
        <p:spPr>
          <a:xfrm>
            <a:off x="1295572"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sp>
        <p:nvSpPr>
          <p:cNvPr id="9" name="Text Placeholder 25">
            <a:extLst>
              <a:ext uri="{FF2B5EF4-FFF2-40B4-BE49-F238E27FC236}">
                <a16:creationId xmlns:a16="http://schemas.microsoft.com/office/drawing/2014/main" id="{62CE7BB1-25BD-A589-7FDF-31FF2AF29121}"/>
              </a:ext>
            </a:extLst>
          </p:cNvPr>
          <p:cNvSpPr>
            <a:spLocks noGrp="1"/>
          </p:cNvSpPr>
          <p:nvPr>
            <p:ph type="body" sz="quarter" idx="16"/>
          </p:nvPr>
        </p:nvSpPr>
        <p:spPr>
          <a:xfrm>
            <a:off x="6357568"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dirty="0"/>
              <a:t>Click to edit Master text styles</a:t>
            </a:r>
          </a:p>
        </p:txBody>
      </p:sp>
      <p:grpSp>
        <p:nvGrpSpPr>
          <p:cNvPr id="18" name="Group 17">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9" name="Group 18">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21" name="Picture 20">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20"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646396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V2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5F39D17-4A0A-E452-3AF3-21B89E2452DC}"/>
              </a:ext>
            </a:extLst>
          </p:cNvPr>
          <p:cNvGraphicFramePr>
            <a:graphicFrameLocks noChangeAspect="1"/>
          </p:cNvGraphicFramePr>
          <p:nvPr userDrawn="1">
            <p:custDataLst>
              <p:tags r:id="rId2"/>
            </p:custDataLst>
            <p:extLst>
              <p:ext uri="{D42A27DB-BD31-4B8C-83A1-F6EECF244321}">
                <p14:modId xmlns:p14="http://schemas.microsoft.com/office/powerpoint/2010/main" val="2898588003"/>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2595"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75C025D5-85B4-F977-599A-711B43D576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374" b="3021"/>
          <a:stretch/>
        </p:blipFill>
        <p:spPr>
          <a:xfrm>
            <a:off x="0" y="-7"/>
            <a:ext cx="12192000" cy="6858001"/>
          </a:xfrm>
          <a:prstGeom prst="rect">
            <a:avLst/>
          </a:prstGeom>
        </p:spPr>
      </p:pic>
      <p:sp>
        <p:nvSpPr>
          <p:cNvPr id="3" name="Rectangle 2">
            <a:extLst>
              <a:ext uri="{FF2B5EF4-FFF2-40B4-BE49-F238E27FC236}">
                <a16:creationId xmlns:a16="http://schemas.microsoft.com/office/drawing/2014/main" id="{340B5C2A-2118-5AFD-F549-63419C7E910B}"/>
              </a:ext>
            </a:extLst>
          </p:cNvPr>
          <p:cNvSpPr/>
          <p:nvPr userDrawn="1"/>
        </p:nvSpPr>
        <p:spPr>
          <a:xfrm flipH="1" flipV="1">
            <a:off x="4" y="-4"/>
            <a:ext cx="12191996" cy="6858005"/>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6" name="Rectangle 5">
            <a:extLst>
              <a:ext uri="{FF2B5EF4-FFF2-40B4-BE49-F238E27FC236}">
                <a16:creationId xmlns:a16="http://schemas.microsoft.com/office/drawing/2014/main" id="{F1A1DCED-F1BE-0BC6-383F-8DE5F25075FA}"/>
              </a:ext>
            </a:extLst>
          </p:cNvPr>
          <p:cNvSpPr/>
          <p:nvPr userDrawn="1"/>
        </p:nvSpPr>
        <p:spPr>
          <a:xfrm flipH="1" flipV="1">
            <a:off x="575733" y="4560429"/>
            <a:ext cx="11616267" cy="16054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 name="Title 1">
            <a:extLst>
              <a:ext uri="{FF2B5EF4-FFF2-40B4-BE49-F238E27FC236}">
                <a16:creationId xmlns:a16="http://schemas.microsoft.com/office/drawing/2014/main" id="{C436E568-DCFE-7432-19F0-ACE1B0760D0C}"/>
              </a:ext>
            </a:extLst>
          </p:cNvPr>
          <p:cNvSpPr>
            <a:spLocks noGrp="1"/>
          </p:cNvSpPr>
          <p:nvPr>
            <p:ph type="title" hasCustomPrompt="1"/>
          </p:nvPr>
        </p:nvSpPr>
        <p:spPr>
          <a:xfrm>
            <a:off x="1211875" y="4987814"/>
            <a:ext cx="5614052" cy="750655"/>
          </a:xfrm>
        </p:spPr>
        <p:txBody>
          <a:bodyPr vert="horz" anchor="ctr"/>
          <a:lstStyle>
            <a:lvl1pPr>
              <a:defRPr sz="5400">
                <a:solidFill>
                  <a:schemeClr val="bg1"/>
                </a:solidFill>
              </a:defRPr>
            </a:lvl1pPr>
          </a:lstStyle>
          <a:p>
            <a:r>
              <a:rPr lang="en-US" dirty="0"/>
              <a:t>Divider Slide</a:t>
            </a:r>
            <a:endParaRPr lang="en-ID" dirty="0"/>
          </a:p>
        </p:txBody>
      </p:sp>
      <p:sp>
        <p:nvSpPr>
          <p:cNvPr id="11" name="Rectangle 10">
            <a:extLst>
              <a:ext uri="{FF2B5EF4-FFF2-40B4-BE49-F238E27FC236}">
                <a16:creationId xmlns:a16="http://schemas.microsoft.com/office/drawing/2014/main" id="{3E660C43-BC50-6D0A-41A4-0C63FAEBC8F4}"/>
              </a:ext>
            </a:extLst>
          </p:cNvPr>
          <p:cNvSpPr/>
          <p:nvPr userDrawn="1"/>
        </p:nvSpPr>
        <p:spPr>
          <a:xfrm flipV="1">
            <a:off x="575733" y="6120136"/>
            <a:ext cx="2608163"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2" name="Freeform: Shape 11">
            <a:extLst>
              <a:ext uri="{FF2B5EF4-FFF2-40B4-BE49-F238E27FC236}">
                <a16:creationId xmlns:a16="http://schemas.microsoft.com/office/drawing/2014/main" id="{92CFF310-8A52-C79C-738F-A9CC4918188B}"/>
              </a:ext>
            </a:extLst>
          </p:cNvPr>
          <p:cNvSpPr/>
          <p:nvPr userDrawn="1"/>
        </p:nvSpPr>
        <p:spPr>
          <a:xfrm rot="2033024" flipH="1">
            <a:off x="-1835809" y="-815449"/>
            <a:ext cx="3992360" cy="399240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cxnSp>
        <p:nvCxnSpPr>
          <p:cNvPr id="13" name="Straight Connector 12">
            <a:extLst>
              <a:ext uri="{FF2B5EF4-FFF2-40B4-BE49-F238E27FC236}">
                <a16:creationId xmlns:a16="http://schemas.microsoft.com/office/drawing/2014/main" id="{83242FB1-2BE7-66DA-6127-9267E250BD7F}"/>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4152EE-CEA6-2DD5-183A-A7BE5FF8F507}"/>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622099-FC47-E7B5-AEBA-E584614B84C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9919294-0067-9EFA-0FAF-970C8FBC4E5E}"/>
              </a:ext>
            </a:extLst>
          </p:cNvPr>
          <p:cNvPicPr>
            <a:picLocks noChangeAspect="1"/>
          </p:cNvPicPr>
          <p:nvPr userDrawn="1"/>
        </p:nvPicPr>
        <p:blipFill rotWithShape="1">
          <a:blip r:embed="rId7"/>
          <a:srcRect l="1" r="30203"/>
          <a:stretch/>
        </p:blipFill>
        <p:spPr>
          <a:xfrm>
            <a:off x="575732" y="6229165"/>
            <a:ext cx="2682164" cy="546291"/>
          </a:xfrm>
          <a:prstGeom prst="rect">
            <a:avLst/>
          </a:prstGeom>
        </p:spPr>
      </p:pic>
      <p:pic>
        <p:nvPicPr>
          <p:cNvPr id="17" name="Picture 16">
            <a:extLst>
              <a:ext uri="{FF2B5EF4-FFF2-40B4-BE49-F238E27FC236}">
                <a16:creationId xmlns:a16="http://schemas.microsoft.com/office/drawing/2014/main" id="{0281ACED-E1C0-7039-B733-C8E5241D70C9}"/>
              </a:ext>
            </a:extLst>
          </p:cNvPr>
          <p:cNvPicPr>
            <a:picLocks noChangeAspect="1"/>
          </p:cNvPicPr>
          <p:nvPr userDrawn="1"/>
        </p:nvPicPr>
        <p:blipFill rotWithShape="1">
          <a:blip r:embed="rId7"/>
          <a:srcRect l="77844"/>
          <a:stretch/>
        </p:blipFill>
        <p:spPr>
          <a:xfrm>
            <a:off x="3442125" y="6229165"/>
            <a:ext cx="782997" cy="502394"/>
          </a:xfrm>
          <a:prstGeom prst="rect">
            <a:avLst/>
          </a:prstGeom>
        </p:spPr>
      </p:pic>
    </p:spTree>
    <p:extLst>
      <p:ext uri="{BB962C8B-B14F-4D97-AF65-F5344CB8AC3E}">
        <p14:creationId xmlns:p14="http://schemas.microsoft.com/office/powerpoint/2010/main" val="1961603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V2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5F39D17-4A0A-E452-3AF3-21B89E2452DC}"/>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3619"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65F39D17-4A0A-E452-3AF3-21B89E2452DC}"/>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75C025D5-85B4-F977-599A-711B43D576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374" b="3021"/>
          <a:stretch/>
        </p:blipFill>
        <p:spPr>
          <a:xfrm>
            <a:off x="0" y="-7"/>
            <a:ext cx="12192000" cy="6858001"/>
          </a:xfrm>
          <a:prstGeom prst="rect">
            <a:avLst/>
          </a:prstGeom>
        </p:spPr>
      </p:pic>
      <p:sp>
        <p:nvSpPr>
          <p:cNvPr id="3" name="Rectangle 2">
            <a:extLst>
              <a:ext uri="{FF2B5EF4-FFF2-40B4-BE49-F238E27FC236}">
                <a16:creationId xmlns:a16="http://schemas.microsoft.com/office/drawing/2014/main" id="{340B5C2A-2118-5AFD-F549-63419C7E910B}"/>
              </a:ext>
            </a:extLst>
          </p:cNvPr>
          <p:cNvSpPr/>
          <p:nvPr userDrawn="1"/>
        </p:nvSpPr>
        <p:spPr>
          <a:xfrm flipH="1" flipV="1">
            <a:off x="4" y="-4"/>
            <a:ext cx="12191996" cy="6858005"/>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6" name="Rectangle 5">
            <a:extLst>
              <a:ext uri="{FF2B5EF4-FFF2-40B4-BE49-F238E27FC236}">
                <a16:creationId xmlns:a16="http://schemas.microsoft.com/office/drawing/2014/main" id="{F1A1DCED-F1BE-0BC6-383F-8DE5F25075FA}"/>
              </a:ext>
            </a:extLst>
          </p:cNvPr>
          <p:cNvSpPr/>
          <p:nvPr userDrawn="1"/>
        </p:nvSpPr>
        <p:spPr>
          <a:xfrm flipH="1" flipV="1">
            <a:off x="575733" y="4560429"/>
            <a:ext cx="11616267" cy="16054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 name="Title 1">
            <a:extLst>
              <a:ext uri="{FF2B5EF4-FFF2-40B4-BE49-F238E27FC236}">
                <a16:creationId xmlns:a16="http://schemas.microsoft.com/office/drawing/2014/main" id="{C436E568-DCFE-7432-19F0-ACE1B0760D0C}"/>
              </a:ext>
            </a:extLst>
          </p:cNvPr>
          <p:cNvSpPr>
            <a:spLocks noGrp="1"/>
          </p:cNvSpPr>
          <p:nvPr>
            <p:ph type="title" hasCustomPrompt="1"/>
          </p:nvPr>
        </p:nvSpPr>
        <p:spPr>
          <a:xfrm>
            <a:off x="1211875" y="4987814"/>
            <a:ext cx="5614052" cy="750655"/>
          </a:xfrm>
        </p:spPr>
        <p:txBody>
          <a:bodyPr vert="horz" anchor="ctr"/>
          <a:lstStyle>
            <a:lvl1pPr>
              <a:defRPr sz="5400">
                <a:solidFill>
                  <a:schemeClr val="bg1"/>
                </a:solidFill>
              </a:defRPr>
            </a:lvl1pPr>
          </a:lstStyle>
          <a:p>
            <a:r>
              <a:rPr lang="en-US" dirty="0"/>
              <a:t>Divider Slide</a:t>
            </a:r>
            <a:endParaRPr lang="en-ID" dirty="0"/>
          </a:p>
        </p:txBody>
      </p:sp>
      <p:sp>
        <p:nvSpPr>
          <p:cNvPr id="11" name="Rectangle 10">
            <a:extLst>
              <a:ext uri="{FF2B5EF4-FFF2-40B4-BE49-F238E27FC236}">
                <a16:creationId xmlns:a16="http://schemas.microsoft.com/office/drawing/2014/main" id="{3E660C43-BC50-6D0A-41A4-0C63FAEBC8F4}"/>
              </a:ext>
            </a:extLst>
          </p:cNvPr>
          <p:cNvSpPr/>
          <p:nvPr userDrawn="1"/>
        </p:nvSpPr>
        <p:spPr>
          <a:xfrm flipV="1">
            <a:off x="575733" y="6120136"/>
            <a:ext cx="2608163"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2" name="Freeform: Shape 11">
            <a:extLst>
              <a:ext uri="{FF2B5EF4-FFF2-40B4-BE49-F238E27FC236}">
                <a16:creationId xmlns:a16="http://schemas.microsoft.com/office/drawing/2014/main" id="{92CFF310-8A52-C79C-738F-A9CC4918188B}"/>
              </a:ext>
            </a:extLst>
          </p:cNvPr>
          <p:cNvSpPr/>
          <p:nvPr userDrawn="1"/>
        </p:nvSpPr>
        <p:spPr>
          <a:xfrm rot="2033024" flipH="1">
            <a:off x="-1835809" y="-815449"/>
            <a:ext cx="3992360" cy="399240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cxnSp>
        <p:nvCxnSpPr>
          <p:cNvPr id="13" name="Straight Connector 12">
            <a:extLst>
              <a:ext uri="{FF2B5EF4-FFF2-40B4-BE49-F238E27FC236}">
                <a16:creationId xmlns:a16="http://schemas.microsoft.com/office/drawing/2014/main" id="{83242FB1-2BE7-66DA-6127-9267E250BD7F}"/>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4152EE-CEA6-2DD5-183A-A7BE5FF8F507}"/>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622099-FC47-E7B5-AEBA-E584614B84C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9919294-0067-9EFA-0FAF-970C8FBC4E5E}"/>
              </a:ext>
            </a:extLst>
          </p:cNvPr>
          <p:cNvPicPr>
            <a:picLocks noChangeAspect="1"/>
          </p:cNvPicPr>
          <p:nvPr userDrawn="1"/>
        </p:nvPicPr>
        <p:blipFill rotWithShape="1">
          <a:blip r:embed="rId7"/>
          <a:srcRect l="1" r="37107"/>
          <a:stretch/>
        </p:blipFill>
        <p:spPr>
          <a:xfrm>
            <a:off x="575732" y="6229165"/>
            <a:ext cx="2416850" cy="546291"/>
          </a:xfrm>
          <a:prstGeom prst="rect">
            <a:avLst/>
          </a:prstGeom>
        </p:spPr>
      </p:pic>
    </p:spTree>
    <p:extLst>
      <p:ext uri="{BB962C8B-B14F-4D97-AF65-F5344CB8AC3E}">
        <p14:creationId xmlns:p14="http://schemas.microsoft.com/office/powerpoint/2010/main" val="4292327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Division V2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69B49DD-79B5-AE78-2747-D37A9FFE17BB}"/>
              </a:ext>
            </a:extLst>
          </p:cNvPr>
          <p:cNvGraphicFramePr>
            <a:graphicFrameLocks noChangeAspect="1"/>
          </p:cNvGraphicFramePr>
          <p:nvPr userDrawn="1">
            <p:custDataLst>
              <p:tags r:id="rId2"/>
            </p:custDataLst>
            <p:extLst>
              <p:ext uri="{D42A27DB-BD31-4B8C-83A1-F6EECF244321}">
                <p14:modId xmlns:p14="http://schemas.microsoft.com/office/powerpoint/2010/main" val="1787541187"/>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464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596E63E9-00EE-9B55-327F-AE5E48F4B013}"/>
              </a:ext>
            </a:extLst>
          </p:cNvPr>
          <p:cNvSpPr/>
          <p:nvPr userDrawn="1"/>
        </p:nvSpPr>
        <p:spPr>
          <a:xfrm rot="5628552" flipH="1">
            <a:off x="10291853" y="-1713881"/>
            <a:ext cx="3033569"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 name="Rectangle 1">
            <a:extLst>
              <a:ext uri="{FF2B5EF4-FFF2-40B4-BE49-F238E27FC236}">
                <a16:creationId xmlns:a16="http://schemas.microsoft.com/office/drawing/2014/main" id="{8323B0B8-9F72-EB17-0E11-FDC8CFD33601}"/>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0" name="Title 1">
            <a:extLst>
              <a:ext uri="{FF2B5EF4-FFF2-40B4-BE49-F238E27FC236}">
                <a16:creationId xmlns:a16="http://schemas.microsoft.com/office/drawing/2014/main" id="{3F68AE48-0526-52E9-35CF-C3B92CD1B555}"/>
              </a:ext>
            </a:extLst>
          </p:cNvPr>
          <p:cNvSpPr>
            <a:spLocks noGrp="1"/>
          </p:cNvSpPr>
          <p:nvPr>
            <p:ph type="ctrTitle" hasCustomPrompt="1"/>
          </p:nvPr>
        </p:nvSpPr>
        <p:spPr>
          <a:xfrm>
            <a:off x="575733" y="2020591"/>
            <a:ext cx="5520267" cy="611642"/>
          </a:xfrm>
          <a:prstGeom prst="rect">
            <a:avLst/>
          </a:prstGeom>
        </p:spPr>
        <p:txBody>
          <a:bodyPr vert="horz" wrap="square" anchor="t">
            <a:spAutoFit/>
          </a:bodyPr>
          <a:lstStyle>
            <a:lvl1pPr algn="l">
              <a:defRPr sz="4400">
                <a:solidFill>
                  <a:schemeClr val="bg1"/>
                </a:solidFill>
              </a:defRPr>
            </a:lvl1pPr>
          </a:lstStyle>
          <a:p>
            <a:r>
              <a:rPr lang="en-US" dirty="0"/>
              <a:t>Division Title</a:t>
            </a:r>
          </a:p>
        </p:txBody>
      </p:sp>
      <p:sp>
        <p:nvSpPr>
          <p:cNvPr id="21" name="Subtitle 2">
            <a:extLst>
              <a:ext uri="{FF2B5EF4-FFF2-40B4-BE49-F238E27FC236}">
                <a16:creationId xmlns:a16="http://schemas.microsoft.com/office/drawing/2014/main" id="{892A9DB8-BC84-4EEB-8FE3-F0924297216B}"/>
              </a:ext>
            </a:extLst>
          </p:cNvPr>
          <p:cNvSpPr>
            <a:spLocks noGrp="1"/>
          </p:cNvSpPr>
          <p:nvPr>
            <p:ph type="subTitle" idx="1" hasCustomPrompt="1"/>
          </p:nvPr>
        </p:nvSpPr>
        <p:spPr>
          <a:xfrm>
            <a:off x="575733" y="1455981"/>
            <a:ext cx="5520267"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2" name="Straight Connector 21">
            <a:extLst>
              <a:ext uri="{FF2B5EF4-FFF2-40B4-BE49-F238E27FC236}">
                <a16:creationId xmlns:a16="http://schemas.microsoft.com/office/drawing/2014/main" id="{ADB7731B-1EDE-B296-6443-2C92B9B2D035}"/>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42E89D-9BEC-F9D0-1F70-2E5C46D1244E}"/>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796578E-5E21-F353-6FD5-E67068154C57}"/>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598CFC84-48D5-098C-940E-7AC2C7605297}"/>
              </a:ext>
            </a:extLst>
          </p:cNvPr>
          <p:cNvSpPr>
            <a:spLocks noGrp="1"/>
          </p:cNvSpPr>
          <p:nvPr>
            <p:ph idx="11"/>
          </p:nvPr>
        </p:nvSpPr>
        <p:spPr>
          <a:xfrm>
            <a:off x="575733" y="3294091"/>
            <a:ext cx="5520267" cy="1766628"/>
          </a:xfrm>
          <a:prstGeom prst="rect">
            <a:avLst/>
          </a:prstGeom>
        </p:spPr>
        <p:txBody>
          <a:bodyPr>
            <a:normAutofit/>
          </a:bodyPr>
          <a:lstStyle>
            <a:lvl1pPr marL="0" indent="0">
              <a:buClr>
                <a:schemeClr val="bg1"/>
              </a:buClr>
              <a:buFont typeface="Arial" panose="020B0604020202020204" pitchFamily="34" charset="0"/>
              <a:buNone/>
              <a:defRPr sz="1800">
                <a:solidFill>
                  <a:schemeClr val="bg1"/>
                </a:solidFill>
              </a:defRPr>
            </a:lvl1pPr>
            <a:lvl2pPr marL="457200" indent="0">
              <a:buClr>
                <a:schemeClr val="bg1"/>
              </a:buClr>
              <a:buFont typeface="Arial" panose="020B0604020202020204" pitchFamily="34" charset="0"/>
              <a:buNone/>
              <a:defRPr sz="1600">
                <a:solidFill>
                  <a:schemeClr val="bg1"/>
                </a:solidFill>
              </a:defRPr>
            </a:lvl2pPr>
            <a:lvl3pPr marL="914400" indent="0">
              <a:buClr>
                <a:schemeClr val="bg1"/>
              </a:buClr>
              <a:buFont typeface="Arial" panose="020B0604020202020204" pitchFamily="34" charset="0"/>
              <a:buNone/>
              <a:defRPr sz="1400">
                <a:solidFill>
                  <a:schemeClr val="bg1"/>
                </a:solidFill>
              </a:defRPr>
            </a:lvl3pPr>
            <a:lvl4pPr marL="1371600" indent="0">
              <a:buClr>
                <a:schemeClr val="bg1"/>
              </a:buClr>
              <a:buFont typeface="Arial" panose="020B0604020202020204" pitchFamily="34" charset="0"/>
              <a:buNone/>
              <a:defRPr sz="1200">
                <a:solidFill>
                  <a:schemeClr val="bg1"/>
                </a:solidFill>
              </a:defRPr>
            </a:lvl4pPr>
            <a:lvl5pPr marL="1828800" indent="0">
              <a:buClr>
                <a:schemeClr val="bg1"/>
              </a:buClr>
              <a:buFont typeface="Arial" panose="020B0604020202020204" pitchFamily="34" charset="0"/>
              <a:buNone/>
              <a:defRPr sz="1200">
                <a:solidFill>
                  <a:schemeClr val="bg1"/>
                </a:solidFill>
              </a:defRPr>
            </a:lvl5pPr>
          </a:lstStyle>
          <a:p>
            <a:pPr lvl="0"/>
            <a:r>
              <a:rPr lang="en-US" dirty="0"/>
              <a:t>Click to edit Master text styles</a:t>
            </a:r>
          </a:p>
        </p:txBody>
      </p:sp>
      <p:sp>
        <p:nvSpPr>
          <p:cNvPr id="26" name="Rectangle 25">
            <a:extLst>
              <a:ext uri="{FF2B5EF4-FFF2-40B4-BE49-F238E27FC236}">
                <a16:creationId xmlns:a16="http://schemas.microsoft.com/office/drawing/2014/main" id="{046B72B7-4C43-49FF-85AC-4F7A5A05F8E3}"/>
              </a:ext>
            </a:extLst>
          </p:cNvPr>
          <p:cNvSpPr/>
          <p:nvPr userDrawn="1"/>
        </p:nvSpPr>
        <p:spPr>
          <a:xfrm>
            <a:off x="-5" y="6120136"/>
            <a:ext cx="7494002"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8" name="Freeform: Shape 27">
            <a:extLst>
              <a:ext uri="{FF2B5EF4-FFF2-40B4-BE49-F238E27FC236}">
                <a16:creationId xmlns:a16="http://schemas.microsoft.com/office/drawing/2014/main" id="{E1BEB6FF-8A2C-B079-3216-1E0E3A0221C1}"/>
              </a:ext>
            </a:extLst>
          </p:cNvPr>
          <p:cNvSpPr/>
          <p:nvPr userDrawn="1"/>
        </p:nvSpPr>
        <p:spPr>
          <a:xfrm>
            <a:off x="7101840" y="2747914"/>
            <a:ext cx="5090163" cy="4110091"/>
          </a:xfrm>
          <a:custGeom>
            <a:avLst/>
            <a:gdLst>
              <a:gd name="connsiteX0" fmla="*/ 3328329 w 4688962"/>
              <a:gd name="connsiteY0" fmla="*/ 0 h 3854209"/>
              <a:gd name="connsiteX1" fmla="*/ 4623865 w 4688962"/>
              <a:gd name="connsiteY1" fmla="*/ 261557 h 3854209"/>
              <a:gd name="connsiteX2" fmla="*/ 4688962 w 4688962"/>
              <a:gd name="connsiteY2" fmla="*/ 292916 h 3854209"/>
              <a:gd name="connsiteX3" fmla="*/ 4688962 w 4688962"/>
              <a:gd name="connsiteY3" fmla="*/ 3854209 h 3854209"/>
              <a:gd name="connsiteX4" fmla="*/ 45507 w 4688962"/>
              <a:gd name="connsiteY4" fmla="*/ 3854209 h 3854209"/>
              <a:gd name="connsiteX5" fmla="*/ 17184 w 4688962"/>
              <a:gd name="connsiteY5" fmla="*/ 3668631 h 3854209"/>
              <a:gd name="connsiteX6" fmla="*/ 0 w 4688962"/>
              <a:gd name="connsiteY6" fmla="*/ 3328329 h 3854209"/>
              <a:gd name="connsiteX7" fmla="*/ 3328329 w 4688962"/>
              <a:gd name="connsiteY7" fmla="*/ 0 h 38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962" h="3854209">
                <a:moveTo>
                  <a:pt x="3328329" y="0"/>
                </a:moveTo>
                <a:cubicBezTo>
                  <a:pt x="3787875" y="0"/>
                  <a:pt x="4225669" y="93134"/>
                  <a:pt x="4623865" y="261557"/>
                </a:cubicBezTo>
                <a:lnTo>
                  <a:pt x="4688962" y="292916"/>
                </a:lnTo>
                <a:lnTo>
                  <a:pt x="4688962" y="3854209"/>
                </a:lnTo>
                <a:lnTo>
                  <a:pt x="45507" y="3854209"/>
                </a:lnTo>
                <a:lnTo>
                  <a:pt x="17184" y="3668631"/>
                </a:lnTo>
                <a:cubicBezTo>
                  <a:pt x="5821" y="3556743"/>
                  <a:pt x="0" y="3443216"/>
                  <a:pt x="0" y="3328329"/>
                </a:cubicBezTo>
                <a:cubicBezTo>
                  <a:pt x="0" y="1490144"/>
                  <a:pt x="1490144" y="0"/>
                  <a:pt x="3328329" y="0"/>
                </a:cubicBezTo>
                <a:close/>
              </a:path>
            </a:pathLst>
          </a:custGeom>
          <a:gradFill>
            <a:gsLst>
              <a:gs pos="0">
                <a:schemeClr val="accent1">
                  <a:lumMod val="5000"/>
                  <a:lumOff val="95000"/>
                  <a:alpha val="30000"/>
                </a:schemeClr>
              </a:gs>
              <a:gs pos="68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sz="1800"/>
          </a:p>
        </p:txBody>
      </p:sp>
      <p:sp>
        <p:nvSpPr>
          <p:cNvPr id="29" name="Picture Placeholder 25">
            <a:extLst>
              <a:ext uri="{FF2B5EF4-FFF2-40B4-BE49-F238E27FC236}">
                <a16:creationId xmlns:a16="http://schemas.microsoft.com/office/drawing/2014/main" id="{31F0C6D6-CA9C-CD81-10BB-3EAEDEC82F66}"/>
              </a:ext>
            </a:extLst>
          </p:cNvPr>
          <p:cNvSpPr>
            <a:spLocks noGrp="1"/>
          </p:cNvSpPr>
          <p:nvPr>
            <p:ph type="pic" sz="quarter" idx="10"/>
          </p:nvPr>
        </p:nvSpPr>
        <p:spPr>
          <a:xfrm>
            <a:off x="7494000" y="3052705"/>
            <a:ext cx="4698000" cy="3805294"/>
          </a:xfrm>
          <a:custGeom>
            <a:avLst/>
            <a:gdLst>
              <a:gd name="connsiteX0" fmla="*/ 3044042 w 4404917"/>
              <a:gd name="connsiteY0" fmla="*/ 0 h 3568388"/>
              <a:gd name="connsiteX1" fmla="*/ 4228920 w 4404917"/>
              <a:gd name="connsiteY1" fmla="*/ 239146 h 3568388"/>
              <a:gd name="connsiteX2" fmla="*/ 4404917 w 4404917"/>
              <a:gd name="connsiteY2" fmla="*/ 323903 h 3568388"/>
              <a:gd name="connsiteX3" fmla="*/ 4404917 w 4404917"/>
              <a:gd name="connsiteY3" fmla="*/ 3568388 h 3568388"/>
              <a:gd name="connsiteX4" fmla="*/ 48400 w 4404917"/>
              <a:gd name="connsiteY4" fmla="*/ 3568388 h 3568388"/>
              <a:gd name="connsiteX5" fmla="*/ 15716 w 4404917"/>
              <a:gd name="connsiteY5" fmla="*/ 3354299 h 3568388"/>
              <a:gd name="connsiteX6" fmla="*/ 0 w 4404917"/>
              <a:gd name="connsiteY6" fmla="*/ 3043154 h 3568388"/>
              <a:gd name="connsiteX7" fmla="*/ 3044042 w 4404917"/>
              <a:gd name="connsiteY7" fmla="*/ 0 h 3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917" h="3568388">
                <a:moveTo>
                  <a:pt x="3044042" y="0"/>
                </a:moveTo>
                <a:cubicBezTo>
                  <a:pt x="3464337" y="0"/>
                  <a:pt x="3864736" y="85154"/>
                  <a:pt x="4228920" y="239146"/>
                </a:cubicBezTo>
                <a:lnTo>
                  <a:pt x="4404917" y="323903"/>
                </a:lnTo>
                <a:lnTo>
                  <a:pt x="4404917" y="3568388"/>
                </a:lnTo>
                <a:lnTo>
                  <a:pt x="48400" y="3568388"/>
                </a:lnTo>
                <a:lnTo>
                  <a:pt x="15716" y="3354299"/>
                </a:lnTo>
                <a:cubicBezTo>
                  <a:pt x="5324" y="3251997"/>
                  <a:pt x="0" y="3148197"/>
                  <a:pt x="0" y="3043154"/>
                </a:cubicBezTo>
                <a:cubicBezTo>
                  <a:pt x="0" y="1362466"/>
                  <a:pt x="1362864" y="0"/>
                  <a:pt x="3044042" y="0"/>
                </a:cubicBezTo>
                <a:close/>
              </a:path>
            </a:pathLst>
          </a:custGeom>
          <a:solidFill>
            <a:schemeClr val="accent3"/>
          </a:solidFill>
          <a:ln>
            <a:solidFill>
              <a:schemeClr val="bg1"/>
            </a:solidFill>
          </a:ln>
        </p:spPr>
        <p:txBody>
          <a:bodyPr wrap="square" lIns="252000" tIns="1404000" rIns="288000">
            <a:noAutofit/>
          </a:bodyPr>
          <a:lstStyle>
            <a:lvl1pPr marL="0" indent="0" algn="ctr">
              <a:buNone/>
              <a:defRPr>
                <a:solidFill>
                  <a:schemeClr val="accent2"/>
                </a:solidFill>
              </a:defRPr>
            </a:lvl1pPr>
          </a:lstStyle>
          <a:p>
            <a:endParaRPr lang="en-ID" dirty="0"/>
          </a:p>
        </p:txBody>
      </p:sp>
      <p:sp>
        <p:nvSpPr>
          <p:cNvPr id="30" name="Rectangle 29">
            <a:extLst>
              <a:ext uri="{FF2B5EF4-FFF2-40B4-BE49-F238E27FC236}">
                <a16:creationId xmlns:a16="http://schemas.microsoft.com/office/drawing/2014/main" id="{090E254D-82B6-D562-AFC0-EA22CF2C1CE8}"/>
              </a:ext>
            </a:extLst>
          </p:cNvPr>
          <p:cNvSpPr/>
          <p:nvPr userDrawn="1"/>
        </p:nvSpPr>
        <p:spPr>
          <a:xfrm flipV="1">
            <a:off x="575733" y="2947554"/>
            <a:ext cx="1472240" cy="312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5" name="Picture 14"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13829" y="6235300"/>
            <a:ext cx="869313" cy="570111"/>
          </a:xfrm>
          <a:prstGeom prst="rect">
            <a:avLst/>
          </a:prstGeom>
        </p:spPr>
      </p:pic>
      <p:grpSp>
        <p:nvGrpSpPr>
          <p:cNvPr id="16" name="Group 15">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7" name="Group 1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9" name="Picture 18">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27" name="Picture 26">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8"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072232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Division V2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69B49DD-79B5-AE78-2747-D37A9FFE17BB}"/>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25667"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D69B49DD-79B5-AE78-2747-D37A9FFE17BB}"/>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596E63E9-00EE-9B55-327F-AE5E48F4B013}"/>
              </a:ext>
            </a:extLst>
          </p:cNvPr>
          <p:cNvSpPr/>
          <p:nvPr userDrawn="1"/>
        </p:nvSpPr>
        <p:spPr>
          <a:xfrm rot="5628552" flipH="1">
            <a:off x="10291853" y="-1713881"/>
            <a:ext cx="3033569"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 name="Rectangle 1">
            <a:extLst>
              <a:ext uri="{FF2B5EF4-FFF2-40B4-BE49-F238E27FC236}">
                <a16:creationId xmlns:a16="http://schemas.microsoft.com/office/drawing/2014/main" id="{8323B0B8-9F72-EB17-0E11-FDC8CFD33601}"/>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0" name="Title 1">
            <a:extLst>
              <a:ext uri="{FF2B5EF4-FFF2-40B4-BE49-F238E27FC236}">
                <a16:creationId xmlns:a16="http://schemas.microsoft.com/office/drawing/2014/main" id="{3F68AE48-0526-52E9-35CF-C3B92CD1B555}"/>
              </a:ext>
            </a:extLst>
          </p:cNvPr>
          <p:cNvSpPr>
            <a:spLocks noGrp="1"/>
          </p:cNvSpPr>
          <p:nvPr>
            <p:ph type="ctrTitle" hasCustomPrompt="1"/>
          </p:nvPr>
        </p:nvSpPr>
        <p:spPr>
          <a:xfrm>
            <a:off x="575733" y="2020591"/>
            <a:ext cx="5520267" cy="611642"/>
          </a:xfrm>
          <a:prstGeom prst="rect">
            <a:avLst/>
          </a:prstGeom>
        </p:spPr>
        <p:txBody>
          <a:bodyPr vert="horz" wrap="square" anchor="t">
            <a:spAutoFit/>
          </a:bodyPr>
          <a:lstStyle>
            <a:lvl1pPr algn="l">
              <a:defRPr sz="4400">
                <a:solidFill>
                  <a:schemeClr val="bg1"/>
                </a:solidFill>
              </a:defRPr>
            </a:lvl1pPr>
          </a:lstStyle>
          <a:p>
            <a:r>
              <a:rPr lang="en-US" dirty="0"/>
              <a:t>Division Title</a:t>
            </a:r>
          </a:p>
        </p:txBody>
      </p:sp>
      <p:sp>
        <p:nvSpPr>
          <p:cNvPr id="21" name="Subtitle 2">
            <a:extLst>
              <a:ext uri="{FF2B5EF4-FFF2-40B4-BE49-F238E27FC236}">
                <a16:creationId xmlns:a16="http://schemas.microsoft.com/office/drawing/2014/main" id="{892A9DB8-BC84-4EEB-8FE3-F0924297216B}"/>
              </a:ext>
            </a:extLst>
          </p:cNvPr>
          <p:cNvSpPr>
            <a:spLocks noGrp="1"/>
          </p:cNvSpPr>
          <p:nvPr>
            <p:ph type="subTitle" idx="1" hasCustomPrompt="1"/>
          </p:nvPr>
        </p:nvSpPr>
        <p:spPr>
          <a:xfrm>
            <a:off x="575733" y="1455981"/>
            <a:ext cx="5520267"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22" name="Straight Connector 21">
            <a:extLst>
              <a:ext uri="{FF2B5EF4-FFF2-40B4-BE49-F238E27FC236}">
                <a16:creationId xmlns:a16="http://schemas.microsoft.com/office/drawing/2014/main" id="{ADB7731B-1EDE-B296-6443-2C92B9B2D035}"/>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42E89D-9BEC-F9D0-1F70-2E5C46D1244E}"/>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796578E-5E21-F353-6FD5-E67068154C57}"/>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598CFC84-48D5-098C-940E-7AC2C7605297}"/>
              </a:ext>
            </a:extLst>
          </p:cNvPr>
          <p:cNvSpPr>
            <a:spLocks noGrp="1"/>
          </p:cNvSpPr>
          <p:nvPr>
            <p:ph idx="11"/>
          </p:nvPr>
        </p:nvSpPr>
        <p:spPr>
          <a:xfrm>
            <a:off x="575733" y="3294091"/>
            <a:ext cx="5520267" cy="1766628"/>
          </a:xfrm>
          <a:prstGeom prst="rect">
            <a:avLst/>
          </a:prstGeom>
        </p:spPr>
        <p:txBody>
          <a:bodyPr>
            <a:normAutofit/>
          </a:bodyPr>
          <a:lstStyle>
            <a:lvl1pPr marL="0" indent="0">
              <a:buClr>
                <a:schemeClr val="bg1"/>
              </a:buClr>
              <a:buFont typeface="Arial" panose="020B0604020202020204" pitchFamily="34" charset="0"/>
              <a:buNone/>
              <a:defRPr sz="1800">
                <a:solidFill>
                  <a:schemeClr val="bg1"/>
                </a:solidFill>
              </a:defRPr>
            </a:lvl1pPr>
            <a:lvl2pPr marL="457200" indent="0">
              <a:buClr>
                <a:schemeClr val="bg1"/>
              </a:buClr>
              <a:buFont typeface="Arial" panose="020B0604020202020204" pitchFamily="34" charset="0"/>
              <a:buNone/>
              <a:defRPr sz="1600">
                <a:solidFill>
                  <a:schemeClr val="bg1"/>
                </a:solidFill>
              </a:defRPr>
            </a:lvl2pPr>
            <a:lvl3pPr marL="914400" indent="0">
              <a:buClr>
                <a:schemeClr val="bg1"/>
              </a:buClr>
              <a:buFont typeface="Arial" panose="020B0604020202020204" pitchFamily="34" charset="0"/>
              <a:buNone/>
              <a:defRPr sz="1400">
                <a:solidFill>
                  <a:schemeClr val="bg1"/>
                </a:solidFill>
              </a:defRPr>
            </a:lvl3pPr>
            <a:lvl4pPr marL="1371600" indent="0">
              <a:buClr>
                <a:schemeClr val="bg1"/>
              </a:buClr>
              <a:buFont typeface="Arial" panose="020B0604020202020204" pitchFamily="34" charset="0"/>
              <a:buNone/>
              <a:defRPr sz="1200">
                <a:solidFill>
                  <a:schemeClr val="bg1"/>
                </a:solidFill>
              </a:defRPr>
            </a:lvl4pPr>
            <a:lvl5pPr marL="1828800" indent="0">
              <a:buClr>
                <a:schemeClr val="bg1"/>
              </a:buClr>
              <a:buFont typeface="Arial" panose="020B0604020202020204" pitchFamily="34" charset="0"/>
              <a:buNone/>
              <a:defRPr sz="1200">
                <a:solidFill>
                  <a:schemeClr val="bg1"/>
                </a:solidFill>
              </a:defRPr>
            </a:lvl5pPr>
          </a:lstStyle>
          <a:p>
            <a:pPr lvl="0"/>
            <a:r>
              <a:rPr lang="en-US" dirty="0"/>
              <a:t>Click to edit Master text styles</a:t>
            </a:r>
          </a:p>
        </p:txBody>
      </p:sp>
      <p:sp>
        <p:nvSpPr>
          <p:cNvPr id="26" name="Rectangle 25">
            <a:extLst>
              <a:ext uri="{FF2B5EF4-FFF2-40B4-BE49-F238E27FC236}">
                <a16:creationId xmlns:a16="http://schemas.microsoft.com/office/drawing/2014/main" id="{046B72B7-4C43-49FF-85AC-4F7A5A05F8E3}"/>
              </a:ext>
            </a:extLst>
          </p:cNvPr>
          <p:cNvSpPr/>
          <p:nvPr userDrawn="1"/>
        </p:nvSpPr>
        <p:spPr>
          <a:xfrm>
            <a:off x="-5" y="6120136"/>
            <a:ext cx="7494002"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8" name="Freeform: Shape 27">
            <a:extLst>
              <a:ext uri="{FF2B5EF4-FFF2-40B4-BE49-F238E27FC236}">
                <a16:creationId xmlns:a16="http://schemas.microsoft.com/office/drawing/2014/main" id="{E1BEB6FF-8A2C-B079-3216-1E0E3A0221C1}"/>
              </a:ext>
            </a:extLst>
          </p:cNvPr>
          <p:cNvSpPr/>
          <p:nvPr userDrawn="1"/>
        </p:nvSpPr>
        <p:spPr>
          <a:xfrm>
            <a:off x="7101840" y="2747914"/>
            <a:ext cx="5090163" cy="4110091"/>
          </a:xfrm>
          <a:custGeom>
            <a:avLst/>
            <a:gdLst>
              <a:gd name="connsiteX0" fmla="*/ 3328329 w 4688962"/>
              <a:gd name="connsiteY0" fmla="*/ 0 h 3854209"/>
              <a:gd name="connsiteX1" fmla="*/ 4623865 w 4688962"/>
              <a:gd name="connsiteY1" fmla="*/ 261557 h 3854209"/>
              <a:gd name="connsiteX2" fmla="*/ 4688962 w 4688962"/>
              <a:gd name="connsiteY2" fmla="*/ 292916 h 3854209"/>
              <a:gd name="connsiteX3" fmla="*/ 4688962 w 4688962"/>
              <a:gd name="connsiteY3" fmla="*/ 3854209 h 3854209"/>
              <a:gd name="connsiteX4" fmla="*/ 45507 w 4688962"/>
              <a:gd name="connsiteY4" fmla="*/ 3854209 h 3854209"/>
              <a:gd name="connsiteX5" fmla="*/ 17184 w 4688962"/>
              <a:gd name="connsiteY5" fmla="*/ 3668631 h 3854209"/>
              <a:gd name="connsiteX6" fmla="*/ 0 w 4688962"/>
              <a:gd name="connsiteY6" fmla="*/ 3328329 h 3854209"/>
              <a:gd name="connsiteX7" fmla="*/ 3328329 w 4688962"/>
              <a:gd name="connsiteY7" fmla="*/ 0 h 38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962" h="3854209">
                <a:moveTo>
                  <a:pt x="3328329" y="0"/>
                </a:moveTo>
                <a:cubicBezTo>
                  <a:pt x="3787875" y="0"/>
                  <a:pt x="4225669" y="93134"/>
                  <a:pt x="4623865" y="261557"/>
                </a:cubicBezTo>
                <a:lnTo>
                  <a:pt x="4688962" y="292916"/>
                </a:lnTo>
                <a:lnTo>
                  <a:pt x="4688962" y="3854209"/>
                </a:lnTo>
                <a:lnTo>
                  <a:pt x="45507" y="3854209"/>
                </a:lnTo>
                <a:lnTo>
                  <a:pt x="17184" y="3668631"/>
                </a:lnTo>
                <a:cubicBezTo>
                  <a:pt x="5821" y="3556743"/>
                  <a:pt x="0" y="3443216"/>
                  <a:pt x="0" y="3328329"/>
                </a:cubicBezTo>
                <a:cubicBezTo>
                  <a:pt x="0" y="1490144"/>
                  <a:pt x="1490144" y="0"/>
                  <a:pt x="3328329" y="0"/>
                </a:cubicBezTo>
                <a:close/>
              </a:path>
            </a:pathLst>
          </a:custGeom>
          <a:gradFill>
            <a:gsLst>
              <a:gs pos="0">
                <a:schemeClr val="accent1">
                  <a:lumMod val="5000"/>
                  <a:lumOff val="95000"/>
                  <a:alpha val="30000"/>
                </a:schemeClr>
              </a:gs>
              <a:gs pos="68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sz="1800"/>
          </a:p>
        </p:txBody>
      </p:sp>
      <p:sp>
        <p:nvSpPr>
          <p:cNvPr id="29" name="Picture Placeholder 25">
            <a:extLst>
              <a:ext uri="{FF2B5EF4-FFF2-40B4-BE49-F238E27FC236}">
                <a16:creationId xmlns:a16="http://schemas.microsoft.com/office/drawing/2014/main" id="{31F0C6D6-CA9C-CD81-10BB-3EAEDEC82F66}"/>
              </a:ext>
            </a:extLst>
          </p:cNvPr>
          <p:cNvSpPr>
            <a:spLocks noGrp="1"/>
          </p:cNvSpPr>
          <p:nvPr>
            <p:ph type="pic" sz="quarter" idx="10"/>
          </p:nvPr>
        </p:nvSpPr>
        <p:spPr>
          <a:xfrm>
            <a:off x="7494000" y="3052705"/>
            <a:ext cx="4698000" cy="3805294"/>
          </a:xfrm>
          <a:custGeom>
            <a:avLst/>
            <a:gdLst>
              <a:gd name="connsiteX0" fmla="*/ 3044042 w 4404917"/>
              <a:gd name="connsiteY0" fmla="*/ 0 h 3568388"/>
              <a:gd name="connsiteX1" fmla="*/ 4228920 w 4404917"/>
              <a:gd name="connsiteY1" fmla="*/ 239146 h 3568388"/>
              <a:gd name="connsiteX2" fmla="*/ 4404917 w 4404917"/>
              <a:gd name="connsiteY2" fmla="*/ 323903 h 3568388"/>
              <a:gd name="connsiteX3" fmla="*/ 4404917 w 4404917"/>
              <a:gd name="connsiteY3" fmla="*/ 3568388 h 3568388"/>
              <a:gd name="connsiteX4" fmla="*/ 48400 w 4404917"/>
              <a:gd name="connsiteY4" fmla="*/ 3568388 h 3568388"/>
              <a:gd name="connsiteX5" fmla="*/ 15716 w 4404917"/>
              <a:gd name="connsiteY5" fmla="*/ 3354299 h 3568388"/>
              <a:gd name="connsiteX6" fmla="*/ 0 w 4404917"/>
              <a:gd name="connsiteY6" fmla="*/ 3043154 h 3568388"/>
              <a:gd name="connsiteX7" fmla="*/ 3044042 w 4404917"/>
              <a:gd name="connsiteY7" fmla="*/ 0 h 3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917" h="3568388">
                <a:moveTo>
                  <a:pt x="3044042" y="0"/>
                </a:moveTo>
                <a:cubicBezTo>
                  <a:pt x="3464337" y="0"/>
                  <a:pt x="3864736" y="85154"/>
                  <a:pt x="4228920" y="239146"/>
                </a:cubicBezTo>
                <a:lnTo>
                  <a:pt x="4404917" y="323903"/>
                </a:lnTo>
                <a:lnTo>
                  <a:pt x="4404917" y="3568388"/>
                </a:lnTo>
                <a:lnTo>
                  <a:pt x="48400" y="3568388"/>
                </a:lnTo>
                <a:lnTo>
                  <a:pt x="15716" y="3354299"/>
                </a:lnTo>
                <a:cubicBezTo>
                  <a:pt x="5324" y="3251997"/>
                  <a:pt x="0" y="3148197"/>
                  <a:pt x="0" y="3043154"/>
                </a:cubicBezTo>
                <a:cubicBezTo>
                  <a:pt x="0" y="1362466"/>
                  <a:pt x="1362864" y="0"/>
                  <a:pt x="3044042" y="0"/>
                </a:cubicBezTo>
                <a:close/>
              </a:path>
            </a:pathLst>
          </a:custGeom>
          <a:solidFill>
            <a:schemeClr val="accent3"/>
          </a:solidFill>
          <a:ln>
            <a:solidFill>
              <a:schemeClr val="bg1"/>
            </a:solidFill>
          </a:ln>
        </p:spPr>
        <p:txBody>
          <a:bodyPr wrap="square" lIns="252000" tIns="1404000" rIns="288000">
            <a:noAutofit/>
          </a:bodyPr>
          <a:lstStyle>
            <a:lvl1pPr marL="0" indent="0" algn="ctr">
              <a:buNone/>
              <a:defRPr>
                <a:solidFill>
                  <a:schemeClr val="accent2"/>
                </a:solidFill>
              </a:defRPr>
            </a:lvl1pPr>
          </a:lstStyle>
          <a:p>
            <a:endParaRPr lang="en-ID" dirty="0"/>
          </a:p>
        </p:txBody>
      </p:sp>
      <p:sp>
        <p:nvSpPr>
          <p:cNvPr id="30" name="Rectangle 29">
            <a:extLst>
              <a:ext uri="{FF2B5EF4-FFF2-40B4-BE49-F238E27FC236}">
                <a16:creationId xmlns:a16="http://schemas.microsoft.com/office/drawing/2014/main" id="{090E254D-82B6-D562-AFC0-EA22CF2C1CE8}"/>
              </a:ext>
            </a:extLst>
          </p:cNvPr>
          <p:cNvSpPr/>
          <p:nvPr userDrawn="1"/>
        </p:nvSpPr>
        <p:spPr>
          <a:xfrm flipV="1">
            <a:off x="575733" y="2947554"/>
            <a:ext cx="1472240" cy="312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grpSp>
        <p:nvGrpSpPr>
          <p:cNvPr id="16" name="Group 15">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7" name="Group 16">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9" name="Picture 18">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27" name="Picture 26">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8"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48168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16A96B-1D87-DCC9-CB48-E52CABB8CFC6}"/>
              </a:ext>
            </a:extLst>
          </p:cNvPr>
          <p:cNvGraphicFramePr>
            <a:graphicFrameLocks noChangeAspect="1"/>
          </p:cNvGraphicFramePr>
          <p:nvPr userDrawn="1">
            <p:custDataLst>
              <p:tags r:id="rId2"/>
            </p:custDataLst>
            <p:extLst>
              <p:ext uri="{D42A27DB-BD31-4B8C-83A1-F6EECF244321}">
                <p14:modId xmlns:p14="http://schemas.microsoft.com/office/powerpoint/2010/main" val="1698648527"/>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4163"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776079"/>
            <a:ext cx="11040533" cy="4362945"/>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9" name="Picture 8"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1" name="Group 10">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2" name="Group 11">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4" name="Picture 13">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5" name="Picture 14">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3"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52188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16A96B-1D87-DCC9-CB48-E52CABB8CFC6}"/>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5187"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FE16A96B-1D87-DCC9-CB48-E52CABB8CFC6}"/>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776079"/>
            <a:ext cx="11040533" cy="4362945"/>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2" name="Group 11">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4" name="Picture 13">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5" name="Picture 14">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3"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4054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extLst>
              <p:ext uri="{D42A27DB-BD31-4B8C-83A1-F6EECF244321}">
                <p14:modId xmlns:p14="http://schemas.microsoft.com/office/powerpoint/2010/main" val="311752438"/>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6211"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802906"/>
            <a:ext cx="11040533" cy="3601370"/>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9" name="Picture 8"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1" name="Group 10">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2" name="Group 11">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4" name="Picture 13">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5" name="Picture 14">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3"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307841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7235"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802906"/>
            <a:ext cx="11040533" cy="3601370"/>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2" name="Group 11">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4" name="Picture 13">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5" name="Picture 14">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3"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4425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lue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extLst>
              <p:ext uri="{D42A27DB-BD31-4B8C-83A1-F6EECF244321}">
                <p14:modId xmlns:p14="http://schemas.microsoft.com/office/powerpoint/2010/main" val="1831820830"/>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8259"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27F89FA0-E838-7FCE-B0B3-D8780C03E4F8}"/>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21" name="Straight Connector 20">
            <a:extLst>
              <a:ext uri="{FF2B5EF4-FFF2-40B4-BE49-F238E27FC236}">
                <a16:creationId xmlns:a16="http://schemas.microsoft.com/office/drawing/2014/main" id="{CB289E81-BEB1-3AF3-703C-706FD81D5EA0}"/>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5B2AF2-739A-442D-0F6D-0F3622C89E01}"/>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A54742-FABE-C0EE-43C3-F0336DE03A6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C9FE0B-3182-AC65-87DC-79D470BA0DC1}"/>
              </a:ext>
            </a:extLst>
          </p:cNvPr>
          <p:cNvSpPr/>
          <p:nvPr userDrawn="1"/>
        </p:nvSpPr>
        <p:spPr>
          <a:xfrm>
            <a:off x="0" y="6120136"/>
            <a:ext cx="12192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75736" y="1802906"/>
            <a:ext cx="11040533" cy="3601370"/>
          </a:xfrm>
          <a:prstGeom prst="rect">
            <a:avLst/>
          </a:prstGeom>
        </p:spPr>
        <p:txBody>
          <a:bodyPr>
            <a:normAutofit/>
          </a:bodyPr>
          <a:lstStyle>
            <a:lvl1pPr>
              <a:buClr>
                <a:schemeClr val="bg2"/>
              </a:buClr>
              <a:defRPr sz="2800">
                <a:solidFill>
                  <a:schemeClr val="bg1"/>
                </a:solidFill>
              </a:defRPr>
            </a:lvl1pPr>
            <a:lvl2pPr>
              <a:buClr>
                <a:schemeClr val="bg2"/>
              </a:buClr>
              <a:defRPr sz="2400">
                <a:solidFill>
                  <a:schemeClr val="bg1"/>
                </a:solidFill>
              </a:defRPr>
            </a:lvl2pPr>
            <a:lvl3pPr>
              <a:buClr>
                <a:schemeClr val="bg2"/>
              </a:buClr>
              <a:defRPr sz="2000">
                <a:solidFill>
                  <a:schemeClr val="bg1"/>
                </a:solidFill>
              </a:defRPr>
            </a:lvl3pPr>
            <a:lvl4pPr>
              <a:buClr>
                <a:schemeClr val="bg2"/>
              </a:buClr>
              <a:defRPr sz="1800">
                <a:solidFill>
                  <a:schemeClr val="bg1"/>
                </a:solidFill>
              </a:defRPr>
            </a:lvl4pPr>
            <a:lvl5pPr>
              <a:buClr>
                <a:schemeClr val="bg2"/>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2" name="Group 11">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3" name="Group 12">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5" name="Picture 14">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6" name="Picture 15">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4"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310136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lue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2"/>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9283" name="think-cell Slide" r:id="rId4" imgW="425" imgH="424" progId="TCLayout.ActiveDocument.1">
                  <p:embed/>
                </p:oleObj>
              </mc:Choice>
              <mc:Fallback>
                <p:oleObj name="think-cell Slide" r:id="rId4"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27F89FA0-E838-7FCE-B0B3-D8780C03E4F8}"/>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21" name="Straight Connector 20">
            <a:extLst>
              <a:ext uri="{FF2B5EF4-FFF2-40B4-BE49-F238E27FC236}">
                <a16:creationId xmlns:a16="http://schemas.microsoft.com/office/drawing/2014/main" id="{CB289E81-BEB1-3AF3-703C-706FD81D5EA0}"/>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5B2AF2-739A-442D-0F6D-0F3622C89E01}"/>
              </a:ext>
            </a:extLst>
          </p:cNvPr>
          <p:cNvCxnSpPr>
            <a:cxnSpLocks/>
          </p:cNvCxnSpPr>
          <p:nvPr userDrawn="1"/>
        </p:nvCxnSpPr>
        <p:spPr>
          <a:xfrm flipH="1">
            <a:off x="-5"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A54742-FABE-C0EE-43C3-F0336DE03A61}"/>
              </a:ext>
            </a:extLst>
          </p:cNvPr>
          <p:cNvCxnSpPr>
            <a:cxnSpLocks/>
          </p:cNvCxnSpPr>
          <p:nvPr userDrawn="1"/>
        </p:nvCxnSpPr>
        <p:spPr>
          <a:xfrm flipH="1">
            <a:off x="-5"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C9FE0B-3182-AC65-87DC-79D470BA0DC1}"/>
              </a:ext>
            </a:extLst>
          </p:cNvPr>
          <p:cNvSpPr/>
          <p:nvPr userDrawn="1"/>
        </p:nvSpPr>
        <p:spPr>
          <a:xfrm>
            <a:off x="0" y="6120136"/>
            <a:ext cx="12192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75736" y="1802906"/>
            <a:ext cx="11040533" cy="3601370"/>
          </a:xfrm>
          <a:prstGeom prst="rect">
            <a:avLst/>
          </a:prstGeom>
        </p:spPr>
        <p:txBody>
          <a:bodyPr>
            <a:normAutofit/>
          </a:bodyPr>
          <a:lstStyle>
            <a:lvl1pPr>
              <a:buClr>
                <a:schemeClr val="bg2"/>
              </a:buClr>
              <a:defRPr sz="2800">
                <a:solidFill>
                  <a:schemeClr val="bg1"/>
                </a:solidFill>
              </a:defRPr>
            </a:lvl1pPr>
            <a:lvl2pPr>
              <a:buClr>
                <a:schemeClr val="bg2"/>
              </a:buClr>
              <a:defRPr sz="2400">
                <a:solidFill>
                  <a:schemeClr val="bg1"/>
                </a:solidFill>
              </a:defRPr>
            </a:lvl2pPr>
            <a:lvl3pPr>
              <a:buClr>
                <a:schemeClr val="bg2"/>
              </a:buClr>
              <a:defRPr sz="2000">
                <a:solidFill>
                  <a:schemeClr val="bg1"/>
                </a:solidFill>
              </a:defRPr>
            </a:lvl3pPr>
            <a:lvl4pPr>
              <a:buClr>
                <a:schemeClr val="bg2"/>
              </a:buClr>
              <a:defRPr sz="1800">
                <a:solidFill>
                  <a:schemeClr val="bg1"/>
                </a:solidFill>
              </a:defRPr>
            </a:lvl4pPr>
            <a:lvl5pPr>
              <a:buClr>
                <a:schemeClr val="bg2"/>
              </a:buCl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3" name="Group 12">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5" name="Picture 14">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a:srcRect t="-1" r="42158" b="17409"/>
              <a:stretch/>
            </p:blipFill>
            <p:spPr>
              <a:xfrm>
                <a:off x="1485617" y="160329"/>
                <a:ext cx="1299494" cy="209883"/>
              </a:xfrm>
              <a:prstGeom prst="rect">
                <a:avLst/>
              </a:prstGeom>
            </p:spPr>
          </p:pic>
          <p:pic>
            <p:nvPicPr>
              <p:cNvPr id="16" name="Picture 15">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a:srcRect l="57841" t="-1" r="1797" b="17409"/>
              <a:stretch/>
            </p:blipFill>
            <p:spPr>
              <a:xfrm>
                <a:off x="1531337" y="350163"/>
                <a:ext cx="906779" cy="209883"/>
              </a:xfrm>
              <a:prstGeom prst="rect">
                <a:avLst/>
              </a:prstGeom>
            </p:spPr>
          </p:pic>
        </p:grpSp>
        <p:pic>
          <p:nvPicPr>
            <p:cNvPr id="14"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2205830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2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9194C97-E41F-C6E5-ADB1-A46B815AB2BC}"/>
              </a:ext>
            </a:extLst>
          </p:cNvPr>
          <p:cNvGraphicFramePr>
            <a:graphicFrameLocks noChangeAspect="1"/>
          </p:cNvGraphicFramePr>
          <p:nvPr userDrawn="1">
            <p:custDataLst>
              <p:tags r:id="rId2"/>
            </p:custDataLst>
            <p:extLst>
              <p:ext uri="{D42A27DB-BD31-4B8C-83A1-F6EECF244321}">
                <p14:modId xmlns:p14="http://schemas.microsoft.com/office/powerpoint/2010/main" val="3067353816"/>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0307"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Title 1"/>
          <p:cNvSpPr>
            <a:spLocks noGrp="1"/>
          </p:cNvSpPr>
          <p:nvPr>
            <p:ph type="title"/>
          </p:nvPr>
        </p:nvSpPr>
        <p:spPr>
          <a:xfrm>
            <a:off x="575736" y="777678"/>
            <a:ext cx="11040533" cy="500458"/>
          </a:xfrm>
          <a:prstGeom prst="rect">
            <a:avLst/>
          </a:prstGeom>
        </p:spPr>
        <p:txBody>
          <a:bodyPr vert="horz" anchor="b"/>
          <a:lstStyle>
            <a:lvl1pPr>
              <a:defRPr sz="360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575736"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5"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5"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15898BDB-F3DB-29EB-5385-368666BDDBE4}"/>
              </a:ext>
            </a:extLst>
          </p:cNvPr>
          <p:cNvSpPr>
            <a:spLocks noGrp="1"/>
          </p:cNvSpPr>
          <p:nvPr>
            <p:ph idx="14"/>
          </p:nvPr>
        </p:nvSpPr>
        <p:spPr>
          <a:xfrm>
            <a:off x="6466392"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red logo on a black background&#10;&#10;Description automatically generated">
            <a:extLst>
              <a:ext uri="{FF2B5EF4-FFF2-40B4-BE49-F238E27FC236}">
                <a16:creationId xmlns:a16="http://schemas.microsoft.com/office/drawing/2014/main" id="{19C398CB-6A34-3DA2-2062-1E674A3CDB9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46956" y="6226574"/>
            <a:ext cx="869313" cy="570111"/>
          </a:xfrm>
          <a:prstGeom prst="rect">
            <a:avLst/>
          </a:prstGeom>
        </p:spPr>
      </p:pic>
      <p:grpSp>
        <p:nvGrpSpPr>
          <p:cNvPr id="12" name="Group 11">
            <a:extLst>
              <a:ext uri="{FF2B5EF4-FFF2-40B4-BE49-F238E27FC236}">
                <a16:creationId xmlns:a16="http://schemas.microsoft.com/office/drawing/2014/main" id="{169A234B-2F89-D878-A2E4-C1DB0DE0CD2F}"/>
              </a:ext>
            </a:extLst>
          </p:cNvPr>
          <p:cNvGrpSpPr/>
          <p:nvPr userDrawn="1"/>
        </p:nvGrpSpPr>
        <p:grpSpPr>
          <a:xfrm>
            <a:off x="575732" y="6239458"/>
            <a:ext cx="2028923" cy="540580"/>
            <a:chOff x="867628" y="426344"/>
            <a:chExt cx="1917483" cy="510888"/>
          </a:xfrm>
        </p:grpSpPr>
        <p:grpSp>
          <p:nvGrpSpPr>
            <p:cNvPr id="13" name="Group 12">
              <a:extLst>
                <a:ext uri="{FF2B5EF4-FFF2-40B4-BE49-F238E27FC236}">
                  <a16:creationId xmlns:a16="http://schemas.microsoft.com/office/drawing/2014/main" id="{26E2935B-10A0-E89E-89B0-1BF2B156419E}"/>
                </a:ext>
              </a:extLst>
            </p:cNvPr>
            <p:cNvGrpSpPr/>
            <p:nvPr userDrawn="1"/>
          </p:nvGrpSpPr>
          <p:grpSpPr>
            <a:xfrm>
              <a:off x="1485617" y="481930"/>
              <a:ext cx="1299494" cy="399717"/>
              <a:chOff x="1485617" y="160329"/>
              <a:chExt cx="1299494" cy="399717"/>
            </a:xfrm>
          </p:grpSpPr>
          <p:pic>
            <p:nvPicPr>
              <p:cNvPr id="15" name="Picture 14">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7"/>
              <a:srcRect t="-1" r="42158" b="17409"/>
              <a:stretch/>
            </p:blipFill>
            <p:spPr>
              <a:xfrm>
                <a:off x="1485617" y="160329"/>
                <a:ext cx="1299494" cy="209883"/>
              </a:xfrm>
              <a:prstGeom prst="rect">
                <a:avLst/>
              </a:prstGeom>
            </p:spPr>
          </p:pic>
          <p:pic>
            <p:nvPicPr>
              <p:cNvPr id="16" name="Picture 15">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7"/>
              <a:srcRect l="57841" t="-1" r="1797" b="17409"/>
              <a:stretch/>
            </p:blipFill>
            <p:spPr>
              <a:xfrm>
                <a:off x="1531337" y="350163"/>
                <a:ext cx="906779" cy="209883"/>
              </a:xfrm>
              <a:prstGeom prst="rect">
                <a:avLst/>
              </a:prstGeom>
            </p:spPr>
          </p:pic>
        </p:grpSp>
        <p:pic>
          <p:nvPicPr>
            <p:cNvPr id="14" name="Content Placeholder 3" descr="A blue and white logo&#10;&#10;Description automatically generated">
              <a:extLst>
                <a:ext uri="{FF2B5EF4-FFF2-40B4-BE49-F238E27FC236}">
                  <a16:creationId xmlns:a16="http://schemas.microsoft.com/office/drawing/2014/main" id="{B6DEDC93-7037-A437-D7DB-E9109CE86E6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67628" y="426344"/>
              <a:ext cx="510888" cy="510888"/>
            </a:xfrm>
            <a:prstGeom prst="rect">
              <a:avLst/>
            </a:prstGeom>
          </p:spPr>
        </p:pic>
      </p:grpSp>
    </p:spTree>
    <p:extLst>
      <p:ext uri="{BB962C8B-B14F-4D97-AF65-F5344CB8AC3E}">
        <p14:creationId xmlns:p14="http://schemas.microsoft.com/office/powerpoint/2010/main" val="15430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995DB67-C0CE-9F32-2AD8-9A4E4DD97BBB}"/>
              </a:ext>
            </a:extLst>
          </p:cNvPr>
          <p:cNvGraphicFramePr>
            <a:graphicFrameLocks noChangeAspect="1"/>
          </p:cNvGraphicFramePr>
          <p:nvPr userDrawn="1">
            <p:custDataLst>
              <p:tags r:id="rId29"/>
            </p:custDataLst>
            <p:extLst>
              <p:ext uri="{D42A27DB-BD31-4B8C-83A1-F6EECF244321}">
                <p14:modId xmlns:p14="http://schemas.microsoft.com/office/powerpoint/2010/main" val="3696373314"/>
              </p:ext>
            </p:ext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spid="_x0000_s1091" name="think-cell Slide" r:id="rId30" imgW="425" imgH="424" progId="TCLayout.ActiveDocument.1">
                  <p:embed/>
                </p:oleObj>
              </mc:Choice>
              <mc:Fallback>
                <p:oleObj name="think-cell Slide" r:id="rId30" imgW="425" imgH="424" progId="TCLayout.ActiveDocument.1">
                  <p:embed/>
                  <p:pic>
                    <p:nvPicPr>
                      <p:cNvPr id="0" name=""/>
                      <p:cNvPicPr/>
                      <p:nvPr/>
                    </p:nvPicPr>
                    <p:blipFill>
                      <a:blip r:embed="rId31"/>
                      <a:stretch>
                        <a:fillRect/>
                      </a:stretch>
                    </p:blipFill>
                    <p:spPr>
                      <a:xfrm>
                        <a:off x="2120" y="1588"/>
                        <a:ext cx="2117" cy="1588"/>
                      </a:xfrm>
                      <a:prstGeom prst="rect">
                        <a:avLst/>
                      </a:prstGeom>
                    </p:spPr>
                  </p:pic>
                </p:oleObj>
              </mc:Fallback>
            </mc:AlternateContent>
          </a:graphicData>
        </a:graphic>
      </p:graphicFrame>
      <p:sp>
        <p:nvSpPr>
          <p:cNvPr id="2" name="Title Placeholder 1"/>
          <p:cNvSpPr>
            <a:spLocks noGrp="1"/>
          </p:cNvSpPr>
          <p:nvPr>
            <p:ph type="title"/>
          </p:nvPr>
        </p:nvSpPr>
        <p:spPr>
          <a:xfrm>
            <a:off x="575736" y="749881"/>
            <a:ext cx="11040533" cy="500458"/>
          </a:xfrm>
          <a:prstGeom prst="rect">
            <a:avLst/>
          </a:prstGeom>
        </p:spPr>
        <p:txBody>
          <a:bodyPr vert="horz" wrap="square" lIns="0" tIns="0" rIns="0" bIns="0" rtlCol="0" anchor="b">
            <a:spAutoFit/>
          </a:bodyPr>
          <a:lstStyle/>
          <a:p>
            <a:pPr lvl="0"/>
            <a:r>
              <a:rPr lang="en-US" dirty="0"/>
              <a:t>Click to edit Master title style</a:t>
            </a:r>
          </a:p>
        </p:txBody>
      </p:sp>
      <p:sp>
        <p:nvSpPr>
          <p:cNvPr id="3" name="Text Placeholder 2"/>
          <p:cNvSpPr>
            <a:spLocks noGrp="1"/>
          </p:cNvSpPr>
          <p:nvPr>
            <p:ph type="body" idx="1"/>
          </p:nvPr>
        </p:nvSpPr>
        <p:spPr>
          <a:xfrm>
            <a:off x="575736" y="1405093"/>
            <a:ext cx="11040533" cy="4760758"/>
          </a:xfrm>
          <a:prstGeom prst="rect">
            <a:avLst/>
          </a:prstGeom>
        </p:spPr>
        <p:txBody>
          <a:bodyPr vert="horz" lIns="0" tIns="0" rIns="0" bIns="0" rtlCol="0">
            <a:normAutofit/>
          </a:bodyPr>
          <a:lstStyle/>
          <a:p>
            <a:pPr lvl="0">
              <a:buClr>
                <a:schemeClr val="bg2"/>
              </a:buClr>
            </a:pPr>
            <a:r>
              <a:rPr lang="en-US" dirty="0"/>
              <a:t>Click to edit Master text styles</a:t>
            </a:r>
          </a:p>
          <a:p>
            <a:pPr lvl="1">
              <a:buClr>
                <a:schemeClr val="bg2"/>
              </a:buClr>
            </a:pPr>
            <a:r>
              <a:rPr lang="en-US" dirty="0"/>
              <a:t>Second level</a:t>
            </a:r>
          </a:p>
          <a:p>
            <a:pPr lvl="2">
              <a:buClr>
                <a:schemeClr val="bg2"/>
              </a:buClr>
            </a:pPr>
            <a:r>
              <a:rPr lang="en-US" dirty="0"/>
              <a:t>Third level</a:t>
            </a:r>
          </a:p>
          <a:p>
            <a:pPr lvl="3">
              <a:buClr>
                <a:schemeClr val="bg2"/>
              </a:buClr>
            </a:pPr>
            <a:r>
              <a:rPr lang="en-US" dirty="0"/>
              <a:t>Fourth level</a:t>
            </a:r>
          </a:p>
          <a:p>
            <a:pPr lvl="4">
              <a:buClr>
                <a:schemeClr val="bg2"/>
              </a:buClr>
            </a:pPr>
            <a:r>
              <a:rPr lang="en-US" dirty="0"/>
              <a:t>Fifth level</a:t>
            </a:r>
          </a:p>
        </p:txBody>
      </p:sp>
    </p:spTree>
    <p:extLst>
      <p:ext uri="{BB962C8B-B14F-4D97-AF65-F5344CB8AC3E}">
        <p14:creationId xmlns:p14="http://schemas.microsoft.com/office/powerpoint/2010/main" val="2150854063"/>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62" r:id="rId3"/>
    <p:sldLayoutId id="2147483683" r:id="rId4"/>
    <p:sldLayoutId id="2147483679" r:id="rId5"/>
    <p:sldLayoutId id="2147483684" r:id="rId6"/>
    <p:sldLayoutId id="2147483680" r:id="rId7"/>
    <p:sldLayoutId id="2147483685" r:id="rId8"/>
    <p:sldLayoutId id="2147483672" r:id="rId9"/>
    <p:sldLayoutId id="2147483686" r:id="rId10"/>
    <p:sldLayoutId id="2147483674" r:id="rId11"/>
    <p:sldLayoutId id="2147483687" r:id="rId12"/>
    <p:sldLayoutId id="2147483677" r:id="rId13"/>
    <p:sldLayoutId id="2147483688" r:id="rId14"/>
    <p:sldLayoutId id="2147483681" r:id="rId15"/>
    <p:sldLayoutId id="2147483689" r:id="rId16"/>
    <p:sldLayoutId id="2147483675" r:id="rId17"/>
    <p:sldLayoutId id="2147483690" r:id="rId18"/>
    <p:sldLayoutId id="2147483676" r:id="rId19"/>
    <p:sldLayoutId id="2147483691" r:id="rId20"/>
    <p:sldLayoutId id="2147483673" r:id="rId21"/>
    <p:sldLayoutId id="2147483692" r:id="rId22"/>
    <p:sldLayoutId id="2147483678" r:id="rId23"/>
    <p:sldLayoutId id="2147483693" r:id="rId24"/>
    <p:sldLayoutId id="2147483663" r:id="rId25"/>
    <p:sldLayoutId id="2147483694" r:id="rId26"/>
  </p:sldLayoutIdLst>
  <p:hf sldNum="0" hdr="0" dt="0"/>
  <p:txStyles>
    <p:titleStyle>
      <a:lvl1pPr algn="l" defTabSz="914400" rtl="0" eaLnBrk="1" latinLnBrk="0" hangingPunct="1">
        <a:lnSpc>
          <a:spcPct val="90000"/>
        </a:lnSpc>
        <a:spcBef>
          <a:spcPct val="0"/>
        </a:spcBef>
        <a:buNone/>
        <a:defRPr lang="en-US" sz="3600" kern="1200" dirty="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800" kern="1200" dirty="0" smtClean="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600" kern="1200" dirty="0" smtClean="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400" kern="1200" dirty="0" smtClean="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200" kern="1200" dirty="0" smtClean="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3" userDrawn="1">
          <p15:clr>
            <a:srgbClr val="F26B43"/>
          </p15:clr>
        </p15:guide>
        <p15:guide id="4" pos="7317" userDrawn="1">
          <p15:clr>
            <a:srgbClr val="F26B43"/>
          </p15:clr>
        </p15:guide>
        <p15:guide id="5"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s://www.google.com/url?sa=i&amp;rct=j&amp;q=&amp;esrc=s&amp;source=images&amp;cd=&amp;cad=rja&amp;uact=8&amp;ved=2ahUKEwjjwvP6ptPbAhVLiqwKHbvbBnIQjRx6BAgBEAU&amp;url=https://m.cvs.com/drug/isoniazid/oral-tablet/300mg&amp;psig=AOvVaw3zrBGv0vYRb7weSXkQQ42L&amp;ust=152907084620634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hyperlink" Target="https://www.google.com/url?sa=i&amp;rct=j&amp;q=&amp;esrc=s&amp;source=images&amp;cd=&amp;cad=rja&amp;uact=8&amp;ved=2ahUKEwjo2I_vpdPbAhUEXqwKHRY0CEkQjRx6BAgBEAU&amp;url=https://www.webmd.com/drugs/2/drug-7398/pyrazinamide-oral/details&amp;psig=AOvVaw0ttIvTKF2wLxF3FmVInfW5&amp;ust=152907055835166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KqYm2ptPbAhUBd6wKHe9VABQQjRx6BAgBEAU&amp;url=https://www.goodrx.com/ethambutol/images&amp;psig=AOvVaw3hAL-mkgGwRN7METeXUkAH&amp;ust=1529070709562649" TargetMode="External"/><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openclipart.org/detail/167093"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www.heartlandntbc.org/products/" TargetMode="Externa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dshs.texas.gov/sites/default/files/LIDS-TB/policies/TB-SDO-ClinicalServicesforNurses-25.pdf"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7.xml"/><Relationship Id="rId7" Type="http://schemas.openxmlformats.org/officeDocument/2006/relationships/image" Target="../media/image12.jpg"/><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3FE8250-B772-B6C3-00A6-8272B38757A0}"/>
              </a:ext>
            </a:extLst>
          </p:cNvPr>
          <p:cNvGraphicFramePr>
            <a:graphicFrameLocks noChangeAspect="1"/>
          </p:cNvGraphicFramePr>
          <p:nvPr>
            <p:custDataLst>
              <p:tags r:id="rId2"/>
            </p:custDataLst>
            <p:extLst>
              <p:ext uri="{D42A27DB-BD31-4B8C-83A1-F6EECF244321}">
                <p14:modId xmlns:p14="http://schemas.microsoft.com/office/powerpoint/2010/main" val="250678247"/>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6691"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4C7E695-441F-FAE1-A429-02133CCBFC49}"/>
              </a:ext>
            </a:extLst>
          </p:cNvPr>
          <p:cNvSpPr>
            <a:spLocks noGrp="1"/>
          </p:cNvSpPr>
          <p:nvPr>
            <p:ph type="ctrTitle"/>
          </p:nvPr>
        </p:nvSpPr>
        <p:spPr>
          <a:xfrm>
            <a:off x="575733" y="3344122"/>
            <a:ext cx="5010979" cy="1221040"/>
          </a:xfrm>
        </p:spPr>
        <p:txBody>
          <a:bodyPr vert="horz"/>
          <a:lstStyle/>
          <a:p>
            <a:r>
              <a:rPr lang="en-US" i="1" dirty="0" smtClean="0"/>
              <a:t>What Nurses Need to Know</a:t>
            </a:r>
            <a:endParaRPr lang="en-ID" i="1" dirty="0"/>
          </a:p>
        </p:txBody>
      </p:sp>
      <p:sp>
        <p:nvSpPr>
          <p:cNvPr id="5" name="Subtitle 4">
            <a:extLst>
              <a:ext uri="{FF2B5EF4-FFF2-40B4-BE49-F238E27FC236}">
                <a16:creationId xmlns:a16="http://schemas.microsoft.com/office/drawing/2014/main" id="{5E9C21C7-1E66-BFB3-29E6-D5F6A2DAA458}"/>
              </a:ext>
            </a:extLst>
          </p:cNvPr>
          <p:cNvSpPr>
            <a:spLocks noGrp="1"/>
          </p:cNvSpPr>
          <p:nvPr>
            <p:ph type="subTitle" idx="1"/>
          </p:nvPr>
        </p:nvSpPr>
        <p:spPr>
          <a:xfrm>
            <a:off x="575733" y="2819544"/>
            <a:ext cx="5010979" cy="249299"/>
          </a:xfrm>
        </p:spPr>
        <p:txBody>
          <a:bodyPr/>
          <a:lstStyle/>
          <a:p>
            <a:r>
              <a:rPr lang="en-US" dirty="0" smtClean="0"/>
              <a:t>TB Medications:</a:t>
            </a:r>
            <a:endParaRPr lang="en-ID" dirty="0"/>
          </a:p>
        </p:txBody>
      </p:sp>
      <p:sp>
        <p:nvSpPr>
          <p:cNvPr id="6" name="Text Placeholder 5">
            <a:extLst>
              <a:ext uri="{FF2B5EF4-FFF2-40B4-BE49-F238E27FC236}">
                <a16:creationId xmlns:a16="http://schemas.microsoft.com/office/drawing/2014/main" id="{96B598DE-3EA5-9E39-F904-ED918AAB768C}"/>
              </a:ext>
            </a:extLst>
          </p:cNvPr>
          <p:cNvSpPr>
            <a:spLocks noGrp="1"/>
          </p:cNvSpPr>
          <p:nvPr>
            <p:ph type="body" sz="quarter" idx="10"/>
          </p:nvPr>
        </p:nvSpPr>
        <p:spPr>
          <a:xfrm>
            <a:off x="575732" y="5575878"/>
            <a:ext cx="5200379" cy="443198"/>
          </a:xfrm>
        </p:spPr>
        <p:txBody>
          <a:bodyPr/>
          <a:lstStyle/>
          <a:p>
            <a:r>
              <a:rPr lang="en-US" dirty="0"/>
              <a:t>Presented by</a:t>
            </a:r>
            <a:r>
              <a:rPr lang="en-US" dirty="0" smtClean="0"/>
              <a:t>: Barbarah Martinez, MSN, APRN, FNP-BC</a:t>
            </a:r>
            <a:endParaRPr lang="en-US" dirty="0"/>
          </a:p>
        </p:txBody>
      </p:sp>
      <p:sp>
        <p:nvSpPr>
          <p:cNvPr id="7" name="Text Placeholder 6">
            <a:extLst>
              <a:ext uri="{FF2B5EF4-FFF2-40B4-BE49-F238E27FC236}">
                <a16:creationId xmlns:a16="http://schemas.microsoft.com/office/drawing/2014/main" id="{9B4BBC17-BD69-31FD-7FB5-5DC5542A4CCB}"/>
              </a:ext>
            </a:extLst>
          </p:cNvPr>
          <p:cNvSpPr>
            <a:spLocks noGrp="1"/>
          </p:cNvSpPr>
          <p:nvPr>
            <p:ph type="body" sz="quarter" idx="11"/>
          </p:nvPr>
        </p:nvSpPr>
        <p:spPr/>
        <p:txBody>
          <a:bodyPr/>
          <a:lstStyle/>
          <a:p>
            <a:r>
              <a:rPr lang="en-US" dirty="0" smtClean="0"/>
              <a:t>Date: 09-18-2025</a:t>
            </a:r>
            <a:endParaRPr lang="en-ID" dirty="0"/>
          </a:p>
        </p:txBody>
      </p:sp>
      <p:pic>
        <p:nvPicPr>
          <p:cNvPr id="21" name="Picture Placeholder 20"/>
          <p:cNvPicPr>
            <a:picLocks noGrp="1" noChangeAspect="1"/>
          </p:cNvPicPr>
          <p:nvPr>
            <p:ph type="pic" sz="quarter" idx="12"/>
          </p:nvPr>
        </p:nvPicPr>
        <p:blipFill>
          <a:blip r:embed="rId6" cstate="hqprint">
            <a:extLst>
              <a:ext uri="{28A0092B-C50C-407E-A947-70E740481C1C}">
                <a14:useLocalDpi xmlns:a14="http://schemas.microsoft.com/office/drawing/2010/main" val="0"/>
              </a:ext>
            </a:extLst>
          </a:blip>
          <a:srcRect l="4462" r="4462"/>
          <a:stretch>
            <a:fillRect/>
          </a:stretch>
        </p:blipFill>
        <p:spPr>
          <a:xfrm>
            <a:off x="9288000" y="-5162"/>
            <a:ext cx="2904000" cy="2129251"/>
          </a:xfrm>
        </p:spPr>
      </p:pic>
    </p:spTree>
    <p:extLst>
      <p:ext uri="{BB962C8B-B14F-4D97-AF65-F5344CB8AC3E}">
        <p14:creationId xmlns:p14="http://schemas.microsoft.com/office/powerpoint/2010/main" val="1604961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RIFAMPIN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000" b="1" dirty="0" smtClean="0">
                <a:solidFill>
                  <a:schemeClr val="tx1"/>
                </a:solidFill>
              </a:rPr>
              <a:t>Monitoring:</a:t>
            </a:r>
            <a:endParaRPr lang="en-US" sz="2000" b="1" dirty="0">
              <a:solidFill>
                <a:schemeClr val="tx1"/>
              </a:solidFill>
            </a:endParaRPr>
          </a:p>
          <a:p>
            <a:pPr marL="914400" lvl="1" indent="-457200">
              <a:buFont typeface="Courier New" panose="02070309020205020404" pitchFamily="49" charset="0"/>
              <a:buChar char="o"/>
            </a:pPr>
            <a:r>
              <a:rPr lang="en-US" sz="1600" dirty="0">
                <a:solidFill>
                  <a:schemeClr val="tx1"/>
                </a:solidFill>
              </a:rPr>
              <a:t>Liver enzymes AST/ALT if there are symptoms of hepatotoxicity</a:t>
            </a:r>
          </a:p>
          <a:p>
            <a:pPr marL="914400" lvl="1" indent="-457200">
              <a:buFont typeface="Courier New" panose="02070309020205020404" pitchFamily="49" charset="0"/>
              <a:buChar char="o"/>
            </a:pPr>
            <a:r>
              <a:rPr lang="en-US" sz="1600" dirty="0">
                <a:solidFill>
                  <a:schemeClr val="tx1"/>
                </a:solidFill>
              </a:rPr>
              <a:t>Therapeutic drug monitoring is recommended if you suspect malabsorption or treatment </a:t>
            </a:r>
            <a:r>
              <a:rPr lang="en-US" sz="1600" dirty="0" smtClean="0">
                <a:solidFill>
                  <a:schemeClr val="tx1"/>
                </a:solidFill>
              </a:rPr>
              <a:t>failure</a:t>
            </a:r>
          </a:p>
          <a:p>
            <a:pPr marL="914400" lvl="1" indent="-457200">
              <a:buFont typeface="Arial" panose="020B0604020202020204" pitchFamily="34" charset="0"/>
              <a:buChar char="•"/>
            </a:pPr>
            <a:endParaRPr lang="en-US" sz="1600" dirty="0">
              <a:solidFill>
                <a:schemeClr val="tx1"/>
              </a:solidFill>
            </a:endParaRPr>
          </a:p>
          <a:p>
            <a:pPr marL="457200" indent="-457200">
              <a:buFont typeface="Arial" panose="020B0604020202020204" pitchFamily="34" charset="0"/>
              <a:buChar char="•"/>
            </a:pPr>
            <a:r>
              <a:rPr lang="en-US" sz="2000" b="1" dirty="0">
                <a:solidFill>
                  <a:schemeClr val="tx1"/>
                </a:solidFill>
              </a:rPr>
              <a:t>Drug to drug </a:t>
            </a:r>
            <a:r>
              <a:rPr lang="en-US" sz="2000" b="1" dirty="0">
                <a:solidFill>
                  <a:schemeClr val="tx1"/>
                </a:solidFill>
              </a:rPr>
              <a:t>interactions:</a:t>
            </a:r>
            <a:endParaRPr lang="en-US" sz="2000" b="1" dirty="0">
              <a:solidFill>
                <a:schemeClr val="tx1"/>
              </a:solidFill>
            </a:endParaRPr>
          </a:p>
          <a:p>
            <a:pPr marL="914400" lvl="1" indent="-457200">
              <a:buFont typeface="Courier New" panose="02070309020205020404" pitchFamily="49" charset="0"/>
              <a:buChar char="o"/>
            </a:pPr>
            <a:r>
              <a:rPr lang="en-US" sz="1600" dirty="0">
                <a:solidFill>
                  <a:schemeClr val="tx1"/>
                </a:solidFill>
              </a:rPr>
              <a:t>Certain </a:t>
            </a:r>
            <a:r>
              <a:rPr lang="en-US" sz="1600" dirty="0" err="1">
                <a:solidFill>
                  <a:schemeClr val="tx1"/>
                </a:solidFill>
              </a:rPr>
              <a:t>rifamycins</a:t>
            </a:r>
            <a:r>
              <a:rPr lang="en-US" sz="1600" dirty="0">
                <a:solidFill>
                  <a:schemeClr val="tx1"/>
                </a:solidFill>
              </a:rPr>
              <a:t> cannot be given with other medications due to the drug interactions such as </a:t>
            </a:r>
            <a:r>
              <a:rPr lang="en-US" sz="1600" dirty="0" err="1">
                <a:solidFill>
                  <a:schemeClr val="tx1"/>
                </a:solidFill>
              </a:rPr>
              <a:t>antiretrovirals</a:t>
            </a:r>
            <a:r>
              <a:rPr lang="en-US" sz="1600" dirty="0">
                <a:solidFill>
                  <a:schemeClr val="tx1"/>
                </a:solidFill>
              </a:rPr>
              <a:t>, </a:t>
            </a:r>
            <a:r>
              <a:rPr lang="en-US" sz="1600" dirty="0" err="1">
                <a:solidFill>
                  <a:schemeClr val="tx1"/>
                </a:solidFill>
              </a:rPr>
              <a:t>antiarrythmics</a:t>
            </a:r>
            <a:r>
              <a:rPr lang="en-US" sz="1600" dirty="0">
                <a:solidFill>
                  <a:schemeClr val="tx1"/>
                </a:solidFill>
              </a:rPr>
              <a:t>, anticoagulants, antidepressants; be sure to consult with an expert</a:t>
            </a:r>
          </a:p>
          <a:p>
            <a:pPr marL="914400" lvl="1" indent="-457200">
              <a:buFont typeface="Courier New" panose="02070309020205020404" pitchFamily="49" charset="0"/>
              <a:buChar char="o"/>
            </a:pPr>
            <a:r>
              <a:rPr lang="en-US" sz="1600" dirty="0">
                <a:solidFill>
                  <a:schemeClr val="tx1"/>
                </a:solidFill>
              </a:rPr>
              <a:t>Ensure patient identifies all other medications they are taking as they may interfere with </a:t>
            </a:r>
            <a:r>
              <a:rPr lang="en-US" sz="1600" dirty="0" smtClean="0">
                <a:solidFill>
                  <a:schemeClr val="tx1"/>
                </a:solidFill>
              </a:rPr>
              <a:t>rifampin</a:t>
            </a:r>
          </a:p>
          <a:p>
            <a:pPr marL="914400" lvl="1" indent="-457200">
              <a:buFont typeface="Arial" panose="020B0604020202020204" pitchFamily="34" charset="0"/>
              <a:buChar char="•"/>
            </a:pPr>
            <a:endParaRPr lang="en-US" sz="1600" dirty="0">
              <a:solidFill>
                <a:schemeClr val="tx1"/>
              </a:solidFill>
            </a:endParaRPr>
          </a:p>
          <a:p>
            <a:pPr marL="457200" indent="-457200">
              <a:buFont typeface="Arial" panose="020B0604020202020204" pitchFamily="34" charset="0"/>
              <a:buChar char="•"/>
            </a:pPr>
            <a:r>
              <a:rPr lang="en-US" sz="2000" b="1" dirty="0">
                <a:solidFill>
                  <a:schemeClr val="tx1"/>
                </a:solidFill>
              </a:rPr>
              <a:t>Patient Education</a:t>
            </a:r>
          </a:p>
          <a:p>
            <a:pPr marL="914400" lvl="1" indent="-457200">
              <a:buFont typeface="Courier New" panose="02070309020205020404" pitchFamily="49" charset="0"/>
              <a:buChar char="o"/>
            </a:pPr>
            <a:r>
              <a:rPr lang="en-US" sz="1600" dirty="0">
                <a:solidFill>
                  <a:schemeClr val="tx1"/>
                </a:solidFill>
              </a:rPr>
              <a:t>Best taken without food, however, can take with a small amount of food for upset stomach</a:t>
            </a:r>
          </a:p>
          <a:p>
            <a:endParaRPr lang="en-US" dirty="0">
              <a:solidFill>
                <a:schemeClr val="tx1"/>
              </a:solidFill>
            </a:endParaRPr>
          </a:p>
        </p:txBody>
      </p:sp>
    </p:spTree>
    <p:extLst>
      <p:ext uri="{BB962C8B-B14F-4D97-AF65-F5344CB8AC3E}">
        <p14:creationId xmlns:p14="http://schemas.microsoft.com/office/powerpoint/2010/main" val="1310353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RIFABUTIN</a:t>
            </a:r>
            <a:endParaRPr lang="en-US" dirty="0"/>
          </a:p>
        </p:txBody>
      </p:sp>
      <p:sp>
        <p:nvSpPr>
          <p:cNvPr id="3" name="Content Placeholder 2"/>
          <p:cNvSpPr>
            <a:spLocks noGrp="1"/>
          </p:cNvSpPr>
          <p:nvPr>
            <p:ph idx="1"/>
          </p:nvPr>
        </p:nvSpPr>
        <p:spPr/>
        <p:txBody>
          <a:bodyPr>
            <a:noAutofit/>
          </a:bodyPr>
          <a:lstStyle/>
          <a:p>
            <a:pPr marL="342900" indent="-342900">
              <a:buFont typeface="Arial" panose="020B0604020202020204" pitchFamily="34" charset="0"/>
              <a:buChar char="•"/>
            </a:pPr>
            <a:r>
              <a:rPr lang="en-US" sz="1600" dirty="0" smtClean="0">
                <a:solidFill>
                  <a:schemeClr val="tx1"/>
                </a:solidFill>
              </a:rPr>
              <a:t>Bactericidal (kills bacteria; same mechanism as rifampin)</a:t>
            </a:r>
          </a:p>
          <a:p>
            <a:pPr marL="342900" indent="-342900">
              <a:buFont typeface="Arial" panose="020B0604020202020204" pitchFamily="34" charset="0"/>
              <a:buChar char="•"/>
            </a:pPr>
            <a:r>
              <a:rPr lang="en-US" sz="1600" dirty="0" smtClean="0">
                <a:solidFill>
                  <a:schemeClr val="tx1"/>
                </a:solidFill>
              </a:rPr>
              <a:t>Dose:</a:t>
            </a:r>
          </a:p>
          <a:p>
            <a:pPr marL="909320" lvl="2" indent="-342900">
              <a:buFont typeface="Courier New" panose="02070309020205020404" pitchFamily="49" charset="0"/>
              <a:buChar char="o"/>
            </a:pPr>
            <a:r>
              <a:rPr lang="en-US" sz="1600" dirty="0">
                <a:solidFill>
                  <a:schemeClr val="tx1"/>
                </a:solidFill>
                <a:latin typeface="Segoe UI Emoji"/>
                <a:ea typeface="Segoe UI Emoji"/>
              </a:rPr>
              <a:t>Adult: 5 mg/kg/dose</a:t>
            </a:r>
          </a:p>
          <a:p>
            <a:pPr marL="909320" lvl="2" indent="-342900">
              <a:buFont typeface="Courier New" panose="02070309020205020404" pitchFamily="49" charset="0"/>
              <a:buChar char="o"/>
            </a:pPr>
            <a:r>
              <a:rPr lang="en-US" sz="1600" dirty="0">
                <a:solidFill>
                  <a:schemeClr val="tx1"/>
                </a:solidFill>
                <a:latin typeface="Segoe UI Emoji"/>
                <a:ea typeface="Segoe UI Emoji"/>
              </a:rPr>
              <a:t>Children: 5-10 mg/kg/day * (no pediatric dose has been established)</a:t>
            </a:r>
          </a:p>
          <a:p>
            <a:pPr marL="909320" lvl="2" indent="-342900">
              <a:buFont typeface="Courier New" panose="02070309020205020404" pitchFamily="49" charset="0"/>
              <a:buChar char="o"/>
            </a:pPr>
            <a:r>
              <a:rPr lang="en-US" sz="1600" dirty="0">
                <a:solidFill>
                  <a:schemeClr val="tx1"/>
                </a:solidFill>
                <a:latin typeface="Segoe UI Emoji"/>
                <a:ea typeface="Segoe UI Emoji"/>
              </a:rPr>
              <a:t>Renal failure/dialysis: no dose adjustment in mild renal insufficiency</a:t>
            </a:r>
          </a:p>
          <a:p>
            <a:pPr marL="909320" lvl="2" indent="-342900">
              <a:spcAft>
                <a:spcPts val="1200"/>
              </a:spcAft>
              <a:buFont typeface="Courier New" panose="02070309020205020404" pitchFamily="49" charset="0"/>
              <a:buChar char="o"/>
            </a:pPr>
            <a:r>
              <a:rPr lang="en-US" sz="1600" dirty="0">
                <a:solidFill>
                  <a:schemeClr val="tx1"/>
                </a:solidFill>
                <a:latin typeface="Segoe UI Emoji"/>
                <a:ea typeface="Segoe UI Emoji"/>
              </a:rPr>
              <a:t>Dosage adjustment may be required with anti-retroviral </a:t>
            </a:r>
            <a:r>
              <a:rPr lang="en-US" sz="1600" dirty="0" smtClean="0">
                <a:solidFill>
                  <a:schemeClr val="tx1"/>
                </a:solidFill>
                <a:latin typeface="Segoe UI Emoji"/>
                <a:ea typeface="Segoe UI Emoji"/>
              </a:rPr>
              <a:t>therapy</a:t>
            </a:r>
          </a:p>
          <a:p>
            <a:pPr marL="452120" lvl="1" indent="-342900">
              <a:spcAft>
                <a:spcPts val="1200"/>
              </a:spcAft>
              <a:buFont typeface="Arial" panose="020B0604020202020204" pitchFamily="34" charset="0"/>
              <a:buChar char="•"/>
            </a:pPr>
            <a:r>
              <a:rPr lang="en-US" sz="1600" dirty="0" smtClean="0">
                <a:solidFill>
                  <a:schemeClr val="tx1"/>
                </a:solidFill>
                <a:latin typeface="Segoe UI Emoji"/>
                <a:ea typeface="Segoe UI Emoji"/>
              </a:rPr>
              <a:t>Substitute for rifampin for patients receiving </a:t>
            </a:r>
            <a:r>
              <a:rPr lang="en-US" sz="1600" dirty="0" err="1" smtClean="0">
                <a:solidFill>
                  <a:schemeClr val="tx1"/>
                </a:solidFill>
                <a:latin typeface="Segoe UI Emoji"/>
                <a:ea typeface="Segoe UI Emoji"/>
              </a:rPr>
              <a:t>antiretrovirals</a:t>
            </a:r>
            <a:r>
              <a:rPr lang="en-US" sz="1600" dirty="0" smtClean="0">
                <a:solidFill>
                  <a:schemeClr val="tx1"/>
                </a:solidFill>
                <a:latin typeface="Segoe UI Emoji"/>
                <a:ea typeface="Segoe UI Emoji"/>
              </a:rPr>
              <a:t> or any drug with significant interactions</a:t>
            </a:r>
          </a:p>
          <a:p>
            <a:pPr marL="452120" lvl="1" indent="-342900">
              <a:spcAft>
                <a:spcPts val="1200"/>
              </a:spcAft>
              <a:buFont typeface="Arial" panose="020B0604020202020204" pitchFamily="34" charset="0"/>
              <a:buChar char="•"/>
            </a:pPr>
            <a:r>
              <a:rPr lang="en-US" sz="1600" dirty="0" smtClean="0">
                <a:solidFill>
                  <a:schemeClr val="tx1"/>
                </a:solidFill>
                <a:latin typeface="Segoe UI Emoji"/>
                <a:ea typeface="Segoe UI Emoji"/>
              </a:rPr>
              <a:t>Penetrates inflamed meninges</a:t>
            </a:r>
          </a:p>
          <a:p>
            <a:pPr marL="452120" lvl="1" indent="-342900">
              <a:spcAft>
                <a:spcPts val="1200"/>
              </a:spcAft>
              <a:buFont typeface="Arial" panose="020B0604020202020204" pitchFamily="34" charset="0"/>
              <a:buChar char="•"/>
            </a:pPr>
            <a:r>
              <a:rPr lang="en-US" sz="1600" dirty="0" smtClean="0">
                <a:solidFill>
                  <a:schemeClr val="tx1"/>
                </a:solidFill>
                <a:latin typeface="Segoe UI Emoji"/>
                <a:ea typeface="Segoe UI Emoji"/>
              </a:rPr>
              <a:t>Well absorbed from the GI tract</a:t>
            </a:r>
          </a:p>
          <a:p>
            <a:pPr marL="452120" lvl="1" indent="-342900">
              <a:spcAft>
                <a:spcPts val="1200"/>
              </a:spcAft>
              <a:buFont typeface="Arial" panose="020B0604020202020204" pitchFamily="34" charset="0"/>
              <a:buChar char="•"/>
            </a:pPr>
            <a:r>
              <a:rPr lang="en-US" sz="1600" dirty="0" smtClean="0">
                <a:solidFill>
                  <a:schemeClr val="tx1"/>
                </a:solidFill>
                <a:latin typeface="Segoe UI Emoji"/>
                <a:ea typeface="Segoe UI Emoji"/>
              </a:rPr>
              <a:t>Possibly toxicity:</a:t>
            </a:r>
          </a:p>
          <a:p>
            <a:pPr marL="909320" lvl="2" indent="-342900">
              <a:spcAft>
                <a:spcPts val="1200"/>
              </a:spcAft>
              <a:buFont typeface="Courier New" panose="02070309020205020404" pitchFamily="49" charset="0"/>
              <a:buChar char="o"/>
            </a:pPr>
            <a:r>
              <a:rPr lang="en-US" sz="1600" dirty="0" smtClean="0">
                <a:solidFill>
                  <a:schemeClr val="tx1"/>
                </a:solidFill>
                <a:latin typeface="Segoe UI Emoji"/>
                <a:ea typeface="Segoe UI Emoji"/>
              </a:rPr>
              <a:t>Leukopenia (decrease WBC’s) thrombocytopenia (decrease PLT’s) uveitis (redness, irritation, blurred vision, eye pressure)</a:t>
            </a:r>
            <a:endParaRPr lang="en-US" sz="1600" dirty="0">
              <a:solidFill>
                <a:schemeClr val="tx1"/>
              </a:solidFill>
              <a:latin typeface="Segoe UI Emoji"/>
              <a:ea typeface="Segoe UI Emoji"/>
            </a:endParaRPr>
          </a:p>
          <a:p>
            <a:pPr marL="800100" lvl="1" indent="-342900">
              <a:buFont typeface="Arial" panose="020B0604020202020204" pitchFamily="34" charset="0"/>
              <a:buChar char="•"/>
            </a:pPr>
            <a:endParaRPr lang="en-US" sz="1600" dirty="0" smtClean="0"/>
          </a:p>
        </p:txBody>
      </p:sp>
      <p:pic>
        <p:nvPicPr>
          <p:cNvPr id="4" name="Picture 3">
            <a:extLst>
              <a:ext uri="{FF2B5EF4-FFF2-40B4-BE49-F238E27FC236}">
                <a16:creationId xmlns:a16="http://schemas.microsoft.com/office/drawing/2014/main" id="{577B8A1B-9723-4F81-BBB4-62C6E65DBDA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0697" b="11924"/>
          <a:stretch/>
        </p:blipFill>
        <p:spPr>
          <a:xfrm>
            <a:off x="8268787" y="424182"/>
            <a:ext cx="1895807" cy="2232678"/>
          </a:xfrm>
          <a:prstGeom prst="rect">
            <a:avLst/>
          </a:prstGeom>
        </p:spPr>
      </p:pic>
    </p:spTree>
    <p:extLst>
      <p:ext uri="{BB962C8B-B14F-4D97-AF65-F5344CB8AC3E}">
        <p14:creationId xmlns:p14="http://schemas.microsoft.com/office/powerpoint/2010/main" val="2103803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RIFAPENTINE</a:t>
            </a:r>
            <a:endParaRPr lang="en-US" dirty="0"/>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400" dirty="0" smtClean="0">
                <a:solidFill>
                  <a:schemeClr val="tx1"/>
                </a:solidFill>
              </a:rPr>
              <a:t>Bactericidal activity (kills bacteria; same mechanism as rifampin)</a:t>
            </a:r>
          </a:p>
          <a:p>
            <a:pPr marL="457200" indent="-457200">
              <a:buFont typeface="Arial" panose="020B0604020202020204" pitchFamily="34" charset="0"/>
              <a:buChar char="•"/>
            </a:pPr>
            <a:r>
              <a:rPr lang="en-US" sz="2400" dirty="0" smtClean="0">
                <a:solidFill>
                  <a:schemeClr val="tx1"/>
                </a:solidFill>
              </a:rPr>
              <a:t>Approved for treatment of LTBI (3HP) and more recently for TB disease in a new shorter course treatment regimen; dose varies on treatment regimen</a:t>
            </a:r>
          </a:p>
          <a:p>
            <a:pPr marL="457200" indent="-457200">
              <a:buFont typeface="Arial" panose="020B0604020202020204" pitchFamily="34" charset="0"/>
              <a:buChar char="•"/>
            </a:pPr>
            <a:r>
              <a:rPr lang="en-US" sz="2400" dirty="0" smtClean="0">
                <a:solidFill>
                  <a:schemeClr val="tx1"/>
                </a:solidFill>
              </a:rPr>
              <a:t>Adverse effects similar to rifampin</a:t>
            </a:r>
            <a:endParaRPr lang="en-US" sz="2400" dirty="0">
              <a:solidFill>
                <a:schemeClr val="tx1"/>
              </a:solidFill>
            </a:endParaRPr>
          </a:p>
        </p:txBody>
      </p:sp>
      <p:pic>
        <p:nvPicPr>
          <p:cNvPr id="4" name="Picture 3">
            <a:extLst>
              <a:ext uri="{FF2B5EF4-FFF2-40B4-BE49-F238E27FC236}">
                <a16:creationId xmlns:a16="http://schemas.microsoft.com/office/drawing/2014/main" id="{60F815D3-6273-426D-BC6B-DCD4CEDE2AB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627" t="21705" r="4591" b="7340"/>
          <a:stretch/>
        </p:blipFill>
        <p:spPr>
          <a:xfrm>
            <a:off x="6816414" y="3603591"/>
            <a:ext cx="3823913" cy="2027758"/>
          </a:xfrm>
          <a:prstGeom prst="rect">
            <a:avLst/>
          </a:prstGeom>
        </p:spPr>
      </p:pic>
    </p:spTree>
    <p:extLst>
      <p:ext uri="{BB962C8B-B14F-4D97-AF65-F5344CB8AC3E}">
        <p14:creationId xmlns:p14="http://schemas.microsoft.com/office/powerpoint/2010/main" val="2622984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ISONIAZID</a:t>
            </a:r>
            <a:endParaRPr lang="en-US" dirty="0"/>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1800" b="1" dirty="0" smtClean="0">
                <a:solidFill>
                  <a:schemeClr val="tx1"/>
                </a:solidFill>
              </a:rPr>
              <a:t>Bactericidal (kills bacteria)</a:t>
            </a:r>
          </a:p>
          <a:p>
            <a:pPr marL="800100" lvl="1" indent="-342900">
              <a:buFont typeface="Courier New" panose="02070309020205020404" pitchFamily="49" charset="0"/>
              <a:buChar char="o"/>
            </a:pPr>
            <a:r>
              <a:rPr lang="en-US" sz="1800" dirty="0" smtClean="0">
                <a:solidFill>
                  <a:schemeClr val="tx1"/>
                </a:solidFill>
              </a:rPr>
              <a:t>Accounts for majority of early bactericidal activity; greatest early reduction in colony forming units found in sputum</a:t>
            </a:r>
          </a:p>
          <a:p>
            <a:pPr marL="800100" lvl="1" indent="-342900">
              <a:buFont typeface="Courier New" panose="02070309020205020404" pitchFamily="49" charset="0"/>
              <a:buChar char="o"/>
            </a:pPr>
            <a:r>
              <a:rPr lang="en-US" sz="1800" dirty="0" smtClean="0">
                <a:solidFill>
                  <a:schemeClr val="tx1"/>
                </a:solidFill>
              </a:rPr>
              <a:t>Activated by </a:t>
            </a:r>
            <a:r>
              <a:rPr lang="en-US" sz="1800" dirty="0" err="1" smtClean="0">
                <a:solidFill>
                  <a:schemeClr val="tx1"/>
                </a:solidFill>
              </a:rPr>
              <a:t>katG</a:t>
            </a:r>
            <a:r>
              <a:rPr lang="en-US" sz="1800" dirty="0" smtClean="0">
                <a:solidFill>
                  <a:schemeClr val="tx1"/>
                </a:solidFill>
              </a:rPr>
              <a:t> enzyme</a:t>
            </a:r>
          </a:p>
          <a:p>
            <a:pPr marL="342900" indent="-342900">
              <a:buFont typeface="Arial" panose="020B0604020202020204" pitchFamily="34" charset="0"/>
              <a:buChar char="•"/>
            </a:pPr>
            <a:r>
              <a:rPr lang="en-US" sz="1800" b="1" dirty="0">
                <a:solidFill>
                  <a:schemeClr val="tx1"/>
                </a:solidFill>
              </a:rPr>
              <a:t>Dose:</a:t>
            </a:r>
          </a:p>
          <a:p>
            <a:pPr marL="800100" lvl="1" indent="-342900">
              <a:buFont typeface="Courier New" panose="02070309020205020404" pitchFamily="49" charset="0"/>
              <a:buChar char="o"/>
            </a:pPr>
            <a:r>
              <a:rPr lang="en-US" sz="1800" dirty="0" smtClean="0">
                <a:solidFill>
                  <a:schemeClr val="tx1"/>
                </a:solidFill>
              </a:rPr>
              <a:t>Adult: 5 mg/kg/day (300 mg/daily)</a:t>
            </a:r>
          </a:p>
          <a:p>
            <a:pPr marL="800100" lvl="1" indent="-342900">
              <a:buFont typeface="Courier New" panose="02070309020205020404" pitchFamily="49" charset="0"/>
              <a:buChar char="o"/>
            </a:pPr>
            <a:r>
              <a:rPr lang="en-US" sz="1800" dirty="0" smtClean="0">
                <a:solidFill>
                  <a:schemeClr val="tx1"/>
                </a:solidFill>
              </a:rPr>
              <a:t>Child: 10-15 mg/kg/day</a:t>
            </a:r>
          </a:p>
          <a:p>
            <a:pPr marL="800100" lvl="1" indent="-342900">
              <a:buFont typeface="Courier New" panose="02070309020205020404" pitchFamily="49" charset="0"/>
              <a:buChar char="o"/>
            </a:pPr>
            <a:r>
              <a:rPr lang="en-US" sz="1800" dirty="0" smtClean="0">
                <a:solidFill>
                  <a:schemeClr val="tx1"/>
                </a:solidFill>
              </a:rPr>
              <a:t>Renal failure/dialysis: 300 mg daily or 900 mg thrice weekly</a:t>
            </a:r>
          </a:p>
          <a:p>
            <a:pPr marL="342900" indent="-342900">
              <a:buFont typeface="Arial" panose="020B0604020202020204" pitchFamily="34" charset="0"/>
              <a:buChar char="•"/>
            </a:pPr>
            <a:r>
              <a:rPr lang="en-US" sz="1800" b="1" dirty="0">
                <a:solidFill>
                  <a:schemeClr val="tx1"/>
                </a:solidFill>
              </a:rPr>
              <a:t>Used for treatment </a:t>
            </a:r>
            <a:r>
              <a:rPr lang="en-US" sz="1800" b="1" dirty="0">
                <a:solidFill>
                  <a:schemeClr val="tx1"/>
                </a:solidFill>
              </a:rPr>
              <a:t>of</a:t>
            </a:r>
            <a:r>
              <a:rPr lang="en-US" sz="1800" b="1" dirty="0">
                <a:solidFill>
                  <a:schemeClr val="tx1"/>
                </a:solidFill>
              </a:rPr>
              <a:t> latent TB infection (LTBI) and active disease</a:t>
            </a:r>
          </a:p>
        </p:txBody>
      </p:sp>
      <p:pic>
        <p:nvPicPr>
          <p:cNvPr id="4" name="Picture 3">
            <a:extLst>
              <a:ext uri="{FF2B5EF4-FFF2-40B4-BE49-F238E27FC236}">
                <a16:creationId xmlns:a16="http://schemas.microsoft.com/office/drawing/2014/main" id="{DBFEC05C-2A7C-4BD8-B02F-64A2C615CF7C}"/>
              </a:ext>
            </a:extLst>
          </p:cNvPr>
          <p:cNvPicPr>
            <a:picLocks noChangeAspect="1"/>
          </p:cNvPicPr>
          <p:nvPr/>
        </p:nvPicPr>
        <p:blipFill rotWithShape="1">
          <a:blip r:embed="rId3"/>
          <a:srcRect l="12706" r="4863"/>
          <a:stretch/>
        </p:blipFill>
        <p:spPr>
          <a:xfrm>
            <a:off x="9845085" y="2552091"/>
            <a:ext cx="1771184" cy="3376955"/>
          </a:xfrm>
          <a:prstGeom prst="rect">
            <a:avLst/>
          </a:prstGeom>
        </p:spPr>
      </p:pic>
      <p:pic>
        <p:nvPicPr>
          <p:cNvPr id="5" name="irc_mi" descr="Image result for isoniazid 300 mg tablet">
            <a:hlinkClick r:id="rId4"/>
            <a:extLst>
              <a:ext uri="{FF2B5EF4-FFF2-40B4-BE49-F238E27FC236}">
                <a16:creationId xmlns:a16="http://schemas.microsoft.com/office/drawing/2014/main" id="{B4C19719-767C-4CB6-9FAD-2BA6B516FE0D}"/>
              </a:ext>
            </a:extLst>
          </p:cNvPr>
          <p:cNvPicPr/>
          <p:nvPr/>
        </p:nvPicPr>
        <p:blipFill rotWithShape="1">
          <a:blip r:embed="rId5" cstate="print"/>
          <a:srcRect l="17866" t="5464" r="16311" b="6682"/>
          <a:stretch/>
        </p:blipFill>
        <p:spPr bwMode="auto">
          <a:xfrm>
            <a:off x="8088626" y="4803005"/>
            <a:ext cx="1527011" cy="1655546"/>
          </a:xfrm>
          <a:prstGeom prst="rect">
            <a:avLst/>
          </a:prstGeom>
          <a:noFill/>
          <a:ln w="9525">
            <a:noFill/>
            <a:miter lim="800000"/>
            <a:headEnd/>
            <a:tailEnd/>
          </a:ln>
        </p:spPr>
      </p:pic>
    </p:spTree>
    <p:extLst>
      <p:ext uri="{BB962C8B-B14F-4D97-AF65-F5344CB8AC3E}">
        <p14:creationId xmlns:p14="http://schemas.microsoft.com/office/powerpoint/2010/main" val="4020566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1894" y="2050180"/>
            <a:ext cx="2569946" cy="1077218"/>
          </a:xfrm>
          <a:prstGeom prst="rect">
            <a:avLst/>
          </a:prstGeom>
          <a:noFill/>
        </p:spPr>
        <p:txBody>
          <a:bodyPr wrap="square" rtlCol="0">
            <a:spAutoFit/>
          </a:bodyPr>
          <a:lstStyle/>
          <a:p>
            <a:pPr algn="ctr"/>
            <a:r>
              <a:rPr lang="en-US" sz="3200" dirty="0" smtClean="0">
                <a:solidFill>
                  <a:schemeClr val="bg2"/>
                </a:solidFill>
              </a:rPr>
              <a:t>Isoniazid:</a:t>
            </a:r>
          </a:p>
          <a:p>
            <a:pPr algn="ctr"/>
            <a:r>
              <a:rPr lang="en-US" sz="3200" dirty="0" smtClean="0">
                <a:solidFill>
                  <a:schemeClr val="bg2"/>
                </a:solidFill>
              </a:rPr>
              <a:t>Side Effects</a:t>
            </a:r>
            <a:endParaRPr lang="en-US" sz="3200" dirty="0">
              <a:solidFill>
                <a:schemeClr val="bg2"/>
              </a:solidFill>
            </a:endParaRPr>
          </a:p>
        </p:txBody>
      </p:sp>
      <p:cxnSp>
        <p:nvCxnSpPr>
          <p:cNvPr id="6" name="Straight Connector 5"/>
          <p:cNvCxnSpPr/>
          <p:nvPr/>
        </p:nvCxnSpPr>
        <p:spPr>
          <a:xfrm>
            <a:off x="3542097" y="648892"/>
            <a:ext cx="38501" cy="4957011"/>
          </a:xfrm>
          <a:prstGeom prst="line">
            <a:avLst/>
          </a:prstGeom>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EC2D1529-591C-4142-8F6D-EBCC57E705D2}"/>
              </a:ext>
            </a:extLst>
          </p:cNvPr>
          <p:cNvPicPr>
            <a:picLocks noChangeAspect="1"/>
          </p:cNvPicPr>
          <p:nvPr/>
        </p:nvPicPr>
        <p:blipFill>
          <a:blip r:embed="rId3"/>
          <a:stretch>
            <a:fillRect/>
          </a:stretch>
        </p:blipFill>
        <p:spPr>
          <a:xfrm>
            <a:off x="3606610" y="792816"/>
            <a:ext cx="1629002" cy="2486372"/>
          </a:xfrm>
          <a:prstGeom prst="rect">
            <a:avLst/>
          </a:prstGeom>
        </p:spPr>
      </p:pic>
      <p:pic>
        <p:nvPicPr>
          <p:cNvPr id="8" name="Picture 7">
            <a:extLst>
              <a:ext uri="{FF2B5EF4-FFF2-40B4-BE49-F238E27FC236}">
                <a16:creationId xmlns:a16="http://schemas.microsoft.com/office/drawing/2014/main" id="{230349D2-15CD-4879-8D29-522F02E22F30}"/>
              </a:ext>
            </a:extLst>
          </p:cNvPr>
          <p:cNvPicPr>
            <a:picLocks noChangeAspect="1"/>
          </p:cNvPicPr>
          <p:nvPr/>
        </p:nvPicPr>
        <p:blipFill>
          <a:blip r:embed="rId4"/>
          <a:stretch>
            <a:fillRect/>
          </a:stretch>
        </p:blipFill>
        <p:spPr>
          <a:xfrm>
            <a:off x="5421141" y="822895"/>
            <a:ext cx="1638529" cy="2457793"/>
          </a:xfrm>
          <a:prstGeom prst="rect">
            <a:avLst/>
          </a:prstGeom>
        </p:spPr>
      </p:pic>
      <p:pic>
        <p:nvPicPr>
          <p:cNvPr id="9" name="Picture 8">
            <a:extLst>
              <a:ext uri="{FF2B5EF4-FFF2-40B4-BE49-F238E27FC236}">
                <a16:creationId xmlns:a16="http://schemas.microsoft.com/office/drawing/2014/main" id="{F3C7A73A-8BFA-4F4C-8D27-E388747BB9D8}"/>
              </a:ext>
            </a:extLst>
          </p:cNvPr>
          <p:cNvPicPr>
            <a:picLocks noChangeAspect="1"/>
          </p:cNvPicPr>
          <p:nvPr/>
        </p:nvPicPr>
        <p:blipFill>
          <a:blip r:embed="rId5"/>
          <a:stretch>
            <a:fillRect/>
          </a:stretch>
        </p:blipFill>
        <p:spPr>
          <a:xfrm>
            <a:off x="7317326" y="822895"/>
            <a:ext cx="1648055" cy="2476846"/>
          </a:xfrm>
          <a:prstGeom prst="rect">
            <a:avLst/>
          </a:prstGeom>
        </p:spPr>
      </p:pic>
      <p:pic>
        <p:nvPicPr>
          <p:cNvPr id="10" name="Picture 9">
            <a:extLst>
              <a:ext uri="{FF2B5EF4-FFF2-40B4-BE49-F238E27FC236}">
                <a16:creationId xmlns:a16="http://schemas.microsoft.com/office/drawing/2014/main" id="{AE0A963A-5A8B-4396-B593-6B2E91026769}"/>
              </a:ext>
            </a:extLst>
          </p:cNvPr>
          <p:cNvPicPr>
            <a:picLocks noChangeAspect="1"/>
          </p:cNvPicPr>
          <p:nvPr/>
        </p:nvPicPr>
        <p:blipFill>
          <a:blip r:embed="rId6"/>
          <a:stretch>
            <a:fillRect/>
          </a:stretch>
        </p:blipFill>
        <p:spPr>
          <a:xfrm>
            <a:off x="9281753" y="842947"/>
            <a:ext cx="1648055" cy="2457793"/>
          </a:xfrm>
          <a:prstGeom prst="rect">
            <a:avLst/>
          </a:prstGeom>
        </p:spPr>
      </p:pic>
      <p:pic>
        <p:nvPicPr>
          <p:cNvPr id="11" name="Picture 10">
            <a:extLst>
              <a:ext uri="{FF2B5EF4-FFF2-40B4-BE49-F238E27FC236}">
                <a16:creationId xmlns:a16="http://schemas.microsoft.com/office/drawing/2014/main" id="{8BCE12B6-8F24-4C64-8043-C1BFAB2B9525}"/>
              </a:ext>
            </a:extLst>
          </p:cNvPr>
          <p:cNvPicPr>
            <a:picLocks noChangeAspect="1"/>
          </p:cNvPicPr>
          <p:nvPr/>
        </p:nvPicPr>
        <p:blipFill>
          <a:blip r:embed="rId7"/>
          <a:stretch>
            <a:fillRect/>
          </a:stretch>
        </p:blipFill>
        <p:spPr>
          <a:xfrm>
            <a:off x="4594880" y="3470649"/>
            <a:ext cx="1648055" cy="2457793"/>
          </a:xfrm>
          <a:prstGeom prst="rect">
            <a:avLst/>
          </a:prstGeom>
        </p:spPr>
      </p:pic>
      <p:pic>
        <p:nvPicPr>
          <p:cNvPr id="12" name="Picture 11">
            <a:extLst>
              <a:ext uri="{FF2B5EF4-FFF2-40B4-BE49-F238E27FC236}">
                <a16:creationId xmlns:a16="http://schemas.microsoft.com/office/drawing/2014/main" id="{77BAEF31-4946-4367-B8B3-4B3524883078}"/>
              </a:ext>
            </a:extLst>
          </p:cNvPr>
          <p:cNvPicPr>
            <a:picLocks noChangeAspect="1"/>
          </p:cNvPicPr>
          <p:nvPr/>
        </p:nvPicPr>
        <p:blipFill>
          <a:blip r:embed="rId8"/>
          <a:stretch>
            <a:fillRect/>
          </a:stretch>
        </p:blipFill>
        <p:spPr>
          <a:xfrm>
            <a:off x="6668074" y="3470649"/>
            <a:ext cx="1657581" cy="2457793"/>
          </a:xfrm>
          <a:prstGeom prst="rect">
            <a:avLst/>
          </a:prstGeom>
        </p:spPr>
      </p:pic>
      <p:pic>
        <p:nvPicPr>
          <p:cNvPr id="13" name="Picture 12">
            <a:extLst>
              <a:ext uri="{FF2B5EF4-FFF2-40B4-BE49-F238E27FC236}">
                <a16:creationId xmlns:a16="http://schemas.microsoft.com/office/drawing/2014/main" id="{22E5B504-8263-4D83-9D54-E92CAF356C18}"/>
              </a:ext>
            </a:extLst>
          </p:cNvPr>
          <p:cNvPicPr>
            <a:picLocks noChangeAspect="1"/>
          </p:cNvPicPr>
          <p:nvPr/>
        </p:nvPicPr>
        <p:blipFill>
          <a:blip r:embed="rId9"/>
          <a:stretch>
            <a:fillRect/>
          </a:stretch>
        </p:blipFill>
        <p:spPr>
          <a:xfrm>
            <a:off x="8657437" y="3472745"/>
            <a:ext cx="1638529" cy="2467319"/>
          </a:xfrm>
          <a:prstGeom prst="rect">
            <a:avLst/>
          </a:prstGeom>
        </p:spPr>
      </p:pic>
    </p:spTree>
    <p:extLst>
      <p:ext uri="{BB962C8B-B14F-4D97-AF65-F5344CB8AC3E}">
        <p14:creationId xmlns:p14="http://schemas.microsoft.com/office/powerpoint/2010/main" val="6721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10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10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10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10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10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6" y="334673"/>
            <a:ext cx="11040533" cy="943463"/>
          </a:xfrm>
        </p:spPr>
        <p:txBody>
          <a:bodyPr/>
          <a:lstStyle/>
          <a:p>
            <a:r>
              <a:rPr lang="en-US" dirty="0" smtClean="0"/>
              <a:t>ISONIAZID:</a:t>
            </a:r>
            <a:br>
              <a:rPr lang="en-US" dirty="0" smtClean="0"/>
            </a:br>
            <a:r>
              <a:rPr lang="en-US" sz="3200" dirty="0" smtClean="0"/>
              <a:t>Patient Education and Monitoring</a:t>
            </a:r>
            <a:endParaRPr lang="en-US" sz="3200" dirty="0"/>
          </a:p>
        </p:txBody>
      </p:sp>
      <p:sp>
        <p:nvSpPr>
          <p:cNvPr id="3" name="Content Placeholder 2"/>
          <p:cNvSpPr>
            <a:spLocks noGrp="1"/>
          </p:cNvSpPr>
          <p:nvPr>
            <p:ph idx="1"/>
          </p:nvPr>
        </p:nvSpPr>
        <p:spPr>
          <a:xfrm>
            <a:off x="575736" y="1523773"/>
            <a:ext cx="8521106" cy="4376513"/>
          </a:xfrm>
        </p:spPr>
        <p:txBody>
          <a:bodyPr>
            <a:normAutofit/>
          </a:bodyPr>
          <a:lstStyle/>
          <a:p>
            <a:r>
              <a:rPr lang="en-US" sz="2000" b="1" dirty="0" smtClean="0">
                <a:solidFill>
                  <a:schemeClr val="tx1"/>
                </a:solidFill>
              </a:rPr>
              <a:t>Patient Education:</a:t>
            </a:r>
          </a:p>
          <a:p>
            <a:pPr marL="285750" indent="-285750">
              <a:buFont typeface="Courier New" panose="02070309020205020404" pitchFamily="49" charset="0"/>
              <a:buChar char="o"/>
            </a:pPr>
            <a:r>
              <a:rPr lang="en-US" sz="1800" dirty="0" smtClean="0">
                <a:solidFill>
                  <a:schemeClr val="tx1"/>
                </a:solidFill>
              </a:rPr>
              <a:t>Avoid alcohol</a:t>
            </a:r>
          </a:p>
          <a:p>
            <a:pPr marL="285750" indent="-285750">
              <a:buFont typeface="Courier New" panose="02070309020205020404" pitchFamily="49" charset="0"/>
              <a:buChar char="o"/>
            </a:pPr>
            <a:r>
              <a:rPr lang="en-US" sz="1800" dirty="0" smtClean="0">
                <a:solidFill>
                  <a:schemeClr val="tx1"/>
                </a:solidFill>
              </a:rPr>
              <a:t>Do not take antacids within one hour of medication administration</a:t>
            </a:r>
          </a:p>
          <a:p>
            <a:pPr marL="285750" indent="-285750">
              <a:buFont typeface="Courier New" panose="02070309020205020404" pitchFamily="49" charset="0"/>
              <a:buChar char="o"/>
            </a:pPr>
            <a:r>
              <a:rPr lang="en-US" sz="1800" dirty="0" smtClean="0">
                <a:solidFill>
                  <a:schemeClr val="tx1"/>
                </a:solidFill>
              </a:rPr>
              <a:t>Some patients may benefit from supplemental </a:t>
            </a:r>
            <a:r>
              <a:rPr lang="en-US" sz="1800" dirty="0" err="1" smtClean="0">
                <a:solidFill>
                  <a:schemeClr val="tx1"/>
                </a:solidFill>
              </a:rPr>
              <a:t>Vit</a:t>
            </a:r>
            <a:r>
              <a:rPr lang="en-US" sz="1800" dirty="0" smtClean="0">
                <a:solidFill>
                  <a:schemeClr val="tx1"/>
                </a:solidFill>
              </a:rPr>
              <a:t> B6</a:t>
            </a:r>
          </a:p>
          <a:p>
            <a:pPr marL="285750" indent="-285750">
              <a:buFont typeface="Courier New" panose="02070309020205020404" pitchFamily="49" charset="0"/>
              <a:buChar char="o"/>
            </a:pPr>
            <a:r>
              <a:rPr lang="en-US" sz="1800" dirty="0" smtClean="0">
                <a:solidFill>
                  <a:schemeClr val="tx1"/>
                </a:solidFill>
              </a:rPr>
              <a:t>Drug interactions:</a:t>
            </a:r>
          </a:p>
          <a:p>
            <a:pPr marL="742950" lvl="1" indent="-285750">
              <a:buFont typeface="Courier New" panose="02070309020205020404" pitchFamily="49" charset="0"/>
              <a:buChar char="o"/>
            </a:pPr>
            <a:r>
              <a:rPr lang="en-US" sz="1800" dirty="0">
                <a:solidFill>
                  <a:schemeClr val="tx1"/>
                </a:solidFill>
              </a:rPr>
              <a:t>l</a:t>
            </a:r>
            <a:r>
              <a:rPr lang="en-US" sz="1800" dirty="0" smtClean="0">
                <a:solidFill>
                  <a:schemeClr val="tx1"/>
                </a:solidFill>
              </a:rPr>
              <a:t>evodopa, phenytoin, </a:t>
            </a:r>
            <a:r>
              <a:rPr lang="en-US" sz="1800" dirty="0" err="1" smtClean="0">
                <a:solidFill>
                  <a:schemeClr val="tx1"/>
                </a:solidFill>
              </a:rPr>
              <a:t>valproic</a:t>
            </a:r>
            <a:r>
              <a:rPr lang="en-US" sz="1800" dirty="0" smtClean="0">
                <a:solidFill>
                  <a:schemeClr val="tx1"/>
                </a:solidFill>
              </a:rPr>
              <a:t> acid, carbamazepine</a:t>
            </a:r>
          </a:p>
          <a:p>
            <a:r>
              <a:rPr lang="en-US" sz="2000" b="1" dirty="0">
                <a:solidFill>
                  <a:schemeClr val="tx1"/>
                </a:solidFill>
              </a:rPr>
              <a:t>Monitor:</a:t>
            </a:r>
          </a:p>
          <a:p>
            <a:pPr marL="342900" indent="-342900">
              <a:buFont typeface="Courier New" panose="02070309020205020404" pitchFamily="49" charset="0"/>
              <a:buChar char="o"/>
            </a:pPr>
            <a:r>
              <a:rPr lang="en-US" sz="1800" dirty="0" smtClean="0">
                <a:solidFill>
                  <a:schemeClr val="tx1"/>
                </a:solidFill>
              </a:rPr>
              <a:t>LFTs: baseline and monthly, especially if underlying liver disease exists</a:t>
            </a:r>
          </a:p>
          <a:p>
            <a:pPr marL="342900" indent="-342900">
              <a:buFont typeface="Courier New" panose="02070309020205020404" pitchFamily="49" charset="0"/>
              <a:buChar char="o"/>
            </a:pPr>
            <a:r>
              <a:rPr lang="en-US" sz="1800" dirty="0" smtClean="0">
                <a:solidFill>
                  <a:schemeClr val="tx1"/>
                </a:solidFill>
              </a:rPr>
              <a:t>Peripheral Neuropathy (high-dose INH)</a:t>
            </a:r>
          </a:p>
          <a:p>
            <a:pPr marL="342900" indent="-342900">
              <a:buFont typeface="Courier New" panose="02070309020205020404" pitchFamily="49" charset="0"/>
              <a:buChar char="o"/>
            </a:pPr>
            <a:r>
              <a:rPr lang="en-US" sz="1800" dirty="0" smtClean="0">
                <a:solidFill>
                  <a:schemeClr val="tx1"/>
                </a:solidFill>
              </a:rPr>
              <a:t>Therapeutic drug monitoring is recommended if you suspect malabsorption or treatment failure</a:t>
            </a:r>
          </a:p>
        </p:txBody>
      </p:sp>
      <p:pic>
        <p:nvPicPr>
          <p:cNvPr id="4" name="Picture 22" descr="A close up of a device&#10;&#10;Description generated with very high confidence">
            <a:extLst>
              <a:ext uri="{FF2B5EF4-FFF2-40B4-BE49-F238E27FC236}">
                <a16:creationId xmlns:a16="http://schemas.microsoft.com/office/drawing/2014/main" id="{DB3F3EE7-EA5E-4EFA-9E1A-8B6CCD7C0FFB}"/>
              </a:ext>
            </a:extLst>
          </p:cNvPr>
          <p:cNvPicPr>
            <a:picLocks noChangeAspect="1"/>
          </p:cNvPicPr>
          <p:nvPr/>
        </p:nvPicPr>
        <p:blipFill>
          <a:blip r:embed="rId3"/>
          <a:stretch>
            <a:fillRect/>
          </a:stretch>
        </p:blipFill>
        <p:spPr>
          <a:xfrm>
            <a:off x="9096842" y="334673"/>
            <a:ext cx="2678659" cy="1975184"/>
          </a:xfrm>
          <a:prstGeom prst="rect">
            <a:avLst/>
          </a:prstGeom>
        </p:spPr>
      </p:pic>
      <p:pic>
        <p:nvPicPr>
          <p:cNvPr id="5" name="Picture 4">
            <a:extLst>
              <a:ext uri="{FF2B5EF4-FFF2-40B4-BE49-F238E27FC236}">
                <a16:creationId xmlns:a16="http://schemas.microsoft.com/office/drawing/2014/main" id="{57FA13D6-12F1-4193-BF95-214DC308D75A}"/>
              </a:ext>
            </a:extLst>
          </p:cNvPr>
          <p:cNvPicPr>
            <a:picLocks noChangeAspect="1"/>
          </p:cNvPicPr>
          <p:nvPr/>
        </p:nvPicPr>
        <p:blipFill rotWithShape="1">
          <a:blip r:embed="rId4"/>
          <a:srcRect l="55874" t="8995" r="14610" b="71155"/>
          <a:stretch/>
        </p:blipFill>
        <p:spPr>
          <a:xfrm>
            <a:off x="9269128" y="2309857"/>
            <a:ext cx="2506373" cy="2181348"/>
          </a:xfrm>
          <a:prstGeom prst="rect">
            <a:avLst/>
          </a:prstGeom>
          <a:ln>
            <a:noFill/>
          </a:ln>
        </p:spPr>
      </p:pic>
      <p:pic>
        <p:nvPicPr>
          <p:cNvPr id="6" name="Picture 5">
            <a:extLst>
              <a:ext uri="{FF2B5EF4-FFF2-40B4-BE49-F238E27FC236}">
                <a16:creationId xmlns:a16="http://schemas.microsoft.com/office/drawing/2014/main" id="{6A1C5AE2-06AC-4C1B-8D33-9ED42C1036AC}"/>
              </a:ext>
            </a:extLst>
          </p:cNvPr>
          <p:cNvPicPr>
            <a:picLocks noChangeAspect="1"/>
          </p:cNvPicPr>
          <p:nvPr/>
        </p:nvPicPr>
        <p:blipFill rotWithShape="1">
          <a:blip r:embed="rId4"/>
          <a:srcRect l="10153" t="8995" r="51613" b="71155"/>
          <a:stretch/>
        </p:blipFill>
        <p:spPr>
          <a:xfrm>
            <a:off x="9413413" y="4491205"/>
            <a:ext cx="2362088" cy="1675040"/>
          </a:xfrm>
          <a:prstGeom prst="rect">
            <a:avLst/>
          </a:prstGeom>
          <a:ln>
            <a:noFill/>
          </a:ln>
        </p:spPr>
      </p:pic>
      <p:pic>
        <p:nvPicPr>
          <p:cNvPr id="9" name="Picture 8">
            <a:extLst>
              <a:ext uri="{FF2B5EF4-FFF2-40B4-BE49-F238E27FC236}">
                <a16:creationId xmlns:a16="http://schemas.microsoft.com/office/drawing/2014/main" id="{05AF288C-6F74-40DC-8C18-E75FF2565112}"/>
              </a:ext>
            </a:extLst>
          </p:cNvPr>
          <p:cNvPicPr>
            <a:picLocks noChangeAspect="1"/>
          </p:cNvPicPr>
          <p:nvPr/>
        </p:nvPicPr>
        <p:blipFill rotWithShape="1">
          <a:blip r:embed="rId5"/>
          <a:srcRect l="20075" t="16675" r="4845" b="5635"/>
          <a:stretch/>
        </p:blipFill>
        <p:spPr>
          <a:xfrm>
            <a:off x="3053689" y="1499553"/>
            <a:ext cx="585787" cy="588886"/>
          </a:xfrm>
          <a:prstGeom prst="rect">
            <a:avLst/>
          </a:prstGeom>
        </p:spPr>
      </p:pic>
    </p:spTree>
    <p:extLst>
      <p:ext uri="{BB962C8B-B14F-4D97-AF65-F5344CB8AC3E}">
        <p14:creationId xmlns:p14="http://schemas.microsoft.com/office/powerpoint/2010/main" val="3624316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PYRAZINAMIDE</a:t>
            </a:r>
            <a:endParaRPr lang="en-US" dirty="0"/>
          </a:p>
        </p:txBody>
      </p:sp>
      <p:pic>
        <p:nvPicPr>
          <p:cNvPr id="4" name="Content Placeholder 3" descr="PZA 500 bottle.jpg">
            <a:extLst>
              <a:ext uri="{FF2B5EF4-FFF2-40B4-BE49-F238E27FC236}">
                <a16:creationId xmlns:a16="http://schemas.microsoft.com/office/drawing/2014/main" id="{9C76989F-3F08-4B3D-85D4-F0F66801D81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871" t="8758" r="18214"/>
          <a:stretch/>
        </p:blipFill>
        <p:spPr bwMode="auto">
          <a:xfrm>
            <a:off x="9904764" y="119741"/>
            <a:ext cx="1848860" cy="369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rc_mi" descr="Image result for pyrazinamide 500 mg tab">
            <a:hlinkClick r:id="rId4"/>
            <a:extLst>
              <a:ext uri="{FF2B5EF4-FFF2-40B4-BE49-F238E27FC236}">
                <a16:creationId xmlns:a16="http://schemas.microsoft.com/office/drawing/2014/main" id="{2D4A2330-9428-471B-A51E-0EE6F0BBF2B8}"/>
              </a:ext>
            </a:extLst>
          </p:cNvPr>
          <p:cNvPicPr/>
          <p:nvPr/>
        </p:nvPicPr>
        <p:blipFill rotWithShape="1">
          <a:blip r:embed="rId5" cstate="print"/>
          <a:srcRect t="23629" r="52363" b="21670"/>
          <a:stretch/>
        </p:blipFill>
        <p:spPr bwMode="auto">
          <a:xfrm>
            <a:off x="10574836" y="3834781"/>
            <a:ext cx="1093007" cy="992735"/>
          </a:xfrm>
          <a:prstGeom prst="rect">
            <a:avLst/>
          </a:prstGeom>
          <a:noFill/>
          <a:ln w="9525">
            <a:noFill/>
            <a:miter lim="800000"/>
            <a:headEnd/>
            <a:tailEnd/>
          </a:ln>
        </p:spPr>
      </p:pic>
      <p:pic>
        <p:nvPicPr>
          <p:cNvPr id="6" name="irc_mi" descr="Image result for pyrazinamide 500 mg tab">
            <a:hlinkClick r:id="rId4"/>
            <a:extLst>
              <a:ext uri="{FF2B5EF4-FFF2-40B4-BE49-F238E27FC236}">
                <a16:creationId xmlns:a16="http://schemas.microsoft.com/office/drawing/2014/main" id="{E6298C17-5FE2-49DE-B2B5-490A732944BD}"/>
              </a:ext>
            </a:extLst>
          </p:cNvPr>
          <p:cNvPicPr/>
          <p:nvPr/>
        </p:nvPicPr>
        <p:blipFill rotWithShape="1">
          <a:blip r:embed="rId5" cstate="print"/>
          <a:srcRect l="54387" t="23629" r="5884" b="21670"/>
          <a:stretch/>
        </p:blipFill>
        <p:spPr bwMode="auto">
          <a:xfrm>
            <a:off x="10574836" y="4852424"/>
            <a:ext cx="1093007" cy="903483"/>
          </a:xfrm>
          <a:prstGeom prst="rect">
            <a:avLst/>
          </a:prstGeom>
          <a:noFill/>
          <a:ln w="9525">
            <a:noFill/>
            <a:miter lim="800000"/>
            <a:headEnd/>
            <a:tailEnd/>
          </a:ln>
        </p:spPr>
      </p:pic>
      <p:sp>
        <p:nvSpPr>
          <p:cNvPr id="7" name="TextBox 6"/>
          <p:cNvSpPr txBox="1"/>
          <p:nvPr/>
        </p:nvSpPr>
        <p:spPr>
          <a:xfrm>
            <a:off x="385011" y="1386038"/>
            <a:ext cx="9018871" cy="440120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Bacteriostatic/sterilizing agent:</a:t>
            </a:r>
          </a:p>
          <a:p>
            <a:pPr marL="742950" lvl="1" indent="-285750">
              <a:buFont typeface="Courier New" panose="02070309020205020404" pitchFamily="49" charset="0"/>
              <a:buChar char="o"/>
            </a:pPr>
            <a:r>
              <a:rPr lang="en-US" sz="1600" dirty="0" smtClean="0"/>
              <a:t>Greatest activity against dormant or semi dormant (slow growing) organisms</a:t>
            </a:r>
          </a:p>
          <a:p>
            <a:pPr marL="742950" lvl="1"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b="1" dirty="0"/>
              <a:t>Daily Dosing</a:t>
            </a:r>
          </a:p>
          <a:p>
            <a:pPr marL="742950" lvl="1" indent="-285750">
              <a:buFont typeface="Courier New" panose="02070309020205020404" pitchFamily="49" charset="0"/>
              <a:buChar char="o"/>
            </a:pPr>
            <a:r>
              <a:rPr lang="en-US" sz="1600" dirty="0" smtClean="0"/>
              <a:t>Adult 25 mg/kg</a:t>
            </a:r>
          </a:p>
          <a:p>
            <a:pPr marL="742950" lvl="1" indent="-285750">
              <a:buFont typeface="Courier New" panose="02070309020205020404" pitchFamily="49" charset="0"/>
              <a:buChar char="o"/>
            </a:pPr>
            <a:r>
              <a:rPr lang="en-US" sz="1600" dirty="0" smtClean="0"/>
              <a:t>Children 30-40 mg/kg</a:t>
            </a:r>
          </a:p>
          <a:p>
            <a:pPr marL="742950" lvl="1"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b="1" dirty="0"/>
              <a:t>Renal Dosing: 3 Times per Week</a:t>
            </a:r>
          </a:p>
          <a:p>
            <a:pPr marL="742950" lvl="1" indent="-285750">
              <a:buFont typeface="Courier New" panose="02070309020205020404" pitchFamily="49" charset="0"/>
              <a:buChar char="o"/>
            </a:pPr>
            <a:r>
              <a:rPr lang="en-US" sz="1600" dirty="0" smtClean="0"/>
              <a:t>25 mg/kg TIW</a:t>
            </a:r>
          </a:p>
          <a:p>
            <a:pPr marL="742950" lvl="1" indent="-285750">
              <a:buFont typeface="Courier New" panose="02070309020205020404" pitchFamily="49" charset="0"/>
              <a:buChar char="o"/>
            </a:pPr>
            <a:r>
              <a:rPr lang="en-US" sz="1600" dirty="0" smtClean="0"/>
              <a:t>Cleared by the kidneys</a:t>
            </a:r>
          </a:p>
          <a:p>
            <a:pPr marL="742950" lvl="1" indent="-285750">
              <a:buFont typeface="Courier New" panose="02070309020205020404" pitchFamily="49" charset="0"/>
              <a:buChar char="o"/>
            </a:pPr>
            <a:r>
              <a:rPr lang="en-US" sz="1600" dirty="0" smtClean="0"/>
              <a:t>If patent on dialysis, provide after dialysis</a:t>
            </a:r>
          </a:p>
          <a:p>
            <a:pPr marL="742950" lvl="1" indent="-285750">
              <a:buFont typeface="Courier New" panose="02070309020205020404" pitchFamily="49" charset="0"/>
              <a:buChar char="o"/>
            </a:pPr>
            <a:endParaRPr lang="en-US" sz="1600" dirty="0" smtClean="0"/>
          </a:p>
          <a:p>
            <a:pPr marL="285750" indent="-285750">
              <a:buFont typeface="Arial" panose="020B0604020202020204" pitchFamily="34" charset="0"/>
              <a:buChar char="•"/>
            </a:pPr>
            <a:r>
              <a:rPr lang="en-US" b="1" dirty="0"/>
              <a:t>Use in pregnancy/breastfeeding:</a:t>
            </a:r>
          </a:p>
          <a:p>
            <a:pPr marL="742950" lvl="1" indent="-285750">
              <a:buFont typeface="Courier New" panose="02070309020205020404" pitchFamily="49" charset="0"/>
              <a:buChar char="o"/>
            </a:pPr>
            <a:r>
              <a:rPr lang="en-US" sz="1600" dirty="0" smtClean="0"/>
              <a:t>In the U.S. PZA is avoided in pregnancy for drug susceptible disease due to lack of data regarding teratogenicity, however</a:t>
            </a:r>
            <a:endParaRPr lang="en-US" sz="1600" dirty="0"/>
          </a:p>
          <a:p>
            <a:pPr marL="742950" lvl="1" indent="-285750">
              <a:buFont typeface="Courier New" panose="02070309020205020404" pitchFamily="49" charset="0"/>
              <a:buChar char="o"/>
            </a:pPr>
            <a:r>
              <a:rPr lang="en-US" sz="1600" dirty="0" smtClean="0"/>
              <a:t>Should be used for drug-resistant TB when isolate is susceptible to PZA</a:t>
            </a:r>
          </a:p>
          <a:p>
            <a:pPr marL="742950" lvl="1" indent="-285750">
              <a:buFont typeface="Courier New" panose="02070309020205020404" pitchFamily="49" charset="0"/>
              <a:buChar char="o"/>
            </a:pPr>
            <a:r>
              <a:rPr lang="en-US" sz="1600" dirty="0" smtClean="0"/>
              <a:t>When in doubt, please consult with an expert</a:t>
            </a:r>
          </a:p>
        </p:txBody>
      </p:sp>
    </p:spTree>
    <p:extLst>
      <p:ext uri="{BB962C8B-B14F-4D97-AF65-F5344CB8AC3E}">
        <p14:creationId xmlns:p14="http://schemas.microsoft.com/office/powerpoint/2010/main" val="718459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6" y="777678"/>
            <a:ext cx="5449679" cy="500458"/>
          </a:xfrm>
        </p:spPr>
        <p:txBody>
          <a:bodyPr/>
          <a:lstStyle/>
          <a:p>
            <a:r>
              <a:rPr lang="en-US" dirty="0" smtClean="0"/>
              <a:t>PYRAZINAMIDE</a:t>
            </a:r>
            <a:endParaRPr lang="en-US" dirty="0"/>
          </a:p>
        </p:txBody>
      </p:sp>
      <p:pic>
        <p:nvPicPr>
          <p:cNvPr id="4" name="Picture 3">
            <a:extLst>
              <a:ext uri="{FF2B5EF4-FFF2-40B4-BE49-F238E27FC236}">
                <a16:creationId xmlns:a16="http://schemas.microsoft.com/office/drawing/2014/main" id="{51887666-A153-4F20-B138-D4612B87068D}"/>
              </a:ext>
            </a:extLst>
          </p:cNvPr>
          <p:cNvPicPr>
            <a:picLocks noChangeAspect="1"/>
          </p:cNvPicPr>
          <p:nvPr/>
        </p:nvPicPr>
        <p:blipFill>
          <a:blip r:embed="rId3"/>
          <a:stretch>
            <a:fillRect/>
          </a:stretch>
        </p:blipFill>
        <p:spPr>
          <a:xfrm>
            <a:off x="9185303" y="19881"/>
            <a:ext cx="3006697" cy="2016051"/>
          </a:xfrm>
          <a:prstGeom prst="rect">
            <a:avLst/>
          </a:prstGeom>
        </p:spPr>
      </p:pic>
      <p:pic>
        <p:nvPicPr>
          <p:cNvPr id="5" name="Content Placeholder 4">
            <a:extLst>
              <a:ext uri="{FF2B5EF4-FFF2-40B4-BE49-F238E27FC236}">
                <a16:creationId xmlns:a16="http://schemas.microsoft.com/office/drawing/2014/main" id="{1BC16A48-D1CB-4616-9B76-D69FF3645576}"/>
              </a:ext>
            </a:extLst>
          </p:cNvPr>
          <p:cNvPicPr>
            <a:picLocks noGrp="1" noChangeAspect="1"/>
          </p:cNvPicPr>
          <p:nvPr>
            <p:ph idx="1"/>
          </p:nvPr>
        </p:nvPicPr>
        <p:blipFill rotWithShape="1">
          <a:blip r:embed="rId4">
            <a:clrChange>
              <a:clrFrom>
                <a:srgbClr val="FFFFFF"/>
              </a:clrFrom>
              <a:clrTo>
                <a:srgbClr val="FFFFFF">
                  <a:alpha val="0"/>
                </a:srgbClr>
              </a:clrTo>
            </a:clrChange>
          </a:blip>
          <a:srcRect l="11914" t="8742" r="6840" b="5164"/>
          <a:stretch/>
        </p:blipFill>
        <p:spPr>
          <a:xfrm>
            <a:off x="8319737" y="2178785"/>
            <a:ext cx="3705007" cy="3600450"/>
          </a:xfrm>
          <a:prstGeom prst="rect">
            <a:avLst/>
          </a:prstGeom>
        </p:spPr>
      </p:pic>
      <p:sp>
        <p:nvSpPr>
          <p:cNvPr id="6" name="TextBox 5"/>
          <p:cNvSpPr txBox="1"/>
          <p:nvPr/>
        </p:nvSpPr>
        <p:spPr>
          <a:xfrm>
            <a:off x="490888" y="1655545"/>
            <a:ext cx="7623209"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Adverse Reactions:</a:t>
            </a:r>
          </a:p>
          <a:p>
            <a:pPr marL="742950" lvl="1" indent="-285750">
              <a:buFont typeface="Courier New" panose="02070309020205020404" pitchFamily="49" charset="0"/>
              <a:buChar char="o"/>
            </a:pPr>
            <a:r>
              <a:rPr lang="en-US" dirty="0" smtClean="0"/>
              <a:t>Gout (hyperuricemia) and </a:t>
            </a:r>
            <a:r>
              <a:rPr lang="en-US" dirty="0" err="1" smtClean="0"/>
              <a:t>arthralgias</a:t>
            </a:r>
            <a:endParaRPr lang="en-US" dirty="0" smtClean="0"/>
          </a:p>
          <a:p>
            <a:pPr marL="742950" lvl="1" indent="-285750">
              <a:buFont typeface="Courier New" panose="02070309020205020404" pitchFamily="49" charset="0"/>
              <a:buChar char="o"/>
            </a:pPr>
            <a:r>
              <a:rPr lang="en-US" dirty="0" smtClean="0"/>
              <a:t>Hepatotoxicity</a:t>
            </a:r>
          </a:p>
          <a:p>
            <a:pPr marL="742950" lvl="1" indent="-285750">
              <a:buFont typeface="Courier New" panose="02070309020205020404" pitchFamily="49" charset="0"/>
              <a:buChar char="o"/>
            </a:pPr>
            <a:r>
              <a:rPr lang="en-US" dirty="0" smtClean="0"/>
              <a:t>Rash</a:t>
            </a:r>
          </a:p>
          <a:p>
            <a:pPr marL="742950" lvl="1" indent="-285750">
              <a:buFont typeface="Courier New" panose="02070309020205020404" pitchFamily="49" charset="0"/>
              <a:buChar char="o"/>
            </a:pPr>
            <a:r>
              <a:rPr lang="en-US" dirty="0" smtClean="0"/>
              <a:t>Photosensitivity</a:t>
            </a:r>
          </a:p>
          <a:p>
            <a:pPr marL="742950" lvl="1" indent="-285750">
              <a:buFont typeface="Courier New" panose="02070309020205020404" pitchFamily="49" charset="0"/>
              <a:buChar char="o"/>
            </a:pPr>
            <a:r>
              <a:rPr lang="en-US" dirty="0" smtClean="0"/>
              <a:t>GI upset</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a:t>Monitor</a:t>
            </a:r>
          </a:p>
          <a:p>
            <a:pPr marL="742950" lvl="1" indent="-285750">
              <a:buFont typeface="Courier New" panose="02070309020205020404" pitchFamily="49" charset="0"/>
              <a:buChar char="o"/>
            </a:pPr>
            <a:r>
              <a:rPr lang="en-US" dirty="0" smtClean="0"/>
              <a:t>Monitor transaminases and uric acid</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a:t>Patient </a:t>
            </a:r>
            <a:r>
              <a:rPr lang="en-US" b="1" dirty="0" smtClean="0"/>
              <a:t>educations</a:t>
            </a:r>
            <a:r>
              <a:rPr lang="en-US" b="1" dirty="0"/>
              <a:t>:</a:t>
            </a:r>
          </a:p>
          <a:p>
            <a:pPr marL="742950" lvl="1" indent="-285750">
              <a:buFont typeface="Courier New" panose="02070309020205020404" pitchFamily="49" charset="0"/>
              <a:buChar char="o"/>
            </a:pPr>
            <a:r>
              <a:rPr lang="en-US" dirty="0" smtClean="0"/>
              <a:t>May be taken with or without food</a:t>
            </a:r>
          </a:p>
          <a:p>
            <a:pPr marL="742950" lvl="1" indent="-285750">
              <a:buFont typeface="Courier New" panose="02070309020205020404" pitchFamily="49" charset="0"/>
              <a:buChar char="o"/>
            </a:pPr>
            <a:r>
              <a:rPr lang="en-US" dirty="0" smtClean="0"/>
              <a:t>Limit sun exposure</a:t>
            </a:r>
          </a:p>
          <a:p>
            <a:pPr marL="742950" lvl="1" indent="-285750">
              <a:buFont typeface="Courier New" panose="02070309020205020404" pitchFamily="49" charset="0"/>
              <a:buChar char="o"/>
            </a:pPr>
            <a:r>
              <a:rPr lang="en-US" dirty="0" smtClean="0"/>
              <a:t>Notify nurse or healthcare worker if they experience severe pain or swelling in joints</a:t>
            </a:r>
          </a:p>
        </p:txBody>
      </p:sp>
    </p:spTree>
    <p:extLst>
      <p:ext uri="{BB962C8B-B14F-4D97-AF65-F5344CB8AC3E}">
        <p14:creationId xmlns:p14="http://schemas.microsoft.com/office/powerpoint/2010/main" val="3815797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ETHAMBUTOL</a:t>
            </a:r>
            <a:endParaRPr lang="en-US" dirty="0"/>
          </a:p>
        </p:txBody>
      </p:sp>
      <p:pic>
        <p:nvPicPr>
          <p:cNvPr id="4" name="Picture 4" descr="https://encrypted-tbn0.gstatic.com/images?q=tbn:ANd9GcTdO7OlShZiLVCMIV31RDWinMqJSHDccm3vX9ysIee4wBj3YllX_A">
            <a:extLst>
              <a:ext uri="{FF2B5EF4-FFF2-40B4-BE49-F238E27FC236}">
                <a16:creationId xmlns:a16="http://schemas.microsoft.com/office/drawing/2014/main" id="{F4D1B2A2-30E9-4694-9A01-563C6D74B661}"/>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789"/>
          <a:stretch/>
        </p:blipFill>
        <p:spPr bwMode="auto">
          <a:xfrm>
            <a:off x="9665145" y="216388"/>
            <a:ext cx="2227929" cy="3104327"/>
          </a:xfrm>
          <a:prstGeom prst="rect">
            <a:avLst/>
          </a:prstGeom>
          <a:noFill/>
          <a:extLst>
            <a:ext uri="{909E8E84-426E-40DD-AFC4-6F175D3DCCD1}">
              <a14:hiddenFill xmlns:a14="http://schemas.microsoft.com/office/drawing/2010/main">
                <a:solidFill>
                  <a:srgbClr val="FFFFFF"/>
                </a:solidFill>
              </a14:hiddenFill>
            </a:ext>
          </a:extLst>
        </p:spPr>
      </p:pic>
      <p:pic>
        <p:nvPicPr>
          <p:cNvPr id="5" name="irc_mi" descr="Image result for ethambutol 400 mg tablets">
            <a:hlinkClick r:id="rId3"/>
            <a:extLst>
              <a:ext uri="{FF2B5EF4-FFF2-40B4-BE49-F238E27FC236}">
                <a16:creationId xmlns:a16="http://schemas.microsoft.com/office/drawing/2014/main" id="{0F13D568-BB71-4EBB-937D-2FAD7E74A47C}"/>
              </a:ext>
            </a:extLst>
          </p:cNvPr>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bwMode="auto">
          <a:xfrm>
            <a:off x="9716205" y="3545065"/>
            <a:ext cx="2176869" cy="1593878"/>
          </a:xfrm>
          <a:prstGeom prst="rect">
            <a:avLst/>
          </a:prstGeom>
          <a:noFill/>
          <a:ln w="9525">
            <a:noFill/>
            <a:miter lim="800000"/>
            <a:headEnd/>
            <a:tailEnd/>
          </a:ln>
        </p:spPr>
      </p:pic>
      <p:sp>
        <p:nvSpPr>
          <p:cNvPr id="6" name="TextBox 5"/>
          <p:cNvSpPr txBox="1"/>
          <p:nvPr/>
        </p:nvSpPr>
        <p:spPr>
          <a:xfrm>
            <a:off x="469858" y="1499043"/>
            <a:ext cx="8818521"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Bacteriostatic</a:t>
            </a:r>
            <a:r>
              <a:rPr lang="en-US" dirty="0" smtClean="0"/>
              <a:t> (prevents multiplication/growth)</a:t>
            </a:r>
          </a:p>
          <a:p>
            <a:pPr marL="742950" lvl="1" indent="-285750">
              <a:buFont typeface="Courier New" panose="02070309020205020404" pitchFamily="49" charset="0"/>
              <a:buChar char="o"/>
            </a:pPr>
            <a:r>
              <a:rPr lang="en-US" dirty="0" smtClean="0"/>
              <a:t>Bactericidal only at the high end of the dosing range</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a:t>Prevention of rifampin resistance:</a:t>
            </a:r>
          </a:p>
          <a:p>
            <a:pPr marL="742950" lvl="1" indent="-285750">
              <a:buFont typeface="Courier New" panose="02070309020205020404" pitchFamily="49" charset="0"/>
              <a:buChar char="o"/>
            </a:pPr>
            <a:r>
              <a:rPr lang="en-US" dirty="0" smtClean="0"/>
              <a:t>Ethambutol protects the emergence of RIF resistance when INH resistance may be present</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a:t>Daily Dosing:</a:t>
            </a:r>
          </a:p>
          <a:p>
            <a:pPr marL="742950" lvl="1" indent="-285750">
              <a:buFont typeface="Courier New" panose="02070309020205020404" pitchFamily="49" charset="0"/>
              <a:buChar char="o"/>
            </a:pPr>
            <a:r>
              <a:rPr lang="en-US" dirty="0" smtClean="0"/>
              <a:t>Adults: 15-25 mg/kg</a:t>
            </a:r>
          </a:p>
          <a:p>
            <a:pPr marL="742950" lvl="1" indent="-285750">
              <a:buFont typeface="Courier New" panose="02070309020205020404" pitchFamily="49" charset="0"/>
              <a:buChar char="o"/>
            </a:pPr>
            <a:r>
              <a:rPr lang="en-US" dirty="0" smtClean="0"/>
              <a:t>Children: 15-25 mg/kg</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a:t>Renal Dosing: 3 times weekly</a:t>
            </a:r>
          </a:p>
          <a:p>
            <a:pPr marL="742950" lvl="1" indent="-285750">
              <a:buFont typeface="Courier New" panose="02070309020205020404" pitchFamily="49" charset="0"/>
              <a:buChar char="o"/>
            </a:pPr>
            <a:r>
              <a:rPr lang="en-US" dirty="0" smtClean="0"/>
              <a:t>15-25 mg/kg TIW</a:t>
            </a:r>
          </a:p>
          <a:p>
            <a:pPr marL="742950" lvl="1" indent="-285750">
              <a:buFont typeface="Arial" panose="020B0604020202020204" pitchFamily="34" charset="0"/>
              <a:buChar char="•"/>
            </a:pPr>
            <a:endParaRPr lang="en-US" dirty="0"/>
          </a:p>
          <a:p>
            <a:r>
              <a:rPr lang="en-US" i="1" dirty="0" smtClean="0"/>
              <a:t>Remember: EMB can be discontinued as soon as the results of drug susceptibility studies demonstrate that the isolate of susceptible to INH and RIF</a:t>
            </a:r>
            <a:endParaRPr lang="en-US" i="1" dirty="0"/>
          </a:p>
        </p:txBody>
      </p:sp>
    </p:spTree>
    <p:extLst>
      <p:ext uri="{BB962C8B-B14F-4D97-AF65-F5344CB8AC3E}">
        <p14:creationId xmlns:p14="http://schemas.microsoft.com/office/powerpoint/2010/main" val="4207094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ETHAMBUTOL</a:t>
            </a:r>
            <a:endParaRPr lang="en-US" dirty="0"/>
          </a:p>
        </p:txBody>
      </p:sp>
      <p:sp>
        <p:nvSpPr>
          <p:cNvPr id="3" name="Content Placeholder 2"/>
          <p:cNvSpPr>
            <a:spLocks noGrp="1"/>
          </p:cNvSpPr>
          <p:nvPr>
            <p:ph idx="1"/>
          </p:nvPr>
        </p:nvSpPr>
        <p:spPr>
          <a:xfrm>
            <a:off x="575736" y="1802905"/>
            <a:ext cx="7586487" cy="4260951"/>
          </a:xfrm>
        </p:spPr>
        <p:txBody>
          <a:bodyPr>
            <a:normAutofit fontScale="92500" lnSpcReduction="10000"/>
          </a:bodyPr>
          <a:lstStyle/>
          <a:p>
            <a:pPr marL="285750" indent="-285750">
              <a:buFont typeface="Arial" panose="020B0604020202020204" pitchFamily="34" charset="0"/>
              <a:buChar char="•"/>
            </a:pPr>
            <a:r>
              <a:rPr lang="en-US" sz="1800" b="1" dirty="0" smtClean="0">
                <a:solidFill>
                  <a:schemeClr val="tx1"/>
                </a:solidFill>
              </a:rPr>
              <a:t>Toxicity</a:t>
            </a:r>
          </a:p>
          <a:p>
            <a:pPr marL="742950" lvl="1" indent="-285750">
              <a:buFont typeface="Courier New" panose="02070309020205020404" pitchFamily="49" charset="0"/>
              <a:buChar char="o"/>
            </a:pPr>
            <a:r>
              <a:rPr lang="en-US" sz="1800" dirty="0" err="1" smtClean="0">
                <a:solidFill>
                  <a:schemeClr val="tx1"/>
                </a:solidFill>
              </a:rPr>
              <a:t>Retrobulbar</a:t>
            </a:r>
            <a:r>
              <a:rPr lang="en-US" sz="1800" dirty="0" smtClean="0">
                <a:solidFill>
                  <a:schemeClr val="tx1"/>
                </a:solidFill>
              </a:rPr>
              <a:t> neuritis</a:t>
            </a:r>
          </a:p>
          <a:p>
            <a:pPr marL="1200150" lvl="2" indent="-285750">
              <a:buFont typeface="Courier New" panose="02070309020205020404" pitchFamily="49" charset="0"/>
              <a:buChar char="o"/>
            </a:pPr>
            <a:r>
              <a:rPr lang="en-US" sz="1800" dirty="0" smtClean="0">
                <a:solidFill>
                  <a:schemeClr val="tx1"/>
                </a:solidFill>
              </a:rPr>
              <a:t>Can be in one or both eyes</a:t>
            </a:r>
          </a:p>
          <a:p>
            <a:pPr marL="742950" lvl="1" indent="-285750">
              <a:buFont typeface="Courier New" panose="02070309020205020404" pitchFamily="49" charset="0"/>
              <a:buChar char="o"/>
            </a:pPr>
            <a:r>
              <a:rPr lang="en-US" sz="1800" dirty="0" smtClean="0">
                <a:solidFill>
                  <a:schemeClr val="tx1"/>
                </a:solidFill>
              </a:rPr>
              <a:t>Peripheral neuropathy</a:t>
            </a:r>
          </a:p>
          <a:p>
            <a:pPr marL="742950" lvl="1" indent="-285750">
              <a:buFont typeface="Courier New" panose="02070309020205020404" pitchFamily="49" charset="0"/>
              <a:buChar char="o"/>
            </a:pPr>
            <a:r>
              <a:rPr lang="en-US" sz="1800" dirty="0" smtClean="0">
                <a:solidFill>
                  <a:schemeClr val="tx1"/>
                </a:solidFill>
              </a:rPr>
              <a:t>Cutaneous reactions (&lt;1%)</a:t>
            </a:r>
          </a:p>
          <a:p>
            <a:pPr marL="742950" lvl="1" indent="-285750">
              <a:buFont typeface="Arial" panose="020B0604020202020204" pitchFamily="34" charset="0"/>
              <a:buChar char="•"/>
            </a:pPr>
            <a:endParaRPr lang="en-US" sz="1800" dirty="0" smtClean="0">
              <a:solidFill>
                <a:schemeClr val="tx1"/>
              </a:solidFill>
            </a:endParaRPr>
          </a:p>
          <a:p>
            <a:pPr marL="285750" indent="-285750">
              <a:buFont typeface="Arial" panose="020B0604020202020204" pitchFamily="34" charset="0"/>
              <a:buChar char="•"/>
            </a:pPr>
            <a:r>
              <a:rPr lang="en-US" sz="1800" b="1" dirty="0">
                <a:solidFill>
                  <a:schemeClr val="tx1"/>
                </a:solidFill>
              </a:rPr>
              <a:t>Monitor</a:t>
            </a:r>
          </a:p>
          <a:p>
            <a:pPr marL="742950" lvl="1" indent="-285750">
              <a:buFont typeface="Courier New" panose="02070309020205020404" pitchFamily="49" charset="0"/>
              <a:buChar char="o"/>
            </a:pPr>
            <a:r>
              <a:rPr lang="en-US" sz="1800" dirty="0" smtClean="0">
                <a:solidFill>
                  <a:schemeClr val="tx1"/>
                </a:solidFill>
              </a:rPr>
              <a:t>Baseline and monthly visual acuity (Snellen) and color discrimination (Ishihara) should be performed </a:t>
            </a:r>
          </a:p>
          <a:p>
            <a:pPr marL="742950" lvl="1" indent="-285750">
              <a:buFont typeface="Courier New" panose="02070309020205020404" pitchFamily="49" charset="0"/>
              <a:buChar char="o"/>
            </a:pPr>
            <a:r>
              <a:rPr lang="en-US" sz="1800" dirty="0" smtClean="0">
                <a:solidFill>
                  <a:schemeClr val="tx1"/>
                </a:solidFill>
              </a:rPr>
              <a:t>Monitor blurry vision (squinting during exam or difficulty seeing traffic signs)</a:t>
            </a:r>
          </a:p>
          <a:p>
            <a:pPr marL="742950" lvl="1" indent="-285750">
              <a:buFont typeface="Courier New" panose="02070309020205020404" pitchFamily="49" charset="0"/>
              <a:buChar char="o"/>
            </a:pPr>
            <a:r>
              <a:rPr lang="en-US" sz="1800" dirty="0" smtClean="0">
                <a:solidFill>
                  <a:schemeClr val="tx1"/>
                </a:solidFill>
              </a:rPr>
              <a:t>If changes from baseline occur, stop medication and refer to ophthalmologist</a:t>
            </a:r>
          </a:p>
          <a:p>
            <a:pPr marL="742950" lvl="1" indent="-285750">
              <a:buFont typeface="Arial" panose="020B0604020202020204" pitchFamily="34" charset="0"/>
              <a:buChar char="•"/>
            </a:pPr>
            <a:endParaRPr lang="en-US" sz="1800" dirty="0" smtClean="0">
              <a:solidFill>
                <a:schemeClr val="tx1"/>
              </a:solidFill>
            </a:endParaRPr>
          </a:p>
          <a:p>
            <a:pPr marL="285750" indent="-285750">
              <a:buFont typeface="Arial" panose="020B0604020202020204" pitchFamily="34" charset="0"/>
              <a:buChar char="•"/>
            </a:pPr>
            <a:r>
              <a:rPr lang="en-US" sz="1800" b="1" dirty="0">
                <a:solidFill>
                  <a:schemeClr val="tx1"/>
                </a:solidFill>
              </a:rPr>
              <a:t>Patient Education:</a:t>
            </a:r>
          </a:p>
          <a:p>
            <a:pPr marL="742950" lvl="1" indent="-285750">
              <a:buFont typeface="Courier New" panose="02070309020205020404" pitchFamily="49" charset="0"/>
              <a:buChar char="o"/>
            </a:pPr>
            <a:r>
              <a:rPr lang="en-US" sz="1800" dirty="0" smtClean="0">
                <a:solidFill>
                  <a:schemeClr val="tx1"/>
                </a:solidFill>
              </a:rPr>
              <a:t>Counsel patient to report any visual changes</a:t>
            </a:r>
          </a:p>
          <a:p>
            <a:pPr marL="285750" indent="-285750">
              <a:buFont typeface="Arial" panose="020B0604020202020204" pitchFamily="34" charset="0"/>
              <a:buChar char="•"/>
            </a:pPr>
            <a:endParaRPr lang="en-US" sz="1800" dirty="0">
              <a:solidFill>
                <a:schemeClr val="tx1"/>
              </a:solidFill>
            </a:endParaRPr>
          </a:p>
        </p:txBody>
      </p:sp>
      <p:pic>
        <p:nvPicPr>
          <p:cNvPr id="4" name="Picture 3">
            <a:extLst>
              <a:ext uri="{FF2B5EF4-FFF2-40B4-BE49-F238E27FC236}">
                <a16:creationId xmlns:a16="http://schemas.microsoft.com/office/drawing/2014/main" id="{705FAF34-E546-444F-8F23-D9391217683E}"/>
              </a:ext>
            </a:extLst>
          </p:cNvPr>
          <p:cNvPicPr>
            <a:picLocks noChangeAspect="1"/>
          </p:cNvPicPr>
          <p:nvPr/>
        </p:nvPicPr>
        <p:blipFill>
          <a:blip r:embed="rId3"/>
          <a:stretch>
            <a:fillRect/>
          </a:stretch>
        </p:blipFill>
        <p:spPr>
          <a:xfrm>
            <a:off x="8076812" y="316759"/>
            <a:ext cx="2273042" cy="3616621"/>
          </a:xfrm>
          <a:prstGeom prst="rect">
            <a:avLst/>
          </a:prstGeom>
        </p:spPr>
      </p:pic>
      <p:pic>
        <p:nvPicPr>
          <p:cNvPr id="5" name="Picture 4">
            <a:extLst>
              <a:ext uri="{FF2B5EF4-FFF2-40B4-BE49-F238E27FC236}">
                <a16:creationId xmlns:a16="http://schemas.microsoft.com/office/drawing/2014/main" id="{4E58847F-FDEA-450F-B952-174249A76DD6}"/>
              </a:ext>
            </a:extLst>
          </p:cNvPr>
          <p:cNvPicPr>
            <a:picLocks noChangeAspect="1"/>
          </p:cNvPicPr>
          <p:nvPr/>
        </p:nvPicPr>
        <p:blipFill rotWithShape="1">
          <a:blip r:embed="rId4"/>
          <a:srcRect l="4737" r="1675"/>
          <a:stretch/>
        </p:blipFill>
        <p:spPr>
          <a:xfrm>
            <a:off x="8268101" y="4163838"/>
            <a:ext cx="3705301" cy="1774489"/>
          </a:xfrm>
          <a:prstGeom prst="rect">
            <a:avLst/>
          </a:prstGeom>
        </p:spPr>
      </p:pic>
      <p:pic>
        <p:nvPicPr>
          <p:cNvPr id="6" name="Picture 5" descr="A red sign with white text&#10;&#10;Description automatically generated with medium confidence">
            <a:extLst>
              <a:ext uri="{FF2B5EF4-FFF2-40B4-BE49-F238E27FC236}">
                <a16:creationId xmlns:a16="http://schemas.microsoft.com/office/drawing/2014/main" id="{161894B9-2036-48FD-B629-01BCE47041EE}"/>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3061425" y="4889110"/>
            <a:ext cx="339968" cy="339968"/>
          </a:xfrm>
          <a:prstGeom prst="rect">
            <a:avLst/>
          </a:prstGeom>
        </p:spPr>
      </p:pic>
    </p:spTree>
    <p:extLst>
      <p:ext uri="{BB962C8B-B14F-4D97-AF65-F5344CB8AC3E}">
        <p14:creationId xmlns:p14="http://schemas.microsoft.com/office/powerpoint/2010/main" val="340269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7717" name="think-cell Slide" r:id="rId4" imgW="425" imgH="424" progId="TCLayout.ActiveDocument.1">
                  <p:embed/>
                </p:oleObj>
              </mc:Choice>
              <mc:Fallback>
                <p:oleObj name="think-cell Slide" r:id="rId4" imgW="425" imgH="424" progId="TCLayout.ActiveDocument.1">
                  <p:embed/>
                  <p:pic>
                    <p:nvPicPr>
                      <p:cNvPr id="0" name=""/>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67B94C-909B-CEC4-A8F0-703EAB9ECA37}"/>
              </a:ext>
            </a:extLst>
          </p:cNvPr>
          <p:cNvSpPr txBox="1"/>
          <p:nvPr/>
        </p:nvSpPr>
        <p:spPr>
          <a:xfrm flipH="1">
            <a:off x="647708" y="2202227"/>
            <a:ext cx="11040002" cy="1107996"/>
          </a:xfrm>
          <a:prstGeom prst="rect">
            <a:avLst/>
          </a:prstGeom>
          <a:noFill/>
        </p:spPr>
        <p:txBody>
          <a:bodyPr wrap="square" lIns="0" tIns="0" rIns="0" bIns="0" anchor="t">
            <a:spAutoFit/>
          </a:bodyPr>
          <a:lstStyle/>
          <a:p>
            <a:pPr marL="342900" indent="-342900">
              <a:buFont typeface="Arial" panose="020B0604020202020204" pitchFamily="34" charset="0"/>
              <a:buChar char="•"/>
            </a:pPr>
            <a:r>
              <a:rPr lang="en-ID" sz="2400" dirty="0" smtClean="0"/>
              <a:t>No conflict of interests</a:t>
            </a:r>
          </a:p>
          <a:p>
            <a:pPr marL="342900" indent="-342900">
              <a:buFont typeface="Arial" panose="020B0604020202020204" pitchFamily="34" charset="0"/>
              <a:buChar char="•"/>
            </a:pPr>
            <a:r>
              <a:rPr lang="en-ID" sz="2400" dirty="0" smtClean="0"/>
              <a:t>No relevant financial relationships with any commercial companies pertaining to this educational activity</a:t>
            </a:r>
            <a:endParaRPr lang="en-ID" sz="2400" dirty="0"/>
          </a:p>
        </p:txBody>
      </p:sp>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647177" y="348842"/>
            <a:ext cx="11040533" cy="1110047"/>
          </a:xfrm>
        </p:spPr>
        <p:txBody>
          <a:bodyPr vert="horz"/>
          <a:lstStyle/>
          <a:p>
            <a:r>
              <a:rPr lang="en-US" sz="4000" i="1" dirty="0" smtClean="0"/>
              <a:t>Barbarah Martinez MSN, APRN, FNP-BC </a:t>
            </a:r>
            <a:r>
              <a:rPr lang="en-US" sz="4000" dirty="0" smtClean="0"/>
              <a:t>has the following disclosures to make:</a:t>
            </a:r>
            <a:endParaRPr lang="en-US" sz="4000" dirty="0"/>
          </a:p>
        </p:txBody>
      </p:sp>
    </p:spTree>
    <p:extLst>
      <p:ext uri="{BB962C8B-B14F-4D97-AF65-F5344CB8AC3E}">
        <p14:creationId xmlns:p14="http://schemas.microsoft.com/office/powerpoint/2010/main" val="100599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FLUOROQUINOLONES</a:t>
            </a:r>
            <a:endParaRPr lang="en-US" dirty="0"/>
          </a:p>
        </p:txBody>
      </p:sp>
      <p:pic>
        <p:nvPicPr>
          <p:cNvPr id="4" name="Picture 2" descr="Moxifloxacin Hydrochloride 400mg 500 tablet bottle">
            <a:extLst>
              <a:ext uri="{FF2B5EF4-FFF2-40B4-BE49-F238E27FC236}">
                <a16:creationId xmlns:a16="http://schemas.microsoft.com/office/drawing/2014/main" id="{EB1FCF0D-0C28-424D-A054-4574A0B199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76" r="22550"/>
          <a:stretch/>
        </p:blipFill>
        <p:spPr bwMode="auto">
          <a:xfrm>
            <a:off x="2516713" y="2320517"/>
            <a:ext cx="1763286" cy="3232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5.imimg.com/data5/FE/SL/MY-557330/levofloxacin-500x500.png">
            <a:extLst>
              <a:ext uri="{FF2B5EF4-FFF2-40B4-BE49-F238E27FC236}">
                <a16:creationId xmlns:a16="http://schemas.microsoft.com/office/drawing/2014/main" id="{209003DD-4B5E-49A6-9696-18C764E6D4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00" t="4825" r="4885" b="4217"/>
          <a:stretch/>
        </p:blipFill>
        <p:spPr bwMode="auto">
          <a:xfrm>
            <a:off x="6153300" y="2529407"/>
            <a:ext cx="2759693" cy="28152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61088" y="1648702"/>
            <a:ext cx="2074537" cy="461665"/>
          </a:xfrm>
          <a:prstGeom prst="rect">
            <a:avLst/>
          </a:prstGeom>
          <a:noFill/>
        </p:spPr>
        <p:txBody>
          <a:bodyPr wrap="square" rtlCol="0">
            <a:spAutoFit/>
          </a:bodyPr>
          <a:lstStyle/>
          <a:p>
            <a:pPr algn="ctr"/>
            <a:r>
              <a:rPr lang="en-US" sz="2400" dirty="0" err="1" smtClean="0"/>
              <a:t>Moxifloxacin</a:t>
            </a:r>
            <a:endParaRPr lang="en-US" sz="2400" dirty="0"/>
          </a:p>
        </p:txBody>
      </p:sp>
      <p:sp>
        <p:nvSpPr>
          <p:cNvPr id="7" name="TextBox 6"/>
          <p:cNvSpPr txBox="1"/>
          <p:nvPr/>
        </p:nvSpPr>
        <p:spPr>
          <a:xfrm>
            <a:off x="6248173" y="1637884"/>
            <a:ext cx="2569946" cy="461665"/>
          </a:xfrm>
          <a:prstGeom prst="rect">
            <a:avLst/>
          </a:prstGeom>
          <a:noFill/>
        </p:spPr>
        <p:txBody>
          <a:bodyPr wrap="square" rtlCol="0">
            <a:spAutoFit/>
          </a:bodyPr>
          <a:lstStyle/>
          <a:p>
            <a:pPr algn="ctr"/>
            <a:r>
              <a:rPr lang="en-US" sz="2400" dirty="0" smtClean="0"/>
              <a:t>Levofloxacin</a:t>
            </a:r>
            <a:endParaRPr lang="en-US" sz="2400" dirty="0"/>
          </a:p>
        </p:txBody>
      </p:sp>
    </p:spTree>
    <p:extLst>
      <p:ext uri="{BB962C8B-B14F-4D97-AF65-F5344CB8AC3E}">
        <p14:creationId xmlns:p14="http://schemas.microsoft.com/office/powerpoint/2010/main" val="3497923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FLUOROQUINOLONES</a:t>
            </a:r>
            <a:endParaRPr lang="en-US" dirty="0"/>
          </a:p>
        </p:txBody>
      </p:sp>
      <p:graphicFrame>
        <p:nvGraphicFramePr>
          <p:cNvPr id="4" name="Table 3">
            <a:extLst>
              <a:ext uri="{FF2B5EF4-FFF2-40B4-BE49-F238E27FC236}">
                <a16:creationId xmlns:a16="http://schemas.microsoft.com/office/drawing/2014/main" id="{BCAECA0C-33B4-4523-8BFA-D659BDEA7063}"/>
              </a:ext>
            </a:extLst>
          </p:cNvPr>
          <p:cNvGraphicFramePr>
            <a:graphicFrameLocks noGrp="1"/>
          </p:cNvGraphicFramePr>
          <p:nvPr>
            <p:extLst>
              <p:ext uri="{D42A27DB-BD31-4B8C-83A1-F6EECF244321}">
                <p14:modId xmlns:p14="http://schemas.microsoft.com/office/powerpoint/2010/main" val="160231892"/>
              </p:ext>
            </p:extLst>
          </p:nvPr>
        </p:nvGraphicFramePr>
        <p:xfrm>
          <a:off x="496430" y="1394771"/>
          <a:ext cx="5139028" cy="2249181"/>
        </p:xfrm>
        <a:graphic>
          <a:graphicData uri="http://schemas.openxmlformats.org/drawingml/2006/table">
            <a:tbl>
              <a:tblPr firstRow="1" bandRow="1">
                <a:tableStyleId>{F5AB1C69-6EDB-4FF4-983F-18BD219EF322}</a:tableStyleId>
              </a:tblPr>
              <a:tblGrid>
                <a:gridCol w="5139028">
                  <a:extLst>
                    <a:ext uri="{9D8B030D-6E8A-4147-A177-3AD203B41FA5}">
                      <a16:colId xmlns:a16="http://schemas.microsoft.com/office/drawing/2014/main" val="2655657978"/>
                    </a:ext>
                  </a:extLst>
                </a:gridCol>
              </a:tblGrid>
              <a:tr h="0">
                <a:tc>
                  <a:txBody>
                    <a:bodyPr/>
                    <a:lstStyle/>
                    <a:p>
                      <a:pPr algn="ctr"/>
                      <a:r>
                        <a:rPr lang="en-US" sz="3600" dirty="0">
                          <a:solidFill>
                            <a:schemeClr val="tx1"/>
                          </a:solidFill>
                          <a:latin typeface="Segoe UI Emoji"/>
                          <a:ea typeface="Segoe UI Emoji"/>
                        </a:rPr>
                        <a:t>Moxifloxacin</a:t>
                      </a:r>
                    </a:p>
                  </a:txBody>
                  <a:tcPr>
                    <a:solidFill>
                      <a:schemeClr val="accent2">
                        <a:lumMod val="20000"/>
                        <a:lumOff val="80000"/>
                      </a:schemeClr>
                    </a:solidFill>
                  </a:tcPr>
                </a:tc>
                <a:extLst>
                  <a:ext uri="{0D108BD9-81ED-4DB2-BD59-A6C34878D82A}">
                    <a16:rowId xmlns:a16="http://schemas.microsoft.com/office/drawing/2014/main" val="3745141298"/>
                  </a:ext>
                </a:extLst>
              </a:tr>
              <a:tr h="370840">
                <a:tc>
                  <a:txBody>
                    <a:bodyPr/>
                    <a:lstStyle/>
                    <a:p>
                      <a:r>
                        <a:rPr lang="en-US" dirty="0"/>
                        <a:t>Bactericidal</a:t>
                      </a:r>
                    </a:p>
                  </a:txBody>
                  <a:tcPr>
                    <a:solidFill>
                      <a:schemeClr val="accent2">
                        <a:lumMod val="20000"/>
                        <a:lumOff val="80000"/>
                      </a:schemeClr>
                    </a:solidFill>
                  </a:tcPr>
                </a:tc>
                <a:extLst>
                  <a:ext uri="{0D108BD9-81ED-4DB2-BD59-A6C34878D82A}">
                    <a16:rowId xmlns:a16="http://schemas.microsoft.com/office/drawing/2014/main" val="1374648805"/>
                  </a:ext>
                </a:extLst>
              </a:tr>
              <a:tr h="370840">
                <a:tc>
                  <a:txBody>
                    <a:bodyPr/>
                    <a:lstStyle/>
                    <a:p>
                      <a:r>
                        <a:rPr lang="en-US" dirty="0"/>
                        <a:t>Metabolized in part by the liver</a:t>
                      </a:r>
                    </a:p>
                  </a:txBody>
                  <a:tcPr>
                    <a:solidFill>
                      <a:schemeClr val="accent2">
                        <a:lumMod val="20000"/>
                        <a:lumOff val="80000"/>
                      </a:schemeClr>
                    </a:solidFill>
                  </a:tcPr>
                </a:tc>
                <a:extLst>
                  <a:ext uri="{0D108BD9-81ED-4DB2-BD59-A6C34878D82A}">
                    <a16:rowId xmlns:a16="http://schemas.microsoft.com/office/drawing/2014/main" val="2069546074"/>
                  </a:ext>
                </a:extLst>
              </a:tr>
              <a:tr h="867421">
                <a:tc>
                  <a:txBody>
                    <a:bodyPr/>
                    <a:lstStyle/>
                    <a:p>
                      <a:r>
                        <a:rPr lang="en-US" dirty="0"/>
                        <a:t>Dose: 400 mg/day; no dose adjustment required with renal insufficiency</a:t>
                      </a:r>
                    </a:p>
                  </a:txBody>
                  <a:tcPr>
                    <a:solidFill>
                      <a:schemeClr val="accent2">
                        <a:lumMod val="20000"/>
                        <a:lumOff val="80000"/>
                      </a:schemeClr>
                    </a:solidFill>
                  </a:tcPr>
                </a:tc>
                <a:extLst>
                  <a:ext uri="{0D108BD9-81ED-4DB2-BD59-A6C34878D82A}">
                    <a16:rowId xmlns:a16="http://schemas.microsoft.com/office/drawing/2014/main" val="115827558"/>
                  </a:ext>
                </a:extLst>
              </a:tr>
            </a:tbl>
          </a:graphicData>
        </a:graphic>
      </p:graphicFrame>
      <p:graphicFrame>
        <p:nvGraphicFramePr>
          <p:cNvPr id="5" name="Table 3">
            <a:extLst>
              <a:ext uri="{FF2B5EF4-FFF2-40B4-BE49-F238E27FC236}">
                <a16:creationId xmlns:a16="http://schemas.microsoft.com/office/drawing/2014/main" id="{53B1DD29-4395-4B35-99DB-0E63D6A82E0B}"/>
              </a:ext>
            </a:extLst>
          </p:cNvPr>
          <p:cNvGraphicFramePr>
            <a:graphicFrameLocks noGrp="1"/>
          </p:cNvGraphicFramePr>
          <p:nvPr>
            <p:extLst>
              <p:ext uri="{D42A27DB-BD31-4B8C-83A1-F6EECF244321}">
                <p14:modId xmlns:p14="http://schemas.microsoft.com/office/powerpoint/2010/main" val="3800886159"/>
              </p:ext>
            </p:extLst>
          </p:nvPr>
        </p:nvGraphicFramePr>
        <p:xfrm>
          <a:off x="6112041" y="1384164"/>
          <a:ext cx="5118101" cy="2286000"/>
        </p:xfrm>
        <a:graphic>
          <a:graphicData uri="http://schemas.openxmlformats.org/drawingml/2006/table">
            <a:tbl>
              <a:tblPr firstRow="1" bandRow="1">
                <a:tableStyleId>{F5AB1C69-6EDB-4FF4-983F-18BD219EF322}</a:tableStyleId>
              </a:tblPr>
              <a:tblGrid>
                <a:gridCol w="5118101">
                  <a:extLst>
                    <a:ext uri="{9D8B030D-6E8A-4147-A177-3AD203B41FA5}">
                      <a16:colId xmlns:a16="http://schemas.microsoft.com/office/drawing/2014/main" val="2655657978"/>
                    </a:ext>
                  </a:extLst>
                </a:gridCol>
              </a:tblGrid>
              <a:tr h="629941">
                <a:tc>
                  <a:txBody>
                    <a:bodyPr/>
                    <a:lstStyle/>
                    <a:p>
                      <a:pPr algn="ctr"/>
                      <a:r>
                        <a:rPr lang="en-US" sz="3600" dirty="0">
                          <a:solidFill>
                            <a:schemeClr val="tx1"/>
                          </a:solidFill>
                          <a:latin typeface="Segoe UI Emoji" panose="020B0502040204020203" pitchFamily="34" charset="0"/>
                          <a:ea typeface="Segoe UI Emoji" panose="020B0502040204020203" pitchFamily="34" charset="0"/>
                        </a:rPr>
                        <a:t>Levofloxacin</a:t>
                      </a:r>
                    </a:p>
                  </a:txBody>
                  <a:tcPr>
                    <a:solidFill>
                      <a:schemeClr val="accent2">
                        <a:lumMod val="20000"/>
                        <a:lumOff val="80000"/>
                      </a:schemeClr>
                    </a:solidFill>
                  </a:tcPr>
                </a:tc>
                <a:extLst>
                  <a:ext uri="{0D108BD9-81ED-4DB2-BD59-A6C34878D82A}">
                    <a16:rowId xmlns:a16="http://schemas.microsoft.com/office/drawing/2014/main" val="3745141298"/>
                  </a:ext>
                </a:extLst>
              </a:tr>
              <a:tr h="364966">
                <a:tc>
                  <a:txBody>
                    <a:bodyPr/>
                    <a:lstStyle/>
                    <a:p>
                      <a:r>
                        <a:rPr lang="en-US" dirty="0"/>
                        <a:t>Bactericidal</a:t>
                      </a:r>
                    </a:p>
                  </a:txBody>
                  <a:tcPr>
                    <a:solidFill>
                      <a:schemeClr val="accent2">
                        <a:lumMod val="20000"/>
                        <a:lumOff val="80000"/>
                      </a:schemeClr>
                    </a:solidFill>
                  </a:tcPr>
                </a:tc>
                <a:extLst>
                  <a:ext uri="{0D108BD9-81ED-4DB2-BD59-A6C34878D82A}">
                    <a16:rowId xmlns:a16="http://schemas.microsoft.com/office/drawing/2014/main" val="1374648805"/>
                  </a:ext>
                </a:extLst>
              </a:tr>
              <a:tr h="364966">
                <a:tc>
                  <a:txBody>
                    <a:bodyPr/>
                    <a:lstStyle/>
                    <a:p>
                      <a:r>
                        <a:rPr lang="en-US" dirty="0"/>
                        <a:t>Excreted unchanged by the kidneys; </a:t>
                      </a:r>
                    </a:p>
                  </a:txBody>
                  <a:tcPr>
                    <a:solidFill>
                      <a:schemeClr val="accent2">
                        <a:lumMod val="20000"/>
                        <a:lumOff val="80000"/>
                      </a:schemeClr>
                    </a:solidFill>
                  </a:tcPr>
                </a:tc>
                <a:extLst>
                  <a:ext uri="{0D108BD9-81ED-4DB2-BD59-A6C34878D82A}">
                    <a16:rowId xmlns:a16="http://schemas.microsoft.com/office/drawing/2014/main" val="2069546074"/>
                  </a:ext>
                </a:extLst>
              </a:tr>
              <a:tr h="899916">
                <a:tc>
                  <a:txBody>
                    <a:bodyPr/>
                    <a:lstStyle/>
                    <a:p>
                      <a:r>
                        <a:rPr lang="en-US" dirty="0"/>
                        <a:t>Dose: 750-1000 mg/day; adjust dose in renal insufficiency (750-1000 mg/dose 3 times weekly for creatinine clearance &lt; 30 mL/min).</a:t>
                      </a:r>
                    </a:p>
                  </a:txBody>
                  <a:tcPr>
                    <a:solidFill>
                      <a:schemeClr val="accent2">
                        <a:lumMod val="20000"/>
                        <a:lumOff val="80000"/>
                      </a:schemeClr>
                    </a:solidFill>
                  </a:tcPr>
                </a:tc>
                <a:extLst>
                  <a:ext uri="{0D108BD9-81ED-4DB2-BD59-A6C34878D82A}">
                    <a16:rowId xmlns:a16="http://schemas.microsoft.com/office/drawing/2014/main" val="115827558"/>
                  </a:ext>
                </a:extLst>
              </a:tr>
            </a:tbl>
          </a:graphicData>
        </a:graphic>
      </p:graphicFrame>
      <p:sp>
        <p:nvSpPr>
          <p:cNvPr id="6" name="TextBox 5"/>
          <p:cNvSpPr txBox="1"/>
          <p:nvPr/>
        </p:nvSpPr>
        <p:spPr>
          <a:xfrm>
            <a:off x="2488129" y="4071485"/>
            <a:ext cx="7247824" cy="1200329"/>
          </a:xfrm>
          <a:prstGeom prst="rect">
            <a:avLst/>
          </a:prstGeom>
          <a:noFill/>
        </p:spPr>
        <p:txBody>
          <a:bodyPr wrap="square" rtlCol="0">
            <a:spAutoFit/>
          </a:bodyPr>
          <a:lstStyle/>
          <a:p>
            <a:pPr algn="ctr"/>
            <a:r>
              <a:rPr lang="en-US" b="1" dirty="0" smtClean="0"/>
              <a:t>Side Effects:</a:t>
            </a:r>
          </a:p>
          <a:p>
            <a:pPr algn="ctr"/>
            <a:r>
              <a:rPr lang="en-US" dirty="0" smtClean="0"/>
              <a:t>Abdominal discomfort, Diarrhea, Nausea/Vomiting, Mouth Sores, Headache, Dizziness, Skin Itching, QT Prolongation, Blurred Vision, Nervousness, Anxiety, Agitation</a:t>
            </a:r>
            <a:endParaRPr lang="en-US" dirty="0"/>
          </a:p>
        </p:txBody>
      </p:sp>
    </p:spTree>
    <p:extLst>
      <p:ext uri="{BB962C8B-B14F-4D97-AF65-F5344CB8AC3E}">
        <p14:creationId xmlns:p14="http://schemas.microsoft.com/office/powerpoint/2010/main" val="963371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87" y="2242635"/>
            <a:ext cx="3495750" cy="999056"/>
          </a:xfrm>
        </p:spPr>
        <p:txBody>
          <a:bodyPr/>
          <a:lstStyle/>
          <a:p>
            <a:pPr algn="ctr"/>
            <a:r>
              <a:rPr lang="en-US" dirty="0" smtClean="0"/>
              <a:t>Fluoroquinolone</a:t>
            </a:r>
            <a:br>
              <a:rPr lang="en-US" dirty="0" smtClean="0"/>
            </a:br>
            <a:r>
              <a:rPr lang="en-US" dirty="0" smtClean="0">
                <a:solidFill>
                  <a:srgbClr val="FF0000"/>
                </a:solidFill>
              </a:rPr>
              <a:t>Toxicity</a:t>
            </a:r>
            <a:r>
              <a:rPr lang="en-US" dirty="0" smtClean="0"/>
              <a:t> </a:t>
            </a:r>
            <a:endParaRPr lang="en-US" dirty="0"/>
          </a:p>
        </p:txBody>
      </p:sp>
      <p:cxnSp>
        <p:nvCxnSpPr>
          <p:cNvPr id="5" name="Straight Connector 4"/>
          <p:cNvCxnSpPr/>
          <p:nvPr/>
        </p:nvCxnSpPr>
        <p:spPr>
          <a:xfrm>
            <a:off x="4340994" y="731520"/>
            <a:ext cx="9625" cy="5447899"/>
          </a:xfrm>
          <a:prstGeom prst="line">
            <a:avLst/>
          </a:prstGeom>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4639376" y="1256532"/>
            <a:ext cx="674730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Hepatotoxicity (</a:t>
            </a:r>
            <a:r>
              <a:rPr lang="en-US" sz="2000" b="1" dirty="0" smtClean="0">
                <a:solidFill>
                  <a:srgbClr val="FF0000"/>
                </a:solidFill>
              </a:rPr>
              <a:t>rare</a:t>
            </a:r>
            <a:r>
              <a:rPr lang="en-US" sz="2000" dirty="0" smtClean="0"/>
              <a:t> with levofloxacin)</a:t>
            </a:r>
          </a:p>
          <a:p>
            <a:pPr marL="742950" lvl="1" indent="-285750">
              <a:buFont typeface="Courier New" panose="02070309020205020404" pitchFamily="49" charset="0"/>
              <a:buChar char="o"/>
            </a:pPr>
            <a:r>
              <a:rPr lang="en-US" dirty="0" smtClean="0"/>
              <a:t>Reversible transaminase elevation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smtClean="0"/>
              <a:t>Tendonitis/Tendon Rupture; </a:t>
            </a:r>
            <a:r>
              <a:rPr lang="en-US" sz="2000" b="1" dirty="0">
                <a:solidFill>
                  <a:srgbClr val="FF0000"/>
                </a:solidFill>
              </a:rPr>
              <a:t>rare</a:t>
            </a:r>
          </a:p>
          <a:p>
            <a:pPr marL="742950" lvl="1" indent="-285750">
              <a:buFont typeface="Courier New" panose="02070309020205020404" pitchFamily="49" charset="0"/>
              <a:buChar char="o"/>
            </a:pPr>
            <a:r>
              <a:rPr lang="en-US" dirty="0" smtClean="0"/>
              <a:t>Usually </a:t>
            </a:r>
            <a:r>
              <a:rPr lang="en-US" dirty="0" err="1" smtClean="0"/>
              <a:t>achilles</a:t>
            </a:r>
            <a:endParaRPr lang="en-US" dirty="0" smtClean="0"/>
          </a:p>
          <a:p>
            <a:pPr marL="742950" lvl="1" indent="-285750">
              <a:buFont typeface="Courier New" panose="02070309020205020404" pitchFamily="49" charset="0"/>
              <a:buChar char="o"/>
            </a:pPr>
            <a:r>
              <a:rPr lang="en-US" dirty="0" smtClean="0"/>
              <a:t>Risk benefit evaluation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smtClean="0"/>
              <a:t>Neurologic Effects</a:t>
            </a:r>
          </a:p>
          <a:p>
            <a:pPr marL="742950" lvl="1" indent="-285750">
              <a:buFont typeface="Courier New" panose="02070309020205020404" pitchFamily="49" charset="0"/>
              <a:buChar char="o"/>
            </a:pPr>
            <a:r>
              <a:rPr lang="en-US" dirty="0" smtClean="0"/>
              <a:t>Insomnia, dizziness, headache, tremors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i="1" dirty="0" smtClean="0"/>
              <a:t>Patient Education:</a:t>
            </a:r>
          </a:p>
          <a:p>
            <a:pPr marL="742950" lvl="1" indent="-285750">
              <a:buFont typeface="Courier New" panose="02070309020205020404" pitchFamily="49" charset="0"/>
              <a:buChar char="o"/>
            </a:pPr>
            <a:r>
              <a:rPr lang="en-US" dirty="0" smtClean="0"/>
              <a:t>Avoid milk-based products or antacids within 2-hours of ingesting medication</a:t>
            </a:r>
          </a:p>
          <a:p>
            <a:pPr marL="742950" lvl="1" indent="-285750">
              <a:buFont typeface="Courier New" panose="02070309020205020404" pitchFamily="49" charset="0"/>
              <a:buChar char="o"/>
            </a:pPr>
            <a:r>
              <a:rPr lang="en-US" dirty="0" smtClean="0"/>
              <a:t>Avoid vitamin supplements </a:t>
            </a:r>
          </a:p>
        </p:txBody>
      </p:sp>
    </p:spTree>
    <p:extLst>
      <p:ext uri="{BB962C8B-B14F-4D97-AF65-F5344CB8AC3E}">
        <p14:creationId xmlns:p14="http://schemas.microsoft.com/office/powerpoint/2010/main" val="79378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3A62B-5163-410E-BAF7-8407C193AE8B}"/>
              </a:ext>
            </a:extLst>
          </p:cNvPr>
          <p:cNvPicPr>
            <a:picLocks noChangeAspect="1"/>
          </p:cNvPicPr>
          <p:nvPr/>
        </p:nvPicPr>
        <p:blipFill rotWithShape="1">
          <a:blip r:embed="rId3"/>
          <a:srcRect b="5385"/>
          <a:stretch/>
        </p:blipFill>
        <p:spPr>
          <a:xfrm>
            <a:off x="5610328" y="195424"/>
            <a:ext cx="5143500" cy="6488668"/>
          </a:xfrm>
          <a:prstGeom prst="rect">
            <a:avLst/>
          </a:prstGeom>
        </p:spPr>
      </p:pic>
      <p:sp>
        <p:nvSpPr>
          <p:cNvPr id="4" name="TextBox 3"/>
          <p:cNvSpPr txBox="1"/>
          <p:nvPr/>
        </p:nvSpPr>
        <p:spPr>
          <a:xfrm>
            <a:off x="577514" y="471639"/>
            <a:ext cx="4610501" cy="2246769"/>
          </a:xfrm>
          <a:prstGeom prst="rect">
            <a:avLst/>
          </a:prstGeom>
          <a:noFill/>
        </p:spPr>
        <p:txBody>
          <a:bodyPr wrap="square" rtlCol="0">
            <a:spAutoFit/>
          </a:bodyPr>
          <a:lstStyle/>
          <a:p>
            <a:r>
              <a:rPr lang="en-US" sz="2800" dirty="0" smtClean="0"/>
              <a:t>Don’t forget to visit</a:t>
            </a:r>
          </a:p>
          <a:p>
            <a:endParaRPr lang="en-US" sz="2800" dirty="0" smtClean="0"/>
          </a:p>
          <a:p>
            <a:r>
              <a:rPr lang="en-US" sz="2800" dirty="0" smtClean="0"/>
              <a:t>Heartland National TB Center:</a:t>
            </a:r>
          </a:p>
          <a:p>
            <a:r>
              <a:rPr lang="en-US" sz="2800" dirty="0" smtClean="0"/>
              <a:t>Products and Tools</a:t>
            </a:r>
            <a:endParaRPr lang="en-US" sz="2800" dirty="0"/>
          </a:p>
        </p:txBody>
      </p:sp>
      <p:pic>
        <p:nvPicPr>
          <p:cNvPr id="8" name="Picture 7">
            <a:extLst>
              <a:ext uri="{FF2B5EF4-FFF2-40B4-BE49-F238E27FC236}">
                <a16:creationId xmlns:a16="http://schemas.microsoft.com/office/drawing/2014/main" id="{D4F0DCBD-F898-4CDA-8BD1-CC1470585B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39" y="2718408"/>
            <a:ext cx="3372852" cy="1335510"/>
          </a:xfrm>
          <a:prstGeom prst="rect">
            <a:avLst/>
          </a:prstGeom>
          <a:noFill/>
          <a:ln>
            <a:noFill/>
          </a:ln>
        </p:spPr>
      </p:pic>
      <p:sp>
        <p:nvSpPr>
          <p:cNvPr id="9" name="TextBox 8">
            <a:extLst>
              <a:ext uri="{FF2B5EF4-FFF2-40B4-BE49-F238E27FC236}">
                <a16:creationId xmlns:a16="http://schemas.microsoft.com/office/drawing/2014/main" id="{386B6F1D-B9BF-4460-A526-CFB33942B553}"/>
              </a:ext>
            </a:extLst>
          </p:cNvPr>
          <p:cNvSpPr txBox="1"/>
          <p:nvPr/>
        </p:nvSpPr>
        <p:spPr>
          <a:xfrm>
            <a:off x="651945" y="4471677"/>
            <a:ext cx="4090916" cy="646331"/>
          </a:xfrm>
          <a:prstGeom prst="rect">
            <a:avLst/>
          </a:prstGeom>
          <a:noFill/>
        </p:spPr>
        <p:txBody>
          <a:bodyPr wrap="square">
            <a:spAutoFit/>
          </a:bodyPr>
          <a:lstStyle/>
          <a:p>
            <a:pPr algn="ctr"/>
            <a:r>
              <a:rPr lang="en-US" dirty="0">
                <a:hlinkClick r:id="rId5"/>
              </a:rPr>
              <a:t>Products – Heartland National TB Center (heartlandntbc.org)</a:t>
            </a:r>
            <a:endParaRPr lang="en-US" dirty="0"/>
          </a:p>
        </p:txBody>
      </p:sp>
    </p:spTree>
    <p:extLst>
      <p:ext uri="{BB962C8B-B14F-4D97-AF65-F5344CB8AC3E}">
        <p14:creationId xmlns:p14="http://schemas.microsoft.com/office/powerpoint/2010/main" val="385213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00,400+ Take Home Message Stock Illustrations, Royalty-Free Vector  Graphics &amp; Clip Art - iStock | Take away message">
            <a:extLst>
              <a:ext uri="{FF2B5EF4-FFF2-40B4-BE49-F238E27FC236}">
                <a16:creationId xmlns:a16="http://schemas.microsoft.com/office/drawing/2014/main" id="{E64B0805-115A-6456-8BFD-5419D5A7033D}"/>
              </a:ext>
            </a:extLst>
          </p:cNvPr>
          <p:cNvPicPr>
            <a:picLocks noChangeAspect="1"/>
          </p:cNvPicPr>
          <p:nvPr/>
        </p:nvPicPr>
        <p:blipFill>
          <a:blip r:embed="rId3"/>
          <a:stretch>
            <a:fillRect/>
          </a:stretch>
        </p:blipFill>
        <p:spPr>
          <a:xfrm>
            <a:off x="563678" y="542372"/>
            <a:ext cx="4405564" cy="4315829"/>
          </a:xfrm>
          <a:prstGeom prst="rect">
            <a:avLst/>
          </a:prstGeom>
          <a:ln>
            <a:noFill/>
          </a:ln>
          <a:effectLst>
            <a:softEdge rad="112500"/>
          </a:effectLst>
        </p:spPr>
      </p:pic>
      <p:sp>
        <p:nvSpPr>
          <p:cNvPr id="5" name="TextBox 4"/>
          <p:cNvSpPr txBox="1"/>
          <p:nvPr/>
        </p:nvSpPr>
        <p:spPr>
          <a:xfrm>
            <a:off x="5361272" y="635267"/>
            <a:ext cx="6092791" cy="3477875"/>
          </a:xfrm>
          <a:prstGeom prst="rect">
            <a:avLst/>
          </a:prstGeom>
          <a:noFill/>
        </p:spPr>
        <p:txBody>
          <a:bodyPr wrap="square" rtlCol="0">
            <a:spAutoFit/>
          </a:bodyPr>
          <a:lstStyle/>
          <a:p>
            <a:pPr marL="285750" indent="-285750" algn="just">
              <a:buClr>
                <a:schemeClr val="bg1"/>
              </a:buClr>
              <a:buFont typeface="Arial" panose="020B0604020202020204" pitchFamily="34" charset="0"/>
              <a:buChar char="•"/>
            </a:pPr>
            <a:r>
              <a:rPr lang="en-US" sz="2000" dirty="0" smtClean="0">
                <a:solidFill>
                  <a:schemeClr val="bg1"/>
                </a:solidFill>
              </a:rPr>
              <a:t>All TB medications have side effects</a:t>
            </a:r>
          </a:p>
          <a:p>
            <a:pPr marL="285750" indent="-285750" algn="just">
              <a:buClr>
                <a:schemeClr val="bg1"/>
              </a:buClr>
              <a:buFont typeface="Arial" panose="020B0604020202020204" pitchFamily="34" charset="0"/>
              <a:buChar char="•"/>
            </a:pPr>
            <a:endParaRPr lang="en-US" sz="2000" dirty="0" smtClean="0">
              <a:solidFill>
                <a:schemeClr val="bg1"/>
              </a:solidFill>
            </a:endParaRPr>
          </a:p>
          <a:p>
            <a:pPr marL="285750" indent="-285750" algn="just">
              <a:buClr>
                <a:schemeClr val="bg1"/>
              </a:buClr>
              <a:buFont typeface="Arial" panose="020B0604020202020204" pitchFamily="34" charset="0"/>
              <a:buChar char="•"/>
            </a:pPr>
            <a:r>
              <a:rPr lang="en-US" sz="2000" dirty="0" smtClean="0">
                <a:solidFill>
                  <a:schemeClr val="bg1"/>
                </a:solidFill>
              </a:rPr>
              <a:t>Baseline and monthly toxicity assessments for visual acuity and color discrimination aid in preventing toxicities (TB 205 form DSHS)</a:t>
            </a:r>
          </a:p>
          <a:p>
            <a:pPr marL="285750" indent="-285750" algn="just">
              <a:buClr>
                <a:schemeClr val="bg1"/>
              </a:buClr>
              <a:buFont typeface="Arial" panose="020B0604020202020204" pitchFamily="34" charset="0"/>
              <a:buChar char="•"/>
            </a:pPr>
            <a:endParaRPr lang="en-US" sz="2000" dirty="0" smtClean="0">
              <a:solidFill>
                <a:schemeClr val="bg1"/>
              </a:solidFill>
            </a:endParaRPr>
          </a:p>
          <a:p>
            <a:pPr marL="285750" indent="-285750" algn="just">
              <a:buClr>
                <a:schemeClr val="bg1"/>
              </a:buClr>
              <a:buFont typeface="Arial" panose="020B0604020202020204" pitchFamily="34" charset="0"/>
              <a:buChar char="•"/>
            </a:pPr>
            <a:r>
              <a:rPr lang="en-US" sz="2000" dirty="0" smtClean="0">
                <a:solidFill>
                  <a:schemeClr val="bg1"/>
                </a:solidFill>
              </a:rPr>
              <a:t>When changes from baseline occur</a:t>
            </a:r>
          </a:p>
          <a:p>
            <a:pPr marL="800100" lvl="1" indent="-342900" algn="just">
              <a:buClr>
                <a:schemeClr val="bg1"/>
              </a:buClr>
              <a:buFont typeface="Courier New" panose="02070309020205020404" pitchFamily="49" charset="0"/>
              <a:buChar char="o"/>
            </a:pPr>
            <a:r>
              <a:rPr lang="en-US" sz="2000" dirty="0" smtClean="0">
                <a:solidFill>
                  <a:schemeClr val="bg1"/>
                </a:solidFill>
              </a:rPr>
              <a:t>Hold medications and reassess the patient to find likely cause</a:t>
            </a:r>
          </a:p>
          <a:p>
            <a:pPr marL="742950" lvl="1" indent="-285750" algn="just">
              <a:buClr>
                <a:schemeClr val="bg1"/>
              </a:buClr>
              <a:buFont typeface="Arial" panose="020B0604020202020204" pitchFamily="34" charset="0"/>
              <a:buChar char="•"/>
            </a:pPr>
            <a:endParaRPr lang="en-US" sz="2000" dirty="0" smtClean="0">
              <a:solidFill>
                <a:schemeClr val="bg1"/>
              </a:solidFill>
            </a:endParaRPr>
          </a:p>
          <a:p>
            <a:pPr marL="285750" indent="-285750" algn="just">
              <a:buClr>
                <a:schemeClr val="bg1"/>
              </a:buClr>
              <a:buFont typeface="Arial" panose="020B0604020202020204" pitchFamily="34" charset="0"/>
              <a:buChar char="•"/>
            </a:pPr>
            <a:r>
              <a:rPr lang="en-US" sz="2000" dirty="0" smtClean="0">
                <a:solidFill>
                  <a:schemeClr val="bg1"/>
                </a:solidFill>
              </a:rPr>
              <a:t>Patient Education</a:t>
            </a:r>
            <a:endParaRPr lang="en-US" sz="2000" dirty="0">
              <a:solidFill>
                <a:schemeClr val="bg1"/>
              </a:solidFill>
            </a:endParaRPr>
          </a:p>
        </p:txBody>
      </p:sp>
    </p:spTree>
    <p:extLst>
      <p:ext uri="{BB962C8B-B14F-4D97-AF65-F5344CB8AC3E}">
        <p14:creationId xmlns:p14="http://schemas.microsoft.com/office/powerpoint/2010/main" val="3813356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5524" y="481263"/>
            <a:ext cx="7536581" cy="707886"/>
          </a:xfrm>
          <a:prstGeom prst="rect">
            <a:avLst/>
          </a:prstGeom>
          <a:noFill/>
        </p:spPr>
        <p:txBody>
          <a:bodyPr wrap="square" rtlCol="0">
            <a:spAutoFit/>
          </a:bodyPr>
          <a:lstStyle/>
          <a:p>
            <a:r>
              <a:rPr lang="en-US" sz="4000" b="1" dirty="0" smtClean="0"/>
              <a:t>References</a:t>
            </a:r>
            <a:endParaRPr lang="en-US" sz="4000" b="1" dirty="0"/>
          </a:p>
        </p:txBody>
      </p:sp>
      <p:sp>
        <p:nvSpPr>
          <p:cNvPr id="3" name="Content Placeholder 2">
            <a:extLst>
              <a:ext uri="{FF2B5EF4-FFF2-40B4-BE49-F238E27FC236}">
                <a16:creationId xmlns:a16="http://schemas.microsoft.com/office/drawing/2014/main" id="{559D6EAD-6E78-7414-DD03-42A0F4ED3D3E}"/>
              </a:ext>
            </a:extLst>
          </p:cNvPr>
          <p:cNvSpPr>
            <a:spLocks noGrp="1"/>
          </p:cNvSpPr>
          <p:nvPr>
            <p:ph idx="1"/>
          </p:nvPr>
        </p:nvSpPr>
        <p:spPr>
          <a:xfrm>
            <a:off x="1232835" y="2368158"/>
            <a:ext cx="9557085" cy="1838082"/>
          </a:xfrm>
        </p:spPr>
        <p:txBody>
          <a:bodyPr>
            <a:normAutofit/>
          </a:bodyPr>
          <a:lstStyle/>
          <a:p>
            <a:pPr marL="0" indent="0">
              <a:buNone/>
            </a:pPr>
            <a:r>
              <a:rPr lang="en-US" sz="2400" dirty="0">
                <a:hlinkClick r:id="rId3">
                  <a:extLst>
                    <a:ext uri="{A12FA001-AC4F-418D-AE19-62706E023703}">
                      <ahyp:hlinkClr xmlns:ahyp="http://schemas.microsoft.com/office/drawing/2018/hyperlinkcolor" xmlns="" val="tx"/>
                    </a:ext>
                  </a:extLst>
                </a:hlinkClick>
              </a:rPr>
              <a:t>Texas Department of State Health Services Standing Delegation Orders for Tuberculosis Clinical Services Provided by Authorized Licensed Nurses, Fiscal Year 2025</a:t>
            </a:r>
            <a:endParaRPr lang="en-US" sz="2400" dirty="0"/>
          </a:p>
        </p:txBody>
      </p:sp>
    </p:spTree>
    <p:extLst>
      <p:ext uri="{BB962C8B-B14F-4D97-AF65-F5344CB8AC3E}">
        <p14:creationId xmlns:p14="http://schemas.microsoft.com/office/powerpoint/2010/main" val="7703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D48CB61-396F-8C3A-EFA9-60B5CE03BD91}"/>
              </a:ext>
            </a:extLst>
          </p:cNvPr>
          <p:cNvSpPr>
            <a:spLocks noGrp="1"/>
          </p:cNvSpPr>
          <p:nvPr>
            <p:ph type="body" sz="quarter" idx="4294967295"/>
          </p:nvPr>
        </p:nvSpPr>
        <p:spPr>
          <a:xfrm>
            <a:off x="5546730" y="3727977"/>
            <a:ext cx="4689475" cy="611642"/>
          </a:xfrm>
        </p:spPr>
        <p:txBody>
          <a:bodyPr>
            <a:noAutofit/>
          </a:bodyPr>
          <a:lstStyle/>
          <a:p>
            <a:r>
              <a:rPr lang="en-ID" sz="5400" dirty="0">
                <a:solidFill>
                  <a:schemeClr val="bg1"/>
                </a:solidFill>
                <a:latin typeface="+mj-lt"/>
              </a:rPr>
              <a:t>Thank You</a:t>
            </a:r>
          </a:p>
        </p:txBody>
      </p:sp>
      <p:grpSp>
        <p:nvGrpSpPr>
          <p:cNvPr id="6" name="Group 5">
            <a:extLst>
              <a:ext uri="{FF2B5EF4-FFF2-40B4-BE49-F238E27FC236}">
                <a16:creationId xmlns:a16="http://schemas.microsoft.com/office/drawing/2014/main" id="{3A7F62B7-92A4-8F9C-D4B6-DE77BE67E90D}"/>
              </a:ext>
            </a:extLst>
          </p:cNvPr>
          <p:cNvGrpSpPr/>
          <p:nvPr/>
        </p:nvGrpSpPr>
        <p:grpSpPr>
          <a:xfrm>
            <a:off x="5546725" y="4763984"/>
            <a:ext cx="246992" cy="245904"/>
            <a:chOff x="2676525" y="4329113"/>
            <a:chExt cx="360363" cy="358775"/>
          </a:xfrm>
          <a:solidFill>
            <a:schemeClr val="bg1"/>
          </a:solidFill>
        </p:grpSpPr>
        <p:sp>
          <p:nvSpPr>
            <p:cNvPr id="7" name="Freeform 253">
              <a:extLst>
                <a:ext uri="{FF2B5EF4-FFF2-40B4-BE49-F238E27FC236}">
                  <a16:creationId xmlns:a16="http://schemas.microsoft.com/office/drawing/2014/main" id="{DD3F21A4-0417-BC37-BE58-4594C68CFE0E}"/>
                </a:ext>
              </a:extLst>
            </p:cNvPr>
            <p:cNvSpPr>
              <a:spLocks/>
            </p:cNvSpPr>
            <p:nvPr/>
          </p:nvSpPr>
          <p:spPr bwMode="auto">
            <a:xfrm>
              <a:off x="2676525" y="4452938"/>
              <a:ext cx="360363" cy="234950"/>
            </a:xfrm>
            <a:custGeom>
              <a:avLst/>
              <a:gdLst>
                <a:gd name="T0" fmla="*/ 113 w 1360"/>
                <a:gd name="T1" fmla="*/ 893 h 893"/>
                <a:gd name="T2" fmla="*/ 101 w 1360"/>
                <a:gd name="T3" fmla="*/ 893 h 893"/>
                <a:gd name="T4" fmla="*/ 79 w 1360"/>
                <a:gd name="T5" fmla="*/ 888 h 893"/>
                <a:gd name="T6" fmla="*/ 59 w 1360"/>
                <a:gd name="T7" fmla="*/ 880 h 893"/>
                <a:gd name="T8" fmla="*/ 40 w 1360"/>
                <a:gd name="T9" fmla="*/ 866 h 893"/>
                <a:gd name="T10" fmla="*/ 25 w 1360"/>
                <a:gd name="T11" fmla="*/ 851 h 893"/>
                <a:gd name="T12" fmla="*/ 13 w 1360"/>
                <a:gd name="T13" fmla="*/ 833 h 893"/>
                <a:gd name="T14" fmla="*/ 5 w 1360"/>
                <a:gd name="T15" fmla="*/ 813 h 893"/>
                <a:gd name="T16" fmla="*/ 0 w 1360"/>
                <a:gd name="T17" fmla="*/ 791 h 893"/>
                <a:gd name="T18" fmla="*/ 0 w 1360"/>
                <a:gd name="T19" fmla="*/ 185 h 893"/>
                <a:gd name="T20" fmla="*/ 0 w 1360"/>
                <a:gd name="T21" fmla="*/ 178 h 893"/>
                <a:gd name="T22" fmla="*/ 7 w 1360"/>
                <a:gd name="T23" fmla="*/ 165 h 893"/>
                <a:gd name="T24" fmla="*/ 238 w 1360"/>
                <a:gd name="T25" fmla="*/ 5 h 893"/>
                <a:gd name="T26" fmla="*/ 243 w 1360"/>
                <a:gd name="T27" fmla="*/ 3 h 893"/>
                <a:gd name="T28" fmla="*/ 255 w 1360"/>
                <a:gd name="T29" fmla="*/ 0 h 893"/>
                <a:gd name="T30" fmla="*/ 265 w 1360"/>
                <a:gd name="T31" fmla="*/ 2 h 893"/>
                <a:gd name="T32" fmla="*/ 274 w 1360"/>
                <a:gd name="T33" fmla="*/ 8 h 893"/>
                <a:gd name="T34" fmla="*/ 278 w 1360"/>
                <a:gd name="T35" fmla="*/ 13 h 893"/>
                <a:gd name="T36" fmla="*/ 283 w 1360"/>
                <a:gd name="T37" fmla="*/ 23 h 893"/>
                <a:gd name="T38" fmla="*/ 283 w 1360"/>
                <a:gd name="T39" fmla="*/ 34 h 893"/>
                <a:gd name="T40" fmla="*/ 279 w 1360"/>
                <a:gd name="T41" fmla="*/ 44 h 893"/>
                <a:gd name="T42" fmla="*/ 271 w 1360"/>
                <a:gd name="T43" fmla="*/ 52 h 893"/>
                <a:gd name="T44" fmla="*/ 57 w 1360"/>
                <a:gd name="T45" fmla="*/ 780 h 893"/>
                <a:gd name="T46" fmla="*/ 58 w 1360"/>
                <a:gd name="T47" fmla="*/ 791 h 893"/>
                <a:gd name="T48" fmla="*/ 66 w 1360"/>
                <a:gd name="T49" fmla="*/ 811 h 893"/>
                <a:gd name="T50" fmla="*/ 81 w 1360"/>
                <a:gd name="T51" fmla="*/ 826 h 893"/>
                <a:gd name="T52" fmla="*/ 101 w 1360"/>
                <a:gd name="T53" fmla="*/ 835 h 893"/>
                <a:gd name="T54" fmla="*/ 1247 w 1360"/>
                <a:gd name="T55" fmla="*/ 836 h 893"/>
                <a:gd name="T56" fmla="*/ 1258 w 1360"/>
                <a:gd name="T57" fmla="*/ 835 h 893"/>
                <a:gd name="T58" fmla="*/ 1278 w 1360"/>
                <a:gd name="T59" fmla="*/ 826 h 893"/>
                <a:gd name="T60" fmla="*/ 1294 w 1360"/>
                <a:gd name="T61" fmla="*/ 811 h 893"/>
                <a:gd name="T62" fmla="*/ 1302 w 1360"/>
                <a:gd name="T63" fmla="*/ 791 h 893"/>
                <a:gd name="T64" fmla="*/ 1303 w 1360"/>
                <a:gd name="T65" fmla="*/ 199 h 893"/>
                <a:gd name="T66" fmla="*/ 1089 w 1360"/>
                <a:gd name="T67" fmla="*/ 52 h 893"/>
                <a:gd name="T68" fmla="*/ 1081 w 1360"/>
                <a:gd name="T69" fmla="*/ 44 h 893"/>
                <a:gd name="T70" fmla="*/ 1077 w 1360"/>
                <a:gd name="T71" fmla="*/ 34 h 893"/>
                <a:gd name="T72" fmla="*/ 1077 w 1360"/>
                <a:gd name="T73" fmla="*/ 23 h 893"/>
                <a:gd name="T74" fmla="*/ 1082 w 1360"/>
                <a:gd name="T75" fmla="*/ 13 h 893"/>
                <a:gd name="T76" fmla="*/ 1085 w 1360"/>
                <a:gd name="T77" fmla="*/ 8 h 893"/>
                <a:gd name="T78" fmla="*/ 1094 w 1360"/>
                <a:gd name="T79" fmla="*/ 2 h 893"/>
                <a:gd name="T80" fmla="*/ 1105 w 1360"/>
                <a:gd name="T81" fmla="*/ 0 h 893"/>
                <a:gd name="T82" fmla="*/ 1116 w 1360"/>
                <a:gd name="T83" fmla="*/ 3 h 893"/>
                <a:gd name="T84" fmla="*/ 1348 w 1360"/>
                <a:gd name="T85" fmla="*/ 161 h 893"/>
                <a:gd name="T86" fmla="*/ 1353 w 1360"/>
                <a:gd name="T87" fmla="*/ 165 h 893"/>
                <a:gd name="T88" fmla="*/ 1359 w 1360"/>
                <a:gd name="T89" fmla="*/ 178 h 893"/>
                <a:gd name="T90" fmla="*/ 1360 w 1360"/>
                <a:gd name="T91" fmla="*/ 780 h 893"/>
                <a:gd name="T92" fmla="*/ 1360 w 1360"/>
                <a:gd name="T93" fmla="*/ 791 h 893"/>
                <a:gd name="T94" fmla="*/ 1355 w 1360"/>
                <a:gd name="T95" fmla="*/ 813 h 893"/>
                <a:gd name="T96" fmla="*/ 1347 w 1360"/>
                <a:gd name="T97" fmla="*/ 833 h 893"/>
                <a:gd name="T98" fmla="*/ 1334 w 1360"/>
                <a:gd name="T99" fmla="*/ 851 h 893"/>
                <a:gd name="T100" fmla="*/ 1318 w 1360"/>
                <a:gd name="T101" fmla="*/ 866 h 893"/>
                <a:gd name="T102" fmla="*/ 1300 w 1360"/>
                <a:gd name="T103" fmla="*/ 880 h 893"/>
                <a:gd name="T104" fmla="*/ 1280 w 1360"/>
                <a:gd name="T105" fmla="*/ 888 h 893"/>
                <a:gd name="T106" fmla="*/ 1258 w 1360"/>
                <a:gd name="T107" fmla="*/ 893 h 893"/>
                <a:gd name="T108" fmla="*/ 1247 w 1360"/>
                <a:gd name="T10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60" h="893">
                  <a:moveTo>
                    <a:pt x="1247" y="893"/>
                  </a:moveTo>
                  <a:lnTo>
                    <a:pt x="113" y="893"/>
                  </a:lnTo>
                  <a:lnTo>
                    <a:pt x="113" y="893"/>
                  </a:lnTo>
                  <a:lnTo>
                    <a:pt x="101" y="893"/>
                  </a:lnTo>
                  <a:lnTo>
                    <a:pt x="90" y="891"/>
                  </a:lnTo>
                  <a:lnTo>
                    <a:pt x="79" y="888"/>
                  </a:lnTo>
                  <a:lnTo>
                    <a:pt x="69" y="884"/>
                  </a:lnTo>
                  <a:lnTo>
                    <a:pt x="59" y="880"/>
                  </a:lnTo>
                  <a:lnTo>
                    <a:pt x="49" y="874"/>
                  </a:lnTo>
                  <a:lnTo>
                    <a:pt x="40" y="866"/>
                  </a:lnTo>
                  <a:lnTo>
                    <a:pt x="32" y="859"/>
                  </a:lnTo>
                  <a:lnTo>
                    <a:pt x="25" y="851"/>
                  </a:lnTo>
                  <a:lnTo>
                    <a:pt x="19" y="843"/>
                  </a:lnTo>
                  <a:lnTo>
                    <a:pt x="13" y="833"/>
                  </a:lnTo>
                  <a:lnTo>
                    <a:pt x="8" y="824"/>
                  </a:lnTo>
                  <a:lnTo>
                    <a:pt x="5" y="813"/>
                  </a:lnTo>
                  <a:lnTo>
                    <a:pt x="2" y="803"/>
                  </a:lnTo>
                  <a:lnTo>
                    <a:pt x="0" y="791"/>
                  </a:lnTo>
                  <a:lnTo>
                    <a:pt x="0" y="780"/>
                  </a:lnTo>
                  <a:lnTo>
                    <a:pt x="0" y="185"/>
                  </a:lnTo>
                  <a:lnTo>
                    <a:pt x="0" y="185"/>
                  </a:lnTo>
                  <a:lnTo>
                    <a:pt x="0" y="178"/>
                  </a:lnTo>
                  <a:lnTo>
                    <a:pt x="3" y="171"/>
                  </a:lnTo>
                  <a:lnTo>
                    <a:pt x="7" y="165"/>
                  </a:lnTo>
                  <a:lnTo>
                    <a:pt x="12" y="161"/>
                  </a:lnTo>
                  <a:lnTo>
                    <a:pt x="238" y="5"/>
                  </a:lnTo>
                  <a:lnTo>
                    <a:pt x="238" y="5"/>
                  </a:lnTo>
                  <a:lnTo>
                    <a:pt x="243" y="3"/>
                  </a:lnTo>
                  <a:lnTo>
                    <a:pt x="249" y="1"/>
                  </a:lnTo>
                  <a:lnTo>
                    <a:pt x="255" y="0"/>
                  </a:lnTo>
                  <a:lnTo>
                    <a:pt x="260" y="1"/>
                  </a:lnTo>
                  <a:lnTo>
                    <a:pt x="265" y="2"/>
                  </a:lnTo>
                  <a:lnTo>
                    <a:pt x="270" y="5"/>
                  </a:lnTo>
                  <a:lnTo>
                    <a:pt x="274" y="8"/>
                  </a:lnTo>
                  <a:lnTo>
                    <a:pt x="278" y="13"/>
                  </a:lnTo>
                  <a:lnTo>
                    <a:pt x="278" y="13"/>
                  </a:lnTo>
                  <a:lnTo>
                    <a:pt x="281" y="18"/>
                  </a:lnTo>
                  <a:lnTo>
                    <a:pt x="283" y="23"/>
                  </a:lnTo>
                  <a:lnTo>
                    <a:pt x="283" y="28"/>
                  </a:lnTo>
                  <a:lnTo>
                    <a:pt x="283" y="34"/>
                  </a:lnTo>
                  <a:lnTo>
                    <a:pt x="281" y="39"/>
                  </a:lnTo>
                  <a:lnTo>
                    <a:pt x="279" y="44"/>
                  </a:lnTo>
                  <a:lnTo>
                    <a:pt x="275" y="48"/>
                  </a:lnTo>
                  <a:lnTo>
                    <a:pt x="271" y="52"/>
                  </a:lnTo>
                  <a:lnTo>
                    <a:pt x="57" y="199"/>
                  </a:lnTo>
                  <a:lnTo>
                    <a:pt x="57" y="780"/>
                  </a:lnTo>
                  <a:lnTo>
                    <a:pt x="57" y="780"/>
                  </a:lnTo>
                  <a:lnTo>
                    <a:pt x="58" y="791"/>
                  </a:lnTo>
                  <a:lnTo>
                    <a:pt x="61" y="802"/>
                  </a:lnTo>
                  <a:lnTo>
                    <a:pt x="66" y="811"/>
                  </a:lnTo>
                  <a:lnTo>
                    <a:pt x="73" y="820"/>
                  </a:lnTo>
                  <a:lnTo>
                    <a:pt x="81" y="826"/>
                  </a:lnTo>
                  <a:lnTo>
                    <a:pt x="91" y="832"/>
                  </a:lnTo>
                  <a:lnTo>
                    <a:pt x="101" y="835"/>
                  </a:lnTo>
                  <a:lnTo>
                    <a:pt x="113" y="836"/>
                  </a:lnTo>
                  <a:lnTo>
                    <a:pt x="1247" y="836"/>
                  </a:lnTo>
                  <a:lnTo>
                    <a:pt x="1247" y="836"/>
                  </a:lnTo>
                  <a:lnTo>
                    <a:pt x="1258" y="835"/>
                  </a:lnTo>
                  <a:lnTo>
                    <a:pt x="1269" y="832"/>
                  </a:lnTo>
                  <a:lnTo>
                    <a:pt x="1278" y="826"/>
                  </a:lnTo>
                  <a:lnTo>
                    <a:pt x="1287" y="820"/>
                  </a:lnTo>
                  <a:lnTo>
                    <a:pt x="1294" y="811"/>
                  </a:lnTo>
                  <a:lnTo>
                    <a:pt x="1299" y="802"/>
                  </a:lnTo>
                  <a:lnTo>
                    <a:pt x="1302" y="791"/>
                  </a:lnTo>
                  <a:lnTo>
                    <a:pt x="1303" y="780"/>
                  </a:lnTo>
                  <a:lnTo>
                    <a:pt x="1303" y="199"/>
                  </a:lnTo>
                  <a:lnTo>
                    <a:pt x="1089" y="52"/>
                  </a:lnTo>
                  <a:lnTo>
                    <a:pt x="1089" y="52"/>
                  </a:lnTo>
                  <a:lnTo>
                    <a:pt x="1085" y="48"/>
                  </a:lnTo>
                  <a:lnTo>
                    <a:pt x="1081" y="44"/>
                  </a:lnTo>
                  <a:lnTo>
                    <a:pt x="1079" y="39"/>
                  </a:lnTo>
                  <a:lnTo>
                    <a:pt x="1077" y="34"/>
                  </a:lnTo>
                  <a:lnTo>
                    <a:pt x="1077" y="28"/>
                  </a:lnTo>
                  <a:lnTo>
                    <a:pt x="1077" y="23"/>
                  </a:lnTo>
                  <a:lnTo>
                    <a:pt x="1079" y="18"/>
                  </a:lnTo>
                  <a:lnTo>
                    <a:pt x="1082" y="13"/>
                  </a:lnTo>
                  <a:lnTo>
                    <a:pt x="1082" y="13"/>
                  </a:lnTo>
                  <a:lnTo>
                    <a:pt x="1085" y="8"/>
                  </a:lnTo>
                  <a:lnTo>
                    <a:pt x="1090" y="5"/>
                  </a:lnTo>
                  <a:lnTo>
                    <a:pt x="1094" y="2"/>
                  </a:lnTo>
                  <a:lnTo>
                    <a:pt x="1100" y="1"/>
                  </a:lnTo>
                  <a:lnTo>
                    <a:pt x="1105" y="0"/>
                  </a:lnTo>
                  <a:lnTo>
                    <a:pt x="1110" y="1"/>
                  </a:lnTo>
                  <a:lnTo>
                    <a:pt x="1116" y="3"/>
                  </a:lnTo>
                  <a:lnTo>
                    <a:pt x="1121" y="5"/>
                  </a:lnTo>
                  <a:lnTo>
                    <a:pt x="1348" y="161"/>
                  </a:lnTo>
                  <a:lnTo>
                    <a:pt x="1348" y="161"/>
                  </a:lnTo>
                  <a:lnTo>
                    <a:pt x="1353" y="165"/>
                  </a:lnTo>
                  <a:lnTo>
                    <a:pt x="1357" y="171"/>
                  </a:lnTo>
                  <a:lnTo>
                    <a:pt x="1359" y="178"/>
                  </a:lnTo>
                  <a:lnTo>
                    <a:pt x="1360" y="185"/>
                  </a:lnTo>
                  <a:lnTo>
                    <a:pt x="1360" y="780"/>
                  </a:lnTo>
                  <a:lnTo>
                    <a:pt x="1360" y="780"/>
                  </a:lnTo>
                  <a:lnTo>
                    <a:pt x="1360" y="791"/>
                  </a:lnTo>
                  <a:lnTo>
                    <a:pt x="1358" y="803"/>
                  </a:lnTo>
                  <a:lnTo>
                    <a:pt x="1355" y="813"/>
                  </a:lnTo>
                  <a:lnTo>
                    <a:pt x="1351" y="824"/>
                  </a:lnTo>
                  <a:lnTo>
                    <a:pt x="1347" y="833"/>
                  </a:lnTo>
                  <a:lnTo>
                    <a:pt x="1341" y="843"/>
                  </a:lnTo>
                  <a:lnTo>
                    <a:pt x="1334" y="851"/>
                  </a:lnTo>
                  <a:lnTo>
                    <a:pt x="1326" y="859"/>
                  </a:lnTo>
                  <a:lnTo>
                    <a:pt x="1318" y="866"/>
                  </a:lnTo>
                  <a:lnTo>
                    <a:pt x="1310" y="874"/>
                  </a:lnTo>
                  <a:lnTo>
                    <a:pt x="1300" y="880"/>
                  </a:lnTo>
                  <a:lnTo>
                    <a:pt x="1291" y="884"/>
                  </a:lnTo>
                  <a:lnTo>
                    <a:pt x="1280" y="888"/>
                  </a:lnTo>
                  <a:lnTo>
                    <a:pt x="1270" y="891"/>
                  </a:lnTo>
                  <a:lnTo>
                    <a:pt x="1258" y="893"/>
                  </a:lnTo>
                  <a:lnTo>
                    <a:pt x="1247" y="893"/>
                  </a:lnTo>
                  <a:lnTo>
                    <a:pt x="1247" y="8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54">
              <a:extLst>
                <a:ext uri="{FF2B5EF4-FFF2-40B4-BE49-F238E27FC236}">
                  <a16:creationId xmlns:a16="http://schemas.microsoft.com/office/drawing/2014/main" id="{BB88B8D6-EE95-45E8-0517-924C34DBB18A}"/>
                </a:ext>
              </a:extLst>
            </p:cNvPr>
            <p:cNvSpPr>
              <a:spLocks/>
            </p:cNvSpPr>
            <p:nvPr/>
          </p:nvSpPr>
          <p:spPr bwMode="auto">
            <a:xfrm>
              <a:off x="2720975" y="4568826"/>
              <a:ext cx="269875" cy="74613"/>
            </a:xfrm>
            <a:custGeom>
              <a:avLst/>
              <a:gdLst>
                <a:gd name="T0" fmla="*/ 992 w 1020"/>
                <a:gd name="T1" fmla="*/ 284 h 284"/>
                <a:gd name="T2" fmla="*/ 992 w 1020"/>
                <a:gd name="T3" fmla="*/ 284 h 284"/>
                <a:gd name="T4" fmla="*/ 987 w 1020"/>
                <a:gd name="T5" fmla="*/ 283 h 284"/>
                <a:gd name="T6" fmla="*/ 983 w 1020"/>
                <a:gd name="T7" fmla="*/ 282 h 284"/>
                <a:gd name="T8" fmla="*/ 978 w 1020"/>
                <a:gd name="T9" fmla="*/ 280 h 284"/>
                <a:gd name="T10" fmla="*/ 974 w 1020"/>
                <a:gd name="T11" fmla="*/ 278 h 284"/>
                <a:gd name="T12" fmla="*/ 698 w 1020"/>
                <a:gd name="T13" fmla="*/ 57 h 284"/>
                <a:gd name="T14" fmla="*/ 321 w 1020"/>
                <a:gd name="T15" fmla="*/ 57 h 284"/>
                <a:gd name="T16" fmla="*/ 45 w 1020"/>
                <a:gd name="T17" fmla="*/ 278 h 284"/>
                <a:gd name="T18" fmla="*/ 45 w 1020"/>
                <a:gd name="T19" fmla="*/ 278 h 284"/>
                <a:gd name="T20" fmla="*/ 41 w 1020"/>
                <a:gd name="T21" fmla="*/ 281 h 284"/>
                <a:gd name="T22" fmla="*/ 36 w 1020"/>
                <a:gd name="T23" fmla="*/ 283 h 284"/>
                <a:gd name="T24" fmla="*/ 30 w 1020"/>
                <a:gd name="T25" fmla="*/ 284 h 284"/>
                <a:gd name="T26" fmla="*/ 25 w 1020"/>
                <a:gd name="T27" fmla="*/ 284 h 284"/>
                <a:gd name="T28" fmla="*/ 20 w 1020"/>
                <a:gd name="T29" fmla="*/ 283 h 284"/>
                <a:gd name="T30" fmla="*/ 15 w 1020"/>
                <a:gd name="T31" fmla="*/ 280 h 284"/>
                <a:gd name="T32" fmla="*/ 10 w 1020"/>
                <a:gd name="T33" fmla="*/ 277 h 284"/>
                <a:gd name="T34" fmla="*/ 6 w 1020"/>
                <a:gd name="T35" fmla="*/ 273 h 284"/>
                <a:gd name="T36" fmla="*/ 6 w 1020"/>
                <a:gd name="T37" fmla="*/ 273 h 284"/>
                <a:gd name="T38" fmla="*/ 3 w 1020"/>
                <a:gd name="T39" fmla="*/ 269 h 284"/>
                <a:gd name="T40" fmla="*/ 1 w 1020"/>
                <a:gd name="T41" fmla="*/ 263 h 284"/>
                <a:gd name="T42" fmla="*/ 0 w 1020"/>
                <a:gd name="T43" fmla="*/ 258 h 284"/>
                <a:gd name="T44" fmla="*/ 0 w 1020"/>
                <a:gd name="T45" fmla="*/ 253 h 284"/>
                <a:gd name="T46" fmla="*/ 1 w 1020"/>
                <a:gd name="T47" fmla="*/ 247 h 284"/>
                <a:gd name="T48" fmla="*/ 3 w 1020"/>
                <a:gd name="T49" fmla="*/ 242 h 284"/>
                <a:gd name="T50" fmla="*/ 6 w 1020"/>
                <a:gd name="T51" fmla="*/ 238 h 284"/>
                <a:gd name="T52" fmla="*/ 10 w 1020"/>
                <a:gd name="T53" fmla="*/ 234 h 284"/>
                <a:gd name="T54" fmla="*/ 294 w 1020"/>
                <a:gd name="T55" fmla="*/ 6 h 284"/>
                <a:gd name="T56" fmla="*/ 294 w 1020"/>
                <a:gd name="T57" fmla="*/ 6 h 284"/>
                <a:gd name="T58" fmla="*/ 298 w 1020"/>
                <a:gd name="T59" fmla="*/ 4 h 284"/>
                <a:gd name="T60" fmla="*/ 302 w 1020"/>
                <a:gd name="T61" fmla="*/ 2 h 284"/>
                <a:gd name="T62" fmla="*/ 307 w 1020"/>
                <a:gd name="T63" fmla="*/ 1 h 284"/>
                <a:gd name="T64" fmla="*/ 311 w 1020"/>
                <a:gd name="T65" fmla="*/ 0 h 284"/>
                <a:gd name="T66" fmla="*/ 708 w 1020"/>
                <a:gd name="T67" fmla="*/ 0 h 284"/>
                <a:gd name="T68" fmla="*/ 708 w 1020"/>
                <a:gd name="T69" fmla="*/ 0 h 284"/>
                <a:gd name="T70" fmla="*/ 713 w 1020"/>
                <a:gd name="T71" fmla="*/ 1 h 284"/>
                <a:gd name="T72" fmla="*/ 718 w 1020"/>
                <a:gd name="T73" fmla="*/ 2 h 284"/>
                <a:gd name="T74" fmla="*/ 722 w 1020"/>
                <a:gd name="T75" fmla="*/ 4 h 284"/>
                <a:gd name="T76" fmla="*/ 726 w 1020"/>
                <a:gd name="T77" fmla="*/ 6 h 284"/>
                <a:gd name="T78" fmla="*/ 1009 w 1020"/>
                <a:gd name="T79" fmla="*/ 234 h 284"/>
                <a:gd name="T80" fmla="*/ 1009 w 1020"/>
                <a:gd name="T81" fmla="*/ 234 h 284"/>
                <a:gd name="T82" fmla="*/ 1013 w 1020"/>
                <a:gd name="T83" fmla="*/ 238 h 284"/>
                <a:gd name="T84" fmla="*/ 1017 w 1020"/>
                <a:gd name="T85" fmla="*/ 242 h 284"/>
                <a:gd name="T86" fmla="*/ 1019 w 1020"/>
                <a:gd name="T87" fmla="*/ 247 h 284"/>
                <a:gd name="T88" fmla="*/ 1020 w 1020"/>
                <a:gd name="T89" fmla="*/ 253 h 284"/>
                <a:gd name="T90" fmla="*/ 1020 w 1020"/>
                <a:gd name="T91" fmla="*/ 258 h 284"/>
                <a:gd name="T92" fmla="*/ 1019 w 1020"/>
                <a:gd name="T93" fmla="*/ 263 h 284"/>
                <a:gd name="T94" fmla="*/ 1017 w 1020"/>
                <a:gd name="T95" fmla="*/ 269 h 284"/>
                <a:gd name="T96" fmla="*/ 1014 w 1020"/>
                <a:gd name="T97" fmla="*/ 273 h 284"/>
                <a:gd name="T98" fmla="*/ 1014 w 1020"/>
                <a:gd name="T99" fmla="*/ 273 h 284"/>
                <a:gd name="T100" fmla="*/ 1009 w 1020"/>
                <a:gd name="T101" fmla="*/ 278 h 284"/>
                <a:gd name="T102" fmla="*/ 1004 w 1020"/>
                <a:gd name="T103" fmla="*/ 281 h 284"/>
                <a:gd name="T104" fmla="*/ 998 w 1020"/>
                <a:gd name="T105" fmla="*/ 283 h 284"/>
                <a:gd name="T106" fmla="*/ 992 w 1020"/>
                <a:gd name="T107" fmla="*/ 284 h 284"/>
                <a:gd name="T108" fmla="*/ 992 w 1020"/>
                <a:gd name="T109"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20" h="284">
                  <a:moveTo>
                    <a:pt x="992" y="284"/>
                  </a:moveTo>
                  <a:lnTo>
                    <a:pt x="992" y="284"/>
                  </a:lnTo>
                  <a:lnTo>
                    <a:pt x="987" y="283"/>
                  </a:lnTo>
                  <a:lnTo>
                    <a:pt x="983" y="282"/>
                  </a:lnTo>
                  <a:lnTo>
                    <a:pt x="978" y="280"/>
                  </a:lnTo>
                  <a:lnTo>
                    <a:pt x="974" y="278"/>
                  </a:lnTo>
                  <a:lnTo>
                    <a:pt x="698" y="57"/>
                  </a:lnTo>
                  <a:lnTo>
                    <a:pt x="321" y="57"/>
                  </a:lnTo>
                  <a:lnTo>
                    <a:pt x="45" y="278"/>
                  </a:lnTo>
                  <a:lnTo>
                    <a:pt x="45" y="278"/>
                  </a:lnTo>
                  <a:lnTo>
                    <a:pt x="41" y="281"/>
                  </a:lnTo>
                  <a:lnTo>
                    <a:pt x="36" y="283"/>
                  </a:lnTo>
                  <a:lnTo>
                    <a:pt x="30" y="284"/>
                  </a:lnTo>
                  <a:lnTo>
                    <a:pt x="25" y="284"/>
                  </a:lnTo>
                  <a:lnTo>
                    <a:pt x="20" y="283"/>
                  </a:lnTo>
                  <a:lnTo>
                    <a:pt x="15" y="280"/>
                  </a:lnTo>
                  <a:lnTo>
                    <a:pt x="10" y="277"/>
                  </a:lnTo>
                  <a:lnTo>
                    <a:pt x="6" y="273"/>
                  </a:lnTo>
                  <a:lnTo>
                    <a:pt x="6" y="273"/>
                  </a:lnTo>
                  <a:lnTo>
                    <a:pt x="3" y="269"/>
                  </a:lnTo>
                  <a:lnTo>
                    <a:pt x="1" y="263"/>
                  </a:lnTo>
                  <a:lnTo>
                    <a:pt x="0" y="258"/>
                  </a:lnTo>
                  <a:lnTo>
                    <a:pt x="0" y="253"/>
                  </a:lnTo>
                  <a:lnTo>
                    <a:pt x="1" y="247"/>
                  </a:lnTo>
                  <a:lnTo>
                    <a:pt x="3" y="242"/>
                  </a:lnTo>
                  <a:lnTo>
                    <a:pt x="6" y="238"/>
                  </a:lnTo>
                  <a:lnTo>
                    <a:pt x="10" y="234"/>
                  </a:lnTo>
                  <a:lnTo>
                    <a:pt x="294" y="6"/>
                  </a:lnTo>
                  <a:lnTo>
                    <a:pt x="294" y="6"/>
                  </a:lnTo>
                  <a:lnTo>
                    <a:pt x="298" y="4"/>
                  </a:lnTo>
                  <a:lnTo>
                    <a:pt x="302" y="2"/>
                  </a:lnTo>
                  <a:lnTo>
                    <a:pt x="307" y="1"/>
                  </a:lnTo>
                  <a:lnTo>
                    <a:pt x="311" y="0"/>
                  </a:lnTo>
                  <a:lnTo>
                    <a:pt x="708" y="0"/>
                  </a:lnTo>
                  <a:lnTo>
                    <a:pt x="708" y="0"/>
                  </a:lnTo>
                  <a:lnTo>
                    <a:pt x="713" y="1"/>
                  </a:lnTo>
                  <a:lnTo>
                    <a:pt x="718" y="2"/>
                  </a:lnTo>
                  <a:lnTo>
                    <a:pt x="722" y="4"/>
                  </a:lnTo>
                  <a:lnTo>
                    <a:pt x="726" y="6"/>
                  </a:lnTo>
                  <a:lnTo>
                    <a:pt x="1009" y="234"/>
                  </a:lnTo>
                  <a:lnTo>
                    <a:pt x="1009" y="234"/>
                  </a:lnTo>
                  <a:lnTo>
                    <a:pt x="1013" y="238"/>
                  </a:lnTo>
                  <a:lnTo>
                    <a:pt x="1017" y="242"/>
                  </a:lnTo>
                  <a:lnTo>
                    <a:pt x="1019" y="247"/>
                  </a:lnTo>
                  <a:lnTo>
                    <a:pt x="1020" y="253"/>
                  </a:lnTo>
                  <a:lnTo>
                    <a:pt x="1020" y="258"/>
                  </a:lnTo>
                  <a:lnTo>
                    <a:pt x="1019" y="263"/>
                  </a:lnTo>
                  <a:lnTo>
                    <a:pt x="1017" y="269"/>
                  </a:lnTo>
                  <a:lnTo>
                    <a:pt x="1014" y="273"/>
                  </a:lnTo>
                  <a:lnTo>
                    <a:pt x="1014" y="273"/>
                  </a:lnTo>
                  <a:lnTo>
                    <a:pt x="1009" y="278"/>
                  </a:lnTo>
                  <a:lnTo>
                    <a:pt x="1004" y="281"/>
                  </a:lnTo>
                  <a:lnTo>
                    <a:pt x="998" y="283"/>
                  </a:lnTo>
                  <a:lnTo>
                    <a:pt x="992" y="284"/>
                  </a:lnTo>
                  <a:lnTo>
                    <a:pt x="992"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55">
              <a:extLst>
                <a:ext uri="{FF2B5EF4-FFF2-40B4-BE49-F238E27FC236}">
                  <a16:creationId xmlns:a16="http://schemas.microsoft.com/office/drawing/2014/main" id="{B5F22B1C-D4ED-9255-B014-BF9060A696EA}"/>
                </a:ext>
              </a:extLst>
            </p:cNvPr>
            <p:cNvSpPr>
              <a:spLocks/>
            </p:cNvSpPr>
            <p:nvPr/>
          </p:nvSpPr>
          <p:spPr bwMode="auto">
            <a:xfrm>
              <a:off x="2930525" y="4494213"/>
              <a:ext cx="106363" cy="74613"/>
            </a:xfrm>
            <a:custGeom>
              <a:avLst/>
              <a:gdLst>
                <a:gd name="T0" fmla="*/ 29 w 397"/>
                <a:gd name="T1" fmla="*/ 283 h 283"/>
                <a:gd name="T2" fmla="*/ 29 w 397"/>
                <a:gd name="T3" fmla="*/ 283 h 283"/>
                <a:gd name="T4" fmla="*/ 22 w 397"/>
                <a:gd name="T5" fmla="*/ 282 h 283"/>
                <a:gd name="T6" fmla="*/ 15 w 397"/>
                <a:gd name="T7" fmla="*/ 280 h 283"/>
                <a:gd name="T8" fmla="*/ 10 w 397"/>
                <a:gd name="T9" fmla="*/ 276 h 283"/>
                <a:gd name="T10" fmla="*/ 5 w 397"/>
                <a:gd name="T11" fmla="*/ 271 h 283"/>
                <a:gd name="T12" fmla="*/ 5 w 397"/>
                <a:gd name="T13" fmla="*/ 271 h 283"/>
                <a:gd name="T14" fmla="*/ 3 w 397"/>
                <a:gd name="T15" fmla="*/ 266 h 283"/>
                <a:gd name="T16" fmla="*/ 1 w 397"/>
                <a:gd name="T17" fmla="*/ 260 h 283"/>
                <a:gd name="T18" fmla="*/ 0 w 397"/>
                <a:gd name="T19" fmla="*/ 255 h 283"/>
                <a:gd name="T20" fmla="*/ 1 w 397"/>
                <a:gd name="T21" fmla="*/ 250 h 283"/>
                <a:gd name="T22" fmla="*/ 3 w 397"/>
                <a:gd name="T23" fmla="*/ 245 h 283"/>
                <a:gd name="T24" fmla="*/ 5 w 397"/>
                <a:gd name="T25" fmla="*/ 240 h 283"/>
                <a:gd name="T26" fmla="*/ 9 w 397"/>
                <a:gd name="T27" fmla="*/ 235 h 283"/>
                <a:gd name="T28" fmla="*/ 13 w 397"/>
                <a:gd name="T29" fmla="*/ 232 h 283"/>
                <a:gd name="T30" fmla="*/ 353 w 397"/>
                <a:gd name="T31" fmla="*/ 4 h 283"/>
                <a:gd name="T32" fmla="*/ 353 w 397"/>
                <a:gd name="T33" fmla="*/ 4 h 283"/>
                <a:gd name="T34" fmla="*/ 358 w 397"/>
                <a:gd name="T35" fmla="*/ 2 h 283"/>
                <a:gd name="T36" fmla="*/ 363 w 397"/>
                <a:gd name="T37" fmla="*/ 0 h 283"/>
                <a:gd name="T38" fmla="*/ 368 w 397"/>
                <a:gd name="T39" fmla="*/ 0 h 283"/>
                <a:gd name="T40" fmla="*/ 375 w 397"/>
                <a:gd name="T41" fmla="*/ 0 h 283"/>
                <a:gd name="T42" fmla="*/ 380 w 397"/>
                <a:gd name="T43" fmla="*/ 2 h 283"/>
                <a:gd name="T44" fmla="*/ 385 w 397"/>
                <a:gd name="T45" fmla="*/ 4 h 283"/>
                <a:gd name="T46" fmla="*/ 389 w 397"/>
                <a:gd name="T47" fmla="*/ 8 h 283"/>
                <a:gd name="T48" fmla="*/ 393 w 397"/>
                <a:gd name="T49" fmla="*/ 12 h 283"/>
                <a:gd name="T50" fmla="*/ 393 w 397"/>
                <a:gd name="T51" fmla="*/ 12 h 283"/>
                <a:gd name="T52" fmla="*/ 395 w 397"/>
                <a:gd name="T53" fmla="*/ 18 h 283"/>
                <a:gd name="T54" fmla="*/ 397 w 397"/>
                <a:gd name="T55" fmla="*/ 23 h 283"/>
                <a:gd name="T56" fmla="*/ 397 w 397"/>
                <a:gd name="T57" fmla="*/ 29 h 283"/>
                <a:gd name="T58" fmla="*/ 397 w 397"/>
                <a:gd name="T59" fmla="*/ 34 h 283"/>
                <a:gd name="T60" fmla="*/ 395 w 397"/>
                <a:gd name="T61" fmla="*/ 39 h 283"/>
                <a:gd name="T62" fmla="*/ 393 w 397"/>
                <a:gd name="T63" fmla="*/ 44 h 283"/>
                <a:gd name="T64" fmla="*/ 389 w 397"/>
                <a:gd name="T65" fmla="*/ 48 h 283"/>
                <a:gd name="T66" fmla="*/ 385 w 397"/>
                <a:gd name="T67" fmla="*/ 52 h 283"/>
                <a:gd name="T68" fmla="*/ 44 w 397"/>
                <a:gd name="T69" fmla="*/ 279 h 283"/>
                <a:gd name="T70" fmla="*/ 44 w 397"/>
                <a:gd name="T71" fmla="*/ 279 h 283"/>
                <a:gd name="T72" fmla="*/ 40 w 397"/>
                <a:gd name="T73" fmla="*/ 281 h 283"/>
                <a:gd name="T74" fmla="*/ 37 w 397"/>
                <a:gd name="T75" fmla="*/ 282 h 283"/>
                <a:gd name="T76" fmla="*/ 29 w 397"/>
                <a:gd name="T77" fmla="*/ 283 h 283"/>
                <a:gd name="T78" fmla="*/ 29 w 397"/>
                <a:gd name="T7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7" h="283">
                  <a:moveTo>
                    <a:pt x="29" y="283"/>
                  </a:moveTo>
                  <a:lnTo>
                    <a:pt x="29" y="283"/>
                  </a:lnTo>
                  <a:lnTo>
                    <a:pt x="22" y="282"/>
                  </a:lnTo>
                  <a:lnTo>
                    <a:pt x="15" y="280"/>
                  </a:lnTo>
                  <a:lnTo>
                    <a:pt x="10" y="276"/>
                  </a:lnTo>
                  <a:lnTo>
                    <a:pt x="5" y="271"/>
                  </a:lnTo>
                  <a:lnTo>
                    <a:pt x="5" y="271"/>
                  </a:lnTo>
                  <a:lnTo>
                    <a:pt x="3" y="266"/>
                  </a:lnTo>
                  <a:lnTo>
                    <a:pt x="1" y="260"/>
                  </a:lnTo>
                  <a:lnTo>
                    <a:pt x="0" y="255"/>
                  </a:lnTo>
                  <a:lnTo>
                    <a:pt x="1" y="250"/>
                  </a:lnTo>
                  <a:lnTo>
                    <a:pt x="3" y="245"/>
                  </a:lnTo>
                  <a:lnTo>
                    <a:pt x="5" y="240"/>
                  </a:lnTo>
                  <a:lnTo>
                    <a:pt x="9" y="235"/>
                  </a:lnTo>
                  <a:lnTo>
                    <a:pt x="13" y="232"/>
                  </a:lnTo>
                  <a:lnTo>
                    <a:pt x="353" y="4"/>
                  </a:lnTo>
                  <a:lnTo>
                    <a:pt x="353" y="4"/>
                  </a:lnTo>
                  <a:lnTo>
                    <a:pt x="358" y="2"/>
                  </a:lnTo>
                  <a:lnTo>
                    <a:pt x="363" y="0"/>
                  </a:lnTo>
                  <a:lnTo>
                    <a:pt x="368" y="0"/>
                  </a:lnTo>
                  <a:lnTo>
                    <a:pt x="375" y="0"/>
                  </a:lnTo>
                  <a:lnTo>
                    <a:pt x="380" y="2"/>
                  </a:lnTo>
                  <a:lnTo>
                    <a:pt x="385" y="4"/>
                  </a:lnTo>
                  <a:lnTo>
                    <a:pt x="389" y="8"/>
                  </a:lnTo>
                  <a:lnTo>
                    <a:pt x="393" y="12"/>
                  </a:lnTo>
                  <a:lnTo>
                    <a:pt x="393" y="12"/>
                  </a:lnTo>
                  <a:lnTo>
                    <a:pt x="395" y="18"/>
                  </a:lnTo>
                  <a:lnTo>
                    <a:pt x="397" y="23"/>
                  </a:lnTo>
                  <a:lnTo>
                    <a:pt x="397" y="29"/>
                  </a:lnTo>
                  <a:lnTo>
                    <a:pt x="397" y="34"/>
                  </a:lnTo>
                  <a:lnTo>
                    <a:pt x="395" y="39"/>
                  </a:lnTo>
                  <a:lnTo>
                    <a:pt x="393" y="44"/>
                  </a:lnTo>
                  <a:lnTo>
                    <a:pt x="389" y="48"/>
                  </a:lnTo>
                  <a:lnTo>
                    <a:pt x="385" y="52"/>
                  </a:lnTo>
                  <a:lnTo>
                    <a:pt x="44" y="279"/>
                  </a:lnTo>
                  <a:lnTo>
                    <a:pt x="44" y="279"/>
                  </a:lnTo>
                  <a:lnTo>
                    <a:pt x="40" y="281"/>
                  </a:lnTo>
                  <a:lnTo>
                    <a:pt x="37" y="282"/>
                  </a:lnTo>
                  <a:lnTo>
                    <a:pt x="29" y="283"/>
                  </a:lnTo>
                  <a:lnTo>
                    <a:pt x="29" y="2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56">
              <a:extLst>
                <a:ext uri="{FF2B5EF4-FFF2-40B4-BE49-F238E27FC236}">
                  <a16:creationId xmlns:a16="http://schemas.microsoft.com/office/drawing/2014/main" id="{AEFA822B-3EE2-F5EA-2E77-D552D41BE8A4}"/>
                </a:ext>
              </a:extLst>
            </p:cNvPr>
            <p:cNvSpPr>
              <a:spLocks/>
            </p:cNvSpPr>
            <p:nvPr/>
          </p:nvSpPr>
          <p:spPr bwMode="auto">
            <a:xfrm>
              <a:off x="2676525" y="4494213"/>
              <a:ext cx="104775" cy="74613"/>
            </a:xfrm>
            <a:custGeom>
              <a:avLst/>
              <a:gdLst>
                <a:gd name="T0" fmla="*/ 368 w 396"/>
                <a:gd name="T1" fmla="*/ 283 h 283"/>
                <a:gd name="T2" fmla="*/ 368 w 396"/>
                <a:gd name="T3" fmla="*/ 283 h 283"/>
                <a:gd name="T4" fmla="*/ 360 w 396"/>
                <a:gd name="T5" fmla="*/ 282 h 283"/>
                <a:gd name="T6" fmla="*/ 356 w 396"/>
                <a:gd name="T7" fmla="*/ 281 h 283"/>
                <a:gd name="T8" fmla="*/ 353 w 396"/>
                <a:gd name="T9" fmla="*/ 279 h 283"/>
                <a:gd name="T10" fmla="*/ 12 w 396"/>
                <a:gd name="T11" fmla="*/ 52 h 283"/>
                <a:gd name="T12" fmla="*/ 12 w 396"/>
                <a:gd name="T13" fmla="*/ 52 h 283"/>
                <a:gd name="T14" fmla="*/ 8 w 396"/>
                <a:gd name="T15" fmla="*/ 48 h 283"/>
                <a:gd name="T16" fmla="*/ 4 w 396"/>
                <a:gd name="T17" fmla="*/ 44 h 283"/>
                <a:gd name="T18" fmla="*/ 2 w 396"/>
                <a:gd name="T19" fmla="*/ 39 h 283"/>
                <a:gd name="T20" fmla="*/ 0 w 396"/>
                <a:gd name="T21" fmla="*/ 34 h 283"/>
                <a:gd name="T22" fmla="*/ 0 w 396"/>
                <a:gd name="T23" fmla="*/ 29 h 283"/>
                <a:gd name="T24" fmla="*/ 0 w 396"/>
                <a:gd name="T25" fmla="*/ 23 h 283"/>
                <a:gd name="T26" fmla="*/ 2 w 396"/>
                <a:gd name="T27" fmla="*/ 18 h 283"/>
                <a:gd name="T28" fmla="*/ 4 w 396"/>
                <a:gd name="T29" fmla="*/ 12 h 283"/>
                <a:gd name="T30" fmla="*/ 4 w 396"/>
                <a:gd name="T31" fmla="*/ 12 h 283"/>
                <a:gd name="T32" fmla="*/ 8 w 396"/>
                <a:gd name="T33" fmla="*/ 8 h 283"/>
                <a:gd name="T34" fmla="*/ 12 w 396"/>
                <a:gd name="T35" fmla="*/ 4 h 283"/>
                <a:gd name="T36" fmla="*/ 17 w 396"/>
                <a:gd name="T37" fmla="*/ 2 h 283"/>
                <a:gd name="T38" fmla="*/ 22 w 396"/>
                <a:gd name="T39" fmla="*/ 0 h 283"/>
                <a:gd name="T40" fmla="*/ 27 w 396"/>
                <a:gd name="T41" fmla="*/ 0 h 283"/>
                <a:gd name="T42" fmla="*/ 33 w 396"/>
                <a:gd name="T43" fmla="*/ 0 h 283"/>
                <a:gd name="T44" fmla="*/ 38 w 396"/>
                <a:gd name="T45" fmla="*/ 2 h 283"/>
                <a:gd name="T46" fmla="*/ 43 w 396"/>
                <a:gd name="T47" fmla="*/ 4 h 283"/>
                <a:gd name="T48" fmla="*/ 384 w 396"/>
                <a:gd name="T49" fmla="*/ 232 h 283"/>
                <a:gd name="T50" fmla="*/ 384 w 396"/>
                <a:gd name="T51" fmla="*/ 232 h 283"/>
                <a:gd name="T52" fmla="*/ 388 w 396"/>
                <a:gd name="T53" fmla="*/ 235 h 283"/>
                <a:gd name="T54" fmla="*/ 392 w 396"/>
                <a:gd name="T55" fmla="*/ 240 h 283"/>
                <a:gd name="T56" fmla="*/ 394 w 396"/>
                <a:gd name="T57" fmla="*/ 245 h 283"/>
                <a:gd name="T58" fmla="*/ 396 w 396"/>
                <a:gd name="T59" fmla="*/ 250 h 283"/>
                <a:gd name="T60" fmla="*/ 396 w 396"/>
                <a:gd name="T61" fmla="*/ 255 h 283"/>
                <a:gd name="T62" fmla="*/ 396 w 396"/>
                <a:gd name="T63" fmla="*/ 260 h 283"/>
                <a:gd name="T64" fmla="*/ 394 w 396"/>
                <a:gd name="T65" fmla="*/ 266 h 283"/>
                <a:gd name="T66" fmla="*/ 392 w 396"/>
                <a:gd name="T67" fmla="*/ 271 h 283"/>
                <a:gd name="T68" fmla="*/ 392 w 396"/>
                <a:gd name="T69" fmla="*/ 271 h 283"/>
                <a:gd name="T70" fmla="*/ 387 w 396"/>
                <a:gd name="T71" fmla="*/ 276 h 283"/>
                <a:gd name="T72" fmla="*/ 381 w 396"/>
                <a:gd name="T73" fmla="*/ 280 h 283"/>
                <a:gd name="T74" fmla="*/ 375 w 396"/>
                <a:gd name="T75" fmla="*/ 282 h 283"/>
                <a:gd name="T76" fmla="*/ 368 w 396"/>
                <a:gd name="T77" fmla="*/ 283 h 283"/>
                <a:gd name="T78" fmla="*/ 368 w 396"/>
                <a:gd name="T7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6" h="283">
                  <a:moveTo>
                    <a:pt x="368" y="283"/>
                  </a:moveTo>
                  <a:lnTo>
                    <a:pt x="368" y="283"/>
                  </a:lnTo>
                  <a:lnTo>
                    <a:pt x="360" y="282"/>
                  </a:lnTo>
                  <a:lnTo>
                    <a:pt x="356" y="281"/>
                  </a:lnTo>
                  <a:lnTo>
                    <a:pt x="353" y="279"/>
                  </a:lnTo>
                  <a:lnTo>
                    <a:pt x="12" y="52"/>
                  </a:lnTo>
                  <a:lnTo>
                    <a:pt x="12" y="52"/>
                  </a:lnTo>
                  <a:lnTo>
                    <a:pt x="8" y="48"/>
                  </a:lnTo>
                  <a:lnTo>
                    <a:pt x="4" y="44"/>
                  </a:lnTo>
                  <a:lnTo>
                    <a:pt x="2" y="39"/>
                  </a:lnTo>
                  <a:lnTo>
                    <a:pt x="0" y="34"/>
                  </a:lnTo>
                  <a:lnTo>
                    <a:pt x="0" y="29"/>
                  </a:lnTo>
                  <a:lnTo>
                    <a:pt x="0" y="23"/>
                  </a:lnTo>
                  <a:lnTo>
                    <a:pt x="2" y="18"/>
                  </a:lnTo>
                  <a:lnTo>
                    <a:pt x="4" y="12"/>
                  </a:lnTo>
                  <a:lnTo>
                    <a:pt x="4" y="12"/>
                  </a:lnTo>
                  <a:lnTo>
                    <a:pt x="8" y="8"/>
                  </a:lnTo>
                  <a:lnTo>
                    <a:pt x="12" y="4"/>
                  </a:lnTo>
                  <a:lnTo>
                    <a:pt x="17" y="2"/>
                  </a:lnTo>
                  <a:lnTo>
                    <a:pt x="22" y="0"/>
                  </a:lnTo>
                  <a:lnTo>
                    <a:pt x="27" y="0"/>
                  </a:lnTo>
                  <a:lnTo>
                    <a:pt x="33" y="0"/>
                  </a:lnTo>
                  <a:lnTo>
                    <a:pt x="38" y="2"/>
                  </a:lnTo>
                  <a:lnTo>
                    <a:pt x="43" y="4"/>
                  </a:lnTo>
                  <a:lnTo>
                    <a:pt x="384" y="232"/>
                  </a:lnTo>
                  <a:lnTo>
                    <a:pt x="384" y="232"/>
                  </a:lnTo>
                  <a:lnTo>
                    <a:pt x="388" y="235"/>
                  </a:lnTo>
                  <a:lnTo>
                    <a:pt x="392" y="240"/>
                  </a:lnTo>
                  <a:lnTo>
                    <a:pt x="394" y="245"/>
                  </a:lnTo>
                  <a:lnTo>
                    <a:pt x="396" y="250"/>
                  </a:lnTo>
                  <a:lnTo>
                    <a:pt x="396" y="255"/>
                  </a:lnTo>
                  <a:lnTo>
                    <a:pt x="396" y="260"/>
                  </a:lnTo>
                  <a:lnTo>
                    <a:pt x="394" y="266"/>
                  </a:lnTo>
                  <a:lnTo>
                    <a:pt x="392" y="271"/>
                  </a:lnTo>
                  <a:lnTo>
                    <a:pt x="392" y="271"/>
                  </a:lnTo>
                  <a:lnTo>
                    <a:pt x="387" y="276"/>
                  </a:lnTo>
                  <a:lnTo>
                    <a:pt x="381" y="280"/>
                  </a:lnTo>
                  <a:lnTo>
                    <a:pt x="375" y="282"/>
                  </a:lnTo>
                  <a:lnTo>
                    <a:pt x="368" y="283"/>
                  </a:lnTo>
                  <a:lnTo>
                    <a:pt x="368" y="2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57">
              <a:extLst>
                <a:ext uri="{FF2B5EF4-FFF2-40B4-BE49-F238E27FC236}">
                  <a16:creationId xmlns:a16="http://schemas.microsoft.com/office/drawing/2014/main" id="{3F8F0B45-ABBA-2886-A24D-AD91E83D6E56}"/>
                </a:ext>
              </a:extLst>
            </p:cNvPr>
            <p:cNvSpPr>
              <a:spLocks/>
            </p:cNvSpPr>
            <p:nvPr/>
          </p:nvSpPr>
          <p:spPr bwMode="auto">
            <a:xfrm>
              <a:off x="2736850" y="4329113"/>
              <a:ext cx="239713" cy="219075"/>
            </a:xfrm>
            <a:custGeom>
              <a:avLst/>
              <a:gdLst>
                <a:gd name="T0" fmla="*/ 879 w 907"/>
                <a:gd name="T1" fmla="*/ 831 h 831"/>
                <a:gd name="T2" fmla="*/ 879 w 907"/>
                <a:gd name="T3" fmla="*/ 831 h 831"/>
                <a:gd name="T4" fmla="*/ 873 w 907"/>
                <a:gd name="T5" fmla="*/ 831 h 831"/>
                <a:gd name="T6" fmla="*/ 868 w 907"/>
                <a:gd name="T7" fmla="*/ 829 h 831"/>
                <a:gd name="T8" fmla="*/ 863 w 907"/>
                <a:gd name="T9" fmla="*/ 827 h 831"/>
                <a:gd name="T10" fmla="*/ 859 w 907"/>
                <a:gd name="T11" fmla="*/ 823 h 831"/>
                <a:gd name="T12" fmla="*/ 855 w 907"/>
                <a:gd name="T13" fmla="*/ 819 h 831"/>
                <a:gd name="T14" fmla="*/ 853 w 907"/>
                <a:gd name="T15" fmla="*/ 814 h 831"/>
                <a:gd name="T16" fmla="*/ 851 w 907"/>
                <a:gd name="T17" fmla="*/ 809 h 831"/>
                <a:gd name="T18" fmla="*/ 851 w 907"/>
                <a:gd name="T19" fmla="*/ 803 h 831"/>
                <a:gd name="T20" fmla="*/ 851 w 907"/>
                <a:gd name="T21" fmla="*/ 58 h 831"/>
                <a:gd name="T22" fmla="*/ 57 w 907"/>
                <a:gd name="T23" fmla="*/ 58 h 831"/>
                <a:gd name="T24" fmla="*/ 57 w 907"/>
                <a:gd name="T25" fmla="*/ 803 h 831"/>
                <a:gd name="T26" fmla="*/ 57 w 907"/>
                <a:gd name="T27" fmla="*/ 803 h 831"/>
                <a:gd name="T28" fmla="*/ 57 w 907"/>
                <a:gd name="T29" fmla="*/ 809 h 831"/>
                <a:gd name="T30" fmla="*/ 55 w 907"/>
                <a:gd name="T31" fmla="*/ 814 h 831"/>
                <a:gd name="T32" fmla="*/ 52 w 907"/>
                <a:gd name="T33" fmla="*/ 819 h 831"/>
                <a:gd name="T34" fmla="*/ 49 w 907"/>
                <a:gd name="T35" fmla="*/ 823 h 831"/>
                <a:gd name="T36" fmla="*/ 45 w 907"/>
                <a:gd name="T37" fmla="*/ 827 h 831"/>
                <a:gd name="T38" fmla="*/ 40 w 907"/>
                <a:gd name="T39" fmla="*/ 829 h 831"/>
                <a:gd name="T40" fmla="*/ 35 w 907"/>
                <a:gd name="T41" fmla="*/ 831 h 831"/>
                <a:gd name="T42" fmla="*/ 29 w 907"/>
                <a:gd name="T43" fmla="*/ 831 h 831"/>
                <a:gd name="T44" fmla="*/ 29 w 907"/>
                <a:gd name="T45" fmla="*/ 831 h 831"/>
                <a:gd name="T46" fmla="*/ 23 w 907"/>
                <a:gd name="T47" fmla="*/ 831 h 831"/>
                <a:gd name="T48" fmla="*/ 17 w 907"/>
                <a:gd name="T49" fmla="*/ 829 h 831"/>
                <a:gd name="T50" fmla="*/ 12 w 907"/>
                <a:gd name="T51" fmla="*/ 827 h 831"/>
                <a:gd name="T52" fmla="*/ 8 w 907"/>
                <a:gd name="T53" fmla="*/ 823 h 831"/>
                <a:gd name="T54" fmla="*/ 5 w 907"/>
                <a:gd name="T55" fmla="*/ 819 h 831"/>
                <a:gd name="T56" fmla="*/ 2 w 907"/>
                <a:gd name="T57" fmla="*/ 814 h 831"/>
                <a:gd name="T58" fmla="*/ 1 w 907"/>
                <a:gd name="T59" fmla="*/ 809 h 831"/>
                <a:gd name="T60" fmla="*/ 0 w 907"/>
                <a:gd name="T61" fmla="*/ 803 h 831"/>
                <a:gd name="T62" fmla="*/ 0 w 907"/>
                <a:gd name="T63" fmla="*/ 28 h 831"/>
                <a:gd name="T64" fmla="*/ 0 w 907"/>
                <a:gd name="T65" fmla="*/ 28 h 831"/>
                <a:gd name="T66" fmla="*/ 1 w 907"/>
                <a:gd name="T67" fmla="*/ 23 h 831"/>
                <a:gd name="T68" fmla="*/ 2 w 907"/>
                <a:gd name="T69" fmla="*/ 18 h 831"/>
                <a:gd name="T70" fmla="*/ 5 w 907"/>
                <a:gd name="T71" fmla="*/ 13 h 831"/>
                <a:gd name="T72" fmla="*/ 8 w 907"/>
                <a:gd name="T73" fmla="*/ 9 h 831"/>
                <a:gd name="T74" fmla="*/ 12 w 907"/>
                <a:gd name="T75" fmla="*/ 5 h 831"/>
                <a:gd name="T76" fmla="*/ 17 w 907"/>
                <a:gd name="T77" fmla="*/ 3 h 831"/>
                <a:gd name="T78" fmla="*/ 23 w 907"/>
                <a:gd name="T79" fmla="*/ 1 h 831"/>
                <a:gd name="T80" fmla="*/ 29 w 907"/>
                <a:gd name="T81" fmla="*/ 0 h 831"/>
                <a:gd name="T82" fmla="*/ 879 w 907"/>
                <a:gd name="T83" fmla="*/ 0 h 831"/>
                <a:gd name="T84" fmla="*/ 879 w 907"/>
                <a:gd name="T85" fmla="*/ 0 h 831"/>
                <a:gd name="T86" fmla="*/ 884 w 907"/>
                <a:gd name="T87" fmla="*/ 1 h 831"/>
                <a:gd name="T88" fmla="*/ 890 w 907"/>
                <a:gd name="T89" fmla="*/ 3 h 831"/>
                <a:gd name="T90" fmla="*/ 894 w 907"/>
                <a:gd name="T91" fmla="*/ 5 h 831"/>
                <a:gd name="T92" fmla="*/ 899 w 907"/>
                <a:gd name="T93" fmla="*/ 9 h 831"/>
                <a:gd name="T94" fmla="*/ 902 w 907"/>
                <a:gd name="T95" fmla="*/ 13 h 831"/>
                <a:gd name="T96" fmla="*/ 905 w 907"/>
                <a:gd name="T97" fmla="*/ 18 h 831"/>
                <a:gd name="T98" fmla="*/ 906 w 907"/>
                <a:gd name="T99" fmla="*/ 23 h 831"/>
                <a:gd name="T100" fmla="*/ 907 w 907"/>
                <a:gd name="T101" fmla="*/ 28 h 831"/>
                <a:gd name="T102" fmla="*/ 907 w 907"/>
                <a:gd name="T103" fmla="*/ 803 h 831"/>
                <a:gd name="T104" fmla="*/ 907 w 907"/>
                <a:gd name="T105" fmla="*/ 803 h 831"/>
                <a:gd name="T106" fmla="*/ 906 w 907"/>
                <a:gd name="T107" fmla="*/ 809 h 831"/>
                <a:gd name="T108" fmla="*/ 905 w 907"/>
                <a:gd name="T109" fmla="*/ 814 h 831"/>
                <a:gd name="T110" fmla="*/ 902 w 907"/>
                <a:gd name="T111" fmla="*/ 819 h 831"/>
                <a:gd name="T112" fmla="*/ 899 w 907"/>
                <a:gd name="T113" fmla="*/ 823 h 831"/>
                <a:gd name="T114" fmla="*/ 894 w 907"/>
                <a:gd name="T115" fmla="*/ 827 h 831"/>
                <a:gd name="T116" fmla="*/ 890 w 907"/>
                <a:gd name="T117" fmla="*/ 829 h 831"/>
                <a:gd name="T118" fmla="*/ 884 w 907"/>
                <a:gd name="T119" fmla="*/ 831 h 831"/>
                <a:gd name="T120" fmla="*/ 879 w 907"/>
                <a:gd name="T121" fmla="*/ 831 h 831"/>
                <a:gd name="T122" fmla="*/ 879 w 907"/>
                <a:gd name="T123" fmla="*/ 83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7" h="831">
                  <a:moveTo>
                    <a:pt x="879" y="831"/>
                  </a:moveTo>
                  <a:lnTo>
                    <a:pt x="879" y="831"/>
                  </a:lnTo>
                  <a:lnTo>
                    <a:pt x="873" y="831"/>
                  </a:lnTo>
                  <a:lnTo>
                    <a:pt x="868" y="829"/>
                  </a:lnTo>
                  <a:lnTo>
                    <a:pt x="863" y="827"/>
                  </a:lnTo>
                  <a:lnTo>
                    <a:pt x="859" y="823"/>
                  </a:lnTo>
                  <a:lnTo>
                    <a:pt x="855" y="819"/>
                  </a:lnTo>
                  <a:lnTo>
                    <a:pt x="853" y="814"/>
                  </a:lnTo>
                  <a:lnTo>
                    <a:pt x="851" y="809"/>
                  </a:lnTo>
                  <a:lnTo>
                    <a:pt x="851" y="803"/>
                  </a:lnTo>
                  <a:lnTo>
                    <a:pt x="851" y="58"/>
                  </a:lnTo>
                  <a:lnTo>
                    <a:pt x="57" y="58"/>
                  </a:lnTo>
                  <a:lnTo>
                    <a:pt x="57" y="803"/>
                  </a:lnTo>
                  <a:lnTo>
                    <a:pt x="57" y="803"/>
                  </a:lnTo>
                  <a:lnTo>
                    <a:pt x="57" y="809"/>
                  </a:lnTo>
                  <a:lnTo>
                    <a:pt x="55" y="814"/>
                  </a:lnTo>
                  <a:lnTo>
                    <a:pt x="52" y="819"/>
                  </a:lnTo>
                  <a:lnTo>
                    <a:pt x="49" y="823"/>
                  </a:lnTo>
                  <a:lnTo>
                    <a:pt x="45" y="827"/>
                  </a:lnTo>
                  <a:lnTo>
                    <a:pt x="40" y="829"/>
                  </a:lnTo>
                  <a:lnTo>
                    <a:pt x="35" y="831"/>
                  </a:lnTo>
                  <a:lnTo>
                    <a:pt x="29" y="831"/>
                  </a:lnTo>
                  <a:lnTo>
                    <a:pt x="29" y="831"/>
                  </a:lnTo>
                  <a:lnTo>
                    <a:pt x="23" y="831"/>
                  </a:lnTo>
                  <a:lnTo>
                    <a:pt x="17" y="829"/>
                  </a:lnTo>
                  <a:lnTo>
                    <a:pt x="12" y="827"/>
                  </a:lnTo>
                  <a:lnTo>
                    <a:pt x="8" y="823"/>
                  </a:lnTo>
                  <a:lnTo>
                    <a:pt x="5" y="819"/>
                  </a:lnTo>
                  <a:lnTo>
                    <a:pt x="2" y="814"/>
                  </a:lnTo>
                  <a:lnTo>
                    <a:pt x="1" y="809"/>
                  </a:lnTo>
                  <a:lnTo>
                    <a:pt x="0" y="803"/>
                  </a:lnTo>
                  <a:lnTo>
                    <a:pt x="0" y="28"/>
                  </a:lnTo>
                  <a:lnTo>
                    <a:pt x="0" y="28"/>
                  </a:lnTo>
                  <a:lnTo>
                    <a:pt x="1" y="23"/>
                  </a:lnTo>
                  <a:lnTo>
                    <a:pt x="2" y="18"/>
                  </a:lnTo>
                  <a:lnTo>
                    <a:pt x="5" y="13"/>
                  </a:lnTo>
                  <a:lnTo>
                    <a:pt x="8" y="9"/>
                  </a:lnTo>
                  <a:lnTo>
                    <a:pt x="12" y="5"/>
                  </a:lnTo>
                  <a:lnTo>
                    <a:pt x="17" y="3"/>
                  </a:lnTo>
                  <a:lnTo>
                    <a:pt x="23" y="1"/>
                  </a:lnTo>
                  <a:lnTo>
                    <a:pt x="29" y="0"/>
                  </a:lnTo>
                  <a:lnTo>
                    <a:pt x="879" y="0"/>
                  </a:lnTo>
                  <a:lnTo>
                    <a:pt x="879" y="0"/>
                  </a:lnTo>
                  <a:lnTo>
                    <a:pt x="884" y="1"/>
                  </a:lnTo>
                  <a:lnTo>
                    <a:pt x="890" y="3"/>
                  </a:lnTo>
                  <a:lnTo>
                    <a:pt x="894" y="5"/>
                  </a:lnTo>
                  <a:lnTo>
                    <a:pt x="899" y="9"/>
                  </a:lnTo>
                  <a:lnTo>
                    <a:pt x="902" y="13"/>
                  </a:lnTo>
                  <a:lnTo>
                    <a:pt x="905" y="18"/>
                  </a:lnTo>
                  <a:lnTo>
                    <a:pt x="906" y="23"/>
                  </a:lnTo>
                  <a:lnTo>
                    <a:pt x="907" y="28"/>
                  </a:lnTo>
                  <a:lnTo>
                    <a:pt x="907" y="803"/>
                  </a:lnTo>
                  <a:lnTo>
                    <a:pt x="907" y="803"/>
                  </a:lnTo>
                  <a:lnTo>
                    <a:pt x="906" y="809"/>
                  </a:lnTo>
                  <a:lnTo>
                    <a:pt x="905" y="814"/>
                  </a:lnTo>
                  <a:lnTo>
                    <a:pt x="902" y="819"/>
                  </a:lnTo>
                  <a:lnTo>
                    <a:pt x="899" y="823"/>
                  </a:lnTo>
                  <a:lnTo>
                    <a:pt x="894" y="827"/>
                  </a:lnTo>
                  <a:lnTo>
                    <a:pt x="890" y="829"/>
                  </a:lnTo>
                  <a:lnTo>
                    <a:pt x="884" y="831"/>
                  </a:lnTo>
                  <a:lnTo>
                    <a:pt x="879" y="831"/>
                  </a:lnTo>
                  <a:lnTo>
                    <a:pt x="879" y="8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58">
              <a:extLst>
                <a:ext uri="{FF2B5EF4-FFF2-40B4-BE49-F238E27FC236}">
                  <a16:creationId xmlns:a16="http://schemas.microsoft.com/office/drawing/2014/main" id="{2F2109E1-69AE-A2D6-2B91-3E9984657B14}"/>
                </a:ext>
              </a:extLst>
            </p:cNvPr>
            <p:cNvSpPr>
              <a:spLocks noEditPoints="1"/>
            </p:cNvSpPr>
            <p:nvPr/>
          </p:nvSpPr>
          <p:spPr bwMode="auto">
            <a:xfrm>
              <a:off x="2822575" y="4414838"/>
              <a:ext cx="68263" cy="68263"/>
            </a:xfrm>
            <a:custGeom>
              <a:avLst/>
              <a:gdLst>
                <a:gd name="T0" fmla="*/ 115 w 256"/>
                <a:gd name="T1" fmla="*/ 257 h 257"/>
                <a:gd name="T2" fmla="*/ 78 w 256"/>
                <a:gd name="T3" fmla="*/ 247 h 257"/>
                <a:gd name="T4" fmla="*/ 46 w 256"/>
                <a:gd name="T5" fmla="*/ 228 h 257"/>
                <a:gd name="T6" fmla="*/ 22 w 256"/>
                <a:gd name="T7" fmla="*/ 200 h 257"/>
                <a:gd name="T8" fmla="*/ 6 w 256"/>
                <a:gd name="T9" fmla="*/ 167 h 257"/>
                <a:gd name="T10" fmla="*/ 0 w 256"/>
                <a:gd name="T11" fmla="*/ 129 h 257"/>
                <a:gd name="T12" fmla="*/ 3 w 256"/>
                <a:gd name="T13" fmla="*/ 103 h 257"/>
                <a:gd name="T14" fmla="*/ 15 w 256"/>
                <a:gd name="T15" fmla="*/ 68 h 257"/>
                <a:gd name="T16" fmla="*/ 37 w 256"/>
                <a:gd name="T17" fmla="*/ 39 h 257"/>
                <a:gd name="T18" fmla="*/ 66 w 256"/>
                <a:gd name="T19" fmla="*/ 17 h 257"/>
                <a:gd name="T20" fmla="*/ 102 w 256"/>
                <a:gd name="T21" fmla="*/ 3 h 257"/>
                <a:gd name="T22" fmla="*/ 128 w 256"/>
                <a:gd name="T23" fmla="*/ 0 h 257"/>
                <a:gd name="T24" fmla="*/ 166 w 256"/>
                <a:gd name="T25" fmla="*/ 6 h 257"/>
                <a:gd name="T26" fmla="*/ 200 w 256"/>
                <a:gd name="T27" fmla="*/ 23 h 257"/>
                <a:gd name="T28" fmla="*/ 227 w 256"/>
                <a:gd name="T29" fmla="*/ 48 h 257"/>
                <a:gd name="T30" fmla="*/ 246 w 256"/>
                <a:gd name="T31" fmla="*/ 79 h 257"/>
                <a:gd name="T32" fmla="*/ 255 w 256"/>
                <a:gd name="T33" fmla="*/ 115 h 257"/>
                <a:gd name="T34" fmla="*/ 255 w 256"/>
                <a:gd name="T35" fmla="*/ 142 h 257"/>
                <a:gd name="T36" fmla="*/ 246 w 256"/>
                <a:gd name="T37" fmla="*/ 179 h 257"/>
                <a:gd name="T38" fmla="*/ 227 w 256"/>
                <a:gd name="T39" fmla="*/ 210 h 257"/>
                <a:gd name="T40" fmla="*/ 200 w 256"/>
                <a:gd name="T41" fmla="*/ 235 h 257"/>
                <a:gd name="T42" fmla="*/ 166 w 256"/>
                <a:gd name="T43" fmla="*/ 251 h 257"/>
                <a:gd name="T44" fmla="*/ 128 w 256"/>
                <a:gd name="T45" fmla="*/ 257 h 257"/>
                <a:gd name="T46" fmla="*/ 128 w 256"/>
                <a:gd name="T47" fmla="*/ 58 h 257"/>
                <a:gd name="T48" fmla="*/ 107 w 256"/>
                <a:gd name="T49" fmla="*/ 61 h 257"/>
                <a:gd name="T50" fmla="*/ 87 w 256"/>
                <a:gd name="T51" fmla="*/ 70 h 257"/>
                <a:gd name="T52" fmla="*/ 72 w 256"/>
                <a:gd name="T53" fmla="*/ 83 h 257"/>
                <a:gd name="T54" fmla="*/ 62 w 256"/>
                <a:gd name="T55" fmla="*/ 101 h 257"/>
                <a:gd name="T56" fmla="*/ 57 w 256"/>
                <a:gd name="T57" fmla="*/ 122 h 257"/>
                <a:gd name="T58" fmla="*/ 57 w 256"/>
                <a:gd name="T59" fmla="*/ 137 h 257"/>
                <a:gd name="T60" fmla="*/ 62 w 256"/>
                <a:gd name="T61" fmla="*/ 157 h 257"/>
                <a:gd name="T62" fmla="*/ 72 w 256"/>
                <a:gd name="T63" fmla="*/ 174 h 257"/>
                <a:gd name="T64" fmla="*/ 87 w 256"/>
                <a:gd name="T65" fmla="*/ 188 h 257"/>
                <a:gd name="T66" fmla="*/ 107 w 256"/>
                <a:gd name="T67" fmla="*/ 197 h 257"/>
                <a:gd name="T68" fmla="*/ 128 w 256"/>
                <a:gd name="T69" fmla="*/ 200 h 257"/>
                <a:gd name="T70" fmla="*/ 142 w 256"/>
                <a:gd name="T71" fmla="*/ 199 h 257"/>
                <a:gd name="T72" fmla="*/ 162 w 256"/>
                <a:gd name="T73" fmla="*/ 192 h 257"/>
                <a:gd name="T74" fmla="*/ 178 w 256"/>
                <a:gd name="T75" fmla="*/ 179 h 257"/>
                <a:gd name="T76" fmla="*/ 190 w 256"/>
                <a:gd name="T77" fmla="*/ 163 h 257"/>
                <a:gd name="T78" fmla="*/ 198 w 256"/>
                <a:gd name="T79" fmla="*/ 144 h 257"/>
                <a:gd name="T80" fmla="*/ 200 w 256"/>
                <a:gd name="T81" fmla="*/ 129 h 257"/>
                <a:gd name="T82" fmla="*/ 196 w 256"/>
                <a:gd name="T83" fmla="*/ 107 h 257"/>
                <a:gd name="T84" fmla="*/ 187 w 256"/>
                <a:gd name="T85" fmla="*/ 89 h 257"/>
                <a:gd name="T86" fmla="*/ 173 w 256"/>
                <a:gd name="T87" fmla="*/ 74 h 257"/>
                <a:gd name="T88" fmla="*/ 155 w 256"/>
                <a:gd name="T89" fmla="*/ 63 h 257"/>
                <a:gd name="T90" fmla="*/ 135 w 256"/>
                <a:gd name="T91" fmla="*/ 5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7">
                  <a:moveTo>
                    <a:pt x="128" y="257"/>
                  </a:moveTo>
                  <a:lnTo>
                    <a:pt x="128" y="257"/>
                  </a:lnTo>
                  <a:lnTo>
                    <a:pt x="115" y="257"/>
                  </a:lnTo>
                  <a:lnTo>
                    <a:pt x="102" y="255"/>
                  </a:lnTo>
                  <a:lnTo>
                    <a:pt x="89" y="251"/>
                  </a:lnTo>
                  <a:lnTo>
                    <a:pt x="78" y="247"/>
                  </a:lnTo>
                  <a:lnTo>
                    <a:pt x="66" y="242"/>
                  </a:lnTo>
                  <a:lnTo>
                    <a:pt x="56" y="235"/>
                  </a:lnTo>
                  <a:lnTo>
                    <a:pt x="46" y="228"/>
                  </a:lnTo>
                  <a:lnTo>
                    <a:pt x="37" y="220"/>
                  </a:lnTo>
                  <a:lnTo>
                    <a:pt x="29" y="210"/>
                  </a:lnTo>
                  <a:lnTo>
                    <a:pt x="22" y="200"/>
                  </a:lnTo>
                  <a:lnTo>
                    <a:pt x="15" y="190"/>
                  </a:lnTo>
                  <a:lnTo>
                    <a:pt x="10" y="179"/>
                  </a:lnTo>
                  <a:lnTo>
                    <a:pt x="6" y="167"/>
                  </a:lnTo>
                  <a:lnTo>
                    <a:pt x="3" y="155"/>
                  </a:lnTo>
                  <a:lnTo>
                    <a:pt x="1" y="142"/>
                  </a:lnTo>
                  <a:lnTo>
                    <a:pt x="0" y="129"/>
                  </a:lnTo>
                  <a:lnTo>
                    <a:pt x="0" y="129"/>
                  </a:lnTo>
                  <a:lnTo>
                    <a:pt x="1" y="115"/>
                  </a:lnTo>
                  <a:lnTo>
                    <a:pt x="3" y="103"/>
                  </a:lnTo>
                  <a:lnTo>
                    <a:pt x="6" y="91"/>
                  </a:lnTo>
                  <a:lnTo>
                    <a:pt x="10" y="79"/>
                  </a:lnTo>
                  <a:lnTo>
                    <a:pt x="15" y="68"/>
                  </a:lnTo>
                  <a:lnTo>
                    <a:pt x="22" y="57"/>
                  </a:lnTo>
                  <a:lnTo>
                    <a:pt x="29" y="48"/>
                  </a:lnTo>
                  <a:lnTo>
                    <a:pt x="37" y="39"/>
                  </a:lnTo>
                  <a:lnTo>
                    <a:pt x="46" y="30"/>
                  </a:lnTo>
                  <a:lnTo>
                    <a:pt x="56" y="23"/>
                  </a:lnTo>
                  <a:lnTo>
                    <a:pt x="66" y="17"/>
                  </a:lnTo>
                  <a:lnTo>
                    <a:pt x="78" y="10"/>
                  </a:lnTo>
                  <a:lnTo>
                    <a:pt x="89" y="6"/>
                  </a:lnTo>
                  <a:lnTo>
                    <a:pt x="102" y="3"/>
                  </a:lnTo>
                  <a:lnTo>
                    <a:pt x="115" y="1"/>
                  </a:lnTo>
                  <a:lnTo>
                    <a:pt x="128" y="0"/>
                  </a:lnTo>
                  <a:lnTo>
                    <a:pt x="128" y="0"/>
                  </a:lnTo>
                  <a:lnTo>
                    <a:pt x="141" y="1"/>
                  </a:lnTo>
                  <a:lnTo>
                    <a:pt x="153" y="3"/>
                  </a:lnTo>
                  <a:lnTo>
                    <a:pt x="166" y="6"/>
                  </a:lnTo>
                  <a:lnTo>
                    <a:pt x="177" y="10"/>
                  </a:lnTo>
                  <a:lnTo>
                    <a:pt x="188" y="17"/>
                  </a:lnTo>
                  <a:lnTo>
                    <a:pt x="200" y="23"/>
                  </a:lnTo>
                  <a:lnTo>
                    <a:pt x="210" y="30"/>
                  </a:lnTo>
                  <a:lnTo>
                    <a:pt x="219" y="39"/>
                  </a:lnTo>
                  <a:lnTo>
                    <a:pt x="227" y="48"/>
                  </a:lnTo>
                  <a:lnTo>
                    <a:pt x="234" y="57"/>
                  </a:lnTo>
                  <a:lnTo>
                    <a:pt x="240" y="68"/>
                  </a:lnTo>
                  <a:lnTo>
                    <a:pt x="246" y="79"/>
                  </a:lnTo>
                  <a:lnTo>
                    <a:pt x="250" y="91"/>
                  </a:lnTo>
                  <a:lnTo>
                    <a:pt x="253" y="103"/>
                  </a:lnTo>
                  <a:lnTo>
                    <a:pt x="255" y="115"/>
                  </a:lnTo>
                  <a:lnTo>
                    <a:pt x="256" y="129"/>
                  </a:lnTo>
                  <a:lnTo>
                    <a:pt x="256" y="129"/>
                  </a:lnTo>
                  <a:lnTo>
                    <a:pt x="255" y="142"/>
                  </a:lnTo>
                  <a:lnTo>
                    <a:pt x="253" y="155"/>
                  </a:lnTo>
                  <a:lnTo>
                    <a:pt x="250" y="167"/>
                  </a:lnTo>
                  <a:lnTo>
                    <a:pt x="246" y="179"/>
                  </a:lnTo>
                  <a:lnTo>
                    <a:pt x="240" y="190"/>
                  </a:lnTo>
                  <a:lnTo>
                    <a:pt x="234" y="200"/>
                  </a:lnTo>
                  <a:lnTo>
                    <a:pt x="227" y="210"/>
                  </a:lnTo>
                  <a:lnTo>
                    <a:pt x="219" y="220"/>
                  </a:lnTo>
                  <a:lnTo>
                    <a:pt x="210" y="228"/>
                  </a:lnTo>
                  <a:lnTo>
                    <a:pt x="200" y="235"/>
                  </a:lnTo>
                  <a:lnTo>
                    <a:pt x="188" y="242"/>
                  </a:lnTo>
                  <a:lnTo>
                    <a:pt x="177" y="247"/>
                  </a:lnTo>
                  <a:lnTo>
                    <a:pt x="166" y="251"/>
                  </a:lnTo>
                  <a:lnTo>
                    <a:pt x="153" y="255"/>
                  </a:lnTo>
                  <a:lnTo>
                    <a:pt x="141" y="257"/>
                  </a:lnTo>
                  <a:lnTo>
                    <a:pt x="128" y="257"/>
                  </a:lnTo>
                  <a:lnTo>
                    <a:pt x="128" y="257"/>
                  </a:lnTo>
                  <a:close/>
                  <a:moveTo>
                    <a:pt x="128" y="58"/>
                  </a:moveTo>
                  <a:lnTo>
                    <a:pt x="128" y="58"/>
                  </a:lnTo>
                  <a:lnTo>
                    <a:pt x="121" y="58"/>
                  </a:lnTo>
                  <a:lnTo>
                    <a:pt x="114" y="59"/>
                  </a:lnTo>
                  <a:lnTo>
                    <a:pt x="107" y="61"/>
                  </a:lnTo>
                  <a:lnTo>
                    <a:pt x="100" y="63"/>
                  </a:lnTo>
                  <a:lnTo>
                    <a:pt x="94" y="66"/>
                  </a:lnTo>
                  <a:lnTo>
                    <a:pt x="87" y="70"/>
                  </a:lnTo>
                  <a:lnTo>
                    <a:pt x="82" y="74"/>
                  </a:lnTo>
                  <a:lnTo>
                    <a:pt x="77" y="78"/>
                  </a:lnTo>
                  <a:lnTo>
                    <a:pt x="72" y="83"/>
                  </a:lnTo>
                  <a:lnTo>
                    <a:pt x="68" y="89"/>
                  </a:lnTo>
                  <a:lnTo>
                    <a:pt x="65" y="95"/>
                  </a:lnTo>
                  <a:lnTo>
                    <a:pt x="62" y="101"/>
                  </a:lnTo>
                  <a:lnTo>
                    <a:pt x="59" y="107"/>
                  </a:lnTo>
                  <a:lnTo>
                    <a:pt x="58" y="114"/>
                  </a:lnTo>
                  <a:lnTo>
                    <a:pt x="57" y="122"/>
                  </a:lnTo>
                  <a:lnTo>
                    <a:pt x="56" y="129"/>
                  </a:lnTo>
                  <a:lnTo>
                    <a:pt x="56" y="129"/>
                  </a:lnTo>
                  <a:lnTo>
                    <a:pt x="57" y="137"/>
                  </a:lnTo>
                  <a:lnTo>
                    <a:pt x="58" y="144"/>
                  </a:lnTo>
                  <a:lnTo>
                    <a:pt x="59" y="150"/>
                  </a:lnTo>
                  <a:lnTo>
                    <a:pt x="62" y="157"/>
                  </a:lnTo>
                  <a:lnTo>
                    <a:pt x="65" y="163"/>
                  </a:lnTo>
                  <a:lnTo>
                    <a:pt x="68" y="169"/>
                  </a:lnTo>
                  <a:lnTo>
                    <a:pt x="72" y="174"/>
                  </a:lnTo>
                  <a:lnTo>
                    <a:pt x="77" y="179"/>
                  </a:lnTo>
                  <a:lnTo>
                    <a:pt x="82" y="184"/>
                  </a:lnTo>
                  <a:lnTo>
                    <a:pt x="87" y="188"/>
                  </a:lnTo>
                  <a:lnTo>
                    <a:pt x="94" y="192"/>
                  </a:lnTo>
                  <a:lnTo>
                    <a:pt x="100" y="195"/>
                  </a:lnTo>
                  <a:lnTo>
                    <a:pt x="107" y="197"/>
                  </a:lnTo>
                  <a:lnTo>
                    <a:pt x="114" y="199"/>
                  </a:lnTo>
                  <a:lnTo>
                    <a:pt x="121" y="200"/>
                  </a:lnTo>
                  <a:lnTo>
                    <a:pt x="128" y="200"/>
                  </a:lnTo>
                  <a:lnTo>
                    <a:pt x="128" y="200"/>
                  </a:lnTo>
                  <a:lnTo>
                    <a:pt x="135" y="200"/>
                  </a:lnTo>
                  <a:lnTo>
                    <a:pt x="142" y="199"/>
                  </a:lnTo>
                  <a:lnTo>
                    <a:pt x="149" y="197"/>
                  </a:lnTo>
                  <a:lnTo>
                    <a:pt x="155" y="195"/>
                  </a:lnTo>
                  <a:lnTo>
                    <a:pt x="162" y="192"/>
                  </a:lnTo>
                  <a:lnTo>
                    <a:pt x="167" y="188"/>
                  </a:lnTo>
                  <a:lnTo>
                    <a:pt x="173" y="184"/>
                  </a:lnTo>
                  <a:lnTo>
                    <a:pt x="178" y="179"/>
                  </a:lnTo>
                  <a:lnTo>
                    <a:pt x="182" y="174"/>
                  </a:lnTo>
                  <a:lnTo>
                    <a:pt x="187" y="169"/>
                  </a:lnTo>
                  <a:lnTo>
                    <a:pt x="190" y="163"/>
                  </a:lnTo>
                  <a:lnTo>
                    <a:pt x="194" y="157"/>
                  </a:lnTo>
                  <a:lnTo>
                    <a:pt x="196" y="150"/>
                  </a:lnTo>
                  <a:lnTo>
                    <a:pt x="198" y="144"/>
                  </a:lnTo>
                  <a:lnTo>
                    <a:pt x="199" y="137"/>
                  </a:lnTo>
                  <a:lnTo>
                    <a:pt x="200" y="129"/>
                  </a:lnTo>
                  <a:lnTo>
                    <a:pt x="200" y="129"/>
                  </a:lnTo>
                  <a:lnTo>
                    <a:pt x="199" y="122"/>
                  </a:lnTo>
                  <a:lnTo>
                    <a:pt x="198" y="114"/>
                  </a:lnTo>
                  <a:lnTo>
                    <a:pt x="196" y="107"/>
                  </a:lnTo>
                  <a:lnTo>
                    <a:pt x="194" y="101"/>
                  </a:lnTo>
                  <a:lnTo>
                    <a:pt x="190" y="95"/>
                  </a:lnTo>
                  <a:lnTo>
                    <a:pt x="187" y="89"/>
                  </a:lnTo>
                  <a:lnTo>
                    <a:pt x="182" y="83"/>
                  </a:lnTo>
                  <a:lnTo>
                    <a:pt x="178" y="78"/>
                  </a:lnTo>
                  <a:lnTo>
                    <a:pt x="173" y="74"/>
                  </a:lnTo>
                  <a:lnTo>
                    <a:pt x="167" y="70"/>
                  </a:lnTo>
                  <a:lnTo>
                    <a:pt x="162" y="66"/>
                  </a:lnTo>
                  <a:lnTo>
                    <a:pt x="155" y="63"/>
                  </a:lnTo>
                  <a:lnTo>
                    <a:pt x="149" y="61"/>
                  </a:lnTo>
                  <a:lnTo>
                    <a:pt x="142" y="59"/>
                  </a:lnTo>
                  <a:lnTo>
                    <a:pt x="135" y="58"/>
                  </a:lnTo>
                  <a:lnTo>
                    <a:pt x="128" y="58"/>
                  </a:lnTo>
                  <a:lnTo>
                    <a:pt x="128"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9">
              <a:extLst>
                <a:ext uri="{FF2B5EF4-FFF2-40B4-BE49-F238E27FC236}">
                  <a16:creationId xmlns:a16="http://schemas.microsoft.com/office/drawing/2014/main" id="{2AC2E65C-6D4F-898F-DC62-D2583A4E2392}"/>
                </a:ext>
              </a:extLst>
            </p:cNvPr>
            <p:cNvSpPr>
              <a:spLocks/>
            </p:cNvSpPr>
            <p:nvPr/>
          </p:nvSpPr>
          <p:spPr bwMode="auto">
            <a:xfrm>
              <a:off x="2781300" y="4373563"/>
              <a:ext cx="149225" cy="150813"/>
            </a:xfrm>
            <a:custGeom>
              <a:avLst/>
              <a:gdLst>
                <a:gd name="T0" fmla="*/ 240 w 567"/>
                <a:gd name="T1" fmla="*/ 563 h 566"/>
                <a:gd name="T2" fmla="*/ 174 w 567"/>
                <a:gd name="T3" fmla="*/ 544 h 566"/>
                <a:gd name="T4" fmla="*/ 114 w 567"/>
                <a:gd name="T5" fmla="*/ 510 h 566"/>
                <a:gd name="T6" fmla="*/ 65 w 567"/>
                <a:gd name="T7" fmla="*/ 463 h 566"/>
                <a:gd name="T8" fmla="*/ 28 w 567"/>
                <a:gd name="T9" fmla="*/ 406 h 566"/>
                <a:gd name="T10" fmla="*/ 6 w 567"/>
                <a:gd name="T11" fmla="*/ 340 h 566"/>
                <a:gd name="T12" fmla="*/ 0 w 567"/>
                <a:gd name="T13" fmla="*/ 283 h 566"/>
                <a:gd name="T14" fmla="*/ 9 w 567"/>
                <a:gd name="T15" fmla="*/ 212 h 566"/>
                <a:gd name="T16" fmla="*/ 34 w 567"/>
                <a:gd name="T17" fmla="*/ 148 h 566"/>
                <a:gd name="T18" fmla="*/ 74 w 567"/>
                <a:gd name="T19" fmla="*/ 93 h 566"/>
                <a:gd name="T20" fmla="*/ 125 w 567"/>
                <a:gd name="T21" fmla="*/ 48 h 566"/>
                <a:gd name="T22" fmla="*/ 187 w 567"/>
                <a:gd name="T23" fmla="*/ 17 h 566"/>
                <a:gd name="T24" fmla="*/ 255 w 567"/>
                <a:gd name="T25" fmla="*/ 1 h 566"/>
                <a:gd name="T26" fmla="*/ 313 w 567"/>
                <a:gd name="T27" fmla="*/ 1 h 566"/>
                <a:gd name="T28" fmla="*/ 381 w 567"/>
                <a:gd name="T29" fmla="*/ 17 h 566"/>
                <a:gd name="T30" fmla="*/ 442 w 567"/>
                <a:gd name="T31" fmla="*/ 48 h 566"/>
                <a:gd name="T32" fmla="*/ 493 w 567"/>
                <a:gd name="T33" fmla="*/ 93 h 566"/>
                <a:gd name="T34" fmla="*/ 533 w 567"/>
                <a:gd name="T35" fmla="*/ 148 h 566"/>
                <a:gd name="T36" fmla="*/ 559 w 567"/>
                <a:gd name="T37" fmla="*/ 212 h 566"/>
                <a:gd name="T38" fmla="*/ 567 w 567"/>
                <a:gd name="T39" fmla="*/ 283 h 566"/>
                <a:gd name="T40" fmla="*/ 563 w 567"/>
                <a:gd name="T41" fmla="*/ 336 h 566"/>
                <a:gd name="T42" fmla="*/ 536 w 567"/>
                <a:gd name="T43" fmla="*/ 380 h 566"/>
                <a:gd name="T44" fmla="*/ 493 w 567"/>
                <a:gd name="T45" fmla="*/ 406 h 566"/>
                <a:gd name="T46" fmla="*/ 451 w 567"/>
                <a:gd name="T47" fmla="*/ 411 h 566"/>
                <a:gd name="T48" fmla="*/ 402 w 567"/>
                <a:gd name="T49" fmla="*/ 393 h 566"/>
                <a:gd name="T50" fmla="*/ 368 w 567"/>
                <a:gd name="T51" fmla="*/ 355 h 566"/>
                <a:gd name="T52" fmla="*/ 356 w 567"/>
                <a:gd name="T53" fmla="*/ 305 h 566"/>
                <a:gd name="T54" fmla="*/ 360 w 567"/>
                <a:gd name="T55" fmla="*/ 267 h 566"/>
                <a:gd name="T56" fmla="*/ 384 w 567"/>
                <a:gd name="T57" fmla="*/ 254 h 566"/>
                <a:gd name="T58" fmla="*/ 404 w 567"/>
                <a:gd name="T59" fmla="*/ 262 h 566"/>
                <a:gd name="T60" fmla="*/ 412 w 567"/>
                <a:gd name="T61" fmla="*/ 305 h 566"/>
                <a:gd name="T62" fmla="*/ 426 w 567"/>
                <a:gd name="T63" fmla="*/ 340 h 566"/>
                <a:gd name="T64" fmla="*/ 462 w 567"/>
                <a:gd name="T65" fmla="*/ 354 h 566"/>
                <a:gd name="T66" fmla="*/ 502 w 567"/>
                <a:gd name="T67" fmla="*/ 333 h 566"/>
                <a:gd name="T68" fmla="*/ 510 w 567"/>
                <a:gd name="T69" fmla="*/ 283 h 566"/>
                <a:gd name="T70" fmla="*/ 483 w 567"/>
                <a:gd name="T71" fmla="*/ 175 h 566"/>
                <a:gd name="T72" fmla="*/ 410 w 567"/>
                <a:gd name="T73" fmla="*/ 95 h 566"/>
                <a:gd name="T74" fmla="*/ 307 w 567"/>
                <a:gd name="T75" fmla="*/ 57 h 566"/>
                <a:gd name="T76" fmla="*/ 216 w 567"/>
                <a:gd name="T77" fmla="*/ 66 h 566"/>
                <a:gd name="T78" fmla="*/ 123 w 567"/>
                <a:gd name="T79" fmla="*/ 123 h 566"/>
                <a:gd name="T80" fmla="*/ 68 w 567"/>
                <a:gd name="T81" fmla="*/ 216 h 566"/>
                <a:gd name="T82" fmla="*/ 59 w 567"/>
                <a:gd name="T83" fmla="*/ 306 h 566"/>
                <a:gd name="T84" fmla="*/ 96 w 567"/>
                <a:gd name="T85" fmla="*/ 410 h 566"/>
                <a:gd name="T86" fmla="*/ 176 w 567"/>
                <a:gd name="T87" fmla="*/ 483 h 566"/>
                <a:gd name="T88" fmla="*/ 284 w 567"/>
                <a:gd name="T89" fmla="*/ 510 h 566"/>
                <a:gd name="T90" fmla="*/ 352 w 567"/>
                <a:gd name="T91" fmla="*/ 500 h 566"/>
                <a:gd name="T92" fmla="*/ 412 w 567"/>
                <a:gd name="T93" fmla="*/ 471 h 566"/>
                <a:gd name="T94" fmla="*/ 438 w 567"/>
                <a:gd name="T95" fmla="*/ 467 h 566"/>
                <a:gd name="T96" fmla="*/ 454 w 567"/>
                <a:gd name="T97" fmla="*/ 483 h 566"/>
                <a:gd name="T98" fmla="*/ 452 w 567"/>
                <a:gd name="T99" fmla="*/ 509 h 566"/>
                <a:gd name="T100" fmla="*/ 407 w 567"/>
                <a:gd name="T101" fmla="*/ 538 h 566"/>
                <a:gd name="T102" fmla="*/ 305 w 567"/>
                <a:gd name="T103" fmla="*/ 56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7" h="566">
                  <a:moveTo>
                    <a:pt x="284" y="566"/>
                  </a:moveTo>
                  <a:lnTo>
                    <a:pt x="284" y="566"/>
                  </a:lnTo>
                  <a:lnTo>
                    <a:pt x="269" y="566"/>
                  </a:lnTo>
                  <a:lnTo>
                    <a:pt x="255" y="564"/>
                  </a:lnTo>
                  <a:lnTo>
                    <a:pt x="240" y="563"/>
                  </a:lnTo>
                  <a:lnTo>
                    <a:pt x="226" y="560"/>
                  </a:lnTo>
                  <a:lnTo>
                    <a:pt x="213" y="557"/>
                  </a:lnTo>
                  <a:lnTo>
                    <a:pt x="200" y="553"/>
                  </a:lnTo>
                  <a:lnTo>
                    <a:pt x="187" y="549"/>
                  </a:lnTo>
                  <a:lnTo>
                    <a:pt x="174" y="544"/>
                  </a:lnTo>
                  <a:lnTo>
                    <a:pt x="161" y="538"/>
                  </a:lnTo>
                  <a:lnTo>
                    <a:pt x="148" y="532"/>
                  </a:lnTo>
                  <a:lnTo>
                    <a:pt x="137" y="525"/>
                  </a:lnTo>
                  <a:lnTo>
                    <a:pt x="125" y="518"/>
                  </a:lnTo>
                  <a:lnTo>
                    <a:pt x="114" y="510"/>
                  </a:lnTo>
                  <a:lnTo>
                    <a:pt x="104" y="502"/>
                  </a:lnTo>
                  <a:lnTo>
                    <a:pt x="93" y="493"/>
                  </a:lnTo>
                  <a:lnTo>
                    <a:pt x="84" y="484"/>
                  </a:lnTo>
                  <a:lnTo>
                    <a:pt x="74" y="474"/>
                  </a:lnTo>
                  <a:lnTo>
                    <a:pt x="65" y="463"/>
                  </a:lnTo>
                  <a:lnTo>
                    <a:pt x="57" y="452"/>
                  </a:lnTo>
                  <a:lnTo>
                    <a:pt x="48" y="441"/>
                  </a:lnTo>
                  <a:lnTo>
                    <a:pt x="41" y="430"/>
                  </a:lnTo>
                  <a:lnTo>
                    <a:pt x="34" y="418"/>
                  </a:lnTo>
                  <a:lnTo>
                    <a:pt x="28" y="406"/>
                  </a:lnTo>
                  <a:lnTo>
                    <a:pt x="22" y="393"/>
                  </a:lnTo>
                  <a:lnTo>
                    <a:pt x="17" y="381"/>
                  </a:lnTo>
                  <a:lnTo>
                    <a:pt x="13" y="367"/>
                  </a:lnTo>
                  <a:lnTo>
                    <a:pt x="9" y="353"/>
                  </a:lnTo>
                  <a:lnTo>
                    <a:pt x="6" y="340"/>
                  </a:lnTo>
                  <a:lnTo>
                    <a:pt x="4" y="326"/>
                  </a:lnTo>
                  <a:lnTo>
                    <a:pt x="2" y="312"/>
                  </a:lnTo>
                  <a:lnTo>
                    <a:pt x="1" y="298"/>
                  </a:lnTo>
                  <a:lnTo>
                    <a:pt x="0" y="283"/>
                  </a:lnTo>
                  <a:lnTo>
                    <a:pt x="0" y="283"/>
                  </a:lnTo>
                  <a:lnTo>
                    <a:pt x="1" y="268"/>
                  </a:lnTo>
                  <a:lnTo>
                    <a:pt x="2" y="254"/>
                  </a:lnTo>
                  <a:lnTo>
                    <a:pt x="4" y="240"/>
                  </a:lnTo>
                  <a:lnTo>
                    <a:pt x="6" y="226"/>
                  </a:lnTo>
                  <a:lnTo>
                    <a:pt x="9" y="212"/>
                  </a:lnTo>
                  <a:lnTo>
                    <a:pt x="13" y="199"/>
                  </a:lnTo>
                  <a:lnTo>
                    <a:pt x="17" y="186"/>
                  </a:lnTo>
                  <a:lnTo>
                    <a:pt x="22" y="173"/>
                  </a:lnTo>
                  <a:lnTo>
                    <a:pt x="28" y="160"/>
                  </a:lnTo>
                  <a:lnTo>
                    <a:pt x="34" y="148"/>
                  </a:lnTo>
                  <a:lnTo>
                    <a:pt x="41" y="136"/>
                  </a:lnTo>
                  <a:lnTo>
                    <a:pt x="48" y="125"/>
                  </a:lnTo>
                  <a:lnTo>
                    <a:pt x="57" y="114"/>
                  </a:lnTo>
                  <a:lnTo>
                    <a:pt x="65" y="103"/>
                  </a:lnTo>
                  <a:lnTo>
                    <a:pt x="74" y="93"/>
                  </a:lnTo>
                  <a:lnTo>
                    <a:pt x="84" y="83"/>
                  </a:lnTo>
                  <a:lnTo>
                    <a:pt x="93" y="74"/>
                  </a:lnTo>
                  <a:lnTo>
                    <a:pt x="104" y="64"/>
                  </a:lnTo>
                  <a:lnTo>
                    <a:pt x="114" y="56"/>
                  </a:lnTo>
                  <a:lnTo>
                    <a:pt x="125" y="48"/>
                  </a:lnTo>
                  <a:lnTo>
                    <a:pt x="137" y="40"/>
                  </a:lnTo>
                  <a:lnTo>
                    <a:pt x="148" y="34"/>
                  </a:lnTo>
                  <a:lnTo>
                    <a:pt x="161" y="27"/>
                  </a:lnTo>
                  <a:lnTo>
                    <a:pt x="174" y="22"/>
                  </a:lnTo>
                  <a:lnTo>
                    <a:pt x="187" y="17"/>
                  </a:lnTo>
                  <a:lnTo>
                    <a:pt x="200" y="12"/>
                  </a:lnTo>
                  <a:lnTo>
                    <a:pt x="213" y="9"/>
                  </a:lnTo>
                  <a:lnTo>
                    <a:pt x="226" y="5"/>
                  </a:lnTo>
                  <a:lnTo>
                    <a:pt x="240" y="3"/>
                  </a:lnTo>
                  <a:lnTo>
                    <a:pt x="255" y="1"/>
                  </a:lnTo>
                  <a:lnTo>
                    <a:pt x="269" y="0"/>
                  </a:lnTo>
                  <a:lnTo>
                    <a:pt x="284" y="0"/>
                  </a:lnTo>
                  <a:lnTo>
                    <a:pt x="284" y="0"/>
                  </a:lnTo>
                  <a:lnTo>
                    <a:pt x="298" y="0"/>
                  </a:lnTo>
                  <a:lnTo>
                    <a:pt x="313" y="1"/>
                  </a:lnTo>
                  <a:lnTo>
                    <a:pt x="327" y="3"/>
                  </a:lnTo>
                  <a:lnTo>
                    <a:pt x="340" y="5"/>
                  </a:lnTo>
                  <a:lnTo>
                    <a:pt x="355" y="9"/>
                  </a:lnTo>
                  <a:lnTo>
                    <a:pt x="368" y="12"/>
                  </a:lnTo>
                  <a:lnTo>
                    <a:pt x="381" y="17"/>
                  </a:lnTo>
                  <a:lnTo>
                    <a:pt x="394" y="22"/>
                  </a:lnTo>
                  <a:lnTo>
                    <a:pt x="406" y="27"/>
                  </a:lnTo>
                  <a:lnTo>
                    <a:pt x="419" y="34"/>
                  </a:lnTo>
                  <a:lnTo>
                    <a:pt x="430" y="40"/>
                  </a:lnTo>
                  <a:lnTo>
                    <a:pt x="442" y="48"/>
                  </a:lnTo>
                  <a:lnTo>
                    <a:pt x="454" y="56"/>
                  </a:lnTo>
                  <a:lnTo>
                    <a:pt x="464" y="64"/>
                  </a:lnTo>
                  <a:lnTo>
                    <a:pt x="474" y="74"/>
                  </a:lnTo>
                  <a:lnTo>
                    <a:pt x="484" y="83"/>
                  </a:lnTo>
                  <a:lnTo>
                    <a:pt x="493" y="93"/>
                  </a:lnTo>
                  <a:lnTo>
                    <a:pt x="502" y="103"/>
                  </a:lnTo>
                  <a:lnTo>
                    <a:pt x="511" y="114"/>
                  </a:lnTo>
                  <a:lnTo>
                    <a:pt x="518" y="125"/>
                  </a:lnTo>
                  <a:lnTo>
                    <a:pt x="526" y="136"/>
                  </a:lnTo>
                  <a:lnTo>
                    <a:pt x="533" y="148"/>
                  </a:lnTo>
                  <a:lnTo>
                    <a:pt x="539" y="160"/>
                  </a:lnTo>
                  <a:lnTo>
                    <a:pt x="544" y="173"/>
                  </a:lnTo>
                  <a:lnTo>
                    <a:pt x="550" y="186"/>
                  </a:lnTo>
                  <a:lnTo>
                    <a:pt x="555" y="199"/>
                  </a:lnTo>
                  <a:lnTo>
                    <a:pt x="559" y="212"/>
                  </a:lnTo>
                  <a:lnTo>
                    <a:pt x="562" y="226"/>
                  </a:lnTo>
                  <a:lnTo>
                    <a:pt x="564" y="240"/>
                  </a:lnTo>
                  <a:lnTo>
                    <a:pt x="566" y="254"/>
                  </a:lnTo>
                  <a:lnTo>
                    <a:pt x="567" y="268"/>
                  </a:lnTo>
                  <a:lnTo>
                    <a:pt x="567" y="283"/>
                  </a:lnTo>
                  <a:lnTo>
                    <a:pt x="567" y="305"/>
                  </a:lnTo>
                  <a:lnTo>
                    <a:pt x="567" y="305"/>
                  </a:lnTo>
                  <a:lnTo>
                    <a:pt x="567" y="316"/>
                  </a:lnTo>
                  <a:lnTo>
                    <a:pt x="565" y="326"/>
                  </a:lnTo>
                  <a:lnTo>
                    <a:pt x="563" y="336"/>
                  </a:lnTo>
                  <a:lnTo>
                    <a:pt x="559" y="346"/>
                  </a:lnTo>
                  <a:lnTo>
                    <a:pt x="555" y="355"/>
                  </a:lnTo>
                  <a:lnTo>
                    <a:pt x="550" y="364"/>
                  </a:lnTo>
                  <a:lnTo>
                    <a:pt x="542" y="373"/>
                  </a:lnTo>
                  <a:lnTo>
                    <a:pt x="536" y="380"/>
                  </a:lnTo>
                  <a:lnTo>
                    <a:pt x="528" y="387"/>
                  </a:lnTo>
                  <a:lnTo>
                    <a:pt x="520" y="393"/>
                  </a:lnTo>
                  <a:lnTo>
                    <a:pt x="512" y="399"/>
                  </a:lnTo>
                  <a:lnTo>
                    <a:pt x="502" y="403"/>
                  </a:lnTo>
                  <a:lnTo>
                    <a:pt x="493" y="406"/>
                  </a:lnTo>
                  <a:lnTo>
                    <a:pt x="483" y="409"/>
                  </a:lnTo>
                  <a:lnTo>
                    <a:pt x="472" y="411"/>
                  </a:lnTo>
                  <a:lnTo>
                    <a:pt x="462" y="411"/>
                  </a:lnTo>
                  <a:lnTo>
                    <a:pt x="462" y="411"/>
                  </a:lnTo>
                  <a:lnTo>
                    <a:pt x="451" y="411"/>
                  </a:lnTo>
                  <a:lnTo>
                    <a:pt x="439" y="409"/>
                  </a:lnTo>
                  <a:lnTo>
                    <a:pt x="429" y="406"/>
                  </a:lnTo>
                  <a:lnTo>
                    <a:pt x="420" y="403"/>
                  </a:lnTo>
                  <a:lnTo>
                    <a:pt x="411" y="399"/>
                  </a:lnTo>
                  <a:lnTo>
                    <a:pt x="402" y="393"/>
                  </a:lnTo>
                  <a:lnTo>
                    <a:pt x="394" y="387"/>
                  </a:lnTo>
                  <a:lnTo>
                    <a:pt x="386" y="380"/>
                  </a:lnTo>
                  <a:lnTo>
                    <a:pt x="380" y="373"/>
                  </a:lnTo>
                  <a:lnTo>
                    <a:pt x="374" y="364"/>
                  </a:lnTo>
                  <a:lnTo>
                    <a:pt x="368" y="355"/>
                  </a:lnTo>
                  <a:lnTo>
                    <a:pt x="364" y="346"/>
                  </a:lnTo>
                  <a:lnTo>
                    <a:pt x="360" y="336"/>
                  </a:lnTo>
                  <a:lnTo>
                    <a:pt x="358" y="326"/>
                  </a:lnTo>
                  <a:lnTo>
                    <a:pt x="356" y="316"/>
                  </a:lnTo>
                  <a:lnTo>
                    <a:pt x="356" y="305"/>
                  </a:lnTo>
                  <a:lnTo>
                    <a:pt x="356" y="283"/>
                  </a:lnTo>
                  <a:lnTo>
                    <a:pt x="356" y="283"/>
                  </a:lnTo>
                  <a:lnTo>
                    <a:pt x="356" y="278"/>
                  </a:lnTo>
                  <a:lnTo>
                    <a:pt x="358" y="272"/>
                  </a:lnTo>
                  <a:lnTo>
                    <a:pt x="360" y="267"/>
                  </a:lnTo>
                  <a:lnTo>
                    <a:pt x="364" y="262"/>
                  </a:lnTo>
                  <a:lnTo>
                    <a:pt x="368" y="259"/>
                  </a:lnTo>
                  <a:lnTo>
                    <a:pt x="373" y="256"/>
                  </a:lnTo>
                  <a:lnTo>
                    <a:pt x="378" y="255"/>
                  </a:lnTo>
                  <a:lnTo>
                    <a:pt x="384" y="254"/>
                  </a:lnTo>
                  <a:lnTo>
                    <a:pt x="384" y="254"/>
                  </a:lnTo>
                  <a:lnTo>
                    <a:pt x="389" y="255"/>
                  </a:lnTo>
                  <a:lnTo>
                    <a:pt x="395" y="256"/>
                  </a:lnTo>
                  <a:lnTo>
                    <a:pt x="399" y="259"/>
                  </a:lnTo>
                  <a:lnTo>
                    <a:pt x="404" y="262"/>
                  </a:lnTo>
                  <a:lnTo>
                    <a:pt x="407" y="267"/>
                  </a:lnTo>
                  <a:lnTo>
                    <a:pt x="410" y="272"/>
                  </a:lnTo>
                  <a:lnTo>
                    <a:pt x="411" y="278"/>
                  </a:lnTo>
                  <a:lnTo>
                    <a:pt x="412" y="283"/>
                  </a:lnTo>
                  <a:lnTo>
                    <a:pt x="412" y="305"/>
                  </a:lnTo>
                  <a:lnTo>
                    <a:pt x="412" y="305"/>
                  </a:lnTo>
                  <a:lnTo>
                    <a:pt x="413" y="315"/>
                  </a:lnTo>
                  <a:lnTo>
                    <a:pt x="416" y="324"/>
                  </a:lnTo>
                  <a:lnTo>
                    <a:pt x="420" y="333"/>
                  </a:lnTo>
                  <a:lnTo>
                    <a:pt x="426" y="340"/>
                  </a:lnTo>
                  <a:lnTo>
                    <a:pt x="433" y="346"/>
                  </a:lnTo>
                  <a:lnTo>
                    <a:pt x="442" y="350"/>
                  </a:lnTo>
                  <a:lnTo>
                    <a:pt x="452" y="353"/>
                  </a:lnTo>
                  <a:lnTo>
                    <a:pt x="462" y="354"/>
                  </a:lnTo>
                  <a:lnTo>
                    <a:pt x="462" y="354"/>
                  </a:lnTo>
                  <a:lnTo>
                    <a:pt x="471" y="353"/>
                  </a:lnTo>
                  <a:lnTo>
                    <a:pt x="481" y="350"/>
                  </a:lnTo>
                  <a:lnTo>
                    <a:pt x="489" y="346"/>
                  </a:lnTo>
                  <a:lnTo>
                    <a:pt x="496" y="340"/>
                  </a:lnTo>
                  <a:lnTo>
                    <a:pt x="502" y="333"/>
                  </a:lnTo>
                  <a:lnTo>
                    <a:pt x="507" y="324"/>
                  </a:lnTo>
                  <a:lnTo>
                    <a:pt x="509" y="315"/>
                  </a:lnTo>
                  <a:lnTo>
                    <a:pt x="510" y="305"/>
                  </a:lnTo>
                  <a:lnTo>
                    <a:pt x="510" y="283"/>
                  </a:lnTo>
                  <a:lnTo>
                    <a:pt x="510" y="283"/>
                  </a:lnTo>
                  <a:lnTo>
                    <a:pt x="509" y="259"/>
                  </a:lnTo>
                  <a:lnTo>
                    <a:pt x="506" y="237"/>
                  </a:lnTo>
                  <a:lnTo>
                    <a:pt x="500" y="216"/>
                  </a:lnTo>
                  <a:lnTo>
                    <a:pt x="493" y="195"/>
                  </a:lnTo>
                  <a:lnTo>
                    <a:pt x="483" y="175"/>
                  </a:lnTo>
                  <a:lnTo>
                    <a:pt x="472" y="156"/>
                  </a:lnTo>
                  <a:lnTo>
                    <a:pt x="459" y="139"/>
                  </a:lnTo>
                  <a:lnTo>
                    <a:pt x="444" y="123"/>
                  </a:lnTo>
                  <a:lnTo>
                    <a:pt x="428" y="108"/>
                  </a:lnTo>
                  <a:lnTo>
                    <a:pt x="410" y="95"/>
                  </a:lnTo>
                  <a:lnTo>
                    <a:pt x="392" y="84"/>
                  </a:lnTo>
                  <a:lnTo>
                    <a:pt x="372" y="75"/>
                  </a:lnTo>
                  <a:lnTo>
                    <a:pt x="352" y="66"/>
                  </a:lnTo>
                  <a:lnTo>
                    <a:pt x="329" y="60"/>
                  </a:lnTo>
                  <a:lnTo>
                    <a:pt x="307" y="57"/>
                  </a:lnTo>
                  <a:lnTo>
                    <a:pt x="284" y="56"/>
                  </a:lnTo>
                  <a:lnTo>
                    <a:pt x="284" y="56"/>
                  </a:lnTo>
                  <a:lnTo>
                    <a:pt x="261" y="57"/>
                  </a:lnTo>
                  <a:lnTo>
                    <a:pt x="238" y="60"/>
                  </a:lnTo>
                  <a:lnTo>
                    <a:pt x="216" y="66"/>
                  </a:lnTo>
                  <a:lnTo>
                    <a:pt x="196" y="75"/>
                  </a:lnTo>
                  <a:lnTo>
                    <a:pt x="176" y="84"/>
                  </a:lnTo>
                  <a:lnTo>
                    <a:pt x="157" y="95"/>
                  </a:lnTo>
                  <a:lnTo>
                    <a:pt x="139" y="108"/>
                  </a:lnTo>
                  <a:lnTo>
                    <a:pt x="123" y="123"/>
                  </a:lnTo>
                  <a:lnTo>
                    <a:pt x="109" y="139"/>
                  </a:lnTo>
                  <a:lnTo>
                    <a:pt x="96" y="156"/>
                  </a:lnTo>
                  <a:lnTo>
                    <a:pt x="85" y="175"/>
                  </a:lnTo>
                  <a:lnTo>
                    <a:pt x="75" y="195"/>
                  </a:lnTo>
                  <a:lnTo>
                    <a:pt x="68" y="216"/>
                  </a:lnTo>
                  <a:lnTo>
                    <a:pt x="62" y="237"/>
                  </a:lnTo>
                  <a:lnTo>
                    <a:pt x="59" y="259"/>
                  </a:lnTo>
                  <a:lnTo>
                    <a:pt x="57" y="283"/>
                  </a:lnTo>
                  <a:lnTo>
                    <a:pt x="57" y="283"/>
                  </a:lnTo>
                  <a:lnTo>
                    <a:pt x="59" y="306"/>
                  </a:lnTo>
                  <a:lnTo>
                    <a:pt x="62" y="329"/>
                  </a:lnTo>
                  <a:lnTo>
                    <a:pt x="68" y="350"/>
                  </a:lnTo>
                  <a:lnTo>
                    <a:pt x="75" y="372"/>
                  </a:lnTo>
                  <a:lnTo>
                    <a:pt x="85" y="391"/>
                  </a:lnTo>
                  <a:lnTo>
                    <a:pt x="96" y="410"/>
                  </a:lnTo>
                  <a:lnTo>
                    <a:pt x="109" y="427"/>
                  </a:lnTo>
                  <a:lnTo>
                    <a:pt x="123" y="443"/>
                  </a:lnTo>
                  <a:lnTo>
                    <a:pt x="139" y="457"/>
                  </a:lnTo>
                  <a:lnTo>
                    <a:pt x="157" y="471"/>
                  </a:lnTo>
                  <a:lnTo>
                    <a:pt x="176" y="483"/>
                  </a:lnTo>
                  <a:lnTo>
                    <a:pt x="196" y="492"/>
                  </a:lnTo>
                  <a:lnTo>
                    <a:pt x="216" y="500"/>
                  </a:lnTo>
                  <a:lnTo>
                    <a:pt x="238" y="505"/>
                  </a:lnTo>
                  <a:lnTo>
                    <a:pt x="261" y="509"/>
                  </a:lnTo>
                  <a:lnTo>
                    <a:pt x="284" y="510"/>
                  </a:lnTo>
                  <a:lnTo>
                    <a:pt x="284" y="510"/>
                  </a:lnTo>
                  <a:lnTo>
                    <a:pt x="301" y="509"/>
                  </a:lnTo>
                  <a:lnTo>
                    <a:pt x="318" y="507"/>
                  </a:lnTo>
                  <a:lnTo>
                    <a:pt x="334" y="504"/>
                  </a:lnTo>
                  <a:lnTo>
                    <a:pt x="352" y="500"/>
                  </a:lnTo>
                  <a:lnTo>
                    <a:pt x="367" y="494"/>
                  </a:lnTo>
                  <a:lnTo>
                    <a:pt x="383" y="488"/>
                  </a:lnTo>
                  <a:lnTo>
                    <a:pt x="397" y="480"/>
                  </a:lnTo>
                  <a:lnTo>
                    <a:pt x="412" y="471"/>
                  </a:lnTo>
                  <a:lnTo>
                    <a:pt x="412" y="471"/>
                  </a:lnTo>
                  <a:lnTo>
                    <a:pt x="417" y="467"/>
                  </a:lnTo>
                  <a:lnTo>
                    <a:pt x="422" y="465"/>
                  </a:lnTo>
                  <a:lnTo>
                    <a:pt x="427" y="465"/>
                  </a:lnTo>
                  <a:lnTo>
                    <a:pt x="433" y="465"/>
                  </a:lnTo>
                  <a:lnTo>
                    <a:pt x="438" y="467"/>
                  </a:lnTo>
                  <a:lnTo>
                    <a:pt x="443" y="470"/>
                  </a:lnTo>
                  <a:lnTo>
                    <a:pt x="448" y="474"/>
                  </a:lnTo>
                  <a:lnTo>
                    <a:pt x="452" y="478"/>
                  </a:lnTo>
                  <a:lnTo>
                    <a:pt x="452" y="478"/>
                  </a:lnTo>
                  <a:lnTo>
                    <a:pt x="454" y="483"/>
                  </a:lnTo>
                  <a:lnTo>
                    <a:pt x="456" y="488"/>
                  </a:lnTo>
                  <a:lnTo>
                    <a:pt x="457" y="494"/>
                  </a:lnTo>
                  <a:lnTo>
                    <a:pt x="456" y="499"/>
                  </a:lnTo>
                  <a:lnTo>
                    <a:pt x="455" y="504"/>
                  </a:lnTo>
                  <a:lnTo>
                    <a:pt x="452" y="509"/>
                  </a:lnTo>
                  <a:lnTo>
                    <a:pt x="449" y="513"/>
                  </a:lnTo>
                  <a:lnTo>
                    <a:pt x="443" y="517"/>
                  </a:lnTo>
                  <a:lnTo>
                    <a:pt x="443" y="517"/>
                  </a:lnTo>
                  <a:lnTo>
                    <a:pt x="426" y="528"/>
                  </a:lnTo>
                  <a:lnTo>
                    <a:pt x="407" y="538"/>
                  </a:lnTo>
                  <a:lnTo>
                    <a:pt x="388" y="547"/>
                  </a:lnTo>
                  <a:lnTo>
                    <a:pt x="368" y="553"/>
                  </a:lnTo>
                  <a:lnTo>
                    <a:pt x="348" y="559"/>
                  </a:lnTo>
                  <a:lnTo>
                    <a:pt x="326" y="563"/>
                  </a:lnTo>
                  <a:lnTo>
                    <a:pt x="305" y="565"/>
                  </a:lnTo>
                  <a:lnTo>
                    <a:pt x="284" y="566"/>
                  </a:lnTo>
                  <a:lnTo>
                    <a:pt x="284" y="5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E77B2099-C54D-C9DC-CD17-57893AD872FE}"/>
              </a:ext>
            </a:extLst>
          </p:cNvPr>
          <p:cNvGrpSpPr/>
          <p:nvPr/>
        </p:nvGrpSpPr>
        <p:grpSpPr>
          <a:xfrm>
            <a:off x="5546725" y="5228580"/>
            <a:ext cx="245904" cy="246992"/>
            <a:chOff x="3397250" y="2889250"/>
            <a:chExt cx="358775" cy="360363"/>
          </a:xfrm>
          <a:solidFill>
            <a:schemeClr val="bg1"/>
          </a:solidFill>
        </p:grpSpPr>
        <p:sp>
          <p:nvSpPr>
            <p:cNvPr id="15" name="Freeform 15">
              <a:extLst>
                <a:ext uri="{FF2B5EF4-FFF2-40B4-BE49-F238E27FC236}">
                  <a16:creationId xmlns:a16="http://schemas.microsoft.com/office/drawing/2014/main" id="{1155AA6F-4B4A-7040-0883-A7FA6656D6CF}"/>
                </a:ext>
              </a:extLst>
            </p:cNvPr>
            <p:cNvSpPr>
              <a:spLocks noEditPoints="1"/>
            </p:cNvSpPr>
            <p:nvPr/>
          </p:nvSpPr>
          <p:spPr bwMode="auto">
            <a:xfrm>
              <a:off x="3462338" y="2954338"/>
              <a:ext cx="228600" cy="228600"/>
            </a:xfrm>
            <a:custGeom>
              <a:avLst/>
              <a:gdLst>
                <a:gd name="T0" fmla="*/ 618 w 861"/>
                <a:gd name="T1" fmla="*/ 858 h 862"/>
                <a:gd name="T2" fmla="*/ 569 w 861"/>
                <a:gd name="T3" fmla="*/ 839 h 862"/>
                <a:gd name="T4" fmla="*/ 411 w 861"/>
                <a:gd name="T5" fmla="*/ 726 h 862"/>
                <a:gd name="T6" fmla="*/ 231 w 861"/>
                <a:gd name="T7" fmla="*/ 561 h 862"/>
                <a:gd name="T8" fmla="*/ 76 w 861"/>
                <a:gd name="T9" fmla="*/ 373 h 862"/>
                <a:gd name="T10" fmla="*/ 10 w 861"/>
                <a:gd name="T11" fmla="*/ 268 h 862"/>
                <a:gd name="T12" fmla="*/ 0 w 861"/>
                <a:gd name="T13" fmla="*/ 202 h 862"/>
                <a:gd name="T14" fmla="*/ 18 w 861"/>
                <a:gd name="T15" fmla="*/ 137 h 862"/>
                <a:gd name="T16" fmla="*/ 105 w 861"/>
                <a:gd name="T17" fmla="*/ 38 h 862"/>
                <a:gd name="T18" fmla="*/ 142 w 861"/>
                <a:gd name="T19" fmla="*/ 11 h 862"/>
                <a:gd name="T20" fmla="*/ 186 w 861"/>
                <a:gd name="T21" fmla="*/ 0 h 862"/>
                <a:gd name="T22" fmla="*/ 241 w 861"/>
                <a:gd name="T23" fmla="*/ 11 h 862"/>
                <a:gd name="T24" fmla="*/ 356 w 861"/>
                <a:gd name="T25" fmla="*/ 118 h 862"/>
                <a:gd name="T26" fmla="*/ 383 w 861"/>
                <a:gd name="T27" fmla="*/ 167 h 862"/>
                <a:gd name="T28" fmla="*/ 383 w 861"/>
                <a:gd name="T29" fmla="*/ 222 h 862"/>
                <a:gd name="T30" fmla="*/ 358 w 861"/>
                <a:gd name="T31" fmla="*/ 273 h 862"/>
                <a:gd name="T32" fmla="*/ 388 w 861"/>
                <a:gd name="T33" fmla="*/ 358 h 862"/>
                <a:gd name="T34" fmla="*/ 534 w 861"/>
                <a:gd name="T35" fmla="*/ 499 h 862"/>
                <a:gd name="T36" fmla="*/ 597 w 861"/>
                <a:gd name="T37" fmla="*/ 496 h 862"/>
                <a:gd name="T38" fmla="*/ 651 w 861"/>
                <a:gd name="T39" fmla="*/ 475 h 862"/>
                <a:gd name="T40" fmla="*/ 705 w 861"/>
                <a:gd name="T41" fmla="*/ 481 h 862"/>
                <a:gd name="T42" fmla="*/ 830 w 861"/>
                <a:gd name="T43" fmla="*/ 592 h 862"/>
                <a:gd name="T44" fmla="*/ 854 w 861"/>
                <a:gd name="T45" fmla="*/ 630 h 862"/>
                <a:gd name="T46" fmla="*/ 861 w 861"/>
                <a:gd name="T47" fmla="*/ 675 h 862"/>
                <a:gd name="T48" fmla="*/ 845 w 861"/>
                <a:gd name="T49" fmla="*/ 729 h 862"/>
                <a:gd name="T50" fmla="*/ 770 w 861"/>
                <a:gd name="T51" fmla="*/ 811 h 862"/>
                <a:gd name="T52" fmla="*/ 697 w 861"/>
                <a:gd name="T53" fmla="*/ 854 h 862"/>
                <a:gd name="T54" fmla="*/ 192 w 861"/>
                <a:gd name="T55" fmla="*/ 57 h 862"/>
                <a:gd name="T56" fmla="*/ 165 w 861"/>
                <a:gd name="T57" fmla="*/ 63 h 862"/>
                <a:gd name="T58" fmla="*/ 84 w 861"/>
                <a:gd name="T59" fmla="*/ 138 h 862"/>
                <a:gd name="T60" fmla="*/ 62 w 861"/>
                <a:gd name="T61" fmla="*/ 178 h 862"/>
                <a:gd name="T62" fmla="*/ 56 w 861"/>
                <a:gd name="T63" fmla="*/ 222 h 862"/>
                <a:gd name="T64" fmla="*/ 70 w 861"/>
                <a:gd name="T65" fmla="*/ 262 h 862"/>
                <a:gd name="T66" fmla="*/ 179 w 861"/>
                <a:gd name="T67" fmla="*/ 416 h 862"/>
                <a:gd name="T68" fmla="*/ 339 w 861"/>
                <a:gd name="T69" fmla="*/ 589 h 862"/>
                <a:gd name="T70" fmla="*/ 521 w 861"/>
                <a:gd name="T71" fmla="*/ 739 h 862"/>
                <a:gd name="T72" fmla="*/ 615 w 861"/>
                <a:gd name="T73" fmla="*/ 799 h 862"/>
                <a:gd name="T74" fmla="*/ 657 w 861"/>
                <a:gd name="T75" fmla="*/ 805 h 862"/>
                <a:gd name="T76" fmla="*/ 699 w 861"/>
                <a:gd name="T77" fmla="*/ 793 h 862"/>
                <a:gd name="T78" fmla="*/ 783 w 861"/>
                <a:gd name="T79" fmla="*/ 717 h 862"/>
                <a:gd name="T80" fmla="*/ 805 w 861"/>
                <a:gd name="T81" fmla="*/ 672 h 862"/>
                <a:gd name="T82" fmla="*/ 790 w 861"/>
                <a:gd name="T83" fmla="*/ 633 h 862"/>
                <a:gd name="T84" fmla="*/ 688 w 861"/>
                <a:gd name="T85" fmla="*/ 536 h 862"/>
                <a:gd name="T86" fmla="*/ 639 w 861"/>
                <a:gd name="T87" fmla="*/ 537 h 862"/>
                <a:gd name="T88" fmla="*/ 582 w 861"/>
                <a:gd name="T89" fmla="*/ 587 h 862"/>
                <a:gd name="T90" fmla="*/ 557 w 861"/>
                <a:gd name="T91" fmla="*/ 591 h 862"/>
                <a:gd name="T92" fmla="*/ 475 w 861"/>
                <a:gd name="T93" fmla="*/ 524 h 862"/>
                <a:gd name="T94" fmla="*/ 306 w 861"/>
                <a:gd name="T95" fmla="*/ 350 h 862"/>
                <a:gd name="T96" fmla="*/ 269 w 861"/>
                <a:gd name="T97" fmla="*/ 298 h 862"/>
                <a:gd name="T98" fmla="*/ 277 w 861"/>
                <a:gd name="T99" fmla="*/ 275 h 862"/>
                <a:gd name="T100" fmla="*/ 328 w 861"/>
                <a:gd name="T101" fmla="*/ 210 h 862"/>
                <a:gd name="T102" fmla="*/ 323 w 861"/>
                <a:gd name="T103" fmla="*/ 168 h 862"/>
                <a:gd name="T104" fmla="*/ 221 w 861"/>
                <a:gd name="T105" fmla="*/ 65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1" h="862">
                  <a:moveTo>
                    <a:pt x="648" y="862"/>
                  </a:moveTo>
                  <a:lnTo>
                    <a:pt x="648" y="862"/>
                  </a:lnTo>
                  <a:lnTo>
                    <a:pt x="638" y="861"/>
                  </a:lnTo>
                  <a:lnTo>
                    <a:pt x="628" y="860"/>
                  </a:lnTo>
                  <a:lnTo>
                    <a:pt x="618" y="858"/>
                  </a:lnTo>
                  <a:lnTo>
                    <a:pt x="608" y="856"/>
                  </a:lnTo>
                  <a:lnTo>
                    <a:pt x="597" y="853"/>
                  </a:lnTo>
                  <a:lnTo>
                    <a:pt x="587" y="849"/>
                  </a:lnTo>
                  <a:lnTo>
                    <a:pt x="578" y="845"/>
                  </a:lnTo>
                  <a:lnTo>
                    <a:pt x="569" y="839"/>
                  </a:lnTo>
                  <a:lnTo>
                    <a:pt x="569" y="839"/>
                  </a:lnTo>
                  <a:lnTo>
                    <a:pt x="528" y="813"/>
                  </a:lnTo>
                  <a:lnTo>
                    <a:pt x="488" y="785"/>
                  </a:lnTo>
                  <a:lnTo>
                    <a:pt x="449" y="756"/>
                  </a:lnTo>
                  <a:lnTo>
                    <a:pt x="411" y="726"/>
                  </a:lnTo>
                  <a:lnTo>
                    <a:pt x="373" y="695"/>
                  </a:lnTo>
                  <a:lnTo>
                    <a:pt x="336" y="663"/>
                  </a:lnTo>
                  <a:lnTo>
                    <a:pt x="301" y="630"/>
                  </a:lnTo>
                  <a:lnTo>
                    <a:pt x="265" y="596"/>
                  </a:lnTo>
                  <a:lnTo>
                    <a:pt x="231" y="561"/>
                  </a:lnTo>
                  <a:lnTo>
                    <a:pt x="199" y="525"/>
                  </a:lnTo>
                  <a:lnTo>
                    <a:pt x="166" y="488"/>
                  </a:lnTo>
                  <a:lnTo>
                    <a:pt x="135" y="451"/>
                  </a:lnTo>
                  <a:lnTo>
                    <a:pt x="105" y="413"/>
                  </a:lnTo>
                  <a:lnTo>
                    <a:pt x="76" y="373"/>
                  </a:lnTo>
                  <a:lnTo>
                    <a:pt x="48" y="333"/>
                  </a:lnTo>
                  <a:lnTo>
                    <a:pt x="22" y="292"/>
                  </a:lnTo>
                  <a:lnTo>
                    <a:pt x="22" y="292"/>
                  </a:lnTo>
                  <a:lnTo>
                    <a:pt x="16" y="280"/>
                  </a:lnTo>
                  <a:lnTo>
                    <a:pt x="10" y="268"/>
                  </a:lnTo>
                  <a:lnTo>
                    <a:pt x="6" y="256"/>
                  </a:lnTo>
                  <a:lnTo>
                    <a:pt x="3" y="243"/>
                  </a:lnTo>
                  <a:lnTo>
                    <a:pt x="1" y="230"/>
                  </a:lnTo>
                  <a:lnTo>
                    <a:pt x="0" y="216"/>
                  </a:lnTo>
                  <a:lnTo>
                    <a:pt x="0" y="202"/>
                  </a:lnTo>
                  <a:lnTo>
                    <a:pt x="2" y="189"/>
                  </a:lnTo>
                  <a:lnTo>
                    <a:pt x="4" y="176"/>
                  </a:lnTo>
                  <a:lnTo>
                    <a:pt x="8" y="163"/>
                  </a:lnTo>
                  <a:lnTo>
                    <a:pt x="12" y="150"/>
                  </a:lnTo>
                  <a:lnTo>
                    <a:pt x="18" y="137"/>
                  </a:lnTo>
                  <a:lnTo>
                    <a:pt x="25" y="124"/>
                  </a:lnTo>
                  <a:lnTo>
                    <a:pt x="32" y="113"/>
                  </a:lnTo>
                  <a:lnTo>
                    <a:pt x="41" y="101"/>
                  </a:lnTo>
                  <a:lnTo>
                    <a:pt x="51" y="91"/>
                  </a:lnTo>
                  <a:lnTo>
                    <a:pt x="105" y="38"/>
                  </a:lnTo>
                  <a:lnTo>
                    <a:pt x="105" y="38"/>
                  </a:lnTo>
                  <a:lnTo>
                    <a:pt x="114" y="30"/>
                  </a:lnTo>
                  <a:lnTo>
                    <a:pt x="123" y="22"/>
                  </a:lnTo>
                  <a:lnTo>
                    <a:pt x="132" y="16"/>
                  </a:lnTo>
                  <a:lnTo>
                    <a:pt x="142" y="11"/>
                  </a:lnTo>
                  <a:lnTo>
                    <a:pt x="153" y="6"/>
                  </a:lnTo>
                  <a:lnTo>
                    <a:pt x="164" y="3"/>
                  </a:lnTo>
                  <a:lnTo>
                    <a:pt x="175" y="1"/>
                  </a:lnTo>
                  <a:lnTo>
                    <a:pt x="186" y="0"/>
                  </a:lnTo>
                  <a:lnTo>
                    <a:pt x="186" y="0"/>
                  </a:lnTo>
                  <a:lnTo>
                    <a:pt x="198" y="0"/>
                  </a:lnTo>
                  <a:lnTo>
                    <a:pt x="210" y="1"/>
                  </a:lnTo>
                  <a:lnTo>
                    <a:pt x="221" y="3"/>
                  </a:lnTo>
                  <a:lnTo>
                    <a:pt x="231" y="7"/>
                  </a:lnTo>
                  <a:lnTo>
                    <a:pt x="241" y="11"/>
                  </a:lnTo>
                  <a:lnTo>
                    <a:pt x="251" y="16"/>
                  </a:lnTo>
                  <a:lnTo>
                    <a:pt x="260" y="23"/>
                  </a:lnTo>
                  <a:lnTo>
                    <a:pt x="268" y="31"/>
                  </a:lnTo>
                  <a:lnTo>
                    <a:pt x="356" y="118"/>
                  </a:lnTo>
                  <a:lnTo>
                    <a:pt x="356" y="118"/>
                  </a:lnTo>
                  <a:lnTo>
                    <a:pt x="364" y="128"/>
                  </a:lnTo>
                  <a:lnTo>
                    <a:pt x="370" y="137"/>
                  </a:lnTo>
                  <a:lnTo>
                    <a:pt x="375" y="146"/>
                  </a:lnTo>
                  <a:lnTo>
                    <a:pt x="380" y="156"/>
                  </a:lnTo>
                  <a:lnTo>
                    <a:pt x="383" y="167"/>
                  </a:lnTo>
                  <a:lnTo>
                    <a:pt x="385" y="177"/>
                  </a:lnTo>
                  <a:lnTo>
                    <a:pt x="386" y="188"/>
                  </a:lnTo>
                  <a:lnTo>
                    <a:pt x="386" y="199"/>
                  </a:lnTo>
                  <a:lnTo>
                    <a:pt x="385" y="210"/>
                  </a:lnTo>
                  <a:lnTo>
                    <a:pt x="383" y="222"/>
                  </a:lnTo>
                  <a:lnTo>
                    <a:pt x="380" y="233"/>
                  </a:lnTo>
                  <a:lnTo>
                    <a:pt x="376" y="243"/>
                  </a:lnTo>
                  <a:lnTo>
                    <a:pt x="371" y="254"/>
                  </a:lnTo>
                  <a:lnTo>
                    <a:pt x="365" y="264"/>
                  </a:lnTo>
                  <a:lnTo>
                    <a:pt x="358" y="273"/>
                  </a:lnTo>
                  <a:lnTo>
                    <a:pt x="350" y="282"/>
                  </a:lnTo>
                  <a:lnTo>
                    <a:pt x="335" y="297"/>
                  </a:lnTo>
                  <a:lnTo>
                    <a:pt x="335" y="297"/>
                  </a:lnTo>
                  <a:lnTo>
                    <a:pt x="361" y="328"/>
                  </a:lnTo>
                  <a:lnTo>
                    <a:pt x="388" y="358"/>
                  </a:lnTo>
                  <a:lnTo>
                    <a:pt x="416" y="387"/>
                  </a:lnTo>
                  <a:lnTo>
                    <a:pt x="444" y="417"/>
                  </a:lnTo>
                  <a:lnTo>
                    <a:pt x="473" y="445"/>
                  </a:lnTo>
                  <a:lnTo>
                    <a:pt x="504" y="473"/>
                  </a:lnTo>
                  <a:lnTo>
                    <a:pt x="534" y="499"/>
                  </a:lnTo>
                  <a:lnTo>
                    <a:pt x="564" y="526"/>
                  </a:lnTo>
                  <a:lnTo>
                    <a:pt x="578" y="512"/>
                  </a:lnTo>
                  <a:lnTo>
                    <a:pt x="578" y="512"/>
                  </a:lnTo>
                  <a:lnTo>
                    <a:pt x="587" y="503"/>
                  </a:lnTo>
                  <a:lnTo>
                    <a:pt x="597" y="496"/>
                  </a:lnTo>
                  <a:lnTo>
                    <a:pt x="608" y="489"/>
                  </a:lnTo>
                  <a:lnTo>
                    <a:pt x="618" y="484"/>
                  </a:lnTo>
                  <a:lnTo>
                    <a:pt x="629" y="480"/>
                  </a:lnTo>
                  <a:lnTo>
                    <a:pt x="640" y="477"/>
                  </a:lnTo>
                  <a:lnTo>
                    <a:pt x="651" y="475"/>
                  </a:lnTo>
                  <a:lnTo>
                    <a:pt x="662" y="474"/>
                  </a:lnTo>
                  <a:lnTo>
                    <a:pt x="673" y="474"/>
                  </a:lnTo>
                  <a:lnTo>
                    <a:pt x="683" y="475"/>
                  </a:lnTo>
                  <a:lnTo>
                    <a:pt x="694" y="478"/>
                  </a:lnTo>
                  <a:lnTo>
                    <a:pt x="705" y="481"/>
                  </a:lnTo>
                  <a:lnTo>
                    <a:pt x="715" y="485"/>
                  </a:lnTo>
                  <a:lnTo>
                    <a:pt x="725" y="491"/>
                  </a:lnTo>
                  <a:lnTo>
                    <a:pt x="734" y="497"/>
                  </a:lnTo>
                  <a:lnTo>
                    <a:pt x="742" y="505"/>
                  </a:lnTo>
                  <a:lnTo>
                    <a:pt x="830" y="592"/>
                  </a:lnTo>
                  <a:lnTo>
                    <a:pt x="830" y="592"/>
                  </a:lnTo>
                  <a:lnTo>
                    <a:pt x="838" y="602"/>
                  </a:lnTo>
                  <a:lnTo>
                    <a:pt x="844" y="611"/>
                  </a:lnTo>
                  <a:lnTo>
                    <a:pt x="850" y="620"/>
                  </a:lnTo>
                  <a:lnTo>
                    <a:pt x="854" y="630"/>
                  </a:lnTo>
                  <a:lnTo>
                    <a:pt x="857" y="641"/>
                  </a:lnTo>
                  <a:lnTo>
                    <a:pt x="860" y="652"/>
                  </a:lnTo>
                  <a:lnTo>
                    <a:pt x="861" y="663"/>
                  </a:lnTo>
                  <a:lnTo>
                    <a:pt x="861" y="675"/>
                  </a:lnTo>
                  <a:lnTo>
                    <a:pt x="861" y="675"/>
                  </a:lnTo>
                  <a:lnTo>
                    <a:pt x="859" y="686"/>
                  </a:lnTo>
                  <a:lnTo>
                    <a:pt x="857" y="698"/>
                  </a:lnTo>
                  <a:lnTo>
                    <a:pt x="854" y="709"/>
                  </a:lnTo>
                  <a:lnTo>
                    <a:pt x="850" y="719"/>
                  </a:lnTo>
                  <a:lnTo>
                    <a:pt x="845" y="729"/>
                  </a:lnTo>
                  <a:lnTo>
                    <a:pt x="839" y="739"/>
                  </a:lnTo>
                  <a:lnTo>
                    <a:pt x="832" y="748"/>
                  </a:lnTo>
                  <a:lnTo>
                    <a:pt x="824" y="757"/>
                  </a:lnTo>
                  <a:lnTo>
                    <a:pt x="770" y="811"/>
                  </a:lnTo>
                  <a:lnTo>
                    <a:pt x="770" y="811"/>
                  </a:lnTo>
                  <a:lnTo>
                    <a:pt x="757" y="822"/>
                  </a:lnTo>
                  <a:lnTo>
                    <a:pt x="743" y="833"/>
                  </a:lnTo>
                  <a:lnTo>
                    <a:pt x="728" y="841"/>
                  </a:lnTo>
                  <a:lnTo>
                    <a:pt x="713" y="849"/>
                  </a:lnTo>
                  <a:lnTo>
                    <a:pt x="697" y="854"/>
                  </a:lnTo>
                  <a:lnTo>
                    <a:pt x="681" y="858"/>
                  </a:lnTo>
                  <a:lnTo>
                    <a:pt x="665" y="861"/>
                  </a:lnTo>
                  <a:lnTo>
                    <a:pt x="648" y="862"/>
                  </a:lnTo>
                  <a:lnTo>
                    <a:pt x="648" y="862"/>
                  </a:lnTo>
                  <a:close/>
                  <a:moveTo>
                    <a:pt x="192" y="57"/>
                  </a:moveTo>
                  <a:lnTo>
                    <a:pt x="192" y="57"/>
                  </a:lnTo>
                  <a:lnTo>
                    <a:pt x="189" y="57"/>
                  </a:lnTo>
                  <a:lnTo>
                    <a:pt x="189" y="57"/>
                  </a:lnTo>
                  <a:lnTo>
                    <a:pt x="177" y="59"/>
                  </a:lnTo>
                  <a:lnTo>
                    <a:pt x="165" y="63"/>
                  </a:lnTo>
                  <a:lnTo>
                    <a:pt x="155" y="69"/>
                  </a:lnTo>
                  <a:lnTo>
                    <a:pt x="145" y="77"/>
                  </a:lnTo>
                  <a:lnTo>
                    <a:pt x="91" y="131"/>
                  </a:lnTo>
                  <a:lnTo>
                    <a:pt x="91" y="131"/>
                  </a:lnTo>
                  <a:lnTo>
                    <a:pt x="84" y="138"/>
                  </a:lnTo>
                  <a:lnTo>
                    <a:pt x="78" y="146"/>
                  </a:lnTo>
                  <a:lnTo>
                    <a:pt x="73" y="154"/>
                  </a:lnTo>
                  <a:lnTo>
                    <a:pt x="69" y="162"/>
                  </a:lnTo>
                  <a:lnTo>
                    <a:pt x="65" y="170"/>
                  </a:lnTo>
                  <a:lnTo>
                    <a:pt x="62" y="178"/>
                  </a:lnTo>
                  <a:lnTo>
                    <a:pt x="59" y="187"/>
                  </a:lnTo>
                  <a:lnTo>
                    <a:pt x="57" y="195"/>
                  </a:lnTo>
                  <a:lnTo>
                    <a:pt x="56" y="204"/>
                  </a:lnTo>
                  <a:lnTo>
                    <a:pt x="56" y="213"/>
                  </a:lnTo>
                  <a:lnTo>
                    <a:pt x="56" y="222"/>
                  </a:lnTo>
                  <a:lnTo>
                    <a:pt x="58" y="230"/>
                  </a:lnTo>
                  <a:lnTo>
                    <a:pt x="59" y="239"/>
                  </a:lnTo>
                  <a:lnTo>
                    <a:pt x="62" y="247"/>
                  </a:lnTo>
                  <a:lnTo>
                    <a:pt x="66" y="254"/>
                  </a:lnTo>
                  <a:lnTo>
                    <a:pt x="70" y="262"/>
                  </a:lnTo>
                  <a:lnTo>
                    <a:pt x="70" y="262"/>
                  </a:lnTo>
                  <a:lnTo>
                    <a:pt x="95" y="301"/>
                  </a:lnTo>
                  <a:lnTo>
                    <a:pt x="123" y="340"/>
                  </a:lnTo>
                  <a:lnTo>
                    <a:pt x="150" y="378"/>
                  </a:lnTo>
                  <a:lnTo>
                    <a:pt x="179" y="416"/>
                  </a:lnTo>
                  <a:lnTo>
                    <a:pt x="210" y="452"/>
                  </a:lnTo>
                  <a:lnTo>
                    <a:pt x="240" y="487"/>
                  </a:lnTo>
                  <a:lnTo>
                    <a:pt x="272" y="522"/>
                  </a:lnTo>
                  <a:lnTo>
                    <a:pt x="306" y="556"/>
                  </a:lnTo>
                  <a:lnTo>
                    <a:pt x="339" y="589"/>
                  </a:lnTo>
                  <a:lnTo>
                    <a:pt x="374" y="621"/>
                  </a:lnTo>
                  <a:lnTo>
                    <a:pt x="410" y="652"/>
                  </a:lnTo>
                  <a:lnTo>
                    <a:pt x="446" y="682"/>
                  </a:lnTo>
                  <a:lnTo>
                    <a:pt x="483" y="711"/>
                  </a:lnTo>
                  <a:lnTo>
                    <a:pt x="521" y="739"/>
                  </a:lnTo>
                  <a:lnTo>
                    <a:pt x="560" y="765"/>
                  </a:lnTo>
                  <a:lnTo>
                    <a:pt x="600" y="791"/>
                  </a:lnTo>
                  <a:lnTo>
                    <a:pt x="600" y="791"/>
                  </a:lnTo>
                  <a:lnTo>
                    <a:pt x="607" y="796"/>
                  </a:lnTo>
                  <a:lnTo>
                    <a:pt x="615" y="799"/>
                  </a:lnTo>
                  <a:lnTo>
                    <a:pt x="623" y="802"/>
                  </a:lnTo>
                  <a:lnTo>
                    <a:pt x="631" y="804"/>
                  </a:lnTo>
                  <a:lnTo>
                    <a:pt x="640" y="805"/>
                  </a:lnTo>
                  <a:lnTo>
                    <a:pt x="648" y="806"/>
                  </a:lnTo>
                  <a:lnTo>
                    <a:pt x="657" y="805"/>
                  </a:lnTo>
                  <a:lnTo>
                    <a:pt x="665" y="804"/>
                  </a:lnTo>
                  <a:lnTo>
                    <a:pt x="674" y="802"/>
                  </a:lnTo>
                  <a:lnTo>
                    <a:pt x="682" y="800"/>
                  </a:lnTo>
                  <a:lnTo>
                    <a:pt x="691" y="797"/>
                  </a:lnTo>
                  <a:lnTo>
                    <a:pt x="699" y="793"/>
                  </a:lnTo>
                  <a:lnTo>
                    <a:pt x="708" y="787"/>
                  </a:lnTo>
                  <a:lnTo>
                    <a:pt x="716" y="782"/>
                  </a:lnTo>
                  <a:lnTo>
                    <a:pt x="723" y="776"/>
                  </a:lnTo>
                  <a:lnTo>
                    <a:pt x="730" y="770"/>
                  </a:lnTo>
                  <a:lnTo>
                    <a:pt x="783" y="717"/>
                  </a:lnTo>
                  <a:lnTo>
                    <a:pt x="783" y="717"/>
                  </a:lnTo>
                  <a:lnTo>
                    <a:pt x="791" y="707"/>
                  </a:lnTo>
                  <a:lnTo>
                    <a:pt x="798" y="695"/>
                  </a:lnTo>
                  <a:lnTo>
                    <a:pt x="803" y="684"/>
                  </a:lnTo>
                  <a:lnTo>
                    <a:pt x="805" y="672"/>
                  </a:lnTo>
                  <a:lnTo>
                    <a:pt x="805" y="672"/>
                  </a:lnTo>
                  <a:lnTo>
                    <a:pt x="804" y="661"/>
                  </a:lnTo>
                  <a:lnTo>
                    <a:pt x="802" y="650"/>
                  </a:lnTo>
                  <a:lnTo>
                    <a:pt x="796" y="641"/>
                  </a:lnTo>
                  <a:lnTo>
                    <a:pt x="790" y="633"/>
                  </a:lnTo>
                  <a:lnTo>
                    <a:pt x="703" y="545"/>
                  </a:lnTo>
                  <a:lnTo>
                    <a:pt x="703" y="545"/>
                  </a:lnTo>
                  <a:lnTo>
                    <a:pt x="698" y="542"/>
                  </a:lnTo>
                  <a:lnTo>
                    <a:pt x="693" y="538"/>
                  </a:lnTo>
                  <a:lnTo>
                    <a:pt x="688" y="536"/>
                  </a:lnTo>
                  <a:lnTo>
                    <a:pt x="683" y="534"/>
                  </a:lnTo>
                  <a:lnTo>
                    <a:pt x="673" y="532"/>
                  </a:lnTo>
                  <a:lnTo>
                    <a:pt x="662" y="531"/>
                  </a:lnTo>
                  <a:lnTo>
                    <a:pt x="650" y="533"/>
                  </a:lnTo>
                  <a:lnTo>
                    <a:pt x="639" y="537"/>
                  </a:lnTo>
                  <a:lnTo>
                    <a:pt x="629" y="543"/>
                  </a:lnTo>
                  <a:lnTo>
                    <a:pt x="619" y="552"/>
                  </a:lnTo>
                  <a:lnTo>
                    <a:pt x="586" y="584"/>
                  </a:lnTo>
                  <a:lnTo>
                    <a:pt x="586" y="584"/>
                  </a:lnTo>
                  <a:lnTo>
                    <a:pt x="582" y="587"/>
                  </a:lnTo>
                  <a:lnTo>
                    <a:pt x="577" y="590"/>
                  </a:lnTo>
                  <a:lnTo>
                    <a:pt x="572" y="591"/>
                  </a:lnTo>
                  <a:lnTo>
                    <a:pt x="567" y="592"/>
                  </a:lnTo>
                  <a:lnTo>
                    <a:pt x="562" y="592"/>
                  </a:lnTo>
                  <a:lnTo>
                    <a:pt x="557" y="591"/>
                  </a:lnTo>
                  <a:lnTo>
                    <a:pt x="553" y="589"/>
                  </a:lnTo>
                  <a:lnTo>
                    <a:pt x="548" y="586"/>
                  </a:lnTo>
                  <a:lnTo>
                    <a:pt x="548" y="586"/>
                  </a:lnTo>
                  <a:lnTo>
                    <a:pt x="512" y="556"/>
                  </a:lnTo>
                  <a:lnTo>
                    <a:pt x="475" y="524"/>
                  </a:lnTo>
                  <a:lnTo>
                    <a:pt x="439" y="490"/>
                  </a:lnTo>
                  <a:lnTo>
                    <a:pt x="405" y="457"/>
                  </a:lnTo>
                  <a:lnTo>
                    <a:pt x="370" y="422"/>
                  </a:lnTo>
                  <a:lnTo>
                    <a:pt x="337" y="386"/>
                  </a:lnTo>
                  <a:lnTo>
                    <a:pt x="306" y="350"/>
                  </a:lnTo>
                  <a:lnTo>
                    <a:pt x="275" y="312"/>
                  </a:lnTo>
                  <a:lnTo>
                    <a:pt x="275" y="312"/>
                  </a:lnTo>
                  <a:lnTo>
                    <a:pt x="272" y="308"/>
                  </a:lnTo>
                  <a:lnTo>
                    <a:pt x="270" y="303"/>
                  </a:lnTo>
                  <a:lnTo>
                    <a:pt x="269" y="298"/>
                  </a:lnTo>
                  <a:lnTo>
                    <a:pt x="269" y="293"/>
                  </a:lnTo>
                  <a:lnTo>
                    <a:pt x="269" y="288"/>
                  </a:lnTo>
                  <a:lnTo>
                    <a:pt x="271" y="283"/>
                  </a:lnTo>
                  <a:lnTo>
                    <a:pt x="273" y="279"/>
                  </a:lnTo>
                  <a:lnTo>
                    <a:pt x="277" y="275"/>
                  </a:lnTo>
                  <a:lnTo>
                    <a:pt x="310" y="243"/>
                  </a:lnTo>
                  <a:lnTo>
                    <a:pt x="310" y="243"/>
                  </a:lnTo>
                  <a:lnTo>
                    <a:pt x="318" y="233"/>
                  </a:lnTo>
                  <a:lnTo>
                    <a:pt x="324" y="222"/>
                  </a:lnTo>
                  <a:lnTo>
                    <a:pt x="328" y="210"/>
                  </a:lnTo>
                  <a:lnTo>
                    <a:pt x="330" y="199"/>
                  </a:lnTo>
                  <a:lnTo>
                    <a:pt x="330" y="188"/>
                  </a:lnTo>
                  <a:lnTo>
                    <a:pt x="328" y="177"/>
                  </a:lnTo>
                  <a:lnTo>
                    <a:pt x="326" y="172"/>
                  </a:lnTo>
                  <a:lnTo>
                    <a:pt x="323" y="168"/>
                  </a:lnTo>
                  <a:lnTo>
                    <a:pt x="320" y="163"/>
                  </a:lnTo>
                  <a:lnTo>
                    <a:pt x="316" y="159"/>
                  </a:lnTo>
                  <a:lnTo>
                    <a:pt x="228" y="71"/>
                  </a:lnTo>
                  <a:lnTo>
                    <a:pt x="228" y="71"/>
                  </a:lnTo>
                  <a:lnTo>
                    <a:pt x="221" y="65"/>
                  </a:lnTo>
                  <a:lnTo>
                    <a:pt x="212" y="61"/>
                  </a:lnTo>
                  <a:lnTo>
                    <a:pt x="203" y="58"/>
                  </a:lnTo>
                  <a:lnTo>
                    <a:pt x="192" y="57"/>
                  </a:lnTo>
                  <a:lnTo>
                    <a:pt x="1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F57C2FC5-43A0-DF4F-0D5C-C0C72A990838}"/>
                </a:ext>
              </a:extLst>
            </p:cNvPr>
            <p:cNvSpPr>
              <a:spLocks/>
            </p:cNvSpPr>
            <p:nvPr/>
          </p:nvSpPr>
          <p:spPr bwMode="auto">
            <a:xfrm>
              <a:off x="3397250" y="2889250"/>
              <a:ext cx="358775" cy="360363"/>
            </a:xfrm>
            <a:custGeom>
              <a:avLst/>
              <a:gdLst>
                <a:gd name="T0" fmla="*/ 543 w 1361"/>
                <a:gd name="T1" fmla="*/ 1347 h 1361"/>
                <a:gd name="T2" fmla="*/ 357 w 1361"/>
                <a:gd name="T3" fmla="*/ 1278 h 1361"/>
                <a:gd name="T4" fmla="*/ 199 w 1361"/>
                <a:gd name="T5" fmla="*/ 1161 h 1361"/>
                <a:gd name="T6" fmla="*/ 82 w 1361"/>
                <a:gd name="T7" fmla="*/ 1004 h 1361"/>
                <a:gd name="T8" fmla="*/ 14 w 1361"/>
                <a:gd name="T9" fmla="*/ 817 h 1361"/>
                <a:gd name="T10" fmla="*/ 1 w 1361"/>
                <a:gd name="T11" fmla="*/ 645 h 1361"/>
                <a:gd name="T12" fmla="*/ 41 w 1361"/>
                <a:gd name="T13" fmla="*/ 446 h 1361"/>
                <a:gd name="T14" fmla="*/ 135 w 1361"/>
                <a:gd name="T15" fmla="*/ 273 h 1361"/>
                <a:gd name="T16" fmla="*/ 274 w 1361"/>
                <a:gd name="T17" fmla="*/ 135 h 1361"/>
                <a:gd name="T18" fmla="*/ 446 w 1361"/>
                <a:gd name="T19" fmla="*/ 41 h 1361"/>
                <a:gd name="T20" fmla="*/ 645 w 1361"/>
                <a:gd name="T21" fmla="*/ 1 h 1361"/>
                <a:gd name="T22" fmla="*/ 817 w 1361"/>
                <a:gd name="T23" fmla="*/ 14 h 1361"/>
                <a:gd name="T24" fmla="*/ 1004 w 1361"/>
                <a:gd name="T25" fmla="*/ 81 h 1361"/>
                <a:gd name="T26" fmla="*/ 1161 w 1361"/>
                <a:gd name="T27" fmla="*/ 199 h 1361"/>
                <a:gd name="T28" fmla="*/ 1278 w 1361"/>
                <a:gd name="T29" fmla="*/ 356 h 1361"/>
                <a:gd name="T30" fmla="*/ 1346 w 1361"/>
                <a:gd name="T31" fmla="*/ 543 h 1361"/>
                <a:gd name="T32" fmla="*/ 1360 w 1361"/>
                <a:gd name="T33" fmla="*/ 706 h 1361"/>
                <a:gd name="T34" fmla="*/ 1337 w 1361"/>
                <a:gd name="T35" fmla="*/ 858 h 1361"/>
                <a:gd name="T36" fmla="*/ 1281 w 1361"/>
                <a:gd name="T37" fmla="*/ 999 h 1361"/>
                <a:gd name="T38" fmla="*/ 1233 w 1361"/>
                <a:gd name="T39" fmla="*/ 1073 h 1361"/>
                <a:gd name="T40" fmla="*/ 1202 w 1361"/>
                <a:gd name="T41" fmla="*/ 1072 h 1361"/>
                <a:gd name="T42" fmla="*/ 1190 w 1361"/>
                <a:gd name="T43" fmla="*/ 1049 h 1361"/>
                <a:gd name="T44" fmla="*/ 1220 w 1361"/>
                <a:gd name="T45" fmla="*/ 993 h 1361"/>
                <a:gd name="T46" fmla="*/ 1276 w 1361"/>
                <a:gd name="T47" fmla="*/ 865 h 1361"/>
                <a:gd name="T48" fmla="*/ 1302 w 1361"/>
                <a:gd name="T49" fmla="*/ 727 h 1361"/>
                <a:gd name="T50" fmla="*/ 1296 w 1361"/>
                <a:gd name="T51" fmla="*/ 585 h 1361"/>
                <a:gd name="T52" fmla="*/ 1242 w 1361"/>
                <a:gd name="T53" fmla="*/ 410 h 1361"/>
                <a:gd name="T54" fmla="*/ 1141 w 1361"/>
                <a:gd name="T55" fmla="*/ 260 h 1361"/>
                <a:gd name="T56" fmla="*/ 1003 w 1361"/>
                <a:gd name="T57" fmla="*/ 146 h 1361"/>
                <a:gd name="T58" fmla="*/ 835 w 1361"/>
                <a:gd name="T59" fmla="*/ 75 h 1361"/>
                <a:gd name="T60" fmla="*/ 680 w 1361"/>
                <a:gd name="T61" fmla="*/ 56 h 1361"/>
                <a:gd name="T62" fmla="*/ 495 w 1361"/>
                <a:gd name="T63" fmla="*/ 84 h 1361"/>
                <a:gd name="T64" fmla="*/ 331 w 1361"/>
                <a:gd name="T65" fmla="*/ 163 h 1361"/>
                <a:gd name="T66" fmla="*/ 199 w 1361"/>
                <a:gd name="T67" fmla="*/ 284 h 1361"/>
                <a:gd name="T68" fmla="*/ 106 w 1361"/>
                <a:gd name="T69" fmla="*/ 437 h 1361"/>
                <a:gd name="T70" fmla="*/ 60 w 1361"/>
                <a:gd name="T71" fmla="*/ 616 h 1361"/>
                <a:gd name="T72" fmla="*/ 64 w 1361"/>
                <a:gd name="T73" fmla="*/ 775 h 1361"/>
                <a:gd name="T74" fmla="*/ 118 w 1361"/>
                <a:gd name="T75" fmla="*/ 951 h 1361"/>
                <a:gd name="T76" fmla="*/ 219 w 1361"/>
                <a:gd name="T77" fmla="*/ 1099 h 1361"/>
                <a:gd name="T78" fmla="*/ 357 w 1361"/>
                <a:gd name="T79" fmla="*/ 1213 h 1361"/>
                <a:gd name="T80" fmla="*/ 524 w 1361"/>
                <a:gd name="T81" fmla="*/ 1284 h 1361"/>
                <a:gd name="T82" fmla="*/ 680 w 1361"/>
                <a:gd name="T83" fmla="*/ 1304 h 1361"/>
                <a:gd name="T84" fmla="*/ 840 w 1361"/>
                <a:gd name="T85" fmla="*/ 1286 h 1361"/>
                <a:gd name="T86" fmla="*/ 951 w 1361"/>
                <a:gd name="T87" fmla="*/ 1233 h 1361"/>
                <a:gd name="T88" fmla="*/ 1000 w 1361"/>
                <a:gd name="T89" fmla="*/ 1167 h 1361"/>
                <a:gd name="T90" fmla="*/ 1011 w 1361"/>
                <a:gd name="T91" fmla="*/ 1088 h 1361"/>
                <a:gd name="T92" fmla="*/ 996 w 1361"/>
                <a:gd name="T93" fmla="*/ 1035 h 1361"/>
                <a:gd name="T94" fmla="*/ 996 w 1361"/>
                <a:gd name="T95" fmla="*/ 1004 h 1361"/>
                <a:gd name="T96" fmla="*/ 1020 w 1361"/>
                <a:gd name="T97" fmla="*/ 992 h 1361"/>
                <a:gd name="T98" fmla="*/ 1044 w 1361"/>
                <a:gd name="T99" fmla="*/ 1005 h 1361"/>
                <a:gd name="T100" fmla="*/ 1065 w 1361"/>
                <a:gd name="T101" fmla="*/ 1060 h 1361"/>
                <a:gd name="T102" fmla="*/ 1065 w 1361"/>
                <a:gd name="T103" fmla="*/ 1144 h 1361"/>
                <a:gd name="T104" fmla="*/ 1036 w 1361"/>
                <a:gd name="T105" fmla="*/ 1219 h 1361"/>
                <a:gd name="T106" fmla="*/ 946 w 1361"/>
                <a:gd name="T107" fmla="*/ 1304 h 1361"/>
                <a:gd name="T108" fmla="*/ 766 w 1361"/>
                <a:gd name="T109" fmla="*/ 1357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61" h="1361">
                  <a:moveTo>
                    <a:pt x="680" y="1361"/>
                  </a:moveTo>
                  <a:lnTo>
                    <a:pt x="680" y="1361"/>
                  </a:lnTo>
                  <a:lnTo>
                    <a:pt x="645" y="1360"/>
                  </a:lnTo>
                  <a:lnTo>
                    <a:pt x="611" y="1357"/>
                  </a:lnTo>
                  <a:lnTo>
                    <a:pt x="577" y="1353"/>
                  </a:lnTo>
                  <a:lnTo>
                    <a:pt x="543" y="1347"/>
                  </a:lnTo>
                  <a:lnTo>
                    <a:pt x="510" y="1339"/>
                  </a:lnTo>
                  <a:lnTo>
                    <a:pt x="478" y="1330"/>
                  </a:lnTo>
                  <a:lnTo>
                    <a:pt x="446" y="1319"/>
                  </a:lnTo>
                  <a:lnTo>
                    <a:pt x="415" y="1307"/>
                  </a:lnTo>
                  <a:lnTo>
                    <a:pt x="386" y="1293"/>
                  </a:lnTo>
                  <a:lnTo>
                    <a:pt x="357" y="1278"/>
                  </a:lnTo>
                  <a:lnTo>
                    <a:pt x="327" y="1262"/>
                  </a:lnTo>
                  <a:lnTo>
                    <a:pt x="300" y="1245"/>
                  </a:lnTo>
                  <a:lnTo>
                    <a:pt x="274" y="1225"/>
                  </a:lnTo>
                  <a:lnTo>
                    <a:pt x="248" y="1205"/>
                  </a:lnTo>
                  <a:lnTo>
                    <a:pt x="223" y="1184"/>
                  </a:lnTo>
                  <a:lnTo>
                    <a:pt x="199" y="1161"/>
                  </a:lnTo>
                  <a:lnTo>
                    <a:pt x="177" y="1138"/>
                  </a:lnTo>
                  <a:lnTo>
                    <a:pt x="156" y="1112"/>
                  </a:lnTo>
                  <a:lnTo>
                    <a:pt x="135" y="1087"/>
                  </a:lnTo>
                  <a:lnTo>
                    <a:pt x="116" y="1061"/>
                  </a:lnTo>
                  <a:lnTo>
                    <a:pt x="98" y="1032"/>
                  </a:lnTo>
                  <a:lnTo>
                    <a:pt x="82" y="1004"/>
                  </a:lnTo>
                  <a:lnTo>
                    <a:pt x="67" y="975"/>
                  </a:lnTo>
                  <a:lnTo>
                    <a:pt x="54" y="944"/>
                  </a:lnTo>
                  <a:lnTo>
                    <a:pt x="41" y="914"/>
                  </a:lnTo>
                  <a:lnTo>
                    <a:pt x="30" y="882"/>
                  </a:lnTo>
                  <a:lnTo>
                    <a:pt x="21" y="849"/>
                  </a:lnTo>
                  <a:lnTo>
                    <a:pt x="14" y="817"/>
                  </a:lnTo>
                  <a:lnTo>
                    <a:pt x="8" y="784"/>
                  </a:lnTo>
                  <a:lnTo>
                    <a:pt x="3" y="749"/>
                  </a:lnTo>
                  <a:lnTo>
                    <a:pt x="1" y="715"/>
                  </a:lnTo>
                  <a:lnTo>
                    <a:pt x="0" y="680"/>
                  </a:lnTo>
                  <a:lnTo>
                    <a:pt x="0" y="680"/>
                  </a:lnTo>
                  <a:lnTo>
                    <a:pt x="1" y="645"/>
                  </a:lnTo>
                  <a:lnTo>
                    <a:pt x="3" y="611"/>
                  </a:lnTo>
                  <a:lnTo>
                    <a:pt x="8" y="577"/>
                  </a:lnTo>
                  <a:lnTo>
                    <a:pt x="14" y="543"/>
                  </a:lnTo>
                  <a:lnTo>
                    <a:pt x="21" y="510"/>
                  </a:lnTo>
                  <a:lnTo>
                    <a:pt x="30" y="478"/>
                  </a:lnTo>
                  <a:lnTo>
                    <a:pt x="41" y="446"/>
                  </a:lnTo>
                  <a:lnTo>
                    <a:pt x="54" y="415"/>
                  </a:lnTo>
                  <a:lnTo>
                    <a:pt x="67" y="386"/>
                  </a:lnTo>
                  <a:lnTo>
                    <a:pt x="82" y="356"/>
                  </a:lnTo>
                  <a:lnTo>
                    <a:pt x="98" y="327"/>
                  </a:lnTo>
                  <a:lnTo>
                    <a:pt x="116" y="300"/>
                  </a:lnTo>
                  <a:lnTo>
                    <a:pt x="135" y="273"/>
                  </a:lnTo>
                  <a:lnTo>
                    <a:pt x="156" y="247"/>
                  </a:lnTo>
                  <a:lnTo>
                    <a:pt x="177" y="223"/>
                  </a:lnTo>
                  <a:lnTo>
                    <a:pt x="199" y="199"/>
                  </a:lnTo>
                  <a:lnTo>
                    <a:pt x="223" y="176"/>
                  </a:lnTo>
                  <a:lnTo>
                    <a:pt x="248" y="155"/>
                  </a:lnTo>
                  <a:lnTo>
                    <a:pt x="274" y="135"/>
                  </a:lnTo>
                  <a:lnTo>
                    <a:pt x="300" y="116"/>
                  </a:lnTo>
                  <a:lnTo>
                    <a:pt x="327" y="98"/>
                  </a:lnTo>
                  <a:lnTo>
                    <a:pt x="357" y="81"/>
                  </a:lnTo>
                  <a:lnTo>
                    <a:pt x="386" y="66"/>
                  </a:lnTo>
                  <a:lnTo>
                    <a:pt x="415" y="53"/>
                  </a:lnTo>
                  <a:lnTo>
                    <a:pt x="446" y="41"/>
                  </a:lnTo>
                  <a:lnTo>
                    <a:pt x="478" y="30"/>
                  </a:lnTo>
                  <a:lnTo>
                    <a:pt x="510" y="21"/>
                  </a:lnTo>
                  <a:lnTo>
                    <a:pt x="543" y="14"/>
                  </a:lnTo>
                  <a:lnTo>
                    <a:pt x="577" y="8"/>
                  </a:lnTo>
                  <a:lnTo>
                    <a:pt x="611" y="3"/>
                  </a:lnTo>
                  <a:lnTo>
                    <a:pt x="645" y="1"/>
                  </a:lnTo>
                  <a:lnTo>
                    <a:pt x="680" y="0"/>
                  </a:lnTo>
                  <a:lnTo>
                    <a:pt x="680" y="0"/>
                  </a:lnTo>
                  <a:lnTo>
                    <a:pt x="715" y="1"/>
                  </a:lnTo>
                  <a:lnTo>
                    <a:pt x="750" y="3"/>
                  </a:lnTo>
                  <a:lnTo>
                    <a:pt x="784" y="8"/>
                  </a:lnTo>
                  <a:lnTo>
                    <a:pt x="817" y="14"/>
                  </a:lnTo>
                  <a:lnTo>
                    <a:pt x="850" y="21"/>
                  </a:lnTo>
                  <a:lnTo>
                    <a:pt x="882" y="30"/>
                  </a:lnTo>
                  <a:lnTo>
                    <a:pt x="914" y="41"/>
                  </a:lnTo>
                  <a:lnTo>
                    <a:pt x="944" y="53"/>
                  </a:lnTo>
                  <a:lnTo>
                    <a:pt x="975" y="66"/>
                  </a:lnTo>
                  <a:lnTo>
                    <a:pt x="1004" y="81"/>
                  </a:lnTo>
                  <a:lnTo>
                    <a:pt x="1032" y="98"/>
                  </a:lnTo>
                  <a:lnTo>
                    <a:pt x="1061" y="116"/>
                  </a:lnTo>
                  <a:lnTo>
                    <a:pt x="1087" y="135"/>
                  </a:lnTo>
                  <a:lnTo>
                    <a:pt x="1112" y="155"/>
                  </a:lnTo>
                  <a:lnTo>
                    <a:pt x="1137" y="176"/>
                  </a:lnTo>
                  <a:lnTo>
                    <a:pt x="1161" y="199"/>
                  </a:lnTo>
                  <a:lnTo>
                    <a:pt x="1184" y="223"/>
                  </a:lnTo>
                  <a:lnTo>
                    <a:pt x="1205" y="247"/>
                  </a:lnTo>
                  <a:lnTo>
                    <a:pt x="1225" y="273"/>
                  </a:lnTo>
                  <a:lnTo>
                    <a:pt x="1244" y="300"/>
                  </a:lnTo>
                  <a:lnTo>
                    <a:pt x="1262" y="327"/>
                  </a:lnTo>
                  <a:lnTo>
                    <a:pt x="1278" y="356"/>
                  </a:lnTo>
                  <a:lnTo>
                    <a:pt x="1293" y="386"/>
                  </a:lnTo>
                  <a:lnTo>
                    <a:pt x="1307" y="415"/>
                  </a:lnTo>
                  <a:lnTo>
                    <a:pt x="1319" y="446"/>
                  </a:lnTo>
                  <a:lnTo>
                    <a:pt x="1329" y="478"/>
                  </a:lnTo>
                  <a:lnTo>
                    <a:pt x="1339" y="510"/>
                  </a:lnTo>
                  <a:lnTo>
                    <a:pt x="1346" y="543"/>
                  </a:lnTo>
                  <a:lnTo>
                    <a:pt x="1353" y="577"/>
                  </a:lnTo>
                  <a:lnTo>
                    <a:pt x="1357" y="611"/>
                  </a:lnTo>
                  <a:lnTo>
                    <a:pt x="1360" y="645"/>
                  </a:lnTo>
                  <a:lnTo>
                    <a:pt x="1361" y="680"/>
                  </a:lnTo>
                  <a:lnTo>
                    <a:pt x="1361" y="680"/>
                  </a:lnTo>
                  <a:lnTo>
                    <a:pt x="1360" y="706"/>
                  </a:lnTo>
                  <a:lnTo>
                    <a:pt x="1359" y="731"/>
                  </a:lnTo>
                  <a:lnTo>
                    <a:pt x="1356" y="758"/>
                  </a:lnTo>
                  <a:lnTo>
                    <a:pt x="1353" y="783"/>
                  </a:lnTo>
                  <a:lnTo>
                    <a:pt x="1348" y="808"/>
                  </a:lnTo>
                  <a:lnTo>
                    <a:pt x="1343" y="832"/>
                  </a:lnTo>
                  <a:lnTo>
                    <a:pt x="1337" y="858"/>
                  </a:lnTo>
                  <a:lnTo>
                    <a:pt x="1330" y="882"/>
                  </a:lnTo>
                  <a:lnTo>
                    <a:pt x="1322" y="906"/>
                  </a:lnTo>
                  <a:lnTo>
                    <a:pt x="1313" y="929"/>
                  </a:lnTo>
                  <a:lnTo>
                    <a:pt x="1303" y="953"/>
                  </a:lnTo>
                  <a:lnTo>
                    <a:pt x="1293" y="976"/>
                  </a:lnTo>
                  <a:lnTo>
                    <a:pt x="1281" y="999"/>
                  </a:lnTo>
                  <a:lnTo>
                    <a:pt x="1269" y="1021"/>
                  </a:lnTo>
                  <a:lnTo>
                    <a:pt x="1256" y="1044"/>
                  </a:lnTo>
                  <a:lnTo>
                    <a:pt x="1241" y="1065"/>
                  </a:lnTo>
                  <a:lnTo>
                    <a:pt x="1241" y="1065"/>
                  </a:lnTo>
                  <a:lnTo>
                    <a:pt x="1237" y="1069"/>
                  </a:lnTo>
                  <a:lnTo>
                    <a:pt x="1233" y="1073"/>
                  </a:lnTo>
                  <a:lnTo>
                    <a:pt x="1228" y="1075"/>
                  </a:lnTo>
                  <a:lnTo>
                    <a:pt x="1223" y="1077"/>
                  </a:lnTo>
                  <a:lnTo>
                    <a:pt x="1218" y="1077"/>
                  </a:lnTo>
                  <a:lnTo>
                    <a:pt x="1212" y="1077"/>
                  </a:lnTo>
                  <a:lnTo>
                    <a:pt x="1207" y="1075"/>
                  </a:lnTo>
                  <a:lnTo>
                    <a:pt x="1202" y="1072"/>
                  </a:lnTo>
                  <a:lnTo>
                    <a:pt x="1202" y="1072"/>
                  </a:lnTo>
                  <a:lnTo>
                    <a:pt x="1198" y="1069"/>
                  </a:lnTo>
                  <a:lnTo>
                    <a:pt x="1194" y="1064"/>
                  </a:lnTo>
                  <a:lnTo>
                    <a:pt x="1192" y="1059"/>
                  </a:lnTo>
                  <a:lnTo>
                    <a:pt x="1190" y="1054"/>
                  </a:lnTo>
                  <a:lnTo>
                    <a:pt x="1190" y="1049"/>
                  </a:lnTo>
                  <a:lnTo>
                    <a:pt x="1190" y="1043"/>
                  </a:lnTo>
                  <a:lnTo>
                    <a:pt x="1192" y="1037"/>
                  </a:lnTo>
                  <a:lnTo>
                    <a:pt x="1195" y="1032"/>
                  </a:lnTo>
                  <a:lnTo>
                    <a:pt x="1195" y="1032"/>
                  </a:lnTo>
                  <a:lnTo>
                    <a:pt x="1208" y="1013"/>
                  </a:lnTo>
                  <a:lnTo>
                    <a:pt x="1220" y="993"/>
                  </a:lnTo>
                  <a:lnTo>
                    <a:pt x="1231" y="973"/>
                  </a:lnTo>
                  <a:lnTo>
                    <a:pt x="1241" y="952"/>
                  </a:lnTo>
                  <a:lnTo>
                    <a:pt x="1251" y="930"/>
                  </a:lnTo>
                  <a:lnTo>
                    <a:pt x="1261" y="909"/>
                  </a:lnTo>
                  <a:lnTo>
                    <a:pt x="1269" y="887"/>
                  </a:lnTo>
                  <a:lnTo>
                    <a:pt x="1276" y="865"/>
                  </a:lnTo>
                  <a:lnTo>
                    <a:pt x="1283" y="842"/>
                  </a:lnTo>
                  <a:lnTo>
                    <a:pt x="1288" y="820"/>
                  </a:lnTo>
                  <a:lnTo>
                    <a:pt x="1293" y="797"/>
                  </a:lnTo>
                  <a:lnTo>
                    <a:pt x="1297" y="774"/>
                  </a:lnTo>
                  <a:lnTo>
                    <a:pt x="1300" y="750"/>
                  </a:lnTo>
                  <a:lnTo>
                    <a:pt x="1302" y="727"/>
                  </a:lnTo>
                  <a:lnTo>
                    <a:pt x="1303" y="704"/>
                  </a:lnTo>
                  <a:lnTo>
                    <a:pt x="1304" y="680"/>
                  </a:lnTo>
                  <a:lnTo>
                    <a:pt x="1304" y="680"/>
                  </a:lnTo>
                  <a:lnTo>
                    <a:pt x="1303" y="648"/>
                  </a:lnTo>
                  <a:lnTo>
                    <a:pt x="1300" y="616"/>
                  </a:lnTo>
                  <a:lnTo>
                    <a:pt x="1296" y="585"/>
                  </a:lnTo>
                  <a:lnTo>
                    <a:pt x="1291" y="554"/>
                  </a:lnTo>
                  <a:lnTo>
                    <a:pt x="1284" y="524"/>
                  </a:lnTo>
                  <a:lnTo>
                    <a:pt x="1276" y="495"/>
                  </a:lnTo>
                  <a:lnTo>
                    <a:pt x="1266" y="465"/>
                  </a:lnTo>
                  <a:lnTo>
                    <a:pt x="1255" y="437"/>
                  </a:lnTo>
                  <a:lnTo>
                    <a:pt x="1242" y="410"/>
                  </a:lnTo>
                  <a:lnTo>
                    <a:pt x="1228" y="383"/>
                  </a:lnTo>
                  <a:lnTo>
                    <a:pt x="1213" y="356"/>
                  </a:lnTo>
                  <a:lnTo>
                    <a:pt x="1197" y="331"/>
                  </a:lnTo>
                  <a:lnTo>
                    <a:pt x="1180" y="307"/>
                  </a:lnTo>
                  <a:lnTo>
                    <a:pt x="1161" y="284"/>
                  </a:lnTo>
                  <a:lnTo>
                    <a:pt x="1141" y="260"/>
                  </a:lnTo>
                  <a:lnTo>
                    <a:pt x="1121" y="239"/>
                  </a:lnTo>
                  <a:lnTo>
                    <a:pt x="1099" y="219"/>
                  </a:lnTo>
                  <a:lnTo>
                    <a:pt x="1077" y="199"/>
                  </a:lnTo>
                  <a:lnTo>
                    <a:pt x="1053" y="180"/>
                  </a:lnTo>
                  <a:lnTo>
                    <a:pt x="1028" y="163"/>
                  </a:lnTo>
                  <a:lnTo>
                    <a:pt x="1003" y="146"/>
                  </a:lnTo>
                  <a:lnTo>
                    <a:pt x="977" y="132"/>
                  </a:lnTo>
                  <a:lnTo>
                    <a:pt x="951" y="118"/>
                  </a:lnTo>
                  <a:lnTo>
                    <a:pt x="922" y="106"/>
                  </a:lnTo>
                  <a:lnTo>
                    <a:pt x="894" y="94"/>
                  </a:lnTo>
                  <a:lnTo>
                    <a:pt x="866" y="84"/>
                  </a:lnTo>
                  <a:lnTo>
                    <a:pt x="835" y="75"/>
                  </a:lnTo>
                  <a:lnTo>
                    <a:pt x="806" y="69"/>
                  </a:lnTo>
                  <a:lnTo>
                    <a:pt x="775" y="63"/>
                  </a:lnTo>
                  <a:lnTo>
                    <a:pt x="743" y="59"/>
                  </a:lnTo>
                  <a:lnTo>
                    <a:pt x="712" y="57"/>
                  </a:lnTo>
                  <a:lnTo>
                    <a:pt x="680" y="56"/>
                  </a:lnTo>
                  <a:lnTo>
                    <a:pt x="680" y="56"/>
                  </a:lnTo>
                  <a:lnTo>
                    <a:pt x="649" y="57"/>
                  </a:lnTo>
                  <a:lnTo>
                    <a:pt x="616" y="59"/>
                  </a:lnTo>
                  <a:lnTo>
                    <a:pt x="585" y="63"/>
                  </a:lnTo>
                  <a:lnTo>
                    <a:pt x="555" y="69"/>
                  </a:lnTo>
                  <a:lnTo>
                    <a:pt x="524" y="75"/>
                  </a:lnTo>
                  <a:lnTo>
                    <a:pt x="495" y="84"/>
                  </a:lnTo>
                  <a:lnTo>
                    <a:pt x="466" y="94"/>
                  </a:lnTo>
                  <a:lnTo>
                    <a:pt x="437" y="106"/>
                  </a:lnTo>
                  <a:lnTo>
                    <a:pt x="410" y="118"/>
                  </a:lnTo>
                  <a:lnTo>
                    <a:pt x="383" y="132"/>
                  </a:lnTo>
                  <a:lnTo>
                    <a:pt x="357" y="146"/>
                  </a:lnTo>
                  <a:lnTo>
                    <a:pt x="331" y="163"/>
                  </a:lnTo>
                  <a:lnTo>
                    <a:pt x="307" y="180"/>
                  </a:lnTo>
                  <a:lnTo>
                    <a:pt x="284" y="199"/>
                  </a:lnTo>
                  <a:lnTo>
                    <a:pt x="261" y="219"/>
                  </a:lnTo>
                  <a:lnTo>
                    <a:pt x="239" y="239"/>
                  </a:lnTo>
                  <a:lnTo>
                    <a:pt x="219" y="260"/>
                  </a:lnTo>
                  <a:lnTo>
                    <a:pt x="199" y="284"/>
                  </a:lnTo>
                  <a:lnTo>
                    <a:pt x="181" y="307"/>
                  </a:lnTo>
                  <a:lnTo>
                    <a:pt x="164" y="331"/>
                  </a:lnTo>
                  <a:lnTo>
                    <a:pt x="147" y="356"/>
                  </a:lnTo>
                  <a:lnTo>
                    <a:pt x="132" y="383"/>
                  </a:lnTo>
                  <a:lnTo>
                    <a:pt x="118" y="410"/>
                  </a:lnTo>
                  <a:lnTo>
                    <a:pt x="106" y="437"/>
                  </a:lnTo>
                  <a:lnTo>
                    <a:pt x="94" y="465"/>
                  </a:lnTo>
                  <a:lnTo>
                    <a:pt x="85" y="495"/>
                  </a:lnTo>
                  <a:lnTo>
                    <a:pt x="76" y="524"/>
                  </a:lnTo>
                  <a:lnTo>
                    <a:pt x="70" y="554"/>
                  </a:lnTo>
                  <a:lnTo>
                    <a:pt x="64" y="585"/>
                  </a:lnTo>
                  <a:lnTo>
                    <a:pt x="60" y="616"/>
                  </a:lnTo>
                  <a:lnTo>
                    <a:pt x="58" y="648"/>
                  </a:lnTo>
                  <a:lnTo>
                    <a:pt x="57" y="680"/>
                  </a:lnTo>
                  <a:lnTo>
                    <a:pt x="57" y="680"/>
                  </a:lnTo>
                  <a:lnTo>
                    <a:pt x="58" y="712"/>
                  </a:lnTo>
                  <a:lnTo>
                    <a:pt x="60" y="743"/>
                  </a:lnTo>
                  <a:lnTo>
                    <a:pt x="64" y="775"/>
                  </a:lnTo>
                  <a:lnTo>
                    <a:pt x="70" y="806"/>
                  </a:lnTo>
                  <a:lnTo>
                    <a:pt x="76" y="835"/>
                  </a:lnTo>
                  <a:lnTo>
                    <a:pt x="85" y="866"/>
                  </a:lnTo>
                  <a:lnTo>
                    <a:pt x="94" y="894"/>
                  </a:lnTo>
                  <a:lnTo>
                    <a:pt x="106" y="922"/>
                  </a:lnTo>
                  <a:lnTo>
                    <a:pt x="118" y="951"/>
                  </a:lnTo>
                  <a:lnTo>
                    <a:pt x="132" y="977"/>
                  </a:lnTo>
                  <a:lnTo>
                    <a:pt x="147" y="1003"/>
                  </a:lnTo>
                  <a:lnTo>
                    <a:pt x="164" y="1028"/>
                  </a:lnTo>
                  <a:lnTo>
                    <a:pt x="181" y="1053"/>
                  </a:lnTo>
                  <a:lnTo>
                    <a:pt x="199" y="1077"/>
                  </a:lnTo>
                  <a:lnTo>
                    <a:pt x="219" y="1099"/>
                  </a:lnTo>
                  <a:lnTo>
                    <a:pt x="239" y="1121"/>
                  </a:lnTo>
                  <a:lnTo>
                    <a:pt x="261" y="1142"/>
                  </a:lnTo>
                  <a:lnTo>
                    <a:pt x="284" y="1161"/>
                  </a:lnTo>
                  <a:lnTo>
                    <a:pt x="307" y="1180"/>
                  </a:lnTo>
                  <a:lnTo>
                    <a:pt x="331" y="1197"/>
                  </a:lnTo>
                  <a:lnTo>
                    <a:pt x="357" y="1213"/>
                  </a:lnTo>
                  <a:lnTo>
                    <a:pt x="383" y="1228"/>
                  </a:lnTo>
                  <a:lnTo>
                    <a:pt x="410" y="1243"/>
                  </a:lnTo>
                  <a:lnTo>
                    <a:pt x="437" y="1255"/>
                  </a:lnTo>
                  <a:lnTo>
                    <a:pt x="466" y="1266"/>
                  </a:lnTo>
                  <a:lnTo>
                    <a:pt x="495" y="1276"/>
                  </a:lnTo>
                  <a:lnTo>
                    <a:pt x="524" y="1284"/>
                  </a:lnTo>
                  <a:lnTo>
                    <a:pt x="555" y="1291"/>
                  </a:lnTo>
                  <a:lnTo>
                    <a:pt x="585" y="1296"/>
                  </a:lnTo>
                  <a:lnTo>
                    <a:pt x="616" y="1300"/>
                  </a:lnTo>
                  <a:lnTo>
                    <a:pt x="649" y="1303"/>
                  </a:lnTo>
                  <a:lnTo>
                    <a:pt x="680" y="1304"/>
                  </a:lnTo>
                  <a:lnTo>
                    <a:pt x="680" y="1304"/>
                  </a:lnTo>
                  <a:lnTo>
                    <a:pt x="710" y="1303"/>
                  </a:lnTo>
                  <a:lnTo>
                    <a:pt x="739" y="1302"/>
                  </a:lnTo>
                  <a:lnTo>
                    <a:pt x="767" y="1299"/>
                  </a:lnTo>
                  <a:lnTo>
                    <a:pt x="793" y="1296"/>
                  </a:lnTo>
                  <a:lnTo>
                    <a:pt x="817" y="1291"/>
                  </a:lnTo>
                  <a:lnTo>
                    <a:pt x="840" y="1286"/>
                  </a:lnTo>
                  <a:lnTo>
                    <a:pt x="863" y="1279"/>
                  </a:lnTo>
                  <a:lnTo>
                    <a:pt x="883" y="1272"/>
                  </a:lnTo>
                  <a:lnTo>
                    <a:pt x="902" y="1264"/>
                  </a:lnTo>
                  <a:lnTo>
                    <a:pt x="920" y="1254"/>
                  </a:lnTo>
                  <a:lnTo>
                    <a:pt x="936" y="1244"/>
                  </a:lnTo>
                  <a:lnTo>
                    <a:pt x="951" y="1233"/>
                  </a:lnTo>
                  <a:lnTo>
                    <a:pt x="964" y="1220"/>
                  </a:lnTo>
                  <a:lnTo>
                    <a:pt x="976" y="1207"/>
                  </a:lnTo>
                  <a:lnTo>
                    <a:pt x="986" y="1193"/>
                  </a:lnTo>
                  <a:lnTo>
                    <a:pt x="994" y="1179"/>
                  </a:lnTo>
                  <a:lnTo>
                    <a:pt x="994" y="1179"/>
                  </a:lnTo>
                  <a:lnTo>
                    <a:pt x="1000" y="1167"/>
                  </a:lnTo>
                  <a:lnTo>
                    <a:pt x="1004" y="1155"/>
                  </a:lnTo>
                  <a:lnTo>
                    <a:pt x="1007" y="1143"/>
                  </a:lnTo>
                  <a:lnTo>
                    <a:pt x="1009" y="1130"/>
                  </a:lnTo>
                  <a:lnTo>
                    <a:pt x="1011" y="1119"/>
                  </a:lnTo>
                  <a:lnTo>
                    <a:pt x="1012" y="1108"/>
                  </a:lnTo>
                  <a:lnTo>
                    <a:pt x="1011" y="1088"/>
                  </a:lnTo>
                  <a:lnTo>
                    <a:pt x="1009" y="1071"/>
                  </a:lnTo>
                  <a:lnTo>
                    <a:pt x="1006" y="1056"/>
                  </a:lnTo>
                  <a:lnTo>
                    <a:pt x="1002" y="1046"/>
                  </a:lnTo>
                  <a:lnTo>
                    <a:pt x="999" y="1039"/>
                  </a:lnTo>
                  <a:lnTo>
                    <a:pt x="999" y="1039"/>
                  </a:lnTo>
                  <a:lnTo>
                    <a:pt x="996" y="1035"/>
                  </a:lnTo>
                  <a:lnTo>
                    <a:pt x="993" y="1030"/>
                  </a:lnTo>
                  <a:lnTo>
                    <a:pt x="992" y="1025"/>
                  </a:lnTo>
                  <a:lnTo>
                    <a:pt x="991" y="1019"/>
                  </a:lnTo>
                  <a:lnTo>
                    <a:pt x="992" y="1014"/>
                  </a:lnTo>
                  <a:lnTo>
                    <a:pt x="994" y="1009"/>
                  </a:lnTo>
                  <a:lnTo>
                    <a:pt x="996" y="1004"/>
                  </a:lnTo>
                  <a:lnTo>
                    <a:pt x="1000" y="1000"/>
                  </a:lnTo>
                  <a:lnTo>
                    <a:pt x="1000" y="1000"/>
                  </a:lnTo>
                  <a:lnTo>
                    <a:pt x="1004" y="996"/>
                  </a:lnTo>
                  <a:lnTo>
                    <a:pt x="1009" y="994"/>
                  </a:lnTo>
                  <a:lnTo>
                    <a:pt x="1014" y="992"/>
                  </a:lnTo>
                  <a:lnTo>
                    <a:pt x="1020" y="992"/>
                  </a:lnTo>
                  <a:lnTo>
                    <a:pt x="1025" y="992"/>
                  </a:lnTo>
                  <a:lnTo>
                    <a:pt x="1031" y="994"/>
                  </a:lnTo>
                  <a:lnTo>
                    <a:pt x="1035" y="997"/>
                  </a:lnTo>
                  <a:lnTo>
                    <a:pt x="1040" y="1000"/>
                  </a:lnTo>
                  <a:lnTo>
                    <a:pt x="1040" y="1000"/>
                  </a:lnTo>
                  <a:lnTo>
                    <a:pt x="1044" y="1005"/>
                  </a:lnTo>
                  <a:lnTo>
                    <a:pt x="1048" y="1011"/>
                  </a:lnTo>
                  <a:lnTo>
                    <a:pt x="1053" y="1019"/>
                  </a:lnTo>
                  <a:lnTo>
                    <a:pt x="1057" y="1027"/>
                  </a:lnTo>
                  <a:lnTo>
                    <a:pt x="1060" y="1037"/>
                  </a:lnTo>
                  <a:lnTo>
                    <a:pt x="1063" y="1048"/>
                  </a:lnTo>
                  <a:lnTo>
                    <a:pt x="1065" y="1060"/>
                  </a:lnTo>
                  <a:lnTo>
                    <a:pt x="1067" y="1072"/>
                  </a:lnTo>
                  <a:lnTo>
                    <a:pt x="1068" y="1085"/>
                  </a:lnTo>
                  <a:lnTo>
                    <a:pt x="1069" y="1099"/>
                  </a:lnTo>
                  <a:lnTo>
                    <a:pt x="1069" y="1113"/>
                  </a:lnTo>
                  <a:lnTo>
                    <a:pt x="1067" y="1128"/>
                  </a:lnTo>
                  <a:lnTo>
                    <a:pt x="1065" y="1144"/>
                  </a:lnTo>
                  <a:lnTo>
                    <a:pt x="1062" y="1159"/>
                  </a:lnTo>
                  <a:lnTo>
                    <a:pt x="1058" y="1174"/>
                  </a:lnTo>
                  <a:lnTo>
                    <a:pt x="1052" y="1189"/>
                  </a:lnTo>
                  <a:lnTo>
                    <a:pt x="1052" y="1189"/>
                  </a:lnTo>
                  <a:lnTo>
                    <a:pt x="1044" y="1204"/>
                  </a:lnTo>
                  <a:lnTo>
                    <a:pt x="1036" y="1219"/>
                  </a:lnTo>
                  <a:lnTo>
                    <a:pt x="1026" y="1235"/>
                  </a:lnTo>
                  <a:lnTo>
                    <a:pt x="1014" y="1249"/>
                  </a:lnTo>
                  <a:lnTo>
                    <a:pt x="1001" y="1264"/>
                  </a:lnTo>
                  <a:lnTo>
                    <a:pt x="985" y="1278"/>
                  </a:lnTo>
                  <a:lnTo>
                    <a:pt x="967" y="1291"/>
                  </a:lnTo>
                  <a:lnTo>
                    <a:pt x="946" y="1304"/>
                  </a:lnTo>
                  <a:lnTo>
                    <a:pt x="924" y="1316"/>
                  </a:lnTo>
                  <a:lnTo>
                    <a:pt x="898" y="1328"/>
                  </a:lnTo>
                  <a:lnTo>
                    <a:pt x="870" y="1337"/>
                  </a:lnTo>
                  <a:lnTo>
                    <a:pt x="838" y="1345"/>
                  </a:lnTo>
                  <a:lnTo>
                    <a:pt x="804" y="1352"/>
                  </a:lnTo>
                  <a:lnTo>
                    <a:pt x="766" y="1357"/>
                  </a:lnTo>
                  <a:lnTo>
                    <a:pt x="725" y="1360"/>
                  </a:lnTo>
                  <a:lnTo>
                    <a:pt x="680" y="1361"/>
                  </a:lnTo>
                  <a:lnTo>
                    <a:pt x="680" y="1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TextBox 16">
            <a:extLst>
              <a:ext uri="{FF2B5EF4-FFF2-40B4-BE49-F238E27FC236}">
                <a16:creationId xmlns:a16="http://schemas.microsoft.com/office/drawing/2014/main" id="{DE29D3F8-321D-4DF1-C2D2-BEDB6BB3B4F9}"/>
              </a:ext>
            </a:extLst>
          </p:cNvPr>
          <p:cNvSpPr txBox="1"/>
          <p:nvPr/>
        </p:nvSpPr>
        <p:spPr>
          <a:xfrm>
            <a:off x="6096004" y="4779214"/>
            <a:ext cx="4140201" cy="215444"/>
          </a:xfrm>
          <a:prstGeom prst="rect">
            <a:avLst/>
          </a:prstGeom>
          <a:noFill/>
        </p:spPr>
        <p:txBody>
          <a:bodyPr wrap="square" lIns="0" tIns="0" rIns="0" bIns="0" rtlCol="0">
            <a:spAutoFit/>
          </a:bodyPr>
          <a:lstStyle/>
          <a:p>
            <a:r>
              <a:rPr lang="en-US" sz="1400" dirty="0">
                <a:solidFill>
                  <a:schemeClr val="bg1"/>
                </a:solidFill>
              </a:rPr>
              <a:t>Barbarah.Martinez@bcm.edu</a:t>
            </a:r>
            <a:endParaRPr lang="en-ID" sz="1400" dirty="0">
              <a:solidFill>
                <a:schemeClr val="bg1"/>
              </a:solidFill>
            </a:endParaRPr>
          </a:p>
        </p:txBody>
      </p:sp>
      <p:sp>
        <p:nvSpPr>
          <p:cNvPr id="18" name="TextBox 17">
            <a:extLst>
              <a:ext uri="{FF2B5EF4-FFF2-40B4-BE49-F238E27FC236}">
                <a16:creationId xmlns:a16="http://schemas.microsoft.com/office/drawing/2014/main" id="{451D1642-D06A-B396-E7C9-B1CE65F932FE}"/>
              </a:ext>
            </a:extLst>
          </p:cNvPr>
          <p:cNvSpPr txBox="1"/>
          <p:nvPr/>
        </p:nvSpPr>
        <p:spPr>
          <a:xfrm>
            <a:off x="6096004" y="5244354"/>
            <a:ext cx="4140201" cy="215444"/>
          </a:xfrm>
          <a:prstGeom prst="rect">
            <a:avLst/>
          </a:prstGeom>
          <a:noFill/>
        </p:spPr>
        <p:txBody>
          <a:bodyPr wrap="square" lIns="0" tIns="0" rIns="0" bIns="0" rtlCol="0">
            <a:spAutoFit/>
          </a:bodyPr>
          <a:lstStyle/>
          <a:p>
            <a:r>
              <a:rPr lang="en-US" sz="1400" dirty="0" smtClean="0">
                <a:solidFill>
                  <a:schemeClr val="bg1"/>
                </a:solidFill>
              </a:rPr>
              <a:t>832-824-4324</a:t>
            </a:r>
            <a:endParaRPr lang="en-ID" sz="1400" dirty="0">
              <a:solidFill>
                <a:schemeClr val="bg1"/>
              </a:solidFill>
            </a:endParaRPr>
          </a:p>
        </p:txBody>
      </p:sp>
      <p:cxnSp>
        <p:nvCxnSpPr>
          <p:cNvPr id="19" name="Straight Connector 18">
            <a:extLst>
              <a:ext uri="{FF2B5EF4-FFF2-40B4-BE49-F238E27FC236}">
                <a16:creationId xmlns:a16="http://schemas.microsoft.com/office/drawing/2014/main" id="{3224E79A-FA3E-C3EA-6643-CE906159519B}"/>
              </a:ext>
            </a:extLst>
          </p:cNvPr>
          <p:cNvCxnSpPr>
            <a:cxnSpLocks/>
          </p:cNvCxnSpPr>
          <p:nvPr/>
        </p:nvCxnSpPr>
        <p:spPr>
          <a:xfrm>
            <a:off x="5546730" y="4526894"/>
            <a:ext cx="5121273" cy="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6788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3262292571"/>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2838"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575736" y="722086"/>
            <a:ext cx="11040533" cy="556050"/>
          </a:xfrm>
        </p:spPr>
        <p:txBody>
          <a:bodyPr vert="horz"/>
          <a:lstStyle/>
          <a:p>
            <a:r>
              <a:rPr lang="en-US" sz="4000" dirty="0" smtClean="0"/>
              <a:t>Objectives</a:t>
            </a:r>
            <a:endParaRPr lang="en-US" sz="4000" dirty="0"/>
          </a:p>
        </p:txBody>
      </p:sp>
      <p:cxnSp>
        <p:nvCxnSpPr>
          <p:cNvPr id="33" name="Straight Connector 32">
            <a:extLst>
              <a:ext uri="{FF2B5EF4-FFF2-40B4-BE49-F238E27FC236}">
                <a16:creationId xmlns:a16="http://schemas.microsoft.com/office/drawing/2014/main" id="{8CFDEA6C-452F-BA92-13C2-F0A0C021A419}"/>
              </a:ext>
            </a:extLst>
          </p:cNvPr>
          <p:cNvCxnSpPr/>
          <p:nvPr/>
        </p:nvCxnSpPr>
        <p:spPr>
          <a:xfrm>
            <a:off x="576263" y="5449824"/>
            <a:ext cx="656086"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12" name="Content Placeholder 11">
            <a:extLst>
              <a:ext uri="{FF2B5EF4-FFF2-40B4-BE49-F238E27FC236}">
                <a16:creationId xmlns:a16="http://schemas.microsoft.com/office/drawing/2014/main" id="{74A199C1-8F72-7CC9-D45A-0928B4A3D27A}"/>
              </a:ext>
            </a:extLst>
          </p:cNvPr>
          <p:cNvSpPr>
            <a:spLocks noGrp="1"/>
          </p:cNvSpPr>
          <p:nvPr>
            <p:ph idx="1"/>
          </p:nvPr>
        </p:nvSpPr>
        <p:spPr>
          <a:xfrm>
            <a:off x="576262" y="2385879"/>
            <a:ext cx="11039475" cy="3018401"/>
          </a:xfrm>
        </p:spPr>
        <p:txBody>
          <a:bodyPr>
            <a:noAutofit/>
          </a:bodyPr>
          <a:lstStyle/>
          <a:p>
            <a:pPr marL="342900" indent="-342900">
              <a:buClr>
                <a:schemeClr val="bg1"/>
              </a:buClr>
              <a:buFont typeface="Arial" panose="020B0604020202020204" pitchFamily="34" charset="0"/>
              <a:buChar char="•"/>
            </a:pPr>
            <a:r>
              <a:rPr lang="en-US" sz="2400" dirty="0" smtClean="0"/>
              <a:t>First-line Tuberculosis (TB) Medications</a:t>
            </a:r>
          </a:p>
          <a:p>
            <a:pPr marL="800100" lvl="1" indent="-342900">
              <a:buClr>
                <a:schemeClr val="bg1"/>
              </a:buClr>
              <a:buFont typeface="Courier New" panose="02070309020205020404" pitchFamily="49" charset="0"/>
              <a:buChar char="o"/>
            </a:pPr>
            <a:r>
              <a:rPr lang="en-US" dirty="0" smtClean="0"/>
              <a:t>Medication Dosages</a:t>
            </a:r>
          </a:p>
          <a:p>
            <a:pPr marL="800100" lvl="1" indent="-342900">
              <a:buClr>
                <a:schemeClr val="bg1"/>
              </a:buClr>
              <a:buFont typeface="Courier New" panose="02070309020205020404" pitchFamily="49" charset="0"/>
              <a:buChar char="o"/>
            </a:pPr>
            <a:r>
              <a:rPr lang="en-US" dirty="0" smtClean="0"/>
              <a:t>Side Effects</a:t>
            </a:r>
          </a:p>
          <a:p>
            <a:pPr marL="800100" lvl="1" indent="-342900">
              <a:buClr>
                <a:schemeClr val="bg1"/>
              </a:buClr>
              <a:buFont typeface="Courier New" panose="02070309020205020404" pitchFamily="49" charset="0"/>
              <a:buChar char="o"/>
            </a:pPr>
            <a:r>
              <a:rPr lang="en-US" dirty="0" smtClean="0"/>
              <a:t>Nursin</a:t>
            </a:r>
            <a:r>
              <a:rPr lang="en-US" dirty="0" smtClean="0"/>
              <a:t>g Considerations</a:t>
            </a:r>
            <a:endParaRPr lang="en-US" dirty="0"/>
          </a:p>
          <a:p>
            <a:endParaRPr lang="en-US" sz="2000" dirty="0"/>
          </a:p>
        </p:txBody>
      </p:sp>
    </p:spTree>
    <p:extLst>
      <p:ext uri="{BB962C8B-B14F-4D97-AF65-F5344CB8AC3E}">
        <p14:creationId xmlns:p14="http://schemas.microsoft.com/office/powerpoint/2010/main" val="443086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hink-cell data - do not delete" hidden="1">
            <a:extLst>
              <a:ext uri="{FF2B5EF4-FFF2-40B4-BE49-F238E27FC236}">
                <a16:creationId xmlns:a16="http://schemas.microsoft.com/office/drawing/2014/main" id="{2FCAFF14-45DE-4F02-7042-F3FF3E8587C2}"/>
              </a:ext>
            </a:extLst>
          </p:cNvPr>
          <p:cNvGraphicFramePr>
            <a:graphicFrameLocks noChangeAspect="1"/>
          </p:cNvGraphicFramePr>
          <p:nvPr>
            <p:custDataLst>
              <p:tags r:id="rId2"/>
            </p:custDataLst>
            <p:extLst>
              <p:ext uri="{D42A27DB-BD31-4B8C-83A1-F6EECF244321}">
                <p14:modId xmlns:p14="http://schemas.microsoft.com/office/powerpoint/2010/main" val="745288359"/>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0790" name="think-cell Slide" r:id="rId5" imgW="425" imgH="424" progId="TCLayout.ActiveDocument.1">
                  <p:embed/>
                </p:oleObj>
              </mc:Choice>
              <mc:Fallback>
                <p:oleObj name="think-cell Slide" r:id="rId5" imgW="425" imgH="424" progId="TCLayout.ActiveDocument.1">
                  <p:embed/>
                  <p:pic>
                    <p:nvPicPr>
                      <p:cNvPr id="0" name=""/>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335D2F7A-4667-01A2-BC52-F61C56243F73}"/>
              </a:ext>
            </a:extLst>
          </p:cNvPr>
          <p:cNvSpPr>
            <a:spLocks noGrp="1"/>
          </p:cNvSpPr>
          <p:nvPr>
            <p:ph type="title"/>
          </p:nvPr>
        </p:nvSpPr>
        <p:spPr/>
        <p:txBody>
          <a:bodyPr/>
          <a:lstStyle/>
          <a:p>
            <a:r>
              <a:rPr lang="en-ID" smtClean="0"/>
              <a:t>TB Treatment before anti-tuberculosis drugs</a:t>
            </a:r>
            <a:endParaRPr lang="en-ID" dirty="0"/>
          </a:p>
        </p:txBody>
      </p:sp>
      <p:sp>
        <p:nvSpPr>
          <p:cNvPr id="8" name="Text Placeholder 7">
            <a:extLst>
              <a:ext uri="{FF2B5EF4-FFF2-40B4-BE49-F238E27FC236}">
                <a16:creationId xmlns:a16="http://schemas.microsoft.com/office/drawing/2014/main" id="{775C24EC-523F-EC6C-BD40-40B914040329}"/>
              </a:ext>
            </a:extLst>
          </p:cNvPr>
          <p:cNvSpPr>
            <a:spLocks noGrp="1"/>
          </p:cNvSpPr>
          <p:nvPr>
            <p:ph type="body" sz="quarter" idx="15"/>
          </p:nvPr>
        </p:nvSpPr>
        <p:spPr/>
        <p:txBody>
          <a:bodyPr/>
          <a:lstStyle/>
          <a:p>
            <a:r>
              <a:rPr lang="en-ID" dirty="0" smtClean="0"/>
              <a:t>Sanatoriums Provided </a:t>
            </a:r>
            <a:endParaRPr lang="en-ID" dirty="0"/>
          </a:p>
        </p:txBody>
      </p:sp>
      <p:pic>
        <p:nvPicPr>
          <p:cNvPr id="3" name="Picture Placeholder 2"/>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6028" r="6028"/>
          <a:stretch>
            <a:fillRect/>
          </a:stretch>
        </p:blipFill>
        <p:spPr>
          <a:xfrm>
            <a:off x="98215" y="1217246"/>
            <a:ext cx="3886334" cy="2781475"/>
          </a:xfrm>
        </p:spPr>
      </p:pic>
      <p:sp>
        <p:nvSpPr>
          <p:cNvPr id="17" name="Text Placeholder 7">
            <a:extLst>
              <a:ext uri="{FF2B5EF4-FFF2-40B4-BE49-F238E27FC236}">
                <a16:creationId xmlns:a16="http://schemas.microsoft.com/office/drawing/2014/main" id="{5EEE6E25-A986-5C03-249E-A40BB4F782A6}"/>
              </a:ext>
            </a:extLst>
          </p:cNvPr>
          <p:cNvSpPr txBox="1">
            <a:spLocks/>
          </p:cNvSpPr>
          <p:nvPr/>
        </p:nvSpPr>
        <p:spPr>
          <a:xfrm>
            <a:off x="6481308" y="2999007"/>
            <a:ext cx="5019040" cy="200247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Tx/>
              <a:buNone/>
              <a:defRPr lang="en-US" sz="14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Tx/>
              <a:buNone/>
              <a:defRPr lang="en-US" sz="16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Tx/>
              <a:buNone/>
              <a:defRPr lang="en-US" sz="14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Tx/>
              <a:buNone/>
              <a:defRPr lang="en-US" sz="12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Tx/>
              <a:buNone/>
              <a:defRPr lang="en-US"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ID" sz="1800" dirty="0" smtClean="0"/>
              <a:t>Fresh air</a:t>
            </a:r>
          </a:p>
          <a:p>
            <a:pPr marL="171450" indent="-171450">
              <a:lnSpc>
                <a:spcPct val="150000"/>
              </a:lnSpc>
              <a:buFont typeface="Arial" panose="020B0604020202020204" pitchFamily="34" charset="0"/>
              <a:buChar char="•"/>
            </a:pPr>
            <a:r>
              <a:rPr lang="en-ID" sz="1800" dirty="0" smtClean="0"/>
              <a:t>Sunlight</a:t>
            </a:r>
          </a:p>
          <a:p>
            <a:pPr marL="171450" indent="-171450">
              <a:lnSpc>
                <a:spcPct val="150000"/>
              </a:lnSpc>
              <a:buFont typeface="Arial" panose="020B0604020202020204" pitchFamily="34" charset="0"/>
              <a:buChar char="•"/>
            </a:pPr>
            <a:r>
              <a:rPr lang="en-ID" sz="1800" dirty="0" smtClean="0"/>
              <a:t>Relaxing surroundings</a:t>
            </a:r>
          </a:p>
          <a:p>
            <a:pPr marL="171450" indent="-171450">
              <a:lnSpc>
                <a:spcPct val="150000"/>
              </a:lnSpc>
              <a:buFont typeface="Arial" panose="020B0604020202020204" pitchFamily="34" charset="0"/>
              <a:buChar char="•"/>
            </a:pPr>
            <a:r>
              <a:rPr lang="en-ID" sz="1800" dirty="0" smtClean="0"/>
              <a:t>Good nourishment</a:t>
            </a:r>
            <a:r>
              <a:rPr lang="en-ID" sz="1800" dirty="0" smtClean="0"/>
              <a:t>	</a:t>
            </a:r>
            <a:endParaRPr lang="en-ID" sz="1800" dirty="0"/>
          </a:p>
        </p:txBody>
      </p:sp>
      <p:cxnSp>
        <p:nvCxnSpPr>
          <p:cNvPr id="32" name="Straight Connector 31">
            <a:extLst>
              <a:ext uri="{FF2B5EF4-FFF2-40B4-BE49-F238E27FC236}">
                <a16:creationId xmlns:a16="http://schemas.microsoft.com/office/drawing/2014/main" id="{69DFD732-3F23-65A4-A0CA-7A519EB695B0}"/>
              </a:ext>
            </a:extLst>
          </p:cNvPr>
          <p:cNvCxnSpPr>
            <a:cxnSpLocks/>
          </p:cNvCxnSpPr>
          <p:nvPr/>
        </p:nvCxnSpPr>
        <p:spPr>
          <a:xfrm>
            <a:off x="6400800" y="2855236"/>
            <a:ext cx="5019040" cy="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D43CC17-8A83-A271-3ABD-9C323E8A1B72}"/>
              </a:ext>
            </a:extLst>
          </p:cNvPr>
          <p:cNvCxnSpPr>
            <a:cxnSpLocks/>
          </p:cNvCxnSpPr>
          <p:nvPr/>
        </p:nvCxnSpPr>
        <p:spPr>
          <a:xfrm>
            <a:off x="6400800" y="3924709"/>
            <a:ext cx="5019040" cy="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5DBC980-8FD5-E2AE-6697-AEE6EA9A473D}"/>
              </a:ext>
            </a:extLst>
          </p:cNvPr>
          <p:cNvCxnSpPr>
            <a:cxnSpLocks/>
          </p:cNvCxnSpPr>
          <p:nvPr/>
        </p:nvCxnSpPr>
        <p:spPr>
          <a:xfrm>
            <a:off x="6400800" y="4994182"/>
            <a:ext cx="5019040" cy="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4248" y="3686125"/>
            <a:ext cx="4740122" cy="2821617"/>
          </a:xfrm>
          <a:prstGeom prst="rect">
            <a:avLst/>
          </a:prstGeom>
        </p:spPr>
      </p:pic>
    </p:spTree>
    <p:extLst>
      <p:ext uri="{BB962C8B-B14F-4D97-AF65-F5344CB8AC3E}">
        <p14:creationId xmlns:p14="http://schemas.microsoft.com/office/powerpoint/2010/main" val="183138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First-line Tuberculosis Drugs	</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831" y="2168650"/>
            <a:ext cx="2199992" cy="2743200"/>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594" y="2168650"/>
            <a:ext cx="2199992" cy="27432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357" y="2168650"/>
            <a:ext cx="2187388" cy="27432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280" y="2168650"/>
            <a:ext cx="2201333" cy="283028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7169" y="2168650"/>
            <a:ext cx="1810669" cy="246299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7169" y="2384958"/>
            <a:ext cx="1847248" cy="2310584"/>
          </a:xfrm>
          <a:prstGeom prst="rect">
            <a:avLst/>
          </a:prstGeom>
        </p:spPr>
      </p:pic>
      <p:sp>
        <p:nvSpPr>
          <p:cNvPr id="17" name="TextBox 16"/>
          <p:cNvSpPr txBox="1"/>
          <p:nvPr/>
        </p:nvSpPr>
        <p:spPr>
          <a:xfrm flipH="1">
            <a:off x="575736" y="1538727"/>
            <a:ext cx="1502876" cy="369332"/>
          </a:xfrm>
          <a:prstGeom prst="rect">
            <a:avLst/>
          </a:prstGeom>
          <a:noFill/>
        </p:spPr>
        <p:txBody>
          <a:bodyPr wrap="square" rtlCol="0">
            <a:spAutoFit/>
          </a:bodyPr>
          <a:lstStyle/>
          <a:p>
            <a:pPr algn="ctr"/>
            <a:r>
              <a:rPr lang="en-US" dirty="0" err="1" smtClean="0"/>
              <a:t>Rifamycins</a:t>
            </a:r>
            <a:endParaRPr lang="en-US" dirty="0"/>
          </a:p>
        </p:txBody>
      </p:sp>
      <p:sp>
        <p:nvSpPr>
          <p:cNvPr id="19" name="TextBox 18"/>
          <p:cNvSpPr txBox="1"/>
          <p:nvPr/>
        </p:nvSpPr>
        <p:spPr>
          <a:xfrm flipH="1">
            <a:off x="2891914" y="1538727"/>
            <a:ext cx="1502876" cy="369332"/>
          </a:xfrm>
          <a:prstGeom prst="rect">
            <a:avLst/>
          </a:prstGeom>
          <a:noFill/>
        </p:spPr>
        <p:txBody>
          <a:bodyPr wrap="square" rtlCol="0">
            <a:spAutoFit/>
          </a:bodyPr>
          <a:lstStyle/>
          <a:p>
            <a:pPr algn="ctr"/>
            <a:r>
              <a:rPr lang="en-US" dirty="0" smtClean="0"/>
              <a:t>Isoniazid</a:t>
            </a:r>
            <a:endParaRPr lang="en-US" dirty="0"/>
          </a:p>
        </p:txBody>
      </p:sp>
      <p:sp>
        <p:nvSpPr>
          <p:cNvPr id="20" name="TextBox 19"/>
          <p:cNvSpPr txBox="1"/>
          <p:nvPr/>
        </p:nvSpPr>
        <p:spPr>
          <a:xfrm flipH="1">
            <a:off x="7475882" y="1560285"/>
            <a:ext cx="1502876" cy="369332"/>
          </a:xfrm>
          <a:prstGeom prst="rect">
            <a:avLst/>
          </a:prstGeom>
          <a:noFill/>
        </p:spPr>
        <p:txBody>
          <a:bodyPr wrap="square" rtlCol="0">
            <a:spAutoFit/>
          </a:bodyPr>
          <a:lstStyle/>
          <a:p>
            <a:pPr algn="ctr"/>
            <a:r>
              <a:rPr lang="en-US" dirty="0" smtClean="0"/>
              <a:t>Ethambutol</a:t>
            </a:r>
            <a:endParaRPr lang="en-US" dirty="0"/>
          </a:p>
        </p:txBody>
      </p:sp>
      <p:sp>
        <p:nvSpPr>
          <p:cNvPr id="21" name="TextBox 20"/>
          <p:cNvSpPr txBox="1"/>
          <p:nvPr/>
        </p:nvSpPr>
        <p:spPr>
          <a:xfrm flipH="1">
            <a:off x="5159704" y="1538727"/>
            <a:ext cx="1670988" cy="369332"/>
          </a:xfrm>
          <a:prstGeom prst="rect">
            <a:avLst/>
          </a:prstGeom>
          <a:noFill/>
        </p:spPr>
        <p:txBody>
          <a:bodyPr wrap="square" rtlCol="0">
            <a:spAutoFit/>
          </a:bodyPr>
          <a:lstStyle/>
          <a:p>
            <a:pPr algn="ctr"/>
            <a:r>
              <a:rPr lang="en-US" dirty="0" smtClean="0"/>
              <a:t>Pyrazinamide</a:t>
            </a:r>
            <a:endParaRPr lang="en-US" dirty="0"/>
          </a:p>
        </p:txBody>
      </p:sp>
      <p:sp>
        <p:nvSpPr>
          <p:cNvPr id="22" name="TextBox 21"/>
          <p:cNvSpPr txBox="1"/>
          <p:nvPr/>
        </p:nvSpPr>
        <p:spPr>
          <a:xfrm flipH="1">
            <a:off x="9461032" y="1560285"/>
            <a:ext cx="2155237" cy="369332"/>
          </a:xfrm>
          <a:prstGeom prst="rect">
            <a:avLst/>
          </a:prstGeom>
          <a:noFill/>
        </p:spPr>
        <p:txBody>
          <a:bodyPr wrap="square" rtlCol="0">
            <a:spAutoFit/>
          </a:bodyPr>
          <a:lstStyle/>
          <a:p>
            <a:pPr algn="ctr"/>
            <a:r>
              <a:rPr lang="en-US" dirty="0" smtClean="0"/>
              <a:t>Fluoroquinolones</a:t>
            </a:r>
            <a:endParaRPr lang="en-US" dirty="0"/>
          </a:p>
        </p:txBody>
      </p:sp>
      <p:sp>
        <p:nvSpPr>
          <p:cNvPr id="23" name="TextBox 22"/>
          <p:cNvSpPr txBox="1"/>
          <p:nvPr/>
        </p:nvSpPr>
        <p:spPr>
          <a:xfrm>
            <a:off x="687028" y="4865799"/>
            <a:ext cx="1490443" cy="923330"/>
          </a:xfrm>
          <a:prstGeom prst="rect">
            <a:avLst/>
          </a:prstGeom>
          <a:noFill/>
        </p:spPr>
        <p:txBody>
          <a:bodyPr wrap="square" rtlCol="0">
            <a:spAutoFit/>
          </a:bodyPr>
          <a:lstStyle/>
          <a:p>
            <a:pPr algn="ctr"/>
            <a:r>
              <a:rPr lang="en-US" dirty="0" smtClean="0"/>
              <a:t>Rifampin</a:t>
            </a:r>
          </a:p>
          <a:p>
            <a:pPr algn="ctr"/>
            <a:r>
              <a:rPr lang="en-US" dirty="0" err="1" smtClean="0"/>
              <a:t>Rifabutin</a:t>
            </a:r>
            <a:endParaRPr lang="en-US" dirty="0" smtClean="0"/>
          </a:p>
          <a:p>
            <a:pPr algn="ctr"/>
            <a:r>
              <a:rPr lang="en-US" dirty="0" err="1" smtClean="0"/>
              <a:t>Rifapentine</a:t>
            </a:r>
            <a:endParaRPr lang="en-US" dirty="0"/>
          </a:p>
        </p:txBody>
      </p:sp>
      <p:sp>
        <p:nvSpPr>
          <p:cNvPr id="24" name="TextBox 23"/>
          <p:cNvSpPr txBox="1"/>
          <p:nvPr/>
        </p:nvSpPr>
        <p:spPr>
          <a:xfrm>
            <a:off x="9772877" y="4991306"/>
            <a:ext cx="1595831" cy="646331"/>
          </a:xfrm>
          <a:prstGeom prst="rect">
            <a:avLst/>
          </a:prstGeom>
          <a:noFill/>
        </p:spPr>
        <p:txBody>
          <a:bodyPr wrap="square" rtlCol="0">
            <a:spAutoFit/>
          </a:bodyPr>
          <a:lstStyle/>
          <a:p>
            <a:pPr algn="ctr"/>
            <a:r>
              <a:rPr lang="en-US" dirty="0" err="1" smtClean="0"/>
              <a:t>Moxifloxacin</a:t>
            </a:r>
            <a:endParaRPr lang="en-US" dirty="0" smtClean="0"/>
          </a:p>
          <a:p>
            <a:pPr algn="ctr"/>
            <a:r>
              <a:rPr lang="en-US" dirty="0" smtClean="0"/>
              <a:t>Levofloxacin</a:t>
            </a:r>
          </a:p>
        </p:txBody>
      </p:sp>
    </p:spTree>
    <p:extLst>
      <p:ext uri="{BB962C8B-B14F-4D97-AF65-F5344CB8AC3E}">
        <p14:creationId xmlns:p14="http://schemas.microsoft.com/office/powerpoint/2010/main" val="842111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317" y="616688"/>
            <a:ext cx="5289143" cy="5289143"/>
          </a:xfrm>
        </p:spPr>
      </p:pic>
      <p:sp>
        <p:nvSpPr>
          <p:cNvPr id="7" name="TextBox 6"/>
          <p:cNvSpPr txBox="1"/>
          <p:nvPr/>
        </p:nvSpPr>
        <p:spPr>
          <a:xfrm>
            <a:off x="5922335" y="1244009"/>
            <a:ext cx="5794744" cy="3477875"/>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2000" i="1" dirty="0" smtClean="0">
                <a:solidFill>
                  <a:schemeClr val="bg1"/>
                </a:solidFill>
              </a:rPr>
              <a:t>Mycobacterium tuberculosis </a:t>
            </a:r>
            <a:r>
              <a:rPr lang="en-US" sz="2000" dirty="0" smtClean="0">
                <a:solidFill>
                  <a:schemeClr val="bg1"/>
                </a:solidFill>
              </a:rPr>
              <a:t>(</a:t>
            </a:r>
            <a:r>
              <a:rPr lang="en-US" sz="2000" dirty="0">
                <a:solidFill>
                  <a:schemeClr val="bg1"/>
                </a:solidFill>
              </a:rPr>
              <a:t>MTB</a:t>
            </a:r>
            <a:r>
              <a:rPr lang="en-US" sz="2000" dirty="0" smtClean="0">
                <a:solidFill>
                  <a:schemeClr val="bg1"/>
                </a:solidFill>
              </a:rPr>
              <a:t>)</a:t>
            </a:r>
            <a:r>
              <a:rPr lang="en-US" sz="2000" dirty="0" smtClean="0"/>
              <a:t> </a:t>
            </a:r>
            <a:r>
              <a:rPr lang="en-US" sz="2000" dirty="0">
                <a:solidFill>
                  <a:schemeClr val="bg1"/>
                </a:solidFill>
              </a:rPr>
              <a:t>produces resistant mutations during </a:t>
            </a:r>
            <a:r>
              <a:rPr lang="en-US" sz="2000" dirty="0" smtClean="0">
                <a:solidFill>
                  <a:schemeClr val="bg1"/>
                </a:solidFill>
              </a:rPr>
              <a:t>replication</a:t>
            </a:r>
          </a:p>
          <a:p>
            <a:pPr marL="285750" indent="-285750">
              <a:buClr>
                <a:schemeClr val="bg1"/>
              </a:buClr>
              <a:buFont typeface="Arial" panose="020B0604020202020204" pitchFamily="34" charset="0"/>
              <a:buChar char="•"/>
            </a:pPr>
            <a:endParaRPr lang="en-US" sz="2000" dirty="0">
              <a:solidFill>
                <a:schemeClr val="bg1"/>
              </a:solidFill>
            </a:endParaRPr>
          </a:p>
          <a:p>
            <a:pPr marL="285750" indent="-285750">
              <a:buClr>
                <a:schemeClr val="bg1"/>
              </a:buClr>
              <a:buFont typeface="Arial" panose="020B0604020202020204" pitchFamily="34" charset="0"/>
              <a:buChar char="•"/>
            </a:pPr>
            <a:r>
              <a:rPr lang="en-US" sz="2000" dirty="0">
                <a:solidFill>
                  <a:schemeClr val="bg1"/>
                </a:solidFill>
              </a:rPr>
              <a:t>Multi-drug TB  treatments provide cross-coverage against these various </a:t>
            </a:r>
            <a:r>
              <a:rPr lang="en-US" sz="2000" dirty="0" smtClean="0">
                <a:solidFill>
                  <a:schemeClr val="bg1"/>
                </a:solidFill>
              </a:rPr>
              <a:t>mutations</a:t>
            </a:r>
          </a:p>
          <a:p>
            <a:pPr marL="285750" indent="-285750">
              <a:buClr>
                <a:schemeClr val="bg1"/>
              </a:buClr>
              <a:buFont typeface="Arial" panose="020B0604020202020204" pitchFamily="34" charset="0"/>
              <a:buChar char="•"/>
            </a:pPr>
            <a:endParaRPr lang="en-US" sz="2000" dirty="0">
              <a:solidFill>
                <a:schemeClr val="bg1"/>
              </a:solidFill>
            </a:endParaRPr>
          </a:p>
          <a:p>
            <a:pPr marL="285750" indent="-285750">
              <a:buClr>
                <a:schemeClr val="bg1"/>
              </a:buClr>
              <a:buFont typeface="Arial" panose="020B0604020202020204" pitchFamily="34" charset="0"/>
              <a:buChar char="•"/>
            </a:pPr>
            <a:r>
              <a:rPr lang="en-US" sz="2000" dirty="0">
                <a:solidFill>
                  <a:schemeClr val="bg1"/>
                </a:solidFill>
              </a:rPr>
              <a:t>Different actions of TB drugs</a:t>
            </a:r>
          </a:p>
          <a:p>
            <a:pPr marL="800100" lvl="1" indent="-342900">
              <a:buClr>
                <a:schemeClr val="bg1"/>
              </a:buClr>
              <a:buFont typeface="Courier New" panose="02070309020205020404" pitchFamily="49" charset="0"/>
              <a:buChar char="o"/>
            </a:pPr>
            <a:r>
              <a:rPr lang="en-US" sz="2000" dirty="0">
                <a:solidFill>
                  <a:schemeClr val="bg1"/>
                </a:solidFill>
              </a:rPr>
              <a:t>Bactericidal</a:t>
            </a:r>
          </a:p>
          <a:p>
            <a:pPr marL="800100" lvl="1" indent="-342900">
              <a:buClr>
                <a:schemeClr val="bg1"/>
              </a:buClr>
              <a:buFont typeface="Courier New" panose="02070309020205020404" pitchFamily="49" charset="0"/>
              <a:buChar char="o"/>
            </a:pPr>
            <a:r>
              <a:rPr lang="en-US" sz="2000" dirty="0">
                <a:solidFill>
                  <a:schemeClr val="bg1"/>
                </a:solidFill>
              </a:rPr>
              <a:t>Early Bactericidal</a:t>
            </a:r>
          </a:p>
          <a:p>
            <a:pPr marL="800100" lvl="1" indent="-342900">
              <a:buClr>
                <a:schemeClr val="bg1"/>
              </a:buClr>
              <a:buFont typeface="Courier New" panose="02070309020205020404" pitchFamily="49" charset="0"/>
              <a:buChar char="o"/>
            </a:pPr>
            <a:r>
              <a:rPr lang="en-US" sz="2000" dirty="0">
                <a:solidFill>
                  <a:schemeClr val="bg1"/>
                </a:solidFill>
              </a:rPr>
              <a:t>Bacteriostatic</a:t>
            </a:r>
          </a:p>
          <a:p>
            <a:pPr marL="800100" lvl="1" indent="-342900">
              <a:buClr>
                <a:schemeClr val="bg1"/>
              </a:buClr>
              <a:buFont typeface="Courier New" panose="02070309020205020404" pitchFamily="49" charset="0"/>
              <a:buChar char="o"/>
            </a:pPr>
            <a:r>
              <a:rPr lang="en-US" sz="2000" dirty="0">
                <a:solidFill>
                  <a:schemeClr val="bg1"/>
                </a:solidFill>
              </a:rPr>
              <a:t>Sterilizing</a:t>
            </a:r>
          </a:p>
        </p:txBody>
      </p:sp>
      <p:sp>
        <p:nvSpPr>
          <p:cNvPr id="8" name="TextBox 7"/>
          <p:cNvSpPr txBox="1"/>
          <p:nvPr/>
        </p:nvSpPr>
        <p:spPr>
          <a:xfrm>
            <a:off x="282317" y="2860158"/>
            <a:ext cx="5289143" cy="1323439"/>
          </a:xfrm>
          <a:prstGeom prst="rect">
            <a:avLst/>
          </a:prstGeom>
          <a:solidFill>
            <a:schemeClr val="bg1">
              <a:alpha val="64000"/>
            </a:schemeClr>
          </a:solidFill>
        </p:spPr>
        <p:txBody>
          <a:bodyPr wrap="square" rtlCol="0">
            <a:spAutoFit/>
          </a:bodyPr>
          <a:lstStyle/>
          <a:p>
            <a:pPr algn="ctr"/>
            <a:r>
              <a:rPr lang="en-US" sz="4000" i="1" dirty="0" smtClean="0"/>
              <a:t>Why use a Multi-Drug Therapy?</a:t>
            </a:r>
            <a:endParaRPr lang="en-US" sz="4000" i="1" dirty="0"/>
          </a:p>
        </p:txBody>
      </p:sp>
    </p:spTree>
    <p:extLst>
      <p:ext uri="{BB962C8B-B14F-4D97-AF65-F5344CB8AC3E}">
        <p14:creationId xmlns:p14="http://schemas.microsoft.com/office/powerpoint/2010/main" val="368737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2"/>
            </p:custDataLst>
            <p:extLst>
              <p:ext uri="{D42A27DB-BD31-4B8C-83A1-F6EECF244321}">
                <p14:modId xmlns:p14="http://schemas.microsoft.com/office/powerpoint/2010/main" val="63209089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5898" name="think-cell Slide" r:id="rId5" imgW="425" imgH="424" progId="TCLayout.ActiveDocument.1">
                  <p:embed/>
                </p:oleObj>
              </mc:Choice>
              <mc:Fallback>
                <p:oleObj name="think-cell Slide" r:id="rId5"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647177" y="902839"/>
            <a:ext cx="11040533" cy="556050"/>
          </a:xfrm>
        </p:spPr>
        <p:txBody>
          <a:bodyPr vert="horz"/>
          <a:lstStyle/>
          <a:p>
            <a:r>
              <a:rPr lang="en-US" sz="4000" dirty="0" smtClean="0">
                <a:solidFill>
                  <a:schemeClr val="tx1"/>
                </a:solidFill>
              </a:rPr>
              <a:t>Actions of Anti-TB drugs:</a:t>
            </a:r>
            <a:endParaRPr lang="en-US" sz="4000" dirty="0">
              <a:solidFill>
                <a:schemeClr val="tx1"/>
              </a:solidFill>
            </a:endParaRPr>
          </a:p>
        </p:txBody>
      </p:sp>
      <p:sp>
        <p:nvSpPr>
          <p:cNvPr id="5" name="Arrow: Pentagon 1">
            <a:extLst>
              <a:ext uri="{FF2B5EF4-FFF2-40B4-BE49-F238E27FC236}">
                <a16:creationId xmlns:a16="http://schemas.microsoft.com/office/drawing/2014/main" id="{06247268-C935-4B87-8F2D-A9BB059AF8E3}"/>
              </a:ext>
            </a:extLst>
          </p:cNvPr>
          <p:cNvSpPr/>
          <p:nvPr/>
        </p:nvSpPr>
        <p:spPr>
          <a:xfrm>
            <a:off x="647177" y="1754317"/>
            <a:ext cx="2511188" cy="791570"/>
          </a:xfrm>
          <a:prstGeom prst="homePlate">
            <a:avLst/>
          </a:prstGeom>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Bactericidal</a:t>
            </a:r>
            <a:endParaRPr lang="en-US" dirty="0"/>
          </a:p>
        </p:txBody>
      </p:sp>
      <p:sp>
        <p:nvSpPr>
          <p:cNvPr id="10" name="Arrow: Pentagon 1">
            <a:extLst>
              <a:ext uri="{FF2B5EF4-FFF2-40B4-BE49-F238E27FC236}">
                <a16:creationId xmlns:a16="http://schemas.microsoft.com/office/drawing/2014/main" id="{06247268-C935-4B87-8F2D-A9BB059AF8E3}"/>
              </a:ext>
            </a:extLst>
          </p:cNvPr>
          <p:cNvSpPr/>
          <p:nvPr/>
        </p:nvSpPr>
        <p:spPr>
          <a:xfrm>
            <a:off x="1562426" y="2941673"/>
            <a:ext cx="2511188" cy="791570"/>
          </a:xfrm>
          <a:prstGeom prst="homePlate">
            <a:avLst/>
          </a:prstGeom>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Bactericidal </a:t>
            </a:r>
          </a:p>
          <a:p>
            <a:pPr algn="ctr"/>
            <a:r>
              <a:rPr lang="en-US" dirty="0" smtClean="0"/>
              <a:t>Early</a:t>
            </a:r>
            <a:endParaRPr lang="en-US" dirty="0"/>
          </a:p>
        </p:txBody>
      </p:sp>
      <p:sp>
        <p:nvSpPr>
          <p:cNvPr id="11" name="Arrow: Pentagon 1">
            <a:extLst>
              <a:ext uri="{FF2B5EF4-FFF2-40B4-BE49-F238E27FC236}">
                <a16:creationId xmlns:a16="http://schemas.microsoft.com/office/drawing/2014/main" id="{06247268-C935-4B87-8F2D-A9BB059AF8E3}"/>
              </a:ext>
            </a:extLst>
          </p:cNvPr>
          <p:cNvSpPr/>
          <p:nvPr/>
        </p:nvSpPr>
        <p:spPr>
          <a:xfrm>
            <a:off x="2666951" y="4266693"/>
            <a:ext cx="2511188" cy="791570"/>
          </a:xfrm>
          <a:prstGeom prst="homePlate">
            <a:avLst/>
          </a:prstGeom>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Bacteriostatic</a:t>
            </a:r>
            <a:endParaRPr lang="en-US" dirty="0"/>
          </a:p>
        </p:txBody>
      </p:sp>
      <p:sp>
        <p:nvSpPr>
          <p:cNvPr id="12" name="Arrow: Pentagon 1">
            <a:extLst>
              <a:ext uri="{FF2B5EF4-FFF2-40B4-BE49-F238E27FC236}">
                <a16:creationId xmlns:a16="http://schemas.microsoft.com/office/drawing/2014/main" id="{06247268-C935-4B87-8F2D-A9BB059AF8E3}"/>
              </a:ext>
            </a:extLst>
          </p:cNvPr>
          <p:cNvSpPr/>
          <p:nvPr/>
        </p:nvSpPr>
        <p:spPr>
          <a:xfrm>
            <a:off x="3656255" y="5430671"/>
            <a:ext cx="2511188" cy="791570"/>
          </a:xfrm>
          <a:prstGeom prst="homePlate">
            <a:avLst/>
          </a:prstGeom>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Sterilizing</a:t>
            </a:r>
            <a:endParaRPr lang="en-US" dirty="0"/>
          </a:p>
        </p:txBody>
      </p:sp>
      <p:sp>
        <p:nvSpPr>
          <p:cNvPr id="3" name="TextBox 2"/>
          <p:cNvSpPr txBox="1"/>
          <p:nvPr/>
        </p:nvSpPr>
        <p:spPr>
          <a:xfrm>
            <a:off x="3922545" y="1911470"/>
            <a:ext cx="4300841" cy="369332"/>
          </a:xfrm>
          <a:prstGeom prst="rect">
            <a:avLst/>
          </a:prstGeom>
          <a:noFill/>
        </p:spPr>
        <p:txBody>
          <a:bodyPr wrap="square" rtlCol="0">
            <a:spAutoFit/>
          </a:bodyPr>
          <a:lstStyle/>
          <a:p>
            <a:r>
              <a:rPr lang="en-US" dirty="0" smtClean="0"/>
              <a:t>Directly kills the bacteria.</a:t>
            </a:r>
            <a:endParaRPr lang="en-US" dirty="0"/>
          </a:p>
        </p:txBody>
      </p:sp>
      <p:sp>
        <p:nvSpPr>
          <p:cNvPr id="13" name="TextBox 12"/>
          <p:cNvSpPr txBox="1"/>
          <p:nvPr/>
        </p:nvSpPr>
        <p:spPr>
          <a:xfrm>
            <a:off x="4580608" y="2970955"/>
            <a:ext cx="5387257" cy="646331"/>
          </a:xfrm>
          <a:prstGeom prst="rect">
            <a:avLst/>
          </a:prstGeom>
          <a:noFill/>
        </p:spPr>
        <p:txBody>
          <a:bodyPr wrap="square" rtlCol="0">
            <a:spAutoFit/>
          </a:bodyPr>
          <a:lstStyle/>
          <a:p>
            <a:r>
              <a:rPr lang="en-US" dirty="0" smtClean="0"/>
              <a:t>Early reduction in colony forming units found in sputum; </a:t>
            </a:r>
            <a:r>
              <a:rPr lang="en-US" b="1" dirty="0" smtClean="0"/>
              <a:t>isoniazid</a:t>
            </a:r>
            <a:r>
              <a:rPr lang="en-US" dirty="0" smtClean="0"/>
              <a:t> has the highest EBA</a:t>
            </a:r>
            <a:endParaRPr lang="en-US" dirty="0"/>
          </a:p>
        </p:txBody>
      </p:sp>
      <p:sp>
        <p:nvSpPr>
          <p:cNvPr id="14" name="TextBox 13"/>
          <p:cNvSpPr txBox="1"/>
          <p:nvPr/>
        </p:nvSpPr>
        <p:spPr>
          <a:xfrm>
            <a:off x="5667024" y="4477812"/>
            <a:ext cx="4300841" cy="369332"/>
          </a:xfrm>
          <a:prstGeom prst="rect">
            <a:avLst/>
          </a:prstGeom>
          <a:noFill/>
        </p:spPr>
        <p:txBody>
          <a:bodyPr wrap="square" rtlCol="0">
            <a:spAutoFit/>
          </a:bodyPr>
          <a:lstStyle/>
          <a:p>
            <a:r>
              <a:rPr lang="en-US" dirty="0" smtClean="0"/>
              <a:t>Prevents multiplication and growth</a:t>
            </a:r>
            <a:endParaRPr lang="en-US" dirty="0"/>
          </a:p>
        </p:txBody>
      </p:sp>
      <p:sp>
        <p:nvSpPr>
          <p:cNvPr id="15" name="TextBox 14"/>
          <p:cNvSpPr txBox="1"/>
          <p:nvPr/>
        </p:nvSpPr>
        <p:spPr>
          <a:xfrm>
            <a:off x="6364141" y="5430671"/>
            <a:ext cx="5323569" cy="646331"/>
          </a:xfrm>
          <a:prstGeom prst="rect">
            <a:avLst/>
          </a:prstGeom>
          <a:noFill/>
        </p:spPr>
        <p:txBody>
          <a:bodyPr wrap="square" rtlCol="0">
            <a:spAutoFit/>
          </a:bodyPr>
          <a:lstStyle/>
          <a:p>
            <a:r>
              <a:rPr lang="en-US" dirty="0" smtClean="0"/>
              <a:t>Kills off “</a:t>
            </a:r>
            <a:r>
              <a:rPr lang="en-US" dirty="0" err="1" smtClean="0"/>
              <a:t>persisters</a:t>
            </a:r>
            <a:r>
              <a:rPr lang="en-US" dirty="0" smtClean="0"/>
              <a:t>”; </a:t>
            </a:r>
            <a:r>
              <a:rPr lang="en-US" b="1" dirty="0" smtClean="0"/>
              <a:t>rifampin and PZA </a:t>
            </a:r>
            <a:r>
              <a:rPr lang="en-US" dirty="0" smtClean="0"/>
              <a:t>have sterilizing activity</a:t>
            </a:r>
            <a:endParaRPr lang="en-US" dirty="0"/>
          </a:p>
        </p:txBody>
      </p:sp>
    </p:spTree>
    <p:extLst>
      <p:ext uri="{BB962C8B-B14F-4D97-AF65-F5344CB8AC3E}">
        <p14:creationId xmlns:p14="http://schemas.microsoft.com/office/powerpoint/2010/main" val="77314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6" y="777678"/>
            <a:ext cx="11040533" cy="500458"/>
          </a:xfrm>
        </p:spPr>
        <p:txBody>
          <a:bodyPr/>
          <a:lstStyle/>
          <a:p>
            <a:r>
              <a:rPr lang="en-US" dirty="0"/>
              <a:t>RIFAMPIN</a:t>
            </a:r>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pPr>
            <a:r>
              <a:rPr lang="en-US" sz="1600" b="1" dirty="0">
                <a:solidFill>
                  <a:schemeClr val="tx1"/>
                </a:solidFill>
              </a:rPr>
              <a:t>Bactericidal</a:t>
            </a:r>
            <a:r>
              <a:rPr lang="en-US" sz="1600" dirty="0">
                <a:solidFill>
                  <a:schemeClr val="tx1"/>
                </a:solidFill>
              </a:rPr>
              <a:t> (kills bacteria)</a:t>
            </a:r>
          </a:p>
          <a:p>
            <a:pPr marL="800100" lvl="1" indent="-342900">
              <a:buFont typeface="Courier New" panose="02070309020205020404" pitchFamily="49" charset="0"/>
              <a:buChar char="o"/>
            </a:pPr>
            <a:r>
              <a:rPr lang="en-US" sz="1600" dirty="0">
                <a:solidFill>
                  <a:schemeClr val="tx1"/>
                </a:solidFill>
              </a:rPr>
              <a:t>Highest sterilizing activity against rapidly dividing and semi-dormant </a:t>
            </a:r>
            <a:r>
              <a:rPr lang="en-US" sz="1600" dirty="0" smtClean="0">
                <a:solidFill>
                  <a:schemeClr val="tx1"/>
                </a:solidFill>
              </a:rPr>
              <a:t>bacteria</a:t>
            </a:r>
            <a:endParaRPr lang="en-US" sz="1600" dirty="0">
              <a:solidFill>
                <a:schemeClr val="tx1"/>
              </a:solidFill>
            </a:endParaRPr>
          </a:p>
          <a:p>
            <a:pPr marL="342900" indent="-342900">
              <a:buFont typeface="Arial" panose="020B0604020202020204" pitchFamily="34" charset="0"/>
              <a:buChar char="•"/>
            </a:pPr>
            <a:r>
              <a:rPr lang="en-US" sz="1600" b="1" dirty="0">
                <a:solidFill>
                  <a:schemeClr val="tx1"/>
                </a:solidFill>
              </a:rPr>
              <a:t>Dose:</a:t>
            </a:r>
          </a:p>
          <a:p>
            <a:pPr marL="800100" lvl="1" indent="-342900">
              <a:buFont typeface="Courier New" panose="02070309020205020404" pitchFamily="49" charset="0"/>
              <a:buChar char="o"/>
            </a:pPr>
            <a:r>
              <a:rPr lang="en-US" sz="1600" dirty="0">
                <a:solidFill>
                  <a:schemeClr val="tx1"/>
                </a:solidFill>
              </a:rPr>
              <a:t>Adult: 10 mg/kg/dose </a:t>
            </a:r>
            <a:r>
              <a:rPr lang="en-US" sz="1600" dirty="0" smtClean="0">
                <a:solidFill>
                  <a:schemeClr val="tx1"/>
                </a:solidFill>
              </a:rPr>
              <a:t>(usually </a:t>
            </a:r>
            <a:r>
              <a:rPr lang="en-US" sz="1600" dirty="0">
                <a:solidFill>
                  <a:schemeClr val="tx1"/>
                </a:solidFill>
              </a:rPr>
              <a:t>600 mg PO)</a:t>
            </a:r>
          </a:p>
          <a:p>
            <a:pPr marL="800100" lvl="1" indent="-342900">
              <a:buFont typeface="Courier New" panose="02070309020205020404" pitchFamily="49" charset="0"/>
              <a:buChar char="o"/>
            </a:pPr>
            <a:r>
              <a:rPr lang="en-US" sz="1600" dirty="0">
                <a:solidFill>
                  <a:schemeClr val="tx1"/>
                </a:solidFill>
              </a:rPr>
              <a:t>Child: 15-20 mg/kg/dose    </a:t>
            </a:r>
          </a:p>
          <a:p>
            <a:pPr marL="800100" lvl="1" indent="-342900">
              <a:buFont typeface="Courier New" panose="02070309020205020404" pitchFamily="49" charset="0"/>
              <a:buChar char="o"/>
            </a:pPr>
            <a:r>
              <a:rPr lang="en-US" sz="1600" dirty="0">
                <a:solidFill>
                  <a:schemeClr val="tx1"/>
                </a:solidFill>
              </a:rPr>
              <a:t>Infant/Toddler: 20-30 mg/kg/day</a:t>
            </a:r>
          </a:p>
          <a:p>
            <a:pPr marL="800100" lvl="1" indent="-342900">
              <a:buFont typeface="Courier New" panose="02070309020205020404" pitchFamily="49" charset="0"/>
              <a:buChar char="o"/>
            </a:pPr>
            <a:r>
              <a:rPr lang="en-US" sz="1600" dirty="0">
                <a:solidFill>
                  <a:schemeClr val="tx1"/>
                </a:solidFill>
              </a:rPr>
              <a:t>High Dose: 20-30 mg/kg (serious forms of TB such as meningitis/disseminated)</a:t>
            </a:r>
          </a:p>
          <a:p>
            <a:pPr marL="800100" lvl="1" indent="-342900">
              <a:buFont typeface="Courier New" panose="02070309020205020404" pitchFamily="49" charset="0"/>
              <a:buChar char="o"/>
            </a:pPr>
            <a:r>
              <a:rPr lang="en-US" sz="1600" dirty="0">
                <a:solidFill>
                  <a:schemeClr val="tx1"/>
                </a:solidFill>
              </a:rPr>
              <a:t>Renal failure/dialysis: no dose adjustment</a:t>
            </a:r>
          </a:p>
          <a:p>
            <a:pPr marL="342900" indent="-342900">
              <a:buFont typeface="Arial" panose="020B0604020202020204" pitchFamily="34" charset="0"/>
              <a:buChar char="•"/>
            </a:pPr>
            <a:r>
              <a:rPr lang="en-US" sz="1600" b="1" dirty="0">
                <a:solidFill>
                  <a:schemeClr val="tx1"/>
                </a:solidFill>
              </a:rPr>
              <a:t>Rapid absorption</a:t>
            </a:r>
          </a:p>
          <a:p>
            <a:pPr marL="800100" lvl="1" indent="-342900">
              <a:buFont typeface="Courier New" panose="02070309020205020404" pitchFamily="49" charset="0"/>
              <a:buChar char="o"/>
            </a:pPr>
            <a:r>
              <a:rPr lang="en-US" sz="1600" dirty="0">
                <a:solidFill>
                  <a:schemeClr val="tx1"/>
                </a:solidFill>
              </a:rPr>
              <a:t>May be decreased by high-fat </a:t>
            </a:r>
            <a:r>
              <a:rPr lang="en-US" sz="1600" dirty="0" smtClean="0">
                <a:solidFill>
                  <a:schemeClr val="tx1"/>
                </a:solidFill>
              </a:rPr>
              <a:t>meals</a:t>
            </a:r>
            <a:endParaRPr lang="en-US" sz="1600" dirty="0">
              <a:solidFill>
                <a:schemeClr val="tx1"/>
              </a:solidFill>
            </a:endParaRPr>
          </a:p>
          <a:p>
            <a:pPr marL="800100" lvl="1" indent="-342900">
              <a:buFont typeface="Courier New" panose="02070309020205020404" pitchFamily="49" charset="0"/>
              <a:buChar char="o"/>
            </a:pPr>
            <a:r>
              <a:rPr lang="en-US" sz="1600" dirty="0">
                <a:solidFill>
                  <a:schemeClr val="tx1"/>
                </a:solidFill>
              </a:rPr>
              <a:t>CSF penetration</a:t>
            </a:r>
          </a:p>
          <a:p>
            <a:pPr marL="342900" indent="-342900">
              <a:buFont typeface="Arial" panose="020B0604020202020204" pitchFamily="34" charset="0"/>
              <a:buChar char="•"/>
            </a:pPr>
            <a:r>
              <a:rPr lang="en-US" sz="1600" b="1" dirty="0">
                <a:solidFill>
                  <a:schemeClr val="tx1"/>
                </a:solidFill>
              </a:rPr>
              <a:t>Increases metabolism of many drugs</a:t>
            </a:r>
          </a:p>
          <a:p>
            <a:pPr marL="800100" lvl="1" indent="-342900">
              <a:buFont typeface="Courier New" panose="02070309020205020404" pitchFamily="49" charset="0"/>
              <a:buChar char="o"/>
            </a:pPr>
            <a:r>
              <a:rPr lang="en-US" sz="1600" dirty="0">
                <a:solidFill>
                  <a:schemeClr val="tx1"/>
                </a:solidFill>
              </a:rPr>
              <a:t>Hormonal contraception, methadone, anti-seizure medications, anti-coagulants, </a:t>
            </a:r>
            <a:r>
              <a:rPr lang="en-US" sz="1600" dirty="0" err="1">
                <a:solidFill>
                  <a:schemeClr val="tx1"/>
                </a:solidFill>
              </a:rPr>
              <a:t>antiretrovirals</a:t>
            </a:r>
            <a:endParaRPr lang="en-US" sz="1600" dirty="0">
              <a:solidFill>
                <a:schemeClr val="tx1"/>
              </a:solidFill>
            </a:endParaRPr>
          </a:p>
          <a:p>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129" y="204813"/>
            <a:ext cx="1691675" cy="31961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3543" y="3603591"/>
            <a:ext cx="1492089" cy="1491198"/>
          </a:xfrm>
          <a:prstGeom prst="rect">
            <a:avLst/>
          </a:prstGeom>
        </p:spPr>
      </p:pic>
    </p:spTree>
    <p:extLst>
      <p:ext uri="{BB962C8B-B14F-4D97-AF65-F5344CB8AC3E}">
        <p14:creationId xmlns:p14="http://schemas.microsoft.com/office/powerpoint/2010/main" val="110566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67919" y="2137884"/>
            <a:ext cx="2303265" cy="976507"/>
          </a:xfrm>
        </p:spPr>
        <p:txBody>
          <a:bodyPr/>
          <a:lstStyle/>
          <a:p>
            <a:r>
              <a:rPr lang="en-US" dirty="0" smtClean="0"/>
              <a:t>RIFAMPIN:</a:t>
            </a:r>
          </a:p>
          <a:p>
            <a:r>
              <a:rPr lang="en-US" dirty="0" smtClean="0"/>
              <a:t>Side Effects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789" y="1029085"/>
            <a:ext cx="1865538" cy="175469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932" y="1029085"/>
            <a:ext cx="1835055" cy="172392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395" y="1037323"/>
            <a:ext cx="1944793" cy="174645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9055" y="1033203"/>
            <a:ext cx="1865538" cy="174645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6524" y="4147914"/>
            <a:ext cx="1633870" cy="175275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4395" y="4147914"/>
            <a:ext cx="1749704" cy="175275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69055" y="4147914"/>
            <a:ext cx="1633870" cy="1752752"/>
          </a:xfrm>
          <a:prstGeom prst="rect">
            <a:avLst/>
          </a:prstGeom>
        </p:spPr>
      </p:pic>
      <p:sp>
        <p:nvSpPr>
          <p:cNvPr id="16" name="TextBox 15">
            <a:extLst>
              <a:ext uri="{FF2B5EF4-FFF2-40B4-BE49-F238E27FC236}">
                <a16:creationId xmlns:a16="http://schemas.microsoft.com/office/drawing/2014/main" id="{DD719F45-0B81-4DFE-9D37-857001A83131}"/>
              </a:ext>
            </a:extLst>
          </p:cNvPr>
          <p:cNvSpPr txBox="1"/>
          <p:nvPr/>
        </p:nvSpPr>
        <p:spPr>
          <a:xfrm>
            <a:off x="2960790" y="4147914"/>
            <a:ext cx="1865537" cy="276999"/>
          </a:xfrm>
          <a:prstGeom prst="rect">
            <a:avLst/>
          </a:prstGeom>
          <a:solidFill>
            <a:srgbClr val="FFABAD"/>
          </a:solidFill>
          <a:ln>
            <a:noFill/>
          </a:ln>
        </p:spPr>
        <p:txBody>
          <a:bodyPr wrap="square" rtlCol="0">
            <a:spAutoFit/>
          </a:bodyPr>
          <a:lstStyle/>
          <a:p>
            <a:r>
              <a:rPr lang="en-US" sz="1200" b="1" dirty="0" smtClean="0"/>
              <a:t>Flu-like symptoms</a:t>
            </a:r>
            <a:endParaRPr lang="en-US" sz="1200" b="1" dirty="0"/>
          </a:p>
        </p:txBody>
      </p:sp>
      <p:sp>
        <p:nvSpPr>
          <p:cNvPr id="17" name="TextBox 16"/>
          <p:cNvSpPr txBox="1"/>
          <p:nvPr/>
        </p:nvSpPr>
        <p:spPr>
          <a:xfrm>
            <a:off x="2960789" y="4626321"/>
            <a:ext cx="1865538" cy="954107"/>
          </a:xfrm>
          <a:prstGeom prst="rect">
            <a:avLst/>
          </a:prstGeom>
          <a:noFill/>
        </p:spPr>
        <p:txBody>
          <a:bodyPr wrap="square" rtlCol="0">
            <a:spAutoFit/>
          </a:bodyPr>
          <a:lstStyle/>
          <a:p>
            <a:r>
              <a:rPr lang="en-US" sz="1400" dirty="0" smtClean="0"/>
              <a:t>&lt;1% of patients usually 3-6 months of starting treatment</a:t>
            </a:r>
            <a:endParaRPr lang="en-US" sz="1400" dirty="0"/>
          </a:p>
        </p:txBody>
      </p:sp>
      <p:sp>
        <p:nvSpPr>
          <p:cNvPr id="18" name="TextBox 17"/>
          <p:cNvSpPr txBox="1"/>
          <p:nvPr/>
        </p:nvSpPr>
        <p:spPr>
          <a:xfrm>
            <a:off x="5705542" y="3213981"/>
            <a:ext cx="2489703" cy="646331"/>
          </a:xfrm>
          <a:prstGeom prst="rect">
            <a:avLst/>
          </a:prstGeom>
          <a:noFill/>
        </p:spPr>
        <p:txBody>
          <a:bodyPr wrap="square" rtlCol="0">
            <a:spAutoFit/>
          </a:bodyPr>
          <a:lstStyle/>
          <a:p>
            <a:pPr algn="ctr"/>
            <a:r>
              <a:rPr lang="en-US" dirty="0" smtClean="0"/>
              <a:t>Less Common </a:t>
            </a:r>
          </a:p>
          <a:p>
            <a:pPr algn="ctr"/>
            <a:r>
              <a:rPr lang="en-US" dirty="0" smtClean="0"/>
              <a:t>Side Effects</a:t>
            </a:r>
            <a:endParaRPr lang="en-US" dirty="0"/>
          </a:p>
        </p:txBody>
      </p:sp>
      <p:cxnSp>
        <p:nvCxnSpPr>
          <p:cNvPr id="22" name="Straight Connector 21"/>
          <p:cNvCxnSpPr/>
          <p:nvPr/>
        </p:nvCxnSpPr>
        <p:spPr>
          <a:xfrm flipH="1">
            <a:off x="3893558" y="3537146"/>
            <a:ext cx="1991194"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8" idx="3"/>
          </p:cNvCxnSpPr>
          <p:nvPr/>
        </p:nvCxnSpPr>
        <p:spPr>
          <a:xfrm flipV="1">
            <a:off x="8195245" y="3537146"/>
            <a:ext cx="2170973" cy="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893558" y="3537146"/>
            <a:ext cx="0" cy="323166"/>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0366218" y="3537146"/>
            <a:ext cx="0" cy="323166"/>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9391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5">
      <a:dk1>
        <a:sysClr val="windowText" lastClr="000000"/>
      </a:dk1>
      <a:lt1>
        <a:sysClr val="window" lastClr="FFFFFF"/>
      </a:lt1>
      <a:dk2>
        <a:srgbClr val="00205B"/>
      </a:dk2>
      <a:lt2>
        <a:srgbClr val="003399"/>
      </a:lt2>
      <a:accent1>
        <a:srgbClr val="00205B"/>
      </a:accent1>
      <a:accent2>
        <a:srgbClr val="003399"/>
      </a:accent2>
      <a:accent3>
        <a:srgbClr val="E6E7E8"/>
      </a:accent3>
      <a:accent4>
        <a:srgbClr val="2D77FF"/>
      </a:accent4>
      <a:accent5>
        <a:srgbClr val="61E5CF"/>
      </a:accent5>
      <a:accent6>
        <a:srgbClr val="FF8300"/>
      </a:accent6>
      <a:hlink>
        <a:srgbClr val="003399"/>
      </a:hlink>
      <a:folHlink>
        <a:srgbClr val="003399"/>
      </a:folHlink>
    </a:clrScheme>
    <a:fontScheme name="Custom 10">
      <a:majorFont>
        <a:latin typeface="EB Garamond"/>
        <a:ea typeface=""/>
        <a:cs typeface=""/>
      </a:majorFont>
      <a:minorFont>
        <a:latin typeface="Not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bg1">
              <a:lumMod val="8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4135</TotalTime>
  <Words>2627</Words>
  <Application>Microsoft Office PowerPoint</Application>
  <PresentationFormat>Widescreen</PresentationFormat>
  <Paragraphs>359</Paragraphs>
  <Slides>26</Slides>
  <Notes>23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Calibri</vt:lpstr>
      <vt:lpstr>EB Garamond</vt:lpstr>
      <vt:lpstr>Kalinga</vt:lpstr>
      <vt:lpstr>Noto Sans</vt:lpstr>
      <vt:lpstr>Courier New</vt:lpstr>
      <vt:lpstr>Segoe UI Emoji</vt:lpstr>
      <vt:lpstr>Arial</vt:lpstr>
      <vt:lpstr>Calibri Light</vt:lpstr>
      <vt:lpstr>Office Theme</vt:lpstr>
      <vt:lpstr>think-cell Slide</vt:lpstr>
      <vt:lpstr>What Nurses Need to Know</vt:lpstr>
      <vt:lpstr>Barbarah Martinez MSN, APRN, FNP-BC has the following disclosures to make:</vt:lpstr>
      <vt:lpstr>Objectives</vt:lpstr>
      <vt:lpstr>TB Treatment before anti-tuberculosis drugs</vt:lpstr>
      <vt:lpstr>First-line Tuberculosis Drugs </vt:lpstr>
      <vt:lpstr>PowerPoint Presentation</vt:lpstr>
      <vt:lpstr>Actions of Anti-TB drugs:</vt:lpstr>
      <vt:lpstr>RIFAMPIN</vt:lpstr>
      <vt:lpstr>PowerPoint Presentation</vt:lpstr>
      <vt:lpstr>RIFAMPIN</vt:lpstr>
      <vt:lpstr>RIFABUTIN</vt:lpstr>
      <vt:lpstr>RIFAPENTINE</vt:lpstr>
      <vt:lpstr>ISONIAZID</vt:lpstr>
      <vt:lpstr>PowerPoint Presentation</vt:lpstr>
      <vt:lpstr>ISONIAZID: Patient Education and Monitoring</vt:lpstr>
      <vt:lpstr>PYRAZINAMIDE</vt:lpstr>
      <vt:lpstr>PYRAZINAMIDE</vt:lpstr>
      <vt:lpstr>ETHAMBUTOL</vt:lpstr>
      <vt:lpstr>ETHAMBUTOL</vt:lpstr>
      <vt:lpstr>FLUOROQUINOLONES</vt:lpstr>
      <vt:lpstr>FLUOROQUINOLONES</vt:lpstr>
      <vt:lpstr>Fluoroquinolone Toxicity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Title</dc:title>
  <dc:creator>24slides 21</dc:creator>
  <cp:lastModifiedBy>Rodriguez, Maritza</cp:lastModifiedBy>
  <cp:revision>159</cp:revision>
  <dcterms:created xsi:type="dcterms:W3CDTF">2023-12-15T03:10:23Z</dcterms:created>
  <dcterms:modified xsi:type="dcterms:W3CDTF">2025-09-17T15:53:06Z</dcterms:modified>
</cp:coreProperties>
</file>