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46"/>
  </p:notesMasterIdLst>
  <p:sldIdLst>
    <p:sldId id="258" r:id="rId3"/>
    <p:sldId id="273" r:id="rId4"/>
    <p:sldId id="313" r:id="rId5"/>
    <p:sldId id="282" r:id="rId6"/>
    <p:sldId id="274" r:id="rId7"/>
    <p:sldId id="281" r:id="rId8"/>
    <p:sldId id="307" r:id="rId9"/>
    <p:sldId id="308" r:id="rId10"/>
    <p:sldId id="306" r:id="rId11"/>
    <p:sldId id="280" r:id="rId12"/>
    <p:sldId id="279" r:id="rId13"/>
    <p:sldId id="278" r:id="rId14"/>
    <p:sldId id="312" r:id="rId15"/>
    <p:sldId id="277" r:id="rId16"/>
    <p:sldId id="276" r:id="rId17"/>
    <p:sldId id="311" r:id="rId18"/>
    <p:sldId id="283" r:id="rId19"/>
    <p:sldId id="287" r:id="rId20"/>
    <p:sldId id="284" r:id="rId21"/>
    <p:sldId id="285" r:id="rId22"/>
    <p:sldId id="316" r:id="rId23"/>
    <p:sldId id="291" r:id="rId24"/>
    <p:sldId id="275" r:id="rId25"/>
    <p:sldId id="290" r:id="rId26"/>
    <p:sldId id="289" r:id="rId27"/>
    <p:sldId id="296" r:id="rId28"/>
    <p:sldId id="295" r:id="rId29"/>
    <p:sldId id="294" r:id="rId30"/>
    <p:sldId id="299" r:id="rId31"/>
    <p:sldId id="298" r:id="rId32"/>
    <p:sldId id="309" r:id="rId33"/>
    <p:sldId id="301" r:id="rId34"/>
    <p:sldId id="314" r:id="rId35"/>
    <p:sldId id="315" r:id="rId36"/>
    <p:sldId id="318" r:id="rId37"/>
    <p:sldId id="317" r:id="rId38"/>
    <p:sldId id="297" r:id="rId39"/>
    <p:sldId id="300" r:id="rId40"/>
    <p:sldId id="303" r:id="rId41"/>
    <p:sldId id="302" r:id="rId42"/>
    <p:sldId id="305" r:id="rId43"/>
    <p:sldId id="304" r:id="rId44"/>
    <p:sldId id="259" r:id="rId4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781" autoAdjust="0"/>
  </p:normalViewPr>
  <p:slideViewPr>
    <p:cSldViewPr snapToGrid="0">
      <p:cViewPr varScale="1">
        <p:scale>
          <a:sx n="122" d="100"/>
          <a:sy n="122" d="100"/>
        </p:scale>
        <p:origin x="40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8D36180A-ACC7-48CC-9191-370B9BC1ED15}" type="datetimeFigureOut">
              <a:rPr lang="en-US" smtClean="0"/>
              <a:t>9/15/2025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0557882-D00B-4424-8725-40F3F6B048FB}" type="slidenum">
              <a:rPr lang="en-US" smtClean="0"/>
              <a:t>‹#›</a:t>
            </a:fld>
            <a:endParaRPr lang="en-US"/>
          </a:p>
        </p:txBody>
      </p:sp>
    </p:spTree>
    <p:extLst>
      <p:ext uri="{BB962C8B-B14F-4D97-AF65-F5344CB8AC3E}">
        <p14:creationId xmlns:p14="http://schemas.microsoft.com/office/powerpoint/2010/main" val="972277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tb/hcp/testing-diagnosis/interferon-gamma-release-assay.html?utm_source=chatgpt.com"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eartlandntbc.org/wp-content/uploads/2021/12/clinicians_lab_guide.pdf?utm_source=chatgpt.co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ciencedirect.com/journal/journal-of-clinical-tuberculosis-and-other-mycobacterial-disease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sciencedirect.com/journal/journal-of-clinical-tuberculosis-and-other-mycobacterial-diseases/vol/36/suppl/C"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MPH, MSN, RN, APRN, FNP-C</a:t>
            </a:r>
          </a:p>
        </p:txBody>
      </p:sp>
      <p:sp>
        <p:nvSpPr>
          <p:cNvPr id="4" name="Slide Number Placeholder 3"/>
          <p:cNvSpPr>
            <a:spLocks noGrp="1"/>
          </p:cNvSpPr>
          <p:nvPr>
            <p:ph type="sldNum" sz="quarter" idx="5"/>
          </p:nvPr>
        </p:nvSpPr>
        <p:spPr/>
        <p:txBody>
          <a:bodyPr/>
          <a:lstStyle/>
          <a:p>
            <a:fld id="{F0557882-D00B-4424-8725-40F3F6B048FB}" type="slidenum">
              <a:rPr lang="en-US" smtClean="0"/>
              <a:t>1</a:t>
            </a:fld>
            <a:endParaRPr lang="en-US"/>
          </a:p>
        </p:txBody>
      </p:sp>
    </p:spTree>
    <p:extLst>
      <p:ext uri="{BB962C8B-B14F-4D97-AF65-F5344CB8AC3E}">
        <p14:creationId xmlns:p14="http://schemas.microsoft.com/office/powerpoint/2010/main" val="31437771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Induration: meaningful inflammation</a:t>
            </a:r>
          </a:p>
          <a:p>
            <a:r>
              <a:rPr lang="en-US" dirty="0"/>
              <a:t>Erythema: non specific response, could be due to irritation of skin</a:t>
            </a:r>
          </a:p>
        </p:txBody>
      </p:sp>
      <p:sp>
        <p:nvSpPr>
          <p:cNvPr id="4" name="Slide Number Placeholder 3"/>
          <p:cNvSpPr>
            <a:spLocks noGrp="1"/>
          </p:cNvSpPr>
          <p:nvPr>
            <p:ph type="sldNum" sz="quarter" idx="5"/>
          </p:nvPr>
        </p:nvSpPr>
        <p:spPr/>
        <p:txBody>
          <a:bodyPr/>
          <a:lstStyle/>
          <a:p>
            <a:fld id="{F0557882-D00B-4424-8725-40F3F6B048FB}" type="slidenum">
              <a:rPr lang="en-US" smtClean="0"/>
              <a:t>18</a:t>
            </a:fld>
            <a:endParaRPr lang="en-US"/>
          </a:p>
        </p:txBody>
      </p:sp>
    </p:spTree>
    <p:extLst>
      <p:ext uri="{BB962C8B-B14F-4D97-AF65-F5344CB8AC3E}">
        <p14:creationId xmlns:p14="http://schemas.microsoft.com/office/powerpoint/2010/main" val="138756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IGRAs use INF-y production to evaluate for TB infection.  </a:t>
            </a:r>
            <a:r>
              <a:rPr lang="en-US" dirty="0" err="1"/>
              <a:t>Quantiferon</a:t>
            </a:r>
            <a:r>
              <a:rPr lang="en-US" dirty="0"/>
              <a:t> Gold and T spot test both utilize this but in different ways.  </a:t>
            </a:r>
          </a:p>
          <a:p>
            <a:endParaRPr lang="en-US" dirty="0"/>
          </a:p>
        </p:txBody>
      </p:sp>
      <p:sp>
        <p:nvSpPr>
          <p:cNvPr id="4" name="Slide Number Placeholder 3"/>
          <p:cNvSpPr>
            <a:spLocks noGrp="1"/>
          </p:cNvSpPr>
          <p:nvPr>
            <p:ph type="sldNum" sz="quarter" idx="5"/>
          </p:nvPr>
        </p:nvSpPr>
        <p:spPr/>
        <p:txBody>
          <a:bodyPr/>
          <a:lstStyle/>
          <a:p>
            <a:fld id="{F0557882-D00B-4424-8725-40F3F6B048FB}" type="slidenum">
              <a:rPr lang="en-US" smtClean="0"/>
              <a:t>23</a:t>
            </a:fld>
            <a:endParaRPr lang="en-US"/>
          </a:p>
        </p:txBody>
      </p:sp>
    </p:spTree>
    <p:extLst>
      <p:ext uri="{BB962C8B-B14F-4D97-AF65-F5344CB8AC3E}">
        <p14:creationId xmlns:p14="http://schemas.microsoft.com/office/powerpoint/2010/main" val="390880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NIL tube: Negative control Meant to measure the baseline or background of interferon gamma produced by patients' immune cells without stimulation</a:t>
            </a:r>
          </a:p>
          <a:p>
            <a:r>
              <a:rPr lang="en-US" dirty="0"/>
              <a:t>Mitogen:  Positive control. Contains a non specific T cell stimulant – it helps verify if patient’s immune system can respond adequately.</a:t>
            </a:r>
          </a:p>
        </p:txBody>
      </p:sp>
      <p:sp>
        <p:nvSpPr>
          <p:cNvPr id="4" name="Slide Number Placeholder 3"/>
          <p:cNvSpPr>
            <a:spLocks noGrp="1"/>
          </p:cNvSpPr>
          <p:nvPr>
            <p:ph type="sldNum" sz="quarter" idx="5"/>
          </p:nvPr>
        </p:nvSpPr>
        <p:spPr/>
        <p:txBody>
          <a:bodyPr/>
          <a:lstStyle/>
          <a:p>
            <a:fld id="{F0557882-D00B-4424-8725-40F3F6B048FB}" type="slidenum">
              <a:rPr lang="en-US" smtClean="0"/>
              <a:t>24</a:t>
            </a:fld>
            <a:endParaRPr lang="en-US"/>
          </a:p>
        </p:txBody>
      </p:sp>
    </p:spTree>
    <p:extLst>
      <p:ext uri="{BB962C8B-B14F-4D97-AF65-F5344CB8AC3E}">
        <p14:creationId xmlns:p14="http://schemas.microsoft.com/office/powerpoint/2010/main" val="215514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that there is little cross reactivity with NTMs and antigens for gamma release assays. This is not the case with TST testing. </a:t>
            </a:r>
          </a:p>
          <a:p>
            <a:endParaRPr lang="en-US" dirty="0"/>
          </a:p>
        </p:txBody>
      </p:sp>
      <p:sp>
        <p:nvSpPr>
          <p:cNvPr id="4" name="Slide Number Placeholder 3"/>
          <p:cNvSpPr>
            <a:spLocks noGrp="1"/>
          </p:cNvSpPr>
          <p:nvPr>
            <p:ph type="sldNum" sz="quarter" idx="5"/>
          </p:nvPr>
        </p:nvSpPr>
        <p:spPr/>
        <p:txBody>
          <a:bodyPr/>
          <a:lstStyle/>
          <a:p>
            <a:fld id="{F0557882-D00B-4424-8725-40F3F6B048FB}" type="slidenum">
              <a:rPr lang="en-US" smtClean="0"/>
              <a:t>25</a:t>
            </a:fld>
            <a:endParaRPr lang="en-US"/>
          </a:p>
        </p:txBody>
      </p:sp>
    </p:spTree>
    <p:extLst>
      <p:ext uri="{BB962C8B-B14F-4D97-AF65-F5344CB8AC3E}">
        <p14:creationId xmlns:p14="http://schemas.microsoft.com/office/powerpoint/2010/main" val="2059536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There are three generations of Whole Blood IGRAs that have been commercially available.  The first generation test measured response to tuberculin PPD.  It became available in the U.S. after FDA approval in 2001.  </a:t>
            </a:r>
          </a:p>
          <a:p>
            <a:pPr eaLnBrk="1" hangingPunct="1"/>
            <a:r>
              <a:rPr lang="en-US" dirty="0"/>
              <a:t>	The second generation test, called QuantiFERON-TB Gold, measure IFN-g response to 2 TB proteins called ESAT-6 and CFP-10.  It was approved by the FDA in 2005.</a:t>
            </a:r>
          </a:p>
          <a:p>
            <a:pPr eaLnBrk="1" hangingPunct="1"/>
            <a:r>
              <a:rPr lang="en-US" dirty="0"/>
              <a:t>	The third generation test is called the QuantiFERON-TB </a:t>
            </a:r>
            <a:r>
              <a:rPr lang="en-US" dirty="0" err="1"/>
              <a:t>Goid</a:t>
            </a:r>
            <a:r>
              <a:rPr lang="en-US" dirty="0"/>
              <a:t> “In-tube” test. It was approved by the FDA in 2007.  It assess response to 3 TB proteins within tubes used to collect the blood.  </a:t>
            </a:r>
          </a:p>
          <a:p>
            <a:endParaRPr lang="en-US" dirty="0"/>
          </a:p>
        </p:txBody>
      </p:sp>
      <p:sp>
        <p:nvSpPr>
          <p:cNvPr id="4" name="Slide Number Placeholder 3"/>
          <p:cNvSpPr>
            <a:spLocks noGrp="1"/>
          </p:cNvSpPr>
          <p:nvPr>
            <p:ph type="sldNum" sz="quarter" idx="5"/>
          </p:nvPr>
        </p:nvSpPr>
        <p:spPr/>
        <p:txBody>
          <a:bodyPr/>
          <a:lstStyle/>
          <a:p>
            <a:fld id="{F0557882-D00B-4424-8725-40F3F6B048FB}" type="slidenum">
              <a:rPr lang="en-US" smtClean="0"/>
              <a:t>26</a:t>
            </a:fld>
            <a:endParaRPr lang="en-US"/>
          </a:p>
        </p:txBody>
      </p:sp>
    </p:spTree>
    <p:extLst>
      <p:ext uri="{BB962C8B-B14F-4D97-AF65-F5344CB8AC3E}">
        <p14:creationId xmlns:p14="http://schemas.microsoft.com/office/powerpoint/2010/main" val="3352582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For the QuantiFERON-TB Gold In-Tube test, a single cocktail of overlapping peptides that represent ESAT-6, CFP-10, and part of a third </a:t>
            </a:r>
            <a:r>
              <a:rPr lang="en-US" dirty="0" err="1"/>
              <a:t>Mtb</a:t>
            </a:r>
            <a:r>
              <a:rPr lang="en-US" dirty="0"/>
              <a:t> protein called TB7.7, are included in a blood collection tube.  Blood is collected into this tube and 2 similar tubes, one without the antigen and one with PHA.  After mixing, the tubes are incubated for 16 to 24 hours.  After incubation, the tubes are centrifuged to separate blood cells from plasma.  Once centrifuged, the IFN-g is stable for several weeks if refrigerated or during shipping on ice. The test is considered positive if the amount of INF-G released by the TB antigens is 0.35 IU or greater, and at least 1.25 times the negative control. </a:t>
            </a:r>
          </a:p>
          <a:p>
            <a:pPr defTabSz="933237">
              <a:defRPr/>
            </a:pPr>
            <a:endParaRPr lang="en-US" dirty="0"/>
          </a:p>
          <a:p>
            <a:pPr defTabSz="933237">
              <a:defRPr/>
            </a:pPr>
            <a:r>
              <a:rPr lang="en-US" dirty="0"/>
              <a:t>(TB1 – Nil) or (TB2 – Nil) ≥ </a:t>
            </a:r>
            <a:r>
              <a:rPr lang="en-US" b="1" dirty="0"/>
              <a:t>0.35 IU/mL</a:t>
            </a:r>
            <a:endParaRPr lang="en-US" dirty="0"/>
          </a:p>
          <a:p>
            <a:pPr defTabSz="933237">
              <a:defRPr/>
            </a:pPr>
            <a:endParaRPr lang="en-US" dirty="0"/>
          </a:p>
          <a:p>
            <a:pPr defTabSz="933237">
              <a:defRPr/>
            </a:pPr>
            <a:endParaRPr lang="en-US" dirty="0"/>
          </a:p>
          <a:p>
            <a:pPr defTabSz="933237">
              <a:defRPr/>
            </a:pPr>
            <a:endParaRPr lang="en-US" dirty="0"/>
          </a:p>
        </p:txBody>
      </p:sp>
      <p:sp>
        <p:nvSpPr>
          <p:cNvPr id="4" name="Slide Number Placeholder 3"/>
          <p:cNvSpPr>
            <a:spLocks noGrp="1"/>
          </p:cNvSpPr>
          <p:nvPr>
            <p:ph type="sldNum" sz="quarter" idx="5"/>
          </p:nvPr>
        </p:nvSpPr>
        <p:spPr/>
        <p:txBody>
          <a:bodyPr/>
          <a:lstStyle/>
          <a:p>
            <a:fld id="{F0557882-D00B-4424-8725-40F3F6B048FB}" type="slidenum">
              <a:rPr lang="en-US" smtClean="0"/>
              <a:t>27</a:t>
            </a:fld>
            <a:endParaRPr lang="en-US"/>
          </a:p>
        </p:txBody>
      </p:sp>
    </p:spTree>
    <p:extLst>
      <p:ext uri="{BB962C8B-B14F-4D97-AF65-F5344CB8AC3E}">
        <p14:creationId xmlns:p14="http://schemas.microsoft.com/office/powerpoint/2010/main" val="4252639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(TB1 – Nil) or (TB2 – Nil) ≥ </a:t>
            </a:r>
            <a:r>
              <a:rPr lang="en-US" b="1" dirty="0"/>
              <a:t>0.35 IU/mL</a:t>
            </a:r>
            <a:r>
              <a:rPr lang="en-US" dirty="0"/>
              <a:t> and ≥ 25% of Nil</a:t>
            </a:r>
          </a:p>
          <a:p>
            <a:r>
              <a:rPr lang="en-US" dirty="0"/>
              <a:t>Also looking at Mitogen:  if too low, may imply that there is not immunocompetence</a:t>
            </a:r>
          </a:p>
        </p:txBody>
      </p:sp>
      <p:sp>
        <p:nvSpPr>
          <p:cNvPr id="4" name="Slide Number Placeholder 3"/>
          <p:cNvSpPr>
            <a:spLocks noGrp="1"/>
          </p:cNvSpPr>
          <p:nvPr>
            <p:ph type="sldNum" sz="quarter" idx="5"/>
          </p:nvPr>
        </p:nvSpPr>
        <p:spPr/>
        <p:txBody>
          <a:bodyPr/>
          <a:lstStyle/>
          <a:p>
            <a:fld id="{F0557882-D00B-4424-8725-40F3F6B048FB}" type="slidenum">
              <a:rPr lang="en-US" smtClean="0"/>
              <a:t>28</a:t>
            </a:fld>
            <a:endParaRPr lang="en-US"/>
          </a:p>
        </p:txBody>
      </p:sp>
    </p:spTree>
    <p:extLst>
      <p:ext uri="{BB962C8B-B14F-4D97-AF65-F5344CB8AC3E}">
        <p14:creationId xmlns:p14="http://schemas.microsoft.com/office/powerpoint/2010/main" val="9418975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Centers for Disease Control and Prevention. (2024, May 9). </a:t>
            </a:r>
            <a:r>
              <a:rPr lang="en-US" i="1" dirty="0"/>
              <a:t>Clinical testing guidance for tuberculosis: Interferon gamma release assay (IGRA)</a:t>
            </a:r>
            <a:r>
              <a:rPr lang="en-US" dirty="0"/>
              <a:t>. Retrieved from </a:t>
            </a:r>
            <a:r>
              <a:rPr lang="en-US" dirty="0">
                <a:hlinkClick r:id="rId3"/>
              </a:rPr>
              <a:t>https://www.cdc.gov/tb/hcp/testing-diagnosis/interferon-gamma-release-assay.html</a:t>
            </a:r>
            <a:endParaRPr lang="en-US" dirty="0"/>
          </a:p>
        </p:txBody>
      </p:sp>
      <p:sp>
        <p:nvSpPr>
          <p:cNvPr id="4" name="Slide Number Placeholder 3"/>
          <p:cNvSpPr>
            <a:spLocks noGrp="1"/>
          </p:cNvSpPr>
          <p:nvPr>
            <p:ph type="sldNum" sz="quarter" idx="5"/>
          </p:nvPr>
        </p:nvSpPr>
        <p:spPr/>
        <p:txBody>
          <a:bodyPr/>
          <a:lstStyle/>
          <a:p>
            <a:fld id="{F0557882-D00B-4424-8725-40F3F6B048FB}" type="slidenum">
              <a:rPr lang="en-US" smtClean="0"/>
              <a:t>31</a:t>
            </a:fld>
            <a:endParaRPr lang="en-US"/>
          </a:p>
        </p:txBody>
      </p:sp>
    </p:spTree>
    <p:extLst>
      <p:ext uri="{BB962C8B-B14F-4D97-AF65-F5344CB8AC3E}">
        <p14:creationId xmlns:p14="http://schemas.microsoft.com/office/powerpoint/2010/main" val="2120154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Confirmed case that is currently being treated.</a:t>
            </a:r>
          </a:p>
        </p:txBody>
      </p:sp>
      <p:sp>
        <p:nvSpPr>
          <p:cNvPr id="4" name="Slide Number Placeholder 3"/>
          <p:cNvSpPr>
            <a:spLocks noGrp="1"/>
          </p:cNvSpPr>
          <p:nvPr>
            <p:ph type="sldNum" sz="quarter" idx="5"/>
          </p:nvPr>
        </p:nvSpPr>
        <p:spPr/>
        <p:txBody>
          <a:bodyPr/>
          <a:lstStyle/>
          <a:p>
            <a:fld id="{F0557882-D00B-4424-8725-40F3F6B048FB}" type="slidenum">
              <a:rPr lang="en-US" smtClean="0"/>
              <a:t>33</a:t>
            </a:fld>
            <a:endParaRPr lang="en-US"/>
          </a:p>
        </p:txBody>
      </p:sp>
    </p:spTree>
    <p:extLst>
      <p:ext uri="{BB962C8B-B14F-4D97-AF65-F5344CB8AC3E}">
        <p14:creationId xmlns:p14="http://schemas.microsoft.com/office/powerpoint/2010/main" val="8974748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 with HIV and pulmonary tuberculosis </a:t>
            </a:r>
          </a:p>
        </p:txBody>
      </p:sp>
      <p:sp>
        <p:nvSpPr>
          <p:cNvPr id="4" name="Slide Number Placeholder 3"/>
          <p:cNvSpPr>
            <a:spLocks noGrp="1"/>
          </p:cNvSpPr>
          <p:nvPr>
            <p:ph type="sldNum" sz="quarter" idx="5"/>
          </p:nvPr>
        </p:nvSpPr>
        <p:spPr/>
        <p:txBody>
          <a:bodyPr/>
          <a:lstStyle/>
          <a:p>
            <a:fld id="{F0557882-D00B-4424-8725-40F3F6B048FB}" type="slidenum">
              <a:rPr lang="en-US" smtClean="0"/>
              <a:t>34</a:t>
            </a:fld>
            <a:endParaRPr lang="en-US"/>
          </a:p>
        </p:txBody>
      </p:sp>
    </p:spTree>
    <p:extLst>
      <p:ext uri="{BB962C8B-B14F-4D97-AF65-F5344CB8AC3E}">
        <p14:creationId xmlns:p14="http://schemas.microsoft.com/office/powerpoint/2010/main" val="89162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57882-D00B-4424-8725-40F3F6B048FB}" type="slidenum">
              <a:rPr lang="en-US" smtClean="0"/>
              <a:t>2</a:t>
            </a:fld>
            <a:endParaRPr lang="en-US"/>
          </a:p>
        </p:txBody>
      </p:sp>
    </p:spTree>
    <p:extLst>
      <p:ext uri="{BB962C8B-B14F-4D97-AF65-F5344CB8AC3E}">
        <p14:creationId xmlns:p14="http://schemas.microsoft.com/office/powerpoint/2010/main" val="16054384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Confirmed TB Case we are treating</a:t>
            </a:r>
          </a:p>
        </p:txBody>
      </p:sp>
      <p:sp>
        <p:nvSpPr>
          <p:cNvPr id="4" name="Slide Number Placeholder 3"/>
          <p:cNvSpPr>
            <a:spLocks noGrp="1"/>
          </p:cNvSpPr>
          <p:nvPr>
            <p:ph type="sldNum" sz="quarter" idx="5"/>
          </p:nvPr>
        </p:nvSpPr>
        <p:spPr/>
        <p:txBody>
          <a:bodyPr/>
          <a:lstStyle/>
          <a:p>
            <a:fld id="{F0557882-D00B-4424-8725-40F3F6B048FB}" type="slidenum">
              <a:rPr lang="en-US" smtClean="0"/>
              <a:t>35</a:t>
            </a:fld>
            <a:endParaRPr lang="en-US"/>
          </a:p>
        </p:txBody>
      </p:sp>
    </p:spTree>
    <p:extLst>
      <p:ext uri="{BB962C8B-B14F-4D97-AF65-F5344CB8AC3E}">
        <p14:creationId xmlns:p14="http://schemas.microsoft.com/office/powerpoint/2010/main" val="3839086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Heartland National TB Center, Texas Department of State Health Services Laboratory Services Section. (2013). </a:t>
            </a:r>
            <a:r>
              <a:rPr lang="en-US" i="1" dirty="0"/>
              <a:t>A clinician’s guide to the TB laboratory</a:t>
            </a:r>
            <a:r>
              <a:rPr lang="en-US" dirty="0"/>
              <a:t>. Heartland National TB Center. </a:t>
            </a:r>
            <a:r>
              <a:rPr lang="en-US" dirty="0">
                <a:hlinkClick r:id="rId3"/>
              </a:rPr>
              <a:t>https://www.heartlandntbc.org/wp-content/uploads/2021/12/clinicians_lab_guide.pdf</a:t>
            </a:r>
            <a:endParaRPr lang="en-US" dirty="0"/>
          </a:p>
        </p:txBody>
      </p:sp>
      <p:sp>
        <p:nvSpPr>
          <p:cNvPr id="4" name="Slide Number Placeholder 3"/>
          <p:cNvSpPr>
            <a:spLocks noGrp="1"/>
          </p:cNvSpPr>
          <p:nvPr>
            <p:ph type="sldNum" sz="quarter" idx="5"/>
          </p:nvPr>
        </p:nvSpPr>
        <p:spPr/>
        <p:txBody>
          <a:bodyPr/>
          <a:lstStyle/>
          <a:p>
            <a:fld id="{F0557882-D00B-4424-8725-40F3F6B048FB}" type="slidenum">
              <a:rPr lang="en-US" smtClean="0"/>
              <a:t>36</a:t>
            </a:fld>
            <a:endParaRPr lang="en-US"/>
          </a:p>
        </p:txBody>
      </p:sp>
    </p:spTree>
    <p:extLst>
      <p:ext uri="{BB962C8B-B14F-4D97-AF65-F5344CB8AC3E}">
        <p14:creationId xmlns:p14="http://schemas.microsoft.com/office/powerpoint/2010/main" val="2889508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Recommendations to test are based on several factors that have already been discussed: populations that are at risk for being infected and are individuals who are at risk of progressing to disease. </a:t>
            </a:r>
          </a:p>
          <a:p>
            <a:r>
              <a:rPr lang="en-US" dirty="0"/>
              <a:t>IGRA recommended over TST </a:t>
            </a:r>
          </a:p>
        </p:txBody>
      </p:sp>
      <p:sp>
        <p:nvSpPr>
          <p:cNvPr id="4" name="Slide Number Placeholder 3"/>
          <p:cNvSpPr>
            <a:spLocks noGrp="1"/>
          </p:cNvSpPr>
          <p:nvPr>
            <p:ph type="sldNum" sz="quarter" idx="5"/>
          </p:nvPr>
        </p:nvSpPr>
        <p:spPr/>
        <p:txBody>
          <a:bodyPr/>
          <a:lstStyle/>
          <a:p>
            <a:fld id="{F0557882-D00B-4424-8725-40F3F6B048FB}" type="slidenum">
              <a:rPr lang="en-US" smtClean="0"/>
              <a:t>39</a:t>
            </a:fld>
            <a:endParaRPr lang="en-US"/>
          </a:p>
        </p:txBody>
      </p:sp>
    </p:spTree>
    <p:extLst>
      <p:ext uri="{BB962C8B-B14F-4D97-AF65-F5344CB8AC3E}">
        <p14:creationId xmlns:p14="http://schemas.microsoft.com/office/powerpoint/2010/main" val="2369391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57882-D00B-4424-8725-40F3F6B048FB}" type="slidenum">
              <a:rPr lang="en-US" smtClean="0"/>
              <a:t>40</a:t>
            </a:fld>
            <a:endParaRPr lang="en-US"/>
          </a:p>
        </p:txBody>
      </p:sp>
    </p:spTree>
    <p:extLst>
      <p:ext uri="{BB962C8B-B14F-4D97-AF65-F5344CB8AC3E}">
        <p14:creationId xmlns:p14="http://schemas.microsoft.com/office/powerpoint/2010/main" val="2791395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Decision to choose which screening tool may depend on population, cost, circumstances. </a:t>
            </a:r>
          </a:p>
        </p:txBody>
      </p:sp>
      <p:sp>
        <p:nvSpPr>
          <p:cNvPr id="4" name="Slide Number Placeholder 3"/>
          <p:cNvSpPr>
            <a:spLocks noGrp="1"/>
          </p:cNvSpPr>
          <p:nvPr>
            <p:ph type="sldNum" sz="quarter" idx="5"/>
          </p:nvPr>
        </p:nvSpPr>
        <p:spPr/>
        <p:txBody>
          <a:bodyPr/>
          <a:lstStyle/>
          <a:p>
            <a:fld id="{F0557882-D00B-4424-8725-40F3F6B048FB}" type="slidenum">
              <a:rPr lang="en-US" smtClean="0"/>
              <a:t>41</a:t>
            </a:fld>
            <a:endParaRPr lang="en-US"/>
          </a:p>
        </p:txBody>
      </p:sp>
    </p:spTree>
    <p:extLst>
      <p:ext uri="{BB962C8B-B14F-4D97-AF65-F5344CB8AC3E}">
        <p14:creationId xmlns:p14="http://schemas.microsoft.com/office/powerpoint/2010/main" val="4239789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57882-D00B-4424-8725-40F3F6B048FB}" type="slidenum">
              <a:rPr lang="en-US" smtClean="0"/>
              <a:t>5</a:t>
            </a:fld>
            <a:endParaRPr lang="en-US"/>
          </a:p>
        </p:txBody>
      </p:sp>
    </p:spTree>
    <p:extLst>
      <p:ext uri="{BB962C8B-B14F-4D97-AF65-F5344CB8AC3E}">
        <p14:creationId xmlns:p14="http://schemas.microsoft.com/office/powerpoint/2010/main" val="4003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557882-D00B-4424-8725-40F3F6B048FB}" type="slidenum">
              <a:rPr lang="en-US" smtClean="0"/>
              <a:t>6</a:t>
            </a:fld>
            <a:endParaRPr lang="en-US"/>
          </a:p>
        </p:txBody>
      </p:sp>
    </p:spTree>
    <p:extLst>
      <p:ext uri="{BB962C8B-B14F-4D97-AF65-F5344CB8AC3E}">
        <p14:creationId xmlns:p14="http://schemas.microsoft.com/office/powerpoint/2010/main" val="29272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Tuberculosis screening for patients on biologic Medications: A Single-Center experience and Society guideline Review, Monroe County, New York, 2018–2021</a:t>
            </a:r>
          </a:p>
          <a:p>
            <a:r>
              <a:rPr lang="en-US" dirty="0">
                <a:hlinkClick r:id="rId3" tooltip="Go to Journal of Clinical Tuberculosis and Other Mycobacterial Diseases on ScienceDirect"/>
              </a:rPr>
              <a:t>Journal of Clinical Tuberculosis and Other Mycobacterial Diseases</a:t>
            </a:r>
            <a:endParaRPr lang="en-US" dirty="0"/>
          </a:p>
          <a:p>
            <a:r>
              <a:rPr lang="en-US" dirty="0">
                <a:hlinkClick r:id="rId4" tooltip="Go to table of contents for this volume/issue"/>
              </a:rPr>
              <a:t>Volume 36</a:t>
            </a:r>
            <a:r>
              <a:rPr lang="en-US" dirty="0"/>
              <a:t>, August 2024, 100460</a:t>
            </a:r>
          </a:p>
        </p:txBody>
      </p:sp>
      <p:sp>
        <p:nvSpPr>
          <p:cNvPr id="4" name="Slide Number Placeholder 3"/>
          <p:cNvSpPr>
            <a:spLocks noGrp="1"/>
          </p:cNvSpPr>
          <p:nvPr>
            <p:ph type="sldNum" sz="quarter" idx="5"/>
          </p:nvPr>
        </p:nvSpPr>
        <p:spPr/>
        <p:txBody>
          <a:bodyPr/>
          <a:lstStyle/>
          <a:p>
            <a:fld id="{F0557882-D00B-4424-8725-40F3F6B048FB}" type="slidenum">
              <a:rPr lang="en-US" smtClean="0"/>
              <a:t>8</a:t>
            </a:fld>
            <a:endParaRPr lang="en-US"/>
          </a:p>
        </p:txBody>
      </p:sp>
    </p:spTree>
    <p:extLst>
      <p:ext uri="{BB962C8B-B14F-4D97-AF65-F5344CB8AC3E}">
        <p14:creationId xmlns:p14="http://schemas.microsoft.com/office/powerpoint/2010/main" val="1298581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Am J Public Health</a:t>
            </a:r>
            <a:r>
              <a:rPr lang="en-US" dirty="0"/>
              <a:t>. 2022;112(8):1170–1179</a:t>
            </a:r>
          </a:p>
          <a:p>
            <a:r>
              <a:rPr lang="en-US" dirty="0"/>
              <a:t>https://doi.org/10.2105/AJPH.2022.306864</a:t>
            </a:r>
          </a:p>
        </p:txBody>
      </p:sp>
      <p:sp>
        <p:nvSpPr>
          <p:cNvPr id="4" name="Slide Number Placeholder 3"/>
          <p:cNvSpPr>
            <a:spLocks noGrp="1"/>
          </p:cNvSpPr>
          <p:nvPr>
            <p:ph type="sldNum" sz="quarter" idx="5"/>
          </p:nvPr>
        </p:nvSpPr>
        <p:spPr/>
        <p:txBody>
          <a:bodyPr/>
          <a:lstStyle/>
          <a:p>
            <a:fld id="{F0557882-D00B-4424-8725-40F3F6B048FB}" type="slidenum">
              <a:rPr lang="en-US" smtClean="0"/>
              <a:t>9</a:t>
            </a:fld>
            <a:endParaRPr lang="en-US"/>
          </a:p>
        </p:txBody>
      </p:sp>
    </p:spTree>
    <p:extLst>
      <p:ext uri="{BB962C8B-B14F-4D97-AF65-F5344CB8AC3E}">
        <p14:creationId xmlns:p14="http://schemas.microsoft.com/office/powerpoint/2010/main" val="364939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1" dirty="0"/>
              <a:t>The risk of tuberculosis in children after close exposure: a systematic review and individual-participant meta-analysis</a:t>
            </a:r>
          </a:p>
          <a:p>
            <a:r>
              <a:rPr lang="fr-FR" dirty="0"/>
              <a:t>Lancet</a:t>
            </a:r>
            <a:r>
              <a:rPr lang="fr-FR" cap="small" dirty="0"/>
              <a:t> </a:t>
            </a:r>
            <a:r>
              <a:rPr lang="fr-FR" dirty="0"/>
              <a:t>2020 Mar 21;395(10228):973-984</a:t>
            </a:r>
            <a:endParaRPr lang="en-US" dirty="0"/>
          </a:p>
          <a:p>
            <a:endParaRPr lang="en-US" dirty="0"/>
          </a:p>
          <a:p>
            <a:r>
              <a:rPr lang="en-US" dirty="0"/>
              <a:t>Included 46 countries</a:t>
            </a:r>
          </a:p>
          <a:p>
            <a:r>
              <a:rPr lang="en-US" dirty="0"/>
              <a:t>137 647 tuberculosis-exposed children were evaluated at baseline and 130 512 children were followed</a:t>
            </a:r>
          </a:p>
          <a:p>
            <a:r>
              <a:rPr lang="en-US" dirty="0"/>
              <a:t>To be eligible for inclusion in the final analysis, a dataset needed to include: (1) individuals below 19 years of age; (2) follow-up for tuberculosis for a minimum of 6 months; (3) individuals with household or close exposure to an individual with tuberculosis; (4) information on the age and sex of the child; and (5) start and end follow-up dates. </a:t>
            </a:r>
          </a:p>
          <a:p>
            <a:endParaRPr lang="en-US" dirty="0"/>
          </a:p>
        </p:txBody>
      </p:sp>
      <p:sp>
        <p:nvSpPr>
          <p:cNvPr id="4" name="Slide Number Placeholder 3"/>
          <p:cNvSpPr>
            <a:spLocks noGrp="1"/>
          </p:cNvSpPr>
          <p:nvPr>
            <p:ph type="sldNum" sz="quarter" idx="5"/>
          </p:nvPr>
        </p:nvSpPr>
        <p:spPr/>
        <p:txBody>
          <a:bodyPr/>
          <a:lstStyle/>
          <a:p>
            <a:fld id="{F0557882-D00B-4424-8725-40F3F6B048FB}" type="slidenum">
              <a:rPr lang="en-US" smtClean="0"/>
              <a:t>13</a:t>
            </a:fld>
            <a:endParaRPr lang="en-US"/>
          </a:p>
        </p:txBody>
      </p:sp>
    </p:spTree>
    <p:extLst>
      <p:ext uri="{BB962C8B-B14F-4D97-AF65-F5344CB8AC3E}">
        <p14:creationId xmlns:p14="http://schemas.microsoft.com/office/powerpoint/2010/main" val="48492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simplified graphic about the immune response when someone is exposed to MTB.  Many other things are taking place.  The main</a:t>
            </a:r>
          </a:p>
          <a:p>
            <a:r>
              <a:rPr lang="en-US" dirty="0"/>
              <a:t>Thing to remember:  Screening tools are evaluating if there is a response when and if immune system is </a:t>
            </a:r>
            <a:r>
              <a:rPr lang="en-US" dirty="0" err="1"/>
              <a:t>reexposed</a:t>
            </a:r>
            <a:r>
              <a:rPr lang="en-US" dirty="0"/>
              <a:t> via antigens used in respective testing. </a:t>
            </a:r>
          </a:p>
          <a:p>
            <a:r>
              <a:rPr lang="en-US" dirty="0"/>
              <a:t>Essentially when we are using a TST screening tool or IGRA tool we are assessing to see if a patient’s immunity has been primed due</a:t>
            </a:r>
          </a:p>
          <a:p>
            <a:r>
              <a:rPr lang="en-US" dirty="0"/>
              <a:t>To active tuberculosis exposure.  Each respective screening tool uses different antigens.   If the immune system has been exposed to tuberculosis, it will remember and hopefully produce a response.  </a:t>
            </a:r>
          </a:p>
        </p:txBody>
      </p:sp>
      <p:sp>
        <p:nvSpPr>
          <p:cNvPr id="4" name="Slide Number Placeholder 3"/>
          <p:cNvSpPr>
            <a:spLocks noGrp="1"/>
          </p:cNvSpPr>
          <p:nvPr>
            <p:ph type="sldNum" sz="quarter" idx="5"/>
          </p:nvPr>
        </p:nvSpPr>
        <p:spPr/>
        <p:txBody>
          <a:bodyPr/>
          <a:lstStyle/>
          <a:p>
            <a:fld id="{F0557882-D00B-4424-8725-40F3F6B048FB}" type="slidenum">
              <a:rPr lang="en-US" smtClean="0"/>
              <a:t>16</a:t>
            </a:fld>
            <a:endParaRPr lang="en-US"/>
          </a:p>
        </p:txBody>
      </p:sp>
    </p:spTree>
    <p:extLst>
      <p:ext uri="{BB962C8B-B14F-4D97-AF65-F5344CB8AC3E}">
        <p14:creationId xmlns:p14="http://schemas.microsoft.com/office/powerpoint/2010/main" val="187648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PPD also known as a “purified protein derivative”  is a tuberculin antigen.  </a:t>
            </a:r>
          </a:p>
          <a:p>
            <a:r>
              <a:rPr lang="en-US" dirty="0"/>
              <a:t>Problem with PPD – there is some cross reactivity with BCG vaccine and NTMs (later slide)</a:t>
            </a:r>
          </a:p>
          <a:p>
            <a:r>
              <a:rPr lang="en-US" dirty="0"/>
              <a:t>Your T cells if exposed will remember the protein and react – creating inflammation (induration) </a:t>
            </a:r>
          </a:p>
        </p:txBody>
      </p:sp>
      <p:sp>
        <p:nvSpPr>
          <p:cNvPr id="4" name="Slide Number Placeholder 3"/>
          <p:cNvSpPr>
            <a:spLocks noGrp="1"/>
          </p:cNvSpPr>
          <p:nvPr>
            <p:ph type="sldNum" sz="quarter" idx="5"/>
          </p:nvPr>
        </p:nvSpPr>
        <p:spPr/>
        <p:txBody>
          <a:bodyPr/>
          <a:lstStyle/>
          <a:p>
            <a:fld id="{F0557882-D00B-4424-8725-40F3F6B048FB}" type="slidenum">
              <a:rPr lang="en-US" smtClean="0"/>
              <a:t>17</a:t>
            </a:fld>
            <a:endParaRPr lang="en-US"/>
          </a:p>
        </p:txBody>
      </p:sp>
    </p:spTree>
    <p:extLst>
      <p:ext uri="{BB962C8B-B14F-4D97-AF65-F5344CB8AC3E}">
        <p14:creationId xmlns:p14="http://schemas.microsoft.com/office/powerpoint/2010/main" val="409767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HCPH-INTRO-Titl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9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CPH-YellowPink-Text/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9542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964117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11787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84BD87-9C03-0843-8FF1-7D162D292852}"/>
              </a:ext>
            </a:extLst>
          </p:cNvPr>
          <p:cNvSpPr txBox="1"/>
          <p:nvPr/>
        </p:nvSpPr>
        <p:spPr>
          <a:xfrm>
            <a:off x="0" y="3113315"/>
            <a:ext cx="12032493" cy="2800767"/>
          </a:xfrm>
          <a:prstGeom prst="rect">
            <a:avLst/>
          </a:prstGeom>
          <a:noFill/>
        </p:spPr>
        <p:txBody>
          <a:bodyPr wrap="square" rtlCol="0">
            <a:spAutoFit/>
          </a:bodyPr>
          <a:lstStyle/>
          <a:p>
            <a:pPr algn="ctr">
              <a:defRPr/>
            </a:pPr>
            <a:r>
              <a:rPr lang="en-US" sz="4400" dirty="0">
                <a:solidFill>
                  <a:schemeClr val="bg2"/>
                </a:solidFill>
              </a:rPr>
              <a:t>Tuberculosis Screening and Testing</a:t>
            </a:r>
          </a:p>
          <a:p>
            <a:pPr algn="ctr">
              <a:defRPr/>
            </a:pPr>
            <a:r>
              <a:rPr lang="en-US" sz="4400" dirty="0">
                <a:solidFill>
                  <a:schemeClr val="bg2"/>
                </a:solidFill>
              </a:rPr>
              <a:t>Best Practices </a:t>
            </a:r>
          </a:p>
          <a:p>
            <a:pPr algn="ctr">
              <a:defRPr/>
            </a:pPr>
            <a:r>
              <a:rPr lang="en-US" sz="4400" dirty="0">
                <a:solidFill>
                  <a:schemeClr val="bg2"/>
                </a:solidFill>
              </a:rPr>
              <a:t>Jennifer DiMaggio, </a:t>
            </a:r>
            <a:r>
              <a:rPr lang="en-US" sz="3600" dirty="0">
                <a:solidFill>
                  <a:schemeClr val="bg1"/>
                </a:solidFill>
              </a:rPr>
              <a:t>MPH, MSN, APRN, FNP-C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0046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042BA-4B98-F4AA-01E8-0A4DD8DA380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E5BE727-86DE-AC38-6CD3-FBE23692B814}"/>
              </a:ext>
            </a:extLst>
          </p:cNvPr>
          <p:cNvSpPr txBox="1"/>
          <p:nvPr/>
        </p:nvSpPr>
        <p:spPr>
          <a:xfrm>
            <a:off x="2379945" y="1578429"/>
            <a:ext cx="7602255" cy="1323439"/>
          </a:xfrm>
          <a:prstGeom prst="rect">
            <a:avLst/>
          </a:prstGeom>
          <a:noFill/>
        </p:spPr>
        <p:txBody>
          <a:bodyPr wrap="square">
            <a:spAutoFit/>
          </a:bodyPr>
          <a:lstStyle/>
          <a:p>
            <a:pPr algn="ctr"/>
            <a:r>
              <a:rPr lang="en-US" sz="4000" dirty="0"/>
              <a:t>Contacts of Individuals with Active Tuberculosis</a:t>
            </a:r>
          </a:p>
        </p:txBody>
      </p:sp>
    </p:spTree>
    <p:extLst>
      <p:ext uri="{BB962C8B-B14F-4D97-AF65-F5344CB8AC3E}">
        <p14:creationId xmlns:p14="http://schemas.microsoft.com/office/powerpoint/2010/main" val="2813152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3D8D2-E545-7F87-90D9-7B5D34B5140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20DBFEA-434F-6271-8F12-DE7270FC1BA7}"/>
              </a:ext>
            </a:extLst>
          </p:cNvPr>
          <p:cNvSpPr txBox="1"/>
          <p:nvPr/>
        </p:nvSpPr>
        <p:spPr>
          <a:xfrm>
            <a:off x="2618154" y="475990"/>
            <a:ext cx="7698154" cy="4433201"/>
          </a:xfrm>
          <a:prstGeom prst="rect">
            <a:avLst/>
          </a:prstGeom>
          <a:noFill/>
        </p:spPr>
        <p:txBody>
          <a:bodyPr wrap="square">
            <a:spAutoFit/>
          </a:bodyPr>
          <a:lstStyle/>
          <a:p>
            <a:pPr eaLnBrk="1" hangingPunct="1">
              <a:lnSpc>
                <a:spcPct val="80000"/>
              </a:lnSpc>
            </a:pPr>
            <a:endParaRPr lang="en-US" sz="2000" dirty="0"/>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endParaRPr lang="en-US" sz="2000" dirty="0"/>
          </a:p>
          <a:p>
            <a:pPr eaLnBrk="1" hangingPunct="1">
              <a:lnSpc>
                <a:spcPct val="80000"/>
              </a:lnSpc>
            </a:pPr>
            <a:r>
              <a:rPr lang="en-US" sz="2000" dirty="0"/>
              <a:t>Among close contacts to a TB Case:</a:t>
            </a:r>
          </a:p>
          <a:p>
            <a:pPr marL="800100" lvl="1" indent="-342900" eaLnBrk="1" hangingPunct="1">
              <a:lnSpc>
                <a:spcPct val="80000"/>
              </a:lnSpc>
              <a:buFont typeface="Arial" panose="020B0604020202020204" pitchFamily="34" charset="0"/>
              <a:buChar char="•"/>
            </a:pPr>
            <a:r>
              <a:rPr lang="en-US" sz="2000" dirty="0"/>
              <a:t>30% have TB Infection </a:t>
            </a:r>
          </a:p>
          <a:p>
            <a:pPr marL="800100" lvl="1" indent="-342900" eaLnBrk="1" hangingPunct="1">
              <a:lnSpc>
                <a:spcPct val="80000"/>
              </a:lnSpc>
              <a:buFont typeface="Arial" panose="020B0604020202020204" pitchFamily="34" charset="0"/>
              <a:buChar char="•"/>
            </a:pPr>
            <a:r>
              <a:rPr lang="en-US" sz="2000" dirty="0"/>
              <a:t>1-3% have active TB disease</a:t>
            </a:r>
          </a:p>
          <a:p>
            <a:pPr eaLnBrk="1" hangingPunct="1">
              <a:lnSpc>
                <a:spcPct val="80000"/>
              </a:lnSpc>
            </a:pPr>
            <a:endParaRPr lang="en-US" sz="2000" dirty="0"/>
          </a:p>
          <a:p>
            <a:pPr eaLnBrk="1" hangingPunct="1">
              <a:lnSpc>
                <a:spcPct val="80000"/>
              </a:lnSpc>
            </a:pPr>
            <a:r>
              <a:rPr lang="en-US" sz="2000" dirty="0"/>
              <a:t>Without TB Infection treatment:</a:t>
            </a:r>
          </a:p>
          <a:p>
            <a:pPr marL="800100" lvl="1" indent="-342900" eaLnBrk="1" hangingPunct="1">
              <a:lnSpc>
                <a:spcPct val="80000"/>
              </a:lnSpc>
              <a:buFont typeface="Arial" panose="020B0604020202020204" pitchFamily="34" charset="0"/>
              <a:buChar char="•"/>
            </a:pPr>
            <a:r>
              <a:rPr lang="en-US" sz="2000" dirty="0"/>
              <a:t>10% with TB Infection with develop Active TB</a:t>
            </a:r>
          </a:p>
          <a:p>
            <a:pPr marL="1257300" lvl="2" indent="-342900" eaLnBrk="1" hangingPunct="1">
              <a:lnSpc>
                <a:spcPct val="80000"/>
              </a:lnSpc>
              <a:buFont typeface="Arial" panose="020B0604020202020204" pitchFamily="34" charset="0"/>
              <a:buChar char="•"/>
            </a:pPr>
            <a:r>
              <a:rPr lang="en-US" sz="2000" dirty="0"/>
              <a:t>Approximately 5% of contacts with newly acquired TB Infection progress to TB disease within 2 years</a:t>
            </a:r>
          </a:p>
          <a:p>
            <a:pPr marL="1257300" lvl="2" indent="-342900" eaLnBrk="1" hangingPunct="1">
              <a:lnSpc>
                <a:spcPct val="80000"/>
              </a:lnSpc>
              <a:buFont typeface="Arial" panose="020B0604020202020204" pitchFamily="34" charset="0"/>
              <a:buChar char="•"/>
            </a:pPr>
            <a:r>
              <a:rPr lang="en-US" sz="2000" dirty="0"/>
              <a:t>The other 5% activate &gt; 2 years after acquisition</a:t>
            </a:r>
          </a:p>
          <a:p>
            <a:pPr eaLnBrk="1" hangingPunct="1">
              <a:lnSpc>
                <a:spcPct val="80000"/>
              </a:lnSpc>
              <a:buFontTx/>
              <a:buNone/>
            </a:pPr>
            <a:endParaRPr lang="en-US" sz="2400" b="1" dirty="0"/>
          </a:p>
          <a:p>
            <a:pPr eaLnBrk="1" hangingPunct="1">
              <a:lnSpc>
                <a:spcPct val="80000"/>
              </a:lnSpc>
            </a:pPr>
            <a:r>
              <a:rPr lang="en-US" sz="2400" b="1" dirty="0"/>
              <a:t>Examination of contacts is one of the most effective strategies for TB Infection diagnosis and TB control.   </a:t>
            </a:r>
          </a:p>
        </p:txBody>
      </p:sp>
      <p:sp>
        <p:nvSpPr>
          <p:cNvPr id="4" name="TextBox 3">
            <a:extLst>
              <a:ext uri="{FF2B5EF4-FFF2-40B4-BE49-F238E27FC236}">
                <a16:creationId xmlns:a16="http://schemas.microsoft.com/office/drawing/2014/main" id="{FD639F0E-EE6F-5166-70E3-E917353BEC8E}"/>
              </a:ext>
            </a:extLst>
          </p:cNvPr>
          <p:cNvSpPr txBox="1"/>
          <p:nvPr/>
        </p:nvSpPr>
        <p:spPr>
          <a:xfrm>
            <a:off x="914400" y="562708"/>
            <a:ext cx="8956431" cy="584775"/>
          </a:xfrm>
          <a:prstGeom prst="rect">
            <a:avLst/>
          </a:prstGeom>
          <a:noFill/>
        </p:spPr>
        <p:txBody>
          <a:bodyPr wrap="square" rtlCol="0">
            <a:spAutoFit/>
          </a:bodyPr>
          <a:lstStyle/>
          <a:p>
            <a:pPr algn="ctr"/>
            <a:r>
              <a:rPr lang="en-US" sz="3200" b="1" dirty="0"/>
              <a:t>Contacts</a:t>
            </a:r>
            <a:r>
              <a:rPr lang="en-US" dirty="0"/>
              <a:t> </a:t>
            </a:r>
          </a:p>
        </p:txBody>
      </p:sp>
    </p:spTree>
    <p:extLst>
      <p:ext uri="{BB962C8B-B14F-4D97-AF65-F5344CB8AC3E}">
        <p14:creationId xmlns:p14="http://schemas.microsoft.com/office/powerpoint/2010/main" val="20246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37B05-40B2-2453-7C51-982E800F67D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1985676-6CAD-BC26-C1FF-BBD1424001C7}"/>
              </a:ext>
            </a:extLst>
          </p:cNvPr>
          <p:cNvPicPr>
            <a:picLocks noChangeAspect="1"/>
          </p:cNvPicPr>
          <p:nvPr/>
        </p:nvPicPr>
        <p:blipFill>
          <a:blip r:embed="rId2"/>
          <a:stretch>
            <a:fillRect/>
          </a:stretch>
        </p:blipFill>
        <p:spPr>
          <a:xfrm>
            <a:off x="2814179" y="984739"/>
            <a:ext cx="6563641" cy="4321908"/>
          </a:xfrm>
          <a:prstGeom prst="rect">
            <a:avLst/>
          </a:prstGeom>
        </p:spPr>
      </p:pic>
    </p:spTree>
    <p:extLst>
      <p:ext uri="{BB962C8B-B14F-4D97-AF65-F5344CB8AC3E}">
        <p14:creationId xmlns:p14="http://schemas.microsoft.com/office/powerpoint/2010/main" val="4256469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9F45F6-2AB4-42CA-DDB0-1359E162EAC7}"/>
              </a:ext>
            </a:extLst>
          </p:cNvPr>
          <p:cNvPicPr>
            <a:picLocks noChangeAspect="1"/>
          </p:cNvPicPr>
          <p:nvPr/>
        </p:nvPicPr>
        <p:blipFill>
          <a:blip r:embed="rId3"/>
          <a:stretch>
            <a:fillRect/>
          </a:stretch>
        </p:blipFill>
        <p:spPr>
          <a:xfrm>
            <a:off x="2890390" y="1836615"/>
            <a:ext cx="6411220" cy="2305539"/>
          </a:xfrm>
          <a:prstGeom prst="rect">
            <a:avLst/>
          </a:prstGeom>
        </p:spPr>
      </p:pic>
      <p:sp>
        <p:nvSpPr>
          <p:cNvPr id="6" name="TextBox 5">
            <a:extLst>
              <a:ext uri="{FF2B5EF4-FFF2-40B4-BE49-F238E27FC236}">
                <a16:creationId xmlns:a16="http://schemas.microsoft.com/office/drawing/2014/main" id="{CD902379-CF53-6342-5349-EAF6FA98CFF0}"/>
              </a:ext>
            </a:extLst>
          </p:cNvPr>
          <p:cNvSpPr txBox="1"/>
          <p:nvPr/>
        </p:nvSpPr>
        <p:spPr>
          <a:xfrm>
            <a:off x="3384062" y="484554"/>
            <a:ext cx="5697415" cy="1077218"/>
          </a:xfrm>
          <a:prstGeom prst="rect">
            <a:avLst/>
          </a:prstGeom>
          <a:noFill/>
        </p:spPr>
        <p:txBody>
          <a:bodyPr wrap="square" rtlCol="0">
            <a:spAutoFit/>
          </a:bodyPr>
          <a:lstStyle/>
          <a:p>
            <a:pPr algn="ctr"/>
            <a:r>
              <a:rPr lang="en-US" sz="3200" b="1" dirty="0"/>
              <a:t>Meta analysis – Children Exposed to Active Tuberculosis</a:t>
            </a:r>
          </a:p>
        </p:txBody>
      </p:sp>
    </p:spTree>
    <p:extLst>
      <p:ext uri="{BB962C8B-B14F-4D97-AF65-F5344CB8AC3E}">
        <p14:creationId xmlns:p14="http://schemas.microsoft.com/office/powerpoint/2010/main" val="316976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7E94F-AE98-2C1A-80E7-D9CBB191CAB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7E6B3BF-4848-F36A-D5C4-F6063CA7BAEC}"/>
              </a:ext>
            </a:extLst>
          </p:cNvPr>
          <p:cNvSpPr txBox="1"/>
          <p:nvPr/>
        </p:nvSpPr>
        <p:spPr>
          <a:xfrm>
            <a:off x="3294344" y="1189974"/>
            <a:ext cx="6263015" cy="2123658"/>
          </a:xfrm>
          <a:prstGeom prst="rect">
            <a:avLst/>
          </a:prstGeom>
          <a:noFill/>
        </p:spPr>
        <p:txBody>
          <a:bodyPr wrap="square">
            <a:spAutoFit/>
          </a:bodyPr>
          <a:lstStyle/>
          <a:p>
            <a:endParaRPr lang="en-US" sz="4400" dirty="0"/>
          </a:p>
          <a:p>
            <a:endParaRPr lang="en-US" sz="4400" dirty="0"/>
          </a:p>
          <a:p>
            <a:r>
              <a:rPr lang="en-US" sz="4400" dirty="0"/>
              <a:t>TB Infection Diagnostics</a:t>
            </a:r>
          </a:p>
        </p:txBody>
      </p:sp>
    </p:spTree>
    <p:extLst>
      <p:ext uri="{BB962C8B-B14F-4D97-AF65-F5344CB8AC3E}">
        <p14:creationId xmlns:p14="http://schemas.microsoft.com/office/powerpoint/2010/main" val="3773664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33EFE-6711-0CAA-C863-4AE6147342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14A2CE4-3424-5435-F9B5-06E21683B6F3}"/>
              </a:ext>
            </a:extLst>
          </p:cNvPr>
          <p:cNvSpPr txBox="1"/>
          <p:nvPr/>
        </p:nvSpPr>
        <p:spPr>
          <a:xfrm>
            <a:off x="3394552" y="1139869"/>
            <a:ext cx="5749447" cy="2590453"/>
          </a:xfrm>
          <a:prstGeom prst="rect">
            <a:avLst/>
          </a:prstGeom>
          <a:noFill/>
        </p:spPr>
        <p:txBody>
          <a:bodyPr wrap="square">
            <a:spAutoFit/>
          </a:bodyPr>
          <a:lstStyle/>
          <a:p>
            <a:pPr lvl="1">
              <a:spcAft>
                <a:spcPts val="1080"/>
              </a:spcAft>
              <a:buFont typeface="Arial" charset="0"/>
              <a:buChar char="•"/>
            </a:pPr>
            <a:r>
              <a:rPr lang="en-US" sz="3600" dirty="0"/>
              <a:t>TB Skin Test (TST)</a:t>
            </a:r>
          </a:p>
          <a:p>
            <a:pPr lvl="1">
              <a:spcAft>
                <a:spcPts val="1080"/>
              </a:spcAft>
              <a:buFont typeface="Arial" charset="0"/>
              <a:buChar char="•"/>
            </a:pPr>
            <a:endParaRPr lang="en-US" sz="3600" dirty="0"/>
          </a:p>
          <a:p>
            <a:pPr lvl="1">
              <a:spcAft>
                <a:spcPts val="1080"/>
              </a:spcAft>
              <a:buFont typeface="Arial" charset="0"/>
              <a:buChar char="•"/>
            </a:pPr>
            <a:r>
              <a:rPr lang="en-US" sz="3600" dirty="0"/>
              <a:t>Interferon Gamma Release Assays (IGRA)</a:t>
            </a:r>
          </a:p>
        </p:txBody>
      </p:sp>
    </p:spTree>
    <p:extLst>
      <p:ext uri="{BB962C8B-B14F-4D97-AF65-F5344CB8AC3E}">
        <p14:creationId xmlns:p14="http://schemas.microsoft.com/office/powerpoint/2010/main" val="3344006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58AFFB-0425-00F6-2C89-2D5D729D528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2B80E15-C345-DFA9-4A03-7AFCD4A31226}"/>
              </a:ext>
            </a:extLst>
          </p:cNvPr>
          <p:cNvSpPr/>
          <p:nvPr/>
        </p:nvSpPr>
        <p:spPr>
          <a:xfrm>
            <a:off x="337458" y="250373"/>
            <a:ext cx="4593773"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Immune system is exposed to MTB</a:t>
            </a:r>
          </a:p>
        </p:txBody>
      </p:sp>
      <p:sp>
        <p:nvSpPr>
          <p:cNvPr id="4" name="Rectangle 3">
            <a:extLst>
              <a:ext uri="{FF2B5EF4-FFF2-40B4-BE49-F238E27FC236}">
                <a16:creationId xmlns:a16="http://schemas.microsoft.com/office/drawing/2014/main" id="{FE49D19E-28B7-7390-F9B5-5C4C466B3C94}"/>
              </a:ext>
            </a:extLst>
          </p:cNvPr>
          <p:cNvSpPr/>
          <p:nvPr/>
        </p:nvSpPr>
        <p:spPr>
          <a:xfrm>
            <a:off x="7119256" y="664029"/>
            <a:ext cx="4735286" cy="16110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 cells arrive on the scene and assist in fighting MTB organism</a:t>
            </a:r>
          </a:p>
        </p:txBody>
      </p:sp>
      <p:sp>
        <p:nvSpPr>
          <p:cNvPr id="6" name="Explosion: 14 Points 5">
            <a:extLst>
              <a:ext uri="{FF2B5EF4-FFF2-40B4-BE49-F238E27FC236}">
                <a16:creationId xmlns:a16="http://schemas.microsoft.com/office/drawing/2014/main" id="{F80A4027-4D54-055B-0B38-A13B21DCCD6E}"/>
              </a:ext>
            </a:extLst>
          </p:cNvPr>
          <p:cNvSpPr/>
          <p:nvPr/>
        </p:nvSpPr>
        <p:spPr>
          <a:xfrm>
            <a:off x="1072241" y="2013857"/>
            <a:ext cx="4680857" cy="1284514"/>
          </a:xfrm>
          <a:prstGeom prst="irregularSeal2">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ALARM RAISED</a:t>
            </a:r>
          </a:p>
        </p:txBody>
      </p:sp>
      <p:sp>
        <p:nvSpPr>
          <p:cNvPr id="7" name="Rectangle 6">
            <a:extLst>
              <a:ext uri="{FF2B5EF4-FFF2-40B4-BE49-F238E27FC236}">
                <a16:creationId xmlns:a16="http://schemas.microsoft.com/office/drawing/2014/main" id="{167602BE-26E0-E941-74CC-7C2D0078551F}"/>
              </a:ext>
            </a:extLst>
          </p:cNvPr>
          <p:cNvSpPr/>
          <p:nvPr/>
        </p:nvSpPr>
        <p:spPr>
          <a:xfrm>
            <a:off x="478971" y="3298371"/>
            <a:ext cx="4953001" cy="21009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Macrophages try to eliminate MTB and then send out signals for T cells to come help</a:t>
            </a:r>
          </a:p>
        </p:txBody>
      </p:sp>
      <p:sp>
        <p:nvSpPr>
          <p:cNvPr id="8" name="Rectangle 7">
            <a:extLst>
              <a:ext uri="{FF2B5EF4-FFF2-40B4-BE49-F238E27FC236}">
                <a16:creationId xmlns:a16="http://schemas.microsoft.com/office/drawing/2014/main" id="{70F76018-26AE-0F28-814B-FC6171D6117D}"/>
              </a:ext>
            </a:extLst>
          </p:cNvPr>
          <p:cNvSpPr/>
          <p:nvPr/>
        </p:nvSpPr>
        <p:spPr>
          <a:xfrm>
            <a:off x="7576457" y="3298371"/>
            <a:ext cx="4278085" cy="25581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What hopefully happens is the bacteria becomes “walled off” and creates a dormant like state.  Forming a granuloma</a:t>
            </a:r>
          </a:p>
        </p:txBody>
      </p:sp>
    </p:spTree>
    <p:extLst>
      <p:ext uri="{BB962C8B-B14F-4D97-AF65-F5344CB8AC3E}">
        <p14:creationId xmlns:p14="http://schemas.microsoft.com/office/powerpoint/2010/main" val="2142063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06C43-58BC-5789-FB36-A9E79ACD85D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301161-DAE6-E94C-01AE-89980B0F51B9}"/>
              </a:ext>
            </a:extLst>
          </p:cNvPr>
          <p:cNvSpPr txBox="1"/>
          <p:nvPr/>
        </p:nvSpPr>
        <p:spPr>
          <a:xfrm>
            <a:off x="1001487" y="1273630"/>
            <a:ext cx="5007428" cy="1908215"/>
          </a:xfrm>
          <a:prstGeom prst="rect">
            <a:avLst/>
          </a:prstGeom>
          <a:noFill/>
        </p:spPr>
        <p:txBody>
          <a:bodyPr wrap="square">
            <a:spAutoFit/>
          </a:bodyPr>
          <a:lstStyle/>
          <a:p>
            <a:r>
              <a:rPr lang="en-US" sz="2000" dirty="0"/>
              <a:t>0.1 ml of 5 TU PPD tuberculin injected intradermally </a:t>
            </a:r>
          </a:p>
          <a:p>
            <a:endParaRPr lang="en-US" sz="2000" dirty="0"/>
          </a:p>
          <a:p>
            <a:r>
              <a:rPr lang="en-US" sz="2000" b="1" dirty="0"/>
              <a:t>Induration</a:t>
            </a:r>
            <a:r>
              <a:rPr lang="en-US" sz="2000" dirty="0"/>
              <a:t> in millimeters read 48-72 hours after injection</a:t>
            </a:r>
          </a:p>
          <a:p>
            <a:pPr lvl="1">
              <a:spcAft>
                <a:spcPts val="1080"/>
              </a:spcAft>
            </a:pPr>
            <a:endParaRPr lang="en-US" sz="1800" dirty="0"/>
          </a:p>
        </p:txBody>
      </p:sp>
      <p:grpSp>
        <p:nvGrpSpPr>
          <p:cNvPr id="2" name="Group 1">
            <a:extLst>
              <a:ext uri="{FF2B5EF4-FFF2-40B4-BE49-F238E27FC236}">
                <a16:creationId xmlns:a16="http://schemas.microsoft.com/office/drawing/2014/main" id="{AF4B1320-65E1-D364-A60C-9B2725371E3B}"/>
              </a:ext>
            </a:extLst>
          </p:cNvPr>
          <p:cNvGrpSpPr>
            <a:grpSpLocks/>
          </p:cNvGrpSpPr>
          <p:nvPr/>
        </p:nvGrpSpPr>
        <p:grpSpPr bwMode="auto">
          <a:xfrm>
            <a:off x="6008915" y="1110343"/>
            <a:ext cx="4604656" cy="3880757"/>
            <a:chOff x="3996" y="1128"/>
            <a:chExt cx="2304" cy="1536"/>
          </a:xfrm>
        </p:grpSpPr>
        <p:pic>
          <p:nvPicPr>
            <p:cNvPr id="4" name="Picture 3" descr="DSC00007">
              <a:extLst>
                <a:ext uri="{FF2B5EF4-FFF2-40B4-BE49-F238E27FC236}">
                  <a16:creationId xmlns:a16="http://schemas.microsoft.com/office/drawing/2014/main" id="{F5DA5A1E-6B12-FB6A-D91A-754CC12B0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 y="1128"/>
              <a:ext cx="2304"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AE406384-D3E5-756C-4E44-4798F5869B49}"/>
                </a:ext>
              </a:extLst>
            </p:cNvPr>
            <p:cNvSpPr>
              <a:spLocks noChangeArrowheads="1"/>
            </p:cNvSpPr>
            <p:nvPr/>
          </p:nvSpPr>
          <p:spPr bwMode="auto">
            <a:xfrm>
              <a:off x="3996" y="1128"/>
              <a:ext cx="2304" cy="153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160"/>
            </a:p>
          </p:txBody>
        </p:sp>
      </p:grpSp>
      <p:sp>
        <p:nvSpPr>
          <p:cNvPr id="6" name="TextBox 5">
            <a:extLst>
              <a:ext uri="{FF2B5EF4-FFF2-40B4-BE49-F238E27FC236}">
                <a16:creationId xmlns:a16="http://schemas.microsoft.com/office/drawing/2014/main" id="{3E58EB49-DAC4-FA8D-F429-7F1E57FF2CD3}"/>
              </a:ext>
            </a:extLst>
          </p:cNvPr>
          <p:cNvSpPr txBox="1"/>
          <p:nvPr/>
        </p:nvSpPr>
        <p:spPr>
          <a:xfrm>
            <a:off x="4024923" y="296985"/>
            <a:ext cx="5173785" cy="584775"/>
          </a:xfrm>
          <a:prstGeom prst="rect">
            <a:avLst/>
          </a:prstGeom>
          <a:noFill/>
        </p:spPr>
        <p:txBody>
          <a:bodyPr wrap="square" rtlCol="0">
            <a:spAutoFit/>
          </a:bodyPr>
          <a:lstStyle/>
          <a:p>
            <a:pPr algn="ctr"/>
            <a:r>
              <a:rPr lang="en-US" sz="3200" b="1" dirty="0"/>
              <a:t>TST Testing</a:t>
            </a:r>
          </a:p>
        </p:txBody>
      </p:sp>
    </p:spTree>
    <p:extLst>
      <p:ext uri="{BB962C8B-B14F-4D97-AF65-F5344CB8AC3E}">
        <p14:creationId xmlns:p14="http://schemas.microsoft.com/office/powerpoint/2010/main" val="1776843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DA370A-059A-E92A-3955-EEC572DE6D0E}"/>
              </a:ext>
            </a:extLst>
          </p:cNvPr>
          <p:cNvSpPr txBox="1"/>
          <p:nvPr/>
        </p:nvSpPr>
        <p:spPr>
          <a:xfrm>
            <a:off x="1045029" y="1513115"/>
            <a:ext cx="1861457" cy="1815882"/>
          </a:xfrm>
          <a:prstGeom prst="rect">
            <a:avLst/>
          </a:prstGeom>
          <a:noFill/>
        </p:spPr>
        <p:txBody>
          <a:bodyPr wrap="square">
            <a:spAutoFit/>
          </a:bodyPr>
          <a:lstStyle/>
          <a:p>
            <a:r>
              <a:rPr lang="en-US" sz="2800" dirty="0"/>
              <a:t>Measure </a:t>
            </a:r>
            <a:r>
              <a:rPr lang="en-US" sz="2800" b="1" dirty="0"/>
              <a:t>induration</a:t>
            </a:r>
            <a:r>
              <a:rPr lang="en-US" sz="2800" dirty="0"/>
              <a:t>, </a:t>
            </a:r>
          </a:p>
          <a:p>
            <a:r>
              <a:rPr lang="en-US" sz="2800" dirty="0"/>
              <a:t>not erythema!!</a:t>
            </a:r>
          </a:p>
        </p:txBody>
      </p:sp>
      <p:pic>
        <p:nvPicPr>
          <p:cNvPr id="4" name="Picture 3">
            <a:extLst>
              <a:ext uri="{FF2B5EF4-FFF2-40B4-BE49-F238E27FC236}">
                <a16:creationId xmlns:a16="http://schemas.microsoft.com/office/drawing/2014/main" id="{3E54DBC1-E404-8539-BC02-B83596124719}"/>
              </a:ext>
            </a:extLst>
          </p:cNvPr>
          <p:cNvPicPr>
            <a:picLocks noChangeAspect="1" noChangeArrowheads="1"/>
          </p:cNvPicPr>
          <p:nvPr/>
        </p:nvPicPr>
        <p:blipFill>
          <a:blip r:embed="rId3" cstate="print"/>
          <a:srcRect/>
          <a:stretch>
            <a:fillRect/>
          </a:stretch>
        </p:blipFill>
        <p:spPr bwMode="auto">
          <a:xfrm>
            <a:off x="4237911" y="901700"/>
            <a:ext cx="3716178" cy="5054600"/>
          </a:xfrm>
          <a:prstGeom prst="rect">
            <a:avLst/>
          </a:prstGeom>
          <a:noFill/>
          <a:ln w="9525">
            <a:noFill/>
            <a:miter lim="800000"/>
            <a:headEnd/>
            <a:tailEnd/>
          </a:ln>
        </p:spPr>
      </p:pic>
      <p:sp>
        <p:nvSpPr>
          <p:cNvPr id="2" name="TextBox 1">
            <a:extLst>
              <a:ext uri="{FF2B5EF4-FFF2-40B4-BE49-F238E27FC236}">
                <a16:creationId xmlns:a16="http://schemas.microsoft.com/office/drawing/2014/main" id="{CF5A4FEB-CC07-9054-251D-0A9897B1DA1D}"/>
              </a:ext>
            </a:extLst>
          </p:cNvPr>
          <p:cNvSpPr txBox="1"/>
          <p:nvPr/>
        </p:nvSpPr>
        <p:spPr>
          <a:xfrm>
            <a:off x="3610708" y="211015"/>
            <a:ext cx="4751754" cy="584775"/>
          </a:xfrm>
          <a:prstGeom prst="rect">
            <a:avLst/>
          </a:prstGeom>
          <a:noFill/>
        </p:spPr>
        <p:txBody>
          <a:bodyPr wrap="square" rtlCol="0">
            <a:spAutoFit/>
          </a:bodyPr>
          <a:lstStyle/>
          <a:p>
            <a:pPr algn="ctr"/>
            <a:r>
              <a:rPr lang="en-US" sz="3200" b="1" dirty="0"/>
              <a:t>TST Testing</a:t>
            </a:r>
          </a:p>
        </p:txBody>
      </p:sp>
    </p:spTree>
    <p:extLst>
      <p:ext uri="{BB962C8B-B14F-4D97-AF65-F5344CB8AC3E}">
        <p14:creationId xmlns:p14="http://schemas.microsoft.com/office/powerpoint/2010/main" val="2211403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8BE66-D376-B9CD-F832-10E50094E0E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59F3708-FB75-A512-EFA1-C63945FA615A}"/>
              </a:ext>
            </a:extLst>
          </p:cNvPr>
          <p:cNvSpPr txBox="1"/>
          <p:nvPr/>
        </p:nvSpPr>
        <p:spPr>
          <a:xfrm>
            <a:off x="1295400" y="947057"/>
            <a:ext cx="5856514" cy="1485022"/>
          </a:xfrm>
          <a:prstGeom prst="rect">
            <a:avLst/>
          </a:prstGeom>
          <a:noFill/>
        </p:spPr>
        <p:txBody>
          <a:bodyPr wrap="square">
            <a:spAutoFit/>
          </a:bodyPr>
          <a:lstStyle/>
          <a:p>
            <a:pPr lvl="1">
              <a:spcBef>
                <a:spcPts val="0"/>
              </a:spcBef>
              <a:spcAft>
                <a:spcPts val="90"/>
              </a:spcAft>
              <a:buFont typeface="Arial" charset="0"/>
              <a:buChar char="•"/>
            </a:pPr>
            <a:r>
              <a:rPr lang="en-US" sz="2800" dirty="0"/>
              <a:t>Pros</a:t>
            </a:r>
            <a:r>
              <a:rPr lang="en-US" dirty="0"/>
              <a:t>:  </a:t>
            </a:r>
          </a:p>
          <a:p>
            <a:pPr lvl="2">
              <a:spcBef>
                <a:spcPts val="0"/>
              </a:spcBef>
              <a:spcAft>
                <a:spcPts val="90"/>
              </a:spcAft>
            </a:pPr>
            <a:r>
              <a:rPr lang="en-US" sz="2160" dirty="0"/>
              <a:t>Inexpensive</a:t>
            </a:r>
          </a:p>
          <a:p>
            <a:pPr lvl="2">
              <a:spcBef>
                <a:spcPts val="0"/>
              </a:spcBef>
              <a:spcAft>
                <a:spcPts val="90"/>
              </a:spcAft>
            </a:pPr>
            <a:r>
              <a:rPr lang="en-US" sz="2160" dirty="0"/>
              <a:t>Simple to perform </a:t>
            </a:r>
          </a:p>
          <a:p>
            <a:pPr lvl="2">
              <a:spcBef>
                <a:spcPts val="0"/>
              </a:spcBef>
              <a:spcAft>
                <a:spcPts val="90"/>
              </a:spcAft>
              <a:buNone/>
            </a:pPr>
            <a:r>
              <a:rPr lang="en-US" sz="1680" dirty="0"/>
              <a:t>	</a:t>
            </a:r>
          </a:p>
        </p:txBody>
      </p:sp>
      <p:sp>
        <p:nvSpPr>
          <p:cNvPr id="4" name="TextBox 3">
            <a:extLst>
              <a:ext uri="{FF2B5EF4-FFF2-40B4-BE49-F238E27FC236}">
                <a16:creationId xmlns:a16="http://schemas.microsoft.com/office/drawing/2014/main" id="{F04B6261-B742-EC2B-D97D-EE418B48EC9A}"/>
              </a:ext>
            </a:extLst>
          </p:cNvPr>
          <p:cNvSpPr txBox="1"/>
          <p:nvPr/>
        </p:nvSpPr>
        <p:spPr>
          <a:xfrm>
            <a:off x="1545771" y="2028777"/>
            <a:ext cx="7598229" cy="2800447"/>
          </a:xfrm>
          <a:prstGeom prst="rect">
            <a:avLst/>
          </a:prstGeom>
          <a:noFill/>
        </p:spPr>
        <p:txBody>
          <a:bodyPr wrap="square">
            <a:spAutoFit/>
          </a:bodyPr>
          <a:lstStyle/>
          <a:p>
            <a:pPr marL="685800" marR="0" lvl="1" indent="-228600" algn="l" defTabSz="914400" rtl="0" eaLnBrk="1" fontAlgn="auto" latinLnBrk="0" hangingPunct="1">
              <a:lnSpc>
                <a:spcPct val="90000"/>
              </a:lnSpc>
              <a:spcBef>
                <a:spcPts val="0"/>
              </a:spcBef>
              <a:spcAft>
                <a:spcPts val="9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Cons:  </a:t>
            </a:r>
          </a:p>
          <a:p>
            <a:pPr marL="1143000" marR="0" lvl="2" indent="-228600" algn="l" defTabSz="914400" rtl="0" eaLnBrk="1" fontAlgn="auto" latinLnBrk="0" hangingPunct="1">
              <a:lnSpc>
                <a:spcPct val="90000"/>
              </a:lnSpc>
              <a:spcBef>
                <a:spcPts val="0"/>
              </a:spcBef>
              <a:spcAft>
                <a:spcPts val="90"/>
              </a:spcAft>
              <a:buClrTx/>
              <a:buSzTx/>
              <a:buFont typeface="Arial" panose="020B0604020202020204" pitchFamily="34" charset="0"/>
              <a:buChar char="•"/>
              <a:tabLst/>
              <a:defRPr/>
            </a:pPr>
            <a:r>
              <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rPr>
              <a:t>Must return in 48-72 </a:t>
            </a:r>
            <a:r>
              <a:rPr kumimoji="0" lang="en-US" sz="2160" b="0" i="0" u="none" strike="noStrike" kern="1200" cap="none" spc="0" normalizeH="0" baseline="0" noProof="0" dirty="0" err="1">
                <a:ln>
                  <a:noFill/>
                </a:ln>
                <a:solidFill>
                  <a:prstClr val="black"/>
                </a:solidFill>
                <a:effectLst/>
                <a:uLnTx/>
                <a:uFillTx/>
                <a:latin typeface="Calibri" panose="020F0502020204030204"/>
                <a:ea typeface="+mn-ea"/>
                <a:cs typeface="+mn-cs"/>
              </a:rPr>
              <a:t>hrs</a:t>
            </a:r>
            <a:endPar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143000" marR="0" lvl="2" indent="-228600" algn="l" defTabSz="914400" rtl="0" eaLnBrk="1" fontAlgn="auto" latinLnBrk="0" hangingPunct="1">
              <a:lnSpc>
                <a:spcPct val="90000"/>
              </a:lnSpc>
              <a:spcBef>
                <a:spcPts val="0"/>
              </a:spcBef>
              <a:spcAft>
                <a:spcPts val="90"/>
              </a:spcAft>
              <a:buClrTx/>
              <a:buSzTx/>
              <a:buFont typeface="Arial" panose="020B0604020202020204" pitchFamily="34" charset="0"/>
              <a:buChar char="•"/>
              <a:tabLst/>
              <a:defRPr/>
            </a:pPr>
            <a:r>
              <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rPr>
              <a:t>Interpretation is somewhat subjective</a:t>
            </a:r>
          </a:p>
          <a:p>
            <a:pPr marL="1143000" marR="0" lvl="2" indent="-228600" algn="l" defTabSz="914400" rtl="0" eaLnBrk="1" fontAlgn="auto" latinLnBrk="0" hangingPunct="1">
              <a:lnSpc>
                <a:spcPct val="90000"/>
              </a:lnSpc>
              <a:spcBef>
                <a:spcPts val="0"/>
              </a:spcBef>
              <a:spcAft>
                <a:spcPts val="90"/>
              </a:spcAft>
              <a:buClrTx/>
              <a:buSzTx/>
              <a:buFont typeface="Arial" panose="020B0604020202020204" pitchFamily="34" charset="0"/>
              <a:buChar char="•"/>
              <a:tabLst/>
              <a:defRPr/>
            </a:pPr>
            <a:r>
              <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rPr>
              <a:t>False Negatives:</a:t>
            </a:r>
          </a:p>
          <a:p>
            <a:pPr marL="1600200" marR="0" lvl="3" indent="-228600" algn="l" defTabSz="914400" rtl="0" eaLnBrk="1" fontAlgn="auto" latinLnBrk="0" hangingPunct="1">
              <a:lnSpc>
                <a:spcPct val="90000"/>
              </a:lnSpc>
              <a:spcBef>
                <a:spcPts val="0"/>
              </a:spcBef>
              <a:spcAft>
                <a:spcPts val="90"/>
              </a:spcAft>
              <a:buClrTx/>
              <a:buSzTx/>
              <a:buFont typeface="Arial" charset="0"/>
              <a:buChar char="•"/>
              <a:tabLst/>
              <a:defRPr/>
            </a:pP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Elderly</a:t>
            </a:r>
          </a:p>
          <a:p>
            <a:pPr marL="1600200" marR="0" lvl="3" indent="-228600" algn="l" defTabSz="914400" rtl="0" eaLnBrk="1" fontAlgn="auto" latinLnBrk="0" hangingPunct="1">
              <a:lnSpc>
                <a:spcPct val="90000"/>
              </a:lnSpc>
              <a:spcBef>
                <a:spcPts val="0"/>
              </a:spcBef>
              <a:spcAft>
                <a:spcPts val="90"/>
              </a:spcAft>
              <a:buClrTx/>
              <a:buSzTx/>
              <a:buFont typeface="Arial" charset="0"/>
              <a:buChar char="•"/>
              <a:tabLst/>
              <a:defRPr/>
            </a:pP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Immunosuppressed</a:t>
            </a:r>
          </a:p>
          <a:p>
            <a:pPr marL="1143000" marR="0" lvl="2" indent="-228600" algn="l" defTabSz="914400" rtl="0" eaLnBrk="1" fontAlgn="auto" latinLnBrk="0" hangingPunct="1">
              <a:lnSpc>
                <a:spcPct val="90000"/>
              </a:lnSpc>
              <a:spcBef>
                <a:spcPts val="0"/>
              </a:spcBef>
              <a:spcAft>
                <a:spcPts val="90"/>
              </a:spcAft>
              <a:buClrTx/>
              <a:buSzTx/>
              <a:buFont typeface="Arial" panose="020B0604020202020204" pitchFamily="34" charset="0"/>
              <a:buChar char="•"/>
              <a:tabLst/>
              <a:defRPr/>
            </a:pPr>
            <a:r>
              <a:rPr kumimoji="0" lang="en-US" sz="2160" b="0" i="0" u="none" strike="noStrike" kern="1200" cap="none" spc="0" normalizeH="0" baseline="0" noProof="0" dirty="0">
                <a:ln>
                  <a:noFill/>
                </a:ln>
                <a:solidFill>
                  <a:prstClr val="black"/>
                </a:solidFill>
                <a:effectLst/>
                <a:uLnTx/>
                <a:uFillTx/>
                <a:latin typeface="Calibri" panose="020F0502020204030204"/>
                <a:ea typeface="+mn-ea"/>
                <a:cs typeface="+mn-cs"/>
              </a:rPr>
              <a:t>False Positives: </a:t>
            </a:r>
          </a:p>
          <a:p>
            <a:pPr marL="1600200" marR="0" lvl="3" indent="-228600" algn="l" defTabSz="914400" rtl="0" eaLnBrk="1" fontAlgn="auto" latinLnBrk="0" hangingPunct="1">
              <a:lnSpc>
                <a:spcPct val="90000"/>
              </a:lnSpc>
              <a:spcBef>
                <a:spcPts val="0"/>
              </a:spcBef>
              <a:spcAft>
                <a:spcPts val="90"/>
              </a:spcAft>
              <a:buClrTx/>
              <a:buSzTx/>
              <a:buFont typeface="Arial" charset="0"/>
              <a:buChar char="•"/>
              <a:tabLst/>
              <a:defRPr/>
            </a:pP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Low risk populations</a:t>
            </a:r>
          </a:p>
          <a:p>
            <a:pPr marL="1600200" marR="0" lvl="3" indent="-228600" algn="l" defTabSz="914400" rtl="0" eaLnBrk="1" fontAlgn="auto" latinLnBrk="0" hangingPunct="1">
              <a:lnSpc>
                <a:spcPct val="90000"/>
              </a:lnSpc>
              <a:spcBef>
                <a:spcPts val="0"/>
              </a:spcBef>
              <a:spcAft>
                <a:spcPts val="90"/>
              </a:spcAft>
              <a:buClrTx/>
              <a:buSzTx/>
              <a:buFont typeface="Arial" charset="0"/>
              <a:buChar char="•"/>
              <a:tabLst/>
              <a:defRPr/>
            </a:pP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Non-tuberculous mycobacteria</a:t>
            </a:r>
          </a:p>
          <a:p>
            <a:pPr marL="1600200" marR="0" lvl="3" indent="-228600" algn="l" defTabSz="914400" rtl="0" eaLnBrk="1" fontAlgn="auto" latinLnBrk="0" hangingPunct="1">
              <a:lnSpc>
                <a:spcPct val="90000"/>
              </a:lnSpc>
              <a:spcBef>
                <a:spcPts val="0"/>
              </a:spcBef>
              <a:spcAft>
                <a:spcPts val="90"/>
              </a:spcAft>
              <a:buClrTx/>
              <a:buSzTx/>
              <a:buFont typeface="Arial" charset="0"/>
              <a:buChar char="•"/>
              <a:tabLst/>
              <a:defRPr/>
            </a:pPr>
            <a:r>
              <a:rPr kumimoji="0" lang="en-US" sz="1440" b="0" i="0" u="none" strike="noStrike" kern="1200" cap="none" spc="0" normalizeH="0" baseline="0" noProof="0" dirty="0">
                <a:ln>
                  <a:noFill/>
                </a:ln>
                <a:solidFill>
                  <a:prstClr val="black"/>
                </a:solidFill>
                <a:effectLst/>
                <a:uLnTx/>
                <a:uFillTx/>
                <a:latin typeface="Calibri" panose="020F0502020204030204"/>
                <a:ea typeface="+mn-ea"/>
                <a:cs typeface="+mn-cs"/>
              </a:rPr>
              <a:t>BCG vaccination</a:t>
            </a:r>
          </a:p>
        </p:txBody>
      </p:sp>
      <p:sp>
        <p:nvSpPr>
          <p:cNvPr id="5" name="TextBox 4">
            <a:extLst>
              <a:ext uri="{FF2B5EF4-FFF2-40B4-BE49-F238E27FC236}">
                <a16:creationId xmlns:a16="http://schemas.microsoft.com/office/drawing/2014/main" id="{1712F0AC-4EB1-A1AC-0CD1-B89378979D0C}"/>
              </a:ext>
            </a:extLst>
          </p:cNvPr>
          <p:cNvSpPr txBox="1"/>
          <p:nvPr/>
        </p:nvSpPr>
        <p:spPr>
          <a:xfrm>
            <a:off x="3556000" y="328246"/>
            <a:ext cx="4548554" cy="584775"/>
          </a:xfrm>
          <a:prstGeom prst="rect">
            <a:avLst/>
          </a:prstGeom>
          <a:noFill/>
        </p:spPr>
        <p:txBody>
          <a:bodyPr wrap="square" rtlCol="0">
            <a:spAutoFit/>
          </a:bodyPr>
          <a:lstStyle/>
          <a:p>
            <a:pPr algn="ctr"/>
            <a:r>
              <a:rPr lang="en-US" sz="3200" b="1" dirty="0"/>
              <a:t>TST Testing</a:t>
            </a:r>
          </a:p>
        </p:txBody>
      </p:sp>
    </p:spTree>
    <p:extLst>
      <p:ext uri="{BB962C8B-B14F-4D97-AF65-F5344CB8AC3E}">
        <p14:creationId xmlns:p14="http://schemas.microsoft.com/office/powerpoint/2010/main" val="231716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8246CF-76EE-8E26-6E8C-49BBE0735F15}"/>
              </a:ext>
            </a:extLst>
          </p:cNvPr>
          <p:cNvSpPr txBox="1"/>
          <p:nvPr/>
        </p:nvSpPr>
        <p:spPr>
          <a:xfrm>
            <a:off x="2102338" y="1477108"/>
            <a:ext cx="7932616" cy="1077218"/>
          </a:xfrm>
          <a:prstGeom prst="rect">
            <a:avLst/>
          </a:prstGeom>
          <a:noFill/>
        </p:spPr>
        <p:txBody>
          <a:bodyPr wrap="square" rtlCol="0">
            <a:spAutoFit/>
          </a:bodyPr>
          <a:lstStyle/>
          <a:p>
            <a:pPr algn="ctr"/>
            <a:r>
              <a:rPr lang="en-US" sz="3200" dirty="0"/>
              <a:t>Special acknowledgment to Dr. Lisa Armitage in the preparation of this presentation</a:t>
            </a:r>
            <a:r>
              <a:rPr lang="en-US" sz="2800" dirty="0"/>
              <a:t>.  </a:t>
            </a:r>
          </a:p>
        </p:txBody>
      </p:sp>
    </p:spTree>
    <p:extLst>
      <p:ext uri="{BB962C8B-B14F-4D97-AF65-F5344CB8AC3E}">
        <p14:creationId xmlns:p14="http://schemas.microsoft.com/office/powerpoint/2010/main" val="99818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37A4F-4050-06A1-586F-6076825E38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666F565-0A98-6B65-4B94-E09BA38FC8E6}"/>
              </a:ext>
            </a:extLst>
          </p:cNvPr>
          <p:cNvSpPr txBox="1"/>
          <p:nvPr/>
        </p:nvSpPr>
        <p:spPr>
          <a:xfrm>
            <a:off x="2220685" y="1863969"/>
            <a:ext cx="7474299" cy="1323439"/>
          </a:xfrm>
          <a:prstGeom prst="rect">
            <a:avLst/>
          </a:prstGeom>
          <a:noFill/>
        </p:spPr>
        <p:txBody>
          <a:bodyPr wrap="square">
            <a:spAutoFit/>
          </a:bodyPr>
          <a:lstStyle/>
          <a:p>
            <a:pPr lvl="1" algn="ctr">
              <a:spcAft>
                <a:spcPts val="1080"/>
              </a:spcAft>
            </a:pPr>
            <a:r>
              <a:rPr lang="en-US" sz="4000" dirty="0"/>
              <a:t>Classifying the Tuberculin Reaction</a:t>
            </a:r>
          </a:p>
        </p:txBody>
      </p:sp>
    </p:spTree>
    <p:extLst>
      <p:ext uri="{BB962C8B-B14F-4D97-AF65-F5344CB8AC3E}">
        <p14:creationId xmlns:p14="http://schemas.microsoft.com/office/powerpoint/2010/main" val="147921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0BAA107-3319-4980-7D85-3E304843AD3D}"/>
              </a:ext>
            </a:extLst>
          </p:cNvPr>
          <p:cNvGraphicFramePr>
            <a:graphicFrameLocks noGrp="1"/>
          </p:cNvGraphicFramePr>
          <p:nvPr>
            <p:extLst>
              <p:ext uri="{D42A27DB-BD31-4B8C-83A1-F6EECF244321}">
                <p14:modId xmlns:p14="http://schemas.microsoft.com/office/powerpoint/2010/main" val="3758663251"/>
              </p:ext>
            </p:extLst>
          </p:nvPr>
        </p:nvGraphicFramePr>
        <p:xfrm>
          <a:off x="2063262" y="1039446"/>
          <a:ext cx="8229601" cy="4759567"/>
        </p:xfrm>
        <a:graphic>
          <a:graphicData uri="http://schemas.openxmlformats.org/drawingml/2006/table">
            <a:tbl>
              <a:tblPr firstRow="1" bandRow="1">
                <a:tableStyleId>{9D7B26C5-4107-4FEC-AEDC-1716B250A1EF}</a:tableStyleId>
              </a:tblPr>
              <a:tblGrid>
                <a:gridCol w="2722017">
                  <a:extLst>
                    <a:ext uri="{9D8B030D-6E8A-4147-A177-3AD203B41FA5}">
                      <a16:colId xmlns:a16="http://schemas.microsoft.com/office/drawing/2014/main" val="3096097953"/>
                    </a:ext>
                  </a:extLst>
                </a:gridCol>
                <a:gridCol w="2753792">
                  <a:extLst>
                    <a:ext uri="{9D8B030D-6E8A-4147-A177-3AD203B41FA5}">
                      <a16:colId xmlns:a16="http://schemas.microsoft.com/office/drawing/2014/main" val="3348741326"/>
                    </a:ext>
                  </a:extLst>
                </a:gridCol>
                <a:gridCol w="2753792">
                  <a:extLst>
                    <a:ext uri="{9D8B030D-6E8A-4147-A177-3AD203B41FA5}">
                      <a16:colId xmlns:a16="http://schemas.microsoft.com/office/drawing/2014/main" val="3257743614"/>
                    </a:ext>
                  </a:extLst>
                </a:gridCol>
              </a:tblGrid>
              <a:tr h="384091">
                <a:tc>
                  <a:txBody>
                    <a:bodyPr/>
                    <a:lstStyle/>
                    <a:p>
                      <a:r>
                        <a:rPr lang="en-US" dirty="0"/>
                        <a:t>Induration </a:t>
                      </a:r>
                    </a:p>
                  </a:txBody>
                  <a:tcPr/>
                </a:tc>
                <a:tc>
                  <a:txBody>
                    <a:bodyPr/>
                    <a:lstStyle/>
                    <a:p>
                      <a:r>
                        <a:rPr lang="en-US" dirty="0"/>
                        <a:t>Population</a:t>
                      </a:r>
                    </a:p>
                  </a:txBody>
                  <a:tcPr/>
                </a:tc>
                <a:tc>
                  <a:txBody>
                    <a:bodyPr/>
                    <a:lstStyle/>
                    <a:p>
                      <a:endParaRPr lang="en-US"/>
                    </a:p>
                  </a:txBody>
                  <a:tcPr/>
                </a:tc>
                <a:extLst>
                  <a:ext uri="{0D108BD9-81ED-4DB2-BD59-A6C34878D82A}">
                    <a16:rowId xmlns:a16="http://schemas.microsoft.com/office/drawing/2014/main" val="1178292868"/>
                  </a:ext>
                </a:extLst>
              </a:tr>
              <a:tr h="1515316">
                <a:tc>
                  <a:txBody>
                    <a:bodyPr/>
                    <a:lstStyle/>
                    <a:p>
                      <a:r>
                        <a:rPr lang="en-US" dirty="0"/>
                        <a:t>5 mm</a:t>
                      </a:r>
                    </a:p>
                  </a:txBody>
                  <a:tcPr/>
                </a:tc>
                <a:tc>
                  <a:txBody>
                    <a:bodyPr/>
                    <a:lstStyle/>
                    <a:p>
                      <a:r>
                        <a:rPr lang="en-US" dirty="0"/>
                        <a:t>HIV-positive persons</a:t>
                      </a:r>
                    </a:p>
                    <a:p>
                      <a:r>
                        <a:rPr lang="en-US" dirty="0"/>
                        <a:t>Recent contacts of TB case</a:t>
                      </a:r>
                    </a:p>
                    <a:p>
                      <a:r>
                        <a:rPr lang="en-US" dirty="0"/>
                        <a:t>Persons with fibrotic changes on CXR consistent with old TB</a:t>
                      </a:r>
                    </a:p>
                  </a:txBody>
                  <a:tcPr/>
                </a:tc>
                <a:tc>
                  <a:txBody>
                    <a:bodyPr/>
                    <a:lstStyle/>
                    <a:p>
                      <a:r>
                        <a:rPr lang="en-US" dirty="0"/>
                        <a:t>Patients with organ transplants and other immunocompromised patients</a:t>
                      </a:r>
                    </a:p>
                  </a:txBody>
                  <a:tcPr/>
                </a:tc>
                <a:extLst>
                  <a:ext uri="{0D108BD9-81ED-4DB2-BD59-A6C34878D82A}">
                    <a16:rowId xmlns:a16="http://schemas.microsoft.com/office/drawing/2014/main" val="4084408809"/>
                  </a:ext>
                </a:extLst>
              </a:tr>
              <a:tr h="2197209">
                <a:tc>
                  <a:txBody>
                    <a:bodyPr/>
                    <a:lstStyle/>
                    <a:p>
                      <a:r>
                        <a:rPr lang="en-US" dirty="0"/>
                        <a:t>10 mm</a:t>
                      </a:r>
                    </a:p>
                  </a:txBody>
                  <a:tcPr/>
                </a:tc>
                <a:tc>
                  <a:txBody>
                    <a:bodyPr/>
                    <a:lstStyle/>
                    <a:p>
                      <a:pPr eaLnBrk="1" hangingPunct="1">
                        <a:lnSpc>
                          <a:spcPct val="80000"/>
                        </a:lnSpc>
                      </a:pPr>
                      <a:r>
                        <a:rPr lang="en-US" sz="1800" dirty="0"/>
                        <a:t>Recent arrivals from high-prevalence countries</a:t>
                      </a:r>
                    </a:p>
                    <a:p>
                      <a:pPr eaLnBrk="1" hangingPunct="1">
                        <a:lnSpc>
                          <a:spcPct val="80000"/>
                        </a:lnSpc>
                      </a:pPr>
                      <a:r>
                        <a:rPr lang="en-US" sz="1800" dirty="0"/>
                        <a:t>IV drug users </a:t>
                      </a:r>
                    </a:p>
                    <a:p>
                      <a:pPr eaLnBrk="1" hangingPunct="1">
                        <a:lnSpc>
                          <a:spcPct val="80000"/>
                        </a:lnSpc>
                      </a:pPr>
                      <a:r>
                        <a:rPr lang="en-US" sz="1800" dirty="0"/>
                        <a:t>Residents/employees of high risk congregate settings. </a:t>
                      </a:r>
                    </a:p>
                    <a:p>
                      <a:pPr eaLnBrk="1" hangingPunct="1">
                        <a:lnSpc>
                          <a:spcPct val="80000"/>
                        </a:lnSpc>
                      </a:pPr>
                      <a:endParaRPr lang="en-US" sz="1800" dirty="0"/>
                    </a:p>
                    <a:p>
                      <a:pPr eaLnBrk="1" hangingPunct="1">
                        <a:lnSpc>
                          <a:spcPct val="80000"/>
                        </a:lnSpc>
                      </a:pPr>
                      <a:endParaRPr lang="en-US" sz="1800" dirty="0"/>
                    </a:p>
                    <a:p>
                      <a:endParaRPr lang="en-US" dirty="0"/>
                    </a:p>
                  </a:txBody>
                  <a:tcPr/>
                </a:tc>
                <a:tc>
                  <a:txBody>
                    <a:bodyPr/>
                    <a:lstStyle/>
                    <a:p>
                      <a:r>
                        <a:rPr lang="en-US" dirty="0"/>
                        <a:t>Persons with clinical conditions that place them at high risk</a:t>
                      </a:r>
                    </a:p>
                    <a:p>
                      <a:r>
                        <a:rPr lang="en-US" dirty="0"/>
                        <a:t>Children&lt;4 years of age or children/adolescents exposed to adults in high risk categories</a:t>
                      </a:r>
                    </a:p>
                  </a:txBody>
                  <a:tcPr/>
                </a:tc>
                <a:extLst>
                  <a:ext uri="{0D108BD9-81ED-4DB2-BD59-A6C34878D82A}">
                    <a16:rowId xmlns:a16="http://schemas.microsoft.com/office/drawing/2014/main" val="2044107941"/>
                  </a:ext>
                </a:extLst>
              </a:tr>
              <a:tr h="662951">
                <a:tc>
                  <a:txBody>
                    <a:bodyPr/>
                    <a:lstStyle/>
                    <a:p>
                      <a:r>
                        <a:rPr lang="en-US" dirty="0"/>
                        <a:t>15 mm</a:t>
                      </a:r>
                    </a:p>
                  </a:txBody>
                  <a:tcPr/>
                </a:tc>
                <a:tc>
                  <a:txBody>
                    <a:bodyPr/>
                    <a:lstStyle/>
                    <a:p>
                      <a:r>
                        <a:rPr lang="en-US" dirty="0"/>
                        <a:t>Persons with no known risk factors of TB</a:t>
                      </a:r>
                    </a:p>
                  </a:txBody>
                  <a:tcPr/>
                </a:tc>
                <a:tc>
                  <a:txBody>
                    <a:bodyPr/>
                    <a:lstStyle/>
                    <a:p>
                      <a:endParaRPr lang="en-US" dirty="0"/>
                    </a:p>
                  </a:txBody>
                  <a:tcPr/>
                </a:tc>
                <a:extLst>
                  <a:ext uri="{0D108BD9-81ED-4DB2-BD59-A6C34878D82A}">
                    <a16:rowId xmlns:a16="http://schemas.microsoft.com/office/drawing/2014/main" val="2822872907"/>
                  </a:ext>
                </a:extLst>
              </a:tr>
            </a:tbl>
          </a:graphicData>
        </a:graphic>
      </p:graphicFrame>
      <p:sp>
        <p:nvSpPr>
          <p:cNvPr id="4" name="TextBox 3">
            <a:extLst>
              <a:ext uri="{FF2B5EF4-FFF2-40B4-BE49-F238E27FC236}">
                <a16:creationId xmlns:a16="http://schemas.microsoft.com/office/drawing/2014/main" id="{671CF11B-ECB0-6EB2-E3DA-54EF96490FEE}"/>
              </a:ext>
            </a:extLst>
          </p:cNvPr>
          <p:cNvSpPr txBox="1"/>
          <p:nvPr/>
        </p:nvSpPr>
        <p:spPr>
          <a:xfrm>
            <a:off x="3235569" y="289169"/>
            <a:ext cx="6322646" cy="584775"/>
          </a:xfrm>
          <a:prstGeom prst="rect">
            <a:avLst/>
          </a:prstGeom>
          <a:noFill/>
        </p:spPr>
        <p:txBody>
          <a:bodyPr wrap="square" rtlCol="0">
            <a:spAutoFit/>
          </a:bodyPr>
          <a:lstStyle/>
          <a:p>
            <a:r>
              <a:rPr lang="en-US" sz="3200" b="1" dirty="0"/>
              <a:t>Classifying the Tuberculin Reaction</a:t>
            </a:r>
          </a:p>
        </p:txBody>
      </p:sp>
    </p:spTree>
    <p:extLst>
      <p:ext uri="{BB962C8B-B14F-4D97-AF65-F5344CB8AC3E}">
        <p14:creationId xmlns:p14="http://schemas.microsoft.com/office/powerpoint/2010/main" val="1286497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6712F6-F095-36EB-4637-9AD28B73F20C}"/>
              </a:ext>
            </a:extLst>
          </p:cNvPr>
          <p:cNvSpPr txBox="1"/>
          <p:nvPr/>
        </p:nvSpPr>
        <p:spPr>
          <a:xfrm>
            <a:off x="2525486" y="1371600"/>
            <a:ext cx="6999514" cy="707886"/>
          </a:xfrm>
          <a:prstGeom prst="rect">
            <a:avLst/>
          </a:prstGeom>
          <a:noFill/>
        </p:spPr>
        <p:txBody>
          <a:bodyPr wrap="square" rtlCol="0">
            <a:spAutoFit/>
          </a:bodyPr>
          <a:lstStyle/>
          <a:p>
            <a:pPr algn="ctr"/>
            <a:r>
              <a:rPr lang="en-US" sz="4000" dirty="0"/>
              <a:t>The Use of IGRAs in Screening </a:t>
            </a:r>
          </a:p>
        </p:txBody>
      </p:sp>
    </p:spTree>
    <p:extLst>
      <p:ext uri="{BB962C8B-B14F-4D97-AF65-F5344CB8AC3E}">
        <p14:creationId xmlns:p14="http://schemas.microsoft.com/office/powerpoint/2010/main" val="72506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356B7-7D17-D2B8-BF1C-49F04E2FBB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C269712-03A1-7537-741D-49087E3DF9E5}"/>
              </a:ext>
            </a:extLst>
          </p:cNvPr>
          <p:cNvSpPr/>
          <p:nvPr/>
        </p:nvSpPr>
        <p:spPr>
          <a:xfrm>
            <a:off x="337458" y="250373"/>
            <a:ext cx="4593773" cy="14478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Immune system is exposed to MTB</a:t>
            </a:r>
          </a:p>
        </p:txBody>
      </p:sp>
      <p:sp>
        <p:nvSpPr>
          <p:cNvPr id="4" name="Rectangle 3">
            <a:extLst>
              <a:ext uri="{FF2B5EF4-FFF2-40B4-BE49-F238E27FC236}">
                <a16:creationId xmlns:a16="http://schemas.microsoft.com/office/drawing/2014/main" id="{A3C3DCE4-94CA-6D4E-A756-BA418C509F5D}"/>
              </a:ext>
            </a:extLst>
          </p:cNvPr>
          <p:cNvSpPr/>
          <p:nvPr/>
        </p:nvSpPr>
        <p:spPr>
          <a:xfrm>
            <a:off x="7119256" y="664029"/>
            <a:ext cx="4735286" cy="161108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 cells arrive on the scene and secrete INF-y which helps with immune response</a:t>
            </a:r>
          </a:p>
        </p:txBody>
      </p:sp>
      <p:sp>
        <p:nvSpPr>
          <p:cNvPr id="6" name="Explosion: 14 Points 5">
            <a:extLst>
              <a:ext uri="{FF2B5EF4-FFF2-40B4-BE49-F238E27FC236}">
                <a16:creationId xmlns:a16="http://schemas.microsoft.com/office/drawing/2014/main" id="{506BCB84-332C-85AE-8BA0-5C7B15180F27}"/>
              </a:ext>
            </a:extLst>
          </p:cNvPr>
          <p:cNvSpPr/>
          <p:nvPr/>
        </p:nvSpPr>
        <p:spPr>
          <a:xfrm>
            <a:off x="1072241" y="2013857"/>
            <a:ext cx="4680857" cy="1284514"/>
          </a:xfrm>
          <a:prstGeom prst="irregularSeal2">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ALARM RAISED</a:t>
            </a:r>
          </a:p>
        </p:txBody>
      </p:sp>
      <p:sp>
        <p:nvSpPr>
          <p:cNvPr id="7" name="Rectangle 6">
            <a:extLst>
              <a:ext uri="{FF2B5EF4-FFF2-40B4-BE49-F238E27FC236}">
                <a16:creationId xmlns:a16="http://schemas.microsoft.com/office/drawing/2014/main" id="{540B7F03-2C2E-990A-36C3-EACD151030FA}"/>
              </a:ext>
            </a:extLst>
          </p:cNvPr>
          <p:cNvSpPr/>
          <p:nvPr/>
        </p:nvSpPr>
        <p:spPr>
          <a:xfrm>
            <a:off x="478971" y="3298371"/>
            <a:ext cx="4953001" cy="21009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Macrophages try to eliminate MTB and then send out signals for T cells to come help</a:t>
            </a:r>
          </a:p>
        </p:txBody>
      </p:sp>
      <p:sp>
        <p:nvSpPr>
          <p:cNvPr id="8" name="Rectangle 7">
            <a:extLst>
              <a:ext uri="{FF2B5EF4-FFF2-40B4-BE49-F238E27FC236}">
                <a16:creationId xmlns:a16="http://schemas.microsoft.com/office/drawing/2014/main" id="{14BD64CB-A683-56F3-9781-6A5A27EF6E51}"/>
              </a:ext>
            </a:extLst>
          </p:cNvPr>
          <p:cNvSpPr/>
          <p:nvPr/>
        </p:nvSpPr>
        <p:spPr>
          <a:xfrm>
            <a:off x="7576457" y="3298371"/>
            <a:ext cx="4278085" cy="255814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What hopefully happens is the bacteria becomes “walled off” and creates a dormant like state.  Forming a granuloma</a:t>
            </a:r>
          </a:p>
        </p:txBody>
      </p:sp>
      <p:sp>
        <p:nvSpPr>
          <p:cNvPr id="9" name="Partial Circle 8">
            <a:extLst>
              <a:ext uri="{FF2B5EF4-FFF2-40B4-BE49-F238E27FC236}">
                <a16:creationId xmlns:a16="http://schemas.microsoft.com/office/drawing/2014/main" id="{2C5D2E1C-2D86-5A97-80BD-1BE0FD18E3FD}"/>
              </a:ext>
            </a:extLst>
          </p:cNvPr>
          <p:cNvSpPr/>
          <p:nvPr/>
        </p:nvSpPr>
        <p:spPr>
          <a:xfrm>
            <a:off x="6117252" y="2275114"/>
            <a:ext cx="1235526" cy="1295400"/>
          </a:xfrm>
          <a:prstGeom prst="pie">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INF-y</a:t>
            </a:r>
          </a:p>
        </p:txBody>
      </p:sp>
      <p:sp>
        <p:nvSpPr>
          <p:cNvPr id="10" name="Partial Circle 9">
            <a:extLst>
              <a:ext uri="{FF2B5EF4-FFF2-40B4-BE49-F238E27FC236}">
                <a16:creationId xmlns:a16="http://schemas.microsoft.com/office/drawing/2014/main" id="{25FC7B93-B655-02DA-AE75-144D0EB9EB41}"/>
              </a:ext>
            </a:extLst>
          </p:cNvPr>
          <p:cNvSpPr/>
          <p:nvPr/>
        </p:nvSpPr>
        <p:spPr>
          <a:xfrm>
            <a:off x="7716932" y="2416628"/>
            <a:ext cx="1101391" cy="1153886"/>
          </a:xfrm>
          <a:prstGeom prst="pi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INF-y</a:t>
            </a:r>
          </a:p>
        </p:txBody>
      </p:sp>
      <p:sp>
        <p:nvSpPr>
          <p:cNvPr id="11" name="Partial Circle 10">
            <a:extLst>
              <a:ext uri="{FF2B5EF4-FFF2-40B4-BE49-F238E27FC236}">
                <a16:creationId xmlns:a16="http://schemas.microsoft.com/office/drawing/2014/main" id="{BCEBC071-A733-0315-8AEC-6682481FB59B}"/>
              </a:ext>
            </a:extLst>
          </p:cNvPr>
          <p:cNvSpPr/>
          <p:nvPr/>
        </p:nvSpPr>
        <p:spPr>
          <a:xfrm>
            <a:off x="9771494" y="2492679"/>
            <a:ext cx="1129876" cy="936321"/>
          </a:xfrm>
          <a:prstGeom prst="pi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solidFill>
                <a:schemeClr val="tx1"/>
              </a:solidFill>
            </a:endParaRPr>
          </a:p>
          <a:p>
            <a:pPr algn="ctr"/>
            <a:r>
              <a:rPr lang="en-US" dirty="0">
                <a:solidFill>
                  <a:schemeClr val="tx1"/>
                </a:solidFill>
              </a:rPr>
              <a:t>INF-y</a:t>
            </a:r>
          </a:p>
        </p:txBody>
      </p:sp>
    </p:spTree>
    <p:extLst>
      <p:ext uri="{BB962C8B-B14F-4D97-AF65-F5344CB8AC3E}">
        <p14:creationId xmlns:p14="http://schemas.microsoft.com/office/powerpoint/2010/main" val="1777006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EE4AAC-B2E5-074D-E7C4-8EF2E1ED5C09}"/>
              </a:ext>
            </a:extLst>
          </p:cNvPr>
          <p:cNvSpPr txBox="1"/>
          <p:nvPr/>
        </p:nvSpPr>
        <p:spPr>
          <a:xfrm>
            <a:off x="3048000" y="1266870"/>
            <a:ext cx="6096000" cy="4693593"/>
          </a:xfrm>
          <a:prstGeom prst="rect">
            <a:avLst/>
          </a:prstGeom>
          <a:noFill/>
        </p:spPr>
        <p:txBody>
          <a:bodyPr wrap="square">
            <a:spAutoFit/>
          </a:bodyPr>
          <a:lstStyle/>
          <a:p>
            <a:pPr marL="342900" indent="-342900">
              <a:spcBef>
                <a:spcPts val="600"/>
              </a:spcBef>
              <a:spcAft>
                <a:spcPts val="600"/>
              </a:spcAft>
              <a:buFont typeface="Arial" panose="020B0604020202020204" pitchFamily="34" charset="0"/>
              <a:buChar char="•"/>
            </a:pPr>
            <a:r>
              <a:rPr lang="en-US" sz="2400" dirty="0"/>
              <a:t>Negative control or nil (e.g., saline, heparin), no antigens</a:t>
            </a:r>
          </a:p>
          <a:p>
            <a:pPr marL="342900" indent="-342900">
              <a:spcBef>
                <a:spcPts val="600"/>
              </a:spcBef>
              <a:spcAft>
                <a:spcPts val="600"/>
              </a:spcAft>
              <a:buFont typeface="Arial" panose="020B0604020202020204" pitchFamily="34" charset="0"/>
              <a:buChar char="•"/>
            </a:pPr>
            <a:endParaRPr lang="en-US" sz="2400" dirty="0"/>
          </a:p>
          <a:p>
            <a:pPr marL="342900" indent="-342900">
              <a:spcAft>
                <a:spcPts val="600"/>
              </a:spcAft>
              <a:buFont typeface="Arial" panose="020B0604020202020204" pitchFamily="34" charset="0"/>
              <a:buChar char="•"/>
            </a:pPr>
            <a:r>
              <a:rPr lang="en-US" sz="2400" dirty="0"/>
              <a:t>Positive control or mitogen: non-specific immune response stimulator (e.g., phytohemagglutinin). Assess for competence </a:t>
            </a:r>
          </a:p>
          <a:p>
            <a:pPr marL="342900" indent="-342900">
              <a:spcAft>
                <a:spcPts val="600"/>
              </a:spcAft>
              <a:buFont typeface="Arial" panose="020B0604020202020204" pitchFamily="34" charset="0"/>
              <a:buChar char="•"/>
            </a:pPr>
            <a:endParaRPr lang="en-US" sz="2400" dirty="0"/>
          </a:p>
          <a:p>
            <a:pPr marL="342900" indent="-342900">
              <a:spcAft>
                <a:spcPts val="600"/>
              </a:spcAft>
              <a:buFont typeface="Arial" panose="020B0604020202020204" pitchFamily="34" charset="0"/>
              <a:buChar char="•"/>
            </a:pPr>
            <a:r>
              <a:rPr lang="en-US" sz="2400" i="1" dirty="0"/>
              <a:t>M. tuberculosis</a:t>
            </a:r>
            <a:r>
              <a:rPr lang="en-US" sz="2400" dirty="0"/>
              <a:t>-specific antigens</a:t>
            </a:r>
          </a:p>
          <a:p>
            <a:pPr marL="742950" lvl="1" indent="-285750">
              <a:spcAft>
                <a:spcPts val="600"/>
              </a:spcAft>
              <a:buFont typeface="Arial" panose="020B0604020202020204" pitchFamily="34" charset="0"/>
              <a:buChar char="•"/>
            </a:pPr>
            <a:r>
              <a:rPr lang="en-US" sz="1800" dirty="0"/>
              <a:t>Unlike PPD used in TST, do not cross-react with BCG or NTM (some exceptions)</a:t>
            </a:r>
          </a:p>
          <a:p>
            <a:pPr marL="742950" lvl="1" indent="-285750">
              <a:spcAft>
                <a:spcPts val="600"/>
              </a:spcAft>
              <a:buFont typeface="Arial" panose="020B0604020202020204" pitchFamily="34" charset="0"/>
              <a:buChar char="•"/>
            </a:pPr>
            <a:r>
              <a:rPr lang="en-US" sz="1800" dirty="0"/>
              <a:t>ESAT-6, CFP-10, TB 7.7 (actually simulated using overlapping peptides)</a:t>
            </a:r>
          </a:p>
        </p:txBody>
      </p:sp>
      <p:sp>
        <p:nvSpPr>
          <p:cNvPr id="2" name="TextBox 1">
            <a:extLst>
              <a:ext uri="{FF2B5EF4-FFF2-40B4-BE49-F238E27FC236}">
                <a16:creationId xmlns:a16="http://schemas.microsoft.com/office/drawing/2014/main" id="{3D73C36D-65EE-BB20-738D-B59BB6E1FA71}"/>
              </a:ext>
            </a:extLst>
          </p:cNvPr>
          <p:cNvSpPr txBox="1"/>
          <p:nvPr/>
        </p:nvSpPr>
        <p:spPr>
          <a:xfrm>
            <a:off x="4501661" y="429846"/>
            <a:ext cx="5251939" cy="584775"/>
          </a:xfrm>
          <a:prstGeom prst="rect">
            <a:avLst/>
          </a:prstGeom>
          <a:noFill/>
        </p:spPr>
        <p:txBody>
          <a:bodyPr wrap="square" rtlCol="0">
            <a:spAutoFit/>
          </a:bodyPr>
          <a:lstStyle/>
          <a:p>
            <a:r>
              <a:rPr lang="en-US" sz="3200" b="1" dirty="0"/>
              <a:t>IGRA Screening  </a:t>
            </a:r>
          </a:p>
        </p:txBody>
      </p:sp>
    </p:spTree>
    <p:extLst>
      <p:ext uri="{BB962C8B-B14F-4D97-AF65-F5344CB8AC3E}">
        <p14:creationId xmlns:p14="http://schemas.microsoft.com/office/powerpoint/2010/main" val="30519082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2349D8-E924-F511-D056-9FAE0CDBBE0C}"/>
              </a:ext>
            </a:extLst>
          </p:cNvPr>
          <p:cNvSpPr txBox="1"/>
          <p:nvPr/>
        </p:nvSpPr>
        <p:spPr>
          <a:xfrm>
            <a:off x="2971799" y="489857"/>
            <a:ext cx="6727371" cy="584775"/>
          </a:xfrm>
          <a:prstGeom prst="rect">
            <a:avLst/>
          </a:prstGeom>
          <a:noFill/>
        </p:spPr>
        <p:txBody>
          <a:bodyPr wrap="square">
            <a:spAutoFit/>
          </a:bodyPr>
          <a:lstStyle/>
          <a:p>
            <a:r>
              <a:rPr lang="en-US" sz="3200" b="1" dirty="0"/>
              <a:t>Antigens for Gamma-Release Assays</a:t>
            </a:r>
          </a:p>
        </p:txBody>
      </p:sp>
      <p:pic>
        <p:nvPicPr>
          <p:cNvPr id="4" name="Picture 3">
            <a:extLst>
              <a:ext uri="{FF2B5EF4-FFF2-40B4-BE49-F238E27FC236}">
                <a16:creationId xmlns:a16="http://schemas.microsoft.com/office/drawing/2014/main" id="{6492E739-463F-5F88-A492-B8BD2F81BE07}"/>
              </a:ext>
            </a:extLst>
          </p:cNvPr>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847975" y="1338944"/>
            <a:ext cx="6496050" cy="4222070"/>
          </a:xfrm>
          <a:prstGeom prst="rect">
            <a:avLst/>
          </a:prstGeom>
        </p:spPr>
      </p:pic>
    </p:spTree>
    <p:extLst>
      <p:ext uri="{BB962C8B-B14F-4D97-AF65-F5344CB8AC3E}">
        <p14:creationId xmlns:p14="http://schemas.microsoft.com/office/powerpoint/2010/main" val="2393281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9DC72F-3C69-E749-AD17-687AB1E64A6F}"/>
              </a:ext>
            </a:extLst>
          </p:cNvPr>
          <p:cNvSpPr txBox="1"/>
          <p:nvPr/>
        </p:nvSpPr>
        <p:spPr>
          <a:xfrm>
            <a:off x="2730674" y="1465545"/>
            <a:ext cx="6413326" cy="2850011"/>
          </a:xfrm>
          <a:prstGeom prst="rect">
            <a:avLst/>
          </a:prstGeom>
          <a:noFill/>
        </p:spPr>
        <p:txBody>
          <a:bodyPr wrap="square">
            <a:spAutoFit/>
          </a:bodyPr>
          <a:lstStyle/>
          <a:p>
            <a:pPr eaLnBrk="1" hangingPunct="1"/>
            <a:r>
              <a:rPr lang="en-US" sz="2800" dirty="0"/>
              <a:t>QuantiFERON</a:t>
            </a:r>
            <a:r>
              <a:rPr lang="en-US" sz="2800" baseline="30000" dirty="0">
                <a:sym typeface="Symbol" pitchFamily="18" charset="2"/>
              </a:rPr>
              <a:t></a:t>
            </a:r>
            <a:r>
              <a:rPr lang="en-US" sz="2800" dirty="0"/>
              <a:t>-TB Gold Plus (QFT-Plus)</a:t>
            </a:r>
          </a:p>
          <a:p>
            <a:pPr lvl="1" eaLnBrk="1" hangingPunct="1"/>
            <a:r>
              <a:rPr lang="en-US" sz="2800" dirty="0"/>
              <a:t>FDA approved 2017</a:t>
            </a:r>
          </a:p>
          <a:p>
            <a:pPr marL="457200" lvl="1" indent="0">
              <a:buNone/>
            </a:pPr>
            <a:endParaRPr lang="en-US" sz="2800" dirty="0"/>
          </a:p>
          <a:p>
            <a:pPr marL="457200" lvl="1" indent="0">
              <a:buNone/>
            </a:pPr>
            <a:endParaRPr lang="en-US" sz="2800" dirty="0"/>
          </a:p>
          <a:p>
            <a:pPr eaLnBrk="1" hangingPunct="1">
              <a:spcBef>
                <a:spcPct val="40000"/>
              </a:spcBef>
            </a:pPr>
            <a:r>
              <a:rPr lang="en-US" sz="2800" dirty="0" err="1"/>
              <a:t>T-Spot</a:t>
            </a:r>
            <a:r>
              <a:rPr lang="en-US" sz="2800" baseline="30000" dirty="0" err="1">
                <a:sym typeface="Symbol" pitchFamily="18" charset="2"/>
              </a:rPr>
              <a:t></a:t>
            </a:r>
            <a:r>
              <a:rPr lang="en-US" sz="2800" dirty="0" err="1"/>
              <a:t>.</a:t>
            </a:r>
            <a:r>
              <a:rPr lang="en-US" sz="2800" i="1" dirty="0" err="1"/>
              <a:t>TB</a:t>
            </a:r>
            <a:r>
              <a:rPr lang="en-US" sz="2800" i="1" dirty="0"/>
              <a:t> </a:t>
            </a:r>
            <a:r>
              <a:rPr lang="en-US" sz="2800" dirty="0"/>
              <a:t>(T-Spot)</a:t>
            </a:r>
          </a:p>
          <a:p>
            <a:pPr lvl="1" eaLnBrk="1" hangingPunct="1"/>
            <a:r>
              <a:rPr lang="en-US" sz="2800" dirty="0"/>
              <a:t>FDA approved July 2008</a:t>
            </a:r>
            <a:endParaRPr lang="el-GR" sz="2800" dirty="0"/>
          </a:p>
        </p:txBody>
      </p:sp>
      <p:sp>
        <p:nvSpPr>
          <p:cNvPr id="2" name="TextBox 1">
            <a:extLst>
              <a:ext uri="{FF2B5EF4-FFF2-40B4-BE49-F238E27FC236}">
                <a16:creationId xmlns:a16="http://schemas.microsoft.com/office/drawing/2014/main" id="{C28034B0-7AD0-E05C-4412-A6404B153DA1}"/>
              </a:ext>
            </a:extLst>
          </p:cNvPr>
          <p:cNvSpPr txBox="1"/>
          <p:nvPr/>
        </p:nvSpPr>
        <p:spPr>
          <a:xfrm>
            <a:off x="4020213" y="367323"/>
            <a:ext cx="6233572" cy="584775"/>
          </a:xfrm>
          <a:prstGeom prst="rect">
            <a:avLst/>
          </a:prstGeom>
          <a:noFill/>
        </p:spPr>
        <p:txBody>
          <a:bodyPr wrap="square" rtlCol="0">
            <a:spAutoFit/>
          </a:bodyPr>
          <a:lstStyle/>
          <a:p>
            <a:r>
              <a:rPr lang="en-US" sz="3200" b="1" dirty="0"/>
              <a:t>IGRA Screening</a:t>
            </a:r>
          </a:p>
        </p:txBody>
      </p:sp>
    </p:spTree>
    <p:extLst>
      <p:ext uri="{BB962C8B-B14F-4D97-AF65-F5344CB8AC3E}">
        <p14:creationId xmlns:p14="http://schemas.microsoft.com/office/powerpoint/2010/main" val="4240740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qft plus">
            <a:extLst>
              <a:ext uri="{FF2B5EF4-FFF2-40B4-BE49-F238E27FC236}">
                <a16:creationId xmlns:a16="http://schemas.microsoft.com/office/drawing/2014/main" id="{38FC9658-79D4-0B98-A042-6012C31C0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257" y="914401"/>
            <a:ext cx="8493389"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BB95ED-1A7B-7743-321C-A99F68B602AF}"/>
              </a:ext>
            </a:extLst>
          </p:cNvPr>
          <p:cNvSpPr txBox="1"/>
          <p:nvPr/>
        </p:nvSpPr>
        <p:spPr>
          <a:xfrm>
            <a:off x="1306286" y="311221"/>
            <a:ext cx="7315200" cy="461665"/>
          </a:xfrm>
          <a:prstGeom prst="rect">
            <a:avLst/>
          </a:prstGeom>
          <a:noFill/>
        </p:spPr>
        <p:txBody>
          <a:bodyPr wrap="square">
            <a:spAutoFit/>
          </a:bodyPr>
          <a:lstStyle/>
          <a:p>
            <a:r>
              <a:rPr lang="en-US" sz="2400" dirty="0"/>
              <a:t>QuantiFERON</a:t>
            </a:r>
            <a:r>
              <a:rPr lang="en-US" sz="2400" baseline="30000" dirty="0">
                <a:sym typeface="Symbol" pitchFamily="18" charset="2"/>
              </a:rPr>
              <a:t>®</a:t>
            </a:r>
            <a:r>
              <a:rPr lang="en-US" sz="2400" dirty="0"/>
              <a:t>-TB Gold Plus</a:t>
            </a:r>
          </a:p>
        </p:txBody>
      </p:sp>
      <p:sp>
        <p:nvSpPr>
          <p:cNvPr id="6" name="TextBox 5">
            <a:extLst>
              <a:ext uri="{FF2B5EF4-FFF2-40B4-BE49-F238E27FC236}">
                <a16:creationId xmlns:a16="http://schemas.microsoft.com/office/drawing/2014/main" id="{980E2887-ABFB-6974-EAE0-B24427A70579}"/>
              </a:ext>
            </a:extLst>
          </p:cNvPr>
          <p:cNvSpPr txBox="1"/>
          <p:nvPr/>
        </p:nvSpPr>
        <p:spPr>
          <a:xfrm>
            <a:off x="1491343" y="4397831"/>
            <a:ext cx="8621485" cy="646331"/>
          </a:xfrm>
          <a:prstGeom prst="rect">
            <a:avLst/>
          </a:prstGeom>
          <a:noFill/>
        </p:spPr>
        <p:txBody>
          <a:bodyPr wrap="square">
            <a:spAutoFit/>
          </a:bodyPr>
          <a:lstStyle/>
          <a:p>
            <a:pPr marL="285750" indent="-285750">
              <a:buFont typeface="Wingdings" panose="05000000000000000000" pitchFamily="2" charset="2"/>
              <a:buChar char="Ø"/>
            </a:pPr>
            <a:r>
              <a:rPr lang="en-US" dirty="0"/>
              <a:t>Essentially 2 tests in one blood draw</a:t>
            </a:r>
          </a:p>
          <a:p>
            <a:pPr marL="285750" indent="-285750">
              <a:buFont typeface="Wingdings" panose="05000000000000000000" pitchFamily="2" charset="2"/>
              <a:buChar char="Ø"/>
            </a:pPr>
            <a:r>
              <a:rPr lang="en-US" dirty="0"/>
              <a:t>TB1 and TB2 should be close in value</a:t>
            </a:r>
          </a:p>
        </p:txBody>
      </p:sp>
    </p:spTree>
    <p:extLst>
      <p:ext uri="{BB962C8B-B14F-4D97-AF65-F5344CB8AC3E}">
        <p14:creationId xmlns:p14="http://schemas.microsoft.com/office/powerpoint/2010/main" val="889976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FDD868-F48E-075B-AFAE-2AE32A31DE0C}"/>
              </a:ext>
            </a:extLst>
          </p:cNvPr>
          <p:cNvSpPr txBox="1"/>
          <p:nvPr/>
        </p:nvSpPr>
        <p:spPr>
          <a:xfrm>
            <a:off x="2427514" y="424543"/>
            <a:ext cx="6716486" cy="954107"/>
          </a:xfrm>
          <a:prstGeom prst="rect">
            <a:avLst/>
          </a:prstGeom>
          <a:noFill/>
        </p:spPr>
        <p:txBody>
          <a:bodyPr wrap="square">
            <a:spAutoFit/>
          </a:bodyPr>
          <a:lstStyle/>
          <a:p>
            <a:pPr algn="ctr">
              <a:defRPr/>
            </a:pPr>
            <a:r>
              <a:rPr lang="en-US" altLang="ja-JP" sz="2800" b="1" dirty="0">
                <a:ea typeface="MS Mincho" pitchFamily="49" charset="-128"/>
                <a:cs typeface="Times New Roman" pitchFamily="18" charset="0"/>
              </a:rPr>
              <a:t>Interpretation Criteria for</a:t>
            </a:r>
            <a:r>
              <a:rPr lang="en-US" altLang="zh-CN" sz="2800" b="1" dirty="0">
                <a:ea typeface="SimSun"/>
                <a:cs typeface="Arial" pitchFamily="34" charset="0"/>
              </a:rPr>
              <a:t> the </a:t>
            </a:r>
          </a:p>
          <a:p>
            <a:pPr algn="ctr">
              <a:defRPr/>
            </a:pPr>
            <a:r>
              <a:rPr lang="en-US" altLang="zh-CN" sz="2800" b="1" dirty="0">
                <a:ea typeface="SimSun"/>
                <a:cs typeface="Arial" pitchFamily="34" charset="0"/>
              </a:rPr>
              <a:t>QuantiFERON Gold Plus</a:t>
            </a:r>
          </a:p>
        </p:txBody>
      </p:sp>
      <p:graphicFrame>
        <p:nvGraphicFramePr>
          <p:cNvPr id="2" name="Table 1">
            <a:extLst>
              <a:ext uri="{FF2B5EF4-FFF2-40B4-BE49-F238E27FC236}">
                <a16:creationId xmlns:a16="http://schemas.microsoft.com/office/drawing/2014/main" id="{5534EBB8-2C32-8191-865F-F7C43307EF51}"/>
              </a:ext>
            </a:extLst>
          </p:cNvPr>
          <p:cNvGraphicFramePr>
            <a:graphicFrameLocks noGrp="1"/>
          </p:cNvGraphicFramePr>
          <p:nvPr>
            <p:extLst>
              <p:ext uri="{D42A27DB-BD31-4B8C-83A1-F6EECF244321}">
                <p14:modId xmlns:p14="http://schemas.microsoft.com/office/powerpoint/2010/main" val="4115615305"/>
              </p:ext>
            </p:extLst>
          </p:nvPr>
        </p:nvGraphicFramePr>
        <p:xfrm>
          <a:off x="3516923" y="1378650"/>
          <a:ext cx="4866260" cy="4656821"/>
        </p:xfrm>
        <a:graphic>
          <a:graphicData uri="http://schemas.openxmlformats.org/drawingml/2006/table">
            <a:tbl>
              <a:tblPr firstRow="1" firstCol="1" bandRow="1"/>
              <a:tblGrid>
                <a:gridCol w="971426">
                  <a:extLst>
                    <a:ext uri="{9D8B030D-6E8A-4147-A177-3AD203B41FA5}">
                      <a16:colId xmlns:a16="http://schemas.microsoft.com/office/drawing/2014/main" val="2787190174"/>
                    </a:ext>
                  </a:extLst>
                </a:gridCol>
                <a:gridCol w="971426">
                  <a:extLst>
                    <a:ext uri="{9D8B030D-6E8A-4147-A177-3AD203B41FA5}">
                      <a16:colId xmlns:a16="http://schemas.microsoft.com/office/drawing/2014/main" val="2643707650"/>
                    </a:ext>
                  </a:extLst>
                </a:gridCol>
                <a:gridCol w="1113303">
                  <a:extLst>
                    <a:ext uri="{9D8B030D-6E8A-4147-A177-3AD203B41FA5}">
                      <a16:colId xmlns:a16="http://schemas.microsoft.com/office/drawing/2014/main" val="3816861507"/>
                    </a:ext>
                  </a:extLst>
                </a:gridCol>
                <a:gridCol w="829549">
                  <a:extLst>
                    <a:ext uri="{9D8B030D-6E8A-4147-A177-3AD203B41FA5}">
                      <a16:colId xmlns:a16="http://schemas.microsoft.com/office/drawing/2014/main" val="4118558576"/>
                    </a:ext>
                  </a:extLst>
                </a:gridCol>
                <a:gridCol w="980556">
                  <a:extLst>
                    <a:ext uri="{9D8B030D-6E8A-4147-A177-3AD203B41FA5}">
                      <a16:colId xmlns:a16="http://schemas.microsoft.com/office/drawing/2014/main" val="1435056791"/>
                    </a:ext>
                  </a:extLst>
                </a:gridCol>
              </a:tblGrid>
              <a:tr h="612760">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Nil (IU/ml)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TB1 minus Nil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(IU/ml)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TB2 minus NIL  (IU/ml)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Mitogen</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Result</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8971927"/>
                  </a:ext>
                </a:extLst>
              </a:tr>
              <a:tr h="975644">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&lt; 8.0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u="sng" kern="100">
                          <a:effectLst/>
                          <a:latin typeface="Calibri" panose="020F0502020204030204" pitchFamily="34" charset="0"/>
                          <a:ea typeface="Calibri" panose="020F0502020204030204" pitchFamily="34" charset="0"/>
                          <a:cs typeface="Times New Roman" panose="02020603050405020304" pitchFamily="18" charset="0"/>
                        </a:rPr>
                        <a:t>&gt;</a:t>
                      </a:r>
                      <a:r>
                        <a:rPr lang="en-US" sz="1100" b="1" kern="100">
                          <a:effectLst/>
                          <a:latin typeface="Calibri" panose="020F0502020204030204" pitchFamily="34" charset="0"/>
                          <a:ea typeface="Calibri" panose="020F0502020204030204" pitchFamily="34" charset="0"/>
                          <a:cs typeface="Times New Roman" panose="02020603050405020304" pitchFamily="18" charset="0"/>
                        </a:rPr>
                        <a:t>0.35 and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u="sng" kern="100">
                          <a:effectLst/>
                          <a:latin typeface="Calibri" panose="020F0502020204030204" pitchFamily="34" charset="0"/>
                          <a:ea typeface="Calibri" panose="020F0502020204030204" pitchFamily="34" charset="0"/>
                          <a:cs typeface="Times New Roman" panose="02020603050405020304" pitchFamily="18" charset="0"/>
                        </a:rPr>
                        <a:t>&gt;</a:t>
                      </a:r>
                      <a:r>
                        <a:rPr lang="en-US" sz="1100" b="1" kern="100">
                          <a:effectLst/>
                          <a:latin typeface="Calibri" panose="020F0502020204030204" pitchFamily="34" charset="0"/>
                          <a:ea typeface="Calibri" panose="020F0502020204030204" pitchFamily="34" charset="0"/>
                          <a:cs typeface="Times New Roman" panose="02020603050405020304" pitchFamily="18" charset="0"/>
                        </a:rPr>
                        <a:t>25% of Nil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Any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Any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Positive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2889706"/>
                  </a:ext>
                </a:extLst>
              </a:tr>
              <a:tr h="612760">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Any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u="sng" kern="100">
                          <a:effectLst/>
                          <a:latin typeface="Calibri" panose="020F0502020204030204" pitchFamily="34" charset="0"/>
                          <a:ea typeface="Calibri" panose="020F0502020204030204" pitchFamily="34" charset="0"/>
                          <a:cs typeface="Times New Roman" panose="02020603050405020304" pitchFamily="18" charset="0"/>
                        </a:rPr>
                        <a:t>&gt;</a:t>
                      </a:r>
                      <a:r>
                        <a:rPr lang="en-US" sz="1100" b="1" kern="100">
                          <a:effectLst/>
                          <a:latin typeface="Calibri" panose="020F0502020204030204" pitchFamily="34" charset="0"/>
                          <a:ea typeface="Calibri" panose="020F0502020204030204" pitchFamily="34" charset="0"/>
                          <a:cs typeface="Times New Roman" panose="02020603050405020304" pitchFamily="18" charset="0"/>
                        </a:rPr>
                        <a:t>0.35 and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u="sng" kern="100">
                          <a:effectLst/>
                          <a:latin typeface="Calibri" panose="020F0502020204030204" pitchFamily="34" charset="0"/>
                          <a:ea typeface="Calibri" panose="020F0502020204030204" pitchFamily="34" charset="0"/>
                          <a:cs typeface="Times New Roman" panose="02020603050405020304" pitchFamily="18" charset="0"/>
                        </a:rPr>
                        <a:t>&gt;</a:t>
                      </a:r>
                      <a:r>
                        <a:rPr lang="en-US" sz="1100" b="1" kern="100">
                          <a:effectLst/>
                          <a:latin typeface="Calibri" panose="020F0502020204030204" pitchFamily="34" charset="0"/>
                          <a:ea typeface="Calibri" panose="020F0502020204030204" pitchFamily="34" charset="0"/>
                          <a:cs typeface="Times New Roman" panose="02020603050405020304" pitchFamily="18" charset="0"/>
                        </a:rPr>
                        <a:t>25% of Nil</a:t>
                      </a:r>
                      <a:br>
                        <a:rPr lang="en-US" sz="1100" b="1" kern="100">
                          <a:effectLst/>
                          <a:latin typeface="Calibri" panose="020F0502020204030204" pitchFamily="34" charset="0"/>
                          <a:ea typeface="Calibri" panose="020F0502020204030204" pitchFamily="34" charset="0"/>
                          <a:cs typeface="Times New Roman" panose="02020603050405020304" pitchFamily="18" charset="0"/>
                        </a:rPr>
                      </a:b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7264630"/>
                  </a:ext>
                </a:extLst>
              </a:tr>
              <a:tr h="975644">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&lt;0.35 or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u="sng" kern="100">
                          <a:effectLst/>
                          <a:latin typeface="Calibri" panose="020F0502020204030204" pitchFamily="34" charset="0"/>
                          <a:ea typeface="Calibri" panose="020F0502020204030204" pitchFamily="34" charset="0"/>
                          <a:cs typeface="Times New Roman" panose="02020603050405020304" pitchFamily="18" charset="0"/>
                        </a:rPr>
                        <a:t>&gt;</a:t>
                      </a:r>
                      <a:r>
                        <a:rPr lang="en-US" sz="1100" b="1" kern="100">
                          <a:effectLst/>
                          <a:latin typeface="Calibri" panose="020F0502020204030204" pitchFamily="34" charset="0"/>
                          <a:ea typeface="Calibri" panose="020F0502020204030204" pitchFamily="34" charset="0"/>
                          <a:cs typeface="Times New Roman" panose="02020603050405020304" pitchFamily="18" charset="0"/>
                        </a:rPr>
                        <a:t>0.35 and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&lt;25% of Nil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&lt;0.35 or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u="sng" kern="100">
                          <a:effectLst/>
                          <a:latin typeface="Calibri" panose="020F0502020204030204" pitchFamily="34" charset="0"/>
                          <a:ea typeface="Calibri" panose="020F0502020204030204" pitchFamily="34" charset="0"/>
                          <a:cs typeface="Times New Roman" panose="02020603050405020304" pitchFamily="18" charset="0"/>
                        </a:rPr>
                        <a:t>&gt;</a:t>
                      </a:r>
                      <a:r>
                        <a:rPr lang="en-US" sz="1100" b="1" kern="100">
                          <a:effectLst/>
                          <a:latin typeface="Calibri" panose="020F0502020204030204" pitchFamily="34" charset="0"/>
                          <a:ea typeface="Calibri" panose="020F0502020204030204" pitchFamily="34" charset="0"/>
                          <a:cs typeface="Times New Roman" panose="02020603050405020304" pitchFamily="18" charset="0"/>
                        </a:rPr>
                        <a:t>0.35 and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&lt;25% of Nil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&gt;.50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Negative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2099030"/>
                  </a:ext>
                </a:extLst>
              </a:tr>
              <a:tr h="705867">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&lt;0.35 or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u="sng" kern="100">
                          <a:effectLst/>
                          <a:latin typeface="Calibri" panose="020F0502020204030204" pitchFamily="34" charset="0"/>
                          <a:ea typeface="Calibri" panose="020F0502020204030204" pitchFamily="34" charset="0"/>
                          <a:cs typeface="Times New Roman" panose="02020603050405020304" pitchFamily="18" charset="0"/>
                        </a:rPr>
                        <a:t>&gt;</a:t>
                      </a:r>
                      <a:r>
                        <a:rPr lang="en-US" sz="1100" b="1" kern="100">
                          <a:effectLst/>
                          <a:latin typeface="Calibri" panose="020F0502020204030204" pitchFamily="34" charset="0"/>
                          <a:ea typeface="Calibri" panose="020F0502020204030204" pitchFamily="34" charset="0"/>
                          <a:cs typeface="Times New Roman" panose="02020603050405020304" pitchFamily="18" charset="0"/>
                        </a:rPr>
                        <a:t>0.35 and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&lt;25% of Nil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&lt;0.35 or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u="sng" kern="100">
                          <a:effectLst/>
                          <a:latin typeface="Calibri" panose="020F0502020204030204" pitchFamily="34" charset="0"/>
                          <a:ea typeface="Calibri" panose="020F0502020204030204" pitchFamily="34" charset="0"/>
                          <a:cs typeface="Times New Roman" panose="02020603050405020304" pitchFamily="18" charset="0"/>
                        </a:rPr>
                        <a:t>&gt;</a:t>
                      </a:r>
                      <a:r>
                        <a:rPr lang="en-US" sz="1100" b="1" kern="100">
                          <a:effectLst/>
                          <a:latin typeface="Calibri" panose="020F0502020204030204" pitchFamily="34" charset="0"/>
                          <a:ea typeface="Calibri" panose="020F0502020204030204" pitchFamily="34" charset="0"/>
                          <a:cs typeface="Times New Roman" panose="02020603050405020304" pitchFamily="18" charset="0"/>
                        </a:rPr>
                        <a:t>0.35 and</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&lt;25% of Nil</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&lt;.50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Indeterminate</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0837427"/>
                  </a:ext>
                </a:extLst>
              </a:tr>
              <a:tr h="436089">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&gt;8.0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Any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1793" marR="617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95014524"/>
                  </a:ext>
                </a:extLst>
              </a:tr>
            </a:tbl>
          </a:graphicData>
        </a:graphic>
      </p:graphicFrame>
    </p:spTree>
    <p:extLst>
      <p:ext uri="{BB962C8B-B14F-4D97-AF65-F5344CB8AC3E}">
        <p14:creationId xmlns:p14="http://schemas.microsoft.com/office/powerpoint/2010/main" val="31600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CE0473-91A6-37BD-F61C-68E2FF1A05AA}"/>
              </a:ext>
            </a:extLst>
          </p:cNvPr>
          <p:cNvSpPr txBox="1"/>
          <p:nvPr/>
        </p:nvSpPr>
        <p:spPr>
          <a:xfrm>
            <a:off x="4397818" y="416875"/>
            <a:ext cx="7402286" cy="584775"/>
          </a:xfrm>
          <a:prstGeom prst="rect">
            <a:avLst/>
          </a:prstGeom>
          <a:noFill/>
        </p:spPr>
        <p:txBody>
          <a:bodyPr wrap="square">
            <a:spAutoFit/>
          </a:bodyPr>
          <a:lstStyle/>
          <a:p>
            <a:r>
              <a:rPr lang="en-US" sz="3200" b="1" dirty="0">
                <a:ea typeface="ＭＳ Ｐゴシック" charset="-128"/>
                <a:cs typeface="ＭＳ Ｐゴシック" charset="-128"/>
              </a:rPr>
              <a:t>Interpretation of Results</a:t>
            </a:r>
            <a:endParaRPr lang="en-US" sz="3200" b="1" dirty="0"/>
          </a:p>
        </p:txBody>
      </p:sp>
      <p:grpSp>
        <p:nvGrpSpPr>
          <p:cNvPr id="4" name="Group 3">
            <a:extLst>
              <a:ext uri="{FF2B5EF4-FFF2-40B4-BE49-F238E27FC236}">
                <a16:creationId xmlns:a16="http://schemas.microsoft.com/office/drawing/2014/main" id="{C1812C96-62A7-4912-876D-A04728862925}"/>
              </a:ext>
            </a:extLst>
          </p:cNvPr>
          <p:cNvGrpSpPr/>
          <p:nvPr/>
        </p:nvGrpSpPr>
        <p:grpSpPr>
          <a:xfrm>
            <a:off x="3495413" y="1348530"/>
            <a:ext cx="5201174" cy="4160939"/>
            <a:chOff x="2990851" y="1816217"/>
            <a:chExt cx="6327775" cy="4968876"/>
          </a:xfrm>
        </p:grpSpPr>
        <p:sp>
          <p:nvSpPr>
            <p:cNvPr id="5" name="TextBox 2697">
              <a:extLst>
                <a:ext uri="{FF2B5EF4-FFF2-40B4-BE49-F238E27FC236}">
                  <a16:creationId xmlns:a16="http://schemas.microsoft.com/office/drawing/2014/main" id="{A6B5EAE3-1A47-4EEF-CDAD-800593E7405A}"/>
                </a:ext>
              </a:extLst>
            </p:cNvPr>
            <p:cNvSpPr txBox="1">
              <a:spLocks noChangeArrowheads="1"/>
            </p:cNvSpPr>
            <p:nvPr/>
          </p:nvSpPr>
          <p:spPr bwMode="auto">
            <a:xfrm>
              <a:off x="2990851" y="6083418"/>
              <a:ext cx="2474913" cy="701675"/>
            </a:xfrm>
            <a:prstGeom prst="rect">
              <a:avLst/>
            </a:prstGeom>
            <a:noFill/>
            <a:ln w="9525">
              <a:noFill/>
              <a:miter lim="800000"/>
              <a:headEnd/>
              <a:tailEnd/>
            </a:ln>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ea typeface="Arial" charset="0"/>
                  <a:cs typeface="Arial" charset="0"/>
                </a:rPr>
                <a:t>Negative</a:t>
              </a:r>
            </a:p>
            <a:p>
              <a:pPr algn="ctr"/>
              <a:r>
                <a:rPr lang="en-US" sz="2000">
                  <a:ea typeface="Arial" charset="0"/>
                  <a:cs typeface="Arial" charset="0"/>
                </a:rPr>
                <a:t>Result</a:t>
              </a:r>
            </a:p>
          </p:txBody>
        </p:sp>
        <p:sp>
          <p:nvSpPr>
            <p:cNvPr id="6" name="Rectangle 5">
              <a:extLst>
                <a:ext uri="{FF2B5EF4-FFF2-40B4-BE49-F238E27FC236}">
                  <a16:creationId xmlns:a16="http://schemas.microsoft.com/office/drawing/2014/main" id="{A2BC9C04-832D-0A9C-F39F-47E829E4A751}"/>
                </a:ext>
              </a:extLst>
            </p:cNvPr>
            <p:cNvSpPr>
              <a:spLocks noChangeArrowheads="1"/>
            </p:cNvSpPr>
            <p:nvPr/>
          </p:nvSpPr>
          <p:spPr bwMode="auto">
            <a:xfrm>
              <a:off x="6934201" y="6083418"/>
              <a:ext cx="2384425" cy="701675"/>
            </a:xfrm>
            <a:prstGeom prst="rect">
              <a:avLst/>
            </a:prstGeom>
            <a:noFill/>
            <a:ln w="9525">
              <a:noFill/>
              <a:miter lim="800000"/>
              <a:headEnd/>
              <a:tailEnd/>
            </a:ln>
          </p:spPr>
          <p:txBody>
            <a:bodyPr wrap="square">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a:ea typeface="Arial" charset="0"/>
                  <a:cs typeface="Arial" charset="0"/>
                </a:rPr>
                <a:t>Positive</a:t>
              </a:r>
            </a:p>
            <a:p>
              <a:pPr algn="ctr"/>
              <a:r>
                <a:rPr lang="en-US" sz="2000">
                  <a:ea typeface="Arial" charset="0"/>
                  <a:cs typeface="Arial" charset="0"/>
                </a:rPr>
                <a:t>Result</a:t>
              </a:r>
            </a:p>
          </p:txBody>
        </p:sp>
        <p:grpSp>
          <p:nvGrpSpPr>
            <p:cNvPr id="7" name="Group 6">
              <a:extLst>
                <a:ext uri="{FF2B5EF4-FFF2-40B4-BE49-F238E27FC236}">
                  <a16:creationId xmlns:a16="http://schemas.microsoft.com/office/drawing/2014/main" id="{4CA13AE8-FB72-482F-F18E-8C90D4E904CC}"/>
                </a:ext>
              </a:extLst>
            </p:cNvPr>
            <p:cNvGrpSpPr>
              <a:grpSpLocks/>
            </p:cNvGrpSpPr>
            <p:nvPr/>
          </p:nvGrpSpPr>
          <p:grpSpPr bwMode="auto">
            <a:xfrm>
              <a:off x="3676650" y="1816217"/>
              <a:ext cx="1092200" cy="4241800"/>
              <a:chOff x="981075" y="1341438"/>
              <a:chExt cx="1092200" cy="4241800"/>
            </a:xfrm>
          </p:grpSpPr>
          <p:pic>
            <p:nvPicPr>
              <p:cNvPr id="35" name="Picture 34" descr="F1 Excellent (over 100) Panel Response">
                <a:extLst>
                  <a:ext uri="{FF2B5EF4-FFF2-40B4-BE49-F238E27FC236}">
                    <a16:creationId xmlns:a16="http://schemas.microsoft.com/office/drawing/2014/main" id="{EEA4B57D-6C41-6C22-5F5D-08F34C5424A3}"/>
                  </a:ext>
                </a:extLst>
              </p:cNvPr>
              <p:cNvPicPr>
                <a:picLocks noChangeAspect="1" noChangeArrowheads="1"/>
              </p:cNvPicPr>
              <p:nvPr/>
            </p:nvPicPr>
            <p:blipFill>
              <a:blip r:embed="rId2" cstate="print"/>
              <a:srcRect/>
              <a:stretch>
                <a:fillRect/>
              </a:stretch>
            </p:blipFill>
            <p:spPr bwMode="auto">
              <a:xfrm>
                <a:off x="981075" y="4465638"/>
                <a:ext cx="1052513" cy="1052513"/>
              </a:xfrm>
              <a:prstGeom prst="rect">
                <a:avLst/>
              </a:prstGeom>
              <a:noFill/>
              <a:ln w="9525">
                <a:noFill/>
                <a:miter lim="800000"/>
                <a:headEnd/>
                <a:tailEnd/>
              </a:ln>
            </p:spPr>
          </p:pic>
          <p:pic>
            <p:nvPicPr>
              <p:cNvPr id="36" name="Picture 35">
                <a:extLst>
                  <a:ext uri="{FF2B5EF4-FFF2-40B4-BE49-F238E27FC236}">
                    <a16:creationId xmlns:a16="http://schemas.microsoft.com/office/drawing/2014/main" id="{B591DF21-11F5-9C25-68F8-C4C902AFEE9F}"/>
                  </a:ext>
                </a:extLst>
              </p:cNvPr>
              <p:cNvPicPr>
                <a:picLocks noChangeAspect="1" noChangeArrowheads="1"/>
              </p:cNvPicPr>
              <p:nvPr/>
            </p:nvPicPr>
            <p:blipFill>
              <a:blip r:embed="rId3" cstate="print"/>
              <a:srcRect/>
              <a:stretch>
                <a:fillRect/>
              </a:stretch>
            </p:blipFill>
            <p:spPr bwMode="auto">
              <a:xfrm>
                <a:off x="1011238" y="1358900"/>
                <a:ext cx="1062037" cy="1030288"/>
              </a:xfrm>
              <a:prstGeom prst="rect">
                <a:avLst/>
              </a:prstGeom>
              <a:noFill/>
              <a:ln w="9525">
                <a:noFill/>
                <a:miter lim="800000"/>
                <a:headEnd/>
                <a:tailEnd/>
              </a:ln>
            </p:spPr>
          </p:pic>
          <p:pic>
            <p:nvPicPr>
              <p:cNvPr id="37" name="Picture 36">
                <a:extLst>
                  <a:ext uri="{FF2B5EF4-FFF2-40B4-BE49-F238E27FC236}">
                    <a16:creationId xmlns:a16="http://schemas.microsoft.com/office/drawing/2014/main" id="{58CB88B1-E997-4DC1-D0ED-74050AC32F6D}"/>
                  </a:ext>
                </a:extLst>
              </p:cNvPr>
              <p:cNvPicPr>
                <a:picLocks noChangeAspect="1" noChangeArrowheads="1"/>
              </p:cNvPicPr>
              <p:nvPr/>
            </p:nvPicPr>
            <p:blipFill>
              <a:blip r:embed="rId4" cstate="print"/>
              <a:srcRect/>
              <a:stretch>
                <a:fillRect/>
              </a:stretch>
            </p:blipFill>
            <p:spPr bwMode="auto">
              <a:xfrm>
                <a:off x="981075" y="3398838"/>
                <a:ext cx="1049337" cy="1042988"/>
              </a:xfrm>
              <a:prstGeom prst="rect">
                <a:avLst/>
              </a:prstGeom>
              <a:noFill/>
              <a:ln w="9525">
                <a:noFill/>
                <a:miter lim="800000"/>
                <a:headEnd/>
                <a:tailEnd/>
              </a:ln>
            </p:spPr>
          </p:pic>
          <p:pic>
            <p:nvPicPr>
              <p:cNvPr id="38" name="Picture 37">
                <a:extLst>
                  <a:ext uri="{FF2B5EF4-FFF2-40B4-BE49-F238E27FC236}">
                    <a16:creationId xmlns:a16="http://schemas.microsoft.com/office/drawing/2014/main" id="{F6E2613E-D3D9-FB07-B38F-E3A344BF4F66}"/>
                  </a:ext>
                </a:extLst>
              </p:cNvPr>
              <p:cNvPicPr>
                <a:picLocks noChangeAspect="1" noChangeArrowheads="1"/>
              </p:cNvPicPr>
              <p:nvPr/>
            </p:nvPicPr>
            <p:blipFill>
              <a:blip r:embed="rId5" cstate="print"/>
              <a:srcRect/>
              <a:stretch>
                <a:fillRect/>
              </a:stretch>
            </p:blipFill>
            <p:spPr bwMode="auto">
              <a:xfrm>
                <a:off x="981075" y="2457450"/>
                <a:ext cx="1087438" cy="1017588"/>
              </a:xfrm>
              <a:prstGeom prst="rect">
                <a:avLst/>
              </a:prstGeom>
              <a:noFill/>
              <a:ln w="9525">
                <a:noFill/>
                <a:miter lim="800000"/>
                <a:headEnd/>
                <a:tailEnd/>
              </a:ln>
            </p:spPr>
          </p:pic>
          <p:sp>
            <p:nvSpPr>
              <p:cNvPr id="39" name="Rectangle 38">
                <a:extLst>
                  <a:ext uri="{FF2B5EF4-FFF2-40B4-BE49-F238E27FC236}">
                    <a16:creationId xmlns:a16="http://schemas.microsoft.com/office/drawing/2014/main" id="{2D381886-3F3A-0CB7-DD2F-92C74E71D370}"/>
                  </a:ext>
                </a:extLst>
              </p:cNvPr>
              <p:cNvSpPr>
                <a:spLocks noChangeArrowheads="1"/>
              </p:cNvSpPr>
              <p:nvPr/>
            </p:nvSpPr>
            <p:spPr bwMode="auto">
              <a:xfrm>
                <a:off x="987425" y="1341438"/>
                <a:ext cx="1085850" cy="4241800"/>
              </a:xfrm>
              <a:prstGeom prst="rect">
                <a:avLst/>
              </a:prstGeom>
              <a:noFill/>
              <a:ln w="25400" algn="ctr">
                <a:solidFill>
                  <a:schemeClr val="bg1">
                    <a:lumMod val="65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grpSp>
        <p:grpSp>
          <p:nvGrpSpPr>
            <p:cNvPr id="8" name="Group 7">
              <a:extLst>
                <a:ext uri="{FF2B5EF4-FFF2-40B4-BE49-F238E27FC236}">
                  <a16:creationId xmlns:a16="http://schemas.microsoft.com/office/drawing/2014/main" id="{1755AA3E-E962-8AD9-A359-C4517E520A81}"/>
                </a:ext>
              </a:extLst>
            </p:cNvPr>
            <p:cNvGrpSpPr>
              <a:grpSpLocks/>
            </p:cNvGrpSpPr>
            <p:nvPr/>
          </p:nvGrpSpPr>
          <p:grpSpPr bwMode="auto">
            <a:xfrm>
              <a:off x="7524750" y="1816218"/>
              <a:ext cx="1104900" cy="4303712"/>
              <a:chOff x="4795838" y="1328738"/>
              <a:chExt cx="1104900" cy="4303712"/>
            </a:xfrm>
          </p:grpSpPr>
          <p:pic>
            <p:nvPicPr>
              <p:cNvPr id="30" name="Picture 29">
                <a:extLst>
                  <a:ext uri="{FF2B5EF4-FFF2-40B4-BE49-F238E27FC236}">
                    <a16:creationId xmlns:a16="http://schemas.microsoft.com/office/drawing/2014/main" id="{8E0649A9-81AF-4504-4097-4F8CB0F1F729}"/>
                  </a:ext>
                </a:extLst>
              </p:cNvPr>
              <p:cNvPicPr>
                <a:picLocks noChangeAspect="1" noChangeArrowheads="1"/>
              </p:cNvPicPr>
              <p:nvPr/>
            </p:nvPicPr>
            <p:blipFill>
              <a:blip r:embed="rId6" cstate="print"/>
              <a:srcRect/>
              <a:stretch>
                <a:fillRect/>
              </a:stretch>
            </p:blipFill>
            <p:spPr bwMode="auto">
              <a:xfrm>
                <a:off x="4829175" y="1365250"/>
                <a:ext cx="1035050" cy="1012825"/>
              </a:xfrm>
              <a:prstGeom prst="rect">
                <a:avLst/>
              </a:prstGeom>
              <a:noFill/>
              <a:ln w="9525">
                <a:noFill/>
                <a:miter lim="800000"/>
                <a:headEnd/>
                <a:tailEnd/>
              </a:ln>
            </p:spPr>
          </p:pic>
          <p:pic>
            <p:nvPicPr>
              <p:cNvPr id="31" name="Picture 30" descr="C7 Good Panel Response">
                <a:extLst>
                  <a:ext uri="{FF2B5EF4-FFF2-40B4-BE49-F238E27FC236}">
                    <a16:creationId xmlns:a16="http://schemas.microsoft.com/office/drawing/2014/main" id="{C1AD2CED-5F42-ACF9-DE1D-5381B6ECD9FD}"/>
                  </a:ext>
                </a:extLst>
              </p:cNvPr>
              <p:cNvPicPr>
                <a:picLocks noChangeAspect="1" noChangeArrowheads="1"/>
              </p:cNvPicPr>
              <p:nvPr/>
            </p:nvPicPr>
            <p:blipFill>
              <a:blip r:embed="rId7" cstate="print"/>
              <a:srcRect/>
              <a:stretch>
                <a:fillRect/>
              </a:stretch>
            </p:blipFill>
            <p:spPr bwMode="auto">
              <a:xfrm>
                <a:off x="4795838" y="2395538"/>
                <a:ext cx="1072517" cy="990600"/>
              </a:xfrm>
              <a:prstGeom prst="rect">
                <a:avLst/>
              </a:prstGeom>
              <a:noFill/>
              <a:ln w="9525">
                <a:noFill/>
                <a:miter lim="800000"/>
                <a:headEnd/>
                <a:tailEnd/>
              </a:ln>
            </p:spPr>
          </p:pic>
          <p:pic>
            <p:nvPicPr>
              <p:cNvPr id="32" name="Picture 31" descr="jim6">
                <a:extLst>
                  <a:ext uri="{FF2B5EF4-FFF2-40B4-BE49-F238E27FC236}">
                    <a16:creationId xmlns:a16="http://schemas.microsoft.com/office/drawing/2014/main" id="{E8F6D1BD-3C7A-5E1E-4EDA-61DD3CDE3484}"/>
                  </a:ext>
                </a:extLst>
              </p:cNvPr>
              <p:cNvPicPr>
                <a:picLocks noChangeAspect="1" noChangeArrowheads="1"/>
              </p:cNvPicPr>
              <p:nvPr/>
            </p:nvPicPr>
            <p:blipFill>
              <a:blip r:embed="rId8" cstate="print"/>
              <a:srcRect/>
              <a:stretch>
                <a:fillRect/>
              </a:stretch>
            </p:blipFill>
            <p:spPr bwMode="auto">
              <a:xfrm>
                <a:off x="4795838" y="3386138"/>
                <a:ext cx="1092802" cy="1049338"/>
              </a:xfrm>
              <a:prstGeom prst="rect">
                <a:avLst/>
              </a:prstGeom>
              <a:noFill/>
              <a:ln w="9525">
                <a:noFill/>
                <a:miter lim="800000"/>
                <a:headEnd/>
                <a:tailEnd/>
              </a:ln>
            </p:spPr>
          </p:pic>
          <p:pic>
            <p:nvPicPr>
              <p:cNvPr id="33" name="Picture 32" descr="F1 Excellent (over 100) Panel Response">
                <a:extLst>
                  <a:ext uri="{FF2B5EF4-FFF2-40B4-BE49-F238E27FC236}">
                    <a16:creationId xmlns:a16="http://schemas.microsoft.com/office/drawing/2014/main" id="{07B81BB4-1137-BCAB-8F4F-5857CF8D87F3}"/>
                  </a:ext>
                </a:extLst>
              </p:cNvPr>
              <p:cNvPicPr>
                <a:picLocks noChangeAspect="1" noChangeArrowheads="1"/>
              </p:cNvPicPr>
              <p:nvPr/>
            </p:nvPicPr>
            <p:blipFill>
              <a:blip r:embed="rId2" cstate="print"/>
              <a:srcRect/>
              <a:stretch>
                <a:fillRect/>
              </a:stretch>
            </p:blipFill>
            <p:spPr bwMode="auto">
              <a:xfrm>
                <a:off x="4829175" y="4484688"/>
                <a:ext cx="1033463" cy="1035050"/>
              </a:xfrm>
              <a:prstGeom prst="rect">
                <a:avLst/>
              </a:prstGeom>
              <a:noFill/>
              <a:ln w="9525">
                <a:noFill/>
                <a:miter lim="800000"/>
                <a:headEnd/>
                <a:tailEnd/>
              </a:ln>
            </p:spPr>
          </p:pic>
          <p:sp>
            <p:nvSpPr>
              <p:cNvPr id="34" name="Rectangle 33">
                <a:extLst>
                  <a:ext uri="{FF2B5EF4-FFF2-40B4-BE49-F238E27FC236}">
                    <a16:creationId xmlns:a16="http://schemas.microsoft.com/office/drawing/2014/main" id="{3FD86242-3697-38B7-410E-10931DD58373}"/>
                  </a:ext>
                </a:extLst>
              </p:cNvPr>
              <p:cNvSpPr>
                <a:spLocks noChangeArrowheads="1"/>
              </p:cNvSpPr>
              <p:nvPr/>
            </p:nvSpPr>
            <p:spPr bwMode="auto">
              <a:xfrm>
                <a:off x="4803776" y="1328738"/>
                <a:ext cx="1096962" cy="4303712"/>
              </a:xfrm>
              <a:prstGeom prst="rect">
                <a:avLst/>
              </a:prstGeom>
              <a:noFill/>
              <a:ln w="25400" algn="ctr">
                <a:solidFill>
                  <a:schemeClr val="bg1">
                    <a:lumMod val="65000"/>
                  </a:schemeClr>
                </a:solidFill>
                <a:round/>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grpSp>
        <p:sp>
          <p:nvSpPr>
            <p:cNvPr id="9" name="Donut 43">
              <a:extLst>
                <a:ext uri="{FF2B5EF4-FFF2-40B4-BE49-F238E27FC236}">
                  <a16:creationId xmlns:a16="http://schemas.microsoft.com/office/drawing/2014/main" id="{C4391956-3E5C-726A-09DA-E0ADBAE42E2E}"/>
                </a:ext>
              </a:extLst>
            </p:cNvPr>
            <p:cNvSpPr>
              <a:spLocks noChangeArrowheads="1"/>
            </p:cNvSpPr>
            <p:nvPr/>
          </p:nvSpPr>
          <p:spPr bwMode="auto">
            <a:xfrm>
              <a:off x="3676650" y="1816217"/>
              <a:ext cx="1066800" cy="1066800"/>
            </a:xfrm>
            <a:custGeom>
              <a:avLst/>
              <a:gdLst>
                <a:gd name="T0" fmla="*/ 533400 w 1066800"/>
                <a:gd name="T1" fmla="*/ 0 h 1066800"/>
                <a:gd name="T2" fmla="*/ 156229 w 1066800"/>
                <a:gd name="T3" fmla="*/ 156229 h 1066800"/>
                <a:gd name="T4" fmla="*/ 0 w 1066800"/>
                <a:gd name="T5" fmla="*/ 533400 h 1066800"/>
                <a:gd name="T6" fmla="*/ 156229 w 1066800"/>
                <a:gd name="T7" fmla="*/ 910571 h 1066800"/>
                <a:gd name="T8" fmla="*/ 533400 w 1066800"/>
                <a:gd name="T9" fmla="*/ 1066800 h 1066800"/>
                <a:gd name="T10" fmla="*/ 910571 w 1066800"/>
                <a:gd name="T11" fmla="*/ 910571 h 1066800"/>
                <a:gd name="T12" fmla="*/ 1066800 w 1066800"/>
                <a:gd name="T13" fmla="*/ 533400 h 1066800"/>
                <a:gd name="T14" fmla="*/ 910571 w 1066800"/>
                <a:gd name="T15" fmla="*/ 156229 h 10668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56229 w 1066800"/>
                <a:gd name="T25" fmla="*/ 156229 h 1066800"/>
                <a:gd name="T26" fmla="*/ 910571 w 1066800"/>
                <a:gd name="T27" fmla="*/ 910571 h 106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6800" h="1066800">
                  <a:moveTo>
                    <a:pt x="0" y="533400"/>
                  </a:moveTo>
                  <a:lnTo>
                    <a:pt x="0" y="533400"/>
                  </a:lnTo>
                  <a:cubicBezTo>
                    <a:pt x="0" y="238811"/>
                    <a:pt x="238811" y="0"/>
                    <a:pt x="533400" y="1"/>
                  </a:cubicBezTo>
                  <a:cubicBezTo>
                    <a:pt x="533400" y="1"/>
                    <a:pt x="533400" y="1"/>
                    <a:pt x="533400" y="1"/>
                  </a:cubicBezTo>
                  <a:cubicBezTo>
                    <a:pt x="827989" y="1"/>
                    <a:pt x="1066800" y="238812"/>
                    <a:pt x="1066800" y="533401"/>
                  </a:cubicBezTo>
                  <a:cubicBezTo>
                    <a:pt x="1066800" y="533401"/>
                    <a:pt x="1066799" y="533401"/>
                    <a:pt x="1066799" y="533401"/>
                  </a:cubicBezTo>
                  <a:lnTo>
                    <a:pt x="1066800" y="533402"/>
                  </a:lnTo>
                  <a:cubicBezTo>
                    <a:pt x="1066800" y="827990"/>
                    <a:pt x="827988" y="1066801"/>
                    <a:pt x="533400" y="1066802"/>
                  </a:cubicBezTo>
                  <a:cubicBezTo>
                    <a:pt x="238811" y="1066802"/>
                    <a:pt x="0" y="827990"/>
                    <a:pt x="0" y="533402"/>
                  </a:cubicBezTo>
                  <a:cubicBezTo>
                    <a:pt x="-1" y="533401"/>
                    <a:pt x="0" y="533401"/>
                    <a:pt x="0" y="533401"/>
                  </a:cubicBezTo>
                  <a:close/>
                  <a:moveTo>
                    <a:pt x="62184" y="533400"/>
                  </a:moveTo>
                  <a:lnTo>
                    <a:pt x="62184" y="533400"/>
                  </a:lnTo>
                  <a:cubicBezTo>
                    <a:pt x="62184" y="533400"/>
                    <a:pt x="62184" y="533400"/>
                    <a:pt x="62184" y="533400"/>
                  </a:cubicBezTo>
                  <a:cubicBezTo>
                    <a:pt x="62183" y="793646"/>
                    <a:pt x="273153" y="1004616"/>
                    <a:pt x="533399" y="1004616"/>
                  </a:cubicBezTo>
                  <a:lnTo>
                    <a:pt x="533399" y="1004617"/>
                  </a:lnTo>
                  <a:cubicBezTo>
                    <a:pt x="793644" y="1004616"/>
                    <a:pt x="1004615" y="793646"/>
                    <a:pt x="1004615" y="533401"/>
                  </a:cubicBezTo>
                  <a:cubicBezTo>
                    <a:pt x="1004615" y="273155"/>
                    <a:pt x="793644" y="62185"/>
                    <a:pt x="533399" y="62185"/>
                  </a:cubicBezTo>
                  <a:lnTo>
                    <a:pt x="533398" y="62185"/>
                  </a:lnTo>
                  <a:cubicBezTo>
                    <a:pt x="533398" y="62185"/>
                    <a:pt x="533398" y="62185"/>
                    <a:pt x="533398" y="62185"/>
                  </a:cubicBezTo>
                  <a:cubicBezTo>
                    <a:pt x="273152" y="62184"/>
                    <a:pt x="62182" y="273154"/>
                    <a:pt x="62182" y="533400"/>
                  </a:cubicBezTo>
                  <a:close/>
                </a:path>
              </a:pathLst>
            </a:custGeom>
            <a:solidFill>
              <a:srgbClr val="C7C6E0"/>
            </a:solidFill>
            <a:ln w="25400" algn="ctr">
              <a:solidFill>
                <a:srgbClr val="C7D1D6"/>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p>
          </p:txBody>
        </p:sp>
        <p:sp>
          <p:nvSpPr>
            <p:cNvPr id="10" name="Donut 45">
              <a:extLst>
                <a:ext uri="{FF2B5EF4-FFF2-40B4-BE49-F238E27FC236}">
                  <a16:creationId xmlns:a16="http://schemas.microsoft.com/office/drawing/2014/main" id="{5617AA55-4654-7CD1-8961-1D3991C40276}"/>
                </a:ext>
              </a:extLst>
            </p:cNvPr>
            <p:cNvSpPr>
              <a:spLocks noChangeArrowheads="1"/>
            </p:cNvSpPr>
            <p:nvPr/>
          </p:nvSpPr>
          <p:spPr bwMode="auto">
            <a:xfrm>
              <a:off x="3676650" y="2883017"/>
              <a:ext cx="1066800" cy="1066800"/>
            </a:xfrm>
            <a:custGeom>
              <a:avLst/>
              <a:gdLst>
                <a:gd name="T0" fmla="*/ 533400 w 1066800"/>
                <a:gd name="T1" fmla="*/ 0 h 1066800"/>
                <a:gd name="T2" fmla="*/ 156229 w 1066800"/>
                <a:gd name="T3" fmla="*/ 156229 h 1066800"/>
                <a:gd name="T4" fmla="*/ 0 w 1066800"/>
                <a:gd name="T5" fmla="*/ 533400 h 1066800"/>
                <a:gd name="T6" fmla="*/ 156229 w 1066800"/>
                <a:gd name="T7" fmla="*/ 910571 h 1066800"/>
                <a:gd name="T8" fmla="*/ 533400 w 1066800"/>
                <a:gd name="T9" fmla="*/ 1066800 h 1066800"/>
                <a:gd name="T10" fmla="*/ 910571 w 1066800"/>
                <a:gd name="T11" fmla="*/ 910571 h 1066800"/>
                <a:gd name="T12" fmla="*/ 1066800 w 1066800"/>
                <a:gd name="T13" fmla="*/ 533400 h 1066800"/>
                <a:gd name="T14" fmla="*/ 910571 w 1066800"/>
                <a:gd name="T15" fmla="*/ 156229 h 10668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56229 w 1066800"/>
                <a:gd name="T25" fmla="*/ 156229 h 1066800"/>
                <a:gd name="T26" fmla="*/ 910571 w 1066800"/>
                <a:gd name="T27" fmla="*/ 910571 h 106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6800" h="1066800">
                  <a:moveTo>
                    <a:pt x="0" y="533400"/>
                  </a:moveTo>
                  <a:lnTo>
                    <a:pt x="0" y="533400"/>
                  </a:lnTo>
                  <a:cubicBezTo>
                    <a:pt x="0" y="238811"/>
                    <a:pt x="238811" y="0"/>
                    <a:pt x="533400" y="1"/>
                  </a:cubicBezTo>
                  <a:cubicBezTo>
                    <a:pt x="533400" y="1"/>
                    <a:pt x="533400" y="1"/>
                    <a:pt x="533400" y="1"/>
                  </a:cubicBezTo>
                  <a:cubicBezTo>
                    <a:pt x="827989" y="1"/>
                    <a:pt x="1066800" y="238812"/>
                    <a:pt x="1066800" y="533401"/>
                  </a:cubicBezTo>
                  <a:cubicBezTo>
                    <a:pt x="1066800" y="533401"/>
                    <a:pt x="1066799" y="533401"/>
                    <a:pt x="1066799" y="533401"/>
                  </a:cubicBezTo>
                  <a:lnTo>
                    <a:pt x="1066800" y="533402"/>
                  </a:lnTo>
                  <a:cubicBezTo>
                    <a:pt x="1066800" y="827990"/>
                    <a:pt x="827988" y="1066801"/>
                    <a:pt x="533400" y="1066802"/>
                  </a:cubicBezTo>
                  <a:cubicBezTo>
                    <a:pt x="238811" y="1066802"/>
                    <a:pt x="0" y="827990"/>
                    <a:pt x="0" y="533402"/>
                  </a:cubicBezTo>
                  <a:cubicBezTo>
                    <a:pt x="-1" y="533401"/>
                    <a:pt x="0" y="533401"/>
                    <a:pt x="0" y="533401"/>
                  </a:cubicBezTo>
                  <a:close/>
                  <a:moveTo>
                    <a:pt x="53031" y="533400"/>
                  </a:moveTo>
                  <a:lnTo>
                    <a:pt x="53031" y="533400"/>
                  </a:lnTo>
                  <a:cubicBezTo>
                    <a:pt x="53031" y="533400"/>
                    <a:pt x="53031" y="533400"/>
                    <a:pt x="53031" y="533400"/>
                  </a:cubicBezTo>
                  <a:cubicBezTo>
                    <a:pt x="53030" y="798701"/>
                    <a:pt x="268098" y="1013769"/>
                    <a:pt x="533399" y="1013769"/>
                  </a:cubicBezTo>
                  <a:lnTo>
                    <a:pt x="533399" y="1013770"/>
                  </a:lnTo>
                  <a:cubicBezTo>
                    <a:pt x="798699" y="1013769"/>
                    <a:pt x="1013768" y="798701"/>
                    <a:pt x="1013768" y="533401"/>
                  </a:cubicBezTo>
                  <a:cubicBezTo>
                    <a:pt x="1013768" y="268100"/>
                    <a:pt x="798699" y="53032"/>
                    <a:pt x="533399" y="53032"/>
                  </a:cubicBezTo>
                  <a:lnTo>
                    <a:pt x="533398" y="53032"/>
                  </a:lnTo>
                  <a:cubicBezTo>
                    <a:pt x="533398" y="53032"/>
                    <a:pt x="533398" y="53032"/>
                    <a:pt x="533398" y="53032"/>
                  </a:cubicBezTo>
                  <a:cubicBezTo>
                    <a:pt x="268097" y="53031"/>
                    <a:pt x="53029" y="268099"/>
                    <a:pt x="53029" y="533400"/>
                  </a:cubicBezTo>
                  <a:close/>
                </a:path>
              </a:pathLst>
            </a:custGeom>
            <a:solidFill>
              <a:srgbClr val="C7C6E0"/>
            </a:solidFill>
            <a:ln w="25400" algn="ctr">
              <a:solidFill>
                <a:srgbClr val="C7D1D6"/>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p>
          </p:txBody>
        </p:sp>
        <p:sp>
          <p:nvSpPr>
            <p:cNvPr id="11" name="Donut 46">
              <a:extLst>
                <a:ext uri="{FF2B5EF4-FFF2-40B4-BE49-F238E27FC236}">
                  <a16:creationId xmlns:a16="http://schemas.microsoft.com/office/drawing/2014/main" id="{0839FA30-F1AA-F857-7B15-3BDBFE3320A3}"/>
                </a:ext>
              </a:extLst>
            </p:cNvPr>
            <p:cNvSpPr>
              <a:spLocks noChangeArrowheads="1"/>
            </p:cNvSpPr>
            <p:nvPr/>
          </p:nvSpPr>
          <p:spPr bwMode="auto">
            <a:xfrm>
              <a:off x="3676650" y="3873617"/>
              <a:ext cx="1066800" cy="1066800"/>
            </a:xfrm>
            <a:custGeom>
              <a:avLst/>
              <a:gdLst>
                <a:gd name="T0" fmla="*/ 533400 w 1066800"/>
                <a:gd name="T1" fmla="*/ 0 h 1066800"/>
                <a:gd name="T2" fmla="*/ 156229 w 1066800"/>
                <a:gd name="T3" fmla="*/ 156229 h 1066800"/>
                <a:gd name="T4" fmla="*/ 0 w 1066800"/>
                <a:gd name="T5" fmla="*/ 533400 h 1066800"/>
                <a:gd name="T6" fmla="*/ 156229 w 1066800"/>
                <a:gd name="T7" fmla="*/ 910571 h 1066800"/>
                <a:gd name="T8" fmla="*/ 533400 w 1066800"/>
                <a:gd name="T9" fmla="*/ 1066800 h 1066800"/>
                <a:gd name="T10" fmla="*/ 910571 w 1066800"/>
                <a:gd name="T11" fmla="*/ 910571 h 1066800"/>
                <a:gd name="T12" fmla="*/ 1066800 w 1066800"/>
                <a:gd name="T13" fmla="*/ 533400 h 1066800"/>
                <a:gd name="T14" fmla="*/ 910571 w 1066800"/>
                <a:gd name="T15" fmla="*/ 156229 h 10668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56229 w 1066800"/>
                <a:gd name="T25" fmla="*/ 156229 h 1066800"/>
                <a:gd name="T26" fmla="*/ 910571 w 1066800"/>
                <a:gd name="T27" fmla="*/ 910571 h 106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6800" h="1066800">
                  <a:moveTo>
                    <a:pt x="0" y="533400"/>
                  </a:moveTo>
                  <a:lnTo>
                    <a:pt x="0" y="533400"/>
                  </a:lnTo>
                  <a:cubicBezTo>
                    <a:pt x="0" y="238811"/>
                    <a:pt x="238811" y="0"/>
                    <a:pt x="533400" y="1"/>
                  </a:cubicBezTo>
                  <a:cubicBezTo>
                    <a:pt x="533400" y="1"/>
                    <a:pt x="533400" y="1"/>
                    <a:pt x="533400" y="1"/>
                  </a:cubicBezTo>
                  <a:cubicBezTo>
                    <a:pt x="827989" y="1"/>
                    <a:pt x="1066800" y="238812"/>
                    <a:pt x="1066800" y="533401"/>
                  </a:cubicBezTo>
                  <a:cubicBezTo>
                    <a:pt x="1066800" y="533401"/>
                    <a:pt x="1066799" y="533401"/>
                    <a:pt x="1066799" y="533401"/>
                  </a:cubicBezTo>
                  <a:lnTo>
                    <a:pt x="1066800" y="533402"/>
                  </a:lnTo>
                  <a:cubicBezTo>
                    <a:pt x="1066800" y="827990"/>
                    <a:pt x="827988" y="1066801"/>
                    <a:pt x="533400" y="1066802"/>
                  </a:cubicBezTo>
                  <a:cubicBezTo>
                    <a:pt x="238811" y="1066802"/>
                    <a:pt x="0" y="827990"/>
                    <a:pt x="0" y="533402"/>
                  </a:cubicBezTo>
                  <a:cubicBezTo>
                    <a:pt x="-1" y="533401"/>
                    <a:pt x="0" y="533401"/>
                    <a:pt x="0" y="533401"/>
                  </a:cubicBezTo>
                  <a:close/>
                  <a:moveTo>
                    <a:pt x="62269" y="533400"/>
                  </a:moveTo>
                  <a:lnTo>
                    <a:pt x="62269" y="533400"/>
                  </a:lnTo>
                  <a:cubicBezTo>
                    <a:pt x="62269" y="533400"/>
                    <a:pt x="62269" y="533400"/>
                    <a:pt x="62269" y="533400"/>
                  </a:cubicBezTo>
                  <a:cubicBezTo>
                    <a:pt x="62268" y="793599"/>
                    <a:pt x="273200" y="1004531"/>
                    <a:pt x="533399" y="1004531"/>
                  </a:cubicBezTo>
                  <a:lnTo>
                    <a:pt x="533399" y="1004532"/>
                  </a:lnTo>
                  <a:cubicBezTo>
                    <a:pt x="793597" y="1004531"/>
                    <a:pt x="1004530" y="793599"/>
                    <a:pt x="1004530" y="533401"/>
                  </a:cubicBezTo>
                  <a:cubicBezTo>
                    <a:pt x="1004530" y="273202"/>
                    <a:pt x="793597" y="62270"/>
                    <a:pt x="533399" y="62270"/>
                  </a:cubicBezTo>
                  <a:lnTo>
                    <a:pt x="533398" y="62270"/>
                  </a:lnTo>
                  <a:cubicBezTo>
                    <a:pt x="533398" y="62270"/>
                    <a:pt x="533398" y="62270"/>
                    <a:pt x="533398" y="62270"/>
                  </a:cubicBezTo>
                  <a:cubicBezTo>
                    <a:pt x="273199" y="62269"/>
                    <a:pt x="62267" y="273201"/>
                    <a:pt x="62267" y="533400"/>
                  </a:cubicBezTo>
                  <a:close/>
                </a:path>
              </a:pathLst>
            </a:custGeom>
            <a:solidFill>
              <a:srgbClr val="C7C6E0"/>
            </a:solidFill>
            <a:ln w="25400" algn="ctr">
              <a:solidFill>
                <a:srgbClr val="C7D1D6"/>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p>
          </p:txBody>
        </p:sp>
        <p:sp>
          <p:nvSpPr>
            <p:cNvPr id="12" name="Donut 47">
              <a:extLst>
                <a:ext uri="{FF2B5EF4-FFF2-40B4-BE49-F238E27FC236}">
                  <a16:creationId xmlns:a16="http://schemas.microsoft.com/office/drawing/2014/main" id="{D71D1856-40DC-43B8-C864-98D5E7086AB7}"/>
                </a:ext>
              </a:extLst>
            </p:cNvPr>
            <p:cNvSpPr>
              <a:spLocks noChangeArrowheads="1"/>
            </p:cNvSpPr>
            <p:nvPr/>
          </p:nvSpPr>
          <p:spPr bwMode="auto">
            <a:xfrm>
              <a:off x="3676650" y="4940417"/>
              <a:ext cx="1066800" cy="1066800"/>
            </a:xfrm>
            <a:custGeom>
              <a:avLst/>
              <a:gdLst>
                <a:gd name="T0" fmla="*/ 533400 w 1066800"/>
                <a:gd name="T1" fmla="*/ 0 h 1066800"/>
                <a:gd name="T2" fmla="*/ 156229 w 1066800"/>
                <a:gd name="T3" fmla="*/ 156229 h 1066800"/>
                <a:gd name="T4" fmla="*/ 0 w 1066800"/>
                <a:gd name="T5" fmla="*/ 533400 h 1066800"/>
                <a:gd name="T6" fmla="*/ 156229 w 1066800"/>
                <a:gd name="T7" fmla="*/ 910571 h 1066800"/>
                <a:gd name="T8" fmla="*/ 533400 w 1066800"/>
                <a:gd name="T9" fmla="*/ 1066800 h 1066800"/>
                <a:gd name="T10" fmla="*/ 910571 w 1066800"/>
                <a:gd name="T11" fmla="*/ 910571 h 1066800"/>
                <a:gd name="T12" fmla="*/ 1066800 w 1066800"/>
                <a:gd name="T13" fmla="*/ 533400 h 1066800"/>
                <a:gd name="T14" fmla="*/ 910571 w 1066800"/>
                <a:gd name="T15" fmla="*/ 156229 h 10668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56229 w 1066800"/>
                <a:gd name="T25" fmla="*/ 156229 h 1066800"/>
                <a:gd name="T26" fmla="*/ 910571 w 1066800"/>
                <a:gd name="T27" fmla="*/ 910571 h 106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6800" h="1066800">
                  <a:moveTo>
                    <a:pt x="0" y="533400"/>
                  </a:moveTo>
                  <a:lnTo>
                    <a:pt x="0" y="533400"/>
                  </a:lnTo>
                  <a:cubicBezTo>
                    <a:pt x="0" y="238811"/>
                    <a:pt x="238811" y="0"/>
                    <a:pt x="533400" y="1"/>
                  </a:cubicBezTo>
                  <a:cubicBezTo>
                    <a:pt x="533400" y="1"/>
                    <a:pt x="533400" y="1"/>
                    <a:pt x="533400" y="1"/>
                  </a:cubicBezTo>
                  <a:cubicBezTo>
                    <a:pt x="827989" y="1"/>
                    <a:pt x="1066800" y="238812"/>
                    <a:pt x="1066800" y="533401"/>
                  </a:cubicBezTo>
                  <a:cubicBezTo>
                    <a:pt x="1066800" y="533401"/>
                    <a:pt x="1066799" y="533401"/>
                    <a:pt x="1066799" y="533401"/>
                  </a:cubicBezTo>
                  <a:lnTo>
                    <a:pt x="1066800" y="533402"/>
                  </a:lnTo>
                  <a:cubicBezTo>
                    <a:pt x="1066800" y="827990"/>
                    <a:pt x="827988" y="1066801"/>
                    <a:pt x="533400" y="1066802"/>
                  </a:cubicBezTo>
                  <a:cubicBezTo>
                    <a:pt x="238811" y="1066802"/>
                    <a:pt x="0" y="827990"/>
                    <a:pt x="0" y="533402"/>
                  </a:cubicBezTo>
                  <a:cubicBezTo>
                    <a:pt x="-1" y="533401"/>
                    <a:pt x="0" y="533401"/>
                    <a:pt x="0" y="533401"/>
                  </a:cubicBezTo>
                  <a:close/>
                  <a:moveTo>
                    <a:pt x="62269" y="533400"/>
                  </a:moveTo>
                  <a:lnTo>
                    <a:pt x="62269" y="533400"/>
                  </a:lnTo>
                  <a:cubicBezTo>
                    <a:pt x="62269" y="533400"/>
                    <a:pt x="62269" y="533400"/>
                    <a:pt x="62269" y="533400"/>
                  </a:cubicBezTo>
                  <a:cubicBezTo>
                    <a:pt x="62268" y="793599"/>
                    <a:pt x="273200" y="1004531"/>
                    <a:pt x="533399" y="1004531"/>
                  </a:cubicBezTo>
                  <a:lnTo>
                    <a:pt x="533399" y="1004532"/>
                  </a:lnTo>
                  <a:cubicBezTo>
                    <a:pt x="793597" y="1004531"/>
                    <a:pt x="1004530" y="793599"/>
                    <a:pt x="1004530" y="533401"/>
                  </a:cubicBezTo>
                  <a:cubicBezTo>
                    <a:pt x="1004530" y="273202"/>
                    <a:pt x="793597" y="62270"/>
                    <a:pt x="533399" y="62270"/>
                  </a:cubicBezTo>
                  <a:lnTo>
                    <a:pt x="533398" y="62270"/>
                  </a:lnTo>
                  <a:cubicBezTo>
                    <a:pt x="533398" y="62270"/>
                    <a:pt x="533398" y="62270"/>
                    <a:pt x="533398" y="62270"/>
                  </a:cubicBezTo>
                  <a:cubicBezTo>
                    <a:pt x="273199" y="62269"/>
                    <a:pt x="62267" y="273201"/>
                    <a:pt x="62267" y="533400"/>
                  </a:cubicBezTo>
                  <a:close/>
                </a:path>
              </a:pathLst>
            </a:custGeom>
            <a:solidFill>
              <a:srgbClr val="C7C6E0"/>
            </a:solidFill>
            <a:ln w="25400" algn="ctr">
              <a:solidFill>
                <a:srgbClr val="C7D1D6"/>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p>
          </p:txBody>
        </p:sp>
        <p:sp>
          <p:nvSpPr>
            <p:cNvPr id="13" name="Donut 48">
              <a:extLst>
                <a:ext uri="{FF2B5EF4-FFF2-40B4-BE49-F238E27FC236}">
                  <a16:creationId xmlns:a16="http://schemas.microsoft.com/office/drawing/2014/main" id="{29E1AF8C-CF91-551E-E7F7-B7AD4A545E31}"/>
                </a:ext>
              </a:extLst>
            </p:cNvPr>
            <p:cNvSpPr>
              <a:spLocks noChangeArrowheads="1"/>
            </p:cNvSpPr>
            <p:nvPr/>
          </p:nvSpPr>
          <p:spPr bwMode="auto">
            <a:xfrm>
              <a:off x="7543800" y="4940417"/>
              <a:ext cx="1066800" cy="1066800"/>
            </a:xfrm>
            <a:custGeom>
              <a:avLst/>
              <a:gdLst>
                <a:gd name="T0" fmla="*/ 533400 w 1066800"/>
                <a:gd name="T1" fmla="*/ 0 h 1066800"/>
                <a:gd name="T2" fmla="*/ 156229 w 1066800"/>
                <a:gd name="T3" fmla="*/ 156229 h 1066800"/>
                <a:gd name="T4" fmla="*/ 0 w 1066800"/>
                <a:gd name="T5" fmla="*/ 533400 h 1066800"/>
                <a:gd name="T6" fmla="*/ 156229 w 1066800"/>
                <a:gd name="T7" fmla="*/ 910571 h 1066800"/>
                <a:gd name="T8" fmla="*/ 533400 w 1066800"/>
                <a:gd name="T9" fmla="*/ 1066800 h 1066800"/>
                <a:gd name="T10" fmla="*/ 910571 w 1066800"/>
                <a:gd name="T11" fmla="*/ 910571 h 1066800"/>
                <a:gd name="T12" fmla="*/ 1066800 w 1066800"/>
                <a:gd name="T13" fmla="*/ 533400 h 1066800"/>
                <a:gd name="T14" fmla="*/ 910571 w 1066800"/>
                <a:gd name="T15" fmla="*/ 156229 h 10668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56229 w 1066800"/>
                <a:gd name="T25" fmla="*/ 156229 h 1066800"/>
                <a:gd name="T26" fmla="*/ 910571 w 1066800"/>
                <a:gd name="T27" fmla="*/ 910571 h 106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6800" h="1066800">
                  <a:moveTo>
                    <a:pt x="0" y="533400"/>
                  </a:moveTo>
                  <a:lnTo>
                    <a:pt x="0" y="533400"/>
                  </a:lnTo>
                  <a:cubicBezTo>
                    <a:pt x="0" y="238811"/>
                    <a:pt x="238811" y="0"/>
                    <a:pt x="533400" y="1"/>
                  </a:cubicBezTo>
                  <a:cubicBezTo>
                    <a:pt x="533400" y="1"/>
                    <a:pt x="533400" y="1"/>
                    <a:pt x="533400" y="1"/>
                  </a:cubicBezTo>
                  <a:cubicBezTo>
                    <a:pt x="827989" y="1"/>
                    <a:pt x="1066800" y="238812"/>
                    <a:pt x="1066800" y="533401"/>
                  </a:cubicBezTo>
                  <a:cubicBezTo>
                    <a:pt x="1066800" y="533401"/>
                    <a:pt x="1066799" y="533401"/>
                    <a:pt x="1066799" y="533401"/>
                  </a:cubicBezTo>
                  <a:lnTo>
                    <a:pt x="1066800" y="533402"/>
                  </a:lnTo>
                  <a:cubicBezTo>
                    <a:pt x="1066800" y="827990"/>
                    <a:pt x="827988" y="1066801"/>
                    <a:pt x="533400" y="1066802"/>
                  </a:cubicBezTo>
                  <a:cubicBezTo>
                    <a:pt x="238811" y="1066802"/>
                    <a:pt x="0" y="827990"/>
                    <a:pt x="0" y="533402"/>
                  </a:cubicBezTo>
                  <a:cubicBezTo>
                    <a:pt x="-1" y="533401"/>
                    <a:pt x="0" y="533401"/>
                    <a:pt x="0" y="533401"/>
                  </a:cubicBezTo>
                  <a:close/>
                  <a:moveTo>
                    <a:pt x="62269" y="533400"/>
                  </a:moveTo>
                  <a:lnTo>
                    <a:pt x="62269" y="533400"/>
                  </a:lnTo>
                  <a:cubicBezTo>
                    <a:pt x="62269" y="533400"/>
                    <a:pt x="62269" y="533400"/>
                    <a:pt x="62269" y="533400"/>
                  </a:cubicBezTo>
                  <a:cubicBezTo>
                    <a:pt x="62268" y="793599"/>
                    <a:pt x="273200" y="1004531"/>
                    <a:pt x="533399" y="1004531"/>
                  </a:cubicBezTo>
                  <a:lnTo>
                    <a:pt x="533399" y="1004532"/>
                  </a:lnTo>
                  <a:cubicBezTo>
                    <a:pt x="793597" y="1004531"/>
                    <a:pt x="1004530" y="793599"/>
                    <a:pt x="1004530" y="533401"/>
                  </a:cubicBezTo>
                  <a:cubicBezTo>
                    <a:pt x="1004530" y="273202"/>
                    <a:pt x="793597" y="62270"/>
                    <a:pt x="533399" y="62270"/>
                  </a:cubicBezTo>
                  <a:lnTo>
                    <a:pt x="533398" y="62270"/>
                  </a:lnTo>
                  <a:cubicBezTo>
                    <a:pt x="533398" y="62270"/>
                    <a:pt x="533398" y="62270"/>
                    <a:pt x="533398" y="62270"/>
                  </a:cubicBezTo>
                  <a:cubicBezTo>
                    <a:pt x="273199" y="62269"/>
                    <a:pt x="62267" y="273201"/>
                    <a:pt x="62267" y="533400"/>
                  </a:cubicBezTo>
                  <a:close/>
                </a:path>
              </a:pathLst>
            </a:custGeom>
            <a:solidFill>
              <a:srgbClr val="C7C6E0"/>
            </a:solidFill>
            <a:ln w="25400" algn="ctr">
              <a:solidFill>
                <a:srgbClr val="C7D1D6"/>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p>
          </p:txBody>
        </p:sp>
        <p:sp>
          <p:nvSpPr>
            <p:cNvPr id="14" name="Donut 49">
              <a:extLst>
                <a:ext uri="{FF2B5EF4-FFF2-40B4-BE49-F238E27FC236}">
                  <a16:creationId xmlns:a16="http://schemas.microsoft.com/office/drawing/2014/main" id="{B80C400A-96A2-3C63-58A5-DEAB671C5E4B}"/>
                </a:ext>
              </a:extLst>
            </p:cNvPr>
            <p:cNvSpPr>
              <a:spLocks noChangeArrowheads="1"/>
            </p:cNvSpPr>
            <p:nvPr/>
          </p:nvSpPr>
          <p:spPr bwMode="auto">
            <a:xfrm>
              <a:off x="7543800" y="3873617"/>
              <a:ext cx="1066800" cy="1066800"/>
            </a:xfrm>
            <a:custGeom>
              <a:avLst/>
              <a:gdLst>
                <a:gd name="T0" fmla="*/ 533400 w 1066800"/>
                <a:gd name="T1" fmla="*/ 0 h 1066800"/>
                <a:gd name="T2" fmla="*/ 156229 w 1066800"/>
                <a:gd name="T3" fmla="*/ 156229 h 1066800"/>
                <a:gd name="T4" fmla="*/ 0 w 1066800"/>
                <a:gd name="T5" fmla="*/ 533400 h 1066800"/>
                <a:gd name="T6" fmla="*/ 156229 w 1066800"/>
                <a:gd name="T7" fmla="*/ 910571 h 1066800"/>
                <a:gd name="T8" fmla="*/ 533400 w 1066800"/>
                <a:gd name="T9" fmla="*/ 1066800 h 1066800"/>
                <a:gd name="T10" fmla="*/ 910571 w 1066800"/>
                <a:gd name="T11" fmla="*/ 910571 h 1066800"/>
                <a:gd name="T12" fmla="*/ 1066800 w 1066800"/>
                <a:gd name="T13" fmla="*/ 533400 h 1066800"/>
                <a:gd name="T14" fmla="*/ 910571 w 1066800"/>
                <a:gd name="T15" fmla="*/ 156229 h 10668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56229 w 1066800"/>
                <a:gd name="T25" fmla="*/ 156229 h 1066800"/>
                <a:gd name="T26" fmla="*/ 910571 w 1066800"/>
                <a:gd name="T27" fmla="*/ 910571 h 106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6800" h="1066800">
                  <a:moveTo>
                    <a:pt x="0" y="533400"/>
                  </a:moveTo>
                  <a:lnTo>
                    <a:pt x="0" y="533400"/>
                  </a:lnTo>
                  <a:cubicBezTo>
                    <a:pt x="0" y="238811"/>
                    <a:pt x="238811" y="0"/>
                    <a:pt x="533400" y="1"/>
                  </a:cubicBezTo>
                  <a:cubicBezTo>
                    <a:pt x="533400" y="1"/>
                    <a:pt x="533400" y="1"/>
                    <a:pt x="533400" y="1"/>
                  </a:cubicBezTo>
                  <a:cubicBezTo>
                    <a:pt x="827989" y="1"/>
                    <a:pt x="1066800" y="238812"/>
                    <a:pt x="1066800" y="533401"/>
                  </a:cubicBezTo>
                  <a:cubicBezTo>
                    <a:pt x="1066800" y="533401"/>
                    <a:pt x="1066799" y="533401"/>
                    <a:pt x="1066799" y="533401"/>
                  </a:cubicBezTo>
                  <a:lnTo>
                    <a:pt x="1066800" y="533402"/>
                  </a:lnTo>
                  <a:cubicBezTo>
                    <a:pt x="1066800" y="827990"/>
                    <a:pt x="827988" y="1066801"/>
                    <a:pt x="533400" y="1066802"/>
                  </a:cubicBezTo>
                  <a:cubicBezTo>
                    <a:pt x="238811" y="1066802"/>
                    <a:pt x="0" y="827990"/>
                    <a:pt x="0" y="533402"/>
                  </a:cubicBezTo>
                  <a:cubicBezTo>
                    <a:pt x="-1" y="533401"/>
                    <a:pt x="0" y="533401"/>
                    <a:pt x="0" y="533401"/>
                  </a:cubicBezTo>
                  <a:close/>
                  <a:moveTo>
                    <a:pt x="62269" y="533400"/>
                  </a:moveTo>
                  <a:lnTo>
                    <a:pt x="62269" y="533400"/>
                  </a:lnTo>
                  <a:cubicBezTo>
                    <a:pt x="62269" y="533400"/>
                    <a:pt x="62269" y="533400"/>
                    <a:pt x="62269" y="533400"/>
                  </a:cubicBezTo>
                  <a:cubicBezTo>
                    <a:pt x="62268" y="793599"/>
                    <a:pt x="273200" y="1004531"/>
                    <a:pt x="533399" y="1004531"/>
                  </a:cubicBezTo>
                  <a:lnTo>
                    <a:pt x="533399" y="1004532"/>
                  </a:lnTo>
                  <a:cubicBezTo>
                    <a:pt x="793597" y="1004531"/>
                    <a:pt x="1004530" y="793599"/>
                    <a:pt x="1004530" y="533401"/>
                  </a:cubicBezTo>
                  <a:cubicBezTo>
                    <a:pt x="1004530" y="273202"/>
                    <a:pt x="793597" y="62270"/>
                    <a:pt x="533399" y="62270"/>
                  </a:cubicBezTo>
                  <a:lnTo>
                    <a:pt x="533398" y="62270"/>
                  </a:lnTo>
                  <a:cubicBezTo>
                    <a:pt x="533398" y="62270"/>
                    <a:pt x="533398" y="62270"/>
                    <a:pt x="533398" y="62270"/>
                  </a:cubicBezTo>
                  <a:cubicBezTo>
                    <a:pt x="273199" y="62269"/>
                    <a:pt x="62267" y="273201"/>
                    <a:pt x="62267" y="533400"/>
                  </a:cubicBezTo>
                  <a:close/>
                </a:path>
              </a:pathLst>
            </a:custGeom>
            <a:solidFill>
              <a:srgbClr val="C7C6E0"/>
            </a:solidFill>
            <a:ln w="25400" algn="ctr">
              <a:solidFill>
                <a:srgbClr val="C7D1D6"/>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p>
          </p:txBody>
        </p:sp>
        <p:sp>
          <p:nvSpPr>
            <p:cNvPr id="15" name="Donut 51">
              <a:extLst>
                <a:ext uri="{FF2B5EF4-FFF2-40B4-BE49-F238E27FC236}">
                  <a16:creationId xmlns:a16="http://schemas.microsoft.com/office/drawing/2014/main" id="{2D8C09C6-65D9-D0F3-2CA2-C646D4F80CE6}"/>
                </a:ext>
              </a:extLst>
            </p:cNvPr>
            <p:cNvSpPr>
              <a:spLocks noChangeArrowheads="1"/>
            </p:cNvSpPr>
            <p:nvPr/>
          </p:nvSpPr>
          <p:spPr bwMode="auto">
            <a:xfrm>
              <a:off x="7543800" y="2806817"/>
              <a:ext cx="1066800" cy="1066800"/>
            </a:xfrm>
            <a:custGeom>
              <a:avLst/>
              <a:gdLst>
                <a:gd name="T0" fmla="*/ 533400 w 1066800"/>
                <a:gd name="T1" fmla="*/ 0 h 1066800"/>
                <a:gd name="T2" fmla="*/ 156229 w 1066800"/>
                <a:gd name="T3" fmla="*/ 156229 h 1066800"/>
                <a:gd name="T4" fmla="*/ 0 w 1066800"/>
                <a:gd name="T5" fmla="*/ 533400 h 1066800"/>
                <a:gd name="T6" fmla="*/ 156229 w 1066800"/>
                <a:gd name="T7" fmla="*/ 910571 h 1066800"/>
                <a:gd name="T8" fmla="*/ 533400 w 1066800"/>
                <a:gd name="T9" fmla="*/ 1066800 h 1066800"/>
                <a:gd name="T10" fmla="*/ 910571 w 1066800"/>
                <a:gd name="T11" fmla="*/ 910571 h 1066800"/>
                <a:gd name="T12" fmla="*/ 1066800 w 1066800"/>
                <a:gd name="T13" fmla="*/ 533400 h 1066800"/>
                <a:gd name="T14" fmla="*/ 910571 w 1066800"/>
                <a:gd name="T15" fmla="*/ 156229 h 10668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56229 w 1066800"/>
                <a:gd name="T25" fmla="*/ 156229 h 1066800"/>
                <a:gd name="T26" fmla="*/ 910571 w 1066800"/>
                <a:gd name="T27" fmla="*/ 910571 h 106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6800" h="1066800">
                  <a:moveTo>
                    <a:pt x="0" y="533400"/>
                  </a:moveTo>
                  <a:lnTo>
                    <a:pt x="0" y="533400"/>
                  </a:lnTo>
                  <a:cubicBezTo>
                    <a:pt x="0" y="238811"/>
                    <a:pt x="238811" y="0"/>
                    <a:pt x="533400" y="1"/>
                  </a:cubicBezTo>
                  <a:cubicBezTo>
                    <a:pt x="533400" y="1"/>
                    <a:pt x="533400" y="1"/>
                    <a:pt x="533400" y="1"/>
                  </a:cubicBezTo>
                  <a:cubicBezTo>
                    <a:pt x="827989" y="1"/>
                    <a:pt x="1066800" y="238812"/>
                    <a:pt x="1066800" y="533401"/>
                  </a:cubicBezTo>
                  <a:cubicBezTo>
                    <a:pt x="1066800" y="533401"/>
                    <a:pt x="1066799" y="533401"/>
                    <a:pt x="1066799" y="533401"/>
                  </a:cubicBezTo>
                  <a:lnTo>
                    <a:pt x="1066800" y="533402"/>
                  </a:lnTo>
                  <a:cubicBezTo>
                    <a:pt x="1066800" y="827990"/>
                    <a:pt x="827988" y="1066801"/>
                    <a:pt x="533400" y="1066802"/>
                  </a:cubicBezTo>
                  <a:cubicBezTo>
                    <a:pt x="238811" y="1066802"/>
                    <a:pt x="0" y="827990"/>
                    <a:pt x="0" y="533402"/>
                  </a:cubicBezTo>
                  <a:cubicBezTo>
                    <a:pt x="-1" y="533401"/>
                    <a:pt x="0" y="533401"/>
                    <a:pt x="0" y="533401"/>
                  </a:cubicBezTo>
                  <a:close/>
                  <a:moveTo>
                    <a:pt x="62269" y="533400"/>
                  </a:moveTo>
                  <a:lnTo>
                    <a:pt x="62269" y="533400"/>
                  </a:lnTo>
                  <a:cubicBezTo>
                    <a:pt x="62269" y="533400"/>
                    <a:pt x="62269" y="533400"/>
                    <a:pt x="62269" y="533400"/>
                  </a:cubicBezTo>
                  <a:cubicBezTo>
                    <a:pt x="62268" y="793599"/>
                    <a:pt x="273200" y="1004531"/>
                    <a:pt x="533399" y="1004531"/>
                  </a:cubicBezTo>
                  <a:lnTo>
                    <a:pt x="533399" y="1004532"/>
                  </a:lnTo>
                  <a:cubicBezTo>
                    <a:pt x="793597" y="1004531"/>
                    <a:pt x="1004530" y="793599"/>
                    <a:pt x="1004530" y="533401"/>
                  </a:cubicBezTo>
                  <a:cubicBezTo>
                    <a:pt x="1004530" y="273202"/>
                    <a:pt x="793597" y="62270"/>
                    <a:pt x="533399" y="62270"/>
                  </a:cubicBezTo>
                  <a:lnTo>
                    <a:pt x="533398" y="62270"/>
                  </a:lnTo>
                  <a:cubicBezTo>
                    <a:pt x="533398" y="62270"/>
                    <a:pt x="533398" y="62270"/>
                    <a:pt x="533398" y="62270"/>
                  </a:cubicBezTo>
                  <a:cubicBezTo>
                    <a:pt x="273199" y="62269"/>
                    <a:pt x="62267" y="273201"/>
                    <a:pt x="62267" y="533400"/>
                  </a:cubicBezTo>
                  <a:close/>
                </a:path>
              </a:pathLst>
            </a:custGeom>
            <a:solidFill>
              <a:srgbClr val="C7C6E0"/>
            </a:solidFill>
            <a:ln w="25400" algn="ctr">
              <a:solidFill>
                <a:srgbClr val="C7D1D6"/>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p>
          </p:txBody>
        </p:sp>
        <p:sp>
          <p:nvSpPr>
            <p:cNvPr id="16" name="Donut 52">
              <a:extLst>
                <a:ext uri="{FF2B5EF4-FFF2-40B4-BE49-F238E27FC236}">
                  <a16:creationId xmlns:a16="http://schemas.microsoft.com/office/drawing/2014/main" id="{996768D8-441E-8F87-784C-6DDC89E56676}"/>
                </a:ext>
              </a:extLst>
            </p:cNvPr>
            <p:cNvSpPr>
              <a:spLocks noChangeArrowheads="1"/>
            </p:cNvSpPr>
            <p:nvPr/>
          </p:nvSpPr>
          <p:spPr bwMode="auto">
            <a:xfrm>
              <a:off x="7543800" y="1816217"/>
              <a:ext cx="1066800" cy="1066800"/>
            </a:xfrm>
            <a:custGeom>
              <a:avLst/>
              <a:gdLst>
                <a:gd name="T0" fmla="*/ 533400 w 1066800"/>
                <a:gd name="T1" fmla="*/ 0 h 1066800"/>
                <a:gd name="T2" fmla="*/ 156229 w 1066800"/>
                <a:gd name="T3" fmla="*/ 156229 h 1066800"/>
                <a:gd name="T4" fmla="*/ 0 w 1066800"/>
                <a:gd name="T5" fmla="*/ 533400 h 1066800"/>
                <a:gd name="T6" fmla="*/ 156229 w 1066800"/>
                <a:gd name="T7" fmla="*/ 910571 h 1066800"/>
                <a:gd name="T8" fmla="*/ 533400 w 1066800"/>
                <a:gd name="T9" fmla="*/ 1066800 h 1066800"/>
                <a:gd name="T10" fmla="*/ 910571 w 1066800"/>
                <a:gd name="T11" fmla="*/ 910571 h 1066800"/>
                <a:gd name="T12" fmla="*/ 1066800 w 1066800"/>
                <a:gd name="T13" fmla="*/ 533400 h 1066800"/>
                <a:gd name="T14" fmla="*/ 910571 w 1066800"/>
                <a:gd name="T15" fmla="*/ 156229 h 10668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56229 w 1066800"/>
                <a:gd name="T25" fmla="*/ 156229 h 1066800"/>
                <a:gd name="T26" fmla="*/ 910571 w 1066800"/>
                <a:gd name="T27" fmla="*/ 910571 h 10668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6800" h="1066800">
                  <a:moveTo>
                    <a:pt x="0" y="533400"/>
                  </a:moveTo>
                  <a:lnTo>
                    <a:pt x="0" y="533400"/>
                  </a:lnTo>
                  <a:cubicBezTo>
                    <a:pt x="0" y="238811"/>
                    <a:pt x="238811" y="0"/>
                    <a:pt x="533400" y="1"/>
                  </a:cubicBezTo>
                  <a:cubicBezTo>
                    <a:pt x="533400" y="1"/>
                    <a:pt x="533400" y="1"/>
                    <a:pt x="533400" y="1"/>
                  </a:cubicBezTo>
                  <a:cubicBezTo>
                    <a:pt x="827989" y="1"/>
                    <a:pt x="1066800" y="238812"/>
                    <a:pt x="1066800" y="533401"/>
                  </a:cubicBezTo>
                  <a:cubicBezTo>
                    <a:pt x="1066800" y="533401"/>
                    <a:pt x="1066799" y="533401"/>
                    <a:pt x="1066799" y="533401"/>
                  </a:cubicBezTo>
                  <a:lnTo>
                    <a:pt x="1066800" y="533402"/>
                  </a:lnTo>
                  <a:cubicBezTo>
                    <a:pt x="1066800" y="827990"/>
                    <a:pt x="827988" y="1066801"/>
                    <a:pt x="533400" y="1066802"/>
                  </a:cubicBezTo>
                  <a:cubicBezTo>
                    <a:pt x="238811" y="1066802"/>
                    <a:pt x="0" y="827990"/>
                    <a:pt x="0" y="533402"/>
                  </a:cubicBezTo>
                  <a:cubicBezTo>
                    <a:pt x="-1" y="533401"/>
                    <a:pt x="0" y="533401"/>
                    <a:pt x="0" y="533401"/>
                  </a:cubicBezTo>
                  <a:close/>
                  <a:moveTo>
                    <a:pt x="62269" y="533400"/>
                  </a:moveTo>
                  <a:lnTo>
                    <a:pt x="62269" y="533400"/>
                  </a:lnTo>
                  <a:cubicBezTo>
                    <a:pt x="62269" y="533400"/>
                    <a:pt x="62269" y="533400"/>
                    <a:pt x="62269" y="533400"/>
                  </a:cubicBezTo>
                  <a:cubicBezTo>
                    <a:pt x="62268" y="793599"/>
                    <a:pt x="273200" y="1004531"/>
                    <a:pt x="533399" y="1004531"/>
                  </a:cubicBezTo>
                  <a:lnTo>
                    <a:pt x="533399" y="1004532"/>
                  </a:lnTo>
                  <a:cubicBezTo>
                    <a:pt x="793597" y="1004531"/>
                    <a:pt x="1004530" y="793599"/>
                    <a:pt x="1004530" y="533401"/>
                  </a:cubicBezTo>
                  <a:cubicBezTo>
                    <a:pt x="1004530" y="273202"/>
                    <a:pt x="793597" y="62270"/>
                    <a:pt x="533399" y="62270"/>
                  </a:cubicBezTo>
                  <a:lnTo>
                    <a:pt x="533398" y="62270"/>
                  </a:lnTo>
                  <a:cubicBezTo>
                    <a:pt x="533398" y="62270"/>
                    <a:pt x="533398" y="62270"/>
                    <a:pt x="533398" y="62270"/>
                  </a:cubicBezTo>
                  <a:cubicBezTo>
                    <a:pt x="273199" y="62269"/>
                    <a:pt x="62267" y="273201"/>
                    <a:pt x="62267" y="533400"/>
                  </a:cubicBezTo>
                  <a:close/>
                </a:path>
              </a:pathLst>
            </a:custGeom>
            <a:solidFill>
              <a:srgbClr val="C7C6E0"/>
            </a:solidFill>
            <a:ln w="25400" algn="ctr">
              <a:solidFill>
                <a:srgbClr val="C7D1D6"/>
              </a:solidFill>
              <a:miter lim="800000"/>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a:p>
          </p:txBody>
        </p:sp>
        <p:grpSp>
          <p:nvGrpSpPr>
            <p:cNvPr id="17" name="Group 16">
              <a:extLst>
                <a:ext uri="{FF2B5EF4-FFF2-40B4-BE49-F238E27FC236}">
                  <a16:creationId xmlns:a16="http://schemas.microsoft.com/office/drawing/2014/main" id="{6915BD65-6C52-4E15-F4DD-CA8C10A45E52}"/>
                </a:ext>
              </a:extLst>
            </p:cNvPr>
            <p:cNvGrpSpPr>
              <a:grpSpLocks/>
            </p:cNvGrpSpPr>
            <p:nvPr/>
          </p:nvGrpSpPr>
          <p:grpSpPr bwMode="auto">
            <a:xfrm>
              <a:off x="4827589" y="2211507"/>
              <a:ext cx="2649537" cy="3543305"/>
              <a:chOff x="2081" y="1113"/>
              <a:chExt cx="1669" cy="2232"/>
            </a:xfrm>
          </p:grpSpPr>
          <p:sp>
            <p:nvSpPr>
              <p:cNvPr id="18" name="TextBox 18">
                <a:extLst>
                  <a:ext uri="{FF2B5EF4-FFF2-40B4-BE49-F238E27FC236}">
                    <a16:creationId xmlns:a16="http://schemas.microsoft.com/office/drawing/2014/main" id="{10F69D2C-1D0F-D5EB-1183-929F2F6913C1}"/>
                  </a:ext>
                </a:extLst>
              </p:cNvPr>
              <p:cNvSpPr txBox="1">
                <a:spLocks noChangeArrowheads="1"/>
              </p:cNvSpPr>
              <p:nvPr/>
            </p:nvSpPr>
            <p:spPr bwMode="auto">
              <a:xfrm>
                <a:off x="2293" y="1113"/>
                <a:ext cx="1259" cy="231"/>
              </a:xfrm>
              <a:prstGeom prst="rect">
                <a:avLst/>
              </a:prstGeom>
              <a:noFill/>
              <a:ln w="9525">
                <a:noFill/>
                <a:miter lim="800000"/>
                <a:headEnd/>
                <a:tailEnd/>
              </a:ln>
            </p:spPr>
            <p:txBody>
              <a:bodyPr>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ea typeface="Arial" charset="0"/>
                    <a:cs typeface="Arial" charset="0"/>
                  </a:rPr>
                  <a:t>Nil Control</a:t>
                </a:r>
              </a:p>
            </p:txBody>
          </p:sp>
          <p:cxnSp>
            <p:nvCxnSpPr>
              <p:cNvPr id="19" name="Straight Connector 18">
                <a:extLst>
                  <a:ext uri="{FF2B5EF4-FFF2-40B4-BE49-F238E27FC236}">
                    <a16:creationId xmlns:a16="http://schemas.microsoft.com/office/drawing/2014/main" id="{7BC37266-683A-E2B6-5317-BBBDF08C7EA8}"/>
                  </a:ext>
                </a:extLst>
              </p:cNvPr>
              <p:cNvCxnSpPr>
                <a:cxnSpLocks noChangeShapeType="1"/>
              </p:cNvCxnSpPr>
              <p:nvPr/>
            </p:nvCxnSpPr>
            <p:spPr bwMode="auto">
              <a:xfrm>
                <a:off x="3302" y="1236"/>
                <a:ext cx="448" cy="1"/>
              </a:xfrm>
              <a:prstGeom prst="line">
                <a:avLst/>
              </a:prstGeom>
              <a:noFill/>
              <a:ln w="25400">
                <a:solidFill>
                  <a:schemeClr val="tx1"/>
                </a:solidFill>
                <a:round/>
                <a:headEnd/>
                <a:tailEnd/>
              </a:ln>
            </p:spPr>
          </p:cxnSp>
          <p:cxnSp>
            <p:nvCxnSpPr>
              <p:cNvPr id="20" name="Straight Connector 19">
                <a:extLst>
                  <a:ext uri="{FF2B5EF4-FFF2-40B4-BE49-F238E27FC236}">
                    <a16:creationId xmlns:a16="http://schemas.microsoft.com/office/drawing/2014/main" id="{6BC3A500-EF9F-2EBC-BC42-9D8CCDFB5D14}"/>
                  </a:ext>
                </a:extLst>
              </p:cNvPr>
              <p:cNvCxnSpPr>
                <a:cxnSpLocks noChangeShapeType="1"/>
              </p:cNvCxnSpPr>
              <p:nvPr/>
            </p:nvCxnSpPr>
            <p:spPr bwMode="auto">
              <a:xfrm>
                <a:off x="2081" y="3226"/>
                <a:ext cx="289" cy="6"/>
              </a:xfrm>
              <a:prstGeom prst="line">
                <a:avLst/>
              </a:prstGeom>
              <a:noFill/>
              <a:ln w="25400">
                <a:solidFill>
                  <a:schemeClr val="tx1"/>
                </a:solidFill>
                <a:round/>
                <a:headEnd/>
                <a:tailEnd/>
              </a:ln>
            </p:spPr>
          </p:cxnSp>
          <p:cxnSp>
            <p:nvCxnSpPr>
              <p:cNvPr id="21" name="Straight Connector 20">
                <a:extLst>
                  <a:ext uri="{FF2B5EF4-FFF2-40B4-BE49-F238E27FC236}">
                    <a16:creationId xmlns:a16="http://schemas.microsoft.com/office/drawing/2014/main" id="{7C767104-F64B-F17B-36E0-478F910C78FF}"/>
                  </a:ext>
                </a:extLst>
              </p:cNvPr>
              <p:cNvCxnSpPr>
                <a:cxnSpLocks noChangeShapeType="1"/>
              </p:cNvCxnSpPr>
              <p:nvPr/>
            </p:nvCxnSpPr>
            <p:spPr bwMode="auto">
              <a:xfrm>
                <a:off x="2081" y="1233"/>
                <a:ext cx="453" cy="1"/>
              </a:xfrm>
              <a:prstGeom prst="line">
                <a:avLst/>
              </a:prstGeom>
              <a:noFill/>
              <a:ln w="25400">
                <a:solidFill>
                  <a:schemeClr val="tx1"/>
                </a:solidFill>
                <a:round/>
                <a:headEnd/>
                <a:tailEnd/>
              </a:ln>
            </p:spPr>
          </p:cxnSp>
          <p:cxnSp>
            <p:nvCxnSpPr>
              <p:cNvPr id="22" name="Straight Connector 21">
                <a:extLst>
                  <a:ext uri="{FF2B5EF4-FFF2-40B4-BE49-F238E27FC236}">
                    <a16:creationId xmlns:a16="http://schemas.microsoft.com/office/drawing/2014/main" id="{14C1B130-FA07-618B-5FE8-BC992AEF67B4}"/>
                  </a:ext>
                </a:extLst>
              </p:cNvPr>
              <p:cNvCxnSpPr>
                <a:cxnSpLocks noChangeShapeType="1"/>
              </p:cNvCxnSpPr>
              <p:nvPr/>
            </p:nvCxnSpPr>
            <p:spPr bwMode="auto">
              <a:xfrm>
                <a:off x="3468" y="3233"/>
                <a:ext cx="282" cy="1"/>
              </a:xfrm>
              <a:prstGeom prst="line">
                <a:avLst/>
              </a:prstGeom>
              <a:noFill/>
              <a:ln w="25400">
                <a:solidFill>
                  <a:schemeClr val="tx1"/>
                </a:solidFill>
                <a:round/>
                <a:headEnd/>
                <a:tailEnd/>
              </a:ln>
            </p:spPr>
          </p:cxnSp>
          <p:cxnSp>
            <p:nvCxnSpPr>
              <p:cNvPr id="23" name="Straight Connector 22">
                <a:extLst>
                  <a:ext uri="{FF2B5EF4-FFF2-40B4-BE49-F238E27FC236}">
                    <a16:creationId xmlns:a16="http://schemas.microsoft.com/office/drawing/2014/main" id="{9DA4109C-E939-5EE6-5252-03D80B81110A}"/>
                  </a:ext>
                </a:extLst>
              </p:cNvPr>
              <p:cNvCxnSpPr>
                <a:cxnSpLocks noChangeShapeType="1"/>
              </p:cNvCxnSpPr>
              <p:nvPr/>
            </p:nvCxnSpPr>
            <p:spPr bwMode="auto">
              <a:xfrm>
                <a:off x="2081" y="1839"/>
                <a:ext cx="476" cy="1"/>
              </a:xfrm>
              <a:prstGeom prst="line">
                <a:avLst/>
              </a:prstGeom>
              <a:noFill/>
              <a:ln w="25400">
                <a:solidFill>
                  <a:schemeClr val="tx1"/>
                </a:solidFill>
                <a:round/>
                <a:headEnd/>
                <a:tailEnd/>
              </a:ln>
            </p:spPr>
          </p:cxnSp>
          <p:cxnSp>
            <p:nvCxnSpPr>
              <p:cNvPr id="24" name="Straight Connector 23">
                <a:extLst>
                  <a:ext uri="{FF2B5EF4-FFF2-40B4-BE49-F238E27FC236}">
                    <a16:creationId xmlns:a16="http://schemas.microsoft.com/office/drawing/2014/main" id="{4D8436FC-2869-D7C7-D85A-23FF0AEEEE0B}"/>
                  </a:ext>
                </a:extLst>
              </p:cNvPr>
              <p:cNvCxnSpPr>
                <a:cxnSpLocks noChangeShapeType="1"/>
              </p:cNvCxnSpPr>
              <p:nvPr/>
            </p:nvCxnSpPr>
            <p:spPr bwMode="auto">
              <a:xfrm>
                <a:off x="3274" y="1859"/>
                <a:ext cx="476" cy="1"/>
              </a:xfrm>
              <a:prstGeom prst="line">
                <a:avLst/>
              </a:prstGeom>
              <a:noFill/>
              <a:ln w="25400">
                <a:solidFill>
                  <a:schemeClr val="tx1"/>
                </a:solidFill>
                <a:round/>
                <a:headEnd/>
                <a:tailEnd/>
              </a:ln>
            </p:spPr>
          </p:cxnSp>
          <p:cxnSp>
            <p:nvCxnSpPr>
              <p:cNvPr id="25" name="Straight Connector 24">
                <a:extLst>
                  <a:ext uri="{FF2B5EF4-FFF2-40B4-BE49-F238E27FC236}">
                    <a16:creationId xmlns:a16="http://schemas.microsoft.com/office/drawing/2014/main" id="{B4F55F07-684F-6DE4-0025-E59827271A97}"/>
                  </a:ext>
                </a:extLst>
              </p:cNvPr>
              <p:cNvCxnSpPr>
                <a:cxnSpLocks noChangeShapeType="1"/>
              </p:cNvCxnSpPr>
              <p:nvPr/>
            </p:nvCxnSpPr>
            <p:spPr bwMode="auto">
              <a:xfrm>
                <a:off x="2081" y="2454"/>
                <a:ext cx="476" cy="1"/>
              </a:xfrm>
              <a:prstGeom prst="line">
                <a:avLst/>
              </a:prstGeom>
              <a:noFill/>
              <a:ln w="25400">
                <a:solidFill>
                  <a:schemeClr val="tx1"/>
                </a:solidFill>
                <a:round/>
                <a:headEnd/>
                <a:tailEnd/>
              </a:ln>
            </p:spPr>
          </p:cxnSp>
          <p:cxnSp>
            <p:nvCxnSpPr>
              <p:cNvPr id="26" name="Straight Connector 25">
                <a:extLst>
                  <a:ext uri="{FF2B5EF4-FFF2-40B4-BE49-F238E27FC236}">
                    <a16:creationId xmlns:a16="http://schemas.microsoft.com/office/drawing/2014/main" id="{E73727AC-5953-8A02-28FE-ABAA66067EE4}"/>
                  </a:ext>
                </a:extLst>
              </p:cNvPr>
              <p:cNvCxnSpPr>
                <a:cxnSpLocks noChangeShapeType="1"/>
              </p:cNvCxnSpPr>
              <p:nvPr/>
            </p:nvCxnSpPr>
            <p:spPr bwMode="auto">
              <a:xfrm>
                <a:off x="3274" y="2450"/>
                <a:ext cx="476" cy="1"/>
              </a:xfrm>
              <a:prstGeom prst="line">
                <a:avLst/>
              </a:prstGeom>
              <a:noFill/>
              <a:ln w="25400">
                <a:solidFill>
                  <a:schemeClr val="tx1"/>
                </a:solidFill>
                <a:round/>
                <a:headEnd/>
                <a:tailEnd/>
              </a:ln>
            </p:spPr>
          </p:cxnSp>
          <p:sp>
            <p:nvSpPr>
              <p:cNvPr id="27" name="TextBox 18">
                <a:extLst>
                  <a:ext uri="{FF2B5EF4-FFF2-40B4-BE49-F238E27FC236}">
                    <a16:creationId xmlns:a16="http://schemas.microsoft.com/office/drawing/2014/main" id="{602697B6-A78F-0E51-2C77-59A048812B35}"/>
                  </a:ext>
                </a:extLst>
              </p:cNvPr>
              <p:cNvSpPr txBox="1">
                <a:spLocks noChangeArrowheads="1"/>
              </p:cNvSpPr>
              <p:nvPr/>
            </p:nvSpPr>
            <p:spPr bwMode="auto">
              <a:xfrm>
                <a:off x="2293" y="1654"/>
                <a:ext cx="1259" cy="404"/>
              </a:xfrm>
              <a:prstGeom prst="rect">
                <a:avLst/>
              </a:prstGeom>
              <a:noFill/>
              <a:ln w="9525">
                <a:noFill/>
                <a:miter lim="800000"/>
                <a:headEnd/>
                <a:tailEnd/>
              </a:ln>
            </p:spPr>
            <p:txBody>
              <a:bodyPr>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ea typeface="Arial" charset="0"/>
                    <a:cs typeface="Arial" charset="0"/>
                  </a:rPr>
                  <a:t>ESAT-6</a:t>
                </a:r>
              </a:p>
              <a:p>
                <a:pPr algn="ctr"/>
                <a:r>
                  <a:rPr lang="en-US">
                    <a:ea typeface="Arial" charset="0"/>
                    <a:cs typeface="Arial" charset="0"/>
                  </a:rPr>
                  <a:t>Panel A</a:t>
                </a:r>
              </a:p>
            </p:txBody>
          </p:sp>
          <p:sp>
            <p:nvSpPr>
              <p:cNvPr id="28" name="TextBox 18">
                <a:extLst>
                  <a:ext uri="{FF2B5EF4-FFF2-40B4-BE49-F238E27FC236}">
                    <a16:creationId xmlns:a16="http://schemas.microsoft.com/office/drawing/2014/main" id="{69D87E4D-1CB3-B1C7-A694-9E328F5BBC25}"/>
                  </a:ext>
                </a:extLst>
              </p:cNvPr>
              <p:cNvSpPr txBox="1">
                <a:spLocks noChangeArrowheads="1"/>
              </p:cNvSpPr>
              <p:nvPr/>
            </p:nvSpPr>
            <p:spPr bwMode="auto">
              <a:xfrm>
                <a:off x="2293" y="2277"/>
                <a:ext cx="1259" cy="404"/>
              </a:xfrm>
              <a:prstGeom prst="rect">
                <a:avLst/>
              </a:prstGeom>
              <a:noFill/>
              <a:ln w="9525">
                <a:noFill/>
                <a:miter lim="800000"/>
                <a:headEnd/>
                <a:tailEnd/>
              </a:ln>
            </p:spPr>
            <p:txBody>
              <a:bodyPr>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ea typeface="Arial" charset="0"/>
                    <a:cs typeface="Arial" charset="0"/>
                  </a:rPr>
                  <a:t>CFP 10</a:t>
                </a:r>
              </a:p>
              <a:p>
                <a:pPr algn="ctr"/>
                <a:r>
                  <a:rPr lang="en-US">
                    <a:ea typeface="Arial" charset="0"/>
                    <a:cs typeface="Arial" charset="0"/>
                  </a:rPr>
                  <a:t>Panel B</a:t>
                </a:r>
              </a:p>
            </p:txBody>
          </p:sp>
          <p:sp>
            <p:nvSpPr>
              <p:cNvPr id="29" name="TextBox 18">
                <a:extLst>
                  <a:ext uri="{FF2B5EF4-FFF2-40B4-BE49-F238E27FC236}">
                    <a16:creationId xmlns:a16="http://schemas.microsoft.com/office/drawing/2014/main" id="{4772A31D-30B0-7BF3-AEF6-F79C9AEB1E34}"/>
                  </a:ext>
                </a:extLst>
              </p:cNvPr>
              <p:cNvSpPr txBox="1">
                <a:spLocks noChangeArrowheads="1"/>
              </p:cNvSpPr>
              <p:nvPr/>
            </p:nvSpPr>
            <p:spPr bwMode="auto">
              <a:xfrm>
                <a:off x="2275" y="3114"/>
                <a:ext cx="1294" cy="231"/>
              </a:xfrm>
              <a:prstGeom prst="rect">
                <a:avLst/>
              </a:prstGeom>
              <a:noFill/>
              <a:ln w="9525">
                <a:noFill/>
                <a:miter lim="800000"/>
                <a:headEnd/>
                <a:tailEnd/>
              </a:ln>
            </p:spPr>
            <p:txBody>
              <a:bodyPr>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ea typeface="Arial" charset="0"/>
                    <a:cs typeface="Arial" charset="0"/>
                  </a:rPr>
                  <a:t>Positive Control</a:t>
                </a:r>
              </a:p>
            </p:txBody>
          </p:sp>
        </p:grpSp>
      </p:grpSp>
    </p:spTree>
    <p:extLst>
      <p:ext uri="{BB962C8B-B14F-4D97-AF65-F5344CB8AC3E}">
        <p14:creationId xmlns:p14="http://schemas.microsoft.com/office/powerpoint/2010/main" val="70072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EC03AF-ED04-7C2E-4670-1D62322AA2AF}"/>
              </a:ext>
            </a:extLst>
          </p:cNvPr>
          <p:cNvSpPr txBox="1"/>
          <p:nvPr/>
        </p:nvSpPr>
        <p:spPr>
          <a:xfrm>
            <a:off x="2494547" y="545432"/>
            <a:ext cx="7186864" cy="1015663"/>
          </a:xfrm>
          <a:prstGeom prst="rect">
            <a:avLst/>
          </a:prstGeom>
          <a:noFill/>
        </p:spPr>
        <p:txBody>
          <a:bodyPr wrap="square" rtlCol="0">
            <a:spAutoFit/>
          </a:bodyPr>
          <a:lstStyle/>
          <a:p>
            <a:pPr algn="ctr"/>
            <a:r>
              <a:rPr lang="en-US" sz="6000" dirty="0"/>
              <a:t>Objectives</a:t>
            </a:r>
          </a:p>
        </p:txBody>
      </p:sp>
      <p:sp>
        <p:nvSpPr>
          <p:cNvPr id="4" name="TextBox 3">
            <a:extLst>
              <a:ext uri="{FF2B5EF4-FFF2-40B4-BE49-F238E27FC236}">
                <a16:creationId xmlns:a16="http://schemas.microsoft.com/office/drawing/2014/main" id="{D853FD51-B8F1-7F58-ED40-39F3432F9637}"/>
              </a:ext>
            </a:extLst>
          </p:cNvPr>
          <p:cNvSpPr txBox="1"/>
          <p:nvPr/>
        </p:nvSpPr>
        <p:spPr>
          <a:xfrm>
            <a:off x="1066800" y="2061411"/>
            <a:ext cx="9673389" cy="3231654"/>
          </a:xfrm>
          <a:prstGeom prst="rect">
            <a:avLst/>
          </a:prstGeom>
          <a:noFill/>
        </p:spPr>
        <p:txBody>
          <a:bodyPr wrap="square" rtlCol="0">
            <a:spAutoFit/>
          </a:bodyPr>
          <a:lstStyle/>
          <a:p>
            <a:pPr marL="800100" lvl="1" indent="-342900">
              <a:buAutoNum type="arabicPeriod"/>
            </a:pPr>
            <a:r>
              <a:rPr lang="en-US" sz="2800" dirty="0"/>
              <a:t>Discuss appropriate populations that should be screened for TB infection. </a:t>
            </a:r>
          </a:p>
          <a:p>
            <a:pPr marL="800100" lvl="1" indent="-342900">
              <a:buAutoNum type="arabicPeriod"/>
            </a:pPr>
            <a:endParaRPr lang="en-US" sz="2800" dirty="0"/>
          </a:p>
          <a:p>
            <a:pPr marL="800100" lvl="1" indent="-342900">
              <a:buAutoNum type="arabicPeriod"/>
            </a:pPr>
            <a:r>
              <a:rPr lang="en-US" sz="2800" dirty="0"/>
              <a:t>Screening tools (TST IGRAs) and how to interpret results</a:t>
            </a:r>
          </a:p>
          <a:p>
            <a:pPr marL="800100" lvl="1" indent="-342900">
              <a:buAutoNum type="arabicPeriod"/>
            </a:pPr>
            <a:endParaRPr lang="en-US" sz="2800" dirty="0"/>
          </a:p>
          <a:p>
            <a:pPr marL="800100" lvl="1" indent="-342900">
              <a:buAutoNum type="arabicPeriod"/>
            </a:pPr>
            <a:r>
              <a:rPr lang="en-US" sz="2800" dirty="0"/>
              <a:t>Current guidelines when using screening tools</a:t>
            </a:r>
          </a:p>
          <a:p>
            <a:pPr lvl="1"/>
            <a:endParaRPr lang="en-US" dirty="0"/>
          </a:p>
          <a:p>
            <a:pPr marL="342900" indent="-342900">
              <a:buAutoNum type="arabicPeriod"/>
            </a:pPr>
            <a:endParaRPr lang="en-US" dirty="0"/>
          </a:p>
        </p:txBody>
      </p:sp>
    </p:spTree>
    <p:extLst>
      <p:ext uri="{BB962C8B-B14F-4D97-AF65-F5344CB8AC3E}">
        <p14:creationId xmlns:p14="http://schemas.microsoft.com/office/powerpoint/2010/main" val="2624935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73CE7-A297-349F-A4B8-064737E67778}"/>
              </a:ext>
            </a:extLst>
          </p:cNvPr>
          <p:cNvSpPr txBox="1"/>
          <p:nvPr/>
        </p:nvSpPr>
        <p:spPr>
          <a:xfrm>
            <a:off x="1817914" y="478971"/>
            <a:ext cx="7326086" cy="1077218"/>
          </a:xfrm>
          <a:prstGeom prst="rect">
            <a:avLst/>
          </a:prstGeom>
          <a:noFill/>
        </p:spPr>
        <p:txBody>
          <a:bodyPr wrap="square">
            <a:spAutoFit/>
          </a:bodyPr>
          <a:lstStyle/>
          <a:p>
            <a:pPr algn="ctr"/>
            <a:r>
              <a:rPr lang="en-US" sz="3200" b="1" dirty="0"/>
              <a:t>Interpretation Criteria </a:t>
            </a:r>
            <a:br>
              <a:rPr lang="en-US" sz="3200" b="1" dirty="0"/>
            </a:br>
            <a:r>
              <a:rPr lang="en-US" sz="3200" b="1" dirty="0"/>
              <a:t>for the T-</a:t>
            </a:r>
            <a:r>
              <a:rPr lang="en-US" sz="3200" b="1" dirty="0" err="1"/>
              <a:t>Spot.TB</a:t>
            </a:r>
            <a:endParaRPr lang="en-US" sz="3200" b="1" dirty="0"/>
          </a:p>
        </p:txBody>
      </p:sp>
      <p:pic>
        <p:nvPicPr>
          <p:cNvPr id="4" name="table">
            <a:extLst>
              <a:ext uri="{FF2B5EF4-FFF2-40B4-BE49-F238E27FC236}">
                <a16:creationId xmlns:a16="http://schemas.microsoft.com/office/drawing/2014/main" id="{4014C165-8698-7D92-2D57-1041FB2B3A2E}"/>
              </a:ext>
            </a:extLst>
          </p:cNvPr>
          <p:cNvPicPr>
            <a:picLocks noChangeAspect="1"/>
          </p:cNvPicPr>
          <p:nvPr/>
        </p:nvPicPr>
        <p:blipFill>
          <a:blip r:embed="rId2"/>
          <a:stretch>
            <a:fillRect/>
          </a:stretch>
        </p:blipFill>
        <p:spPr>
          <a:xfrm>
            <a:off x="2133600" y="1384248"/>
            <a:ext cx="7924800" cy="4089505"/>
          </a:xfrm>
          <a:prstGeom prst="rect">
            <a:avLst/>
          </a:prstGeom>
        </p:spPr>
      </p:pic>
    </p:spTree>
    <p:extLst>
      <p:ext uri="{BB962C8B-B14F-4D97-AF65-F5344CB8AC3E}">
        <p14:creationId xmlns:p14="http://schemas.microsoft.com/office/powerpoint/2010/main" val="1982003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139E29-E167-D9F1-3535-4845078F7BCD}"/>
              </a:ext>
            </a:extLst>
          </p:cNvPr>
          <p:cNvPicPr>
            <a:picLocks noChangeAspect="1"/>
          </p:cNvPicPr>
          <p:nvPr/>
        </p:nvPicPr>
        <p:blipFill>
          <a:blip r:embed="rId3"/>
          <a:stretch>
            <a:fillRect/>
          </a:stretch>
        </p:blipFill>
        <p:spPr>
          <a:xfrm>
            <a:off x="2410455" y="818146"/>
            <a:ext cx="8401923" cy="4492529"/>
          </a:xfrm>
          <a:prstGeom prst="rect">
            <a:avLst/>
          </a:prstGeom>
        </p:spPr>
      </p:pic>
    </p:spTree>
    <p:extLst>
      <p:ext uri="{BB962C8B-B14F-4D97-AF65-F5344CB8AC3E}">
        <p14:creationId xmlns:p14="http://schemas.microsoft.com/office/powerpoint/2010/main" val="1524314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93F81A-1A17-2AC9-6D08-AAE60996DA2A}"/>
              </a:ext>
            </a:extLst>
          </p:cNvPr>
          <p:cNvSpPr txBox="1"/>
          <p:nvPr/>
        </p:nvSpPr>
        <p:spPr>
          <a:xfrm>
            <a:off x="1676400" y="805543"/>
            <a:ext cx="7467600" cy="1077218"/>
          </a:xfrm>
          <a:prstGeom prst="rect">
            <a:avLst/>
          </a:prstGeom>
          <a:noFill/>
        </p:spPr>
        <p:txBody>
          <a:bodyPr wrap="square">
            <a:spAutoFit/>
          </a:bodyPr>
          <a:lstStyle/>
          <a:p>
            <a:pPr algn="ctr"/>
            <a:r>
              <a:rPr lang="en-US" sz="3200" b="1" dirty="0"/>
              <a:t>Indeterminate and </a:t>
            </a:r>
            <a:br>
              <a:rPr lang="en-US" sz="3200" b="1" dirty="0"/>
            </a:br>
            <a:r>
              <a:rPr lang="en-US" sz="3200" b="1" dirty="0"/>
              <a:t>Borderline Results</a:t>
            </a:r>
          </a:p>
        </p:txBody>
      </p:sp>
      <p:sp>
        <p:nvSpPr>
          <p:cNvPr id="5" name="TextBox 4">
            <a:extLst>
              <a:ext uri="{FF2B5EF4-FFF2-40B4-BE49-F238E27FC236}">
                <a16:creationId xmlns:a16="http://schemas.microsoft.com/office/drawing/2014/main" id="{2F30CE93-832E-40ED-21FE-1CDBD7F415F0}"/>
              </a:ext>
            </a:extLst>
          </p:cNvPr>
          <p:cNvSpPr txBox="1"/>
          <p:nvPr/>
        </p:nvSpPr>
        <p:spPr>
          <a:xfrm>
            <a:off x="3048000" y="2272402"/>
            <a:ext cx="6096000" cy="2707151"/>
          </a:xfrm>
          <a:prstGeom prst="rect">
            <a:avLst/>
          </a:prstGeom>
          <a:noFill/>
        </p:spPr>
        <p:txBody>
          <a:bodyPr wrap="square">
            <a:spAutoFit/>
          </a:bodyPr>
          <a:lstStyle/>
          <a:p>
            <a:pPr marL="342900" indent="-342900" eaLnBrk="1" hangingPunct="1">
              <a:lnSpc>
                <a:spcPct val="80000"/>
              </a:lnSpc>
              <a:buFont typeface="Arial" panose="020B0604020202020204" pitchFamily="34" charset="0"/>
              <a:buChar char="•"/>
            </a:pPr>
            <a:r>
              <a:rPr lang="en-US" sz="2400" dirty="0"/>
              <a:t>Indeterminate</a:t>
            </a:r>
          </a:p>
          <a:p>
            <a:pPr marL="742950" lvl="1" indent="-285750" eaLnBrk="1" hangingPunct="1">
              <a:lnSpc>
                <a:spcPct val="80000"/>
              </a:lnSpc>
              <a:buFont typeface="Arial" panose="020B0604020202020204" pitchFamily="34" charset="0"/>
              <a:buChar char="•"/>
            </a:pPr>
            <a:r>
              <a:rPr lang="en-US" sz="1600" dirty="0"/>
              <a:t>Negative control result is too high</a:t>
            </a:r>
          </a:p>
          <a:p>
            <a:pPr marL="1200150" lvl="2" indent="-285750" eaLnBrk="1" hangingPunct="1">
              <a:lnSpc>
                <a:spcPct val="80000"/>
              </a:lnSpc>
              <a:buFont typeface="Arial" panose="020B0604020202020204" pitchFamily="34" charset="0"/>
              <a:buChar char="•"/>
            </a:pPr>
            <a:r>
              <a:rPr lang="en-US" sz="1600" dirty="0"/>
              <a:t>High background production of IFN-</a:t>
            </a:r>
            <a:r>
              <a:rPr lang="en-US" sz="1600" dirty="0">
                <a:sym typeface="Symbol" pitchFamily="18" charset="2"/>
              </a:rPr>
              <a:t></a:t>
            </a:r>
          </a:p>
          <a:p>
            <a:pPr marL="1200150" lvl="2" indent="-285750" eaLnBrk="1" hangingPunct="1">
              <a:lnSpc>
                <a:spcPct val="80000"/>
              </a:lnSpc>
              <a:buFont typeface="Arial" panose="020B0604020202020204" pitchFamily="34" charset="0"/>
              <a:buChar char="•"/>
            </a:pPr>
            <a:endParaRPr lang="en-US" sz="1600" dirty="0"/>
          </a:p>
          <a:p>
            <a:pPr marL="742950" lvl="1" indent="-285750" eaLnBrk="1" hangingPunct="1">
              <a:lnSpc>
                <a:spcPct val="80000"/>
              </a:lnSpc>
              <a:buFont typeface="Arial" panose="020B0604020202020204" pitchFamily="34" charset="0"/>
              <a:buChar char="•"/>
            </a:pPr>
            <a:r>
              <a:rPr lang="en-US" sz="1600" dirty="0"/>
              <a:t>Positive control result is too low</a:t>
            </a:r>
          </a:p>
          <a:p>
            <a:pPr marL="1200150" lvl="2" indent="-285750" eaLnBrk="1" hangingPunct="1">
              <a:lnSpc>
                <a:spcPct val="80000"/>
              </a:lnSpc>
              <a:buFont typeface="Arial" panose="020B0604020202020204" pitchFamily="34" charset="0"/>
              <a:buChar char="•"/>
            </a:pPr>
            <a:r>
              <a:rPr lang="en-US" sz="1600" dirty="0"/>
              <a:t>Immunocompromised patients may not respond to mitogen</a:t>
            </a:r>
          </a:p>
          <a:p>
            <a:pPr marL="1200150" lvl="2" indent="-285750" eaLnBrk="1" hangingPunct="1">
              <a:lnSpc>
                <a:spcPct val="80000"/>
              </a:lnSpc>
              <a:buFont typeface="Arial" panose="020B0604020202020204" pitchFamily="34" charset="0"/>
              <a:buChar char="•"/>
            </a:pPr>
            <a:endParaRPr lang="en-US" dirty="0"/>
          </a:p>
          <a:p>
            <a:pPr marL="1200150" lvl="2" indent="-285750" eaLnBrk="1" hangingPunct="1">
              <a:lnSpc>
                <a:spcPct val="80000"/>
              </a:lnSpc>
              <a:buFont typeface="Arial" panose="020B0604020202020204" pitchFamily="34" charset="0"/>
              <a:buChar char="•"/>
            </a:pPr>
            <a:endParaRPr lang="en-US" dirty="0"/>
          </a:p>
          <a:p>
            <a:pPr marL="342900" indent="-342900" eaLnBrk="1" hangingPunct="1">
              <a:lnSpc>
                <a:spcPct val="80000"/>
              </a:lnSpc>
              <a:buFont typeface="Arial" panose="020B0604020202020204" pitchFamily="34" charset="0"/>
              <a:buChar char="•"/>
            </a:pPr>
            <a:r>
              <a:rPr lang="en-US" sz="2400" dirty="0"/>
              <a:t>Borderline (T-Spot only)</a:t>
            </a:r>
          </a:p>
          <a:p>
            <a:pPr marL="742950" lvl="1" indent="-285750" eaLnBrk="1" hangingPunct="1">
              <a:lnSpc>
                <a:spcPct val="80000"/>
              </a:lnSpc>
              <a:buFont typeface="Arial" panose="020B0604020202020204" pitchFamily="34" charset="0"/>
              <a:buChar char="•"/>
            </a:pPr>
            <a:r>
              <a:rPr lang="en-US" sz="1600" dirty="0"/>
              <a:t>Falls within borderline zone close to negative/positive cut point</a:t>
            </a:r>
          </a:p>
        </p:txBody>
      </p:sp>
    </p:spTree>
    <p:extLst>
      <p:ext uri="{BB962C8B-B14F-4D97-AF65-F5344CB8AC3E}">
        <p14:creationId xmlns:p14="http://schemas.microsoft.com/office/powerpoint/2010/main" val="3839031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D430FE-8B57-5FDD-E3A7-40F57231F979}"/>
              </a:ext>
            </a:extLst>
          </p:cNvPr>
          <p:cNvPicPr>
            <a:picLocks noChangeAspect="1"/>
          </p:cNvPicPr>
          <p:nvPr/>
        </p:nvPicPr>
        <p:blipFill>
          <a:blip r:embed="rId3"/>
          <a:stretch>
            <a:fillRect/>
          </a:stretch>
        </p:blipFill>
        <p:spPr>
          <a:xfrm>
            <a:off x="2261653" y="1383323"/>
            <a:ext cx="7457218" cy="3950678"/>
          </a:xfrm>
          <a:prstGeom prst="rect">
            <a:avLst/>
          </a:prstGeom>
        </p:spPr>
      </p:pic>
    </p:spTree>
    <p:extLst>
      <p:ext uri="{BB962C8B-B14F-4D97-AF65-F5344CB8AC3E}">
        <p14:creationId xmlns:p14="http://schemas.microsoft.com/office/powerpoint/2010/main" val="1761004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C1B954-C3F4-8E76-C031-4CEFC2CE158A}"/>
              </a:ext>
            </a:extLst>
          </p:cNvPr>
          <p:cNvPicPr>
            <a:picLocks noChangeAspect="1"/>
          </p:cNvPicPr>
          <p:nvPr/>
        </p:nvPicPr>
        <p:blipFill>
          <a:blip r:embed="rId3"/>
          <a:stretch>
            <a:fillRect/>
          </a:stretch>
        </p:blipFill>
        <p:spPr>
          <a:xfrm>
            <a:off x="1218519" y="1809524"/>
            <a:ext cx="9754961" cy="3238952"/>
          </a:xfrm>
          <a:prstGeom prst="rect">
            <a:avLst/>
          </a:prstGeom>
        </p:spPr>
      </p:pic>
    </p:spTree>
    <p:extLst>
      <p:ext uri="{BB962C8B-B14F-4D97-AF65-F5344CB8AC3E}">
        <p14:creationId xmlns:p14="http://schemas.microsoft.com/office/powerpoint/2010/main" val="1363883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0F6B56-233B-5DBD-1F7A-E1700CBEF587}"/>
              </a:ext>
            </a:extLst>
          </p:cNvPr>
          <p:cNvPicPr>
            <a:picLocks noChangeAspect="1"/>
          </p:cNvPicPr>
          <p:nvPr/>
        </p:nvPicPr>
        <p:blipFill>
          <a:blip r:embed="rId3"/>
          <a:stretch>
            <a:fillRect/>
          </a:stretch>
        </p:blipFill>
        <p:spPr>
          <a:xfrm>
            <a:off x="2214274" y="961293"/>
            <a:ext cx="7268336" cy="4243753"/>
          </a:xfrm>
          <a:prstGeom prst="rect">
            <a:avLst/>
          </a:prstGeom>
        </p:spPr>
      </p:pic>
    </p:spTree>
    <p:extLst>
      <p:ext uri="{BB962C8B-B14F-4D97-AF65-F5344CB8AC3E}">
        <p14:creationId xmlns:p14="http://schemas.microsoft.com/office/powerpoint/2010/main" val="117889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99D1F9-1288-C526-61ED-3BA570E32D61}"/>
              </a:ext>
            </a:extLst>
          </p:cNvPr>
          <p:cNvSpPr txBox="1"/>
          <p:nvPr/>
        </p:nvSpPr>
        <p:spPr>
          <a:xfrm>
            <a:off x="1914769" y="484554"/>
            <a:ext cx="8354646" cy="584775"/>
          </a:xfrm>
          <a:prstGeom prst="rect">
            <a:avLst/>
          </a:prstGeom>
          <a:noFill/>
        </p:spPr>
        <p:txBody>
          <a:bodyPr wrap="square" rtlCol="0">
            <a:spAutoFit/>
          </a:bodyPr>
          <a:lstStyle/>
          <a:p>
            <a:pPr algn="ctr"/>
            <a:r>
              <a:rPr lang="en-US" sz="3200" b="1" dirty="0"/>
              <a:t>Indeterminate and Borderline Results</a:t>
            </a:r>
          </a:p>
        </p:txBody>
      </p:sp>
      <p:sp>
        <p:nvSpPr>
          <p:cNvPr id="3" name="TextBox 2">
            <a:extLst>
              <a:ext uri="{FF2B5EF4-FFF2-40B4-BE49-F238E27FC236}">
                <a16:creationId xmlns:a16="http://schemas.microsoft.com/office/drawing/2014/main" id="{FA5A67A9-9C9A-E258-9311-CB178508468D}"/>
              </a:ext>
            </a:extLst>
          </p:cNvPr>
          <p:cNvSpPr txBox="1"/>
          <p:nvPr/>
        </p:nvSpPr>
        <p:spPr>
          <a:xfrm>
            <a:off x="1461477" y="1477108"/>
            <a:ext cx="9355015" cy="3785652"/>
          </a:xfrm>
          <a:prstGeom prst="rect">
            <a:avLst/>
          </a:prstGeom>
          <a:noFill/>
        </p:spPr>
        <p:txBody>
          <a:bodyPr wrap="square" rtlCol="0">
            <a:spAutoFit/>
          </a:bodyPr>
          <a:lstStyle/>
          <a:p>
            <a:pPr marL="342900" indent="-342900">
              <a:buAutoNum type="arabicPeriod"/>
            </a:pPr>
            <a:r>
              <a:rPr lang="en-US" sz="2000" dirty="0"/>
              <a:t>Approaching indeterminate or borderline result – test should be repeated. </a:t>
            </a:r>
          </a:p>
          <a:p>
            <a:endParaRPr lang="en-US" sz="2000" dirty="0"/>
          </a:p>
          <a:p>
            <a:endParaRPr lang="en-US" sz="2000" dirty="0"/>
          </a:p>
          <a:p>
            <a:pPr marL="342900" indent="-342900">
              <a:buAutoNum type="arabicPeriod" startAt="2"/>
            </a:pPr>
            <a:r>
              <a:rPr lang="en-US" sz="2000" dirty="0"/>
              <a:t>If repeat testing produces indeterminate or border result again, other information should be used (other clinical information). For example: if patient if a household contact of an active tuberculosis case.  Can repeat with another IGRA. </a:t>
            </a:r>
          </a:p>
          <a:p>
            <a:pPr marL="342900" indent="-342900">
              <a:buAutoNum type="arabicPeriod" startAt="2"/>
            </a:pPr>
            <a:endParaRPr lang="en-US" sz="2000" dirty="0"/>
          </a:p>
          <a:p>
            <a:pPr marL="342900" indent="-342900">
              <a:buAutoNum type="arabicPeriod" startAt="2"/>
            </a:pPr>
            <a:endParaRPr lang="en-US" sz="2000" dirty="0"/>
          </a:p>
          <a:p>
            <a:pPr marL="342900" indent="-342900">
              <a:buAutoNum type="arabicPeriod" startAt="2"/>
            </a:pPr>
            <a:r>
              <a:rPr lang="en-US" sz="2000" dirty="0"/>
              <a:t>Boosting:  Repeated testing using the IGRA does not cause boosting.  There is some evidence to suggest a prior TST may cause increase interferon and may boost a subsequent IGRA.   The  IGRA should be done within three days of previous test or delayed in three months. </a:t>
            </a:r>
          </a:p>
        </p:txBody>
      </p:sp>
    </p:spTree>
    <p:extLst>
      <p:ext uri="{BB962C8B-B14F-4D97-AF65-F5344CB8AC3E}">
        <p14:creationId xmlns:p14="http://schemas.microsoft.com/office/powerpoint/2010/main" val="3547343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8616A0-35C6-2153-EF06-F3317A7EFCD4}"/>
              </a:ext>
            </a:extLst>
          </p:cNvPr>
          <p:cNvSpPr txBox="1"/>
          <p:nvPr/>
        </p:nvSpPr>
        <p:spPr>
          <a:xfrm>
            <a:off x="2862470" y="2014330"/>
            <a:ext cx="6281530" cy="1200329"/>
          </a:xfrm>
          <a:prstGeom prst="rect">
            <a:avLst/>
          </a:prstGeom>
          <a:noFill/>
        </p:spPr>
        <p:txBody>
          <a:bodyPr wrap="square">
            <a:spAutoFit/>
          </a:bodyPr>
          <a:lstStyle/>
          <a:p>
            <a:pPr algn="ctr"/>
            <a:r>
              <a:rPr lang="en-US" sz="3600" dirty="0"/>
              <a:t>Current ATS/CDC/IDSA Guidelines</a:t>
            </a:r>
          </a:p>
        </p:txBody>
      </p:sp>
    </p:spTree>
    <p:extLst>
      <p:ext uri="{BB962C8B-B14F-4D97-AF65-F5344CB8AC3E}">
        <p14:creationId xmlns:p14="http://schemas.microsoft.com/office/powerpoint/2010/main" val="1614023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0BC885-911E-FB21-EE82-1B1E431FC2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759" y="1277937"/>
            <a:ext cx="10316482" cy="430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934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5D63A4-5EB4-14B7-25DA-6E457D04F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896" y="538110"/>
            <a:ext cx="9402380" cy="595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05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E8AF4-684C-1086-C2D2-C8F116530AF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CF7D482-D7CB-494E-C5CC-AE41845DEFE6}"/>
              </a:ext>
            </a:extLst>
          </p:cNvPr>
          <p:cNvSpPr txBox="1"/>
          <p:nvPr/>
        </p:nvSpPr>
        <p:spPr>
          <a:xfrm>
            <a:off x="2198914" y="1382487"/>
            <a:ext cx="7402286" cy="1938992"/>
          </a:xfrm>
          <a:prstGeom prst="rect">
            <a:avLst/>
          </a:prstGeom>
          <a:noFill/>
        </p:spPr>
        <p:txBody>
          <a:bodyPr wrap="square">
            <a:spAutoFit/>
          </a:bodyPr>
          <a:lstStyle/>
          <a:p>
            <a:pPr algn="ctr"/>
            <a:r>
              <a:rPr lang="en-US" sz="4000" dirty="0"/>
              <a:t>Who Should be Tested for TB Infection?</a:t>
            </a:r>
            <a:br>
              <a:rPr lang="en-US" sz="4000" dirty="0"/>
            </a:br>
            <a:r>
              <a:rPr lang="en-US" sz="4000" dirty="0"/>
              <a:t>Targeted Testing</a:t>
            </a:r>
          </a:p>
        </p:txBody>
      </p:sp>
    </p:spTree>
    <p:extLst>
      <p:ext uri="{BB962C8B-B14F-4D97-AF65-F5344CB8AC3E}">
        <p14:creationId xmlns:p14="http://schemas.microsoft.com/office/powerpoint/2010/main" val="1380872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12A181-A218-E732-58E2-CC586EF9E8D6}"/>
              </a:ext>
            </a:extLst>
          </p:cNvPr>
          <p:cNvSpPr txBox="1"/>
          <p:nvPr/>
        </p:nvSpPr>
        <p:spPr>
          <a:xfrm>
            <a:off x="2500923" y="265723"/>
            <a:ext cx="6643076" cy="584775"/>
          </a:xfrm>
          <a:prstGeom prst="rect">
            <a:avLst/>
          </a:prstGeom>
          <a:noFill/>
        </p:spPr>
        <p:txBody>
          <a:bodyPr wrap="square">
            <a:spAutoFit/>
          </a:bodyPr>
          <a:lstStyle/>
          <a:p>
            <a:pPr algn="ctr"/>
            <a:r>
              <a:rPr lang="en-US" sz="3200" b="1" dirty="0"/>
              <a:t>Current Diagnostic Guidelines</a:t>
            </a:r>
          </a:p>
        </p:txBody>
      </p:sp>
      <p:sp>
        <p:nvSpPr>
          <p:cNvPr id="5" name="TextBox 4">
            <a:extLst>
              <a:ext uri="{FF2B5EF4-FFF2-40B4-BE49-F238E27FC236}">
                <a16:creationId xmlns:a16="http://schemas.microsoft.com/office/drawing/2014/main" id="{86892016-8302-3ABD-EFCF-D80854367F86}"/>
              </a:ext>
            </a:extLst>
          </p:cNvPr>
          <p:cNvSpPr txBox="1"/>
          <p:nvPr/>
        </p:nvSpPr>
        <p:spPr>
          <a:xfrm>
            <a:off x="1855304" y="740393"/>
            <a:ext cx="7951303" cy="5355312"/>
          </a:xfrm>
          <a:prstGeom prst="rect">
            <a:avLst/>
          </a:prstGeom>
          <a:noFill/>
        </p:spPr>
        <p:txBody>
          <a:bodyPr wrap="square">
            <a:spAutoFit/>
          </a:bodyPr>
          <a:lstStyle/>
          <a:p>
            <a:pPr marL="285750" indent="-285750">
              <a:buFont typeface="Arial" panose="020B0604020202020204" pitchFamily="34" charset="0"/>
              <a:buChar char="•"/>
            </a:pPr>
            <a:r>
              <a:rPr lang="en-US" dirty="0"/>
              <a:t>Decisions to test or treat are based on likelihood of infection and likelihood of progression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IGRAs were recommended  for TB infection in individuals ≥ 5 years old with low or moderate risk if infection or progression</a:t>
            </a:r>
          </a:p>
          <a:p>
            <a:pPr marL="285750" indent="-285750">
              <a:buFont typeface="Arial" panose="020B0604020202020204" pitchFamily="34" charset="0"/>
              <a:buChar char="•"/>
            </a:pPr>
            <a:r>
              <a:rPr lang="en-US" dirty="0">
                <a:solidFill>
                  <a:srgbClr val="C00000"/>
                </a:solidFill>
              </a:rPr>
              <a:t>UPDATE! American Academy of Pediatrics Red Book suggests IGRA can be used in children at any age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         Notes:  IGRAs are a ‘better’ choice</a:t>
            </a:r>
          </a:p>
          <a:p>
            <a:pPr marL="1200150" lvl="2" indent="-285750">
              <a:buFont typeface="Arial" panose="020B0604020202020204" pitchFamily="34" charset="0"/>
              <a:buChar char="•"/>
            </a:pPr>
            <a:r>
              <a:rPr lang="en-US" dirty="0"/>
              <a:t>When TST administration is questionable</a:t>
            </a:r>
          </a:p>
          <a:p>
            <a:pPr marL="1200150" lvl="2" indent="-285750">
              <a:buFont typeface="Arial" panose="020B0604020202020204" pitchFamily="34" charset="0"/>
              <a:buChar char="•"/>
            </a:pPr>
            <a:r>
              <a:rPr lang="en-US" dirty="0"/>
              <a:t>In BCG vaccinated populations (increased specificity)</a:t>
            </a:r>
          </a:p>
          <a:p>
            <a:pPr marL="1200150" lvl="2" indent="-285750">
              <a:buFont typeface="Arial" panose="020B0604020202020204" pitchFamily="34" charset="0"/>
              <a:buChar char="•"/>
            </a:pPr>
            <a:r>
              <a:rPr lang="en-US" dirty="0"/>
              <a:t>In  populations with a poor rate of return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Testing in low-risk populations is still not recommended.  If needed (HCW screening) however IGRA is suggested instead of TST if possible.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populations at high risk for infection or progression, TST or IGRA is acceptable.</a:t>
            </a:r>
          </a:p>
          <a:p>
            <a:pPr marL="0" indent="0">
              <a:buNone/>
            </a:pPr>
            <a:endParaRPr lang="en-US" dirty="0"/>
          </a:p>
        </p:txBody>
      </p:sp>
    </p:spTree>
    <p:extLst>
      <p:ext uri="{BB962C8B-B14F-4D97-AF65-F5344CB8AC3E}">
        <p14:creationId xmlns:p14="http://schemas.microsoft.com/office/powerpoint/2010/main" val="2079493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DD42939-5B13-DD64-EDB9-C542E9036B27}"/>
              </a:ext>
            </a:extLst>
          </p:cNvPr>
          <p:cNvSpPr txBox="1"/>
          <p:nvPr/>
        </p:nvSpPr>
        <p:spPr>
          <a:xfrm>
            <a:off x="2623931" y="1039446"/>
            <a:ext cx="7770531" cy="6063198"/>
          </a:xfrm>
          <a:prstGeom prst="rect">
            <a:avLst/>
          </a:prstGeom>
          <a:noFill/>
        </p:spPr>
        <p:txBody>
          <a:bodyPr wrap="square">
            <a:spAutoFit/>
          </a:bodyPr>
          <a:lstStyle/>
          <a:p>
            <a:pPr marL="514350" indent="-514350">
              <a:buAutoNum type="arabicPeriod"/>
            </a:pPr>
            <a:r>
              <a:rPr lang="en-US" sz="2000" dirty="0"/>
              <a:t>Screening populations that are at low risk for TB infection is not recommended.  Screening is based on increased risk of being infected or those who are at risk of progressing to disease. </a:t>
            </a:r>
          </a:p>
          <a:p>
            <a:pPr marL="514350" indent="-514350">
              <a:buAutoNum type="arabicPeriod"/>
            </a:pPr>
            <a:endParaRPr lang="en-US" sz="2000" dirty="0"/>
          </a:p>
          <a:p>
            <a:pPr marL="514350" indent="-514350">
              <a:buAutoNum type="arabicPeriod"/>
            </a:pPr>
            <a:r>
              <a:rPr lang="en-US" sz="2000" dirty="0"/>
              <a:t>There are several tools for screening (TST and IGRA). </a:t>
            </a:r>
            <a:br>
              <a:rPr lang="en-US" sz="2000" dirty="0"/>
            </a:br>
            <a:r>
              <a:rPr lang="en-US" sz="2000" dirty="0"/>
              <a:t>Based on new recommendations IGRA is becoming the preferred method of screening. In populations with high risk of progression TST and IGRA are both acceptable. </a:t>
            </a:r>
          </a:p>
          <a:p>
            <a:endParaRPr lang="en-US" sz="2000" dirty="0"/>
          </a:p>
          <a:p>
            <a:pPr marL="457200" indent="-457200">
              <a:buAutoNum type="arabicPeriod" startAt="3"/>
            </a:pPr>
            <a:r>
              <a:rPr lang="en-US" sz="2000" dirty="0"/>
              <a:t>The tests are not perfect.  When assessing each individual, consider the whole picture (history, other clinical data). </a:t>
            </a:r>
          </a:p>
          <a:p>
            <a:r>
              <a:rPr lang="en-US" sz="2000" dirty="0"/>
              <a:t>        </a:t>
            </a:r>
          </a:p>
          <a:p>
            <a:pPr marL="514350" indent="-514350">
              <a:buAutoNum type="arabicPeriod"/>
            </a:pPr>
            <a:endParaRPr lang="en-US" sz="2800" dirty="0"/>
          </a:p>
          <a:p>
            <a:endParaRPr lang="en-US" sz="2800" dirty="0"/>
          </a:p>
          <a:p>
            <a:endParaRPr lang="en-US" sz="2800" dirty="0"/>
          </a:p>
          <a:p>
            <a:r>
              <a:rPr lang="en-US" sz="2800" dirty="0"/>
              <a:t>\</a:t>
            </a:r>
          </a:p>
          <a:p>
            <a:endParaRPr lang="en-US" sz="3600" dirty="0"/>
          </a:p>
        </p:txBody>
      </p:sp>
      <p:sp>
        <p:nvSpPr>
          <p:cNvPr id="4" name="TextBox 3">
            <a:extLst>
              <a:ext uri="{FF2B5EF4-FFF2-40B4-BE49-F238E27FC236}">
                <a16:creationId xmlns:a16="http://schemas.microsoft.com/office/drawing/2014/main" id="{0D5ADBB3-266F-5B0C-D61F-9DF57B432C86}"/>
              </a:ext>
            </a:extLst>
          </p:cNvPr>
          <p:cNvSpPr txBox="1"/>
          <p:nvPr/>
        </p:nvSpPr>
        <p:spPr>
          <a:xfrm>
            <a:off x="2954215" y="281354"/>
            <a:ext cx="6533662" cy="584775"/>
          </a:xfrm>
          <a:prstGeom prst="rect">
            <a:avLst/>
          </a:prstGeom>
          <a:noFill/>
        </p:spPr>
        <p:txBody>
          <a:bodyPr wrap="square" rtlCol="0">
            <a:spAutoFit/>
          </a:bodyPr>
          <a:lstStyle/>
          <a:p>
            <a:pPr algn="ctr"/>
            <a:r>
              <a:rPr lang="en-US" sz="3200" b="1" dirty="0"/>
              <a:t>FINAL THOUGHTS </a:t>
            </a:r>
          </a:p>
        </p:txBody>
      </p:sp>
    </p:spTree>
    <p:extLst>
      <p:ext uri="{BB962C8B-B14F-4D97-AF65-F5344CB8AC3E}">
        <p14:creationId xmlns:p14="http://schemas.microsoft.com/office/powerpoint/2010/main" val="38790915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D9659-3EFC-6B33-E389-F44F84BA4215}"/>
              </a:ext>
            </a:extLst>
          </p:cNvPr>
          <p:cNvSpPr txBox="1"/>
          <p:nvPr/>
        </p:nvSpPr>
        <p:spPr>
          <a:xfrm>
            <a:off x="3790121" y="1749287"/>
            <a:ext cx="4479236" cy="830997"/>
          </a:xfrm>
          <a:prstGeom prst="rect">
            <a:avLst/>
          </a:prstGeom>
          <a:noFill/>
        </p:spPr>
        <p:txBody>
          <a:bodyPr wrap="square" rtlCol="0">
            <a:spAutoFit/>
          </a:bodyPr>
          <a:lstStyle/>
          <a:p>
            <a:pPr algn="ctr"/>
            <a:r>
              <a:rPr lang="en-US" sz="4800" b="1" dirty="0"/>
              <a:t>Questions</a:t>
            </a:r>
          </a:p>
        </p:txBody>
      </p:sp>
    </p:spTree>
    <p:extLst>
      <p:ext uri="{BB962C8B-B14F-4D97-AF65-F5344CB8AC3E}">
        <p14:creationId xmlns:p14="http://schemas.microsoft.com/office/powerpoint/2010/main" val="3354046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070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8F8D4-193F-3C4D-B5D7-17E723A911E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F2E795D-2515-6F44-36FC-2C38EDDA2395}"/>
              </a:ext>
            </a:extLst>
          </p:cNvPr>
          <p:cNvSpPr txBox="1"/>
          <p:nvPr/>
        </p:nvSpPr>
        <p:spPr>
          <a:xfrm>
            <a:off x="1230086" y="896256"/>
            <a:ext cx="7913914" cy="4355038"/>
          </a:xfrm>
          <a:prstGeom prst="rect">
            <a:avLst/>
          </a:prstGeom>
          <a:noFill/>
        </p:spPr>
        <p:txBody>
          <a:bodyPr wrap="square">
            <a:spAutoFit/>
          </a:bodyPr>
          <a:lstStyle/>
          <a:p>
            <a:pPr marL="800100" lvl="1" indent="-342900" fontAlgn="base">
              <a:spcBef>
                <a:spcPts val="0"/>
              </a:spcBef>
              <a:spcAft>
                <a:spcPts val="1080"/>
              </a:spcAft>
              <a:buFont typeface="Arial" panose="020B0604020202020204" pitchFamily="34" charset="0"/>
              <a:buChar char="•"/>
            </a:pPr>
            <a:r>
              <a:rPr lang="en-US" sz="2040" dirty="0"/>
              <a:t>Persons who are at increased risk for </a:t>
            </a:r>
            <a:r>
              <a:rPr lang="en-US" sz="2040" i="1" dirty="0"/>
              <a:t>M. tuberculosis</a:t>
            </a:r>
            <a:r>
              <a:rPr lang="en-US" sz="2040" dirty="0"/>
              <a:t> infection </a:t>
            </a:r>
          </a:p>
          <a:p>
            <a:pPr marL="800100" lvl="1" indent="-342900" fontAlgn="base">
              <a:spcBef>
                <a:spcPts val="0"/>
              </a:spcBef>
              <a:spcAft>
                <a:spcPts val="1080"/>
              </a:spcAft>
              <a:buFont typeface="Arial" panose="020B0604020202020204" pitchFamily="34" charset="0"/>
              <a:buChar char="•"/>
            </a:pPr>
            <a:r>
              <a:rPr lang="en-US" sz="2040" dirty="0"/>
              <a:t>Persons at increased risk for progression to active disease if infected with  </a:t>
            </a:r>
            <a:r>
              <a:rPr lang="en-US" sz="2040" i="1" dirty="0"/>
              <a:t>M. tuberculosis </a:t>
            </a:r>
            <a:r>
              <a:rPr lang="en-US" sz="2040" dirty="0"/>
              <a:t>(even if not at increased exposure risk)</a:t>
            </a:r>
          </a:p>
          <a:p>
            <a:pPr marL="800100" lvl="1" indent="-342900" fontAlgn="base">
              <a:spcBef>
                <a:spcPts val="0"/>
              </a:spcBef>
              <a:spcAft>
                <a:spcPts val="1080"/>
              </a:spcAft>
              <a:buFont typeface="Arial" panose="020B0604020202020204" pitchFamily="34" charset="0"/>
              <a:buChar char="•"/>
            </a:pPr>
            <a:endParaRPr lang="en-US" sz="2040" dirty="0"/>
          </a:p>
          <a:p>
            <a:pPr marL="285750" indent="-285750" fontAlgn="base">
              <a:spcBef>
                <a:spcPts val="0"/>
              </a:spcBef>
              <a:spcAft>
                <a:spcPts val="1080"/>
              </a:spcAft>
              <a:buFont typeface="Arial" panose="020B0604020202020204" pitchFamily="34" charset="0"/>
              <a:buChar char="•"/>
            </a:pPr>
            <a:endParaRPr lang="en-US" sz="1680" dirty="0"/>
          </a:p>
          <a:p>
            <a:pPr marL="342900" indent="-342900" fontAlgn="base">
              <a:spcBef>
                <a:spcPts val="0"/>
              </a:spcBef>
              <a:spcAft>
                <a:spcPts val="1080"/>
              </a:spcAft>
              <a:buFont typeface="Arial" panose="020B0604020202020204" pitchFamily="34" charset="0"/>
              <a:buChar char="•"/>
            </a:pPr>
            <a:r>
              <a:rPr lang="en-US" sz="2160" dirty="0"/>
              <a:t>       And those who tend to be tested in addition:</a:t>
            </a:r>
          </a:p>
          <a:p>
            <a:pPr marL="800100" lvl="1" indent="-342900" fontAlgn="base">
              <a:spcBef>
                <a:spcPts val="0"/>
              </a:spcBef>
              <a:spcAft>
                <a:spcPts val="1080"/>
              </a:spcAft>
              <a:buFont typeface="Arial" panose="020B0604020202020204" pitchFamily="34" charset="0"/>
              <a:buChar char="•"/>
            </a:pPr>
            <a:r>
              <a:rPr lang="en-US" sz="2040" dirty="0"/>
              <a:t>Persons tested for administrative reasons (e.g., mandatory employment testing)</a:t>
            </a:r>
          </a:p>
          <a:p>
            <a:pPr marL="800100" lvl="1" indent="-342900" fontAlgn="base">
              <a:spcBef>
                <a:spcPts val="0"/>
              </a:spcBef>
              <a:spcAft>
                <a:spcPts val="1080"/>
              </a:spcAft>
              <a:buFont typeface="Arial" panose="020B0604020202020204" pitchFamily="34" charset="0"/>
              <a:buChar char="•"/>
            </a:pPr>
            <a:r>
              <a:rPr lang="en-US" sz="2040" dirty="0"/>
              <a:t>Persons with symptoms of active TB disease (fever, night sweats, cough, and weight loss) </a:t>
            </a:r>
            <a:r>
              <a:rPr lang="en-US" sz="2040" b="1" dirty="0"/>
              <a:t> </a:t>
            </a:r>
            <a:endParaRPr lang="en-US" sz="2040" dirty="0"/>
          </a:p>
        </p:txBody>
      </p:sp>
      <p:sp>
        <p:nvSpPr>
          <p:cNvPr id="2" name="TextBox 1">
            <a:extLst>
              <a:ext uri="{FF2B5EF4-FFF2-40B4-BE49-F238E27FC236}">
                <a16:creationId xmlns:a16="http://schemas.microsoft.com/office/drawing/2014/main" id="{FFA115AE-DA77-927B-B149-7ABB184793B6}"/>
              </a:ext>
            </a:extLst>
          </p:cNvPr>
          <p:cNvSpPr txBox="1"/>
          <p:nvPr/>
        </p:nvSpPr>
        <p:spPr>
          <a:xfrm>
            <a:off x="2555631" y="304800"/>
            <a:ext cx="5228492" cy="584775"/>
          </a:xfrm>
          <a:prstGeom prst="rect">
            <a:avLst/>
          </a:prstGeom>
          <a:noFill/>
        </p:spPr>
        <p:txBody>
          <a:bodyPr wrap="square" rtlCol="0">
            <a:spAutoFit/>
          </a:bodyPr>
          <a:lstStyle/>
          <a:p>
            <a:pPr algn="ctr"/>
            <a:r>
              <a:rPr lang="en-US" sz="3200" b="1" dirty="0"/>
              <a:t>Targeted Testing</a:t>
            </a:r>
          </a:p>
        </p:txBody>
      </p:sp>
    </p:spTree>
    <p:extLst>
      <p:ext uri="{BB962C8B-B14F-4D97-AF65-F5344CB8AC3E}">
        <p14:creationId xmlns:p14="http://schemas.microsoft.com/office/powerpoint/2010/main" val="336600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0F43C-D051-AA09-5E4E-432D649D60F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FCAD87E-3192-C043-80A8-BFA086871B2F}"/>
              </a:ext>
            </a:extLst>
          </p:cNvPr>
          <p:cNvSpPr txBox="1"/>
          <p:nvPr/>
        </p:nvSpPr>
        <p:spPr>
          <a:xfrm>
            <a:off x="3048000" y="1366897"/>
            <a:ext cx="6096000" cy="4678204"/>
          </a:xfrm>
          <a:prstGeom prst="rect">
            <a:avLst/>
          </a:prstGeom>
          <a:noFill/>
        </p:spPr>
        <p:txBody>
          <a:bodyPr wrap="square">
            <a:spAutoFit/>
          </a:bodyPr>
          <a:lstStyle/>
          <a:p>
            <a:pPr marL="342900" indent="-342900">
              <a:spcBef>
                <a:spcPct val="0"/>
              </a:spcBef>
              <a:spcAft>
                <a:spcPts val="1200"/>
              </a:spcAft>
              <a:buFont typeface="Arial" panose="020B0604020202020204" pitchFamily="34" charset="0"/>
              <a:buChar char="•"/>
            </a:pPr>
            <a:r>
              <a:rPr lang="en-US" sz="2000" dirty="0"/>
              <a:t>Contacts of persons with active TB</a:t>
            </a:r>
          </a:p>
          <a:p>
            <a:pPr marL="342900" indent="-342900">
              <a:spcBef>
                <a:spcPct val="0"/>
              </a:spcBef>
              <a:spcAft>
                <a:spcPts val="1200"/>
              </a:spcAft>
              <a:buFont typeface="Arial" panose="020B0604020202020204" pitchFamily="34" charset="0"/>
              <a:buChar char="•"/>
            </a:pPr>
            <a:r>
              <a:rPr lang="en-US" sz="2000" dirty="0"/>
              <a:t>HIV positive individuals</a:t>
            </a:r>
          </a:p>
          <a:p>
            <a:pPr marL="342900" indent="-342900">
              <a:spcBef>
                <a:spcPct val="0"/>
              </a:spcBef>
              <a:spcAft>
                <a:spcPts val="1200"/>
              </a:spcAft>
              <a:buFont typeface="Arial" panose="020B0604020202020204" pitchFamily="34" charset="0"/>
              <a:buChar char="•"/>
            </a:pPr>
            <a:r>
              <a:rPr lang="en-US" sz="2000" dirty="0"/>
              <a:t>Immigrants from high prevalence countries</a:t>
            </a:r>
          </a:p>
          <a:p>
            <a:pPr marL="342900" indent="-342900">
              <a:spcBef>
                <a:spcPct val="0"/>
              </a:spcBef>
              <a:spcAft>
                <a:spcPts val="1200"/>
              </a:spcAft>
              <a:buFont typeface="Arial" panose="020B0604020202020204" pitchFamily="34" charset="0"/>
              <a:buChar char="•"/>
            </a:pPr>
            <a:r>
              <a:rPr lang="en-US" sz="2000" dirty="0"/>
              <a:t>Injection Drug Users</a:t>
            </a:r>
          </a:p>
          <a:p>
            <a:pPr marL="342900" indent="-342900">
              <a:spcBef>
                <a:spcPct val="0"/>
              </a:spcBef>
              <a:spcAft>
                <a:spcPts val="1200"/>
              </a:spcAft>
              <a:buFont typeface="Arial" panose="020B0604020202020204" pitchFamily="34" charset="0"/>
              <a:buChar char="•"/>
            </a:pPr>
            <a:r>
              <a:rPr lang="en-US" sz="2000" dirty="0"/>
              <a:t>Patients considering treatment with TNF-</a:t>
            </a:r>
            <a:r>
              <a:rPr lang="el-GR" sz="2000" dirty="0">
                <a:cs typeface="Times New Roman" pitchFamily="18" charset="0"/>
              </a:rPr>
              <a:t>α</a:t>
            </a:r>
            <a:r>
              <a:rPr lang="en-US" sz="2000" dirty="0">
                <a:cs typeface="Times New Roman" pitchFamily="18" charset="0"/>
              </a:rPr>
              <a:t> Antagonists</a:t>
            </a:r>
            <a:endParaRPr lang="en-US" sz="2000" dirty="0"/>
          </a:p>
          <a:p>
            <a:pPr marL="342900" indent="-342900">
              <a:spcBef>
                <a:spcPct val="0"/>
              </a:spcBef>
              <a:spcAft>
                <a:spcPts val="1200"/>
              </a:spcAft>
              <a:buFont typeface="Arial" panose="020B0604020202020204" pitchFamily="34" charset="0"/>
              <a:buChar char="•"/>
            </a:pPr>
            <a:r>
              <a:rPr lang="en-US" sz="2000" dirty="0"/>
              <a:t>Patients that are needing organ transplant</a:t>
            </a:r>
          </a:p>
          <a:p>
            <a:pPr marL="342900" indent="-342900">
              <a:spcBef>
                <a:spcPct val="0"/>
              </a:spcBef>
              <a:buFont typeface="Arial" panose="020B0604020202020204" pitchFamily="34" charset="0"/>
              <a:buChar char="•"/>
            </a:pPr>
            <a:r>
              <a:rPr lang="en-US" sz="2000" dirty="0"/>
              <a:t>Residents and Employees of high risk congregate settings:</a:t>
            </a:r>
          </a:p>
          <a:p>
            <a:pPr marL="742950" lvl="1" indent="-285750">
              <a:spcBef>
                <a:spcPct val="0"/>
              </a:spcBef>
              <a:buFont typeface="Arial" panose="020B0604020202020204" pitchFamily="34" charset="0"/>
              <a:buChar char="•"/>
            </a:pPr>
            <a:r>
              <a:rPr lang="en-US" sz="1400" dirty="0"/>
              <a:t>Correctional facilities and Homeless Shelters</a:t>
            </a:r>
          </a:p>
          <a:p>
            <a:pPr marL="742950" lvl="1" indent="-285750">
              <a:spcBef>
                <a:spcPct val="0"/>
              </a:spcBef>
              <a:spcAft>
                <a:spcPts val="1200"/>
              </a:spcAft>
              <a:buFont typeface="Arial" panose="020B0604020202020204" pitchFamily="34" charset="0"/>
              <a:buChar char="•"/>
            </a:pPr>
            <a:r>
              <a:rPr lang="en-US" sz="1400" dirty="0"/>
              <a:t>Hospitals, Clinics, Nursing Homes, Substance Abuse Facilities</a:t>
            </a:r>
          </a:p>
          <a:p>
            <a:pPr marL="342900" indent="-342900">
              <a:spcAft>
                <a:spcPts val="600"/>
              </a:spcAft>
              <a:buFont typeface="Arial" panose="020B0604020202020204" pitchFamily="34" charset="0"/>
              <a:buChar char="•"/>
            </a:pPr>
            <a:r>
              <a:rPr lang="en-US" sz="2000" dirty="0"/>
              <a:t>Children exposed to high-risk adults or environments</a:t>
            </a:r>
          </a:p>
        </p:txBody>
      </p:sp>
      <p:sp>
        <p:nvSpPr>
          <p:cNvPr id="2" name="TextBox 1">
            <a:extLst>
              <a:ext uri="{FF2B5EF4-FFF2-40B4-BE49-F238E27FC236}">
                <a16:creationId xmlns:a16="http://schemas.microsoft.com/office/drawing/2014/main" id="{6B14446C-A390-F0F0-89E9-AC98D575E1FA}"/>
              </a:ext>
            </a:extLst>
          </p:cNvPr>
          <p:cNvSpPr txBox="1"/>
          <p:nvPr/>
        </p:nvSpPr>
        <p:spPr>
          <a:xfrm>
            <a:off x="2860431" y="445477"/>
            <a:ext cx="5799015" cy="584775"/>
          </a:xfrm>
          <a:prstGeom prst="rect">
            <a:avLst/>
          </a:prstGeom>
          <a:noFill/>
        </p:spPr>
        <p:txBody>
          <a:bodyPr wrap="square" rtlCol="0">
            <a:spAutoFit/>
          </a:bodyPr>
          <a:lstStyle/>
          <a:p>
            <a:pPr algn="ctr"/>
            <a:r>
              <a:rPr lang="en-US" sz="3200" b="1" dirty="0"/>
              <a:t>Targeted Testing</a:t>
            </a:r>
          </a:p>
        </p:txBody>
      </p:sp>
    </p:spTree>
    <p:extLst>
      <p:ext uri="{BB962C8B-B14F-4D97-AF65-F5344CB8AC3E}">
        <p14:creationId xmlns:p14="http://schemas.microsoft.com/office/powerpoint/2010/main" val="3642948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315669-FCBA-F61B-0813-B5CCCC2EA320}"/>
              </a:ext>
            </a:extLst>
          </p:cNvPr>
          <p:cNvSpPr txBox="1"/>
          <p:nvPr/>
        </p:nvSpPr>
        <p:spPr>
          <a:xfrm>
            <a:off x="2251668" y="696686"/>
            <a:ext cx="7064829" cy="584775"/>
          </a:xfrm>
          <a:prstGeom prst="rect">
            <a:avLst/>
          </a:prstGeom>
          <a:noFill/>
        </p:spPr>
        <p:txBody>
          <a:bodyPr wrap="square" rtlCol="0">
            <a:spAutoFit/>
          </a:bodyPr>
          <a:lstStyle/>
          <a:p>
            <a:pPr algn="ctr"/>
            <a:r>
              <a:rPr lang="en-US" sz="3200" b="1" dirty="0"/>
              <a:t>Examples of TNF-</a:t>
            </a:r>
            <a:r>
              <a:rPr lang="el-GR" sz="3200" b="1" dirty="0">
                <a:cs typeface="Times New Roman" pitchFamily="18" charset="0"/>
              </a:rPr>
              <a:t>α</a:t>
            </a:r>
            <a:r>
              <a:rPr lang="en-US" sz="3200" b="1" dirty="0">
                <a:cs typeface="Times New Roman" pitchFamily="18" charset="0"/>
              </a:rPr>
              <a:t> Antagonists</a:t>
            </a:r>
            <a:endParaRPr lang="en-US" sz="3200" b="1" dirty="0"/>
          </a:p>
        </p:txBody>
      </p:sp>
      <p:sp>
        <p:nvSpPr>
          <p:cNvPr id="3" name="TextBox 2">
            <a:extLst>
              <a:ext uri="{FF2B5EF4-FFF2-40B4-BE49-F238E27FC236}">
                <a16:creationId xmlns:a16="http://schemas.microsoft.com/office/drawing/2014/main" id="{2CB01723-5A4B-38D1-7AF9-2DF4155705B3}"/>
              </a:ext>
            </a:extLst>
          </p:cNvPr>
          <p:cNvSpPr txBox="1"/>
          <p:nvPr/>
        </p:nvSpPr>
        <p:spPr>
          <a:xfrm>
            <a:off x="1698171" y="1763486"/>
            <a:ext cx="7391400" cy="1938992"/>
          </a:xfrm>
          <a:prstGeom prst="rect">
            <a:avLst/>
          </a:prstGeom>
          <a:noFill/>
        </p:spPr>
        <p:txBody>
          <a:bodyPr wrap="square" rtlCol="0">
            <a:spAutoFit/>
          </a:bodyPr>
          <a:lstStyle/>
          <a:p>
            <a:r>
              <a:rPr lang="en-US" sz="2400" dirty="0"/>
              <a:t>Adalimumab (Humira), </a:t>
            </a:r>
          </a:p>
          <a:p>
            <a:endParaRPr lang="en-US" sz="2400" dirty="0"/>
          </a:p>
          <a:p>
            <a:r>
              <a:rPr lang="en-US" sz="2400" dirty="0"/>
              <a:t>Etanercept (Enbrel), </a:t>
            </a:r>
          </a:p>
          <a:p>
            <a:endParaRPr lang="en-US" sz="2400" dirty="0"/>
          </a:p>
          <a:p>
            <a:r>
              <a:rPr lang="en-US" sz="2400" dirty="0"/>
              <a:t>Infliximab (Remicade)</a:t>
            </a:r>
          </a:p>
        </p:txBody>
      </p:sp>
    </p:spTree>
    <p:extLst>
      <p:ext uri="{BB962C8B-B14F-4D97-AF65-F5344CB8AC3E}">
        <p14:creationId xmlns:p14="http://schemas.microsoft.com/office/powerpoint/2010/main" val="133698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0B87E3-AA78-76BD-00AF-0CAE3DA52FDF}"/>
              </a:ext>
            </a:extLst>
          </p:cNvPr>
          <p:cNvSpPr txBox="1"/>
          <p:nvPr/>
        </p:nvSpPr>
        <p:spPr>
          <a:xfrm>
            <a:off x="2405743" y="881743"/>
            <a:ext cx="6596743" cy="584775"/>
          </a:xfrm>
          <a:prstGeom prst="rect">
            <a:avLst/>
          </a:prstGeom>
          <a:noFill/>
        </p:spPr>
        <p:txBody>
          <a:bodyPr wrap="square" rtlCol="0">
            <a:spAutoFit/>
          </a:bodyPr>
          <a:lstStyle/>
          <a:p>
            <a:pPr algn="ctr"/>
            <a:r>
              <a:rPr lang="en-US" sz="3200" b="1" dirty="0"/>
              <a:t>Examples of other Biologics</a:t>
            </a:r>
          </a:p>
        </p:txBody>
      </p:sp>
      <p:sp>
        <p:nvSpPr>
          <p:cNvPr id="3" name="TextBox 2">
            <a:extLst>
              <a:ext uri="{FF2B5EF4-FFF2-40B4-BE49-F238E27FC236}">
                <a16:creationId xmlns:a16="http://schemas.microsoft.com/office/drawing/2014/main" id="{1387BCFE-6946-97B0-44A6-8756EDD4CD12}"/>
              </a:ext>
            </a:extLst>
          </p:cNvPr>
          <p:cNvSpPr txBox="1"/>
          <p:nvPr/>
        </p:nvSpPr>
        <p:spPr>
          <a:xfrm>
            <a:off x="1545771" y="1730829"/>
            <a:ext cx="7358743" cy="3539430"/>
          </a:xfrm>
          <a:prstGeom prst="rect">
            <a:avLst/>
          </a:prstGeom>
          <a:noFill/>
        </p:spPr>
        <p:txBody>
          <a:bodyPr wrap="square" rtlCol="0">
            <a:spAutoFit/>
          </a:bodyPr>
          <a:lstStyle/>
          <a:p>
            <a:r>
              <a:rPr lang="en-US" sz="2800" dirty="0"/>
              <a:t>Less evidence/data on other Biologics but there are recommendations to screen: </a:t>
            </a:r>
          </a:p>
          <a:p>
            <a:endParaRPr lang="en-US" sz="2800" dirty="0"/>
          </a:p>
          <a:p>
            <a:r>
              <a:rPr lang="en-US" sz="2800" dirty="0"/>
              <a:t>IL-6 inhibitors</a:t>
            </a:r>
          </a:p>
          <a:p>
            <a:endParaRPr lang="en-US" sz="2800" dirty="0"/>
          </a:p>
          <a:p>
            <a:r>
              <a:rPr lang="en-US" sz="2800" dirty="0"/>
              <a:t> IL-1 inhibitors</a:t>
            </a:r>
          </a:p>
          <a:p>
            <a:endParaRPr lang="en-US" sz="2800" dirty="0"/>
          </a:p>
          <a:p>
            <a:r>
              <a:rPr lang="en-US" sz="2800" dirty="0"/>
              <a:t>JAK inhibitors</a:t>
            </a:r>
          </a:p>
        </p:txBody>
      </p:sp>
    </p:spTree>
    <p:extLst>
      <p:ext uri="{BB962C8B-B14F-4D97-AF65-F5344CB8AC3E}">
        <p14:creationId xmlns:p14="http://schemas.microsoft.com/office/powerpoint/2010/main" val="22689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62EB1-3634-E746-C59D-E481407AC344}"/>
              </a:ext>
            </a:extLst>
          </p:cNvPr>
          <p:cNvPicPr>
            <a:picLocks noChangeAspect="1"/>
          </p:cNvPicPr>
          <p:nvPr/>
        </p:nvPicPr>
        <p:blipFill>
          <a:blip r:embed="rId3"/>
          <a:stretch>
            <a:fillRect/>
          </a:stretch>
        </p:blipFill>
        <p:spPr>
          <a:xfrm>
            <a:off x="656466" y="304364"/>
            <a:ext cx="7031371" cy="4039036"/>
          </a:xfrm>
          <a:prstGeom prst="rect">
            <a:avLst/>
          </a:prstGeom>
        </p:spPr>
      </p:pic>
    </p:spTree>
    <p:extLst>
      <p:ext uri="{BB962C8B-B14F-4D97-AF65-F5344CB8AC3E}">
        <p14:creationId xmlns:p14="http://schemas.microsoft.com/office/powerpoint/2010/main" val="2390286618"/>
      </p:ext>
    </p:extLst>
  </p:cSld>
  <p:clrMapOvr>
    <a:masterClrMapping/>
  </p:clrMapOvr>
</p:sld>
</file>

<file path=ppt/theme/theme1.xml><?xml version="1.0" encoding="utf-8"?>
<a:theme xmlns:a="http://schemas.openxmlformats.org/drawingml/2006/main" name="HCPH-INTR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CPH-Template-YellowPi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7089</TotalTime>
  <Words>2243</Words>
  <Application>Microsoft Office PowerPoint</Application>
  <PresentationFormat>Widescreen</PresentationFormat>
  <Paragraphs>319</Paragraphs>
  <Slides>43</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MS Mincho</vt:lpstr>
      <vt:lpstr>ＭＳ Ｐゴシック</vt:lpstr>
      <vt:lpstr>SimSun</vt:lpstr>
      <vt:lpstr>Aptos</vt:lpstr>
      <vt:lpstr>Arial</vt:lpstr>
      <vt:lpstr>Calibri</vt:lpstr>
      <vt:lpstr>Symbol</vt:lpstr>
      <vt:lpstr>Times New Roman</vt:lpstr>
      <vt:lpstr>Wingdings</vt:lpstr>
      <vt:lpstr>HCPH-INTRO</vt:lpstr>
      <vt:lpstr>HCPH-Template-YellowPink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Harris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DiMaggio, Jennifer (PHS)</dc:creator>
  <cp:lastModifiedBy>DiMaggio, Jennifer (PHS)</cp:lastModifiedBy>
  <cp:revision>14</cp:revision>
  <cp:lastPrinted>2025-09-16T13:17:11Z</cp:lastPrinted>
  <dcterms:created xsi:type="dcterms:W3CDTF">2025-09-02T16:55:34Z</dcterms:created>
  <dcterms:modified xsi:type="dcterms:W3CDTF">2025-09-16T16:56:34Z</dcterms:modified>
</cp:coreProperties>
</file>