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6" r:id="rId2"/>
    <p:sldMasterId id="2147483675" r:id="rId3"/>
    <p:sldMasterId id="2147483706" r:id="rId4"/>
  </p:sldMasterIdLst>
  <p:notesMasterIdLst>
    <p:notesMasterId r:id="rId42"/>
  </p:notesMasterIdLst>
  <p:sldIdLst>
    <p:sldId id="2141413570" r:id="rId5"/>
    <p:sldId id="272" r:id="rId6"/>
    <p:sldId id="1147" r:id="rId7"/>
    <p:sldId id="1054" r:id="rId8"/>
    <p:sldId id="1148" r:id="rId9"/>
    <p:sldId id="1048" r:id="rId10"/>
    <p:sldId id="1052" r:id="rId11"/>
    <p:sldId id="1150" r:id="rId12"/>
    <p:sldId id="2141413523" r:id="rId13"/>
    <p:sldId id="2141413571" r:id="rId14"/>
    <p:sldId id="2141413563" r:id="rId15"/>
    <p:sldId id="1058" r:id="rId16"/>
    <p:sldId id="1031" r:id="rId17"/>
    <p:sldId id="2141413559" r:id="rId18"/>
    <p:sldId id="2141413558" r:id="rId19"/>
    <p:sldId id="1192" r:id="rId20"/>
    <p:sldId id="2141413540" r:id="rId21"/>
    <p:sldId id="2141413530" r:id="rId22"/>
    <p:sldId id="2141413524" r:id="rId23"/>
    <p:sldId id="2141413541" r:id="rId24"/>
    <p:sldId id="2141413566" r:id="rId25"/>
    <p:sldId id="2141413555" r:id="rId26"/>
    <p:sldId id="2141413521" r:id="rId27"/>
    <p:sldId id="2141413567" r:id="rId28"/>
    <p:sldId id="2141413520" r:id="rId29"/>
    <p:sldId id="1057" r:id="rId30"/>
    <p:sldId id="2141413537" r:id="rId31"/>
    <p:sldId id="2141413550" r:id="rId32"/>
    <p:sldId id="2141413568" r:id="rId33"/>
    <p:sldId id="2141413542" r:id="rId34"/>
    <p:sldId id="2141413543" r:id="rId35"/>
    <p:sldId id="2141413560" r:id="rId36"/>
    <p:sldId id="1018" r:id="rId37"/>
    <p:sldId id="305" r:id="rId38"/>
    <p:sldId id="1020" r:id="rId39"/>
    <p:sldId id="2141413551" r:id="rId40"/>
    <p:sldId id="2141413569"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506D2-91B9-4009-A6F8-EC4347F19F69}">
          <p14:sldIdLst>
            <p14:sldId id="2141413570"/>
            <p14:sldId id="272"/>
            <p14:sldId id="1147"/>
            <p14:sldId id="1054"/>
            <p14:sldId id="1148"/>
            <p14:sldId id="1048"/>
            <p14:sldId id="1052"/>
            <p14:sldId id="1150"/>
            <p14:sldId id="2141413523"/>
            <p14:sldId id="2141413571"/>
            <p14:sldId id="2141413563"/>
            <p14:sldId id="1058"/>
            <p14:sldId id="1031"/>
            <p14:sldId id="2141413559"/>
            <p14:sldId id="2141413558"/>
            <p14:sldId id="1192"/>
            <p14:sldId id="2141413540"/>
            <p14:sldId id="2141413530"/>
            <p14:sldId id="2141413524"/>
            <p14:sldId id="2141413541"/>
            <p14:sldId id="2141413566"/>
            <p14:sldId id="2141413555"/>
            <p14:sldId id="2141413521"/>
            <p14:sldId id="2141413567"/>
            <p14:sldId id="2141413520"/>
            <p14:sldId id="1057"/>
            <p14:sldId id="2141413537"/>
            <p14:sldId id="2141413550"/>
            <p14:sldId id="2141413568"/>
            <p14:sldId id="2141413542"/>
            <p14:sldId id="2141413543"/>
            <p14:sldId id="2141413560"/>
            <p14:sldId id="1018"/>
            <p14:sldId id="305"/>
            <p14:sldId id="1020"/>
            <p14:sldId id="2141413551"/>
            <p14:sldId id="21414135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24A"/>
    <a:srgbClr val="003087"/>
    <a:srgbClr val="415364"/>
    <a:srgbClr val="B47E00"/>
    <a:srgbClr val="6A1B32"/>
    <a:srgbClr val="333333"/>
    <a:srgbClr val="FF3A1E"/>
    <a:srgbClr val="3F5763"/>
    <a:srgbClr val="005CB9"/>
    <a:srgbClr val="FF7E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75641" autoAdjust="0"/>
  </p:normalViewPr>
  <p:slideViewPr>
    <p:cSldViewPr snapToGrid="0">
      <p:cViewPr varScale="1">
        <p:scale>
          <a:sx n="81" d="100"/>
          <a:sy n="81" d="100"/>
        </p:scale>
        <p:origin x="15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_rels/data4.xml.rels><?xml version="1.0" encoding="UTF-8" standalone="yes"?>
<Relationships xmlns="http://schemas.openxmlformats.org/package/2006/relationships"><Relationship Id="rId3" Type="http://schemas.openxmlformats.org/officeDocument/2006/relationships/hyperlink" Target="https://findhelp.org/" TargetMode="External"/><Relationship Id="rId2" Type="http://schemas.openxmlformats.org/officeDocument/2006/relationships/hyperlink" Target="http://www.211texas.org/" TargetMode="External"/><Relationship Id="rId1" Type="http://schemas.openxmlformats.org/officeDocument/2006/relationships/hyperlink" Target="mailto:ADRC@hhs.texas.gov"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3" Type="http://schemas.openxmlformats.org/officeDocument/2006/relationships/hyperlink" Target="https://findhelp.org/" TargetMode="External"/><Relationship Id="rId2" Type="http://schemas.openxmlformats.org/officeDocument/2006/relationships/hyperlink" Target="http://www.211texas.org/" TargetMode="External"/><Relationship Id="rId1" Type="http://schemas.openxmlformats.org/officeDocument/2006/relationships/hyperlink" Target="mailto:ADRC@hhs.texas.gov"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7DC55-0E2A-418D-9BFD-87EAFE03B591}"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US"/>
        </a:p>
      </dgm:t>
    </dgm:pt>
    <dgm:pt modelId="{AC7594E9-1D68-49A5-8329-72E1722EDF18}">
      <dgm:prSet phldrT="[Text]" custT="1"/>
      <dgm:spPr/>
      <dgm:t>
        <a:bodyPr/>
        <a:lstStyle/>
        <a:p>
          <a:r>
            <a:rPr lang="en-US" sz="2400" b="1" dirty="0"/>
            <a:t>Vision: </a:t>
          </a:r>
          <a:r>
            <a:rPr lang="en-US" sz="2400" b="0" dirty="0"/>
            <a:t>A Texas free from tuberculosis</a:t>
          </a:r>
        </a:p>
        <a:p>
          <a:r>
            <a:rPr lang="en-US" sz="2400" b="1" dirty="0"/>
            <a:t>Mission</a:t>
          </a:r>
          <a:r>
            <a:rPr lang="en-US" sz="2400" dirty="0"/>
            <a:t>: To eliminate tuberculosis as a public health threat</a:t>
          </a:r>
        </a:p>
        <a:p>
          <a:r>
            <a:rPr lang="en-US" sz="2400" dirty="0"/>
            <a:t> </a:t>
          </a:r>
          <a:endParaRPr lang="en-US" sz="2400" b="0" dirty="0"/>
        </a:p>
      </dgm:t>
    </dgm:pt>
    <dgm:pt modelId="{152A9F08-C1C9-42AE-AFBB-6E80657DC374}" type="parTrans" cxnId="{6F0C9279-CBAE-45DC-A893-DA824743D9F8}">
      <dgm:prSet/>
      <dgm:spPr/>
      <dgm:t>
        <a:bodyPr/>
        <a:lstStyle/>
        <a:p>
          <a:endParaRPr lang="en-US"/>
        </a:p>
      </dgm:t>
    </dgm:pt>
    <dgm:pt modelId="{BD320880-FCFE-4698-A3FB-D740704885D0}" type="sibTrans" cxnId="{6F0C9279-CBAE-45DC-A893-DA824743D9F8}">
      <dgm:prSet/>
      <dgm:spPr/>
      <dgm:t>
        <a:bodyPr/>
        <a:lstStyle/>
        <a:p>
          <a:endParaRPr lang="en-US"/>
        </a:p>
      </dgm:t>
    </dgm:pt>
    <dgm:pt modelId="{6234654D-52CF-4596-89A8-16485F06EA76}">
      <dgm:prSet phldrT="[Text]" custT="1"/>
      <dgm:spPr/>
      <dgm:t>
        <a:bodyPr/>
        <a:lstStyle/>
        <a:p>
          <a:pPr>
            <a:lnSpc>
              <a:spcPct val="90000"/>
            </a:lnSpc>
            <a:buFont typeface="Arial" panose="020B0604020202020204" pitchFamily="34" charset="0"/>
            <a:buChar char="•"/>
          </a:pPr>
          <a:r>
            <a:rPr lang="en-US" sz="2400" dirty="0"/>
            <a:t>Find and treat people with TB disease</a:t>
          </a:r>
        </a:p>
      </dgm:t>
    </dgm:pt>
    <dgm:pt modelId="{A109D030-6D98-4F51-B3F5-DCC35F5858DB}" type="parTrans" cxnId="{CEBE25D2-F87B-4B75-BC6D-66AFB32DB5BC}">
      <dgm:prSet/>
      <dgm:spPr/>
      <dgm:t>
        <a:bodyPr/>
        <a:lstStyle/>
        <a:p>
          <a:endParaRPr lang="en-US"/>
        </a:p>
      </dgm:t>
    </dgm:pt>
    <dgm:pt modelId="{1C410C30-773F-4D29-9BC4-215EE53A3282}" type="sibTrans" cxnId="{CEBE25D2-F87B-4B75-BC6D-66AFB32DB5BC}">
      <dgm:prSet/>
      <dgm:spPr/>
      <dgm:t>
        <a:bodyPr/>
        <a:lstStyle/>
        <a:p>
          <a:endParaRPr lang="en-US"/>
        </a:p>
      </dgm:t>
    </dgm:pt>
    <dgm:pt modelId="{11BC265D-0A67-49B4-8EC2-35AD90A2AA75}">
      <dgm:prSet phldrT="[Text]" custT="1"/>
      <dgm:spPr/>
      <dgm:t>
        <a:bodyPr/>
        <a:lstStyle/>
        <a:p>
          <a:pPr>
            <a:lnSpc>
              <a:spcPct val="90000"/>
            </a:lnSpc>
            <a:buFont typeface="Arial" panose="020B0604020202020204" pitchFamily="34" charset="0"/>
            <a:buChar char="•"/>
          </a:pPr>
          <a:r>
            <a:rPr lang="en-US" sz="2400" dirty="0"/>
            <a:t>Find and treat people exposed to TB</a:t>
          </a:r>
        </a:p>
      </dgm:t>
    </dgm:pt>
    <dgm:pt modelId="{CEC688F5-E73E-4719-97D2-B87A0805ABB0}" type="parTrans" cxnId="{D75CE802-6800-46CF-9BA0-EF54D06074AF}">
      <dgm:prSet/>
      <dgm:spPr/>
      <dgm:t>
        <a:bodyPr/>
        <a:lstStyle/>
        <a:p>
          <a:endParaRPr lang="en-US"/>
        </a:p>
      </dgm:t>
    </dgm:pt>
    <dgm:pt modelId="{4B2F9C62-083F-4862-9F7C-8D92CF988368}" type="sibTrans" cxnId="{D75CE802-6800-46CF-9BA0-EF54D06074AF}">
      <dgm:prSet/>
      <dgm:spPr/>
      <dgm:t>
        <a:bodyPr/>
        <a:lstStyle/>
        <a:p>
          <a:endParaRPr lang="en-US"/>
        </a:p>
      </dgm:t>
    </dgm:pt>
    <dgm:pt modelId="{9D024E30-1C80-4D38-8FDA-47DF318C0B8A}">
      <dgm:prSet phldrT="[Text]" custT="1"/>
      <dgm:spPr/>
      <dgm:t>
        <a:bodyPr/>
        <a:lstStyle/>
        <a:p>
          <a:pPr>
            <a:lnSpc>
              <a:spcPct val="90000"/>
            </a:lnSpc>
            <a:buFont typeface="Arial" panose="020B0604020202020204" pitchFamily="34" charset="0"/>
            <a:buChar char="•"/>
          </a:pPr>
          <a:r>
            <a:rPr lang="en-US" sz="2400" dirty="0"/>
            <a:t>Find and treat people at high-risk for TB</a:t>
          </a:r>
        </a:p>
      </dgm:t>
    </dgm:pt>
    <dgm:pt modelId="{AB5C74F9-6D0D-49F5-8C91-4522B0F573FF}" type="parTrans" cxnId="{650181AC-3EF9-4E32-BF22-FE8DC3C1FCC0}">
      <dgm:prSet/>
      <dgm:spPr/>
      <dgm:t>
        <a:bodyPr/>
        <a:lstStyle/>
        <a:p>
          <a:endParaRPr lang="en-US"/>
        </a:p>
      </dgm:t>
    </dgm:pt>
    <dgm:pt modelId="{585E8A4B-8AB3-4029-A281-AEAD72378F7E}" type="sibTrans" cxnId="{650181AC-3EF9-4E32-BF22-FE8DC3C1FCC0}">
      <dgm:prSet/>
      <dgm:spPr/>
      <dgm:t>
        <a:bodyPr/>
        <a:lstStyle/>
        <a:p>
          <a:endParaRPr lang="en-US"/>
        </a:p>
      </dgm:t>
    </dgm:pt>
    <dgm:pt modelId="{C66BE2C8-643C-4219-A79F-049E9D2F03CD}">
      <dgm:prSet phldrT="[Text]" custT="1"/>
      <dgm:spPr/>
      <dgm:t>
        <a:bodyPr/>
        <a:lstStyle/>
        <a:p>
          <a:pPr>
            <a:lnSpc>
              <a:spcPct val="90000"/>
            </a:lnSpc>
            <a:buFont typeface="Wingdings" panose="05000000000000000000" pitchFamily="2" charset="2"/>
            <a:buNone/>
          </a:pPr>
          <a:r>
            <a:rPr lang="en-US" sz="2400" b="1" dirty="0"/>
            <a:t>Perform active TB surveillance to: </a:t>
          </a:r>
        </a:p>
      </dgm:t>
    </dgm:pt>
    <dgm:pt modelId="{B47390F5-6C14-4F6B-B25F-396408599D84}" type="parTrans" cxnId="{61D3C5B8-A5CE-4BF2-A026-0A118C093F84}">
      <dgm:prSet/>
      <dgm:spPr/>
      <dgm:t>
        <a:bodyPr/>
        <a:lstStyle/>
        <a:p>
          <a:endParaRPr lang="en-US"/>
        </a:p>
      </dgm:t>
    </dgm:pt>
    <dgm:pt modelId="{FA6EE33B-DA78-4A28-9DA8-9D532114E54A}" type="sibTrans" cxnId="{61D3C5B8-A5CE-4BF2-A026-0A118C093F84}">
      <dgm:prSet/>
      <dgm:spPr/>
      <dgm:t>
        <a:bodyPr/>
        <a:lstStyle/>
        <a:p>
          <a:endParaRPr lang="en-US"/>
        </a:p>
      </dgm:t>
    </dgm:pt>
    <dgm:pt modelId="{ADFB3689-0232-4CA4-8947-D666B49041BF}">
      <dgm:prSet phldrT="[Text]" custT="1"/>
      <dgm:spPr/>
      <dgm:t>
        <a:bodyPr/>
        <a:lstStyle/>
        <a:p>
          <a:pPr>
            <a:lnSpc>
              <a:spcPct val="70000"/>
            </a:lnSpc>
            <a:buFont typeface="Wingdings" panose="05000000000000000000" pitchFamily="2" charset="2"/>
            <a:buNone/>
          </a:pPr>
          <a:endParaRPr lang="en-US" sz="2000" b="1" dirty="0"/>
        </a:p>
      </dgm:t>
    </dgm:pt>
    <dgm:pt modelId="{9A171921-BA34-4990-904F-71720BC43803}" type="parTrans" cxnId="{B889B6DD-5B46-49EC-8B89-838F2B22C58B}">
      <dgm:prSet/>
      <dgm:spPr/>
      <dgm:t>
        <a:bodyPr/>
        <a:lstStyle/>
        <a:p>
          <a:endParaRPr lang="en-US"/>
        </a:p>
      </dgm:t>
    </dgm:pt>
    <dgm:pt modelId="{34AC84C7-A4E9-4601-A2BE-3A93325D542F}" type="sibTrans" cxnId="{B889B6DD-5B46-49EC-8B89-838F2B22C58B}">
      <dgm:prSet/>
      <dgm:spPr/>
      <dgm:t>
        <a:bodyPr/>
        <a:lstStyle/>
        <a:p>
          <a:endParaRPr lang="en-US"/>
        </a:p>
      </dgm:t>
    </dgm:pt>
    <dgm:pt modelId="{D59F0B42-7658-4694-8C2E-C0FE03088F29}">
      <dgm:prSet phldrT="[Text]" custT="1"/>
      <dgm:spPr/>
      <dgm:t>
        <a:bodyPr/>
        <a:lstStyle/>
        <a:p>
          <a:pPr>
            <a:lnSpc>
              <a:spcPct val="90000"/>
            </a:lnSpc>
            <a:buFont typeface="Courier New" panose="02070309020205020404" pitchFamily="49" charset="0"/>
            <a:buChar char="o"/>
          </a:pPr>
          <a:r>
            <a:rPr lang="en-US" sz="2000" dirty="0"/>
            <a:t>Foreign-born individuals referred from the Electronic Disease Notification (EDN) System</a:t>
          </a:r>
        </a:p>
      </dgm:t>
    </dgm:pt>
    <dgm:pt modelId="{AEC15196-EDBD-4F7D-BA09-D363767647BB}" type="parTrans" cxnId="{7780686A-9B7F-4CE6-99AB-E5104BDA97EA}">
      <dgm:prSet/>
      <dgm:spPr/>
      <dgm:t>
        <a:bodyPr/>
        <a:lstStyle/>
        <a:p>
          <a:endParaRPr lang="en-US"/>
        </a:p>
      </dgm:t>
    </dgm:pt>
    <dgm:pt modelId="{30601827-CCB0-4BDD-A7A6-27FBABE856D4}" type="sibTrans" cxnId="{7780686A-9B7F-4CE6-99AB-E5104BDA97EA}">
      <dgm:prSet/>
      <dgm:spPr/>
      <dgm:t>
        <a:bodyPr/>
        <a:lstStyle/>
        <a:p>
          <a:endParaRPr lang="en-US"/>
        </a:p>
      </dgm:t>
    </dgm:pt>
    <dgm:pt modelId="{B14F4BAF-2359-4646-BEA3-0B1E56BED00E}">
      <dgm:prSet phldrT="[Text]" custT="1"/>
      <dgm:spPr/>
      <dgm:t>
        <a:bodyPr/>
        <a:lstStyle/>
        <a:p>
          <a:pPr>
            <a:lnSpc>
              <a:spcPct val="90000"/>
            </a:lnSpc>
            <a:buFont typeface="Courier New" panose="02070309020205020404" pitchFamily="49" charset="0"/>
            <a:buChar char="o"/>
          </a:pPr>
          <a:r>
            <a:rPr lang="en-US" sz="2000" dirty="0"/>
            <a:t>Targeted populations based on local  epidemiology</a:t>
          </a:r>
        </a:p>
      </dgm:t>
    </dgm:pt>
    <dgm:pt modelId="{DD65E99A-EFD9-447F-BA3C-6EEC6CC1981F}" type="parTrans" cxnId="{51E4C27E-47C6-48B8-B919-48556E017DC2}">
      <dgm:prSet/>
      <dgm:spPr/>
      <dgm:t>
        <a:bodyPr/>
        <a:lstStyle/>
        <a:p>
          <a:endParaRPr lang="en-US"/>
        </a:p>
      </dgm:t>
    </dgm:pt>
    <dgm:pt modelId="{787A5113-24CE-44AD-94F3-3EE40A9EE310}" type="sibTrans" cxnId="{51E4C27E-47C6-48B8-B919-48556E017DC2}">
      <dgm:prSet/>
      <dgm:spPr/>
      <dgm:t>
        <a:bodyPr/>
        <a:lstStyle/>
        <a:p>
          <a:endParaRPr lang="en-US"/>
        </a:p>
      </dgm:t>
    </dgm:pt>
    <dgm:pt modelId="{22C5E6E6-C4BE-455E-9829-92A022057F0F}" type="pres">
      <dgm:prSet presAssocID="{EE97DC55-0E2A-418D-9BFD-87EAFE03B591}" presName="Name0" presStyleCnt="0">
        <dgm:presLayoutVars>
          <dgm:chMax val="7"/>
          <dgm:chPref val="7"/>
          <dgm:dir/>
          <dgm:animLvl val="lvl"/>
        </dgm:presLayoutVars>
      </dgm:prSet>
      <dgm:spPr/>
    </dgm:pt>
    <dgm:pt modelId="{3F9BEDE9-9215-4085-86F8-48A53171B55D}" type="pres">
      <dgm:prSet presAssocID="{AC7594E9-1D68-49A5-8329-72E1722EDF18}" presName="Accent1" presStyleCnt="0"/>
      <dgm:spPr/>
    </dgm:pt>
    <dgm:pt modelId="{8BA65EC3-3517-494E-BCC6-3A1670EA89E0}" type="pres">
      <dgm:prSet presAssocID="{AC7594E9-1D68-49A5-8329-72E1722EDF18}" presName="Accent" presStyleLbl="node1" presStyleIdx="0" presStyleCnt="1" custScaleX="99452"/>
      <dgm:spPr>
        <a:solidFill>
          <a:srgbClr val="264780"/>
        </a:solidFill>
      </dgm:spPr>
    </dgm:pt>
    <dgm:pt modelId="{F3B9F31B-328B-4DA1-98C4-00557F591C65}" type="pres">
      <dgm:prSet presAssocID="{AC7594E9-1D68-49A5-8329-72E1722EDF18}" presName="Child1" presStyleLbl="revTx" presStyleIdx="0" presStyleCnt="2" custScaleX="164651" custScaleY="249938" custLinFactNeighborX="16363" custLinFactNeighborY="231">
        <dgm:presLayoutVars>
          <dgm:chMax val="0"/>
          <dgm:chPref val="0"/>
          <dgm:bulletEnabled val="1"/>
        </dgm:presLayoutVars>
      </dgm:prSet>
      <dgm:spPr/>
    </dgm:pt>
    <dgm:pt modelId="{B9CB13AB-4033-4415-AAC0-4B943FC9A4D0}" type="pres">
      <dgm:prSet presAssocID="{AC7594E9-1D68-49A5-8329-72E1722EDF18}" presName="Parent1" presStyleLbl="revTx" presStyleIdx="1" presStyleCnt="2" custScaleY="123585" custLinFactNeighborX="2019" custLinFactNeighborY="-2761">
        <dgm:presLayoutVars>
          <dgm:chMax val="1"/>
          <dgm:chPref val="1"/>
          <dgm:bulletEnabled val="1"/>
        </dgm:presLayoutVars>
      </dgm:prSet>
      <dgm:spPr/>
    </dgm:pt>
  </dgm:ptLst>
  <dgm:cxnLst>
    <dgm:cxn modelId="{D75CE802-6800-46CF-9BA0-EF54D06074AF}" srcId="{ADFB3689-0232-4CA4-8947-D666B49041BF}" destId="{11BC265D-0A67-49B4-8EC2-35AD90A2AA75}" srcOrd="1" destOrd="0" parTransId="{CEC688F5-E73E-4719-97D2-B87A0805ABB0}" sibTransId="{4B2F9C62-083F-4862-9F7C-8D92CF988368}"/>
    <dgm:cxn modelId="{BBA15B04-053F-48DA-94C3-B162E04045B2}" type="presOf" srcId="{6234654D-52CF-4596-89A8-16485F06EA76}" destId="{F3B9F31B-328B-4DA1-98C4-00557F591C65}" srcOrd="0" destOrd="2" presId="urn:microsoft.com/office/officeart/2009/layout/CircleArrowProcess"/>
    <dgm:cxn modelId="{592DBE06-46EF-4372-8364-8B91A789C919}" type="presOf" srcId="{D59F0B42-7658-4694-8C2E-C0FE03088F29}" destId="{F3B9F31B-328B-4DA1-98C4-00557F591C65}" srcOrd="0" destOrd="5" presId="urn:microsoft.com/office/officeart/2009/layout/CircleArrowProcess"/>
    <dgm:cxn modelId="{9AFE1517-CEE1-4616-AC99-96E07CA2396F}" type="presOf" srcId="{ADFB3689-0232-4CA4-8947-D666B49041BF}" destId="{F3B9F31B-328B-4DA1-98C4-00557F591C65}" srcOrd="0" destOrd="1" presId="urn:microsoft.com/office/officeart/2009/layout/CircleArrowProcess"/>
    <dgm:cxn modelId="{7780686A-9B7F-4CE6-99AB-E5104BDA97EA}" srcId="{9D024E30-1C80-4D38-8FDA-47DF318C0B8A}" destId="{D59F0B42-7658-4694-8C2E-C0FE03088F29}" srcOrd="0" destOrd="0" parTransId="{AEC15196-EDBD-4F7D-BA09-D363767647BB}" sibTransId="{30601827-CCB0-4BDD-A7A6-27FBABE856D4}"/>
    <dgm:cxn modelId="{610DB174-7616-459F-9102-979CFB15C0FE}" type="presOf" srcId="{9D024E30-1C80-4D38-8FDA-47DF318C0B8A}" destId="{F3B9F31B-328B-4DA1-98C4-00557F591C65}" srcOrd="0" destOrd="4" presId="urn:microsoft.com/office/officeart/2009/layout/CircleArrowProcess"/>
    <dgm:cxn modelId="{6F0C9279-CBAE-45DC-A893-DA824743D9F8}" srcId="{EE97DC55-0E2A-418D-9BFD-87EAFE03B591}" destId="{AC7594E9-1D68-49A5-8329-72E1722EDF18}" srcOrd="0" destOrd="0" parTransId="{152A9F08-C1C9-42AE-AFBB-6E80657DC374}" sibTransId="{BD320880-FCFE-4698-A3FB-D740704885D0}"/>
    <dgm:cxn modelId="{51E4C27E-47C6-48B8-B919-48556E017DC2}" srcId="{9D024E30-1C80-4D38-8FDA-47DF318C0B8A}" destId="{B14F4BAF-2359-4646-BEA3-0B1E56BED00E}" srcOrd="1" destOrd="0" parTransId="{DD65E99A-EFD9-447F-BA3C-6EEC6CC1981F}" sibTransId="{787A5113-24CE-44AD-94F3-3EE40A9EE310}"/>
    <dgm:cxn modelId="{0FE07099-F1B2-4BFA-BBBB-3FB26E59760A}" type="presOf" srcId="{AC7594E9-1D68-49A5-8329-72E1722EDF18}" destId="{B9CB13AB-4033-4415-AAC0-4B943FC9A4D0}" srcOrd="0" destOrd="0" presId="urn:microsoft.com/office/officeart/2009/layout/CircleArrowProcess"/>
    <dgm:cxn modelId="{650181AC-3EF9-4E32-BF22-FE8DC3C1FCC0}" srcId="{ADFB3689-0232-4CA4-8947-D666B49041BF}" destId="{9D024E30-1C80-4D38-8FDA-47DF318C0B8A}" srcOrd="2" destOrd="0" parTransId="{AB5C74F9-6D0D-49F5-8C91-4522B0F573FF}" sibTransId="{585E8A4B-8AB3-4029-A281-AEAD72378F7E}"/>
    <dgm:cxn modelId="{282665B7-2F35-4624-ADFB-0639AF61E8EC}" type="presOf" srcId="{C66BE2C8-643C-4219-A79F-049E9D2F03CD}" destId="{F3B9F31B-328B-4DA1-98C4-00557F591C65}" srcOrd="0" destOrd="0" presId="urn:microsoft.com/office/officeart/2009/layout/CircleArrowProcess"/>
    <dgm:cxn modelId="{61D3C5B8-A5CE-4BF2-A026-0A118C093F84}" srcId="{AC7594E9-1D68-49A5-8329-72E1722EDF18}" destId="{C66BE2C8-643C-4219-A79F-049E9D2F03CD}" srcOrd="0" destOrd="0" parTransId="{B47390F5-6C14-4F6B-B25F-396408599D84}" sibTransId="{FA6EE33B-DA78-4A28-9DA8-9D532114E54A}"/>
    <dgm:cxn modelId="{CFCFB4CA-FC81-4A43-AE5D-2AAB431C9010}" type="presOf" srcId="{B14F4BAF-2359-4646-BEA3-0B1E56BED00E}" destId="{F3B9F31B-328B-4DA1-98C4-00557F591C65}" srcOrd="0" destOrd="6" presId="urn:microsoft.com/office/officeart/2009/layout/CircleArrowProcess"/>
    <dgm:cxn modelId="{CEBE25D2-F87B-4B75-BC6D-66AFB32DB5BC}" srcId="{ADFB3689-0232-4CA4-8947-D666B49041BF}" destId="{6234654D-52CF-4596-89A8-16485F06EA76}" srcOrd="0" destOrd="0" parTransId="{A109D030-6D98-4F51-B3F5-DCC35F5858DB}" sibTransId="{1C410C30-773F-4D29-9BC4-215EE53A3282}"/>
    <dgm:cxn modelId="{F1D0A9D3-DCD0-45BD-AE39-72ACB732FCB8}" type="presOf" srcId="{11BC265D-0A67-49B4-8EC2-35AD90A2AA75}" destId="{F3B9F31B-328B-4DA1-98C4-00557F591C65}" srcOrd="0" destOrd="3" presId="urn:microsoft.com/office/officeart/2009/layout/CircleArrowProcess"/>
    <dgm:cxn modelId="{B889B6DD-5B46-49EC-8B89-838F2B22C58B}" srcId="{AC7594E9-1D68-49A5-8329-72E1722EDF18}" destId="{ADFB3689-0232-4CA4-8947-D666B49041BF}" srcOrd="1" destOrd="0" parTransId="{9A171921-BA34-4990-904F-71720BC43803}" sibTransId="{34AC84C7-A4E9-4601-A2BE-3A93325D542F}"/>
    <dgm:cxn modelId="{59DB9AF7-3119-4F17-8B24-4C1BEDEDBC8E}" type="presOf" srcId="{EE97DC55-0E2A-418D-9BFD-87EAFE03B591}" destId="{22C5E6E6-C4BE-455E-9829-92A022057F0F}" srcOrd="0" destOrd="0" presId="urn:microsoft.com/office/officeart/2009/layout/CircleArrowProcess"/>
    <dgm:cxn modelId="{C8629286-385E-4B19-BE05-45D316242188}" type="presParOf" srcId="{22C5E6E6-C4BE-455E-9829-92A022057F0F}" destId="{3F9BEDE9-9215-4085-86F8-48A53171B55D}" srcOrd="0" destOrd="0" presId="urn:microsoft.com/office/officeart/2009/layout/CircleArrowProcess"/>
    <dgm:cxn modelId="{90B4D58A-68A9-4668-81D7-A695B7632592}" type="presParOf" srcId="{3F9BEDE9-9215-4085-86F8-48A53171B55D}" destId="{8BA65EC3-3517-494E-BCC6-3A1670EA89E0}" srcOrd="0" destOrd="0" presId="urn:microsoft.com/office/officeart/2009/layout/CircleArrowProcess"/>
    <dgm:cxn modelId="{0A574914-6681-4ED8-A683-FB52BD0FA07F}" type="presParOf" srcId="{22C5E6E6-C4BE-455E-9829-92A022057F0F}" destId="{F3B9F31B-328B-4DA1-98C4-00557F591C65}" srcOrd="1" destOrd="0" presId="urn:microsoft.com/office/officeart/2009/layout/CircleArrowProcess"/>
    <dgm:cxn modelId="{AB0EABBB-F26A-40D1-94B1-D5B81DCB61BB}" type="presParOf" srcId="{22C5E6E6-C4BE-455E-9829-92A022057F0F}" destId="{B9CB13AB-4033-4415-AAC0-4B943FC9A4D0}"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3BCF90-657C-4A22-867B-C85602E13D73}" type="doc">
      <dgm:prSet loTypeId="urn:microsoft.com/office/officeart/2005/8/layout/pyramid2" loCatId="pyramid" qsTypeId="urn:microsoft.com/office/officeart/2005/8/quickstyle/simple1" qsCatId="simple" csTypeId="urn:microsoft.com/office/officeart/2005/8/colors/colorful1" csCatId="colorful" phldr="1"/>
      <dgm:spPr/>
      <dgm:t>
        <a:bodyPr/>
        <a:lstStyle/>
        <a:p>
          <a:endParaRPr lang="en-US"/>
        </a:p>
      </dgm:t>
    </dgm:pt>
    <dgm:pt modelId="{F56ADE8A-C764-4F28-A5FB-06BD41246F56}">
      <dgm:prSet phldrT="[Text]" custT="1"/>
      <dgm:spPr/>
      <dgm:t>
        <a:bodyPr/>
        <a:lstStyle/>
        <a:p>
          <a:r>
            <a:rPr lang="en-US" sz="2400" dirty="0"/>
            <a:t>Other Risk Factors</a:t>
          </a:r>
          <a:endParaRPr lang="en-US" sz="2400" strike="sngStrike" dirty="0"/>
        </a:p>
      </dgm:t>
    </dgm:pt>
    <dgm:pt modelId="{604E54A4-0A7B-4746-BAF2-4CF546420CFD}" type="parTrans" cxnId="{1B37BD87-26F3-4340-8F7E-A5C25FF4279D}">
      <dgm:prSet/>
      <dgm:spPr/>
      <dgm:t>
        <a:bodyPr/>
        <a:lstStyle/>
        <a:p>
          <a:endParaRPr lang="en-US"/>
        </a:p>
      </dgm:t>
    </dgm:pt>
    <dgm:pt modelId="{72E2BE32-DC5A-4F31-9067-DB30B8B8954D}" type="sibTrans" cxnId="{1B37BD87-26F3-4340-8F7E-A5C25FF4279D}">
      <dgm:prSet/>
      <dgm:spPr/>
      <dgm:t>
        <a:bodyPr/>
        <a:lstStyle/>
        <a:p>
          <a:endParaRPr lang="en-US"/>
        </a:p>
      </dgm:t>
    </dgm:pt>
    <dgm:pt modelId="{44A1AACC-6614-464B-93AD-677B111F6281}">
      <dgm:prSet phldrT="[Text]" custT="1"/>
      <dgm:spPr/>
      <dgm:t>
        <a:bodyPr/>
        <a:lstStyle/>
        <a:p>
          <a:r>
            <a:rPr lang="en-US" sz="2400" dirty="0"/>
            <a:t>Contacts</a:t>
          </a:r>
        </a:p>
      </dgm:t>
    </dgm:pt>
    <dgm:pt modelId="{789D3450-D334-4810-87B4-61EA4D158A49}" type="parTrans" cxnId="{91BDEB79-DB2B-4EA7-A561-834668F2AB03}">
      <dgm:prSet/>
      <dgm:spPr/>
      <dgm:t>
        <a:bodyPr/>
        <a:lstStyle/>
        <a:p>
          <a:endParaRPr lang="en-US"/>
        </a:p>
      </dgm:t>
    </dgm:pt>
    <dgm:pt modelId="{2114EB69-C6B1-4692-BA6F-6C91D89BA8E7}" type="sibTrans" cxnId="{91BDEB79-DB2B-4EA7-A561-834668F2AB03}">
      <dgm:prSet/>
      <dgm:spPr/>
      <dgm:t>
        <a:bodyPr/>
        <a:lstStyle/>
        <a:p>
          <a:endParaRPr lang="en-US"/>
        </a:p>
      </dgm:t>
    </dgm:pt>
    <dgm:pt modelId="{18BF26D8-E332-4405-AB73-C872D5F02061}">
      <dgm:prSet phldrT="[Text]" custT="1"/>
      <dgm:spPr/>
      <dgm:t>
        <a:bodyPr/>
        <a:lstStyle/>
        <a:p>
          <a:r>
            <a:rPr lang="en-US" sz="2400" dirty="0"/>
            <a:t>Known, Suspected TB Disease</a:t>
          </a:r>
        </a:p>
      </dgm:t>
    </dgm:pt>
    <dgm:pt modelId="{A38AD797-72B2-475E-9DD7-341E16A5E92C}" type="parTrans" cxnId="{3AE92D22-6796-46F6-B0C7-6356B101F147}">
      <dgm:prSet/>
      <dgm:spPr/>
      <dgm:t>
        <a:bodyPr/>
        <a:lstStyle/>
        <a:p>
          <a:endParaRPr lang="en-US"/>
        </a:p>
      </dgm:t>
    </dgm:pt>
    <dgm:pt modelId="{31E9A0B4-5E64-49C0-9231-532A3252F46C}" type="sibTrans" cxnId="{3AE92D22-6796-46F6-B0C7-6356B101F147}">
      <dgm:prSet/>
      <dgm:spPr/>
      <dgm:t>
        <a:bodyPr/>
        <a:lstStyle/>
        <a:p>
          <a:endParaRPr lang="en-US"/>
        </a:p>
      </dgm:t>
    </dgm:pt>
    <dgm:pt modelId="{A8ED6C65-062F-480B-919F-3D2994E3D5A3}">
      <dgm:prSet phldrT="[Text]" custT="1"/>
      <dgm:spPr/>
      <dgm:t>
        <a:bodyPr/>
        <a:lstStyle/>
        <a:p>
          <a:r>
            <a:rPr lang="en-US" sz="2400" strike="noStrike" dirty="0"/>
            <a:t>High-Risk Individuals, e.g., Foreign-Born</a:t>
          </a:r>
        </a:p>
      </dgm:t>
    </dgm:pt>
    <dgm:pt modelId="{B373DCAA-8C82-434E-A0FC-EB50E81F2E86}" type="parTrans" cxnId="{23488894-8DB1-437F-B81C-BB0948AB0E01}">
      <dgm:prSet/>
      <dgm:spPr/>
      <dgm:t>
        <a:bodyPr/>
        <a:lstStyle/>
        <a:p>
          <a:endParaRPr lang="en-US"/>
        </a:p>
      </dgm:t>
    </dgm:pt>
    <dgm:pt modelId="{772DFDC8-AC60-47CF-81EF-AA56A5E4B50F}" type="sibTrans" cxnId="{23488894-8DB1-437F-B81C-BB0948AB0E01}">
      <dgm:prSet/>
      <dgm:spPr/>
      <dgm:t>
        <a:bodyPr/>
        <a:lstStyle/>
        <a:p>
          <a:endParaRPr lang="en-US"/>
        </a:p>
      </dgm:t>
    </dgm:pt>
    <dgm:pt modelId="{C2B2CE9D-4A67-41BF-BB51-1C9A869278A0}" type="pres">
      <dgm:prSet presAssocID="{C13BCF90-657C-4A22-867B-C85602E13D73}" presName="compositeShape" presStyleCnt="0">
        <dgm:presLayoutVars>
          <dgm:dir/>
          <dgm:resizeHandles/>
        </dgm:presLayoutVars>
      </dgm:prSet>
      <dgm:spPr/>
    </dgm:pt>
    <dgm:pt modelId="{71848786-5544-414F-9A2B-EE00E1D64756}" type="pres">
      <dgm:prSet presAssocID="{C13BCF90-657C-4A22-867B-C85602E13D73}" presName="pyramid" presStyleLbl="node1" presStyleIdx="0" presStyleCnt="1"/>
      <dgm:spPr/>
    </dgm:pt>
    <dgm:pt modelId="{7D1F8437-386D-4993-B7A4-8538AAB4C29B}" type="pres">
      <dgm:prSet presAssocID="{C13BCF90-657C-4A22-867B-C85602E13D73}" presName="theList" presStyleCnt="0"/>
      <dgm:spPr/>
    </dgm:pt>
    <dgm:pt modelId="{D69647D4-633A-4D8C-85CF-7835C37DF8DD}" type="pres">
      <dgm:prSet presAssocID="{F56ADE8A-C764-4F28-A5FB-06BD41246F56}" presName="aNode" presStyleLbl="fgAcc1" presStyleIdx="0" presStyleCnt="4">
        <dgm:presLayoutVars>
          <dgm:bulletEnabled val="1"/>
        </dgm:presLayoutVars>
      </dgm:prSet>
      <dgm:spPr/>
    </dgm:pt>
    <dgm:pt modelId="{616B01E9-894B-41FE-ABDB-1D33F9998DB9}" type="pres">
      <dgm:prSet presAssocID="{F56ADE8A-C764-4F28-A5FB-06BD41246F56}" presName="aSpace" presStyleCnt="0"/>
      <dgm:spPr/>
    </dgm:pt>
    <dgm:pt modelId="{21EEF1F6-5EE8-43A9-B4F1-A935DBB3D896}" type="pres">
      <dgm:prSet presAssocID="{A8ED6C65-062F-480B-919F-3D2994E3D5A3}" presName="aNode" presStyleLbl="fgAcc1" presStyleIdx="1" presStyleCnt="4">
        <dgm:presLayoutVars>
          <dgm:bulletEnabled val="1"/>
        </dgm:presLayoutVars>
      </dgm:prSet>
      <dgm:spPr/>
    </dgm:pt>
    <dgm:pt modelId="{315238B5-1BD2-4A9E-B68A-A4F99410037E}" type="pres">
      <dgm:prSet presAssocID="{A8ED6C65-062F-480B-919F-3D2994E3D5A3}" presName="aSpace" presStyleCnt="0"/>
      <dgm:spPr/>
    </dgm:pt>
    <dgm:pt modelId="{EF7B661E-908A-4DAA-8C88-6B086B333DEA}" type="pres">
      <dgm:prSet presAssocID="{44A1AACC-6614-464B-93AD-677B111F6281}" presName="aNode" presStyleLbl="fgAcc1" presStyleIdx="2" presStyleCnt="4">
        <dgm:presLayoutVars>
          <dgm:bulletEnabled val="1"/>
        </dgm:presLayoutVars>
      </dgm:prSet>
      <dgm:spPr/>
    </dgm:pt>
    <dgm:pt modelId="{F6286DD6-3392-4A12-BD75-F45C9CE7A95E}" type="pres">
      <dgm:prSet presAssocID="{44A1AACC-6614-464B-93AD-677B111F6281}" presName="aSpace" presStyleCnt="0"/>
      <dgm:spPr/>
    </dgm:pt>
    <dgm:pt modelId="{D2D38AEF-702A-4B62-A634-DBA39E031F6E}" type="pres">
      <dgm:prSet presAssocID="{18BF26D8-E332-4405-AB73-C872D5F02061}" presName="aNode" presStyleLbl="fgAcc1" presStyleIdx="3" presStyleCnt="4">
        <dgm:presLayoutVars>
          <dgm:bulletEnabled val="1"/>
        </dgm:presLayoutVars>
      </dgm:prSet>
      <dgm:spPr/>
    </dgm:pt>
    <dgm:pt modelId="{609D7F8B-CA38-43F6-812B-BF9B8B2CC055}" type="pres">
      <dgm:prSet presAssocID="{18BF26D8-E332-4405-AB73-C872D5F02061}" presName="aSpace" presStyleCnt="0"/>
      <dgm:spPr/>
    </dgm:pt>
  </dgm:ptLst>
  <dgm:cxnLst>
    <dgm:cxn modelId="{EB1BDE1C-8B36-4F6B-B1E2-448926040FEF}" type="presOf" srcId="{F56ADE8A-C764-4F28-A5FB-06BD41246F56}" destId="{D69647D4-633A-4D8C-85CF-7835C37DF8DD}" srcOrd="0" destOrd="0" presId="urn:microsoft.com/office/officeart/2005/8/layout/pyramid2"/>
    <dgm:cxn modelId="{3AE92D22-6796-46F6-B0C7-6356B101F147}" srcId="{C13BCF90-657C-4A22-867B-C85602E13D73}" destId="{18BF26D8-E332-4405-AB73-C872D5F02061}" srcOrd="3" destOrd="0" parTransId="{A38AD797-72B2-475E-9DD7-341E16A5E92C}" sibTransId="{31E9A0B4-5E64-49C0-9231-532A3252F46C}"/>
    <dgm:cxn modelId="{5EC49932-D50D-425E-BAA2-B3C716E6BDB3}" type="presOf" srcId="{18BF26D8-E332-4405-AB73-C872D5F02061}" destId="{D2D38AEF-702A-4B62-A634-DBA39E031F6E}" srcOrd="0" destOrd="0" presId="urn:microsoft.com/office/officeart/2005/8/layout/pyramid2"/>
    <dgm:cxn modelId="{A6EBCB36-ACAE-42F3-A844-7714A53BD04C}" type="presOf" srcId="{A8ED6C65-062F-480B-919F-3D2994E3D5A3}" destId="{21EEF1F6-5EE8-43A9-B4F1-A935DBB3D896}" srcOrd="0" destOrd="0" presId="urn:microsoft.com/office/officeart/2005/8/layout/pyramid2"/>
    <dgm:cxn modelId="{91BDEB79-DB2B-4EA7-A561-834668F2AB03}" srcId="{C13BCF90-657C-4A22-867B-C85602E13D73}" destId="{44A1AACC-6614-464B-93AD-677B111F6281}" srcOrd="2" destOrd="0" parTransId="{789D3450-D334-4810-87B4-61EA4D158A49}" sibTransId="{2114EB69-C6B1-4692-BA6F-6C91D89BA8E7}"/>
    <dgm:cxn modelId="{8CC9C57A-4CB9-4052-9871-F681916EF73A}" type="presOf" srcId="{C13BCF90-657C-4A22-867B-C85602E13D73}" destId="{C2B2CE9D-4A67-41BF-BB51-1C9A869278A0}" srcOrd="0" destOrd="0" presId="urn:microsoft.com/office/officeart/2005/8/layout/pyramid2"/>
    <dgm:cxn modelId="{1B37BD87-26F3-4340-8F7E-A5C25FF4279D}" srcId="{C13BCF90-657C-4A22-867B-C85602E13D73}" destId="{F56ADE8A-C764-4F28-A5FB-06BD41246F56}" srcOrd="0" destOrd="0" parTransId="{604E54A4-0A7B-4746-BAF2-4CF546420CFD}" sibTransId="{72E2BE32-DC5A-4F31-9067-DB30B8B8954D}"/>
    <dgm:cxn modelId="{23488894-8DB1-437F-B81C-BB0948AB0E01}" srcId="{C13BCF90-657C-4A22-867B-C85602E13D73}" destId="{A8ED6C65-062F-480B-919F-3D2994E3D5A3}" srcOrd="1" destOrd="0" parTransId="{B373DCAA-8C82-434E-A0FC-EB50E81F2E86}" sibTransId="{772DFDC8-AC60-47CF-81EF-AA56A5E4B50F}"/>
    <dgm:cxn modelId="{0072FC9D-C592-4F7E-B483-3F96CAF665B5}" type="presOf" srcId="{44A1AACC-6614-464B-93AD-677B111F6281}" destId="{EF7B661E-908A-4DAA-8C88-6B086B333DEA}" srcOrd="0" destOrd="0" presId="urn:microsoft.com/office/officeart/2005/8/layout/pyramid2"/>
    <dgm:cxn modelId="{915365B8-4A80-481C-8640-4612A23BA301}" type="presParOf" srcId="{C2B2CE9D-4A67-41BF-BB51-1C9A869278A0}" destId="{71848786-5544-414F-9A2B-EE00E1D64756}" srcOrd="0" destOrd="0" presId="urn:microsoft.com/office/officeart/2005/8/layout/pyramid2"/>
    <dgm:cxn modelId="{E5020AFD-532E-49C1-8B9F-F7C9EE16490F}" type="presParOf" srcId="{C2B2CE9D-4A67-41BF-BB51-1C9A869278A0}" destId="{7D1F8437-386D-4993-B7A4-8538AAB4C29B}" srcOrd="1" destOrd="0" presId="urn:microsoft.com/office/officeart/2005/8/layout/pyramid2"/>
    <dgm:cxn modelId="{181BA73F-B717-4A15-A8C5-F73EBE798A9B}" type="presParOf" srcId="{7D1F8437-386D-4993-B7A4-8538AAB4C29B}" destId="{D69647D4-633A-4D8C-85CF-7835C37DF8DD}" srcOrd="0" destOrd="0" presId="urn:microsoft.com/office/officeart/2005/8/layout/pyramid2"/>
    <dgm:cxn modelId="{BD7C9688-41D7-40E3-9C19-AE5C4A3331AB}" type="presParOf" srcId="{7D1F8437-386D-4993-B7A4-8538AAB4C29B}" destId="{616B01E9-894B-41FE-ABDB-1D33F9998DB9}" srcOrd="1" destOrd="0" presId="urn:microsoft.com/office/officeart/2005/8/layout/pyramid2"/>
    <dgm:cxn modelId="{64FE4270-128C-4F69-9829-9BDA17E286D3}" type="presParOf" srcId="{7D1F8437-386D-4993-B7A4-8538AAB4C29B}" destId="{21EEF1F6-5EE8-43A9-B4F1-A935DBB3D896}" srcOrd="2" destOrd="0" presId="urn:microsoft.com/office/officeart/2005/8/layout/pyramid2"/>
    <dgm:cxn modelId="{38F9FE3F-1F87-459A-9D97-D538541EC7D7}" type="presParOf" srcId="{7D1F8437-386D-4993-B7A4-8538AAB4C29B}" destId="{315238B5-1BD2-4A9E-B68A-A4F99410037E}" srcOrd="3" destOrd="0" presId="urn:microsoft.com/office/officeart/2005/8/layout/pyramid2"/>
    <dgm:cxn modelId="{3F08B8BD-59DE-4F02-844A-7423C7E8A117}" type="presParOf" srcId="{7D1F8437-386D-4993-B7A4-8538AAB4C29B}" destId="{EF7B661E-908A-4DAA-8C88-6B086B333DEA}" srcOrd="4" destOrd="0" presId="urn:microsoft.com/office/officeart/2005/8/layout/pyramid2"/>
    <dgm:cxn modelId="{9B7D3060-83C4-4CD5-B3B3-D5749E22C5BA}" type="presParOf" srcId="{7D1F8437-386D-4993-B7A4-8538AAB4C29B}" destId="{F6286DD6-3392-4A12-BD75-F45C9CE7A95E}" srcOrd="5" destOrd="0" presId="urn:microsoft.com/office/officeart/2005/8/layout/pyramid2"/>
    <dgm:cxn modelId="{245D845D-D0B0-41E9-A493-59E49D099443}" type="presParOf" srcId="{7D1F8437-386D-4993-B7A4-8538AAB4C29B}" destId="{D2D38AEF-702A-4B62-A634-DBA39E031F6E}" srcOrd="6" destOrd="0" presId="urn:microsoft.com/office/officeart/2005/8/layout/pyramid2"/>
    <dgm:cxn modelId="{F2BD3FBA-5A24-4039-AB9B-E244C60577B6}" type="presParOf" srcId="{7D1F8437-386D-4993-B7A4-8538AAB4C29B}" destId="{609D7F8B-CA38-43F6-812B-BF9B8B2CC055}" srcOrd="7"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E1F61E-77B3-4A10-B03A-D377A2F0618B}" type="doc">
      <dgm:prSet loTypeId="urn:microsoft.com/office/officeart/2005/8/layout/radial3" loCatId="cycle" qsTypeId="urn:microsoft.com/office/officeart/2005/8/quickstyle/simple2" qsCatId="simple" csTypeId="urn:microsoft.com/office/officeart/2005/8/colors/accent1_1" csCatId="accent1" phldr="1"/>
      <dgm:spPr/>
      <dgm:t>
        <a:bodyPr/>
        <a:lstStyle/>
        <a:p>
          <a:endParaRPr lang="en-US"/>
        </a:p>
      </dgm:t>
    </dgm:pt>
    <dgm:pt modelId="{B3E8508A-62E7-428C-A92B-4E94BDCB9A83}">
      <dgm:prSet phldrT="[Text]" custT="1"/>
      <dgm:spPr/>
      <dgm:t>
        <a:bodyPr/>
        <a:lstStyle/>
        <a:p>
          <a:r>
            <a:rPr lang="en-US" sz="3600" b="1" dirty="0">
              <a:solidFill>
                <a:srgbClr val="003087"/>
              </a:solidFill>
            </a:rPr>
            <a:t>Milestones</a:t>
          </a:r>
        </a:p>
      </dgm:t>
    </dgm:pt>
    <dgm:pt modelId="{8146C628-6441-45CF-8994-6FA5EC75B428}" type="parTrans" cxnId="{21248788-8416-4A01-AE6B-50DE35B77DA4}">
      <dgm:prSet/>
      <dgm:spPr/>
      <dgm:t>
        <a:bodyPr/>
        <a:lstStyle/>
        <a:p>
          <a:endParaRPr lang="en-US"/>
        </a:p>
      </dgm:t>
    </dgm:pt>
    <dgm:pt modelId="{812B3B81-72A6-4DFC-8204-8719D84B3E2A}" type="sibTrans" cxnId="{21248788-8416-4A01-AE6B-50DE35B77DA4}">
      <dgm:prSet/>
      <dgm:spPr/>
      <dgm:t>
        <a:bodyPr/>
        <a:lstStyle/>
        <a:p>
          <a:endParaRPr lang="en-US"/>
        </a:p>
      </dgm:t>
    </dgm:pt>
    <dgm:pt modelId="{53AECFA6-25CC-4221-98EA-778AAE6670AB}">
      <dgm:prSet phldrT="[Text]"/>
      <dgm:spPr/>
      <dgm:t>
        <a:bodyPr/>
        <a:lstStyle/>
        <a:p>
          <a:r>
            <a:rPr lang="en-US" dirty="0"/>
            <a:t>Initial Assessment </a:t>
          </a:r>
        </a:p>
      </dgm:t>
    </dgm:pt>
    <dgm:pt modelId="{3180F429-467B-40F5-8AB6-CA8DCE607F71}" type="parTrans" cxnId="{E3EF7FA9-9D74-46CF-8A55-18F56418FDB9}">
      <dgm:prSet/>
      <dgm:spPr/>
      <dgm:t>
        <a:bodyPr/>
        <a:lstStyle/>
        <a:p>
          <a:endParaRPr lang="en-US"/>
        </a:p>
      </dgm:t>
    </dgm:pt>
    <dgm:pt modelId="{14AF372E-9D07-4411-8C79-030C2A967BC9}" type="sibTrans" cxnId="{E3EF7FA9-9D74-46CF-8A55-18F56418FDB9}">
      <dgm:prSet/>
      <dgm:spPr/>
      <dgm:t>
        <a:bodyPr/>
        <a:lstStyle/>
        <a:p>
          <a:endParaRPr lang="en-US"/>
        </a:p>
      </dgm:t>
    </dgm:pt>
    <dgm:pt modelId="{C73C5A78-A2A4-400E-861B-CDA658EBA701}">
      <dgm:prSet phldrT="[Text]"/>
      <dgm:spPr/>
      <dgm:t>
        <a:bodyPr/>
        <a:lstStyle/>
        <a:p>
          <a:r>
            <a:rPr lang="en-US" dirty="0"/>
            <a:t>TB Medication and DOT Adherence  </a:t>
          </a:r>
        </a:p>
      </dgm:t>
    </dgm:pt>
    <dgm:pt modelId="{50720634-200C-41CE-84C7-6C0EAB434A97}" type="parTrans" cxnId="{2F9EFCAB-EB4F-4A47-9730-054FC11AFFA6}">
      <dgm:prSet/>
      <dgm:spPr/>
      <dgm:t>
        <a:bodyPr/>
        <a:lstStyle/>
        <a:p>
          <a:endParaRPr lang="en-US"/>
        </a:p>
      </dgm:t>
    </dgm:pt>
    <dgm:pt modelId="{18AE3B43-63B5-462D-B24D-441DAF6A1ED1}" type="sibTrans" cxnId="{2F9EFCAB-EB4F-4A47-9730-054FC11AFFA6}">
      <dgm:prSet/>
      <dgm:spPr/>
      <dgm:t>
        <a:bodyPr/>
        <a:lstStyle/>
        <a:p>
          <a:endParaRPr lang="en-US"/>
        </a:p>
      </dgm:t>
    </dgm:pt>
    <dgm:pt modelId="{EA12B739-789D-4AE6-AF4D-CF359ACCDC60}">
      <dgm:prSet phldrT="[Text]"/>
      <dgm:spPr/>
      <dgm:t>
        <a:bodyPr/>
        <a:lstStyle/>
        <a:p>
          <a:r>
            <a:rPr lang="en-US" dirty="0"/>
            <a:t>Monthly Assessments </a:t>
          </a:r>
        </a:p>
      </dgm:t>
    </dgm:pt>
    <dgm:pt modelId="{D5C5A257-2FAE-4A2C-8271-A32712172B01}" type="parTrans" cxnId="{02756699-7483-4928-AB84-E5347F84900E}">
      <dgm:prSet/>
      <dgm:spPr/>
      <dgm:t>
        <a:bodyPr/>
        <a:lstStyle/>
        <a:p>
          <a:endParaRPr lang="en-US"/>
        </a:p>
      </dgm:t>
    </dgm:pt>
    <dgm:pt modelId="{09D8745A-B32A-414A-919A-A04F0C60B78A}" type="sibTrans" cxnId="{02756699-7483-4928-AB84-E5347F84900E}">
      <dgm:prSet/>
      <dgm:spPr/>
      <dgm:t>
        <a:bodyPr/>
        <a:lstStyle/>
        <a:p>
          <a:endParaRPr lang="en-US"/>
        </a:p>
      </dgm:t>
    </dgm:pt>
    <dgm:pt modelId="{775A1057-C88A-431E-916F-4C81ED0CCDC3}">
      <dgm:prSet phldrT="[Text]"/>
      <dgm:spPr/>
      <dgm:t>
        <a:bodyPr/>
        <a:lstStyle/>
        <a:p>
          <a:r>
            <a:rPr lang="en-US" dirty="0"/>
            <a:t>Isolation</a:t>
          </a:r>
        </a:p>
      </dgm:t>
    </dgm:pt>
    <dgm:pt modelId="{D3C57987-B3D0-47BB-B9B5-77FB8C20F9BE}" type="parTrans" cxnId="{23B69B8F-C424-40C3-8C72-C38EEFD4D6D7}">
      <dgm:prSet/>
      <dgm:spPr/>
      <dgm:t>
        <a:bodyPr/>
        <a:lstStyle/>
        <a:p>
          <a:endParaRPr lang="en-US"/>
        </a:p>
      </dgm:t>
    </dgm:pt>
    <dgm:pt modelId="{2A73D45D-27A0-43E8-8CA7-E9D0BCC88536}" type="sibTrans" cxnId="{23B69B8F-C424-40C3-8C72-C38EEFD4D6D7}">
      <dgm:prSet/>
      <dgm:spPr/>
      <dgm:t>
        <a:bodyPr/>
        <a:lstStyle/>
        <a:p>
          <a:endParaRPr lang="en-US"/>
        </a:p>
      </dgm:t>
    </dgm:pt>
    <dgm:pt modelId="{BFA95320-A6AA-40DD-8452-452A0578C00D}">
      <dgm:prSet phldrT="[Text]"/>
      <dgm:spPr/>
      <dgm:t>
        <a:bodyPr/>
        <a:lstStyle/>
        <a:p>
          <a:r>
            <a:rPr lang="en-US" dirty="0"/>
            <a:t>Initial Phase Completion </a:t>
          </a:r>
        </a:p>
      </dgm:t>
    </dgm:pt>
    <dgm:pt modelId="{0EDECAA4-D7E2-41C6-890B-B7930032674D}" type="sibTrans" cxnId="{9479FF74-B67C-481E-95DD-D997E4D2232A}">
      <dgm:prSet/>
      <dgm:spPr/>
      <dgm:t>
        <a:bodyPr/>
        <a:lstStyle/>
        <a:p>
          <a:endParaRPr lang="en-US"/>
        </a:p>
      </dgm:t>
    </dgm:pt>
    <dgm:pt modelId="{EAFC5223-994D-4C60-AB5B-FACD5048BD84}" type="parTrans" cxnId="{9479FF74-B67C-481E-95DD-D997E4D2232A}">
      <dgm:prSet/>
      <dgm:spPr/>
      <dgm:t>
        <a:bodyPr/>
        <a:lstStyle/>
        <a:p>
          <a:endParaRPr lang="en-US"/>
        </a:p>
      </dgm:t>
    </dgm:pt>
    <dgm:pt modelId="{6122FD18-D9A4-437E-A159-9B4930F83372}">
      <dgm:prSet phldrT="[Text]"/>
      <dgm:spPr/>
      <dgm:t>
        <a:bodyPr/>
        <a:lstStyle/>
        <a:p>
          <a:r>
            <a:rPr lang="en-US" dirty="0"/>
            <a:t>Drug Susceptibility Results </a:t>
          </a:r>
        </a:p>
      </dgm:t>
    </dgm:pt>
    <dgm:pt modelId="{77B4D437-E8DA-4F6E-B480-2938B13CC6DC}" type="parTrans" cxnId="{B76F1D56-92DF-49C6-89B1-2BA828D18198}">
      <dgm:prSet/>
      <dgm:spPr/>
      <dgm:t>
        <a:bodyPr/>
        <a:lstStyle/>
        <a:p>
          <a:endParaRPr lang="en-US"/>
        </a:p>
      </dgm:t>
    </dgm:pt>
    <dgm:pt modelId="{9A5A4C06-3720-42BC-9065-405CE87B2043}" type="sibTrans" cxnId="{B76F1D56-92DF-49C6-89B1-2BA828D18198}">
      <dgm:prSet/>
      <dgm:spPr/>
      <dgm:t>
        <a:bodyPr/>
        <a:lstStyle/>
        <a:p>
          <a:endParaRPr lang="en-US"/>
        </a:p>
      </dgm:t>
    </dgm:pt>
    <dgm:pt modelId="{92963A84-5BE4-44D6-93A5-DF3B65DD43DD}">
      <dgm:prSet phldrT="[Text]"/>
      <dgm:spPr/>
      <dgm:t>
        <a:bodyPr/>
        <a:lstStyle/>
        <a:p>
          <a:r>
            <a:rPr lang="en-US" dirty="0"/>
            <a:t> Diagnostics</a:t>
          </a:r>
        </a:p>
      </dgm:t>
    </dgm:pt>
    <dgm:pt modelId="{83AD633A-2C63-415D-A0F5-DFD652CEF134}" type="parTrans" cxnId="{8566740C-8722-4D6C-A1B8-443DBCE45265}">
      <dgm:prSet/>
      <dgm:spPr/>
      <dgm:t>
        <a:bodyPr/>
        <a:lstStyle/>
        <a:p>
          <a:endParaRPr lang="en-US"/>
        </a:p>
      </dgm:t>
    </dgm:pt>
    <dgm:pt modelId="{F934E8C0-96A2-4D99-9DE3-06F23412AF96}" type="sibTrans" cxnId="{8566740C-8722-4D6C-A1B8-443DBCE45265}">
      <dgm:prSet/>
      <dgm:spPr/>
      <dgm:t>
        <a:bodyPr/>
        <a:lstStyle/>
        <a:p>
          <a:endParaRPr lang="en-US"/>
        </a:p>
      </dgm:t>
    </dgm:pt>
    <dgm:pt modelId="{C2F35461-FE3A-4EC8-B0BB-0FB7DE1F8756}">
      <dgm:prSet phldrT="[Text]"/>
      <dgm:spPr/>
      <dgm:t>
        <a:bodyPr/>
        <a:lstStyle/>
        <a:p>
          <a:r>
            <a:rPr lang="en-US" dirty="0"/>
            <a:t>Contact Investigation </a:t>
          </a:r>
        </a:p>
      </dgm:t>
    </dgm:pt>
    <dgm:pt modelId="{B7BB53FC-1313-447B-8B9B-111149612507}" type="parTrans" cxnId="{37EC6292-386F-4219-AA40-0EFB486AD181}">
      <dgm:prSet/>
      <dgm:spPr/>
      <dgm:t>
        <a:bodyPr/>
        <a:lstStyle/>
        <a:p>
          <a:endParaRPr lang="en-US"/>
        </a:p>
      </dgm:t>
    </dgm:pt>
    <dgm:pt modelId="{451F2178-C9D4-41B1-B089-BF46BDC5501B}" type="sibTrans" cxnId="{37EC6292-386F-4219-AA40-0EFB486AD181}">
      <dgm:prSet/>
      <dgm:spPr/>
      <dgm:t>
        <a:bodyPr/>
        <a:lstStyle/>
        <a:p>
          <a:endParaRPr lang="en-US"/>
        </a:p>
      </dgm:t>
    </dgm:pt>
    <dgm:pt modelId="{CDA172F1-4B19-4041-91A0-8E2C5A037063}">
      <dgm:prSet phldrT="[Text]"/>
      <dgm:spPr/>
      <dgm:t>
        <a:bodyPr/>
        <a:lstStyle/>
        <a:p>
          <a:r>
            <a:rPr lang="en-US" dirty="0"/>
            <a:t>Completion of  Therapy</a:t>
          </a:r>
        </a:p>
      </dgm:t>
    </dgm:pt>
    <dgm:pt modelId="{96257395-0725-4410-B0D0-CEC7325AE65B}" type="parTrans" cxnId="{5557D87C-B4E3-4F44-A1A4-BA2A69D91893}">
      <dgm:prSet/>
      <dgm:spPr/>
      <dgm:t>
        <a:bodyPr/>
        <a:lstStyle/>
        <a:p>
          <a:endParaRPr lang="en-US"/>
        </a:p>
      </dgm:t>
    </dgm:pt>
    <dgm:pt modelId="{E3BB9EDA-5AB6-4506-98E5-AAC458AAB04B}" type="sibTrans" cxnId="{5557D87C-B4E3-4F44-A1A4-BA2A69D91893}">
      <dgm:prSet/>
      <dgm:spPr/>
      <dgm:t>
        <a:bodyPr/>
        <a:lstStyle/>
        <a:p>
          <a:endParaRPr lang="en-US"/>
        </a:p>
      </dgm:t>
    </dgm:pt>
    <dgm:pt modelId="{891FDD2D-ABDD-4072-97FE-E3F5D4CA352B}" type="pres">
      <dgm:prSet presAssocID="{4AE1F61E-77B3-4A10-B03A-D377A2F0618B}" presName="composite" presStyleCnt="0">
        <dgm:presLayoutVars>
          <dgm:chMax val="1"/>
          <dgm:dir/>
          <dgm:resizeHandles val="exact"/>
        </dgm:presLayoutVars>
      </dgm:prSet>
      <dgm:spPr/>
    </dgm:pt>
    <dgm:pt modelId="{755FCFC7-EDB7-4B81-B3D4-731A5537419E}" type="pres">
      <dgm:prSet presAssocID="{4AE1F61E-77B3-4A10-B03A-D377A2F0618B}" presName="radial" presStyleCnt="0">
        <dgm:presLayoutVars>
          <dgm:animLvl val="ctr"/>
        </dgm:presLayoutVars>
      </dgm:prSet>
      <dgm:spPr/>
    </dgm:pt>
    <dgm:pt modelId="{EB02E1F1-B013-409C-A558-E30907A0AE59}" type="pres">
      <dgm:prSet presAssocID="{B3E8508A-62E7-428C-A92B-4E94BDCB9A83}" presName="centerShape" presStyleLbl="vennNode1" presStyleIdx="0" presStyleCnt="10" custScaleX="93412"/>
      <dgm:spPr/>
    </dgm:pt>
    <dgm:pt modelId="{E994A149-F155-46A6-A257-7E372643642D}" type="pres">
      <dgm:prSet presAssocID="{53AECFA6-25CC-4221-98EA-778AAE6670AB}" presName="node" presStyleLbl="vennNode1" presStyleIdx="1" presStyleCnt="10">
        <dgm:presLayoutVars>
          <dgm:bulletEnabled val="1"/>
        </dgm:presLayoutVars>
      </dgm:prSet>
      <dgm:spPr/>
    </dgm:pt>
    <dgm:pt modelId="{01380345-C20C-42BF-A2F9-2829250A7BFD}" type="pres">
      <dgm:prSet presAssocID="{92963A84-5BE4-44D6-93A5-DF3B65DD43DD}" presName="node" presStyleLbl="vennNode1" presStyleIdx="2" presStyleCnt="10">
        <dgm:presLayoutVars>
          <dgm:bulletEnabled val="1"/>
        </dgm:presLayoutVars>
      </dgm:prSet>
      <dgm:spPr/>
    </dgm:pt>
    <dgm:pt modelId="{18B0B922-8E6B-4513-9D06-2FE315643161}" type="pres">
      <dgm:prSet presAssocID="{775A1057-C88A-431E-916F-4C81ED0CCDC3}" presName="node" presStyleLbl="vennNode1" presStyleIdx="3" presStyleCnt="10">
        <dgm:presLayoutVars>
          <dgm:bulletEnabled val="1"/>
        </dgm:presLayoutVars>
      </dgm:prSet>
      <dgm:spPr/>
    </dgm:pt>
    <dgm:pt modelId="{DD9B0CD2-BF74-4927-99AE-091E86D9291C}" type="pres">
      <dgm:prSet presAssocID="{C73C5A78-A2A4-400E-861B-CDA658EBA701}" presName="node" presStyleLbl="vennNode1" presStyleIdx="4" presStyleCnt="10">
        <dgm:presLayoutVars>
          <dgm:bulletEnabled val="1"/>
        </dgm:presLayoutVars>
      </dgm:prSet>
      <dgm:spPr/>
    </dgm:pt>
    <dgm:pt modelId="{4A98F8B7-04EE-4798-904A-39BFFC1F667B}" type="pres">
      <dgm:prSet presAssocID="{C2F35461-FE3A-4EC8-B0BB-0FB7DE1F8756}" presName="node" presStyleLbl="vennNode1" presStyleIdx="5" presStyleCnt="10">
        <dgm:presLayoutVars>
          <dgm:bulletEnabled val="1"/>
        </dgm:presLayoutVars>
      </dgm:prSet>
      <dgm:spPr/>
    </dgm:pt>
    <dgm:pt modelId="{708028B0-40FD-428D-B07E-E935BFE25570}" type="pres">
      <dgm:prSet presAssocID="{6122FD18-D9A4-437E-A159-9B4930F83372}" presName="node" presStyleLbl="vennNode1" presStyleIdx="6" presStyleCnt="10">
        <dgm:presLayoutVars>
          <dgm:bulletEnabled val="1"/>
        </dgm:presLayoutVars>
      </dgm:prSet>
      <dgm:spPr/>
    </dgm:pt>
    <dgm:pt modelId="{1A1A775D-DD03-4A71-89F0-06844D6B7A48}" type="pres">
      <dgm:prSet presAssocID="{BFA95320-A6AA-40DD-8452-452A0578C00D}" presName="node" presStyleLbl="vennNode1" presStyleIdx="7" presStyleCnt="10">
        <dgm:presLayoutVars>
          <dgm:bulletEnabled val="1"/>
        </dgm:presLayoutVars>
      </dgm:prSet>
      <dgm:spPr/>
    </dgm:pt>
    <dgm:pt modelId="{A5033272-01F0-4666-9D6B-8723520B3B83}" type="pres">
      <dgm:prSet presAssocID="{EA12B739-789D-4AE6-AF4D-CF359ACCDC60}" presName="node" presStyleLbl="vennNode1" presStyleIdx="8" presStyleCnt="10">
        <dgm:presLayoutVars>
          <dgm:bulletEnabled val="1"/>
        </dgm:presLayoutVars>
      </dgm:prSet>
      <dgm:spPr/>
    </dgm:pt>
    <dgm:pt modelId="{0C02A251-8DED-44EA-B208-99EB37A8C0E6}" type="pres">
      <dgm:prSet presAssocID="{CDA172F1-4B19-4041-91A0-8E2C5A037063}" presName="node" presStyleLbl="vennNode1" presStyleIdx="9" presStyleCnt="10">
        <dgm:presLayoutVars>
          <dgm:bulletEnabled val="1"/>
        </dgm:presLayoutVars>
      </dgm:prSet>
      <dgm:spPr/>
    </dgm:pt>
  </dgm:ptLst>
  <dgm:cxnLst>
    <dgm:cxn modelId="{8566740C-8722-4D6C-A1B8-443DBCE45265}" srcId="{B3E8508A-62E7-428C-A92B-4E94BDCB9A83}" destId="{92963A84-5BE4-44D6-93A5-DF3B65DD43DD}" srcOrd="1" destOrd="0" parTransId="{83AD633A-2C63-415D-A0F5-DFD652CEF134}" sibTransId="{F934E8C0-96A2-4D99-9DE3-06F23412AF96}"/>
    <dgm:cxn modelId="{C0709C16-B95A-405D-8D4C-3507EF86D983}" type="presOf" srcId="{BFA95320-A6AA-40DD-8452-452A0578C00D}" destId="{1A1A775D-DD03-4A71-89F0-06844D6B7A48}" srcOrd="0" destOrd="0" presId="urn:microsoft.com/office/officeart/2005/8/layout/radial3"/>
    <dgm:cxn modelId="{294B8B20-5162-489C-9B2D-E9982245B44A}" type="presOf" srcId="{EA12B739-789D-4AE6-AF4D-CF359ACCDC60}" destId="{A5033272-01F0-4666-9D6B-8723520B3B83}" srcOrd="0" destOrd="0" presId="urn:microsoft.com/office/officeart/2005/8/layout/radial3"/>
    <dgm:cxn modelId="{74E68A23-2EB8-4646-A65B-941B38DEA1B1}" type="presOf" srcId="{92963A84-5BE4-44D6-93A5-DF3B65DD43DD}" destId="{01380345-C20C-42BF-A2F9-2829250A7BFD}" srcOrd="0" destOrd="0" presId="urn:microsoft.com/office/officeart/2005/8/layout/radial3"/>
    <dgm:cxn modelId="{1317CE5D-FBC8-4DD4-BA0C-07886A4D63C3}" type="presOf" srcId="{4AE1F61E-77B3-4A10-B03A-D377A2F0618B}" destId="{891FDD2D-ABDD-4072-97FE-E3F5D4CA352B}" srcOrd="0" destOrd="0" presId="urn:microsoft.com/office/officeart/2005/8/layout/radial3"/>
    <dgm:cxn modelId="{9479FF74-B67C-481E-95DD-D997E4D2232A}" srcId="{B3E8508A-62E7-428C-A92B-4E94BDCB9A83}" destId="{BFA95320-A6AA-40DD-8452-452A0578C00D}" srcOrd="6" destOrd="0" parTransId="{EAFC5223-994D-4C60-AB5B-FACD5048BD84}" sibTransId="{0EDECAA4-D7E2-41C6-890B-B7930032674D}"/>
    <dgm:cxn modelId="{B76F1D56-92DF-49C6-89B1-2BA828D18198}" srcId="{B3E8508A-62E7-428C-A92B-4E94BDCB9A83}" destId="{6122FD18-D9A4-437E-A159-9B4930F83372}" srcOrd="5" destOrd="0" parTransId="{77B4D437-E8DA-4F6E-B480-2938B13CC6DC}" sibTransId="{9A5A4C06-3720-42BC-9065-405CE87B2043}"/>
    <dgm:cxn modelId="{5557D87C-B4E3-4F44-A1A4-BA2A69D91893}" srcId="{B3E8508A-62E7-428C-A92B-4E94BDCB9A83}" destId="{CDA172F1-4B19-4041-91A0-8E2C5A037063}" srcOrd="8" destOrd="0" parTransId="{96257395-0725-4410-B0D0-CEC7325AE65B}" sibTransId="{E3BB9EDA-5AB6-4506-98E5-AAC458AAB04B}"/>
    <dgm:cxn modelId="{21248788-8416-4A01-AE6B-50DE35B77DA4}" srcId="{4AE1F61E-77B3-4A10-B03A-D377A2F0618B}" destId="{B3E8508A-62E7-428C-A92B-4E94BDCB9A83}" srcOrd="0" destOrd="0" parTransId="{8146C628-6441-45CF-8994-6FA5EC75B428}" sibTransId="{812B3B81-72A6-4DFC-8204-8719D84B3E2A}"/>
    <dgm:cxn modelId="{CE6E6A8E-495C-4D2C-9B51-17B982E08242}" type="presOf" srcId="{C73C5A78-A2A4-400E-861B-CDA658EBA701}" destId="{DD9B0CD2-BF74-4927-99AE-091E86D9291C}" srcOrd="0" destOrd="0" presId="urn:microsoft.com/office/officeart/2005/8/layout/radial3"/>
    <dgm:cxn modelId="{23B69B8F-C424-40C3-8C72-C38EEFD4D6D7}" srcId="{B3E8508A-62E7-428C-A92B-4E94BDCB9A83}" destId="{775A1057-C88A-431E-916F-4C81ED0CCDC3}" srcOrd="2" destOrd="0" parTransId="{D3C57987-B3D0-47BB-B9B5-77FB8C20F9BE}" sibTransId="{2A73D45D-27A0-43E8-8CA7-E9D0BCC88536}"/>
    <dgm:cxn modelId="{37EC6292-386F-4219-AA40-0EFB486AD181}" srcId="{B3E8508A-62E7-428C-A92B-4E94BDCB9A83}" destId="{C2F35461-FE3A-4EC8-B0BB-0FB7DE1F8756}" srcOrd="4" destOrd="0" parTransId="{B7BB53FC-1313-447B-8B9B-111149612507}" sibTransId="{451F2178-C9D4-41B1-B089-BF46BDC5501B}"/>
    <dgm:cxn modelId="{02756699-7483-4928-AB84-E5347F84900E}" srcId="{B3E8508A-62E7-428C-A92B-4E94BDCB9A83}" destId="{EA12B739-789D-4AE6-AF4D-CF359ACCDC60}" srcOrd="7" destOrd="0" parTransId="{D5C5A257-2FAE-4A2C-8271-A32712172B01}" sibTransId="{09D8745A-B32A-414A-919A-A04F0C60B78A}"/>
    <dgm:cxn modelId="{E3EF7FA9-9D74-46CF-8A55-18F56418FDB9}" srcId="{B3E8508A-62E7-428C-A92B-4E94BDCB9A83}" destId="{53AECFA6-25CC-4221-98EA-778AAE6670AB}" srcOrd="0" destOrd="0" parTransId="{3180F429-467B-40F5-8AB6-CA8DCE607F71}" sibTransId="{14AF372E-9D07-4411-8C79-030C2A967BC9}"/>
    <dgm:cxn modelId="{2F9EFCAB-EB4F-4A47-9730-054FC11AFFA6}" srcId="{B3E8508A-62E7-428C-A92B-4E94BDCB9A83}" destId="{C73C5A78-A2A4-400E-861B-CDA658EBA701}" srcOrd="3" destOrd="0" parTransId="{50720634-200C-41CE-84C7-6C0EAB434A97}" sibTransId="{18AE3B43-63B5-462D-B24D-441DAF6A1ED1}"/>
    <dgm:cxn modelId="{F725F7B4-B5CD-4650-AE4D-5D696BBAF27E}" type="presOf" srcId="{53AECFA6-25CC-4221-98EA-778AAE6670AB}" destId="{E994A149-F155-46A6-A257-7E372643642D}" srcOrd="0" destOrd="0" presId="urn:microsoft.com/office/officeart/2005/8/layout/radial3"/>
    <dgm:cxn modelId="{5C182DB6-008E-4D16-940F-D5A5D2F61491}" type="presOf" srcId="{775A1057-C88A-431E-916F-4C81ED0CCDC3}" destId="{18B0B922-8E6B-4513-9D06-2FE315643161}" srcOrd="0" destOrd="0" presId="urn:microsoft.com/office/officeart/2005/8/layout/radial3"/>
    <dgm:cxn modelId="{867049B6-8989-4E5C-ABCF-A1FDD8F57C18}" type="presOf" srcId="{CDA172F1-4B19-4041-91A0-8E2C5A037063}" destId="{0C02A251-8DED-44EA-B208-99EB37A8C0E6}" srcOrd="0" destOrd="0" presId="urn:microsoft.com/office/officeart/2005/8/layout/radial3"/>
    <dgm:cxn modelId="{CD8C1EBD-D202-4874-87CF-5B6A8F5ACFE1}" type="presOf" srcId="{B3E8508A-62E7-428C-A92B-4E94BDCB9A83}" destId="{EB02E1F1-B013-409C-A558-E30907A0AE59}" srcOrd="0" destOrd="0" presId="urn:microsoft.com/office/officeart/2005/8/layout/radial3"/>
    <dgm:cxn modelId="{36FC68E3-70CD-4B4C-8D05-17EEDD7DF747}" type="presOf" srcId="{C2F35461-FE3A-4EC8-B0BB-0FB7DE1F8756}" destId="{4A98F8B7-04EE-4798-904A-39BFFC1F667B}" srcOrd="0" destOrd="0" presId="urn:microsoft.com/office/officeart/2005/8/layout/radial3"/>
    <dgm:cxn modelId="{7B51C2F0-7C57-40B3-828E-C34E31615B32}" type="presOf" srcId="{6122FD18-D9A4-437E-A159-9B4930F83372}" destId="{708028B0-40FD-428D-B07E-E935BFE25570}" srcOrd="0" destOrd="0" presId="urn:microsoft.com/office/officeart/2005/8/layout/radial3"/>
    <dgm:cxn modelId="{421A38D4-2BDD-465C-A2DE-2B46C3EDDDD1}" type="presParOf" srcId="{891FDD2D-ABDD-4072-97FE-E3F5D4CA352B}" destId="{755FCFC7-EDB7-4B81-B3D4-731A5537419E}" srcOrd="0" destOrd="0" presId="urn:microsoft.com/office/officeart/2005/8/layout/radial3"/>
    <dgm:cxn modelId="{680D6E18-173E-4CC9-9D8A-0E61FA9BA4BB}" type="presParOf" srcId="{755FCFC7-EDB7-4B81-B3D4-731A5537419E}" destId="{EB02E1F1-B013-409C-A558-E30907A0AE59}" srcOrd="0" destOrd="0" presId="urn:microsoft.com/office/officeart/2005/8/layout/radial3"/>
    <dgm:cxn modelId="{7AED7D18-07E3-40AF-9895-1F3A1CCB873A}" type="presParOf" srcId="{755FCFC7-EDB7-4B81-B3D4-731A5537419E}" destId="{E994A149-F155-46A6-A257-7E372643642D}" srcOrd="1" destOrd="0" presId="urn:microsoft.com/office/officeart/2005/8/layout/radial3"/>
    <dgm:cxn modelId="{C2E6A975-4E6B-4922-8158-E7727DD0E0AE}" type="presParOf" srcId="{755FCFC7-EDB7-4B81-B3D4-731A5537419E}" destId="{01380345-C20C-42BF-A2F9-2829250A7BFD}" srcOrd="2" destOrd="0" presId="urn:microsoft.com/office/officeart/2005/8/layout/radial3"/>
    <dgm:cxn modelId="{9E8A8822-9A48-49E2-9268-83AD0F0C47B9}" type="presParOf" srcId="{755FCFC7-EDB7-4B81-B3D4-731A5537419E}" destId="{18B0B922-8E6B-4513-9D06-2FE315643161}" srcOrd="3" destOrd="0" presId="urn:microsoft.com/office/officeart/2005/8/layout/radial3"/>
    <dgm:cxn modelId="{60197A33-C5F4-4859-8020-65816BA9626E}" type="presParOf" srcId="{755FCFC7-EDB7-4B81-B3D4-731A5537419E}" destId="{DD9B0CD2-BF74-4927-99AE-091E86D9291C}" srcOrd="4" destOrd="0" presId="urn:microsoft.com/office/officeart/2005/8/layout/radial3"/>
    <dgm:cxn modelId="{F9854F7F-45B2-4BE3-90EA-EB47259D91CC}" type="presParOf" srcId="{755FCFC7-EDB7-4B81-B3D4-731A5537419E}" destId="{4A98F8B7-04EE-4798-904A-39BFFC1F667B}" srcOrd="5" destOrd="0" presId="urn:microsoft.com/office/officeart/2005/8/layout/radial3"/>
    <dgm:cxn modelId="{8AED6FF2-E5A7-4572-BCE0-506A0C483926}" type="presParOf" srcId="{755FCFC7-EDB7-4B81-B3D4-731A5537419E}" destId="{708028B0-40FD-428D-B07E-E935BFE25570}" srcOrd="6" destOrd="0" presId="urn:microsoft.com/office/officeart/2005/8/layout/radial3"/>
    <dgm:cxn modelId="{9AA8E182-1A38-4335-9CD9-AA3CDD60CC01}" type="presParOf" srcId="{755FCFC7-EDB7-4B81-B3D4-731A5537419E}" destId="{1A1A775D-DD03-4A71-89F0-06844D6B7A48}" srcOrd="7" destOrd="0" presId="urn:microsoft.com/office/officeart/2005/8/layout/radial3"/>
    <dgm:cxn modelId="{67105467-45BD-4456-91C7-17FABA3C7D72}" type="presParOf" srcId="{755FCFC7-EDB7-4B81-B3D4-731A5537419E}" destId="{A5033272-01F0-4666-9D6B-8723520B3B83}" srcOrd="8" destOrd="0" presId="urn:microsoft.com/office/officeart/2005/8/layout/radial3"/>
    <dgm:cxn modelId="{C768A6AA-5B66-4C9E-8BA5-0B1ED20AA426}" type="presParOf" srcId="{755FCFC7-EDB7-4B81-B3D4-731A5537419E}" destId="{0C02A251-8DED-44EA-B208-99EB37A8C0E6}"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304DF9-1C4E-4BFF-AE94-55FFB26D01E9}"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A50E45EE-46E8-427E-8C68-A897085D9DD0}">
      <dgm:prSet/>
      <dgm:spPr/>
      <dgm:t>
        <a:bodyPr/>
        <a:lstStyle/>
        <a:p>
          <a:r>
            <a:rPr lang="en-US" dirty="0"/>
            <a:t>Aging and Disability Resource Center </a:t>
          </a:r>
          <a:r>
            <a:rPr lang="en-US" dirty="0">
              <a:hlinkClick xmlns:r="http://schemas.openxmlformats.org/officeDocument/2006/relationships" r:id="rId1"/>
            </a:rPr>
            <a:t>ADRC@hhs.texas.gov</a:t>
          </a:r>
          <a:r>
            <a:rPr lang="en-US" dirty="0"/>
            <a:t> </a:t>
          </a:r>
        </a:p>
      </dgm:t>
    </dgm:pt>
    <dgm:pt modelId="{25040BEC-AAF0-46EA-8C7D-49F2B76BB5B1}" type="parTrans" cxnId="{AE61D433-71A8-4172-B40B-EB5989A3C091}">
      <dgm:prSet/>
      <dgm:spPr/>
      <dgm:t>
        <a:bodyPr/>
        <a:lstStyle/>
        <a:p>
          <a:endParaRPr lang="en-US"/>
        </a:p>
      </dgm:t>
    </dgm:pt>
    <dgm:pt modelId="{66648CD4-ABAE-4C22-9D16-89F08B9E1882}" type="sibTrans" cxnId="{AE61D433-71A8-4172-B40B-EB5989A3C091}">
      <dgm:prSet/>
      <dgm:spPr/>
      <dgm:t>
        <a:bodyPr/>
        <a:lstStyle/>
        <a:p>
          <a:endParaRPr lang="en-US"/>
        </a:p>
      </dgm:t>
    </dgm:pt>
    <dgm:pt modelId="{9F3E88A8-597B-4224-AD98-76737453BDAE}">
      <dgm:prSet/>
      <dgm:spPr/>
      <dgm:t>
        <a:bodyPr/>
        <a:lstStyle/>
        <a:p>
          <a:r>
            <a:rPr lang="en-US" dirty="0"/>
            <a:t>Dial 211 or </a:t>
          </a:r>
          <a:r>
            <a:rPr lang="en-US" dirty="0">
              <a:hlinkClick xmlns:r="http://schemas.openxmlformats.org/officeDocument/2006/relationships" r:id="rId2"/>
            </a:rPr>
            <a:t>www.211texas.org</a:t>
          </a:r>
          <a:endParaRPr lang="en-US" dirty="0"/>
        </a:p>
      </dgm:t>
    </dgm:pt>
    <dgm:pt modelId="{B04B6EED-45CE-4AD1-9F56-F283AB069262}" type="parTrans" cxnId="{87688D6C-FEE3-465D-B633-26C15DCF6AF7}">
      <dgm:prSet/>
      <dgm:spPr/>
      <dgm:t>
        <a:bodyPr/>
        <a:lstStyle/>
        <a:p>
          <a:endParaRPr lang="en-US"/>
        </a:p>
      </dgm:t>
    </dgm:pt>
    <dgm:pt modelId="{0C04CCC4-413C-4FA1-96A1-A5545EC8A0D5}" type="sibTrans" cxnId="{87688D6C-FEE3-465D-B633-26C15DCF6AF7}">
      <dgm:prSet/>
      <dgm:spPr/>
      <dgm:t>
        <a:bodyPr/>
        <a:lstStyle/>
        <a:p>
          <a:endParaRPr lang="en-US"/>
        </a:p>
      </dgm:t>
    </dgm:pt>
    <dgm:pt modelId="{668DECAC-AD82-4B4F-9736-7C684BF41F36}">
      <dgm:prSet/>
      <dgm:spPr/>
      <dgm:t>
        <a:bodyPr/>
        <a:lstStyle/>
        <a:p>
          <a:r>
            <a:rPr lang="en-US" dirty="0">
              <a:hlinkClick xmlns:r="http://schemas.openxmlformats.org/officeDocument/2006/relationships" r:id="rId3"/>
            </a:rPr>
            <a:t>https://findhelp.org/</a:t>
          </a:r>
          <a:endParaRPr lang="en-US" dirty="0"/>
        </a:p>
      </dgm:t>
    </dgm:pt>
    <dgm:pt modelId="{485B381C-1035-4145-BEF2-AE2A1AA299B4}" type="parTrans" cxnId="{B865AF85-439F-4D70-AD09-53B2E17BC956}">
      <dgm:prSet/>
      <dgm:spPr/>
      <dgm:t>
        <a:bodyPr/>
        <a:lstStyle/>
        <a:p>
          <a:endParaRPr lang="en-US"/>
        </a:p>
      </dgm:t>
    </dgm:pt>
    <dgm:pt modelId="{708EA3A4-20DE-4038-AA45-8B410E885E8D}" type="sibTrans" cxnId="{B865AF85-439F-4D70-AD09-53B2E17BC956}">
      <dgm:prSet/>
      <dgm:spPr/>
      <dgm:t>
        <a:bodyPr/>
        <a:lstStyle/>
        <a:p>
          <a:endParaRPr lang="en-US"/>
        </a:p>
      </dgm:t>
    </dgm:pt>
    <dgm:pt modelId="{54C2F2E6-DC5B-407E-93F4-4D73B3E19F6D}">
      <dgm:prSet/>
      <dgm:spPr/>
      <dgm:t>
        <a:bodyPr/>
        <a:lstStyle/>
        <a:p>
          <a:r>
            <a:rPr lang="en-US" dirty="0"/>
            <a:t>Federally Qualified Health Centers (FQHCs)</a:t>
          </a:r>
        </a:p>
      </dgm:t>
    </dgm:pt>
    <dgm:pt modelId="{B47445A7-87DD-47F3-A948-14D685CBECF4}" type="parTrans" cxnId="{5130A15B-BFDE-41A7-88C7-B1477ABE24DB}">
      <dgm:prSet/>
      <dgm:spPr/>
      <dgm:t>
        <a:bodyPr/>
        <a:lstStyle/>
        <a:p>
          <a:endParaRPr lang="en-US"/>
        </a:p>
      </dgm:t>
    </dgm:pt>
    <dgm:pt modelId="{0334E8D5-CDAF-459F-A619-2C3E294321E9}" type="sibTrans" cxnId="{5130A15B-BFDE-41A7-88C7-B1477ABE24DB}">
      <dgm:prSet/>
      <dgm:spPr/>
      <dgm:t>
        <a:bodyPr/>
        <a:lstStyle/>
        <a:p>
          <a:endParaRPr lang="en-US"/>
        </a:p>
      </dgm:t>
    </dgm:pt>
    <dgm:pt modelId="{69AA7CE9-2273-4E34-B6F0-D99CF08C0793}">
      <dgm:prSet/>
      <dgm:spPr/>
      <dgm:t>
        <a:bodyPr/>
        <a:lstStyle/>
        <a:p>
          <a:r>
            <a:rPr lang="en-US"/>
            <a:t>County Indigent Health Care Program (CIHCP) </a:t>
          </a:r>
          <a:endParaRPr lang="en-US" dirty="0"/>
        </a:p>
      </dgm:t>
    </dgm:pt>
    <dgm:pt modelId="{EFF47F8A-B43A-4E32-B9EA-E61F0E6A32F6}" type="parTrans" cxnId="{B11F9506-157C-48CD-8635-6CDC437904D9}">
      <dgm:prSet/>
      <dgm:spPr/>
      <dgm:t>
        <a:bodyPr/>
        <a:lstStyle/>
        <a:p>
          <a:endParaRPr lang="en-US"/>
        </a:p>
      </dgm:t>
    </dgm:pt>
    <dgm:pt modelId="{CB436F6C-25AB-4F9A-BA0C-3F3BBFD2E9AA}" type="sibTrans" cxnId="{B11F9506-157C-48CD-8635-6CDC437904D9}">
      <dgm:prSet/>
      <dgm:spPr/>
      <dgm:t>
        <a:bodyPr/>
        <a:lstStyle/>
        <a:p>
          <a:endParaRPr lang="en-US"/>
        </a:p>
      </dgm:t>
    </dgm:pt>
    <dgm:pt modelId="{660280C7-28FB-4B5B-8C74-ABBE0EE8E8E3}" type="pres">
      <dgm:prSet presAssocID="{1A304DF9-1C4E-4BFF-AE94-55FFB26D01E9}" presName="linear" presStyleCnt="0">
        <dgm:presLayoutVars>
          <dgm:animLvl val="lvl"/>
          <dgm:resizeHandles val="exact"/>
        </dgm:presLayoutVars>
      </dgm:prSet>
      <dgm:spPr/>
    </dgm:pt>
    <dgm:pt modelId="{570A04A5-E2E2-48D2-A110-618A23B10B8A}" type="pres">
      <dgm:prSet presAssocID="{54C2F2E6-DC5B-407E-93F4-4D73B3E19F6D}" presName="parentText" presStyleLbl="node1" presStyleIdx="0" presStyleCnt="5">
        <dgm:presLayoutVars>
          <dgm:chMax val="0"/>
          <dgm:bulletEnabled val="1"/>
        </dgm:presLayoutVars>
      </dgm:prSet>
      <dgm:spPr/>
    </dgm:pt>
    <dgm:pt modelId="{D77D590B-FF15-4DCF-869A-3D90A6E9EF16}" type="pres">
      <dgm:prSet presAssocID="{0334E8D5-CDAF-459F-A619-2C3E294321E9}" presName="spacer" presStyleCnt="0"/>
      <dgm:spPr/>
    </dgm:pt>
    <dgm:pt modelId="{53C01F3F-4095-4360-A425-DF5149EDD5C6}" type="pres">
      <dgm:prSet presAssocID="{69AA7CE9-2273-4E34-B6F0-D99CF08C0793}" presName="parentText" presStyleLbl="node1" presStyleIdx="1" presStyleCnt="5">
        <dgm:presLayoutVars>
          <dgm:chMax val="0"/>
          <dgm:bulletEnabled val="1"/>
        </dgm:presLayoutVars>
      </dgm:prSet>
      <dgm:spPr/>
    </dgm:pt>
    <dgm:pt modelId="{75131F9B-C05B-4005-9ABB-EDEAA10FA45C}" type="pres">
      <dgm:prSet presAssocID="{CB436F6C-25AB-4F9A-BA0C-3F3BBFD2E9AA}" presName="spacer" presStyleCnt="0"/>
      <dgm:spPr/>
    </dgm:pt>
    <dgm:pt modelId="{74D3AAC2-47C0-4F1E-91CA-B1B2CA975A5B}" type="pres">
      <dgm:prSet presAssocID="{A50E45EE-46E8-427E-8C68-A897085D9DD0}" presName="parentText" presStyleLbl="node1" presStyleIdx="2" presStyleCnt="5">
        <dgm:presLayoutVars>
          <dgm:chMax val="0"/>
          <dgm:bulletEnabled val="1"/>
        </dgm:presLayoutVars>
      </dgm:prSet>
      <dgm:spPr/>
    </dgm:pt>
    <dgm:pt modelId="{8DC2C77F-10C9-43B3-AC6A-CE1BA5E1A2A7}" type="pres">
      <dgm:prSet presAssocID="{66648CD4-ABAE-4C22-9D16-89F08B9E1882}" presName="spacer" presStyleCnt="0"/>
      <dgm:spPr/>
    </dgm:pt>
    <dgm:pt modelId="{9C8591A3-7265-4B25-8427-5995FA6166D3}" type="pres">
      <dgm:prSet presAssocID="{9F3E88A8-597B-4224-AD98-76737453BDAE}" presName="parentText" presStyleLbl="node1" presStyleIdx="3" presStyleCnt="5">
        <dgm:presLayoutVars>
          <dgm:chMax val="0"/>
          <dgm:bulletEnabled val="1"/>
        </dgm:presLayoutVars>
      </dgm:prSet>
      <dgm:spPr/>
    </dgm:pt>
    <dgm:pt modelId="{EF3E5D70-41E3-49F1-B083-1DB2EC5FBA7F}" type="pres">
      <dgm:prSet presAssocID="{0C04CCC4-413C-4FA1-96A1-A5545EC8A0D5}" presName="spacer" presStyleCnt="0"/>
      <dgm:spPr/>
    </dgm:pt>
    <dgm:pt modelId="{D6E0C82C-45DE-442A-93A8-C3AB62AB8C42}" type="pres">
      <dgm:prSet presAssocID="{668DECAC-AD82-4B4F-9736-7C684BF41F36}" presName="parentText" presStyleLbl="node1" presStyleIdx="4" presStyleCnt="5">
        <dgm:presLayoutVars>
          <dgm:chMax val="0"/>
          <dgm:bulletEnabled val="1"/>
        </dgm:presLayoutVars>
      </dgm:prSet>
      <dgm:spPr/>
    </dgm:pt>
  </dgm:ptLst>
  <dgm:cxnLst>
    <dgm:cxn modelId="{B11F9506-157C-48CD-8635-6CDC437904D9}" srcId="{1A304DF9-1C4E-4BFF-AE94-55FFB26D01E9}" destId="{69AA7CE9-2273-4E34-B6F0-D99CF08C0793}" srcOrd="1" destOrd="0" parTransId="{EFF47F8A-B43A-4E32-B9EA-E61F0E6A32F6}" sibTransId="{CB436F6C-25AB-4F9A-BA0C-3F3BBFD2E9AA}"/>
    <dgm:cxn modelId="{00C9DF0C-8BF5-440F-8D92-9757FE1A30F3}" type="presOf" srcId="{1A304DF9-1C4E-4BFF-AE94-55FFB26D01E9}" destId="{660280C7-28FB-4B5B-8C74-ABBE0EE8E8E3}" srcOrd="0" destOrd="0" presId="urn:microsoft.com/office/officeart/2005/8/layout/vList2"/>
    <dgm:cxn modelId="{83641D1E-9EA5-4FD1-A890-7A7798B0171F}" type="presOf" srcId="{69AA7CE9-2273-4E34-B6F0-D99CF08C0793}" destId="{53C01F3F-4095-4360-A425-DF5149EDD5C6}" srcOrd="0" destOrd="0" presId="urn:microsoft.com/office/officeart/2005/8/layout/vList2"/>
    <dgm:cxn modelId="{DFB3A828-0923-4F3C-BF50-DAAA810DB2C8}" type="presOf" srcId="{668DECAC-AD82-4B4F-9736-7C684BF41F36}" destId="{D6E0C82C-45DE-442A-93A8-C3AB62AB8C42}" srcOrd="0" destOrd="0" presId="urn:microsoft.com/office/officeart/2005/8/layout/vList2"/>
    <dgm:cxn modelId="{AE61D433-71A8-4172-B40B-EB5989A3C091}" srcId="{1A304DF9-1C4E-4BFF-AE94-55FFB26D01E9}" destId="{A50E45EE-46E8-427E-8C68-A897085D9DD0}" srcOrd="2" destOrd="0" parTransId="{25040BEC-AAF0-46EA-8C7D-49F2B76BB5B1}" sibTransId="{66648CD4-ABAE-4C22-9D16-89F08B9E1882}"/>
    <dgm:cxn modelId="{5130A15B-BFDE-41A7-88C7-B1477ABE24DB}" srcId="{1A304DF9-1C4E-4BFF-AE94-55FFB26D01E9}" destId="{54C2F2E6-DC5B-407E-93F4-4D73B3E19F6D}" srcOrd="0" destOrd="0" parTransId="{B47445A7-87DD-47F3-A948-14D685CBECF4}" sibTransId="{0334E8D5-CDAF-459F-A619-2C3E294321E9}"/>
    <dgm:cxn modelId="{826EEC61-FA1E-4ADB-A5AB-C87F5C8D9B07}" type="presOf" srcId="{54C2F2E6-DC5B-407E-93F4-4D73B3E19F6D}" destId="{570A04A5-E2E2-48D2-A110-618A23B10B8A}" srcOrd="0" destOrd="0" presId="urn:microsoft.com/office/officeart/2005/8/layout/vList2"/>
    <dgm:cxn modelId="{87688D6C-FEE3-465D-B633-26C15DCF6AF7}" srcId="{1A304DF9-1C4E-4BFF-AE94-55FFB26D01E9}" destId="{9F3E88A8-597B-4224-AD98-76737453BDAE}" srcOrd="3" destOrd="0" parTransId="{B04B6EED-45CE-4AD1-9F56-F283AB069262}" sibTransId="{0C04CCC4-413C-4FA1-96A1-A5545EC8A0D5}"/>
    <dgm:cxn modelId="{2C2CDB56-AAC6-43C7-8BCF-01E7DF92E560}" type="presOf" srcId="{9F3E88A8-597B-4224-AD98-76737453BDAE}" destId="{9C8591A3-7265-4B25-8427-5995FA6166D3}" srcOrd="0" destOrd="0" presId="urn:microsoft.com/office/officeart/2005/8/layout/vList2"/>
    <dgm:cxn modelId="{EC1B9879-21C9-4FE1-BA84-3F696414A222}" type="presOf" srcId="{A50E45EE-46E8-427E-8C68-A897085D9DD0}" destId="{74D3AAC2-47C0-4F1E-91CA-B1B2CA975A5B}" srcOrd="0" destOrd="0" presId="urn:microsoft.com/office/officeart/2005/8/layout/vList2"/>
    <dgm:cxn modelId="{B865AF85-439F-4D70-AD09-53B2E17BC956}" srcId="{1A304DF9-1C4E-4BFF-AE94-55FFB26D01E9}" destId="{668DECAC-AD82-4B4F-9736-7C684BF41F36}" srcOrd="4" destOrd="0" parTransId="{485B381C-1035-4145-BEF2-AE2A1AA299B4}" sibTransId="{708EA3A4-20DE-4038-AA45-8B410E885E8D}"/>
    <dgm:cxn modelId="{3840A572-CA27-433E-B01E-5AA7225B1CD9}" type="presParOf" srcId="{660280C7-28FB-4B5B-8C74-ABBE0EE8E8E3}" destId="{570A04A5-E2E2-48D2-A110-618A23B10B8A}" srcOrd="0" destOrd="0" presId="urn:microsoft.com/office/officeart/2005/8/layout/vList2"/>
    <dgm:cxn modelId="{FDD8AF3A-96DD-480F-A159-34574A7EC4E6}" type="presParOf" srcId="{660280C7-28FB-4B5B-8C74-ABBE0EE8E8E3}" destId="{D77D590B-FF15-4DCF-869A-3D90A6E9EF16}" srcOrd="1" destOrd="0" presId="urn:microsoft.com/office/officeart/2005/8/layout/vList2"/>
    <dgm:cxn modelId="{AC372132-CAF2-4A55-A919-DBAA529B3BF5}" type="presParOf" srcId="{660280C7-28FB-4B5B-8C74-ABBE0EE8E8E3}" destId="{53C01F3F-4095-4360-A425-DF5149EDD5C6}" srcOrd="2" destOrd="0" presId="urn:microsoft.com/office/officeart/2005/8/layout/vList2"/>
    <dgm:cxn modelId="{E867F957-DACC-452B-A9D1-3DE8893F3166}" type="presParOf" srcId="{660280C7-28FB-4B5B-8C74-ABBE0EE8E8E3}" destId="{75131F9B-C05B-4005-9ABB-EDEAA10FA45C}" srcOrd="3" destOrd="0" presId="urn:microsoft.com/office/officeart/2005/8/layout/vList2"/>
    <dgm:cxn modelId="{BB09A0D9-21C0-45C4-8D94-C92CE2A8E420}" type="presParOf" srcId="{660280C7-28FB-4B5B-8C74-ABBE0EE8E8E3}" destId="{74D3AAC2-47C0-4F1E-91CA-B1B2CA975A5B}" srcOrd="4" destOrd="0" presId="urn:microsoft.com/office/officeart/2005/8/layout/vList2"/>
    <dgm:cxn modelId="{8223DB71-6FDB-4E7C-AEBE-5E1FB54D5495}" type="presParOf" srcId="{660280C7-28FB-4B5B-8C74-ABBE0EE8E8E3}" destId="{8DC2C77F-10C9-43B3-AC6A-CE1BA5E1A2A7}" srcOrd="5" destOrd="0" presId="urn:microsoft.com/office/officeart/2005/8/layout/vList2"/>
    <dgm:cxn modelId="{84E832D0-C08F-4123-9115-2275395EC6CA}" type="presParOf" srcId="{660280C7-28FB-4B5B-8C74-ABBE0EE8E8E3}" destId="{9C8591A3-7265-4B25-8427-5995FA6166D3}" srcOrd="6" destOrd="0" presId="urn:microsoft.com/office/officeart/2005/8/layout/vList2"/>
    <dgm:cxn modelId="{91981719-A7A7-418C-8DBF-272BF631ACA6}" type="presParOf" srcId="{660280C7-28FB-4B5B-8C74-ABBE0EE8E8E3}" destId="{EF3E5D70-41E3-49F1-B083-1DB2EC5FBA7F}" srcOrd="7" destOrd="0" presId="urn:microsoft.com/office/officeart/2005/8/layout/vList2"/>
    <dgm:cxn modelId="{5D60B3B0-92F3-4FF8-A934-9E170BD910DB}" type="presParOf" srcId="{660280C7-28FB-4B5B-8C74-ABBE0EE8E8E3}" destId="{D6E0C82C-45DE-442A-93A8-C3AB62AB8C4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422C0A-F5EA-4E83-B5B7-CCAE8D5C4198}" type="doc">
      <dgm:prSet loTypeId="urn:microsoft.com/office/officeart/2005/8/layout/default" loCatId="list" qsTypeId="urn:microsoft.com/office/officeart/2005/8/quickstyle/simple3" qsCatId="simple" csTypeId="urn:microsoft.com/office/officeart/2005/8/colors/accent4_2" csCatId="accent4" phldr="1"/>
      <dgm:spPr/>
      <dgm:t>
        <a:bodyPr/>
        <a:lstStyle/>
        <a:p>
          <a:endParaRPr lang="en-US"/>
        </a:p>
      </dgm:t>
    </dgm:pt>
    <dgm:pt modelId="{DBDC3FC2-32A6-450F-B840-C03CB09FBD99}">
      <dgm:prSet/>
      <dgm:spPr/>
      <dgm:t>
        <a:bodyPr/>
        <a:lstStyle/>
        <a:p>
          <a:r>
            <a:rPr lang="en-US" dirty="0"/>
            <a:t>Medical records requests </a:t>
          </a:r>
        </a:p>
      </dgm:t>
    </dgm:pt>
    <dgm:pt modelId="{C7B5C07F-BC80-43C1-B440-54AF9CE2340A}" type="parTrans" cxnId="{9AF0891A-F32E-4D11-B305-F1601B6483F9}">
      <dgm:prSet/>
      <dgm:spPr/>
      <dgm:t>
        <a:bodyPr/>
        <a:lstStyle/>
        <a:p>
          <a:endParaRPr lang="en-US"/>
        </a:p>
      </dgm:t>
    </dgm:pt>
    <dgm:pt modelId="{79C8FC78-D811-489E-956E-1A031F658874}" type="sibTrans" cxnId="{9AF0891A-F32E-4D11-B305-F1601B6483F9}">
      <dgm:prSet/>
      <dgm:spPr/>
      <dgm:t>
        <a:bodyPr/>
        <a:lstStyle/>
        <a:p>
          <a:endParaRPr lang="en-US"/>
        </a:p>
      </dgm:t>
    </dgm:pt>
    <dgm:pt modelId="{E7FAAF7C-E31B-478D-904D-3C56EC89BD2D}">
      <dgm:prSet/>
      <dgm:spPr/>
      <dgm:t>
        <a:bodyPr/>
        <a:lstStyle/>
        <a:p>
          <a:r>
            <a:rPr lang="en-US" dirty="0"/>
            <a:t>TB stigma  </a:t>
          </a:r>
        </a:p>
      </dgm:t>
    </dgm:pt>
    <dgm:pt modelId="{9E382EC5-7384-4F34-A65E-16C9833F7E83}" type="parTrans" cxnId="{F956F37E-109A-499F-9553-A03AEC4D0929}">
      <dgm:prSet/>
      <dgm:spPr/>
      <dgm:t>
        <a:bodyPr/>
        <a:lstStyle/>
        <a:p>
          <a:endParaRPr lang="en-US"/>
        </a:p>
      </dgm:t>
    </dgm:pt>
    <dgm:pt modelId="{4119BC64-74BC-49C6-87F9-C9BD11E94D67}" type="sibTrans" cxnId="{F956F37E-109A-499F-9553-A03AEC4D0929}">
      <dgm:prSet/>
      <dgm:spPr/>
      <dgm:t>
        <a:bodyPr/>
        <a:lstStyle/>
        <a:p>
          <a:endParaRPr lang="en-US"/>
        </a:p>
      </dgm:t>
    </dgm:pt>
    <dgm:pt modelId="{585F8CBF-4925-4415-B4F6-DA2EE8B080FB}">
      <dgm:prSet/>
      <dgm:spPr/>
      <dgm:t>
        <a:bodyPr/>
        <a:lstStyle/>
        <a:p>
          <a:r>
            <a:rPr lang="en-US" dirty="0"/>
            <a:t>Isolation requirements  </a:t>
          </a:r>
        </a:p>
      </dgm:t>
    </dgm:pt>
    <dgm:pt modelId="{5A37D8A6-7EC9-4541-AD25-9CB02D44C78B}" type="parTrans" cxnId="{F7F2F985-E4FC-4D8C-B655-C7F40AB35A21}">
      <dgm:prSet/>
      <dgm:spPr/>
      <dgm:t>
        <a:bodyPr/>
        <a:lstStyle/>
        <a:p>
          <a:endParaRPr lang="en-US"/>
        </a:p>
      </dgm:t>
    </dgm:pt>
    <dgm:pt modelId="{F65E8EF5-9380-44E2-B13F-50A7A89F4D67}" type="sibTrans" cxnId="{F7F2F985-E4FC-4D8C-B655-C7F40AB35A21}">
      <dgm:prSet/>
      <dgm:spPr/>
      <dgm:t>
        <a:bodyPr/>
        <a:lstStyle/>
        <a:p>
          <a:endParaRPr lang="en-US"/>
        </a:p>
      </dgm:t>
    </dgm:pt>
    <dgm:pt modelId="{0C4541BA-3921-44B5-AEEF-24A066DD07C6}">
      <dgm:prSet/>
      <dgm:spPr/>
      <dgm:t>
        <a:bodyPr/>
        <a:lstStyle/>
        <a:p>
          <a:r>
            <a:rPr lang="en-US" dirty="0"/>
            <a:t>No health insurance</a:t>
          </a:r>
        </a:p>
      </dgm:t>
    </dgm:pt>
    <dgm:pt modelId="{11CA569D-F881-48D3-B806-B84F162A209E}" type="parTrans" cxnId="{A84559A4-1AF4-4B9B-9E92-AF1D60B7895D}">
      <dgm:prSet/>
      <dgm:spPr/>
      <dgm:t>
        <a:bodyPr/>
        <a:lstStyle/>
        <a:p>
          <a:endParaRPr lang="en-US"/>
        </a:p>
      </dgm:t>
    </dgm:pt>
    <dgm:pt modelId="{B01D2D14-35FC-4509-AC48-9D35B020075C}" type="sibTrans" cxnId="{A84559A4-1AF4-4B9B-9E92-AF1D60B7895D}">
      <dgm:prSet/>
      <dgm:spPr/>
      <dgm:t>
        <a:bodyPr/>
        <a:lstStyle/>
        <a:p>
          <a:endParaRPr lang="en-US"/>
        </a:p>
      </dgm:t>
    </dgm:pt>
    <dgm:pt modelId="{0AA0FCE0-1702-42C6-8F35-F2B547FDE4B8}">
      <dgm:prSet/>
      <dgm:spPr/>
      <dgm:t>
        <a:bodyPr/>
        <a:lstStyle/>
        <a:p>
          <a:r>
            <a:rPr lang="en-US" dirty="0"/>
            <a:t>Lack of transportation </a:t>
          </a:r>
        </a:p>
      </dgm:t>
    </dgm:pt>
    <dgm:pt modelId="{4C98BD66-6FD0-41E1-B497-EA342755EBDE}" type="parTrans" cxnId="{05EB4FDA-0744-4E16-89C4-167F2BF25786}">
      <dgm:prSet/>
      <dgm:spPr/>
      <dgm:t>
        <a:bodyPr/>
        <a:lstStyle/>
        <a:p>
          <a:endParaRPr lang="en-US"/>
        </a:p>
      </dgm:t>
    </dgm:pt>
    <dgm:pt modelId="{5A4FA1C9-3802-40D3-9259-CD4CF40D275E}" type="sibTrans" cxnId="{05EB4FDA-0744-4E16-89C4-167F2BF25786}">
      <dgm:prSet/>
      <dgm:spPr/>
      <dgm:t>
        <a:bodyPr/>
        <a:lstStyle/>
        <a:p>
          <a:endParaRPr lang="en-US"/>
        </a:p>
      </dgm:t>
    </dgm:pt>
    <dgm:pt modelId="{93C0145A-0DFC-4359-A601-D5F0A8074D65}">
      <dgm:prSet/>
      <dgm:spPr/>
      <dgm:t>
        <a:bodyPr/>
        <a:lstStyle/>
        <a:p>
          <a:r>
            <a:rPr lang="en-US" dirty="0"/>
            <a:t>Misinformation</a:t>
          </a:r>
        </a:p>
      </dgm:t>
    </dgm:pt>
    <dgm:pt modelId="{3B89B534-1DC5-4A90-8D32-F5CE29A6572A}" type="parTrans" cxnId="{24847D44-99B5-459B-9BD6-79A380101BEC}">
      <dgm:prSet/>
      <dgm:spPr/>
      <dgm:t>
        <a:bodyPr/>
        <a:lstStyle/>
        <a:p>
          <a:endParaRPr lang="en-US"/>
        </a:p>
      </dgm:t>
    </dgm:pt>
    <dgm:pt modelId="{07DDFA44-1E1C-4AA3-A5F3-21BD4E91A7A0}" type="sibTrans" cxnId="{24847D44-99B5-459B-9BD6-79A380101BEC}">
      <dgm:prSet/>
      <dgm:spPr/>
      <dgm:t>
        <a:bodyPr/>
        <a:lstStyle/>
        <a:p>
          <a:endParaRPr lang="en-US"/>
        </a:p>
      </dgm:t>
    </dgm:pt>
    <dgm:pt modelId="{C3CE8FC8-D54B-47F5-B958-ADCE4FFD014A}">
      <dgm:prSet/>
      <dgm:spPr/>
      <dgm:t>
        <a:bodyPr/>
        <a:lstStyle/>
        <a:p>
          <a:r>
            <a:rPr lang="en-US" dirty="0"/>
            <a:t>Mental health diagnosis </a:t>
          </a:r>
        </a:p>
      </dgm:t>
    </dgm:pt>
    <dgm:pt modelId="{E8F3A551-5837-4430-B982-078A045166C5}" type="parTrans" cxnId="{A9BB73D1-D408-47DB-A785-C62AAC5C3C53}">
      <dgm:prSet/>
      <dgm:spPr/>
      <dgm:t>
        <a:bodyPr/>
        <a:lstStyle/>
        <a:p>
          <a:endParaRPr lang="en-US"/>
        </a:p>
      </dgm:t>
    </dgm:pt>
    <dgm:pt modelId="{0CADE530-2BA9-48F6-82F8-F3DF09FB4D7B}" type="sibTrans" cxnId="{A9BB73D1-D408-47DB-A785-C62AAC5C3C53}">
      <dgm:prSet/>
      <dgm:spPr/>
      <dgm:t>
        <a:bodyPr/>
        <a:lstStyle/>
        <a:p>
          <a:endParaRPr lang="en-US"/>
        </a:p>
      </dgm:t>
    </dgm:pt>
    <dgm:pt modelId="{60C7D745-EB04-4178-830B-62785A68C8F4}">
      <dgm:prSet/>
      <dgm:spPr/>
      <dgm:t>
        <a:bodyPr/>
        <a:lstStyle/>
        <a:p>
          <a:r>
            <a:rPr lang="en-US" dirty="0"/>
            <a:t>Language barrier</a:t>
          </a:r>
        </a:p>
      </dgm:t>
    </dgm:pt>
    <dgm:pt modelId="{7CF72712-64F8-458D-9626-80DA591D19E3}" type="parTrans" cxnId="{09B73129-57D8-430A-92EF-394DA8D556E0}">
      <dgm:prSet/>
      <dgm:spPr/>
      <dgm:t>
        <a:bodyPr/>
        <a:lstStyle/>
        <a:p>
          <a:endParaRPr lang="en-US"/>
        </a:p>
      </dgm:t>
    </dgm:pt>
    <dgm:pt modelId="{4C43FDEC-5A1C-4BE2-9D99-B59A3A020AE9}" type="sibTrans" cxnId="{09B73129-57D8-430A-92EF-394DA8D556E0}">
      <dgm:prSet/>
      <dgm:spPr/>
      <dgm:t>
        <a:bodyPr/>
        <a:lstStyle/>
        <a:p>
          <a:endParaRPr lang="en-US"/>
        </a:p>
      </dgm:t>
    </dgm:pt>
    <dgm:pt modelId="{D99CDAE8-FF18-468A-826B-B72085D9A574}" type="pres">
      <dgm:prSet presAssocID="{C1422C0A-F5EA-4E83-B5B7-CCAE8D5C4198}" presName="diagram" presStyleCnt="0">
        <dgm:presLayoutVars>
          <dgm:dir/>
          <dgm:resizeHandles val="exact"/>
        </dgm:presLayoutVars>
      </dgm:prSet>
      <dgm:spPr/>
    </dgm:pt>
    <dgm:pt modelId="{7D641E45-36EB-4266-9276-21A47903415D}" type="pres">
      <dgm:prSet presAssocID="{DBDC3FC2-32A6-450F-B840-C03CB09FBD99}" presName="node" presStyleLbl="node1" presStyleIdx="0" presStyleCnt="8">
        <dgm:presLayoutVars>
          <dgm:bulletEnabled val="1"/>
        </dgm:presLayoutVars>
      </dgm:prSet>
      <dgm:spPr/>
    </dgm:pt>
    <dgm:pt modelId="{9E464EEB-7E4B-4CEF-A081-6A6E60D58D13}" type="pres">
      <dgm:prSet presAssocID="{79C8FC78-D811-489E-956E-1A031F658874}" presName="sibTrans" presStyleCnt="0"/>
      <dgm:spPr/>
    </dgm:pt>
    <dgm:pt modelId="{2D583E33-D991-495E-BC8B-BBC9BDEECAAB}" type="pres">
      <dgm:prSet presAssocID="{E7FAAF7C-E31B-478D-904D-3C56EC89BD2D}" presName="node" presStyleLbl="node1" presStyleIdx="1" presStyleCnt="8">
        <dgm:presLayoutVars>
          <dgm:bulletEnabled val="1"/>
        </dgm:presLayoutVars>
      </dgm:prSet>
      <dgm:spPr/>
    </dgm:pt>
    <dgm:pt modelId="{FC8C16AA-813A-43E0-AE6A-269742B9B99A}" type="pres">
      <dgm:prSet presAssocID="{4119BC64-74BC-49C6-87F9-C9BD11E94D67}" presName="sibTrans" presStyleCnt="0"/>
      <dgm:spPr/>
    </dgm:pt>
    <dgm:pt modelId="{BC2C5DA2-568B-4EA4-B407-B2B2326FD1C1}" type="pres">
      <dgm:prSet presAssocID="{585F8CBF-4925-4415-B4F6-DA2EE8B080FB}" presName="node" presStyleLbl="node1" presStyleIdx="2" presStyleCnt="8">
        <dgm:presLayoutVars>
          <dgm:bulletEnabled val="1"/>
        </dgm:presLayoutVars>
      </dgm:prSet>
      <dgm:spPr/>
    </dgm:pt>
    <dgm:pt modelId="{2F3A5835-85F6-4139-B158-C6A330243FCF}" type="pres">
      <dgm:prSet presAssocID="{F65E8EF5-9380-44E2-B13F-50A7A89F4D67}" presName="sibTrans" presStyleCnt="0"/>
      <dgm:spPr/>
    </dgm:pt>
    <dgm:pt modelId="{1C6C0E96-B7C8-4D59-8D60-DB4CC80C36C2}" type="pres">
      <dgm:prSet presAssocID="{0C4541BA-3921-44B5-AEEF-24A066DD07C6}" presName="node" presStyleLbl="node1" presStyleIdx="3" presStyleCnt="8">
        <dgm:presLayoutVars>
          <dgm:bulletEnabled val="1"/>
        </dgm:presLayoutVars>
      </dgm:prSet>
      <dgm:spPr/>
    </dgm:pt>
    <dgm:pt modelId="{277A2F8F-629B-46FD-8BB7-3B67A3D1DD3F}" type="pres">
      <dgm:prSet presAssocID="{B01D2D14-35FC-4509-AC48-9D35B020075C}" presName="sibTrans" presStyleCnt="0"/>
      <dgm:spPr/>
    </dgm:pt>
    <dgm:pt modelId="{2BA62376-980E-44BC-8F03-C6E73E6A50E5}" type="pres">
      <dgm:prSet presAssocID="{0AA0FCE0-1702-42C6-8F35-F2B547FDE4B8}" presName="node" presStyleLbl="node1" presStyleIdx="4" presStyleCnt="8" custLinFactNeighborY="4944">
        <dgm:presLayoutVars>
          <dgm:bulletEnabled val="1"/>
        </dgm:presLayoutVars>
      </dgm:prSet>
      <dgm:spPr/>
    </dgm:pt>
    <dgm:pt modelId="{E53284BD-387D-442D-A04D-1102253AA0E8}" type="pres">
      <dgm:prSet presAssocID="{5A4FA1C9-3802-40D3-9259-CD4CF40D275E}" presName="sibTrans" presStyleCnt="0"/>
      <dgm:spPr/>
    </dgm:pt>
    <dgm:pt modelId="{C615245D-6A6F-4A05-988E-10F06DC679D7}" type="pres">
      <dgm:prSet presAssocID="{93C0145A-0DFC-4359-A601-D5F0A8074D65}" presName="node" presStyleLbl="node1" presStyleIdx="5" presStyleCnt="8">
        <dgm:presLayoutVars>
          <dgm:bulletEnabled val="1"/>
        </dgm:presLayoutVars>
      </dgm:prSet>
      <dgm:spPr/>
    </dgm:pt>
    <dgm:pt modelId="{62FF7085-5039-40E1-845E-B7EB796EEE1D}" type="pres">
      <dgm:prSet presAssocID="{07DDFA44-1E1C-4AA3-A5F3-21BD4E91A7A0}" presName="sibTrans" presStyleCnt="0"/>
      <dgm:spPr/>
    </dgm:pt>
    <dgm:pt modelId="{1323D433-BA7F-4E0C-9C8C-2AA2BF57E4D2}" type="pres">
      <dgm:prSet presAssocID="{C3CE8FC8-D54B-47F5-B958-ADCE4FFD014A}" presName="node" presStyleLbl="node1" presStyleIdx="6" presStyleCnt="8">
        <dgm:presLayoutVars>
          <dgm:bulletEnabled val="1"/>
        </dgm:presLayoutVars>
      </dgm:prSet>
      <dgm:spPr/>
    </dgm:pt>
    <dgm:pt modelId="{7E2C5F26-6D81-4331-98AB-1441AA9A7E18}" type="pres">
      <dgm:prSet presAssocID="{0CADE530-2BA9-48F6-82F8-F3DF09FB4D7B}" presName="sibTrans" presStyleCnt="0"/>
      <dgm:spPr/>
    </dgm:pt>
    <dgm:pt modelId="{76767856-5AF4-4044-B69F-B211416C7066}" type="pres">
      <dgm:prSet presAssocID="{60C7D745-EB04-4178-830B-62785A68C8F4}" presName="node" presStyleLbl="node1" presStyleIdx="7" presStyleCnt="8">
        <dgm:presLayoutVars>
          <dgm:bulletEnabled val="1"/>
        </dgm:presLayoutVars>
      </dgm:prSet>
      <dgm:spPr/>
    </dgm:pt>
  </dgm:ptLst>
  <dgm:cxnLst>
    <dgm:cxn modelId="{9AF0891A-F32E-4D11-B305-F1601B6483F9}" srcId="{C1422C0A-F5EA-4E83-B5B7-CCAE8D5C4198}" destId="{DBDC3FC2-32A6-450F-B840-C03CB09FBD99}" srcOrd="0" destOrd="0" parTransId="{C7B5C07F-BC80-43C1-B440-54AF9CE2340A}" sibTransId="{79C8FC78-D811-489E-956E-1A031F658874}"/>
    <dgm:cxn modelId="{09B73129-57D8-430A-92EF-394DA8D556E0}" srcId="{C1422C0A-F5EA-4E83-B5B7-CCAE8D5C4198}" destId="{60C7D745-EB04-4178-830B-62785A68C8F4}" srcOrd="7" destOrd="0" parTransId="{7CF72712-64F8-458D-9626-80DA591D19E3}" sibTransId="{4C43FDEC-5A1C-4BE2-9D99-B59A3A020AE9}"/>
    <dgm:cxn modelId="{24847D44-99B5-459B-9BD6-79A380101BEC}" srcId="{C1422C0A-F5EA-4E83-B5B7-CCAE8D5C4198}" destId="{93C0145A-0DFC-4359-A601-D5F0A8074D65}" srcOrd="5" destOrd="0" parTransId="{3B89B534-1DC5-4A90-8D32-F5CE29A6572A}" sibTransId="{07DDFA44-1E1C-4AA3-A5F3-21BD4E91A7A0}"/>
    <dgm:cxn modelId="{C6EADB4C-7B87-4939-A2E4-610E6484F094}" type="presOf" srcId="{E7FAAF7C-E31B-478D-904D-3C56EC89BD2D}" destId="{2D583E33-D991-495E-BC8B-BBC9BDEECAAB}" srcOrd="0" destOrd="0" presId="urn:microsoft.com/office/officeart/2005/8/layout/default"/>
    <dgm:cxn modelId="{56BF0976-88BF-43F2-919D-5826B79AC2C5}" type="presOf" srcId="{C3CE8FC8-D54B-47F5-B958-ADCE4FFD014A}" destId="{1323D433-BA7F-4E0C-9C8C-2AA2BF57E4D2}" srcOrd="0" destOrd="0" presId="urn:microsoft.com/office/officeart/2005/8/layout/default"/>
    <dgm:cxn modelId="{F956F37E-109A-499F-9553-A03AEC4D0929}" srcId="{C1422C0A-F5EA-4E83-B5B7-CCAE8D5C4198}" destId="{E7FAAF7C-E31B-478D-904D-3C56EC89BD2D}" srcOrd="1" destOrd="0" parTransId="{9E382EC5-7384-4F34-A65E-16C9833F7E83}" sibTransId="{4119BC64-74BC-49C6-87F9-C9BD11E94D67}"/>
    <dgm:cxn modelId="{F7F2F985-E4FC-4D8C-B655-C7F40AB35A21}" srcId="{C1422C0A-F5EA-4E83-B5B7-CCAE8D5C4198}" destId="{585F8CBF-4925-4415-B4F6-DA2EE8B080FB}" srcOrd="2" destOrd="0" parTransId="{5A37D8A6-7EC9-4541-AD25-9CB02D44C78B}" sibTransId="{F65E8EF5-9380-44E2-B13F-50A7A89F4D67}"/>
    <dgm:cxn modelId="{99468D94-71BA-4627-82D8-9835BE4DC391}" type="presOf" srcId="{585F8CBF-4925-4415-B4F6-DA2EE8B080FB}" destId="{BC2C5DA2-568B-4EA4-B407-B2B2326FD1C1}" srcOrd="0" destOrd="0" presId="urn:microsoft.com/office/officeart/2005/8/layout/default"/>
    <dgm:cxn modelId="{0116F19D-B742-4BFF-BE73-6F82C422AA48}" type="presOf" srcId="{0C4541BA-3921-44B5-AEEF-24A066DD07C6}" destId="{1C6C0E96-B7C8-4D59-8D60-DB4CC80C36C2}" srcOrd="0" destOrd="0" presId="urn:microsoft.com/office/officeart/2005/8/layout/default"/>
    <dgm:cxn modelId="{A84559A4-1AF4-4B9B-9E92-AF1D60B7895D}" srcId="{C1422C0A-F5EA-4E83-B5B7-CCAE8D5C4198}" destId="{0C4541BA-3921-44B5-AEEF-24A066DD07C6}" srcOrd="3" destOrd="0" parTransId="{11CA569D-F881-48D3-B806-B84F162A209E}" sibTransId="{B01D2D14-35FC-4509-AC48-9D35B020075C}"/>
    <dgm:cxn modelId="{E9E320A6-6C7A-4F6F-AB68-07936ABE0598}" type="presOf" srcId="{93C0145A-0DFC-4359-A601-D5F0A8074D65}" destId="{C615245D-6A6F-4A05-988E-10F06DC679D7}" srcOrd="0" destOrd="0" presId="urn:microsoft.com/office/officeart/2005/8/layout/default"/>
    <dgm:cxn modelId="{BB6535C4-068F-407A-9333-76C8189FF8D4}" type="presOf" srcId="{C1422C0A-F5EA-4E83-B5B7-CCAE8D5C4198}" destId="{D99CDAE8-FF18-468A-826B-B72085D9A574}" srcOrd="0" destOrd="0" presId="urn:microsoft.com/office/officeart/2005/8/layout/default"/>
    <dgm:cxn modelId="{A9BB73D1-D408-47DB-A785-C62AAC5C3C53}" srcId="{C1422C0A-F5EA-4E83-B5B7-CCAE8D5C4198}" destId="{C3CE8FC8-D54B-47F5-B958-ADCE4FFD014A}" srcOrd="6" destOrd="0" parTransId="{E8F3A551-5837-4430-B982-078A045166C5}" sibTransId="{0CADE530-2BA9-48F6-82F8-F3DF09FB4D7B}"/>
    <dgm:cxn modelId="{7D8D25D8-1564-4341-A8F7-CEBBBB26CC47}" type="presOf" srcId="{DBDC3FC2-32A6-450F-B840-C03CB09FBD99}" destId="{7D641E45-36EB-4266-9276-21A47903415D}" srcOrd="0" destOrd="0" presId="urn:microsoft.com/office/officeart/2005/8/layout/default"/>
    <dgm:cxn modelId="{05EB4FDA-0744-4E16-89C4-167F2BF25786}" srcId="{C1422C0A-F5EA-4E83-B5B7-CCAE8D5C4198}" destId="{0AA0FCE0-1702-42C6-8F35-F2B547FDE4B8}" srcOrd="4" destOrd="0" parTransId="{4C98BD66-6FD0-41E1-B497-EA342755EBDE}" sibTransId="{5A4FA1C9-3802-40D3-9259-CD4CF40D275E}"/>
    <dgm:cxn modelId="{FB0D92DC-9BA1-413F-A048-68E7239C27FB}" type="presOf" srcId="{0AA0FCE0-1702-42C6-8F35-F2B547FDE4B8}" destId="{2BA62376-980E-44BC-8F03-C6E73E6A50E5}" srcOrd="0" destOrd="0" presId="urn:microsoft.com/office/officeart/2005/8/layout/default"/>
    <dgm:cxn modelId="{13EA62E4-98D4-4562-B1BA-DDB923DD2C76}" type="presOf" srcId="{60C7D745-EB04-4178-830B-62785A68C8F4}" destId="{76767856-5AF4-4044-B69F-B211416C7066}" srcOrd="0" destOrd="0" presId="urn:microsoft.com/office/officeart/2005/8/layout/default"/>
    <dgm:cxn modelId="{42C4426A-AB64-4D07-86DD-D912EA24F7D9}" type="presParOf" srcId="{D99CDAE8-FF18-468A-826B-B72085D9A574}" destId="{7D641E45-36EB-4266-9276-21A47903415D}" srcOrd="0" destOrd="0" presId="urn:microsoft.com/office/officeart/2005/8/layout/default"/>
    <dgm:cxn modelId="{EAE528ED-652D-44E9-85CD-C435A01B9281}" type="presParOf" srcId="{D99CDAE8-FF18-468A-826B-B72085D9A574}" destId="{9E464EEB-7E4B-4CEF-A081-6A6E60D58D13}" srcOrd="1" destOrd="0" presId="urn:microsoft.com/office/officeart/2005/8/layout/default"/>
    <dgm:cxn modelId="{216072B0-B891-4666-90D2-E7FE393A01DF}" type="presParOf" srcId="{D99CDAE8-FF18-468A-826B-B72085D9A574}" destId="{2D583E33-D991-495E-BC8B-BBC9BDEECAAB}" srcOrd="2" destOrd="0" presId="urn:microsoft.com/office/officeart/2005/8/layout/default"/>
    <dgm:cxn modelId="{6398E489-47FC-4255-A3A2-0B2BC18F0B1E}" type="presParOf" srcId="{D99CDAE8-FF18-468A-826B-B72085D9A574}" destId="{FC8C16AA-813A-43E0-AE6A-269742B9B99A}" srcOrd="3" destOrd="0" presId="urn:microsoft.com/office/officeart/2005/8/layout/default"/>
    <dgm:cxn modelId="{2AD0E9D0-4585-4E89-B4C4-B42E50FCEA9C}" type="presParOf" srcId="{D99CDAE8-FF18-468A-826B-B72085D9A574}" destId="{BC2C5DA2-568B-4EA4-B407-B2B2326FD1C1}" srcOrd="4" destOrd="0" presId="urn:microsoft.com/office/officeart/2005/8/layout/default"/>
    <dgm:cxn modelId="{A24029A0-2F6A-459B-B0D1-CDBCE8019727}" type="presParOf" srcId="{D99CDAE8-FF18-468A-826B-B72085D9A574}" destId="{2F3A5835-85F6-4139-B158-C6A330243FCF}" srcOrd="5" destOrd="0" presId="urn:microsoft.com/office/officeart/2005/8/layout/default"/>
    <dgm:cxn modelId="{4A0FBD3A-60FF-4283-BECD-FF7AFF999116}" type="presParOf" srcId="{D99CDAE8-FF18-468A-826B-B72085D9A574}" destId="{1C6C0E96-B7C8-4D59-8D60-DB4CC80C36C2}" srcOrd="6" destOrd="0" presId="urn:microsoft.com/office/officeart/2005/8/layout/default"/>
    <dgm:cxn modelId="{2DC47C41-4D48-417B-9446-19A02649AD4A}" type="presParOf" srcId="{D99CDAE8-FF18-468A-826B-B72085D9A574}" destId="{277A2F8F-629B-46FD-8BB7-3B67A3D1DD3F}" srcOrd="7" destOrd="0" presId="urn:microsoft.com/office/officeart/2005/8/layout/default"/>
    <dgm:cxn modelId="{F8FB804D-DFF8-4BE7-AEB9-6DDCD36F6C19}" type="presParOf" srcId="{D99CDAE8-FF18-468A-826B-B72085D9A574}" destId="{2BA62376-980E-44BC-8F03-C6E73E6A50E5}" srcOrd="8" destOrd="0" presId="urn:microsoft.com/office/officeart/2005/8/layout/default"/>
    <dgm:cxn modelId="{3BF5A519-D84C-4031-A1F9-3312560D3695}" type="presParOf" srcId="{D99CDAE8-FF18-468A-826B-B72085D9A574}" destId="{E53284BD-387D-442D-A04D-1102253AA0E8}" srcOrd="9" destOrd="0" presId="urn:microsoft.com/office/officeart/2005/8/layout/default"/>
    <dgm:cxn modelId="{0EDC79E3-A182-4C66-BB5B-218271793A95}" type="presParOf" srcId="{D99CDAE8-FF18-468A-826B-B72085D9A574}" destId="{C615245D-6A6F-4A05-988E-10F06DC679D7}" srcOrd="10" destOrd="0" presId="urn:microsoft.com/office/officeart/2005/8/layout/default"/>
    <dgm:cxn modelId="{9399C58D-8D28-4374-B82B-C3DD944BAFEB}" type="presParOf" srcId="{D99CDAE8-FF18-468A-826B-B72085D9A574}" destId="{62FF7085-5039-40E1-845E-B7EB796EEE1D}" srcOrd="11" destOrd="0" presId="urn:microsoft.com/office/officeart/2005/8/layout/default"/>
    <dgm:cxn modelId="{B65B2FD3-4E62-4FDE-92D8-B5EA8CCF2335}" type="presParOf" srcId="{D99CDAE8-FF18-468A-826B-B72085D9A574}" destId="{1323D433-BA7F-4E0C-9C8C-2AA2BF57E4D2}" srcOrd="12" destOrd="0" presId="urn:microsoft.com/office/officeart/2005/8/layout/default"/>
    <dgm:cxn modelId="{D3927D33-6A2B-4E95-BC6B-152E2A2820C1}" type="presParOf" srcId="{D99CDAE8-FF18-468A-826B-B72085D9A574}" destId="{7E2C5F26-6D81-4331-98AB-1441AA9A7E18}" srcOrd="13" destOrd="0" presId="urn:microsoft.com/office/officeart/2005/8/layout/default"/>
    <dgm:cxn modelId="{E6BA02B9-2C6E-44BC-A5FF-E0092AC22853}" type="presParOf" srcId="{D99CDAE8-FF18-468A-826B-B72085D9A574}" destId="{76767856-5AF4-4044-B69F-B211416C706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4A525F-A178-4D29-AAF9-A6AD66EAD1B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015B86F-D4E6-4455-A11A-C6F1FA168600}">
      <dgm:prSet custT="1"/>
      <dgm:spPr/>
      <dgm:t>
        <a:bodyPr/>
        <a:lstStyle/>
        <a:p>
          <a:pPr>
            <a:lnSpc>
              <a:spcPct val="100000"/>
            </a:lnSpc>
          </a:pPr>
          <a:r>
            <a:rPr lang="en-US" sz="2400" b="1" dirty="0">
              <a:solidFill>
                <a:srgbClr val="003087"/>
              </a:solidFill>
            </a:rPr>
            <a:t>Professionalism</a:t>
          </a:r>
          <a:r>
            <a:rPr lang="en-US" sz="2200" dirty="0"/>
            <a:t>  </a:t>
          </a:r>
        </a:p>
      </dgm:t>
    </dgm:pt>
    <dgm:pt modelId="{4D4BDFC1-A7FC-4585-A30E-12BA43C14D20}" type="parTrans" cxnId="{8461DC35-FD00-463F-BA34-2D3BAC66247C}">
      <dgm:prSet/>
      <dgm:spPr/>
      <dgm:t>
        <a:bodyPr/>
        <a:lstStyle/>
        <a:p>
          <a:endParaRPr lang="en-US"/>
        </a:p>
      </dgm:t>
    </dgm:pt>
    <dgm:pt modelId="{898ABF62-7249-44EB-AC27-07DC657EEC94}" type="sibTrans" cxnId="{8461DC35-FD00-463F-BA34-2D3BAC66247C}">
      <dgm:prSet/>
      <dgm:spPr/>
      <dgm:t>
        <a:bodyPr/>
        <a:lstStyle/>
        <a:p>
          <a:endParaRPr lang="en-US"/>
        </a:p>
      </dgm:t>
    </dgm:pt>
    <dgm:pt modelId="{20DB334D-23CA-45DE-8FC2-BAF328A23B18}">
      <dgm:prSet custT="1"/>
      <dgm:spPr/>
      <dgm:t>
        <a:bodyPr/>
        <a:lstStyle/>
        <a:p>
          <a:pPr>
            <a:lnSpc>
              <a:spcPct val="100000"/>
            </a:lnSpc>
          </a:pPr>
          <a:r>
            <a:rPr lang="en-US" sz="2400" b="1" dirty="0">
              <a:solidFill>
                <a:srgbClr val="003087"/>
              </a:solidFill>
            </a:rPr>
            <a:t>Plan of Care</a:t>
          </a:r>
          <a:r>
            <a:rPr lang="en-US" sz="2200" dirty="0"/>
            <a:t>  </a:t>
          </a:r>
        </a:p>
      </dgm:t>
    </dgm:pt>
    <dgm:pt modelId="{4AF8C385-2085-4B54-B525-CE9FD7DC7DF5}" type="parTrans" cxnId="{679E61FD-5932-4396-87FD-1277961710FE}">
      <dgm:prSet/>
      <dgm:spPr/>
      <dgm:t>
        <a:bodyPr/>
        <a:lstStyle/>
        <a:p>
          <a:endParaRPr lang="en-US"/>
        </a:p>
      </dgm:t>
    </dgm:pt>
    <dgm:pt modelId="{5AEE0146-1148-4CB1-9B52-039D31A24414}" type="sibTrans" cxnId="{679E61FD-5932-4396-87FD-1277961710FE}">
      <dgm:prSet/>
      <dgm:spPr/>
      <dgm:t>
        <a:bodyPr/>
        <a:lstStyle/>
        <a:p>
          <a:endParaRPr lang="en-US"/>
        </a:p>
      </dgm:t>
    </dgm:pt>
    <dgm:pt modelId="{5E01A140-AB2E-49C8-AFC0-900A7F2A4854}">
      <dgm:prSet custT="1"/>
      <dgm:spPr/>
      <dgm:t>
        <a:bodyPr/>
        <a:lstStyle/>
        <a:p>
          <a:pPr>
            <a:lnSpc>
              <a:spcPct val="100000"/>
            </a:lnSpc>
          </a:pPr>
          <a:r>
            <a:rPr lang="en-US" sz="2400" b="1" dirty="0">
              <a:solidFill>
                <a:srgbClr val="003087"/>
              </a:solidFill>
            </a:rPr>
            <a:t>Partnership</a:t>
          </a:r>
          <a:endParaRPr lang="en-US" sz="2200" dirty="0">
            <a:solidFill>
              <a:srgbClr val="003087"/>
            </a:solidFill>
          </a:endParaRPr>
        </a:p>
      </dgm:t>
    </dgm:pt>
    <dgm:pt modelId="{2376A957-3618-41D9-BDFB-3A2407DBCFC4}" type="parTrans" cxnId="{85F9FD33-1414-4FCC-8DBC-5C4516DC2DC5}">
      <dgm:prSet/>
      <dgm:spPr/>
      <dgm:t>
        <a:bodyPr/>
        <a:lstStyle/>
        <a:p>
          <a:endParaRPr lang="en-US"/>
        </a:p>
      </dgm:t>
    </dgm:pt>
    <dgm:pt modelId="{FC8F4A5A-F432-468A-84D7-059A8D740D47}" type="sibTrans" cxnId="{85F9FD33-1414-4FCC-8DBC-5C4516DC2DC5}">
      <dgm:prSet/>
      <dgm:spPr/>
      <dgm:t>
        <a:bodyPr/>
        <a:lstStyle/>
        <a:p>
          <a:endParaRPr lang="en-US"/>
        </a:p>
      </dgm:t>
    </dgm:pt>
    <dgm:pt modelId="{917A295A-DE52-4FB2-BFB9-74078BA37421}">
      <dgm:prSet custT="1"/>
      <dgm:spPr/>
      <dgm:t>
        <a:bodyPr/>
        <a:lstStyle/>
        <a:p>
          <a:pPr>
            <a:lnSpc>
              <a:spcPct val="100000"/>
            </a:lnSpc>
          </a:pPr>
          <a:r>
            <a:rPr lang="en-US" sz="2400" b="1" dirty="0">
              <a:solidFill>
                <a:srgbClr val="003087"/>
              </a:solidFill>
            </a:rPr>
            <a:t>Point of Contact </a:t>
          </a:r>
          <a:r>
            <a:rPr lang="en-US" sz="2200" dirty="0">
              <a:solidFill>
                <a:srgbClr val="003087"/>
              </a:solidFill>
            </a:rPr>
            <a:t> </a:t>
          </a:r>
        </a:p>
      </dgm:t>
    </dgm:pt>
    <dgm:pt modelId="{290EAB85-801C-4C6F-8BDC-95D92B22AC1C}" type="parTrans" cxnId="{6F6562B4-0D4C-4B9A-ADF2-456EF295EF2C}">
      <dgm:prSet/>
      <dgm:spPr/>
      <dgm:t>
        <a:bodyPr/>
        <a:lstStyle/>
        <a:p>
          <a:endParaRPr lang="en-US"/>
        </a:p>
      </dgm:t>
    </dgm:pt>
    <dgm:pt modelId="{ED5B4375-9D40-4324-8CD4-3BEB05FC7F2A}" type="sibTrans" cxnId="{6F6562B4-0D4C-4B9A-ADF2-456EF295EF2C}">
      <dgm:prSet/>
      <dgm:spPr/>
      <dgm:t>
        <a:bodyPr/>
        <a:lstStyle/>
        <a:p>
          <a:endParaRPr lang="en-US"/>
        </a:p>
      </dgm:t>
    </dgm:pt>
    <dgm:pt modelId="{44232EA3-9C56-4C20-928A-BA3109319CAB}" type="pres">
      <dgm:prSet presAssocID="{A74A525F-A178-4D29-AAF9-A6AD66EAD1BC}" presName="root" presStyleCnt="0">
        <dgm:presLayoutVars>
          <dgm:dir/>
          <dgm:resizeHandles val="exact"/>
        </dgm:presLayoutVars>
      </dgm:prSet>
      <dgm:spPr/>
    </dgm:pt>
    <dgm:pt modelId="{9FA526BE-656E-4ACE-BE5E-087D4F37658A}" type="pres">
      <dgm:prSet presAssocID="{1015B86F-D4E6-4455-A11A-C6F1FA168600}" presName="compNode" presStyleCnt="0"/>
      <dgm:spPr/>
    </dgm:pt>
    <dgm:pt modelId="{A3F7D4CC-BF15-4B8B-B988-DEE2C325E8D8}" type="pres">
      <dgm:prSet presAssocID="{1015B86F-D4E6-4455-A11A-C6F1FA168600}" presName="bgRect" presStyleLbl="bgShp" presStyleIdx="0" presStyleCnt="4"/>
      <dgm:spPr/>
    </dgm:pt>
    <dgm:pt modelId="{A86EEE6F-D834-47FF-BE70-AA31DA4E153B}" type="pres">
      <dgm:prSet presAssocID="{1015B86F-D4E6-4455-A11A-C6F1FA16860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tor female with solid fill"/>
        </a:ext>
      </dgm:extLst>
    </dgm:pt>
    <dgm:pt modelId="{3CFB191D-7C44-43A7-805C-4E0824316309}" type="pres">
      <dgm:prSet presAssocID="{1015B86F-D4E6-4455-A11A-C6F1FA168600}" presName="spaceRect" presStyleCnt="0"/>
      <dgm:spPr/>
    </dgm:pt>
    <dgm:pt modelId="{ED89F9A8-9ED2-4532-8A63-8A71BAD40ECE}" type="pres">
      <dgm:prSet presAssocID="{1015B86F-D4E6-4455-A11A-C6F1FA168600}" presName="parTx" presStyleLbl="revTx" presStyleIdx="0" presStyleCnt="4">
        <dgm:presLayoutVars>
          <dgm:chMax val="0"/>
          <dgm:chPref val="0"/>
        </dgm:presLayoutVars>
      </dgm:prSet>
      <dgm:spPr/>
    </dgm:pt>
    <dgm:pt modelId="{02A18DD1-FC6F-4905-A634-F6DD8FB618DB}" type="pres">
      <dgm:prSet presAssocID="{898ABF62-7249-44EB-AC27-07DC657EEC94}" presName="sibTrans" presStyleCnt="0"/>
      <dgm:spPr/>
    </dgm:pt>
    <dgm:pt modelId="{2A19BC70-1DDE-42BA-8520-B1BFB2FC180D}" type="pres">
      <dgm:prSet presAssocID="{20DB334D-23CA-45DE-8FC2-BAF328A23B18}" presName="compNode" presStyleCnt="0"/>
      <dgm:spPr/>
    </dgm:pt>
    <dgm:pt modelId="{AF7A30F8-41C6-4454-8EF2-5C8F061B9B09}" type="pres">
      <dgm:prSet presAssocID="{20DB334D-23CA-45DE-8FC2-BAF328A23B18}" presName="bgRect" presStyleLbl="bgShp" presStyleIdx="1" presStyleCnt="4"/>
      <dgm:spPr/>
    </dgm:pt>
    <dgm:pt modelId="{175B44E6-04BC-411F-BB77-8FACC24D879A}" type="pres">
      <dgm:prSet presAssocID="{20DB334D-23CA-45DE-8FC2-BAF328A23B18}" presName="iconRect" presStyleLbl="nod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ardroom with solid fill"/>
        </a:ext>
      </dgm:extLst>
    </dgm:pt>
    <dgm:pt modelId="{B7E9BAD1-C008-4FD4-B886-955EB0446B0D}" type="pres">
      <dgm:prSet presAssocID="{20DB334D-23CA-45DE-8FC2-BAF328A23B18}" presName="spaceRect" presStyleCnt="0"/>
      <dgm:spPr/>
    </dgm:pt>
    <dgm:pt modelId="{1B480088-266A-443F-87AE-E64168BE438C}" type="pres">
      <dgm:prSet presAssocID="{20DB334D-23CA-45DE-8FC2-BAF328A23B18}" presName="parTx" presStyleLbl="revTx" presStyleIdx="1" presStyleCnt="4">
        <dgm:presLayoutVars>
          <dgm:chMax val="0"/>
          <dgm:chPref val="0"/>
        </dgm:presLayoutVars>
      </dgm:prSet>
      <dgm:spPr/>
    </dgm:pt>
    <dgm:pt modelId="{841C0D60-5E15-4B8A-A099-4661EDA30EB1}" type="pres">
      <dgm:prSet presAssocID="{5AEE0146-1148-4CB1-9B52-039D31A24414}" presName="sibTrans" presStyleCnt="0"/>
      <dgm:spPr/>
    </dgm:pt>
    <dgm:pt modelId="{9524BFCD-5132-4C8A-BEA0-2C8252C7582F}" type="pres">
      <dgm:prSet presAssocID="{5E01A140-AB2E-49C8-AFC0-900A7F2A4854}" presName="compNode" presStyleCnt="0"/>
      <dgm:spPr/>
    </dgm:pt>
    <dgm:pt modelId="{3746675E-9284-46D8-879B-5166F3EBC6AC}" type="pres">
      <dgm:prSet presAssocID="{5E01A140-AB2E-49C8-AFC0-900A7F2A4854}" presName="bgRect" presStyleLbl="bgShp" presStyleIdx="2" presStyleCnt="4"/>
      <dgm:spPr/>
    </dgm:pt>
    <dgm:pt modelId="{E2390E4A-EA63-4D0F-AE64-179A26A9A581}" type="pres">
      <dgm:prSet presAssocID="{5E01A140-AB2E-49C8-AFC0-900A7F2A485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ndshake with solid fill"/>
        </a:ext>
      </dgm:extLst>
    </dgm:pt>
    <dgm:pt modelId="{00C09895-D3AB-488A-8CC3-175DBCCF8D5D}" type="pres">
      <dgm:prSet presAssocID="{5E01A140-AB2E-49C8-AFC0-900A7F2A4854}" presName="spaceRect" presStyleCnt="0"/>
      <dgm:spPr/>
    </dgm:pt>
    <dgm:pt modelId="{DD49BE26-16A0-4226-AEC2-C2EA59CAE7DB}" type="pres">
      <dgm:prSet presAssocID="{5E01A140-AB2E-49C8-AFC0-900A7F2A4854}" presName="parTx" presStyleLbl="revTx" presStyleIdx="2" presStyleCnt="4">
        <dgm:presLayoutVars>
          <dgm:chMax val="0"/>
          <dgm:chPref val="0"/>
        </dgm:presLayoutVars>
      </dgm:prSet>
      <dgm:spPr/>
    </dgm:pt>
    <dgm:pt modelId="{D390E899-1A71-4308-A65C-F05EB986B42F}" type="pres">
      <dgm:prSet presAssocID="{FC8F4A5A-F432-468A-84D7-059A8D740D47}" presName="sibTrans" presStyleCnt="0"/>
      <dgm:spPr/>
    </dgm:pt>
    <dgm:pt modelId="{15370F16-E5D7-485F-B279-64DC5E6FE357}" type="pres">
      <dgm:prSet presAssocID="{917A295A-DE52-4FB2-BFB9-74078BA37421}" presName="compNode" presStyleCnt="0"/>
      <dgm:spPr/>
    </dgm:pt>
    <dgm:pt modelId="{C1A9D66B-60E5-4B78-9CB1-40024D2EBB36}" type="pres">
      <dgm:prSet presAssocID="{917A295A-DE52-4FB2-BFB9-74078BA37421}" presName="bgRect" presStyleLbl="bgShp" presStyleIdx="3" presStyleCnt="4"/>
      <dgm:spPr/>
    </dgm:pt>
    <dgm:pt modelId="{C048241E-CDC9-4E26-9037-B0BB8CDAD649}" type="pres">
      <dgm:prSet presAssocID="{917A295A-DE52-4FB2-BFB9-74078BA374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mployee badge with solid fill"/>
        </a:ext>
      </dgm:extLst>
    </dgm:pt>
    <dgm:pt modelId="{7C2C9D9B-4001-459E-BDE0-A96320D7E006}" type="pres">
      <dgm:prSet presAssocID="{917A295A-DE52-4FB2-BFB9-74078BA37421}" presName="spaceRect" presStyleCnt="0"/>
      <dgm:spPr/>
    </dgm:pt>
    <dgm:pt modelId="{5695FC92-5272-4180-994E-F581B2BBE38F}" type="pres">
      <dgm:prSet presAssocID="{917A295A-DE52-4FB2-BFB9-74078BA37421}" presName="parTx" presStyleLbl="revTx" presStyleIdx="3" presStyleCnt="4">
        <dgm:presLayoutVars>
          <dgm:chMax val="0"/>
          <dgm:chPref val="0"/>
        </dgm:presLayoutVars>
      </dgm:prSet>
      <dgm:spPr/>
    </dgm:pt>
  </dgm:ptLst>
  <dgm:cxnLst>
    <dgm:cxn modelId="{85F9FD33-1414-4FCC-8DBC-5C4516DC2DC5}" srcId="{A74A525F-A178-4D29-AAF9-A6AD66EAD1BC}" destId="{5E01A140-AB2E-49C8-AFC0-900A7F2A4854}" srcOrd="2" destOrd="0" parTransId="{2376A957-3618-41D9-BDFB-3A2407DBCFC4}" sibTransId="{FC8F4A5A-F432-468A-84D7-059A8D740D47}"/>
    <dgm:cxn modelId="{8461DC35-FD00-463F-BA34-2D3BAC66247C}" srcId="{A74A525F-A178-4D29-AAF9-A6AD66EAD1BC}" destId="{1015B86F-D4E6-4455-A11A-C6F1FA168600}" srcOrd="0" destOrd="0" parTransId="{4D4BDFC1-A7FC-4585-A30E-12BA43C14D20}" sibTransId="{898ABF62-7249-44EB-AC27-07DC657EEC94}"/>
    <dgm:cxn modelId="{30230B55-FB8D-4E47-BD07-BA14EF6569B2}" type="presOf" srcId="{20DB334D-23CA-45DE-8FC2-BAF328A23B18}" destId="{1B480088-266A-443F-87AE-E64168BE438C}" srcOrd="0" destOrd="0" presId="urn:microsoft.com/office/officeart/2018/2/layout/IconVerticalSolidList"/>
    <dgm:cxn modelId="{B1582458-F5C8-4F23-8DEC-A372D797643F}" type="presOf" srcId="{1015B86F-D4E6-4455-A11A-C6F1FA168600}" destId="{ED89F9A8-9ED2-4532-8A63-8A71BAD40ECE}" srcOrd="0" destOrd="0" presId="urn:microsoft.com/office/officeart/2018/2/layout/IconVerticalSolidList"/>
    <dgm:cxn modelId="{E2589782-17DD-44B4-B73F-5BF2AD401244}" type="presOf" srcId="{A74A525F-A178-4D29-AAF9-A6AD66EAD1BC}" destId="{44232EA3-9C56-4C20-928A-BA3109319CAB}" srcOrd="0" destOrd="0" presId="urn:microsoft.com/office/officeart/2018/2/layout/IconVerticalSolidList"/>
    <dgm:cxn modelId="{06BE9E85-64AB-4AA8-A831-8AF9B5205EC2}" type="presOf" srcId="{5E01A140-AB2E-49C8-AFC0-900A7F2A4854}" destId="{DD49BE26-16A0-4226-AEC2-C2EA59CAE7DB}" srcOrd="0" destOrd="0" presId="urn:microsoft.com/office/officeart/2018/2/layout/IconVerticalSolidList"/>
    <dgm:cxn modelId="{6F6562B4-0D4C-4B9A-ADF2-456EF295EF2C}" srcId="{A74A525F-A178-4D29-AAF9-A6AD66EAD1BC}" destId="{917A295A-DE52-4FB2-BFB9-74078BA37421}" srcOrd="3" destOrd="0" parTransId="{290EAB85-801C-4C6F-8BDC-95D92B22AC1C}" sibTransId="{ED5B4375-9D40-4324-8CD4-3BEB05FC7F2A}"/>
    <dgm:cxn modelId="{CE9DAFE6-DB90-42D9-A5E3-6E58407722E7}" type="presOf" srcId="{917A295A-DE52-4FB2-BFB9-74078BA37421}" destId="{5695FC92-5272-4180-994E-F581B2BBE38F}" srcOrd="0" destOrd="0" presId="urn:microsoft.com/office/officeart/2018/2/layout/IconVerticalSolidList"/>
    <dgm:cxn modelId="{679E61FD-5932-4396-87FD-1277961710FE}" srcId="{A74A525F-A178-4D29-AAF9-A6AD66EAD1BC}" destId="{20DB334D-23CA-45DE-8FC2-BAF328A23B18}" srcOrd="1" destOrd="0" parTransId="{4AF8C385-2085-4B54-B525-CE9FD7DC7DF5}" sibTransId="{5AEE0146-1148-4CB1-9B52-039D31A24414}"/>
    <dgm:cxn modelId="{6A2C96E5-E583-46CE-B8B3-F029899C29F8}" type="presParOf" srcId="{44232EA3-9C56-4C20-928A-BA3109319CAB}" destId="{9FA526BE-656E-4ACE-BE5E-087D4F37658A}" srcOrd="0" destOrd="0" presId="urn:microsoft.com/office/officeart/2018/2/layout/IconVerticalSolidList"/>
    <dgm:cxn modelId="{C71F1D19-522D-4236-838D-B742BFEAEB0D}" type="presParOf" srcId="{9FA526BE-656E-4ACE-BE5E-087D4F37658A}" destId="{A3F7D4CC-BF15-4B8B-B988-DEE2C325E8D8}" srcOrd="0" destOrd="0" presId="urn:microsoft.com/office/officeart/2018/2/layout/IconVerticalSolidList"/>
    <dgm:cxn modelId="{981249AE-295E-40C6-A16A-DE7B37AC37AC}" type="presParOf" srcId="{9FA526BE-656E-4ACE-BE5E-087D4F37658A}" destId="{A86EEE6F-D834-47FF-BE70-AA31DA4E153B}" srcOrd="1" destOrd="0" presId="urn:microsoft.com/office/officeart/2018/2/layout/IconVerticalSolidList"/>
    <dgm:cxn modelId="{21C1FB07-EAC0-4A3D-A49B-6FC70844D5DF}" type="presParOf" srcId="{9FA526BE-656E-4ACE-BE5E-087D4F37658A}" destId="{3CFB191D-7C44-43A7-805C-4E0824316309}" srcOrd="2" destOrd="0" presId="urn:microsoft.com/office/officeart/2018/2/layout/IconVerticalSolidList"/>
    <dgm:cxn modelId="{13EAAE69-C105-473E-9C6F-16A7553DC014}" type="presParOf" srcId="{9FA526BE-656E-4ACE-BE5E-087D4F37658A}" destId="{ED89F9A8-9ED2-4532-8A63-8A71BAD40ECE}" srcOrd="3" destOrd="0" presId="urn:microsoft.com/office/officeart/2018/2/layout/IconVerticalSolidList"/>
    <dgm:cxn modelId="{42FA2BBD-BEB0-4DF7-9435-FE7A7685377B}" type="presParOf" srcId="{44232EA3-9C56-4C20-928A-BA3109319CAB}" destId="{02A18DD1-FC6F-4905-A634-F6DD8FB618DB}" srcOrd="1" destOrd="0" presId="urn:microsoft.com/office/officeart/2018/2/layout/IconVerticalSolidList"/>
    <dgm:cxn modelId="{1C320FAE-33D4-4C9B-8EE2-3CB79EE090A2}" type="presParOf" srcId="{44232EA3-9C56-4C20-928A-BA3109319CAB}" destId="{2A19BC70-1DDE-42BA-8520-B1BFB2FC180D}" srcOrd="2" destOrd="0" presId="urn:microsoft.com/office/officeart/2018/2/layout/IconVerticalSolidList"/>
    <dgm:cxn modelId="{03A95FFC-24D9-4F39-96E5-0A6DE2452E9D}" type="presParOf" srcId="{2A19BC70-1DDE-42BA-8520-B1BFB2FC180D}" destId="{AF7A30F8-41C6-4454-8EF2-5C8F061B9B09}" srcOrd="0" destOrd="0" presId="urn:microsoft.com/office/officeart/2018/2/layout/IconVerticalSolidList"/>
    <dgm:cxn modelId="{169474F6-8DAE-44B0-AF91-62A15F6932E6}" type="presParOf" srcId="{2A19BC70-1DDE-42BA-8520-B1BFB2FC180D}" destId="{175B44E6-04BC-411F-BB77-8FACC24D879A}" srcOrd="1" destOrd="0" presId="urn:microsoft.com/office/officeart/2018/2/layout/IconVerticalSolidList"/>
    <dgm:cxn modelId="{A9140C25-0580-4295-A857-4710A0C81BA1}" type="presParOf" srcId="{2A19BC70-1DDE-42BA-8520-B1BFB2FC180D}" destId="{B7E9BAD1-C008-4FD4-B886-955EB0446B0D}" srcOrd="2" destOrd="0" presId="urn:microsoft.com/office/officeart/2018/2/layout/IconVerticalSolidList"/>
    <dgm:cxn modelId="{96D5CC1E-B742-41CF-B914-2DDB0F634930}" type="presParOf" srcId="{2A19BC70-1DDE-42BA-8520-B1BFB2FC180D}" destId="{1B480088-266A-443F-87AE-E64168BE438C}" srcOrd="3" destOrd="0" presId="urn:microsoft.com/office/officeart/2018/2/layout/IconVerticalSolidList"/>
    <dgm:cxn modelId="{6D22EDFA-2986-46C1-BD49-116BEBDF333B}" type="presParOf" srcId="{44232EA3-9C56-4C20-928A-BA3109319CAB}" destId="{841C0D60-5E15-4B8A-A099-4661EDA30EB1}" srcOrd="3" destOrd="0" presId="urn:microsoft.com/office/officeart/2018/2/layout/IconVerticalSolidList"/>
    <dgm:cxn modelId="{E982B26B-0B13-4655-A8C5-AF0D4A09FBC3}" type="presParOf" srcId="{44232EA3-9C56-4C20-928A-BA3109319CAB}" destId="{9524BFCD-5132-4C8A-BEA0-2C8252C7582F}" srcOrd="4" destOrd="0" presId="urn:microsoft.com/office/officeart/2018/2/layout/IconVerticalSolidList"/>
    <dgm:cxn modelId="{99AFC268-C2AE-4265-9C88-E3F9002E7EEE}" type="presParOf" srcId="{9524BFCD-5132-4C8A-BEA0-2C8252C7582F}" destId="{3746675E-9284-46D8-879B-5166F3EBC6AC}" srcOrd="0" destOrd="0" presId="urn:microsoft.com/office/officeart/2018/2/layout/IconVerticalSolidList"/>
    <dgm:cxn modelId="{36A439BE-3F74-4BA1-97B3-EC6EB9B9E290}" type="presParOf" srcId="{9524BFCD-5132-4C8A-BEA0-2C8252C7582F}" destId="{E2390E4A-EA63-4D0F-AE64-179A26A9A581}" srcOrd="1" destOrd="0" presId="urn:microsoft.com/office/officeart/2018/2/layout/IconVerticalSolidList"/>
    <dgm:cxn modelId="{A64F76AA-C3C6-4B6C-A4DD-977EF49E4909}" type="presParOf" srcId="{9524BFCD-5132-4C8A-BEA0-2C8252C7582F}" destId="{00C09895-D3AB-488A-8CC3-175DBCCF8D5D}" srcOrd="2" destOrd="0" presId="urn:microsoft.com/office/officeart/2018/2/layout/IconVerticalSolidList"/>
    <dgm:cxn modelId="{8015AE18-7DA3-44CA-9CE7-F3E7D9BCD3E1}" type="presParOf" srcId="{9524BFCD-5132-4C8A-BEA0-2C8252C7582F}" destId="{DD49BE26-16A0-4226-AEC2-C2EA59CAE7DB}" srcOrd="3" destOrd="0" presId="urn:microsoft.com/office/officeart/2018/2/layout/IconVerticalSolidList"/>
    <dgm:cxn modelId="{A5ECC744-1532-4A6A-9B6B-64C65D0DC67E}" type="presParOf" srcId="{44232EA3-9C56-4C20-928A-BA3109319CAB}" destId="{D390E899-1A71-4308-A65C-F05EB986B42F}" srcOrd="5" destOrd="0" presId="urn:microsoft.com/office/officeart/2018/2/layout/IconVerticalSolidList"/>
    <dgm:cxn modelId="{09F54CBA-CE92-431B-84A4-4776DED6D49B}" type="presParOf" srcId="{44232EA3-9C56-4C20-928A-BA3109319CAB}" destId="{15370F16-E5D7-485F-B279-64DC5E6FE357}" srcOrd="6" destOrd="0" presId="urn:microsoft.com/office/officeart/2018/2/layout/IconVerticalSolidList"/>
    <dgm:cxn modelId="{DAC54335-73C5-4ECC-A56E-4632B3C3BB8D}" type="presParOf" srcId="{15370F16-E5D7-485F-B279-64DC5E6FE357}" destId="{C1A9D66B-60E5-4B78-9CB1-40024D2EBB36}" srcOrd="0" destOrd="0" presId="urn:microsoft.com/office/officeart/2018/2/layout/IconVerticalSolidList"/>
    <dgm:cxn modelId="{120A272C-5440-42D1-A4D2-A763FE519476}" type="presParOf" srcId="{15370F16-E5D7-485F-B279-64DC5E6FE357}" destId="{C048241E-CDC9-4E26-9037-B0BB8CDAD649}" srcOrd="1" destOrd="0" presId="urn:microsoft.com/office/officeart/2018/2/layout/IconVerticalSolidList"/>
    <dgm:cxn modelId="{DA873F00-6F59-4083-92A6-0D2355D0C816}" type="presParOf" srcId="{15370F16-E5D7-485F-B279-64DC5E6FE357}" destId="{7C2C9D9B-4001-459E-BDE0-A96320D7E006}" srcOrd="2" destOrd="0" presId="urn:microsoft.com/office/officeart/2018/2/layout/IconVerticalSolidList"/>
    <dgm:cxn modelId="{1108EA7E-10B3-49D4-AD36-FE30373E7DFA}" type="presParOf" srcId="{15370F16-E5D7-485F-B279-64DC5E6FE357}" destId="{5695FC92-5272-4180-994E-F581B2BBE3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E1F61E-77B3-4A10-B03A-D377A2F0618B}" type="doc">
      <dgm:prSet loTypeId="urn:microsoft.com/office/officeart/2005/8/layout/radial3" loCatId="cycle" qsTypeId="urn:microsoft.com/office/officeart/2005/8/quickstyle/simple2" qsCatId="simple" csTypeId="urn:microsoft.com/office/officeart/2005/8/colors/accent1_1" csCatId="accent1" phldr="1"/>
      <dgm:spPr/>
      <dgm:t>
        <a:bodyPr/>
        <a:lstStyle/>
        <a:p>
          <a:endParaRPr lang="en-US"/>
        </a:p>
      </dgm:t>
    </dgm:pt>
    <dgm:pt modelId="{B3E8508A-62E7-428C-A92B-4E94BDCB9A83}">
      <dgm:prSet phldrT="[Text]" custT="1"/>
      <dgm:spPr/>
      <dgm:t>
        <a:bodyPr/>
        <a:lstStyle/>
        <a:p>
          <a:r>
            <a:rPr lang="en-US" sz="1600" b="1" dirty="0">
              <a:solidFill>
                <a:srgbClr val="003087"/>
              </a:solidFill>
            </a:rPr>
            <a:t>Milestones</a:t>
          </a:r>
        </a:p>
      </dgm:t>
    </dgm:pt>
    <dgm:pt modelId="{8146C628-6441-45CF-8994-6FA5EC75B428}" type="parTrans" cxnId="{21248788-8416-4A01-AE6B-50DE35B77DA4}">
      <dgm:prSet/>
      <dgm:spPr/>
      <dgm:t>
        <a:bodyPr/>
        <a:lstStyle/>
        <a:p>
          <a:endParaRPr lang="en-US"/>
        </a:p>
      </dgm:t>
    </dgm:pt>
    <dgm:pt modelId="{812B3B81-72A6-4DFC-8204-8719D84B3E2A}" type="sibTrans" cxnId="{21248788-8416-4A01-AE6B-50DE35B77DA4}">
      <dgm:prSet/>
      <dgm:spPr/>
      <dgm:t>
        <a:bodyPr/>
        <a:lstStyle/>
        <a:p>
          <a:endParaRPr lang="en-US"/>
        </a:p>
      </dgm:t>
    </dgm:pt>
    <dgm:pt modelId="{53AECFA6-25CC-4221-98EA-778AAE6670AB}">
      <dgm:prSet phldrT="[Text]"/>
      <dgm:spPr/>
      <dgm:t>
        <a:bodyPr/>
        <a:lstStyle/>
        <a:p>
          <a:r>
            <a:rPr lang="en-US" dirty="0"/>
            <a:t>Initial Assessment </a:t>
          </a:r>
        </a:p>
      </dgm:t>
    </dgm:pt>
    <dgm:pt modelId="{3180F429-467B-40F5-8AB6-CA8DCE607F71}" type="parTrans" cxnId="{E3EF7FA9-9D74-46CF-8A55-18F56418FDB9}">
      <dgm:prSet/>
      <dgm:spPr/>
      <dgm:t>
        <a:bodyPr/>
        <a:lstStyle/>
        <a:p>
          <a:endParaRPr lang="en-US"/>
        </a:p>
      </dgm:t>
    </dgm:pt>
    <dgm:pt modelId="{14AF372E-9D07-4411-8C79-030C2A967BC9}" type="sibTrans" cxnId="{E3EF7FA9-9D74-46CF-8A55-18F56418FDB9}">
      <dgm:prSet/>
      <dgm:spPr/>
      <dgm:t>
        <a:bodyPr/>
        <a:lstStyle/>
        <a:p>
          <a:endParaRPr lang="en-US"/>
        </a:p>
      </dgm:t>
    </dgm:pt>
    <dgm:pt modelId="{C73C5A78-A2A4-400E-861B-CDA658EBA701}">
      <dgm:prSet phldrT="[Text]"/>
      <dgm:spPr/>
      <dgm:t>
        <a:bodyPr/>
        <a:lstStyle/>
        <a:p>
          <a:r>
            <a:rPr lang="en-US" dirty="0"/>
            <a:t>TB Medication and DOT Adherence  </a:t>
          </a:r>
        </a:p>
      </dgm:t>
    </dgm:pt>
    <dgm:pt modelId="{50720634-200C-41CE-84C7-6C0EAB434A97}" type="parTrans" cxnId="{2F9EFCAB-EB4F-4A47-9730-054FC11AFFA6}">
      <dgm:prSet/>
      <dgm:spPr/>
      <dgm:t>
        <a:bodyPr/>
        <a:lstStyle/>
        <a:p>
          <a:endParaRPr lang="en-US"/>
        </a:p>
      </dgm:t>
    </dgm:pt>
    <dgm:pt modelId="{18AE3B43-63B5-462D-B24D-441DAF6A1ED1}" type="sibTrans" cxnId="{2F9EFCAB-EB4F-4A47-9730-054FC11AFFA6}">
      <dgm:prSet/>
      <dgm:spPr/>
      <dgm:t>
        <a:bodyPr/>
        <a:lstStyle/>
        <a:p>
          <a:endParaRPr lang="en-US"/>
        </a:p>
      </dgm:t>
    </dgm:pt>
    <dgm:pt modelId="{EA12B739-789D-4AE6-AF4D-CF359ACCDC60}">
      <dgm:prSet phldrT="[Text]"/>
      <dgm:spPr/>
      <dgm:t>
        <a:bodyPr/>
        <a:lstStyle/>
        <a:p>
          <a:r>
            <a:rPr lang="en-US" dirty="0"/>
            <a:t>Monthly Assessments </a:t>
          </a:r>
        </a:p>
      </dgm:t>
    </dgm:pt>
    <dgm:pt modelId="{D5C5A257-2FAE-4A2C-8271-A32712172B01}" type="parTrans" cxnId="{02756699-7483-4928-AB84-E5347F84900E}">
      <dgm:prSet/>
      <dgm:spPr/>
      <dgm:t>
        <a:bodyPr/>
        <a:lstStyle/>
        <a:p>
          <a:endParaRPr lang="en-US"/>
        </a:p>
      </dgm:t>
    </dgm:pt>
    <dgm:pt modelId="{09D8745A-B32A-414A-919A-A04F0C60B78A}" type="sibTrans" cxnId="{02756699-7483-4928-AB84-E5347F84900E}">
      <dgm:prSet/>
      <dgm:spPr/>
      <dgm:t>
        <a:bodyPr/>
        <a:lstStyle/>
        <a:p>
          <a:endParaRPr lang="en-US"/>
        </a:p>
      </dgm:t>
    </dgm:pt>
    <dgm:pt modelId="{775A1057-C88A-431E-916F-4C81ED0CCDC3}">
      <dgm:prSet phldrT="[Text]"/>
      <dgm:spPr/>
      <dgm:t>
        <a:bodyPr/>
        <a:lstStyle/>
        <a:p>
          <a:r>
            <a:rPr lang="en-US" dirty="0"/>
            <a:t>Isolation</a:t>
          </a:r>
        </a:p>
      </dgm:t>
    </dgm:pt>
    <dgm:pt modelId="{D3C57987-B3D0-47BB-B9B5-77FB8C20F9BE}" type="parTrans" cxnId="{23B69B8F-C424-40C3-8C72-C38EEFD4D6D7}">
      <dgm:prSet/>
      <dgm:spPr/>
      <dgm:t>
        <a:bodyPr/>
        <a:lstStyle/>
        <a:p>
          <a:endParaRPr lang="en-US"/>
        </a:p>
      </dgm:t>
    </dgm:pt>
    <dgm:pt modelId="{2A73D45D-27A0-43E8-8CA7-E9D0BCC88536}" type="sibTrans" cxnId="{23B69B8F-C424-40C3-8C72-C38EEFD4D6D7}">
      <dgm:prSet/>
      <dgm:spPr/>
      <dgm:t>
        <a:bodyPr/>
        <a:lstStyle/>
        <a:p>
          <a:endParaRPr lang="en-US"/>
        </a:p>
      </dgm:t>
    </dgm:pt>
    <dgm:pt modelId="{BFA95320-A6AA-40DD-8452-452A0578C00D}">
      <dgm:prSet phldrT="[Text]"/>
      <dgm:spPr/>
      <dgm:t>
        <a:bodyPr/>
        <a:lstStyle/>
        <a:p>
          <a:r>
            <a:rPr lang="en-US" dirty="0"/>
            <a:t>Initial Phase Completion </a:t>
          </a:r>
        </a:p>
      </dgm:t>
    </dgm:pt>
    <dgm:pt modelId="{0EDECAA4-D7E2-41C6-890B-B7930032674D}" type="sibTrans" cxnId="{9479FF74-B67C-481E-95DD-D997E4D2232A}">
      <dgm:prSet/>
      <dgm:spPr/>
      <dgm:t>
        <a:bodyPr/>
        <a:lstStyle/>
        <a:p>
          <a:endParaRPr lang="en-US"/>
        </a:p>
      </dgm:t>
    </dgm:pt>
    <dgm:pt modelId="{EAFC5223-994D-4C60-AB5B-FACD5048BD84}" type="parTrans" cxnId="{9479FF74-B67C-481E-95DD-D997E4D2232A}">
      <dgm:prSet/>
      <dgm:spPr/>
      <dgm:t>
        <a:bodyPr/>
        <a:lstStyle/>
        <a:p>
          <a:endParaRPr lang="en-US"/>
        </a:p>
      </dgm:t>
    </dgm:pt>
    <dgm:pt modelId="{6122FD18-D9A4-437E-A159-9B4930F83372}">
      <dgm:prSet phldrT="[Text]"/>
      <dgm:spPr/>
      <dgm:t>
        <a:bodyPr/>
        <a:lstStyle/>
        <a:p>
          <a:r>
            <a:rPr lang="en-US" dirty="0"/>
            <a:t>Drug Susceptibility Results </a:t>
          </a:r>
        </a:p>
      </dgm:t>
    </dgm:pt>
    <dgm:pt modelId="{77B4D437-E8DA-4F6E-B480-2938B13CC6DC}" type="parTrans" cxnId="{B76F1D56-92DF-49C6-89B1-2BA828D18198}">
      <dgm:prSet/>
      <dgm:spPr/>
      <dgm:t>
        <a:bodyPr/>
        <a:lstStyle/>
        <a:p>
          <a:endParaRPr lang="en-US"/>
        </a:p>
      </dgm:t>
    </dgm:pt>
    <dgm:pt modelId="{9A5A4C06-3720-42BC-9065-405CE87B2043}" type="sibTrans" cxnId="{B76F1D56-92DF-49C6-89B1-2BA828D18198}">
      <dgm:prSet/>
      <dgm:spPr/>
      <dgm:t>
        <a:bodyPr/>
        <a:lstStyle/>
        <a:p>
          <a:endParaRPr lang="en-US"/>
        </a:p>
      </dgm:t>
    </dgm:pt>
    <dgm:pt modelId="{92963A84-5BE4-44D6-93A5-DF3B65DD43DD}">
      <dgm:prSet phldrT="[Text]"/>
      <dgm:spPr/>
      <dgm:t>
        <a:bodyPr/>
        <a:lstStyle/>
        <a:p>
          <a:r>
            <a:rPr lang="en-US" dirty="0"/>
            <a:t> Diagnostics</a:t>
          </a:r>
        </a:p>
      </dgm:t>
    </dgm:pt>
    <dgm:pt modelId="{83AD633A-2C63-415D-A0F5-DFD652CEF134}" type="parTrans" cxnId="{8566740C-8722-4D6C-A1B8-443DBCE45265}">
      <dgm:prSet/>
      <dgm:spPr/>
      <dgm:t>
        <a:bodyPr/>
        <a:lstStyle/>
        <a:p>
          <a:endParaRPr lang="en-US"/>
        </a:p>
      </dgm:t>
    </dgm:pt>
    <dgm:pt modelId="{F934E8C0-96A2-4D99-9DE3-06F23412AF96}" type="sibTrans" cxnId="{8566740C-8722-4D6C-A1B8-443DBCE45265}">
      <dgm:prSet/>
      <dgm:spPr/>
      <dgm:t>
        <a:bodyPr/>
        <a:lstStyle/>
        <a:p>
          <a:endParaRPr lang="en-US"/>
        </a:p>
      </dgm:t>
    </dgm:pt>
    <dgm:pt modelId="{C2F35461-FE3A-4EC8-B0BB-0FB7DE1F8756}">
      <dgm:prSet phldrT="[Text]"/>
      <dgm:spPr/>
      <dgm:t>
        <a:bodyPr/>
        <a:lstStyle/>
        <a:p>
          <a:r>
            <a:rPr lang="en-US" dirty="0"/>
            <a:t>Contact Investigation </a:t>
          </a:r>
        </a:p>
      </dgm:t>
    </dgm:pt>
    <dgm:pt modelId="{B7BB53FC-1313-447B-8B9B-111149612507}" type="parTrans" cxnId="{37EC6292-386F-4219-AA40-0EFB486AD181}">
      <dgm:prSet/>
      <dgm:spPr/>
      <dgm:t>
        <a:bodyPr/>
        <a:lstStyle/>
        <a:p>
          <a:endParaRPr lang="en-US"/>
        </a:p>
      </dgm:t>
    </dgm:pt>
    <dgm:pt modelId="{451F2178-C9D4-41B1-B089-BF46BDC5501B}" type="sibTrans" cxnId="{37EC6292-386F-4219-AA40-0EFB486AD181}">
      <dgm:prSet/>
      <dgm:spPr/>
      <dgm:t>
        <a:bodyPr/>
        <a:lstStyle/>
        <a:p>
          <a:endParaRPr lang="en-US"/>
        </a:p>
      </dgm:t>
    </dgm:pt>
    <dgm:pt modelId="{CDA172F1-4B19-4041-91A0-8E2C5A037063}">
      <dgm:prSet phldrT="[Text]"/>
      <dgm:spPr/>
      <dgm:t>
        <a:bodyPr/>
        <a:lstStyle/>
        <a:p>
          <a:r>
            <a:rPr lang="en-US" dirty="0"/>
            <a:t>Completion of  Therapy</a:t>
          </a:r>
        </a:p>
      </dgm:t>
    </dgm:pt>
    <dgm:pt modelId="{96257395-0725-4410-B0D0-CEC7325AE65B}" type="parTrans" cxnId="{5557D87C-B4E3-4F44-A1A4-BA2A69D91893}">
      <dgm:prSet/>
      <dgm:spPr/>
      <dgm:t>
        <a:bodyPr/>
        <a:lstStyle/>
        <a:p>
          <a:endParaRPr lang="en-US"/>
        </a:p>
      </dgm:t>
    </dgm:pt>
    <dgm:pt modelId="{E3BB9EDA-5AB6-4506-98E5-AAC458AAB04B}" type="sibTrans" cxnId="{5557D87C-B4E3-4F44-A1A4-BA2A69D91893}">
      <dgm:prSet/>
      <dgm:spPr/>
      <dgm:t>
        <a:bodyPr/>
        <a:lstStyle/>
        <a:p>
          <a:endParaRPr lang="en-US"/>
        </a:p>
      </dgm:t>
    </dgm:pt>
    <dgm:pt modelId="{891FDD2D-ABDD-4072-97FE-E3F5D4CA352B}" type="pres">
      <dgm:prSet presAssocID="{4AE1F61E-77B3-4A10-B03A-D377A2F0618B}" presName="composite" presStyleCnt="0">
        <dgm:presLayoutVars>
          <dgm:chMax val="1"/>
          <dgm:dir/>
          <dgm:resizeHandles val="exact"/>
        </dgm:presLayoutVars>
      </dgm:prSet>
      <dgm:spPr/>
    </dgm:pt>
    <dgm:pt modelId="{755FCFC7-EDB7-4B81-B3D4-731A5537419E}" type="pres">
      <dgm:prSet presAssocID="{4AE1F61E-77B3-4A10-B03A-D377A2F0618B}" presName="radial" presStyleCnt="0">
        <dgm:presLayoutVars>
          <dgm:animLvl val="ctr"/>
        </dgm:presLayoutVars>
      </dgm:prSet>
      <dgm:spPr/>
    </dgm:pt>
    <dgm:pt modelId="{EB02E1F1-B013-409C-A558-E30907A0AE59}" type="pres">
      <dgm:prSet presAssocID="{B3E8508A-62E7-428C-A92B-4E94BDCB9A83}" presName="centerShape" presStyleLbl="vennNode1" presStyleIdx="0" presStyleCnt="10" custScaleX="93412"/>
      <dgm:spPr/>
    </dgm:pt>
    <dgm:pt modelId="{E994A149-F155-46A6-A257-7E372643642D}" type="pres">
      <dgm:prSet presAssocID="{53AECFA6-25CC-4221-98EA-778AAE6670AB}" presName="node" presStyleLbl="vennNode1" presStyleIdx="1" presStyleCnt="10">
        <dgm:presLayoutVars>
          <dgm:bulletEnabled val="1"/>
        </dgm:presLayoutVars>
      </dgm:prSet>
      <dgm:spPr/>
    </dgm:pt>
    <dgm:pt modelId="{01380345-C20C-42BF-A2F9-2829250A7BFD}" type="pres">
      <dgm:prSet presAssocID="{92963A84-5BE4-44D6-93A5-DF3B65DD43DD}" presName="node" presStyleLbl="vennNode1" presStyleIdx="2" presStyleCnt="10">
        <dgm:presLayoutVars>
          <dgm:bulletEnabled val="1"/>
        </dgm:presLayoutVars>
      </dgm:prSet>
      <dgm:spPr/>
    </dgm:pt>
    <dgm:pt modelId="{18B0B922-8E6B-4513-9D06-2FE315643161}" type="pres">
      <dgm:prSet presAssocID="{775A1057-C88A-431E-916F-4C81ED0CCDC3}" presName="node" presStyleLbl="vennNode1" presStyleIdx="3" presStyleCnt="10">
        <dgm:presLayoutVars>
          <dgm:bulletEnabled val="1"/>
        </dgm:presLayoutVars>
      </dgm:prSet>
      <dgm:spPr/>
    </dgm:pt>
    <dgm:pt modelId="{DD9B0CD2-BF74-4927-99AE-091E86D9291C}" type="pres">
      <dgm:prSet presAssocID="{C73C5A78-A2A4-400E-861B-CDA658EBA701}" presName="node" presStyleLbl="vennNode1" presStyleIdx="4" presStyleCnt="10">
        <dgm:presLayoutVars>
          <dgm:bulletEnabled val="1"/>
        </dgm:presLayoutVars>
      </dgm:prSet>
      <dgm:spPr/>
    </dgm:pt>
    <dgm:pt modelId="{4A98F8B7-04EE-4798-904A-39BFFC1F667B}" type="pres">
      <dgm:prSet presAssocID="{C2F35461-FE3A-4EC8-B0BB-0FB7DE1F8756}" presName="node" presStyleLbl="vennNode1" presStyleIdx="5" presStyleCnt="10">
        <dgm:presLayoutVars>
          <dgm:bulletEnabled val="1"/>
        </dgm:presLayoutVars>
      </dgm:prSet>
      <dgm:spPr/>
    </dgm:pt>
    <dgm:pt modelId="{708028B0-40FD-428D-B07E-E935BFE25570}" type="pres">
      <dgm:prSet presAssocID="{6122FD18-D9A4-437E-A159-9B4930F83372}" presName="node" presStyleLbl="vennNode1" presStyleIdx="6" presStyleCnt="10">
        <dgm:presLayoutVars>
          <dgm:bulletEnabled val="1"/>
        </dgm:presLayoutVars>
      </dgm:prSet>
      <dgm:spPr/>
    </dgm:pt>
    <dgm:pt modelId="{1A1A775D-DD03-4A71-89F0-06844D6B7A48}" type="pres">
      <dgm:prSet presAssocID="{BFA95320-A6AA-40DD-8452-452A0578C00D}" presName="node" presStyleLbl="vennNode1" presStyleIdx="7" presStyleCnt="10">
        <dgm:presLayoutVars>
          <dgm:bulletEnabled val="1"/>
        </dgm:presLayoutVars>
      </dgm:prSet>
      <dgm:spPr/>
    </dgm:pt>
    <dgm:pt modelId="{A5033272-01F0-4666-9D6B-8723520B3B83}" type="pres">
      <dgm:prSet presAssocID="{EA12B739-789D-4AE6-AF4D-CF359ACCDC60}" presName="node" presStyleLbl="vennNode1" presStyleIdx="8" presStyleCnt="10">
        <dgm:presLayoutVars>
          <dgm:bulletEnabled val="1"/>
        </dgm:presLayoutVars>
      </dgm:prSet>
      <dgm:spPr/>
    </dgm:pt>
    <dgm:pt modelId="{0C02A251-8DED-44EA-B208-99EB37A8C0E6}" type="pres">
      <dgm:prSet presAssocID="{CDA172F1-4B19-4041-91A0-8E2C5A037063}" presName="node" presStyleLbl="vennNode1" presStyleIdx="9" presStyleCnt="10">
        <dgm:presLayoutVars>
          <dgm:bulletEnabled val="1"/>
        </dgm:presLayoutVars>
      </dgm:prSet>
      <dgm:spPr/>
    </dgm:pt>
  </dgm:ptLst>
  <dgm:cxnLst>
    <dgm:cxn modelId="{8566740C-8722-4D6C-A1B8-443DBCE45265}" srcId="{B3E8508A-62E7-428C-A92B-4E94BDCB9A83}" destId="{92963A84-5BE4-44D6-93A5-DF3B65DD43DD}" srcOrd="1" destOrd="0" parTransId="{83AD633A-2C63-415D-A0F5-DFD652CEF134}" sibTransId="{F934E8C0-96A2-4D99-9DE3-06F23412AF96}"/>
    <dgm:cxn modelId="{C0709C16-B95A-405D-8D4C-3507EF86D983}" type="presOf" srcId="{BFA95320-A6AA-40DD-8452-452A0578C00D}" destId="{1A1A775D-DD03-4A71-89F0-06844D6B7A48}" srcOrd="0" destOrd="0" presId="urn:microsoft.com/office/officeart/2005/8/layout/radial3"/>
    <dgm:cxn modelId="{294B8B20-5162-489C-9B2D-E9982245B44A}" type="presOf" srcId="{EA12B739-789D-4AE6-AF4D-CF359ACCDC60}" destId="{A5033272-01F0-4666-9D6B-8723520B3B83}" srcOrd="0" destOrd="0" presId="urn:microsoft.com/office/officeart/2005/8/layout/radial3"/>
    <dgm:cxn modelId="{74E68A23-2EB8-4646-A65B-941B38DEA1B1}" type="presOf" srcId="{92963A84-5BE4-44D6-93A5-DF3B65DD43DD}" destId="{01380345-C20C-42BF-A2F9-2829250A7BFD}" srcOrd="0" destOrd="0" presId="urn:microsoft.com/office/officeart/2005/8/layout/radial3"/>
    <dgm:cxn modelId="{1317CE5D-FBC8-4DD4-BA0C-07886A4D63C3}" type="presOf" srcId="{4AE1F61E-77B3-4A10-B03A-D377A2F0618B}" destId="{891FDD2D-ABDD-4072-97FE-E3F5D4CA352B}" srcOrd="0" destOrd="0" presId="urn:microsoft.com/office/officeart/2005/8/layout/radial3"/>
    <dgm:cxn modelId="{9479FF74-B67C-481E-95DD-D997E4D2232A}" srcId="{B3E8508A-62E7-428C-A92B-4E94BDCB9A83}" destId="{BFA95320-A6AA-40DD-8452-452A0578C00D}" srcOrd="6" destOrd="0" parTransId="{EAFC5223-994D-4C60-AB5B-FACD5048BD84}" sibTransId="{0EDECAA4-D7E2-41C6-890B-B7930032674D}"/>
    <dgm:cxn modelId="{B76F1D56-92DF-49C6-89B1-2BA828D18198}" srcId="{B3E8508A-62E7-428C-A92B-4E94BDCB9A83}" destId="{6122FD18-D9A4-437E-A159-9B4930F83372}" srcOrd="5" destOrd="0" parTransId="{77B4D437-E8DA-4F6E-B480-2938B13CC6DC}" sibTransId="{9A5A4C06-3720-42BC-9065-405CE87B2043}"/>
    <dgm:cxn modelId="{5557D87C-B4E3-4F44-A1A4-BA2A69D91893}" srcId="{B3E8508A-62E7-428C-A92B-4E94BDCB9A83}" destId="{CDA172F1-4B19-4041-91A0-8E2C5A037063}" srcOrd="8" destOrd="0" parTransId="{96257395-0725-4410-B0D0-CEC7325AE65B}" sibTransId="{E3BB9EDA-5AB6-4506-98E5-AAC458AAB04B}"/>
    <dgm:cxn modelId="{21248788-8416-4A01-AE6B-50DE35B77DA4}" srcId="{4AE1F61E-77B3-4A10-B03A-D377A2F0618B}" destId="{B3E8508A-62E7-428C-A92B-4E94BDCB9A83}" srcOrd="0" destOrd="0" parTransId="{8146C628-6441-45CF-8994-6FA5EC75B428}" sibTransId="{812B3B81-72A6-4DFC-8204-8719D84B3E2A}"/>
    <dgm:cxn modelId="{CE6E6A8E-495C-4D2C-9B51-17B982E08242}" type="presOf" srcId="{C73C5A78-A2A4-400E-861B-CDA658EBA701}" destId="{DD9B0CD2-BF74-4927-99AE-091E86D9291C}" srcOrd="0" destOrd="0" presId="urn:microsoft.com/office/officeart/2005/8/layout/radial3"/>
    <dgm:cxn modelId="{23B69B8F-C424-40C3-8C72-C38EEFD4D6D7}" srcId="{B3E8508A-62E7-428C-A92B-4E94BDCB9A83}" destId="{775A1057-C88A-431E-916F-4C81ED0CCDC3}" srcOrd="2" destOrd="0" parTransId="{D3C57987-B3D0-47BB-B9B5-77FB8C20F9BE}" sibTransId="{2A73D45D-27A0-43E8-8CA7-E9D0BCC88536}"/>
    <dgm:cxn modelId="{37EC6292-386F-4219-AA40-0EFB486AD181}" srcId="{B3E8508A-62E7-428C-A92B-4E94BDCB9A83}" destId="{C2F35461-FE3A-4EC8-B0BB-0FB7DE1F8756}" srcOrd="4" destOrd="0" parTransId="{B7BB53FC-1313-447B-8B9B-111149612507}" sibTransId="{451F2178-C9D4-41B1-B089-BF46BDC5501B}"/>
    <dgm:cxn modelId="{02756699-7483-4928-AB84-E5347F84900E}" srcId="{B3E8508A-62E7-428C-A92B-4E94BDCB9A83}" destId="{EA12B739-789D-4AE6-AF4D-CF359ACCDC60}" srcOrd="7" destOrd="0" parTransId="{D5C5A257-2FAE-4A2C-8271-A32712172B01}" sibTransId="{09D8745A-B32A-414A-919A-A04F0C60B78A}"/>
    <dgm:cxn modelId="{E3EF7FA9-9D74-46CF-8A55-18F56418FDB9}" srcId="{B3E8508A-62E7-428C-A92B-4E94BDCB9A83}" destId="{53AECFA6-25CC-4221-98EA-778AAE6670AB}" srcOrd="0" destOrd="0" parTransId="{3180F429-467B-40F5-8AB6-CA8DCE607F71}" sibTransId="{14AF372E-9D07-4411-8C79-030C2A967BC9}"/>
    <dgm:cxn modelId="{2F9EFCAB-EB4F-4A47-9730-054FC11AFFA6}" srcId="{B3E8508A-62E7-428C-A92B-4E94BDCB9A83}" destId="{C73C5A78-A2A4-400E-861B-CDA658EBA701}" srcOrd="3" destOrd="0" parTransId="{50720634-200C-41CE-84C7-6C0EAB434A97}" sibTransId="{18AE3B43-63B5-462D-B24D-441DAF6A1ED1}"/>
    <dgm:cxn modelId="{F725F7B4-B5CD-4650-AE4D-5D696BBAF27E}" type="presOf" srcId="{53AECFA6-25CC-4221-98EA-778AAE6670AB}" destId="{E994A149-F155-46A6-A257-7E372643642D}" srcOrd="0" destOrd="0" presId="urn:microsoft.com/office/officeart/2005/8/layout/radial3"/>
    <dgm:cxn modelId="{5C182DB6-008E-4D16-940F-D5A5D2F61491}" type="presOf" srcId="{775A1057-C88A-431E-916F-4C81ED0CCDC3}" destId="{18B0B922-8E6B-4513-9D06-2FE315643161}" srcOrd="0" destOrd="0" presId="urn:microsoft.com/office/officeart/2005/8/layout/radial3"/>
    <dgm:cxn modelId="{867049B6-8989-4E5C-ABCF-A1FDD8F57C18}" type="presOf" srcId="{CDA172F1-4B19-4041-91A0-8E2C5A037063}" destId="{0C02A251-8DED-44EA-B208-99EB37A8C0E6}" srcOrd="0" destOrd="0" presId="urn:microsoft.com/office/officeart/2005/8/layout/radial3"/>
    <dgm:cxn modelId="{CD8C1EBD-D202-4874-87CF-5B6A8F5ACFE1}" type="presOf" srcId="{B3E8508A-62E7-428C-A92B-4E94BDCB9A83}" destId="{EB02E1F1-B013-409C-A558-E30907A0AE59}" srcOrd="0" destOrd="0" presId="urn:microsoft.com/office/officeart/2005/8/layout/radial3"/>
    <dgm:cxn modelId="{36FC68E3-70CD-4B4C-8D05-17EEDD7DF747}" type="presOf" srcId="{C2F35461-FE3A-4EC8-B0BB-0FB7DE1F8756}" destId="{4A98F8B7-04EE-4798-904A-39BFFC1F667B}" srcOrd="0" destOrd="0" presId="urn:microsoft.com/office/officeart/2005/8/layout/radial3"/>
    <dgm:cxn modelId="{7B51C2F0-7C57-40B3-828E-C34E31615B32}" type="presOf" srcId="{6122FD18-D9A4-437E-A159-9B4930F83372}" destId="{708028B0-40FD-428D-B07E-E935BFE25570}" srcOrd="0" destOrd="0" presId="urn:microsoft.com/office/officeart/2005/8/layout/radial3"/>
    <dgm:cxn modelId="{421A38D4-2BDD-465C-A2DE-2B46C3EDDDD1}" type="presParOf" srcId="{891FDD2D-ABDD-4072-97FE-E3F5D4CA352B}" destId="{755FCFC7-EDB7-4B81-B3D4-731A5537419E}" srcOrd="0" destOrd="0" presId="urn:microsoft.com/office/officeart/2005/8/layout/radial3"/>
    <dgm:cxn modelId="{680D6E18-173E-4CC9-9D8A-0E61FA9BA4BB}" type="presParOf" srcId="{755FCFC7-EDB7-4B81-B3D4-731A5537419E}" destId="{EB02E1F1-B013-409C-A558-E30907A0AE59}" srcOrd="0" destOrd="0" presId="urn:microsoft.com/office/officeart/2005/8/layout/radial3"/>
    <dgm:cxn modelId="{7AED7D18-07E3-40AF-9895-1F3A1CCB873A}" type="presParOf" srcId="{755FCFC7-EDB7-4B81-B3D4-731A5537419E}" destId="{E994A149-F155-46A6-A257-7E372643642D}" srcOrd="1" destOrd="0" presId="urn:microsoft.com/office/officeart/2005/8/layout/radial3"/>
    <dgm:cxn modelId="{C2E6A975-4E6B-4922-8158-E7727DD0E0AE}" type="presParOf" srcId="{755FCFC7-EDB7-4B81-B3D4-731A5537419E}" destId="{01380345-C20C-42BF-A2F9-2829250A7BFD}" srcOrd="2" destOrd="0" presId="urn:microsoft.com/office/officeart/2005/8/layout/radial3"/>
    <dgm:cxn modelId="{9E8A8822-9A48-49E2-9268-83AD0F0C47B9}" type="presParOf" srcId="{755FCFC7-EDB7-4B81-B3D4-731A5537419E}" destId="{18B0B922-8E6B-4513-9D06-2FE315643161}" srcOrd="3" destOrd="0" presId="urn:microsoft.com/office/officeart/2005/8/layout/radial3"/>
    <dgm:cxn modelId="{60197A33-C5F4-4859-8020-65816BA9626E}" type="presParOf" srcId="{755FCFC7-EDB7-4B81-B3D4-731A5537419E}" destId="{DD9B0CD2-BF74-4927-99AE-091E86D9291C}" srcOrd="4" destOrd="0" presId="urn:microsoft.com/office/officeart/2005/8/layout/radial3"/>
    <dgm:cxn modelId="{F9854F7F-45B2-4BE3-90EA-EB47259D91CC}" type="presParOf" srcId="{755FCFC7-EDB7-4B81-B3D4-731A5537419E}" destId="{4A98F8B7-04EE-4798-904A-39BFFC1F667B}" srcOrd="5" destOrd="0" presId="urn:microsoft.com/office/officeart/2005/8/layout/radial3"/>
    <dgm:cxn modelId="{8AED6FF2-E5A7-4572-BCE0-506A0C483926}" type="presParOf" srcId="{755FCFC7-EDB7-4B81-B3D4-731A5537419E}" destId="{708028B0-40FD-428D-B07E-E935BFE25570}" srcOrd="6" destOrd="0" presId="urn:microsoft.com/office/officeart/2005/8/layout/radial3"/>
    <dgm:cxn modelId="{9AA8E182-1A38-4335-9CD9-AA3CDD60CC01}" type="presParOf" srcId="{755FCFC7-EDB7-4B81-B3D4-731A5537419E}" destId="{1A1A775D-DD03-4A71-89F0-06844D6B7A48}" srcOrd="7" destOrd="0" presId="urn:microsoft.com/office/officeart/2005/8/layout/radial3"/>
    <dgm:cxn modelId="{67105467-45BD-4456-91C7-17FABA3C7D72}" type="presParOf" srcId="{755FCFC7-EDB7-4B81-B3D4-731A5537419E}" destId="{A5033272-01F0-4666-9D6B-8723520B3B83}" srcOrd="8" destOrd="0" presId="urn:microsoft.com/office/officeart/2005/8/layout/radial3"/>
    <dgm:cxn modelId="{C768A6AA-5B66-4C9E-8BA5-0B1ED20AA426}" type="presParOf" srcId="{755FCFC7-EDB7-4B81-B3D4-731A5537419E}" destId="{0C02A251-8DED-44EA-B208-99EB37A8C0E6}"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1D7F37-A9CC-4491-B5B9-D804904C1ED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65369E0-C4DF-43BD-9F12-96A194F61F01}">
      <dgm:prSet custT="1"/>
      <dgm:spPr/>
      <dgm:t>
        <a:body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a:t>
          </a:r>
          <a:r>
            <a:rPr lang="en-US" sz="2500" dirty="0">
              <a:latin typeface="Calibri" panose="020F0502020204030204" pitchFamily="34" charset="0"/>
              <a:ea typeface="Calibri" panose="020F0502020204030204" pitchFamily="34" charset="0"/>
              <a:cs typeface="Calibri" panose="020F0502020204030204" pitchFamily="34" charset="0"/>
            </a:rPr>
            <a:t> </a:t>
          </a:r>
          <a:r>
            <a:rPr lang="en-US" sz="2400" dirty="0"/>
            <a:t>Purchased Under 340 B Drug Pricing Program</a:t>
          </a:r>
        </a:p>
      </dgm:t>
    </dgm:pt>
    <dgm:pt modelId="{ED1FB8E2-7E02-4E37-B532-90A6D52DC35A}" type="parTrans" cxnId="{537BD306-E8A8-41A5-8444-67B862AEDFEE}">
      <dgm:prSet/>
      <dgm:spPr/>
      <dgm:t>
        <a:bodyPr/>
        <a:lstStyle/>
        <a:p>
          <a:endParaRPr lang="en-US"/>
        </a:p>
      </dgm:t>
    </dgm:pt>
    <dgm:pt modelId="{99D00EF2-9F6C-4FF5-BEF1-5F29C102B94E}" type="sibTrans" cxnId="{537BD306-E8A8-41A5-8444-67B862AEDFEE}">
      <dgm:prSet/>
      <dgm:spPr/>
      <dgm:t>
        <a:bodyPr/>
        <a:lstStyle/>
        <a:p>
          <a:endParaRPr lang="en-US"/>
        </a:p>
      </dgm:t>
    </dgm:pt>
    <dgm:pt modelId="{12A94FBC-A988-4FCE-8309-CCD1107E5063}">
      <dgm:prSet custT="1"/>
      <dgm:spPr/>
      <dgm:t>
        <a:body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a:t>Facilities (jails, hospitals) need to have a plan in place access TB medication   </a:t>
          </a:r>
        </a:p>
      </dgm:t>
    </dgm:pt>
    <dgm:pt modelId="{5B3BE565-0C65-4A4D-901B-E05321C16DAA}" type="parTrans" cxnId="{1A349419-7D3E-4689-81E5-1779D54868FD}">
      <dgm:prSet/>
      <dgm:spPr/>
      <dgm:t>
        <a:bodyPr/>
        <a:lstStyle/>
        <a:p>
          <a:endParaRPr lang="en-US"/>
        </a:p>
      </dgm:t>
    </dgm:pt>
    <dgm:pt modelId="{A765490E-67ED-41B2-A7B8-FAC09157B5C9}" type="sibTrans" cxnId="{1A349419-7D3E-4689-81E5-1779D54868FD}">
      <dgm:prSet/>
      <dgm:spPr/>
      <dgm:t>
        <a:bodyPr/>
        <a:lstStyle/>
        <a:p>
          <a:endParaRPr lang="en-US"/>
        </a:p>
      </dgm:t>
    </dgm:pt>
    <dgm:pt modelId="{01999C3F-370A-432A-B1EE-05A8898A3884}">
      <dgm:prSet custT="1"/>
      <dgm:spPr/>
      <dgm:t>
        <a:body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a:t>
          </a:r>
          <a:r>
            <a:rPr lang="en-US" sz="4000" dirty="0">
              <a:latin typeface="Calibri" panose="020F0502020204030204" pitchFamily="34" charset="0"/>
              <a:ea typeface="Calibri" panose="020F0502020204030204" pitchFamily="34" charset="0"/>
              <a:cs typeface="Calibri" panose="020F0502020204030204" pitchFamily="34" charset="0"/>
            </a:rPr>
            <a:t> </a:t>
          </a:r>
          <a:r>
            <a:rPr lang="en-US" sz="2400" dirty="0"/>
            <a:t>Intended for outpatient use by Texas TB programs  </a:t>
          </a:r>
        </a:p>
      </dgm:t>
    </dgm:pt>
    <dgm:pt modelId="{324D6AD6-3C5D-41BE-8D45-A830D1C4C736}" type="parTrans" cxnId="{B730C885-8439-4263-9DEC-81E8AE8E3A57}">
      <dgm:prSet/>
      <dgm:spPr/>
      <dgm:t>
        <a:bodyPr/>
        <a:lstStyle/>
        <a:p>
          <a:endParaRPr lang="en-US"/>
        </a:p>
      </dgm:t>
    </dgm:pt>
    <dgm:pt modelId="{0977F02B-EA92-4EF5-8F03-990012F920A4}" type="sibTrans" cxnId="{B730C885-8439-4263-9DEC-81E8AE8E3A57}">
      <dgm:prSet/>
      <dgm:spPr/>
      <dgm:t>
        <a:bodyPr/>
        <a:lstStyle/>
        <a:p>
          <a:endParaRPr lang="en-US"/>
        </a:p>
      </dgm:t>
    </dgm:pt>
    <dgm:pt modelId="{F3F67854-5D81-4CA7-9E27-B15D379FE811}" type="pres">
      <dgm:prSet presAssocID="{5B1D7F37-A9CC-4491-B5B9-D804904C1EDC}" presName="linear" presStyleCnt="0">
        <dgm:presLayoutVars>
          <dgm:animLvl val="lvl"/>
          <dgm:resizeHandles val="exact"/>
        </dgm:presLayoutVars>
      </dgm:prSet>
      <dgm:spPr/>
    </dgm:pt>
    <dgm:pt modelId="{E9D7965E-CF5B-4649-B6DE-BF680E648FA5}" type="pres">
      <dgm:prSet presAssocID="{665369E0-C4DF-43BD-9F12-96A194F61F01}" presName="parentText" presStyleLbl="node1" presStyleIdx="0" presStyleCnt="3" custScaleY="108167">
        <dgm:presLayoutVars>
          <dgm:chMax val="0"/>
          <dgm:bulletEnabled val="1"/>
        </dgm:presLayoutVars>
      </dgm:prSet>
      <dgm:spPr/>
    </dgm:pt>
    <dgm:pt modelId="{4C2F0FB2-96C5-4E66-A058-EB132B33527A}" type="pres">
      <dgm:prSet presAssocID="{99D00EF2-9F6C-4FF5-BEF1-5F29C102B94E}" presName="spacer" presStyleCnt="0"/>
      <dgm:spPr/>
    </dgm:pt>
    <dgm:pt modelId="{F811853D-1A81-48F3-9D37-89FE358075CE}" type="pres">
      <dgm:prSet presAssocID="{01999C3F-370A-432A-B1EE-05A8898A3884}" presName="parentText" presStyleLbl="node1" presStyleIdx="1" presStyleCnt="3">
        <dgm:presLayoutVars>
          <dgm:chMax val="0"/>
          <dgm:bulletEnabled val="1"/>
        </dgm:presLayoutVars>
      </dgm:prSet>
      <dgm:spPr/>
    </dgm:pt>
    <dgm:pt modelId="{BB8239C0-1A79-4C24-9962-3EC85A11D884}" type="pres">
      <dgm:prSet presAssocID="{0977F02B-EA92-4EF5-8F03-990012F920A4}" presName="spacer" presStyleCnt="0"/>
      <dgm:spPr/>
    </dgm:pt>
    <dgm:pt modelId="{10DBADA1-7CFD-4397-88EA-514E5BD2AE04}" type="pres">
      <dgm:prSet presAssocID="{12A94FBC-A988-4FCE-8309-CCD1107E5063}" presName="parentText" presStyleLbl="node1" presStyleIdx="2" presStyleCnt="3">
        <dgm:presLayoutVars>
          <dgm:chMax val="0"/>
          <dgm:bulletEnabled val="1"/>
        </dgm:presLayoutVars>
      </dgm:prSet>
      <dgm:spPr/>
    </dgm:pt>
  </dgm:ptLst>
  <dgm:cxnLst>
    <dgm:cxn modelId="{537BD306-E8A8-41A5-8444-67B862AEDFEE}" srcId="{5B1D7F37-A9CC-4491-B5B9-D804904C1EDC}" destId="{665369E0-C4DF-43BD-9F12-96A194F61F01}" srcOrd="0" destOrd="0" parTransId="{ED1FB8E2-7E02-4E37-B532-90A6D52DC35A}" sibTransId="{99D00EF2-9F6C-4FF5-BEF1-5F29C102B94E}"/>
    <dgm:cxn modelId="{3B11AF09-DBB8-4CA7-95A8-E6BDF20B02FB}" type="presOf" srcId="{01999C3F-370A-432A-B1EE-05A8898A3884}" destId="{F811853D-1A81-48F3-9D37-89FE358075CE}" srcOrd="0" destOrd="0" presId="urn:microsoft.com/office/officeart/2005/8/layout/vList2"/>
    <dgm:cxn modelId="{1A349419-7D3E-4689-81E5-1779D54868FD}" srcId="{5B1D7F37-A9CC-4491-B5B9-D804904C1EDC}" destId="{12A94FBC-A988-4FCE-8309-CCD1107E5063}" srcOrd="2" destOrd="0" parTransId="{5B3BE565-0C65-4A4D-901B-E05321C16DAA}" sibTransId="{A765490E-67ED-41B2-A7B8-FAC09157B5C9}"/>
    <dgm:cxn modelId="{13706266-93AB-4B11-8C12-D0E06FEE4745}" type="presOf" srcId="{665369E0-C4DF-43BD-9F12-96A194F61F01}" destId="{E9D7965E-CF5B-4649-B6DE-BF680E648FA5}" srcOrd="0" destOrd="0" presId="urn:microsoft.com/office/officeart/2005/8/layout/vList2"/>
    <dgm:cxn modelId="{B730C885-8439-4263-9DEC-81E8AE8E3A57}" srcId="{5B1D7F37-A9CC-4491-B5B9-D804904C1EDC}" destId="{01999C3F-370A-432A-B1EE-05A8898A3884}" srcOrd="1" destOrd="0" parTransId="{324D6AD6-3C5D-41BE-8D45-A830D1C4C736}" sibTransId="{0977F02B-EA92-4EF5-8F03-990012F920A4}"/>
    <dgm:cxn modelId="{0FF59BAB-8F97-47F9-AFA6-522615388C5D}" type="presOf" srcId="{5B1D7F37-A9CC-4491-B5B9-D804904C1EDC}" destId="{F3F67854-5D81-4CA7-9E27-B15D379FE811}" srcOrd="0" destOrd="0" presId="urn:microsoft.com/office/officeart/2005/8/layout/vList2"/>
    <dgm:cxn modelId="{C49863F1-6CFC-43F7-A62E-DB8BA5B16214}" type="presOf" srcId="{12A94FBC-A988-4FCE-8309-CCD1107E5063}" destId="{10DBADA1-7CFD-4397-88EA-514E5BD2AE04}" srcOrd="0" destOrd="0" presId="urn:microsoft.com/office/officeart/2005/8/layout/vList2"/>
    <dgm:cxn modelId="{14805D78-B32A-4955-ACCA-9D64B4669550}" type="presParOf" srcId="{F3F67854-5D81-4CA7-9E27-B15D379FE811}" destId="{E9D7965E-CF5B-4649-B6DE-BF680E648FA5}" srcOrd="0" destOrd="0" presId="urn:microsoft.com/office/officeart/2005/8/layout/vList2"/>
    <dgm:cxn modelId="{642E49D8-7357-4F2E-ABAA-026D9AC39315}" type="presParOf" srcId="{F3F67854-5D81-4CA7-9E27-B15D379FE811}" destId="{4C2F0FB2-96C5-4E66-A058-EB132B33527A}" srcOrd="1" destOrd="0" presId="urn:microsoft.com/office/officeart/2005/8/layout/vList2"/>
    <dgm:cxn modelId="{4E76AC1B-97BF-4F10-8874-17C796E2C2D7}" type="presParOf" srcId="{F3F67854-5D81-4CA7-9E27-B15D379FE811}" destId="{F811853D-1A81-48F3-9D37-89FE358075CE}" srcOrd="2" destOrd="0" presId="urn:microsoft.com/office/officeart/2005/8/layout/vList2"/>
    <dgm:cxn modelId="{002F86D1-FFF4-495C-A5CE-6F0B7795CEA8}" type="presParOf" srcId="{F3F67854-5D81-4CA7-9E27-B15D379FE811}" destId="{BB8239C0-1A79-4C24-9962-3EC85A11D884}" srcOrd="3" destOrd="0" presId="urn:microsoft.com/office/officeart/2005/8/layout/vList2"/>
    <dgm:cxn modelId="{B939D0CB-3916-4C05-B490-6224A2CEAE7E}" type="presParOf" srcId="{F3F67854-5D81-4CA7-9E27-B15D379FE811}" destId="{10DBADA1-7CFD-4397-88EA-514E5BD2AE0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65EC3-3517-494E-BCC6-3A1670EA89E0}">
      <dsp:nvSpPr>
        <dsp:cNvPr id="0" name=""/>
        <dsp:cNvSpPr/>
      </dsp:nvSpPr>
      <dsp:spPr>
        <a:xfrm>
          <a:off x="662416" y="4782"/>
          <a:ext cx="5137851" cy="5167312"/>
        </a:xfrm>
        <a:prstGeom prst="circularArrow">
          <a:avLst>
            <a:gd name="adj1" fmla="val 10980"/>
            <a:gd name="adj2" fmla="val 1142322"/>
            <a:gd name="adj3" fmla="val 9000000"/>
            <a:gd name="adj4" fmla="val 10800000"/>
            <a:gd name="adj5" fmla="val 12500"/>
          </a:avLst>
        </a:prstGeom>
        <a:solidFill>
          <a:srgbClr val="2647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B9F31B-328B-4DA1-98C4-00557F591C65}">
      <dsp:nvSpPr>
        <dsp:cNvPr id="0" name=""/>
        <dsp:cNvSpPr/>
      </dsp:nvSpPr>
      <dsp:spPr>
        <a:xfrm>
          <a:off x="5320381" y="-10"/>
          <a:ext cx="5104499" cy="5167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Font typeface="Wingdings" panose="05000000000000000000" pitchFamily="2" charset="2"/>
            <a:buNone/>
          </a:pPr>
          <a:r>
            <a:rPr lang="en-US" sz="2400" b="1" kern="1200" dirty="0"/>
            <a:t>Perform active TB surveillance to: </a:t>
          </a:r>
        </a:p>
        <a:p>
          <a:pPr marL="228600" lvl="1" indent="-228600" algn="l" defTabSz="889000">
            <a:lnSpc>
              <a:spcPct val="70000"/>
            </a:lnSpc>
            <a:spcBef>
              <a:spcPct val="0"/>
            </a:spcBef>
            <a:spcAft>
              <a:spcPct val="15000"/>
            </a:spcAft>
            <a:buFont typeface="Wingdings" panose="05000000000000000000" pitchFamily="2" charset="2"/>
            <a:buNone/>
          </a:pPr>
          <a:endParaRPr lang="en-US" sz="2000" b="1" kern="1200" dirty="0"/>
        </a:p>
        <a:p>
          <a:pPr marL="457200" lvl="2" indent="-228600" algn="l" defTabSz="1066800">
            <a:lnSpc>
              <a:spcPct val="90000"/>
            </a:lnSpc>
            <a:spcBef>
              <a:spcPct val="0"/>
            </a:spcBef>
            <a:spcAft>
              <a:spcPct val="15000"/>
            </a:spcAft>
            <a:buFont typeface="Arial" panose="020B0604020202020204" pitchFamily="34" charset="0"/>
            <a:buChar char="•"/>
          </a:pPr>
          <a:r>
            <a:rPr lang="en-US" sz="2400" kern="1200" dirty="0"/>
            <a:t>Find and treat people with TB disease</a:t>
          </a:r>
        </a:p>
        <a:p>
          <a:pPr marL="457200" lvl="2" indent="-228600" algn="l" defTabSz="1066800">
            <a:lnSpc>
              <a:spcPct val="90000"/>
            </a:lnSpc>
            <a:spcBef>
              <a:spcPct val="0"/>
            </a:spcBef>
            <a:spcAft>
              <a:spcPct val="15000"/>
            </a:spcAft>
            <a:buFont typeface="Arial" panose="020B0604020202020204" pitchFamily="34" charset="0"/>
            <a:buChar char="•"/>
          </a:pPr>
          <a:r>
            <a:rPr lang="en-US" sz="2400" kern="1200" dirty="0"/>
            <a:t>Find and treat people exposed to TB</a:t>
          </a:r>
        </a:p>
        <a:p>
          <a:pPr marL="457200" lvl="2" indent="-228600" algn="l" defTabSz="1066800">
            <a:lnSpc>
              <a:spcPct val="90000"/>
            </a:lnSpc>
            <a:spcBef>
              <a:spcPct val="0"/>
            </a:spcBef>
            <a:spcAft>
              <a:spcPct val="15000"/>
            </a:spcAft>
            <a:buFont typeface="Arial" panose="020B0604020202020204" pitchFamily="34" charset="0"/>
            <a:buChar char="•"/>
          </a:pPr>
          <a:r>
            <a:rPr lang="en-US" sz="2400" kern="1200" dirty="0"/>
            <a:t>Find and treat people at high-risk for TB</a:t>
          </a:r>
        </a:p>
        <a:p>
          <a:pPr marL="685800" lvl="3" indent="-228600" algn="l" defTabSz="889000">
            <a:lnSpc>
              <a:spcPct val="90000"/>
            </a:lnSpc>
            <a:spcBef>
              <a:spcPct val="0"/>
            </a:spcBef>
            <a:spcAft>
              <a:spcPct val="15000"/>
            </a:spcAft>
            <a:buFont typeface="Courier New" panose="02070309020205020404" pitchFamily="49" charset="0"/>
            <a:buChar char="o"/>
          </a:pPr>
          <a:r>
            <a:rPr lang="en-US" sz="2000" kern="1200" dirty="0"/>
            <a:t>Foreign-born individuals referred from the Electronic Disease Notification (EDN) System</a:t>
          </a:r>
        </a:p>
        <a:p>
          <a:pPr marL="685800" lvl="3" indent="-228600" algn="l" defTabSz="889000">
            <a:lnSpc>
              <a:spcPct val="90000"/>
            </a:lnSpc>
            <a:spcBef>
              <a:spcPct val="0"/>
            </a:spcBef>
            <a:spcAft>
              <a:spcPct val="15000"/>
            </a:spcAft>
            <a:buFont typeface="Courier New" panose="02070309020205020404" pitchFamily="49" charset="0"/>
            <a:buChar char="o"/>
          </a:pPr>
          <a:r>
            <a:rPr lang="en-US" sz="2000" kern="1200" dirty="0"/>
            <a:t>Targeted populations based on local  epidemiology</a:t>
          </a:r>
        </a:p>
      </dsp:txBody>
      <dsp:txXfrm>
        <a:off x="5320381" y="-10"/>
        <a:ext cx="5104499" cy="5167322"/>
      </dsp:txXfrm>
    </dsp:sp>
    <dsp:sp modelId="{B9CB13AB-4033-4415-AAC0-4B943FC9A4D0}">
      <dsp:nvSpPr>
        <dsp:cNvPr id="0" name=""/>
        <dsp:cNvSpPr/>
      </dsp:nvSpPr>
      <dsp:spPr>
        <a:xfrm>
          <a:off x="1847335" y="1665609"/>
          <a:ext cx="2882766" cy="178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Vision: </a:t>
          </a:r>
          <a:r>
            <a:rPr lang="en-US" sz="2400" b="0" kern="1200" dirty="0"/>
            <a:t>A Texas free from tuberculosis</a:t>
          </a:r>
        </a:p>
        <a:p>
          <a:pPr marL="0" lvl="0" indent="0" algn="ctr" defTabSz="1066800">
            <a:lnSpc>
              <a:spcPct val="90000"/>
            </a:lnSpc>
            <a:spcBef>
              <a:spcPct val="0"/>
            </a:spcBef>
            <a:spcAft>
              <a:spcPct val="35000"/>
            </a:spcAft>
            <a:buNone/>
          </a:pPr>
          <a:r>
            <a:rPr lang="en-US" sz="2400" b="1" kern="1200" dirty="0"/>
            <a:t>Mission</a:t>
          </a:r>
          <a:r>
            <a:rPr lang="en-US" sz="2400" kern="1200" dirty="0"/>
            <a:t>: To eliminate tuberculosis as a public health threat</a:t>
          </a:r>
        </a:p>
        <a:p>
          <a:pPr marL="0" lvl="0" indent="0" algn="ctr" defTabSz="1066800">
            <a:lnSpc>
              <a:spcPct val="90000"/>
            </a:lnSpc>
            <a:spcBef>
              <a:spcPct val="0"/>
            </a:spcBef>
            <a:spcAft>
              <a:spcPct val="35000"/>
            </a:spcAft>
            <a:buNone/>
          </a:pPr>
          <a:r>
            <a:rPr lang="en-US" sz="2400" kern="1200" dirty="0"/>
            <a:t> </a:t>
          </a:r>
          <a:endParaRPr lang="en-US" sz="2400" b="0" kern="1200" dirty="0"/>
        </a:p>
      </dsp:txBody>
      <dsp:txXfrm>
        <a:off x="1847335" y="1665609"/>
        <a:ext cx="2882766" cy="1781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48786-5544-414F-9A2B-EE00E1D64756}">
      <dsp:nvSpPr>
        <dsp:cNvPr id="0" name=""/>
        <dsp:cNvSpPr/>
      </dsp:nvSpPr>
      <dsp:spPr>
        <a:xfrm>
          <a:off x="349569" y="0"/>
          <a:ext cx="4863307" cy="4863307"/>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9647D4-633A-4D8C-85CF-7835C37DF8DD}">
      <dsp:nvSpPr>
        <dsp:cNvPr id="0" name=""/>
        <dsp:cNvSpPr/>
      </dsp:nvSpPr>
      <dsp:spPr>
        <a:xfrm>
          <a:off x="2781222" y="486805"/>
          <a:ext cx="3161149" cy="864376"/>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Other Risk Factors</a:t>
          </a:r>
          <a:endParaRPr lang="en-US" sz="2400" strike="sngStrike" kern="1200" dirty="0"/>
        </a:p>
      </dsp:txBody>
      <dsp:txXfrm>
        <a:off x="2823417" y="529000"/>
        <a:ext cx="3076759" cy="779986"/>
      </dsp:txXfrm>
    </dsp:sp>
    <dsp:sp modelId="{21EEF1F6-5EE8-43A9-B4F1-A935DBB3D896}">
      <dsp:nvSpPr>
        <dsp:cNvPr id="0" name=""/>
        <dsp:cNvSpPr/>
      </dsp:nvSpPr>
      <dsp:spPr>
        <a:xfrm>
          <a:off x="2781222" y="1459229"/>
          <a:ext cx="3161149" cy="864376"/>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strike="noStrike" kern="1200" dirty="0"/>
            <a:t>High-Risk Individuals, e.g., Foreign-Born</a:t>
          </a:r>
        </a:p>
      </dsp:txBody>
      <dsp:txXfrm>
        <a:off x="2823417" y="1501424"/>
        <a:ext cx="3076759" cy="779986"/>
      </dsp:txXfrm>
    </dsp:sp>
    <dsp:sp modelId="{EF7B661E-908A-4DAA-8C88-6B086B333DEA}">
      <dsp:nvSpPr>
        <dsp:cNvPr id="0" name=""/>
        <dsp:cNvSpPr/>
      </dsp:nvSpPr>
      <dsp:spPr>
        <a:xfrm>
          <a:off x="2781222" y="2431653"/>
          <a:ext cx="3161149" cy="864376"/>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Contacts</a:t>
          </a:r>
        </a:p>
      </dsp:txBody>
      <dsp:txXfrm>
        <a:off x="2823417" y="2473848"/>
        <a:ext cx="3076759" cy="779986"/>
      </dsp:txXfrm>
    </dsp:sp>
    <dsp:sp modelId="{D2D38AEF-702A-4B62-A634-DBA39E031F6E}">
      <dsp:nvSpPr>
        <dsp:cNvPr id="0" name=""/>
        <dsp:cNvSpPr/>
      </dsp:nvSpPr>
      <dsp:spPr>
        <a:xfrm>
          <a:off x="2781222" y="3404077"/>
          <a:ext cx="3161149" cy="864376"/>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Known, Suspected TB Disease</a:t>
          </a:r>
        </a:p>
      </dsp:txBody>
      <dsp:txXfrm>
        <a:off x="2823417" y="3446272"/>
        <a:ext cx="3076759" cy="779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2E1F1-B013-409C-A558-E30907A0AE59}">
      <dsp:nvSpPr>
        <dsp:cNvPr id="0" name=""/>
        <dsp:cNvSpPr/>
      </dsp:nvSpPr>
      <dsp:spPr>
        <a:xfrm>
          <a:off x="1849342" y="1423661"/>
          <a:ext cx="3230675" cy="3458522"/>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003087"/>
              </a:solidFill>
            </a:rPr>
            <a:t>Milestones</a:t>
          </a:r>
        </a:p>
      </dsp:txBody>
      <dsp:txXfrm>
        <a:off x="2322463" y="1930150"/>
        <a:ext cx="2284433" cy="2445544"/>
      </dsp:txXfrm>
    </dsp:sp>
    <dsp:sp modelId="{E994A149-F155-46A6-A257-7E372643642D}">
      <dsp:nvSpPr>
        <dsp:cNvPr id="0" name=""/>
        <dsp:cNvSpPr/>
      </dsp:nvSpPr>
      <dsp:spPr>
        <a:xfrm>
          <a:off x="2600049" y="34196"/>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Initial Assessment </a:t>
          </a:r>
        </a:p>
      </dsp:txBody>
      <dsp:txXfrm>
        <a:off x="2853293" y="287440"/>
        <a:ext cx="1222773" cy="1222773"/>
      </dsp:txXfrm>
    </dsp:sp>
    <dsp:sp modelId="{01380345-C20C-42BF-A2F9-2829250A7BFD}">
      <dsp:nvSpPr>
        <dsp:cNvPr id="0" name=""/>
        <dsp:cNvSpPr/>
      </dsp:nvSpPr>
      <dsp:spPr>
        <a:xfrm>
          <a:off x="4048954" y="561555"/>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 Diagnostics</a:t>
          </a:r>
        </a:p>
      </dsp:txBody>
      <dsp:txXfrm>
        <a:off x="4302198" y="814799"/>
        <a:ext cx="1222773" cy="1222773"/>
      </dsp:txXfrm>
    </dsp:sp>
    <dsp:sp modelId="{18B0B922-8E6B-4513-9D06-2FE315643161}">
      <dsp:nvSpPr>
        <dsp:cNvPr id="0" name=""/>
        <dsp:cNvSpPr/>
      </dsp:nvSpPr>
      <dsp:spPr>
        <a:xfrm>
          <a:off x="4819900" y="1896873"/>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Isolation</a:t>
          </a:r>
        </a:p>
      </dsp:txBody>
      <dsp:txXfrm>
        <a:off x="5073144" y="2150117"/>
        <a:ext cx="1222773" cy="1222773"/>
      </dsp:txXfrm>
    </dsp:sp>
    <dsp:sp modelId="{DD9B0CD2-BF74-4927-99AE-091E86D9291C}">
      <dsp:nvSpPr>
        <dsp:cNvPr id="0" name=""/>
        <dsp:cNvSpPr/>
      </dsp:nvSpPr>
      <dsp:spPr>
        <a:xfrm>
          <a:off x="4552153" y="3415340"/>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TB Medication and DOT Adherence  </a:t>
          </a:r>
        </a:p>
      </dsp:txBody>
      <dsp:txXfrm>
        <a:off x="4805397" y="3668584"/>
        <a:ext cx="1222773" cy="1222773"/>
      </dsp:txXfrm>
    </dsp:sp>
    <dsp:sp modelId="{4A98F8B7-04EE-4798-904A-39BFFC1F667B}">
      <dsp:nvSpPr>
        <dsp:cNvPr id="0" name=""/>
        <dsp:cNvSpPr/>
      </dsp:nvSpPr>
      <dsp:spPr>
        <a:xfrm>
          <a:off x="3370995" y="4406449"/>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Contact Investigation </a:t>
          </a:r>
        </a:p>
      </dsp:txBody>
      <dsp:txXfrm>
        <a:off x="3624239" y="4659693"/>
        <a:ext cx="1222773" cy="1222773"/>
      </dsp:txXfrm>
    </dsp:sp>
    <dsp:sp modelId="{708028B0-40FD-428D-B07E-E935BFE25570}">
      <dsp:nvSpPr>
        <dsp:cNvPr id="0" name=""/>
        <dsp:cNvSpPr/>
      </dsp:nvSpPr>
      <dsp:spPr>
        <a:xfrm>
          <a:off x="1829103" y="4406449"/>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Drug Susceptibility Results </a:t>
          </a:r>
        </a:p>
      </dsp:txBody>
      <dsp:txXfrm>
        <a:off x="2082347" y="4659693"/>
        <a:ext cx="1222773" cy="1222773"/>
      </dsp:txXfrm>
    </dsp:sp>
    <dsp:sp modelId="{1A1A775D-DD03-4A71-89F0-06844D6B7A48}">
      <dsp:nvSpPr>
        <dsp:cNvPr id="0" name=""/>
        <dsp:cNvSpPr/>
      </dsp:nvSpPr>
      <dsp:spPr>
        <a:xfrm>
          <a:off x="647945" y="3415340"/>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Initial Phase Completion </a:t>
          </a:r>
        </a:p>
      </dsp:txBody>
      <dsp:txXfrm>
        <a:off x="901189" y="3668584"/>
        <a:ext cx="1222773" cy="1222773"/>
      </dsp:txXfrm>
    </dsp:sp>
    <dsp:sp modelId="{A5033272-01F0-4666-9D6B-8723520B3B83}">
      <dsp:nvSpPr>
        <dsp:cNvPr id="0" name=""/>
        <dsp:cNvSpPr/>
      </dsp:nvSpPr>
      <dsp:spPr>
        <a:xfrm>
          <a:off x="380198" y="1896873"/>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Monthly Assessments </a:t>
          </a:r>
        </a:p>
      </dsp:txBody>
      <dsp:txXfrm>
        <a:off x="633442" y="2150117"/>
        <a:ext cx="1222773" cy="1222773"/>
      </dsp:txXfrm>
    </dsp:sp>
    <dsp:sp modelId="{0C02A251-8DED-44EA-B208-99EB37A8C0E6}">
      <dsp:nvSpPr>
        <dsp:cNvPr id="0" name=""/>
        <dsp:cNvSpPr/>
      </dsp:nvSpPr>
      <dsp:spPr>
        <a:xfrm>
          <a:off x="1151144" y="561555"/>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Completion of  Therapy</a:t>
          </a:r>
        </a:p>
      </dsp:txBody>
      <dsp:txXfrm>
        <a:off x="1404388" y="814799"/>
        <a:ext cx="1222773" cy="1222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A04A5-E2E2-48D2-A110-618A23B10B8A}">
      <dsp:nvSpPr>
        <dsp:cNvPr id="0" name=""/>
        <dsp:cNvSpPr/>
      </dsp:nvSpPr>
      <dsp:spPr>
        <a:xfrm>
          <a:off x="0" y="392078"/>
          <a:ext cx="7743977" cy="57563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Federally Qualified Health Centers (FQHCs)</a:t>
          </a:r>
        </a:p>
      </dsp:txBody>
      <dsp:txXfrm>
        <a:off x="28100" y="420178"/>
        <a:ext cx="7687777" cy="519439"/>
      </dsp:txXfrm>
    </dsp:sp>
    <dsp:sp modelId="{53C01F3F-4095-4360-A425-DF5149EDD5C6}">
      <dsp:nvSpPr>
        <dsp:cNvPr id="0" name=""/>
        <dsp:cNvSpPr/>
      </dsp:nvSpPr>
      <dsp:spPr>
        <a:xfrm>
          <a:off x="0" y="1036838"/>
          <a:ext cx="7743977" cy="57563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County Indigent Health Care Program (CIHCP) </a:t>
          </a:r>
          <a:endParaRPr lang="en-US" sz="2400" kern="1200" dirty="0"/>
        </a:p>
      </dsp:txBody>
      <dsp:txXfrm>
        <a:off x="28100" y="1064938"/>
        <a:ext cx="7687777" cy="519439"/>
      </dsp:txXfrm>
    </dsp:sp>
    <dsp:sp modelId="{74D3AAC2-47C0-4F1E-91CA-B1B2CA975A5B}">
      <dsp:nvSpPr>
        <dsp:cNvPr id="0" name=""/>
        <dsp:cNvSpPr/>
      </dsp:nvSpPr>
      <dsp:spPr>
        <a:xfrm>
          <a:off x="0" y="1681598"/>
          <a:ext cx="7743977" cy="57563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Aging and Disability Resource Center </a:t>
          </a:r>
          <a:r>
            <a:rPr lang="en-US" sz="2400" kern="1200" dirty="0">
              <a:hlinkClick xmlns:r="http://schemas.openxmlformats.org/officeDocument/2006/relationships" r:id="rId1"/>
            </a:rPr>
            <a:t>ADRC@hhs.texas.gov</a:t>
          </a:r>
          <a:r>
            <a:rPr lang="en-US" sz="2400" kern="1200" dirty="0"/>
            <a:t> </a:t>
          </a:r>
        </a:p>
      </dsp:txBody>
      <dsp:txXfrm>
        <a:off x="28100" y="1709698"/>
        <a:ext cx="7687777" cy="519439"/>
      </dsp:txXfrm>
    </dsp:sp>
    <dsp:sp modelId="{9C8591A3-7265-4B25-8427-5995FA6166D3}">
      <dsp:nvSpPr>
        <dsp:cNvPr id="0" name=""/>
        <dsp:cNvSpPr/>
      </dsp:nvSpPr>
      <dsp:spPr>
        <a:xfrm>
          <a:off x="0" y="2326358"/>
          <a:ext cx="7743977" cy="57563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Dial 211 or </a:t>
          </a:r>
          <a:r>
            <a:rPr lang="en-US" sz="2400" kern="1200" dirty="0">
              <a:hlinkClick xmlns:r="http://schemas.openxmlformats.org/officeDocument/2006/relationships" r:id="rId2"/>
            </a:rPr>
            <a:t>www.211texas.org</a:t>
          </a:r>
          <a:endParaRPr lang="en-US" sz="2400" kern="1200" dirty="0"/>
        </a:p>
      </dsp:txBody>
      <dsp:txXfrm>
        <a:off x="28100" y="2354458"/>
        <a:ext cx="7687777" cy="519439"/>
      </dsp:txXfrm>
    </dsp:sp>
    <dsp:sp modelId="{D6E0C82C-45DE-442A-93A8-C3AB62AB8C42}">
      <dsp:nvSpPr>
        <dsp:cNvPr id="0" name=""/>
        <dsp:cNvSpPr/>
      </dsp:nvSpPr>
      <dsp:spPr>
        <a:xfrm>
          <a:off x="0" y="2971118"/>
          <a:ext cx="7743977" cy="57563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hlinkClick xmlns:r="http://schemas.openxmlformats.org/officeDocument/2006/relationships" r:id="rId3"/>
            </a:rPr>
            <a:t>https://findhelp.org/</a:t>
          </a:r>
          <a:endParaRPr lang="en-US" sz="2400" kern="1200" dirty="0"/>
        </a:p>
      </dsp:txBody>
      <dsp:txXfrm>
        <a:off x="28100" y="2999218"/>
        <a:ext cx="7687777" cy="519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41E45-36EB-4266-9276-21A47903415D}">
      <dsp:nvSpPr>
        <dsp:cNvPr id="0" name=""/>
        <dsp:cNvSpPr/>
      </dsp:nvSpPr>
      <dsp:spPr>
        <a:xfrm>
          <a:off x="1268588" y="692"/>
          <a:ext cx="2320232" cy="139213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Medical records requests </a:t>
          </a:r>
        </a:p>
      </dsp:txBody>
      <dsp:txXfrm>
        <a:off x="1268588" y="692"/>
        <a:ext cx="2320232" cy="1392139"/>
      </dsp:txXfrm>
    </dsp:sp>
    <dsp:sp modelId="{2D583E33-D991-495E-BC8B-BBC9BDEECAAB}">
      <dsp:nvSpPr>
        <dsp:cNvPr id="0" name=""/>
        <dsp:cNvSpPr/>
      </dsp:nvSpPr>
      <dsp:spPr>
        <a:xfrm>
          <a:off x="3820844" y="692"/>
          <a:ext cx="2320232" cy="139213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TB stigma  </a:t>
          </a:r>
        </a:p>
      </dsp:txBody>
      <dsp:txXfrm>
        <a:off x="3820844" y="692"/>
        <a:ext cx="2320232" cy="1392139"/>
      </dsp:txXfrm>
    </dsp:sp>
    <dsp:sp modelId="{BC2C5DA2-568B-4EA4-B407-B2B2326FD1C1}">
      <dsp:nvSpPr>
        <dsp:cNvPr id="0" name=""/>
        <dsp:cNvSpPr/>
      </dsp:nvSpPr>
      <dsp:spPr>
        <a:xfrm>
          <a:off x="6373100" y="692"/>
          <a:ext cx="2320232" cy="139213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Isolation requirements  </a:t>
          </a:r>
        </a:p>
      </dsp:txBody>
      <dsp:txXfrm>
        <a:off x="6373100" y="692"/>
        <a:ext cx="2320232" cy="1392139"/>
      </dsp:txXfrm>
    </dsp:sp>
    <dsp:sp modelId="{1C6C0E96-B7C8-4D59-8D60-DB4CC80C36C2}">
      <dsp:nvSpPr>
        <dsp:cNvPr id="0" name=""/>
        <dsp:cNvSpPr/>
      </dsp:nvSpPr>
      <dsp:spPr>
        <a:xfrm>
          <a:off x="1268588" y="1624855"/>
          <a:ext cx="2320232" cy="139213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No health insurance</a:t>
          </a:r>
        </a:p>
      </dsp:txBody>
      <dsp:txXfrm>
        <a:off x="1268588" y="1624855"/>
        <a:ext cx="2320232" cy="1392139"/>
      </dsp:txXfrm>
    </dsp:sp>
    <dsp:sp modelId="{2BA62376-980E-44BC-8F03-C6E73E6A50E5}">
      <dsp:nvSpPr>
        <dsp:cNvPr id="0" name=""/>
        <dsp:cNvSpPr/>
      </dsp:nvSpPr>
      <dsp:spPr>
        <a:xfrm>
          <a:off x="3820844" y="1693682"/>
          <a:ext cx="2320232" cy="139213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Lack of transportation </a:t>
          </a:r>
        </a:p>
      </dsp:txBody>
      <dsp:txXfrm>
        <a:off x="3820844" y="1693682"/>
        <a:ext cx="2320232" cy="1392139"/>
      </dsp:txXfrm>
    </dsp:sp>
    <dsp:sp modelId="{C615245D-6A6F-4A05-988E-10F06DC679D7}">
      <dsp:nvSpPr>
        <dsp:cNvPr id="0" name=""/>
        <dsp:cNvSpPr/>
      </dsp:nvSpPr>
      <dsp:spPr>
        <a:xfrm>
          <a:off x="6373100" y="1624855"/>
          <a:ext cx="2320232" cy="139213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Misinformation</a:t>
          </a:r>
        </a:p>
      </dsp:txBody>
      <dsp:txXfrm>
        <a:off x="6373100" y="1624855"/>
        <a:ext cx="2320232" cy="1392139"/>
      </dsp:txXfrm>
    </dsp:sp>
    <dsp:sp modelId="{1323D433-BA7F-4E0C-9C8C-2AA2BF57E4D2}">
      <dsp:nvSpPr>
        <dsp:cNvPr id="0" name=""/>
        <dsp:cNvSpPr/>
      </dsp:nvSpPr>
      <dsp:spPr>
        <a:xfrm>
          <a:off x="2544716" y="3249018"/>
          <a:ext cx="2320232" cy="139213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Mental health diagnosis </a:t>
          </a:r>
        </a:p>
      </dsp:txBody>
      <dsp:txXfrm>
        <a:off x="2544716" y="3249018"/>
        <a:ext cx="2320232" cy="1392139"/>
      </dsp:txXfrm>
    </dsp:sp>
    <dsp:sp modelId="{76767856-5AF4-4044-B69F-B211416C7066}">
      <dsp:nvSpPr>
        <dsp:cNvPr id="0" name=""/>
        <dsp:cNvSpPr/>
      </dsp:nvSpPr>
      <dsp:spPr>
        <a:xfrm>
          <a:off x="5096972" y="3249018"/>
          <a:ext cx="2320232" cy="139213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Language barrier</a:t>
          </a:r>
        </a:p>
      </dsp:txBody>
      <dsp:txXfrm>
        <a:off x="5096972" y="3249018"/>
        <a:ext cx="2320232" cy="1392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7D4CC-BF15-4B8B-B988-DEE2C325E8D8}">
      <dsp:nvSpPr>
        <dsp:cNvPr id="0" name=""/>
        <dsp:cNvSpPr/>
      </dsp:nvSpPr>
      <dsp:spPr>
        <a:xfrm>
          <a:off x="0" y="1846"/>
          <a:ext cx="5425440" cy="9357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6EEE6F-D834-47FF-BE70-AA31DA4E153B}">
      <dsp:nvSpPr>
        <dsp:cNvPr id="0" name=""/>
        <dsp:cNvSpPr/>
      </dsp:nvSpPr>
      <dsp:spPr>
        <a:xfrm>
          <a:off x="283073" y="212396"/>
          <a:ext cx="514678" cy="5146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89F9A8-9ED2-4532-8A63-8A71BAD40ECE}">
      <dsp:nvSpPr>
        <dsp:cNvPr id="0" name=""/>
        <dsp:cNvSpPr/>
      </dsp:nvSpPr>
      <dsp:spPr>
        <a:xfrm>
          <a:off x="1080825" y="1846"/>
          <a:ext cx="4344614" cy="935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37" tIns="99037" rIns="99037" bIns="99037"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rgbClr val="003087"/>
              </a:solidFill>
            </a:rPr>
            <a:t>Professionalism</a:t>
          </a:r>
          <a:r>
            <a:rPr lang="en-US" sz="2200" kern="1200" dirty="0"/>
            <a:t>  </a:t>
          </a:r>
        </a:p>
      </dsp:txBody>
      <dsp:txXfrm>
        <a:off x="1080825" y="1846"/>
        <a:ext cx="4344614" cy="935779"/>
      </dsp:txXfrm>
    </dsp:sp>
    <dsp:sp modelId="{AF7A30F8-41C6-4454-8EF2-5C8F061B9B09}">
      <dsp:nvSpPr>
        <dsp:cNvPr id="0" name=""/>
        <dsp:cNvSpPr/>
      </dsp:nvSpPr>
      <dsp:spPr>
        <a:xfrm>
          <a:off x="0" y="1171571"/>
          <a:ext cx="5425440" cy="9357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5B44E6-04BC-411F-BB77-8FACC24D879A}">
      <dsp:nvSpPr>
        <dsp:cNvPr id="0" name=""/>
        <dsp:cNvSpPr/>
      </dsp:nvSpPr>
      <dsp:spPr>
        <a:xfrm>
          <a:off x="283073" y="1382121"/>
          <a:ext cx="514678" cy="514678"/>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480088-266A-443F-87AE-E64168BE438C}">
      <dsp:nvSpPr>
        <dsp:cNvPr id="0" name=""/>
        <dsp:cNvSpPr/>
      </dsp:nvSpPr>
      <dsp:spPr>
        <a:xfrm>
          <a:off x="1080825" y="1171571"/>
          <a:ext cx="4344614" cy="935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37" tIns="99037" rIns="99037" bIns="99037"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rgbClr val="003087"/>
              </a:solidFill>
            </a:rPr>
            <a:t>Plan of Care</a:t>
          </a:r>
          <a:r>
            <a:rPr lang="en-US" sz="2200" kern="1200" dirty="0"/>
            <a:t>  </a:t>
          </a:r>
        </a:p>
      </dsp:txBody>
      <dsp:txXfrm>
        <a:off x="1080825" y="1171571"/>
        <a:ext cx="4344614" cy="935779"/>
      </dsp:txXfrm>
    </dsp:sp>
    <dsp:sp modelId="{3746675E-9284-46D8-879B-5166F3EBC6AC}">
      <dsp:nvSpPr>
        <dsp:cNvPr id="0" name=""/>
        <dsp:cNvSpPr/>
      </dsp:nvSpPr>
      <dsp:spPr>
        <a:xfrm>
          <a:off x="0" y="2341295"/>
          <a:ext cx="5425440" cy="9357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390E4A-EA63-4D0F-AE64-179A26A9A581}">
      <dsp:nvSpPr>
        <dsp:cNvPr id="0" name=""/>
        <dsp:cNvSpPr/>
      </dsp:nvSpPr>
      <dsp:spPr>
        <a:xfrm>
          <a:off x="283073" y="2551846"/>
          <a:ext cx="514678" cy="51467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49BE26-16A0-4226-AEC2-C2EA59CAE7DB}">
      <dsp:nvSpPr>
        <dsp:cNvPr id="0" name=""/>
        <dsp:cNvSpPr/>
      </dsp:nvSpPr>
      <dsp:spPr>
        <a:xfrm>
          <a:off x="1080825" y="2341295"/>
          <a:ext cx="4344614" cy="935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37" tIns="99037" rIns="99037" bIns="99037"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rgbClr val="003087"/>
              </a:solidFill>
            </a:rPr>
            <a:t>Partnership</a:t>
          </a:r>
          <a:endParaRPr lang="en-US" sz="2200" kern="1200" dirty="0">
            <a:solidFill>
              <a:srgbClr val="003087"/>
            </a:solidFill>
          </a:endParaRPr>
        </a:p>
      </dsp:txBody>
      <dsp:txXfrm>
        <a:off x="1080825" y="2341295"/>
        <a:ext cx="4344614" cy="935779"/>
      </dsp:txXfrm>
    </dsp:sp>
    <dsp:sp modelId="{C1A9D66B-60E5-4B78-9CB1-40024D2EBB36}">
      <dsp:nvSpPr>
        <dsp:cNvPr id="0" name=""/>
        <dsp:cNvSpPr/>
      </dsp:nvSpPr>
      <dsp:spPr>
        <a:xfrm>
          <a:off x="0" y="3511020"/>
          <a:ext cx="5425440" cy="9357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48241E-CDC9-4E26-9037-B0BB8CDAD649}">
      <dsp:nvSpPr>
        <dsp:cNvPr id="0" name=""/>
        <dsp:cNvSpPr/>
      </dsp:nvSpPr>
      <dsp:spPr>
        <a:xfrm>
          <a:off x="283073" y="3721571"/>
          <a:ext cx="514678" cy="5146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95FC92-5272-4180-994E-F581B2BBE38F}">
      <dsp:nvSpPr>
        <dsp:cNvPr id="0" name=""/>
        <dsp:cNvSpPr/>
      </dsp:nvSpPr>
      <dsp:spPr>
        <a:xfrm>
          <a:off x="1080825" y="3511020"/>
          <a:ext cx="4344614" cy="935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37" tIns="99037" rIns="99037" bIns="99037"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rgbClr val="003087"/>
              </a:solidFill>
            </a:rPr>
            <a:t>Point of Contact </a:t>
          </a:r>
          <a:r>
            <a:rPr lang="en-US" sz="2200" kern="1200" dirty="0">
              <a:solidFill>
                <a:srgbClr val="003087"/>
              </a:solidFill>
            </a:rPr>
            <a:t> </a:t>
          </a:r>
        </a:p>
      </dsp:txBody>
      <dsp:txXfrm>
        <a:off x="1080825" y="3511020"/>
        <a:ext cx="4344614" cy="9357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2E1F1-B013-409C-A558-E30907A0AE59}">
      <dsp:nvSpPr>
        <dsp:cNvPr id="0" name=""/>
        <dsp:cNvSpPr/>
      </dsp:nvSpPr>
      <dsp:spPr>
        <a:xfrm>
          <a:off x="1115980" y="641578"/>
          <a:ext cx="1455915" cy="1558595"/>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3087"/>
              </a:solidFill>
            </a:rPr>
            <a:t>Milestones</a:t>
          </a:r>
        </a:p>
      </dsp:txBody>
      <dsp:txXfrm>
        <a:off x="1329194" y="869829"/>
        <a:ext cx="1029487" cy="1102093"/>
      </dsp:txXfrm>
    </dsp:sp>
    <dsp:sp modelId="{E994A149-F155-46A6-A257-7E372643642D}">
      <dsp:nvSpPr>
        <dsp:cNvPr id="0" name=""/>
        <dsp:cNvSpPr/>
      </dsp:nvSpPr>
      <dsp:spPr>
        <a:xfrm>
          <a:off x="1454289" y="15410"/>
          <a:ext cx="779297" cy="779297"/>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Initial Assessment </a:t>
          </a:r>
        </a:p>
      </dsp:txBody>
      <dsp:txXfrm>
        <a:off x="1568414" y="129535"/>
        <a:ext cx="551047" cy="551047"/>
      </dsp:txXfrm>
    </dsp:sp>
    <dsp:sp modelId="{01380345-C20C-42BF-A2F9-2829250A7BFD}">
      <dsp:nvSpPr>
        <dsp:cNvPr id="0" name=""/>
        <dsp:cNvSpPr/>
      </dsp:nvSpPr>
      <dsp:spPr>
        <a:xfrm>
          <a:off x="2107243" y="253066"/>
          <a:ext cx="779297" cy="779297"/>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 Diagnostics</a:t>
          </a:r>
        </a:p>
      </dsp:txBody>
      <dsp:txXfrm>
        <a:off x="2221368" y="367191"/>
        <a:ext cx="551047" cy="551047"/>
      </dsp:txXfrm>
    </dsp:sp>
    <dsp:sp modelId="{18B0B922-8E6B-4513-9D06-2FE315643161}">
      <dsp:nvSpPr>
        <dsp:cNvPr id="0" name=""/>
        <dsp:cNvSpPr/>
      </dsp:nvSpPr>
      <dsp:spPr>
        <a:xfrm>
          <a:off x="2454673" y="854832"/>
          <a:ext cx="779297" cy="779297"/>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Isolation</a:t>
          </a:r>
        </a:p>
      </dsp:txBody>
      <dsp:txXfrm>
        <a:off x="2568798" y="968957"/>
        <a:ext cx="551047" cy="551047"/>
      </dsp:txXfrm>
    </dsp:sp>
    <dsp:sp modelId="{DD9B0CD2-BF74-4927-99AE-091E86D9291C}">
      <dsp:nvSpPr>
        <dsp:cNvPr id="0" name=""/>
        <dsp:cNvSpPr/>
      </dsp:nvSpPr>
      <dsp:spPr>
        <a:xfrm>
          <a:off x="2334012" y="1539135"/>
          <a:ext cx="779297" cy="779297"/>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TB Medication and DOT Adherence  </a:t>
          </a:r>
        </a:p>
      </dsp:txBody>
      <dsp:txXfrm>
        <a:off x="2448137" y="1653260"/>
        <a:ext cx="551047" cy="551047"/>
      </dsp:txXfrm>
    </dsp:sp>
    <dsp:sp modelId="{4A98F8B7-04EE-4798-904A-39BFFC1F667B}">
      <dsp:nvSpPr>
        <dsp:cNvPr id="0" name=""/>
        <dsp:cNvSpPr/>
      </dsp:nvSpPr>
      <dsp:spPr>
        <a:xfrm>
          <a:off x="1801719" y="1985782"/>
          <a:ext cx="779297" cy="779297"/>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Contact Investigation </a:t>
          </a:r>
        </a:p>
      </dsp:txBody>
      <dsp:txXfrm>
        <a:off x="1915844" y="2099907"/>
        <a:ext cx="551047" cy="551047"/>
      </dsp:txXfrm>
    </dsp:sp>
    <dsp:sp modelId="{708028B0-40FD-428D-B07E-E935BFE25570}">
      <dsp:nvSpPr>
        <dsp:cNvPr id="0" name=""/>
        <dsp:cNvSpPr/>
      </dsp:nvSpPr>
      <dsp:spPr>
        <a:xfrm>
          <a:off x="1106859" y="1985782"/>
          <a:ext cx="779297" cy="779297"/>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Drug Susceptibility Results </a:t>
          </a:r>
        </a:p>
      </dsp:txBody>
      <dsp:txXfrm>
        <a:off x="1220984" y="2099907"/>
        <a:ext cx="551047" cy="551047"/>
      </dsp:txXfrm>
    </dsp:sp>
    <dsp:sp modelId="{1A1A775D-DD03-4A71-89F0-06844D6B7A48}">
      <dsp:nvSpPr>
        <dsp:cNvPr id="0" name=""/>
        <dsp:cNvSpPr/>
      </dsp:nvSpPr>
      <dsp:spPr>
        <a:xfrm>
          <a:off x="574566" y="1539135"/>
          <a:ext cx="779297" cy="779297"/>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Initial Phase Completion </a:t>
          </a:r>
        </a:p>
      </dsp:txBody>
      <dsp:txXfrm>
        <a:off x="688691" y="1653260"/>
        <a:ext cx="551047" cy="551047"/>
      </dsp:txXfrm>
    </dsp:sp>
    <dsp:sp modelId="{A5033272-01F0-4666-9D6B-8723520B3B83}">
      <dsp:nvSpPr>
        <dsp:cNvPr id="0" name=""/>
        <dsp:cNvSpPr/>
      </dsp:nvSpPr>
      <dsp:spPr>
        <a:xfrm>
          <a:off x="453905" y="854832"/>
          <a:ext cx="779297" cy="779297"/>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Monthly Assessments </a:t>
          </a:r>
        </a:p>
      </dsp:txBody>
      <dsp:txXfrm>
        <a:off x="568030" y="968957"/>
        <a:ext cx="551047" cy="551047"/>
      </dsp:txXfrm>
    </dsp:sp>
    <dsp:sp modelId="{0C02A251-8DED-44EA-B208-99EB37A8C0E6}">
      <dsp:nvSpPr>
        <dsp:cNvPr id="0" name=""/>
        <dsp:cNvSpPr/>
      </dsp:nvSpPr>
      <dsp:spPr>
        <a:xfrm>
          <a:off x="801335" y="253066"/>
          <a:ext cx="779297" cy="779297"/>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Completion of  Therapy</a:t>
          </a:r>
        </a:p>
      </dsp:txBody>
      <dsp:txXfrm>
        <a:off x="915460" y="367191"/>
        <a:ext cx="551047" cy="5510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7965E-CF5B-4649-B6DE-BF680E648FA5}">
      <dsp:nvSpPr>
        <dsp:cNvPr id="0" name=""/>
        <dsp:cNvSpPr/>
      </dsp:nvSpPr>
      <dsp:spPr>
        <a:xfrm>
          <a:off x="0" y="1206"/>
          <a:ext cx="8451850" cy="13239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2"/>
              </a:solidFill>
              <a:latin typeface="Calibri" panose="020F0502020204030204" pitchFamily="34" charset="0"/>
              <a:ea typeface="Calibri" panose="020F0502020204030204" pitchFamily="34" charset="0"/>
              <a:cs typeface="Calibri" panose="020F0502020204030204" pitchFamily="34" charset="0"/>
            </a:rPr>
            <a:t>√</a:t>
          </a:r>
          <a:r>
            <a:rPr lang="en-US" sz="25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a:t>Purchased Under 340 B Drug Pricing Program</a:t>
          </a:r>
        </a:p>
      </dsp:txBody>
      <dsp:txXfrm>
        <a:off x="64630" y="65836"/>
        <a:ext cx="8322590" cy="1194693"/>
      </dsp:txXfrm>
    </dsp:sp>
    <dsp:sp modelId="{F811853D-1A81-48F3-9D37-89FE358075CE}">
      <dsp:nvSpPr>
        <dsp:cNvPr id="0" name=""/>
        <dsp:cNvSpPr/>
      </dsp:nvSpPr>
      <dsp:spPr>
        <a:xfrm>
          <a:off x="0" y="1338223"/>
          <a:ext cx="8451850" cy="12239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2"/>
              </a:solidFill>
              <a:latin typeface="Calibri" panose="020F0502020204030204" pitchFamily="34" charset="0"/>
              <a:ea typeface="Calibri" panose="020F0502020204030204" pitchFamily="34" charset="0"/>
              <a:cs typeface="Calibri" panose="020F0502020204030204" pitchFamily="34" charset="0"/>
            </a:rPr>
            <a:t>√</a:t>
          </a:r>
          <a:r>
            <a:rPr lang="en-US" sz="40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a:t>Intended for outpatient use by Texas TB programs  </a:t>
          </a:r>
        </a:p>
      </dsp:txBody>
      <dsp:txXfrm>
        <a:off x="59750" y="1397973"/>
        <a:ext cx="8332350" cy="1104490"/>
      </dsp:txXfrm>
    </dsp:sp>
    <dsp:sp modelId="{10DBADA1-7CFD-4397-88EA-514E5BD2AE04}">
      <dsp:nvSpPr>
        <dsp:cNvPr id="0" name=""/>
        <dsp:cNvSpPr/>
      </dsp:nvSpPr>
      <dsp:spPr>
        <a:xfrm>
          <a:off x="0" y="2575278"/>
          <a:ext cx="8451850" cy="12239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2"/>
              </a:solidFill>
              <a:latin typeface="Calibri" panose="020F0502020204030204" pitchFamily="34" charset="0"/>
              <a:ea typeface="Calibri" panose="020F0502020204030204" pitchFamily="34" charset="0"/>
              <a:cs typeface="Calibri" panose="020F0502020204030204" pitchFamily="34" charset="0"/>
            </a:rPr>
            <a:t>√</a:t>
          </a:r>
          <a:r>
            <a:rPr lang="en-US" sz="24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a:t>Facilities (jails, hospitals) need to have a plan in place access TB medication   </a:t>
          </a:r>
        </a:p>
      </dsp:txBody>
      <dsp:txXfrm>
        <a:off x="59750" y="2635028"/>
        <a:ext cx="8332350" cy="110449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8F92D07-62CE-4B18-B6C9-05FE95346982}" type="datetimeFigureOut">
              <a:rPr lang="en-US" smtClean="0"/>
              <a:t>9/2/2025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4CC190A-A81D-4F4D-9CCC-22D9BAB9B3E9}" type="slidenum">
              <a:rPr lang="en-US" smtClean="0"/>
              <a:t>‹#›</a:t>
            </a:fld>
            <a:endParaRPr lang="en-US"/>
          </a:p>
        </p:txBody>
      </p:sp>
    </p:spTree>
    <p:extLst>
      <p:ext uri="{BB962C8B-B14F-4D97-AF65-F5344CB8AC3E}">
        <p14:creationId xmlns:p14="http://schemas.microsoft.com/office/powerpoint/2010/main" val="297152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D748B3-0044-4B0D-8EA2-D393A307F8E7}" type="slidenum">
              <a:rPr lang="en-US" smtClean="0"/>
              <a:t>4</a:t>
            </a:fld>
            <a:endParaRPr lang="en-US"/>
          </a:p>
        </p:txBody>
      </p:sp>
    </p:spTree>
    <p:extLst>
      <p:ext uri="{BB962C8B-B14F-4D97-AF65-F5344CB8AC3E}">
        <p14:creationId xmlns:p14="http://schemas.microsoft.com/office/powerpoint/2010/main" val="2941193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has some of the highest numbers in state prisons….</a:t>
            </a:r>
          </a:p>
          <a:p>
            <a:r>
              <a:rPr lang="en-US" dirty="0"/>
              <a:t>Currently Texas has the largest TB outbreak in correctional facilities in the country. </a:t>
            </a:r>
          </a:p>
          <a:p>
            <a:r>
              <a:rPr lang="en-US" dirty="0"/>
              <a:t>We have 3 large outbreaks of TB associated with state prisons in Texas.</a:t>
            </a:r>
          </a:p>
          <a:p>
            <a:endParaRPr lang="en-US" dirty="0"/>
          </a:p>
        </p:txBody>
      </p:sp>
      <p:sp>
        <p:nvSpPr>
          <p:cNvPr id="4" name="Slide Number Placeholder 3"/>
          <p:cNvSpPr>
            <a:spLocks noGrp="1"/>
          </p:cNvSpPr>
          <p:nvPr>
            <p:ph type="sldNum" sz="quarter" idx="5"/>
          </p:nvPr>
        </p:nvSpPr>
        <p:spPr/>
        <p:txBody>
          <a:bodyPr/>
          <a:lstStyle/>
          <a:p>
            <a:fld id="{7FD748B3-0044-4B0D-8EA2-D393A307F8E7}" type="slidenum">
              <a:rPr lang="en-US" smtClean="0"/>
              <a:t>13</a:t>
            </a:fld>
            <a:endParaRPr lang="en-US"/>
          </a:p>
        </p:txBody>
      </p:sp>
    </p:spTree>
    <p:extLst>
      <p:ext uri="{BB962C8B-B14F-4D97-AF65-F5344CB8AC3E}">
        <p14:creationId xmlns:p14="http://schemas.microsoft.com/office/powerpoint/2010/main" val="4948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identified our highest risk factors, what does the road to recovery look like?  Let’s start with, it’s never as easy as just providing DOT. </a:t>
            </a:r>
          </a:p>
        </p:txBody>
      </p:sp>
      <p:sp>
        <p:nvSpPr>
          <p:cNvPr id="4" name="Slide Number Placeholder 3"/>
          <p:cNvSpPr>
            <a:spLocks noGrp="1"/>
          </p:cNvSpPr>
          <p:nvPr>
            <p:ph type="sldNum" sz="quarter" idx="5"/>
          </p:nvPr>
        </p:nvSpPr>
        <p:spPr/>
        <p:txBody>
          <a:bodyPr/>
          <a:lstStyle/>
          <a:p>
            <a:fld id="{7FD748B3-0044-4B0D-8EA2-D393A307F8E7}" type="slidenum">
              <a:rPr lang="en-US" smtClean="0"/>
              <a:t>14</a:t>
            </a:fld>
            <a:endParaRPr lang="en-US"/>
          </a:p>
        </p:txBody>
      </p:sp>
    </p:spTree>
    <p:extLst>
      <p:ext uri="{BB962C8B-B14F-4D97-AF65-F5344CB8AC3E}">
        <p14:creationId xmlns:p14="http://schemas.microsoft.com/office/powerpoint/2010/main" val="927747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 case management entails an array of milestones. It includes initial and monthly assessments, diagnostic tests, isolation precautions, intensive and continuation phase of treatments via DOT or VDOT, contact investigations and much more. </a:t>
            </a:r>
          </a:p>
        </p:txBody>
      </p:sp>
      <p:sp>
        <p:nvSpPr>
          <p:cNvPr id="4" name="Slide Number Placeholder 3"/>
          <p:cNvSpPr>
            <a:spLocks noGrp="1"/>
          </p:cNvSpPr>
          <p:nvPr>
            <p:ph type="sldNum" sz="quarter" idx="5"/>
          </p:nvPr>
        </p:nvSpPr>
        <p:spPr/>
        <p:txBody>
          <a:bodyPr/>
          <a:lstStyle/>
          <a:p>
            <a:fld id="{7FD748B3-0044-4B0D-8EA2-D393A307F8E7}" type="slidenum">
              <a:rPr lang="en-US" smtClean="0"/>
              <a:t>15</a:t>
            </a:fld>
            <a:endParaRPr lang="en-US"/>
          </a:p>
        </p:txBody>
      </p:sp>
    </p:spTree>
    <p:extLst>
      <p:ext uri="{BB962C8B-B14F-4D97-AF65-F5344CB8AC3E}">
        <p14:creationId xmlns:p14="http://schemas.microsoft.com/office/powerpoint/2010/main" val="1295040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all the resources we can get and DSHS does provide the above resources.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AE2C2-58C6-4904-8CFB-ABCA3C693A3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469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limited funding and resources there may be additional resources that are needed. How many times have we had a patient that doesn’t have a PCP or can’t afford their non-TB medications. TB patients often have other comorbidities that are not addressed due to lack of insurance or high copays and deductibles. TB often affects vulnerable groups such as children, HIV positive persons, migrants, prisoners, or those individuals with mental health or addiction concerns. Tb can also be an additional financial hardship to these vulnerable populations. </a:t>
            </a:r>
          </a:p>
        </p:txBody>
      </p:sp>
      <p:sp>
        <p:nvSpPr>
          <p:cNvPr id="4" name="Slide Number Placeholder 3"/>
          <p:cNvSpPr>
            <a:spLocks noGrp="1"/>
          </p:cNvSpPr>
          <p:nvPr>
            <p:ph type="sldNum" sz="quarter" idx="5"/>
          </p:nvPr>
        </p:nvSpPr>
        <p:spPr/>
        <p:txBody>
          <a:bodyPr/>
          <a:lstStyle/>
          <a:p>
            <a:fld id="{7FD748B3-0044-4B0D-8EA2-D393A307F8E7}" type="slidenum">
              <a:rPr lang="en-US" smtClean="0"/>
              <a:t>17</a:t>
            </a:fld>
            <a:endParaRPr lang="en-US"/>
          </a:p>
        </p:txBody>
      </p:sp>
    </p:spTree>
    <p:extLst>
      <p:ext uri="{BB962C8B-B14F-4D97-AF65-F5344CB8AC3E}">
        <p14:creationId xmlns:p14="http://schemas.microsoft.com/office/powerpoint/2010/main" val="355537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94F"/>
                </a:solidFill>
                <a:effectLst/>
                <a:latin typeface="pt-sans-pro"/>
              </a:rPr>
              <a:t>How do Federally Qualified Health Centers play a role to help bridge the gap? These centers are able to provide services to both insured and uninsured patients.  </a:t>
            </a:r>
          </a:p>
        </p:txBody>
      </p:sp>
      <p:sp>
        <p:nvSpPr>
          <p:cNvPr id="4" name="Slide Number Placeholder 3"/>
          <p:cNvSpPr>
            <a:spLocks noGrp="1"/>
          </p:cNvSpPr>
          <p:nvPr>
            <p:ph type="sldNum" sz="quarter" idx="5"/>
          </p:nvPr>
        </p:nvSpPr>
        <p:spPr/>
        <p:txBody>
          <a:bodyPr/>
          <a:lstStyle/>
          <a:p>
            <a:fld id="{7FD748B3-0044-4B0D-8EA2-D393A307F8E7}" type="slidenum">
              <a:rPr lang="en-US" smtClean="0"/>
              <a:t>18</a:t>
            </a:fld>
            <a:endParaRPr lang="en-US"/>
          </a:p>
        </p:txBody>
      </p:sp>
    </p:spTree>
    <p:extLst>
      <p:ext uri="{BB962C8B-B14F-4D97-AF65-F5344CB8AC3E}">
        <p14:creationId xmlns:p14="http://schemas.microsoft.com/office/powerpoint/2010/main" val="2662356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Community Health Workers may be able to assist with bridging the gap between patients and linking to a medical home. </a:t>
            </a:r>
          </a:p>
        </p:txBody>
      </p:sp>
      <p:sp>
        <p:nvSpPr>
          <p:cNvPr id="4" name="Slide Number Placeholder 3"/>
          <p:cNvSpPr>
            <a:spLocks noGrp="1"/>
          </p:cNvSpPr>
          <p:nvPr>
            <p:ph type="sldNum" sz="quarter" idx="5"/>
          </p:nvPr>
        </p:nvSpPr>
        <p:spPr/>
        <p:txBody>
          <a:bodyPr/>
          <a:lstStyle/>
          <a:p>
            <a:fld id="{7FD748B3-0044-4B0D-8EA2-D393A307F8E7}" type="slidenum">
              <a:rPr lang="en-US" smtClean="0"/>
              <a:t>19</a:t>
            </a:fld>
            <a:endParaRPr lang="en-US"/>
          </a:p>
        </p:txBody>
      </p:sp>
    </p:spTree>
    <p:extLst>
      <p:ext uri="{BB962C8B-B14F-4D97-AF65-F5344CB8AC3E}">
        <p14:creationId xmlns:p14="http://schemas.microsoft.com/office/powerpoint/2010/main" val="3104473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Limited resources, TB stigma, weak health systems add to the obstacles TB programs face. </a:t>
            </a:r>
          </a:p>
        </p:txBody>
      </p:sp>
      <p:sp>
        <p:nvSpPr>
          <p:cNvPr id="4" name="Slide Number Placeholder 3"/>
          <p:cNvSpPr>
            <a:spLocks noGrp="1"/>
          </p:cNvSpPr>
          <p:nvPr>
            <p:ph type="sldNum" sz="quarter" idx="5"/>
          </p:nvPr>
        </p:nvSpPr>
        <p:spPr/>
        <p:txBody>
          <a:bodyPr/>
          <a:lstStyle/>
          <a:p>
            <a:fld id="{7FD748B3-0044-4B0D-8EA2-D393A307F8E7}" type="slidenum">
              <a:rPr lang="en-US" smtClean="0"/>
              <a:t>20</a:t>
            </a:fld>
            <a:endParaRPr lang="en-US"/>
          </a:p>
        </p:txBody>
      </p:sp>
    </p:spTree>
    <p:extLst>
      <p:ext uri="{BB962C8B-B14F-4D97-AF65-F5344CB8AC3E}">
        <p14:creationId xmlns:p14="http://schemas.microsoft.com/office/powerpoint/2010/main" val="3180898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help us collaborate? </a:t>
            </a:r>
          </a:p>
        </p:txBody>
      </p:sp>
      <p:sp>
        <p:nvSpPr>
          <p:cNvPr id="4" name="Slide Number Placeholder 3"/>
          <p:cNvSpPr>
            <a:spLocks noGrp="1"/>
          </p:cNvSpPr>
          <p:nvPr>
            <p:ph type="sldNum" sz="quarter" idx="5"/>
          </p:nvPr>
        </p:nvSpPr>
        <p:spPr/>
        <p:txBody>
          <a:bodyPr/>
          <a:lstStyle/>
          <a:p>
            <a:fld id="{A4CC190A-A81D-4F4D-9CCC-22D9BAB9B3E9}" type="slidenum">
              <a:rPr lang="en-US" smtClean="0"/>
              <a:t>21</a:t>
            </a:fld>
            <a:endParaRPr lang="en-US"/>
          </a:p>
        </p:txBody>
      </p:sp>
    </p:spTree>
    <p:extLst>
      <p:ext uri="{BB962C8B-B14F-4D97-AF65-F5344CB8AC3E}">
        <p14:creationId xmlns:p14="http://schemas.microsoft.com/office/powerpoint/2010/main" val="1107568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Maintaining professionalism, having an organized plan of care, building rapport while establishing partnerships and obtaining point of contacts are key when collaborating care. </a:t>
            </a:r>
          </a:p>
        </p:txBody>
      </p:sp>
      <p:sp>
        <p:nvSpPr>
          <p:cNvPr id="4" name="Slide Number Placeholder 3"/>
          <p:cNvSpPr>
            <a:spLocks noGrp="1"/>
          </p:cNvSpPr>
          <p:nvPr>
            <p:ph type="sldNum" sz="quarter" idx="5"/>
          </p:nvPr>
        </p:nvSpPr>
        <p:spPr/>
        <p:txBody>
          <a:bodyPr/>
          <a:lstStyle/>
          <a:p>
            <a:fld id="{7FD748B3-0044-4B0D-8EA2-D393A307F8E7}" type="slidenum">
              <a:rPr lang="en-US" smtClean="0"/>
              <a:t>22</a:t>
            </a:fld>
            <a:endParaRPr lang="en-US"/>
          </a:p>
        </p:txBody>
      </p:sp>
    </p:spTree>
    <p:extLst>
      <p:ext uri="{BB962C8B-B14F-4D97-AF65-F5344CB8AC3E}">
        <p14:creationId xmlns:p14="http://schemas.microsoft.com/office/powerpoint/2010/main" val="286469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Facts and headlines like these, remind us of the importance of continuing to work with our public health partners to effectively test, identify and treat both active TB and LTBI.  </a:t>
            </a:r>
          </a:p>
          <a:p>
            <a:endParaRPr lang="en-US" dirty="0"/>
          </a:p>
        </p:txBody>
      </p:sp>
      <p:sp>
        <p:nvSpPr>
          <p:cNvPr id="4" name="Slide Number Placeholder 3"/>
          <p:cNvSpPr>
            <a:spLocks noGrp="1"/>
          </p:cNvSpPr>
          <p:nvPr>
            <p:ph type="sldNum" sz="quarter" idx="5"/>
          </p:nvPr>
        </p:nvSpPr>
        <p:spPr/>
        <p:txBody>
          <a:bodyPr/>
          <a:lstStyle/>
          <a:p>
            <a:fld id="{A4CC190A-A81D-4F4D-9CCC-22D9BAB9B3E9}" type="slidenum">
              <a:rPr lang="en-US" smtClean="0"/>
              <a:t>5</a:t>
            </a:fld>
            <a:endParaRPr lang="en-US"/>
          </a:p>
        </p:txBody>
      </p:sp>
    </p:spTree>
    <p:extLst>
      <p:ext uri="{BB962C8B-B14F-4D97-AF65-F5344CB8AC3E}">
        <p14:creationId xmlns:p14="http://schemas.microsoft.com/office/powerpoint/2010/main" val="1699075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As the health department we are able to obtain medical records without individualized authorization for surveillance, investigations and interventions. </a:t>
            </a:r>
          </a:p>
        </p:txBody>
      </p:sp>
      <p:sp>
        <p:nvSpPr>
          <p:cNvPr id="4" name="Slide Number Placeholder 3"/>
          <p:cNvSpPr>
            <a:spLocks noGrp="1"/>
          </p:cNvSpPr>
          <p:nvPr>
            <p:ph type="sldNum" sz="quarter" idx="5"/>
          </p:nvPr>
        </p:nvSpPr>
        <p:spPr/>
        <p:txBody>
          <a:bodyPr/>
          <a:lstStyle/>
          <a:p>
            <a:fld id="{7FD748B3-0044-4B0D-8EA2-D393A307F8E7}" type="slidenum">
              <a:rPr lang="en-US" smtClean="0"/>
              <a:t>23</a:t>
            </a:fld>
            <a:endParaRPr lang="en-US"/>
          </a:p>
        </p:txBody>
      </p:sp>
    </p:spTree>
    <p:extLst>
      <p:ext uri="{BB962C8B-B14F-4D97-AF65-F5344CB8AC3E}">
        <p14:creationId xmlns:p14="http://schemas.microsoft.com/office/powerpoint/2010/main" val="1017654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Coordination of care should be documented with clear roles and responsibilities. </a:t>
            </a:r>
          </a:p>
        </p:txBody>
      </p:sp>
      <p:sp>
        <p:nvSpPr>
          <p:cNvPr id="4" name="Slide Number Placeholder 3"/>
          <p:cNvSpPr>
            <a:spLocks noGrp="1"/>
          </p:cNvSpPr>
          <p:nvPr>
            <p:ph type="sldNum" sz="quarter" idx="5"/>
          </p:nvPr>
        </p:nvSpPr>
        <p:spPr/>
        <p:txBody>
          <a:bodyPr/>
          <a:lstStyle/>
          <a:p>
            <a:fld id="{7FD748B3-0044-4B0D-8EA2-D393A307F8E7}" type="slidenum">
              <a:rPr lang="en-US" smtClean="0"/>
              <a:t>24</a:t>
            </a:fld>
            <a:endParaRPr lang="en-US"/>
          </a:p>
        </p:txBody>
      </p:sp>
    </p:spTree>
    <p:extLst>
      <p:ext uri="{BB962C8B-B14F-4D97-AF65-F5344CB8AC3E}">
        <p14:creationId xmlns:p14="http://schemas.microsoft.com/office/powerpoint/2010/main" val="595581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Prevention of continued transmission of disease is part of the nurse case management role. It’s important to educate the patient, family and providers on isolation guidelines and criteria to be released from isolation. </a:t>
            </a:r>
          </a:p>
        </p:txBody>
      </p:sp>
      <p:sp>
        <p:nvSpPr>
          <p:cNvPr id="4" name="Slide Number Placeholder 3"/>
          <p:cNvSpPr>
            <a:spLocks noGrp="1"/>
          </p:cNvSpPr>
          <p:nvPr>
            <p:ph type="sldNum" sz="quarter" idx="5"/>
          </p:nvPr>
        </p:nvSpPr>
        <p:spPr/>
        <p:txBody>
          <a:bodyPr/>
          <a:lstStyle/>
          <a:p>
            <a:fld id="{7FD748B3-0044-4B0D-8EA2-D393A307F8E7}" type="slidenum">
              <a:rPr lang="en-US" smtClean="0"/>
              <a:t>25</a:t>
            </a:fld>
            <a:endParaRPr lang="en-US"/>
          </a:p>
        </p:txBody>
      </p:sp>
    </p:spTree>
    <p:extLst>
      <p:ext uri="{BB962C8B-B14F-4D97-AF65-F5344CB8AC3E}">
        <p14:creationId xmlns:p14="http://schemas.microsoft.com/office/powerpoint/2010/main" val="3762376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patients are mobile at times and may even cross jurisdictions. It’s important to coordinate with external facilities to verify that a patient’s continuity of care is being met. </a:t>
            </a:r>
          </a:p>
        </p:txBody>
      </p:sp>
      <p:sp>
        <p:nvSpPr>
          <p:cNvPr id="4" name="Slide Number Placeholder 3"/>
          <p:cNvSpPr>
            <a:spLocks noGrp="1"/>
          </p:cNvSpPr>
          <p:nvPr>
            <p:ph type="sldNum" sz="quarter" idx="5"/>
          </p:nvPr>
        </p:nvSpPr>
        <p:spPr/>
        <p:txBody>
          <a:bodyPr/>
          <a:lstStyle/>
          <a:p>
            <a:fld id="{7FD748B3-0044-4B0D-8EA2-D393A307F8E7}" type="slidenum">
              <a:rPr lang="en-US" smtClean="0"/>
              <a:t>26</a:t>
            </a:fld>
            <a:endParaRPr lang="en-US"/>
          </a:p>
        </p:txBody>
      </p:sp>
    </p:spTree>
    <p:extLst>
      <p:ext uri="{BB962C8B-B14F-4D97-AF65-F5344CB8AC3E}">
        <p14:creationId xmlns:p14="http://schemas.microsoft.com/office/powerpoint/2010/main" val="2521891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Remember that state purchased medications purchased under the 340B program can’t be distributed outside TB programs. </a:t>
            </a:r>
          </a:p>
        </p:txBody>
      </p:sp>
      <p:sp>
        <p:nvSpPr>
          <p:cNvPr id="4" name="Slide Number Placeholder 3"/>
          <p:cNvSpPr>
            <a:spLocks noGrp="1"/>
          </p:cNvSpPr>
          <p:nvPr>
            <p:ph type="sldNum" sz="quarter" idx="5"/>
          </p:nvPr>
        </p:nvSpPr>
        <p:spPr/>
        <p:txBody>
          <a:bodyPr/>
          <a:lstStyle/>
          <a:p>
            <a:fld id="{7FD748B3-0044-4B0D-8EA2-D393A307F8E7}" type="slidenum">
              <a:rPr lang="en-US" smtClean="0"/>
              <a:t>27</a:t>
            </a:fld>
            <a:endParaRPr lang="en-US"/>
          </a:p>
        </p:txBody>
      </p:sp>
    </p:spTree>
    <p:extLst>
      <p:ext uri="{BB962C8B-B14F-4D97-AF65-F5344CB8AC3E}">
        <p14:creationId xmlns:p14="http://schemas.microsoft.com/office/powerpoint/2010/main" val="627343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ECC6E7A-4767-4E76-9E5E-AC6B9FE046E8}" type="slidenum">
              <a:rPr lang="en-US" smtClean="0"/>
              <a:t>28</a:t>
            </a:fld>
            <a:endParaRPr lang="en-US"/>
          </a:p>
        </p:txBody>
      </p:sp>
    </p:spTree>
    <p:extLst>
      <p:ext uri="{BB962C8B-B14F-4D97-AF65-F5344CB8AC3E}">
        <p14:creationId xmlns:p14="http://schemas.microsoft.com/office/powerpoint/2010/main" val="2385508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D748B3-0044-4B0D-8EA2-D393A307F8E7}" type="slidenum">
              <a:rPr lang="en-US" smtClean="0"/>
              <a:t>30</a:t>
            </a:fld>
            <a:endParaRPr lang="en-US"/>
          </a:p>
        </p:txBody>
      </p:sp>
    </p:spTree>
    <p:extLst>
      <p:ext uri="{BB962C8B-B14F-4D97-AF65-F5344CB8AC3E}">
        <p14:creationId xmlns:p14="http://schemas.microsoft.com/office/powerpoint/2010/main" val="3692994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D748B3-0044-4B0D-8EA2-D393A307F8E7}" type="slidenum">
              <a:rPr lang="en-US" smtClean="0"/>
              <a:t>31</a:t>
            </a:fld>
            <a:endParaRPr lang="en-US"/>
          </a:p>
        </p:txBody>
      </p:sp>
    </p:spTree>
    <p:extLst>
      <p:ext uri="{BB962C8B-B14F-4D97-AF65-F5344CB8AC3E}">
        <p14:creationId xmlns:p14="http://schemas.microsoft.com/office/powerpoint/2010/main" val="1124471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D748B3-0044-4B0D-8EA2-D393A307F8E7}" type="slidenum">
              <a:rPr lang="en-US" smtClean="0"/>
              <a:t>32</a:t>
            </a:fld>
            <a:endParaRPr lang="en-US"/>
          </a:p>
        </p:txBody>
      </p:sp>
    </p:spTree>
    <p:extLst>
      <p:ext uri="{BB962C8B-B14F-4D97-AF65-F5344CB8AC3E}">
        <p14:creationId xmlns:p14="http://schemas.microsoft.com/office/powerpoint/2010/main" val="33239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Public Health plays an important role in linking patients to care, educating the community and seeking consultation when there is a conflict in standards of care. </a:t>
            </a:r>
          </a:p>
        </p:txBody>
      </p:sp>
      <p:sp>
        <p:nvSpPr>
          <p:cNvPr id="4" name="Slide Number Placeholder 3"/>
          <p:cNvSpPr>
            <a:spLocks noGrp="1"/>
          </p:cNvSpPr>
          <p:nvPr>
            <p:ph type="sldNum" sz="quarter" idx="10"/>
          </p:nvPr>
        </p:nvSpPr>
        <p:spPr/>
        <p:txBody>
          <a:bodyPr/>
          <a:lstStyle/>
          <a:p>
            <a:fld id="{063872B2-8B83-4828-B82C-8EAE50CFBFB6}" type="slidenum">
              <a:rPr lang="en-US" smtClean="0"/>
              <a:t>33</a:t>
            </a:fld>
            <a:endParaRPr lang="en-US" dirty="0"/>
          </a:p>
        </p:txBody>
      </p:sp>
    </p:spTree>
    <p:extLst>
      <p:ext uri="{BB962C8B-B14F-4D97-AF65-F5344CB8AC3E}">
        <p14:creationId xmlns:p14="http://schemas.microsoft.com/office/powerpoint/2010/main" val="89100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rPr>
              <a:t>As Texans we often say, “everything is bigger in Texas” and with such a large state, we also see larger numbers. Texas was ranked #2 in the US for the highest case counts. (#1 is California). We have 3 of the country’s top 10 largest cities(Houston- 4; San Antonio – 7;  Dallas - 9). Texas also has the longest stretch of border with Mexico compared to any other US state.</a:t>
            </a:r>
            <a:endParaRPr lang="en-US" sz="1200" b="1" i="0" dirty="0">
              <a:effectLst/>
            </a:endParaRPr>
          </a:p>
        </p:txBody>
      </p:sp>
      <p:sp>
        <p:nvSpPr>
          <p:cNvPr id="4" name="Slide Number Placeholder 3"/>
          <p:cNvSpPr>
            <a:spLocks noGrp="1"/>
          </p:cNvSpPr>
          <p:nvPr>
            <p:ph type="sldNum" sz="quarter" idx="5"/>
          </p:nvPr>
        </p:nvSpPr>
        <p:spPr/>
        <p:txBody>
          <a:bodyPr/>
          <a:lstStyle/>
          <a:p>
            <a:fld id="{7FD748B3-0044-4B0D-8EA2-D393A307F8E7}" type="slidenum">
              <a:rPr lang="en-US" smtClean="0"/>
              <a:t>6</a:t>
            </a:fld>
            <a:endParaRPr lang="en-US"/>
          </a:p>
        </p:txBody>
      </p:sp>
    </p:spTree>
    <p:extLst>
      <p:ext uri="{BB962C8B-B14F-4D97-AF65-F5344CB8AC3E}">
        <p14:creationId xmlns:p14="http://schemas.microsoft.com/office/powerpoint/2010/main" val="1334740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educational</a:t>
            </a:r>
            <a:r>
              <a:rPr lang="en-US" baseline="0" dirty="0"/>
              <a:t> materials are available at the tip of our fingers. Together we can strive to eliminate TB and have a healthier, happier community.   </a:t>
            </a:r>
            <a:endParaRPr lang="en-US" dirty="0"/>
          </a:p>
        </p:txBody>
      </p:sp>
      <p:sp>
        <p:nvSpPr>
          <p:cNvPr id="4" name="Slide Number Placeholder 3"/>
          <p:cNvSpPr>
            <a:spLocks noGrp="1"/>
          </p:cNvSpPr>
          <p:nvPr>
            <p:ph type="sldNum" sz="quarter" idx="10"/>
          </p:nvPr>
        </p:nvSpPr>
        <p:spPr/>
        <p:txBody>
          <a:bodyPr/>
          <a:lstStyle/>
          <a:p>
            <a:fld id="{063872B2-8B83-4828-B82C-8EAE50CFBFB6}" type="slidenum">
              <a:rPr lang="en-US" smtClean="0"/>
              <a:t>34</a:t>
            </a:fld>
            <a:endParaRPr lang="en-US" dirty="0"/>
          </a:p>
        </p:txBody>
      </p:sp>
    </p:spTree>
    <p:extLst>
      <p:ext uri="{BB962C8B-B14F-4D97-AF65-F5344CB8AC3E}">
        <p14:creationId xmlns:p14="http://schemas.microsoft.com/office/powerpoint/2010/main" val="3026790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3872B2-8B83-4828-B82C-8EAE50CFBFB6}" type="slidenum">
              <a:rPr lang="en-US" smtClean="0"/>
              <a:t>35</a:t>
            </a:fld>
            <a:endParaRPr lang="en-US" dirty="0"/>
          </a:p>
        </p:txBody>
      </p:sp>
    </p:spTree>
    <p:extLst>
      <p:ext uri="{BB962C8B-B14F-4D97-AF65-F5344CB8AC3E}">
        <p14:creationId xmlns:p14="http://schemas.microsoft.com/office/powerpoint/2010/main" val="1731862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D748B3-0044-4B0D-8EA2-D393A307F8E7}" type="slidenum">
              <a:rPr lang="en-US" smtClean="0"/>
              <a:t>36</a:t>
            </a:fld>
            <a:endParaRPr lang="en-US"/>
          </a:p>
        </p:txBody>
      </p:sp>
    </p:spTree>
    <p:extLst>
      <p:ext uri="{BB962C8B-B14F-4D97-AF65-F5344CB8AC3E}">
        <p14:creationId xmlns:p14="http://schemas.microsoft.com/office/powerpoint/2010/main" val="314071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D748B3-0044-4B0D-8EA2-D393A307F8E7}" type="slidenum">
              <a:rPr lang="en-US" smtClean="0"/>
              <a:t>37</a:t>
            </a:fld>
            <a:endParaRPr lang="en-US"/>
          </a:p>
        </p:txBody>
      </p:sp>
    </p:spTree>
    <p:extLst>
      <p:ext uri="{BB962C8B-B14F-4D97-AF65-F5344CB8AC3E}">
        <p14:creationId xmlns:p14="http://schemas.microsoft.com/office/powerpoint/2010/main" val="4293372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Texas TB vision and mission for a healthier Texas focuses on eliminating TB. We hope to accomplish this by prioritizing our focus on active TB surveillance activities in the following order:  </a:t>
            </a:r>
          </a:p>
          <a:p>
            <a:pPr marL="171450" indent="-171450">
              <a:buFont typeface="Arial" panose="020B0604020202020204" pitchFamily="34" charset="0"/>
              <a:buChar char="•"/>
            </a:pPr>
            <a:r>
              <a:rPr lang="en-US" dirty="0"/>
              <a:t>Our primary focus is to find and treat TB disease adequately. </a:t>
            </a:r>
          </a:p>
          <a:p>
            <a:pPr marL="171450" indent="-171450">
              <a:buFont typeface="Arial" panose="020B0604020202020204" pitchFamily="34" charset="0"/>
              <a:buChar char="•"/>
            </a:pPr>
            <a:r>
              <a:rPr lang="en-US" dirty="0"/>
              <a:t>Perform Contact investigations when deemed necessary to find and treat persons who have been exposed to TB. </a:t>
            </a:r>
          </a:p>
          <a:p>
            <a:pPr marL="171450" indent="-171450">
              <a:buFont typeface="Arial" panose="020B0604020202020204" pitchFamily="34" charset="0"/>
              <a:buChar char="•"/>
            </a:pPr>
            <a:r>
              <a:rPr lang="en-US" dirty="0"/>
              <a:t>And actively search and treat high-risk individuals with LTBI.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As a community it’s important to work together to ensure we can meet our vision and mission.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748B3-0044-4B0D-8EA2-D393A307F8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93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vision and mission is to eliminate TB and by focusing our efforts on those who are at higher risk of developing contagious active disease, we could all take a part in stopping TB transmission. Let’s review those priority populations and high-risk factors. </a:t>
            </a:r>
          </a:p>
          <a:p>
            <a:endParaRPr lang="en-US" dirty="0"/>
          </a:p>
        </p:txBody>
      </p:sp>
      <p:sp>
        <p:nvSpPr>
          <p:cNvPr id="4" name="Slide Number Placeholder 3"/>
          <p:cNvSpPr>
            <a:spLocks noGrp="1"/>
          </p:cNvSpPr>
          <p:nvPr>
            <p:ph type="sldNum" sz="quarter" idx="5"/>
          </p:nvPr>
        </p:nvSpPr>
        <p:spPr/>
        <p:txBody>
          <a:bodyPr/>
          <a:lstStyle/>
          <a:p>
            <a:fld id="{A4CC190A-A81D-4F4D-9CCC-22D9BAB9B3E9}" type="slidenum">
              <a:rPr lang="en-US" smtClean="0"/>
              <a:t>8</a:t>
            </a:fld>
            <a:endParaRPr lang="en-US"/>
          </a:p>
        </p:txBody>
      </p:sp>
    </p:spTree>
    <p:extLst>
      <p:ext uri="{BB962C8B-B14F-4D97-AF65-F5344CB8AC3E}">
        <p14:creationId xmlns:p14="http://schemas.microsoft.com/office/powerpoint/2010/main" val="3245374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factors that contribute to LTBI and active disease. Currently the CDC is reporting up to 13 million people living with LTBI. These individuals don’t have symptoms and most likely never know they are infected unless they are tested. Without preventive treatment 10% of persons living with LTBI will develop active TB. 10% of 13 million equals 1,300,000. And 650,000 of those individuals will develop active TB within the first 2 years of infection.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FD748B3-0044-4B0D-8EA2-D393A307F8E7}" type="slidenum">
              <a:rPr lang="en-US" smtClean="0"/>
              <a:t>9</a:t>
            </a:fld>
            <a:endParaRPr lang="en-US"/>
          </a:p>
        </p:txBody>
      </p:sp>
    </p:spTree>
    <p:extLst>
      <p:ext uri="{BB962C8B-B14F-4D97-AF65-F5344CB8AC3E}">
        <p14:creationId xmlns:p14="http://schemas.microsoft.com/office/powerpoint/2010/main" val="82854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who is at greatest risk? TB Risk Factors are placed in two categories. High Risk factors are determined by places and conditions that increase risk. If an individual is born in a country where TB is prevalent, they are at higher risk of being exposed. The country where they are from may also determine if there is a higher probability of being exposed to a resistant form of TB. People who live or work in congregate settings and our homeless population is also at a higher risk. Persons with comorbidities that suppress the immune system fall into our 2</a:t>
            </a:r>
            <a:r>
              <a:rPr lang="en-US" baseline="30000" dirty="0"/>
              <a:t>nd</a:t>
            </a:r>
            <a:r>
              <a:rPr lang="en-US" dirty="0"/>
              <a:t> high risk category as seen here. Furthermore those with a weakened immune system such as children &lt;5y/o or HIV positive individuals will have an increased risk for complicated TB disease. They may suffer from TB meningitis, disseminated disease or other complications. So, it’s important to identify, screen and treat those high-risk infected  persons before they become ill.  </a:t>
            </a:r>
          </a:p>
        </p:txBody>
      </p:sp>
      <p:sp>
        <p:nvSpPr>
          <p:cNvPr id="4" name="Slide Number Placeholder 3"/>
          <p:cNvSpPr>
            <a:spLocks noGrp="1"/>
          </p:cNvSpPr>
          <p:nvPr>
            <p:ph type="sldNum" sz="quarter" idx="5"/>
          </p:nvPr>
        </p:nvSpPr>
        <p:spPr/>
        <p:txBody>
          <a:bodyPr/>
          <a:lstStyle/>
          <a:p>
            <a:fld id="{7FD748B3-0044-4B0D-8EA2-D393A307F8E7}" type="slidenum">
              <a:rPr lang="en-US" smtClean="0"/>
              <a:t>10</a:t>
            </a:fld>
            <a:endParaRPr lang="en-US"/>
          </a:p>
        </p:txBody>
      </p:sp>
    </p:spTree>
    <p:extLst>
      <p:ext uri="{BB962C8B-B14F-4D97-AF65-F5344CB8AC3E}">
        <p14:creationId xmlns:p14="http://schemas.microsoft.com/office/powerpoint/2010/main" val="133990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provides the medical and social risk factors by percentage in 2024. The highest social risk factor listed are correctional facilities. </a:t>
            </a:r>
          </a:p>
        </p:txBody>
      </p:sp>
      <p:sp>
        <p:nvSpPr>
          <p:cNvPr id="4" name="Slide Number Placeholder 3"/>
          <p:cNvSpPr>
            <a:spLocks noGrp="1"/>
          </p:cNvSpPr>
          <p:nvPr>
            <p:ph type="sldNum" sz="quarter" idx="5"/>
          </p:nvPr>
        </p:nvSpPr>
        <p:spPr/>
        <p:txBody>
          <a:bodyPr/>
          <a:lstStyle/>
          <a:p>
            <a:fld id="{7FD748B3-0044-4B0D-8EA2-D393A307F8E7}" type="slidenum">
              <a:rPr lang="en-US" smtClean="0"/>
              <a:t>11</a:t>
            </a:fld>
            <a:endParaRPr lang="en-US"/>
          </a:p>
        </p:txBody>
      </p:sp>
    </p:spTree>
    <p:extLst>
      <p:ext uri="{BB962C8B-B14F-4D97-AF65-F5344CB8AC3E}">
        <p14:creationId xmlns:p14="http://schemas.microsoft.com/office/powerpoint/2010/main" val="3510576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 in correctional facilities affects our communities. This high transit population can be challenging to diagnose and treat but should be a high priority. Texas has multiple facilities including chapter 89 facilities, local jails, ICE detention centers and unaccompanied minor facilities. Collaboration with correctional facilities may include: identifying persons who have a suspicion of TB early to prevent transmission, provide consultation and guidance for treatment and monitoring, facilitate and provide recommendations for contact investigations, reporting should be sent to jail liaisons and timely notifications of transfers with point of contact should be reported for continuity of care. </a:t>
            </a:r>
          </a:p>
        </p:txBody>
      </p:sp>
      <p:sp>
        <p:nvSpPr>
          <p:cNvPr id="4" name="Slide Number Placeholder 3"/>
          <p:cNvSpPr>
            <a:spLocks noGrp="1"/>
          </p:cNvSpPr>
          <p:nvPr>
            <p:ph type="sldNum" sz="quarter" idx="5"/>
          </p:nvPr>
        </p:nvSpPr>
        <p:spPr/>
        <p:txBody>
          <a:bodyPr/>
          <a:lstStyle/>
          <a:p>
            <a:fld id="{7FD748B3-0044-4B0D-8EA2-D393A307F8E7}" type="slidenum">
              <a:rPr lang="en-US" smtClean="0"/>
              <a:t>12</a:t>
            </a:fld>
            <a:endParaRPr lang="en-US"/>
          </a:p>
        </p:txBody>
      </p:sp>
    </p:spTree>
    <p:extLst>
      <p:ext uri="{BB962C8B-B14F-4D97-AF65-F5344CB8AC3E}">
        <p14:creationId xmlns:p14="http://schemas.microsoft.com/office/powerpoint/2010/main" val="1512350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3F5763"/>
            </a:gs>
            <a:gs pos="40000">
              <a:srgbClr val="005CB9"/>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descr="Text&#10;&#10;Description automatically generated with medium confidence">
            <a:extLst>
              <a:ext uri="{FF2B5EF4-FFF2-40B4-BE49-F238E27FC236}">
                <a16:creationId xmlns:a16="http://schemas.microsoft.com/office/drawing/2014/main" id="{3E2232BB-2831-4926-FB5F-9490F8512BDA}"/>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449691" y="6152606"/>
            <a:ext cx="2542012" cy="916259"/>
          </a:xfrm>
          <a:prstGeom prst="rect">
            <a:avLst/>
          </a:prstGeom>
        </p:spPr>
      </p:pic>
    </p:spTree>
    <p:extLst>
      <p:ext uri="{BB962C8B-B14F-4D97-AF65-F5344CB8AC3E}">
        <p14:creationId xmlns:p14="http://schemas.microsoft.com/office/powerpoint/2010/main" val="3682944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9397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7A616D50-0653-4B76-8226-86E451F876C4}"/>
              </a:ext>
            </a:extLst>
          </p:cNvPr>
          <p:cNvSpPr>
            <a:spLocks noGrp="1"/>
          </p:cNvSpPr>
          <p:nvPr>
            <p:ph idx="1"/>
          </p:nvPr>
        </p:nvSpPr>
        <p:spPr>
          <a:xfrm>
            <a:off x="2563025" y="2064212"/>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Text&#10;&#10;Description automatically generated with medium confidence">
            <a:extLst>
              <a:ext uri="{FF2B5EF4-FFF2-40B4-BE49-F238E27FC236}">
                <a16:creationId xmlns:a16="http://schemas.microsoft.com/office/drawing/2014/main" id="{8CE4058B-E2A0-DF31-12D6-B8E08D076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1645" y="6112488"/>
            <a:ext cx="2592423" cy="934430"/>
          </a:xfrm>
          <a:prstGeom prst="rect">
            <a:avLst/>
          </a:prstGeom>
        </p:spPr>
      </p:pic>
    </p:spTree>
    <p:extLst>
      <p:ext uri="{BB962C8B-B14F-4D97-AF65-F5344CB8AC3E}">
        <p14:creationId xmlns:p14="http://schemas.microsoft.com/office/powerpoint/2010/main" val="1158945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D21C56A-9BCF-48C0-A997-1778633F9FEE}"/>
              </a:ext>
            </a:extLst>
          </p:cNvPr>
          <p:cNvSpPr>
            <a:spLocks noGrp="1"/>
          </p:cNvSpPr>
          <p:nvPr>
            <p:ph idx="1"/>
          </p:nvPr>
        </p:nvSpPr>
        <p:spPr>
          <a:xfrm>
            <a:off x="2563025" y="2064212"/>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6830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a:prstGeom prst="rect">
            <a:avLst/>
          </a:prstGeo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dirty="0"/>
          </a:p>
        </p:txBody>
      </p:sp>
    </p:spTree>
    <p:extLst>
      <p:ext uri="{BB962C8B-B14F-4D97-AF65-F5344CB8AC3E}">
        <p14:creationId xmlns:p14="http://schemas.microsoft.com/office/powerpoint/2010/main" val="1965660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Map&#10;&#10;Description automatically generated">
            <a:extLst>
              <a:ext uri="{FF2B5EF4-FFF2-40B4-BE49-F238E27FC236}">
                <a16:creationId xmlns:a16="http://schemas.microsoft.com/office/drawing/2014/main" id="{0F416732-3910-99CA-5F57-C612F40894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7956" y="4830792"/>
            <a:ext cx="1950442" cy="1849788"/>
          </a:xfrm>
          <a:prstGeom prst="rect">
            <a:avLst/>
          </a:prstGeom>
        </p:spPr>
      </p:pic>
    </p:spTree>
    <p:extLst>
      <p:ext uri="{BB962C8B-B14F-4D97-AF65-F5344CB8AC3E}">
        <p14:creationId xmlns:p14="http://schemas.microsoft.com/office/powerpoint/2010/main" val="3492181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38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0337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1235467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174685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68519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a:t>
            </a:r>
            <a:br>
              <a:rPr lang="en-US" dirty="0"/>
            </a:br>
            <a:r>
              <a:rPr lang="en-US" dirty="0"/>
              <a:t>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pic>
        <p:nvPicPr>
          <p:cNvPr id="9" name="Picture 8" title="Texas Department of State Health Services logo">
            <a:extLst>
              <a:ext uri="{FF2B5EF4-FFF2-40B4-BE49-F238E27FC236}">
                <a16:creationId xmlns:a16="http://schemas.microsoft.com/office/drawing/2014/main" id="{61C7FDD5-5248-4AD5-9B5C-B02148B3A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pic>
        <p:nvPicPr>
          <p:cNvPr id="7" name="Picture 6">
            <a:extLst>
              <a:ext uri="{FF2B5EF4-FFF2-40B4-BE49-F238E27FC236}">
                <a16:creationId xmlns:a16="http://schemas.microsoft.com/office/drawing/2014/main" id="{95FD7E20-6423-4E3B-98A0-A7C833DAFB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04926" y="5021910"/>
            <a:ext cx="2791452" cy="2788868"/>
          </a:xfrm>
          <a:prstGeom prst="rect">
            <a:avLst/>
          </a:prstGeom>
        </p:spPr>
      </p:pic>
    </p:spTree>
    <p:extLst>
      <p:ext uri="{BB962C8B-B14F-4D97-AF65-F5344CB8AC3E}">
        <p14:creationId xmlns:p14="http://schemas.microsoft.com/office/powerpoint/2010/main" val="2214235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2041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Map&#10;&#10;Description automatically generated">
            <a:extLst>
              <a:ext uri="{FF2B5EF4-FFF2-40B4-BE49-F238E27FC236}">
                <a16:creationId xmlns:a16="http://schemas.microsoft.com/office/drawing/2014/main" id="{0F416732-3910-99CA-5F57-C612F40894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7956" y="4830792"/>
            <a:ext cx="1950442" cy="1849788"/>
          </a:xfrm>
          <a:prstGeom prst="rect">
            <a:avLst/>
          </a:prstGeom>
        </p:spPr>
      </p:pic>
    </p:spTree>
    <p:extLst>
      <p:ext uri="{BB962C8B-B14F-4D97-AF65-F5344CB8AC3E}">
        <p14:creationId xmlns:p14="http://schemas.microsoft.com/office/powerpoint/2010/main" val="1313854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a:prstGeom prst="rect">
            <a:avLst/>
          </a:prstGeo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152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EDE7A0-2A40-4843-A4BA-64BCA4242F6B}"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315611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647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4107003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7A616D50-0653-4B76-8226-86E451F876C4}"/>
              </a:ext>
            </a:extLst>
          </p:cNvPr>
          <p:cNvSpPr>
            <a:spLocks noGrp="1"/>
          </p:cNvSpPr>
          <p:nvPr>
            <p:ph idx="1"/>
          </p:nvPr>
        </p:nvSpPr>
        <p:spPr>
          <a:xfrm>
            <a:off x="2563025" y="2064212"/>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Text&#10;&#10;Description automatically generated with medium confidence">
            <a:extLst>
              <a:ext uri="{FF2B5EF4-FFF2-40B4-BE49-F238E27FC236}">
                <a16:creationId xmlns:a16="http://schemas.microsoft.com/office/drawing/2014/main" id="{8CE4058B-E2A0-DF31-12D6-B8E08D076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1645" y="6112488"/>
            <a:ext cx="2592423" cy="934430"/>
          </a:xfrm>
          <a:prstGeom prst="rect">
            <a:avLst/>
          </a:prstGeom>
        </p:spPr>
      </p:pic>
    </p:spTree>
    <p:extLst>
      <p:ext uri="{BB962C8B-B14F-4D97-AF65-F5344CB8AC3E}">
        <p14:creationId xmlns:p14="http://schemas.microsoft.com/office/powerpoint/2010/main" val="708203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D21C56A-9BCF-48C0-A997-1778633F9FEE}"/>
              </a:ext>
            </a:extLst>
          </p:cNvPr>
          <p:cNvSpPr>
            <a:spLocks noGrp="1"/>
          </p:cNvSpPr>
          <p:nvPr>
            <p:ph idx="1"/>
          </p:nvPr>
        </p:nvSpPr>
        <p:spPr>
          <a:xfrm>
            <a:off x="2563025" y="2064212"/>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896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F84F0B-9FAD-42A0-A89F-0B02E02B2B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118" b="8846"/>
          <a:stretch/>
        </p:blipFill>
        <p:spPr>
          <a:xfrm>
            <a:off x="-10048" y="5880723"/>
            <a:ext cx="12192000" cy="977277"/>
          </a:xfrm>
          <a:prstGeom prst="rect">
            <a:avLst/>
          </a:prstGeom>
          <a:ln>
            <a:noFill/>
          </a:ln>
        </p:spPr>
      </p:pic>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4421275" y="5840081"/>
            <a:ext cx="3778181" cy="1017919"/>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6CAC9F7D-1D57-7536-B38F-41E18A4291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89023" y="2063926"/>
            <a:ext cx="9854077" cy="3551868"/>
          </a:xfrm>
          <a:prstGeom prst="rect">
            <a:avLst/>
          </a:prstGeom>
        </p:spPr>
      </p:pic>
    </p:spTree>
    <p:extLst>
      <p:ext uri="{BB962C8B-B14F-4D97-AF65-F5344CB8AC3E}">
        <p14:creationId xmlns:p14="http://schemas.microsoft.com/office/powerpoint/2010/main" val="161492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300317" y="492816"/>
            <a:ext cx="10515600" cy="1325563"/>
          </a:xfrm>
          <a:prstGeom prst="rect">
            <a:avLst/>
          </a:prstGeom>
        </p:spPr>
        <p:txBody>
          <a:bodyPr vert="horz" lIns="91440" tIns="45720" rIns="91440" bIns="45720" rtlCol="0" anchor="ctr">
            <a:normAutofit/>
          </a:bodyPr>
          <a:lstStyle>
            <a:lvl1pPr>
              <a:defRPr>
                <a:solidFill>
                  <a:srgbClr val="6CC24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588295"/>
            <a:ext cx="11685494" cy="92868"/>
          </a:xfrm>
          <a:prstGeom prst="homePlate">
            <a:avLst/>
          </a:prstGeom>
          <a:solidFill>
            <a:srgbClr val="3F57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46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
            <a:ext cx="12192000" cy="6857997"/>
          </a:xfrm>
          <a:prstGeom prst="rect">
            <a:avLst/>
          </a:prstGeom>
        </p:spPr>
      </p:pic>
      <p:sp>
        <p:nvSpPr>
          <p:cNvPr id="2" name="Holder 2"/>
          <p:cNvSpPr>
            <a:spLocks noGrp="1"/>
          </p:cNvSpPr>
          <p:nvPr>
            <p:ph type="title"/>
          </p:nvPr>
        </p:nvSpPr>
        <p:spPr/>
        <p:txBody>
          <a:bodyPr lIns="0" tIns="0" rIns="0" bIns="0"/>
          <a:lstStyle>
            <a:lvl1pPr>
              <a:defRPr sz="4400" b="0" i="0">
                <a:solidFill>
                  <a:srgbClr val="006FC0"/>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31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3772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39406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834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79197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3.png"/><Relationship Id="rId4" Type="http://schemas.openxmlformats.org/officeDocument/2006/relationships/slideLayout" Target="../slideLayouts/slideLayout24.xml"/><Relationship Id="rId9" Type="http://schemas.openxmlformats.org/officeDocument/2006/relationships/image" Target="../media/image10.sv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7.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651" r:id="rId1"/>
    <p:sldLayoutId id="2147483701" r:id="rId2"/>
    <p:sldLayoutId id="2147483662" r:id="rId3"/>
    <p:sldLayoutId id="2147483653" r:id="rId4"/>
    <p:sldLayoutId id="2147483652" r:id="rId5"/>
    <p:sldLayoutId id="2147483742" r:id="rId6"/>
    <p:sldLayoutId id="2147483744" r:id="rId7"/>
    <p:sldLayoutId id="2147483745" r:id="rId8"/>
    <p:sldLayoutId id="2147483746" r:id="rId9"/>
    <p:sldLayoutId id="2147483752" r:id="rId10"/>
  </p:sldLayoutIdLst>
  <p:hf sldNum="0" hdr="0" ftr="0" dt="0"/>
  <p:txStyles>
    <p:titleStyle>
      <a:lvl1pPr algn="l" defTabSz="914400" rtl="0" eaLnBrk="1" latinLnBrk="0" hangingPunct="1">
        <a:lnSpc>
          <a:spcPct val="90000"/>
        </a:lnSpc>
        <a:spcBef>
          <a:spcPct val="0"/>
        </a:spcBef>
        <a:buNone/>
        <a:defRPr sz="4400" b="1" kern="1200">
          <a:solidFill>
            <a:srgbClr val="6CC24A"/>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7951" t="11802" r="75174" b="3720"/>
          <a:stretch/>
        </p:blipFill>
        <p:spPr>
          <a:xfrm>
            <a:off x="15109"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563025" y="2064212"/>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2679" y="5586963"/>
            <a:ext cx="1598591" cy="1147959"/>
          </a:xfrm>
          <a:prstGeom prst="rect">
            <a:avLst/>
          </a:prstGeom>
        </p:spPr>
      </p:pic>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95" r:id="rId1"/>
    <p:sldLayoutId id="2147483705" r:id="rId2"/>
    <p:sldLayoutId id="2147483704" r:id="rId3"/>
    <p:sldLayoutId id="2147483743" r:id="rId4"/>
    <p:sldLayoutId id="2147483747" r:id="rId5"/>
    <p:sldLayoutId id="2147483748" r:id="rId6"/>
    <p:sldLayoutId id="2147483751" r:id="rId7"/>
    <p:sldLayoutId id="2147483753" r:id="rId8"/>
    <p:sldLayoutId id="2147483754" r:id="rId9"/>
    <p:sldLayoutId id="2147483755" r:id="rId10"/>
  </p:sldLayoutIdLst>
  <p:hf sldNum="0" hdr="0" ftr="0" dt="0"/>
  <p:txStyles>
    <p:titleStyle>
      <a:lvl1pPr algn="l" defTabSz="914400" rtl="0" eaLnBrk="1" latinLnBrk="0" hangingPunct="1">
        <a:lnSpc>
          <a:spcPct val="90000"/>
        </a:lnSpc>
        <a:spcBef>
          <a:spcPct val="0"/>
        </a:spcBef>
        <a:buNone/>
        <a:defRPr sz="4400" b="0" kern="1200">
          <a:solidFill>
            <a:srgbClr val="33333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98603"/>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01949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Graphic 14">
            <a:extLst>
              <a:ext uri="{FF2B5EF4-FFF2-40B4-BE49-F238E27FC236}">
                <a16:creationId xmlns:a16="http://schemas.microsoft.com/office/drawing/2014/main" id="{84EA5899-33B0-4C0D-A763-329FD334C057}"/>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4948" t="37142" r="4610" b="37290"/>
          <a:stretch/>
        </p:blipFill>
        <p:spPr>
          <a:xfrm>
            <a:off x="-104776" y="257161"/>
            <a:ext cx="9239247" cy="1181111"/>
          </a:xfrm>
          <a:prstGeom prst="rect">
            <a:avLst/>
          </a:prstGeom>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334820" y="430903"/>
            <a:ext cx="8001000" cy="898619"/>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descr="Text&#10;&#10;Description automatically generated with medium confidence">
            <a:extLst>
              <a:ext uri="{FF2B5EF4-FFF2-40B4-BE49-F238E27FC236}">
                <a16:creationId xmlns:a16="http://schemas.microsoft.com/office/drawing/2014/main" id="{29CA753E-A160-43A8-85C2-034D5456360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39248" y="652370"/>
            <a:ext cx="2371908" cy="854946"/>
          </a:xfrm>
          <a:prstGeom prst="rect">
            <a:avLst/>
          </a:prstGeom>
        </p:spPr>
      </p:pic>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725" r:id="rId3"/>
    <p:sldLayoutId id="2147483727" r:id="rId4"/>
    <p:sldLayoutId id="2147483749" r:id="rId5"/>
    <p:sldLayoutId id="2147483750" r:id="rId6"/>
  </p:sldLayoutIdLst>
  <p:hf sldNum="0"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3333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51" t="11802" r="75174" b="3720"/>
          <a:stretch/>
        </p:blipFill>
        <p:spPr>
          <a:xfrm>
            <a:off x="15109"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563025" y="2064212"/>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2679" y="5586963"/>
            <a:ext cx="1598591" cy="1147959"/>
          </a:xfrm>
          <a:prstGeom prst="rect">
            <a:avLst/>
          </a:prstGeom>
        </p:spPr>
      </p:pic>
    </p:spTree>
    <p:extLst>
      <p:ext uri="{BB962C8B-B14F-4D97-AF65-F5344CB8AC3E}">
        <p14:creationId xmlns:p14="http://schemas.microsoft.com/office/powerpoint/2010/main" val="3009142462"/>
      </p:ext>
    </p:extLst>
  </p:cSld>
  <p:clrMap bg1="lt1" tx1="dk1" bg2="lt2" tx2="dk2" accent1="accent1" accent2="accent2" accent3="accent3" accent4="accent4" accent5="accent5" accent6="accent6" hlink="hlink" folHlink="folHlink"/>
  <p:sldLayoutIdLst>
    <p:sldLayoutId id="2147483707" r:id="rId1"/>
    <p:sldLayoutId id="2147483708" r:id="rId2"/>
  </p:sldLayoutIdLst>
  <p:hf sldNum="0" hdr="0" ftr="0" dt="0"/>
  <p:txStyles>
    <p:titleStyle>
      <a:lvl1pPr algn="l" defTabSz="914400" rtl="0" eaLnBrk="1" latinLnBrk="0" hangingPunct="1">
        <a:lnSpc>
          <a:spcPct val="90000"/>
        </a:lnSpc>
        <a:spcBef>
          <a:spcPct val="0"/>
        </a:spcBef>
        <a:buNone/>
        <a:defRPr sz="4400" b="0" kern="1200">
          <a:solidFill>
            <a:srgbClr val="33333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www.cdc.gov/tb/risk-factors/hiv.html" TargetMode="External"/><Relationship Id="rId3" Type="http://schemas.openxmlformats.org/officeDocument/2006/relationships/hyperlink" Target="https://www.cdc.gov/tb/exposure/index.html" TargetMode="External"/><Relationship Id="rId7" Type="http://schemas.openxmlformats.org/officeDocument/2006/relationships/hyperlink" Target="https://www.cdc.gov/tb/about/active-tuberculosis-disease.html"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cdc.gov/tb/risk-factors/correctional-facilities.html" TargetMode="External"/><Relationship Id="rId5" Type="http://schemas.openxmlformats.org/officeDocument/2006/relationships/hyperlink" Target="https://www.cdc.gov/tb/risk-factors/homelessness.html" TargetMode="External"/><Relationship Id="rId4" Type="http://schemas.openxmlformats.org/officeDocument/2006/relationships/hyperlink" Target="https://www.cdc.gov/tb/risk-factors/country.html" TargetMode="External"/><Relationship Id="rId9" Type="http://schemas.openxmlformats.org/officeDocument/2006/relationships/hyperlink" Target="https://www.cdc.gov/tb/risk-factors/diabete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cdc.gov/tb/statistics/surv/surv2021/images/Slide55.PNG?_=75551?noic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dshs.texas.gov/sites/default/files/LIDS-TB/publications/TBResources.pdf"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hyperlink" Target="https://findahealthcenter.hrsa.gov/"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beta.cdc.gov/tb/media/pdfs/Self_Study_Module_7_Patient_Rights_and_Confidentiality_in_Tuberculosis_Control.pdf" TargetMode="External"/><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hyperlink" Target="https://www.dshs.texas.gov/sites/default/files/LIDS-TB/policies/TexasTBManual.pdf"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hyperlink" Target="https://www.dshs.texas.gov/tuberculosis-tb/texas-dshs-tb-program-tb-forms-resources"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36.png"/><Relationship Id="rId4" Type="http://schemas.openxmlformats.org/officeDocument/2006/relationships/hyperlink" Target="https://www.dshs.texas.gov/sites/default/files/LIDS-TB/policies/TB-SDO-ClinicalServicesforNurses-25.pdf"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dshs.texas.gov/sites/default/files/LIDS-TB/policies/TexasTBManual.pdf"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dshs.texas.gov/sites/default/files/LIDS-TB/policies/TexasTBManual.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hyperlink" Target="http://commons.wikimedia.org/wiki/File:Collaboration_logo_V2.sv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hyperlink" Target="http://commons.wikimedia.org/wiki/File:Collaboration_logo_V2.sv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hyperlink" Target="http://commons.wikimedia.org/wiki/File:Collaboration_logo_V2.sv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hyperlink" Target="https://www.heartlandntbc.org/products/" TargetMode="External"/><Relationship Id="rId3" Type="http://schemas.openxmlformats.org/officeDocument/2006/relationships/hyperlink" Target="https://www.cdc.gov/tb/education/FAQforProviders.htm" TargetMode="External"/><Relationship Id="rId7" Type="http://schemas.openxmlformats.org/officeDocument/2006/relationships/hyperlink" Target="https://www.cdc.gov/tb/publications/guidelines/pdf/clin-infect-dis.-2016-%20nahid-cid_ciw376.pdf" TargetMode="External"/><Relationship Id="rId12"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hyperlink" Target="https://www.cdc.gov/mmwr/volumes/69/rr/pdfs/rr6901a1-H.pdf" TargetMode="External"/><Relationship Id="rId11" Type="http://schemas.openxmlformats.org/officeDocument/2006/relationships/hyperlink" Target="https://www.dshs.texas.gov/tuberculosis-tb/tb-education-training-resources/frequently-asked-questions-about#hcp" TargetMode="External"/><Relationship Id="rId5" Type="http://schemas.openxmlformats.org/officeDocument/2006/relationships/hyperlink" Target="https://www.cdc.gov/tb/publications/slidesets/ltbi/default.htm" TargetMode="External"/><Relationship Id="rId10" Type="http://schemas.openxmlformats.org/officeDocument/2006/relationships/hyperlink" Target="https://www.dshs.texas.gov/tuberculosis-tb" TargetMode="External"/><Relationship Id="rId4" Type="http://schemas.openxmlformats.org/officeDocument/2006/relationships/hyperlink" Target="https://www.cdc.gov/tb/publications/ltbi/default.htm" TargetMode="External"/><Relationship Id="rId9"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hyperlink" Target="https://www.dshs.texas.gov/about-dshs/rules-regulations" TargetMode="External"/><Relationship Id="rId13" Type="http://schemas.openxmlformats.org/officeDocument/2006/relationships/hyperlink" Target="https://www.drugs.com/drug_interactions.html" TargetMode="External"/><Relationship Id="rId3" Type="http://schemas.openxmlformats.org/officeDocument/2006/relationships/hyperlink" Target="https://www.respiratorytherapyzone.com/largest-tuberculosis-outbreak-kansas/" TargetMode="External"/><Relationship Id="rId7" Type="http://schemas.openxmlformats.org/officeDocument/2006/relationships/hyperlink" Target="https://www.dshs.texas.gov/tuberculosis-tb/texas-dshs-tb-program-tb-forms-resources" TargetMode="External"/><Relationship Id="rId12" Type="http://schemas.openxmlformats.org/officeDocument/2006/relationships/hyperlink" Target="https://www.cdc.gov/tb/statistics/surv/surv2021/images/Slide55.PNG?_=75551?noicon" TargetMode="External"/><Relationship Id="rId2" Type="http://schemas.openxmlformats.org/officeDocument/2006/relationships/notesSlide" Target="../notesSlides/notesSlide31.xml"/><Relationship Id="rId1" Type="http://schemas.openxmlformats.org/officeDocument/2006/relationships/slideLayout" Target="../slideLayouts/slideLayout21.xml"/><Relationship Id="rId6" Type="http://schemas.openxmlformats.org/officeDocument/2006/relationships/hyperlink" Target="https://www.dshs.texas.gov/sites/default/files/LIDS-TB/policies/TB-SDO-ClinicalServicesforNurses-25.pdf" TargetMode="External"/><Relationship Id="rId11" Type="http://schemas.openxmlformats.org/officeDocument/2006/relationships/hyperlink" Target="https://www.cdc.gov/tb/media/pdfs/Self_Study_Module_7_Patient_Rights_and_Confidentiality_in_Tuberculosis_Control.pdf" TargetMode="External"/><Relationship Id="rId5" Type="http://schemas.openxmlformats.org/officeDocument/2006/relationships/hyperlink" Target="https://www.dshs.texas.gov/sites/default/files/LIDS-TB/policies/TexasTBManual.pdf" TargetMode="External"/><Relationship Id="rId15" Type="http://schemas.openxmlformats.org/officeDocument/2006/relationships/hyperlink" Target="https://findahealthcenter.hrsa.gov/" TargetMode="External"/><Relationship Id="rId10" Type="http://schemas.openxmlformats.org/officeDocument/2006/relationships/hyperlink" Target="http://www.heartlandntbc.org/training/" TargetMode="External"/><Relationship Id="rId4" Type="http://schemas.openxmlformats.org/officeDocument/2006/relationships/hyperlink" Target="https://www.dshs.texas.gov/tuberculosis-tb/tb-funded-programs" TargetMode="External"/><Relationship Id="rId9" Type="http://schemas.openxmlformats.org/officeDocument/2006/relationships/hyperlink" Target="https://www.dshs.texas.gov/sites/default/files/LIDS-TB/publications/TBResources.pdf" TargetMode="External"/><Relationship Id="rId14" Type="http://schemas.openxmlformats.org/officeDocument/2006/relationships/hyperlink" Target="https://www.currytbcenter.ucsf.edu/sites/default/files/2022-12/Rifamycin_2022.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respiratorytherapyzone.com/largest-tuberculosis-outbreak-kansa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en.wikipedia.org/wiki/William_Fairfax_Gray" TargetMode="Externa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5.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www.dshs.texas.gov/sites/default/files/LIDS-TB/policies/TexasTBManual.pdf" TargetMode="External"/><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238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543761-4947-F27C-024E-6D94EB8085AD}"/>
              </a:ext>
            </a:extLst>
          </p:cNvPr>
          <p:cNvSpPr>
            <a:spLocks noGrp="1"/>
          </p:cNvSpPr>
          <p:nvPr>
            <p:ph sz="half" idx="1"/>
          </p:nvPr>
        </p:nvSpPr>
        <p:spPr>
          <a:xfrm>
            <a:off x="2405863" y="1825625"/>
            <a:ext cx="4344072" cy="5032374"/>
          </a:xfrm>
        </p:spPr>
        <p:txBody>
          <a:bodyPr>
            <a:normAutofit fontScale="70000" lnSpcReduction="20000"/>
          </a:bodyPr>
          <a:lstStyle/>
          <a:p>
            <a:pPr marL="0" indent="0">
              <a:buNone/>
            </a:pPr>
            <a:r>
              <a:rPr lang="en-US" b="0" i="0" dirty="0">
                <a:solidFill>
                  <a:srgbClr val="1C1D1F"/>
                </a:solidFill>
                <a:effectLst/>
                <a:latin typeface="Nunito" pitchFamily="2" charset="0"/>
              </a:rPr>
              <a:t>People at higher risk of </a:t>
            </a:r>
            <a:r>
              <a:rPr lang="en-US" b="1" i="0" dirty="0">
                <a:solidFill>
                  <a:srgbClr val="1C1D1F"/>
                </a:solidFill>
                <a:effectLst/>
                <a:latin typeface="Nunito" pitchFamily="2" charset="0"/>
              </a:rPr>
              <a:t>being </a:t>
            </a:r>
            <a:r>
              <a:rPr lang="en-US" b="1" i="0" dirty="0">
                <a:solidFill>
                  <a:srgbClr val="005EA2"/>
                </a:solidFill>
                <a:effectLst/>
                <a:latin typeface="Nunito" pitchFamily="2" charset="0"/>
                <a:hlinkClick r:id="rId3"/>
              </a:rPr>
              <a:t>exposed</a:t>
            </a:r>
            <a:r>
              <a:rPr lang="en-US" b="0" i="0" dirty="0">
                <a:solidFill>
                  <a:srgbClr val="1C1D1F"/>
                </a:solidFill>
                <a:effectLst/>
                <a:latin typeface="Nunito" pitchFamily="2" charset="0"/>
              </a:rPr>
              <a:t> to TB:</a:t>
            </a:r>
          </a:p>
          <a:p>
            <a:endParaRPr lang="en-US" b="0" i="0" dirty="0">
              <a:solidFill>
                <a:srgbClr val="1C1D1F"/>
              </a:solidFill>
              <a:effectLst/>
              <a:latin typeface="Nunito" pitchFamily="2" charset="0"/>
            </a:endParaRPr>
          </a:p>
          <a:p>
            <a:pPr algn="l">
              <a:buFont typeface="Arial" panose="020B0604020202020204" pitchFamily="34" charset="0"/>
              <a:buChar char="•"/>
            </a:pPr>
            <a:r>
              <a:rPr lang="en-US" b="0" i="0" dirty="0">
                <a:solidFill>
                  <a:srgbClr val="005EA2"/>
                </a:solidFill>
                <a:effectLst/>
                <a:latin typeface="Nunito" pitchFamily="2" charset="0"/>
                <a:hlinkClick r:id="rId4"/>
              </a:rPr>
              <a:t>Were born in or frequently travel to countries where TB is common</a:t>
            </a:r>
            <a:r>
              <a:rPr lang="en-US" b="0" i="0" dirty="0">
                <a:solidFill>
                  <a:srgbClr val="1C1D1F"/>
                </a:solidFill>
                <a:effectLst/>
                <a:latin typeface="Nunito" pitchFamily="2" charset="0"/>
              </a:rPr>
              <a:t>, including some countries in Asia, Africa, and Latin America</a:t>
            </a:r>
          </a:p>
          <a:p>
            <a:pPr algn="l">
              <a:buFont typeface="Arial" panose="020B0604020202020204" pitchFamily="34" charset="0"/>
              <a:buChar char="•"/>
            </a:pPr>
            <a:endParaRPr lang="en-US" b="0" i="0" dirty="0">
              <a:solidFill>
                <a:srgbClr val="1C1D1F"/>
              </a:solidFill>
              <a:effectLst/>
              <a:latin typeface="Nunito" pitchFamily="2" charset="0"/>
            </a:endParaRPr>
          </a:p>
          <a:p>
            <a:pPr algn="l">
              <a:buFont typeface="Arial" panose="020B0604020202020204" pitchFamily="34" charset="0"/>
              <a:buChar char="•"/>
            </a:pPr>
            <a:r>
              <a:rPr lang="en-US" b="0" i="0" dirty="0">
                <a:solidFill>
                  <a:srgbClr val="1C1D1F"/>
                </a:solidFill>
                <a:effectLst/>
                <a:latin typeface="Nunito" pitchFamily="2" charset="0"/>
              </a:rPr>
              <a:t>Live or used to live in large group settings where TB is more common, such as </a:t>
            </a:r>
            <a:r>
              <a:rPr lang="en-US" b="0" i="0" dirty="0">
                <a:solidFill>
                  <a:srgbClr val="005EA2"/>
                </a:solidFill>
                <a:effectLst/>
                <a:latin typeface="Nunito" pitchFamily="2" charset="0"/>
                <a:hlinkClick r:id="rId5"/>
              </a:rPr>
              <a:t>homeless shelters</a:t>
            </a:r>
            <a:r>
              <a:rPr lang="en-US" b="0" i="0" dirty="0">
                <a:solidFill>
                  <a:srgbClr val="1C1D1F"/>
                </a:solidFill>
                <a:effectLst/>
                <a:latin typeface="Nunito" pitchFamily="2" charset="0"/>
              </a:rPr>
              <a:t>, </a:t>
            </a:r>
            <a:r>
              <a:rPr lang="en-US" b="0" i="0" dirty="0">
                <a:solidFill>
                  <a:srgbClr val="005EA2"/>
                </a:solidFill>
                <a:effectLst/>
                <a:latin typeface="Nunito" pitchFamily="2" charset="0"/>
                <a:hlinkClick r:id="rId6"/>
              </a:rPr>
              <a:t>prisons, or jails</a:t>
            </a:r>
            <a:endParaRPr lang="en-US" b="0" i="0" dirty="0">
              <a:solidFill>
                <a:srgbClr val="005EA2"/>
              </a:solidFill>
              <a:effectLst/>
              <a:latin typeface="Nunito" pitchFamily="2" charset="0"/>
            </a:endParaRPr>
          </a:p>
          <a:p>
            <a:pPr algn="l">
              <a:buFont typeface="Arial" panose="020B0604020202020204" pitchFamily="34" charset="0"/>
              <a:buChar char="•"/>
            </a:pPr>
            <a:endParaRPr lang="en-US" b="0" i="0" dirty="0">
              <a:solidFill>
                <a:srgbClr val="1C1D1F"/>
              </a:solidFill>
              <a:effectLst/>
              <a:latin typeface="Nunito" pitchFamily="2" charset="0"/>
            </a:endParaRPr>
          </a:p>
          <a:p>
            <a:pPr algn="l">
              <a:buFont typeface="Arial" panose="020B0604020202020204" pitchFamily="34" charset="0"/>
              <a:buChar char="•"/>
            </a:pPr>
            <a:r>
              <a:rPr lang="en-US" b="0" i="0" dirty="0">
                <a:solidFill>
                  <a:srgbClr val="1C1D1F"/>
                </a:solidFill>
                <a:effectLst/>
                <a:latin typeface="Nunito" pitchFamily="2" charset="0"/>
              </a:rPr>
              <a:t>Work in places where TB is more likely to spread, such as hospitals, homeless shelters, correctional facilities, and nursing homes</a:t>
            </a:r>
          </a:p>
          <a:p>
            <a:endParaRPr lang="en-US" dirty="0"/>
          </a:p>
        </p:txBody>
      </p:sp>
      <p:sp>
        <p:nvSpPr>
          <p:cNvPr id="3" name="Content Placeholder 2">
            <a:extLst>
              <a:ext uri="{FF2B5EF4-FFF2-40B4-BE49-F238E27FC236}">
                <a16:creationId xmlns:a16="http://schemas.microsoft.com/office/drawing/2014/main" id="{FCBB9876-9DFD-DEFC-F718-2BAB39DC2D7B}"/>
              </a:ext>
            </a:extLst>
          </p:cNvPr>
          <p:cNvSpPr>
            <a:spLocks noGrp="1"/>
          </p:cNvSpPr>
          <p:nvPr>
            <p:ph sz="half" idx="2"/>
          </p:nvPr>
        </p:nvSpPr>
        <p:spPr>
          <a:xfrm>
            <a:off x="7009728" y="1825625"/>
            <a:ext cx="4344072" cy="5032374"/>
          </a:xfrm>
        </p:spPr>
        <p:txBody>
          <a:bodyPr>
            <a:normAutofit fontScale="55000" lnSpcReduction="20000"/>
          </a:bodyPr>
          <a:lstStyle/>
          <a:p>
            <a:pPr marL="0" indent="0">
              <a:buNone/>
            </a:pPr>
            <a:r>
              <a:rPr lang="en-US" b="0" i="0" dirty="0">
                <a:solidFill>
                  <a:srgbClr val="1C1D1F"/>
                </a:solidFill>
                <a:effectLst/>
                <a:latin typeface="Nunito" pitchFamily="2" charset="0"/>
              </a:rPr>
              <a:t>People at higher risk of </a:t>
            </a:r>
            <a:r>
              <a:rPr lang="en-US" b="1" i="0" dirty="0">
                <a:solidFill>
                  <a:srgbClr val="1C1D1F"/>
                </a:solidFill>
                <a:effectLst/>
                <a:latin typeface="Nunito" pitchFamily="2" charset="0"/>
              </a:rPr>
              <a:t>developing </a:t>
            </a:r>
            <a:r>
              <a:rPr lang="en-US" b="1" i="0" dirty="0">
                <a:solidFill>
                  <a:srgbClr val="005EA2"/>
                </a:solidFill>
                <a:effectLst/>
                <a:latin typeface="Nunito" pitchFamily="2" charset="0"/>
                <a:hlinkClick r:id="rId7"/>
              </a:rPr>
              <a:t>active TB disease</a:t>
            </a:r>
            <a:r>
              <a:rPr lang="en-US" b="1" i="0" dirty="0">
                <a:solidFill>
                  <a:srgbClr val="1C1D1F"/>
                </a:solidFill>
                <a:effectLst/>
                <a:latin typeface="Nunito" pitchFamily="2" charset="0"/>
              </a:rPr>
              <a:t> </a:t>
            </a:r>
            <a:r>
              <a:rPr lang="en-US" b="0" i="0" dirty="0">
                <a:solidFill>
                  <a:srgbClr val="1C1D1F"/>
                </a:solidFill>
                <a:effectLst/>
                <a:latin typeface="Nunito" pitchFamily="2" charset="0"/>
              </a:rPr>
              <a:t>once infected:</a:t>
            </a:r>
            <a:br>
              <a:rPr lang="en-US" b="0" i="0" dirty="0">
                <a:solidFill>
                  <a:srgbClr val="1C1D1F"/>
                </a:solidFill>
                <a:effectLst/>
                <a:latin typeface="Nunito" pitchFamily="2" charset="0"/>
              </a:rPr>
            </a:br>
            <a:endParaRPr lang="en-US" b="0" i="0" dirty="0">
              <a:solidFill>
                <a:srgbClr val="1C1D1F"/>
              </a:solidFill>
              <a:effectLst/>
              <a:latin typeface="Nunito" pitchFamily="2" charset="0"/>
            </a:endParaRPr>
          </a:p>
          <a:p>
            <a:pPr algn="l">
              <a:buFont typeface="Arial" panose="020B0604020202020204" pitchFamily="34" charset="0"/>
              <a:buChar char="•"/>
            </a:pPr>
            <a:r>
              <a:rPr lang="en-US" b="0" i="0" dirty="0">
                <a:solidFill>
                  <a:srgbClr val="005EA2"/>
                </a:solidFill>
                <a:effectLst/>
                <a:latin typeface="Nunito" pitchFamily="2" charset="0"/>
                <a:hlinkClick r:id="rId8"/>
              </a:rPr>
              <a:t>HIV infection</a:t>
            </a:r>
            <a:endParaRPr lang="en-US" b="0" i="0" dirty="0">
              <a:solidFill>
                <a:srgbClr val="1C1D1F"/>
              </a:solidFill>
              <a:effectLst/>
              <a:latin typeface="Nunito" pitchFamily="2" charset="0"/>
            </a:endParaRPr>
          </a:p>
          <a:p>
            <a:pPr algn="l">
              <a:buFont typeface="Arial" panose="020B0604020202020204" pitchFamily="34" charset="0"/>
              <a:buChar char="•"/>
            </a:pPr>
            <a:r>
              <a:rPr lang="en-US" b="0" i="0" dirty="0">
                <a:solidFill>
                  <a:srgbClr val="1C1D1F"/>
                </a:solidFill>
                <a:effectLst/>
                <a:latin typeface="Nunito" pitchFamily="2" charset="0"/>
              </a:rPr>
              <a:t>Substance use (such as injection drug use)</a:t>
            </a:r>
          </a:p>
          <a:p>
            <a:pPr algn="l">
              <a:buFont typeface="Arial" panose="020B0604020202020204" pitchFamily="34" charset="0"/>
              <a:buChar char="•"/>
            </a:pPr>
            <a:r>
              <a:rPr lang="en-US" b="0" i="0" dirty="0">
                <a:solidFill>
                  <a:srgbClr val="1C1D1F"/>
                </a:solidFill>
                <a:effectLst/>
                <a:latin typeface="Nunito" pitchFamily="2" charset="0"/>
              </a:rPr>
              <a:t>Specialized treatment for rheumatoid arthritis or Crohn's disease</a:t>
            </a:r>
          </a:p>
          <a:p>
            <a:pPr algn="l">
              <a:buFont typeface="Arial" panose="020B0604020202020204" pitchFamily="34" charset="0"/>
              <a:buChar char="•"/>
            </a:pPr>
            <a:r>
              <a:rPr lang="en-US" b="0" i="0" dirty="0">
                <a:solidFill>
                  <a:srgbClr val="1C1D1F"/>
                </a:solidFill>
                <a:effectLst/>
                <a:latin typeface="Nunito" pitchFamily="2" charset="0"/>
              </a:rPr>
              <a:t>Organ transplants</a:t>
            </a:r>
          </a:p>
          <a:p>
            <a:pPr algn="l">
              <a:buFont typeface="Arial" panose="020B0604020202020204" pitchFamily="34" charset="0"/>
              <a:buChar char="•"/>
            </a:pPr>
            <a:r>
              <a:rPr lang="en-US" b="0" i="0" dirty="0">
                <a:solidFill>
                  <a:srgbClr val="1C1D1F"/>
                </a:solidFill>
                <a:effectLst/>
                <a:latin typeface="Nunito" pitchFamily="2" charset="0"/>
              </a:rPr>
              <a:t>Severe kidney disease</a:t>
            </a:r>
          </a:p>
          <a:p>
            <a:pPr algn="l">
              <a:buFont typeface="Arial" panose="020B0604020202020204" pitchFamily="34" charset="0"/>
              <a:buChar char="•"/>
            </a:pPr>
            <a:r>
              <a:rPr lang="en-US" b="0" i="0" dirty="0">
                <a:solidFill>
                  <a:srgbClr val="1C1D1F"/>
                </a:solidFill>
                <a:effectLst/>
                <a:latin typeface="Nunito" pitchFamily="2" charset="0"/>
              </a:rPr>
              <a:t>Head and neck cancer</a:t>
            </a:r>
          </a:p>
          <a:p>
            <a:pPr algn="l">
              <a:buFont typeface="Arial" panose="020B0604020202020204" pitchFamily="34" charset="0"/>
              <a:buChar char="•"/>
            </a:pPr>
            <a:r>
              <a:rPr lang="en-US" b="0" i="0" dirty="0">
                <a:solidFill>
                  <a:srgbClr val="005EA2"/>
                </a:solidFill>
                <a:effectLst/>
                <a:latin typeface="Nunito" pitchFamily="2" charset="0"/>
                <a:hlinkClick r:id="rId9"/>
              </a:rPr>
              <a:t>Diabetes</a:t>
            </a:r>
            <a:br>
              <a:rPr lang="en-US" b="0" i="0" dirty="0">
                <a:solidFill>
                  <a:srgbClr val="1C1D1F"/>
                </a:solidFill>
                <a:effectLst/>
                <a:latin typeface="Nunito" pitchFamily="2" charset="0"/>
              </a:rPr>
            </a:br>
            <a:endParaRPr lang="en-US" b="0" i="0" dirty="0">
              <a:solidFill>
                <a:srgbClr val="1C1D1F"/>
              </a:solidFill>
              <a:effectLst/>
              <a:latin typeface="Nunito" pitchFamily="2" charset="0"/>
            </a:endParaRPr>
          </a:p>
          <a:p>
            <a:pPr algn="l">
              <a:buFont typeface="Arial" panose="020B0604020202020204" pitchFamily="34" charset="0"/>
              <a:buChar char="•"/>
            </a:pPr>
            <a:r>
              <a:rPr lang="en-US" b="0" i="0" dirty="0">
                <a:solidFill>
                  <a:srgbClr val="1C1D1F"/>
                </a:solidFill>
                <a:effectLst/>
                <a:latin typeface="Nunito" pitchFamily="2" charset="0"/>
              </a:rPr>
              <a:t>Medical treatments such as corticosteroids</a:t>
            </a:r>
          </a:p>
          <a:p>
            <a:pPr algn="l">
              <a:buFont typeface="Arial" panose="020B0604020202020204" pitchFamily="34" charset="0"/>
              <a:buChar char="•"/>
            </a:pPr>
            <a:r>
              <a:rPr lang="en-US" b="0" i="0" dirty="0">
                <a:solidFill>
                  <a:srgbClr val="1C1D1F"/>
                </a:solidFill>
                <a:effectLst/>
                <a:latin typeface="Nunito" pitchFamily="2" charset="0"/>
              </a:rPr>
              <a:t>Silicosis</a:t>
            </a:r>
          </a:p>
          <a:p>
            <a:pPr algn="l">
              <a:buFont typeface="Arial" panose="020B0604020202020204" pitchFamily="34" charset="0"/>
              <a:buChar char="•"/>
            </a:pPr>
            <a:r>
              <a:rPr lang="en-US" b="0" i="0" dirty="0">
                <a:solidFill>
                  <a:srgbClr val="1C1D1F"/>
                </a:solidFill>
                <a:effectLst/>
                <a:latin typeface="Nunito" pitchFamily="2" charset="0"/>
              </a:rPr>
              <a:t>Low body weight</a:t>
            </a:r>
          </a:p>
          <a:p>
            <a:pPr algn="l"/>
            <a:r>
              <a:rPr lang="en-US" b="0" i="0" dirty="0">
                <a:solidFill>
                  <a:srgbClr val="1C1D1F"/>
                </a:solidFill>
                <a:effectLst/>
                <a:latin typeface="Nunito" pitchFamily="2" charset="0"/>
              </a:rPr>
              <a:t>Children, especially those under age five</a:t>
            </a:r>
          </a:p>
          <a:p>
            <a:endParaRPr lang="en-US" dirty="0"/>
          </a:p>
        </p:txBody>
      </p:sp>
      <p:sp>
        <p:nvSpPr>
          <p:cNvPr id="4" name="Title 3">
            <a:extLst>
              <a:ext uri="{FF2B5EF4-FFF2-40B4-BE49-F238E27FC236}">
                <a16:creationId xmlns:a16="http://schemas.microsoft.com/office/drawing/2014/main" id="{4D7DBA04-37B4-7EFC-2643-1415DCABC5A5}"/>
              </a:ext>
            </a:extLst>
          </p:cNvPr>
          <p:cNvSpPr>
            <a:spLocks noGrp="1"/>
          </p:cNvSpPr>
          <p:nvPr>
            <p:ph type="title"/>
          </p:nvPr>
        </p:nvSpPr>
        <p:spPr>
          <a:xfrm>
            <a:off x="2405864" y="1"/>
            <a:ext cx="8947935" cy="1071153"/>
          </a:xfrm>
        </p:spPr>
        <p:txBody>
          <a:bodyPr>
            <a:normAutofit/>
          </a:bodyPr>
          <a:lstStyle/>
          <a:p>
            <a:pPr algn="ctr"/>
            <a:r>
              <a:rPr lang="en-US" b="0" dirty="0">
                <a:solidFill>
                  <a:srgbClr val="1C1D1F"/>
                </a:solidFill>
                <a:latin typeface="Nunito" pitchFamily="2" charset="0"/>
              </a:rPr>
              <a:t>TB H</a:t>
            </a:r>
            <a:r>
              <a:rPr lang="en-US" b="0" i="0" dirty="0">
                <a:solidFill>
                  <a:srgbClr val="1C1D1F"/>
                </a:solidFill>
                <a:effectLst/>
                <a:latin typeface="Nunito" pitchFamily="2" charset="0"/>
              </a:rPr>
              <a:t>igh Risk categories</a:t>
            </a:r>
            <a:endParaRPr lang="en-US" dirty="0"/>
          </a:p>
        </p:txBody>
      </p:sp>
    </p:spTree>
    <p:extLst>
      <p:ext uri="{BB962C8B-B14F-4D97-AF65-F5344CB8AC3E}">
        <p14:creationId xmlns:p14="http://schemas.microsoft.com/office/powerpoint/2010/main" val="338561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A25F-852A-F6E2-46BF-437691D8F0B0}"/>
              </a:ext>
            </a:extLst>
          </p:cNvPr>
          <p:cNvSpPr>
            <a:spLocks noGrp="1"/>
          </p:cNvSpPr>
          <p:nvPr>
            <p:ph type="title"/>
          </p:nvPr>
        </p:nvSpPr>
        <p:spPr>
          <a:xfrm>
            <a:off x="838200" y="457358"/>
            <a:ext cx="10719816" cy="1325563"/>
          </a:xfrm>
        </p:spPr>
        <p:txBody>
          <a:bodyPr anchor="ctr">
            <a:normAutofit/>
          </a:bodyPr>
          <a:lstStyle/>
          <a:p>
            <a:r>
              <a:rPr kumimoji="0" lang="en-US" sz="4400" b="1" i="0" u="none" strike="noStrike" kern="1200" cap="none" spc="0" normalizeH="0" baseline="0" noProof="0" dirty="0">
                <a:ln>
                  <a:noFill/>
                </a:ln>
                <a:effectLst/>
                <a:uLnTx/>
                <a:uFillTx/>
                <a:latin typeface="Calibri" panose="020F0502020204030204"/>
                <a:ea typeface="+mj-ea"/>
                <a:cs typeface="+mj-cs"/>
              </a:rPr>
              <a:t>Reported Risk Factors in Texas Patients, 2024</a:t>
            </a:r>
            <a:endParaRPr lang="en-US" dirty="0"/>
          </a:p>
        </p:txBody>
      </p:sp>
      <p:sp>
        <p:nvSpPr>
          <p:cNvPr id="4" name="Content Placeholder 3">
            <a:extLst>
              <a:ext uri="{FF2B5EF4-FFF2-40B4-BE49-F238E27FC236}">
                <a16:creationId xmlns:a16="http://schemas.microsoft.com/office/drawing/2014/main" id="{17908C17-8195-AE20-ACD4-7154870730D9}"/>
              </a:ext>
            </a:extLst>
          </p:cNvPr>
          <p:cNvSpPr>
            <a:spLocks noGrp="1"/>
          </p:cNvSpPr>
          <p:nvPr>
            <p:ph type="body" sz="quarter" idx="10"/>
          </p:nvPr>
        </p:nvSpPr>
        <p:spPr>
          <a:xfrm>
            <a:off x="838200" y="1937576"/>
            <a:ext cx="5257800" cy="4298632"/>
          </a:xfrm>
        </p:spPr>
        <p:txBody>
          <a:bodyPr>
            <a:normAutofit lnSpcReduction="10000"/>
          </a:bodyPr>
          <a:lstStyle/>
          <a:p>
            <a:pPr marL="0" indent="0" algn="ctr">
              <a:buNone/>
            </a:pPr>
            <a:r>
              <a:rPr lang="en-US" b="1" u="sng" dirty="0"/>
              <a:t>Medical</a:t>
            </a:r>
          </a:p>
          <a:p>
            <a:pPr marL="0" indent="0">
              <a:buNone/>
            </a:pPr>
            <a:r>
              <a:rPr lang="en-US" dirty="0"/>
              <a:t>Diabetes (21.5%)</a:t>
            </a:r>
          </a:p>
          <a:p>
            <a:pPr marL="0" indent="0">
              <a:buNone/>
            </a:pPr>
            <a:r>
              <a:rPr lang="en-US" dirty="0"/>
              <a:t>Below Ideal Body Weight (10.9%)</a:t>
            </a:r>
          </a:p>
          <a:p>
            <a:pPr marL="0" indent="0">
              <a:buNone/>
            </a:pPr>
            <a:r>
              <a:rPr lang="en-US" dirty="0"/>
              <a:t>Not HIV-related Immunocompromise (3.2%)</a:t>
            </a:r>
          </a:p>
          <a:p>
            <a:pPr marL="0" indent="0">
              <a:buNone/>
            </a:pPr>
            <a:r>
              <a:rPr lang="en-US" dirty="0"/>
              <a:t>Human Immunodeficiency Virus (2.3%) </a:t>
            </a:r>
          </a:p>
          <a:p>
            <a:pPr marL="0" indent="0">
              <a:buNone/>
            </a:pPr>
            <a:r>
              <a:rPr lang="en-US" dirty="0"/>
              <a:t>Gastrectomy (1.9%)</a:t>
            </a:r>
          </a:p>
          <a:p>
            <a:pPr marL="0" indent="0">
              <a:buNone/>
            </a:pPr>
            <a:r>
              <a:rPr lang="en-US" dirty="0"/>
              <a:t>End Stage Renal Disease (1.7%)</a:t>
            </a:r>
          </a:p>
          <a:p>
            <a:pPr marL="514350" indent="-514350">
              <a:buAutoNum type="arabicPeriod"/>
            </a:pPr>
            <a:endParaRPr lang="en-US" b="1" dirty="0"/>
          </a:p>
          <a:p>
            <a:pPr marL="514350" indent="-514350">
              <a:buAutoNum type="arabicPeriod"/>
            </a:pPr>
            <a:endParaRPr lang="en-US" b="1" dirty="0"/>
          </a:p>
          <a:p>
            <a:pPr marL="0" indent="0">
              <a:buNone/>
            </a:pPr>
            <a:endParaRPr lang="en-US" dirty="0"/>
          </a:p>
          <a:p>
            <a:pPr marL="0" indent="0">
              <a:buNone/>
            </a:pPr>
            <a:endParaRPr lang="en-US" dirty="0"/>
          </a:p>
          <a:p>
            <a:endParaRPr lang="en-US" dirty="0"/>
          </a:p>
        </p:txBody>
      </p:sp>
      <p:sp>
        <p:nvSpPr>
          <p:cNvPr id="13" name="Picture Placeholder 3">
            <a:extLst>
              <a:ext uri="{FF2B5EF4-FFF2-40B4-BE49-F238E27FC236}">
                <a16:creationId xmlns:a16="http://schemas.microsoft.com/office/drawing/2014/main" id="{BBA7B89A-F245-6037-B507-DECCDA324B3A}"/>
              </a:ext>
            </a:extLst>
          </p:cNvPr>
          <p:cNvSpPr>
            <a:spLocks noGrp="1"/>
          </p:cNvSpPr>
          <p:nvPr>
            <p:ph type="pic" sz="quarter" idx="11"/>
          </p:nvPr>
        </p:nvSpPr>
        <p:spPr>
          <a:xfrm>
            <a:off x="6096000" y="1937576"/>
            <a:ext cx="5178552" cy="4047172"/>
          </a:xfrm>
        </p:spPr>
        <p:txBody>
          <a:bodyPr/>
          <a:lstStyle/>
          <a:p>
            <a:pPr marL="0" indent="0" algn="ctr">
              <a:buNone/>
            </a:pPr>
            <a:r>
              <a:rPr lang="en-US" b="1" u="sng" dirty="0"/>
              <a:t>Social</a:t>
            </a:r>
          </a:p>
          <a:p>
            <a:pPr marL="0" indent="0">
              <a:buNone/>
            </a:pPr>
            <a:r>
              <a:rPr lang="en-US" dirty="0"/>
              <a:t>Correctional Facility Resident (13.6%)</a:t>
            </a:r>
          </a:p>
          <a:p>
            <a:pPr marL="0" indent="0">
              <a:buNone/>
            </a:pPr>
            <a:r>
              <a:rPr lang="en-US" dirty="0"/>
              <a:t>Non-Injection Drug Use (10.5%)</a:t>
            </a:r>
          </a:p>
          <a:p>
            <a:pPr marL="0" indent="0">
              <a:buNone/>
            </a:pPr>
            <a:r>
              <a:rPr lang="en-US" dirty="0"/>
              <a:t>Heavy ETOH Use (10.5%)</a:t>
            </a:r>
          </a:p>
          <a:p>
            <a:pPr marL="0" indent="0">
              <a:buNone/>
            </a:pPr>
            <a:r>
              <a:rPr lang="en-US" dirty="0"/>
              <a:t>Experiencing Homelessness (5.2%)</a:t>
            </a:r>
          </a:p>
          <a:p>
            <a:pPr marL="0" indent="0">
              <a:buNone/>
            </a:pPr>
            <a:r>
              <a:rPr lang="en-US" dirty="0"/>
              <a:t>Long-Term Care Resident (1.1%)</a:t>
            </a:r>
          </a:p>
          <a:p>
            <a:pPr marL="0" indent="0">
              <a:buNone/>
            </a:pPr>
            <a:r>
              <a:rPr lang="en-US" dirty="0"/>
              <a:t>Injection Drug Use (1%)</a:t>
            </a:r>
          </a:p>
        </p:txBody>
      </p:sp>
    </p:spTree>
    <p:extLst>
      <p:ext uri="{BB962C8B-B14F-4D97-AF65-F5344CB8AC3E}">
        <p14:creationId xmlns:p14="http://schemas.microsoft.com/office/powerpoint/2010/main" val="209052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CDC2-E9CE-D939-BC64-5B980AB7359E}"/>
              </a:ext>
            </a:extLst>
          </p:cNvPr>
          <p:cNvSpPr>
            <a:spLocks noGrp="1"/>
          </p:cNvSpPr>
          <p:nvPr>
            <p:ph type="title"/>
          </p:nvPr>
        </p:nvSpPr>
        <p:spPr/>
        <p:txBody>
          <a:bodyPr>
            <a:normAutofit/>
          </a:bodyPr>
          <a:lstStyle/>
          <a:p>
            <a:r>
              <a:rPr lang="en-US" sz="4000" dirty="0"/>
              <a:t>Collaboration with Correctional Facilities</a:t>
            </a:r>
          </a:p>
        </p:txBody>
      </p:sp>
      <p:sp>
        <p:nvSpPr>
          <p:cNvPr id="3" name="Text Placeholder 2">
            <a:extLst>
              <a:ext uri="{FF2B5EF4-FFF2-40B4-BE49-F238E27FC236}">
                <a16:creationId xmlns:a16="http://schemas.microsoft.com/office/drawing/2014/main" id="{FC44E355-F448-E38A-4A56-A8AE283401E8}"/>
              </a:ext>
            </a:extLst>
          </p:cNvPr>
          <p:cNvSpPr>
            <a:spLocks noGrp="1"/>
          </p:cNvSpPr>
          <p:nvPr>
            <p:ph type="body" sz="quarter" idx="10"/>
          </p:nvPr>
        </p:nvSpPr>
        <p:spPr/>
        <p:txBody>
          <a:bodyPr>
            <a:normAutofit fontScale="92500" lnSpcReduction="10000"/>
          </a:bodyPr>
          <a:lstStyle/>
          <a:p>
            <a:r>
              <a:rPr lang="en-US" dirty="0"/>
              <a:t>Identify early to prevent transmission.</a:t>
            </a:r>
          </a:p>
          <a:p>
            <a:r>
              <a:rPr lang="en-US" dirty="0"/>
              <a:t> Consult and give guidance to successfully treat and monitor patients. </a:t>
            </a:r>
          </a:p>
          <a:p>
            <a:r>
              <a:rPr lang="en-US" dirty="0"/>
              <a:t>Facilitate and provide recommendations for contact investigations. </a:t>
            </a:r>
          </a:p>
          <a:p>
            <a:r>
              <a:rPr lang="en-US" dirty="0"/>
              <a:t>Required reporting should be sent to jail liaisons. </a:t>
            </a:r>
          </a:p>
          <a:p>
            <a:r>
              <a:rPr lang="en-US" dirty="0"/>
              <a:t>Notification of transfer/DC with POC should be reported for continuity of care. </a:t>
            </a:r>
          </a:p>
        </p:txBody>
      </p:sp>
      <p:pic>
        <p:nvPicPr>
          <p:cNvPr id="5124" name="Picture 4" descr="Prison Facility">
            <a:extLst>
              <a:ext uri="{FF2B5EF4-FFF2-40B4-BE49-F238E27FC236}">
                <a16:creationId xmlns:a16="http://schemas.microsoft.com/office/drawing/2014/main" id="{AB2F1CEA-E648-0517-EC4E-D59D9CDF5F67}"/>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8424" b="842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418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united states with different colored states&#10;&#10;Description automatically generated">
            <a:extLst>
              <a:ext uri="{FF2B5EF4-FFF2-40B4-BE49-F238E27FC236}">
                <a16:creationId xmlns:a16="http://schemas.microsoft.com/office/drawing/2014/main" id="{799F9D94-338D-2A66-78FF-7AB1D722E864}"/>
              </a:ext>
            </a:extLst>
          </p:cNvPr>
          <p:cNvPicPr>
            <a:picLocks noChangeAspect="1"/>
          </p:cNvPicPr>
          <p:nvPr/>
        </p:nvPicPr>
        <p:blipFill>
          <a:blip r:embed="rId3"/>
          <a:stretch>
            <a:fillRect/>
          </a:stretch>
        </p:blipFill>
        <p:spPr>
          <a:xfrm>
            <a:off x="1123373" y="393013"/>
            <a:ext cx="9945253" cy="5852772"/>
          </a:xfrm>
          <a:prstGeom prst="rect">
            <a:avLst/>
          </a:prstGeom>
          <a:noFill/>
        </p:spPr>
      </p:pic>
      <p:sp>
        <p:nvSpPr>
          <p:cNvPr id="5" name="TextBox 4">
            <a:extLst>
              <a:ext uri="{FF2B5EF4-FFF2-40B4-BE49-F238E27FC236}">
                <a16:creationId xmlns:a16="http://schemas.microsoft.com/office/drawing/2014/main" id="{22A35DF9-8203-35B4-5AFA-D23952BFF0C1}"/>
              </a:ext>
            </a:extLst>
          </p:cNvPr>
          <p:cNvSpPr txBox="1"/>
          <p:nvPr/>
        </p:nvSpPr>
        <p:spPr>
          <a:xfrm>
            <a:off x="1261099" y="6364657"/>
            <a:ext cx="10348733" cy="400110"/>
          </a:xfrm>
          <a:prstGeom prst="rect">
            <a:avLst/>
          </a:prstGeom>
          <a:noFill/>
        </p:spPr>
        <p:txBody>
          <a:bodyPr wrap="square">
            <a:spAutoFit/>
          </a:bodyPr>
          <a:lstStyle/>
          <a:p>
            <a:r>
              <a:rPr lang="en-US" sz="2000" dirty="0">
                <a:hlinkClick r:id="rId4"/>
              </a:rPr>
              <a:t>https://www.cdc.gov/tb/statistics/surv/surv2021/images/Slide55.PNG?_=75551?noicon</a:t>
            </a:r>
            <a:r>
              <a:rPr lang="en-US" sz="2000" dirty="0"/>
              <a:t> </a:t>
            </a:r>
          </a:p>
        </p:txBody>
      </p:sp>
    </p:spTree>
    <p:extLst>
      <p:ext uri="{BB962C8B-B14F-4D97-AF65-F5344CB8AC3E}">
        <p14:creationId xmlns:p14="http://schemas.microsoft.com/office/powerpoint/2010/main" val="218145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879AD7A-429B-BF1A-A282-B46B84192E2B}"/>
              </a:ext>
            </a:extLst>
          </p:cNvPr>
          <p:cNvPicPr>
            <a:picLocks noGrp="1" noChangeAspect="1"/>
          </p:cNvPicPr>
          <p:nvPr>
            <p:ph sz="quarter" idx="13"/>
          </p:nvPr>
        </p:nvPicPr>
        <p:blipFill>
          <a:blip r:embed="rId3"/>
          <a:stretch>
            <a:fillRect/>
          </a:stretch>
        </p:blipFill>
        <p:spPr>
          <a:xfrm>
            <a:off x="2472238" y="1131951"/>
            <a:ext cx="7019234" cy="4024407"/>
          </a:xfrm>
          <a:prstGeom prst="rect">
            <a:avLst/>
          </a:prstGeom>
          <a:noFill/>
        </p:spPr>
      </p:pic>
      <p:sp>
        <p:nvSpPr>
          <p:cNvPr id="6" name="Title 5">
            <a:extLst>
              <a:ext uri="{FF2B5EF4-FFF2-40B4-BE49-F238E27FC236}">
                <a16:creationId xmlns:a16="http://schemas.microsoft.com/office/drawing/2014/main" id="{3B4FD78A-BCC8-0C16-7F81-6295F1BF9FFE}"/>
              </a:ext>
            </a:extLst>
          </p:cNvPr>
          <p:cNvSpPr>
            <a:spLocks noGrp="1"/>
          </p:cNvSpPr>
          <p:nvPr>
            <p:ph type="title" idx="4294967295"/>
          </p:nvPr>
        </p:nvSpPr>
        <p:spPr>
          <a:xfrm>
            <a:off x="391660" y="685388"/>
            <a:ext cx="5799138" cy="730250"/>
          </a:xfrm>
        </p:spPr>
        <p:txBody>
          <a:bodyPr anchor="ctr">
            <a:normAutofit fontScale="90000"/>
          </a:bodyPr>
          <a:lstStyle/>
          <a:p>
            <a:r>
              <a:rPr lang="en-US" sz="4900" dirty="0"/>
              <a:t>The road to TB recovery</a:t>
            </a:r>
            <a:br>
              <a:rPr lang="en-US" sz="3400" dirty="0"/>
            </a:br>
            <a:endParaRPr lang="en-US" sz="3400" dirty="0"/>
          </a:p>
        </p:txBody>
      </p:sp>
      <p:sp>
        <p:nvSpPr>
          <p:cNvPr id="9" name="TextBox 8">
            <a:extLst>
              <a:ext uri="{FF2B5EF4-FFF2-40B4-BE49-F238E27FC236}">
                <a16:creationId xmlns:a16="http://schemas.microsoft.com/office/drawing/2014/main" id="{399E1137-8534-89F4-23D8-3BC0F3AC3642}"/>
              </a:ext>
            </a:extLst>
          </p:cNvPr>
          <p:cNvSpPr txBox="1"/>
          <p:nvPr/>
        </p:nvSpPr>
        <p:spPr>
          <a:xfrm>
            <a:off x="1373351" y="5237796"/>
            <a:ext cx="10153475" cy="1446550"/>
          </a:xfrm>
          <a:prstGeom prst="rect">
            <a:avLst/>
          </a:prstGeom>
          <a:noFill/>
        </p:spPr>
        <p:txBody>
          <a:bodyPr wrap="square" rtlCol="0">
            <a:spAutoFit/>
          </a:bodyPr>
          <a:lstStyle/>
          <a:p>
            <a:r>
              <a:rPr lang="en-US" sz="4400" dirty="0"/>
              <a:t>  </a:t>
            </a:r>
            <a:r>
              <a:rPr lang="en-US" sz="4400" b="1" dirty="0">
                <a:solidFill>
                  <a:srgbClr val="003087"/>
                </a:solidFill>
              </a:rPr>
              <a:t>may require more than RIPE (rifampin, isoniazid, pyrazinamide, and ethambutol).</a:t>
            </a:r>
          </a:p>
        </p:txBody>
      </p:sp>
    </p:spTree>
    <p:extLst>
      <p:ext uri="{BB962C8B-B14F-4D97-AF65-F5344CB8AC3E}">
        <p14:creationId xmlns:p14="http://schemas.microsoft.com/office/powerpoint/2010/main" val="150913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B5D17BF-0759-57AD-BFB1-017FC291CACC}"/>
              </a:ext>
            </a:extLst>
          </p:cNvPr>
          <p:cNvGraphicFramePr/>
          <p:nvPr/>
        </p:nvGraphicFramePr>
        <p:xfrm>
          <a:off x="4911047" y="339047"/>
          <a:ext cx="6929360" cy="6169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FBD90AA1-C9FE-7A7C-D424-0BC8B9C88685}"/>
              </a:ext>
            </a:extLst>
          </p:cNvPr>
          <p:cNvPicPr>
            <a:picLocks noChangeAspect="1"/>
          </p:cNvPicPr>
          <p:nvPr/>
        </p:nvPicPr>
        <p:blipFill>
          <a:blip r:embed="rId8"/>
          <a:stretch>
            <a:fillRect/>
          </a:stretch>
        </p:blipFill>
        <p:spPr>
          <a:xfrm>
            <a:off x="1352815" y="2043106"/>
            <a:ext cx="2757069" cy="1954381"/>
          </a:xfrm>
          <a:prstGeom prst="rect">
            <a:avLst/>
          </a:prstGeom>
        </p:spPr>
      </p:pic>
      <p:sp>
        <p:nvSpPr>
          <p:cNvPr id="9" name="TextBox 8">
            <a:extLst>
              <a:ext uri="{FF2B5EF4-FFF2-40B4-BE49-F238E27FC236}">
                <a16:creationId xmlns:a16="http://schemas.microsoft.com/office/drawing/2014/main" id="{CDD040B4-DDDB-54CB-E3FF-59A266B6507C}"/>
              </a:ext>
            </a:extLst>
          </p:cNvPr>
          <p:cNvSpPr txBox="1"/>
          <p:nvPr/>
        </p:nvSpPr>
        <p:spPr>
          <a:xfrm>
            <a:off x="351593" y="4206953"/>
            <a:ext cx="4927801" cy="1954381"/>
          </a:xfrm>
          <a:prstGeom prst="rect">
            <a:avLst/>
          </a:prstGeom>
          <a:noFill/>
        </p:spPr>
        <p:txBody>
          <a:bodyPr wrap="square" rtlCol="0">
            <a:spAutoFit/>
          </a:bodyPr>
          <a:lstStyle/>
          <a:p>
            <a:r>
              <a:rPr lang="en-US" sz="2200" b="1" dirty="0"/>
              <a:t>                   </a:t>
            </a:r>
            <a:r>
              <a:rPr lang="en-US" sz="2200" b="1" u="sng" dirty="0"/>
              <a:t>DSHS Resources</a:t>
            </a:r>
            <a:r>
              <a:rPr lang="en-US" sz="2200" b="1" dirty="0"/>
              <a:t> </a:t>
            </a:r>
          </a:p>
          <a:p>
            <a:endParaRPr lang="en-US" sz="2200" b="1" dirty="0"/>
          </a:p>
          <a:p>
            <a:pPr>
              <a:lnSpc>
                <a:spcPct val="150000"/>
              </a:lnSpc>
            </a:pP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a:t>TB 201 Case Management Form </a:t>
            </a:r>
          </a:p>
          <a:p>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a:t>TB Manual Table 19: Milestones and Nursing Interventions  </a:t>
            </a:r>
          </a:p>
        </p:txBody>
      </p:sp>
      <p:sp>
        <p:nvSpPr>
          <p:cNvPr id="2" name="TextBox 1">
            <a:extLst>
              <a:ext uri="{FF2B5EF4-FFF2-40B4-BE49-F238E27FC236}">
                <a16:creationId xmlns:a16="http://schemas.microsoft.com/office/drawing/2014/main" id="{A3A678C7-3589-EFA4-5061-24917B192143}"/>
              </a:ext>
            </a:extLst>
          </p:cNvPr>
          <p:cNvSpPr txBox="1"/>
          <p:nvPr/>
        </p:nvSpPr>
        <p:spPr>
          <a:xfrm>
            <a:off x="397313" y="422346"/>
            <a:ext cx="5496233" cy="769441"/>
          </a:xfrm>
          <a:prstGeom prst="rect">
            <a:avLst/>
          </a:prstGeom>
          <a:noFill/>
        </p:spPr>
        <p:txBody>
          <a:bodyPr wrap="square" rtlCol="0">
            <a:spAutoFit/>
          </a:bodyPr>
          <a:lstStyle/>
          <a:p>
            <a:r>
              <a:rPr lang="en-US" sz="4400" b="1" dirty="0">
                <a:solidFill>
                  <a:srgbClr val="6CC24A"/>
                </a:solidFill>
              </a:rPr>
              <a:t>TB Case Management </a:t>
            </a:r>
          </a:p>
        </p:txBody>
      </p:sp>
    </p:spTree>
    <p:extLst>
      <p:ext uri="{BB962C8B-B14F-4D97-AF65-F5344CB8AC3E}">
        <p14:creationId xmlns:p14="http://schemas.microsoft.com/office/powerpoint/2010/main" val="4242936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13F3D5-EB03-4B1D-BB7F-1A6CF354682B}"/>
              </a:ext>
            </a:extLst>
          </p:cNvPr>
          <p:cNvSpPr>
            <a:spLocks noGrp="1"/>
          </p:cNvSpPr>
          <p:nvPr>
            <p:ph sz="quarter" idx="13"/>
          </p:nvPr>
        </p:nvSpPr>
        <p:spPr>
          <a:xfrm>
            <a:off x="511277" y="1184062"/>
            <a:ext cx="6402643" cy="5007109"/>
          </a:xfrm>
        </p:spPr>
        <p:txBody>
          <a:bodyPr wrap="square" anchor="t">
            <a:normAutofit fontScale="92500" lnSpcReduction="10000"/>
          </a:bodyPr>
          <a:lstStyle/>
          <a:p>
            <a:pPr marL="0" indent="0">
              <a:lnSpc>
                <a:spcPct val="100000"/>
              </a:lnSpc>
              <a:buNone/>
            </a:pPr>
            <a:r>
              <a:rPr lang="en-US" sz="2600" b="1" dirty="0"/>
              <a:t>Federal Express (FedEx)</a:t>
            </a:r>
          </a:p>
          <a:p>
            <a:pPr marL="457200">
              <a:lnSpc>
                <a:spcPct val="100000"/>
              </a:lnSpc>
            </a:pPr>
            <a:r>
              <a:rPr lang="en-US" sz="2600" dirty="0"/>
              <a:t>Cold-box shipping for specimens </a:t>
            </a:r>
          </a:p>
          <a:p>
            <a:pPr marL="0" indent="0">
              <a:lnSpc>
                <a:spcPct val="100000"/>
              </a:lnSpc>
              <a:buNone/>
            </a:pPr>
            <a:r>
              <a:rPr lang="en-US" sz="2600" b="1" dirty="0"/>
              <a:t>University of Florida</a:t>
            </a:r>
          </a:p>
          <a:p>
            <a:pPr marL="457200">
              <a:lnSpc>
                <a:spcPct val="100000"/>
              </a:lnSpc>
            </a:pPr>
            <a:r>
              <a:rPr lang="en-US" sz="2600" dirty="0"/>
              <a:t>Therapeutic drug monitoring (TDM)</a:t>
            </a:r>
          </a:p>
          <a:p>
            <a:pPr marL="0" indent="0">
              <a:lnSpc>
                <a:spcPct val="100000"/>
              </a:lnSpc>
              <a:buNone/>
            </a:pPr>
            <a:r>
              <a:rPr lang="en-US" sz="2600" b="1" dirty="0"/>
              <a:t>Accurint</a:t>
            </a:r>
          </a:p>
          <a:p>
            <a:pPr marL="457200">
              <a:lnSpc>
                <a:spcPct val="100000"/>
              </a:lnSpc>
            </a:pPr>
            <a:r>
              <a:rPr lang="en-US" sz="2600" dirty="0"/>
              <a:t>Verifying patient addresses</a:t>
            </a:r>
          </a:p>
          <a:p>
            <a:pPr marL="0" indent="0">
              <a:lnSpc>
                <a:spcPct val="100000"/>
              </a:lnSpc>
              <a:buNone/>
            </a:pPr>
            <a:r>
              <a:rPr lang="en-US" sz="2600" b="1" dirty="0"/>
              <a:t>Quest Services</a:t>
            </a:r>
          </a:p>
          <a:p>
            <a:pPr marL="457200">
              <a:lnSpc>
                <a:spcPct val="100000"/>
              </a:lnSpc>
            </a:pPr>
            <a:r>
              <a:rPr lang="en-US" sz="2600" dirty="0"/>
              <a:t>Interferon Gamma Release Assay (IGRA) </a:t>
            </a:r>
          </a:p>
          <a:p>
            <a:pPr marL="0" indent="0">
              <a:lnSpc>
                <a:spcPct val="120000"/>
              </a:lnSpc>
              <a:buNone/>
            </a:pPr>
            <a:r>
              <a:rPr lang="en-US" sz="2600" b="1" dirty="0"/>
              <a:t>DSHS Pharmacy </a:t>
            </a:r>
          </a:p>
          <a:p>
            <a:pPr marL="457200">
              <a:lnSpc>
                <a:spcPct val="120000"/>
              </a:lnSpc>
            </a:pPr>
            <a:r>
              <a:rPr lang="en-US" sz="2600" dirty="0">
                <a:cs typeface="Calibri"/>
              </a:rPr>
              <a:t>TB medications and TST supplies</a:t>
            </a:r>
            <a:endParaRPr lang="en-US" sz="2600" b="1" dirty="0"/>
          </a:p>
          <a:p>
            <a:pPr marL="0" indent="0">
              <a:lnSpc>
                <a:spcPct val="100000"/>
              </a:lnSpc>
              <a:buNone/>
            </a:pPr>
            <a:endParaRPr lang="en-US" dirty="0"/>
          </a:p>
          <a:p>
            <a:pPr marL="0" indent="0">
              <a:buNone/>
            </a:pPr>
            <a:endParaRPr lang="en-US" dirty="0">
              <a:cs typeface="Calibri"/>
            </a:endParaRPr>
          </a:p>
          <a:p>
            <a:pPr marL="0" indent="0">
              <a:buNone/>
            </a:pPr>
            <a:endParaRPr lang="en-US" sz="1600" b="1" dirty="0"/>
          </a:p>
        </p:txBody>
      </p:sp>
      <p:sp>
        <p:nvSpPr>
          <p:cNvPr id="2" name="Title 1">
            <a:extLst>
              <a:ext uri="{FF2B5EF4-FFF2-40B4-BE49-F238E27FC236}">
                <a16:creationId xmlns:a16="http://schemas.microsoft.com/office/drawing/2014/main" id="{B3127785-B83E-4F96-81E2-CA94FDE78F4B}"/>
              </a:ext>
            </a:extLst>
          </p:cNvPr>
          <p:cNvSpPr>
            <a:spLocks noGrp="1"/>
          </p:cNvSpPr>
          <p:nvPr>
            <p:ph type="title" idx="4294967295"/>
          </p:nvPr>
        </p:nvSpPr>
        <p:spPr>
          <a:xfrm>
            <a:off x="0" y="-304800"/>
            <a:ext cx="12191999" cy="1325562"/>
          </a:xfrm>
        </p:spPr>
        <p:txBody>
          <a:bodyPr wrap="square" anchor="b">
            <a:normAutofit/>
          </a:bodyPr>
          <a:lstStyle/>
          <a:p>
            <a:pPr algn="ctr"/>
            <a:r>
              <a:rPr lang="en-US" b="1" dirty="0"/>
              <a:t>Resources Available to Support TB Care</a:t>
            </a:r>
          </a:p>
        </p:txBody>
      </p:sp>
      <p:sp>
        <p:nvSpPr>
          <p:cNvPr id="6" name="TextBox 5">
            <a:extLst>
              <a:ext uri="{FF2B5EF4-FFF2-40B4-BE49-F238E27FC236}">
                <a16:creationId xmlns:a16="http://schemas.microsoft.com/office/drawing/2014/main" id="{ADEBDAAE-8F07-CD2D-F731-E0D1CED3F613}"/>
              </a:ext>
            </a:extLst>
          </p:cNvPr>
          <p:cNvSpPr txBox="1"/>
          <p:nvPr/>
        </p:nvSpPr>
        <p:spPr>
          <a:xfrm>
            <a:off x="580103" y="6191172"/>
            <a:ext cx="11169446" cy="677108"/>
          </a:xfrm>
          <a:prstGeom prst="rect">
            <a:avLst/>
          </a:prstGeom>
          <a:noFill/>
        </p:spPr>
        <p:txBody>
          <a:bodyPr wrap="square" rtlCol="0">
            <a:spAutoFit/>
          </a:bodyPr>
          <a:lstStyle/>
          <a:p>
            <a:pPr algn="ctr"/>
            <a:r>
              <a:rPr lang="en-US" sz="2000" dirty="0">
                <a:hlinkClick r:id="rId3"/>
              </a:rPr>
              <a:t>https://www.dshs.texas.gov/sites/default/files/LIDS-TB/publications/TBResources.pdf</a:t>
            </a:r>
            <a:endParaRPr lang="en-US" sz="2000" dirty="0"/>
          </a:p>
          <a:p>
            <a:endParaRPr lang="en-US" dirty="0"/>
          </a:p>
        </p:txBody>
      </p:sp>
      <p:sp>
        <p:nvSpPr>
          <p:cNvPr id="7" name="Content Placeholder 2">
            <a:extLst>
              <a:ext uri="{FF2B5EF4-FFF2-40B4-BE49-F238E27FC236}">
                <a16:creationId xmlns:a16="http://schemas.microsoft.com/office/drawing/2014/main" id="{E444FF13-D89A-09E3-FD01-18512CDB1AD7}"/>
              </a:ext>
            </a:extLst>
          </p:cNvPr>
          <p:cNvSpPr txBox="1">
            <a:spLocks/>
          </p:cNvSpPr>
          <p:nvPr/>
        </p:nvSpPr>
        <p:spPr>
          <a:xfrm>
            <a:off x="6459607" y="1020761"/>
            <a:ext cx="5575076" cy="5606181"/>
          </a:xfrm>
          <a:prstGeom prst="rect">
            <a:avLst/>
          </a:prstGeom>
        </p:spPr>
        <p:txBody>
          <a:bodyPr vert="horz" wrap="square"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600" b="1" dirty="0"/>
              <a:t>DSHS Laboratories</a:t>
            </a:r>
          </a:p>
          <a:p>
            <a:pPr marL="571500" indent="-342900">
              <a:lnSpc>
                <a:spcPct val="120000"/>
              </a:lnSpc>
            </a:pPr>
            <a:r>
              <a:rPr lang="en-US" sz="2600" dirty="0"/>
              <a:t>Bacteriology, chemistry, hematology, TB HIV, and hepatitis   </a:t>
            </a:r>
            <a:r>
              <a:rPr lang="en-US" sz="2600" b="1" dirty="0"/>
              <a:t> </a:t>
            </a:r>
          </a:p>
          <a:p>
            <a:pPr marL="0" indent="0">
              <a:lnSpc>
                <a:spcPct val="120000"/>
              </a:lnSpc>
              <a:buFont typeface="Arial" panose="020B0604020202020204" pitchFamily="34" charset="0"/>
              <a:buNone/>
            </a:pPr>
            <a:r>
              <a:rPr lang="en-US" sz="2600" b="1" dirty="0"/>
              <a:t>Radiology and Imaging </a:t>
            </a:r>
            <a:endParaRPr lang="en-US" sz="2600" dirty="0"/>
          </a:p>
          <a:p>
            <a:pPr marL="0" indent="0">
              <a:lnSpc>
                <a:spcPct val="120000"/>
              </a:lnSpc>
              <a:buFont typeface="Arial" panose="020B0604020202020204" pitchFamily="34" charset="0"/>
              <a:buNone/>
            </a:pPr>
            <a:r>
              <a:rPr lang="en-US" sz="2600" b="1" dirty="0"/>
              <a:t>Consultation Services</a:t>
            </a:r>
          </a:p>
          <a:p>
            <a:pPr>
              <a:lnSpc>
                <a:spcPct val="120000"/>
              </a:lnSpc>
            </a:pPr>
            <a:r>
              <a:rPr lang="en-US" sz="2600" dirty="0"/>
              <a:t>Heartland, clinical care, epidemiology, surveillance, and continuing quality improvement teams </a:t>
            </a:r>
          </a:p>
          <a:p>
            <a:pPr marL="0" indent="0">
              <a:lnSpc>
                <a:spcPct val="120000"/>
              </a:lnSpc>
              <a:buNone/>
            </a:pPr>
            <a:r>
              <a:rPr lang="en-US" sz="2600" b="1" dirty="0"/>
              <a:t>Appointments</a:t>
            </a:r>
          </a:p>
          <a:p>
            <a:pPr>
              <a:lnSpc>
                <a:spcPct val="120000"/>
              </a:lnSpc>
            </a:pPr>
            <a:r>
              <a:rPr lang="en-US" sz="2600" dirty="0"/>
              <a:t>Medical and directly observed therapy</a:t>
            </a:r>
            <a:endParaRPr lang="en-US" sz="2600" b="1" dirty="0"/>
          </a:p>
          <a:p>
            <a:pPr marL="0" indent="0">
              <a:lnSpc>
                <a:spcPct val="120000"/>
              </a:lnSpc>
              <a:buNone/>
            </a:pPr>
            <a:r>
              <a:rPr lang="en-US" dirty="0"/>
              <a:t> </a:t>
            </a:r>
          </a:p>
          <a:p>
            <a:pPr marL="0" indent="0">
              <a:lnSpc>
                <a:spcPct val="120000"/>
              </a:lnSpc>
              <a:buFont typeface="Arial" panose="020B0604020202020204" pitchFamily="34" charset="0"/>
              <a:buNone/>
            </a:pPr>
            <a:endParaRPr lang="en-US" dirty="0"/>
          </a:p>
          <a:p>
            <a:pPr marL="0" indent="0">
              <a:lnSpc>
                <a:spcPct val="120000"/>
              </a:lnSpc>
              <a:buFont typeface="Arial" panose="020B0604020202020204" pitchFamily="34" charset="0"/>
              <a:buNone/>
            </a:pPr>
            <a:endParaRPr lang="en-US" sz="3800" b="1" dirty="0"/>
          </a:p>
          <a:p>
            <a:pPr marL="0" indent="0">
              <a:buFont typeface="Arial" panose="020B0604020202020204" pitchFamily="34" charset="0"/>
              <a:buNone/>
            </a:pPr>
            <a:endParaRPr lang="en-US" sz="1800" dirty="0">
              <a:cs typeface="Calibri"/>
            </a:endParaRPr>
          </a:p>
          <a:p>
            <a:pPr marL="0" indent="0">
              <a:buFont typeface="Arial" panose="020B0604020202020204" pitchFamily="34" charset="0"/>
              <a:buNone/>
            </a:pPr>
            <a:endParaRPr lang="en-US" sz="1600" b="1" dirty="0"/>
          </a:p>
        </p:txBody>
      </p:sp>
    </p:spTree>
    <p:extLst>
      <p:ext uri="{BB962C8B-B14F-4D97-AF65-F5344CB8AC3E}">
        <p14:creationId xmlns:p14="http://schemas.microsoft.com/office/powerpoint/2010/main" val="4190282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2FD794-5393-DCFD-5538-25DF03ABC375}"/>
              </a:ext>
            </a:extLst>
          </p:cNvPr>
          <p:cNvSpPr>
            <a:spLocks noGrp="1"/>
          </p:cNvSpPr>
          <p:nvPr>
            <p:ph sz="quarter" idx="13"/>
          </p:nvPr>
        </p:nvSpPr>
        <p:spPr>
          <a:xfrm>
            <a:off x="637253" y="1268105"/>
            <a:ext cx="5979857" cy="5372100"/>
          </a:xfrm>
        </p:spPr>
        <p:txBody>
          <a:bodyPr>
            <a:normAutofit/>
          </a:bodyPr>
          <a:lstStyle/>
          <a:p>
            <a:pPr marL="0" indent="0">
              <a:buNone/>
            </a:pPr>
            <a:r>
              <a:rPr lang="en-US" b="1" dirty="0"/>
              <a:t>Primary Care Services</a:t>
            </a:r>
          </a:p>
          <a:p>
            <a:pPr marL="457200" lvl="1"/>
            <a:r>
              <a:rPr lang="en-US" sz="2800" dirty="0"/>
              <a:t> D</a:t>
            </a:r>
            <a:r>
              <a:rPr lang="en-US" dirty="0"/>
              <a:t>iabetes, hypertension, malnutrition</a:t>
            </a:r>
          </a:p>
          <a:p>
            <a:pPr marL="0" indent="0">
              <a:buNone/>
            </a:pPr>
            <a:r>
              <a:rPr lang="en-US" b="1" dirty="0"/>
              <a:t>Non-TB Medications</a:t>
            </a:r>
          </a:p>
          <a:p>
            <a:pPr marL="0" indent="0">
              <a:buNone/>
            </a:pPr>
            <a:r>
              <a:rPr lang="en-US" b="1" dirty="0"/>
              <a:t>Dialysis</a:t>
            </a:r>
            <a:r>
              <a:rPr lang="en-US" dirty="0"/>
              <a:t> </a:t>
            </a:r>
          </a:p>
          <a:p>
            <a:pPr marL="0" indent="0">
              <a:buNone/>
            </a:pPr>
            <a:r>
              <a:rPr lang="en-US" b="1" dirty="0"/>
              <a:t>Specialists</a:t>
            </a:r>
          </a:p>
          <a:p>
            <a:pPr marL="457200" lvl="1"/>
            <a:r>
              <a:rPr lang="en-US" dirty="0"/>
              <a:t>Pediatrician, cardiologist, neurologist, oncologist</a:t>
            </a:r>
          </a:p>
          <a:p>
            <a:pPr marL="0" indent="0">
              <a:buNone/>
            </a:pPr>
            <a:r>
              <a:rPr lang="en-US" b="1" dirty="0"/>
              <a:t>Infectious Disease Management</a:t>
            </a:r>
          </a:p>
          <a:p>
            <a:pPr marL="457200" lvl="1"/>
            <a:r>
              <a:rPr lang="en-US" dirty="0"/>
              <a:t>HIV, chronic hepatitis</a:t>
            </a:r>
          </a:p>
          <a:p>
            <a:pPr marL="0" indent="0">
              <a:buNone/>
            </a:pPr>
            <a:endParaRPr lang="en-US" dirty="0"/>
          </a:p>
        </p:txBody>
      </p:sp>
      <p:sp>
        <p:nvSpPr>
          <p:cNvPr id="2" name="Title 1">
            <a:extLst>
              <a:ext uri="{FF2B5EF4-FFF2-40B4-BE49-F238E27FC236}">
                <a16:creationId xmlns:a16="http://schemas.microsoft.com/office/drawing/2014/main" id="{D249CF84-3EBF-07D5-90ED-9AB8BE1A0F12}"/>
              </a:ext>
            </a:extLst>
          </p:cNvPr>
          <p:cNvSpPr>
            <a:spLocks noGrp="1"/>
          </p:cNvSpPr>
          <p:nvPr>
            <p:ph type="title" idx="4294967295"/>
          </p:nvPr>
        </p:nvSpPr>
        <p:spPr>
          <a:xfrm>
            <a:off x="0" y="236538"/>
            <a:ext cx="12192000" cy="1325562"/>
          </a:xfrm>
        </p:spPr>
        <p:txBody>
          <a:bodyPr>
            <a:normAutofit fontScale="90000"/>
          </a:bodyPr>
          <a:lstStyle/>
          <a:p>
            <a:pPr algn="ctr"/>
            <a:r>
              <a:rPr lang="en-US" sz="4900" dirty="0"/>
              <a:t>Additional Resources TB Patients May Need</a:t>
            </a:r>
            <a:r>
              <a:rPr lang="en-US" sz="4900" b="1" dirty="0"/>
              <a:t> </a:t>
            </a:r>
            <a:br>
              <a:rPr lang="en-US" b="1" dirty="0"/>
            </a:br>
            <a:endParaRPr lang="en-US" dirty="0"/>
          </a:p>
        </p:txBody>
      </p:sp>
      <p:sp>
        <p:nvSpPr>
          <p:cNvPr id="4" name="Picture Placeholder 3">
            <a:extLst>
              <a:ext uri="{FF2B5EF4-FFF2-40B4-BE49-F238E27FC236}">
                <a16:creationId xmlns:a16="http://schemas.microsoft.com/office/drawing/2014/main" id="{BD6997D8-3E05-8291-DC88-4BA073D8D75A}"/>
              </a:ext>
            </a:extLst>
          </p:cNvPr>
          <p:cNvSpPr>
            <a:spLocks noGrp="1"/>
          </p:cNvSpPr>
          <p:nvPr>
            <p:ph type="pic" sz="quarter" idx="4294967295"/>
          </p:nvPr>
        </p:nvSpPr>
        <p:spPr>
          <a:xfrm>
            <a:off x="6400800" y="1268105"/>
            <a:ext cx="5473700" cy="5068887"/>
          </a:xfrm>
        </p:spPr>
        <p:txBody>
          <a:bodyPr>
            <a:normAutofit/>
          </a:bodyPr>
          <a:lstStyle/>
          <a:p>
            <a:pPr marL="0" indent="0">
              <a:buNone/>
            </a:pPr>
            <a:r>
              <a:rPr lang="en-US" b="1" dirty="0"/>
              <a:t>Hospitalization</a:t>
            </a:r>
          </a:p>
          <a:p>
            <a:pPr marL="0" indent="0">
              <a:buNone/>
            </a:pPr>
            <a:r>
              <a:rPr lang="en-US" b="1" dirty="0"/>
              <a:t>Medical Procedures</a:t>
            </a:r>
          </a:p>
          <a:p>
            <a:pPr marL="457200" lvl="1"/>
            <a:r>
              <a:rPr lang="en-US" dirty="0"/>
              <a:t>Surgery, bronchoscopy, tissue biopsy, interventional radiology</a:t>
            </a:r>
          </a:p>
          <a:p>
            <a:pPr marL="0" indent="0">
              <a:buNone/>
            </a:pPr>
            <a:r>
              <a:rPr lang="en-US" b="1" dirty="0"/>
              <a:t>Addiction Treatment</a:t>
            </a:r>
          </a:p>
          <a:p>
            <a:pPr marL="0" indent="0">
              <a:buNone/>
            </a:pPr>
            <a:r>
              <a:rPr lang="en-US" b="1" dirty="0"/>
              <a:t>Mental Health </a:t>
            </a:r>
          </a:p>
          <a:p>
            <a:pPr marL="0" indent="0">
              <a:buNone/>
            </a:pPr>
            <a:r>
              <a:rPr lang="en-US" b="1" dirty="0"/>
              <a:t>Vision and Dental Care </a:t>
            </a:r>
          </a:p>
          <a:p>
            <a:pPr marL="0" indent="0">
              <a:buNone/>
            </a:pPr>
            <a:r>
              <a:rPr lang="en-US" b="1" dirty="0"/>
              <a:t>Social Services</a:t>
            </a:r>
          </a:p>
          <a:p>
            <a:pPr marL="457200" lvl="1"/>
            <a:r>
              <a:rPr lang="en-US" dirty="0"/>
              <a:t>Financial hardship, homelessness, food insecurity  </a:t>
            </a:r>
          </a:p>
          <a:p>
            <a:pPr marL="0" indent="0">
              <a:buNone/>
            </a:pPr>
            <a:endParaRPr lang="en-US" dirty="0"/>
          </a:p>
        </p:txBody>
      </p:sp>
    </p:spTree>
    <p:extLst>
      <p:ext uri="{BB962C8B-B14F-4D97-AF65-F5344CB8AC3E}">
        <p14:creationId xmlns:p14="http://schemas.microsoft.com/office/powerpoint/2010/main" val="3620680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C1964A-A99F-FF11-A1D2-FC8220D22222}"/>
              </a:ext>
            </a:extLst>
          </p:cNvPr>
          <p:cNvPicPr>
            <a:picLocks noChangeAspect="1"/>
          </p:cNvPicPr>
          <p:nvPr/>
        </p:nvPicPr>
        <p:blipFill>
          <a:blip r:embed="rId3"/>
          <a:stretch>
            <a:fillRect/>
          </a:stretch>
        </p:blipFill>
        <p:spPr>
          <a:xfrm>
            <a:off x="2467215" y="4142232"/>
            <a:ext cx="6676228" cy="2475468"/>
          </a:xfrm>
          <a:prstGeom prst="rect">
            <a:avLst/>
          </a:prstGeom>
          <a:noFill/>
        </p:spPr>
      </p:pic>
      <p:sp>
        <p:nvSpPr>
          <p:cNvPr id="2" name="Content Placeholder 1">
            <a:extLst>
              <a:ext uri="{FF2B5EF4-FFF2-40B4-BE49-F238E27FC236}">
                <a16:creationId xmlns:a16="http://schemas.microsoft.com/office/drawing/2014/main" id="{DBC47740-D36D-2DD2-EECE-C847EA64F2A5}"/>
              </a:ext>
            </a:extLst>
          </p:cNvPr>
          <p:cNvSpPr>
            <a:spLocks noGrp="1"/>
          </p:cNvSpPr>
          <p:nvPr>
            <p:ph idx="1"/>
          </p:nvPr>
        </p:nvSpPr>
        <p:spPr/>
        <p:txBody>
          <a:bodyPr>
            <a:normAutofit/>
          </a:bodyPr>
          <a:lstStyle/>
          <a:p>
            <a:r>
              <a:rPr lang="en-US" dirty="0"/>
              <a:t>Provide comprehensive services to insured and uninsured patients regardless of the ability to pay. </a:t>
            </a:r>
          </a:p>
          <a:p>
            <a:r>
              <a:rPr lang="en-US" dirty="0"/>
              <a:t>Find a FQHC: </a:t>
            </a:r>
            <a:r>
              <a:rPr lang="en-US" dirty="0">
                <a:solidFill>
                  <a:srgbClr val="6CC24A"/>
                </a:solidFill>
                <a:hlinkClick r:id="rId4">
                  <a:extLst>
                    <a:ext uri="{A12FA001-AC4F-418D-AE19-62706E023703}">
                      <ahyp:hlinkClr xmlns:ahyp="http://schemas.microsoft.com/office/drawing/2018/hyperlinkcolor" val="tx"/>
                    </a:ext>
                  </a:extLst>
                </a:hlinkClick>
              </a:rPr>
              <a:t>https://findahealthcenter.hrsa.gov/</a:t>
            </a:r>
            <a:r>
              <a:rPr lang="en-US" dirty="0">
                <a:solidFill>
                  <a:srgbClr val="6CC24A"/>
                </a:solidFill>
              </a:rPr>
              <a:t> </a:t>
            </a:r>
          </a:p>
        </p:txBody>
      </p:sp>
      <p:sp>
        <p:nvSpPr>
          <p:cNvPr id="7" name="Title 2">
            <a:extLst>
              <a:ext uri="{FF2B5EF4-FFF2-40B4-BE49-F238E27FC236}">
                <a16:creationId xmlns:a16="http://schemas.microsoft.com/office/drawing/2014/main" id="{84FF899A-BAD1-C437-5738-44F31DF505BE}"/>
              </a:ext>
            </a:extLst>
          </p:cNvPr>
          <p:cNvSpPr>
            <a:spLocks noGrp="1"/>
          </p:cNvSpPr>
          <p:nvPr>
            <p:ph type="title" idx="4294967295"/>
          </p:nvPr>
        </p:nvSpPr>
        <p:spPr>
          <a:xfrm>
            <a:off x="2339207" y="240300"/>
            <a:ext cx="9628975" cy="1325563"/>
          </a:xfrm>
          <a:prstGeom prst="rect">
            <a:avLst/>
          </a:prstGeom>
        </p:spPr>
        <p:txBody>
          <a:bodyPr anchor="ctr">
            <a:normAutofit/>
          </a:bodyPr>
          <a:lstStyle/>
          <a:p>
            <a:r>
              <a:rPr lang="en-US" b="1" dirty="0">
                <a:solidFill>
                  <a:srgbClr val="6CC24A"/>
                </a:solidFill>
              </a:rPr>
              <a:t>Federally Qualified Health Centers (FQHC)</a:t>
            </a:r>
          </a:p>
        </p:txBody>
      </p:sp>
      <p:pic>
        <p:nvPicPr>
          <p:cNvPr id="9" name="Picture 8">
            <a:extLst>
              <a:ext uri="{FF2B5EF4-FFF2-40B4-BE49-F238E27FC236}">
                <a16:creationId xmlns:a16="http://schemas.microsoft.com/office/drawing/2014/main" id="{391637E8-3C4D-B48E-E034-2DC1208ADE24}"/>
              </a:ext>
            </a:extLst>
          </p:cNvPr>
          <p:cNvPicPr>
            <a:picLocks noChangeAspect="1"/>
          </p:cNvPicPr>
          <p:nvPr/>
        </p:nvPicPr>
        <p:blipFill>
          <a:blip r:embed="rId5"/>
          <a:stretch>
            <a:fillRect/>
          </a:stretch>
        </p:blipFill>
        <p:spPr>
          <a:xfrm>
            <a:off x="9178281" y="3756459"/>
            <a:ext cx="2789901" cy="2107276"/>
          </a:xfrm>
          <a:prstGeom prst="rect">
            <a:avLst/>
          </a:prstGeom>
        </p:spPr>
      </p:pic>
    </p:spTree>
    <p:extLst>
      <p:ext uri="{BB962C8B-B14F-4D97-AF65-F5344CB8AC3E}">
        <p14:creationId xmlns:p14="http://schemas.microsoft.com/office/powerpoint/2010/main" val="1742008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4D3EE772-92B9-9B9A-7191-6A2B88220952}"/>
              </a:ext>
            </a:extLst>
          </p:cNvPr>
          <p:cNvSpPr>
            <a:spLocks noGrp="1"/>
          </p:cNvSpPr>
          <p:nvPr>
            <p:ph type="title"/>
          </p:nvPr>
        </p:nvSpPr>
        <p:spPr>
          <a:xfrm>
            <a:off x="2405864" y="365125"/>
            <a:ext cx="8947935" cy="1325563"/>
          </a:xfrm>
        </p:spPr>
        <p:txBody>
          <a:bodyPr/>
          <a:lstStyle/>
          <a:p>
            <a:r>
              <a:rPr lang="en-US" b="1" dirty="0">
                <a:solidFill>
                  <a:srgbClr val="6CC24A"/>
                </a:solidFill>
              </a:rPr>
              <a:t>Establishing a Medical Home and Other Community Resources* </a:t>
            </a:r>
          </a:p>
        </p:txBody>
      </p:sp>
      <p:graphicFrame>
        <p:nvGraphicFramePr>
          <p:cNvPr id="6" name="Content Placeholder 1">
            <a:extLst>
              <a:ext uri="{FF2B5EF4-FFF2-40B4-BE49-F238E27FC236}">
                <a16:creationId xmlns:a16="http://schemas.microsoft.com/office/drawing/2014/main" id="{7A15486D-76F4-F5F7-EE19-C1C24109DD30}"/>
              </a:ext>
            </a:extLst>
          </p:cNvPr>
          <p:cNvGraphicFramePr>
            <a:graphicFrameLocks noGrp="1"/>
          </p:cNvGraphicFramePr>
          <p:nvPr>
            <p:ph idx="1"/>
            <p:extLst>
              <p:ext uri="{D42A27DB-BD31-4B8C-83A1-F6EECF244321}">
                <p14:modId xmlns:p14="http://schemas.microsoft.com/office/powerpoint/2010/main" val="2007541665"/>
              </p:ext>
            </p:extLst>
          </p:nvPr>
        </p:nvGraphicFramePr>
        <p:xfrm>
          <a:off x="2405864" y="1767020"/>
          <a:ext cx="7743977" cy="3938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AA01FD8-1687-59CB-5D80-D8F094343E87}"/>
              </a:ext>
            </a:extLst>
          </p:cNvPr>
          <p:cNvSpPr txBox="1"/>
          <p:nvPr/>
        </p:nvSpPr>
        <p:spPr>
          <a:xfrm>
            <a:off x="2818819" y="5915409"/>
            <a:ext cx="8682464" cy="369332"/>
          </a:xfrm>
          <a:prstGeom prst="rect">
            <a:avLst/>
          </a:prstGeom>
          <a:noFill/>
        </p:spPr>
        <p:txBody>
          <a:bodyPr wrap="square">
            <a:spAutoFit/>
          </a:bodyPr>
          <a:lstStyle/>
          <a:p>
            <a:pPr lvl="0"/>
            <a:r>
              <a:rPr lang="en-US" dirty="0"/>
              <a:t>*Additional resources listed in the DSHS Texas TB Manual, Appendix F</a:t>
            </a:r>
          </a:p>
        </p:txBody>
      </p:sp>
    </p:spTree>
    <p:extLst>
      <p:ext uri="{BB962C8B-B14F-4D97-AF65-F5344CB8AC3E}">
        <p14:creationId xmlns:p14="http://schemas.microsoft.com/office/powerpoint/2010/main" val="27596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7139EB-4A74-8ECC-AEF9-B0984CECA9AE}"/>
              </a:ext>
            </a:extLst>
          </p:cNvPr>
          <p:cNvSpPr txBox="1">
            <a:spLocks/>
          </p:cNvSpPr>
          <p:nvPr/>
        </p:nvSpPr>
        <p:spPr>
          <a:xfrm>
            <a:off x="841375" y="1573161"/>
            <a:ext cx="10509250" cy="2163097"/>
          </a:xfrm>
          <a:prstGeom prst="rect">
            <a:avLst/>
          </a:prstGeom>
          <a:ln w="63500">
            <a:solidFill>
              <a:schemeClr val="bg1"/>
            </a:solidFill>
          </a:ln>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600" b="1" kern="1200">
                <a:solidFill>
                  <a:schemeClr val="bg1"/>
                </a:solidFill>
                <a:latin typeface="+mn-lt"/>
                <a:ea typeface="+mj-ea"/>
                <a:cs typeface="+mj-cs"/>
              </a:defRPr>
            </a:lvl1pPr>
          </a:lstStyle>
          <a:p>
            <a:r>
              <a:rPr lang="en-US" sz="3600">
                <a:solidFill>
                  <a:srgbClr val="FFFFFF"/>
                </a:solidFill>
                <a:latin typeface="Verdana" panose="020B0604030504040204" pitchFamily="34" charset="0"/>
                <a:ea typeface="Verdana" panose="020B0604030504040204" pitchFamily="34" charset="0"/>
                <a:cs typeface="Verdana" panose="020B0604030504040204" pitchFamily="34" charset="0"/>
              </a:rPr>
              <a:t>Collaboration for Tuberculosis Disease Care</a:t>
            </a:r>
            <a:endParaRPr lang="en-US" dirty="0"/>
          </a:p>
        </p:txBody>
      </p:sp>
      <p:sp>
        <p:nvSpPr>
          <p:cNvPr id="9" name="Text Placeholder 6">
            <a:extLst>
              <a:ext uri="{FF2B5EF4-FFF2-40B4-BE49-F238E27FC236}">
                <a16:creationId xmlns:a16="http://schemas.microsoft.com/office/drawing/2014/main" id="{F9971850-68E3-63DC-B633-80BC3FCB45EF}"/>
              </a:ext>
            </a:extLst>
          </p:cNvPr>
          <p:cNvSpPr txBox="1">
            <a:spLocks/>
          </p:cNvSpPr>
          <p:nvPr/>
        </p:nvSpPr>
        <p:spPr>
          <a:xfrm>
            <a:off x="841375" y="3975100"/>
            <a:ext cx="10509250" cy="109219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latin typeface="Verdana" panose="020B0604030504040204" pitchFamily="34" charset="0"/>
                <a:ea typeface="Verdana" panose="020B0604030504040204" pitchFamily="34" charset="0"/>
                <a:cs typeface="Verdana" panose="020B0604030504040204" pitchFamily="34" charset="0"/>
              </a:rPr>
              <a:t>Maricela Zambrano, RN</a:t>
            </a:r>
          </a:p>
          <a:p>
            <a:r>
              <a:rPr lang="en-US" sz="2800" b="0">
                <a:latin typeface="Verdana" panose="020B0604030504040204" pitchFamily="34" charset="0"/>
                <a:ea typeface="Verdana" panose="020B0604030504040204" pitchFamily="34" charset="0"/>
                <a:cs typeface="Verdana" panose="020B0604030504040204" pitchFamily="34" charset="0"/>
              </a:rPr>
              <a:t>Tuberculosis and Hansen’s Disease Nurse Consultant</a:t>
            </a:r>
          </a:p>
          <a:p>
            <a:r>
              <a:rPr lang="en-US" sz="2800" b="0">
                <a:latin typeface="Verdana" panose="020B0604030504040204" pitchFamily="34" charset="0"/>
                <a:ea typeface="Verdana" panose="020B0604030504040204" pitchFamily="34" charset="0"/>
                <a:cs typeface="Verdana" panose="020B0604030504040204" pitchFamily="34" charset="0"/>
              </a:rPr>
              <a:t>Public Healtion Region 11, Texas Department of State Health Services</a:t>
            </a:r>
            <a:endParaRPr lang="en-US" dirty="0"/>
          </a:p>
        </p:txBody>
      </p:sp>
    </p:spTree>
    <p:extLst>
      <p:ext uri="{BB962C8B-B14F-4D97-AF65-F5344CB8AC3E}">
        <p14:creationId xmlns:p14="http://schemas.microsoft.com/office/powerpoint/2010/main" val="290755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2">
            <a:extLst>
              <a:ext uri="{FF2B5EF4-FFF2-40B4-BE49-F238E27FC236}">
                <a16:creationId xmlns:a16="http://schemas.microsoft.com/office/drawing/2014/main" id="{409E8B81-074D-1480-611D-654E3C4AEAF9}"/>
              </a:ext>
            </a:extLst>
          </p:cNvPr>
          <p:cNvGraphicFramePr>
            <a:graphicFrameLocks noGrp="1"/>
          </p:cNvGraphicFramePr>
          <p:nvPr>
            <p:ph sz="quarter" idx="13"/>
            <p:extLst>
              <p:ext uri="{D42A27DB-BD31-4B8C-83A1-F6EECF244321}">
                <p14:modId xmlns:p14="http://schemas.microsoft.com/office/powerpoint/2010/main" val="95003065"/>
              </p:ext>
            </p:extLst>
          </p:nvPr>
        </p:nvGraphicFramePr>
        <p:xfrm>
          <a:off x="1391879" y="1930490"/>
          <a:ext cx="9961921" cy="464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DDD30A7-3385-D0F0-9D0A-183F2F2CB735}"/>
              </a:ext>
            </a:extLst>
          </p:cNvPr>
          <p:cNvSpPr>
            <a:spLocks noGrp="1"/>
          </p:cNvSpPr>
          <p:nvPr>
            <p:ph type="title" idx="4294967295"/>
          </p:nvPr>
        </p:nvSpPr>
        <p:spPr>
          <a:xfrm>
            <a:off x="2340864" y="365125"/>
            <a:ext cx="90129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a:lstStyle>
          <a:p>
            <a:r>
              <a:rPr lang="en-US" dirty="0">
                <a:solidFill>
                  <a:srgbClr val="6CC24A"/>
                </a:solidFill>
              </a:rPr>
              <a:t>Barriers to Care</a:t>
            </a:r>
            <a:br>
              <a:rPr lang="en-US" dirty="0">
                <a:solidFill>
                  <a:srgbClr val="6CC24A"/>
                </a:solidFill>
              </a:rPr>
            </a:br>
            <a:r>
              <a:rPr lang="en-US" dirty="0">
                <a:solidFill>
                  <a:srgbClr val="6CC24A"/>
                </a:solidFill>
              </a:rPr>
              <a:t>Outside the TB Program</a:t>
            </a:r>
          </a:p>
        </p:txBody>
      </p:sp>
      <p:pic>
        <p:nvPicPr>
          <p:cNvPr id="7" name="Graphic 6" descr="Construction Barricade with solid fill">
            <a:extLst>
              <a:ext uri="{FF2B5EF4-FFF2-40B4-BE49-F238E27FC236}">
                <a16:creationId xmlns:a16="http://schemas.microsoft.com/office/drawing/2014/main" id="{E8C7AE96-CEF2-E26D-CA5D-B0C9926C4E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79303" y="4889484"/>
            <a:ext cx="2319799" cy="1789469"/>
          </a:xfrm>
          <a:prstGeom prst="rect">
            <a:avLst/>
          </a:prstGeom>
        </p:spPr>
      </p:pic>
    </p:spTree>
    <p:extLst>
      <p:ext uri="{BB962C8B-B14F-4D97-AF65-F5344CB8AC3E}">
        <p14:creationId xmlns:p14="http://schemas.microsoft.com/office/powerpoint/2010/main" val="4050657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AB9CA-FDEB-54F1-F0F6-99F0434C75E3}"/>
              </a:ext>
            </a:extLst>
          </p:cNvPr>
          <p:cNvSpPr>
            <a:spLocks noGrp="1"/>
          </p:cNvSpPr>
          <p:nvPr>
            <p:ph type="body" idx="1"/>
          </p:nvPr>
        </p:nvSpPr>
        <p:spPr/>
        <p:txBody>
          <a:bodyPr>
            <a:normAutofit/>
          </a:bodyPr>
          <a:lstStyle/>
          <a:p>
            <a:r>
              <a:rPr lang="en-US" sz="6000" b="1" dirty="0">
                <a:latin typeface="+mn-lt"/>
              </a:rPr>
              <a:t>TB Nurse Collaboration</a:t>
            </a:r>
          </a:p>
        </p:txBody>
      </p:sp>
    </p:spTree>
    <p:extLst>
      <p:ext uri="{BB962C8B-B14F-4D97-AF65-F5344CB8AC3E}">
        <p14:creationId xmlns:p14="http://schemas.microsoft.com/office/powerpoint/2010/main" val="3965882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9EC10A-1CA4-F68A-9B92-4A8E9BDD401A}"/>
              </a:ext>
            </a:extLst>
          </p:cNvPr>
          <p:cNvSpPr>
            <a:spLocks noGrp="1"/>
          </p:cNvSpPr>
          <p:nvPr>
            <p:ph type="title"/>
          </p:nvPr>
        </p:nvSpPr>
        <p:spPr>
          <a:xfrm>
            <a:off x="2423160" y="538986"/>
            <a:ext cx="8755750" cy="1325563"/>
          </a:xfrm>
        </p:spPr>
        <p:txBody>
          <a:bodyPr anchor="ctr">
            <a:normAutofit/>
          </a:bodyPr>
          <a:lstStyle/>
          <a:p>
            <a:r>
              <a:rPr lang="en-US" b="1" dirty="0">
                <a:solidFill>
                  <a:srgbClr val="6CC24A"/>
                </a:solidFill>
              </a:rPr>
              <a:t>Keys to Collaboration</a:t>
            </a:r>
          </a:p>
        </p:txBody>
      </p:sp>
      <p:graphicFrame>
        <p:nvGraphicFramePr>
          <p:cNvPr id="6" name="Content Placeholder 1">
            <a:extLst>
              <a:ext uri="{FF2B5EF4-FFF2-40B4-BE49-F238E27FC236}">
                <a16:creationId xmlns:a16="http://schemas.microsoft.com/office/drawing/2014/main" id="{6E953629-E497-7086-F70D-5A7F5F3A33CC}"/>
              </a:ext>
            </a:extLst>
          </p:cNvPr>
          <p:cNvGraphicFramePr>
            <a:graphicFrameLocks noGrp="1"/>
          </p:cNvGraphicFramePr>
          <p:nvPr>
            <p:ph idx="1"/>
            <p:extLst>
              <p:ext uri="{D42A27DB-BD31-4B8C-83A1-F6EECF244321}">
                <p14:modId xmlns:p14="http://schemas.microsoft.com/office/powerpoint/2010/main" val="3256737803"/>
              </p:ext>
            </p:extLst>
          </p:nvPr>
        </p:nvGraphicFramePr>
        <p:xfrm>
          <a:off x="2625205" y="2080679"/>
          <a:ext cx="5425440" cy="4448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Pair of housekeys, on a key ring, with a keychain">
            <a:extLst>
              <a:ext uri="{FF2B5EF4-FFF2-40B4-BE49-F238E27FC236}">
                <a16:creationId xmlns:a16="http://schemas.microsoft.com/office/drawing/2014/main" id="{2811B70E-5626-0DB1-5BDC-CF32B695C0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7345" y="2080679"/>
            <a:ext cx="2511090" cy="2569464"/>
          </a:xfrm>
          <a:prstGeom prst="rect">
            <a:avLst/>
          </a:prstGeom>
        </p:spPr>
      </p:pic>
    </p:spTree>
    <p:extLst>
      <p:ext uri="{BB962C8B-B14F-4D97-AF65-F5344CB8AC3E}">
        <p14:creationId xmlns:p14="http://schemas.microsoft.com/office/powerpoint/2010/main" val="103678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A86EEE6F-D834-47FF-BE70-AA31DA4E153B}"/>
                                            </p:graphicEl>
                                          </p:spTgt>
                                        </p:tgtEl>
                                        <p:attrNameLst>
                                          <p:attrName>style.visibility</p:attrName>
                                        </p:attrNameLst>
                                      </p:cBhvr>
                                      <p:to>
                                        <p:strVal val="visible"/>
                                      </p:to>
                                    </p:set>
                                    <p:animEffect transition="in" filter="randombar(horizontal)">
                                      <p:cBhvr>
                                        <p:cTn id="7" dur="500"/>
                                        <p:tgtEl>
                                          <p:spTgt spid="6">
                                            <p:graphicEl>
                                              <a:dgm id="{A86EEE6F-D834-47FF-BE70-AA31DA4E153B}"/>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graphicEl>
                                              <a:dgm id="{A3F7D4CC-BF15-4B8B-B988-DEE2C325E8D8}"/>
                                            </p:graphicEl>
                                          </p:spTgt>
                                        </p:tgtEl>
                                        <p:attrNameLst>
                                          <p:attrName>style.visibility</p:attrName>
                                        </p:attrNameLst>
                                      </p:cBhvr>
                                      <p:to>
                                        <p:strVal val="visible"/>
                                      </p:to>
                                    </p:set>
                                    <p:animEffect transition="in" filter="randombar(horizontal)">
                                      <p:cBhvr>
                                        <p:cTn id="10" dur="500"/>
                                        <p:tgtEl>
                                          <p:spTgt spid="6">
                                            <p:graphicEl>
                                              <a:dgm id="{A3F7D4CC-BF15-4B8B-B988-DEE2C325E8D8}"/>
                                            </p:graphic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graphicEl>
                                              <a:dgm id="{ED89F9A8-9ED2-4532-8A63-8A71BAD40ECE}"/>
                                            </p:graphicEl>
                                          </p:spTgt>
                                        </p:tgtEl>
                                        <p:attrNameLst>
                                          <p:attrName>style.visibility</p:attrName>
                                        </p:attrNameLst>
                                      </p:cBhvr>
                                      <p:to>
                                        <p:strVal val="visible"/>
                                      </p:to>
                                    </p:set>
                                    <p:animEffect transition="in" filter="randombar(horizontal)">
                                      <p:cBhvr>
                                        <p:cTn id="13" dur="500"/>
                                        <p:tgtEl>
                                          <p:spTgt spid="6">
                                            <p:graphicEl>
                                              <a:dgm id="{ED89F9A8-9ED2-4532-8A63-8A71BAD40EC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graphicEl>
                                              <a:dgm id="{AF7A30F8-41C6-4454-8EF2-5C8F061B9B09}"/>
                                            </p:graphicEl>
                                          </p:spTgt>
                                        </p:tgtEl>
                                        <p:attrNameLst>
                                          <p:attrName>style.visibility</p:attrName>
                                        </p:attrNameLst>
                                      </p:cBhvr>
                                      <p:to>
                                        <p:strVal val="visible"/>
                                      </p:to>
                                    </p:set>
                                    <p:animEffect transition="in" filter="randombar(horizontal)">
                                      <p:cBhvr>
                                        <p:cTn id="18" dur="500"/>
                                        <p:tgtEl>
                                          <p:spTgt spid="6">
                                            <p:graphicEl>
                                              <a:dgm id="{AF7A30F8-41C6-4454-8EF2-5C8F061B9B09}"/>
                                            </p:graphic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graphicEl>
                                              <a:dgm id="{175B44E6-04BC-411F-BB77-8FACC24D879A}"/>
                                            </p:graphicEl>
                                          </p:spTgt>
                                        </p:tgtEl>
                                        <p:attrNameLst>
                                          <p:attrName>style.visibility</p:attrName>
                                        </p:attrNameLst>
                                      </p:cBhvr>
                                      <p:to>
                                        <p:strVal val="visible"/>
                                      </p:to>
                                    </p:set>
                                    <p:animEffect transition="in" filter="randombar(horizontal)">
                                      <p:cBhvr>
                                        <p:cTn id="21" dur="500"/>
                                        <p:tgtEl>
                                          <p:spTgt spid="6">
                                            <p:graphicEl>
                                              <a:dgm id="{175B44E6-04BC-411F-BB77-8FACC24D879A}"/>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graphicEl>
                                              <a:dgm id="{1B480088-266A-443F-87AE-E64168BE438C}"/>
                                            </p:graphicEl>
                                          </p:spTgt>
                                        </p:tgtEl>
                                        <p:attrNameLst>
                                          <p:attrName>style.visibility</p:attrName>
                                        </p:attrNameLst>
                                      </p:cBhvr>
                                      <p:to>
                                        <p:strVal val="visible"/>
                                      </p:to>
                                    </p:set>
                                    <p:animEffect transition="in" filter="randombar(horizontal)">
                                      <p:cBhvr>
                                        <p:cTn id="24" dur="500"/>
                                        <p:tgtEl>
                                          <p:spTgt spid="6">
                                            <p:graphicEl>
                                              <a:dgm id="{1B480088-266A-443F-87AE-E64168BE438C}"/>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graphicEl>
                                              <a:dgm id="{E2390E4A-EA63-4D0F-AE64-179A26A9A581}"/>
                                            </p:graphicEl>
                                          </p:spTgt>
                                        </p:tgtEl>
                                        <p:attrNameLst>
                                          <p:attrName>style.visibility</p:attrName>
                                        </p:attrNameLst>
                                      </p:cBhvr>
                                      <p:to>
                                        <p:strVal val="visible"/>
                                      </p:to>
                                    </p:set>
                                    <p:animEffect transition="in" filter="randombar(horizontal)">
                                      <p:cBhvr>
                                        <p:cTn id="29" dur="500"/>
                                        <p:tgtEl>
                                          <p:spTgt spid="6">
                                            <p:graphicEl>
                                              <a:dgm id="{E2390E4A-EA63-4D0F-AE64-179A26A9A581}"/>
                                            </p:graphic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6">
                                            <p:graphicEl>
                                              <a:dgm id="{3746675E-9284-46D8-879B-5166F3EBC6AC}"/>
                                            </p:graphicEl>
                                          </p:spTgt>
                                        </p:tgtEl>
                                        <p:attrNameLst>
                                          <p:attrName>style.visibility</p:attrName>
                                        </p:attrNameLst>
                                      </p:cBhvr>
                                      <p:to>
                                        <p:strVal val="visible"/>
                                      </p:to>
                                    </p:set>
                                    <p:animEffect transition="in" filter="randombar(horizontal)">
                                      <p:cBhvr>
                                        <p:cTn id="32" dur="500"/>
                                        <p:tgtEl>
                                          <p:spTgt spid="6">
                                            <p:graphicEl>
                                              <a:dgm id="{3746675E-9284-46D8-879B-5166F3EBC6AC}"/>
                                            </p:graphic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6">
                                            <p:graphicEl>
                                              <a:dgm id="{DD49BE26-16A0-4226-AEC2-C2EA59CAE7DB}"/>
                                            </p:graphicEl>
                                          </p:spTgt>
                                        </p:tgtEl>
                                        <p:attrNameLst>
                                          <p:attrName>style.visibility</p:attrName>
                                        </p:attrNameLst>
                                      </p:cBhvr>
                                      <p:to>
                                        <p:strVal val="visible"/>
                                      </p:to>
                                    </p:set>
                                    <p:animEffect transition="in" filter="randombar(horizontal)">
                                      <p:cBhvr>
                                        <p:cTn id="35" dur="500"/>
                                        <p:tgtEl>
                                          <p:spTgt spid="6">
                                            <p:graphicEl>
                                              <a:dgm id="{DD49BE26-16A0-4226-AEC2-C2EA59CAE7DB}"/>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graphicEl>
                                              <a:dgm id="{C048241E-CDC9-4E26-9037-B0BB8CDAD649}"/>
                                            </p:graphicEl>
                                          </p:spTgt>
                                        </p:tgtEl>
                                        <p:attrNameLst>
                                          <p:attrName>style.visibility</p:attrName>
                                        </p:attrNameLst>
                                      </p:cBhvr>
                                      <p:to>
                                        <p:strVal val="visible"/>
                                      </p:to>
                                    </p:set>
                                    <p:animEffect transition="in" filter="randombar(horizontal)">
                                      <p:cBhvr>
                                        <p:cTn id="40" dur="500"/>
                                        <p:tgtEl>
                                          <p:spTgt spid="6">
                                            <p:graphicEl>
                                              <a:dgm id="{C048241E-CDC9-4E26-9037-B0BB8CDAD649}"/>
                                            </p:graphicEl>
                                          </p:spTgt>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6">
                                            <p:graphicEl>
                                              <a:dgm id="{C1A9D66B-60E5-4B78-9CB1-40024D2EBB36}"/>
                                            </p:graphicEl>
                                          </p:spTgt>
                                        </p:tgtEl>
                                        <p:attrNameLst>
                                          <p:attrName>style.visibility</p:attrName>
                                        </p:attrNameLst>
                                      </p:cBhvr>
                                      <p:to>
                                        <p:strVal val="visible"/>
                                      </p:to>
                                    </p:set>
                                    <p:animEffect transition="in" filter="randombar(horizontal)">
                                      <p:cBhvr>
                                        <p:cTn id="43" dur="500"/>
                                        <p:tgtEl>
                                          <p:spTgt spid="6">
                                            <p:graphicEl>
                                              <a:dgm id="{C1A9D66B-60E5-4B78-9CB1-40024D2EBB36}"/>
                                            </p:graphic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6">
                                            <p:graphicEl>
                                              <a:dgm id="{5695FC92-5272-4180-994E-F581B2BBE38F}"/>
                                            </p:graphicEl>
                                          </p:spTgt>
                                        </p:tgtEl>
                                        <p:attrNameLst>
                                          <p:attrName>style.visibility</p:attrName>
                                        </p:attrNameLst>
                                      </p:cBhvr>
                                      <p:to>
                                        <p:strVal val="visible"/>
                                      </p:to>
                                    </p:set>
                                    <p:animEffect transition="in" filter="randombar(horizontal)">
                                      <p:cBhvr>
                                        <p:cTn id="46" dur="500"/>
                                        <p:tgtEl>
                                          <p:spTgt spid="6">
                                            <p:graphicEl>
                                              <a:dgm id="{5695FC92-5272-4180-994E-F581B2BBE3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EA86-E526-346B-3FEA-13C31848580C}"/>
              </a:ext>
            </a:extLst>
          </p:cNvPr>
          <p:cNvSpPr>
            <a:spLocks noGrp="1"/>
          </p:cNvSpPr>
          <p:nvPr>
            <p:ph type="title"/>
          </p:nvPr>
        </p:nvSpPr>
        <p:spPr/>
        <p:txBody>
          <a:bodyPr/>
          <a:lstStyle/>
          <a:p>
            <a:r>
              <a:rPr lang="en-US" b="1" dirty="0"/>
              <a:t>Obtaining Medical Records</a:t>
            </a:r>
          </a:p>
        </p:txBody>
      </p:sp>
      <p:sp>
        <p:nvSpPr>
          <p:cNvPr id="3" name="Content Placeholder 2">
            <a:extLst>
              <a:ext uri="{FF2B5EF4-FFF2-40B4-BE49-F238E27FC236}">
                <a16:creationId xmlns:a16="http://schemas.microsoft.com/office/drawing/2014/main" id="{629F7024-15A4-48F5-CA15-4C8A8B448C8D}"/>
              </a:ext>
            </a:extLst>
          </p:cNvPr>
          <p:cNvSpPr>
            <a:spLocks noGrp="1"/>
          </p:cNvSpPr>
          <p:nvPr>
            <p:ph sz="half" idx="4294967295"/>
          </p:nvPr>
        </p:nvSpPr>
        <p:spPr>
          <a:xfrm>
            <a:off x="649376" y="1761283"/>
            <a:ext cx="6127750" cy="4351338"/>
          </a:xfrm>
        </p:spPr>
        <p:txBody>
          <a:bodyPr>
            <a:normAutofit lnSpcReduction="10000"/>
          </a:bodyPr>
          <a:lstStyle/>
          <a:p>
            <a:pPr marL="0" indent="0">
              <a:buNone/>
            </a:pPr>
            <a:r>
              <a:rPr lang="en-US" sz="3000" b="1" dirty="0">
                <a:solidFill>
                  <a:srgbClr val="003087"/>
                </a:solidFill>
              </a:rPr>
              <a:t>Health Insurance Portability and Accountability Act of 1996 (HIPAA) </a:t>
            </a:r>
            <a:r>
              <a:rPr lang="en-US" sz="3000" b="1" dirty="0">
                <a:solidFill>
                  <a:srgbClr val="003087"/>
                </a:solidFill>
                <a:effectLst/>
                <a:ea typeface="Calibri" panose="020F0502020204030204" pitchFamily="34" charset="0"/>
                <a:cs typeface="Times New Roman" panose="02020603050405020304" pitchFamily="18" charset="0"/>
              </a:rPr>
              <a:t>               </a:t>
            </a:r>
            <a:r>
              <a:rPr lang="en-US" sz="3000" dirty="0">
                <a:solidFill>
                  <a:srgbClr val="003087"/>
                </a:solidFill>
                <a:effectLst/>
                <a:ea typeface="Calibri" panose="020F0502020204030204" pitchFamily="34" charset="0"/>
                <a:cs typeface="Times New Roman" panose="02020603050405020304" pitchFamily="18" charset="0"/>
              </a:rPr>
              <a:t>Title 45 CFR part 164.512</a:t>
            </a:r>
            <a:endParaRPr lang="en-US" sz="3000" dirty="0">
              <a:solidFill>
                <a:srgbClr val="003087"/>
              </a:solidFill>
            </a:endParaRPr>
          </a:p>
          <a:p>
            <a:r>
              <a:rPr lang="en-US" sz="2600" dirty="0"/>
              <a:t>Indicates that protected health information (PHI) can be disclosed to public health authorities, without individual authorization, for public health surveillance, investigations, and interventions.  </a:t>
            </a:r>
          </a:p>
          <a:p>
            <a:r>
              <a:rPr lang="en-US" sz="2600" dirty="0"/>
              <a:t>See Texas TB Manual, Appendix D: Correspondence Letter </a:t>
            </a:r>
          </a:p>
          <a:p>
            <a:endParaRPr lang="en-US" dirty="0"/>
          </a:p>
          <a:p>
            <a:endParaRPr lang="en-US" dirty="0"/>
          </a:p>
          <a:p>
            <a:endParaRPr lang="en-US" dirty="0"/>
          </a:p>
        </p:txBody>
      </p:sp>
      <p:sp>
        <p:nvSpPr>
          <p:cNvPr id="4" name="TextBox 3">
            <a:hlinkClick r:id="rId3"/>
            <a:extLst>
              <a:ext uri="{FF2B5EF4-FFF2-40B4-BE49-F238E27FC236}">
                <a16:creationId xmlns:a16="http://schemas.microsoft.com/office/drawing/2014/main" id="{0EB3FDDC-AFE3-1627-6E00-0F5F9A28E6E6}"/>
              </a:ext>
            </a:extLst>
          </p:cNvPr>
          <p:cNvSpPr txBox="1"/>
          <p:nvPr/>
        </p:nvSpPr>
        <p:spPr>
          <a:xfrm>
            <a:off x="649376" y="6175050"/>
            <a:ext cx="8896910" cy="369332"/>
          </a:xfrm>
          <a:prstGeom prst="rect">
            <a:avLst/>
          </a:prstGeom>
          <a:noFill/>
        </p:spPr>
        <p:txBody>
          <a:bodyPr wrap="square" rtlCol="0">
            <a:spAutoFit/>
          </a:bodyPr>
          <a:lstStyle/>
          <a:p>
            <a:r>
              <a:rPr lang="en-US" dirty="0"/>
              <a:t>CDC Self Study Modules on TB, Module 7: Patients Rights and Confidentiality in TB Control</a:t>
            </a:r>
          </a:p>
        </p:txBody>
      </p:sp>
      <p:pic>
        <p:nvPicPr>
          <p:cNvPr id="9" name="Picture 8">
            <a:extLst>
              <a:ext uri="{FF2B5EF4-FFF2-40B4-BE49-F238E27FC236}">
                <a16:creationId xmlns:a16="http://schemas.microsoft.com/office/drawing/2014/main" id="{1F0C10B8-8CBE-F87E-E1F1-5086D8074C0D}"/>
              </a:ext>
            </a:extLst>
          </p:cNvPr>
          <p:cNvPicPr>
            <a:picLocks noChangeAspect="1"/>
          </p:cNvPicPr>
          <p:nvPr/>
        </p:nvPicPr>
        <p:blipFill>
          <a:blip r:embed="rId4"/>
          <a:stretch>
            <a:fillRect/>
          </a:stretch>
        </p:blipFill>
        <p:spPr>
          <a:xfrm>
            <a:off x="7278624" y="2238463"/>
            <a:ext cx="4069080" cy="3145132"/>
          </a:xfrm>
          <a:prstGeom prst="rect">
            <a:avLst/>
          </a:prstGeom>
        </p:spPr>
      </p:pic>
    </p:spTree>
    <p:extLst>
      <p:ext uri="{BB962C8B-B14F-4D97-AF65-F5344CB8AC3E}">
        <p14:creationId xmlns:p14="http://schemas.microsoft.com/office/powerpoint/2010/main" val="3504448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EA86-E526-346B-3FEA-13C31848580C}"/>
              </a:ext>
            </a:extLst>
          </p:cNvPr>
          <p:cNvSpPr>
            <a:spLocks noGrp="1"/>
          </p:cNvSpPr>
          <p:nvPr>
            <p:ph type="title"/>
          </p:nvPr>
        </p:nvSpPr>
        <p:spPr/>
        <p:txBody>
          <a:bodyPr/>
          <a:lstStyle/>
          <a:p>
            <a:r>
              <a:rPr lang="en-US" b="1" dirty="0"/>
              <a:t>Formalizing Coordination of Care</a:t>
            </a:r>
          </a:p>
        </p:txBody>
      </p:sp>
      <p:sp>
        <p:nvSpPr>
          <p:cNvPr id="3" name="Content Placeholder 2">
            <a:extLst>
              <a:ext uri="{FF2B5EF4-FFF2-40B4-BE49-F238E27FC236}">
                <a16:creationId xmlns:a16="http://schemas.microsoft.com/office/drawing/2014/main" id="{629F7024-15A4-48F5-CA15-4C8A8B448C8D}"/>
              </a:ext>
            </a:extLst>
          </p:cNvPr>
          <p:cNvSpPr>
            <a:spLocks noGrp="1"/>
          </p:cNvSpPr>
          <p:nvPr>
            <p:ph sz="half" idx="4294967295"/>
          </p:nvPr>
        </p:nvSpPr>
        <p:spPr>
          <a:xfrm>
            <a:off x="641023" y="1843913"/>
            <a:ext cx="6127750" cy="4351338"/>
          </a:xfrm>
        </p:spPr>
        <p:txBody>
          <a:bodyPr>
            <a:normAutofit fontScale="85000" lnSpcReduction="20000"/>
          </a:bodyPr>
          <a:lstStyle/>
          <a:p>
            <a:pPr marL="0" indent="0">
              <a:buNone/>
            </a:pPr>
            <a:r>
              <a:rPr lang="en-US" sz="3300" dirty="0"/>
              <a:t>A letter between provider and the program can clarify the roles and responsibilities of both entities to ensure successful coordination of care. </a:t>
            </a:r>
          </a:p>
          <a:p>
            <a:pPr marL="0" indent="0">
              <a:buNone/>
            </a:pPr>
            <a:endParaRPr lang="en-US" dirty="0"/>
          </a:p>
          <a:p>
            <a:pPr marL="0" indent="0">
              <a:buNone/>
            </a:pPr>
            <a:r>
              <a:rPr lang="en-US" sz="3100" dirty="0"/>
              <a:t>Key elements of a coordination letter:  </a:t>
            </a:r>
          </a:p>
          <a:p>
            <a:pPr marL="914400" lvl="1" indent="-457200">
              <a:buFont typeface="+mj-lt"/>
              <a:buAutoNum type="arabicPeriod"/>
            </a:pPr>
            <a:r>
              <a:rPr lang="en-US" sz="2600" dirty="0"/>
              <a:t>Patient and diagnoses</a:t>
            </a:r>
          </a:p>
          <a:p>
            <a:pPr marL="914400" lvl="1" indent="-457200">
              <a:buFont typeface="+mj-lt"/>
              <a:buAutoNum type="arabicPeriod"/>
            </a:pPr>
            <a:r>
              <a:rPr lang="en-US" sz="2600" dirty="0"/>
              <a:t>Expectations for the private provider</a:t>
            </a:r>
          </a:p>
          <a:p>
            <a:pPr marL="914400" lvl="1" indent="-457200">
              <a:buFont typeface="+mj-lt"/>
              <a:buAutoNum type="arabicPeriod"/>
            </a:pPr>
            <a:r>
              <a:rPr lang="en-US" sz="2600" dirty="0"/>
              <a:t>Expectations for the TB program</a:t>
            </a:r>
          </a:p>
          <a:p>
            <a:pPr marL="0" indent="0">
              <a:buNone/>
            </a:pPr>
            <a:endParaRPr lang="en-US" sz="2000" dirty="0"/>
          </a:p>
          <a:p>
            <a:pPr marL="0" indent="0">
              <a:buNone/>
            </a:pPr>
            <a:endParaRPr lang="en-US" sz="2000" dirty="0"/>
          </a:p>
          <a:p>
            <a:pPr marL="0" indent="0">
              <a:buNone/>
            </a:pPr>
            <a:r>
              <a:rPr lang="en-US" sz="2000" dirty="0"/>
              <a:t>Texas DSHS TB Manual, Appendix C</a:t>
            </a:r>
          </a:p>
          <a:p>
            <a:pPr marL="0" indent="0">
              <a:buNone/>
            </a:pPr>
            <a:r>
              <a:rPr lang="en-US" sz="1800" dirty="0">
                <a:hlinkClick r:id="rId3"/>
              </a:rPr>
              <a:t>https://www.dshs.texas.gov/sites/default/files/LIDS-TB/policies/TexasTBManual.pdf</a:t>
            </a:r>
            <a:endParaRPr lang="en-US" sz="1800" dirty="0"/>
          </a:p>
          <a:p>
            <a:pPr lvl="1"/>
            <a:endParaRPr lang="en-US" dirty="0"/>
          </a:p>
        </p:txBody>
      </p:sp>
      <p:pic>
        <p:nvPicPr>
          <p:cNvPr id="7" name="Picture 6">
            <a:extLst>
              <a:ext uri="{FF2B5EF4-FFF2-40B4-BE49-F238E27FC236}">
                <a16:creationId xmlns:a16="http://schemas.microsoft.com/office/drawing/2014/main" id="{D5785A2A-5227-AD0D-2D5D-2E8695E0DC4F}"/>
              </a:ext>
            </a:extLst>
          </p:cNvPr>
          <p:cNvPicPr>
            <a:picLocks noChangeAspect="1"/>
          </p:cNvPicPr>
          <p:nvPr/>
        </p:nvPicPr>
        <p:blipFill>
          <a:blip r:embed="rId4"/>
          <a:stretch>
            <a:fillRect/>
          </a:stretch>
        </p:blipFill>
        <p:spPr>
          <a:xfrm>
            <a:off x="7193157" y="1494767"/>
            <a:ext cx="3770215" cy="5101843"/>
          </a:xfrm>
          <a:prstGeom prst="rect">
            <a:avLst/>
          </a:prstGeom>
        </p:spPr>
      </p:pic>
    </p:spTree>
    <p:extLst>
      <p:ext uri="{BB962C8B-B14F-4D97-AF65-F5344CB8AC3E}">
        <p14:creationId xmlns:p14="http://schemas.microsoft.com/office/powerpoint/2010/main" val="3325442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E9256-3694-2896-230E-4D3737C2BDC3}"/>
              </a:ext>
            </a:extLst>
          </p:cNvPr>
          <p:cNvSpPr>
            <a:spLocks noGrp="1"/>
          </p:cNvSpPr>
          <p:nvPr>
            <p:ph type="title"/>
          </p:nvPr>
        </p:nvSpPr>
        <p:spPr>
          <a:xfrm>
            <a:off x="603504" y="222250"/>
            <a:ext cx="9110767" cy="1325563"/>
          </a:xfrm>
        </p:spPr>
        <p:txBody>
          <a:bodyPr anchor="ctr">
            <a:normAutofit/>
          </a:bodyPr>
          <a:lstStyle/>
          <a:p>
            <a:r>
              <a:rPr lang="en-US" sz="4000" dirty="0"/>
              <a:t>Role of TB Nurse Case Manager in Infection Control </a:t>
            </a:r>
          </a:p>
        </p:txBody>
      </p:sp>
      <p:sp>
        <p:nvSpPr>
          <p:cNvPr id="3" name="Content Placeholder 2">
            <a:extLst>
              <a:ext uri="{FF2B5EF4-FFF2-40B4-BE49-F238E27FC236}">
                <a16:creationId xmlns:a16="http://schemas.microsoft.com/office/drawing/2014/main" id="{22B4C0BF-A34E-251A-8D33-DC8559DC4BDB}"/>
              </a:ext>
            </a:extLst>
          </p:cNvPr>
          <p:cNvSpPr>
            <a:spLocks noGrp="1"/>
          </p:cNvSpPr>
          <p:nvPr>
            <p:ph sz="half" idx="1"/>
          </p:nvPr>
        </p:nvSpPr>
        <p:spPr>
          <a:xfrm>
            <a:off x="838200" y="1825625"/>
            <a:ext cx="5181600" cy="4351338"/>
          </a:xfrm>
        </p:spPr>
        <p:txBody>
          <a:bodyPr>
            <a:normAutofit/>
          </a:bodyPr>
          <a:lstStyle/>
          <a:p>
            <a:pPr marL="0" indent="0">
              <a:buNone/>
            </a:pPr>
            <a:r>
              <a:rPr lang="en-US" sz="2200" dirty="0"/>
              <a:t>Patients with suspected or confirmed TB disease should receive a “TB Control Order”</a:t>
            </a:r>
          </a:p>
          <a:p>
            <a:pPr lvl="1"/>
            <a:r>
              <a:rPr lang="en-US" sz="2200" dirty="0"/>
              <a:t>Texas DSHS TB 410</a:t>
            </a:r>
            <a:endParaRPr lang="en-US" sz="2200" strike="sngStrike" dirty="0"/>
          </a:p>
          <a:p>
            <a:pPr lvl="1"/>
            <a:r>
              <a:rPr lang="en-US" sz="1600" dirty="0">
                <a:hlinkClick r:id="rId3"/>
              </a:rPr>
              <a:t>https://www.dshs.texas.gov/tuberculosis-tb/texas-dshs-tb-program-tb-forms-resources</a:t>
            </a:r>
            <a:r>
              <a:rPr lang="en-US" sz="1600" dirty="0"/>
              <a:t> </a:t>
            </a:r>
          </a:p>
          <a:p>
            <a:pPr marL="0" indent="0">
              <a:buNone/>
            </a:pPr>
            <a:r>
              <a:rPr lang="en-US" sz="2200" dirty="0"/>
              <a:t>Educate providers on isolation guidelines and release criteria: </a:t>
            </a:r>
          </a:p>
          <a:p>
            <a:pPr lvl="1"/>
            <a:r>
              <a:rPr lang="en-US" sz="2200" dirty="0"/>
              <a:t>Texas DSHS Clinical Standing Delegation Orders (section F11)</a:t>
            </a:r>
          </a:p>
          <a:p>
            <a:pPr lvl="1"/>
            <a:r>
              <a:rPr lang="en-US" sz="1600" dirty="0">
                <a:hlinkClick r:id="rId4"/>
              </a:rPr>
              <a:t>https://www.dshs.texas.gov/sites/default/files/LIDS-TB/policies/TB-SDO-ClinicalServicesforNurses-25.pdf</a:t>
            </a:r>
            <a:r>
              <a:rPr lang="en-US" sz="1600" dirty="0"/>
              <a:t> </a:t>
            </a:r>
          </a:p>
          <a:p>
            <a:pPr lvl="2"/>
            <a:endParaRPr lang="en-US" sz="2200" dirty="0"/>
          </a:p>
          <a:p>
            <a:endParaRPr lang="en-US" sz="2200" dirty="0"/>
          </a:p>
        </p:txBody>
      </p:sp>
      <p:pic>
        <p:nvPicPr>
          <p:cNvPr id="8" name="Picture 7">
            <a:extLst>
              <a:ext uri="{FF2B5EF4-FFF2-40B4-BE49-F238E27FC236}">
                <a16:creationId xmlns:a16="http://schemas.microsoft.com/office/drawing/2014/main" id="{6A074713-C964-8D36-BBDE-DE1FFCDC76BD}"/>
              </a:ext>
            </a:extLst>
          </p:cNvPr>
          <p:cNvPicPr>
            <a:picLocks noChangeAspect="1"/>
          </p:cNvPicPr>
          <p:nvPr/>
        </p:nvPicPr>
        <p:blipFill>
          <a:blip r:embed="rId5"/>
          <a:stretch>
            <a:fillRect/>
          </a:stretch>
        </p:blipFill>
        <p:spPr>
          <a:xfrm>
            <a:off x="6466779" y="1825625"/>
            <a:ext cx="4592441" cy="4351338"/>
          </a:xfrm>
          <a:prstGeom prst="rect">
            <a:avLst/>
          </a:prstGeom>
          <a:noFill/>
        </p:spPr>
      </p:pic>
    </p:spTree>
    <p:extLst>
      <p:ext uri="{BB962C8B-B14F-4D97-AF65-F5344CB8AC3E}">
        <p14:creationId xmlns:p14="http://schemas.microsoft.com/office/powerpoint/2010/main" val="110334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807EE0-8C9F-4D54-F487-E3A5489400D9}"/>
              </a:ext>
            </a:extLst>
          </p:cNvPr>
          <p:cNvSpPr>
            <a:spLocks noGrp="1"/>
          </p:cNvSpPr>
          <p:nvPr>
            <p:ph type="title"/>
          </p:nvPr>
        </p:nvSpPr>
        <p:spPr>
          <a:xfrm>
            <a:off x="512770" y="304647"/>
            <a:ext cx="10724167" cy="1325563"/>
          </a:xfrm>
          <a:prstGeom prst="rect">
            <a:avLst/>
          </a:prstGeom>
        </p:spPr>
        <p:txBody>
          <a:bodyPr>
            <a:noAutofit/>
          </a:bodyPr>
          <a:lstStyle/>
          <a:p>
            <a:pPr algn="ctr"/>
            <a:r>
              <a:rPr lang="en-US" sz="4800" dirty="0"/>
              <a:t>Coordinating Care with External Facilities</a:t>
            </a:r>
            <a:endParaRPr lang="en-US" sz="2400" i="1" dirty="0"/>
          </a:p>
        </p:txBody>
      </p:sp>
      <p:sp>
        <p:nvSpPr>
          <p:cNvPr id="2" name="Content Placeholder 1">
            <a:extLst>
              <a:ext uri="{FF2B5EF4-FFF2-40B4-BE49-F238E27FC236}">
                <a16:creationId xmlns:a16="http://schemas.microsoft.com/office/drawing/2014/main" id="{3FA92846-EFD6-F458-D711-CF96A8557CE8}"/>
              </a:ext>
            </a:extLst>
          </p:cNvPr>
          <p:cNvSpPr>
            <a:spLocks noGrp="1"/>
          </p:cNvSpPr>
          <p:nvPr>
            <p:ph sz="half" idx="2"/>
          </p:nvPr>
        </p:nvSpPr>
        <p:spPr>
          <a:xfrm>
            <a:off x="717066" y="1980558"/>
            <a:ext cx="5157787" cy="3684588"/>
          </a:xfrm>
        </p:spPr>
        <p:txBody>
          <a:bodyPr>
            <a:normAutofit fontScale="70000" lnSpcReduction="20000"/>
          </a:bodyPr>
          <a:lstStyle/>
          <a:p>
            <a:r>
              <a:rPr lang="en-US" sz="3100" dirty="0"/>
              <a:t>Chapter 89 Facilities</a:t>
            </a:r>
          </a:p>
          <a:p>
            <a:r>
              <a:rPr lang="en-US" sz="3100" dirty="0"/>
              <a:t>Immigration and Customs Enforcement (ICE) </a:t>
            </a:r>
          </a:p>
          <a:p>
            <a:r>
              <a:rPr lang="en-US" sz="3100" dirty="0"/>
              <a:t>US Marshal Service (USMS)</a:t>
            </a:r>
          </a:p>
          <a:p>
            <a:r>
              <a:rPr lang="en-US" sz="3100" dirty="0"/>
              <a:t>Texas Center for Infectious Disease (TCID)</a:t>
            </a:r>
          </a:p>
          <a:p>
            <a:r>
              <a:rPr lang="en-US" sz="3100" dirty="0"/>
              <a:t>Unaccompanied Children (UAC) Shelter</a:t>
            </a:r>
          </a:p>
          <a:p>
            <a:r>
              <a:rPr lang="en-US" sz="3100" dirty="0"/>
              <a:t>Bureau of Prisons (BOP)</a:t>
            </a:r>
          </a:p>
          <a:p>
            <a:r>
              <a:rPr lang="en-US" sz="3100" dirty="0"/>
              <a:t>Inpatient Care (i.e., hospital, long-term care, rehabilitation center)</a:t>
            </a:r>
          </a:p>
          <a:p>
            <a:r>
              <a:rPr lang="en-US" sz="3100" dirty="0"/>
              <a:t>Private Providers </a:t>
            </a:r>
          </a:p>
          <a:p>
            <a:pPr marL="0" indent="0">
              <a:buNone/>
            </a:pPr>
            <a:endParaRPr lang="en-US" sz="2400" dirty="0"/>
          </a:p>
          <a:p>
            <a:pPr marL="0" indent="0">
              <a:buNone/>
            </a:pPr>
            <a:endParaRPr lang="en-US" dirty="0"/>
          </a:p>
        </p:txBody>
      </p:sp>
      <p:sp>
        <p:nvSpPr>
          <p:cNvPr id="8" name="TextBox 7">
            <a:extLst>
              <a:ext uri="{FF2B5EF4-FFF2-40B4-BE49-F238E27FC236}">
                <a16:creationId xmlns:a16="http://schemas.microsoft.com/office/drawing/2014/main" id="{E22DC46D-F58C-0158-D3F4-7404307B8514}"/>
              </a:ext>
            </a:extLst>
          </p:cNvPr>
          <p:cNvSpPr txBox="1"/>
          <p:nvPr/>
        </p:nvSpPr>
        <p:spPr>
          <a:xfrm>
            <a:off x="6486452" y="1920903"/>
            <a:ext cx="4818580" cy="1200329"/>
          </a:xfrm>
          <a:prstGeom prst="rect">
            <a:avLst/>
          </a:prstGeom>
          <a:solidFill>
            <a:schemeClr val="bg1"/>
          </a:solidFill>
          <a:ln>
            <a:solidFill>
              <a:schemeClr val="tx1"/>
            </a:solidFill>
          </a:ln>
        </p:spPr>
        <p:txBody>
          <a:bodyPr wrap="square" rtlCol="0">
            <a:spAutoFit/>
          </a:bodyPr>
          <a:lstStyle/>
          <a:p>
            <a:r>
              <a:rPr lang="en-US" sz="2400" b="1" dirty="0">
                <a:solidFill>
                  <a:srgbClr val="003087"/>
                </a:solidFill>
              </a:rPr>
              <a:t>Case management milestones must be achieved regardless of where patient is managed.  </a:t>
            </a:r>
          </a:p>
        </p:txBody>
      </p:sp>
      <p:graphicFrame>
        <p:nvGraphicFramePr>
          <p:cNvPr id="3" name="Diagram 2">
            <a:extLst>
              <a:ext uri="{FF2B5EF4-FFF2-40B4-BE49-F238E27FC236}">
                <a16:creationId xmlns:a16="http://schemas.microsoft.com/office/drawing/2014/main" id="{C2E5FB1D-0339-FD19-2CCD-1FD5D1241919}"/>
              </a:ext>
            </a:extLst>
          </p:cNvPr>
          <p:cNvGraphicFramePr/>
          <p:nvPr>
            <p:extLst>
              <p:ext uri="{D42A27DB-BD31-4B8C-83A1-F6EECF244321}">
                <p14:modId xmlns:p14="http://schemas.microsoft.com/office/powerpoint/2010/main" val="1334325974"/>
              </p:ext>
            </p:extLst>
          </p:nvPr>
        </p:nvGraphicFramePr>
        <p:xfrm>
          <a:off x="6902620" y="3323563"/>
          <a:ext cx="3687877" cy="2780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7F1F48C-EF8D-6FB2-2B03-9092C6DFFDC6}"/>
              </a:ext>
            </a:extLst>
          </p:cNvPr>
          <p:cNvSpPr txBox="1"/>
          <p:nvPr/>
        </p:nvSpPr>
        <p:spPr>
          <a:xfrm>
            <a:off x="512770" y="6306385"/>
            <a:ext cx="11117576" cy="338554"/>
          </a:xfrm>
          <a:prstGeom prst="rect">
            <a:avLst/>
          </a:prstGeom>
          <a:noFill/>
        </p:spPr>
        <p:txBody>
          <a:bodyPr wrap="square" rtlCol="0">
            <a:spAutoFit/>
          </a:bodyPr>
          <a:lstStyle/>
          <a:p>
            <a:r>
              <a:rPr lang="en-US" sz="1600" dirty="0"/>
              <a:t>Texas DSHS Manual Table 2   </a:t>
            </a:r>
            <a:r>
              <a:rPr lang="en-US" sz="1600" dirty="0">
                <a:hlinkClick r:id="rId8"/>
              </a:rPr>
              <a:t>https://www.dshs.texas.gov/sites/default/files/LIDS-TB/policies/TexasTBManual.pdf</a:t>
            </a:r>
            <a:endParaRPr lang="en-US" sz="1600" dirty="0"/>
          </a:p>
        </p:txBody>
      </p:sp>
    </p:spTree>
    <p:extLst>
      <p:ext uri="{BB962C8B-B14F-4D97-AF65-F5344CB8AC3E}">
        <p14:creationId xmlns:p14="http://schemas.microsoft.com/office/powerpoint/2010/main" val="262602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3"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12E73C37-928F-19AA-EDA7-0047A57BB19E}"/>
              </a:ext>
            </a:extLst>
          </p:cNvPr>
          <p:cNvGraphicFramePr>
            <a:graphicFrameLocks noGrp="1"/>
          </p:cNvGraphicFramePr>
          <p:nvPr>
            <p:ph idx="1"/>
            <p:extLst>
              <p:ext uri="{D42A27DB-BD31-4B8C-83A1-F6EECF244321}">
                <p14:modId xmlns:p14="http://schemas.microsoft.com/office/powerpoint/2010/main" val="256838282"/>
              </p:ext>
            </p:extLst>
          </p:nvPr>
        </p:nvGraphicFramePr>
        <p:xfrm>
          <a:off x="2563813" y="2063750"/>
          <a:ext cx="8451850" cy="3800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05D57D81-E6C8-540F-C81A-1BD3708997F4}"/>
              </a:ext>
            </a:extLst>
          </p:cNvPr>
          <p:cNvSpPr>
            <a:spLocks noGrp="1"/>
          </p:cNvSpPr>
          <p:nvPr>
            <p:ph type="title" idx="4294967295"/>
          </p:nvPr>
        </p:nvSpPr>
        <p:spPr>
          <a:xfrm>
            <a:off x="2284265" y="330993"/>
            <a:ext cx="8947150" cy="1325563"/>
          </a:xfrm>
          <a:prstGeom prst="rect">
            <a:avLst/>
          </a:prstGeom>
        </p:spPr>
        <p:txBody>
          <a:bodyPr anchor="ctr">
            <a:normAutofit/>
          </a:bodyPr>
          <a:lstStyle/>
          <a:p>
            <a:r>
              <a:rPr lang="en-US" b="1" dirty="0">
                <a:solidFill>
                  <a:srgbClr val="6CC24A"/>
                </a:solidFill>
              </a:rPr>
              <a:t>  Providing State TB Medications </a:t>
            </a:r>
          </a:p>
        </p:txBody>
      </p:sp>
      <p:pic>
        <p:nvPicPr>
          <p:cNvPr id="5" name="Picture 4">
            <a:extLst>
              <a:ext uri="{FF2B5EF4-FFF2-40B4-BE49-F238E27FC236}">
                <a16:creationId xmlns:a16="http://schemas.microsoft.com/office/drawing/2014/main" id="{D189E061-566A-485A-FFA6-37B341705ABC}"/>
              </a:ext>
            </a:extLst>
          </p:cNvPr>
          <p:cNvPicPr>
            <a:picLocks noChangeAspect="1"/>
          </p:cNvPicPr>
          <p:nvPr/>
        </p:nvPicPr>
        <p:blipFill>
          <a:blip r:embed="rId8"/>
          <a:stretch>
            <a:fillRect/>
          </a:stretch>
        </p:blipFill>
        <p:spPr>
          <a:xfrm>
            <a:off x="10282223" y="192726"/>
            <a:ext cx="1314633" cy="1325563"/>
          </a:xfrm>
          <a:prstGeom prst="rect">
            <a:avLst/>
          </a:prstGeom>
        </p:spPr>
      </p:pic>
      <p:sp>
        <p:nvSpPr>
          <p:cNvPr id="8" name="TextBox 7">
            <a:extLst>
              <a:ext uri="{FF2B5EF4-FFF2-40B4-BE49-F238E27FC236}">
                <a16:creationId xmlns:a16="http://schemas.microsoft.com/office/drawing/2014/main" id="{CB1C1291-A8E4-1A0E-D51A-CACAF458D95C}"/>
              </a:ext>
            </a:extLst>
          </p:cNvPr>
          <p:cNvSpPr txBox="1"/>
          <p:nvPr/>
        </p:nvSpPr>
        <p:spPr>
          <a:xfrm>
            <a:off x="2563813" y="6002492"/>
            <a:ext cx="8036318" cy="830997"/>
          </a:xfrm>
          <a:prstGeom prst="rect">
            <a:avLst/>
          </a:prstGeom>
          <a:noFill/>
        </p:spPr>
        <p:txBody>
          <a:bodyPr wrap="square" rtlCol="0">
            <a:spAutoFit/>
          </a:bodyPr>
          <a:lstStyle/>
          <a:p>
            <a:pPr lvl="0"/>
            <a:r>
              <a:rPr lang="en-US" sz="2400" b="1" dirty="0">
                <a:solidFill>
                  <a:srgbClr val="003087"/>
                </a:solidFill>
              </a:rPr>
              <a:t>Note: </a:t>
            </a:r>
            <a:r>
              <a:rPr lang="en-US" sz="2400" dirty="0">
                <a:solidFill>
                  <a:srgbClr val="003087"/>
                </a:solidFill>
              </a:rPr>
              <a:t>State purchased medications cannot be distributed outside the local and regional TB programs.</a:t>
            </a:r>
          </a:p>
        </p:txBody>
      </p:sp>
    </p:spTree>
    <p:extLst>
      <p:ext uri="{BB962C8B-B14F-4D97-AF65-F5344CB8AC3E}">
        <p14:creationId xmlns:p14="http://schemas.microsoft.com/office/powerpoint/2010/main" val="1950560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4E3F81-6423-4D1B-BB86-C3F939A0B30E}"/>
              </a:ext>
            </a:extLst>
          </p:cNvPr>
          <p:cNvSpPr>
            <a:spLocks noGrp="1"/>
          </p:cNvSpPr>
          <p:nvPr>
            <p:ph type="title"/>
          </p:nvPr>
        </p:nvSpPr>
        <p:spPr/>
        <p:txBody>
          <a:bodyPr anchor="ctr">
            <a:normAutofit/>
          </a:bodyPr>
          <a:lstStyle/>
          <a:p>
            <a:r>
              <a:rPr lang="en-US" dirty="0"/>
              <a:t>Maintaining Standards of Care </a:t>
            </a:r>
          </a:p>
        </p:txBody>
      </p:sp>
      <p:sp>
        <p:nvSpPr>
          <p:cNvPr id="2" name="Content Placeholder 1">
            <a:extLst>
              <a:ext uri="{FF2B5EF4-FFF2-40B4-BE49-F238E27FC236}">
                <a16:creationId xmlns:a16="http://schemas.microsoft.com/office/drawing/2014/main" id="{C7369112-E159-423E-8627-88A0D774DBFF}"/>
              </a:ext>
            </a:extLst>
          </p:cNvPr>
          <p:cNvSpPr>
            <a:spLocks noGrp="1"/>
          </p:cNvSpPr>
          <p:nvPr>
            <p:ph sz="half" idx="2"/>
          </p:nvPr>
        </p:nvSpPr>
        <p:spPr>
          <a:xfrm>
            <a:off x="839788" y="2000250"/>
            <a:ext cx="6884987" cy="4189413"/>
          </a:xfrm>
        </p:spPr>
        <p:txBody>
          <a:bodyPr anchor="t">
            <a:normAutofit/>
          </a:bodyPr>
          <a:lstStyle/>
          <a:p>
            <a:pPr marL="0" indent="0">
              <a:buNone/>
            </a:pPr>
            <a:r>
              <a:rPr lang="en-US" dirty="0"/>
              <a:t>What to do when an external provider’s care </a:t>
            </a:r>
            <a:r>
              <a:rPr lang="en-US" kern="1200" dirty="0"/>
              <a:t> does not align with </a:t>
            </a:r>
            <a:r>
              <a:rPr lang="en-US" dirty="0"/>
              <a:t>established standards of care</a:t>
            </a:r>
            <a:r>
              <a:rPr lang="en-US" kern="1200" dirty="0"/>
              <a:t>?</a:t>
            </a:r>
          </a:p>
          <a:p>
            <a:pPr marL="0" indent="0">
              <a:buNone/>
            </a:pPr>
            <a:endParaRPr lang="en-US" sz="1200" kern="1200" dirty="0"/>
          </a:p>
          <a:p>
            <a:pPr lvl="1" indent="-457200"/>
            <a:r>
              <a:rPr lang="en-US" sz="2800" dirty="0"/>
              <a:t>Engage your Medical Director  and/or</a:t>
            </a:r>
            <a:r>
              <a:rPr lang="en-US" sz="2800" kern="1200" dirty="0"/>
              <a:t> </a:t>
            </a:r>
            <a:r>
              <a:rPr lang="en-US" sz="2800" dirty="0"/>
              <a:t>L</a:t>
            </a:r>
            <a:r>
              <a:rPr lang="en-US" sz="2800" kern="1200" dirty="0"/>
              <a:t>ocal </a:t>
            </a:r>
            <a:r>
              <a:rPr lang="en-US" sz="2800" dirty="0"/>
              <a:t>H</a:t>
            </a:r>
            <a:r>
              <a:rPr lang="en-US" sz="2800" kern="1200" dirty="0"/>
              <a:t>ealth </a:t>
            </a:r>
            <a:r>
              <a:rPr lang="en-US" sz="2800" dirty="0"/>
              <a:t>A</a:t>
            </a:r>
            <a:r>
              <a:rPr lang="en-US" sz="2800" kern="1200" dirty="0"/>
              <a:t>uthority(LHA) for support.</a:t>
            </a:r>
          </a:p>
          <a:p>
            <a:pPr marL="228600" lvl="1" indent="0">
              <a:buNone/>
            </a:pPr>
            <a:endParaRPr lang="en-US" sz="1200" kern="1200" dirty="0"/>
          </a:p>
          <a:p>
            <a:pPr lvl="1" indent="-457200"/>
            <a:r>
              <a:rPr lang="en-US" sz="2800" kern="1200" dirty="0"/>
              <a:t>Consultation </a:t>
            </a:r>
            <a:r>
              <a:rPr lang="en-US" sz="2800" dirty="0"/>
              <a:t>services can support your TB program in following standards of care</a:t>
            </a:r>
            <a:endParaRPr lang="en-US" kern="1200" dirty="0"/>
          </a:p>
          <a:p>
            <a:pPr marL="0" lvl="1" indent="0">
              <a:buNone/>
            </a:pPr>
            <a:endParaRPr lang="en-US" sz="2800" kern="1200" dirty="0">
              <a:solidFill>
                <a:srgbClr val="003087"/>
              </a:solidFill>
            </a:endParaRPr>
          </a:p>
          <a:p>
            <a:pPr marL="0"/>
            <a:endParaRPr lang="en-US" kern="1200" dirty="0">
              <a:solidFill>
                <a:srgbClr val="003087"/>
              </a:solidFill>
            </a:endParaRPr>
          </a:p>
          <a:p>
            <a:pPr marL="0" indent="0">
              <a:buNone/>
            </a:pPr>
            <a:endParaRPr lang="en-US" kern="1200" dirty="0">
              <a:solidFill>
                <a:srgbClr val="003087"/>
              </a:solidFill>
            </a:endParaRPr>
          </a:p>
        </p:txBody>
      </p:sp>
      <p:pic>
        <p:nvPicPr>
          <p:cNvPr id="8" name="Content Placeholder 7" descr="A person wearing scrubs and stethoscope around her neck&#10;&#10;AI-generated content may be incorrect.">
            <a:extLst>
              <a:ext uri="{FF2B5EF4-FFF2-40B4-BE49-F238E27FC236}">
                <a16:creationId xmlns:a16="http://schemas.microsoft.com/office/drawing/2014/main" id="{E2275543-88C5-638F-21B5-8EA30B41A49C}"/>
              </a:ext>
            </a:extLst>
          </p:cNvPr>
          <p:cNvPicPr>
            <a:picLocks noGrp="1" noChangeAspect="1"/>
          </p:cNvPicPr>
          <p:nvPr>
            <p:ph sz="quarter" idx="4"/>
          </p:nvPr>
        </p:nvPicPr>
        <p:blipFill>
          <a:blip r:embed="rId3"/>
          <a:srcRect l="4857" t="4511" r="4298" b="2278"/>
          <a:stretch/>
        </p:blipFill>
        <p:spPr>
          <a:xfrm>
            <a:off x="7951787" y="2328185"/>
            <a:ext cx="3400425" cy="3434441"/>
          </a:xfrm>
          <a:prstGeom prst="ellipse">
            <a:avLst/>
          </a:prstGeom>
          <a:noFill/>
        </p:spPr>
      </p:pic>
      <p:sp>
        <p:nvSpPr>
          <p:cNvPr id="5" name="TextBox 4">
            <a:extLst>
              <a:ext uri="{FF2B5EF4-FFF2-40B4-BE49-F238E27FC236}">
                <a16:creationId xmlns:a16="http://schemas.microsoft.com/office/drawing/2014/main" id="{71E4D487-1BA8-745C-73F3-E62DE9748D7A}"/>
              </a:ext>
            </a:extLst>
          </p:cNvPr>
          <p:cNvSpPr txBox="1"/>
          <p:nvPr/>
        </p:nvSpPr>
        <p:spPr>
          <a:xfrm>
            <a:off x="597807" y="5846544"/>
            <a:ext cx="10946493" cy="646331"/>
          </a:xfrm>
          <a:prstGeom prst="rect">
            <a:avLst/>
          </a:prstGeom>
          <a:noFill/>
        </p:spPr>
        <p:txBody>
          <a:bodyPr wrap="square" rtlCol="0">
            <a:spAutoFit/>
          </a:bodyPr>
          <a:lstStyle/>
          <a:p>
            <a:r>
              <a:rPr lang="en-US" dirty="0">
                <a:solidFill>
                  <a:srgbClr val="003087"/>
                </a:solidFill>
              </a:rPr>
              <a:t>Texas DSHS TB Manual Section V</a:t>
            </a:r>
          </a:p>
          <a:p>
            <a:r>
              <a:rPr lang="en-US" dirty="0">
                <a:hlinkClick r:id="rId4"/>
              </a:rPr>
              <a:t>https://www.dshs.texas.gov/sites/default/files/LIDS-TB/policies/TexasTBManual.pdf</a:t>
            </a:r>
            <a:endParaRPr lang="en-US" dirty="0">
              <a:solidFill>
                <a:srgbClr val="003087"/>
              </a:solidFill>
            </a:endParaRPr>
          </a:p>
        </p:txBody>
      </p:sp>
    </p:spTree>
    <p:extLst>
      <p:ext uri="{BB962C8B-B14F-4D97-AF65-F5344CB8AC3E}">
        <p14:creationId xmlns:p14="http://schemas.microsoft.com/office/powerpoint/2010/main" val="1271527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AB9CA-FDEB-54F1-F0F6-99F0434C75E3}"/>
              </a:ext>
            </a:extLst>
          </p:cNvPr>
          <p:cNvSpPr>
            <a:spLocks noGrp="1"/>
          </p:cNvSpPr>
          <p:nvPr>
            <p:ph type="body" idx="1"/>
          </p:nvPr>
        </p:nvSpPr>
        <p:spPr/>
        <p:txBody>
          <a:bodyPr>
            <a:normAutofit/>
          </a:bodyPr>
          <a:lstStyle/>
          <a:p>
            <a:r>
              <a:rPr lang="en-US" sz="6000" b="1" dirty="0">
                <a:latin typeface="+mn-lt"/>
              </a:rPr>
              <a:t>Case Scenarios</a:t>
            </a:r>
          </a:p>
        </p:txBody>
      </p:sp>
    </p:spTree>
    <p:extLst>
      <p:ext uri="{BB962C8B-B14F-4D97-AF65-F5344CB8AC3E}">
        <p14:creationId xmlns:p14="http://schemas.microsoft.com/office/powerpoint/2010/main" val="22814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845418-0C11-4E73-B8D0-425B0DEB93E5}"/>
              </a:ext>
            </a:extLst>
          </p:cNvPr>
          <p:cNvSpPr>
            <a:spLocks noGrp="1"/>
          </p:cNvSpPr>
          <p:nvPr>
            <p:ph type="body" sz="half" idx="4294967295"/>
          </p:nvPr>
        </p:nvSpPr>
        <p:spPr>
          <a:xfrm>
            <a:off x="2548332" y="2064219"/>
            <a:ext cx="9239459" cy="4325710"/>
          </a:xfrm>
        </p:spPr>
        <p:txBody>
          <a:bodyPr>
            <a:normAutofit fontScale="92500" lnSpcReduction="20000"/>
          </a:bodyPr>
          <a:lstStyle/>
          <a:p>
            <a:pPr marL="0" lvl="0" indent="0">
              <a:buNone/>
            </a:pPr>
            <a:r>
              <a:rPr lang="en-US" sz="2400" b="1" dirty="0"/>
              <a:t>By the end of this presentation, you should be able to: </a:t>
            </a:r>
          </a:p>
          <a:p>
            <a:pPr marL="0" lvl="0" indent="0">
              <a:buNone/>
            </a:pPr>
            <a:endParaRPr lang="en-US" sz="2400" b="1" dirty="0"/>
          </a:p>
          <a:p>
            <a:pPr lvl="0"/>
            <a:r>
              <a:rPr lang="en-US" sz="2400" dirty="0"/>
              <a:t>Understand tuberculosis (TB) reporting and prioritization requirements in Texas. </a:t>
            </a:r>
          </a:p>
          <a:p>
            <a:r>
              <a:rPr lang="en-US" sz="2400" dirty="0"/>
              <a:t>Discuss the comorbidities and social dynamics that commonly affect patients with TB disease in Texas.</a:t>
            </a:r>
          </a:p>
          <a:p>
            <a:pPr lvl="0"/>
            <a:r>
              <a:rPr lang="en-US" sz="2400" dirty="0"/>
              <a:t>Review TB case management milestones that should be achieved for all TB patient in Texas. </a:t>
            </a:r>
          </a:p>
          <a:p>
            <a:pPr lvl="0"/>
            <a:r>
              <a:rPr lang="en-US" sz="2400" dirty="0"/>
              <a:t>Learn case management resources that are available within and outside of the TB program. </a:t>
            </a:r>
          </a:p>
          <a:p>
            <a:pPr lvl="0"/>
            <a:r>
              <a:rPr lang="en-US" sz="2400" dirty="0"/>
              <a:t>Discuss opportunities for improving collaboration between public health programs, private providers and outside facilities when treating patients with known or suspected TB disease.</a:t>
            </a:r>
          </a:p>
          <a:p>
            <a:pPr lvl="0"/>
            <a:endParaRPr lang="en-US" sz="2800" dirty="0"/>
          </a:p>
          <a:p>
            <a:endParaRPr lang="en-US" sz="2400" dirty="0"/>
          </a:p>
        </p:txBody>
      </p:sp>
      <p:sp>
        <p:nvSpPr>
          <p:cNvPr id="4" name="Title 3">
            <a:extLst>
              <a:ext uri="{FF2B5EF4-FFF2-40B4-BE49-F238E27FC236}">
                <a16:creationId xmlns:a16="http://schemas.microsoft.com/office/drawing/2014/main" id="{6B540974-549D-C30A-E6C9-85A1ACFD0183}"/>
              </a:ext>
            </a:extLst>
          </p:cNvPr>
          <p:cNvSpPr txBox="1">
            <a:spLocks/>
          </p:cNvSpPr>
          <p:nvPr/>
        </p:nvSpPr>
        <p:spPr>
          <a:xfrm>
            <a:off x="2405864" y="676656"/>
            <a:ext cx="8947935" cy="1014032"/>
          </a:xfrm>
          <a:prstGeom prst="rect">
            <a:avLst/>
          </a:prstGeom>
        </p:spPr>
        <p:txBody>
          <a:bodyPr/>
          <a:lstStyle>
            <a:lvl1pPr algn="l" defTabSz="914400" rtl="0" eaLnBrk="1" latinLnBrk="0" hangingPunct="1">
              <a:lnSpc>
                <a:spcPct val="90000"/>
              </a:lnSpc>
              <a:spcBef>
                <a:spcPct val="0"/>
              </a:spcBef>
              <a:buNone/>
              <a:defRPr sz="4400" b="0" kern="1200">
                <a:solidFill>
                  <a:srgbClr val="333333"/>
                </a:solidFill>
                <a:latin typeface="+mn-lt"/>
                <a:ea typeface="+mj-ea"/>
                <a:cs typeface="+mj-cs"/>
              </a:defRPr>
            </a:lvl1pPr>
          </a:lstStyle>
          <a:p>
            <a:r>
              <a:rPr kumimoji="0" lang="en-US" sz="4400" b="1" i="0" u="none" strike="noStrike" kern="1200" cap="none" spc="0" normalizeH="0" baseline="0" noProof="0" dirty="0">
                <a:ln>
                  <a:noFill/>
                </a:ln>
                <a:solidFill>
                  <a:srgbClr val="6CC24A"/>
                </a:solidFill>
                <a:effectLst/>
                <a:uLnTx/>
                <a:uFillTx/>
                <a:latin typeface="Calibri" panose="020F0502020204030204"/>
                <a:ea typeface="+mj-ea"/>
                <a:cs typeface="+mj-cs"/>
              </a:rPr>
              <a:t>Objectives</a:t>
            </a:r>
            <a:endParaRPr lang="en-US" dirty="0">
              <a:solidFill>
                <a:srgbClr val="6CC24A"/>
              </a:solidFill>
            </a:endParaRPr>
          </a:p>
        </p:txBody>
      </p:sp>
    </p:spTree>
    <p:extLst>
      <p:ext uri="{BB962C8B-B14F-4D97-AF65-F5344CB8AC3E}">
        <p14:creationId xmlns:p14="http://schemas.microsoft.com/office/powerpoint/2010/main" val="1986427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85153A-34DF-AFBB-171C-A0347EEFDED0}"/>
              </a:ext>
            </a:extLst>
          </p:cNvPr>
          <p:cNvSpPr>
            <a:spLocks noGrp="1"/>
          </p:cNvSpPr>
          <p:nvPr>
            <p:ph type="title"/>
          </p:nvPr>
        </p:nvSpPr>
        <p:spPr>
          <a:xfrm>
            <a:off x="647700" y="365125"/>
            <a:ext cx="5181600" cy="1108807"/>
          </a:xfrm>
        </p:spPr>
        <p:txBody>
          <a:bodyPr vert="horz" lIns="91440" tIns="45720" rIns="91440" bIns="45720" rtlCol="0" anchor="ctr">
            <a:normAutofit fontScale="90000"/>
          </a:bodyPr>
          <a:lstStyle/>
          <a:p>
            <a:br>
              <a:rPr lang="en-US" sz="2400" b="1" kern="1200" dirty="0">
                <a:latin typeface="+mn-lt"/>
                <a:ea typeface="+mj-ea"/>
                <a:cs typeface="+mj-cs"/>
              </a:rPr>
            </a:br>
            <a:r>
              <a:rPr lang="en-US" b="1" kern="1200" dirty="0">
                <a:latin typeface="+mn-lt"/>
                <a:ea typeface="+mj-ea"/>
                <a:cs typeface="+mj-cs"/>
              </a:rPr>
              <a:t>Collaboration Opportunity #1  </a:t>
            </a:r>
            <a:br>
              <a:rPr lang="en-US" sz="2400" b="1" kern="1200" dirty="0">
                <a:latin typeface="+mn-lt"/>
                <a:ea typeface="+mj-ea"/>
                <a:cs typeface="+mj-cs"/>
              </a:rPr>
            </a:br>
            <a:endParaRPr lang="en-US" sz="2400" b="1" kern="1200" dirty="0">
              <a:latin typeface="+mn-lt"/>
              <a:ea typeface="+mj-ea"/>
              <a:cs typeface="+mj-cs"/>
            </a:endParaRPr>
          </a:p>
        </p:txBody>
      </p:sp>
      <p:sp>
        <p:nvSpPr>
          <p:cNvPr id="7" name="Content Placeholder 2">
            <a:extLst>
              <a:ext uri="{FF2B5EF4-FFF2-40B4-BE49-F238E27FC236}">
                <a16:creationId xmlns:a16="http://schemas.microsoft.com/office/drawing/2014/main" id="{5CA1D746-2F87-ABCF-DC80-5F9BDD666588}"/>
              </a:ext>
            </a:extLst>
          </p:cNvPr>
          <p:cNvSpPr txBox="1">
            <a:spLocks/>
          </p:cNvSpPr>
          <p:nvPr/>
        </p:nvSpPr>
        <p:spPr>
          <a:xfrm>
            <a:off x="838200" y="1473932"/>
            <a:ext cx="5181600" cy="408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kern="1200" dirty="0">
                <a:solidFill>
                  <a:srgbClr val="3F5763"/>
                </a:solidFill>
                <a:latin typeface="+mn-lt"/>
                <a:ea typeface="+mn-ea"/>
                <a:cs typeface="+mn-cs"/>
              </a:rPr>
              <a:t>The Private Provider </a:t>
            </a:r>
          </a:p>
        </p:txBody>
      </p:sp>
      <p:sp>
        <p:nvSpPr>
          <p:cNvPr id="3" name="Content Placeholder 2">
            <a:extLst>
              <a:ext uri="{FF2B5EF4-FFF2-40B4-BE49-F238E27FC236}">
                <a16:creationId xmlns:a16="http://schemas.microsoft.com/office/drawing/2014/main" id="{FD9F2DCC-F78D-4547-7611-FA4DDAA7FEF8}"/>
              </a:ext>
            </a:extLst>
          </p:cNvPr>
          <p:cNvSpPr>
            <a:spLocks noGrp="1"/>
          </p:cNvSpPr>
          <p:nvPr>
            <p:ph sz="half" idx="1"/>
          </p:nvPr>
        </p:nvSpPr>
        <p:spPr>
          <a:xfrm>
            <a:off x="838200" y="2202023"/>
            <a:ext cx="5181600" cy="3974939"/>
          </a:xfrm>
        </p:spPr>
        <p:txBody>
          <a:bodyPr vert="horz" lIns="91440" tIns="45720" rIns="91440" bIns="45720" rtlCol="0">
            <a:normAutofit fontScale="77500" lnSpcReduction="20000"/>
          </a:bodyPr>
          <a:lstStyle/>
          <a:p>
            <a:pPr marL="0" indent="0">
              <a:buNone/>
            </a:pPr>
            <a:r>
              <a:rPr lang="en-US" sz="3100" b="1" dirty="0"/>
              <a:t>Scenario</a:t>
            </a:r>
            <a:r>
              <a:rPr lang="en-US" sz="3100" dirty="0"/>
              <a:t>: </a:t>
            </a:r>
          </a:p>
          <a:p>
            <a:pPr>
              <a:lnSpc>
                <a:spcPct val="120000"/>
              </a:lnSpc>
            </a:pPr>
            <a:r>
              <a:rPr lang="en-US" dirty="0"/>
              <a:t>A family physician diagnoses </a:t>
            </a:r>
            <a:r>
              <a:rPr lang="en-US"/>
              <a:t>an 60-year-old </a:t>
            </a:r>
            <a:r>
              <a:rPr lang="en-US" dirty="0"/>
              <a:t>male with pulmonary TB. He orders self-administered therapy (RIF, INH and EMB) and does not report him to the TB program. He decides DOT is not needed since the patient is trustworthy. </a:t>
            </a:r>
          </a:p>
          <a:p>
            <a:pPr>
              <a:lnSpc>
                <a:spcPct val="120000"/>
              </a:lnSpc>
            </a:pPr>
            <a:r>
              <a:rPr lang="en-US" dirty="0"/>
              <a:t>You first learn about this patient two months after treatment initiation, when susceptibility results are reflexively faxed to your TB program.    </a:t>
            </a:r>
          </a:p>
        </p:txBody>
      </p:sp>
      <p:sp>
        <p:nvSpPr>
          <p:cNvPr id="8" name="Content Placeholder 2">
            <a:extLst>
              <a:ext uri="{FF2B5EF4-FFF2-40B4-BE49-F238E27FC236}">
                <a16:creationId xmlns:a16="http://schemas.microsoft.com/office/drawing/2014/main" id="{3D50D1C0-9F27-24C1-A853-75DC050CCB8C}"/>
              </a:ext>
            </a:extLst>
          </p:cNvPr>
          <p:cNvSpPr txBox="1">
            <a:spLocks/>
          </p:cNvSpPr>
          <p:nvPr/>
        </p:nvSpPr>
        <p:spPr>
          <a:xfrm>
            <a:off x="5920482" y="3523195"/>
            <a:ext cx="5886450" cy="298721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Educate the patient and provider on your role and the role of your local public health TB program.</a:t>
            </a:r>
          </a:p>
          <a:p>
            <a:r>
              <a:rPr lang="en-US" sz="2400" dirty="0"/>
              <a:t>Schedule a provider-to-provider meeting or call to review the plan of care.</a:t>
            </a:r>
          </a:p>
          <a:p>
            <a:r>
              <a:rPr lang="en-US" sz="2400" dirty="0"/>
              <a:t>Perform a new baseline assessment.</a:t>
            </a:r>
          </a:p>
          <a:p>
            <a:r>
              <a:rPr lang="en-US" sz="2400" dirty="0"/>
              <a:t>Draft a coordination of care letter.</a:t>
            </a:r>
          </a:p>
          <a:p>
            <a:r>
              <a:rPr lang="en-US" sz="2400" dirty="0"/>
              <a:t>Verify correct medication regimen, obtain orders, and transition to DOT.</a:t>
            </a:r>
          </a:p>
          <a:p>
            <a:endParaRPr lang="en-US" dirty="0"/>
          </a:p>
        </p:txBody>
      </p:sp>
      <p:sp>
        <p:nvSpPr>
          <p:cNvPr id="5" name="TextBox 4">
            <a:extLst>
              <a:ext uri="{FF2B5EF4-FFF2-40B4-BE49-F238E27FC236}">
                <a16:creationId xmlns:a16="http://schemas.microsoft.com/office/drawing/2014/main" id="{85C4BFAC-EC38-A81B-38B0-D74C3C732BC0}"/>
              </a:ext>
            </a:extLst>
          </p:cNvPr>
          <p:cNvSpPr txBox="1"/>
          <p:nvPr/>
        </p:nvSpPr>
        <p:spPr>
          <a:xfrm>
            <a:off x="6271519" y="2784531"/>
            <a:ext cx="5920481" cy="738664"/>
          </a:xfrm>
          <a:prstGeom prst="rect">
            <a:avLst/>
          </a:prstGeom>
          <a:noFill/>
        </p:spPr>
        <p:txBody>
          <a:bodyPr wrap="square" rtlCol="0">
            <a:spAutoFit/>
          </a:bodyPr>
          <a:lstStyle/>
          <a:p>
            <a:r>
              <a:rPr lang="en-US" sz="2400" b="1" dirty="0"/>
              <a:t>Nurse Actions May Include</a:t>
            </a:r>
            <a:r>
              <a:rPr lang="en-US" sz="1800" b="1" dirty="0"/>
              <a:t>:</a:t>
            </a:r>
          </a:p>
          <a:p>
            <a:endParaRPr lang="en-US" dirty="0"/>
          </a:p>
        </p:txBody>
      </p:sp>
      <p:pic>
        <p:nvPicPr>
          <p:cNvPr id="9" name="Content Placeholder 7">
            <a:extLst>
              <a:ext uri="{FF2B5EF4-FFF2-40B4-BE49-F238E27FC236}">
                <a16:creationId xmlns:a16="http://schemas.microsoft.com/office/drawing/2014/main" id="{CD709774-1494-EB6C-D2FF-0078DC428B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50388" y="466663"/>
            <a:ext cx="3556447" cy="2408011"/>
          </a:xfrm>
          <a:prstGeom prst="rect">
            <a:avLst/>
          </a:prstGeom>
          <a:effectLst>
            <a:softEdge rad="127000"/>
          </a:effectLst>
        </p:spPr>
      </p:pic>
    </p:spTree>
    <p:extLst>
      <p:ext uri="{BB962C8B-B14F-4D97-AF65-F5344CB8AC3E}">
        <p14:creationId xmlns:p14="http://schemas.microsoft.com/office/powerpoint/2010/main" val="330730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85153A-34DF-AFBB-171C-A0347EEFDED0}"/>
              </a:ext>
            </a:extLst>
          </p:cNvPr>
          <p:cNvSpPr>
            <a:spLocks noGrp="1"/>
          </p:cNvSpPr>
          <p:nvPr>
            <p:ph type="title"/>
          </p:nvPr>
        </p:nvSpPr>
        <p:spPr>
          <a:xfrm>
            <a:off x="648929" y="365125"/>
            <a:ext cx="5370871" cy="1108807"/>
          </a:xfrm>
        </p:spPr>
        <p:txBody>
          <a:bodyPr vert="horz" lIns="91440" tIns="45720" rIns="91440" bIns="45720" rtlCol="0" anchor="ctr">
            <a:normAutofit fontScale="90000"/>
          </a:bodyPr>
          <a:lstStyle/>
          <a:p>
            <a:br>
              <a:rPr lang="en-US" sz="2400" b="1" kern="1200" dirty="0">
                <a:latin typeface="+mn-lt"/>
                <a:ea typeface="+mj-ea"/>
                <a:cs typeface="+mj-cs"/>
              </a:rPr>
            </a:br>
            <a:r>
              <a:rPr lang="en-US" b="1" kern="1200" dirty="0">
                <a:latin typeface="+mn-lt"/>
                <a:ea typeface="+mj-ea"/>
                <a:cs typeface="+mj-cs"/>
              </a:rPr>
              <a:t>Collaboration Opportunity #2  </a:t>
            </a:r>
            <a:br>
              <a:rPr lang="en-US" sz="2400" b="1" kern="1200" dirty="0">
                <a:latin typeface="+mn-lt"/>
                <a:ea typeface="+mj-ea"/>
                <a:cs typeface="+mj-cs"/>
              </a:rPr>
            </a:br>
            <a:endParaRPr lang="en-US" sz="2400" b="1" kern="1200" dirty="0">
              <a:latin typeface="+mn-lt"/>
              <a:ea typeface="+mj-ea"/>
              <a:cs typeface="+mj-cs"/>
            </a:endParaRPr>
          </a:p>
        </p:txBody>
      </p:sp>
      <p:sp>
        <p:nvSpPr>
          <p:cNvPr id="7" name="Content Placeholder 2">
            <a:extLst>
              <a:ext uri="{FF2B5EF4-FFF2-40B4-BE49-F238E27FC236}">
                <a16:creationId xmlns:a16="http://schemas.microsoft.com/office/drawing/2014/main" id="{5CA1D746-2F87-ABCF-DC80-5F9BDD666588}"/>
              </a:ext>
            </a:extLst>
          </p:cNvPr>
          <p:cNvSpPr txBox="1">
            <a:spLocks/>
          </p:cNvSpPr>
          <p:nvPr/>
        </p:nvSpPr>
        <p:spPr>
          <a:xfrm>
            <a:off x="838200" y="1473932"/>
            <a:ext cx="5181600" cy="408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rgbClr val="3F5763"/>
                </a:solidFill>
              </a:rPr>
              <a:t>The Jail </a:t>
            </a:r>
            <a:r>
              <a:rPr lang="en-US" sz="2200" b="1" kern="1200" dirty="0">
                <a:solidFill>
                  <a:srgbClr val="3F5763"/>
                </a:solidFill>
                <a:latin typeface="+mn-lt"/>
                <a:ea typeface="+mn-ea"/>
                <a:cs typeface="+mn-cs"/>
              </a:rPr>
              <a:t> </a:t>
            </a:r>
          </a:p>
        </p:txBody>
      </p:sp>
      <p:sp>
        <p:nvSpPr>
          <p:cNvPr id="3" name="Content Placeholder 2">
            <a:extLst>
              <a:ext uri="{FF2B5EF4-FFF2-40B4-BE49-F238E27FC236}">
                <a16:creationId xmlns:a16="http://schemas.microsoft.com/office/drawing/2014/main" id="{FD9F2DCC-F78D-4547-7611-FA4DDAA7FEF8}"/>
              </a:ext>
            </a:extLst>
          </p:cNvPr>
          <p:cNvSpPr>
            <a:spLocks noGrp="1"/>
          </p:cNvSpPr>
          <p:nvPr>
            <p:ph sz="half" idx="1"/>
          </p:nvPr>
        </p:nvSpPr>
        <p:spPr>
          <a:xfrm>
            <a:off x="838200" y="2202023"/>
            <a:ext cx="5181600" cy="3974939"/>
          </a:xfrm>
        </p:spPr>
        <p:txBody>
          <a:bodyPr vert="horz" lIns="91440" tIns="45720" rIns="91440" bIns="45720" rtlCol="0">
            <a:normAutofit/>
          </a:bodyPr>
          <a:lstStyle/>
          <a:p>
            <a:pPr marL="0" indent="0">
              <a:buNone/>
            </a:pPr>
            <a:r>
              <a:rPr lang="en-US" sz="2400" b="1" dirty="0"/>
              <a:t>Scenario</a:t>
            </a:r>
          </a:p>
          <a:p>
            <a:pPr marL="0" indent="0">
              <a:lnSpc>
                <a:spcPct val="100000"/>
              </a:lnSpc>
              <a:buNone/>
            </a:pPr>
            <a:r>
              <a:rPr lang="en-US" sz="2400" dirty="0">
                <a:effectLst/>
              </a:rPr>
              <a:t>A jail nurse calls your TB program because an inmate transferred to their facility today from a larger </a:t>
            </a:r>
            <a:r>
              <a:rPr lang="en-US" sz="2400" dirty="0"/>
              <a:t>jail</a:t>
            </a:r>
            <a:r>
              <a:rPr lang="en-US" sz="2400" dirty="0">
                <a:effectLst/>
              </a:rPr>
              <a:t>. The patient stated he needs his TB medications, but the current jail can't find any records of treatment. The nurse asks, “Should we just put him on RIPE?"</a:t>
            </a:r>
            <a:endParaRPr lang="en-US" sz="2400" dirty="0"/>
          </a:p>
        </p:txBody>
      </p:sp>
      <p:sp>
        <p:nvSpPr>
          <p:cNvPr id="8" name="Content Placeholder 2">
            <a:extLst>
              <a:ext uri="{FF2B5EF4-FFF2-40B4-BE49-F238E27FC236}">
                <a16:creationId xmlns:a16="http://schemas.microsoft.com/office/drawing/2014/main" id="{3D50D1C0-9F27-24C1-A853-75DC050CCB8C}"/>
              </a:ext>
            </a:extLst>
          </p:cNvPr>
          <p:cNvSpPr txBox="1">
            <a:spLocks/>
          </p:cNvSpPr>
          <p:nvPr/>
        </p:nvSpPr>
        <p:spPr>
          <a:xfrm>
            <a:off x="6172202" y="3644757"/>
            <a:ext cx="5886450" cy="26646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 Locate the patient’s NEDSS investigation.</a:t>
            </a:r>
          </a:p>
          <a:p>
            <a:r>
              <a:rPr lang="en-US" sz="2400" dirty="0"/>
              <a:t>Contact the provider from the previous jail for case details.   </a:t>
            </a:r>
          </a:p>
          <a:p>
            <a:r>
              <a:rPr lang="en-US" sz="2400" dirty="0"/>
              <a:t>Instruct the jail on isolation recommendations.</a:t>
            </a:r>
          </a:p>
          <a:p>
            <a:r>
              <a:rPr lang="en-US" sz="2400" dirty="0"/>
              <a:t>Ensure a new baseline assessment is performed.</a:t>
            </a:r>
          </a:p>
          <a:p>
            <a:pPr marL="457200" indent="-457200">
              <a:buAutoNum type="arabicPeriod"/>
            </a:pPr>
            <a:endParaRPr lang="en-US" sz="2400" dirty="0"/>
          </a:p>
          <a:p>
            <a:pPr marL="457200" indent="-457200">
              <a:buAutoNum type="arabicPeriod"/>
            </a:pPr>
            <a:endParaRPr lang="en-US" sz="2400" dirty="0"/>
          </a:p>
          <a:p>
            <a:endParaRPr lang="en-US" dirty="0"/>
          </a:p>
        </p:txBody>
      </p:sp>
      <p:pic>
        <p:nvPicPr>
          <p:cNvPr id="2" name="Content Placeholder 7">
            <a:extLst>
              <a:ext uri="{FF2B5EF4-FFF2-40B4-BE49-F238E27FC236}">
                <a16:creationId xmlns:a16="http://schemas.microsoft.com/office/drawing/2014/main" id="{772B3017-4AB4-E436-D637-2540733F23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50388" y="466663"/>
            <a:ext cx="3556447" cy="2408011"/>
          </a:xfrm>
          <a:prstGeom prst="rect">
            <a:avLst/>
          </a:prstGeom>
          <a:effectLst>
            <a:softEdge rad="127000"/>
          </a:effectLst>
        </p:spPr>
      </p:pic>
      <p:sp>
        <p:nvSpPr>
          <p:cNvPr id="5" name="TextBox 4">
            <a:extLst>
              <a:ext uri="{FF2B5EF4-FFF2-40B4-BE49-F238E27FC236}">
                <a16:creationId xmlns:a16="http://schemas.microsoft.com/office/drawing/2014/main" id="{04C6C748-907F-998E-5CA9-5354D0616469}"/>
              </a:ext>
            </a:extLst>
          </p:cNvPr>
          <p:cNvSpPr txBox="1"/>
          <p:nvPr/>
        </p:nvSpPr>
        <p:spPr>
          <a:xfrm>
            <a:off x="6172202" y="3102796"/>
            <a:ext cx="5910207" cy="461665"/>
          </a:xfrm>
          <a:prstGeom prst="rect">
            <a:avLst/>
          </a:prstGeom>
          <a:noFill/>
        </p:spPr>
        <p:txBody>
          <a:bodyPr wrap="square" rtlCol="0">
            <a:spAutoFit/>
          </a:bodyPr>
          <a:lstStyle/>
          <a:p>
            <a:r>
              <a:rPr lang="en-US" sz="2400" b="1" dirty="0"/>
              <a:t>TB Nurse Actions May Include</a:t>
            </a:r>
          </a:p>
        </p:txBody>
      </p:sp>
    </p:spTree>
    <p:extLst>
      <p:ext uri="{BB962C8B-B14F-4D97-AF65-F5344CB8AC3E}">
        <p14:creationId xmlns:p14="http://schemas.microsoft.com/office/powerpoint/2010/main" val="14765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85153A-34DF-AFBB-171C-A0347EEFDED0}"/>
              </a:ext>
            </a:extLst>
          </p:cNvPr>
          <p:cNvSpPr>
            <a:spLocks noGrp="1"/>
          </p:cNvSpPr>
          <p:nvPr>
            <p:ph type="title"/>
          </p:nvPr>
        </p:nvSpPr>
        <p:spPr>
          <a:xfrm>
            <a:off x="648929" y="365125"/>
            <a:ext cx="5370871" cy="1108807"/>
          </a:xfrm>
        </p:spPr>
        <p:txBody>
          <a:bodyPr vert="horz" lIns="91440" tIns="45720" rIns="91440" bIns="45720" rtlCol="0" anchor="ctr">
            <a:normAutofit fontScale="90000"/>
          </a:bodyPr>
          <a:lstStyle/>
          <a:p>
            <a:br>
              <a:rPr lang="en-US" sz="2400" b="1" kern="1200" dirty="0">
                <a:latin typeface="+mn-lt"/>
                <a:ea typeface="+mj-ea"/>
                <a:cs typeface="+mj-cs"/>
              </a:rPr>
            </a:br>
            <a:r>
              <a:rPr lang="en-US" b="1" kern="1200" dirty="0">
                <a:latin typeface="+mn-lt"/>
                <a:ea typeface="+mj-ea"/>
                <a:cs typeface="+mj-cs"/>
              </a:rPr>
              <a:t>Collaboration Opportunity #3  </a:t>
            </a:r>
            <a:br>
              <a:rPr lang="en-US" sz="2400" b="1" kern="1200" dirty="0">
                <a:latin typeface="+mn-lt"/>
                <a:ea typeface="+mj-ea"/>
                <a:cs typeface="+mj-cs"/>
              </a:rPr>
            </a:br>
            <a:endParaRPr lang="en-US" sz="2400" b="1" kern="1200" dirty="0">
              <a:latin typeface="+mn-lt"/>
              <a:ea typeface="+mj-ea"/>
              <a:cs typeface="+mj-cs"/>
            </a:endParaRPr>
          </a:p>
        </p:txBody>
      </p:sp>
      <p:sp>
        <p:nvSpPr>
          <p:cNvPr id="7" name="Content Placeholder 2">
            <a:extLst>
              <a:ext uri="{FF2B5EF4-FFF2-40B4-BE49-F238E27FC236}">
                <a16:creationId xmlns:a16="http://schemas.microsoft.com/office/drawing/2014/main" id="{5CA1D746-2F87-ABCF-DC80-5F9BDD666588}"/>
              </a:ext>
            </a:extLst>
          </p:cNvPr>
          <p:cNvSpPr txBox="1">
            <a:spLocks/>
          </p:cNvSpPr>
          <p:nvPr/>
        </p:nvSpPr>
        <p:spPr>
          <a:xfrm>
            <a:off x="838200" y="1473932"/>
            <a:ext cx="5181600" cy="408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rgbClr val="3F5763"/>
                </a:solidFill>
              </a:rPr>
              <a:t>The Community Clinic   </a:t>
            </a:r>
            <a:r>
              <a:rPr lang="en-US" sz="2200" b="1" kern="1200" dirty="0">
                <a:solidFill>
                  <a:srgbClr val="3F5763"/>
                </a:solidFill>
                <a:latin typeface="+mn-lt"/>
                <a:ea typeface="+mn-ea"/>
                <a:cs typeface="+mn-cs"/>
              </a:rPr>
              <a:t> </a:t>
            </a:r>
          </a:p>
        </p:txBody>
      </p:sp>
      <p:sp>
        <p:nvSpPr>
          <p:cNvPr id="3" name="Content Placeholder 2">
            <a:extLst>
              <a:ext uri="{FF2B5EF4-FFF2-40B4-BE49-F238E27FC236}">
                <a16:creationId xmlns:a16="http://schemas.microsoft.com/office/drawing/2014/main" id="{FD9F2DCC-F78D-4547-7611-FA4DDAA7FEF8}"/>
              </a:ext>
            </a:extLst>
          </p:cNvPr>
          <p:cNvSpPr>
            <a:spLocks noGrp="1"/>
          </p:cNvSpPr>
          <p:nvPr>
            <p:ph sz="half" idx="1"/>
          </p:nvPr>
        </p:nvSpPr>
        <p:spPr>
          <a:xfrm>
            <a:off x="838200" y="2202023"/>
            <a:ext cx="5181600" cy="3974939"/>
          </a:xfrm>
        </p:spPr>
        <p:txBody>
          <a:bodyPr vert="horz" lIns="91440" tIns="45720" rIns="91440" bIns="45720" rtlCol="0">
            <a:normAutofit fontScale="92500" lnSpcReduction="20000"/>
          </a:bodyPr>
          <a:lstStyle/>
          <a:p>
            <a:pPr marL="0" indent="0">
              <a:buNone/>
            </a:pPr>
            <a:r>
              <a:rPr lang="en-US" sz="2600" b="1" dirty="0"/>
              <a:t>Scenario</a:t>
            </a:r>
          </a:p>
          <a:p>
            <a:pPr marL="0" indent="0">
              <a:buNone/>
            </a:pPr>
            <a:r>
              <a:rPr lang="en-US" sz="2600" dirty="0"/>
              <a:t>During your initial assessment of a new patient, she reports seeing a doctor at a local clinic although she hasn’t been to the clinic in awhile because her medications were too expensive.  </a:t>
            </a:r>
          </a:p>
          <a:p>
            <a:pPr marL="0" indent="0">
              <a:buNone/>
            </a:pPr>
            <a:r>
              <a:rPr lang="en-US" sz="2600" dirty="0"/>
              <a:t>Assessment findings include:   </a:t>
            </a:r>
          </a:p>
          <a:p>
            <a:r>
              <a:rPr lang="en-US" sz="2600" dirty="0"/>
              <a:t>Blood glucose 386 </a:t>
            </a:r>
          </a:p>
          <a:p>
            <a:r>
              <a:rPr lang="en-US" sz="2600" dirty="0"/>
              <a:t>5’8” and 40kg </a:t>
            </a:r>
          </a:p>
          <a:p>
            <a:r>
              <a:rPr lang="en-US" sz="2600" dirty="0"/>
              <a:t>Blood pressure 190/95</a:t>
            </a:r>
          </a:p>
          <a:p>
            <a:r>
              <a:rPr lang="en-US" sz="2600" dirty="0"/>
              <a:t>Next appointment is scheduled to see this clinic in one week</a:t>
            </a:r>
          </a:p>
          <a:p>
            <a:pPr marL="0" indent="0">
              <a:buNone/>
            </a:pPr>
            <a:endParaRPr lang="en-US" sz="2600" dirty="0"/>
          </a:p>
          <a:p>
            <a:pPr marL="0" indent="0">
              <a:buNone/>
            </a:pPr>
            <a:endParaRPr lang="en-US" sz="2600" dirty="0"/>
          </a:p>
        </p:txBody>
      </p:sp>
      <p:sp>
        <p:nvSpPr>
          <p:cNvPr id="8" name="Content Placeholder 2">
            <a:extLst>
              <a:ext uri="{FF2B5EF4-FFF2-40B4-BE49-F238E27FC236}">
                <a16:creationId xmlns:a16="http://schemas.microsoft.com/office/drawing/2014/main" id="{3D50D1C0-9F27-24C1-A853-75DC050CCB8C}"/>
              </a:ext>
            </a:extLst>
          </p:cNvPr>
          <p:cNvSpPr txBox="1">
            <a:spLocks/>
          </p:cNvSpPr>
          <p:nvPr/>
        </p:nvSpPr>
        <p:spPr>
          <a:xfrm>
            <a:off x="6019799" y="3590330"/>
            <a:ext cx="5334001" cy="308479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Collect history and physical, share TB treatment plan with clinic provider after L30 signed.   </a:t>
            </a:r>
            <a:endParaRPr lang="en-US" sz="2400" dirty="0">
              <a:effectLst/>
            </a:endParaRPr>
          </a:p>
          <a:p>
            <a:r>
              <a:rPr lang="en-US" sz="2400" dirty="0"/>
              <a:t>Review medications to ensure no drug interactions. </a:t>
            </a:r>
          </a:p>
          <a:p>
            <a:r>
              <a:rPr lang="en-US" sz="2400" dirty="0"/>
              <a:t>Identify social services in the community.</a:t>
            </a:r>
          </a:p>
          <a:p>
            <a:r>
              <a:rPr lang="en-US" sz="2400" dirty="0"/>
              <a:t>Draft a coordination of care letter.</a:t>
            </a:r>
          </a:p>
          <a:p>
            <a:r>
              <a:rPr lang="en-US" sz="2400" dirty="0"/>
              <a:t>Provide isolation guidance to the clinic provider for in-office visits.    </a:t>
            </a:r>
          </a:p>
          <a:p>
            <a:endParaRPr lang="en-US" dirty="0"/>
          </a:p>
        </p:txBody>
      </p:sp>
      <p:pic>
        <p:nvPicPr>
          <p:cNvPr id="2" name="Content Placeholder 7">
            <a:extLst>
              <a:ext uri="{FF2B5EF4-FFF2-40B4-BE49-F238E27FC236}">
                <a16:creationId xmlns:a16="http://schemas.microsoft.com/office/drawing/2014/main" id="{772B3017-4AB4-E436-D637-2540733F23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50388" y="466663"/>
            <a:ext cx="3556447" cy="2408011"/>
          </a:xfrm>
          <a:prstGeom prst="rect">
            <a:avLst/>
          </a:prstGeom>
          <a:effectLst>
            <a:softEdge rad="127000"/>
          </a:effectLst>
        </p:spPr>
      </p:pic>
      <p:sp>
        <p:nvSpPr>
          <p:cNvPr id="5" name="TextBox 4">
            <a:extLst>
              <a:ext uri="{FF2B5EF4-FFF2-40B4-BE49-F238E27FC236}">
                <a16:creationId xmlns:a16="http://schemas.microsoft.com/office/drawing/2014/main" id="{CCB71E9E-C17D-27BA-F90F-63771252772C}"/>
              </a:ext>
            </a:extLst>
          </p:cNvPr>
          <p:cNvSpPr txBox="1"/>
          <p:nvPr/>
        </p:nvSpPr>
        <p:spPr>
          <a:xfrm>
            <a:off x="6172202" y="2972865"/>
            <a:ext cx="5920481" cy="738664"/>
          </a:xfrm>
          <a:prstGeom prst="rect">
            <a:avLst/>
          </a:prstGeom>
          <a:noFill/>
        </p:spPr>
        <p:txBody>
          <a:bodyPr wrap="square" rtlCol="0">
            <a:spAutoFit/>
          </a:bodyPr>
          <a:lstStyle/>
          <a:p>
            <a:r>
              <a:rPr lang="en-US" sz="2400" b="1" dirty="0"/>
              <a:t>Nurse Actions May Include</a:t>
            </a:r>
          </a:p>
          <a:p>
            <a:endParaRPr lang="en-US" dirty="0"/>
          </a:p>
        </p:txBody>
      </p:sp>
    </p:spTree>
    <p:extLst>
      <p:ext uri="{BB962C8B-B14F-4D97-AF65-F5344CB8AC3E}">
        <p14:creationId xmlns:p14="http://schemas.microsoft.com/office/powerpoint/2010/main" val="408078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3025" y="2064212"/>
            <a:ext cx="5076025" cy="3799523"/>
          </a:xfrm>
        </p:spPr>
        <p:txBody>
          <a:bodyPr lIns="91440">
            <a:normAutofit/>
          </a:bodyPr>
          <a:lstStyle/>
          <a:p>
            <a:r>
              <a:rPr lang="en-US" sz="2400" dirty="0"/>
              <a:t>Nurse case managers play an important role connecting patients to outside care.  </a:t>
            </a:r>
          </a:p>
          <a:p>
            <a:r>
              <a:rPr lang="en-US" sz="2400" dirty="0"/>
              <a:t>Be prepared to educate and collaborate with the non-TB medical community. </a:t>
            </a:r>
          </a:p>
          <a:p>
            <a:r>
              <a:rPr lang="en-US" sz="2400" dirty="0"/>
              <a:t>Seek consultation when external provider orders conflict with Texas standards. </a:t>
            </a:r>
          </a:p>
        </p:txBody>
      </p:sp>
      <p:sp>
        <p:nvSpPr>
          <p:cNvPr id="2" name="Title 1"/>
          <p:cNvSpPr>
            <a:spLocks noGrp="1"/>
          </p:cNvSpPr>
          <p:nvPr>
            <p:ph type="title" idx="4294967295"/>
          </p:nvPr>
        </p:nvSpPr>
        <p:spPr>
          <a:xfrm>
            <a:off x="2381250" y="222250"/>
            <a:ext cx="10515600" cy="1325563"/>
          </a:xfrm>
          <a:prstGeom prst="rect">
            <a:avLst/>
          </a:prstGeom>
        </p:spPr>
        <p:txBody>
          <a:bodyPr anchor="ctr">
            <a:normAutofit/>
          </a:bodyPr>
          <a:lstStyle/>
          <a:p>
            <a:r>
              <a:rPr lang="en-US" b="1" dirty="0">
                <a:solidFill>
                  <a:srgbClr val="6CC24A"/>
                </a:solidFill>
              </a:rPr>
              <a:t>Take Home Points for Collaborating with Private Providers</a:t>
            </a:r>
          </a:p>
        </p:txBody>
      </p:sp>
      <p:pic>
        <p:nvPicPr>
          <p:cNvPr id="7" name="Picture 6">
            <a:extLst>
              <a:ext uri="{FF2B5EF4-FFF2-40B4-BE49-F238E27FC236}">
                <a16:creationId xmlns:a16="http://schemas.microsoft.com/office/drawing/2014/main" id="{40565E08-6AD0-53E7-F84D-DEB494B8B1CA}"/>
              </a:ext>
            </a:extLst>
          </p:cNvPr>
          <p:cNvPicPr>
            <a:picLocks noChangeAspect="1"/>
          </p:cNvPicPr>
          <p:nvPr/>
        </p:nvPicPr>
        <p:blipFill>
          <a:blip r:embed="rId3"/>
          <a:stretch>
            <a:fillRect/>
          </a:stretch>
        </p:blipFill>
        <p:spPr>
          <a:xfrm>
            <a:off x="7792133" y="2127884"/>
            <a:ext cx="3988005" cy="2978303"/>
          </a:xfrm>
          <a:prstGeom prst="rect">
            <a:avLst/>
          </a:prstGeom>
        </p:spPr>
      </p:pic>
      <p:sp>
        <p:nvSpPr>
          <p:cNvPr id="4" name="TextBox 3">
            <a:extLst>
              <a:ext uri="{FF2B5EF4-FFF2-40B4-BE49-F238E27FC236}">
                <a16:creationId xmlns:a16="http://schemas.microsoft.com/office/drawing/2014/main" id="{23E3E49E-4449-8554-D743-6C20DE5CB1E0}"/>
              </a:ext>
            </a:extLst>
          </p:cNvPr>
          <p:cNvSpPr txBox="1"/>
          <p:nvPr/>
        </p:nvSpPr>
        <p:spPr>
          <a:xfrm>
            <a:off x="2805914" y="5439311"/>
            <a:ext cx="5842786" cy="1323439"/>
          </a:xfrm>
          <a:prstGeom prst="rect">
            <a:avLst/>
          </a:prstGeom>
          <a:noFill/>
        </p:spPr>
        <p:txBody>
          <a:bodyPr wrap="square" rtlCol="0">
            <a:spAutoFit/>
          </a:bodyPr>
          <a:lstStyle/>
          <a:p>
            <a:pPr algn="ctr"/>
            <a:r>
              <a:rPr lang="en-US" sz="4000" dirty="0"/>
              <a:t>Good collaborators make great leaders! </a:t>
            </a:r>
          </a:p>
        </p:txBody>
      </p:sp>
    </p:spTree>
    <p:extLst>
      <p:ext uri="{BB962C8B-B14F-4D97-AF65-F5344CB8AC3E}">
        <p14:creationId xmlns:p14="http://schemas.microsoft.com/office/powerpoint/2010/main" val="289629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EA35-410E-45F6-9660-1E269F03A9F4}"/>
              </a:ext>
            </a:extLst>
          </p:cNvPr>
          <p:cNvSpPr>
            <a:spLocks noGrp="1"/>
          </p:cNvSpPr>
          <p:nvPr>
            <p:ph type="title"/>
          </p:nvPr>
        </p:nvSpPr>
        <p:spPr>
          <a:xfrm>
            <a:off x="2420999" y="46258"/>
            <a:ext cx="5636877" cy="798870"/>
          </a:xfrm>
        </p:spPr>
        <p:txBody>
          <a:bodyPr>
            <a:noAutofit/>
          </a:bodyPr>
          <a:lstStyle/>
          <a:p>
            <a:r>
              <a:rPr lang="en-US" sz="4400" dirty="0"/>
              <a:t>Provider Education</a:t>
            </a:r>
          </a:p>
        </p:txBody>
      </p:sp>
      <p:sp>
        <p:nvSpPr>
          <p:cNvPr id="3" name="Text Placeholder 2">
            <a:extLst>
              <a:ext uri="{FF2B5EF4-FFF2-40B4-BE49-F238E27FC236}">
                <a16:creationId xmlns:a16="http://schemas.microsoft.com/office/drawing/2014/main" id="{D4DDC8D6-E1F9-4BE9-A486-825713FFCE5F}"/>
              </a:ext>
            </a:extLst>
          </p:cNvPr>
          <p:cNvSpPr>
            <a:spLocks noGrp="1"/>
          </p:cNvSpPr>
          <p:nvPr>
            <p:ph type="body" sz="half" idx="2"/>
          </p:nvPr>
        </p:nvSpPr>
        <p:spPr>
          <a:xfrm>
            <a:off x="907734" y="4715999"/>
            <a:ext cx="6711719" cy="1031821"/>
          </a:xfrm>
        </p:spPr>
        <p:txBody>
          <a:bodyPr>
            <a:normAutofit/>
          </a:bodyPr>
          <a:lstStyle/>
          <a:p>
            <a:endParaRPr lang="en-US" dirty="0"/>
          </a:p>
          <a:p>
            <a:endParaRPr lang="en-US" dirty="0"/>
          </a:p>
        </p:txBody>
      </p:sp>
      <p:sp>
        <p:nvSpPr>
          <p:cNvPr id="5" name="TextBox 4">
            <a:extLst>
              <a:ext uri="{FF2B5EF4-FFF2-40B4-BE49-F238E27FC236}">
                <a16:creationId xmlns:a16="http://schemas.microsoft.com/office/drawing/2014/main" id="{886E3E00-7C21-EF71-59D9-E119A39696C3}"/>
              </a:ext>
            </a:extLst>
          </p:cNvPr>
          <p:cNvSpPr txBox="1"/>
          <p:nvPr/>
        </p:nvSpPr>
        <p:spPr>
          <a:xfrm>
            <a:off x="2420999" y="1834665"/>
            <a:ext cx="3751200" cy="3877985"/>
          </a:xfrm>
          <a:prstGeom prst="rect">
            <a:avLst/>
          </a:prstGeom>
          <a:noFill/>
        </p:spPr>
        <p:txBody>
          <a:bodyPr wrap="square" rtlCol="0">
            <a:spAutoFit/>
          </a:bodyPr>
          <a:lstStyle/>
          <a:p>
            <a:r>
              <a:rPr lang="en-US" sz="2400" b="1" dirty="0"/>
              <a:t>CDC</a:t>
            </a:r>
          </a:p>
          <a:p>
            <a:pPr marL="171450" indent="-171450">
              <a:buFont typeface="Arial" panose="020B0604020202020204" pitchFamily="34" charset="0"/>
              <a:buChar char="•"/>
            </a:pPr>
            <a:r>
              <a:rPr lang="en-US" sz="1200" dirty="0">
                <a:hlinkClick r:id="rId3"/>
              </a:rPr>
              <a:t>https://www.cdc.gov/tb/education/FAQforProviders.htm</a:t>
            </a:r>
            <a:endParaRPr lang="en-US" sz="1200" dirty="0"/>
          </a:p>
          <a:p>
            <a:pPr marL="171450" indent="-171450">
              <a:buFont typeface="Arial" panose="020B0604020202020204" pitchFamily="34" charset="0"/>
              <a:buChar char="•"/>
            </a:pPr>
            <a:r>
              <a:rPr lang="en-US" sz="1200" dirty="0">
                <a:hlinkClick r:id="rId4"/>
              </a:rPr>
              <a:t>https://www.cdc.gov/tb/publications/ltbi/default.htm</a:t>
            </a:r>
            <a:r>
              <a:rPr lang="en-US" sz="1200" dirty="0"/>
              <a:t> </a:t>
            </a:r>
          </a:p>
          <a:p>
            <a:pPr marL="171450" indent="-171450">
              <a:buFont typeface="Arial" panose="020B0604020202020204" pitchFamily="34" charset="0"/>
              <a:buChar char="•"/>
            </a:pPr>
            <a:r>
              <a:rPr lang="en-US" sz="1200" dirty="0">
                <a:hlinkClick r:id="rId5"/>
              </a:rPr>
              <a:t>https://www.cdc.gov/tb/publications/slidesets/ltbi/default.htm</a:t>
            </a:r>
            <a:r>
              <a:rPr lang="en-US" sz="1200" dirty="0"/>
              <a:t> </a:t>
            </a:r>
          </a:p>
          <a:p>
            <a:pPr marL="171450" indent="-171450">
              <a:buFont typeface="Arial" panose="020B0604020202020204" pitchFamily="34" charset="0"/>
              <a:buChar char="•"/>
            </a:pPr>
            <a:r>
              <a:rPr lang="en-US" sz="1200" dirty="0">
                <a:hlinkClick r:id="rId6"/>
              </a:rPr>
              <a:t>https://www.cdc.gov/mmwr/volumes/69/rr/pdfs/rr6901a1-H.pdf</a:t>
            </a:r>
            <a:r>
              <a:rPr lang="en-US" sz="1200" dirty="0"/>
              <a:t> - Guidelines for the Treatment of Latent Tuberculosis Infection: Recommendations from the National    Tuberculosis Controllers Association and CDC, 2020</a:t>
            </a:r>
          </a:p>
          <a:p>
            <a:pPr marL="171450" indent="-171450">
              <a:buFont typeface="Arial" panose="020B0604020202020204" pitchFamily="34" charset="0"/>
              <a:buChar char="•"/>
            </a:pPr>
            <a:r>
              <a:rPr lang="en-US" sz="1200" dirty="0">
                <a:hlinkClick r:id="rId7"/>
              </a:rPr>
              <a:t>https://www.cdc.gov/tb/publications/guidelines/pdf/clin-infect-dis.-2016- nahid-cid_ciw376.pdf</a:t>
            </a:r>
            <a:r>
              <a:rPr lang="en-US" sz="1200" dirty="0"/>
              <a:t> - Official American Thoracic Society/Centers for Disease Control and Prevention/Infectious Diseases Society of America Clinical Practice Guidelines: Treatment of Drug-Susceptible Tuberculosis. Clinical Infectious Diseases (2016), 63 (7): e147-e195. </a:t>
            </a:r>
          </a:p>
          <a:p>
            <a:endParaRPr lang="en-US" dirty="0"/>
          </a:p>
        </p:txBody>
      </p:sp>
      <p:sp>
        <p:nvSpPr>
          <p:cNvPr id="7" name="TextBox 6">
            <a:extLst>
              <a:ext uri="{FF2B5EF4-FFF2-40B4-BE49-F238E27FC236}">
                <a16:creationId xmlns:a16="http://schemas.microsoft.com/office/drawing/2014/main" id="{4858FB42-31BD-0390-EA45-DF1F8A843718}"/>
              </a:ext>
            </a:extLst>
          </p:cNvPr>
          <p:cNvSpPr txBox="1"/>
          <p:nvPr/>
        </p:nvSpPr>
        <p:spPr>
          <a:xfrm>
            <a:off x="2420999" y="911335"/>
            <a:ext cx="4476007" cy="923330"/>
          </a:xfrm>
          <a:prstGeom prst="rect">
            <a:avLst/>
          </a:prstGeom>
          <a:noFill/>
        </p:spPr>
        <p:txBody>
          <a:bodyPr wrap="square">
            <a:spAutoFit/>
          </a:bodyPr>
          <a:lstStyle/>
          <a:p>
            <a:r>
              <a:rPr lang="en-US" sz="2400" b="1" dirty="0"/>
              <a:t>Heartland</a:t>
            </a:r>
          </a:p>
          <a:p>
            <a:pPr marL="171450" indent="-171450">
              <a:buFont typeface="Arial" panose="020B0604020202020204" pitchFamily="34" charset="0"/>
              <a:buChar char="•"/>
            </a:pPr>
            <a:r>
              <a:rPr lang="en-US" sz="1200" dirty="0">
                <a:solidFill>
                  <a:srgbClr val="003087"/>
                </a:solidFill>
                <a:hlinkClick r:id="rId8"/>
              </a:rPr>
              <a:t>https://www.heartlandntbc.org/products/</a:t>
            </a:r>
            <a:r>
              <a:rPr lang="en-US" sz="1200" dirty="0">
                <a:solidFill>
                  <a:srgbClr val="003087"/>
                </a:solidFill>
              </a:rPr>
              <a:t> </a:t>
            </a:r>
          </a:p>
          <a:p>
            <a:endParaRPr lang="en-US" dirty="0"/>
          </a:p>
        </p:txBody>
      </p:sp>
      <p:pic>
        <p:nvPicPr>
          <p:cNvPr id="9" name="Picture 8">
            <a:extLst>
              <a:ext uri="{FF2B5EF4-FFF2-40B4-BE49-F238E27FC236}">
                <a16:creationId xmlns:a16="http://schemas.microsoft.com/office/drawing/2014/main" id="{51DAEBC3-4802-7A59-3FFA-49543B347510}"/>
              </a:ext>
            </a:extLst>
          </p:cNvPr>
          <p:cNvPicPr>
            <a:picLocks noChangeAspect="1"/>
          </p:cNvPicPr>
          <p:nvPr/>
        </p:nvPicPr>
        <p:blipFill>
          <a:blip r:embed="rId9"/>
          <a:stretch>
            <a:fillRect/>
          </a:stretch>
        </p:blipFill>
        <p:spPr>
          <a:xfrm>
            <a:off x="7333069" y="1047286"/>
            <a:ext cx="3577454" cy="5531405"/>
          </a:xfrm>
          <a:prstGeom prst="rect">
            <a:avLst/>
          </a:prstGeom>
        </p:spPr>
      </p:pic>
      <p:sp>
        <p:nvSpPr>
          <p:cNvPr id="10" name="TextBox 9">
            <a:extLst>
              <a:ext uri="{FF2B5EF4-FFF2-40B4-BE49-F238E27FC236}">
                <a16:creationId xmlns:a16="http://schemas.microsoft.com/office/drawing/2014/main" id="{683F871D-9D76-6482-5087-9964282B271F}"/>
              </a:ext>
            </a:extLst>
          </p:cNvPr>
          <p:cNvSpPr txBox="1"/>
          <p:nvPr/>
        </p:nvSpPr>
        <p:spPr>
          <a:xfrm>
            <a:off x="2555526" y="5659584"/>
            <a:ext cx="3540474" cy="1015663"/>
          </a:xfrm>
          <a:prstGeom prst="rect">
            <a:avLst/>
          </a:prstGeom>
          <a:noFill/>
        </p:spPr>
        <p:txBody>
          <a:bodyPr wrap="square" rtlCol="0">
            <a:spAutoFit/>
          </a:bodyPr>
          <a:lstStyle/>
          <a:p>
            <a:r>
              <a:rPr lang="en-US" sz="2400" b="1" dirty="0"/>
              <a:t>DSHS – TB Unit</a:t>
            </a:r>
          </a:p>
          <a:p>
            <a:pPr marL="285750" indent="-285750">
              <a:buFont typeface="Arial" panose="020B0604020202020204" pitchFamily="34" charset="0"/>
              <a:buChar char="•"/>
            </a:pPr>
            <a:r>
              <a:rPr lang="en-US" sz="1200" dirty="0">
                <a:hlinkClick r:id="rId10"/>
              </a:rPr>
              <a:t>https://www.dshs.texas.gov/tuberculosis-tb</a:t>
            </a:r>
            <a:endParaRPr lang="en-US" sz="1200" dirty="0"/>
          </a:p>
          <a:p>
            <a:pPr marL="742950" lvl="1" indent="-285750">
              <a:buFont typeface="Courier New" panose="02070309020205020404" pitchFamily="49" charset="0"/>
              <a:buChar char="o"/>
            </a:pPr>
            <a:r>
              <a:rPr lang="en-US" sz="1200" dirty="0">
                <a:hlinkClick r:id="rId11"/>
              </a:rPr>
              <a:t>Resources for Healthcare Professionals - Frequently Asked Questions   </a:t>
            </a:r>
            <a:endParaRPr lang="en-US" sz="1200" dirty="0"/>
          </a:p>
        </p:txBody>
      </p:sp>
      <p:pic>
        <p:nvPicPr>
          <p:cNvPr id="13" name="Picture 12">
            <a:extLst>
              <a:ext uri="{FF2B5EF4-FFF2-40B4-BE49-F238E27FC236}">
                <a16:creationId xmlns:a16="http://schemas.microsoft.com/office/drawing/2014/main" id="{DAAC2A0B-A2A3-00F6-AD75-1737BBEB893E}"/>
              </a:ext>
            </a:extLst>
          </p:cNvPr>
          <p:cNvPicPr>
            <a:picLocks noChangeAspect="1"/>
          </p:cNvPicPr>
          <p:nvPr/>
        </p:nvPicPr>
        <p:blipFill>
          <a:blip r:embed="rId12"/>
          <a:stretch>
            <a:fillRect/>
          </a:stretch>
        </p:blipFill>
        <p:spPr>
          <a:xfrm>
            <a:off x="8057876" y="1047286"/>
            <a:ext cx="3580405" cy="5531405"/>
          </a:xfrm>
          <a:prstGeom prst="rect">
            <a:avLst/>
          </a:prstGeom>
        </p:spPr>
      </p:pic>
    </p:spTree>
    <p:extLst>
      <p:ext uri="{BB962C8B-B14F-4D97-AF65-F5344CB8AC3E}">
        <p14:creationId xmlns:p14="http://schemas.microsoft.com/office/powerpoint/2010/main" val="2383774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B058B2-BB14-4CB4-A813-6339398F1AE1}"/>
              </a:ext>
            </a:extLst>
          </p:cNvPr>
          <p:cNvSpPr>
            <a:spLocks noGrp="1"/>
          </p:cNvSpPr>
          <p:nvPr>
            <p:ph type="title"/>
          </p:nvPr>
        </p:nvSpPr>
        <p:spPr/>
        <p:txBody>
          <a:bodyPr/>
          <a:lstStyle/>
          <a:p>
            <a:r>
              <a:rPr lang="en-US" dirty="0"/>
              <a:t>Additional References </a:t>
            </a:r>
          </a:p>
        </p:txBody>
      </p:sp>
      <p:sp>
        <p:nvSpPr>
          <p:cNvPr id="4" name="Rectangle 3">
            <a:extLst>
              <a:ext uri="{FF2B5EF4-FFF2-40B4-BE49-F238E27FC236}">
                <a16:creationId xmlns:a16="http://schemas.microsoft.com/office/drawing/2014/main" id="{6083831D-61A1-4541-9404-D1E89CC7216A}"/>
              </a:ext>
            </a:extLst>
          </p:cNvPr>
          <p:cNvSpPr/>
          <p:nvPr/>
        </p:nvSpPr>
        <p:spPr>
          <a:xfrm>
            <a:off x="890101" y="1599329"/>
            <a:ext cx="10904571" cy="5539978"/>
          </a:xfrm>
          <a:prstGeom prst="rect">
            <a:avLst/>
          </a:prstGeom>
        </p:spPr>
        <p:txBody>
          <a:bodyPr wrap="square">
            <a:spAutoFit/>
          </a:bodyPr>
          <a:lstStyle/>
          <a:p>
            <a:r>
              <a:rPr lang="en-US" sz="1600" b="1" dirty="0">
                <a:sym typeface="Symbol" pitchFamily="18" charset="2"/>
              </a:rPr>
              <a:t>Media Headlines: </a:t>
            </a:r>
            <a:endParaRPr lang="en-US" sz="1600" dirty="0">
              <a:solidFill>
                <a:srgbClr val="0563C1"/>
              </a:solidFill>
              <a:hlinkClick r:id="rId3">
                <a:extLst>
                  <a:ext uri="{A12FA001-AC4F-418D-AE19-62706E023703}">
                    <ahyp:hlinkClr xmlns:ahyp="http://schemas.microsoft.com/office/drawing/2018/hyperlinkcolor" val="tx"/>
                  </a:ext>
                </a:extLst>
              </a:hlinkClick>
            </a:endParaRPr>
          </a:p>
          <a:p>
            <a:r>
              <a:rPr lang="en-US" sz="1600" dirty="0">
                <a:solidFill>
                  <a:srgbClr val="0563C1"/>
                </a:solidFill>
                <a:hlinkClick r:id="rId3">
                  <a:extLst>
                    <a:ext uri="{A12FA001-AC4F-418D-AE19-62706E023703}">
                      <ahyp:hlinkClr xmlns:ahyp="http://schemas.microsoft.com/office/drawing/2018/hyperlinkcolor" val="tx"/>
                    </a:ext>
                  </a:extLst>
                </a:hlinkClick>
              </a:rPr>
              <a:t>https://www.respiratorytherapyzone.com/largest-tuberculosis-outbreak-kansas/</a:t>
            </a:r>
            <a:endParaRPr lang="en-US" sz="1600" dirty="0"/>
          </a:p>
          <a:p>
            <a:r>
              <a:rPr lang="en-US" sz="1600" b="1" dirty="0">
                <a:sym typeface="Symbol" pitchFamily="18" charset="2"/>
              </a:rPr>
              <a:t>Texas Department of State Health Services</a:t>
            </a:r>
            <a:r>
              <a:rPr lang="en-US" sz="1600" dirty="0">
                <a:sym typeface="Symbol" pitchFamily="18" charset="2"/>
              </a:rPr>
              <a:t>: </a:t>
            </a:r>
            <a:endParaRPr lang="en-US" sz="1600" dirty="0">
              <a:solidFill>
                <a:schemeClr val="bg1"/>
              </a:solidFill>
              <a:sym typeface="Symbol" pitchFamily="18" charset="2"/>
            </a:endParaRPr>
          </a:p>
          <a:p>
            <a:r>
              <a:rPr lang="en-US" sz="1600" dirty="0">
                <a:hlinkClick r:id="rId4"/>
              </a:rPr>
              <a:t>TB Funded Programs | Texas DSHS</a:t>
            </a:r>
            <a:endParaRPr lang="en-US" sz="1600" dirty="0">
              <a:solidFill>
                <a:schemeClr val="bg1"/>
              </a:solidFill>
            </a:endParaRPr>
          </a:p>
          <a:p>
            <a:r>
              <a:rPr lang="en-US" sz="1600" dirty="0">
                <a:hlinkClick r:id="rId5"/>
              </a:rPr>
              <a:t>Texas Tuberculosis Manual</a:t>
            </a:r>
            <a:endParaRPr lang="en-US" sz="1600" dirty="0">
              <a:solidFill>
                <a:schemeClr val="bg1"/>
              </a:solidFill>
            </a:endParaRPr>
          </a:p>
          <a:p>
            <a:r>
              <a:rPr lang="en-US" sz="1600" dirty="0">
                <a:hlinkClick r:id="rId6"/>
              </a:rPr>
              <a:t>Texas Department of State Health Services Standing Delegation Orders for Tuberculosis Clinical Services Provided by Authorized Licensed Nurses, Fiscal Year 2025</a:t>
            </a:r>
            <a:endParaRPr lang="en-US" sz="1600" dirty="0"/>
          </a:p>
          <a:p>
            <a:r>
              <a:rPr lang="en-US" sz="1600" dirty="0">
                <a:hlinkClick r:id="rId7"/>
              </a:rPr>
              <a:t>TB Forms Resources | Texas DSHS</a:t>
            </a:r>
            <a:endParaRPr lang="en-US" sz="1600" dirty="0"/>
          </a:p>
          <a:p>
            <a:r>
              <a:rPr lang="en-US" sz="1600" dirty="0">
                <a:hlinkClick r:id="rId8"/>
              </a:rPr>
              <a:t>Rules and Regulations | Texas DSHS</a:t>
            </a:r>
            <a:endParaRPr lang="en-US" sz="1600" dirty="0">
              <a:solidFill>
                <a:schemeClr val="accent1"/>
              </a:solidFill>
            </a:endParaRPr>
          </a:p>
          <a:p>
            <a:r>
              <a:rPr lang="en-US" sz="1600" dirty="0">
                <a:hlinkClick r:id="rId9"/>
              </a:rPr>
              <a:t>TB Resources</a:t>
            </a:r>
            <a:endParaRPr lang="en-US" sz="1600" dirty="0">
              <a:solidFill>
                <a:schemeClr val="bg1"/>
              </a:solidFill>
              <a:sym typeface="Symbol" pitchFamily="18" charset="2"/>
            </a:endParaRPr>
          </a:p>
          <a:p>
            <a:r>
              <a:rPr lang="en-US" sz="1600" b="1" dirty="0"/>
              <a:t>Heartland National TB Center</a:t>
            </a:r>
            <a:r>
              <a:rPr lang="en-US" sz="1600" dirty="0"/>
              <a:t>:</a:t>
            </a:r>
          </a:p>
          <a:p>
            <a:r>
              <a:rPr lang="en-US" sz="1600" dirty="0">
                <a:solidFill>
                  <a:schemeClr val="bg1"/>
                </a:solidFill>
                <a:hlinkClick r:id="rId10"/>
              </a:rPr>
              <a:t>http://www.heartlandntbc.org/training/</a:t>
            </a:r>
            <a:r>
              <a:rPr lang="en-US" sz="1600" dirty="0">
                <a:solidFill>
                  <a:schemeClr val="bg1"/>
                </a:solidFill>
              </a:rPr>
              <a:t> </a:t>
            </a:r>
          </a:p>
          <a:p>
            <a:r>
              <a:rPr lang="en-US" sz="1600" b="1" dirty="0"/>
              <a:t>Centers for Disease Control and Prevention:</a:t>
            </a:r>
            <a:endParaRPr lang="en-US" sz="1600" dirty="0"/>
          </a:p>
          <a:p>
            <a:r>
              <a:rPr lang="en-US" sz="1600" dirty="0">
                <a:hlinkClick r:id="rId11"/>
              </a:rPr>
              <a:t>https://www.cdc.gov/tb/media/pdfs/Self_Study_Module_7_Patient_Rights_and_Confidentiality_in_Tuberculosis_Control.pdf</a:t>
            </a:r>
            <a:endParaRPr lang="en-US" sz="1600" dirty="0"/>
          </a:p>
          <a:p>
            <a:r>
              <a:rPr lang="en-US" sz="1600" dirty="0">
                <a:hlinkClick r:id="rId12"/>
              </a:rPr>
              <a:t>Slide55.PNG (1280×720)</a:t>
            </a:r>
            <a:endParaRPr lang="en-US" sz="1600" dirty="0"/>
          </a:p>
          <a:p>
            <a:r>
              <a:rPr lang="en-US" sz="1600" b="1" dirty="0"/>
              <a:t>Additional Resources: </a:t>
            </a:r>
          </a:p>
          <a:p>
            <a:r>
              <a:rPr lang="en-US" sz="1600" dirty="0">
                <a:hlinkClick r:id="rId13"/>
              </a:rPr>
              <a:t>https://www.drugs.com/drug_interactions.html</a:t>
            </a:r>
            <a:endParaRPr lang="en-US" sz="1600" dirty="0"/>
          </a:p>
          <a:p>
            <a:r>
              <a:rPr lang="en-US" sz="1600" dirty="0">
                <a:hlinkClick r:id="rId14"/>
              </a:rPr>
              <a:t>https://www.currytbcenter.ucsf.edu/sites/default/files/2022-12/Rifamycin_2022.pdf</a:t>
            </a:r>
            <a:endParaRPr lang="en-US" sz="1600" dirty="0"/>
          </a:p>
          <a:p>
            <a:r>
              <a:rPr lang="en-US" sz="1600" dirty="0">
                <a:hlinkClick r:id="rId15"/>
              </a:rPr>
              <a:t>https://findahealthcenter.hrsa.gov/</a:t>
            </a:r>
            <a:endParaRPr lang="en-US" sz="1600" dirty="0"/>
          </a:p>
          <a:p>
            <a:endParaRPr lang="en-US" sz="1600" dirty="0"/>
          </a:p>
          <a:p>
            <a:endParaRPr lang="en-US" sz="1600"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1822574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CF8D57-0080-55F1-F53F-60B29386C522}"/>
              </a:ext>
            </a:extLst>
          </p:cNvPr>
          <p:cNvSpPr>
            <a:spLocks noGrp="1"/>
          </p:cNvSpPr>
          <p:nvPr>
            <p:ph type="title"/>
          </p:nvPr>
        </p:nvSpPr>
        <p:spPr>
          <a:xfrm>
            <a:off x="717550" y="2221820"/>
            <a:ext cx="10515600" cy="2873190"/>
          </a:xfrm>
        </p:spPr>
        <p:txBody>
          <a:bodyPr/>
          <a:lstStyle/>
          <a:p>
            <a:r>
              <a:rPr lang="en-US" dirty="0"/>
              <a:t>Thank You! </a:t>
            </a:r>
            <a:br>
              <a:rPr lang="en-US" dirty="0"/>
            </a:br>
            <a:r>
              <a:rPr lang="en-US" sz="1800" dirty="0"/>
              <a:t>Maricela.Zambrano@dshs.texas.gov </a:t>
            </a:r>
          </a:p>
        </p:txBody>
      </p:sp>
    </p:spTree>
    <p:extLst>
      <p:ext uri="{BB962C8B-B14F-4D97-AF65-F5344CB8AC3E}">
        <p14:creationId xmlns:p14="http://schemas.microsoft.com/office/powerpoint/2010/main" val="3028769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CF8D57-0080-55F1-F53F-60B29386C522}"/>
              </a:ext>
            </a:extLst>
          </p:cNvPr>
          <p:cNvSpPr>
            <a:spLocks noGrp="1"/>
          </p:cNvSpPr>
          <p:nvPr>
            <p:ph type="title"/>
          </p:nvPr>
        </p:nvSpPr>
        <p:spPr>
          <a:xfrm>
            <a:off x="838200" y="1759596"/>
            <a:ext cx="10515600" cy="2873190"/>
          </a:xfrm>
        </p:spPr>
        <p:txBody>
          <a:bodyPr>
            <a:normAutofit/>
          </a:bodyPr>
          <a:lstStyle/>
          <a:p>
            <a:pPr algn="ctr"/>
            <a:r>
              <a:rPr lang="en-US" sz="2400" dirty="0">
                <a:ea typeface="Cambria" panose="02040503050406030204" pitchFamily="18" charset="0"/>
                <a:cs typeface="Verdana" panose="020B0604030504040204" pitchFamily="34" charset="0"/>
              </a:rPr>
              <a:t>Thank you to</a:t>
            </a:r>
            <a:br>
              <a:rPr lang="en-US" sz="2400" dirty="0">
                <a:ea typeface="Cambria" panose="02040503050406030204" pitchFamily="18" charset="0"/>
                <a:cs typeface="Verdana" panose="020B0604030504040204" pitchFamily="34" charset="0"/>
              </a:rPr>
            </a:br>
            <a:br>
              <a:rPr lang="en-US" sz="2400" dirty="0">
                <a:ea typeface="Cambria" panose="02040503050406030204" pitchFamily="18" charset="0"/>
                <a:cs typeface="Verdana" panose="020B0604030504040204" pitchFamily="34" charset="0"/>
              </a:rPr>
            </a:br>
            <a:r>
              <a:rPr lang="en-US" sz="2400" dirty="0">
                <a:ea typeface="Cambria" panose="02040503050406030204" pitchFamily="18" charset="0"/>
                <a:cs typeface="Verdana" panose="020B0604030504040204" pitchFamily="34" charset="0"/>
              </a:rPr>
              <a:t> Amanda Decimo</a:t>
            </a:r>
            <a:r>
              <a:rPr lang="en-US" sz="2400" b="0" dirty="0">
                <a:ea typeface="Cambria" panose="02040503050406030204" pitchFamily="18" charset="0"/>
                <a:cs typeface="Verdana" panose="020B0604030504040204" pitchFamily="34" charset="0"/>
              </a:rPr>
              <a:t>, RN, MSN, MPH, Nurse Consultant</a:t>
            </a:r>
            <a:br>
              <a:rPr lang="en-US" sz="2400" b="0" dirty="0">
                <a:ea typeface="Cambria" panose="02040503050406030204" pitchFamily="18" charset="0"/>
                <a:cs typeface="Verdana" panose="020B0604030504040204" pitchFamily="34" charset="0"/>
              </a:rPr>
            </a:br>
            <a:r>
              <a:rPr lang="en-US" sz="2400" b="0" dirty="0">
                <a:ea typeface="Cambria" panose="02040503050406030204" pitchFamily="18" charset="0"/>
                <a:cs typeface="Verdana" panose="020B0604030504040204" pitchFamily="34" charset="0"/>
              </a:rPr>
              <a:t>Texas Department of State Health Services</a:t>
            </a:r>
            <a:br>
              <a:rPr lang="en-US" sz="2400" b="0" dirty="0">
                <a:ea typeface="Cambria" panose="02040503050406030204" pitchFamily="18" charset="0"/>
                <a:cs typeface="Verdana" panose="020B0604030504040204" pitchFamily="34" charset="0"/>
              </a:rPr>
            </a:br>
            <a:r>
              <a:rPr lang="en-US" sz="2400" b="0" dirty="0">
                <a:ea typeface="Cambria" panose="02040503050406030204" pitchFamily="18" charset="0"/>
                <a:cs typeface="Verdana" panose="020B0604030504040204" pitchFamily="34" charset="0"/>
              </a:rPr>
              <a:t>Tuberculosis and Hansen’s Disease Unit</a:t>
            </a:r>
            <a:br>
              <a:rPr lang="en-US" sz="2400" b="0" dirty="0">
                <a:ea typeface="Cambria" panose="02040503050406030204" pitchFamily="18" charset="0"/>
                <a:cs typeface="Verdana" panose="020B0604030504040204" pitchFamily="34" charset="0"/>
              </a:rPr>
            </a:br>
            <a:br>
              <a:rPr lang="en-US" sz="2400" b="0" dirty="0">
                <a:ea typeface="Cambria" panose="02040503050406030204" pitchFamily="18" charset="0"/>
                <a:cs typeface="Verdana" panose="020B0604030504040204" pitchFamily="34" charset="0"/>
              </a:rPr>
            </a:br>
            <a:r>
              <a:rPr lang="en-US" sz="2400" dirty="0">
                <a:ea typeface="Cambria" panose="02040503050406030204" pitchFamily="18" charset="0"/>
                <a:cs typeface="Verdana" panose="020B0604030504040204" pitchFamily="34" charset="0"/>
              </a:rPr>
              <a:t>for providing slides for this presentation.</a:t>
            </a:r>
            <a:br>
              <a:rPr lang="en-US" sz="2400" b="0" dirty="0">
                <a:ea typeface="Cambria" panose="02040503050406030204" pitchFamily="18" charset="0"/>
                <a:cs typeface="Verdana" panose="020B0604030504040204" pitchFamily="34" charset="0"/>
              </a:rPr>
            </a:br>
            <a:endParaRPr lang="en-US" sz="2400" dirty="0">
              <a:ea typeface="Cambria" panose="02040503050406030204" pitchFamily="18" charset="0"/>
            </a:endParaRPr>
          </a:p>
        </p:txBody>
      </p:sp>
    </p:spTree>
    <p:extLst>
      <p:ext uri="{BB962C8B-B14F-4D97-AF65-F5344CB8AC3E}">
        <p14:creationId xmlns:p14="http://schemas.microsoft.com/office/powerpoint/2010/main" val="2917610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 Placeholder 1">
            <a:extLst>
              <a:ext uri="{FF2B5EF4-FFF2-40B4-BE49-F238E27FC236}">
                <a16:creationId xmlns:a16="http://schemas.microsoft.com/office/drawing/2014/main" id="{21D92424-B748-5C28-63E4-0642CD7C934F}"/>
              </a:ext>
            </a:extLst>
          </p:cNvPr>
          <p:cNvSpPr>
            <a:spLocks noGrp="1"/>
          </p:cNvSpPr>
          <p:nvPr>
            <p:ph type="body" sz="half" idx="2"/>
          </p:nvPr>
        </p:nvSpPr>
        <p:spPr>
          <a:xfrm>
            <a:off x="2286000" y="1894114"/>
            <a:ext cx="4357396" cy="4325710"/>
          </a:xfrm>
        </p:spPr>
        <p:txBody>
          <a:bodyPr>
            <a:normAutofit lnSpcReduction="10000"/>
          </a:bodyPr>
          <a:lstStyle/>
          <a:p>
            <a:r>
              <a:rPr lang="en-US" sz="2400" dirty="0"/>
              <a:t>Global Increase: WHO reported 8.2 million people diagnosed with TB in 2023</a:t>
            </a:r>
          </a:p>
          <a:p>
            <a:endParaRPr lang="en-US" sz="2400" dirty="0"/>
          </a:p>
          <a:p>
            <a:r>
              <a:rPr lang="en-US" sz="2400" dirty="0"/>
              <a:t>World’s leading infectious disease killer with an estimated 1.25 millions deaths globally in 2023.</a:t>
            </a:r>
          </a:p>
          <a:p>
            <a:endParaRPr lang="en-US" sz="2400" dirty="0"/>
          </a:p>
          <a:p>
            <a:r>
              <a:rPr lang="en-US" sz="2400" dirty="0"/>
              <a:t>Nationally TB outbreaks continue to occur. In 2024 Kansas reported 67 active cases and two deaths as of January 2025. </a:t>
            </a:r>
          </a:p>
          <a:p>
            <a:endParaRPr lang="en-US" sz="2400" dirty="0"/>
          </a:p>
          <a:p>
            <a:endParaRPr lang="en-US" dirty="0"/>
          </a:p>
        </p:txBody>
      </p:sp>
      <p:pic>
        <p:nvPicPr>
          <p:cNvPr id="1026" name="Picture 2" descr="See the source image">
            <a:extLst>
              <a:ext uri="{FF2B5EF4-FFF2-40B4-BE49-F238E27FC236}">
                <a16:creationId xmlns:a16="http://schemas.microsoft.com/office/drawing/2014/main" id="{D3FDA367-168B-E826-81AD-5F4810132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224" r="4330"/>
          <a:stretch>
            <a:fillRect/>
          </a:stretch>
        </p:blipFill>
        <p:spPr bwMode="auto">
          <a:xfrm>
            <a:off x="6783355" y="1"/>
            <a:ext cx="5408646" cy="6858000"/>
          </a:xfrm>
          <a:prstGeom prst="rect">
            <a:avLst/>
          </a:prstGeom>
          <a:solidFill>
            <a:srgbClr val="FFFFFF"/>
          </a:solidFill>
        </p:spPr>
      </p:pic>
      <p:sp>
        <p:nvSpPr>
          <p:cNvPr id="1033" name="Title 3">
            <a:extLst>
              <a:ext uri="{FF2B5EF4-FFF2-40B4-BE49-F238E27FC236}">
                <a16:creationId xmlns:a16="http://schemas.microsoft.com/office/drawing/2014/main" id="{00B58377-A13B-5E7C-0770-4A8DA8B001C0}"/>
              </a:ext>
            </a:extLst>
          </p:cNvPr>
          <p:cNvSpPr>
            <a:spLocks noGrp="1"/>
          </p:cNvSpPr>
          <p:nvPr>
            <p:ph type="title"/>
          </p:nvPr>
        </p:nvSpPr>
        <p:spPr>
          <a:xfrm>
            <a:off x="2286000" y="1"/>
            <a:ext cx="4357397" cy="1690688"/>
          </a:xfrm>
        </p:spPr>
        <p:txBody>
          <a:bodyPr>
            <a:normAutofit fontScale="90000"/>
          </a:bodyPr>
          <a:lstStyle/>
          <a:p>
            <a:pPr algn="ctr"/>
            <a:r>
              <a:rPr lang="en-US" dirty="0"/>
              <a:t>Tuberculosis: Disease of the Past or Present?</a:t>
            </a:r>
          </a:p>
        </p:txBody>
      </p:sp>
    </p:spTree>
    <p:extLst>
      <p:ext uri="{BB962C8B-B14F-4D97-AF65-F5344CB8AC3E}">
        <p14:creationId xmlns:p14="http://schemas.microsoft.com/office/powerpoint/2010/main" val="160206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7A5ED1F-0241-1D51-5A1E-9B8F393CABCC}"/>
              </a:ext>
            </a:extLst>
          </p:cNvPr>
          <p:cNvSpPr>
            <a:spLocks noGrp="1"/>
          </p:cNvSpPr>
          <p:nvPr>
            <p:ph type="title"/>
          </p:nvPr>
        </p:nvSpPr>
        <p:spPr>
          <a:xfrm>
            <a:off x="300317" y="492816"/>
            <a:ext cx="10515600" cy="1325563"/>
          </a:xfrm>
        </p:spPr>
        <p:txBody>
          <a:bodyPr/>
          <a:lstStyle/>
          <a:p>
            <a:r>
              <a:rPr lang="en-US"/>
              <a:t>In the news..</a:t>
            </a:r>
            <a:endParaRPr lang="en-US" dirty="0"/>
          </a:p>
        </p:txBody>
      </p:sp>
      <p:pic>
        <p:nvPicPr>
          <p:cNvPr id="2" name="Content Placeholder 9">
            <a:extLst>
              <a:ext uri="{FF2B5EF4-FFF2-40B4-BE49-F238E27FC236}">
                <a16:creationId xmlns:a16="http://schemas.microsoft.com/office/drawing/2014/main" id="{45465AB7-109E-368C-CC79-318DDFFD4106}"/>
              </a:ext>
            </a:extLst>
          </p:cNvPr>
          <p:cNvPicPr>
            <a:picLocks noChangeAspect="1"/>
          </p:cNvPicPr>
          <p:nvPr/>
        </p:nvPicPr>
        <p:blipFill>
          <a:blip r:embed="rId3"/>
          <a:srcRect l="661" r="3448" b="-3"/>
          <a:stretch>
            <a:fillRect/>
          </a:stretch>
        </p:blipFill>
        <p:spPr>
          <a:xfrm>
            <a:off x="4087813" y="989703"/>
            <a:ext cx="6846887" cy="4891237"/>
          </a:xfrm>
          <a:prstGeom prst="rect">
            <a:avLst/>
          </a:prstGeom>
          <a:noFill/>
          <a:ln>
            <a:solidFill>
              <a:schemeClr val="tx1"/>
            </a:solidFill>
          </a:ln>
        </p:spPr>
      </p:pic>
      <p:sp>
        <p:nvSpPr>
          <p:cNvPr id="5" name="TextBox 4">
            <a:extLst>
              <a:ext uri="{FF2B5EF4-FFF2-40B4-BE49-F238E27FC236}">
                <a16:creationId xmlns:a16="http://schemas.microsoft.com/office/drawing/2014/main" id="{5EAE127D-F6E8-72D9-EEB7-FEC3B4F764F6}"/>
              </a:ext>
            </a:extLst>
          </p:cNvPr>
          <p:cNvSpPr txBox="1"/>
          <p:nvPr/>
        </p:nvSpPr>
        <p:spPr>
          <a:xfrm>
            <a:off x="1419225" y="5777707"/>
            <a:ext cx="10364788" cy="823912"/>
          </a:xfrm>
          <a:prstGeom prst="rect">
            <a:avLst/>
          </a:prstGeom>
        </p:spPr>
        <p:txBody>
          <a:bodyPr vert="horz" lIns="91440" tIns="45720" rIns="91440" bIns="45720" rtlCol="0" anchor="b">
            <a:normAutofit/>
          </a:bodyPr>
          <a:lstStyle/>
          <a:p>
            <a:pPr>
              <a:lnSpc>
                <a:spcPct val="90000"/>
              </a:lnSpc>
              <a:spcBef>
                <a:spcPts val="1000"/>
              </a:spcBef>
            </a:pPr>
            <a:r>
              <a:rPr lang="en-US" sz="2200" b="1" kern="1200">
                <a:solidFill>
                  <a:srgbClr val="3F5763"/>
                </a:solidFill>
                <a:latin typeface="+mn-lt"/>
                <a:ea typeface="+mn-ea"/>
                <a:cs typeface="+mn-cs"/>
                <a:hlinkClick r:id="rId4">
                  <a:extLst>
                    <a:ext uri="{A12FA001-AC4F-418D-AE19-62706E023703}">
                      <ahyp:hlinkClr xmlns:ahyp="http://schemas.microsoft.com/office/drawing/2018/hyperlinkcolor" val="tx"/>
                    </a:ext>
                  </a:extLst>
                </a:hlinkClick>
              </a:rPr>
              <a:t>https://www.respiratorytherapyzone.com/largest-tuberculosis-outbreak-kansas/</a:t>
            </a:r>
            <a:endParaRPr lang="en-US" sz="2200" b="1" kern="1200">
              <a:solidFill>
                <a:srgbClr val="3F5763"/>
              </a:solidFill>
              <a:latin typeface="+mn-lt"/>
              <a:ea typeface="+mn-ea"/>
              <a:cs typeface="+mn-cs"/>
            </a:endParaRPr>
          </a:p>
        </p:txBody>
      </p:sp>
      <p:sp>
        <p:nvSpPr>
          <p:cNvPr id="4" name="Title 3">
            <a:extLst>
              <a:ext uri="{FF2B5EF4-FFF2-40B4-BE49-F238E27FC236}">
                <a16:creationId xmlns:a16="http://schemas.microsoft.com/office/drawing/2014/main" id="{6B540974-549D-C30A-E6C9-85A1ACFD0183}"/>
              </a:ext>
            </a:extLst>
          </p:cNvPr>
          <p:cNvSpPr txBox="1">
            <a:spLocks/>
          </p:cNvSpPr>
          <p:nvPr/>
        </p:nvSpPr>
        <p:spPr>
          <a:xfrm>
            <a:off x="2405864" y="676656"/>
            <a:ext cx="8947935" cy="1014032"/>
          </a:xfrm>
          <a:prstGeom prst="rect">
            <a:avLst/>
          </a:prstGeom>
        </p:spPr>
        <p:txBody>
          <a:bodyPr/>
          <a:lstStyle>
            <a:lvl1pPr algn="l" defTabSz="914400" rtl="0" eaLnBrk="1" latinLnBrk="0" hangingPunct="1">
              <a:lnSpc>
                <a:spcPct val="90000"/>
              </a:lnSpc>
              <a:spcBef>
                <a:spcPct val="0"/>
              </a:spcBef>
              <a:buNone/>
              <a:defRPr sz="4400" b="0" kern="1200">
                <a:solidFill>
                  <a:srgbClr val="333333"/>
                </a:solidFill>
                <a:latin typeface="+mn-lt"/>
                <a:ea typeface="+mj-ea"/>
                <a:cs typeface="+mj-cs"/>
              </a:defRPr>
            </a:lvl1pPr>
          </a:lstStyle>
          <a:p>
            <a:endParaRPr lang="en-US" dirty="0"/>
          </a:p>
        </p:txBody>
      </p:sp>
    </p:spTree>
    <p:extLst>
      <p:ext uri="{BB962C8B-B14F-4D97-AF65-F5344CB8AC3E}">
        <p14:creationId xmlns:p14="http://schemas.microsoft.com/office/powerpoint/2010/main" val="238426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53A2-8587-B373-AD20-D657D1B6E8E1}"/>
              </a:ext>
            </a:extLst>
          </p:cNvPr>
          <p:cNvSpPr>
            <a:spLocks noGrp="1"/>
          </p:cNvSpPr>
          <p:nvPr>
            <p:ph type="title"/>
          </p:nvPr>
        </p:nvSpPr>
        <p:spPr>
          <a:xfrm>
            <a:off x="480849" y="424469"/>
            <a:ext cx="6090647" cy="1108807"/>
          </a:xfrm>
        </p:spPr>
        <p:txBody>
          <a:bodyPr>
            <a:noAutofit/>
          </a:bodyPr>
          <a:lstStyle/>
          <a:p>
            <a:r>
              <a:rPr lang="en-US" dirty="0"/>
              <a:t>Impact of TB in Texas, 2022</a:t>
            </a:r>
          </a:p>
        </p:txBody>
      </p:sp>
      <p:sp>
        <p:nvSpPr>
          <p:cNvPr id="7" name="Content Placeholder 2">
            <a:extLst>
              <a:ext uri="{FF2B5EF4-FFF2-40B4-BE49-F238E27FC236}">
                <a16:creationId xmlns:a16="http://schemas.microsoft.com/office/drawing/2014/main" id="{DC76CB25-336A-1716-B7A7-94AD2281D0DE}"/>
              </a:ext>
            </a:extLst>
          </p:cNvPr>
          <p:cNvSpPr>
            <a:spLocks noGrp="1"/>
          </p:cNvSpPr>
          <p:nvPr>
            <p:ph sz="half" idx="1"/>
          </p:nvPr>
        </p:nvSpPr>
        <p:spPr>
          <a:xfrm>
            <a:off x="480849" y="2079545"/>
            <a:ext cx="5538951" cy="4582510"/>
          </a:xfrm>
        </p:spPr>
        <p:txBody>
          <a:bodyPr>
            <a:normAutofit fontScale="92500" lnSpcReduction="10000"/>
          </a:bodyPr>
          <a:lstStyle/>
          <a:p>
            <a:r>
              <a:rPr lang="en-US" sz="2600" dirty="0"/>
              <a:t>1,097 people diagnosed with TB disease</a:t>
            </a:r>
          </a:p>
          <a:p>
            <a:pPr lvl="1">
              <a:buFont typeface="Courier New" panose="02070309020205020404" pitchFamily="49" charset="0"/>
              <a:buChar char="o"/>
            </a:pPr>
            <a:r>
              <a:rPr lang="en-US" sz="2200" dirty="0"/>
              <a:t>Texas ranks #2 among U.S. states with the highest incidence of TB</a:t>
            </a:r>
          </a:p>
          <a:p>
            <a:pPr lvl="1">
              <a:buFont typeface="Courier New" panose="02070309020205020404" pitchFamily="49" charset="0"/>
              <a:buChar char="o"/>
            </a:pPr>
            <a:r>
              <a:rPr lang="en-US" sz="2200" dirty="0"/>
              <a:t>Increase of 9.9 percent from 2021</a:t>
            </a:r>
            <a:endParaRPr lang="en-US" dirty="0"/>
          </a:p>
          <a:p>
            <a:r>
              <a:rPr lang="en-US" sz="2600" dirty="0"/>
              <a:t>2,900 people with latent TB infection (LTBI) were treated in local or regional health departments (L/RHD)</a:t>
            </a:r>
          </a:p>
          <a:p>
            <a:r>
              <a:rPr lang="en-US" sz="2600" dirty="0">
                <a:latin typeface="+mn-lt"/>
              </a:rPr>
              <a:t>60 people (5.5%) diagnosed with TB disease in congregate setting</a:t>
            </a:r>
          </a:p>
          <a:p>
            <a:r>
              <a:rPr lang="en-US" sz="2600" dirty="0"/>
              <a:t>23 people (2.1%) diagnosed with TB disease in a city or county jail</a:t>
            </a:r>
          </a:p>
          <a:p>
            <a:r>
              <a:rPr lang="en-US" sz="2600" dirty="0">
                <a:latin typeface="+mn-lt"/>
              </a:rPr>
              <a:t>84 people (7.7%) diagnosed with TB disease in other correctional facilities</a:t>
            </a:r>
            <a:endParaRPr lang="en-US" sz="2600" dirty="0">
              <a:solidFill>
                <a:srgbClr val="002060"/>
              </a:solidFill>
            </a:endParaRPr>
          </a:p>
          <a:p>
            <a:endParaRPr lang="en-US" sz="2800" b="0" i="0" dirty="0">
              <a:effectLst/>
            </a:endParaRPr>
          </a:p>
          <a:p>
            <a:pPr marL="0" indent="0">
              <a:buNone/>
            </a:pPr>
            <a:endParaRPr lang="en-US" dirty="0"/>
          </a:p>
        </p:txBody>
      </p:sp>
      <p:pic>
        <p:nvPicPr>
          <p:cNvPr id="11" name="Picture 10">
            <a:extLst>
              <a:ext uri="{FF2B5EF4-FFF2-40B4-BE49-F238E27FC236}">
                <a16:creationId xmlns:a16="http://schemas.microsoft.com/office/drawing/2014/main" id="{424FB7FE-C460-116B-3F22-6F503029DC93}"/>
              </a:ext>
            </a:extLst>
          </p:cNvPr>
          <p:cNvPicPr>
            <a:picLocks noChangeAspect="1"/>
          </p:cNvPicPr>
          <p:nvPr/>
        </p:nvPicPr>
        <p:blipFill>
          <a:blip r:embed="rId3"/>
          <a:stretch>
            <a:fillRect/>
          </a:stretch>
        </p:blipFill>
        <p:spPr>
          <a:xfrm>
            <a:off x="6271391" y="424469"/>
            <a:ext cx="5663539" cy="6009062"/>
          </a:xfrm>
          <a:prstGeom prst="rect">
            <a:avLst/>
          </a:prstGeom>
          <a:noFill/>
        </p:spPr>
      </p:pic>
      <p:sp>
        <p:nvSpPr>
          <p:cNvPr id="12" name="TextBox 11">
            <a:extLst>
              <a:ext uri="{FF2B5EF4-FFF2-40B4-BE49-F238E27FC236}">
                <a16:creationId xmlns:a16="http://schemas.microsoft.com/office/drawing/2014/main" id="{252986B3-941C-21AA-D719-1D42A0BDD271}"/>
              </a:ext>
            </a:extLst>
          </p:cNvPr>
          <p:cNvSpPr txBox="1"/>
          <p:nvPr/>
        </p:nvSpPr>
        <p:spPr>
          <a:xfrm>
            <a:off x="9879724" y="1019503"/>
            <a:ext cx="104052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98123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D4E2F2-E2FD-90FE-89A1-2AE2B66F9BBE}"/>
              </a:ext>
            </a:extLst>
          </p:cNvPr>
          <p:cNvSpPr>
            <a:spLocks noGrp="1"/>
          </p:cNvSpPr>
          <p:nvPr>
            <p:ph type="title"/>
          </p:nvPr>
        </p:nvSpPr>
        <p:spPr/>
        <p:txBody>
          <a:bodyPr/>
          <a:lstStyle/>
          <a:p>
            <a:r>
              <a:rPr lang="en-US" dirty="0"/>
              <a:t>Texas Priorities</a:t>
            </a:r>
          </a:p>
        </p:txBody>
      </p:sp>
      <p:graphicFrame>
        <p:nvGraphicFramePr>
          <p:cNvPr id="7" name="Content Placeholder 6">
            <a:extLst>
              <a:ext uri="{FF2B5EF4-FFF2-40B4-BE49-F238E27FC236}">
                <a16:creationId xmlns:a16="http://schemas.microsoft.com/office/drawing/2014/main" id="{86A22FB4-0E5C-4CF4-B618-C8B05AA2B675}"/>
              </a:ext>
            </a:extLst>
          </p:cNvPr>
          <p:cNvGraphicFramePr>
            <a:graphicFrameLocks noGrp="1"/>
          </p:cNvGraphicFramePr>
          <p:nvPr>
            <p:ph idx="1"/>
          </p:nvPr>
        </p:nvGraphicFramePr>
        <p:xfrm>
          <a:off x="1365910" y="1690688"/>
          <a:ext cx="10580013" cy="516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map of the state of texas&#10;&#10;Description automatically generated">
            <a:extLst>
              <a:ext uri="{FF2B5EF4-FFF2-40B4-BE49-F238E27FC236}">
                <a16:creationId xmlns:a16="http://schemas.microsoft.com/office/drawing/2014/main" id="{29AB1ECB-F2AD-B6BF-9452-B7DF823D956F}"/>
              </a:ext>
            </a:extLst>
          </p:cNvPr>
          <p:cNvPicPr>
            <a:picLocks noChangeAspect="1"/>
          </p:cNvPicPr>
          <p:nvPr/>
        </p:nvPicPr>
        <p:blipFill>
          <a:blip r:embed="rId8">
            <a:alphaModFix amt="20000"/>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405864" y="2272390"/>
            <a:ext cx="3964847" cy="4003908"/>
          </a:xfrm>
          <a:prstGeom prst="rect">
            <a:avLst/>
          </a:prstGeom>
        </p:spPr>
      </p:pic>
    </p:spTree>
    <p:extLst>
      <p:ext uri="{BB962C8B-B14F-4D97-AF65-F5344CB8AC3E}">
        <p14:creationId xmlns:p14="http://schemas.microsoft.com/office/powerpoint/2010/main" val="35776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8F3FF8-B5B0-9F89-3E1D-DDF790983DC3}"/>
              </a:ext>
            </a:extLst>
          </p:cNvPr>
          <p:cNvSpPr txBox="1">
            <a:spLocks/>
          </p:cNvSpPr>
          <p:nvPr/>
        </p:nvSpPr>
        <p:spPr>
          <a:xfrm>
            <a:off x="724281" y="0"/>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rgbClr val="6CC24A"/>
                </a:solidFill>
                <a:latin typeface="+mn-lt"/>
                <a:ea typeface="+mj-ea"/>
                <a:cs typeface="+mj-cs"/>
              </a:defRPr>
            </a:lvl1pPr>
          </a:lstStyle>
          <a:p>
            <a:r>
              <a:rPr kumimoji="0" lang="en-US" sz="4400" b="1" i="0" u="none" strike="noStrike" kern="1200" cap="none" spc="0" normalizeH="0" baseline="0" noProof="0" dirty="0">
                <a:ln>
                  <a:noFill/>
                </a:ln>
                <a:effectLst/>
                <a:uLnTx/>
                <a:uFillTx/>
                <a:latin typeface="Calibri" panose="020F0502020204030204"/>
                <a:ea typeface="+mj-ea"/>
                <a:cs typeface="+mj-cs"/>
              </a:rPr>
              <a:t>Priority Populations Managed in L/RHDs</a:t>
            </a:r>
            <a:endParaRPr lang="en-US" dirty="0"/>
          </a:p>
        </p:txBody>
      </p:sp>
      <p:pic>
        <p:nvPicPr>
          <p:cNvPr id="5" name="Picture 4">
            <a:extLst>
              <a:ext uri="{FF2B5EF4-FFF2-40B4-BE49-F238E27FC236}">
                <a16:creationId xmlns:a16="http://schemas.microsoft.com/office/drawing/2014/main" id="{F0DDD7CD-82D2-CD9D-A355-6421D30BD98B}"/>
              </a:ext>
            </a:extLst>
          </p:cNvPr>
          <p:cNvPicPr>
            <a:picLocks noChangeAspect="1"/>
          </p:cNvPicPr>
          <p:nvPr/>
        </p:nvPicPr>
        <p:blipFill>
          <a:blip r:embed="rId3"/>
          <a:stretch>
            <a:fillRect/>
          </a:stretch>
        </p:blipFill>
        <p:spPr>
          <a:xfrm>
            <a:off x="6722956" y="991608"/>
            <a:ext cx="4209562" cy="5227396"/>
          </a:xfrm>
          <a:prstGeom prst="rect">
            <a:avLst/>
          </a:prstGeom>
        </p:spPr>
      </p:pic>
      <p:sp>
        <p:nvSpPr>
          <p:cNvPr id="6" name="TextBox 5">
            <a:extLst>
              <a:ext uri="{FF2B5EF4-FFF2-40B4-BE49-F238E27FC236}">
                <a16:creationId xmlns:a16="http://schemas.microsoft.com/office/drawing/2014/main" id="{6F8A9104-9D95-9B84-CB5D-7D26A44E710B}"/>
              </a:ext>
            </a:extLst>
          </p:cNvPr>
          <p:cNvSpPr txBox="1"/>
          <p:nvPr/>
        </p:nvSpPr>
        <p:spPr>
          <a:xfrm>
            <a:off x="5711725" y="6228389"/>
            <a:ext cx="5797750" cy="276999"/>
          </a:xfrm>
          <a:prstGeom prst="rect">
            <a:avLst/>
          </a:prstGeom>
          <a:noFill/>
        </p:spPr>
        <p:txBody>
          <a:bodyPr wrap="square">
            <a:spAutoFit/>
          </a:bodyPr>
          <a:lstStyle/>
          <a:p>
            <a:r>
              <a:rPr lang="en-US" sz="1200" dirty="0">
                <a:hlinkClick r:id="rId4"/>
              </a:rPr>
              <a:t> https://www.dshs.texas.gov/sites/default/files/LIDS-TB/policies/TexasTBManual.pdf</a:t>
            </a:r>
            <a:r>
              <a:rPr lang="en-US" sz="1200" dirty="0"/>
              <a:t> </a:t>
            </a:r>
          </a:p>
        </p:txBody>
      </p:sp>
      <p:graphicFrame>
        <p:nvGraphicFramePr>
          <p:cNvPr id="8" name="Diagram 7">
            <a:extLst>
              <a:ext uri="{FF2B5EF4-FFF2-40B4-BE49-F238E27FC236}">
                <a16:creationId xmlns:a16="http://schemas.microsoft.com/office/drawing/2014/main" id="{1B394BBD-CD47-8529-4588-B9E7C9965286}"/>
              </a:ext>
            </a:extLst>
          </p:cNvPr>
          <p:cNvGraphicFramePr/>
          <p:nvPr>
            <p:extLst>
              <p:ext uri="{D42A27DB-BD31-4B8C-83A1-F6EECF244321}">
                <p14:modId xmlns:p14="http://schemas.microsoft.com/office/powerpoint/2010/main" val="2924071410"/>
              </p:ext>
            </p:extLst>
          </p:nvPr>
        </p:nvGraphicFramePr>
        <p:xfrm>
          <a:off x="114507" y="1642081"/>
          <a:ext cx="6291942" cy="48633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2886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A25F-852A-F6E2-46BF-437691D8F0B0}"/>
              </a:ext>
            </a:extLst>
          </p:cNvPr>
          <p:cNvSpPr>
            <a:spLocks noGrp="1"/>
          </p:cNvSpPr>
          <p:nvPr>
            <p:ph type="title"/>
          </p:nvPr>
        </p:nvSpPr>
        <p:spPr>
          <a:xfrm>
            <a:off x="3360905" y="224866"/>
            <a:ext cx="4811427" cy="908151"/>
          </a:xfrm>
        </p:spPr>
        <p:txBody>
          <a:bodyPr anchor="ctr">
            <a:normAutofit/>
          </a:bodyPr>
          <a:lstStyle/>
          <a:p>
            <a:r>
              <a:rPr lang="en-US" b="1" dirty="0">
                <a:solidFill>
                  <a:srgbClr val="6CC24A"/>
                </a:solidFill>
                <a:latin typeface="+mn-lt"/>
              </a:rPr>
              <a:t>How did I get here?</a:t>
            </a:r>
          </a:p>
        </p:txBody>
      </p:sp>
      <p:sp>
        <p:nvSpPr>
          <p:cNvPr id="4" name="Content Placeholder 3">
            <a:extLst>
              <a:ext uri="{FF2B5EF4-FFF2-40B4-BE49-F238E27FC236}">
                <a16:creationId xmlns:a16="http://schemas.microsoft.com/office/drawing/2014/main" id="{17908C17-8195-AE20-ACD4-7154870730D9}"/>
              </a:ext>
            </a:extLst>
          </p:cNvPr>
          <p:cNvSpPr>
            <a:spLocks noGrp="1"/>
          </p:cNvSpPr>
          <p:nvPr>
            <p:ph idx="1"/>
          </p:nvPr>
        </p:nvSpPr>
        <p:spPr>
          <a:xfrm>
            <a:off x="1848465" y="5176684"/>
            <a:ext cx="7672726" cy="1235972"/>
          </a:xfrm>
        </p:spPr>
        <p:txBody>
          <a:bodyPr>
            <a:normAutofit/>
          </a:bodyPr>
          <a:lstStyle/>
          <a:p>
            <a:pPr marL="0" indent="0">
              <a:buNone/>
            </a:pPr>
            <a:r>
              <a:rPr lang="en-US" b="1" dirty="0">
                <a:solidFill>
                  <a:srgbClr val="003087"/>
                </a:solidFill>
              </a:rPr>
              <a:t>Many complex factors can contribute to latent TB infection and disease progression.</a:t>
            </a:r>
            <a:endParaRPr lang="en-US" dirty="0"/>
          </a:p>
          <a:p>
            <a:endParaRPr lang="en-US" dirty="0"/>
          </a:p>
        </p:txBody>
      </p:sp>
      <p:pic>
        <p:nvPicPr>
          <p:cNvPr id="1026" name="Picture 2" descr="Tuberculosis (TB) | Allen County Department of Health">
            <a:extLst>
              <a:ext uri="{FF2B5EF4-FFF2-40B4-BE49-F238E27FC236}">
                <a16:creationId xmlns:a16="http://schemas.microsoft.com/office/drawing/2014/main" id="{4CE3C28F-A068-08CA-90A5-92F09227A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456" y="1344076"/>
            <a:ext cx="5432324" cy="362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948167"/>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1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bf97732-82b9-499b-b16a-a93e8ebd536b}" enabled="0" method="" siteId="{9bf97732-82b9-499b-b16a-a93e8ebd536b}" removed="1"/>
</clbl:labelList>
</file>

<file path=docProps/app.xml><?xml version="1.0" encoding="utf-8"?>
<Properties xmlns="http://schemas.openxmlformats.org/officeDocument/2006/extended-properties" xmlns:vt="http://schemas.openxmlformats.org/officeDocument/2006/docPropsVTypes">
  <Template>DSHS-Powerpoint-Template</Template>
  <TotalTime>1723</TotalTime>
  <Words>3610</Words>
  <Application>Microsoft Office PowerPoint</Application>
  <PresentationFormat>Widescreen</PresentationFormat>
  <Paragraphs>374</Paragraphs>
  <Slides>37</Slides>
  <Notes>33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37</vt:i4>
      </vt:variant>
    </vt:vector>
  </HeadingPairs>
  <TitlesOfParts>
    <vt:vector size="51" baseType="lpstr">
      <vt:lpstr>Arial</vt:lpstr>
      <vt:lpstr>Calibri</vt:lpstr>
      <vt:lpstr>Calibri Light</vt:lpstr>
      <vt:lpstr>Cambria</vt:lpstr>
      <vt:lpstr>Courier New</vt:lpstr>
      <vt:lpstr>Nunito</vt:lpstr>
      <vt:lpstr>pt-sans-pro</vt:lpstr>
      <vt:lpstr>Symbol</vt:lpstr>
      <vt:lpstr>Verdana</vt:lpstr>
      <vt:lpstr>Wingdings</vt:lpstr>
      <vt:lpstr>DSHS Slide Theme</vt:lpstr>
      <vt:lpstr>DSHS Slide Layout 2</vt:lpstr>
      <vt:lpstr>DSHS Slide Layout 3</vt:lpstr>
      <vt:lpstr>1_DSHS Slide Layout 2</vt:lpstr>
      <vt:lpstr>PowerPoint Presentation</vt:lpstr>
      <vt:lpstr>PowerPoint Presentation</vt:lpstr>
      <vt:lpstr>PowerPoint Presentation</vt:lpstr>
      <vt:lpstr>Tuberculosis: Disease of the Past or Present?</vt:lpstr>
      <vt:lpstr>In the news..</vt:lpstr>
      <vt:lpstr>Impact of TB in Texas, 2022</vt:lpstr>
      <vt:lpstr>Texas Priorities</vt:lpstr>
      <vt:lpstr>PowerPoint Presentation</vt:lpstr>
      <vt:lpstr>How did I get here?</vt:lpstr>
      <vt:lpstr>TB High Risk categories</vt:lpstr>
      <vt:lpstr>Reported Risk Factors in Texas Patients, 2024</vt:lpstr>
      <vt:lpstr>Collaboration with Correctional Facilities</vt:lpstr>
      <vt:lpstr>PowerPoint Presentation</vt:lpstr>
      <vt:lpstr>The road to TB recovery </vt:lpstr>
      <vt:lpstr>PowerPoint Presentation</vt:lpstr>
      <vt:lpstr>Resources Available to Support TB Care</vt:lpstr>
      <vt:lpstr>Additional Resources TB Patients May Need  </vt:lpstr>
      <vt:lpstr>Federally Qualified Health Centers (FQHC)</vt:lpstr>
      <vt:lpstr>Establishing a Medical Home and Other Community Resources* </vt:lpstr>
      <vt:lpstr>Barriers to Care Outside the TB Program</vt:lpstr>
      <vt:lpstr>PowerPoint Presentation</vt:lpstr>
      <vt:lpstr>Keys to Collaboration</vt:lpstr>
      <vt:lpstr>Obtaining Medical Records</vt:lpstr>
      <vt:lpstr>Formalizing Coordination of Care</vt:lpstr>
      <vt:lpstr>Role of TB Nurse Case Manager in Infection Control </vt:lpstr>
      <vt:lpstr>Coordinating Care with External Facilities</vt:lpstr>
      <vt:lpstr>  Providing State TB Medications </vt:lpstr>
      <vt:lpstr>Maintaining Standards of Care </vt:lpstr>
      <vt:lpstr>PowerPoint Presentation</vt:lpstr>
      <vt:lpstr> Collaboration Opportunity #1   </vt:lpstr>
      <vt:lpstr> Collaboration Opportunity #2   </vt:lpstr>
      <vt:lpstr> Collaboration Opportunity #3   </vt:lpstr>
      <vt:lpstr>Take Home Points for Collaborating with Private Providers</vt:lpstr>
      <vt:lpstr>Provider Education</vt:lpstr>
      <vt:lpstr>Additional References </vt:lpstr>
      <vt:lpstr>Thank You!  Maricela.Zambrano@dshs.texas.gov </vt:lpstr>
      <vt:lpstr>Thank you to   Amanda Decimo, RN, MSN, MPH, Nurse Consultant Texas Department of State Health Services Tuberculosis and Hansen’s Disease Unit  for providing slides for this presentation.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Texas Department of State Health Services</dc:creator>
  <cp:lastModifiedBy>Wayne, Alysia</cp:lastModifiedBy>
  <cp:revision>62</cp:revision>
  <dcterms:created xsi:type="dcterms:W3CDTF">2018-12-06T15:25:41Z</dcterms:created>
  <dcterms:modified xsi:type="dcterms:W3CDTF">2025-09-02T15:36:46Z</dcterms:modified>
</cp:coreProperties>
</file>