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75" r:id="rId3"/>
  </p:sldMasterIdLst>
  <p:notesMasterIdLst>
    <p:notesMasterId r:id="rId27"/>
  </p:notesMasterIdLst>
  <p:sldIdLst>
    <p:sldId id="272" r:id="rId4"/>
    <p:sldId id="277" r:id="rId5"/>
    <p:sldId id="279" r:id="rId6"/>
    <p:sldId id="276"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1506D2-91B9-4009-A6F8-EC4347F19F69}">
          <p14:sldIdLst>
            <p14:sldId id="272"/>
            <p14:sldId id="277"/>
            <p14:sldId id="279"/>
            <p14:sldId id="276"/>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73"/>
          </p14:sldIdLst>
        </p14:section>
      </p14:sectionLst>
    </p:ext>
    <p:ext uri="{EFAFB233-063F-42B5-8137-9DF3F51BA10A}">
      <p15:sldGuideLst xmlns:p15="http://schemas.microsoft.com/office/powerpoint/2012/main">
        <p15:guide id="1" orient="horz" pos="2160" userDrawn="1">
          <p15:clr>
            <a:srgbClr val="A4A3A4"/>
          </p15:clr>
        </p15:guide>
        <p15:guide id="2" pos="528" userDrawn="1">
          <p15:clr>
            <a:srgbClr val="A4A3A4"/>
          </p15:clr>
        </p15:guide>
        <p15:guide id="3" pos="72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3FE97-6683-7E9C-0A9A-F5DDC3EB090B}" name="O'Connell,Chris" initials="CO" userId="S::Chris.OConnell@dshs.texas.gov::3626d71c-349e-4389-9906-026d1555cf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70"/>
    <a:srgbClr val="003D7A"/>
    <a:srgbClr val="004992"/>
    <a:srgbClr val="004F9E"/>
    <a:srgbClr val="0056AC"/>
    <a:srgbClr val="3B9DFF"/>
    <a:srgbClr val="2190FF"/>
    <a:srgbClr val="0079F2"/>
    <a:srgbClr val="005CB9"/>
    <a:srgbClr val="3F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60"/>
  </p:normalViewPr>
  <p:slideViewPr>
    <p:cSldViewPr snapToGrid="0">
      <p:cViewPr varScale="1">
        <p:scale>
          <a:sx n="102" d="100"/>
          <a:sy n="102" d="100"/>
        </p:scale>
        <p:origin x="780" y="72"/>
      </p:cViewPr>
      <p:guideLst>
        <p:guide orient="horz" pos="2160"/>
        <p:guide pos="528"/>
        <p:guide pos="72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488B3-BEC8-4969-A62A-BB37BFA7AA46}"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814E3-0BF2-413C-A2FE-60432996C5E0}" type="slidenum">
              <a:rPr lang="en-US" smtClean="0"/>
              <a:t>‹#›</a:t>
            </a:fld>
            <a:endParaRPr lang="en-US"/>
          </a:p>
        </p:txBody>
      </p:sp>
    </p:spTree>
    <p:extLst>
      <p:ext uri="{BB962C8B-B14F-4D97-AF65-F5344CB8AC3E}">
        <p14:creationId xmlns:p14="http://schemas.microsoft.com/office/powerpoint/2010/main" val="35741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4</a:t>
            </a:fld>
            <a:endParaRPr lang="en-US"/>
          </a:p>
        </p:txBody>
      </p:sp>
    </p:spTree>
    <p:extLst>
      <p:ext uri="{BB962C8B-B14F-4D97-AF65-F5344CB8AC3E}">
        <p14:creationId xmlns:p14="http://schemas.microsoft.com/office/powerpoint/2010/main" val="301312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Important information for contact investigations: help to identify contacts.</a:t>
            </a:r>
          </a:p>
          <a:p>
            <a:endParaRPr lang="en-US" baseline="0" dirty="0"/>
          </a:p>
          <a:p>
            <a:r>
              <a:rPr lang="en-US" baseline="0" dirty="0"/>
              <a:t>Could be useful information for treatment decisions: have they traveled to or spent time in areas with high incidences of DR?</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13</a:t>
            </a:fld>
            <a:endParaRPr lang="en-US"/>
          </a:p>
        </p:txBody>
      </p:sp>
    </p:spTree>
    <p:extLst>
      <p:ext uri="{BB962C8B-B14F-4D97-AF65-F5344CB8AC3E}">
        <p14:creationId xmlns:p14="http://schemas.microsoft.com/office/powerpoint/2010/main" val="1090467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details: when were they diagnosed with diabetes? Cancer treatment dates? Steroid use dates? Biologic names as well as first dose, last dose and next dose due dates. </a:t>
            </a:r>
          </a:p>
          <a:p>
            <a:endParaRPr lang="en-US" dirty="0"/>
          </a:p>
          <a:p>
            <a:r>
              <a:rPr lang="en-US" dirty="0"/>
              <a:t>Get names and contact information of physician specialists the patient sees/has seen.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14</a:t>
            </a:fld>
            <a:endParaRPr lang="en-US"/>
          </a:p>
        </p:txBody>
      </p:sp>
    </p:spTree>
    <p:extLst>
      <p:ext uri="{BB962C8B-B14F-4D97-AF65-F5344CB8AC3E}">
        <p14:creationId xmlns:p14="http://schemas.microsoft.com/office/powerpoint/2010/main" val="324853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forget to ask about any and all supplements used.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15</a:t>
            </a:fld>
            <a:endParaRPr lang="en-US"/>
          </a:p>
        </p:txBody>
      </p:sp>
    </p:spTree>
    <p:extLst>
      <p:ext uri="{BB962C8B-B14F-4D97-AF65-F5344CB8AC3E}">
        <p14:creationId xmlns:p14="http://schemas.microsoft.com/office/powerpoint/2010/main" val="2642847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known exposure, ask for details: name, where do they live. </a:t>
            </a:r>
          </a:p>
          <a:p>
            <a:endParaRPr lang="en-US" dirty="0"/>
          </a:p>
          <a:p>
            <a:r>
              <a:rPr lang="en-US" dirty="0"/>
              <a:t>Refer to slide on maintaining confidentiality, privacy and rapport. (#7 and #8)</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16</a:t>
            </a:fld>
            <a:endParaRPr lang="en-US"/>
          </a:p>
        </p:txBody>
      </p:sp>
    </p:spTree>
    <p:extLst>
      <p:ext uri="{BB962C8B-B14F-4D97-AF65-F5344CB8AC3E}">
        <p14:creationId xmlns:p14="http://schemas.microsoft.com/office/powerpoint/2010/main" val="375232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 patient has “normal” chest imaging in the past, gather those also.</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17</a:t>
            </a:fld>
            <a:endParaRPr lang="en-US"/>
          </a:p>
        </p:txBody>
      </p:sp>
    </p:spTree>
    <p:extLst>
      <p:ext uri="{BB962C8B-B14F-4D97-AF65-F5344CB8AC3E}">
        <p14:creationId xmlns:p14="http://schemas.microsoft.com/office/powerpoint/2010/main" val="404529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patients to be as specific as possible about their symptom onset dates. (season, around a special event – birthday, holiday). </a:t>
            </a:r>
          </a:p>
          <a:p>
            <a:endParaRPr lang="en-US" dirty="0"/>
          </a:p>
          <a:p>
            <a:r>
              <a:rPr lang="en-US" dirty="0"/>
              <a:t>Important to educate the patient on the importance of symptom onset identification.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18</a:t>
            </a:fld>
            <a:endParaRPr lang="en-US"/>
          </a:p>
        </p:txBody>
      </p:sp>
    </p:spTree>
    <p:extLst>
      <p:ext uri="{BB962C8B-B14F-4D97-AF65-F5344CB8AC3E}">
        <p14:creationId xmlns:p14="http://schemas.microsoft.com/office/powerpoint/2010/main" val="2243214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while reassuring the patient that their privacy will be honored.</a:t>
            </a:r>
          </a:p>
          <a:p>
            <a:endParaRPr lang="en-US" dirty="0"/>
          </a:p>
          <a:p>
            <a:r>
              <a:rPr lang="en-US" dirty="0"/>
              <a:t>That established rapport early in the assessment may affect patient’s openness/information sharing.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19</a:t>
            </a:fld>
            <a:endParaRPr lang="en-US"/>
          </a:p>
        </p:txBody>
      </p:sp>
    </p:spTree>
    <p:extLst>
      <p:ext uri="{BB962C8B-B14F-4D97-AF65-F5344CB8AC3E}">
        <p14:creationId xmlns:p14="http://schemas.microsoft.com/office/powerpoint/2010/main" val="952970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establishing rapport early in the process is important. </a:t>
            </a:r>
          </a:p>
          <a:p>
            <a:endParaRPr lang="en-US" dirty="0"/>
          </a:p>
          <a:p>
            <a:r>
              <a:rPr lang="en-US" dirty="0"/>
              <a:t>Reassure patients that information is being gathered to help guide treatment decision and not for punitive purposes. </a:t>
            </a:r>
          </a:p>
          <a:p>
            <a:endParaRPr lang="en-US" dirty="0"/>
          </a:p>
          <a:p>
            <a:r>
              <a:rPr lang="en-US" dirty="0"/>
              <a:t>Use non-judgmental communication: verbal and non-verbal</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20</a:t>
            </a:fld>
            <a:endParaRPr lang="en-US"/>
          </a:p>
        </p:txBody>
      </p:sp>
    </p:spTree>
    <p:extLst>
      <p:ext uri="{BB962C8B-B14F-4D97-AF65-F5344CB8AC3E}">
        <p14:creationId xmlns:p14="http://schemas.microsoft.com/office/powerpoint/2010/main" val="3064864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establishing rapport early in the process is important. </a:t>
            </a:r>
          </a:p>
          <a:p>
            <a:endParaRPr lang="en-US" dirty="0"/>
          </a:p>
          <a:p>
            <a:r>
              <a:rPr lang="en-US" dirty="0"/>
              <a:t>Reassure patients that information is being gathered to help guide treatment decision and not for punitive purposes. </a:t>
            </a:r>
          </a:p>
          <a:p>
            <a:endParaRPr lang="en-US" dirty="0"/>
          </a:p>
          <a:p>
            <a:r>
              <a:rPr lang="en-US" dirty="0"/>
              <a:t>Use non-judgmental communication: verbal and non-verbal</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21</a:t>
            </a:fld>
            <a:endParaRPr lang="en-US"/>
          </a:p>
        </p:txBody>
      </p:sp>
    </p:spTree>
    <p:extLst>
      <p:ext uri="{BB962C8B-B14F-4D97-AF65-F5344CB8AC3E}">
        <p14:creationId xmlns:p14="http://schemas.microsoft.com/office/powerpoint/2010/main" val="1408511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establishing rapport early in the process is important. </a:t>
            </a:r>
          </a:p>
          <a:p>
            <a:endParaRPr lang="en-US" dirty="0"/>
          </a:p>
          <a:p>
            <a:r>
              <a:rPr lang="en-US" dirty="0"/>
              <a:t>Reassure patients that information is being gathered to help guide treatment decision and not for punitive purposes. </a:t>
            </a:r>
          </a:p>
          <a:p>
            <a:endParaRPr lang="en-US" dirty="0"/>
          </a:p>
          <a:p>
            <a:r>
              <a:rPr lang="en-US" dirty="0"/>
              <a:t>Use non-judgmental communication: verbal and non-verbal</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22</a:t>
            </a:fld>
            <a:endParaRPr lang="en-US"/>
          </a:p>
        </p:txBody>
      </p:sp>
    </p:spTree>
    <p:extLst>
      <p:ext uri="{BB962C8B-B14F-4D97-AF65-F5344CB8AC3E}">
        <p14:creationId xmlns:p14="http://schemas.microsoft.com/office/powerpoint/2010/main" val="981927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Helps to identify potential problems that could affect a patient’s outcome. </a:t>
            </a:r>
          </a:p>
          <a:p>
            <a:endParaRPr lang="en-US" baseline="0" dirty="0"/>
          </a:p>
          <a:p>
            <a:r>
              <a:rPr lang="en-US" baseline="0" dirty="0"/>
              <a:t>The initial assessment helps to set the foundation that the patient’s care is built on.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5</a:t>
            </a:fld>
            <a:endParaRPr lang="en-US"/>
          </a:p>
        </p:txBody>
      </p:sp>
    </p:spTree>
    <p:extLst>
      <p:ext uri="{BB962C8B-B14F-4D97-AF65-F5344CB8AC3E}">
        <p14:creationId xmlns:p14="http://schemas.microsoft.com/office/powerpoint/2010/main" val="291760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begins at initial contact, often by phone. Are they able to hold a conversation without becoming SOB? We can also assess some level of understanding during that first conversation. Do they have the resources to get to the clinic?</a:t>
            </a:r>
          </a:p>
          <a:p>
            <a:endParaRPr lang="en-US" dirty="0"/>
          </a:p>
          <a:p>
            <a:r>
              <a:rPr lang="en-US" dirty="0"/>
              <a:t>We use all our senses when assessing our patient: what do we see (gait, dress, grooming, are they making eye contact), hear (audible breath sounds, does what they say match with what we see) smell and feel?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6</a:t>
            </a:fld>
            <a:endParaRPr lang="en-US"/>
          </a:p>
        </p:txBody>
      </p:sp>
    </p:spTree>
    <p:extLst>
      <p:ext uri="{BB962C8B-B14F-4D97-AF65-F5344CB8AC3E}">
        <p14:creationId xmlns:p14="http://schemas.microsoft.com/office/powerpoint/2010/main" val="167347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Did they have a check up with their PCP recently? Within the last year? This could help establish a period of wellness or onset of symptoms. Have they been treated for the past year for recurrent pneumonia? Gather those records, may help show symptom onset dates. </a:t>
            </a:r>
          </a:p>
          <a:p>
            <a:endParaRPr lang="en-US" dirty="0"/>
          </a:p>
          <a:p>
            <a:r>
              <a:rPr lang="en-US" dirty="0"/>
              <a:t>We use all our senses when assessing our patient: what do we see (gait, dress, grooming, are they making eye contact), hear (audible breath sounds, does what they say match with what we see) smell and feel?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7</a:t>
            </a:fld>
            <a:endParaRPr lang="en-US"/>
          </a:p>
        </p:txBody>
      </p:sp>
    </p:spTree>
    <p:extLst>
      <p:ext uri="{BB962C8B-B14F-4D97-AF65-F5344CB8AC3E}">
        <p14:creationId xmlns:p14="http://schemas.microsoft.com/office/powerpoint/2010/main" val="74806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 at every patient interaction, in person or by phone. </a:t>
            </a:r>
          </a:p>
          <a:p>
            <a:endParaRPr lang="en-US" dirty="0"/>
          </a:p>
          <a:p>
            <a:r>
              <a:rPr lang="en-US" dirty="0"/>
              <a:t>Comfortable patients may feel “safer” to share details and this can be vital to the contact investigation.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8</a:t>
            </a:fld>
            <a:endParaRPr lang="en-US"/>
          </a:p>
        </p:txBody>
      </p:sp>
    </p:spTree>
    <p:extLst>
      <p:ext uri="{BB962C8B-B14F-4D97-AF65-F5344CB8AC3E}">
        <p14:creationId xmlns:p14="http://schemas.microsoft.com/office/powerpoint/2010/main" val="275630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Building rapport: Are you making eye contact with your patient? Are you checking your watch? Do you allow them time to speak and express concerns? Ask questions? Are you communicating with them in their preferred language and on their “level”? Are you using patient centered language? (compliance vs adherence, suspect vs person being evaluated for TB)</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9</a:t>
            </a:fld>
            <a:endParaRPr lang="en-US"/>
          </a:p>
        </p:txBody>
      </p:sp>
    </p:spTree>
    <p:extLst>
      <p:ext uri="{BB962C8B-B14F-4D97-AF65-F5344CB8AC3E}">
        <p14:creationId xmlns:p14="http://schemas.microsoft.com/office/powerpoint/2010/main" val="137363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Person-centered care (PCC) is often equated with patient-centered care. </a:t>
            </a:r>
          </a:p>
          <a:p>
            <a:endParaRPr lang="en-US" dirty="0"/>
          </a:p>
          <a:p>
            <a:r>
              <a:rPr lang="en-US" dirty="0"/>
              <a:t>The Institute of Medicine describes </a:t>
            </a:r>
            <a:r>
              <a:rPr lang="en-US" b="1" u="sng" dirty="0"/>
              <a:t>patient-centered care </a:t>
            </a:r>
            <a:r>
              <a:rPr lang="en-US" dirty="0"/>
              <a:t>as including qualities of compassion, empathy, respect and responsiveness to the needs, values, and expressed desires of each individual patient. It is inclusive of care that ensures that patient values guide clinical decisions (IOM, 2001, pp. 48-50). </a:t>
            </a:r>
          </a:p>
          <a:p>
            <a:endParaRPr lang="en-US" dirty="0"/>
          </a:p>
          <a:p>
            <a:r>
              <a:rPr lang="en-US" dirty="0"/>
              <a:t>However</a:t>
            </a:r>
            <a:r>
              <a:rPr lang="en-US" b="1" u="sng" dirty="0"/>
              <a:t>, person-centered care </a:t>
            </a:r>
            <a:r>
              <a:rPr lang="en-US" dirty="0"/>
              <a:t>is more holistic and includes  family, significant others, context, prevention, promotion, and preferences, among other elements (Santana et al., 2018).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10</a:t>
            </a:fld>
            <a:endParaRPr lang="en-US"/>
          </a:p>
        </p:txBody>
      </p:sp>
    </p:spTree>
    <p:extLst>
      <p:ext uri="{BB962C8B-B14F-4D97-AF65-F5344CB8AC3E}">
        <p14:creationId xmlns:p14="http://schemas.microsoft.com/office/powerpoint/2010/main" val="572839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TB202 guides us while collecting information during our assessments </a:t>
            </a:r>
          </a:p>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11</a:t>
            </a:fld>
            <a:endParaRPr lang="en-US"/>
          </a:p>
        </p:txBody>
      </p:sp>
    </p:spTree>
    <p:extLst>
      <p:ext uri="{BB962C8B-B14F-4D97-AF65-F5344CB8AC3E}">
        <p14:creationId xmlns:p14="http://schemas.microsoft.com/office/powerpoint/2010/main" val="427291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4814E3-0BF2-413C-A2FE-60432996C5E0}" type="slidenum">
              <a:rPr lang="en-US" smtClean="0"/>
              <a:t>12</a:t>
            </a:fld>
            <a:endParaRPr lang="en-US"/>
          </a:p>
        </p:txBody>
      </p:sp>
    </p:spTree>
    <p:extLst>
      <p:ext uri="{BB962C8B-B14F-4D97-AF65-F5344CB8AC3E}">
        <p14:creationId xmlns:p14="http://schemas.microsoft.com/office/powerpoint/2010/main" val="4031980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3F5763"/>
            </a:gs>
            <a:gs pos="40000">
              <a:srgbClr val="005CB9"/>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59"/>
            <a:ext cx="12192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860611"/>
            <a:ext cx="10515600" cy="2873190"/>
          </a:xfrm>
        </p:spPr>
        <p:txBody>
          <a:bodyPr anchor="b"/>
          <a:lstStyle>
            <a:lvl1pPr>
              <a:defRPr sz="60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8"/>
            <a:ext cx="1051560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6" name="Picture 5">
            <a:extLst>
              <a:ext uri="{FF2B5EF4-FFF2-40B4-BE49-F238E27FC236}">
                <a16:creationId xmlns:a16="http://schemas.microsoft.com/office/drawing/2014/main" id="{9B8DE6B0-8AD5-455B-B2DF-F1DA01880B3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98515" y="5075153"/>
            <a:ext cx="2993484" cy="2993484"/>
          </a:xfrm>
          <a:prstGeom prst="rect">
            <a:avLst/>
          </a:prstGeom>
        </p:spPr>
      </p:pic>
    </p:spTree>
    <p:extLst>
      <p:ext uri="{BB962C8B-B14F-4D97-AF65-F5344CB8AC3E}">
        <p14:creationId xmlns:p14="http://schemas.microsoft.com/office/powerpoint/2010/main" val="3682944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dirty="0"/>
          </a:p>
          <a:p>
            <a:endParaRPr lang="en-US" dirty="0"/>
          </a:p>
          <a:p>
            <a:endParaRPr lang="en-US" dirty="0"/>
          </a:p>
          <a:p>
            <a:r>
              <a:rPr lang="en-US" dirty="0"/>
              <a:t>Picture</a:t>
            </a:r>
          </a:p>
        </p:txBody>
      </p:sp>
    </p:spTree>
    <p:extLst>
      <p:ext uri="{BB962C8B-B14F-4D97-AF65-F5344CB8AC3E}">
        <p14:creationId xmlns:p14="http://schemas.microsoft.com/office/powerpoint/2010/main" val="1631405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1762297"/>
            <a:ext cx="10515600" cy="1971503"/>
          </a:xfrm>
          <a:ln w="63500">
            <a:solidFill>
              <a:schemeClr val="bg1"/>
            </a:solidFill>
          </a:ln>
        </p:spPr>
        <p:txBody>
          <a:bodyPr anchor="ctr" anchorCtr="0">
            <a:normAutofit/>
          </a:bodyPr>
          <a:lstStyle>
            <a:lvl1pPr algn="ctr">
              <a:defRPr sz="6600" b="1">
                <a:solidFill>
                  <a:schemeClr val="bg1"/>
                </a:solidFill>
                <a:latin typeface="+mn-lt"/>
              </a:defRPr>
            </a:lvl1pPr>
          </a:lstStyle>
          <a:p>
            <a:r>
              <a:rPr lang="en-US" dirty="0"/>
              <a:t>CLICK TO EDIT MASTER</a:t>
            </a:r>
            <a:br>
              <a:rPr lang="en-US" dirty="0"/>
            </a:br>
            <a:r>
              <a:rPr lang="en-US" dirty="0"/>
              <a:t>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9"/>
            <a:ext cx="10515600" cy="544878"/>
          </a:xfrm>
        </p:spPr>
        <p:txBody>
          <a:bodyPr>
            <a:normAutofit/>
          </a:bodyPr>
          <a:lstStyle>
            <a:lvl1pPr marL="0" indent="0" algn="ctr">
              <a:buNone/>
              <a:defRPr sz="32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838200" y="4432300"/>
            <a:ext cx="10509250" cy="727075"/>
          </a:xfrm>
        </p:spPr>
        <p:txBody>
          <a:bodyPr>
            <a:normAutofit/>
          </a:bodyPr>
          <a:lstStyle>
            <a:lvl1pPr marL="0" indent="0" algn="ctr">
              <a:buNone/>
              <a:defRPr sz="1800" b="1">
                <a:solidFill>
                  <a:schemeClr val="bg1"/>
                </a:solidFill>
              </a:defRPr>
            </a:lvl1pPr>
          </a:lstStyle>
          <a:p>
            <a:pPr lvl="0"/>
            <a:r>
              <a:rPr lang="en-US" dirty="0"/>
              <a:t>Presenter</a:t>
            </a:r>
          </a:p>
        </p:txBody>
      </p:sp>
      <p:pic>
        <p:nvPicPr>
          <p:cNvPr id="9" name="Picture 8" title="Texas Department of State Health Services logo">
            <a:extLst>
              <a:ext uri="{FF2B5EF4-FFF2-40B4-BE49-F238E27FC236}">
                <a16:creationId xmlns:a16="http://schemas.microsoft.com/office/drawing/2014/main" id="{61C7FDD5-5248-4AD5-9B5C-B02148B3A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pic>
        <p:nvPicPr>
          <p:cNvPr id="7" name="Picture 6">
            <a:extLst>
              <a:ext uri="{FF2B5EF4-FFF2-40B4-BE49-F238E27FC236}">
                <a16:creationId xmlns:a16="http://schemas.microsoft.com/office/drawing/2014/main" id="{95FD7E20-6423-4E3B-98A0-A7C833DAFB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545312" y="4699680"/>
            <a:ext cx="3717808" cy="3717808"/>
          </a:xfrm>
          <a:prstGeom prst="rect">
            <a:avLst/>
          </a:prstGeom>
        </p:spPr>
      </p:pic>
    </p:spTree>
    <p:extLst>
      <p:ext uri="{BB962C8B-B14F-4D97-AF65-F5344CB8AC3E}">
        <p14:creationId xmlns:p14="http://schemas.microsoft.com/office/powerpoint/2010/main" val="2214235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F321B-62F8-47D2-B706-B92CBE373C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66" y="-2883331"/>
            <a:ext cx="12624662" cy="12624662"/>
          </a:xfrm>
          <a:prstGeom prst="rect">
            <a:avLst/>
          </a:prstGeom>
        </p:spPr>
      </p:pic>
      <p:pic>
        <p:nvPicPr>
          <p:cNvPr id="6" name="Picture 5">
            <a:extLst>
              <a:ext uri="{FF2B5EF4-FFF2-40B4-BE49-F238E27FC236}">
                <a16:creationId xmlns:a16="http://schemas.microsoft.com/office/drawing/2014/main" id="{6DF84F0B-9FAD-42A0-A89F-0B02E02B2B6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9118" b="8846"/>
          <a:stretch/>
        </p:blipFill>
        <p:spPr>
          <a:xfrm>
            <a:off x="-10048" y="5880723"/>
            <a:ext cx="12192000" cy="977277"/>
          </a:xfrm>
          <a:prstGeom prst="rect">
            <a:avLst/>
          </a:prstGeom>
          <a:ln>
            <a:noFill/>
          </a:ln>
        </p:spPr>
      </p:pic>
      <p:pic>
        <p:nvPicPr>
          <p:cNvPr id="10" name="Picture 9" title="Texas Department of State Health Services logo">
            <a:extLst>
              <a:ext uri="{FF2B5EF4-FFF2-40B4-BE49-F238E27FC236}">
                <a16:creationId xmlns:a16="http://schemas.microsoft.com/office/drawing/2014/main" id="{A2B8BECE-B9F2-4BF8-901C-9069CB22B8A5}"/>
              </a:ext>
            </a:extLst>
          </p:cNvPr>
          <p:cNvPicPr>
            <a:picLocks noChangeAspect="1"/>
          </p:cNvPicPr>
          <p:nvPr userDrawn="1"/>
        </p:nvPicPr>
        <p:blipFill>
          <a:blip r:embed="rId4"/>
          <a:stretch>
            <a:fillRect/>
          </a:stretch>
        </p:blipFill>
        <p:spPr>
          <a:xfrm>
            <a:off x="4421275" y="5840081"/>
            <a:ext cx="3778181" cy="1017919"/>
          </a:xfrm>
          <a:prstGeom prst="rect">
            <a:avLst/>
          </a:prstGeom>
        </p:spPr>
      </p:pic>
    </p:spTree>
    <p:extLst>
      <p:ext uri="{BB962C8B-B14F-4D97-AF65-F5344CB8AC3E}">
        <p14:creationId xmlns:p14="http://schemas.microsoft.com/office/powerpoint/2010/main" val="161492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300317" y="492816"/>
            <a:ext cx="10515600" cy="1325563"/>
          </a:xfrm>
          <a:prstGeom prst="rect">
            <a:avLst/>
          </a:prstGeom>
        </p:spPr>
        <p:txBody>
          <a:bodyPr vert="horz" lIns="91440" tIns="45720" rIns="91440" bIns="45720" rtlCol="0" anchor="ctr">
            <a:normAutofit/>
          </a:bodyPr>
          <a:lstStyle>
            <a:lvl1pPr>
              <a:defRPr>
                <a:solidFill>
                  <a:srgbClr val="003087"/>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9/4/2025</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588295"/>
            <a:ext cx="11685494" cy="92868"/>
          </a:xfrm>
          <a:prstGeom prst="homePlate">
            <a:avLst/>
          </a:prstGeom>
          <a:solidFill>
            <a:srgbClr val="3F57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151788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46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A616D50-0653-4B76-8226-86E451F876C4}"/>
              </a:ext>
            </a:extLst>
          </p:cNvPr>
          <p:cNvSpPr>
            <a:spLocks noGrp="1"/>
          </p:cNvSpPr>
          <p:nvPr>
            <p:ph idx="1"/>
          </p:nvPr>
        </p:nvSpPr>
        <p:spPr>
          <a:xfrm>
            <a:off x="2563025" y="2064212"/>
            <a:ext cx="8452658"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C9C6C96-F542-4022-9B90-6D1DC02D43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476038" y="4723209"/>
            <a:ext cx="3715962" cy="3715962"/>
          </a:xfrm>
          <a:prstGeom prst="rect">
            <a:avLst/>
          </a:prstGeom>
        </p:spPr>
      </p:pic>
    </p:spTree>
    <p:extLst>
      <p:ext uri="{BB962C8B-B14F-4D97-AF65-F5344CB8AC3E}">
        <p14:creationId xmlns:p14="http://schemas.microsoft.com/office/powerpoint/2010/main" val="115894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D21C56A-9BCF-48C0-A997-1778633F9FEE}"/>
              </a:ext>
            </a:extLst>
          </p:cNvPr>
          <p:cNvSpPr>
            <a:spLocks noGrp="1"/>
          </p:cNvSpPr>
          <p:nvPr>
            <p:ph idx="1"/>
          </p:nvPr>
        </p:nvSpPr>
        <p:spPr>
          <a:xfrm>
            <a:off x="2563025" y="2064212"/>
            <a:ext cx="8452658"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683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59"/>
            <a:ext cx="12192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860611"/>
            <a:ext cx="10515600" cy="2873190"/>
          </a:xfrm>
          <a:prstGeom prst="rect">
            <a:avLst/>
          </a:prstGeom>
        </p:spPr>
        <p:txBody>
          <a:bodyPr anchor="b"/>
          <a:lstStyle>
            <a:lvl1pPr>
              <a:defRPr sz="60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8"/>
            <a:ext cx="1051560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7896225" y="6288648"/>
            <a:ext cx="4114800" cy="365125"/>
          </a:xfrm>
        </p:spPr>
        <p:txBody>
          <a:bodyPr anchor="b" anchorCtr="1"/>
          <a:lstStyle>
            <a:lvl1pPr>
              <a:defRPr sz="1800">
                <a:solidFill>
                  <a:schemeClr val="bg1"/>
                </a:solidFill>
              </a:defRPr>
            </a:lvl1pPr>
          </a:lstStyle>
          <a:p>
            <a:r>
              <a:rPr lang="en-US" dirty="0"/>
              <a:t>Presentation Title</a:t>
            </a:r>
          </a:p>
        </p:txBody>
      </p:sp>
    </p:spTree>
    <p:extLst>
      <p:ext uri="{BB962C8B-B14F-4D97-AF65-F5344CB8AC3E}">
        <p14:creationId xmlns:p14="http://schemas.microsoft.com/office/powerpoint/2010/main" val="196566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A18B8B5D-A380-4B97-BF8E-01BC923D8E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551727" y="4558483"/>
            <a:ext cx="2415224" cy="2415224"/>
          </a:xfrm>
          <a:prstGeom prst="rect">
            <a:avLst/>
          </a:prstGeom>
        </p:spPr>
      </p:pic>
    </p:spTree>
    <p:extLst>
      <p:ext uri="{BB962C8B-B14F-4D97-AF65-F5344CB8AC3E}">
        <p14:creationId xmlns:p14="http://schemas.microsoft.com/office/powerpoint/2010/main" val="1313854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CCAD-7EC3-41F9-AF25-DBEBDFD2D03C}" type="datetimeFigureOut">
              <a:rPr lang="en-US" smtClean="0"/>
              <a:t>9/4/2025</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131E7-C65A-4205-BD59-AD27FEB0E13B}" type="slidenum">
              <a:rPr lang="en-US" smtClean="0"/>
              <a:t>‹#›</a:t>
            </a:fld>
            <a:endParaRPr lang="en-US"/>
          </a:p>
        </p:txBody>
      </p:sp>
    </p:spTree>
    <p:extLst>
      <p:ext uri="{BB962C8B-B14F-4D97-AF65-F5344CB8AC3E}">
        <p14:creationId xmlns:p14="http://schemas.microsoft.com/office/powerpoint/2010/main" val="623078457"/>
      </p:ext>
    </p:extLst>
  </p:cSld>
  <p:clrMap bg1="lt1" tx1="dk1" bg2="lt2" tx2="dk2" accent1="accent1" accent2="accent2" accent3="accent3" accent4="accent4" accent5="accent5" accent6="accent6" hlink="hlink" folHlink="folHlink"/>
  <p:sldLayoutIdLst>
    <p:sldLayoutId id="2147483651" r:id="rId1"/>
    <p:sldLayoutId id="2147483701" r:id="rId2"/>
    <p:sldLayoutId id="2147483662" r:id="rId3"/>
    <p:sldLayoutId id="2147483653" r:id="rId4"/>
    <p:sldLayoutId id="2147483652" r:id="rId5"/>
  </p:sldLayoutIdLst>
  <p:txStyles>
    <p:title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951" t="11802" r="75174" b="3720"/>
          <a:stretch/>
        </p:blipFill>
        <p:spPr>
          <a:xfrm>
            <a:off x="15109" y="0"/>
            <a:ext cx="220979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96066" y="1684927"/>
            <a:ext cx="11157734" cy="140698"/>
          </a:xfrm>
          <a:prstGeom prst="homePlate">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2563025" y="2064212"/>
            <a:ext cx="8452658"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2679" y="5586963"/>
            <a:ext cx="1598591" cy="1147959"/>
          </a:xfrm>
          <a:prstGeom prst="rect">
            <a:avLst/>
          </a:prstGeom>
        </p:spPr>
      </p:pic>
    </p:spTree>
    <p:extLst>
      <p:ext uri="{BB962C8B-B14F-4D97-AF65-F5344CB8AC3E}">
        <p14:creationId xmlns:p14="http://schemas.microsoft.com/office/powerpoint/2010/main" val="2313362923"/>
      </p:ext>
    </p:extLst>
  </p:cSld>
  <p:clrMap bg1="lt1" tx1="dk1" bg2="lt2" tx2="dk2" accent1="accent1" accent2="accent2" accent3="accent3" accent4="accent4" accent5="accent5" accent6="accent6" hlink="hlink" folHlink="folHlink"/>
  <p:sldLayoutIdLst>
    <p:sldLayoutId id="2147483695" r:id="rId1"/>
    <p:sldLayoutId id="2147483705" r:id="rId2"/>
    <p:sldLayoutId id="2147483704" r:id="rId3"/>
  </p:sldLayoutIdLst>
  <p:txStyles>
    <p:titleStyle>
      <a:lvl1pPr algn="l" defTabSz="914400" rtl="0" eaLnBrk="1" latinLnBrk="0" hangingPunct="1">
        <a:lnSpc>
          <a:spcPct val="90000"/>
        </a:lnSpc>
        <a:spcBef>
          <a:spcPct val="0"/>
        </a:spcBef>
        <a:buNone/>
        <a:defRPr sz="4400" b="0" kern="1200">
          <a:solidFill>
            <a:srgbClr val="33333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98603"/>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6480961" y="513145"/>
            <a:ext cx="5711040" cy="743040"/>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01949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Graphic 14">
            <a:extLst>
              <a:ext uri="{FF2B5EF4-FFF2-40B4-BE49-F238E27FC236}">
                <a16:creationId xmlns:a16="http://schemas.microsoft.com/office/drawing/2014/main" id="{84EA5899-33B0-4C0D-A763-329FD334C05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948" t="37142" r="4610" b="37290"/>
          <a:stretch/>
        </p:blipFill>
        <p:spPr>
          <a:xfrm>
            <a:off x="-104776" y="257161"/>
            <a:ext cx="9239247" cy="1181111"/>
          </a:xfrm>
          <a:prstGeom prst="rect">
            <a:avLst/>
          </a:prstGeom>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334820" y="430903"/>
            <a:ext cx="8001000" cy="898619"/>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F03F7045-E8F6-4709-ADA4-BB368C146AA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954318" y="-500799"/>
            <a:ext cx="3035276" cy="3035276"/>
          </a:xfrm>
          <a:prstGeom prst="rect">
            <a:avLst/>
          </a:prstGeom>
        </p:spPr>
      </p:pic>
    </p:spTree>
    <p:extLst>
      <p:ext uri="{BB962C8B-B14F-4D97-AF65-F5344CB8AC3E}">
        <p14:creationId xmlns:p14="http://schemas.microsoft.com/office/powerpoint/2010/main" val="3791796791"/>
      </p:ext>
    </p:extLst>
  </p:cSld>
  <p:clrMap bg1="lt1" tx1="dk1" bg2="lt2" tx2="dk2" accent1="accent1" accent2="accent2" accent3="accent3" accent4="accent4" accent5="accent5" accent6="accent6" hlink="hlink" folHlink="folHlink"/>
  <p:sldLayoutIdLst>
    <p:sldLayoutId id="2147483677" r:id="rId1"/>
    <p:sldLayoutId id="2147483685" r:id="rId2"/>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medical-dictionary.thefreedictionary.com/nursing+assessment"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FB2D-65D2-44DC-8838-45073EA02050}"/>
              </a:ext>
            </a:extLst>
          </p:cNvPr>
          <p:cNvSpPr>
            <a:spLocks noGrp="1"/>
          </p:cNvSpPr>
          <p:nvPr>
            <p:ph type="title"/>
          </p:nvPr>
        </p:nvSpPr>
        <p:spPr>
          <a:xfrm>
            <a:off x="831850" y="1664209"/>
            <a:ext cx="10515600" cy="2069592"/>
          </a:xfrm>
        </p:spPr>
        <p:txBody>
          <a:bodyPr>
            <a:normAutofit fontScale="90000"/>
          </a:bodyPr>
          <a:lstStyle/>
          <a:p>
            <a:pPr>
              <a:lnSpc>
                <a:spcPct val="100000"/>
              </a:lnSpc>
            </a:pPr>
            <a:r>
              <a:rPr lang="en-US" dirty="0"/>
              <a:t>Components of TB Patient Assessment</a:t>
            </a:r>
          </a:p>
        </p:txBody>
      </p:sp>
      <p:sp>
        <p:nvSpPr>
          <p:cNvPr id="6" name="Text Placeholder 5">
            <a:extLst>
              <a:ext uri="{FF2B5EF4-FFF2-40B4-BE49-F238E27FC236}">
                <a16:creationId xmlns:a16="http://schemas.microsoft.com/office/drawing/2014/main" id="{CE859607-03DF-48D6-964A-723701735DE3}"/>
              </a:ext>
            </a:extLst>
          </p:cNvPr>
          <p:cNvSpPr>
            <a:spLocks noGrp="1"/>
          </p:cNvSpPr>
          <p:nvPr>
            <p:ph type="body" idx="1"/>
          </p:nvPr>
        </p:nvSpPr>
        <p:spPr/>
        <p:txBody>
          <a:bodyPr/>
          <a:lstStyle/>
          <a:p>
            <a:r>
              <a:rPr lang="en-US" sz="3200" dirty="0"/>
              <a:t>TB Nurse Case Management </a:t>
            </a:r>
          </a:p>
          <a:p>
            <a:endParaRPr lang="en-US" b="1" dirty="0"/>
          </a:p>
        </p:txBody>
      </p:sp>
      <p:sp>
        <p:nvSpPr>
          <p:cNvPr id="7" name="Text Placeholder 6">
            <a:extLst>
              <a:ext uri="{FF2B5EF4-FFF2-40B4-BE49-F238E27FC236}">
                <a16:creationId xmlns:a16="http://schemas.microsoft.com/office/drawing/2014/main" id="{3DB586A0-F78E-4AF7-8975-40A913C93340}"/>
              </a:ext>
            </a:extLst>
          </p:cNvPr>
          <p:cNvSpPr>
            <a:spLocks noGrp="1"/>
          </p:cNvSpPr>
          <p:nvPr>
            <p:ph type="body" sz="quarter" idx="10"/>
          </p:nvPr>
        </p:nvSpPr>
        <p:spPr>
          <a:xfrm>
            <a:off x="831850" y="4699000"/>
            <a:ext cx="4533900" cy="727075"/>
          </a:xfrm>
        </p:spPr>
        <p:txBody>
          <a:bodyPr/>
          <a:lstStyle/>
          <a:p>
            <a:r>
              <a:rPr lang="en-US" b="0" dirty="0"/>
              <a:t>Presented by Vickie Fuller, ADN, RN</a:t>
            </a:r>
            <a:br>
              <a:rPr lang="en-US" b="0" dirty="0"/>
            </a:br>
            <a:r>
              <a:rPr lang="en-US" b="0" dirty="0"/>
              <a:t>Texas DSHS Region 6/5 S TB Nurse Consultant</a:t>
            </a:r>
          </a:p>
        </p:txBody>
      </p:sp>
      <p:sp>
        <p:nvSpPr>
          <p:cNvPr id="3" name="Text Placeholder 6">
            <a:extLst>
              <a:ext uri="{FF2B5EF4-FFF2-40B4-BE49-F238E27FC236}">
                <a16:creationId xmlns:a16="http://schemas.microsoft.com/office/drawing/2014/main" id="{8709E0D8-BDFC-71FD-7DB6-3BB703F73544}"/>
              </a:ext>
            </a:extLst>
          </p:cNvPr>
          <p:cNvSpPr txBox="1">
            <a:spLocks/>
          </p:cNvSpPr>
          <p:nvPr/>
        </p:nvSpPr>
        <p:spPr>
          <a:xfrm>
            <a:off x="6813550" y="4879975"/>
            <a:ext cx="4533900" cy="7270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Developed by Jacquline I Maldonado, DNP, RN</a:t>
            </a:r>
          </a:p>
        </p:txBody>
      </p:sp>
    </p:spTree>
    <p:extLst>
      <p:ext uri="{BB962C8B-B14F-4D97-AF65-F5344CB8AC3E}">
        <p14:creationId xmlns:p14="http://schemas.microsoft.com/office/powerpoint/2010/main" val="29075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11529"/>
            <a:ext cx="10515600" cy="1325563"/>
          </a:xfrm>
        </p:spPr>
        <p:txBody>
          <a:bodyPr/>
          <a:lstStyle/>
          <a:p>
            <a:r>
              <a:rPr lang="en-US" dirty="0"/>
              <a:t>Person-Centered Care</a:t>
            </a:r>
          </a:p>
        </p:txBody>
      </p:sp>
      <p:sp>
        <p:nvSpPr>
          <p:cNvPr id="2" name="Flowchart: Connector 1">
            <a:extLst>
              <a:ext uri="{FF2B5EF4-FFF2-40B4-BE49-F238E27FC236}">
                <a16:creationId xmlns:a16="http://schemas.microsoft.com/office/drawing/2014/main" id="{C1857ECF-D754-08F2-9695-639F139BC6FC}"/>
              </a:ext>
            </a:extLst>
          </p:cNvPr>
          <p:cNvSpPr/>
          <p:nvPr/>
        </p:nvSpPr>
        <p:spPr>
          <a:xfrm>
            <a:off x="4572000" y="2568945"/>
            <a:ext cx="3009900" cy="3009900"/>
          </a:xfrm>
          <a:prstGeom prst="flowChartConnector">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93FF871C-3F92-0892-C6E4-8F0E2978903C}"/>
              </a:ext>
            </a:extLst>
          </p:cNvPr>
          <p:cNvSpPr/>
          <p:nvPr/>
        </p:nvSpPr>
        <p:spPr>
          <a:xfrm>
            <a:off x="3709985" y="2492466"/>
            <a:ext cx="1385889" cy="1385889"/>
          </a:xfrm>
          <a:prstGeom prst="flowChartConnector">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48E87DC-8B39-3065-AE6B-9B6FFC229619}"/>
              </a:ext>
            </a:extLst>
          </p:cNvPr>
          <p:cNvSpPr/>
          <p:nvPr/>
        </p:nvSpPr>
        <p:spPr>
          <a:xfrm>
            <a:off x="7010399" y="2540979"/>
            <a:ext cx="1385889" cy="1385889"/>
          </a:xfrm>
          <a:prstGeom prst="flowChartConnector">
            <a:avLst/>
          </a:prstGeom>
          <a:solidFill>
            <a:srgbClr val="219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89CA412-EB6D-2484-CE4A-91FB025A0B91}"/>
              </a:ext>
            </a:extLst>
          </p:cNvPr>
          <p:cNvSpPr/>
          <p:nvPr/>
        </p:nvSpPr>
        <p:spPr>
          <a:xfrm>
            <a:off x="5384006" y="1620135"/>
            <a:ext cx="1385889" cy="1385889"/>
          </a:xfrm>
          <a:prstGeom prst="flowChartConnector">
            <a:avLst/>
          </a:prstGeom>
          <a:solidFill>
            <a:srgbClr val="0079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F01196F-B1D1-B5CD-06AC-385544189921}"/>
              </a:ext>
            </a:extLst>
          </p:cNvPr>
          <p:cNvSpPr/>
          <p:nvPr/>
        </p:nvSpPr>
        <p:spPr>
          <a:xfrm>
            <a:off x="3709986" y="4246747"/>
            <a:ext cx="1385889" cy="1385889"/>
          </a:xfrm>
          <a:prstGeom prst="flowChartConnector">
            <a:avLst/>
          </a:prstGeom>
          <a:solidFill>
            <a:srgbClr val="004F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8280370D-ECF2-7081-A5B6-50359D93336E}"/>
              </a:ext>
            </a:extLst>
          </p:cNvPr>
          <p:cNvSpPr/>
          <p:nvPr/>
        </p:nvSpPr>
        <p:spPr>
          <a:xfrm>
            <a:off x="7010399" y="4301513"/>
            <a:ext cx="1385889" cy="1385889"/>
          </a:xfrm>
          <a:prstGeom prst="flowChartConnector">
            <a:avLst/>
          </a:prstGeom>
          <a:solidFill>
            <a:srgbClr val="0038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B68E8F11-25A1-DEF5-2682-967D915D2647}"/>
              </a:ext>
            </a:extLst>
          </p:cNvPr>
          <p:cNvSpPr/>
          <p:nvPr/>
        </p:nvSpPr>
        <p:spPr>
          <a:xfrm>
            <a:off x="5393530" y="5191307"/>
            <a:ext cx="1385889" cy="1385889"/>
          </a:xfrm>
          <a:prstGeom prst="flowChartConnector">
            <a:avLst/>
          </a:prstGeom>
          <a:solidFill>
            <a:srgbClr val="003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F33F59-334A-63BF-7FE7-BC6A19A2ABEE}"/>
              </a:ext>
            </a:extLst>
          </p:cNvPr>
          <p:cNvSpPr txBox="1"/>
          <p:nvPr/>
        </p:nvSpPr>
        <p:spPr>
          <a:xfrm>
            <a:off x="5029199" y="3169533"/>
            <a:ext cx="2133602" cy="1938992"/>
          </a:xfrm>
          <a:prstGeom prst="rect">
            <a:avLst/>
          </a:prstGeom>
          <a:noFill/>
        </p:spPr>
        <p:txBody>
          <a:bodyPr wrap="square" rtlCol="0">
            <a:spAutoFit/>
          </a:bodyPr>
          <a:lstStyle/>
          <a:p>
            <a:pPr algn="ctr"/>
            <a:r>
              <a:rPr lang="en-US" sz="4000" b="1" dirty="0"/>
              <a:t>Person- Centered Care</a:t>
            </a:r>
          </a:p>
        </p:txBody>
      </p:sp>
      <p:sp>
        <p:nvSpPr>
          <p:cNvPr id="13" name="TextBox 12">
            <a:extLst>
              <a:ext uri="{FF2B5EF4-FFF2-40B4-BE49-F238E27FC236}">
                <a16:creationId xmlns:a16="http://schemas.microsoft.com/office/drawing/2014/main" id="{59873867-DB54-6E1C-1C69-E80F7A804470}"/>
              </a:ext>
            </a:extLst>
          </p:cNvPr>
          <p:cNvSpPr txBox="1"/>
          <p:nvPr/>
        </p:nvSpPr>
        <p:spPr>
          <a:xfrm>
            <a:off x="3757612" y="2851338"/>
            <a:ext cx="1243013" cy="707886"/>
          </a:xfrm>
          <a:prstGeom prst="rect">
            <a:avLst/>
          </a:prstGeom>
          <a:noFill/>
        </p:spPr>
        <p:txBody>
          <a:bodyPr wrap="square" rtlCol="0">
            <a:spAutoFit/>
          </a:bodyPr>
          <a:lstStyle/>
          <a:p>
            <a:pPr algn="ctr"/>
            <a:r>
              <a:rPr lang="en-US" sz="2000" b="1" dirty="0">
                <a:solidFill>
                  <a:schemeClr val="bg1"/>
                </a:solidFill>
              </a:rPr>
              <a:t>Promotes Respect</a:t>
            </a:r>
          </a:p>
        </p:txBody>
      </p:sp>
      <p:sp>
        <p:nvSpPr>
          <p:cNvPr id="14" name="TextBox 13">
            <a:extLst>
              <a:ext uri="{FF2B5EF4-FFF2-40B4-BE49-F238E27FC236}">
                <a16:creationId xmlns:a16="http://schemas.microsoft.com/office/drawing/2014/main" id="{BBAD7FDB-265F-5C47-5F8F-5EBDD4B36EBD}"/>
              </a:ext>
            </a:extLst>
          </p:cNvPr>
          <p:cNvSpPr txBox="1"/>
          <p:nvPr/>
        </p:nvSpPr>
        <p:spPr>
          <a:xfrm>
            <a:off x="5372099" y="1855142"/>
            <a:ext cx="1409702" cy="1015663"/>
          </a:xfrm>
          <a:prstGeom prst="rect">
            <a:avLst/>
          </a:prstGeom>
          <a:noFill/>
        </p:spPr>
        <p:txBody>
          <a:bodyPr wrap="square" rtlCol="0">
            <a:spAutoFit/>
          </a:bodyPr>
          <a:lstStyle/>
          <a:p>
            <a:pPr algn="ctr"/>
            <a:r>
              <a:rPr lang="en-US" sz="2000" b="1" dirty="0">
                <a:solidFill>
                  <a:schemeClr val="bg1"/>
                </a:solidFill>
              </a:rPr>
              <a:t>Empowers Recipient of Care</a:t>
            </a:r>
          </a:p>
        </p:txBody>
      </p:sp>
      <p:sp>
        <p:nvSpPr>
          <p:cNvPr id="15" name="TextBox 14">
            <a:extLst>
              <a:ext uri="{FF2B5EF4-FFF2-40B4-BE49-F238E27FC236}">
                <a16:creationId xmlns:a16="http://schemas.microsoft.com/office/drawing/2014/main" id="{6C2D228E-0862-7608-0034-4E2B71E8EE54}"/>
              </a:ext>
            </a:extLst>
          </p:cNvPr>
          <p:cNvSpPr txBox="1"/>
          <p:nvPr/>
        </p:nvSpPr>
        <p:spPr>
          <a:xfrm>
            <a:off x="7081836" y="2815530"/>
            <a:ext cx="1243013" cy="1015663"/>
          </a:xfrm>
          <a:prstGeom prst="rect">
            <a:avLst/>
          </a:prstGeom>
          <a:noFill/>
        </p:spPr>
        <p:txBody>
          <a:bodyPr wrap="square" rtlCol="0">
            <a:spAutoFit/>
          </a:bodyPr>
          <a:lstStyle/>
          <a:p>
            <a:pPr algn="ctr"/>
            <a:r>
              <a:rPr lang="en-US" sz="2000" b="1" dirty="0">
                <a:solidFill>
                  <a:schemeClr val="bg1"/>
                </a:solidFill>
              </a:rPr>
              <a:t>Improves Quality of Life</a:t>
            </a:r>
          </a:p>
        </p:txBody>
      </p:sp>
      <p:sp>
        <p:nvSpPr>
          <p:cNvPr id="16" name="TextBox 15">
            <a:extLst>
              <a:ext uri="{FF2B5EF4-FFF2-40B4-BE49-F238E27FC236}">
                <a16:creationId xmlns:a16="http://schemas.microsoft.com/office/drawing/2014/main" id="{73E0678E-F127-4CCD-590D-137FBEBE52C2}"/>
              </a:ext>
            </a:extLst>
          </p:cNvPr>
          <p:cNvSpPr txBox="1"/>
          <p:nvPr/>
        </p:nvSpPr>
        <p:spPr>
          <a:xfrm>
            <a:off x="6843710" y="4625703"/>
            <a:ext cx="1719264" cy="646331"/>
          </a:xfrm>
          <a:prstGeom prst="rect">
            <a:avLst/>
          </a:prstGeom>
          <a:noFill/>
        </p:spPr>
        <p:txBody>
          <a:bodyPr wrap="square" rtlCol="0">
            <a:spAutoFit/>
          </a:bodyPr>
          <a:lstStyle/>
          <a:p>
            <a:pPr algn="ctr"/>
            <a:r>
              <a:rPr lang="en-US" sz="2000" b="1" dirty="0">
                <a:solidFill>
                  <a:schemeClr val="bg1"/>
                </a:solidFill>
              </a:rPr>
              <a:t>Supports </a:t>
            </a:r>
          </a:p>
          <a:p>
            <a:pPr algn="ctr"/>
            <a:r>
              <a:rPr lang="en-US" sz="1600" b="1" dirty="0">
                <a:solidFill>
                  <a:schemeClr val="bg1"/>
                </a:solidFill>
              </a:rPr>
              <a:t>Independence</a:t>
            </a:r>
          </a:p>
        </p:txBody>
      </p:sp>
      <p:sp>
        <p:nvSpPr>
          <p:cNvPr id="17" name="TextBox 16">
            <a:extLst>
              <a:ext uri="{FF2B5EF4-FFF2-40B4-BE49-F238E27FC236}">
                <a16:creationId xmlns:a16="http://schemas.microsoft.com/office/drawing/2014/main" id="{5C1B9653-7317-AC5B-A945-10FF722A1667}"/>
              </a:ext>
            </a:extLst>
          </p:cNvPr>
          <p:cNvSpPr txBox="1"/>
          <p:nvPr/>
        </p:nvSpPr>
        <p:spPr>
          <a:xfrm>
            <a:off x="5403055" y="5452586"/>
            <a:ext cx="1385889" cy="954107"/>
          </a:xfrm>
          <a:prstGeom prst="rect">
            <a:avLst/>
          </a:prstGeom>
          <a:noFill/>
        </p:spPr>
        <p:txBody>
          <a:bodyPr wrap="square" rtlCol="0">
            <a:spAutoFit/>
          </a:bodyPr>
          <a:lstStyle/>
          <a:p>
            <a:pPr algn="ctr"/>
            <a:r>
              <a:rPr lang="en-US" sz="2000" b="1" dirty="0">
                <a:solidFill>
                  <a:schemeClr val="bg1"/>
                </a:solidFill>
              </a:rPr>
              <a:t>Promotes Positive </a:t>
            </a:r>
          </a:p>
          <a:p>
            <a:pPr algn="ctr"/>
            <a:r>
              <a:rPr lang="en-US" sz="1600" b="1" dirty="0">
                <a:solidFill>
                  <a:schemeClr val="bg1"/>
                </a:solidFill>
              </a:rPr>
              <a:t>Well-Being</a:t>
            </a:r>
          </a:p>
        </p:txBody>
      </p:sp>
      <p:sp>
        <p:nvSpPr>
          <p:cNvPr id="18" name="TextBox 17">
            <a:extLst>
              <a:ext uri="{FF2B5EF4-FFF2-40B4-BE49-F238E27FC236}">
                <a16:creationId xmlns:a16="http://schemas.microsoft.com/office/drawing/2014/main" id="{DABB5A14-223A-5348-A1D3-97D2928CC3FF}"/>
              </a:ext>
            </a:extLst>
          </p:cNvPr>
          <p:cNvSpPr txBox="1"/>
          <p:nvPr/>
        </p:nvSpPr>
        <p:spPr>
          <a:xfrm>
            <a:off x="3776661" y="4571295"/>
            <a:ext cx="1243013" cy="707886"/>
          </a:xfrm>
          <a:prstGeom prst="rect">
            <a:avLst/>
          </a:prstGeom>
          <a:noFill/>
        </p:spPr>
        <p:txBody>
          <a:bodyPr wrap="square" rtlCol="0">
            <a:spAutoFit/>
          </a:bodyPr>
          <a:lstStyle/>
          <a:p>
            <a:pPr algn="ctr"/>
            <a:r>
              <a:rPr lang="en-US" sz="2000" b="1" dirty="0">
                <a:solidFill>
                  <a:schemeClr val="bg1"/>
                </a:solidFill>
              </a:rPr>
              <a:t>Honors Choice</a:t>
            </a:r>
          </a:p>
        </p:txBody>
      </p:sp>
    </p:spTree>
    <p:extLst>
      <p:ext uri="{BB962C8B-B14F-4D97-AF65-F5344CB8AC3E}">
        <p14:creationId xmlns:p14="http://schemas.microsoft.com/office/powerpoint/2010/main" val="2701364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11529"/>
            <a:ext cx="10515600" cy="1325563"/>
          </a:xfrm>
        </p:spPr>
        <p:txBody>
          <a:bodyPr/>
          <a:lstStyle/>
          <a:p>
            <a:r>
              <a:rPr lang="en-US" dirty="0"/>
              <a:t>Nurse Assessment</a:t>
            </a:r>
          </a:p>
        </p:txBody>
      </p:sp>
      <p:pic>
        <p:nvPicPr>
          <p:cNvPr id="3" name="Content Placeholder 8">
            <a:extLst>
              <a:ext uri="{FF2B5EF4-FFF2-40B4-BE49-F238E27FC236}">
                <a16:creationId xmlns:a16="http://schemas.microsoft.com/office/drawing/2014/main" id="{BC345CE7-93C6-FE96-C3B2-76FC038701B0}"/>
              </a:ext>
            </a:extLst>
          </p:cNvPr>
          <p:cNvPicPr>
            <a:picLocks noChangeAspect="1"/>
          </p:cNvPicPr>
          <p:nvPr/>
        </p:nvPicPr>
        <p:blipFill>
          <a:blip r:embed="rId3"/>
          <a:srcRect b="51022"/>
          <a:stretch/>
        </p:blipFill>
        <p:spPr>
          <a:xfrm>
            <a:off x="263435" y="2206442"/>
            <a:ext cx="5756366" cy="3603808"/>
          </a:xfrm>
          <a:prstGeom prst="rect">
            <a:avLst/>
          </a:prstGeom>
          <a:effectLst>
            <a:outerShdw blurRad="50800" dist="38100" dir="5400000" algn="t" rotWithShape="0">
              <a:prstClr val="black">
                <a:alpha val="40000"/>
              </a:prstClr>
            </a:outerShdw>
          </a:effectLst>
        </p:spPr>
      </p:pic>
      <p:pic>
        <p:nvPicPr>
          <p:cNvPr id="19" name="Content Placeholder 8">
            <a:extLst>
              <a:ext uri="{FF2B5EF4-FFF2-40B4-BE49-F238E27FC236}">
                <a16:creationId xmlns:a16="http://schemas.microsoft.com/office/drawing/2014/main" id="{DDCC77CF-6FAA-C377-6BF6-277BD846F6DB}"/>
              </a:ext>
            </a:extLst>
          </p:cNvPr>
          <p:cNvPicPr>
            <a:picLocks noChangeAspect="1"/>
          </p:cNvPicPr>
          <p:nvPr/>
        </p:nvPicPr>
        <p:blipFill>
          <a:blip r:embed="rId3"/>
          <a:srcRect t="49986" b="1036"/>
          <a:stretch/>
        </p:blipFill>
        <p:spPr>
          <a:xfrm>
            <a:off x="6153151" y="2206442"/>
            <a:ext cx="5756366" cy="360380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91115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25384"/>
            <a:ext cx="10515600" cy="1325563"/>
          </a:xfrm>
        </p:spPr>
        <p:txBody>
          <a:bodyPr/>
          <a:lstStyle/>
          <a:p>
            <a:r>
              <a:rPr lang="en-US" dirty="0"/>
              <a:t>Demographics</a:t>
            </a:r>
          </a:p>
        </p:txBody>
      </p:sp>
      <p:pic>
        <p:nvPicPr>
          <p:cNvPr id="2" name="Picture 1">
            <a:extLst>
              <a:ext uri="{FF2B5EF4-FFF2-40B4-BE49-F238E27FC236}">
                <a16:creationId xmlns:a16="http://schemas.microsoft.com/office/drawing/2014/main" id="{067F156E-3061-BB43-6CE7-6EF56B66E04E}"/>
              </a:ext>
            </a:extLst>
          </p:cNvPr>
          <p:cNvPicPr>
            <a:picLocks noChangeAspect="1"/>
          </p:cNvPicPr>
          <p:nvPr/>
        </p:nvPicPr>
        <p:blipFill>
          <a:blip r:embed="rId3"/>
          <a:srcRect t="11729"/>
          <a:stretch/>
        </p:blipFill>
        <p:spPr>
          <a:xfrm>
            <a:off x="2572474" y="4334784"/>
            <a:ext cx="7588967" cy="2221637"/>
          </a:xfrm>
          <a:prstGeom prst="rect">
            <a:avLst/>
          </a:prstGeom>
          <a:effectLst>
            <a:outerShdw blurRad="50800" dist="38100" dir="5400000" algn="t" rotWithShape="0">
              <a:prstClr val="black">
                <a:alpha val="40000"/>
              </a:prstClr>
            </a:outerShdw>
          </a:effectLst>
        </p:spPr>
      </p:pic>
      <p:sp>
        <p:nvSpPr>
          <p:cNvPr id="4" name="Text Placeholder 2">
            <a:extLst>
              <a:ext uri="{FF2B5EF4-FFF2-40B4-BE49-F238E27FC236}">
                <a16:creationId xmlns:a16="http://schemas.microsoft.com/office/drawing/2014/main" id="{1DC7E0DE-744F-B2FA-08C3-AF4FE4502129}"/>
              </a:ext>
            </a:extLst>
          </p:cNvPr>
          <p:cNvSpPr txBox="1">
            <a:spLocks/>
          </p:cNvSpPr>
          <p:nvPr/>
        </p:nvSpPr>
        <p:spPr>
          <a:xfrm>
            <a:off x="519542" y="1606367"/>
            <a:ext cx="10572751" cy="26706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Arial" pitchFamily="34" charset="0"/>
              </a:rPr>
              <a:t>Get as much information as you can about where patient can be located.</a:t>
            </a:r>
          </a:p>
          <a:p>
            <a:pPr marL="285750" indent="-285750">
              <a:buFont typeface="Arial" pitchFamily="34" charset="0"/>
              <a:buChar char="•"/>
            </a:pPr>
            <a:r>
              <a:rPr lang="en-US" sz="2400" dirty="0">
                <a:cs typeface="Arial" pitchFamily="34" charset="0"/>
              </a:rPr>
              <a:t>How long at this address?</a:t>
            </a:r>
          </a:p>
          <a:p>
            <a:pPr marL="285750" indent="-285750">
              <a:buFont typeface="Arial" pitchFamily="34" charset="0"/>
              <a:buChar char="•"/>
            </a:pPr>
            <a:r>
              <a:rPr lang="en-US" sz="2400" dirty="0">
                <a:cs typeface="Arial" pitchFamily="34" charset="0"/>
              </a:rPr>
              <a:t>Previous address</a:t>
            </a:r>
          </a:p>
          <a:p>
            <a:pPr marL="285750" indent="-285750">
              <a:buFont typeface="Arial" pitchFamily="34" charset="0"/>
              <a:buChar char="•"/>
            </a:pPr>
            <a:r>
              <a:rPr lang="en-US" sz="2400" dirty="0">
                <a:cs typeface="Arial" pitchFamily="34" charset="0"/>
              </a:rPr>
              <a:t>Alternate address</a:t>
            </a:r>
          </a:p>
          <a:p>
            <a:pPr marL="285750" indent="-285750">
              <a:buFont typeface="Arial" pitchFamily="34" charset="0"/>
              <a:buChar char="•"/>
            </a:pPr>
            <a:r>
              <a:rPr lang="en-US" sz="2400" dirty="0">
                <a:cs typeface="Arial" pitchFamily="34" charset="0"/>
              </a:rPr>
              <a:t>Get emergency contact information.</a:t>
            </a:r>
          </a:p>
          <a:p>
            <a:pPr lvl="1">
              <a:buFont typeface="Courier New" panose="02070309020205020404" pitchFamily="49" charset="0"/>
              <a:buChar char="o"/>
            </a:pPr>
            <a:r>
              <a:rPr lang="en-US" dirty="0">
                <a:cs typeface="Arial" pitchFamily="34" charset="0"/>
              </a:rPr>
              <a:t>Who can be contacted to locate patient if:</a:t>
            </a:r>
          </a:p>
          <a:p>
            <a:pPr lvl="2">
              <a:buFont typeface="Wingdings" panose="05000000000000000000" pitchFamily="2" charset="2"/>
              <a:buChar char="§"/>
            </a:pPr>
            <a:r>
              <a:rPr lang="en-US" dirty="0">
                <a:cs typeface="Arial" pitchFamily="34" charset="0"/>
              </a:rPr>
              <a:t>Unable to locate</a:t>
            </a:r>
          </a:p>
          <a:p>
            <a:pPr lvl="2">
              <a:buFont typeface="Wingdings" panose="05000000000000000000" pitchFamily="2" charset="2"/>
              <a:buChar char="§"/>
            </a:pPr>
            <a:r>
              <a:rPr lang="en-US" dirty="0">
                <a:cs typeface="Arial" pitchFamily="34" charset="0"/>
              </a:rPr>
              <a:t>In case patient moves</a:t>
            </a:r>
          </a:p>
        </p:txBody>
      </p:sp>
    </p:spTree>
    <p:extLst>
      <p:ext uri="{BB962C8B-B14F-4D97-AF65-F5344CB8AC3E}">
        <p14:creationId xmlns:p14="http://schemas.microsoft.com/office/powerpoint/2010/main" val="676693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25384"/>
            <a:ext cx="10515600" cy="1325563"/>
          </a:xfrm>
        </p:spPr>
        <p:txBody>
          <a:bodyPr/>
          <a:lstStyle/>
          <a:p>
            <a:r>
              <a:rPr lang="en-US" dirty="0"/>
              <a:t>Demographics</a:t>
            </a:r>
          </a:p>
        </p:txBody>
      </p:sp>
      <p:pic>
        <p:nvPicPr>
          <p:cNvPr id="3" name="Content Placeholder 8">
            <a:extLst>
              <a:ext uri="{FF2B5EF4-FFF2-40B4-BE49-F238E27FC236}">
                <a16:creationId xmlns:a16="http://schemas.microsoft.com/office/drawing/2014/main" id="{B9E0CB45-CEBE-A282-AC8A-DB4155812EB6}"/>
              </a:ext>
            </a:extLst>
          </p:cNvPr>
          <p:cNvPicPr>
            <a:picLocks noChangeAspect="1"/>
          </p:cNvPicPr>
          <p:nvPr/>
        </p:nvPicPr>
        <p:blipFill>
          <a:blip r:embed="rId3"/>
          <a:srcRect t="49986" b="9256"/>
          <a:stretch/>
        </p:blipFill>
        <p:spPr>
          <a:xfrm>
            <a:off x="1412966" y="1606367"/>
            <a:ext cx="9366068" cy="48795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3432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11529"/>
            <a:ext cx="10515600" cy="1325563"/>
          </a:xfrm>
        </p:spPr>
        <p:txBody>
          <a:bodyPr/>
          <a:lstStyle/>
          <a:p>
            <a:r>
              <a:rPr lang="en-US" dirty="0"/>
              <a:t>Demographics</a:t>
            </a:r>
          </a:p>
        </p:txBody>
      </p:sp>
      <p:pic>
        <p:nvPicPr>
          <p:cNvPr id="2" name="Picture 1">
            <a:extLst>
              <a:ext uri="{FF2B5EF4-FFF2-40B4-BE49-F238E27FC236}">
                <a16:creationId xmlns:a16="http://schemas.microsoft.com/office/drawing/2014/main" id="{9CE7AE3D-E167-956E-AD76-808FABA32523}"/>
              </a:ext>
            </a:extLst>
          </p:cNvPr>
          <p:cNvPicPr>
            <a:picLocks noChangeAspect="1"/>
          </p:cNvPicPr>
          <p:nvPr/>
        </p:nvPicPr>
        <p:blipFill>
          <a:blip r:embed="rId3"/>
          <a:srcRect r="21091" b="38535"/>
          <a:stretch/>
        </p:blipFill>
        <p:spPr>
          <a:xfrm>
            <a:off x="263434" y="1606367"/>
            <a:ext cx="5708578" cy="402441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5D3DEB9-3142-BB62-D337-E8145EDA2A6C}"/>
              </a:ext>
            </a:extLst>
          </p:cNvPr>
          <p:cNvPicPr>
            <a:picLocks noChangeAspect="1"/>
          </p:cNvPicPr>
          <p:nvPr/>
        </p:nvPicPr>
        <p:blipFill>
          <a:blip r:embed="rId3"/>
          <a:srcRect t="61465" r="21091"/>
          <a:stretch/>
        </p:blipFill>
        <p:spPr>
          <a:xfrm>
            <a:off x="6219988" y="1694045"/>
            <a:ext cx="5708578" cy="25230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21178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25384"/>
            <a:ext cx="10515600" cy="1325563"/>
          </a:xfrm>
        </p:spPr>
        <p:txBody>
          <a:bodyPr/>
          <a:lstStyle/>
          <a:p>
            <a:r>
              <a:rPr lang="en-US" dirty="0"/>
              <a:t>Medication List</a:t>
            </a:r>
          </a:p>
        </p:txBody>
      </p:sp>
      <p:sp>
        <p:nvSpPr>
          <p:cNvPr id="3" name="Text Placeholder 2">
            <a:extLst>
              <a:ext uri="{FF2B5EF4-FFF2-40B4-BE49-F238E27FC236}">
                <a16:creationId xmlns:a16="http://schemas.microsoft.com/office/drawing/2014/main" id="{F0B0ADB7-E6DE-2ECB-A086-D8296C27E875}"/>
              </a:ext>
            </a:extLst>
          </p:cNvPr>
          <p:cNvSpPr txBox="1">
            <a:spLocks/>
          </p:cNvSpPr>
          <p:nvPr/>
        </p:nvSpPr>
        <p:spPr>
          <a:xfrm>
            <a:off x="444238" y="1592512"/>
            <a:ext cx="11373689" cy="30811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Arial" pitchFamily="34" charset="0"/>
              </a:rPr>
              <a:t>Assessment should also collect information about all medications your patient is taking.</a:t>
            </a:r>
          </a:p>
          <a:p>
            <a:pPr lvl="1">
              <a:buFont typeface="Courier New" panose="02070309020205020404" pitchFamily="49" charset="0"/>
              <a:buChar char="o"/>
            </a:pPr>
            <a:r>
              <a:rPr lang="en-US" dirty="0">
                <a:cs typeface="Arial" pitchFamily="34" charset="0"/>
              </a:rPr>
              <a:t>Collect information about both prescribed and over-the-counter medications:</a:t>
            </a:r>
          </a:p>
          <a:p>
            <a:pPr lvl="2">
              <a:buFont typeface="Wingdings" panose="05000000000000000000" pitchFamily="2" charset="2"/>
              <a:buChar char="§"/>
            </a:pPr>
            <a:r>
              <a:rPr lang="en-US" sz="1800" dirty="0">
                <a:cs typeface="Arial" pitchFamily="34" charset="0"/>
              </a:rPr>
              <a:t>Start date</a:t>
            </a:r>
          </a:p>
          <a:p>
            <a:pPr lvl="2">
              <a:buFont typeface="Wingdings" panose="05000000000000000000" pitchFamily="2" charset="2"/>
              <a:buChar char="§"/>
            </a:pPr>
            <a:r>
              <a:rPr lang="en-US" sz="1800" dirty="0">
                <a:cs typeface="Arial" pitchFamily="34" charset="0"/>
              </a:rPr>
              <a:t>Dose</a:t>
            </a:r>
          </a:p>
          <a:p>
            <a:pPr lvl="2">
              <a:buFont typeface="Wingdings" panose="05000000000000000000" pitchFamily="2" charset="2"/>
              <a:buChar char="§"/>
            </a:pPr>
            <a:r>
              <a:rPr lang="en-US" sz="1800" dirty="0">
                <a:cs typeface="Arial" pitchFamily="34" charset="0"/>
              </a:rPr>
              <a:t>Schedule</a:t>
            </a:r>
          </a:p>
          <a:p>
            <a:pPr lvl="2">
              <a:buFont typeface="Wingdings" panose="05000000000000000000" pitchFamily="2" charset="2"/>
              <a:buChar char="§"/>
            </a:pPr>
            <a:r>
              <a:rPr lang="en-US" sz="1800" dirty="0">
                <a:cs typeface="Arial" pitchFamily="34" charset="0"/>
              </a:rPr>
              <a:t>Prescribing physician</a:t>
            </a:r>
          </a:p>
          <a:p>
            <a:pPr lvl="2">
              <a:buFont typeface="Wingdings" panose="05000000000000000000" pitchFamily="2" charset="2"/>
              <a:buChar char="§"/>
            </a:pPr>
            <a:r>
              <a:rPr lang="en-US" sz="1800" dirty="0">
                <a:cs typeface="Arial" pitchFamily="34" charset="0"/>
              </a:rPr>
              <a:t>Update as needed</a:t>
            </a:r>
          </a:p>
        </p:txBody>
      </p:sp>
      <p:pic>
        <p:nvPicPr>
          <p:cNvPr id="4" name="Picture 3">
            <a:extLst>
              <a:ext uri="{FF2B5EF4-FFF2-40B4-BE49-F238E27FC236}">
                <a16:creationId xmlns:a16="http://schemas.microsoft.com/office/drawing/2014/main" id="{CB095C92-0975-AAE2-2CCB-7A79F2168528}"/>
              </a:ext>
            </a:extLst>
          </p:cNvPr>
          <p:cNvPicPr>
            <a:picLocks noChangeAspect="1"/>
          </p:cNvPicPr>
          <p:nvPr/>
        </p:nvPicPr>
        <p:blipFill>
          <a:blip r:embed="rId3"/>
          <a:srcRect r="1414"/>
          <a:stretch/>
        </p:blipFill>
        <p:spPr>
          <a:xfrm>
            <a:off x="4134157" y="3052262"/>
            <a:ext cx="7585895" cy="327048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8221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39239"/>
            <a:ext cx="10515600" cy="1325563"/>
          </a:xfrm>
        </p:spPr>
        <p:txBody>
          <a:bodyPr/>
          <a:lstStyle/>
          <a:p>
            <a:r>
              <a:rPr lang="en-US" dirty="0"/>
              <a:t>TB History</a:t>
            </a:r>
          </a:p>
        </p:txBody>
      </p:sp>
      <p:sp>
        <p:nvSpPr>
          <p:cNvPr id="3" name="Text Placeholder 2">
            <a:extLst>
              <a:ext uri="{FF2B5EF4-FFF2-40B4-BE49-F238E27FC236}">
                <a16:creationId xmlns:a16="http://schemas.microsoft.com/office/drawing/2014/main" id="{F0B0ADB7-E6DE-2ECB-A086-D8296C27E875}"/>
              </a:ext>
            </a:extLst>
          </p:cNvPr>
          <p:cNvSpPr txBox="1">
            <a:spLocks/>
          </p:cNvSpPr>
          <p:nvPr/>
        </p:nvSpPr>
        <p:spPr>
          <a:xfrm>
            <a:off x="616524" y="1606367"/>
            <a:ext cx="5448301" cy="4670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cs typeface="Arial" pitchFamily="34" charset="0"/>
              </a:rPr>
              <a:t>May have to contact local health department in city/county that patient lives in. </a:t>
            </a:r>
          </a:p>
          <a:p>
            <a:pPr lvl="1"/>
            <a:r>
              <a:rPr lang="en-US" dirty="0">
                <a:cs typeface="Arial" pitchFamily="34" charset="0"/>
              </a:rPr>
              <a:t>May have previously been screened as a contact to a case.</a:t>
            </a:r>
          </a:p>
          <a:p>
            <a:pPr lvl="2"/>
            <a:r>
              <a:rPr lang="en-US" sz="2400" dirty="0">
                <a:cs typeface="Arial" pitchFamily="34" charset="0"/>
              </a:rPr>
              <a:t>Contact to an MDR case.</a:t>
            </a:r>
          </a:p>
          <a:p>
            <a:pPr lvl="1"/>
            <a:r>
              <a:rPr lang="en-US" dirty="0">
                <a:cs typeface="Arial" pitchFamily="34" charset="0"/>
              </a:rPr>
              <a:t>Determine if patient previously treated for LTBI or TB disease.</a:t>
            </a:r>
          </a:p>
          <a:p>
            <a:pPr lvl="1"/>
            <a:r>
              <a:rPr lang="en-US" dirty="0">
                <a:cs typeface="Arial" charset="0"/>
              </a:rPr>
              <a:t>How long?</a:t>
            </a:r>
          </a:p>
          <a:p>
            <a:pPr lvl="2"/>
            <a:r>
              <a:rPr lang="en-US" sz="2400" b="1" dirty="0">
                <a:cs typeface="Arial" charset="0"/>
              </a:rPr>
              <a:t>Six, nine, 12, </a:t>
            </a:r>
            <a:r>
              <a:rPr lang="en-US" sz="2400" b="1" dirty="0">
                <a:solidFill>
                  <a:srgbClr val="FF0000"/>
                </a:solidFill>
                <a:cs typeface="Arial" charset="0"/>
              </a:rPr>
              <a:t>18,</a:t>
            </a:r>
            <a:r>
              <a:rPr lang="en-US" sz="2400" b="1" dirty="0">
                <a:cs typeface="Arial" charset="0"/>
              </a:rPr>
              <a:t> </a:t>
            </a:r>
            <a:r>
              <a:rPr lang="en-US" sz="2400" b="1" dirty="0">
                <a:solidFill>
                  <a:srgbClr val="FF0000"/>
                </a:solidFill>
                <a:cs typeface="Arial" charset="0"/>
              </a:rPr>
              <a:t>24 months</a:t>
            </a:r>
          </a:p>
          <a:p>
            <a:pPr lvl="1"/>
            <a:r>
              <a:rPr lang="en-US" dirty="0">
                <a:cs typeface="Arial" charset="0"/>
              </a:rPr>
              <a:t>What drugs?</a:t>
            </a:r>
          </a:p>
          <a:p>
            <a:pPr lvl="1"/>
            <a:r>
              <a:rPr lang="en-US" dirty="0">
                <a:cs typeface="Arial" charset="0"/>
              </a:rPr>
              <a:t>Supporting documentation</a:t>
            </a:r>
          </a:p>
        </p:txBody>
      </p:sp>
      <p:pic>
        <p:nvPicPr>
          <p:cNvPr id="2" name="Picture 1">
            <a:extLst>
              <a:ext uri="{FF2B5EF4-FFF2-40B4-BE49-F238E27FC236}">
                <a16:creationId xmlns:a16="http://schemas.microsoft.com/office/drawing/2014/main" id="{50C49C01-962D-3938-5748-E9DC374C0805}"/>
              </a:ext>
            </a:extLst>
          </p:cNvPr>
          <p:cNvPicPr>
            <a:picLocks noChangeAspect="1"/>
          </p:cNvPicPr>
          <p:nvPr/>
        </p:nvPicPr>
        <p:blipFill>
          <a:blip r:embed="rId3"/>
          <a:stretch>
            <a:fillRect/>
          </a:stretch>
        </p:blipFill>
        <p:spPr>
          <a:xfrm>
            <a:off x="6341922" y="1578657"/>
            <a:ext cx="5067299" cy="488842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9452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25384"/>
            <a:ext cx="10515600" cy="1325563"/>
          </a:xfrm>
        </p:spPr>
        <p:txBody>
          <a:bodyPr/>
          <a:lstStyle/>
          <a:p>
            <a:r>
              <a:rPr lang="en-US" dirty="0"/>
              <a:t>Radiology</a:t>
            </a:r>
          </a:p>
        </p:txBody>
      </p:sp>
      <p:sp>
        <p:nvSpPr>
          <p:cNvPr id="3" name="Text Placeholder 2">
            <a:extLst>
              <a:ext uri="{FF2B5EF4-FFF2-40B4-BE49-F238E27FC236}">
                <a16:creationId xmlns:a16="http://schemas.microsoft.com/office/drawing/2014/main" id="{F0B0ADB7-E6DE-2ECB-A086-D8296C27E875}"/>
              </a:ext>
            </a:extLst>
          </p:cNvPr>
          <p:cNvSpPr txBox="1">
            <a:spLocks/>
          </p:cNvSpPr>
          <p:nvPr/>
        </p:nvSpPr>
        <p:spPr>
          <a:xfrm>
            <a:off x="838199" y="1606367"/>
            <a:ext cx="5448301" cy="46706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dirty="0">
                <a:cs typeface="Arial" charset="0"/>
              </a:rPr>
              <a:t>Gather all radiology reports.</a:t>
            </a:r>
          </a:p>
          <a:p>
            <a:pPr lvl="1" eaLnBrk="1" hangingPunct="1"/>
            <a:r>
              <a:rPr lang="en-US" dirty="0">
                <a:cs typeface="Arial" charset="0"/>
              </a:rPr>
              <a:t>X-rays, CT scans, PET scans, MRIs </a:t>
            </a:r>
          </a:p>
          <a:p>
            <a:pPr eaLnBrk="1" hangingPunct="1"/>
            <a:r>
              <a:rPr lang="en-US" dirty="0">
                <a:cs typeface="Arial" charset="0"/>
              </a:rPr>
              <a:t>Reports show cavities? Infiltrates? Scarring?</a:t>
            </a:r>
          </a:p>
          <a:p>
            <a:pPr eaLnBrk="1" hangingPunct="1"/>
            <a:r>
              <a:rPr lang="en-US" dirty="0">
                <a:cs typeface="Arial" charset="0"/>
              </a:rPr>
              <a:t>Films for comparison?</a:t>
            </a:r>
          </a:p>
        </p:txBody>
      </p:sp>
      <p:pic>
        <p:nvPicPr>
          <p:cNvPr id="4" name="Content Placeholder 8" descr="CavitatoryPulmonaryTB.jpg">
            <a:extLst>
              <a:ext uri="{FF2B5EF4-FFF2-40B4-BE49-F238E27FC236}">
                <a16:creationId xmlns:a16="http://schemas.microsoft.com/office/drawing/2014/main" id="{D563D63E-6EAE-E4DB-2464-434737EFFE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734175" y="1476347"/>
            <a:ext cx="4397284" cy="5100849"/>
          </a:xfrm>
          <a:prstGeom prst="rect">
            <a:avLst/>
          </a:prstGeom>
        </p:spPr>
      </p:pic>
    </p:spTree>
    <p:extLst>
      <p:ext uri="{BB962C8B-B14F-4D97-AF65-F5344CB8AC3E}">
        <p14:creationId xmlns:p14="http://schemas.microsoft.com/office/powerpoint/2010/main" val="2243689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TB Symptoms</a:t>
            </a:r>
          </a:p>
        </p:txBody>
      </p:sp>
      <p:pic>
        <p:nvPicPr>
          <p:cNvPr id="2" name="Content Placeholder 5">
            <a:extLst>
              <a:ext uri="{FF2B5EF4-FFF2-40B4-BE49-F238E27FC236}">
                <a16:creationId xmlns:a16="http://schemas.microsoft.com/office/drawing/2014/main" id="{E2A61E44-6C17-C753-8A4F-9C6CB3786745}"/>
              </a:ext>
            </a:extLst>
          </p:cNvPr>
          <p:cNvPicPr>
            <a:picLocks noChangeAspect="1"/>
          </p:cNvPicPr>
          <p:nvPr/>
        </p:nvPicPr>
        <p:blipFill>
          <a:blip r:embed="rId3"/>
          <a:stretch>
            <a:fillRect/>
          </a:stretch>
        </p:blipFill>
        <p:spPr>
          <a:xfrm>
            <a:off x="2875756" y="1438275"/>
            <a:ext cx="6440488" cy="5334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00677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11529"/>
            <a:ext cx="10515600" cy="1325563"/>
          </a:xfrm>
        </p:spPr>
        <p:txBody>
          <a:bodyPr/>
          <a:lstStyle/>
          <a:p>
            <a:r>
              <a:rPr lang="en-US" dirty="0"/>
              <a:t>Gathering Information</a:t>
            </a:r>
          </a:p>
        </p:txBody>
      </p:sp>
      <p:sp>
        <p:nvSpPr>
          <p:cNvPr id="3" name="Content Placeholder 2">
            <a:extLst>
              <a:ext uri="{FF2B5EF4-FFF2-40B4-BE49-F238E27FC236}">
                <a16:creationId xmlns:a16="http://schemas.microsoft.com/office/drawing/2014/main" id="{C86706D7-1C68-F2C0-9F39-46A7356AD92D}"/>
              </a:ext>
            </a:extLst>
          </p:cNvPr>
          <p:cNvSpPr txBox="1">
            <a:spLocks/>
          </p:cNvSpPr>
          <p:nvPr/>
        </p:nvSpPr>
        <p:spPr>
          <a:xfrm>
            <a:off x="464125" y="1695633"/>
            <a:ext cx="6435439" cy="488156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a:cs typeface="Arial" charset="0"/>
              </a:rPr>
              <a:t>Gather chronological history of presenting signs and symptoms.</a:t>
            </a:r>
          </a:p>
          <a:p>
            <a:pPr lvl="1"/>
            <a:r>
              <a:rPr lang="en-US" dirty="0">
                <a:cs typeface="Arial" charset="0"/>
              </a:rPr>
              <a:t>Most patients will have difficulty remembering when symptoms began.</a:t>
            </a:r>
          </a:p>
          <a:p>
            <a:pPr marL="285750" indent="-285750">
              <a:buFont typeface="Arial" panose="020B0604020202020204" pitchFamily="34" charset="0"/>
              <a:buChar char="•"/>
            </a:pPr>
            <a:r>
              <a:rPr lang="en-US" sz="2400" dirty="0">
                <a:cs typeface="Arial" charset="0"/>
              </a:rPr>
              <a:t>Refer back to important dates and times.</a:t>
            </a:r>
          </a:p>
          <a:p>
            <a:pPr lvl="1"/>
            <a:r>
              <a:rPr lang="en-US" dirty="0">
                <a:cs typeface="Arial" charset="0"/>
              </a:rPr>
              <a:t>Christmas, Thanksgiving, birthday, birth of a baby </a:t>
            </a:r>
          </a:p>
          <a:p>
            <a:pPr marL="542925" lvl="1" indent="-285750"/>
            <a:endParaRPr lang="en-US" sz="2000" dirty="0">
              <a:cs typeface="Arial" charset="0"/>
            </a:endParaRPr>
          </a:p>
          <a:p>
            <a:pPr marL="342900" indent="-342900">
              <a:buFont typeface="Arial" panose="020B0604020202020204" pitchFamily="34" charset="0"/>
              <a:buChar char="•"/>
            </a:pPr>
            <a:r>
              <a:rPr lang="en-US" sz="2400" i="1" dirty="0">
                <a:cs typeface="Arial" charset="0"/>
              </a:rPr>
              <a:t>These cues may prompt patient memory and give us more accurate dates to when symptoms began.</a:t>
            </a:r>
          </a:p>
          <a:p>
            <a:pPr lvl="2"/>
            <a:r>
              <a:rPr lang="en-US" i="1" dirty="0">
                <a:cs typeface="Arial" charset="0"/>
              </a:rPr>
              <a:t>Important in determining infectious period and conducting contact investigations.</a:t>
            </a:r>
          </a:p>
          <a:p>
            <a:endParaRPr lang="en-US" dirty="0"/>
          </a:p>
        </p:txBody>
      </p:sp>
      <p:pic>
        <p:nvPicPr>
          <p:cNvPr id="6" name="Picture 5" descr="A person holding a turkey on a plate&#10;&#10;AI-generated content may be incorrect.">
            <a:extLst>
              <a:ext uri="{FF2B5EF4-FFF2-40B4-BE49-F238E27FC236}">
                <a16:creationId xmlns:a16="http://schemas.microsoft.com/office/drawing/2014/main" id="{8A4F96D1-EF66-69FA-A4D0-DA7C0BDEFC75}"/>
              </a:ext>
            </a:extLst>
          </p:cNvPr>
          <p:cNvPicPr>
            <a:picLocks noChangeAspect="1"/>
          </p:cNvPicPr>
          <p:nvPr/>
        </p:nvPicPr>
        <p:blipFill>
          <a:blip r:embed="rId3">
            <a:extLst>
              <a:ext uri="{28A0092B-C50C-407E-A947-70E740481C1C}">
                <a14:useLocalDpi xmlns:a14="http://schemas.microsoft.com/office/drawing/2010/main" val="0"/>
              </a:ext>
            </a:extLst>
          </a:blip>
          <a:srcRect l="474" t="5680" r="-474" b="3134"/>
          <a:stretch/>
        </p:blipFill>
        <p:spPr>
          <a:xfrm>
            <a:off x="7205219" y="1606367"/>
            <a:ext cx="4271470" cy="2596638"/>
          </a:xfrm>
          <a:prstGeom prst="rect">
            <a:avLst/>
          </a:prstGeom>
        </p:spPr>
      </p:pic>
      <p:pic>
        <p:nvPicPr>
          <p:cNvPr id="8" name="Picture 7" descr="A person and person with a child blowing out candles on a cake&#10;&#10;AI-generated content may be incorrect.">
            <a:extLst>
              <a:ext uri="{FF2B5EF4-FFF2-40B4-BE49-F238E27FC236}">
                <a16:creationId xmlns:a16="http://schemas.microsoft.com/office/drawing/2014/main" id="{6AA770D4-863A-4464-F7FD-2A77FABBAF86}"/>
              </a:ext>
            </a:extLst>
          </p:cNvPr>
          <p:cNvPicPr>
            <a:picLocks noChangeAspect="1"/>
          </p:cNvPicPr>
          <p:nvPr/>
        </p:nvPicPr>
        <p:blipFill>
          <a:blip r:embed="rId4">
            <a:extLst>
              <a:ext uri="{28A0092B-C50C-407E-A947-70E740481C1C}">
                <a14:useLocalDpi xmlns:a14="http://schemas.microsoft.com/office/drawing/2010/main" val="0"/>
              </a:ext>
            </a:extLst>
          </a:blip>
          <a:srcRect l="10046" t="633" r="20341" b="-633"/>
          <a:stretch/>
        </p:blipFill>
        <p:spPr>
          <a:xfrm>
            <a:off x="7205219" y="4305300"/>
            <a:ext cx="2148331" cy="2057400"/>
          </a:xfrm>
          <a:prstGeom prst="rect">
            <a:avLst/>
          </a:prstGeom>
        </p:spPr>
      </p:pic>
      <p:pic>
        <p:nvPicPr>
          <p:cNvPr id="10" name="Picture 9" descr="A group of people around a table with food&#10;&#10;AI-generated content may be incorrect.">
            <a:extLst>
              <a:ext uri="{FF2B5EF4-FFF2-40B4-BE49-F238E27FC236}">
                <a16:creationId xmlns:a16="http://schemas.microsoft.com/office/drawing/2014/main" id="{62958747-CE9C-9389-F26D-D844F3AFCB2E}"/>
              </a:ext>
            </a:extLst>
          </p:cNvPr>
          <p:cNvPicPr>
            <a:picLocks noChangeAspect="1"/>
          </p:cNvPicPr>
          <p:nvPr/>
        </p:nvPicPr>
        <p:blipFill>
          <a:blip r:embed="rId5">
            <a:extLst>
              <a:ext uri="{28A0092B-C50C-407E-A947-70E740481C1C}">
                <a14:useLocalDpi xmlns:a14="http://schemas.microsoft.com/office/drawing/2010/main" val="0"/>
              </a:ext>
            </a:extLst>
          </a:blip>
          <a:srcRect l="15831" r="24242"/>
          <a:stretch/>
        </p:blipFill>
        <p:spPr>
          <a:xfrm>
            <a:off x="9560882" y="4305300"/>
            <a:ext cx="1907218" cy="2057400"/>
          </a:xfrm>
          <a:prstGeom prst="rect">
            <a:avLst/>
          </a:prstGeom>
        </p:spPr>
      </p:pic>
    </p:spTree>
    <p:extLst>
      <p:ext uri="{BB962C8B-B14F-4D97-AF65-F5344CB8AC3E}">
        <p14:creationId xmlns:p14="http://schemas.microsoft.com/office/powerpoint/2010/main" val="257286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Disclosures</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353288" y="1753878"/>
            <a:ext cx="10610851" cy="487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cs typeface="Arial" panose="020B0604020202020204" pitchFamily="34" charset="0"/>
              </a:rPr>
              <a:t>Vickie Fuller, ADN, RN </a:t>
            </a:r>
            <a:r>
              <a:rPr lang="en-US" dirty="0">
                <a:cs typeface="Arial" panose="020B0604020202020204" pitchFamily="34" charset="0"/>
              </a:rPr>
              <a:t>has the following disclosures to make:</a:t>
            </a:r>
          </a:p>
          <a:p>
            <a:pPr lvl="1"/>
            <a:r>
              <a:rPr lang="en-US" sz="2800" dirty="0"/>
              <a:t>No conflict of interests</a:t>
            </a:r>
          </a:p>
          <a:p>
            <a:pPr lvl="1"/>
            <a:r>
              <a:rPr lang="en-US" sz="2800" dirty="0"/>
              <a:t>No relevant financial relationships with any commercial companies pertaining to this educational activity</a:t>
            </a:r>
          </a:p>
          <a:p>
            <a:pPr marL="0" indent="0">
              <a:buNone/>
            </a:pPr>
            <a:endParaRPr lang="en-US" dirty="0"/>
          </a:p>
        </p:txBody>
      </p:sp>
    </p:spTree>
    <p:extLst>
      <p:ext uri="{BB962C8B-B14F-4D97-AF65-F5344CB8AC3E}">
        <p14:creationId xmlns:p14="http://schemas.microsoft.com/office/powerpoint/2010/main" val="131356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Social History</a:t>
            </a:r>
          </a:p>
        </p:txBody>
      </p:sp>
      <p:pic>
        <p:nvPicPr>
          <p:cNvPr id="2" name="Picture 1">
            <a:extLst>
              <a:ext uri="{FF2B5EF4-FFF2-40B4-BE49-F238E27FC236}">
                <a16:creationId xmlns:a16="http://schemas.microsoft.com/office/drawing/2014/main" id="{58DC6732-B0E2-D276-55FF-992DAD6CD1AC}"/>
              </a:ext>
            </a:extLst>
          </p:cNvPr>
          <p:cNvPicPr>
            <a:picLocks noChangeAspect="1"/>
          </p:cNvPicPr>
          <p:nvPr/>
        </p:nvPicPr>
        <p:blipFill>
          <a:blip r:embed="rId3"/>
          <a:srcRect b="48641"/>
          <a:stretch/>
        </p:blipFill>
        <p:spPr>
          <a:xfrm>
            <a:off x="523875" y="2139767"/>
            <a:ext cx="5246510" cy="3365683"/>
          </a:xfrm>
          <a:prstGeom prst="rect">
            <a:avLst/>
          </a:prstGeom>
          <a:noFill/>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85E40D4-EEC1-70E1-A864-F41EADEC08E4}"/>
              </a:ext>
            </a:extLst>
          </p:cNvPr>
          <p:cNvPicPr>
            <a:picLocks noChangeAspect="1"/>
          </p:cNvPicPr>
          <p:nvPr/>
        </p:nvPicPr>
        <p:blipFill>
          <a:blip r:embed="rId3"/>
          <a:srcRect t="50778"/>
          <a:stretch/>
        </p:blipFill>
        <p:spPr>
          <a:xfrm>
            <a:off x="6221590" y="2139767"/>
            <a:ext cx="5246510" cy="3225617"/>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3063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11529"/>
            <a:ext cx="10515600" cy="1325563"/>
          </a:xfrm>
        </p:spPr>
        <p:txBody>
          <a:bodyPr/>
          <a:lstStyle/>
          <a:p>
            <a:r>
              <a:rPr lang="en-US" dirty="0"/>
              <a:t>Summary</a:t>
            </a:r>
          </a:p>
        </p:txBody>
      </p:sp>
      <p:sp>
        <p:nvSpPr>
          <p:cNvPr id="3" name="Content Placeholder 2">
            <a:extLst>
              <a:ext uri="{FF2B5EF4-FFF2-40B4-BE49-F238E27FC236}">
                <a16:creationId xmlns:a16="http://schemas.microsoft.com/office/drawing/2014/main" id="{8D17268B-F166-FB52-B810-1CFC53BCD178}"/>
              </a:ext>
            </a:extLst>
          </p:cNvPr>
          <p:cNvSpPr txBox="1">
            <a:spLocks/>
          </p:cNvSpPr>
          <p:nvPr/>
        </p:nvSpPr>
        <p:spPr>
          <a:xfrm>
            <a:off x="409575" y="1733550"/>
            <a:ext cx="10629900" cy="45831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b="0" dirty="0">
                <a:cs typeface="Arial" charset="0"/>
              </a:rPr>
              <a:t>The TB case manager should conduct a face-to-face interview with the patient to develop a plan of care.</a:t>
            </a:r>
          </a:p>
          <a:p>
            <a:pPr marL="342900" indent="-342900">
              <a:buFont typeface="Arial" panose="020B0604020202020204" pitchFamily="34" charset="0"/>
              <a:buChar char="•"/>
            </a:pPr>
            <a:endParaRPr lang="en-US" sz="2400" b="0" dirty="0">
              <a:cs typeface="Arial" charset="0"/>
            </a:endParaRPr>
          </a:p>
          <a:p>
            <a:pPr marL="342900" indent="-342900">
              <a:buFont typeface="Arial" panose="020B0604020202020204" pitchFamily="34" charset="0"/>
              <a:buChar char="•"/>
            </a:pPr>
            <a:r>
              <a:rPr lang="en-US" sz="2400" b="0" dirty="0">
                <a:cs typeface="Arial" charset="0"/>
              </a:rPr>
              <a:t>Assessment is ongoing and dynamic and should be continuous throughout the course of the patient’s treatment.</a:t>
            </a:r>
          </a:p>
          <a:p>
            <a:pPr marL="342900" indent="-342900">
              <a:buFont typeface="Arial" panose="020B0604020202020204" pitchFamily="34" charset="0"/>
              <a:buChar char="•"/>
            </a:pPr>
            <a:endParaRPr lang="en-US" sz="2400" b="0" dirty="0">
              <a:cs typeface="Arial" charset="0"/>
            </a:endParaRPr>
          </a:p>
          <a:p>
            <a:pPr marL="342900" indent="-342900">
              <a:buFont typeface="Arial" panose="020B0604020202020204" pitchFamily="34" charset="0"/>
              <a:buChar char="•"/>
            </a:pPr>
            <a:r>
              <a:rPr lang="en-US" sz="2400" b="0" dirty="0">
                <a:cs typeface="Arial" charset="0"/>
              </a:rPr>
              <a:t>The purpose of assessment is to develop a treatment plan with a goal for successful completion of treatment.</a:t>
            </a:r>
          </a:p>
          <a:p>
            <a:pPr marL="342900" indent="-342900">
              <a:buFont typeface="Arial" panose="020B0604020202020204" pitchFamily="34" charset="0"/>
              <a:buChar char="•"/>
            </a:pPr>
            <a:endParaRPr lang="en-US" sz="2000" dirty="0">
              <a:latin typeface="Arial" charset="0"/>
              <a:cs typeface="Arial" charset="0"/>
            </a:endParaRPr>
          </a:p>
          <a:p>
            <a:pPr marL="342900" indent="-342900">
              <a:buFont typeface="Arial" panose="020B0604020202020204" pitchFamily="34" charset="0"/>
              <a:buChar char="•"/>
            </a:pPr>
            <a:endParaRPr lang="en-US" sz="2000" dirty="0">
              <a:latin typeface="Arial" charset="0"/>
              <a:cs typeface="Arial" charset="0"/>
            </a:endParaRPr>
          </a:p>
        </p:txBody>
      </p:sp>
    </p:spTree>
    <p:extLst>
      <p:ext uri="{BB962C8B-B14F-4D97-AF65-F5344CB8AC3E}">
        <p14:creationId xmlns:p14="http://schemas.microsoft.com/office/powerpoint/2010/main" val="232642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References</a:t>
            </a:r>
          </a:p>
        </p:txBody>
      </p:sp>
      <p:sp>
        <p:nvSpPr>
          <p:cNvPr id="3" name="Content Placeholder 2">
            <a:extLst>
              <a:ext uri="{FF2B5EF4-FFF2-40B4-BE49-F238E27FC236}">
                <a16:creationId xmlns:a16="http://schemas.microsoft.com/office/drawing/2014/main" id="{8D17268B-F166-FB52-B810-1CFC53BCD178}"/>
              </a:ext>
            </a:extLst>
          </p:cNvPr>
          <p:cNvSpPr txBox="1">
            <a:spLocks/>
          </p:cNvSpPr>
          <p:nvPr/>
        </p:nvSpPr>
        <p:spPr>
          <a:xfrm>
            <a:off x="457199" y="1762125"/>
            <a:ext cx="11360727" cy="45831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b="0" dirty="0">
                <a:cs typeface="Arial" charset="0"/>
              </a:rPr>
              <a:t>American Association of Colleges of Nursing. (n.d.) Person-centered care. aacnnursing.org/5b-tool-kit/themes/person-centered-care#:~:text=The%20Institute%20of%20Medicine%20describes,48%2D50).</a:t>
            </a:r>
            <a:br>
              <a:rPr lang="en-US" sz="2400" b="0" dirty="0">
                <a:cs typeface="Arial" charset="0"/>
              </a:rPr>
            </a:br>
            <a:endParaRPr lang="en-US" sz="2400" b="0" dirty="0">
              <a:cs typeface="Arial" charset="0"/>
            </a:endParaRPr>
          </a:p>
          <a:p>
            <a:pPr marL="342900" indent="-342900">
              <a:buFont typeface="Arial" panose="020B0604020202020204" pitchFamily="34" charset="0"/>
              <a:buChar char="•"/>
            </a:pPr>
            <a:r>
              <a:rPr lang="en-US" sz="2400" b="0" dirty="0">
                <a:cs typeface="Arial" charset="0"/>
              </a:rPr>
              <a:t>Institute of Medicine. 2001. Crossing the Quality Chasm: A New Health System for the 21st Century. Washington, DC: The National Academies Press. doi.org/10.17226/10027.</a:t>
            </a:r>
            <a:br>
              <a:rPr lang="en-US" sz="2400" b="0" dirty="0">
                <a:cs typeface="Arial" charset="0"/>
              </a:rPr>
            </a:br>
            <a:endParaRPr lang="en-US" sz="2400" b="0" dirty="0">
              <a:cs typeface="Arial" charset="0"/>
            </a:endParaRPr>
          </a:p>
          <a:p>
            <a:pPr marL="342900" indent="-342900">
              <a:buFont typeface="Arial" panose="020B0604020202020204" pitchFamily="34" charset="0"/>
              <a:buChar char="•"/>
            </a:pPr>
            <a:r>
              <a:rPr lang="en-US" sz="2400" b="0" dirty="0">
                <a:cs typeface="Arial" charset="0"/>
              </a:rPr>
              <a:t>The Free Dictionary. Nurse assessment. medical-dictionary.thefreedictionary.com/</a:t>
            </a:r>
            <a:br>
              <a:rPr lang="en-US" sz="2400" b="0" dirty="0">
                <a:cs typeface="Arial" charset="0"/>
              </a:rPr>
            </a:br>
            <a:r>
              <a:rPr lang="en-US" sz="2400" b="0" dirty="0" err="1">
                <a:cs typeface="Arial" charset="0"/>
              </a:rPr>
              <a:t>nursing+assessment</a:t>
            </a:r>
            <a:br>
              <a:rPr lang="en-US" sz="2400" b="0" dirty="0">
                <a:cs typeface="Arial" charset="0"/>
              </a:rPr>
            </a:br>
            <a:endParaRPr lang="en-US" sz="2400" b="0" dirty="0">
              <a:cs typeface="Arial" charset="0"/>
            </a:endParaRPr>
          </a:p>
          <a:p>
            <a:pPr marL="342900" indent="-342900">
              <a:buFont typeface="Arial" panose="020B0604020202020204" pitchFamily="34" charset="0"/>
              <a:buChar char="•"/>
            </a:pPr>
            <a:r>
              <a:rPr lang="en-US" sz="2400" b="0" dirty="0">
                <a:cs typeface="Arial" charset="0"/>
              </a:rPr>
              <a:t>Debbie Davila</a:t>
            </a:r>
          </a:p>
          <a:p>
            <a:pPr marL="342900" indent="-342900">
              <a:buFont typeface="Arial" panose="020B0604020202020204" pitchFamily="34" charset="0"/>
              <a:buChar char="•"/>
            </a:pPr>
            <a:endParaRPr lang="en-US" sz="2000" dirty="0">
              <a:latin typeface="Arial" charset="0"/>
              <a:cs typeface="Arial" charset="0"/>
            </a:endParaRPr>
          </a:p>
          <a:p>
            <a:pPr marL="342900" indent="-342900">
              <a:buFont typeface="Arial" panose="020B0604020202020204" pitchFamily="34" charset="0"/>
              <a:buChar char="•"/>
            </a:pPr>
            <a:endParaRPr lang="en-US" sz="2000" dirty="0">
              <a:latin typeface="Arial" charset="0"/>
              <a:cs typeface="Arial" charset="0"/>
            </a:endParaRPr>
          </a:p>
        </p:txBody>
      </p:sp>
    </p:spTree>
    <p:extLst>
      <p:ext uri="{BB962C8B-B14F-4D97-AF65-F5344CB8AC3E}">
        <p14:creationId xmlns:p14="http://schemas.microsoft.com/office/powerpoint/2010/main" val="2143510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CEFFA5-99FF-46CE-A84C-196607A96442}"/>
              </a:ext>
            </a:extLst>
          </p:cNvPr>
          <p:cNvSpPr>
            <a:spLocks noGrp="1"/>
          </p:cNvSpPr>
          <p:nvPr>
            <p:ph type="title"/>
          </p:nvPr>
        </p:nvSpPr>
        <p:spPr>
          <a:xfrm>
            <a:off x="831850" y="1762297"/>
            <a:ext cx="10552430" cy="1971503"/>
          </a:xfrm>
        </p:spPr>
        <p:txBody>
          <a:bodyPr/>
          <a:lstStyle/>
          <a:p>
            <a:r>
              <a:rPr lang="en-US" dirty="0"/>
              <a:t>Thank you!</a:t>
            </a:r>
          </a:p>
        </p:txBody>
      </p:sp>
      <p:sp>
        <p:nvSpPr>
          <p:cNvPr id="6" name="Text Placeholder 5">
            <a:extLst>
              <a:ext uri="{FF2B5EF4-FFF2-40B4-BE49-F238E27FC236}">
                <a16:creationId xmlns:a16="http://schemas.microsoft.com/office/drawing/2014/main" id="{B298D056-086F-46DA-8A70-35C1DC9609E2}"/>
              </a:ext>
            </a:extLst>
          </p:cNvPr>
          <p:cNvSpPr>
            <a:spLocks noGrp="1"/>
          </p:cNvSpPr>
          <p:nvPr>
            <p:ph type="body" idx="1"/>
          </p:nvPr>
        </p:nvSpPr>
        <p:spPr>
          <a:xfrm>
            <a:off x="3782569" y="3998262"/>
            <a:ext cx="4838700" cy="544878"/>
          </a:xfrm>
        </p:spPr>
        <p:txBody>
          <a:bodyPr>
            <a:normAutofit fontScale="92500"/>
          </a:bodyPr>
          <a:lstStyle/>
          <a:p>
            <a:r>
              <a:rPr lang="en-US" sz="2400" dirty="0"/>
              <a:t>Components of TB Patient Assessment</a:t>
            </a:r>
          </a:p>
        </p:txBody>
      </p:sp>
      <p:sp>
        <p:nvSpPr>
          <p:cNvPr id="7" name="Text Placeholder 6">
            <a:extLst>
              <a:ext uri="{FF2B5EF4-FFF2-40B4-BE49-F238E27FC236}">
                <a16:creationId xmlns:a16="http://schemas.microsoft.com/office/drawing/2014/main" id="{90A4FC4C-B3A8-4F59-9EFB-9A8984D11B12}"/>
              </a:ext>
            </a:extLst>
          </p:cNvPr>
          <p:cNvSpPr>
            <a:spLocks noGrp="1"/>
          </p:cNvSpPr>
          <p:nvPr>
            <p:ph type="body" sz="quarter" idx="10"/>
          </p:nvPr>
        </p:nvSpPr>
        <p:spPr>
          <a:xfrm>
            <a:off x="3736531" y="4612413"/>
            <a:ext cx="4930775" cy="727075"/>
          </a:xfrm>
        </p:spPr>
        <p:txBody>
          <a:bodyPr/>
          <a:lstStyle/>
          <a:p>
            <a:r>
              <a:rPr lang="en-US" b="0" dirty="0"/>
              <a:t>Vickie Fuller, ADN, RN</a:t>
            </a:r>
            <a:br>
              <a:rPr lang="en-US" b="0" dirty="0"/>
            </a:br>
            <a:r>
              <a:rPr lang="en-US" b="0" dirty="0"/>
              <a:t>Texas DSHS Region 6/5 S TB Nurse Consultant</a:t>
            </a:r>
            <a:endParaRPr lang="en-US" dirty="0"/>
          </a:p>
        </p:txBody>
      </p:sp>
    </p:spTree>
    <p:extLst>
      <p:ext uri="{BB962C8B-B14F-4D97-AF65-F5344CB8AC3E}">
        <p14:creationId xmlns:p14="http://schemas.microsoft.com/office/powerpoint/2010/main" val="359044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Objectives</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408706" y="1629184"/>
            <a:ext cx="10629901" cy="487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50000"/>
              </a:lnSpc>
              <a:buNone/>
            </a:pPr>
            <a:r>
              <a:rPr lang="en-US" dirty="0">
                <a:cs typeface="Arial" charset="0"/>
              </a:rPr>
              <a:t>Identify components of TB patient assessment</a:t>
            </a:r>
          </a:p>
          <a:p>
            <a:pPr lvl="1" eaLnBrk="1" hangingPunct="1">
              <a:lnSpc>
                <a:spcPct val="150000"/>
              </a:lnSpc>
            </a:pPr>
            <a:r>
              <a:rPr lang="en-US" sz="2800" dirty="0">
                <a:cs typeface="Arial" charset="0"/>
              </a:rPr>
              <a:t>Medical history</a:t>
            </a:r>
          </a:p>
          <a:p>
            <a:pPr lvl="1" eaLnBrk="1" hangingPunct="1">
              <a:lnSpc>
                <a:spcPct val="150000"/>
              </a:lnSpc>
            </a:pPr>
            <a:r>
              <a:rPr lang="en-US" sz="2800" dirty="0">
                <a:cs typeface="Arial" charset="0"/>
              </a:rPr>
              <a:t>TB history </a:t>
            </a:r>
          </a:p>
          <a:p>
            <a:pPr lvl="1" eaLnBrk="1" hangingPunct="1">
              <a:lnSpc>
                <a:spcPct val="150000"/>
              </a:lnSpc>
            </a:pPr>
            <a:r>
              <a:rPr lang="en-US" sz="2800" dirty="0">
                <a:cs typeface="Arial" charset="0"/>
              </a:rPr>
              <a:t>TB signs and symptoms </a:t>
            </a:r>
          </a:p>
          <a:p>
            <a:pPr lvl="1" eaLnBrk="1" hangingPunct="1">
              <a:lnSpc>
                <a:spcPct val="150000"/>
              </a:lnSpc>
            </a:pPr>
            <a:r>
              <a:rPr lang="en-US" sz="2800" dirty="0">
                <a:cs typeface="Arial" charset="0"/>
              </a:rPr>
              <a:t>Co-morbidities</a:t>
            </a:r>
          </a:p>
          <a:p>
            <a:pPr marL="0" indent="0">
              <a:buNone/>
            </a:pPr>
            <a:endParaRPr lang="en-US" sz="3200" dirty="0"/>
          </a:p>
        </p:txBody>
      </p:sp>
    </p:spTree>
    <p:extLst>
      <p:ext uri="{BB962C8B-B14F-4D97-AF65-F5344CB8AC3E}">
        <p14:creationId xmlns:p14="http://schemas.microsoft.com/office/powerpoint/2010/main" val="1265215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AC6A-155C-452B-A591-5E0B91903EAC}"/>
              </a:ext>
            </a:extLst>
          </p:cNvPr>
          <p:cNvSpPr>
            <a:spLocks noGrp="1"/>
          </p:cNvSpPr>
          <p:nvPr>
            <p:ph type="title"/>
          </p:nvPr>
        </p:nvSpPr>
        <p:spPr>
          <a:xfrm>
            <a:off x="651741" y="1571156"/>
            <a:ext cx="10515600" cy="2873190"/>
          </a:xfrm>
        </p:spPr>
        <p:txBody>
          <a:bodyPr/>
          <a:lstStyle/>
          <a:p>
            <a:r>
              <a:rPr lang="en-US" dirty="0"/>
              <a:t>Nurses Assessment</a:t>
            </a:r>
          </a:p>
        </p:txBody>
      </p:sp>
      <p:pic>
        <p:nvPicPr>
          <p:cNvPr id="6" name="Picture 5">
            <a:extLst>
              <a:ext uri="{FF2B5EF4-FFF2-40B4-BE49-F238E27FC236}">
                <a16:creationId xmlns:a16="http://schemas.microsoft.com/office/drawing/2014/main" id="{57D2E59E-5F00-44C2-94A3-621C064A7E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74704" y="4998971"/>
            <a:ext cx="3117296" cy="3117296"/>
          </a:xfrm>
          <a:prstGeom prst="rect">
            <a:avLst/>
          </a:prstGeom>
        </p:spPr>
      </p:pic>
      <p:sp>
        <p:nvSpPr>
          <p:cNvPr id="5" name="Text Placeholder 4">
            <a:extLst>
              <a:ext uri="{FF2B5EF4-FFF2-40B4-BE49-F238E27FC236}">
                <a16:creationId xmlns:a16="http://schemas.microsoft.com/office/drawing/2014/main" id="{74D22407-B389-6CB1-97EB-440FFD75BC83}"/>
              </a:ext>
            </a:extLst>
          </p:cNvPr>
          <p:cNvSpPr>
            <a:spLocks noGrp="1"/>
          </p:cNvSpPr>
          <p:nvPr>
            <p:ph type="body" idx="1"/>
          </p:nvPr>
        </p:nvSpPr>
        <p:spPr>
          <a:xfrm>
            <a:off x="651741" y="2793076"/>
            <a:ext cx="10005175" cy="2594719"/>
          </a:xfrm>
        </p:spPr>
        <p:txBody>
          <a:bodyPr/>
          <a:lstStyle/>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1987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Purpose of Nurse Assessment</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477980" y="1772627"/>
            <a:ext cx="11326090" cy="487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00000"/>
              </a:lnSpc>
            </a:pPr>
            <a:r>
              <a:rPr lang="en-US" dirty="0">
                <a:cs typeface="Arial" charset="0"/>
              </a:rPr>
              <a:t>Identifies the needs, preferences, and abilities of a patient.</a:t>
            </a:r>
          </a:p>
          <a:p>
            <a:pPr eaLnBrk="1" hangingPunct="1">
              <a:lnSpc>
                <a:spcPct val="100000"/>
              </a:lnSpc>
            </a:pPr>
            <a:r>
              <a:rPr lang="en-US" dirty="0">
                <a:cs typeface="Arial" charset="0"/>
              </a:rPr>
              <a:t>Includes an interview with and observation of a patient and considers the symptoms and signs of the condition, the patient's verbal and nonverbal communication, the patient's medical and social history, and any other information available.</a:t>
            </a:r>
          </a:p>
          <a:p>
            <a:pPr eaLnBrk="1" hangingPunct="1">
              <a:lnSpc>
                <a:spcPct val="100000"/>
              </a:lnSpc>
            </a:pPr>
            <a:r>
              <a:rPr lang="en-US" dirty="0">
                <a:cs typeface="Arial" charset="0"/>
              </a:rPr>
              <a:t>Provides the scientific basis for a complete nursing care plan.</a:t>
            </a:r>
          </a:p>
          <a:p>
            <a:pPr lvl="1">
              <a:lnSpc>
                <a:spcPct val="100000"/>
              </a:lnSpc>
            </a:pPr>
            <a:r>
              <a:rPr lang="en-US" sz="2800" dirty="0">
                <a:cs typeface="Arial" charset="0"/>
                <a:hlinkClick r:id="rId3"/>
              </a:rPr>
              <a:t>medical-dictionary.thefreedictionary.com/nursing+assessment</a:t>
            </a:r>
            <a:r>
              <a:rPr lang="en-US" sz="2800" dirty="0">
                <a:cs typeface="Arial" charset="0"/>
              </a:rPr>
              <a:t> </a:t>
            </a:r>
          </a:p>
          <a:p>
            <a:pPr marL="0" indent="0">
              <a:lnSpc>
                <a:spcPct val="100000"/>
              </a:lnSpc>
              <a:buNone/>
            </a:pPr>
            <a:endParaRPr lang="en-US" dirty="0"/>
          </a:p>
        </p:txBody>
      </p:sp>
    </p:spTree>
    <p:extLst>
      <p:ext uri="{BB962C8B-B14F-4D97-AF65-F5344CB8AC3E}">
        <p14:creationId xmlns:p14="http://schemas.microsoft.com/office/powerpoint/2010/main" val="318365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25384"/>
            <a:ext cx="10515600" cy="1325563"/>
          </a:xfrm>
        </p:spPr>
        <p:txBody>
          <a:bodyPr/>
          <a:lstStyle/>
          <a:p>
            <a:r>
              <a:rPr lang="en-US" dirty="0"/>
              <a:t>Nurse Assessment</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511153" y="1868429"/>
            <a:ext cx="11198845" cy="487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ts val="2700"/>
              </a:lnSpc>
            </a:pPr>
            <a:r>
              <a:rPr lang="en-US" dirty="0">
                <a:cs typeface="Arial" charset="0"/>
              </a:rPr>
              <a:t>Done initially </a:t>
            </a:r>
          </a:p>
          <a:p>
            <a:pPr eaLnBrk="1" hangingPunct="1">
              <a:lnSpc>
                <a:spcPts val="2700"/>
              </a:lnSpc>
            </a:pPr>
            <a:r>
              <a:rPr lang="en-US" dirty="0">
                <a:cs typeface="Arial" charset="0"/>
              </a:rPr>
              <a:t>Updated and ongoing</a:t>
            </a:r>
          </a:p>
          <a:p>
            <a:pPr lvl="1">
              <a:lnSpc>
                <a:spcPts val="2700"/>
              </a:lnSpc>
              <a:buFont typeface="Courier New" panose="02070309020205020404" pitchFamily="49" charset="0"/>
              <a:buChar char="o"/>
            </a:pPr>
            <a:r>
              <a:rPr lang="en-US" sz="2000" dirty="0">
                <a:cs typeface="Arial" charset="0"/>
              </a:rPr>
              <a:t>Physically view patient.</a:t>
            </a:r>
          </a:p>
          <a:p>
            <a:pPr lvl="1">
              <a:lnSpc>
                <a:spcPts val="2700"/>
              </a:lnSpc>
              <a:buFont typeface="Courier New" panose="02070309020205020404" pitchFamily="49" charset="0"/>
              <a:buChar char="o"/>
            </a:pPr>
            <a:r>
              <a:rPr lang="en-US" sz="2000" dirty="0">
                <a:cs typeface="Arial" charset="0"/>
              </a:rPr>
              <a:t>Appearance (i.e., thin, frail)</a:t>
            </a:r>
          </a:p>
          <a:p>
            <a:pPr lvl="1">
              <a:lnSpc>
                <a:spcPts val="2700"/>
              </a:lnSpc>
              <a:buFont typeface="Courier New" panose="02070309020205020404" pitchFamily="49" charset="0"/>
              <a:buChar char="o"/>
            </a:pPr>
            <a:r>
              <a:rPr lang="en-US" sz="2000" dirty="0">
                <a:cs typeface="Arial" charset="0"/>
              </a:rPr>
              <a:t>Assess symptoms.</a:t>
            </a:r>
          </a:p>
          <a:p>
            <a:pPr lvl="2">
              <a:lnSpc>
                <a:spcPts val="2700"/>
              </a:lnSpc>
              <a:buFont typeface="Wingdings" panose="05000000000000000000" pitchFamily="2" charset="2"/>
              <a:buChar char="§"/>
            </a:pPr>
            <a:r>
              <a:rPr lang="en-US" dirty="0">
                <a:cs typeface="Arial" charset="0"/>
              </a:rPr>
              <a:t>Clinically improving or worsening</a:t>
            </a:r>
          </a:p>
          <a:p>
            <a:pPr lvl="2">
              <a:lnSpc>
                <a:spcPts val="2700"/>
              </a:lnSpc>
              <a:buFont typeface="Wingdings" panose="05000000000000000000" pitchFamily="2" charset="2"/>
              <a:buChar char="§"/>
            </a:pPr>
            <a:r>
              <a:rPr lang="en-US" dirty="0">
                <a:cs typeface="Arial" charset="0"/>
              </a:rPr>
              <a:t>Manage side effects/toxicities.</a:t>
            </a:r>
          </a:p>
          <a:p>
            <a:pPr lvl="2">
              <a:lnSpc>
                <a:spcPts val="2700"/>
              </a:lnSpc>
              <a:buFont typeface="Wingdings" panose="05000000000000000000" pitchFamily="2" charset="2"/>
              <a:buChar char="§"/>
            </a:pPr>
            <a:r>
              <a:rPr lang="en-US" dirty="0">
                <a:cs typeface="Arial" charset="0"/>
              </a:rPr>
              <a:t>Prevent adverse reactions.</a:t>
            </a:r>
          </a:p>
          <a:p>
            <a:pPr eaLnBrk="1" hangingPunct="1">
              <a:lnSpc>
                <a:spcPts val="2700"/>
              </a:lnSpc>
            </a:pPr>
            <a:r>
              <a:rPr lang="en-US" dirty="0">
                <a:cs typeface="Arial" charset="0"/>
              </a:rPr>
              <a:t>Intervene rapidly.</a:t>
            </a:r>
          </a:p>
          <a:p>
            <a:pPr eaLnBrk="1" hangingPunct="1">
              <a:lnSpc>
                <a:spcPts val="2700"/>
              </a:lnSpc>
            </a:pPr>
            <a:r>
              <a:rPr lang="en-US" dirty="0">
                <a:cs typeface="Arial" charset="0"/>
              </a:rPr>
              <a:t>Address issues immediately.</a:t>
            </a:r>
          </a:p>
          <a:p>
            <a:pPr marL="0" indent="0">
              <a:buNone/>
            </a:pPr>
            <a:endParaRPr lang="en-US" dirty="0"/>
          </a:p>
        </p:txBody>
      </p:sp>
      <p:pic>
        <p:nvPicPr>
          <p:cNvPr id="3" name="Picture 2" descr="A doctor talking to a patient&#10;&#10;AI-generated content may be incorrect.">
            <a:extLst>
              <a:ext uri="{FF2B5EF4-FFF2-40B4-BE49-F238E27FC236}">
                <a16:creationId xmlns:a16="http://schemas.microsoft.com/office/drawing/2014/main" id="{0F826580-546E-DB90-0E2B-FCAA281F2498}"/>
              </a:ext>
            </a:extLst>
          </p:cNvPr>
          <p:cNvPicPr>
            <a:picLocks noChangeAspect="1"/>
          </p:cNvPicPr>
          <p:nvPr/>
        </p:nvPicPr>
        <p:blipFill>
          <a:blip r:embed="rId3">
            <a:extLst>
              <a:ext uri="{28A0092B-C50C-407E-A947-70E740481C1C}">
                <a14:useLocalDpi xmlns:a14="http://schemas.microsoft.com/office/drawing/2010/main" val="0"/>
              </a:ext>
            </a:extLst>
          </a:blip>
          <a:srcRect l="10047"/>
          <a:stretch/>
        </p:blipFill>
        <p:spPr>
          <a:xfrm>
            <a:off x="6110576" y="1969517"/>
            <a:ext cx="5357524" cy="4039252"/>
          </a:xfrm>
          <a:prstGeom prst="rect">
            <a:avLst/>
          </a:prstGeom>
        </p:spPr>
      </p:pic>
    </p:spTree>
    <p:extLst>
      <p:ext uri="{BB962C8B-B14F-4D97-AF65-F5344CB8AC3E}">
        <p14:creationId xmlns:p14="http://schemas.microsoft.com/office/powerpoint/2010/main" val="1118535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197674"/>
            <a:ext cx="10515600" cy="1325563"/>
          </a:xfrm>
        </p:spPr>
        <p:txBody>
          <a:bodyPr/>
          <a:lstStyle/>
          <a:p>
            <a:r>
              <a:rPr lang="en-US" dirty="0"/>
              <a:t>Assessment</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263434" y="1716032"/>
            <a:ext cx="7746432" cy="4878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b="1" dirty="0">
                <a:cs typeface="Arial" panose="020B0604020202020204" pitchFamily="34" charset="0"/>
              </a:rPr>
              <a:t>Gather data</a:t>
            </a:r>
          </a:p>
          <a:p>
            <a:pPr lvl="1">
              <a:defRPr/>
            </a:pPr>
            <a:r>
              <a:rPr lang="en-US" sz="2000" dirty="0">
                <a:cs typeface="Arial" panose="020B0604020202020204" pitchFamily="34" charset="0"/>
              </a:rPr>
              <a:t>Collect medical history from all medical providers to determine onset of symptoms.</a:t>
            </a:r>
          </a:p>
          <a:p>
            <a:pPr lvl="2">
              <a:defRPr/>
            </a:pPr>
            <a:r>
              <a:rPr lang="en-US" sz="2400" b="1" dirty="0">
                <a:cs typeface="Arial" panose="020B0604020202020204" pitchFamily="34" charset="0"/>
              </a:rPr>
              <a:t>Hospital </a:t>
            </a:r>
          </a:p>
          <a:p>
            <a:pPr lvl="3">
              <a:defRPr/>
            </a:pPr>
            <a:r>
              <a:rPr lang="en-US" sz="2000" dirty="0">
                <a:cs typeface="Arial" panose="020B0604020202020204" pitchFamily="34" charset="0"/>
              </a:rPr>
              <a:t>H&amp;P, admission notes, discharge summaries, microbiology results, lab reports, radiology reports</a:t>
            </a:r>
          </a:p>
          <a:p>
            <a:pPr lvl="2">
              <a:defRPr/>
            </a:pPr>
            <a:r>
              <a:rPr lang="en-US" sz="2400" b="1" dirty="0">
                <a:cs typeface="Arial" panose="020B0604020202020204" pitchFamily="34" charset="0"/>
              </a:rPr>
              <a:t>Health dept. records</a:t>
            </a:r>
          </a:p>
          <a:p>
            <a:pPr lvl="3">
              <a:defRPr/>
            </a:pPr>
            <a:r>
              <a:rPr lang="en-US" sz="2000" dirty="0">
                <a:cs typeface="Arial" panose="020B0604020202020204" pitchFamily="34" charset="0"/>
              </a:rPr>
              <a:t>Prior screenings</a:t>
            </a:r>
          </a:p>
          <a:p>
            <a:pPr lvl="3">
              <a:defRPr/>
            </a:pPr>
            <a:r>
              <a:rPr lang="en-US" sz="2000" dirty="0">
                <a:cs typeface="Arial" panose="020B0604020202020204" pitchFamily="34" charset="0"/>
              </a:rPr>
              <a:t>Prior CXR</a:t>
            </a:r>
          </a:p>
          <a:p>
            <a:pPr lvl="3">
              <a:defRPr/>
            </a:pPr>
            <a:r>
              <a:rPr lang="en-US" sz="2000" dirty="0">
                <a:cs typeface="Arial" panose="020B0604020202020204" pitchFamily="34" charset="0"/>
              </a:rPr>
              <a:t>Treatment of LTBI or TB disease</a:t>
            </a:r>
          </a:p>
          <a:p>
            <a:pPr lvl="2">
              <a:defRPr/>
            </a:pPr>
            <a:r>
              <a:rPr lang="en-US" sz="2400" b="1" dirty="0">
                <a:cs typeface="Arial" panose="020B0604020202020204" pitchFamily="34" charset="0"/>
              </a:rPr>
              <a:t>PCP notes</a:t>
            </a:r>
          </a:p>
          <a:p>
            <a:pPr lvl="3">
              <a:defRPr/>
            </a:pPr>
            <a:r>
              <a:rPr lang="en-US" sz="2000" dirty="0">
                <a:cs typeface="Arial" panose="020B0604020202020204" pitchFamily="34" charset="0"/>
              </a:rPr>
              <a:t>Prior c/o TB symptoms</a:t>
            </a:r>
          </a:p>
          <a:p>
            <a:pPr lvl="4">
              <a:buFont typeface="Arial" pitchFamily="34" charset="0"/>
              <a:buChar char="•"/>
              <a:defRPr/>
            </a:pPr>
            <a:r>
              <a:rPr lang="en-US" dirty="0">
                <a:cs typeface="Arial" panose="020B0604020202020204" pitchFamily="34" charset="0"/>
              </a:rPr>
              <a:t>Allergies </a:t>
            </a:r>
          </a:p>
          <a:p>
            <a:pPr lvl="4">
              <a:buFont typeface="Arial" pitchFamily="34" charset="0"/>
              <a:buChar char="•"/>
              <a:defRPr/>
            </a:pPr>
            <a:r>
              <a:rPr lang="en-US" dirty="0">
                <a:cs typeface="Arial" panose="020B0604020202020204" pitchFamily="34" charset="0"/>
              </a:rPr>
              <a:t>Cough</a:t>
            </a:r>
            <a:r>
              <a:rPr lang="en-US" sz="2400" dirty="0">
                <a:cs typeface="Arial" panose="020B0604020202020204" pitchFamily="34" charset="0"/>
              </a:rPr>
              <a:t>	</a:t>
            </a:r>
            <a:r>
              <a:rPr lang="en-US" sz="2400" dirty="0"/>
              <a:t>	</a:t>
            </a:r>
          </a:p>
        </p:txBody>
      </p:sp>
      <p:pic>
        <p:nvPicPr>
          <p:cNvPr id="2" name="Picture 4">
            <a:extLst>
              <a:ext uri="{FF2B5EF4-FFF2-40B4-BE49-F238E27FC236}">
                <a16:creationId xmlns:a16="http://schemas.microsoft.com/office/drawing/2014/main" id="{196BB2A2-A1B3-4236-44EB-C39EBE741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009866" y="1787233"/>
            <a:ext cx="3674713" cy="4561772"/>
          </a:xfrm>
          <a:prstGeom prst="rect">
            <a:avLst/>
          </a:prstGeom>
          <a:solidFill>
            <a:srgbClr val="FFFFFF"/>
          </a:solidFill>
          <a:ln>
            <a:noFill/>
          </a:ln>
          <a:effectLst>
            <a:outerShdw blurRad="50800" dist="381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412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11529"/>
            <a:ext cx="10515600" cy="1325563"/>
          </a:xfrm>
        </p:spPr>
        <p:txBody>
          <a:bodyPr/>
          <a:lstStyle/>
          <a:p>
            <a:r>
              <a:rPr lang="en-US" dirty="0"/>
              <a:t>Confidentiality and Privacy</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404659" y="1740024"/>
            <a:ext cx="6867527" cy="4878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defRPr/>
            </a:pPr>
            <a:r>
              <a:rPr lang="en-US" dirty="0">
                <a:cs typeface="Arial" pitchFamily="34" charset="0"/>
              </a:rPr>
              <a:t>Maintain confidentiality and privacy.</a:t>
            </a:r>
          </a:p>
          <a:p>
            <a:pPr>
              <a:spcBef>
                <a:spcPts val="2400"/>
              </a:spcBef>
              <a:defRPr/>
            </a:pPr>
            <a:r>
              <a:rPr lang="en-US" dirty="0">
                <a:cs typeface="Arial" pitchFamily="34" charset="0"/>
              </a:rPr>
              <a:t>Ensure that the patient is comfortable.</a:t>
            </a:r>
          </a:p>
          <a:p>
            <a:pPr>
              <a:spcBef>
                <a:spcPts val="2400"/>
              </a:spcBef>
              <a:defRPr/>
            </a:pPr>
            <a:r>
              <a:rPr lang="en-US" dirty="0">
                <a:cs typeface="Arial" pitchFamily="34" charset="0"/>
              </a:rPr>
              <a:t>If done at the clinic or home:</a:t>
            </a:r>
          </a:p>
          <a:p>
            <a:pPr lvl="1">
              <a:spcBef>
                <a:spcPts val="600"/>
              </a:spcBef>
              <a:buFont typeface="Courier New" panose="02070309020205020404" pitchFamily="49" charset="0"/>
              <a:buChar char="o"/>
              <a:defRPr/>
            </a:pPr>
            <a:r>
              <a:rPr lang="en-US" dirty="0">
                <a:cs typeface="Arial" pitchFamily="34" charset="0"/>
              </a:rPr>
              <a:t>Can do assessment outdoors.</a:t>
            </a:r>
          </a:p>
          <a:p>
            <a:pPr lvl="1">
              <a:spcBef>
                <a:spcPts val="600"/>
              </a:spcBef>
              <a:buFont typeface="Courier New" panose="02070309020205020404" pitchFamily="49" charset="0"/>
              <a:buChar char="o"/>
              <a:defRPr/>
            </a:pPr>
            <a:r>
              <a:rPr lang="en-US" dirty="0">
                <a:cs typeface="Arial" pitchFamily="34" charset="0"/>
              </a:rPr>
              <a:t>Do not have to use mask.</a:t>
            </a:r>
          </a:p>
          <a:p>
            <a:pPr marL="342900" lvl="2" indent="-342900">
              <a:spcBef>
                <a:spcPts val="2400"/>
              </a:spcBef>
              <a:defRPr/>
            </a:pPr>
            <a:r>
              <a:rPr lang="en-US" sz="2800" dirty="0">
                <a:cs typeface="Arial" pitchFamily="34" charset="0"/>
              </a:rPr>
              <a:t>Build rapport.	</a:t>
            </a:r>
            <a:r>
              <a:rPr lang="en-US" sz="1575" dirty="0"/>
              <a:t>	</a:t>
            </a:r>
          </a:p>
        </p:txBody>
      </p:sp>
      <p:pic>
        <p:nvPicPr>
          <p:cNvPr id="4" name="Picture 3" descr="Two chairs on a patio&#10;&#10;AI-generated content may be incorrect.">
            <a:extLst>
              <a:ext uri="{FF2B5EF4-FFF2-40B4-BE49-F238E27FC236}">
                <a16:creationId xmlns:a16="http://schemas.microsoft.com/office/drawing/2014/main" id="{0D92AE41-DBDE-9C1F-B177-F4FE8D0DA8CF}"/>
              </a:ext>
            </a:extLst>
          </p:cNvPr>
          <p:cNvPicPr>
            <a:picLocks noChangeAspect="1"/>
          </p:cNvPicPr>
          <p:nvPr/>
        </p:nvPicPr>
        <p:blipFill>
          <a:blip r:embed="rId3">
            <a:extLst>
              <a:ext uri="{28A0092B-C50C-407E-A947-70E740481C1C}">
                <a14:useLocalDpi xmlns:a14="http://schemas.microsoft.com/office/drawing/2010/main" val="0"/>
              </a:ext>
            </a:extLst>
          </a:blip>
          <a:srcRect l="18433" r="18877"/>
          <a:stretch/>
        </p:blipFill>
        <p:spPr>
          <a:xfrm>
            <a:off x="7030065" y="1489291"/>
            <a:ext cx="4701856" cy="4999703"/>
          </a:xfrm>
          <a:prstGeom prst="rect">
            <a:avLst/>
          </a:prstGeom>
        </p:spPr>
      </p:pic>
    </p:spTree>
    <p:extLst>
      <p:ext uri="{BB962C8B-B14F-4D97-AF65-F5344CB8AC3E}">
        <p14:creationId xmlns:p14="http://schemas.microsoft.com/office/powerpoint/2010/main" val="1314561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05999E4-6E2E-4919-B806-82225C783624}"/>
              </a:ext>
            </a:extLst>
          </p:cNvPr>
          <p:cNvSpPr>
            <a:spLocks noGrp="1"/>
          </p:cNvSpPr>
          <p:nvPr>
            <p:ph type="title"/>
          </p:nvPr>
        </p:nvSpPr>
        <p:spPr>
          <a:xfrm>
            <a:off x="263434" y="280804"/>
            <a:ext cx="10515600" cy="1325563"/>
          </a:xfrm>
        </p:spPr>
        <p:txBody>
          <a:bodyPr/>
          <a:lstStyle/>
          <a:p>
            <a:r>
              <a:rPr lang="en-US" dirty="0"/>
              <a:t>Building Rapport</a:t>
            </a:r>
          </a:p>
        </p:txBody>
      </p:sp>
      <p:sp>
        <p:nvSpPr>
          <p:cNvPr id="6" name="Text Placeholder 2">
            <a:extLst>
              <a:ext uri="{FF2B5EF4-FFF2-40B4-BE49-F238E27FC236}">
                <a16:creationId xmlns:a16="http://schemas.microsoft.com/office/drawing/2014/main" id="{FC940FBD-4823-48E8-BA34-9C7F0C804F03}"/>
              </a:ext>
            </a:extLst>
          </p:cNvPr>
          <p:cNvSpPr txBox="1">
            <a:spLocks/>
          </p:cNvSpPr>
          <p:nvPr/>
        </p:nvSpPr>
        <p:spPr>
          <a:xfrm>
            <a:off x="367141" y="1643039"/>
            <a:ext cx="11353803" cy="48787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defRPr/>
            </a:pPr>
            <a:r>
              <a:rPr lang="en-US" dirty="0">
                <a:cs typeface="Arial" pitchFamily="34" charset="0"/>
              </a:rPr>
              <a:t>Obtaining essential information to develop a treatment plan specific to that patient: </a:t>
            </a:r>
          </a:p>
          <a:p>
            <a:pPr lvl="1" eaLnBrk="1" hangingPunct="1">
              <a:defRPr/>
            </a:pPr>
            <a:r>
              <a:rPr lang="en-US" sz="2800" dirty="0">
                <a:cs typeface="Arial" pitchFamily="34" charset="0"/>
              </a:rPr>
              <a:t>Medical</a:t>
            </a:r>
          </a:p>
          <a:p>
            <a:pPr lvl="1" eaLnBrk="1" hangingPunct="1">
              <a:defRPr/>
            </a:pPr>
            <a:r>
              <a:rPr lang="en-US" sz="2800" dirty="0">
                <a:cs typeface="Arial" pitchFamily="34" charset="0"/>
              </a:rPr>
              <a:t>Social</a:t>
            </a:r>
            <a:endParaRPr lang="en-US" sz="2800" b="1" dirty="0">
              <a:solidFill>
                <a:srgbClr val="FF0000"/>
              </a:solidFill>
              <a:cs typeface="Arial" pitchFamily="34" charset="0"/>
            </a:endParaRPr>
          </a:p>
          <a:p>
            <a:pPr eaLnBrk="1" hangingPunct="1">
              <a:defRPr/>
            </a:pPr>
            <a:r>
              <a:rPr lang="en-US" b="1" dirty="0">
                <a:solidFill>
                  <a:srgbClr val="FF0000"/>
                </a:solidFill>
                <a:cs typeface="Arial" pitchFamily="34" charset="0"/>
              </a:rPr>
              <a:t>Do not interrogate.</a:t>
            </a:r>
          </a:p>
          <a:p>
            <a:pPr eaLnBrk="1" hangingPunct="1">
              <a:defRPr/>
            </a:pPr>
            <a:r>
              <a:rPr lang="en-US" b="1" dirty="0">
                <a:solidFill>
                  <a:srgbClr val="FF0000"/>
                </a:solidFill>
                <a:cs typeface="Arial" pitchFamily="34" charset="0"/>
              </a:rPr>
              <a:t>Do not use judgmental tone.</a:t>
            </a:r>
          </a:p>
          <a:p>
            <a:pPr eaLnBrk="1" hangingPunct="1">
              <a:defRPr/>
            </a:pPr>
            <a:endParaRPr lang="en-US" sz="2400" b="1" dirty="0">
              <a:solidFill>
                <a:srgbClr val="FF0000"/>
              </a:solidFill>
              <a:cs typeface="Arial" pitchFamily="34" charset="0"/>
            </a:endParaRPr>
          </a:p>
          <a:p>
            <a:pPr eaLnBrk="1" hangingPunct="1">
              <a:defRPr/>
            </a:pPr>
            <a:endParaRPr lang="en-US" sz="2400" b="1" dirty="0">
              <a:solidFill>
                <a:srgbClr val="FF0000"/>
              </a:solidFill>
              <a:cs typeface="Arial" pitchFamily="34" charset="0"/>
            </a:endParaRPr>
          </a:p>
          <a:p>
            <a:pPr eaLnBrk="1" hangingPunct="1">
              <a:defRPr/>
            </a:pPr>
            <a:endParaRPr lang="en-US" sz="2400" b="1" dirty="0">
              <a:solidFill>
                <a:srgbClr val="FF0000"/>
              </a:solidFill>
              <a:cs typeface="Arial" pitchFamily="34" charset="0"/>
            </a:endParaRPr>
          </a:p>
          <a:p>
            <a:pPr marL="0" indent="0" algn="ctr" eaLnBrk="1" hangingPunct="1">
              <a:buNone/>
              <a:defRPr/>
            </a:pPr>
            <a:r>
              <a:rPr lang="en-US" sz="2400" dirty="0">
                <a:cs typeface="Arial" pitchFamily="34" charset="0"/>
              </a:rPr>
              <a:t>If the patient feels interrogated or judged, the patient is likely to be closed and unresponsive to questions and may disregard advice and instructions.</a:t>
            </a:r>
          </a:p>
          <a:p>
            <a:pPr marL="0" indent="0" algn="ctr" eaLnBrk="1" hangingPunct="1">
              <a:buNone/>
              <a:defRPr/>
            </a:pPr>
            <a:r>
              <a:rPr lang="en-US" b="1" dirty="0">
                <a:cs typeface="Arial" pitchFamily="34" charset="0"/>
              </a:rPr>
              <a:t>Keep an open mind!</a:t>
            </a:r>
          </a:p>
          <a:p>
            <a:pPr marL="0" indent="0" eaLnBrk="1" hangingPunct="1">
              <a:buNone/>
              <a:defRPr/>
            </a:pPr>
            <a:endParaRPr lang="en-US" sz="2400" b="1" dirty="0">
              <a:solidFill>
                <a:srgbClr val="FF0000"/>
              </a:solidFill>
              <a:cs typeface="Arial" pitchFamily="34" charset="0"/>
            </a:endParaRPr>
          </a:p>
        </p:txBody>
      </p:sp>
      <p:pic>
        <p:nvPicPr>
          <p:cNvPr id="3" name="Picture 2" descr="A nurse and an old person holding hands&#10;&#10;AI-generated content may be incorrect.">
            <a:extLst>
              <a:ext uri="{FF2B5EF4-FFF2-40B4-BE49-F238E27FC236}">
                <a16:creationId xmlns:a16="http://schemas.microsoft.com/office/drawing/2014/main" id="{5813505A-043E-AF5A-D0AC-8A1EC997645F}"/>
              </a:ext>
            </a:extLst>
          </p:cNvPr>
          <p:cNvPicPr>
            <a:picLocks noChangeAspect="1"/>
          </p:cNvPicPr>
          <p:nvPr/>
        </p:nvPicPr>
        <p:blipFill>
          <a:blip r:embed="rId3">
            <a:extLst>
              <a:ext uri="{28A0092B-C50C-407E-A947-70E740481C1C}">
                <a14:useLocalDpi xmlns:a14="http://schemas.microsoft.com/office/drawing/2010/main" val="0"/>
              </a:ext>
            </a:extLst>
          </a:blip>
          <a:srcRect t="6462" b="28887"/>
          <a:stretch/>
        </p:blipFill>
        <p:spPr>
          <a:xfrm>
            <a:off x="5579328" y="2190531"/>
            <a:ext cx="5816039" cy="27540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51442175"/>
      </p:ext>
    </p:extLst>
  </p:cSld>
  <p:clrMapOvr>
    <a:masterClrMapping/>
  </p:clrMapOvr>
</p:sld>
</file>

<file path=ppt/theme/theme1.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2.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3.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bf97732-82b9-499b-b16a-a93e8ebd536b}" enabled="0" method="" siteId="{9bf97732-82b9-499b-b16a-a93e8ebd536b}" removed="1"/>
</clbl:labelList>
</file>

<file path=docProps/app.xml><?xml version="1.0" encoding="utf-8"?>
<Properties xmlns="http://schemas.openxmlformats.org/officeDocument/2006/extended-properties" xmlns:vt="http://schemas.openxmlformats.org/officeDocument/2006/docPropsVTypes">
  <Template>DSHS-Powerpoint-Template</Template>
  <TotalTime>1164</TotalTime>
  <Words>1571</Words>
  <Application>Microsoft Office PowerPoint</Application>
  <PresentationFormat>Widescreen</PresentationFormat>
  <Paragraphs>202</Paragraphs>
  <Slides>23</Slides>
  <Notes>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Aptos</vt:lpstr>
      <vt:lpstr>Arial</vt:lpstr>
      <vt:lpstr>Calibri</vt:lpstr>
      <vt:lpstr>Courier New</vt:lpstr>
      <vt:lpstr>Wingdings</vt:lpstr>
      <vt:lpstr>DSHS Slide Theme</vt:lpstr>
      <vt:lpstr>DSHS Slide Layout 2</vt:lpstr>
      <vt:lpstr>DSHS Slide Layout 3</vt:lpstr>
      <vt:lpstr>Components of TB Patient Assessment</vt:lpstr>
      <vt:lpstr>Disclosures</vt:lpstr>
      <vt:lpstr>Objectives</vt:lpstr>
      <vt:lpstr>Nurses Assessment</vt:lpstr>
      <vt:lpstr>Purpose of Nurse Assessment</vt:lpstr>
      <vt:lpstr>Nurse Assessment</vt:lpstr>
      <vt:lpstr>Assessment</vt:lpstr>
      <vt:lpstr>Confidentiality and Privacy</vt:lpstr>
      <vt:lpstr>Building Rapport</vt:lpstr>
      <vt:lpstr>Person-Centered Care</vt:lpstr>
      <vt:lpstr>Nurse Assessment</vt:lpstr>
      <vt:lpstr>Demographics</vt:lpstr>
      <vt:lpstr>Demographics</vt:lpstr>
      <vt:lpstr>Demographics</vt:lpstr>
      <vt:lpstr>Medication List</vt:lpstr>
      <vt:lpstr>TB History</vt:lpstr>
      <vt:lpstr>Radiology</vt:lpstr>
      <vt:lpstr>TB Symptoms</vt:lpstr>
      <vt:lpstr>Gathering Information</vt:lpstr>
      <vt:lpstr>Social History</vt:lpstr>
      <vt:lpstr>Summary</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Texas Department of State Health Services</dc:creator>
  <cp:lastModifiedBy>Warren-Fields, Lauren</cp:lastModifiedBy>
  <cp:revision>44</cp:revision>
  <dcterms:created xsi:type="dcterms:W3CDTF">2018-12-06T15:25:41Z</dcterms:created>
  <dcterms:modified xsi:type="dcterms:W3CDTF">2025-09-04T18:12:48Z</dcterms:modified>
</cp:coreProperties>
</file>