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59" r:id="rId3"/>
    <p:sldId id="258" r:id="rId4"/>
    <p:sldId id="287" r:id="rId5"/>
    <p:sldId id="288" r:id="rId6"/>
    <p:sldId id="260" r:id="rId7"/>
    <p:sldId id="261" r:id="rId8"/>
    <p:sldId id="262" r:id="rId9"/>
    <p:sldId id="263" r:id="rId10"/>
    <p:sldId id="257" r:id="rId11"/>
    <p:sldId id="264" r:id="rId12"/>
    <p:sldId id="265" r:id="rId13"/>
    <p:sldId id="266" r:id="rId14"/>
    <p:sldId id="267" r:id="rId15"/>
    <p:sldId id="268" r:id="rId16"/>
    <p:sldId id="269" r:id="rId17"/>
    <p:sldId id="270" r:id="rId18"/>
    <p:sldId id="271" r:id="rId19"/>
    <p:sldId id="272" r:id="rId20"/>
    <p:sldId id="273" r:id="rId21"/>
    <p:sldId id="274" r:id="rId22"/>
    <p:sldId id="276" r:id="rId23"/>
    <p:sldId id="277" r:id="rId24"/>
    <p:sldId id="279" r:id="rId25"/>
    <p:sldId id="278" r:id="rId26"/>
    <p:sldId id="280" r:id="rId27"/>
    <p:sldId id="281" r:id="rId28"/>
    <p:sldId id="282" r:id="rId29"/>
    <p:sldId id="289" r:id="rId30"/>
    <p:sldId id="283" r:id="rId31"/>
    <p:sldId id="290" r:id="rId32"/>
    <p:sldId id="29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A743"/>
    <a:srgbClr val="F58229"/>
    <a:srgbClr val="712F91"/>
    <a:srgbClr val="0556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859" autoAdjust="0"/>
  </p:normalViewPr>
  <p:slideViewPr>
    <p:cSldViewPr snapToGrid="0">
      <p:cViewPr varScale="1">
        <p:scale>
          <a:sx n="82" d="100"/>
          <a:sy n="82" d="100"/>
        </p:scale>
        <p:origin x="163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0B8AFF-F540-4AB2-9274-951A82805D71}" type="datetimeFigureOut">
              <a:rPr lang="en-US" smtClean="0"/>
              <a:t>8/5/2025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5C03B-415D-4222-8434-BD4531B5EB6B}" type="slidenum">
              <a:rPr lang="en-US" smtClean="0"/>
              <a:t>‹#›</a:t>
            </a:fld>
            <a:endParaRPr lang="en-US"/>
          </a:p>
        </p:txBody>
      </p:sp>
    </p:spTree>
    <p:extLst>
      <p:ext uri="{BB962C8B-B14F-4D97-AF65-F5344CB8AC3E}">
        <p14:creationId xmlns:p14="http://schemas.microsoft.com/office/powerpoint/2010/main" val="1869556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a:t>
            </a:r>
          </a:p>
          <a:p>
            <a:r>
              <a:rPr lang="en-US" dirty="0"/>
              <a:t>My name is _________ and I will be presenting on stigmatizing language and terminology in TB care.</a:t>
            </a:r>
          </a:p>
          <a:p>
            <a:endParaRPr lang="en-US" dirty="0"/>
          </a:p>
        </p:txBody>
      </p:sp>
      <p:sp>
        <p:nvSpPr>
          <p:cNvPr id="4" name="Slide Number Placeholder 3"/>
          <p:cNvSpPr>
            <a:spLocks noGrp="1"/>
          </p:cNvSpPr>
          <p:nvPr>
            <p:ph type="sldNum" sz="quarter" idx="5"/>
          </p:nvPr>
        </p:nvSpPr>
        <p:spPr/>
        <p:txBody>
          <a:bodyPr/>
          <a:lstStyle/>
          <a:p>
            <a:fld id="{CC35C03B-415D-4222-8434-BD4531B5EB6B}" type="slidenum">
              <a:rPr lang="en-US" smtClean="0"/>
              <a:t>1</a:t>
            </a:fld>
            <a:endParaRPr lang="en-US"/>
          </a:p>
        </p:txBody>
      </p:sp>
    </p:spTree>
    <p:extLst>
      <p:ext uri="{BB962C8B-B14F-4D97-AF65-F5344CB8AC3E}">
        <p14:creationId xmlns:p14="http://schemas.microsoft.com/office/powerpoint/2010/main" val="3021571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Members of the public health community have been working</a:t>
            </a:r>
            <a:r>
              <a:rPr lang="en-US" baseline="0" dirty="0"/>
              <a:t> to promote the avoidance of harmful and stigmatizing language used in TB care.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Heartland is committed to joining forces with these patient advocates to eliminate stigmatizing language.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usage of words such as “defaulter”, “suspect”, and “control” is not only hurtful </a:t>
            </a:r>
            <a:r>
              <a:rPr lang="en-US" sz="1200" b="1" dirty="0">
                <a:latin typeface="+mn-lt"/>
              </a:rPr>
              <a:t>(click) </a:t>
            </a:r>
            <a:r>
              <a:rPr lang="en-US" sz="1200" dirty="0">
                <a:latin typeface="+mn-lt"/>
              </a:rPr>
              <a:t>but also judgmental, criminalizing, and places blame on patients.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timeline shows major events and their occurrence in the  language change movement.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dirty="0"/>
              <a:t>In 2012, The United Nations office for Project services published </a:t>
            </a:r>
            <a:r>
              <a:rPr lang="en-US" i="1" dirty="0"/>
              <a:t>Every word counts, </a:t>
            </a:r>
            <a:r>
              <a:rPr lang="en-US" i="0" dirty="0"/>
              <a:t>a guide on suggested language for TB communication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i="0" dirty="0"/>
              <a:t>Also in 2012, The International Journal of Tuberculosis and Lung Disease published an article proposing better patient-centered terminology that stops patient blame.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i="0" dirty="0"/>
              <a:t>In 2015, the </a:t>
            </a:r>
            <a:r>
              <a:rPr lang="en-US" sz="1200" dirty="0">
                <a:latin typeface="+mn-lt"/>
              </a:rPr>
              <a:t>International Union Against TB and Lung Disease, and </a:t>
            </a:r>
            <a:r>
              <a:rPr lang="en-US" sz="1200" i="0" dirty="0">
                <a:latin typeface="+mn-lt"/>
              </a:rPr>
              <a:t>The Community Research Advisors Group, both disclosed in</a:t>
            </a:r>
            <a:r>
              <a:rPr lang="en-US" sz="1200" dirty="0">
                <a:latin typeface="+mn-lt"/>
              </a:rPr>
              <a:t> an open letter, the retiring of stigmatizing and criminalizing language from the global TB discourse. </a:t>
            </a:r>
          </a:p>
          <a:p>
            <a:endParaRPr lang="en-US" dirty="0"/>
          </a:p>
        </p:txBody>
      </p:sp>
      <p:sp>
        <p:nvSpPr>
          <p:cNvPr id="4" name="Slide Number Placeholder 3"/>
          <p:cNvSpPr>
            <a:spLocks noGrp="1"/>
          </p:cNvSpPr>
          <p:nvPr>
            <p:ph type="sldNum" sz="quarter" idx="5"/>
          </p:nvPr>
        </p:nvSpPr>
        <p:spPr/>
        <p:txBody>
          <a:bodyPr/>
          <a:lstStyle/>
          <a:p>
            <a:fld id="{CC35C03B-415D-4222-8434-BD4531B5EB6B}" type="slidenum">
              <a:rPr lang="en-US" smtClean="0"/>
              <a:t>11</a:t>
            </a:fld>
            <a:endParaRPr lang="en-US"/>
          </a:p>
        </p:txBody>
      </p:sp>
    </p:spTree>
    <p:extLst>
      <p:ext uri="{BB962C8B-B14F-4D97-AF65-F5344CB8AC3E}">
        <p14:creationId xmlns:p14="http://schemas.microsoft.com/office/powerpoint/2010/main" val="1307715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International Journal of TB and Lung Disease article, </a:t>
            </a:r>
            <a:r>
              <a:rPr lang="en-US" b="1" dirty="0"/>
              <a:t>(Click) </a:t>
            </a:r>
            <a:r>
              <a:rPr lang="en-US" dirty="0"/>
              <a:t>special attention is given to non-judgmental and patient-centered alternative language for TB services.</a:t>
            </a:r>
          </a:p>
          <a:p>
            <a:endParaRPr lang="en-US" dirty="0"/>
          </a:p>
          <a:p>
            <a:r>
              <a:rPr lang="en-US" b="1" dirty="0"/>
              <a:t>(Click</a:t>
            </a:r>
            <a:r>
              <a:rPr lang="en-US" dirty="0"/>
              <a:t>) The word </a:t>
            </a:r>
            <a:r>
              <a:rPr lang="en-US" b="1" dirty="0"/>
              <a:t>defaulter</a:t>
            </a:r>
            <a:r>
              <a:rPr lang="en-US" dirty="0"/>
              <a:t> should be replaced with…person lost to follow-up</a:t>
            </a:r>
          </a:p>
          <a:p>
            <a:r>
              <a:rPr lang="en-US" b="1" dirty="0"/>
              <a:t>(Click) </a:t>
            </a:r>
            <a:r>
              <a:rPr lang="en-US" dirty="0"/>
              <a:t>The word </a:t>
            </a:r>
            <a:r>
              <a:rPr lang="en-US" b="1" dirty="0"/>
              <a:t>suspect</a:t>
            </a:r>
            <a:r>
              <a:rPr lang="en-US" dirty="0"/>
              <a:t> should be replaced with…person with presumptive TB</a:t>
            </a:r>
          </a:p>
          <a:p>
            <a:r>
              <a:rPr lang="en-US" b="1" dirty="0"/>
              <a:t>(Click) </a:t>
            </a:r>
            <a:r>
              <a:rPr lang="en-US" dirty="0"/>
              <a:t>And the word </a:t>
            </a:r>
            <a:r>
              <a:rPr lang="en-US" b="1" dirty="0"/>
              <a:t>control</a:t>
            </a:r>
            <a:r>
              <a:rPr lang="en-US" dirty="0"/>
              <a:t> should be replaced with…prevention and care</a:t>
            </a:r>
          </a:p>
          <a:p>
            <a:r>
              <a:rPr lang="en-US" dirty="0"/>
              <a:t>These words have been part of the language of tuberculosis services for many decades and continues to be used in international guidelines and in published literature.</a:t>
            </a:r>
          </a:p>
          <a:p>
            <a:endParaRPr lang="en-US" dirty="0"/>
          </a:p>
        </p:txBody>
      </p:sp>
      <p:sp>
        <p:nvSpPr>
          <p:cNvPr id="4" name="Slide Number Placeholder 3"/>
          <p:cNvSpPr>
            <a:spLocks noGrp="1"/>
          </p:cNvSpPr>
          <p:nvPr>
            <p:ph type="sldNum" sz="quarter" idx="5"/>
          </p:nvPr>
        </p:nvSpPr>
        <p:spPr/>
        <p:txBody>
          <a:bodyPr/>
          <a:lstStyle/>
          <a:p>
            <a:fld id="{CC35C03B-415D-4222-8434-BD4531B5EB6B}" type="slidenum">
              <a:rPr lang="en-US" smtClean="0"/>
              <a:t>12</a:t>
            </a:fld>
            <a:endParaRPr lang="en-US"/>
          </a:p>
        </p:txBody>
      </p:sp>
    </p:spTree>
    <p:extLst>
      <p:ext uri="{BB962C8B-B14F-4D97-AF65-F5344CB8AC3E}">
        <p14:creationId xmlns:p14="http://schemas.microsoft.com/office/powerpoint/2010/main" val="472825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closer look at the definition of defaulter, suspect and control.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English language, the word </a:t>
            </a:r>
            <a:r>
              <a:rPr lang="en-US" b="1" dirty="0"/>
              <a:t>(Click) </a:t>
            </a:r>
            <a:r>
              <a:rPr lang="en-US" dirty="0"/>
              <a:t>‘suspect’ is used as a verb, adjective and noun. ‘Suspect’ has several meanings and usages. As a noun, ‘a suspect’, is defined as a person thought to be guilty of a crime or offence.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word </a:t>
            </a:r>
            <a:r>
              <a:rPr lang="en-US" b="1" dirty="0"/>
              <a:t>(Click) </a:t>
            </a:r>
            <a:r>
              <a:rPr lang="en-US" dirty="0"/>
              <a:t>defaulter has many meanings.  If you look at the different categories, they all mention the word fail or failure.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common feature here is that blame is </a:t>
            </a:r>
            <a:r>
              <a:rPr lang="en-US" sz="1200" dirty="0"/>
              <a:t>designated by someone in a decision-making position upon another in the community.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dirty="0"/>
              <a:t>’Control’ can often be referred to or understood as having power, to dominate, and to be in charge.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TB services, </a:t>
            </a:r>
            <a:r>
              <a:rPr lang="en-US" b="1" dirty="0"/>
              <a:t>(Click)</a:t>
            </a:r>
            <a:r>
              <a:rPr lang="en-US" dirty="0"/>
              <a:t> the word “control” is even used as the title of a specific program.</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C35C03B-415D-4222-8434-BD4531B5EB6B}" type="slidenum">
              <a:rPr lang="en-US" smtClean="0"/>
              <a:t>13</a:t>
            </a:fld>
            <a:endParaRPr lang="en-US"/>
          </a:p>
        </p:txBody>
      </p:sp>
    </p:spTree>
    <p:extLst>
      <p:ext uri="{BB962C8B-B14F-4D97-AF65-F5344CB8AC3E}">
        <p14:creationId xmlns:p14="http://schemas.microsoft.com/office/powerpoint/2010/main" val="3720776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 what is actually being controlled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Is it the TB?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patient?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affected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‘Control of tuberculosis’ may inadvertently lead to programs trying to take control of tuberculosis patients by infringing on their rights and autonomy.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term may and can be interpreted as something done to, rather than something done for, the patient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CC35C03B-415D-4222-8434-BD4531B5EB6B}" type="slidenum">
              <a:rPr lang="en-US" smtClean="0"/>
              <a:t>14</a:t>
            </a:fld>
            <a:endParaRPr lang="en-US"/>
          </a:p>
        </p:txBody>
      </p:sp>
    </p:spTree>
    <p:extLst>
      <p:ext uri="{BB962C8B-B14F-4D97-AF65-F5344CB8AC3E}">
        <p14:creationId xmlns:p14="http://schemas.microsoft.com/office/powerpoint/2010/main" val="4286225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also important that in the efforts of stopping TB stigma we continue to raise up the voices of people living with TB and use their words and experiences to support and influence others.</a:t>
            </a:r>
          </a:p>
          <a:p>
            <a:endParaRPr lang="en-US" dirty="0"/>
          </a:p>
          <a:p>
            <a:endParaRPr lang="en-US" dirty="0"/>
          </a:p>
        </p:txBody>
      </p:sp>
      <p:sp>
        <p:nvSpPr>
          <p:cNvPr id="4" name="Slide Number Placeholder 3"/>
          <p:cNvSpPr>
            <a:spLocks noGrp="1"/>
          </p:cNvSpPr>
          <p:nvPr>
            <p:ph type="sldNum" sz="quarter" idx="5"/>
          </p:nvPr>
        </p:nvSpPr>
        <p:spPr/>
        <p:txBody>
          <a:bodyPr/>
          <a:lstStyle/>
          <a:p>
            <a:fld id="{CC35C03B-415D-4222-8434-BD4531B5EB6B}" type="slidenum">
              <a:rPr lang="en-US" smtClean="0"/>
              <a:t>15</a:t>
            </a:fld>
            <a:endParaRPr lang="en-US"/>
          </a:p>
        </p:txBody>
      </p:sp>
    </p:spTree>
    <p:extLst>
      <p:ext uri="{BB962C8B-B14F-4D97-AF65-F5344CB8AC3E}">
        <p14:creationId xmlns:p14="http://schemas.microsoft.com/office/powerpoint/2010/main" val="2563453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recap, who are our patients and what do we do for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Are they defaulters? </a:t>
            </a:r>
            <a:r>
              <a:rPr lang="en-US" b="1" dirty="0"/>
              <a:t>(Click) </a:t>
            </a:r>
            <a:r>
              <a:rPr lang="en-US" dirty="0"/>
              <a:t>Or are they lost to follow-up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Are they TB suspects? </a:t>
            </a:r>
            <a:r>
              <a:rPr lang="en-US" b="1" dirty="0"/>
              <a:t>(Click) </a:t>
            </a:r>
            <a:r>
              <a:rPr lang="en-US" dirty="0"/>
              <a:t>Or are they persons we suspect have TB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we control them? </a:t>
            </a:r>
            <a:r>
              <a:rPr lang="en-US" b="1" dirty="0"/>
              <a:t>(Click) </a:t>
            </a:r>
            <a:r>
              <a:rPr lang="en-US" dirty="0"/>
              <a:t>Or do we care for them and prevent progression of TB disease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that they are a person first, not the disease.</a:t>
            </a:r>
          </a:p>
          <a:p>
            <a:endParaRPr lang="en-US" dirty="0"/>
          </a:p>
        </p:txBody>
      </p:sp>
      <p:sp>
        <p:nvSpPr>
          <p:cNvPr id="4" name="Slide Number Placeholder 3"/>
          <p:cNvSpPr>
            <a:spLocks noGrp="1"/>
          </p:cNvSpPr>
          <p:nvPr>
            <p:ph type="sldNum" sz="quarter" idx="5"/>
          </p:nvPr>
        </p:nvSpPr>
        <p:spPr/>
        <p:txBody>
          <a:bodyPr/>
          <a:lstStyle/>
          <a:p>
            <a:fld id="{CC35C03B-415D-4222-8434-BD4531B5EB6B}" type="slidenum">
              <a:rPr lang="en-US" smtClean="0"/>
              <a:t>16</a:t>
            </a:fld>
            <a:endParaRPr lang="en-US"/>
          </a:p>
        </p:txBody>
      </p:sp>
    </p:spTree>
    <p:extLst>
      <p:ext uri="{BB962C8B-B14F-4D97-AF65-F5344CB8AC3E}">
        <p14:creationId xmlns:p14="http://schemas.microsoft.com/office/powerpoint/2010/main" val="1055359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665BA-0C34-0A0E-EC81-75D51E0E8B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7C96F8-9F17-0137-82DF-E04A1FC2F7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68AEE2-7C15-938B-8AB3-2B52D67348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6C28A5-1E03-B879-AD3B-AD5A2D94E87F}"/>
              </a:ext>
            </a:extLst>
          </p:cNvPr>
          <p:cNvSpPr>
            <a:spLocks noGrp="1"/>
          </p:cNvSpPr>
          <p:nvPr>
            <p:ph type="sldNum" sz="quarter" idx="5"/>
          </p:nvPr>
        </p:nvSpPr>
        <p:spPr/>
        <p:txBody>
          <a:bodyPr/>
          <a:lstStyle/>
          <a:p>
            <a:fld id="{CC35C03B-415D-4222-8434-BD4531B5EB6B}" type="slidenum">
              <a:rPr lang="en-US" smtClean="0"/>
              <a:t>17</a:t>
            </a:fld>
            <a:endParaRPr lang="en-US"/>
          </a:p>
        </p:txBody>
      </p:sp>
    </p:spTree>
    <p:extLst>
      <p:ext uri="{BB962C8B-B14F-4D97-AF65-F5344CB8AC3E}">
        <p14:creationId xmlns:p14="http://schemas.microsoft.com/office/powerpoint/2010/main" val="2532461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Having heard the call to action, Heartland National TB Center was amongst the first early adopters to change and launched it’s “Stop the Stigma” campaign back in June of 2015 at the National TB Conference in Atlanta. </a:t>
            </a:r>
          </a:p>
          <a:p>
            <a:endParaRPr lang="en-US" dirty="0"/>
          </a:p>
        </p:txBody>
      </p:sp>
      <p:sp>
        <p:nvSpPr>
          <p:cNvPr id="4" name="Slide Number Placeholder 3"/>
          <p:cNvSpPr>
            <a:spLocks noGrp="1"/>
          </p:cNvSpPr>
          <p:nvPr>
            <p:ph type="sldNum" sz="quarter" idx="5"/>
          </p:nvPr>
        </p:nvSpPr>
        <p:spPr/>
        <p:txBody>
          <a:bodyPr/>
          <a:lstStyle/>
          <a:p>
            <a:fld id="{CC35C03B-415D-4222-8434-BD4531B5EB6B}" type="slidenum">
              <a:rPr lang="en-US" smtClean="0"/>
              <a:t>18</a:t>
            </a:fld>
            <a:endParaRPr lang="en-US"/>
          </a:p>
        </p:txBody>
      </p:sp>
    </p:spTree>
    <p:extLst>
      <p:ext uri="{BB962C8B-B14F-4D97-AF65-F5344CB8AC3E}">
        <p14:creationId xmlns:p14="http://schemas.microsoft.com/office/powerpoint/2010/main" val="642959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Official “Stop the Stigma” statement from Heartland National TB Center</a:t>
            </a:r>
          </a:p>
          <a:p>
            <a:endParaRPr lang="en-US" dirty="0"/>
          </a:p>
          <a:p>
            <a:r>
              <a:rPr lang="en-US" dirty="0"/>
              <a:t>Can be found on our website</a:t>
            </a:r>
          </a:p>
          <a:p>
            <a:endParaRPr lang="en-US" dirty="0"/>
          </a:p>
        </p:txBody>
      </p:sp>
      <p:sp>
        <p:nvSpPr>
          <p:cNvPr id="4" name="Slide Number Placeholder 3"/>
          <p:cNvSpPr>
            <a:spLocks noGrp="1"/>
          </p:cNvSpPr>
          <p:nvPr>
            <p:ph type="sldNum" sz="quarter" idx="5"/>
          </p:nvPr>
        </p:nvSpPr>
        <p:spPr/>
        <p:txBody>
          <a:bodyPr/>
          <a:lstStyle/>
          <a:p>
            <a:fld id="{CC35C03B-415D-4222-8434-BD4531B5EB6B}" type="slidenum">
              <a:rPr lang="en-US" smtClean="0"/>
              <a:t>19</a:t>
            </a:fld>
            <a:endParaRPr lang="en-US"/>
          </a:p>
        </p:txBody>
      </p:sp>
    </p:spTree>
    <p:extLst>
      <p:ext uri="{BB962C8B-B14F-4D97-AF65-F5344CB8AC3E}">
        <p14:creationId xmlns:p14="http://schemas.microsoft.com/office/powerpoint/2010/main" val="3572593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CC05A-27B1-2218-3BA9-459F1B87E0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D8571C-CA79-C9A5-6D77-1E9A107D29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6BB2F-160F-05A1-15DA-62806E21F8BB}"/>
              </a:ext>
            </a:extLst>
          </p:cNvPr>
          <p:cNvSpPr>
            <a:spLocks noGrp="1"/>
          </p:cNvSpPr>
          <p:nvPr>
            <p:ph type="body" idx="1"/>
          </p:nvPr>
        </p:nvSpPr>
        <p:spPr/>
        <p:txBody>
          <a:bodyPr/>
          <a:lstStyle/>
          <a:p>
            <a:r>
              <a:rPr lang="en-US" dirty="0"/>
              <a:t>Let’s take a moment to see where currently are within the language change movement in TB care</a:t>
            </a:r>
          </a:p>
        </p:txBody>
      </p:sp>
      <p:sp>
        <p:nvSpPr>
          <p:cNvPr id="4" name="Slide Number Placeholder 3">
            <a:extLst>
              <a:ext uri="{FF2B5EF4-FFF2-40B4-BE49-F238E27FC236}">
                <a16:creationId xmlns:a16="http://schemas.microsoft.com/office/drawing/2014/main" id="{BD679854-795C-C00F-3BF1-C9E32C45D5E0}"/>
              </a:ext>
            </a:extLst>
          </p:cNvPr>
          <p:cNvSpPr>
            <a:spLocks noGrp="1"/>
          </p:cNvSpPr>
          <p:nvPr>
            <p:ph type="sldNum" sz="quarter" idx="5"/>
          </p:nvPr>
        </p:nvSpPr>
        <p:spPr/>
        <p:txBody>
          <a:bodyPr/>
          <a:lstStyle/>
          <a:p>
            <a:fld id="{CC35C03B-415D-4222-8434-BD4531B5EB6B}" type="slidenum">
              <a:rPr lang="en-US" smtClean="0"/>
              <a:t>20</a:t>
            </a:fld>
            <a:endParaRPr lang="en-US"/>
          </a:p>
        </p:txBody>
      </p:sp>
    </p:spTree>
    <p:extLst>
      <p:ext uri="{BB962C8B-B14F-4D97-AF65-F5344CB8AC3E}">
        <p14:creationId xmlns:p14="http://schemas.microsoft.com/office/powerpoint/2010/main" val="2825405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Objectives for this presentation are to…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define stigma by discussing stigma in TB care…</a:t>
            </a:r>
            <a:endParaRPr lang="en-US" sz="5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impact of stigma on treatment outcomes and substance use disorder…</a:t>
            </a:r>
          </a:p>
          <a:p>
            <a:r>
              <a:rPr lang="en-US" sz="1200" kern="1200" dirty="0">
                <a:solidFill>
                  <a:schemeClr val="tx1"/>
                </a:solidFill>
                <a:effectLst/>
                <a:latin typeface="+mn-lt"/>
                <a:ea typeface="+mn-ea"/>
                <a:cs typeface="+mn-cs"/>
              </a:rPr>
              <a:t>And discuss the stop the stigma movement in TB care…</a:t>
            </a:r>
          </a:p>
        </p:txBody>
      </p:sp>
      <p:sp>
        <p:nvSpPr>
          <p:cNvPr id="4" name="Slide Number Placeholder 3"/>
          <p:cNvSpPr>
            <a:spLocks noGrp="1"/>
          </p:cNvSpPr>
          <p:nvPr>
            <p:ph type="sldNum" sz="quarter" idx="5"/>
          </p:nvPr>
        </p:nvSpPr>
        <p:spPr/>
        <p:txBody>
          <a:bodyPr/>
          <a:lstStyle/>
          <a:p>
            <a:fld id="{CC35C03B-415D-4222-8434-BD4531B5EB6B}" type="slidenum">
              <a:rPr lang="en-US" smtClean="0"/>
              <a:t>2</a:t>
            </a:fld>
            <a:endParaRPr lang="en-US"/>
          </a:p>
        </p:txBody>
      </p:sp>
    </p:spTree>
    <p:extLst>
      <p:ext uri="{BB962C8B-B14F-4D97-AF65-F5344CB8AC3E}">
        <p14:creationId xmlns:p14="http://schemas.microsoft.com/office/powerpoint/2010/main" val="3116068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Heartland National TB Center, we strive to honor our following commitments to you in all we do.</a:t>
            </a:r>
          </a:p>
          <a:p>
            <a:endParaRPr lang="en-US" dirty="0"/>
          </a:p>
        </p:txBody>
      </p:sp>
      <p:sp>
        <p:nvSpPr>
          <p:cNvPr id="4" name="Slide Number Placeholder 3"/>
          <p:cNvSpPr>
            <a:spLocks noGrp="1"/>
          </p:cNvSpPr>
          <p:nvPr>
            <p:ph type="sldNum" sz="quarter" idx="5"/>
          </p:nvPr>
        </p:nvSpPr>
        <p:spPr/>
        <p:txBody>
          <a:bodyPr/>
          <a:lstStyle/>
          <a:p>
            <a:fld id="{CC35C03B-415D-4222-8434-BD4531B5EB6B}" type="slidenum">
              <a:rPr lang="en-US" smtClean="0"/>
              <a:t>21</a:t>
            </a:fld>
            <a:endParaRPr lang="en-US"/>
          </a:p>
        </p:txBody>
      </p:sp>
    </p:spTree>
    <p:extLst>
      <p:ext uri="{BB962C8B-B14F-4D97-AF65-F5344CB8AC3E}">
        <p14:creationId xmlns:p14="http://schemas.microsoft.com/office/powerpoint/2010/main" val="2556765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F391B-0BEA-D1E3-C1B5-9E8454A5A5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F6085-3262-1D25-BF73-4A1C8C1D20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F42814-C272-C23B-CBE6-C9599DDD187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Heartland offers educational material such as our fact sheet on preferred language to use when helping to eliminate TB stigma.</a:t>
            </a:r>
            <a:endParaRPr lang="en-US" dirty="0"/>
          </a:p>
        </p:txBody>
      </p:sp>
      <p:sp>
        <p:nvSpPr>
          <p:cNvPr id="4" name="Slide Number Placeholder 3">
            <a:extLst>
              <a:ext uri="{FF2B5EF4-FFF2-40B4-BE49-F238E27FC236}">
                <a16:creationId xmlns:a16="http://schemas.microsoft.com/office/drawing/2014/main" id="{8095E3D2-56DC-CCBC-6D6E-B691BFC5B77B}"/>
              </a:ext>
            </a:extLst>
          </p:cNvPr>
          <p:cNvSpPr>
            <a:spLocks noGrp="1"/>
          </p:cNvSpPr>
          <p:nvPr>
            <p:ph type="sldNum" sz="quarter" idx="5"/>
          </p:nvPr>
        </p:nvSpPr>
        <p:spPr/>
        <p:txBody>
          <a:bodyPr/>
          <a:lstStyle/>
          <a:p>
            <a:fld id="{CC35C03B-415D-4222-8434-BD4531B5EB6B}" type="slidenum">
              <a:rPr lang="en-US" smtClean="0"/>
              <a:t>22</a:t>
            </a:fld>
            <a:endParaRPr lang="en-US"/>
          </a:p>
        </p:txBody>
      </p:sp>
    </p:spTree>
    <p:extLst>
      <p:ext uri="{BB962C8B-B14F-4D97-AF65-F5344CB8AC3E}">
        <p14:creationId xmlns:p14="http://schemas.microsoft.com/office/powerpoint/2010/main" val="4138539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9BF87-5BBD-8C75-2538-67E05FE1C6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C8D7C-ACD4-FC40-D432-14C9FF92B2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1A11BA-CEDD-EC05-B124-2E7A7ED71E7E}"/>
              </a:ext>
            </a:extLst>
          </p:cNvPr>
          <p:cNvSpPr>
            <a:spLocks noGrp="1"/>
          </p:cNvSpPr>
          <p:nvPr>
            <p:ph type="body" idx="1"/>
          </p:nvPr>
        </p:nvSpPr>
        <p:spPr/>
        <p:txBody>
          <a:bodyPr/>
          <a:lstStyle/>
          <a:p>
            <a:r>
              <a:rPr lang="en-US" dirty="0"/>
              <a:t>“Stop the Stigma” campaign t-shirts have been distributed throughout the previous years, and new versions are planned to be developed soon.</a:t>
            </a:r>
          </a:p>
        </p:txBody>
      </p:sp>
      <p:sp>
        <p:nvSpPr>
          <p:cNvPr id="4" name="Slide Number Placeholder 3">
            <a:extLst>
              <a:ext uri="{FF2B5EF4-FFF2-40B4-BE49-F238E27FC236}">
                <a16:creationId xmlns:a16="http://schemas.microsoft.com/office/drawing/2014/main" id="{D74C5850-8A1B-8792-A162-E57AAFCA8A07}"/>
              </a:ext>
            </a:extLst>
          </p:cNvPr>
          <p:cNvSpPr>
            <a:spLocks noGrp="1"/>
          </p:cNvSpPr>
          <p:nvPr>
            <p:ph type="sldNum" sz="quarter" idx="5"/>
          </p:nvPr>
        </p:nvSpPr>
        <p:spPr/>
        <p:txBody>
          <a:bodyPr/>
          <a:lstStyle/>
          <a:p>
            <a:fld id="{CC35C03B-415D-4222-8434-BD4531B5EB6B}" type="slidenum">
              <a:rPr lang="en-US" smtClean="0"/>
              <a:t>23</a:t>
            </a:fld>
            <a:endParaRPr lang="en-US"/>
          </a:p>
        </p:txBody>
      </p:sp>
    </p:spTree>
    <p:extLst>
      <p:ext uri="{BB962C8B-B14F-4D97-AF65-F5344CB8AC3E}">
        <p14:creationId xmlns:p14="http://schemas.microsoft.com/office/powerpoint/2010/main" val="551726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3FF37-8D85-4246-6FA8-153F36F8FC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9CFBD8-9649-7057-BE91-AAEB6E1E93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335A6D-8565-0255-8D35-8B43EBC2A46B}"/>
              </a:ext>
            </a:extLst>
          </p:cNvPr>
          <p:cNvSpPr>
            <a:spLocks noGrp="1"/>
          </p:cNvSpPr>
          <p:nvPr>
            <p:ph type="body" idx="1"/>
          </p:nvPr>
        </p:nvSpPr>
        <p:spPr/>
        <p:txBody>
          <a:bodyPr/>
          <a:lstStyle/>
          <a:p>
            <a:r>
              <a:rPr lang="en-US" dirty="0"/>
              <a:t>Let’s take a moment to discuss our plans for expanding our reach and influence within the language change movement in TB care</a:t>
            </a:r>
          </a:p>
        </p:txBody>
      </p:sp>
      <p:sp>
        <p:nvSpPr>
          <p:cNvPr id="4" name="Slide Number Placeholder 3">
            <a:extLst>
              <a:ext uri="{FF2B5EF4-FFF2-40B4-BE49-F238E27FC236}">
                <a16:creationId xmlns:a16="http://schemas.microsoft.com/office/drawing/2014/main" id="{81F13052-CBC9-973C-3B1F-80A8354BAF87}"/>
              </a:ext>
            </a:extLst>
          </p:cNvPr>
          <p:cNvSpPr>
            <a:spLocks noGrp="1"/>
          </p:cNvSpPr>
          <p:nvPr>
            <p:ph type="sldNum" sz="quarter" idx="5"/>
          </p:nvPr>
        </p:nvSpPr>
        <p:spPr/>
        <p:txBody>
          <a:bodyPr/>
          <a:lstStyle/>
          <a:p>
            <a:fld id="{CC35C03B-415D-4222-8434-BD4531B5EB6B}" type="slidenum">
              <a:rPr lang="en-US" smtClean="0"/>
              <a:t>24</a:t>
            </a:fld>
            <a:endParaRPr lang="en-US"/>
          </a:p>
        </p:txBody>
      </p:sp>
    </p:spTree>
    <p:extLst>
      <p:ext uri="{BB962C8B-B14F-4D97-AF65-F5344CB8AC3E}">
        <p14:creationId xmlns:p14="http://schemas.microsoft.com/office/powerpoint/2010/main" val="1747920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3B3CF-011E-E04A-EAC5-692719F37C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065C42-7708-E2BA-46DD-6A8F4FC9F9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3E34CA-5B99-60CB-402C-ED900ADD4B35}"/>
              </a:ext>
            </a:extLst>
          </p:cNvPr>
          <p:cNvSpPr>
            <a:spLocks noGrp="1"/>
          </p:cNvSpPr>
          <p:nvPr>
            <p:ph type="body" idx="1"/>
          </p:nvPr>
        </p:nvSpPr>
        <p:spPr/>
        <p:txBody>
          <a:bodyPr/>
          <a:lstStyle/>
          <a:p>
            <a:r>
              <a:rPr lang="en-US" dirty="0"/>
              <a:t>All speakers who collaborate with Heartland for training events are sent a letter asking for them to review their content and materials for any stigmatizing language and are encouraged to join the “Stop the Stigma” campaign.</a:t>
            </a:r>
          </a:p>
          <a:p>
            <a:endParaRPr lang="en-US" dirty="0"/>
          </a:p>
        </p:txBody>
      </p:sp>
      <p:sp>
        <p:nvSpPr>
          <p:cNvPr id="4" name="Slide Number Placeholder 3">
            <a:extLst>
              <a:ext uri="{FF2B5EF4-FFF2-40B4-BE49-F238E27FC236}">
                <a16:creationId xmlns:a16="http://schemas.microsoft.com/office/drawing/2014/main" id="{F9DF7A57-E223-C2CE-B15E-E7F8DDE4ACA3}"/>
              </a:ext>
            </a:extLst>
          </p:cNvPr>
          <p:cNvSpPr>
            <a:spLocks noGrp="1"/>
          </p:cNvSpPr>
          <p:nvPr>
            <p:ph type="sldNum" sz="quarter" idx="5"/>
          </p:nvPr>
        </p:nvSpPr>
        <p:spPr/>
        <p:txBody>
          <a:bodyPr/>
          <a:lstStyle/>
          <a:p>
            <a:fld id="{CC35C03B-415D-4222-8434-BD4531B5EB6B}" type="slidenum">
              <a:rPr lang="en-US" smtClean="0"/>
              <a:t>25</a:t>
            </a:fld>
            <a:endParaRPr lang="en-US"/>
          </a:p>
        </p:txBody>
      </p:sp>
    </p:spTree>
    <p:extLst>
      <p:ext uri="{BB962C8B-B14F-4D97-AF65-F5344CB8AC3E}">
        <p14:creationId xmlns:p14="http://schemas.microsoft.com/office/powerpoint/2010/main" val="2790749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FF5D4-1254-66CA-1688-2199CF4F02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C3D32-93BA-440C-01E7-C4AB042A5C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6C496D-B8AB-17E9-6BBE-A5F9422CB7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0146B9-B9FC-F772-9DE2-AC1A203C01AA}"/>
              </a:ext>
            </a:extLst>
          </p:cNvPr>
          <p:cNvSpPr>
            <a:spLocks noGrp="1"/>
          </p:cNvSpPr>
          <p:nvPr>
            <p:ph type="sldNum" sz="quarter" idx="5"/>
          </p:nvPr>
        </p:nvSpPr>
        <p:spPr/>
        <p:txBody>
          <a:bodyPr/>
          <a:lstStyle/>
          <a:p>
            <a:fld id="{CC35C03B-415D-4222-8434-BD4531B5EB6B}" type="slidenum">
              <a:rPr lang="en-US" smtClean="0"/>
              <a:t>26</a:t>
            </a:fld>
            <a:endParaRPr lang="en-US"/>
          </a:p>
        </p:txBody>
      </p:sp>
    </p:spTree>
    <p:extLst>
      <p:ext uri="{BB962C8B-B14F-4D97-AF65-F5344CB8AC3E}">
        <p14:creationId xmlns:p14="http://schemas.microsoft.com/office/powerpoint/2010/main" val="2302555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A4F32-4F6C-BF07-E640-D49440476D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EE84D-73EC-0E5D-979B-BE3CD3F9E5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A27DB0-4438-3F07-C75C-CB3A022ED3AF}"/>
              </a:ext>
            </a:extLst>
          </p:cNvPr>
          <p:cNvSpPr>
            <a:spLocks noGrp="1"/>
          </p:cNvSpPr>
          <p:nvPr>
            <p:ph type="body" idx="1"/>
          </p:nvPr>
        </p:nvSpPr>
        <p:spPr/>
        <p:txBody>
          <a:bodyPr/>
          <a:lstStyle/>
          <a:p>
            <a:r>
              <a:rPr lang="en-US" dirty="0"/>
              <a:t>We are looking to update and develop new and prior materials for our “Stop the Stigma” campaign.</a:t>
            </a:r>
          </a:p>
        </p:txBody>
      </p:sp>
      <p:sp>
        <p:nvSpPr>
          <p:cNvPr id="4" name="Slide Number Placeholder 3">
            <a:extLst>
              <a:ext uri="{FF2B5EF4-FFF2-40B4-BE49-F238E27FC236}">
                <a16:creationId xmlns:a16="http://schemas.microsoft.com/office/drawing/2014/main" id="{760ABE83-09FE-C140-1456-B89DDE024755}"/>
              </a:ext>
            </a:extLst>
          </p:cNvPr>
          <p:cNvSpPr>
            <a:spLocks noGrp="1"/>
          </p:cNvSpPr>
          <p:nvPr>
            <p:ph type="sldNum" sz="quarter" idx="5"/>
          </p:nvPr>
        </p:nvSpPr>
        <p:spPr/>
        <p:txBody>
          <a:bodyPr/>
          <a:lstStyle/>
          <a:p>
            <a:fld id="{CC35C03B-415D-4222-8434-BD4531B5EB6B}" type="slidenum">
              <a:rPr lang="en-US" smtClean="0"/>
              <a:t>27</a:t>
            </a:fld>
            <a:endParaRPr lang="en-US"/>
          </a:p>
        </p:txBody>
      </p:sp>
    </p:spTree>
    <p:extLst>
      <p:ext uri="{BB962C8B-B14F-4D97-AF65-F5344CB8AC3E}">
        <p14:creationId xmlns:p14="http://schemas.microsoft.com/office/powerpoint/2010/main" val="4246810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3E0E1-ECA7-C0C1-FF1B-F2948DB27C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E613A-50B1-4B1D-94A8-37FADE8929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B00576-E68C-CBF0-01FC-9FF181707D1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Heartland National TB Center, we strive to honor our following commitments to you in all we do.</a:t>
            </a:r>
          </a:p>
          <a:p>
            <a:endParaRPr lang="en-US" dirty="0"/>
          </a:p>
        </p:txBody>
      </p:sp>
      <p:sp>
        <p:nvSpPr>
          <p:cNvPr id="4" name="Slide Number Placeholder 3">
            <a:extLst>
              <a:ext uri="{FF2B5EF4-FFF2-40B4-BE49-F238E27FC236}">
                <a16:creationId xmlns:a16="http://schemas.microsoft.com/office/drawing/2014/main" id="{B8FE4E82-24CA-A60E-97B6-C0BC1788FD19}"/>
              </a:ext>
            </a:extLst>
          </p:cNvPr>
          <p:cNvSpPr>
            <a:spLocks noGrp="1"/>
          </p:cNvSpPr>
          <p:nvPr>
            <p:ph type="sldNum" sz="quarter" idx="5"/>
          </p:nvPr>
        </p:nvSpPr>
        <p:spPr/>
        <p:txBody>
          <a:bodyPr/>
          <a:lstStyle/>
          <a:p>
            <a:fld id="{CC35C03B-415D-4222-8434-BD4531B5EB6B}" type="slidenum">
              <a:rPr lang="en-US" smtClean="0"/>
              <a:t>28</a:t>
            </a:fld>
            <a:endParaRPr lang="en-US"/>
          </a:p>
        </p:txBody>
      </p:sp>
    </p:spTree>
    <p:extLst>
      <p:ext uri="{BB962C8B-B14F-4D97-AF65-F5344CB8AC3E}">
        <p14:creationId xmlns:p14="http://schemas.microsoft.com/office/powerpoint/2010/main" val="1708760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81527-8C7E-2F81-5D02-CB02B99489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F2CDB8-6B20-FA11-8281-4CC4476D84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BCF49E-CF16-3513-6434-F6C45846899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Heartland National TB Center, we strive to honor our following commitments to you in all we do.</a:t>
            </a:r>
          </a:p>
          <a:p>
            <a:endParaRPr lang="en-US" dirty="0"/>
          </a:p>
        </p:txBody>
      </p:sp>
      <p:sp>
        <p:nvSpPr>
          <p:cNvPr id="4" name="Slide Number Placeholder 3">
            <a:extLst>
              <a:ext uri="{FF2B5EF4-FFF2-40B4-BE49-F238E27FC236}">
                <a16:creationId xmlns:a16="http://schemas.microsoft.com/office/drawing/2014/main" id="{FF5C81C5-76CA-1263-FCD4-55BB9DE23320}"/>
              </a:ext>
            </a:extLst>
          </p:cNvPr>
          <p:cNvSpPr>
            <a:spLocks noGrp="1"/>
          </p:cNvSpPr>
          <p:nvPr>
            <p:ph type="sldNum" sz="quarter" idx="5"/>
          </p:nvPr>
        </p:nvSpPr>
        <p:spPr/>
        <p:txBody>
          <a:bodyPr/>
          <a:lstStyle/>
          <a:p>
            <a:fld id="{CC35C03B-415D-4222-8434-BD4531B5EB6B}" type="slidenum">
              <a:rPr lang="en-US" smtClean="0"/>
              <a:t>29</a:t>
            </a:fld>
            <a:endParaRPr lang="en-US"/>
          </a:p>
        </p:txBody>
      </p:sp>
    </p:spTree>
    <p:extLst>
      <p:ext uri="{BB962C8B-B14F-4D97-AF65-F5344CB8AC3E}">
        <p14:creationId xmlns:p14="http://schemas.microsoft.com/office/powerpoint/2010/main" val="1544192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61B46-5A02-42EC-565E-54A4642850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3ED1B9-FAB8-795A-9C2A-1C1E28EE1E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9F46F6-8BEA-B0F6-8D39-51B6572052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627E34-B210-5ED1-4996-705455E70763}"/>
              </a:ext>
            </a:extLst>
          </p:cNvPr>
          <p:cNvSpPr>
            <a:spLocks noGrp="1"/>
          </p:cNvSpPr>
          <p:nvPr>
            <p:ph type="sldNum" sz="quarter" idx="5"/>
          </p:nvPr>
        </p:nvSpPr>
        <p:spPr/>
        <p:txBody>
          <a:bodyPr/>
          <a:lstStyle/>
          <a:p>
            <a:fld id="{CC35C03B-415D-4222-8434-BD4531B5EB6B}" type="slidenum">
              <a:rPr lang="en-US" smtClean="0"/>
              <a:t>30</a:t>
            </a:fld>
            <a:endParaRPr lang="en-US"/>
          </a:p>
        </p:txBody>
      </p:sp>
    </p:spTree>
    <p:extLst>
      <p:ext uri="{BB962C8B-B14F-4D97-AF65-F5344CB8AC3E}">
        <p14:creationId xmlns:p14="http://schemas.microsoft.com/office/powerpoint/2010/main" val="1291000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Stigma?</a:t>
            </a:r>
          </a:p>
          <a:p>
            <a:endParaRPr lang="en-US" dirty="0"/>
          </a:p>
          <a:p>
            <a:r>
              <a:rPr lang="en-US" dirty="0"/>
              <a:t>Stigma is defined as a mark of disgrace that sets a person apart from others due to a particular illness or circumstance.  </a:t>
            </a:r>
          </a:p>
          <a:p>
            <a:r>
              <a:rPr lang="en-US" dirty="0"/>
              <a:t>Stigmatizing groups individuals by labels and stereotypes, causing the person to feel less of themselves or less of an individual.  </a:t>
            </a:r>
          </a:p>
          <a:p>
            <a:r>
              <a:rPr lang="en-US" dirty="0"/>
              <a:t>Sociologist Erving Goffman personally describes stigma as a sign or a mark that designates the bearer as </a:t>
            </a:r>
            <a:r>
              <a:rPr lang="en-US" b="1" i="1" dirty="0">
                <a:solidFill>
                  <a:schemeClr val="tx2"/>
                </a:solidFill>
              </a:rPr>
              <a:t>spoiled</a:t>
            </a:r>
            <a:r>
              <a:rPr lang="en-US" dirty="0"/>
              <a:t> and therefore valued less than </a:t>
            </a:r>
            <a:r>
              <a:rPr lang="en-US" b="1" i="1" dirty="0">
                <a:solidFill>
                  <a:schemeClr val="tx2"/>
                </a:solidFill>
              </a:rPr>
              <a:t>normal</a:t>
            </a:r>
            <a:r>
              <a:rPr lang="en-US" dirty="0"/>
              <a:t> people</a:t>
            </a:r>
          </a:p>
          <a:p>
            <a:endParaRPr lang="en-US" dirty="0"/>
          </a:p>
        </p:txBody>
      </p:sp>
      <p:sp>
        <p:nvSpPr>
          <p:cNvPr id="4" name="Slide Number Placeholder 3"/>
          <p:cNvSpPr>
            <a:spLocks noGrp="1"/>
          </p:cNvSpPr>
          <p:nvPr>
            <p:ph type="sldNum" sz="quarter" idx="5"/>
          </p:nvPr>
        </p:nvSpPr>
        <p:spPr/>
        <p:txBody>
          <a:bodyPr/>
          <a:lstStyle/>
          <a:p>
            <a:fld id="{CC35C03B-415D-4222-8434-BD4531B5EB6B}" type="slidenum">
              <a:rPr lang="en-US" smtClean="0"/>
              <a:t>3</a:t>
            </a:fld>
            <a:endParaRPr lang="en-US"/>
          </a:p>
        </p:txBody>
      </p:sp>
    </p:spTree>
    <p:extLst>
      <p:ext uri="{BB962C8B-B14F-4D97-AF65-F5344CB8AC3E}">
        <p14:creationId xmlns:p14="http://schemas.microsoft.com/office/powerpoint/2010/main" val="235998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5C03B-415D-4222-8434-BD4531B5EB6B}" type="slidenum">
              <a:rPr lang="en-US" smtClean="0"/>
              <a:t>5</a:t>
            </a:fld>
            <a:endParaRPr lang="en-US"/>
          </a:p>
        </p:txBody>
      </p:sp>
    </p:spTree>
    <p:extLst>
      <p:ext uri="{BB962C8B-B14F-4D97-AF65-F5344CB8AC3E}">
        <p14:creationId xmlns:p14="http://schemas.microsoft.com/office/powerpoint/2010/main" val="1613816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So how exactly can stigma affect healthcare?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fundamental cause theory proposes that some social factors or circumstances remain persistently associated with health inequalities.</a:t>
            </a:r>
          </a:p>
          <a:p>
            <a:r>
              <a:rPr lang="en-US" sz="1200" b="0" i="0" u="none" strike="noStrike" kern="1200" dirty="0">
                <a:solidFill>
                  <a:schemeClr val="tx1"/>
                </a:solidFill>
                <a:effectLst/>
                <a:latin typeface="+mn-lt"/>
                <a:ea typeface="+mn-ea"/>
                <a:cs typeface="+mn-cs"/>
              </a:rPr>
              <a:t>Stigma meets fundamental cause criteria and deserves consideration as a major and persistent influence on population health.</a:t>
            </a:r>
          </a:p>
          <a:p>
            <a:r>
              <a:rPr lang="en-US" dirty="0"/>
              <a:t>Stigma can also be associated with greater social isolation, which leads to social and health inequalities for individuals.</a:t>
            </a:r>
          </a:p>
          <a:p>
            <a:r>
              <a:rPr lang="en-US" dirty="0"/>
              <a:t>Last but not least, social isolation can increase the risk for poor health outcomes due to the decrease in </a:t>
            </a:r>
            <a:r>
              <a:rPr lang="en-US" sz="1200" b="0" i="0" u="none" strike="noStrike" kern="1200" dirty="0">
                <a:solidFill>
                  <a:schemeClr val="tx1"/>
                </a:solidFill>
                <a:effectLst/>
                <a:latin typeface="+mn-lt"/>
                <a:ea typeface="+mn-ea"/>
                <a:cs typeface="+mn-cs"/>
              </a:rPr>
              <a:t>access to resources, such as education, money, and beneficial social connections, which in turn could be used to minimize the consequences of disease once it occurs.</a:t>
            </a:r>
            <a:endParaRPr lang="en-US" dirty="0"/>
          </a:p>
          <a:p>
            <a:endParaRPr lang="en-US" dirty="0"/>
          </a:p>
        </p:txBody>
      </p:sp>
      <p:sp>
        <p:nvSpPr>
          <p:cNvPr id="4" name="Slide Number Placeholder 3"/>
          <p:cNvSpPr>
            <a:spLocks noGrp="1"/>
          </p:cNvSpPr>
          <p:nvPr>
            <p:ph type="sldNum" sz="quarter" idx="5"/>
          </p:nvPr>
        </p:nvSpPr>
        <p:spPr/>
        <p:txBody>
          <a:bodyPr/>
          <a:lstStyle/>
          <a:p>
            <a:fld id="{CC35C03B-415D-4222-8434-BD4531B5EB6B}" type="slidenum">
              <a:rPr lang="en-US" smtClean="0"/>
              <a:t>6</a:t>
            </a:fld>
            <a:endParaRPr lang="en-US"/>
          </a:p>
        </p:txBody>
      </p:sp>
    </p:spTree>
    <p:extLst>
      <p:ext uri="{BB962C8B-B14F-4D97-AF65-F5344CB8AC3E}">
        <p14:creationId xmlns:p14="http://schemas.microsoft.com/office/powerpoint/2010/main" val="588491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So people wonder how can Stigma affect TB care?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Well, there is a widely held view that TB stigma contributes to the delay in TB diagnosis and negatively impacts treatment compliance.</a:t>
            </a:r>
          </a:p>
          <a:p>
            <a:r>
              <a:rPr lang="en-US" sz="1200" dirty="0"/>
              <a:t>At-risk individuals reported that fear of TB stigma and the social and economic impact of stigma, sometimes affects their willingness to undergo TB screening and to seek medical care after the onset of symptoms.</a:t>
            </a:r>
          </a:p>
          <a:p>
            <a:r>
              <a:rPr lang="en-US" sz="1200" b="0" i="0" u="none" strike="noStrike" kern="1200" dirty="0">
                <a:solidFill>
                  <a:schemeClr val="tx1"/>
                </a:solidFill>
                <a:effectLst/>
                <a:latin typeface="+mn-lt"/>
                <a:ea typeface="+mn-ea"/>
                <a:cs typeface="+mn-cs"/>
              </a:rPr>
              <a:t>Often, individuals with TB-like symptoms may first seek private physicians, in an effort to avoid TB stigma.</a:t>
            </a:r>
          </a:p>
          <a:p>
            <a:r>
              <a:rPr lang="en-US" sz="1200" b="0" i="0" u="none" strike="noStrike" kern="1200" dirty="0">
                <a:solidFill>
                  <a:schemeClr val="tx1"/>
                </a:solidFill>
                <a:effectLst/>
                <a:latin typeface="+mn-lt"/>
                <a:ea typeface="+mn-ea"/>
                <a:cs typeface="+mn-cs"/>
              </a:rPr>
              <a:t>A significant cause of non-completion of treatment has been linked to TB stigma by Healthcare providers and individuals with TB.</a:t>
            </a:r>
            <a:endParaRPr lang="en-US" dirty="0"/>
          </a:p>
          <a:p>
            <a:endParaRPr lang="en-US" dirty="0"/>
          </a:p>
        </p:txBody>
      </p:sp>
      <p:sp>
        <p:nvSpPr>
          <p:cNvPr id="4" name="Slide Number Placeholder 3"/>
          <p:cNvSpPr>
            <a:spLocks noGrp="1"/>
          </p:cNvSpPr>
          <p:nvPr>
            <p:ph type="sldNum" sz="quarter" idx="5"/>
          </p:nvPr>
        </p:nvSpPr>
        <p:spPr/>
        <p:txBody>
          <a:bodyPr/>
          <a:lstStyle/>
          <a:p>
            <a:fld id="{CC35C03B-415D-4222-8434-BD4531B5EB6B}" type="slidenum">
              <a:rPr lang="en-US" smtClean="0"/>
              <a:t>7</a:t>
            </a:fld>
            <a:endParaRPr lang="en-US"/>
          </a:p>
        </p:txBody>
      </p:sp>
    </p:spTree>
    <p:extLst>
      <p:ext uri="{BB962C8B-B14F-4D97-AF65-F5344CB8AC3E}">
        <p14:creationId xmlns:p14="http://schemas.microsoft.com/office/powerpoint/2010/main" val="3541764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stigma of tuberculosis</a:t>
            </a:r>
          </a:p>
          <a:p>
            <a:endParaRPr lang="en-US" sz="1200" b="0" i="0" kern="1200" dirty="0">
              <a:solidFill>
                <a:schemeClr val="tx1"/>
              </a:solidFill>
              <a:effectLst/>
              <a:latin typeface="+mn-lt"/>
              <a:ea typeface="+mn-ea"/>
              <a:cs typeface="+mn-cs"/>
            </a:endParaRPr>
          </a:p>
          <a:p>
            <a:r>
              <a:rPr lang="en-US" sz="1200" dirty="0"/>
              <a:t>Fear of infection is the most common cause of TB stigma</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“Stigmatization is a complex process involving institutions, communities, as well as inter- and intrapersonal attitudes. While it has been recognized as an important social determinant of health and health disparities, the difficulties in identifying, characterizing, measuring, and tracking changes in stigmatization over time has made it challenging to justify devoting interventions to the problem.”</a:t>
            </a:r>
            <a:endParaRPr lang="en-US" dirty="0"/>
          </a:p>
          <a:p>
            <a:endParaRPr lang="en-US" dirty="0"/>
          </a:p>
        </p:txBody>
      </p:sp>
      <p:sp>
        <p:nvSpPr>
          <p:cNvPr id="4" name="Slide Number Placeholder 3"/>
          <p:cNvSpPr>
            <a:spLocks noGrp="1"/>
          </p:cNvSpPr>
          <p:nvPr>
            <p:ph type="sldNum" sz="quarter" idx="5"/>
          </p:nvPr>
        </p:nvSpPr>
        <p:spPr/>
        <p:txBody>
          <a:bodyPr/>
          <a:lstStyle/>
          <a:p>
            <a:fld id="{CC35C03B-415D-4222-8434-BD4531B5EB6B}" type="slidenum">
              <a:rPr lang="en-US" smtClean="0"/>
              <a:t>8</a:t>
            </a:fld>
            <a:endParaRPr lang="en-US"/>
          </a:p>
        </p:txBody>
      </p:sp>
    </p:spTree>
    <p:extLst>
      <p:ext uri="{BB962C8B-B14F-4D97-AF65-F5344CB8AC3E}">
        <p14:creationId xmlns:p14="http://schemas.microsoft.com/office/powerpoint/2010/main" val="3629291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we have a document from the CDC which breaks down communicating with and about people with disabilities. People first language is used to speak appropriately and respectfully about an individual with a disability. People first language emphasizes the person first, not the disability.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same can be applied when speaking about someone with TB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referring to a person with suspected TB or a person affected by TB, refer to the them first, by using phrases such as: “a person who … is blind”, “a person with … epilepsy”, or “person who has… a learning disorder” </a:t>
            </a:r>
          </a:p>
          <a:p>
            <a:endParaRPr lang="en-US" dirty="0"/>
          </a:p>
        </p:txBody>
      </p:sp>
      <p:sp>
        <p:nvSpPr>
          <p:cNvPr id="4" name="Slide Number Placeholder 3"/>
          <p:cNvSpPr>
            <a:spLocks noGrp="1"/>
          </p:cNvSpPr>
          <p:nvPr>
            <p:ph type="sldNum" sz="quarter" idx="5"/>
          </p:nvPr>
        </p:nvSpPr>
        <p:spPr/>
        <p:txBody>
          <a:bodyPr/>
          <a:lstStyle/>
          <a:p>
            <a:fld id="{CC35C03B-415D-4222-8434-BD4531B5EB6B}" type="slidenum">
              <a:rPr lang="en-US" smtClean="0"/>
              <a:t>9</a:t>
            </a:fld>
            <a:endParaRPr lang="en-US"/>
          </a:p>
        </p:txBody>
      </p:sp>
    </p:spTree>
    <p:extLst>
      <p:ext uri="{BB962C8B-B14F-4D97-AF65-F5344CB8AC3E}">
        <p14:creationId xmlns:p14="http://schemas.microsoft.com/office/powerpoint/2010/main" val="3155656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moment to reflect and understand where the roots of the language change movement in TB care came from</a:t>
            </a:r>
          </a:p>
          <a:p>
            <a:endParaRPr lang="en-US" dirty="0"/>
          </a:p>
        </p:txBody>
      </p:sp>
      <p:sp>
        <p:nvSpPr>
          <p:cNvPr id="4" name="Slide Number Placeholder 3"/>
          <p:cNvSpPr>
            <a:spLocks noGrp="1"/>
          </p:cNvSpPr>
          <p:nvPr>
            <p:ph type="sldNum" sz="quarter" idx="5"/>
          </p:nvPr>
        </p:nvSpPr>
        <p:spPr/>
        <p:txBody>
          <a:bodyPr/>
          <a:lstStyle/>
          <a:p>
            <a:fld id="{CC35C03B-415D-4222-8434-BD4531B5EB6B}" type="slidenum">
              <a:rPr lang="en-US" smtClean="0"/>
              <a:t>10</a:t>
            </a:fld>
            <a:endParaRPr lang="en-US"/>
          </a:p>
        </p:txBody>
      </p:sp>
    </p:spTree>
    <p:extLst>
      <p:ext uri="{BB962C8B-B14F-4D97-AF65-F5344CB8AC3E}">
        <p14:creationId xmlns:p14="http://schemas.microsoft.com/office/powerpoint/2010/main" val="3748707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ACEF34-A947-4972-E503-AB402E65DE06}"/>
              </a:ext>
            </a:extLst>
          </p:cNvPr>
          <p:cNvSpPr/>
          <p:nvPr/>
        </p:nvSpPr>
        <p:spPr>
          <a:xfrm>
            <a:off x="0" y="0"/>
            <a:ext cx="12192000" cy="6858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4FF419C-F602-DBF0-B71F-A21760260420}"/>
              </a:ext>
            </a:extLst>
          </p:cNvPr>
          <p:cNvSpPr/>
          <p:nvPr/>
        </p:nvSpPr>
        <p:spPr>
          <a:xfrm>
            <a:off x="1307211" y="1215968"/>
            <a:ext cx="9729978" cy="486487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157569C3-DAE9-C8E1-C675-46F983A657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6049" y="-448056"/>
            <a:ext cx="5157741" cy="5157741"/>
          </a:xfrm>
          <a:prstGeom prst="rect">
            <a:avLst/>
          </a:prstGeom>
        </p:spPr>
      </p:pic>
      <p:sp>
        <p:nvSpPr>
          <p:cNvPr id="2" name="Title 1">
            <a:extLst>
              <a:ext uri="{FF2B5EF4-FFF2-40B4-BE49-F238E27FC236}">
                <a16:creationId xmlns:a16="http://schemas.microsoft.com/office/drawing/2014/main" id="{D7F37E54-3DC2-61BA-581E-A13694E1546C}"/>
              </a:ext>
            </a:extLst>
          </p:cNvPr>
          <p:cNvSpPr>
            <a:spLocks noGrp="1"/>
          </p:cNvSpPr>
          <p:nvPr>
            <p:ph type="ctrTitle"/>
          </p:nvPr>
        </p:nvSpPr>
        <p:spPr>
          <a:xfrm>
            <a:off x="2601798" y="1989627"/>
            <a:ext cx="8210746" cy="1988482"/>
          </a:xfrm>
        </p:spPr>
        <p:txBody>
          <a:bodyPr anchor="b"/>
          <a:lstStyle>
            <a:lvl1pPr algn="ctr">
              <a:defRPr sz="6000">
                <a:latin typeface="Cambria" panose="02040503050406030204" pitchFamily="18" charset="0"/>
                <a:ea typeface="Cambria" panose="02040503050406030204" pitchFamily="18"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F18F9E-A834-4081-6667-8F018B415347}"/>
              </a:ext>
            </a:extLst>
          </p:cNvPr>
          <p:cNvSpPr>
            <a:spLocks noGrp="1"/>
          </p:cNvSpPr>
          <p:nvPr>
            <p:ph type="subTitle" idx="1"/>
          </p:nvPr>
        </p:nvSpPr>
        <p:spPr>
          <a:xfrm>
            <a:off x="2601798" y="4614420"/>
            <a:ext cx="8210746" cy="782426"/>
          </a:xfrm>
        </p:spPr>
        <p:txBody>
          <a:bodyPr>
            <a:normAutofit/>
          </a:bodyPr>
          <a:lstStyle>
            <a:lvl1pPr marL="0" indent="0" algn="ctr">
              <a:buNone/>
              <a:defRPr sz="28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7163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EB0367-9E4E-30AD-0364-7AA0B29DA52A}"/>
              </a:ext>
            </a:extLst>
          </p:cNvPr>
          <p:cNvSpPr/>
          <p:nvPr/>
        </p:nvSpPr>
        <p:spPr>
          <a:xfrm>
            <a:off x="0" y="0"/>
            <a:ext cx="12192000" cy="6858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CB4AF31-3BD2-B8C4-B4C6-0691B361152C}"/>
              </a:ext>
            </a:extLst>
          </p:cNvPr>
          <p:cNvSpPr/>
          <p:nvPr/>
        </p:nvSpPr>
        <p:spPr>
          <a:xfrm>
            <a:off x="0" y="0"/>
            <a:ext cx="113538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9E5BC7D6-1D2D-E29B-9B57-CBC89218A4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816" y="4917810"/>
            <a:ext cx="2490860" cy="2490860"/>
          </a:xfrm>
          <a:prstGeom prst="rect">
            <a:avLst/>
          </a:prstGeom>
        </p:spPr>
      </p:pic>
      <p:sp>
        <p:nvSpPr>
          <p:cNvPr id="2" name="Title 1">
            <a:extLst>
              <a:ext uri="{FF2B5EF4-FFF2-40B4-BE49-F238E27FC236}">
                <a16:creationId xmlns:a16="http://schemas.microsoft.com/office/drawing/2014/main" id="{3A9476B8-2213-F60A-4BCE-7F694FBC17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CC29BC-E869-7789-30BF-8AA19D3566AF}"/>
              </a:ext>
            </a:extLst>
          </p:cNvPr>
          <p:cNvSpPr>
            <a:spLocks noGrp="1"/>
          </p:cNvSpPr>
          <p:nvPr>
            <p:ph type="pic" idx="1"/>
          </p:nvPr>
        </p:nvSpPr>
        <p:spPr>
          <a:xfrm>
            <a:off x="5183188" y="457201"/>
            <a:ext cx="578961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2673272-3982-46A7-DCC8-CF55E3AEF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9797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257D8F-C952-BDFB-320E-E01C661D7399}"/>
              </a:ext>
            </a:extLst>
          </p:cNvPr>
          <p:cNvSpPr/>
          <p:nvPr/>
        </p:nvSpPr>
        <p:spPr>
          <a:xfrm>
            <a:off x="0" y="0"/>
            <a:ext cx="12192000" cy="6858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7029E548-E2C6-CD9D-CEE5-CC1DF8E187FB}"/>
              </a:ext>
            </a:extLst>
          </p:cNvPr>
          <p:cNvSpPr/>
          <p:nvPr/>
        </p:nvSpPr>
        <p:spPr>
          <a:xfrm>
            <a:off x="361507" y="350874"/>
            <a:ext cx="10100930" cy="617751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D6088A-BD4A-5FB3-483B-19B6A363A6D9}"/>
              </a:ext>
            </a:extLst>
          </p:cNvPr>
          <p:cNvSpPr>
            <a:spLocks noGrp="1"/>
          </p:cNvSpPr>
          <p:nvPr>
            <p:ph type="title"/>
          </p:nvPr>
        </p:nvSpPr>
        <p:spPr>
          <a:xfrm>
            <a:off x="838200" y="520995"/>
            <a:ext cx="9154212" cy="1169693"/>
          </a:xfrm>
        </p:spPr>
        <p:txBody>
          <a:bodyPr/>
          <a:lstStyle>
            <a:lvl1pPr algn="ctr">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8860A72-4991-1336-639F-B117F973234B}"/>
              </a:ext>
            </a:extLst>
          </p:cNvPr>
          <p:cNvSpPr>
            <a:spLocks noGrp="1"/>
          </p:cNvSpPr>
          <p:nvPr>
            <p:ph type="body" orient="vert" idx="1"/>
          </p:nvPr>
        </p:nvSpPr>
        <p:spPr>
          <a:xfrm rot="10800000">
            <a:off x="838200" y="1825625"/>
            <a:ext cx="9154212"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616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A37843-D7D1-732B-352D-C88A9FF87672}"/>
              </a:ext>
            </a:extLst>
          </p:cNvPr>
          <p:cNvSpPr/>
          <p:nvPr/>
        </p:nvSpPr>
        <p:spPr>
          <a:xfrm>
            <a:off x="0" y="0"/>
            <a:ext cx="12192000" cy="6858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08CE9251-1EC6-8AD5-ED7B-DE754CD201C0}"/>
              </a:ext>
            </a:extLst>
          </p:cNvPr>
          <p:cNvSpPr/>
          <p:nvPr/>
        </p:nvSpPr>
        <p:spPr>
          <a:xfrm>
            <a:off x="361507" y="350874"/>
            <a:ext cx="10100930" cy="617751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1609C338-BAD5-E8CE-0916-7F78C86EE563}"/>
              </a:ext>
            </a:extLst>
          </p:cNvPr>
          <p:cNvSpPr>
            <a:spLocks noGrp="1"/>
          </p:cNvSpPr>
          <p:nvPr>
            <p:ph type="title" orient="vert"/>
          </p:nvPr>
        </p:nvSpPr>
        <p:spPr>
          <a:xfrm rot="10800000">
            <a:off x="838200" y="509047"/>
            <a:ext cx="2628900" cy="588725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2F50875-8DEE-38AD-1B1E-002744701E21}"/>
              </a:ext>
            </a:extLst>
          </p:cNvPr>
          <p:cNvSpPr>
            <a:spLocks noGrp="1"/>
          </p:cNvSpPr>
          <p:nvPr>
            <p:ph type="body" orient="vert" idx="1"/>
          </p:nvPr>
        </p:nvSpPr>
        <p:spPr>
          <a:xfrm rot="10800000">
            <a:off x="3619500" y="509045"/>
            <a:ext cx="6250364" cy="58872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735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84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7CCE7B-4580-26AD-EAEE-D10AF0DE29C4}"/>
              </a:ext>
            </a:extLst>
          </p:cNvPr>
          <p:cNvSpPr/>
          <p:nvPr/>
        </p:nvSpPr>
        <p:spPr>
          <a:xfrm>
            <a:off x="0" y="0"/>
            <a:ext cx="12192000" cy="6858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0326BC1-179F-A8F3-7611-E11C54CE6B12}"/>
              </a:ext>
            </a:extLst>
          </p:cNvPr>
          <p:cNvSpPr/>
          <p:nvPr/>
        </p:nvSpPr>
        <p:spPr>
          <a:xfrm>
            <a:off x="0" y="0"/>
            <a:ext cx="113538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A94608-2A2E-4FA1-5939-568B3BCF8EDD}"/>
              </a:ext>
            </a:extLst>
          </p:cNvPr>
          <p:cNvSpPr>
            <a:spLocks noGrp="1"/>
          </p:cNvSpPr>
          <p:nvPr>
            <p:ph type="title"/>
          </p:nvPr>
        </p:nvSpPr>
        <p:spPr>
          <a:xfrm>
            <a:off x="838200" y="365125"/>
            <a:ext cx="10195560" cy="1325563"/>
          </a:xfrm>
        </p:spPr>
        <p:txBody>
          <a:bodyPr/>
          <a:lstStyle/>
          <a:p>
            <a:r>
              <a:rPr lang="en-US"/>
              <a:t>Click to edit Master title style</a:t>
            </a:r>
            <a:endParaRPr lang="en-US" dirty="0"/>
          </a:p>
        </p:txBody>
      </p:sp>
      <p:pic>
        <p:nvPicPr>
          <p:cNvPr id="4" name="Graphic 3">
            <a:extLst>
              <a:ext uri="{FF2B5EF4-FFF2-40B4-BE49-F238E27FC236}">
                <a16:creationId xmlns:a16="http://schemas.microsoft.com/office/drawing/2014/main" id="{41ABF656-41C9-9A78-AA50-F237B3EA83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816" y="4917810"/>
            <a:ext cx="2490860" cy="2490860"/>
          </a:xfrm>
          <a:prstGeom prst="rect">
            <a:avLst/>
          </a:prstGeom>
        </p:spPr>
      </p:pic>
      <p:sp>
        <p:nvSpPr>
          <p:cNvPr id="3" name="Content Placeholder 2">
            <a:extLst>
              <a:ext uri="{FF2B5EF4-FFF2-40B4-BE49-F238E27FC236}">
                <a16:creationId xmlns:a16="http://schemas.microsoft.com/office/drawing/2014/main" id="{3EDAD11F-8703-F055-D286-DC99920160E8}"/>
              </a:ext>
            </a:extLst>
          </p:cNvPr>
          <p:cNvSpPr>
            <a:spLocks noGrp="1"/>
          </p:cNvSpPr>
          <p:nvPr>
            <p:ph idx="1"/>
          </p:nvPr>
        </p:nvSpPr>
        <p:spPr>
          <a:xfrm>
            <a:off x="838200" y="1825625"/>
            <a:ext cx="10195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592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B1C708-0928-0E95-3B4C-A613ACB44037}"/>
              </a:ext>
            </a:extLst>
          </p:cNvPr>
          <p:cNvSpPr/>
          <p:nvPr/>
        </p:nvSpPr>
        <p:spPr>
          <a:xfrm>
            <a:off x="0" y="0"/>
            <a:ext cx="12192000" cy="6858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AD9D9A3A-1209-C0A7-72AE-EF6FD25436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816" y="4917810"/>
            <a:ext cx="2490860" cy="2490860"/>
          </a:xfrm>
          <a:prstGeom prst="rect">
            <a:avLst/>
          </a:prstGeom>
        </p:spPr>
      </p:pic>
      <p:sp>
        <p:nvSpPr>
          <p:cNvPr id="5" name="Rectangle: Rounded Corners 4">
            <a:extLst>
              <a:ext uri="{FF2B5EF4-FFF2-40B4-BE49-F238E27FC236}">
                <a16:creationId xmlns:a16="http://schemas.microsoft.com/office/drawing/2014/main" id="{1765BC94-99B7-E0BB-D841-467E2257E493}"/>
              </a:ext>
            </a:extLst>
          </p:cNvPr>
          <p:cNvSpPr/>
          <p:nvPr/>
        </p:nvSpPr>
        <p:spPr>
          <a:xfrm>
            <a:off x="1032890" y="694760"/>
            <a:ext cx="10141077" cy="190213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0146B-5E0F-5371-2EC4-8F0B1254B8DB}"/>
              </a:ext>
            </a:extLst>
          </p:cNvPr>
          <p:cNvSpPr>
            <a:spLocks noGrp="1"/>
          </p:cNvSpPr>
          <p:nvPr>
            <p:ph type="title"/>
          </p:nvPr>
        </p:nvSpPr>
        <p:spPr>
          <a:xfrm>
            <a:off x="1172066" y="889607"/>
            <a:ext cx="9847868" cy="826072"/>
          </a:xfrm>
        </p:spPr>
        <p:txBody>
          <a:bodyPr anchor="b">
            <a:normAutofit/>
          </a:bodyPr>
          <a:lstStyle>
            <a:lvl1pPr algn="ctr">
              <a:defRPr sz="4400">
                <a:latin typeface="Cambria" panose="02040503050406030204" pitchFamily="18" charset="0"/>
                <a:ea typeface="Cambria" panose="02040503050406030204" pitchFamily="18"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6F9E30A-CE53-7FD4-9269-B9E352F44EEA}"/>
              </a:ext>
            </a:extLst>
          </p:cNvPr>
          <p:cNvSpPr>
            <a:spLocks noGrp="1"/>
          </p:cNvSpPr>
          <p:nvPr>
            <p:ph type="body" idx="1"/>
          </p:nvPr>
        </p:nvSpPr>
        <p:spPr>
          <a:xfrm>
            <a:off x="1172066" y="1904213"/>
            <a:ext cx="9847868" cy="548145"/>
          </a:xfrm>
        </p:spPr>
        <p:txBody>
          <a:bodyPr/>
          <a:lstStyle>
            <a:lvl1pPr marL="0" indent="0" algn="ctr">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120832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579016-19B5-B48A-70BB-C262DF1134A8}"/>
              </a:ext>
            </a:extLst>
          </p:cNvPr>
          <p:cNvSpPr/>
          <p:nvPr/>
        </p:nvSpPr>
        <p:spPr>
          <a:xfrm>
            <a:off x="0" y="0"/>
            <a:ext cx="12192000" cy="6858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5141E61-6497-2A8C-3296-F253B043EC90}"/>
              </a:ext>
            </a:extLst>
          </p:cNvPr>
          <p:cNvSpPr/>
          <p:nvPr/>
        </p:nvSpPr>
        <p:spPr>
          <a:xfrm>
            <a:off x="0" y="0"/>
            <a:ext cx="113538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7AE1D2CF-5980-8EE7-61CC-B27B9B04B3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816" y="4917810"/>
            <a:ext cx="2490860" cy="2490860"/>
          </a:xfrm>
          <a:prstGeom prst="rect">
            <a:avLst/>
          </a:prstGeom>
        </p:spPr>
      </p:pic>
      <p:sp>
        <p:nvSpPr>
          <p:cNvPr id="2" name="Title 1">
            <a:extLst>
              <a:ext uri="{FF2B5EF4-FFF2-40B4-BE49-F238E27FC236}">
                <a16:creationId xmlns:a16="http://schemas.microsoft.com/office/drawing/2014/main" id="{0F31AE41-B4EA-5B4D-4040-39B9BBB2C9FB}"/>
              </a:ext>
            </a:extLst>
          </p:cNvPr>
          <p:cNvSpPr>
            <a:spLocks noGrp="1"/>
          </p:cNvSpPr>
          <p:nvPr>
            <p:ph type="title"/>
          </p:nvPr>
        </p:nvSpPr>
        <p:spPr>
          <a:xfrm>
            <a:off x="838200" y="365125"/>
            <a:ext cx="10191161"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9FFE1F-CF29-4453-9B55-314EBE12BB98}"/>
              </a:ext>
            </a:extLst>
          </p:cNvPr>
          <p:cNvSpPr>
            <a:spLocks noGrp="1"/>
          </p:cNvSpPr>
          <p:nvPr>
            <p:ph sz="half" idx="1"/>
          </p:nvPr>
        </p:nvSpPr>
        <p:spPr>
          <a:xfrm>
            <a:off x="838200" y="1825625"/>
            <a:ext cx="495928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99A71C-B7A4-E583-853F-252028A768E5}"/>
              </a:ext>
            </a:extLst>
          </p:cNvPr>
          <p:cNvSpPr>
            <a:spLocks noGrp="1"/>
          </p:cNvSpPr>
          <p:nvPr>
            <p:ph sz="half" idx="2"/>
          </p:nvPr>
        </p:nvSpPr>
        <p:spPr>
          <a:xfrm>
            <a:off x="6093643" y="1825625"/>
            <a:ext cx="495928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889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1BD8ED-3F36-BF79-764A-0D8C5070826A}"/>
              </a:ext>
            </a:extLst>
          </p:cNvPr>
          <p:cNvSpPr/>
          <p:nvPr/>
        </p:nvSpPr>
        <p:spPr>
          <a:xfrm>
            <a:off x="0" y="0"/>
            <a:ext cx="12192000" cy="6858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1979622-B90B-86D6-7D47-30D71278297F}"/>
              </a:ext>
            </a:extLst>
          </p:cNvPr>
          <p:cNvSpPr/>
          <p:nvPr/>
        </p:nvSpPr>
        <p:spPr>
          <a:xfrm>
            <a:off x="0" y="0"/>
            <a:ext cx="113538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1C7C2380-1FBF-45AB-E175-B0C79DED14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816" y="4917810"/>
            <a:ext cx="2490860" cy="2490860"/>
          </a:xfrm>
          <a:prstGeom prst="rect">
            <a:avLst/>
          </a:prstGeom>
        </p:spPr>
      </p:pic>
      <p:sp>
        <p:nvSpPr>
          <p:cNvPr id="2" name="Title 1">
            <a:extLst>
              <a:ext uri="{FF2B5EF4-FFF2-40B4-BE49-F238E27FC236}">
                <a16:creationId xmlns:a16="http://schemas.microsoft.com/office/drawing/2014/main" id="{FDCFD227-3D08-E44C-BF34-6503E6B685BB}"/>
              </a:ext>
            </a:extLst>
          </p:cNvPr>
          <p:cNvSpPr>
            <a:spLocks noGrp="1"/>
          </p:cNvSpPr>
          <p:nvPr>
            <p:ph type="title"/>
          </p:nvPr>
        </p:nvSpPr>
        <p:spPr>
          <a:xfrm>
            <a:off x="839787" y="365125"/>
            <a:ext cx="1019556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C8819F9-0F68-AB4F-5ED2-ACEAC43EF041}"/>
              </a:ext>
            </a:extLst>
          </p:cNvPr>
          <p:cNvSpPr>
            <a:spLocks noGrp="1"/>
          </p:cNvSpPr>
          <p:nvPr>
            <p:ph type="body" idx="1"/>
          </p:nvPr>
        </p:nvSpPr>
        <p:spPr>
          <a:xfrm>
            <a:off x="839787" y="1681163"/>
            <a:ext cx="4846320" cy="823912"/>
          </a:xfrm>
        </p:spPr>
        <p:txBody>
          <a:bodyPr anchor="b"/>
          <a:lstStyle>
            <a:lvl1pPr marL="0" indent="0">
              <a:buNone/>
              <a:defRPr sz="24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49813C-E068-0E93-BDB8-6970034CDB8D}"/>
              </a:ext>
            </a:extLst>
          </p:cNvPr>
          <p:cNvSpPr>
            <a:spLocks noGrp="1"/>
          </p:cNvSpPr>
          <p:nvPr>
            <p:ph sz="half" idx="2"/>
          </p:nvPr>
        </p:nvSpPr>
        <p:spPr>
          <a:xfrm>
            <a:off x="839787" y="2505075"/>
            <a:ext cx="484632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3E7184-F625-31C4-43F8-F9A0A6778218}"/>
              </a:ext>
            </a:extLst>
          </p:cNvPr>
          <p:cNvSpPr>
            <a:spLocks noGrp="1"/>
          </p:cNvSpPr>
          <p:nvPr>
            <p:ph type="body" sz="quarter" idx="3"/>
          </p:nvPr>
        </p:nvSpPr>
        <p:spPr>
          <a:xfrm>
            <a:off x="6195013" y="1681163"/>
            <a:ext cx="4846320" cy="823912"/>
          </a:xfrm>
        </p:spPr>
        <p:txBody>
          <a:bodyPr anchor="b"/>
          <a:lstStyle>
            <a:lvl1pPr marL="0" indent="0">
              <a:buNone/>
              <a:defRPr sz="24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BB7B0A-FA8C-406C-1889-4CF4821884E2}"/>
              </a:ext>
            </a:extLst>
          </p:cNvPr>
          <p:cNvSpPr>
            <a:spLocks noGrp="1"/>
          </p:cNvSpPr>
          <p:nvPr>
            <p:ph sz="quarter" idx="4"/>
          </p:nvPr>
        </p:nvSpPr>
        <p:spPr>
          <a:xfrm>
            <a:off x="6195013" y="2505075"/>
            <a:ext cx="484632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573B851D-CFDF-9A2F-8856-1324948D01CC}"/>
              </a:ext>
            </a:extLst>
          </p:cNvPr>
          <p:cNvCxnSpPr>
            <a:cxnSpLocks/>
          </p:cNvCxnSpPr>
          <p:nvPr/>
        </p:nvCxnSpPr>
        <p:spPr>
          <a:xfrm>
            <a:off x="5943800" y="1960775"/>
            <a:ext cx="0" cy="3959258"/>
          </a:xfrm>
          <a:prstGeom prst="line">
            <a:avLst/>
          </a:prstGeom>
          <a:ln>
            <a:solidFill>
              <a:srgbClr val="03526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305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DB5364-9D48-AA65-4AFD-B410E066F405}"/>
              </a:ext>
            </a:extLst>
          </p:cNvPr>
          <p:cNvSpPr/>
          <p:nvPr/>
        </p:nvSpPr>
        <p:spPr>
          <a:xfrm>
            <a:off x="0" y="0"/>
            <a:ext cx="12192000" cy="6858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3836BB86-90F2-EC0F-5EE2-86B34D942401}"/>
              </a:ext>
            </a:extLst>
          </p:cNvPr>
          <p:cNvSpPr/>
          <p:nvPr/>
        </p:nvSpPr>
        <p:spPr>
          <a:xfrm>
            <a:off x="361507" y="350874"/>
            <a:ext cx="10100930" cy="617751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712FDA-FD6B-D683-A190-4A7BAC2198FF}"/>
              </a:ext>
            </a:extLst>
          </p:cNvPr>
          <p:cNvSpPr>
            <a:spLocks noGrp="1"/>
          </p:cNvSpPr>
          <p:nvPr>
            <p:ph type="title"/>
          </p:nvPr>
        </p:nvSpPr>
        <p:spPr>
          <a:xfrm>
            <a:off x="847627" y="2766218"/>
            <a:ext cx="9078798" cy="1325563"/>
          </a:xfrm>
        </p:spPr>
        <p:txBody>
          <a:bodyPr>
            <a:normAutofit/>
          </a:bodyPr>
          <a:lstStyle>
            <a:lvl1pPr algn="ctr">
              <a:defRPr sz="6000" b="1">
                <a:latin typeface="Cambria" panose="02040503050406030204" pitchFamily="18" charset="0"/>
                <a:ea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92867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_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6E25F4-1FE3-0526-0329-ACF65B5B1CFF}"/>
              </a:ext>
            </a:extLst>
          </p:cNvPr>
          <p:cNvSpPr/>
          <p:nvPr/>
        </p:nvSpPr>
        <p:spPr>
          <a:xfrm>
            <a:off x="0" y="0"/>
            <a:ext cx="12192000" cy="6858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653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_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6E25F4-1FE3-0526-0329-ACF65B5B1CFF}"/>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062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E2B9EA-D335-6A70-A143-3550903D8068}"/>
              </a:ext>
            </a:extLst>
          </p:cNvPr>
          <p:cNvSpPr/>
          <p:nvPr/>
        </p:nvSpPr>
        <p:spPr>
          <a:xfrm>
            <a:off x="0" y="0"/>
            <a:ext cx="12192000" cy="6858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4D2F547-5D65-2629-17C8-7025053E2AC3}"/>
              </a:ext>
            </a:extLst>
          </p:cNvPr>
          <p:cNvSpPr/>
          <p:nvPr/>
        </p:nvSpPr>
        <p:spPr>
          <a:xfrm>
            <a:off x="0" y="0"/>
            <a:ext cx="113538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10074391-262F-5E8C-7455-1DD13E847D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816" y="4917810"/>
            <a:ext cx="2490860" cy="2490860"/>
          </a:xfrm>
          <a:prstGeom prst="rect">
            <a:avLst/>
          </a:prstGeom>
        </p:spPr>
      </p:pic>
      <p:sp>
        <p:nvSpPr>
          <p:cNvPr id="2" name="Title 1">
            <a:extLst>
              <a:ext uri="{FF2B5EF4-FFF2-40B4-BE49-F238E27FC236}">
                <a16:creationId xmlns:a16="http://schemas.microsoft.com/office/drawing/2014/main" id="{B5B687D2-E228-936F-78E8-BDB50A0694C8}"/>
              </a:ext>
            </a:extLst>
          </p:cNvPr>
          <p:cNvSpPr>
            <a:spLocks noGrp="1"/>
          </p:cNvSpPr>
          <p:nvPr>
            <p:ph type="title"/>
          </p:nvPr>
        </p:nvSpPr>
        <p:spPr>
          <a:xfrm>
            <a:off x="839788" y="457200"/>
            <a:ext cx="3932237" cy="1600200"/>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2FF720F-CE92-10DC-6128-E230D86E34A2}"/>
              </a:ext>
            </a:extLst>
          </p:cNvPr>
          <p:cNvSpPr>
            <a:spLocks noGrp="1"/>
          </p:cNvSpPr>
          <p:nvPr>
            <p:ph idx="1"/>
          </p:nvPr>
        </p:nvSpPr>
        <p:spPr>
          <a:xfrm>
            <a:off x="5183188" y="457201"/>
            <a:ext cx="5799039"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B22DE9EF-0C85-7A71-3368-565C0FD610B1}"/>
              </a:ext>
            </a:extLst>
          </p:cNvPr>
          <p:cNvSpPr>
            <a:spLocks noGrp="1"/>
          </p:cNvSpPr>
          <p:nvPr>
            <p:ph type="body" sz="half" idx="2"/>
          </p:nvPr>
        </p:nvSpPr>
        <p:spPr>
          <a:xfrm>
            <a:off x="839788" y="2057400"/>
            <a:ext cx="3932237"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1908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21A441-00A0-842B-B0CE-0FF5E266FB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BD82605-2828-51DB-0B84-995807CAEA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EA008-FADD-8B52-329C-EA78AFD86F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49CBC2-9515-45C9-87F3-DAD98417FE51}" type="datetimeFigureOut">
              <a:rPr lang="en-US" smtClean="0"/>
              <a:t>8/5/2025</a:t>
            </a:fld>
            <a:endParaRPr lang="en-US"/>
          </a:p>
        </p:txBody>
      </p:sp>
      <p:sp>
        <p:nvSpPr>
          <p:cNvPr id="5" name="Footer Placeholder 4">
            <a:extLst>
              <a:ext uri="{FF2B5EF4-FFF2-40B4-BE49-F238E27FC236}">
                <a16:creationId xmlns:a16="http://schemas.microsoft.com/office/drawing/2014/main" id="{B49B9983-71C4-6862-D50A-E2104206AB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1FB2413-19B0-77B3-04E9-148BF8100D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1451F7-E06C-47A7-918A-53ECCCCBD1D2}" type="slidenum">
              <a:rPr lang="en-US" smtClean="0"/>
              <a:t>‹#›</a:t>
            </a:fld>
            <a:endParaRPr lang="en-US"/>
          </a:p>
        </p:txBody>
      </p:sp>
    </p:spTree>
    <p:extLst>
      <p:ext uri="{BB962C8B-B14F-4D97-AF65-F5344CB8AC3E}">
        <p14:creationId xmlns:p14="http://schemas.microsoft.com/office/powerpoint/2010/main" val="18602151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hyperlink" Target="https://heartlandntbc.org/" TargetMode="Externa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hyperlink" Target="https://heartlandntbc.or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25.jpeg"/><Relationship Id="rId4" Type="http://schemas.openxmlformats.org/officeDocument/2006/relationships/hyperlink" Target="https://heartlandntbc.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26.jpeg"/><Relationship Id="rId4" Type="http://schemas.openxmlformats.org/officeDocument/2006/relationships/hyperlink" Target="https://heartlandntbc.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hyperlink" Target="https://heartlandntbc.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tcs.pressbooks.pub/nursingfundamentals/chapter/18-4-applying-the-nursing-proces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tigmafreesociety.com/stigm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heartlandntbc.org/stopthestigma/"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mailto:Lauren.Warren-Fields@uthct.edu"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738DE-4125-A906-0860-01D35A3935B2}"/>
              </a:ext>
            </a:extLst>
          </p:cNvPr>
          <p:cNvSpPr>
            <a:spLocks noGrp="1"/>
          </p:cNvSpPr>
          <p:nvPr>
            <p:ph type="ctrTitle"/>
          </p:nvPr>
        </p:nvSpPr>
        <p:spPr>
          <a:xfrm>
            <a:off x="3259014" y="1989627"/>
            <a:ext cx="7553529" cy="2308996"/>
          </a:xfrm>
        </p:spPr>
        <p:txBody>
          <a:bodyPr>
            <a:noAutofit/>
          </a:bodyPr>
          <a:lstStyle/>
          <a:p>
            <a:r>
              <a:rPr lang="en-US" sz="3600" dirty="0"/>
              <a:t>Heartland National TB Center’s</a:t>
            </a:r>
            <a:br>
              <a:rPr lang="en-US" sz="3600" dirty="0"/>
            </a:br>
            <a:r>
              <a:rPr lang="en-US" sz="3600" dirty="0">
                <a:solidFill>
                  <a:srgbClr val="FF0000"/>
                </a:solidFill>
              </a:rPr>
              <a:t>Stop</a:t>
            </a:r>
            <a:r>
              <a:rPr lang="en-US" sz="3600" dirty="0"/>
              <a:t> the </a:t>
            </a:r>
            <a:r>
              <a:rPr lang="en-US" sz="3600" dirty="0">
                <a:solidFill>
                  <a:srgbClr val="FF0000"/>
                </a:solidFill>
              </a:rPr>
              <a:t>Stigma</a:t>
            </a:r>
            <a:r>
              <a:rPr lang="en-US" sz="3600" dirty="0"/>
              <a:t> Campaign</a:t>
            </a:r>
            <a:br>
              <a:rPr lang="en-US" sz="3600" dirty="0"/>
            </a:br>
            <a:br>
              <a:rPr lang="en-US" sz="3600" dirty="0"/>
            </a:br>
            <a:r>
              <a:rPr lang="en-US" sz="2800" dirty="0"/>
              <a:t>Lauren Fields, MEd, BA</a:t>
            </a:r>
            <a:br>
              <a:rPr lang="en-US" sz="2800" dirty="0"/>
            </a:br>
            <a:r>
              <a:rPr lang="en-US" sz="2800" dirty="0"/>
              <a:t>September 19</a:t>
            </a:r>
            <a:r>
              <a:rPr lang="en-US" sz="2800" baseline="30000" dirty="0"/>
              <a:t>th</a:t>
            </a:r>
            <a:r>
              <a:rPr lang="en-US" sz="2800" dirty="0"/>
              <a:t>, 2025</a:t>
            </a:r>
            <a:endParaRPr lang="en-US" sz="3600" dirty="0"/>
          </a:p>
        </p:txBody>
      </p:sp>
      <p:sp>
        <p:nvSpPr>
          <p:cNvPr id="3" name="Subtitle 2">
            <a:extLst>
              <a:ext uri="{FF2B5EF4-FFF2-40B4-BE49-F238E27FC236}">
                <a16:creationId xmlns:a16="http://schemas.microsoft.com/office/drawing/2014/main" id="{8D7C7803-1948-551D-CD81-B95159449FD5}"/>
              </a:ext>
            </a:extLst>
          </p:cNvPr>
          <p:cNvSpPr>
            <a:spLocks noGrp="1"/>
          </p:cNvSpPr>
          <p:nvPr>
            <p:ph type="subTitle" idx="1"/>
          </p:nvPr>
        </p:nvSpPr>
        <p:spPr>
          <a:xfrm>
            <a:off x="1376313" y="4873658"/>
            <a:ext cx="9605914" cy="523188"/>
          </a:xfrm>
        </p:spPr>
        <p:txBody>
          <a:bodyPr>
            <a:normAutofit fontScale="92500"/>
          </a:bodyPr>
          <a:lstStyle/>
          <a:p>
            <a:r>
              <a:rPr lang="en-US" sz="2400" dirty="0"/>
              <a:t>TB Nurse Case Management ∙ September 17</a:t>
            </a:r>
            <a:r>
              <a:rPr lang="en-US" sz="2400" baseline="30000" dirty="0"/>
              <a:t>th</a:t>
            </a:r>
            <a:r>
              <a:rPr lang="en-US" sz="2400" dirty="0"/>
              <a:t> - 19</a:t>
            </a:r>
            <a:r>
              <a:rPr lang="en-US" sz="2400" baseline="30000" dirty="0"/>
              <a:t>th</a:t>
            </a:r>
            <a:r>
              <a:rPr lang="en-US" sz="2400" dirty="0"/>
              <a:t>, 2025 ∙ Houston, Texas</a:t>
            </a:r>
          </a:p>
          <a:p>
            <a:endParaRPr lang="en-US" dirty="0"/>
          </a:p>
        </p:txBody>
      </p:sp>
    </p:spTree>
    <p:extLst>
      <p:ext uri="{BB962C8B-B14F-4D97-AF65-F5344CB8AC3E}">
        <p14:creationId xmlns:p14="http://schemas.microsoft.com/office/powerpoint/2010/main" val="42737451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1718F-1AF2-861A-D773-03CE73237F69}"/>
              </a:ext>
            </a:extLst>
          </p:cNvPr>
          <p:cNvSpPr>
            <a:spLocks noGrp="1"/>
          </p:cNvSpPr>
          <p:nvPr>
            <p:ph type="title"/>
          </p:nvPr>
        </p:nvSpPr>
        <p:spPr/>
        <p:txBody>
          <a:bodyPr>
            <a:normAutofit/>
          </a:bodyPr>
          <a:lstStyle/>
          <a:p>
            <a:r>
              <a:rPr lang="en-US" dirty="0"/>
              <a:t>Where It All Began</a:t>
            </a:r>
          </a:p>
        </p:txBody>
      </p:sp>
      <p:sp>
        <p:nvSpPr>
          <p:cNvPr id="3" name="Text Placeholder 2">
            <a:extLst>
              <a:ext uri="{FF2B5EF4-FFF2-40B4-BE49-F238E27FC236}">
                <a16:creationId xmlns:a16="http://schemas.microsoft.com/office/drawing/2014/main" id="{ECF5674A-D2B4-9810-74C4-07EE56D9562D}"/>
              </a:ext>
            </a:extLst>
          </p:cNvPr>
          <p:cNvSpPr>
            <a:spLocks noGrp="1"/>
          </p:cNvSpPr>
          <p:nvPr>
            <p:ph type="body" idx="1"/>
          </p:nvPr>
        </p:nvSpPr>
        <p:spPr/>
        <p:txBody>
          <a:bodyPr/>
          <a:lstStyle/>
          <a:p>
            <a:r>
              <a:rPr lang="en-US" dirty="0"/>
              <a:t>Roots of the Language Change Movement in TB Care</a:t>
            </a:r>
          </a:p>
        </p:txBody>
      </p:sp>
    </p:spTree>
    <p:extLst>
      <p:ext uri="{BB962C8B-B14F-4D97-AF65-F5344CB8AC3E}">
        <p14:creationId xmlns:p14="http://schemas.microsoft.com/office/powerpoint/2010/main" val="31201895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Rounded Corners 71">
            <a:extLst>
              <a:ext uri="{FF2B5EF4-FFF2-40B4-BE49-F238E27FC236}">
                <a16:creationId xmlns:a16="http://schemas.microsoft.com/office/drawing/2014/main" id="{0157A816-D1B7-4964-8A5E-BCA9F221E907}"/>
              </a:ext>
            </a:extLst>
          </p:cNvPr>
          <p:cNvSpPr/>
          <p:nvPr/>
        </p:nvSpPr>
        <p:spPr>
          <a:xfrm>
            <a:off x="187569" y="1780041"/>
            <a:ext cx="11910646" cy="5042789"/>
          </a:xfrm>
          <a:prstGeom prst="roundRect">
            <a:avLst/>
          </a:prstGeom>
          <a:solidFill>
            <a:schemeClr val="bg1">
              <a:alpha val="7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5DCA877-53D4-35CE-F4E0-C51FE174A0F7}"/>
              </a:ext>
            </a:extLst>
          </p:cNvPr>
          <p:cNvSpPr/>
          <p:nvPr/>
        </p:nvSpPr>
        <p:spPr>
          <a:xfrm>
            <a:off x="4443046" y="397238"/>
            <a:ext cx="3188677" cy="68128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3EFD79-CE35-5885-CAB8-D456148FF723}"/>
              </a:ext>
            </a:extLst>
          </p:cNvPr>
          <p:cNvSpPr txBox="1">
            <a:spLocks/>
          </p:cNvSpPr>
          <p:nvPr/>
        </p:nvSpPr>
        <p:spPr>
          <a:xfrm>
            <a:off x="1172066" y="397238"/>
            <a:ext cx="9847868" cy="826072"/>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dirty="0"/>
              <a:t>Timeline</a:t>
            </a:r>
          </a:p>
        </p:txBody>
      </p:sp>
      <p:sp>
        <p:nvSpPr>
          <p:cNvPr id="69" name="Oval 68">
            <a:extLst>
              <a:ext uri="{FF2B5EF4-FFF2-40B4-BE49-F238E27FC236}">
                <a16:creationId xmlns:a16="http://schemas.microsoft.com/office/drawing/2014/main" id="{3C489A88-B1C1-35A7-3AE2-DD02AE7D03BE}"/>
              </a:ext>
            </a:extLst>
          </p:cNvPr>
          <p:cNvSpPr/>
          <p:nvPr/>
        </p:nvSpPr>
        <p:spPr>
          <a:xfrm>
            <a:off x="1680970" y="1223310"/>
            <a:ext cx="1924739" cy="46082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CBEF8C6-69BB-ABAB-564D-C11AB60CDED3}"/>
              </a:ext>
            </a:extLst>
          </p:cNvPr>
          <p:cNvSpPr txBox="1"/>
          <p:nvPr/>
        </p:nvSpPr>
        <p:spPr>
          <a:xfrm>
            <a:off x="1941689" y="1228209"/>
            <a:ext cx="1433689" cy="461665"/>
          </a:xfrm>
          <a:prstGeom prst="rect">
            <a:avLst/>
          </a:prstGeom>
          <a:noFill/>
        </p:spPr>
        <p:txBody>
          <a:bodyPr wrap="square" rtlCol="0">
            <a:spAutoFit/>
          </a:bodyPr>
          <a:lstStyle/>
          <a:p>
            <a:r>
              <a:rPr lang="en-US" sz="2400" dirty="0"/>
              <a:t>Defaulter</a:t>
            </a:r>
            <a:endParaRPr lang="en-US" dirty="0"/>
          </a:p>
        </p:txBody>
      </p:sp>
      <p:sp>
        <p:nvSpPr>
          <p:cNvPr id="70" name="Oval 69">
            <a:extLst>
              <a:ext uri="{FF2B5EF4-FFF2-40B4-BE49-F238E27FC236}">
                <a16:creationId xmlns:a16="http://schemas.microsoft.com/office/drawing/2014/main" id="{148D93A6-1F15-2734-323C-C13AA89A88AC}"/>
              </a:ext>
            </a:extLst>
          </p:cNvPr>
          <p:cNvSpPr/>
          <p:nvPr/>
        </p:nvSpPr>
        <p:spPr>
          <a:xfrm>
            <a:off x="4912237" y="1210162"/>
            <a:ext cx="1924739" cy="46082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794C9E2-E9C8-1FB6-C464-4246E30BADA9}"/>
              </a:ext>
            </a:extLst>
          </p:cNvPr>
          <p:cNvSpPr txBox="1"/>
          <p:nvPr/>
        </p:nvSpPr>
        <p:spPr>
          <a:xfrm>
            <a:off x="5258840" y="1224022"/>
            <a:ext cx="1300325" cy="461665"/>
          </a:xfrm>
          <a:prstGeom prst="rect">
            <a:avLst/>
          </a:prstGeom>
          <a:noFill/>
        </p:spPr>
        <p:txBody>
          <a:bodyPr wrap="square" rtlCol="0">
            <a:spAutoFit/>
          </a:bodyPr>
          <a:lstStyle/>
          <a:p>
            <a:r>
              <a:rPr lang="en-US" sz="2400" dirty="0"/>
              <a:t>Suspect</a:t>
            </a:r>
            <a:endParaRPr lang="en-US" dirty="0"/>
          </a:p>
        </p:txBody>
      </p:sp>
      <p:sp>
        <p:nvSpPr>
          <p:cNvPr id="71" name="Oval 70">
            <a:extLst>
              <a:ext uri="{FF2B5EF4-FFF2-40B4-BE49-F238E27FC236}">
                <a16:creationId xmlns:a16="http://schemas.microsoft.com/office/drawing/2014/main" id="{CB7CA811-F235-BC73-0B2A-782B84D637A6}"/>
              </a:ext>
            </a:extLst>
          </p:cNvPr>
          <p:cNvSpPr/>
          <p:nvPr/>
        </p:nvSpPr>
        <p:spPr>
          <a:xfrm>
            <a:off x="7977808" y="1210162"/>
            <a:ext cx="1924739" cy="46082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873D0DF-BBD3-3C11-52CB-9DDD29770446}"/>
              </a:ext>
            </a:extLst>
          </p:cNvPr>
          <p:cNvSpPr txBox="1"/>
          <p:nvPr/>
        </p:nvSpPr>
        <p:spPr>
          <a:xfrm>
            <a:off x="8365066" y="1227175"/>
            <a:ext cx="1222763" cy="461665"/>
          </a:xfrm>
          <a:prstGeom prst="rect">
            <a:avLst/>
          </a:prstGeom>
          <a:noFill/>
        </p:spPr>
        <p:txBody>
          <a:bodyPr wrap="square" rtlCol="0">
            <a:spAutoFit/>
          </a:bodyPr>
          <a:lstStyle/>
          <a:p>
            <a:r>
              <a:rPr lang="en-US" sz="2400" dirty="0"/>
              <a:t>Control</a:t>
            </a:r>
          </a:p>
        </p:txBody>
      </p:sp>
      <p:cxnSp>
        <p:nvCxnSpPr>
          <p:cNvPr id="10" name="Straight Connector 9">
            <a:extLst>
              <a:ext uri="{FF2B5EF4-FFF2-40B4-BE49-F238E27FC236}">
                <a16:creationId xmlns:a16="http://schemas.microsoft.com/office/drawing/2014/main" id="{C565E04C-E9F5-C9BF-4B54-2B3E337DE93E}"/>
              </a:ext>
            </a:extLst>
          </p:cNvPr>
          <p:cNvCxnSpPr/>
          <p:nvPr/>
        </p:nvCxnSpPr>
        <p:spPr>
          <a:xfrm>
            <a:off x="1953412" y="1476638"/>
            <a:ext cx="135466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0A851F9-580A-9846-31F0-BD36C47B5436}"/>
              </a:ext>
            </a:extLst>
          </p:cNvPr>
          <p:cNvCxnSpPr/>
          <p:nvPr/>
        </p:nvCxnSpPr>
        <p:spPr>
          <a:xfrm>
            <a:off x="8304761" y="1467675"/>
            <a:ext cx="135466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75AD49-D96D-D690-8E23-99A82E739527}"/>
              </a:ext>
            </a:extLst>
          </p:cNvPr>
          <p:cNvCxnSpPr/>
          <p:nvPr/>
        </p:nvCxnSpPr>
        <p:spPr>
          <a:xfrm>
            <a:off x="5197274" y="1460833"/>
            <a:ext cx="135466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F7EED63F-F37C-49F9-99A8-9481D8A0D6DC}"/>
              </a:ext>
            </a:extLst>
          </p:cNvPr>
          <p:cNvGrpSpPr/>
          <p:nvPr/>
        </p:nvGrpSpPr>
        <p:grpSpPr>
          <a:xfrm>
            <a:off x="612920" y="3875705"/>
            <a:ext cx="11076385" cy="513430"/>
            <a:chOff x="612920" y="3688416"/>
            <a:chExt cx="11076385" cy="513430"/>
          </a:xfrm>
        </p:grpSpPr>
        <p:cxnSp>
          <p:nvCxnSpPr>
            <p:cNvPr id="14" name="Straight Connector 13">
              <a:extLst>
                <a:ext uri="{FF2B5EF4-FFF2-40B4-BE49-F238E27FC236}">
                  <a16:creationId xmlns:a16="http://schemas.microsoft.com/office/drawing/2014/main" id="{F4151FA1-9CC8-6218-D370-913903791237}"/>
                </a:ext>
              </a:extLst>
            </p:cNvPr>
            <p:cNvCxnSpPr>
              <a:stCxn id="32" idx="1"/>
              <a:endCxn id="30" idx="3"/>
            </p:cNvCxnSpPr>
            <p:nvPr/>
          </p:nvCxnSpPr>
          <p:spPr>
            <a:xfrm>
              <a:off x="612920" y="3945971"/>
              <a:ext cx="1107638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323F7BD-A9A4-159E-8BC1-2D5917F514CC}"/>
                </a:ext>
              </a:extLst>
            </p:cNvPr>
            <p:cNvGrpSpPr/>
            <p:nvPr/>
          </p:nvGrpSpPr>
          <p:grpSpPr>
            <a:xfrm>
              <a:off x="612920" y="3688417"/>
              <a:ext cx="1354667" cy="497893"/>
              <a:chOff x="992102" y="3645288"/>
              <a:chExt cx="1354669" cy="461666"/>
            </a:xfrm>
          </p:grpSpPr>
          <p:sp>
            <p:nvSpPr>
              <p:cNvPr id="31" name="Flowchart: Off-page Connector 30">
                <a:extLst>
                  <a:ext uri="{FF2B5EF4-FFF2-40B4-BE49-F238E27FC236}">
                    <a16:creationId xmlns:a16="http://schemas.microsoft.com/office/drawing/2014/main" id="{1B7F4799-DDCF-DCB5-41D2-775826F09A8C}"/>
                  </a:ext>
                </a:extLst>
              </p:cNvPr>
              <p:cNvSpPr/>
              <p:nvPr/>
            </p:nvSpPr>
            <p:spPr>
              <a:xfrm rot="16200000">
                <a:off x="1438604" y="3198786"/>
                <a:ext cx="461666" cy="1354669"/>
              </a:xfrm>
              <a:prstGeom prst="flowChartOffpage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2452F47-12BB-5B96-A030-0FC0EE90C13C}"/>
                  </a:ext>
                </a:extLst>
              </p:cNvPr>
              <p:cNvSpPr txBox="1"/>
              <p:nvPr/>
            </p:nvSpPr>
            <p:spPr>
              <a:xfrm>
                <a:off x="992102" y="3745602"/>
                <a:ext cx="1068052" cy="276999"/>
              </a:xfrm>
              <a:prstGeom prst="rect">
                <a:avLst/>
              </a:prstGeom>
              <a:noFill/>
            </p:spPr>
            <p:txBody>
              <a:bodyPr wrap="square" rtlCol="0">
                <a:spAutoFit/>
              </a:bodyPr>
              <a:lstStyle/>
              <a:p>
                <a:pPr algn="ctr"/>
                <a:r>
                  <a:rPr lang="en-US" sz="1200" b="1" dirty="0">
                    <a:solidFill>
                      <a:schemeClr val="bg1"/>
                    </a:solidFill>
                  </a:rPr>
                  <a:t>2012</a:t>
                </a:r>
              </a:p>
            </p:txBody>
          </p:sp>
        </p:grpSp>
        <p:grpSp>
          <p:nvGrpSpPr>
            <p:cNvPr id="16" name="Group 15">
              <a:extLst>
                <a:ext uri="{FF2B5EF4-FFF2-40B4-BE49-F238E27FC236}">
                  <a16:creationId xmlns:a16="http://schemas.microsoft.com/office/drawing/2014/main" id="{13F59FCD-19D9-508B-1193-B436FF449852}"/>
                </a:ext>
              </a:extLst>
            </p:cNvPr>
            <p:cNvGrpSpPr/>
            <p:nvPr/>
          </p:nvGrpSpPr>
          <p:grpSpPr>
            <a:xfrm>
              <a:off x="10334637" y="3688417"/>
              <a:ext cx="1354668" cy="497893"/>
              <a:chOff x="992102" y="3645288"/>
              <a:chExt cx="1354669" cy="461666"/>
            </a:xfrm>
          </p:grpSpPr>
          <p:sp>
            <p:nvSpPr>
              <p:cNvPr id="29" name="Flowchart: Off-page Connector 28">
                <a:extLst>
                  <a:ext uri="{FF2B5EF4-FFF2-40B4-BE49-F238E27FC236}">
                    <a16:creationId xmlns:a16="http://schemas.microsoft.com/office/drawing/2014/main" id="{0A674966-6AAF-E66B-D833-FBE5DBEF0D4D}"/>
                  </a:ext>
                </a:extLst>
              </p:cNvPr>
              <p:cNvSpPr/>
              <p:nvPr/>
            </p:nvSpPr>
            <p:spPr>
              <a:xfrm rot="5400000" flipH="1">
                <a:off x="1438604" y="3198786"/>
                <a:ext cx="461666" cy="1354669"/>
              </a:xfrm>
              <a:prstGeom prst="flowChartOffpage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DEF4C36-1175-4A9D-AF66-C3205CCBC1D9}"/>
                  </a:ext>
                </a:extLst>
              </p:cNvPr>
              <p:cNvSpPr txBox="1"/>
              <p:nvPr/>
            </p:nvSpPr>
            <p:spPr>
              <a:xfrm>
                <a:off x="1289151" y="3745602"/>
                <a:ext cx="1057619" cy="276999"/>
              </a:xfrm>
              <a:prstGeom prst="rect">
                <a:avLst/>
              </a:prstGeom>
              <a:noFill/>
            </p:spPr>
            <p:txBody>
              <a:bodyPr wrap="square" rtlCol="0">
                <a:spAutoFit/>
              </a:bodyPr>
              <a:lstStyle/>
              <a:p>
                <a:pPr algn="ctr"/>
                <a:r>
                  <a:rPr lang="en-US" sz="1200" b="1" dirty="0">
                    <a:solidFill>
                      <a:schemeClr val="bg1"/>
                    </a:solidFill>
                  </a:rPr>
                  <a:t>2015</a:t>
                </a:r>
              </a:p>
            </p:txBody>
          </p:sp>
        </p:grpSp>
        <p:grpSp>
          <p:nvGrpSpPr>
            <p:cNvPr id="17" name="Group 16">
              <a:extLst>
                <a:ext uri="{FF2B5EF4-FFF2-40B4-BE49-F238E27FC236}">
                  <a16:creationId xmlns:a16="http://schemas.microsoft.com/office/drawing/2014/main" id="{72296CBB-A993-EA33-8C35-8FC198AAE68B}"/>
                </a:ext>
              </a:extLst>
            </p:cNvPr>
            <p:cNvGrpSpPr/>
            <p:nvPr/>
          </p:nvGrpSpPr>
          <p:grpSpPr>
            <a:xfrm>
              <a:off x="2973898" y="3690093"/>
              <a:ext cx="1289629" cy="511753"/>
              <a:chOff x="2940848" y="4633949"/>
              <a:chExt cx="1628907" cy="511753"/>
            </a:xfrm>
          </p:grpSpPr>
          <p:sp>
            <p:nvSpPr>
              <p:cNvPr id="27" name="Flowchart: Off-page Connector 26">
                <a:extLst>
                  <a:ext uri="{FF2B5EF4-FFF2-40B4-BE49-F238E27FC236}">
                    <a16:creationId xmlns:a16="http://schemas.microsoft.com/office/drawing/2014/main" id="{5FA967DA-A7CD-3582-326F-4BBD2C4DF6A3}"/>
                  </a:ext>
                </a:extLst>
              </p:cNvPr>
              <p:cNvSpPr/>
              <p:nvPr/>
            </p:nvSpPr>
            <p:spPr>
              <a:xfrm rot="16200000">
                <a:off x="3643475" y="4205562"/>
                <a:ext cx="497893" cy="1354667"/>
              </a:xfrm>
              <a:prstGeom prst="flowChartOffpage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Off-page Connector 27">
                <a:extLst>
                  <a:ext uri="{FF2B5EF4-FFF2-40B4-BE49-F238E27FC236}">
                    <a16:creationId xmlns:a16="http://schemas.microsoft.com/office/drawing/2014/main" id="{87D9DAA1-92BE-988F-F65B-02FF9F652F1A}"/>
                  </a:ext>
                </a:extLst>
              </p:cNvPr>
              <p:cNvSpPr/>
              <p:nvPr/>
            </p:nvSpPr>
            <p:spPr>
              <a:xfrm rot="5400000" flipH="1">
                <a:off x="3369235" y="4219422"/>
                <a:ext cx="497893" cy="1354667"/>
              </a:xfrm>
              <a:prstGeom prst="flowChartOffpage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A8770BB-FACC-1D31-F99E-4635203EC4E5}"/>
                </a:ext>
              </a:extLst>
            </p:cNvPr>
            <p:cNvGrpSpPr/>
            <p:nvPr/>
          </p:nvGrpSpPr>
          <p:grpSpPr>
            <a:xfrm>
              <a:off x="8038698" y="3688416"/>
              <a:ext cx="1289629" cy="511753"/>
              <a:chOff x="2940848" y="4633949"/>
              <a:chExt cx="1628907" cy="511753"/>
            </a:xfrm>
          </p:grpSpPr>
          <p:sp>
            <p:nvSpPr>
              <p:cNvPr id="25" name="Flowchart: Off-page Connector 24">
                <a:extLst>
                  <a:ext uri="{FF2B5EF4-FFF2-40B4-BE49-F238E27FC236}">
                    <a16:creationId xmlns:a16="http://schemas.microsoft.com/office/drawing/2014/main" id="{A57FA601-61B0-30F1-02BB-BEFF0DDCCB67}"/>
                  </a:ext>
                </a:extLst>
              </p:cNvPr>
              <p:cNvSpPr/>
              <p:nvPr/>
            </p:nvSpPr>
            <p:spPr>
              <a:xfrm rot="16200000">
                <a:off x="3643475" y="4205562"/>
                <a:ext cx="497893" cy="1354667"/>
              </a:xfrm>
              <a:prstGeom prst="flowChartOffpage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Off-page Connector 25">
                <a:extLst>
                  <a:ext uri="{FF2B5EF4-FFF2-40B4-BE49-F238E27FC236}">
                    <a16:creationId xmlns:a16="http://schemas.microsoft.com/office/drawing/2014/main" id="{22041ECC-3728-AB5F-6AC4-A6844AA7DFB0}"/>
                  </a:ext>
                </a:extLst>
              </p:cNvPr>
              <p:cNvSpPr/>
              <p:nvPr/>
            </p:nvSpPr>
            <p:spPr>
              <a:xfrm rot="5400000" flipH="1">
                <a:off x="3369235" y="4219422"/>
                <a:ext cx="497893" cy="1354667"/>
              </a:xfrm>
              <a:prstGeom prst="flowChartOffpage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9654547C-FCC3-1270-6996-8740A6B2712E}"/>
                </a:ext>
              </a:extLst>
            </p:cNvPr>
            <p:cNvGrpSpPr/>
            <p:nvPr/>
          </p:nvGrpSpPr>
          <p:grpSpPr>
            <a:xfrm>
              <a:off x="5506297" y="3688416"/>
              <a:ext cx="1289629" cy="511753"/>
              <a:chOff x="2940848" y="4633949"/>
              <a:chExt cx="1628907" cy="511753"/>
            </a:xfrm>
          </p:grpSpPr>
          <p:sp>
            <p:nvSpPr>
              <p:cNvPr id="23" name="Flowchart: Off-page Connector 22">
                <a:extLst>
                  <a:ext uri="{FF2B5EF4-FFF2-40B4-BE49-F238E27FC236}">
                    <a16:creationId xmlns:a16="http://schemas.microsoft.com/office/drawing/2014/main" id="{72985FB6-8A40-0462-074F-D1A7E8275401}"/>
                  </a:ext>
                </a:extLst>
              </p:cNvPr>
              <p:cNvSpPr/>
              <p:nvPr/>
            </p:nvSpPr>
            <p:spPr>
              <a:xfrm rot="16200000">
                <a:off x="3643475" y="4205562"/>
                <a:ext cx="497893" cy="1354667"/>
              </a:xfrm>
              <a:prstGeom prst="flowChartOffpage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Off-page Connector 23">
                <a:extLst>
                  <a:ext uri="{FF2B5EF4-FFF2-40B4-BE49-F238E27FC236}">
                    <a16:creationId xmlns:a16="http://schemas.microsoft.com/office/drawing/2014/main" id="{50A50A8B-7D54-4759-8E6F-C7731E1CE16B}"/>
                  </a:ext>
                </a:extLst>
              </p:cNvPr>
              <p:cNvSpPr/>
              <p:nvPr/>
            </p:nvSpPr>
            <p:spPr>
              <a:xfrm rot="5400000" flipH="1">
                <a:off x="3369235" y="4219422"/>
                <a:ext cx="497893" cy="1354667"/>
              </a:xfrm>
              <a:prstGeom prst="flowChartOffpage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CBEB0F02-5D54-D714-4B5A-80CCE9E5A8E8}"/>
                </a:ext>
              </a:extLst>
            </p:cNvPr>
            <p:cNvSpPr txBox="1"/>
            <p:nvPr/>
          </p:nvSpPr>
          <p:spPr>
            <a:xfrm>
              <a:off x="3191015" y="3803531"/>
              <a:ext cx="855390" cy="276999"/>
            </a:xfrm>
            <a:prstGeom prst="rect">
              <a:avLst/>
            </a:prstGeom>
            <a:noFill/>
          </p:spPr>
          <p:txBody>
            <a:bodyPr wrap="square" rtlCol="0">
              <a:spAutoFit/>
            </a:bodyPr>
            <a:lstStyle/>
            <a:p>
              <a:pPr algn="ctr"/>
              <a:r>
                <a:rPr lang="en-US" sz="1200" b="1" dirty="0">
                  <a:solidFill>
                    <a:schemeClr val="bg1"/>
                  </a:solidFill>
                </a:rPr>
                <a:t>2012</a:t>
              </a:r>
            </a:p>
          </p:txBody>
        </p:sp>
        <p:sp>
          <p:nvSpPr>
            <p:cNvPr id="21" name="TextBox 20">
              <a:extLst>
                <a:ext uri="{FF2B5EF4-FFF2-40B4-BE49-F238E27FC236}">
                  <a16:creationId xmlns:a16="http://schemas.microsoft.com/office/drawing/2014/main" id="{C9589E81-EA77-08A5-932A-9626367F490C}"/>
                </a:ext>
              </a:extLst>
            </p:cNvPr>
            <p:cNvSpPr txBox="1"/>
            <p:nvPr/>
          </p:nvSpPr>
          <p:spPr>
            <a:xfrm>
              <a:off x="8247143" y="3802618"/>
              <a:ext cx="855390" cy="276999"/>
            </a:xfrm>
            <a:prstGeom prst="rect">
              <a:avLst/>
            </a:prstGeom>
            <a:noFill/>
          </p:spPr>
          <p:txBody>
            <a:bodyPr wrap="square" rtlCol="0">
              <a:spAutoFit/>
            </a:bodyPr>
            <a:lstStyle/>
            <a:p>
              <a:pPr algn="ctr"/>
              <a:r>
                <a:rPr lang="en-US" sz="1200" b="1" dirty="0">
                  <a:solidFill>
                    <a:schemeClr val="bg1"/>
                  </a:solidFill>
                </a:rPr>
                <a:t>2015</a:t>
              </a:r>
            </a:p>
          </p:txBody>
        </p:sp>
        <p:sp>
          <p:nvSpPr>
            <p:cNvPr id="22" name="TextBox 21">
              <a:extLst>
                <a:ext uri="{FF2B5EF4-FFF2-40B4-BE49-F238E27FC236}">
                  <a16:creationId xmlns:a16="http://schemas.microsoft.com/office/drawing/2014/main" id="{09264EE1-91B9-E9B6-EA72-3DBF6C532C90}"/>
                </a:ext>
              </a:extLst>
            </p:cNvPr>
            <p:cNvSpPr txBox="1"/>
            <p:nvPr/>
          </p:nvSpPr>
          <p:spPr>
            <a:xfrm>
              <a:off x="5722900" y="3714482"/>
              <a:ext cx="855390" cy="461665"/>
            </a:xfrm>
            <a:prstGeom prst="rect">
              <a:avLst/>
            </a:prstGeom>
            <a:noFill/>
          </p:spPr>
          <p:txBody>
            <a:bodyPr wrap="square" rtlCol="0">
              <a:spAutoFit/>
            </a:bodyPr>
            <a:lstStyle/>
            <a:p>
              <a:pPr algn="ctr"/>
              <a:r>
                <a:rPr lang="en-US" sz="1200" b="1" dirty="0">
                  <a:solidFill>
                    <a:schemeClr val="bg1"/>
                  </a:solidFill>
                </a:rPr>
                <a:t>March</a:t>
              </a:r>
            </a:p>
            <a:p>
              <a:pPr algn="ctr"/>
              <a:r>
                <a:rPr lang="en-US" sz="1200" b="1" dirty="0">
                  <a:solidFill>
                    <a:schemeClr val="bg1"/>
                  </a:solidFill>
                </a:rPr>
                <a:t>2015</a:t>
              </a:r>
            </a:p>
          </p:txBody>
        </p:sp>
      </p:grpSp>
      <p:sp>
        <p:nvSpPr>
          <p:cNvPr id="64" name="Rectangle: Rounded Corners 63">
            <a:extLst>
              <a:ext uri="{FF2B5EF4-FFF2-40B4-BE49-F238E27FC236}">
                <a16:creationId xmlns:a16="http://schemas.microsoft.com/office/drawing/2014/main" id="{0CC4A80F-6D35-1E14-D937-65532BBC5CC8}"/>
              </a:ext>
            </a:extLst>
          </p:cNvPr>
          <p:cNvSpPr/>
          <p:nvPr/>
        </p:nvSpPr>
        <p:spPr>
          <a:xfrm>
            <a:off x="612920" y="2383435"/>
            <a:ext cx="1216414" cy="1150293"/>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A082E45B-2848-28EA-AE6C-FA3D1C408B7A}"/>
              </a:ext>
            </a:extLst>
          </p:cNvPr>
          <p:cNvGrpSpPr/>
          <p:nvPr/>
        </p:nvGrpSpPr>
        <p:grpSpPr>
          <a:xfrm>
            <a:off x="1167790" y="3340947"/>
            <a:ext cx="142811" cy="560824"/>
            <a:chOff x="1101688" y="3340947"/>
            <a:chExt cx="142811" cy="560824"/>
          </a:xfrm>
        </p:grpSpPr>
        <p:cxnSp>
          <p:nvCxnSpPr>
            <p:cNvPr id="34" name="Straight Connector 33">
              <a:extLst>
                <a:ext uri="{FF2B5EF4-FFF2-40B4-BE49-F238E27FC236}">
                  <a16:creationId xmlns:a16="http://schemas.microsoft.com/office/drawing/2014/main" id="{FB627CD1-143C-A28D-BD29-2BC5770D8719}"/>
                </a:ext>
              </a:extLst>
            </p:cNvPr>
            <p:cNvCxnSpPr>
              <a:stCxn id="35" idx="2"/>
            </p:cNvCxnSpPr>
            <p:nvPr/>
          </p:nvCxnSpPr>
          <p:spPr>
            <a:xfrm flipH="1">
              <a:off x="1173093" y="3495183"/>
              <a:ext cx="1" cy="40658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A5AF7104-8581-7B17-3FDD-980B528C9EAD}"/>
                </a:ext>
              </a:extLst>
            </p:cNvPr>
            <p:cNvSpPr/>
            <p:nvPr/>
          </p:nvSpPr>
          <p:spPr>
            <a:xfrm>
              <a:off x="1101688" y="3340947"/>
              <a:ext cx="142811" cy="154236"/>
            </a:xfrm>
            <a:prstGeom prst="rect">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Rounded Corners 65">
            <a:extLst>
              <a:ext uri="{FF2B5EF4-FFF2-40B4-BE49-F238E27FC236}">
                <a16:creationId xmlns:a16="http://schemas.microsoft.com/office/drawing/2014/main" id="{D68F0D59-0A21-166E-EA46-D5AD371062E1}"/>
              </a:ext>
            </a:extLst>
          </p:cNvPr>
          <p:cNvSpPr/>
          <p:nvPr/>
        </p:nvSpPr>
        <p:spPr>
          <a:xfrm>
            <a:off x="5392990" y="1957701"/>
            <a:ext cx="1521790" cy="1595739"/>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07B894DE-0882-87A3-B156-260F6BC2FF5D}"/>
              </a:ext>
            </a:extLst>
          </p:cNvPr>
          <p:cNvGrpSpPr/>
          <p:nvPr/>
        </p:nvGrpSpPr>
        <p:grpSpPr>
          <a:xfrm>
            <a:off x="6088152" y="3339320"/>
            <a:ext cx="142811" cy="560824"/>
            <a:chOff x="1101688" y="3340947"/>
            <a:chExt cx="142811" cy="560824"/>
          </a:xfrm>
        </p:grpSpPr>
        <p:cxnSp>
          <p:nvCxnSpPr>
            <p:cNvPr id="37" name="Straight Connector 36">
              <a:extLst>
                <a:ext uri="{FF2B5EF4-FFF2-40B4-BE49-F238E27FC236}">
                  <a16:creationId xmlns:a16="http://schemas.microsoft.com/office/drawing/2014/main" id="{3A02AA64-4CB3-1C91-FFD2-3BBA5B16D80D}"/>
                </a:ext>
              </a:extLst>
            </p:cNvPr>
            <p:cNvCxnSpPr>
              <a:stCxn id="38" idx="2"/>
            </p:cNvCxnSpPr>
            <p:nvPr/>
          </p:nvCxnSpPr>
          <p:spPr>
            <a:xfrm flipH="1">
              <a:off x="1173093" y="3495183"/>
              <a:ext cx="1" cy="40658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211A5314-8DAE-F6A8-B36F-DA2EA76DAA05}"/>
                </a:ext>
              </a:extLst>
            </p:cNvPr>
            <p:cNvSpPr/>
            <p:nvPr/>
          </p:nvSpPr>
          <p:spPr>
            <a:xfrm>
              <a:off x="1101688" y="3340947"/>
              <a:ext cx="142811" cy="154236"/>
            </a:xfrm>
            <a:prstGeom prst="rect">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Rectangle: Rounded Corners 67">
            <a:extLst>
              <a:ext uri="{FF2B5EF4-FFF2-40B4-BE49-F238E27FC236}">
                <a16:creationId xmlns:a16="http://schemas.microsoft.com/office/drawing/2014/main" id="{99D48F51-ECFF-CE24-8D6A-D0D28E44528C}"/>
              </a:ext>
            </a:extLst>
          </p:cNvPr>
          <p:cNvSpPr/>
          <p:nvPr/>
        </p:nvSpPr>
        <p:spPr>
          <a:xfrm>
            <a:off x="10221320" y="2335411"/>
            <a:ext cx="1613821" cy="1218029"/>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92C40C48-5F62-C799-F70F-1FB92D085589}"/>
              </a:ext>
            </a:extLst>
          </p:cNvPr>
          <p:cNvGrpSpPr/>
          <p:nvPr/>
        </p:nvGrpSpPr>
        <p:grpSpPr>
          <a:xfrm>
            <a:off x="11006690" y="3339320"/>
            <a:ext cx="142811" cy="560824"/>
            <a:chOff x="1101688" y="3340947"/>
            <a:chExt cx="142811" cy="560824"/>
          </a:xfrm>
        </p:grpSpPr>
        <p:cxnSp>
          <p:nvCxnSpPr>
            <p:cNvPr id="40" name="Straight Connector 39">
              <a:extLst>
                <a:ext uri="{FF2B5EF4-FFF2-40B4-BE49-F238E27FC236}">
                  <a16:creationId xmlns:a16="http://schemas.microsoft.com/office/drawing/2014/main" id="{396D5B1A-E0DB-0874-FDCE-2E122068B062}"/>
                </a:ext>
              </a:extLst>
            </p:cNvPr>
            <p:cNvCxnSpPr>
              <a:stCxn id="41" idx="2"/>
            </p:cNvCxnSpPr>
            <p:nvPr/>
          </p:nvCxnSpPr>
          <p:spPr>
            <a:xfrm flipH="1">
              <a:off x="1173093" y="3495183"/>
              <a:ext cx="1" cy="40658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8906C9EF-1B75-56CB-64DA-DDA42F9C1101}"/>
                </a:ext>
              </a:extLst>
            </p:cNvPr>
            <p:cNvSpPr/>
            <p:nvPr/>
          </p:nvSpPr>
          <p:spPr>
            <a:xfrm>
              <a:off x="1101688" y="3340947"/>
              <a:ext cx="142811" cy="154236"/>
            </a:xfrm>
            <a:prstGeom prst="rect">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Rounded Corners 64">
            <a:extLst>
              <a:ext uri="{FF2B5EF4-FFF2-40B4-BE49-F238E27FC236}">
                <a16:creationId xmlns:a16="http://schemas.microsoft.com/office/drawing/2014/main" id="{76B6C597-2336-CB4A-DDC9-891A7221853E}"/>
              </a:ext>
            </a:extLst>
          </p:cNvPr>
          <p:cNvSpPr/>
          <p:nvPr/>
        </p:nvSpPr>
        <p:spPr>
          <a:xfrm>
            <a:off x="2794404" y="4713081"/>
            <a:ext cx="1648641" cy="1998123"/>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99AD19E3-8557-EDB8-23AE-350A6A4BA807}"/>
              </a:ext>
            </a:extLst>
          </p:cNvPr>
          <p:cNvGrpSpPr/>
          <p:nvPr/>
        </p:nvGrpSpPr>
        <p:grpSpPr>
          <a:xfrm flipV="1">
            <a:off x="3534304" y="4336882"/>
            <a:ext cx="142811" cy="560824"/>
            <a:chOff x="1101688" y="3340947"/>
            <a:chExt cx="142811" cy="560824"/>
          </a:xfrm>
        </p:grpSpPr>
        <p:cxnSp>
          <p:nvCxnSpPr>
            <p:cNvPr id="43" name="Straight Connector 42">
              <a:extLst>
                <a:ext uri="{FF2B5EF4-FFF2-40B4-BE49-F238E27FC236}">
                  <a16:creationId xmlns:a16="http://schemas.microsoft.com/office/drawing/2014/main" id="{BA54B30A-D347-7B53-12A7-3BE65F77E597}"/>
                </a:ext>
              </a:extLst>
            </p:cNvPr>
            <p:cNvCxnSpPr>
              <a:stCxn id="44" idx="2"/>
            </p:cNvCxnSpPr>
            <p:nvPr/>
          </p:nvCxnSpPr>
          <p:spPr>
            <a:xfrm flipH="1">
              <a:off x="1173093" y="3495183"/>
              <a:ext cx="1" cy="40658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E0D6EDED-2102-E2E8-2CD2-54F25F67F79D}"/>
                </a:ext>
              </a:extLst>
            </p:cNvPr>
            <p:cNvSpPr/>
            <p:nvPr/>
          </p:nvSpPr>
          <p:spPr>
            <a:xfrm>
              <a:off x="1101688" y="3340947"/>
              <a:ext cx="142811" cy="154236"/>
            </a:xfrm>
            <a:prstGeom prst="rect">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Rectangle: Rounded Corners 66">
            <a:extLst>
              <a:ext uri="{FF2B5EF4-FFF2-40B4-BE49-F238E27FC236}">
                <a16:creationId xmlns:a16="http://schemas.microsoft.com/office/drawing/2014/main" id="{0F7FFD96-4CDE-DF9E-C034-6418586B6D11}"/>
              </a:ext>
            </a:extLst>
          </p:cNvPr>
          <p:cNvSpPr/>
          <p:nvPr/>
        </p:nvSpPr>
        <p:spPr>
          <a:xfrm>
            <a:off x="7908190" y="4699954"/>
            <a:ext cx="1613821" cy="1835141"/>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D60B085A-54C1-EF11-709F-67A8DC95F869}"/>
              </a:ext>
            </a:extLst>
          </p:cNvPr>
          <p:cNvGrpSpPr/>
          <p:nvPr/>
        </p:nvGrpSpPr>
        <p:grpSpPr>
          <a:xfrm flipV="1">
            <a:off x="8603432" y="4335205"/>
            <a:ext cx="142811" cy="560824"/>
            <a:chOff x="1101688" y="3340947"/>
            <a:chExt cx="142811" cy="560824"/>
          </a:xfrm>
        </p:grpSpPr>
        <p:cxnSp>
          <p:nvCxnSpPr>
            <p:cNvPr id="46" name="Straight Connector 45">
              <a:extLst>
                <a:ext uri="{FF2B5EF4-FFF2-40B4-BE49-F238E27FC236}">
                  <a16:creationId xmlns:a16="http://schemas.microsoft.com/office/drawing/2014/main" id="{831585EB-DEDE-F7B0-8062-CE85F24C500A}"/>
                </a:ext>
              </a:extLst>
            </p:cNvPr>
            <p:cNvCxnSpPr>
              <a:stCxn id="47" idx="2"/>
            </p:cNvCxnSpPr>
            <p:nvPr/>
          </p:nvCxnSpPr>
          <p:spPr>
            <a:xfrm flipH="1">
              <a:off x="1173093" y="3495183"/>
              <a:ext cx="1" cy="40658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EEFC1270-4A08-BE9C-23E6-4AE8CE9C338F}"/>
                </a:ext>
              </a:extLst>
            </p:cNvPr>
            <p:cNvSpPr/>
            <p:nvPr/>
          </p:nvSpPr>
          <p:spPr>
            <a:xfrm>
              <a:off x="1101688" y="3340947"/>
              <a:ext cx="142811" cy="154236"/>
            </a:xfrm>
            <a:prstGeom prst="rect">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8" name="Picture 47" descr="A picture containing game, fruit&#10;&#10;Description automatically generated">
            <a:extLst>
              <a:ext uri="{FF2B5EF4-FFF2-40B4-BE49-F238E27FC236}">
                <a16:creationId xmlns:a16="http://schemas.microsoft.com/office/drawing/2014/main" id="{361FE08F-F2F2-9048-93BD-5301A7ED0E03}"/>
              </a:ext>
            </a:extLst>
          </p:cNvPr>
          <p:cNvPicPr>
            <a:picLocks noChangeAspect="1"/>
          </p:cNvPicPr>
          <p:nvPr/>
        </p:nvPicPr>
        <p:blipFill>
          <a:blip r:embed="rId3"/>
          <a:stretch>
            <a:fillRect/>
          </a:stretch>
        </p:blipFill>
        <p:spPr>
          <a:xfrm>
            <a:off x="612920" y="4590033"/>
            <a:ext cx="1108409" cy="1539061"/>
          </a:xfrm>
          <a:prstGeom prst="rect">
            <a:avLst/>
          </a:prstGeom>
        </p:spPr>
      </p:pic>
      <p:sp>
        <p:nvSpPr>
          <p:cNvPr id="49" name="TextBox 48">
            <a:extLst>
              <a:ext uri="{FF2B5EF4-FFF2-40B4-BE49-F238E27FC236}">
                <a16:creationId xmlns:a16="http://schemas.microsoft.com/office/drawing/2014/main" id="{AFBDCCAD-AB37-7EE6-20C4-5B21A0804391}"/>
              </a:ext>
            </a:extLst>
          </p:cNvPr>
          <p:cNvSpPr txBox="1"/>
          <p:nvPr/>
        </p:nvSpPr>
        <p:spPr>
          <a:xfrm>
            <a:off x="432284" y="2444007"/>
            <a:ext cx="1613821" cy="523220"/>
          </a:xfrm>
          <a:prstGeom prst="rect">
            <a:avLst/>
          </a:prstGeom>
          <a:noFill/>
        </p:spPr>
        <p:txBody>
          <a:bodyPr wrap="square" rtlCol="0">
            <a:spAutoFit/>
          </a:bodyPr>
          <a:lstStyle/>
          <a:p>
            <a:pPr lvl="0" algn="ctr"/>
            <a:r>
              <a:rPr lang="en-US" sz="1400" dirty="0"/>
              <a:t>Every Word Counts</a:t>
            </a:r>
          </a:p>
          <a:p>
            <a:pPr lvl="0" algn="ctr"/>
            <a:r>
              <a:rPr lang="en-US" sz="1400" dirty="0"/>
              <a:t>TB Language Guide</a:t>
            </a:r>
          </a:p>
        </p:txBody>
      </p:sp>
      <p:sp>
        <p:nvSpPr>
          <p:cNvPr id="50" name="TextBox 49">
            <a:extLst>
              <a:ext uri="{FF2B5EF4-FFF2-40B4-BE49-F238E27FC236}">
                <a16:creationId xmlns:a16="http://schemas.microsoft.com/office/drawing/2014/main" id="{E131BB55-497F-92B3-93A3-94AA1D9A9D7B}"/>
              </a:ext>
            </a:extLst>
          </p:cNvPr>
          <p:cNvSpPr txBox="1"/>
          <p:nvPr/>
        </p:nvSpPr>
        <p:spPr>
          <a:xfrm>
            <a:off x="2726932" y="4859567"/>
            <a:ext cx="1757554" cy="1600438"/>
          </a:xfrm>
          <a:prstGeom prst="rect">
            <a:avLst/>
          </a:prstGeom>
          <a:noFill/>
        </p:spPr>
        <p:txBody>
          <a:bodyPr wrap="square" rtlCol="0">
            <a:spAutoFit/>
          </a:bodyPr>
          <a:lstStyle/>
          <a:p>
            <a:pPr lvl="0" algn="ctr"/>
            <a:r>
              <a:rPr lang="en-US" sz="1400" dirty="0"/>
              <a:t>Language in TB Services: can we change to patient-centered terminology and stop the paradigm of blaming the patients?</a:t>
            </a:r>
          </a:p>
        </p:txBody>
      </p:sp>
      <p:pic>
        <p:nvPicPr>
          <p:cNvPr id="51" name="Picture 50" descr="A close up of text on a white background&#10;&#10;Description automatically generated">
            <a:extLst>
              <a:ext uri="{FF2B5EF4-FFF2-40B4-BE49-F238E27FC236}">
                <a16:creationId xmlns:a16="http://schemas.microsoft.com/office/drawing/2014/main" id="{8430686B-1D11-233C-8260-6A374693DC68}"/>
              </a:ext>
            </a:extLst>
          </p:cNvPr>
          <p:cNvPicPr>
            <a:picLocks noChangeAspect="1"/>
          </p:cNvPicPr>
          <p:nvPr/>
        </p:nvPicPr>
        <p:blipFill>
          <a:blip r:embed="rId4"/>
          <a:stretch>
            <a:fillRect/>
          </a:stretch>
        </p:blipFill>
        <p:spPr>
          <a:xfrm>
            <a:off x="3010908" y="2050853"/>
            <a:ext cx="1222762" cy="1719072"/>
          </a:xfrm>
          <a:prstGeom prst="rect">
            <a:avLst/>
          </a:prstGeom>
        </p:spPr>
      </p:pic>
      <p:pic>
        <p:nvPicPr>
          <p:cNvPr id="52" name="Picture 51" descr="A screenshot of a cell phone&#10;&#10;Description automatically generated">
            <a:extLst>
              <a:ext uri="{FF2B5EF4-FFF2-40B4-BE49-F238E27FC236}">
                <a16:creationId xmlns:a16="http://schemas.microsoft.com/office/drawing/2014/main" id="{99B0770E-BD28-EE03-1C19-CD4363010D9B}"/>
              </a:ext>
            </a:extLst>
          </p:cNvPr>
          <p:cNvPicPr>
            <a:picLocks noChangeAspect="1"/>
          </p:cNvPicPr>
          <p:nvPr/>
        </p:nvPicPr>
        <p:blipFill rotWithShape="1">
          <a:blip r:embed="rId5"/>
          <a:srcRect l="6079" r="8831" b="3525"/>
          <a:stretch/>
        </p:blipFill>
        <p:spPr>
          <a:xfrm>
            <a:off x="5595256" y="4590033"/>
            <a:ext cx="1130300" cy="1658482"/>
          </a:xfrm>
          <a:prstGeom prst="rect">
            <a:avLst/>
          </a:prstGeom>
        </p:spPr>
      </p:pic>
      <p:sp>
        <p:nvSpPr>
          <p:cNvPr id="53" name="TextBox 52">
            <a:extLst>
              <a:ext uri="{FF2B5EF4-FFF2-40B4-BE49-F238E27FC236}">
                <a16:creationId xmlns:a16="http://schemas.microsoft.com/office/drawing/2014/main" id="{1EA3CE11-62AF-18BD-FF31-9B42BED7F459}"/>
              </a:ext>
            </a:extLst>
          </p:cNvPr>
          <p:cNvSpPr txBox="1"/>
          <p:nvPr/>
        </p:nvSpPr>
        <p:spPr>
          <a:xfrm>
            <a:off x="5308673" y="1971762"/>
            <a:ext cx="1709166" cy="1169551"/>
          </a:xfrm>
          <a:prstGeom prst="rect">
            <a:avLst/>
          </a:prstGeom>
          <a:noFill/>
        </p:spPr>
        <p:txBody>
          <a:bodyPr wrap="square" rtlCol="0">
            <a:spAutoFit/>
          </a:bodyPr>
          <a:lstStyle/>
          <a:p>
            <a:pPr lvl="0" algn="ctr"/>
            <a:r>
              <a:rPr lang="en-US" sz="1400" dirty="0"/>
              <a:t>Open Letter Retire Stigmatizing and Criminalizing Language from Global TB Discourse</a:t>
            </a:r>
          </a:p>
        </p:txBody>
      </p:sp>
      <p:sp>
        <p:nvSpPr>
          <p:cNvPr id="54" name="TextBox 53">
            <a:extLst>
              <a:ext uri="{FF2B5EF4-FFF2-40B4-BE49-F238E27FC236}">
                <a16:creationId xmlns:a16="http://schemas.microsoft.com/office/drawing/2014/main" id="{0A384734-AED3-724D-AE9E-78141CF23BA9}"/>
              </a:ext>
            </a:extLst>
          </p:cNvPr>
          <p:cNvSpPr txBox="1"/>
          <p:nvPr/>
        </p:nvSpPr>
        <p:spPr>
          <a:xfrm>
            <a:off x="7908191" y="4952005"/>
            <a:ext cx="1613821" cy="1600438"/>
          </a:xfrm>
          <a:prstGeom prst="rect">
            <a:avLst/>
          </a:prstGeom>
          <a:noFill/>
        </p:spPr>
        <p:txBody>
          <a:bodyPr wrap="square" rtlCol="0">
            <a:spAutoFit/>
          </a:bodyPr>
          <a:lstStyle/>
          <a:p>
            <a:pPr lvl="0" algn="ctr"/>
            <a:r>
              <a:rPr lang="en-US" sz="1400" dirty="0"/>
              <a:t>Civil Society Calls for Retirement of Stigmatizing and Criminalizing Language from Global TB Discourse</a:t>
            </a:r>
          </a:p>
        </p:txBody>
      </p:sp>
      <p:sp>
        <p:nvSpPr>
          <p:cNvPr id="55" name="TextBox 54">
            <a:extLst>
              <a:ext uri="{FF2B5EF4-FFF2-40B4-BE49-F238E27FC236}">
                <a16:creationId xmlns:a16="http://schemas.microsoft.com/office/drawing/2014/main" id="{DAD872C1-767F-E4EA-9815-9490EEADBE71}"/>
              </a:ext>
            </a:extLst>
          </p:cNvPr>
          <p:cNvSpPr txBox="1"/>
          <p:nvPr/>
        </p:nvSpPr>
        <p:spPr>
          <a:xfrm>
            <a:off x="10174141" y="2343263"/>
            <a:ext cx="1709166" cy="954107"/>
          </a:xfrm>
          <a:prstGeom prst="rect">
            <a:avLst/>
          </a:prstGeom>
          <a:noFill/>
        </p:spPr>
        <p:txBody>
          <a:bodyPr wrap="square" rtlCol="0">
            <a:spAutoFit/>
          </a:bodyPr>
          <a:lstStyle/>
          <a:p>
            <a:pPr algn="ctr"/>
            <a:r>
              <a:rPr lang="en-US" sz="1400" dirty="0"/>
              <a:t>Heartland National TB Center creates the “Stop the Stigma” campaign.</a:t>
            </a:r>
          </a:p>
        </p:txBody>
      </p:sp>
      <p:pic>
        <p:nvPicPr>
          <p:cNvPr id="56" name="Picture 55">
            <a:extLst>
              <a:ext uri="{FF2B5EF4-FFF2-40B4-BE49-F238E27FC236}">
                <a16:creationId xmlns:a16="http://schemas.microsoft.com/office/drawing/2014/main" id="{1A9A02B1-A60A-0B19-9B52-BF1BFA31AADF}"/>
              </a:ext>
            </a:extLst>
          </p:cNvPr>
          <p:cNvPicPr>
            <a:picLocks noChangeAspect="1"/>
          </p:cNvPicPr>
          <p:nvPr/>
        </p:nvPicPr>
        <p:blipFill>
          <a:blip r:embed="rId6"/>
          <a:stretch>
            <a:fillRect/>
          </a:stretch>
        </p:blipFill>
        <p:spPr>
          <a:xfrm>
            <a:off x="10631686" y="4508341"/>
            <a:ext cx="1048359" cy="1651050"/>
          </a:xfrm>
          <a:prstGeom prst="rect">
            <a:avLst/>
          </a:prstGeom>
        </p:spPr>
      </p:pic>
      <p:sp>
        <p:nvSpPr>
          <p:cNvPr id="57" name="Rectangle 56">
            <a:extLst>
              <a:ext uri="{FF2B5EF4-FFF2-40B4-BE49-F238E27FC236}">
                <a16:creationId xmlns:a16="http://schemas.microsoft.com/office/drawing/2014/main" id="{655AC3C4-8049-7F1E-A523-F752FFC16993}"/>
              </a:ext>
            </a:extLst>
          </p:cNvPr>
          <p:cNvSpPr/>
          <p:nvPr/>
        </p:nvSpPr>
        <p:spPr>
          <a:xfrm>
            <a:off x="366837" y="2250831"/>
            <a:ext cx="1757554" cy="4032326"/>
          </a:xfrm>
          <a:prstGeom prst="rect">
            <a:avLst/>
          </a:prstGeom>
          <a:noFill/>
          <a:ln w="28575">
            <a:solidFill>
              <a:srgbClr val="FFFF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8838CEEF-CC0D-B57D-EF3D-895BACF39ECB}"/>
              </a:ext>
            </a:extLst>
          </p:cNvPr>
          <p:cNvSpPr/>
          <p:nvPr/>
        </p:nvSpPr>
        <p:spPr>
          <a:xfrm>
            <a:off x="2595942" y="1971761"/>
            <a:ext cx="2053590" cy="4851069"/>
          </a:xfrm>
          <a:prstGeom prst="rect">
            <a:avLst/>
          </a:prstGeom>
          <a:noFill/>
          <a:ln w="28575">
            <a:solidFill>
              <a:srgbClr val="FFFF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3D2F826-6AD6-5094-44C5-77752A696132}"/>
              </a:ext>
            </a:extLst>
          </p:cNvPr>
          <p:cNvSpPr/>
          <p:nvPr/>
        </p:nvSpPr>
        <p:spPr>
          <a:xfrm>
            <a:off x="5269804" y="1780041"/>
            <a:ext cx="1762583" cy="4648565"/>
          </a:xfrm>
          <a:prstGeom prst="rect">
            <a:avLst/>
          </a:prstGeom>
          <a:noFill/>
          <a:ln w="28575">
            <a:solidFill>
              <a:srgbClr val="FFFF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F887304E-DB9A-016D-4CB8-00335BFA84EF}"/>
              </a:ext>
            </a:extLst>
          </p:cNvPr>
          <p:cNvSpPr/>
          <p:nvPr/>
        </p:nvSpPr>
        <p:spPr>
          <a:xfrm>
            <a:off x="7681387" y="1913607"/>
            <a:ext cx="2053587" cy="4797596"/>
          </a:xfrm>
          <a:prstGeom prst="rect">
            <a:avLst/>
          </a:prstGeom>
          <a:noFill/>
          <a:ln w="28575">
            <a:solidFill>
              <a:srgbClr val="FFFF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A screenshot of a cell phone&#10;&#10;Description automatically generated">
            <a:extLst>
              <a:ext uri="{FF2B5EF4-FFF2-40B4-BE49-F238E27FC236}">
                <a16:creationId xmlns:a16="http://schemas.microsoft.com/office/drawing/2014/main" id="{417A0930-3744-6A18-0BF0-1EDC9A8900C7}"/>
              </a:ext>
            </a:extLst>
          </p:cNvPr>
          <p:cNvPicPr>
            <a:picLocks noChangeAspect="1"/>
          </p:cNvPicPr>
          <p:nvPr/>
        </p:nvPicPr>
        <p:blipFill rotWithShape="1">
          <a:blip r:embed="rId7"/>
          <a:srcRect l="1298" r="6652"/>
          <a:stretch/>
        </p:blipFill>
        <p:spPr>
          <a:xfrm>
            <a:off x="8063456" y="2065917"/>
            <a:ext cx="1222762" cy="1719072"/>
          </a:xfrm>
          <a:prstGeom prst="rect">
            <a:avLst/>
          </a:prstGeom>
        </p:spPr>
      </p:pic>
      <p:sp>
        <p:nvSpPr>
          <p:cNvPr id="62" name="Rectangle 61">
            <a:extLst>
              <a:ext uri="{FF2B5EF4-FFF2-40B4-BE49-F238E27FC236}">
                <a16:creationId xmlns:a16="http://schemas.microsoft.com/office/drawing/2014/main" id="{44A27E24-69F8-4501-8D58-93000C0A838A}"/>
              </a:ext>
            </a:extLst>
          </p:cNvPr>
          <p:cNvSpPr/>
          <p:nvPr/>
        </p:nvSpPr>
        <p:spPr>
          <a:xfrm>
            <a:off x="10140354" y="2250831"/>
            <a:ext cx="1775754" cy="4138952"/>
          </a:xfrm>
          <a:prstGeom prst="rect">
            <a:avLst/>
          </a:prstGeom>
          <a:noFill/>
          <a:ln w="28575">
            <a:solidFill>
              <a:srgbClr val="FFFF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6148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57"/>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58"/>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5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7" grpId="1" animBg="1"/>
      <p:bldP spid="58" grpId="0" animBg="1"/>
      <p:bldP spid="58" grpId="1" animBg="1"/>
      <p:bldP spid="59" grpId="0" animBg="1"/>
      <p:bldP spid="60" grpId="0" animBg="1"/>
      <p:bldP spid="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FAD77-FADC-82DC-37D2-F5CD5BCE9E32}"/>
              </a:ext>
            </a:extLst>
          </p:cNvPr>
          <p:cNvSpPr>
            <a:spLocks noGrp="1"/>
          </p:cNvSpPr>
          <p:nvPr>
            <p:ph type="title"/>
          </p:nvPr>
        </p:nvSpPr>
        <p:spPr>
          <a:xfrm>
            <a:off x="839788" y="457200"/>
            <a:ext cx="5256212" cy="633046"/>
          </a:xfrm>
        </p:spPr>
        <p:txBody>
          <a:bodyPr/>
          <a:lstStyle/>
          <a:p>
            <a:pPr algn="ctr"/>
            <a:r>
              <a:rPr lang="en-US" sz="3600" b="1" dirty="0">
                <a:ln>
                  <a:solidFill>
                    <a:schemeClr val="bg1">
                      <a:lumMod val="75000"/>
                      <a:lumOff val="25000"/>
                      <a:alpha val="10000"/>
                    </a:schemeClr>
                  </a:solidFill>
                </a:ln>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Call to Change</a:t>
            </a:r>
            <a:endParaRPr lang="en-US" dirty="0"/>
          </a:p>
        </p:txBody>
      </p:sp>
      <p:grpSp>
        <p:nvGrpSpPr>
          <p:cNvPr id="14" name="Group 13">
            <a:extLst>
              <a:ext uri="{FF2B5EF4-FFF2-40B4-BE49-F238E27FC236}">
                <a16:creationId xmlns:a16="http://schemas.microsoft.com/office/drawing/2014/main" id="{FBA2BEA1-556A-2917-E3B0-EA0BD4B3F852}"/>
              </a:ext>
            </a:extLst>
          </p:cNvPr>
          <p:cNvGrpSpPr/>
          <p:nvPr/>
        </p:nvGrpSpPr>
        <p:grpSpPr>
          <a:xfrm>
            <a:off x="6494584" y="457200"/>
            <a:ext cx="4344596" cy="6038328"/>
            <a:chOff x="5838092" y="117231"/>
            <a:chExt cx="5036928" cy="7000564"/>
          </a:xfrm>
        </p:grpSpPr>
        <p:sp>
          <p:nvSpPr>
            <p:cNvPr id="5" name="Rectangle 4">
              <a:extLst>
                <a:ext uri="{FF2B5EF4-FFF2-40B4-BE49-F238E27FC236}">
                  <a16:creationId xmlns:a16="http://schemas.microsoft.com/office/drawing/2014/main" id="{D3B1D583-F060-9C66-A0C0-01EB29768BBE}"/>
                </a:ext>
              </a:extLst>
            </p:cNvPr>
            <p:cNvSpPr/>
            <p:nvPr/>
          </p:nvSpPr>
          <p:spPr>
            <a:xfrm>
              <a:off x="5838092" y="117231"/>
              <a:ext cx="5036928" cy="70005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5B8C083-F905-631A-A007-D503E7E48865}"/>
                </a:ext>
              </a:extLst>
            </p:cNvPr>
            <p:cNvPicPr>
              <a:picLocks noChangeAspect="1"/>
            </p:cNvPicPr>
            <p:nvPr/>
          </p:nvPicPr>
          <p:blipFill rotWithShape="1">
            <a:blip r:embed="rId3"/>
            <a:srcRect r="50000" b="7577"/>
            <a:stretch/>
          </p:blipFill>
          <p:spPr>
            <a:xfrm>
              <a:off x="6038794" y="726831"/>
              <a:ext cx="4104861" cy="2902282"/>
            </a:xfrm>
            <a:prstGeom prst="rect">
              <a:avLst/>
            </a:prstGeom>
          </p:spPr>
        </p:pic>
        <p:pic>
          <p:nvPicPr>
            <p:cNvPr id="7" name="Picture 6">
              <a:extLst>
                <a:ext uri="{FF2B5EF4-FFF2-40B4-BE49-F238E27FC236}">
                  <a16:creationId xmlns:a16="http://schemas.microsoft.com/office/drawing/2014/main" id="{23D4AC21-50F2-9544-CE55-CC33CF720784}"/>
                </a:ext>
              </a:extLst>
            </p:cNvPr>
            <p:cNvPicPr>
              <a:picLocks noChangeAspect="1"/>
            </p:cNvPicPr>
            <p:nvPr/>
          </p:nvPicPr>
          <p:blipFill rotWithShape="1">
            <a:blip r:embed="rId4"/>
            <a:srcRect t="3540"/>
            <a:stretch/>
          </p:blipFill>
          <p:spPr>
            <a:xfrm>
              <a:off x="6038794" y="3640185"/>
              <a:ext cx="4104860" cy="2811279"/>
            </a:xfrm>
            <a:prstGeom prst="rect">
              <a:avLst/>
            </a:prstGeom>
          </p:spPr>
        </p:pic>
        <p:pic>
          <p:nvPicPr>
            <p:cNvPr id="8" name="Picture 7">
              <a:extLst>
                <a:ext uri="{FF2B5EF4-FFF2-40B4-BE49-F238E27FC236}">
                  <a16:creationId xmlns:a16="http://schemas.microsoft.com/office/drawing/2014/main" id="{B47343A8-60BD-9DD6-9452-8798C6C7747B}"/>
                </a:ext>
              </a:extLst>
            </p:cNvPr>
            <p:cNvPicPr>
              <a:picLocks noChangeAspect="1"/>
            </p:cNvPicPr>
            <p:nvPr/>
          </p:nvPicPr>
          <p:blipFill>
            <a:blip r:embed="rId5"/>
            <a:stretch>
              <a:fillRect/>
            </a:stretch>
          </p:blipFill>
          <p:spPr>
            <a:xfrm>
              <a:off x="8686090" y="556378"/>
              <a:ext cx="1457528" cy="295316"/>
            </a:xfrm>
            <a:prstGeom prst="rect">
              <a:avLst/>
            </a:prstGeom>
          </p:spPr>
        </p:pic>
        <p:sp>
          <p:nvSpPr>
            <p:cNvPr id="9" name="Rectangle 8">
              <a:extLst>
                <a:ext uri="{FF2B5EF4-FFF2-40B4-BE49-F238E27FC236}">
                  <a16:creationId xmlns:a16="http://schemas.microsoft.com/office/drawing/2014/main" id="{94FA8467-5686-1D35-7D22-304331AECDEB}"/>
                </a:ext>
              </a:extLst>
            </p:cNvPr>
            <p:cNvSpPr/>
            <p:nvPr/>
          </p:nvSpPr>
          <p:spPr>
            <a:xfrm>
              <a:off x="6412523" y="4043245"/>
              <a:ext cx="3622431" cy="213968"/>
            </a:xfrm>
            <a:prstGeom prst="rect">
              <a:avLst/>
            </a:prstGeom>
            <a:solidFill>
              <a:srgbClr val="FFFF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8D0734-D58D-489C-70B4-9B97B1E2AF9B}"/>
                </a:ext>
              </a:extLst>
            </p:cNvPr>
            <p:cNvSpPr/>
            <p:nvPr/>
          </p:nvSpPr>
          <p:spPr>
            <a:xfrm>
              <a:off x="6139332" y="4245490"/>
              <a:ext cx="3895622" cy="213968"/>
            </a:xfrm>
            <a:prstGeom prst="rect">
              <a:avLst/>
            </a:prstGeom>
            <a:solidFill>
              <a:srgbClr val="FFFF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1F4CEAB-B0DF-6B6C-0E35-9392AB4721E7}"/>
                </a:ext>
              </a:extLst>
            </p:cNvPr>
            <p:cNvSpPr/>
            <p:nvPr/>
          </p:nvSpPr>
          <p:spPr>
            <a:xfrm>
              <a:off x="6139332" y="4435361"/>
              <a:ext cx="3895622" cy="213968"/>
            </a:xfrm>
            <a:prstGeom prst="rect">
              <a:avLst/>
            </a:prstGeom>
            <a:solidFill>
              <a:srgbClr val="FFFF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D14EB2E-AD77-7F35-4F6C-734F661CD089}"/>
                </a:ext>
              </a:extLst>
            </p:cNvPr>
            <p:cNvSpPr/>
            <p:nvPr/>
          </p:nvSpPr>
          <p:spPr>
            <a:xfrm>
              <a:off x="6139332" y="4635570"/>
              <a:ext cx="3895622" cy="226948"/>
            </a:xfrm>
            <a:prstGeom prst="rect">
              <a:avLst/>
            </a:prstGeom>
            <a:solidFill>
              <a:srgbClr val="FFFF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5455A9A-E891-DEDF-2608-B8CA229055E5}"/>
                </a:ext>
              </a:extLst>
            </p:cNvPr>
            <p:cNvSpPr/>
            <p:nvPr/>
          </p:nvSpPr>
          <p:spPr>
            <a:xfrm>
              <a:off x="6139333" y="4840157"/>
              <a:ext cx="2676422" cy="224606"/>
            </a:xfrm>
            <a:prstGeom prst="rect">
              <a:avLst/>
            </a:prstGeom>
            <a:solidFill>
              <a:srgbClr val="FFFF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871CA22C-7879-BCA2-057D-BF3D920488F4}"/>
              </a:ext>
            </a:extLst>
          </p:cNvPr>
          <p:cNvSpPr txBox="1"/>
          <p:nvPr/>
        </p:nvSpPr>
        <p:spPr>
          <a:xfrm>
            <a:off x="632943" y="1666035"/>
            <a:ext cx="1433689" cy="461665"/>
          </a:xfrm>
          <a:prstGeom prst="rect">
            <a:avLst/>
          </a:prstGeom>
          <a:noFill/>
        </p:spPr>
        <p:txBody>
          <a:bodyPr wrap="square" rtlCol="0">
            <a:spAutoFit/>
          </a:bodyPr>
          <a:lstStyle/>
          <a:p>
            <a:r>
              <a:rPr lang="en-US" sz="2400" dirty="0"/>
              <a:t>Defaulter</a:t>
            </a:r>
            <a:endParaRPr lang="en-US" dirty="0"/>
          </a:p>
        </p:txBody>
      </p:sp>
      <p:sp>
        <p:nvSpPr>
          <p:cNvPr id="16" name="TextBox 15">
            <a:extLst>
              <a:ext uri="{FF2B5EF4-FFF2-40B4-BE49-F238E27FC236}">
                <a16:creationId xmlns:a16="http://schemas.microsoft.com/office/drawing/2014/main" id="{6566B9DF-13F2-461C-7774-7EAABD06B4A5}"/>
              </a:ext>
            </a:extLst>
          </p:cNvPr>
          <p:cNvSpPr txBox="1"/>
          <p:nvPr/>
        </p:nvSpPr>
        <p:spPr>
          <a:xfrm>
            <a:off x="694510" y="3034255"/>
            <a:ext cx="1354666" cy="461665"/>
          </a:xfrm>
          <a:prstGeom prst="rect">
            <a:avLst/>
          </a:prstGeom>
          <a:noFill/>
        </p:spPr>
        <p:txBody>
          <a:bodyPr wrap="square" rtlCol="0">
            <a:spAutoFit/>
          </a:bodyPr>
          <a:lstStyle/>
          <a:p>
            <a:r>
              <a:rPr lang="en-US" sz="2400" dirty="0"/>
              <a:t>Suspect</a:t>
            </a:r>
            <a:endParaRPr lang="en-US" dirty="0"/>
          </a:p>
        </p:txBody>
      </p:sp>
      <p:sp>
        <p:nvSpPr>
          <p:cNvPr id="17" name="TextBox 16">
            <a:extLst>
              <a:ext uri="{FF2B5EF4-FFF2-40B4-BE49-F238E27FC236}">
                <a16:creationId xmlns:a16="http://schemas.microsoft.com/office/drawing/2014/main" id="{B1A1A1FD-D80C-1E9B-3595-759441C3E2CA}"/>
              </a:ext>
            </a:extLst>
          </p:cNvPr>
          <p:cNvSpPr txBox="1"/>
          <p:nvPr/>
        </p:nvSpPr>
        <p:spPr>
          <a:xfrm>
            <a:off x="716694" y="4405633"/>
            <a:ext cx="1222763" cy="461665"/>
          </a:xfrm>
          <a:prstGeom prst="rect">
            <a:avLst/>
          </a:prstGeom>
          <a:noFill/>
        </p:spPr>
        <p:txBody>
          <a:bodyPr wrap="square" rtlCol="0">
            <a:spAutoFit/>
          </a:bodyPr>
          <a:lstStyle/>
          <a:p>
            <a:r>
              <a:rPr lang="en-US" sz="2400" dirty="0"/>
              <a:t>Control</a:t>
            </a:r>
          </a:p>
        </p:txBody>
      </p:sp>
      <p:cxnSp>
        <p:nvCxnSpPr>
          <p:cNvPr id="18" name="Straight Connector 17">
            <a:extLst>
              <a:ext uri="{FF2B5EF4-FFF2-40B4-BE49-F238E27FC236}">
                <a16:creationId xmlns:a16="http://schemas.microsoft.com/office/drawing/2014/main" id="{F6A9C86F-D65A-DA2D-31A4-BFAC095B2531}"/>
              </a:ext>
            </a:extLst>
          </p:cNvPr>
          <p:cNvCxnSpPr/>
          <p:nvPr/>
        </p:nvCxnSpPr>
        <p:spPr>
          <a:xfrm>
            <a:off x="656389" y="1925350"/>
            <a:ext cx="135466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E9194E-637D-B2E3-ABF8-38766A257E6C}"/>
              </a:ext>
            </a:extLst>
          </p:cNvPr>
          <p:cNvCxnSpPr>
            <a:cxnSpLocks/>
            <a:endCxn id="17" idx="3"/>
          </p:cNvCxnSpPr>
          <p:nvPr/>
        </p:nvCxnSpPr>
        <p:spPr>
          <a:xfrm flipV="1">
            <a:off x="656389" y="4636466"/>
            <a:ext cx="1283068" cy="2055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AB06822-73E1-4C24-F881-504DC7978349}"/>
              </a:ext>
            </a:extLst>
          </p:cNvPr>
          <p:cNvCxnSpPr/>
          <p:nvPr/>
        </p:nvCxnSpPr>
        <p:spPr>
          <a:xfrm>
            <a:off x="656389" y="3281952"/>
            <a:ext cx="135466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7D5247AD-002F-874C-9407-14C9A7ACDA65}"/>
              </a:ext>
            </a:extLst>
          </p:cNvPr>
          <p:cNvSpPr/>
          <p:nvPr/>
        </p:nvSpPr>
        <p:spPr>
          <a:xfrm>
            <a:off x="2243347" y="1694517"/>
            <a:ext cx="3740964" cy="446276"/>
          </a:xfrm>
          <a:prstGeom prst="rect">
            <a:avLst/>
          </a:prstGeom>
        </p:spPr>
        <p:txBody>
          <a:bodyPr wrap="square">
            <a:spAutoFit/>
          </a:bodyPr>
          <a:lstStyle/>
          <a:p>
            <a:pPr marL="342900" indent="-342900">
              <a:buClr>
                <a:srgbClr val="00B050"/>
              </a:buClr>
              <a:buFont typeface="Wingdings" panose="05000000000000000000" pitchFamily="2" charset="2"/>
              <a:buChar char="ü"/>
            </a:pPr>
            <a:r>
              <a:rPr lang="en-US" sz="2300" dirty="0"/>
              <a:t> Person lost to follow-up</a:t>
            </a:r>
          </a:p>
        </p:txBody>
      </p:sp>
      <p:sp>
        <p:nvSpPr>
          <p:cNvPr id="22" name="Rectangle 21">
            <a:extLst>
              <a:ext uri="{FF2B5EF4-FFF2-40B4-BE49-F238E27FC236}">
                <a16:creationId xmlns:a16="http://schemas.microsoft.com/office/drawing/2014/main" id="{691A7D0C-4FF1-425D-91B5-FF772ACA6B17}"/>
              </a:ext>
            </a:extLst>
          </p:cNvPr>
          <p:cNvSpPr/>
          <p:nvPr/>
        </p:nvSpPr>
        <p:spPr>
          <a:xfrm>
            <a:off x="2243346" y="3051119"/>
            <a:ext cx="4330594" cy="446276"/>
          </a:xfrm>
          <a:prstGeom prst="rect">
            <a:avLst/>
          </a:prstGeom>
        </p:spPr>
        <p:txBody>
          <a:bodyPr wrap="square">
            <a:spAutoFit/>
          </a:bodyPr>
          <a:lstStyle/>
          <a:p>
            <a:pPr marL="342900" indent="-342900">
              <a:buClr>
                <a:srgbClr val="00B050"/>
              </a:buClr>
              <a:buFont typeface="Wingdings" panose="05000000000000000000" pitchFamily="2" charset="2"/>
              <a:buChar char="ü"/>
            </a:pPr>
            <a:r>
              <a:rPr lang="en-US" sz="2300" dirty="0"/>
              <a:t> Person with presumptive TB</a:t>
            </a:r>
          </a:p>
        </p:txBody>
      </p:sp>
      <p:sp>
        <p:nvSpPr>
          <p:cNvPr id="23" name="Rectangle 22">
            <a:extLst>
              <a:ext uri="{FF2B5EF4-FFF2-40B4-BE49-F238E27FC236}">
                <a16:creationId xmlns:a16="http://schemas.microsoft.com/office/drawing/2014/main" id="{2FD6A390-E251-01A2-9112-0F6B87F99F0A}"/>
              </a:ext>
            </a:extLst>
          </p:cNvPr>
          <p:cNvSpPr/>
          <p:nvPr/>
        </p:nvSpPr>
        <p:spPr>
          <a:xfrm>
            <a:off x="2243347" y="4405632"/>
            <a:ext cx="3740964" cy="461665"/>
          </a:xfrm>
          <a:prstGeom prst="rect">
            <a:avLst/>
          </a:prstGeom>
        </p:spPr>
        <p:txBody>
          <a:bodyPr wrap="square">
            <a:spAutoFit/>
          </a:bodyPr>
          <a:lstStyle/>
          <a:p>
            <a:pPr marL="342900" indent="-342900">
              <a:buClr>
                <a:srgbClr val="00B050"/>
              </a:buClr>
              <a:buFont typeface="Wingdings" panose="05000000000000000000" pitchFamily="2" charset="2"/>
              <a:buChar char="ü"/>
            </a:pPr>
            <a:r>
              <a:rPr lang="en-US" sz="2300" dirty="0"/>
              <a:t> Prevention and care</a:t>
            </a:r>
          </a:p>
        </p:txBody>
      </p:sp>
    </p:spTree>
    <p:extLst>
      <p:ext uri="{BB962C8B-B14F-4D97-AF65-F5344CB8AC3E}">
        <p14:creationId xmlns:p14="http://schemas.microsoft.com/office/powerpoint/2010/main" val="5445674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783AAD9-864C-4B78-8CF9-17F9619315F8}"/>
              </a:ext>
            </a:extLst>
          </p:cNvPr>
          <p:cNvSpPr txBox="1">
            <a:spLocks/>
          </p:cNvSpPr>
          <p:nvPr/>
        </p:nvSpPr>
        <p:spPr>
          <a:xfrm>
            <a:off x="309840" y="451554"/>
            <a:ext cx="3703360" cy="6570133"/>
          </a:xfrm>
          <a:prstGeom prst="rect">
            <a:avLst/>
          </a:prstGeom>
        </p:spPr>
        <p:txBody>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None/>
            </a:pPr>
            <a:r>
              <a:rPr lang="en-US" sz="3000" b="1" dirty="0">
                <a:solidFill>
                  <a:srgbClr val="055497"/>
                </a:solidFill>
                <a:effectLst>
                  <a:outerShdw blurRad="38100" dist="38100" dir="2700000" algn="tl">
                    <a:srgbClr val="000000">
                      <a:alpha val="43137"/>
                    </a:srgbClr>
                  </a:outerShdw>
                </a:effectLst>
              </a:rPr>
              <a:t>Suspect</a:t>
            </a:r>
          </a:p>
          <a:p>
            <a:pPr marL="36900" indent="0" algn="ctr">
              <a:buNone/>
            </a:pPr>
            <a:endParaRPr lang="en-US" sz="1800" dirty="0"/>
          </a:p>
          <a:p>
            <a:pPr>
              <a:buFont typeface="Wingdings" panose="05000000000000000000" pitchFamily="2" charset="2"/>
              <a:buChar char="v"/>
            </a:pPr>
            <a:r>
              <a:rPr lang="en-US" sz="1600" dirty="0">
                <a:solidFill>
                  <a:schemeClr val="tx1"/>
                </a:solidFill>
              </a:rPr>
              <a:t>Suspect (verb)</a:t>
            </a:r>
          </a:p>
          <a:p>
            <a:pPr lvl="1">
              <a:spcAft>
                <a:spcPts val="1200"/>
              </a:spcAft>
              <a:buFont typeface="Wingdings" panose="05000000000000000000" pitchFamily="2" charset="2"/>
              <a:buChar char="v"/>
            </a:pPr>
            <a:r>
              <a:rPr lang="en-US" sz="1400" dirty="0">
                <a:solidFill>
                  <a:schemeClr val="tx1"/>
                </a:solidFill>
              </a:rPr>
              <a:t>To believe or feel that (someone) is guilty of an illegal, dishonest or unpleasant act, without certain proof</a:t>
            </a:r>
          </a:p>
          <a:p>
            <a:pPr>
              <a:buFont typeface="Wingdings" panose="05000000000000000000" pitchFamily="2" charset="2"/>
              <a:buChar char="v"/>
            </a:pPr>
            <a:r>
              <a:rPr lang="en-US" sz="1600" dirty="0">
                <a:solidFill>
                  <a:schemeClr val="tx1"/>
                </a:solidFill>
              </a:rPr>
              <a:t>Suspect (noun)</a:t>
            </a:r>
          </a:p>
          <a:p>
            <a:pPr lvl="1">
              <a:spcAft>
                <a:spcPts val="1200"/>
              </a:spcAft>
              <a:buFont typeface="Wingdings" panose="05000000000000000000" pitchFamily="2" charset="2"/>
              <a:buChar char="v"/>
            </a:pPr>
            <a:r>
              <a:rPr lang="en-US" sz="1400" dirty="0">
                <a:solidFill>
                  <a:schemeClr val="tx1"/>
                </a:solidFill>
              </a:rPr>
              <a:t>Person thought to be guilty of a crime or offense </a:t>
            </a:r>
          </a:p>
          <a:p>
            <a:pPr>
              <a:buFont typeface="Wingdings" panose="05000000000000000000" pitchFamily="2" charset="2"/>
              <a:buChar char="v"/>
            </a:pPr>
            <a:r>
              <a:rPr lang="en-US" sz="1600" dirty="0">
                <a:solidFill>
                  <a:schemeClr val="tx1"/>
                </a:solidFill>
              </a:rPr>
              <a:t>Why did the TB community decide to transfer the ‘suspicion’ of the disease to the patient?</a:t>
            </a:r>
          </a:p>
        </p:txBody>
      </p:sp>
      <p:sp>
        <p:nvSpPr>
          <p:cNvPr id="6" name="Text Placeholder 4">
            <a:extLst>
              <a:ext uri="{FF2B5EF4-FFF2-40B4-BE49-F238E27FC236}">
                <a16:creationId xmlns:a16="http://schemas.microsoft.com/office/drawing/2014/main" id="{979045CF-AF68-9A54-25E5-DACACAC517B6}"/>
              </a:ext>
            </a:extLst>
          </p:cNvPr>
          <p:cNvSpPr txBox="1">
            <a:spLocks/>
          </p:cNvSpPr>
          <p:nvPr/>
        </p:nvSpPr>
        <p:spPr>
          <a:xfrm>
            <a:off x="4030569" y="451554"/>
            <a:ext cx="3872089" cy="6570133"/>
          </a:xfrm>
          <a:prstGeom prst="rect">
            <a:avLst/>
          </a:prstGeom>
        </p:spPr>
        <p:txBody>
          <a:bodyP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None/>
            </a:pPr>
            <a:r>
              <a:rPr lang="en-US" sz="3000" b="1" dirty="0">
                <a:solidFill>
                  <a:srgbClr val="055497"/>
                </a:solidFill>
                <a:effectLst>
                  <a:outerShdw blurRad="38100" dist="38100" dir="2700000" algn="tl">
                    <a:srgbClr val="000000">
                      <a:alpha val="43137"/>
                    </a:srgbClr>
                  </a:outerShdw>
                </a:effectLst>
              </a:rPr>
              <a:t>Default/a defaulter</a:t>
            </a:r>
          </a:p>
          <a:p>
            <a:pPr marL="36900" indent="0" algn="ctr">
              <a:buNone/>
            </a:pPr>
            <a:endParaRPr lang="en-US" sz="1800" dirty="0"/>
          </a:p>
          <a:p>
            <a:pPr lvl="1">
              <a:buFont typeface="Wingdings" panose="05000000000000000000" pitchFamily="2" charset="2"/>
              <a:buChar char="v"/>
            </a:pPr>
            <a:r>
              <a:rPr lang="en-US" sz="1600" dirty="0">
                <a:solidFill>
                  <a:schemeClr val="tx1"/>
                </a:solidFill>
              </a:rPr>
              <a:t>Oxford English dictionary</a:t>
            </a:r>
          </a:p>
          <a:p>
            <a:pPr lvl="2">
              <a:buFont typeface="Wingdings" panose="05000000000000000000" pitchFamily="2" charset="2"/>
              <a:buChar char="v"/>
            </a:pPr>
            <a:r>
              <a:rPr lang="en-US" sz="1400" dirty="0">
                <a:solidFill>
                  <a:schemeClr val="tx1"/>
                </a:solidFill>
              </a:rPr>
              <a:t>A person who fails to fulfill a duty, obligation or undertaking</a:t>
            </a:r>
          </a:p>
          <a:p>
            <a:pPr lvl="1">
              <a:buFont typeface="Wingdings" panose="05000000000000000000" pitchFamily="2" charset="2"/>
              <a:buChar char="v"/>
            </a:pPr>
            <a:r>
              <a:rPr lang="en-US" sz="1600" dirty="0">
                <a:solidFill>
                  <a:schemeClr val="tx1"/>
                </a:solidFill>
              </a:rPr>
              <a:t>Banking context</a:t>
            </a:r>
          </a:p>
          <a:p>
            <a:pPr lvl="2">
              <a:buFont typeface="Wingdings" panose="05000000000000000000" pitchFamily="2" charset="2"/>
              <a:buChar char="v"/>
            </a:pPr>
            <a:r>
              <a:rPr lang="en-US" sz="1400" dirty="0">
                <a:solidFill>
                  <a:schemeClr val="tx1"/>
                </a:solidFill>
              </a:rPr>
              <a:t>To fail to repay a loan</a:t>
            </a:r>
          </a:p>
          <a:p>
            <a:pPr lvl="1">
              <a:buFont typeface="Wingdings" panose="05000000000000000000" pitchFamily="2" charset="2"/>
              <a:buChar char="v"/>
            </a:pPr>
            <a:r>
              <a:rPr lang="en-US" sz="1600" dirty="0">
                <a:solidFill>
                  <a:schemeClr val="tx1"/>
                </a:solidFill>
              </a:rPr>
              <a:t>Legal context</a:t>
            </a:r>
          </a:p>
          <a:p>
            <a:pPr lvl="2">
              <a:buFont typeface="Wingdings" panose="05000000000000000000" pitchFamily="2" charset="2"/>
              <a:buChar char="v"/>
            </a:pPr>
            <a:r>
              <a:rPr lang="en-US" sz="1400" dirty="0">
                <a:solidFill>
                  <a:schemeClr val="tx1"/>
                </a:solidFill>
              </a:rPr>
              <a:t>Failure to appear in court when summoned by a judge</a:t>
            </a:r>
          </a:p>
          <a:p>
            <a:pPr lvl="1">
              <a:buFont typeface="Wingdings" panose="05000000000000000000" pitchFamily="2" charset="2"/>
              <a:buChar char="v"/>
            </a:pPr>
            <a:r>
              <a:rPr lang="en-US" sz="1600" dirty="0">
                <a:solidFill>
                  <a:schemeClr val="tx1"/>
                </a:solidFill>
              </a:rPr>
              <a:t>Context of competition</a:t>
            </a:r>
          </a:p>
          <a:p>
            <a:pPr lvl="2">
              <a:spcAft>
                <a:spcPts val="1200"/>
              </a:spcAft>
              <a:buFont typeface="Wingdings" panose="05000000000000000000" pitchFamily="2" charset="2"/>
              <a:buChar char="v"/>
            </a:pPr>
            <a:r>
              <a:rPr lang="en-US" sz="1400" dirty="0">
                <a:solidFill>
                  <a:schemeClr val="tx1"/>
                </a:solidFill>
              </a:rPr>
              <a:t>Failure to take part in or complete a scheduled contest</a:t>
            </a:r>
          </a:p>
          <a:p>
            <a:pPr lvl="1">
              <a:buFont typeface="Wingdings" panose="05000000000000000000" pitchFamily="2" charset="2"/>
              <a:buChar char="v"/>
            </a:pPr>
            <a:r>
              <a:rPr lang="en-US" sz="1600" dirty="0">
                <a:solidFill>
                  <a:schemeClr val="tx1"/>
                </a:solidFill>
              </a:rPr>
              <a:t>Common feature: </a:t>
            </a:r>
          </a:p>
          <a:p>
            <a:pPr lvl="2">
              <a:buFont typeface="Wingdings" panose="05000000000000000000" pitchFamily="2" charset="2"/>
              <a:buChar char="v"/>
            </a:pPr>
            <a:r>
              <a:rPr lang="en-US" sz="1400" dirty="0">
                <a:solidFill>
                  <a:schemeClr val="tx1"/>
                </a:solidFill>
              </a:rPr>
              <a:t>blame is designated by someone in a decision-making position upon another in the community</a:t>
            </a:r>
          </a:p>
        </p:txBody>
      </p:sp>
      <p:sp>
        <p:nvSpPr>
          <p:cNvPr id="7" name="Text Placeholder 2">
            <a:extLst>
              <a:ext uri="{FF2B5EF4-FFF2-40B4-BE49-F238E27FC236}">
                <a16:creationId xmlns:a16="http://schemas.microsoft.com/office/drawing/2014/main" id="{69CBE077-B688-7EE2-B569-1E60F178CDFD}"/>
              </a:ext>
            </a:extLst>
          </p:cNvPr>
          <p:cNvSpPr txBox="1">
            <a:spLocks/>
          </p:cNvSpPr>
          <p:nvPr/>
        </p:nvSpPr>
        <p:spPr>
          <a:xfrm>
            <a:off x="7986462" y="530577"/>
            <a:ext cx="3421138" cy="3589867"/>
          </a:xfrm>
          <a:prstGeom prst="rect">
            <a:avLst/>
          </a:prstGeom>
        </p:spPr>
        <p:txBody>
          <a:bodyPr>
            <a:normAutofit fontScale="70000" lnSpcReduction="2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spcAft>
                <a:spcPts val="1200"/>
              </a:spcAft>
              <a:buNone/>
            </a:pPr>
            <a:r>
              <a:rPr lang="en-US" sz="4300" b="1" dirty="0">
                <a:solidFill>
                  <a:srgbClr val="055497"/>
                </a:solidFill>
                <a:effectLst>
                  <a:outerShdw blurRad="38100" dist="38100" dir="2700000" algn="tl">
                    <a:srgbClr val="000000">
                      <a:alpha val="43137"/>
                    </a:srgbClr>
                  </a:outerShdw>
                </a:effectLst>
              </a:rPr>
              <a:t>Control</a:t>
            </a:r>
          </a:p>
          <a:p>
            <a:pPr marL="36900" indent="0" algn="ctr">
              <a:spcAft>
                <a:spcPts val="1200"/>
              </a:spcAft>
              <a:buNone/>
            </a:pPr>
            <a:endParaRPr lang="en-US" sz="2600" dirty="0">
              <a:solidFill>
                <a:schemeClr val="tx1"/>
              </a:solidFill>
              <a:effectLst/>
            </a:endParaRPr>
          </a:p>
          <a:p>
            <a:pPr>
              <a:spcAft>
                <a:spcPts val="1200"/>
              </a:spcAft>
              <a:buFont typeface="Wingdings" panose="05000000000000000000" pitchFamily="2" charset="2"/>
              <a:buChar char="v"/>
            </a:pPr>
            <a:r>
              <a:rPr lang="en-US" sz="2300" dirty="0">
                <a:solidFill>
                  <a:schemeClr val="tx1"/>
                </a:solidFill>
              </a:rPr>
              <a:t>National TB ‘Control’ Programs</a:t>
            </a:r>
          </a:p>
          <a:p>
            <a:pPr>
              <a:buFont typeface="Wingdings" panose="05000000000000000000" pitchFamily="2" charset="2"/>
              <a:buChar char="v"/>
            </a:pPr>
            <a:r>
              <a:rPr lang="en-US" sz="2300" dirty="0">
                <a:solidFill>
                  <a:schemeClr val="tx1"/>
                </a:solidFill>
              </a:rPr>
              <a:t>Control</a:t>
            </a:r>
          </a:p>
          <a:p>
            <a:pPr lvl="1">
              <a:buFont typeface="Wingdings" panose="05000000000000000000" pitchFamily="2" charset="2"/>
              <a:buChar char="v"/>
            </a:pPr>
            <a:r>
              <a:rPr lang="en-US" sz="2000" dirty="0">
                <a:solidFill>
                  <a:schemeClr val="tx1"/>
                </a:solidFill>
              </a:rPr>
              <a:t>To limit, regulate or restrict an activity or a process</a:t>
            </a:r>
          </a:p>
          <a:p>
            <a:pPr lvl="1">
              <a:buFont typeface="Wingdings" panose="05000000000000000000" pitchFamily="2" charset="2"/>
              <a:buChar char="v"/>
            </a:pPr>
            <a:r>
              <a:rPr lang="en-US" sz="2000" dirty="0">
                <a:solidFill>
                  <a:schemeClr val="tx1"/>
                </a:solidFill>
              </a:rPr>
              <a:t>To maintain influence and authority over behavior</a:t>
            </a:r>
          </a:p>
          <a:p>
            <a:pPr lvl="1">
              <a:buFont typeface="Wingdings" panose="05000000000000000000" pitchFamily="2" charset="2"/>
              <a:buChar char="v"/>
            </a:pPr>
            <a:r>
              <a:rPr lang="en-US" sz="2000" dirty="0">
                <a:solidFill>
                  <a:schemeClr val="tx1"/>
                </a:solidFill>
              </a:rPr>
              <a:t>Synonymous terms: </a:t>
            </a:r>
          </a:p>
          <a:p>
            <a:pPr lvl="2">
              <a:spcAft>
                <a:spcPts val="1200"/>
              </a:spcAft>
              <a:buFont typeface="Wingdings" panose="05000000000000000000" pitchFamily="2" charset="2"/>
              <a:buChar char="v"/>
            </a:pPr>
            <a:r>
              <a:rPr lang="en-US" sz="2000" dirty="0">
                <a:solidFill>
                  <a:schemeClr val="tx1"/>
                </a:solidFill>
              </a:rPr>
              <a:t>power, to dominate, and be in charge of</a:t>
            </a:r>
          </a:p>
        </p:txBody>
      </p:sp>
      <p:cxnSp>
        <p:nvCxnSpPr>
          <p:cNvPr id="8" name="Straight Connector 7">
            <a:extLst>
              <a:ext uri="{FF2B5EF4-FFF2-40B4-BE49-F238E27FC236}">
                <a16:creationId xmlns:a16="http://schemas.microsoft.com/office/drawing/2014/main" id="{78A5B6C4-70C7-A1D7-8977-9B4FB52B57E5}"/>
              </a:ext>
            </a:extLst>
          </p:cNvPr>
          <p:cNvCxnSpPr/>
          <p:nvPr/>
        </p:nvCxnSpPr>
        <p:spPr>
          <a:xfrm>
            <a:off x="4019281" y="349956"/>
            <a:ext cx="0" cy="61750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4C45053-C0CD-407F-9E52-FE4D2F2E92EF}"/>
              </a:ext>
            </a:extLst>
          </p:cNvPr>
          <p:cNvCxnSpPr/>
          <p:nvPr/>
        </p:nvCxnSpPr>
        <p:spPr>
          <a:xfrm>
            <a:off x="7879215" y="349956"/>
            <a:ext cx="0" cy="61750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808EDBBF-E9F9-CFBF-45E5-D410B5600449}"/>
              </a:ext>
            </a:extLst>
          </p:cNvPr>
          <p:cNvSpPr/>
          <p:nvPr/>
        </p:nvSpPr>
        <p:spPr>
          <a:xfrm>
            <a:off x="1010053" y="451554"/>
            <a:ext cx="2302934" cy="609601"/>
          </a:xfrm>
          <a:prstGeom prst="ellipse">
            <a:avLst/>
          </a:prstGeom>
          <a:noFill/>
          <a:ln>
            <a:solidFill>
              <a:srgbClr val="FFFF00"/>
            </a:solidFill>
          </a:ln>
          <a:effectLst>
            <a:glow rad="63500">
              <a:srgbClr val="F4C80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2306FCB-87F6-F424-68C2-5001A12C44F5}"/>
              </a:ext>
            </a:extLst>
          </p:cNvPr>
          <p:cNvSpPr/>
          <p:nvPr/>
        </p:nvSpPr>
        <p:spPr>
          <a:xfrm>
            <a:off x="4222486" y="338667"/>
            <a:ext cx="3476648" cy="790222"/>
          </a:xfrm>
          <a:prstGeom prst="ellipse">
            <a:avLst/>
          </a:prstGeom>
          <a:noFill/>
          <a:ln>
            <a:solidFill>
              <a:srgbClr val="FFFF00"/>
            </a:solidFill>
          </a:ln>
          <a:effectLst>
            <a:glow rad="63500">
              <a:srgbClr val="F4C80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01F5199-35E6-B289-C990-8FD54CFB23DD}"/>
              </a:ext>
            </a:extLst>
          </p:cNvPr>
          <p:cNvSpPr/>
          <p:nvPr/>
        </p:nvSpPr>
        <p:spPr>
          <a:xfrm>
            <a:off x="8562492" y="417690"/>
            <a:ext cx="2302934" cy="609601"/>
          </a:xfrm>
          <a:prstGeom prst="ellipse">
            <a:avLst/>
          </a:prstGeom>
          <a:noFill/>
          <a:ln>
            <a:solidFill>
              <a:srgbClr val="FFFF00"/>
            </a:solidFill>
          </a:ln>
          <a:effectLst>
            <a:glow rad="63500">
              <a:srgbClr val="F4C80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D59CA644-4AFA-1F1B-8237-4BCC491F875F}"/>
              </a:ext>
            </a:extLst>
          </p:cNvPr>
          <p:cNvCxnSpPr/>
          <p:nvPr/>
        </p:nvCxnSpPr>
        <p:spPr>
          <a:xfrm>
            <a:off x="8324686" y="1783644"/>
            <a:ext cx="2844800" cy="0"/>
          </a:xfrm>
          <a:prstGeom prst="line">
            <a:avLst/>
          </a:prstGeom>
          <a:ln>
            <a:solidFill>
              <a:srgbClr val="FFFF00"/>
            </a:solidFill>
          </a:ln>
          <a:effectLst>
            <a:glow rad="38100">
              <a:srgbClr val="F4C80C">
                <a:alpha val="27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7981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2386B-2E24-BA1A-5C70-031D6996EBF8}"/>
              </a:ext>
            </a:extLst>
          </p:cNvPr>
          <p:cNvSpPr>
            <a:spLocks noGrp="1"/>
          </p:cNvSpPr>
          <p:nvPr>
            <p:ph type="title"/>
          </p:nvPr>
        </p:nvSpPr>
        <p:spPr/>
        <p:txBody>
          <a:bodyPr/>
          <a:lstStyle/>
          <a:p>
            <a:pPr algn="ctr"/>
            <a:r>
              <a:rPr lang="en-US" dirty="0"/>
              <a:t>“Control”</a:t>
            </a:r>
          </a:p>
        </p:txBody>
      </p:sp>
      <p:sp>
        <p:nvSpPr>
          <p:cNvPr id="3" name="Content Placeholder 2">
            <a:extLst>
              <a:ext uri="{FF2B5EF4-FFF2-40B4-BE49-F238E27FC236}">
                <a16:creationId xmlns:a16="http://schemas.microsoft.com/office/drawing/2014/main" id="{0FDC3951-22EF-5921-668A-1E5E33DC7E44}"/>
              </a:ext>
            </a:extLst>
          </p:cNvPr>
          <p:cNvSpPr>
            <a:spLocks noGrp="1"/>
          </p:cNvSpPr>
          <p:nvPr>
            <p:ph idx="1"/>
          </p:nvPr>
        </p:nvSpPr>
        <p:spPr/>
        <p:txBody>
          <a:bodyPr/>
          <a:lstStyle/>
          <a:p>
            <a:pPr>
              <a:spcBef>
                <a:spcPts val="0"/>
              </a:spcBef>
            </a:pPr>
            <a:r>
              <a:rPr lang="en-US" dirty="0"/>
              <a:t>What is being controlled here?</a:t>
            </a:r>
          </a:p>
          <a:p>
            <a:pPr lvl="1">
              <a:spcBef>
                <a:spcPts val="0"/>
              </a:spcBef>
              <a:spcAft>
                <a:spcPts val="1800"/>
              </a:spcAft>
            </a:pPr>
            <a:r>
              <a:rPr lang="en-US" dirty="0"/>
              <a:t>TB? The patient? The affected community?</a:t>
            </a:r>
          </a:p>
          <a:p>
            <a:pPr>
              <a:spcBef>
                <a:spcPts val="0"/>
              </a:spcBef>
              <a:spcAft>
                <a:spcPts val="1800"/>
              </a:spcAft>
            </a:pPr>
            <a:r>
              <a:rPr lang="en-US" dirty="0"/>
              <a:t>‘control of tuberculosis’ may inadvertently lead to programs trying to take  control of patients with tuberculosis by infringing on their rights and autonomy</a:t>
            </a:r>
          </a:p>
          <a:p>
            <a:pPr>
              <a:spcBef>
                <a:spcPts val="0"/>
              </a:spcBef>
              <a:spcAft>
                <a:spcPts val="1800"/>
              </a:spcAft>
            </a:pPr>
            <a:r>
              <a:rPr lang="en-US" dirty="0"/>
              <a:t>May be interpreted as something done to, rather than something done for, the patient </a:t>
            </a:r>
          </a:p>
          <a:p>
            <a:endParaRPr lang="en-US" dirty="0"/>
          </a:p>
        </p:txBody>
      </p:sp>
      <p:sp>
        <p:nvSpPr>
          <p:cNvPr id="4" name="TextBox 3">
            <a:extLst>
              <a:ext uri="{FF2B5EF4-FFF2-40B4-BE49-F238E27FC236}">
                <a16:creationId xmlns:a16="http://schemas.microsoft.com/office/drawing/2014/main" id="{25AF2DD7-2BC6-BC84-A2FF-8D9C809820D0}"/>
              </a:ext>
            </a:extLst>
          </p:cNvPr>
          <p:cNvSpPr txBox="1"/>
          <p:nvPr/>
        </p:nvSpPr>
        <p:spPr>
          <a:xfrm>
            <a:off x="1932320" y="6034901"/>
            <a:ext cx="4003660" cy="276999"/>
          </a:xfrm>
          <a:prstGeom prst="rect">
            <a:avLst/>
          </a:prstGeom>
          <a:noFill/>
        </p:spPr>
        <p:txBody>
          <a:bodyPr wrap="none" rtlCol="0">
            <a:spAutoFit/>
          </a:bodyPr>
          <a:lstStyle/>
          <a:p>
            <a:r>
              <a:rPr lang="en-US" sz="1200" dirty="0"/>
              <a:t>R. Zachariah. </a:t>
            </a:r>
            <a:r>
              <a:rPr lang="de-DE" sz="1200" dirty="0"/>
              <a:t>INT J TUBERC LUNG DIS 16(6):714–717</a:t>
            </a:r>
            <a:r>
              <a:rPr lang="en-US" sz="1200" dirty="0"/>
              <a:t> </a:t>
            </a:r>
          </a:p>
        </p:txBody>
      </p:sp>
    </p:spTree>
    <p:extLst>
      <p:ext uri="{BB962C8B-B14F-4D97-AF65-F5344CB8AC3E}">
        <p14:creationId xmlns:p14="http://schemas.microsoft.com/office/powerpoint/2010/main" val="457724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D8E90-996E-297B-BDED-95AF4AA8A3D9}"/>
              </a:ext>
            </a:extLst>
          </p:cNvPr>
          <p:cNvSpPr>
            <a:spLocks noGrp="1"/>
          </p:cNvSpPr>
          <p:nvPr>
            <p:ph type="title"/>
          </p:nvPr>
        </p:nvSpPr>
        <p:spPr>
          <a:xfrm>
            <a:off x="839787" y="457200"/>
            <a:ext cx="10073703" cy="1184031"/>
          </a:xfrm>
        </p:spPr>
        <p:txBody>
          <a:bodyPr>
            <a:normAutofit/>
          </a:bodyPr>
          <a:lstStyle/>
          <a:p>
            <a:pPr algn="ctr"/>
            <a:r>
              <a:rPr lang="en-US" dirty="0"/>
              <a:t>Tackling TB stigma – a necessary step toward</a:t>
            </a:r>
            <a:br>
              <a:rPr lang="en-US" dirty="0"/>
            </a:br>
            <a:r>
              <a:rPr lang="en-US" dirty="0"/>
              <a:t>humanizing TB</a:t>
            </a:r>
          </a:p>
        </p:txBody>
      </p:sp>
      <p:sp>
        <p:nvSpPr>
          <p:cNvPr id="4" name="Text Placeholder 3">
            <a:extLst>
              <a:ext uri="{FF2B5EF4-FFF2-40B4-BE49-F238E27FC236}">
                <a16:creationId xmlns:a16="http://schemas.microsoft.com/office/drawing/2014/main" id="{5A48F1CD-6288-FCB9-5FC5-C490FCB02534}"/>
              </a:ext>
            </a:extLst>
          </p:cNvPr>
          <p:cNvSpPr>
            <a:spLocks noGrp="1"/>
          </p:cNvSpPr>
          <p:nvPr>
            <p:ph type="body" sz="half" idx="2"/>
          </p:nvPr>
        </p:nvSpPr>
        <p:spPr>
          <a:xfrm>
            <a:off x="839788" y="2080447"/>
            <a:ext cx="5478950" cy="2315705"/>
          </a:xfrm>
        </p:spPr>
        <p:txBody>
          <a:bodyPr/>
          <a:lstStyle/>
          <a:p>
            <a:r>
              <a:rPr lang="en-US" sz="2000" dirty="0"/>
              <a:t>“I would like people who have been affected by stigma to be influencing decisions about how it should be addressed. There is no easy recipe for tackling stigma, it is about changing the behavior of society and that’s not going to happen overnight. It needs to start with, not only addressing TB in a way that upholds the rights of the person…”</a:t>
            </a:r>
          </a:p>
        </p:txBody>
      </p:sp>
      <p:pic>
        <p:nvPicPr>
          <p:cNvPr id="5" name="Picture 4">
            <a:extLst>
              <a:ext uri="{FF2B5EF4-FFF2-40B4-BE49-F238E27FC236}">
                <a16:creationId xmlns:a16="http://schemas.microsoft.com/office/drawing/2014/main" id="{1EBCC952-8774-D3E9-7448-D87083AD246C}"/>
              </a:ext>
            </a:extLst>
          </p:cNvPr>
          <p:cNvPicPr>
            <a:picLocks noChangeAspect="1"/>
          </p:cNvPicPr>
          <p:nvPr/>
        </p:nvPicPr>
        <p:blipFill rotWithShape="1">
          <a:blip r:embed="rId3"/>
          <a:srcRect l="6122" r="3048"/>
          <a:stretch/>
        </p:blipFill>
        <p:spPr>
          <a:xfrm>
            <a:off x="6622808" y="2080447"/>
            <a:ext cx="4290683" cy="3306702"/>
          </a:xfrm>
          <a:prstGeom prst="rect">
            <a:avLst/>
          </a:prstGeom>
        </p:spPr>
      </p:pic>
      <p:sp>
        <p:nvSpPr>
          <p:cNvPr id="6" name="Title 1">
            <a:extLst>
              <a:ext uri="{FF2B5EF4-FFF2-40B4-BE49-F238E27FC236}">
                <a16:creationId xmlns:a16="http://schemas.microsoft.com/office/drawing/2014/main" id="{9AF42114-1400-1761-6451-FA23BD86576E}"/>
              </a:ext>
            </a:extLst>
          </p:cNvPr>
          <p:cNvSpPr txBox="1">
            <a:spLocks/>
          </p:cNvSpPr>
          <p:nvPr/>
        </p:nvSpPr>
        <p:spPr>
          <a:xfrm>
            <a:off x="6622809" y="5434042"/>
            <a:ext cx="4290682" cy="7729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US" sz="1600" dirty="0" err="1"/>
              <a:t>Blessina</a:t>
            </a:r>
            <a:r>
              <a:rPr lang="en-US" sz="1600" dirty="0"/>
              <a:t> (</a:t>
            </a:r>
            <a:r>
              <a:rPr lang="en-US" sz="1600" dirty="0" err="1"/>
              <a:t>Blessi</a:t>
            </a:r>
            <a:r>
              <a:rPr lang="en-US" sz="1600" dirty="0"/>
              <a:t>) Kumar</a:t>
            </a:r>
            <a:br>
              <a:rPr lang="en-US" sz="1600" dirty="0"/>
            </a:br>
            <a:r>
              <a:rPr lang="en-US" sz="1600" dirty="0"/>
              <a:t>Global Coalition of TB Activists</a:t>
            </a:r>
            <a:br>
              <a:rPr lang="en-US" sz="1600" dirty="0"/>
            </a:br>
            <a:r>
              <a:rPr lang="en-US" sz="1600" dirty="0"/>
              <a:t>The Union, 2018</a:t>
            </a:r>
          </a:p>
        </p:txBody>
      </p:sp>
      <p:sp>
        <p:nvSpPr>
          <p:cNvPr id="7" name="Text Placeholder 3">
            <a:extLst>
              <a:ext uri="{FF2B5EF4-FFF2-40B4-BE49-F238E27FC236}">
                <a16:creationId xmlns:a16="http://schemas.microsoft.com/office/drawing/2014/main" id="{2D0189CC-DCD2-7901-D017-A4BAC94A052C}"/>
              </a:ext>
            </a:extLst>
          </p:cNvPr>
          <p:cNvSpPr txBox="1">
            <a:spLocks/>
          </p:cNvSpPr>
          <p:nvPr/>
        </p:nvSpPr>
        <p:spPr>
          <a:xfrm>
            <a:off x="1836249" y="4530570"/>
            <a:ext cx="4482489" cy="14728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t>“I want the TB world to recognize that, as long as we only focus on the bio-medical, that alone is not going to end TB…” </a:t>
            </a:r>
            <a:endParaRPr lang="en-US" dirty="0"/>
          </a:p>
        </p:txBody>
      </p:sp>
    </p:spTree>
    <p:extLst>
      <p:ext uri="{BB962C8B-B14F-4D97-AF65-F5344CB8AC3E}">
        <p14:creationId xmlns:p14="http://schemas.microsoft.com/office/powerpoint/2010/main" val="3154502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3B6E3-64D3-B388-8BEA-EED9657A6E34}"/>
              </a:ext>
            </a:extLst>
          </p:cNvPr>
          <p:cNvSpPr>
            <a:spLocks noGrp="1"/>
          </p:cNvSpPr>
          <p:nvPr>
            <p:ph type="title"/>
          </p:nvPr>
        </p:nvSpPr>
        <p:spPr/>
        <p:txBody>
          <a:bodyPr/>
          <a:lstStyle/>
          <a:p>
            <a:pPr algn="ctr"/>
            <a:r>
              <a:rPr lang="en-US" dirty="0"/>
              <a:t>Who are our patients, </a:t>
            </a:r>
            <a:br>
              <a:rPr lang="en-US" dirty="0"/>
            </a:br>
            <a:r>
              <a:rPr lang="en-US" dirty="0"/>
              <a:t>and what do we do for them?</a:t>
            </a:r>
          </a:p>
        </p:txBody>
      </p:sp>
      <p:sp>
        <p:nvSpPr>
          <p:cNvPr id="4" name="Text Placeholder 2">
            <a:extLst>
              <a:ext uri="{FF2B5EF4-FFF2-40B4-BE49-F238E27FC236}">
                <a16:creationId xmlns:a16="http://schemas.microsoft.com/office/drawing/2014/main" id="{59625515-6501-084B-A59F-7D5A253CC894}"/>
              </a:ext>
            </a:extLst>
          </p:cNvPr>
          <p:cNvSpPr txBox="1">
            <a:spLocks/>
          </p:cNvSpPr>
          <p:nvPr/>
        </p:nvSpPr>
        <p:spPr>
          <a:xfrm>
            <a:off x="838200" y="1908700"/>
            <a:ext cx="10195560" cy="38640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Are they defaulters?</a:t>
            </a:r>
          </a:p>
          <a:p>
            <a:pPr marL="739775" lvl="1">
              <a:buClr>
                <a:srgbClr val="00B050"/>
              </a:buClr>
              <a:buSzPct val="100000"/>
              <a:buFont typeface="Wingdings" panose="05000000000000000000" pitchFamily="2" charset="2"/>
              <a:buChar char="ü"/>
            </a:pPr>
            <a:r>
              <a:rPr lang="en-US" dirty="0"/>
              <a:t>  Or are they lost to follow up?</a:t>
            </a:r>
          </a:p>
          <a:p>
            <a:pPr lvl="1">
              <a:buFont typeface="Wingdings" panose="05000000000000000000" pitchFamily="2" charset="2"/>
              <a:buChar char="v"/>
            </a:pPr>
            <a:endParaRPr lang="en-US" dirty="0"/>
          </a:p>
          <a:p>
            <a:r>
              <a:rPr lang="en-US" dirty="0"/>
              <a:t>Are they TB suspects?</a:t>
            </a:r>
          </a:p>
          <a:p>
            <a:pPr marL="739775" lvl="1">
              <a:buClr>
                <a:srgbClr val="00B050"/>
              </a:buClr>
              <a:buSzPct val="100000"/>
              <a:buFont typeface="Wingdings" panose="05000000000000000000" pitchFamily="2" charset="2"/>
              <a:buChar char="ü"/>
            </a:pPr>
            <a:r>
              <a:rPr lang="en-US" dirty="0"/>
              <a:t>  Or are they persons we suspect have TB disease?</a:t>
            </a:r>
          </a:p>
          <a:p>
            <a:pPr>
              <a:buFont typeface="Wingdings" panose="05000000000000000000" pitchFamily="2" charset="2"/>
              <a:buChar char="v"/>
            </a:pPr>
            <a:endParaRPr lang="en-US" dirty="0"/>
          </a:p>
          <a:p>
            <a:r>
              <a:rPr lang="en-US" dirty="0"/>
              <a:t>Do we ‘control’?</a:t>
            </a:r>
          </a:p>
          <a:p>
            <a:pPr marL="739775" lvl="1">
              <a:buClr>
                <a:srgbClr val="00B050"/>
              </a:buClr>
              <a:buSzPct val="100000"/>
              <a:buFont typeface="Wingdings" panose="05000000000000000000" pitchFamily="2" charset="2"/>
              <a:buChar char="ü"/>
            </a:pPr>
            <a:r>
              <a:rPr lang="en-US" dirty="0"/>
              <a:t>  Or do we ‘care and prevent’?</a:t>
            </a:r>
          </a:p>
        </p:txBody>
      </p:sp>
    </p:spTree>
    <p:extLst>
      <p:ext uri="{BB962C8B-B14F-4D97-AF65-F5344CB8AC3E}">
        <p14:creationId xmlns:p14="http://schemas.microsoft.com/office/powerpoint/2010/main" val="2122196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F0521-A58E-691B-6CDF-CA1446846A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86E2F1-3697-1B0B-CA7A-1A5DB04BE3A3}"/>
              </a:ext>
            </a:extLst>
          </p:cNvPr>
          <p:cNvSpPr>
            <a:spLocks noGrp="1"/>
          </p:cNvSpPr>
          <p:nvPr>
            <p:ph type="title"/>
          </p:nvPr>
        </p:nvSpPr>
        <p:spPr>
          <a:xfrm>
            <a:off x="839787" y="457200"/>
            <a:ext cx="10073703" cy="726831"/>
          </a:xfrm>
        </p:spPr>
        <p:txBody>
          <a:bodyPr>
            <a:normAutofit/>
          </a:bodyPr>
          <a:lstStyle/>
          <a:p>
            <a:pPr algn="ctr"/>
            <a:r>
              <a:rPr lang="en-US" dirty="0"/>
              <a:t>Heartland’s “</a:t>
            </a:r>
            <a:r>
              <a:rPr lang="en-US" dirty="0">
                <a:solidFill>
                  <a:srgbClr val="FF0000"/>
                </a:solidFill>
              </a:rPr>
              <a:t>Stop</a:t>
            </a:r>
            <a:r>
              <a:rPr lang="en-US" dirty="0"/>
              <a:t> the </a:t>
            </a:r>
            <a:r>
              <a:rPr lang="en-US" dirty="0">
                <a:solidFill>
                  <a:srgbClr val="FF0000"/>
                </a:solidFill>
              </a:rPr>
              <a:t>Stigma</a:t>
            </a:r>
            <a:r>
              <a:rPr lang="en-US" dirty="0"/>
              <a:t>” Campaign</a:t>
            </a:r>
          </a:p>
        </p:txBody>
      </p:sp>
      <p:sp>
        <p:nvSpPr>
          <p:cNvPr id="4" name="Text Placeholder 3">
            <a:extLst>
              <a:ext uri="{FF2B5EF4-FFF2-40B4-BE49-F238E27FC236}">
                <a16:creationId xmlns:a16="http://schemas.microsoft.com/office/drawing/2014/main" id="{AF94D001-F92D-AAA0-E701-4DC5EEE33212}"/>
              </a:ext>
            </a:extLst>
          </p:cNvPr>
          <p:cNvSpPr>
            <a:spLocks noGrp="1"/>
          </p:cNvSpPr>
          <p:nvPr>
            <p:ph type="body" sz="half" idx="2"/>
          </p:nvPr>
        </p:nvSpPr>
        <p:spPr>
          <a:xfrm>
            <a:off x="839788" y="1623250"/>
            <a:ext cx="5643074" cy="3593522"/>
          </a:xfrm>
        </p:spPr>
        <p:txBody>
          <a:bodyPr>
            <a:noAutofit/>
          </a:bodyPr>
          <a:lstStyle/>
          <a:p>
            <a:pPr>
              <a:lnSpc>
                <a:spcPct val="150000"/>
              </a:lnSpc>
              <a:spcBef>
                <a:spcPts val="0"/>
              </a:spcBef>
            </a:pPr>
            <a:r>
              <a:rPr lang="en-US" sz="2400" dirty="0"/>
              <a:t>“We all recognize the stigma our patients face -  what I did not realize for too long is how I may have added to that with my words.” </a:t>
            </a:r>
          </a:p>
          <a:p>
            <a:pPr>
              <a:lnSpc>
                <a:spcPct val="150000"/>
              </a:lnSpc>
              <a:spcBef>
                <a:spcPts val="0"/>
              </a:spcBef>
            </a:pPr>
            <a:r>
              <a:rPr lang="en-US" sz="2400" dirty="0"/>
              <a:t>                 – Barbara Seaworth, MD </a:t>
            </a:r>
          </a:p>
          <a:p>
            <a:pPr>
              <a:lnSpc>
                <a:spcPct val="150000"/>
              </a:lnSpc>
              <a:spcBef>
                <a:spcPts val="0"/>
              </a:spcBef>
            </a:pPr>
            <a:r>
              <a:rPr lang="en-US" sz="2000" dirty="0"/>
              <a:t>                           (Co-Medical Director, HNTC)</a:t>
            </a:r>
          </a:p>
        </p:txBody>
      </p:sp>
      <p:pic>
        <p:nvPicPr>
          <p:cNvPr id="3" name="Picture 2" descr="C:\Users\Jquinter\Desktop\dr. s.jpg">
            <a:extLst>
              <a:ext uri="{FF2B5EF4-FFF2-40B4-BE49-F238E27FC236}">
                <a16:creationId xmlns:a16="http://schemas.microsoft.com/office/drawing/2014/main" id="{63D5ECCA-955B-DA2B-864C-CCC782FD1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242" y="1857710"/>
            <a:ext cx="3542810" cy="402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407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3386-F04F-9855-FBC6-AB5A23F4CA75}"/>
              </a:ext>
            </a:extLst>
          </p:cNvPr>
          <p:cNvSpPr>
            <a:spLocks noGrp="1"/>
          </p:cNvSpPr>
          <p:nvPr>
            <p:ph type="title"/>
          </p:nvPr>
        </p:nvSpPr>
        <p:spPr/>
        <p:txBody>
          <a:bodyPr/>
          <a:lstStyle/>
          <a:p>
            <a:r>
              <a:rPr lang="en-US" dirty="0"/>
              <a:t>Heartland’s “</a:t>
            </a:r>
            <a:r>
              <a:rPr lang="en-US" dirty="0">
                <a:solidFill>
                  <a:srgbClr val="FF0000"/>
                </a:solidFill>
              </a:rPr>
              <a:t>Stop</a:t>
            </a:r>
            <a:r>
              <a:rPr lang="en-US" dirty="0"/>
              <a:t> the </a:t>
            </a:r>
            <a:r>
              <a:rPr lang="en-US" dirty="0">
                <a:solidFill>
                  <a:srgbClr val="FF0000"/>
                </a:solidFill>
              </a:rPr>
              <a:t>Stigma</a:t>
            </a:r>
            <a:r>
              <a:rPr lang="en-US" dirty="0"/>
              <a:t>” Campaign</a:t>
            </a:r>
          </a:p>
        </p:txBody>
      </p:sp>
      <p:sp>
        <p:nvSpPr>
          <p:cNvPr id="3" name="Content Placeholder 2">
            <a:extLst>
              <a:ext uri="{FF2B5EF4-FFF2-40B4-BE49-F238E27FC236}">
                <a16:creationId xmlns:a16="http://schemas.microsoft.com/office/drawing/2014/main" id="{AB7D79AF-E771-BB65-8C73-CDB5789F2DEC}"/>
              </a:ext>
            </a:extLst>
          </p:cNvPr>
          <p:cNvSpPr>
            <a:spLocks noGrp="1"/>
          </p:cNvSpPr>
          <p:nvPr>
            <p:ph idx="1"/>
          </p:nvPr>
        </p:nvSpPr>
        <p:spPr>
          <a:xfrm>
            <a:off x="838200" y="1594338"/>
            <a:ext cx="10195560" cy="4582625"/>
          </a:xfrm>
        </p:spPr>
        <p:txBody>
          <a:bodyPr/>
          <a:lstStyle/>
          <a:p>
            <a:pPr marL="285750" indent="-285750">
              <a:lnSpc>
                <a:spcPct val="150000"/>
              </a:lnSpc>
              <a:spcBef>
                <a:spcPts val="0"/>
              </a:spcBef>
              <a:buFont typeface="Arial" panose="020B0604020202020204" pitchFamily="34" charset="0"/>
              <a:buChar char="•"/>
            </a:pPr>
            <a:r>
              <a:rPr lang="en-US" sz="2800" dirty="0"/>
              <a:t>Hearing the call and taking the initiative</a:t>
            </a:r>
          </a:p>
          <a:p>
            <a:pPr marL="285750" indent="-285750">
              <a:lnSpc>
                <a:spcPct val="150000"/>
              </a:lnSpc>
              <a:spcBef>
                <a:spcPts val="0"/>
              </a:spcBef>
              <a:buFont typeface="Arial" panose="020B0604020202020204" pitchFamily="34" charset="0"/>
              <a:buChar char="•"/>
            </a:pPr>
            <a:r>
              <a:rPr lang="en-US" sz="2800" dirty="0"/>
              <a:t>Officially launched in 2015</a:t>
            </a:r>
          </a:p>
          <a:p>
            <a:pPr marL="285750" indent="-285750">
              <a:lnSpc>
                <a:spcPct val="150000"/>
              </a:lnSpc>
              <a:spcBef>
                <a:spcPts val="0"/>
              </a:spcBef>
              <a:buFont typeface="Arial" panose="020B0604020202020204" pitchFamily="34" charset="0"/>
              <a:buChar char="•"/>
            </a:pPr>
            <a:r>
              <a:rPr lang="en-US" sz="2800" dirty="0"/>
              <a:t>Committing to change</a:t>
            </a:r>
          </a:p>
        </p:txBody>
      </p:sp>
      <p:pic>
        <p:nvPicPr>
          <p:cNvPr id="4" name="Picture 2">
            <a:extLst>
              <a:ext uri="{FF2B5EF4-FFF2-40B4-BE49-F238E27FC236}">
                <a16:creationId xmlns:a16="http://schemas.microsoft.com/office/drawing/2014/main" id="{316B4C6B-CF10-8ED8-58DD-797BA2EB90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2148" y="1892570"/>
            <a:ext cx="3505200" cy="46848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5" name="Picture 3">
            <a:extLst>
              <a:ext uri="{FF2B5EF4-FFF2-40B4-BE49-F238E27FC236}">
                <a16:creationId xmlns:a16="http://schemas.microsoft.com/office/drawing/2014/main" id="{F90B24B3-7078-53A1-6275-A79257D9C1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8178" y="4023105"/>
            <a:ext cx="4500390" cy="25542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0645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4326C-115F-6908-7BDF-0B911F47E098}"/>
              </a:ext>
            </a:extLst>
          </p:cNvPr>
          <p:cNvSpPr>
            <a:spLocks noGrp="1"/>
          </p:cNvSpPr>
          <p:nvPr>
            <p:ph type="title"/>
          </p:nvPr>
        </p:nvSpPr>
        <p:spPr/>
        <p:txBody>
          <a:bodyPr/>
          <a:lstStyle/>
          <a:p>
            <a:r>
              <a:rPr lang="en-US" b="1" dirty="0">
                <a:solidFill>
                  <a:srgbClr val="055497"/>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We are committed to make a change</a:t>
            </a:r>
            <a:endParaRPr lang="en-US" dirty="0"/>
          </a:p>
        </p:txBody>
      </p:sp>
      <p:sp>
        <p:nvSpPr>
          <p:cNvPr id="3" name="Content Placeholder 2">
            <a:extLst>
              <a:ext uri="{FF2B5EF4-FFF2-40B4-BE49-F238E27FC236}">
                <a16:creationId xmlns:a16="http://schemas.microsoft.com/office/drawing/2014/main" id="{166A6914-00BB-4664-4495-1A2493DEA478}"/>
              </a:ext>
            </a:extLst>
          </p:cNvPr>
          <p:cNvSpPr>
            <a:spLocks noGrp="1"/>
          </p:cNvSpPr>
          <p:nvPr>
            <p:ph idx="1"/>
          </p:nvPr>
        </p:nvSpPr>
        <p:spPr>
          <a:xfrm>
            <a:off x="838200" y="1620351"/>
            <a:ext cx="7027985" cy="2471003"/>
          </a:xfrm>
        </p:spPr>
        <p:txBody>
          <a:bodyPr>
            <a:normAutofit/>
          </a:bodyPr>
          <a:lstStyle/>
          <a:p>
            <a:pPr marL="0" indent="0">
              <a:buNone/>
            </a:pPr>
            <a:r>
              <a:rPr lang="en-US" sz="2400" dirty="0"/>
              <a:t>Members of the public health community worldwide have been working for almost five years to promote the avoidance of harmful and stigmatizing language used in TB care. Language such as “defaulter”, “suspect”, and “control” is not only hurtful but also judgmental, criminalizing, and places blame on patients.</a:t>
            </a:r>
          </a:p>
        </p:txBody>
      </p:sp>
      <p:pic>
        <p:nvPicPr>
          <p:cNvPr id="4" name="Picture 3">
            <a:extLst>
              <a:ext uri="{FF2B5EF4-FFF2-40B4-BE49-F238E27FC236}">
                <a16:creationId xmlns:a16="http://schemas.microsoft.com/office/drawing/2014/main" id="{1A06D21F-70C1-1A22-8AA2-44C0D0B31ED2}"/>
              </a:ext>
            </a:extLst>
          </p:cNvPr>
          <p:cNvPicPr>
            <a:picLocks noChangeAspect="1"/>
          </p:cNvPicPr>
          <p:nvPr/>
        </p:nvPicPr>
        <p:blipFill>
          <a:blip r:embed="rId3"/>
          <a:stretch>
            <a:fillRect/>
          </a:stretch>
        </p:blipFill>
        <p:spPr>
          <a:xfrm>
            <a:off x="8156182" y="1491397"/>
            <a:ext cx="2842505" cy="2471003"/>
          </a:xfrm>
          <a:prstGeom prst="rect">
            <a:avLst/>
          </a:prstGeom>
        </p:spPr>
      </p:pic>
      <p:sp>
        <p:nvSpPr>
          <p:cNvPr id="5" name="Content Placeholder 2">
            <a:extLst>
              <a:ext uri="{FF2B5EF4-FFF2-40B4-BE49-F238E27FC236}">
                <a16:creationId xmlns:a16="http://schemas.microsoft.com/office/drawing/2014/main" id="{0EF3949F-9B1B-CA7D-C1A4-D24E62B40787}"/>
              </a:ext>
            </a:extLst>
          </p:cNvPr>
          <p:cNvSpPr txBox="1">
            <a:spLocks/>
          </p:cNvSpPr>
          <p:nvPr/>
        </p:nvSpPr>
        <p:spPr>
          <a:xfrm>
            <a:off x="937846" y="4091355"/>
            <a:ext cx="10095914" cy="263944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a:t>Heartland has committed to join forces with patient advocates from the Global TB Community, the International Union Against TB and Lung Disease, and the National Society of TB Clinicians’ to eliminate stigmatizing </a:t>
            </a:r>
          </a:p>
          <a:p>
            <a:pPr marL="914400" indent="-457200">
              <a:spcBef>
                <a:spcPts val="0"/>
              </a:spcBef>
              <a:buFont typeface="Arial" panose="020B0604020202020204" pitchFamily="34" charset="0"/>
              <a:buNone/>
            </a:pPr>
            <a:r>
              <a:rPr lang="en-US" sz="2400" dirty="0"/>
              <a:t>language. We are proud to introduce “Stop the Stigma”, a campaign to spread awareness and promote elimination of the use of stigmatizing language by the public health workforce. We would like to invite you to join us and pledge yourself, your organization, and challenge others to pledge as well.</a:t>
            </a:r>
          </a:p>
        </p:txBody>
      </p:sp>
    </p:spTree>
    <p:extLst>
      <p:ext uri="{BB962C8B-B14F-4D97-AF65-F5344CB8AC3E}">
        <p14:creationId xmlns:p14="http://schemas.microsoft.com/office/powerpoint/2010/main" val="1020759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155BA-167E-8DDC-B5C1-CFF25F984D33}"/>
              </a:ext>
            </a:extLst>
          </p:cNvPr>
          <p:cNvSpPr>
            <a:spLocks noGrp="1"/>
          </p:cNvSpPr>
          <p:nvPr>
            <p:ph type="title"/>
          </p:nvPr>
        </p:nvSpPr>
        <p:spPr>
          <a:xfrm>
            <a:off x="779342" y="447224"/>
            <a:ext cx="9255611" cy="1325563"/>
          </a:xfrm>
        </p:spPr>
        <p:txBody>
          <a:bodyPr/>
          <a:lstStyle/>
          <a:p>
            <a:r>
              <a:rPr lang="en-US" dirty="0"/>
              <a:t>Objectives</a:t>
            </a:r>
          </a:p>
        </p:txBody>
      </p:sp>
      <p:sp>
        <p:nvSpPr>
          <p:cNvPr id="3" name="TextBox 2">
            <a:extLst>
              <a:ext uri="{FF2B5EF4-FFF2-40B4-BE49-F238E27FC236}">
                <a16:creationId xmlns:a16="http://schemas.microsoft.com/office/drawing/2014/main" id="{888D2949-9C8B-6C93-4800-A1FEC6806F77}"/>
              </a:ext>
            </a:extLst>
          </p:cNvPr>
          <p:cNvSpPr txBox="1"/>
          <p:nvPr/>
        </p:nvSpPr>
        <p:spPr>
          <a:xfrm>
            <a:off x="970961" y="1772787"/>
            <a:ext cx="8983744" cy="3385542"/>
          </a:xfrm>
          <a:prstGeom prst="rect">
            <a:avLst/>
          </a:prstGeom>
          <a:noFill/>
        </p:spPr>
        <p:txBody>
          <a:bodyPr wrap="square" rtlCol="0">
            <a:spAutoFit/>
          </a:bodyPr>
          <a:lstStyle/>
          <a:p>
            <a:pPr marL="457200" indent="-457200">
              <a:buFont typeface="Wingdings" panose="05000000000000000000" pitchFamily="2" charset="2"/>
              <a:buChar char="v"/>
            </a:pPr>
            <a:r>
              <a:rPr lang="en-US" sz="2800" dirty="0"/>
              <a:t>Define Stigma</a:t>
            </a:r>
          </a:p>
          <a:p>
            <a:endParaRPr lang="en-US" sz="2800" dirty="0"/>
          </a:p>
          <a:p>
            <a:pPr marL="457200" indent="-457200">
              <a:buFont typeface="Wingdings" panose="05000000000000000000" pitchFamily="2" charset="2"/>
              <a:buChar char="v"/>
            </a:pPr>
            <a:r>
              <a:rPr lang="en-US" sz="2800" dirty="0"/>
              <a:t>Discuss the effect of stigma healthcare and preferred terminology </a:t>
            </a:r>
          </a:p>
          <a:p>
            <a:pPr marL="457200" indent="-457200">
              <a:buFont typeface="Wingdings" panose="05000000000000000000" pitchFamily="2" charset="2"/>
              <a:buChar char="v"/>
            </a:pPr>
            <a:endParaRPr lang="en-US" sz="2800" dirty="0"/>
          </a:p>
          <a:p>
            <a:pPr marL="457200" indent="-457200">
              <a:buFont typeface="Wingdings" panose="05000000000000000000" pitchFamily="2" charset="2"/>
              <a:buChar char="v"/>
            </a:pPr>
            <a:r>
              <a:rPr lang="en-US" sz="2800" dirty="0"/>
              <a:t>Discuss Heartland National TB’s Center’s “Stop the Stigma” campaign within the TB Care Movement</a:t>
            </a:r>
          </a:p>
          <a:p>
            <a:endParaRPr lang="en-US" dirty="0"/>
          </a:p>
        </p:txBody>
      </p:sp>
    </p:spTree>
    <p:extLst>
      <p:ext uri="{BB962C8B-B14F-4D97-AF65-F5344CB8AC3E}">
        <p14:creationId xmlns:p14="http://schemas.microsoft.com/office/powerpoint/2010/main" val="33248607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463FE-E720-21C5-5075-E1FFA40C88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EE2F62-E2C5-48F6-A9E8-3976F66EE069}"/>
              </a:ext>
            </a:extLst>
          </p:cNvPr>
          <p:cNvSpPr>
            <a:spLocks noGrp="1"/>
          </p:cNvSpPr>
          <p:nvPr>
            <p:ph type="title"/>
          </p:nvPr>
        </p:nvSpPr>
        <p:spPr/>
        <p:txBody>
          <a:bodyPr>
            <a:normAutofit/>
          </a:bodyPr>
          <a:lstStyle/>
          <a:p>
            <a:r>
              <a:rPr lang="en-US" dirty="0"/>
              <a:t>Where We Are</a:t>
            </a:r>
          </a:p>
        </p:txBody>
      </p:sp>
      <p:sp>
        <p:nvSpPr>
          <p:cNvPr id="3" name="Text Placeholder 2">
            <a:extLst>
              <a:ext uri="{FF2B5EF4-FFF2-40B4-BE49-F238E27FC236}">
                <a16:creationId xmlns:a16="http://schemas.microsoft.com/office/drawing/2014/main" id="{66FF3FAA-F74E-1339-EA3B-91194D5A485A}"/>
              </a:ext>
            </a:extLst>
          </p:cNvPr>
          <p:cNvSpPr>
            <a:spLocks noGrp="1"/>
          </p:cNvSpPr>
          <p:nvPr>
            <p:ph type="body" idx="1"/>
          </p:nvPr>
        </p:nvSpPr>
        <p:spPr/>
        <p:txBody>
          <a:bodyPr/>
          <a:lstStyle/>
          <a:p>
            <a:r>
              <a:rPr lang="en-US" dirty="0"/>
              <a:t>Changes to the Language Culture in TB Care</a:t>
            </a:r>
          </a:p>
        </p:txBody>
      </p:sp>
    </p:spTree>
    <p:extLst>
      <p:ext uri="{BB962C8B-B14F-4D97-AF65-F5344CB8AC3E}">
        <p14:creationId xmlns:p14="http://schemas.microsoft.com/office/powerpoint/2010/main" val="41629860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E02F-7EB2-A6C6-5763-237E8E658AFB}"/>
              </a:ext>
            </a:extLst>
          </p:cNvPr>
          <p:cNvSpPr>
            <a:spLocks noGrp="1"/>
          </p:cNvSpPr>
          <p:nvPr>
            <p:ph type="title"/>
          </p:nvPr>
        </p:nvSpPr>
        <p:spPr/>
        <p:txBody>
          <a:bodyPr/>
          <a:lstStyle/>
          <a:p>
            <a:r>
              <a:rPr lang="en-US" dirty="0"/>
              <a:t>Our commitment to you:</a:t>
            </a:r>
          </a:p>
        </p:txBody>
      </p:sp>
      <p:sp>
        <p:nvSpPr>
          <p:cNvPr id="3" name="Content Placeholder 2">
            <a:extLst>
              <a:ext uri="{FF2B5EF4-FFF2-40B4-BE49-F238E27FC236}">
                <a16:creationId xmlns:a16="http://schemas.microsoft.com/office/drawing/2014/main" id="{4384EDF1-BFF5-7446-34E4-98065CAD5869}"/>
              </a:ext>
            </a:extLst>
          </p:cNvPr>
          <p:cNvSpPr>
            <a:spLocks noGrp="1"/>
          </p:cNvSpPr>
          <p:nvPr>
            <p:ph idx="1"/>
          </p:nvPr>
        </p:nvSpPr>
        <p:spPr>
          <a:xfrm>
            <a:off x="838200" y="1690688"/>
            <a:ext cx="10195560" cy="4351338"/>
          </a:xfrm>
        </p:spPr>
        <p:txBody>
          <a:bodyPr>
            <a:normAutofit lnSpcReduction="10000"/>
          </a:bodyPr>
          <a:lstStyle/>
          <a:p>
            <a:pPr>
              <a:spcBef>
                <a:spcPts val="0"/>
              </a:spcBef>
              <a:spcAft>
                <a:spcPts val="1800"/>
              </a:spcAft>
            </a:pPr>
            <a:r>
              <a:rPr lang="en-US" b="1" i="1" dirty="0"/>
              <a:t>Use</a:t>
            </a:r>
            <a:r>
              <a:rPr lang="en-US" dirty="0"/>
              <a:t> language that is patient-centered, appropriate and sensitive and represents the dignity of people with TB and their families.</a:t>
            </a:r>
          </a:p>
          <a:p>
            <a:pPr>
              <a:spcBef>
                <a:spcPts val="0"/>
              </a:spcBef>
              <a:spcAft>
                <a:spcPts val="1800"/>
              </a:spcAft>
            </a:pPr>
            <a:r>
              <a:rPr lang="en-US" b="1" i="1" dirty="0"/>
              <a:t>Implement</a:t>
            </a:r>
            <a:r>
              <a:rPr lang="en-US" dirty="0"/>
              <a:t> the use of non-stigmatizing language in the creation of our published materials including products, posters, marketing materials and speaking engagements.</a:t>
            </a:r>
          </a:p>
          <a:p>
            <a:pPr>
              <a:spcBef>
                <a:spcPts val="0"/>
              </a:spcBef>
            </a:pPr>
            <a:r>
              <a:rPr lang="en-US" b="1" i="1" dirty="0"/>
              <a:t>Promote</a:t>
            </a:r>
            <a:r>
              <a:rPr lang="en-US" dirty="0"/>
              <a:t> the use of non-stigmatizing language by working with our speakers to ensure all presentations are free of words such </a:t>
            </a:r>
          </a:p>
          <a:p>
            <a:pPr marL="796925" indent="-339725">
              <a:spcBef>
                <a:spcPts val="0"/>
              </a:spcBef>
              <a:buNone/>
            </a:pPr>
            <a:r>
              <a:rPr lang="en-US" dirty="0"/>
              <a:t>as, “suspect,” “TB control,” “defaulter,” “noncompliant,” and “TB case”.</a:t>
            </a:r>
          </a:p>
        </p:txBody>
      </p:sp>
    </p:spTree>
    <p:extLst>
      <p:ext uri="{BB962C8B-B14F-4D97-AF65-F5344CB8AC3E}">
        <p14:creationId xmlns:p14="http://schemas.microsoft.com/office/powerpoint/2010/main" val="30773531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42E13-D79A-3D06-6B61-25DEBD94DB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377B01-4316-B2C9-D7F2-FE575401AC77}"/>
              </a:ext>
            </a:extLst>
          </p:cNvPr>
          <p:cNvSpPr>
            <a:spLocks noGrp="1"/>
          </p:cNvSpPr>
          <p:nvPr>
            <p:ph type="title"/>
          </p:nvPr>
        </p:nvSpPr>
        <p:spPr>
          <a:xfrm>
            <a:off x="839788" y="457200"/>
            <a:ext cx="5256212" cy="1066800"/>
          </a:xfrm>
        </p:spPr>
        <p:txBody>
          <a:bodyPr/>
          <a:lstStyle/>
          <a:p>
            <a:pPr algn="ctr"/>
            <a:r>
              <a:rPr lang="en-US" dirty="0">
                <a:solidFill>
                  <a:srgbClr val="FF0000"/>
                </a:solidFill>
              </a:rPr>
              <a:t>Stop</a:t>
            </a:r>
            <a:r>
              <a:rPr lang="en-US" dirty="0"/>
              <a:t> the </a:t>
            </a:r>
            <a:r>
              <a:rPr lang="en-US" dirty="0">
                <a:solidFill>
                  <a:srgbClr val="FF0000"/>
                </a:solidFill>
              </a:rPr>
              <a:t>Stigma</a:t>
            </a:r>
            <a:br>
              <a:rPr lang="en-US" dirty="0"/>
            </a:br>
            <a:r>
              <a:rPr lang="en-US" dirty="0"/>
              <a:t>Fact Sheet</a:t>
            </a:r>
          </a:p>
        </p:txBody>
      </p:sp>
      <p:pic>
        <p:nvPicPr>
          <p:cNvPr id="16" name="Content Placeholder 8" descr="A blue and orange star with a rainbow colored star&#10;&#10;AI-generated content may be incorrect.">
            <a:extLst>
              <a:ext uri="{FF2B5EF4-FFF2-40B4-BE49-F238E27FC236}">
                <a16:creationId xmlns:a16="http://schemas.microsoft.com/office/drawing/2014/main" id="{5CBEF870-BFF5-26E7-CEF6-47D51EDEDA4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0943" y="4384430"/>
            <a:ext cx="3477163" cy="1379311"/>
          </a:xfrm>
        </p:spPr>
      </p:pic>
      <p:sp>
        <p:nvSpPr>
          <p:cNvPr id="4" name="Text Placeholder 3">
            <a:extLst>
              <a:ext uri="{FF2B5EF4-FFF2-40B4-BE49-F238E27FC236}">
                <a16:creationId xmlns:a16="http://schemas.microsoft.com/office/drawing/2014/main" id="{4F6B2007-598E-E88F-4595-F4257B780F4E}"/>
              </a:ext>
            </a:extLst>
          </p:cNvPr>
          <p:cNvSpPr>
            <a:spLocks noGrp="1"/>
          </p:cNvSpPr>
          <p:nvPr>
            <p:ph type="body" sz="half" idx="2"/>
          </p:nvPr>
        </p:nvSpPr>
        <p:spPr>
          <a:xfrm>
            <a:off x="839788" y="1735014"/>
            <a:ext cx="5256212" cy="2778371"/>
          </a:xfrm>
        </p:spPr>
        <p:txBody>
          <a:bodyPr>
            <a:normAutofit/>
          </a:bodyPr>
          <a:lstStyle/>
          <a:p>
            <a:r>
              <a:rPr lang="en-US" sz="2400" dirty="0"/>
              <a:t>Heartland offers educational material on preferred language to help eliminate TB stigma.</a:t>
            </a:r>
          </a:p>
          <a:p>
            <a:endParaRPr lang="en-US" sz="2400" dirty="0"/>
          </a:p>
          <a:p>
            <a:r>
              <a:rPr lang="en-US" sz="2400" dirty="0"/>
              <a:t>If you would like a copy, please visit Heartland’s website for a downloadable copy.</a:t>
            </a:r>
          </a:p>
        </p:txBody>
      </p:sp>
      <p:pic>
        <p:nvPicPr>
          <p:cNvPr id="13" name="Picture 12">
            <a:extLst>
              <a:ext uri="{FF2B5EF4-FFF2-40B4-BE49-F238E27FC236}">
                <a16:creationId xmlns:a16="http://schemas.microsoft.com/office/drawing/2014/main" id="{13418849-46FA-A29B-A063-0D060A8CBF6E}"/>
              </a:ext>
            </a:extLst>
          </p:cNvPr>
          <p:cNvPicPr>
            <a:picLocks noChangeAspect="1"/>
          </p:cNvPicPr>
          <p:nvPr/>
        </p:nvPicPr>
        <p:blipFill>
          <a:blip r:embed="rId4"/>
          <a:stretch>
            <a:fillRect/>
          </a:stretch>
        </p:blipFill>
        <p:spPr>
          <a:xfrm>
            <a:off x="6810377" y="604157"/>
            <a:ext cx="3699117" cy="5649686"/>
          </a:xfrm>
          <a:prstGeom prst="rect">
            <a:avLst/>
          </a:prstGeom>
          <a:ln w="12700">
            <a:solidFill>
              <a:schemeClr val="bg1">
                <a:lumMod val="65000"/>
              </a:schemeClr>
            </a:solidFill>
          </a:ln>
          <a:effectLst>
            <a:outerShdw blurRad="152400" dist="38100" dir="7020000" sx="101000" sy="101000" algn="tl" rotWithShape="0">
              <a:prstClr val="black">
                <a:alpha val="40000"/>
              </a:prstClr>
            </a:outerShdw>
          </a:effectLst>
        </p:spPr>
      </p:pic>
      <p:sp>
        <p:nvSpPr>
          <p:cNvPr id="17" name="TextBox 16">
            <a:extLst>
              <a:ext uri="{FF2B5EF4-FFF2-40B4-BE49-F238E27FC236}">
                <a16:creationId xmlns:a16="http://schemas.microsoft.com/office/drawing/2014/main" id="{BF390A95-4994-6FF7-D7A6-3299A90BF102}"/>
              </a:ext>
            </a:extLst>
          </p:cNvPr>
          <p:cNvSpPr txBox="1"/>
          <p:nvPr/>
        </p:nvSpPr>
        <p:spPr>
          <a:xfrm>
            <a:off x="2256922" y="5896738"/>
            <a:ext cx="2945204" cy="369332"/>
          </a:xfrm>
          <a:prstGeom prst="rect">
            <a:avLst/>
          </a:prstGeom>
          <a:noFill/>
        </p:spPr>
        <p:txBody>
          <a:bodyPr wrap="square">
            <a:spAutoFit/>
          </a:bodyPr>
          <a:lstStyle/>
          <a:p>
            <a:r>
              <a:rPr lang="en-US" sz="1800" dirty="0">
                <a:hlinkClick r:id="rId5"/>
              </a:rPr>
              <a:t>https://heartlandntbc.org/</a:t>
            </a:r>
            <a:endParaRPr lang="en-US" dirty="0"/>
          </a:p>
        </p:txBody>
      </p:sp>
    </p:spTree>
    <p:extLst>
      <p:ext uri="{BB962C8B-B14F-4D97-AF65-F5344CB8AC3E}">
        <p14:creationId xmlns:p14="http://schemas.microsoft.com/office/powerpoint/2010/main" val="128760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7CEC1F9-E2F2-0866-4B3D-34F42614D7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A3F684-4DC2-3734-47AA-F5657FFF67BB}"/>
              </a:ext>
            </a:extLst>
          </p:cNvPr>
          <p:cNvSpPr>
            <a:spLocks noGrp="1"/>
          </p:cNvSpPr>
          <p:nvPr>
            <p:ph type="title"/>
          </p:nvPr>
        </p:nvSpPr>
        <p:spPr>
          <a:xfrm>
            <a:off x="839788" y="457200"/>
            <a:ext cx="5256212" cy="1066800"/>
          </a:xfrm>
        </p:spPr>
        <p:txBody>
          <a:bodyPr/>
          <a:lstStyle/>
          <a:p>
            <a:pPr algn="ctr"/>
            <a:r>
              <a:rPr lang="en-US" dirty="0">
                <a:solidFill>
                  <a:srgbClr val="FF0000"/>
                </a:solidFill>
              </a:rPr>
              <a:t>Stop</a:t>
            </a:r>
            <a:r>
              <a:rPr lang="en-US" dirty="0"/>
              <a:t> the </a:t>
            </a:r>
            <a:r>
              <a:rPr lang="en-US" dirty="0">
                <a:solidFill>
                  <a:srgbClr val="FF0000"/>
                </a:solidFill>
              </a:rPr>
              <a:t>Stigma</a:t>
            </a:r>
            <a:br>
              <a:rPr lang="en-US" dirty="0"/>
            </a:br>
            <a:r>
              <a:rPr lang="en-US" dirty="0"/>
              <a:t>T-Shirts</a:t>
            </a:r>
          </a:p>
        </p:txBody>
      </p:sp>
      <p:pic>
        <p:nvPicPr>
          <p:cNvPr id="9" name="Content Placeholder 8" descr="A blue and orange star with a rainbow colored star&#10;&#10;AI-generated content may be incorrect.">
            <a:extLst>
              <a:ext uri="{FF2B5EF4-FFF2-40B4-BE49-F238E27FC236}">
                <a16:creationId xmlns:a16="http://schemas.microsoft.com/office/drawing/2014/main" id="{771681AC-376B-F97A-80EA-15547F0F62C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0943" y="4384430"/>
            <a:ext cx="3477163" cy="1379311"/>
          </a:xfrm>
        </p:spPr>
      </p:pic>
      <p:sp>
        <p:nvSpPr>
          <p:cNvPr id="4" name="Text Placeholder 3">
            <a:extLst>
              <a:ext uri="{FF2B5EF4-FFF2-40B4-BE49-F238E27FC236}">
                <a16:creationId xmlns:a16="http://schemas.microsoft.com/office/drawing/2014/main" id="{D68CB2A6-B7B7-F266-52CB-2C6338EF584A}"/>
              </a:ext>
            </a:extLst>
          </p:cNvPr>
          <p:cNvSpPr>
            <a:spLocks noGrp="1"/>
          </p:cNvSpPr>
          <p:nvPr>
            <p:ph type="body" sz="half" idx="2"/>
          </p:nvPr>
        </p:nvSpPr>
        <p:spPr>
          <a:xfrm>
            <a:off x="839788" y="1735014"/>
            <a:ext cx="5256212" cy="2778371"/>
          </a:xfrm>
        </p:spPr>
        <p:txBody>
          <a:bodyPr>
            <a:normAutofit/>
          </a:bodyPr>
          <a:lstStyle/>
          <a:p>
            <a:r>
              <a:rPr lang="en-US" sz="2400" dirty="0"/>
              <a:t>T-shirts promoting the Stop the Stigma campaign have been distributed.</a:t>
            </a:r>
          </a:p>
          <a:p>
            <a:endParaRPr lang="en-US" sz="2400" dirty="0"/>
          </a:p>
          <a:p>
            <a:r>
              <a:rPr lang="en-US" sz="2400" dirty="0"/>
              <a:t>If you would like to receive a t-shirt, please contact one of our administrative or education team members.</a:t>
            </a:r>
          </a:p>
        </p:txBody>
      </p:sp>
      <p:sp>
        <p:nvSpPr>
          <p:cNvPr id="7" name="TextBox 6">
            <a:extLst>
              <a:ext uri="{FF2B5EF4-FFF2-40B4-BE49-F238E27FC236}">
                <a16:creationId xmlns:a16="http://schemas.microsoft.com/office/drawing/2014/main" id="{C53D8F3C-DD3D-B558-93F2-F7655F00F1F2}"/>
              </a:ext>
            </a:extLst>
          </p:cNvPr>
          <p:cNvSpPr txBox="1"/>
          <p:nvPr/>
        </p:nvSpPr>
        <p:spPr>
          <a:xfrm>
            <a:off x="2256922" y="5896738"/>
            <a:ext cx="2945204" cy="369332"/>
          </a:xfrm>
          <a:prstGeom prst="rect">
            <a:avLst/>
          </a:prstGeom>
          <a:noFill/>
        </p:spPr>
        <p:txBody>
          <a:bodyPr wrap="square">
            <a:spAutoFit/>
          </a:bodyPr>
          <a:lstStyle/>
          <a:p>
            <a:r>
              <a:rPr lang="en-US" sz="1800" dirty="0">
                <a:hlinkClick r:id="rId4"/>
              </a:rPr>
              <a:t>https://heartlandntbc.org/</a:t>
            </a:r>
            <a:endParaRPr lang="en-US" dirty="0"/>
          </a:p>
        </p:txBody>
      </p:sp>
      <p:grpSp>
        <p:nvGrpSpPr>
          <p:cNvPr id="3" name="Group 2">
            <a:extLst>
              <a:ext uri="{FF2B5EF4-FFF2-40B4-BE49-F238E27FC236}">
                <a16:creationId xmlns:a16="http://schemas.microsoft.com/office/drawing/2014/main" id="{1382912F-835B-A4CF-ECF1-1286E8C9CF1B}"/>
              </a:ext>
            </a:extLst>
          </p:cNvPr>
          <p:cNvGrpSpPr/>
          <p:nvPr/>
        </p:nvGrpSpPr>
        <p:grpSpPr>
          <a:xfrm>
            <a:off x="6400800" y="776596"/>
            <a:ext cx="4532179" cy="5304808"/>
            <a:chOff x="2038256" y="1405568"/>
            <a:chExt cx="3320188" cy="3886201"/>
          </a:xfrm>
        </p:grpSpPr>
        <p:pic>
          <p:nvPicPr>
            <p:cNvPr id="5" name="Picture 2" descr="HeartlandLayout  tee shirt">
              <a:extLst>
                <a:ext uri="{FF2B5EF4-FFF2-40B4-BE49-F238E27FC236}">
                  <a16:creationId xmlns:a16="http://schemas.microsoft.com/office/drawing/2014/main" id="{557B51A0-4927-5D2C-57A9-32BC9C62256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9969" y="1405568"/>
              <a:ext cx="2753563"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31F2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6" name="AutoShape 3">
              <a:extLst>
                <a:ext uri="{FF2B5EF4-FFF2-40B4-BE49-F238E27FC236}">
                  <a16:creationId xmlns:a16="http://schemas.microsoft.com/office/drawing/2014/main" id="{22A29702-1488-5226-F3C8-B3EB9161E5C2}"/>
                </a:ext>
              </a:extLst>
            </p:cNvPr>
            <p:cNvCxnSpPr>
              <a:cxnSpLocks noChangeShapeType="1"/>
            </p:cNvCxnSpPr>
            <p:nvPr/>
          </p:nvCxnSpPr>
          <p:spPr bwMode="auto">
            <a:xfrm flipH="1">
              <a:off x="2319969" y="2396168"/>
              <a:ext cx="679450" cy="939800"/>
            </a:xfrm>
            <a:prstGeom prst="straightConnector1">
              <a:avLst/>
            </a:prstGeom>
            <a:noFill/>
            <a:ln w="381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 name="AutoShape 4">
              <a:extLst>
                <a:ext uri="{FF2B5EF4-FFF2-40B4-BE49-F238E27FC236}">
                  <a16:creationId xmlns:a16="http://schemas.microsoft.com/office/drawing/2014/main" id="{75AAC358-BCEF-8476-3E7D-0ABE3ED73892}"/>
                </a:ext>
              </a:extLst>
            </p:cNvPr>
            <p:cNvCxnSpPr>
              <a:cxnSpLocks noChangeShapeType="1"/>
            </p:cNvCxnSpPr>
            <p:nvPr/>
          </p:nvCxnSpPr>
          <p:spPr bwMode="auto">
            <a:xfrm>
              <a:off x="4369432" y="2377119"/>
              <a:ext cx="693737" cy="958850"/>
            </a:xfrm>
            <a:prstGeom prst="straightConnector1">
              <a:avLst/>
            </a:prstGeom>
            <a:noFill/>
            <a:ln w="38100" algn="ctr">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Oval 5">
              <a:extLst>
                <a:ext uri="{FF2B5EF4-FFF2-40B4-BE49-F238E27FC236}">
                  <a16:creationId xmlns:a16="http://schemas.microsoft.com/office/drawing/2014/main" id="{14871C51-DA64-CB9E-70B6-6FC95F67A588}"/>
                </a:ext>
              </a:extLst>
            </p:cNvPr>
            <p:cNvSpPr>
              <a:spLocks noChangeArrowheads="1"/>
            </p:cNvSpPr>
            <p:nvPr/>
          </p:nvSpPr>
          <p:spPr bwMode="auto">
            <a:xfrm>
              <a:off x="2977194" y="1634168"/>
              <a:ext cx="1400175" cy="1330373"/>
            </a:xfrm>
            <a:prstGeom prst="ellipse">
              <a:avLst/>
            </a:prstGeom>
            <a:noFill/>
            <a:ln w="28575" algn="in">
              <a:solidFill>
                <a:srgbClr val="7F7F7F"/>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2" name="Picture 6" descr="tshirt back">
              <a:extLst>
                <a:ext uri="{FF2B5EF4-FFF2-40B4-BE49-F238E27FC236}">
                  <a16:creationId xmlns:a16="http://schemas.microsoft.com/office/drawing/2014/main" id="{6C05CB12-648E-A606-3E0A-4EC131EE626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1935" t="4813" r="3282" b="6894"/>
            <a:stretch>
              <a:fillRect/>
            </a:stretch>
          </p:blipFill>
          <p:spPr bwMode="auto">
            <a:xfrm>
              <a:off x="2038256" y="3289980"/>
              <a:ext cx="3320188" cy="2001789"/>
            </a:xfrm>
            <a:prstGeom prst="roundRect">
              <a:avLst>
                <a:gd name="adj" fmla="val 16667"/>
              </a:avLst>
            </a:prstGeom>
            <a:noFill/>
            <a:ln w="28575" algn="in">
              <a:solidFill>
                <a:srgbClr val="7F7F7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187879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3A517-D039-190F-613E-31BEDD994E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49309E-09E9-5810-50E4-6E57851EDED6}"/>
              </a:ext>
            </a:extLst>
          </p:cNvPr>
          <p:cNvSpPr>
            <a:spLocks noGrp="1"/>
          </p:cNvSpPr>
          <p:nvPr>
            <p:ph type="title"/>
          </p:nvPr>
        </p:nvSpPr>
        <p:spPr/>
        <p:txBody>
          <a:bodyPr>
            <a:normAutofit/>
          </a:bodyPr>
          <a:lstStyle/>
          <a:p>
            <a:r>
              <a:rPr lang="en-US" dirty="0"/>
              <a:t>Where We’re Going</a:t>
            </a:r>
          </a:p>
        </p:txBody>
      </p:sp>
      <p:sp>
        <p:nvSpPr>
          <p:cNvPr id="3" name="Text Placeholder 2">
            <a:extLst>
              <a:ext uri="{FF2B5EF4-FFF2-40B4-BE49-F238E27FC236}">
                <a16:creationId xmlns:a16="http://schemas.microsoft.com/office/drawing/2014/main" id="{661F3EA9-50DB-34E3-7BC4-6072F706A52F}"/>
              </a:ext>
            </a:extLst>
          </p:cNvPr>
          <p:cNvSpPr>
            <a:spLocks noGrp="1"/>
          </p:cNvSpPr>
          <p:nvPr>
            <p:ph type="body" idx="1"/>
          </p:nvPr>
        </p:nvSpPr>
        <p:spPr/>
        <p:txBody>
          <a:bodyPr/>
          <a:lstStyle/>
          <a:p>
            <a:r>
              <a:rPr lang="en-US" dirty="0"/>
              <a:t>Expanding Our Reach within the Language Change Movement in TB Care</a:t>
            </a:r>
          </a:p>
        </p:txBody>
      </p:sp>
    </p:spTree>
    <p:extLst>
      <p:ext uri="{BB962C8B-B14F-4D97-AF65-F5344CB8AC3E}">
        <p14:creationId xmlns:p14="http://schemas.microsoft.com/office/powerpoint/2010/main" val="8067672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44447-ED6C-9A69-652A-62377263E0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C2F811-3112-D3B8-E4ED-C69EC83D8545}"/>
              </a:ext>
            </a:extLst>
          </p:cNvPr>
          <p:cNvSpPr>
            <a:spLocks noGrp="1"/>
          </p:cNvSpPr>
          <p:nvPr>
            <p:ph type="title"/>
          </p:nvPr>
        </p:nvSpPr>
        <p:spPr>
          <a:xfrm>
            <a:off x="839788" y="457200"/>
            <a:ext cx="5256212" cy="1066800"/>
          </a:xfrm>
        </p:spPr>
        <p:txBody>
          <a:bodyPr/>
          <a:lstStyle/>
          <a:p>
            <a:pPr algn="ctr"/>
            <a:r>
              <a:rPr lang="en-US" dirty="0">
                <a:solidFill>
                  <a:srgbClr val="FF0000"/>
                </a:solidFill>
              </a:rPr>
              <a:t>Stop</a:t>
            </a:r>
            <a:r>
              <a:rPr lang="en-US" dirty="0"/>
              <a:t> the </a:t>
            </a:r>
            <a:r>
              <a:rPr lang="en-US" dirty="0">
                <a:solidFill>
                  <a:srgbClr val="FF0000"/>
                </a:solidFill>
              </a:rPr>
              <a:t>Stigma</a:t>
            </a:r>
            <a:br>
              <a:rPr lang="en-US" dirty="0"/>
            </a:br>
            <a:r>
              <a:rPr lang="en-US" dirty="0"/>
              <a:t>Speaker Letters</a:t>
            </a:r>
          </a:p>
        </p:txBody>
      </p:sp>
      <p:pic>
        <p:nvPicPr>
          <p:cNvPr id="9" name="Content Placeholder 8" descr="A blue and orange star with a rainbow colored star&#10;&#10;AI-generated content may be incorrect.">
            <a:extLst>
              <a:ext uri="{FF2B5EF4-FFF2-40B4-BE49-F238E27FC236}">
                <a16:creationId xmlns:a16="http://schemas.microsoft.com/office/drawing/2014/main" id="{C5495F08-C5F9-85E7-50A4-752C5D3E36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0943" y="4384430"/>
            <a:ext cx="3477163" cy="1379311"/>
          </a:xfrm>
        </p:spPr>
      </p:pic>
      <p:sp>
        <p:nvSpPr>
          <p:cNvPr id="4" name="Text Placeholder 3">
            <a:extLst>
              <a:ext uri="{FF2B5EF4-FFF2-40B4-BE49-F238E27FC236}">
                <a16:creationId xmlns:a16="http://schemas.microsoft.com/office/drawing/2014/main" id="{873AEB53-5876-6E63-AA79-52FF998771DC}"/>
              </a:ext>
            </a:extLst>
          </p:cNvPr>
          <p:cNvSpPr>
            <a:spLocks noGrp="1"/>
          </p:cNvSpPr>
          <p:nvPr>
            <p:ph type="body" sz="half" idx="2"/>
          </p:nvPr>
        </p:nvSpPr>
        <p:spPr>
          <a:xfrm>
            <a:off x="839788" y="1735014"/>
            <a:ext cx="5256212" cy="2778371"/>
          </a:xfrm>
        </p:spPr>
        <p:txBody>
          <a:bodyPr>
            <a:normAutofit/>
          </a:bodyPr>
          <a:lstStyle/>
          <a:p>
            <a:r>
              <a:rPr lang="en-US" sz="2400" dirty="0"/>
              <a:t>All speakers who collaborate with Heartland for training events are asked to review their content and materials for any stigmatizing language and are encouraged to join the “Stop the Stigma” campaign.</a:t>
            </a:r>
          </a:p>
        </p:txBody>
      </p:sp>
      <p:sp>
        <p:nvSpPr>
          <p:cNvPr id="7" name="TextBox 6">
            <a:extLst>
              <a:ext uri="{FF2B5EF4-FFF2-40B4-BE49-F238E27FC236}">
                <a16:creationId xmlns:a16="http://schemas.microsoft.com/office/drawing/2014/main" id="{4C792542-BF72-AA0A-6CCC-58BC37130EFA}"/>
              </a:ext>
            </a:extLst>
          </p:cNvPr>
          <p:cNvSpPr txBox="1"/>
          <p:nvPr/>
        </p:nvSpPr>
        <p:spPr>
          <a:xfrm>
            <a:off x="2256922" y="5896738"/>
            <a:ext cx="2945204" cy="369332"/>
          </a:xfrm>
          <a:prstGeom prst="rect">
            <a:avLst/>
          </a:prstGeom>
          <a:noFill/>
        </p:spPr>
        <p:txBody>
          <a:bodyPr wrap="square">
            <a:spAutoFit/>
          </a:bodyPr>
          <a:lstStyle/>
          <a:p>
            <a:r>
              <a:rPr lang="en-US" sz="1800" dirty="0">
                <a:hlinkClick r:id="rId4"/>
              </a:rPr>
              <a:t>https://heartlandntbc.org/</a:t>
            </a:r>
            <a:endParaRPr lang="en-US" dirty="0"/>
          </a:p>
        </p:txBody>
      </p:sp>
      <p:pic>
        <p:nvPicPr>
          <p:cNvPr id="10" name="Picture 2">
            <a:extLst>
              <a:ext uri="{FF2B5EF4-FFF2-40B4-BE49-F238E27FC236}">
                <a16:creationId xmlns:a16="http://schemas.microsoft.com/office/drawing/2014/main" id="{57FBC864-5B2E-F004-CFCF-B1C7E338C6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2860" y="902982"/>
            <a:ext cx="4239912" cy="50520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56466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F6837-D3AB-325F-D6D4-2109777E6D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CA8DC-4F88-F87D-46C9-DFA0E09F0391}"/>
              </a:ext>
            </a:extLst>
          </p:cNvPr>
          <p:cNvSpPr>
            <a:spLocks noGrp="1"/>
          </p:cNvSpPr>
          <p:nvPr>
            <p:ph type="title"/>
          </p:nvPr>
        </p:nvSpPr>
        <p:spPr>
          <a:xfrm>
            <a:off x="839788" y="457200"/>
            <a:ext cx="5256212" cy="1066800"/>
          </a:xfrm>
        </p:spPr>
        <p:txBody>
          <a:bodyPr/>
          <a:lstStyle/>
          <a:p>
            <a:pPr algn="ctr"/>
            <a:r>
              <a:rPr lang="en-US" dirty="0">
                <a:solidFill>
                  <a:srgbClr val="FF0000"/>
                </a:solidFill>
              </a:rPr>
              <a:t>Stop</a:t>
            </a:r>
            <a:r>
              <a:rPr lang="en-US" dirty="0"/>
              <a:t> the </a:t>
            </a:r>
            <a:r>
              <a:rPr lang="en-US" dirty="0">
                <a:solidFill>
                  <a:srgbClr val="FF0000"/>
                </a:solidFill>
              </a:rPr>
              <a:t>Stigma</a:t>
            </a:r>
            <a:br>
              <a:rPr lang="en-US" dirty="0"/>
            </a:br>
            <a:r>
              <a:rPr lang="en-US" dirty="0"/>
              <a:t>Training &amp; Education</a:t>
            </a:r>
          </a:p>
        </p:txBody>
      </p:sp>
      <p:pic>
        <p:nvPicPr>
          <p:cNvPr id="9" name="Content Placeholder 8" descr="A blue and orange star with a rainbow colored star&#10;&#10;AI-generated content may be incorrect.">
            <a:extLst>
              <a:ext uri="{FF2B5EF4-FFF2-40B4-BE49-F238E27FC236}">
                <a16:creationId xmlns:a16="http://schemas.microsoft.com/office/drawing/2014/main" id="{26F16F39-6396-6AA3-2B47-547120A0802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0943" y="4384430"/>
            <a:ext cx="3477163" cy="1379311"/>
          </a:xfrm>
        </p:spPr>
      </p:pic>
      <p:sp>
        <p:nvSpPr>
          <p:cNvPr id="4" name="Text Placeholder 3">
            <a:extLst>
              <a:ext uri="{FF2B5EF4-FFF2-40B4-BE49-F238E27FC236}">
                <a16:creationId xmlns:a16="http://schemas.microsoft.com/office/drawing/2014/main" id="{C581BF2D-3A6E-C1B8-8F0A-867EC29FCEFF}"/>
              </a:ext>
            </a:extLst>
          </p:cNvPr>
          <p:cNvSpPr>
            <a:spLocks noGrp="1"/>
          </p:cNvSpPr>
          <p:nvPr>
            <p:ph type="body" sz="half" idx="2"/>
          </p:nvPr>
        </p:nvSpPr>
        <p:spPr>
          <a:xfrm>
            <a:off x="839788" y="1735014"/>
            <a:ext cx="5256212" cy="2778371"/>
          </a:xfrm>
        </p:spPr>
        <p:txBody>
          <a:bodyPr>
            <a:normAutofit/>
          </a:bodyPr>
          <a:lstStyle/>
          <a:p>
            <a:r>
              <a:rPr lang="en-US" sz="2400" dirty="0"/>
              <a:t>Every presentation’s content and our educational materials are thoroughly reviewed to ensure non-stigmatizing language in used throughout trainings and products and teach our participants about the harmful effects that stigmatizing language can have on those affected by TB.</a:t>
            </a:r>
          </a:p>
          <a:p>
            <a:endParaRPr lang="en-US" sz="2400" dirty="0"/>
          </a:p>
        </p:txBody>
      </p:sp>
      <p:sp>
        <p:nvSpPr>
          <p:cNvPr id="7" name="TextBox 6">
            <a:extLst>
              <a:ext uri="{FF2B5EF4-FFF2-40B4-BE49-F238E27FC236}">
                <a16:creationId xmlns:a16="http://schemas.microsoft.com/office/drawing/2014/main" id="{A652B119-8967-572D-C389-14FE26EFF544}"/>
              </a:ext>
            </a:extLst>
          </p:cNvPr>
          <p:cNvSpPr txBox="1"/>
          <p:nvPr/>
        </p:nvSpPr>
        <p:spPr>
          <a:xfrm>
            <a:off x="2256922" y="5896738"/>
            <a:ext cx="2945204" cy="369332"/>
          </a:xfrm>
          <a:prstGeom prst="rect">
            <a:avLst/>
          </a:prstGeom>
          <a:noFill/>
        </p:spPr>
        <p:txBody>
          <a:bodyPr wrap="square">
            <a:spAutoFit/>
          </a:bodyPr>
          <a:lstStyle/>
          <a:p>
            <a:r>
              <a:rPr lang="en-US" sz="1800" dirty="0">
                <a:hlinkClick r:id="rId4"/>
              </a:rPr>
              <a:t>https://heartlandntbc.org/</a:t>
            </a:r>
            <a:endParaRPr lang="en-US" dirty="0"/>
          </a:p>
        </p:txBody>
      </p:sp>
      <p:pic>
        <p:nvPicPr>
          <p:cNvPr id="6" name="Picture 2">
            <a:extLst>
              <a:ext uri="{FF2B5EF4-FFF2-40B4-BE49-F238E27FC236}">
                <a16:creationId xmlns:a16="http://schemas.microsoft.com/office/drawing/2014/main" id="{A04C2975-6098-C97B-BBE0-887DAEFA43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433" t="37360" r="58044" b="37097"/>
          <a:stretch/>
        </p:blipFill>
        <p:spPr bwMode="auto">
          <a:xfrm>
            <a:off x="6481126" y="1740876"/>
            <a:ext cx="4411078" cy="31785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43277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F789300-44E3-39F9-BD71-7493037B4C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3CB5C6-961D-579C-501E-ED0CEAAE280E}"/>
              </a:ext>
            </a:extLst>
          </p:cNvPr>
          <p:cNvSpPr>
            <a:spLocks noGrp="1"/>
          </p:cNvSpPr>
          <p:nvPr>
            <p:ph type="title"/>
          </p:nvPr>
        </p:nvSpPr>
        <p:spPr>
          <a:xfrm>
            <a:off x="839788" y="457200"/>
            <a:ext cx="5256212" cy="1066800"/>
          </a:xfrm>
        </p:spPr>
        <p:txBody>
          <a:bodyPr/>
          <a:lstStyle/>
          <a:p>
            <a:pPr algn="ctr"/>
            <a:r>
              <a:rPr lang="en-US" dirty="0">
                <a:solidFill>
                  <a:srgbClr val="FF0000"/>
                </a:solidFill>
              </a:rPr>
              <a:t>Stop</a:t>
            </a:r>
            <a:r>
              <a:rPr lang="en-US" dirty="0"/>
              <a:t> the </a:t>
            </a:r>
            <a:r>
              <a:rPr lang="en-US" dirty="0">
                <a:solidFill>
                  <a:srgbClr val="FF0000"/>
                </a:solidFill>
              </a:rPr>
              <a:t>Stigma</a:t>
            </a:r>
            <a:br>
              <a:rPr lang="en-US" dirty="0"/>
            </a:br>
            <a:r>
              <a:rPr lang="en-US" dirty="0"/>
              <a:t>Calendars</a:t>
            </a:r>
          </a:p>
        </p:txBody>
      </p:sp>
      <p:pic>
        <p:nvPicPr>
          <p:cNvPr id="9" name="Content Placeholder 8" descr="A blue and orange star with a rainbow colored star&#10;&#10;AI-generated content may be incorrect.">
            <a:extLst>
              <a:ext uri="{FF2B5EF4-FFF2-40B4-BE49-F238E27FC236}">
                <a16:creationId xmlns:a16="http://schemas.microsoft.com/office/drawing/2014/main" id="{17E028B0-34BE-D853-86E3-9873204C36C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0943" y="4384430"/>
            <a:ext cx="3477163" cy="1379311"/>
          </a:xfrm>
        </p:spPr>
      </p:pic>
      <p:sp>
        <p:nvSpPr>
          <p:cNvPr id="4" name="Text Placeholder 3">
            <a:extLst>
              <a:ext uri="{FF2B5EF4-FFF2-40B4-BE49-F238E27FC236}">
                <a16:creationId xmlns:a16="http://schemas.microsoft.com/office/drawing/2014/main" id="{8D148C4D-4A4D-AAC2-70BF-8E123C4F5863}"/>
              </a:ext>
            </a:extLst>
          </p:cNvPr>
          <p:cNvSpPr>
            <a:spLocks noGrp="1"/>
          </p:cNvSpPr>
          <p:nvPr>
            <p:ph type="body" sz="half" idx="2"/>
          </p:nvPr>
        </p:nvSpPr>
        <p:spPr>
          <a:xfrm>
            <a:off x="839788" y="1735014"/>
            <a:ext cx="5256212" cy="2778371"/>
          </a:xfrm>
        </p:spPr>
        <p:txBody>
          <a:bodyPr>
            <a:normAutofit/>
          </a:bodyPr>
          <a:lstStyle/>
          <a:p>
            <a:r>
              <a:rPr lang="en-US" sz="2400" dirty="0"/>
              <a:t>Heartland is looking to update our “Stop the Stigma” calendars for the upcoming year.</a:t>
            </a:r>
          </a:p>
          <a:p>
            <a:endParaRPr lang="en-US" sz="2400" dirty="0"/>
          </a:p>
          <a:p>
            <a:r>
              <a:rPr lang="en-US" sz="2400" dirty="0"/>
              <a:t>Stay tuned for announcements by following us on Facebook and visiting Heartland’s website.</a:t>
            </a:r>
          </a:p>
        </p:txBody>
      </p:sp>
      <p:sp>
        <p:nvSpPr>
          <p:cNvPr id="7" name="TextBox 6">
            <a:extLst>
              <a:ext uri="{FF2B5EF4-FFF2-40B4-BE49-F238E27FC236}">
                <a16:creationId xmlns:a16="http://schemas.microsoft.com/office/drawing/2014/main" id="{D5153F2B-9168-F357-5C2E-A976105FFDA5}"/>
              </a:ext>
            </a:extLst>
          </p:cNvPr>
          <p:cNvSpPr txBox="1"/>
          <p:nvPr/>
        </p:nvSpPr>
        <p:spPr>
          <a:xfrm>
            <a:off x="2256922" y="5896738"/>
            <a:ext cx="2945204" cy="369332"/>
          </a:xfrm>
          <a:prstGeom prst="rect">
            <a:avLst/>
          </a:prstGeom>
          <a:noFill/>
        </p:spPr>
        <p:txBody>
          <a:bodyPr wrap="square">
            <a:spAutoFit/>
          </a:bodyPr>
          <a:lstStyle/>
          <a:p>
            <a:r>
              <a:rPr lang="en-US" sz="1800" dirty="0">
                <a:hlinkClick r:id="rId4"/>
              </a:rPr>
              <a:t>https://heartlandntbc.org/</a:t>
            </a:r>
            <a:endParaRPr lang="en-US" dirty="0"/>
          </a:p>
        </p:txBody>
      </p:sp>
      <p:pic>
        <p:nvPicPr>
          <p:cNvPr id="10" name="Picture 9">
            <a:extLst>
              <a:ext uri="{FF2B5EF4-FFF2-40B4-BE49-F238E27FC236}">
                <a16:creationId xmlns:a16="http://schemas.microsoft.com/office/drawing/2014/main" id="{40DBF432-F2FC-0F4E-06C3-A357656FBEBD}"/>
              </a:ext>
            </a:extLst>
          </p:cNvPr>
          <p:cNvPicPr>
            <a:picLocks noChangeAspect="1"/>
          </p:cNvPicPr>
          <p:nvPr/>
        </p:nvPicPr>
        <p:blipFill>
          <a:blip r:embed="rId5"/>
          <a:stretch>
            <a:fillRect/>
          </a:stretch>
        </p:blipFill>
        <p:spPr>
          <a:xfrm>
            <a:off x="6619261" y="457200"/>
            <a:ext cx="3842617" cy="6118950"/>
          </a:xfrm>
          <a:prstGeom prst="rect">
            <a:avLst/>
          </a:prstGeom>
        </p:spPr>
      </p:pic>
    </p:spTree>
    <p:extLst>
      <p:ext uri="{BB962C8B-B14F-4D97-AF65-F5344CB8AC3E}">
        <p14:creationId xmlns:p14="http://schemas.microsoft.com/office/powerpoint/2010/main" val="900440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B2AA038-89E2-A051-B810-B6876A7C3B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A9480-A84F-7B33-9E65-54660FDBAE15}"/>
              </a:ext>
            </a:extLst>
          </p:cNvPr>
          <p:cNvSpPr>
            <a:spLocks noGrp="1"/>
          </p:cNvSpPr>
          <p:nvPr>
            <p:ph type="title"/>
          </p:nvPr>
        </p:nvSpPr>
        <p:spPr/>
        <p:txBody>
          <a:bodyPr/>
          <a:lstStyle/>
          <a:p>
            <a:r>
              <a:rPr lang="en-US" dirty="0"/>
              <a:t>Our challenge to you:</a:t>
            </a:r>
          </a:p>
        </p:txBody>
      </p:sp>
      <p:sp>
        <p:nvSpPr>
          <p:cNvPr id="3" name="Content Placeholder 2">
            <a:extLst>
              <a:ext uri="{FF2B5EF4-FFF2-40B4-BE49-F238E27FC236}">
                <a16:creationId xmlns:a16="http://schemas.microsoft.com/office/drawing/2014/main" id="{3792A23C-6B8E-413F-82F3-828CAFF7989A}"/>
              </a:ext>
            </a:extLst>
          </p:cNvPr>
          <p:cNvSpPr>
            <a:spLocks noGrp="1"/>
          </p:cNvSpPr>
          <p:nvPr>
            <p:ph idx="1"/>
          </p:nvPr>
        </p:nvSpPr>
        <p:spPr>
          <a:xfrm>
            <a:off x="838200" y="1690688"/>
            <a:ext cx="5527431" cy="4351338"/>
          </a:xfrm>
        </p:spPr>
        <p:txBody>
          <a:bodyPr>
            <a:normAutofit/>
          </a:bodyPr>
          <a:lstStyle/>
          <a:p>
            <a:pPr>
              <a:spcBef>
                <a:spcPts val="0"/>
              </a:spcBef>
              <a:spcAft>
                <a:spcPts val="1800"/>
              </a:spcAft>
            </a:pPr>
            <a:r>
              <a:rPr lang="en-US" sz="2400" b="1" i="1" dirty="0"/>
              <a:t>Commit</a:t>
            </a:r>
            <a:r>
              <a:rPr lang="en-US" sz="2400" i="1" dirty="0"/>
              <a:t> </a:t>
            </a:r>
            <a:r>
              <a:rPr lang="en-US" sz="2400" dirty="0"/>
              <a:t>to using language that is patient centered, appropriate and sensitive and represents the dignity of people with TB and their families.</a:t>
            </a:r>
          </a:p>
          <a:p>
            <a:pPr>
              <a:spcBef>
                <a:spcPts val="0"/>
              </a:spcBef>
              <a:spcAft>
                <a:spcPts val="1800"/>
              </a:spcAft>
            </a:pPr>
            <a:r>
              <a:rPr lang="en-US" sz="2400" b="1" dirty="0"/>
              <a:t>Challenge </a:t>
            </a:r>
            <a:r>
              <a:rPr lang="en-US" sz="2400" dirty="0"/>
              <a:t>others to join you in your commitment.</a:t>
            </a:r>
          </a:p>
          <a:p>
            <a:pPr>
              <a:spcBef>
                <a:spcPts val="0"/>
              </a:spcBef>
              <a:spcAft>
                <a:spcPts val="1800"/>
              </a:spcAft>
            </a:pPr>
            <a:r>
              <a:rPr lang="en-US" sz="2400" b="1" dirty="0"/>
              <a:t>Promote</a:t>
            </a:r>
            <a:r>
              <a:rPr lang="en-US" sz="2400" dirty="0"/>
              <a:t> the “Stop the Stigma” campaign.</a:t>
            </a:r>
          </a:p>
        </p:txBody>
      </p:sp>
      <p:pic>
        <p:nvPicPr>
          <p:cNvPr id="4" name="Picture 3">
            <a:extLst>
              <a:ext uri="{FF2B5EF4-FFF2-40B4-BE49-F238E27FC236}">
                <a16:creationId xmlns:a16="http://schemas.microsoft.com/office/drawing/2014/main" id="{AA4A3CD5-1E19-7EE0-1D80-13FA63A8B77E}"/>
              </a:ext>
            </a:extLst>
          </p:cNvPr>
          <p:cNvPicPr>
            <a:picLocks noChangeAspect="1"/>
          </p:cNvPicPr>
          <p:nvPr/>
        </p:nvPicPr>
        <p:blipFill>
          <a:blip r:embed="rId3"/>
          <a:stretch>
            <a:fillRect/>
          </a:stretch>
        </p:blipFill>
        <p:spPr>
          <a:xfrm>
            <a:off x="7031021" y="1690688"/>
            <a:ext cx="3634798" cy="3628709"/>
          </a:xfrm>
          <a:prstGeom prst="rect">
            <a:avLst/>
          </a:prstGeom>
        </p:spPr>
      </p:pic>
    </p:spTree>
    <p:extLst>
      <p:ext uri="{BB962C8B-B14F-4D97-AF65-F5344CB8AC3E}">
        <p14:creationId xmlns:p14="http://schemas.microsoft.com/office/powerpoint/2010/main" val="834067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510E3-7DF9-87A2-9F97-B30E647C6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0F61ED-80E9-5F5F-A7B1-719064EB40C3}"/>
              </a:ext>
            </a:extLst>
          </p:cNvPr>
          <p:cNvSpPr>
            <a:spLocks noGrp="1"/>
          </p:cNvSpPr>
          <p:nvPr>
            <p:ph type="title"/>
          </p:nvPr>
        </p:nvSpPr>
        <p:spPr/>
        <p:txBody>
          <a:bodyPr/>
          <a:lstStyle/>
          <a:p>
            <a:r>
              <a:rPr lang="en-US" dirty="0"/>
              <a:t>Our challenge to you:</a:t>
            </a:r>
          </a:p>
        </p:txBody>
      </p:sp>
      <p:sp>
        <p:nvSpPr>
          <p:cNvPr id="3" name="Content Placeholder 2">
            <a:extLst>
              <a:ext uri="{FF2B5EF4-FFF2-40B4-BE49-F238E27FC236}">
                <a16:creationId xmlns:a16="http://schemas.microsoft.com/office/drawing/2014/main" id="{A1B43575-159A-8EBD-9CEA-124469B318DD}"/>
              </a:ext>
            </a:extLst>
          </p:cNvPr>
          <p:cNvSpPr>
            <a:spLocks noGrp="1"/>
          </p:cNvSpPr>
          <p:nvPr>
            <p:ph idx="1"/>
          </p:nvPr>
        </p:nvSpPr>
        <p:spPr>
          <a:xfrm>
            <a:off x="838200" y="1690688"/>
            <a:ext cx="10195560" cy="4351338"/>
          </a:xfrm>
        </p:spPr>
        <p:txBody>
          <a:bodyPr>
            <a:normAutofit/>
          </a:bodyPr>
          <a:lstStyle/>
          <a:p>
            <a:pPr marL="0" indent="0">
              <a:spcBef>
                <a:spcPts val="0"/>
              </a:spcBef>
              <a:spcAft>
                <a:spcPts val="1800"/>
              </a:spcAft>
              <a:buNone/>
            </a:pPr>
            <a:r>
              <a:rPr lang="en-US" sz="2400" b="1" i="1" dirty="0"/>
              <a:t>Commit</a:t>
            </a:r>
            <a:r>
              <a:rPr lang="en-US" sz="2400" i="1" dirty="0"/>
              <a:t> </a:t>
            </a:r>
            <a:r>
              <a:rPr lang="en-US" sz="2400" dirty="0"/>
              <a:t>to using language that is patient-centered, appropriate </a:t>
            </a:r>
            <a:r>
              <a:rPr lang="en-US" sz="2400"/>
              <a:t>and sensitive, </a:t>
            </a:r>
            <a:r>
              <a:rPr lang="en-US" sz="2400" dirty="0"/>
              <a:t>and represents the dignity of people with TB and their families.</a:t>
            </a:r>
          </a:p>
        </p:txBody>
      </p:sp>
      <p:pic>
        <p:nvPicPr>
          <p:cNvPr id="8" name="Picture 7" descr="A person sitting on a bed with another person holding her hands&#10;&#10;AI-generated content may be incorrect.">
            <a:extLst>
              <a:ext uri="{FF2B5EF4-FFF2-40B4-BE49-F238E27FC236}">
                <a16:creationId xmlns:a16="http://schemas.microsoft.com/office/drawing/2014/main" id="{0AB7FEF7-E8C3-5BFA-B25B-5EB08CB0C45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12923" y="3016251"/>
            <a:ext cx="4646113" cy="3100433"/>
          </a:xfrm>
          <a:prstGeom prst="rect">
            <a:avLst/>
          </a:prstGeom>
        </p:spPr>
      </p:pic>
      <p:sp>
        <p:nvSpPr>
          <p:cNvPr id="9" name="TextBox 8">
            <a:extLst>
              <a:ext uri="{FF2B5EF4-FFF2-40B4-BE49-F238E27FC236}">
                <a16:creationId xmlns:a16="http://schemas.microsoft.com/office/drawing/2014/main" id="{077C4224-3F5F-960C-D6F0-43796F994B2A}"/>
              </a:ext>
            </a:extLst>
          </p:cNvPr>
          <p:cNvSpPr txBox="1"/>
          <p:nvPr/>
        </p:nvSpPr>
        <p:spPr>
          <a:xfrm>
            <a:off x="4943364" y="7127631"/>
            <a:ext cx="10276964" cy="230832"/>
          </a:xfrm>
          <a:prstGeom prst="rect">
            <a:avLst/>
          </a:prstGeom>
          <a:noFill/>
        </p:spPr>
        <p:txBody>
          <a:bodyPr wrap="square" rtlCol="0">
            <a:spAutoFit/>
          </a:bodyPr>
          <a:lstStyle/>
          <a:p>
            <a:r>
              <a:rPr lang="en-US" sz="900">
                <a:hlinkClick r:id="rId4" tooltip="https://wtcs.pressbooks.pub/nursingfundamentals/chapter/18-4-applying-the-nursing-process/"/>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37138537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C9AC6-D33F-FCB4-F1A3-709003964701}"/>
              </a:ext>
            </a:extLst>
          </p:cNvPr>
          <p:cNvSpPr>
            <a:spLocks noGrp="1"/>
          </p:cNvSpPr>
          <p:nvPr>
            <p:ph type="title"/>
          </p:nvPr>
        </p:nvSpPr>
        <p:spPr/>
        <p:txBody>
          <a:bodyPr/>
          <a:lstStyle/>
          <a:p>
            <a:pPr algn="ctr"/>
            <a:r>
              <a:rPr lang="en-US" dirty="0"/>
              <a:t>What is Stigma?</a:t>
            </a:r>
          </a:p>
        </p:txBody>
      </p:sp>
      <p:sp>
        <p:nvSpPr>
          <p:cNvPr id="3" name="Content Placeholder 2">
            <a:extLst>
              <a:ext uri="{FF2B5EF4-FFF2-40B4-BE49-F238E27FC236}">
                <a16:creationId xmlns:a16="http://schemas.microsoft.com/office/drawing/2014/main" id="{889B7650-2565-ABA0-C968-DC7B8C4C5F4F}"/>
              </a:ext>
            </a:extLst>
          </p:cNvPr>
          <p:cNvSpPr>
            <a:spLocks noGrp="1"/>
          </p:cNvSpPr>
          <p:nvPr>
            <p:ph idx="1"/>
          </p:nvPr>
        </p:nvSpPr>
        <p:spPr>
          <a:xfrm>
            <a:off x="838200" y="1602557"/>
            <a:ext cx="10195560" cy="3553905"/>
          </a:xfrm>
        </p:spPr>
        <p:txBody>
          <a:bodyPr/>
          <a:lstStyle/>
          <a:p>
            <a:pPr marL="0" indent="0">
              <a:lnSpc>
                <a:spcPct val="150000"/>
              </a:lnSpc>
              <a:spcBef>
                <a:spcPts val="0"/>
              </a:spcBef>
              <a:buNone/>
            </a:pPr>
            <a:r>
              <a:rPr lang="en-US" dirty="0">
                <a:effectLst/>
              </a:rPr>
              <a:t>“Stigma is a mark of disgrace that sets a person apart from others. When a person is labelled by their illness they are no longer seen as an individual but as part of a stereotyped group. Negative attitudes and beliefs toward this group create prejudice which leads to negative actions and discrimination.”</a:t>
            </a:r>
          </a:p>
          <a:p>
            <a:pPr marL="0" indent="0">
              <a:buNone/>
            </a:pPr>
            <a:endParaRPr lang="en-US" dirty="0"/>
          </a:p>
        </p:txBody>
      </p:sp>
      <p:sp>
        <p:nvSpPr>
          <p:cNvPr id="4" name="Footer Placeholder 4">
            <a:extLst>
              <a:ext uri="{FF2B5EF4-FFF2-40B4-BE49-F238E27FC236}">
                <a16:creationId xmlns:a16="http://schemas.microsoft.com/office/drawing/2014/main" id="{04143E09-A3FA-6E13-5B17-6809FEDF05EC}"/>
              </a:ext>
            </a:extLst>
          </p:cNvPr>
          <p:cNvSpPr txBox="1">
            <a:spLocks/>
          </p:cNvSpPr>
          <p:nvPr/>
        </p:nvSpPr>
        <p:spPr>
          <a:xfrm>
            <a:off x="1366429" y="5390030"/>
            <a:ext cx="6672263"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Stigma-Free Society. </a:t>
            </a:r>
            <a:r>
              <a:rPr lang="en-US" dirty="0">
                <a:hlinkClick r:id="rId3"/>
              </a:rPr>
              <a:t>https://stigmafreesociety.com/stigma/</a:t>
            </a:r>
            <a:r>
              <a:rPr lang="en-US" dirty="0"/>
              <a:t> Accessed June 16, 2020.</a:t>
            </a:r>
          </a:p>
        </p:txBody>
      </p:sp>
      <p:sp>
        <p:nvSpPr>
          <p:cNvPr id="5" name="TextBox 4">
            <a:extLst>
              <a:ext uri="{FF2B5EF4-FFF2-40B4-BE49-F238E27FC236}">
                <a16:creationId xmlns:a16="http://schemas.microsoft.com/office/drawing/2014/main" id="{64FD1421-77E5-BE18-8E25-649711515D63}"/>
              </a:ext>
            </a:extLst>
          </p:cNvPr>
          <p:cNvSpPr txBox="1"/>
          <p:nvPr/>
        </p:nvSpPr>
        <p:spPr>
          <a:xfrm>
            <a:off x="2025506" y="5934670"/>
            <a:ext cx="8140987" cy="923330"/>
          </a:xfrm>
          <a:prstGeom prst="rect">
            <a:avLst/>
          </a:prstGeom>
          <a:noFill/>
        </p:spPr>
        <p:txBody>
          <a:bodyPr wrap="square" rtlCol="0">
            <a:spAutoFit/>
          </a:bodyPr>
          <a:lstStyle/>
          <a:p>
            <a:r>
              <a:rPr lang="en-US" dirty="0">
                <a:solidFill>
                  <a:schemeClr val="tx2"/>
                </a:solidFill>
              </a:rPr>
              <a:t>“A sign or a mark that designates the bearer as </a:t>
            </a:r>
            <a:r>
              <a:rPr lang="en-US" i="1" dirty="0">
                <a:solidFill>
                  <a:schemeClr val="tx2"/>
                </a:solidFill>
              </a:rPr>
              <a:t>spoiled</a:t>
            </a:r>
            <a:r>
              <a:rPr lang="en-US" dirty="0">
                <a:solidFill>
                  <a:schemeClr val="tx2"/>
                </a:solidFill>
              </a:rPr>
              <a:t> and therefore as valued less than </a:t>
            </a:r>
            <a:r>
              <a:rPr lang="en-US" i="1" dirty="0">
                <a:solidFill>
                  <a:schemeClr val="tx2"/>
                </a:solidFill>
              </a:rPr>
              <a:t>normal</a:t>
            </a:r>
            <a:r>
              <a:rPr lang="en-US" dirty="0">
                <a:solidFill>
                  <a:schemeClr val="tx2"/>
                </a:solidFill>
              </a:rPr>
              <a:t> people.” - Goffman E. (1963)</a:t>
            </a:r>
          </a:p>
          <a:p>
            <a:endParaRPr lang="en-US" dirty="0"/>
          </a:p>
        </p:txBody>
      </p:sp>
    </p:spTree>
    <p:extLst>
      <p:ext uri="{BB962C8B-B14F-4D97-AF65-F5344CB8AC3E}">
        <p14:creationId xmlns:p14="http://schemas.microsoft.com/office/powerpoint/2010/main" val="14803529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12B9A-705A-8FBE-BBB8-E4283A581F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89022E-8241-30AD-E351-AC8A131B1629}"/>
              </a:ext>
            </a:extLst>
          </p:cNvPr>
          <p:cNvSpPr>
            <a:spLocks noGrp="1"/>
          </p:cNvSpPr>
          <p:nvPr>
            <p:ph type="title"/>
          </p:nvPr>
        </p:nvSpPr>
        <p:spPr>
          <a:xfrm>
            <a:off x="839788" y="457200"/>
            <a:ext cx="5256212" cy="1066800"/>
          </a:xfrm>
        </p:spPr>
        <p:txBody>
          <a:bodyPr/>
          <a:lstStyle/>
          <a:p>
            <a:pPr algn="ctr"/>
            <a:r>
              <a:rPr lang="en-US" dirty="0"/>
              <a:t>Eliminating Stigmatizing Language in TB</a:t>
            </a:r>
          </a:p>
        </p:txBody>
      </p:sp>
      <p:sp>
        <p:nvSpPr>
          <p:cNvPr id="4" name="Text Placeholder 3">
            <a:extLst>
              <a:ext uri="{FF2B5EF4-FFF2-40B4-BE49-F238E27FC236}">
                <a16:creationId xmlns:a16="http://schemas.microsoft.com/office/drawing/2014/main" id="{EC993C17-C468-7CA2-E1CC-1D0C26A19D78}"/>
              </a:ext>
            </a:extLst>
          </p:cNvPr>
          <p:cNvSpPr>
            <a:spLocks noGrp="1"/>
          </p:cNvSpPr>
          <p:nvPr>
            <p:ph type="body" sz="half" idx="2"/>
          </p:nvPr>
        </p:nvSpPr>
        <p:spPr>
          <a:xfrm>
            <a:off x="839788" y="1735014"/>
            <a:ext cx="5256212" cy="1506373"/>
          </a:xfrm>
        </p:spPr>
        <p:txBody>
          <a:bodyPr>
            <a:normAutofit/>
          </a:bodyPr>
          <a:lstStyle/>
          <a:p>
            <a:pPr algn="ctr"/>
            <a:r>
              <a:rPr lang="en-US" sz="2400" dirty="0"/>
              <a:t>Please be sure to visit our “Stop the Stigma” page for updates and additions to our “Stop the Stigma” Campaign!</a:t>
            </a:r>
          </a:p>
        </p:txBody>
      </p:sp>
      <p:sp>
        <p:nvSpPr>
          <p:cNvPr id="7" name="TextBox 6">
            <a:extLst>
              <a:ext uri="{FF2B5EF4-FFF2-40B4-BE49-F238E27FC236}">
                <a16:creationId xmlns:a16="http://schemas.microsoft.com/office/drawing/2014/main" id="{D768E5EE-CE65-5723-5BF4-D34710D24952}"/>
              </a:ext>
            </a:extLst>
          </p:cNvPr>
          <p:cNvSpPr txBox="1"/>
          <p:nvPr/>
        </p:nvSpPr>
        <p:spPr>
          <a:xfrm>
            <a:off x="1881783" y="5994734"/>
            <a:ext cx="3370155" cy="646331"/>
          </a:xfrm>
          <a:prstGeom prst="rect">
            <a:avLst/>
          </a:prstGeom>
          <a:noFill/>
        </p:spPr>
        <p:txBody>
          <a:bodyPr wrap="square">
            <a:spAutoFit/>
          </a:bodyPr>
          <a:lstStyle/>
          <a:p>
            <a:pPr algn="ctr"/>
            <a:r>
              <a:rPr lang="en-US" sz="1800" dirty="0">
                <a:hlinkClick r:id="rId3"/>
              </a:rPr>
              <a:t>https://www.heartlandntbc.org/stopthestigma/</a:t>
            </a:r>
            <a:endParaRPr lang="en-US" dirty="0"/>
          </a:p>
        </p:txBody>
      </p:sp>
      <p:pic>
        <p:nvPicPr>
          <p:cNvPr id="3" name="Picture 2" descr="A screenshot of a computer&#10;&#10;Description automatically generated with medium confidence">
            <a:extLst>
              <a:ext uri="{FF2B5EF4-FFF2-40B4-BE49-F238E27FC236}">
                <a16:creationId xmlns:a16="http://schemas.microsoft.com/office/drawing/2014/main" id="{B5ABAB5C-7D0D-3496-D95D-712D4E4AD5C4}"/>
              </a:ext>
            </a:extLst>
          </p:cNvPr>
          <p:cNvPicPr>
            <a:picLocks noChangeAspect="1"/>
          </p:cNvPicPr>
          <p:nvPr/>
        </p:nvPicPr>
        <p:blipFill rotWithShape="1">
          <a:blip r:embed="rId4"/>
          <a:srcRect l="34091" t="11283" r="29578"/>
          <a:stretch/>
        </p:blipFill>
        <p:spPr>
          <a:xfrm>
            <a:off x="6619261" y="678600"/>
            <a:ext cx="4191000" cy="5500800"/>
          </a:xfrm>
          <a:prstGeom prst="rect">
            <a:avLst/>
          </a:prstGeom>
          <a:ln>
            <a:noFill/>
          </a:ln>
          <a:effectLst>
            <a:outerShdw blurRad="292100" dist="139700" dir="2700000" algn="tl" rotWithShape="0">
              <a:srgbClr val="333333">
                <a:alpha val="65000"/>
              </a:srgbClr>
            </a:outerShdw>
          </a:effectLst>
        </p:spPr>
      </p:pic>
      <p:pic>
        <p:nvPicPr>
          <p:cNvPr id="10" name="Picture 9" descr="Qr code&#10;&#10;Description automatically generated">
            <a:extLst>
              <a:ext uri="{FF2B5EF4-FFF2-40B4-BE49-F238E27FC236}">
                <a16:creationId xmlns:a16="http://schemas.microsoft.com/office/drawing/2014/main" id="{B235E032-9908-5E7D-92D8-6C54175F867D}"/>
              </a:ext>
            </a:extLst>
          </p:cNvPr>
          <p:cNvPicPr>
            <a:picLocks noChangeAspect="1"/>
          </p:cNvPicPr>
          <p:nvPr/>
        </p:nvPicPr>
        <p:blipFill>
          <a:blip r:embed="rId5"/>
          <a:stretch>
            <a:fillRect/>
          </a:stretch>
        </p:blipFill>
        <p:spPr>
          <a:xfrm>
            <a:off x="2195896" y="3241387"/>
            <a:ext cx="2543996" cy="2543996"/>
          </a:xfrm>
          <a:prstGeom prst="rect">
            <a:avLst/>
          </a:prstGeom>
        </p:spPr>
      </p:pic>
    </p:spTree>
    <p:extLst>
      <p:ext uri="{BB962C8B-B14F-4D97-AF65-F5344CB8AC3E}">
        <p14:creationId xmlns:p14="http://schemas.microsoft.com/office/powerpoint/2010/main" val="1516389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B061A1E-BECB-1243-40CC-9A57D8FEF530}"/>
              </a:ext>
            </a:extLst>
          </p:cNvPr>
          <p:cNvSpPr/>
          <p:nvPr/>
        </p:nvSpPr>
        <p:spPr>
          <a:xfrm>
            <a:off x="1019908" y="293077"/>
            <a:ext cx="9741877" cy="109024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406AA56-5A61-B592-3C22-90D799417C91}"/>
              </a:ext>
            </a:extLst>
          </p:cNvPr>
          <p:cNvSpPr txBox="1">
            <a:spLocks/>
          </p:cNvSpPr>
          <p:nvPr/>
        </p:nvSpPr>
        <p:spPr>
          <a:xfrm>
            <a:off x="1019908" y="491695"/>
            <a:ext cx="9741877" cy="739901"/>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dirty="0"/>
              <a:t>Testimonials from Our Campaign</a:t>
            </a:r>
          </a:p>
        </p:txBody>
      </p:sp>
      <p:sp>
        <p:nvSpPr>
          <p:cNvPr id="4" name="Speech Bubble: Oval 3">
            <a:extLst>
              <a:ext uri="{FF2B5EF4-FFF2-40B4-BE49-F238E27FC236}">
                <a16:creationId xmlns:a16="http://schemas.microsoft.com/office/drawing/2014/main" id="{609E70FD-5B55-726A-04BE-1AEBBD6F6BF1}"/>
              </a:ext>
            </a:extLst>
          </p:cNvPr>
          <p:cNvSpPr/>
          <p:nvPr/>
        </p:nvSpPr>
        <p:spPr>
          <a:xfrm>
            <a:off x="781032" y="1884635"/>
            <a:ext cx="3849624" cy="1555402"/>
          </a:xfrm>
          <a:prstGeom prst="wedgeEllipseCallout">
            <a:avLst>
              <a:gd name="adj1" fmla="val -61238"/>
              <a:gd name="adj2" fmla="val 64813"/>
            </a:avLst>
          </a:prstGeom>
          <a:solidFill>
            <a:srgbClr val="0556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rPr>
              <a:t>“We have incorporated the requests to stop referring to our patients as ‘cases’ or ‘suspects’...” </a:t>
            </a:r>
            <a:endParaRPr lang="en-US" dirty="0">
              <a:solidFill>
                <a:schemeClr val="bg1"/>
              </a:solidFill>
            </a:endParaRPr>
          </a:p>
        </p:txBody>
      </p:sp>
      <p:sp>
        <p:nvSpPr>
          <p:cNvPr id="5" name="Speech Bubble: Oval 4">
            <a:extLst>
              <a:ext uri="{FF2B5EF4-FFF2-40B4-BE49-F238E27FC236}">
                <a16:creationId xmlns:a16="http://schemas.microsoft.com/office/drawing/2014/main" id="{44CB786E-A69E-AD40-9D4E-801D0A4CA143}"/>
              </a:ext>
            </a:extLst>
          </p:cNvPr>
          <p:cNvSpPr/>
          <p:nvPr/>
        </p:nvSpPr>
        <p:spPr>
          <a:xfrm>
            <a:off x="2334284" y="3941350"/>
            <a:ext cx="3202184" cy="1815882"/>
          </a:xfrm>
          <a:prstGeom prst="wedgeEllipseCallout">
            <a:avLst>
              <a:gd name="adj1" fmla="val 31568"/>
              <a:gd name="adj2" fmla="val 67735"/>
            </a:avLst>
          </a:prstGeom>
          <a:solidFill>
            <a:srgbClr val="712F9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rPr>
              <a:t>“Being more respectful in addressing the needs of our patients” </a:t>
            </a:r>
            <a:endParaRPr lang="en-US" dirty="0"/>
          </a:p>
        </p:txBody>
      </p:sp>
      <p:sp>
        <p:nvSpPr>
          <p:cNvPr id="6" name="Thought Bubble: Cloud 5">
            <a:extLst>
              <a:ext uri="{FF2B5EF4-FFF2-40B4-BE49-F238E27FC236}">
                <a16:creationId xmlns:a16="http://schemas.microsoft.com/office/drawing/2014/main" id="{250F262F-3748-25FA-E787-32D14F182166}"/>
              </a:ext>
            </a:extLst>
          </p:cNvPr>
          <p:cNvSpPr/>
          <p:nvPr/>
        </p:nvSpPr>
        <p:spPr>
          <a:xfrm>
            <a:off x="5033033" y="1583848"/>
            <a:ext cx="2942294" cy="1956452"/>
          </a:xfrm>
          <a:prstGeom prst="cloudCallout">
            <a:avLst>
              <a:gd name="adj1" fmla="val 37786"/>
              <a:gd name="adj2" fmla="val 82334"/>
            </a:avLst>
          </a:prstGeom>
          <a:solidFill>
            <a:srgbClr val="F58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rPr>
              <a:t>“Instead of TB suspect, I use the term ‘patient with presumptive TB’”</a:t>
            </a:r>
            <a:endParaRPr lang="en-US" dirty="0"/>
          </a:p>
        </p:txBody>
      </p:sp>
      <p:sp>
        <p:nvSpPr>
          <p:cNvPr id="7" name="Speech Bubble: Rectangle 6">
            <a:extLst>
              <a:ext uri="{FF2B5EF4-FFF2-40B4-BE49-F238E27FC236}">
                <a16:creationId xmlns:a16="http://schemas.microsoft.com/office/drawing/2014/main" id="{81404996-1F2E-93CE-E2D7-140EAB9DCE76}"/>
              </a:ext>
            </a:extLst>
          </p:cNvPr>
          <p:cNvSpPr/>
          <p:nvPr/>
        </p:nvSpPr>
        <p:spPr>
          <a:xfrm>
            <a:off x="8592513" y="1724418"/>
            <a:ext cx="3202184" cy="1815882"/>
          </a:xfrm>
          <a:prstGeom prst="wedgeRectCallout">
            <a:avLst>
              <a:gd name="adj1" fmla="val -41734"/>
              <a:gd name="adj2" fmla="val 75168"/>
            </a:avLst>
          </a:prstGeom>
          <a:solidFill>
            <a:srgbClr val="89A7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rPr>
              <a:t>“Increased awareness. Stronger review of materials and presentations. Changed language in trainings and communications of policies.” </a:t>
            </a:r>
            <a:endParaRPr lang="en-US" dirty="0"/>
          </a:p>
        </p:txBody>
      </p:sp>
      <p:sp>
        <p:nvSpPr>
          <p:cNvPr id="8" name="Speech Bubble: Rectangle with Corners Rounded 7">
            <a:extLst>
              <a:ext uri="{FF2B5EF4-FFF2-40B4-BE49-F238E27FC236}">
                <a16:creationId xmlns:a16="http://schemas.microsoft.com/office/drawing/2014/main" id="{4CE4114B-C418-E867-EE1F-A2541C0A8963}"/>
              </a:ext>
            </a:extLst>
          </p:cNvPr>
          <p:cNvSpPr/>
          <p:nvPr/>
        </p:nvSpPr>
        <p:spPr>
          <a:xfrm>
            <a:off x="6655533" y="4544930"/>
            <a:ext cx="3849624" cy="1458443"/>
          </a:xfrm>
          <a:prstGeom prst="wedgeRoundRectCallout">
            <a:avLst>
              <a:gd name="adj1" fmla="val -48749"/>
              <a:gd name="adj2" fmla="val 7098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rPr>
              <a:t>“We all stop and think prior to calling an individual a ‘suspect’. It seems to be a trigger for pause and thoughtfulness before we speak.” </a:t>
            </a:r>
            <a:endParaRPr lang="en-US" dirty="0">
              <a:solidFill>
                <a:schemeClr val="tx1"/>
              </a:solidFill>
            </a:endParaRPr>
          </a:p>
        </p:txBody>
      </p:sp>
    </p:spTree>
    <p:extLst>
      <p:ext uri="{BB962C8B-B14F-4D97-AF65-F5344CB8AC3E}">
        <p14:creationId xmlns:p14="http://schemas.microsoft.com/office/powerpoint/2010/main" val="269958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8740F-3AFA-5AF9-70B3-9DEEEA745F73}"/>
              </a:ext>
            </a:extLst>
          </p:cNvPr>
          <p:cNvSpPr>
            <a:spLocks noGrp="1"/>
          </p:cNvSpPr>
          <p:nvPr>
            <p:ph type="title"/>
          </p:nvPr>
        </p:nvSpPr>
        <p:spPr>
          <a:xfrm>
            <a:off x="4945379" y="768284"/>
            <a:ext cx="5277913" cy="1325563"/>
          </a:xfrm>
        </p:spPr>
        <p:txBody>
          <a:bodyPr anchor="ctr">
            <a:normAutofit/>
          </a:bodyPr>
          <a:lstStyle/>
          <a:p>
            <a:r>
              <a:rPr lang="en-US" sz="6600" dirty="0"/>
              <a:t>Thank You!</a:t>
            </a:r>
          </a:p>
        </p:txBody>
      </p:sp>
      <p:sp>
        <p:nvSpPr>
          <p:cNvPr id="6" name="Text Placeholder 2">
            <a:extLst>
              <a:ext uri="{FF2B5EF4-FFF2-40B4-BE49-F238E27FC236}">
                <a16:creationId xmlns:a16="http://schemas.microsoft.com/office/drawing/2014/main" id="{709CD2D6-35B7-D644-4504-8C67EA2537DF}"/>
              </a:ext>
            </a:extLst>
          </p:cNvPr>
          <p:cNvSpPr txBox="1">
            <a:spLocks/>
          </p:cNvSpPr>
          <p:nvPr/>
        </p:nvSpPr>
        <p:spPr>
          <a:xfrm>
            <a:off x="4945379" y="3553131"/>
            <a:ext cx="5360359" cy="175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Lauren Fields</a:t>
            </a:r>
          </a:p>
          <a:p>
            <a:pPr marL="0" indent="0" algn="ctr">
              <a:buNone/>
            </a:pPr>
            <a:r>
              <a:rPr lang="en-US" dirty="0">
                <a:hlinkClick r:id="rId2"/>
              </a:rPr>
              <a:t>Lauren.Warren-Fields@uthct.edu</a:t>
            </a:r>
            <a:endParaRPr lang="en-US" dirty="0"/>
          </a:p>
          <a:p>
            <a:pPr marL="0" indent="0" algn="ctr">
              <a:buNone/>
            </a:pPr>
            <a:r>
              <a:rPr lang="en-US" dirty="0"/>
              <a:t>(210) 531-4543</a:t>
            </a:r>
          </a:p>
        </p:txBody>
      </p:sp>
      <p:pic>
        <p:nvPicPr>
          <p:cNvPr id="4" name="Picture 3" descr="A dog standing on a wood floor&#10;&#10;AI-generated content may be incorrect.">
            <a:extLst>
              <a:ext uri="{FF2B5EF4-FFF2-40B4-BE49-F238E27FC236}">
                <a16:creationId xmlns:a16="http://schemas.microsoft.com/office/drawing/2014/main" id="{96E5379E-65AF-21B5-7E81-129F9E4A2DCF}"/>
              </a:ext>
            </a:extLst>
          </p:cNvPr>
          <p:cNvPicPr>
            <a:picLocks noChangeAspect="1"/>
          </p:cNvPicPr>
          <p:nvPr/>
        </p:nvPicPr>
        <p:blipFill>
          <a:blip r:embed="rId3">
            <a:extLst>
              <a:ext uri="{28A0092B-C50C-407E-A947-70E740481C1C}">
                <a14:useLocalDpi xmlns:a14="http://schemas.microsoft.com/office/drawing/2010/main" val="0"/>
              </a:ext>
            </a:extLst>
          </a:blip>
          <a:srcRect l="15384" t="11937" r="16068" b="17636"/>
          <a:stretch>
            <a:fillRect/>
          </a:stretch>
        </p:blipFill>
        <p:spPr>
          <a:xfrm rot="5400000">
            <a:off x="175325" y="1378723"/>
            <a:ext cx="5321432" cy="4100555"/>
          </a:xfrm>
          <a:prstGeom prst="rect">
            <a:avLst/>
          </a:prstGeom>
        </p:spPr>
      </p:pic>
    </p:spTree>
    <p:extLst>
      <p:ext uri="{BB962C8B-B14F-4D97-AF65-F5344CB8AC3E}">
        <p14:creationId xmlns:p14="http://schemas.microsoft.com/office/powerpoint/2010/main" val="40780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145646-AD2B-73E9-3671-D8249A480539}"/>
              </a:ext>
            </a:extLst>
          </p:cNvPr>
          <p:cNvSpPr>
            <a:spLocks noGrp="1"/>
          </p:cNvSpPr>
          <p:nvPr>
            <p:ph type="title"/>
          </p:nvPr>
        </p:nvSpPr>
        <p:spPr>
          <a:xfrm>
            <a:off x="839788" y="457200"/>
            <a:ext cx="4693504" cy="3071446"/>
          </a:xfrm>
        </p:spPr>
        <p:txBody>
          <a:bodyPr/>
          <a:lstStyle/>
          <a:p>
            <a:r>
              <a:rPr lang="en-US" i="1" dirty="0"/>
              <a:t>Everything is Tuberculosis: The History and Persistence of Our Deadliest Infection</a:t>
            </a:r>
            <a:r>
              <a:rPr lang="en-US" dirty="0"/>
              <a:t>, written by John Green</a:t>
            </a:r>
          </a:p>
        </p:txBody>
      </p:sp>
      <p:sp>
        <p:nvSpPr>
          <p:cNvPr id="6" name="Text Placeholder 5">
            <a:extLst>
              <a:ext uri="{FF2B5EF4-FFF2-40B4-BE49-F238E27FC236}">
                <a16:creationId xmlns:a16="http://schemas.microsoft.com/office/drawing/2014/main" id="{3F255E03-EA4E-7C32-D1D0-52D158F5EAEC}"/>
              </a:ext>
            </a:extLst>
          </p:cNvPr>
          <p:cNvSpPr>
            <a:spLocks noGrp="1"/>
          </p:cNvSpPr>
          <p:nvPr>
            <p:ph type="body" sz="half" idx="2"/>
          </p:nvPr>
        </p:nvSpPr>
        <p:spPr>
          <a:xfrm>
            <a:off x="1863969" y="4032738"/>
            <a:ext cx="3669323" cy="2133601"/>
          </a:xfrm>
        </p:spPr>
        <p:txBody>
          <a:bodyPr/>
          <a:lstStyle/>
          <a:p>
            <a:r>
              <a:rPr lang="en-US" dirty="0"/>
              <a:t>A compelling story about the science and history behind the world’s deadliest infectious disease through the memoir of a patient he met in Sierra Leon, highlighting the social factors that allow a curable disease to prevail in the world.</a:t>
            </a:r>
          </a:p>
        </p:txBody>
      </p:sp>
      <p:pic>
        <p:nvPicPr>
          <p:cNvPr id="1026" name="Picture 2" descr="John Green, tuberculosis: What we keep getting wrong about the world's  deadliest disease.">
            <a:extLst>
              <a:ext uri="{FF2B5EF4-FFF2-40B4-BE49-F238E27FC236}">
                <a16:creationId xmlns:a16="http://schemas.microsoft.com/office/drawing/2014/main" id="{4AC4A42F-CE8D-A90C-5695-348FF99ECB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79" r="22992"/>
          <a:stretch/>
        </p:blipFill>
        <p:spPr bwMode="auto">
          <a:xfrm>
            <a:off x="5826369" y="457201"/>
            <a:ext cx="4927579" cy="598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40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7AD6FE-8D6D-0071-3982-908064544E39}"/>
              </a:ext>
            </a:extLst>
          </p:cNvPr>
          <p:cNvSpPr/>
          <p:nvPr/>
        </p:nvSpPr>
        <p:spPr>
          <a:xfrm>
            <a:off x="1956581" y="5396042"/>
            <a:ext cx="7128804" cy="432042"/>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3104873-DA1F-FDAB-AB31-A8A31C2BEA2C}"/>
              </a:ext>
            </a:extLst>
          </p:cNvPr>
          <p:cNvSpPr/>
          <p:nvPr/>
        </p:nvSpPr>
        <p:spPr>
          <a:xfrm>
            <a:off x="5328139" y="5019980"/>
            <a:ext cx="5328138" cy="432042"/>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6524AE6-F6F7-1756-9CF9-345E3E701042}"/>
              </a:ext>
            </a:extLst>
          </p:cNvPr>
          <p:cNvSpPr/>
          <p:nvPr/>
        </p:nvSpPr>
        <p:spPr>
          <a:xfrm>
            <a:off x="1123071" y="3917221"/>
            <a:ext cx="7024467" cy="432042"/>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68D70E1-5154-FEF9-FA79-618405F8680D}"/>
              </a:ext>
            </a:extLst>
          </p:cNvPr>
          <p:cNvSpPr/>
          <p:nvPr/>
        </p:nvSpPr>
        <p:spPr>
          <a:xfrm>
            <a:off x="6456484" y="3500194"/>
            <a:ext cx="4018085" cy="432042"/>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353A9BF-C7DE-95EA-4709-BBC2DBC058A6}"/>
              </a:ext>
            </a:extLst>
          </p:cNvPr>
          <p:cNvSpPr/>
          <p:nvPr/>
        </p:nvSpPr>
        <p:spPr>
          <a:xfrm>
            <a:off x="5246077" y="3115771"/>
            <a:ext cx="5228492" cy="432042"/>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5D9AC48-EA3D-A9D4-7BBD-E81CCA883FF7}"/>
              </a:ext>
            </a:extLst>
          </p:cNvPr>
          <p:cNvSpPr/>
          <p:nvPr/>
        </p:nvSpPr>
        <p:spPr>
          <a:xfrm>
            <a:off x="1158240" y="2461846"/>
            <a:ext cx="8513298" cy="432042"/>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4A4327E-2527-2665-5586-173917F7AED0}"/>
              </a:ext>
            </a:extLst>
          </p:cNvPr>
          <p:cNvSpPr/>
          <p:nvPr/>
        </p:nvSpPr>
        <p:spPr>
          <a:xfrm>
            <a:off x="7795846" y="2041527"/>
            <a:ext cx="2678723" cy="432042"/>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82606F-FAA4-C7CD-7367-4DBEC3801387}"/>
              </a:ext>
            </a:extLst>
          </p:cNvPr>
          <p:cNvSpPr>
            <a:spLocks noGrp="1"/>
          </p:cNvSpPr>
          <p:nvPr>
            <p:ph type="title"/>
          </p:nvPr>
        </p:nvSpPr>
        <p:spPr>
          <a:xfrm>
            <a:off x="838200" y="365126"/>
            <a:ext cx="10195560" cy="713398"/>
          </a:xfrm>
        </p:spPr>
        <p:txBody>
          <a:bodyPr>
            <a:normAutofit/>
          </a:bodyPr>
          <a:lstStyle/>
          <a:p>
            <a:r>
              <a:rPr lang="en-US" sz="4000" dirty="0"/>
              <a:t>Food for Thought from </a:t>
            </a:r>
            <a:r>
              <a:rPr lang="en-US" sz="4000" u="sng" dirty="0"/>
              <a:t>Chapter 9: Not A Person</a:t>
            </a:r>
            <a:endParaRPr lang="en-US" sz="4000" dirty="0"/>
          </a:p>
        </p:txBody>
      </p:sp>
      <p:sp>
        <p:nvSpPr>
          <p:cNvPr id="3" name="Content Placeholder 2">
            <a:extLst>
              <a:ext uri="{FF2B5EF4-FFF2-40B4-BE49-F238E27FC236}">
                <a16:creationId xmlns:a16="http://schemas.microsoft.com/office/drawing/2014/main" id="{3E918A95-5000-14C6-A83A-43E17437F0B6}"/>
              </a:ext>
            </a:extLst>
          </p:cNvPr>
          <p:cNvSpPr>
            <a:spLocks noGrp="1"/>
          </p:cNvSpPr>
          <p:nvPr>
            <p:ph idx="1"/>
          </p:nvPr>
        </p:nvSpPr>
        <p:spPr>
          <a:xfrm>
            <a:off x="838200" y="1242646"/>
            <a:ext cx="10195560" cy="5250228"/>
          </a:xfrm>
        </p:spPr>
        <p:txBody>
          <a:bodyPr/>
          <a:lstStyle/>
          <a:p>
            <a:pPr>
              <a:spcAft>
                <a:spcPts val="1800"/>
              </a:spcAft>
            </a:pPr>
            <a:r>
              <a:rPr lang="en-US" dirty="0"/>
              <a:t>“People who are treated as less than fully human by the social order </a:t>
            </a:r>
            <a:r>
              <a:rPr lang="en-US" i="1" dirty="0"/>
              <a:t>are</a:t>
            </a:r>
            <a:r>
              <a:rPr lang="en-US" dirty="0"/>
              <a:t> more susceptible to tuberculosis. But it’s not because of their moral codes or choices or genetics; it’s because they are treated as less than fully human by the social order.” (pg. 86)</a:t>
            </a:r>
          </a:p>
          <a:p>
            <a:pPr>
              <a:spcAft>
                <a:spcPts val="1800"/>
              </a:spcAft>
            </a:pPr>
            <a:r>
              <a:rPr lang="en-US" dirty="0"/>
              <a:t>“Stigma is a way of saying, ‘You deserve to have this happen,’ but implied with the stigma is also, ‘And </a:t>
            </a:r>
            <a:r>
              <a:rPr lang="en-US" i="1" dirty="0"/>
              <a:t>I</a:t>
            </a:r>
            <a:r>
              <a:rPr lang="en-US" dirty="0"/>
              <a:t> don’t deserve it, so I don’t need to worry about it happening to me.’” (pg. 86)</a:t>
            </a:r>
          </a:p>
          <a:p>
            <a:r>
              <a:rPr lang="en-US" dirty="0"/>
              <a:t>“A young woman who was abandoned by her family told me, ‘To </a:t>
            </a:r>
          </a:p>
          <a:p>
            <a:pPr marL="1031875" indent="-339725">
              <a:spcBef>
                <a:spcPts val="0"/>
              </a:spcBef>
              <a:buNone/>
            </a:pPr>
            <a:r>
              <a:rPr lang="en-US" dirty="0"/>
              <a:t>them I am not a person.’ There were times that she wished she had died of TB rather than being cured of it, because the ongoing stigma was so profound.” (pg. 88)</a:t>
            </a:r>
          </a:p>
          <a:p>
            <a:endParaRPr lang="en-US" dirty="0"/>
          </a:p>
        </p:txBody>
      </p:sp>
    </p:spTree>
    <p:extLst>
      <p:ext uri="{BB962C8B-B14F-4D97-AF65-F5344CB8AC3E}">
        <p14:creationId xmlns:p14="http://schemas.microsoft.com/office/powerpoint/2010/main" val="424085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fade">
                                      <p:cBhvr>
                                        <p:cTn id="43" dur="1000"/>
                                        <p:tgtEl>
                                          <p:spTgt spid="3">
                                            <p:txEl>
                                              <p:pRg st="2" end="2"/>
                                            </p:txEl>
                                          </p:spTgt>
                                        </p:tgtEl>
                                      </p:cBhvr>
                                    </p:animEffect>
                                    <p:anim calcmode="lin" valueType="num">
                                      <p:cBhvr>
                                        <p:cTn id="4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fade">
                                      <p:cBhvr>
                                        <p:cTn id="48" dur="1000"/>
                                        <p:tgtEl>
                                          <p:spTgt spid="3">
                                            <p:txEl>
                                              <p:pRg st="3" end="3"/>
                                            </p:txEl>
                                          </p:spTgt>
                                        </p:tgtEl>
                                      </p:cBhvr>
                                    </p:animEffect>
                                    <p:anim calcmode="lin" valueType="num">
                                      <p:cBhvr>
                                        <p:cTn id="4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7" grpId="0" animBg="1"/>
      <p:bldP spid="6" grpId="0" animBg="1"/>
      <p:bldP spid="5"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03BE0-BF05-0B4B-10F0-3AF827E13C66}"/>
              </a:ext>
            </a:extLst>
          </p:cNvPr>
          <p:cNvSpPr>
            <a:spLocks noGrp="1"/>
          </p:cNvSpPr>
          <p:nvPr>
            <p:ph type="title"/>
          </p:nvPr>
        </p:nvSpPr>
        <p:spPr/>
        <p:txBody>
          <a:bodyPr/>
          <a:lstStyle/>
          <a:p>
            <a:pPr algn="ctr"/>
            <a:r>
              <a:rPr lang="en-US" dirty="0"/>
              <a:t>How Can Stigma Affect Healthcare?</a:t>
            </a:r>
          </a:p>
        </p:txBody>
      </p:sp>
      <p:sp>
        <p:nvSpPr>
          <p:cNvPr id="3" name="Content Placeholder 2">
            <a:extLst>
              <a:ext uri="{FF2B5EF4-FFF2-40B4-BE49-F238E27FC236}">
                <a16:creationId xmlns:a16="http://schemas.microsoft.com/office/drawing/2014/main" id="{C6E73E6D-C437-D639-8000-E4A24B4BDB54}"/>
              </a:ext>
            </a:extLst>
          </p:cNvPr>
          <p:cNvSpPr>
            <a:spLocks noGrp="1"/>
          </p:cNvSpPr>
          <p:nvPr>
            <p:ph idx="1"/>
          </p:nvPr>
        </p:nvSpPr>
        <p:spPr>
          <a:xfrm>
            <a:off x="838200" y="1825624"/>
            <a:ext cx="10195560" cy="3836621"/>
          </a:xfrm>
        </p:spPr>
        <p:txBody>
          <a:bodyPr/>
          <a:lstStyle/>
          <a:p>
            <a:pPr>
              <a:spcBef>
                <a:spcPts val="0"/>
              </a:spcBef>
              <a:spcAft>
                <a:spcPts val="1800"/>
              </a:spcAft>
            </a:pPr>
            <a:r>
              <a:rPr lang="en-US" dirty="0"/>
              <a:t>Stigma is linked to poor health.</a:t>
            </a:r>
          </a:p>
          <a:p>
            <a:pPr>
              <a:spcBef>
                <a:spcPts val="0"/>
              </a:spcBef>
              <a:spcAft>
                <a:spcPts val="1800"/>
              </a:spcAft>
            </a:pPr>
            <a:r>
              <a:rPr lang="en-US" dirty="0"/>
              <a:t>Stigma is associated with greater social isolation.</a:t>
            </a:r>
          </a:p>
          <a:p>
            <a:pPr>
              <a:spcBef>
                <a:spcPts val="0"/>
              </a:spcBef>
              <a:spcAft>
                <a:spcPts val="1800"/>
              </a:spcAft>
            </a:pPr>
            <a:r>
              <a:rPr lang="en-US" dirty="0"/>
              <a:t>Social isolation increases risk for poor health outcomes.</a:t>
            </a:r>
          </a:p>
          <a:p>
            <a:pPr>
              <a:spcBef>
                <a:spcPts val="0"/>
              </a:spcBef>
              <a:spcAft>
                <a:spcPts val="1800"/>
              </a:spcAft>
            </a:pPr>
            <a:r>
              <a:rPr lang="en-US" dirty="0"/>
              <a:t>Stigma-health relationship is significantly strained after adjustment for social isolation.</a:t>
            </a:r>
          </a:p>
          <a:p>
            <a:endParaRPr lang="en-US" dirty="0"/>
          </a:p>
        </p:txBody>
      </p:sp>
      <p:sp>
        <p:nvSpPr>
          <p:cNvPr id="4" name="TextBox 3">
            <a:extLst>
              <a:ext uri="{FF2B5EF4-FFF2-40B4-BE49-F238E27FC236}">
                <a16:creationId xmlns:a16="http://schemas.microsoft.com/office/drawing/2014/main" id="{300F7D89-358E-C855-1CD8-8ABF14D8BF43}"/>
              </a:ext>
            </a:extLst>
          </p:cNvPr>
          <p:cNvSpPr txBox="1"/>
          <p:nvPr/>
        </p:nvSpPr>
        <p:spPr>
          <a:xfrm>
            <a:off x="1764322" y="5926135"/>
            <a:ext cx="9161584" cy="461665"/>
          </a:xfrm>
          <a:prstGeom prst="rect">
            <a:avLst/>
          </a:prstGeom>
          <a:noFill/>
        </p:spPr>
        <p:txBody>
          <a:bodyPr wrap="square" rtlCol="0">
            <a:spAutoFit/>
          </a:bodyPr>
          <a:lstStyle/>
          <a:p>
            <a:r>
              <a:rPr lang="en-US" sz="1200" dirty="0" err="1"/>
              <a:t>Hatzenbuehler</a:t>
            </a:r>
            <a:r>
              <a:rPr lang="en-US" sz="1200" dirty="0"/>
              <a:t>, M., Phelan, J., Link, B., Stigma as a Fundamental Cause of Public Health Inequalities, American Journal of Public Health, May 2013, Vol 103, No.5</a:t>
            </a:r>
          </a:p>
        </p:txBody>
      </p:sp>
    </p:spTree>
    <p:extLst>
      <p:ext uri="{BB962C8B-B14F-4D97-AF65-F5344CB8AC3E}">
        <p14:creationId xmlns:p14="http://schemas.microsoft.com/office/powerpoint/2010/main" val="3687287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33162-7307-5316-8370-BC0A911A0C9B}"/>
              </a:ext>
            </a:extLst>
          </p:cNvPr>
          <p:cNvSpPr>
            <a:spLocks noGrp="1"/>
          </p:cNvSpPr>
          <p:nvPr>
            <p:ph type="title"/>
          </p:nvPr>
        </p:nvSpPr>
        <p:spPr/>
        <p:txBody>
          <a:bodyPr/>
          <a:lstStyle/>
          <a:p>
            <a:pPr algn="ctr"/>
            <a:r>
              <a:rPr lang="en-US" dirty="0"/>
              <a:t>How Can Stigma Affect TB Care?</a:t>
            </a:r>
          </a:p>
        </p:txBody>
      </p:sp>
      <p:sp>
        <p:nvSpPr>
          <p:cNvPr id="3" name="Content Placeholder 2">
            <a:extLst>
              <a:ext uri="{FF2B5EF4-FFF2-40B4-BE49-F238E27FC236}">
                <a16:creationId xmlns:a16="http://schemas.microsoft.com/office/drawing/2014/main" id="{C195ECBF-8FC3-2173-4196-98634CFADD99}"/>
              </a:ext>
            </a:extLst>
          </p:cNvPr>
          <p:cNvSpPr>
            <a:spLocks noGrp="1"/>
          </p:cNvSpPr>
          <p:nvPr>
            <p:ph idx="1"/>
          </p:nvPr>
        </p:nvSpPr>
        <p:spPr/>
        <p:txBody>
          <a:bodyPr/>
          <a:lstStyle/>
          <a:p>
            <a:pPr>
              <a:spcBef>
                <a:spcPts val="0"/>
              </a:spcBef>
              <a:spcAft>
                <a:spcPts val="1800"/>
              </a:spcAft>
            </a:pPr>
            <a:r>
              <a:rPr lang="en-US" dirty="0"/>
              <a:t>Contributes to a delay in diagnosis</a:t>
            </a:r>
          </a:p>
          <a:p>
            <a:pPr>
              <a:spcBef>
                <a:spcPts val="0"/>
              </a:spcBef>
              <a:spcAft>
                <a:spcPts val="1800"/>
              </a:spcAft>
            </a:pPr>
            <a:r>
              <a:rPr lang="en-US" dirty="0"/>
              <a:t>“At-risk individuals report that fear of TB stigma and the social and economic impact of stigma affects their willingness to undergo TB screening and to seek medical care after the onset of symptoms associated with TB.”</a:t>
            </a:r>
          </a:p>
          <a:p>
            <a:pPr>
              <a:spcBef>
                <a:spcPts val="0"/>
              </a:spcBef>
              <a:spcAft>
                <a:spcPts val="1800"/>
              </a:spcAft>
            </a:pPr>
            <a:r>
              <a:rPr lang="en-US" dirty="0"/>
              <a:t>“Individuals with TB and their health-care providers also identify TB stigma as a cause of non-completion of treatment.”</a:t>
            </a:r>
          </a:p>
          <a:p>
            <a:endParaRPr lang="en-US" dirty="0"/>
          </a:p>
        </p:txBody>
      </p:sp>
      <p:sp>
        <p:nvSpPr>
          <p:cNvPr id="4" name="TextBox 3">
            <a:extLst>
              <a:ext uri="{FF2B5EF4-FFF2-40B4-BE49-F238E27FC236}">
                <a16:creationId xmlns:a16="http://schemas.microsoft.com/office/drawing/2014/main" id="{221BFE5A-EFE5-CD2E-F0E4-FD2E5C874117}"/>
              </a:ext>
            </a:extLst>
          </p:cNvPr>
          <p:cNvSpPr txBox="1"/>
          <p:nvPr/>
        </p:nvSpPr>
        <p:spPr>
          <a:xfrm>
            <a:off x="1765300" y="5946130"/>
            <a:ext cx="9588500" cy="461665"/>
          </a:xfrm>
          <a:prstGeom prst="rect">
            <a:avLst/>
          </a:prstGeom>
          <a:noFill/>
        </p:spPr>
        <p:txBody>
          <a:bodyPr wrap="square" rtlCol="0">
            <a:spAutoFit/>
          </a:bodyPr>
          <a:lstStyle/>
          <a:p>
            <a:r>
              <a:rPr lang="en-US" sz="1200" dirty="0" err="1"/>
              <a:t>Courtwright</a:t>
            </a:r>
            <a:r>
              <a:rPr lang="en-US" sz="1200" dirty="0"/>
              <a:t>, A., &amp; Turner, A. N. (2010). Tuberculosis and Stigmatization: Pathways and Interventions. </a:t>
            </a:r>
            <a:r>
              <a:rPr lang="en-US" sz="1200" i="1" dirty="0"/>
              <a:t>Public Health Reports</a:t>
            </a:r>
            <a:r>
              <a:rPr lang="en-US" sz="1200" dirty="0"/>
              <a:t>, </a:t>
            </a:r>
            <a:r>
              <a:rPr lang="en-US" sz="1200" i="1" dirty="0"/>
              <a:t>125 </a:t>
            </a:r>
            <a:r>
              <a:rPr lang="en-US" sz="1200" dirty="0"/>
              <a:t>(Suppl 4), 34–42.</a:t>
            </a:r>
          </a:p>
        </p:txBody>
      </p:sp>
    </p:spTree>
    <p:extLst>
      <p:ext uri="{BB962C8B-B14F-4D97-AF65-F5344CB8AC3E}">
        <p14:creationId xmlns:p14="http://schemas.microsoft.com/office/powerpoint/2010/main" val="14221425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7704F-2C10-9E0F-199D-12D276C33077}"/>
              </a:ext>
            </a:extLst>
          </p:cNvPr>
          <p:cNvSpPr>
            <a:spLocks noGrp="1"/>
          </p:cNvSpPr>
          <p:nvPr>
            <p:ph type="title"/>
          </p:nvPr>
        </p:nvSpPr>
        <p:spPr>
          <a:xfrm>
            <a:off x="839788" y="457200"/>
            <a:ext cx="3932237" cy="1090246"/>
          </a:xfrm>
        </p:spPr>
        <p:txBody>
          <a:bodyPr/>
          <a:lstStyle/>
          <a:p>
            <a:pPr algn="ctr"/>
            <a:r>
              <a:rPr lang="en-US" dirty="0"/>
              <a:t>The Stigma of Tuberculosis</a:t>
            </a:r>
          </a:p>
        </p:txBody>
      </p:sp>
      <p:sp>
        <p:nvSpPr>
          <p:cNvPr id="4" name="Text Placeholder 3">
            <a:extLst>
              <a:ext uri="{FF2B5EF4-FFF2-40B4-BE49-F238E27FC236}">
                <a16:creationId xmlns:a16="http://schemas.microsoft.com/office/drawing/2014/main" id="{AD59F009-3FF3-50A2-4114-A08D4BA6E4B2}"/>
              </a:ext>
            </a:extLst>
          </p:cNvPr>
          <p:cNvSpPr>
            <a:spLocks noGrp="1"/>
          </p:cNvSpPr>
          <p:nvPr>
            <p:ph type="body" sz="half" idx="2"/>
          </p:nvPr>
        </p:nvSpPr>
        <p:spPr/>
        <p:txBody>
          <a:bodyPr/>
          <a:lstStyle/>
          <a:p>
            <a:pPr marL="285750" indent="-285750">
              <a:spcBef>
                <a:spcPts val="0"/>
              </a:spcBef>
              <a:spcAft>
                <a:spcPts val="1800"/>
              </a:spcAft>
              <a:buFont typeface="Arial" panose="020B0604020202020204" pitchFamily="34" charset="0"/>
              <a:buChar char="•"/>
            </a:pPr>
            <a:r>
              <a:rPr lang="en-US" sz="2000" dirty="0"/>
              <a:t>“Fear of infection is the most common cause of TB stigma”</a:t>
            </a:r>
          </a:p>
          <a:p>
            <a:pPr marL="285750" indent="-285750">
              <a:spcBef>
                <a:spcPts val="0"/>
              </a:spcBef>
              <a:spcAft>
                <a:spcPts val="1800"/>
              </a:spcAft>
              <a:buFont typeface="Arial" panose="020B0604020202020204" pitchFamily="34" charset="0"/>
              <a:buChar char="•"/>
            </a:pPr>
            <a:r>
              <a:rPr lang="en-US" sz="2000" dirty="0"/>
              <a:t>By using non-stigmatizing language, we can begin to breakdown the stigma associated with TB. </a:t>
            </a:r>
          </a:p>
          <a:p>
            <a:endParaRPr lang="en-US" dirty="0"/>
          </a:p>
        </p:txBody>
      </p:sp>
      <p:pic>
        <p:nvPicPr>
          <p:cNvPr id="5" name="Picture 4">
            <a:extLst>
              <a:ext uri="{FF2B5EF4-FFF2-40B4-BE49-F238E27FC236}">
                <a16:creationId xmlns:a16="http://schemas.microsoft.com/office/drawing/2014/main" id="{10534660-FD19-8BAA-674C-83C883C0B1D8}"/>
              </a:ext>
            </a:extLst>
          </p:cNvPr>
          <p:cNvPicPr>
            <a:picLocks noChangeAspect="1"/>
          </p:cNvPicPr>
          <p:nvPr/>
        </p:nvPicPr>
        <p:blipFill rotWithShape="1">
          <a:blip r:embed="rId3"/>
          <a:srcRect l="8587" r="8980"/>
          <a:stretch/>
        </p:blipFill>
        <p:spPr>
          <a:xfrm>
            <a:off x="5065958" y="703389"/>
            <a:ext cx="5991507" cy="5451221"/>
          </a:xfrm>
          <a:prstGeom prst="rect">
            <a:avLst/>
          </a:prstGeom>
        </p:spPr>
      </p:pic>
      <p:sp>
        <p:nvSpPr>
          <p:cNvPr id="6" name="Footer Placeholder 4">
            <a:extLst>
              <a:ext uri="{FF2B5EF4-FFF2-40B4-BE49-F238E27FC236}">
                <a16:creationId xmlns:a16="http://schemas.microsoft.com/office/drawing/2014/main" id="{7C78F99E-CCEA-9EAD-4579-2064B3A8A8BC}"/>
              </a:ext>
            </a:extLst>
          </p:cNvPr>
          <p:cNvSpPr txBox="1">
            <a:spLocks/>
          </p:cNvSpPr>
          <p:nvPr/>
        </p:nvSpPr>
        <p:spPr>
          <a:xfrm>
            <a:off x="1966546" y="4957274"/>
            <a:ext cx="2805479" cy="119733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Courtwright, Andrew, and Abigail Norris Turner. “Tuberculosis and Stigmatization: Pathways and Interventions.” Public Health Reports 125.Suppl 4 (2010): 34–42. Print.</a:t>
            </a:r>
            <a:endParaRPr lang="en-US" dirty="0"/>
          </a:p>
        </p:txBody>
      </p:sp>
    </p:spTree>
    <p:extLst>
      <p:ext uri="{BB962C8B-B14F-4D97-AF65-F5344CB8AC3E}">
        <p14:creationId xmlns:p14="http://schemas.microsoft.com/office/powerpoint/2010/main" val="3645332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EFF39-8DC4-CAD1-45AD-3C6D0F4F21DF}"/>
              </a:ext>
            </a:extLst>
          </p:cNvPr>
          <p:cNvSpPr>
            <a:spLocks noGrp="1"/>
          </p:cNvSpPr>
          <p:nvPr>
            <p:ph type="title"/>
          </p:nvPr>
        </p:nvSpPr>
        <p:spPr>
          <a:xfrm>
            <a:off x="839788" y="457201"/>
            <a:ext cx="4904520" cy="621322"/>
          </a:xfrm>
        </p:spPr>
        <p:txBody>
          <a:bodyPr>
            <a:normAutofit/>
          </a:bodyPr>
          <a:lstStyle/>
          <a:p>
            <a:pPr algn="ctr"/>
            <a:r>
              <a:rPr lang="en-US" dirty="0"/>
              <a:t>People First Language</a:t>
            </a:r>
          </a:p>
        </p:txBody>
      </p:sp>
      <p:sp>
        <p:nvSpPr>
          <p:cNvPr id="4" name="Text Placeholder 3">
            <a:extLst>
              <a:ext uri="{FF2B5EF4-FFF2-40B4-BE49-F238E27FC236}">
                <a16:creationId xmlns:a16="http://schemas.microsoft.com/office/drawing/2014/main" id="{0B49A76C-656D-0FF1-92C0-6072AD976C13}"/>
              </a:ext>
            </a:extLst>
          </p:cNvPr>
          <p:cNvSpPr>
            <a:spLocks noGrp="1"/>
          </p:cNvSpPr>
          <p:nvPr>
            <p:ph type="body" sz="half" idx="2"/>
          </p:nvPr>
        </p:nvSpPr>
        <p:spPr>
          <a:xfrm>
            <a:off x="839788" y="1488831"/>
            <a:ext cx="4904520" cy="4380157"/>
          </a:xfrm>
        </p:spPr>
        <p:txBody>
          <a:bodyPr/>
          <a:lstStyle/>
          <a:p>
            <a:r>
              <a:rPr lang="en-US" sz="2000" dirty="0"/>
              <a:t>For example:</a:t>
            </a:r>
          </a:p>
          <a:p>
            <a:r>
              <a:rPr lang="en-US" sz="2000" dirty="0"/>
              <a:t>When referring to a person with a disability, refer to the person first by using phrases such as: </a:t>
            </a:r>
          </a:p>
          <a:p>
            <a:endParaRPr lang="en-US" sz="2000" dirty="0"/>
          </a:p>
          <a:p>
            <a:pPr marL="285750" indent="-285750">
              <a:buClr>
                <a:srgbClr val="89A743"/>
              </a:buClr>
              <a:buFont typeface="Wingdings" panose="05000000000000000000" pitchFamily="2" charset="2"/>
              <a:buChar char="ü"/>
            </a:pPr>
            <a:r>
              <a:rPr lang="en-US" sz="2000" dirty="0"/>
              <a:t>A person who … </a:t>
            </a:r>
          </a:p>
          <a:p>
            <a:pPr marL="285750" indent="-285750">
              <a:buClr>
                <a:srgbClr val="89A743"/>
              </a:buClr>
              <a:buFont typeface="Wingdings" panose="05000000000000000000" pitchFamily="2" charset="2"/>
              <a:buChar char="ü"/>
            </a:pPr>
            <a:r>
              <a:rPr lang="en-US" sz="2000" dirty="0"/>
              <a:t>A person with …</a:t>
            </a:r>
          </a:p>
          <a:p>
            <a:pPr marL="285750" indent="-285750">
              <a:buClr>
                <a:srgbClr val="89A743"/>
              </a:buClr>
              <a:buFont typeface="Wingdings" panose="05000000000000000000" pitchFamily="2" charset="2"/>
              <a:buChar char="ü"/>
            </a:pPr>
            <a:r>
              <a:rPr lang="en-US" sz="2000" dirty="0"/>
              <a:t>Person who has…</a:t>
            </a:r>
          </a:p>
          <a:p>
            <a:endParaRPr lang="en-US" dirty="0"/>
          </a:p>
        </p:txBody>
      </p:sp>
      <p:pic>
        <p:nvPicPr>
          <p:cNvPr id="7" name="Picture 6">
            <a:extLst>
              <a:ext uri="{FF2B5EF4-FFF2-40B4-BE49-F238E27FC236}">
                <a16:creationId xmlns:a16="http://schemas.microsoft.com/office/drawing/2014/main" id="{D0B13741-344A-7895-37A4-73F0C770A77A}"/>
              </a:ext>
            </a:extLst>
          </p:cNvPr>
          <p:cNvPicPr>
            <a:picLocks noChangeAspect="1"/>
          </p:cNvPicPr>
          <p:nvPr/>
        </p:nvPicPr>
        <p:blipFill rotWithShape="1">
          <a:blip r:embed="rId3">
            <a:extLst>
              <a:ext uri="{28A0092B-C50C-407E-A947-70E740481C1C}">
                <a14:useLocalDpi xmlns:a14="http://schemas.microsoft.com/office/drawing/2010/main" val="0"/>
              </a:ext>
            </a:extLst>
          </a:blip>
          <a:srcRect r="-2" b="1517"/>
          <a:stretch/>
        </p:blipFill>
        <p:spPr>
          <a:xfrm>
            <a:off x="5962390" y="457200"/>
            <a:ext cx="4572136" cy="5828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17851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HNTC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NTC Theme" id="{08800660-536B-4B0B-BCF5-25CB196B7B8A}" vid="{0DFAC5B9-389C-430D-823A-5BE48B132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HNTC Theme</Template>
  <TotalTime>4338</TotalTime>
  <Words>3505</Words>
  <Application>Microsoft Office PowerPoint</Application>
  <PresentationFormat>Widescreen</PresentationFormat>
  <Paragraphs>288</Paragraphs>
  <Slides>32</Slides>
  <Notes>29</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Aptos</vt:lpstr>
      <vt:lpstr>Aptos Display</vt:lpstr>
      <vt:lpstr>Arial</vt:lpstr>
      <vt:lpstr>Calibri</vt:lpstr>
      <vt:lpstr>Cambria</vt:lpstr>
      <vt:lpstr>Wingdings</vt:lpstr>
      <vt:lpstr>HNTC Theme</vt:lpstr>
      <vt:lpstr>Heartland National TB Center’s Stop the Stigma Campaign  Lauren Fields, MEd, BA September 19th, 2025</vt:lpstr>
      <vt:lpstr>Objectives</vt:lpstr>
      <vt:lpstr>What is Stigma?</vt:lpstr>
      <vt:lpstr>Everything is Tuberculosis: The History and Persistence of Our Deadliest Infection, written by John Green</vt:lpstr>
      <vt:lpstr>Food for Thought from Chapter 9: Not A Person</vt:lpstr>
      <vt:lpstr>How Can Stigma Affect Healthcare?</vt:lpstr>
      <vt:lpstr>How Can Stigma Affect TB Care?</vt:lpstr>
      <vt:lpstr>The Stigma of Tuberculosis</vt:lpstr>
      <vt:lpstr>People First Language</vt:lpstr>
      <vt:lpstr>Where It All Began</vt:lpstr>
      <vt:lpstr>PowerPoint Presentation</vt:lpstr>
      <vt:lpstr>A Call to Change</vt:lpstr>
      <vt:lpstr>PowerPoint Presentation</vt:lpstr>
      <vt:lpstr>“Control”</vt:lpstr>
      <vt:lpstr>Tackling TB stigma – a necessary step toward humanizing TB</vt:lpstr>
      <vt:lpstr>Who are our patients,  and what do we do for them?</vt:lpstr>
      <vt:lpstr>Heartland’s “Stop the Stigma” Campaign</vt:lpstr>
      <vt:lpstr>Heartland’s “Stop the Stigma” Campaign</vt:lpstr>
      <vt:lpstr>We are committed to make a change</vt:lpstr>
      <vt:lpstr>Where We Are</vt:lpstr>
      <vt:lpstr>Our commitment to you:</vt:lpstr>
      <vt:lpstr>Stop the Stigma Fact Sheet</vt:lpstr>
      <vt:lpstr>Stop the Stigma T-Shirts</vt:lpstr>
      <vt:lpstr>Where We’re Going</vt:lpstr>
      <vt:lpstr>Stop the Stigma Speaker Letters</vt:lpstr>
      <vt:lpstr>Stop the Stigma Training &amp; Education</vt:lpstr>
      <vt:lpstr>Stop the Stigma Calendars</vt:lpstr>
      <vt:lpstr>Our challenge to you:</vt:lpstr>
      <vt:lpstr>Our challenge to you:</vt:lpstr>
      <vt:lpstr>Eliminating Stigmatizing Language in TB</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Warren-Fields, Lauren</dc:creator>
  <cp:lastModifiedBy>Warren-Fields, Lauren</cp:lastModifiedBy>
  <cp:revision>29</cp:revision>
  <dcterms:created xsi:type="dcterms:W3CDTF">2025-03-14T19:35:43Z</dcterms:created>
  <dcterms:modified xsi:type="dcterms:W3CDTF">2025-08-05T13:04:03Z</dcterms:modified>
</cp:coreProperties>
</file>