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90"/>
  </p:notesMasterIdLst>
  <p:handoutMasterIdLst>
    <p:handoutMasterId r:id="rId91"/>
  </p:handoutMasterIdLst>
  <p:sldIdLst>
    <p:sldId id="256" r:id="rId2"/>
    <p:sldId id="267" r:id="rId3"/>
    <p:sldId id="270" r:id="rId4"/>
    <p:sldId id="271" r:id="rId5"/>
    <p:sldId id="272" r:id="rId6"/>
    <p:sldId id="285" r:id="rId7"/>
    <p:sldId id="284" r:id="rId8"/>
    <p:sldId id="283" r:id="rId9"/>
    <p:sldId id="282" r:id="rId10"/>
    <p:sldId id="281" r:id="rId11"/>
    <p:sldId id="280" r:id="rId12"/>
    <p:sldId id="279" r:id="rId13"/>
    <p:sldId id="278" r:id="rId14"/>
    <p:sldId id="276" r:id="rId15"/>
    <p:sldId id="277" r:id="rId16"/>
    <p:sldId id="275" r:id="rId17"/>
    <p:sldId id="274" r:id="rId18"/>
    <p:sldId id="295" r:id="rId19"/>
    <p:sldId id="294" r:id="rId20"/>
    <p:sldId id="293" r:id="rId21"/>
    <p:sldId id="292" r:id="rId22"/>
    <p:sldId id="291" r:id="rId23"/>
    <p:sldId id="290" r:id="rId24"/>
    <p:sldId id="289" r:id="rId25"/>
    <p:sldId id="288" r:id="rId26"/>
    <p:sldId id="287" r:id="rId27"/>
    <p:sldId id="286" r:id="rId28"/>
    <p:sldId id="273" r:id="rId29"/>
    <p:sldId id="306" r:id="rId30"/>
    <p:sldId id="305" r:id="rId31"/>
    <p:sldId id="302" r:id="rId32"/>
    <p:sldId id="301" r:id="rId33"/>
    <p:sldId id="300" r:id="rId34"/>
    <p:sldId id="299" r:id="rId35"/>
    <p:sldId id="298" r:id="rId36"/>
    <p:sldId id="297" r:id="rId37"/>
    <p:sldId id="296" r:id="rId38"/>
    <p:sldId id="326" r:id="rId39"/>
    <p:sldId id="325" r:id="rId40"/>
    <p:sldId id="324" r:id="rId41"/>
    <p:sldId id="323" r:id="rId42"/>
    <p:sldId id="322" r:id="rId43"/>
    <p:sldId id="321" r:id="rId44"/>
    <p:sldId id="320" r:id="rId45"/>
    <p:sldId id="319" r:id="rId46"/>
    <p:sldId id="318" r:id="rId47"/>
    <p:sldId id="317" r:id="rId48"/>
    <p:sldId id="316" r:id="rId49"/>
    <p:sldId id="315" r:id="rId50"/>
    <p:sldId id="314" r:id="rId51"/>
    <p:sldId id="313" r:id="rId52"/>
    <p:sldId id="312" r:id="rId53"/>
    <p:sldId id="311" r:id="rId54"/>
    <p:sldId id="310" r:id="rId55"/>
    <p:sldId id="309" r:id="rId56"/>
    <p:sldId id="308" r:id="rId57"/>
    <p:sldId id="331" r:id="rId58"/>
    <p:sldId id="337" r:id="rId59"/>
    <p:sldId id="336" r:id="rId60"/>
    <p:sldId id="335" r:id="rId61"/>
    <p:sldId id="334" r:id="rId62"/>
    <p:sldId id="333" r:id="rId63"/>
    <p:sldId id="332" r:id="rId64"/>
    <p:sldId id="330" r:id="rId65"/>
    <p:sldId id="338" r:id="rId66"/>
    <p:sldId id="329" r:id="rId67"/>
    <p:sldId id="328" r:id="rId68"/>
    <p:sldId id="327" r:id="rId69"/>
    <p:sldId id="348" r:id="rId70"/>
    <p:sldId id="347" r:id="rId71"/>
    <p:sldId id="346" r:id="rId72"/>
    <p:sldId id="345" r:id="rId73"/>
    <p:sldId id="344" r:id="rId74"/>
    <p:sldId id="343" r:id="rId75"/>
    <p:sldId id="342" r:id="rId76"/>
    <p:sldId id="341" r:id="rId77"/>
    <p:sldId id="340" r:id="rId78"/>
    <p:sldId id="339" r:id="rId79"/>
    <p:sldId id="355" r:id="rId80"/>
    <p:sldId id="354" r:id="rId81"/>
    <p:sldId id="353" r:id="rId82"/>
    <p:sldId id="352" r:id="rId83"/>
    <p:sldId id="351" r:id="rId84"/>
    <p:sldId id="350" r:id="rId85"/>
    <p:sldId id="349" r:id="rId86"/>
    <p:sldId id="356" r:id="rId87"/>
    <p:sldId id="357" r:id="rId88"/>
    <p:sldId id="264" r:id="rId89"/>
  </p:sldIdLst>
  <p:sldSz cx="12192000" cy="6858000"/>
  <p:notesSz cx="6858000" cy="9144000"/>
  <p:embeddedFontLst>
    <p:embeddedFont>
      <p:font typeface="EB Garamond" panose="020B0604020202020204" charset="0"/>
      <p:regular r:id="rId92"/>
      <p:bold r:id="rId93"/>
      <p:italic r:id="rId94"/>
      <p:boldItalic r:id="rId95"/>
    </p:embeddedFont>
    <p:embeddedFont>
      <p:font typeface="Noto Sans" panose="020B0604020202020204" charset="0"/>
      <p:regular r:id="rId96"/>
      <p:bold r:id="rId97"/>
      <p:italic r:id="rId98"/>
      <p:boldItalic r:id="rId99"/>
    </p:embeddedFont>
    <p:embeddedFont>
      <p:font typeface="Calibri" panose="020F0502020204030204" pitchFamily="34" charset="0"/>
      <p:regular r:id="rId100"/>
      <p:bold r:id="rId101"/>
      <p:italic r:id="rId102"/>
      <p:boldItalic r:id="rId103"/>
    </p:embeddedFont>
    <p:embeddedFont>
      <p:font typeface="Kalinga" panose="020B0604020202020204" charset="0"/>
      <p:regular r:id="rId104"/>
      <p:bold r:id="rId105"/>
    </p:embeddedFont>
    <p:embeddedFont>
      <p:font typeface="Calisto MT" panose="02040603050505030304" pitchFamily="18" charset="0"/>
      <p:regular r:id="rId106"/>
      <p:bold r:id="rId107"/>
      <p:italic r:id="rId108"/>
      <p:boldItalic r:id="rId109"/>
    </p:embeddedFont>
    <p:embeddedFont>
      <p:font typeface="Georgia" panose="02040502050405020303" pitchFamily="18" charset="0"/>
      <p:regular r:id="rId110"/>
      <p:bold r:id="rId111"/>
      <p:italic r:id="rId112"/>
      <p:boldItalic r:id="rId113"/>
    </p:embeddedFont>
  </p:embeddedFontLst>
  <p:custDataLst>
    <p:tags r:id="rId11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F0B90E-0A3D-FA6E-61C5-DBCA007255EF}" name="24slides16" initials="21" userId="S::24slides16@pahlawandesign.onmicrosoft.com::ebcc57e5-6028-4317-948a-08d2a8986d13" providerId="AD"/>
  <p188:author id="{B4616453-798A-186A-4D08-D028CC1E3DE0}" name="24slides 25" initials="22" userId="S::24slides25@pahlawandesign.onmicrosoft.com::1cb4bf68-a913-477e-ad90-70968dea8c1c" providerId="AD"/>
  <p188:author id="{8B286E7C-C2CB-7D08-4D74-A2E648009D75}" name="it 24slides11" initials="i2" userId="S::24slides11@pahlawandesign.onmicrosoft.com::815a8db7-e062-4895-9980-69996332c3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61E5CF"/>
    <a:srgbClr val="003399"/>
    <a:srgbClr val="FF8300"/>
    <a:srgbClr val="E6E7E8"/>
    <a:srgbClr val="A7A9AC"/>
    <a:srgbClr val="585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84" autoAdjust="0"/>
    <p:restoredTop sz="95034" autoAdjust="0"/>
  </p:normalViewPr>
  <p:slideViewPr>
    <p:cSldViewPr snapToGrid="0" showGuides="1">
      <p:cViewPr varScale="1">
        <p:scale>
          <a:sx n="94" d="100"/>
          <a:sy n="94" d="100"/>
        </p:scale>
        <p:origin x="90" y="426"/>
      </p:cViewPr>
      <p:guideLst>
        <p:guide orient="horz" pos="2183"/>
        <p:guide pos="3840"/>
      </p:guideLst>
    </p:cSldViewPr>
  </p:slideViewPr>
  <p:notesTextViewPr>
    <p:cViewPr>
      <p:scale>
        <a:sx n="1" d="1"/>
        <a:sy n="1" d="1"/>
      </p:scale>
      <p:origin x="0" y="0"/>
    </p:cViewPr>
  </p:notesTextViewPr>
  <p:notesViewPr>
    <p:cSldViewPr snapToGrid="0" showGuides="1">
      <p:cViewPr varScale="1">
        <p:scale>
          <a:sx n="60" d="100"/>
          <a:sy n="60" d="100"/>
        </p:scale>
        <p:origin x="3187"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1.fntdata"/><Relationship Id="rId16" Type="http://schemas.openxmlformats.org/officeDocument/2006/relationships/slide" Target="slides/slide15.xml"/><Relationship Id="rId107" Type="http://schemas.openxmlformats.org/officeDocument/2006/relationships/font" Target="fonts/font16.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1.fntdata"/><Relationship Id="rId110" Type="http://schemas.openxmlformats.org/officeDocument/2006/relationships/font" Target="fonts/font19.fntdata"/><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9.fntdata"/><Relationship Id="rId105" Type="http://schemas.openxmlformats.org/officeDocument/2006/relationships/font" Target="fonts/font14.fntdata"/><Relationship Id="rId113" Type="http://schemas.openxmlformats.org/officeDocument/2006/relationships/font" Target="fonts/font22.fntdata"/><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2.fntdata"/><Relationship Id="rId108" Type="http://schemas.openxmlformats.org/officeDocument/2006/relationships/font" Target="fonts/font17.fntdata"/><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font" Target="fonts/font5.fntdata"/><Relationship Id="rId11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5.fntdata"/><Relationship Id="rId114" Type="http://schemas.openxmlformats.org/officeDocument/2006/relationships/tags" Target="tags/tag1.xml"/><Relationship Id="rId119"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25DFE9-DF34-42A8-B1CF-E3798E0D4E8D}"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1A0C14B0-C74E-4493-9BD2-6CC6903E807F}">
      <dgm:prSet/>
      <dgm:spPr/>
      <dgm:t>
        <a:bodyPr/>
        <a:lstStyle/>
        <a:p>
          <a:r>
            <a:rPr lang="en-US" dirty="0"/>
            <a:t>TB treatment is divided into two phases: the initial phase and the continuation phase</a:t>
          </a:r>
        </a:p>
      </dgm:t>
    </dgm:pt>
    <dgm:pt modelId="{5936637E-792C-4F83-A094-1653FF0A4AA3}" type="parTrans" cxnId="{77739D9A-5D73-4CB4-962D-A6C87AE852CE}">
      <dgm:prSet/>
      <dgm:spPr/>
      <dgm:t>
        <a:bodyPr/>
        <a:lstStyle/>
        <a:p>
          <a:endParaRPr lang="en-US"/>
        </a:p>
      </dgm:t>
    </dgm:pt>
    <dgm:pt modelId="{64D50094-3A14-4DE0-993D-4304D6BD34C8}" type="sibTrans" cxnId="{77739D9A-5D73-4CB4-962D-A6C87AE852CE}">
      <dgm:prSet/>
      <dgm:spPr/>
      <dgm:t>
        <a:bodyPr/>
        <a:lstStyle/>
        <a:p>
          <a:endParaRPr lang="en-US"/>
        </a:p>
      </dgm:t>
    </dgm:pt>
    <dgm:pt modelId="{12765B09-32F1-4225-92BA-FDA6A6F59CA9}">
      <dgm:prSet/>
      <dgm:spPr/>
      <dgm:t>
        <a:bodyPr/>
        <a:lstStyle/>
        <a:p>
          <a:r>
            <a:rPr lang="en-US"/>
            <a:t>Initial Phase:</a:t>
          </a:r>
        </a:p>
      </dgm:t>
    </dgm:pt>
    <dgm:pt modelId="{C0D55B20-48F8-411E-8417-6F13A07A36FA}" type="parTrans" cxnId="{CCD56240-CCB3-4325-98B1-6D4873C3FC59}">
      <dgm:prSet/>
      <dgm:spPr/>
      <dgm:t>
        <a:bodyPr/>
        <a:lstStyle/>
        <a:p>
          <a:endParaRPr lang="en-US"/>
        </a:p>
      </dgm:t>
    </dgm:pt>
    <dgm:pt modelId="{E76DEED2-63F2-4EAE-A6FB-9B046EF991DC}" type="sibTrans" cxnId="{CCD56240-CCB3-4325-98B1-6D4873C3FC59}">
      <dgm:prSet/>
      <dgm:spPr/>
      <dgm:t>
        <a:bodyPr/>
        <a:lstStyle/>
        <a:p>
          <a:endParaRPr lang="en-US"/>
        </a:p>
      </dgm:t>
    </dgm:pt>
    <dgm:pt modelId="{4A25DD98-EDBD-43AD-9508-069719057EF3}">
      <dgm:prSet/>
      <dgm:spPr/>
      <dgm:t>
        <a:bodyPr/>
        <a:lstStyle/>
        <a:p>
          <a:r>
            <a:rPr lang="en-US"/>
            <a:t>The initial phase of treatment consistently lasts for 8 weeks.</a:t>
          </a:r>
        </a:p>
      </dgm:t>
    </dgm:pt>
    <dgm:pt modelId="{92DD0C68-80E6-4F7A-987B-BAB66657934E}" type="parTrans" cxnId="{DD56005B-6D98-4793-B4C6-624F92792CE6}">
      <dgm:prSet/>
      <dgm:spPr/>
      <dgm:t>
        <a:bodyPr/>
        <a:lstStyle/>
        <a:p>
          <a:endParaRPr lang="en-US"/>
        </a:p>
      </dgm:t>
    </dgm:pt>
    <dgm:pt modelId="{D8FC90BC-2EAB-4490-B1DF-6018C30D3DF3}" type="sibTrans" cxnId="{DD56005B-6D98-4793-B4C6-624F92792CE6}">
      <dgm:prSet/>
      <dgm:spPr/>
      <dgm:t>
        <a:bodyPr/>
        <a:lstStyle/>
        <a:p>
          <a:endParaRPr lang="en-US"/>
        </a:p>
      </dgm:t>
    </dgm:pt>
    <dgm:pt modelId="{E04EFE8A-7D6D-4D00-997E-CAEB7B59D8C7}">
      <dgm:prSet/>
      <dgm:spPr/>
      <dgm:t>
        <a:bodyPr/>
        <a:lstStyle/>
        <a:p>
          <a:r>
            <a:rPr lang="en-US"/>
            <a:t>The patient must complete the required number of doses within a </a:t>
          </a:r>
          <a:r>
            <a:rPr lang="en-US">
              <a:latin typeface="EB Garamond"/>
            </a:rPr>
            <a:t>12-week</a:t>
          </a:r>
          <a:r>
            <a:rPr lang="en-US"/>
            <a:t> timeframe.</a:t>
          </a:r>
        </a:p>
      </dgm:t>
    </dgm:pt>
    <dgm:pt modelId="{73F895BC-8DD3-4966-8668-72BADFF7AA55}" type="parTrans" cxnId="{8013DC85-42B8-487C-A2EE-4F1B34F8301A}">
      <dgm:prSet/>
      <dgm:spPr/>
      <dgm:t>
        <a:bodyPr/>
        <a:lstStyle/>
        <a:p>
          <a:endParaRPr lang="en-US"/>
        </a:p>
      </dgm:t>
    </dgm:pt>
    <dgm:pt modelId="{BD3CDDD5-D78D-4974-A5E0-9417E56C186B}" type="sibTrans" cxnId="{8013DC85-42B8-487C-A2EE-4F1B34F8301A}">
      <dgm:prSet/>
      <dgm:spPr/>
      <dgm:t>
        <a:bodyPr/>
        <a:lstStyle/>
        <a:p>
          <a:endParaRPr lang="en-US"/>
        </a:p>
      </dgm:t>
    </dgm:pt>
    <dgm:pt modelId="{B9B5F775-D9CF-4A33-AD1E-DB91C7E04A64}">
      <dgm:prSet/>
      <dgm:spPr/>
      <dgm:t>
        <a:bodyPr/>
        <a:lstStyle/>
        <a:p>
          <a:pPr rtl="0"/>
          <a:r>
            <a:rPr lang="en-US"/>
            <a:t>Therapy interruptions must not exceed 14 consecutive days or patients gets a “do over</a:t>
          </a:r>
          <a:r>
            <a:rPr lang="en-US">
              <a:latin typeface="EB Garamond"/>
            </a:rPr>
            <a:t>”. </a:t>
          </a:r>
        </a:p>
      </dgm:t>
    </dgm:pt>
    <dgm:pt modelId="{C22E240C-9716-40D9-B165-41A37DAEAAD0}" type="parTrans" cxnId="{4C406766-664F-4E86-A78D-E430BAB83E7A}">
      <dgm:prSet/>
      <dgm:spPr/>
      <dgm:t>
        <a:bodyPr/>
        <a:lstStyle/>
        <a:p>
          <a:endParaRPr lang="en-US"/>
        </a:p>
      </dgm:t>
    </dgm:pt>
    <dgm:pt modelId="{6F19AFFC-06DE-4AD3-BDAE-4771470B1263}" type="sibTrans" cxnId="{4C406766-664F-4E86-A78D-E430BAB83E7A}">
      <dgm:prSet/>
      <dgm:spPr/>
      <dgm:t>
        <a:bodyPr/>
        <a:lstStyle/>
        <a:p>
          <a:endParaRPr lang="en-US"/>
        </a:p>
      </dgm:t>
    </dgm:pt>
    <dgm:pt modelId="{64F20E29-1C45-4F40-87D5-55F0EB873A20}">
      <dgm:prSet/>
      <dgm:spPr/>
      <dgm:t>
        <a:bodyPr/>
        <a:lstStyle/>
        <a:p>
          <a:r>
            <a:rPr lang="en-US"/>
            <a:t>Any doses taken prior to the interruption cannot be counted towards completion</a:t>
          </a:r>
          <a:r>
            <a:rPr lang="en-US">
              <a:latin typeface="EB Garamond"/>
            </a:rPr>
            <a:t>.</a:t>
          </a:r>
          <a:endParaRPr lang="en-US"/>
        </a:p>
      </dgm:t>
    </dgm:pt>
    <dgm:pt modelId="{B9D738EA-6019-494D-8F73-6AA03E059A6A}" type="parTrans" cxnId="{C7CADEAE-1AA2-461E-9CA0-1421ABF88E29}">
      <dgm:prSet/>
      <dgm:spPr/>
      <dgm:t>
        <a:bodyPr/>
        <a:lstStyle/>
        <a:p>
          <a:endParaRPr lang="en-US"/>
        </a:p>
      </dgm:t>
    </dgm:pt>
    <dgm:pt modelId="{BCD2601D-ED78-45EA-91B4-2ED764064AAD}" type="sibTrans" cxnId="{C7CADEAE-1AA2-461E-9CA0-1421ABF88E29}">
      <dgm:prSet/>
      <dgm:spPr/>
      <dgm:t>
        <a:bodyPr/>
        <a:lstStyle/>
        <a:p>
          <a:endParaRPr lang="en-US"/>
        </a:p>
      </dgm:t>
    </dgm:pt>
    <dgm:pt modelId="{8E7F733F-B26F-461B-8E6A-0A53C3B20302}">
      <dgm:prSet/>
      <dgm:spPr/>
      <dgm:t>
        <a:bodyPr/>
        <a:lstStyle/>
        <a:p>
          <a:r>
            <a:rPr lang="en-US"/>
            <a:t>The patient </a:t>
          </a:r>
          <a:r>
            <a:rPr lang="en-US" b="1"/>
            <a:t>cannot </a:t>
          </a:r>
          <a:r>
            <a:rPr lang="en-US"/>
            <a:t>progress to the continuation phase until susceptibility results are received.</a:t>
          </a:r>
        </a:p>
      </dgm:t>
    </dgm:pt>
    <dgm:pt modelId="{947847EB-8422-442B-AF91-A25DE5206A8E}" type="parTrans" cxnId="{3EA7AECD-1077-4E4B-8099-4E2C031C270C}">
      <dgm:prSet/>
      <dgm:spPr/>
      <dgm:t>
        <a:bodyPr/>
        <a:lstStyle/>
        <a:p>
          <a:endParaRPr lang="en-US"/>
        </a:p>
      </dgm:t>
    </dgm:pt>
    <dgm:pt modelId="{1C673CEA-8BE1-498B-B2C1-FB1303113F64}" type="sibTrans" cxnId="{3EA7AECD-1077-4E4B-8099-4E2C031C270C}">
      <dgm:prSet/>
      <dgm:spPr/>
      <dgm:t>
        <a:bodyPr/>
        <a:lstStyle/>
        <a:p>
          <a:endParaRPr lang="en-US"/>
        </a:p>
      </dgm:t>
    </dgm:pt>
    <dgm:pt modelId="{DBB46F08-A04E-466F-9BEC-4AB124FC6E82}">
      <dgm:prSet/>
      <dgm:spPr/>
      <dgm:t>
        <a:bodyPr/>
        <a:lstStyle/>
        <a:p>
          <a:r>
            <a:rPr lang="en-US"/>
            <a:t>INH mono-resistance in US 9-11 %</a:t>
          </a:r>
        </a:p>
      </dgm:t>
    </dgm:pt>
    <dgm:pt modelId="{7E9A2098-63B8-4C6F-B2F3-EAF7A65CAAF1}" type="parTrans" cxnId="{9990F273-1341-46C5-B25A-6D445B00C42D}">
      <dgm:prSet/>
      <dgm:spPr/>
      <dgm:t>
        <a:bodyPr/>
        <a:lstStyle/>
        <a:p>
          <a:endParaRPr lang="en-US"/>
        </a:p>
      </dgm:t>
    </dgm:pt>
    <dgm:pt modelId="{05DBCCE3-CDBA-4CAE-9F0E-C1B6C57E63D4}" type="sibTrans" cxnId="{9990F273-1341-46C5-B25A-6D445B00C42D}">
      <dgm:prSet/>
      <dgm:spPr/>
      <dgm:t>
        <a:bodyPr/>
        <a:lstStyle/>
        <a:p>
          <a:endParaRPr lang="en-US"/>
        </a:p>
      </dgm:t>
    </dgm:pt>
    <dgm:pt modelId="{944B45D5-B04B-4A20-B584-876336ED5231}">
      <dgm:prSet/>
      <dgm:spPr/>
      <dgm:t>
        <a:bodyPr/>
        <a:lstStyle/>
        <a:p>
          <a:r>
            <a:rPr lang="en-US"/>
            <a:t>Rifampin mono-resistance in US  approximately 1%</a:t>
          </a:r>
        </a:p>
      </dgm:t>
    </dgm:pt>
    <dgm:pt modelId="{7BA457E4-702B-4027-8EFF-2D896A3FF1E1}" type="parTrans" cxnId="{8B2C1982-76C7-4303-9206-C6899DC484DD}">
      <dgm:prSet/>
      <dgm:spPr/>
      <dgm:t>
        <a:bodyPr/>
        <a:lstStyle/>
        <a:p>
          <a:endParaRPr lang="en-US"/>
        </a:p>
      </dgm:t>
    </dgm:pt>
    <dgm:pt modelId="{3B96A3E1-15E4-4F76-B57B-7D7ED74D2FCD}" type="sibTrans" cxnId="{8B2C1982-76C7-4303-9206-C6899DC484DD}">
      <dgm:prSet/>
      <dgm:spPr/>
      <dgm:t>
        <a:bodyPr/>
        <a:lstStyle/>
        <a:p>
          <a:endParaRPr lang="en-US"/>
        </a:p>
      </dgm:t>
    </dgm:pt>
    <dgm:pt modelId="{633961FB-1F81-413C-BB23-D1ECE27D3E44}">
      <dgm:prSet/>
      <dgm:spPr/>
      <dgm:t>
        <a:bodyPr/>
        <a:lstStyle/>
        <a:p>
          <a:r>
            <a:rPr lang="en-US"/>
            <a:t>If Rifampin resistance </a:t>
          </a:r>
          <a:r>
            <a:rPr lang="en-US" b="1"/>
            <a:t>GET A CONSULT</a:t>
          </a:r>
          <a:r>
            <a:rPr lang="en-US"/>
            <a:t>.  </a:t>
          </a:r>
          <a:r>
            <a:rPr lang="en-US" b="1"/>
            <a:t>Patient considered to have at least MDR TB.</a:t>
          </a:r>
          <a:endParaRPr lang="en-US"/>
        </a:p>
      </dgm:t>
    </dgm:pt>
    <dgm:pt modelId="{73001D20-3C74-4861-BBFF-58FE9486AF8C}" type="parTrans" cxnId="{4D807F05-106E-4654-96D8-D035499C1453}">
      <dgm:prSet/>
      <dgm:spPr/>
      <dgm:t>
        <a:bodyPr/>
        <a:lstStyle/>
        <a:p>
          <a:endParaRPr lang="en-US"/>
        </a:p>
      </dgm:t>
    </dgm:pt>
    <dgm:pt modelId="{0CB2E663-B99F-4747-A5F6-8EB293790D58}" type="sibTrans" cxnId="{4D807F05-106E-4654-96D8-D035499C1453}">
      <dgm:prSet/>
      <dgm:spPr/>
      <dgm:t>
        <a:bodyPr/>
        <a:lstStyle/>
        <a:p>
          <a:endParaRPr lang="en-US"/>
        </a:p>
      </dgm:t>
    </dgm:pt>
    <dgm:pt modelId="{3E2770BC-B516-4486-A809-22C182335A0E}">
      <dgm:prSet/>
      <dgm:spPr/>
      <dgm:t>
        <a:bodyPr/>
        <a:lstStyle/>
        <a:p>
          <a:r>
            <a:rPr lang="en-US"/>
            <a:t>During initial phase, the patient receives INH, Rifampin, EMB, PZA, and B6</a:t>
          </a:r>
          <a:r>
            <a:rPr lang="en-US">
              <a:latin typeface="EB Garamond"/>
            </a:rPr>
            <a:t>.</a:t>
          </a:r>
          <a:endParaRPr lang="en-US"/>
        </a:p>
      </dgm:t>
    </dgm:pt>
    <dgm:pt modelId="{FF2864A1-FC0C-4E92-8A6D-40B72406A052}" type="parTrans" cxnId="{72B391C3-7D41-4469-8F1E-3B1B8EB3FFF7}">
      <dgm:prSet/>
      <dgm:spPr/>
      <dgm:t>
        <a:bodyPr/>
        <a:lstStyle/>
        <a:p>
          <a:endParaRPr lang="en-US"/>
        </a:p>
      </dgm:t>
    </dgm:pt>
    <dgm:pt modelId="{46BCD44C-1AFE-4134-AC08-0F0CBEE293DC}" type="sibTrans" cxnId="{72B391C3-7D41-4469-8F1E-3B1B8EB3FFF7}">
      <dgm:prSet/>
      <dgm:spPr/>
      <dgm:t>
        <a:bodyPr/>
        <a:lstStyle/>
        <a:p>
          <a:endParaRPr lang="en-US"/>
        </a:p>
      </dgm:t>
    </dgm:pt>
    <dgm:pt modelId="{7DBBF6CA-5C17-437F-A47E-36BCCFA08754}">
      <dgm:prSet/>
      <dgm:spPr/>
      <dgm:t>
        <a:bodyPr/>
        <a:lstStyle/>
        <a:p>
          <a:r>
            <a:rPr lang="en-US"/>
            <a:t>If PZA not included initially the patient MUST complete 9 months of therapy. </a:t>
          </a:r>
        </a:p>
      </dgm:t>
    </dgm:pt>
    <dgm:pt modelId="{1C47C1EE-47CA-4A0C-B661-6E46E70D83F4}" type="parTrans" cxnId="{19EAEF33-CDC8-48AF-83DF-06DB320AD4A0}">
      <dgm:prSet/>
      <dgm:spPr/>
      <dgm:t>
        <a:bodyPr/>
        <a:lstStyle/>
        <a:p>
          <a:endParaRPr lang="en-US"/>
        </a:p>
      </dgm:t>
    </dgm:pt>
    <dgm:pt modelId="{01077CE4-F99B-40A3-8A32-DC437A6846CF}" type="sibTrans" cxnId="{19EAEF33-CDC8-48AF-83DF-06DB320AD4A0}">
      <dgm:prSet/>
      <dgm:spPr/>
      <dgm:t>
        <a:bodyPr/>
        <a:lstStyle/>
        <a:p>
          <a:endParaRPr lang="en-US"/>
        </a:p>
      </dgm:t>
    </dgm:pt>
    <dgm:pt modelId="{5F1FE350-6EB4-42CA-B50D-2DBB24841850}" type="pres">
      <dgm:prSet presAssocID="{6725DFE9-DF34-42A8-B1CF-E3798E0D4E8D}" presName="linear" presStyleCnt="0">
        <dgm:presLayoutVars>
          <dgm:dir/>
          <dgm:animLvl val="lvl"/>
          <dgm:resizeHandles val="exact"/>
        </dgm:presLayoutVars>
      </dgm:prSet>
      <dgm:spPr/>
      <dgm:t>
        <a:bodyPr/>
        <a:lstStyle/>
        <a:p>
          <a:endParaRPr lang="en-US"/>
        </a:p>
      </dgm:t>
    </dgm:pt>
    <dgm:pt modelId="{EB7FF9D4-C947-4EE2-9214-EF6219F204A0}" type="pres">
      <dgm:prSet presAssocID="{1A0C14B0-C74E-4493-9BD2-6CC6903E807F}" presName="parentLin" presStyleCnt="0"/>
      <dgm:spPr/>
    </dgm:pt>
    <dgm:pt modelId="{A2EEF81E-DC82-47C7-BCFF-2C4D786709EA}" type="pres">
      <dgm:prSet presAssocID="{1A0C14B0-C74E-4493-9BD2-6CC6903E807F}" presName="parentLeftMargin" presStyleLbl="node1" presStyleIdx="0" presStyleCnt="2"/>
      <dgm:spPr/>
      <dgm:t>
        <a:bodyPr/>
        <a:lstStyle/>
        <a:p>
          <a:endParaRPr lang="en-US"/>
        </a:p>
      </dgm:t>
    </dgm:pt>
    <dgm:pt modelId="{5A2380AA-8889-4A54-8C73-7E514BFD47DE}" type="pres">
      <dgm:prSet presAssocID="{1A0C14B0-C74E-4493-9BD2-6CC6903E807F}" presName="parentText" presStyleLbl="node1" presStyleIdx="0" presStyleCnt="2">
        <dgm:presLayoutVars>
          <dgm:chMax val="0"/>
          <dgm:bulletEnabled val="1"/>
        </dgm:presLayoutVars>
      </dgm:prSet>
      <dgm:spPr/>
      <dgm:t>
        <a:bodyPr/>
        <a:lstStyle/>
        <a:p>
          <a:endParaRPr lang="en-US"/>
        </a:p>
      </dgm:t>
    </dgm:pt>
    <dgm:pt modelId="{B5E42A35-0B57-4572-A1F5-17E536F76B18}" type="pres">
      <dgm:prSet presAssocID="{1A0C14B0-C74E-4493-9BD2-6CC6903E807F}" presName="negativeSpace" presStyleCnt="0"/>
      <dgm:spPr/>
    </dgm:pt>
    <dgm:pt modelId="{D4A849C1-8443-4B25-922D-BF9628AA3EF5}" type="pres">
      <dgm:prSet presAssocID="{1A0C14B0-C74E-4493-9BD2-6CC6903E807F}" presName="childText" presStyleLbl="conFgAcc1" presStyleIdx="0" presStyleCnt="2">
        <dgm:presLayoutVars>
          <dgm:bulletEnabled val="1"/>
        </dgm:presLayoutVars>
      </dgm:prSet>
      <dgm:spPr/>
    </dgm:pt>
    <dgm:pt modelId="{ED70E343-30B6-4042-BDB4-A734D01BD563}" type="pres">
      <dgm:prSet presAssocID="{64D50094-3A14-4DE0-993D-4304D6BD34C8}" presName="spaceBetweenRectangles" presStyleCnt="0"/>
      <dgm:spPr/>
    </dgm:pt>
    <dgm:pt modelId="{BD81F0C5-9FF8-48AA-BB14-2BA4803C57E6}" type="pres">
      <dgm:prSet presAssocID="{12765B09-32F1-4225-92BA-FDA6A6F59CA9}" presName="parentLin" presStyleCnt="0"/>
      <dgm:spPr/>
    </dgm:pt>
    <dgm:pt modelId="{F3EF04AC-F858-48E2-AD0A-09263EEAD149}" type="pres">
      <dgm:prSet presAssocID="{12765B09-32F1-4225-92BA-FDA6A6F59CA9}" presName="parentLeftMargin" presStyleLbl="node1" presStyleIdx="0" presStyleCnt="2"/>
      <dgm:spPr/>
      <dgm:t>
        <a:bodyPr/>
        <a:lstStyle/>
        <a:p>
          <a:endParaRPr lang="en-US"/>
        </a:p>
      </dgm:t>
    </dgm:pt>
    <dgm:pt modelId="{2EDC6253-15B6-4979-B888-94D309CBA035}" type="pres">
      <dgm:prSet presAssocID="{12765B09-32F1-4225-92BA-FDA6A6F59CA9}" presName="parentText" presStyleLbl="node1" presStyleIdx="1" presStyleCnt="2">
        <dgm:presLayoutVars>
          <dgm:chMax val="0"/>
          <dgm:bulletEnabled val="1"/>
        </dgm:presLayoutVars>
      </dgm:prSet>
      <dgm:spPr/>
      <dgm:t>
        <a:bodyPr/>
        <a:lstStyle/>
        <a:p>
          <a:endParaRPr lang="en-US"/>
        </a:p>
      </dgm:t>
    </dgm:pt>
    <dgm:pt modelId="{99DC65EF-1350-4C0C-8219-EE0932BF2AEF}" type="pres">
      <dgm:prSet presAssocID="{12765B09-32F1-4225-92BA-FDA6A6F59CA9}" presName="negativeSpace" presStyleCnt="0"/>
      <dgm:spPr/>
    </dgm:pt>
    <dgm:pt modelId="{09424DC2-B225-4FD0-B6A6-801CE0C921C6}" type="pres">
      <dgm:prSet presAssocID="{12765B09-32F1-4225-92BA-FDA6A6F59CA9}" presName="childText" presStyleLbl="conFgAcc1" presStyleIdx="1" presStyleCnt="2">
        <dgm:presLayoutVars>
          <dgm:bulletEnabled val="1"/>
        </dgm:presLayoutVars>
      </dgm:prSet>
      <dgm:spPr/>
      <dgm:t>
        <a:bodyPr/>
        <a:lstStyle/>
        <a:p>
          <a:endParaRPr lang="en-US"/>
        </a:p>
      </dgm:t>
    </dgm:pt>
  </dgm:ptLst>
  <dgm:cxnLst>
    <dgm:cxn modelId="{9DFAB361-280A-493E-8407-ABF98312553D}" type="presOf" srcId="{12765B09-32F1-4225-92BA-FDA6A6F59CA9}" destId="{F3EF04AC-F858-48E2-AD0A-09263EEAD149}" srcOrd="0" destOrd="0" presId="urn:microsoft.com/office/officeart/2005/8/layout/list1"/>
    <dgm:cxn modelId="{4D807F05-106E-4654-96D8-D035499C1453}" srcId="{944B45D5-B04B-4A20-B584-876336ED5231}" destId="{633961FB-1F81-413C-BB23-D1ECE27D3E44}" srcOrd="0" destOrd="0" parTransId="{73001D20-3C74-4861-BBFF-58FE9486AF8C}" sibTransId="{0CB2E663-B99F-4747-A5F6-8EB293790D58}"/>
    <dgm:cxn modelId="{C7CADEAE-1AA2-461E-9CA0-1421ABF88E29}" srcId="{B9B5F775-D9CF-4A33-AD1E-DB91C7E04A64}" destId="{64F20E29-1C45-4F40-87D5-55F0EB873A20}" srcOrd="0" destOrd="0" parTransId="{B9D738EA-6019-494D-8F73-6AA03E059A6A}" sibTransId="{BCD2601D-ED78-45EA-91B4-2ED764064AAD}"/>
    <dgm:cxn modelId="{53A3E586-47A6-4427-B8D9-820FDC8606C3}" type="presOf" srcId="{4A25DD98-EDBD-43AD-9508-069719057EF3}" destId="{09424DC2-B225-4FD0-B6A6-801CE0C921C6}" srcOrd="0" destOrd="0" presId="urn:microsoft.com/office/officeart/2005/8/layout/list1"/>
    <dgm:cxn modelId="{FB505A1E-86F2-47EC-AF3C-892850A7A7F3}" type="presOf" srcId="{E04EFE8A-7D6D-4D00-997E-CAEB7B59D8C7}" destId="{09424DC2-B225-4FD0-B6A6-801CE0C921C6}" srcOrd="0" destOrd="1" presId="urn:microsoft.com/office/officeart/2005/8/layout/list1"/>
    <dgm:cxn modelId="{19EAEF33-CDC8-48AF-83DF-06DB320AD4A0}" srcId="{12765B09-32F1-4225-92BA-FDA6A6F59CA9}" destId="{7DBBF6CA-5C17-437F-A47E-36BCCFA08754}" srcOrd="5" destOrd="0" parTransId="{1C47C1EE-47CA-4A0C-B661-6E46E70D83F4}" sibTransId="{01077CE4-F99B-40A3-8A32-DC437A6846CF}"/>
    <dgm:cxn modelId="{CCD56240-CCB3-4325-98B1-6D4873C3FC59}" srcId="{6725DFE9-DF34-42A8-B1CF-E3798E0D4E8D}" destId="{12765B09-32F1-4225-92BA-FDA6A6F59CA9}" srcOrd="1" destOrd="0" parTransId="{C0D55B20-48F8-411E-8417-6F13A07A36FA}" sibTransId="{E76DEED2-63F2-4EAE-A6FB-9B046EF991DC}"/>
    <dgm:cxn modelId="{C9CA95B7-BC6F-440B-AF23-DD20CB38C4F3}" type="presOf" srcId="{64F20E29-1C45-4F40-87D5-55F0EB873A20}" destId="{09424DC2-B225-4FD0-B6A6-801CE0C921C6}" srcOrd="0" destOrd="3" presId="urn:microsoft.com/office/officeart/2005/8/layout/list1"/>
    <dgm:cxn modelId="{77739D9A-5D73-4CB4-962D-A6C87AE852CE}" srcId="{6725DFE9-DF34-42A8-B1CF-E3798E0D4E8D}" destId="{1A0C14B0-C74E-4493-9BD2-6CC6903E807F}" srcOrd="0" destOrd="0" parTransId="{5936637E-792C-4F83-A094-1653FF0A4AA3}" sibTransId="{64D50094-3A14-4DE0-993D-4304D6BD34C8}"/>
    <dgm:cxn modelId="{DD56005B-6D98-4793-B4C6-624F92792CE6}" srcId="{12765B09-32F1-4225-92BA-FDA6A6F59CA9}" destId="{4A25DD98-EDBD-43AD-9508-069719057EF3}" srcOrd="0" destOrd="0" parTransId="{92DD0C68-80E6-4F7A-987B-BAB66657934E}" sibTransId="{D8FC90BC-2EAB-4490-B1DF-6018C30D3DF3}"/>
    <dgm:cxn modelId="{84DE8A0C-07AF-4929-8564-72BBE1A2D278}" type="presOf" srcId="{B9B5F775-D9CF-4A33-AD1E-DB91C7E04A64}" destId="{09424DC2-B225-4FD0-B6A6-801CE0C921C6}" srcOrd="0" destOrd="2" presId="urn:microsoft.com/office/officeart/2005/8/layout/list1"/>
    <dgm:cxn modelId="{38E07932-9673-4BAB-B46D-94BAF80E59CC}" type="presOf" srcId="{6725DFE9-DF34-42A8-B1CF-E3798E0D4E8D}" destId="{5F1FE350-6EB4-42CA-B50D-2DBB24841850}" srcOrd="0" destOrd="0" presId="urn:microsoft.com/office/officeart/2005/8/layout/list1"/>
    <dgm:cxn modelId="{8B2C1982-76C7-4303-9206-C6899DC484DD}" srcId="{8E7F733F-B26F-461B-8E6A-0A53C3B20302}" destId="{944B45D5-B04B-4A20-B584-876336ED5231}" srcOrd="1" destOrd="0" parTransId="{7BA457E4-702B-4027-8EFF-2D896A3FF1E1}" sibTransId="{3B96A3E1-15E4-4F76-B57B-7D7ED74D2FCD}"/>
    <dgm:cxn modelId="{8013DC85-42B8-487C-A2EE-4F1B34F8301A}" srcId="{12765B09-32F1-4225-92BA-FDA6A6F59CA9}" destId="{E04EFE8A-7D6D-4D00-997E-CAEB7B59D8C7}" srcOrd="1" destOrd="0" parTransId="{73F895BC-8DD3-4966-8668-72BADFF7AA55}" sibTransId="{BD3CDDD5-D78D-4974-A5E0-9417E56C186B}"/>
    <dgm:cxn modelId="{72B391C3-7D41-4469-8F1E-3B1B8EB3FFF7}" srcId="{12765B09-32F1-4225-92BA-FDA6A6F59CA9}" destId="{3E2770BC-B516-4486-A809-22C182335A0E}" srcOrd="4" destOrd="0" parTransId="{FF2864A1-FC0C-4E92-8A6D-40B72406A052}" sibTransId="{46BCD44C-1AFE-4134-AC08-0F0CBEE293DC}"/>
    <dgm:cxn modelId="{02304446-C6C7-4642-81C4-38CA71F65B16}" type="presOf" srcId="{3E2770BC-B516-4486-A809-22C182335A0E}" destId="{09424DC2-B225-4FD0-B6A6-801CE0C921C6}" srcOrd="0" destOrd="8" presId="urn:microsoft.com/office/officeart/2005/8/layout/list1"/>
    <dgm:cxn modelId="{D44CC98A-D963-410B-BA3A-29BC23DDD318}" type="presOf" srcId="{12765B09-32F1-4225-92BA-FDA6A6F59CA9}" destId="{2EDC6253-15B6-4979-B888-94D309CBA035}" srcOrd="1" destOrd="0" presId="urn:microsoft.com/office/officeart/2005/8/layout/list1"/>
    <dgm:cxn modelId="{1EF3E34E-F36D-4257-85C8-21F5FB0C9266}" type="presOf" srcId="{633961FB-1F81-413C-BB23-D1ECE27D3E44}" destId="{09424DC2-B225-4FD0-B6A6-801CE0C921C6}" srcOrd="0" destOrd="7" presId="urn:microsoft.com/office/officeart/2005/8/layout/list1"/>
    <dgm:cxn modelId="{9990F273-1341-46C5-B25A-6D445B00C42D}" srcId="{8E7F733F-B26F-461B-8E6A-0A53C3B20302}" destId="{DBB46F08-A04E-466F-9BEC-4AB124FC6E82}" srcOrd="0" destOrd="0" parTransId="{7E9A2098-63B8-4C6F-B2F3-EAF7A65CAAF1}" sibTransId="{05DBCCE3-CDBA-4CAE-9F0E-C1B6C57E63D4}"/>
    <dgm:cxn modelId="{74C937EB-2FCF-4A3C-9266-B332F34A5623}" type="presOf" srcId="{7DBBF6CA-5C17-437F-A47E-36BCCFA08754}" destId="{09424DC2-B225-4FD0-B6A6-801CE0C921C6}" srcOrd="0" destOrd="9" presId="urn:microsoft.com/office/officeart/2005/8/layout/list1"/>
    <dgm:cxn modelId="{ADCD9F6B-2D30-4919-9B92-FE86BC99CC96}" type="presOf" srcId="{8E7F733F-B26F-461B-8E6A-0A53C3B20302}" destId="{09424DC2-B225-4FD0-B6A6-801CE0C921C6}" srcOrd="0" destOrd="4" presId="urn:microsoft.com/office/officeart/2005/8/layout/list1"/>
    <dgm:cxn modelId="{3EA7AECD-1077-4E4B-8099-4E2C031C270C}" srcId="{12765B09-32F1-4225-92BA-FDA6A6F59CA9}" destId="{8E7F733F-B26F-461B-8E6A-0A53C3B20302}" srcOrd="3" destOrd="0" parTransId="{947847EB-8422-442B-AF91-A25DE5206A8E}" sibTransId="{1C673CEA-8BE1-498B-B2C1-FB1303113F64}"/>
    <dgm:cxn modelId="{13BA65D6-5D22-466A-B7C2-7A1EEDEC7BFF}" type="presOf" srcId="{1A0C14B0-C74E-4493-9BD2-6CC6903E807F}" destId="{5A2380AA-8889-4A54-8C73-7E514BFD47DE}" srcOrd="1" destOrd="0" presId="urn:microsoft.com/office/officeart/2005/8/layout/list1"/>
    <dgm:cxn modelId="{8FD4C226-B59D-4678-9B49-05C5FEBC727E}" type="presOf" srcId="{1A0C14B0-C74E-4493-9BD2-6CC6903E807F}" destId="{A2EEF81E-DC82-47C7-BCFF-2C4D786709EA}" srcOrd="0" destOrd="0" presId="urn:microsoft.com/office/officeart/2005/8/layout/list1"/>
    <dgm:cxn modelId="{47C6ADAA-71EB-4A4F-851E-6AA29510AB0D}" type="presOf" srcId="{DBB46F08-A04E-466F-9BEC-4AB124FC6E82}" destId="{09424DC2-B225-4FD0-B6A6-801CE0C921C6}" srcOrd="0" destOrd="5" presId="urn:microsoft.com/office/officeart/2005/8/layout/list1"/>
    <dgm:cxn modelId="{3674F7E3-1E05-4C15-A2C4-B3821A5B76D2}" type="presOf" srcId="{944B45D5-B04B-4A20-B584-876336ED5231}" destId="{09424DC2-B225-4FD0-B6A6-801CE0C921C6}" srcOrd="0" destOrd="6" presId="urn:microsoft.com/office/officeart/2005/8/layout/list1"/>
    <dgm:cxn modelId="{4C406766-664F-4E86-A78D-E430BAB83E7A}" srcId="{12765B09-32F1-4225-92BA-FDA6A6F59CA9}" destId="{B9B5F775-D9CF-4A33-AD1E-DB91C7E04A64}" srcOrd="2" destOrd="0" parTransId="{C22E240C-9716-40D9-B165-41A37DAEAAD0}" sibTransId="{6F19AFFC-06DE-4AD3-BDAE-4771470B1263}"/>
    <dgm:cxn modelId="{2869B10C-7BE5-47B2-BB05-07727255317C}" type="presParOf" srcId="{5F1FE350-6EB4-42CA-B50D-2DBB24841850}" destId="{EB7FF9D4-C947-4EE2-9214-EF6219F204A0}" srcOrd="0" destOrd="0" presId="urn:microsoft.com/office/officeart/2005/8/layout/list1"/>
    <dgm:cxn modelId="{CC6689A6-C611-45C9-878B-F1DF8EF58DD7}" type="presParOf" srcId="{EB7FF9D4-C947-4EE2-9214-EF6219F204A0}" destId="{A2EEF81E-DC82-47C7-BCFF-2C4D786709EA}" srcOrd="0" destOrd="0" presId="urn:microsoft.com/office/officeart/2005/8/layout/list1"/>
    <dgm:cxn modelId="{3E5657F2-E5F6-451E-8E8E-C74F6627BD55}" type="presParOf" srcId="{EB7FF9D4-C947-4EE2-9214-EF6219F204A0}" destId="{5A2380AA-8889-4A54-8C73-7E514BFD47DE}" srcOrd="1" destOrd="0" presId="urn:microsoft.com/office/officeart/2005/8/layout/list1"/>
    <dgm:cxn modelId="{260742E3-BA06-451F-A0F4-EA7DE4A64475}" type="presParOf" srcId="{5F1FE350-6EB4-42CA-B50D-2DBB24841850}" destId="{B5E42A35-0B57-4572-A1F5-17E536F76B18}" srcOrd="1" destOrd="0" presId="urn:microsoft.com/office/officeart/2005/8/layout/list1"/>
    <dgm:cxn modelId="{3CC2FFBF-D7F9-499F-9D76-C12FCF4FAA47}" type="presParOf" srcId="{5F1FE350-6EB4-42CA-B50D-2DBB24841850}" destId="{D4A849C1-8443-4B25-922D-BF9628AA3EF5}" srcOrd="2" destOrd="0" presId="urn:microsoft.com/office/officeart/2005/8/layout/list1"/>
    <dgm:cxn modelId="{BEDE1DDA-9974-4594-A832-6BE68E89E47E}" type="presParOf" srcId="{5F1FE350-6EB4-42CA-B50D-2DBB24841850}" destId="{ED70E343-30B6-4042-BDB4-A734D01BD563}" srcOrd="3" destOrd="0" presId="urn:microsoft.com/office/officeart/2005/8/layout/list1"/>
    <dgm:cxn modelId="{44778DE8-C5E5-4C14-AD1C-05F61390F5AA}" type="presParOf" srcId="{5F1FE350-6EB4-42CA-B50D-2DBB24841850}" destId="{BD81F0C5-9FF8-48AA-BB14-2BA4803C57E6}" srcOrd="4" destOrd="0" presId="urn:microsoft.com/office/officeart/2005/8/layout/list1"/>
    <dgm:cxn modelId="{6211238C-AE4A-4067-BF9F-52C4D6768946}" type="presParOf" srcId="{BD81F0C5-9FF8-48AA-BB14-2BA4803C57E6}" destId="{F3EF04AC-F858-48E2-AD0A-09263EEAD149}" srcOrd="0" destOrd="0" presId="urn:microsoft.com/office/officeart/2005/8/layout/list1"/>
    <dgm:cxn modelId="{1FE5ED34-2F6D-4202-80B3-86B9B45275EC}" type="presParOf" srcId="{BD81F0C5-9FF8-48AA-BB14-2BA4803C57E6}" destId="{2EDC6253-15B6-4979-B888-94D309CBA035}" srcOrd="1" destOrd="0" presId="urn:microsoft.com/office/officeart/2005/8/layout/list1"/>
    <dgm:cxn modelId="{3DA0EE67-9C03-4818-B5B6-7E0D72E1C218}" type="presParOf" srcId="{5F1FE350-6EB4-42CA-B50D-2DBB24841850}" destId="{99DC65EF-1350-4C0C-8219-EE0932BF2AEF}" srcOrd="5" destOrd="0" presId="urn:microsoft.com/office/officeart/2005/8/layout/list1"/>
    <dgm:cxn modelId="{4608453F-24F8-4AA7-93D1-E32F9940B121}" type="presParOf" srcId="{5F1FE350-6EB4-42CA-B50D-2DBB24841850}" destId="{09424DC2-B225-4FD0-B6A6-801CE0C921C6}"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849C1-8443-4B25-922D-BF9628AA3EF5}">
      <dsp:nvSpPr>
        <dsp:cNvPr id="0" name=""/>
        <dsp:cNvSpPr/>
      </dsp:nvSpPr>
      <dsp:spPr>
        <a:xfrm>
          <a:off x="0" y="710879"/>
          <a:ext cx="11040533"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A2380AA-8889-4A54-8C73-7E514BFD47DE}">
      <dsp:nvSpPr>
        <dsp:cNvPr id="0" name=""/>
        <dsp:cNvSpPr/>
      </dsp:nvSpPr>
      <dsp:spPr>
        <a:xfrm>
          <a:off x="552026" y="504239"/>
          <a:ext cx="7728373" cy="4132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14" tIns="0" rIns="292114" bIns="0" numCol="1" spcCol="1270" anchor="ctr" anchorCtr="0">
          <a:noAutofit/>
        </a:bodyPr>
        <a:lstStyle/>
        <a:p>
          <a:pPr lvl="0" algn="l" defTabSz="622300">
            <a:lnSpc>
              <a:spcPct val="90000"/>
            </a:lnSpc>
            <a:spcBef>
              <a:spcPct val="0"/>
            </a:spcBef>
            <a:spcAft>
              <a:spcPct val="35000"/>
            </a:spcAft>
          </a:pPr>
          <a:r>
            <a:rPr lang="en-US" sz="1400" kern="1200" dirty="0"/>
            <a:t>TB treatment is divided into two phases: the initial phase and the continuation phase</a:t>
          </a:r>
        </a:p>
      </dsp:txBody>
      <dsp:txXfrm>
        <a:off x="572201" y="524414"/>
        <a:ext cx="7688023" cy="372930"/>
      </dsp:txXfrm>
    </dsp:sp>
    <dsp:sp modelId="{09424DC2-B225-4FD0-B6A6-801CE0C921C6}">
      <dsp:nvSpPr>
        <dsp:cNvPr id="0" name=""/>
        <dsp:cNvSpPr/>
      </dsp:nvSpPr>
      <dsp:spPr>
        <a:xfrm>
          <a:off x="0" y="1345919"/>
          <a:ext cx="11040533" cy="29105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6868" tIns="291592" rIns="8568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The initial phase of treatment consistently lasts for 8 weeks.</a:t>
          </a:r>
        </a:p>
        <a:p>
          <a:pPr marL="114300" lvl="1" indent="-114300" algn="l" defTabSz="622300">
            <a:lnSpc>
              <a:spcPct val="90000"/>
            </a:lnSpc>
            <a:spcBef>
              <a:spcPct val="0"/>
            </a:spcBef>
            <a:spcAft>
              <a:spcPct val="15000"/>
            </a:spcAft>
            <a:buChar char="••"/>
          </a:pPr>
          <a:r>
            <a:rPr lang="en-US" sz="1400" kern="1200"/>
            <a:t>The patient must complete the required number of doses within a </a:t>
          </a:r>
          <a:r>
            <a:rPr lang="en-US" sz="1400" kern="1200">
              <a:latin typeface="EB Garamond"/>
            </a:rPr>
            <a:t>12-week</a:t>
          </a:r>
          <a:r>
            <a:rPr lang="en-US" sz="1400" kern="1200"/>
            <a:t> timeframe.</a:t>
          </a:r>
        </a:p>
        <a:p>
          <a:pPr marL="114300" lvl="1" indent="-114300" algn="l" defTabSz="622300" rtl="0">
            <a:lnSpc>
              <a:spcPct val="90000"/>
            </a:lnSpc>
            <a:spcBef>
              <a:spcPct val="0"/>
            </a:spcBef>
            <a:spcAft>
              <a:spcPct val="15000"/>
            </a:spcAft>
            <a:buChar char="••"/>
          </a:pPr>
          <a:r>
            <a:rPr lang="en-US" sz="1400" kern="1200"/>
            <a:t>Therapy interruptions must not exceed 14 consecutive days or patients gets a “do over</a:t>
          </a:r>
          <a:r>
            <a:rPr lang="en-US" sz="1400" kern="1200">
              <a:latin typeface="EB Garamond"/>
            </a:rPr>
            <a:t>”. </a:t>
          </a:r>
        </a:p>
        <a:p>
          <a:pPr marL="228600" lvl="2" indent="-114300" algn="l" defTabSz="622300">
            <a:lnSpc>
              <a:spcPct val="90000"/>
            </a:lnSpc>
            <a:spcBef>
              <a:spcPct val="0"/>
            </a:spcBef>
            <a:spcAft>
              <a:spcPct val="15000"/>
            </a:spcAft>
            <a:buChar char="••"/>
          </a:pPr>
          <a:r>
            <a:rPr lang="en-US" sz="1400" kern="1200"/>
            <a:t>Any doses taken prior to the interruption cannot be counted towards completion</a:t>
          </a:r>
          <a:r>
            <a:rPr lang="en-US" sz="1400" kern="1200">
              <a:latin typeface="EB Garamond"/>
            </a:rPr>
            <a:t>.</a:t>
          </a:r>
          <a:endParaRPr lang="en-US" sz="1400" kern="1200"/>
        </a:p>
        <a:p>
          <a:pPr marL="114300" lvl="1" indent="-114300" algn="l" defTabSz="622300">
            <a:lnSpc>
              <a:spcPct val="90000"/>
            </a:lnSpc>
            <a:spcBef>
              <a:spcPct val="0"/>
            </a:spcBef>
            <a:spcAft>
              <a:spcPct val="15000"/>
            </a:spcAft>
            <a:buChar char="••"/>
          </a:pPr>
          <a:r>
            <a:rPr lang="en-US" sz="1400" kern="1200"/>
            <a:t>The patient </a:t>
          </a:r>
          <a:r>
            <a:rPr lang="en-US" sz="1400" b="1" kern="1200"/>
            <a:t>cannot </a:t>
          </a:r>
          <a:r>
            <a:rPr lang="en-US" sz="1400" kern="1200"/>
            <a:t>progress to the continuation phase until susceptibility results are received.</a:t>
          </a:r>
        </a:p>
        <a:p>
          <a:pPr marL="228600" lvl="2" indent="-114300" algn="l" defTabSz="622300">
            <a:lnSpc>
              <a:spcPct val="90000"/>
            </a:lnSpc>
            <a:spcBef>
              <a:spcPct val="0"/>
            </a:spcBef>
            <a:spcAft>
              <a:spcPct val="15000"/>
            </a:spcAft>
            <a:buChar char="••"/>
          </a:pPr>
          <a:r>
            <a:rPr lang="en-US" sz="1400" kern="1200"/>
            <a:t>INH mono-resistance in US 9-11 %</a:t>
          </a:r>
        </a:p>
        <a:p>
          <a:pPr marL="228600" lvl="2" indent="-114300" algn="l" defTabSz="622300">
            <a:lnSpc>
              <a:spcPct val="90000"/>
            </a:lnSpc>
            <a:spcBef>
              <a:spcPct val="0"/>
            </a:spcBef>
            <a:spcAft>
              <a:spcPct val="15000"/>
            </a:spcAft>
            <a:buChar char="••"/>
          </a:pPr>
          <a:r>
            <a:rPr lang="en-US" sz="1400" kern="1200"/>
            <a:t>Rifampin mono-resistance in US  approximately 1%</a:t>
          </a:r>
        </a:p>
        <a:p>
          <a:pPr marL="342900" lvl="3" indent="-114300" algn="l" defTabSz="622300">
            <a:lnSpc>
              <a:spcPct val="90000"/>
            </a:lnSpc>
            <a:spcBef>
              <a:spcPct val="0"/>
            </a:spcBef>
            <a:spcAft>
              <a:spcPct val="15000"/>
            </a:spcAft>
            <a:buChar char="••"/>
          </a:pPr>
          <a:r>
            <a:rPr lang="en-US" sz="1400" kern="1200"/>
            <a:t>If Rifampin resistance </a:t>
          </a:r>
          <a:r>
            <a:rPr lang="en-US" sz="1400" b="1" kern="1200"/>
            <a:t>GET A CONSULT</a:t>
          </a:r>
          <a:r>
            <a:rPr lang="en-US" sz="1400" kern="1200"/>
            <a:t>.  </a:t>
          </a:r>
          <a:r>
            <a:rPr lang="en-US" sz="1400" b="1" kern="1200"/>
            <a:t>Patient considered to have at least MDR TB.</a:t>
          </a:r>
          <a:endParaRPr lang="en-US" sz="1400" kern="1200"/>
        </a:p>
        <a:p>
          <a:pPr marL="114300" lvl="1" indent="-114300" algn="l" defTabSz="622300">
            <a:lnSpc>
              <a:spcPct val="90000"/>
            </a:lnSpc>
            <a:spcBef>
              <a:spcPct val="0"/>
            </a:spcBef>
            <a:spcAft>
              <a:spcPct val="15000"/>
            </a:spcAft>
            <a:buChar char="••"/>
          </a:pPr>
          <a:r>
            <a:rPr lang="en-US" sz="1400" kern="1200"/>
            <a:t>During initial phase, the patient receives INH, Rifampin, EMB, PZA, and B6</a:t>
          </a:r>
          <a:r>
            <a:rPr lang="en-US" sz="1400" kern="1200">
              <a:latin typeface="EB Garamond"/>
            </a:rPr>
            <a:t>.</a:t>
          </a:r>
          <a:endParaRPr lang="en-US" sz="1400" kern="1200"/>
        </a:p>
        <a:p>
          <a:pPr marL="114300" lvl="1" indent="-114300" algn="l" defTabSz="622300">
            <a:lnSpc>
              <a:spcPct val="90000"/>
            </a:lnSpc>
            <a:spcBef>
              <a:spcPct val="0"/>
            </a:spcBef>
            <a:spcAft>
              <a:spcPct val="15000"/>
            </a:spcAft>
            <a:buChar char="••"/>
          </a:pPr>
          <a:r>
            <a:rPr lang="en-US" sz="1400" kern="1200"/>
            <a:t>If PZA not included initially the patient MUST complete 9 months of therapy. </a:t>
          </a:r>
        </a:p>
      </dsp:txBody>
      <dsp:txXfrm>
        <a:off x="0" y="1345919"/>
        <a:ext cx="11040533" cy="2910599"/>
      </dsp:txXfrm>
    </dsp:sp>
    <dsp:sp modelId="{2EDC6253-15B6-4979-B888-94D309CBA035}">
      <dsp:nvSpPr>
        <dsp:cNvPr id="0" name=""/>
        <dsp:cNvSpPr/>
      </dsp:nvSpPr>
      <dsp:spPr>
        <a:xfrm>
          <a:off x="552026" y="1139279"/>
          <a:ext cx="7728373" cy="4132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2114" tIns="0" rIns="292114" bIns="0" numCol="1" spcCol="1270" anchor="ctr" anchorCtr="0">
          <a:noAutofit/>
        </a:bodyPr>
        <a:lstStyle/>
        <a:p>
          <a:pPr lvl="0" algn="l" defTabSz="622300">
            <a:lnSpc>
              <a:spcPct val="90000"/>
            </a:lnSpc>
            <a:spcBef>
              <a:spcPct val="0"/>
            </a:spcBef>
            <a:spcAft>
              <a:spcPct val="35000"/>
            </a:spcAft>
          </a:pPr>
          <a:r>
            <a:rPr lang="en-US" sz="1400" kern="1200"/>
            <a:t>Initial Phase:</a:t>
          </a:r>
        </a:p>
      </dsp:txBody>
      <dsp:txXfrm>
        <a:off x="572201" y="1159454"/>
        <a:ext cx="7688023"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34E15A-C108-7AE5-7014-F864A8D59E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0AFBF9-9192-1CE1-08AA-3765591EF5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8EFFE3-93DE-4661-92C0-28189CC37FEE}" type="datetimeFigureOut">
              <a:rPr lang="en-US" smtClean="0"/>
              <a:t>9/17/2025</a:t>
            </a:fld>
            <a:endParaRPr lang="en-US"/>
          </a:p>
        </p:txBody>
      </p:sp>
      <p:sp>
        <p:nvSpPr>
          <p:cNvPr id="4" name="Footer Placeholder 3">
            <a:extLst>
              <a:ext uri="{FF2B5EF4-FFF2-40B4-BE49-F238E27FC236}">
                <a16:creationId xmlns:a16="http://schemas.microsoft.com/office/drawing/2014/main" id="{A887BAD2-7971-F550-231D-3B901753BF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FE4BA3-7C20-1280-73A1-56207517C4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7BE634-60AB-4A2C-BDE2-A1BDDA494D27}" type="slidenum">
              <a:rPr lang="en-US" smtClean="0"/>
              <a:t>‹#›</a:t>
            </a:fld>
            <a:endParaRPr lang="en-US"/>
          </a:p>
        </p:txBody>
      </p:sp>
    </p:spTree>
    <p:extLst>
      <p:ext uri="{BB962C8B-B14F-4D97-AF65-F5344CB8AC3E}">
        <p14:creationId xmlns:p14="http://schemas.microsoft.com/office/powerpoint/2010/main" val="232641394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Kalinga" panose="020B080204020402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Kalinga" panose="020B0802040204020203" pitchFamily="34" charset="0"/>
              </a:defRPr>
            </a:lvl1pPr>
          </a:lstStyle>
          <a:p>
            <a:fld id="{C949882E-2258-4ACA-8A56-22BD23300BDA}" type="datetimeFigureOut">
              <a:rPr lang="en-US" smtClean="0"/>
              <a:pPr/>
              <a:t>9/17/2025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Kalinga" panose="020B080204020402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Kalinga" panose="020B0802040204020203" pitchFamily="34" charset="0"/>
              </a:defRPr>
            </a:lvl1pPr>
          </a:lstStyle>
          <a:p>
            <a:fld id="{F1F72B58-5AF7-4FE8-BABB-E7738393E066}" type="slidenum">
              <a:rPr lang="en-US" smtClean="0"/>
              <a:pPr/>
              <a:t>‹#›</a:t>
            </a:fld>
            <a:endParaRPr lang="en-US" dirty="0"/>
          </a:p>
        </p:txBody>
      </p:sp>
    </p:spTree>
    <p:extLst>
      <p:ext uri="{BB962C8B-B14F-4D97-AF65-F5344CB8AC3E}">
        <p14:creationId xmlns:p14="http://schemas.microsoft.com/office/powerpoint/2010/main" val="4051478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Kalinga" panose="020B0802040204020203" pitchFamily="34" charset="0"/>
        <a:ea typeface="+mn-ea"/>
        <a:cs typeface="+mn-cs"/>
      </a:defRPr>
    </a:lvl1pPr>
    <a:lvl2pPr marL="457200" algn="l" defTabSz="914400" rtl="0" eaLnBrk="1" latinLnBrk="0" hangingPunct="1">
      <a:defRPr sz="1200" kern="1200">
        <a:solidFill>
          <a:schemeClr val="tx1"/>
        </a:solidFill>
        <a:latin typeface="Kalinga" panose="020B0802040204020203" pitchFamily="34" charset="0"/>
        <a:ea typeface="+mn-ea"/>
        <a:cs typeface="+mn-cs"/>
      </a:defRPr>
    </a:lvl2pPr>
    <a:lvl3pPr marL="914400" algn="l" defTabSz="914400" rtl="0" eaLnBrk="1" latinLnBrk="0" hangingPunct="1">
      <a:defRPr sz="1200" kern="1200">
        <a:solidFill>
          <a:schemeClr val="tx1"/>
        </a:solidFill>
        <a:latin typeface="Kalinga" panose="020B0802040204020203" pitchFamily="34" charset="0"/>
        <a:ea typeface="+mn-ea"/>
        <a:cs typeface="+mn-cs"/>
      </a:defRPr>
    </a:lvl3pPr>
    <a:lvl4pPr marL="1371600" algn="l" defTabSz="914400" rtl="0" eaLnBrk="1" latinLnBrk="0" hangingPunct="1">
      <a:defRPr sz="1200" kern="1200">
        <a:solidFill>
          <a:schemeClr val="tx1"/>
        </a:solidFill>
        <a:latin typeface="Kalinga" panose="020B0802040204020203" pitchFamily="34" charset="0"/>
        <a:ea typeface="+mn-ea"/>
        <a:cs typeface="+mn-cs"/>
      </a:defRPr>
    </a:lvl4pPr>
    <a:lvl5pPr marL="1828800" algn="l" defTabSz="914400" rtl="0" eaLnBrk="1" latinLnBrk="0" hangingPunct="1">
      <a:defRPr sz="1200" kern="1200">
        <a:solidFill>
          <a:schemeClr val="tx1"/>
        </a:solidFill>
        <a:latin typeface="Kalinga" panose="020B08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 Id="rId9"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6.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BF31918-0129-133C-991F-8260EF919F3E}"/>
              </a:ext>
            </a:extLst>
          </p:cNvPr>
          <p:cNvGraphicFramePr>
            <a:graphicFrameLocks noChangeAspect="1"/>
          </p:cNvGraphicFramePr>
          <p:nvPr userDrawn="1">
            <p:custDataLst>
              <p:tags r:id="rId2"/>
            </p:custDataLst>
            <p:extLst>
              <p:ext uri="{D42A27DB-BD31-4B8C-83A1-F6EECF244321}">
                <p14:modId xmlns:p14="http://schemas.microsoft.com/office/powerpoint/2010/main" val="1787981091"/>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083"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pic>
        <p:nvPicPr>
          <p:cNvPr id="38" name="Picture 37">
            <a:extLst>
              <a:ext uri="{FF2B5EF4-FFF2-40B4-BE49-F238E27FC236}">
                <a16:creationId xmlns:a16="http://schemas.microsoft.com/office/drawing/2014/main" id="{94D495FE-242D-CD84-88ED-56A5AF71890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5307" r="32763"/>
          <a:stretch/>
        </p:blipFill>
        <p:spPr>
          <a:xfrm>
            <a:off x="9285883" y="2172920"/>
            <a:ext cx="2919709" cy="4328160"/>
          </a:xfrm>
          <a:prstGeom prst="rect">
            <a:avLst/>
          </a:prstGeom>
        </p:spPr>
      </p:pic>
      <p:sp>
        <p:nvSpPr>
          <p:cNvPr id="10" name="Rectangle 9">
            <a:extLst>
              <a:ext uri="{FF2B5EF4-FFF2-40B4-BE49-F238E27FC236}">
                <a16:creationId xmlns:a16="http://schemas.microsoft.com/office/drawing/2014/main" id="{5CCD0CB1-ADFD-CBE6-31D9-7BB39C63FA07}"/>
              </a:ext>
            </a:extLst>
          </p:cNvPr>
          <p:cNvSpPr/>
          <p:nvPr userDrawn="1"/>
        </p:nvSpPr>
        <p:spPr>
          <a:xfrm flipH="1" flipV="1">
            <a:off x="0" y="-11291"/>
            <a:ext cx="9290611" cy="68579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47" name="Rectangle 46">
            <a:extLst>
              <a:ext uri="{FF2B5EF4-FFF2-40B4-BE49-F238E27FC236}">
                <a16:creationId xmlns:a16="http://schemas.microsoft.com/office/drawing/2014/main" id="{23AC07F4-C659-A97E-E9AE-8C9CE02C07B2}"/>
              </a:ext>
            </a:extLst>
          </p:cNvPr>
          <p:cNvSpPr/>
          <p:nvPr userDrawn="1"/>
        </p:nvSpPr>
        <p:spPr>
          <a:xfrm>
            <a:off x="9283767" y="2"/>
            <a:ext cx="2921825" cy="6857998"/>
          </a:xfrm>
          <a:prstGeom prst="rect">
            <a:avLst/>
          </a:prstGeom>
          <a:solidFill>
            <a:schemeClr val="tx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64" name="Rectangle 63">
            <a:extLst>
              <a:ext uri="{FF2B5EF4-FFF2-40B4-BE49-F238E27FC236}">
                <a16:creationId xmlns:a16="http://schemas.microsoft.com/office/drawing/2014/main" id="{3DAC5F80-AB3D-150D-DBC0-630B15B67EBC}"/>
              </a:ext>
            </a:extLst>
          </p:cNvPr>
          <p:cNvSpPr/>
          <p:nvPr userDrawn="1"/>
        </p:nvSpPr>
        <p:spPr>
          <a:xfrm>
            <a:off x="0" y="-56687"/>
            <a:ext cx="9287995" cy="217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p:cNvSpPr>
            <a:spLocks noGrp="1"/>
          </p:cNvSpPr>
          <p:nvPr userDrawn="1">
            <p:ph type="ctrTitle"/>
          </p:nvPr>
        </p:nvSpPr>
        <p:spPr>
          <a:xfrm>
            <a:off x="575733" y="3344122"/>
            <a:ext cx="5010979" cy="1221040"/>
          </a:xfrm>
          <a:prstGeom prst="rect">
            <a:avLst/>
          </a:prstGeom>
        </p:spPr>
        <p:txBody>
          <a:bodyPr vert="horz" wrap="square" anchor="t">
            <a:spAutoFit/>
          </a:bodyPr>
          <a:lstStyle>
            <a:lvl1pPr algn="l">
              <a:defRPr sz="4400">
                <a:solidFill>
                  <a:schemeClr val="bg1"/>
                </a:solidFill>
              </a:defRPr>
            </a:lvl1pPr>
          </a:lstStyle>
          <a:p>
            <a:r>
              <a:rPr lang="en-US" dirty="0"/>
              <a:t>Click to edit Master title style</a:t>
            </a:r>
          </a:p>
        </p:txBody>
      </p:sp>
      <p:sp>
        <p:nvSpPr>
          <p:cNvPr id="3" name="Subtitle 2"/>
          <p:cNvSpPr>
            <a:spLocks noGrp="1"/>
          </p:cNvSpPr>
          <p:nvPr userDrawn="1">
            <p:ph type="subTitle" idx="1" hasCustomPrompt="1"/>
          </p:nvPr>
        </p:nvSpPr>
        <p:spPr>
          <a:xfrm>
            <a:off x="575733" y="2854854"/>
            <a:ext cx="5010979"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Division of</a:t>
            </a:r>
          </a:p>
        </p:txBody>
      </p:sp>
      <p:sp>
        <p:nvSpPr>
          <p:cNvPr id="21" name="Freeform: Shape 20">
            <a:extLst>
              <a:ext uri="{FF2B5EF4-FFF2-40B4-BE49-F238E27FC236}">
                <a16:creationId xmlns:a16="http://schemas.microsoft.com/office/drawing/2014/main" id="{96F69FCC-5E93-4F96-F4B8-6BEC091C9043}"/>
              </a:ext>
            </a:extLst>
          </p:cNvPr>
          <p:cNvSpPr/>
          <p:nvPr userDrawn="1"/>
        </p:nvSpPr>
        <p:spPr>
          <a:xfrm rot="7145101" flipH="1">
            <a:off x="6645306" y="5017256"/>
            <a:ext cx="4712400" cy="4711572"/>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6" name="Rectangle 55">
            <a:extLst>
              <a:ext uri="{FF2B5EF4-FFF2-40B4-BE49-F238E27FC236}">
                <a16:creationId xmlns:a16="http://schemas.microsoft.com/office/drawing/2014/main" id="{DF3D0DEF-90CF-0AC5-6EEF-8F2CF5FF9044}"/>
              </a:ext>
            </a:extLst>
          </p:cNvPr>
          <p:cNvSpPr/>
          <p:nvPr userDrawn="1"/>
        </p:nvSpPr>
        <p:spPr>
          <a:xfrm>
            <a:off x="9288000" y="2124666"/>
            <a:ext cx="2904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cxnSp>
        <p:nvCxnSpPr>
          <p:cNvPr id="66" name="Straight Connector 65">
            <a:extLst>
              <a:ext uri="{FF2B5EF4-FFF2-40B4-BE49-F238E27FC236}">
                <a16:creationId xmlns:a16="http://schemas.microsoft.com/office/drawing/2014/main" id="{112DA193-0F11-9C33-153E-6F1C6329BD7D}"/>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8034CE66-3063-B784-8A95-FF5CFE71B2B8}"/>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A447E53E-2C5D-E89D-D73C-94D8DE6779E9}"/>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79" name="Text Placeholder 78">
            <a:extLst>
              <a:ext uri="{FF2B5EF4-FFF2-40B4-BE49-F238E27FC236}">
                <a16:creationId xmlns:a16="http://schemas.microsoft.com/office/drawing/2014/main" id="{7CFF9914-4550-7DF8-8420-F096A18B75C5}"/>
              </a:ext>
            </a:extLst>
          </p:cNvPr>
          <p:cNvSpPr>
            <a:spLocks noGrp="1"/>
          </p:cNvSpPr>
          <p:nvPr userDrawn="1">
            <p:ph type="body" sz="quarter" idx="10" hasCustomPrompt="1"/>
          </p:nvPr>
        </p:nvSpPr>
        <p:spPr>
          <a:xfrm>
            <a:off x="575733" y="5768424"/>
            <a:ext cx="4646083" cy="221599"/>
          </a:xfrm>
          <a:prstGeom prst="rect">
            <a:avLst/>
          </a:prstGeom>
        </p:spPr>
        <p:txBody>
          <a:bodyPr vert="horz" wrap="square" lIns="0" tIns="0" rIns="0" bIns="0" rtlCol="0">
            <a:spAutoFit/>
          </a:bodyPr>
          <a:lstStyle>
            <a:lvl1pPr marL="0" indent="0">
              <a:buNone/>
              <a:defRPr lang="en-US" sz="16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dirty="0"/>
              <a:t>Presented by:</a:t>
            </a:r>
          </a:p>
        </p:txBody>
      </p:sp>
      <p:sp>
        <p:nvSpPr>
          <p:cNvPr id="80" name="Text Placeholder 78">
            <a:extLst>
              <a:ext uri="{FF2B5EF4-FFF2-40B4-BE49-F238E27FC236}">
                <a16:creationId xmlns:a16="http://schemas.microsoft.com/office/drawing/2014/main" id="{F84D9B9F-C346-FF36-69F1-4D2443AE68D0}"/>
              </a:ext>
            </a:extLst>
          </p:cNvPr>
          <p:cNvSpPr>
            <a:spLocks noGrp="1"/>
          </p:cNvSpPr>
          <p:nvPr userDrawn="1">
            <p:ph type="body" sz="quarter" idx="11" hasCustomPrompt="1"/>
          </p:nvPr>
        </p:nvSpPr>
        <p:spPr>
          <a:xfrm>
            <a:off x="575733" y="6008817"/>
            <a:ext cx="4646083" cy="221599"/>
          </a:xfrm>
          <a:prstGeom prst="rect">
            <a:avLst/>
          </a:prstGeom>
        </p:spPr>
        <p:txBody>
          <a:bodyPr vert="horz" wrap="square" lIns="0" tIns="0" rIns="0" bIns="0" rtlCol="0">
            <a:spAutoFit/>
          </a:bodyPr>
          <a:lstStyle>
            <a:lvl1pPr marL="0" indent="0">
              <a:buNone/>
              <a:defRPr lang="en-US" sz="16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dirty="0"/>
              <a:t>Date</a:t>
            </a:r>
          </a:p>
        </p:txBody>
      </p:sp>
      <p:sp>
        <p:nvSpPr>
          <p:cNvPr id="13" name="Picture Placeholder 12">
            <a:extLst>
              <a:ext uri="{FF2B5EF4-FFF2-40B4-BE49-F238E27FC236}">
                <a16:creationId xmlns:a16="http://schemas.microsoft.com/office/drawing/2014/main" id="{A5482A8E-639B-55B9-5CDF-89707C4092DF}"/>
              </a:ext>
            </a:extLst>
          </p:cNvPr>
          <p:cNvSpPr>
            <a:spLocks noGrp="1"/>
          </p:cNvSpPr>
          <p:nvPr>
            <p:ph type="pic" sz="quarter" idx="12"/>
          </p:nvPr>
        </p:nvSpPr>
        <p:spPr>
          <a:xfrm>
            <a:off x="9285884" y="-7938"/>
            <a:ext cx="2904000" cy="2129251"/>
          </a:xfrm>
        </p:spPr>
        <p:txBody>
          <a:bodyPr anchor="ctr"/>
          <a:lstStyle>
            <a:lvl1pPr algn="ctr">
              <a:defRPr>
                <a:solidFill>
                  <a:schemeClr val="bg1"/>
                </a:solidFill>
              </a:defRPr>
            </a:lvl1pPr>
          </a:lstStyle>
          <a:p>
            <a:endParaRPr lang="en-US"/>
          </a:p>
        </p:txBody>
      </p:sp>
      <p:pic>
        <p:nvPicPr>
          <p:cNvPr id="17" name="Picture 16"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688406" y="678611"/>
            <a:ext cx="1547841" cy="1015102"/>
          </a:xfrm>
          <a:prstGeom prst="rect">
            <a:avLst/>
          </a:prstGeom>
        </p:spPr>
      </p:pic>
      <p:cxnSp>
        <p:nvCxnSpPr>
          <p:cNvPr id="18" name="Straight Connector 17">
            <a:extLst>
              <a:ext uri="{FF2B5EF4-FFF2-40B4-BE49-F238E27FC236}">
                <a16:creationId xmlns:a16="http://schemas.microsoft.com/office/drawing/2014/main" id="{9D6AC115-8997-0ACB-8E44-65EB7F2B2F1B}"/>
              </a:ext>
            </a:extLst>
          </p:cNvPr>
          <p:cNvCxnSpPr>
            <a:cxnSpLocks/>
          </p:cNvCxnSpPr>
          <p:nvPr userDrawn="1"/>
        </p:nvCxnSpPr>
        <p:spPr>
          <a:xfrm>
            <a:off x="4299235" y="1042547"/>
            <a:ext cx="0" cy="552761"/>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169A234B-2F89-D878-A2E4-C1DB0DE0CD2F}"/>
              </a:ext>
            </a:extLst>
          </p:cNvPr>
          <p:cNvGrpSpPr/>
          <p:nvPr userDrawn="1"/>
        </p:nvGrpSpPr>
        <p:grpSpPr>
          <a:xfrm>
            <a:off x="603792" y="812800"/>
            <a:ext cx="3306273" cy="880913"/>
            <a:chOff x="867628" y="426344"/>
            <a:chExt cx="1917483" cy="510888"/>
          </a:xfrm>
        </p:grpSpPr>
        <p:grpSp>
          <p:nvGrpSpPr>
            <p:cNvPr id="20" name="Group 19">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23" name="Picture 22">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8"/>
              <a:srcRect t="-1" r="42158" b="17409"/>
              <a:stretch/>
            </p:blipFill>
            <p:spPr>
              <a:xfrm>
                <a:off x="1485617" y="160329"/>
                <a:ext cx="1299494" cy="209883"/>
              </a:xfrm>
              <a:prstGeom prst="rect">
                <a:avLst/>
              </a:prstGeom>
            </p:spPr>
          </p:pic>
          <p:pic>
            <p:nvPicPr>
              <p:cNvPr id="24" name="Picture 23">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8"/>
              <a:srcRect l="57841" t="-1" r="1797" b="17409"/>
              <a:stretch/>
            </p:blipFill>
            <p:spPr>
              <a:xfrm>
                <a:off x="1531337" y="350163"/>
                <a:ext cx="906779" cy="209883"/>
              </a:xfrm>
              <a:prstGeom prst="rect">
                <a:avLst/>
              </a:prstGeom>
            </p:spPr>
          </p:pic>
        </p:grpSp>
        <p:pic>
          <p:nvPicPr>
            <p:cNvPr id="22"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465775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BCM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9194C97-E41F-C6E5-ADB1-A46B815AB2BC}"/>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1299" name="think-cell Slide" r:id="rId4" imgW="425" imgH="424" progId="TCLayout.ActiveDocument.1">
                  <p:embed/>
                </p:oleObj>
              </mc:Choice>
              <mc:Fallback>
                <p:oleObj name="think-cell Slide" r:id="rId4" imgW="425" imgH="424" progId="TCLayout.ActiveDocument.1">
                  <p:embed/>
                  <p:pic>
                    <p:nvPicPr>
                      <p:cNvPr id="6" name="think-cell data - do not delete" hidden="1">
                        <a:extLst>
                          <a:ext uri="{FF2B5EF4-FFF2-40B4-BE49-F238E27FC236}">
                            <a16:creationId xmlns:a16="http://schemas.microsoft.com/office/drawing/2014/main" id="{79194C97-E41F-C6E5-ADB1-A46B815AB2BC}"/>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75736" y="1802907"/>
            <a:ext cx="5149877"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15898BDB-F3DB-29EB-5385-368666BDDBE4}"/>
              </a:ext>
            </a:extLst>
          </p:cNvPr>
          <p:cNvSpPr>
            <a:spLocks noGrp="1"/>
          </p:cNvSpPr>
          <p:nvPr>
            <p:ph idx="14"/>
          </p:nvPr>
        </p:nvSpPr>
        <p:spPr>
          <a:xfrm>
            <a:off x="6466392" y="1802907"/>
            <a:ext cx="5149877"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3" name="Group 12">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5" name="Picture 14">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16" name="Picture 15">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4"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97707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BCM/TCH">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5AE1515-1CFB-4FD6-320B-A7C6497B95D6}"/>
              </a:ext>
            </a:extLst>
          </p:cNvPr>
          <p:cNvGraphicFramePr>
            <a:graphicFrameLocks noChangeAspect="1"/>
          </p:cNvGraphicFramePr>
          <p:nvPr userDrawn="1">
            <p:custDataLst>
              <p:tags r:id="rId2"/>
            </p:custDataLst>
            <p:extLst>
              <p:ext uri="{D42A27DB-BD31-4B8C-83A1-F6EECF244321}">
                <p14:modId xmlns:p14="http://schemas.microsoft.com/office/powerpoint/2010/main" val="2824223669"/>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2323"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FC86869-29E6-D270-EA78-C26B04671112}"/>
              </a:ext>
            </a:extLst>
          </p:cNvPr>
          <p:cNvSpPr/>
          <p:nvPr userDrawn="1"/>
        </p:nvSpPr>
        <p:spPr>
          <a:xfrm>
            <a:off x="-5" y="0"/>
            <a:ext cx="1219200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4" name="Rectangle 13">
            <a:extLst>
              <a:ext uri="{FF2B5EF4-FFF2-40B4-BE49-F238E27FC236}">
                <a16:creationId xmlns:a16="http://schemas.microsoft.com/office/drawing/2014/main" id="{34691022-7CF6-3610-EB9C-F98DF074366D}"/>
              </a:ext>
            </a:extLst>
          </p:cNvPr>
          <p:cNvSpPr/>
          <p:nvPr userDrawn="1"/>
        </p:nvSpPr>
        <p:spPr>
          <a:xfrm>
            <a:off x="2616200" y="2294956"/>
            <a:ext cx="9575800" cy="2898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a:extLst>
              <a:ext uri="{FF2B5EF4-FFF2-40B4-BE49-F238E27FC236}">
                <a16:creationId xmlns:a16="http://schemas.microsoft.com/office/drawing/2014/main" id="{29D94D7D-DAE1-3C74-2067-1FB0EAFEC3DC}"/>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9807885-D436-9FAC-B964-E35C55BE8A7B}"/>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D05B9E7-B939-5A13-94DB-A3B633C82F4F}"/>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 Placeholder 12">
            <a:extLst>
              <a:ext uri="{FF2B5EF4-FFF2-40B4-BE49-F238E27FC236}">
                <a16:creationId xmlns:a16="http://schemas.microsoft.com/office/drawing/2014/main" id="{8856AC57-3217-4E01-3EE2-BE6B150F54BF}"/>
              </a:ext>
            </a:extLst>
          </p:cNvPr>
          <p:cNvSpPr>
            <a:spLocks noGrp="1"/>
          </p:cNvSpPr>
          <p:nvPr>
            <p:ph type="body" sz="quarter" idx="10"/>
          </p:nvPr>
        </p:nvSpPr>
        <p:spPr>
          <a:xfrm>
            <a:off x="3832861" y="3369088"/>
            <a:ext cx="5257907" cy="750655"/>
          </a:xfrm>
        </p:spPr>
        <p:txBody>
          <a:bodyPr wrap="square" anchor="ctr">
            <a:spAutoFit/>
          </a:bodyPr>
          <a:lstStyle>
            <a:lvl1pPr marL="0" indent="0">
              <a:buFontTx/>
              <a:buNone/>
              <a:defRPr sz="5400">
                <a:solidFill>
                  <a:schemeClr val="bg2"/>
                </a:solidFill>
                <a:latin typeface="+mj-lt"/>
              </a:defRPr>
            </a:lvl1pPr>
          </a:lstStyle>
          <a:p>
            <a:pPr lvl="0"/>
            <a:r>
              <a:rPr lang="en-US" dirty="0"/>
              <a:t>Click to edit</a:t>
            </a:r>
          </a:p>
        </p:txBody>
      </p:sp>
      <p:sp>
        <p:nvSpPr>
          <p:cNvPr id="11" name="Rectangle 10">
            <a:extLst>
              <a:ext uri="{FF2B5EF4-FFF2-40B4-BE49-F238E27FC236}">
                <a16:creationId xmlns:a16="http://schemas.microsoft.com/office/drawing/2014/main" id="{AEA63CB4-87EC-9437-7194-AACCEF30029D}"/>
              </a:ext>
            </a:extLst>
          </p:cNvPr>
          <p:cNvSpPr/>
          <p:nvPr userDrawn="1"/>
        </p:nvSpPr>
        <p:spPr>
          <a:xfrm rot="5400000">
            <a:off x="1557680" y="3713936"/>
            <a:ext cx="2178000" cy="6095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2" name="Picture 11">
            <a:extLst>
              <a:ext uri="{FF2B5EF4-FFF2-40B4-BE49-F238E27FC236}">
                <a16:creationId xmlns:a16="http://schemas.microsoft.com/office/drawing/2014/main" id="{B80B9379-C077-F56D-095B-F4E4CAFF4A9E}"/>
              </a:ext>
            </a:extLst>
          </p:cNvPr>
          <p:cNvPicPr>
            <a:picLocks noChangeAspect="1"/>
          </p:cNvPicPr>
          <p:nvPr userDrawn="1"/>
        </p:nvPicPr>
        <p:blipFill rotWithShape="1">
          <a:blip r:embed="rId6"/>
          <a:srcRect r="36953"/>
          <a:stretch/>
        </p:blipFill>
        <p:spPr>
          <a:xfrm>
            <a:off x="383820" y="6070293"/>
            <a:ext cx="2576462" cy="580941"/>
          </a:xfrm>
          <a:prstGeom prst="rect">
            <a:avLst/>
          </a:prstGeom>
        </p:spPr>
      </p:pic>
      <p:pic>
        <p:nvPicPr>
          <p:cNvPr id="13" name="Picture 12">
            <a:extLst>
              <a:ext uri="{FF2B5EF4-FFF2-40B4-BE49-F238E27FC236}">
                <a16:creationId xmlns:a16="http://schemas.microsoft.com/office/drawing/2014/main" id="{0281ACED-E1C0-7039-B733-C8E5241D70C9}"/>
              </a:ext>
            </a:extLst>
          </p:cNvPr>
          <p:cNvPicPr>
            <a:picLocks noChangeAspect="1"/>
          </p:cNvPicPr>
          <p:nvPr userDrawn="1"/>
        </p:nvPicPr>
        <p:blipFill rotWithShape="1">
          <a:blip r:embed="rId6"/>
          <a:srcRect l="77844"/>
          <a:stretch/>
        </p:blipFill>
        <p:spPr>
          <a:xfrm>
            <a:off x="2960282" y="6030248"/>
            <a:ext cx="845013" cy="542186"/>
          </a:xfrm>
          <a:prstGeom prst="rect">
            <a:avLst/>
          </a:prstGeom>
        </p:spPr>
      </p:pic>
      <p:cxnSp>
        <p:nvCxnSpPr>
          <p:cNvPr id="16" name="Straight Connector 15">
            <a:extLst>
              <a:ext uri="{FF2B5EF4-FFF2-40B4-BE49-F238E27FC236}">
                <a16:creationId xmlns:a16="http://schemas.microsoft.com/office/drawing/2014/main" id="{F25B72B0-6660-95A2-3DFD-776C858FAB58}"/>
              </a:ext>
            </a:extLst>
          </p:cNvPr>
          <p:cNvCxnSpPr>
            <a:cxnSpLocks/>
          </p:cNvCxnSpPr>
          <p:nvPr userDrawn="1"/>
        </p:nvCxnSpPr>
        <p:spPr>
          <a:xfrm flipH="1">
            <a:off x="2677160" y="6030248"/>
            <a:ext cx="3485" cy="647280"/>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8998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BCM Only">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5AE1515-1CFB-4FD6-320B-A7C6497B95D6}"/>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3347" name="think-cell Slide" r:id="rId4" imgW="425" imgH="424" progId="TCLayout.ActiveDocument.1">
                  <p:embed/>
                </p:oleObj>
              </mc:Choice>
              <mc:Fallback>
                <p:oleObj name="think-cell Slide" r:id="rId4" imgW="425" imgH="424" progId="TCLayout.ActiveDocument.1">
                  <p:embed/>
                  <p:pic>
                    <p:nvPicPr>
                      <p:cNvPr id="15" name="think-cell data - do not delete" hidden="1">
                        <a:extLst>
                          <a:ext uri="{FF2B5EF4-FFF2-40B4-BE49-F238E27FC236}">
                            <a16:creationId xmlns:a16="http://schemas.microsoft.com/office/drawing/2014/main" id="{65AE1515-1CFB-4FD6-320B-A7C6497B95D6}"/>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FC86869-29E6-D270-EA78-C26B04671112}"/>
              </a:ext>
            </a:extLst>
          </p:cNvPr>
          <p:cNvSpPr/>
          <p:nvPr userDrawn="1"/>
        </p:nvSpPr>
        <p:spPr>
          <a:xfrm>
            <a:off x="-5" y="0"/>
            <a:ext cx="1219200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4" name="Rectangle 13">
            <a:extLst>
              <a:ext uri="{FF2B5EF4-FFF2-40B4-BE49-F238E27FC236}">
                <a16:creationId xmlns:a16="http://schemas.microsoft.com/office/drawing/2014/main" id="{34691022-7CF6-3610-EB9C-F98DF074366D}"/>
              </a:ext>
            </a:extLst>
          </p:cNvPr>
          <p:cNvSpPr/>
          <p:nvPr userDrawn="1"/>
        </p:nvSpPr>
        <p:spPr>
          <a:xfrm>
            <a:off x="2616200" y="2294956"/>
            <a:ext cx="9575800" cy="2898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a:extLst>
              <a:ext uri="{FF2B5EF4-FFF2-40B4-BE49-F238E27FC236}">
                <a16:creationId xmlns:a16="http://schemas.microsoft.com/office/drawing/2014/main" id="{29D94D7D-DAE1-3C74-2067-1FB0EAFEC3DC}"/>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9807885-D436-9FAC-B964-E35C55BE8A7B}"/>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D05B9E7-B939-5A13-94DB-A3B633C82F4F}"/>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 Placeholder 12">
            <a:extLst>
              <a:ext uri="{FF2B5EF4-FFF2-40B4-BE49-F238E27FC236}">
                <a16:creationId xmlns:a16="http://schemas.microsoft.com/office/drawing/2014/main" id="{8856AC57-3217-4E01-3EE2-BE6B150F54BF}"/>
              </a:ext>
            </a:extLst>
          </p:cNvPr>
          <p:cNvSpPr>
            <a:spLocks noGrp="1"/>
          </p:cNvSpPr>
          <p:nvPr>
            <p:ph type="body" sz="quarter" idx="10"/>
          </p:nvPr>
        </p:nvSpPr>
        <p:spPr>
          <a:xfrm>
            <a:off x="3832861" y="3369088"/>
            <a:ext cx="5257907" cy="750655"/>
          </a:xfrm>
        </p:spPr>
        <p:txBody>
          <a:bodyPr wrap="square" anchor="ctr">
            <a:spAutoFit/>
          </a:bodyPr>
          <a:lstStyle>
            <a:lvl1pPr marL="0" indent="0">
              <a:buFontTx/>
              <a:buNone/>
              <a:defRPr sz="5400">
                <a:solidFill>
                  <a:schemeClr val="bg2"/>
                </a:solidFill>
                <a:latin typeface="+mj-lt"/>
              </a:defRPr>
            </a:lvl1pPr>
          </a:lstStyle>
          <a:p>
            <a:pPr lvl="0"/>
            <a:r>
              <a:rPr lang="en-US" dirty="0"/>
              <a:t>Click to edit</a:t>
            </a:r>
          </a:p>
        </p:txBody>
      </p:sp>
      <p:sp>
        <p:nvSpPr>
          <p:cNvPr id="11" name="Rectangle 10">
            <a:extLst>
              <a:ext uri="{FF2B5EF4-FFF2-40B4-BE49-F238E27FC236}">
                <a16:creationId xmlns:a16="http://schemas.microsoft.com/office/drawing/2014/main" id="{AEA63CB4-87EC-9437-7194-AACCEF30029D}"/>
              </a:ext>
            </a:extLst>
          </p:cNvPr>
          <p:cNvSpPr/>
          <p:nvPr userDrawn="1"/>
        </p:nvSpPr>
        <p:spPr>
          <a:xfrm rot="5400000">
            <a:off x="1557680" y="3713936"/>
            <a:ext cx="2178000" cy="6095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2" name="Picture 11">
            <a:extLst>
              <a:ext uri="{FF2B5EF4-FFF2-40B4-BE49-F238E27FC236}">
                <a16:creationId xmlns:a16="http://schemas.microsoft.com/office/drawing/2014/main" id="{B80B9379-C077-F56D-095B-F4E4CAFF4A9E}"/>
              </a:ext>
            </a:extLst>
          </p:cNvPr>
          <p:cNvPicPr>
            <a:picLocks noChangeAspect="1"/>
          </p:cNvPicPr>
          <p:nvPr userDrawn="1"/>
        </p:nvPicPr>
        <p:blipFill rotWithShape="1">
          <a:blip r:embed="rId6"/>
          <a:srcRect r="36953"/>
          <a:stretch/>
        </p:blipFill>
        <p:spPr>
          <a:xfrm>
            <a:off x="383820" y="6047234"/>
            <a:ext cx="2576462" cy="580941"/>
          </a:xfrm>
          <a:prstGeom prst="rect">
            <a:avLst/>
          </a:prstGeom>
        </p:spPr>
      </p:pic>
    </p:spTree>
    <p:extLst>
      <p:ext uri="{BB962C8B-B14F-4D97-AF65-F5344CB8AC3E}">
        <p14:creationId xmlns:p14="http://schemas.microsoft.com/office/powerpoint/2010/main" val="2013472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BCM/TCH">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F89DAB-718E-BD39-4501-7B445E5D4638}"/>
              </a:ext>
            </a:extLst>
          </p:cNvPr>
          <p:cNvGraphicFramePr>
            <a:graphicFrameLocks noChangeAspect="1"/>
          </p:cNvGraphicFramePr>
          <p:nvPr userDrawn="1">
            <p:custDataLst>
              <p:tags r:id="rId2"/>
            </p:custDataLst>
            <p:extLst>
              <p:ext uri="{D42A27DB-BD31-4B8C-83A1-F6EECF244321}">
                <p14:modId xmlns:p14="http://schemas.microsoft.com/office/powerpoint/2010/main" val="415979738"/>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4371"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8" name="Picture 7"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9" name="Group 8">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0" name="Group 9">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2" name="Picture 11">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13" name="Picture 12">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1"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528915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BCM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F89DAB-718E-BD39-4501-7B445E5D4638}"/>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5395" name="think-cell Slide" r:id="rId4" imgW="425" imgH="424" progId="TCLayout.ActiveDocument.1">
                  <p:embed/>
                </p:oleObj>
              </mc:Choice>
              <mc:Fallback>
                <p:oleObj name="think-cell Slide" r:id="rId4" imgW="425" imgH="424" progId="TCLayout.ActiveDocument.1">
                  <p:embed/>
                  <p:pic>
                    <p:nvPicPr>
                      <p:cNvPr id="4" name="think-cell data - do not delete" hidden="1">
                        <a:extLst>
                          <a:ext uri="{FF2B5EF4-FFF2-40B4-BE49-F238E27FC236}">
                            <a16:creationId xmlns:a16="http://schemas.microsoft.com/office/drawing/2014/main" id="{0DF89DAB-718E-BD39-4501-7B445E5D4638}"/>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0" name="Group 9">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2" name="Picture 11">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13" name="Picture 12">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1"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55074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BCM/TCH">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F89DAB-718E-BD39-4501-7B445E5D4638}"/>
              </a:ext>
            </a:extLst>
          </p:cNvPr>
          <p:cNvGraphicFramePr>
            <a:graphicFrameLocks noChangeAspect="1"/>
          </p:cNvGraphicFramePr>
          <p:nvPr userDrawn="1">
            <p:custDataLst>
              <p:tags r:id="rId2"/>
            </p:custDataLst>
            <p:extLst>
              <p:ext uri="{D42A27DB-BD31-4B8C-83A1-F6EECF244321}">
                <p14:modId xmlns:p14="http://schemas.microsoft.com/office/powerpoint/2010/main" val="3764791332"/>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6419" name="think-cell Slide" r:id="rId4" imgW="425" imgH="424" progId="TCLayout.ActiveDocument.1">
                  <p:embed/>
                </p:oleObj>
              </mc:Choice>
              <mc:Fallback>
                <p:oleObj name="think-cell Slide" r:id="rId4" imgW="425" imgH="424" progId="TCLayout.ActiveDocument.1">
                  <p:embed/>
                  <p:pic>
                    <p:nvPicPr>
                      <p:cNvPr id="4" name="think-cell data - do not delete" hidden="1">
                        <a:extLst>
                          <a:ext uri="{FF2B5EF4-FFF2-40B4-BE49-F238E27FC236}">
                            <a16:creationId xmlns:a16="http://schemas.microsoft.com/office/drawing/2014/main" id="{0DF89DAB-718E-BD39-4501-7B445E5D4638}"/>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8" name="Picture 7"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9" name="Group 8">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0" name="Group 9">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2" name="Picture 11">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13" name="Picture 12">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1"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2316372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BCM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F89DAB-718E-BD39-4501-7B445E5D4638}"/>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7443" name="think-cell Slide" r:id="rId4" imgW="425" imgH="424" progId="TCLayout.ActiveDocument.1">
                  <p:embed/>
                </p:oleObj>
              </mc:Choice>
              <mc:Fallback>
                <p:oleObj name="think-cell Slide" r:id="rId4" imgW="425" imgH="424" progId="TCLayout.ActiveDocument.1">
                  <p:embed/>
                  <p:pic>
                    <p:nvPicPr>
                      <p:cNvPr id="4" name="think-cell data - do not delete" hidden="1">
                        <a:extLst>
                          <a:ext uri="{FF2B5EF4-FFF2-40B4-BE49-F238E27FC236}">
                            <a16:creationId xmlns:a16="http://schemas.microsoft.com/office/drawing/2014/main" id="{0DF89DAB-718E-BD39-4501-7B445E5D4638}"/>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0" name="Group 9">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2" name="Picture 11">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13" name="Picture 12">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1"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862294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lide BCM/TCH">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5BBF73A-DD23-72BE-5092-5FFB9183C262}"/>
              </a:ext>
            </a:extLst>
          </p:cNvPr>
          <p:cNvGraphicFramePr>
            <a:graphicFrameLocks noChangeAspect="1"/>
          </p:cNvGraphicFramePr>
          <p:nvPr userDrawn="1">
            <p:custDataLst>
              <p:tags r:id="rId2"/>
            </p:custDataLst>
            <p:extLst>
              <p:ext uri="{D42A27DB-BD31-4B8C-83A1-F6EECF244321}">
                <p14:modId xmlns:p14="http://schemas.microsoft.com/office/powerpoint/2010/main" val="2616238458"/>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8467"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223ACCEB-1F87-EC19-D405-DE6464325792}"/>
              </a:ext>
            </a:extLst>
          </p:cNvPr>
          <p:cNvSpPr/>
          <p:nvPr userDrawn="1"/>
        </p:nvSpPr>
        <p:spPr>
          <a:xfrm>
            <a:off x="6096000" y="1802906"/>
            <a:ext cx="6096003" cy="43629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Rectangle 10">
            <a:extLst>
              <a:ext uri="{FF2B5EF4-FFF2-40B4-BE49-F238E27FC236}">
                <a16:creationId xmlns:a16="http://schemas.microsoft.com/office/drawing/2014/main" id="{B678A742-2E07-C101-4C46-1602022933A7}"/>
              </a:ext>
            </a:extLst>
          </p:cNvPr>
          <p:cNvSpPr/>
          <p:nvPr userDrawn="1"/>
        </p:nvSpPr>
        <p:spPr>
          <a:xfrm>
            <a:off x="6216376" y="6129851"/>
            <a:ext cx="5975624" cy="3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1" name="Text Placeholder 20">
            <a:extLst>
              <a:ext uri="{FF2B5EF4-FFF2-40B4-BE49-F238E27FC236}">
                <a16:creationId xmlns:a16="http://schemas.microsoft.com/office/drawing/2014/main" id="{8BC1C6F2-BDD1-4D23-33BE-7DF9BC9ADD33}"/>
              </a:ext>
            </a:extLst>
          </p:cNvPr>
          <p:cNvSpPr>
            <a:spLocks noGrp="1"/>
          </p:cNvSpPr>
          <p:nvPr userDrawn="1">
            <p:ph type="body" sz="quarter" idx="15"/>
          </p:nvPr>
        </p:nvSpPr>
        <p:spPr>
          <a:xfrm>
            <a:off x="6677738" y="2002065"/>
            <a:ext cx="4938532" cy="3964628"/>
          </a:xfrm>
        </p:spPr>
        <p:txBody>
          <a:bodyPr>
            <a:normAutofit/>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a:t>
            </a:r>
            <a:endParaRPr lang="en-ID" dirty="0"/>
          </a:p>
        </p:txBody>
      </p:sp>
      <p:sp>
        <p:nvSpPr>
          <p:cNvPr id="7" name="Picture Placeholder 6">
            <a:extLst>
              <a:ext uri="{FF2B5EF4-FFF2-40B4-BE49-F238E27FC236}">
                <a16:creationId xmlns:a16="http://schemas.microsoft.com/office/drawing/2014/main" id="{885123A7-59FD-F01A-FBF4-C35FBBD792FF}"/>
              </a:ext>
            </a:extLst>
          </p:cNvPr>
          <p:cNvSpPr>
            <a:spLocks noGrp="1"/>
          </p:cNvSpPr>
          <p:nvPr>
            <p:ph type="pic" sz="quarter" idx="14"/>
          </p:nvPr>
        </p:nvSpPr>
        <p:spPr>
          <a:xfrm>
            <a:off x="3" y="1802907"/>
            <a:ext cx="6095997" cy="4362945"/>
          </a:xfrm>
          <a:custGeom>
            <a:avLst/>
            <a:gdLst>
              <a:gd name="connsiteX0" fmla="*/ 0 w 5984111"/>
              <a:gd name="connsiteY0" fmla="*/ 0 h 4362945"/>
              <a:gd name="connsiteX1" fmla="*/ 5984111 w 5984111"/>
              <a:gd name="connsiteY1" fmla="*/ 0 h 4362945"/>
              <a:gd name="connsiteX2" fmla="*/ 5984111 w 5984111"/>
              <a:gd name="connsiteY2" fmla="*/ 4362945 h 4362945"/>
              <a:gd name="connsiteX3" fmla="*/ 0 w 5984111"/>
              <a:gd name="connsiteY3" fmla="*/ 4362945 h 4362945"/>
            </a:gdLst>
            <a:ahLst/>
            <a:cxnLst>
              <a:cxn ang="0">
                <a:pos x="connsiteX0" y="connsiteY0"/>
              </a:cxn>
              <a:cxn ang="0">
                <a:pos x="connsiteX1" y="connsiteY1"/>
              </a:cxn>
              <a:cxn ang="0">
                <a:pos x="connsiteX2" y="connsiteY2"/>
              </a:cxn>
              <a:cxn ang="0">
                <a:pos x="connsiteX3" y="connsiteY3"/>
              </a:cxn>
            </a:cxnLst>
            <a:rect l="l" t="t" r="r" b="b"/>
            <a:pathLst>
              <a:path w="5984111" h="4362945">
                <a:moveTo>
                  <a:pt x="0" y="0"/>
                </a:moveTo>
                <a:lnTo>
                  <a:pt x="5984111" y="0"/>
                </a:lnTo>
                <a:lnTo>
                  <a:pt x="5984111" y="4362945"/>
                </a:lnTo>
                <a:lnTo>
                  <a:pt x="0" y="4362945"/>
                </a:lnTo>
                <a:close/>
              </a:path>
            </a:pathLst>
          </a:custGeom>
        </p:spPr>
        <p:txBody>
          <a:bodyPr wrap="square" anchor="ctr">
            <a:noAutofit/>
          </a:bodyPr>
          <a:lstStyle>
            <a:lvl1pPr marL="0" indent="0" algn="ctr">
              <a:buNone/>
              <a:defRPr/>
            </a:lvl1pPr>
          </a:lstStyle>
          <a:p>
            <a:endParaRPr lang="en-ID" dirty="0"/>
          </a:p>
        </p:txBody>
      </p:sp>
      <p:pic>
        <p:nvPicPr>
          <p:cNvPr id="12" name="Picture 11"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3" name="Group 12">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4" name="Group 13">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6" name="Picture 15">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20" name="Picture 19">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5"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45176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slide BCM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5BBF73A-DD23-72BE-5092-5FFB9183C262}"/>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9491" name="think-cell Slide" r:id="rId4" imgW="425" imgH="424" progId="TCLayout.ActiveDocument.1">
                  <p:embed/>
                </p:oleObj>
              </mc:Choice>
              <mc:Fallback>
                <p:oleObj name="think-cell Slide" r:id="rId4" imgW="425" imgH="424" progId="TCLayout.ActiveDocument.1">
                  <p:embed/>
                  <p:pic>
                    <p:nvPicPr>
                      <p:cNvPr id="4" name="think-cell data - do not delete" hidden="1">
                        <a:extLst>
                          <a:ext uri="{FF2B5EF4-FFF2-40B4-BE49-F238E27FC236}">
                            <a16:creationId xmlns:a16="http://schemas.microsoft.com/office/drawing/2014/main" id="{65BBF73A-DD23-72BE-5092-5FFB9183C262}"/>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223ACCEB-1F87-EC19-D405-DE6464325792}"/>
              </a:ext>
            </a:extLst>
          </p:cNvPr>
          <p:cNvSpPr/>
          <p:nvPr userDrawn="1"/>
        </p:nvSpPr>
        <p:spPr>
          <a:xfrm>
            <a:off x="6096000" y="1802906"/>
            <a:ext cx="6096003" cy="43629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Rectangle 10">
            <a:extLst>
              <a:ext uri="{FF2B5EF4-FFF2-40B4-BE49-F238E27FC236}">
                <a16:creationId xmlns:a16="http://schemas.microsoft.com/office/drawing/2014/main" id="{B678A742-2E07-C101-4C46-1602022933A7}"/>
              </a:ext>
            </a:extLst>
          </p:cNvPr>
          <p:cNvSpPr/>
          <p:nvPr userDrawn="1"/>
        </p:nvSpPr>
        <p:spPr>
          <a:xfrm>
            <a:off x="6216376" y="6129851"/>
            <a:ext cx="5975624" cy="3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1" name="Text Placeholder 20">
            <a:extLst>
              <a:ext uri="{FF2B5EF4-FFF2-40B4-BE49-F238E27FC236}">
                <a16:creationId xmlns:a16="http://schemas.microsoft.com/office/drawing/2014/main" id="{8BC1C6F2-BDD1-4D23-33BE-7DF9BC9ADD33}"/>
              </a:ext>
            </a:extLst>
          </p:cNvPr>
          <p:cNvSpPr>
            <a:spLocks noGrp="1"/>
          </p:cNvSpPr>
          <p:nvPr userDrawn="1">
            <p:ph type="body" sz="quarter" idx="15"/>
          </p:nvPr>
        </p:nvSpPr>
        <p:spPr>
          <a:xfrm>
            <a:off x="6677738" y="2002065"/>
            <a:ext cx="4938532" cy="3964628"/>
          </a:xfrm>
        </p:spPr>
        <p:txBody>
          <a:bodyPr>
            <a:normAutofit/>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a:t>
            </a:r>
            <a:endParaRPr lang="en-ID" dirty="0"/>
          </a:p>
        </p:txBody>
      </p:sp>
      <p:sp>
        <p:nvSpPr>
          <p:cNvPr id="7" name="Picture Placeholder 6">
            <a:extLst>
              <a:ext uri="{FF2B5EF4-FFF2-40B4-BE49-F238E27FC236}">
                <a16:creationId xmlns:a16="http://schemas.microsoft.com/office/drawing/2014/main" id="{885123A7-59FD-F01A-FBF4-C35FBBD792FF}"/>
              </a:ext>
            </a:extLst>
          </p:cNvPr>
          <p:cNvSpPr>
            <a:spLocks noGrp="1"/>
          </p:cNvSpPr>
          <p:nvPr>
            <p:ph type="pic" sz="quarter" idx="14"/>
          </p:nvPr>
        </p:nvSpPr>
        <p:spPr>
          <a:xfrm>
            <a:off x="3" y="1802907"/>
            <a:ext cx="6095997" cy="4362945"/>
          </a:xfrm>
          <a:custGeom>
            <a:avLst/>
            <a:gdLst>
              <a:gd name="connsiteX0" fmla="*/ 0 w 5984111"/>
              <a:gd name="connsiteY0" fmla="*/ 0 h 4362945"/>
              <a:gd name="connsiteX1" fmla="*/ 5984111 w 5984111"/>
              <a:gd name="connsiteY1" fmla="*/ 0 h 4362945"/>
              <a:gd name="connsiteX2" fmla="*/ 5984111 w 5984111"/>
              <a:gd name="connsiteY2" fmla="*/ 4362945 h 4362945"/>
              <a:gd name="connsiteX3" fmla="*/ 0 w 5984111"/>
              <a:gd name="connsiteY3" fmla="*/ 4362945 h 4362945"/>
            </a:gdLst>
            <a:ahLst/>
            <a:cxnLst>
              <a:cxn ang="0">
                <a:pos x="connsiteX0" y="connsiteY0"/>
              </a:cxn>
              <a:cxn ang="0">
                <a:pos x="connsiteX1" y="connsiteY1"/>
              </a:cxn>
              <a:cxn ang="0">
                <a:pos x="connsiteX2" y="connsiteY2"/>
              </a:cxn>
              <a:cxn ang="0">
                <a:pos x="connsiteX3" y="connsiteY3"/>
              </a:cxn>
            </a:cxnLst>
            <a:rect l="l" t="t" r="r" b="b"/>
            <a:pathLst>
              <a:path w="5984111" h="4362945">
                <a:moveTo>
                  <a:pt x="0" y="0"/>
                </a:moveTo>
                <a:lnTo>
                  <a:pt x="5984111" y="0"/>
                </a:lnTo>
                <a:lnTo>
                  <a:pt x="5984111" y="4362945"/>
                </a:lnTo>
                <a:lnTo>
                  <a:pt x="0" y="4362945"/>
                </a:lnTo>
                <a:close/>
              </a:path>
            </a:pathLst>
          </a:custGeom>
        </p:spPr>
        <p:txBody>
          <a:bodyPr wrap="square" anchor="ctr">
            <a:noAutofit/>
          </a:bodyPr>
          <a:lstStyle>
            <a:lvl1pPr marL="0" indent="0" algn="ctr">
              <a:buNone/>
              <a:defRPr/>
            </a:lvl1pPr>
          </a:lstStyle>
          <a:p>
            <a:endParaRPr lang="en-ID" dirty="0"/>
          </a:p>
        </p:txBody>
      </p:sp>
      <p:grpSp>
        <p:nvGrpSpPr>
          <p:cNvPr id="13" name="Group 12">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4" name="Group 13">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6" name="Picture 15">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20" name="Picture 19">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5"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880790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BCM/TCH">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6F13AB-5BF5-7190-4017-CCA1799A5A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40" t="35516" b="1185"/>
          <a:stretch/>
        </p:blipFill>
        <p:spPr>
          <a:xfrm flipH="1">
            <a:off x="0" y="885706"/>
            <a:ext cx="12191997" cy="5280144"/>
          </a:xfrm>
          <a:custGeom>
            <a:avLst/>
            <a:gdLst>
              <a:gd name="connsiteX0" fmla="*/ 9143998 w 9143998"/>
              <a:gd name="connsiteY0" fmla="*/ 0 h 5280144"/>
              <a:gd name="connsiteX1" fmla="*/ 0 w 9143998"/>
              <a:gd name="connsiteY1" fmla="*/ 0 h 5280144"/>
              <a:gd name="connsiteX2" fmla="*/ 0 w 9143998"/>
              <a:gd name="connsiteY2" fmla="*/ 5280144 h 5280144"/>
              <a:gd name="connsiteX3" fmla="*/ 9143998 w 9143998"/>
              <a:gd name="connsiteY3" fmla="*/ 5280144 h 5280144"/>
            </a:gdLst>
            <a:ahLst/>
            <a:cxnLst>
              <a:cxn ang="0">
                <a:pos x="connsiteX0" y="connsiteY0"/>
              </a:cxn>
              <a:cxn ang="0">
                <a:pos x="connsiteX1" y="connsiteY1"/>
              </a:cxn>
              <a:cxn ang="0">
                <a:pos x="connsiteX2" y="connsiteY2"/>
              </a:cxn>
              <a:cxn ang="0">
                <a:pos x="connsiteX3" y="connsiteY3"/>
              </a:cxn>
            </a:cxnLst>
            <a:rect l="l" t="t" r="r" b="b"/>
            <a:pathLst>
              <a:path w="9143998" h="5280144">
                <a:moveTo>
                  <a:pt x="9143998" y="0"/>
                </a:moveTo>
                <a:lnTo>
                  <a:pt x="0" y="0"/>
                </a:lnTo>
                <a:lnTo>
                  <a:pt x="0" y="5280144"/>
                </a:lnTo>
                <a:lnTo>
                  <a:pt x="9143998" y="5280144"/>
                </a:lnTo>
                <a:close/>
              </a:path>
            </a:pathLst>
          </a:custGeom>
        </p:spPr>
      </p:pic>
      <p:sp>
        <p:nvSpPr>
          <p:cNvPr id="8" name="Rectangle 7">
            <a:extLst>
              <a:ext uri="{FF2B5EF4-FFF2-40B4-BE49-F238E27FC236}">
                <a16:creationId xmlns:a16="http://schemas.microsoft.com/office/drawing/2014/main" id="{9DC7D1DA-CC92-3DE0-16EA-C9F5EF676DD0}"/>
              </a:ext>
            </a:extLst>
          </p:cNvPr>
          <p:cNvSpPr/>
          <p:nvPr userDrawn="1"/>
        </p:nvSpPr>
        <p:spPr>
          <a:xfrm>
            <a:off x="1478280" y="885706"/>
            <a:ext cx="10713722" cy="5280144"/>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0" name="Rectangle 9">
            <a:extLst>
              <a:ext uri="{FF2B5EF4-FFF2-40B4-BE49-F238E27FC236}">
                <a16:creationId xmlns:a16="http://schemas.microsoft.com/office/drawing/2014/main" id="{A3442E19-B1DE-3399-23ED-A3266D087F37}"/>
              </a:ext>
            </a:extLst>
          </p:cNvPr>
          <p:cNvSpPr/>
          <p:nvPr userDrawn="1"/>
        </p:nvSpPr>
        <p:spPr>
          <a:xfrm>
            <a:off x="4907667" y="3429005"/>
            <a:ext cx="7284332" cy="231204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Freeform: Shape 10">
            <a:extLst>
              <a:ext uri="{FF2B5EF4-FFF2-40B4-BE49-F238E27FC236}">
                <a16:creationId xmlns:a16="http://schemas.microsoft.com/office/drawing/2014/main" id="{7B0A8AD4-9760-D3A5-7138-653A5244676B}"/>
              </a:ext>
            </a:extLst>
          </p:cNvPr>
          <p:cNvSpPr/>
          <p:nvPr userDrawn="1"/>
        </p:nvSpPr>
        <p:spPr>
          <a:xfrm rot="5628552" flipH="1">
            <a:off x="9139486" y="-1208585"/>
            <a:ext cx="4046400" cy="404475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2" name="Rectangle 11">
            <a:extLst>
              <a:ext uri="{FF2B5EF4-FFF2-40B4-BE49-F238E27FC236}">
                <a16:creationId xmlns:a16="http://schemas.microsoft.com/office/drawing/2014/main" id="{A8F1C77A-8B48-2E92-6681-C444A146E69A}"/>
              </a:ext>
            </a:extLst>
          </p:cNvPr>
          <p:cNvSpPr/>
          <p:nvPr userDrawn="1"/>
        </p:nvSpPr>
        <p:spPr>
          <a:xfrm rot="5400000">
            <a:off x="3782541" y="4554126"/>
            <a:ext cx="2311200" cy="60959"/>
          </a:xfrm>
          <a:prstGeom prst="rect">
            <a:avLst/>
          </a:prstGeom>
          <a:solidFill>
            <a:srgbClr val="61E5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4" name="Text Placeholder 13">
            <a:extLst>
              <a:ext uri="{FF2B5EF4-FFF2-40B4-BE49-F238E27FC236}">
                <a16:creationId xmlns:a16="http://schemas.microsoft.com/office/drawing/2014/main" id="{824EFD5C-599A-2C71-2CD7-9B5B9ECEBAA6}"/>
              </a:ext>
            </a:extLst>
          </p:cNvPr>
          <p:cNvSpPr>
            <a:spLocks noGrp="1"/>
          </p:cNvSpPr>
          <p:nvPr>
            <p:ph type="body" sz="quarter" idx="10" hasCustomPrompt="1"/>
          </p:nvPr>
        </p:nvSpPr>
        <p:spPr>
          <a:xfrm>
            <a:off x="5363637" y="4114107"/>
            <a:ext cx="6252633" cy="611642"/>
          </a:xfrm>
        </p:spPr>
        <p:txBody>
          <a:bodyPr anchor="t">
            <a:spAutoFit/>
          </a:bodyPr>
          <a:lstStyle>
            <a:lvl1pPr marL="0" indent="0">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dirty="0"/>
              <a:t>Thank You</a:t>
            </a:r>
            <a:endParaRPr lang="en-ID" dirty="0"/>
          </a:p>
        </p:txBody>
      </p:sp>
      <p:sp>
        <p:nvSpPr>
          <p:cNvPr id="5" name="Text Placeholder 13">
            <a:extLst>
              <a:ext uri="{FF2B5EF4-FFF2-40B4-BE49-F238E27FC236}">
                <a16:creationId xmlns:a16="http://schemas.microsoft.com/office/drawing/2014/main" id="{7C5C9E40-AF7C-4C41-F8D7-DC080079CB93}"/>
              </a:ext>
            </a:extLst>
          </p:cNvPr>
          <p:cNvSpPr>
            <a:spLocks noGrp="1"/>
          </p:cNvSpPr>
          <p:nvPr>
            <p:ph type="body" sz="quarter" idx="11" hasCustomPrompt="1"/>
          </p:nvPr>
        </p:nvSpPr>
        <p:spPr>
          <a:xfrm>
            <a:off x="5363637" y="4844361"/>
            <a:ext cx="6252633" cy="249299"/>
          </a:xfrm>
        </p:spPr>
        <p:txBody>
          <a:bodyPr anchor="t">
            <a:spAutoFit/>
          </a:bodyPr>
          <a:lstStyle>
            <a:lvl1pPr marL="0" indent="0">
              <a:buFontTx/>
              <a:buNone/>
              <a:defRPr sz="18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dirty="0"/>
              <a:t>Subtitle</a:t>
            </a:r>
          </a:p>
        </p:txBody>
      </p:sp>
      <p:cxnSp>
        <p:nvCxnSpPr>
          <p:cNvPr id="2" name="Straight Connector 1">
            <a:extLst>
              <a:ext uri="{FF2B5EF4-FFF2-40B4-BE49-F238E27FC236}">
                <a16:creationId xmlns:a16="http://schemas.microsoft.com/office/drawing/2014/main" id="{DE055331-A185-44FC-1278-DF6867C07469}"/>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E791216-FB80-59A4-D814-C9C2753517D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8F15926-DDC5-92AA-8E3A-7F46B4AAE4A7}"/>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5" name="Picture 14"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6" name="Group 15">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7" name="Group 16">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9" name="Picture 18">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4"/>
              <a:srcRect t="-1" r="42158" b="17409"/>
              <a:stretch/>
            </p:blipFill>
            <p:spPr>
              <a:xfrm>
                <a:off x="1485617" y="160329"/>
                <a:ext cx="1299494" cy="209883"/>
              </a:xfrm>
              <a:prstGeom prst="rect">
                <a:avLst/>
              </a:prstGeom>
            </p:spPr>
          </p:pic>
          <p:pic>
            <p:nvPicPr>
              <p:cNvPr id="20" name="Picture 19">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4"/>
              <a:srcRect l="57841" t="-1" r="1797" b="17409"/>
              <a:stretch/>
            </p:blipFill>
            <p:spPr>
              <a:xfrm>
                <a:off x="1531337" y="350163"/>
                <a:ext cx="906779" cy="209883"/>
              </a:xfrm>
              <a:prstGeom prst="rect">
                <a:avLst/>
              </a:prstGeom>
            </p:spPr>
          </p:pic>
        </p:grpSp>
        <p:pic>
          <p:nvPicPr>
            <p:cNvPr id="18"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862563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BF31918-0129-133C-991F-8260EF919F3E}"/>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3107"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EBF31918-0129-133C-991F-8260EF919F3E}"/>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pic>
        <p:nvPicPr>
          <p:cNvPr id="38" name="Picture 37">
            <a:extLst>
              <a:ext uri="{FF2B5EF4-FFF2-40B4-BE49-F238E27FC236}">
                <a16:creationId xmlns:a16="http://schemas.microsoft.com/office/drawing/2014/main" id="{94D495FE-242D-CD84-88ED-56A5AF71890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5307" r="32763"/>
          <a:stretch/>
        </p:blipFill>
        <p:spPr>
          <a:xfrm>
            <a:off x="9285883" y="2172920"/>
            <a:ext cx="2919709" cy="4328160"/>
          </a:xfrm>
          <a:prstGeom prst="rect">
            <a:avLst/>
          </a:prstGeom>
        </p:spPr>
      </p:pic>
      <p:sp>
        <p:nvSpPr>
          <p:cNvPr id="10" name="Rectangle 9">
            <a:extLst>
              <a:ext uri="{FF2B5EF4-FFF2-40B4-BE49-F238E27FC236}">
                <a16:creationId xmlns:a16="http://schemas.microsoft.com/office/drawing/2014/main" id="{5CCD0CB1-ADFD-CBE6-31D9-7BB39C63FA07}"/>
              </a:ext>
            </a:extLst>
          </p:cNvPr>
          <p:cNvSpPr/>
          <p:nvPr userDrawn="1"/>
        </p:nvSpPr>
        <p:spPr>
          <a:xfrm flipH="1" flipV="1">
            <a:off x="0" y="-11291"/>
            <a:ext cx="9290611" cy="68579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47" name="Rectangle 46">
            <a:extLst>
              <a:ext uri="{FF2B5EF4-FFF2-40B4-BE49-F238E27FC236}">
                <a16:creationId xmlns:a16="http://schemas.microsoft.com/office/drawing/2014/main" id="{23AC07F4-C659-A97E-E9AE-8C9CE02C07B2}"/>
              </a:ext>
            </a:extLst>
          </p:cNvPr>
          <p:cNvSpPr/>
          <p:nvPr userDrawn="1"/>
        </p:nvSpPr>
        <p:spPr>
          <a:xfrm>
            <a:off x="9283767" y="2"/>
            <a:ext cx="2921825" cy="6857998"/>
          </a:xfrm>
          <a:prstGeom prst="rect">
            <a:avLst/>
          </a:prstGeom>
          <a:solidFill>
            <a:schemeClr val="tx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64" name="Rectangle 63">
            <a:extLst>
              <a:ext uri="{FF2B5EF4-FFF2-40B4-BE49-F238E27FC236}">
                <a16:creationId xmlns:a16="http://schemas.microsoft.com/office/drawing/2014/main" id="{3DAC5F80-AB3D-150D-DBC0-630B15B67EBC}"/>
              </a:ext>
            </a:extLst>
          </p:cNvPr>
          <p:cNvSpPr/>
          <p:nvPr userDrawn="1"/>
        </p:nvSpPr>
        <p:spPr>
          <a:xfrm>
            <a:off x="0" y="-56687"/>
            <a:ext cx="9287995" cy="217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p:cNvSpPr>
            <a:spLocks noGrp="1"/>
          </p:cNvSpPr>
          <p:nvPr userDrawn="1">
            <p:ph type="ctrTitle"/>
          </p:nvPr>
        </p:nvSpPr>
        <p:spPr>
          <a:xfrm>
            <a:off x="575733" y="3344122"/>
            <a:ext cx="5010979" cy="1221040"/>
          </a:xfrm>
          <a:prstGeom prst="rect">
            <a:avLst/>
          </a:prstGeom>
        </p:spPr>
        <p:txBody>
          <a:bodyPr vert="horz" wrap="square" anchor="t">
            <a:spAutoFit/>
          </a:bodyPr>
          <a:lstStyle>
            <a:lvl1pPr algn="l">
              <a:defRPr sz="4400">
                <a:solidFill>
                  <a:schemeClr val="bg1"/>
                </a:solidFill>
              </a:defRPr>
            </a:lvl1pPr>
          </a:lstStyle>
          <a:p>
            <a:r>
              <a:rPr lang="en-US" dirty="0"/>
              <a:t>Click to edit Master title style</a:t>
            </a:r>
          </a:p>
        </p:txBody>
      </p:sp>
      <p:sp>
        <p:nvSpPr>
          <p:cNvPr id="3" name="Subtitle 2"/>
          <p:cNvSpPr>
            <a:spLocks noGrp="1"/>
          </p:cNvSpPr>
          <p:nvPr userDrawn="1">
            <p:ph type="subTitle" idx="1" hasCustomPrompt="1"/>
          </p:nvPr>
        </p:nvSpPr>
        <p:spPr>
          <a:xfrm>
            <a:off x="575733" y="2854854"/>
            <a:ext cx="5010979"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Division of</a:t>
            </a:r>
          </a:p>
        </p:txBody>
      </p:sp>
      <p:sp>
        <p:nvSpPr>
          <p:cNvPr id="21" name="Freeform: Shape 20">
            <a:extLst>
              <a:ext uri="{FF2B5EF4-FFF2-40B4-BE49-F238E27FC236}">
                <a16:creationId xmlns:a16="http://schemas.microsoft.com/office/drawing/2014/main" id="{96F69FCC-5E93-4F96-F4B8-6BEC091C9043}"/>
              </a:ext>
            </a:extLst>
          </p:cNvPr>
          <p:cNvSpPr/>
          <p:nvPr userDrawn="1"/>
        </p:nvSpPr>
        <p:spPr>
          <a:xfrm rot="7145101" flipH="1">
            <a:off x="6645306" y="5017256"/>
            <a:ext cx="4712400" cy="4711572"/>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6" name="Rectangle 55">
            <a:extLst>
              <a:ext uri="{FF2B5EF4-FFF2-40B4-BE49-F238E27FC236}">
                <a16:creationId xmlns:a16="http://schemas.microsoft.com/office/drawing/2014/main" id="{DF3D0DEF-90CF-0AC5-6EEF-8F2CF5FF9044}"/>
              </a:ext>
            </a:extLst>
          </p:cNvPr>
          <p:cNvSpPr/>
          <p:nvPr userDrawn="1"/>
        </p:nvSpPr>
        <p:spPr>
          <a:xfrm>
            <a:off x="9288000" y="2124666"/>
            <a:ext cx="2904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cxnSp>
        <p:nvCxnSpPr>
          <p:cNvPr id="66" name="Straight Connector 65">
            <a:extLst>
              <a:ext uri="{FF2B5EF4-FFF2-40B4-BE49-F238E27FC236}">
                <a16:creationId xmlns:a16="http://schemas.microsoft.com/office/drawing/2014/main" id="{112DA193-0F11-9C33-153E-6F1C6329BD7D}"/>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8034CE66-3063-B784-8A95-FF5CFE71B2B8}"/>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A447E53E-2C5D-E89D-D73C-94D8DE6779E9}"/>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79" name="Text Placeholder 78">
            <a:extLst>
              <a:ext uri="{FF2B5EF4-FFF2-40B4-BE49-F238E27FC236}">
                <a16:creationId xmlns:a16="http://schemas.microsoft.com/office/drawing/2014/main" id="{7CFF9914-4550-7DF8-8420-F096A18B75C5}"/>
              </a:ext>
            </a:extLst>
          </p:cNvPr>
          <p:cNvSpPr>
            <a:spLocks noGrp="1"/>
          </p:cNvSpPr>
          <p:nvPr userDrawn="1">
            <p:ph type="body" sz="quarter" idx="10" hasCustomPrompt="1"/>
          </p:nvPr>
        </p:nvSpPr>
        <p:spPr>
          <a:xfrm>
            <a:off x="575733" y="5768424"/>
            <a:ext cx="4646083" cy="221599"/>
          </a:xfrm>
          <a:prstGeom prst="rect">
            <a:avLst/>
          </a:prstGeom>
        </p:spPr>
        <p:txBody>
          <a:bodyPr vert="horz" wrap="square" lIns="0" tIns="0" rIns="0" bIns="0" rtlCol="0">
            <a:spAutoFit/>
          </a:bodyPr>
          <a:lstStyle>
            <a:lvl1pPr marL="0" indent="0">
              <a:buNone/>
              <a:defRPr lang="en-US" sz="16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dirty="0"/>
              <a:t>Presented by:</a:t>
            </a:r>
          </a:p>
        </p:txBody>
      </p:sp>
      <p:sp>
        <p:nvSpPr>
          <p:cNvPr id="80" name="Text Placeholder 78">
            <a:extLst>
              <a:ext uri="{FF2B5EF4-FFF2-40B4-BE49-F238E27FC236}">
                <a16:creationId xmlns:a16="http://schemas.microsoft.com/office/drawing/2014/main" id="{F84D9B9F-C346-FF36-69F1-4D2443AE68D0}"/>
              </a:ext>
            </a:extLst>
          </p:cNvPr>
          <p:cNvSpPr>
            <a:spLocks noGrp="1"/>
          </p:cNvSpPr>
          <p:nvPr userDrawn="1">
            <p:ph type="body" sz="quarter" idx="11" hasCustomPrompt="1"/>
          </p:nvPr>
        </p:nvSpPr>
        <p:spPr>
          <a:xfrm>
            <a:off x="575733" y="6008817"/>
            <a:ext cx="4646083" cy="221599"/>
          </a:xfrm>
          <a:prstGeom prst="rect">
            <a:avLst/>
          </a:prstGeom>
        </p:spPr>
        <p:txBody>
          <a:bodyPr vert="horz" wrap="square" lIns="0" tIns="0" rIns="0" bIns="0" rtlCol="0">
            <a:spAutoFit/>
          </a:bodyPr>
          <a:lstStyle>
            <a:lvl1pPr marL="0" indent="0">
              <a:buNone/>
              <a:defRPr lang="en-US" sz="16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dirty="0"/>
              <a:t>Date</a:t>
            </a:r>
          </a:p>
        </p:txBody>
      </p:sp>
      <p:sp>
        <p:nvSpPr>
          <p:cNvPr id="13" name="Picture Placeholder 12">
            <a:extLst>
              <a:ext uri="{FF2B5EF4-FFF2-40B4-BE49-F238E27FC236}">
                <a16:creationId xmlns:a16="http://schemas.microsoft.com/office/drawing/2014/main" id="{A5482A8E-639B-55B9-5CDF-89707C4092DF}"/>
              </a:ext>
            </a:extLst>
          </p:cNvPr>
          <p:cNvSpPr>
            <a:spLocks noGrp="1"/>
          </p:cNvSpPr>
          <p:nvPr>
            <p:ph type="pic" sz="quarter" idx="12"/>
          </p:nvPr>
        </p:nvSpPr>
        <p:spPr>
          <a:xfrm>
            <a:off x="9285884" y="-7938"/>
            <a:ext cx="2904000" cy="2129251"/>
          </a:xfrm>
        </p:spPr>
        <p:txBody>
          <a:bodyPr anchor="ctr"/>
          <a:lstStyle>
            <a:lvl1pPr algn="ctr">
              <a:defRPr>
                <a:solidFill>
                  <a:schemeClr val="bg1"/>
                </a:solidFill>
              </a:defRPr>
            </a:lvl1pPr>
          </a:lstStyle>
          <a:p>
            <a:endParaRPr lang="en-US"/>
          </a:p>
        </p:txBody>
      </p:sp>
      <p:grpSp>
        <p:nvGrpSpPr>
          <p:cNvPr id="19" name="Group 18">
            <a:extLst>
              <a:ext uri="{FF2B5EF4-FFF2-40B4-BE49-F238E27FC236}">
                <a16:creationId xmlns:a16="http://schemas.microsoft.com/office/drawing/2014/main" id="{169A234B-2F89-D878-A2E4-C1DB0DE0CD2F}"/>
              </a:ext>
            </a:extLst>
          </p:cNvPr>
          <p:cNvGrpSpPr/>
          <p:nvPr userDrawn="1"/>
        </p:nvGrpSpPr>
        <p:grpSpPr>
          <a:xfrm>
            <a:off x="603792" y="812800"/>
            <a:ext cx="3306273" cy="880913"/>
            <a:chOff x="867628" y="426344"/>
            <a:chExt cx="1917483" cy="510888"/>
          </a:xfrm>
        </p:grpSpPr>
        <p:grpSp>
          <p:nvGrpSpPr>
            <p:cNvPr id="20" name="Group 19">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23" name="Picture 22">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24" name="Picture 23">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22"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2024616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BCM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6F13AB-5BF5-7190-4017-CCA1799A5A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40" t="35516" b="1185"/>
          <a:stretch/>
        </p:blipFill>
        <p:spPr>
          <a:xfrm flipH="1">
            <a:off x="0" y="885706"/>
            <a:ext cx="12191997" cy="5280144"/>
          </a:xfrm>
          <a:custGeom>
            <a:avLst/>
            <a:gdLst>
              <a:gd name="connsiteX0" fmla="*/ 9143998 w 9143998"/>
              <a:gd name="connsiteY0" fmla="*/ 0 h 5280144"/>
              <a:gd name="connsiteX1" fmla="*/ 0 w 9143998"/>
              <a:gd name="connsiteY1" fmla="*/ 0 h 5280144"/>
              <a:gd name="connsiteX2" fmla="*/ 0 w 9143998"/>
              <a:gd name="connsiteY2" fmla="*/ 5280144 h 5280144"/>
              <a:gd name="connsiteX3" fmla="*/ 9143998 w 9143998"/>
              <a:gd name="connsiteY3" fmla="*/ 5280144 h 5280144"/>
            </a:gdLst>
            <a:ahLst/>
            <a:cxnLst>
              <a:cxn ang="0">
                <a:pos x="connsiteX0" y="connsiteY0"/>
              </a:cxn>
              <a:cxn ang="0">
                <a:pos x="connsiteX1" y="connsiteY1"/>
              </a:cxn>
              <a:cxn ang="0">
                <a:pos x="connsiteX2" y="connsiteY2"/>
              </a:cxn>
              <a:cxn ang="0">
                <a:pos x="connsiteX3" y="connsiteY3"/>
              </a:cxn>
            </a:cxnLst>
            <a:rect l="l" t="t" r="r" b="b"/>
            <a:pathLst>
              <a:path w="9143998" h="5280144">
                <a:moveTo>
                  <a:pt x="9143998" y="0"/>
                </a:moveTo>
                <a:lnTo>
                  <a:pt x="0" y="0"/>
                </a:lnTo>
                <a:lnTo>
                  <a:pt x="0" y="5280144"/>
                </a:lnTo>
                <a:lnTo>
                  <a:pt x="9143998" y="5280144"/>
                </a:lnTo>
                <a:close/>
              </a:path>
            </a:pathLst>
          </a:custGeom>
        </p:spPr>
      </p:pic>
      <p:sp>
        <p:nvSpPr>
          <p:cNvPr id="8" name="Rectangle 7">
            <a:extLst>
              <a:ext uri="{FF2B5EF4-FFF2-40B4-BE49-F238E27FC236}">
                <a16:creationId xmlns:a16="http://schemas.microsoft.com/office/drawing/2014/main" id="{9DC7D1DA-CC92-3DE0-16EA-C9F5EF676DD0}"/>
              </a:ext>
            </a:extLst>
          </p:cNvPr>
          <p:cNvSpPr/>
          <p:nvPr userDrawn="1"/>
        </p:nvSpPr>
        <p:spPr>
          <a:xfrm>
            <a:off x="1478280" y="885706"/>
            <a:ext cx="10713722" cy="5280144"/>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0" name="Rectangle 9">
            <a:extLst>
              <a:ext uri="{FF2B5EF4-FFF2-40B4-BE49-F238E27FC236}">
                <a16:creationId xmlns:a16="http://schemas.microsoft.com/office/drawing/2014/main" id="{A3442E19-B1DE-3399-23ED-A3266D087F37}"/>
              </a:ext>
            </a:extLst>
          </p:cNvPr>
          <p:cNvSpPr/>
          <p:nvPr userDrawn="1"/>
        </p:nvSpPr>
        <p:spPr>
          <a:xfrm>
            <a:off x="4907667" y="3429005"/>
            <a:ext cx="7284332" cy="231204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Freeform: Shape 10">
            <a:extLst>
              <a:ext uri="{FF2B5EF4-FFF2-40B4-BE49-F238E27FC236}">
                <a16:creationId xmlns:a16="http://schemas.microsoft.com/office/drawing/2014/main" id="{7B0A8AD4-9760-D3A5-7138-653A5244676B}"/>
              </a:ext>
            </a:extLst>
          </p:cNvPr>
          <p:cNvSpPr/>
          <p:nvPr userDrawn="1"/>
        </p:nvSpPr>
        <p:spPr>
          <a:xfrm rot="5628552" flipH="1">
            <a:off x="9139486" y="-1208585"/>
            <a:ext cx="4046400" cy="404475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2" name="Rectangle 11">
            <a:extLst>
              <a:ext uri="{FF2B5EF4-FFF2-40B4-BE49-F238E27FC236}">
                <a16:creationId xmlns:a16="http://schemas.microsoft.com/office/drawing/2014/main" id="{A8F1C77A-8B48-2E92-6681-C444A146E69A}"/>
              </a:ext>
            </a:extLst>
          </p:cNvPr>
          <p:cNvSpPr/>
          <p:nvPr userDrawn="1"/>
        </p:nvSpPr>
        <p:spPr>
          <a:xfrm rot="5400000">
            <a:off x="3782541" y="4554126"/>
            <a:ext cx="2311200" cy="60959"/>
          </a:xfrm>
          <a:prstGeom prst="rect">
            <a:avLst/>
          </a:prstGeom>
          <a:solidFill>
            <a:srgbClr val="61E5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4" name="Text Placeholder 13">
            <a:extLst>
              <a:ext uri="{FF2B5EF4-FFF2-40B4-BE49-F238E27FC236}">
                <a16:creationId xmlns:a16="http://schemas.microsoft.com/office/drawing/2014/main" id="{824EFD5C-599A-2C71-2CD7-9B5B9ECEBAA6}"/>
              </a:ext>
            </a:extLst>
          </p:cNvPr>
          <p:cNvSpPr>
            <a:spLocks noGrp="1"/>
          </p:cNvSpPr>
          <p:nvPr>
            <p:ph type="body" sz="quarter" idx="10" hasCustomPrompt="1"/>
          </p:nvPr>
        </p:nvSpPr>
        <p:spPr>
          <a:xfrm>
            <a:off x="5363637" y="4114107"/>
            <a:ext cx="6252633" cy="611642"/>
          </a:xfrm>
        </p:spPr>
        <p:txBody>
          <a:bodyPr anchor="t">
            <a:spAutoFit/>
          </a:bodyPr>
          <a:lstStyle>
            <a:lvl1pPr marL="0" indent="0">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dirty="0"/>
              <a:t>Thank You</a:t>
            </a:r>
            <a:endParaRPr lang="en-ID" dirty="0"/>
          </a:p>
        </p:txBody>
      </p:sp>
      <p:sp>
        <p:nvSpPr>
          <p:cNvPr id="5" name="Text Placeholder 13">
            <a:extLst>
              <a:ext uri="{FF2B5EF4-FFF2-40B4-BE49-F238E27FC236}">
                <a16:creationId xmlns:a16="http://schemas.microsoft.com/office/drawing/2014/main" id="{7C5C9E40-AF7C-4C41-F8D7-DC080079CB93}"/>
              </a:ext>
            </a:extLst>
          </p:cNvPr>
          <p:cNvSpPr>
            <a:spLocks noGrp="1"/>
          </p:cNvSpPr>
          <p:nvPr>
            <p:ph type="body" sz="quarter" idx="11" hasCustomPrompt="1"/>
          </p:nvPr>
        </p:nvSpPr>
        <p:spPr>
          <a:xfrm>
            <a:off x="5363637" y="4844361"/>
            <a:ext cx="6252633" cy="249299"/>
          </a:xfrm>
        </p:spPr>
        <p:txBody>
          <a:bodyPr anchor="t">
            <a:spAutoFit/>
          </a:bodyPr>
          <a:lstStyle>
            <a:lvl1pPr marL="0" indent="0">
              <a:buFontTx/>
              <a:buNone/>
              <a:defRPr sz="18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dirty="0"/>
              <a:t>Subtitle</a:t>
            </a:r>
          </a:p>
        </p:txBody>
      </p:sp>
      <p:cxnSp>
        <p:nvCxnSpPr>
          <p:cNvPr id="2" name="Straight Connector 1">
            <a:extLst>
              <a:ext uri="{FF2B5EF4-FFF2-40B4-BE49-F238E27FC236}">
                <a16:creationId xmlns:a16="http://schemas.microsoft.com/office/drawing/2014/main" id="{DE055331-A185-44FC-1278-DF6867C07469}"/>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E791216-FB80-59A4-D814-C9C2753517D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8F15926-DDC5-92AA-8E3A-7F46B4AAE4A7}"/>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7" name="Group 16">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9" name="Picture 18">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3"/>
              <a:srcRect t="-1" r="42158" b="17409"/>
              <a:stretch/>
            </p:blipFill>
            <p:spPr>
              <a:xfrm>
                <a:off x="1485617" y="160329"/>
                <a:ext cx="1299494" cy="209883"/>
              </a:xfrm>
              <a:prstGeom prst="rect">
                <a:avLst/>
              </a:prstGeom>
            </p:spPr>
          </p:pic>
          <p:pic>
            <p:nvPicPr>
              <p:cNvPr id="20" name="Picture 19">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3"/>
              <a:srcRect l="57841" t="-1" r="1797" b="17409"/>
              <a:stretch/>
            </p:blipFill>
            <p:spPr>
              <a:xfrm>
                <a:off x="1531337" y="350163"/>
                <a:ext cx="906779" cy="209883"/>
              </a:xfrm>
              <a:prstGeom prst="rect">
                <a:avLst/>
              </a:prstGeom>
            </p:spPr>
          </p:pic>
        </p:grpSp>
        <p:pic>
          <p:nvPicPr>
            <p:cNvPr id="18"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961984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hart BCM/TCH">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6AA3509-8245-BE60-6008-EE81819A42F0}"/>
              </a:ext>
            </a:extLst>
          </p:cNvPr>
          <p:cNvGraphicFramePr>
            <a:graphicFrameLocks noChangeAspect="1"/>
          </p:cNvGraphicFramePr>
          <p:nvPr userDrawn="1">
            <p:custDataLst>
              <p:tags r:id="rId2"/>
            </p:custDataLst>
            <p:extLst>
              <p:ext uri="{D42A27DB-BD31-4B8C-83A1-F6EECF244321}">
                <p14:modId xmlns:p14="http://schemas.microsoft.com/office/powerpoint/2010/main" val="1593464916"/>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0515"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F9E4B980-E831-9F14-C4D4-D144FADE60D5}"/>
              </a:ext>
            </a:extLst>
          </p:cNvPr>
          <p:cNvSpPr/>
          <p:nvPr userDrawn="1"/>
        </p:nvSpPr>
        <p:spPr>
          <a:xfrm flipH="1" flipV="1">
            <a:off x="-7" y="-2"/>
            <a:ext cx="4113127" cy="6061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cxnSp>
        <p:nvCxnSpPr>
          <p:cNvPr id="15" name="Straight Connector 14">
            <a:extLst>
              <a:ext uri="{FF2B5EF4-FFF2-40B4-BE49-F238E27FC236}">
                <a16:creationId xmlns:a16="http://schemas.microsoft.com/office/drawing/2014/main" id="{9A8328D6-DDDF-5D38-10F6-964BCE7A70CD}"/>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82E5D35-3EAB-1265-9594-4B14F371D4BE}"/>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F75B288-15C5-B188-F21A-6B69D24B1A51}"/>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AA220E8D-DE96-6699-CF9E-7A0C30803C73}"/>
              </a:ext>
            </a:extLst>
          </p:cNvPr>
          <p:cNvSpPr/>
          <p:nvPr userDrawn="1"/>
        </p:nvSpPr>
        <p:spPr>
          <a:xfrm rot="2033024" flipH="1">
            <a:off x="-1835809" y="-815449"/>
            <a:ext cx="3992360" cy="399240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4" name="Rectangle 3">
            <a:extLst>
              <a:ext uri="{FF2B5EF4-FFF2-40B4-BE49-F238E27FC236}">
                <a16:creationId xmlns:a16="http://schemas.microsoft.com/office/drawing/2014/main" id="{FA95CE7E-8D31-0845-540D-1115F6F811E2}"/>
              </a:ext>
            </a:extLst>
          </p:cNvPr>
          <p:cNvSpPr/>
          <p:nvPr userDrawn="1"/>
        </p:nvSpPr>
        <p:spPr>
          <a:xfrm>
            <a:off x="575735" y="1133865"/>
            <a:ext cx="11040535" cy="4590258"/>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Chart Placeholder 10">
            <a:extLst>
              <a:ext uri="{FF2B5EF4-FFF2-40B4-BE49-F238E27FC236}">
                <a16:creationId xmlns:a16="http://schemas.microsoft.com/office/drawing/2014/main" id="{C906D3AF-5C75-41AE-27A4-635441CD0BA1}"/>
              </a:ext>
            </a:extLst>
          </p:cNvPr>
          <p:cNvSpPr>
            <a:spLocks noGrp="1"/>
          </p:cNvSpPr>
          <p:nvPr>
            <p:ph type="chart" sz="quarter" idx="11"/>
          </p:nvPr>
        </p:nvSpPr>
        <p:spPr>
          <a:xfrm>
            <a:off x="1066979" y="1971884"/>
            <a:ext cx="10091016" cy="2005975"/>
          </a:xfrm>
        </p:spPr>
        <p:txBody>
          <a:bodyPr anchor="ctr"/>
          <a:lstStyle>
            <a:lvl1pPr algn="ctr">
              <a:defRPr/>
            </a:lvl1pPr>
          </a:lstStyle>
          <a:p>
            <a:endParaRPr lang="en-US"/>
          </a:p>
        </p:txBody>
      </p:sp>
      <p:sp>
        <p:nvSpPr>
          <p:cNvPr id="22" name="Text Placeholder 21">
            <a:extLst>
              <a:ext uri="{FF2B5EF4-FFF2-40B4-BE49-F238E27FC236}">
                <a16:creationId xmlns:a16="http://schemas.microsoft.com/office/drawing/2014/main" id="{E0C9C29A-AFE2-6551-E90E-EA59EC211F95}"/>
              </a:ext>
            </a:extLst>
          </p:cNvPr>
          <p:cNvSpPr>
            <a:spLocks noGrp="1"/>
          </p:cNvSpPr>
          <p:nvPr>
            <p:ph type="body" sz="quarter" idx="12" hasCustomPrompt="1"/>
          </p:nvPr>
        </p:nvSpPr>
        <p:spPr>
          <a:xfrm>
            <a:off x="1082107" y="1388496"/>
            <a:ext cx="6939020" cy="485536"/>
          </a:xfrm>
        </p:spPr>
        <p:txBody>
          <a:bodyPr anchor="ctr">
            <a:noAutofit/>
          </a:bodyPr>
          <a:lstStyle>
            <a:lvl1pPr marL="0" indent="0" algn="l">
              <a:buNone/>
              <a:defRPr sz="3600" b="0">
                <a:solidFill>
                  <a:srgbClr val="00205B"/>
                </a:solidFill>
                <a:latin typeface="+mj-lt"/>
              </a:defRPr>
            </a:lvl1pPr>
          </a:lstStyle>
          <a:p>
            <a:pPr lvl="0"/>
            <a:r>
              <a:rPr lang="en-US" dirty="0"/>
              <a:t>Chart title</a:t>
            </a:r>
          </a:p>
        </p:txBody>
      </p:sp>
      <p:sp>
        <p:nvSpPr>
          <p:cNvPr id="29" name="Text Placeholder 25">
            <a:extLst>
              <a:ext uri="{FF2B5EF4-FFF2-40B4-BE49-F238E27FC236}">
                <a16:creationId xmlns:a16="http://schemas.microsoft.com/office/drawing/2014/main" id="{1AC78A29-3499-7A5C-FEDE-3884CCDA066F}"/>
              </a:ext>
            </a:extLst>
          </p:cNvPr>
          <p:cNvSpPr>
            <a:spLocks noGrp="1"/>
          </p:cNvSpPr>
          <p:nvPr>
            <p:ph type="body" sz="quarter" idx="15"/>
          </p:nvPr>
        </p:nvSpPr>
        <p:spPr>
          <a:xfrm>
            <a:off x="1295572" y="4274597"/>
            <a:ext cx="4571837"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dirty="0"/>
              <a:t>Click to edit Master text styles</a:t>
            </a:r>
          </a:p>
        </p:txBody>
      </p:sp>
      <p:sp>
        <p:nvSpPr>
          <p:cNvPr id="9" name="Text Placeholder 25">
            <a:extLst>
              <a:ext uri="{FF2B5EF4-FFF2-40B4-BE49-F238E27FC236}">
                <a16:creationId xmlns:a16="http://schemas.microsoft.com/office/drawing/2014/main" id="{62CE7BB1-25BD-A589-7FDF-31FF2AF29121}"/>
              </a:ext>
            </a:extLst>
          </p:cNvPr>
          <p:cNvSpPr>
            <a:spLocks noGrp="1"/>
          </p:cNvSpPr>
          <p:nvPr>
            <p:ph type="body" sz="quarter" idx="16"/>
          </p:nvPr>
        </p:nvSpPr>
        <p:spPr>
          <a:xfrm>
            <a:off x="6357568" y="4274597"/>
            <a:ext cx="4571837"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dirty="0"/>
              <a:t>Click to edit Master text styles</a:t>
            </a:r>
          </a:p>
        </p:txBody>
      </p:sp>
      <p:pic>
        <p:nvPicPr>
          <p:cNvPr id="14" name="Picture 13"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8" name="Group 17">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9" name="Group 18">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21" name="Picture 20">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23" name="Picture 22">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20"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22901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Chart BCM Only">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6AA3509-8245-BE60-6008-EE81819A42F0}"/>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1539" name="think-cell Slide" r:id="rId4" imgW="425" imgH="424" progId="TCLayout.ActiveDocument.1">
                  <p:embed/>
                </p:oleObj>
              </mc:Choice>
              <mc:Fallback>
                <p:oleObj name="think-cell Slide" r:id="rId4" imgW="425" imgH="424" progId="TCLayout.ActiveDocument.1">
                  <p:embed/>
                  <p:pic>
                    <p:nvPicPr>
                      <p:cNvPr id="2" name="think-cell data - do not delete" hidden="1">
                        <a:extLst>
                          <a:ext uri="{FF2B5EF4-FFF2-40B4-BE49-F238E27FC236}">
                            <a16:creationId xmlns:a16="http://schemas.microsoft.com/office/drawing/2014/main" id="{46AA3509-8245-BE60-6008-EE81819A42F0}"/>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F9E4B980-E831-9F14-C4D4-D144FADE60D5}"/>
              </a:ext>
            </a:extLst>
          </p:cNvPr>
          <p:cNvSpPr/>
          <p:nvPr userDrawn="1"/>
        </p:nvSpPr>
        <p:spPr>
          <a:xfrm flipH="1" flipV="1">
            <a:off x="-7" y="-2"/>
            <a:ext cx="4113127" cy="6061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cxnSp>
        <p:nvCxnSpPr>
          <p:cNvPr id="15" name="Straight Connector 14">
            <a:extLst>
              <a:ext uri="{FF2B5EF4-FFF2-40B4-BE49-F238E27FC236}">
                <a16:creationId xmlns:a16="http://schemas.microsoft.com/office/drawing/2014/main" id="{9A8328D6-DDDF-5D38-10F6-964BCE7A70CD}"/>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82E5D35-3EAB-1265-9594-4B14F371D4BE}"/>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F75B288-15C5-B188-F21A-6B69D24B1A51}"/>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AA220E8D-DE96-6699-CF9E-7A0C30803C73}"/>
              </a:ext>
            </a:extLst>
          </p:cNvPr>
          <p:cNvSpPr/>
          <p:nvPr userDrawn="1"/>
        </p:nvSpPr>
        <p:spPr>
          <a:xfrm rot="2033024" flipH="1">
            <a:off x="-1835809" y="-815449"/>
            <a:ext cx="3992360" cy="399240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4" name="Rectangle 3">
            <a:extLst>
              <a:ext uri="{FF2B5EF4-FFF2-40B4-BE49-F238E27FC236}">
                <a16:creationId xmlns:a16="http://schemas.microsoft.com/office/drawing/2014/main" id="{FA95CE7E-8D31-0845-540D-1115F6F811E2}"/>
              </a:ext>
            </a:extLst>
          </p:cNvPr>
          <p:cNvSpPr/>
          <p:nvPr userDrawn="1"/>
        </p:nvSpPr>
        <p:spPr>
          <a:xfrm>
            <a:off x="575735" y="1133865"/>
            <a:ext cx="11040535" cy="4590258"/>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Chart Placeholder 10">
            <a:extLst>
              <a:ext uri="{FF2B5EF4-FFF2-40B4-BE49-F238E27FC236}">
                <a16:creationId xmlns:a16="http://schemas.microsoft.com/office/drawing/2014/main" id="{C906D3AF-5C75-41AE-27A4-635441CD0BA1}"/>
              </a:ext>
            </a:extLst>
          </p:cNvPr>
          <p:cNvSpPr>
            <a:spLocks noGrp="1"/>
          </p:cNvSpPr>
          <p:nvPr>
            <p:ph type="chart" sz="quarter" idx="11"/>
          </p:nvPr>
        </p:nvSpPr>
        <p:spPr>
          <a:xfrm>
            <a:off x="1066979" y="1971884"/>
            <a:ext cx="10091016" cy="2005975"/>
          </a:xfrm>
        </p:spPr>
        <p:txBody>
          <a:bodyPr anchor="ctr"/>
          <a:lstStyle>
            <a:lvl1pPr algn="ctr">
              <a:defRPr/>
            </a:lvl1pPr>
          </a:lstStyle>
          <a:p>
            <a:endParaRPr lang="en-US"/>
          </a:p>
        </p:txBody>
      </p:sp>
      <p:sp>
        <p:nvSpPr>
          <p:cNvPr id="22" name="Text Placeholder 21">
            <a:extLst>
              <a:ext uri="{FF2B5EF4-FFF2-40B4-BE49-F238E27FC236}">
                <a16:creationId xmlns:a16="http://schemas.microsoft.com/office/drawing/2014/main" id="{E0C9C29A-AFE2-6551-E90E-EA59EC211F95}"/>
              </a:ext>
            </a:extLst>
          </p:cNvPr>
          <p:cNvSpPr>
            <a:spLocks noGrp="1"/>
          </p:cNvSpPr>
          <p:nvPr>
            <p:ph type="body" sz="quarter" idx="12" hasCustomPrompt="1"/>
          </p:nvPr>
        </p:nvSpPr>
        <p:spPr>
          <a:xfrm>
            <a:off x="1082107" y="1388496"/>
            <a:ext cx="6939020" cy="485536"/>
          </a:xfrm>
        </p:spPr>
        <p:txBody>
          <a:bodyPr anchor="ctr">
            <a:noAutofit/>
          </a:bodyPr>
          <a:lstStyle>
            <a:lvl1pPr marL="0" indent="0" algn="l">
              <a:buNone/>
              <a:defRPr sz="3600" b="0">
                <a:solidFill>
                  <a:srgbClr val="00205B"/>
                </a:solidFill>
                <a:latin typeface="+mj-lt"/>
              </a:defRPr>
            </a:lvl1pPr>
          </a:lstStyle>
          <a:p>
            <a:pPr lvl="0"/>
            <a:r>
              <a:rPr lang="en-US" dirty="0"/>
              <a:t>Chart title</a:t>
            </a:r>
          </a:p>
        </p:txBody>
      </p:sp>
      <p:sp>
        <p:nvSpPr>
          <p:cNvPr id="29" name="Text Placeholder 25">
            <a:extLst>
              <a:ext uri="{FF2B5EF4-FFF2-40B4-BE49-F238E27FC236}">
                <a16:creationId xmlns:a16="http://schemas.microsoft.com/office/drawing/2014/main" id="{1AC78A29-3499-7A5C-FEDE-3884CCDA066F}"/>
              </a:ext>
            </a:extLst>
          </p:cNvPr>
          <p:cNvSpPr>
            <a:spLocks noGrp="1"/>
          </p:cNvSpPr>
          <p:nvPr>
            <p:ph type="body" sz="quarter" idx="15"/>
          </p:nvPr>
        </p:nvSpPr>
        <p:spPr>
          <a:xfrm>
            <a:off x="1295572" y="4274597"/>
            <a:ext cx="4571837"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dirty="0"/>
              <a:t>Click to edit Master text styles</a:t>
            </a:r>
          </a:p>
        </p:txBody>
      </p:sp>
      <p:sp>
        <p:nvSpPr>
          <p:cNvPr id="9" name="Text Placeholder 25">
            <a:extLst>
              <a:ext uri="{FF2B5EF4-FFF2-40B4-BE49-F238E27FC236}">
                <a16:creationId xmlns:a16="http://schemas.microsoft.com/office/drawing/2014/main" id="{62CE7BB1-25BD-A589-7FDF-31FF2AF29121}"/>
              </a:ext>
            </a:extLst>
          </p:cNvPr>
          <p:cNvSpPr>
            <a:spLocks noGrp="1"/>
          </p:cNvSpPr>
          <p:nvPr>
            <p:ph type="body" sz="quarter" idx="16"/>
          </p:nvPr>
        </p:nvSpPr>
        <p:spPr>
          <a:xfrm>
            <a:off x="6357568" y="4274597"/>
            <a:ext cx="4571837"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dirty="0"/>
              <a:t>Click to edit Master text styles</a:t>
            </a:r>
          </a:p>
        </p:txBody>
      </p:sp>
      <p:grpSp>
        <p:nvGrpSpPr>
          <p:cNvPr id="18" name="Group 17">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9" name="Group 18">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21" name="Picture 20">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23" name="Picture 22">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20"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646396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V2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5F39D17-4A0A-E452-3AF3-21B89E2452DC}"/>
              </a:ext>
            </a:extLst>
          </p:cNvPr>
          <p:cNvGraphicFramePr>
            <a:graphicFrameLocks noChangeAspect="1"/>
          </p:cNvGraphicFramePr>
          <p:nvPr userDrawn="1">
            <p:custDataLst>
              <p:tags r:id="rId2"/>
            </p:custDataLst>
            <p:extLst>
              <p:ext uri="{D42A27DB-BD31-4B8C-83A1-F6EECF244321}">
                <p14:modId xmlns:p14="http://schemas.microsoft.com/office/powerpoint/2010/main" val="2898588003"/>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2563"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pic>
        <p:nvPicPr>
          <p:cNvPr id="27" name="Picture 26">
            <a:extLst>
              <a:ext uri="{FF2B5EF4-FFF2-40B4-BE49-F238E27FC236}">
                <a16:creationId xmlns:a16="http://schemas.microsoft.com/office/drawing/2014/main" id="{75C025D5-85B4-F977-599A-711B43D5767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374" b="3021"/>
          <a:stretch/>
        </p:blipFill>
        <p:spPr>
          <a:xfrm>
            <a:off x="0" y="-7"/>
            <a:ext cx="12192000" cy="6858001"/>
          </a:xfrm>
          <a:prstGeom prst="rect">
            <a:avLst/>
          </a:prstGeom>
        </p:spPr>
      </p:pic>
      <p:sp>
        <p:nvSpPr>
          <p:cNvPr id="3" name="Rectangle 2">
            <a:extLst>
              <a:ext uri="{FF2B5EF4-FFF2-40B4-BE49-F238E27FC236}">
                <a16:creationId xmlns:a16="http://schemas.microsoft.com/office/drawing/2014/main" id="{340B5C2A-2118-5AFD-F549-63419C7E910B}"/>
              </a:ext>
            </a:extLst>
          </p:cNvPr>
          <p:cNvSpPr/>
          <p:nvPr userDrawn="1"/>
        </p:nvSpPr>
        <p:spPr>
          <a:xfrm flipH="1" flipV="1">
            <a:off x="4" y="-4"/>
            <a:ext cx="12191996" cy="6858005"/>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6" name="Rectangle 5">
            <a:extLst>
              <a:ext uri="{FF2B5EF4-FFF2-40B4-BE49-F238E27FC236}">
                <a16:creationId xmlns:a16="http://schemas.microsoft.com/office/drawing/2014/main" id="{F1A1DCED-F1BE-0BC6-383F-8DE5F25075FA}"/>
              </a:ext>
            </a:extLst>
          </p:cNvPr>
          <p:cNvSpPr/>
          <p:nvPr userDrawn="1"/>
        </p:nvSpPr>
        <p:spPr>
          <a:xfrm flipH="1" flipV="1">
            <a:off x="575733" y="4560429"/>
            <a:ext cx="11616267" cy="16054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2" name="Title 1">
            <a:extLst>
              <a:ext uri="{FF2B5EF4-FFF2-40B4-BE49-F238E27FC236}">
                <a16:creationId xmlns:a16="http://schemas.microsoft.com/office/drawing/2014/main" id="{C436E568-DCFE-7432-19F0-ACE1B0760D0C}"/>
              </a:ext>
            </a:extLst>
          </p:cNvPr>
          <p:cNvSpPr>
            <a:spLocks noGrp="1"/>
          </p:cNvSpPr>
          <p:nvPr>
            <p:ph type="title" hasCustomPrompt="1"/>
          </p:nvPr>
        </p:nvSpPr>
        <p:spPr>
          <a:xfrm>
            <a:off x="1211875" y="4987814"/>
            <a:ext cx="5614052" cy="750655"/>
          </a:xfrm>
        </p:spPr>
        <p:txBody>
          <a:bodyPr vert="horz" anchor="ctr"/>
          <a:lstStyle>
            <a:lvl1pPr>
              <a:defRPr sz="5400">
                <a:solidFill>
                  <a:schemeClr val="bg1"/>
                </a:solidFill>
              </a:defRPr>
            </a:lvl1pPr>
          </a:lstStyle>
          <a:p>
            <a:r>
              <a:rPr lang="en-US" dirty="0"/>
              <a:t>Divider Slide</a:t>
            </a:r>
            <a:endParaRPr lang="en-ID" dirty="0"/>
          </a:p>
        </p:txBody>
      </p:sp>
      <p:sp>
        <p:nvSpPr>
          <p:cNvPr id="11" name="Rectangle 10">
            <a:extLst>
              <a:ext uri="{FF2B5EF4-FFF2-40B4-BE49-F238E27FC236}">
                <a16:creationId xmlns:a16="http://schemas.microsoft.com/office/drawing/2014/main" id="{3E660C43-BC50-6D0A-41A4-0C63FAEBC8F4}"/>
              </a:ext>
            </a:extLst>
          </p:cNvPr>
          <p:cNvSpPr/>
          <p:nvPr userDrawn="1"/>
        </p:nvSpPr>
        <p:spPr>
          <a:xfrm flipV="1">
            <a:off x="575733" y="6120136"/>
            <a:ext cx="2608163"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2" name="Freeform: Shape 11">
            <a:extLst>
              <a:ext uri="{FF2B5EF4-FFF2-40B4-BE49-F238E27FC236}">
                <a16:creationId xmlns:a16="http://schemas.microsoft.com/office/drawing/2014/main" id="{92CFF310-8A52-C79C-738F-A9CC4918188B}"/>
              </a:ext>
            </a:extLst>
          </p:cNvPr>
          <p:cNvSpPr/>
          <p:nvPr userDrawn="1"/>
        </p:nvSpPr>
        <p:spPr>
          <a:xfrm rot="2033024" flipH="1">
            <a:off x="-1835809" y="-815449"/>
            <a:ext cx="3992360" cy="399240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cxnSp>
        <p:nvCxnSpPr>
          <p:cNvPr id="13" name="Straight Connector 12">
            <a:extLst>
              <a:ext uri="{FF2B5EF4-FFF2-40B4-BE49-F238E27FC236}">
                <a16:creationId xmlns:a16="http://schemas.microsoft.com/office/drawing/2014/main" id="{83242FB1-2BE7-66DA-6127-9267E250BD7F}"/>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94152EE-CEA6-2DD5-183A-A7BE5FF8F507}"/>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3622099-FC47-E7B5-AEBA-E584614B84C1}"/>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9919294-0067-9EFA-0FAF-970C8FBC4E5E}"/>
              </a:ext>
            </a:extLst>
          </p:cNvPr>
          <p:cNvPicPr>
            <a:picLocks noChangeAspect="1"/>
          </p:cNvPicPr>
          <p:nvPr userDrawn="1"/>
        </p:nvPicPr>
        <p:blipFill rotWithShape="1">
          <a:blip r:embed="rId7"/>
          <a:srcRect l="1" r="30203"/>
          <a:stretch/>
        </p:blipFill>
        <p:spPr>
          <a:xfrm>
            <a:off x="575732" y="6229165"/>
            <a:ext cx="2682164" cy="546291"/>
          </a:xfrm>
          <a:prstGeom prst="rect">
            <a:avLst/>
          </a:prstGeom>
        </p:spPr>
      </p:pic>
      <p:pic>
        <p:nvPicPr>
          <p:cNvPr id="17" name="Picture 16">
            <a:extLst>
              <a:ext uri="{FF2B5EF4-FFF2-40B4-BE49-F238E27FC236}">
                <a16:creationId xmlns:a16="http://schemas.microsoft.com/office/drawing/2014/main" id="{0281ACED-E1C0-7039-B733-C8E5241D70C9}"/>
              </a:ext>
            </a:extLst>
          </p:cNvPr>
          <p:cNvPicPr>
            <a:picLocks noChangeAspect="1"/>
          </p:cNvPicPr>
          <p:nvPr userDrawn="1"/>
        </p:nvPicPr>
        <p:blipFill rotWithShape="1">
          <a:blip r:embed="rId7"/>
          <a:srcRect l="77844"/>
          <a:stretch/>
        </p:blipFill>
        <p:spPr>
          <a:xfrm>
            <a:off x="3442125" y="6229165"/>
            <a:ext cx="782997" cy="502394"/>
          </a:xfrm>
          <a:prstGeom prst="rect">
            <a:avLst/>
          </a:prstGeom>
        </p:spPr>
      </p:pic>
    </p:spTree>
    <p:extLst>
      <p:ext uri="{BB962C8B-B14F-4D97-AF65-F5344CB8AC3E}">
        <p14:creationId xmlns:p14="http://schemas.microsoft.com/office/powerpoint/2010/main" val="1961603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V2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5F39D17-4A0A-E452-3AF3-21B89E2452DC}"/>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3587"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65F39D17-4A0A-E452-3AF3-21B89E2452DC}"/>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pic>
        <p:nvPicPr>
          <p:cNvPr id="27" name="Picture 26">
            <a:extLst>
              <a:ext uri="{FF2B5EF4-FFF2-40B4-BE49-F238E27FC236}">
                <a16:creationId xmlns:a16="http://schemas.microsoft.com/office/drawing/2014/main" id="{75C025D5-85B4-F977-599A-711B43D5767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374" b="3021"/>
          <a:stretch/>
        </p:blipFill>
        <p:spPr>
          <a:xfrm>
            <a:off x="0" y="-7"/>
            <a:ext cx="12192000" cy="6858001"/>
          </a:xfrm>
          <a:prstGeom prst="rect">
            <a:avLst/>
          </a:prstGeom>
        </p:spPr>
      </p:pic>
      <p:sp>
        <p:nvSpPr>
          <p:cNvPr id="3" name="Rectangle 2">
            <a:extLst>
              <a:ext uri="{FF2B5EF4-FFF2-40B4-BE49-F238E27FC236}">
                <a16:creationId xmlns:a16="http://schemas.microsoft.com/office/drawing/2014/main" id="{340B5C2A-2118-5AFD-F549-63419C7E910B}"/>
              </a:ext>
            </a:extLst>
          </p:cNvPr>
          <p:cNvSpPr/>
          <p:nvPr userDrawn="1"/>
        </p:nvSpPr>
        <p:spPr>
          <a:xfrm flipH="1" flipV="1">
            <a:off x="4" y="-4"/>
            <a:ext cx="12191996" cy="6858005"/>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6" name="Rectangle 5">
            <a:extLst>
              <a:ext uri="{FF2B5EF4-FFF2-40B4-BE49-F238E27FC236}">
                <a16:creationId xmlns:a16="http://schemas.microsoft.com/office/drawing/2014/main" id="{F1A1DCED-F1BE-0BC6-383F-8DE5F25075FA}"/>
              </a:ext>
            </a:extLst>
          </p:cNvPr>
          <p:cNvSpPr/>
          <p:nvPr userDrawn="1"/>
        </p:nvSpPr>
        <p:spPr>
          <a:xfrm flipH="1" flipV="1">
            <a:off x="575733" y="4560429"/>
            <a:ext cx="11616267" cy="16054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2" name="Title 1">
            <a:extLst>
              <a:ext uri="{FF2B5EF4-FFF2-40B4-BE49-F238E27FC236}">
                <a16:creationId xmlns:a16="http://schemas.microsoft.com/office/drawing/2014/main" id="{C436E568-DCFE-7432-19F0-ACE1B0760D0C}"/>
              </a:ext>
            </a:extLst>
          </p:cNvPr>
          <p:cNvSpPr>
            <a:spLocks noGrp="1"/>
          </p:cNvSpPr>
          <p:nvPr>
            <p:ph type="title" hasCustomPrompt="1"/>
          </p:nvPr>
        </p:nvSpPr>
        <p:spPr>
          <a:xfrm>
            <a:off x="1211875" y="4987814"/>
            <a:ext cx="5614052" cy="750655"/>
          </a:xfrm>
        </p:spPr>
        <p:txBody>
          <a:bodyPr vert="horz" anchor="ctr"/>
          <a:lstStyle>
            <a:lvl1pPr>
              <a:defRPr sz="5400">
                <a:solidFill>
                  <a:schemeClr val="bg1"/>
                </a:solidFill>
              </a:defRPr>
            </a:lvl1pPr>
          </a:lstStyle>
          <a:p>
            <a:r>
              <a:rPr lang="en-US" dirty="0"/>
              <a:t>Divider Slide</a:t>
            </a:r>
            <a:endParaRPr lang="en-ID" dirty="0"/>
          </a:p>
        </p:txBody>
      </p:sp>
      <p:sp>
        <p:nvSpPr>
          <p:cNvPr id="11" name="Rectangle 10">
            <a:extLst>
              <a:ext uri="{FF2B5EF4-FFF2-40B4-BE49-F238E27FC236}">
                <a16:creationId xmlns:a16="http://schemas.microsoft.com/office/drawing/2014/main" id="{3E660C43-BC50-6D0A-41A4-0C63FAEBC8F4}"/>
              </a:ext>
            </a:extLst>
          </p:cNvPr>
          <p:cNvSpPr/>
          <p:nvPr userDrawn="1"/>
        </p:nvSpPr>
        <p:spPr>
          <a:xfrm flipV="1">
            <a:off x="575733" y="6120136"/>
            <a:ext cx="2608163"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2" name="Freeform: Shape 11">
            <a:extLst>
              <a:ext uri="{FF2B5EF4-FFF2-40B4-BE49-F238E27FC236}">
                <a16:creationId xmlns:a16="http://schemas.microsoft.com/office/drawing/2014/main" id="{92CFF310-8A52-C79C-738F-A9CC4918188B}"/>
              </a:ext>
            </a:extLst>
          </p:cNvPr>
          <p:cNvSpPr/>
          <p:nvPr userDrawn="1"/>
        </p:nvSpPr>
        <p:spPr>
          <a:xfrm rot="2033024" flipH="1">
            <a:off x="-1835809" y="-815449"/>
            <a:ext cx="3992360" cy="399240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cxnSp>
        <p:nvCxnSpPr>
          <p:cNvPr id="13" name="Straight Connector 12">
            <a:extLst>
              <a:ext uri="{FF2B5EF4-FFF2-40B4-BE49-F238E27FC236}">
                <a16:creationId xmlns:a16="http://schemas.microsoft.com/office/drawing/2014/main" id="{83242FB1-2BE7-66DA-6127-9267E250BD7F}"/>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94152EE-CEA6-2DD5-183A-A7BE5FF8F507}"/>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3622099-FC47-E7B5-AEBA-E584614B84C1}"/>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9919294-0067-9EFA-0FAF-970C8FBC4E5E}"/>
              </a:ext>
            </a:extLst>
          </p:cNvPr>
          <p:cNvPicPr>
            <a:picLocks noChangeAspect="1"/>
          </p:cNvPicPr>
          <p:nvPr userDrawn="1"/>
        </p:nvPicPr>
        <p:blipFill rotWithShape="1">
          <a:blip r:embed="rId7"/>
          <a:srcRect l="1" r="37107"/>
          <a:stretch/>
        </p:blipFill>
        <p:spPr>
          <a:xfrm>
            <a:off x="575732" y="6229165"/>
            <a:ext cx="2416850" cy="546291"/>
          </a:xfrm>
          <a:prstGeom prst="rect">
            <a:avLst/>
          </a:prstGeom>
        </p:spPr>
      </p:pic>
    </p:spTree>
    <p:extLst>
      <p:ext uri="{BB962C8B-B14F-4D97-AF65-F5344CB8AC3E}">
        <p14:creationId xmlns:p14="http://schemas.microsoft.com/office/powerpoint/2010/main" val="4292327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Division V2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69B49DD-79B5-AE78-2747-D37A9FFE17BB}"/>
              </a:ext>
            </a:extLst>
          </p:cNvPr>
          <p:cNvGraphicFramePr>
            <a:graphicFrameLocks noChangeAspect="1"/>
          </p:cNvGraphicFramePr>
          <p:nvPr userDrawn="1">
            <p:custDataLst>
              <p:tags r:id="rId2"/>
            </p:custDataLst>
            <p:extLst>
              <p:ext uri="{D42A27DB-BD31-4B8C-83A1-F6EECF244321}">
                <p14:modId xmlns:p14="http://schemas.microsoft.com/office/powerpoint/2010/main" val="1787541187"/>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4611"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9" name="Freeform: Shape 8">
            <a:extLst>
              <a:ext uri="{FF2B5EF4-FFF2-40B4-BE49-F238E27FC236}">
                <a16:creationId xmlns:a16="http://schemas.microsoft.com/office/drawing/2014/main" id="{596E63E9-00EE-9B55-327F-AE5E48F4B013}"/>
              </a:ext>
            </a:extLst>
          </p:cNvPr>
          <p:cNvSpPr/>
          <p:nvPr userDrawn="1"/>
        </p:nvSpPr>
        <p:spPr>
          <a:xfrm rot="5628552" flipH="1">
            <a:off x="10291853" y="-1713881"/>
            <a:ext cx="3033569" cy="404475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 name="Rectangle 1">
            <a:extLst>
              <a:ext uri="{FF2B5EF4-FFF2-40B4-BE49-F238E27FC236}">
                <a16:creationId xmlns:a16="http://schemas.microsoft.com/office/drawing/2014/main" id="{8323B0B8-9F72-EB17-0E11-FDC8CFD33601}"/>
              </a:ext>
            </a:extLst>
          </p:cNvPr>
          <p:cNvSpPr/>
          <p:nvPr userDrawn="1"/>
        </p:nvSpPr>
        <p:spPr>
          <a:xfrm flipH="1" flipV="1">
            <a:off x="-5" y="-3"/>
            <a:ext cx="12192005"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20" name="Title 1">
            <a:extLst>
              <a:ext uri="{FF2B5EF4-FFF2-40B4-BE49-F238E27FC236}">
                <a16:creationId xmlns:a16="http://schemas.microsoft.com/office/drawing/2014/main" id="{3F68AE48-0526-52E9-35CF-C3B92CD1B555}"/>
              </a:ext>
            </a:extLst>
          </p:cNvPr>
          <p:cNvSpPr>
            <a:spLocks noGrp="1"/>
          </p:cNvSpPr>
          <p:nvPr>
            <p:ph type="ctrTitle" hasCustomPrompt="1"/>
          </p:nvPr>
        </p:nvSpPr>
        <p:spPr>
          <a:xfrm>
            <a:off x="575733" y="2020591"/>
            <a:ext cx="5520267" cy="611642"/>
          </a:xfrm>
          <a:prstGeom prst="rect">
            <a:avLst/>
          </a:prstGeom>
        </p:spPr>
        <p:txBody>
          <a:bodyPr vert="horz" wrap="square" anchor="t">
            <a:spAutoFit/>
          </a:bodyPr>
          <a:lstStyle>
            <a:lvl1pPr algn="l">
              <a:defRPr sz="4400">
                <a:solidFill>
                  <a:schemeClr val="bg1"/>
                </a:solidFill>
              </a:defRPr>
            </a:lvl1pPr>
          </a:lstStyle>
          <a:p>
            <a:r>
              <a:rPr lang="en-US" dirty="0"/>
              <a:t>Division Title</a:t>
            </a:r>
          </a:p>
        </p:txBody>
      </p:sp>
      <p:sp>
        <p:nvSpPr>
          <p:cNvPr id="21" name="Subtitle 2">
            <a:extLst>
              <a:ext uri="{FF2B5EF4-FFF2-40B4-BE49-F238E27FC236}">
                <a16:creationId xmlns:a16="http://schemas.microsoft.com/office/drawing/2014/main" id="{892A9DB8-BC84-4EEB-8FE3-F0924297216B}"/>
              </a:ext>
            </a:extLst>
          </p:cNvPr>
          <p:cNvSpPr>
            <a:spLocks noGrp="1"/>
          </p:cNvSpPr>
          <p:nvPr>
            <p:ph type="subTitle" idx="1" hasCustomPrompt="1"/>
          </p:nvPr>
        </p:nvSpPr>
        <p:spPr>
          <a:xfrm>
            <a:off x="575733" y="1455981"/>
            <a:ext cx="5520267"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22" name="Straight Connector 21">
            <a:extLst>
              <a:ext uri="{FF2B5EF4-FFF2-40B4-BE49-F238E27FC236}">
                <a16:creationId xmlns:a16="http://schemas.microsoft.com/office/drawing/2014/main" id="{ADB7731B-1EDE-B296-6443-2C92B9B2D035}"/>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342E89D-9BEC-F9D0-1F70-2E5C46D1244E}"/>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796578E-5E21-F353-6FD5-E67068154C57}"/>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598CFC84-48D5-098C-940E-7AC2C7605297}"/>
              </a:ext>
            </a:extLst>
          </p:cNvPr>
          <p:cNvSpPr>
            <a:spLocks noGrp="1"/>
          </p:cNvSpPr>
          <p:nvPr>
            <p:ph idx="11"/>
          </p:nvPr>
        </p:nvSpPr>
        <p:spPr>
          <a:xfrm>
            <a:off x="575733" y="3294091"/>
            <a:ext cx="5520267" cy="1766628"/>
          </a:xfrm>
          <a:prstGeom prst="rect">
            <a:avLst/>
          </a:prstGeom>
        </p:spPr>
        <p:txBody>
          <a:bodyPr>
            <a:normAutofit/>
          </a:bodyPr>
          <a:lstStyle>
            <a:lvl1pPr marL="0" indent="0">
              <a:buClr>
                <a:schemeClr val="bg1"/>
              </a:buClr>
              <a:buFont typeface="Arial" panose="020B0604020202020204" pitchFamily="34" charset="0"/>
              <a:buNone/>
              <a:defRPr sz="1800">
                <a:solidFill>
                  <a:schemeClr val="bg1"/>
                </a:solidFill>
              </a:defRPr>
            </a:lvl1pPr>
            <a:lvl2pPr marL="457200" indent="0">
              <a:buClr>
                <a:schemeClr val="bg1"/>
              </a:buClr>
              <a:buFont typeface="Arial" panose="020B0604020202020204" pitchFamily="34" charset="0"/>
              <a:buNone/>
              <a:defRPr sz="1600">
                <a:solidFill>
                  <a:schemeClr val="bg1"/>
                </a:solidFill>
              </a:defRPr>
            </a:lvl2pPr>
            <a:lvl3pPr marL="914400" indent="0">
              <a:buClr>
                <a:schemeClr val="bg1"/>
              </a:buClr>
              <a:buFont typeface="Arial" panose="020B0604020202020204" pitchFamily="34" charset="0"/>
              <a:buNone/>
              <a:defRPr sz="1400">
                <a:solidFill>
                  <a:schemeClr val="bg1"/>
                </a:solidFill>
              </a:defRPr>
            </a:lvl3pPr>
            <a:lvl4pPr marL="1371600" indent="0">
              <a:buClr>
                <a:schemeClr val="bg1"/>
              </a:buClr>
              <a:buFont typeface="Arial" panose="020B0604020202020204" pitchFamily="34" charset="0"/>
              <a:buNone/>
              <a:defRPr sz="1200">
                <a:solidFill>
                  <a:schemeClr val="bg1"/>
                </a:solidFill>
              </a:defRPr>
            </a:lvl4pPr>
            <a:lvl5pPr marL="1828800" indent="0">
              <a:buClr>
                <a:schemeClr val="bg1"/>
              </a:buClr>
              <a:buFont typeface="Arial" panose="020B0604020202020204" pitchFamily="34" charset="0"/>
              <a:buNone/>
              <a:defRPr sz="1200">
                <a:solidFill>
                  <a:schemeClr val="bg1"/>
                </a:solidFill>
              </a:defRPr>
            </a:lvl5pPr>
          </a:lstStyle>
          <a:p>
            <a:pPr lvl="0"/>
            <a:r>
              <a:rPr lang="en-US" dirty="0"/>
              <a:t>Click to edit Master text styles</a:t>
            </a:r>
          </a:p>
        </p:txBody>
      </p:sp>
      <p:sp>
        <p:nvSpPr>
          <p:cNvPr id="26" name="Rectangle 25">
            <a:extLst>
              <a:ext uri="{FF2B5EF4-FFF2-40B4-BE49-F238E27FC236}">
                <a16:creationId xmlns:a16="http://schemas.microsoft.com/office/drawing/2014/main" id="{046B72B7-4C43-49FF-85AC-4F7A5A05F8E3}"/>
              </a:ext>
            </a:extLst>
          </p:cNvPr>
          <p:cNvSpPr/>
          <p:nvPr userDrawn="1"/>
        </p:nvSpPr>
        <p:spPr>
          <a:xfrm>
            <a:off x="-5" y="6120136"/>
            <a:ext cx="7494002"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8" name="Freeform: Shape 27">
            <a:extLst>
              <a:ext uri="{FF2B5EF4-FFF2-40B4-BE49-F238E27FC236}">
                <a16:creationId xmlns:a16="http://schemas.microsoft.com/office/drawing/2014/main" id="{E1BEB6FF-8A2C-B079-3216-1E0E3A0221C1}"/>
              </a:ext>
            </a:extLst>
          </p:cNvPr>
          <p:cNvSpPr/>
          <p:nvPr userDrawn="1"/>
        </p:nvSpPr>
        <p:spPr>
          <a:xfrm>
            <a:off x="7101840" y="2747914"/>
            <a:ext cx="5090163" cy="4110091"/>
          </a:xfrm>
          <a:custGeom>
            <a:avLst/>
            <a:gdLst>
              <a:gd name="connsiteX0" fmla="*/ 3328329 w 4688962"/>
              <a:gd name="connsiteY0" fmla="*/ 0 h 3854209"/>
              <a:gd name="connsiteX1" fmla="*/ 4623865 w 4688962"/>
              <a:gd name="connsiteY1" fmla="*/ 261557 h 3854209"/>
              <a:gd name="connsiteX2" fmla="*/ 4688962 w 4688962"/>
              <a:gd name="connsiteY2" fmla="*/ 292916 h 3854209"/>
              <a:gd name="connsiteX3" fmla="*/ 4688962 w 4688962"/>
              <a:gd name="connsiteY3" fmla="*/ 3854209 h 3854209"/>
              <a:gd name="connsiteX4" fmla="*/ 45507 w 4688962"/>
              <a:gd name="connsiteY4" fmla="*/ 3854209 h 3854209"/>
              <a:gd name="connsiteX5" fmla="*/ 17184 w 4688962"/>
              <a:gd name="connsiteY5" fmla="*/ 3668631 h 3854209"/>
              <a:gd name="connsiteX6" fmla="*/ 0 w 4688962"/>
              <a:gd name="connsiteY6" fmla="*/ 3328329 h 3854209"/>
              <a:gd name="connsiteX7" fmla="*/ 3328329 w 4688962"/>
              <a:gd name="connsiteY7" fmla="*/ 0 h 385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962" h="3854209">
                <a:moveTo>
                  <a:pt x="3328329" y="0"/>
                </a:moveTo>
                <a:cubicBezTo>
                  <a:pt x="3787875" y="0"/>
                  <a:pt x="4225669" y="93134"/>
                  <a:pt x="4623865" y="261557"/>
                </a:cubicBezTo>
                <a:lnTo>
                  <a:pt x="4688962" y="292916"/>
                </a:lnTo>
                <a:lnTo>
                  <a:pt x="4688962" y="3854209"/>
                </a:lnTo>
                <a:lnTo>
                  <a:pt x="45507" y="3854209"/>
                </a:lnTo>
                <a:lnTo>
                  <a:pt x="17184" y="3668631"/>
                </a:lnTo>
                <a:cubicBezTo>
                  <a:pt x="5821" y="3556743"/>
                  <a:pt x="0" y="3443216"/>
                  <a:pt x="0" y="3328329"/>
                </a:cubicBezTo>
                <a:cubicBezTo>
                  <a:pt x="0" y="1490144"/>
                  <a:pt x="1490144" y="0"/>
                  <a:pt x="3328329" y="0"/>
                </a:cubicBezTo>
                <a:close/>
              </a:path>
            </a:pathLst>
          </a:custGeom>
          <a:gradFill>
            <a:gsLst>
              <a:gs pos="0">
                <a:schemeClr val="accent1">
                  <a:lumMod val="5000"/>
                  <a:lumOff val="95000"/>
                  <a:alpha val="30000"/>
                </a:schemeClr>
              </a:gs>
              <a:gs pos="68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sz="1800"/>
          </a:p>
        </p:txBody>
      </p:sp>
      <p:sp>
        <p:nvSpPr>
          <p:cNvPr id="29" name="Picture Placeholder 25">
            <a:extLst>
              <a:ext uri="{FF2B5EF4-FFF2-40B4-BE49-F238E27FC236}">
                <a16:creationId xmlns:a16="http://schemas.microsoft.com/office/drawing/2014/main" id="{31F0C6D6-CA9C-CD81-10BB-3EAEDEC82F66}"/>
              </a:ext>
            </a:extLst>
          </p:cNvPr>
          <p:cNvSpPr>
            <a:spLocks noGrp="1"/>
          </p:cNvSpPr>
          <p:nvPr>
            <p:ph type="pic" sz="quarter" idx="10"/>
          </p:nvPr>
        </p:nvSpPr>
        <p:spPr>
          <a:xfrm>
            <a:off x="7494000" y="3052705"/>
            <a:ext cx="4698000" cy="3805294"/>
          </a:xfrm>
          <a:custGeom>
            <a:avLst/>
            <a:gdLst>
              <a:gd name="connsiteX0" fmla="*/ 3044042 w 4404917"/>
              <a:gd name="connsiteY0" fmla="*/ 0 h 3568388"/>
              <a:gd name="connsiteX1" fmla="*/ 4228920 w 4404917"/>
              <a:gd name="connsiteY1" fmla="*/ 239146 h 3568388"/>
              <a:gd name="connsiteX2" fmla="*/ 4404917 w 4404917"/>
              <a:gd name="connsiteY2" fmla="*/ 323903 h 3568388"/>
              <a:gd name="connsiteX3" fmla="*/ 4404917 w 4404917"/>
              <a:gd name="connsiteY3" fmla="*/ 3568388 h 3568388"/>
              <a:gd name="connsiteX4" fmla="*/ 48400 w 4404917"/>
              <a:gd name="connsiteY4" fmla="*/ 3568388 h 3568388"/>
              <a:gd name="connsiteX5" fmla="*/ 15716 w 4404917"/>
              <a:gd name="connsiteY5" fmla="*/ 3354299 h 3568388"/>
              <a:gd name="connsiteX6" fmla="*/ 0 w 4404917"/>
              <a:gd name="connsiteY6" fmla="*/ 3043154 h 3568388"/>
              <a:gd name="connsiteX7" fmla="*/ 3044042 w 4404917"/>
              <a:gd name="connsiteY7" fmla="*/ 0 h 3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4917" h="3568388">
                <a:moveTo>
                  <a:pt x="3044042" y="0"/>
                </a:moveTo>
                <a:cubicBezTo>
                  <a:pt x="3464337" y="0"/>
                  <a:pt x="3864736" y="85154"/>
                  <a:pt x="4228920" y="239146"/>
                </a:cubicBezTo>
                <a:lnTo>
                  <a:pt x="4404917" y="323903"/>
                </a:lnTo>
                <a:lnTo>
                  <a:pt x="4404917" y="3568388"/>
                </a:lnTo>
                <a:lnTo>
                  <a:pt x="48400" y="3568388"/>
                </a:lnTo>
                <a:lnTo>
                  <a:pt x="15716" y="3354299"/>
                </a:lnTo>
                <a:cubicBezTo>
                  <a:pt x="5324" y="3251997"/>
                  <a:pt x="0" y="3148197"/>
                  <a:pt x="0" y="3043154"/>
                </a:cubicBezTo>
                <a:cubicBezTo>
                  <a:pt x="0" y="1362466"/>
                  <a:pt x="1362864" y="0"/>
                  <a:pt x="3044042" y="0"/>
                </a:cubicBezTo>
                <a:close/>
              </a:path>
            </a:pathLst>
          </a:custGeom>
          <a:solidFill>
            <a:schemeClr val="accent3"/>
          </a:solidFill>
          <a:ln>
            <a:solidFill>
              <a:schemeClr val="bg1"/>
            </a:solidFill>
          </a:ln>
        </p:spPr>
        <p:txBody>
          <a:bodyPr wrap="square" lIns="252000" tIns="1404000" rIns="288000">
            <a:noAutofit/>
          </a:bodyPr>
          <a:lstStyle>
            <a:lvl1pPr marL="0" indent="0" algn="ctr">
              <a:buNone/>
              <a:defRPr>
                <a:solidFill>
                  <a:schemeClr val="accent2"/>
                </a:solidFill>
              </a:defRPr>
            </a:lvl1pPr>
          </a:lstStyle>
          <a:p>
            <a:endParaRPr lang="en-ID" dirty="0"/>
          </a:p>
        </p:txBody>
      </p:sp>
      <p:sp>
        <p:nvSpPr>
          <p:cNvPr id="30" name="Rectangle 29">
            <a:extLst>
              <a:ext uri="{FF2B5EF4-FFF2-40B4-BE49-F238E27FC236}">
                <a16:creationId xmlns:a16="http://schemas.microsoft.com/office/drawing/2014/main" id="{090E254D-82B6-D562-AFC0-EA22CF2C1CE8}"/>
              </a:ext>
            </a:extLst>
          </p:cNvPr>
          <p:cNvSpPr/>
          <p:nvPr userDrawn="1"/>
        </p:nvSpPr>
        <p:spPr>
          <a:xfrm flipV="1">
            <a:off x="575733" y="2947554"/>
            <a:ext cx="1472240" cy="3122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5" name="Picture 14"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13829" y="6235300"/>
            <a:ext cx="869313" cy="570111"/>
          </a:xfrm>
          <a:prstGeom prst="rect">
            <a:avLst/>
          </a:prstGeom>
        </p:spPr>
      </p:pic>
      <p:grpSp>
        <p:nvGrpSpPr>
          <p:cNvPr id="16" name="Group 15">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7" name="Group 16">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9" name="Picture 18">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27" name="Picture 26">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8"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072232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Division V2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69B49DD-79B5-AE78-2747-D37A9FFE17BB}"/>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5635"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D69B49DD-79B5-AE78-2747-D37A9FFE17BB}"/>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9" name="Freeform: Shape 8">
            <a:extLst>
              <a:ext uri="{FF2B5EF4-FFF2-40B4-BE49-F238E27FC236}">
                <a16:creationId xmlns:a16="http://schemas.microsoft.com/office/drawing/2014/main" id="{596E63E9-00EE-9B55-327F-AE5E48F4B013}"/>
              </a:ext>
            </a:extLst>
          </p:cNvPr>
          <p:cNvSpPr/>
          <p:nvPr userDrawn="1"/>
        </p:nvSpPr>
        <p:spPr>
          <a:xfrm rot="5628552" flipH="1">
            <a:off x="10291853" y="-1713881"/>
            <a:ext cx="3033569" cy="404475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 name="Rectangle 1">
            <a:extLst>
              <a:ext uri="{FF2B5EF4-FFF2-40B4-BE49-F238E27FC236}">
                <a16:creationId xmlns:a16="http://schemas.microsoft.com/office/drawing/2014/main" id="{8323B0B8-9F72-EB17-0E11-FDC8CFD33601}"/>
              </a:ext>
            </a:extLst>
          </p:cNvPr>
          <p:cNvSpPr/>
          <p:nvPr userDrawn="1"/>
        </p:nvSpPr>
        <p:spPr>
          <a:xfrm flipH="1" flipV="1">
            <a:off x="-5" y="-3"/>
            <a:ext cx="12192005"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20" name="Title 1">
            <a:extLst>
              <a:ext uri="{FF2B5EF4-FFF2-40B4-BE49-F238E27FC236}">
                <a16:creationId xmlns:a16="http://schemas.microsoft.com/office/drawing/2014/main" id="{3F68AE48-0526-52E9-35CF-C3B92CD1B555}"/>
              </a:ext>
            </a:extLst>
          </p:cNvPr>
          <p:cNvSpPr>
            <a:spLocks noGrp="1"/>
          </p:cNvSpPr>
          <p:nvPr>
            <p:ph type="ctrTitle" hasCustomPrompt="1"/>
          </p:nvPr>
        </p:nvSpPr>
        <p:spPr>
          <a:xfrm>
            <a:off x="575733" y="2020591"/>
            <a:ext cx="5520267" cy="611642"/>
          </a:xfrm>
          <a:prstGeom prst="rect">
            <a:avLst/>
          </a:prstGeom>
        </p:spPr>
        <p:txBody>
          <a:bodyPr vert="horz" wrap="square" anchor="t">
            <a:spAutoFit/>
          </a:bodyPr>
          <a:lstStyle>
            <a:lvl1pPr algn="l">
              <a:defRPr sz="4400">
                <a:solidFill>
                  <a:schemeClr val="bg1"/>
                </a:solidFill>
              </a:defRPr>
            </a:lvl1pPr>
          </a:lstStyle>
          <a:p>
            <a:r>
              <a:rPr lang="en-US" dirty="0"/>
              <a:t>Division Title</a:t>
            </a:r>
          </a:p>
        </p:txBody>
      </p:sp>
      <p:sp>
        <p:nvSpPr>
          <p:cNvPr id="21" name="Subtitle 2">
            <a:extLst>
              <a:ext uri="{FF2B5EF4-FFF2-40B4-BE49-F238E27FC236}">
                <a16:creationId xmlns:a16="http://schemas.microsoft.com/office/drawing/2014/main" id="{892A9DB8-BC84-4EEB-8FE3-F0924297216B}"/>
              </a:ext>
            </a:extLst>
          </p:cNvPr>
          <p:cNvSpPr>
            <a:spLocks noGrp="1"/>
          </p:cNvSpPr>
          <p:nvPr>
            <p:ph type="subTitle" idx="1" hasCustomPrompt="1"/>
          </p:nvPr>
        </p:nvSpPr>
        <p:spPr>
          <a:xfrm>
            <a:off x="575733" y="1455981"/>
            <a:ext cx="5520267"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22" name="Straight Connector 21">
            <a:extLst>
              <a:ext uri="{FF2B5EF4-FFF2-40B4-BE49-F238E27FC236}">
                <a16:creationId xmlns:a16="http://schemas.microsoft.com/office/drawing/2014/main" id="{ADB7731B-1EDE-B296-6443-2C92B9B2D035}"/>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342E89D-9BEC-F9D0-1F70-2E5C46D1244E}"/>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796578E-5E21-F353-6FD5-E67068154C57}"/>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598CFC84-48D5-098C-940E-7AC2C7605297}"/>
              </a:ext>
            </a:extLst>
          </p:cNvPr>
          <p:cNvSpPr>
            <a:spLocks noGrp="1"/>
          </p:cNvSpPr>
          <p:nvPr>
            <p:ph idx="11"/>
          </p:nvPr>
        </p:nvSpPr>
        <p:spPr>
          <a:xfrm>
            <a:off x="575733" y="3294091"/>
            <a:ext cx="5520267" cy="1766628"/>
          </a:xfrm>
          <a:prstGeom prst="rect">
            <a:avLst/>
          </a:prstGeom>
        </p:spPr>
        <p:txBody>
          <a:bodyPr>
            <a:normAutofit/>
          </a:bodyPr>
          <a:lstStyle>
            <a:lvl1pPr marL="0" indent="0">
              <a:buClr>
                <a:schemeClr val="bg1"/>
              </a:buClr>
              <a:buFont typeface="Arial" panose="020B0604020202020204" pitchFamily="34" charset="0"/>
              <a:buNone/>
              <a:defRPr sz="1800">
                <a:solidFill>
                  <a:schemeClr val="bg1"/>
                </a:solidFill>
              </a:defRPr>
            </a:lvl1pPr>
            <a:lvl2pPr marL="457200" indent="0">
              <a:buClr>
                <a:schemeClr val="bg1"/>
              </a:buClr>
              <a:buFont typeface="Arial" panose="020B0604020202020204" pitchFamily="34" charset="0"/>
              <a:buNone/>
              <a:defRPr sz="1600">
                <a:solidFill>
                  <a:schemeClr val="bg1"/>
                </a:solidFill>
              </a:defRPr>
            </a:lvl2pPr>
            <a:lvl3pPr marL="914400" indent="0">
              <a:buClr>
                <a:schemeClr val="bg1"/>
              </a:buClr>
              <a:buFont typeface="Arial" panose="020B0604020202020204" pitchFamily="34" charset="0"/>
              <a:buNone/>
              <a:defRPr sz="1400">
                <a:solidFill>
                  <a:schemeClr val="bg1"/>
                </a:solidFill>
              </a:defRPr>
            </a:lvl3pPr>
            <a:lvl4pPr marL="1371600" indent="0">
              <a:buClr>
                <a:schemeClr val="bg1"/>
              </a:buClr>
              <a:buFont typeface="Arial" panose="020B0604020202020204" pitchFamily="34" charset="0"/>
              <a:buNone/>
              <a:defRPr sz="1200">
                <a:solidFill>
                  <a:schemeClr val="bg1"/>
                </a:solidFill>
              </a:defRPr>
            </a:lvl4pPr>
            <a:lvl5pPr marL="1828800" indent="0">
              <a:buClr>
                <a:schemeClr val="bg1"/>
              </a:buClr>
              <a:buFont typeface="Arial" panose="020B0604020202020204" pitchFamily="34" charset="0"/>
              <a:buNone/>
              <a:defRPr sz="1200">
                <a:solidFill>
                  <a:schemeClr val="bg1"/>
                </a:solidFill>
              </a:defRPr>
            </a:lvl5pPr>
          </a:lstStyle>
          <a:p>
            <a:pPr lvl="0"/>
            <a:r>
              <a:rPr lang="en-US" dirty="0"/>
              <a:t>Click to edit Master text styles</a:t>
            </a:r>
          </a:p>
        </p:txBody>
      </p:sp>
      <p:sp>
        <p:nvSpPr>
          <p:cNvPr id="26" name="Rectangle 25">
            <a:extLst>
              <a:ext uri="{FF2B5EF4-FFF2-40B4-BE49-F238E27FC236}">
                <a16:creationId xmlns:a16="http://schemas.microsoft.com/office/drawing/2014/main" id="{046B72B7-4C43-49FF-85AC-4F7A5A05F8E3}"/>
              </a:ext>
            </a:extLst>
          </p:cNvPr>
          <p:cNvSpPr/>
          <p:nvPr userDrawn="1"/>
        </p:nvSpPr>
        <p:spPr>
          <a:xfrm>
            <a:off x="-5" y="6120136"/>
            <a:ext cx="7494002"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8" name="Freeform: Shape 27">
            <a:extLst>
              <a:ext uri="{FF2B5EF4-FFF2-40B4-BE49-F238E27FC236}">
                <a16:creationId xmlns:a16="http://schemas.microsoft.com/office/drawing/2014/main" id="{E1BEB6FF-8A2C-B079-3216-1E0E3A0221C1}"/>
              </a:ext>
            </a:extLst>
          </p:cNvPr>
          <p:cNvSpPr/>
          <p:nvPr userDrawn="1"/>
        </p:nvSpPr>
        <p:spPr>
          <a:xfrm>
            <a:off x="7101840" y="2747914"/>
            <a:ext cx="5090163" cy="4110091"/>
          </a:xfrm>
          <a:custGeom>
            <a:avLst/>
            <a:gdLst>
              <a:gd name="connsiteX0" fmla="*/ 3328329 w 4688962"/>
              <a:gd name="connsiteY0" fmla="*/ 0 h 3854209"/>
              <a:gd name="connsiteX1" fmla="*/ 4623865 w 4688962"/>
              <a:gd name="connsiteY1" fmla="*/ 261557 h 3854209"/>
              <a:gd name="connsiteX2" fmla="*/ 4688962 w 4688962"/>
              <a:gd name="connsiteY2" fmla="*/ 292916 h 3854209"/>
              <a:gd name="connsiteX3" fmla="*/ 4688962 w 4688962"/>
              <a:gd name="connsiteY3" fmla="*/ 3854209 h 3854209"/>
              <a:gd name="connsiteX4" fmla="*/ 45507 w 4688962"/>
              <a:gd name="connsiteY4" fmla="*/ 3854209 h 3854209"/>
              <a:gd name="connsiteX5" fmla="*/ 17184 w 4688962"/>
              <a:gd name="connsiteY5" fmla="*/ 3668631 h 3854209"/>
              <a:gd name="connsiteX6" fmla="*/ 0 w 4688962"/>
              <a:gd name="connsiteY6" fmla="*/ 3328329 h 3854209"/>
              <a:gd name="connsiteX7" fmla="*/ 3328329 w 4688962"/>
              <a:gd name="connsiteY7" fmla="*/ 0 h 385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962" h="3854209">
                <a:moveTo>
                  <a:pt x="3328329" y="0"/>
                </a:moveTo>
                <a:cubicBezTo>
                  <a:pt x="3787875" y="0"/>
                  <a:pt x="4225669" y="93134"/>
                  <a:pt x="4623865" y="261557"/>
                </a:cubicBezTo>
                <a:lnTo>
                  <a:pt x="4688962" y="292916"/>
                </a:lnTo>
                <a:lnTo>
                  <a:pt x="4688962" y="3854209"/>
                </a:lnTo>
                <a:lnTo>
                  <a:pt x="45507" y="3854209"/>
                </a:lnTo>
                <a:lnTo>
                  <a:pt x="17184" y="3668631"/>
                </a:lnTo>
                <a:cubicBezTo>
                  <a:pt x="5821" y="3556743"/>
                  <a:pt x="0" y="3443216"/>
                  <a:pt x="0" y="3328329"/>
                </a:cubicBezTo>
                <a:cubicBezTo>
                  <a:pt x="0" y="1490144"/>
                  <a:pt x="1490144" y="0"/>
                  <a:pt x="3328329" y="0"/>
                </a:cubicBezTo>
                <a:close/>
              </a:path>
            </a:pathLst>
          </a:custGeom>
          <a:gradFill>
            <a:gsLst>
              <a:gs pos="0">
                <a:schemeClr val="accent1">
                  <a:lumMod val="5000"/>
                  <a:lumOff val="95000"/>
                  <a:alpha val="30000"/>
                </a:schemeClr>
              </a:gs>
              <a:gs pos="68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sz="1800"/>
          </a:p>
        </p:txBody>
      </p:sp>
      <p:sp>
        <p:nvSpPr>
          <p:cNvPr id="29" name="Picture Placeholder 25">
            <a:extLst>
              <a:ext uri="{FF2B5EF4-FFF2-40B4-BE49-F238E27FC236}">
                <a16:creationId xmlns:a16="http://schemas.microsoft.com/office/drawing/2014/main" id="{31F0C6D6-CA9C-CD81-10BB-3EAEDEC82F66}"/>
              </a:ext>
            </a:extLst>
          </p:cNvPr>
          <p:cNvSpPr>
            <a:spLocks noGrp="1"/>
          </p:cNvSpPr>
          <p:nvPr>
            <p:ph type="pic" sz="quarter" idx="10"/>
          </p:nvPr>
        </p:nvSpPr>
        <p:spPr>
          <a:xfrm>
            <a:off x="7494000" y="3052705"/>
            <a:ext cx="4698000" cy="3805294"/>
          </a:xfrm>
          <a:custGeom>
            <a:avLst/>
            <a:gdLst>
              <a:gd name="connsiteX0" fmla="*/ 3044042 w 4404917"/>
              <a:gd name="connsiteY0" fmla="*/ 0 h 3568388"/>
              <a:gd name="connsiteX1" fmla="*/ 4228920 w 4404917"/>
              <a:gd name="connsiteY1" fmla="*/ 239146 h 3568388"/>
              <a:gd name="connsiteX2" fmla="*/ 4404917 w 4404917"/>
              <a:gd name="connsiteY2" fmla="*/ 323903 h 3568388"/>
              <a:gd name="connsiteX3" fmla="*/ 4404917 w 4404917"/>
              <a:gd name="connsiteY3" fmla="*/ 3568388 h 3568388"/>
              <a:gd name="connsiteX4" fmla="*/ 48400 w 4404917"/>
              <a:gd name="connsiteY4" fmla="*/ 3568388 h 3568388"/>
              <a:gd name="connsiteX5" fmla="*/ 15716 w 4404917"/>
              <a:gd name="connsiteY5" fmla="*/ 3354299 h 3568388"/>
              <a:gd name="connsiteX6" fmla="*/ 0 w 4404917"/>
              <a:gd name="connsiteY6" fmla="*/ 3043154 h 3568388"/>
              <a:gd name="connsiteX7" fmla="*/ 3044042 w 4404917"/>
              <a:gd name="connsiteY7" fmla="*/ 0 h 3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4917" h="3568388">
                <a:moveTo>
                  <a:pt x="3044042" y="0"/>
                </a:moveTo>
                <a:cubicBezTo>
                  <a:pt x="3464337" y="0"/>
                  <a:pt x="3864736" y="85154"/>
                  <a:pt x="4228920" y="239146"/>
                </a:cubicBezTo>
                <a:lnTo>
                  <a:pt x="4404917" y="323903"/>
                </a:lnTo>
                <a:lnTo>
                  <a:pt x="4404917" y="3568388"/>
                </a:lnTo>
                <a:lnTo>
                  <a:pt x="48400" y="3568388"/>
                </a:lnTo>
                <a:lnTo>
                  <a:pt x="15716" y="3354299"/>
                </a:lnTo>
                <a:cubicBezTo>
                  <a:pt x="5324" y="3251997"/>
                  <a:pt x="0" y="3148197"/>
                  <a:pt x="0" y="3043154"/>
                </a:cubicBezTo>
                <a:cubicBezTo>
                  <a:pt x="0" y="1362466"/>
                  <a:pt x="1362864" y="0"/>
                  <a:pt x="3044042" y="0"/>
                </a:cubicBezTo>
                <a:close/>
              </a:path>
            </a:pathLst>
          </a:custGeom>
          <a:solidFill>
            <a:schemeClr val="accent3"/>
          </a:solidFill>
          <a:ln>
            <a:solidFill>
              <a:schemeClr val="bg1"/>
            </a:solidFill>
          </a:ln>
        </p:spPr>
        <p:txBody>
          <a:bodyPr wrap="square" lIns="252000" tIns="1404000" rIns="288000">
            <a:noAutofit/>
          </a:bodyPr>
          <a:lstStyle>
            <a:lvl1pPr marL="0" indent="0" algn="ctr">
              <a:buNone/>
              <a:defRPr>
                <a:solidFill>
                  <a:schemeClr val="accent2"/>
                </a:solidFill>
              </a:defRPr>
            </a:lvl1pPr>
          </a:lstStyle>
          <a:p>
            <a:endParaRPr lang="en-ID" dirty="0"/>
          </a:p>
        </p:txBody>
      </p:sp>
      <p:sp>
        <p:nvSpPr>
          <p:cNvPr id="30" name="Rectangle 29">
            <a:extLst>
              <a:ext uri="{FF2B5EF4-FFF2-40B4-BE49-F238E27FC236}">
                <a16:creationId xmlns:a16="http://schemas.microsoft.com/office/drawing/2014/main" id="{090E254D-82B6-D562-AFC0-EA22CF2C1CE8}"/>
              </a:ext>
            </a:extLst>
          </p:cNvPr>
          <p:cNvSpPr/>
          <p:nvPr userDrawn="1"/>
        </p:nvSpPr>
        <p:spPr>
          <a:xfrm flipV="1">
            <a:off x="575733" y="2947554"/>
            <a:ext cx="1472240" cy="3122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grpSp>
        <p:nvGrpSpPr>
          <p:cNvPr id="16" name="Group 15">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7" name="Group 16">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9" name="Picture 18">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27" name="Picture 26">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8"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2481688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E16A96B-1D87-DCC9-CB48-E52CABB8CFC6}"/>
              </a:ext>
            </a:extLst>
          </p:cNvPr>
          <p:cNvGraphicFramePr>
            <a:graphicFrameLocks noChangeAspect="1"/>
          </p:cNvGraphicFramePr>
          <p:nvPr userDrawn="1">
            <p:custDataLst>
              <p:tags r:id="rId2"/>
            </p:custDataLst>
            <p:extLst>
              <p:ext uri="{D42A27DB-BD31-4B8C-83A1-F6EECF244321}">
                <p14:modId xmlns:p14="http://schemas.microsoft.com/office/powerpoint/2010/main" val="1698648527"/>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4131"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75736" y="1776079"/>
            <a:ext cx="11040533" cy="4362945"/>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9" name="Picture 8"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1" name="Group 10">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2" name="Group 11">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4" name="Picture 13">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15" name="Picture 14">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3"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521881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E16A96B-1D87-DCC9-CB48-E52CABB8CFC6}"/>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5155"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FE16A96B-1D87-DCC9-CB48-E52CABB8CFC6}"/>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75736" y="1776079"/>
            <a:ext cx="11040533" cy="4362945"/>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2" name="Group 11">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4" name="Picture 13">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15" name="Picture 14">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3"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40541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hite BCM/TCH">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2"/>
            </p:custDataLst>
            <p:extLst>
              <p:ext uri="{D42A27DB-BD31-4B8C-83A1-F6EECF244321}">
                <p14:modId xmlns:p14="http://schemas.microsoft.com/office/powerpoint/2010/main" val="311752438"/>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6179"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75736" y="1802906"/>
            <a:ext cx="11040533" cy="3601370"/>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9" name="Picture 8"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1" name="Group 10">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2" name="Group 11">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4" name="Picture 13">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15" name="Picture 14">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3"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307841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BCM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7203" name="think-cell Slide" r:id="rId4" imgW="425" imgH="424" progId="TCLayout.ActiveDocument.1">
                  <p:embed/>
                </p:oleObj>
              </mc:Choice>
              <mc:Fallback>
                <p:oleObj name="think-cell Slide" r:id="rId4" imgW="425" imgH="424" progId="TCLayout.ActiveDocument.1">
                  <p:embed/>
                  <p:pic>
                    <p:nvPicPr>
                      <p:cNvPr id="6" name="think-cell data - do not delete" hidden="1">
                        <a:extLst>
                          <a:ext uri="{FF2B5EF4-FFF2-40B4-BE49-F238E27FC236}">
                            <a16:creationId xmlns:a16="http://schemas.microsoft.com/office/drawing/2014/main" id="{DF65D3F8-36FD-D621-4C85-B94ADB156B7F}"/>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75736" y="1802906"/>
            <a:ext cx="11040533" cy="3601370"/>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2" name="Group 11">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4" name="Picture 13">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15" name="Picture 14">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3"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4425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lue BCM/TCH">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2"/>
            </p:custDataLst>
            <p:extLst>
              <p:ext uri="{D42A27DB-BD31-4B8C-83A1-F6EECF244321}">
                <p14:modId xmlns:p14="http://schemas.microsoft.com/office/powerpoint/2010/main" val="1831820830"/>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8227" name="think-cell Slide" r:id="rId4" imgW="425" imgH="424" progId="TCLayout.ActiveDocument.1">
                  <p:embed/>
                </p:oleObj>
              </mc:Choice>
              <mc:Fallback>
                <p:oleObj name="think-cell Slide" r:id="rId4" imgW="425" imgH="424" progId="TCLayout.ActiveDocument.1">
                  <p:embed/>
                  <p:pic>
                    <p:nvPicPr>
                      <p:cNvPr id="6" name="think-cell data - do not delete" hidden="1">
                        <a:extLst>
                          <a:ext uri="{FF2B5EF4-FFF2-40B4-BE49-F238E27FC236}">
                            <a16:creationId xmlns:a16="http://schemas.microsoft.com/office/drawing/2014/main" id="{DF65D3F8-36FD-D621-4C85-B94ADB156B7F}"/>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27F89FA0-E838-7FCE-B0B3-D8780C03E4F8}"/>
              </a:ext>
            </a:extLst>
          </p:cNvPr>
          <p:cNvSpPr/>
          <p:nvPr userDrawn="1"/>
        </p:nvSpPr>
        <p:spPr>
          <a:xfrm flipH="1" flipV="1">
            <a:off x="-5" y="-3"/>
            <a:ext cx="12192005"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cxnSp>
        <p:nvCxnSpPr>
          <p:cNvPr id="21" name="Straight Connector 20">
            <a:extLst>
              <a:ext uri="{FF2B5EF4-FFF2-40B4-BE49-F238E27FC236}">
                <a16:creationId xmlns:a16="http://schemas.microsoft.com/office/drawing/2014/main" id="{CB289E81-BEB1-3AF3-703C-706FD81D5EA0}"/>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35B2AF2-739A-442D-0F6D-0F3622C89E01}"/>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9A54742-FABE-C0EE-43C3-F0336DE03A61}"/>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FC9FE0B-3182-AC65-87DC-79D470BA0DC1}"/>
              </a:ext>
            </a:extLst>
          </p:cNvPr>
          <p:cNvSpPr/>
          <p:nvPr userDrawn="1"/>
        </p:nvSpPr>
        <p:spPr>
          <a:xfrm>
            <a:off x="0" y="6120136"/>
            <a:ext cx="12192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75736" y="1802906"/>
            <a:ext cx="11040533" cy="3601370"/>
          </a:xfrm>
          <a:prstGeom prst="rect">
            <a:avLst/>
          </a:prstGeom>
        </p:spPr>
        <p:txBody>
          <a:bodyPr>
            <a:normAutofit/>
          </a:bodyPr>
          <a:lstStyle>
            <a:lvl1pPr>
              <a:buClr>
                <a:schemeClr val="bg2"/>
              </a:buClr>
              <a:defRPr sz="2800">
                <a:solidFill>
                  <a:schemeClr val="bg1"/>
                </a:solidFill>
              </a:defRPr>
            </a:lvl1pPr>
            <a:lvl2pPr>
              <a:buClr>
                <a:schemeClr val="bg2"/>
              </a:buClr>
              <a:defRPr sz="2400">
                <a:solidFill>
                  <a:schemeClr val="bg1"/>
                </a:solidFill>
              </a:defRPr>
            </a:lvl2pPr>
            <a:lvl3pPr>
              <a:buClr>
                <a:schemeClr val="bg2"/>
              </a:buClr>
              <a:defRPr sz="2000">
                <a:solidFill>
                  <a:schemeClr val="bg1"/>
                </a:solidFill>
              </a:defRPr>
            </a:lvl3pPr>
            <a:lvl4pPr>
              <a:buClr>
                <a:schemeClr val="bg2"/>
              </a:buClr>
              <a:defRPr sz="1800">
                <a:solidFill>
                  <a:schemeClr val="bg1"/>
                </a:solidFill>
              </a:defRPr>
            </a:lvl4pPr>
            <a:lvl5pPr>
              <a:buClr>
                <a:schemeClr val="bg2"/>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2" name="Group 11">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3" name="Group 12">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5" name="Picture 14">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16" name="Picture 15">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4"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101360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Blue BCM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9251" name="think-cell Slide" r:id="rId4" imgW="425" imgH="424" progId="TCLayout.ActiveDocument.1">
                  <p:embed/>
                </p:oleObj>
              </mc:Choice>
              <mc:Fallback>
                <p:oleObj name="think-cell Slide" r:id="rId4" imgW="425" imgH="424" progId="TCLayout.ActiveDocument.1">
                  <p:embed/>
                  <p:pic>
                    <p:nvPicPr>
                      <p:cNvPr id="6" name="think-cell data - do not delete" hidden="1">
                        <a:extLst>
                          <a:ext uri="{FF2B5EF4-FFF2-40B4-BE49-F238E27FC236}">
                            <a16:creationId xmlns:a16="http://schemas.microsoft.com/office/drawing/2014/main" id="{DF65D3F8-36FD-D621-4C85-B94ADB156B7F}"/>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27F89FA0-E838-7FCE-B0B3-D8780C03E4F8}"/>
              </a:ext>
            </a:extLst>
          </p:cNvPr>
          <p:cNvSpPr/>
          <p:nvPr userDrawn="1"/>
        </p:nvSpPr>
        <p:spPr>
          <a:xfrm flipH="1" flipV="1">
            <a:off x="-5" y="-3"/>
            <a:ext cx="12192005"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cxnSp>
        <p:nvCxnSpPr>
          <p:cNvPr id="21" name="Straight Connector 20">
            <a:extLst>
              <a:ext uri="{FF2B5EF4-FFF2-40B4-BE49-F238E27FC236}">
                <a16:creationId xmlns:a16="http://schemas.microsoft.com/office/drawing/2014/main" id="{CB289E81-BEB1-3AF3-703C-706FD81D5EA0}"/>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35B2AF2-739A-442D-0F6D-0F3622C89E01}"/>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9A54742-FABE-C0EE-43C3-F0336DE03A61}"/>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FC9FE0B-3182-AC65-87DC-79D470BA0DC1}"/>
              </a:ext>
            </a:extLst>
          </p:cNvPr>
          <p:cNvSpPr/>
          <p:nvPr userDrawn="1"/>
        </p:nvSpPr>
        <p:spPr>
          <a:xfrm>
            <a:off x="0" y="6120136"/>
            <a:ext cx="12192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75736" y="1802906"/>
            <a:ext cx="11040533" cy="3601370"/>
          </a:xfrm>
          <a:prstGeom prst="rect">
            <a:avLst/>
          </a:prstGeom>
        </p:spPr>
        <p:txBody>
          <a:bodyPr>
            <a:normAutofit/>
          </a:bodyPr>
          <a:lstStyle>
            <a:lvl1pPr>
              <a:buClr>
                <a:schemeClr val="bg2"/>
              </a:buClr>
              <a:defRPr sz="2800">
                <a:solidFill>
                  <a:schemeClr val="bg1"/>
                </a:solidFill>
              </a:defRPr>
            </a:lvl1pPr>
            <a:lvl2pPr>
              <a:buClr>
                <a:schemeClr val="bg2"/>
              </a:buClr>
              <a:defRPr sz="2400">
                <a:solidFill>
                  <a:schemeClr val="bg1"/>
                </a:solidFill>
              </a:defRPr>
            </a:lvl2pPr>
            <a:lvl3pPr>
              <a:buClr>
                <a:schemeClr val="bg2"/>
              </a:buClr>
              <a:defRPr sz="2000">
                <a:solidFill>
                  <a:schemeClr val="bg1"/>
                </a:solidFill>
              </a:defRPr>
            </a:lvl3pPr>
            <a:lvl4pPr>
              <a:buClr>
                <a:schemeClr val="bg2"/>
              </a:buClr>
              <a:defRPr sz="1800">
                <a:solidFill>
                  <a:schemeClr val="bg1"/>
                </a:solidFill>
              </a:defRPr>
            </a:lvl4pPr>
            <a:lvl5pPr>
              <a:buClr>
                <a:schemeClr val="bg2"/>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3" name="Group 12">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5" name="Picture 14">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16" name="Picture 15">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4"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2205830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2 BCM/TCH">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9194C97-E41F-C6E5-ADB1-A46B815AB2BC}"/>
              </a:ext>
            </a:extLst>
          </p:cNvPr>
          <p:cNvGraphicFramePr>
            <a:graphicFrameLocks noChangeAspect="1"/>
          </p:cNvGraphicFramePr>
          <p:nvPr userDrawn="1">
            <p:custDataLst>
              <p:tags r:id="rId2"/>
            </p:custDataLst>
            <p:extLst>
              <p:ext uri="{D42A27DB-BD31-4B8C-83A1-F6EECF244321}">
                <p14:modId xmlns:p14="http://schemas.microsoft.com/office/powerpoint/2010/main" val="3067353816"/>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0275"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75736" y="1802907"/>
            <a:ext cx="5149877"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15898BDB-F3DB-29EB-5385-368666BDDBE4}"/>
              </a:ext>
            </a:extLst>
          </p:cNvPr>
          <p:cNvSpPr>
            <a:spLocks noGrp="1"/>
          </p:cNvSpPr>
          <p:nvPr>
            <p:ph idx="14"/>
          </p:nvPr>
        </p:nvSpPr>
        <p:spPr>
          <a:xfrm>
            <a:off x="6466392" y="1802907"/>
            <a:ext cx="5149877"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2" name="Group 11">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3" name="Group 12">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5" name="Picture 14">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16" name="Picture 15">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4"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5430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995DB67-C0CE-9F32-2AD8-9A4E4DD97BBB}"/>
              </a:ext>
            </a:extLst>
          </p:cNvPr>
          <p:cNvGraphicFramePr>
            <a:graphicFrameLocks noChangeAspect="1"/>
          </p:cNvGraphicFramePr>
          <p:nvPr userDrawn="1">
            <p:custDataLst>
              <p:tags r:id="rId29"/>
            </p:custDataLst>
            <p:extLst>
              <p:ext uri="{D42A27DB-BD31-4B8C-83A1-F6EECF244321}">
                <p14:modId xmlns:p14="http://schemas.microsoft.com/office/powerpoint/2010/main" val="3696373314"/>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059" name="think-cell Slide" r:id="rId30" imgW="425" imgH="424" progId="TCLayout.ActiveDocument.1">
                  <p:embed/>
                </p:oleObj>
              </mc:Choice>
              <mc:Fallback>
                <p:oleObj name="think-cell Slide" r:id="rId30" imgW="425" imgH="424" progId="TCLayout.ActiveDocument.1">
                  <p:embed/>
                  <p:pic>
                    <p:nvPicPr>
                      <p:cNvPr id="0" name=""/>
                      <p:cNvPicPr/>
                      <p:nvPr/>
                    </p:nvPicPr>
                    <p:blipFill>
                      <a:blip r:embed="rId31"/>
                      <a:stretch>
                        <a:fillRect/>
                      </a:stretch>
                    </p:blipFill>
                    <p:spPr>
                      <a:xfrm>
                        <a:off x="2120" y="1588"/>
                        <a:ext cx="2117" cy="1588"/>
                      </a:xfrm>
                      <a:prstGeom prst="rect">
                        <a:avLst/>
                      </a:prstGeom>
                    </p:spPr>
                  </p:pic>
                </p:oleObj>
              </mc:Fallback>
            </mc:AlternateContent>
          </a:graphicData>
        </a:graphic>
      </p:graphicFrame>
      <p:sp>
        <p:nvSpPr>
          <p:cNvPr id="2" name="Title Placeholder 1"/>
          <p:cNvSpPr>
            <a:spLocks noGrp="1"/>
          </p:cNvSpPr>
          <p:nvPr>
            <p:ph type="title"/>
          </p:nvPr>
        </p:nvSpPr>
        <p:spPr>
          <a:xfrm>
            <a:off x="575736" y="749881"/>
            <a:ext cx="11040533" cy="500458"/>
          </a:xfrm>
          <a:prstGeom prst="rect">
            <a:avLst/>
          </a:prstGeom>
        </p:spPr>
        <p:txBody>
          <a:bodyPr vert="horz" wrap="square" lIns="0" tIns="0" rIns="0" bIns="0" rtlCol="0" anchor="b">
            <a:spAutoFit/>
          </a:bodyPr>
          <a:lstStyle/>
          <a:p>
            <a:pPr lvl="0"/>
            <a:r>
              <a:rPr lang="en-US" dirty="0"/>
              <a:t>Click to edit Master title style</a:t>
            </a:r>
          </a:p>
        </p:txBody>
      </p:sp>
      <p:sp>
        <p:nvSpPr>
          <p:cNvPr id="3" name="Text Placeholder 2"/>
          <p:cNvSpPr>
            <a:spLocks noGrp="1"/>
          </p:cNvSpPr>
          <p:nvPr>
            <p:ph type="body" idx="1"/>
          </p:nvPr>
        </p:nvSpPr>
        <p:spPr>
          <a:xfrm>
            <a:off x="575736" y="1405093"/>
            <a:ext cx="11040533" cy="4760758"/>
          </a:xfrm>
          <a:prstGeom prst="rect">
            <a:avLst/>
          </a:prstGeom>
        </p:spPr>
        <p:txBody>
          <a:bodyPr vert="horz" lIns="0" tIns="0" rIns="0" bIns="0" rtlCol="0">
            <a:normAutofit/>
          </a:bodyPr>
          <a:lstStyle/>
          <a:p>
            <a:pPr lvl="0">
              <a:buClr>
                <a:schemeClr val="bg2"/>
              </a:buClr>
            </a:pPr>
            <a:r>
              <a:rPr lang="en-US" dirty="0"/>
              <a:t>Click to edit Master text styles</a:t>
            </a:r>
          </a:p>
          <a:p>
            <a:pPr lvl="1">
              <a:buClr>
                <a:schemeClr val="bg2"/>
              </a:buClr>
            </a:pPr>
            <a:r>
              <a:rPr lang="en-US" dirty="0"/>
              <a:t>Second level</a:t>
            </a:r>
          </a:p>
          <a:p>
            <a:pPr lvl="2">
              <a:buClr>
                <a:schemeClr val="bg2"/>
              </a:buClr>
            </a:pPr>
            <a:r>
              <a:rPr lang="en-US" dirty="0"/>
              <a:t>Third level</a:t>
            </a:r>
          </a:p>
          <a:p>
            <a:pPr lvl="3">
              <a:buClr>
                <a:schemeClr val="bg2"/>
              </a:buClr>
            </a:pPr>
            <a:r>
              <a:rPr lang="en-US" dirty="0"/>
              <a:t>Fourth level</a:t>
            </a:r>
          </a:p>
          <a:p>
            <a:pPr lvl="4">
              <a:buClr>
                <a:schemeClr val="bg2"/>
              </a:buClr>
            </a:pPr>
            <a:r>
              <a:rPr lang="en-US" dirty="0"/>
              <a:t>Fifth level</a:t>
            </a:r>
          </a:p>
        </p:txBody>
      </p:sp>
    </p:spTree>
    <p:extLst>
      <p:ext uri="{BB962C8B-B14F-4D97-AF65-F5344CB8AC3E}">
        <p14:creationId xmlns:p14="http://schemas.microsoft.com/office/powerpoint/2010/main" val="2150854063"/>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62" r:id="rId3"/>
    <p:sldLayoutId id="2147483683" r:id="rId4"/>
    <p:sldLayoutId id="2147483679" r:id="rId5"/>
    <p:sldLayoutId id="2147483684" r:id="rId6"/>
    <p:sldLayoutId id="2147483680" r:id="rId7"/>
    <p:sldLayoutId id="2147483685" r:id="rId8"/>
    <p:sldLayoutId id="2147483672" r:id="rId9"/>
    <p:sldLayoutId id="2147483686" r:id="rId10"/>
    <p:sldLayoutId id="2147483674" r:id="rId11"/>
    <p:sldLayoutId id="2147483687" r:id="rId12"/>
    <p:sldLayoutId id="2147483677" r:id="rId13"/>
    <p:sldLayoutId id="2147483688" r:id="rId14"/>
    <p:sldLayoutId id="2147483681" r:id="rId15"/>
    <p:sldLayoutId id="2147483689" r:id="rId16"/>
    <p:sldLayoutId id="2147483675" r:id="rId17"/>
    <p:sldLayoutId id="2147483690" r:id="rId18"/>
    <p:sldLayoutId id="2147483676" r:id="rId19"/>
    <p:sldLayoutId id="2147483691" r:id="rId20"/>
    <p:sldLayoutId id="2147483673" r:id="rId21"/>
    <p:sldLayoutId id="2147483692" r:id="rId22"/>
    <p:sldLayoutId id="2147483678" r:id="rId23"/>
    <p:sldLayoutId id="2147483693" r:id="rId24"/>
    <p:sldLayoutId id="2147483663" r:id="rId25"/>
    <p:sldLayoutId id="2147483694" r:id="rId26"/>
  </p:sldLayoutIdLst>
  <p:hf sldNum="0" hdr="0" dt="0"/>
  <p:txStyles>
    <p:titleStyle>
      <a:lvl1pPr algn="l" defTabSz="914400" rtl="0" eaLnBrk="1" latinLnBrk="0" hangingPunct="1">
        <a:lnSpc>
          <a:spcPct val="90000"/>
        </a:lnSpc>
        <a:spcBef>
          <a:spcPct val="0"/>
        </a:spcBef>
        <a:buNone/>
        <a:defRPr lang="en-US" sz="3600" kern="1200" dirty="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800" kern="1200" dirty="0" smtClean="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1600" kern="1200" dirty="0" smtClean="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400" kern="1200" dirty="0" smtClean="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200" kern="1200" dirty="0" smtClean="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2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3" userDrawn="1">
          <p15:clr>
            <a:srgbClr val="F26B43"/>
          </p15:clr>
        </p15:guide>
        <p15:guide id="4" pos="7317" userDrawn="1">
          <p15:clr>
            <a:srgbClr val="F26B43"/>
          </p15:clr>
        </p15:guide>
        <p15:guide id="5"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11.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6.jpeg"/><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1.svg"/><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image" Target="../media/image17.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19.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5.xml"/><Relationship Id="rId1" Type="http://schemas.openxmlformats.org/officeDocument/2006/relationships/vmlDrawing" Target="../drawings/vmlDrawing44.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20.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slideLayout" Target="../slideLayouts/slideLayout5.xml"/><Relationship Id="rId7" Type="http://schemas.openxmlformats.org/officeDocument/2006/relationships/hyperlink" Target="http://www.zygomatica.com/2018/02/14/raitiotie-ja-numeroiden-petollisuus/" TargetMode="External"/><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21.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pixabay.com/en/emoji-emotions-face-wondering-2744064/" TargetMode="External"/><Relationship Id="rId2" Type="http://schemas.openxmlformats.org/officeDocument/2006/relationships/tags" Target="../tags/tag49.xml"/><Relationship Id="rId1" Type="http://schemas.openxmlformats.org/officeDocument/2006/relationships/vmlDrawing" Target="../drawings/vmlDrawing48.v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0.xml"/><Relationship Id="rId1" Type="http://schemas.openxmlformats.org/officeDocument/2006/relationships/vmlDrawing" Target="../drawings/vmlDrawing49.v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profslusos.blogspot.com/2014/09/ainda-falta-o-resto.html" TargetMode="External"/><Relationship Id="rId2" Type="http://schemas.openxmlformats.org/officeDocument/2006/relationships/tags" Target="../tags/tag51.xml"/><Relationship Id="rId1" Type="http://schemas.openxmlformats.org/officeDocument/2006/relationships/vmlDrawing" Target="../drawings/vmlDrawing50.vml"/><Relationship Id="rId6" Type="http://schemas.openxmlformats.org/officeDocument/2006/relationships/image" Target="../media/image24.jpe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6.png"/><Relationship Id="rId2" Type="http://schemas.openxmlformats.org/officeDocument/2006/relationships/tags" Target="../tags/tag52.xml"/><Relationship Id="rId1" Type="http://schemas.openxmlformats.org/officeDocument/2006/relationships/vmlDrawing" Target="../drawings/vmlDrawing51.vml"/><Relationship Id="rId6" Type="http://schemas.openxmlformats.org/officeDocument/2006/relationships/image" Target="../media/image25.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3.xml"/><Relationship Id="rId1" Type="http://schemas.openxmlformats.org/officeDocument/2006/relationships/vmlDrawing" Target="../drawings/vmlDrawing52.vm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4.xml"/><Relationship Id="rId1" Type="http://schemas.openxmlformats.org/officeDocument/2006/relationships/vmlDrawing" Target="../drawings/vmlDrawing53.v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7.xml"/><Relationship Id="rId1" Type="http://schemas.openxmlformats.org/officeDocument/2006/relationships/vmlDrawing" Target="../drawings/vmlDrawing56.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8.xml"/><Relationship Id="rId1" Type="http://schemas.openxmlformats.org/officeDocument/2006/relationships/vmlDrawing" Target="../drawings/vmlDrawing57.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9.xml"/><Relationship Id="rId1" Type="http://schemas.openxmlformats.org/officeDocument/2006/relationships/vmlDrawing" Target="../drawings/vmlDrawing58.vml"/><Relationship Id="rId6" Type="http://schemas.openxmlformats.org/officeDocument/2006/relationships/image" Target="../media/image28.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8.png"/><Relationship Id="rId2" Type="http://schemas.openxmlformats.org/officeDocument/2006/relationships/tags" Target="../tags/tag60.xml"/><Relationship Id="rId1" Type="http://schemas.openxmlformats.org/officeDocument/2006/relationships/vmlDrawing" Target="../drawings/vmlDrawing59.v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1.xml"/><Relationship Id="rId1" Type="http://schemas.openxmlformats.org/officeDocument/2006/relationships/vmlDrawing" Target="../drawings/vmlDrawing60.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5.xml"/><Relationship Id="rId7" Type="http://schemas.openxmlformats.org/officeDocument/2006/relationships/diagramLayout" Target="../diagrams/layout1.xml"/><Relationship Id="rId2" Type="http://schemas.openxmlformats.org/officeDocument/2006/relationships/tags" Target="../tags/tag62.xml"/><Relationship Id="rId1" Type="http://schemas.openxmlformats.org/officeDocument/2006/relationships/vmlDrawing" Target="../drawings/vmlDrawing61.v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15.bin"/><Relationship Id="rId9" Type="http://schemas.openxmlformats.org/officeDocument/2006/relationships/diagramColors" Target="../diagrams/colors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3.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4.xml"/><Relationship Id="rId1" Type="http://schemas.openxmlformats.org/officeDocument/2006/relationships/vmlDrawing" Target="../drawings/vmlDrawing63.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12.jpe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wikidoc.org/index.php/Tuberculosis_chest_x_ray" TargetMode="External"/><Relationship Id="rId2" Type="http://schemas.openxmlformats.org/officeDocument/2006/relationships/tags" Target="../tags/tag67.xml"/><Relationship Id="rId1" Type="http://schemas.openxmlformats.org/officeDocument/2006/relationships/vmlDrawing" Target="../drawings/vmlDrawing66.vml"/><Relationship Id="rId6" Type="http://schemas.openxmlformats.org/officeDocument/2006/relationships/image" Target="../media/image30.jpe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9.xml"/><Relationship Id="rId1" Type="http://schemas.openxmlformats.org/officeDocument/2006/relationships/vmlDrawing" Target="../drawings/vmlDrawing68.v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0.xml"/><Relationship Id="rId1" Type="http://schemas.openxmlformats.org/officeDocument/2006/relationships/vmlDrawing" Target="../drawings/vmlDrawing69.vml"/><Relationship Id="rId6" Type="http://schemas.openxmlformats.org/officeDocument/2006/relationships/image" Target="../media/image32.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1.xml"/><Relationship Id="rId1" Type="http://schemas.openxmlformats.org/officeDocument/2006/relationships/vmlDrawing" Target="../drawings/vmlDrawing70.vml"/><Relationship Id="rId6" Type="http://schemas.openxmlformats.org/officeDocument/2006/relationships/image" Target="../media/image33.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3.xml"/><Relationship Id="rId1" Type="http://schemas.openxmlformats.org/officeDocument/2006/relationships/vmlDrawing" Target="../drawings/vmlDrawing72.vml"/><Relationship Id="rId6" Type="http://schemas.openxmlformats.org/officeDocument/2006/relationships/image" Target="../media/image34.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4.xml"/><Relationship Id="rId1" Type="http://schemas.openxmlformats.org/officeDocument/2006/relationships/vmlDrawing" Target="../drawings/vmlDrawing73.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5.xml"/><Relationship Id="rId1" Type="http://schemas.openxmlformats.org/officeDocument/2006/relationships/vmlDrawing" Target="../drawings/vmlDrawing74.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6.xml"/><Relationship Id="rId1" Type="http://schemas.openxmlformats.org/officeDocument/2006/relationships/vmlDrawing" Target="../drawings/vmlDrawing75.vml"/><Relationship Id="rId6" Type="http://schemas.openxmlformats.org/officeDocument/2006/relationships/image" Target="../media/image35.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7.xml"/><Relationship Id="rId1" Type="http://schemas.openxmlformats.org/officeDocument/2006/relationships/vmlDrawing" Target="../drawings/vmlDrawing76.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8.xml"/><Relationship Id="rId1" Type="http://schemas.openxmlformats.org/officeDocument/2006/relationships/vmlDrawing" Target="../drawings/vmlDrawing77.v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9.xml"/><Relationship Id="rId1" Type="http://schemas.openxmlformats.org/officeDocument/2006/relationships/vmlDrawing" Target="../drawings/vmlDrawing78.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0.xml"/><Relationship Id="rId1" Type="http://schemas.openxmlformats.org/officeDocument/2006/relationships/vmlDrawing" Target="../drawings/vmlDrawing79.vml"/><Relationship Id="rId6" Type="http://schemas.openxmlformats.org/officeDocument/2006/relationships/image" Target="../media/image37.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1.xml"/><Relationship Id="rId1" Type="http://schemas.openxmlformats.org/officeDocument/2006/relationships/vmlDrawing" Target="../drawings/vmlDrawing80.v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2.xml"/><Relationship Id="rId1" Type="http://schemas.openxmlformats.org/officeDocument/2006/relationships/vmlDrawing" Target="../drawings/vmlDrawing81.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3.xml"/><Relationship Id="rId1" Type="http://schemas.openxmlformats.org/officeDocument/2006/relationships/vmlDrawing" Target="../drawings/vmlDrawing82.v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4.xml"/><Relationship Id="rId1" Type="http://schemas.openxmlformats.org/officeDocument/2006/relationships/vmlDrawing" Target="../drawings/vmlDrawing83.v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5.xml"/><Relationship Id="rId1" Type="http://schemas.openxmlformats.org/officeDocument/2006/relationships/vmlDrawing" Target="../drawings/vmlDrawing84.vml"/><Relationship Id="rId6" Type="http://schemas.openxmlformats.org/officeDocument/2006/relationships/image" Target="../media/image41.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6.xml"/><Relationship Id="rId1" Type="http://schemas.openxmlformats.org/officeDocument/2006/relationships/vmlDrawing" Target="../drawings/vmlDrawing85.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7.xml"/><Relationship Id="rId1" Type="http://schemas.openxmlformats.org/officeDocument/2006/relationships/vmlDrawing" Target="../drawings/vmlDrawing86.vml"/><Relationship Id="rId6" Type="http://schemas.openxmlformats.org/officeDocument/2006/relationships/image" Target="../media/image42.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8.xml"/><Relationship Id="rId1" Type="http://schemas.openxmlformats.org/officeDocument/2006/relationships/vmlDrawing" Target="../drawings/vmlDrawing87.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9.xml"/><Relationship Id="rId1" Type="http://schemas.openxmlformats.org/officeDocument/2006/relationships/vmlDrawing" Target="../drawings/vmlDrawing88.vml"/><Relationship Id="rId6" Type="http://schemas.openxmlformats.org/officeDocument/2006/relationships/image" Target="../media/image43.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5.png"/><Relationship Id="rId2" Type="http://schemas.openxmlformats.org/officeDocument/2006/relationships/tags" Target="../tags/tag90.xml"/><Relationship Id="rId1" Type="http://schemas.openxmlformats.org/officeDocument/2006/relationships/vmlDrawing" Target="../drawings/vmlDrawing89.vml"/><Relationship Id="rId6" Type="http://schemas.openxmlformats.org/officeDocument/2006/relationships/image" Target="../media/image44.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2.xml"/><Relationship Id="rId1" Type="http://schemas.openxmlformats.org/officeDocument/2006/relationships/vmlDrawing" Target="../drawings/vmlDrawing91.vml"/><Relationship Id="rId6" Type="http://schemas.openxmlformats.org/officeDocument/2006/relationships/image" Target="../media/image47.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3.xml"/><Relationship Id="rId1" Type="http://schemas.openxmlformats.org/officeDocument/2006/relationships/vmlDrawing" Target="../drawings/vmlDrawing92.vml"/><Relationship Id="rId6" Type="http://schemas.openxmlformats.org/officeDocument/2006/relationships/image" Target="../media/image48.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4.xml"/><Relationship Id="rId1" Type="http://schemas.openxmlformats.org/officeDocument/2006/relationships/vmlDrawing" Target="../drawings/vmlDrawing93.vml"/><Relationship Id="rId6" Type="http://schemas.openxmlformats.org/officeDocument/2006/relationships/image" Target="../media/image49.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5.xml"/><Relationship Id="rId1" Type="http://schemas.openxmlformats.org/officeDocument/2006/relationships/vmlDrawing" Target="../drawings/vmlDrawing94.vml"/><Relationship Id="rId6" Type="http://schemas.openxmlformats.org/officeDocument/2006/relationships/image" Target="../media/image50.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6.xml"/><Relationship Id="rId1" Type="http://schemas.openxmlformats.org/officeDocument/2006/relationships/vmlDrawing" Target="../drawings/vmlDrawing95.vml"/><Relationship Id="rId6" Type="http://schemas.openxmlformats.org/officeDocument/2006/relationships/image" Target="../media/image51.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7.xml"/><Relationship Id="rId1" Type="http://schemas.openxmlformats.org/officeDocument/2006/relationships/vmlDrawing" Target="../drawings/vmlDrawing96.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8.xml"/><Relationship Id="rId1" Type="http://schemas.openxmlformats.org/officeDocument/2006/relationships/vmlDrawing" Target="../drawings/vmlDrawing97.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9.xml"/><Relationship Id="rId1" Type="http://schemas.openxmlformats.org/officeDocument/2006/relationships/vmlDrawing" Target="../drawings/vmlDrawing98.vml"/><Relationship Id="rId6" Type="http://schemas.openxmlformats.org/officeDocument/2006/relationships/image" Target="../media/image52.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0.xml"/><Relationship Id="rId1" Type="http://schemas.openxmlformats.org/officeDocument/2006/relationships/vmlDrawing" Target="../drawings/vmlDrawing99.vml"/><Relationship Id="rId6" Type="http://schemas.openxmlformats.org/officeDocument/2006/relationships/image" Target="../media/image53.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1.xml"/><Relationship Id="rId1" Type="http://schemas.openxmlformats.org/officeDocument/2006/relationships/vmlDrawing" Target="../drawings/vmlDrawing100.vml"/><Relationship Id="rId6" Type="http://schemas.openxmlformats.org/officeDocument/2006/relationships/image" Target="../media/image54.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2.xml"/><Relationship Id="rId1" Type="http://schemas.openxmlformats.org/officeDocument/2006/relationships/vmlDrawing" Target="../drawings/vmlDrawing101.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3.xml"/><Relationship Id="rId1" Type="http://schemas.openxmlformats.org/officeDocument/2006/relationships/vmlDrawing" Target="../drawings/vmlDrawing102.v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4.xml"/><Relationship Id="rId1" Type="http://schemas.openxmlformats.org/officeDocument/2006/relationships/vmlDrawing" Target="../drawings/vmlDrawing103.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5.xml"/><Relationship Id="rId1" Type="http://schemas.openxmlformats.org/officeDocument/2006/relationships/vmlDrawing" Target="../drawings/vmlDrawing104.vml"/><Relationship Id="rId6" Type="http://schemas.openxmlformats.org/officeDocument/2006/relationships/image" Target="../media/image56.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6.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7.xml"/><Relationship Id="rId1" Type="http://schemas.openxmlformats.org/officeDocument/2006/relationships/vmlDrawing" Target="../drawings/vmlDrawing106.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8.xml"/><Relationship Id="rId1" Type="http://schemas.openxmlformats.org/officeDocument/2006/relationships/vmlDrawing" Target="../drawings/vmlDrawing107.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9.xml"/><Relationship Id="rId1" Type="http://schemas.openxmlformats.org/officeDocument/2006/relationships/vmlDrawing" Target="../drawings/vmlDrawing108.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10.xml"/><Relationship Id="rId1" Type="http://schemas.openxmlformats.org/officeDocument/2006/relationships/vmlDrawing" Target="../drawings/vmlDrawing109.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86.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3" Type="http://schemas.openxmlformats.org/officeDocument/2006/relationships/slideLayout" Target="../slideLayouts/slideLayout5.xml"/><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tags" Target="../tags/tag111.xml"/><Relationship Id="rId1" Type="http://schemas.openxmlformats.org/officeDocument/2006/relationships/vmlDrawing" Target="../drawings/vmlDrawing110.v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1.emf"/><Relationship Id="rId10" Type="http://schemas.openxmlformats.org/officeDocument/2006/relationships/image" Target="../media/image61.jpeg"/><Relationship Id="rId4" Type="http://schemas.openxmlformats.org/officeDocument/2006/relationships/oleObject" Target="../embeddings/oleObject15.bin"/><Relationship Id="rId9" Type="http://schemas.openxmlformats.org/officeDocument/2006/relationships/image" Target="../media/image60.jpeg"/><Relationship Id="rId14" Type="http://schemas.openxmlformats.org/officeDocument/2006/relationships/image" Target="../media/image65.jpeg"/></Relationships>
</file>

<file path=ppt/slides/_rels/slide87.xml.rels><?xml version="1.0" encoding="UTF-8" standalone="yes"?>
<Relationships xmlns="http://schemas.openxmlformats.org/package/2006/relationships"><Relationship Id="rId3" Type="http://schemas.openxmlformats.org/officeDocument/2006/relationships/hyperlink" Target="https://www.cdc.gov/tb/hcp/education/core-curriculum-on-tuberculosis.html" TargetMode="External"/><Relationship Id="rId2" Type="http://schemas.openxmlformats.org/officeDocument/2006/relationships/hyperlink" Target="https://www.cdc.gov/tb/webcourses/TB101/index.html" TargetMode="Externa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hyperlink" Target="http://www.flickr.com/photos/dcoetzee/8488782713/" TargetMode="External"/><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tags" Target="../tags/tag35.xml"/><Relationship Id="rId1" Type="http://schemas.openxmlformats.org/officeDocument/2006/relationships/vmlDrawing" Target="../drawings/vmlDrawing34.v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1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3FE8250-B772-B6C3-00A6-8272B38757A0}"/>
              </a:ext>
            </a:extLst>
          </p:cNvPr>
          <p:cNvGraphicFramePr>
            <a:graphicFrameLocks noChangeAspect="1"/>
          </p:cNvGraphicFramePr>
          <p:nvPr>
            <p:custDataLst>
              <p:tags r:id="rId2"/>
            </p:custDataLst>
            <p:extLst>
              <p:ext uri="{D42A27DB-BD31-4B8C-83A1-F6EECF244321}">
                <p14:modId xmlns:p14="http://schemas.microsoft.com/office/powerpoint/2010/main" val="250678247"/>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7683"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4C7E695-441F-FAE1-A429-02133CCBFC49}"/>
              </a:ext>
            </a:extLst>
          </p:cNvPr>
          <p:cNvSpPr>
            <a:spLocks noGrp="1"/>
          </p:cNvSpPr>
          <p:nvPr>
            <p:ph type="ctrTitle"/>
          </p:nvPr>
        </p:nvSpPr>
        <p:spPr>
          <a:xfrm>
            <a:off x="575732" y="3045358"/>
            <a:ext cx="5010979" cy="1221040"/>
          </a:xfrm>
        </p:spPr>
        <p:txBody>
          <a:bodyPr vert="horz"/>
          <a:lstStyle/>
          <a:p>
            <a:r>
              <a:rPr lang="en-US" dirty="0" smtClean="0"/>
              <a:t>Completion of Treatment</a:t>
            </a:r>
            <a:endParaRPr lang="en-ID" dirty="0"/>
          </a:p>
        </p:txBody>
      </p:sp>
      <p:sp>
        <p:nvSpPr>
          <p:cNvPr id="6" name="Text Placeholder 5">
            <a:extLst>
              <a:ext uri="{FF2B5EF4-FFF2-40B4-BE49-F238E27FC236}">
                <a16:creationId xmlns:a16="http://schemas.microsoft.com/office/drawing/2014/main" id="{96B598DE-3EA5-9E39-F904-ED918AAB768C}"/>
              </a:ext>
            </a:extLst>
          </p:cNvPr>
          <p:cNvSpPr>
            <a:spLocks noGrp="1"/>
          </p:cNvSpPr>
          <p:nvPr>
            <p:ph type="body" sz="quarter" idx="10"/>
          </p:nvPr>
        </p:nvSpPr>
        <p:spPr>
          <a:xfrm>
            <a:off x="575732" y="5575878"/>
            <a:ext cx="5318074" cy="221599"/>
          </a:xfrm>
        </p:spPr>
        <p:txBody>
          <a:bodyPr/>
          <a:lstStyle/>
          <a:p>
            <a:r>
              <a:rPr lang="en-US" dirty="0"/>
              <a:t>Presented </a:t>
            </a:r>
            <a:r>
              <a:rPr lang="en-US" dirty="0" smtClean="0"/>
              <a:t>by: Barbarah Martinez, MSN, APRN, FNP-BC </a:t>
            </a:r>
            <a:endParaRPr lang="en-US" dirty="0"/>
          </a:p>
        </p:txBody>
      </p:sp>
      <p:sp>
        <p:nvSpPr>
          <p:cNvPr id="7" name="Text Placeholder 6">
            <a:extLst>
              <a:ext uri="{FF2B5EF4-FFF2-40B4-BE49-F238E27FC236}">
                <a16:creationId xmlns:a16="http://schemas.microsoft.com/office/drawing/2014/main" id="{9B4BBC17-BD69-31FD-7FB5-5DC5542A4CCB}"/>
              </a:ext>
            </a:extLst>
          </p:cNvPr>
          <p:cNvSpPr>
            <a:spLocks noGrp="1"/>
          </p:cNvSpPr>
          <p:nvPr>
            <p:ph type="body" sz="quarter" idx="11"/>
          </p:nvPr>
        </p:nvSpPr>
        <p:spPr/>
        <p:txBody>
          <a:bodyPr/>
          <a:lstStyle/>
          <a:p>
            <a:r>
              <a:rPr lang="en-US" dirty="0" smtClean="0"/>
              <a:t>Date: 09/18/2025</a:t>
            </a:r>
            <a:endParaRPr lang="en-ID" dirty="0"/>
          </a:p>
        </p:txBody>
      </p:sp>
      <p:pic>
        <p:nvPicPr>
          <p:cNvPr id="21" name="Picture Placeholder 20"/>
          <p:cNvPicPr>
            <a:picLocks noGrp="1" noChangeAspect="1"/>
          </p:cNvPicPr>
          <p:nvPr>
            <p:ph type="pic" sz="quarter" idx="12"/>
          </p:nvPr>
        </p:nvPicPr>
        <p:blipFill>
          <a:blip r:embed="rId6" cstate="hqprint">
            <a:extLst>
              <a:ext uri="{28A0092B-C50C-407E-A947-70E740481C1C}">
                <a14:useLocalDpi xmlns:a14="http://schemas.microsoft.com/office/drawing/2010/main" val="0"/>
              </a:ext>
            </a:extLst>
          </a:blip>
          <a:srcRect l="4462" r="4462"/>
          <a:stretch>
            <a:fillRect/>
          </a:stretch>
        </p:blipFill>
        <p:spPr>
          <a:xfrm>
            <a:off x="9288000" y="-5162"/>
            <a:ext cx="2904000" cy="2129251"/>
          </a:xfrm>
        </p:spPr>
      </p:pic>
    </p:spTree>
    <p:extLst>
      <p:ext uri="{BB962C8B-B14F-4D97-AF65-F5344CB8AC3E}">
        <p14:creationId xmlns:p14="http://schemas.microsoft.com/office/powerpoint/2010/main" val="1604961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5089"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576267" y="1749553"/>
            <a:ext cx="11040002" cy="307777"/>
          </a:xfrm>
          <a:prstGeom prst="rect">
            <a:avLst/>
          </a:prstGeom>
          <a:noFill/>
        </p:spPr>
        <p:txBody>
          <a:bodyPr wrap="square" lIns="0" tIns="0" rIns="0" bIns="0" anchor="t">
            <a:spAutoFit/>
          </a:bodyPr>
          <a:lstStyle/>
          <a:p>
            <a:r>
              <a:rPr lang="en-US" sz="2000" dirty="0"/>
              <a:t>How many times a week are you observing the patient taking TB meds? </a:t>
            </a: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FIRST</a:t>
            </a:r>
          </a:p>
        </p:txBody>
      </p:sp>
      <p:pic>
        <p:nvPicPr>
          <p:cNvPr id="5" name="Picture 4">
            <a:extLst>
              <a:ext uri="{FF2B5EF4-FFF2-40B4-BE49-F238E27FC236}">
                <a16:creationId xmlns:a16="http://schemas.microsoft.com/office/drawing/2014/main" id="{F00E8604-6D3A-0C8C-B460-580F33FA67EC}"/>
              </a:ext>
            </a:extLst>
          </p:cNvPr>
          <p:cNvPicPr>
            <a:picLocks noChangeAspect="1"/>
          </p:cNvPicPr>
          <p:nvPr/>
        </p:nvPicPr>
        <p:blipFill>
          <a:blip r:embed="rId6"/>
          <a:stretch>
            <a:fillRect/>
          </a:stretch>
        </p:blipFill>
        <p:spPr>
          <a:xfrm>
            <a:off x="575736" y="2236621"/>
            <a:ext cx="4236441" cy="3410430"/>
          </a:xfrm>
          <a:prstGeom prst="rect">
            <a:avLst/>
          </a:prstGeom>
        </p:spPr>
      </p:pic>
      <p:pic>
        <p:nvPicPr>
          <p:cNvPr id="6" name="Picture 2" descr="Kids Weekly Calendar / Cute Colorful Printable Children's Weekly Planner /  DIGITAL FILE / A4 / US Letter /A5 / 3 Sizes Included Download - Etsy">
            <a:extLst>
              <a:ext uri="{FF2B5EF4-FFF2-40B4-BE49-F238E27FC236}">
                <a16:creationId xmlns:a16="http://schemas.microsoft.com/office/drawing/2014/main" id="{DEFEBB6D-F51F-8E60-43A5-716BA2275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7716" y="2236621"/>
            <a:ext cx="4546833" cy="34104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37923" y="5743090"/>
            <a:ext cx="2579552" cy="369332"/>
          </a:xfrm>
          <a:prstGeom prst="rect">
            <a:avLst/>
          </a:prstGeom>
        </p:spPr>
        <p:txBody>
          <a:bodyPr wrap="none">
            <a:spAutoFit/>
          </a:bodyPr>
          <a:lstStyle/>
          <a:p>
            <a:r>
              <a:rPr lang="en-US" smtClean="0"/>
              <a:t>WORK WEEK? = 5 days</a:t>
            </a:r>
            <a:endParaRPr lang="en-US" dirty="0"/>
          </a:p>
        </p:txBody>
      </p:sp>
      <p:sp>
        <p:nvSpPr>
          <p:cNvPr id="4" name="Rectangle 3"/>
          <p:cNvSpPr/>
          <p:nvPr/>
        </p:nvSpPr>
        <p:spPr>
          <a:xfrm>
            <a:off x="6353691" y="5743090"/>
            <a:ext cx="3074881" cy="369332"/>
          </a:xfrm>
          <a:prstGeom prst="rect">
            <a:avLst/>
          </a:prstGeom>
        </p:spPr>
        <p:txBody>
          <a:bodyPr wrap="none">
            <a:spAutoFit/>
          </a:bodyPr>
          <a:lstStyle/>
          <a:p>
            <a:r>
              <a:rPr lang="en-US" dirty="0"/>
              <a:t>CALENDAR WEEK? = 7 days</a:t>
            </a:r>
          </a:p>
        </p:txBody>
      </p:sp>
    </p:spTree>
    <p:extLst>
      <p:ext uri="{BB962C8B-B14F-4D97-AF65-F5344CB8AC3E}">
        <p14:creationId xmlns:p14="http://schemas.microsoft.com/office/powerpoint/2010/main" val="2885788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6113"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575736" y="1849142"/>
            <a:ext cx="11040002" cy="4278094"/>
          </a:xfrm>
          <a:prstGeom prst="rect">
            <a:avLst/>
          </a:prstGeom>
          <a:noFill/>
        </p:spPr>
        <p:txBody>
          <a:bodyPr wrap="square" lIns="0" tIns="0" rIns="0" bIns="0" anchor="t">
            <a:spAutoFit/>
          </a:bodyPr>
          <a:lstStyle/>
          <a:p>
            <a:r>
              <a:rPr lang="en-US" sz="2000" dirty="0"/>
              <a:t>When might you use a work week (5 days a week) to provide DOT?</a:t>
            </a:r>
          </a:p>
          <a:p>
            <a:pPr marL="285750" indent="-285750">
              <a:buFont typeface="Arial" panose="020B0604020202020204" pitchFamily="34" charset="0"/>
              <a:buChar char="•"/>
            </a:pPr>
            <a:r>
              <a:rPr lang="en-US" sz="2000" dirty="0"/>
              <a:t> Synchronous video DOT – an employee is watching the video while the patient is taking meds. </a:t>
            </a:r>
          </a:p>
          <a:p>
            <a:pPr marL="285750" indent="-285750">
              <a:buFont typeface="Arial" panose="020B0604020202020204" pitchFamily="34" charset="0"/>
              <a:buChar char="•"/>
            </a:pPr>
            <a:r>
              <a:rPr lang="en-US" sz="2000" dirty="0"/>
              <a:t> Delivered DOT by staff</a:t>
            </a:r>
          </a:p>
          <a:p>
            <a:endParaRPr lang="en-US" sz="2000" dirty="0"/>
          </a:p>
          <a:p>
            <a:r>
              <a:rPr lang="en-US" sz="2000" dirty="0"/>
              <a:t>When might you use a calendar week (7 days a week)  for DOT</a:t>
            </a:r>
          </a:p>
          <a:p>
            <a:pPr marL="285750" indent="-285750">
              <a:buFont typeface="Arial" panose="020B0604020202020204" pitchFamily="34" charset="0"/>
              <a:buChar char="•"/>
            </a:pPr>
            <a:r>
              <a:rPr lang="en-US" sz="2000" dirty="0"/>
              <a:t>In hospital</a:t>
            </a:r>
          </a:p>
          <a:p>
            <a:pPr marL="285750" indent="-285750">
              <a:buFont typeface="Arial" panose="020B0604020202020204" pitchFamily="34" charset="0"/>
              <a:buChar char="•"/>
            </a:pPr>
            <a:r>
              <a:rPr lang="en-US" sz="2000" dirty="0"/>
              <a:t>In correction facility</a:t>
            </a:r>
          </a:p>
          <a:p>
            <a:pPr marL="285750" indent="-285750">
              <a:buFont typeface="Arial" panose="020B0604020202020204" pitchFamily="34" charset="0"/>
              <a:buChar char="•"/>
            </a:pPr>
            <a:r>
              <a:rPr lang="en-US" sz="2000" dirty="0"/>
              <a:t>Asynchronous video DOT : the patient uploads the video, and a staff watches the video at a later time. </a:t>
            </a:r>
          </a:p>
          <a:p>
            <a:endParaRPr lang="en-US" sz="2000" dirty="0"/>
          </a:p>
          <a:p>
            <a:r>
              <a:rPr lang="en-US" b="1" dirty="0"/>
              <a:t>Remember the frequency of DOT is as important as the duration of DOT when calculating the completion of treatment</a:t>
            </a:r>
            <a:r>
              <a:rPr lang="en-US" sz="2000" b="1" dirty="0"/>
              <a:t>. </a:t>
            </a:r>
          </a:p>
          <a:p>
            <a:endParaRPr lang="en-ID" sz="2000" dirty="0">
              <a:solidFill>
                <a:schemeClr val="accent1"/>
              </a:solidFill>
            </a:endParaRP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Work vs. Calendar Week </a:t>
            </a:r>
          </a:p>
        </p:txBody>
      </p:sp>
    </p:spTree>
    <p:extLst>
      <p:ext uri="{BB962C8B-B14F-4D97-AF65-F5344CB8AC3E}">
        <p14:creationId xmlns:p14="http://schemas.microsoft.com/office/powerpoint/2010/main" val="933105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7137"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4613125" y="1649327"/>
            <a:ext cx="6513583" cy="3985706"/>
          </a:xfrm>
          <a:prstGeom prst="rect">
            <a:avLst/>
          </a:prstGeom>
          <a:noFill/>
        </p:spPr>
        <p:txBody>
          <a:bodyPr wrap="square" lIns="0" tIns="0" rIns="0" bIns="0" anchor="t">
            <a:spAutoFit/>
          </a:bodyPr>
          <a:lstStyle/>
          <a:p>
            <a:pPr>
              <a:spcBef>
                <a:spcPts val="1000"/>
              </a:spcBef>
              <a:buFont typeface="Arial" panose="020B0604020202020204" pitchFamily="34" charset="0"/>
              <a:buChar char="•"/>
            </a:pPr>
            <a:r>
              <a:rPr lang="en-US" dirty="0"/>
              <a:t>Patients receiving in-person Directly Observed Therapy (DOT) are expected to take their own medications on weekends. While these doses cannot be counted in completion totals since they are not observed, they do aid in the overall cure.</a:t>
            </a:r>
          </a:p>
          <a:p>
            <a:pPr>
              <a:spcBef>
                <a:spcPts val="1000"/>
              </a:spcBef>
            </a:pPr>
            <a:r>
              <a:rPr lang="en-US" dirty="0"/>
              <a:t>Therefore, it is essential to</a:t>
            </a:r>
          </a:p>
          <a:p>
            <a:pPr>
              <a:spcBef>
                <a:spcPts val="1000"/>
              </a:spcBef>
              <a:buFont typeface="Arial" panose="020B0604020202020204" pitchFamily="34" charset="0"/>
              <a:buChar char="•"/>
            </a:pPr>
            <a:r>
              <a:rPr lang="en-US" dirty="0"/>
              <a:t>Regularly remind patients that completing all doses is vital for curing the disease. Do not tell them they only need to complete 130 doses or that their weekend doses “do not count”. All doses ingested whether observed or self-administered  </a:t>
            </a:r>
            <a:r>
              <a:rPr lang="en-US" b="1" dirty="0"/>
              <a:t>count towards CURE </a:t>
            </a:r>
            <a:r>
              <a:rPr lang="en-US" dirty="0"/>
              <a:t>. </a:t>
            </a:r>
          </a:p>
          <a:p>
            <a:pPr>
              <a:spcBef>
                <a:spcPts val="1000"/>
              </a:spcBef>
              <a:buFont typeface="Arial" panose="020B0604020202020204" pitchFamily="34" charset="0"/>
              <a:buChar char="•"/>
            </a:pPr>
            <a:r>
              <a:rPr lang="en-US" dirty="0"/>
              <a:t>The expectation is that </a:t>
            </a:r>
            <a:r>
              <a:rPr lang="en-US" b="1" dirty="0"/>
              <a:t>all </a:t>
            </a:r>
            <a:r>
              <a:rPr lang="en-US" dirty="0"/>
              <a:t>patients complete </a:t>
            </a:r>
            <a:r>
              <a:rPr lang="en-US" dirty="0" smtClean="0"/>
              <a:t>aa </a:t>
            </a:r>
            <a:r>
              <a:rPr lang="en-US" dirty="0"/>
              <a:t>total of 182 doses, including the self-administered weekend doses.</a:t>
            </a: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48576" y="650272"/>
            <a:ext cx="11040533" cy="999056"/>
          </a:xfrm>
        </p:spPr>
        <p:txBody>
          <a:bodyPr vert="horz"/>
          <a:lstStyle/>
          <a:p>
            <a:r>
              <a:rPr lang="en-US" dirty="0"/>
              <a:t>WAIT… Why are we making those on DOT Finish more Doses?</a:t>
            </a:r>
          </a:p>
        </p:txBody>
      </p:sp>
      <p:pic>
        <p:nvPicPr>
          <p:cNvPr id="5" name="Graphic 6" descr="Hospital">
            <a:extLst>
              <a:ext uri="{FF2B5EF4-FFF2-40B4-BE49-F238E27FC236}">
                <a16:creationId xmlns:a16="http://schemas.microsoft.com/office/drawing/2014/main" id="{5ECC6E29-C0EE-30BF-24EC-9F3DD7F557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70437" y="1901227"/>
            <a:ext cx="3576560" cy="3576560"/>
          </a:xfrm>
          <a:prstGeom prst="rect">
            <a:avLst/>
          </a:prstGeom>
        </p:spPr>
      </p:pic>
    </p:spTree>
    <p:extLst>
      <p:ext uri="{BB962C8B-B14F-4D97-AF65-F5344CB8AC3E}">
        <p14:creationId xmlns:p14="http://schemas.microsoft.com/office/powerpoint/2010/main" val="583914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8161"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458041" y="2651350"/>
            <a:ext cx="11040533" cy="997196"/>
          </a:xfrm>
        </p:spPr>
        <p:txBody>
          <a:bodyPr vert="horz"/>
          <a:lstStyle/>
          <a:p>
            <a:pPr algn="ctr"/>
            <a:r>
              <a:rPr lang="en-US" dirty="0"/>
              <a:t>How to figure out how many total doses of </a:t>
            </a:r>
            <a:br>
              <a:rPr lang="en-US" dirty="0"/>
            </a:br>
            <a:r>
              <a:rPr lang="en-US" dirty="0" smtClean="0"/>
              <a:t>therapy </a:t>
            </a:r>
            <a:r>
              <a:rPr lang="en-US" dirty="0"/>
              <a:t>are needed for completion of therapy</a:t>
            </a:r>
          </a:p>
        </p:txBody>
      </p:sp>
    </p:spTree>
    <p:extLst>
      <p:ext uri="{BB962C8B-B14F-4D97-AF65-F5344CB8AC3E}">
        <p14:creationId xmlns:p14="http://schemas.microsoft.com/office/powerpoint/2010/main" val="2306197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50209"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4" name="Rectangle 3"/>
          <p:cNvSpPr/>
          <p:nvPr/>
        </p:nvSpPr>
        <p:spPr>
          <a:xfrm>
            <a:off x="3609314" y="3490659"/>
            <a:ext cx="6096000" cy="1415772"/>
          </a:xfrm>
          <a:prstGeom prst="rect">
            <a:avLst/>
          </a:prstGeom>
        </p:spPr>
        <p:txBody>
          <a:bodyPr>
            <a:spAutoFit/>
          </a:bodyPr>
          <a:lstStyle/>
          <a:p>
            <a:pPr algn="ctr"/>
            <a:r>
              <a:rPr lang="en-US" dirty="0"/>
              <a:t>Duration </a:t>
            </a:r>
          </a:p>
          <a:p>
            <a:pPr algn="ctr"/>
            <a:r>
              <a:rPr lang="en-US" sz="1600" dirty="0"/>
              <a:t>x </a:t>
            </a:r>
          </a:p>
          <a:p>
            <a:pPr algn="ctr"/>
            <a:r>
              <a:rPr lang="en-US" dirty="0"/>
              <a:t>Frequency </a:t>
            </a:r>
          </a:p>
          <a:p>
            <a:pPr algn="ctr"/>
            <a:r>
              <a:rPr lang="en-US" sz="1600" dirty="0"/>
              <a:t>= </a:t>
            </a:r>
          </a:p>
          <a:p>
            <a:pPr algn="ctr"/>
            <a:r>
              <a:rPr lang="en-US" dirty="0"/>
              <a:t># of doses needed</a:t>
            </a:r>
          </a:p>
        </p:txBody>
      </p:sp>
      <p:pic>
        <p:nvPicPr>
          <p:cNvPr id="5" name="Picture 4"/>
          <p:cNvPicPr>
            <a:picLocks noChangeAspect="1"/>
          </p:cNvPicPr>
          <p:nvPr/>
        </p:nvPicPr>
        <p:blipFill>
          <a:blip r:embed="rId6"/>
          <a:stretch>
            <a:fillRect/>
          </a:stretch>
        </p:blipFill>
        <p:spPr>
          <a:xfrm>
            <a:off x="3273624" y="1035956"/>
            <a:ext cx="2863256" cy="2902301"/>
          </a:xfrm>
          <a:prstGeom prst="rect">
            <a:avLst/>
          </a:prstGeom>
        </p:spPr>
      </p:pic>
    </p:spTree>
    <p:extLst>
      <p:ext uri="{BB962C8B-B14F-4D97-AF65-F5344CB8AC3E}">
        <p14:creationId xmlns:p14="http://schemas.microsoft.com/office/powerpoint/2010/main" val="1312446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9185"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502852" y="1179185"/>
            <a:ext cx="3236228" cy="1107996"/>
          </a:xfrm>
          <a:prstGeom prst="rect">
            <a:avLst/>
          </a:prstGeom>
          <a:noFill/>
        </p:spPr>
        <p:txBody>
          <a:bodyPr wrap="square" lIns="0" tIns="0" rIns="0" bIns="0" anchor="t">
            <a:spAutoFit/>
          </a:bodyPr>
          <a:lstStyle/>
          <a:p>
            <a:pPr algn="just"/>
            <a:r>
              <a:rPr lang="en-US" sz="2400" b="1" dirty="0"/>
              <a:t>Let calculate # of doses needed for 2 patients</a:t>
            </a:r>
            <a:endParaRPr lang="en-ID" sz="2400" dirty="0"/>
          </a:p>
        </p:txBody>
      </p:sp>
      <p:sp>
        <p:nvSpPr>
          <p:cNvPr id="6" name="TextBox 5">
            <a:extLst>
              <a:ext uri="{FF2B5EF4-FFF2-40B4-BE49-F238E27FC236}">
                <a16:creationId xmlns:a16="http://schemas.microsoft.com/office/drawing/2014/main" id="{2AB58A36-2A1A-2A51-3C52-B5AEF9119925}"/>
              </a:ext>
            </a:extLst>
          </p:cNvPr>
          <p:cNvSpPr txBox="1"/>
          <p:nvPr/>
        </p:nvSpPr>
        <p:spPr>
          <a:xfrm>
            <a:off x="502852" y="3251189"/>
            <a:ext cx="3069771" cy="1631216"/>
          </a:xfrm>
          <a:prstGeom prst="rect">
            <a:avLst/>
          </a:prstGeom>
          <a:noFill/>
        </p:spPr>
        <p:txBody>
          <a:bodyPr wrap="square" rtlCol="0">
            <a:spAutoFit/>
          </a:bodyPr>
          <a:lstStyle/>
          <a:p>
            <a:pPr algn="ctr"/>
            <a:r>
              <a:rPr lang="en-US" sz="2000" dirty="0"/>
              <a:t>Duration</a:t>
            </a:r>
          </a:p>
          <a:p>
            <a:pPr algn="ctr"/>
            <a:r>
              <a:rPr lang="en-US" sz="2000" dirty="0"/>
              <a:t>X</a:t>
            </a:r>
          </a:p>
          <a:p>
            <a:pPr algn="ctr"/>
            <a:r>
              <a:rPr lang="en-US" sz="2000" dirty="0"/>
              <a:t>Frequency</a:t>
            </a:r>
          </a:p>
          <a:p>
            <a:pPr algn="ctr"/>
            <a:r>
              <a:rPr lang="en-US" sz="2000" dirty="0"/>
              <a:t>=</a:t>
            </a:r>
          </a:p>
          <a:p>
            <a:pPr algn="ctr"/>
            <a:r>
              <a:rPr lang="en-US" sz="2000" dirty="0"/>
              <a:t># of doses</a:t>
            </a:r>
          </a:p>
        </p:txBody>
      </p:sp>
      <p:cxnSp>
        <p:nvCxnSpPr>
          <p:cNvPr id="5" name="Straight Connector 4"/>
          <p:cNvCxnSpPr/>
          <p:nvPr/>
        </p:nvCxnSpPr>
        <p:spPr>
          <a:xfrm flipH="1">
            <a:off x="3929204" y="416459"/>
            <a:ext cx="18107" cy="612919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Content Placeholder 2">
            <a:extLst>
              <a:ext uri="{FF2B5EF4-FFF2-40B4-BE49-F238E27FC236}">
                <a16:creationId xmlns:a16="http://schemas.microsoft.com/office/drawing/2014/main" id="{3CED7A39-0548-49B5-524F-9D78FC378750}"/>
              </a:ext>
            </a:extLst>
          </p:cNvPr>
          <p:cNvSpPr>
            <a:spLocks noGrp="1"/>
          </p:cNvSpPr>
          <p:nvPr>
            <p:ph idx="1"/>
          </p:nvPr>
        </p:nvSpPr>
        <p:spPr>
          <a:xfrm>
            <a:off x="4303891" y="489624"/>
            <a:ext cx="7366025" cy="2371271"/>
          </a:xfrm>
        </p:spPr>
        <p:txBody>
          <a:bodyPr>
            <a:noAutofit/>
          </a:bodyPr>
          <a:lstStyle/>
          <a:p>
            <a:r>
              <a:rPr lang="en-US" sz="2000" b="1" dirty="0">
                <a:solidFill>
                  <a:schemeClr val="tx1"/>
                </a:solidFill>
              </a:rPr>
              <a:t>Patient 1 </a:t>
            </a:r>
            <a:r>
              <a:rPr lang="en-US" sz="2000" dirty="0">
                <a:solidFill>
                  <a:schemeClr val="tx1"/>
                </a:solidFill>
              </a:rPr>
              <a:t>- needs 26 weeks of treatment, and they will get DOT via VDOT 7 days a week. How many doses will they need? </a:t>
            </a:r>
          </a:p>
          <a:p>
            <a:r>
              <a:rPr lang="en-US" sz="2000" dirty="0">
                <a:solidFill>
                  <a:schemeClr val="tx1"/>
                </a:solidFill>
              </a:rPr>
              <a:t>			182 doses</a:t>
            </a:r>
          </a:p>
          <a:p>
            <a:endParaRPr lang="en-US" sz="2000" i="1" dirty="0">
              <a:solidFill>
                <a:schemeClr val="tx1"/>
              </a:solidFill>
            </a:endParaRPr>
          </a:p>
          <a:p>
            <a:r>
              <a:rPr lang="en-US" sz="2000" i="1" dirty="0">
                <a:solidFill>
                  <a:schemeClr val="tx1"/>
                </a:solidFill>
              </a:rPr>
              <a:t>Remember I am an hourly employee, if I do not work, I do not get paid. So, if the patient misses any doses (i.e. does not upload video) they do not get credit for the work.</a:t>
            </a:r>
          </a:p>
        </p:txBody>
      </p:sp>
      <p:cxnSp>
        <p:nvCxnSpPr>
          <p:cNvPr id="11" name="Straight Connector 10"/>
          <p:cNvCxnSpPr/>
          <p:nvPr/>
        </p:nvCxnSpPr>
        <p:spPr>
          <a:xfrm>
            <a:off x="3947311" y="3481057"/>
            <a:ext cx="8130012"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2" name="Content Placeholder 3">
            <a:extLst>
              <a:ext uri="{FF2B5EF4-FFF2-40B4-BE49-F238E27FC236}">
                <a16:creationId xmlns:a16="http://schemas.microsoft.com/office/drawing/2014/main" id="{9A00BB1E-D171-5BA8-7133-181DE6D0541B}"/>
              </a:ext>
            </a:extLst>
          </p:cNvPr>
          <p:cNvSpPr txBox="1">
            <a:spLocks/>
          </p:cNvSpPr>
          <p:nvPr/>
        </p:nvSpPr>
        <p:spPr>
          <a:xfrm>
            <a:off x="4303891" y="3673212"/>
            <a:ext cx="6625381" cy="296965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smtClean="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1600" kern="1200" dirty="0" smtClean="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400" kern="1200" dirty="0" smtClean="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200" kern="1200" dirty="0" smtClean="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2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smtClean="0">
                <a:solidFill>
                  <a:schemeClr val="tx1"/>
                </a:solidFill>
              </a:rPr>
              <a:t>Patient 2</a:t>
            </a:r>
            <a:r>
              <a:rPr lang="en-US" sz="2000" dirty="0" smtClean="0">
                <a:solidFill>
                  <a:schemeClr val="tx1"/>
                </a:solidFill>
              </a:rPr>
              <a:t> - needs 26 weeks of treatment, and they will get DOT via in person DOT 5 day a week. How many doses will they need? </a:t>
            </a:r>
          </a:p>
          <a:p>
            <a:r>
              <a:rPr lang="en-US" sz="2000" dirty="0" smtClean="0">
                <a:solidFill>
                  <a:schemeClr val="tx1"/>
                </a:solidFill>
              </a:rPr>
              <a:t>			130 doses</a:t>
            </a:r>
          </a:p>
          <a:p>
            <a:endParaRPr lang="en-US" sz="2000" i="1" dirty="0" smtClean="0">
              <a:solidFill>
                <a:schemeClr val="tx1"/>
              </a:solidFill>
            </a:endParaRPr>
          </a:p>
          <a:p>
            <a:r>
              <a:rPr lang="en-US" sz="2000" i="1" dirty="0" smtClean="0">
                <a:solidFill>
                  <a:schemeClr val="tx1"/>
                </a:solidFill>
              </a:rPr>
              <a:t>Remember I am a salaried employee, I do not get “credit” for weekend meds because they are not observed. But we do encourage our patients to take the meds on the weekend to “get the job done”</a:t>
            </a:r>
            <a:endParaRPr lang="en-US" sz="2000" i="1" dirty="0">
              <a:solidFill>
                <a:schemeClr val="tx1"/>
              </a:solidFill>
            </a:endParaRPr>
          </a:p>
        </p:txBody>
      </p:sp>
    </p:spTree>
    <p:extLst>
      <p:ext uri="{BB962C8B-B14F-4D97-AF65-F5344CB8AC3E}">
        <p14:creationId xmlns:p14="http://schemas.microsoft.com/office/powerpoint/2010/main" val="234158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51233"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476148" y="969109"/>
            <a:ext cx="11040002" cy="307777"/>
          </a:xfrm>
          <a:prstGeom prst="rect">
            <a:avLst/>
          </a:prstGeom>
          <a:noFill/>
        </p:spPr>
        <p:txBody>
          <a:bodyPr wrap="square" lIns="0" tIns="0" rIns="0" bIns="0" anchor="t">
            <a:spAutoFit/>
          </a:bodyPr>
          <a:lstStyle/>
          <a:p>
            <a:pPr algn="ctr"/>
            <a:r>
              <a:rPr lang="en-US" sz="2000" dirty="0"/>
              <a:t>Total Treatment (26 weeks)</a:t>
            </a: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57629" y="441965"/>
            <a:ext cx="11040533" cy="389274"/>
          </a:xfrm>
        </p:spPr>
        <p:txBody>
          <a:bodyPr vert="horz"/>
          <a:lstStyle/>
          <a:p>
            <a:r>
              <a:rPr lang="en-US" sz="2800" dirty="0"/>
              <a:t>Calculating the number of doses: Work week (5 days) vs. calendar week (7 days)</a:t>
            </a:r>
          </a:p>
        </p:txBody>
      </p:sp>
      <p:graphicFrame>
        <p:nvGraphicFramePr>
          <p:cNvPr id="5" name="Table 16">
            <a:extLst>
              <a:ext uri="{FF2B5EF4-FFF2-40B4-BE49-F238E27FC236}">
                <a16:creationId xmlns:a16="http://schemas.microsoft.com/office/drawing/2014/main" id="{282E2731-CC3E-124A-08D8-C76CE6B763C2}"/>
              </a:ext>
            </a:extLst>
          </p:cNvPr>
          <p:cNvGraphicFramePr>
            <a:graphicFrameLocks noGrp="1"/>
          </p:cNvGraphicFramePr>
          <p:nvPr>
            <p:extLst>
              <p:ext uri="{D42A27DB-BD31-4B8C-83A1-F6EECF244321}">
                <p14:modId xmlns:p14="http://schemas.microsoft.com/office/powerpoint/2010/main" val="296503238"/>
              </p:ext>
            </p:extLst>
          </p:nvPr>
        </p:nvGraphicFramePr>
        <p:xfrm>
          <a:off x="959423" y="1380847"/>
          <a:ext cx="9672502" cy="609600"/>
        </p:xfrm>
        <a:graphic>
          <a:graphicData uri="http://schemas.openxmlformats.org/drawingml/2006/table">
            <a:tbl>
              <a:tblPr firstRow="1" bandRow="1">
                <a:tableStyleId>{5C22544A-7EE6-4342-B048-85BDC9FD1C3A}</a:tableStyleId>
              </a:tblPr>
              <a:tblGrid>
                <a:gridCol w="1592509">
                  <a:extLst>
                    <a:ext uri="{9D8B030D-6E8A-4147-A177-3AD203B41FA5}">
                      <a16:colId xmlns:a16="http://schemas.microsoft.com/office/drawing/2014/main" val="986128775"/>
                    </a:ext>
                  </a:extLst>
                </a:gridCol>
                <a:gridCol w="1542387">
                  <a:extLst>
                    <a:ext uri="{9D8B030D-6E8A-4147-A177-3AD203B41FA5}">
                      <a16:colId xmlns:a16="http://schemas.microsoft.com/office/drawing/2014/main" val="3564143552"/>
                    </a:ext>
                  </a:extLst>
                </a:gridCol>
                <a:gridCol w="1567448">
                  <a:extLst>
                    <a:ext uri="{9D8B030D-6E8A-4147-A177-3AD203B41FA5}">
                      <a16:colId xmlns:a16="http://schemas.microsoft.com/office/drawing/2014/main" val="3488711524"/>
                    </a:ext>
                  </a:extLst>
                </a:gridCol>
                <a:gridCol w="1567448">
                  <a:extLst>
                    <a:ext uri="{9D8B030D-6E8A-4147-A177-3AD203B41FA5}">
                      <a16:colId xmlns:a16="http://schemas.microsoft.com/office/drawing/2014/main" val="2295449792"/>
                    </a:ext>
                  </a:extLst>
                </a:gridCol>
                <a:gridCol w="1567448">
                  <a:extLst>
                    <a:ext uri="{9D8B030D-6E8A-4147-A177-3AD203B41FA5}">
                      <a16:colId xmlns:a16="http://schemas.microsoft.com/office/drawing/2014/main" val="3166804137"/>
                    </a:ext>
                  </a:extLst>
                </a:gridCol>
                <a:gridCol w="1835262">
                  <a:extLst>
                    <a:ext uri="{9D8B030D-6E8A-4147-A177-3AD203B41FA5}">
                      <a16:colId xmlns:a16="http://schemas.microsoft.com/office/drawing/2014/main" val="3596427719"/>
                    </a:ext>
                  </a:extLst>
                </a:gridCol>
              </a:tblGrid>
              <a:tr h="264254">
                <a:tc>
                  <a:txBody>
                    <a:bodyPr/>
                    <a:lstStyle/>
                    <a:p>
                      <a:r>
                        <a:rPr lang="en-US" sz="1400" dirty="0"/>
                        <a:t>Work Week </a:t>
                      </a:r>
                    </a:p>
                  </a:txBody>
                  <a:tcPr/>
                </a:tc>
                <a:tc>
                  <a:txBody>
                    <a:bodyPr/>
                    <a:lstStyle/>
                    <a:p>
                      <a:r>
                        <a:rPr lang="en-US" sz="1400" dirty="0"/>
                        <a:t>5 days</a:t>
                      </a:r>
                    </a:p>
                  </a:txBody>
                  <a:tcPr/>
                </a:tc>
                <a:tc>
                  <a:txBody>
                    <a:bodyPr/>
                    <a:lstStyle/>
                    <a:p>
                      <a:r>
                        <a:rPr lang="en-US" sz="1400"/>
                        <a:t>x</a:t>
                      </a:r>
                    </a:p>
                  </a:txBody>
                  <a:tcPr/>
                </a:tc>
                <a:tc>
                  <a:txBody>
                    <a:bodyPr/>
                    <a:lstStyle/>
                    <a:p>
                      <a:r>
                        <a:rPr lang="en-US" sz="1400" dirty="0"/>
                        <a:t>26</a:t>
                      </a:r>
                    </a:p>
                  </a:txBody>
                  <a:tcPr/>
                </a:tc>
                <a:tc>
                  <a:txBody>
                    <a:bodyPr/>
                    <a:lstStyle/>
                    <a:p>
                      <a:r>
                        <a:rPr lang="en-US" sz="1400"/>
                        <a:t>=</a:t>
                      </a:r>
                    </a:p>
                  </a:txBody>
                  <a:tcPr/>
                </a:tc>
                <a:tc>
                  <a:txBody>
                    <a:bodyPr/>
                    <a:lstStyle/>
                    <a:p>
                      <a:r>
                        <a:rPr lang="en-US" sz="1400"/>
                        <a:t>130</a:t>
                      </a:r>
                    </a:p>
                  </a:txBody>
                  <a:tcPr/>
                </a:tc>
                <a:extLst>
                  <a:ext uri="{0D108BD9-81ED-4DB2-BD59-A6C34878D82A}">
                    <a16:rowId xmlns:a16="http://schemas.microsoft.com/office/drawing/2014/main" val="1182227749"/>
                  </a:ext>
                </a:extLst>
              </a:tr>
              <a:tr h="264254">
                <a:tc>
                  <a:txBody>
                    <a:bodyPr/>
                    <a:lstStyle/>
                    <a:p>
                      <a:r>
                        <a:rPr lang="en-US" sz="1400"/>
                        <a:t>Calendar Week</a:t>
                      </a:r>
                    </a:p>
                  </a:txBody>
                  <a:tcPr/>
                </a:tc>
                <a:tc>
                  <a:txBody>
                    <a:bodyPr/>
                    <a:lstStyle/>
                    <a:p>
                      <a:r>
                        <a:rPr lang="en-US" sz="1400"/>
                        <a:t>7 days </a:t>
                      </a:r>
                    </a:p>
                  </a:txBody>
                  <a:tcPr/>
                </a:tc>
                <a:tc>
                  <a:txBody>
                    <a:bodyPr/>
                    <a:lstStyle/>
                    <a:p>
                      <a:r>
                        <a:rPr lang="en-US" sz="1400" dirty="0"/>
                        <a:t>X</a:t>
                      </a:r>
                    </a:p>
                  </a:txBody>
                  <a:tcPr/>
                </a:tc>
                <a:tc>
                  <a:txBody>
                    <a:bodyPr/>
                    <a:lstStyle/>
                    <a:p>
                      <a:r>
                        <a:rPr lang="en-US" sz="1400"/>
                        <a:t>26</a:t>
                      </a:r>
                    </a:p>
                  </a:txBody>
                  <a:tcPr/>
                </a:tc>
                <a:tc>
                  <a:txBody>
                    <a:bodyPr/>
                    <a:lstStyle/>
                    <a:p>
                      <a:r>
                        <a:rPr lang="en-US" sz="1400" dirty="0"/>
                        <a:t>=</a:t>
                      </a:r>
                    </a:p>
                  </a:txBody>
                  <a:tcPr/>
                </a:tc>
                <a:tc>
                  <a:txBody>
                    <a:bodyPr/>
                    <a:lstStyle/>
                    <a:p>
                      <a:r>
                        <a:rPr lang="en-US" sz="1400" dirty="0"/>
                        <a:t>182</a:t>
                      </a:r>
                    </a:p>
                  </a:txBody>
                  <a:tcPr/>
                </a:tc>
                <a:extLst>
                  <a:ext uri="{0D108BD9-81ED-4DB2-BD59-A6C34878D82A}">
                    <a16:rowId xmlns:a16="http://schemas.microsoft.com/office/drawing/2014/main" val="678419178"/>
                  </a:ext>
                </a:extLst>
              </a:tr>
            </a:tbl>
          </a:graphicData>
        </a:graphic>
      </p:graphicFrame>
      <p:sp>
        <p:nvSpPr>
          <p:cNvPr id="6" name="TextBox 5">
            <a:extLst>
              <a:ext uri="{FF2B5EF4-FFF2-40B4-BE49-F238E27FC236}">
                <a16:creationId xmlns:a16="http://schemas.microsoft.com/office/drawing/2014/main" id="{4CDCB80B-6FE7-1E2E-911D-190F61B5FB14}"/>
              </a:ext>
            </a:extLst>
          </p:cNvPr>
          <p:cNvSpPr txBox="1"/>
          <p:nvPr/>
        </p:nvSpPr>
        <p:spPr>
          <a:xfrm>
            <a:off x="3186692" y="2217113"/>
            <a:ext cx="5782401" cy="369332"/>
          </a:xfrm>
          <a:prstGeom prst="rect">
            <a:avLst/>
          </a:prstGeom>
          <a:noFill/>
        </p:spPr>
        <p:txBody>
          <a:bodyPr wrap="square" rtlCol="0">
            <a:spAutoFit/>
          </a:bodyPr>
          <a:lstStyle/>
          <a:p>
            <a:pPr algn="ctr"/>
            <a:r>
              <a:rPr lang="en-US" dirty="0"/>
              <a:t>Initial phase of therapy (first 8 weeks)</a:t>
            </a:r>
          </a:p>
        </p:txBody>
      </p:sp>
      <p:graphicFrame>
        <p:nvGraphicFramePr>
          <p:cNvPr id="8" name="Table 6">
            <a:extLst>
              <a:ext uri="{FF2B5EF4-FFF2-40B4-BE49-F238E27FC236}">
                <a16:creationId xmlns:a16="http://schemas.microsoft.com/office/drawing/2014/main" id="{F21210B8-4459-939F-F600-588730EAE82C}"/>
              </a:ext>
            </a:extLst>
          </p:cNvPr>
          <p:cNvGraphicFramePr>
            <a:graphicFrameLocks noGrp="1"/>
          </p:cNvGraphicFramePr>
          <p:nvPr>
            <p:extLst>
              <p:ext uri="{D42A27DB-BD31-4B8C-83A1-F6EECF244321}">
                <p14:modId xmlns:p14="http://schemas.microsoft.com/office/powerpoint/2010/main" val="3383318834"/>
              </p:ext>
            </p:extLst>
          </p:nvPr>
        </p:nvGraphicFramePr>
        <p:xfrm>
          <a:off x="959420" y="2794366"/>
          <a:ext cx="9672505" cy="1767840"/>
        </p:xfrm>
        <a:graphic>
          <a:graphicData uri="http://schemas.openxmlformats.org/drawingml/2006/table">
            <a:tbl>
              <a:tblPr firstRow="1" bandRow="1">
                <a:tableStyleId>{5C22544A-7EE6-4342-B048-85BDC9FD1C3A}</a:tableStyleId>
              </a:tblPr>
              <a:tblGrid>
                <a:gridCol w="1612084">
                  <a:extLst>
                    <a:ext uri="{9D8B030D-6E8A-4147-A177-3AD203B41FA5}">
                      <a16:colId xmlns:a16="http://schemas.microsoft.com/office/drawing/2014/main" val="2974967115"/>
                    </a:ext>
                  </a:extLst>
                </a:gridCol>
                <a:gridCol w="1612084">
                  <a:extLst>
                    <a:ext uri="{9D8B030D-6E8A-4147-A177-3AD203B41FA5}">
                      <a16:colId xmlns:a16="http://schemas.microsoft.com/office/drawing/2014/main" val="298142805"/>
                    </a:ext>
                  </a:extLst>
                </a:gridCol>
                <a:gridCol w="1585461">
                  <a:extLst>
                    <a:ext uri="{9D8B030D-6E8A-4147-A177-3AD203B41FA5}">
                      <a16:colId xmlns:a16="http://schemas.microsoft.com/office/drawing/2014/main" val="3826705886"/>
                    </a:ext>
                  </a:extLst>
                </a:gridCol>
                <a:gridCol w="1638708">
                  <a:extLst>
                    <a:ext uri="{9D8B030D-6E8A-4147-A177-3AD203B41FA5}">
                      <a16:colId xmlns:a16="http://schemas.microsoft.com/office/drawing/2014/main" val="3889884581"/>
                    </a:ext>
                  </a:extLst>
                </a:gridCol>
                <a:gridCol w="1612084">
                  <a:extLst>
                    <a:ext uri="{9D8B030D-6E8A-4147-A177-3AD203B41FA5}">
                      <a16:colId xmlns:a16="http://schemas.microsoft.com/office/drawing/2014/main" val="482151474"/>
                    </a:ext>
                  </a:extLst>
                </a:gridCol>
                <a:gridCol w="1612084">
                  <a:extLst>
                    <a:ext uri="{9D8B030D-6E8A-4147-A177-3AD203B41FA5}">
                      <a16:colId xmlns:a16="http://schemas.microsoft.com/office/drawing/2014/main" val="146769668"/>
                    </a:ext>
                  </a:extLst>
                </a:gridCol>
              </a:tblGrid>
              <a:tr h="537208">
                <a:tc>
                  <a:txBody>
                    <a:bodyPr/>
                    <a:lstStyle/>
                    <a:p>
                      <a:r>
                        <a:rPr lang="en-US" sz="1400"/>
                        <a:t>DOT</a:t>
                      </a:r>
                    </a:p>
                    <a:p>
                      <a:r>
                        <a:rPr lang="en-US" sz="1400"/>
                        <a:t>Work Week or Calendar week </a:t>
                      </a:r>
                    </a:p>
                  </a:txBody>
                  <a:tcPr/>
                </a:tc>
                <a:tc>
                  <a:txBody>
                    <a:bodyPr/>
                    <a:lstStyle/>
                    <a:p>
                      <a:r>
                        <a:rPr lang="en-US" sz="1400" dirty="0"/>
                        <a:t>Frequency </a:t>
                      </a:r>
                    </a:p>
                    <a:p>
                      <a:r>
                        <a:rPr lang="en-US" sz="1400" dirty="0"/>
                        <a:t># of times DOT is observed during the week </a:t>
                      </a:r>
                    </a:p>
                  </a:txBody>
                  <a:tcPr/>
                </a:tc>
                <a:tc>
                  <a:txBody>
                    <a:bodyPr/>
                    <a:lstStyle/>
                    <a:p>
                      <a:r>
                        <a:rPr lang="en-US" sz="1400" dirty="0"/>
                        <a:t>x</a:t>
                      </a:r>
                    </a:p>
                  </a:txBody>
                  <a:tcPr/>
                </a:tc>
                <a:tc>
                  <a:txBody>
                    <a:bodyPr/>
                    <a:lstStyle/>
                    <a:p>
                      <a:r>
                        <a:rPr lang="en-US" sz="1400"/>
                        <a:t>Duration</a:t>
                      </a:r>
                    </a:p>
                    <a:p>
                      <a:r>
                        <a:rPr lang="en-US" sz="1400"/>
                        <a:t># of weeks </a:t>
                      </a:r>
                    </a:p>
                  </a:txBody>
                  <a:tcPr/>
                </a:tc>
                <a:tc>
                  <a:txBody>
                    <a:bodyPr/>
                    <a:lstStyle/>
                    <a:p>
                      <a:r>
                        <a:rPr lang="en-US" sz="1400"/>
                        <a:t>=</a:t>
                      </a:r>
                    </a:p>
                  </a:txBody>
                  <a:tcPr/>
                </a:tc>
                <a:tc>
                  <a:txBody>
                    <a:bodyPr/>
                    <a:lstStyle/>
                    <a:p>
                      <a:r>
                        <a:rPr lang="en-US" sz="1400"/>
                        <a:t>Number doses </a:t>
                      </a:r>
                    </a:p>
                  </a:txBody>
                  <a:tcPr/>
                </a:tc>
                <a:extLst>
                  <a:ext uri="{0D108BD9-81ED-4DB2-BD59-A6C34878D82A}">
                    <a16:rowId xmlns:a16="http://schemas.microsoft.com/office/drawing/2014/main" val="671800379"/>
                  </a:ext>
                </a:extLst>
              </a:tr>
              <a:tr h="269365">
                <a:tc>
                  <a:txBody>
                    <a:bodyPr/>
                    <a:lstStyle/>
                    <a:p>
                      <a:r>
                        <a:rPr lang="en-US" sz="1400"/>
                        <a:t>Work Week </a:t>
                      </a:r>
                    </a:p>
                  </a:txBody>
                  <a:tcPr/>
                </a:tc>
                <a:tc>
                  <a:txBody>
                    <a:bodyPr/>
                    <a:lstStyle/>
                    <a:p>
                      <a:r>
                        <a:rPr lang="en-US" sz="1400"/>
                        <a:t>5 days (M-F)</a:t>
                      </a:r>
                    </a:p>
                  </a:txBody>
                  <a:tcPr/>
                </a:tc>
                <a:tc>
                  <a:txBody>
                    <a:bodyPr/>
                    <a:lstStyle/>
                    <a:p>
                      <a:r>
                        <a:rPr lang="en-US" sz="1400"/>
                        <a:t>x</a:t>
                      </a:r>
                    </a:p>
                  </a:txBody>
                  <a:tcPr/>
                </a:tc>
                <a:tc>
                  <a:txBody>
                    <a:bodyPr/>
                    <a:lstStyle/>
                    <a:p>
                      <a:r>
                        <a:rPr lang="en-US" sz="1400"/>
                        <a:t>8</a:t>
                      </a:r>
                    </a:p>
                  </a:txBody>
                  <a:tcPr/>
                </a:tc>
                <a:tc>
                  <a:txBody>
                    <a:bodyPr/>
                    <a:lstStyle/>
                    <a:p>
                      <a:r>
                        <a:rPr lang="en-US" sz="1400"/>
                        <a:t>=</a:t>
                      </a:r>
                    </a:p>
                  </a:txBody>
                  <a:tcPr/>
                </a:tc>
                <a:tc>
                  <a:txBody>
                    <a:bodyPr/>
                    <a:lstStyle/>
                    <a:p>
                      <a:r>
                        <a:rPr lang="en-US" sz="1400"/>
                        <a:t>40</a:t>
                      </a:r>
                    </a:p>
                  </a:txBody>
                  <a:tcPr/>
                </a:tc>
                <a:extLst>
                  <a:ext uri="{0D108BD9-81ED-4DB2-BD59-A6C34878D82A}">
                    <a16:rowId xmlns:a16="http://schemas.microsoft.com/office/drawing/2014/main" val="3944317332"/>
                  </a:ext>
                </a:extLst>
              </a:tr>
              <a:tr h="269365">
                <a:tc>
                  <a:txBody>
                    <a:bodyPr/>
                    <a:lstStyle/>
                    <a:p>
                      <a:r>
                        <a:rPr lang="en-US" sz="1400"/>
                        <a:t>Calendar Week</a:t>
                      </a:r>
                    </a:p>
                  </a:txBody>
                  <a:tcPr/>
                </a:tc>
                <a:tc>
                  <a:txBody>
                    <a:bodyPr/>
                    <a:lstStyle/>
                    <a:p>
                      <a:r>
                        <a:rPr lang="en-US" sz="1400"/>
                        <a:t>7 days (M-</a:t>
                      </a:r>
                      <a:r>
                        <a:rPr lang="en-US" sz="1400" err="1"/>
                        <a:t>Su</a:t>
                      </a:r>
                      <a:r>
                        <a:rPr lang="en-US" sz="1400"/>
                        <a:t>)</a:t>
                      </a:r>
                    </a:p>
                  </a:txBody>
                  <a:tcPr/>
                </a:tc>
                <a:tc>
                  <a:txBody>
                    <a:bodyPr/>
                    <a:lstStyle/>
                    <a:p>
                      <a:r>
                        <a:rPr lang="en-US" sz="1400"/>
                        <a:t>x</a:t>
                      </a:r>
                    </a:p>
                  </a:txBody>
                  <a:tcPr/>
                </a:tc>
                <a:tc>
                  <a:txBody>
                    <a:bodyPr/>
                    <a:lstStyle/>
                    <a:p>
                      <a:r>
                        <a:rPr lang="en-US" sz="1400" dirty="0"/>
                        <a:t>8</a:t>
                      </a:r>
                    </a:p>
                  </a:txBody>
                  <a:tcPr/>
                </a:tc>
                <a:tc>
                  <a:txBody>
                    <a:bodyPr/>
                    <a:lstStyle/>
                    <a:p>
                      <a:r>
                        <a:rPr lang="en-US" sz="1400"/>
                        <a:t>=</a:t>
                      </a:r>
                    </a:p>
                  </a:txBody>
                  <a:tcPr/>
                </a:tc>
                <a:tc>
                  <a:txBody>
                    <a:bodyPr/>
                    <a:lstStyle/>
                    <a:p>
                      <a:r>
                        <a:rPr lang="en-US" sz="1400" dirty="0"/>
                        <a:t>56</a:t>
                      </a:r>
                    </a:p>
                  </a:txBody>
                  <a:tcPr/>
                </a:tc>
                <a:extLst>
                  <a:ext uri="{0D108BD9-81ED-4DB2-BD59-A6C34878D82A}">
                    <a16:rowId xmlns:a16="http://schemas.microsoft.com/office/drawing/2014/main" val="2261293591"/>
                  </a:ext>
                </a:extLst>
              </a:tr>
            </a:tbl>
          </a:graphicData>
        </a:graphic>
      </p:graphicFrame>
      <p:sp>
        <p:nvSpPr>
          <p:cNvPr id="10" name="TextBox 9">
            <a:extLst>
              <a:ext uri="{FF2B5EF4-FFF2-40B4-BE49-F238E27FC236}">
                <a16:creationId xmlns:a16="http://schemas.microsoft.com/office/drawing/2014/main" id="{DA761C86-B588-42EA-F9E3-8BB3E278971A}"/>
              </a:ext>
            </a:extLst>
          </p:cNvPr>
          <p:cNvSpPr txBox="1"/>
          <p:nvPr/>
        </p:nvSpPr>
        <p:spPr>
          <a:xfrm>
            <a:off x="3708996" y="4788374"/>
            <a:ext cx="4574305" cy="369332"/>
          </a:xfrm>
          <a:prstGeom prst="rect">
            <a:avLst/>
          </a:prstGeom>
          <a:noFill/>
        </p:spPr>
        <p:txBody>
          <a:bodyPr wrap="square" rtlCol="0">
            <a:spAutoFit/>
          </a:bodyPr>
          <a:lstStyle/>
          <a:p>
            <a:pPr algn="ctr"/>
            <a:r>
              <a:rPr lang="en-US" dirty="0"/>
              <a:t>Continuation Phase (last 18 weeks) </a:t>
            </a:r>
          </a:p>
        </p:txBody>
      </p:sp>
      <p:graphicFrame>
        <p:nvGraphicFramePr>
          <p:cNvPr id="11" name="Table 11">
            <a:extLst>
              <a:ext uri="{FF2B5EF4-FFF2-40B4-BE49-F238E27FC236}">
                <a16:creationId xmlns:a16="http://schemas.microsoft.com/office/drawing/2014/main" id="{1D4801F1-B75E-EF5E-8E32-49BA2EA71972}"/>
              </a:ext>
            </a:extLst>
          </p:cNvPr>
          <p:cNvGraphicFramePr>
            <a:graphicFrameLocks noGrp="1"/>
          </p:cNvGraphicFramePr>
          <p:nvPr>
            <p:extLst>
              <p:ext uri="{D42A27DB-BD31-4B8C-83A1-F6EECF244321}">
                <p14:modId xmlns:p14="http://schemas.microsoft.com/office/powerpoint/2010/main" val="4190581156"/>
              </p:ext>
            </p:extLst>
          </p:nvPr>
        </p:nvGraphicFramePr>
        <p:xfrm>
          <a:off x="959421" y="5231282"/>
          <a:ext cx="9672504" cy="708040"/>
        </p:xfrm>
        <a:graphic>
          <a:graphicData uri="http://schemas.openxmlformats.org/drawingml/2006/table">
            <a:tbl>
              <a:tblPr firstRow="1" bandRow="1">
                <a:tableStyleId>{5C22544A-7EE6-4342-B048-85BDC9FD1C3A}</a:tableStyleId>
              </a:tblPr>
              <a:tblGrid>
                <a:gridCol w="1612084">
                  <a:extLst>
                    <a:ext uri="{9D8B030D-6E8A-4147-A177-3AD203B41FA5}">
                      <a16:colId xmlns:a16="http://schemas.microsoft.com/office/drawing/2014/main" val="2393762299"/>
                    </a:ext>
                  </a:extLst>
                </a:gridCol>
                <a:gridCol w="1612084">
                  <a:extLst>
                    <a:ext uri="{9D8B030D-6E8A-4147-A177-3AD203B41FA5}">
                      <a16:colId xmlns:a16="http://schemas.microsoft.com/office/drawing/2014/main" val="117346537"/>
                    </a:ext>
                  </a:extLst>
                </a:gridCol>
                <a:gridCol w="1612084">
                  <a:extLst>
                    <a:ext uri="{9D8B030D-6E8A-4147-A177-3AD203B41FA5}">
                      <a16:colId xmlns:a16="http://schemas.microsoft.com/office/drawing/2014/main" val="695008757"/>
                    </a:ext>
                  </a:extLst>
                </a:gridCol>
                <a:gridCol w="1612084">
                  <a:extLst>
                    <a:ext uri="{9D8B030D-6E8A-4147-A177-3AD203B41FA5}">
                      <a16:colId xmlns:a16="http://schemas.microsoft.com/office/drawing/2014/main" val="426882431"/>
                    </a:ext>
                  </a:extLst>
                </a:gridCol>
                <a:gridCol w="1612084">
                  <a:extLst>
                    <a:ext uri="{9D8B030D-6E8A-4147-A177-3AD203B41FA5}">
                      <a16:colId xmlns:a16="http://schemas.microsoft.com/office/drawing/2014/main" val="1809144457"/>
                    </a:ext>
                  </a:extLst>
                </a:gridCol>
                <a:gridCol w="1612084">
                  <a:extLst>
                    <a:ext uri="{9D8B030D-6E8A-4147-A177-3AD203B41FA5}">
                      <a16:colId xmlns:a16="http://schemas.microsoft.com/office/drawing/2014/main" val="3041654102"/>
                    </a:ext>
                  </a:extLst>
                </a:gridCol>
              </a:tblGrid>
              <a:tr h="354020">
                <a:tc>
                  <a:txBody>
                    <a:bodyPr/>
                    <a:lstStyle/>
                    <a:p>
                      <a:r>
                        <a:rPr lang="en-US" sz="1400"/>
                        <a:t>Work Week </a:t>
                      </a:r>
                    </a:p>
                  </a:txBody>
                  <a:tcPr/>
                </a:tc>
                <a:tc>
                  <a:txBody>
                    <a:bodyPr/>
                    <a:lstStyle/>
                    <a:p>
                      <a:r>
                        <a:rPr lang="en-US" sz="1400"/>
                        <a:t>5 days (M-F)</a:t>
                      </a:r>
                    </a:p>
                  </a:txBody>
                  <a:tcPr/>
                </a:tc>
                <a:tc>
                  <a:txBody>
                    <a:bodyPr/>
                    <a:lstStyle/>
                    <a:p>
                      <a:r>
                        <a:rPr lang="en-US" sz="1400"/>
                        <a:t>X</a:t>
                      </a:r>
                    </a:p>
                  </a:txBody>
                  <a:tcPr/>
                </a:tc>
                <a:tc>
                  <a:txBody>
                    <a:bodyPr/>
                    <a:lstStyle/>
                    <a:p>
                      <a:r>
                        <a:rPr lang="en-US" sz="1400"/>
                        <a:t>18</a:t>
                      </a:r>
                    </a:p>
                  </a:txBody>
                  <a:tcPr/>
                </a:tc>
                <a:tc>
                  <a:txBody>
                    <a:bodyPr/>
                    <a:lstStyle/>
                    <a:p>
                      <a:r>
                        <a:rPr lang="en-US" sz="1400"/>
                        <a:t>=</a:t>
                      </a:r>
                    </a:p>
                  </a:txBody>
                  <a:tcPr/>
                </a:tc>
                <a:tc>
                  <a:txBody>
                    <a:bodyPr/>
                    <a:lstStyle/>
                    <a:p>
                      <a:r>
                        <a:rPr lang="en-US" sz="1400"/>
                        <a:t>90</a:t>
                      </a:r>
                    </a:p>
                  </a:txBody>
                  <a:tcPr/>
                </a:tc>
                <a:extLst>
                  <a:ext uri="{0D108BD9-81ED-4DB2-BD59-A6C34878D82A}">
                    <a16:rowId xmlns:a16="http://schemas.microsoft.com/office/drawing/2014/main" val="1017695169"/>
                  </a:ext>
                </a:extLst>
              </a:tr>
              <a:tr h="354020">
                <a:tc>
                  <a:txBody>
                    <a:bodyPr/>
                    <a:lstStyle/>
                    <a:p>
                      <a:r>
                        <a:rPr lang="en-US" sz="1400"/>
                        <a:t>Calendar Week</a:t>
                      </a:r>
                    </a:p>
                  </a:txBody>
                  <a:tcPr/>
                </a:tc>
                <a:tc>
                  <a:txBody>
                    <a:bodyPr/>
                    <a:lstStyle/>
                    <a:p>
                      <a:r>
                        <a:rPr lang="en-US" sz="1400"/>
                        <a:t>7 days (M-Su </a:t>
                      </a:r>
                    </a:p>
                  </a:txBody>
                  <a:tcPr/>
                </a:tc>
                <a:tc>
                  <a:txBody>
                    <a:bodyPr/>
                    <a:lstStyle/>
                    <a:p>
                      <a:r>
                        <a:rPr lang="en-US" sz="1400"/>
                        <a:t>X</a:t>
                      </a:r>
                    </a:p>
                  </a:txBody>
                  <a:tcPr/>
                </a:tc>
                <a:tc>
                  <a:txBody>
                    <a:bodyPr/>
                    <a:lstStyle/>
                    <a:p>
                      <a:r>
                        <a:rPr lang="en-US" sz="1400"/>
                        <a:t>18</a:t>
                      </a:r>
                    </a:p>
                  </a:txBody>
                  <a:tcPr/>
                </a:tc>
                <a:tc>
                  <a:txBody>
                    <a:bodyPr/>
                    <a:lstStyle/>
                    <a:p>
                      <a:r>
                        <a:rPr lang="en-US" sz="1400"/>
                        <a:t>=</a:t>
                      </a:r>
                    </a:p>
                  </a:txBody>
                  <a:tcPr/>
                </a:tc>
                <a:tc>
                  <a:txBody>
                    <a:bodyPr/>
                    <a:lstStyle/>
                    <a:p>
                      <a:r>
                        <a:rPr lang="en-US" sz="1400" dirty="0"/>
                        <a:t>126</a:t>
                      </a:r>
                    </a:p>
                  </a:txBody>
                  <a:tcPr/>
                </a:tc>
                <a:extLst>
                  <a:ext uri="{0D108BD9-81ED-4DB2-BD59-A6C34878D82A}">
                    <a16:rowId xmlns:a16="http://schemas.microsoft.com/office/drawing/2014/main" val="2574296184"/>
                  </a:ext>
                </a:extLst>
              </a:tr>
            </a:tbl>
          </a:graphicData>
        </a:graphic>
      </p:graphicFrame>
    </p:spTree>
    <p:extLst>
      <p:ext uri="{BB962C8B-B14F-4D97-AF65-F5344CB8AC3E}">
        <p14:creationId xmlns:p14="http://schemas.microsoft.com/office/powerpoint/2010/main" val="724859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8946"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557173" y="1028331"/>
            <a:ext cx="11040002" cy="307777"/>
          </a:xfrm>
          <a:prstGeom prst="rect">
            <a:avLst/>
          </a:prstGeom>
          <a:noFill/>
        </p:spPr>
        <p:txBody>
          <a:bodyPr wrap="square" lIns="0" tIns="0" rIns="0" bIns="0" anchor="t">
            <a:spAutoFit/>
          </a:bodyPr>
          <a:lstStyle/>
          <a:p>
            <a:pPr algn="ctr"/>
            <a:r>
              <a:rPr lang="en-US" sz="2000" dirty="0"/>
              <a:t>Initial phase of therapy</a:t>
            </a: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647177" y="433646"/>
            <a:ext cx="11040533" cy="500458"/>
          </a:xfrm>
        </p:spPr>
        <p:txBody>
          <a:bodyPr vert="horz"/>
          <a:lstStyle/>
          <a:p>
            <a:pPr algn="ctr"/>
            <a:r>
              <a:rPr lang="en-US" dirty="0"/>
              <a:t>Calculating the number of doses: 9-month Regimen</a:t>
            </a:r>
          </a:p>
        </p:txBody>
      </p:sp>
      <p:graphicFrame>
        <p:nvGraphicFramePr>
          <p:cNvPr id="5" name="Table 6">
            <a:extLst>
              <a:ext uri="{FF2B5EF4-FFF2-40B4-BE49-F238E27FC236}">
                <a16:creationId xmlns:a16="http://schemas.microsoft.com/office/drawing/2014/main" id="{F21210B8-4459-939F-F600-588730EAE82C}"/>
              </a:ext>
            </a:extLst>
          </p:cNvPr>
          <p:cNvGraphicFramePr>
            <a:graphicFrameLocks noGrp="1"/>
          </p:cNvGraphicFramePr>
          <p:nvPr>
            <p:extLst>
              <p:ext uri="{D42A27DB-BD31-4B8C-83A1-F6EECF244321}">
                <p14:modId xmlns:p14="http://schemas.microsoft.com/office/powerpoint/2010/main" val="1677216421"/>
              </p:ext>
            </p:extLst>
          </p:nvPr>
        </p:nvGraphicFramePr>
        <p:xfrm>
          <a:off x="991653" y="1430335"/>
          <a:ext cx="9672505" cy="1767840"/>
        </p:xfrm>
        <a:graphic>
          <a:graphicData uri="http://schemas.openxmlformats.org/drawingml/2006/table">
            <a:tbl>
              <a:tblPr firstRow="1" bandRow="1">
                <a:tableStyleId>{5C22544A-7EE6-4342-B048-85BDC9FD1C3A}</a:tableStyleId>
              </a:tblPr>
              <a:tblGrid>
                <a:gridCol w="1612084">
                  <a:extLst>
                    <a:ext uri="{9D8B030D-6E8A-4147-A177-3AD203B41FA5}">
                      <a16:colId xmlns:a16="http://schemas.microsoft.com/office/drawing/2014/main" val="2974967115"/>
                    </a:ext>
                  </a:extLst>
                </a:gridCol>
                <a:gridCol w="1612084">
                  <a:extLst>
                    <a:ext uri="{9D8B030D-6E8A-4147-A177-3AD203B41FA5}">
                      <a16:colId xmlns:a16="http://schemas.microsoft.com/office/drawing/2014/main" val="298142805"/>
                    </a:ext>
                  </a:extLst>
                </a:gridCol>
                <a:gridCol w="1585461">
                  <a:extLst>
                    <a:ext uri="{9D8B030D-6E8A-4147-A177-3AD203B41FA5}">
                      <a16:colId xmlns:a16="http://schemas.microsoft.com/office/drawing/2014/main" val="3826705886"/>
                    </a:ext>
                  </a:extLst>
                </a:gridCol>
                <a:gridCol w="1638708">
                  <a:extLst>
                    <a:ext uri="{9D8B030D-6E8A-4147-A177-3AD203B41FA5}">
                      <a16:colId xmlns:a16="http://schemas.microsoft.com/office/drawing/2014/main" val="3889884581"/>
                    </a:ext>
                  </a:extLst>
                </a:gridCol>
                <a:gridCol w="1612084">
                  <a:extLst>
                    <a:ext uri="{9D8B030D-6E8A-4147-A177-3AD203B41FA5}">
                      <a16:colId xmlns:a16="http://schemas.microsoft.com/office/drawing/2014/main" val="482151474"/>
                    </a:ext>
                  </a:extLst>
                </a:gridCol>
                <a:gridCol w="1612084">
                  <a:extLst>
                    <a:ext uri="{9D8B030D-6E8A-4147-A177-3AD203B41FA5}">
                      <a16:colId xmlns:a16="http://schemas.microsoft.com/office/drawing/2014/main" val="146769668"/>
                    </a:ext>
                  </a:extLst>
                </a:gridCol>
              </a:tblGrid>
              <a:tr h="537208">
                <a:tc>
                  <a:txBody>
                    <a:bodyPr/>
                    <a:lstStyle/>
                    <a:p>
                      <a:r>
                        <a:rPr lang="en-US" sz="1400"/>
                        <a:t>DOT</a:t>
                      </a:r>
                    </a:p>
                    <a:p>
                      <a:r>
                        <a:rPr lang="en-US" sz="1400"/>
                        <a:t>Work Week or Calendar week </a:t>
                      </a:r>
                    </a:p>
                  </a:txBody>
                  <a:tcPr/>
                </a:tc>
                <a:tc>
                  <a:txBody>
                    <a:bodyPr/>
                    <a:lstStyle/>
                    <a:p>
                      <a:r>
                        <a:rPr lang="en-US" sz="1400"/>
                        <a:t>Frequency </a:t>
                      </a:r>
                    </a:p>
                    <a:p>
                      <a:r>
                        <a:rPr lang="en-US" sz="1400"/>
                        <a:t># of times DOT is observed during the week </a:t>
                      </a:r>
                    </a:p>
                  </a:txBody>
                  <a:tcPr/>
                </a:tc>
                <a:tc>
                  <a:txBody>
                    <a:bodyPr/>
                    <a:lstStyle/>
                    <a:p>
                      <a:r>
                        <a:rPr lang="en-US" sz="1400"/>
                        <a:t>x</a:t>
                      </a:r>
                    </a:p>
                  </a:txBody>
                  <a:tcPr/>
                </a:tc>
                <a:tc>
                  <a:txBody>
                    <a:bodyPr/>
                    <a:lstStyle/>
                    <a:p>
                      <a:r>
                        <a:rPr lang="en-US" sz="1400" dirty="0"/>
                        <a:t>Duration</a:t>
                      </a:r>
                    </a:p>
                    <a:p>
                      <a:r>
                        <a:rPr lang="en-US" sz="1400" dirty="0"/>
                        <a:t># of weeks </a:t>
                      </a:r>
                    </a:p>
                  </a:txBody>
                  <a:tcPr/>
                </a:tc>
                <a:tc>
                  <a:txBody>
                    <a:bodyPr/>
                    <a:lstStyle/>
                    <a:p>
                      <a:r>
                        <a:rPr lang="en-US" sz="1400"/>
                        <a:t>=</a:t>
                      </a:r>
                    </a:p>
                  </a:txBody>
                  <a:tcPr/>
                </a:tc>
                <a:tc>
                  <a:txBody>
                    <a:bodyPr/>
                    <a:lstStyle/>
                    <a:p>
                      <a:r>
                        <a:rPr lang="en-US" sz="1400"/>
                        <a:t>Number doses </a:t>
                      </a:r>
                    </a:p>
                  </a:txBody>
                  <a:tcPr/>
                </a:tc>
                <a:extLst>
                  <a:ext uri="{0D108BD9-81ED-4DB2-BD59-A6C34878D82A}">
                    <a16:rowId xmlns:a16="http://schemas.microsoft.com/office/drawing/2014/main" val="671800379"/>
                  </a:ext>
                </a:extLst>
              </a:tr>
              <a:tr h="269365">
                <a:tc>
                  <a:txBody>
                    <a:bodyPr/>
                    <a:lstStyle/>
                    <a:p>
                      <a:r>
                        <a:rPr lang="en-US" sz="1400"/>
                        <a:t>Work Week </a:t>
                      </a:r>
                    </a:p>
                  </a:txBody>
                  <a:tcPr/>
                </a:tc>
                <a:tc>
                  <a:txBody>
                    <a:bodyPr/>
                    <a:lstStyle/>
                    <a:p>
                      <a:r>
                        <a:rPr lang="en-US" sz="1400" dirty="0"/>
                        <a:t>      days (M-F)</a:t>
                      </a:r>
                    </a:p>
                  </a:txBody>
                  <a:tcPr/>
                </a:tc>
                <a:tc>
                  <a:txBody>
                    <a:bodyPr/>
                    <a:lstStyle/>
                    <a:p>
                      <a:r>
                        <a:rPr lang="en-US" sz="1400"/>
                        <a:t>x</a:t>
                      </a:r>
                    </a:p>
                  </a:txBody>
                  <a:tcPr/>
                </a:tc>
                <a:tc>
                  <a:txBody>
                    <a:bodyPr/>
                    <a:lstStyle/>
                    <a:p>
                      <a:r>
                        <a:rPr lang="en-US" sz="1400"/>
                        <a:t>8</a:t>
                      </a:r>
                    </a:p>
                  </a:txBody>
                  <a:tcPr/>
                </a:tc>
                <a:tc>
                  <a:txBody>
                    <a:bodyPr/>
                    <a:lstStyle/>
                    <a:p>
                      <a:r>
                        <a:rPr lang="en-US" sz="1400"/>
                        <a:t>=</a:t>
                      </a:r>
                    </a:p>
                  </a:txBody>
                  <a:tcPr/>
                </a:tc>
                <a:tc>
                  <a:txBody>
                    <a:bodyPr/>
                    <a:lstStyle/>
                    <a:p>
                      <a:endParaRPr lang="en-US" sz="1400" dirty="0"/>
                    </a:p>
                  </a:txBody>
                  <a:tcPr/>
                </a:tc>
                <a:extLst>
                  <a:ext uri="{0D108BD9-81ED-4DB2-BD59-A6C34878D82A}">
                    <a16:rowId xmlns:a16="http://schemas.microsoft.com/office/drawing/2014/main" val="3944317332"/>
                  </a:ext>
                </a:extLst>
              </a:tr>
              <a:tr h="269365">
                <a:tc>
                  <a:txBody>
                    <a:bodyPr/>
                    <a:lstStyle/>
                    <a:p>
                      <a:r>
                        <a:rPr lang="en-US" sz="1400"/>
                        <a:t>Calendar Week</a:t>
                      </a:r>
                    </a:p>
                  </a:txBody>
                  <a:tcPr/>
                </a:tc>
                <a:tc>
                  <a:txBody>
                    <a:bodyPr/>
                    <a:lstStyle/>
                    <a:p>
                      <a:r>
                        <a:rPr lang="en-US" sz="1400"/>
                        <a:t>7 days (M-</a:t>
                      </a:r>
                      <a:r>
                        <a:rPr lang="en-US" sz="1400" err="1"/>
                        <a:t>Su</a:t>
                      </a:r>
                      <a:r>
                        <a:rPr lang="en-US" sz="1400"/>
                        <a:t>)</a:t>
                      </a:r>
                    </a:p>
                  </a:txBody>
                  <a:tcPr/>
                </a:tc>
                <a:tc>
                  <a:txBody>
                    <a:bodyPr/>
                    <a:lstStyle/>
                    <a:p>
                      <a:r>
                        <a:rPr lang="en-US" sz="1400"/>
                        <a:t>x</a:t>
                      </a:r>
                    </a:p>
                  </a:txBody>
                  <a:tcPr/>
                </a:tc>
                <a:tc>
                  <a:txBody>
                    <a:bodyPr/>
                    <a:lstStyle/>
                    <a:p>
                      <a:endParaRPr lang="en-US" sz="1400" dirty="0"/>
                    </a:p>
                  </a:txBody>
                  <a:tcPr/>
                </a:tc>
                <a:tc>
                  <a:txBody>
                    <a:bodyPr/>
                    <a:lstStyle/>
                    <a:p>
                      <a:r>
                        <a:rPr lang="en-US" sz="1400"/>
                        <a:t>=</a:t>
                      </a:r>
                    </a:p>
                  </a:txBody>
                  <a:tcPr/>
                </a:tc>
                <a:tc>
                  <a:txBody>
                    <a:bodyPr/>
                    <a:lstStyle/>
                    <a:p>
                      <a:r>
                        <a:rPr lang="en-US" sz="1400" dirty="0"/>
                        <a:t>56</a:t>
                      </a:r>
                    </a:p>
                  </a:txBody>
                  <a:tcPr/>
                </a:tc>
                <a:extLst>
                  <a:ext uri="{0D108BD9-81ED-4DB2-BD59-A6C34878D82A}">
                    <a16:rowId xmlns:a16="http://schemas.microsoft.com/office/drawing/2014/main" val="2261293591"/>
                  </a:ext>
                </a:extLst>
              </a:tr>
            </a:tbl>
          </a:graphicData>
        </a:graphic>
      </p:graphicFrame>
      <p:sp>
        <p:nvSpPr>
          <p:cNvPr id="3" name="Rectangle 2"/>
          <p:cNvSpPr/>
          <p:nvPr/>
        </p:nvSpPr>
        <p:spPr>
          <a:xfrm>
            <a:off x="4788591" y="3244334"/>
            <a:ext cx="2614818" cy="400110"/>
          </a:xfrm>
          <a:prstGeom prst="rect">
            <a:avLst/>
          </a:prstGeom>
        </p:spPr>
        <p:txBody>
          <a:bodyPr wrap="none">
            <a:spAutoFit/>
          </a:bodyPr>
          <a:lstStyle/>
          <a:p>
            <a:pPr algn="ctr"/>
            <a:r>
              <a:rPr lang="en-US" sz="2000" dirty="0" smtClean="0"/>
              <a:t>Continuation Phase </a:t>
            </a:r>
            <a:endParaRPr lang="en-US" sz="2000" dirty="0"/>
          </a:p>
        </p:txBody>
      </p:sp>
      <p:graphicFrame>
        <p:nvGraphicFramePr>
          <p:cNvPr id="8" name="Table 11">
            <a:extLst>
              <a:ext uri="{FF2B5EF4-FFF2-40B4-BE49-F238E27FC236}">
                <a16:creationId xmlns:a16="http://schemas.microsoft.com/office/drawing/2014/main" id="{1D4801F1-B75E-EF5E-8E32-49BA2EA71972}"/>
              </a:ext>
            </a:extLst>
          </p:cNvPr>
          <p:cNvGraphicFramePr>
            <a:graphicFrameLocks noGrp="1"/>
          </p:cNvGraphicFramePr>
          <p:nvPr>
            <p:extLst>
              <p:ext uri="{D42A27DB-BD31-4B8C-83A1-F6EECF244321}">
                <p14:modId xmlns:p14="http://schemas.microsoft.com/office/powerpoint/2010/main" val="2162117939"/>
              </p:ext>
            </p:extLst>
          </p:nvPr>
        </p:nvGraphicFramePr>
        <p:xfrm>
          <a:off x="991654" y="3659825"/>
          <a:ext cx="9672504" cy="708040"/>
        </p:xfrm>
        <a:graphic>
          <a:graphicData uri="http://schemas.openxmlformats.org/drawingml/2006/table">
            <a:tbl>
              <a:tblPr firstRow="1" bandRow="1">
                <a:tableStyleId>{5C22544A-7EE6-4342-B048-85BDC9FD1C3A}</a:tableStyleId>
              </a:tblPr>
              <a:tblGrid>
                <a:gridCol w="1612084">
                  <a:extLst>
                    <a:ext uri="{9D8B030D-6E8A-4147-A177-3AD203B41FA5}">
                      <a16:colId xmlns:a16="http://schemas.microsoft.com/office/drawing/2014/main" val="2393762299"/>
                    </a:ext>
                  </a:extLst>
                </a:gridCol>
                <a:gridCol w="1612084">
                  <a:extLst>
                    <a:ext uri="{9D8B030D-6E8A-4147-A177-3AD203B41FA5}">
                      <a16:colId xmlns:a16="http://schemas.microsoft.com/office/drawing/2014/main" val="117346537"/>
                    </a:ext>
                  </a:extLst>
                </a:gridCol>
                <a:gridCol w="1612084">
                  <a:extLst>
                    <a:ext uri="{9D8B030D-6E8A-4147-A177-3AD203B41FA5}">
                      <a16:colId xmlns:a16="http://schemas.microsoft.com/office/drawing/2014/main" val="695008757"/>
                    </a:ext>
                  </a:extLst>
                </a:gridCol>
                <a:gridCol w="1612084">
                  <a:extLst>
                    <a:ext uri="{9D8B030D-6E8A-4147-A177-3AD203B41FA5}">
                      <a16:colId xmlns:a16="http://schemas.microsoft.com/office/drawing/2014/main" val="426882431"/>
                    </a:ext>
                  </a:extLst>
                </a:gridCol>
                <a:gridCol w="1612084">
                  <a:extLst>
                    <a:ext uri="{9D8B030D-6E8A-4147-A177-3AD203B41FA5}">
                      <a16:colId xmlns:a16="http://schemas.microsoft.com/office/drawing/2014/main" val="1809144457"/>
                    </a:ext>
                  </a:extLst>
                </a:gridCol>
                <a:gridCol w="1612084">
                  <a:extLst>
                    <a:ext uri="{9D8B030D-6E8A-4147-A177-3AD203B41FA5}">
                      <a16:colId xmlns:a16="http://schemas.microsoft.com/office/drawing/2014/main" val="3041654102"/>
                    </a:ext>
                  </a:extLst>
                </a:gridCol>
              </a:tblGrid>
              <a:tr h="354020">
                <a:tc>
                  <a:txBody>
                    <a:bodyPr/>
                    <a:lstStyle/>
                    <a:p>
                      <a:r>
                        <a:rPr lang="en-US" sz="1400"/>
                        <a:t>Work Week </a:t>
                      </a:r>
                    </a:p>
                  </a:txBody>
                  <a:tcPr/>
                </a:tc>
                <a:tc>
                  <a:txBody>
                    <a:bodyPr/>
                    <a:lstStyle/>
                    <a:p>
                      <a:r>
                        <a:rPr lang="en-US" sz="1400" dirty="0"/>
                        <a:t>5 days (M-F)</a:t>
                      </a:r>
                    </a:p>
                  </a:txBody>
                  <a:tcPr/>
                </a:tc>
                <a:tc>
                  <a:txBody>
                    <a:bodyPr/>
                    <a:lstStyle/>
                    <a:p>
                      <a:r>
                        <a:rPr lang="en-US" sz="1400"/>
                        <a:t>X</a:t>
                      </a:r>
                    </a:p>
                  </a:txBody>
                  <a:tcPr/>
                </a:tc>
                <a:tc>
                  <a:txBody>
                    <a:bodyPr/>
                    <a:lstStyle/>
                    <a:p>
                      <a:endParaRPr lang="en-US" sz="1400"/>
                    </a:p>
                  </a:txBody>
                  <a:tcPr/>
                </a:tc>
                <a:tc>
                  <a:txBody>
                    <a:bodyPr/>
                    <a:lstStyle/>
                    <a:p>
                      <a:r>
                        <a:rPr lang="en-US" sz="1400"/>
                        <a:t>=</a:t>
                      </a:r>
                    </a:p>
                  </a:txBody>
                  <a:tcPr/>
                </a:tc>
                <a:tc>
                  <a:txBody>
                    <a:bodyPr/>
                    <a:lstStyle/>
                    <a:p>
                      <a:r>
                        <a:rPr lang="en-US" sz="1400"/>
                        <a:t>155</a:t>
                      </a:r>
                    </a:p>
                  </a:txBody>
                  <a:tcPr/>
                </a:tc>
                <a:extLst>
                  <a:ext uri="{0D108BD9-81ED-4DB2-BD59-A6C34878D82A}">
                    <a16:rowId xmlns:a16="http://schemas.microsoft.com/office/drawing/2014/main" val="1017695169"/>
                  </a:ext>
                </a:extLst>
              </a:tr>
              <a:tr h="354020">
                <a:tc>
                  <a:txBody>
                    <a:bodyPr/>
                    <a:lstStyle/>
                    <a:p>
                      <a:r>
                        <a:rPr lang="en-US" sz="1400"/>
                        <a:t>Calendar Week</a:t>
                      </a:r>
                    </a:p>
                  </a:txBody>
                  <a:tcPr/>
                </a:tc>
                <a:tc>
                  <a:txBody>
                    <a:bodyPr/>
                    <a:lstStyle/>
                    <a:p>
                      <a:r>
                        <a:rPr lang="en-US" sz="1400"/>
                        <a:t>7 days (M-Su </a:t>
                      </a:r>
                    </a:p>
                  </a:txBody>
                  <a:tcPr/>
                </a:tc>
                <a:tc>
                  <a:txBody>
                    <a:bodyPr/>
                    <a:lstStyle/>
                    <a:p>
                      <a:r>
                        <a:rPr lang="en-US" sz="1400"/>
                        <a:t>X</a:t>
                      </a:r>
                    </a:p>
                  </a:txBody>
                  <a:tcPr/>
                </a:tc>
                <a:tc>
                  <a:txBody>
                    <a:bodyPr/>
                    <a:lstStyle/>
                    <a:p>
                      <a:r>
                        <a:rPr lang="en-US" sz="1400" dirty="0"/>
                        <a:t>31</a:t>
                      </a:r>
                    </a:p>
                  </a:txBody>
                  <a:tcPr/>
                </a:tc>
                <a:tc>
                  <a:txBody>
                    <a:bodyPr/>
                    <a:lstStyle/>
                    <a:p>
                      <a:r>
                        <a:rPr lang="en-US" sz="1400" dirty="0"/>
                        <a:t>=</a:t>
                      </a:r>
                    </a:p>
                  </a:txBody>
                  <a:tcPr/>
                </a:tc>
                <a:tc>
                  <a:txBody>
                    <a:bodyPr/>
                    <a:lstStyle/>
                    <a:p>
                      <a:endParaRPr lang="en-US" sz="1400" dirty="0"/>
                    </a:p>
                  </a:txBody>
                  <a:tcPr/>
                </a:tc>
                <a:extLst>
                  <a:ext uri="{0D108BD9-81ED-4DB2-BD59-A6C34878D82A}">
                    <a16:rowId xmlns:a16="http://schemas.microsoft.com/office/drawing/2014/main" val="2574296184"/>
                  </a:ext>
                </a:extLst>
              </a:tr>
            </a:tbl>
          </a:graphicData>
        </a:graphic>
      </p:graphicFrame>
      <p:sp>
        <p:nvSpPr>
          <p:cNvPr id="4" name="Rectangle 3"/>
          <p:cNvSpPr/>
          <p:nvPr/>
        </p:nvSpPr>
        <p:spPr>
          <a:xfrm>
            <a:off x="4537720" y="4653486"/>
            <a:ext cx="3116559" cy="369332"/>
          </a:xfrm>
          <a:prstGeom prst="rect">
            <a:avLst/>
          </a:prstGeom>
        </p:spPr>
        <p:txBody>
          <a:bodyPr wrap="none">
            <a:spAutoFit/>
          </a:bodyPr>
          <a:lstStyle/>
          <a:p>
            <a:r>
              <a:rPr lang="en-US" dirty="0"/>
              <a:t>Total Treatment (39 weeks)</a:t>
            </a:r>
          </a:p>
        </p:txBody>
      </p:sp>
      <p:graphicFrame>
        <p:nvGraphicFramePr>
          <p:cNvPr id="10" name="Table 16">
            <a:extLst>
              <a:ext uri="{FF2B5EF4-FFF2-40B4-BE49-F238E27FC236}">
                <a16:creationId xmlns:a16="http://schemas.microsoft.com/office/drawing/2014/main" id="{282E2731-CC3E-124A-08D8-C76CE6B763C2}"/>
              </a:ext>
            </a:extLst>
          </p:cNvPr>
          <p:cNvGraphicFramePr>
            <a:graphicFrameLocks noGrp="1"/>
          </p:cNvGraphicFramePr>
          <p:nvPr>
            <p:extLst>
              <p:ext uri="{D42A27DB-BD31-4B8C-83A1-F6EECF244321}">
                <p14:modId xmlns:p14="http://schemas.microsoft.com/office/powerpoint/2010/main" val="412194698"/>
              </p:ext>
            </p:extLst>
          </p:nvPr>
        </p:nvGraphicFramePr>
        <p:xfrm>
          <a:off x="991653" y="5083529"/>
          <a:ext cx="9672502" cy="609600"/>
        </p:xfrm>
        <a:graphic>
          <a:graphicData uri="http://schemas.openxmlformats.org/drawingml/2006/table">
            <a:tbl>
              <a:tblPr firstRow="1" bandRow="1">
                <a:tableStyleId>{5C22544A-7EE6-4342-B048-85BDC9FD1C3A}</a:tableStyleId>
              </a:tblPr>
              <a:tblGrid>
                <a:gridCol w="1592509">
                  <a:extLst>
                    <a:ext uri="{9D8B030D-6E8A-4147-A177-3AD203B41FA5}">
                      <a16:colId xmlns:a16="http://schemas.microsoft.com/office/drawing/2014/main" val="986128775"/>
                    </a:ext>
                  </a:extLst>
                </a:gridCol>
                <a:gridCol w="1542387">
                  <a:extLst>
                    <a:ext uri="{9D8B030D-6E8A-4147-A177-3AD203B41FA5}">
                      <a16:colId xmlns:a16="http://schemas.microsoft.com/office/drawing/2014/main" val="3564143552"/>
                    </a:ext>
                  </a:extLst>
                </a:gridCol>
                <a:gridCol w="1567448">
                  <a:extLst>
                    <a:ext uri="{9D8B030D-6E8A-4147-A177-3AD203B41FA5}">
                      <a16:colId xmlns:a16="http://schemas.microsoft.com/office/drawing/2014/main" val="3488711524"/>
                    </a:ext>
                  </a:extLst>
                </a:gridCol>
                <a:gridCol w="1567448">
                  <a:extLst>
                    <a:ext uri="{9D8B030D-6E8A-4147-A177-3AD203B41FA5}">
                      <a16:colId xmlns:a16="http://schemas.microsoft.com/office/drawing/2014/main" val="2295449792"/>
                    </a:ext>
                  </a:extLst>
                </a:gridCol>
                <a:gridCol w="1567448">
                  <a:extLst>
                    <a:ext uri="{9D8B030D-6E8A-4147-A177-3AD203B41FA5}">
                      <a16:colId xmlns:a16="http://schemas.microsoft.com/office/drawing/2014/main" val="3166804137"/>
                    </a:ext>
                  </a:extLst>
                </a:gridCol>
                <a:gridCol w="1835262">
                  <a:extLst>
                    <a:ext uri="{9D8B030D-6E8A-4147-A177-3AD203B41FA5}">
                      <a16:colId xmlns:a16="http://schemas.microsoft.com/office/drawing/2014/main" val="3596427719"/>
                    </a:ext>
                  </a:extLst>
                </a:gridCol>
              </a:tblGrid>
              <a:tr h="264254">
                <a:tc>
                  <a:txBody>
                    <a:bodyPr/>
                    <a:lstStyle/>
                    <a:p>
                      <a:r>
                        <a:rPr lang="en-US" sz="1400"/>
                        <a:t>Work Week </a:t>
                      </a:r>
                    </a:p>
                  </a:txBody>
                  <a:tcPr/>
                </a:tc>
                <a:tc>
                  <a:txBody>
                    <a:bodyPr/>
                    <a:lstStyle/>
                    <a:p>
                      <a:r>
                        <a:rPr lang="en-US" sz="1400"/>
                        <a:t>5 days</a:t>
                      </a:r>
                    </a:p>
                  </a:txBody>
                  <a:tcPr/>
                </a:tc>
                <a:tc>
                  <a:txBody>
                    <a:bodyPr/>
                    <a:lstStyle/>
                    <a:p>
                      <a:r>
                        <a:rPr lang="en-US" sz="1400"/>
                        <a:t>x</a:t>
                      </a:r>
                    </a:p>
                  </a:txBody>
                  <a:tcPr/>
                </a:tc>
                <a:tc>
                  <a:txBody>
                    <a:bodyPr/>
                    <a:lstStyle/>
                    <a:p>
                      <a:endParaRPr lang="en-US" sz="1400" dirty="0"/>
                    </a:p>
                  </a:txBody>
                  <a:tcPr/>
                </a:tc>
                <a:tc>
                  <a:txBody>
                    <a:bodyPr/>
                    <a:lstStyle/>
                    <a:p>
                      <a:r>
                        <a:rPr lang="en-US" sz="1400"/>
                        <a:t>=</a:t>
                      </a:r>
                    </a:p>
                  </a:txBody>
                  <a:tcPr/>
                </a:tc>
                <a:tc>
                  <a:txBody>
                    <a:bodyPr/>
                    <a:lstStyle/>
                    <a:p>
                      <a:r>
                        <a:rPr lang="en-US" sz="1400"/>
                        <a:t>195</a:t>
                      </a:r>
                    </a:p>
                  </a:txBody>
                  <a:tcPr/>
                </a:tc>
                <a:extLst>
                  <a:ext uri="{0D108BD9-81ED-4DB2-BD59-A6C34878D82A}">
                    <a16:rowId xmlns:a16="http://schemas.microsoft.com/office/drawing/2014/main" val="1182227749"/>
                  </a:ext>
                </a:extLst>
              </a:tr>
              <a:tr h="264254">
                <a:tc>
                  <a:txBody>
                    <a:bodyPr/>
                    <a:lstStyle/>
                    <a:p>
                      <a:r>
                        <a:rPr lang="en-US" sz="1400"/>
                        <a:t>Calendar Week</a:t>
                      </a:r>
                    </a:p>
                  </a:txBody>
                  <a:tcPr/>
                </a:tc>
                <a:tc>
                  <a:txBody>
                    <a:bodyPr/>
                    <a:lstStyle/>
                    <a:p>
                      <a:r>
                        <a:rPr lang="en-US" sz="1400" dirty="0"/>
                        <a:t>    days </a:t>
                      </a:r>
                    </a:p>
                  </a:txBody>
                  <a:tcPr/>
                </a:tc>
                <a:tc>
                  <a:txBody>
                    <a:bodyPr/>
                    <a:lstStyle/>
                    <a:p>
                      <a:r>
                        <a:rPr lang="en-US" sz="1400"/>
                        <a:t>X</a:t>
                      </a:r>
                    </a:p>
                  </a:txBody>
                  <a:tcPr/>
                </a:tc>
                <a:tc>
                  <a:txBody>
                    <a:bodyPr/>
                    <a:lstStyle/>
                    <a:p>
                      <a:r>
                        <a:rPr lang="en-US" sz="1400" dirty="0"/>
                        <a:t>39</a:t>
                      </a:r>
                    </a:p>
                  </a:txBody>
                  <a:tcPr/>
                </a:tc>
                <a:tc>
                  <a:txBody>
                    <a:bodyPr/>
                    <a:lstStyle/>
                    <a:p>
                      <a:r>
                        <a:rPr lang="en-US" sz="1400" dirty="0"/>
                        <a:t>=</a:t>
                      </a:r>
                    </a:p>
                  </a:txBody>
                  <a:tcPr/>
                </a:tc>
                <a:tc>
                  <a:txBody>
                    <a:bodyPr/>
                    <a:lstStyle/>
                    <a:p>
                      <a:r>
                        <a:rPr lang="en-US" sz="1400" dirty="0"/>
                        <a:t>273</a:t>
                      </a:r>
                    </a:p>
                  </a:txBody>
                  <a:tcPr/>
                </a:tc>
                <a:extLst>
                  <a:ext uri="{0D108BD9-81ED-4DB2-BD59-A6C34878D82A}">
                    <a16:rowId xmlns:a16="http://schemas.microsoft.com/office/drawing/2014/main" val="678419178"/>
                  </a:ext>
                </a:extLst>
              </a:tr>
            </a:tbl>
          </a:graphicData>
        </a:graphic>
      </p:graphicFrame>
      <p:sp>
        <p:nvSpPr>
          <p:cNvPr id="11" name="Rectangle 10">
            <a:extLst>
              <a:ext uri="{FF2B5EF4-FFF2-40B4-BE49-F238E27FC236}">
                <a16:creationId xmlns:a16="http://schemas.microsoft.com/office/drawing/2014/main" id="{5EC93A5A-99A2-B114-E5C8-71608286A8F1}"/>
              </a:ext>
            </a:extLst>
          </p:cNvPr>
          <p:cNvSpPr/>
          <p:nvPr/>
        </p:nvSpPr>
        <p:spPr>
          <a:xfrm>
            <a:off x="2622620" y="2639353"/>
            <a:ext cx="301649" cy="2385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2" name="Rectangle 11">
            <a:extLst>
              <a:ext uri="{FF2B5EF4-FFF2-40B4-BE49-F238E27FC236}">
                <a16:creationId xmlns:a16="http://schemas.microsoft.com/office/drawing/2014/main" id="{772D1A2C-C8B1-9E95-8351-C7123B84342A}"/>
              </a:ext>
            </a:extLst>
          </p:cNvPr>
          <p:cNvSpPr/>
          <p:nvPr/>
        </p:nvSpPr>
        <p:spPr>
          <a:xfrm>
            <a:off x="5827905" y="2909316"/>
            <a:ext cx="256024" cy="2974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8</a:t>
            </a:r>
          </a:p>
        </p:txBody>
      </p:sp>
      <p:sp>
        <p:nvSpPr>
          <p:cNvPr id="13" name="Rectangle 12">
            <a:extLst>
              <a:ext uri="{FF2B5EF4-FFF2-40B4-BE49-F238E27FC236}">
                <a16:creationId xmlns:a16="http://schemas.microsoft.com/office/drawing/2014/main" id="{E6D422D1-7078-FFEA-1051-05F8B6E09288}"/>
              </a:ext>
            </a:extLst>
          </p:cNvPr>
          <p:cNvSpPr/>
          <p:nvPr/>
        </p:nvSpPr>
        <p:spPr>
          <a:xfrm>
            <a:off x="9067593" y="2607966"/>
            <a:ext cx="456654" cy="2699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40</a:t>
            </a:r>
          </a:p>
        </p:txBody>
      </p:sp>
      <p:sp>
        <p:nvSpPr>
          <p:cNvPr id="14" name="Rectangle 13">
            <a:extLst>
              <a:ext uri="{FF2B5EF4-FFF2-40B4-BE49-F238E27FC236}">
                <a16:creationId xmlns:a16="http://schemas.microsoft.com/office/drawing/2014/main" id="{3381562E-0AA5-A1AE-0C42-E33BD7D3C6BF}"/>
              </a:ext>
            </a:extLst>
          </p:cNvPr>
          <p:cNvSpPr/>
          <p:nvPr/>
        </p:nvSpPr>
        <p:spPr>
          <a:xfrm>
            <a:off x="5827905" y="3705985"/>
            <a:ext cx="536681" cy="2888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31</a:t>
            </a:r>
          </a:p>
        </p:txBody>
      </p:sp>
      <p:sp>
        <p:nvSpPr>
          <p:cNvPr id="15" name="Rectangle 14">
            <a:extLst>
              <a:ext uri="{FF2B5EF4-FFF2-40B4-BE49-F238E27FC236}">
                <a16:creationId xmlns:a16="http://schemas.microsoft.com/office/drawing/2014/main" id="{8A6B468E-927C-A2C0-2E05-99EC8B11C755}"/>
              </a:ext>
            </a:extLst>
          </p:cNvPr>
          <p:cNvSpPr/>
          <p:nvPr/>
        </p:nvSpPr>
        <p:spPr>
          <a:xfrm>
            <a:off x="9067593" y="4055560"/>
            <a:ext cx="633046" cy="3031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217</a:t>
            </a:r>
          </a:p>
        </p:txBody>
      </p:sp>
      <p:sp>
        <p:nvSpPr>
          <p:cNvPr id="16" name="Rectangle 15">
            <a:extLst>
              <a:ext uri="{FF2B5EF4-FFF2-40B4-BE49-F238E27FC236}">
                <a16:creationId xmlns:a16="http://schemas.microsoft.com/office/drawing/2014/main" id="{D2C5D9EC-D3AE-479A-7913-CA9AEFA6C153}"/>
              </a:ext>
            </a:extLst>
          </p:cNvPr>
          <p:cNvSpPr/>
          <p:nvPr/>
        </p:nvSpPr>
        <p:spPr>
          <a:xfrm>
            <a:off x="5712482" y="5092122"/>
            <a:ext cx="480088" cy="29620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39</a:t>
            </a:r>
          </a:p>
        </p:txBody>
      </p:sp>
    </p:spTree>
    <p:extLst>
      <p:ext uri="{BB962C8B-B14F-4D97-AF65-F5344CB8AC3E}">
        <p14:creationId xmlns:p14="http://schemas.microsoft.com/office/powerpoint/2010/main" val="71574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52249"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pPr algn="ctr"/>
            <a:r>
              <a:rPr lang="en-US" dirty="0"/>
              <a:t>Weeks of Treatment</a:t>
            </a:r>
          </a:p>
        </p:txBody>
      </p:sp>
      <p:pic>
        <p:nvPicPr>
          <p:cNvPr id="5" name="Picture 4">
            <a:extLst>
              <a:ext uri="{FF2B5EF4-FFF2-40B4-BE49-F238E27FC236}">
                <a16:creationId xmlns:a16="http://schemas.microsoft.com/office/drawing/2014/main" id="{FE2F0B94-8E33-BC2F-14A3-037422550474}"/>
              </a:ext>
            </a:extLst>
          </p:cNvPr>
          <p:cNvPicPr>
            <a:picLocks noChangeAspect="1"/>
          </p:cNvPicPr>
          <p:nvPr/>
        </p:nvPicPr>
        <p:blipFill rotWithShape="1">
          <a:blip r:embed="rId6"/>
          <a:srcRect r="34086"/>
          <a:stretch/>
        </p:blipFill>
        <p:spPr>
          <a:xfrm>
            <a:off x="3417688" y="1673781"/>
            <a:ext cx="5356628" cy="3999323"/>
          </a:xfrm>
          <a:prstGeom prst="rect">
            <a:avLst/>
          </a:prstGeom>
        </p:spPr>
      </p:pic>
    </p:spTree>
    <p:extLst>
      <p:ext uri="{BB962C8B-B14F-4D97-AF65-F5344CB8AC3E}">
        <p14:creationId xmlns:p14="http://schemas.microsoft.com/office/powerpoint/2010/main" val="3600946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53273"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How to figure out weeks of treatment</a:t>
            </a:r>
          </a:p>
        </p:txBody>
      </p:sp>
      <p:sp>
        <p:nvSpPr>
          <p:cNvPr id="5" name="Content Placeholder 2">
            <a:extLst>
              <a:ext uri="{FF2B5EF4-FFF2-40B4-BE49-F238E27FC236}">
                <a16:creationId xmlns:a16="http://schemas.microsoft.com/office/drawing/2014/main" id="{620DD6D9-B55D-229C-2024-6EDF4DEDC2BD}"/>
              </a:ext>
            </a:extLst>
          </p:cNvPr>
          <p:cNvSpPr>
            <a:spLocks noGrp="1"/>
          </p:cNvSpPr>
          <p:nvPr>
            <p:ph idx="1"/>
          </p:nvPr>
        </p:nvSpPr>
        <p:spPr>
          <a:xfrm>
            <a:off x="838200" y="1825625"/>
            <a:ext cx="10515600" cy="4351338"/>
          </a:xfrm>
        </p:spPr>
        <p:txBody>
          <a:bodyPr>
            <a:normAutofit/>
          </a:bodyPr>
          <a:lstStyle/>
          <a:p>
            <a:r>
              <a:rPr lang="en-US" sz="2000" dirty="0"/>
              <a:t>Total doses / Frequency (work (5 days) or calendar week (7 days) = number of weeks</a:t>
            </a:r>
          </a:p>
          <a:p>
            <a:endParaRPr lang="en-US" sz="2000" dirty="0"/>
          </a:p>
          <a:p>
            <a:r>
              <a:rPr lang="en-US" sz="2000" dirty="0"/>
              <a:t>Example:</a:t>
            </a:r>
          </a:p>
          <a:p>
            <a:r>
              <a:rPr lang="en-US" sz="2000" dirty="0"/>
              <a:t>14 days/7 days (calendar week)= 2 weeks</a:t>
            </a:r>
          </a:p>
          <a:p>
            <a:r>
              <a:rPr lang="en-US" sz="2000" dirty="0"/>
              <a:t>14 days/5 days (work week)= 2.8</a:t>
            </a:r>
          </a:p>
          <a:p>
            <a:pPr marL="0" indent="0">
              <a:buNone/>
            </a:pPr>
            <a:endParaRPr lang="en-US" sz="2000" dirty="0"/>
          </a:p>
          <a:p>
            <a:pPr marL="0" indent="0">
              <a:buNone/>
            </a:pPr>
            <a:r>
              <a:rPr lang="en-US" sz="2000" dirty="0"/>
              <a:t>OK, So why does this matter..  </a:t>
            </a:r>
          </a:p>
        </p:txBody>
      </p:sp>
    </p:spTree>
    <p:extLst>
      <p:ext uri="{BB962C8B-B14F-4D97-AF65-F5344CB8AC3E}">
        <p14:creationId xmlns:p14="http://schemas.microsoft.com/office/powerpoint/2010/main" val="3816973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8707"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647708" y="2202227"/>
            <a:ext cx="11040002" cy="3077766"/>
          </a:xfrm>
          <a:prstGeom prst="rect">
            <a:avLst/>
          </a:prstGeom>
          <a:noFill/>
        </p:spPr>
        <p:txBody>
          <a:bodyPr wrap="square" lIns="0" tIns="0" rIns="0" bIns="0" anchor="t">
            <a:spAutoFit/>
          </a:bodyPr>
          <a:lstStyle/>
          <a:p>
            <a:pPr marL="285750" indent="-285750">
              <a:buFont typeface="Arial" panose="020B0604020202020204" pitchFamily="34" charset="0"/>
              <a:buChar char="•"/>
            </a:pPr>
            <a:r>
              <a:rPr lang="en-US" dirty="0"/>
              <a:t>The learner will be able to verbalize the importance of directly observed therapy (DOT).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a:t>
            </a:r>
            <a:r>
              <a:rPr lang="en-US" dirty="0"/>
              <a:t>learner will identify considerations for administering DOT in various settings including: in clinic, in </a:t>
            </a:r>
            <a:r>
              <a:rPr lang="en-US" dirty="0" smtClean="0"/>
              <a:t>field </a:t>
            </a:r>
            <a:r>
              <a:rPr lang="en-US" dirty="0"/>
              <a:t>and </a:t>
            </a:r>
            <a:r>
              <a:rPr lang="en-US" dirty="0" smtClean="0"/>
              <a:t>DOT</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learner will list strategies available for successful DOT </a:t>
            </a:r>
          </a:p>
          <a:p>
            <a:pPr marL="742950" lvl="1" indent="-285750">
              <a:buFont typeface="Arial" panose="020B0604020202020204" pitchFamily="34" charset="0"/>
              <a:buChar char="•"/>
            </a:pPr>
            <a:r>
              <a:rPr lang="en-US" dirty="0"/>
              <a:t>DOT tool kit</a:t>
            </a:r>
          </a:p>
          <a:p>
            <a:pPr marL="742950" lvl="1" indent="-285750">
              <a:buFont typeface="Arial" panose="020B0604020202020204" pitchFamily="34" charset="0"/>
              <a:buChar char="•"/>
            </a:pPr>
            <a:r>
              <a:rPr lang="en-US" dirty="0"/>
              <a:t>Medication preparation</a:t>
            </a:r>
          </a:p>
          <a:p>
            <a:pPr marL="742950" lvl="1" indent="-285750">
              <a:buFont typeface="Arial" panose="020B0604020202020204" pitchFamily="34" charset="0"/>
              <a:buChar char="•"/>
            </a:pPr>
            <a:r>
              <a:rPr lang="en-US" dirty="0"/>
              <a:t>Incentives and Enablers</a:t>
            </a:r>
          </a:p>
          <a:p>
            <a:pPr marL="742950" lvl="1" indent="-285750">
              <a:buFont typeface="Arial" panose="020B0604020202020204" pitchFamily="34" charset="0"/>
              <a:buChar char="•"/>
            </a:pPr>
            <a:r>
              <a:rPr lang="en-US" dirty="0"/>
              <a:t>Patient Education</a:t>
            </a:r>
          </a:p>
          <a:p>
            <a:pPr marL="342900" indent="-342900">
              <a:buFont typeface="Arial" panose="020B0604020202020204" pitchFamily="34" charset="0"/>
              <a:buChar char="•"/>
            </a:pPr>
            <a:endParaRPr lang="en-ID" sz="2000" dirty="0">
              <a:solidFill>
                <a:schemeClr val="accent1"/>
              </a:solidFill>
            </a:endParaRP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Objectives</a:t>
            </a:r>
          </a:p>
        </p:txBody>
      </p:sp>
    </p:spTree>
    <p:extLst>
      <p:ext uri="{BB962C8B-B14F-4D97-AF65-F5344CB8AC3E}">
        <p14:creationId xmlns:p14="http://schemas.microsoft.com/office/powerpoint/2010/main" val="100599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54297"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62ADDF1F-1060-E4F8-D087-77B3AF5F457A}"/>
              </a:ext>
            </a:extLst>
          </p:cNvPr>
          <p:cNvSpPr txBox="1"/>
          <p:nvPr/>
        </p:nvSpPr>
        <p:spPr>
          <a:xfrm>
            <a:off x="4853154" y="3460596"/>
            <a:ext cx="4502968" cy="2123658"/>
          </a:xfrm>
          <a:prstGeom prst="rect">
            <a:avLst/>
          </a:prstGeom>
          <a:noFill/>
        </p:spPr>
        <p:txBody>
          <a:bodyPr wrap="square" rtlCol="0">
            <a:spAutoFit/>
          </a:bodyPr>
          <a:lstStyle/>
          <a:p>
            <a:pPr algn="ctr"/>
            <a:r>
              <a:rPr lang="en-US" sz="2800" dirty="0" smtClean="0"/>
              <a:t>Total Doses </a:t>
            </a:r>
            <a:endParaRPr lang="en-US" sz="2800" dirty="0"/>
          </a:p>
          <a:p>
            <a:pPr algn="ctr"/>
            <a:r>
              <a:rPr lang="en-US" sz="2400" dirty="0"/>
              <a:t>÷</a:t>
            </a:r>
          </a:p>
          <a:p>
            <a:pPr algn="ctr"/>
            <a:r>
              <a:rPr lang="en-US" sz="2800" dirty="0"/>
              <a:t>Frequency </a:t>
            </a:r>
          </a:p>
          <a:p>
            <a:pPr algn="ctr"/>
            <a:r>
              <a:rPr lang="en-US" sz="2400" dirty="0"/>
              <a:t>= </a:t>
            </a:r>
          </a:p>
          <a:p>
            <a:pPr algn="ctr"/>
            <a:r>
              <a:rPr lang="en-US" sz="2800" dirty="0"/>
              <a:t># of </a:t>
            </a:r>
            <a:r>
              <a:rPr lang="en-US" sz="2800" dirty="0" smtClean="0"/>
              <a:t>weeks  </a:t>
            </a:r>
            <a:endParaRPr lang="en-US" sz="2800" dirty="0"/>
          </a:p>
        </p:txBody>
      </p:sp>
      <p:pic>
        <p:nvPicPr>
          <p:cNvPr id="4" name="Picture 3"/>
          <p:cNvPicPr>
            <a:picLocks noChangeAspect="1"/>
          </p:cNvPicPr>
          <p:nvPr/>
        </p:nvPicPr>
        <p:blipFill>
          <a:blip r:embed="rId6"/>
          <a:stretch>
            <a:fillRect/>
          </a:stretch>
        </p:blipFill>
        <p:spPr>
          <a:xfrm>
            <a:off x="3074448" y="1262292"/>
            <a:ext cx="2836463" cy="2875142"/>
          </a:xfrm>
          <a:prstGeom prst="rect">
            <a:avLst/>
          </a:prstGeom>
        </p:spPr>
      </p:pic>
    </p:spTree>
    <p:extLst>
      <p:ext uri="{BB962C8B-B14F-4D97-AF65-F5344CB8AC3E}">
        <p14:creationId xmlns:p14="http://schemas.microsoft.com/office/powerpoint/2010/main" val="1572964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55321"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6292158" y="777678"/>
            <a:ext cx="5324111" cy="500458"/>
          </a:xfrm>
        </p:spPr>
        <p:txBody>
          <a:bodyPr vert="horz"/>
          <a:lstStyle/>
          <a:p>
            <a:r>
              <a:rPr lang="en-US" dirty="0"/>
              <a:t>Breaking this scenario more... </a:t>
            </a:r>
          </a:p>
        </p:txBody>
      </p:sp>
      <p:sp>
        <p:nvSpPr>
          <p:cNvPr id="5" name="TextBox 4">
            <a:extLst>
              <a:ext uri="{FF2B5EF4-FFF2-40B4-BE49-F238E27FC236}">
                <a16:creationId xmlns:a16="http://schemas.microsoft.com/office/drawing/2014/main" id="{B6030DCC-1145-CF83-E91D-AA3B6D97882A}"/>
              </a:ext>
            </a:extLst>
          </p:cNvPr>
          <p:cNvSpPr txBox="1"/>
          <p:nvPr/>
        </p:nvSpPr>
        <p:spPr>
          <a:xfrm>
            <a:off x="6360456" y="1369709"/>
            <a:ext cx="5255813" cy="1477328"/>
          </a:xfrm>
          <a:prstGeom prst="rect">
            <a:avLst/>
          </a:prstGeom>
          <a:noFill/>
        </p:spPr>
        <p:txBody>
          <a:bodyPr wrap="square" rtlCol="0">
            <a:spAutoFit/>
          </a:bodyPr>
          <a:lstStyle/>
          <a:p>
            <a:pPr marL="342900" indent="-342900">
              <a:buAutoNum type="arabicPeriod"/>
            </a:pPr>
            <a:r>
              <a:rPr lang="en-US" dirty="0" smtClean="0"/>
              <a:t>How </a:t>
            </a:r>
            <a:r>
              <a:rPr lang="en-US" dirty="0"/>
              <a:t>many days a week are patients observed taking medication while in the hospital? </a:t>
            </a:r>
            <a:endParaRPr lang="en-US" dirty="0" smtClean="0"/>
          </a:p>
          <a:p>
            <a:pPr algn="ctr"/>
            <a:r>
              <a:rPr lang="en-US" i="1" dirty="0" smtClean="0"/>
              <a:t>7 days a week</a:t>
            </a:r>
            <a:endParaRPr lang="en-US" i="1" dirty="0"/>
          </a:p>
          <a:p>
            <a:endParaRPr lang="en-US" dirty="0"/>
          </a:p>
        </p:txBody>
      </p:sp>
      <p:sp>
        <p:nvSpPr>
          <p:cNvPr id="6" name="TextBox 5">
            <a:extLst>
              <a:ext uri="{FF2B5EF4-FFF2-40B4-BE49-F238E27FC236}">
                <a16:creationId xmlns:a16="http://schemas.microsoft.com/office/drawing/2014/main" id="{19F8B4AC-E4A6-3FA2-9C62-8C92AED00B03}"/>
              </a:ext>
            </a:extLst>
          </p:cNvPr>
          <p:cNvSpPr txBox="1"/>
          <p:nvPr/>
        </p:nvSpPr>
        <p:spPr>
          <a:xfrm>
            <a:off x="6360456" y="2628017"/>
            <a:ext cx="4913906" cy="1477328"/>
          </a:xfrm>
          <a:prstGeom prst="rect">
            <a:avLst/>
          </a:prstGeom>
          <a:noFill/>
        </p:spPr>
        <p:txBody>
          <a:bodyPr wrap="square" rtlCol="0">
            <a:spAutoFit/>
          </a:bodyPr>
          <a:lstStyle/>
          <a:p>
            <a:r>
              <a:rPr lang="en-US" dirty="0" smtClean="0"/>
              <a:t>2. Based on the scenario, how many days did the patient receive meds while in the hospital? </a:t>
            </a:r>
          </a:p>
          <a:p>
            <a:pPr algn="ctr"/>
            <a:r>
              <a:rPr lang="en-US" i="1" dirty="0" smtClean="0"/>
              <a:t>14 days</a:t>
            </a:r>
          </a:p>
          <a:p>
            <a:endParaRPr lang="en-US" dirty="0"/>
          </a:p>
        </p:txBody>
      </p:sp>
      <p:sp>
        <p:nvSpPr>
          <p:cNvPr id="3" name="Rectangle 2"/>
          <p:cNvSpPr/>
          <p:nvPr/>
        </p:nvSpPr>
        <p:spPr>
          <a:xfrm>
            <a:off x="6360456" y="4105345"/>
            <a:ext cx="6096000" cy="923330"/>
          </a:xfrm>
          <a:prstGeom prst="rect">
            <a:avLst/>
          </a:prstGeom>
        </p:spPr>
        <p:txBody>
          <a:bodyPr>
            <a:spAutoFit/>
          </a:bodyPr>
          <a:lstStyle/>
          <a:p>
            <a:r>
              <a:rPr lang="en-US" dirty="0"/>
              <a:t>3. How many days a week does a health department provide </a:t>
            </a:r>
            <a:r>
              <a:rPr lang="en-US" dirty="0" smtClean="0"/>
              <a:t>DOT?</a:t>
            </a:r>
          </a:p>
          <a:p>
            <a:r>
              <a:rPr lang="en-US" i="1" dirty="0"/>
              <a:t> </a:t>
            </a:r>
            <a:r>
              <a:rPr lang="en-US" i="1" dirty="0" smtClean="0"/>
              <a:t>                                 5 days a week</a:t>
            </a:r>
            <a:endParaRPr lang="en-US" i="1" dirty="0"/>
          </a:p>
        </p:txBody>
      </p:sp>
      <p:sp>
        <p:nvSpPr>
          <p:cNvPr id="8" name="TextBox 7">
            <a:extLst>
              <a:ext uri="{FF2B5EF4-FFF2-40B4-BE49-F238E27FC236}">
                <a16:creationId xmlns:a16="http://schemas.microsoft.com/office/drawing/2014/main" id="{C2E3A745-907E-0E3B-CAED-5B52077264EA}"/>
              </a:ext>
            </a:extLst>
          </p:cNvPr>
          <p:cNvSpPr txBox="1"/>
          <p:nvPr/>
        </p:nvSpPr>
        <p:spPr>
          <a:xfrm>
            <a:off x="6360456" y="5191808"/>
            <a:ext cx="5072933" cy="1294585"/>
          </a:xfrm>
          <a:prstGeom prst="rect">
            <a:avLst/>
          </a:prstGeom>
          <a:noFill/>
        </p:spPr>
        <p:txBody>
          <a:bodyPr wrap="square" rtlCol="0">
            <a:spAutoFit/>
          </a:bodyPr>
          <a:lstStyle/>
          <a:p>
            <a:pPr>
              <a:lnSpc>
                <a:spcPct val="150000"/>
              </a:lnSpc>
            </a:pPr>
            <a:r>
              <a:rPr lang="en-US" dirty="0"/>
              <a:t>4. How many days of meds did the patient receive meds via DOT: </a:t>
            </a:r>
            <a:endParaRPr lang="en-US" dirty="0" smtClean="0"/>
          </a:p>
          <a:p>
            <a:pPr algn="ctr">
              <a:lnSpc>
                <a:spcPct val="150000"/>
              </a:lnSpc>
            </a:pPr>
            <a:r>
              <a:rPr lang="en-US" i="1" dirty="0" smtClean="0"/>
              <a:t>10 days</a:t>
            </a:r>
            <a:endParaRPr lang="en-US" i="1" dirty="0"/>
          </a:p>
        </p:txBody>
      </p:sp>
      <p:pic>
        <p:nvPicPr>
          <p:cNvPr id="10" name="Picture 9">
            <a:extLst>
              <a:ext uri="{FF2B5EF4-FFF2-40B4-BE49-F238E27FC236}">
                <a16:creationId xmlns:a16="http://schemas.microsoft.com/office/drawing/2014/main" id="{F1C22095-655E-8C18-BFA3-1B12A4C671FE}"/>
              </a:ext>
            </a:extLst>
          </p:cNvPr>
          <p:cNvPicPr>
            <a:picLocks noChangeAspect="1"/>
          </p:cNvPicPr>
          <p:nvPr/>
        </p:nvPicPr>
        <p:blipFill>
          <a:blip r:embed="rId6"/>
          <a:stretch>
            <a:fillRect/>
          </a:stretch>
        </p:blipFill>
        <p:spPr>
          <a:xfrm>
            <a:off x="0" y="777678"/>
            <a:ext cx="6051233" cy="5217607"/>
          </a:xfrm>
          <a:prstGeom prst="rect">
            <a:avLst/>
          </a:prstGeom>
        </p:spPr>
      </p:pic>
      <p:sp>
        <p:nvSpPr>
          <p:cNvPr id="4" name="Oval 3"/>
          <p:cNvSpPr/>
          <p:nvPr/>
        </p:nvSpPr>
        <p:spPr>
          <a:xfrm>
            <a:off x="4535786" y="1854876"/>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420258" y="1854876"/>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29737" y="2446515"/>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823798" y="2446515"/>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56428" y="2433213"/>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84745" y="2464476"/>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00273" y="2464476"/>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86672" y="3100576"/>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69500" y="3103688"/>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462496" y="2415106"/>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655569" y="3033396"/>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939801" y="3100576"/>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114870" y="3100576"/>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99318" y="3783521"/>
            <a:ext cx="537172" cy="42334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969792" y="3806746"/>
            <a:ext cx="537172" cy="42334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796236" y="3783520"/>
            <a:ext cx="537172" cy="42334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669143" y="3775131"/>
            <a:ext cx="537172" cy="42334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222003" y="4355338"/>
            <a:ext cx="537172" cy="42334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046934" y="4374066"/>
            <a:ext cx="537172" cy="42334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930931" y="4383741"/>
            <a:ext cx="537172" cy="42334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736870" y="4383740"/>
            <a:ext cx="537172" cy="42334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642919" y="4383740"/>
            <a:ext cx="537172" cy="42334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215309" y="5029296"/>
            <a:ext cx="537172" cy="6291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376555" y="2493952"/>
            <a:ext cx="751438" cy="706170"/>
          </a:xfrm>
          <a:prstGeom prst="ellipse">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94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9"/>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5" grpId="0" animBg="1"/>
      <p:bldP spid="16" grpId="0" animBg="1"/>
      <p:bldP spid="17" grpId="0" animBg="1"/>
      <p:bldP spid="18" grpId="0" animBg="1"/>
      <p:bldP spid="19" grpId="0" animBg="1"/>
      <p:bldP spid="20" grpId="0" animBg="1"/>
      <p:bldP spid="24" grpId="0" animBg="1"/>
      <p:bldP spid="25" grpId="0" animBg="1"/>
      <p:bldP spid="26" grpId="0" animBg="1"/>
      <p:bldP spid="9"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56345"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Let’s figure out how many weeks</a:t>
            </a:r>
          </a:p>
        </p:txBody>
      </p:sp>
      <p:sp>
        <p:nvSpPr>
          <p:cNvPr id="5" name="Content Placeholder 2">
            <a:extLst>
              <a:ext uri="{FF2B5EF4-FFF2-40B4-BE49-F238E27FC236}">
                <a16:creationId xmlns:a16="http://schemas.microsoft.com/office/drawing/2014/main" id="{715F787D-0745-4D22-BC72-A5E9D7DD25C3}"/>
              </a:ext>
            </a:extLst>
          </p:cNvPr>
          <p:cNvSpPr>
            <a:spLocks noGrp="1"/>
          </p:cNvSpPr>
          <p:nvPr>
            <p:ph idx="1"/>
          </p:nvPr>
        </p:nvSpPr>
        <p:spPr>
          <a:xfrm>
            <a:off x="838200" y="1825625"/>
            <a:ext cx="10515600" cy="4351338"/>
          </a:xfrm>
        </p:spPr>
        <p:txBody>
          <a:bodyPr>
            <a:normAutofit/>
          </a:bodyPr>
          <a:lstStyle/>
          <a:p>
            <a:pPr marL="0" indent="0">
              <a:buNone/>
            </a:pPr>
            <a:r>
              <a:rPr lang="en-US" dirty="0"/>
              <a:t>The formula:</a:t>
            </a:r>
          </a:p>
          <a:p>
            <a:pPr marL="0" indent="0">
              <a:buNone/>
            </a:pPr>
            <a:r>
              <a:rPr lang="en-US" sz="1800" dirty="0"/>
              <a:t> # of observed doses/frequency (calendar - 5 days/work week-7 days) = number of weeks</a:t>
            </a:r>
          </a:p>
          <a:p>
            <a:pPr marL="0" indent="0">
              <a:buNone/>
            </a:pPr>
            <a:endParaRPr lang="en-US" sz="1800" dirty="0" smtClean="0"/>
          </a:p>
          <a:p>
            <a:pPr marL="0" indent="0">
              <a:buNone/>
            </a:pPr>
            <a:r>
              <a:rPr lang="en-US" sz="1800" dirty="0" smtClean="0"/>
              <a:t>Hospital </a:t>
            </a:r>
            <a:r>
              <a:rPr lang="en-US" sz="1800" dirty="0"/>
              <a:t>Stay : 5.3 to </a:t>
            </a:r>
            <a:r>
              <a:rPr lang="en-US" sz="1800" dirty="0" smtClean="0"/>
              <a:t>5.16</a:t>
            </a:r>
          </a:p>
          <a:p>
            <a:pPr marL="0" indent="0">
              <a:buNone/>
            </a:pPr>
            <a:endParaRPr lang="en-US" sz="1800" dirty="0"/>
          </a:p>
          <a:p>
            <a:pPr marL="285750" indent="-285750">
              <a:buFont typeface="Arial" panose="020B0604020202020204" pitchFamily="34" charset="0"/>
              <a:buChar char="•"/>
            </a:pPr>
            <a:r>
              <a:rPr lang="en-US" sz="1800" dirty="0"/>
              <a:t>14 doses/7 days = 2 weeks</a:t>
            </a:r>
          </a:p>
          <a:p>
            <a:pPr marL="285750" indent="-285750">
              <a:buFont typeface="Arial" panose="020B0604020202020204" pitchFamily="34" charset="0"/>
              <a:buChar char="•"/>
            </a:pPr>
            <a:r>
              <a:rPr lang="en-US" sz="1800" dirty="0"/>
              <a:t>DOT: 5.21 to 6.3</a:t>
            </a:r>
          </a:p>
          <a:p>
            <a:pPr marL="285750" indent="-285750">
              <a:buFont typeface="Arial" panose="020B0604020202020204" pitchFamily="34" charset="0"/>
              <a:buChar char="•"/>
            </a:pPr>
            <a:r>
              <a:rPr lang="en-US" sz="1800" dirty="0"/>
              <a:t>10 doses/   </a:t>
            </a:r>
            <a:r>
              <a:rPr lang="en-US" sz="1800" dirty="0" smtClean="0"/>
              <a:t>5   </a:t>
            </a:r>
            <a:r>
              <a:rPr lang="en-US" sz="1800" dirty="0"/>
              <a:t>days =  2 weeks  </a:t>
            </a:r>
            <a:endParaRPr lang="en-US" sz="1800" dirty="0" smtClean="0"/>
          </a:p>
          <a:p>
            <a:pPr marL="285750" indent="-285750">
              <a:buFont typeface="Arial" panose="020B0604020202020204" pitchFamily="34" charset="0"/>
              <a:buChar char="•"/>
            </a:pPr>
            <a:endParaRPr lang="en-US" sz="1800" dirty="0"/>
          </a:p>
          <a:p>
            <a:pPr marL="0" indent="0">
              <a:buNone/>
            </a:pPr>
            <a:r>
              <a:rPr lang="en-US" sz="1800" dirty="0"/>
              <a:t>Total weeks = 2.0 +  </a:t>
            </a:r>
            <a:r>
              <a:rPr lang="en-US" sz="1800" dirty="0" smtClean="0"/>
              <a:t>2.0   </a:t>
            </a:r>
            <a:r>
              <a:rPr lang="en-US" sz="1800" dirty="0"/>
              <a:t>= 4 weeks</a:t>
            </a:r>
          </a:p>
          <a:p>
            <a:pPr marL="0" indent="0">
              <a:buNone/>
            </a:pPr>
            <a:endParaRPr lang="en-US" dirty="0"/>
          </a:p>
        </p:txBody>
      </p:sp>
      <p:pic>
        <p:nvPicPr>
          <p:cNvPr id="6" name="Picture 5" descr="An orange next to an apple">
            <a:extLst>
              <a:ext uri="{FF2B5EF4-FFF2-40B4-BE49-F238E27FC236}">
                <a16:creationId xmlns:a16="http://schemas.microsoft.com/office/drawing/2014/main" id="{ABE85B0F-E143-A958-D6D1-A55169700AB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378952" y="3039071"/>
            <a:ext cx="3590926" cy="2162175"/>
          </a:xfrm>
          <a:prstGeom prst="rect">
            <a:avLst/>
          </a:prstGeom>
        </p:spPr>
      </p:pic>
      <p:sp>
        <p:nvSpPr>
          <p:cNvPr id="8" name="TextBox 7">
            <a:extLst>
              <a:ext uri="{FF2B5EF4-FFF2-40B4-BE49-F238E27FC236}">
                <a16:creationId xmlns:a16="http://schemas.microsoft.com/office/drawing/2014/main" id="{511301EC-D3E5-F5CC-6916-9BBF478BF763}"/>
              </a:ext>
            </a:extLst>
          </p:cNvPr>
          <p:cNvSpPr txBox="1"/>
          <p:nvPr/>
        </p:nvSpPr>
        <p:spPr>
          <a:xfrm>
            <a:off x="7505700" y="5291782"/>
            <a:ext cx="3590926" cy="230832"/>
          </a:xfrm>
          <a:prstGeom prst="rect">
            <a:avLst/>
          </a:prstGeom>
          <a:noFill/>
        </p:spPr>
        <p:txBody>
          <a:bodyPr wrap="square" rtlCol="0">
            <a:spAutoFit/>
          </a:bodyPr>
          <a:lstStyle/>
          <a:p>
            <a:r>
              <a:rPr lang="en-US" sz="900" dirty="0">
                <a:hlinkClick r:id="rId7" tooltip="http://www.zygomatica.com/2018/02/14/raitiotie-ja-numeroiden-petollisuus/"/>
              </a:rPr>
              <a:t>This Photo</a:t>
            </a:r>
            <a:r>
              <a:rPr lang="en-US" sz="900" dirty="0"/>
              <a:t> by Unknown Author is licensed under </a:t>
            </a:r>
            <a:r>
              <a:rPr lang="en-US" sz="900" dirty="0">
                <a:hlinkClick r:id="rId8" tooltip="https://creativecommons.org/licenses/by-sa/3.0/"/>
              </a:rPr>
              <a:t>CC BY-SA</a:t>
            </a:r>
            <a:endParaRPr lang="en-US" sz="900" dirty="0"/>
          </a:p>
        </p:txBody>
      </p:sp>
    </p:spTree>
    <p:extLst>
      <p:ext uri="{BB962C8B-B14F-4D97-AF65-F5344CB8AC3E}">
        <p14:creationId xmlns:p14="http://schemas.microsoft.com/office/powerpoint/2010/main" val="125559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57369"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The patient missed some days... </a:t>
            </a:r>
          </a:p>
        </p:txBody>
      </p:sp>
      <p:sp>
        <p:nvSpPr>
          <p:cNvPr id="5" name="Content Placeholder 2">
            <a:extLst>
              <a:ext uri="{FF2B5EF4-FFF2-40B4-BE49-F238E27FC236}">
                <a16:creationId xmlns:a16="http://schemas.microsoft.com/office/drawing/2014/main" id="{C09DBE65-96AA-D973-AD96-3D4CFFA8CB6C}"/>
              </a:ext>
            </a:extLst>
          </p:cNvPr>
          <p:cNvSpPr>
            <a:spLocks noGrp="1"/>
          </p:cNvSpPr>
          <p:nvPr>
            <p:ph idx="1"/>
          </p:nvPr>
        </p:nvSpPr>
        <p:spPr>
          <a:xfrm>
            <a:off x="838200" y="1825625"/>
            <a:ext cx="10515600" cy="4351338"/>
          </a:xfrm>
        </p:spPr>
        <p:txBody>
          <a:bodyPr>
            <a:normAutofit/>
          </a:bodyPr>
          <a:lstStyle/>
          <a:p>
            <a:pPr marL="285750" indent="-285750">
              <a:buFont typeface="Arial" panose="020B0604020202020204" pitchFamily="34" charset="0"/>
              <a:buChar char="•"/>
            </a:pPr>
            <a:r>
              <a:rPr lang="en-US" sz="1600" dirty="0"/>
              <a:t>What happens since the patient did not have meds for 4 days after leaving the hospital? </a:t>
            </a:r>
            <a:r>
              <a:rPr lang="en-US" sz="1600" dirty="0" smtClean="0"/>
              <a:t> </a:t>
            </a:r>
          </a:p>
          <a:p>
            <a:pPr marL="285750" indent="-285750">
              <a:buFont typeface="Arial" panose="020B0604020202020204" pitchFamily="34" charset="0"/>
              <a:buChar char="•"/>
            </a:pPr>
            <a:r>
              <a:rPr lang="en-US" sz="1600" dirty="0" smtClean="0"/>
              <a:t>You complete your first home visit 6 days after the patient is discharged and the patient says</a:t>
            </a:r>
          </a:p>
          <a:p>
            <a:pPr marL="0" indent="0" algn="ctr">
              <a:buNone/>
            </a:pPr>
            <a:endParaRPr lang="en-US" sz="1600" dirty="0" smtClean="0"/>
          </a:p>
          <a:p>
            <a:pPr marL="0" indent="0" algn="ctr">
              <a:buNone/>
            </a:pPr>
            <a:r>
              <a:rPr lang="en-US" sz="1600" dirty="0" smtClean="0"/>
              <a:t> I missed the four days because I couldn’t get anyone</a:t>
            </a:r>
            <a:r>
              <a:rPr lang="en-US" sz="1600" dirty="0"/>
              <a:t> </a:t>
            </a:r>
            <a:r>
              <a:rPr lang="en-US" sz="1600" dirty="0" smtClean="0"/>
              <a:t>to</a:t>
            </a:r>
          </a:p>
          <a:p>
            <a:pPr marL="0" indent="0" algn="ctr">
              <a:buNone/>
            </a:pPr>
            <a:r>
              <a:rPr lang="en-US" sz="1600" dirty="0" smtClean="0"/>
              <a:t>    take me to the pharmacy to fill my prescription.  </a:t>
            </a:r>
          </a:p>
          <a:p>
            <a:pPr marL="0" indent="0" algn="ctr">
              <a:buNone/>
            </a:pPr>
            <a:r>
              <a:rPr lang="en-US" sz="1600" dirty="0" smtClean="0"/>
              <a:t>But I was </a:t>
            </a:r>
          </a:p>
          <a:p>
            <a:pPr marL="0" indent="0" algn="ctr">
              <a:buNone/>
            </a:pPr>
            <a:r>
              <a:rPr lang="en-US" sz="1600" dirty="0"/>
              <a:t> </a:t>
            </a:r>
            <a:r>
              <a:rPr lang="en-US" sz="1600" dirty="0" smtClean="0"/>
              <a:t>   finally able to get a ride and this are my pills:</a:t>
            </a:r>
          </a:p>
          <a:p>
            <a:pPr marL="0" indent="0" algn="ctr">
              <a:buNone/>
            </a:pPr>
            <a:r>
              <a:rPr lang="en-US" sz="1600" dirty="0" smtClean="0"/>
              <a:t>The patient has a bottle of INH and a bottle of EMB.</a:t>
            </a:r>
          </a:p>
          <a:p>
            <a:pPr lvl="1" algn="ctr"/>
            <a:r>
              <a:rPr lang="en-US" sz="1600" dirty="0" smtClean="0"/>
              <a:t>I could not afford the red capsules</a:t>
            </a:r>
          </a:p>
          <a:p>
            <a:pPr lvl="1" algn="ctr"/>
            <a:r>
              <a:rPr lang="en-US" sz="1600" dirty="0" smtClean="0"/>
              <a:t>The pharmacy said they were out of the other P medicine and did not know when they would get more in. </a:t>
            </a:r>
          </a:p>
          <a:p>
            <a:pPr lvl="1" algn="ctr"/>
            <a:r>
              <a:rPr lang="en-US" sz="1600" dirty="0" smtClean="0"/>
              <a:t>I decided some pills were better than no pills. </a:t>
            </a:r>
          </a:p>
        </p:txBody>
      </p:sp>
      <p:pic>
        <p:nvPicPr>
          <p:cNvPr id="6" name="Picture 5" descr="Shape">
            <a:extLst>
              <a:ext uri="{FF2B5EF4-FFF2-40B4-BE49-F238E27FC236}">
                <a16:creationId xmlns:a16="http://schemas.microsoft.com/office/drawing/2014/main" id="{78F088E4-F7CE-B4CF-7626-0A18604F504A}"/>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575736" y="2949638"/>
            <a:ext cx="2434030" cy="1578634"/>
          </a:xfrm>
          <a:prstGeom prst="rect">
            <a:avLst/>
          </a:prstGeom>
        </p:spPr>
      </p:pic>
    </p:spTree>
    <p:extLst>
      <p:ext uri="{BB962C8B-B14F-4D97-AF65-F5344CB8AC3E}">
        <p14:creationId xmlns:p14="http://schemas.microsoft.com/office/powerpoint/2010/main" val="11394195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58393"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E91545FF-3A9A-1A68-C1D9-F695F68BEFD1}"/>
              </a:ext>
            </a:extLst>
          </p:cNvPr>
          <p:cNvPicPr>
            <a:picLocks noChangeAspect="1"/>
          </p:cNvPicPr>
          <p:nvPr/>
        </p:nvPicPr>
        <p:blipFill>
          <a:blip r:embed="rId6"/>
          <a:stretch>
            <a:fillRect/>
          </a:stretch>
        </p:blipFill>
        <p:spPr>
          <a:xfrm>
            <a:off x="497941" y="399392"/>
            <a:ext cx="10838536" cy="5113228"/>
          </a:xfrm>
          <a:prstGeom prst="rect">
            <a:avLst/>
          </a:prstGeom>
        </p:spPr>
      </p:pic>
      <p:sp>
        <p:nvSpPr>
          <p:cNvPr id="8" name="TextBox 7">
            <a:extLst>
              <a:ext uri="{FF2B5EF4-FFF2-40B4-BE49-F238E27FC236}">
                <a16:creationId xmlns:a16="http://schemas.microsoft.com/office/drawing/2014/main" id="{72D3EE17-4A17-EB41-ABFD-AE6003F60DE8}"/>
              </a:ext>
            </a:extLst>
          </p:cNvPr>
          <p:cNvSpPr txBox="1"/>
          <p:nvPr/>
        </p:nvSpPr>
        <p:spPr>
          <a:xfrm rot="10800000" flipV="1">
            <a:off x="497941" y="5689580"/>
            <a:ext cx="5812690" cy="369332"/>
          </a:xfrm>
          <a:prstGeom prst="rect">
            <a:avLst/>
          </a:prstGeom>
          <a:noFill/>
        </p:spPr>
        <p:txBody>
          <a:bodyPr wrap="square" rtlCol="0">
            <a:spAutoFit/>
          </a:bodyPr>
          <a:lstStyle/>
          <a:p>
            <a:r>
              <a:rPr lang="en-US" dirty="0"/>
              <a:t>2016 Treatment of Drug Susceptible Tuberculosis </a:t>
            </a:r>
          </a:p>
        </p:txBody>
      </p:sp>
    </p:spTree>
    <p:extLst>
      <p:ext uri="{BB962C8B-B14F-4D97-AF65-F5344CB8AC3E}">
        <p14:creationId xmlns:p14="http://schemas.microsoft.com/office/powerpoint/2010/main" val="1337888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59417"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descr="Diagram">
            <a:extLst>
              <a:ext uri="{FF2B5EF4-FFF2-40B4-BE49-F238E27FC236}">
                <a16:creationId xmlns:a16="http://schemas.microsoft.com/office/drawing/2014/main" id="{AB8559A9-1EF1-F3B2-CBD8-E5BE1A4B1F5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1572768" y="877824"/>
            <a:ext cx="8430767" cy="4885074"/>
          </a:xfrm>
          <a:prstGeom prst="rect">
            <a:avLst/>
          </a:prstGeom>
        </p:spPr>
      </p:pic>
    </p:spTree>
    <p:extLst>
      <p:ext uri="{BB962C8B-B14F-4D97-AF65-F5344CB8AC3E}">
        <p14:creationId xmlns:p14="http://schemas.microsoft.com/office/powerpoint/2010/main" val="3078682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60441"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Things to Remember </a:t>
            </a:r>
          </a:p>
        </p:txBody>
      </p:sp>
      <p:sp>
        <p:nvSpPr>
          <p:cNvPr id="5" name="TextBox 4">
            <a:extLst>
              <a:ext uri="{FF2B5EF4-FFF2-40B4-BE49-F238E27FC236}">
                <a16:creationId xmlns:a16="http://schemas.microsoft.com/office/drawing/2014/main" id="{1B037F6F-BC07-924C-FAA2-B7F961E084FB}"/>
              </a:ext>
            </a:extLst>
          </p:cNvPr>
          <p:cNvSpPr txBox="1"/>
          <p:nvPr/>
        </p:nvSpPr>
        <p:spPr>
          <a:xfrm>
            <a:off x="381002" y="1351858"/>
            <a:ext cx="5715000" cy="923330"/>
          </a:xfrm>
          <a:prstGeom prst="rect">
            <a:avLst/>
          </a:prstGeom>
          <a:noFill/>
        </p:spPr>
        <p:txBody>
          <a:bodyPr wrap="square" rtlCol="0">
            <a:spAutoFit/>
          </a:bodyPr>
          <a:lstStyle/>
          <a:p>
            <a:r>
              <a:rPr lang="en-US" dirty="0"/>
              <a:t>Did the patient receive full 8 weeks PZA ( # doses)?</a:t>
            </a:r>
          </a:p>
          <a:p>
            <a:r>
              <a:rPr lang="en-US" dirty="0"/>
              <a:t>Periods of monotherapy/under dosing</a:t>
            </a:r>
          </a:p>
          <a:p>
            <a:r>
              <a:rPr lang="en-US" dirty="0"/>
              <a:t>Breaks in treatment?</a:t>
            </a:r>
          </a:p>
        </p:txBody>
      </p:sp>
      <p:pic>
        <p:nvPicPr>
          <p:cNvPr id="6" name="Content Placeholder 3">
            <a:extLst>
              <a:ext uri="{FF2B5EF4-FFF2-40B4-BE49-F238E27FC236}">
                <a16:creationId xmlns:a16="http://schemas.microsoft.com/office/drawing/2014/main" id="{0F1D5626-1363-7605-A046-B8B85F96E1FA}"/>
              </a:ext>
            </a:extLst>
          </p:cNvPr>
          <p:cNvPicPr>
            <a:picLocks noGrp="1"/>
          </p:cNvPicPr>
          <p:nvPr>
            <p:ph idx="4294967295"/>
          </p:nvPr>
        </p:nvPicPr>
        <p:blipFill rotWithShape="1">
          <a:blip r:embed="rId6" cstate="email">
            <a:extLst>
              <a:ext uri="{28A0092B-C50C-407E-A947-70E740481C1C}">
                <a14:useLocalDpi xmlns:a14="http://schemas.microsoft.com/office/drawing/2010/main"/>
              </a:ext>
            </a:extLst>
          </a:blip>
          <a:srcRect/>
          <a:stretch/>
        </p:blipFill>
        <p:spPr bwMode="auto">
          <a:xfrm>
            <a:off x="729549" y="2275188"/>
            <a:ext cx="4086225" cy="371475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C3F1654C-5815-B555-86FA-031B777AF2DC}"/>
              </a:ext>
            </a:extLst>
          </p:cNvPr>
          <p:cNvPicPr/>
          <p:nvPr/>
        </p:nvPicPr>
        <p:blipFill rotWithShape="1">
          <a:blip r:embed="rId7" cstate="email">
            <a:extLst>
              <a:ext uri="{28A0092B-C50C-407E-A947-70E740481C1C}">
                <a14:useLocalDpi xmlns:a14="http://schemas.microsoft.com/office/drawing/2010/main"/>
              </a:ext>
            </a:extLst>
          </a:blip>
          <a:srcRect/>
          <a:stretch/>
        </p:blipFill>
        <p:spPr bwMode="auto">
          <a:xfrm>
            <a:off x="6444549" y="2275188"/>
            <a:ext cx="4343400" cy="38150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654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61465"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How to calculate the number of weeks left</a:t>
            </a:r>
          </a:p>
        </p:txBody>
      </p:sp>
      <p:sp>
        <p:nvSpPr>
          <p:cNvPr id="5" name="Content Placeholder 2">
            <a:extLst>
              <a:ext uri="{FF2B5EF4-FFF2-40B4-BE49-F238E27FC236}">
                <a16:creationId xmlns:a16="http://schemas.microsoft.com/office/drawing/2014/main" id="{0053A1E7-34DC-42A0-1B6D-1B0FF91FF9A0}"/>
              </a:ext>
            </a:extLst>
          </p:cNvPr>
          <p:cNvSpPr>
            <a:spLocks noGrp="1"/>
          </p:cNvSpPr>
          <p:nvPr>
            <p:ph idx="1"/>
          </p:nvPr>
        </p:nvSpPr>
        <p:spPr>
          <a:xfrm>
            <a:off x="575736" y="1752238"/>
            <a:ext cx="5072933" cy="4016440"/>
          </a:xfrm>
        </p:spPr>
        <p:txBody>
          <a:bodyPr>
            <a:normAutofit/>
          </a:bodyPr>
          <a:lstStyle/>
          <a:p>
            <a:pPr marL="285750" indent="-285750">
              <a:buFont typeface="Arial" panose="020B0604020202020204" pitchFamily="34" charset="0"/>
              <a:buChar char="•"/>
            </a:pPr>
            <a:r>
              <a:rPr lang="en-US" sz="1800" dirty="0" smtClean="0"/>
              <a:t>First</a:t>
            </a:r>
            <a:r>
              <a:rPr lang="en-US" sz="1800" dirty="0"/>
              <a:t>, use a calendar to organize yourself</a:t>
            </a:r>
          </a:p>
          <a:p>
            <a:pPr marL="742950" lvl="1" indent="-285750">
              <a:buFont typeface="Arial" panose="020B0604020202020204" pitchFamily="34" charset="0"/>
              <a:buChar char="•"/>
            </a:pPr>
            <a:r>
              <a:rPr lang="en-US" sz="1800" dirty="0"/>
              <a:t>Use a different color for doses taken, doses missed and self meds</a:t>
            </a:r>
          </a:p>
          <a:p>
            <a:pPr marL="742950" lvl="1" indent="-285750">
              <a:buFont typeface="Arial" panose="020B0604020202020204" pitchFamily="34" charset="0"/>
              <a:buChar char="•"/>
            </a:pPr>
            <a:r>
              <a:rPr lang="en-US" sz="1800" dirty="0"/>
              <a:t>Indicate when the initial phase of treatment was completed.</a:t>
            </a:r>
          </a:p>
          <a:p>
            <a:pPr marL="742950" lvl="1" indent="-285750">
              <a:buFont typeface="Arial" panose="020B0604020202020204" pitchFamily="34" charset="0"/>
              <a:buChar char="•"/>
            </a:pPr>
            <a:r>
              <a:rPr lang="en-US" sz="1800" dirty="0"/>
              <a:t>For each appropriate regimen or each phase of treatment:</a:t>
            </a:r>
          </a:p>
          <a:p>
            <a:pPr marL="1200150" lvl="2" indent="-285750">
              <a:buFont typeface="Arial" panose="020B0604020202020204" pitchFamily="34" charset="0"/>
              <a:buChar char="•"/>
            </a:pPr>
            <a:r>
              <a:rPr lang="en-US" sz="1800" dirty="0"/>
              <a:t>Count the number of therapeutic doses given</a:t>
            </a:r>
          </a:p>
          <a:p>
            <a:pPr marL="1200150" lvl="2" indent="-285750">
              <a:buFont typeface="Arial" panose="020B0604020202020204" pitchFamily="34" charset="0"/>
              <a:buChar char="•"/>
            </a:pPr>
            <a:r>
              <a:rPr lang="en-US" sz="1800" dirty="0"/>
              <a:t>Divide the number of doses by prescribed frequency per week</a:t>
            </a:r>
          </a:p>
          <a:p>
            <a:pPr marL="1200150" lvl="2" indent="-285750">
              <a:buFont typeface="Arial" panose="020B0604020202020204" pitchFamily="34" charset="0"/>
              <a:buChar char="•"/>
            </a:pPr>
            <a:r>
              <a:rPr lang="en-US" sz="1800" dirty="0"/>
              <a:t>Add the number of weeks for each section for the Total number of weeks completed</a:t>
            </a:r>
          </a:p>
        </p:txBody>
      </p:sp>
      <p:pic>
        <p:nvPicPr>
          <p:cNvPr id="6" name="Picture 5">
            <a:extLst>
              <a:ext uri="{FF2B5EF4-FFF2-40B4-BE49-F238E27FC236}">
                <a16:creationId xmlns:a16="http://schemas.microsoft.com/office/drawing/2014/main" id="{27123625-2724-A2F0-5DD5-135806498C93}"/>
              </a:ext>
            </a:extLst>
          </p:cNvPr>
          <p:cNvPicPr>
            <a:picLocks noChangeAspect="1"/>
          </p:cNvPicPr>
          <p:nvPr/>
        </p:nvPicPr>
        <p:blipFill>
          <a:blip r:embed="rId6"/>
          <a:stretch>
            <a:fillRect/>
          </a:stretch>
        </p:blipFill>
        <p:spPr>
          <a:xfrm>
            <a:off x="5950100" y="1545895"/>
            <a:ext cx="5857875" cy="4429125"/>
          </a:xfrm>
          <a:prstGeom prst="rect">
            <a:avLst/>
          </a:prstGeom>
        </p:spPr>
      </p:pic>
    </p:spTree>
    <p:extLst>
      <p:ext uri="{BB962C8B-B14F-4D97-AF65-F5344CB8AC3E}">
        <p14:creationId xmlns:p14="http://schemas.microsoft.com/office/powerpoint/2010/main" val="9290353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9970"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Calculating Number of Weeks of Treatment Left</a:t>
            </a:r>
          </a:p>
        </p:txBody>
      </p:sp>
      <p:pic>
        <p:nvPicPr>
          <p:cNvPr id="4" name="Picture 3"/>
          <p:cNvPicPr>
            <a:picLocks noChangeAspect="1"/>
          </p:cNvPicPr>
          <p:nvPr/>
        </p:nvPicPr>
        <p:blipFill>
          <a:blip r:embed="rId6"/>
          <a:stretch>
            <a:fillRect/>
          </a:stretch>
        </p:blipFill>
        <p:spPr>
          <a:xfrm>
            <a:off x="2992966" y="1588403"/>
            <a:ext cx="2782689" cy="2820635"/>
          </a:xfrm>
          <a:prstGeom prst="rect">
            <a:avLst/>
          </a:prstGeom>
        </p:spPr>
      </p:pic>
      <p:sp>
        <p:nvSpPr>
          <p:cNvPr id="8" name="TextBox 7"/>
          <p:cNvSpPr txBox="1"/>
          <p:nvPr/>
        </p:nvSpPr>
        <p:spPr>
          <a:xfrm>
            <a:off x="5640309" y="3603279"/>
            <a:ext cx="3539905" cy="1477328"/>
          </a:xfrm>
          <a:prstGeom prst="rect">
            <a:avLst/>
          </a:prstGeom>
          <a:noFill/>
        </p:spPr>
        <p:txBody>
          <a:bodyPr wrap="square" rtlCol="0">
            <a:spAutoFit/>
          </a:bodyPr>
          <a:lstStyle/>
          <a:p>
            <a:r>
              <a:rPr lang="en-US" dirty="0" smtClean="0">
                <a:solidFill>
                  <a:srgbClr val="00B050"/>
                </a:solidFill>
              </a:rPr>
              <a:t># weeks prescribed</a:t>
            </a:r>
          </a:p>
          <a:p>
            <a:r>
              <a:rPr lang="en-US" dirty="0" smtClean="0"/>
              <a:t>                  </a:t>
            </a:r>
            <a:endParaRPr lang="en-US" dirty="0"/>
          </a:p>
          <a:p>
            <a:r>
              <a:rPr lang="en-US" dirty="0" smtClean="0">
                <a:solidFill>
                  <a:schemeClr val="bg2"/>
                </a:solidFill>
              </a:rPr>
              <a:t># weeks of treatment received</a:t>
            </a:r>
          </a:p>
          <a:p>
            <a:endParaRPr lang="en-US" dirty="0"/>
          </a:p>
          <a:p>
            <a:r>
              <a:rPr lang="en-US" dirty="0" smtClean="0">
                <a:solidFill>
                  <a:srgbClr val="FF0000"/>
                </a:solidFill>
              </a:rPr>
              <a:t># weeks remaining</a:t>
            </a:r>
            <a:endParaRPr lang="en-US" dirty="0">
              <a:solidFill>
                <a:srgbClr val="FF0000"/>
              </a:solidFill>
            </a:endParaRPr>
          </a:p>
        </p:txBody>
      </p:sp>
      <p:cxnSp>
        <p:nvCxnSpPr>
          <p:cNvPr id="11" name="Straight Connector 10"/>
          <p:cNvCxnSpPr/>
          <p:nvPr/>
        </p:nvCxnSpPr>
        <p:spPr>
          <a:xfrm>
            <a:off x="6826313" y="4037846"/>
            <a:ext cx="244444" cy="0"/>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6844420" y="4560032"/>
            <a:ext cx="289711" cy="9054"/>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6853473" y="4658814"/>
            <a:ext cx="289711" cy="9054"/>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18225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62482"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graphicFrame>
        <p:nvGraphicFramePr>
          <p:cNvPr id="6" name="Table 4">
            <a:extLst>
              <a:ext uri="{FF2B5EF4-FFF2-40B4-BE49-F238E27FC236}">
                <a16:creationId xmlns:a16="http://schemas.microsoft.com/office/drawing/2014/main" id="{DC1F5160-41B6-5B3A-57C1-A801D0D077CD}"/>
              </a:ext>
            </a:extLst>
          </p:cNvPr>
          <p:cNvGraphicFramePr>
            <a:graphicFrameLocks noGrp="1"/>
          </p:cNvGraphicFramePr>
          <p:nvPr>
            <p:extLst>
              <p:ext uri="{D42A27DB-BD31-4B8C-83A1-F6EECF244321}">
                <p14:modId xmlns:p14="http://schemas.microsoft.com/office/powerpoint/2010/main" val="3733544517"/>
              </p:ext>
            </p:extLst>
          </p:nvPr>
        </p:nvGraphicFramePr>
        <p:xfrm>
          <a:off x="785461" y="376666"/>
          <a:ext cx="9902952" cy="3416748"/>
        </p:xfrm>
        <a:graphic>
          <a:graphicData uri="http://schemas.openxmlformats.org/drawingml/2006/table">
            <a:tbl>
              <a:tblPr firstRow="1" bandRow="1">
                <a:tableStyleId>{5C22544A-7EE6-4342-B048-85BDC9FD1C3A}</a:tableStyleId>
              </a:tblPr>
              <a:tblGrid>
                <a:gridCol w="1650492">
                  <a:extLst>
                    <a:ext uri="{9D8B030D-6E8A-4147-A177-3AD203B41FA5}">
                      <a16:colId xmlns:a16="http://schemas.microsoft.com/office/drawing/2014/main" val="3957974920"/>
                    </a:ext>
                  </a:extLst>
                </a:gridCol>
                <a:gridCol w="1650492">
                  <a:extLst>
                    <a:ext uri="{9D8B030D-6E8A-4147-A177-3AD203B41FA5}">
                      <a16:colId xmlns:a16="http://schemas.microsoft.com/office/drawing/2014/main" val="3205121533"/>
                    </a:ext>
                  </a:extLst>
                </a:gridCol>
                <a:gridCol w="1668402">
                  <a:extLst>
                    <a:ext uri="{9D8B030D-6E8A-4147-A177-3AD203B41FA5}">
                      <a16:colId xmlns:a16="http://schemas.microsoft.com/office/drawing/2014/main" val="911220857"/>
                    </a:ext>
                  </a:extLst>
                </a:gridCol>
                <a:gridCol w="1632582">
                  <a:extLst>
                    <a:ext uri="{9D8B030D-6E8A-4147-A177-3AD203B41FA5}">
                      <a16:colId xmlns:a16="http://schemas.microsoft.com/office/drawing/2014/main" val="2706806761"/>
                    </a:ext>
                  </a:extLst>
                </a:gridCol>
                <a:gridCol w="1650492">
                  <a:extLst>
                    <a:ext uri="{9D8B030D-6E8A-4147-A177-3AD203B41FA5}">
                      <a16:colId xmlns:a16="http://schemas.microsoft.com/office/drawing/2014/main" val="3916594479"/>
                    </a:ext>
                  </a:extLst>
                </a:gridCol>
                <a:gridCol w="1650492">
                  <a:extLst>
                    <a:ext uri="{9D8B030D-6E8A-4147-A177-3AD203B41FA5}">
                      <a16:colId xmlns:a16="http://schemas.microsoft.com/office/drawing/2014/main" val="319844787"/>
                    </a:ext>
                  </a:extLst>
                </a:gridCol>
              </a:tblGrid>
              <a:tr h="899406">
                <a:tc>
                  <a:txBody>
                    <a:bodyPr/>
                    <a:lstStyle/>
                    <a:p>
                      <a:r>
                        <a:rPr lang="en-US" sz="1600"/>
                        <a:t>Dates</a:t>
                      </a:r>
                    </a:p>
                  </a:txBody>
                  <a:tcPr/>
                </a:tc>
                <a:tc>
                  <a:txBody>
                    <a:bodyPr/>
                    <a:lstStyle/>
                    <a:p>
                      <a:r>
                        <a:rPr lang="en-US" sz="1600"/>
                        <a:t>Doses Administered</a:t>
                      </a:r>
                    </a:p>
                  </a:txBody>
                  <a:tcPr/>
                </a:tc>
                <a:tc>
                  <a:txBody>
                    <a:bodyPr/>
                    <a:lstStyle/>
                    <a:p>
                      <a:pPr algn="ctr"/>
                      <a:r>
                        <a:rPr lang="en-US" sz="1600"/>
                        <a:t>÷</a:t>
                      </a:r>
                    </a:p>
                  </a:txBody>
                  <a:tcPr/>
                </a:tc>
                <a:tc>
                  <a:txBody>
                    <a:bodyPr/>
                    <a:lstStyle/>
                    <a:p>
                      <a:r>
                        <a:rPr lang="en-US" sz="1600"/>
                        <a:t>Frequency</a:t>
                      </a:r>
                    </a:p>
                    <a:p>
                      <a:r>
                        <a:rPr lang="en-US" sz="1600"/>
                        <a:t>(doses per week </a:t>
                      </a:r>
                    </a:p>
                  </a:txBody>
                  <a:tcPr/>
                </a:tc>
                <a:tc>
                  <a:txBody>
                    <a:bodyPr/>
                    <a:lstStyle/>
                    <a:p>
                      <a:r>
                        <a:rPr lang="en-US" sz="1600"/>
                        <a:t> =</a:t>
                      </a:r>
                    </a:p>
                  </a:txBody>
                  <a:tcPr/>
                </a:tc>
                <a:tc>
                  <a:txBody>
                    <a:bodyPr/>
                    <a:lstStyle/>
                    <a:p>
                      <a:r>
                        <a:rPr lang="en-US" sz="1600"/>
                        <a:t>Weeks of Treatment</a:t>
                      </a:r>
                    </a:p>
                  </a:txBody>
                  <a:tcPr/>
                </a:tc>
                <a:extLst>
                  <a:ext uri="{0D108BD9-81ED-4DB2-BD59-A6C34878D82A}">
                    <a16:rowId xmlns:a16="http://schemas.microsoft.com/office/drawing/2014/main" val="302858273"/>
                  </a:ext>
                </a:extLst>
              </a:tr>
              <a:tr h="364759">
                <a:tc>
                  <a:txBody>
                    <a:bodyPr/>
                    <a:lstStyle/>
                    <a:p>
                      <a:r>
                        <a:rPr lang="en-US" sz="1600"/>
                        <a:t>1/6 to 1/25</a:t>
                      </a:r>
                    </a:p>
                  </a:txBody>
                  <a:tcPr/>
                </a:tc>
                <a:tc>
                  <a:txBody>
                    <a:bodyPr/>
                    <a:lstStyle/>
                    <a:p>
                      <a:r>
                        <a:rPr lang="en-US" sz="1600"/>
                        <a:t>23</a:t>
                      </a:r>
                    </a:p>
                  </a:txBody>
                  <a:tcPr/>
                </a:tc>
                <a:tc>
                  <a:txBody>
                    <a:bodyPr/>
                    <a:lstStyle/>
                    <a:p>
                      <a:r>
                        <a:rPr lang="en-US" sz="1600"/>
                        <a:t>÷</a:t>
                      </a:r>
                    </a:p>
                  </a:txBody>
                  <a:tcPr/>
                </a:tc>
                <a:tc>
                  <a:txBody>
                    <a:bodyPr/>
                    <a:lstStyle/>
                    <a:p>
                      <a:r>
                        <a:rPr lang="en-US" sz="1600"/>
                        <a:t>RIPE 7 days/</a:t>
                      </a:r>
                      <a:r>
                        <a:rPr lang="en-US" sz="1600" err="1"/>
                        <a:t>wk</a:t>
                      </a:r>
                      <a:endParaRPr lang="en-US" sz="1600"/>
                    </a:p>
                  </a:txBody>
                  <a:tcPr/>
                </a:tc>
                <a:tc>
                  <a:txBody>
                    <a:bodyPr/>
                    <a:lstStyle/>
                    <a:p>
                      <a:r>
                        <a:rPr lang="en-US" sz="1600"/>
                        <a:t>=</a:t>
                      </a:r>
                    </a:p>
                  </a:txBody>
                  <a:tcPr/>
                </a:tc>
                <a:tc>
                  <a:txBody>
                    <a:bodyPr/>
                    <a:lstStyle/>
                    <a:p>
                      <a:r>
                        <a:rPr lang="en-US" sz="1600"/>
                        <a:t>3.2 weeks</a:t>
                      </a:r>
                    </a:p>
                  </a:txBody>
                  <a:tcPr/>
                </a:tc>
                <a:extLst>
                  <a:ext uri="{0D108BD9-81ED-4DB2-BD59-A6C34878D82A}">
                    <a16:rowId xmlns:a16="http://schemas.microsoft.com/office/drawing/2014/main" val="756834327"/>
                  </a:ext>
                </a:extLst>
              </a:tr>
              <a:tr h="364759">
                <a:tc>
                  <a:txBody>
                    <a:bodyPr/>
                    <a:lstStyle/>
                    <a:p>
                      <a:r>
                        <a:rPr lang="en-US" sz="1600"/>
                        <a:t>1/29 to 3/11</a:t>
                      </a:r>
                    </a:p>
                  </a:txBody>
                  <a:tcPr/>
                </a:tc>
                <a:tc>
                  <a:txBody>
                    <a:bodyPr/>
                    <a:lstStyle/>
                    <a:p>
                      <a:r>
                        <a:rPr lang="en-US" sz="1600"/>
                        <a:t>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t>
                      </a:r>
                    </a:p>
                    <a:p>
                      <a:endParaRPr lang="en-US" sz="1600"/>
                    </a:p>
                  </a:txBody>
                  <a:tcPr/>
                </a:tc>
                <a:tc>
                  <a:txBody>
                    <a:bodyPr/>
                    <a:lstStyle/>
                    <a:p>
                      <a:r>
                        <a:rPr lang="en-US" sz="1600"/>
                        <a:t>RIPE 5 days/</a:t>
                      </a:r>
                      <a:r>
                        <a:rPr lang="en-US" sz="1600" err="1"/>
                        <a:t>wk</a:t>
                      </a:r>
                      <a:endParaRPr lang="en-US" sz="1600"/>
                    </a:p>
                  </a:txBody>
                  <a:tcPr/>
                </a:tc>
                <a:tc>
                  <a:txBody>
                    <a:bodyPr/>
                    <a:lstStyle/>
                    <a:p>
                      <a:r>
                        <a:rPr lang="en-US" sz="1600"/>
                        <a:t>=</a:t>
                      </a:r>
                    </a:p>
                  </a:txBody>
                  <a:tcPr/>
                </a:tc>
                <a:tc>
                  <a:txBody>
                    <a:bodyPr/>
                    <a:lstStyle/>
                    <a:p>
                      <a:r>
                        <a:rPr lang="en-US" sz="1600"/>
                        <a:t>4.8 weeks</a:t>
                      </a:r>
                    </a:p>
                  </a:txBody>
                  <a:tcPr/>
                </a:tc>
                <a:extLst>
                  <a:ext uri="{0D108BD9-81ED-4DB2-BD59-A6C34878D82A}">
                    <a16:rowId xmlns:a16="http://schemas.microsoft.com/office/drawing/2014/main" val="1133393115"/>
                  </a:ext>
                </a:extLst>
              </a:tr>
              <a:tr h="364759">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r>
                        <a:rPr lang="en-US" sz="1600"/>
                        <a:t>Total weeks of initial phase </a:t>
                      </a:r>
                    </a:p>
                  </a:txBody>
                  <a:tcPr/>
                </a:tc>
                <a:tc>
                  <a:txBody>
                    <a:bodyPr/>
                    <a:lstStyle/>
                    <a:p>
                      <a:r>
                        <a:rPr lang="en-US" sz="1600"/>
                        <a:t>8 weeks </a:t>
                      </a:r>
                    </a:p>
                  </a:txBody>
                  <a:tcPr/>
                </a:tc>
                <a:extLst>
                  <a:ext uri="{0D108BD9-81ED-4DB2-BD59-A6C34878D82A}">
                    <a16:rowId xmlns:a16="http://schemas.microsoft.com/office/drawing/2014/main" val="579549528"/>
                  </a:ext>
                </a:extLst>
              </a:tr>
              <a:tr h="629584">
                <a:tc>
                  <a:txBody>
                    <a:bodyPr/>
                    <a:lstStyle/>
                    <a:p>
                      <a:r>
                        <a:rPr lang="en-US" sz="1600"/>
                        <a:t>3/14 to 5/15</a:t>
                      </a:r>
                    </a:p>
                  </a:txBody>
                  <a:tcPr/>
                </a:tc>
                <a:tc>
                  <a:txBody>
                    <a:bodyPr/>
                    <a:lstStyle/>
                    <a:p>
                      <a:r>
                        <a:rPr lang="en-US" sz="1600"/>
                        <a:t>32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t>
                      </a:r>
                    </a:p>
                    <a:p>
                      <a:endParaRPr lang="en-US" sz="1600"/>
                    </a:p>
                  </a:txBody>
                  <a:tcPr/>
                </a:tc>
                <a:tc>
                  <a:txBody>
                    <a:bodyPr/>
                    <a:lstStyle/>
                    <a:p>
                      <a:r>
                        <a:rPr lang="en-US" sz="1600"/>
                        <a:t>Rif/INH 5 days/</a:t>
                      </a:r>
                      <a:r>
                        <a:rPr lang="en-US" sz="1600" err="1"/>
                        <a:t>wk</a:t>
                      </a:r>
                      <a:endParaRPr lang="en-US" sz="1600"/>
                    </a:p>
                  </a:txBody>
                  <a:tcPr/>
                </a:tc>
                <a:tc>
                  <a:txBody>
                    <a:bodyPr/>
                    <a:lstStyle/>
                    <a:p>
                      <a:r>
                        <a:rPr lang="en-US" sz="1600"/>
                        <a:t>=</a:t>
                      </a:r>
                    </a:p>
                  </a:txBody>
                  <a:tcPr/>
                </a:tc>
                <a:tc>
                  <a:txBody>
                    <a:bodyPr/>
                    <a:lstStyle/>
                    <a:p>
                      <a:r>
                        <a:rPr lang="en-US" sz="1600"/>
                        <a:t>6.4 weeks</a:t>
                      </a:r>
                    </a:p>
                  </a:txBody>
                  <a:tcPr/>
                </a:tc>
                <a:extLst>
                  <a:ext uri="{0D108BD9-81ED-4DB2-BD59-A6C34878D82A}">
                    <a16:rowId xmlns:a16="http://schemas.microsoft.com/office/drawing/2014/main" val="838644925"/>
                  </a:ext>
                </a:extLst>
              </a:tr>
              <a:tr h="364759">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r>
                        <a:rPr lang="en-US" sz="1600"/>
                        <a:t>Total Weeks </a:t>
                      </a:r>
                    </a:p>
                  </a:txBody>
                  <a:tcPr/>
                </a:tc>
                <a:tc>
                  <a:txBody>
                    <a:bodyPr/>
                    <a:lstStyle/>
                    <a:p>
                      <a:r>
                        <a:rPr lang="en-US" sz="1600" dirty="0"/>
                        <a:t>14.4 weeks </a:t>
                      </a:r>
                    </a:p>
                  </a:txBody>
                  <a:tcPr/>
                </a:tc>
                <a:extLst>
                  <a:ext uri="{0D108BD9-81ED-4DB2-BD59-A6C34878D82A}">
                    <a16:rowId xmlns:a16="http://schemas.microsoft.com/office/drawing/2014/main" val="3725917126"/>
                  </a:ext>
                </a:extLst>
              </a:tr>
            </a:tbl>
          </a:graphicData>
        </a:graphic>
      </p:graphicFrame>
      <p:sp>
        <p:nvSpPr>
          <p:cNvPr id="8" name="TextBox 7">
            <a:extLst>
              <a:ext uri="{FF2B5EF4-FFF2-40B4-BE49-F238E27FC236}">
                <a16:creationId xmlns:a16="http://schemas.microsoft.com/office/drawing/2014/main" id="{FE885205-39CD-CA22-ED53-C65AC9A36AA6}"/>
              </a:ext>
            </a:extLst>
          </p:cNvPr>
          <p:cNvSpPr txBox="1"/>
          <p:nvPr/>
        </p:nvSpPr>
        <p:spPr>
          <a:xfrm>
            <a:off x="785461" y="3942826"/>
            <a:ext cx="9902952" cy="2585323"/>
          </a:xfrm>
          <a:prstGeom prst="rect">
            <a:avLst/>
          </a:prstGeom>
          <a:noFill/>
        </p:spPr>
        <p:txBody>
          <a:bodyPr wrap="square" rtlCol="0">
            <a:spAutoFit/>
          </a:bodyPr>
          <a:lstStyle/>
          <a:p>
            <a:r>
              <a:rPr lang="en-US" sz="1600" b="1" dirty="0"/>
              <a:t>If the patient must complete 39 weeks of therapy, how many more weeks do they have to complete? </a:t>
            </a:r>
          </a:p>
          <a:p>
            <a:r>
              <a:rPr lang="en-US" sz="1600" dirty="0"/>
              <a:t>	</a:t>
            </a:r>
            <a:r>
              <a:rPr lang="en-US" sz="1600" i="1" dirty="0"/>
              <a:t>39 weeks-14.4weeks completed = 26.4 weeks left of therapy.</a:t>
            </a:r>
          </a:p>
          <a:p>
            <a:endParaRPr lang="en-US" sz="1600" dirty="0"/>
          </a:p>
          <a:p>
            <a:r>
              <a:rPr lang="en-US" sz="1600" b="1" dirty="0"/>
              <a:t>If it was 26 weeks of treatment?</a:t>
            </a:r>
          </a:p>
          <a:p>
            <a:r>
              <a:rPr lang="en-US" sz="1600" dirty="0"/>
              <a:t>	</a:t>
            </a:r>
            <a:r>
              <a:rPr lang="en-US" sz="1600" i="1" dirty="0"/>
              <a:t>26 weeks -14.4 weeks completed = 11.6 weeks left of therapy</a:t>
            </a:r>
          </a:p>
          <a:p>
            <a:endParaRPr lang="en-US" sz="1600" dirty="0"/>
          </a:p>
          <a:p>
            <a:r>
              <a:rPr lang="en-US" sz="1600" dirty="0"/>
              <a:t>Remember: DO NOT provide a final date to the patient because the date may change!</a:t>
            </a:r>
          </a:p>
          <a:p>
            <a:endParaRPr lang="en-US" sz="1600" dirty="0"/>
          </a:p>
          <a:p>
            <a:endParaRPr lang="en-US" sz="1600" dirty="0"/>
          </a:p>
        </p:txBody>
      </p:sp>
    </p:spTree>
    <p:extLst>
      <p:ext uri="{BB962C8B-B14F-4D97-AF65-F5344CB8AC3E}">
        <p14:creationId xmlns:p14="http://schemas.microsoft.com/office/powerpoint/2010/main" val="9191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5874"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575736" y="1907999"/>
            <a:ext cx="11040002" cy="492443"/>
          </a:xfrm>
          <a:prstGeom prst="rect">
            <a:avLst/>
          </a:prstGeom>
          <a:noFill/>
        </p:spPr>
        <p:txBody>
          <a:bodyPr wrap="square" lIns="0" tIns="0" rIns="0" bIns="0" anchor="t">
            <a:spAutoFit/>
          </a:bodyPr>
          <a:lstStyle/>
          <a:p>
            <a:r>
              <a:rPr lang="en-US" sz="3200" b="1" dirty="0"/>
              <a:t>Why do we treat TB?</a:t>
            </a: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Let’s Start With</a:t>
            </a:r>
          </a:p>
        </p:txBody>
      </p:sp>
      <p:sp>
        <p:nvSpPr>
          <p:cNvPr id="5" name="TextBox 4">
            <a:extLst>
              <a:ext uri="{FF2B5EF4-FFF2-40B4-BE49-F238E27FC236}">
                <a16:creationId xmlns:a16="http://schemas.microsoft.com/office/drawing/2014/main" id="{0E67B94C-909B-CEC4-A8F0-703EAB9ECA37}"/>
              </a:ext>
            </a:extLst>
          </p:cNvPr>
          <p:cNvSpPr txBox="1"/>
          <p:nvPr/>
        </p:nvSpPr>
        <p:spPr>
          <a:xfrm flipH="1">
            <a:off x="575736" y="2845640"/>
            <a:ext cx="11040002" cy="923330"/>
          </a:xfrm>
          <a:prstGeom prst="rect">
            <a:avLst/>
          </a:prstGeom>
          <a:noFill/>
        </p:spPr>
        <p:txBody>
          <a:bodyPr wrap="square" lIns="0" tIns="0" rIns="0" bIns="0" anchor="t">
            <a:spAutoFit/>
          </a:bodyPr>
          <a:lstStyle/>
          <a:p>
            <a:pPr marL="342900" indent="-342900">
              <a:buFont typeface="Arial" panose="020B0604020202020204" pitchFamily="34" charset="0"/>
              <a:buChar char="•"/>
            </a:pPr>
            <a:r>
              <a:rPr lang="en-US" sz="2000" dirty="0"/>
              <a:t>Cure the patient</a:t>
            </a:r>
          </a:p>
          <a:p>
            <a:pPr marL="342900" indent="-342900">
              <a:buFont typeface="Arial" panose="020B0604020202020204" pitchFamily="34" charset="0"/>
              <a:buChar char="•"/>
            </a:pPr>
            <a:r>
              <a:rPr lang="en-US" sz="2000" dirty="0"/>
              <a:t>Minimize risk and disability</a:t>
            </a:r>
          </a:p>
          <a:p>
            <a:pPr marL="342900" indent="-342900">
              <a:buFont typeface="Arial" panose="020B0604020202020204" pitchFamily="34" charset="0"/>
              <a:buChar char="•"/>
            </a:pPr>
            <a:r>
              <a:rPr lang="en-US" sz="2000" dirty="0"/>
              <a:t>Reduce transmission of </a:t>
            </a:r>
            <a:r>
              <a:rPr lang="en-US" sz="2000" dirty="0" err="1"/>
              <a:t>Mtb</a:t>
            </a:r>
            <a:r>
              <a:rPr lang="en-US" sz="2000" dirty="0"/>
              <a:t> to others</a:t>
            </a:r>
          </a:p>
        </p:txBody>
      </p:sp>
    </p:spTree>
    <p:extLst>
      <p:ext uri="{BB962C8B-B14F-4D97-AF65-F5344CB8AC3E}">
        <p14:creationId xmlns:p14="http://schemas.microsoft.com/office/powerpoint/2010/main" val="2564061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63506"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graphicFrame>
        <p:nvGraphicFramePr>
          <p:cNvPr id="6" name="Table 4">
            <a:extLst>
              <a:ext uri="{FF2B5EF4-FFF2-40B4-BE49-F238E27FC236}">
                <a16:creationId xmlns:a16="http://schemas.microsoft.com/office/drawing/2014/main" id="{DC1F5160-41B6-5B3A-57C1-A801D0D077CD}"/>
              </a:ext>
            </a:extLst>
          </p:cNvPr>
          <p:cNvGraphicFramePr>
            <a:graphicFrameLocks noGrp="1"/>
          </p:cNvGraphicFramePr>
          <p:nvPr>
            <p:extLst>
              <p:ext uri="{D42A27DB-BD31-4B8C-83A1-F6EECF244321}">
                <p14:modId xmlns:p14="http://schemas.microsoft.com/office/powerpoint/2010/main" val="4270665201"/>
              </p:ext>
            </p:extLst>
          </p:nvPr>
        </p:nvGraphicFramePr>
        <p:xfrm>
          <a:off x="896927" y="345607"/>
          <a:ext cx="9902952" cy="3631109"/>
        </p:xfrm>
        <a:graphic>
          <a:graphicData uri="http://schemas.openxmlformats.org/drawingml/2006/table">
            <a:tbl>
              <a:tblPr firstRow="1" bandRow="1">
                <a:tableStyleId>{5C22544A-7EE6-4342-B048-85BDC9FD1C3A}</a:tableStyleId>
              </a:tblPr>
              <a:tblGrid>
                <a:gridCol w="1650492">
                  <a:extLst>
                    <a:ext uri="{9D8B030D-6E8A-4147-A177-3AD203B41FA5}">
                      <a16:colId xmlns:a16="http://schemas.microsoft.com/office/drawing/2014/main" val="3957974920"/>
                    </a:ext>
                  </a:extLst>
                </a:gridCol>
                <a:gridCol w="1650492">
                  <a:extLst>
                    <a:ext uri="{9D8B030D-6E8A-4147-A177-3AD203B41FA5}">
                      <a16:colId xmlns:a16="http://schemas.microsoft.com/office/drawing/2014/main" val="3205121533"/>
                    </a:ext>
                  </a:extLst>
                </a:gridCol>
                <a:gridCol w="1668402">
                  <a:extLst>
                    <a:ext uri="{9D8B030D-6E8A-4147-A177-3AD203B41FA5}">
                      <a16:colId xmlns:a16="http://schemas.microsoft.com/office/drawing/2014/main" val="911220857"/>
                    </a:ext>
                  </a:extLst>
                </a:gridCol>
                <a:gridCol w="1963024">
                  <a:extLst>
                    <a:ext uri="{9D8B030D-6E8A-4147-A177-3AD203B41FA5}">
                      <a16:colId xmlns:a16="http://schemas.microsoft.com/office/drawing/2014/main" val="2706806761"/>
                    </a:ext>
                  </a:extLst>
                </a:gridCol>
                <a:gridCol w="1320050">
                  <a:extLst>
                    <a:ext uri="{9D8B030D-6E8A-4147-A177-3AD203B41FA5}">
                      <a16:colId xmlns:a16="http://schemas.microsoft.com/office/drawing/2014/main" val="3916594479"/>
                    </a:ext>
                  </a:extLst>
                </a:gridCol>
                <a:gridCol w="1650492">
                  <a:extLst>
                    <a:ext uri="{9D8B030D-6E8A-4147-A177-3AD203B41FA5}">
                      <a16:colId xmlns:a16="http://schemas.microsoft.com/office/drawing/2014/main" val="319844787"/>
                    </a:ext>
                  </a:extLst>
                </a:gridCol>
              </a:tblGrid>
              <a:tr h="899406">
                <a:tc>
                  <a:txBody>
                    <a:bodyPr/>
                    <a:lstStyle/>
                    <a:p>
                      <a:r>
                        <a:rPr lang="en-US" sz="1600"/>
                        <a:t>Dates</a:t>
                      </a:r>
                    </a:p>
                  </a:txBody>
                  <a:tcPr/>
                </a:tc>
                <a:tc>
                  <a:txBody>
                    <a:bodyPr/>
                    <a:lstStyle/>
                    <a:p>
                      <a:r>
                        <a:rPr lang="en-US" sz="1600" dirty="0"/>
                        <a:t>Doses Administered</a:t>
                      </a:r>
                    </a:p>
                  </a:txBody>
                  <a:tcPr/>
                </a:tc>
                <a:tc>
                  <a:txBody>
                    <a:bodyPr/>
                    <a:lstStyle/>
                    <a:p>
                      <a:pPr algn="ctr"/>
                      <a:r>
                        <a:rPr lang="en-US" sz="1600"/>
                        <a:t>÷</a:t>
                      </a:r>
                    </a:p>
                  </a:txBody>
                  <a:tcPr/>
                </a:tc>
                <a:tc>
                  <a:txBody>
                    <a:bodyPr/>
                    <a:lstStyle/>
                    <a:p>
                      <a:r>
                        <a:rPr lang="en-US" sz="1600"/>
                        <a:t>Frequency</a:t>
                      </a:r>
                    </a:p>
                    <a:p>
                      <a:r>
                        <a:rPr lang="en-US" sz="1600"/>
                        <a:t>(doses per week </a:t>
                      </a:r>
                    </a:p>
                  </a:txBody>
                  <a:tcPr/>
                </a:tc>
                <a:tc>
                  <a:txBody>
                    <a:bodyPr/>
                    <a:lstStyle/>
                    <a:p>
                      <a:r>
                        <a:rPr lang="en-US" sz="1600"/>
                        <a:t> =</a:t>
                      </a:r>
                    </a:p>
                  </a:txBody>
                  <a:tcPr/>
                </a:tc>
                <a:tc>
                  <a:txBody>
                    <a:bodyPr/>
                    <a:lstStyle/>
                    <a:p>
                      <a:r>
                        <a:rPr lang="en-US" sz="1600"/>
                        <a:t>Weeks of Treatment</a:t>
                      </a:r>
                    </a:p>
                  </a:txBody>
                  <a:tcPr/>
                </a:tc>
                <a:extLst>
                  <a:ext uri="{0D108BD9-81ED-4DB2-BD59-A6C34878D82A}">
                    <a16:rowId xmlns:a16="http://schemas.microsoft.com/office/drawing/2014/main" val="302858273"/>
                  </a:ext>
                </a:extLst>
              </a:tr>
              <a:tr h="364759">
                <a:tc>
                  <a:txBody>
                    <a:bodyPr/>
                    <a:lstStyle/>
                    <a:p>
                      <a:r>
                        <a:rPr lang="en-US" sz="1600"/>
                        <a:t>1/6 to 1/25</a:t>
                      </a:r>
                    </a:p>
                  </a:txBody>
                  <a:tcPr/>
                </a:tc>
                <a:tc>
                  <a:txBody>
                    <a:bodyPr/>
                    <a:lstStyle/>
                    <a:p>
                      <a:r>
                        <a:rPr lang="en-US" sz="1600"/>
                        <a:t>23</a:t>
                      </a:r>
                    </a:p>
                  </a:txBody>
                  <a:tcPr/>
                </a:tc>
                <a:tc>
                  <a:txBody>
                    <a:bodyPr/>
                    <a:lstStyle/>
                    <a:p>
                      <a:r>
                        <a:rPr lang="en-US" sz="1600"/>
                        <a:t>÷</a:t>
                      </a:r>
                    </a:p>
                  </a:txBody>
                  <a:tcPr/>
                </a:tc>
                <a:tc>
                  <a:txBody>
                    <a:bodyPr/>
                    <a:lstStyle/>
                    <a:p>
                      <a:r>
                        <a:rPr lang="en-US" sz="1600"/>
                        <a:t>RIPE 7 days/</a:t>
                      </a:r>
                      <a:r>
                        <a:rPr lang="en-US" sz="1600" err="1"/>
                        <a:t>wk</a:t>
                      </a:r>
                      <a:endParaRPr lang="en-US" sz="1600"/>
                    </a:p>
                  </a:txBody>
                  <a:tcPr/>
                </a:tc>
                <a:tc>
                  <a:txBody>
                    <a:bodyPr/>
                    <a:lstStyle/>
                    <a:p>
                      <a:r>
                        <a:rPr lang="en-US" sz="1600"/>
                        <a:t>=</a:t>
                      </a:r>
                    </a:p>
                  </a:txBody>
                  <a:tcPr/>
                </a:tc>
                <a:tc>
                  <a:txBody>
                    <a:bodyPr/>
                    <a:lstStyle/>
                    <a:p>
                      <a:r>
                        <a:rPr lang="en-US" sz="1600"/>
                        <a:t>3.2 weeks</a:t>
                      </a:r>
                    </a:p>
                  </a:txBody>
                  <a:tcPr/>
                </a:tc>
                <a:extLst>
                  <a:ext uri="{0D108BD9-81ED-4DB2-BD59-A6C34878D82A}">
                    <a16:rowId xmlns:a16="http://schemas.microsoft.com/office/drawing/2014/main" val="756834327"/>
                  </a:ext>
                </a:extLst>
              </a:tr>
              <a:tr h="364759">
                <a:tc>
                  <a:txBody>
                    <a:bodyPr/>
                    <a:lstStyle/>
                    <a:p>
                      <a:r>
                        <a:rPr lang="en-US" sz="1600"/>
                        <a:t>1/29 to 3/11</a:t>
                      </a:r>
                    </a:p>
                  </a:txBody>
                  <a:tcPr/>
                </a:tc>
                <a:tc>
                  <a:txBody>
                    <a:bodyPr/>
                    <a:lstStyle/>
                    <a:p>
                      <a:r>
                        <a:rPr lang="en-US" sz="1600"/>
                        <a:t>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t>
                      </a:r>
                    </a:p>
                    <a:p>
                      <a:endParaRPr lang="en-US" sz="1600"/>
                    </a:p>
                  </a:txBody>
                  <a:tcPr/>
                </a:tc>
                <a:tc>
                  <a:txBody>
                    <a:bodyPr/>
                    <a:lstStyle/>
                    <a:p>
                      <a:r>
                        <a:rPr lang="en-US" sz="1600"/>
                        <a:t>RIPE 5 days/</a:t>
                      </a:r>
                      <a:r>
                        <a:rPr lang="en-US" sz="1600" err="1"/>
                        <a:t>wk</a:t>
                      </a:r>
                      <a:endParaRPr lang="en-US" sz="1600"/>
                    </a:p>
                  </a:txBody>
                  <a:tcPr/>
                </a:tc>
                <a:tc>
                  <a:txBody>
                    <a:bodyPr/>
                    <a:lstStyle/>
                    <a:p>
                      <a:r>
                        <a:rPr lang="en-US" sz="1600"/>
                        <a:t>=</a:t>
                      </a:r>
                    </a:p>
                  </a:txBody>
                  <a:tcPr/>
                </a:tc>
                <a:tc>
                  <a:txBody>
                    <a:bodyPr/>
                    <a:lstStyle/>
                    <a:p>
                      <a:r>
                        <a:rPr lang="en-US" sz="1600"/>
                        <a:t>5.0 weeks</a:t>
                      </a:r>
                    </a:p>
                    <a:p>
                      <a:endParaRPr lang="en-US" sz="1600"/>
                    </a:p>
                  </a:txBody>
                  <a:tcPr/>
                </a:tc>
                <a:extLst>
                  <a:ext uri="{0D108BD9-81ED-4DB2-BD59-A6C34878D82A}">
                    <a16:rowId xmlns:a16="http://schemas.microsoft.com/office/drawing/2014/main" val="1133393115"/>
                  </a:ext>
                </a:extLst>
              </a:tr>
              <a:tr h="364759">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r>
                        <a:rPr lang="en-US" sz="1600"/>
                        <a:t>Weeks of initial phase </a:t>
                      </a:r>
                    </a:p>
                  </a:txBody>
                  <a:tcPr/>
                </a:tc>
                <a:tc>
                  <a:txBody>
                    <a:bodyPr/>
                    <a:lstStyle/>
                    <a:p>
                      <a:endParaRPr lang="en-US" sz="1600"/>
                    </a:p>
                  </a:txBody>
                  <a:tcPr/>
                </a:tc>
                <a:tc>
                  <a:txBody>
                    <a:bodyPr/>
                    <a:lstStyle/>
                    <a:p>
                      <a:r>
                        <a:rPr lang="en-US" sz="1600"/>
                        <a:t>8.2</a:t>
                      </a:r>
                    </a:p>
                  </a:txBody>
                  <a:tcPr/>
                </a:tc>
                <a:extLst>
                  <a:ext uri="{0D108BD9-81ED-4DB2-BD59-A6C34878D82A}">
                    <a16:rowId xmlns:a16="http://schemas.microsoft.com/office/drawing/2014/main" val="502067531"/>
                  </a:ext>
                </a:extLst>
              </a:tr>
              <a:tr h="629584">
                <a:tc>
                  <a:txBody>
                    <a:bodyPr/>
                    <a:lstStyle/>
                    <a:p>
                      <a:r>
                        <a:rPr lang="en-US" sz="1600"/>
                        <a:t>3/14 to 5/15</a:t>
                      </a:r>
                    </a:p>
                  </a:txBody>
                  <a:tcPr/>
                </a:tc>
                <a:tc>
                  <a:txBody>
                    <a:bodyPr/>
                    <a:lstStyle/>
                    <a:p>
                      <a:r>
                        <a:rPr lang="en-US" sz="1600"/>
                        <a:t>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t>
                      </a:r>
                    </a:p>
                    <a:p>
                      <a:endParaRPr lang="en-US" sz="1600"/>
                    </a:p>
                  </a:txBody>
                  <a:tcPr/>
                </a:tc>
                <a:tc>
                  <a:txBody>
                    <a:bodyPr/>
                    <a:lstStyle/>
                    <a:p>
                      <a:r>
                        <a:rPr lang="en-US" sz="1600"/>
                        <a:t>Rif/INH 5 days/</a:t>
                      </a:r>
                      <a:r>
                        <a:rPr lang="en-US" sz="1600" err="1"/>
                        <a:t>wk</a:t>
                      </a:r>
                      <a:endParaRPr lang="en-US" sz="1600"/>
                    </a:p>
                  </a:txBody>
                  <a:tcPr/>
                </a:tc>
                <a:tc>
                  <a:txBody>
                    <a:bodyPr/>
                    <a:lstStyle/>
                    <a:p>
                      <a:r>
                        <a:rPr lang="en-US" sz="1600"/>
                        <a:t>=</a:t>
                      </a:r>
                    </a:p>
                  </a:txBody>
                  <a:tcPr/>
                </a:tc>
                <a:tc>
                  <a:txBody>
                    <a:bodyPr/>
                    <a:lstStyle/>
                    <a:p>
                      <a:r>
                        <a:rPr lang="en-US" sz="1600"/>
                        <a:t>2.6 weeks</a:t>
                      </a:r>
                    </a:p>
                  </a:txBody>
                  <a:tcPr/>
                </a:tc>
                <a:extLst>
                  <a:ext uri="{0D108BD9-81ED-4DB2-BD59-A6C34878D82A}">
                    <a16:rowId xmlns:a16="http://schemas.microsoft.com/office/drawing/2014/main" val="838644925"/>
                  </a:ext>
                </a:extLst>
              </a:tr>
              <a:tr h="364759">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r>
                        <a:rPr lang="en-US" sz="1600"/>
                        <a:t>Total Weeks </a:t>
                      </a:r>
                    </a:p>
                  </a:txBody>
                  <a:tcPr/>
                </a:tc>
                <a:tc>
                  <a:txBody>
                    <a:bodyPr/>
                    <a:lstStyle/>
                    <a:p>
                      <a:r>
                        <a:rPr lang="en-US" sz="1600" dirty="0"/>
                        <a:t>10.8 weeks </a:t>
                      </a:r>
                    </a:p>
                  </a:txBody>
                  <a:tcPr/>
                </a:tc>
                <a:extLst>
                  <a:ext uri="{0D108BD9-81ED-4DB2-BD59-A6C34878D82A}">
                    <a16:rowId xmlns:a16="http://schemas.microsoft.com/office/drawing/2014/main" val="3725917126"/>
                  </a:ext>
                </a:extLst>
              </a:tr>
            </a:tbl>
          </a:graphicData>
        </a:graphic>
      </p:graphicFrame>
      <p:sp>
        <p:nvSpPr>
          <p:cNvPr id="8" name="TextBox 7">
            <a:extLst>
              <a:ext uri="{FF2B5EF4-FFF2-40B4-BE49-F238E27FC236}">
                <a16:creationId xmlns:a16="http://schemas.microsoft.com/office/drawing/2014/main" id="{FE885205-39CD-CA22-ED53-C65AC9A36AA6}"/>
              </a:ext>
            </a:extLst>
          </p:cNvPr>
          <p:cNvSpPr txBox="1"/>
          <p:nvPr/>
        </p:nvSpPr>
        <p:spPr>
          <a:xfrm>
            <a:off x="896927" y="4095949"/>
            <a:ext cx="9902952" cy="2585323"/>
          </a:xfrm>
          <a:prstGeom prst="rect">
            <a:avLst/>
          </a:prstGeom>
          <a:noFill/>
        </p:spPr>
        <p:txBody>
          <a:bodyPr wrap="square" rtlCol="0">
            <a:spAutoFit/>
          </a:bodyPr>
          <a:lstStyle/>
          <a:p>
            <a:r>
              <a:rPr lang="en-US" dirty="0"/>
              <a:t>Another example: </a:t>
            </a:r>
          </a:p>
          <a:p>
            <a:endParaRPr lang="en-US" dirty="0"/>
          </a:p>
          <a:p>
            <a:r>
              <a:rPr lang="en-US" b="1" dirty="0"/>
              <a:t>If the patient must complete 26 weeks of therapy, how many weeks of therapy does the patient still need to complete?</a:t>
            </a:r>
          </a:p>
          <a:p>
            <a:r>
              <a:rPr lang="en-US" i="1" dirty="0"/>
              <a:t>	26-10.8 = 15.2 weeks </a:t>
            </a:r>
          </a:p>
          <a:p>
            <a:endParaRPr lang="en-US" dirty="0"/>
          </a:p>
          <a:p>
            <a:r>
              <a:rPr lang="en-US" dirty="0"/>
              <a:t>Remember: DO NOT provide a final date to the patient because the date may change!</a:t>
            </a:r>
          </a:p>
          <a:p>
            <a:endParaRPr lang="en-US" dirty="0"/>
          </a:p>
          <a:p>
            <a:endParaRPr lang="en-US" dirty="0"/>
          </a:p>
        </p:txBody>
      </p:sp>
    </p:spTree>
    <p:extLst>
      <p:ext uri="{BB962C8B-B14F-4D97-AF65-F5344CB8AC3E}">
        <p14:creationId xmlns:p14="http://schemas.microsoft.com/office/powerpoint/2010/main" val="290717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66578"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graphicFrame>
        <p:nvGraphicFramePr>
          <p:cNvPr id="8" name="Table 4">
            <a:extLst>
              <a:ext uri="{FF2B5EF4-FFF2-40B4-BE49-F238E27FC236}">
                <a16:creationId xmlns:a16="http://schemas.microsoft.com/office/drawing/2014/main" id="{DC1F5160-41B6-5B3A-57C1-A801D0D077CD}"/>
              </a:ext>
            </a:extLst>
          </p:cNvPr>
          <p:cNvGraphicFramePr>
            <a:graphicFrameLocks noGrp="1"/>
          </p:cNvGraphicFramePr>
          <p:nvPr>
            <p:extLst>
              <p:ext uri="{D42A27DB-BD31-4B8C-83A1-F6EECF244321}">
                <p14:modId xmlns:p14="http://schemas.microsoft.com/office/powerpoint/2010/main" val="2924283210"/>
              </p:ext>
            </p:extLst>
          </p:nvPr>
        </p:nvGraphicFramePr>
        <p:xfrm>
          <a:off x="868998" y="126749"/>
          <a:ext cx="9902952" cy="3631109"/>
        </p:xfrm>
        <a:graphic>
          <a:graphicData uri="http://schemas.openxmlformats.org/drawingml/2006/table">
            <a:tbl>
              <a:tblPr firstRow="1" bandRow="1">
                <a:tableStyleId>{5C22544A-7EE6-4342-B048-85BDC9FD1C3A}</a:tableStyleId>
              </a:tblPr>
              <a:tblGrid>
                <a:gridCol w="1650492">
                  <a:extLst>
                    <a:ext uri="{9D8B030D-6E8A-4147-A177-3AD203B41FA5}">
                      <a16:colId xmlns:a16="http://schemas.microsoft.com/office/drawing/2014/main" val="3957974920"/>
                    </a:ext>
                  </a:extLst>
                </a:gridCol>
                <a:gridCol w="1650492">
                  <a:extLst>
                    <a:ext uri="{9D8B030D-6E8A-4147-A177-3AD203B41FA5}">
                      <a16:colId xmlns:a16="http://schemas.microsoft.com/office/drawing/2014/main" val="3205121533"/>
                    </a:ext>
                  </a:extLst>
                </a:gridCol>
                <a:gridCol w="1668402">
                  <a:extLst>
                    <a:ext uri="{9D8B030D-6E8A-4147-A177-3AD203B41FA5}">
                      <a16:colId xmlns:a16="http://schemas.microsoft.com/office/drawing/2014/main" val="911220857"/>
                    </a:ext>
                  </a:extLst>
                </a:gridCol>
                <a:gridCol w="1963024">
                  <a:extLst>
                    <a:ext uri="{9D8B030D-6E8A-4147-A177-3AD203B41FA5}">
                      <a16:colId xmlns:a16="http://schemas.microsoft.com/office/drawing/2014/main" val="2706806761"/>
                    </a:ext>
                  </a:extLst>
                </a:gridCol>
                <a:gridCol w="1320050">
                  <a:extLst>
                    <a:ext uri="{9D8B030D-6E8A-4147-A177-3AD203B41FA5}">
                      <a16:colId xmlns:a16="http://schemas.microsoft.com/office/drawing/2014/main" val="3916594479"/>
                    </a:ext>
                  </a:extLst>
                </a:gridCol>
                <a:gridCol w="1650492">
                  <a:extLst>
                    <a:ext uri="{9D8B030D-6E8A-4147-A177-3AD203B41FA5}">
                      <a16:colId xmlns:a16="http://schemas.microsoft.com/office/drawing/2014/main" val="319844787"/>
                    </a:ext>
                  </a:extLst>
                </a:gridCol>
              </a:tblGrid>
              <a:tr h="899406">
                <a:tc>
                  <a:txBody>
                    <a:bodyPr/>
                    <a:lstStyle/>
                    <a:p>
                      <a:r>
                        <a:rPr lang="en-US" sz="1600" dirty="0"/>
                        <a:t>Dates</a:t>
                      </a:r>
                    </a:p>
                  </a:txBody>
                  <a:tcPr/>
                </a:tc>
                <a:tc>
                  <a:txBody>
                    <a:bodyPr/>
                    <a:lstStyle/>
                    <a:p>
                      <a:r>
                        <a:rPr lang="en-US" sz="1600"/>
                        <a:t>Doses Administered</a:t>
                      </a:r>
                    </a:p>
                  </a:txBody>
                  <a:tcPr/>
                </a:tc>
                <a:tc>
                  <a:txBody>
                    <a:bodyPr/>
                    <a:lstStyle/>
                    <a:p>
                      <a:pPr algn="ctr"/>
                      <a:r>
                        <a:rPr lang="en-US" sz="1600"/>
                        <a:t>÷</a:t>
                      </a:r>
                    </a:p>
                  </a:txBody>
                  <a:tcPr/>
                </a:tc>
                <a:tc>
                  <a:txBody>
                    <a:bodyPr/>
                    <a:lstStyle/>
                    <a:p>
                      <a:r>
                        <a:rPr lang="en-US" sz="1600"/>
                        <a:t>Frequency</a:t>
                      </a:r>
                    </a:p>
                    <a:p>
                      <a:r>
                        <a:rPr lang="en-US" sz="1600"/>
                        <a:t>(doses per week </a:t>
                      </a:r>
                    </a:p>
                  </a:txBody>
                  <a:tcPr/>
                </a:tc>
                <a:tc>
                  <a:txBody>
                    <a:bodyPr/>
                    <a:lstStyle/>
                    <a:p>
                      <a:r>
                        <a:rPr lang="en-US" sz="1600"/>
                        <a:t> =</a:t>
                      </a:r>
                    </a:p>
                  </a:txBody>
                  <a:tcPr/>
                </a:tc>
                <a:tc>
                  <a:txBody>
                    <a:bodyPr/>
                    <a:lstStyle/>
                    <a:p>
                      <a:r>
                        <a:rPr lang="en-US" sz="1600"/>
                        <a:t>Weeks of Treatment</a:t>
                      </a:r>
                    </a:p>
                  </a:txBody>
                  <a:tcPr/>
                </a:tc>
                <a:extLst>
                  <a:ext uri="{0D108BD9-81ED-4DB2-BD59-A6C34878D82A}">
                    <a16:rowId xmlns:a16="http://schemas.microsoft.com/office/drawing/2014/main" val="302858273"/>
                  </a:ext>
                </a:extLst>
              </a:tr>
              <a:tr h="364759">
                <a:tc>
                  <a:txBody>
                    <a:bodyPr/>
                    <a:lstStyle/>
                    <a:p>
                      <a:r>
                        <a:rPr lang="en-US" sz="1600"/>
                        <a:t>1/6 to 1/25</a:t>
                      </a:r>
                    </a:p>
                  </a:txBody>
                  <a:tcPr/>
                </a:tc>
                <a:tc>
                  <a:txBody>
                    <a:bodyPr/>
                    <a:lstStyle/>
                    <a:p>
                      <a:r>
                        <a:rPr lang="en-US" sz="1600"/>
                        <a:t>7</a:t>
                      </a:r>
                    </a:p>
                  </a:txBody>
                  <a:tcPr/>
                </a:tc>
                <a:tc>
                  <a:txBody>
                    <a:bodyPr/>
                    <a:lstStyle/>
                    <a:p>
                      <a:r>
                        <a:rPr lang="en-US" sz="1600"/>
                        <a:t>÷</a:t>
                      </a:r>
                    </a:p>
                  </a:txBody>
                  <a:tcPr/>
                </a:tc>
                <a:tc>
                  <a:txBody>
                    <a:bodyPr/>
                    <a:lstStyle/>
                    <a:p>
                      <a:r>
                        <a:rPr lang="en-US" sz="1600"/>
                        <a:t>RIPE 7 days/</a:t>
                      </a:r>
                      <a:r>
                        <a:rPr lang="en-US" sz="1600" err="1"/>
                        <a:t>wk</a:t>
                      </a:r>
                      <a:endParaRPr lang="en-US" sz="1600"/>
                    </a:p>
                  </a:txBody>
                  <a:tcPr/>
                </a:tc>
                <a:tc>
                  <a:txBody>
                    <a:bodyPr/>
                    <a:lstStyle/>
                    <a:p>
                      <a:r>
                        <a:rPr lang="en-US" sz="1600"/>
                        <a:t>=</a:t>
                      </a:r>
                    </a:p>
                  </a:txBody>
                  <a:tcPr/>
                </a:tc>
                <a:tc>
                  <a:txBody>
                    <a:bodyPr/>
                    <a:lstStyle/>
                    <a:p>
                      <a:pPr algn="l"/>
                      <a:r>
                        <a:rPr lang="en-US" sz="1600" dirty="0"/>
                        <a:t>    </a:t>
                      </a:r>
                      <a:r>
                        <a:rPr lang="en-US" sz="1600" dirty="0" smtClean="0"/>
                        <a:t>1  weeks</a:t>
                      </a:r>
                      <a:endParaRPr lang="en-US" sz="1600" dirty="0"/>
                    </a:p>
                  </a:txBody>
                  <a:tcPr/>
                </a:tc>
                <a:extLst>
                  <a:ext uri="{0D108BD9-81ED-4DB2-BD59-A6C34878D82A}">
                    <a16:rowId xmlns:a16="http://schemas.microsoft.com/office/drawing/2014/main" val="756834327"/>
                  </a:ext>
                </a:extLst>
              </a:tr>
              <a:tr h="364759">
                <a:tc>
                  <a:txBody>
                    <a:bodyPr/>
                    <a:lstStyle/>
                    <a:p>
                      <a:r>
                        <a:rPr lang="en-US" sz="1600"/>
                        <a:t>1/29 to 3/11</a:t>
                      </a:r>
                    </a:p>
                  </a:txBody>
                  <a:tcPr/>
                </a:tc>
                <a:tc>
                  <a:txBody>
                    <a:bodyPr/>
                    <a:lstStyle/>
                    <a:p>
                      <a:r>
                        <a:rPr lang="en-US" sz="1600"/>
                        <a:t>38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t>
                      </a:r>
                    </a:p>
                    <a:p>
                      <a:endParaRPr lang="en-US" sz="1600"/>
                    </a:p>
                  </a:txBody>
                  <a:tcPr/>
                </a:tc>
                <a:tc>
                  <a:txBody>
                    <a:bodyPr/>
                    <a:lstStyle/>
                    <a:p>
                      <a:r>
                        <a:rPr lang="en-US" sz="1600"/>
                        <a:t>RIPE 5 days/</a:t>
                      </a:r>
                      <a:r>
                        <a:rPr lang="en-US" sz="1600" err="1"/>
                        <a:t>wk</a:t>
                      </a:r>
                      <a:endParaRPr lang="en-US" sz="1600"/>
                    </a:p>
                  </a:txBody>
                  <a:tcPr/>
                </a:tc>
                <a:tc>
                  <a:txBody>
                    <a:bodyPr/>
                    <a:lstStyle/>
                    <a:p>
                      <a:r>
                        <a:rPr lang="en-US" sz="1600"/>
                        <a:t>=</a:t>
                      </a:r>
                    </a:p>
                  </a:txBody>
                  <a:tcPr/>
                </a:tc>
                <a:tc>
                  <a:txBody>
                    <a:bodyPr/>
                    <a:lstStyle/>
                    <a:p>
                      <a:r>
                        <a:rPr lang="en-US" sz="1600" dirty="0"/>
                        <a:t> </a:t>
                      </a:r>
                      <a:r>
                        <a:rPr lang="en-US" sz="1600" dirty="0" smtClean="0"/>
                        <a:t> 7.6 weeks</a:t>
                      </a:r>
                      <a:endParaRPr lang="en-US" sz="1600" dirty="0"/>
                    </a:p>
                    <a:p>
                      <a:endParaRPr lang="en-US" sz="1600" dirty="0"/>
                    </a:p>
                  </a:txBody>
                  <a:tcPr/>
                </a:tc>
                <a:extLst>
                  <a:ext uri="{0D108BD9-81ED-4DB2-BD59-A6C34878D82A}">
                    <a16:rowId xmlns:a16="http://schemas.microsoft.com/office/drawing/2014/main" val="1133393115"/>
                  </a:ext>
                </a:extLst>
              </a:tr>
              <a:tr h="364759">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r>
                        <a:rPr lang="en-US" sz="1600"/>
                        <a:t>Total Weeks Initial Phase (RIPE)</a:t>
                      </a:r>
                    </a:p>
                  </a:txBody>
                  <a:tcPr/>
                </a:tc>
                <a:tc>
                  <a:txBody>
                    <a:bodyPr/>
                    <a:lstStyle/>
                    <a:p>
                      <a:r>
                        <a:rPr lang="en-US" sz="1600"/>
                        <a:t>=</a:t>
                      </a:r>
                    </a:p>
                  </a:txBody>
                  <a:tcPr/>
                </a:tc>
                <a:tc>
                  <a:txBody>
                    <a:bodyPr/>
                    <a:lstStyle/>
                    <a:p>
                      <a:r>
                        <a:rPr lang="en-US" sz="1600" dirty="0" smtClean="0"/>
                        <a:t>  8.6 weeks</a:t>
                      </a:r>
                      <a:endParaRPr lang="en-US" sz="1600" dirty="0"/>
                    </a:p>
                  </a:txBody>
                  <a:tcPr/>
                </a:tc>
                <a:extLst>
                  <a:ext uri="{0D108BD9-81ED-4DB2-BD59-A6C34878D82A}">
                    <a16:rowId xmlns:a16="http://schemas.microsoft.com/office/drawing/2014/main" val="3571180020"/>
                  </a:ext>
                </a:extLst>
              </a:tr>
              <a:tr h="629584">
                <a:tc>
                  <a:txBody>
                    <a:bodyPr/>
                    <a:lstStyle/>
                    <a:p>
                      <a:r>
                        <a:rPr lang="en-US" sz="1600"/>
                        <a:t>3/14 to  5/15</a:t>
                      </a:r>
                    </a:p>
                  </a:txBody>
                  <a:tcPr/>
                </a:tc>
                <a:tc>
                  <a:txBody>
                    <a:bodyPr/>
                    <a:lstStyle/>
                    <a:p>
                      <a:r>
                        <a:rPr lang="en-US" sz="1600"/>
                        <a:t>46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t>
                      </a:r>
                    </a:p>
                    <a:p>
                      <a:endParaRPr lang="en-US" sz="1600"/>
                    </a:p>
                  </a:txBody>
                  <a:tcPr/>
                </a:tc>
                <a:tc>
                  <a:txBody>
                    <a:bodyPr/>
                    <a:lstStyle/>
                    <a:p>
                      <a:r>
                        <a:rPr lang="en-US" sz="1600"/>
                        <a:t>Rif/INH 5 days/</a:t>
                      </a:r>
                      <a:r>
                        <a:rPr lang="en-US" sz="1600" err="1"/>
                        <a:t>wk</a:t>
                      </a:r>
                      <a:endParaRPr lang="en-US" sz="1600"/>
                    </a:p>
                  </a:txBody>
                  <a:tcPr/>
                </a:tc>
                <a:tc>
                  <a:txBody>
                    <a:bodyPr/>
                    <a:lstStyle/>
                    <a:p>
                      <a:r>
                        <a:rPr lang="en-US" sz="1600"/>
                        <a:t>=</a:t>
                      </a:r>
                    </a:p>
                  </a:txBody>
                  <a:tcPr/>
                </a:tc>
                <a:tc>
                  <a:txBody>
                    <a:bodyPr/>
                    <a:lstStyle/>
                    <a:p>
                      <a:r>
                        <a:rPr lang="en-US" sz="1600" dirty="0"/>
                        <a:t>  </a:t>
                      </a:r>
                      <a:r>
                        <a:rPr lang="en-US" sz="1600" dirty="0" smtClean="0"/>
                        <a:t>9.2 </a:t>
                      </a:r>
                      <a:r>
                        <a:rPr lang="en-US" sz="1600" dirty="0"/>
                        <a:t>weeks</a:t>
                      </a:r>
                    </a:p>
                  </a:txBody>
                  <a:tcPr/>
                </a:tc>
                <a:extLst>
                  <a:ext uri="{0D108BD9-81ED-4DB2-BD59-A6C34878D82A}">
                    <a16:rowId xmlns:a16="http://schemas.microsoft.com/office/drawing/2014/main" val="838644925"/>
                  </a:ext>
                </a:extLst>
              </a:tr>
              <a:tr h="364759">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r>
                        <a:rPr lang="en-US" sz="1600"/>
                        <a:t>Total Weeks </a:t>
                      </a:r>
                    </a:p>
                  </a:txBody>
                  <a:tcPr/>
                </a:tc>
                <a:tc>
                  <a:txBody>
                    <a:bodyPr/>
                    <a:lstStyle/>
                    <a:p>
                      <a:r>
                        <a:rPr lang="en-US" sz="1600" dirty="0"/>
                        <a:t>  </a:t>
                      </a:r>
                      <a:r>
                        <a:rPr lang="en-US" sz="1600" dirty="0" smtClean="0"/>
                        <a:t>17.8 weeks </a:t>
                      </a:r>
                      <a:endParaRPr lang="en-US" sz="1600" dirty="0"/>
                    </a:p>
                  </a:txBody>
                  <a:tcPr/>
                </a:tc>
                <a:extLst>
                  <a:ext uri="{0D108BD9-81ED-4DB2-BD59-A6C34878D82A}">
                    <a16:rowId xmlns:a16="http://schemas.microsoft.com/office/drawing/2014/main" val="3725917126"/>
                  </a:ext>
                </a:extLst>
              </a:tr>
            </a:tbl>
          </a:graphicData>
        </a:graphic>
      </p:graphicFrame>
      <p:sp>
        <p:nvSpPr>
          <p:cNvPr id="10" name="TextBox 9">
            <a:extLst>
              <a:ext uri="{FF2B5EF4-FFF2-40B4-BE49-F238E27FC236}">
                <a16:creationId xmlns:a16="http://schemas.microsoft.com/office/drawing/2014/main" id="{FE885205-39CD-CA22-ED53-C65AC9A36AA6}"/>
              </a:ext>
            </a:extLst>
          </p:cNvPr>
          <p:cNvSpPr txBox="1"/>
          <p:nvPr/>
        </p:nvSpPr>
        <p:spPr>
          <a:xfrm>
            <a:off x="633744" y="3838669"/>
            <a:ext cx="11235350" cy="2462213"/>
          </a:xfrm>
          <a:prstGeom prst="rect">
            <a:avLst/>
          </a:prstGeom>
          <a:noFill/>
        </p:spPr>
        <p:txBody>
          <a:bodyPr wrap="square" rtlCol="0">
            <a:spAutoFit/>
          </a:bodyPr>
          <a:lstStyle/>
          <a:p>
            <a:r>
              <a:rPr lang="en-US" sz="1400" b="1" dirty="0"/>
              <a:t>Did the patient complete the appropriate number of weeks of the initial phase of therapy with RIPE?  </a:t>
            </a:r>
          </a:p>
          <a:p>
            <a:r>
              <a:rPr lang="en-US" sz="1400" dirty="0"/>
              <a:t>	</a:t>
            </a:r>
            <a:r>
              <a:rPr lang="en-US" sz="1400" i="1" dirty="0"/>
              <a:t>YES</a:t>
            </a:r>
          </a:p>
          <a:p>
            <a:r>
              <a:rPr lang="en-US" sz="1400" b="1" dirty="0"/>
              <a:t>How many total weeks of treatment has the patient received?</a:t>
            </a:r>
          </a:p>
          <a:p>
            <a:r>
              <a:rPr lang="en-US" sz="1400" dirty="0"/>
              <a:t> 	</a:t>
            </a:r>
            <a:r>
              <a:rPr lang="en-US" sz="1400" i="1" dirty="0"/>
              <a:t>17.8</a:t>
            </a:r>
          </a:p>
          <a:p>
            <a:r>
              <a:rPr lang="en-US" sz="1400" b="1" i="1" dirty="0"/>
              <a:t>How many weeks does the patient have left to complete to complete a 39 week? </a:t>
            </a:r>
          </a:p>
          <a:p>
            <a:r>
              <a:rPr lang="en-US" sz="1400" dirty="0"/>
              <a:t>	</a:t>
            </a:r>
            <a:r>
              <a:rPr lang="en-US" sz="1400" i="1" dirty="0"/>
              <a:t>21.2</a:t>
            </a:r>
            <a:endParaRPr lang="en-US" sz="1400" dirty="0"/>
          </a:p>
          <a:p>
            <a:r>
              <a:rPr lang="en-US" sz="1400" b="1" dirty="0"/>
              <a:t>How many weeks of treatment would the patient have received if all 91  doses were given 5 days DOT?</a:t>
            </a:r>
          </a:p>
          <a:p>
            <a:r>
              <a:rPr lang="en-US" sz="1400" b="1" dirty="0"/>
              <a:t> 	</a:t>
            </a:r>
            <a:r>
              <a:rPr lang="en-US" sz="1400" i="1" dirty="0"/>
              <a:t>18.2</a:t>
            </a:r>
          </a:p>
          <a:p>
            <a:r>
              <a:rPr lang="en-US" sz="1400" b="1" dirty="0"/>
              <a:t>What about 7 days DOT? </a:t>
            </a:r>
          </a:p>
          <a:p>
            <a:r>
              <a:rPr lang="en-US" sz="1400" i="1" dirty="0"/>
              <a:t>	13</a:t>
            </a:r>
          </a:p>
          <a:p>
            <a:endParaRPr lang="en-US" sz="1400" dirty="0"/>
          </a:p>
        </p:txBody>
      </p:sp>
    </p:spTree>
    <p:extLst>
      <p:ext uri="{BB962C8B-B14F-4D97-AF65-F5344CB8AC3E}">
        <p14:creationId xmlns:p14="http://schemas.microsoft.com/office/powerpoint/2010/main" val="189857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67602"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630057" y="2112233"/>
            <a:ext cx="11040533" cy="1221040"/>
          </a:xfrm>
        </p:spPr>
        <p:txBody>
          <a:bodyPr vert="horz"/>
          <a:lstStyle/>
          <a:p>
            <a:pPr algn="ctr"/>
            <a:r>
              <a:rPr lang="en-US" sz="4400" dirty="0"/>
              <a:t>How do we figure out how many doses (days) the patient has left?</a:t>
            </a:r>
          </a:p>
        </p:txBody>
      </p:sp>
    </p:spTree>
    <p:extLst>
      <p:ext uri="{BB962C8B-B14F-4D97-AF65-F5344CB8AC3E}">
        <p14:creationId xmlns:p14="http://schemas.microsoft.com/office/powerpoint/2010/main" val="4689203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68626"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8373394-F0DE-CD70-4A32-8CDDFE7E9CA4}"/>
              </a:ext>
            </a:extLst>
          </p:cNvPr>
          <p:cNvSpPr txBox="1"/>
          <p:nvPr/>
        </p:nvSpPr>
        <p:spPr>
          <a:xfrm>
            <a:off x="6525554" y="3116967"/>
            <a:ext cx="2527911" cy="1323439"/>
          </a:xfrm>
          <a:prstGeom prst="rect">
            <a:avLst/>
          </a:prstGeom>
          <a:noFill/>
        </p:spPr>
        <p:txBody>
          <a:bodyPr wrap="square" rtlCol="0">
            <a:spAutoFit/>
          </a:bodyPr>
          <a:lstStyle/>
          <a:p>
            <a:r>
              <a:rPr lang="en-US" sz="1600" dirty="0">
                <a:solidFill>
                  <a:srgbClr val="C00000"/>
                </a:solidFill>
              </a:rPr>
              <a:t># of weeks remaining</a:t>
            </a:r>
          </a:p>
          <a:p>
            <a:pPr algn="ctr"/>
            <a:r>
              <a:rPr lang="en-US" sz="1600" dirty="0"/>
              <a:t>X</a:t>
            </a:r>
          </a:p>
          <a:p>
            <a:pPr algn="ctr"/>
            <a:r>
              <a:rPr lang="en-US" sz="1600" dirty="0"/>
              <a:t>Doses per week</a:t>
            </a:r>
          </a:p>
          <a:p>
            <a:pPr algn="ctr"/>
            <a:r>
              <a:rPr lang="en-US" sz="1600" dirty="0"/>
              <a:t>=</a:t>
            </a:r>
          </a:p>
          <a:p>
            <a:r>
              <a:rPr lang="en-US" sz="1600" dirty="0">
                <a:solidFill>
                  <a:srgbClr val="0070C0"/>
                </a:solidFill>
              </a:rPr>
              <a:t># doses remaining</a:t>
            </a:r>
          </a:p>
        </p:txBody>
      </p:sp>
      <p:pic>
        <p:nvPicPr>
          <p:cNvPr id="3" name="Picture 2"/>
          <p:cNvPicPr>
            <a:picLocks noChangeAspect="1"/>
          </p:cNvPicPr>
          <p:nvPr/>
        </p:nvPicPr>
        <p:blipFill>
          <a:blip r:embed="rId6"/>
          <a:stretch>
            <a:fillRect/>
          </a:stretch>
        </p:blipFill>
        <p:spPr>
          <a:xfrm>
            <a:off x="3355106" y="1262291"/>
            <a:ext cx="2934712" cy="2974731"/>
          </a:xfrm>
          <a:prstGeom prst="rect">
            <a:avLst/>
          </a:prstGeom>
        </p:spPr>
      </p:pic>
    </p:spTree>
    <p:extLst>
      <p:ext uri="{BB962C8B-B14F-4D97-AF65-F5344CB8AC3E}">
        <p14:creationId xmlns:p14="http://schemas.microsoft.com/office/powerpoint/2010/main" val="3371044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69650"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graphicFrame>
        <p:nvGraphicFramePr>
          <p:cNvPr id="6" name="Table 4">
            <a:extLst>
              <a:ext uri="{FF2B5EF4-FFF2-40B4-BE49-F238E27FC236}">
                <a16:creationId xmlns:a16="http://schemas.microsoft.com/office/drawing/2014/main" id="{DC1F5160-41B6-5B3A-57C1-A801D0D077CD}"/>
              </a:ext>
            </a:extLst>
          </p:cNvPr>
          <p:cNvGraphicFramePr>
            <a:graphicFrameLocks noGrp="1"/>
          </p:cNvGraphicFramePr>
          <p:nvPr>
            <p:extLst>
              <p:ext uri="{D42A27DB-BD31-4B8C-83A1-F6EECF244321}">
                <p14:modId xmlns:p14="http://schemas.microsoft.com/office/powerpoint/2010/main" val="1136564129"/>
              </p:ext>
            </p:extLst>
          </p:nvPr>
        </p:nvGraphicFramePr>
        <p:xfrm>
          <a:off x="905980" y="191698"/>
          <a:ext cx="9902952" cy="2787164"/>
        </p:xfrm>
        <a:graphic>
          <a:graphicData uri="http://schemas.openxmlformats.org/drawingml/2006/table">
            <a:tbl>
              <a:tblPr firstRow="1" bandRow="1">
                <a:tableStyleId>{5C22544A-7EE6-4342-B048-85BDC9FD1C3A}</a:tableStyleId>
              </a:tblPr>
              <a:tblGrid>
                <a:gridCol w="1650492">
                  <a:extLst>
                    <a:ext uri="{9D8B030D-6E8A-4147-A177-3AD203B41FA5}">
                      <a16:colId xmlns:a16="http://schemas.microsoft.com/office/drawing/2014/main" val="3957974920"/>
                    </a:ext>
                  </a:extLst>
                </a:gridCol>
                <a:gridCol w="1650492">
                  <a:extLst>
                    <a:ext uri="{9D8B030D-6E8A-4147-A177-3AD203B41FA5}">
                      <a16:colId xmlns:a16="http://schemas.microsoft.com/office/drawing/2014/main" val="3205121533"/>
                    </a:ext>
                  </a:extLst>
                </a:gridCol>
                <a:gridCol w="1668402">
                  <a:extLst>
                    <a:ext uri="{9D8B030D-6E8A-4147-A177-3AD203B41FA5}">
                      <a16:colId xmlns:a16="http://schemas.microsoft.com/office/drawing/2014/main" val="911220857"/>
                    </a:ext>
                  </a:extLst>
                </a:gridCol>
                <a:gridCol w="1904301">
                  <a:extLst>
                    <a:ext uri="{9D8B030D-6E8A-4147-A177-3AD203B41FA5}">
                      <a16:colId xmlns:a16="http://schemas.microsoft.com/office/drawing/2014/main" val="2706806761"/>
                    </a:ext>
                  </a:extLst>
                </a:gridCol>
                <a:gridCol w="1378773">
                  <a:extLst>
                    <a:ext uri="{9D8B030D-6E8A-4147-A177-3AD203B41FA5}">
                      <a16:colId xmlns:a16="http://schemas.microsoft.com/office/drawing/2014/main" val="3916594479"/>
                    </a:ext>
                  </a:extLst>
                </a:gridCol>
                <a:gridCol w="1650492">
                  <a:extLst>
                    <a:ext uri="{9D8B030D-6E8A-4147-A177-3AD203B41FA5}">
                      <a16:colId xmlns:a16="http://schemas.microsoft.com/office/drawing/2014/main" val="319844787"/>
                    </a:ext>
                  </a:extLst>
                </a:gridCol>
              </a:tblGrid>
              <a:tr h="899406">
                <a:tc>
                  <a:txBody>
                    <a:bodyPr/>
                    <a:lstStyle/>
                    <a:p>
                      <a:r>
                        <a:rPr lang="en-US" sz="1600"/>
                        <a:t>Dates</a:t>
                      </a:r>
                    </a:p>
                  </a:txBody>
                  <a:tcPr/>
                </a:tc>
                <a:tc>
                  <a:txBody>
                    <a:bodyPr/>
                    <a:lstStyle/>
                    <a:p>
                      <a:r>
                        <a:rPr lang="en-US" sz="1600"/>
                        <a:t>Doses Administered</a:t>
                      </a:r>
                    </a:p>
                  </a:txBody>
                  <a:tcPr/>
                </a:tc>
                <a:tc>
                  <a:txBody>
                    <a:bodyPr/>
                    <a:lstStyle/>
                    <a:p>
                      <a:pPr algn="ctr"/>
                      <a:r>
                        <a:rPr lang="en-US" sz="1600" dirty="0"/>
                        <a:t>÷</a:t>
                      </a:r>
                    </a:p>
                  </a:txBody>
                  <a:tcPr/>
                </a:tc>
                <a:tc>
                  <a:txBody>
                    <a:bodyPr/>
                    <a:lstStyle/>
                    <a:p>
                      <a:r>
                        <a:rPr lang="en-US" sz="1600"/>
                        <a:t>Frequency</a:t>
                      </a:r>
                    </a:p>
                    <a:p>
                      <a:r>
                        <a:rPr lang="en-US" sz="1600"/>
                        <a:t>(doses per week </a:t>
                      </a:r>
                    </a:p>
                  </a:txBody>
                  <a:tcPr/>
                </a:tc>
                <a:tc>
                  <a:txBody>
                    <a:bodyPr/>
                    <a:lstStyle/>
                    <a:p>
                      <a:r>
                        <a:rPr lang="en-US" sz="1600"/>
                        <a:t> =</a:t>
                      </a:r>
                    </a:p>
                  </a:txBody>
                  <a:tcPr/>
                </a:tc>
                <a:tc>
                  <a:txBody>
                    <a:bodyPr/>
                    <a:lstStyle/>
                    <a:p>
                      <a:r>
                        <a:rPr lang="en-US" sz="1600"/>
                        <a:t>Weeks of Treatment</a:t>
                      </a:r>
                    </a:p>
                  </a:txBody>
                  <a:tcPr/>
                </a:tc>
                <a:extLst>
                  <a:ext uri="{0D108BD9-81ED-4DB2-BD59-A6C34878D82A}">
                    <a16:rowId xmlns:a16="http://schemas.microsoft.com/office/drawing/2014/main" val="302858273"/>
                  </a:ext>
                </a:extLst>
              </a:tr>
              <a:tr h="364759">
                <a:tc>
                  <a:txBody>
                    <a:bodyPr/>
                    <a:lstStyle/>
                    <a:p>
                      <a:r>
                        <a:rPr lang="en-US" sz="1600"/>
                        <a:t>1/6 to 1/25</a:t>
                      </a:r>
                    </a:p>
                  </a:txBody>
                  <a:tcPr/>
                </a:tc>
                <a:tc>
                  <a:txBody>
                    <a:bodyPr/>
                    <a:lstStyle/>
                    <a:p>
                      <a:r>
                        <a:rPr lang="en-US" sz="1600"/>
                        <a:t>18</a:t>
                      </a:r>
                    </a:p>
                  </a:txBody>
                  <a:tcPr/>
                </a:tc>
                <a:tc>
                  <a:txBody>
                    <a:bodyPr/>
                    <a:lstStyle/>
                    <a:p>
                      <a:r>
                        <a:rPr lang="en-US" sz="1600"/>
                        <a:t>÷</a:t>
                      </a:r>
                    </a:p>
                  </a:txBody>
                  <a:tcPr/>
                </a:tc>
                <a:tc>
                  <a:txBody>
                    <a:bodyPr/>
                    <a:lstStyle/>
                    <a:p>
                      <a:r>
                        <a:rPr lang="en-US" sz="1600"/>
                        <a:t>RIPE 7 days/</a:t>
                      </a:r>
                      <a:r>
                        <a:rPr lang="en-US" sz="1600" err="1"/>
                        <a:t>wk</a:t>
                      </a:r>
                      <a:endParaRPr lang="en-US" sz="1600"/>
                    </a:p>
                  </a:txBody>
                  <a:tcPr/>
                </a:tc>
                <a:tc>
                  <a:txBody>
                    <a:bodyPr/>
                    <a:lstStyle/>
                    <a:p>
                      <a:r>
                        <a:rPr lang="en-US" sz="1600"/>
                        <a:t>=</a:t>
                      </a:r>
                    </a:p>
                  </a:txBody>
                  <a:tcPr/>
                </a:tc>
                <a:tc>
                  <a:txBody>
                    <a:bodyPr/>
                    <a:lstStyle/>
                    <a:p>
                      <a:r>
                        <a:rPr lang="en-US" sz="1600"/>
                        <a:t>2.5 weeks</a:t>
                      </a:r>
                    </a:p>
                  </a:txBody>
                  <a:tcPr/>
                </a:tc>
                <a:extLst>
                  <a:ext uri="{0D108BD9-81ED-4DB2-BD59-A6C34878D82A}">
                    <a16:rowId xmlns:a16="http://schemas.microsoft.com/office/drawing/2014/main" val="756834327"/>
                  </a:ext>
                </a:extLst>
              </a:tr>
              <a:tr h="364759">
                <a:tc>
                  <a:txBody>
                    <a:bodyPr/>
                    <a:lstStyle/>
                    <a:p>
                      <a:r>
                        <a:rPr lang="en-US" sz="1600"/>
                        <a:t>1/29 to 3/11</a:t>
                      </a:r>
                    </a:p>
                  </a:txBody>
                  <a:tcPr/>
                </a:tc>
                <a:tc>
                  <a:txBody>
                    <a:bodyPr/>
                    <a:lstStyle/>
                    <a:p>
                      <a:r>
                        <a:rPr lang="en-US" sz="1600"/>
                        <a:t>28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t>
                      </a:r>
                    </a:p>
                    <a:p>
                      <a:endParaRPr lang="en-US" sz="1600"/>
                    </a:p>
                  </a:txBody>
                  <a:tcPr/>
                </a:tc>
                <a:tc>
                  <a:txBody>
                    <a:bodyPr/>
                    <a:lstStyle/>
                    <a:p>
                      <a:r>
                        <a:rPr lang="en-US" sz="1600"/>
                        <a:t>RIPE 5 days/</a:t>
                      </a:r>
                      <a:r>
                        <a:rPr lang="en-US" sz="1600" err="1"/>
                        <a:t>wk</a:t>
                      </a:r>
                      <a:endParaRPr lang="en-US" sz="1600"/>
                    </a:p>
                  </a:txBody>
                  <a:tcPr/>
                </a:tc>
                <a:tc>
                  <a:txBody>
                    <a:bodyPr/>
                    <a:lstStyle/>
                    <a:p>
                      <a:r>
                        <a:rPr lang="en-US" sz="1600"/>
                        <a:t>=</a:t>
                      </a:r>
                    </a:p>
                  </a:txBody>
                  <a:tcPr/>
                </a:tc>
                <a:tc>
                  <a:txBody>
                    <a:bodyPr/>
                    <a:lstStyle/>
                    <a:p>
                      <a:r>
                        <a:rPr lang="en-US" sz="1600"/>
                        <a:t>5.6 weeks</a:t>
                      </a:r>
                    </a:p>
                  </a:txBody>
                  <a:tcPr/>
                </a:tc>
                <a:extLst>
                  <a:ext uri="{0D108BD9-81ED-4DB2-BD59-A6C34878D82A}">
                    <a16:rowId xmlns:a16="http://schemas.microsoft.com/office/drawing/2014/main" val="1133393115"/>
                  </a:ext>
                </a:extLst>
              </a:tr>
              <a:tr h="364759">
                <a:tc>
                  <a:txBody>
                    <a:bodyPr/>
                    <a:lstStyle/>
                    <a:p>
                      <a:r>
                        <a:rPr lang="en-US" sz="1600"/>
                        <a:t>3/14 to 6/30</a:t>
                      </a:r>
                    </a:p>
                  </a:txBody>
                  <a:tcPr/>
                </a:tc>
                <a:tc>
                  <a:txBody>
                    <a:bodyPr/>
                    <a:lstStyle/>
                    <a:p>
                      <a:r>
                        <a:rPr lang="en-US" sz="1600"/>
                        <a:t>76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t>
                      </a:r>
                    </a:p>
                    <a:p>
                      <a:endParaRPr lang="en-US" sz="1600"/>
                    </a:p>
                  </a:txBody>
                  <a:tcPr/>
                </a:tc>
                <a:tc>
                  <a:txBody>
                    <a:bodyPr/>
                    <a:lstStyle/>
                    <a:p>
                      <a:r>
                        <a:rPr lang="en-US" sz="1600"/>
                        <a:t>INH/RIF 5 days/</a:t>
                      </a:r>
                      <a:r>
                        <a:rPr lang="en-US" sz="1600" err="1"/>
                        <a:t>wk</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t>
                      </a:r>
                    </a:p>
                    <a:p>
                      <a:endParaRPr lang="en-US" sz="1600"/>
                    </a:p>
                  </a:txBody>
                  <a:tcPr/>
                </a:tc>
                <a:tc>
                  <a:txBody>
                    <a:bodyPr/>
                    <a:lstStyle/>
                    <a:p>
                      <a:r>
                        <a:rPr lang="en-US" sz="1600"/>
                        <a:t>15.2 weeks</a:t>
                      </a:r>
                    </a:p>
                  </a:txBody>
                  <a:tcPr/>
                </a:tc>
                <a:extLst>
                  <a:ext uri="{0D108BD9-81ED-4DB2-BD59-A6C34878D82A}">
                    <a16:rowId xmlns:a16="http://schemas.microsoft.com/office/drawing/2014/main" val="3059882387"/>
                  </a:ext>
                </a:extLst>
              </a:tr>
              <a:tr h="364759">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r>
                        <a:rPr lang="en-US" sz="1600"/>
                        <a:t>Total Weeks </a:t>
                      </a:r>
                    </a:p>
                  </a:txBody>
                  <a:tcPr/>
                </a:tc>
                <a:tc>
                  <a:txBody>
                    <a:bodyPr/>
                    <a:lstStyle/>
                    <a:p>
                      <a:r>
                        <a:rPr lang="en-US" sz="1600" dirty="0"/>
                        <a:t>23.3</a:t>
                      </a:r>
                    </a:p>
                  </a:txBody>
                  <a:tcPr/>
                </a:tc>
                <a:extLst>
                  <a:ext uri="{0D108BD9-81ED-4DB2-BD59-A6C34878D82A}">
                    <a16:rowId xmlns:a16="http://schemas.microsoft.com/office/drawing/2014/main" val="3725917126"/>
                  </a:ext>
                </a:extLst>
              </a:tr>
            </a:tbl>
          </a:graphicData>
        </a:graphic>
      </p:graphicFrame>
      <p:sp>
        <p:nvSpPr>
          <p:cNvPr id="8" name="TextBox 7">
            <a:extLst>
              <a:ext uri="{FF2B5EF4-FFF2-40B4-BE49-F238E27FC236}">
                <a16:creationId xmlns:a16="http://schemas.microsoft.com/office/drawing/2014/main" id="{FE885205-39CD-CA22-ED53-C65AC9A36AA6}"/>
              </a:ext>
            </a:extLst>
          </p:cNvPr>
          <p:cNvSpPr txBox="1"/>
          <p:nvPr/>
        </p:nvSpPr>
        <p:spPr>
          <a:xfrm>
            <a:off x="905980" y="3209914"/>
            <a:ext cx="7578131" cy="2339102"/>
          </a:xfrm>
          <a:prstGeom prst="rect">
            <a:avLst/>
          </a:prstGeom>
          <a:noFill/>
        </p:spPr>
        <p:txBody>
          <a:bodyPr wrap="square" rtlCol="0">
            <a:spAutoFit/>
          </a:bodyPr>
          <a:lstStyle/>
          <a:p>
            <a:r>
              <a:rPr lang="en-US" sz="2000" b="1" u="sng" dirty="0"/>
              <a:t>The patient needs to complete 26 weeks of therapy:</a:t>
            </a:r>
          </a:p>
          <a:p>
            <a:endParaRPr lang="en-US" dirty="0"/>
          </a:p>
          <a:p>
            <a:r>
              <a:rPr lang="en-US" dirty="0"/>
              <a:t>How many doses do they still need to complete their regimen?</a:t>
            </a:r>
          </a:p>
          <a:p>
            <a:r>
              <a:rPr lang="en-US" dirty="0"/>
              <a:t>	</a:t>
            </a:r>
            <a:r>
              <a:rPr lang="en-US" i="1" dirty="0"/>
              <a:t>13.5 doses </a:t>
            </a:r>
          </a:p>
          <a:p>
            <a:endParaRPr lang="en-US" dirty="0"/>
          </a:p>
          <a:p>
            <a:r>
              <a:rPr lang="en-US" dirty="0"/>
              <a:t>How many doses would they have to complete if the frequency was 7 days a week? </a:t>
            </a:r>
          </a:p>
          <a:p>
            <a:r>
              <a:rPr lang="en-US" dirty="0"/>
              <a:t>	 </a:t>
            </a:r>
            <a:r>
              <a:rPr lang="en-US" i="1" dirty="0"/>
              <a:t>18.9 doses</a:t>
            </a:r>
          </a:p>
        </p:txBody>
      </p:sp>
      <p:pic>
        <p:nvPicPr>
          <p:cNvPr id="11" name="Picture 10">
            <a:extLst>
              <a:ext uri="{FF2B5EF4-FFF2-40B4-BE49-F238E27FC236}">
                <a16:creationId xmlns:a16="http://schemas.microsoft.com/office/drawing/2014/main" id="{CBFCE429-99B4-534E-5D54-0FE42A87AD4B}"/>
              </a:ext>
            </a:extLst>
          </p:cNvPr>
          <p:cNvPicPr>
            <a:picLocks noChangeAspect="1"/>
          </p:cNvPicPr>
          <p:nvPr/>
        </p:nvPicPr>
        <p:blipFill>
          <a:blip r:embed="rId6"/>
          <a:stretch>
            <a:fillRect/>
          </a:stretch>
        </p:blipFill>
        <p:spPr>
          <a:xfrm>
            <a:off x="8765174" y="4836708"/>
            <a:ext cx="2175962" cy="1785902"/>
          </a:xfrm>
          <a:prstGeom prst="rect">
            <a:avLst/>
          </a:prstGeom>
        </p:spPr>
      </p:pic>
      <p:pic>
        <p:nvPicPr>
          <p:cNvPr id="4" name="Picture 3"/>
          <p:cNvPicPr>
            <a:picLocks noChangeAspect="1"/>
          </p:cNvPicPr>
          <p:nvPr/>
        </p:nvPicPr>
        <p:blipFill>
          <a:blip r:embed="rId7"/>
          <a:stretch>
            <a:fillRect/>
          </a:stretch>
        </p:blipFill>
        <p:spPr>
          <a:xfrm>
            <a:off x="8311189" y="3209914"/>
            <a:ext cx="1743445" cy="1767219"/>
          </a:xfrm>
          <a:prstGeom prst="rect">
            <a:avLst/>
          </a:prstGeom>
        </p:spPr>
      </p:pic>
    </p:spTree>
    <p:extLst>
      <p:ext uri="{BB962C8B-B14F-4D97-AF65-F5344CB8AC3E}">
        <p14:creationId xmlns:p14="http://schemas.microsoft.com/office/powerpoint/2010/main" val="288820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70674"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graphicFrame>
        <p:nvGraphicFramePr>
          <p:cNvPr id="6" name="Table 4">
            <a:extLst>
              <a:ext uri="{FF2B5EF4-FFF2-40B4-BE49-F238E27FC236}">
                <a16:creationId xmlns:a16="http://schemas.microsoft.com/office/drawing/2014/main" id="{DC1F5160-41B6-5B3A-57C1-A801D0D077CD}"/>
              </a:ext>
            </a:extLst>
          </p:cNvPr>
          <p:cNvGraphicFramePr>
            <a:graphicFrameLocks noGrp="1"/>
          </p:cNvGraphicFramePr>
          <p:nvPr>
            <p:extLst>
              <p:ext uri="{D42A27DB-BD31-4B8C-83A1-F6EECF244321}">
                <p14:modId xmlns:p14="http://schemas.microsoft.com/office/powerpoint/2010/main" val="3318838196"/>
              </p:ext>
            </p:extLst>
          </p:nvPr>
        </p:nvGraphicFramePr>
        <p:xfrm>
          <a:off x="1144524" y="190734"/>
          <a:ext cx="9902952" cy="4495039"/>
        </p:xfrm>
        <a:graphic>
          <a:graphicData uri="http://schemas.openxmlformats.org/drawingml/2006/table">
            <a:tbl>
              <a:tblPr firstRow="1" bandRow="1">
                <a:tableStyleId>{5C22544A-7EE6-4342-B048-85BDC9FD1C3A}</a:tableStyleId>
              </a:tblPr>
              <a:tblGrid>
                <a:gridCol w="1650492">
                  <a:extLst>
                    <a:ext uri="{9D8B030D-6E8A-4147-A177-3AD203B41FA5}">
                      <a16:colId xmlns:a16="http://schemas.microsoft.com/office/drawing/2014/main" val="3957974920"/>
                    </a:ext>
                  </a:extLst>
                </a:gridCol>
                <a:gridCol w="1650492">
                  <a:extLst>
                    <a:ext uri="{9D8B030D-6E8A-4147-A177-3AD203B41FA5}">
                      <a16:colId xmlns:a16="http://schemas.microsoft.com/office/drawing/2014/main" val="3205121533"/>
                    </a:ext>
                  </a:extLst>
                </a:gridCol>
                <a:gridCol w="1668402">
                  <a:extLst>
                    <a:ext uri="{9D8B030D-6E8A-4147-A177-3AD203B41FA5}">
                      <a16:colId xmlns:a16="http://schemas.microsoft.com/office/drawing/2014/main" val="911220857"/>
                    </a:ext>
                  </a:extLst>
                </a:gridCol>
                <a:gridCol w="1904301">
                  <a:extLst>
                    <a:ext uri="{9D8B030D-6E8A-4147-A177-3AD203B41FA5}">
                      <a16:colId xmlns:a16="http://schemas.microsoft.com/office/drawing/2014/main" val="2706806761"/>
                    </a:ext>
                  </a:extLst>
                </a:gridCol>
                <a:gridCol w="1378773">
                  <a:extLst>
                    <a:ext uri="{9D8B030D-6E8A-4147-A177-3AD203B41FA5}">
                      <a16:colId xmlns:a16="http://schemas.microsoft.com/office/drawing/2014/main" val="3916594479"/>
                    </a:ext>
                  </a:extLst>
                </a:gridCol>
                <a:gridCol w="1650492">
                  <a:extLst>
                    <a:ext uri="{9D8B030D-6E8A-4147-A177-3AD203B41FA5}">
                      <a16:colId xmlns:a16="http://schemas.microsoft.com/office/drawing/2014/main" val="319844787"/>
                    </a:ext>
                  </a:extLst>
                </a:gridCol>
              </a:tblGrid>
              <a:tr h="881944">
                <a:tc>
                  <a:txBody>
                    <a:bodyPr/>
                    <a:lstStyle/>
                    <a:p>
                      <a:r>
                        <a:rPr lang="en-US" sz="1600"/>
                        <a:t>Dates</a:t>
                      </a:r>
                    </a:p>
                  </a:txBody>
                  <a:tcPr/>
                </a:tc>
                <a:tc>
                  <a:txBody>
                    <a:bodyPr/>
                    <a:lstStyle/>
                    <a:p>
                      <a:r>
                        <a:rPr lang="en-US" sz="1600"/>
                        <a:t>Doses Administered</a:t>
                      </a:r>
                    </a:p>
                  </a:txBody>
                  <a:tcPr/>
                </a:tc>
                <a:tc>
                  <a:txBody>
                    <a:bodyPr/>
                    <a:lstStyle/>
                    <a:p>
                      <a:pPr algn="ctr"/>
                      <a:r>
                        <a:rPr lang="en-US" sz="1600"/>
                        <a:t>÷</a:t>
                      </a:r>
                    </a:p>
                  </a:txBody>
                  <a:tcPr/>
                </a:tc>
                <a:tc>
                  <a:txBody>
                    <a:bodyPr/>
                    <a:lstStyle/>
                    <a:p>
                      <a:r>
                        <a:rPr lang="en-US" sz="1600" dirty="0"/>
                        <a:t>Frequency</a:t>
                      </a:r>
                    </a:p>
                    <a:p>
                      <a:r>
                        <a:rPr lang="en-US" sz="1600" dirty="0"/>
                        <a:t>(doses per week </a:t>
                      </a:r>
                    </a:p>
                  </a:txBody>
                  <a:tcPr/>
                </a:tc>
                <a:tc>
                  <a:txBody>
                    <a:bodyPr/>
                    <a:lstStyle/>
                    <a:p>
                      <a:r>
                        <a:rPr lang="en-US" sz="1600"/>
                        <a:t> =</a:t>
                      </a:r>
                    </a:p>
                  </a:txBody>
                  <a:tcPr/>
                </a:tc>
                <a:tc>
                  <a:txBody>
                    <a:bodyPr/>
                    <a:lstStyle/>
                    <a:p>
                      <a:r>
                        <a:rPr lang="en-US" sz="1600"/>
                        <a:t>Weeks of Treatment</a:t>
                      </a:r>
                    </a:p>
                  </a:txBody>
                  <a:tcPr/>
                </a:tc>
                <a:extLst>
                  <a:ext uri="{0D108BD9-81ED-4DB2-BD59-A6C34878D82A}">
                    <a16:rowId xmlns:a16="http://schemas.microsoft.com/office/drawing/2014/main" val="302858273"/>
                  </a:ext>
                </a:extLst>
              </a:tr>
              <a:tr h="379247">
                <a:tc>
                  <a:txBody>
                    <a:bodyPr/>
                    <a:lstStyle/>
                    <a:p>
                      <a:r>
                        <a:rPr lang="en-US" sz="1600"/>
                        <a:t>1/6 to 1/25</a:t>
                      </a:r>
                    </a:p>
                  </a:txBody>
                  <a:tcPr/>
                </a:tc>
                <a:tc>
                  <a:txBody>
                    <a:bodyPr/>
                    <a:lstStyle/>
                    <a:p>
                      <a:r>
                        <a:rPr lang="en-US" sz="1600"/>
                        <a:t>18</a:t>
                      </a:r>
                    </a:p>
                  </a:txBody>
                  <a:tcPr/>
                </a:tc>
                <a:tc>
                  <a:txBody>
                    <a:bodyPr/>
                    <a:lstStyle/>
                    <a:p>
                      <a:r>
                        <a:rPr lang="en-US" sz="1600"/>
                        <a:t>÷</a:t>
                      </a:r>
                    </a:p>
                  </a:txBody>
                  <a:tcPr/>
                </a:tc>
                <a:tc>
                  <a:txBody>
                    <a:bodyPr/>
                    <a:lstStyle/>
                    <a:p>
                      <a:r>
                        <a:rPr lang="en-US" sz="1600"/>
                        <a:t>RIPE 7 days/</a:t>
                      </a:r>
                      <a:r>
                        <a:rPr lang="en-US" sz="1600" err="1"/>
                        <a:t>wk</a:t>
                      </a:r>
                      <a:endParaRPr lang="en-US" sz="1600"/>
                    </a:p>
                  </a:txBody>
                  <a:tcPr/>
                </a:tc>
                <a:tc>
                  <a:txBody>
                    <a:bodyPr/>
                    <a:lstStyle/>
                    <a:p>
                      <a:r>
                        <a:rPr lang="en-US" sz="1600"/>
                        <a:t>=</a:t>
                      </a:r>
                    </a:p>
                  </a:txBody>
                  <a:tcPr/>
                </a:tc>
                <a:tc>
                  <a:txBody>
                    <a:bodyPr/>
                    <a:lstStyle/>
                    <a:p>
                      <a:r>
                        <a:rPr lang="en-US" sz="1600"/>
                        <a:t>2.5 weeks</a:t>
                      </a:r>
                    </a:p>
                  </a:txBody>
                  <a:tcPr/>
                </a:tc>
                <a:extLst>
                  <a:ext uri="{0D108BD9-81ED-4DB2-BD59-A6C34878D82A}">
                    <a16:rowId xmlns:a16="http://schemas.microsoft.com/office/drawing/2014/main" val="756834327"/>
                  </a:ext>
                </a:extLst>
              </a:tr>
              <a:tr h="663682">
                <a:tc>
                  <a:txBody>
                    <a:bodyPr/>
                    <a:lstStyle/>
                    <a:p>
                      <a:r>
                        <a:rPr lang="en-US" sz="1600"/>
                        <a:t>1/26 to 1/29</a:t>
                      </a:r>
                    </a:p>
                  </a:txBody>
                  <a:tcPr/>
                </a:tc>
                <a:tc>
                  <a:txBody>
                    <a:bodyPr/>
                    <a:lstStyle/>
                    <a:p>
                      <a:r>
                        <a:rPr lang="en-US" sz="160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t>
                      </a:r>
                    </a:p>
                    <a:p>
                      <a:endParaRPr lang="en-US" sz="1600"/>
                    </a:p>
                  </a:txBody>
                  <a:tcPr/>
                </a:tc>
                <a:tc>
                  <a:txBody>
                    <a:bodyPr/>
                    <a:lstStyle/>
                    <a:p>
                      <a:r>
                        <a:rPr lang="en-US" sz="1600"/>
                        <a:t>RIPE 5 days/</a:t>
                      </a:r>
                      <a:r>
                        <a:rPr lang="en-US" sz="1600" err="1"/>
                        <a:t>wk</a:t>
                      </a:r>
                      <a:endParaRPr lang="en-US" sz="1600"/>
                    </a:p>
                  </a:txBody>
                  <a:tcPr/>
                </a:tc>
                <a:tc>
                  <a:txBody>
                    <a:bodyPr/>
                    <a:lstStyle/>
                    <a:p>
                      <a:r>
                        <a:rPr lang="en-US" sz="1600"/>
                        <a:t>=</a:t>
                      </a:r>
                    </a:p>
                  </a:txBody>
                  <a:tcPr/>
                </a:tc>
                <a:tc>
                  <a:txBody>
                    <a:bodyPr/>
                    <a:lstStyle/>
                    <a:p>
                      <a:r>
                        <a:rPr lang="en-US" sz="1600"/>
                        <a:t>0</a:t>
                      </a:r>
                    </a:p>
                  </a:txBody>
                  <a:tcPr/>
                </a:tc>
                <a:extLst>
                  <a:ext uri="{0D108BD9-81ED-4DB2-BD59-A6C34878D82A}">
                    <a16:rowId xmlns:a16="http://schemas.microsoft.com/office/drawing/2014/main" val="1133393115"/>
                  </a:ext>
                </a:extLst>
              </a:tr>
              <a:tr h="663682">
                <a:tc>
                  <a:txBody>
                    <a:bodyPr/>
                    <a:lstStyle/>
                    <a:p>
                      <a:r>
                        <a:rPr lang="en-US" sz="1600"/>
                        <a:t>1/30 to 3/13</a:t>
                      </a:r>
                    </a:p>
                  </a:txBody>
                  <a:tcPr/>
                </a:tc>
                <a:tc>
                  <a:txBody>
                    <a:bodyPr/>
                    <a:lstStyle/>
                    <a:p>
                      <a:r>
                        <a:rPr lang="en-US" sz="1600"/>
                        <a:t>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t>
                      </a:r>
                    </a:p>
                    <a:p>
                      <a:endParaRPr lang="en-US" sz="1600"/>
                    </a:p>
                  </a:txBody>
                  <a:tcPr/>
                </a:tc>
                <a:tc>
                  <a:txBody>
                    <a:bodyPr/>
                    <a:lstStyle/>
                    <a:p>
                      <a:r>
                        <a:rPr lang="en-US" sz="1600"/>
                        <a:t>RIPE 5 days/</a:t>
                      </a:r>
                      <a:r>
                        <a:rPr lang="en-US" sz="1600" err="1"/>
                        <a:t>wk</a:t>
                      </a:r>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t>
                      </a:r>
                    </a:p>
                    <a:p>
                      <a:endParaRPr lang="en-US" sz="1600"/>
                    </a:p>
                  </a:txBody>
                  <a:tcPr/>
                </a:tc>
                <a:tc>
                  <a:txBody>
                    <a:bodyPr/>
                    <a:lstStyle/>
                    <a:p>
                      <a:r>
                        <a:rPr lang="en-US" sz="1600"/>
                        <a:t>6 weeks</a:t>
                      </a:r>
                    </a:p>
                  </a:txBody>
                  <a:tcPr/>
                </a:tc>
                <a:extLst>
                  <a:ext uri="{0D108BD9-81ED-4DB2-BD59-A6C34878D82A}">
                    <a16:rowId xmlns:a16="http://schemas.microsoft.com/office/drawing/2014/main" val="3059882387"/>
                  </a:ext>
                </a:extLst>
              </a:tr>
              <a:tr h="379247">
                <a:tc>
                  <a:txBody>
                    <a:bodyPr/>
                    <a:lstStyle/>
                    <a:p>
                      <a:r>
                        <a:rPr lang="en-US" sz="1600"/>
                        <a:t>3/13 to 5/28</a:t>
                      </a:r>
                    </a:p>
                  </a:txBody>
                  <a:tcPr/>
                </a:tc>
                <a:tc>
                  <a:txBody>
                    <a:bodyPr/>
                    <a:lstStyle/>
                    <a:p>
                      <a:r>
                        <a:rPr lang="en-US" sz="1600"/>
                        <a:t>54</a:t>
                      </a:r>
                    </a:p>
                  </a:txBody>
                  <a:tcPr/>
                </a:tc>
                <a:tc>
                  <a:txBody>
                    <a:bodyPr/>
                    <a:lstStyle/>
                    <a:p>
                      <a:endParaRPr lang="en-US" sz="1600"/>
                    </a:p>
                  </a:txBody>
                  <a:tcPr/>
                </a:tc>
                <a:tc>
                  <a:txBody>
                    <a:bodyPr/>
                    <a:lstStyle/>
                    <a:p>
                      <a:r>
                        <a:rPr lang="en-US" sz="1600"/>
                        <a:t>INH/RIF 5 days/</a:t>
                      </a:r>
                      <a:r>
                        <a:rPr lang="en-US" sz="1600" err="1"/>
                        <a:t>wk</a:t>
                      </a:r>
                      <a:endParaRPr lang="en-US" sz="1600"/>
                    </a:p>
                  </a:txBody>
                  <a:tcPr/>
                </a:tc>
                <a:tc>
                  <a:txBody>
                    <a:bodyPr/>
                    <a:lstStyle/>
                    <a:p>
                      <a:endParaRPr lang="en-US" sz="1600"/>
                    </a:p>
                  </a:txBody>
                  <a:tcPr/>
                </a:tc>
                <a:tc>
                  <a:txBody>
                    <a:bodyPr/>
                    <a:lstStyle/>
                    <a:p>
                      <a:r>
                        <a:rPr lang="en-US" sz="1600"/>
                        <a:t>10.8</a:t>
                      </a:r>
                    </a:p>
                  </a:txBody>
                  <a:tcPr/>
                </a:tc>
                <a:extLst>
                  <a:ext uri="{0D108BD9-81ED-4DB2-BD59-A6C34878D82A}">
                    <a16:rowId xmlns:a16="http://schemas.microsoft.com/office/drawing/2014/main" val="3725917126"/>
                  </a:ext>
                </a:extLst>
              </a:tr>
              <a:tr h="663682">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r>
                        <a:rPr lang="en-US" sz="1600"/>
                        <a:t>Total weeks of initial phase</a:t>
                      </a:r>
                    </a:p>
                  </a:txBody>
                  <a:tcPr/>
                </a:tc>
                <a:tc>
                  <a:txBody>
                    <a:bodyPr/>
                    <a:lstStyle/>
                    <a:p>
                      <a:endParaRPr lang="en-US" sz="1600"/>
                    </a:p>
                  </a:txBody>
                  <a:tcPr/>
                </a:tc>
                <a:tc>
                  <a:txBody>
                    <a:bodyPr/>
                    <a:lstStyle/>
                    <a:p>
                      <a:r>
                        <a:rPr lang="en-US" sz="1600" dirty="0" smtClean="0"/>
                        <a:t>8.5</a:t>
                      </a:r>
                      <a:endParaRPr lang="en-US" sz="1600" dirty="0"/>
                    </a:p>
                  </a:txBody>
                  <a:tcPr/>
                </a:tc>
                <a:extLst>
                  <a:ext uri="{0D108BD9-81ED-4DB2-BD59-A6C34878D82A}">
                    <a16:rowId xmlns:a16="http://schemas.microsoft.com/office/drawing/2014/main" val="2926772540"/>
                  </a:ext>
                </a:extLst>
              </a:tr>
              <a:tr h="663682">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r>
                        <a:rPr lang="en-US" sz="1600"/>
                        <a:t>Total weeks of treatment</a:t>
                      </a:r>
                    </a:p>
                  </a:txBody>
                  <a:tcPr/>
                </a:tc>
                <a:tc>
                  <a:txBody>
                    <a:bodyPr/>
                    <a:lstStyle/>
                    <a:p>
                      <a:endParaRPr lang="en-US" sz="1600"/>
                    </a:p>
                  </a:txBody>
                  <a:tcPr/>
                </a:tc>
                <a:tc>
                  <a:txBody>
                    <a:bodyPr/>
                    <a:lstStyle/>
                    <a:p>
                      <a:r>
                        <a:rPr lang="en-US" sz="1600" dirty="0" smtClean="0"/>
                        <a:t>19.3</a:t>
                      </a:r>
                      <a:endParaRPr lang="en-US" sz="1600" dirty="0"/>
                    </a:p>
                  </a:txBody>
                  <a:tcPr/>
                </a:tc>
                <a:extLst>
                  <a:ext uri="{0D108BD9-81ED-4DB2-BD59-A6C34878D82A}">
                    <a16:rowId xmlns:a16="http://schemas.microsoft.com/office/drawing/2014/main" val="1286752515"/>
                  </a:ext>
                </a:extLst>
              </a:tr>
            </a:tbl>
          </a:graphicData>
        </a:graphic>
      </p:graphicFrame>
      <p:sp>
        <p:nvSpPr>
          <p:cNvPr id="8" name="TextBox 7">
            <a:extLst>
              <a:ext uri="{FF2B5EF4-FFF2-40B4-BE49-F238E27FC236}">
                <a16:creationId xmlns:a16="http://schemas.microsoft.com/office/drawing/2014/main" id="{6891BD8F-D4CF-7404-CF0D-2522B88A1A0C}"/>
              </a:ext>
            </a:extLst>
          </p:cNvPr>
          <p:cNvSpPr txBox="1"/>
          <p:nvPr/>
        </p:nvSpPr>
        <p:spPr>
          <a:xfrm>
            <a:off x="1144524" y="4771618"/>
            <a:ext cx="9902952" cy="1569660"/>
          </a:xfrm>
          <a:prstGeom prst="rect">
            <a:avLst/>
          </a:prstGeom>
          <a:noFill/>
        </p:spPr>
        <p:txBody>
          <a:bodyPr wrap="square" rtlCol="0">
            <a:spAutoFit/>
          </a:bodyPr>
          <a:lstStyle/>
          <a:p>
            <a:r>
              <a:rPr lang="en-US" sz="1600" b="1" u="sng" dirty="0"/>
              <a:t>Patient was prescribed a 6-month regimen: </a:t>
            </a:r>
          </a:p>
          <a:p>
            <a:r>
              <a:rPr lang="en-US" sz="1600" dirty="0"/>
              <a:t>How many weeks of treatment do they have left ? </a:t>
            </a:r>
            <a:r>
              <a:rPr lang="en-US" sz="1400" i="1" dirty="0" smtClean="0"/>
              <a:t>6.7</a:t>
            </a:r>
            <a:endParaRPr lang="en-US" sz="1400" i="1" dirty="0"/>
          </a:p>
          <a:p>
            <a:r>
              <a:rPr lang="en-US" sz="1600" dirty="0"/>
              <a:t>How many doses do they have left? </a:t>
            </a:r>
            <a:r>
              <a:rPr lang="en-US" sz="1400" i="1" dirty="0"/>
              <a:t>33.5 (roundup to 34 doses)</a:t>
            </a:r>
            <a:endParaRPr lang="en-US" sz="1400" i="1" dirty="0"/>
          </a:p>
          <a:p>
            <a:r>
              <a:rPr lang="en-US" sz="1600" dirty="0"/>
              <a:t>Do we need to worry about the interruption in therapy</a:t>
            </a:r>
            <a:r>
              <a:rPr lang="en-US" sz="1600" dirty="0" smtClean="0"/>
              <a:t>? </a:t>
            </a:r>
            <a:r>
              <a:rPr lang="en-US" sz="1400" i="1" dirty="0" smtClean="0"/>
              <a:t>No, because the interruption was only 4 days</a:t>
            </a:r>
            <a:endParaRPr lang="en-US" sz="1400" i="1" dirty="0"/>
          </a:p>
          <a:p>
            <a:r>
              <a:rPr lang="en-US" sz="1600" dirty="0"/>
              <a:t>What if the interruption was longer than 14 days</a:t>
            </a:r>
            <a:r>
              <a:rPr lang="en-US" sz="1600" dirty="0" smtClean="0"/>
              <a:t>? </a:t>
            </a:r>
            <a:r>
              <a:rPr lang="en-US" sz="1400" i="1" dirty="0" smtClean="0"/>
              <a:t>Yes, the patient would have to start treatment all over again</a:t>
            </a:r>
            <a:endParaRPr lang="en-US" sz="1400" dirty="0"/>
          </a:p>
          <a:p>
            <a:endParaRPr lang="en-US" sz="1600" dirty="0"/>
          </a:p>
        </p:txBody>
      </p:sp>
    </p:spTree>
    <p:extLst>
      <p:ext uri="{BB962C8B-B14F-4D97-AF65-F5344CB8AC3E}">
        <p14:creationId xmlns:p14="http://schemas.microsoft.com/office/powerpoint/2010/main" val="151481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71698"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279080"/>
            <a:ext cx="11040533" cy="999056"/>
          </a:xfrm>
        </p:spPr>
        <p:txBody>
          <a:bodyPr vert="horz"/>
          <a:lstStyle/>
          <a:p>
            <a:r>
              <a:rPr lang="en-US" dirty="0"/>
              <a:t>Let’s Break It Down Further - </a:t>
            </a:r>
            <a:br>
              <a:rPr lang="en-US" dirty="0"/>
            </a:br>
            <a:r>
              <a:rPr lang="en-US" dirty="0"/>
              <a:t>Initial Phase of Therapy</a:t>
            </a:r>
          </a:p>
        </p:txBody>
      </p:sp>
      <p:graphicFrame>
        <p:nvGraphicFramePr>
          <p:cNvPr id="5" name="Content Placeholder 2">
            <a:extLst>
              <a:ext uri="{FF2B5EF4-FFF2-40B4-BE49-F238E27FC236}">
                <a16:creationId xmlns:a16="http://schemas.microsoft.com/office/drawing/2014/main" id="{01F6D5B9-B3AB-5A70-DB2B-657170025BB3}"/>
              </a:ext>
            </a:extLst>
          </p:cNvPr>
          <p:cNvGraphicFramePr>
            <a:graphicFrameLocks noGrp="1"/>
          </p:cNvGraphicFramePr>
          <p:nvPr>
            <p:ph idx="1"/>
            <p:extLst/>
          </p:nvPr>
        </p:nvGraphicFramePr>
        <p:xfrm>
          <a:off x="575736" y="1405093"/>
          <a:ext cx="11040533" cy="47607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20454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72722"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279080"/>
            <a:ext cx="11040533" cy="999056"/>
          </a:xfrm>
        </p:spPr>
        <p:txBody>
          <a:bodyPr vert="horz"/>
          <a:lstStyle/>
          <a:p>
            <a:r>
              <a:rPr lang="en-US" dirty="0"/>
              <a:t>And -</a:t>
            </a:r>
            <a:br>
              <a:rPr lang="en-US" dirty="0"/>
            </a:br>
            <a:r>
              <a:rPr lang="en-US" dirty="0"/>
              <a:t>Continuation Phase of Therapy</a:t>
            </a:r>
          </a:p>
        </p:txBody>
      </p:sp>
      <p:sp>
        <p:nvSpPr>
          <p:cNvPr id="5" name="Content Placeholder 2">
            <a:extLst>
              <a:ext uri="{FF2B5EF4-FFF2-40B4-BE49-F238E27FC236}">
                <a16:creationId xmlns:a16="http://schemas.microsoft.com/office/drawing/2014/main" id="{84994AC8-B807-5543-8B86-5F341EE089FE}"/>
              </a:ext>
            </a:extLst>
          </p:cNvPr>
          <p:cNvSpPr>
            <a:spLocks noGrp="1"/>
          </p:cNvSpPr>
          <p:nvPr>
            <p:ph idx="1"/>
          </p:nvPr>
        </p:nvSpPr>
        <p:spPr>
          <a:xfrm>
            <a:off x="575736" y="1776079"/>
            <a:ext cx="11040533" cy="4362945"/>
          </a:xfrm>
        </p:spPr>
        <p:txBody>
          <a:bodyPr vert="horz" lIns="0" tIns="0" rIns="0" bIns="0" rtlCol="0" anchor="t">
            <a:normAutofit/>
          </a:bodyPr>
          <a:lstStyle/>
          <a:p>
            <a:pPr marL="457200" indent="-457200">
              <a:buFont typeface="Arial" panose="020B0604020202020204" pitchFamily="34" charset="0"/>
              <a:buChar char="•"/>
            </a:pPr>
            <a:r>
              <a:rPr lang="en-US" sz="2000" dirty="0">
                <a:latin typeface="Calisto MT"/>
              </a:rPr>
              <a:t>The length of the continuation phase varies depending on the total length of therapy</a:t>
            </a:r>
          </a:p>
          <a:p>
            <a:pPr marL="800100" lvl="1" indent="-342900">
              <a:buFont typeface="Arial" panose="020B0604020202020204" pitchFamily="34" charset="0"/>
              <a:buChar char="•"/>
            </a:pPr>
            <a:r>
              <a:rPr lang="en-US" sz="1500" dirty="0">
                <a:latin typeface="Calisto MT"/>
              </a:rPr>
              <a:t>For 6 months  or 26 weeks – 18 weeks</a:t>
            </a:r>
          </a:p>
          <a:p>
            <a:pPr marL="800100" lvl="1" indent="-342900">
              <a:buFont typeface="Arial" panose="020B0604020202020204" pitchFamily="34" charset="0"/>
              <a:buChar char="•"/>
            </a:pPr>
            <a:r>
              <a:rPr lang="en-US" sz="1500" dirty="0">
                <a:latin typeface="Calisto MT"/>
              </a:rPr>
              <a:t>For 9 months or 39 weeks – 31 weeks</a:t>
            </a:r>
          </a:p>
          <a:p>
            <a:pPr marL="457200" indent="-457200">
              <a:buFont typeface="Arial" panose="020B0604020202020204" pitchFamily="34" charset="0"/>
              <a:buChar char="•"/>
            </a:pPr>
            <a:r>
              <a:rPr lang="en-US" sz="2000" b="1" dirty="0">
                <a:latin typeface="Calisto MT"/>
              </a:rPr>
              <a:t>DO NOT </a:t>
            </a:r>
            <a:r>
              <a:rPr lang="en-US" sz="2000" dirty="0">
                <a:latin typeface="Calisto MT"/>
              </a:rPr>
              <a:t>advance to continuation phase if you do not have susceptibilities </a:t>
            </a:r>
          </a:p>
          <a:p>
            <a:pPr marL="800100" lvl="1" indent="-342900">
              <a:buFont typeface="Arial" panose="020B0604020202020204" pitchFamily="34" charset="0"/>
              <a:buChar char="•"/>
            </a:pPr>
            <a:r>
              <a:rPr lang="en-US" sz="1500" dirty="0">
                <a:latin typeface="Calisto MT"/>
              </a:rPr>
              <a:t>PZA may be dropped after two months if:</a:t>
            </a:r>
          </a:p>
          <a:p>
            <a:pPr marL="1257300" lvl="2" indent="-342900">
              <a:buFont typeface="Arial" panose="020B0604020202020204" pitchFamily="34" charset="0"/>
              <a:buChar char="•"/>
            </a:pPr>
            <a:r>
              <a:rPr lang="en-US" sz="1200" dirty="0">
                <a:latin typeface="Calisto MT"/>
              </a:rPr>
              <a:t>Negative Smear/Negative Culture </a:t>
            </a:r>
          </a:p>
          <a:p>
            <a:pPr marL="1257300" lvl="2" indent="-342900">
              <a:buFont typeface="Arial" panose="020B0604020202020204" pitchFamily="34" charset="0"/>
              <a:buChar char="•"/>
            </a:pPr>
            <a:r>
              <a:rPr lang="en-US" sz="1200" dirty="0">
                <a:latin typeface="Calisto MT"/>
              </a:rPr>
              <a:t>Clinical case of TB.</a:t>
            </a:r>
          </a:p>
          <a:p>
            <a:pPr marL="800100" lvl="1" indent="-342900">
              <a:buFont typeface="Arial" panose="020B0604020202020204" pitchFamily="34" charset="0"/>
              <a:buChar char="•"/>
            </a:pPr>
            <a:r>
              <a:rPr lang="en-US" sz="1500" dirty="0">
                <a:latin typeface="Calisto MT"/>
              </a:rPr>
              <a:t>INH mono-resistance in US 9-11% of cases</a:t>
            </a:r>
          </a:p>
          <a:p>
            <a:pPr marL="800100" lvl="1" indent="-342900">
              <a:buFont typeface="Arial" panose="020B0604020202020204" pitchFamily="34" charset="0"/>
              <a:buChar char="•"/>
            </a:pPr>
            <a:r>
              <a:rPr lang="en-US" sz="1500" dirty="0">
                <a:latin typeface="Calisto MT"/>
              </a:rPr>
              <a:t>Rifampin mono-resistance in US 1% of cases</a:t>
            </a:r>
          </a:p>
          <a:p>
            <a:pPr marL="1257300" lvl="2" indent="-342900">
              <a:buFont typeface="Arial" panose="020B0604020202020204" pitchFamily="34" charset="0"/>
              <a:buChar char="•"/>
            </a:pPr>
            <a:r>
              <a:rPr lang="en-US" sz="1200" dirty="0">
                <a:latin typeface="Calisto MT"/>
              </a:rPr>
              <a:t>If Rifampin resistance patient is to be treated as if they have </a:t>
            </a:r>
            <a:r>
              <a:rPr lang="en-US" sz="1200" b="1" dirty="0">
                <a:latin typeface="Calisto MT"/>
              </a:rPr>
              <a:t>MDR (OBTAIN A CONSULT)</a:t>
            </a:r>
          </a:p>
          <a:p>
            <a:pPr marL="457200" indent="-457200">
              <a:buFont typeface="Arial" panose="020B0604020202020204" pitchFamily="34" charset="0"/>
              <a:buChar char="•"/>
            </a:pPr>
            <a:r>
              <a:rPr lang="en-US" sz="2000" dirty="0">
                <a:latin typeface="Calisto MT"/>
              </a:rPr>
              <a:t>Usually consists of INH, Rifampin and Vitamin B6</a:t>
            </a:r>
          </a:p>
          <a:p>
            <a:pPr marL="457200" indent="-457200">
              <a:buFont typeface="Arial" panose="020B0604020202020204" pitchFamily="34" charset="0"/>
              <a:buChar char="•"/>
            </a:pPr>
            <a:r>
              <a:rPr lang="en-US" sz="2000" dirty="0">
                <a:latin typeface="Calisto MT"/>
              </a:rPr>
              <a:t>There cannot be an </a:t>
            </a:r>
            <a:r>
              <a:rPr lang="en-US" sz="2000" b="1" dirty="0">
                <a:latin typeface="Calisto MT"/>
              </a:rPr>
              <a:t>interruption longer than 3 months </a:t>
            </a:r>
            <a:r>
              <a:rPr lang="en-US" sz="2000" dirty="0">
                <a:latin typeface="Calisto MT"/>
              </a:rPr>
              <a:t>or patient </a:t>
            </a:r>
            <a:r>
              <a:rPr lang="en-US" sz="2000" b="1" dirty="0">
                <a:solidFill>
                  <a:srgbClr val="FF0000"/>
                </a:solidFill>
                <a:latin typeface="Calisto MT"/>
              </a:rPr>
              <a:t>must start all over again</a:t>
            </a:r>
          </a:p>
          <a:p>
            <a:pPr marL="800100" lvl="1" indent="-342900">
              <a:buFont typeface="Arial" panose="020B0604020202020204" pitchFamily="34" charset="0"/>
              <a:buChar char="•"/>
            </a:pPr>
            <a:r>
              <a:rPr lang="en-US" dirty="0">
                <a:latin typeface="Calisto MT"/>
              </a:rPr>
              <a:t> </a:t>
            </a:r>
            <a:r>
              <a:rPr lang="en-US" sz="1400" dirty="0">
                <a:latin typeface="Calisto MT"/>
              </a:rPr>
              <a:t>Sputum collection, medical evaluation and CXR </a:t>
            </a:r>
          </a:p>
        </p:txBody>
      </p:sp>
    </p:spTree>
    <p:extLst>
      <p:ext uri="{BB962C8B-B14F-4D97-AF65-F5344CB8AC3E}">
        <p14:creationId xmlns:p14="http://schemas.microsoft.com/office/powerpoint/2010/main" val="3728265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73742"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476148" y="2202373"/>
            <a:ext cx="11040533" cy="750655"/>
          </a:xfrm>
        </p:spPr>
        <p:txBody>
          <a:bodyPr vert="horz"/>
          <a:lstStyle/>
          <a:p>
            <a:pPr algn="ctr"/>
            <a:r>
              <a:rPr lang="en-US" sz="5400" dirty="0"/>
              <a:t>Is it adequate treatment? </a:t>
            </a:r>
          </a:p>
        </p:txBody>
      </p:sp>
    </p:spTree>
    <p:extLst>
      <p:ext uri="{BB962C8B-B14F-4D97-AF65-F5344CB8AC3E}">
        <p14:creationId xmlns:p14="http://schemas.microsoft.com/office/powerpoint/2010/main" val="3167010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74766"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258865" y="1427985"/>
            <a:ext cx="4267867" cy="2320150"/>
          </a:xfrm>
        </p:spPr>
        <p:txBody>
          <a:bodyPr vert="horz"/>
          <a:lstStyle/>
          <a:p>
            <a:pPr algn="ctr"/>
            <a:r>
              <a:rPr lang="en-US" dirty="0"/>
              <a:t>Things to be considered before closing the record as adequate treatment. </a:t>
            </a:r>
          </a:p>
        </p:txBody>
      </p:sp>
      <p:sp>
        <p:nvSpPr>
          <p:cNvPr id="5" name="Content Placeholder 2">
            <a:extLst>
              <a:ext uri="{FF2B5EF4-FFF2-40B4-BE49-F238E27FC236}">
                <a16:creationId xmlns:a16="http://schemas.microsoft.com/office/drawing/2014/main" id="{3D70AF72-3CBB-A950-03DC-4BCE220E0FBD}"/>
              </a:ext>
            </a:extLst>
          </p:cNvPr>
          <p:cNvSpPr>
            <a:spLocks noGrp="1"/>
          </p:cNvSpPr>
          <p:nvPr>
            <p:ph idx="1"/>
          </p:nvPr>
        </p:nvSpPr>
        <p:spPr>
          <a:xfrm>
            <a:off x="5156028" y="1311322"/>
            <a:ext cx="6172200" cy="4873625"/>
          </a:xfrm>
        </p:spPr>
        <p:txBody>
          <a:bodyPr>
            <a:normAutofit/>
          </a:bodyPr>
          <a:lstStyle/>
          <a:p>
            <a:pPr>
              <a:buFont typeface="Arial" panose="020B0604020202020204" pitchFamily="34" charset="0"/>
              <a:buChar char="•"/>
            </a:pPr>
            <a:r>
              <a:rPr lang="en-US" sz="2400" dirty="0"/>
              <a:t> Full 8 weeks of PZA? </a:t>
            </a:r>
          </a:p>
          <a:p>
            <a:pPr>
              <a:buFont typeface="Arial" panose="020B0604020202020204" pitchFamily="34" charset="0"/>
              <a:buChar char="•"/>
            </a:pPr>
            <a:r>
              <a:rPr lang="en-US" sz="2400" dirty="0"/>
              <a:t> Under dosed or periods of monotherapy? </a:t>
            </a:r>
          </a:p>
          <a:p>
            <a:pPr>
              <a:buFont typeface="Arial" panose="020B0604020202020204" pitchFamily="34" charset="0"/>
              <a:buChar char="•"/>
            </a:pPr>
            <a:r>
              <a:rPr lang="en-US" sz="2400" dirty="0"/>
              <a:t> Weight? </a:t>
            </a:r>
          </a:p>
          <a:p>
            <a:pPr>
              <a:buFont typeface="Arial" panose="020B0604020202020204" pitchFamily="34" charset="0"/>
              <a:buChar char="•"/>
            </a:pPr>
            <a:r>
              <a:rPr lang="en-US" sz="2400" dirty="0"/>
              <a:t> Gaps in treatment? </a:t>
            </a:r>
          </a:p>
          <a:p>
            <a:pPr>
              <a:buFont typeface="Arial" panose="020B0604020202020204" pitchFamily="34" charset="0"/>
              <a:buChar char="•"/>
            </a:pPr>
            <a:r>
              <a:rPr lang="en-US" sz="2400" dirty="0"/>
              <a:t> What were DST’s?</a:t>
            </a:r>
          </a:p>
          <a:p>
            <a:pPr>
              <a:buFont typeface="Arial" panose="020B0604020202020204" pitchFamily="34" charset="0"/>
              <a:buChar char="•"/>
            </a:pPr>
            <a:r>
              <a:rPr lang="en-US" sz="2400" dirty="0"/>
              <a:t> X-rays results? </a:t>
            </a:r>
          </a:p>
          <a:p>
            <a:pPr>
              <a:buFont typeface="Arial" panose="020B0604020202020204" pitchFamily="34" charset="0"/>
              <a:buChar char="•"/>
            </a:pPr>
            <a:r>
              <a:rPr lang="en-US" sz="2400" dirty="0"/>
              <a:t> What were smear results? </a:t>
            </a:r>
          </a:p>
          <a:p>
            <a:pPr>
              <a:buFont typeface="Arial" panose="020B0604020202020204" pitchFamily="34" charset="0"/>
              <a:buChar char="•"/>
            </a:pPr>
            <a:r>
              <a:rPr lang="en-US" sz="2400" dirty="0"/>
              <a:t> When did patient culture convert? </a:t>
            </a:r>
          </a:p>
          <a:p>
            <a:pPr>
              <a:buFont typeface="Arial" panose="020B0604020202020204" pitchFamily="34" charset="0"/>
              <a:buChar char="•"/>
            </a:pPr>
            <a:r>
              <a:rPr lang="en-US" sz="2400" dirty="0"/>
              <a:t> Any significant comorbidities?</a:t>
            </a:r>
          </a:p>
          <a:p>
            <a:pPr>
              <a:buFont typeface="Arial" panose="020B0604020202020204" pitchFamily="34" charset="0"/>
              <a:buChar char="•"/>
            </a:pPr>
            <a:r>
              <a:rPr lang="en-US" sz="2400" dirty="0"/>
              <a:t> Site of Disease? </a:t>
            </a:r>
          </a:p>
        </p:txBody>
      </p:sp>
    </p:spTree>
    <p:extLst>
      <p:ext uri="{BB962C8B-B14F-4D97-AF65-F5344CB8AC3E}">
        <p14:creationId xmlns:p14="http://schemas.microsoft.com/office/powerpoint/2010/main" val="2334877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6898"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575734" y="1802905"/>
            <a:ext cx="5281857" cy="3095019"/>
          </a:xfrm>
          <a:prstGeom prst="rect">
            <a:avLst/>
          </a:prstGeom>
          <a:noFill/>
        </p:spPr>
        <p:txBody>
          <a:bodyPr wrap="square" lIns="0" tIns="0" rIns="0" bIns="0" anchor="t">
            <a:spAutoFit/>
          </a:bodyPr>
          <a:lstStyle/>
          <a:p>
            <a:r>
              <a:rPr lang="en-US" dirty="0"/>
              <a:t>The main strategy to</a:t>
            </a:r>
          </a:p>
          <a:p>
            <a:r>
              <a:rPr lang="en-US" dirty="0"/>
              <a:t>Ensure TB patient adherence</a:t>
            </a:r>
            <a:endParaRPr lang="en-US" dirty="0">
              <a:ea typeface="Noto Sans"/>
              <a:cs typeface="Noto Sans"/>
            </a:endParaRPr>
          </a:p>
          <a:p>
            <a:r>
              <a:rPr lang="en-US" dirty="0"/>
              <a:t>Tolerability of prescribed regimen </a:t>
            </a:r>
            <a:endParaRPr lang="en-US" dirty="0">
              <a:ea typeface="Noto Sans"/>
              <a:cs typeface="Noto Sans"/>
            </a:endParaRPr>
          </a:p>
          <a:p>
            <a:r>
              <a:rPr lang="en-US" dirty="0"/>
              <a:t>DOT can be in person or </a:t>
            </a:r>
            <a:r>
              <a:rPr lang="en-US" dirty="0" err="1"/>
              <a:t>eDOT</a:t>
            </a:r>
            <a:r>
              <a:rPr lang="en-US" dirty="0"/>
              <a:t> (VDOT)</a:t>
            </a:r>
            <a:endParaRPr lang="en-US" dirty="0">
              <a:ea typeface="Noto Sans"/>
              <a:cs typeface="Noto Sans"/>
            </a:endParaRPr>
          </a:p>
          <a:p>
            <a:r>
              <a:rPr lang="en-US" dirty="0"/>
              <a:t>ALL patients with TB disease should participate in DOT</a:t>
            </a:r>
          </a:p>
          <a:p>
            <a:pPr lvl="1"/>
            <a:r>
              <a:rPr lang="en-US" dirty="0">
                <a:ea typeface="Noto Sans"/>
                <a:cs typeface="Noto Sans"/>
              </a:rPr>
              <a:t>All immune compromised patients</a:t>
            </a:r>
          </a:p>
          <a:p>
            <a:pPr lvl="1"/>
            <a:r>
              <a:rPr lang="en-US" dirty="0">
                <a:ea typeface="Noto Sans"/>
                <a:cs typeface="Noto Sans"/>
              </a:rPr>
              <a:t>All children under 5 </a:t>
            </a:r>
            <a:r>
              <a:rPr lang="en-US" dirty="0" err="1">
                <a:ea typeface="Noto Sans"/>
                <a:cs typeface="Noto Sans"/>
              </a:rPr>
              <a:t>y.o</a:t>
            </a:r>
            <a:r>
              <a:rPr lang="en-US" dirty="0">
                <a:ea typeface="Noto Sans"/>
                <a:cs typeface="Noto Sans"/>
              </a:rPr>
              <a:t> even those on window period treatment</a:t>
            </a:r>
          </a:p>
          <a:p>
            <a:pPr lvl="2"/>
            <a:r>
              <a:rPr lang="en-US" dirty="0">
                <a:ea typeface="Noto Sans"/>
                <a:cs typeface="Noto Sans"/>
              </a:rPr>
              <a:t>If VDOT is not working, switch to in person</a:t>
            </a: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Directly Observed Therapy </a:t>
            </a:r>
          </a:p>
        </p:txBody>
      </p:sp>
      <p:pic>
        <p:nvPicPr>
          <p:cNvPr id="5" name="Content Placeholder 4" descr="Treating Tuberculosis Using Video Directly Observed Therapy ...">
            <a:extLst>
              <a:ext uri="{FF2B5EF4-FFF2-40B4-BE49-F238E27FC236}">
                <a16:creationId xmlns:a16="http://schemas.microsoft.com/office/drawing/2014/main" id="{95DD8461-74F8-C73A-61C3-F8F750642D8A}"/>
              </a:ext>
            </a:extLst>
          </p:cNvPr>
          <p:cNvPicPr>
            <a:picLocks noGrp="1" noChangeAspect="1"/>
          </p:cNvPicPr>
          <p:nvPr>
            <p:ph idx="4294967295"/>
          </p:nvPr>
        </p:nvPicPr>
        <p:blipFill>
          <a:blip r:embed="rId6"/>
          <a:srcRect l="21954" r="13344" b="-1"/>
          <a:stretch/>
        </p:blipFill>
        <p:spPr>
          <a:xfrm>
            <a:off x="6466392" y="1802907"/>
            <a:ext cx="5149877" cy="4362944"/>
          </a:xfrm>
          <a:prstGeom prst="rect">
            <a:avLst/>
          </a:prstGeom>
          <a:noFill/>
        </p:spPr>
      </p:pic>
    </p:spTree>
    <p:extLst>
      <p:ext uri="{BB962C8B-B14F-4D97-AF65-F5344CB8AC3E}">
        <p14:creationId xmlns:p14="http://schemas.microsoft.com/office/powerpoint/2010/main" val="3345964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75790"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Case Study</a:t>
            </a:r>
          </a:p>
        </p:txBody>
      </p:sp>
      <p:sp>
        <p:nvSpPr>
          <p:cNvPr id="5" name="Content Placeholder 2">
            <a:extLst>
              <a:ext uri="{FF2B5EF4-FFF2-40B4-BE49-F238E27FC236}">
                <a16:creationId xmlns:a16="http://schemas.microsoft.com/office/drawing/2014/main" id="{349FD1B4-126A-C317-7BA0-A44A6116F090}"/>
              </a:ext>
            </a:extLst>
          </p:cNvPr>
          <p:cNvSpPr>
            <a:spLocks noGrp="1"/>
          </p:cNvSpPr>
          <p:nvPr>
            <p:ph idx="1"/>
          </p:nvPr>
        </p:nvSpPr>
        <p:spPr>
          <a:xfrm>
            <a:off x="575735" y="1540689"/>
            <a:ext cx="11040533" cy="4362945"/>
          </a:xfrm>
        </p:spPr>
        <p:txBody>
          <a:bodyPr>
            <a:normAutofit/>
          </a:bodyPr>
          <a:lstStyle/>
          <a:p>
            <a:pPr marL="457200" indent="-457200">
              <a:buFont typeface="Arial" panose="020B0604020202020204" pitchFamily="34" charset="0"/>
              <a:buChar char="•"/>
            </a:pPr>
            <a:r>
              <a:rPr lang="en-US" sz="1800" dirty="0" smtClean="0">
                <a:latin typeface="Calisto MT" panose="02040603050505030304" pitchFamily="18" charset="0"/>
              </a:rPr>
              <a:t>Maria </a:t>
            </a:r>
            <a:r>
              <a:rPr lang="en-US" sz="1800" dirty="0">
                <a:latin typeface="Calisto MT" panose="02040603050505030304" pitchFamily="18" charset="0"/>
              </a:rPr>
              <a:t>is a 36-year-old female born </a:t>
            </a:r>
            <a:r>
              <a:rPr lang="en-US" sz="1800" dirty="0" smtClean="0">
                <a:latin typeface="Calisto MT" panose="02040603050505030304" pitchFamily="18" charset="0"/>
              </a:rPr>
              <a:t>outside of the US </a:t>
            </a:r>
            <a:r>
              <a:rPr lang="en-US" sz="1800" dirty="0">
                <a:latin typeface="Calisto MT" panose="02040603050505030304" pitchFamily="18" charset="0"/>
              </a:rPr>
              <a:t>who was reported by the local correctional facility after she was evaluated at the local hospital for signs and symptoms of TB.</a:t>
            </a:r>
          </a:p>
          <a:p>
            <a:pPr marL="457200" indent="-457200">
              <a:buFont typeface="Arial" panose="020B0604020202020204" pitchFamily="34" charset="0"/>
              <a:buChar char="•"/>
            </a:pPr>
            <a:r>
              <a:rPr lang="en-US" sz="1800" dirty="0" smtClean="0">
                <a:latin typeface="Calisto MT" panose="02040603050505030304" pitchFamily="18" charset="0"/>
              </a:rPr>
              <a:t>Maria </a:t>
            </a:r>
            <a:r>
              <a:rPr lang="en-US" sz="1800" dirty="0">
                <a:latin typeface="Calisto MT" panose="02040603050505030304" pitchFamily="18" charset="0"/>
              </a:rPr>
              <a:t>reported to the correctional facility </a:t>
            </a:r>
            <a:r>
              <a:rPr lang="en-US" sz="1800" dirty="0" smtClean="0">
                <a:latin typeface="Calisto MT" panose="02040603050505030304" pitchFamily="18" charset="0"/>
              </a:rPr>
              <a:t>staff:</a:t>
            </a:r>
          </a:p>
          <a:p>
            <a:pPr marL="914400" lvl="1" indent="-457200">
              <a:buFont typeface="Arial" panose="020B0604020202020204" pitchFamily="34" charset="0"/>
              <a:buChar char="•"/>
            </a:pPr>
            <a:r>
              <a:rPr lang="en-US" sz="1800" dirty="0" smtClean="0">
                <a:latin typeface="Calisto MT" panose="02040603050505030304" pitchFamily="18" charset="0"/>
              </a:rPr>
              <a:t>Losing appetite x 2 weeks</a:t>
            </a:r>
          </a:p>
          <a:p>
            <a:pPr marL="914400" lvl="1" indent="-457200">
              <a:buFont typeface="Arial" panose="020B0604020202020204" pitchFamily="34" charset="0"/>
              <a:buChar char="•"/>
            </a:pPr>
            <a:r>
              <a:rPr lang="en-US" sz="1800" dirty="0" smtClean="0">
                <a:latin typeface="Calisto MT" panose="02040603050505030304" pitchFamily="18" charset="0"/>
              </a:rPr>
              <a:t>Drenching night sweats</a:t>
            </a:r>
          </a:p>
          <a:p>
            <a:pPr marL="914400" lvl="1" indent="-457200">
              <a:buFont typeface="Arial" panose="020B0604020202020204" pitchFamily="34" charset="0"/>
              <a:buChar char="•"/>
            </a:pPr>
            <a:r>
              <a:rPr lang="en-US" sz="1800" dirty="0" smtClean="0">
                <a:latin typeface="Calisto MT" panose="02040603050505030304" pitchFamily="18" charset="0"/>
              </a:rPr>
              <a:t>A wet cough that she has had for 3 months</a:t>
            </a:r>
          </a:p>
          <a:p>
            <a:pPr marL="914400" lvl="1" indent="-457200">
              <a:buFont typeface="Arial" panose="020B0604020202020204" pitchFamily="34" charset="0"/>
              <a:buChar char="•"/>
            </a:pPr>
            <a:r>
              <a:rPr lang="en-US" sz="1800" dirty="0" smtClean="0">
                <a:latin typeface="Calisto MT" panose="02040603050505030304" pitchFamily="18" charset="0"/>
              </a:rPr>
              <a:t>Coughed up blood the night before</a:t>
            </a:r>
          </a:p>
          <a:p>
            <a:pPr marL="285750" indent="-285750">
              <a:buFont typeface="Arial" panose="020B0604020202020204" pitchFamily="34" charset="0"/>
              <a:buChar char="•"/>
            </a:pPr>
            <a:r>
              <a:rPr lang="en-US" sz="1800" dirty="0">
                <a:latin typeface="Calisto MT" panose="02040603050505030304" pitchFamily="18" charset="0"/>
              </a:rPr>
              <a:t>  </a:t>
            </a:r>
            <a:r>
              <a:rPr lang="en-US" sz="1800" dirty="0" smtClean="0">
                <a:latin typeface="Calisto MT" panose="02040603050505030304" pitchFamily="18" charset="0"/>
              </a:rPr>
              <a:t>Maria </a:t>
            </a:r>
            <a:r>
              <a:rPr lang="en-US" sz="1800" dirty="0">
                <a:latin typeface="Calisto MT" panose="02040603050505030304" pitchFamily="18" charset="0"/>
              </a:rPr>
              <a:t>denies any contributing PMHX</a:t>
            </a:r>
          </a:p>
          <a:p>
            <a:pPr marL="457200" indent="-457200">
              <a:buFont typeface="Arial" panose="020B0604020202020204" pitchFamily="34" charset="0"/>
              <a:buChar char="•"/>
            </a:pPr>
            <a:r>
              <a:rPr lang="en-US" sz="1800" dirty="0">
                <a:latin typeface="Calisto MT" panose="02040603050505030304" pitchFamily="18" charset="0"/>
              </a:rPr>
              <a:t>She denies any IV drug use or smoking </a:t>
            </a:r>
          </a:p>
          <a:p>
            <a:pPr marL="457200" indent="-457200">
              <a:buFont typeface="Arial" panose="020B0604020202020204" pitchFamily="34" charset="0"/>
              <a:buChar char="•"/>
            </a:pPr>
            <a:r>
              <a:rPr lang="en-US" sz="1800" dirty="0">
                <a:latin typeface="Calisto MT" panose="02040603050505030304" pitchFamily="18" charset="0"/>
              </a:rPr>
              <a:t>She has been unhoused</a:t>
            </a:r>
          </a:p>
          <a:p>
            <a:pPr marL="457200" indent="-457200">
              <a:buFont typeface="Arial" panose="020B0604020202020204" pitchFamily="34" charset="0"/>
              <a:buChar char="•"/>
            </a:pPr>
            <a:r>
              <a:rPr lang="en-US" sz="1800" dirty="0">
                <a:latin typeface="Calisto MT" panose="02040603050505030304" pitchFamily="18" charset="0"/>
              </a:rPr>
              <a:t>Currently lives with a friend and his children- no one at the house was sick. </a:t>
            </a:r>
          </a:p>
        </p:txBody>
      </p:sp>
    </p:spTree>
    <p:extLst>
      <p:ext uri="{BB962C8B-B14F-4D97-AF65-F5344CB8AC3E}">
        <p14:creationId xmlns:p14="http://schemas.microsoft.com/office/powerpoint/2010/main" val="2250586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76814"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descr="An x-ray of a person's chest&#10;&#10;AI-generated content may be incorrect.">
            <a:extLst>
              <a:ext uri="{FF2B5EF4-FFF2-40B4-BE49-F238E27FC236}">
                <a16:creationId xmlns:a16="http://schemas.microsoft.com/office/drawing/2014/main" id="{7DF29E4E-4960-03B7-CF5C-C15DD4FFC99E}"/>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3198400" y="985776"/>
            <a:ext cx="5316279" cy="4848446"/>
          </a:xfrm>
          <a:prstGeom prst="rect">
            <a:avLst/>
          </a:prstGeom>
        </p:spPr>
      </p:pic>
    </p:spTree>
    <p:extLst>
      <p:ext uri="{BB962C8B-B14F-4D97-AF65-F5344CB8AC3E}">
        <p14:creationId xmlns:p14="http://schemas.microsoft.com/office/powerpoint/2010/main" val="414022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77839"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Maria’s Hospital Stay and Bacteriology Results</a:t>
            </a:r>
          </a:p>
        </p:txBody>
      </p:sp>
      <p:sp>
        <p:nvSpPr>
          <p:cNvPr id="5" name="Content Placeholder 2">
            <a:extLst>
              <a:ext uri="{FF2B5EF4-FFF2-40B4-BE49-F238E27FC236}">
                <a16:creationId xmlns:a16="http://schemas.microsoft.com/office/drawing/2014/main" id="{8C8BD05B-29C6-514B-7444-04266AA4EC7E}"/>
              </a:ext>
            </a:extLst>
          </p:cNvPr>
          <p:cNvSpPr>
            <a:spLocks noGrp="1"/>
          </p:cNvSpPr>
          <p:nvPr>
            <p:ph idx="1"/>
          </p:nvPr>
        </p:nvSpPr>
        <p:spPr>
          <a:xfrm>
            <a:off x="575736" y="1776079"/>
            <a:ext cx="11040533" cy="4362945"/>
          </a:xfrm>
        </p:spPr>
        <p:txBody>
          <a:bodyPr>
            <a:normAutofit/>
          </a:bodyPr>
          <a:lstStyle/>
          <a:p>
            <a:pPr marL="457200" indent="-457200">
              <a:buFont typeface="Arial" panose="020B0604020202020204" pitchFamily="34" charset="0"/>
              <a:buChar char="•"/>
            </a:pPr>
            <a:r>
              <a:rPr lang="en-US" sz="2400" dirty="0">
                <a:latin typeface="Calisto MT" panose="02040603050505030304" pitchFamily="18" charset="0"/>
              </a:rPr>
              <a:t>Maria was admitted for TB workup after a</a:t>
            </a:r>
            <a:r>
              <a:rPr lang="en-US" sz="2400" dirty="0" smtClean="0">
                <a:latin typeface="Calisto MT" panose="02040603050505030304" pitchFamily="18" charset="0"/>
              </a:rPr>
              <a:t> </a:t>
            </a:r>
            <a:r>
              <a:rPr lang="en-US" sz="2400" dirty="0" err="1">
                <a:latin typeface="Calisto MT" panose="02040603050505030304" pitchFamily="18" charset="0"/>
              </a:rPr>
              <a:t>cavitary</a:t>
            </a:r>
            <a:r>
              <a:rPr lang="en-US" sz="2400" dirty="0">
                <a:latin typeface="Calisto MT" panose="02040603050505030304" pitchFamily="18" charset="0"/>
              </a:rPr>
              <a:t> findings on the CXR.</a:t>
            </a:r>
          </a:p>
          <a:p>
            <a:pPr marL="457200" indent="-457200">
              <a:buFont typeface="Arial" panose="020B0604020202020204" pitchFamily="34" charset="0"/>
              <a:buChar char="•"/>
            </a:pPr>
            <a:r>
              <a:rPr lang="en-US" sz="2400" dirty="0">
                <a:latin typeface="Calisto MT" panose="02040603050505030304" pitchFamily="18" charset="0"/>
              </a:rPr>
              <a:t>Sputum was collected on 2/14, 2/15 and 2/16 and a NAAT was sent on the sputum collected on 2/14:  Findings below </a:t>
            </a:r>
          </a:p>
          <a:p>
            <a:pPr marL="800100" lvl="1" indent="-342900">
              <a:buFont typeface="Arial" panose="020B0604020202020204" pitchFamily="34" charset="0"/>
              <a:buChar char="•"/>
            </a:pPr>
            <a:r>
              <a:rPr lang="en-US" dirty="0">
                <a:latin typeface="Calisto MT" panose="02040603050505030304" pitchFamily="18" charset="0"/>
              </a:rPr>
              <a:t>&gt;10 AFB seen on smear</a:t>
            </a:r>
          </a:p>
          <a:p>
            <a:pPr marL="800100" lvl="1" indent="-342900">
              <a:buFont typeface="Arial" panose="020B0604020202020204" pitchFamily="34" charset="0"/>
              <a:buChar char="•"/>
            </a:pPr>
            <a:r>
              <a:rPr lang="en-US" dirty="0">
                <a:latin typeface="Calisto MT" panose="02040603050505030304" pitchFamily="18" charset="0"/>
              </a:rPr>
              <a:t>NAAT</a:t>
            </a:r>
          </a:p>
          <a:p>
            <a:pPr marL="1257300" lvl="2" indent="-342900"/>
            <a:r>
              <a:rPr lang="en-US" dirty="0">
                <a:latin typeface="Calisto MT" panose="02040603050505030304" pitchFamily="18" charset="0"/>
              </a:rPr>
              <a:t>MTB detected</a:t>
            </a:r>
          </a:p>
          <a:p>
            <a:pPr marL="1257300" lvl="2" indent="-342900"/>
            <a:r>
              <a:rPr lang="en-US" dirty="0">
                <a:latin typeface="Calisto MT" panose="02040603050505030304" pitchFamily="18" charset="0"/>
              </a:rPr>
              <a:t>Rifampin resistance not detected </a:t>
            </a:r>
          </a:p>
          <a:p>
            <a:pPr marL="457200" indent="-457200">
              <a:buFont typeface="Arial" panose="020B0604020202020204" pitchFamily="34" charset="0"/>
              <a:buChar char="•"/>
            </a:pPr>
            <a:r>
              <a:rPr lang="en-US" sz="2400" dirty="0" smtClean="0">
                <a:latin typeface="Calisto MT" panose="02040603050505030304" pitchFamily="18" charset="0"/>
              </a:rPr>
              <a:t>HIV </a:t>
            </a:r>
            <a:r>
              <a:rPr lang="en-US" sz="2400" dirty="0">
                <a:latin typeface="Calisto MT" panose="02040603050505030304" pitchFamily="18" charset="0"/>
              </a:rPr>
              <a:t>was </a:t>
            </a:r>
            <a:r>
              <a:rPr lang="en-US" sz="2400" dirty="0" smtClean="0">
                <a:latin typeface="Calisto MT" panose="02040603050505030304" pitchFamily="18" charset="0"/>
              </a:rPr>
              <a:t>non-reactive</a:t>
            </a:r>
          </a:p>
          <a:p>
            <a:pPr marL="457200" indent="-457200">
              <a:buFont typeface="Arial" panose="020B0604020202020204" pitchFamily="34" charset="0"/>
              <a:buChar char="•"/>
            </a:pPr>
            <a:r>
              <a:rPr lang="en-US" sz="2400" dirty="0" smtClean="0">
                <a:latin typeface="Calisto MT" panose="02040603050505030304" pitchFamily="18" charset="0"/>
              </a:rPr>
              <a:t>Maria’s weight is 62 kg</a:t>
            </a:r>
            <a:endParaRPr lang="en-US" sz="2400" dirty="0">
              <a:latin typeface="Calisto MT" panose="02040603050505030304" pitchFamily="18" charset="0"/>
            </a:endParaRPr>
          </a:p>
          <a:p>
            <a:pPr marL="457200" indent="-457200">
              <a:buFont typeface="Arial" panose="020B0604020202020204" pitchFamily="34" charset="0"/>
              <a:buChar char="•"/>
            </a:pPr>
            <a:r>
              <a:rPr lang="en-US" sz="2400" dirty="0">
                <a:latin typeface="Calisto MT" panose="02040603050505030304" pitchFamily="18" charset="0"/>
              </a:rPr>
              <a:t>A1C </a:t>
            </a:r>
            <a:r>
              <a:rPr lang="en-US" sz="2400" dirty="0" smtClean="0">
                <a:latin typeface="Calisto MT" panose="02040603050505030304" pitchFamily="18" charset="0"/>
              </a:rPr>
              <a:t>=</a:t>
            </a:r>
            <a:r>
              <a:rPr lang="en-US" sz="2400" dirty="0">
                <a:latin typeface="Calisto MT" panose="02040603050505030304" pitchFamily="18" charset="0"/>
              </a:rPr>
              <a:t> </a:t>
            </a:r>
            <a:r>
              <a:rPr lang="en-US" sz="2400" dirty="0" smtClean="0">
                <a:latin typeface="Calisto MT" panose="02040603050505030304" pitchFamily="18" charset="0"/>
              </a:rPr>
              <a:t>9.8</a:t>
            </a:r>
            <a:endParaRPr lang="en-US" sz="2400" dirty="0">
              <a:latin typeface="Calisto MT" panose="02040603050505030304" pitchFamily="18" charset="0"/>
            </a:endParaRPr>
          </a:p>
          <a:p>
            <a:pPr lvl="2"/>
            <a:endParaRPr lang="en-US" dirty="0"/>
          </a:p>
        </p:txBody>
      </p:sp>
    </p:spTree>
    <p:extLst>
      <p:ext uri="{BB962C8B-B14F-4D97-AF65-F5344CB8AC3E}">
        <p14:creationId xmlns:p14="http://schemas.microsoft.com/office/powerpoint/2010/main" val="1959347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78863"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432775" y="1274583"/>
            <a:ext cx="11496675" cy="4714875"/>
          </a:xfrm>
          <a:prstGeom prst="rect">
            <a:avLst/>
          </a:prstGeom>
        </p:spPr>
      </p:pic>
    </p:spTree>
    <p:extLst>
      <p:ext uri="{BB962C8B-B14F-4D97-AF65-F5344CB8AC3E}">
        <p14:creationId xmlns:p14="http://schemas.microsoft.com/office/powerpoint/2010/main" val="3527376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79887"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2842788" y="640533"/>
            <a:ext cx="6253587" cy="5360217"/>
          </a:xfrm>
          <a:prstGeom prst="rect">
            <a:avLst/>
          </a:prstGeom>
        </p:spPr>
      </p:pic>
    </p:spTree>
    <p:extLst>
      <p:ext uri="{BB962C8B-B14F-4D97-AF65-F5344CB8AC3E}">
        <p14:creationId xmlns:p14="http://schemas.microsoft.com/office/powerpoint/2010/main" val="2164902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80911"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2477913" y="1108012"/>
            <a:ext cx="6249627" cy="4425892"/>
          </a:xfrm>
          <a:prstGeom prst="rect">
            <a:avLst/>
          </a:prstGeom>
        </p:spPr>
      </p:pic>
    </p:spTree>
    <p:extLst>
      <p:ext uri="{BB962C8B-B14F-4D97-AF65-F5344CB8AC3E}">
        <p14:creationId xmlns:p14="http://schemas.microsoft.com/office/powerpoint/2010/main" val="1223326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81935"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Maria’s TB Regimen While in Hospital </a:t>
            </a:r>
          </a:p>
        </p:txBody>
      </p:sp>
      <p:sp>
        <p:nvSpPr>
          <p:cNvPr id="5" name="Content Placeholder 2">
            <a:extLst>
              <a:ext uri="{FF2B5EF4-FFF2-40B4-BE49-F238E27FC236}">
                <a16:creationId xmlns:a16="http://schemas.microsoft.com/office/drawing/2014/main" id="{5F9E93F9-DB7B-075F-65CF-2885836BBB36}"/>
              </a:ext>
            </a:extLst>
          </p:cNvPr>
          <p:cNvSpPr>
            <a:spLocks noGrp="1"/>
          </p:cNvSpPr>
          <p:nvPr>
            <p:ph idx="1"/>
          </p:nvPr>
        </p:nvSpPr>
        <p:spPr>
          <a:xfrm>
            <a:off x="575736" y="1776079"/>
            <a:ext cx="11040533" cy="4362945"/>
          </a:xfrm>
        </p:spPr>
        <p:txBody>
          <a:bodyPr>
            <a:normAutofit/>
          </a:bodyPr>
          <a:lstStyle/>
          <a:p>
            <a:pPr marL="457200" indent="-457200">
              <a:buFont typeface="Arial" panose="020B0604020202020204" pitchFamily="34" charset="0"/>
              <a:buChar char="•"/>
            </a:pPr>
            <a:r>
              <a:rPr lang="en-US" dirty="0">
                <a:latin typeface="Calisto MT" panose="02040603050505030304" pitchFamily="18" charset="0"/>
              </a:rPr>
              <a:t>Maria was started on RIPE on February 15, 2025, with the following: Maria’s weight is </a:t>
            </a:r>
            <a:r>
              <a:rPr lang="en-US" b="1" dirty="0">
                <a:latin typeface="Calisto MT" panose="02040603050505030304" pitchFamily="18" charset="0"/>
              </a:rPr>
              <a:t>62kg</a:t>
            </a:r>
          </a:p>
          <a:p>
            <a:pPr marL="457200" indent="-457200">
              <a:buFont typeface="Arial" panose="020B0604020202020204" pitchFamily="34" charset="0"/>
              <a:buChar char="•"/>
            </a:pPr>
            <a:r>
              <a:rPr lang="en-US" dirty="0">
                <a:latin typeface="Calisto MT" panose="02040603050505030304" pitchFamily="18" charset="0"/>
              </a:rPr>
              <a:t>INH 300 mg </a:t>
            </a:r>
            <a:r>
              <a:rPr lang="en-US" dirty="0" err="1">
                <a:latin typeface="Calisto MT" panose="02040603050505030304" pitchFamily="18" charset="0"/>
              </a:rPr>
              <a:t>po</a:t>
            </a:r>
            <a:r>
              <a:rPr lang="en-US" dirty="0">
                <a:latin typeface="Calisto MT" panose="02040603050505030304" pitchFamily="18" charset="0"/>
              </a:rPr>
              <a:t> daily</a:t>
            </a:r>
          </a:p>
          <a:p>
            <a:pPr marL="457200" indent="-457200">
              <a:buFont typeface="Arial" panose="020B0604020202020204" pitchFamily="34" charset="0"/>
              <a:buChar char="•"/>
            </a:pPr>
            <a:r>
              <a:rPr lang="en-US" dirty="0">
                <a:latin typeface="Calisto MT" panose="02040603050505030304" pitchFamily="18" charset="0"/>
              </a:rPr>
              <a:t>Rifampin 600 mg </a:t>
            </a:r>
            <a:r>
              <a:rPr lang="en-US" dirty="0" err="1">
                <a:latin typeface="Calisto MT" panose="02040603050505030304" pitchFamily="18" charset="0"/>
              </a:rPr>
              <a:t>po</a:t>
            </a:r>
            <a:r>
              <a:rPr lang="en-US" dirty="0">
                <a:latin typeface="Calisto MT" panose="02040603050505030304" pitchFamily="18" charset="0"/>
              </a:rPr>
              <a:t> daily</a:t>
            </a:r>
          </a:p>
          <a:p>
            <a:pPr marL="457200" indent="-457200">
              <a:buFont typeface="Arial" panose="020B0604020202020204" pitchFamily="34" charset="0"/>
              <a:buChar char="•"/>
            </a:pPr>
            <a:r>
              <a:rPr lang="en-US" dirty="0">
                <a:latin typeface="Calisto MT" panose="02040603050505030304" pitchFamily="18" charset="0"/>
              </a:rPr>
              <a:t>EMB 800 mg </a:t>
            </a:r>
            <a:r>
              <a:rPr lang="en-US" dirty="0" err="1">
                <a:latin typeface="Calisto MT" panose="02040603050505030304" pitchFamily="18" charset="0"/>
              </a:rPr>
              <a:t>po</a:t>
            </a:r>
            <a:r>
              <a:rPr lang="en-US" dirty="0">
                <a:latin typeface="Calisto MT" panose="02040603050505030304" pitchFamily="18" charset="0"/>
              </a:rPr>
              <a:t> daily</a:t>
            </a:r>
          </a:p>
          <a:p>
            <a:pPr marL="457200" indent="-457200">
              <a:buFont typeface="Arial" panose="020B0604020202020204" pitchFamily="34" charset="0"/>
              <a:buChar char="•"/>
            </a:pPr>
            <a:r>
              <a:rPr lang="en-US" dirty="0">
                <a:latin typeface="Calisto MT" panose="02040603050505030304" pitchFamily="18" charset="0"/>
              </a:rPr>
              <a:t>PZA 1000 mg </a:t>
            </a:r>
            <a:r>
              <a:rPr lang="en-US" dirty="0" err="1">
                <a:latin typeface="Calisto MT" panose="02040603050505030304" pitchFamily="18" charset="0"/>
              </a:rPr>
              <a:t>po</a:t>
            </a:r>
            <a:r>
              <a:rPr lang="en-US" dirty="0">
                <a:latin typeface="Calisto MT" panose="02040603050505030304" pitchFamily="18" charset="0"/>
              </a:rPr>
              <a:t> daily</a:t>
            </a:r>
          </a:p>
          <a:p>
            <a:pPr marL="457200" indent="-457200">
              <a:buFont typeface="Arial" panose="020B0604020202020204" pitchFamily="34" charset="0"/>
              <a:buChar char="•"/>
            </a:pPr>
            <a:r>
              <a:rPr lang="en-US" dirty="0">
                <a:latin typeface="Calisto MT" panose="02040603050505030304" pitchFamily="18" charset="0"/>
              </a:rPr>
              <a:t>Vitamin B6 50 mg </a:t>
            </a:r>
            <a:r>
              <a:rPr lang="en-US" dirty="0" err="1">
                <a:latin typeface="Calisto MT" panose="02040603050505030304" pitchFamily="18" charset="0"/>
              </a:rPr>
              <a:t>po</a:t>
            </a:r>
            <a:r>
              <a:rPr lang="en-US" dirty="0">
                <a:latin typeface="Calisto MT" panose="02040603050505030304" pitchFamily="18" charset="0"/>
              </a:rPr>
              <a:t> daily</a:t>
            </a:r>
          </a:p>
          <a:p>
            <a:endParaRPr lang="en-US" dirty="0">
              <a:latin typeface="Calisto MT" panose="02040603050505030304" pitchFamily="18" charset="0"/>
            </a:endParaRPr>
          </a:p>
          <a:p>
            <a:pPr marL="0" indent="0" algn="ctr">
              <a:buNone/>
            </a:pPr>
            <a:r>
              <a:rPr lang="en-US" dirty="0">
                <a:latin typeface="Calisto MT" panose="02040603050505030304" pitchFamily="18" charset="0"/>
              </a:rPr>
              <a:t>Are these doses correct for Maria?</a:t>
            </a:r>
          </a:p>
          <a:p>
            <a:pPr marL="0" indent="0">
              <a:buNone/>
            </a:pPr>
            <a:endParaRPr lang="en-US" dirty="0">
              <a:latin typeface="Calisto MT" panose="02040603050505030304" pitchFamily="18" charset="0"/>
            </a:endParaRPr>
          </a:p>
        </p:txBody>
      </p:sp>
    </p:spTree>
    <p:extLst>
      <p:ext uri="{BB962C8B-B14F-4D97-AF65-F5344CB8AC3E}">
        <p14:creationId xmlns:p14="http://schemas.microsoft.com/office/powerpoint/2010/main" val="1083558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82959"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1D90ED95-D5C9-EEE3-314E-D74D4B4753BB}"/>
              </a:ext>
            </a:extLst>
          </p:cNvPr>
          <p:cNvSpPr>
            <a:spLocks noGrp="1"/>
          </p:cNvSpPr>
          <p:nvPr>
            <p:ph type="title"/>
          </p:nvPr>
        </p:nvSpPr>
        <p:spPr>
          <a:xfrm>
            <a:off x="575736" y="749881"/>
            <a:ext cx="11040533" cy="500458"/>
          </a:xfrm>
        </p:spPr>
        <p:txBody>
          <a:bodyPr>
            <a:normAutofit/>
          </a:bodyPr>
          <a:lstStyle/>
          <a:p>
            <a:r>
              <a:rPr lang="en-US" dirty="0">
                <a:ea typeface="EB Garamond"/>
              </a:rPr>
              <a:t>Dosing for Adults</a:t>
            </a:r>
            <a:endParaRPr lang="en-US" dirty="0"/>
          </a:p>
        </p:txBody>
      </p:sp>
      <p:pic>
        <p:nvPicPr>
          <p:cNvPr id="10" name="Picture 9" descr="A table with information on it&#10;&#10;AI-generated content may be incorrect.">
            <a:extLst>
              <a:ext uri="{FF2B5EF4-FFF2-40B4-BE49-F238E27FC236}">
                <a16:creationId xmlns:a16="http://schemas.microsoft.com/office/drawing/2014/main" id="{D07F44FB-B1B2-24B3-B02F-DB04D87FBCA4}"/>
              </a:ext>
            </a:extLst>
          </p:cNvPr>
          <p:cNvPicPr>
            <a:picLocks noChangeAspect="1"/>
          </p:cNvPicPr>
          <p:nvPr/>
        </p:nvPicPr>
        <p:blipFill>
          <a:blip r:embed="rId6"/>
          <a:srcRect t="2468" r="-1" b="83"/>
          <a:stretch/>
        </p:blipFill>
        <p:spPr>
          <a:xfrm>
            <a:off x="575736" y="1405093"/>
            <a:ext cx="11040533" cy="4760758"/>
          </a:xfrm>
          <a:prstGeom prst="rect">
            <a:avLst/>
          </a:prstGeom>
          <a:noFill/>
        </p:spPr>
      </p:pic>
    </p:spTree>
    <p:extLst>
      <p:ext uri="{BB962C8B-B14F-4D97-AF65-F5344CB8AC3E}">
        <p14:creationId xmlns:p14="http://schemas.microsoft.com/office/powerpoint/2010/main" val="30728494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83983"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Let’s Get Our Calendar’s Out. </a:t>
            </a:r>
          </a:p>
        </p:txBody>
      </p:sp>
      <p:sp>
        <p:nvSpPr>
          <p:cNvPr id="5" name="Content Placeholder 2">
            <a:extLst>
              <a:ext uri="{FF2B5EF4-FFF2-40B4-BE49-F238E27FC236}">
                <a16:creationId xmlns:a16="http://schemas.microsoft.com/office/drawing/2014/main" id="{31067527-B614-90F5-A306-30DFC5E0A911}"/>
              </a:ext>
            </a:extLst>
          </p:cNvPr>
          <p:cNvSpPr>
            <a:spLocks noGrp="1"/>
          </p:cNvSpPr>
          <p:nvPr>
            <p:ph idx="1"/>
          </p:nvPr>
        </p:nvSpPr>
        <p:spPr>
          <a:xfrm>
            <a:off x="575736" y="1776079"/>
            <a:ext cx="11040533" cy="4362945"/>
          </a:xfrm>
        </p:spPr>
        <p:txBody>
          <a:bodyPr>
            <a:normAutofit lnSpcReduction="10000"/>
          </a:bodyPr>
          <a:lstStyle/>
          <a:p>
            <a:pPr marL="0" indent="0">
              <a:buNone/>
            </a:pPr>
            <a:r>
              <a:rPr lang="en-US" sz="1600" dirty="0">
                <a:latin typeface="Calisto MT" panose="02040603050505030304" pitchFamily="18" charset="0"/>
              </a:rPr>
              <a:t>Maria was in the hospital from 2/15/25 to 2/18/25. She received dosing below the recommended amounts on  2/15/25</a:t>
            </a:r>
          </a:p>
          <a:p>
            <a:pPr marL="0" indent="0">
              <a:buNone/>
            </a:pPr>
            <a:r>
              <a:rPr lang="en-US" sz="1600" dirty="0">
                <a:latin typeface="Calisto MT" panose="02040603050505030304" pitchFamily="18" charset="0"/>
              </a:rPr>
              <a:t>Maria received all doses of TB meds as per below on 2/16/25 and 2/17/25</a:t>
            </a:r>
          </a:p>
          <a:p>
            <a:pPr marL="0" indent="0">
              <a:buNone/>
            </a:pPr>
            <a:r>
              <a:rPr lang="en-US" sz="1600" dirty="0">
                <a:latin typeface="Calisto MT" panose="02040603050505030304" pitchFamily="18" charset="0"/>
              </a:rPr>
              <a:t>INH 300 mg </a:t>
            </a:r>
            <a:r>
              <a:rPr lang="en-US" sz="1600" dirty="0" err="1">
                <a:latin typeface="Calisto MT" panose="02040603050505030304" pitchFamily="18" charset="0"/>
              </a:rPr>
              <a:t>po</a:t>
            </a:r>
            <a:r>
              <a:rPr lang="en-US" sz="1600" dirty="0">
                <a:latin typeface="Calisto MT" panose="02040603050505030304" pitchFamily="18" charset="0"/>
              </a:rPr>
              <a:t> q am</a:t>
            </a:r>
          </a:p>
          <a:p>
            <a:pPr marL="0" indent="0">
              <a:buNone/>
            </a:pPr>
            <a:r>
              <a:rPr lang="en-US" sz="1600" dirty="0">
                <a:latin typeface="Calisto MT" panose="02040603050505030304" pitchFamily="18" charset="0"/>
              </a:rPr>
              <a:t>Rifampin 300 mg </a:t>
            </a:r>
            <a:r>
              <a:rPr lang="en-US" sz="1600" dirty="0" err="1">
                <a:latin typeface="Calisto MT" panose="02040603050505030304" pitchFamily="18" charset="0"/>
              </a:rPr>
              <a:t>po</a:t>
            </a:r>
            <a:r>
              <a:rPr lang="en-US" sz="1600" dirty="0">
                <a:latin typeface="Calisto MT" panose="02040603050505030304" pitchFamily="18" charset="0"/>
              </a:rPr>
              <a:t> am and pm</a:t>
            </a:r>
          </a:p>
          <a:p>
            <a:pPr marL="0" indent="0">
              <a:buNone/>
            </a:pPr>
            <a:r>
              <a:rPr lang="en-US" sz="1600" dirty="0">
                <a:latin typeface="Calisto MT" panose="02040603050505030304" pitchFamily="18" charset="0"/>
              </a:rPr>
              <a:t>EMB 600 mg q and 600 mg q pm </a:t>
            </a:r>
          </a:p>
          <a:p>
            <a:pPr marL="0" indent="0">
              <a:buNone/>
            </a:pPr>
            <a:r>
              <a:rPr lang="en-US" sz="1600" dirty="0">
                <a:latin typeface="Calisto MT" panose="02040603050505030304" pitchFamily="18" charset="0"/>
              </a:rPr>
              <a:t>PZA 1000 mg </a:t>
            </a:r>
            <a:r>
              <a:rPr lang="en-US" sz="1600" dirty="0" err="1">
                <a:latin typeface="Calisto MT" panose="02040603050505030304" pitchFamily="18" charset="0"/>
              </a:rPr>
              <a:t>po</a:t>
            </a:r>
            <a:r>
              <a:rPr lang="en-US" sz="1600" dirty="0">
                <a:latin typeface="Calisto MT" panose="02040603050505030304" pitchFamily="18" charset="0"/>
              </a:rPr>
              <a:t> am and 500 mg q pm</a:t>
            </a:r>
          </a:p>
          <a:p>
            <a:pPr marL="0" indent="0">
              <a:buNone/>
            </a:pPr>
            <a:endParaRPr lang="en-US" sz="1600" dirty="0">
              <a:latin typeface="Calisto MT" panose="02040603050505030304" pitchFamily="18" charset="0"/>
            </a:endParaRPr>
          </a:p>
          <a:p>
            <a:pPr marL="0" indent="0">
              <a:buNone/>
            </a:pPr>
            <a:r>
              <a:rPr lang="en-US" sz="1600" dirty="0">
                <a:latin typeface="Calisto MT" panose="02040603050505030304" pitchFamily="18" charset="0"/>
              </a:rPr>
              <a:t>Would you count these doses?  Why or Why not? </a:t>
            </a:r>
          </a:p>
          <a:p>
            <a:pPr marL="0" indent="0">
              <a:buNone/>
            </a:pPr>
            <a:endParaRPr lang="en-US" sz="1600" dirty="0">
              <a:latin typeface="Calisto MT" panose="02040603050505030304" pitchFamily="18" charset="0"/>
            </a:endParaRPr>
          </a:p>
          <a:p>
            <a:pPr marL="0" indent="0" algn="ctr">
              <a:buNone/>
            </a:pPr>
            <a:r>
              <a:rPr lang="en-US" sz="1600" b="1" dirty="0">
                <a:latin typeface="Calisto MT" panose="02040603050505030304" pitchFamily="18" charset="0"/>
              </a:rPr>
              <a:t>The preferred frequency is once daily for both the intensive and continuation </a:t>
            </a:r>
            <a:r>
              <a:rPr lang="en-US" sz="1600" b="1" dirty="0" smtClean="0">
                <a:latin typeface="Calisto MT" panose="02040603050505030304" pitchFamily="18" charset="0"/>
              </a:rPr>
              <a:t>phases </a:t>
            </a:r>
          </a:p>
          <a:p>
            <a:pPr marL="0" indent="0" algn="ctr">
              <a:buNone/>
            </a:pPr>
            <a:r>
              <a:rPr lang="en-US" sz="1600" b="1" dirty="0" smtClean="0">
                <a:latin typeface="Calisto MT" panose="02040603050505030304" pitchFamily="18" charset="0"/>
              </a:rPr>
              <a:t>All doses of TB meds should be given at one for maximum efficacy</a:t>
            </a:r>
            <a:endParaRPr lang="en-US" sz="1600" b="1" dirty="0">
              <a:latin typeface="Calisto MT" panose="02040603050505030304" pitchFamily="18" charset="0"/>
            </a:endParaRPr>
          </a:p>
          <a:p>
            <a:pPr marL="0" indent="0" algn="ctr">
              <a:buNone/>
            </a:pPr>
            <a:endParaRPr lang="en-US" sz="1600" b="1" dirty="0">
              <a:latin typeface="Calisto MT" panose="02040603050505030304" pitchFamily="18" charset="0"/>
            </a:endParaRPr>
          </a:p>
          <a:p>
            <a:pPr marL="0" indent="0">
              <a:buNone/>
            </a:pPr>
            <a:endParaRPr lang="en-US" sz="600" b="1" dirty="0">
              <a:latin typeface="Calisto MT" panose="02040603050505030304" pitchFamily="18" charset="0"/>
            </a:endParaRPr>
          </a:p>
          <a:p>
            <a:pPr marL="0" indent="0" algn="ctr">
              <a:buNone/>
            </a:pPr>
            <a:r>
              <a:rPr lang="en-US" sz="800" b="1" dirty="0">
                <a:latin typeface="Calisto MT" panose="02040603050505030304" pitchFamily="18" charset="0"/>
              </a:rPr>
              <a:t>Official American Thoracic Society/Centers for Disease Control and Prevention/Infectious Diseases Society of America Clinical Practice Guidelines: Treatment of Drug-Susceptible Tuberculosis</a:t>
            </a:r>
            <a:endParaRPr lang="en-US" sz="600" dirty="0">
              <a:latin typeface="Calisto MT" panose="02040603050505030304" pitchFamily="18" charset="0"/>
            </a:endParaRPr>
          </a:p>
        </p:txBody>
      </p:sp>
    </p:spTree>
    <p:extLst>
      <p:ext uri="{BB962C8B-B14F-4D97-AF65-F5344CB8AC3E}">
        <p14:creationId xmlns:p14="http://schemas.microsoft.com/office/powerpoint/2010/main" val="592328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85007"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Let’s Continue</a:t>
            </a:r>
          </a:p>
        </p:txBody>
      </p:sp>
      <p:sp>
        <p:nvSpPr>
          <p:cNvPr id="5" name="Content Placeholder 2">
            <a:extLst>
              <a:ext uri="{FF2B5EF4-FFF2-40B4-BE49-F238E27FC236}">
                <a16:creationId xmlns:a16="http://schemas.microsoft.com/office/drawing/2014/main" id="{E0374772-86C5-16D0-874E-70A9FB21BA07}"/>
              </a:ext>
            </a:extLst>
          </p:cNvPr>
          <p:cNvSpPr>
            <a:spLocks noGrp="1"/>
          </p:cNvSpPr>
          <p:nvPr>
            <p:ph idx="1"/>
          </p:nvPr>
        </p:nvSpPr>
        <p:spPr>
          <a:xfrm>
            <a:off x="575736" y="1776079"/>
            <a:ext cx="11040533" cy="4362945"/>
          </a:xfrm>
        </p:spPr>
        <p:txBody>
          <a:bodyPr vert="horz" lIns="0" tIns="0" rIns="0" bIns="0" rtlCol="0" anchor="t">
            <a:normAutofit/>
          </a:bodyPr>
          <a:lstStyle/>
          <a:p>
            <a:pPr marL="457200" indent="-457200">
              <a:buFont typeface="Arial" panose="020B0604020202020204" pitchFamily="34" charset="0"/>
              <a:buChar char="•"/>
            </a:pPr>
            <a:r>
              <a:rPr lang="en-US" dirty="0">
                <a:latin typeface="Calisto MT"/>
              </a:rPr>
              <a:t>Maria stayed in the hospital from 2/15/25 to 2/22/25 but appropriate dosing was not started until 2/18/25 </a:t>
            </a:r>
          </a:p>
          <a:p>
            <a:pPr marL="457200" indent="-457200">
              <a:buFont typeface="Arial" panose="020B0604020202020204" pitchFamily="34" charset="0"/>
              <a:buChar char="•"/>
            </a:pPr>
            <a:r>
              <a:rPr lang="en-US" dirty="0">
                <a:latin typeface="Calisto MT"/>
              </a:rPr>
              <a:t>So how many doses did Maria complete in the hospital?</a:t>
            </a:r>
          </a:p>
          <a:p>
            <a:pPr marL="457200" indent="-457200">
              <a:buFont typeface="Arial" panose="020B0604020202020204" pitchFamily="34" charset="0"/>
              <a:buChar char="•"/>
            </a:pPr>
            <a:r>
              <a:rPr lang="en-US" dirty="0">
                <a:latin typeface="Calisto MT"/>
              </a:rPr>
              <a:t>4 doses</a:t>
            </a:r>
          </a:p>
          <a:p>
            <a:pPr marL="457200" indent="-457200">
              <a:buFont typeface="Arial" panose="020B0604020202020204" pitchFamily="34" charset="0"/>
              <a:buChar char="•"/>
            </a:pPr>
            <a:r>
              <a:rPr lang="en-US" dirty="0">
                <a:latin typeface="Calisto MT"/>
              </a:rPr>
              <a:t>Maria returned to the correctional facility and continued to receive her RIPE appropriately  from 2/23/25 to 4/3/25</a:t>
            </a:r>
          </a:p>
          <a:p>
            <a:pPr marL="457200" indent="-457200">
              <a:buFont typeface="Arial" panose="020B0604020202020204" pitchFamily="34" charset="0"/>
              <a:buChar char="•"/>
            </a:pPr>
            <a:r>
              <a:rPr lang="en-US" dirty="0">
                <a:latin typeface="Calisto MT"/>
              </a:rPr>
              <a:t>The current plan is to treat Maria for 9 months she has a </a:t>
            </a:r>
            <a:r>
              <a:rPr lang="en-US" dirty="0" err="1">
                <a:latin typeface="Calisto MT"/>
              </a:rPr>
              <a:t>cavitary</a:t>
            </a:r>
            <a:r>
              <a:rPr lang="en-US" dirty="0">
                <a:latin typeface="Calisto MT"/>
              </a:rPr>
              <a:t> CXR. She is newly diagnosed with T2DM with an A1C of 8.9</a:t>
            </a:r>
          </a:p>
        </p:txBody>
      </p:sp>
    </p:spTree>
    <p:extLst>
      <p:ext uri="{BB962C8B-B14F-4D97-AF65-F5344CB8AC3E}">
        <p14:creationId xmlns:p14="http://schemas.microsoft.com/office/powerpoint/2010/main" val="124599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7922"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647708" y="2202227"/>
            <a:ext cx="11040002" cy="1846659"/>
          </a:xfrm>
          <a:prstGeom prst="rect">
            <a:avLst/>
          </a:prstGeom>
          <a:noFill/>
        </p:spPr>
        <p:txBody>
          <a:bodyPr wrap="square" lIns="0" tIns="0" rIns="0" bIns="0" anchor="t">
            <a:spAutoFit/>
          </a:bodyPr>
          <a:lstStyle/>
          <a:p>
            <a:r>
              <a:rPr lang="en-US" sz="2000" dirty="0">
                <a:ea typeface="Noto Sans"/>
                <a:cs typeface="Noto Sans"/>
              </a:rPr>
              <a:t>Factors:</a:t>
            </a:r>
          </a:p>
          <a:p>
            <a:pPr marL="285750" indent="-285750">
              <a:buFont typeface="Arial"/>
              <a:buChar char="•"/>
            </a:pPr>
            <a:r>
              <a:rPr lang="en-US" sz="2000" dirty="0">
                <a:ea typeface="Noto Sans"/>
                <a:cs typeface="Noto Sans"/>
              </a:rPr>
              <a:t>Patient Related</a:t>
            </a:r>
          </a:p>
          <a:p>
            <a:pPr marL="285750" indent="-285750">
              <a:buFont typeface="Arial"/>
              <a:buChar char="•"/>
            </a:pPr>
            <a:r>
              <a:rPr lang="en-US" sz="2000" dirty="0">
                <a:ea typeface="Noto Sans"/>
                <a:cs typeface="Noto Sans"/>
              </a:rPr>
              <a:t>Condition Related</a:t>
            </a:r>
          </a:p>
          <a:p>
            <a:pPr marL="285750" indent="-285750">
              <a:buFont typeface="Arial"/>
              <a:buChar char="•"/>
            </a:pPr>
            <a:r>
              <a:rPr lang="en-US" sz="2000" dirty="0">
                <a:ea typeface="Noto Sans"/>
                <a:cs typeface="Noto Sans"/>
              </a:rPr>
              <a:t>Therapy Related</a:t>
            </a:r>
          </a:p>
          <a:p>
            <a:pPr marL="285750" indent="-285750">
              <a:buFont typeface="Arial"/>
              <a:buChar char="•"/>
            </a:pPr>
            <a:r>
              <a:rPr lang="en-US" sz="2000" dirty="0">
                <a:ea typeface="Noto Sans"/>
                <a:cs typeface="Noto Sans"/>
              </a:rPr>
              <a:t>Health System Related</a:t>
            </a:r>
          </a:p>
          <a:p>
            <a:pPr marL="285750" indent="-285750">
              <a:buFont typeface="Arial"/>
              <a:buChar char="•"/>
            </a:pPr>
            <a:r>
              <a:rPr lang="en-US" sz="2000" dirty="0">
                <a:ea typeface="Noto Sans"/>
                <a:cs typeface="Noto Sans"/>
              </a:rPr>
              <a:t>Socioeconomic </a:t>
            </a: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543490"/>
            <a:ext cx="11040533" cy="997196"/>
          </a:xfrm>
        </p:spPr>
        <p:txBody>
          <a:bodyPr vert="horz"/>
          <a:lstStyle/>
          <a:p>
            <a:r>
              <a:rPr lang="en-US" dirty="0"/>
              <a:t>Title </a:t>
            </a:r>
            <a:r>
              <a:rPr lang="en-US" dirty="0">
                <a:ea typeface="EB Garamond"/>
              </a:rPr>
              <a:t>Factors Influencing Medication </a:t>
            </a:r>
            <a:r>
              <a:rPr lang="en-US" dirty="0" err="1">
                <a:ea typeface="EB Garamond"/>
              </a:rPr>
              <a:t>Adherence</a:t>
            </a:r>
            <a:r>
              <a:rPr lang="en-US" dirty="0" err="1" smtClean="0"/>
              <a:t>Slide</a:t>
            </a:r>
            <a:r>
              <a:rPr lang="en-US" dirty="0" smtClean="0"/>
              <a:t> </a:t>
            </a:r>
            <a:r>
              <a:rPr lang="en-US" dirty="0"/>
              <a:t>and Content</a:t>
            </a:r>
          </a:p>
        </p:txBody>
      </p:sp>
    </p:spTree>
    <p:extLst>
      <p:ext uri="{BB962C8B-B14F-4D97-AF65-F5344CB8AC3E}">
        <p14:creationId xmlns:p14="http://schemas.microsoft.com/office/powerpoint/2010/main" val="2613469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86031"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1833703" y="620398"/>
            <a:ext cx="7871611" cy="5458341"/>
          </a:xfrm>
          <a:prstGeom prst="rect">
            <a:avLst/>
          </a:prstGeom>
        </p:spPr>
      </p:pic>
    </p:spTree>
    <p:extLst>
      <p:ext uri="{BB962C8B-B14F-4D97-AF65-F5344CB8AC3E}">
        <p14:creationId xmlns:p14="http://schemas.microsoft.com/office/powerpoint/2010/main" val="374618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87055"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So how much treatment has Maria received so far? </a:t>
            </a:r>
          </a:p>
        </p:txBody>
      </p:sp>
      <p:sp>
        <p:nvSpPr>
          <p:cNvPr id="5" name="Content Placeholder 2"/>
          <p:cNvSpPr>
            <a:spLocks noGrp="1"/>
          </p:cNvSpPr>
          <p:nvPr>
            <p:ph idx="1"/>
          </p:nvPr>
        </p:nvSpPr>
        <p:spPr>
          <a:xfrm>
            <a:off x="575736" y="1776079"/>
            <a:ext cx="11040533" cy="4362945"/>
          </a:xfrm>
        </p:spPr>
        <p:txBody>
          <a:bodyPr/>
          <a:lstStyle/>
          <a:p>
            <a:pPr marL="457200" indent="-457200">
              <a:buFont typeface="Arial" panose="020B0604020202020204" pitchFamily="34" charset="0"/>
              <a:buChar char="•"/>
            </a:pPr>
            <a:r>
              <a:rPr lang="en-US" dirty="0">
                <a:latin typeface="Calisto MT" panose="02040603050505030304" pitchFamily="18" charset="0"/>
              </a:rPr>
              <a:t>How many doses?</a:t>
            </a:r>
          </a:p>
          <a:p>
            <a:pPr marL="800100" lvl="1" indent="-342900">
              <a:buFont typeface="Arial" panose="020B0604020202020204" pitchFamily="34" charset="0"/>
              <a:buChar char="•"/>
            </a:pPr>
            <a:r>
              <a:rPr lang="en-US" dirty="0">
                <a:latin typeface="Calisto MT" panose="02040603050505030304" pitchFamily="18" charset="0"/>
              </a:rPr>
              <a:t>46 doses</a:t>
            </a:r>
          </a:p>
          <a:p>
            <a:pPr marL="457200" indent="-457200">
              <a:buFont typeface="Arial" panose="020B0604020202020204" pitchFamily="34" charset="0"/>
              <a:buChar char="•"/>
            </a:pPr>
            <a:r>
              <a:rPr lang="en-US" dirty="0">
                <a:latin typeface="Calisto MT" panose="02040603050505030304" pitchFamily="18" charset="0"/>
              </a:rPr>
              <a:t>How many weeks?</a:t>
            </a:r>
          </a:p>
          <a:p>
            <a:pPr marL="800100" lvl="1" indent="-342900">
              <a:buFont typeface="Arial" panose="020B0604020202020204" pitchFamily="34" charset="0"/>
              <a:buChar char="•"/>
            </a:pPr>
            <a:r>
              <a:rPr lang="en-US" dirty="0">
                <a:latin typeface="Calisto MT" panose="02040603050505030304" pitchFamily="18" charset="0"/>
              </a:rPr>
              <a:t> 6.5 weeks</a:t>
            </a:r>
          </a:p>
          <a:p>
            <a:pPr marL="457200" indent="-457200">
              <a:buFont typeface="Arial" panose="020B0604020202020204" pitchFamily="34" charset="0"/>
              <a:buChar char="•"/>
            </a:pPr>
            <a:r>
              <a:rPr lang="en-US" dirty="0">
                <a:latin typeface="Calisto MT" panose="02040603050505030304" pitchFamily="18" charset="0"/>
              </a:rPr>
              <a:t>Has she been adherent with her regimen?</a:t>
            </a:r>
          </a:p>
          <a:p>
            <a:pPr marL="800100" lvl="1" indent="-342900">
              <a:buFont typeface="Arial" panose="020B0604020202020204" pitchFamily="34" charset="0"/>
              <a:buChar char="•"/>
            </a:pPr>
            <a:r>
              <a:rPr lang="en-US" dirty="0">
                <a:latin typeface="Calisto MT" panose="02040603050505030304" pitchFamily="18" charset="0"/>
              </a:rPr>
              <a:t>Yes</a:t>
            </a:r>
          </a:p>
        </p:txBody>
      </p:sp>
    </p:spTree>
    <p:extLst>
      <p:ext uri="{BB962C8B-B14F-4D97-AF65-F5344CB8AC3E}">
        <p14:creationId xmlns:p14="http://schemas.microsoft.com/office/powerpoint/2010/main" val="21900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88079"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279080"/>
            <a:ext cx="11040533" cy="999056"/>
          </a:xfrm>
        </p:spPr>
        <p:txBody>
          <a:bodyPr vert="horz"/>
          <a:lstStyle/>
          <a:p>
            <a:pPr algn="ctr"/>
            <a:r>
              <a:rPr lang="en-US" dirty="0">
                <a:ea typeface="Noto Sans"/>
                <a:cs typeface="Noto Sans"/>
              </a:rPr>
              <a:t>LET THE GAME BEGIN, CAN WE BRING MARIA ACROSS HOME PLATE?</a:t>
            </a:r>
          </a:p>
        </p:txBody>
      </p:sp>
      <p:pic>
        <p:nvPicPr>
          <p:cNvPr id="5" name="Picture 4" descr="A baseball player sliding into base&#10;&#10;AI-generated content may be incorrect.">
            <a:extLst>
              <a:ext uri="{FF2B5EF4-FFF2-40B4-BE49-F238E27FC236}">
                <a16:creationId xmlns:a16="http://schemas.microsoft.com/office/drawing/2014/main" id="{98F05720-5703-1282-1309-AB185078B165}"/>
              </a:ext>
            </a:extLst>
          </p:cNvPr>
          <p:cNvPicPr>
            <a:picLocks noChangeAspect="1"/>
          </p:cNvPicPr>
          <p:nvPr/>
        </p:nvPicPr>
        <p:blipFill>
          <a:blip r:embed="rId6"/>
          <a:stretch>
            <a:fillRect/>
          </a:stretch>
        </p:blipFill>
        <p:spPr>
          <a:xfrm>
            <a:off x="2634390" y="1713714"/>
            <a:ext cx="6645177" cy="3886200"/>
          </a:xfrm>
          <a:prstGeom prst="rect">
            <a:avLst/>
          </a:prstGeom>
        </p:spPr>
      </p:pic>
    </p:spTree>
    <p:extLst>
      <p:ext uri="{BB962C8B-B14F-4D97-AF65-F5344CB8AC3E}">
        <p14:creationId xmlns:p14="http://schemas.microsoft.com/office/powerpoint/2010/main" val="790937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89103"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Maria Is Released </a:t>
            </a:r>
          </a:p>
        </p:txBody>
      </p:sp>
      <p:sp>
        <p:nvSpPr>
          <p:cNvPr id="5" name="Content Placeholder 2">
            <a:extLst>
              <a:ext uri="{FF2B5EF4-FFF2-40B4-BE49-F238E27FC236}">
                <a16:creationId xmlns:a16="http://schemas.microsoft.com/office/drawing/2014/main" id="{2CA7AFC3-B23F-5ADF-0B07-8941F25ACB13}"/>
              </a:ext>
            </a:extLst>
          </p:cNvPr>
          <p:cNvSpPr>
            <a:spLocks noGrp="1"/>
          </p:cNvSpPr>
          <p:nvPr>
            <p:ph idx="1"/>
          </p:nvPr>
        </p:nvSpPr>
        <p:spPr>
          <a:xfrm>
            <a:off x="575736" y="1776079"/>
            <a:ext cx="11040533" cy="4362945"/>
          </a:xfrm>
        </p:spPr>
        <p:txBody>
          <a:bodyPr vert="horz" lIns="0" tIns="0" rIns="0" bIns="0" rtlCol="0" anchor="t">
            <a:normAutofit/>
          </a:bodyPr>
          <a:lstStyle/>
          <a:p>
            <a:pPr marL="457200" indent="-457200">
              <a:buFont typeface="Arial" panose="020B0604020202020204" pitchFamily="34" charset="0"/>
              <a:buChar char="•"/>
            </a:pPr>
            <a:r>
              <a:rPr lang="en-US" dirty="0">
                <a:latin typeface="Calisto MT"/>
              </a:rPr>
              <a:t>Maria is released on April 3</a:t>
            </a:r>
            <a:r>
              <a:rPr lang="en-US" baseline="30000" dirty="0">
                <a:latin typeface="Calisto MT"/>
              </a:rPr>
              <a:t>rd</a:t>
            </a:r>
            <a:r>
              <a:rPr lang="en-US" dirty="0">
                <a:latin typeface="Calisto MT"/>
              </a:rPr>
              <a:t> but you are </a:t>
            </a:r>
            <a:r>
              <a:rPr lang="en-US" b="1" dirty="0">
                <a:latin typeface="Calisto MT"/>
              </a:rPr>
              <a:t>not </a:t>
            </a:r>
            <a:r>
              <a:rPr lang="en-US" dirty="0">
                <a:latin typeface="Calisto MT"/>
              </a:rPr>
              <a:t>notified</a:t>
            </a:r>
          </a:p>
          <a:p>
            <a:pPr marL="457200" indent="-457200">
              <a:buFont typeface="Arial" panose="020B0604020202020204" pitchFamily="34" charset="0"/>
              <a:buChar char="•"/>
            </a:pPr>
            <a:r>
              <a:rPr lang="en-US" dirty="0">
                <a:latin typeface="Calisto MT"/>
              </a:rPr>
              <a:t>The address you have for Maria is </a:t>
            </a:r>
            <a:r>
              <a:rPr lang="en-US" b="1" dirty="0">
                <a:latin typeface="Calisto MT"/>
              </a:rPr>
              <a:t>not</a:t>
            </a:r>
            <a:r>
              <a:rPr lang="en-US" dirty="0">
                <a:latin typeface="Calisto MT"/>
              </a:rPr>
              <a:t> correct </a:t>
            </a:r>
          </a:p>
          <a:p>
            <a:pPr marL="457200" indent="-457200">
              <a:buFont typeface="Arial" panose="020B0604020202020204" pitchFamily="34" charset="0"/>
              <a:buChar char="•"/>
            </a:pPr>
            <a:r>
              <a:rPr lang="en-US" dirty="0">
                <a:latin typeface="Calisto MT"/>
              </a:rPr>
              <a:t>The phone is working but when you call, the man who answers the phone tells you Maria is not available.</a:t>
            </a:r>
          </a:p>
          <a:p>
            <a:pPr marL="457200" indent="-457200">
              <a:buFont typeface="Arial" panose="020B0604020202020204" pitchFamily="34" charset="0"/>
              <a:buChar char="•"/>
            </a:pPr>
            <a:r>
              <a:rPr lang="en-US" dirty="0">
                <a:latin typeface="Calisto MT"/>
              </a:rPr>
              <a:t>You and your team continue to search Maria and find her on April 28</a:t>
            </a:r>
            <a:r>
              <a:rPr lang="en-US" baseline="30000" dirty="0">
                <a:latin typeface="Calisto MT"/>
              </a:rPr>
              <a:t>th</a:t>
            </a:r>
            <a:r>
              <a:rPr lang="en-US" dirty="0">
                <a:latin typeface="Calisto MT"/>
              </a:rPr>
              <a:t> when she finally answers the phone, and you can get an accurate address. </a:t>
            </a:r>
          </a:p>
        </p:txBody>
      </p:sp>
    </p:spTree>
    <p:extLst>
      <p:ext uri="{BB962C8B-B14F-4D97-AF65-F5344CB8AC3E}">
        <p14:creationId xmlns:p14="http://schemas.microsoft.com/office/powerpoint/2010/main" val="1781055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90128"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1889863" y="624690"/>
            <a:ext cx="7652489" cy="5512298"/>
          </a:xfrm>
          <a:prstGeom prst="rect">
            <a:avLst/>
          </a:prstGeom>
        </p:spPr>
      </p:pic>
    </p:spTree>
    <p:extLst>
      <p:ext uri="{BB962C8B-B14F-4D97-AF65-F5344CB8AC3E}">
        <p14:creationId xmlns:p14="http://schemas.microsoft.com/office/powerpoint/2010/main" val="2892402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91151"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1665821" y="499501"/>
            <a:ext cx="6800850" cy="4305300"/>
          </a:xfrm>
          <a:prstGeom prst="rect">
            <a:avLst/>
          </a:prstGeom>
        </p:spPr>
      </p:pic>
      <p:sp>
        <p:nvSpPr>
          <p:cNvPr id="8" name="Rectangle 7"/>
          <p:cNvSpPr/>
          <p:nvPr/>
        </p:nvSpPr>
        <p:spPr>
          <a:xfrm>
            <a:off x="1330858" y="4976816"/>
            <a:ext cx="4961299" cy="923330"/>
          </a:xfrm>
          <a:prstGeom prst="rect">
            <a:avLst/>
          </a:prstGeom>
        </p:spPr>
        <p:txBody>
          <a:bodyPr wrap="square">
            <a:spAutoFit/>
          </a:bodyPr>
          <a:lstStyle/>
          <a:p>
            <a:r>
              <a:rPr lang="en-US" dirty="0"/>
              <a:t>CORE CURRICULUM ON TUBERCULOSIS:</a:t>
            </a:r>
          </a:p>
          <a:p>
            <a:r>
              <a:rPr lang="en-US" dirty="0"/>
              <a:t>WHAT THE CLINICIAN SHOULD KNOW</a:t>
            </a:r>
          </a:p>
          <a:p>
            <a:r>
              <a:rPr lang="en-US" dirty="0"/>
              <a:t>SEVENTH EDITION 2021</a:t>
            </a:r>
          </a:p>
        </p:txBody>
      </p:sp>
      <p:sp>
        <p:nvSpPr>
          <p:cNvPr id="10" name="TextBox 9"/>
          <p:cNvSpPr txBox="1"/>
          <p:nvPr/>
        </p:nvSpPr>
        <p:spPr>
          <a:xfrm>
            <a:off x="6174462" y="4976816"/>
            <a:ext cx="5196689" cy="923330"/>
          </a:xfrm>
          <a:prstGeom prst="rect">
            <a:avLst/>
          </a:prstGeom>
          <a:noFill/>
        </p:spPr>
        <p:txBody>
          <a:bodyPr wrap="square" rtlCol="0">
            <a:spAutoFit/>
          </a:bodyPr>
          <a:lstStyle/>
          <a:p>
            <a:r>
              <a:rPr lang="en-US" dirty="0" smtClean="0">
                <a:solidFill>
                  <a:srgbClr val="FF0000"/>
                </a:solidFill>
              </a:rPr>
              <a:t>THE DSHS SDO’s DIFFER FROM THE GUIDANCE</a:t>
            </a:r>
          </a:p>
          <a:p>
            <a:r>
              <a:rPr lang="en-US" dirty="0" smtClean="0">
                <a:solidFill>
                  <a:srgbClr val="FF0000"/>
                </a:solidFill>
              </a:rPr>
              <a:t>INTENSIVE PHASE MUST BE COMPLETED IN </a:t>
            </a:r>
          </a:p>
          <a:p>
            <a:r>
              <a:rPr lang="en-US" dirty="0" smtClean="0">
                <a:solidFill>
                  <a:srgbClr val="FF0000"/>
                </a:solidFill>
              </a:rPr>
              <a:t>10 WEEKS </a:t>
            </a:r>
            <a:endParaRPr lang="en-US" dirty="0">
              <a:solidFill>
                <a:srgbClr val="FF0000"/>
              </a:solidFill>
            </a:endParaRPr>
          </a:p>
        </p:txBody>
      </p:sp>
    </p:spTree>
    <p:extLst>
      <p:ext uri="{BB962C8B-B14F-4D97-AF65-F5344CB8AC3E}">
        <p14:creationId xmlns:p14="http://schemas.microsoft.com/office/powerpoint/2010/main" val="2789172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92175"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Break in Treatment</a:t>
            </a:r>
          </a:p>
        </p:txBody>
      </p:sp>
      <p:sp>
        <p:nvSpPr>
          <p:cNvPr id="5" name="Content Placeholder 2"/>
          <p:cNvSpPr>
            <a:spLocks noGrp="1"/>
          </p:cNvSpPr>
          <p:nvPr>
            <p:ph idx="1"/>
          </p:nvPr>
        </p:nvSpPr>
        <p:spPr>
          <a:xfrm>
            <a:off x="575736" y="1776079"/>
            <a:ext cx="11040533" cy="4362945"/>
          </a:xfrm>
        </p:spPr>
        <p:txBody>
          <a:bodyPr vert="horz" lIns="0" tIns="0" rIns="0" bIns="0" rtlCol="0" anchor="t">
            <a:normAutofit/>
          </a:bodyPr>
          <a:lstStyle/>
          <a:p>
            <a:pPr marL="457200" indent="-457200">
              <a:buFont typeface="Arial" panose="020B0604020202020204" pitchFamily="34" charset="0"/>
              <a:buChar char="•"/>
            </a:pPr>
            <a:r>
              <a:rPr lang="en-US" dirty="0">
                <a:latin typeface="Calisto MT"/>
              </a:rPr>
              <a:t>How long was the break in treatment during the initial phase of therapy? </a:t>
            </a:r>
          </a:p>
          <a:p>
            <a:pPr marL="457200" indent="-457200">
              <a:buFont typeface="Arial" panose="020B0604020202020204" pitchFamily="34" charset="0"/>
              <a:buChar char="•"/>
            </a:pPr>
            <a:r>
              <a:rPr lang="en-US" dirty="0">
                <a:latin typeface="Calisto MT"/>
              </a:rPr>
              <a:t>25</a:t>
            </a:r>
          </a:p>
          <a:p>
            <a:pPr marL="457200" indent="-457200">
              <a:buFont typeface="Arial" panose="020B0604020202020204" pitchFamily="34" charset="0"/>
              <a:buChar char="•"/>
            </a:pPr>
            <a:r>
              <a:rPr lang="en-US" dirty="0">
                <a:latin typeface="Calisto MT"/>
              </a:rPr>
              <a:t>More or less than 14 consecutive days? </a:t>
            </a:r>
          </a:p>
          <a:p>
            <a:pPr marL="457200" indent="-457200">
              <a:buFont typeface="Arial" panose="020B0604020202020204" pitchFamily="34" charset="0"/>
              <a:buChar char="•"/>
            </a:pPr>
            <a:r>
              <a:rPr lang="en-US" dirty="0">
                <a:latin typeface="Calisto MT"/>
              </a:rPr>
              <a:t>More</a:t>
            </a:r>
          </a:p>
          <a:p>
            <a:pPr marL="457200" indent="-457200">
              <a:buFont typeface="Arial" panose="020B0604020202020204" pitchFamily="34" charset="0"/>
              <a:buChar char="•"/>
            </a:pPr>
            <a:r>
              <a:rPr lang="en-US" dirty="0">
                <a:latin typeface="Calisto MT"/>
              </a:rPr>
              <a:t>Does any of the treatment before you were unable to find her count towards completion of therapy? </a:t>
            </a:r>
          </a:p>
          <a:p>
            <a:pPr marL="457200" indent="-457200">
              <a:buFont typeface="Arial" panose="020B0604020202020204" pitchFamily="34" charset="0"/>
              <a:buChar char="•"/>
            </a:pPr>
            <a:r>
              <a:rPr lang="en-US" b="1" dirty="0">
                <a:solidFill>
                  <a:srgbClr val="FF0000"/>
                </a:solidFill>
                <a:latin typeface="Calisto MT"/>
              </a:rPr>
              <a:t>No</a:t>
            </a:r>
          </a:p>
        </p:txBody>
      </p:sp>
    </p:spTree>
    <p:extLst>
      <p:ext uri="{BB962C8B-B14F-4D97-AF65-F5344CB8AC3E}">
        <p14:creationId xmlns:p14="http://schemas.microsoft.com/office/powerpoint/2010/main" val="22618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94220"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Home Visit</a:t>
            </a:r>
          </a:p>
        </p:txBody>
      </p:sp>
      <p:sp>
        <p:nvSpPr>
          <p:cNvPr id="5" name="Content Placeholder 2"/>
          <p:cNvSpPr>
            <a:spLocks noGrp="1"/>
          </p:cNvSpPr>
          <p:nvPr>
            <p:ph idx="1"/>
          </p:nvPr>
        </p:nvSpPr>
        <p:spPr>
          <a:xfrm>
            <a:off x="575736" y="1776079"/>
            <a:ext cx="11040533" cy="4362945"/>
          </a:xfrm>
        </p:spPr>
        <p:txBody>
          <a:bodyPr vert="horz" lIns="0" tIns="0" rIns="0" bIns="0" rtlCol="0" anchor="t">
            <a:normAutofit/>
          </a:bodyPr>
          <a:lstStyle/>
          <a:p>
            <a:pPr marL="285750" indent="-285750">
              <a:buFont typeface="Arial" panose="020B0604020202020204" pitchFamily="34" charset="0"/>
              <a:buChar char="•"/>
            </a:pPr>
            <a:r>
              <a:rPr lang="en-US" sz="2400" dirty="0">
                <a:latin typeface="Calisto MT"/>
              </a:rPr>
              <a:t>You make a home visit to Maria, and she tells you that she had not wanted to take her medicines because she went to her “</a:t>
            </a:r>
            <a:r>
              <a:rPr lang="en-US" sz="2400" dirty="0" err="1">
                <a:latin typeface="Calisto MT"/>
              </a:rPr>
              <a:t>curandera</a:t>
            </a:r>
            <a:r>
              <a:rPr lang="en-US" sz="2400" dirty="0">
                <a:latin typeface="Calisto MT"/>
              </a:rPr>
              <a:t>” who gave her some herbal medication that she said would cure her TB. </a:t>
            </a:r>
          </a:p>
          <a:p>
            <a:pPr marL="285750" indent="-285750">
              <a:buFont typeface="Arial" panose="020B0604020202020204" pitchFamily="34" charset="0"/>
              <a:buChar char="•"/>
            </a:pPr>
            <a:endParaRPr lang="en-US" sz="2400" b="1" dirty="0">
              <a:latin typeface="Calisto MT"/>
            </a:endParaRPr>
          </a:p>
          <a:p>
            <a:pPr marL="285750" indent="-285750">
              <a:buFont typeface="Arial" panose="020B0604020202020204" pitchFamily="34" charset="0"/>
              <a:buChar char="•"/>
            </a:pPr>
            <a:r>
              <a:rPr lang="en-US" sz="2400" b="1" dirty="0">
                <a:solidFill>
                  <a:schemeClr val="accent6">
                    <a:lumMod val="76000"/>
                  </a:schemeClr>
                </a:solidFill>
                <a:latin typeface="Calisto MT"/>
              </a:rPr>
              <a:t>What would you do???</a:t>
            </a:r>
            <a:r>
              <a:rPr lang="en-US" sz="2400" dirty="0">
                <a:latin typeface="Calisto MT"/>
              </a:rPr>
              <a:t> </a:t>
            </a:r>
            <a:endParaRPr lang="en-US" sz="2400" dirty="0"/>
          </a:p>
          <a:p>
            <a:pPr marL="285750" indent="-285750">
              <a:buFont typeface="Arial" panose="020B0604020202020204" pitchFamily="34" charset="0"/>
              <a:buChar char="•"/>
            </a:pPr>
            <a:endParaRPr lang="en-US" sz="2400" dirty="0">
              <a:latin typeface="Calisto MT" panose="02040603050505030304" pitchFamily="18" charset="0"/>
            </a:endParaRPr>
          </a:p>
          <a:p>
            <a:pPr marL="285750" indent="-285750">
              <a:buFont typeface="Arial" panose="020B0604020202020204" pitchFamily="34" charset="0"/>
              <a:buChar char="•"/>
            </a:pPr>
            <a:endParaRPr lang="en-US" sz="2400" dirty="0">
              <a:latin typeface="Calisto MT" panose="02040603050505030304" pitchFamily="18" charset="0"/>
            </a:endParaRPr>
          </a:p>
          <a:p>
            <a:pPr marL="285750" indent="-285750">
              <a:buFont typeface="Arial" panose="020B0604020202020204" pitchFamily="34" charset="0"/>
              <a:buChar char="•"/>
            </a:pPr>
            <a:r>
              <a:rPr lang="en-US" sz="2400" dirty="0">
                <a:latin typeface="Calisto MT"/>
              </a:rPr>
              <a:t>You also notice that there are three children in the home ages 3 months, 2 years and 7 years of age…. (</a:t>
            </a:r>
            <a:r>
              <a:rPr lang="en-US" sz="2400" b="1" dirty="0">
                <a:latin typeface="Calisto MT"/>
              </a:rPr>
              <a:t>Keep these ages in the back of your mind for now</a:t>
            </a:r>
            <a:r>
              <a:rPr lang="en-US" sz="2400" dirty="0">
                <a:latin typeface="Calisto MT"/>
              </a:rPr>
              <a:t>)</a:t>
            </a:r>
          </a:p>
        </p:txBody>
      </p:sp>
      <p:pic>
        <p:nvPicPr>
          <p:cNvPr id="6" name="Picture 5"/>
          <p:cNvPicPr>
            <a:picLocks noChangeAspect="1"/>
          </p:cNvPicPr>
          <p:nvPr/>
        </p:nvPicPr>
        <p:blipFill>
          <a:blip r:embed="rId6"/>
          <a:stretch>
            <a:fillRect/>
          </a:stretch>
        </p:blipFill>
        <p:spPr>
          <a:xfrm>
            <a:off x="4648954" y="2973351"/>
            <a:ext cx="1946366" cy="1567542"/>
          </a:xfrm>
          <a:prstGeom prst="rect">
            <a:avLst/>
          </a:prstGeom>
        </p:spPr>
      </p:pic>
    </p:spTree>
    <p:extLst>
      <p:ext uri="{BB962C8B-B14F-4D97-AF65-F5344CB8AC3E}">
        <p14:creationId xmlns:p14="http://schemas.microsoft.com/office/powerpoint/2010/main" val="14293250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95244"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Home Visit</a:t>
            </a:r>
          </a:p>
        </p:txBody>
      </p:sp>
      <p:sp>
        <p:nvSpPr>
          <p:cNvPr id="5" name="Content Placeholder 2"/>
          <p:cNvSpPr>
            <a:spLocks noGrp="1"/>
          </p:cNvSpPr>
          <p:nvPr>
            <p:ph idx="1"/>
          </p:nvPr>
        </p:nvSpPr>
        <p:spPr>
          <a:xfrm>
            <a:off x="575736" y="1776079"/>
            <a:ext cx="11040533" cy="4362945"/>
          </a:xfrm>
        </p:spPr>
        <p:txBody>
          <a:bodyPr vert="horz" lIns="0" tIns="0" rIns="0" bIns="0" rtlCol="0" anchor="t">
            <a:normAutofit/>
          </a:bodyPr>
          <a:lstStyle/>
          <a:p>
            <a:pPr marL="457200" indent="-457200">
              <a:buFont typeface="Arial" panose="020B0604020202020204" pitchFamily="34" charset="0"/>
              <a:buChar char="•"/>
            </a:pPr>
            <a:r>
              <a:rPr lang="en-US" sz="2400" dirty="0">
                <a:latin typeface="Calisto MT"/>
              </a:rPr>
              <a:t>You have a long discussion with Maria, and you ask to see what the herbal medicines are.  It is a mixture of basil, chamomile and rosemary. You encourage to keep taking the tea the </a:t>
            </a:r>
            <a:r>
              <a:rPr lang="en-US" sz="2400" dirty="0" err="1">
                <a:latin typeface="Calisto MT"/>
              </a:rPr>
              <a:t>curandera</a:t>
            </a:r>
            <a:r>
              <a:rPr lang="en-US" sz="2400" dirty="0">
                <a:latin typeface="Calisto MT"/>
              </a:rPr>
              <a:t> has provided her but also are able to educate her on the need for her to take her TB meds.</a:t>
            </a:r>
          </a:p>
          <a:p>
            <a:pPr marL="457200" indent="-457200">
              <a:buFont typeface="Arial" panose="020B0604020202020204" pitchFamily="34" charset="0"/>
              <a:buChar char="•"/>
            </a:pPr>
            <a:r>
              <a:rPr lang="en-US" sz="2400" dirty="0">
                <a:latin typeface="Calisto MT"/>
              </a:rPr>
              <a:t>The patient verbalizes understanding and agrees to take the DOT </a:t>
            </a:r>
          </a:p>
          <a:p>
            <a:r>
              <a:rPr lang="en-US" sz="2400" dirty="0">
                <a:latin typeface="Calisto MT"/>
              </a:rPr>
              <a:t> </a:t>
            </a:r>
          </a:p>
          <a:p>
            <a:r>
              <a:rPr lang="en-US" sz="2400" dirty="0">
                <a:latin typeface="Calisto MT"/>
              </a:rPr>
              <a:t> </a:t>
            </a:r>
            <a:r>
              <a:rPr lang="en-US" sz="2400" dirty="0">
                <a:solidFill>
                  <a:schemeClr val="accent6">
                    <a:lumMod val="76000"/>
                  </a:schemeClr>
                </a:solidFill>
                <a:latin typeface="Calisto MT"/>
              </a:rPr>
              <a:t>What question could you ask to ensure</a:t>
            </a:r>
            <a:endParaRPr lang="en-US" sz="2400" dirty="0">
              <a:solidFill>
                <a:schemeClr val="accent6">
                  <a:lumMod val="76000"/>
                </a:schemeClr>
              </a:solidFill>
              <a:ea typeface="Noto Sans"/>
              <a:cs typeface="Noto Sans"/>
            </a:endParaRPr>
          </a:p>
          <a:p>
            <a:r>
              <a:rPr lang="en-US" sz="2400" dirty="0">
                <a:solidFill>
                  <a:schemeClr val="accent6">
                    <a:lumMod val="76000"/>
                  </a:schemeClr>
                </a:solidFill>
                <a:latin typeface="Calisto MT"/>
              </a:rPr>
              <a:t> patients tell you about all the pills/supplements</a:t>
            </a:r>
          </a:p>
          <a:p>
            <a:r>
              <a:rPr lang="en-US" sz="2400" dirty="0">
                <a:solidFill>
                  <a:schemeClr val="accent6">
                    <a:lumMod val="76000"/>
                  </a:schemeClr>
                </a:solidFill>
                <a:latin typeface="Calisto MT"/>
              </a:rPr>
              <a:t> they take? Why is it important to know?</a:t>
            </a:r>
            <a:endParaRPr lang="en-US" sz="2400" dirty="0">
              <a:solidFill>
                <a:schemeClr val="accent6">
                  <a:lumMod val="76000"/>
                </a:schemeClr>
              </a:solidFill>
              <a:latin typeface="Calisto MT" panose="02040603050505030304" pitchFamily="18" charset="0"/>
            </a:endParaRPr>
          </a:p>
        </p:txBody>
      </p:sp>
      <p:pic>
        <p:nvPicPr>
          <p:cNvPr id="6" name="Picture 5"/>
          <p:cNvPicPr>
            <a:picLocks noChangeAspect="1"/>
          </p:cNvPicPr>
          <p:nvPr/>
        </p:nvPicPr>
        <p:blipFill>
          <a:blip r:embed="rId6"/>
          <a:stretch>
            <a:fillRect/>
          </a:stretch>
        </p:blipFill>
        <p:spPr>
          <a:xfrm>
            <a:off x="7731918" y="3957551"/>
            <a:ext cx="3226525" cy="1724298"/>
          </a:xfrm>
          <a:prstGeom prst="rect">
            <a:avLst/>
          </a:prstGeom>
        </p:spPr>
      </p:pic>
    </p:spTree>
    <p:extLst>
      <p:ext uri="{BB962C8B-B14F-4D97-AF65-F5344CB8AC3E}">
        <p14:creationId xmlns:p14="http://schemas.microsoft.com/office/powerpoint/2010/main" val="38604728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96268"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1036320" y="890587"/>
            <a:ext cx="9997440" cy="5076825"/>
          </a:xfrm>
          <a:prstGeom prst="rect">
            <a:avLst/>
          </a:prstGeom>
        </p:spPr>
      </p:pic>
    </p:spTree>
    <p:extLst>
      <p:ext uri="{BB962C8B-B14F-4D97-AF65-F5344CB8AC3E}">
        <p14:creationId xmlns:p14="http://schemas.microsoft.com/office/powerpoint/2010/main" val="636876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0993"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6310265" y="2202227"/>
            <a:ext cx="5377444" cy="615553"/>
          </a:xfrm>
          <a:prstGeom prst="rect">
            <a:avLst/>
          </a:prstGeom>
          <a:noFill/>
        </p:spPr>
        <p:txBody>
          <a:bodyPr wrap="square" lIns="0" tIns="0" rIns="0" bIns="0" anchor="t">
            <a:spAutoFit/>
          </a:bodyPr>
          <a:lstStyle/>
          <a:p>
            <a:r>
              <a:rPr lang="en-US" sz="2000" dirty="0"/>
              <a:t>Adherence and completion of therapy intersect</a:t>
            </a: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Adherence and Completion of Therapy</a:t>
            </a:r>
          </a:p>
        </p:txBody>
      </p:sp>
      <p:pic>
        <p:nvPicPr>
          <p:cNvPr id="5" name="Content Placeholder 6" descr="A diagram of a venn diagram&#10;&#10;AI-generated content may be incorrect.">
            <a:extLst>
              <a:ext uri="{FF2B5EF4-FFF2-40B4-BE49-F238E27FC236}">
                <a16:creationId xmlns:a16="http://schemas.microsoft.com/office/drawing/2014/main" id="{F7424766-3DDA-7F12-3CBD-C0E96B19F688}"/>
              </a:ext>
            </a:extLst>
          </p:cNvPr>
          <p:cNvPicPr>
            <a:picLocks noGrp="1" noChangeAspect="1"/>
          </p:cNvPicPr>
          <p:nvPr>
            <p:ph idx="1"/>
          </p:nvPr>
        </p:nvPicPr>
        <p:blipFill>
          <a:blip r:embed="rId6"/>
          <a:stretch>
            <a:fillRect/>
          </a:stretch>
        </p:blipFill>
        <p:spPr>
          <a:xfrm>
            <a:off x="403720" y="1954389"/>
            <a:ext cx="5149877" cy="3299488"/>
          </a:xfrm>
          <a:noFill/>
        </p:spPr>
      </p:pic>
    </p:spTree>
    <p:extLst>
      <p:ext uri="{BB962C8B-B14F-4D97-AF65-F5344CB8AC3E}">
        <p14:creationId xmlns:p14="http://schemas.microsoft.com/office/powerpoint/2010/main" val="32882746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97292"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Reviewing Adherence </a:t>
            </a:r>
          </a:p>
        </p:txBody>
      </p:sp>
      <p:sp>
        <p:nvSpPr>
          <p:cNvPr id="5" name="Content Placeholder 2"/>
          <p:cNvSpPr>
            <a:spLocks noGrp="1"/>
          </p:cNvSpPr>
          <p:nvPr>
            <p:ph idx="1"/>
          </p:nvPr>
        </p:nvSpPr>
        <p:spPr>
          <a:xfrm>
            <a:off x="575736" y="1776079"/>
            <a:ext cx="11040533" cy="4362945"/>
          </a:xfrm>
        </p:spPr>
        <p:txBody>
          <a:bodyPr>
            <a:normAutofit/>
          </a:bodyPr>
          <a:lstStyle/>
          <a:p>
            <a:pPr marL="0" indent="0">
              <a:buNone/>
            </a:pPr>
            <a:r>
              <a:rPr lang="en-US" sz="2000" dirty="0">
                <a:latin typeface="Calisto MT" panose="02040603050505030304" pitchFamily="18" charset="0"/>
              </a:rPr>
              <a:t>Based on the calendar, what is Maria’s start date of treatment?</a:t>
            </a:r>
          </a:p>
          <a:p>
            <a:pPr marL="0" indent="0">
              <a:buNone/>
            </a:pPr>
            <a:r>
              <a:rPr lang="en-US" sz="2000" dirty="0">
                <a:latin typeface="Calisto MT" panose="02040603050505030304" pitchFamily="18" charset="0"/>
              </a:rPr>
              <a:t>4/28/25</a:t>
            </a:r>
          </a:p>
          <a:p>
            <a:pPr marL="0" indent="0">
              <a:buNone/>
            </a:pPr>
            <a:r>
              <a:rPr lang="en-US" sz="2000" dirty="0">
                <a:latin typeface="Calisto MT" panose="02040603050505030304" pitchFamily="18" charset="0"/>
              </a:rPr>
              <a:t>How many weeks of therapy has she completed? </a:t>
            </a:r>
          </a:p>
          <a:p>
            <a:pPr marL="0" indent="0">
              <a:buNone/>
            </a:pPr>
            <a:r>
              <a:rPr lang="en-US" sz="2000" dirty="0">
                <a:latin typeface="Calisto MT" panose="02040603050505030304" pitchFamily="18" charset="0"/>
              </a:rPr>
              <a:t>35 doses  35/7 = 5 weeks</a:t>
            </a:r>
          </a:p>
          <a:p>
            <a:pPr marL="0" indent="0">
              <a:buNone/>
            </a:pPr>
            <a:r>
              <a:rPr lang="en-US" sz="2000" dirty="0">
                <a:latin typeface="Calisto MT" panose="02040603050505030304" pitchFamily="18" charset="0"/>
              </a:rPr>
              <a:t>As you start looking ahead since she is almost done with the initial phase of therapy what are some things that you should be reviewing before you advance?</a:t>
            </a:r>
          </a:p>
          <a:p>
            <a:pPr marL="457200" indent="-457200">
              <a:buFont typeface="Arial" panose="020B0604020202020204" pitchFamily="34" charset="0"/>
              <a:buChar char="•"/>
            </a:pPr>
            <a:r>
              <a:rPr lang="en-US" sz="2000" dirty="0">
                <a:latin typeface="Calisto MT" panose="02040603050505030304" pitchFamily="18" charset="0"/>
              </a:rPr>
              <a:t>Susceptibilities</a:t>
            </a:r>
          </a:p>
          <a:p>
            <a:pPr marL="457200" indent="-457200">
              <a:buFont typeface="Arial" panose="020B0604020202020204" pitchFamily="34" charset="0"/>
              <a:buChar char="•"/>
            </a:pPr>
            <a:r>
              <a:rPr lang="en-US" sz="2000" dirty="0">
                <a:latin typeface="Calisto MT" panose="02040603050505030304" pitchFamily="18" charset="0"/>
              </a:rPr>
              <a:t>Repeat CXR?</a:t>
            </a:r>
          </a:p>
          <a:p>
            <a:pPr marL="457200" indent="-457200">
              <a:buFont typeface="Arial" panose="020B0604020202020204" pitchFamily="34" charset="0"/>
              <a:buChar char="•"/>
            </a:pPr>
            <a:r>
              <a:rPr lang="en-US" sz="2000" dirty="0">
                <a:latin typeface="Calisto MT" panose="02040603050505030304" pitchFamily="18" charset="0"/>
              </a:rPr>
              <a:t>Symptom Improvement? </a:t>
            </a:r>
          </a:p>
          <a:p>
            <a:pPr marL="457200" indent="-457200">
              <a:buFont typeface="Arial" panose="020B0604020202020204" pitchFamily="34" charset="0"/>
              <a:buChar char="•"/>
            </a:pPr>
            <a:r>
              <a:rPr lang="en-US" sz="2000" dirty="0">
                <a:latin typeface="Calisto MT" panose="02040603050505030304" pitchFamily="18" charset="0"/>
              </a:rPr>
              <a:t>Adverse Drug effects? </a:t>
            </a:r>
          </a:p>
        </p:txBody>
      </p:sp>
    </p:spTree>
    <p:extLst>
      <p:ext uri="{BB962C8B-B14F-4D97-AF65-F5344CB8AC3E}">
        <p14:creationId xmlns:p14="http://schemas.microsoft.com/office/powerpoint/2010/main" val="123758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98316"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747752" y="333401"/>
            <a:ext cx="11040533" cy="999056"/>
          </a:xfrm>
        </p:spPr>
        <p:txBody>
          <a:bodyPr vert="horz"/>
          <a:lstStyle/>
          <a:p>
            <a:r>
              <a:rPr lang="en-US" dirty="0"/>
              <a:t>There is Always a Curve Ball….</a:t>
            </a:r>
            <a:br>
              <a:rPr lang="en-US" dirty="0"/>
            </a:br>
            <a:r>
              <a:rPr lang="en-US" dirty="0"/>
              <a:t>Are you ready for it?</a:t>
            </a:r>
          </a:p>
        </p:txBody>
      </p:sp>
      <p:sp>
        <p:nvSpPr>
          <p:cNvPr id="5" name="Content Placeholder 2"/>
          <p:cNvSpPr>
            <a:spLocks noGrp="1"/>
          </p:cNvSpPr>
          <p:nvPr>
            <p:ph idx="1"/>
          </p:nvPr>
        </p:nvSpPr>
        <p:spPr>
          <a:xfrm>
            <a:off x="575736" y="1776079"/>
            <a:ext cx="11040533" cy="4362945"/>
          </a:xfrm>
        </p:spPr>
        <p:txBody>
          <a:bodyPr vert="horz" lIns="0" tIns="0" rIns="0" bIns="0" rtlCol="0" anchor="t">
            <a:normAutofit/>
          </a:bodyPr>
          <a:lstStyle/>
          <a:p>
            <a:pPr marL="457200" indent="-457200">
              <a:buFont typeface="Arial" panose="020B0604020202020204" pitchFamily="34" charset="0"/>
              <a:buChar char="•"/>
            </a:pPr>
            <a:r>
              <a:rPr lang="en-US" sz="2400" dirty="0"/>
              <a:t>Maria has completed 5 weeks of DOT with RIPE without any complaints.</a:t>
            </a:r>
            <a:endParaRPr lang="en-US" sz="2400" dirty="0">
              <a:ea typeface="Noto Sans"/>
              <a:cs typeface="Noto Sans"/>
            </a:endParaRPr>
          </a:p>
          <a:p>
            <a:pPr marL="457200" indent="-457200">
              <a:buFont typeface="Arial" panose="020B0604020202020204" pitchFamily="34" charset="0"/>
              <a:buChar char="•"/>
            </a:pPr>
            <a:r>
              <a:rPr lang="en-US" sz="2400" dirty="0"/>
              <a:t>On June 4</a:t>
            </a:r>
            <a:r>
              <a:rPr lang="en-US" sz="2400" baseline="30000" dirty="0"/>
              <a:t>th</a:t>
            </a:r>
            <a:r>
              <a:rPr lang="en-US" sz="2400" dirty="0"/>
              <a:t> Maria contacts you complaining of the following:</a:t>
            </a:r>
            <a:endParaRPr lang="en-US" sz="2400" dirty="0">
              <a:ea typeface="Noto Sans"/>
              <a:cs typeface="Noto Sans"/>
            </a:endParaRPr>
          </a:p>
          <a:p>
            <a:pPr marL="457200" indent="-457200">
              <a:buFont typeface="Arial" panose="020B0604020202020204" pitchFamily="34" charset="0"/>
              <a:buChar char="•"/>
            </a:pPr>
            <a:r>
              <a:rPr lang="en-US" sz="2400" dirty="0"/>
              <a:t>Nausea</a:t>
            </a:r>
            <a:endParaRPr lang="en-US" sz="2400" dirty="0">
              <a:ea typeface="Noto Sans"/>
              <a:cs typeface="Noto Sans"/>
            </a:endParaRPr>
          </a:p>
          <a:p>
            <a:pPr marL="457200" indent="-457200">
              <a:buFont typeface="Arial" panose="020B0604020202020204" pitchFamily="34" charset="0"/>
              <a:buChar char="•"/>
            </a:pPr>
            <a:r>
              <a:rPr lang="en-US" sz="2400" dirty="0"/>
              <a:t>Vomiting</a:t>
            </a:r>
            <a:endParaRPr lang="en-US" sz="2400" dirty="0">
              <a:ea typeface="Noto Sans"/>
              <a:cs typeface="Noto Sans"/>
            </a:endParaRPr>
          </a:p>
          <a:p>
            <a:pPr marL="457200" indent="-457200">
              <a:buFont typeface="Arial" panose="020B0604020202020204" pitchFamily="34" charset="0"/>
              <a:buChar char="•"/>
            </a:pPr>
            <a:r>
              <a:rPr lang="en-US" sz="2400" dirty="0"/>
              <a:t>Rash all over body</a:t>
            </a:r>
            <a:endParaRPr lang="en-US" sz="2400" dirty="0">
              <a:ea typeface="Noto Sans"/>
              <a:cs typeface="Noto Sans"/>
            </a:endParaRPr>
          </a:p>
          <a:p>
            <a:pPr marL="457200" indent="-457200">
              <a:buFont typeface="Arial" panose="020B0604020202020204" pitchFamily="34" charset="0"/>
              <a:buChar char="•"/>
            </a:pPr>
            <a:r>
              <a:rPr lang="en-US" sz="2400" dirty="0"/>
              <a:t>Fever of 101</a:t>
            </a:r>
            <a:endParaRPr lang="en-US" sz="2400" dirty="0">
              <a:ea typeface="Noto Sans"/>
              <a:cs typeface="Noto Sans"/>
            </a:endParaRPr>
          </a:p>
          <a:p>
            <a:pPr marL="457200" indent="-457200">
              <a:buFont typeface="Arial" panose="020B0604020202020204" pitchFamily="34" charset="0"/>
              <a:buChar char="•"/>
            </a:pPr>
            <a:r>
              <a:rPr lang="en-US" sz="2400" dirty="0"/>
              <a:t>Headache </a:t>
            </a:r>
            <a:endParaRPr lang="en-US" sz="2400" dirty="0">
              <a:ea typeface="Noto Sans"/>
              <a:cs typeface="Noto Sans"/>
            </a:endParaRPr>
          </a:p>
          <a:p>
            <a:pPr marL="457200" indent="-457200">
              <a:buFont typeface="Arial" panose="020B0604020202020204" pitchFamily="34" charset="0"/>
              <a:buChar char="•"/>
            </a:pPr>
            <a:r>
              <a:rPr lang="en-US" sz="2400" dirty="0"/>
              <a:t>N/V</a:t>
            </a:r>
            <a:endParaRPr lang="en-US" sz="2400" dirty="0">
              <a:ea typeface="Noto Sans"/>
              <a:cs typeface="Noto Sans"/>
            </a:endParaRPr>
          </a:p>
          <a:p>
            <a:pPr marL="0" indent="0" algn="ctr">
              <a:buNone/>
            </a:pPr>
            <a:r>
              <a:rPr lang="en-US" sz="2400" b="1" dirty="0"/>
              <a:t>NOW WHAT???</a:t>
            </a:r>
            <a:endParaRPr lang="en-US" sz="2400" b="1" dirty="0">
              <a:ea typeface="Noto Sans"/>
              <a:cs typeface="Noto Sans"/>
            </a:endParaRPr>
          </a:p>
          <a:p>
            <a:pPr marL="0" indent="0">
              <a:buNone/>
            </a:pPr>
            <a:endParaRPr lang="en-US" sz="2400" dirty="0"/>
          </a:p>
        </p:txBody>
      </p:sp>
      <p:pic>
        <p:nvPicPr>
          <p:cNvPr id="6" name="Picture 5"/>
          <p:cNvPicPr>
            <a:picLocks noChangeAspect="1"/>
          </p:cNvPicPr>
          <p:nvPr/>
        </p:nvPicPr>
        <p:blipFill>
          <a:blip r:embed="rId6"/>
          <a:stretch>
            <a:fillRect/>
          </a:stretch>
        </p:blipFill>
        <p:spPr>
          <a:xfrm>
            <a:off x="8490099" y="3095580"/>
            <a:ext cx="2727959" cy="2426970"/>
          </a:xfrm>
          <a:prstGeom prst="rect">
            <a:avLst/>
          </a:prstGeom>
        </p:spPr>
      </p:pic>
    </p:spTree>
    <p:extLst>
      <p:ext uri="{BB962C8B-B14F-4D97-AF65-F5344CB8AC3E}">
        <p14:creationId xmlns:p14="http://schemas.microsoft.com/office/powerpoint/2010/main" val="8263831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99340"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Medical Evaluation – What Do You Do?</a:t>
            </a:r>
          </a:p>
        </p:txBody>
      </p:sp>
      <p:sp>
        <p:nvSpPr>
          <p:cNvPr id="5" name="Content Placeholder 2"/>
          <p:cNvSpPr>
            <a:spLocks noGrp="1"/>
          </p:cNvSpPr>
          <p:nvPr>
            <p:ph idx="1"/>
          </p:nvPr>
        </p:nvSpPr>
        <p:spPr>
          <a:xfrm>
            <a:off x="575736" y="1776079"/>
            <a:ext cx="11040533" cy="4362945"/>
          </a:xfrm>
        </p:spPr>
        <p:txBody>
          <a:bodyPr>
            <a:normAutofit/>
          </a:bodyPr>
          <a:lstStyle/>
          <a:p>
            <a:pPr marL="0" indent="0">
              <a:buNone/>
            </a:pPr>
            <a:r>
              <a:rPr lang="en-US" sz="2400" dirty="0">
                <a:latin typeface="Calisto MT" panose="02040603050505030304" pitchFamily="18" charset="0"/>
              </a:rPr>
              <a:t>You make an emergent appointment for Maria Your clinic provider asks to hold meds, draws a CBC and Liver enzymes with the following results: </a:t>
            </a:r>
          </a:p>
          <a:p>
            <a:pPr marL="0" indent="0">
              <a:buNone/>
            </a:pPr>
            <a:r>
              <a:rPr lang="en-US" sz="2400" dirty="0">
                <a:latin typeface="Calisto MT" panose="02040603050505030304" pitchFamily="18" charset="0"/>
              </a:rPr>
              <a:t>WBC 11.28</a:t>
            </a:r>
          </a:p>
          <a:p>
            <a:pPr marL="0" indent="0">
              <a:buNone/>
            </a:pPr>
            <a:r>
              <a:rPr lang="en-US" sz="2400" dirty="0">
                <a:latin typeface="Calisto MT" panose="02040603050505030304" pitchFamily="18" charset="0"/>
              </a:rPr>
              <a:t>RBC 4.70</a:t>
            </a:r>
          </a:p>
          <a:p>
            <a:pPr marL="0" indent="0">
              <a:buNone/>
            </a:pPr>
            <a:r>
              <a:rPr lang="en-US" sz="2400" dirty="0" err="1">
                <a:latin typeface="Calisto MT" panose="02040603050505030304" pitchFamily="18" charset="0"/>
              </a:rPr>
              <a:t>Hgb</a:t>
            </a:r>
            <a:r>
              <a:rPr lang="en-US" sz="2400" dirty="0">
                <a:latin typeface="Calisto MT" panose="02040603050505030304" pitchFamily="18" charset="0"/>
              </a:rPr>
              <a:t> 13.0</a:t>
            </a:r>
          </a:p>
          <a:p>
            <a:pPr marL="0" indent="0">
              <a:buNone/>
            </a:pPr>
            <a:r>
              <a:rPr lang="en-US" sz="2400" dirty="0">
                <a:latin typeface="Calisto MT" panose="02040603050505030304" pitchFamily="18" charset="0"/>
              </a:rPr>
              <a:t>HCT 38.2</a:t>
            </a:r>
          </a:p>
          <a:p>
            <a:pPr marL="0" indent="0">
              <a:buNone/>
            </a:pPr>
            <a:r>
              <a:rPr lang="en-US" sz="2400" dirty="0">
                <a:latin typeface="Calisto MT" panose="02040603050505030304" pitchFamily="18" charset="0"/>
              </a:rPr>
              <a:t>Platelets 150</a:t>
            </a:r>
          </a:p>
          <a:p>
            <a:pPr marL="0" indent="0">
              <a:buNone/>
            </a:pPr>
            <a:r>
              <a:rPr lang="en-US" sz="2400" dirty="0">
                <a:latin typeface="Calisto MT" panose="02040603050505030304" pitchFamily="18" charset="0"/>
              </a:rPr>
              <a:t>ALT 191</a:t>
            </a:r>
          </a:p>
          <a:p>
            <a:pPr marL="0" indent="0">
              <a:buNone/>
            </a:pPr>
            <a:r>
              <a:rPr lang="en-US" sz="2400" dirty="0">
                <a:latin typeface="Calisto MT" panose="02040603050505030304" pitchFamily="18" charset="0"/>
              </a:rPr>
              <a:t>AST 93</a:t>
            </a:r>
          </a:p>
        </p:txBody>
      </p:sp>
    </p:spTree>
    <p:extLst>
      <p:ext uri="{BB962C8B-B14F-4D97-AF65-F5344CB8AC3E}">
        <p14:creationId xmlns:p14="http://schemas.microsoft.com/office/powerpoint/2010/main" val="637637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0364"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Here Comes the FASTBALL</a:t>
            </a:r>
          </a:p>
        </p:txBody>
      </p:sp>
      <p:sp>
        <p:nvSpPr>
          <p:cNvPr id="5" name="Content Placeholder 2"/>
          <p:cNvSpPr>
            <a:spLocks noGrp="1"/>
          </p:cNvSpPr>
          <p:nvPr>
            <p:ph idx="1"/>
          </p:nvPr>
        </p:nvSpPr>
        <p:spPr>
          <a:xfrm>
            <a:off x="575736" y="1776079"/>
            <a:ext cx="11040533" cy="4362945"/>
          </a:xfrm>
        </p:spPr>
        <p:txBody>
          <a:bodyPr vert="horz" lIns="0" tIns="0" rIns="0" bIns="0" rtlCol="0" anchor="t">
            <a:normAutofit/>
          </a:bodyPr>
          <a:lstStyle/>
          <a:p>
            <a:pPr marL="0" indent="0">
              <a:buNone/>
            </a:pPr>
            <a:r>
              <a:rPr lang="en-US" sz="2400" dirty="0">
                <a:latin typeface="Calisto MT"/>
              </a:rPr>
              <a:t>The meds are on hold until the LFT’s are below 2 x ULN and the platelets have recovered to 195</a:t>
            </a:r>
          </a:p>
          <a:p>
            <a:endParaRPr lang="en-US" sz="2400" dirty="0">
              <a:latin typeface="Calisto MT"/>
            </a:endParaRPr>
          </a:p>
          <a:p>
            <a:pPr marL="0" indent="0">
              <a:buNone/>
            </a:pPr>
            <a:r>
              <a:rPr lang="en-US" sz="2400" dirty="0">
                <a:latin typeface="Calisto MT"/>
              </a:rPr>
              <a:t>You start the drug challenge with Rifampin and EMB on 6/15/25.</a:t>
            </a:r>
          </a:p>
          <a:p>
            <a:pPr marL="0" indent="0">
              <a:buNone/>
            </a:pPr>
            <a:r>
              <a:rPr lang="en-US" sz="2400" dirty="0">
                <a:latin typeface="Calisto MT"/>
              </a:rPr>
              <a:t>On the fourth day of the challenge, Maria calls with the following complaints:</a:t>
            </a:r>
          </a:p>
          <a:p>
            <a:pPr marL="342900" indent="-342900">
              <a:buChar char="•"/>
            </a:pPr>
            <a:r>
              <a:rPr lang="en-US" sz="2400" dirty="0">
                <a:latin typeface="Calisto MT" panose="02040603050505030304" pitchFamily="18" charset="0"/>
              </a:rPr>
              <a:t>Headache </a:t>
            </a:r>
          </a:p>
          <a:p>
            <a:pPr marL="342900" indent="-342900">
              <a:buChar char="•"/>
            </a:pPr>
            <a:r>
              <a:rPr lang="en-US" sz="2400" dirty="0">
                <a:latin typeface="Calisto MT" panose="02040603050505030304" pitchFamily="18" charset="0"/>
              </a:rPr>
              <a:t>Rash</a:t>
            </a:r>
          </a:p>
          <a:p>
            <a:pPr marL="342900" indent="-342900">
              <a:buChar char="•"/>
            </a:pPr>
            <a:r>
              <a:rPr lang="en-US" sz="2400" dirty="0">
                <a:latin typeface="Calisto MT" panose="02040603050505030304" pitchFamily="18" charset="0"/>
              </a:rPr>
              <a:t>Fever</a:t>
            </a:r>
          </a:p>
          <a:p>
            <a:pPr marL="342900" indent="-342900">
              <a:buChar char="•"/>
            </a:pPr>
            <a:r>
              <a:rPr lang="en-US" sz="2400" dirty="0">
                <a:latin typeface="Calisto MT" panose="02040603050505030304" pitchFamily="18" charset="0"/>
              </a:rPr>
              <a:t>Malaise  </a:t>
            </a:r>
          </a:p>
        </p:txBody>
      </p:sp>
      <p:pic>
        <p:nvPicPr>
          <p:cNvPr id="6" name="Picture 5"/>
          <p:cNvPicPr>
            <a:picLocks noChangeAspect="1"/>
          </p:cNvPicPr>
          <p:nvPr/>
        </p:nvPicPr>
        <p:blipFill>
          <a:blip r:embed="rId6"/>
          <a:stretch>
            <a:fillRect/>
          </a:stretch>
        </p:blipFill>
        <p:spPr>
          <a:xfrm>
            <a:off x="7314840" y="3952874"/>
            <a:ext cx="3032760" cy="1990725"/>
          </a:xfrm>
          <a:prstGeom prst="rect">
            <a:avLst/>
          </a:prstGeom>
        </p:spPr>
      </p:pic>
    </p:spTree>
    <p:extLst>
      <p:ext uri="{BB962C8B-B14F-4D97-AF65-F5344CB8AC3E}">
        <p14:creationId xmlns:p14="http://schemas.microsoft.com/office/powerpoint/2010/main" val="3198872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1388"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647177" y="297187"/>
            <a:ext cx="11040533" cy="999056"/>
          </a:xfrm>
        </p:spPr>
        <p:txBody>
          <a:bodyPr vert="horz"/>
          <a:lstStyle/>
          <a:p>
            <a:r>
              <a:rPr lang="en-US" dirty="0"/>
              <a:t>Because You Don’t want Dr. </a:t>
            </a:r>
            <a:r>
              <a:rPr lang="en-US" dirty="0" err="1"/>
              <a:t>Armitige</a:t>
            </a:r>
            <a:r>
              <a:rPr lang="en-US" dirty="0"/>
              <a:t> or Dr. Seaworth To Miss you….</a:t>
            </a:r>
          </a:p>
        </p:txBody>
      </p:sp>
      <p:sp>
        <p:nvSpPr>
          <p:cNvPr id="5" name="Content Placeholder 2"/>
          <p:cNvSpPr>
            <a:spLocks noGrp="1"/>
          </p:cNvSpPr>
          <p:nvPr>
            <p:ph idx="1"/>
          </p:nvPr>
        </p:nvSpPr>
        <p:spPr>
          <a:xfrm>
            <a:off x="575736" y="1776079"/>
            <a:ext cx="11040533" cy="4362945"/>
          </a:xfrm>
        </p:spPr>
        <p:txBody>
          <a:bodyPr>
            <a:normAutofit/>
          </a:bodyPr>
          <a:lstStyle/>
          <a:p>
            <a:pPr marL="457200" indent="-457200">
              <a:buFont typeface="Arial" panose="020B0604020202020204" pitchFamily="34" charset="0"/>
              <a:buChar char="•"/>
            </a:pPr>
            <a:r>
              <a:rPr lang="en-US" sz="2400" dirty="0">
                <a:latin typeface="Calisto MT" panose="02040603050505030304" pitchFamily="18" charset="0"/>
              </a:rPr>
              <a:t>You get a second consult.</a:t>
            </a:r>
          </a:p>
          <a:p>
            <a:pPr marL="457200" indent="-457200">
              <a:buFont typeface="Arial" panose="020B0604020202020204" pitchFamily="34" charset="0"/>
              <a:buChar char="•"/>
            </a:pPr>
            <a:r>
              <a:rPr lang="en-US" sz="2400" dirty="0">
                <a:latin typeface="Calisto MT" panose="02040603050505030304" pitchFamily="18" charset="0"/>
              </a:rPr>
              <a:t>This time the recommendation is to re-start the challenge but to substitute </a:t>
            </a:r>
            <a:r>
              <a:rPr lang="en-US" sz="2400" dirty="0" err="1">
                <a:latin typeface="Calisto MT" panose="02040603050505030304" pitchFamily="18" charset="0"/>
              </a:rPr>
              <a:t>Rifabutin</a:t>
            </a:r>
            <a:r>
              <a:rPr lang="en-US" sz="2400" dirty="0">
                <a:latin typeface="Calisto MT" panose="02040603050505030304" pitchFamily="18" charset="0"/>
              </a:rPr>
              <a:t> for Rifampin </a:t>
            </a:r>
          </a:p>
        </p:txBody>
      </p:sp>
      <p:pic>
        <p:nvPicPr>
          <p:cNvPr id="6" name="Picture 5"/>
          <p:cNvPicPr>
            <a:picLocks noChangeAspect="1"/>
          </p:cNvPicPr>
          <p:nvPr/>
        </p:nvPicPr>
        <p:blipFill>
          <a:blip r:embed="rId6"/>
          <a:stretch>
            <a:fillRect/>
          </a:stretch>
        </p:blipFill>
        <p:spPr>
          <a:xfrm>
            <a:off x="1632530" y="3688132"/>
            <a:ext cx="2466975" cy="1847850"/>
          </a:xfrm>
          <a:prstGeom prst="rect">
            <a:avLst/>
          </a:prstGeom>
        </p:spPr>
      </p:pic>
      <p:sp>
        <p:nvSpPr>
          <p:cNvPr id="8" name="Right Arrow 7"/>
          <p:cNvSpPr/>
          <p:nvPr/>
        </p:nvSpPr>
        <p:spPr>
          <a:xfrm>
            <a:off x="4494378" y="4369741"/>
            <a:ext cx="2009553" cy="484632"/>
          </a:xfrm>
          <a:prstGeom prst="rightArrow">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stretch>
            <a:fillRect/>
          </a:stretch>
        </p:blipFill>
        <p:spPr>
          <a:xfrm>
            <a:off x="6799217" y="3688132"/>
            <a:ext cx="2466975" cy="1847850"/>
          </a:xfrm>
          <a:prstGeom prst="rect">
            <a:avLst/>
          </a:prstGeom>
        </p:spPr>
      </p:pic>
    </p:spTree>
    <p:extLst>
      <p:ext uri="{BB962C8B-B14F-4D97-AF65-F5344CB8AC3E}">
        <p14:creationId xmlns:p14="http://schemas.microsoft.com/office/powerpoint/2010/main" val="3901957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0569" y="523873"/>
            <a:ext cx="7347097" cy="5334000"/>
          </a:xfrm>
          <a:prstGeom prst="rect">
            <a:avLst/>
          </a:prstGeom>
        </p:spPr>
      </p:pic>
      <p:sp>
        <p:nvSpPr>
          <p:cNvPr id="5" name="TextBox 4"/>
          <p:cNvSpPr txBox="1"/>
          <p:nvPr/>
        </p:nvSpPr>
        <p:spPr>
          <a:xfrm>
            <a:off x="8384035" y="523873"/>
            <a:ext cx="3021654" cy="5539978"/>
          </a:xfrm>
          <a:prstGeom prst="rect">
            <a:avLst/>
          </a:prstGeom>
          <a:noFill/>
        </p:spPr>
        <p:txBody>
          <a:bodyPr wrap="square" rtlCol="0">
            <a:spAutoFit/>
          </a:bodyPr>
          <a:lstStyle/>
          <a:p>
            <a:endParaRPr lang="en-US" sz="1600" dirty="0">
              <a:latin typeface="Calisto MT" panose="02040603050505030304" pitchFamily="18" charset="0"/>
            </a:endParaRPr>
          </a:p>
          <a:p>
            <a:r>
              <a:rPr lang="en-US" sz="1600" dirty="0" err="1">
                <a:latin typeface="Calisto MT" panose="02040603050505030304" pitchFamily="18" charset="0"/>
              </a:rPr>
              <a:t>Rifabutin</a:t>
            </a:r>
            <a:r>
              <a:rPr lang="en-US" sz="1600" dirty="0">
                <a:latin typeface="Calisto MT" panose="02040603050505030304" pitchFamily="18" charset="0"/>
              </a:rPr>
              <a:t> and EMB from 6/29 to 7/5</a:t>
            </a:r>
          </a:p>
          <a:p>
            <a:endParaRPr lang="en-US" sz="1600" dirty="0">
              <a:latin typeface="Calisto MT" panose="02040603050505030304" pitchFamily="18" charset="0"/>
            </a:endParaRPr>
          </a:p>
          <a:p>
            <a:r>
              <a:rPr lang="en-US" sz="1600" dirty="0">
                <a:latin typeface="Calisto MT" panose="02040603050505030304" pitchFamily="18" charset="0"/>
              </a:rPr>
              <a:t>INH, </a:t>
            </a:r>
            <a:r>
              <a:rPr lang="en-US" sz="1600" dirty="0" err="1">
                <a:latin typeface="Calisto MT" panose="02040603050505030304" pitchFamily="18" charset="0"/>
              </a:rPr>
              <a:t>Rifabutin</a:t>
            </a:r>
            <a:r>
              <a:rPr lang="en-US" sz="1600" dirty="0">
                <a:latin typeface="Calisto MT" panose="02040603050505030304" pitchFamily="18" charset="0"/>
              </a:rPr>
              <a:t> and EMB from 7/6 to 7/12</a:t>
            </a:r>
          </a:p>
          <a:p>
            <a:endParaRPr lang="en-US" sz="1600" dirty="0">
              <a:latin typeface="Calisto MT" panose="02040603050505030304" pitchFamily="18" charset="0"/>
            </a:endParaRPr>
          </a:p>
          <a:p>
            <a:r>
              <a:rPr lang="en-US" sz="1600" dirty="0">
                <a:latin typeface="Calisto MT" panose="02040603050505030304" pitchFamily="18" charset="0"/>
              </a:rPr>
              <a:t>INH, </a:t>
            </a:r>
            <a:r>
              <a:rPr lang="en-US" sz="1600" dirty="0" err="1">
                <a:latin typeface="Calisto MT" panose="02040603050505030304" pitchFamily="18" charset="0"/>
              </a:rPr>
              <a:t>Rifabutin</a:t>
            </a:r>
            <a:r>
              <a:rPr lang="en-US" sz="1600" dirty="0">
                <a:latin typeface="Calisto MT" panose="02040603050505030304" pitchFamily="18" charset="0"/>
              </a:rPr>
              <a:t>, EMB and PZA from 7/12 to 7/19</a:t>
            </a:r>
          </a:p>
          <a:p>
            <a:endParaRPr lang="en-US" sz="1600" dirty="0">
              <a:latin typeface="Calisto MT" panose="02040603050505030304" pitchFamily="18" charset="0"/>
            </a:endParaRPr>
          </a:p>
          <a:p>
            <a:r>
              <a:rPr lang="en-US" sz="1600" dirty="0">
                <a:latin typeface="Calisto MT" panose="02040603050505030304" pitchFamily="18" charset="0"/>
              </a:rPr>
              <a:t>Do you count the doses of a drug challenge?</a:t>
            </a:r>
          </a:p>
          <a:p>
            <a:endParaRPr lang="en-US" sz="1600" dirty="0">
              <a:latin typeface="Calisto MT" panose="02040603050505030304" pitchFamily="18" charset="0"/>
            </a:endParaRPr>
          </a:p>
          <a:p>
            <a:r>
              <a:rPr lang="en-US" sz="1600" dirty="0">
                <a:latin typeface="Calisto MT" panose="02040603050505030304" pitchFamily="18" charset="0"/>
              </a:rPr>
              <a:t>If so, when would you start counting doses?</a:t>
            </a:r>
          </a:p>
          <a:p>
            <a:endParaRPr lang="en-US" sz="1600" dirty="0">
              <a:latin typeface="Calisto MT" panose="02040603050505030304" pitchFamily="18" charset="0"/>
            </a:endParaRPr>
          </a:p>
          <a:p>
            <a:r>
              <a:rPr lang="en-US" sz="1600" dirty="0">
                <a:latin typeface="Calisto MT" panose="02040603050505030304" pitchFamily="18" charset="0"/>
              </a:rPr>
              <a:t>Does the patient need to start treatment over? </a:t>
            </a:r>
          </a:p>
          <a:p>
            <a:endParaRPr lang="en-US" sz="1600" dirty="0">
              <a:latin typeface="Calisto MT" panose="02040603050505030304" pitchFamily="18" charset="0"/>
            </a:endParaRPr>
          </a:p>
          <a:p>
            <a:r>
              <a:rPr lang="en-US" sz="1600" dirty="0">
                <a:latin typeface="Calisto MT" panose="02040603050505030304" pitchFamily="18" charset="0"/>
              </a:rPr>
              <a:t>How many doses of therapy has Maria completed?</a:t>
            </a:r>
          </a:p>
          <a:p>
            <a:endParaRPr lang="en-US" dirty="0">
              <a:latin typeface="Calisto MT" panose="02040603050505030304" pitchFamily="18" charset="0"/>
            </a:endParaRPr>
          </a:p>
        </p:txBody>
      </p:sp>
    </p:spTree>
    <p:extLst>
      <p:ext uri="{BB962C8B-B14F-4D97-AF65-F5344CB8AC3E}">
        <p14:creationId xmlns:p14="http://schemas.microsoft.com/office/powerpoint/2010/main" val="13573288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2412"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279080"/>
            <a:ext cx="11040533" cy="999056"/>
          </a:xfrm>
        </p:spPr>
        <p:txBody>
          <a:bodyPr vert="horz"/>
          <a:lstStyle/>
          <a:p>
            <a:r>
              <a:rPr lang="en-US" dirty="0"/>
              <a:t> I have been on treatment since February. I don’t want MORE… </a:t>
            </a:r>
          </a:p>
        </p:txBody>
      </p:sp>
      <p:sp>
        <p:nvSpPr>
          <p:cNvPr id="5" name="Content Placeholder 2"/>
          <p:cNvSpPr>
            <a:spLocks noGrp="1"/>
          </p:cNvSpPr>
          <p:nvPr>
            <p:ph idx="1"/>
          </p:nvPr>
        </p:nvSpPr>
        <p:spPr>
          <a:xfrm>
            <a:off x="575736" y="1776079"/>
            <a:ext cx="11040533" cy="4362945"/>
          </a:xfrm>
        </p:spPr>
        <p:txBody>
          <a:bodyPr vert="horz" lIns="0" tIns="0" rIns="0" bIns="0" rtlCol="0" anchor="t">
            <a:normAutofit fontScale="92500"/>
          </a:bodyPr>
          <a:lstStyle/>
          <a:p>
            <a:pPr marL="285750" indent="-285750">
              <a:buFont typeface="Arial" panose="020B0604020202020204" pitchFamily="34" charset="0"/>
              <a:buChar char="•"/>
            </a:pPr>
            <a:r>
              <a:rPr lang="en-US" sz="2400" dirty="0">
                <a:latin typeface="Calisto MT"/>
              </a:rPr>
              <a:t>Maria does not want to continue therapy because she has been on treatment for 8 months. </a:t>
            </a:r>
          </a:p>
          <a:p>
            <a:pPr marL="285750" indent="-285750">
              <a:buFont typeface="Arial" panose="020B0604020202020204" pitchFamily="34" charset="0"/>
              <a:buChar char="•"/>
            </a:pPr>
            <a:r>
              <a:rPr lang="en-US" sz="2400" dirty="0">
                <a:latin typeface="Calisto MT"/>
              </a:rPr>
              <a:t>How would you encourage Maria to continue her therapy?</a:t>
            </a:r>
          </a:p>
          <a:p>
            <a:pPr marL="285750" indent="-285750">
              <a:buFont typeface="Arial" panose="020B0604020202020204" pitchFamily="34" charset="0"/>
              <a:buChar char="•"/>
            </a:pPr>
            <a:r>
              <a:rPr lang="en-US" sz="2400" dirty="0">
                <a:latin typeface="Calisto MT"/>
              </a:rPr>
              <a:t>You have received the susceptibilities, and the specimen is found to be PAN sensitive</a:t>
            </a:r>
          </a:p>
          <a:p>
            <a:pPr marL="285750" indent="-285750">
              <a:buFont typeface="Arial" panose="020B0604020202020204" pitchFamily="34" charset="0"/>
              <a:buChar char="•"/>
            </a:pPr>
            <a:r>
              <a:rPr lang="en-US" sz="2400" dirty="0">
                <a:latin typeface="Calisto MT"/>
              </a:rPr>
              <a:t>Maria took almost 3 months to convert her culture.</a:t>
            </a:r>
          </a:p>
          <a:p>
            <a:pPr marL="285750" indent="-285750">
              <a:buFont typeface="Arial" panose="020B0604020202020204" pitchFamily="34" charset="0"/>
              <a:buChar char="•"/>
            </a:pPr>
            <a:r>
              <a:rPr lang="en-US" sz="2400" dirty="0">
                <a:latin typeface="Calisto MT"/>
              </a:rPr>
              <a:t>Maria’s CXR in April showed minimal improvement</a:t>
            </a:r>
          </a:p>
          <a:p>
            <a:pPr marL="285750" indent="-285750">
              <a:buFont typeface="Arial" panose="020B0604020202020204" pitchFamily="34" charset="0"/>
              <a:buChar char="•"/>
            </a:pPr>
            <a:r>
              <a:rPr lang="en-US" sz="2400" dirty="0">
                <a:latin typeface="Calisto MT"/>
              </a:rPr>
              <a:t>Maria’s CXR in June showed improvement as compared to the April CXR but the </a:t>
            </a:r>
            <a:r>
              <a:rPr lang="en-US" sz="2400" dirty="0" err="1">
                <a:latin typeface="Calisto MT"/>
              </a:rPr>
              <a:t>cavitary</a:t>
            </a:r>
            <a:r>
              <a:rPr lang="en-US" sz="2400" dirty="0">
                <a:latin typeface="Calisto MT"/>
              </a:rPr>
              <a:t> lesion can still be seen </a:t>
            </a:r>
          </a:p>
          <a:p>
            <a:pPr marL="285750" indent="-285750">
              <a:buFont typeface="Arial" panose="020B0604020202020204" pitchFamily="34" charset="0"/>
              <a:buChar char="•"/>
            </a:pPr>
            <a:r>
              <a:rPr lang="en-US" sz="2400" dirty="0">
                <a:latin typeface="Calisto MT"/>
              </a:rPr>
              <a:t>Today’s CXR shows complete resolution of the </a:t>
            </a:r>
            <a:r>
              <a:rPr lang="en-US" sz="2400" dirty="0" err="1">
                <a:latin typeface="Calisto MT"/>
              </a:rPr>
              <a:t>cavitary</a:t>
            </a:r>
            <a:r>
              <a:rPr lang="en-US" sz="2400" dirty="0">
                <a:latin typeface="Calisto MT"/>
              </a:rPr>
              <a:t> lesion.</a:t>
            </a:r>
          </a:p>
          <a:p>
            <a:pPr marL="285750" indent="-285750">
              <a:buFont typeface="Arial" panose="020B0604020202020204" pitchFamily="34" charset="0"/>
              <a:buChar char="•"/>
            </a:pPr>
            <a:r>
              <a:rPr lang="en-US" sz="2400" dirty="0">
                <a:latin typeface="Calisto MT"/>
              </a:rPr>
              <a:t>Decision is made to treat for 9 months and to repeat the CXR before Maria completes therapy</a:t>
            </a:r>
            <a:endParaRPr lang="en-US" sz="2400" dirty="0">
              <a:latin typeface="Calisto MT" panose="02040603050505030304" pitchFamily="18" charset="0"/>
            </a:endParaRPr>
          </a:p>
        </p:txBody>
      </p:sp>
    </p:spTree>
    <p:extLst>
      <p:ext uri="{BB962C8B-B14F-4D97-AF65-F5344CB8AC3E}">
        <p14:creationId xmlns:p14="http://schemas.microsoft.com/office/powerpoint/2010/main" val="1086640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3436"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Can we advance to the Continuation Phase, yet???</a:t>
            </a:r>
          </a:p>
        </p:txBody>
      </p:sp>
      <p:sp>
        <p:nvSpPr>
          <p:cNvPr id="5" name="Content Placeholder 2"/>
          <p:cNvSpPr>
            <a:spLocks noGrp="1"/>
          </p:cNvSpPr>
          <p:nvPr>
            <p:ph idx="1"/>
          </p:nvPr>
        </p:nvSpPr>
        <p:spPr>
          <a:xfrm>
            <a:off x="575736" y="1776079"/>
            <a:ext cx="11040533" cy="4362945"/>
          </a:xfrm>
        </p:spPr>
        <p:txBody>
          <a:bodyPr vert="horz" lIns="0" tIns="0" rIns="0" bIns="0" rtlCol="0" anchor="t">
            <a:normAutofit/>
          </a:bodyPr>
          <a:lstStyle/>
          <a:p>
            <a:pPr marL="0" indent="0">
              <a:buNone/>
            </a:pPr>
            <a:r>
              <a:rPr lang="en-US" dirty="0">
                <a:latin typeface="Calisto MT"/>
              </a:rPr>
              <a:t>Things we know:</a:t>
            </a:r>
          </a:p>
          <a:p>
            <a:pPr marL="0" indent="0">
              <a:buNone/>
            </a:pPr>
            <a:r>
              <a:rPr lang="en-US" dirty="0">
                <a:latin typeface="Calisto MT"/>
              </a:rPr>
              <a:t>The organism is PAN-susceptible</a:t>
            </a:r>
          </a:p>
          <a:p>
            <a:pPr marL="0" indent="0">
              <a:buNone/>
            </a:pPr>
            <a:r>
              <a:rPr lang="en-US" dirty="0">
                <a:latin typeface="Calisto MT"/>
              </a:rPr>
              <a:t>Maria’s X-ray and symptoms are improving.</a:t>
            </a:r>
          </a:p>
          <a:p>
            <a:pPr marL="0" indent="0">
              <a:buNone/>
            </a:pPr>
            <a:r>
              <a:rPr lang="en-US" dirty="0">
                <a:latin typeface="Calisto MT"/>
              </a:rPr>
              <a:t>We have found a regimen that Maria can tolerate, and we are supporting her cultural beliefs</a:t>
            </a:r>
          </a:p>
          <a:p>
            <a:pPr marL="0" indent="0">
              <a:buNone/>
            </a:pPr>
            <a:endParaRPr lang="en-US" dirty="0">
              <a:latin typeface="Calisto MT" panose="02040603050505030304" pitchFamily="18" charset="0"/>
            </a:endParaRPr>
          </a:p>
        </p:txBody>
      </p:sp>
      <p:pic>
        <p:nvPicPr>
          <p:cNvPr id="6" name="Picture 5"/>
          <p:cNvPicPr>
            <a:picLocks noChangeAspect="1"/>
          </p:cNvPicPr>
          <p:nvPr/>
        </p:nvPicPr>
        <p:blipFill>
          <a:blip r:embed="rId6"/>
          <a:stretch>
            <a:fillRect/>
          </a:stretch>
        </p:blipFill>
        <p:spPr>
          <a:xfrm>
            <a:off x="6081821" y="4244606"/>
            <a:ext cx="4635796" cy="1717282"/>
          </a:xfrm>
          <a:prstGeom prst="rect">
            <a:avLst/>
          </a:prstGeom>
        </p:spPr>
      </p:pic>
    </p:spTree>
    <p:extLst>
      <p:ext uri="{BB962C8B-B14F-4D97-AF65-F5344CB8AC3E}">
        <p14:creationId xmlns:p14="http://schemas.microsoft.com/office/powerpoint/2010/main" val="506605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4460"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1956391" y="754912"/>
            <a:ext cx="7942521" cy="5380074"/>
          </a:xfrm>
          <a:prstGeom prst="rect">
            <a:avLst/>
          </a:prstGeom>
        </p:spPr>
      </p:pic>
    </p:spTree>
    <p:extLst>
      <p:ext uri="{BB962C8B-B14F-4D97-AF65-F5344CB8AC3E}">
        <p14:creationId xmlns:p14="http://schemas.microsoft.com/office/powerpoint/2010/main" val="2075908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5483"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descr="A black figure on a blue object&#10;&#10;AI-generated content may be incorrect.">
            <a:extLst>
              <a:ext uri="{FF2B5EF4-FFF2-40B4-BE49-F238E27FC236}">
                <a16:creationId xmlns:a16="http://schemas.microsoft.com/office/drawing/2014/main" id="{BCA4DE74-C122-B0D5-CA58-EBCB2B59B923}"/>
              </a:ext>
            </a:extLst>
          </p:cNvPr>
          <p:cNvPicPr>
            <a:picLocks noChangeAspect="1"/>
          </p:cNvPicPr>
          <p:nvPr/>
        </p:nvPicPr>
        <p:blipFill>
          <a:blip r:embed="rId6"/>
          <a:stretch>
            <a:fillRect/>
          </a:stretch>
        </p:blipFill>
        <p:spPr>
          <a:xfrm>
            <a:off x="3275358" y="790575"/>
            <a:ext cx="5459067" cy="5276850"/>
          </a:xfrm>
          <a:prstGeom prst="rect">
            <a:avLst/>
          </a:prstGeom>
        </p:spPr>
      </p:pic>
    </p:spTree>
    <p:extLst>
      <p:ext uri="{BB962C8B-B14F-4D97-AF65-F5344CB8AC3E}">
        <p14:creationId xmlns:p14="http://schemas.microsoft.com/office/powerpoint/2010/main" val="1796348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2017"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575736" y="1785768"/>
            <a:ext cx="11040002" cy="3600986"/>
          </a:xfrm>
          <a:prstGeom prst="rect">
            <a:avLst/>
          </a:prstGeom>
          <a:noFill/>
        </p:spPr>
        <p:txBody>
          <a:bodyPr wrap="square" lIns="0" tIns="0" rIns="0" bIns="0" anchor="t">
            <a:spAutoFit/>
          </a:bodyPr>
          <a:lstStyle/>
          <a:p>
            <a:pPr marL="285750" indent="-285750">
              <a:buFont typeface="Arial" panose="020B0604020202020204" pitchFamily="34" charset="0"/>
              <a:buChar char="•"/>
            </a:pPr>
            <a:r>
              <a:rPr lang="en-US" dirty="0" smtClean="0"/>
              <a:t>It is the appropriate number of doses ingested at a specified frequency within a specified time frame (duration).</a:t>
            </a:r>
            <a:endParaRPr lang="en-US" dirty="0"/>
          </a:p>
          <a:p>
            <a:pPr marL="285750" indent="-285750">
              <a:buFont typeface="Arial" panose="020B0604020202020204" pitchFamily="34" charset="0"/>
              <a:buChar char="•"/>
            </a:pPr>
            <a:r>
              <a:rPr lang="en-US" dirty="0"/>
              <a:t>Duration will depend on:</a:t>
            </a:r>
          </a:p>
          <a:p>
            <a:pPr marL="742950" lvl="1" indent="-285750">
              <a:buFont typeface="Arial" panose="020B0604020202020204" pitchFamily="34" charset="0"/>
              <a:buChar char="•"/>
            </a:pPr>
            <a:r>
              <a:rPr lang="en-US" dirty="0"/>
              <a:t>Patient’s response to treatment</a:t>
            </a:r>
          </a:p>
          <a:p>
            <a:pPr marL="742950" lvl="1" indent="-285750">
              <a:buFont typeface="Arial" panose="020B0604020202020204" pitchFamily="34" charset="0"/>
              <a:buChar char="•"/>
            </a:pPr>
            <a:r>
              <a:rPr lang="en-US" dirty="0"/>
              <a:t>Smear results</a:t>
            </a:r>
          </a:p>
          <a:p>
            <a:pPr marL="742950" lvl="1" indent="-285750">
              <a:buFont typeface="Arial" panose="020B0604020202020204" pitchFamily="34" charset="0"/>
              <a:buChar char="•"/>
            </a:pPr>
            <a:r>
              <a:rPr lang="en-US" dirty="0"/>
              <a:t>Culture Conversion</a:t>
            </a:r>
          </a:p>
          <a:p>
            <a:pPr marL="742950" lvl="1" indent="-285750">
              <a:buFont typeface="Arial" panose="020B0604020202020204" pitchFamily="34" charset="0"/>
              <a:buChar char="•"/>
            </a:pPr>
            <a:r>
              <a:rPr lang="en-US" dirty="0"/>
              <a:t>X-ray results</a:t>
            </a:r>
          </a:p>
          <a:p>
            <a:pPr marL="742950" lvl="1" indent="-285750">
              <a:buFont typeface="Arial" panose="020B0604020202020204" pitchFamily="34" charset="0"/>
              <a:buChar char="•"/>
            </a:pPr>
            <a:r>
              <a:rPr lang="en-US" dirty="0"/>
              <a:t>Weight</a:t>
            </a:r>
          </a:p>
          <a:p>
            <a:pPr marL="742950" lvl="1" indent="-285750">
              <a:buFont typeface="Arial" panose="020B0604020202020204" pitchFamily="34" charset="0"/>
              <a:buChar char="•"/>
            </a:pPr>
            <a:r>
              <a:rPr lang="en-US" dirty="0"/>
              <a:t>Symptoms</a:t>
            </a:r>
          </a:p>
          <a:p>
            <a:pPr marL="742950" lvl="1" indent="-285750">
              <a:buFont typeface="Arial" panose="020B0604020202020204" pitchFamily="34" charset="0"/>
              <a:buChar char="•"/>
            </a:pPr>
            <a:r>
              <a:rPr lang="en-US" dirty="0"/>
              <a:t>Site and Extent of Disease</a:t>
            </a:r>
          </a:p>
          <a:p>
            <a:pPr marL="742950" lvl="1" indent="-285750">
              <a:buFont typeface="Arial" panose="020B0604020202020204" pitchFamily="34" charset="0"/>
              <a:buChar char="•"/>
            </a:pPr>
            <a:r>
              <a:rPr lang="en-US" dirty="0"/>
              <a:t>Patient Comorbidities</a:t>
            </a:r>
          </a:p>
          <a:p>
            <a:pPr marL="742950" lvl="1" indent="-285750">
              <a:buFont typeface="Arial" panose="020B0604020202020204" pitchFamily="34" charset="0"/>
              <a:buChar char="•"/>
            </a:pPr>
            <a:r>
              <a:rPr lang="en-US" dirty="0"/>
              <a:t>Drugs used </a:t>
            </a:r>
          </a:p>
          <a:p>
            <a:pPr marL="742950" lvl="1" indent="-285750">
              <a:buFont typeface="Arial" panose="020B0604020202020204" pitchFamily="34" charset="0"/>
              <a:buChar char="•"/>
            </a:pPr>
            <a:r>
              <a:rPr lang="en-US" dirty="0"/>
              <a:t>Drug susceptibility test results of the isolate </a:t>
            </a: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What is treatment completion?</a:t>
            </a:r>
          </a:p>
        </p:txBody>
      </p:sp>
    </p:spTree>
    <p:extLst>
      <p:ext uri="{BB962C8B-B14F-4D97-AF65-F5344CB8AC3E}">
        <p14:creationId xmlns:p14="http://schemas.microsoft.com/office/powerpoint/2010/main" val="27857474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6507"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rotWithShape="1">
          <a:blip r:embed="rId6"/>
          <a:srcRect l="9668" t="4851" r="9668" b="4851"/>
          <a:stretch/>
        </p:blipFill>
        <p:spPr>
          <a:xfrm>
            <a:off x="2474594" y="685801"/>
            <a:ext cx="7080886" cy="5532120"/>
          </a:xfrm>
          <a:prstGeom prst="rect">
            <a:avLst/>
          </a:prstGeom>
        </p:spPr>
      </p:pic>
    </p:spTree>
    <p:extLst>
      <p:ext uri="{BB962C8B-B14F-4D97-AF65-F5344CB8AC3E}">
        <p14:creationId xmlns:p14="http://schemas.microsoft.com/office/powerpoint/2010/main" val="42658856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7531"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2266950" y="962025"/>
            <a:ext cx="7658100" cy="4933950"/>
          </a:xfrm>
          <a:prstGeom prst="rect">
            <a:avLst/>
          </a:prstGeom>
        </p:spPr>
      </p:pic>
    </p:spTree>
    <p:extLst>
      <p:ext uri="{BB962C8B-B14F-4D97-AF65-F5344CB8AC3E}">
        <p14:creationId xmlns:p14="http://schemas.microsoft.com/office/powerpoint/2010/main" val="42809120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8555"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Am I done YET??? </a:t>
            </a:r>
          </a:p>
        </p:txBody>
      </p:sp>
      <p:sp>
        <p:nvSpPr>
          <p:cNvPr id="5" name="Content Placeholder 2"/>
          <p:cNvSpPr>
            <a:spLocks noGrp="1"/>
          </p:cNvSpPr>
          <p:nvPr>
            <p:ph idx="1"/>
          </p:nvPr>
        </p:nvSpPr>
        <p:spPr>
          <a:xfrm>
            <a:off x="553943" y="1441101"/>
            <a:ext cx="11040533" cy="4362945"/>
          </a:xfrm>
        </p:spPr>
        <p:txBody>
          <a:bodyPr vert="horz" lIns="0" tIns="0" rIns="0" bIns="0" rtlCol="0" anchor="t">
            <a:normAutofit/>
          </a:bodyPr>
          <a:lstStyle/>
          <a:p>
            <a:pPr marL="457200" indent="-457200">
              <a:buFont typeface="Arial" panose="020B0604020202020204" pitchFamily="34" charset="0"/>
              <a:buChar char="•"/>
            </a:pPr>
            <a:r>
              <a:rPr lang="en-US" sz="2400" dirty="0">
                <a:latin typeface="Calisto MT"/>
              </a:rPr>
              <a:t>The patient completed </a:t>
            </a:r>
          </a:p>
          <a:p>
            <a:pPr marL="457200" indent="-457200">
              <a:buFont typeface="Arial" panose="020B0604020202020204" pitchFamily="34" charset="0"/>
              <a:buChar char="•"/>
            </a:pPr>
            <a:r>
              <a:rPr lang="en-US" sz="2400" dirty="0">
                <a:latin typeface="Calisto MT"/>
              </a:rPr>
              <a:t>56 doses /7 days a week of RIPE = 8 weeks</a:t>
            </a:r>
          </a:p>
          <a:p>
            <a:pPr marL="457200" indent="-457200">
              <a:buFont typeface="Arial" panose="020B0604020202020204" pitchFamily="34" charset="0"/>
              <a:buChar char="•"/>
            </a:pPr>
            <a:r>
              <a:rPr lang="en-US" sz="2400" dirty="0">
                <a:latin typeface="Calisto MT"/>
              </a:rPr>
              <a:t>78 doses/7 days a week of IR= 11 weeks</a:t>
            </a:r>
          </a:p>
          <a:p>
            <a:pPr marL="0" indent="0">
              <a:lnSpc>
                <a:spcPct val="150000"/>
              </a:lnSpc>
              <a:buNone/>
            </a:pPr>
            <a:r>
              <a:rPr lang="en-US" sz="2400" dirty="0">
                <a:latin typeface="Calisto MT"/>
              </a:rPr>
              <a:t>Total weeks completed =18</a:t>
            </a:r>
          </a:p>
          <a:p>
            <a:pPr>
              <a:lnSpc>
                <a:spcPct val="150000"/>
              </a:lnSpc>
            </a:pPr>
            <a:r>
              <a:rPr lang="en-US" sz="2400" dirty="0">
                <a:latin typeface="Calisto MT"/>
              </a:rPr>
              <a:t>How many weeks does the patient have left?</a:t>
            </a:r>
          </a:p>
          <a:p>
            <a:pPr marL="342900" indent="-342900">
              <a:buFont typeface="Arial" panose="020B0604020202020204" pitchFamily="34" charset="0"/>
              <a:buChar char="•"/>
            </a:pPr>
            <a:r>
              <a:rPr lang="en-US" sz="2400" dirty="0">
                <a:latin typeface="Calisto MT"/>
              </a:rPr>
              <a:t>39 weeks (9 months) -18 weeks of completed doses = 21 more weeks of therapy</a:t>
            </a:r>
          </a:p>
          <a:p>
            <a:pPr marL="342900" indent="-342900">
              <a:buFont typeface="Arial" panose="020B0604020202020204" pitchFamily="34" charset="0"/>
              <a:buChar char="•"/>
            </a:pPr>
            <a:r>
              <a:rPr lang="en-US" sz="2400" dirty="0">
                <a:latin typeface="Calisto MT"/>
              </a:rPr>
              <a:t>How many more doses does Maria have left?</a:t>
            </a:r>
            <a:endParaRPr lang="en-US" sz="2400" dirty="0">
              <a:latin typeface="Calisto MT" panose="02040603050505030304" pitchFamily="18" charset="0"/>
            </a:endParaRPr>
          </a:p>
          <a:p>
            <a:pPr marL="342900" indent="-342900">
              <a:buFont typeface="Arial" panose="020B0604020202020204" pitchFamily="34" charset="0"/>
              <a:buChar char="•"/>
            </a:pPr>
            <a:r>
              <a:rPr lang="en-US" sz="2400" dirty="0">
                <a:latin typeface="Calisto MT"/>
              </a:rPr>
              <a:t>21x7= 147 doses</a:t>
            </a:r>
            <a:endParaRPr lang="en-US" sz="2400" dirty="0">
              <a:latin typeface="Calisto MT" panose="02040603050505030304" pitchFamily="18" charset="0"/>
            </a:endParaRPr>
          </a:p>
          <a:p>
            <a:endParaRPr lang="en-US" sz="2400" dirty="0">
              <a:latin typeface="Calisto MT" panose="02040603050505030304" pitchFamily="18" charset="0"/>
            </a:endParaRPr>
          </a:p>
          <a:p>
            <a:endParaRPr lang="en-US" sz="2400" dirty="0">
              <a:latin typeface="Calisto MT" panose="02040603050505030304" pitchFamily="18" charset="0"/>
            </a:endParaRPr>
          </a:p>
          <a:p>
            <a:endParaRPr lang="en-US" sz="2400" dirty="0">
              <a:latin typeface="Calisto MT" panose="02040603050505030304" pitchFamily="18" charset="0"/>
            </a:endParaRPr>
          </a:p>
        </p:txBody>
      </p:sp>
    </p:spTree>
    <p:extLst>
      <p:ext uri="{BB962C8B-B14F-4D97-AF65-F5344CB8AC3E}">
        <p14:creationId xmlns:p14="http://schemas.microsoft.com/office/powerpoint/2010/main" val="392478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9579"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Adherence during Window Period Treatment</a:t>
            </a:r>
          </a:p>
        </p:txBody>
      </p:sp>
      <p:sp>
        <p:nvSpPr>
          <p:cNvPr id="5" name="Content Placeholder 2"/>
          <p:cNvSpPr>
            <a:spLocks noGrp="1"/>
          </p:cNvSpPr>
          <p:nvPr>
            <p:ph idx="1"/>
          </p:nvPr>
        </p:nvSpPr>
        <p:spPr>
          <a:xfrm>
            <a:off x="838200" y="1825625"/>
            <a:ext cx="10515600" cy="4351338"/>
          </a:xfrm>
        </p:spPr>
        <p:txBody>
          <a:bodyPr>
            <a:normAutofit/>
          </a:bodyPr>
          <a:lstStyle/>
          <a:p>
            <a:pPr marL="457200" indent="-457200">
              <a:buFont typeface="Arial" panose="020B0604020202020204" pitchFamily="34" charset="0"/>
              <a:buChar char="•"/>
            </a:pPr>
            <a:r>
              <a:rPr lang="en-US" sz="2400" dirty="0" smtClean="0"/>
              <a:t>Look at adult adherence as it may impact the time of the infectiousness period</a:t>
            </a:r>
          </a:p>
          <a:p>
            <a:pPr marL="457200" indent="-457200">
              <a:buFont typeface="Arial" panose="020B0604020202020204" pitchFamily="34" charset="0"/>
              <a:buChar char="•"/>
            </a:pPr>
            <a:r>
              <a:rPr lang="en-US" sz="2400" dirty="0" smtClean="0"/>
              <a:t>This prolongs the time of therapy for the child </a:t>
            </a:r>
          </a:p>
          <a:p>
            <a:pPr marL="457200" indent="-457200">
              <a:buFont typeface="Arial" panose="020B0604020202020204" pitchFamily="34" charset="0"/>
              <a:buChar char="•"/>
            </a:pPr>
            <a:r>
              <a:rPr lang="en-US" sz="2400" dirty="0" smtClean="0"/>
              <a:t>Remember children under 5 years of age can progress quickly to disease</a:t>
            </a:r>
          </a:p>
          <a:p>
            <a:pPr marL="457200" indent="-457200">
              <a:buFont typeface="Arial" panose="020B0604020202020204" pitchFamily="34" charset="0"/>
              <a:buChar char="•"/>
            </a:pPr>
            <a:r>
              <a:rPr lang="en-US" sz="2400" dirty="0" smtClean="0"/>
              <a:t>Children under two are at very high risk of progressing to disease as their immune system is very, very immature!</a:t>
            </a:r>
          </a:p>
          <a:p>
            <a:pPr marL="457200" indent="-457200">
              <a:buFont typeface="Arial" panose="020B0604020202020204" pitchFamily="34" charset="0"/>
              <a:buChar char="•"/>
            </a:pPr>
            <a:r>
              <a:rPr lang="en-US" sz="2400" dirty="0" smtClean="0"/>
              <a:t>What can be done to help parents with adherence issues during window therapy?</a:t>
            </a:r>
          </a:p>
          <a:p>
            <a:pPr marL="800100" lvl="1" indent="-342900">
              <a:buFont typeface="Arial" panose="020B0604020202020204" pitchFamily="34" charset="0"/>
              <a:buChar char="•"/>
            </a:pPr>
            <a:endParaRPr lang="en-US" dirty="0" smtClean="0"/>
          </a:p>
          <a:p>
            <a:pPr marL="800100" lvl="1" indent="-342900">
              <a:buFont typeface="Arial" panose="020B0604020202020204" pitchFamily="34" charset="0"/>
              <a:buChar char="•"/>
            </a:pPr>
            <a:endParaRPr lang="en-US" dirty="0" smtClean="0"/>
          </a:p>
          <a:p>
            <a:pPr marL="457200" indent="-45720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29152010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10603"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4" name="Rectangle 3"/>
          <p:cNvSpPr/>
          <p:nvPr/>
        </p:nvSpPr>
        <p:spPr>
          <a:xfrm>
            <a:off x="3751713" y="374386"/>
            <a:ext cx="3728906" cy="369332"/>
          </a:xfrm>
          <a:prstGeom prst="rect">
            <a:avLst/>
          </a:prstGeom>
        </p:spPr>
        <p:txBody>
          <a:bodyPr wrap="none">
            <a:spAutoFit/>
          </a:bodyPr>
          <a:lstStyle/>
          <a:p>
            <a:pPr algn="ctr"/>
            <a:r>
              <a:rPr lang="en-US" dirty="0"/>
              <a:t>Original Chest X-ray from March </a:t>
            </a:r>
          </a:p>
        </p:txBody>
      </p:sp>
      <p:pic>
        <p:nvPicPr>
          <p:cNvPr id="8" name="Picture 7"/>
          <p:cNvPicPr>
            <a:picLocks noChangeAspect="1"/>
          </p:cNvPicPr>
          <p:nvPr/>
        </p:nvPicPr>
        <p:blipFill>
          <a:blip r:embed="rId6"/>
          <a:stretch>
            <a:fillRect/>
          </a:stretch>
        </p:blipFill>
        <p:spPr>
          <a:xfrm>
            <a:off x="2529750" y="884399"/>
            <a:ext cx="6369806" cy="5303873"/>
          </a:xfrm>
          <a:prstGeom prst="rect">
            <a:avLst/>
          </a:prstGeom>
        </p:spPr>
      </p:pic>
    </p:spTree>
    <p:extLst>
      <p:ext uri="{BB962C8B-B14F-4D97-AF65-F5344CB8AC3E}">
        <p14:creationId xmlns:p14="http://schemas.microsoft.com/office/powerpoint/2010/main" val="16487217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11627"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2881312" y="1085850"/>
            <a:ext cx="6429375" cy="4686300"/>
          </a:xfrm>
          <a:prstGeom prst="rect">
            <a:avLst/>
          </a:prstGeom>
        </p:spPr>
      </p:pic>
    </p:spTree>
    <p:extLst>
      <p:ext uri="{BB962C8B-B14F-4D97-AF65-F5344CB8AC3E}">
        <p14:creationId xmlns:p14="http://schemas.microsoft.com/office/powerpoint/2010/main" val="23664336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12652"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6" name="TextBox 5"/>
          <p:cNvSpPr txBox="1"/>
          <p:nvPr/>
        </p:nvSpPr>
        <p:spPr>
          <a:xfrm>
            <a:off x="3372928" y="336431"/>
            <a:ext cx="3583610" cy="369332"/>
          </a:xfrm>
          <a:prstGeom prst="rect">
            <a:avLst/>
          </a:prstGeom>
          <a:noFill/>
        </p:spPr>
        <p:txBody>
          <a:bodyPr wrap="none" rtlCol="0">
            <a:spAutoFit/>
          </a:bodyPr>
          <a:lstStyle/>
          <a:p>
            <a:r>
              <a:rPr lang="en-US" dirty="0" smtClean="0"/>
              <a:t>Repeat CXR after Adherence Report </a:t>
            </a:r>
            <a:endParaRPr lang="en-US" dirty="0"/>
          </a:p>
        </p:txBody>
      </p:sp>
      <p:pic>
        <p:nvPicPr>
          <p:cNvPr id="8" name="Picture 7"/>
          <p:cNvPicPr>
            <a:picLocks noChangeAspect="1"/>
          </p:cNvPicPr>
          <p:nvPr/>
        </p:nvPicPr>
        <p:blipFill>
          <a:blip r:embed="rId6"/>
          <a:stretch>
            <a:fillRect/>
          </a:stretch>
        </p:blipFill>
        <p:spPr>
          <a:xfrm>
            <a:off x="2059663" y="869132"/>
            <a:ext cx="6909406" cy="5230767"/>
          </a:xfrm>
          <a:prstGeom prst="rect">
            <a:avLst/>
          </a:prstGeom>
        </p:spPr>
      </p:pic>
    </p:spTree>
    <p:extLst>
      <p:ext uri="{BB962C8B-B14F-4D97-AF65-F5344CB8AC3E}">
        <p14:creationId xmlns:p14="http://schemas.microsoft.com/office/powerpoint/2010/main" val="22559257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13676"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LTBI Adherence- Rifampin</a:t>
            </a:r>
          </a:p>
        </p:txBody>
      </p:sp>
      <p:sp>
        <p:nvSpPr>
          <p:cNvPr id="5" name="Content Placeholder 2"/>
          <p:cNvSpPr>
            <a:spLocks noGrp="1"/>
          </p:cNvSpPr>
          <p:nvPr>
            <p:ph idx="1"/>
          </p:nvPr>
        </p:nvSpPr>
        <p:spPr>
          <a:xfrm>
            <a:off x="838200" y="1825625"/>
            <a:ext cx="10515600" cy="4351338"/>
          </a:xfrm>
        </p:spPr>
        <p:txBody>
          <a:bodyPr>
            <a:normAutofit/>
          </a:bodyPr>
          <a:lstStyle/>
          <a:p>
            <a:pPr marL="457200" indent="-457200">
              <a:buFont typeface="Arial" panose="020B0604020202020204" pitchFamily="34" charset="0"/>
              <a:buChar char="•"/>
            </a:pPr>
            <a:r>
              <a:rPr lang="en-US" sz="2000" dirty="0" smtClean="0"/>
              <a:t>Complete 120 doses  (OK so the math says complete 17.1 weeks of therapy but the SDO’s and most experts recommend 18 weeks)</a:t>
            </a:r>
          </a:p>
          <a:p>
            <a:pPr marL="457200" indent="-457200">
              <a:buFont typeface="Arial" panose="020B0604020202020204" pitchFamily="34" charset="0"/>
              <a:buChar char="•"/>
            </a:pPr>
            <a:r>
              <a:rPr lang="en-US" sz="2000" dirty="0" smtClean="0"/>
              <a:t>All 120 doses must be administered in 6 months (26 weeks) </a:t>
            </a:r>
          </a:p>
          <a:p>
            <a:pPr marL="457200" indent="-457200">
              <a:buFont typeface="Arial" panose="020B0604020202020204" pitchFamily="34" charset="0"/>
              <a:buChar char="•"/>
            </a:pPr>
            <a:r>
              <a:rPr lang="en-US" sz="2000" dirty="0" smtClean="0"/>
              <a:t>Capsules can be opened and sprinkled onto something the individual will eat.</a:t>
            </a:r>
          </a:p>
          <a:p>
            <a:pPr marL="457200" indent="-457200">
              <a:buFont typeface="Arial" panose="020B0604020202020204" pitchFamily="34" charset="0"/>
              <a:buChar char="•"/>
            </a:pPr>
            <a:r>
              <a:rPr lang="en-US" sz="2000" dirty="0" smtClean="0"/>
              <a:t>Remember to check for food allergies! </a:t>
            </a:r>
          </a:p>
          <a:p>
            <a:pPr marL="800100" lvl="1" indent="-342900">
              <a:buFont typeface="Arial" panose="020B0604020202020204" pitchFamily="34" charset="0"/>
              <a:buChar char="•"/>
            </a:pPr>
            <a:r>
              <a:rPr lang="en-US" sz="2000" dirty="0" smtClean="0"/>
              <a:t>Rocky Road Ice Cream works very well</a:t>
            </a:r>
          </a:p>
          <a:p>
            <a:pPr marL="800100" lvl="1" indent="-342900">
              <a:buFont typeface="Arial" panose="020B0604020202020204" pitchFamily="34" charset="0"/>
              <a:buChar char="•"/>
            </a:pPr>
            <a:r>
              <a:rPr lang="en-US" sz="2000" dirty="0" smtClean="0"/>
              <a:t>A Tablespoon of Hershey’s chocolate syrup</a:t>
            </a:r>
          </a:p>
          <a:p>
            <a:pPr marL="800100" lvl="1" indent="-342900">
              <a:buFont typeface="Arial" panose="020B0604020202020204" pitchFamily="34" charset="0"/>
              <a:buChar char="•"/>
            </a:pPr>
            <a:r>
              <a:rPr lang="en-US" sz="2000" dirty="0" smtClean="0"/>
              <a:t>A fall color Oreo, take the middle out and mix the Rifampin in it</a:t>
            </a:r>
          </a:p>
          <a:p>
            <a:pPr marL="1657350" lvl="3" indent="-285750">
              <a:buFont typeface="Arial" panose="020B0604020202020204" pitchFamily="34" charset="0"/>
              <a:buChar char="•"/>
            </a:pPr>
            <a:r>
              <a:rPr lang="en-US" sz="2000" dirty="0" smtClean="0"/>
              <a:t>If you give a child a cookie?? </a:t>
            </a:r>
          </a:p>
          <a:p>
            <a:pPr marL="457200" indent="-457200">
              <a:buFont typeface="Arial" panose="020B0604020202020204" pitchFamily="34" charset="0"/>
              <a:buChar char="•"/>
            </a:pPr>
            <a:r>
              <a:rPr lang="en-US" sz="2000" dirty="0" smtClean="0"/>
              <a:t>For adults mix with peanut butter</a:t>
            </a:r>
          </a:p>
          <a:p>
            <a:pPr marL="800100" lvl="1"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9198689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14700"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2466975" y="928687"/>
            <a:ext cx="7258050" cy="5000625"/>
          </a:xfrm>
          <a:prstGeom prst="rect">
            <a:avLst/>
          </a:prstGeom>
        </p:spPr>
      </p:pic>
    </p:spTree>
    <p:extLst>
      <p:ext uri="{BB962C8B-B14F-4D97-AF65-F5344CB8AC3E}">
        <p14:creationId xmlns:p14="http://schemas.microsoft.com/office/powerpoint/2010/main" val="3931397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15723"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LTBI Adherence with 3HP</a:t>
            </a:r>
          </a:p>
        </p:txBody>
      </p:sp>
      <p:sp>
        <p:nvSpPr>
          <p:cNvPr id="5" name="Content Placeholder 2"/>
          <p:cNvSpPr>
            <a:spLocks noGrp="1"/>
          </p:cNvSpPr>
          <p:nvPr>
            <p:ph idx="1"/>
          </p:nvPr>
        </p:nvSpPr>
        <p:spPr>
          <a:xfrm>
            <a:off x="838200" y="1825625"/>
            <a:ext cx="10515600" cy="4351338"/>
          </a:xfrm>
        </p:spPr>
        <p:txBody>
          <a:bodyPr>
            <a:normAutofit/>
          </a:bodyPr>
          <a:lstStyle/>
          <a:p>
            <a:pPr marL="457200" indent="-457200">
              <a:buFont typeface="Arial" panose="020B0604020202020204" pitchFamily="34" charset="0"/>
              <a:buChar char="•"/>
            </a:pPr>
            <a:r>
              <a:rPr lang="en-US" sz="2400" dirty="0" smtClean="0"/>
              <a:t>12 weekly doses should be completed in 16 weeks.</a:t>
            </a:r>
          </a:p>
          <a:p>
            <a:pPr marL="457200" indent="-457200">
              <a:buFont typeface="Arial" panose="020B0604020202020204" pitchFamily="34" charset="0"/>
              <a:buChar char="•"/>
            </a:pPr>
            <a:r>
              <a:rPr lang="en-US" sz="2400" dirty="0" smtClean="0"/>
              <a:t>11 doses can be counted towards completion if completed within the 16 weeks</a:t>
            </a:r>
          </a:p>
          <a:p>
            <a:pPr marL="457200" indent="-457200">
              <a:buFont typeface="Arial" panose="020B0604020202020204" pitchFamily="34" charset="0"/>
              <a:buChar char="•"/>
            </a:pPr>
            <a:r>
              <a:rPr lang="en-US" sz="2400" dirty="0" smtClean="0"/>
              <a:t>Tablets can be crushed and mixed with some food or drink the individual likes.</a:t>
            </a:r>
          </a:p>
          <a:p>
            <a:pPr marL="457200" indent="-457200">
              <a:buFont typeface="Arial" panose="020B0604020202020204" pitchFamily="34" charset="0"/>
              <a:buChar char="•"/>
            </a:pPr>
            <a:r>
              <a:rPr lang="en-US" sz="2400" dirty="0" smtClean="0"/>
              <a:t>A small low fat meal an hour before can be recommended before taking 3HP to help with GI upset. </a:t>
            </a:r>
          </a:p>
        </p:txBody>
      </p:sp>
    </p:spTree>
    <p:extLst>
      <p:ext uri="{BB962C8B-B14F-4D97-AF65-F5344CB8AC3E}">
        <p14:creationId xmlns:p14="http://schemas.microsoft.com/office/powerpoint/2010/main" val="92841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3041"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647708" y="2202227"/>
            <a:ext cx="11040002" cy="3447098"/>
          </a:xfrm>
          <a:prstGeom prst="rect">
            <a:avLst/>
          </a:prstGeom>
          <a:noFill/>
        </p:spPr>
        <p:txBody>
          <a:bodyPr wrap="square" lIns="0" tIns="0" rIns="0" bIns="0" anchor="t">
            <a:spAutoFit/>
          </a:bodyPr>
          <a:lstStyle/>
          <a:p>
            <a:pPr lvl="2"/>
            <a:r>
              <a:rPr lang="en-US" sz="3200" dirty="0">
                <a:solidFill>
                  <a:srgbClr val="00B050"/>
                </a:solidFill>
                <a:cs typeface="Arial" pitchFamily="34" charset="0"/>
              </a:rPr>
              <a:t>EMB can be discontinued once susceptibilities are known, and patient organism is  identified as being susceptible to INH and Rifampin. </a:t>
            </a:r>
          </a:p>
          <a:p>
            <a:pPr lvl="2"/>
            <a:endParaRPr lang="en-US" sz="3200" dirty="0">
              <a:solidFill>
                <a:srgbClr val="00B050"/>
              </a:solidFill>
              <a:cs typeface="Arial" pitchFamily="34" charset="0"/>
            </a:endParaRPr>
          </a:p>
          <a:p>
            <a:pPr lvl="2"/>
            <a:r>
              <a:rPr lang="en-US" sz="3200" dirty="0">
                <a:solidFill>
                  <a:srgbClr val="00B050"/>
                </a:solidFill>
                <a:cs typeface="Arial" pitchFamily="34" charset="0"/>
              </a:rPr>
              <a:t>PZA can be discontinued after 2 months. </a:t>
            </a:r>
          </a:p>
          <a:p>
            <a:pPr lvl="2"/>
            <a:r>
              <a:rPr lang="en-US" sz="3200" dirty="0">
                <a:solidFill>
                  <a:srgbClr val="00B050"/>
                </a:solidFill>
                <a:cs typeface="Arial" pitchFamily="34" charset="0"/>
              </a:rPr>
              <a:t>	If PZA is stopped too soon, the patient has to 		complete 9 months of therapy</a:t>
            </a: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solidFill>
                  <a:srgbClr val="002A5C"/>
                </a:solidFill>
              </a:rPr>
              <a:t>When should EMB and PZA be discontinued?</a:t>
            </a:r>
            <a:endParaRPr lang="en-US" kern="0" dirty="0">
              <a:solidFill>
                <a:srgbClr val="002A5C"/>
              </a:solidFill>
            </a:endParaRPr>
          </a:p>
        </p:txBody>
      </p:sp>
    </p:spTree>
    <p:extLst>
      <p:ext uri="{BB962C8B-B14F-4D97-AF65-F5344CB8AC3E}">
        <p14:creationId xmlns:p14="http://schemas.microsoft.com/office/powerpoint/2010/main" val="156028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16747"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2605087" y="957262"/>
            <a:ext cx="6981825" cy="4943475"/>
          </a:xfrm>
          <a:prstGeom prst="rect">
            <a:avLst/>
          </a:prstGeom>
        </p:spPr>
      </p:pic>
    </p:spTree>
    <p:extLst>
      <p:ext uri="{BB962C8B-B14F-4D97-AF65-F5344CB8AC3E}">
        <p14:creationId xmlns:p14="http://schemas.microsoft.com/office/powerpoint/2010/main" val="3390472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17771"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LTBI Adherence - INH</a:t>
            </a:r>
          </a:p>
        </p:txBody>
      </p:sp>
      <p:sp>
        <p:nvSpPr>
          <p:cNvPr id="5" name="Content Placeholder 2"/>
          <p:cNvSpPr>
            <a:spLocks noGrp="1"/>
          </p:cNvSpPr>
          <p:nvPr>
            <p:ph idx="1"/>
          </p:nvPr>
        </p:nvSpPr>
        <p:spPr>
          <a:xfrm>
            <a:off x="838200" y="1825625"/>
            <a:ext cx="10515600" cy="4351338"/>
          </a:xfrm>
        </p:spPr>
        <p:txBody>
          <a:bodyPr>
            <a:normAutofit/>
          </a:bodyPr>
          <a:lstStyle/>
          <a:p>
            <a:r>
              <a:rPr lang="en-US" sz="2400" dirty="0" smtClean="0"/>
              <a:t>INH can be ordered for 6 or 9 months.  </a:t>
            </a:r>
          </a:p>
          <a:p>
            <a:pPr marL="0" indent="0">
              <a:buNone/>
            </a:pPr>
            <a:endParaRPr lang="en-US" sz="2400" dirty="0" smtClean="0"/>
          </a:p>
          <a:p>
            <a:pPr lvl="1"/>
            <a:r>
              <a:rPr lang="en-US" dirty="0" smtClean="0"/>
              <a:t>If ordered for 6 months (26 weeks) all doses must be completed in 9 months (39 weeks)</a:t>
            </a:r>
          </a:p>
          <a:p>
            <a:pPr lvl="1"/>
            <a:endParaRPr lang="en-US" dirty="0"/>
          </a:p>
          <a:p>
            <a:pPr marL="457200" lvl="1" indent="0">
              <a:buNone/>
            </a:pPr>
            <a:endParaRPr lang="en-US" dirty="0" smtClean="0"/>
          </a:p>
          <a:p>
            <a:pPr lvl="1"/>
            <a:r>
              <a:rPr lang="en-US" dirty="0" smtClean="0"/>
              <a:t>If it is a child on INH the pediatric provider can assist with support by informing the parents of the importance of the adherence.</a:t>
            </a:r>
          </a:p>
        </p:txBody>
      </p:sp>
    </p:spTree>
    <p:extLst>
      <p:ext uri="{BB962C8B-B14F-4D97-AF65-F5344CB8AC3E}">
        <p14:creationId xmlns:p14="http://schemas.microsoft.com/office/powerpoint/2010/main" val="32954546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18795"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48576" y="396775"/>
            <a:ext cx="11040533" cy="999056"/>
          </a:xfrm>
        </p:spPr>
        <p:txBody>
          <a:bodyPr vert="horz"/>
          <a:lstStyle/>
          <a:p>
            <a:r>
              <a:rPr lang="en-US" dirty="0"/>
              <a:t>Does the Adherence of the Adult Source Case Matter if there are children in the home? </a:t>
            </a:r>
          </a:p>
        </p:txBody>
      </p:sp>
      <p:sp>
        <p:nvSpPr>
          <p:cNvPr id="5" name="Content Placeholder 2"/>
          <p:cNvSpPr>
            <a:spLocks noGrp="1"/>
          </p:cNvSpPr>
          <p:nvPr>
            <p:ph idx="1"/>
          </p:nvPr>
        </p:nvSpPr>
        <p:spPr>
          <a:xfrm>
            <a:off x="838200" y="1825625"/>
            <a:ext cx="10515600" cy="4351338"/>
          </a:xfrm>
        </p:spPr>
        <p:txBody>
          <a:bodyPr>
            <a:normAutofit/>
          </a:bodyPr>
          <a:lstStyle/>
          <a:p>
            <a:pPr marL="457200" indent="-457200">
              <a:buFont typeface="Arial" panose="020B0604020202020204" pitchFamily="34" charset="0"/>
              <a:buChar char="•"/>
            </a:pPr>
            <a:r>
              <a:rPr lang="en-US" sz="2400" dirty="0" smtClean="0"/>
              <a:t>If adult is not adherent, treatment may have to extended because of delay in smear or culture conversion</a:t>
            </a:r>
          </a:p>
          <a:p>
            <a:pPr marL="800100" lvl="1" indent="-342900">
              <a:buFont typeface="Arial" panose="020B0604020202020204" pitchFamily="34" charset="0"/>
              <a:buChar char="•"/>
            </a:pPr>
            <a:r>
              <a:rPr lang="en-US" dirty="0" smtClean="0"/>
              <a:t>Impacting the time of infectiousness</a:t>
            </a:r>
          </a:p>
          <a:p>
            <a:pPr marL="457200" indent="-457200">
              <a:buFont typeface="Arial" panose="020B0604020202020204" pitchFamily="34" charset="0"/>
              <a:buChar char="•"/>
            </a:pPr>
            <a:r>
              <a:rPr lang="en-US" sz="2400" dirty="0" smtClean="0"/>
              <a:t>The individual may have to start therapy all over again (sometimes more than once)</a:t>
            </a:r>
          </a:p>
          <a:p>
            <a:pPr marL="457200" indent="-457200">
              <a:buFont typeface="Arial" panose="020B0604020202020204" pitchFamily="34" charset="0"/>
              <a:buChar char="•"/>
            </a:pPr>
            <a:r>
              <a:rPr lang="en-US" sz="2400" dirty="0" smtClean="0"/>
              <a:t>If there are children at home who are on window period treatment</a:t>
            </a:r>
          </a:p>
          <a:p>
            <a:pPr marL="800100" lvl="1" indent="-342900">
              <a:buFont typeface="Arial" panose="020B0604020202020204" pitchFamily="34" charset="0"/>
              <a:buChar char="•"/>
            </a:pPr>
            <a:r>
              <a:rPr lang="en-US" dirty="0" smtClean="0"/>
              <a:t>The risk for the children for exposure goes up. </a:t>
            </a:r>
            <a:endParaRPr lang="en-US" dirty="0"/>
          </a:p>
        </p:txBody>
      </p:sp>
    </p:spTree>
    <p:extLst>
      <p:ext uri="{BB962C8B-B14F-4D97-AF65-F5344CB8AC3E}">
        <p14:creationId xmlns:p14="http://schemas.microsoft.com/office/powerpoint/2010/main" val="13893044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19819"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ea typeface="EB Garamond"/>
              </a:rPr>
              <a:t>Remember the factor?</a:t>
            </a:r>
            <a:endParaRPr lang="en-US" dirty="0"/>
          </a:p>
        </p:txBody>
      </p:sp>
      <p:sp>
        <p:nvSpPr>
          <p:cNvPr id="5" name="Content Placeholder 2">
            <a:extLst>
              <a:ext uri="{FF2B5EF4-FFF2-40B4-BE49-F238E27FC236}">
                <a16:creationId xmlns:a16="http://schemas.microsoft.com/office/drawing/2014/main" id="{312D365A-BD54-CF7A-4E35-9AD3913029B1}"/>
              </a:ext>
            </a:extLst>
          </p:cNvPr>
          <p:cNvSpPr>
            <a:spLocks noGrp="1"/>
          </p:cNvSpPr>
          <p:nvPr>
            <p:ph idx="1"/>
          </p:nvPr>
        </p:nvSpPr>
        <p:spPr>
          <a:xfrm>
            <a:off x="575736" y="1776079"/>
            <a:ext cx="11040533" cy="4362945"/>
          </a:xfrm>
        </p:spPr>
        <p:txBody>
          <a:bodyPr vert="horz" lIns="0" tIns="0" rIns="0" bIns="0" rtlCol="0" anchor="t">
            <a:normAutofit/>
          </a:bodyPr>
          <a:lstStyle/>
          <a:p>
            <a:r>
              <a:rPr lang="en-US" sz="2400" dirty="0">
                <a:ea typeface="Noto Sans"/>
                <a:cs typeface="Noto Sans"/>
              </a:rPr>
              <a:t>There is a lot that you as nurse case manager can do to help the patients modify their </a:t>
            </a:r>
            <a:r>
              <a:rPr lang="en-US" sz="2400" dirty="0" smtClean="0">
                <a:ea typeface="Noto Sans"/>
                <a:cs typeface="Noto Sans"/>
              </a:rPr>
              <a:t>behavior, remain engaged in their DOT and medical care and successfully complete </a:t>
            </a:r>
            <a:r>
              <a:rPr lang="en-US" sz="2400" i="1" dirty="0" smtClean="0">
                <a:ea typeface="Noto Sans"/>
                <a:cs typeface="Noto Sans"/>
              </a:rPr>
              <a:t>therapy</a:t>
            </a:r>
            <a:r>
              <a:rPr lang="en-US" sz="2400" dirty="0" smtClean="0">
                <a:ea typeface="Noto Sans"/>
                <a:cs typeface="Noto Sans"/>
              </a:rPr>
              <a:t>!</a:t>
            </a:r>
            <a:endParaRPr lang="en-US" sz="2400" dirty="0">
              <a:ea typeface="Noto Sans"/>
              <a:cs typeface="Noto Sans"/>
            </a:endParaRPr>
          </a:p>
          <a:p>
            <a:pPr algn="ctr"/>
            <a:r>
              <a:rPr lang="en-US" sz="2400" b="1" dirty="0">
                <a:ea typeface="Noto Sans"/>
                <a:cs typeface="Noto Sans"/>
              </a:rPr>
              <a:t>The Four Pillars of Nursing:</a:t>
            </a:r>
          </a:p>
          <a:p>
            <a:pPr marL="457200" indent="-457200">
              <a:buChar char="•"/>
            </a:pPr>
            <a:r>
              <a:rPr lang="en-US" sz="2400" b="1" dirty="0">
                <a:solidFill>
                  <a:schemeClr val="accent6">
                    <a:lumMod val="76000"/>
                  </a:schemeClr>
                </a:solidFill>
                <a:ea typeface="Noto Sans"/>
                <a:cs typeface="Noto Sans"/>
              </a:rPr>
              <a:t>Clinical Practice</a:t>
            </a:r>
          </a:p>
          <a:p>
            <a:pPr marL="457200" indent="-457200">
              <a:buChar char="•"/>
            </a:pPr>
            <a:r>
              <a:rPr lang="en-US" sz="2400" b="1" dirty="0">
                <a:solidFill>
                  <a:schemeClr val="accent6">
                    <a:lumMod val="76000"/>
                  </a:schemeClr>
                </a:solidFill>
                <a:ea typeface="Noto Sans"/>
                <a:cs typeface="Noto Sans"/>
              </a:rPr>
              <a:t>Education </a:t>
            </a:r>
          </a:p>
          <a:p>
            <a:pPr marL="457200" indent="-457200">
              <a:buChar char="•"/>
            </a:pPr>
            <a:r>
              <a:rPr lang="en-US" sz="2400" dirty="0">
                <a:ea typeface="Noto Sans"/>
                <a:cs typeface="Noto Sans"/>
              </a:rPr>
              <a:t>Research</a:t>
            </a:r>
          </a:p>
          <a:p>
            <a:pPr marL="457200" indent="-457200">
              <a:buChar char="•"/>
            </a:pPr>
            <a:r>
              <a:rPr lang="en-US" sz="2400" dirty="0">
                <a:ea typeface="Noto Sans"/>
                <a:cs typeface="Noto Sans"/>
              </a:rPr>
              <a:t>Leadership</a:t>
            </a:r>
          </a:p>
          <a:p>
            <a:endParaRPr lang="en-US" sz="2400" dirty="0">
              <a:ea typeface="Noto Sans"/>
              <a:cs typeface="Noto Sans"/>
            </a:endParaRPr>
          </a:p>
        </p:txBody>
      </p:sp>
    </p:spTree>
    <p:extLst>
      <p:ext uri="{BB962C8B-B14F-4D97-AF65-F5344CB8AC3E}">
        <p14:creationId xmlns:p14="http://schemas.microsoft.com/office/powerpoint/2010/main" val="1019163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20843"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ea typeface="EB Garamond"/>
              </a:rPr>
              <a:t>You are your patient's voice! </a:t>
            </a:r>
            <a:endParaRPr lang="en-US" dirty="0"/>
          </a:p>
        </p:txBody>
      </p:sp>
      <p:sp>
        <p:nvSpPr>
          <p:cNvPr id="5" name="Content Placeholder 2">
            <a:extLst>
              <a:ext uri="{FF2B5EF4-FFF2-40B4-BE49-F238E27FC236}">
                <a16:creationId xmlns:a16="http://schemas.microsoft.com/office/drawing/2014/main" id="{CAB1AA84-F565-4FAF-817F-C23FB4BB7954}"/>
              </a:ext>
            </a:extLst>
          </p:cNvPr>
          <p:cNvSpPr>
            <a:spLocks noGrp="1"/>
          </p:cNvSpPr>
          <p:nvPr>
            <p:ph idx="1"/>
          </p:nvPr>
        </p:nvSpPr>
        <p:spPr>
          <a:xfrm>
            <a:off x="575736" y="1776079"/>
            <a:ext cx="11040533" cy="4362945"/>
          </a:xfrm>
        </p:spPr>
        <p:txBody>
          <a:bodyPr vert="horz" lIns="0" tIns="0" rIns="0" bIns="0" rtlCol="0" anchor="t">
            <a:normAutofit/>
          </a:bodyPr>
          <a:lstStyle/>
          <a:p>
            <a:pPr algn="ctr"/>
            <a:endParaRPr lang="en-US" dirty="0">
              <a:ea typeface="Noto Sans"/>
              <a:cs typeface="Noto Sans"/>
            </a:endParaRPr>
          </a:p>
          <a:p>
            <a:pPr algn="ctr"/>
            <a:r>
              <a:rPr lang="en-US" b="1" dirty="0">
                <a:ea typeface="Noto Sans"/>
                <a:cs typeface="Noto Sans"/>
              </a:rPr>
              <a:t>Patient Advocacy is a </a:t>
            </a:r>
            <a:r>
              <a:rPr lang="en-US" b="1" i="1" dirty="0">
                <a:ea typeface="Noto Sans"/>
                <a:cs typeface="Noto Sans"/>
              </a:rPr>
              <a:t>core</a:t>
            </a:r>
            <a:r>
              <a:rPr lang="en-US" b="1" dirty="0">
                <a:ea typeface="Noto Sans"/>
                <a:cs typeface="Noto Sans"/>
              </a:rPr>
              <a:t> and </a:t>
            </a:r>
            <a:r>
              <a:rPr lang="en-US" b="1" i="1" dirty="0">
                <a:ea typeface="Noto Sans"/>
                <a:cs typeface="Noto Sans"/>
              </a:rPr>
              <a:t>essential</a:t>
            </a:r>
            <a:r>
              <a:rPr lang="en-US" b="1" dirty="0">
                <a:ea typeface="Noto Sans"/>
                <a:cs typeface="Noto Sans"/>
              </a:rPr>
              <a:t> function of nursing. </a:t>
            </a:r>
          </a:p>
          <a:p>
            <a:pPr algn="ctr"/>
            <a:r>
              <a:rPr lang="en-US" b="1" dirty="0">
                <a:ea typeface="Noto Sans"/>
                <a:cs typeface="Noto Sans"/>
              </a:rPr>
              <a:t>It is fundamental to ethical practice and patient-centered care </a:t>
            </a:r>
          </a:p>
        </p:txBody>
      </p:sp>
    </p:spTree>
    <p:extLst>
      <p:ext uri="{BB962C8B-B14F-4D97-AF65-F5344CB8AC3E}">
        <p14:creationId xmlns:p14="http://schemas.microsoft.com/office/powerpoint/2010/main" val="12463526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21867"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6" name="TextBox 5"/>
          <p:cNvSpPr txBox="1"/>
          <p:nvPr/>
        </p:nvSpPr>
        <p:spPr>
          <a:xfrm>
            <a:off x="2006709" y="1685396"/>
            <a:ext cx="7849221" cy="2862322"/>
          </a:xfrm>
          <a:prstGeom prst="rect">
            <a:avLst/>
          </a:prstGeom>
          <a:noFill/>
        </p:spPr>
        <p:txBody>
          <a:bodyPr wrap="square" rtlCol="0">
            <a:spAutoFit/>
          </a:bodyPr>
          <a:lstStyle/>
          <a:p>
            <a:pPr algn="ctr"/>
            <a:r>
              <a:rPr lang="en-US" sz="2000" dirty="0" smtClean="0"/>
              <a:t>I AM A NURSE</a:t>
            </a:r>
          </a:p>
          <a:p>
            <a:pPr algn="ctr"/>
            <a:r>
              <a:rPr lang="en-US" sz="2000" dirty="0" smtClean="0"/>
              <a:t>I give more than I take</a:t>
            </a:r>
          </a:p>
          <a:p>
            <a:pPr algn="ctr"/>
            <a:r>
              <a:rPr lang="en-US" sz="2000" dirty="0" smtClean="0"/>
              <a:t>I choose kindness over convenience</a:t>
            </a:r>
          </a:p>
          <a:p>
            <a:pPr algn="ctr"/>
            <a:r>
              <a:rPr lang="en-US" sz="2000" dirty="0" smtClean="0"/>
              <a:t>I help the voiceless be heard</a:t>
            </a:r>
          </a:p>
          <a:p>
            <a:pPr algn="ctr"/>
            <a:r>
              <a:rPr lang="en-US" sz="2000" dirty="0" smtClean="0"/>
              <a:t>I lead with heart, courage and empathy.</a:t>
            </a:r>
          </a:p>
          <a:p>
            <a:pPr algn="ctr"/>
            <a:r>
              <a:rPr lang="en-US" sz="2000" dirty="0" smtClean="0"/>
              <a:t>I speak up for what’s right</a:t>
            </a:r>
          </a:p>
          <a:p>
            <a:pPr algn="ctr"/>
            <a:r>
              <a:rPr lang="en-US" sz="2000" dirty="0" smtClean="0"/>
              <a:t>I push through exhaustion to give my best</a:t>
            </a:r>
          </a:p>
          <a:p>
            <a:pPr algn="ctr"/>
            <a:r>
              <a:rPr lang="en-US" sz="2000" dirty="0" smtClean="0"/>
              <a:t>I care deeply, even when it is hard. </a:t>
            </a:r>
          </a:p>
          <a:p>
            <a:pPr algn="ctr"/>
            <a:r>
              <a:rPr lang="en-US" sz="2000" dirty="0" smtClean="0"/>
              <a:t>I RISE, I SHOW UP, I SERVE </a:t>
            </a:r>
            <a:endParaRPr lang="en-US" sz="2000" dirty="0"/>
          </a:p>
        </p:txBody>
      </p:sp>
    </p:spTree>
    <p:extLst>
      <p:ext uri="{BB962C8B-B14F-4D97-AF65-F5344CB8AC3E}">
        <p14:creationId xmlns:p14="http://schemas.microsoft.com/office/powerpoint/2010/main" val="32540147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22891"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4" name="Picture 3" descr="Season 1 -- Pictured: Judy Reyes as Nurse Carla Espinosa, Zach Braff as Dr. John 'J.D.' Dorian, Sarah Chalke as Dr. Elliot Reid John C. McGinley as...">
            <a:extLst>
              <a:ext uri="{FF2B5EF4-FFF2-40B4-BE49-F238E27FC236}">
                <a16:creationId xmlns:a16="http://schemas.microsoft.com/office/drawing/2014/main" id="{D1E7D8D3-43E3-51DA-1D20-5757321FDBBA}"/>
              </a:ext>
            </a:extLst>
          </p:cNvPr>
          <p:cNvPicPr>
            <a:picLocks noChangeAspect="1"/>
          </p:cNvPicPr>
          <p:nvPr/>
        </p:nvPicPr>
        <p:blipFill>
          <a:blip r:embed="rId6"/>
          <a:stretch>
            <a:fillRect/>
          </a:stretch>
        </p:blipFill>
        <p:spPr>
          <a:xfrm>
            <a:off x="1341292" y="459433"/>
            <a:ext cx="1522817" cy="2306842"/>
          </a:xfrm>
          <a:prstGeom prst="rect">
            <a:avLst/>
          </a:prstGeom>
        </p:spPr>
      </p:pic>
      <p:pic>
        <p:nvPicPr>
          <p:cNvPr id="5" name="Picture 4" descr="A group of medical professionals posing for a photo&#10;&#10;AI-generated content may be incorrect.">
            <a:extLst>
              <a:ext uri="{FF2B5EF4-FFF2-40B4-BE49-F238E27FC236}">
                <a16:creationId xmlns:a16="http://schemas.microsoft.com/office/drawing/2014/main" id="{A0E99711-B451-7036-3CC1-A03EB025A0B2}"/>
              </a:ext>
            </a:extLst>
          </p:cNvPr>
          <p:cNvPicPr>
            <a:picLocks noChangeAspect="1"/>
          </p:cNvPicPr>
          <p:nvPr/>
        </p:nvPicPr>
        <p:blipFill>
          <a:blip r:embed="rId7"/>
          <a:stretch>
            <a:fillRect/>
          </a:stretch>
        </p:blipFill>
        <p:spPr>
          <a:xfrm>
            <a:off x="3766871" y="712003"/>
            <a:ext cx="2560451" cy="2827862"/>
          </a:xfrm>
          <a:prstGeom prst="rect">
            <a:avLst/>
          </a:prstGeom>
        </p:spPr>
      </p:pic>
      <p:pic>
        <p:nvPicPr>
          <p:cNvPr id="8" name="Picture 7" descr="Walt Disney Television via Getty Images's &quot;Grey's Anatomy&quot; stars Ellen Pompeo as Dr. Meredith Grey and Patrick Dempsey as Dr. Derek Shepherd.">
            <a:extLst>
              <a:ext uri="{FF2B5EF4-FFF2-40B4-BE49-F238E27FC236}">
                <a16:creationId xmlns:a16="http://schemas.microsoft.com/office/drawing/2014/main" id="{DBBFF489-472D-5E72-F2DD-690BA367E2FF}"/>
              </a:ext>
            </a:extLst>
          </p:cNvPr>
          <p:cNvPicPr>
            <a:picLocks noChangeAspect="1"/>
          </p:cNvPicPr>
          <p:nvPr/>
        </p:nvPicPr>
        <p:blipFill>
          <a:blip r:embed="rId8"/>
          <a:stretch>
            <a:fillRect/>
          </a:stretch>
        </p:blipFill>
        <p:spPr>
          <a:xfrm>
            <a:off x="7138538" y="580167"/>
            <a:ext cx="1551432" cy="1865376"/>
          </a:xfrm>
          <a:prstGeom prst="rect">
            <a:avLst/>
          </a:prstGeom>
        </p:spPr>
      </p:pic>
      <p:pic>
        <p:nvPicPr>
          <p:cNvPr id="9" name="Picture 8" descr="Season 1 -- Pictured: Denzel Washington as Dr. Philip Chandler, 1982.">
            <a:extLst>
              <a:ext uri="{FF2B5EF4-FFF2-40B4-BE49-F238E27FC236}">
                <a16:creationId xmlns:a16="http://schemas.microsoft.com/office/drawing/2014/main" id="{84309C85-4D3D-5C01-40FD-2E524430DA86}"/>
              </a:ext>
            </a:extLst>
          </p:cNvPr>
          <p:cNvPicPr>
            <a:picLocks noChangeAspect="1"/>
          </p:cNvPicPr>
          <p:nvPr/>
        </p:nvPicPr>
        <p:blipFill>
          <a:blip r:embed="rId9"/>
          <a:stretch>
            <a:fillRect/>
          </a:stretch>
        </p:blipFill>
        <p:spPr>
          <a:xfrm>
            <a:off x="9435966" y="580167"/>
            <a:ext cx="1389888" cy="1865376"/>
          </a:xfrm>
          <a:prstGeom prst="rect">
            <a:avLst/>
          </a:prstGeom>
        </p:spPr>
      </p:pic>
      <p:pic>
        <p:nvPicPr>
          <p:cNvPr id="10" name="Content Placeholder 3" descr="Doctors are Only Human — Filmoption International">
            <a:extLst>
              <a:ext uri="{FF2B5EF4-FFF2-40B4-BE49-F238E27FC236}">
                <a16:creationId xmlns:a16="http://schemas.microsoft.com/office/drawing/2014/main" id="{FF28DB20-AA2A-F2BF-3F88-28A4F2A2065B}"/>
              </a:ext>
            </a:extLst>
          </p:cNvPr>
          <p:cNvPicPr>
            <a:picLocks noChangeAspect="1"/>
          </p:cNvPicPr>
          <p:nvPr/>
        </p:nvPicPr>
        <p:blipFill>
          <a:blip r:embed="rId10"/>
          <a:stretch>
            <a:fillRect/>
          </a:stretch>
        </p:blipFill>
        <p:spPr>
          <a:xfrm>
            <a:off x="484113" y="3043997"/>
            <a:ext cx="2841518" cy="2729294"/>
          </a:xfrm>
          <a:prstGeom prst="rect">
            <a:avLst/>
          </a:prstGeom>
        </p:spPr>
      </p:pic>
      <p:pic>
        <p:nvPicPr>
          <p:cNvPr id="11" name="Picture 10" descr="Alan Alda and Mike Farrell, cast members of the TV show 'MASH', circa 1975.">
            <a:extLst>
              <a:ext uri="{FF2B5EF4-FFF2-40B4-BE49-F238E27FC236}">
                <a16:creationId xmlns:a16="http://schemas.microsoft.com/office/drawing/2014/main" id="{69F75B42-BD50-7FE0-7260-40B5546CC32B}"/>
              </a:ext>
            </a:extLst>
          </p:cNvPr>
          <p:cNvPicPr>
            <a:picLocks noChangeAspect="1"/>
          </p:cNvPicPr>
          <p:nvPr/>
        </p:nvPicPr>
        <p:blipFill>
          <a:blip r:embed="rId11"/>
          <a:stretch>
            <a:fillRect/>
          </a:stretch>
        </p:blipFill>
        <p:spPr>
          <a:xfrm>
            <a:off x="3506989" y="4070511"/>
            <a:ext cx="1383792" cy="1865376"/>
          </a:xfrm>
          <a:prstGeom prst="rect">
            <a:avLst/>
          </a:prstGeom>
        </p:spPr>
      </p:pic>
      <p:pic>
        <p:nvPicPr>
          <p:cNvPr id="12" name="Picture 11" descr="Cursed&quot; Episode 13 -- Pictured: Robert Sean Leonard as Dr. James Wilson and Hugh Laurie as Dr. Gregory House --">
            <a:extLst>
              <a:ext uri="{FF2B5EF4-FFF2-40B4-BE49-F238E27FC236}">
                <a16:creationId xmlns:a16="http://schemas.microsoft.com/office/drawing/2014/main" id="{05BB437D-F9FC-BA0F-B89D-A415659094C4}"/>
              </a:ext>
            </a:extLst>
          </p:cNvPr>
          <p:cNvPicPr>
            <a:picLocks noChangeAspect="1"/>
          </p:cNvPicPr>
          <p:nvPr/>
        </p:nvPicPr>
        <p:blipFill>
          <a:blip r:embed="rId12"/>
          <a:stretch>
            <a:fillRect/>
          </a:stretch>
        </p:blipFill>
        <p:spPr>
          <a:xfrm>
            <a:off x="5173488" y="3760663"/>
            <a:ext cx="2036063" cy="1849666"/>
          </a:xfrm>
          <a:prstGeom prst="rect">
            <a:avLst/>
          </a:prstGeom>
        </p:spPr>
      </p:pic>
      <p:pic>
        <p:nvPicPr>
          <p:cNvPr id="13" name="Picture 12" descr="A young child in a lab coat&#10;&#10;AI-generated content may be incorrect.">
            <a:extLst>
              <a:ext uri="{FF2B5EF4-FFF2-40B4-BE49-F238E27FC236}">
                <a16:creationId xmlns:a16="http://schemas.microsoft.com/office/drawing/2014/main" id="{1A53D87A-D85A-60D3-E207-D7451E8A27B1}"/>
              </a:ext>
            </a:extLst>
          </p:cNvPr>
          <p:cNvPicPr>
            <a:picLocks noChangeAspect="1"/>
          </p:cNvPicPr>
          <p:nvPr/>
        </p:nvPicPr>
        <p:blipFill>
          <a:blip r:embed="rId13"/>
          <a:stretch>
            <a:fillRect/>
          </a:stretch>
        </p:blipFill>
        <p:spPr>
          <a:xfrm>
            <a:off x="7566412" y="2626169"/>
            <a:ext cx="2568584" cy="2440011"/>
          </a:xfrm>
          <a:prstGeom prst="rect">
            <a:avLst/>
          </a:prstGeom>
        </p:spPr>
      </p:pic>
      <p:pic>
        <p:nvPicPr>
          <p:cNvPr id="14" name="Picture 13" descr="Season 4 -- Pictured: Mark Harmon as Doctor Robert Caldwell -- Photo by: Paul Drinkwater/NBCU Photo Bank">
            <a:extLst>
              <a:ext uri="{FF2B5EF4-FFF2-40B4-BE49-F238E27FC236}">
                <a16:creationId xmlns:a16="http://schemas.microsoft.com/office/drawing/2014/main" id="{7D7678F4-F2A6-8988-7C17-6B5CB25EF7CA}"/>
              </a:ext>
            </a:extLst>
          </p:cNvPr>
          <p:cNvPicPr>
            <a:picLocks noChangeAspect="1"/>
          </p:cNvPicPr>
          <p:nvPr/>
        </p:nvPicPr>
        <p:blipFill>
          <a:blip r:embed="rId14"/>
          <a:stretch>
            <a:fillRect/>
          </a:stretch>
        </p:blipFill>
        <p:spPr>
          <a:xfrm>
            <a:off x="10491858" y="3485151"/>
            <a:ext cx="1216152" cy="1865376"/>
          </a:xfrm>
          <a:prstGeom prst="rect">
            <a:avLst/>
          </a:prstGeom>
        </p:spPr>
      </p:pic>
    </p:spTree>
    <p:extLst>
      <p:ext uri="{BB962C8B-B14F-4D97-AF65-F5344CB8AC3E}">
        <p14:creationId xmlns:p14="http://schemas.microsoft.com/office/powerpoint/2010/main" val="16128406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EB Garamond"/>
              </a:rPr>
              <a:t>References</a:t>
            </a:r>
            <a:endParaRPr lang="en-US" dirty="0"/>
          </a:p>
        </p:txBody>
      </p:sp>
      <p:sp>
        <p:nvSpPr>
          <p:cNvPr id="4" name="Content Placeholder 2">
            <a:extLst>
              <a:ext uri="{FF2B5EF4-FFF2-40B4-BE49-F238E27FC236}">
                <a16:creationId xmlns:a16="http://schemas.microsoft.com/office/drawing/2014/main" id="{03FF6758-A1A7-E486-DD37-88A7AF45E6BF}"/>
              </a:ext>
            </a:extLst>
          </p:cNvPr>
          <p:cNvSpPr txBox="1">
            <a:spLocks/>
          </p:cNvSpPr>
          <p:nvPr/>
        </p:nvSpPr>
        <p:spPr>
          <a:xfrm>
            <a:off x="728136" y="1955306"/>
            <a:ext cx="11040533" cy="3601370"/>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lang="en-US" sz="28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Clr>
                <a:schemeClr val="bg2"/>
              </a:buClr>
              <a:buFont typeface="Arial" panose="020B0604020202020204" pitchFamily="34" charset="0"/>
              <a:buNone/>
              <a:defRPr lang="en-US" sz="24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Clr>
                <a:schemeClr val="bg2"/>
              </a:buClr>
              <a:buFont typeface="Arial" panose="020B0604020202020204" pitchFamily="34" charset="0"/>
              <a:buNone/>
              <a:defRPr lang="en-US" sz="20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solidFill>
                  <a:srgbClr val="000000"/>
                </a:solidFill>
                <a:latin typeface="Georgia"/>
              </a:rPr>
              <a:t>American Nurses Association. (2023). </a:t>
            </a:r>
            <a:r>
              <a:rPr lang="en-US" sz="1400" i="1" dirty="0" smtClean="0">
                <a:solidFill>
                  <a:srgbClr val="000000"/>
                </a:solidFill>
                <a:latin typeface="Georgia"/>
              </a:rPr>
              <a:t>Code of ethics for nurses</a:t>
            </a:r>
            <a:r>
              <a:rPr lang="en-US" sz="1400" dirty="0" smtClean="0">
                <a:solidFill>
                  <a:srgbClr val="000000"/>
                </a:solidFill>
                <a:latin typeface="Georgia"/>
              </a:rPr>
              <a:t>. American Nurses Publishing.</a:t>
            </a:r>
          </a:p>
          <a:p>
            <a:r>
              <a:rPr lang="en-US" sz="1400" dirty="0" smtClean="0">
                <a:solidFill>
                  <a:srgbClr val="000000"/>
                </a:solidFill>
                <a:latin typeface="Georgia"/>
              </a:rPr>
              <a:t>Centers for Disease Control and Prevention (2024). TB 101 for Health Care Workers. Retrieved from:</a:t>
            </a:r>
            <a:r>
              <a:rPr lang="en-US" sz="1400" dirty="0" smtClean="0">
                <a:solidFill>
                  <a:srgbClr val="000000"/>
                </a:solidFill>
                <a:latin typeface="Georgia"/>
                <a:ea typeface="Noto Sans"/>
                <a:cs typeface="Noto Sans"/>
              </a:rPr>
              <a:t> </a:t>
            </a:r>
            <a:r>
              <a:rPr lang="en-US" sz="1400" i="1" dirty="0" smtClean="0">
                <a:solidFill>
                  <a:srgbClr val="000000"/>
                </a:solidFill>
                <a:latin typeface="Georgia"/>
                <a:ea typeface="Noto Sans"/>
                <a:cs typeface="Noto Sans"/>
                <a:hlinkClick r:id="rId2"/>
              </a:rPr>
              <a:t>https</a:t>
            </a:r>
            <a:r>
              <a:rPr lang="en-US" sz="1400" i="1" dirty="0" smtClean="0">
                <a:solidFill>
                  <a:srgbClr val="000000"/>
                </a:solidFill>
                <a:latin typeface="Georgia"/>
                <a:ea typeface="+mn-lt"/>
                <a:cs typeface="+mn-lt"/>
                <a:hlinkClick r:id="rId2"/>
              </a:rPr>
              <a:t>://www.cdc.gov/tb/webcourses/TB101/index.html</a:t>
            </a:r>
            <a:endParaRPr lang="en-US" sz="1400" i="1" dirty="0" smtClean="0">
              <a:solidFill>
                <a:srgbClr val="000000"/>
              </a:solidFill>
              <a:latin typeface="Georgia"/>
              <a:ea typeface="+mn-lt"/>
              <a:cs typeface="+mn-lt"/>
            </a:endParaRPr>
          </a:p>
          <a:p>
            <a:r>
              <a:rPr lang="en-US" sz="1400" dirty="0" smtClean="0">
                <a:solidFill>
                  <a:srgbClr val="000000"/>
                </a:solidFill>
                <a:latin typeface="Georgia"/>
                <a:ea typeface="Noto Sans"/>
                <a:cs typeface="Noto Sans"/>
              </a:rPr>
              <a:t>Centers for Disease Control and Prevention (2024). Core Curriculum on Tuberculosis: What the clinician should know. Retrieved from: </a:t>
            </a:r>
          </a:p>
          <a:p>
            <a:r>
              <a:rPr lang="en-US" sz="1400" i="1" dirty="0" smtClean="0">
                <a:solidFill>
                  <a:srgbClr val="000000"/>
                </a:solidFill>
                <a:latin typeface="Georgia"/>
                <a:ea typeface="+mn-lt"/>
                <a:cs typeface="+mn-lt"/>
                <a:hlinkClick r:id="rId3"/>
              </a:rPr>
              <a:t>https://www.cdc.gov/tb/hcp/education/core-curriculum-on-tuberculosis.html</a:t>
            </a:r>
            <a:endParaRPr lang="en-US" i="1" dirty="0" smtClean="0">
              <a:solidFill>
                <a:srgbClr val="00205B"/>
              </a:solidFill>
              <a:latin typeface="Georgia"/>
              <a:ea typeface="+mn-lt"/>
              <a:cs typeface="+mn-lt"/>
            </a:endParaRPr>
          </a:p>
          <a:p>
            <a:r>
              <a:rPr lang="en-US" sz="1400" dirty="0" smtClean="0">
                <a:solidFill>
                  <a:srgbClr val="000000"/>
                </a:solidFill>
                <a:latin typeface="Georgia"/>
                <a:ea typeface="Noto Sans"/>
                <a:cs typeface="Noto Sans"/>
              </a:rPr>
              <a:t>Texas Department of State Health Services (2024, August 30). Texas Department of State Health Services Standing Delegation Orders for Tuberculosis Clinical Services Provided by Authorized Licensed Nurses</a:t>
            </a:r>
            <a:r>
              <a:rPr lang="en-US" sz="1400" i="1" dirty="0" smtClean="0">
                <a:solidFill>
                  <a:srgbClr val="000000"/>
                </a:solidFill>
                <a:latin typeface="Georgia"/>
                <a:ea typeface="Noto Sans"/>
                <a:cs typeface="Noto Sans"/>
              </a:rPr>
              <a:t>,. Retrieved from https://www.Dshs.Texas.gov/Sites/Default/Files/LIDS-TB/Policies/TB-SDO-ClinicalServicesforNurses-25.pdf. </a:t>
            </a:r>
          </a:p>
          <a:p>
            <a:r>
              <a:rPr lang="en-US" sz="1400" dirty="0" err="1" smtClean="0">
                <a:solidFill>
                  <a:srgbClr val="1B1B1B"/>
                </a:solidFill>
                <a:latin typeface="Georgia"/>
                <a:ea typeface="Noto Sans"/>
                <a:cs typeface="Noto Sans"/>
              </a:rPr>
              <a:t>Sazali</a:t>
            </a:r>
            <a:r>
              <a:rPr lang="en-US" sz="1400" dirty="0" smtClean="0">
                <a:solidFill>
                  <a:srgbClr val="1B1B1B"/>
                </a:solidFill>
                <a:latin typeface="Georgia"/>
                <a:ea typeface="Noto Sans"/>
                <a:cs typeface="Noto Sans"/>
              </a:rPr>
              <a:t>, M. F., Rahim, S. S. S. A., Mohammad, A. H., </a:t>
            </a:r>
            <a:r>
              <a:rPr lang="en-US" sz="1400" dirty="0" err="1" smtClean="0">
                <a:solidFill>
                  <a:srgbClr val="1B1B1B"/>
                </a:solidFill>
                <a:latin typeface="Georgia"/>
                <a:ea typeface="Noto Sans"/>
                <a:cs typeface="Noto Sans"/>
              </a:rPr>
              <a:t>Kadir</a:t>
            </a:r>
            <a:r>
              <a:rPr lang="en-US" sz="1400" dirty="0" smtClean="0">
                <a:solidFill>
                  <a:srgbClr val="1B1B1B"/>
                </a:solidFill>
                <a:latin typeface="Georgia"/>
                <a:ea typeface="Noto Sans"/>
                <a:cs typeface="Noto Sans"/>
              </a:rPr>
              <a:t>, F., </a:t>
            </a:r>
            <a:r>
              <a:rPr lang="en-US" sz="1400" dirty="0" err="1" smtClean="0">
                <a:solidFill>
                  <a:srgbClr val="1B1B1B"/>
                </a:solidFill>
                <a:latin typeface="Georgia"/>
                <a:ea typeface="Noto Sans"/>
                <a:cs typeface="Noto Sans"/>
              </a:rPr>
              <a:t>Payus</a:t>
            </a:r>
            <a:r>
              <a:rPr lang="en-US" sz="1400" dirty="0" smtClean="0">
                <a:solidFill>
                  <a:srgbClr val="1B1B1B"/>
                </a:solidFill>
                <a:latin typeface="Georgia"/>
                <a:ea typeface="Noto Sans"/>
                <a:cs typeface="Noto Sans"/>
              </a:rPr>
              <a:t>, A. O., </a:t>
            </a:r>
            <a:r>
              <a:rPr lang="en-US" sz="1400" dirty="0" err="1" smtClean="0">
                <a:solidFill>
                  <a:srgbClr val="1B1B1B"/>
                </a:solidFill>
                <a:latin typeface="Georgia"/>
                <a:ea typeface="Noto Sans"/>
                <a:cs typeface="Noto Sans"/>
              </a:rPr>
              <a:t>Avoi</a:t>
            </a:r>
            <a:r>
              <a:rPr lang="en-US" sz="1400" dirty="0" smtClean="0">
                <a:solidFill>
                  <a:srgbClr val="1B1B1B"/>
                </a:solidFill>
                <a:latin typeface="Georgia"/>
                <a:ea typeface="Noto Sans"/>
                <a:cs typeface="Noto Sans"/>
              </a:rPr>
              <a:t>, R., </a:t>
            </a:r>
            <a:r>
              <a:rPr lang="en-US" sz="1400" dirty="0" err="1" smtClean="0">
                <a:solidFill>
                  <a:srgbClr val="1B1B1B"/>
                </a:solidFill>
                <a:latin typeface="Georgia"/>
                <a:ea typeface="Noto Sans"/>
                <a:cs typeface="Noto Sans"/>
              </a:rPr>
              <a:t>Jeffree</a:t>
            </a:r>
            <a:r>
              <a:rPr lang="en-US" sz="1400" dirty="0" smtClean="0">
                <a:solidFill>
                  <a:srgbClr val="1B1B1B"/>
                </a:solidFill>
                <a:latin typeface="Georgia"/>
                <a:ea typeface="Noto Sans"/>
                <a:cs typeface="Noto Sans"/>
              </a:rPr>
              <a:t>, M. S., Omar, A., Ibrahim, M. Y., </a:t>
            </a:r>
            <a:r>
              <a:rPr lang="en-US" sz="1400" dirty="0" err="1" smtClean="0">
                <a:solidFill>
                  <a:srgbClr val="1B1B1B"/>
                </a:solidFill>
                <a:latin typeface="Georgia"/>
                <a:ea typeface="Noto Sans"/>
                <a:cs typeface="Noto Sans"/>
              </a:rPr>
              <a:t>Atil</a:t>
            </a:r>
            <a:r>
              <a:rPr lang="en-US" sz="1400" dirty="0" smtClean="0">
                <a:solidFill>
                  <a:srgbClr val="1B1B1B"/>
                </a:solidFill>
                <a:latin typeface="Georgia"/>
                <a:ea typeface="Noto Sans"/>
                <a:cs typeface="Noto Sans"/>
              </a:rPr>
              <a:t>, A., </a:t>
            </a:r>
            <a:r>
              <a:rPr lang="en-US" sz="1400" dirty="0" err="1" smtClean="0">
                <a:solidFill>
                  <a:srgbClr val="1B1B1B"/>
                </a:solidFill>
                <a:latin typeface="Georgia"/>
                <a:ea typeface="Noto Sans"/>
                <a:cs typeface="Noto Sans"/>
              </a:rPr>
              <a:t>Tuah</a:t>
            </a:r>
            <a:r>
              <a:rPr lang="en-US" sz="1400" dirty="0" smtClean="0">
                <a:solidFill>
                  <a:srgbClr val="1B1B1B"/>
                </a:solidFill>
                <a:latin typeface="Georgia"/>
                <a:ea typeface="Noto Sans"/>
                <a:cs typeface="Noto Sans"/>
              </a:rPr>
              <a:t>, N. M., </a:t>
            </a:r>
            <a:r>
              <a:rPr lang="en-US" sz="1400" dirty="0" err="1" smtClean="0">
                <a:solidFill>
                  <a:srgbClr val="1B1B1B"/>
                </a:solidFill>
                <a:latin typeface="Georgia"/>
                <a:ea typeface="Noto Sans"/>
                <a:cs typeface="Noto Sans"/>
              </a:rPr>
              <a:t>Dapari</a:t>
            </a:r>
            <a:r>
              <a:rPr lang="en-US" sz="1400" dirty="0" smtClean="0">
                <a:solidFill>
                  <a:srgbClr val="1B1B1B"/>
                </a:solidFill>
                <a:latin typeface="Georgia"/>
                <a:ea typeface="Noto Sans"/>
                <a:cs typeface="Noto Sans"/>
              </a:rPr>
              <a:t>, R., Lansing, M. G., Rahim, A. A. A., &amp; </a:t>
            </a:r>
            <a:r>
              <a:rPr lang="en-US" sz="1400" dirty="0" err="1" smtClean="0">
                <a:solidFill>
                  <a:srgbClr val="1B1B1B"/>
                </a:solidFill>
                <a:latin typeface="Georgia"/>
                <a:ea typeface="Noto Sans"/>
                <a:cs typeface="Noto Sans"/>
              </a:rPr>
              <a:t>Azhar</a:t>
            </a:r>
            <a:r>
              <a:rPr lang="en-US" sz="1400" dirty="0" smtClean="0">
                <a:solidFill>
                  <a:srgbClr val="1B1B1B"/>
                </a:solidFill>
                <a:latin typeface="Georgia"/>
                <a:ea typeface="Noto Sans"/>
                <a:cs typeface="Noto Sans"/>
              </a:rPr>
              <a:t>, Z. I. (2023). Improving Tuberculosis Medication Adherence: The Potential of Integrating Digital Technology and Health Belief Model. </a:t>
            </a:r>
            <a:r>
              <a:rPr lang="en-US" sz="1400" i="1" dirty="0" smtClean="0">
                <a:solidFill>
                  <a:srgbClr val="1B1B1B"/>
                </a:solidFill>
                <a:latin typeface="Georgia"/>
                <a:ea typeface="Noto Sans"/>
                <a:cs typeface="Noto Sans"/>
              </a:rPr>
              <a:t>Tuberculosis and respiratory diseases</a:t>
            </a:r>
            <a:r>
              <a:rPr lang="en-US" sz="1400" dirty="0" smtClean="0">
                <a:solidFill>
                  <a:srgbClr val="1B1B1B"/>
                </a:solidFill>
                <a:latin typeface="Georgia"/>
                <a:ea typeface="Noto Sans"/>
                <a:cs typeface="Noto Sans"/>
              </a:rPr>
              <a:t>, </a:t>
            </a:r>
            <a:r>
              <a:rPr lang="en-US" sz="1400" i="1" dirty="0" smtClean="0">
                <a:solidFill>
                  <a:srgbClr val="1B1B1B"/>
                </a:solidFill>
                <a:latin typeface="Georgia"/>
                <a:ea typeface="Noto Sans"/>
                <a:cs typeface="Noto Sans"/>
              </a:rPr>
              <a:t>86</a:t>
            </a:r>
            <a:r>
              <a:rPr lang="en-US" sz="1400" dirty="0" smtClean="0">
                <a:solidFill>
                  <a:srgbClr val="1B1B1B"/>
                </a:solidFill>
                <a:latin typeface="Georgia"/>
                <a:ea typeface="Noto Sans"/>
                <a:cs typeface="Noto Sans"/>
              </a:rPr>
              <a:t>(2), 82–93. https://doi.org/10.4046/trd.2022.0148S</a:t>
            </a:r>
            <a:endParaRPr lang="en-US" sz="1400" dirty="0">
              <a:latin typeface="Georgia"/>
              <a:ea typeface="Noto Sans"/>
              <a:cs typeface="Noto Sans"/>
            </a:endParaRPr>
          </a:p>
        </p:txBody>
      </p:sp>
    </p:spTree>
    <p:extLst>
      <p:ext uri="{BB962C8B-B14F-4D97-AF65-F5344CB8AC3E}">
        <p14:creationId xmlns:p14="http://schemas.microsoft.com/office/powerpoint/2010/main" val="20807342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D48CB61-396F-8C3A-EFA9-60B5CE03BD91}"/>
              </a:ext>
            </a:extLst>
          </p:cNvPr>
          <p:cNvSpPr>
            <a:spLocks noGrp="1"/>
          </p:cNvSpPr>
          <p:nvPr>
            <p:ph type="body" sz="quarter" idx="4294967295"/>
          </p:nvPr>
        </p:nvSpPr>
        <p:spPr>
          <a:xfrm>
            <a:off x="5546730" y="3727977"/>
            <a:ext cx="4689475" cy="611642"/>
          </a:xfrm>
        </p:spPr>
        <p:txBody>
          <a:bodyPr>
            <a:noAutofit/>
          </a:bodyPr>
          <a:lstStyle/>
          <a:p>
            <a:r>
              <a:rPr lang="en-ID" sz="5400" dirty="0">
                <a:solidFill>
                  <a:schemeClr val="bg1"/>
                </a:solidFill>
                <a:latin typeface="+mj-lt"/>
              </a:rPr>
              <a:t>Thank You</a:t>
            </a:r>
          </a:p>
        </p:txBody>
      </p:sp>
      <p:grpSp>
        <p:nvGrpSpPr>
          <p:cNvPr id="6" name="Group 5">
            <a:extLst>
              <a:ext uri="{FF2B5EF4-FFF2-40B4-BE49-F238E27FC236}">
                <a16:creationId xmlns:a16="http://schemas.microsoft.com/office/drawing/2014/main" id="{3A7F62B7-92A4-8F9C-D4B6-DE77BE67E90D}"/>
              </a:ext>
            </a:extLst>
          </p:cNvPr>
          <p:cNvGrpSpPr/>
          <p:nvPr/>
        </p:nvGrpSpPr>
        <p:grpSpPr>
          <a:xfrm>
            <a:off x="5546725" y="4763984"/>
            <a:ext cx="246992" cy="245904"/>
            <a:chOff x="2676525" y="4329113"/>
            <a:chExt cx="360363" cy="358775"/>
          </a:xfrm>
          <a:solidFill>
            <a:schemeClr val="bg1"/>
          </a:solidFill>
        </p:grpSpPr>
        <p:sp>
          <p:nvSpPr>
            <p:cNvPr id="7" name="Freeform 253">
              <a:extLst>
                <a:ext uri="{FF2B5EF4-FFF2-40B4-BE49-F238E27FC236}">
                  <a16:creationId xmlns:a16="http://schemas.microsoft.com/office/drawing/2014/main" id="{DD3F21A4-0417-BC37-BE58-4594C68CFE0E}"/>
                </a:ext>
              </a:extLst>
            </p:cNvPr>
            <p:cNvSpPr>
              <a:spLocks/>
            </p:cNvSpPr>
            <p:nvPr/>
          </p:nvSpPr>
          <p:spPr bwMode="auto">
            <a:xfrm>
              <a:off x="2676525" y="4452938"/>
              <a:ext cx="360363" cy="234950"/>
            </a:xfrm>
            <a:custGeom>
              <a:avLst/>
              <a:gdLst>
                <a:gd name="T0" fmla="*/ 113 w 1360"/>
                <a:gd name="T1" fmla="*/ 893 h 893"/>
                <a:gd name="T2" fmla="*/ 101 w 1360"/>
                <a:gd name="T3" fmla="*/ 893 h 893"/>
                <a:gd name="T4" fmla="*/ 79 w 1360"/>
                <a:gd name="T5" fmla="*/ 888 h 893"/>
                <a:gd name="T6" fmla="*/ 59 w 1360"/>
                <a:gd name="T7" fmla="*/ 880 h 893"/>
                <a:gd name="T8" fmla="*/ 40 w 1360"/>
                <a:gd name="T9" fmla="*/ 866 h 893"/>
                <a:gd name="T10" fmla="*/ 25 w 1360"/>
                <a:gd name="T11" fmla="*/ 851 h 893"/>
                <a:gd name="T12" fmla="*/ 13 w 1360"/>
                <a:gd name="T13" fmla="*/ 833 h 893"/>
                <a:gd name="T14" fmla="*/ 5 w 1360"/>
                <a:gd name="T15" fmla="*/ 813 h 893"/>
                <a:gd name="T16" fmla="*/ 0 w 1360"/>
                <a:gd name="T17" fmla="*/ 791 h 893"/>
                <a:gd name="T18" fmla="*/ 0 w 1360"/>
                <a:gd name="T19" fmla="*/ 185 h 893"/>
                <a:gd name="T20" fmla="*/ 0 w 1360"/>
                <a:gd name="T21" fmla="*/ 178 h 893"/>
                <a:gd name="T22" fmla="*/ 7 w 1360"/>
                <a:gd name="T23" fmla="*/ 165 h 893"/>
                <a:gd name="T24" fmla="*/ 238 w 1360"/>
                <a:gd name="T25" fmla="*/ 5 h 893"/>
                <a:gd name="T26" fmla="*/ 243 w 1360"/>
                <a:gd name="T27" fmla="*/ 3 h 893"/>
                <a:gd name="T28" fmla="*/ 255 w 1360"/>
                <a:gd name="T29" fmla="*/ 0 h 893"/>
                <a:gd name="T30" fmla="*/ 265 w 1360"/>
                <a:gd name="T31" fmla="*/ 2 h 893"/>
                <a:gd name="T32" fmla="*/ 274 w 1360"/>
                <a:gd name="T33" fmla="*/ 8 h 893"/>
                <a:gd name="T34" fmla="*/ 278 w 1360"/>
                <a:gd name="T35" fmla="*/ 13 h 893"/>
                <a:gd name="T36" fmla="*/ 283 w 1360"/>
                <a:gd name="T37" fmla="*/ 23 h 893"/>
                <a:gd name="T38" fmla="*/ 283 w 1360"/>
                <a:gd name="T39" fmla="*/ 34 h 893"/>
                <a:gd name="T40" fmla="*/ 279 w 1360"/>
                <a:gd name="T41" fmla="*/ 44 h 893"/>
                <a:gd name="T42" fmla="*/ 271 w 1360"/>
                <a:gd name="T43" fmla="*/ 52 h 893"/>
                <a:gd name="T44" fmla="*/ 57 w 1360"/>
                <a:gd name="T45" fmla="*/ 780 h 893"/>
                <a:gd name="T46" fmla="*/ 58 w 1360"/>
                <a:gd name="T47" fmla="*/ 791 h 893"/>
                <a:gd name="T48" fmla="*/ 66 w 1360"/>
                <a:gd name="T49" fmla="*/ 811 h 893"/>
                <a:gd name="T50" fmla="*/ 81 w 1360"/>
                <a:gd name="T51" fmla="*/ 826 h 893"/>
                <a:gd name="T52" fmla="*/ 101 w 1360"/>
                <a:gd name="T53" fmla="*/ 835 h 893"/>
                <a:gd name="T54" fmla="*/ 1247 w 1360"/>
                <a:gd name="T55" fmla="*/ 836 h 893"/>
                <a:gd name="T56" fmla="*/ 1258 w 1360"/>
                <a:gd name="T57" fmla="*/ 835 h 893"/>
                <a:gd name="T58" fmla="*/ 1278 w 1360"/>
                <a:gd name="T59" fmla="*/ 826 h 893"/>
                <a:gd name="T60" fmla="*/ 1294 w 1360"/>
                <a:gd name="T61" fmla="*/ 811 h 893"/>
                <a:gd name="T62" fmla="*/ 1302 w 1360"/>
                <a:gd name="T63" fmla="*/ 791 h 893"/>
                <a:gd name="T64" fmla="*/ 1303 w 1360"/>
                <a:gd name="T65" fmla="*/ 199 h 893"/>
                <a:gd name="T66" fmla="*/ 1089 w 1360"/>
                <a:gd name="T67" fmla="*/ 52 h 893"/>
                <a:gd name="T68" fmla="*/ 1081 w 1360"/>
                <a:gd name="T69" fmla="*/ 44 h 893"/>
                <a:gd name="T70" fmla="*/ 1077 w 1360"/>
                <a:gd name="T71" fmla="*/ 34 h 893"/>
                <a:gd name="T72" fmla="*/ 1077 w 1360"/>
                <a:gd name="T73" fmla="*/ 23 h 893"/>
                <a:gd name="T74" fmla="*/ 1082 w 1360"/>
                <a:gd name="T75" fmla="*/ 13 h 893"/>
                <a:gd name="T76" fmla="*/ 1085 w 1360"/>
                <a:gd name="T77" fmla="*/ 8 h 893"/>
                <a:gd name="T78" fmla="*/ 1094 w 1360"/>
                <a:gd name="T79" fmla="*/ 2 h 893"/>
                <a:gd name="T80" fmla="*/ 1105 w 1360"/>
                <a:gd name="T81" fmla="*/ 0 h 893"/>
                <a:gd name="T82" fmla="*/ 1116 w 1360"/>
                <a:gd name="T83" fmla="*/ 3 h 893"/>
                <a:gd name="T84" fmla="*/ 1348 w 1360"/>
                <a:gd name="T85" fmla="*/ 161 h 893"/>
                <a:gd name="T86" fmla="*/ 1353 w 1360"/>
                <a:gd name="T87" fmla="*/ 165 h 893"/>
                <a:gd name="T88" fmla="*/ 1359 w 1360"/>
                <a:gd name="T89" fmla="*/ 178 h 893"/>
                <a:gd name="T90" fmla="*/ 1360 w 1360"/>
                <a:gd name="T91" fmla="*/ 780 h 893"/>
                <a:gd name="T92" fmla="*/ 1360 w 1360"/>
                <a:gd name="T93" fmla="*/ 791 h 893"/>
                <a:gd name="T94" fmla="*/ 1355 w 1360"/>
                <a:gd name="T95" fmla="*/ 813 h 893"/>
                <a:gd name="T96" fmla="*/ 1347 w 1360"/>
                <a:gd name="T97" fmla="*/ 833 h 893"/>
                <a:gd name="T98" fmla="*/ 1334 w 1360"/>
                <a:gd name="T99" fmla="*/ 851 h 893"/>
                <a:gd name="T100" fmla="*/ 1318 w 1360"/>
                <a:gd name="T101" fmla="*/ 866 h 893"/>
                <a:gd name="T102" fmla="*/ 1300 w 1360"/>
                <a:gd name="T103" fmla="*/ 880 h 893"/>
                <a:gd name="T104" fmla="*/ 1280 w 1360"/>
                <a:gd name="T105" fmla="*/ 888 h 893"/>
                <a:gd name="T106" fmla="*/ 1258 w 1360"/>
                <a:gd name="T107" fmla="*/ 893 h 893"/>
                <a:gd name="T108" fmla="*/ 1247 w 1360"/>
                <a:gd name="T10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60" h="893">
                  <a:moveTo>
                    <a:pt x="1247" y="893"/>
                  </a:moveTo>
                  <a:lnTo>
                    <a:pt x="113" y="893"/>
                  </a:lnTo>
                  <a:lnTo>
                    <a:pt x="113" y="893"/>
                  </a:lnTo>
                  <a:lnTo>
                    <a:pt x="101" y="893"/>
                  </a:lnTo>
                  <a:lnTo>
                    <a:pt x="90" y="891"/>
                  </a:lnTo>
                  <a:lnTo>
                    <a:pt x="79" y="888"/>
                  </a:lnTo>
                  <a:lnTo>
                    <a:pt x="69" y="884"/>
                  </a:lnTo>
                  <a:lnTo>
                    <a:pt x="59" y="880"/>
                  </a:lnTo>
                  <a:lnTo>
                    <a:pt x="49" y="874"/>
                  </a:lnTo>
                  <a:lnTo>
                    <a:pt x="40" y="866"/>
                  </a:lnTo>
                  <a:lnTo>
                    <a:pt x="32" y="859"/>
                  </a:lnTo>
                  <a:lnTo>
                    <a:pt x="25" y="851"/>
                  </a:lnTo>
                  <a:lnTo>
                    <a:pt x="19" y="843"/>
                  </a:lnTo>
                  <a:lnTo>
                    <a:pt x="13" y="833"/>
                  </a:lnTo>
                  <a:lnTo>
                    <a:pt x="8" y="824"/>
                  </a:lnTo>
                  <a:lnTo>
                    <a:pt x="5" y="813"/>
                  </a:lnTo>
                  <a:lnTo>
                    <a:pt x="2" y="803"/>
                  </a:lnTo>
                  <a:lnTo>
                    <a:pt x="0" y="791"/>
                  </a:lnTo>
                  <a:lnTo>
                    <a:pt x="0" y="780"/>
                  </a:lnTo>
                  <a:lnTo>
                    <a:pt x="0" y="185"/>
                  </a:lnTo>
                  <a:lnTo>
                    <a:pt x="0" y="185"/>
                  </a:lnTo>
                  <a:lnTo>
                    <a:pt x="0" y="178"/>
                  </a:lnTo>
                  <a:lnTo>
                    <a:pt x="3" y="171"/>
                  </a:lnTo>
                  <a:lnTo>
                    <a:pt x="7" y="165"/>
                  </a:lnTo>
                  <a:lnTo>
                    <a:pt x="12" y="161"/>
                  </a:lnTo>
                  <a:lnTo>
                    <a:pt x="238" y="5"/>
                  </a:lnTo>
                  <a:lnTo>
                    <a:pt x="238" y="5"/>
                  </a:lnTo>
                  <a:lnTo>
                    <a:pt x="243" y="3"/>
                  </a:lnTo>
                  <a:lnTo>
                    <a:pt x="249" y="1"/>
                  </a:lnTo>
                  <a:lnTo>
                    <a:pt x="255" y="0"/>
                  </a:lnTo>
                  <a:lnTo>
                    <a:pt x="260" y="1"/>
                  </a:lnTo>
                  <a:lnTo>
                    <a:pt x="265" y="2"/>
                  </a:lnTo>
                  <a:lnTo>
                    <a:pt x="270" y="5"/>
                  </a:lnTo>
                  <a:lnTo>
                    <a:pt x="274" y="8"/>
                  </a:lnTo>
                  <a:lnTo>
                    <a:pt x="278" y="13"/>
                  </a:lnTo>
                  <a:lnTo>
                    <a:pt x="278" y="13"/>
                  </a:lnTo>
                  <a:lnTo>
                    <a:pt x="281" y="18"/>
                  </a:lnTo>
                  <a:lnTo>
                    <a:pt x="283" y="23"/>
                  </a:lnTo>
                  <a:lnTo>
                    <a:pt x="283" y="28"/>
                  </a:lnTo>
                  <a:lnTo>
                    <a:pt x="283" y="34"/>
                  </a:lnTo>
                  <a:lnTo>
                    <a:pt x="281" y="39"/>
                  </a:lnTo>
                  <a:lnTo>
                    <a:pt x="279" y="44"/>
                  </a:lnTo>
                  <a:lnTo>
                    <a:pt x="275" y="48"/>
                  </a:lnTo>
                  <a:lnTo>
                    <a:pt x="271" y="52"/>
                  </a:lnTo>
                  <a:lnTo>
                    <a:pt x="57" y="199"/>
                  </a:lnTo>
                  <a:lnTo>
                    <a:pt x="57" y="780"/>
                  </a:lnTo>
                  <a:lnTo>
                    <a:pt x="57" y="780"/>
                  </a:lnTo>
                  <a:lnTo>
                    <a:pt x="58" y="791"/>
                  </a:lnTo>
                  <a:lnTo>
                    <a:pt x="61" y="802"/>
                  </a:lnTo>
                  <a:lnTo>
                    <a:pt x="66" y="811"/>
                  </a:lnTo>
                  <a:lnTo>
                    <a:pt x="73" y="820"/>
                  </a:lnTo>
                  <a:lnTo>
                    <a:pt x="81" y="826"/>
                  </a:lnTo>
                  <a:lnTo>
                    <a:pt x="91" y="832"/>
                  </a:lnTo>
                  <a:lnTo>
                    <a:pt x="101" y="835"/>
                  </a:lnTo>
                  <a:lnTo>
                    <a:pt x="113" y="836"/>
                  </a:lnTo>
                  <a:lnTo>
                    <a:pt x="1247" y="836"/>
                  </a:lnTo>
                  <a:lnTo>
                    <a:pt x="1247" y="836"/>
                  </a:lnTo>
                  <a:lnTo>
                    <a:pt x="1258" y="835"/>
                  </a:lnTo>
                  <a:lnTo>
                    <a:pt x="1269" y="832"/>
                  </a:lnTo>
                  <a:lnTo>
                    <a:pt x="1278" y="826"/>
                  </a:lnTo>
                  <a:lnTo>
                    <a:pt x="1287" y="820"/>
                  </a:lnTo>
                  <a:lnTo>
                    <a:pt x="1294" y="811"/>
                  </a:lnTo>
                  <a:lnTo>
                    <a:pt x="1299" y="802"/>
                  </a:lnTo>
                  <a:lnTo>
                    <a:pt x="1302" y="791"/>
                  </a:lnTo>
                  <a:lnTo>
                    <a:pt x="1303" y="780"/>
                  </a:lnTo>
                  <a:lnTo>
                    <a:pt x="1303" y="199"/>
                  </a:lnTo>
                  <a:lnTo>
                    <a:pt x="1089" y="52"/>
                  </a:lnTo>
                  <a:lnTo>
                    <a:pt x="1089" y="52"/>
                  </a:lnTo>
                  <a:lnTo>
                    <a:pt x="1085" y="48"/>
                  </a:lnTo>
                  <a:lnTo>
                    <a:pt x="1081" y="44"/>
                  </a:lnTo>
                  <a:lnTo>
                    <a:pt x="1079" y="39"/>
                  </a:lnTo>
                  <a:lnTo>
                    <a:pt x="1077" y="34"/>
                  </a:lnTo>
                  <a:lnTo>
                    <a:pt x="1077" y="28"/>
                  </a:lnTo>
                  <a:lnTo>
                    <a:pt x="1077" y="23"/>
                  </a:lnTo>
                  <a:lnTo>
                    <a:pt x="1079" y="18"/>
                  </a:lnTo>
                  <a:lnTo>
                    <a:pt x="1082" y="13"/>
                  </a:lnTo>
                  <a:lnTo>
                    <a:pt x="1082" y="13"/>
                  </a:lnTo>
                  <a:lnTo>
                    <a:pt x="1085" y="8"/>
                  </a:lnTo>
                  <a:lnTo>
                    <a:pt x="1090" y="5"/>
                  </a:lnTo>
                  <a:lnTo>
                    <a:pt x="1094" y="2"/>
                  </a:lnTo>
                  <a:lnTo>
                    <a:pt x="1100" y="1"/>
                  </a:lnTo>
                  <a:lnTo>
                    <a:pt x="1105" y="0"/>
                  </a:lnTo>
                  <a:lnTo>
                    <a:pt x="1110" y="1"/>
                  </a:lnTo>
                  <a:lnTo>
                    <a:pt x="1116" y="3"/>
                  </a:lnTo>
                  <a:lnTo>
                    <a:pt x="1121" y="5"/>
                  </a:lnTo>
                  <a:lnTo>
                    <a:pt x="1348" y="161"/>
                  </a:lnTo>
                  <a:lnTo>
                    <a:pt x="1348" y="161"/>
                  </a:lnTo>
                  <a:lnTo>
                    <a:pt x="1353" y="165"/>
                  </a:lnTo>
                  <a:lnTo>
                    <a:pt x="1357" y="171"/>
                  </a:lnTo>
                  <a:lnTo>
                    <a:pt x="1359" y="178"/>
                  </a:lnTo>
                  <a:lnTo>
                    <a:pt x="1360" y="185"/>
                  </a:lnTo>
                  <a:lnTo>
                    <a:pt x="1360" y="780"/>
                  </a:lnTo>
                  <a:lnTo>
                    <a:pt x="1360" y="780"/>
                  </a:lnTo>
                  <a:lnTo>
                    <a:pt x="1360" y="791"/>
                  </a:lnTo>
                  <a:lnTo>
                    <a:pt x="1358" y="803"/>
                  </a:lnTo>
                  <a:lnTo>
                    <a:pt x="1355" y="813"/>
                  </a:lnTo>
                  <a:lnTo>
                    <a:pt x="1351" y="824"/>
                  </a:lnTo>
                  <a:lnTo>
                    <a:pt x="1347" y="833"/>
                  </a:lnTo>
                  <a:lnTo>
                    <a:pt x="1341" y="843"/>
                  </a:lnTo>
                  <a:lnTo>
                    <a:pt x="1334" y="851"/>
                  </a:lnTo>
                  <a:lnTo>
                    <a:pt x="1326" y="859"/>
                  </a:lnTo>
                  <a:lnTo>
                    <a:pt x="1318" y="866"/>
                  </a:lnTo>
                  <a:lnTo>
                    <a:pt x="1310" y="874"/>
                  </a:lnTo>
                  <a:lnTo>
                    <a:pt x="1300" y="880"/>
                  </a:lnTo>
                  <a:lnTo>
                    <a:pt x="1291" y="884"/>
                  </a:lnTo>
                  <a:lnTo>
                    <a:pt x="1280" y="888"/>
                  </a:lnTo>
                  <a:lnTo>
                    <a:pt x="1270" y="891"/>
                  </a:lnTo>
                  <a:lnTo>
                    <a:pt x="1258" y="893"/>
                  </a:lnTo>
                  <a:lnTo>
                    <a:pt x="1247" y="893"/>
                  </a:lnTo>
                  <a:lnTo>
                    <a:pt x="1247" y="8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54">
              <a:extLst>
                <a:ext uri="{FF2B5EF4-FFF2-40B4-BE49-F238E27FC236}">
                  <a16:creationId xmlns:a16="http://schemas.microsoft.com/office/drawing/2014/main" id="{BB88B8D6-EE95-45E8-0517-924C34DBB18A}"/>
                </a:ext>
              </a:extLst>
            </p:cNvPr>
            <p:cNvSpPr>
              <a:spLocks/>
            </p:cNvSpPr>
            <p:nvPr/>
          </p:nvSpPr>
          <p:spPr bwMode="auto">
            <a:xfrm>
              <a:off x="2720975" y="4568826"/>
              <a:ext cx="269875" cy="74613"/>
            </a:xfrm>
            <a:custGeom>
              <a:avLst/>
              <a:gdLst>
                <a:gd name="T0" fmla="*/ 992 w 1020"/>
                <a:gd name="T1" fmla="*/ 284 h 284"/>
                <a:gd name="T2" fmla="*/ 992 w 1020"/>
                <a:gd name="T3" fmla="*/ 284 h 284"/>
                <a:gd name="T4" fmla="*/ 987 w 1020"/>
                <a:gd name="T5" fmla="*/ 283 h 284"/>
                <a:gd name="T6" fmla="*/ 983 w 1020"/>
                <a:gd name="T7" fmla="*/ 282 h 284"/>
                <a:gd name="T8" fmla="*/ 978 w 1020"/>
                <a:gd name="T9" fmla="*/ 280 h 284"/>
                <a:gd name="T10" fmla="*/ 974 w 1020"/>
                <a:gd name="T11" fmla="*/ 278 h 284"/>
                <a:gd name="T12" fmla="*/ 698 w 1020"/>
                <a:gd name="T13" fmla="*/ 57 h 284"/>
                <a:gd name="T14" fmla="*/ 321 w 1020"/>
                <a:gd name="T15" fmla="*/ 57 h 284"/>
                <a:gd name="T16" fmla="*/ 45 w 1020"/>
                <a:gd name="T17" fmla="*/ 278 h 284"/>
                <a:gd name="T18" fmla="*/ 45 w 1020"/>
                <a:gd name="T19" fmla="*/ 278 h 284"/>
                <a:gd name="T20" fmla="*/ 41 w 1020"/>
                <a:gd name="T21" fmla="*/ 281 h 284"/>
                <a:gd name="T22" fmla="*/ 36 w 1020"/>
                <a:gd name="T23" fmla="*/ 283 h 284"/>
                <a:gd name="T24" fmla="*/ 30 w 1020"/>
                <a:gd name="T25" fmla="*/ 284 h 284"/>
                <a:gd name="T26" fmla="*/ 25 w 1020"/>
                <a:gd name="T27" fmla="*/ 284 h 284"/>
                <a:gd name="T28" fmla="*/ 20 w 1020"/>
                <a:gd name="T29" fmla="*/ 283 h 284"/>
                <a:gd name="T30" fmla="*/ 15 w 1020"/>
                <a:gd name="T31" fmla="*/ 280 h 284"/>
                <a:gd name="T32" fmla="*/ 10 w 1020"/>
                <a:gd name="T33" fmla="*/ 277 h 284"/>
                <a:gd name="T34" fmla="*/ 6 w 1020"/>
                <a:gd name="T35" fmla="*/ 273 h 284"/>
                <a:gd name="T36" fmla="*/ 6 w 1020"/>
                <a:gd name="T37" fmla="*/ 273 h 284"/>
                <a:gd name="T38" fmla="*/ 3 w 1020"/>
                <a:gd name="T39" fmla="*/ 269 h 284"/>
                <a:gd name="T40" fmla="*/ 1 w 1020"/>
                <a:gd name="T41" fmla="*/ 263 h 284"/>
                <a:gd name="T42" fmla="*/ 0 w 1020"/>
                <a:gd name="T43" fmla="*/ 258 h 284"/>
                <a:gd name="T44" fmla="*/ 0 w 1020"/>
                <a:gd name="T45" fmla="*/ 253 h 284"/>
                <a:gd name="T46" fmla="*/ 1 w 1020"/>
                <a:gd name="T47" fmla="*/ 247 h 284"/>
                <a:gd name="T48" fmla="*/ 3 w 1020"/>
                <a:gd name="T49" fmla="*/ 242 h 284"/>
                <a:gd name="T50" fmla="*/ 6 w 1020"/>
                <a:gd name="T51" fmla="*/ 238 h 284"/>
                <a:gd name="T52" fmla="*/ 10 w 1020"/>
                <a:gd name="T53" fmla="*/ 234 h 284"/>
                <a:gd name="T54" fmla="*/ 294 w 1020"/>
                <a:gd name="T55" fmla="*/ 6 h 284"/>
                <a:gd name="T56" fmla="*/ 294 w 1020"/>
                <a:gd name="T57" fmla="*/ 6 h 284"/>
                <a:gd name="T58" fmla="*/ 298 w 1020"/>
                <a:gd name="T59" fmla="*/ 4 h 284"/>
                <a:gd name="T60" fmla="*/ 302 w 1020"/>
                <a:gd name="T61" fmla="*/ 2 h 284"/>
                <a:gd name="T62" fmla="*/ 307 w 1020"/>
                <a:gd name="T63" fmla="*/ 1 h 284"/>
                <a:gd name="T64" fmla="*/ 311 w 1020"/>
                <a:gd name="T65" fmla="*/ 0 h 284"/>
                <a:gd name="T66" fmla="*/ 708 w 1020"/>
                <a:gd name="T67" fmla="*/ 0 h 284"/>
                <a:gd name="T68" fmla="*/ 708 w 1020"/>
                <a:gd name="T69" fmla="*/ 0 h 284"/>
                <a:gd name="T70" fmla="*/ 713 w 1020"/>
                <a:gd name="T71" fmla="*/ 1 h 284"/>
                <a:gd name="T72" fmla="*/ 718 w 1020"/>
                <a:gd name="T73" fmla="*/ 2 h 284"/>
                <a:gd name="T74" fmla="*/ 722 w 1020"/>
                <a:gd name="T75" fmla="*/ 4 h 284"/>
                <a:gd name="T76" fmla="*/ 726 w 1020"/>
                <a:gd name="T77" fmla="*/ 6 h 284"/>
                <a:gd name="T78" fmla="*/ 1009 w 1020"/>
                <a:gd name="T79" fmla="*/ 234 h 284"/>
                <a:gd name="T80" fmla="*/ 1009 w 1020"/>
                <a:gd name="T81" fmla="*/ 234 h 284"/>
                <a:gd name="T82" fmla="*/ 1013 w 1020"/>
                <a:gd name="T83" fmla="*/ 238 h 284"/>
                <a:gd name="T84" fmla="*/ 1017 w 1020"/>
                <a:gd name="T85" fmla="*/ 242 h 284"/>
                <a:gd name="T86" fmla="*/ 1019 w 1020"/>
                <a:gd name="T87" fmla="*/ 247 h 284"/>
                <a:gd name="T88" fmla="*/ 1020 w 1020"/>
                <a:gd name="T89" fmla="*/ 253 h 284"/>
                <a:gd name="T90" fmla="*/ 1020 w 1020"/>
                <a:gd name="T91" fmla="*/ 258 h 284"/>
                <a:gd name="T92" fmla="*/ 1019 w 1020"/>
                <a:gd name="T93" fmla="*/ 263 h 284"/>
                <a:gd name="T94" fmla="*/ 1017 w 1020"/>
                <a:gd name="T95" fmla="*/ 269 h 284"/>
                <a:gd name="T96" fmla="*/ 1014 w 1020"/>
                <a:gd name="T97" fmla="*/ 273 h 284"/>
                <a:gd name="T98" fmla="*/ 1014 w 1020"/>
                <a:gd name="T99" fmla="*/ 273 h 284"/>
                <a:gd name="T100" fmla="*/ 1009 w 1020"/>
                <a:gd name="T101" fmla="*/ 278 h 284"/>
                <a:gd name="T102" fmla="*/ 1004 w 1020"/>
                <a:gd name="T103" fmla="*/ 281 h 284"/>
                <a:gd name="T104" fmla="*/ 998 w 1020"/>
                <a:gd name="T105" fmla="*/ 283 h 284"/>
                <a:gd name="T106" fmla="*/ 992 w 1020"/>
                <a:gd name="T107" fmla="*/ 284 h 284"/>
                <a:gd name="T108" fmla="*/ 992 w 1020"/>
                <a:gd name="T109"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20" h="284">
                  <a:moveTo>
                    <a:pt x="992" y="284"/>
                  </a:moveTo>
                  <a:lnTo>
                    <a:pt x="992" y="284"/>
                  </a:lnTo>
                  <a:lnTo>
                    <a:pt x="987" y="283"/>
                  </a:lnTo>
                  <a:lnTo>
                    <a:pt x="983" y="282"/>
                  </a:lnTo>
                  <a:lnTo>
                    <a:pt x="978" y="280"/>
                  </a:lnTo>
                  <a:lnTo>
                    <a:pt x="974" y="278"/>
                  </a:lnTo>
                  <a:lnTo>
                    <a:pt x="698" y="57"/>
                  </a:lnTo>
                  <a:lnTo>
                    <a:pt x="321" y="57"/>
                  </a:lnTo>
                  <a:lnTo>
                    <a:pt x="45" y="278"/>
                  </a:lnTo>
                  <a:lnTo>
                    <a:pt x="45" y="278"/>
                  </a:lnTo>
                  <a:lnTo>
                    <a:pt x="41" y="281"/>
                  </a:lnTo>
                  <a:lnTo>
                    <a:pt x="36" y="283"/>
                  </a:lnTo>
                  <a:lnTo>
                    <a:pt x="30" y="284"/>
                  </a:lnTo>
                  <a:lnTo>
                    <a:pt x="25" y="284"/>
                  </a:lnTo>
                  <a:lnTo>
                    <a:pt x="20" y="283"/>
                  </a:lnTo>
                  <a:lnTo>
                    <a:pt x="15" y="280"/>
                  </a:lnTo>
                  <a:lnTo>
                    <a:pt x="10" y="277"/>
                  </a:lnTo>
                  <a:lnTo>
                    <a:pt x="6" y="273"/>
                  </a:lnTo>
                  <a:lnTo>
                    <a:pt x="6" y="273"/>
                  </a:lnTo>
                  <a:lnTo>
                    <a:pt x="3" y="269"/>
                  </a:lnTo>
                  <a:lnTo>
                    <a:pt x="1" y="263"/>
                  </a:lnTo>
                  <a:lnTo>
                    <a:pt x="0" y="258"/>
                  </a:lnTo>
                  <a:lnTo>
                    <a:pt x="0" y="253"/>
                  </a:lnTo>
                  <a:lnTo>
                    <a:pt x="1" y="247"/>
                  </a:lnTo>
                  <a:lnTo>
                    <a:pt x="3" y="242"/>
                  </a:lnTo>
                  <a:lnTo>
                    <a:pt x="6" y="238"/>
                  </a:lnTo>
                  <a:lnTo>
                    <a:pt x="10" y="234"/>
                  </a:lnTo>
                  <a:lnTo>
                    <a:pt x="294" y="6"/>
                  </a:lnTo>
                  <a:lnTo>
                    <a:pt x="294" y="6"/>
                  </a:lnTo>
                  <a:lnTo>
                    <a:pt x="298" y="4"/>
                  </a:lnTo>
                  <a:lnTo>
                    <a:pt x="302" y="2"/>
                  </a:lnTo>
                  <a:lnTo>
                    <a:pt x="307" y="1"/>
                  </a:lnTo>
                  <a:lnTo>
                    <a:pt x="311" y="0"/>
                  </a:lnTo>
                  <a:lnTo>
                    <a:pt x="708" y="0"/>
                  </a:lnTo>
                  <a:lnTo>
                    <a:pt x="708" y="0"/>
                  </a:lnTo>
                  <a:lnTo>
                    <a:pt x="713" y="1"/>
                  </a:lnTo>
                  <a:lnTo>
                    <a:pt x="718" y="2"/>
                  </a:lnTo>
                  <a:lnTo>
                    <a:pt x="722" y="4"/>
                  </a:lnTo>
                  <a:lnTo>
                    <a:pt x="726" y="6"/>
                  </a:lnTo>
                  <a:lnTo>
                    <a:pt x="1009" y="234"/>
                  </a:lnTo>
                  <a:lnTo>
                    <a:pt x="1009" y="234"/>
                  </a:lnTo>
                  <a:lnTo>
                    <a:pt x="1013" y="238"/>
                  </a:lnTo>
                  <a:lnTo>
                    <a:pt x="1017" y="242"/>
                  </a:lnTo>
                  <a:lnTo>
                    <a:pt x="1019" y="247"/>
                  </a:lnTo>
                  <a:lnTo>
                    <a:pt x="1020" y="253"/>
                  </a:lnTo>
                  <a:lnTo>
                    <a:pt x="1020" y="258"/>
                  </a:lnTo>
                  <a:lnTo>
                    <a:pt x="1019" y="263"/>
                  </a:lnTo>
                  <a:lnTo>
                    <a:pt x="1017" y="269"/>
                  </a:lnTo>
                  <a:lnTo>
                    <a:pt x="1014" y="273"/>
                  </a:lnTo>
                  <a:lnTo>
                    <a:pt x="1014" y="273"/>
                  </a:lnTo>
                  <a:lnTo>
                    <a:pt x="1009" y="278"/>
                  </a:lnTo>
                  <a:lnTo>
                    <a:pt x="1004" y="281"/>
                  </a:lnTo>
                  <a:lnTo>
                    <a:pt x="998" y="283"/>
                  </a:lnTo>
                  <a:lnTo>
                    <a:pt x="992" y="284"/>
                  </a:lnTo>
                  <a:lnTo>
                    <a:pt x="992"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55">
              <a:extLst>
                <a:ext uri="{FF2B5EF4-FFF2-40B4-BE49-F238E27FC236}">
                  <a16:creationId xmlns:a16="http://schemas.microsoft.com/office/drawing/2014/main" id="{B5F22B1C-D4ED-9255-B014-BF9060A696EA}"/>
                </a:ext>
              </a:extLst>
            </p:cNvPr>
            <p:cNvSpPr>
              <a:spLocks/>
            </p:cNvSpPr>
            <p:nvPr/>
          </p:nvSpPr>
          <p:spPr bwMode="auto">
            <a:xfrm>
              <a:off x="2930525" y="4494213"/>
              <a:ext cx="106363" cy="74613"/>
            </a:xfrm>
            <a:custGeom>
              <a:avLst/>
              <a:gdLst>
                <a:gd name="T0" fmla="*/ 29 w 397"/>
                <a:gd name="T1" fmla="*/ 283 h 283"/>
                <a:gd name="T2" fmla="*/ 29 w 397"/>
                <a:gd name="T3" fmla="*/ 283 h 283"/>
                <a:gd name="T4" fmla="*/ 22 w 397"/>
                <a:gd name="T5" fmla="*/ 282 h 283"/>
                <a:gd name="T6" fmla="*/ 15 w 397"/>
                <a:gd name="T7" fmla="*/ 280 h 283"/>
                <a:gd name="T8" fmla="*/ 10 w 397"/>
                <a:gd name="T9" fmla="*/ 276 h 283"/>
                <a:gd name="T10" fmla="*/ 5 w 397"/>
                <a:gd name="T11" fmla="*/ 271 h 283"/>
                <a:gd name="T12" fmla="*/ 5 w 397"/>
                <a:gd name="T13" fmla="*/ 271 h 283"/>
                <a:gd name="T14" fmla="*/ 3 w 397"/>
                <a:gd name="T15" fmla="*/ 266 h 283"/>
                <a:gd name="T16" fmla="*/ 1 w 397"/>
                <a:gd name="T17" fmla="*/ 260 h 283"/>
                <a:gd name="T18" fmla="*/ 0 w 397"/>
                <a:gd name="T19" fmla="*/ 255 h 283"/>
                <a:gd name="T20" fmla="*/ 1 w 397"/>
                <a:gd name="T21" fmla="*/ 250 h 283"/>
                <a:gd name="T22" fmla="*/ 3 w 397"/>
                <a:gd name="T23" fmla="*/ 245 h 283"/>
                <a:gd name="T24" fmla="*/ 5 w 397"/>
                <a:gd name="T25" fmla="*/ 240 h 283"/>
                <a:gd name="T26" fmla="*/ 9 w 397"/>
                <a:gd name="T27" fmla="*/ 235 h 283"/>
                <a:gd name="T28" fmla="*/ 13 w 397"/>
                <a:gd name="T29" fmla="*/ 232 h 283"/>
                <a:gd name="T30" fmla="*/ 353 w 397"/>
                <a:gd name="T31" fmla="*/ 4 h 283"/>
                <a:gd name="T32" fmla="*/ 353 w 397"/>
                <a:gd name="T33" fmla="*/ 4 h 283"/>
                <a:gd name="T34" fmla="*/ 358 w 397"/>
                <a:gd name="T35" fmla="*/ 2 h 283"/>
                <a:gd name="T36" fmla="*/ 363 w 397"/>
                <a:gd name="T37" fmla="*/ 0 h 283"/>
                <a:gd name="T38" fmla="*/ 368 w 397"/>
                <a:gd name="T39" fmla="*/ 0 h 283"/>
                <a:gd name="T40" fmla="*/ 375 w 397"/>
                <a:gd name="T41" fmla="*/ 0 h 283"/>
                <a:gd name="T42" fmla="*/ 380 w 397"/>
                <a:gd name="T43" fmla="*/ 2 h 283"/>
                <a:gd name="T44" fmla="*/ 385 w 397"/>
                <a:gd name="T45" fmla="*/ 4 h 283"/>
                <a:gd name="T46" fmla="*/ 389 w 397"/>
                <a:gd name="T47" fmla="*/ 8 h 283"/>
                <a:gd name="T48" fmla="*/ 393 w 397"/>
                <a:gd name="T49" fmla="*/ 12 h 283"/>
                <a:gd name="T50" fmla="*/ 393 w 397"/>
                <a:gd name="T51" fmla="*/ 12 h 283"/>
                <a:gd name="T52" fmla="*/ 395 w 397"/>
                <a:gd name="T53" fmla="*/ 18 h 283"/>
                <a:gd name="T54" fmla="*/ 397 w 397"/>
                <a:gd name="T55" fmla="*/ 23 h 283"/>
                <a:gd name="T56" fmla="*/ 397 w 397"/>
                <a:gd name="T57" fmla="*/ 29 h 283"/>
                <a:gd name="T58" fmla="*/ 397 w 397"/>
                <a:gd name="T59" fmla="*/ 34 h 283"/>
                <a:gd name="T60" fmla="*/ 395 w 397"/>
                <a:gd name="T61" fmla="*/ 39 h 283"/>
                <a:gd name="T62" fmla="*/ 393 w 397"/>
                <a:gd name="T63" fmla="*/ 44 h 283"/>
                <a:gd name="T64" fmla="*/ 389 w 397"/>
                <a:gd name="T65" fmla="*/ 48 h 283"/>
                <a:gd name="T66" fmla="*/ 385 w 397"/>
                <a:gd name="T67" fmla="*/ 52 h 283"/>
                <a:gd name="T68" fmla="*/ 44 w 397"/>
                <a:gd name="T69" fmla="*/ 279 h 283"/>
                <a:gd name="T70" fmla="*/ 44 w 397"/>
                <a:gd name="T71" fmla="*/ 279 h 283"/>
                <a:gd name="T72" fmla="*/ 40 w 397"/>
                <a:gd name="T73" fmla="*/ 281 h 283"/>
                <a:gd name="T74" fmla="*/ 37 w 397"/>
                <a:gd name="T75" fmla="*/ 282 h 283"/>
                <a:gd name="T76" fmla="*/ 29 w 397"/>
                <a:gd name="T77" fmla="*/ 283 h 283"/>
                <a:gd name="T78" fmla="*/ 29 w 397"/>
                <a:gd name="T79"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7" h="283">
                  <a:moveTo>
                    <a:pt x="29" y="283"/>
                  </a:moveTo>
                  <a:lnTo>
                    <a:pt x="29" y="283"/>
                  </a:lnTo>
                  <a:lnTo>
                    <a:pt x="22" y="282"/>
                  </a:lnTo>
                  <a:lnTo>
                    <a:pt x="15" y="280"/>
                  </a:lnTo>
                  <a:lnTo>
                    <a:pt x="10" y="276"/>
                  </a:lnTo>
                  <a:lnTo>
                    <a:pt x="5" y="271"/>
                  </a:lnTo>
                  <a:lnTo>
                    <a:pt x="5" y="271"/>
                  </a:lnTo>
                  <a:lnTo>
                    <a:pt x="3" y="266"/>
                  </a:lnTo>
                  <a:lnTo>
                    <a:pt x="1" y="260"/>
                  </a:lnTo>
                  <a:lnTo>
                    <a:pt x="0" y="255"/>
                  </a:lnTo>
                  <a:lnTo>
                    <a:pt x="1" y="250"/>
                  </a:lnTo>
                  <a:lnTo>
                    <a:pt x="3" y="245"/>
                  </a:lnTo>
                  <a:lnTo>
                    <a:pt x="5" y="240"/>
                  </a:lnTo>
                  <a:lnTo>
                    <a:pt x="9" y="235"/>
                  </a:lnTo>
                  <a:lnTo>
                    <a:pt x="13" y="232"/>
                  </a:lnTo>
                  <a:lnTo>
                    <a:pt x="353" y="4"/>
                  </a:lnTo>
                  <a:lnTo>
                    <a:pt x="353" y="4"/>
                  </a:lnTo>
                  <a:lnTo>
                    <a:pt x="358" y="2"/>
                  </a:lnTo>
                  <a:lnTo>
                    <a:pt x="363" y="0"/>
                  </a:lnTo>
                  <a:lnTo>
                    <a:pt x="368" y="0"/>
                  </a:lnTo>
                  <a:lnTo>
                    <a:pt x="375" y="0"/>
                  </a:lnTo>
                  <a:lnTo>
                    <a:pt x="380" y="2"/>
                  </a:lnTo>
                  <a:lnTo>
                    <a:pt x="385" y="4"/>
                  </a:lnTo>
                  <a:lnTo>
                    <a:pt x="389" y="8"/>
                  </a:lnTo>
                  <a:lnTo>
                    <a:pt x="393" y="12"/>
                  </a:lnTo>
                  <a:lnTo>
                    <a:pt x="393" y="12"/>
                  </a:lnTo>
                  <a:lnTo>
                    <a:pt x="395" y="18"/>
                  </a:lnTo>
                  <a:lnTo>
                    <a:pt x="397" y="23"/>
                  </a:lnTo>
                  <a:lnTo>
                    <a:pt x="397" y="29"/>
                  </a:lnTo>
                  <a:lnTo>
                    <a:pt x="397" y="34"/>
                  </a:lnTo>
                  <a:lnTo>
                    <a:pt x="395" y="39"/>
                  </a:lnTo>
                  <a:lnTo>
                    <a:pt x="393" y="44"/>
                  </a:lnTo>
                  <a:lnTo>
                    <a:pt x="389" y="48"/>
                  </a:lnTo>
                  <a:lnTo>
                    <a:pt x="385" y="52"/>
                  </a:lnTo>
                  <a:lnTo>
                    <a:pt x="44" y="279"/>
                  </a:lnTo>
                  <a:lnTo>
                    <a:pt x="44" y="279"/>
                  </a:lnTo>
                  <a:lnTo>
                    <a:pt x="40" y="281"/>
                  </a:lnTo>
                  <a:lnTo>
                    <a:pt x="37" y="282"/>
                  </a:lnTo>
                  <a:lnTo>
                    <a:pt x="29" y="283"/>
                  </a:lnTo>
                  <a:lnTo>
                    <a:pt x="29" y="2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256">
              <a:extLst>
                <a:ext uri="{FF2B5EF4-FFF2-40B4-BE49-F238E27FC236}">
                  <a16:creationId xmlns:a16="http://schemas.microsoft.com/office/drawing/2014/main" id="{AEFA822B-3EE2-F5EA-2E77-D552D41BE8A4}"/>
                </a:ext>
              </a:extLst>
            </p:cNvPr>
            <p:cNvSpPr>
              <a:spLocks/>
            </p:cNvSpPr>
            <p:nvPr/>
          </p:nvSpPr>
          <p:spPr bwMode="auto">
            <a:xfrm>
              <a:off x="2676525" y="4494213"/>
              <a:ext cx="104775" cy="74613"/>
            </a:xfrm>
            <a:custGeom>
              <a:avLst/>
              <a:gdLst>
                <a:gd name="T0" fmla="*/ 368 w 396"/>
                <a:gd name="T1" fmla="*/ 283 h 283"/>
                <a:gd name="T2" fmla="*/ 368 w 396"/>
                <a:gd name="T3" fmla="*/ 283 h 283"/>
                <a:gd name="T4" fmla="*/ 360 w 396"/>
                <a:gd name="T5" fmla="*/ 282 h 283"/>
                <a:gd name="T6" fmla="*/ 356 w 396"/>
                <a:gd name="T7" fmla="*/ 281 h 283"/>
                <a:gd name="T8" fmla="*/ 353 w 396"/>
                <a:gd name="T9" fmla="*/ 279 h 283"/>
                <a:gd name="T10" fmla="*/ 12 w 396"/>
                <a:gd name="T11" fmla="*/ 52 h 283"/>
                <a:gd name="T12" fmla="*/ 12 w 396"/>
                <a:gd name="T13" fmla="*/ 52 h 283"/>
                <a:gd name="T14" fmla="*/ 8 w 396"/>
                <a:gd name="T15" fmla="*/ 48 h 283"/>
                <a:gd name="T16" fmla="*/ 4 w 396"/>
                <a:gd name="T17" fmla="*/ 44 h 283"/>
                <a:gd name="T18" fmla="*/ 2 w 396"/>
                <a:gd name="T19" fmla="*/ 39 h 283"/>
                <a:gd name="T20" fmla="*/ 0 w 396"/>
                <a:gd name="T21" fmla="*/ 34 h 283"/>
                <a:gd name="T22" fmla="*/ 0 w 396"/>
                <a:gd name="T23" fmla="*/ 29 h 283"/>
                <a:gd name="T24" fmla="*/ 0 w 396"/>
                <a:gd name="T25" fmla="*/ 23 h 283"/>
                <a:gd name="T26" fmla="*/ 2 w 396"/>
                <a:gd name="T27" fmla="*/ 18 h 283"/>
                <a:gd name="T28" fmla="*/ 4 w 396"/>
                <a:gd name="T29" fmla="*/ 12 h 283"/>
                <a:gd name="T30" fmla="*/ 4 w 396"/>
                <a:gd name="T31" fmla="*/ 12 h 283"/>
                <a:gd name="T32" fmla="*/ 8 w 396"/>
                <a:gd name="T33" fmla="*/ 8 h 283"/>
                <a:gd name="T34" fmla="*/ 12 w 396"/>
                <a:gd name="T35" fmla="*/ 4 h 283"/>
                <a:gd name="T36" fmla="*/ 17 w 396"/>
                <a:gd name="T37" fmla="*/ 2 h 283"/>
                <a:gd name="T38" fmla="*/ 22 w 396"/>
                <a:gd name="T39" fmla="*/ 0 h 283"/>
                <a:gd name="T40" fmla="*/ 27 w 396"/>
                <a:gd name="T41" fmla="*/ 0 h 283"/>
                <a:gd name="T42" fmla="*/ 33 w 396"/>
                <a:gd name="T43" fmla="*/ 0 h 283"/>
                <a:gd name="T44" fmla="*/ 38 w 396"/>
                <a:gd name="T45" fmla="*/ 2 h 283"/>
                <a:gd name="T46" fmla="*/ 43 w 396"/>
                <a:gd name="T47" fmla="*/ 4 h 283"/>
                <a:gd name="T48" fmla="*/ 384 w 396"/>
                <a:gd name="T49" fmla="*/ 232 h 283"/>
                <a:gd name="T50" fmla="*/ 384 w 396"/>
                <a:gd name="T51" fmla="*/ 232 h 283"/>
                <a:gd name="T52" fmla="*/ 388 w 396"/>
                <a:gd name="T53" fmla="*/ 235 h 283"/>
                <a:gd name="T54" fmla="*/ 392 w 396"/>
                <a:gd name="T55" fmla="*/ 240 h 283"/>
                <a:gd name="T56" fmla="*/ 394 w 396"/>
                <a:gd name="T57" fmla="*/ 245 h 283"/>
                <a:gd name="T58" fmla="*/ 396 w 396"/>
                <a:gd name="T59" fmla="*/ 250 h 283"/>
                <a:gd name="T60" fmla="*/ 396 w 396"/>
                <a:gd name="T61" fmla="*/ 255 h 283"/>
                <a:gd name="T62" fmla="*/ 396 w 396"/>
                <a:gd name="T63" fmla="*/ 260 h 283"/>
                <a:gd name="T64" fmla="*/ 394 w 396"/>
                <a:gd name="T65" fmla="*/ 266 h 283"/>
                <a:gd name="T66" fmla="*/ 392 w 396"/>
                <a:gd name="T67" fmla="*/ 271 h 283"/>
                <a:gd name="T68" fmla="*/ 392 w 396"/>
                <a:gd name="T69" fmla="*/ 271 h 283"/>
                <a:gd name="T70" fmla="*/ 387 w 396"/>
                <a:gd name="T71" fmla="*/ 276 h 283"/>
                <a:gd name="T72" fmla="*/ 381 w 396"/>
                <a:gd name="T73" fmla="*/ 280 h 283"/>
                <a:gd name="T74" fmla="*/ 375 w 396"/>
                <a:gd name="T75" fmla="*/ 282 h 283"/>
                <a:gd name="T76" fmla="*/ 368 w 396"/>
                <a:gd name="T77" fmla="*/ 283 h 283"/>
                <a:gd name="T78" fmla="*/ 368 w 396"/>
                <a:gd name="T79"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6" h="283">
                  <a:moveTo>
                    <a:pt x="368" y="283"/>
                  </a:moveTo>
                  <a:lnTo>
                    <a:pt x="368" y="283"/>
                  </a:lnTo>
                  <a:lnTo>
                    <a:pt x="360" y="282"/>
                  </a:lnTo>
                  <a:lnTo>
                    <a:pt x="356" y="281"/>
                  </a:lnTo>
                  <a:lnTo>
                    <a:pt x="353" y="279"/>
                  </a:lnTo>
                  <a:lnTo>
                    <a:pt x="12" y="52"/>
                  </a:lnTo>
                  <a:lnTo>
                    <a:pt x="12" y="52"/>
                  </a:lnTo>
                  <a:lnTo>
                    <a:pt x="8" y="48"/>
                  </a:lnTo>
                  <a:lnTo>
                    <a:pt x="4" y="44"/>
                  </a:lnTo>
                  <a:lnTo>
                    <a:pt x="2" y="39"/>
                  </a:lnTo>
                  <a:lnTo>
                    <a:pt x="0" y="34"/>
                  </a:lnTo>
                  <a:lnTo>
                    <a:pt x="0" y="29"/>
                  </a:lnTo>
                  <a:lnTo>
                    <a:pt x="0" y="23"/>
                  </a:lnTo>
                  <a:lnTo>
                    <a:pt x="2" y="18"/>
                  </a:lnTo>
                  <a:lnTo>
                    <a:pt x="4" y="12"/>
                  </a:lnTo>
                  <a:lnTo>
                    <a:pt x="4" y="12"/>
                  </a:lnTo>
                  <a:lnTo>
                    <a:pt x="8" y="8"/>
                  </a:lnTo>
                  <a:lnTo>
                    <a:pt x="12" y="4"/>
                  </a:lnTo>
                  <a:lnTo>
                    <a:pt x="17" y="2"/>
                  </a:lnTo>
                  <a:lnTo>
                    <a:pt x="22" y="0"/>
                  </a:lnTo>
                  <a:lnTo>
                    <a:pt x="27" y="0"/>
                  </a:lnTo>
                  <a:lnTo>
                    <a:pt x="33" y="0"/>
                  </a:lnTo>
                  <a:lnTo>
                    <a:pt x="38" y="2"/>
                  </a:lnTo>
                  <a:lnTo>
                    <a:pt x="43" y="4"/>
                  </a:lnTo>
                  <a:lnTo>
                    <a:pt x="384" y="232"/>
                  </a:lnTo>
                  <a:lnTo>
                    <a:pt x="384" y="232"/>
                  </a:lnTo>
                  <a:lnTo>
                    <a:pt x="388" y="235"/>
                  </a:lnTo>
                  <a:lnTo>
                    <a:pt x="392" y="240"/>
                  </a:lnTo>
                  <a:lnTo>
                    <a:pt x="394" y="245"/>
                  </a:lnTo>
                  <a:lnTo>
                    <a:pt x="396" y="250"/>
                  </a:lnTo>
                  <a:lnTo>
                    <a:pt x="396" y="255"/>
                  </a:lnTo>
                  <a:lnTo>
                    <a:pt x="396" y="260"/>
                  </a:lnTo>
                  <a:lnTo>
                    <a:pt x="394" y="266"/>
                  </a:lnTo>
                  <a:lnTo>
                    <a:pt x="392" y="271"/>
                  </a:lnTo>
                  <a:lnTo>
                    <a:pt x="392" y="271"/>
                  </a:lnTo>
                  <a:lnTo>
                    <a:pt x="387" y="276"/>
                  </a:lnTo>
                  <a:lnTo>
                    <a:pt x="381" y="280"/>
                  </a:lnTo>
                  <a:lnTo>
                    <a:pt x="375" y="282"/>
                  </a:lnTo>
                  <a:lnTo>
                    <a:pt x="368" y="283"/>
                  </a:lnTo>
                  <a:lnTo>
                    <a:pt x="368" y="2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57">
              <a:extLst>
                <a:ext uri="{FF2B5EF4-FFF2-40B4-BE49-F238E27FC236}">
                  <a16:creationId xmlns:a16="http://schemas.microsoft.com/office/drawing/2014/main" id="{3F8F0B45-ABBA-2886-A24D-AD91E83D6E56}"/>
                </a:ext>
              </a:extLst>
            </p:cNvPr>
            <p:cNvSpPr>
              <a:spLocks/>
            </p:cNvSpPr>
            <p:nvPr/>
          </p:nvSpPr>
          <p:spPr bwMode="auto">
            <a:xfrm>
              <a:off x="2736850" y="4329113"/>
              <a:ext cx="239713" cy="219075"/>
            </a:xfrm>
            <a:custGeom>
              <a:avLst/>
              <a:gdLst>
                <a:gd name="T0" fmla="*/ 879 w 907"/>
                <a:gd name="T1" fmla="*/ 831 h 831"/>
                <a:gd name="T2" fmla="*/ 879 w 907"/>
                <a:gd name="T3" fmla="*/ 831 h 831"/>
                <a:gd name="T4" fmla="*/ 873 w 907"/>
                <a:gd name="T5" fmla="*/ 831 h 831"/>
                <a:gd name="T6" fmla="*/ 868 w 907"/>
                <a:gd name="T7" fmla="*/ 829 h 831"/>
                <a:gd name="T8" fmla="*/ 863 w 907"/>
                <a:gd name="T9" fmla="*/ 827 h 831"/>
                <a:gd name="T10" fmla="*/ 859 w 907"/>
                <a:gd name="T11" fmla="*/ 823 h 831"/>
                <a:gd name="T12" fmla="*/ 855 w 907"/>
                <a:gd name="T13" fmla="*/ 819 h 831"/>
                <a:gd name="T14" fmla="*/ 853 w 907"/>
                <a:gd name="T15" fmla="*/ 814 h 831"/>
                <a:gd name="T16" fmla="*/ 851 w 907"/>
                <a:gd name="T17" fmla="*/ 809 h 831"/>
                <a:gd name="T18" fmla="*/ 851 w 907"/>
                <a:gd name="T19" fmla="*/ 803 h 831"/>
                <a:gd name="T20" fmla="*/ 851 w 907"/>
                <a:gd name="T21" fmla="*/ 58 h 831"/>
                <a:gd name="T22" fmla="*/ 57 w 907"/>
                <a:gd name="T23" fmla="*/ 58 h 831"/>
                <a:gd name="T24" fmla="*/ 57 w 907"/>
                <a:gd name="T25" fmla="*/ 803 h 831"/>
                <a:gd name="T26" fmla="*/ 57 w 907"/>
                <a:gd name="T27" fmla="*/ 803 h 831"/>
                <a:gd name="T28" fmla="*/ 57 w 907"/>
                <a:gd name="T29" fmla="*/ 809 h 831"/>
                <a:gd name="T30" fmla="*/ 55 w 907"/>
                <a:gd name="T31" fmla="*/ 814 h 831"/>
                <a:gd name="T32" fmla="*/ 52 w 907"/>
                <a:gd name="T33" fmla="*/ 819 h 831"/>
                <a:gd name="T34" fmla="*/ 49 w 907"/>
                <a:gd name="T35" fmla="*/ 823 h 831"/>
                <a:gd name="T36" fmla="*/ 45 w 907"/>
                <a:gd name="T37" fmla="*/ 827 h 831"/>
                <a:gd name="T38" fmla="*/ 40 w 907"/>
                <a:gd name="T39" fmla="*/ 829 h 831"/>
                <a:gd name="T40" fmla="*/ 35 w 907"/>
                <a:gd name="T41" fmla="*/ 831 h 831"/>
                <a:gd name="T42" fmla="*/ 29 w 907"/>
                <a:gd name="T43" fmla="*/ 831 h 831"/>
                <a:gd name="T44" fmla="*/ 29 w 907"/>
                <a:gd name="T45" fmla="*/ 831 h 831"/>
                <a:gd name="T46" fmla="*/ 23 w 907"/>
                <a:gd name="T47" fmla="*/ 831 h 831"/>
                <a:gd name="T48" fmla="*/ 17 w 907"/>
                <a:gd name="T49" fmla="*/ 829 h 831"/>
                <a:gd name="T50" fmla="*/ 12 w 907"/>
                <a:gd name="T51" fmla="*/ 827 h 831"/>
                <a:gd name="T52" fmla="*/ 8 w 907"/>
                <a:gd name="T53" fmla="*/ 823 h 831"/>
                <a:gd name="T54" fmla="*/ 5 w 907"/>
                <a:gd name="T55" fmla="*/ 819 h 831"/>
                <a:gd name="T56" fmla="*/ 2 w 907"/>
                <a:gd name="T57" fmla="*/ 814 h 831"/>
                <a:gd name="T58" fmla="*/ 1 w 907"/>
                <a:gd name="T59" fmla="*/ 809 h 831"/>
                <a:gd name="T60" fmla="*/ 0 w 907"/>
                <a:gd name="T61" fmla="*/ 803 h 831"/>
                <a:gd name="T62" fmla="*/ 0 w 907"/>
                <a:gd name="T63" fmla="*/ 28 h 831"/>
                <a:gd name="T64" fmla="*/ 0 w 907"/>
                <a:gd name="T65" fmla="*/ 28 h 831"/>
                <a:gd name="T66" fmla="*/ 1 w 907"/>
                <a:gd name="T67" fmla="*/ 23 h 831"/>
                <a:gd name="T68" fmla="*/ 2 w 907"/>
                <a:gd name="T69" fmla="*/ 18 h 831"/>
                <a:gd name="T70" fmla="*/ 5 w 907"/>
                <a:gd name="T71" fmla="*/ 13 h 831"/>
                <a:gd name="T72" fmla="*/ 8 w 907"/>
                <a:gd name="T73" fmla="*/ 9 h 831"/>
                <a:gd name="T74" fmla="*/ 12 w 907"/>
                <a:gd name="T75" fmla="*/ 5 h 831"/>
                <a:gd name="T76" fmla="*/ 17 w 907"/>
                <a:gd name="T77" fmla="*/ 3 h 831"/>
                <a:gd name="T78" fmla="*/ 23 w 907"/>
                <a:gd name="T79" fmla="*/ 1 h 831"/>
                <a:gd name="T80" fmla="*/ 29 w 907"/>
                <a:gd name="T81" fmla="*/ 0 h 831"/>
                <a:gd name="T82" fmla="*/ 879 w 907"/>
                <a:gd name="T83" fmla="*/ 0 h 831"/>
                <a:gd name="T84" fmla="*/ 879 w 907"/>
                <a:gd name="T85" fmla="*/ 0 h 831"/>
                <a:gd name="T86" fmla="*/ 884 w 907"/>
                <a:gd name="T87" fmla="*/ 1 h 831"/>
                <a:gd name="T88" fmla="*/ 890 w 907"/>
                <a:gd name="T89" fmla="*/ 3 h 831"/>
                <a:gd name="T90" fmla="*/ 894 w 907"/>
                <a:gd name="T91" fmla="*/ 5 h 831"/>
                <a:gd name="T92" fmla="*/ 899 w 907"/>
                <a:gd name="T93" fmla="*/ 9 h 831"/>
                <a:gd name="T94" fmla="*/ 902 w 907"/>
                <a:gd name="T95" fmla="*/ 13 h 831"/>
                <a:gd name="T96" fmla="*/ 905 w 907"/>
                <a:gd name="T97" fmla="*/ 18 h 831"/>
                <a:gd name="T98" fmla="*/ 906 w 907"/>
                <a:gd name="T99" fmla="*/ 23 h 831"/>
                <a:gd name="T100" fmla="*/ 907 w 907"/>
                <a:gd name="T101" fmla="*/ 28 h 831"/>
                <a:gd name="T102" fmla="*/ 907 w 907"/>
                <a:gd name="T103" fmla="*/ 803 h 831"/>
                <a:gd name="T104" fmla="*/ 907 w 907"/>
                <a:gd name="T105" fmla="*/ 803 h 831"/>
                <a:gd name="T106" fmla="*/ 906 w 907"/>
                <a:gd name="T107" fmla="*/ 809 h 831"/>
                <a:gd name="T108" fmla="*/ 905 w 907"/>
                <a:gd name="T109" fmla="*/ 814 h 831"/>
                <a:gd name="T110" fmla="*/ 902 w 907"/>
                <a:gd name="T111" fmla="*/ 819 h 831"/>
                <a:gd name="T112" fmla="*/ 899 w 907"/>
                <a:gd name="T113" fmla="*/ 823 h 831"/>
                <a:gd name="T114" fmla="*/ 894 w 907"/>
                <a:gd name="T115" fmla="*/ 827 h 831"/>
                <a:gd name="T116" fmla="*/ 890 w 907"/>
                <a:gd name="T117" fmla="*/ 829 h 831"/>
                <a:gd name="T118" fmla="*/ 884 w 907"/>
                <a:gd name="T119" fmla="*/ 831 h 831"/>
                <a:gd name="T120" fmla="*/ 879 w 907"/>
                <a:gd name="T121" fmla="*/ 831 h 831"/>
                <a:gd name="T122" fmla="*/ 879 w 907"/>
                <a:gd name="T123" fmla="*/ 83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7" h="831">
                  <a:moveTo>
                    <a:pt x="879" y="831"/>
                  </a:moveTo>
                  <a:lnTo>
                    <a:pt x="879" y="831"/>
                  </a:lnTo>
                  <a:lnTo>
                    <a:pt x="873" y="831"/>
                  </a:lnTo>
                  <a:lnTo>
                    <a:pt x="868" y="829"/>
                  </a:lnTo>
                  <a:lnTo>
                    <a:pt x="863" y="827"/>
                  </a:lnTo>
                  <a:lnTo>
                    <a:pt x="859" y="823"/>
                  </a:lnTo>
                  <a:lnTo>
                    <a:pt x="855" y="819"/>
                  </a:lnTo>
                  <a:lnTo>
                    <a:pt x="853" y="814"/>
                  </a:lnTo>
                  <a:lnTo>
                    <a:pt x="851" y="809"/>
                  </a:lnTo>
                  <a:lnTo>
                    <a:pt x="851" y="803"/>
                  </a:lnTo>
                  <a:lnTo>
                    <a:pt x="851" y="58"/>
                  </a:lnTo>
                  <a:lnTo>
                    <a:pt x="57" y="58"/>
                  </a:lnTo>
                  <a:lnTo>
                    <a:pt x="57" y="803"/>
                  </a:lnTo>
                  <a:lnTo>
                    <a:pt x="57" y="803"/>
                  </a:lnTo>
                  <a:lnTo>
                    <a:pt x="57" y="809"/>
                  </a:lnTo>
                  <a:lnTo>
                    <a:pt x="55" y="814"/>
                  </a:lnTo>
                  <a:lnTo>
                    <a:pt x="52" y="819"/>
                  </a:lnTo>
                  <a:lnTo>
                    <a:pt x="49" y="823"/>
                  </a:lnTo>
                  <a:lnTo>
                    <a:pt x="45" y="827"/>
                  </a:lnTo>
                  <a:lnTo>
                    <a:pt x="40" y="829"/>
                  </a:lnTo>
                  <a:lnTo>
                    <a:pt x="35" y="831"/>
                  </a:lnTo>
                  <a:lnTo>
                    <a:pt x="29" y="831"/>
                  </a:lnTo>
                  <a:lnTo>
                    <a:pt x="29" y="831"/>
                  </a:lnTo>
                  <a:lnTo>
                    <a:pt x="23" y="831"/>
                  </a:lnTo>
                  <a:lnTo>
                    <a:pt x="17" y="829"/>
                  </a:lnTo>
                  <a:lnTo>
                    <a:pt x="12" y="827"/>
                  </a:lnTo>
                  <a:lnTo>
                    <a:pt x="8" y="823"/>
                  </a:lnTo>
                  <a:lnTo>
                    <a:pt x="5" y="819"/>
                  </a:lnTo>
                  <a:lnTo>
                    <a:pt x="2" y="814"/>
                  </a:lnTo>
                  <a:lnTo>
                    <a:pt x="1" y="809"/>
                  </a:lnTo>
                  <a:lnTo>
                    <a:pt x="0" y="803"/>
                  </a:lnTo>
                  <a:lnTo>
                    <a:pt x="0" y="28"/>
                  </a:lnTo>
                  <a:lnTo>
                    <a:pt x="0" y="28"/>
                  </a:lnTo>
                  <a:lnTo>
                    <a:pt x="1" y="23"/>
                  </a:lnTo>
                  <a:lnTo>
                    <a:pt x="2" y="18"/>
                  </a:lnTo>
                  <a:lnTo>
                    <a:pt x="5" y="13"/>
                  </a:lnTo>
                  <a:lnTo>
                    <a:pt x="8" y="9"/>
                  </a:lnTo>
                  <a:lnTo>
                    <a:pt x="12" y="5"/>
                  </a:lnTo>
                  <a:lnTo>
                    <a:pt x="17" y="3"/>
                  </a:lnTo>
                  <a:lnTo>
                    <a:pt x="23" y="1"/>
                  </a:lnTo>
                  <a:lnTo>
                    <a:pt x="29" y="0"/>
                  </a:lnTo>
                  <a:lnTo>
                    <a:pt x="879" y="0"/>
                  </a:lnTo>
                  <a:lnTo>
                    <a:pt x="879" y="0"/>
                  </a:lnTo>
                  <a:lnTo>
                    <a:pt x="884" y="1"/>
                  </a:lnTo>
                  <a:lnTo>
                    <a:pt x="890" y="3"/>
                  </a:lnTo>
                  <a:lnTo>
                    <a:pt x="894" y="5"/>
                  </a:lnTo>
                  <a:lnTo>
                    <a:pt x="899" y="9"/>
                  </a:lnTo>
                  <a:lnTo>
                    <a:pt x="902" y="13"/>
                  </a:lnTo>
                  <a:lnTo>
                    <a:pt x="905" y="18"/>
                  </a:lnTo>
                  <a:lnTo>
                    <a:pt x="906" y="23"/>
                  </a:lnTo>
                  <a:lnTo>
                    <a:pt x="907" y="28"/>
                  </a:lnTo>
                  <a:lnTo>
                    <a:pt x="907" y="803"/>
                  </a:lnTo>
                  <a:lnTo>
                    <a:pt x="907" y="803"/>
                  </a:lnTo>
                  <a:lnTo>
                    <a:pt x="906" y="809"/>
                  </a:lnTo>
                  <a:lnTo>
                    <a:pt x="905" y="814"/>
                  </a:lnTo>
                  <a:lnTo>
                    <a:pt x="902" y="819"/>
                  </a:lnTo>
                  <a:lnTo>
                    <a:pt x="899" y="823"/>
                  </a:lnTo>
                  <a:lnTo>
                    <a:pt x="894" y="827"/>
                  </a:lnTo>
                  <a:lnTo>
                    <a:pt x="890" y="829"/>
                  </a:lnTo>
                  <a:lnTo>
                    <a:pt x="884" y="831"/>
                  </a:lnTo>
                  <a:lnTo>
                    <a:pt x="879" y="831"/>
                  </a:lnTo>
                  <a:lnTo>
                    <a:pt x="879" y="8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58">
              <a:extLst>
                <a:ext uri="{FF2B5EF4-FFF2-40B4-BE49-F238E27FC236}">
                  <a16:creationId xmlns:a16="http://schemas.microsoft.com/office/drawing/2014/main" id="{2F2109E1-69AE-A2D6-2B91-3E9984657B14}"/>
                </a:ext>
              </a:extLst>
            </p:cNvPr>
            <p:cNvSpPr>
              <a:spLocks noEditPoints="1"/>
            </p:cNvSpPr>
            <p:nvPr/>
          </p:nvSpPr>
          <p:spPr bwMode="auto">
            <a:xfrm>
              <a:off x="2822575" y="4414838"/>
              <a:ext cx="68263" cy="68263"/>
            </a:xfrm>
            <a:custGeom>
              <a:avLst/>
              <a:gdLst>
                <a:gd name="T0" fmla="*/ 115 w 256"/>
                <a:gd name="T1" fmla="*/ 257 h 257"/>
                <a:gd name="T2" fmla="*/ 78 w 256"/>
                <a:gd name="T3" fmla="*/ 247 h 257"/>
                <a:gd name="T4" fmla="*/ 46 w 256"/>
                <a:gd name="T5" fmla="*/ 228 h 257"/>
                <a:gd name="T6" fmla="*/ 22 w 256"/>
                <a:gd name="T7" fmla="*/ 200 h 257"/>
                <a:gd name="T8" fmla="*/ 6 w 256"/>
                <a:gd name="T9" fmla="*/ 167 h 257"/>
                <a:gd name="T10" fmla="*/ 0 w 256"/>
                <a:gd name="T11" fmla="*/ 129 h 257"/>
                <a:gd name="T12" fmla="*/ 3 w 256"/>
                <a:gd name="T13" fmla="*/ 103 h 257"/>
                <a:gd name="T14" fmla="*/ 15 w 256"/>
                <a:gd name="T15" fmla="*/ 68 h 257"/>
                <a:gd name="T16" fmla="*/ 37 w 256"/>
                <a:gd name="T17" fmla="*/ 39 h 257"/>
                <a:gd name="T18" fmla="*/ 66 w 256"/>
                <a:gd name="T19" fmla="*/ 17 h 257"/>
                <a:gd name="T20" fmla="*/ 102 w 256"/>
                <a:gd name="T21" fmla="*/ 3 h 257"/>
                <a:gd name="T22" fmla="*/ 128 w 256"/>
                <a:gd name="T23" fmla="*/ 0 h 257"/>
                <a:gd name="T24" fmla="*/ 166 w 256"/>
                <a:gd name="T25" fmla="*/ 6 h 257"/>
                <a:gd name="T26" fmla="*/ 200 w 256"/>
                <a:gd name="T27" fmla="*/ 23 h 257"/>
                <a:gd name="T28" fmla="*/ 227 w 256"/>
                <a:gd name="T29" fmla="*/ 48 h 257"/>
                <a:gd name="T30" fmla="*/ 246 w 256"/>
                <a:gd name="T31" fmla="*/ 79 h 257"/>
                <a:gd name="T32" fmla="*/ 255 w 256"/>
                <a:gd name="T33" fmla="*/ 115 h 257"/>
                <a:gd name="T34" fmla="*/ 255 w 256"/>
                <a:gd name="T35" fmla="*/ 142 h 257"/>
                <a:gd name="T36" fmla="*/ 246 w 256"/>
                <a:gd name="T37" fmla="*/ 179 h 257"/>
                <a:gd name="T38" fmla="*/ 227 w 256"/>
                <a:gd name="T39" fmla="*/ 210 h 257"/>
                <a:gd name="T40" fmla="*/ 200 w 256"/>
                <a:gd name="T41" fmla="*/ 235 h 257"/>
                <a:gd name="T42" fmla="*/ 166 w 256"/>
                <a:gd name="T43" fmla="*/ 251 h 257"/>
                <a:gd name="T44" fmla="*/ 128 w 256"/>
                <a:gd name="T45" fmla="*/ 257 h 257"/>
                <a:gd name="T46" fmla="*/ 128 w 256"/>
                <a:gd name="T47" fmla="*/ 58 h 257"/>
                <a:gd name="T48" fmla="*/ 107 w 256"/>
                <a:gd name="T49" fmla="*/ 61 h 257"/>
                <a:gd name="T50" fmla="*/ 87 w 256"/>
                <a:gd name="T51" fmla="*/ 70 h 257"/>
                <a:gd name="T52" fmla="*/ 72 w 256"/>
                <a:gd name="T53" fmla="*/ 83 h 257"/>
                <a:gd name="T54" fmla="*/ 62 w 256"/>
                <a:gd name="T55" fmla="*/ 101 h 257"/>
                <a:gd name="T56" fmla="*/ 57 w 256"/>
                <a:gd name="T57" fmla="*/ 122 h 257"/>
                <a:gd name="T58" fmla="*/ 57 w 256"/>
                <a:gd name="T59" fmla="*/ 137 h 257"/>
                <a:gd name="T60" fmla="*/ 62 w 256"/>
                <a:gd name="T61" fmla="*/ 157 h 257"/>
                <a:gd name="T62" fmla="*/ 72 w 256"/>
                <a:gd name="T63" fmla="*/ 174 h 257"/>
                <a:gd name="T64" fmla="*/ 87 w 256"/>
                <a:gd name="T65" fmla="*/ 188 h 257"/>
                <a:gd name="T66" fmla="*/ 107 w 256"/>
                <a:gd name="T67" fmla="*/ 197 h 257"/>
                <a:gd name="T68" fmla="*/ 128 w 256"/>
                <a:gd name="T69" fmla="*/ 200 h 257"/>
                <a:gd name="T70" fmla="*/ 142 w 256"/>
                <a:gd name="T71" fmla="*/ 199 h 257"/>
                <a:gd name="T72" fmla="*/ 162 w 256"/>
                <a:gd name="T73" fmla="*/ 192 h 257"/>
                <a:gd name="T74" fmla="*/ 178 w 256"/>
                <a:gd name="T75" fmla="*/ 179 h 257"/>
                <a:gd name="T76" fmla="*/ 190 w 256"/>
                <a:gd name="T77" fmla="*/ 163 h 257"/>
                <a:gd name="T78" fmla="*/ 198 w 256"/>
                <a:gd name="T79" fmla="*/ 144 h 257"/>
                <a:gd name="T80" fmla="*/ 200 w 256"/>
                <a:gd name="T81" fmla="*/ 129 h 257"/>
                <a:gd name="T82" fmla="*/ 196 w 256"/>
                <a:gd name="T83" fmla="*/ 107 h 257"/>
                <a:gd name="T84" fmla="*/ 187 w 256"/>
                <a:gd name="T85" fmla="*/ 89 h 257"/>
                <a:gd name="T86" fmla="*/ 173 w 256"/>
                <a:gd name="T87" fmla="*/ 74 h 257"/>
                <a:gd name="T88" fmla="*/ 155 w 256"/>
                <a:gd name="T89" fmla="*/ 63 h 257"/>
                <a:gd name="T90" fmla="*/ 135 w 256"/>
                <a:gd name="T91" fmla="*/ 5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7">
                  <a:moveTo>
                    <a:pt x="128" y="257"/>
                  </a:moveTo>
                  <a:lnTo>
                    <a:pt x="128" y="257"/>
                  </a:lnTo>
                  <a:lnTo>
                    <a:pt x="115" y="257"/>
                  </a:lnTo>
                  <a:lnTo>
                    <a:pt x="102" y="255"/>
                  </a:lnTo>
                  <a:lnTo>
                    <a:pt x="89" y="251"/>
                  </a:lnTo>
                  <a:lnTo>
                    <a:pt x="78" y="247"/>
                  </a:lnTo>
                  <a:lnTo>
                    <a:pt x="66" y="242"/>
                  </a:lnTo>
                  <a:lnTo>
                    <a:pt x="56" y="235"/>
                  </a:lnTo>
                  <a:lnTo>
                    <a:pt x="46" y="228"/>
                  </a:lnTo>
                  <a:lnTo>
                    <a:pt x="37" y="220"/>
                  </a:lnTo>
                  <a:lnTo>
                    <a:pt x="29" y="210"/>
                  </a:lnTo>
                  <a:lnTo>
                    <a:pt x="22" y="200"/>
                  </a:lnTo>
                  <a:lnTo>
                    <a:pt x="15" y="190"/>
                  </a:lnTo>
                  <a:lnTo>
                    <a:pt x="10" y="179"/>
                  </a:lnTo>
                  <a:lnTo>
                    <a:pt x="6" y="167"/>
                  </a:lnTo>
                  <a:lnTo>
                    <a:pt x="3" y="155"/>
                  </a:lnTo>
                  <a:lnTo>
                    <a:pt x="1" y="142"/>
                  </a:lnTo>
                  <a:lnTo>
                    <a:pt x="0" y="129"/>
                  </a:lnTo>
                  <a:lnTo>
                    <a:pt x="0" y="129"/>
                  </a:lnTo>
                  <a:lnTo>
                    <a:pt x="1" y="115"/>
                  </a:lnTo>
                  <a:lnTo>
                    <a:pt x="3" y="103"/>
                  </a:lnTo>
                  <a:lnTo>
                    <a:pt x="6" y="91"/>
                  </a:lnTo>
                  <a:lnTo>
                    <a:pt x="10" y="79"/>
                  </a:lnTo>
                  <a:lnTo>
                    <a:pt x="15" y="68"/>
                  </a:lnTo>
                  <a:lnTo>
                    <a:pt x="22" y="57"/>
                  </a:lnTo>
                  <a:lnTo>
                    <a:pt x="29" y="48"/>
                  </a:lnTo>
                  <a:lnTo>
                    <a:pt x="37" y="39"/>
                  </a:lnTo>
                  <a:lnTo>
                    <a:pt x="46" y="30"/>
                  </a:lnTo>
                  <a:lnTo>
                    <a:pt x="56" y="23"/>
                  </a:lnTo>
                  <a:lnTo>
                    <a:pt x="66" y="17"/>
                  </a:lnTo>
                  <a:lnTo>
                    <a:pt x="78" y="10"/>
                  </a:lnTo>
                  <a:lnTo>
                    <a:pt x="89" y="6"/>
                  </a:lnTo>
                  <a:lnTo>
                    <a:pt x="102" y="3"/>
                  </a:lnTo>
                  <a:lnTo>
                    <a:pt x="115" y="1"/>
                  </a:lnTo>
                  <a:lnTo>
                    <a:pt x="128" y="0"/>
                  </a:lnTo>
                  <a:lnTo>
                    <a:pt x="128" y="0"/>
                  </a:lnTo>
                  <a:lnTo>
                    <a:pt x="141" y="1"/>
                  </a:lnTo>
                  <a:lnTo>
                    <a:pt x="153" y="3"/>
                  </a:lnTo>
                  <a:lnTo>
                    <a:pt x="166" y="6"/>
                  </a:lnTo>
                  <a:lnTo>
                    <a:pt x="177" y="10"/>
                  </a:lnTo>
                  <a:lnTo>
                    <a:pt x="188" y="17"/>
                  </a:lnTo>
                  <a:lnTo>
                    <a:pt x="200" y="23"/>
                  </a:lnTo>
                  <a:lnTo>
                    <a:pt x="210" y="30"/>
                  </a:lnTo>
                  <a:lnTo>
                    <a:pt x="219" y="39"/>
                  </a:lnTo>
                  <a:lnTo>
                    <a:pt x="227" y="48"/>
                  </a:lnTo>
                  <a:lnTo>
                    <a:pt x="234" y="57"/>
                  </a:lnTo>
                  <a:lnTo>
                    <a:pt x="240" y="68"/>
                  </a:lnTo>
                  <a:lnTo>
                    <a:pt x="246" y="79"/>
                  </a:lnTo>
                  <a:lnTo>
                    <a:pt x="250" y="91"/>
                  </a:lnTo>
                  <a:lnTo>
                    <a:pt x="253" y="103"/>
                  </a:lnTo>
                  <a:lnTo>
                    <a:pt x="255" y="115"/>
                  </a:lnTo>
                  <a:lnTo>
                    <a:pt x="256" y="129"/>
                  </a:lnTo>
                  <a:lnTo>
                    <a:pt x="256" y="129"/>
                  </a:lnTo>
                  <a:lnTo>
                    <a:pt x="255" y="142"/>
                  </a:lnTo>
                  <a:lnTo>
                    <a:pt x="253" y="155"/>
                  </a:lnTo>
                  <a:lnTo>
                    <a:pt x="250" y="167"/>
                  </a:lnTo>
                  <a:lnTo>
                    <a:pt x="246" y="179"/>
                  </a:lnTo>
                  <a:lnTo>
                    <a:pt x="240" y="190"/>
                  </a:lnTo>
                  <a:lnTo>
                    <a:pt x="234" y="200"/>
                  </a:lnTo>
                  <a:lnTo>
                    <a:pt x="227" y="210"/>
                  </a:lnTo>
                  <a:lnTo>
                    <a:pt x="219" y="220"/>
                  </a:lnTo>
                  <a:lnTo>
                    <a:pt x="210" y="228"/>
                  </a:lnTo>
                  <a:lnTo>
                    <a:pt x="200" y="235"/>
                  </a:lnTo>
                  <a:lnTo>
                    <a:pt x="188" y="242"/>
                  </a:lnTo>
                  <a:lnTo>
                    <a:pt x="177" y="247"/>
                  </a:lnTo>
                  <a:lnTo>
                    <a:pt x="166" y="251"/>
                  </a:lnTo>
                  <a:lnTo>
                    <a:pt x="153" y="255"/>
                  </a:lnTo>
                  <a:lnTo>
                    <a:pt x="141" y="257"/>
                  </a:lnTo>
                  <a:lnTo>
                    <a:pt x="128" y="257"/>
                  </a:lnTo>
                  <a:lnTo>
                    <a:pt x="128" y="257"/>
                  </a:lnTo>
                  <a:close/>
                  <a:moveTo>
                    <a:pt x="128" y="58"/>
                  </a:moveTo>
                  <a:lnTo>
                    <a:pt x="128" y="58"/>
                  </a:lnTo>
                  <a:lnTo>
                    <a:pt x="121" y="58"/>
                  </a:lnTo>
                  <a:lnTo>
                    <a:pt x="114" y="59"/>
                  </a:lnTo>
                  <a:lnTo>
                    <a:pt x="107" y="61"/>
                  </a:lnTo>
                  <a:lnTo>
                    <a:pt x="100" y="63"/>
                  </a:lnTo>
                  <a:lnTo>
                    <a:pt x="94" y="66"/>
                  </a:lnTo>
                  <a:lnTo>
                    <a:pt x="87" y="70"/>
                  </a:lnTo>
                  <a:lnTo>
                    <a:pt x="82" y="74"/>
                  </a:lnTo>
                  <a:lnTo>
                    <a:pt x="77" y="78"/>
                  </a:lnTo>
                  <a:lnTo>
                    <a:pt x="72" y="83"/>
                  </a:lnTo>
                  <a:lnTo>
                    <a:pt x="68" y="89"/>
                  </a:lnTo>
                  <a:lnTo>
                    <a:pt x="65" y="95"/>
                  </a:lnTo>
                  <a:lnTo>
                    <a:pt x="62" y="101"/>
                  </a:lnTo>
                  <a:lnTo>
                    <a:pt x="59" y="107"/>
                  </a:lnTo>
                  <a:lnTo>
                    <a:pt x="58" y="114"/>
                  </a:lnTo>
                  <a:lnTo>
                    <a:pt x="57" y="122"/>
                  </a:lnTo>
                  <a:lnTo>
                    <a:pt x="56" y="129"/>
                  </a:lnTo>
                  <a:lnTo>
                    <a:pt x="56" y="129"/>
                  </a:lnTo>
                  <a:lnTo>
                    <a:pt x="57" y="137"/>
                  </a:lnTo>
                  <a:lnTo>
                    <a:pt x="58" y="144"/>
                  </a:lnTo>
                  <a:lnTo>
                    <a:pt x="59" y="150"/>
                  </a:lnTo>
                  <a:lnTo>
                    <a:pt x="62" y="157"/>
                  </a:lnTo>
                  <a:lnTo>
                    <a:pt x="65" y="163"/>
                  </a:lnTo>
                  <a:lnTo>
                    <a:pt x="68" y="169"/>
                  </a:lnTo>
                  <a:lnTo>
                    <a:pt x="72" y="174"/>
                  </a:lnTo>
                  <a:lnTo>
                    <a:pt x="77" y="179"/>
                  </a:lnTo>
                  <a:lnTo>
                    <a:pt x="82" y="184"/>
                  </a:lnTo>
                  <a:lnTo>
                    <a:pt x="87" y="188"/>
                  </a:lnTo>
                  <a:lnTo>
                    <a:pt x="94" y="192"/>
                  </a:lnTo>
                  <a:lnTo>
                    <a:pt x="100" y="195"/>
                  </a:lnTo>
                  <a:lnTo>
                    <a:pt x="107" y="197"/>
                  </a:lnTo>
                  <a:lnTo>
                    <a:pt x="114" y="199"/>
                  </a:lnTo>
                  <a:lnTo>
                    <a:pt x="121" y="200"/>
                  </a:lnTo>
                  <a:lnTo>
                    <a:pt x="128" y="200"/>
                  </a:lnTo>
                  <a:lnTo>
                    <a:pt x="128" y="200"/>
                  </a:lnTo>
                  <a:lnTo>
                    <a:pt x="135" y="200"/>
                  </a:lnTo>
                  <a:lnTo>
                    <a:pt x="142" y="199"/>
                  </a:lnTo>
                  <a:lnTo>
                    <a:pt x="149" y="197"/>
                  </a:lnTo>
                  <a:lnTo>
                    <a:pt x="155" y="195"/>
                  </a:lnTo>
                  <a:lnTo>
                    <a:pt x="162" y="192"/>
                  </a:lnTo>
                  <a:lnTo>
                    <a:pt x="167" y="188"/>
                  </a:lnTo>
                  <a:lnTo>
                    <a:pt x="173" y="184"/>
                  </a:lnTo>
                  <a:lnTo>
                    <a:pt x="178" y="179"/>
                  </a:lnTo>
                  <a:lnTo>
                    <a:pt x="182" y="174"/>
                  </a:lnTo>
                  <a:lnTo>
                    <a:pt x="187" y="169"/>
                  </a:lnTo>
                  <a:lnTo>
                    <a:pt x="190" y="163"/>
                  </a:lnTo>
                  <a:lnTo>
                    <a:pt x="194" y="157"/>
                  </a:lnTo>
                  <a:lnTo>
                    <a:pt x="196" y="150"/>
                  </a:lnTo>
                  <a:lnTo>
                    <a:pt x="198" y="144"/>
                  </a:lnTo>
                  <a:lnTo>
                    <a:pt x="199" y="137"/>
                  </a:lnTo>
                  <a:lnTo>
                    <a:pt x="200" y="129"/>
                  </a:lnTo>
                  <a:lnTo>
                    <a:pt x="200" y="129"/>
                  </a:lnTo>
                  <a:lnTo>
                    <a:pt x="199" y="122"/>
                  </a:lnTo>
                  <a:lnTo>
                    <a:pt x="198" y="114"/>
                  </a:lnTo>
                  <a:lnTo>
                    <a:pt x="196" y="107"/>
                  </a:lnTo>
                  <a:lnTo>
                    <a:pt x="194" y="101"/>
                  </a:lnTo>
                  <a:lnTo>
                    <a:pt x="190" y="95"/>
                  </a:lnTo>
                  <a:lnTo>
                    <a:pt x="187" y="89"/>
                  </a:lnTo>
                  <a:lnTo>
                    <a:pt x="182" y="83"/>
                  </a:lnTo>
                  <a:lnTo>
                    <a:pt x="178" y="78"/>
                  </a:lnTo>
                  <a:lnTo>
                    <a:pt x="173" y="74"/>
                  </a:lnTo>
                  <a:lnTo>
                    <a:pt x="167" y="70"/>
                  </a:lnTo>
                  <a:lnTo>
                    <a:pt x="162" y="66"/>
                  </a:lnTo>
                  <a:lnTo>
                    <a:pt x="155" y="63"/>
                  </a:lnTo>
                  <a:lnTo>
                    <a:pt x="149" y="61"/>
                  </a:lnTo>
                  <a:lnTo>
                    <a:pt x="142" y="59"/>
                  </a:lnTo>
                  <a:lnTo>
                    <a:pt x="135" y="58"/>
                  </a:lnTo>
                  <a:lnTo>
                    <a:pt x="128" y="58"/>
                  </a:lnTo>
                  <a:lnTo>
                    <a:pt x="128"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59">
              <a:extLst>
                <a:ext uri="{FF2B5EF4-FFF2-40B4-BE49-F238E27FC236}">
                  <a16:creationId xmlns:a16="http://schemas.microsoft.com/office/drawing/2014/main" id="{2AC2E65C-6D4F-898F-DC62-D2583A4E2392}"/>
                </a:ext>
              </a:extLst>
            </p:cNvPr>
            <p:cNvSpPr>
              <a:spLocks/>
            </p:cNvSpPr>
            <p:nvPr/>
          </p:nvSpPr>
          <p:spPr bwMode="auto">
            <a:xfrm>
              <a:off x="2781300" y="4373563"/>
              <a:ext cx="149225" cy="150813"/>
            </a:xfrm>
            <a:custGeom>
              <a:avLst/>
              <a:gdLst>
                <a:gd name="T0" fmla="*/ 240 w 567"/>
                <a:gd name="T1" fmla="*/ 563 h 566"/>
                <a:gd name="T2" fmla="*/ 174 w 567"/>
                <a:gd name="T3" fmla="*/ 544 h 566"/>
                <a:gd name="T4" fmla="*/ 114 w 567"/>
                <a:gd name="T5" fmla="*/ 510 h 566"/>
                <a:gd name="T6" fmla="*/ 65 w 567"/>
                <a:gd name="T7" fmla="*/ 463 h 566"/>
                <a:gd name="T8" fmla="*/ 28 w 567"/>
                <a:gd name="T9" fmla="*/ 406 h 566"/>
                <a:gd name="T10" fmla="*/ 6 w 567"/>
                <a:gd name="T11" fmla="*/ 340 h 566"/>
                <a:gd name="T12" fmla="*/ 0 w 567"/>
                <a:gd name="T13" fmla="*/ 283 h 566"/>
                <a:gd name="T14" fmla="*/ 9 w 567"/>
                <a:gd name="T15" fmla="*/ 212 h 566"/>
                <a:gd name="T16" fmla="*/ 34 w 567"/>
                <a:gd name="T17" fmla="*/ 148 h 566"/>
                <a:gd name="T18" fmla="*/ 74 w 567"/>
                <a:gd name="T19" fmla="*/ 93 h 566"/>
                <a:gd name="T20" fmla="*/ 125 w 567"/>
                <a:gd name="T21" fmla="*/ 48 h 566"/>
                <a:gd name="T22" fmla="*/ 187 w 567"/>
                <a:gd name="T23" fmla="*/ 17 h 566"/>
                <a:gd name="T24" fmla="*/ 255 w 567"/>
                <a:gd name="T25" fmla="*/ 1 h 566"/>
                <a:gd name="T26" fmla="*/ 313 w 567"/>
                <a:gd name="T27" fmla="*/ 1 h 566"/>
                <a:gd name="T28" fmla="*/ 381 w 567"/>
                <a:gd name="T29" fmla="*/ 17 h 566"/>
                <a:gd name="T30" fmla="*/ 442 w 567"/>
                <a:gd name="T31" fmla="*/ 48 h 566"/>
                <a:gd name="T32" fmla="*/ 493 w 567"/>
                <a:gd name="T33" fmla="*/ 93 h 566"/>
                <a:gd name="T34" fmla="*/ 533 w 567"/>
                <a:gd name="T35" fmla="*/ 148 h 566"/>
                <a:gd name="T36" fmla="*/ 559 w 567"/>
                <a:gd name="T37" fmla="*/ 212 h 566"/>
                <a:gd name="T38" fmla="*/ 567 w 567"/>
                <a:gd name="T39" fmla="*/ 283 h 566"/>
                <a:gd name="T40" fmla="*/ 563 w 567"/>
                <a:gd name="T41" fmla="*/ 336 h 566"/>
                <a:gd name="T42" fmla="*/ 536 w 567"/>
                <a:gd name="T43" fmla="*/ 380 h 566"/>
                <a:gd name="T44" fmla="*/ 493 w 567"/>
                <a:gd name="T45" fmla="*/ 406 h 566"/>
                <a:gd name="T46" fmla="*/ 451 w 567"/>
                <a:gd name="T47" fmla="*/ 411 h 566"/>
                <a:gd name="T48" fmla="*/ 402 w 567"/>
                <a:gd name="T49" fmla="*/ 393 h 566"/>
                <a:gd name="T50" fmla="*/ 368 w 567"/>
                <a:gd name="T51" fmla="*/ 355 h 566"/>
                <a:gd name="T52" fmla="*/ 356 w 567"/>
                <a:gd name="T53" fmla="*/ 305 h 566"/>
                <a:gd name="T54" fmla="*/ 360 w 567"/>
                <a:gd name="T55" fmla="*/ 267 h 566"/>
                <a:gd name="T56" fmla="*/ 384 w 567"/>
                <a:gd name="T57" fmla="*/ 254 h 566"/>
                <a:gd name="T58" fmla="*/ 404 w 567"/>
                <a:gd name="T59" fmla="*/ 262 h 566"/>
                <a:gd name="T60" fmla="*/ 412 w 567"/>
                <a:gd name="T61" fmla="*/ 305 h 566"/>
                <a:gd name="T62" fmla="*/ 426 w 567"/>
                <a:gd name="T63" fmla="*/ 340 h 566"/>
                <a:gd name="T64" fmla="*/ 462 w 567"/>
                <a:gd name="T65" fmla="*/ 354 h 566"/>
                <a:gd name="T66" fmla="*/ 502 w 567"/>
                <a:gd name="T67" fmla="*/ 333 h 566"/>
                <a:gd name="T68" fmla="*/ 510 w 567"/>
                <a:gd name="T69" fmla="*/ 283 h 566"/>
                <a:gd name="T70" fmla="*/ 483 w 567"/>
                <a:gd name="T71" fmla="*/ 175 h 566"/>
                <a:gd name="T72" fmla="*/ 410 w 567"/>
                <a:gd name="T73" fmla="*/ 95 h 566"/>
                <a:gd name="T74" fmla="*/ 307 w 567"/>
                <a:gd name="T75" fmla="*/ 57 h 566"/>
                <a:gd name="T76" fmla="*/ 216 w 567"/>
                <a:gd name="T77" fmla="*/ 66 h 566"/>
                <a:gd name="T78" fmla="*/ 123 w 567"/>
                <a:gd name="T79" fmla="*/ 123 h 566"/>
                <a:gd name="T80" fmla="*/ 68 w 567"/>
                <a:gd name="T81" fmla="*/ 216 h 566"/>
                <a:gd name="T82" fmla="*/ 59 w 567"/>
                <a:gd name="T83" fmla="*/ 306 h 566"/>
                <a:gd name="T84" fmla="*/ 96 w 567"/>
                <a:gd name="T85" fmla="*/ 410 h 566"/>
                <a:gd name="T86" fmla="*/ 176 w 567"/>
                <a:gd name="T87" fmla="*/ 483 h 566"/>
                <a:gd name="T88" fmla="*/ 284 w 567"/>
                <a:gd name="T89" fmla="*/ 510 h 566"/>
                <a:gd name="T90" fmla="*/ 352 w 567"/>
                <a:gd name="T91" fmla="*/ 500 h 566"/>
                <a:gd name="T92" fmla="*/ 412 w 567"/>
                <a:gd name="T93" fmla="*/ 471 h 566"/>
                <a:gd name="T94" fmla="*/ 438 w 567"/>
                <a:gd name="T95" fmla="*/ 467 h 566"/>
                <a:gd name="T96" fmla="*/ 454 w 567"/>
                <a:gd name="T97" fmla="*/ 483 h 566"/>
                <a:gd name="T98" fmla="*/ 452 w 567"/>
                <a:gd name="T99" fmla="*/ 509 h 566"/>
                <a:gd name="T100" fmla="*/ 407 w 567"/>
                <a:gd name="T101" fmla="*/ 538 h 566"/>
                <a:gd name="T102" fmla="*/ 305 w 567"/>
                <a:gd name="T103" fmla="*/ 565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7" h="566">
                  <a:moveTo>
                    <a:pt x="284" y="566"/>
                  </a:moveTo>
                  <a:lnTo>
                    <a:pt x="284" y="566"/>
                  </a:lnTo>
                  <a:lnTo>
                    <a:pt x="269" y="566"/>
                  </a:lnTo>
                  <a:lnTo>
                    <a:pt x="255" y="564"/>
                  </a:lnTo>
                  <a:lnTo>
                    <a:pt x="240" y="563"/>
                  </a:lnTo>
                  <a:lnTo>
                    <a:pt x="226" y="560"/>
                  </a:lnTo>
                  <a:lnTo>
                    <a:pt x="213" y="557"/>
                  </a:lnTo>
                  <a:lnTo>
                    <a:pt x="200" y="553"/>
                  </a:lnTo>
                  <a:lnTo>
                    <a:pt x="187" y="549"/>
                  </a:lnTo>
                  <a:lnTo>
                    <a:pt x="174" y="544"/>
                  </a:lnTo>
                  <a:lnTo>
                    <a:pt x="161" y="538"/>
                  </a:lnTo>
                  <a:lnTo>
                    <a:pt x="148" y="532"/>
                  </a:lnTo>
                  <a:lnTo>
                    <a:pt x="137" y="525"/>
                  </a:lnTo>
                  <a:lnTo>
                    <a:pt x="125" y="518"/>
                  </a:lnTo>
                  <a:lnTo>
                    <a:pt x="114" y="510"/>
                  </a:lnTo>
                  <a:lnTo>
                    <a:pt x="104" y="502"/>
                  </a:lnTo>
                  <a:lnTo>
                    <a:pt x="93" y="493"/>
                  </a:lnTo>
                  <a:lnTo>
                    <a:pt x="84" y="484"/>
                  </a:lnTo>
                  <a:lnTo>
                    <a:pt x="74" y="474"/>
                  </a:lnTo>
                  <a:lnTo>
                    <a:pt x="65" y="463"/>
                  </a:lnTo>
                  <a:lnTo>
                    <a:pt x="57" y="452"/>
                  </a:lnTo>
                  <a:lnTo>
                    <a:pt x="48" y="441"/>
                  </a:lnTo>
                  <a:lnTo>
                    <a:pt x="41" y="430"/>
                  </a:lnTo>
                  <a:lnTo>
                    <a:pt x="34" y="418"/>
                  </a:lnTo>
                  <a:lnTo>
                    <a:pt x="28" y="406"/>
                  </a:lnTo>
                  <a:lnTo>
                    <a:pt x="22" y="393"/>
                  </a:lnTo>
                  <a:lnTo>
                    <a:pt x="17" y="381"/>
                  </a:lnTo>
                  <a:lnTo>
                    <a:pt x="13" y="367"/>
                  </a:lnTo>
                  <a:lnTo>
                    <a:pt x="9" y="353"/>
                  </a:lnTo>
                  <a:lnTo>
                    <a:pt x="6" y="340"/>
                  </a:lnTo>
                  <a:lnTo>
                    <a:pt x="4" y="326"/>
                  </a:lnTo>
                  <a:lnTo>
                    <a:pt x="2" y="312"/>
                  </a:lnTo>
                  <a:lnTo>
                    <a:pt x="1" y="298"/>
                  </a:lnTo>
                  <a:lnTo>
                    <a:pt x="0" y="283"/>
                  </a:lnTo>
                  <a:lnTo>
                    <a:pt x="0" y="283"/>
                  </a:lnTo>
                  <a:lnTo>
                    <a:pt x="1" y="268"/>
                  </a:lnTo>
                  <a:lnTo>
                    <a:pt x="2" y="254"/>
                  </a:lnTo>
                  <a:lnTo>
                    <a:pt x="4" y="240"/>
                  </a:lnTo>
                  <a:lnTo>
                    <a:pt x="6" y="226"/>
                  </a:lnTo>
                  <a:lnTo>
                    <a:pt x="9" y="212"/>
                  </a:lnTo>
                  <a:lnTo>
                    <a:pt x="13" y="199"/>
                  </a:lnTo>
                  <a:lnTo>
                    <a:pt x="17" y="186"/>
                  </a:lnTo>
                  <a:lnTo>
                    <a:pt x="22" y="173"/>
                  </a:lnTo>
                  <a:lnTo>
                    <a:pt x="28" y="160"/>
                  </a:lnTo>
                  <a:lnTo>
                    <a:pt x="34" y="148"/>
                  </a:lnTo>
                  <a:lnTo>
                    <a:pt x="41" y="136"/>
                  </a:lnTo>
                  <a:lnTo>
                    <a:pt x="48" y="125"/>
                  </a:lnTo>
                  <a:lnTo>
                    <a:pt x="57" y="114"/>
                  </a:lnTo>
                  <a:lnTo>
                    <a:pt x="65" y="103"/>
                  </a:lnTo>
                  <a:lnTo>
                    <a:pt x="74" y="93"/>
                  </a:lnTo>
                  <a:lnTo>
                    <a:pt x="84" y="83"/>
                  </a:lnTo>
                  <a:lnTo>
                    <a:pt x="93" y="74"/>
                  </a:lnTo>
                  <a:lnTo>
                    <a:pt x="104" y="64"/>
                  </a:lnTo>
                  <a:lnTo>
                    <a:pt x="114" y="56"/>
                  </a:lnTo>
                  <a:lnTo>
                    <a:pt x="125" y="48"/>
                  </a:lnTo>
                  <a:lnTo>
                    <a:pt x="137" y="40"/>
                  </a:lnTo>
                  <a:lnTo>
                    <a:pt x="148" y="34"/>
                  </a:lnTo>
                  <a:lnTo>
                    <a:pt x="161" y="27"/>
                  </a:lnTo>
                  <a:lnTo>
                    <a:pt x="174" y="22"/>
                  </a:lnTo>
                  <a:lnTo>
                    <a:pt x="187" y="17"/>
                  </a:lnTo>
                  <a:lnTo>
                    <a:pt x="200" y="12"/>
                  </a:lnTo>
                  <a:lnTo>
                    <a:pt x="213" y="9"/>
                  </a:lnTo>
                  <a:lnTo>
                    <a:pt x="226" y="5"/>
                  </a:lnTo>
                  <a:lnTo>
                    <a:pt x="240" y="3"/>
                  </a:lnTo>
                  <a:lnTo>
                    <a:pt x="255" y="1"/>
                  </a:lnTo>
                  <a:lnTo>
                    <a:pt x="269" y="0"/>
                  </a:lnTo>
                  <a:lnTo>
                    <a:pt x="284" y="0"/>
                  </a:lnTo>
                  <a:lnTo>
                    <a:pt x="284" y="0"/>
                  </a:lnTo>
                  <a:lnTo>
                    <a:pt x="298" y="0"/>
                  </a:lnTo>
                  <a:lnTo>
                    <a:pt x="313" y="1"/>
                  </a:lnTo>
                  <a:lnTo>
                    <a:pt x="327" y="3"/>
                  </a:lnTo>
                  <a:lnTo>
                    <a:pt x="340" y="5"/>
                  </a:lnTo>
                  <a:lnTo>
                    <a:pt x="355" y="9"/>
                  </a:lnTo>
                  <a:lnTo>
                    <a:pt x="368" y="12"/>
                  </a:lnTo>
                  <a:lnTo>
                    <a:pt x="381" y="17"/>
                  </a:lnTo>
                  <a:lnTo>
                    <a:pt x="394" y="22"/>
                  </a:lnTo>
                  <a:lnTo>
                    <a:pt x="406" y="27"/>
                  </a:lnTo>
                  <a:lnTo>
                    <a:pt x="419" y="34"/>
                  </a:lnTo>
                  <a:lnTo>
                    <a:pt x="430" y="40"/>
                  </a:lnTo>
                  <a:lnTo>
                    <a:pt x="442" y="48"/>
                  </a:lnTo>
                  <a:lnTo>
                    <a:pt x="454" y="56"/>
                  </a:lnTo>
                  <a:lnTo>
                    <a:pt x="464" y="64"/>
                  </a:lnTo>
                  <a:lnTo>
                    <a:pt x="474" y="74"/>
                  </a:lnTo>
                  <a:lnTo>
                    <a:pt x="484" y="83"/>
                  </a:lnTo>
                  <a:lnTo>
                    <a:pt x="493" y="93"/>
                  </a:lnTo>
                  <a:lnTo>
                    <a:pt x="502" y="103"/>
                  </a:lnTo>
                  <a:lnTo>
                    <a:pt x="511" y="114"/>
                  </a:lnTo>
                  <a:lnTo>
                    <a:pt x="518" y="125"/>
                  </a:lnTo>
                  <a:lnTo>
                    <a:pt x="526" y="136"/>
                  </a:lnTo>
                  <a:lnTo>
                    <a:pt x="533" y="148"/>
                  </a:lnTo>
                  <a:lnTo>
                    <a:pt x="539" y="160"/>
                  </a:lnTo>
                  <a:lnTo>
                    <a:pt x="544" y="173"/>
                  </a:lnTo>
                  <a:lnTo>
                    <a:pt x="550" y="186"/>
                  </a:lnTo>
                  <a:lnTo>
                    <a:pt x="555" y="199"/>
                  </a:lnTo>
                  <a:lnTo>
                    <a:pt x="559" y="212"/>
                  </a:lnTo>
                  <a:lnTo>
                    <a:pt x="562" y="226"/>
                  </a:lnTo>
                  <a:lnTo>
                    <a:pt x="564" y="240"/>
                  </a:lnTo>
                  <a:lnTo>
                    <a:pt x="566" y="254"/>
                  </a:lnTo>
                  <a:lnTo>
                    <a:pt x="567" y="268"/>
                  </a:lnTo>
                  <a:lnTo>
                    <a:pt x="567" y="283"/>
                  </a:lnTo>
                  <a:lnTo>
                    <a:pt x="567" y="305"/>
                  </a:lnTo>
                  <a:lnTo>
                    <a:pt x="567" y="305"/>
                  </a:lnTo>
                  <a:lnTo>
                    <a:pt x="567" y="316"/>
                  </a:lnTo>
                  <a:lnTo>
                    <a:pt x="565" y="326"/>
                  </a:lnTo>
                  <a:lnTo>
                    <a:pt x="563" y="336"/>
                  </a:lnTo>
                  <a:lnTo>
                    <a:pt x="559" y="346"/>
                  </a:lnTo>
                  <a:lnTo>
                    <a:pt x="555" y="355"/>
                  </a:lnTo>
                  <a:lnTo>
                    <a:pt x="550" y="364"/>
                  </a:lnTo>
                  <a:lnTo>
                    <a:pt x="542" y="373"/>
                  </a:lnTo>
                  <a:lnTo>
                    <a:pt x="536" y="380"/>
                  </a:lnTo>
                  <a:lnTo>
                    <a:pt x="528" y="387"/>
                  </a:lnTo>
                  <a:lnTo>
                    <a:pt x="520" y="393"/>
                  </a:lnTo>
                  <a:lnTo>
                    <a:pt x="512" y="399"/>
                  </a:lnTo>
                  <a:lnTo>
                    <a:pt x="502" y="403"/>
                  </a:lnTo>
                  <a:lnTo>
                    <a:pt x="493" y="406"/>
                  </a:lnTo>
                  <a:lnTo>
                    <a:pt x="483" y="409"/>
                  </a:lnTo>
                  <a:lnTo>
                    <a:pt x="472" y="411"/>
                  </a:lnTo>
                  <a:lnTo>
                    <a:pt x="462" y="411"/>
                  </a:lnTo>
                  <a:lnTo>
                    <a:pt x="462" y="411"/>
                  </a:lnTo>
                  <a:lnTo>
                    <a:pt x="451" y="411"/>
                  </a:lnTo>
                  <a:lnTo>
                    <a:pt x="439" y="409"/>
                  </a:lnTo>
                  <a:lnTo>
                    <a:pt x="429" y="406"/>
                  </a:lnTo>
                  <a:lnTo>
                    <a:pt x="420" y="403"/>
                  </a:lnTo>
                  <a:lnTo>
                    <a:pt x="411" y="399"/>
                  </a:lnTo>
                  <a:lnTo>
                    <a:pt x="402" y="393"/>
                  </a:lnTo>
                  <a:lnTo>
                    <a:pt x="394" y="387"/>
                  </a:lnTo>
                  <a:lnTo>
                    <a:pt x="386" y="380"/>
                  </a:lnTo>
                  <a:lnTo>
                    <a:pt x="380" y="373"/>
                  </a:lnTo>
                  <a:lnTo>
                    <a:pt x="374" y="364"/>
                  </a:lnTo>
                  <a:lnTo>
                    <a:pt x="368" y="355"/>
                  </a:lnTo>
                  <a:lnTo>
                    <a:pt x="364" y="346"/>
                  </a:lnTo>
                  <a:lnTo>
                    <a:pt x="360" y="336"/>
                  </a:lnTo>
                  <a:lnTo>
                    <a:pt x="358" y="326"/>
                  </a:lnTo>
                  <a:lnTo>
                    <a:pt x="356" y="316"/>
                  </a:lnTo>
                  <a:lnTo>
                    <a:pt x="356" y="305"/>
                  </a:lnTo>
                  <a:lnTo>
                    <a:pt x="356" y="283"/>
                  </a:lnTo>
                  <a:lnTo>
                    <a:pt x="356" y="283"/>
                  </a:lnTo>
                  <a:lnTo>
                    <a:pt x="356" y="278"/>
                  </a:lnTo>
                  <a:lnTo>
                    <a:pt x="358" y="272"/>
                  </a:lnTo>
                  <a:lnTo>
                    <a:pt x="360" y="267"/>
                  </a:lnTo>
                  <a:lnTo>
                    <a:pt x="364" y="262"/>
                  </a:lnTo>
                  <a:lnTo>
                    <a:pt x="368" y="259"/>
                  </a:lnTo>
                  <a:lnTo>
                    <a:pt x="373" y="256"/>
                  </a:lnTo>
                  <a:lnTo>
                    <a:pt x="378" y="255"/>
                  </a:lnTo>
                  <a:lnTo>
                    <a:pt x="384" y="254"/>
                  </a:lnTo>
                  <a:lnTo>
                    <a:pt x="384" y="254"/>
                  </a:lnTo>
                  <a:lnTo>
                    <a:pt x="389" y="255"/>
                  </a:lnTo>
                  <a:lnTo>
                    <a:pt x="395" y="256"/>
                  </a:lnTo>
                  <a:lnTo>
                    <a:pt x="399" y="259"/>
                  </a:lnTo>
                  <a:lnTo>
                    <a:pt x="404" y="262"/>
                  </a:lnTo>
                  <a:lnTo>
                    <a:pt x="407" y="267"/>
                  </a:lnTo>
                  <a:lnTo>
                    <a:pt x="410" y="272"/>
                  </a:lnTo>
                  <a:lnTo>
                    <a:pt x="411" y="278"/>
                  </a:lnTo>
                  <a:lnTo>
                    <a:pt x="412" y="283"/>
                  </a:lnTo>
                  <a:lnTo>
                    <a:pt x="412" y="305"/>
                  </a:lnTo>
                  <a:lnTo>
                    <a:pt x="412" y="305"/>
                  </a:lnTo>
                  <a:lnTo>
                    <a:pt x="413" y="315"/>
                  </a:lnTo>
                  <a:lnTo>
                    <a:pt x="416" y="324"/>
                  </a:lnTo>
                  <a:lnTo>
                    <a:pt x="420" y="333"/>
                  </a:lnTo>
                  <a:lnTo>
                    <a:pt x="426" y="340"/>
                  </a:lnTo>
                  <a:lnTo>
                    <a:pt x="433" y="346"/>
                  </a:lnTo>
                  <a:lnTo>
                    <a:pt x="442" y="350"/>
                  </a:lnTo>
                  <a:lnTo>
                    <a:pt x="452" y="353"/>
                  </a:lnTo>
                  <a:lnTo>
                    <a:pt x="462" y="354"/>
                  </a:lnTo>
                  <a:lnTo>
                    <a:pt x="462" y="354"/>
                  </a:lnTo>
                  <a:lnTo>
                    <a:pt x="471" y="353"/>
                  </a:lnTo>
                  <a:lnTo>
                    <a:pt x="481" y="350"/>
                  </a:lnTo>
                  <a:lnTo>
                    <a:pt x="489" y="346"/>
                  </a:lnTo>
                  <a:lnTo>
                    <a:pt x="496" y="340"/>
                  </a:lnTo>
                  <a:lnTo>
                    <a:pt x="502" y="333"/>
                  </a:lnTo>
                  <a:lnTo>
                    <a:pt x="507" y="324"/>
                  </a:lnTo>
                  <a:lnTo>
                    <a:pt x="509" y="315"/>
                  </a:lnTo>
                  <a:lnTo>
                    <a:pt x="510" y="305"/>
                  </a:lnTo>
                  <a:lnTo>
                    <a:pt x="510" y="283"/>
                  </a:lnTo>
                  <a:lnTo>
                    <a:pt x="510" y="283"/>
                  </a:lnTo>
                  <a:lnTo>
                    <a:pt x="509" y="259"/>
                  </a:lnTo>
                  <a:lnTo>
                    <a:pt x="506" y="237"/>
                  </a:lnTo>
                  <a:lnTo>
                    <a:pt x="500" y="216"/>
                  </a:lnTo>
                  <a:lnTo>
                    <a:pt x="493" y="195"/>
                  </a:lnTo>
                  <a:lnTo>
                    <a:pt x="483" y="175"/>
                  </a:lnTo>
                  <a:lnTo>
                    <a:pt x="472" y="156"/>
                  </a:lnTo>
                  <a:lnTo>
                    <a:pt x="459" y="139"/>
                  </a:lnTo>
                  <a:lnTo>
                    <a:pt x="444" y="123"/>
                  </a:lnTo>
                  <a:lnTo>
                    <a:pt x="428" y="108"/>
                  </a:lnTo>
                  <a:lnTo>
                    <a:pt x="410" y="95"/>
                  </a:lnTo>
                  <a:lnTo>
                    <a:pt x="392" y="84"/>
                  </a:lnTo>
                  <a:lnTo>
                    <a:pt x="372" y="75"/>
                  </a:lnTo>
                  <a:lnTo>
                    <a:pt x="352" y="66"/>
                  </a:lnTo>
                  <a:lnTo>
                    <a:pt x="329" y="60"/>
                  </a:lnTo>
                  <a:lnTo>
                    <a:pt x="307" y="57"/>
                  </a:lnTo>
                  <a:lnTo>
                    <a:pt x="284" y="56"/>
                  </a:lnTo>
                  <a:lnTo>
                    <a:pt x="284" y="56"/>
                  </a:lnTo>
                  <a:lnTo>
                    <a:pt x="261" y="57"/>
                  </a:lnTo>
                  <a:lnTo>
                    <a:pt x="238" y="60"/>
                  </a:lnTo>
                  <a:lnTo>
                    <a:pt x="216" y="66"/>
                  </a:lnTo>
                  <a:lnTo>
                    <a:pt x="196" y="75"/>
                  </a:lnTo>
                  <a:lnTo>
                    <a:pt x="176" y="84"/>
                  </a:lnTo>
                  <a:lnTo>
                    <a:pt x="157" y="95"/>
                  </a:lnTo>
                  <a:lnTo>
                    <a:pt x="139" y="108"/>
                  </a:lnTo>
                  <a:lnTo>
                    <a:pt x="123" y="123"/>
                  </a:lnTo>
                  <a:lnTo>
                    <a:pt x="109" y="139"/>
                  </a:lnTo>
                  <a:lnTo>
                    <a:pt x="96" y="156"/>
                  </a:lnTo>
                  <a:lnTo>
                    <a:pt x="85" y="175"/>
                  </a:lnTo>
                  <a:lnTo>
                    <a:pt x="75" y="195"/>
                  </a:lnTo>
                  <a:lnTo>
                    <a:pt x="68" y="216"/>
                  </a:lnTo>
                  <a:lnTo>
                    <a:pt x="62" y="237"/>
                  </a:lnTo>
                  <a:lnTo>
                    <a:pt x="59" y="259"/>
                  </a:lnTo>
                  <a:lnTo>
                    <a:pt x="57" y="283"/>
                  </a:lnTo>
                  <a:lnTo>
                    <a:pt x="57" y="283"/>
                  </a:lnTo>
                  <a:lnTo>
                    <a:pt x="59" y="306"/>
                  </a:lnTo>
                  <a:lnTo>
                    <a:pt x="62" y="329"/>
                  </a:lnTo>
                  <a:lnTo>
                    <a:pt x="68" y="350"/>
                  </a:lnTo>
                  <a:lnTo>
                    <a:pt x="75" y="372"/>
                  </a:lnTo>
                  <a:lnTo>
                    <a:pt x="85" y="391"/>
                  </a:lnTo>
                  <a:lnTo>
                    <a:pt x="96" y="410"/>
                  </a:lnTo>
                  <a:lnTo>
                    <a:pt x="109" y="427"/>
                  </a:lnTo>
                  <a:lnTo>
                    <a:pt x="123" y="443"/>
                  </a:lnTo>
                  <a:lnTo>
                    <a:pt x="139" y="457"/>
                  </a:lnTo>
                  <a:lnTo>
                    <a:pt x="157" y="471"/>
                  </a:lnTo>
                  <a:lnTo>
                    <a:pt x="176" y="483"/>
                  </a:lnTo>
                  <a:lnTo>
                    <a:pt x="196" y="492"/>
                  </a:lnTo>
                  <a:lnTo>
                    <a:pt x="216" y="500"/>
                  </a:lnTo>
                  <a:lnTo>
                    <a:pt x="238" y="505"/>
                  </a:lnTo>
                  <a:lnTo>
                    <a:pt x="261" y="509"/>
                  </a:lnTo>
                  <a:lnTo>
                    <a:pt x="284" y="510"/>
                  </a:lnTo>
                  <a:lnTo>
                    <a:pt x="284" y="510"/>
                  </a:lnTo>
                  <a:lnTo>
                    <a:pt x="301" y="509"/>
                  </a:lnTo>
                  <a:lnTo>
                    <a:pt x="318" y="507"/>
                  </a:lnTo>
                  <a:lnTo>
                    <a:pt x="334" y="504"/>
                  </a:lnTo>
                  <a:lnTo>
                    <a:pt x="352" y="500"/>
                  </a:lnTo>
                  <a:lnTo>
                    <a:pt x="367" y="494"/>
                  </a:lnTo>
                  <a:lnTo>
                    <a:pt x="383" y="488"/>
                  </a:lnTo>
                  <a:lnTo>
                    <a:pt x="397" y="480"/>
                  </a:lnTo>
                  <a:lnTo>
                    <a:pt x="412" y="471"/>
                  </a:lnTo>
                  <a:lnTo>
                    <a:pt x="412" y="471"/>
                  </a:lnTo>
                  <a:lnTo>
                    <a:pt x="417" y="467"/>
                  </a:lnTo>
                  <a:lnTo>
                    <a:pt x="422" y="465"/>
                  </a:lnTo>
                  <a:lnTo>
                    <a:pt x="427" y="465"/>
                  </a:lnTo>
                  <a:lnTo>
                    <a:pt x="433" y="465"/>
                  </a:lnTo>
                  <a:lnTo>
                    <a:pt x="438" y="467"/>
                  </a:lnTo>
                  <a:lnTo>
                    <a:pt x="443" y="470"/>
                  </a:lnTo>
                  <a:lnTo>
                    <a:pt x="448" y="474"/>
                  </a:lnTo>
                  <a:lnTo>
                    <a:pt x="452" y="478"/>
                  </a:lnTo>
                  <a:lnTo>
                    <a:pt x="452" y="478"/>
                  </a:lnTo>
                  <a:lnTo>
                    <a:pt x="454" y="483"/>
                  </a:lnTo>
                  <a:lnTo>
                    <a:pt x="456" y="488"/>
                  </a:lnTo>
                  <a:lnTo>
                    <a:pt x="457" y="494"/>
                  </a:lnTo>
                  <a:lnTo>
                    <a:pt x="456" y="499"/>
                  </a:lnTo>
                  <a:lnTo>
                    <a:pt x="455" y="504"/>
                  </a:lnTo>
                  <a:lnTo>
                    <a:pt x="452" y="509"/>
                  </a:lnTo>
                  <a:lnTo>
                    <a:pt x="449" y="513"/>
                  </a:lnTo>
                  <a:lnTo>
                    <a:pt x="443" y="517"/>
                  </a:lnTo>
                  <a:lnTo>
                    <a:pt x="443" y="517"/>
                  </a:lnTo>
                  <a:lnTo>
                    <a:pt x="426" y="528"/>
                  </a:lnTo>
                  <a:lnTo>
                    <a:pt x="407" y="538"/>
                  </a:lnTo>
                  <a:lnTo>
                    <a:pt x="388" y="547"/>
                  </a:lnTo>
                  <a:lnTo>
                    <a:pt x="368" y="553"/>
                  </a:lnTo>
                  <a:lnTo>
                    <a:pt x="348" y="559"/>
                  </a:lnTo>
                  <a:lnTo>
                    <a:pt x="326" y="563"/>
                  </a:lnTo>
                  <a:lnTo>
                    <a:pt x="305" y="565"/>
                  </a:lnTo>
                  <a:lnTo>
                    <a:pt x="284" y="566"/>
                  </a:lnTo>
                  <a:lnTo>
                    <a:pt x="284" y="5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a:extLst>
              <a:ext uri="{FF2B5EF4-FFF2-40B4-BE49-F238E27FC236}">
                <a16:creationId xmlns:a16="http://schemas.microsoft.com/office/drawing/2014/main" id="{E77B2099-C54D-C9DC-CD17-57893AD872FE}"/>
              </a:ext>
            </a:extLst>
          </p:cNvPr>
          <p:cNvGrpSpPr/>
          <p:nvPr/>
        </p:nvGrpSpPr>
        <p:grpSpPr>
          <a:xfrm>
            <a:off x="5546725" y="5228580"/>
            <a:ext cx="245904" cy="246992"/>
            <a:chOff x="3397250" y="2889250"/>
            <a:chExt cx="358775" cy="360363"/>
          </a:xfrm>
          <a:solidFill>
            <a:schemeClr val="bg1"/>
          </a:solidFill>
        </p:grpSpPr>
        <p:sp>
          <p:nvSpPr>
            <p:cNvPr id="15" name="Freeform 15">
              <a:extLst>
                <a:ext uri="{FF2B5EF4-FFF2-40B4-BE49-F238E27FC236}">
                  <a16:creationId xmlns:a16="http://schemas.microsoft.com/office/drawing/2014/main" id="{1155AA6F-4B4A-7040-0883-A7FA6656D6CF}"/>
                </a:ext>
              </a:extLst>
            </p:cNvPr>
            <p:cNvSpPr>
              <a:spLocks noEditPoints="1"/>
            </p:cNvSpPr>
            <p:nvPr/>
          </p:nvSpPr>
          <p:spPr bwMode="auto">
            <a:xfrm>
              <a:off x="3462338" y="2954338"/>
              <a:ext cx="228600" cy="228600"/>
            </a:xfrm>
            <a:custGeom>
              <a:avLst/>
              <a:gdLst>
                <a:gd name="T0" fmla="*/ 618 w 861"/>
                <a:gd name="T1" fmla="*/ 858 h 862"/>
                <a:gd name="T2" fmla="*/ 569 w 861"/>
                <a:gd name="T3" fmla="*/ 839 h 862"/>
                <a:gd name="T4" fmla="*/ 411 w 861"/>
                <a:gd name="T5" fmla="*/ 726 h 862"/>
                <a:gd name="T6" fmla="*/ 231 w 861"/>
                <a:gd name="T7" fmla="*/ 561 h 862"/>
                <a:gd name="T8" fmla="*/ 76 w 861"/>
                <a:gd name="T9" fmla="*/ 373 h 862"/>
                <a:gd name="T10" fmla="*/ 10 w 861"/>
                <a:gd name="T11" fmla="*/ 268 h 862"/>
                <a:gd name="T12" fmla="*/ 0 w 861"/>
                <a:gd name="T13" fmla="*/ 202 h 862"/>
                <a:gd name="T14" fmla="*/ 18 w 861"/>
                <a:gd name="T15" fmla="*/ 137 h 862"/>
                <a:gd name="T16" fmla="*/ 105 w 861"/>
                <a:gd name="T17" fmla="*/ 38 h 862"/>
                <a:gd name="T18" fmla="*/ 142 w 861"/>
                <a:gd name="T19" fmla="*/ 11 h 862"/>
                <a:gd name="T20" fmla="*/ 186 w 861"/>
                <a:gd name="T21" fmla="*/ 0 h 862"/>
                <a:gd name="T22" fmla="*/ 241 w 861"/>
                <a:gd name="T23" fmla="*/ 11 h 862"/>
                <a:gd name="T24" fmla="*/ 356 w 861"/>
                <a:gd name="T25" fmla="*/ 118 h 862"/>
                <a:gd name="T26" fmla="*/ 383 w 861"/>
                <a:gd name="T27" fmla="*/ 167 h 862"/>
                <a:gd name="T28" fmla="*/ 383 w 861"/>
                <a:gd name="T29" fmla="*/ 222 h 862"/>
                <a:gd name="T30" fmla="*/ 358 w 861"/>
                <a:gd name="T31" fmla="*/ 273 h 862"/>
                <a:gd name="T32" fmla="*/ 388 w 861"/>
                <a:gd name="T33" fmla="*/ 358 h 862"/>
                <a:gd name="T34" fmla="*/ 534 w 861"/>
                <a:gd name="T35" fmla="*/ 499 h 862"/>
                <a:gd name="T36" fmla="*/ 597 w 861"/>
                <a:gd name="T37" fmla="*/ 496 h 862"/>
                <a:gd name="T38" fmla="*/ 651 w 861"/>
                <a:gd name="T39" fmla="*/ 475 h 862"/>
                <a:gd name="T40" fmla="*/ 705 w 861"/>
                <a:gd name="T41" fmla="*/ 481 h 862"/>
                <a:gd name="T42" fmla="*/ 830 w 861"/>
                <a:gd name="T43" fmla="*/ 592 h 862"/>
                <a:gd name="T44" fmla="*/ 854 w 861"/>
                <a:gd name="T45" fmla="*/ 630 h 862"/>
                <a:gd name="T46" fmla="*/ 861 w 861"/>
                <a:gd name="T47" fmla="*/ 675 h 862"/>
                <a:gd name="T48" fmla="*/ 845 w 861"/>
                <a:gd name="T49" fmla="*/ 729 h 862"/>
                <a:gd name="T50" fmla="*/ 770 w 861"/>
                <a:gd name="T51" fmla="*/ 811 h 862"/>
                <a:gd name="T52" fmla="*/ 697 w 861"/>
                <a:gd name="T53" fmla="*/ 854 h 862"/>
                <a:gd name="T54" fmla="*/ 192 w 861"/>
                <a:gd name="T55" fmla="*/ 57 h 862"/>
                <a:gd name="T56" fmla="*/ 165 w 861"/>
                <a:gd name="T57" fmla="*/ 63 h 862"/>
                <a:gd name="T58" fmla="*/ 84 w 861"/>
                <a:gd name="T59" fmla="*/ 138 h 862"/>
                <a:gd name="T60" fmla="*/ 62 w 861"/>
                <a:gd name="T61" fmla="*/ 178 h 862"/>
                <a:gd name="T62" fmla="*/ 56 w 861"/>
                <a:gd name="T63" fmla="*/ 222 h 862"/>
                <a:gd name="T64" fmla="*/ 70 w 861"/>
                <a:gd name="T65" fmla="*/ 262 h 862"/>
                <a:gd name="T66" fmla="*/ 179 w 861"/>
                <a:gd name="T67" fmla="*/ 416 h 862"/>
                <a:gd name="T68" fmla="*/ 339 w 861"/>
                <a:gd name="T69" fmla="*/ 589 h 862"/>
                <a:gd name="T70" fmla="*/ 521 w 861"/>
                <a:gd name="T71" fmla="*/ 739 h 862"/>
                <a:gd name="T72" fmla="*/ 615 w 861"/>
                <a:gd name="T73" fmla="*/ 799 h 862"/>
                <a:gd name="T74" fmla="*/ 657 w 861"/>
                <a:gd name="T75" fmla="*/ 805 h 862"/>
                <a:gd name="T76" fmla="*/ 699 w 861"/>
                <a:gd name="T77" fmla="*/ 793 h 862"/>
                <a:gd name="T78" fmla="*/ 783 w 861"/>
                <a:gd name="T79" fmla="*/ 717 h 862"/>
                <a:gd name="T80" fmla="*/ 805 w 861"/>
                <a:gd name="T81" fmla="*/ 672 h 862"/>
                <a:gd name="T82" fmla="*/ 790 w 861"/>
                <a:gd name="T83" fmla="*/ 633 h 862"/>
                <a:gd name="T84" fmla="*/ 688 w 861"/>
                <a:gd name="T85" fmla="*/ 536 h 862"/>
                <a:gd name="T86" fmla="*/ 639 w 861"/>
                <a:gd name="T87" fmla="*/ 537 h 862"/>
                <a:gd name="T88" fmla="*/ 582 w 861"/>
                <a:gd name="T89" fmla="*/ 587 h 862"/>
                <a:gd name="T90" fmla="*/ 557 w 861"/>
                <a:gd name="T91" fmla="*/ 591 h 862"/>
                <a:gd name="T92" fmla="*/ 475 w 861"/>
                <a:gd name="T93" fmla="*/ 524 h 862"/>
                <a:gd name="T94" fmla="*/ 306 w 861"/>
                <a:gd name="T95" fmla="*/ 350 h 862"/>
                <a:gd name="T96" fmla="*/ 269 w 861"/>
                <a:gd name="T97" fmla="*/ 298 h 862"/>
                <a:gd name="T98" fmla="*/ 277 w 861"/>
                <a:gd name="T99" fmla="*/ 275 h 862"/>
                <a:gd name="T100" fmla="*/ 328 w 861"/>
                <a:gd name="T101" fmla="*/ 210 h 862"/>
                <a:gd name="T102" fmla="*/ 323 w 861"/>
                <a:gd name="T103" fmla="*/ 168 h 862"/>
                <a:gd name="T104" fmla="*/ 221 w 861"/>
                <a:gd name="T105" fmla="*/ 65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1" h="862">
                  <a:moveTo>
                    <a:pt x="648" y="862"/>
                  </a:moveTo>
                  <a:lnTo>
                    <a:pt x="648" y="862"/>
                  </a:lnTo>
                  <a:lnTo>
                    <a:pt x="638" y="861"/>
                  </a:lnTo>
                  <a:lnTo>
                    <a:pt x="628" y="860"/>
                  </a:lnTo>
                  <a:lnTo>
                    <a:pt x="618" y="858"/>
                  </a:lnTo>
                  <a:lnTo>
                    <a:pt x="608" y="856"/>
                  </a:lnTo>
                  <a:lnTo>
                    <a:pt x="597" y="853"/>
                  </a:lnTo>
                  <a:lnTo>
                    <a:pt x="587" y="849"/>
                  </a:lnTo>
                  <a:lnTo>
                    <a:pt x="578" y="845"/>
                  </a:lnTo>
                  <a:lnTo>
                    <a:pt x="569" y="839"/>
                  </a:lnTo>
                  <a:lnTo>
                    <a:pt x="569" y="839"/>
                  </a:lnTo>
                  <a:lnTo>
                    <a:pt x="528" y="813"/>
                  </a:lnTo>
                  <a:lnTo>
                    <a:pt x="488" y="785"/>
                  </a:lnTo>
                  <a:lnTo>
                    <a:pt x="449" y="756"/>
                  </a:lnTo>
                  <a:lnTo>
                    <a:pt x="411" y="726"/>
                  </a:lnTo>
                  <a:lnTo>
                    <a:pt x="373" y="695"/>
                  </a:lnTo>
                  <a:lnTo>
                    <a:pt x="336" y="663"/>
                  </a:lnTo>
                  <a:lnTo>
                    <a:pt x="301" y="630"/>
                  </a:lnTo>
                  <a:lnTo>
                    <a:pt x="265" y="596"/>
                  </a:lnTo>
                  <a:lnTo>
                    <a:pt x="231" y="561"/>
                  </a:lnTo>
                  <a:lnTo>
                    <a:pt x="199" y="525"/>
                  </a:lnTo>
                  <a:lnTo>
                    <a:pt x="166" y="488"/>
                  </a:lnTo>
                  <a:lnTo>
                    <a:pt x="135" y="451"/>
                  </a:lnTo>
                  <a:lnTo>
                    <a:pt x="105" y="413"/>
                  </a:lnTo>
                  <a:lnTo>
                    <a:pt x="76" y="373"/>
                  </a:lnTo>
                  <a:lnTo>
                    <a:pt x="48" y="333"/>
                  </a:lnTo>
                  <a:lnTo>
                    <a:pt x="22" y="292"/>
                  </a:lnTo>
                  <a:lnTo>
                    <a:pt x="22" y="292"/>
                  </a:lnTo>
                  <a:lnTo>
                    <a:pt x="16" y="280"/>
                  </a:lnTo>
                  <a:lnTo>
                    <a:pt x="10" y="268"/>
                  </a:lnTo>
                  <a:lnTo>
                    <a:pt x="6" y="256"/>
                  </a:lnTo>
                  <a:lnTo>
                    <a:pt x="3" y="243"/>
                  </a:lnTo>
                  <a:lnTo>
                    <a:pt x="1" y="230"/>
                  </a:lnTo>
                  <a:lnTo>
                    <a:pt x="0" y="216"/>
                  </a:lnTo>
                  <a:lnTo>
                    <a:pt x="0" y="202"/>
                  </a:lnTo>
                  <a:lnTo>
                    <a:pt x="2" y="189"/>
                  </a:lnTo>
                  <a:lnTo>
                    <a:pt x="4" y="176"/>
                  </a:lnTo>
                  <a:lnTo>
                    <a:pt x="8" y="163"/>
                  </a:lnTo>
                  <a:lnTo>
                    <a:pt x="12" y="150"/>
                  </a:lnTo>
                  <a:lnTo>
                    <a:pt x="18" y="137"/>
                  </a:lnTo>
                  <a:lnTo>
                    <a:pt x="25" y="124"/>
                  </a:lnTo>
                  <a:lnTo>
                    <a:pt x="32" y="113"/>
                  </a:lnTo>
                  <a:lnTo>
                    <a:pt x="41" y="101"/>
                  </a:lnTo>
                  <a:lnTo>
                    <a:pt x="51" y="91"/>
                  </a:lnTo>
                  <a:lnTo>
                    <a:pt x="105" y="38"/>
                  </a:lnTo>
                  <a:lnTo>
                    <a:pt x="105" y="38"/>
                  </a:lnTo>
                  <a:lnTo>
                    <a:pt x="114" y="30"/>
                  </a:lnTo>
                  <a:lnTo>
                    <a:pt x="123" y="22"/>
                  </a:lnTo>
                  <a:lnTo>
                    <a:pt x="132" y="16"/>
                  </a:lnTo>
                  <a:lnTo>
                    <a:pt x="142" y="11"/>
                  </a:lnTo>
                  <a:lnTo>
                    <a:pt x="153" y="6"/>
                  </a:lnTo>
                  <a:lnTo>
                    <a:pt x="164" y="3"/>
                  </a:lnTo>
                  <a:lnTo>
                    <a:pt x="175" y="1"/>
                  </a:lnTo>
                  <a:lnTo>
                    <a:pt x="186" y="0"/>
                  </a:lnTo>
                  <a:lnTo>
                    <a:pt x="186" y="0"/>
                  </a:lnTo>
                  <a:lnTo>
                    <a:pt x="198" y="0"/>
                  </a:lnTo>
                  <a:lnTo>
                    <a:pt x="210" y="1"/>
                  </a:lnTo>
                  <a:lnTo>
                    <a:pt x="221" y="3"/>
                  </a:lnTo>
                  <a:lnTo>
                    <a:pt x="231" y="7"/>
                  </a:lnTo>
                  <a:lnTo>
                    <a:pt x="241" y="11"/>
                  </a:lnTo>
                  <a:lnTo>
                    <a:pt x="251" y="16"/>
                  </a:lnTo>
                  <a:lnTo>
                    <a:pt x="260" y="23"/>
                  </a:lnTo>
                  <a:lnTo>
                    <a:pt x="268" y="31"/>
                  </a:lnTo>
                  <a:lnTo>
                    <a:pt x="356" y="118"/>
                  </a:lnTo>
                  <a:lnTo>
                    <a:pt x="356" y="118"/>
                  </a:lnTo>
                  <a:lnTo>
                    <a:pt x="364" y="128"/>
                  </a:lnTo>
                  <a:lnTo>
                    <a:pt x="370" y="137"/>
                  </a:lnTo>
                  <a:lnTo>
                    <a:pt x="375" y="146"/>
                  </a:lnTo>
                  <a:lnTo>
                    <a:pt x="380" y="156"/>
                  </a:lnTo>
                  <a:lnTo>
                    <a:pt x="383" y="167"/>
                  </a:lnTo>
                  <a:lnTo>
                    <a:pt x="385" y="177"/>
                  </a:lnTo>
                  <a:lnTo>
                    <a:pt x="386" y="188"/>
                  </a:lnTo>
                  <a:lnTo>
                    <a:pt x="386" y="199"/>
                  </a:lnTo>
                  <a:lnTo>
                    <a:pt x="385" y="210"/>
                  </a:lnTo>
                  <a:lnTo>
                    <a:pt x="383" y="222"/>
                  </a:lnTo>
                  <a:lnTo>
                    <a:pt x="380" y="233"/>
                  </a:lnTo>
                  <a:lnTo>
                    <a:pt x="376" y="243"/>
                  </a:lnTo>
                  <a:lnTo>
                    <a:pt x="371" y="254"/>
                  </a:lnTo>
                  <a:lnTo>
                    <a:pt x="365" y="264"/>
                  </a:lnTo>
                  <a:lnTo>
                    <a:pt x="358" y="273"/>
                  </a:lnTo>
                  <a:lnTo>
                    <a:pt x="350" y="282"/>
                  </a:lnTo>
                  <a:lnTo>
                    <a:pt x="335" y="297"/>
                  </a:lnTo>
                  <a:lnTo>
                    <a:pt x="335" y="297"/>
                  </a:lnTo>
                  <a:lnTo>
                    <a:pt x="361" y="328"/>
                  </a:lnTo>
                  <a:lnTo>
                    <a:pt x="388" y="358"/>
                  </a:lnTo>
                  <a:lnTo>
                    <a:pt x="416" y="387"/>
                  </a:lnTo>
                  <a:lnTo>
                    <a:pt x="444" y="417"/>
                  </a:lnTo>
                  <a:lnTo>
                    <a:pt x="473" y="445"/>
                  </a:lnTo>
                  <a:lnTo>
                    <a:pt x="504" y="473"/>
                  </a:lnTo>
                  <a:lnTo>
                    <a:pt x="534" y="499"/>
                  </a:lnTo>
                  <a:lnTo>
                    <a:pt x="564" y="526"/>
                  </a:lnTo>
                  <a:lnTo>
                    <a:pt x="578" y="512"/>
                  </a:lnTo>
                  <a:lnTo>
                    <a:pt x="578" y="512"/>
                  </a:lnTo>
                  <a:lnTo>
                    <a:pt x="587" y="503"/>
                  </a:lnTo>
                  <a:lnTo>
                    <a:pt x="597" y="496"/>
                  </a:lnTo>
                  <a:lnTo>
                    <a:pt x="608" y="489"/>
                  </a:lnTo>
                  <a:lnTo>
                    <a:pt x="618" y="484"/>
                  </a:lnTo>
                  <a:lnTo>
                    <a:pt x="629" y="480"/>
                  </a:lnTo>
                  <a:lnTo>
                    <a:pt x="640" y="477"/>
                  </a:lnTo>
                  <a:lnTo>
                    <a:pt x="651" y="475"/>
                  </a:lnTo>
                  <a:lnTo>
                    <a:pt x="662" y="474"/>
                  </a:lnTo>
                  <a:lnTo>
                    <a:pt x="673" y="474"/>
                  </a:lnTo>
                  <a:lnTo>
                    <a:pt x="683" y="475"/>
                  </a:lnTo>
                  <a:lnTo>
                    <a:pt x="694" y="478"/>
                  </a:lnTo>
                  <a:lnTo>
                    <a:pt x="705" y="481"/>
                  </a:lnTo>
                  <a:lnTo>
                    <a:pt x="715" y="485"/>
                  </a:lnTo>
                  <a:lnTo>
                    <a:pt x="725" y="491"/>
                  </a:lnTo>
                  <a:lnTo>
                    <a:pt x="734" y="497"/>
                  </a:lnTo>
                  <a:lnTo>
                    <a:pt x="742" y="505"/>
                  </a:lnTo>
                  <a:lnTo>
                    <a:pt x="830" y="592"/>
                  </a:lnTo>
                  <a:lnTo>
                    <a:pt x="830" y="592"/>
                  </a:lnTo>
                  <a:lnTo>
                    <a:pt x="838" y="602"/>
                  </a:lnTo>
                  <a:lnTo>
                    <a:pt x="844" y="611"/>
                  </a:lnTo>
                  <a:lnTo>
                    <a:pt x="850" y="620"/>
                  </a:lnTo>
                  <a:lnTo>
                    <a:pt x="854" y="630"/>
                  </a:lnTo>
                  <a:lnTo>
                    <a:pt x="857" y="641"/>
                  </a:lnTo>
                  <a:lnTo>
                    <a:pt x="860" y="652"/>
                  </a:lnTo>
                  <a:lnTo>
                    <a:pt x="861" y="663"/>
                  </a:lnTo>
                  <a:lnTo>
                    <a:pt x="861" y="675"/>
                  </a:lnTo>
                  <a:lnTo>
                    <a:pt x="861" y="675"/>
                  </a:lnTo>
                  <a:lnTo>
                    <a:pt x="859" y="686"/>
                  </a:lnTo>
                  <a:lnTo>
                    <a:pt x="857" y="698"/>
                  </a:lnTo>
                  <a:lnTo>
                    <a:pt x="854" y="709"/>
                  </a:lnTo>
                  <a:lnTo>
                    <a:pt x="850" y="719"/>
                  </a:lnTo>
                  <a:lnTo>
                    <a:pt x="845" y="729"/>
                  </a:lnTo>
                  <a:lnTo>
                    <a:pt x="839" y="739"/>
                  </a:lnTo>
                  <a:lnTo>
                    <a:pt x="832" y="748"/>
                  </a:lnTo>
                  <a:lnTo>
                    <a:pt x="824" y="757"/>
                  </a:lnTo>
                  <a:lnTo>
                    <a:pt x="770" y="811"/>
                  </a:lnTo>
                  <a:lnTo>
                    <a:pt x="770" y="811"/>
                  </a:lnTo>
                  <a:lnTo>
                    <a:pt x="757" y="822"/>
                  </a:lnTo>
                  <a:lnTo>
                    <a:pt x="743" y="833"/>
                  </a:lnTo>
                  <a:lnTo>
                    <a:pt x="728" y="841"/>
                  </a:lnTo>
                  <a:lnTo>
                    <a:pt x="713" y="849"/>
                  </a:lnTo>
                  <a:lnTo>
                    <a:pt x="697" y="854"/>
                  </a:lnTo>
                  <a:lnTo>
                    <a:pt x="681" y="858"/>
                  </a:lnTo>
                  <a:lnTo>
                    <a:pt x="665" y="861"/>
                  </a:lnTo>
                  <a:lnTo>
                    <a:pt x="648" y="862"/>
                  </a:lnTo>
                  <a:lnTo>
                    <a:pt x="648" y="862"/>
                  </a:lnTo>
                  <a:close/>
                  <a:moveTo>
                    <a:pt x="192" y="57"/>
                  </a:moveTo>
                  <a:lnTo>
                    <a:pt x="192" y="57"/>
                  </a:lnTo>
                  <a:lnTo>
                    <a:pt x="189" y="57"/>
                  </a:lnTo>
                  <a:lnTo>
                    <a:pt x="189" y="57"/>
                  </a:lnTo>
                  <a:lnTo>
                    <a:pt x="177" y="59"/>
                  </a:lnTo>
                  <a:lnTo>
                    <a:pt x="165" y="63"/>
                  </a:lnTo>
                  <a:lnTo>
                    <a:pt x="155" y="69"/>
                  </a:lnTo>
                  <a:lnTo>
                    <a:pt x="145" y="77"/>
                  </a:lnTo>
                  <a:lnTo>
                    <a:pt x="91" y="131"/>
                  </a:lnTo>
                  <a:lnTo>
                    <a:pt x="91" y="131"/>
                  </a:lnTo>
                  <a:lnTo>
                    <a:pt x="84" y="138"/>
                  </a:lnTo>
                  <a:lnTo>
                    <a:pt x="78" y="146"/>
                  </a:lnTo>
                  <a:lnTo>
                    <a:pt x="73" y="154"/>
                  </a:lnTo>
                  <a:lnTo>
                    <a:pt x="69" y="162"/>
                  </a:lnTo>
                  <a:lnTo>
                    <a:pt x="65" y="170"/>
                  </a:lnTo>
                  <a:lnTo>
                    <a:pt x="62" y="178"/>
                  </a:lnTo>
                  <a:lnTo>
                    <a:pt x="59" y="187"/>
                  </a:lnTo>
                  <a:lnTo>
                    <a:pt x="57" y="195"/>
                  </a:lnTo>
                  <a:lnTo>
                    <a:pt x="56" y="204"/>
                  </a:lnTo>
                  <a:lnTo>
                    <a:pt x="56" y="213"/>
                  </a:lnTo>
                  <a:lnTo>
                    <a:pt x="56" y="222"/>
                  </a:lnTo>
                  <a:lnTo>
                    <a:pt x="58" y="230"/>
                  </a:lnTo>
                  <a:lnTo>
                    <a:pt x="59" y="239"/>
                  </a:lnTo>
                  <a:lnTo>
                    <a:pt x="62" y="247"/>
                  </a:lnTo>
                  <a:lnTo>
                    <a:pt x="66" y="254"/>
                  </a:lnTo>
                  <a:lnTo>
                    <a:pt x="70" y="262"/>
                  </a:lnTo>
                  <a:lnTo>
                    <a:pt x="70" y="262"/>
                  </a:lnTo>
                  <a:lnTo>
                    <a:pt x="95" y="301"/>
                  </a:lnTo>
                  <a:lnTo>
                    <a:pt x="123" y="340"/>
                  </a:lnTo>
                  <a:lnTo>
                    <a:pt x="150" y="378"/>
                  </a:lnTo>
                  <a:lnTo>
                    <a:pt x="179" y="416"/>
                  </a:lnTo>
                  <a:lnTo>
                    <a:pt x="210" y="452"/>
                  </a:lnTo>
                  <a:lnTo>
                    <a:pt x="240" y="487"/>
                  </a:lnTo>
                  <a:lnTo>
                    <a:pt x="272" y="522"/>
                  </a:lnTo>
                  <a:lnTo>
                    <a:pt x="306" y="556"/>
                  </a:lnTo>
                  <a:lnTo>
                    <a:pt x="339" y="589"/>
                  </a:lnTo>
                  <a:lnTo>
                    <a:pt x="374" y="621"/>
                  </a:lnTo>
                  <a:lnTo>
                    <a:pt x="410" y="652"/>
                  </a:lnTo>
                  <a:lnTo>
                    <a:pt x="446" y="682"/>
                  </a:lnTo>
                  <a:lnTo>
                    <a:pt x="483" y="711"/>
                  </a:lnTo>
                  <a:lnTo>
                    <a:pt x="521" y="739"/>
                  </a:lnTo>
                  <a:lnTo>
                    <a:pt x="560" y="765"/>
                  </a:lnTo>
                  <a:lnTo>
                    <a:pt x="600" y="791"/>
                  </a:lnTo>
                  <a:lnTo>
                    <a:pt x="600" y="791"/>
                  </a:lnTo>
                  <a:lnTo>
                    <a:pt x="607" y="796"/>
                  </a:lnTo>
                  <a:lnTo>
                    <a:pt x="615" y="799"/>
                  </a:lnTo>
                  <a:lnTo>
                    <a:pt x="623" y="802"/>
                  </a:lnTo>
                  <a:lnTo>
                    <a:pt x="631" y="804"/>
                  </a:lnTo>
                  <a:lnTo>
                    <a:pt x="640" y="805"/>
                  </a:lnTo>
                  <a:lnTo>
                    <a:pt x="648" y="806"/>
                  </a:lnTo>
                  <a:lnTo>
                    <a:pt x="657" y="805"/>
                  </a:lnTo>
                  <a:lnTo>
                    <a:pt x="665" y="804"/>
                  </a:lnTo>
                  <a:lnTo>
                    <a:pt x="674" y="802"/>
                  </a:lnTo>
                  <a:lnTo>
                    <a:pt x="682" y="800"/>
                  </a:lnTo>
                  <a:lnTo>
                    <a:pt x="691" y="797"/>
                  </a:lnTo>
                  <a:lnTo>
                    <a:pt x="699" y="793"/>
                  </a:lnTo>
                  <a:lnTo>
                    <a:pt x="708" y="787"/>
                  </a:lnTo>
                  <a:lnTo>
                    <a:pt x="716" y="782"/>
                  </a:lnTo>
                  <a:lnTo>
                    <a:pt x="723" y="776"/>
                  </a:lnTo>
                  <a:lnTo>
                    <a:pt x="730" y="770"/>
                  </a:lnTo>
                  <a:lnTo>
                    <a:pt x="783" y="717"/>
                  </a:lnTo>
                  <a:lnTo>
                    <a:pt x="783" y="717"/>
                  </a:lnTo>
                  <a:lnTo>
                    <a:pt x="791" y="707"/>
                  </a:lnTo>
                  <a:lnTo>
                    <a:pt x="798" y="695"/>
                  </a:lnTo>
                  <a:lnTo>
                    <a:pt x="803" y="684"/>
                  </a:lnTo>
                  <a:lnTo>
                    <a:pt x="805" y="672"/>
                  </a:lnTo>
                  <a:lnTo>
                    <a:pt x="805" y="672"/>
                  </a:lnTo>
                  <a:lnTo>
                    <a:pt x="804" y="661"/>
                  </a:lnTo>
                  <a:lnTo>
                    <a:pt x="802" y="650"/>
                  </a:lnTo>
                  <a:lnTo>
                    <a:pt x="796" y="641"/>
                  </a:lnTo>
                  <a:lnTo>
                    <a:pt x="790" y="633"/>
                  </a:lnTo>
                  <a:lnTo>
                    <a:pt x="703" y="545"/>
                  </a:lnTo>
                  <a:lnTo>
                    <a:pt x="703" y="545"/>
                  </a:lnTo>
                  <a:lnTo>
                    <a:pt x="698" y="542"/>
                  </a:lnTo>
                  <a:lnTo>
                    <a:pt x="693" y="538"/>
                  </a:lnTo>
                  <a:lnTo>
                    <a:pt x="688" y="536"/>
                  </a:lnTo>
                  <a:lnTo>
                    <a:pt x="683" y="534"/>
                  </a:lnTo>
                  <a:lnTo>
                    <a:pt x="673" y="532"/>
                  </a:lnTo>
                  <a:lnTo>
                    <a:pt x="662" y="531"/>
                  </a:lnTo>
                  <a:lnTo>
                    <a:pt x="650" y="533"/>
                  </a:lnTo>
                  <a:lnTo>
                    <a:pt x="639" y="537"/>
                  </a:lnTo>
                  <a:lnTo>
                    <a:pt x="629" y="543"/>
                  </a:lnTo>
                  <a:lnTo>
                    <a:pt x="619" y="552"/>
                  </a:lnTo>
                  <a:lnTo>
                    <a:pt x="586" y="584"/>
                  </a:lnTo>
                  <a:lnTo>
                    <a:pt x="586" y="584"/>
                  </a:lnTo>
                  <a:lnTo>
                    <a:pt x="582" y="587"/>
                  </a:lnTo>
                  <a:lnTo>
                    <a:pt x="577" y="590"/>
                  </a:lnTo>
                  <a:lnTo>
                    <a:pt x="572" y="591"/>
                  </a:lnTo>
                  <a:lnTo>
                    <a:pt x="567" y="592"/>
                  </a:lnTo>
                  <a:lnTo>
                    <a:pt x="562" y="592"/>
                  </a:lnTo>
                  <a:lnTo>
                    <a:pt x="557" y="591"/>
                  </a:lnTo>
                  <a:lnTo>
                    <a:pt x="553" y="589"/>
                  </a:lnTo>
                  <a:lnTo>
                    <a:pt x="548" y="586"/>
                  </a:lnTo>
                  <a:lnTo>
                    <a:pt x="548" y="586"/>
                  </a:lnTo>
                  <a:lnTo>
                    <a:pt x="512" y="556"/>
                  </a:lnTo>
                  <a:lnTo>
                    <a:pt x="475" y="524"/>
                  </a:lnTo>
                  <a:lnTo>
                    <a:pt x="439" y="490"/>
                  </a:lnTo>
                  <a:lnTo>
                    <a:pt x="405" y="457"/>
                  </a:lnTo>
                  <a:lnTo>
                    <a:pt x="370" y="422"/>
                  </a:lnTo>
                  <a:lnTo>
                    <a:pt x="337" y="386"/>
                  </a:lnTo>
                  <a:lnTo>
                    <a:pt x="306" y="350"/>
                  </a:lnTo>
                  <a:lnTo>
                    <a:pt x="275" y="312"/>
                  </a:lnTo>
                  <a:lnTo>
                    <a:pt x="275" y="312"/>
                  </a:lnTo>
                  <a:lnTo>
                    <a:pt x="272" y="308"/>
                  </a:lnTo>
                  <a:lnTo>
                    <a:pt x="270" y="303"/>
                  </a:lnTo>
                  <a:lnTo>
                    <a:pt x="269" y="298"/>
                  </a:lnTo>
                  <a:lnTo>
                    <a:pt x="269" y="293"/>
                  </a:lnTo>
                  <a:lnTo>
                    <a:pt x="269" y="288"/>
                  </a:lnTo>
                  <a:lnTo>
                    <a:pt x="271" y="283"/>
                  </a:lnTo>
                  <a:lnTo>
                    <a:pt x="273" y="279"/>
                  </a:lnTo>
                  <a:lnTo>
                    <a:pt x="277" y="275"/>
                  </a:lnTo>
                  <a:lnTo>
                    <a:pt x="310" y="243"/>
                  </a:lnTo>
                  <a:lnTo>
                    <a:pt x="310" y="243"/>
                  </a:lnTo>
                  <a:lnTo>
                    <a:pt x="318" y="233"/>
                  </a:lnTo>
                  <a:lnTo>
                    <a:pt x="324" y="222"/>
                  </a:lnTo>
                  <a:lnTo>
                    <a:pt x="328" y="210"/>
                  </a:lnTo>
                  <a:lnTo>
                    <a:pt x="330" y="199"/>
                  </a:lnTo>
                  <a:lnTo>
                    <a:pt x="330" y="188"/>
                  </a:lnTo>
                  <a:lnTo>
                    <a:pt x="328" y="177"/>
                  </a:lnTo>
                  <a:lnTo>
                    <a:pt x="326" y="172"/>
                  </a:lnTo>
                  <a:lnTo>
                    <a:pt x="323" y="168"/>
                  </a:lnTo>
                  <a:lnTo>
                    <a:pt x="320" y="163"/>
                  </a:lnTo>
                  <a:lnTo>
                    <a:pt x="316" y="159"/>
                  </a:lnTo>
                  <a:lnTo>
                    <a:pt x="228" y="71"/>
                  </a:lnTo>
                  <a:lnTo>
                    <a:pt x="228" y="71"/>
                  </a:lnTo>
                  <a:lnTo>
                    <a:pt x="221" y="65"/>
                  </a:lnTo>
                  <a:lnTo>
                    <a:pt x="212" y="61"/>
                  </a:lnTo>
                  <a:lnTo>
                    <a:pt x="203" y="58"/>
                  </a:lnTo>
                  <a:lnTo>
                    <a:pt x="192" y="57"/>
                  </a:lnTo>
                  <a:lnTo>
                    <a:pt x="1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F57C2FC5-43A0-DF4F-0D5C-C0C72A990838}"/>
                </a:ext>
              </a:extLst>
            </p:cNvPr>
            <p:cNvSpPr>
              <a:spLocks/>
            </p:cNvSpPr>
            <p:nvPr/>
          </p:nvSpPr>
          <p:spPr bwMode="auto">
            <a:xfrm>
              <a:off x="3397250" y="2889250"/>
              <a:ext cx="358775" cy="360363"/>
            </a:xfrm>
            <a:custGeom>
              <a:avLst/>
              <a:gdLst>
                <a:gd name="T0" fmla="*/ 543 w 1361"/>
                <a:gd name="T1" fmla="*/ 1347 h 1361"/>
                <a:gd name="T2" fmla="*/ 357 w 1361"/>
                <a:gd name="T3" fmla="*/ 1278 h 1361"/>
                <a:gd name="T4" fmla="*/ 199 w 1361"/>
                <a:gd name="T5" fmla="*/ 1161 h 1361"/>
                <a:gd name="T6" fmla="*/ 82 w 1361"/>
                <a:gd name="T7" fmla="*/ 1004 h 1361"/>
                <a:gd name="T8" fmla="*/ 14 w 1361"/>
                <a:gd name="T9" fmla="*/ 817 h 1361"/>
                <a:gd name="T10" fmla="*/ 1 w 1361"/>
                <a:gd name="T11" fmla="*/ 645 h 1361"/>
                <a:gd name="T12" fmla="*/ 41 w 1361"/>
                <a:gd name="T13" fmla="*/ 446 h 1361"/>
                <a:gd name="T14" fmla="*/ 135 w 1361"/>
                <a:gd name="T15" fmla="*/ 273 h 1361"/>
                <a:gd name="T16" fmla="*/ 274 w 1361"/>
                <a:gd name="T17" fmla="*/ 135 h 1361"/>
                <a:gd name="T18" fmla="*/ 446 w 1361"/>
                <a:gd name="T19" fmla="*/ 41 h 1361"/>
                <a:gd name="T20" fmla="*/ 645 w 1361"/>
                <a:gd name="T21" fmla="*/ 1 h 1361"/>
                <a:gd name="T22" fmla="*/ 817 w 1361"/>
                <a:gd name="T23" fmla="*/ 14 h 1361"/>
                <a:gd name="T24" fmla="*/ 1004 w 1361"/>
                <a:gd name="T25" fmla="*/ 81 h 1361"/>
                <a:gd name="T26" fmla="*/ 1161 w 1361"/>
                <a:gd name="T27" fmla="*/ 199 h 1361"/>
                <a:gd name="T28" fmla="*/ 1278 w 1361"/>
                <a:gd name="T29" fmla="*/ 356 h 1361"/>
                <a:gd name="T30" fmla="*/ 1346 w 1361"/>
                <a:gd name="T31" fmla="*/ 543 h 1361"/>
                <a:gd name="T32" fmla="*/ 1360 w 1361"/>
                <a:gd name="T33" fmla="*/ 706 h 1361"/>
                <a:gd name="T34" fmla="*/ 1337 w 1361"/>
                <a:gd name="T35" fmla="*/ 858 h 1361"/>
                <a:gd name="T36" fmla="*/ 1281 w 1361"/>
                <a:gd name="T37" fmla="*/ 999 h 1361"/>
                <a:gd name="T38" fmla="*/ 1233 w 1361"/>
                <a:gd name="T39" fmla="*/ 1073 h 1361"/>
                <a:gd name="T40" fmla="*/ 1202 w 1361"/>
                <a:gd name="T41" fmla="*/ 1072 h 1361"/>
                <a:gd name="T42" fmla="*/ 1190 w 1361"/>
                <a:gd name="T43" fmla="*/ 1049 h 1361"/>
                <a:gd name="T44" fmla="*/ 1220 w 1361"/>
                <a:gd name="T45" fmla="*/ 993 h 1361"/>
                <a:gd name="T46" fmla="*/ 1276 w 1361"/>
                <a:gd name="T47" fmla="*/ 865 h 1361"/>
                <a:gd name="T48" fmla="*/ 1302 w 1361"/>
                <a:gd name="T49" fmla="*/ 727 h 1361"/>
                <a:gd name="T50" fmla="*/ 1296 w 1361"/>
                <a:gd name="T51" fmla="*/ 585 h 1361"/>
                <a:gd name="T52" fmla="*/ 1242 w 1361"/>
                <a:gd name="T53" fmla="*/ 410 h 1361"/>
                <a:gd name="T54" fmla="*/ 1141 w 1361"/>
                <a:gd name="T55" fmla="*/ 260 h 1361"/>
                <a:gd name="T56" fmla="*/ 1003 w 1361"/>
                <a:gd name="T57" fmla="*/ 146 h 1361"/>
                <a:gd name="T58" fmla="*/ 835 w 1361"/>
                <a:gd name="T59" fmla="*/ 75 h 1361"/>
                <a:gd name="T60" fmla="*/ 680 w 1361"/>
                <a:gd name="T61" fmla="*/ 56 h 1361"/>
                <a:gd name="T62" fmla="*/ 495 w 1361"/>
                <a:gd name="T63" fmla="*/ 84 h 1361"/>
                <a:gd name="T64" fmla="*/ 331 w 1361"/>
                <a:gd name="T65" fmla="*/ 163 h 1361"/>
                <a:gd name="T66" fmla="*/ 199 w 1361"/>
                <a:gd name="T67" fmla="*/ 284 h 1361"/>
                <a:gd name="T68" fmla="*/ 106 w 1361"/>
                <a:gd name="T69" fmla="*/ 437 h 1361"/>
                <a:gd name="T70" fmla="*/ 60 w 1361"/>
                <a:gd name="T71" fmla="*/ 616 h 1361"/>
                <a:gd name="T72" fmla="*/ 64 w 1361"/>
                <a:gd name="T73" fmla="*/ 775 h 1361"/>
                <a:gd name="T74" fmla="*/ 118 w 1361"/>
                <a:gd name="T75" fmla="*/ 951 h 1361"/>
                <a:gd name="T76" fmla="*/ 219 w 1361"/>
                <a:gd name="T77" fmla="*/ 1099 h 1361"/>
                <a:gd name="T78" fmla="*/ 357 w 1361"/>
                <a:gd name="T79" fmla="*/ 1213 h 1361"/>
                <a:gd name="T80" fmla="*/ 524 w 1361"/>
                <a:gd name="T81" fmla="*/ 1284 h 1361"/>
                <a:gd name="T82" fmla="*/ 680 w 1361"/>
                <a:gd name="T83" fmla="*/ 1304 h 1361"/>
                <a:gd name="T84" fmla="*/ 840 w 1361"/>
                <a:gd name="T85" fmla="*/ 1286 h 1361"/>
                <a:gd name="T86" fmla="*/ 951 w 1361"/>
                <a:gd name="T87" fmla="*/ 1233 h 1361"/>
                <a:gd name="T88" fmla="*/ 1000 w 1361"/>
                <a:gd name="T89" fmla="*/ 1167 h 1361"/>
                <a:gd name="T90" fmla="*/ 1011 w 1361"/>
                <a:gd name="T91" fmla="*/ 1088 h 1361"/>
                <a:gd name="T92" fmla="*/ 996 w 1361"/>
                <a:gd name="T93" fmla="*/ 1035 h 1361"/>
                <a:gd name="T94" fmla="*/ 996 w 1361"/>
                <a:gd name="T95" fmla="*/ 1004 h 1361"/>
                <a:gd name="T96" fmla="*/ 1020 w 1361"/>
                <a:gd name="T97" fmla="*/ 992 h 1361"/>
                <a:gd name="T98" fmla="*/ 1044 w 1361"/>
                <a:gd name="T99" fmla="*/ 1005 h 1361"/>
                <a:gd name="T100" fmla="*/ 1065 w 1361"/>
                <a:gd name="T101" fmla="*/ 1060 h 1361"/>
                <a:gd name="T102" fmla="*/ 1065 w 1361"/>
                <a:gd name="T103" fmla="*/ 1144 h 1361"/>
                <a:gd name="T104" fmla="*/ 1036 w 1361"/>
                <a:gd name="T105" fmla="*/ 1219 h 1361"/>
                <a:gd name="T106" fmla="*/ 946 w 1361"/>
                <a:gd name="T107" fmla="*/ 1304 h 1361"/>
                <a:gd name="T108" fmla="*/ 766 w 1361"/>
                <a:gd name="T109" fmla="*/ 1357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61" h="1361">
                  <a:moveTo>
                    <a:pt x="680" y="1361"/>
                  </a:moveTo>
                  <a:lnTo>
                    <a:pt x="680" y="1361"/>
                  </a:lnTo>
                  <a:lnTo>
                    <a:pt x="645" y="1360"/>
                  </a:lnTo>
                  <a:lnTo>
                    <a:pt x="611" y="1357"/>
                  </a:lnTo>
                  <a:lnTo>
                    <a:pt x="577" y="1353"/>
                  </a:lnTo>
                  <a:lnTo>
                    <a:pt x="543" y="1347"/>
                  </a:lnTo>
                  <a:lnTo>
                    <a:pt x="510" y="1339"/>
                  </a:lnTo>
                  <a:lnTo>
                    <a:pt x="478" y="1330"/>
                  </a:lnTo>
                  <a:lnTo>
                    <a:pt x="446" y="1319"/>
                  </a:lnTo>
                  <a:lnTo>
                    <a:pt x="415" y="1307"/>
                  </a:lnTo>
                  <a:lnTo>
                    <a:pt x="386" y="1293"/>
                  </a:lnTo>
                  <a:lnTo>
                    <a:pt x="357" y="1278"/>
                  </a:lnTo>
                  <a:lnTo>
                    <a:pt x="327" y="1262"/>
                  </a:lnTo>
                  <a:lnTo>
                    <a:pt x="300" y="1245"/>
                  </a:lnTo>
                  <a:lnTo>
                    <a:pt x="274" y="1225"/>
                  </a:lnTo>
                  <a:lnTo>
                    <a:pt x="248" y="1205"/>
                  </a:lnTo>
                  <a:lnTo>
                    <a:pt x="223" y="1184"/>
                  </a:lnTo>
                  <a:lnTo>
                    <a:pt x="199" y="1161"/>
                  </a:lnTo>
                  <a:lnTo>
                    <a:pt x="177" y="1138"/>
                  </a:lnTo>
                  <a:lnTo>
                    <a:pt x="156" y="1112"/>
                  </a:lnTo>
                  <a:lnTo>
                    <a:pt x="135" y="1087"/>
                  </a:lnTo>
                  <a:lnTo>
                    <a:pt x="116" y="1061"/>
                  </a:lnTo>
                  <a:lnTo>
                    <a:pt x="98" y="1032"/>
                  </a:lnTo>
                  <a:lnTo>
                    <a:pt x="82" y="1004"/>
                  </a:lnTo>
                  <a:lnTo>
                    <a:pt x="67" y="975"/>
                  </a:lnTo>
                  <a:lnTo>
                    <a:pt x="54" y="944"/>
                  </a:lnTo>
                  <a:lnTo>
                    <a:pt x="41" y="914"/>
                  </a:lnTo>
                  <a:lnTo>
                    <a:pt x="30" y="882"/>
                  </a:lnTo>
                  <a:lnTo>
                    <a:pt x="21" y="849"/>
                  </a:lnTo>
                  <a:lnTo>
                    <a:pt x="14" y="817"/>
                  </a:lnTo>
                  <a:lnTo>
                    <a:pt x="8" y="784"/>
                  </a:lnTo>
                  <a:lnTo>
                    <a:pt x="3" y="749"/>
                  </a:lnTo>
                  <a:lnTo>
                    <a:pt x="1" y="715"/>
                  </a:lnTo>
                  <a:lnTo>
                    <a:pt x="0" y="680"/>
                  </a:lnTo>
                  <a:lnTo>
                    <a:pt x="0" y="680"/>
                  </a:lnTo>
                  <a:lnTo>
                    <a:pt x="1" y="645"/>
                  </a:lnTo>
                  <a:lnTo>
                    <a:pt x="3" y="611"/>
                  </a:lnTo>
                  <a:lnTo>
                    <a:pt x="8" y="577"/>
                  </a:lnTo>
                  <a:lnTo>
                    <a:pt x="14" y="543"/>
                  </a:lnTo>
                  <a:lnTo>
                    <a:pt x="21" y="510"/>
                  </a:lnTo>
                  <a:lnTo>
                    <a:pt x="30" y="478"/>
                  </a:lnTo>
                  <a:lnTo>
                    <a:pt x="41" y="446"/>
                  </a:lnTo>
                  <a:lnTo>
                    <a:pt x="54" y="415"/>
                  </a:lnTo>
                  <a:lnTo>
                    <a:pt x="67" y="386"/>
                  </a:lnTo>
                  <a:lnTo>
                    <a:pt x="82" y="356"/>
                  </a:lnTo>
                  <a:lnTo>
                    <a:pt x="98" y="327"/>
                  </a:lnTo>
                  <a:lnTo>
                    <a:pt x="116" y="300"/>
                  </a:lnTo>
                  <a:lnTo>
                    <a:pt x="135" y="273"/>
                  </a:lnTo>
                  <a:lnTo>
                    <a:pt x="156" y="247"/>
                  </a:lnTo>
                  <a:lnTo>
                    <a:pt x="177" y="223"/>
                  </a:lnTo>
                  <a:lnTo>
                    <a:pt x="199" y="199"/>
                  </a:lnTo>
                  <a:lnTo>
                    <a:pt x="223" y="176"/>
                  </a:lnTo>
                  <a:lnTo>
                    <a:pt x="248" y="155"/>
                  </a:lnTo>
                  <a:lnTo>
                    <a:pt x="274" y="135"/>
                  </a:lnTo>
                  <a:lnTo>
                    <a:pt x="300" y="116"/>
                  </a:lnTo>
                  <a:lnTo>
                    <a:pt x="327" y="98"/>
                  </a:lnTo>
                  <a:lnTo>
                    <a:pt x="357" y="81"/>
                  </a:lnTo>
                  <a:lnTo>
                    <a:pt x="386" y="66"/>
                  </a:lnTo>
                  <a:lnTo>
                    <a:pt x="415" y="53"/>
                  </a:lnTo>
                  <a:lnTo>
                    <a:pt x="446" y="41"/>
                  </a:lnTo>
                  <a:lnTo>
                    <a:pt x="478" y="30"/>
                  </a:lnTo>
                  <a:lnTo>
                    <a:pt x="510" y="21"/>
                  </a:lnTo>
                  <a:lnTo>
                    <a:pt x="543" y="14"/>
                  </a:lnTo>
                  <a:lnTo>
                    <a:pt x="577" y="8"/>
                  </a:lnTo>
                  <a:lnTo>
                    <a:pt x="611" y="3"/>
                  </a:lnTo>
                  <a:lnTo>
                    <a:pt x="645" y="1"/>
                  </a:lnTo>
                  <a:lnTo>
                    <a:pt x="680" y="0"/>
                  </a:lnTo>
                  <a:lnTo>
                    <a:pt x="680" y="0"/>
                  </a:lnTo>
                  <a:lnTo>
                    <a:pt x="715" y="1"/>
                  </a:lnTo>
                  <a:lnTo>
                    <a:pt x="750" y="3"/>
                  </a:lnTo>
                  <a:lnTo>
                    <a:pt x="784" y="8"/>
                  </a:lnTo>
                  <a:lnTo>
                    <a:pt x="817" y="14"/>
                  </a:lnTo>
                  <a:lnTo>
                    <a:pt x="850" y="21"/>
                  </a:lnTo>
                  <a:lnTo>
                    <a:pt x="882" y="30"/>
                  </a:lnTo>
                  <a:lnTo>
                    <a:pt x="914" y="41"/>
                  </a:lnTo>
                  <a:lnTo>
                    <a:pt x="944" y="53"/>
                  </a:lnTo>
                  <a:lnTo>
                    <a:pt x="975" y="66"/>
                  </a:lnTo>
                  <a:lnTo>
                    <a:pt x="1004" y="81"/>
                  </a:lnTo>
                  <a:lnTo>
                    <a:pt x="1032" y="98"/>
                  </a:lnTo>
                  <a:lnTo>
                    <a:pt x="1061" y="116"/>
                  </a:lnTo>
                  <a:lnTo>
                    <a:pt x="1087" y="135"/>
                  </a:lnTo>
                  <a:lnTo>
                    <a:pt x="1112" y="155"/>
                  </a:lnTo>
                  <a:lnTo>
                    <a:pt x="1137" y="176"/>
                  </a:lnTo>
                  <a:lnTo>
                    <a:pt x="1161" y="199"/>
                  </a:lnTo>
                  <a:lnTo>
                    <a:pt x="1184" y="223"/>
                  </a:lnTo>
                  <a:lnTo>
                    <a:pt x="1205" y="247"/>
                  </a:lnTo>
                  <a:lnTo>
                    <a:pt x="1225" y="273"/>
                  </a:lnTo>
                  <a:lnTo>
                    <a:pt x="1244" y="300"/>
                  </a:lnTo>
                  <a:lnTo>
                    <a:pt x="1262" y="327"/>
                  </a:lnTo>
                  <a:lnTo>
                    <a:pt x="1278" y="356"/>
                  </a:lnTo>
                  <a:lnTo>
                    <a:pt x="1293" y="386"/>
                  </a:lnTo>
                  <a:lnTo>
                    <a:pt x="1307" y="415"/>
                  </a:lnTo>
                  <a:lnTo>
                    <a:pt x="1319" y="446"/>
                  </a:lnTo>
                  <a:lnTo>
                    <a:pt x="1329" y="478"/>
                  </a:lnTo>
                  <a:lnTo>
                    <a:pt x="1339" y="510"/>
                  </a:lnTo>
                  <a:lnTo>
                    <a:pt x="1346" y="543"/>
                  </a:lnTo>
                  <a:lnTo>
                    <a:pt x="1353" y="577"/>
                  </a:lnTo>
                  <a:lnTo>
                    <a:pt x="1357" y="611"/>
                  </a:lnTo>
                  <a:lnTo>
                    <a:pt x="1360" y="645"/>
                  </a:lnTo>
                  <a:lnTo>
                    <a:pt x="1361" y="680"/>
                  </a:lnTo>
                  <a:lnTo>
                    <a:pt x="1361" y="680"/>
                  </a:lnTo>
                  <a:lnTo>
                    <a:pt x="1360" y="706"/>
                  </a:lnTo>
                  <a:lnTo>
                    <a:pt x="1359" y="731"/>
                  </a:lnTo>
                  <a:lnTo>
                    <a:pt x="1356" y="758"/>
                  </a:lnTo>
                  <a:lnTo>
                    <a:pt x="1353" y="783"/>
                  </a:lnTo>
                  <a:lnTo>
                    <a:pt x="1348" y="808"/>
                  </a:lnTo>
                  <a:lnTo>
                    <a:pt x="1343" y="832"/>
                  </a:lnTo>
                  <a:lnTo>
                    <a:pt x="1337" y="858"/>
                  </a:lnTo>
                  <a:lnTo>
                    <a:pt x="1330" y="882"/>
                  </a:lnTo>
                  <a:lnTo>
                    <a:pt x="1322" y="906"/>
                  </a:lnTo>
                  <a:lnTo>
                    <a:pt x="1313" y="929"/>
                  </a:lnTo>
                  <a:lnTo>
                    <a:pt x="1303" y="953"/>
                  </a:lnTo>
                  <a:lnTo>
                    <a:pt x="1293" y="976"/>
                  </a:lnTo>
                  <a:lnTo>
                    <a:pt x="1281" y="999"/>
                  </a:lnTo>
                  <a:lnTo>
                    <a:pt x="1269" y="1021"/>
                  </a:lnTo>
                  <a:lnTo>
                    <a:pt x="1256" y="1044"/>
                  </a:lnTo>
                  <a:lnTo>
                    <a:pt x="1241" y="1065"/>
                  </a:lnTo>
                  <a:lnTo>
                    <a:pt x="1241" y="1065"/>
                  </a:lnTo>
                  <a:lnTo>
                    <a:pt x="1237" y="1069"/>
                  </a:lnTo>
                  <a:lnTo>
                    <a:pt x="1233" y="1073"/>
                  </a:lnTo>
                  <a:lnTo>
                    <a:pt x="1228" y="1075"/>
                  </a:lnTo>
                  <a:lnTo>
                    <a:pt x="1223" y="1077"/>
                  </a:lnTo>
                  <a:lnTo>
                    <a:pt x="1218" y="1077"/>
                  </a:lnTo>
                  <a:lnTo>
                    <a:pt x="1212" y="1077"/>
                  </a:lnTo>
                  <a:lnTo>
                    <a:pt x="1207" y="1075"/>
                  </a:lnTo>
                  <a:lnTo>
                    <a:pt x="1202" y="1072"/>
                  </a:lnTo>
                  <a:lnTo>
                    <a:pt x="1202" y="1072"/>
                  </a:lnTo>
                  <a:lnTo>
                    <a:pt x="1198" y="1069"/>
                  </a:lnTo>
                  <a:lnTo>
                    <a:pt x="1194" y="1064"/>
                  </a:lnTo>
                  <a:lnTo>
                    <a:pt x="1192" y="1059"/>
                  </a:lnTo>
                  <a:lnTo>
                    <a:pt x="1190" y="1054"/>
                  </a:lnTo>
                  <a:lnTo>
                    <a:pt x="1190" y="1049"/>
                  </a:lnTo>
                  <a:lnTo>
                    <a:pt x="1190" y="1043"/>
                  </a:lnTo>
                  <a:lnTo>
                    <a:pt x="1192" y="1037"/>
                  </a:lnTo>
                  <a:lnTo>
                    <a:pt x="1195" y="1032"/>
                  </a:lnTo>
                  <a:lnTo>
                    <a:pt x="1195" y="1032"/>
                  </a:lnTo>
                  <a:lnTo>
                    <a:pt x="1208" y="1013"/>
                  </a:lnTo>
                  <a:lnTo>
                    <a:pt x="1220" y="993"/>
                  </a:lnTo>
                  <a:lnTo>
                    <a:pt x="1231" y="973"/>
                  </a:lnTo>
                  <a:lnTo>
                    <a:pt x="1241" y="952"/>
                  </a:lnTo>
                  <a:lnTo>
                    <a:pt x="1251" y="930"/>
                  </a:lnTo>
                  <a:lnTo>
                    <a:pt x="1261" y="909"/>
                  </a:lnTo>
                  <a:lnTo>
                    <a:pt x="1269" y="887"/>
                  </a:lnTo>
                  <a:lnTo>
                    <a:pt x="1276" y="865"/>
                  </a:lnTo>
                  <a:lnTo>
                    <a:pt x="1283" y="842"/>
                  </a:lnTo>
                  <a:lnTo>
                    <a:pt x="1288" y="820"/>
                  </a:lnTo>
                  <a:lnTo>
                    <a:pt x="1293" y="797"/>
                  </a:lnTo>
                  <a:lnTo>
                    <a:pt x="1297" y="774"/>
                  </a:lnTo>
                  <a:lnTo>
                    <a:pt x="1300" y="750"/>
                  </a:lnTo>
                  <a:lnTo>
                    <a:pt x="1302" y="727"/>
                  </a:lnTo>
                  <a:lnTo>
                    <a:pt x="1303" y="704"/>
                  </a:lnTo>
                  <a:lnTo>
                    <a:pt x="1304" y="680"/>
                  </a:lnTo>
                  <a:lnTo>
                    <a:pt x="1304" y="680"/>
                  </a:lnTo>
                  <a:lnTo>
                    <a:pt x="1303" y="648"/>
                  </a:lnTo>
                  <a:lnTo>
                    <a:pt x="1300" y="616"/>
                  </a:lnTo>
                  <a:lnTo>
                    <a:pt x="1296" y="585"/>
                  </a:lnTo>
                  <a:lnTo>
                    <a:pt x="1291" y="554"/>
                  </a:lnTo>
                  <a:lnTo>
                    <a:pt x="1284" y="524"/>
                  </a:lnTo>
                  <a:lnTo>
                    <a:pt x="1276" y="495"/>
                  </a:lnTo>
                  <a:lnTo>
                    <a:pt x="1266" y="465"/>
                  </a:lnTo>
                  <a:lnTo>
                    <a:pt x="1255" y="437"/>
                  </a:lnTo>
                  <a:lnTo>
                    <a:pt x="1242" y="410"/>
                  </a:lnTo>
                  <a:lnTo>
                    <a:pt x="1228" y="383"/>
                  </a:lnTo>
                  <a:lnTo>
                    <a:pt x="1213" y="356"/>
                  </a:lnTo>
                  <a:lnTo>
                    <a:pt x="1197" y="331"/>
                  </a:lnTo>
                  <a:lnTo>
                    <a:pt x="1180" y="307"/>
                  </a:lnTo>
                  <a:lnTo>
                    <a:pt x="1161" y="284"/>
                  </a:lnTo>
                  <a:lnTo>
                    <a:pt x="1141" y="260"/>
                  </a:lnTo>
                  <a:lnTo>
                    <a:pt x="1121" y="239"/>
                  </a:lnTo>
                  <a:lnTo>
                    <a:pt x="1099" y="219"/>
                  </a:lnTo>
                  <a:lnTo>
                    <a:pt x="1077" y="199"/>
                  </a:lnTo>
                  <a:lnTo>
                    <a:pt x="1053" y="180"/>
                  </a:lnTo>
                  <a:lnTo>
                    <a:pt x="1028" y="163"/>
                  </a:lnTo>
                  <a:lnTo>
                    <a:pt x="1003" y="146"/>
                  </a:lnTo>
                  <a:lnTo>
                    <a:pt x="977" y="132"/>
                  </a:lnTo>
                  <a:lnTo>
                    <a:pt x="951" y="118"/>
                  </a:lnTo>
                  <a:lnTo>
                    <a:pt x="922" y="106"/>
                  </a:lnTo>
                  <a:lnTo>
                    <a:pt x="894" y="94"/>
                  </a:lnTo>
                  <a:lnTo>
                    <a:pt x="866" y="84"/>
                  </a:lnTo>
                  <a:lnTo>
                    <a:pt x="835" y="75"/>
                  </a:lnTo>
                  <a:lnTo>
                    <a:pt x="806" y="69"/>
                  </a:lnTo>
                  <a:lnTo>
                    <a:pt x="775" y="63"/>
                  </a:lnTo>
                  <a:lnTo>
                    <a:pt x="743" y="59"/>
                  </a:lnTo>
                  <a:lnTo>
                    <a:pt x="712" y="57"/>
                  </a:lnTo>
                  <a:lnTo>
                    <a:pt x="680" y="56"/>
                  </a:lnTo>
                  <a:lnTo>
                    <a:pt x="680" y="56"/>
                  </a:lnTo>
                  <a:lnTo>
                    <a:pt x="649" y="57"/>
                  </a:lnTo>
                  <a:lnTo>
                    <a:pt x="616" y="59"/>
                  </a:lnTo>
                  <a:lnTo>
                    <a:pt x="585" y="63"/>
                  </a:lnTo>
                  <a:lnTo>
                    <a:pt x="555" y="69"/>
                  </a:lnTo>
                  <a:lnTo>
                    <a:pt x="524" y="75"/>
                  </a:lnTo>
                  <a:lnTo>
                    <a:pt x="495" y="84"/>
                  </a:lnTo>
                  <a:lnTo>
                    <a:pt x="466" y="94"/>
                  </a:lnTo>
                  <a:lnTo>
                    <a:pt x="437" y="106"/>
                  </a:lnTo>
                  <a:lnTo>
                    <a:pt x="410" y="118"/>
                  </a:lnTo>
                  <a:lnTo>
                    <a:pt x="383" y="132"/>
                  </a:lnTo>
                  <a:lnTo>
                    <a:pt x="357" y="146"/>
                  </a:lnTo>
                  <a:lnTo>
                    <a:pt x="331" y="163"/>
                  </a:lnTo>
                  <a:lnTo>
                    <a:pt x="307" y="180"/>
                  </a:lnTo>
                  <a:lnTo>
                    <a:pt x="284" y="199"/>
                  </a:lnTo>
                  <a:lnTo>
                    <a:pt x="261" y="219"/>
                  </a:lnTo>
                  <a:lnTo>
                    <a:pt x="239" y="239"/>
                  </a:lnTo>
                  <a:lnTo>
                    <a:pt x="219" y="260"/>
                  </a:lnTo>
                  <a:lnTo>
                    <a:pt x="199" y="284"/>
                  </a:lnTo>
                  <a:lnTo>
                    <a:pt x="181" y="307"/>
                  </a:lnTo>
                  <a:lnTo>
                    <a:pt x="164" y="331"/>
                  </a:lnTo>
                  <a:lnTo>
                    <a:pt x="147" y="356"/>
                  </a:lnTo>
                  <a:lnTo>
                    <a:pt x="132" y="383"/>
                  </a:lnTo>
                  <a:lnTo>
                    <a:pt x="118" y="410"/>
                  </a:lnTo>
                  <a:lnTo>
                    <a:pt x="106" y="437"/>
                  </a:lnTo>
                  <a:lnTo>
                    <a:pt x="94" y="465"/>
                  </a:lnTo>
                  <a:lnTo>
                    <a:pt x="85" y="495"/>
                  </a:lnTo>
                  <a:lnTo>
                    <a:pt x="76" y="524"/>
                  </a:lnTo>
                  <a:lnTo>
                    <a:pt x="70" y="554"/>
                  </a:lnTo>
                  <a:lnTo>
                    <a:pt x="64" y="585"/>
                  </a:lnTo>
                  <a:lnTo>
                    <a:pt x="60" y="616"/>
                  </a:lnTo>
                  <a:lnTo>
                    <a:pt x="58" y="648"/>
                  </a:lnTo>
                  <a:lnTo>
                    <a:pt x="57" y="680"/>
                  </a:lnTo>
                  <a:lnTo>
                    <a:pt x="57" y="680"/>
                  </a:lnTo>
                  <a:lnTo>
                    <a:pt x="58" y="712"/>
                  </a:lnTo>
                  <a:lnTo>
                    <a:pt x="60" y="743"/>
                  </a:lnTo>
                  <a:lnTo>
                    <a:pt x="64" y="775"/>
                  </a:lnTo>
                  <a:lnTo>
                    <a:pt x="70" y="806"/>
                  </a:lnTo>
                  <a:lnTo>
                    <a:pt x="76" y="835"/>
                  </a:lnTo>
                  <a:lnTo>
                    <a:pt x="85" y="866"/>
                  </a:lnTo>
                  <a:lnTo>
                    <a:pt x="94" y="894"/>
                  </a:lnTo>
                  <a:lnTo>
                    <a:pt x="106" y="922"/>
                  </a:lnTo>
                  <a:lnTo>
                    <a:pt x="118" y="951"/>
                  </a:lnTo>
                  <a:lnTo>
                    <a:pt x="132" y="977"/>
                  </a:lnTo>
                  <a:lnTo>
                    <a:pt x="147" y="1003"/>
                  </a:lnTo>
                  <a:lnTo>
                    <a:pt x="164" y="1028"/>
                  </a:lnTo>
                  <a:lnTo>
                    <a:pt x="181" y="1053"/>
                  </a:lnTo>
                  <a:lnTo>
                    <a:pt x="199" y="1077"/>
                  </a:lnTo>
                  <a:lnTo>
                    <a:pt x="219" y="1099"/>
                  </a:lnTo>
                  <a:lnTo>
                    <a:pt x="239" y="1121"/>
                  </a:lnTo>
                  <a:lnTo>
                    <a:pt x="261" y="1142"/>
                  </a:lnTo>
                  <a:lnTo>
                    <a:pt x="284" y="1161"/>
                  </a:lnTo>
                  <a:lnTo>
                    <a:pt x="307" y="1180"/>
                  </a:lnTo>
                  <a:lnTo>
                    <a:pt x="331" y="1197"/>
                  </a:lnTo>
                  <a:lnTo>
                    <a:pt x="357" y="1213"/>
                  </a:lnTo>
                  <a:lnTo>
                    <a:pt x="383" y="1228"/>
                  </a:lnTo>
                  <a:lnTo>
                    <a:pt x="410" y="1243"/>
                  </a:lnTo>
                  <a:lnTo>
                    <a:pt x="437" y="1255"/>
                  </a:lnTo>
                  <a:lnTo>
                    <a:pt x="466" y="1266"/>
                  </a:lnTo>
                  <a:lnTo>
                    <a:pt x="495" y="1276"/>
                  </a:lnTo>
                  <a:lnTo>
                    <a:pt x="524" y="1284"/>
                  </a:lnTo>
                  <a:lnTo>
                    <a:pt x="555" y="1291"/>
                  </a:lnTo>
                  <a:lnTo>
                    <a:pt x="585" y="1296"/>
                  </a:lnTo>
                  <a:lnTo>
                    <a:pt x="616" y="1300"/>
                  </a:lnTo>
                  <a:lnTo>
                    <a:pt x="649" y="1303"/>
                  </a:lnTo>
                  <a:lnTo>
                    <a:pt x="680" y="1304"/>
                  </a:lnTo>
                  <a:lnTo>
                    <a:pt x="680" y="1304"/>
                  </a:lnTo>
                  <a:lnTo>
                    <a:pt x="710" y="1303"/>
                  </a:lnTo>
                  <a:lnTo>
                    <a:pt x="739" y="1302"/>
                  </a:lnTo>
                  <a:lnTo>
                    <a:pt x="767" y="1299"/>
                  </a:lnTo>
                  <a:lnTo>
                    <a:pt x="793" y="1296"/>
                  </a:lnTo>
                  <a:lnTo>
                    <a:pt x="817" y="1291"/>
                  </a:lnTo>
                  <a:lnTo>
                    <a:pt x="840" y="1286"/>
                  </a:lnTo>
                  <a:lnTo>
                    <a:pt x="863" y="1279"/>
                  </a:lnTo>
                  <a:lnTo>
                    <a:pt x="883" y="1272"/>
                  </a:lnTo>
                  <a:lnTo>
                    <a:pt x="902" y="1264"/>
                  </a:lnTo>
                  <a:lnTo>
                    <a:pt x="920" y="1254"/>
                  </a:lnTo>
                  <a:lnTo>
                    <a:pt x="936" y="1244"/>
                  </a:lnTo>
                  <a:lnTo>
                    <a:pt x="951" y="1233"/>
                  </a:lnTo>
                  <a:lnTo>
                    <a:pt x="964" y="1220"/>
                  </a:lnTo>
                  <a:lnTo>
                    <a:pt x="976" y="1207"/>
                  </a:lnTo>
                  <a:lnTo>
                    <a:pt x="986" y="1193"/>
                  </a:lnTo>
                  <a:lnTo>
                    <a:pt x="994" y="1179"/>
                  </a:lnTo>
                  <a:lnTo>
                    <a:pt x="994" y="1179"/>
                  </a:lnTo>
                  <a:lnTo>
                    <a:pt x="1000" y="1167"/>
                  </a:lnTo>
                  <a:lnTo>
                    <a:pt x="1004" y="1155"/>
                  </a:lnTo>
                  <a:lnTo>
                    <a:pt x="1007" y="1143"/>
                  </a:lnTo>
                  <a:lnTo>
                    <a:pt x="1009" y="1130"/>
                  </a:lnTo>
                  <a:lnTo>
                    <a:pt x="1011" y="1119"/>
                  </a:lnTo>
                  <a:lnTo>
                    <a:pt x="1012" y="1108"/>
                  </a:lnTo>
                  <a:lnTo>
                    <a:pt x="1011" y="1088"/>
                  </a:lnTo>
                  <a:lnTo>
                    <a:pt x="1009" y="1071"/>
                  </a:lnTo>
                  <a:lnTo>
                    <a:pt x="1006" y="1056"/>
                  </a:lnTo>
                  <a:lnTo>
                    <a:pt x="1002" y="1046"/>
                  </a:lnTo>
                  <a:lnTo>
                    <a:pt x="999" y="1039"/>
                  </a:lnTo>
                  <a:lnTo>
                    <a:pt x="999" y="1039"/>
                  </a:lnTo>
                  <a:lnTo>
                    <a:pt x="996" y="1035"/>
                  </a:lnTo>
                  <a:lnTo>
                    <a:pt x="993" y="1030"/>
                  </a:lnTo>
                  <a:lnTo>
                    <a:pt x="992" y="1025"/>
                  </a:lnTo>
                  <a:lnTo>
                    <a:pt x="991" y="1019"/>
                  </a:lnTo>
                  <a:lnTo>
                    <a:pt x="992" y="1014"/>
                  </a:lnTo>
                  <a:lnTo>
                    <a:pt x="994" y="1009"/>
                  </a:lnTo>
                  <a:lnTo>
                    <a:pt x="996" y="1004"/>
                  </a:lnTo>
                  <a:lnTo>
                    <a:pt x="1000" y="1000"/>
                  </a:lnTo>
                  <a:lnTo>
                    <a:pt x="1000" y="1000"/>
                  </a:lnTo>
                  <a:lnTo>
                    <a:pt x="1004" y="996"/>
                  </a:lnTo>
                  <a:lnTo>
                    <a:pt x="1009" y="994"/>
                  </a:lnTo>
                  <a:lnTo>
                    <a:pt x="1014" y="992"/>
                  </a:lnTo>
                  <a:lnTo>
                    <a:pt x="1020" y="992"/>
                  </a:lnTo>
                  <a:lnTo>
                    <a:pt x="1025" y="992"/>
                  </a:lnTo>
                  <a:lnTo>
                    <a:pt x="1031" y="994"/>
                  </a:lnTo>
                  <a:lnTo>
                    <a:pt x="1035" y="997"/>
                  </a:lnTo>
                  <a:lnTo>
                    <a:pt x="1040" y="1000"/>
                  </a:lnTo>
                  <a:lnTo>
                    <a:pt x="1040" y="1000"/>
                  </a:lnTo>
                  <a:lnTo>
                    <a:pt x="1044" y="1005"/>
                  </a:lnTo>
                  <a:lnTo>
                    <a:pt x="1048" y="1011"/>
                  </a:lnTo>
                  <a:lnTo>
                    <a:pt x="1053" y="1019"/>
                  </a:lnTo>
                  <a:lnTo>
                    <a:pt x="1057" y="1027"/>
                  </a:lnTo>
                  <a:lnTo>
                    <a:pt x="1060" y="1037"/>
                  </a:lnTo>
                  <a:lnTo>
                    <a:pt x="1063" y="1048"/>
                  </a:lnTo>
                  <a:lnTo>
                    <a:pt x="1065" y="1060"/>
                  </a:lnTo>
                  <a:lnTo>
                    <a:pt x="1067" y="1072"/>
                  </a:lnTo>
                  <a:lnTo>
                    <a:pt x="1068" y="1085"/>
                  </a:lnTo>
                  <a:lnTo>
                    <a:pt x="1069" y="1099"/>
                  </a:lnTo>
                  <a:lnTo>
                    <a:pt x="1069" y="1113"/>
                  </a:lnTo>
                  <a:lnTo>
                    <a:pt x="1067" y="1128"/>
                  </a:lnTo>
                  <a:lnTo>
                    <a:pt x="1065" y="1144"/>
                  </a:lnTo>
                  <a:lnTo>
                    <a:pt x="1062" y="1159"/>
                  </a:lnTo>
                  <a:lnTo>
                    <a:pt x="1058" y="1174"/>
                  </a:lnTo>
                  <a:lnTo>
                    <a:pt x="1052" y="1189"/>
                  </a:lnTo>
                  <a:lnTo>
                    <a:pt x="1052" y="1189"/>
                  </a:lnTo>
                  <a:lnTo>
                    <a:pt x="1044" y="1204"/>
                  </a:lnTo>
                  <a:lnTo>
                    <a:pt x="1036" y="1219"/>
                  </a:lnTo>
                  <a:lnTo>
                    <a:pt x="1026" y="1235"/>
                  </a:lnTo>
                  <a:lnTo>
                    <a:pt x="1014" y="1249"/>
                  </a:lnTo>
                  <a:lnTo>
                    <a:pt x="1001" y="1264"/>
                  </a:lnTo>
                  <a:lnTo>
                    <a:pt x="985" y="1278"/>
                  </a:lnTo>
                  <a:lnTo>
                    <a:pt x="967" y="1291"/>
                  </a:lnTo>
                  <a:lnTo>
                    <a:pt x="946" y="1304"/>
                  </a:lnTo>
                  <a:lnTo>
                    <a:pt x="924" y="1316"/>
                  </a:lnTo>
                  <a:lnTo>
                    <a:pt x="898" y="1328"/>
                  </a:lnTo>
                  <a:lnTo>
                    <a:pt x="870" y="1337"/>
                  </a:lnTo>
                  <a:lnTo>
                    <a:pt x="838" y="1345"/>
                  </a:lnTo>
                  <a:lnTo>
                    <a:pt x="804" y="1352"/>
                  </a:lnTo>
                  <a:lnTo>
                    <a:pt x="766" y="1357"/>
                  </a:lnTo>
                  <a:lnTo>
                    <a:pt x="725" y="1360"/>
                  </a:lnTo>
                  <a:lnTo>
                    <a:pt x="680" y="1361"/>
                  </a:lnTo>
                  <a:lnTo>
                    <a:pt x="680" y="1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TextBox 16">
            <a:extLst>
              <a:ext uri="{FF2B5EF4-FFF2-40B4-BE49-F238E27FC236}">
                <a16:creationId xmlns:a16="http://schemas.microsoft.com/office/drawing/2014/main" id="{DE29D3F8-321D-4DF1-C2D2-BEDB6BB3B4F9}"/>
              </a:ext>
            </a:extLst>
          </p:cNvPr>
          <p:cNvSpPr txBox="1"/>
          <p:nvPr/>
        </p:nvSpPr>
        <p:spPr>
          <a:xfrm>
            <a:off x="6096004" y="4779214"/>
            <a:ext cx="4140201" cy="215444"/>
          </a:xfrm>
          <a:prstGeom prst="rect">
            <a:avLst/>
          </a:prstGeom>
          <a:noFill/>
        </p:spPr>
        <p:txBody>
          <a:bodyPr wrap="square" lIns="0" tIns="0" rIns="0" bIns="0" rtlCol="0">
            <a:spAutoFit/>
          </a:bodyPr>
          <a:lstStyle/>
          <a:p>
            <a:r>
              <a:rPr lang="en-US" sz="1400" dirty="0">
                <a:solidFill>
                  <a:schemeClr val="bg1"/>
                </a:solidFill>
              </a:rPr>
              <a:t>Barbarah.Martinez@bcm.edu</a:t>
            </a:r>
            <a:endParaRPr lang="en-ID" sz="1400" dirty="0">
              <a:solidFill>
                <a:schemeClr val="bg1"/>
              </a:solidFill>
            </a:endParaRPr>
          </a:p>
        </p:txBody>
      </p:sp>
      <p:sp>
        <p:nvSpPr>
          <p:cNvPr id="18" name="TextBox 17">
            <a:extLst>
              <a:ext uri="{FF2B5EF4-FFF2-40B4-BE49-F238E27FC236}">
                <a16:creationId xmlns:a16="http://schemas.microsoft.com/office/drawing/2014/main" id="{451D1642-D06A-B396-E7C9-B1CE65F932FE}"/>
              </a:ext>
            </a:extLst>
          </p:cNvPr>
          <p:cNvSpPr txBox="1"/>
          <p:nvPr/>
        </p:nvSpPr>
        <p:spPr>
          <a:xfrm>
            <a:off x="6096004" y="5244354"/>
            <a:ext cx="4140201" cy="215444"/>
          </a:xfrm>
          <a:prstGeom prst="rect">
            <a:avLst/>
          </a:prstGeom>
          <a:noFill/>
        </p:spPr>
        <p:txBody>
          <a:bodyPr wrap="square" lIns="0" tIns="0" rIns="0" bIns="0" rtlCol="0">
            <a:spAutoFit/>
          </a:bodyPr>
          <a:lstStyle/>
          <a:p>
            <a:r>
              <a:rPr lang="en-US" sz="1400" dirty="0" smtClean="0">
                <a:solidFill>
                  <a:schemeClr val="bg1"/>
                </a:solidFill>
              </a:rPr>
              <a:t>832-824-4324</a:t>
            </a:r>
            <a:endParaRPr lang="en-ID" sz="1400" dirty="0">
              <a:solidFill>
                <a:schemeClr val="bg1"/>
              </a:solidFill>
            </a:endParaRPr>
          </a:p>
        </p:txBody>
      </p:sp>
      <p:cxnSp>
        <p:nvCxnSpPr>
          <p:cNvPr id="19" name="Straight Connector 18">
            <a:extLst>
              <a:ext uri="{FF2B5EF4-FFF2-40B4-BE49-F238E27FC236}">
                <a16:creationId xmlns:a16="http://schemas.microsoft.com/office/drawing/2014/main" id="{3224E79A-FA3E-C3EA-6643-CE906159519B}"/>
              </a:ext>
            </a:extLst>
          </p:cNvPr>
          <p:cNvCxnSpPr>
            <a:cxnSpLocks/>
          </p:cNvCxnSpPr>
          <p:nvPr/>
        </p:nvCxnSpPr>
        <p:spPr>
          <a:xfrm>
            <a:off x="5546730" y="4526894"/>
            <a:ext cx="5121273" cy="0"/>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6788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4065"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647708" y="2202227"/>
            <a:ext cx="11040002" cy="615553"/>
          </a:xfrm>
          <a:prstGeom prst="rect">
            <a:avLst/>
          </a:prstGeom>
          <a:noFill/>
        </p:spPr>
        <p:txBody>
          <a:bodyPr wrap="square" lIns="0" tIns="0" rIns="0" bIns="0" anchor="t">
            <a:spAutoFit/>
          </a:bodyPr>
          <a:lstStyle/>
          <a:p>
            <a:r>
              <a:rPr lang="en-US" sz="2000" dirty="0"/>
              <a:t>Number of doses needed to complete therapy </a:t>
            </a:r>
          </a:p>
          <a:p>
            <a:endParaRPr lang="en-ID" sz="2000" dirty="0">
              <a:solidFill>
                <a:schemeClr val="accent1"/>
              </a:solidFill>
            </a:endParaRPr>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77678"/>
            <a:ext cx="11040533" cy="500458"/>
          </a:xfrm>
        </p:spPr>
        <p:txBody>
          <a:bodyPr vert="horz"/>
          <a:lstStyle/>
          <a:p>
            <a:r>
              <a:rPr lang="en-US" dirty="0"/>
              <a:t>How to calculate: </a:t>
            </a:r>
          </a:p>
        </p:txBody>
      </p:sp>
      <p:pic>
        <p:nvPicPr>
          <p:cNvPr id="5" name="Picture 4">
            <a:extLst>
              <a:ext uri="{FF2B5EF4-FFF2-40B4-BE49-F238E27FC236}">
                <a16:creationId xmlns:a16="http://schemas.microsoft.com/office/drawing/2014/main" id="{B5E1C4EE-7298-C984-1162-4FA24DBE57C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1668" r="89924"/>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1886" r="294"/>
          <a:stretch/>
        </p:blipFill>
        <p:spPr>
          <a:xfrm>
            <a:off x="3555748" y="2510003"/>
            <a:ext cx="3733800" cy="4016141"/>
          </a:xfrm>
          <a:prstGeom prst="rect">
            <a:avLst/>
          </a:prstGeom>
          <a:effectLst/>
        </p:spPr>
      </p:pic>
    </p:spTree>
    <p:extLst>
      <p:ext uri="{BB962C8B-B14F-4D97-AF65-F5344CB8AC3E}">
        <p14:creationId xmlns:p14="http://schemas.microsoft.com/office/powerpoint/2010/main" val="32271720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5">
      <a:dk1>
        <a:sysClr val="windowText" lastClr="000000"/>
      </a:dk1>
      <a:lt1>
        <a:sysClr val="window" lastClr="FFFFFF"/>
      </a:lt1>
      <a:dk2>
        <a:srgbClr val="00205B"/>
      </a:dk2>
      <a:lt2>
        <a:srgbClr val="003399"/>
      </a:lt2>
      <a:accent1>
        <a:srgbClr val="00205B"/>
      </a:accent1>
      <a:accent2>
        <a:srgbClr val="003399"/>
      </a:accent2>
      <a:accent3>
        <a:srgbClr val="E6E7E8"/>
      </a:accent3>
      <a:accent4>
        <a:srgbClr val="2D77FF"/>
      </a:accent4>
      <a:accent5>
        <a:srgbClr val="61E5CF"/>
      </a:accent5>
      <a:accent6>
        <a:srgbClr val="FF8300"/>
      </a:accent6>
      <a:hlink>
        <a:srgbClr val="003399"/>
      </a:hlink>
      <a:folHlink>
        <a:srgbClr val="003399"/>
      </a:folHlink>
    </a:clrScheme>
    <a:fontScheme name="Custom 10">
      <a:majorFont>
        <a:latin typeface="EB Garamond"/>
        <a:ea typeface=""/>
        <a:cs typeface=""/>
      </a:majorFont>
      <a:minorFont>
        <a:latin typeface="Noto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6350">
          <a:solidFill>
            <a:schemeClr val="bg1">
              <a:lumMod val="8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1551</TotalTime>
  <Words>4614</Words>
  <Application>Microsoft Office PowerPoint</Application>
  <PresentationFormat>Widescreen</PresentationFormat>
  <Paragraphs>727</Paragraphs>
  <Slides>88</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7" baseType="lpstr">
      <vt:lpstr>EB Garamond</vt:lpstr>
      <vt:lpstr>Noto Sans</vt:lpstr>
      <vt:lpstr>Arial</vt:lpstr>
      <vt:lpstr>Calibri</vt:lpstr>
      <vt:lpstr>Kalinga</vt:lpstr>
      <vt:lpstr>Calisto MT</vt:lpstr>
      <vt:lpstr>Georgia</vt:lpstr>
      <vt:lpstr>Office Theme</vt:lpstr>
      <vt:lpstr>think-cell Slide</vt:lpstr>
      <vt:lpstr>Completion of Treatment</vt:lpstr>
      <vt:lpstr>Objectives</vt:lpstr>
      <vt:lpstr>Let’s Start With</vt:lpstr>
      <vt:lpstr>Directly Observed Therapy </vt:lpstr>
      <vt:lpstr>Title Factors Influencing Medication AdherenceSlide and Content</vt:lpstr>
      <vt:lpstr>Adherence and Completion of Therapy</vt:lpstr>
      <vt:lpstr>What is treatment completion?</vt:lpstr>
      <vt:lpstr>When should EMB and PZA be discontinued?</vt:lpstr>
      <vt:lpstr>How to calculate: </vt:lpstr>
      <vt:lpstr>FIRST</vt:lpstr>
      <vt:lpstr>Work vs. Calendar Week </vt:lpstr>
      <vt:lpstr>WAIT… Why are we making those on DOT Finish more Doses?</vt:lpstr>
      <vt:lpstr>How to figure out how many total doses of  therapy are needed for completion of therapy</vt:lpstr>
      <vt:lpstr>PowerPoint Presentation</vt:lpstr>
      <vt:lpstr>PowerPoint Presentation</vt:lpstr>
      <vt:lpstr>Calculating the number of doses: Work week (5 days) vs. calendar week (7 days)</vt:lpstr>
      <vt:lpstr>Calculating the number of doses: 9-month Regimen</vt:lpstr>
      <vt:lpstr>Weeks of Treatment</vt:lpstr>
      <vt:lpstr>How to figure out weeks of treatment</vt:lpstr>
      <vt:lpstr>PowerPoint Presentation</vt:lpstr>
      <vt:lpstr>Breaking this scenario more... </vt:lpstr>
      <vt:lpstr>Let’s figure out how many weeks</vt:lpstr>
      <vt:lpstr>The patient missed some days... </vt:lpstr>
      <vt:lpstr>PowerPoint Presentation</vt:lpstr>
      <vt:lpstr>PowerPoint Presentation</vt:lpstr>
      <vt:lpstr>Things to Remember </vt:lpstr>
      <vt:lpstr>How to calculate the number of weeks left</vt:lpstr>
      <vt:lpstr>Calculating Number of Weeks of Treatment Left</vt:lpstr>
      <vt:lpstr>PowerPoint Presentation</vt:lpstr>
      <vt:lpstr>PowerPoint Presentation</vt:lpstr>
      <vt:lpstr>PowerPoint Presentation</vt:lpstr>
      <vt:lpstr>How do we figure out how many doses (days) the patient has left?</vt:lpstr>
      <vt:lpstr>PowerPoint Presentation</vt:lpstr>
      <vt:lpstr>PowerPoint Presentation</vt:lpstr>
      <vt:lpstr>PowerPoint Presentation</vt:lpstr>
      <vt:lpstr>Let’s Break It Down Further -  Initial Phase of Therapy</vt:lpstr>
      <vt:lpstr>And - Continuation Phase of Therapy</vt:lpstr>
      <vt:lpstr>Is it adequate treatment? </vt:lpstr>
      <vt:lpstr>Things to be considered before closing the record as adequate treatment. </vt:lpstr>
      <vt:lpstr>Case Study</vt:lpstr>
      <vt:lpstr>PowerPoint Presentation</vt:lpstr>
      <vt:lpstr>Maria’s Hospital Stay and Bacteriology Results</vt:lpstr>
      <vt:lpstr>PowerPoint Presentation</vt:lpstr>
      <vt:lpstr>PowerPoint Presentation</vt:lpstr>
      <vt:lpstr>PowerPoint Presentation</vt:lpstr>
      <vt:lpstr>Maria’s TB Regimen While in Hospital </vt:lpstr>
      <vt:lpstr>Dosing for Adults</vt:lpstr>
      <vt:lpstr>Let’s Get Our Calendar’s Out. </vt:lpstr>
      <vt:lpstr>Let’s Continue</vt:lpstr>
      <vt:lpstr>PowerPoint Presentation</vt:lpstr>
      <vt:lpstr>So how much treatment has Maria received so far? </vt:lpstr>
      <vt:lpstr>LET THE GAME BEGIN, CAN WE BRING MARIA ACROSS HOME PLATE?</vt:lpstr>
      <vt:lpstr>Maria Is Released </vt:lpstr>
      <vt:lpstr>PowerPoint Presentation</vt:lpstr>
      <vt:lpstr>PowerPoint Presentation</vt:lpstr>
      <vt:lpstr>Break in Treatment</vt:lpstr>
      <vt:lpstr>Home Visit</vt:lpstr>
      <vt:lpstr>Home Visit</vt:lpstr>
      <vt:lpstr>PowerPoint Presentation</vt:lpstr>
      <vt:lpstr>Reviewing Adherence </vt:lpstr>
      <vt:lpstr>There is Always a Curve Ball…. Are you ready for it?</vt:lpstr>
      <vt:lpstr>Medical Evaluation – What Do You Do?</vt:lpstr>
      <vt:lpstr>Here Comes the FASTBALL</vt:lpstr>
      <vt:lpstr>Because You Don’t want Dr. Armitige or Dr. Seaworth To Miss you….</vt:lpstr>
      <vt:lpstr>PowerPoint Presentation</vt:lpstr>
      <vt:lpstr> I have been on treatment since February. I don’t want MORE… </vt:lpstr>
      <vt:lpstr>Can we advance to the Continuation Phase, yet???</vt:lpstr>
      <vt:lpstr>PowerPoint Presentation</vt:lpstr>
      <vt:lpstr>PowerPoint Presentation</vt:lpstr>
      <vt:lpstr>PowerPoint Presentation</vt:lpstr>
      <vt:lpstr>PowerPoint Presentation</vt:lpstr>
      <vt:lpstr>Am I done YET??? </vt:lpstr>
      <vt:lpstr>Adherence during Window Period Treatment</vt:lpstr>
      <vt:lpstr>PowerPoint Presentation</vt:lpstr>
      <vt:lpstr>PowerPoint Presentation</vt:lpstr>
      <vt:lpstr>PowerPoint Presentation</vt:lpstr>
      <vt:lpstr>LTBI Adherence- Rifampin</vt:lpstr>
      <vt:lpstr>PowerPoint Presentation</vt:lpstr>
      <vt:lpstr>LTBI Adherence with 3HP</vt:lpstr>
      <vt:lpstr>PowerPoint Presentation</vt:lpstr>
      <vt:lpstr>LTBI Adherence - INH</vt:lpstr>
      <vt:lpstr>Does the Adherence of the Adult Source Case Matter if there are children in the home? </vt:lpstr>
      <vt:lpstr>Remember the factor?</vt:lpstr>
      <vt:lpstr>You are your patient's voice! </vt:lpstr>
      <vt:lpstr>PowerPoint Presentation</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 Title</dc:title>
  <dc:creator>24slides 21</dc:creator>
  <cp:lastModifiedBy>Rodriguez, Maritza</cp:lastModifiedBy>
  <cp:revision>121</cp:revision>
  <dcterms:created xsi:type="dcterms:W3CDTF">2023-12-15T03:10:23Z</dcterms:created>
  <dcterms:modified xsi:type="dcterms:W3CDTF">2025-09-17T22:43:50Z</dcterms:modified>
</cp:coreProperties>
</file>