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71" r:id="rId8"/>
    <p:sldId id="272" r:id="rId9"/>
    <p:sldId id="263" r:id="rId10"/>
    <p:sldId id="264" r:id="rId11"/>
    <p:sldId id="274" r:id="rId12"/>
    <p:sldId id="265" r:id="rId13"/>
    <p:sldId id="266" r:id="rId14"/>
    <p:sldId id="269" r:id="rId15"/>
    <p:sldId id="283" r:id="rId16"/>
    <p:sldId id="267" r:id="rId17"/>
    <p:sldId id="275" r:id="rId18"/>
    <p:sldId id="276" r:id="rId19"/>
    <p:sldId id="277" r:id="rId20"/>
    <p:sldId id="278" r:id="rId21"/>
    <p:sldId id="279" r:id="rId22"/>
    <p:sldId id="280" r:id="rId23"/>
    <p:sldId id="299" r:id="rId24"/>
    <p:sldId id="302" r:id="rId25"/>
    <p:sldId id="284" r:id="rId26"/>
    <p:sldId id="281" r:id="rId27"/>
    <p:sldId id="285" r:id="rId28"/>
    <p:sldId id="308" r:id="rId29"/>
    <p:sldId id="282" r:id="rId30"/>
    <p:sldId id="304" r:id="rId31"/>
    <p:sldId id="287" r:id="rId32"/>
    <p:sldId id="286" r:id="rId33"/>
    <p:sldId id="288" r:id="rId34"/>
    <p:sldId id="290" r:id="rId35"/>
    <p:sldId id="291" r:id="rId36"/>
    <p:sldId id="298" r:id="rId37"/>
    <p:sldId id="292" r:id="rId38"/>
    <p:sldId id="293" r:id="rId39"/>
    <p:sldId id="294" r:id="rId40"/>
    <p:sldId id="295" r:id="rId41"/>
    <p:sldId id="296" r:id="rId42"/>
    <p:sldId id="297" r:id="rId43"/>
    <p:sldId id="301" r:id="rId44"/>
    <p:sldId id="300" r:id="rId45"/>
    <p:sldId id="306" r:id="rId46"/>
    <p:sldId id="305" r:id="rId47"/>
    <p:sldId id="307" r:id="rId48"/>
    <p:sldId id="303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405"/>
  </p:normalViewPr>
  <p:slideViewPr>
    <p:cSldViewPr snapToGrid="0">
      <p:cViewPr varScale="1">
        <p:scale>
          <a:sx n="111" d="100"/>
          <a:sy n="111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8FBE4-0B89-7F57-3B05-74C14F96C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360" y="340360"/>
            <a:ext cx="11257280" cy="3200400"/>
          </a:xfrm>
        </p:spPr>
        <p:txBody>
          <a:bodyPr/>
          <a:lstStyle/>
          <a:p>
            <a:r>
              <a:rPr lang="en-US" dirty="0"/>
              <a:t>Diagnosis of  tuberculosis </a:t>
            </a:r>
            <a:br>
              <a:rPr lang="en-US" dirty="0"/>
            </a:br>
            <a:r>
              <a:rPr lang="en-US" dirty="0"/>
              <a:t>an introduction to radiology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28BC3D-71A2-918E-DB00-FD2F03FEE1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pPr algn="r"/>
            <a:r>
              <a:rPr lang="en-US" dirty="0"/>
              <a:t>RM Estrada-Y-Martin, MD MSc FCCP</a:t>
            </a:r>
          </a:p>
          <a:p>
            <a:pPr algn="r"/>
            <a:r>
              <a:rPr lang="en-US" dirty="0"/>
              <a:t>Professor of Medicine</a:t>
            </a:r>
          </a:p>
          <a:p>
            <a:pPr algn="r"/>
            <a:r>
              <a:rPr lang="en-US" dirty="0"/>
              <a:t>Divisions of Critical Care, Pulmonary and Sleep Medicine</a:t>
            </a:r>
          </a:p>
          <a:p>
            <a:pPr algn="r"/>
            <a:r>
              <a:rPr lang="en-US" dirty="0"/>
              <a:t>McGovern Medical School – UT Health – The University of Texas at Houston</a:t>
            </a:r>
          </a:p>
        </p:txBody>
      </p:sp>
    </p:spTree>
    <p:extLst>
      <p:ext uri="{BB962C8B-B14F-4D97-AF65-F5344CB8AC3E}">
        <p14:creationId xmlns:p14="http://schemas.microsoft.com/office/powerpoint/2010/main" val="4259916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318822-7580-516A-FDC7-E90F93690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772" y="0"/>
            <a:ext cx="4634455" cy="68328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015345-2BE8-5DAB-F039-82E21B140084}"/>
              </a:ext>
            </a:extLst>
          </p:cNvPr>
          <p:cNvSpPr txBox="1"/>
          <p:nvPr/>
        </p:nvSpPr>
        <p:spPr>
          <a:xfrm>
            <a:off x="7617816" y="2871040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F8E0B1-54BF-7856-7A79-6F619F4E1270}"/>
              </a:ext>
            </a:extLst>
          </p:cNvPr>
          <p:cNvSpPr txBox="1"/>
          <p:nvPr/>
        </p:nvSpPr>
        <p:spPr>
          <a:xfrm>
            <a:off x="4918119" y="3416425"/>
            <a:ext cx="873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9D11BD-0457-05BF-1A06-17B25B7CA6EB}"/>
              </a:ext>
            </a:extLst>
          </p:cNvPr>
          <p:cNvSpPr txBox="1"/>
          <p:nvPr/>
        </p:nvSpPr>
        <p:spPr>
          <a:xfrm>
            <a:off x="618234" y="4352248"/>
            <a:ext cx="1716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Diaphragms</a:t>
            </a:r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7956750F-4F63-AB85-9BB4-AB61ED75630A}"/>
              </a:ext>
            </a:extLst>
          </p:cNvPr>
          <p:cNvSpPr/>
          <p:nvPr/>
        </p:nvSpPr>
        <p:spPr>
          <a:xfrm rot="10800000">
            <a:off x="2335167" y="4536914"/>
            <a:ext cx="1734068" cy="106769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4C9D9C01-3731-4F05-C93A-FC47F03C46ED}"/>
              </a:ext>
            </a:extLst>
          </p:cNvPr>
          <p:cNvSpPr/>
          <p:nvPr/>
        </p:nvSpPr>
        <p:spPr>
          <a:xfrm>
            <a:off x="6710886" y="1806104"/>
            <a:ext cx="3404681" cy="58366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FB92AD-77C0-8AB7-4B38-259F7620D78A}"/>
              </a:ext>
            </a:extLst>
          </p:cNvPr>
          <p:cNvSpPr txBox="1"/>
          <p:nvPr/>
        </p:nvSpPr>
        <p:spPr>
          <a:xfrm>
            <a:off x="10115567" y="1650621"/>
            <a:ext cx="1517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Trachea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EE7502CD-141D-B045-6DB5-423545079C46}"/>
              </a:ext>
            </a:extLst>
          </p:cNvPr>
          <p:cNvSpPr/>
          <p:nvPr/>
        </p:nvSpPr>
        <p:spPr>
          <a:xfrm>
            <a:off x="7136859" y="1465955"/>
            <a:ext cx="3404681" cy="58366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C8E1B3-2B87-2749-B237-0CFCD6A6E676}"/>
              </a:ext>
            </a:extLst>
          </p:cNvPr>
          <p:cNvSpPr txBox="1"/>
          <p:nvPr/>
        </p:nvSpPr>
        <p:spPr>
          <a:xfrm>
            <a:off x="10541540" y="1310472"/>
            <a:ext cx="1517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Esophagus</a:t>
            </a:r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9AA95283-834B-F5BE-7F20-75D745C9BA24}"/>
              </a:ext>
            </a:extLst>
          </p:cNvPr>
          <p:cNvSpPr/>
          <p:nvPr/>
        </p:nvSpPr>
        <p:spPr>
          <a:xfrm>
            <a:off x="6994267" y="5998643"/>
            <a:ext cx="2461018" cy="58366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745CDA-B9A2-FFE8-3004-84D94C8EA980}"/>
              </a:ext>
            </a:extLst>
          </p:cNvPr>
          <p:cNvSpPr txBox="1"/>
          <p:nvPr/>
        </p:nvSpPr>
        <p:spPr>
          <a:xfrm>
            <a:off x="9455285" y="5843160"/>
            <a:ext cx="2374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Costophrenic Sulci</a:t>
            </a:r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A2C0E3E5-3340-9E26-871A-93A1AF20CDBF}"/>
              </a:ext>
            </a:extLst>
          </p:cNvPr>
          <p:cNvSpPr/>
          <p:nvPr/>
        </p:nvSpPr>
        <p:spPr>
          <a:xfrm rot="10800000">
            <a:off x="3042044" y="2347748"/>
            <a:ext cx="1734068" cy="106769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86C7C5-EAC0-B629-35AA-A27ABE8982B5}"/>
              </a:ext>
            </a:extLst>
          </p:cNvPr>
          <p:cNvSpPr txBox="1"/>
          <p:nvPr/>
        </p:nvSpPr>
        <p:spPr>
          <a:xfrm>
            <a:off x="694436" y="2197011"/>
            <a:ext cx="2347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Retrosternal space </a:t>
            </a:r>
          </a:p>
        </p:txBody>
      </p:sp>
    </p:spTree>
    <p:extLst>
      <p:ext uri="{BB962C8B-B14F-4D97-AF65-F5344CB8AC3E}">
        <p14:creationId xmlns:p14="http://schemas.microsoft.com/office/powerpoint/2010/main" val="1409854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C1918-6DC7-2760-950E-801D07C56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LOBES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1F578-CB42-8467-00B5-979E92E52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Right lung:</a:t>
            </a:r>
          </a:p>
          <a:p>
            <a:pPr lvl="1"/>
            <a:r>
              <a:rPr lang="en-US" dirty="0"/>
              <a:t>Right upper lobe</a:t>
            </a:r>
          </a:p>
          <a:p>
            <a:pPr lvl="1"/>
            <a:r>
              <a:rPr lang="en-US" dirty="0"/>
              <a:t>Middle lobe</a:t>
            </a:r>
          </a:p>
          <a:p>
            <a:pPr lvl="1"/>
            <a:r>
              <a:rPr lang="en-US" dirty="0"/>
              <a:t>Right lower lobe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Left lung: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Left upper lobe (includes the lingula)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Left lower lobes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591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264A24-00EB-1525-2014-ADB862A1D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228" y="0"/>
            <a:ext cx="6385543" cy="67982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0F6C9D-E9C8-3A9D-C4BA-F8C220283B35}"/>
              </a:ext>
            </a:extLst>
          </p:cNvPr>
          <p:cNvSpPr txBox="1"/>
          <p:nvPr/>
        </p:nvSpPr>
        <p:spPr>
          <a:xfrm>
            <a:off x="807396" y="573932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Lordotic</a:t>
            </a:r>
          </a:p>
        </p:txBody>
      </p:sp>
    </p:spTree>
    <p:extLst>
      <p:ext uri="{BB962C8B-B14F-4D97-AF65-F5344CB8AC3E}">
        <p14:creationId xmlns:p14="http://schemas.microsoft.com/office/powerpoint/2010/main" val="848296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A11341-EDBF-CDDB-2A34-B2EDD581A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14" y="544964"/>
            <a:ext cx="5595967" cy="53818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7F3DFB-76B7-8131-81BA-2506320A8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188" y="432175"/>
            <a:ext cx="5161000" cy="549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17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C9201-411D-C2E3-CA8F-658AD1980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357007"/>
          </a:xfrm>
        </p:spPr>
        <p:txBody>
          <a:bodyPr/>
          <a:lstStyle/>
          <a:p>
            <a:r>
              <a:rPr lang="en-US" dirty="0"/>
              <a:t>CXR findings in tuberculosis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165C5-4688-F74C-A897-7B6703463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966607"/>
            <a:ext cx="9905998" cy="4385555"/>
          </a:xfrm>
        </p:spPr>
        <p:txBody>
          <a:bodyPr>
            <a:normAutofit fontScale="4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sz="4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4200" dirty="0"/>
              <a:t>Most common CXR finding in adults:</a:t>
            </a:r>
          </a:p>
          <a:p>
            <a:pPr marL="0" indent="0">
              <a:buNone/>
            </a:pPr>
            <a:r>
              <a:rPr lang="en-US" sz="4200" dirty="0"/>
              <a:t>	- Lung cavities, mainly in the upper lobes and superior segments of the lower lobes</a:t>
            </a:r>
          </a:p>
          <a:p>
            <a:pPr marL="0" indent="0">
              <a:buNone/>
            </a:pPr>
            <a:r>
              <a:rPr lang="en-US" sz="4200" dirty="0"/>
              <a:t>	- Tree in bud more commonly immunocompromised persons</a:t>
            </a:r>
          </a:p>
          <a:p>
            <a:pPr marL="0" indent="0">
              <a:buNone/>
            </a:pPr>
            <a:endParaRPr lang="en-US" sz="4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4200" dirty="0"/>
              <a:t>Less common:</a:t>
            </a:r>
          </a:p>
          <a:p>
            <a:pPr marL="457200" lvl="1" indent="0">
              <a:buNone/>
            </a:pPr>
            <a:r>
              <a:rPr lang="en-US" sz="4000" dirty="0"/>
              <a:t>- mediastinal/hilar lymphadenopathy</a:t>
            </a:r>
          </a:p>
          <a:p>
            <a:pPr marL="457200" lvl="1" indent="0">
              <a:buNone/>
            </a:pPr>
            <a:r>
              <a:rPr lang="en-US" sz="4000" dirty="0"/>
              <a:t>- pleural effusion</a:t>
            </a:r>
          </a:p>
          <a:p>
            <a:pPr marL="0" indent="0">
              <a:buNone/>
            </a:pPr>
            <a:r>
              <a:rPr lang="en-US" sz="4200" dirty="0"/>
              <a:t>	- miliary lung opacities</a:t>
            </a:r>
          </a:p>
          <a:p>
            <a:pPr marL="0" indent="0">
              <a:buNone/>
            </a:pPr>
            <a:r>
              <a:rPr lang="en-US" sz="4200" dirty="0"/>
              <a:t>	- Pneumonia (rare)</a:t>
            </a:r>
          </a:p>
          <a:p>
            <a:pPr marL="0" indent="0">
              <a:buNone/>
            </a:pPr>
            <a:r>
              <a:rPr lang="en-US" sz="4200" dirty="0"/>
              <a:t>		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963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25A6B-B6B0-C196-5E62-692DA1F53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Lung Cavitation</a:t>
            </a:r>
          </a:p>
        </p:txBody>
      </p:sp>
    </p:spTree>
    <p:extLst>
      <p:ext uri="{BB962C8B-B14F-4D97-AF65-F5344CB8AC3E}">
        <p14:creationId xmlns:p14="http://schemas.microsoft.com/office/powerpoint/2010/main" val="3365179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5AEEC0-3BE8-9436-838E-D993F74C6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65" y="851288"/>
            <a:ext cx="5765935" cy="5155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F0CBE7-0AEB-AAEC-0EC5-B33C98564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472" y="851288"/>
            <a:ext cx="4422765" cy="5155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7344A6-D770-308B-9FA1-E08DD6BE06B1}"/>
              </a:ext>
            </a:extLst>
          </p:cNvPr>
          <p:cNvSpPr txBox="1"/>
          <p:nvPr/>
        </p:nvSpPr>
        <p:spPr>
          <a:xfrm>
            <a:off x="330065" y="145916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32 </a:t>
            </a:r>
            <a:r>
              <a:rPr lang="en-US" dirty="0" err="1"/>
              <a:t>yo</a:t>
            </a:r>
            <a:r>
              <a:rPr lang="en-US" dirty="0"/>
              <a:t> man</a:t>
            </a:r>
          </a:p>
        </p:txBody>
      </p:sp>
    </p:spTree>
    <p:extLst>
      <p:ext uri="{BB962C8B-B14F-4D97-AF65-F5344CB8AC3E}">
        <p14:creationId xmlns:p14="http://schemas.microsoft.com/office/powerpoint/2010/main" val="1594525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FF79A1-7EE0-3A71-475B-E08D46D38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23829"/>
            <a:ext cx="7772400" cy="52103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C2F533-0ED1-F108-5A85-3802582BCFB9}"/>
              </a:ext>
            </a:extLst>
          </p:cNvPr>
          <p:cNvSpPr txBox="1"/>
          <p:nvPr/>
        </p:nvSpPr>
        <p:spPr>
          <a:xfrm>
            <a:off x="449904" y="296853"/>
            <a:ext cx="15248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32 </a:t>
            </a:r>
            <a:r>
              <a:rPr lang="en-US" dirty="0" err="1"/>
              <a:t>yo</a:t>
            </a:r>
            <a:r>
              <a:rPr lang="en-US" dirty="0"/>
              <a:t> man</a:t>
            </a:r>
          </a:p>
        </p:txBody>
      </p:sp>
    </p:spTree>
    <p:extLst>
      <p:ext uri="{BB962C8B-B14F-4D97-AF65-F5344CB8AC3E}">
        <p14:creationId xmlns:p14="http://schemas.microsoft.com/office/powerpoint/2010/main" val="860777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011338-2763-6FA2-8084-E425FD8AA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30" y="781412"/>
            <a:ext cx="5446737" cy="52951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14D619-3AC3-EA48-E32B-68EB350F5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633" y="781412"/>
            <a:ext cx="4873969" cy="52951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D520FC-2280-2F7B-B11C-DEF6D2B7A438}"/>
              </a:ext>
            </a:extLst>
          </p:cNvPr>
          <p:cNvSpPr txBox="1"/>
          <p:nvPr/>
        </p:nvSpPr>
        <p:spPr>
          <a:xfrm>
            <a:off x="380130" y="116732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45 </a:t>
            </a:r>
            <a:r>
              <a:rPr lang="en-US" dirty="0" err="1"/>
              <a:t>yo</a:t>
            </a:r>
            <a:r>
              <a:rPr lang="en-US" dirty="0"/>
              <a:t> woman</a:t>
            </a:r>
          </a:p>
        </p:txBody>
      </p:sp>
    </p:spTree>
    <p:extLst>
      <p:ext uri="{BB962C8B-B14F-4D97-AF65-F5344CB8AC3E}">
        <p14:creationId xmlns:p14="http://schemas.microsoft.com/office/powerpoint/2010/main" val="3698578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7B13A8-C9BB-B3D3-BD98-E0F777550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410" y="941894"/>
            <a:ext cx="5094407" cy="49742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62813B-18E9-BFDF-761C-8070D92FD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07" y="941893"/>
            <a:ext cx="5228160" cy="50826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C65533-FD7D-ED01-B482-16A771CC1553}"/>
              </a:ext>
            </a:extLst>
          </p:cNvPr>
          <p:cNvSpPr txBox="1"/>
          <p:nvPr/>
        </p:nvSpPr>
        <p:spPr>
          <a:xfrm>
            <a:off x="477407" y="209304"/>
            <a:ext cx="17971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45 </a:t>
            </a:r>
            <a:r>
              <a:rPr lang="en-US" dirty="0" err="1"/>
              <a:t>yo</a:t>
            </a:r>
            <a:r>
              <a:rPr lang="en-US" dirty="0"/>
              <a:t> woman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77155F-2C23-45E8-D5DC-EA0429014461}"/>
              </a:ext>
            </a:extLst>
          </p:cNvPr>
          <p:cNvSpPr txBox="1"/>
          <p:nvPr/>
        </p:nvSpPr>
        <p:spPr>
          <a:xfrm>
            <a:off x="2222499" y="229079"/>
            <a:ext cx="1737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Pre-treatment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DB2B8F-9A8F-93DE-7A40-114BA637A59C}"/>
              </a:ext>
            </a:extLst>
          </p:cNvPr>
          <p:cNvSpPr txBox="1"/>
          <p:nvPr/>
        </p:nvSpPr>
        <p:spPr>
          <a:xfrm>
            <a:off x="8231527" y="229079"/>
            <a:ext cx="183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Post-treatment</a:t>
            </a:r>
          </a:p>
        </p:txBody>
      </p:sp>
    </p:spTree>
    <p:extLst>
      <p:ext uri="{BB962C8B-B14F-4D97-AF65-F5344CB8AC3E}">
        <p14:creationId xmlns:p14="http://schemas.microsoft.com/office/powerpoint/2010/main" val="1704614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C9201-411D-C2E3-CA8F-658AD1980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165C5-4688-F74C-A897-7B6703463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identify anatomic landmarks in a chest radiography 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Recognize classic radiographic presentations of pulmonary tuberculosis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922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3E97C0-787A-FD9F-6AF0-D5C32D971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94" y="1298352"/>
            <a:ext cx="5899602" cy="4261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04BA67-32F2-2C28-9241-D3487E1C9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098" y="1298352"/>
            <a:ext cx="4070491" cy="4261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D3DEAD-4196-13AB-706A-0CF0E8C1CF8B}"/>
              </a:ext>
            </a:extLst>
          </p:cNvPr>
          <p:cNvSpPr txBox="1"/>
          <p:nvPr/>
        </p:nvSpPr>
        <p:spPr>
          <a:xfrm>
            <a:off x="360994" y="418289"/>
            <a:ext cx="4115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45 </a:t>
            </a:r>
            <a:r>
              <a:rPr lang="en-US" dirty="0" err="1"/>
              <a:t>yo</a:t>
            </a:r>
            <a:r>
              <a:rPr lang="en-US" dirty="0"/>
              <a:t> woman poorly controlled DM</a:t>
            </a:r>
          </a:p>
        </p:txBody>
      </p:sp>
    </p:spTree>
    <p:extLst>
      <p:ext uri="{BB962C8B-B14F-4D97-AF65-F5344CB8AC3E}">
        <p14:creationId xmlns:p14="http://schemas.microsoft.com/office/powerpoint/2010/main" val="2185380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61B974-B225-B39A-E859-84812328A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42701"/>
            <a:ext cx="5510549" cy="43725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4BD646-6F62-AA4B-CD1A-A494412F9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968" y="1242701"/>
            <a:ext cx="5502379" cy="42774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20ED7D-98D8-0E61-3F56-28C87F060E96}"/>
              </a:ext>
            </a:extLst>
          </p:cNvPr>
          <p:cNvSpPr txBox="1"/>
          <p:nvPr/>
        </p:nvSpPr>
        <p:spPr>
          <a:xfrm>
            <a:off x="381000" y="433041"/>
            <a:ext cx="43263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45 </a:t>
            </a:r>
            <a:r>
              <a:rPr lang="en-US" dirty="0" err="1"/>
              <a:t>yo</a:t>
            </a:r>
            <a:r>
              <a:rPr lang="en-US" dirty="0"/>
              <a:t> woman poorly controlled DM</a:t>
            </a:r>
          </a:p>
        </p:txBody>
      </p:sp>
    </p:spTree>
    <p:extLst>
      <p:ext uri="{BB962C8B-B14F-4D97-AF65-F5344CB8AC3E}">
        <p14:creationId xmlns:p14="http://schemas.microsoft.com/office/powerpoint/2010/main" val="2960530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03B0B8-76F6-0B12-005B-0812D33EA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82" y="1219934"/>
            <a:ext cx="5297226" cy="4665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666DAE-A240-75C4-BBB1-513CE6B66B04}"/>
              </a:ext>
            </a:extLst>
          </p:cNvPr>
          <p:cNvSpPr txBox="1"/>
          <p:nvPr/>
        </p:nvSpPr>
        <p:spPr>
          <a:xfrm>
            <a:off x="326281" y="233464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45 </a:t>
            </a:r>
            <a:r>
              <a:rPr lang="en-US" dirty="0" err="1"/>
              <a:t>yo</a:t>
            </a:r>
            <a:r>
              <a:rPr lang="en-US" dirty="0"/>
              <a:t> woman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964BB7-7FED-A32A-8FED-FE83AA5F0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19935"/>
            <a:ext cx="5945622" cy="441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03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DABD9C-FCB2-14A6-7F37-823744325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058" y="405068"/>
            <a:ext cx="6409883" cy="60478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EE25BC-B229-C539-9F67-35A36E4CE681}"/>
              </a:ext>
            </a:extLst>
          </p:cNvPr>
          <p:cNvSpPr txBox="1"/>
          <p:nvPr/>
        </p:nvSpPr>
        <p:spPr>
          <a:xfrm>
            <a:off x="535022" y="405068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 </a:t>
            </a:r>
            <a:r>
              <a:rPr lang="en-US" dirty="0" err="1"/>
              <a:t>yo</a:t>
            </a:r>
            <a:r>
              <a:rPr lang="en-US" dirty="0"/>
              <a:t> man</a:t>
            </a:r>
          </a:p>
        </p:txBody>
      </p:sp>
    </p:spTree>
    <p:extLst>
      <p:ext uri="{BB962C8B-B14F-4D97-AF65-F5344CB8AC3E}">
        <p14:creationId xmlns:p14="http://schemas.microsoft.com/office/powerpoint/2010/main" val="2944987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068A06-1F42-BE4F-D9F4-24805C766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238" y="336420"/>
            <a:ext cx="6141524" cy="61851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38BB6A-CD6A-A2A9-41B2-C0FF43209944}"/>
              </a:ext>
            </a:extLst>
          </p:cNvPr>
          <p:cNvSpPr txBox="1"/>
          <p:nvPr/>
        </p:nvSpPr>
        <p:spPr>
          <a:xfrm>
            <a:off x="544749" y="710119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45 </a:t>
            </a:r>
            <a:r>
              <a:rPr lang="en-US" dirty="0" err="1"/>
              <a:t>yo</a:t>
            </a:r>
            <a:r>
              <a:rPr lang="en-US" dirty="0"/>
              <a:t> man</a:t>
            </a:r>
          </a:p>
        </p:txBody>
      </p:sp>
    </p:spTree>
    <p:extLst>
      <p:ext uri="{BB962C8B-B14F-4D97-AF65-F5344CB8AC3E}">
        <p14:creationId xmlns:p14="http://schemas.microsoft.com/office/powerpoint/2010/main" val="2938872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56DD6-AB16-637A-2D8B-18E69F836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Pneumothorax</a:t>
            </a:r>
          </a:p>
        </p:txBody>
      </p:sp>
    </p:spTree>
    <p:extLst>
      <p:ext uri="{BB962C8B-B14F-4D97-AF65-F5344CB8AC3E}">
        <p14:creationId xmlns:p14="http://schemas.microsoft.com/office/powerpoint/2010/main" val="1720146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2B6BE7-6D2C-ABB3-609B-AA5F2CA50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309" y="752721"/>
            <a:ext cx="5287382" cy="53525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0073C1-0DD5-9744-D421-E08775B7D7EE}"/>
              </a:ext>
            </a:extLst>
          </p:cNvPr>
          <p:cNvSpPr txBox="1"/>
          <p:nvPr/>
        </p:nvSpPr>
        <p:spPr>
          <a:xfrm>
            <a:off x="364389" y="184825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46 </a:t>
            </a:r>
            <a:r>
              <a:rPr lang="en-US" dirty="0" err="1"/>
              <a:t>yo</a:t>
            </a:r>
            <a:r>
              <a:rPr lang="en-US" dirty="0"/>
              <a:t> man</a:t>
            </a:r>
          </a:p>
        </p:txBody>
      </p:sp>
    </p:spTree>
    <p:extLst>
      <p:ext uri="{BB962C8B-B14F-4D97-AF65-F5344CB8AC3E}">
        <p14:creationId xmlns:p14="http://schemas.microsoft.com/office/powerpoint/2010/main" val="1072627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C8D0-5A9C-D728-DF97-CDD8C0AE5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in bud </a:t>
            </a:r>
          </a:p>
        </p:txBody>
      </p:sp>
    </p:spTree>
    <p:extLst>
      <p:ext uri="{BB962C8B-B14F-4D97-AF65-F5344CB8AC3E}">
        <p14:creationId xmlns:p14="http://schemas.microsoft.com/office/powerpoint/2010/main" val="2060630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B18290-9392-9E93-EA23-F99D212DC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744" y="1390239"/>
            <a:ext cx="6998511" cy="407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31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1EBBB9-83FA-7DF6-F068-AF944991E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1314450"/>
            <a:ext cx="7239000" cy="4229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388364-FA99-CAC9-84FE-8F768F5E751E}"/>
              </a:ext>
            </a:extLst>
          </p:cNvPr>
          <p:cNvSpPr txBox="1"/>
          <p:nvPr/>
        </p:nvSpPr>
        <p:spPr>
          <a:xfrm>
            <a:off x="914400" y="486383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43 </a:t>
            </a:r>
            <a:r>
              <a:rPr lang="en-US" dirty="0" err="1"/>
              <a:t>yo</a:t>
            </a:r>
            <a:r>
              <a:rPr lang="en-US" dirty="0"/>
              <a:t> man</a:t>
            </a:r>
          </a:p>
        </p:txBody>
      </p:sp>
    </p:spTree>
    <p:extLst>
      <p:ext uri="{BB962C8B-B14F-4D97-AF65-F5344CB8AC3E}">
        <p14:creationId xmlns:p14="http://schemas.microsoft.com/office/powerpoint/2010/main" val="176100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076BE0-B2CE-D0C0-5B55-9E8AE0BF0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0" y="406400"/>
            <a:ext cx="65024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581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BBF555-71CD-AB55-88A5-72B2A83DA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896" y="982494"/>
            <a:ext cx="7672208" cy="52822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D3042E-47A4-80C7-124A-0D7F7BE020C9}"/>
              </a:ext>
            </a:extLst>
          </p:cNvPr>
          <p:cNvSpPr txBox="1"/>
          <p:nvPr/>
        </p:nvSpPr>
        <p:spPr>
          <a:xfrm>
            <a:off x="1274323" y="457200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</a:t>
            </a:r>
            <a:r>
              <a:rPr lang="en-US" dirty="0" err="1"/>
              <a:t>yo</a:t>
            </a:r>
            <a:r>
              <a:rPr lang="en-US" dirty="0"/>
              <a:t> woman</a:t>
            </a:r>
          </a:p>
        </p:txBody>
      </p:sp>
    </p:spTree>
    <p:extLst>
      <p:ext uri="{BB962C8B-B14F-4D97-AF65-F5344CB8AC3E}">
        <p14:creationId xmlns:p14="http://schemas.microsoft.com/office/powerpoint/2010/main" val="38038943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EC3DF-35FB-B099-A56B-A07B251C5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Mediastinal and hilar LAD</a:t>
            </a:r>
          </a:p>
        </p:txBody>
      </p:sp>
    </p:spTree>
    <p:extLst>
      <p:ext uri="{BB962C8B-B14F-4D97-AF65-F5344CB8AC3E}">
        <p14:creationId xmlns:p14="http://schemas.microsoft.com/office/powerpoint/2010/main" val="42174662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2FA681-1981-C246-0BE4-A26436112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761" y="813603"/>
            <a:ext cx="6010478" cy="52307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4587C2-C0CD-1167-6A60-C7DE07C4CBC9}"/>
              </a:ext>
            </a:extLst>
          </p:cNvPr>
          <p:cNvSpPr txBox="1"/>
          <p:nvPr/>
        </p:nvSpPr>
        <p:spPr>
          <a:xfrm>
            <a:off x="749030" y="321013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 </a:t>
            </a:r>
            <a:r>
              <a:rPr lang="en-US" dirty="0" err="1"/>
              <a:t>yo</a:t>
            </a:r>
            <a:r>
              <a:rPr lang="en-US" dirty="0"/>
              <a:t> man</a:t>
            </a:r>
          </a:p>
        </p:txBody>
      </p:sp>
    </p:spTree>
    <p:extLst>
      <p:ext uri="{BB962C8B-B14F-4D97-AF65-F5344CB8AC3E}">
        <p14:creationId xmlns:p14="http://schemas.microsoft.com/office/powerpoint/2010/main" val="34206352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98BD8-B3CF-8A41-DDF2-DEA0E6855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Pleural effusions</a:t>
            </a:r>
          </a:p>
        </p:txBody>
      </p:sp>
    </p:spTree>
    <p:extLst>
      <p:ext uri="{BB962C8B-B14F-4D97-AF65-F5344CB8AC3E}">
        <p14:creationId xmlns:p14="http://schemas.microsoft.com/office/powerpoint/2010/main" val="24661344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2FA681-1981-C246-0BE4-A26436112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761" y="813603"/>
            <a:ext cx="6010478" cy="52307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4587C2-C0CD-1167-6A60-C7DE07C4CBC9}"/>
              </a:ext>
            </a:extLst>
          </p:cNvPr>
          <p:cNvSpPr txBox="1"/>
          <p:nvPr/>
        </p:nvSpPr>
        <p:spPr>
          <a:xfrm>
            <a:off x="749030" y="321013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 </a:t>
            </a:r>
            <a:r>
              <a:rPr lang="en-US" dirty="0" err="1"/>
              <a:t>yo</a:t>
            </a:r>
            <a:r>
              <a:rPr lang="en-US" dirty="0"/>
              <a:t> man</a:t>
            </a:r>
          </a:p>
        </p:txBody>
      </p:sp>
    </p:spTree>
    <p:extLst>
      <p:ext uri="{BB962C8B-B14F-4D97-AF65-F5344CB8AC3E}">
        <p14:creationId xmlns:p14="http://schemas.microsoft.com/office/powerpoint/2010/main" val="18334166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47BE11-7964-FFC6-C1E6-0AA28F4B7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89" y="812447"/>
            <a:ext cx="5254422" cy="52331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C6184B-244D-C23B-B72A-A42C7DBA9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414" y="812447"/>
            <a:ext cx="5552337" cy="523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247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28A6DD-B520-F930-A873-BE2723F4F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63" y="1140263"/>
            <a:ext cx="4820598" cy="45774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F43B47-C9C6-AA98-04F1-E57AD54F2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645" y="953310"/>
            <a:ext cx="3522458" cy="4951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6BAC0B-E8E8-E8EE-829A-B16B8490ACA6}"/>
              </a:ext>
            </a:extLst>
          </p:cNvPr>
          <p:cNvSpPr txBox="1"/>
          <p:nvPr/>
        </p:nvSpPr>
        <p:spPr>
          <a:xfrm>
            <a:off x="617163" y="476654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 </a:t>
            </a:r>
            <a:r>
              <a:rPr lang="en-US" dirty="0" err="1"/>
              <a:t>yo</a:t>
            </a:r>
            <a:r>
              <a:rPr lang="en-US" dirty="0"/>
              <a:t> man</a:t>
            </a:r>
          </a:p>
        </p:txBody>
      </p:sp>
    </p:spTree>
    <p:extLst>
      <p:ext uri="{BB962C8B-B14F-4D97-AF65-F5344CB8AC3E}">
        <p14:creationId xmlns:p14="http://schemas.microsoft.com/office/powerpoint/2010/main" val="35705622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E6398-FDC6-B30C-A67C-5E4949C3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Miliary pattern</a:t>
            </a:r>
          </a:p>
        </p:txBody>
      </p:sp>
    </p:spTree>
    <p:extLst>
      <p:ext uri="{BB962C8B-B14F-4D97-AF65-F5344CB8AC3E}">
        <p14:creationId xmlns:p14="http://schemas.microsoft.com/office/powerpoint/2010/main" val="6194791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F8AEBA00-6BE1-DCA4-EBA6-7A2C4F7AC6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682" y="1352145"/>
            <a:ext cx="5596576" cy="408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23F0632-E0E4-FCF2-5933-411F786DF3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420895"/>
            <a:ext cx="5784318" cy="4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55127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8B6AE8-7BB7-70B2-B749-7178A610F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82" y="809481"/>
            <a:ext cx="4345423" cy="52390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C394AE-1ADE-5C4C-909C-D5FEC0BDE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889" y="862390"/>
            <a:ext cx="5547529" cy="513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38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E77ABF-FE3C-A3A4-D1F7-B32EEA6FD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0" y="196850"/>
            <a:ext cx="5969000" cy="6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223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261277-C073-462F-0960-C01703585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619" y="894336"/>
            <a:ext cx="5327089" cy="50693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7D6719-ADD4-84CC-F272-CD471A8D634E}"/>
              </a:ext>
            </a:extLst>
          </p:cNvPr>
          <p:cNvSpPr txBox="1"/>
          <p:nvPr/>
        </p:nvSpPr>
        <p:spPr>
          <a:xfrm>
            <a:off x="519619" y="243192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43 </a:t>
            </a:r>
            <a:r>
              <a:rPr lang="en-US" dirty="0" err="1"/>
              <a:t>yo</a:t>
            </a:r>
            <a:r>
              <a:rPr lang="en-US" dirty="0"/>
              <a:t> man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022B6E-583F-C074-076C-8A9C62CC9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00212"/>
            <a:ext cx="5918368" cy="345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871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DD0B87-686D-F669-D06D-E6C1694CC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13" y="826494"/>
            <a:ext cx="5926306" cy="52050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93D05C-DAC4-B6F1-1292-1BD90C0582D4}"/>
              </a:ext>
            </a:extLst>
          </p:cNvPr>
          <p:cNvSpPr txBox="1"/>
          <p:nvPr/>
        </p:nvSpPr>
        <p:spPr>
          <a:xfrm>
            <a:off x="270213" y="214009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22 </a:t>
            </a:r>
            <a:r>
              <a:rPr lang="en-US" dirty="0" err="1"/>
              <a:t>yo</a:t>
            </a:r>
            <a:r>
              <a:rPr lang="en-US" dirty="0"/>
              <a:t> man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6EF256-A8CC-4EDE-2A66-5D1798D60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628" y="826494"/>
            <a:ext cx="4707159" cy="527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932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DED7BE-C105-1763-B6F1-02A8AB04B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36" y="1575678"/>
            <a:ext cx="5743883" cy="3706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018C9E-DFC2-EAC0-D599-1D635A550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75678"/>
            <a:ext cx="6009409" cy="37066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0063F0-AF9E-D39F-F7C7-56E0AC131CD2}"/>
              </a:ext>
            </a:extLst>
          </p:cNvPr>
          <p:cNvSpPr txBox="1"/>
          <p:nvPr/>
        </p:nvSpPr>
        <p:spPr>
          <a:xfrm>
            <a:off x="147836" y="617866"/>
            <a:ext cx="1495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22 </a:t>
            </a:r>
            <a:r>
              <a:rPr lang="en-US" dirty="0" err="1"/>
              <a:t>yo</a:t>
            </a:r>
            <a:r>
              <a:rPr lang="en-US" dirty="0"/>
              <a:t> man</a:t>
            </a:r>
          </a:p>
        </p:txBody>
      </p:sp>
    </p:spTree>
    <p:extLst>
      <p:ext uri="{BB962C8B-B14F-4D97-AF65-F5344CB8AC3E}">
        <p14:creationId xmlns:p14="http://schemas.microsoft.com/office/powerpoint/2010/main" val="10489653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ED729-093B-BF55-0575-28C58C2A9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Pneumonia</a:t>
            </a:r>
          </a:p>
        </p:txBody>
      </p:sp>
    </p:spTree>
    <p:extLst>
      <p:ext uri="{BB962C8B-B14F-4D97-AF65-F5344CB8AC3E}">
        <p14:creationId xmlns:p14="http://schemas.microsoft.com/office/powerpoint/2010/main" val="26112365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1CB730-EBDD-3100-3450-A0BC01CDB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9" y="924126"/>
            <a:ext cx="4188183" cy="50097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00AA38-A0B5-FFA7-3DF2-F32337DFC94C}"/>
              </a:ext>
            </a:extLst>
          </p:cNvPr>
          <p:cNvSpPr txBox="1"/>
          <p:nvPr/>
        </p:nvSpPr>
        <p:spPr>
          <a:xfrm>
            <a:off x="418038" y="321013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32 </a:t>
            </a:r>
            <a:r>
              <a:rPr lang="en-US" dirty="0" err="1"/>
              <a:t>yo</a:t>
            </a:r>
            <a:r>
              <a:rPr lang="en-US" dirty="0"/>
              <a:t> woman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8E6C46-706F-2AA6-CF57-8FCCA49B5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115" y="924126"/>
            <a:ext cx="5417946" cy="500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680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ED729-093B-BF55-0575-28C58C2A9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Pott’s disease</a:t>
            </a:r>
          </a:p>
        </p:txBody>
      </p:sp>
    </p:spTree>
    <p:extLst>
      <p:ext uri="{BB962C8B-B14F-4D97-AF65-F5344CB8AC3E}">
        <p14:creationId xmlns:p14="http://schemas.microsoft.com/office/powerpoint/2010/main" val="23440251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034B64-5428-E16D-BB0E-814760678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959" y="903001"/>
            <a:ext cx="6224082" cy="54300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B9E3AB-E39C-EF89-B8D2-7842CFF8D4C0}"/>
              </a:ext>
            </a:extLst>
          </p:cNvPr>
          <p:cNvSpPr txBox="1"/>
          <p:nvPr/>
        </p:nvSpPr>
        <p:spPr>
          <a:xfrm>
            <a:off x="1254868" y="408562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78 </a:t>
            </a:r>
            <a:r>
              <a:rPr lang="en-US" dirty="0" err="1"/>
              <a:t>yo</a:t>
            </a:r>
            <a:r>
              <a:rPr lang="en-US" dirty="0"/>
              <a:t> woman</a:t>
            </a:r>
          </a:p>
        </p:txBody>
      </p:sp>
    </p:spTree>
    <p:extLst>
      <p:ext uri="{BB962C8B-B14F-4D97-AF65-F5344CB8AC3E}">
        <p14:creationId xmlns:p14="http://schemas.microsoft.com/office/powerpoint/2010/main" val="2038381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72A5C1-65CA-43FC-9B3D-36A1AA0A9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658" y="1057313"/>
            <a:ext cx="6696683" cy="52309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704107-EAA8-1EB3-48E7-DCAD403467CE}"/>
              </a:ext>
            </a:extLst>
          </p:cNvPr>
          <p:cNvSpPr txBox="1"/>
          <p:nvPr/>
        </p:nvSpPr>
        <p:spPr>
          <a:xfrm>
            <a:off x="1196502" y="603115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78 </a:t>
            </a:r>
            <a:r>
              <a:rPr lang="en-US" dirty="0" err="1"/>
              <a:t>yo</a:t>
            </a:r>
            <a:r>
              <a:rPr lang="en-US" dirty="0"/>
              <a:t> woman</a:t>
            </a:r>
          </a:p>
        </p:txBody>
      </p:sp>
    </p:spTree>
    <p:extLst>
      <p:ext uri="{BB962C8B-B14F-4D97-AF65-F5344CB8AC3E}">
        <p14:creationId xmlns:p14="http://schemas.microsoft.com/office/powerpoint/2010/main" val="5646390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7CAFA-F73E-2753-248E-AF2A06086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272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F5B2AD-4DE2-E2A8-00BF-9A74EC304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540" y="33649"/>
            <a:ext cx="7060920" cy="679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70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318822-7580-516A-FDC7-E90F93690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772" y="0"/>
            <a:ext cx="4634455" cy="683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91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E0917-AD78-88B5-4FBA-154E93C93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965" y="308043"/>
            <a:ext cx="9610928" cy="1190017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solidFill>
                  <a:schemeClr val="tx1"/>
                </a:solidFill>
                <a:effectLst/>
                <a:latin typeface="Times New Roman" pitchFamily="18" charset="0"/>
              </a:rPr>
              <a:t>The four colors of a radiograph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48EA0F1-87DA-3EB9-28E1-DC62F17560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4" t="22877" r="10912" b="6189"/>
          <a:stretch/>
        </p:blipFill>
        <p:spPr>
          <a:xfrm>
            <a:off x="5339027" y="1686554"/>
            <a:ext cx="1510772" cy="4451599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5129DE-54F3-3042-2A28-94BDFDCFA756}"/>
              </a:ext>
            </a:extLst>
          </p:cNvPr>
          <p:cNvSpPr txBox="1"/>
          <p:nvPr/>
        </p:nvSpPr>
        <p:spPr>
          <a:xfrm>
            <a:off x="3465478" y="1686554"/>
            <a:ext cx="1510772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black</a:t>
            </a:r>
          </a:p>
          <a:p>
            <a:pPr>
              <a:spcBef>
                <a:spcPct val="50000"/>
              </a:spcBef>
            </a:pPr>
            <a:endParaRPr lang="en-US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dark grey</a:t>
            </a:r>
          </a:p>
          <a:p>
            <a:pPr>
              <a:spcBef>
                <a:spcPct val="50000"/>
              </a:spcBef>
            </a:pPr>
            <a:endParaRPr lang="en-US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light grey</a:t>
            </a:r>
          </a:p>
          <a:p>
            <a:pPr>
              <a:spcBef>
                <a:spcPct val="50000"/>
              </a:spcBef>
            </a:pPr>
            <a:endParaRPr lang="en-US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White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F8E904-6830-272D-022E-EDC9727F7A89}"/>
              </a:ext>
            </a:extLst>
          </p:cNvPr>
          <p:cNvSpPr txBox="1"/>
          <p:nvPr/>
        </p:nvSpPr>
        <p:spPr>
          <a:xfrm>
            <a:off x="7998601" y="1575881"/>
            <a:ext cx="246836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air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>
              <a:effectLst>
                <a:outerShdw blurRad="38100" dist="38100" dir="2700000" algn="tl">
                  <a:srgbClr val="000514"/>
                </a:outerShdw>
              </a:effectLst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>
              <a:effectLst>
                <a:outerShdw blurRad="38100" dist="38100" dir="2700000" algn="tl">
                  <a:srgbClr val="000514"/>
                </a:outerShdw>
              </a:effectLst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>
              <a:effectLst>
                <a:outerShdw blurRad="38100" dist="38100" dir="2700000" algn="tl">
                  <a:srgbClr val="000514"/>
                </a:outerShdw>
              </a:effectLst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>
              <a:effectLst>
                <a:outerShdw blurRad="38100" dist="38100" dir="2700000" algn="tl">
                  <a:srgbClr val="000514"/>
                </a:outerShdw>
              </a:effectLst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fat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>
              <a:effectLst>
                <a:outerShdw blurRad="38100" dist="38100" dir="2700000" algn="tl">
                  <a:srgbClr val="000514"/>
                </a:outerShdw>
              </a:effectLst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>
              <a:effectLst>
                <a:outerShdw blurRad="38100" dist="38100" dir="2700000" algn="tl">
                  <a:srgbClr val="000514"/>
                </a:outerShdw>
              </a:effectLst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>
              <a:effectLst>
                <a:outerShdw blurRad="38100" dist="38100" dir="2700000" algn="tl">
                  <a:srgbClr val="000514"/>
                </a:outerShdw>
              </a:effectLst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>
              <a:effectLst>
                <a:outerShdw blurRad="38100" dist="38100" dir="2700000" algn="tl">
                  <a:srgbClr val="000514"/>
                </a:outerShdw>
              </a:effectLst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soft tissues/H</a:t>
            </a:r>
            <a:r>
              <a:rPr lang="en-US" sz="1200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2</a:t>
            </a:r>
            <a:r>
              <a:rPr lang="en-US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O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>
              <a:effectLst>
                <a:outerShdw blurRad="38100" dist="38100" dir="2700000" algn="tl">
                  <a:srgbClr val="000514"/>
                </a:outerShdw>
              </a:effectLst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>
              <a:effectLst>
                <a:outerShdw blurRad="38100" dist="38100" dir="2700000" algn="tl">
                  <a:srgbClr val="000514"/>
                </a:outerShdw>
              </a:effectLst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>
              <a:effectLst>
                <a:outerShdw blurRad="38100" dist="38100" dir="2700000" algn="tl">
                  <a:srgbClr val="000514"/>
                </a:outerShdw>
              </a:effectLst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514"/>
                  </a:outerShdw>
                </a:effectLst>
                <a:latin typeface="Times New Roman" pitchFamily="18" charset="0"/>
              </a:rPr>
              <a:t>calcium, bone, mineral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9685B0-D2CB-C074-1BAB-91A738C28CC6}"/>
              </a:ext>
            </a:extLst>
          </p:cNvPr>
          <p:cNvSpPr txBox="1"/>
          <p:nvPr/>
        </p:nvSpPr>
        <p:spPr>
          <a:xfrm>
            <a:off x="9232782" y="6272958"/>
            <a:ext cx="2440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Courtesy Dr Sandra A Oldham</a:t>
            </a:r>
          </a:p>
        </p:txBody>
      </p:sp>
    </p:spTree>
    <p:extLst>
      <p:ext uri="{BB962C8B-B14F-4D97-AF65-F5344CB8AC3E}">
        <p14:creationId xmlns:p14="http://schemas.microsoft.com/office/powerpoint/2010/main" val="189315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CE5C4-5A4B-2B72-6C5B-591E26DB3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452336"/>
            <a:ext cx="9905998" cy="112354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colors of Radiology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FB9E980-276C-B73B-28BA-B0DEF4633D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4" t="22745" r="13621" b="7345"/>
          <a:stretch/>
        </p:blipFill>
        <p:spPr>
          <a:xfrm>
            <a:off x="2709120" y="1801731"/>
            <a:ext cx="2146637" cy="371035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Series24030313351800109" descr="0054lecture1rt tray">
            <a:extLst>
              <a:ext uri="{FF2B5EF4-FFF2-40B4-BE49-F238E27FC236}">
                <a16:creationId xmlns:a16="http://schemas.microsoft.com/office/drawing/2014/main" id="{48E68F27-96A2-37AA-9B1B-8D7CE3320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850" y="1681263"/>
            <a:ext cx="1295400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F13DD4-4412-0C49-3BAA-2EBCAA29DAE8}"/>
              </a:ext>
            </a:extLst>
          </p:cNvPr>
          <p:cNvSpPr txBox="1"/>
          <p:nvPr/>
        </p:nvSpPr>
        <p:spPr>
          <a:xfrm flipH="1">
            <a:off x="3378743" y="1319474"/>
            <a:ext cx="1001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X-ray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FDE136-2FAE-8EB7-340C-AA3544B9001D}"/>
              </a:ext>
            </a:extLst>
          </p:cNvPr>
          <p:cNvSpPr txBox="1"/>
          <p:nvPr/>
        </p:nvSpPr>
        <p:spPr>
          <a:xfrm flipH="1">
            <a:off x="7658946" y="1206549"/>
            <a:ext cx="1131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CT scan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992CEA-E2C4-A50D-54FC-BB711377F04D}"/>
              </a:ext>
            </a:extLst>
          </p:cNvPr>
          <p:cNvSpPr txBox="1"/>
          <p:nvPr/>
        </p:nvSpPr>
        <p:spPr>
          <a:xfrm>
            <a:off x="710119" y="2043129"/>
            <a:ext cx="1776919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000" b="1" dirty="0">
                <a:latin typeface="Times New Roman" pitchFamily="18" charset="0"/>
              </a:rPr>
              <a:t>4 </a:t>
            </a:r>
            <a:r>
              <a:rPr lang="en-US" altLang="en-US" b="1" dirty="0">
                <a:latin typeface="Times New Roman" pitchFamily="18" charset="0"/>
              </a:rPr>
              <a:t>colors only:</a:t>
            </a:r>
          </a:p>
          <a:p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	</a:t>
            </a:r>
          </a:p>
          <a:p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air – black</a:t>
            </a:r>
          </a:p>
          <a:p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fat – dark grey</a:t>
            </a:r>
          </a:p>
          <a:p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water – light grey</a:t>
            </a:r>
          </a:p>
          <a:p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bone - white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87A2EB-ACBB-C261-BCE9-8F0BC9B9ABB2}"/>
              </a:ext>
            </a:extLst>
          </p:cNvPr>
          <p:cNvSpPr txBox="1"/>
          <p:nvPr/>
        </p:nvSpPr>
        <p:spPr>
          <a:xfrm>
            <a:off x="9482880" y="2828835"/>
            <a:ext cx="17096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Expanded grey</a:t>
            </a:r>
          </a:p>
          <a:p>
            <a:r>
              <a:rPr lang="en-US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scale 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r>
              <a:rPr lang="en-US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see many shades of grey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788838-54EE-2345-0D1A-D20285775B02}"/>
              </a:ext>
            </a:extLst>
          </p:cNvPr>
          <p:cNvSpPr txBox="1"/>
          <p:nvPr/>
        </p:nvSpPr>
        <p:spPr>
          <a:xfrm>
            <a:off x="9232782" y="6272958"/>
            <a:ext cx="2440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Courtesy Dr Sandra A Oldham</a:t>
            </a:r>
          </a:p>
        </p:txBody>
      </p:sp>
    </p:spTree>
    <p:extLst>
      <p:ext uri="{BB962C8B-B14F-4D97-AF65-F5344CB8AC3E}">
        <p14:creationId xmlns:p14="http://schemas.microsoft.com/office/powerpoint/2010/main" val="1123262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F5B2AD-4DE2-E2A8-00BF-9A74EC304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289" y="33649"/>
            <a:ext cx="7060920" cy="6790702"/>
          </a:xfrm>
          <a:prstGeom prst="rect">
            <a:avLst/>
          </a:prstGeom>
        </p:spPr>
      </p:pic>
      <p:sp>
        <p:nvSpPr>
          <p:cNvPr id="12" name="Left Arrow 11">
            <a:extLst>
              <a:ext uri="{FF2B5EF4-FFF2-40B4-BE49-F238E27FC236}">
                <a16:creationId xmlns:a16="http://schemas.microsoft.com/office/drawing/2014/main" id="{E5DFB5CD-1295-69C8-39FC-5FE07C72B023}"/>
              </a:ext>
            </a:extLst>
          </p:cNvPr>
          <p:cNvSpPr/>
          <p:nvPr/>
        </p:nvSpPr>
        <p:spPr>
          <a:xfrm>
            <a:off x="6673174" y="2091448"/>
            <a:ext cx="3404681" cy="58366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6BB64C-01EF-AA39-E8C3-8BE4FBF65260}"/>
              </a:ext>
            </a:extLst>
          </p:cNvPr>
          <p:cNvSpPr txBox="1"/>
          <p:nvPr/>
        </p:nvSpPr>
        <p:spPr>
          <a:xfrm>
            <a:off x="10077854" y="1916349"/>
            <a:ext cx="1517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Aortic arch</a:t>
            </a:r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6BB35F60-A4CB-DF00-48AC-C0DE4AC7DAB4}"/>
              </a:ext>
            </a:extLst>
          </p:cNvPr>
          <p:cNvSpPr/>
          <p:nvPr/>
        </p:nvSpPr>
        <p:spPr>
          <a:xfrm>
            <a:off x="6348919" y="1125167"/>
            <a:ext cx="3404681" cy="58366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B5707A-7B6D-43C5-1B79-6EF3C6588DF8}"/>
              </a:ext>
            </a:extLst>
          </p:cNvPr>
          <p:cNvSpPr txBox="1"/>
          <p:nvPr/>
        </p:nvSpPr>
        <p:spPr>
          <a:xfrm>
            <a:off x="9763326" y="969684"/>
            <a:ext cx="1517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Trachea</a:t>
            </a:r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12C3B0E5-4AAE-08A0-EE95-F705B3C9D45E}"/>
              </a:ext>
            </a:extLst>
          </p:cNvPr>
          <p:cNvSpPr/>
          <p:nvPr/>
        </p:nvSpPr>
        <p:spPr>
          <a:xfrm>
            <a:off x="6783421" y="2581073"/>
            <a:ext cx="3404681" cy="58366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84C8A0-30AD-7800-FDD6-5D326564BEB0}"/>
              </a:ext>
            </a:extLst>
          </p:cNvPr>
          <p:cNvSpPr txBox="1"/>
          <p:nvPr/>
        </p:nvSpPr>
        <p:spPr>
          <a:xfrm>
            <a:off x="10188102" y="2396407"/>
            <a:ext cx="1517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AP Window</a:t>
            </a:r>
          </a:p>
        </p:txBody>
      </p:sp>
      <p:sp>
        <p:nvSpPr>
          <p:cNvPr id="18" name="Left Arrow 17">
            <a:extLst>
              <a:ext uri="{FF2B5EF4-FFF2-40B4-BE49-F238E27FC236}">
                <a16:creationId xmlns:a16="http://schemas.microsoft.com/office/drawing/2014/main" id="{69B3540C-67B9-8F09-C549-7FECC6BB01E3}"/>
              </a:ext>
            </a:extLst>
          </p:cNvPr>
          <p:cNvSpPr/>
          <p:nvPr/>
        </p:nvSpPr>
        <p:spPr>
          <a:xfrm>
            <a:off x="7128415" y="2964309"/>
            <a:ext cx="3404681" cy="58366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C5091235-7C3D-0A5F-5309-2DAA7DE76998}"/>
              </a:ext>
            </a:extLst>
          </p:cNvPr>
          <p:cNvSpPr/>
          <p:nvPr/>
        </p:nvSpPr>
        <p:spPr>
          <a:xfrm>
            <a:off x="7542178" y="4319771"/>
            <a:ext cx="3404681" cy="58366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E91BC1-10BE-CDE1-56B3-47630CF83D20}"/>
              </a:ext>
            </a:extLst>
          </p:cNvPr>
          <p:cNvSpPr txBox="1"/>
          <p:nvPr/>
        </p:nvSpPr>
        <p:spPr>
          <a:xfrm>
            <a:off x="10552551" y="2838009"/>
            <a:ext cx="1517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Left hilum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376780-CE01-918A-3E49-642422D1329D}"/>
              </a:ext>
            </a:extLst>
          </p:cNvPr>
          <p:cNvSpPr txBox="1"/>
          <p:nvPr/>
        </p:nvSpPr>
        <p:spPr>
          <a:xfrm>
            <a:off x="10946860" y="4135105"/>
            <a:ext cx="1037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Heart border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D24A6E-E27D-2E0F-4C64-D4537BE4CF32}"/>
              </a:ext>
            </a:extLst>
          </p:cNvPr>
          <p:cNvSpPr txBox="1"/>
          <p:nvPr/>
        </p:nvSpPr>
        <p:spPr>
          <a:xfrm>
            <a:off x="10077853" y="6171374"/>
            <a:ext cx="1780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Costophrenic sulcus </a:t>
            </a:r>
          </a:p>
        </p:txBody>
      </p:sp>
      <p:sp>
        <p:nvSpPr>
          <p:cNvPr id="23" name="Left Arrow 22">
            <a:extLst>
              <a:ext uri="{FF2B5EF4-FFF2-40B4-BE49-F238E27FC236}">
                <a16:creationId xmlns:a16="http://schemas.microsoft.com/office/drawing/2014/main" id="{BC32DA2D-D172-54F6-B983-B561D3336512}"/>
              </a:ext>
            </a:extLst>
          </p:cNvPr>
          <p:cNvSpPr/>
          <p:nvPr/>
        </p:nvSpPr>
        <p:spPr>
          <a:xfrm>
            <a:off x="8830756" y="6446115"/>
            <a:ext cx="1247098" cy="45719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4" name="Left Arrow 23">
            <a:extLst>
              <a:ext uri="{FF2B5EF4-FFF2-40B4-BE49-F238E27FC236}">
                <a16:creationId xmlns:a16="http://schemas.microsoft.com/office/drawing/2014/main" id="{C326C173-390B-12DF-BD6F-445575AAD5A8}"/>
              </a:ext>
            </a:extLst>
          </p:cNvPr>
          <p:cNvSpPr/>
          <p:nvPr/>
        </p:nvSpPr>
        <p:spPr>
          <a:xfrm rot="10800000">
            <a:off x="2269106" y="2033082"/>
            <a:ext cx="3404681" cy="58366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D7CFE8-2998-CE47-9FF0-3042987C6C5B}"/>
              </a:ext>
            </a:extLst>
          </p:cNvPr>
          <p:cNvSpPr txBox="1"/>
          <p:nvPr/>
        </p:nvSpPr>
        <p:spPr>
          <a:xfrm>
            <a:off x="803473" y="1848415"/>
            <a:ext cx="1517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Pleural Strip</a:t>
            </a:r>
          </a:p>
        </p:txBody>
      </p:sp>
      <p:sp>
        <p:nvSpPr>
          <p:cNvPr id="26" name="Left Arrow 25">
            <a:extLst>
              <a:ext uri="{FF2B5EF4-FFF2-40B4-BE49-F238E27FC236}">
                <a16:creationId xmlns:a16="http://schemas.microsoft.com/office/drawing/2014/main" id="{A24DC724-B81C-37BC-A935-E58659AE6F4E}"/>
              </a:ext>
            </a:extLst>
          </p:cNvPr>
          <p:cNvSpPr/>
          <p:nvPr/>
        </p:nvSpPr>
        <p:spPr>
          <a:xfrm rot="10800000">
            <a:off x="2064825" y="2396407"/>
            <a:ext cx="3404681" cy="58366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E1AAD7-611B-1222-C214-44BB051CC70F}"/>
              </a:ext>
            </a:extLst>
          </p:cNvPr>
          <p:cNvSpPr txBox="1"/>
          <p:nvPr/>
        </p:nvSpPr>
        <p:spPr>
          <a:xfrm>
            <a:off x="486384" y="2211741"/>
            <a:ext cx="1637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Azygos Vein</a:t>
            </a:r>
          </a:p>
        </p:txBody>
      </p:sp>
      <p:sp>
        <p:nvSpPr>
          <p:cNvPr id="28" name="Left Arrow 27">
            <a:extLst>
              <a:ext uri="{FF2B5EF4-FFF2-40B4-BE49-F238E27FC236}">
                <a16:creationId xmlns:a16="http://schemas.microsoft.com/office/drawing/2014/main" id="{08E73335-9516-2A93-90DD-516C2F748277}"/>
              </a:ext>
            </a:extLst>
          </p:cNvPr>
          <p:cNvSpPr/>
          <p:nvPr/>
        </p:nvSpPr>
        <p:spPr>
          <a:xfrm rot="10800000">
            <a:off x="2064824" y="3070698"/>
            <a:ext cx="2828528" cy="58366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B1ADF3-56EA-85ED-76FC-3CA46A20D335}"/>
              </a:ext>
            </a:extLst>
          </p:cNvPr>
          <p:cNvSpPr txBox="1"/>
          <p:nvPr/>
        </p:nvSpPr>
        <p:spPr>
          <a:xfrm>
            <a:off x="631616" y="2892676"/>
            <a:ext cx="1637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Right hilum</a:t>
            </a:r>
          </a:p>
        </p:txBody>
      </p:sp>
      <p:sp>
        <p:nvSpPr>
          <p:cNvPr id="30" name="Left Arrow 29">
            <a:extLst>
              <a:ext uri="{FF2B5EF4-FFF2-40B4-BE49-F238E27FC236}">
                <a16:creationId xmlns:a16="http://schemas.microsoft.com/office/drawing/2014/main" id="{14A7E294-5245-DF19-99C2-B132599356F7}"/>
              </a:ext>
            </a:extLst>
          </p:cNvPr>
          <p:cNvSpPr/>
          <p:nvPr/>
        </p:nvSpPr>
        <p:spPr>
          <a:xfrm rot="10800000">
            <a:off x="2123874" y="4261405"/>
            <a:ext cx="2828528" cy="58366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80F985-3279-4CE9-EC29-74878F535C0E}"/>
              </a:ext>
            </a:extLst>
          </p:cNvPr>
          <p:cNvSpPr txBox="1"/>
          <p:nvPr/>
        </p:nvSpPr>
        <p:spPr>
          <a:xfrm>
            <a:off x="1231488" y="3993231"/>
            <a:ext cx="1037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Heart border</a:t>
            </a:r>
          </a:p>
        </p:txBody>
      </p:sp>
      <p:sp>
        <p:nvSpPr>
          <p:cNvPr id="32" name="Left Arrow 31">
            <a:extLst>
              <a:ext uri="{FF2B5EF4-FFF2-40B4-BE49-F238E27FC236}">
                <a16:creationId xmlns:a16="http://schemas.microsoft.com/office/drawing/2014/main" id="{3FE1D7A6-0F14-2D1C-6E2A-011092CB64BA}"/>
              </a:ext>
            </a:extLst>
          </p:cNvPr>
          <p:cNvSpPr/>
          <p:nvPr/>
        </p:nvSpPr>
        <p:spPr>
          <a:xfrm rot="10800000">
            <a:off x="1755580" y="6041856"/>
            <a:ext cx="1072946" cy="58366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BEBF0C6-3FEB-417E-F733-FA15EC035471}"/>
              </a:ext>
            </a:extLst>
          </p:cNvPr>
          <p:cNvSpPr txBox="1"/>
          <p:nvPr/>
        </p:nvSpPr>
        <p:spPr>
          <a:xfrm>
            <a:off x="0" y="5830852"/>
            <a:ext cx="1780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Costophrenic sulcus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C7D1759-1E23-4F2E-8A22-9525EB4DE6A6}"/>
              </a:ext>
            </a:extLst>
          </p:cNvPr>
          <p:cNvSpPr txBox="1"/>
          <p:nvPr/>
        </p:nvSpPr>
        <p:spPr>
          <a:xfrm>
            <a:off x="5636981" y="4359372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Spine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2A7ADD-5C85-318C-B407-A3BB7428A817}"/>
              </a:ext>
            </a:extLst>
          </p:cNvPr>
          <p:cNvSpPr txBox="1"/>
          <p:nvPr/>
        </p:nvSpPr>
        <p:spPr>
          <a:xfrm>
            <a:off x="6669098" y="4968812"/>
            <a:ext cx="873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Heart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E1C1F2C-59EF-805A-6292-6C3D2FE4A3BC}"/>
              </a:ext>
            </a:extLst>
          </p:cNvPr>
          <p:cNvSpPr txBox="1"/>
          <p:nvPr/>
        </p:nvSpPr>
        <p:spPr>
          <a:xfrm>
            <a:off x="6755995" y="6166508"/>
            <a:ext cx="1181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Stomach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E267EA-403D-1660-955B-FF304B647035}"/>
              </a:ext>
            </a:extLst>
          </p:cNvPr>
          <p:cNvSpPr txBox="1"/>
          <p:nvPr/>
        </p:nvSpPr>
        <p:spPr>
          <a:xfrm>
            <a:off x="3303564" y="5267446"/>
            <a:ext cx="1648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Diaphragm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1CE74F5-461C-A748-9B0E-8A6B4429E0C7}"/>
              </a:ext>
            </a:extLst>
          </p:cNvPr>
          <p:cNvSpPr txBox="1"/>
          <p:nvPr/>
        </p:nvSpPr>
        <p:spPr>
          <a:xfrm>
            <a:off x="6930958" y="5646186"/>
            <a:ext cx="1716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Diaphragm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CE65E96-6FAE-E8A5-6120-7FEEFE600594}"/>
              </a:ext>
            </a:extLst>
          </p:cNvPr>
          <p:cNvSpPr txBox="1"/>
          <p:nvPr/>
        </p:nvSpPr>
        <p:spPr>
          <a:xfrm>
            <a:off x="4224449" y="575768"/>
            <a:ext cx="1648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Lung Apex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CF9459A-D050-8264-A055-8198D0446735}"/>
              </a:ext>
            </a:extLst>
          </p:cNvPr>
          <p:cNvSpPr txBox="1"/>
          <p:nvPr/>
        </p:nvSpPr>
        <p:spPr>
          <a:xfrm>
            <a:off x="6522531" y="645164"/>
            <a:ext cx="1648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Lung Apex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65969D0-920F-244D-4268-4B2FBF419696}"/>
              </a:ext>
            </a:extLst>
          </p:cNvPr>
          <p:cNvSpPr txBox="1"/>
          <p:nvPr/>
        </p:nvSpPr>
        <p:spPr>
          <a:xfrm>
            <a:off x="3866958" y="6052563"/>
            <a:ext cx="7171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Liver</a:t>
            </a:r>
          </a:p>
        </p:txBody>
      </p:sp>
      <p:sp>
        <p:nvSpPr>
          <p:cNvPr id="48" name="Left Arrow 47">
            <a:extLst>
              <a:ext uri="{FF2B5EF4-FFF2-40B4-BE49-F238E27FC236}">
                <a16:creationId xmlns:a16="http://schemas.microsoft.com/office/drawing/2014/main" id="{B64DCCB0-D570-C70A-9137-45D99F514372}"/>
              </a:ext>
            </a:extLst>
          </p:cNvPr>
          <p:cNvSpPr/>
          <p:nvPr/>
        </p:nvSpPr>
        <p:spPr>
          <a:xfrm rot="10800000">
            <a:off x="2442171" y="845508"/>
            <a:ext cx="1734068" cy="106769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C929E35-09A2-7E74-FD7C-D4C439A67170}"/>
              </a:ext>
            </a:extLst>
          </p:cNvPr>
          <p:cNvSpPr txBox="1"/>
          <p:nvPr/>
        </p:nvSpPr>
        <p:spPr>
          <a:xfrm>
            <a:off x="639390" y="694067"/>
            <a:ext cx="2271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Right Clavicle</a:t>
            </a:r>
          </a:p>
        </p:txBody>
      </p:sp>
      <p:sp>
        <p:nvSpPr>
          <p:cNvPr id="51" name="Left Arrow 50">
            <a:extLst>
              <a:ext uri="{FF2B5EF4-FFF2-40B4-BE49-F238E27FC236}">
                <a16:creationId xmlns:a16="http://schemas.microsoft.com/office/drawing/2014/main" id="{9FFF9E79-E4BD-020F-94F0-CA655981783D}"/>
              </a:ext>
            </a:extLst>
          </p:cNvPr>
          <p:cNvSpPr/>
          <p:nvPr/>
        </p:nvSpPr>
        <p:spPr>
          <a:xfrm>
            <a:off x="8234052" y="911318"/>
            <a:ext cx="1648838" cy="45719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258CDE4-94F8-662E-506F-5123A7758E7C}"/>
              </a:ext>
            </a:extLst>
          </p:cNvPr>
          <p:cNvSpPr txBox="1"/>
          <p:nvPr/>
        </p:nvSpPr>
        <p:spPr>
          <a:xfrm>
            <a:off x="9892616" y="726652"/>
            <a:ext cx="1890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Left Clavicle</a:t>
            </a:r>
          </a:p>
        </p:txBody>
      </p:sp>
      <p:sp>
        <p:nvSpPr>
          <p:cNvPr id="53" name="Left Arrow 52">
            <a:extLst>
              <a:ext uri="{FF2B5EF4-FFF2-40B4-BE49-F238E27FC236}">
                <a16:creationId xmlns:a16="http://schemas.microsoft.com/office/drawing/2014/main" id="{B1D2C4EC-5768-222B-4CD1-B6BA24E85819}"/>
              </a:ext>
            </a:extLst>
          </p:cNvPr>
          <p:cNvSpPr/>
          <p:nvPr/>
        </p:nvSpPr>
        <p:spPr>
          <a:xfrm rot="10800000">
            <a:off x="2220340" y="3677479"/>
            <a:ext cx="2828528" cy="58366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72DA9F1-3285-C051-C17F-8048A80AB94B}"/>
              </a:ext>
            </a:extLst>
          </p:cNvPr>
          <p:cNvSpPr txBox="1"/>
          <p:nvPr/>
        </p:nvSpPr>
        <p:spPr>
          <a:xfrm>
            <a:off x="402282" y="3515112"/>
            <a:ext cx="1861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Right Bronchus</a:t>
            </a:r>
          </a:p>
        </p:txBody>
      </p:sp>
      <p:sp>
        <p:nvSpPr>
          <p:cNvPr id="55" name="Left Arrow 54">
            <a:extLst>
              <a:ext uri="{FF2B5EF4-FFF2-40B4-BE49-F238E27FC236}">
                <a16:creationId xmlns:a16="http://schemas.microsoft.com/office/drawing/2014/main" id="{7D91A17F-3FAD-9156-9F1C-DF71F9E976D3}"/>
              </a:ext>
            </a:extLst>
          </p:cNvPr>
          <p:cNvSpPr/>
          <p:nvPr/>
        </p:nvSpPr>
        <p:spPr>
          <a:xfrm>
            <a:off x="6673173" y="3296826"/>
            <a:ext cx="3404681" cy="58366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23A9E01-178D-EE4A-329F-42BB1CB622FF}"/>
              </a:ext>
            </a:extLst>
          </p:cNvPr>
          <p:cNvSpPr txBox="1"/>
          <p:nvPr/>
        </p:nvSpPr>
        <p:spPr>
          <a:xfrm>
            <a:off x="10149538" y="3136166"/>
            <a:ext cx="1708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Left bronchus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E6A9E8E-8286-D5D8-7F27-7EB119C435E5}"/>
              </a:ext>
            </a:extLst>
          </p:cNvPr>
          <p:cNvSpPr txBox="1"/>
          <p:nvPr/>
        </p:nvSpPr>
        <p:spPr>
          <a:xfrm>
            <a:off x="5457734" y="2124189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Carina</a:t>
            </a:r>
          </a:p>
        </p:txBody>
      </p:sp>
    </p:spTree>
    <p:extLst>
      <p:ext uri="{BB962C8B-B14F-4D97-AF65-F5344CB8AC3E}">
        <p14:creationId xmlns:p14="http://schemas.microsoft.com/office/powerpoint/2010/main" val="20696568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3406</TotalTime>
  <Words>349</Words>
  <Application>Microsoft Office PowerPoint</Application>
  <PresentationFormat>Widescreen</PresentationFormat>
  <Paragraphs>148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Century Gothic</vt:lpstr>
      <vt:lpstr>Times New Roman</vt:lpstr>
      <vt:lpstr>Wingdings</vt:lpstr>
      <vt:lpstr>Mesh</vt:lpstr>
      <vt:lpstr>Diagnosis of  tuberculosis  an introduction to radiology</vt:lpstr>
      <vt:lpstr>objectives</vt:lpstr>
      <vt:lpstr>PowerPoint Presentation</vt:lpstr>
      <vt:lpstr>PowerPoint Presentation</vt:lpstr>
      <vt:lpstr>PowerPoint Presentation</vt:lpstr>
      <vt:lpstr>PowerPoint Presentation</vt:lpstr>
      <vt:lpstr>The four colors of a radiograph</vt:lpstr>
      <vt:lpstr>The colors of Radiology</vt:lpstr>
      <vt:lpstr>PowerPoint Presentation</vt:lpstr>
      <vt:lpstr>PowerPoint Presentation</vt:lpstr>
      <vt:lpstr>LOBES</vt:lpstr>
      <vt:lpstr>PowerPoint Presentation</vt:lpstr>
      <vt:lpstr>PowerPoint Presentation</vt:lpstr>
      <vt:lpstr>CXR findings in tuberculosis</vt:lpstr>
      <vt:lpstr>Lung Cavitation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Pneumothorax</vt:lpstr>
      <vt:lpstr>PowerPoint Presentation</vt:lpstr>
      <vt:lpstr>Tree in bud </vt:lpstr>
      <vt:lpstr>PowerPoint Presentation</vt:lpstr>
      <vt:lpstr>PowerPoint Presentation</vt:lpstr>
      <vt:lpstr>PowerPoint Presentation</vt:lpstr>
      <vt:lpstr>Mediastinal and hilar LAD</vt:lpstr>
      <vt:lpstr>PowerPoint Presentation</vt:lpstr>
      <vt:lpstr>Pleural effusions</vt:lpstr>
      <vt:lpstr>PowerPoint Presentation</vt:lpstr>
      <vt:lpstr>PowerPoint Presentation</vt:lpstr>
      <vt:lpstr>PowerPoint Presentation</vt:lpstr>
      <vt:lpstr>Miliary pattern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Pneumonia</vt:lpstr>
      <vt:lpstr>PowerPoint Presentation</vt:lpstr>
      <vt:lpstr>Pott’s disease</vt:lpstr>
      <vt:lpstr>PowerPoint Presentation</vt:lpstr>
      <vt:lpstr>PowerPoint Presentation</vt:lpstr>
      <vt:lpstr>Thank you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Diagnosis of  tuberculosis  an introduction to radiology</dc:title>
  <dc:creator>RM Estrada-Y-Martin</dc:creator>
  <cp:lastModifiedBy>Alysia Wayne</cp:lastModifiedBy>
  <cp:revision>35</cp:revision>
  <dcterms:created xsi:type="dcterms:W3CDTF">2025-08-10T23:14:27Z</dcterms:created>
  <dcterms:modified xsi:type="dcterms:W3CDTF">2025-09-17T14:36:13Z</dcterms:modified>
</cp:coreProperties>
</file>