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24" r:id="rId2"/>
    <p:sldMasterId id="2147483738" r:id="rId3"/>
  </p:sldMasterIdLst>
  <p:notesMasterIdLst>
    <p:notesMasterId r:id="rId53"/>
  </p:notesMasterIdLst>
  <p:handoutMasterIdLst>
    <p:handoutMasterId r:id="rId54"/>
  </p:handoutMasterIdLst>
  <p:sldIdLst>
    <p:sldId id="275" r:id="rId4"/>
    <p:sldId id="303" r:id="rId5"/>
    <p:sldId id="302" r:id="rId6"/>
    <p:sldId id="620" r:id="rId7"/>
    <p:sldId id="1829" r:id="rId8"/>
    <p:sldId id="1830" r:id="rId9"/>
    <p:sldId id="621" r:id="rId10"/>
    <p:sldId id="1831" r:id="rId11"/>
    <p:sldId id="1832" r:id="rId12"/>
    <p:sldId id="1833" r:id="rId13"/>
    <p:sldId id="1834" r:id="rId14"/>
    <p:sldId id="1835" r:id="rId15"/>
    <p:sldId id="1836" r:id="rId16"/>
    <p:sldId id="1837" r:id="rId17"/>
    <p:sldId id="1838" r:id="rId18"/>
    <p:sldId id="1839" r:id="rId19"/>
    <p:sldId id="1840" r:id="rId20"/>
    <p:sldId id="1841" r:id="rId21"/>
    <p:sldId id="1842" r:id="rId22"/>
    <p:sldId id="1843" r:id="rId23"/>
    <p:sldId id="1844" r:id="rId24"/>
    <p:sldId id="1845" r:id="rId25"/>
    <p:sldId id="1846" r:id="rId26"/>
    <p:sldId id="1847" r:id="rId27"/>
    <p:sldId id="1848" r:id="rId28"/>
    <p:sldId id="1849" r:id="rId29"/>
    <p:sldId id="1850" r:id="rId30"/>
    <p:sldId id="1851" r:id="rId31"/>
    <p:sldId id="1852" r:id="rId32"/>
    <p:sldId id="1853" r:id="rId33"/>
    <p:sldId id="1854" r:id="rId34"/>
    <p:sldId id="1855" r:id="rId35"/>
    <p:sldId id="1856" r:id="rId36"/>
    <p:sldId id="1857" r:id="rId37"/>
    <p:sldId id="1858" r:id="rId38"/>
    <p:sldId id="1859" r:id="rId39"/>
    <p:sldId id="1860" r:id="rId40"/>
    <p:sldId id="1861" r:id="rId41"/>
    <p:sldId id="1862" r:id="rId42"/>
    <p:sldId id="1869" r:id="rId43"/>
    <p:sldId id="1870" r:id="rId44"/>
    <p:sldId id="1863" r:id="rId45"/>
    <p:sldId id="1864" r:id="rId46"/>
    <p:sldId id="1865" r:id="rId47"/>
    <p:sldId id="1866" r:id="rId48"/>
    <p:sldId id="1867" r:id="rId49"/>
    <p:sldId id="1868" r:id="rId50"/>
    <p:sldId id="1871" r:id="rId51"/>
    <p:sldId id="295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450"/>
    <a:srgbClr val="022151"/>
    <a:srgbClr val="FFC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82" autoAdjust="0"/>
  </p:normalViewPr>
  <p:slideViewPr>
    <p:cSldViewPr snapToGrid="0">
      <p:cViewPr varScale="1">
        <p:scale>
          <a:sx n="93" d="100"/>
          <a:sy n="93" d="100"/>
        </p:scale>
        <p:origin x="164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7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692150"/>
            <a:ext cx="2670175" cy="2001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905" y="691563"/>
            <a:ext cx="4142666" cy="547338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458208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7933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51408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41075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54791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7692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087190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4217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8266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1649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88% of specimens</a:t>
            </a:r>
            <a:r>
              <a:rPr lang="en-US" baseline="0" dirty="0"/>
              <a:t> received in CY2013 were respiratory</a:t>
            </a:r>
          </a:p>
          <a:p>
            <a:r>
              <a:rPr lang="en-US" baseline="0" dirty="0"/>
              <a:t>Social &amp; cultural stigma</a:t>
            </a:r>
          </a:p>
          <a:p>
            <a:r>
              <a:rPr lang="en-US" dirty="0"/>
              <a:t>The average person produces about a liter of mucus per day</a:t>
            </a:r>
          </a:p>
          <a:p>
            <a:endParaRPr lang="en-US" dirty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3AC1E02-5F4C-4D82-97FE-9A40B17EF5E7}" type="slidenum">
              <a:rPr lang="en-US" sz="1200">
                <a:solidFill>
                  <a:prstClr val="black"/>
                </a:solidFill>
              </a:rPr>
              <a:pPr algn="r"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0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24" tIns="44271" rIns="90124" bIns="4427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4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FBEC612-C846-427A-BB40-F783A929C2FE}" type="slidenum">
              <a:rPr lang="en-US" sz="1200">
                <a:solidFill>
                  <a:prstClr val="black"/>
                </a:solidFill>
              </a:rPr>
              <a:pPr algn="r" eaLnBrk="1" hangingPunct="1"/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8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692150"/>
            <a:ext cx="2670175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188720" y="2647779"/>
            <a:ext cx="6858000" cy="2011680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165860" y="4906339"/>
            <a:ext cx="6858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09360"/>
            <a:ext cx="155448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188720" y="4754880"/>
            <a:ext cx="6858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5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374904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640" y="1463040"/>
            <a:ext cx="374904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9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2514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40480" y="1463040"/>
            <a:ext cx="2514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AA16DA-1B34-45FA-8557-BBD124E90E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2230" y="1463040"/>
            <a:ext cx="25146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0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6560" y="2377440"/>
            <a:ext cx="2103120" cy="32918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66560" y="5760720"/>
            <a:ext cx="2103120" cy="4572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3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371600" y="2651760"/>
            <a:ext cx="6309360" cy="1371600"/>
          </a:xfrm>
        </p:spPr>
        <p:txBody>
          <a:bodyPr anchor="b" anchorCtr="1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371600" y="4480560"/>
            <a:ext cx="6309360" cy="155448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371600" y="4277572"/>
            <a:ext cx="630936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93" y="461268"/>
            <a:ext cx="6630895" cy="798296"/>
          </a:xfrm>
        </p:spPr>
        <p:txBody>
          <a:bodyPr anchor="b">
            <a:noAutofit/>
          </a:bodyPr>
          <a:lstStyle>
            <a:lvl1pPr>
              <a:defRPr sz="37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7071" y="1856468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837071" y="2654083"/>
            <a:ext cx="6630895" cy="3418886"/>
          </a:xfr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1828193" y="1404425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112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188720" y="2647779"/>
            <a:ext cx="6858000" cy="2011680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165860" y="4906339"/>
            <a:ext cx="6858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09360"/>
            <a:ext cx="155448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188720" y="4754880"/>
            <a:ext cx="6858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30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6560" y="2377440"/>
            <a:ext cx="2103120" cy="37490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02375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0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6560" y="2377440"/>
            <a:ext cx="2103120" cy="37490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10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011680" y="1645921"/>
            <a:ext cx="6858000" cy="549117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286000"/>
            <a:ext cx="6858000" cy="39319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24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68580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80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6560" y="2377440"/>
            <a:ext cx="2103120" cy="37490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02375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13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00" y="1645920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36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22860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65200" y="1645920"/>
            <a:ext cx="22860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2B47BD-DF7E-4D2D-8BAD-FD874A8955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3709" y="1642651"/>
            <a:ext cx="2286000" cy="45704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7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280160" y="1369562"/>
            <a:ext cx="7589520" cy="484632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2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758952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69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374904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640" y="1463040"/>
            <a:ext cx="374904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29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2514600" cy="4754880"/>
          </a:xfrm>
        </p:spPr>
        <p:txBody>
          <a:bodyPr/>
          <a:lstStyle>
            <a:lvl4pPr marL="6858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40480" y="1463040"/>
            <a:ext cx="2514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AA16DA-1B34-45FA-8557-BBD124E90E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2230" y="1463040"/>
            <a:ext cx="2514600" cy="4754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4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6560" y="2377440"/>
            <a:ext cx="2103120" cy="32918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66560" y="5760720"/>
            <a:ext cx="2103120" cy="4572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4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371600" y="2651760"/>
            <a:ext cx="6309360" cy="1371600"/>
          </a:xfrm>
        </p:spPr>
        <p:txBody>
          <a:bodyPr anchor="b" anchorCtr="1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371600" y="4480560"/>
            <a:ext cx="6309360" cy="155448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371600" y="4277572"/>
            <a:ext cx="630936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61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188720" y="2647779"/>
            <a:ext cx="6858000" cy="2011680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165860" y="4906339"/>
            <a:ext cx="6858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09360"/>
            <a:ext cx="155448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188720" y="4754880"/>
            <a:ext cx="6858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341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6560" y="2377440"/>
            <a:ext cx="2103120" cy="37490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02375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1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6560" y="2377440"/>
            <a:ext cx="2103120" cy="37490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79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6560" y="2377440"/>
            <a:ext cx="2103120" cy="37490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8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011680" y="1645921"/>
            <a:ext cx="6858000" cy="549117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286000"/>
            <a:ext cx="6858000" cy="39319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31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68580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78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00" y="1645920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76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22860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65200" y="1645920"/>
            <a:ext cx="22860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2B47BD-DF7E-4D2D-8BAD-FD874A8955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3709" y="1642651"/>
            <a:ext cx="2286000" cy="45704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904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280160" y="1369562"/>
            <a:ext cx="7589520" cy="484632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29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758952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31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374904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640" y="1463040"/>
            <a:ext cx="374904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97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2514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40480" y="1463040"/>
            <a:ext cx="2514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AA16DA-1B34-45FA-8557-BBD124E90E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2230" y="1463040"/>
            <a:ext cx="2514600" cy="4754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00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6560" y="2377440"/>
            <a:ext cx="2103120" cy="32918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66560" y="5760720"/>
            <a:ext cx="2103120" cy="45720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011680" y="1645921"/>
            <a:ext cx="6858000" cy="549117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286000"/>
            <a:ext cx="68580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8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371600" y="2651760"/>
            <a:ext cx="6309360" cy="1371600"/>
          </a:xfrm>
        </p:spPr>
        <p:txBody>
          <a:bodyPr anchor="b" anchorCtr="1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371600" y="4480560"/>
            <a:ext cx="6309360" cy="155448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371600" y="4277572"/>
            <a:ext cx="630936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4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6858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00" y="1645920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6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2286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65200" y="1645920"/>
            <a:ext cx="2286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2B47BD-DF7E-4D2D-8BAD-FD874A8955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3709" y="1642651"/>
            <a:ext cx="2286000" cy="457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9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280160" y="1369562"/>
            <a:ext cx="7589520" cy="484632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7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758952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74320" y="274319"/>
            <a:ext cx="859536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859536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text styles slides consist of Verdana (Body) font 24 pt. with 6 pt. space before and after paragraphs and single line spacing.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274320" y="6311900"/>
            <a:ext cx="155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1920240" y="6309361"/>
            <a:ext cx="594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955280" y="630936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7" r:id="rId3"/>
    <p:sldLayoutId id="2147483704" r:id="rId4"/>
    <p:sldLayoutId id="2147483706" r:id="rId5"/>
    <p:sldLayoutId id="2147483718" r:id="rId6"/>
    <p:sldLayoutId id="2147483722" r:id="rId7"/>
    <p:sldLayoutId id="2147483716" r:id="rId8"/>
    <p:sldLayoutId id="2147483719" r:id="rId9"/>
    <p:sldLayoutId id="2147483720" r:id="rId10"/>
    <p:sldLayoutId id="2147483723" r:id="rId11"/>
    <p:sldLayoutId id="2147483721" r:id="rId12"/>
    <p:sldLayoutId id="2147483710" r:id="rId13"/>
    <p:sldLayoutId id="2147483752" r:id="rId1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74320" y="274319"/>
            <a:ext cx="859536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859536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 List Style 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274320" y="6311900"/>
            <a:ext cx="155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1920240" y="6309361"/>
            <a:ext cx="594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955280" y="630936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6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Verdana" panose="020B060403050404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Wingdings 3" panose="05040102010807070707" pitchFamily="18" charset="2"/>
        <a:buChar char="}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Aleo" panose="00000500000000000000" pitchFamily="2" charset="0"/>
        <a:buChar char="◊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74320" y="274319"/>
            <a:ext cx="859536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859536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Numbered List Style 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274320" y="6311900"/>
            <a:ext cx="155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1920240" y="6309361"/>
            <a:ext cx="594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955280" y="630936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1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45720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lphaU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8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arenR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lphaLcParenR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ctrTitle"/>
          </p:nvPr>
        </p:nvSpPr>
        <p:spPr>
          <a:xfrm>
            <a:off x="1143000" y="3684842"/>
            <a:ext cx="6858000" cy="781221"/>
          </a:xfrm>
        </p:spPr>
        <p:txBody>
          <a:bodyPr/>
          <a:lstStyle/>
          <a:p>
            <a:pPr algn="ctr"/>
            <a:r>
              <a:rPr lang="en-US" dirty="0"/>
              <a:t>Susceptibility </a:t>
            </a:r>
            <a:br>
              <a:rPr lang="en-US" dirty="0"/>
            </a:br>
            <a:r>
              <a:rPr lang="en-US" dirty="0"/>
              <a:t>Was the Case</a:t>
            </a:r>
          </a:p>
        </p:txBody>
      </p:sp>
      <p:sp>
        <p:nvSpPr>
          <p:cNvPr id="6" name="Subtitle"/>
          <p:cNvSpPr>
            <a:spLocks noGrp="1"/>
          </p:cNvSpPr>
          <p:nvPr>
            <p:ph type="subTitle" idx="1"/>
          </p:nvPr>
        </p:nvSpPr>
        <p:spPr>
          <a:xfrm>
            <a:off x="1143000" y="5022937"/>
            <a:ext cx="6858000" cy="11097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Understanding Lab Methods and Reports Regarding Drug Resistance</a:t>
            </a:r>
          </a:p>
        </p:txBody>
      </p:sp>
    </p:spTree>
    <p:extLst>
      <p:ext uri="{BB962C8B-B14F-4D97-AF65-F5344CB8AC3E}">
        <p14:creationId xmlns:p14="http://schemas.microsoft.com/office/powerpoint/2010/main" val="327954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8AF7-366B-FB51-82C5-F3840BDC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Nucleic Acid Amplification Test (NAAT)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15105-55F4-BF1E-B760-D05F1CEB49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Detects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M. tuberculosis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complex nucleic acids; does not distinguish between live and dead bacilli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For initial Dx specimens only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Not suitable for follow-up specimen or monitoring; cured patients may be NAAT + for years!</a:t>
            </a:r>
            <a:endParaRPr lang="en-US" sz="2400" dirty="0">
              <a:solidFill>
                <a:srgbClr val="00B050"/>
              </a:solidFill>
              <a:latin typeface="Verdan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824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Sensitivity compared to TB culture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&gt;95% for AFB smear-positive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Only 55-75% for AFB smear-negative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824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Does not replace culture for bacteriological Dx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1C5A5-8F58-D97B-926E-BC9F3F6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FCE3D-96B2-E609-4E06-69BB6FA5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5802-B3BD-FE18-4080-60B88C96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7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FA88-92EF-5355-1D53-99D2469B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Cepheid GeneXpert® Target Region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39AF3-6AC8-76D7-B0D7-2797885C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AF709-DE48-39FC-1757-B24CA2D8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6EF71-3CD3-0084-D8ED-B24D3FD3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40FE07A-C7E6-AA58-F768-DA39E77D13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9973" y="1536962"/>
            <a:ext cx="7679707" cy="266804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DCA8AC-3CC4-41C7-FCF2-4C65E95D7CBF}"/>
              </a:ext>
            </a:extLst>
          </p:cNvPr>
          <p:cNvSpPr txBox="1"/>
          <p:nvPr/>
        </p:nvSpPr>
        <p:spPr>
          <a:xfrm>
            <a:off x="1280160" y="4370369"/>
            <a:ext cx="7425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Approx. 10% of rifampin resistant predictions are false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(ex. Phe433Phe silent mutation)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GX Rifampin resistant results must be confirmed</a:t>
            </a:r>
          </a:p>
        </p:txBody>
      </p:sp>
    </p:spTree>
    <p:extLst>
      <p:ext uri="{BB962C8B-B14F-4D97-AF65-F5344CB8AC3E}">
        <p14:creationId xmlns:p14="http://schemas.microsoft.com/office/powerpoint/2010/main" val="300482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CD08-A652-2F33-2402-C736B628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NAAT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3B856-A37F-7F20-E748-6C229D306A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dirty="0"/>
              <a:t>MTB Direct Detection, NAA </a:t>
            </a:r>
            <a:r>
              <a:rPr lang="en-US" b="1" dirty="0"/>
              <a:t>POSITIVE: </a:t>
            </a:r>
            <a:r>
              <a:rPr lang="en-US" b="1" dirty="0" err="1"/>
              <a:t>M.tuberculosis</a:t>
            </a:r>
            <a:r>
              <a:rPr lang="en-US" b="1" dirty="0"/>
              <a:t> complex DNA detected </a:t>
            </a:r>
          </a:p>
          <a:p>
            <a:pPr marL="228600" indent="0">
              <a:buNone/>
            </a:pPr>
            <a:r>
              <a:rPr lang="en-US" dirty="0"/>
              <a:t>Rifampin by Direct NAA </a:t>
            </a:r>
            <a:r>
              <a:rPr lang="en-US" b="1" dirty="0"/>
              <a:t>Rifampin resistance mutation not detected; likely rifampin susceptible.</a:t>
            </a:r>
            <a:endParaRPr lang="en-US" b="1" dirty="0">
              <a:solidFill>
                <a:srgbClr val="00B05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Note the wording—”likely” rifampin susceptible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No mutation detected in the area of the genome probed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36EB0-A014-6EE9-0483-77EAB309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E739B-831A-153C-92B1-6FEC91D1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FB011-1736-A914-7831-F0C9CCA7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1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0A4C-D2D8-E2F3-FFFC-2EC8FE6E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AFB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EB87-69D7-2645-72F1-63FE061081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79" y="1645920"/>
            <a:ext cx="4177247" cy="4572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More sensitive than smear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85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5,000 to 10,000 AFB/ml for smear</a:t>
            </a:r>
          </a:p>
          <a:p>
            <a:pPr marL="685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~10 viable AFB/ml for culture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Positive for only ~85% of Pulmonary TB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85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Requires a quality specimen</a:t>
            </a:r>
          </a:p>
          <a:p>
            <a:pPr marL="685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May be invalid due to contamination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Used to monitor patient response to treatment (like smear)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Required for conventional drug susceptibilities &amp; genotype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Lengthy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85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1-6 weeks by liquid media</a:t>
            </a:r>
          </a:p>
          <a:p>
            <a:pPr marL="685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2-8 weeks by solid media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BC094-9EB9-89D1-1993-CF488C91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A5FC6-4C8A-8D11-0072-D8485ED3D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76219-C028-178D-1FD5-EB63E7B6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818272-D03A-8108-0FEF-C10CAF61AD8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t="7009" b="16324"/>
          <a:stretch/>
        </p:blipFill>
        <p:spPr>
          <a:xfrm>
            <a:off x="6590371" y="1678102"/>
            <a:ext cx="2278992" cy="210312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F3320-F66B-D16A-3159-70F039816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82" t="4760" r="10715" b="1467"/>
          <a:stretch/>
        </p:blipFill>
        <p:spPr>
          <a:xfrm>
            <a:off x="6523919" y="4159417"/>
            <a:ext cx="2411895" cy="24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8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60E5-3646-9764-A918-379E924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DEBCD-3577-E9E6-079D-1073DADB33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286000"/>
            <a:ext cx="6858000" cy="4572000"/>
          </a:xfrm>
        </p:spPr>
        <p:txBody>
          <a:bodyPr/>
          <a:lstStyle/>
          <a:p>
            <a:pPr marL="228600" indent="0">
              <a:buNone/>
            </a:pPr>
            <a:r>
              <a:rPr lang="en-US" i="0" u="none" strike="noStrike" baseline="0" dirty="0"/>
              <a:t>Organism ID by HPLC </a:t>
            </a:r>
            <a:r>
              <a:rPr lang="en-US" b="1" i="0" u="none" strike="noStrike" baseline="0" dirty="0"/>
              <a:t>Mycobacterium tuberculosis complex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High Performance Liquid Chromatography is the primary means of organism identification at this time</a:t>
            </a:r>
          </a:p>
          <a:p>
            <a:r>
              <a:rPr lang="en-US" dirty="0">
                <a:solidFill>
                  <a:srgbClr val="00B050"/>
                </a:solidFill>
              </a:rPr>
              <a:t>HPLC is performed on </a:t>
            </a:r>
            <a:r>
              <a:rPr lang="en-US" i="1" dirty="0">
                <a:solidFill>
                  <a:srgbClr val="00B050"/>
                </a:solidFill>
              </a:rPr>
              <a:t>culture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615F7-690A-DD6A-B5CA-3992A2AE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7F7F2-9C42-DC81-A0A7-873CC728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CBF61-8F5C-D2E5-36B5-DB480ED9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1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6C98-3EA2-D6DE-5576-7D6853E0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Drug Susceptibility Testing (DST) by Agar Proportion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D21C5-D1BD-A2A0-AB3C-1F8AF830A7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919923"/>
            <a:ext cx="6858000" cy="4572000"/>
          </a:xfrm>
        </p:spPr>
        <p:txBody>
          <a:bodyPr/>
          <a:lstStyle/>
          <a:p>
            <a:pPr marL="228600" indent="0">
              <a:spcBef>
                <a:spcPct val="50000"/>
              </a:spcBef>
              <a:buNone/>
            </a:pPr>
            <a:r>
              <a:rPr lang="en-US" altLang="en-US" sz="2400" dirty="0"/>
              <a:t>A standardized suspension of M. tuberculosis is inoculated to quadrant plates of drug-containing Middlebrook 7H10 agar and a drug-free control.  </a:t>
            </a:r>
          </a:p>
          <a:p>
            <a:pPr marL="228600" indent="0">
              <a:spcBef>
                <a:spcPct val="50000"/>
              </a:spcBef>
              <a:buNone/>
            </a:pPr>
            <a:r>
              <a:rPr lang="en-US" altLang="en-US" sz="2400" dirty="0"/>
              <a:t>If growth of M. tuberculosis on the drug quadrant is 1% or greater than the growth on the control, the drug can no longer be counted on as being effective for treatment. 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A4E8-67E0-8029-73C5-567BFE0B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103F7-5934-0B79-38E7-536516CC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6D247-AEAF-730F-13DE-2D06F9A7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8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267E-55D3-37AC-A8D0-823AE068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BF28C-BEC3-D2B6-B1FA-3B367EE1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46D18-60F2-D7AA-F03B-3C93DA9B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FCDBB-5613-0BEF-8711-260304BA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2" descr="C:\WINDOWS\Desktop\MVC-005L.JPG">
            <a:extLst>
              <a:ext uri="{FF2B5EF4-FFF2-40B4-BE49-F238E27FC236}">
                <a16:creationId xmlns:a16="http://schemas.microsoft.com/office/drawing/2014/main" id="{CA645143-5A52-F4D7-6B41-219BE6FE7DC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219695"/>
            <a:ext cx="5303521" cy="36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157E-E0E5-BC06-D77B-75D6064BD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679" y="3182587"/>
            <a:ext cx="5921920" cy="31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83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6332-BC2C-5F1D-92B0-18B2D60D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DST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9E15-ED7C-B13A-A4F5-D2DD24BD91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sz="2400" b="0" i="0" u="none" strike="noStrike" baseline="0" dirty="0"/>
              <a:t>Isoniazid 0.2 mcg/ml by Agar Proportion </a:t>
            </a:r>
            <a:r>
              <a:rPr lang="en-US" sz="2400" b="1" i="0" u="none" strike="noStrike" baseline="0" dirty="0"/>
              <a:t>Resistant</a:t>
            </a:r>
          </a:p>
          <a:p>
            <a:pPr marL="228600" indent="0">
              <a:buNone/>
            </a:pPr>
            <a:r>
              <a:rPr lang="en-US" b="0" i="0" u="none" strike="noStrike" baseline="0" dirty="0"/>
              <a:t>Rifampin 1.0 mcg/ml by Agar Proportion Susceptible</a:t>
            </a:r>
          </a:p>
          <a:p>
            <a:pPr marL="228600" indent="0">
              <a:buNone/>
            </a:pPr>
            <a:r>
              <a:rPr lang="en-US" sz="2400" b="0" i="0" u="none" strike="noStrike" baseline="0" dirty="0">
                <a:latin typeface="Arial" panose="020B0604020202020204" pitchFamily="34" charset="0"/>
              </a:rPr>
              <a:t>Ethambutol 5.0 mcg/ml by Agar Proportion Susceptible</a:t>
            </a:r>
          </a:p>
          <a:p>
            <a:pPr marL="228600" indent="0">
              <a:buNone/>
            </a:pPr>
            <a:r>
              <a:rPr lang="en-US" sz="2400" b="0" i="0" u="none" strike="noStrike" baseline="0" dirty="0">
                <a:latin typeface="Arial" panose="020B0604020202020204" pitchFamily="34" charset="0"/>
              </a:rPr>
              <a:t>Isoniazid 1.0 mcg/ml by Agar Proportion Susceptible</a:t>
            </a:r>
          </a:p>
          <a:p>
            <a:pPr marL="228600" indent="0">
              <a:buNone/>
            </a:pPr>
            <a:r>
              <a:rPr lang="en-US" sz="2400" b="0" i="0" u="none" strike="noStrike" baseline="0" dirty="0">
                <a:latin typeface="Arial" panose="020B0604020202020204" pitchFamily="34" charset="0"/>
              </a:rPr>
              <a:t>Ofloxacin 2.0 mcg/ml by Agar Proportion Susceptible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1CA55-D6A1-5DA0-F3FC-955E30CF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B163A-B50B-08B1-DA11-A61B3F48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17F56-19F7-F852-BBE5-154A5511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53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450E-C5EB-3560-73EB-88AF3A34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Genotyping by Whole Genome Sequencing (WGS)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C267-2645-9FB7-A590-F8B0B2EB83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dirty="0"/>
              <a:t>2,690 genetic loci examined and compared</a:t>
            </a:r>
          </a:p>
          <a:p>
            <a:pPr marL="228600" indent="0">
              <a:buNone/>
            </a:pPr>
            <a:r>
              <a:rPr lang="en-US" dirty="0"/>
              <a:t>Those that are 99.7% similar clustered by </a:t>
            </a:r>
            <a:r>
              <a:rPr lang="en-US" dirty="0" err="1"/>
              <a:t>wgMLSType</a:t>
            </a:r>
            <a:endParaRPr lang="en-US" dirty="0"/>
          </a:p>
          <a:p>
            <a:pPr marL="228600" indent="0">
              <a:buNone/>
            </a:pPr>
            <a:r>
              <a:rPr lang="en-US" dirty="0"/>
              <a:t>This translates as &lt;8 SNPs difference to at least one isolate in cluster</a:t>
            </a:r>
          </a:p>
          <a:p>
            <a:pPr marL="228600" indent="0">
              <a:buNone/>
            </a:pPr>
            <a:r>
              <a:rPr lang="en-US" dirty="0"/>
              <a:t>Phylogenic trees can be created within clusters</a:t>
            </a:r>
          </a:p>
          <a:p>
            <a:pPr marL="228600" indent="0">
              <a:buNone/>
            </a:pPr>
            <a:r>
              <a:rPr lang="en-US" b="1" dirty="0"/>
              <a:t>Not</a:t>
            </a:r>
            <a:r>
              <a:rPr lang="en-US" dirty="0"/>
              <a:t> indicative of drug resistance pattern!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AFDD9-D7D4-8333-CA01-4A7F8472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6CC00-4FAC-CFE2-172A-AD78D725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AAB2-0474-0D52-B465-C989ADFB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6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46C9-5783-1F0A-0ED4-E56DB675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Genotyping Result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5C6D8D3-CD7C-5F09-1FFE-9808EF8B40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3326655"/>
              </p:ext>
            </p:extLst>
          </p:nvPr>
        </p:nvGraphicFramePr>
        <p:xfrm>
          <a:off x="2011680" y="2297151"/>
          <a:ext cx="7020807" cy="3479182"/>
        </p:xfrm>
        <a:graphic>
          <a:graphicData uri="http://schemas.openxmlformats.org/drawingml/2006/table">
            <a:tbl>
              <a:tblPr/>
              <a:tblGrid>
                <a:gridCol w="1830327">
                  <a:extLst>
                    <a:ext uri="{9D8B030D-6E8A-4147-A177-3AD203B41FA5}">
                      <a16:colId xmlns:a16="http://schemas.microsoft.com/office/drawing/2014/main" val="2162513417"/>
                    </a:ext>
                  </a:extLst>
                </a:gridCol>
                <a:gridCol w="1338598">
                  <a:extLst>
                    <a:ext uri="{9D8B030D-6E8A-4147-A177-3AD203B41FA5}">
                      <a16:colId xmlns:a16="http://schemas.microsoft.com/office/drawing/2014/main" val="3246828238"/>
                    </a:ext>
                  </a:extLst>
                </a:gridCol>
                <a:gridCol w="1365916">
                  <a:extLst>
                    <a:ext uri="{9D8B030D-6E8A-4147-A177-3AD203B41FA5}">
                      <a16:colId xmlns:a16="http://schemas.microsoft.com/office/drawing/2014/main" val="689979883"/>
                    </a:ext>
                  </a:extLst>
                </a:gridCol>
                <a:gridCol w="1038096">
                  <a:extLst>
                    <a:ext uri="{9D8B030D-6E8A-4147-A177-3AD203B41FA5}">
                      <a16:colId xmlns:a16="http://schemas.microsoft.com/office/drawing/2014/main" val="3976841486"/>
                    </a:ext>
                  </a:extLst>
                </a:gridCol>
                <a:gridCol w="1447870">
                  <a:extLst>
                    <a:ext uri="{9D8B030D-6E8A-4147-A177-3AD203B41FA5}">
                      <a16:colId xmlns:a16="http://schemas.microsoft.com/office/drawing/2014/main" val="376932447"/>
                    </a:ext>
                  </a:extLst>
                </a:gridCol>
              </a:tblGrid>
              <a:tr h="497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Specimen Collection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Submitter Number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Case Number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Received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wgMLSType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795360"/>
                  </a:ext>
                </a:extLst>
              </a:tr>
              <a:tr h="497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04/10/2019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AMCC1904827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2019TX201913191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04/30/2019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MTBC001328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028648"/>
                  </a:ext>
                </a:extLst>
              </a:tr>
              <a:tr h="497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01/15/2020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AMCC2000665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2020TX202014246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MTBC001328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4495"/>
                  </a:ext>
                </a:extLst>
              </a:tr>
              <a:tr h="497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11/13/2021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AMCC2113031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2021TX202116989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12/16/2021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MTBC001328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389248"/>
                  </a:ext>
                </a:extLst>
              </a:tr>
              <a:tr h="497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02/24/2022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AMCC2202387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2022TX202219420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03/16/2022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MTBC001328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554986"/>
                  </a:ext>
                </a:extLst>
              </a:tr>
              <a:tr h="497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08/04/2022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AMCC2210398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2022TX202222140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09/01/2022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MTBC001328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865024"/>
                  </a:ext>
                </a:extLst>
              </a:tr>
              <a:tr h="497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08/16/2022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AMCC2211152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2022TX202222139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09/01/2022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MTBC001328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10199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3059-B17E-380D-26C6-45872CE9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AAC4-DD33-58B0-ACAD-8B08468D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D30AC-FA90-B29E-9E5F-684D420C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3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DD24-6935-CB36-4613-90938055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 Alpers has the following disclosures to make: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8B390-B90F-4CB2-DB5C-06E0AFD625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 conflict of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No relevant financial relationships with any commercial companies pertaining to this educational activity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7FD34-BE47-B6F5-9AC4-586F69B3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4B3E-EF92-9EF4-7FA2-2B012A17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4950B-B81E-5ED3-FF23-3005A168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97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6AC0-221E-42B8-5271-953859B4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AB3CA-476D-ACA0-55DE-1BE40FA54F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Patient is high risk for drug resistance due to contacts and place of birth (Mexico)</a:t>
            </a:r>
          </a:p>
          <a:p>
            <a:r>
              <a:rPr lang="en-US" dirty="0"/>
              <a:t>Submitted by local health department on the border</a:t>
            </a:r>
          </a:p>
          <a:p>
            <a:r>
              <a:rPr lang="en-US" dirty="0"/>
              <a:t>NAAT requested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Will perform GeneXpert on request regardless of smear result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One negative smear NAAT per patient per 2 months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CB857-F377-A272-0059-F03A7979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CA169-D53D-0D0F-F1CD-D64B80F5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FC02C-D590-04A1-A963-D674563B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4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830C-8D9D-209B-E2E4-F57B969F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Smear and NAAT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0FF71-BE6A-FF90-8CE2-B6BD21EE76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AFB Smear (Fluorochrome) </a:t>
            </a:r>
            <a:r>
              <a:rPr lang="en-US" b="1" dirty="0"/>
              <a:t>NEGATIVE: No AFB seen on direct smear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Low burden or poor collection</a:t>
            </a:r>
          </a:p>
          <a:p>
            <a:r>
              <a:rPr lang="en-US" dirty="0"/>
              <a:t>MTB Direct Detection, NAA </a:t>
            </a:r>
            <a:r>
              <a:rPr lang="en-US" b="1" dirty="0"/>
              <a:t>POSITIVE: </a:t>
            </a:r>
            <a:r>
              <a:rPr lang="en-US" b="1" dirty="0" err="1"/>
              <a:t>M.tuberculosis</a:t>
            </a:r>
            <a:r>
              <a:rPr lang="en-US" b="1" dirty="0"/>
              <a:t> complex DNA detected</a:t>
            </a:r>
          </a:p>
          <a:p>
            <a:r>
              <a:rPr lang="en-US" dirty="0"/>
              <a:t>Rifampin by Direct NAA </a:t>
            </a:r>
            <a:r>
              <a:rPr lang="en-US" b="1" dirty="0"/>
              <a:t>Rifampin resistance mutation detected; likely rifampin Resistant; confirmatory testing in progress.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Due to limited amount of DNA will need to wait for better candidate or culture for further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B2784-2B36-F7DF-7D92-64ECC85C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517F-E0E9-9228-9BC9-1D4060B0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A6CE7-EDE2-A99A-C90B-CD0FE826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8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FFE7-2230-C6EA-3265-0591D8F3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D854-0090-39CA-9A66-AA1BC6284B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286000"/>
            <a:ext cx="6858000" cy="4572000"/>
          </a:xfrm>
        </p:spPr>
        <p:txBody>
          <a:bodyPr/>
          <a:lstStyle/>
          <a:p>
            <a:r>
              <a:rPr lang="en-US" dirty="0"/>
              <a:t>Organism ID by HPLC </a:t>
            </a:r>
            <a:r>
              <a:rPr lang="en-US" b="1" dirty="0"/>
              <a:t>Mycobacterium tuberculosis complex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Patient’s only NAAT positive, culture positive specimen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Suggests low-burden TB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2½ weeks from </a:t>
            </a:r>
            <a:r>
              <a:rPr lang="en-US" dirty="0" err="1">
                <a:solidFill>
                  <a:srgbClr val="00B050"/>
                </a:solidFill>
              </a:rPr>
              <a:t>Xpert</a:t>
            </a:r>
            <a:r>
              <a:rPr lang="en-US" dirty="0">
                <a:solidFill>
                  <a:srgbClr val="00B050"/>
                </a:solidFill>
              </a:rPr>
              <a:t> result to culture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2E5D8-8762-306D-D729-BB19B92D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682B-2D9D-DAC7-29AC-E71AF0FF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32412-A5F8-84E3-87EF-50C0AFB8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55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1763-70E9-D69C-C512-74CAD1EF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Detection of Drug Resistance (MDDR)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E4035-B760-C158-DCB7-23FB1C8631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Can provide rapid detection of drug resistance</a:t>
            </a:r>
          </a:p>
          <a:p>
            <a:r>
              <a:rPr lang="en-US" dirty="0"/>
              <a:t>Both NAAT positive and culture positive specimens are candidates</a:t>
            </a:r>
          </a:p>
          <a:p>
            <a:r>
              <a:rPr lang="en-US" dirty="0"/>
              <a:t>Particularly useful for high-risk patients, RMP positive </a:t>
            </a:r>
            <a:r>
              <a:rPr lang="en-US" dirty="0" err="1"/>
              <a:t>Xpert</a:t>
            </a:r>
            <a:r>
              <a:rPr lang="en-US" dirty="0"/>
              <a:t> sediment, contaminated specimens, or those specimens that do not grow well or are non-viable in standard TB media</a:t>
            </a:r>
          </a:p>
          <a:p>
            <a:r>
              <a:rPr lang="en-US" dirty="0"/>
              <a:t>Examines 24 amplicons across 16 genes providing information on more than 12 antituberculosis drugs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7CAD-E09D-BF35-9499-F66BA27C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51761-4589-EA7F-DCBB-CD6E57E4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14F80-0FCD-4D69-8804-FC56039C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48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34F4-3939-221E-717D-A19F70FC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MDDR Report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796552-49A8-ACA3-2DEE-CDFCA93F0C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79525" y="880947"/>
            <a:ext cx="3749675" cy="5428414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D3278F6-2F8E-8F1A-88D9-C1139FBE31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906537" y="880948"/>
            <a:ext cx="4103648" cy="579353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7A5AE-3F34-FCFB-B20D-CF051080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FD0F4-7FC6-8C8E-FD39-003BA616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CDE6F-7E74-177E-1AD9-0D6B1421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96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2AFD-B1A2-3E27-4AC7-1581743E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DST Result (DSHS)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F49C-895E-1ECA-593D-481E04CFD9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839952"/>
            <a:ext cx="6858000" cy="5018048"/>
          </a:xfrm>
        </p:spPr>
        <p:txBody>
          <a:bodyPr/>
          <a:lstStyle/>
          <a:p>
            <a:r>
              <a:rPr lang="en-US" sz="1600" dirty="0"/>
              <a:t>Isoniazid 0.2 mcg/ml by Agar Proportion </a:t>
            </a:r>
            <a:r>
              <a:rPr lang="en-US" sz="1600" b="1" dirty="0"/>
              <a:t>Resistant</a:t>
            </a:r>
          </a:p>
          <a:p>
            <a:r>
              <a:rPr lang="en-US" sz="1600" dirty="0"/>
              <a:t>Rifampin 1.0 mcg/ml by Agar Proportion </a:t>
            </a:r>
            <a:r>
              <a:rPr lang="en-US" sz="1600" b="1" dirty="0"/>
              <a:t>Resistant</a:t>
            </a:r>
          </a:p>
          <a:p>
            <a:r>
              <a:rPr lang="en-US" sz="1600" dirty="0"/>
              <a:t>Ethambutol 5.0 mcg/ml by Agar Proportion </a:t>
            </a:r>
            <a:r>
              <a:rPr lang="en-US" sz="1600" b="1" dirty="0"/>
              <a:t>Resistant</a:t>
            </a:r>
          </a:p>
          <a:p>
            <a:r>
              <a:rPr lang="en-US" sz="1600" dirty="0"/>
              <a:t>Isoniazid 1.0 mcg/ml by Agar Proportion </a:t>
            </a:r>
            <a:r>
              <a:rPr lang="en-US" sz="1600" b="1" dirty="0"/>
              <a:t>Resistant</a:t>
            </a:r>
          </a:p>
          <a:p>
            <a:r>
              <a:rPr lang="en-US" sz="1600" dirty="0"/>
              <a:t>Ethionamide 5.0 mcg/ml by Agar Proportion Susceptible</a:t>
            </a:r>
          </a:p>
          <a:p>
            <a:r>
              <a:rPr lang="en-US" sz="1600" dirty="0"/>
              <a:t>Streptomycin 2.0 mcg/ml by Agar Proportion Susceptible</a:t>
            </a:r>
          </a:p>
          <a:p>
            <a:r>
              <a:rPr lang="en-US" sz="1600" dirty="0"/>
              <a:t>Ofloxacin 2.0 mcg/ml by Agar Proportion Susceptible</a:t>
            </a:r>
          </a:p>
          <a:p>
            <a:r>
              <a:rPr lang="en-US" sz="1600" dirty="0"/>
              <a:t>Rifabutin 2.0 mcg/ml by Agar Proportion </a:t>
            </a:r>
            <a:r>
              <a:rPr lang="en-US" sz="1600" b="1" dirty="0"/>
              <a:t>Resistant</a:t>
            </a:r>
          </a:p>
          <a:p>
            <a:r>
              <a:rPr lang="en-US" sz="1600" dirty="0"/>
              <a:t>Kanamycin 5.0 mcg/ml by Agar Proportion Susceptible</a:t>
            </a:r>
          </a:p>
          <a:p>
            <a:r>
              <a:rPr lang="en-US" sz="1600" dirty="0"/>
              <a:t>Capreomycin 10.0 mcg/ml by Agar Proportion Susceptible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592AC-7F3F-D4E5-A5F2-C53F68B3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BF6CE-FA62-A3FD-B546-497F46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955D-5122-1729-2638-BD1D89A4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70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98BB-8529-3B7C-721B-499CE954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DST Result (CDC)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B56445-6A19-5464-7CFD-A17815FC09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85639" y="1572322"/>
            <a:ext cx="6568067" cy="460545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8194A-4342-37A8-F18F-DB253E14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51BDA-FC17-569A-2956-1D22D9DC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F9758-5B6F-4569-FDF4-A5771AB3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6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C63C-4271-5EC6-48BB-762923F5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WGS (DSHS)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2470-8E55-3C42-EA11-55777A9D7A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Sequencing performed in-house</a:t>
            </a:r>
          </a:p>
          <a:p>
            <a:r>
              <a:rPr lang="en-US" dirty="0"/>
              <a:t>Used primarily for molecular DST to first-line antibiotics</a:t>
            </a:r>
          </a:p>
          <a:p>
            <a:r>
              <a:rPr lang="en-US" dirty="0"/>
              <a:t>Currently only available means for PZA testing</a:t>
            </a:r>
          </a:p>
          <a:p>
            <a:r>
              <a:rPr lang="en-US" dirty="0"/>
              <a:t>Can detect low-level rifampin resistance that may not have been recognized by growth-based susceptibilities</a:t>
            </a:r>
          </a:p>
          <a:p>
            <a:r>
              <a:rPr lang="en-US" dirty="0"/>
              <a:t>Can detect variants with mutation associated with M. </a:t>
            </a:r>
            <a:r>
              <a:rPr lang="en-US" dirty="0" err="1"/>
              <a:t>bovis</a:t>
            </a:r>
            <a:r>
              <a:rPr lang="en-US" dirty="0"/>
              <a:t> or </a:t>
            </a:r>
            <a:r>
              <a:rPr lang="en-US" dirty="0" err="1"/>
              <a:t>bovis</a:t>
            </a:r>
            <a:r>
              <a:rPr lang="en-US" dirty="0"/>
              <a:t> BCG</a:t>
            </a:r>
          </a:p>
          <a:p>
            <a:pPr marL="800100" lvl="1" indent="-342900"/>
            <a:r>
              <a:rPr lang="en-US" i="1" dirty="0" err="1">
                <a:solidFill>
                  <a:srgbClr val="00B050"/>
                </a:solidFill>
              </a:rPr>
              <a:t>pncA</a:t>
            </a:r>
            <a:r>
              <a:rPr lang="en-US" dirty="0">
                <a:solidFill>
                  <a:srgbClr val="00B050"/>
                </a:solidFill>
              </a:rPr>
              <a:t> His57Asp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9E7A4-1322-D90D-40DA-FB037ED1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9978-5CC8-CCEC-4CF2-2C382180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0637D-BB75-8DB6-A28B-AF23E977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33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7E7A-04D0-7B25-C4FA-AD1854DD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WGS Result (DSHS)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D21B53-6A99-E95D-2E7D-1081642582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9390" y="3004138"/>
            <a:ext cx="8865219" cy="243096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9A95F-310A-D2C2-6A94-C8A624CA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E3285-055E-77EF-1C82-A34A3B91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F4303-D86A-5553-C038-E9578548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1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A330-7990-FB2C-5AB7-E17E8C81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85B7-84F6-44B6-A70C-FB6C42DAD4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Wife had TB disease and passed away</a:t>
            </a:r>
          </a:p>
          <a:p>
            <a:endParaRPr lang="en-US" dirty="0"/>
          </a:p>
          <a:p>
            <a:r>
              <a:rPr lang="en-US" dirty="0"/>
              <a:t>Patient diagnosed about one week later</a:t>
            </a:r>
          </a:p>
          <a:p>
            <a:endParaRPr lang="en-US" dirty="0"/>
          </a:p>
          <a:p>
            <a:r>
              <a:rPr lang="en-US" dirty="0"/>
              <a:t>Contact (wife) had resistance to critical concentration INH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6FB7-090B-5A0D-0DD1-2A508124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A9BDF-6434-A96F-46CC-20031061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BAA83-F72C-8DB8-60CE-544C84FE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3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F538-0431-C10B-2339-C5E5599C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Classification of</a:t>
            </a:r>
            <a:br>
              <a:rPr lang="en-US" dirty="0"/>
            </a:br>
            <a:r>
              <a:rPr lang="en-US" dirty="0"/>
              <a:t>Drug Resistant TB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68404-5900-9CEE-DE5A-A27D8EDCD8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691014"/>
            <a:ext cx="7589520" cy="4045907"/>
          </a:xfrm>
        </p:spPr>
        <p:txBody>
          <a:bodyPr/>
          <a:lstStyle/>
          <a:p>
            <a:r>
              <a:rPr lang="en-US" dirty="0"/>
              <a:t>Rifampin Resistant (RR)/MDR (INH and rifampin resistant) </a:t>
            </a:r>
          </a:p>
          <a:p>
            <a:r>
              <a:rPr lang="en-US" dirty="0"/>
              <a:t>Pre-XDR-TB: TB caused by M. tuberculosis strains that fulfill the definition of MDR/RR-TB and are also resistant to any fluoroquinolone </a:t>
            </a:r>
          </a:p>
          <a:p>
            <a:r>
              <a:rPr lang="en-US" dirty="0"/>
              <a:t>XDR-TB: TB caused by M. tuberculosis strains that fulfill the definition of MDR/RR-TB and that are also resistant to any fluoroquinolone and at least one additional Group A drug, i.e. </a:t>
            </a:r>
            <a:r>
              <a:rPr lang="en-US" dirty="0" err="1"/>
              <a:t>bedaquiline</a:t>
            </a:r>
            <a:r>
              <a:rPr lang="en-US" dirty="0"/>
              <a:t> or linezolid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FA6B-F7F9-0A0D-4AFD-29A7B875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DBC6-787D-C58F-0F2F-2380E03F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8FA55-220F-E139-F983-7FDB0D4B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78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92EF-F71F-6D24-FA01-3744D4CF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Smear and NAAT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75749-4A5D-93F4-1730-B54891A817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AFB Smear (Fluorochrome) </a:t>
            </a:r>
            <a:r>
              <a:rPr lang="en-US" b="1" dirty="0"/>
              <a:t>NEGATIVE: No AFB seen on direct smear</a:t>
            </a:r>
          </a:p>
          <a:p>
            <a:r>
              <a:rPr lang="en-US" dirty="0"/>
              <a:t>MTB Direct Detection, NAA </a:t>
            </a:r>
            <a:r>
              <a:rPr lang="en-US" b="1" dirty="0"/>
              <a:t>POSITIVE: </a:t>
            </a:r>
            <a:r>
              <a:rPr lang="en-US" b="1" dirty="0" err="1"/>
              <a:t>M.tuberculosis</a:t>
            </a:r>
            <a:r>
              <a:rPr lang="en-US" b="1" dirty="0"/>
              <a:t> complex DNA detected</a:t>
            </a:r>
          </a:p>
          <a:p>
            <a:r>
              <a:rPr lang="en-US" dirty="0"/>
              <a:t>Rifampin by Direct NAA </a:t>
            </a:r>
            <a:r>
              <a:rPr lang="en-US" b="1" dirty="0"/>
              <a:t>Rifampin resistance mutation detected; likely rifampin Resistant; confirmatory testing in progress.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Low DNA, unable to send for MDDR until 1 month later (culture)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0A405-5B1B-92FD-FC2C-8A9FB520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C752-573A-A22E-0813-FC6E4E19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E9D3A-F428-A5E2-B00E-A93015F1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14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C757-E3C4-B2C0-78A0-3724CF22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MDDR Report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D1E44C3-854D-0A88-1D99-515C9368836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121275" y="925552"/>
            <a:ext cx="3748088" cy="505150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CB6BB-496A-0FF0-185A-AF599283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DF86A-D8EC-FD8E-3003-B67DD91D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C134F-CD5B-8A54-8762-FAAACC15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31</a:t>
            </a:fld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A23ABEE4-B7FB-56B9-BF1A-F3AE926444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79525" y="925552"/>
            <a:ext cx="3749675" cy="5051502"/>
          </a:xfrm>
        </p:spPr>
      </p:pic>
    </p:spTree>
    <p:extLst>
      <p:ext uri="{BB962C8B-B14F-4D97-AF65-F5344CB8AC3E}">
        <p14:creationId xmlns:p14="http://schemas.microsoft.com/office/powerpoint/2010/main" val="1767453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14FE-3FC2-1B94-FF0B-1CF950E6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DST Results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B9E4D-242C-1238-3173-5521EF059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3106730"/>
            <a:ext cx="6858000" cy="4572000"/>
          </a:xfrm>
        </p:spPr>
        <p:txBody>
          <a:bodyPr/>
          <a:lstStyle/>
          <a:p>
            <a:r>
              <a:rPr lang="en-US" dirty="0"/>
              <a:t>Both DSHS and CDC agar proportion results were consistent with the molecular findings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B67B6-849F-7641-8395-28138F8C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E26F7-0304-131F-2C97-085F2C1A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C3BBA-1A44-BA66-269E-78A55F55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44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E0C3-0445-572D-D7B7-C48E60B0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Genotyping Result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004F-F9A3-01F6-C0AC-B2DC1368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38212-D9E8-BD24-E9A5-40E792E9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3F19B-D64C-F6E4-A2CD-33E8E81F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F8890CB-F64F-5825-8B9E-9BD9C26222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87502" y="1646238"/>
            <a:ext cx="490572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57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F492-19DA-76CA-31BD-423AC950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Cluster </a:t>
            </a:r>
            <a:r>
              <a:rPr lang="en-US" dirty="0"/>
              <a:t>Currently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CF865-8A57-CA9B-1CE2-620A711531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67668" y="1646238"/>
            <a:ext cx="4125952" cy="4572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44BF2-7B25-85AA-7DB3-0B7A0E2F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F91BC-8D88-A00C-D5FD-E523FFAA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D3725-354B-B022-10C6-2A0C059A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42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B7DD-1794-B0D9-24C6-3B29BEEE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DEE9B-6E22-DC2D-DC10-C7A8086E6F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57400" y="2278505"/>
            <a:ext cx="6858000" cy="4117834"/>
          </a:xfrm>
        </p:spPr>
        <p:txBody>
          <a:bodyPr/>
          <a:lstStyle/>
          <a:p>
            <a:r>
              <a:rPr lang="en-US" dirty="0"/>
              <a:t>Father of son and daughter with pre-XDR  TB five years prior</a:t>
            </a:r>
          </a:p>
          <a:p>
            <a:endParaRPr lang="en-US" dirty="0"/>
          </a:p>
          <a:p>
            <a:r>
              <a:rPr lang="en-US" dirty="0"/>
              <a:t>Refused evaluation then</a:t>
            </a:r>
          </a:p>
          <a:p>
            <a:endParaRPr lang="en-US" dirty="0"/>
          </a:p>
          <a:p>
            <a:r>
              <a:rPr lang="en-US" dirty="0"/>
              <a:t>Now symptomatic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96CD5-44B7-9EAB-50BB-ABBD736E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47B56-187B-CB89-5D24-E4C60616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DD8CA-DD83-F956-EF2F-E213EAE6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9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41ED-E7D6-9DE7-17E9-003491F4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Smear and NAAT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5AD5-C184-84A1-D42F-1B08D6E96D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AFB Smear (Fluorochrome) </a:t>
            </a:r>
            <a:r>
              <a:rPr lang="en-US" b="1" dirty="0"/>
              <a:t>POSITIVE: AFB seen on direct smear, &gt;10/field</a:t>
            </a:r>
          </a:p>
          <a:p>
            <a:r>
              <a:rPr lang="en-US" dirty="0"/>
              <a:t>MTB Direct Detection, NAA </a:t>
            </a:r>
            <a:r>
              <a:rPr lang="en-US" b="1" dirty="0"/>
              <a:t>POSITIVE: </a:t>
            </a:r>
            <a:r>
              <a:rPr lang="en-US" b="1" dirty="0" err="1"/>
              <a:t>M.tuberculosis</a:t>
            </a:r>
            <a:r>
              <a:rPr lang="en-US" b="1" dirty="0"/>
              <a:t> complex DNA detected</a:t>
            </a:r>
          </a:p>
          <a:p>
            <a:r>
              <a:rPr lang="en-US" dirty="0"/>
              <a:t>Rifampin by Direct NAA </a:t>
            </a:r>
            <a:r>
              <a:rPr lang="en-US" b="1" dirty="0"/>
              <a:t>Rifampin resistance mutation not detected; likely rifampin susceptible.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Although rifampin susceptible by </a:t>
            </a:r>
            <a:r>
              <a:rPr lang="en-US" dirty="0" err="1">
                <a:solidFill>
                  <a:srgbClr val="00B050"/>
                </a:solidFill>
              </a:rPr>
              <a:t>Xpert</a:t>
            </a:r>
            <a:r>
              <a:rPr lang="en-US" dirty="0">
                <a:solidFill>
                  <a:srgbClr val="00B050"/>
                </a:solidFill>
              </a:rPr>
              <a:t>, patient still high risk and urgency to develop drug regimen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D34B2-5608-B2AF-2D6B-473259A8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AB91-87F6-B0F6-E7EA-964ADFB6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8B2F-18E2-A564-87D4-BC21E82A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6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9D5A-9EEA-4F35-5A29-E12B53D4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Xpert</a:t>
            </a:r>
            <a:r>
              <a:rPr lang="en-US" dirty="0"/>
              <a:t> vs MDDR </a:t>
            </a:r>
            <a:r>
              <a:rPr lang="en-US" i="1" dirty="0" err="1"/>
              <a:t>rpoB</a:t>
            </a:r>
            <a:r>
              <a:rPr lang="en-US" dirty="0"/>
              <a:t> Evaluation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12DAFB-9857-3D3A-CED3-0E26380BD1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02205" y="1809206"/>
            <a:ext cx="4161635" cy="139390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F11E7-ECCC-3CEB-4DC2-723C4977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6018F-D5D2-2673-D986-B0D4DC95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A125B-3747-1CBC-4319-07F3CA09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A9FE2-D807-E319-D0B7-6D739FF40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306337"/>
            <a:ext cx="6858000" cy="1633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2739AD-84A6-4751-5B38-F06C081701BC}"/>
              </a:ext>
            </a:extLst>
          </p:cNvPr>
          <p:cNvSpPr txBox="1"/>
          <p:nvPr/>
        </p:nvSpPr>
        <p:spPr>
          <a:xfrm>
            <a:off x="2057400" y="5218771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MDDR sequences 2 codons outside of RRDR known to be associated with rifampin resistance</a:t>
            </a:r>
          </a:p>
          <a:p>
            <a:endParaRPr lang="en-US" dirty="0"/>
          </a:p>
          <a:p>
            <a:r>
              <a:rPr lang="en-US" dirty="0"/>
              <a:t>MDDR can detect as low as 10% rifampin resistant population while </a:t>
            </a:r>
            <a:r>
              <a:rPr lang="en-US" dirty="0" err="1"/>
              <a:t>Xpert</a:t>
            </a:r>
            <a:r>
              <a:rPr lang="en-US" dirty="0"/>
              <a:t> limit of detection is 30%</a:t>
            </a:r>
          </a:p>
        </p:txBody>
      </p:sp>
    </p:spTree>
    <p:extLst>
      <p:ext uri="{BB962C8B-B14F-4D97-AF65-F5344CB8AC3E}">
        <p14:creationId xmlns:p14="http://schemas.microsoft.com/office/powerpoint/2010/main" val="4074559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B739-6533-4D59-F76F-81823F9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MDDR Report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C0FFFB-3EFB-A898-32C8-66293201DC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79525" y="1014761"/>
            <a:ext cx="3749675" cy="511841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56D6E56-13E0-B17B-DBCD-CFD2CBF33AE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121275" y="1014761"/>
            <a:ext cx="3748088" cy="511841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FB3E8-24C1-67EC-1504-3D951F10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C4D6D-8DDD-D430-3125-4BD4F68A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32664-8B52-1A5C-D33D-B94B6E5B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81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9886-D7F6-1F86-6558-368EC93E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DST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16F0-5292-5CB0-29B9-4199F879E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582622"/>
            <a:ext cx="6858000" cy="4572000"/>
          </a:xfrm>
        </p:spPr>
        <p:txBody>
          <a:bodyPr/>
          <a:lstStyle/>
          <a:p>
            <a:r>
              <a:rPr lang="en-US" dirty="0"/>
              <a:t>Both DSHS and CDC agar proportion results were consistent with the molecular findings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DSHS found isolate to be 10% resistant to rifampin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CDC found 8% resistance</a:t>
            </a:r>
            <a:endParaRPr lang="en-US" dirty="0"/>
          </a:p>
          <a:p>
            <a:endParaRPr lang="en-US" dirty="0">
              <a:solidFill>
                <a:srgbClr val="18245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9FCCD-32AC-3426-8356-ADBBB5EB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5B9B4-EA4C-3BE2-3AC2-812D7C45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FADA-B202-CDB1-F09C-CBEA220E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1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1680" y="274320"/>
            <a:ext cx="6858000" cy="109728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b="1" kern="1200" dirty="0"/>
              <a:t>Specimen Quality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6858000" cy="45720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kern="1200" dirty="0"/>
              <a:t>Accurate laboratory results are directly proportional to the quality of the specimen</a:t>
            </a:r>
          </a:p>
          <a:p>
            <a:pPr>
              <a:lnSpc>
                <a:spcPct val="90000"/>
              </a:lnSpc>
            </a:pPr>
            <a:r>
              <a:rPr lang="en-US" sz="1600" kern="1200" dirty="0"/>
              <a:t>Sputum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1600" i="1" kern="1200" dirty="0">
                <a:solidFill>
                  <a:srgbClr val="00B050"/>
                </a:solidFill>
              </a:rPr>
              <a:t>Recently</a:t>
            </a:r>
            <a:r>
              <a:rPr lang="en-US" sz="1600" kern="1200" dirty="0">
                <a:solidFill>
                  <a:srgbClr val="00B050"/>
                </a:solidFill>
              </a:rPr>
              <a:t> discharged material from the bronchial tree, with minimal amounts of upper respiratory tract secretions</a:t>
            </a:r>
          </a:p>
          <a:p>
            <a:pPr marL="971550" lvl="2" indent="-285750">
              <a:lnSpc>
                <a:spcPct val="90000"/>
              </a:lnSpc>
            </a:pPr>
            <a:r>
              <a:rPr lang="en-US" sz="1600" kern="1200" dirty="0">
                <a:solidFill>
                  <a:srgbClr val="00B050"/>
                </a:solidFill>
              </a:rPr>
              <a:t>Well coached patient, collect at least 3ml</a:t>
            </a:r>
          </a:p>
          <a:p>
            <a:pPr marL="971550" lvl="2" indent="-285750">
              <a:lnSpc>
                <a:spcPct val="90000"/>
              </a:lnSpc>
            </a:pPr>
            <a:r>
              <a:rPr lang="en-US" sz="1600" kern="1200" dirty="0">
                <a:solidFill>
                  <a:srgbClr val="00B050"/>
                </a:solidFill>
              </a:rPr>
              <a:t>Label tube, form, and indicate test: </a:t>
            </a:r>
          </a:p>
          <a:p>
            <a:pPr marL="971550" lvl="2" indent="-285750">
              <a:lnSpc>
                <a:spcPct val="90000"/>
              </a:lnSpc>
            </a:pPr>
            <a:r>
              <a:rPr lang="en-US" sz="1600" kern="1200" dirty="0">
                <a:solidFill>
                  <a:srgbClr val="00B050"/>
                </a:solidFill>
              </a:rPr>
              <a:t>Initial Dx:   Smear, NAAT, &amp; Culture</a:t>
            </a:r>
          </a:p>
          <a:p>
            <a:pPr marL="971550" lvl="2" indent="-285750">
              <a:lnSpc>
                <a:spcPct val="90000"/>
              </a:lnSpc>
            </a:pPr>
            <a:r>
              <a:rPr lang="en-US" sz="1600" kern="1200" dirty="0">
                <a:solidFill>
                  <a:srgbClr val="00B050"/>
                </a:solidFill>
              </a:rPr>
              <a:t>Follow-up: Smear and Culture</a:t>
            </a:r>
          </a:p>
          <a:p>
            <a:pPr marL="971550" lvl="2" indent="-285750">
              <a:lnSpc>
                <a:spcPct val="90000"/>
              </a:lnSpc>
            </a:pPr>
            <a:r>
              <a:rPr lang="en-US" sz="1600" kern="1200" dirty="0">
                <a:solidFill>
                  <a:srgbClr val="00B050"/>
                </a:solidFill>
              </a:rPr>
              <a:t>Release from respiratory isolation?  </a:t>
            </a:r>
          </a:p>
          <a:p>
            <a:pPr marL="1200150" lvl="3" indent="-285750">
              <a:lnSpc>
                <a:spcPct val="90000"/>
              </a:lnSpc>
            </a:pPr>
            <a:r>
              <a:rPr lang="en-US" sz="1600" kern="1200" dirty="0">
                <a:solidFill>
                  <a:srgbClr val="00B050"/>
                </a:solidFill>
              </a:rPr>
              <a:t>Order Smear only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kern="1200" dirty="0"/>
          </a:p>
          <a:p>
            <a:pPr>
              <a:lnSpc>
                <a:spcPct val="90000"/>
              </a:lnSpc>
            </a:pPr>
            <a:r>
              <a:rPr lang="en-US" sz="1600" kern="1200" dirty="0"/>
              <a:t>Transport to lab cool and quickly</a:t>
            </a:r>
          </a:p>
          <a:p>
            <a:pPr>
              <a:lnSpc>
                <a:spcPct val="90000"/>
              </a:lnSpc>
            </a:pPr>
            <a:endParaRPr lang="en-US" sz="1500" kern="1200" dirty="0"/>
          </a:p>
        </p:txBody>
      </p:sp>
      <p:sp>
        <p:nvSpPr>
          <p:cNvPr id="6162" name="Date Placeholder 3">
            <a:extLst>
              <a:ext uri="{FF2B5EF4-FFF2-40B4-BE49-F238E27FC236}">
                <a16:creationId xmlns:a16="http://schemas.microsoft.com/office/drawing/2014/main" id="{4CC80078-4CA5-F1D9-08A2-75840887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164" name="Footer Placeholder 4">
            <a:extLst>
              <a:ext uri="{FF2B5EF4-FFF2-40B4-BE49-F238E27FC236}">
                <a16:creationId xmlns:a16="http://schemas.microsoft.com/office/drawing/2014/main" id="{11D50432-5AF9-A96C-FB1E-01293904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157" name="Slide Number Placeholder 6">
            <a:extLst>
              <a:ext uri="{FF2B5EF4-FFF2-40B4-BE49-F238E27FC236}">
                <a16:creationId xmlns:a16="http://schemas.microsoft.com/office/drawing/2014/main" id="{491F5260-6DE9-D932-ACA0-12FE40C0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6148" name="Slide Number Placeholder 1"/>
          <p:cNvSpPr txBox="1">
            <a:spLocks noGrp="1"/>
          </p:cNvSpPr>
          <p:nvPr/>
        </p:nvSpPr>
        <p:spPr bwMode="auto">
          <a:xfrm>
            <a:off x="5486400" y="1645920"/>
            <a:ext cx="3383280" cy="457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718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ACD0-DA3D-9975-5048-7C73A2BF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Inhibitory Concentration (MIC)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DB5B8-D58C-C13C-59BB-F706E531AA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Lowest concentration of a drug which prevents detectable growth in vitro when tested in a series of concentrations</a:t>
            </a:r>
          </a:p>
          <a:p>
            <a:r>
              <a:rPr lang="en-US" dirty="0"/>
              <a:t>Only available at specialized laboratories such as CAHD and Wadsworth Center NYHD</a:t>
            </a:r>
          </a:p>
          <a:p>
            <a:r>
              <a:rPr lang="en-US" dirty="0"/>
              <a:t>Performed only by special request on select antibiotics</a:t>
            </a:r>
          </a:p>
          <a:p>
            <a:r>
              <a:rPr lang="en-US" dirty="0"/>
              <a:t>Can be tested by MGIT, AP, or Broth Micro-dilution (BMD)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37E94-30A4-2D74-B9BE-0BC42205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1995-5E61-BA93-92CF-5BC485BB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A1F67-C968-CFB6-2FD6-17719232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42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F704-36F9-E38A-39C3-FCB65D3C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BB46A-D760-0B43-6841-75759AA059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861086"/>
            <a:ext cx="6858000" cy="36308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California Health Department performed,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moxifloxacin MIC=1.0 ug/ml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Intermediate resistance can be overcome with higher dose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B5E-3191-2890-7635-F3A6BB1A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16266-4189-F4D7-B893-E433D8B1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28B1-1426-4E4F-8D07-7907DB20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25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C246-BDD6-3F4C-AE18-04DE00CD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Genotyping Result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5FCDD5C-1241-4F0A-CEF0-E0C4BCBB1C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20538667"/>
              </p:ext>
            </p:extLst>
          </p:nvPr>
        </p:nvGraphicFramePr>
        <p:xfrm>
          <a:off x="2081213" y="2564779"/>
          <a:ext cx="6718300" cy="2397512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8274051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61002206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0382896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87650149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503565886"/>
                    </a:ext>
                  </a:extLst>
                </a:gridCol>
              </a:tblGrid>
              <a:tr h="59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Specimen Collection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Submitter Number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Case Number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Received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wgMLSType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371447"/>
                  </a:ext>
                </a:extLst>
              </a:tr>
              <a:tr h="59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11/12/2024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AMCC2418101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12/12/2024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MTBC001079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36951"/>
                  </a:ext>
                </a:extLst>
              </a:tr>
              <a:tr h="59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07/30/2024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AMCC2412158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2024TXBN2426175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08/14/2024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MTBC001079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491978"/>
                  </a:ext>
                </a:extLst>
              </a:tr>
              <a:tr h="59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06/07/2019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AMCC1908001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2019TXBN1913136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07/02/2019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MTBC001079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5373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35A62-EF02-9BC6-9364-7B88566F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92B1A-C381-AD75-7E53-7F770B7A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C70B4-23BE-1C15-094E-76971CED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5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1466-2344-1A5F-64E6-7F25B054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0FC0F-85E7-89EF-046C-18522DD204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286000"/>
            <a:ext cx="6858000" cy="4572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atient is a 71 y/o male from Mexico visiting family in Texas including a 2 y/o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on-productive cough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Fatigue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eight loss for a year</a:t>
            </a: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positive for rifampin resistance</a:t>
            </a: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MDDR shows isolate to be XDR (old definition)</a:t>
            </a:r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27765-D531-2AEF-D7D1-31366F12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53E2-05C8-8435-1AE3-43087B9D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91F98-FC76-B436-8770-013FF2C5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41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002D-5D24-7794-5613-D528DF77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DST Result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E26823C-5699-A4E3-6F03-B2DAC5D2F55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11363" y="1739113"/>
            <a:ext cx="6858000" cy="43862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52786-A9C9-9AA9-48D4-A3D559DC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CA66-F001-FA23-3B1A-C6BAEEFF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6673-0493-AACF-33A4-EBB76079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2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FCCC-F532-E4BD-919F-7C33D5C7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62F7-4F46-4CA5-44EE-04F3CC6CBB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57400" y="2393051"/>
            <a:ext cx="6858000" cy="4572000"/>
          </a:xfrm>
        </p:spPr>
        <p:txBody>
          <a:bodyPr/>
          <a:lstStyle/>
          <a:p>
            <a:r>
              <a:rPr lang="en-US" dirty="0"/>
              <a:t>Eighty y/o male visiting from Mexico</a:t>
            </a:r>
          </a:p>
          <a:p>
            <a:endParaRPr lang="en-US" dirty="0"/>
          </a:p>
          <a:p>
            <a:r>
              <a:rPr lang="en-US" dirty="0"/>
              <a:t>Poor health</a:t>
            </a:r>
          </a:p>
          <a:p>
            <a:endParaRPr lang="en-US" dirty="0"/>
          </a:p>
          <a:p>
            <a:r>
              <a:rPr lang="en-US" dirty="0"/>
              <a:t>Rifampin resistant by </a:t>
            </a:r>
            <a:r>
              <a:rPr lang="en-US" dirty="0" err="1"/>
              <a:t>Xpert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39C19-A1CA-0DA3-2196-B4CD2954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AB597-2296-E52C-AF44-6E8AFF2A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F1A3C-2FE1-9EF7-BFF2-AEAD7122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77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43B2-754C-F2D4-6DDA-6EF73CAC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MDDR Report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208139-99BB-6805-A854-06EAB12F2A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11363" y="1645920"/>
            <a:ext cx="3382962" cy="45720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38D140C-F022-0659-AEDE-77AF1F6E002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486400" y="1645920"/>
            <a:ext cx="3382963" cy="45720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01846-8B2F-5E2E-E9D9-239747D1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CE87B-E90D-3D79-F2C7-7F31E839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79A75-5732-619A-E695-21A1F329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89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3EFE-EFAA-3493-38ED-C68C8E67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DST Result (Wadsworth Center NYHD)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961C4-B1BE-FE0E-AA5E-D37AA7FFA3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BPaL</a:t>
            </a:r>
            <a:r>
              <a:rPr lang="en-US" dirty="0"/>
              <a:t> Susceptibility testing for M. tuberculosis complex (MGIT)</a:t>
            </a:r>
          </a:p>
          <a:p>
            <a:endParaRPr lang="en-US" dirty="0"/>
          </a:p>
          <a:p>
            <a:r>
              <a:rPr lang="en-US" dirty="0" err="1"/>
              <a:t>Bedaquiline</a:t>
            </a:r>
            <a:r>
              <a:rPr lang="en-US" dirty="0"/>
              <a:t> [1.0 ug/ml]: </a:t>
            </a:r>
            <a:r>
              <a:rPr lang="en-US" b="1" dirty="0"/>
              <a:t>Susceptible</a:t>
            </a:r>
          </a:p>
          <a:p>
            <a:r>
              <a:rPr lang="en-US" dirty="0"/>
              <a:t>Clofazimine [1.0 ug/ml]: </a:t>
            </a:r>
            <a:r>
              <a:rPr lang="en-US" b="1" dirty="0"/>
              <a:t>Susceptible</a:t>
            </a:r>
          </a:p>
          <a:p>
            <a:r>
              <a:rPr lang="en-US" dirty="0"/>
              <a:t>Linezolid [1.0 ug/ml]: </a:t>
            </a:r>
            <a:r>
              <a:rPr lang="en-US" b="1" dirty="0"/>
              <a:t>Susceptible</a:t>
            </a:r>
          </a:p>
          <a:p>
            <a:endParaRPr lang="en-US" dirty="0"/>
          </a:p>
          <a:p>
            <a:r>
              <a:rPr lang="en-US" dirty="0"/>
              <a:t>Very scary situation.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A946C-C4C0-295A-99B9-A398BD7D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BE410-699C-3A02-4395-0E42246C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8C59-E39F-2932-2330-F7F72BDF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48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5E58-ACA0-0266-8E18-1128D69E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034A2-2354-B2ED-A187-DEB162CC40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011680"/>
            <a:ext cx="6858000" cy="4572000"/>
          </a:xfrm>
        </p:spPr>
        <p:txBody>
          <a:bodyPr/>
          <a:lstStyle/>
          <a:p>
            <a:r>
              <a:rPr lang="en-US" dirty="0"/>
              <a:t>Each of these testing methods have individual benefits and disadvantages</a:t>
            </a:r>
          </a:p>
          <a:p>
            <a:r>
              <a:rPr lang="en-US" dirty="0"/>
              <a:t>Understanding these characteristics can reconcile seeming discordance</a:t>
            </a:r>
          </a:p>
          <a:p>
            <a:r>
              <a:rPr lang="en-US" dirty="0"/>
              <a:t>Integrating these methods provides a clearer understanding of patient’s situation and appropriate treatment especially with the rise of resistant and complex cases </a:t>
            </a:r>
          </a:p>
          <a:p>
            <a:r>
              <a:rPr lang="en-US" dirty="0"/>
              <a:t>If unsure how to interpret results, ask!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23B4F-CD96-A384-2363-7976D11A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AA2-9F91-638F-1A58-F4EC746D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FEA55-F7BD-109C-0939-0D6824F2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14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</p:spPr>
        <p:txBody>
          <a:bodyPr anchor="b">
            <a:normAutofit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24BCB-41CB-9C4F-AADD-C2DD0480C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t="8843" b="11082"/>
          <a:stretch/>
        </p:blipFill>
        <p:spPr>
          <a:xfrm>
            <a:off x="603365" y="2261696"/>
            <a:ext cx="2633749" cy="3417917"/>
          </a:xfrm>
          <a:prstGeom prst="rect">
            <a:avLst/>
          </a:prstGeom>
          <a:noFill/>
        </p:spPr>
      </p:pic>
      <p:sp>
        <p:nvSpPr>
          <p:cNvPr id="7" name="Text Placeholder"/>
          <p:cNvSpPr>
            <a:spLocks noGrp="1"/>
          </p:cNvSpPr>
          <p:nvPr>
            <p:ph sz="quarter" idx="16"/>
          </p:nvPr>
        </p:nvSpPr>
        <p:spPr>
          <a:xfrm>
            <a:off x="3645132" y="3699164"/>
            <a:ext cx="5349240" cy="831273"/>
          </a:xfrm>
        </p:spPr>
        <p:txBody>
          <a:bodyPr>
            <a:normAutofit/>
          </a:bodyPr>
          <a:lstStyle/>
          <a:p>
            <a:r>
              <a:rPr lang="en-US" dirty="0"/>
              <a:t>benjamin.alpers@dshs.texas.gov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B288769-5786-991C-4D53-5CE5FFF4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2375"/>
            <a:ext cx="15544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58628350-1651-F319-0932-D8D81F98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D7AD-D7AB-2850-8F8F-38F1CC43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6E6FFC-3D97-5E56-9590-11C227D0ED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0160" y="274321"/>
            <a:ext cx="7589520" cy="5943918"/>
          </a:xfrm>
          <a:blipFill>
            <a:blip r:embed="rId3"/>
            <a:tile tx="0" ty="0" sx="100000" sy="100000" flip="none" algn="tl"/>
          </a:blipFill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92376-84AD-19E4-4C25-7D77FA24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9D784-4CA3-EE2A-ED80-846CE28F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04E01-E046-77B3-B81F-7C90E64F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2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16D8-0548-045F-F32D-EA638F21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BA9B-A289-A708-904F-C548ED0000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Typical TB presentation from patient in SE Texas: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Fever</a:t>
            </a:r>
          </a:p>
          <a:p>
            <a:pPr marL="800100" lvl="1" indent="-342900"/>
            <a:endParaRPr lang="en-US" dirty="0">
              <a:solidFill>
                <a:srgbClr val="00B050"/>
              </a:solidFill>
            </a:endParaRP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	Productive cough for a few weeks</a:t>
            </a:r>
          </a:p>
          <a:p>
            <a:pPr marL="800100" lvl="1" indent="-342900"/>
            <a:endParaRPr lang="en-US" dirty="0">
              <a:solidFill>
                <a:srgbClr val="00B050"/>
              </a:solidFill>
            </a:endParaRP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	Fatigue</a:t>
            </a:r>
          </a:p>
          <a:p>
            <a:pPr lvl="1" indent="0">
              <a:buNone/>
            </a:pPr>
            <a:r>
              <a:rPr lang="en-US" dirty="0">
                <a:solidFill>
                  <a:srgbClr val="00B050"/>
                </a:solidFill>
              </a:rPr>
              <a:t>	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	Loss of appetite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A84F7-87C0-A2B7-8B31-8060C54C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585FE-9A52-C8A7-E76B-C350036B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2DD4E-4DDF-B391-71BA-4F2E3F4F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5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011680" y="274320"/>
            <a:ext cx="6858000" cy="109728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2"/>
                </a:solidFill>
                <a:latin typeface="Rockwell" panose="02060603020205020403" pitchFamily="18" charset="0"/>
                <a:ea typeface="+mj-ea"/>
                <a:cs typeface="+mj-cs"/>
              </a:rPr>
              <a:t>Acid Fast Bacilli Microscopy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2"/>
                </a:solidFill>
                <a:latin typeface="Rockwell" panose="02060603020205020403" pitchFamily="18" charset="0"/>
                <a:ea typeface="+mj-ea"/>
                <a:cs typeface="+mj-cs"/>
              </a:rPr>
              <a:t> (AFB Smear)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2217107" y="1689212"/>
            <a:ext cx="4311600" cy="48944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b="1" kern="1200" dirty="0">
                <a:latin typeface="+mn-lt"/>
                <a:ea typeface="+mn-ea"/>
                <a:cs typeface="+mn-cs"/>
              </a:rPr>
              <a:t>Has many qualities of an ideal diagnostic test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Rapid &amp; universally available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Detects the most infectious cases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Used to support diagnosis and identify need to isolate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Helps monitor response to therapy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Identifies priority cases for nucleic acid amplification (NAA)</a:t>
            </a:r>
          </a:p>
          <a:p>
            <a:pPr>
              <a:lnSpc>
                <a:spcPct val="90000"/>
              </a:lnSpc>
            </a:pPr>
            <a:r>
              <a:rPr lang="en-US" sz="1500" b="1" kern="1200" dirty="0">
                <a:latin typeface="+mn-lt"/>
                <a:ea typeface="+mn-ea"/>
                <a:cs typeface="+mn-cs"/>
              </a:rPr>
              <a:t>Problems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Not sensitive - misses ~50% of TB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Not specific in low TB prevalence areas (e.g. Texas)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1500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Positive smear may be NTM</a:t>
            </a:r>
          </a:p>
          <a:p>
            <a:pPr>
              <a:lnSpc>
                <a:spcPct val="90000"/>
              </a:lnSpc>
            </a:pPr>
            <a:r>
              <a:rPr lang="en-US" sz="1500" b="1" kern="1200" dirty="0">
                <a:latin typeface="+mn-lt"/>
                <a:ea typeface="+mn-ea"/>
                <a:cs typeface="+mn-cs"/>
              </a:rPr>
              <a:t>Highly specific where TB is highly prevalent</a:t>
            </a:r>
          </a:p>
          <a:p>
            <a:pPr>
              <a:lnSpc>
                <a:spcPct val="90000"/>
              </a:lnSpc>
            </a:pPr>
            <a:endParaRPr lang="en-US" sz="10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1"/>
          <p:cNvSpPr txBox="1">
            <a:spLocks noGrp="1"/>
          </p:cNvSpPr>
          <p:nvPr/>
        </p:nvSpPr>
        <p:spPr bwMode="auto">
          <a:xfrm>
            <a:off x="6601216" y="1645920"/>
            <a:ext cx="49984" cy="457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14B1B6D-173A-90EE-8229-52AD7C6040A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425612" y="2791333"/>
            <a:ext cx="2583451" cy="2632437"/>
          </a:xfrm>
          <a:prstGeom prst="rect">
            <a:avLst/>
          </a:prstGeom>
        </p:spPr>
      </p:pic>
      <p:sp>
        <p:nvSpPr>
          <p:cNvPr id="7179" name="Date Placeholder 5">
            <a:extLst>
              <a:ext uri="{FF2B5EF4-FFF2-40B4-BE49-F238E27FC236}">
                <a16:creationId xmlns:a16="http://schemas.microsoft.com/office/drawing/2014/main" id="{EAD4CF64-A686-7904-0009-CF65E230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181" name="Footer Placeholder 6">
            <a:extLst>
              <a:ext uri="{FF2B5EF4-FFF2-40B4-BE49-F238E27FC236}">
                <a16:creationId xmlns:a16="http://schemas.microsoft.com/office/drawing/2014/main" id="{8A7536CD-1736-49D7-2759-A6B3AE58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183" name="Slide Number Placeholder 7">
            <a:extLst>
              <a:ext uri="{FF2B5EF4-FFF2-40B4-BE49-F238E27FC236}">
                <a16:creationId xmlns:a16="http://schemas.microsoft.com/office/drawing/2014/main" id="{88699BC6-472D-82B2-63BE-2573CC0F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42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077C-DAD9-A3F3-710B-9211590D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Smear Result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B86A-A1E8-D31A-0811-DC72DDAE0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157412"/>
            <a:ext cx="6858000" cy="4517073"/>
          </a:xfrm>
        </p:spPr>
        <p:txBody>
          <a:bodyPr/>
          <a:lstStyle/>
          <a:p>
            <a:pPr marL="228600" indent="0">
              <a:buNone/>
            </a:pPr>
            <a:r>
              <a:rPr lang="en-US" dirty="0"/>
              <a:t>AFB Smear (Fluorochrome) </a:t>
            </a:r>
            <a:r>
              <a:rPr lang="en-US" b="1" dirty="0"/>
              <a:t>POSITIVE: AFB seen on direct smear, &gt;10/field 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Strongly positive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&gt;1,000,000 AFB/ml sputum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Probably very infectious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Although, great collection!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F98-5DE4-2DF0-97D9-EA39D727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5B518-7621-3139-3321-518229A0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45C6F-07AE-0A35-DA87-D9996928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8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dirty="0">
                <a:solidFill>
                  <a:srgbClr val="0070C0"/>
                </a:solidFill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1813560" y="381000"/>
            <a:ext cx="6858000" cy="4572000"/>
          </a:xfrm>
        </p:spPr>
        <p:txBody>
          <a:bodyPr>
            <a:noAutofit/>
          </a:bodyPr>
          <a:lstStyle/>
          <a:p>
            <a:pPr marL="22860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Rockwell" panose="02060603020205020403" pitchFamily="18" charset="0"/>
              </a:rPr>
              <a:t>Nucleic Acid Amplification Tests (NAAT)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125186" y="2414588"/>
            <a:ext cx="6630987" cy="368808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dirty="0"/>
              <a:t>Tiny amounts of DNA are amplified (copied) until there is enough for easy detection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Examined for both Identification and Detection of Drug Resistance</a:t>
            </a:r>
          </a:p>
          <a:p>
            <a:pPr marL="228600" indent="0">
              <a:buNone/>
            </a:pPr>
            <a:r>
              <a:rPr lang="en-US" dirty="0"/>
              <a:t>Test turnaround time measured in hours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10668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6225" indent="-276225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lang="en-US" sz="2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68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6611FF7-BB9C-4EC1-AD59-B8B7C4ACA1DC}" type="slidenum">
              <a:rPr lang="en-US" sz="14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83058"/>
      </p:ext>
    </p:extLst>
  </p:cSld>
  <p:clrMapOvr>
    <a:masterClrMapping/>
  </p:clrMapOvr>
</p:sld>
</file>

<file path=ppt/theme/theme1.xml><?xml version="1.0" encoding="utf-8"?>
<a:theme xmlns:a="http://schemas.openxmlformats.org/drawingml/2006/main" name="Body Text Style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7F233F"/>
      </a:accent4>
      <a:accent5>
        <a:srgbClr val="00A19B"/>
      </a:accent5>
      <a:accent6>
        <a:srgbClr val="FFC6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-bright.potx" id="{B3DC78A0-A2E2-472E-B4D6-2E4A0FE40F42}" vid="{382A7E86-3E89-43FE-922D-24E7FE45C44B}"/>
    </a:ext>
  </a:extLst>
</a:theme>
</file>

<file path=ppt/theme/theme2.xml><?xml version="1.0" encoding="utf-8"?>
<a:theme xmlns:a="http://schemas.openxmlformats.org/drawingml/2006/main" name="Bullet List Style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7F233F"/>
      </a:accent4>
      <a:accent5>
        <a:srgbClr val="00A19B"/>
      </a:accent5>
      <a:accent6>
        <a:srgbClr val="FFC6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-bright.potx" id="{B3DC78A0-A2E2-472E-B4D6-2E4A0FE40F42}" vid="{B92B2413-E99D-42B3-AA38-C046F73AA15D}"/>
    </a:ext>
  </a:extLst>
</a:theme>
</file>

<file path=ppt/theme/theme3.xml><?xml version="1.0" encoding="utf-8"?>
<a:theme xmlns:a="http://schemas.openxmlformats.org/drawingml/2006/main" name="Numbered List Style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7F233F"/>
      </a:accent4>
      <a:accent5>
        <a:srgbClr val="00A19B"/>
      </a:accent5>
      <a:accent6>
        <a:srgbClr val="FFC6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-bright.potx" id="{B3DC78A0-A2E2-472E-B4D6-2E4A0FE40F42}" vid="{89F32DDD-2CA6-4C2D-83DB-DCFC3B544A17}"/>
    </a:ext>
  </a:extLst>
</a:theme>
</file>

<file path=ppt/theme/theme4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dshs-external-presentation-4x3-bright (3)</Template>
  <TotalTime>1470</TotalTime>
  <Words>1848</Words>
  <Application>Microsoft Office PowerPoint</Application>
  <PresentationFormat>On-screen Show (4:3)</PresentationFormat>
  <Paragraphs>337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Aleo</vt:lpstr>
      <vt:lpstr>Arial</vt:lpstr>
      <vt:lpstr>Calibri</vt:lpstr>
      <vt:lpstr>Rockwell</vt:lpstr>
      <vt:lpstr>Verdana</vt:lpstr>
      <vt:lpstr>Wingdings 3</vt:lpstr>
      <vt:lpstr>Body Text Style</vt:lpstr>
      <vt:lpstr>Bullet List Style</vt:lpstr>
      <vt:lpstr>Numbered List Style</vt:lpstr>
      <vt:lpstr>Susceptibility  Was the Case</vt:lpstr>
      <vt:lpstr>Ben Alpers has the following disclosures to make:</vt:lpstr>
      <vt:lpstr>WHO Classification of Drug Resistant TB</vt:lpstr>
      <vt:lpstr>Specimen Quality</vt:lpstr>
      <vt:lpstr>PowerPoint Presentation</vt:lpstr>
      <vt:lpstr>Case #1 </vt:lpstr>
      <vt:lpstr>PowerPoint Presentation</vt:lpstr>
      <vt:lpstr>Smear Result </vt:lpstr>
      <vt:lpstr> </vt:lpstr>
      <vt:lpstr>Nucleic Acid Amplification Test (NAAT) </vt:lpstr>
      <vt:lpstr>Cepheid GeneXpert® Target Region</vt:lpstr>
      <vt:lpstr>NAAT Result</vt:lpstr>
      <vt:lpstr>AFB Culture</vt:lpstr>
      <vt:lpstr>Culture Result</vt:lpstr>
      <vt:lpstr>Conventional Drug Susceptibility Testing (DST) by Agar Proportion</vt:lpstr>
      <vt:lpstr>PowerPoint Presentation</vt:lpstr>
      <vt:lpstr>Conventional DST Result</vt:lpstr>
      <vt:lpstr>Genotyping by Whole Genome Sequencing (WGS)</vt:lpstr>
      <vt:lpstr>Genotyping Result</vt:lpstr>
      <vt:lpstr>Case #2</vt:lpstr>
      <vt:lpstr>Smear and NAAT Results</vt:lpstr>
      <vt:lpstr>Culture Result</vt:lpstr>
      <vt:lpstr>Molecular Detection of Drug Resistance (MDDR)</vt:lpstr>
      <vt:lpstr>MDDR Report </vt:lpstr>
      <vt:lpstr>Conventional DST Result (DSHS)</vt:lpstr>
      <vt:lpstr>Conventional DST Result (CDC)</vt:lpstr>
      <vt:lpstr>WGS (DSHS)</vt:lpstr>
      <vt:lpstr>WGS Result (DSHS)</vt:lpstr>
      <vt:lpstr>Case #3</vt:lpstr>
      <vt:lpstr>Smear and NAAT Results</vt:lpstr>
      <vt:lpstr>MDDR Report </vt:lpstr>
      <vt:lpstr>Conventional DST Results </vt:lpstr>
      <vt:lpstr>Genotyping Result</vt:lpstr>
      <vt:lpstr>Genotyping Cluster Currently</vt:lpstr>
      <vt:lpstr>Case #4</vt:lpstr>
      <vt:lpstr>Smear and NAAT Results</vt:lpstr>
      <vt:lpstr>Xpert vs MDDR rpoB Evaluation</vt:lpstr>
      <vt:lpstr>MDDR Report </vt:lpstr>
      <vt:lpstr>Conventional DST Results</vt:lpstr>
      <vt:lpstr>Minimum Inhibitory Concentration (MIC) Testing</vt:lpstr>
      <vt:lpstr>MIC Result</vt:lpstr>
      <vt:lpstr>Genotyping Result</vt:lpstr>
      <vt:lpstr>Case #5</vt:lpstr>
      <vt:lpstr>Conventional DST Result</vt:lpstr>
      <vt:lpstr>Case #6</vt:lpstr>
      <vt:lpstr>MDDR Report</vt:lpstr>
      <vt:lpstr>Conventional DST Result (Wadsworth Center NYHD)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in Case…</dc:title>
  <dc:creator>Benjamin Alpers</dc:creator>
  <dc:description>Template updated 3/18/2024.</dc:description>
  <cp:lastModifiedBy>Wayne, Alysia</cp:lastModifiedBy>
  <cp:revision>28</cp:revision>
  <dcterms:created xsi:type="dcterms:W3CDTF">2025-04-24T18:50:51Z</dcterms:created>
  <dcterms:modified xsi:type="dcterms:W3CDTF">2025-09-04T17:57:21Z</dcterms:modified>
</cp:coreProperties>
</file>