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  <p:sldMasterId id="2147483701" r:id="rId4"/>
    <p:sldMasterId id="2147483715" r:id="rId5"/>
    <p:sldMasterId id="2147483743" r:id="rId6"/>
    <p:sldMasterId id="2147483757" r:id="rId7"/>
    <p:sldMasterId id="2147483869" r:id="rId8"/>
    <p:sldMasterId id="2147484148" r:id="rId9"/>
    <p:sldMasterId id="2147484162" r:id="rId10"/>
    <p:sldMasterId id="2147484176" r:id="rId11"/>
  </p:sldMasterIdLst>
  <p:notesMasterIdLst>
    <p:notesMasterId r:id="rId60"/>
  </p:notesMasterIdLst>
  <p:sldIdLst>
    <p:sldId id="257" r:id="rId12"/>
    <p:sldId id="285" r:id="rId13"/>
    <p:sldId id="272" r:id="rId14"/>
    <p:sldId id="389" r:id="rId15"/>
    <p:sldId id="364" r:id="rId16"/>
    <p:sldId id="283" r:id="rId17"/>
    <p:sldId id="284" r:id="rId18"/>
    <p:sldId id="365" r:id="rId19"/>
    <p:sldId id="342" r:id="rId20"/>
    <p:sldId id="397" r:id="rId21"/>
    <p:sldId id="398" r:id="rId22"/>
    <p:sldId id="400" r:id="rId23"/>
    <p:sldId id="262" r:id="rId24"/>
    <p:sldId id="264" r:id="rId25"/>
    <p:sldId id="265" r:id="rId26"/>
    <p:sldId id="308" r:id="rId27"/>
    <p:sldId id="309" r:id="rId28"/>
    <p:sldId id="310" r:id="rId29"/>
    <p:sldId id="377" r:id="rId30"/>
    <p:sldId id="280" r:id="rId31"/>
    <p:sldId id="281" r:id="rId32"/>
    <p:sldId id="269" r:id="rId33"/>
    <p:sldId id="263" r:id="rId34"/>
    <p:sldId id="261" r:id="rId35"/>
    <p:sldId id="385" r:id="rId36"/>
    <p:sldId id="388" r:id="rId37"/>
    <p:sldId id="330" r:id="rId38"/>
    <p:sldId id="286" r:id="rId39"/>
    <p:sldId id="276" r:id="rId40"/>
    <p:sldId id="384" r:id="rId41"/>
    <p:sldId id="354" r:id="rId42"/>
    <p:sldId id="390" r:id="rId43"/>
    <p:sldId id="381" r:id="rId44"/>
    <p:sldId id="356" r:id="rId45"/>
    <p:sldId id="392" r:id="rId46"/>
    <p:sldId id="407" r:id="rId47"/>
    <p:sldId id="396" r:id="rId48"/>
    <p:sldId id="299" r:id="rId49"/>
    <p:sldId id="301" r:id="rId50"/>
    <p:sldId id="302" r:id="rId51"/>
    <p:sldId id="391" r:id="rId52"/>
    <p:sldId id="303" r:id="rId53"/>
    <p:sldId id="401" r:id="rId54"/>
    <p:sldId id="313" r:id="rId55"/>
    <p:sldId id="279" r:id="rId56"/>
    <p:sldId id="359" r:id="rId57"/>
    <p:sldId id="357" r:id="rId58"/>
    <p:sldId id="35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Kimberly C" initials="SKC" lastIdx="0" clrIdx="0">
    <p:extLst>
      <p:ext uri="{19B8F6BF-5375-455C-9EA6-DF929625EA0E}">
        <p15:presenceInfo xmlns:p15="http://schemas.microsoft.com/office/powerpoint/2012/main" userId="S-1-5-21-1292428093-879983540-839522115-14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707" autoAdjust="0"/>
  </p:normalViewPr>
  <p:slideViewPr>
    <p:cSldViewPr>
      <p:cViewPr varScale="1">
        <p:scale>
          <a:sx n="108" d="100"/>
          <a:sy n="108" d="100"/>
        </p:scale>
        <p:origin x="16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61" Type="http://schemas.openxmlformats.org/officeDocument/2006/relationships/commentAuthors" Target="commentAuthor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35000"/>
                    <a:satMod val="260000"/>
                  </a:schemeClr>
                </a:gs>
                <a:gs pos="30000">
                  <a:schemeClr val="accent1">
                    <a:tint val="38000"/>
                    <a:satMod val="260000"/>
                  </a:schemeClr>
                </a:gs>
                <a:gs pos="75000">
                  <a:schemeClr val="accent1">
                    <a:tint val="55000"/>
                    <a:satMod val="255000"/>
                  </a:schemeClr>
                </a:gs>
                <a:gs pos="100000">
                  <a:schemeClr val="accent1">
                    <a:tint val="70000"/>
                    <a:satMod val="255000"/>
                  </a:schemeClr>
                </a:gs>
              </a:gsLst>
              <a:path path="circle">
                <a:fillToRect l="5000" t="100000" r="120000" b="1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50800" dist="250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Birth-12 months</c:v>
                </c:pt>
                <c:pt idx="1">
                  <c:v>1-3 years</c:v>
                </c:pt>
                <c:pt idx="2">
                  <c:v>4-11 years</c:v>
                </c:pt>
                <c:pt idx="3">
                  <c:v>12-18 years</c:v>
                </c:pt>
                <c:pt idx="4">
                  <c:v>Healthy Adults</c:v>
                </c:pt>
                <c:pt idx="5">
                  <c:v>Diabetes</c:v>
                </c:pt>
                <c:pt idx="6">
                  <c:v>HIV Infected</c:v>
                </c:pt>
              </c:strCache>
            </c:strRef>
          </c:cat>
          <c:val>
            <c:numRef>
              <c:f>Sheet1!$B$3:$B$9</c:f>
              <c:numCache>
                <c:formatCode>0%</c:formatCode>
                <c:ptCount val="7"/>
                <c:pt idx="0">
                  <c:v>0.5</c:v>
                </c:pt>
                <c:pt idx="1">
                  <c:v>0.24</c:v>
                </c:pt>
                <c:pt idx="2">
                  <c:v>0.05</c:v>
                </c:pt>
                <c:pt idx="3">
                  <c:v>0.15</c:v>
                </c:pt>
                <c:pt idx="4">
                  <c:v>7.0000000000000007E-2</c:v>
                </c:pt>
                <c:pt idx="5">
                  <c:v>0.3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2-4E10-9053-0D5F91A091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3410040"/>
        <c:axId val="342685816"/>
      </c:barChart>
      <c:catAx>
        <c:axId val="34341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85816"/>
        <c:crosses val="autoZero"/>
        <c:auto val="1"/>
        <c:lblAlgn val="ctr"/>
        <c:lblOffset val="100"/>
        <c:noMultiLvlLbl val="0"/>
      </c:catAx>
      <c:valAx>
        <c:axId val="34268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41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3012448925644045"/>
          <c:h val="1"/>
        </c:manualLayout>
      </c:layout>
      <c:pie3D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Pulmonary</c:v>
                </c:pt>
                <c:pt idx="1">
                  <c:v>Extrapulm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F-4032-8C09-DD9D67C1E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1.6935103019958476E-2"/>
          <c:y val="0.75191393838928089"/>
          <c:w val="0.65929283488788193"/>
          <c:h val="0.2006559377446240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706205813040086E-2"/>
          <c:y val="0"/>
          <c:w val="0.85314199825571713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Pulmonary</c:v>
                </c:pt>
                <c:pt idx="1">
                  <c:v>Extrapulmonary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1-4B17-893F-B43060094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0312882764654442"/>
          <c:y val="0.7375597458212455"/>
          <c:w val="0.67801809930008794"/>
          <c:h val="0.2267058065110283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301244892564404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6935103019958476E-2"/>
          <c:y val="0.75191393838928089"/>
          <c:w val="0.65929283488788193"/>
          <c:h val="0.2006559377446240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706205813040086E-2"/>
          <c:y val="0"/>
          <c:w val="0.85314199825571713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30312882764654442"/>
          <c:y val="0.7375597458212455"/>
          <c:w val="0.67801809930008794"/>
          <c:h val="0.2267058065110283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9790596827571"/>
          <c:y val="0.42070672744854259"/>
          <c:w val="0.51039783749857359"/>
          <c:h val="0.494280011051250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Extrapulmonary TB Disease in Children (25%)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0.24160946593632318"/>
                  <c:y val="-0.1706080259704380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Lymphatic
65%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64473684210525"/>
                      <c:h val="0.145833333333333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032-467A-BC6C-6AB44EC180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Meningeal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32-467A-BC6C-6AB44EC1809C}"/>
                </c:ext>
              </c:extLst>
            </c:dLbl>
            <c:dLbl>
              <c:idx val="4"/>
              <c:layout>
                <c:manualLayout>
                  <c:x val="3.9716293686973339E-2"/>
                  <c:y val="-1.74338784575005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32-467A-BC6C-6AB44EC1809C}"/>
                </c:ext>
              </c:extLst>
            </c:dLbl>
            <c:dLbl>
              <c:idx val="5"/>
              <c:layout>
                <c:manualLayout>
                  <c:x val="0.11469174369508159"/>
                  <c:y val="-7.5853018372703416E-3"/>
                </c:manualLayout>
              </c:layout>
              <c:tx>
                <c:rich>
                  <a:bodyPr/>
                  <a:lstStyle/>
                  <a:p>
                    <a:fld id="{AB53C43D-C6CB-4D6B-A52E-E97223E64D57}" type="CATEGORYNAME">
                      <a:rPr lang="en-US" sz="16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0C1B794D-1DC9-417D-9DE7-E07C80A7309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32-467A-BC6C-6AB44EC180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Lymphatic</c:v>
                </c:pt>
                <c:pt idx="1">
                  <c:v>Meningeal</c:v>
                </c:pt>
                <c:pt idx="2">
                  <c:v>Pleural</c:v>
                </c:pt>
                <c:pt idx="3">
                  <c:v>Miliary </c:v>
                </c:pt>
                <c:pt idx="4">
                  <c:v>Other</c:v>
                </c:pt>
                <c:pt idx="5">
                  <c:v>Bone/Joint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67</c:v>
                </c:pt>
                <c:pt idx="1">
                  <c:v>14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32-467A-BC6C-6AB44EC18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83011618317792E-2"/>
          <c:y val="0.34989950742458564"/>
          <c:w val="0.70606299212598422"/>
          <c:h val="0.69181964646350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Adult Extrapulmonary TB Disease (15%)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3F0-429D-8B5D-F314122E144F}"/>
              </c:ext>
            </c:extLst>
          </c:dPt>
          <c:dLbls>
            <c:dLbl>
              <c:idx val="0"/>
              <c:layout>
                <c:manualLayout>
                  <c:x val="-0.23620265257976708"/>
                  <c:y val="0.186581859243017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Lymphatic
25%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98611067974164"/>
                      <c:h val="0.139746860767985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3F0-429D-8B5D-F314122E144F}"/>
                </c:ext>
              </c:extLst>
            </c:dLbl>
            <c:dLbl>
              <c:idx val="1"/>
              <c:layout>
                <c:manualLayout>
                  <c:x val="-0.18644808116881839"/>
                  <c:y val="-0.1441550418446475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Pleural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3F0-429D-8B5D-F314122E144F}"/>
                </c:ext>
              </c:extLst>
            </c:dLbl>
            <c:dLbl>
              <c:idx val="2"/>
              <c:layout>
                <c:manualLayout>
                  <c:x val="0.12311893126905894"/>
                  <c:y val="-0.1798218931746859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GU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F0-429D-8B5D-F314122E144F}"/>
                </c:ext>
              </c:extLst>
            </c:dLbl>
            <c:dLbl>
              <c:idx val="3"/>
              <c:layout>
                <c:manualLayout>
                  <c:x val="0"/>
                  <c:y val="-0.10671775988651275"/>
                </c:manualLayout>
              </c:layout>
              <c:tx>
                <c:rich>
                  <a:bodyPr/>
                  <a:lstStyle/>
                  <a:p>
                    <a:fld id="{1AD2DB82-7558-408F-86B4-6BDB890C8D50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AE3CC097-8D5E-41F3-9B16-C0567B6E4397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34698978696859"/>
                      <c:h val="0.139746860767985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3F0-429D-8B5D-F314122E144F}"/>
                </c:ext>
              </c:extLst>
            </c:dLbl>
            <c:dLbl>
              <c:idx val="4"/>
              <c:layout>
                <c:manualLayout>
                  <c:x val="8.5216620649691515E-8"/>
                  <c:y val="-4.384042547600653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Bone/Joint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22209220380919"/>
                      <c:h val="0.139815905659669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3F0-429D-8B5D-F314122E144F}"/>
                </c:ext>
              </c:extLst>
            </c:dLbl>
            <c:dLbl>
              <c:idx val="5"/>
              <c:layout>
                <c:manualLayout>
                  <c:x val="8.5752207110474835E-2"/>
                  <c:y val="8.162827788811066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Miliary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3F0-429D-8B5D-F314122E144F}"/>
                </c:ext>
              </c:extLst>
            </c:dLbl>
            <c:dLbl>
              <c:idx val="6"/>
              <c:layout>
                <c:manualLayout>
                  <c:x val="0.1207995023349354"/>
                  <c:y val="0.2048447767539440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Other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3F0-429D-8B5D-F314122E1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Lymphatic</c:v>
                </c:pt>
                <c:pt idx="1">
                  <c:v>Pleural</c:v>
                </c:pt>
                <c:pt idx="2">
                  <c:v>GU</c:v>
                </c:pt>
                <c:pt idx="3">
                  <c:v>Meningeal</c:v>
                </c:pt>
                <c:pt idx="4">
                  <c:v>Bone/Joint</c:v>
                </c:pt>
                <c:pt idx="5">
                  <c:v>Miliary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</c:v>
                </c:pt>
                <c:pt idx="1">
                  <c:v>23</c:v>
                </c:pt>
                <c:pt idx="2">
                  <c:v>16</c:v>
                </c:pt>
                <c:pt idx="3">
                  <c:v>4</c:v>
                </c:pt>
                <c:pt idx="4">
                  <c:v>10</c:v>
                </c:pt>
                <c:pt idx="5">
                  <c:v>9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F0-429D-8B5D-F314122E1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0.26405</cdr:x>
      <cdr:y>0.29825</cdr:y>
    </cdr:from>
    <cdr:to>
      <cdr:x>0.49037</cdr:x>
      <cdr:y>0.52632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1295400"/>
          <a:ext cx="914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15%</a:t>
          </a:r>
        </a:p>
      </cdr:txBody>
    </cdr:sp>
  </cdr:relSizeAnchor>
  <cdr:relSizeAnchor xmlns:cdr="http://schemas.openxmlformats.org/drawingml/2006/chartDrawing">
    <cdr:from>
      <cdr:x>0.60354</cdr:x>
      <cdr:y>0.45614</cdr:y>
    </cdr:from>
    <cdr:to>
      <cdr:x>0.82986</cdr:x>
      <cdr:y>0.66667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38400" y="1981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0.50923</cdr:x>
      <cdr:y>0.35088</cdr:y>
    </cdr:from>
    <cdr:to>
      <cdr:x>0.73556</cdr:x>
      <cdr:y>0.5614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152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0.52809</cdr:x>
      <cdr:y>0.35088</cdr:y>
    </cdr:from>
    <cdr:to>
      <cdr:x>0.75442</cdr:x>
      <cdr:y>0.5614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33600" y="152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85%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0.26394</cdr:x>
      <cdr:y>0.29825</cdr:y>
    </cdr:from>
    <cdr:to>
      <cdr:x>0.49018</cdr:x>
      <cdr:y>0.50877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25%</a:t>
          </a:r>
        </a:p>
      </cdr:txBody>
    </cdr:sp>
  </cdr:relSizeAnchor>
  <cdr:relSizeAnchor xmlns:cdr="http://schemas.openxmlformats.org/drawingml/2006/chartDrawing">
    <cdr:from>
      <cdr:x>0.6033</cdr:x>
      <cdr:y>0.36842</cdr:y>
    </cdr:from>
    <cdr:to>
      <cdr:x>0.82954</cdr:x>
      <cdr:y>0.57895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38400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75%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0.26405</cdr:x>
      <cdr:y>0.29825</cdr:y>
    </cdr:from>
    <cdr:to>
      <cdr:x>0.49037</cdr:x>
      <cdr:y>0.52632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1295400"/>
          <a:ext cx="914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0.60354</cdr:x>
      <cdr:y>0.45614</cdr:y>
    </cdr:from>
    <cdr:to>
      <cdr:x>0.82986</cdr:x>
      <cdr:y>0.66667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38400" y="1981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0.50923</cdr:x>
      <cdr:y>0.35088</cdr:y>
    </cdr:from>
    <cdr:to>
      <cdr:x>0.73556</cdr:x>
      <cdr:y>0.5614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152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0.52809</cdr:x>
      <cdr:y>0.35088</cdr:y>
    </cdr:from>
    <cdr:to>
      <cdr:x>0.75442</cdr:x>
      <cdr:y>0.5614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33600" y="152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0.26394</cdr:x>
      <cdr:y>0.29825</cdr:y>
    </cdr:from>
    <cdr:to>
      <cdr:x>0.49018</cdr:x>
      <cdr:y>0.50877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0.6033</cdr:x>
      <cdr:y>0.36842</cdr:y>
    </cdr:from>
    <cdr:to>
      <cdr:x>0.82954</cdr:x>
      <cdr:y>0.57895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38400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0.62403</cdr:x>
      <cdr:y>0.84932</cdr:y>
    </cdr:from>
    <cdr:to>
      <cdr:x>0.88673</cdr:x>
      <cdr:y>0.92806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9EC181-6E8F-4472-9FEC-826C13E2B731}"/>
            </a:ext>
          </a:extLst>
        </cdr:cNvPr>
        <cdr:cNvSpPr txBox="1"/>
      </cdr:nvSpPr>
      <cdr:spPr>
        <a:xfrm xmlns:a="http://schemas.openxmlformats.org/drawingml/2006/main" flipH="1">
          <a:off x="2968533" y="4724400"/>
          <a:ext cx="1249681" cy="438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0.43936</cdr:x>
      <cdr:y>0.93605</cdr:y>
    </cdr:from>
    <cdr:to>
      <cdr:x>0.74371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614F3BB-474E-4C0F-B435-B97D06450097}"/>
            </a:ext>
          </a:extLst>
        </cdr:cNvPr>
        <cdr:cNvSpPr txBox="1"/>
      </cdr:nvSpPr>
      <cdr:spPr>
        <a:xfrm xmlns:a="http://schemas.openxmlformats.org/drawingml/2006/main">
          <a:off x="2090061" y="5206872"/>
          <a:ext cx="1447810" cy="35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Source: U.S. Cases CDC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9-22T14:42:07.515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fitToCurve" value="1"/>
    </inkml:brush>
  </inkml:definitions>
  <inkml:trace contextRef="#ctx0" brushRef="#br0">333 0 0,'-23'0'281,"23"23"-265,-23-23-1,23 24 16,-24-24-15,24 23-16,0 0 31,-23 0-15,23 1 0,0-1-1,-47 0 16,47 1-15,-23-24 47,23 23-48,-23-23 1,0 23 15,-1 24 0,24-24-31,-23 0 32,23 24-17,-23-24 1,23 1 15,-47 22-15,47 1 15,0-24-15,0 0-1,0 1-15,0 22 16,0-22-1,0-1 1,0 24 15,0-24 1,0 24-17,0-24 1,0 0-1,0 0 17,0 1-17,0-1 17,0 24-17,23-24 1,-23 0-1,24-23-15,-24 47 32,0-24-17,0 0 17,23 1-32,-23 22 31,0-22-16,23-1 17,1 0-1,-24 1-15,0-1-16,23 0 31,-23 0-16,23-23 1,0 24 15,-23-1-31,24 0 0,-24 1 32,23 22-1,0-22 0,1-1-31,-24 0 31,23 1-15,-23-1 15,0 0-31,47 0 31,-24 1-15,-23-1 47,23-23-32,0 23 0,1 1-31,-24-1 31,0 0-15,23 1 0,0-24 15,1 0-16,-24 46 17,23-23-1,0-23 172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9-22T14:42:11.13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fitToCurve" value="1"/>
    </inkml:brush>
  </inkml:definitions>
  <inkml:trace contextRef="#ctx0" brushRef="#br0">213 0 0,'0'24'203,"0"-1"-187,-24-23-1,24 23-15,0 1 16,0-1 0,0 24 30,0-24-46,-23 0 16,23 24 0,0-24 15,0 0-31,0 24 47,0 0-32,-23-47-15,23 46 32,0-22-1,-23-1-31,-1 0 0,1 24 31,23-24-15,-23 24 15,-1-1-15,24-22-1,-23-1-15,23 23 32,0-22-17,0-1-15,0 0 31,0 24 16,0 0 0,0-24-47,0 0 16,0 24-1,0-24 1,23 0 0,1 1 15,-24 22-15,23-22-1,24 22 1,-47-22-1,23-24-15,0 23 16,-23 0 15,23 0-15,1 1-16,22-1 16,-22 24-1,-1-24 1,0 0-1,24-23 1,-47 47 15,23-24-31,24 0 32,-24 1-1,0-1-16,1-23-15,-1 23 16,0-23 0,24 0-1,-24 47 17,24 0-1,-24-47-16,0 0 48,1-47 234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9-22T14:50:29.61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fitToCurve" value="1"/>
    </inkml:brush>
  </inkml:definitions>
  <inkml:trace contextRef="#ctx0" brushRef="#br0">0 0 0,'24'0'187,"45"46"-156,-22-23-31,23 1 32,0 46-32,0-24 15,-47-22 1,0-1 15,1 23-15,-1 1-1,0-24 1,-23 1-16,47-1 16,-47 24-1,23-24 1,0 0 0,-23 24 15,0-24-31,24 0 15,-24 24 1,0-24 0,0 24-1,0 0 17,0-1-32,0-23 15,0 24 1,0-24-1,0 24 1,0 0 0,-24-1-1,24 1 17,0-1-17,-23-22-15,23 22 16,-23 1-1,23-24 1,-47 117 0,24-93-1,-24 23 1,24-24 0,0 47-1,-24-23 1,1-23-1,46-24 1,-24 0 0,1 1-1,0 22 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9-22T14:50:31.37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09-22T14:54:49.16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fitToCurve" value="1"/>
    </inkml:brush>
  </inkml:definitions>
  <inkml:trace contextRef="#ctx0" brushRef="#br0">23 9 0,'24'-24'266,"-1"24"-250,0 0-1,-23 24 1,47-1 0,0 23-1,-24-46 16,0 0-31,0 24 16,-23-1 15,24 0-31,22 1 16,-22-1 0,-1 0-1,0 1 1,24 22 15,0-23-15,-47 1-1,23-24 1,0 46 0,-23-22-1,23-1 16,1-23-31,22 70 32,-22-24-1,-1-22-31,0-1 16,1 0 15,-24 24-31,23-24 31,0 1-31,24 22 16,-47-23-1,0 24 1,0-24 0,23 1-1,-23 22 1,0-22-1,0 22 17,0-22-32,0-1 31,0 0-31,0 0 16,0 1-1,0 22 1,0-22-1,0-1 1,-23 0 0,-24 1-1,24 45 1,0-69 0,-1 47-1,24-24 16,-23-23-31,0 47 16,23 0 15,-24-24-31,1 0 16,23 0 0,-47 24 15,47 0-31,-23-47 15,0 23 17,23 0-32,0 1 15,-47-1 1,47 0 0,-23 1-1,23 22 1,-47-23-1,24 1 1,0-1 0,-1 0-1,24 24 17,-46-24-32,46 1 15,-47-1 1,47 0-1,-46 24 1,46-24 0,0 0-1,-47 1 1,24-24 15,23 23-31,-24-23 16,24 23-1,-23-23 1,0 24 15,23-1-31,-24-23 32,24 23-17,-23-23 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AD432-457A-4B88-A78E-F9F2ABA8DCB7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D29B8-A986-4D56-9C56-4B6438E85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7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476507" y="9122092"/>
            <a:ext cx="58420" cy="1226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D2199-4095-425A-A425-5A1EE0A88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216" y="4367371"/>
            <a:ext cx="4587592" cy="2146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endParaRPr lang="en-US" dirty="0">
              <a:latin typeface="Gill Sans MT" pitchFamily="34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476507" y="9122092"/>
            <a:ext cx="58420" cy="1226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92130-DF31-4011-A7EE-FDAFFA0D8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216" y="4367371"/>
            <a:ext cx="4587592" cy="2146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endParaRPr lang="en-US" dirty="0">
              <a:latin typeface="Gill Sans MT" pitchFamily="34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4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could this have been prevented?
https://www.polleverywhere.com/free_text_polls/hEdpBhUqCak17mT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12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83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DCCF390-A4E2-41DB-9D4E-B2098D9DFD0D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21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49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02FE29-6457-4D25-8501-888FB08A39F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4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04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0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922C-3467-4A13-8398-77C1C91628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09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3D46B-D3C1-4658-911C-2788E9B82B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909DE-92C6-4B1A-BC22-906FEF8001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04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Mother with TB. How do you determine the risk to the 2 month old baby?
https://www.polleverywhere.com/free_text_polls/2JrpQyXKQxr1JK3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8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Baby with cough, PPD 0mm. What do you do next?
https://www.polleverywhere.com/free_text_polls/QsNSPYzsEnkqJ9XavExea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73D90-6A39-AC4A-7BB9-1D980389F97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4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your diagnosis and treatment, given this CXR?
https://www.polleverywhere.com/free_text_polls/bjCKQJxxflHN7Dh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48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27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63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45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Could this be TB? What further testing is needed?
https://www.polleverywhere.com/free_text_polls/WEvhBxQncrjLcBMFUEyW8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30C99-2311-EAB1-6AA9-CA71B8865AD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61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78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036D277-AB61-43F3-BB55-F0C3706168EC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44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3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16 year old with cough, fever and weight loss. What is the finding on the CXR?
https://www.polleverywhere.com/multiple_choice_polls/qigb4oifjN9jUh1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51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D5470F0-4108-49C5-9665-C0FC202FAD78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43D2B19-1142-41EC-93E1-3D63E74BCFE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CE88E19-34A9-422E-ADB6-AC41637B930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8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the CXR abnormality in this 9 month old with a positive TB skin test?
https://www.polleverywhere.com/multiple_choice_polls/ZkKS9aQdhsVYyrX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D6A44-C9A0-4059-B907-FEE451D01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29B8-A986-4D56-9C56-4B6438E85E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30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2167C-6925-4B3A-88E2-6E8C1A46D8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9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90AF01-1EE0-407F-858D-64CF2452CBB1}" type="datetime1">
              <a:rPr lang="en-US" smtClean="0"/>
              <a:t>9/4/2025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A91E8-447A-4241-ACF0-E43E9C1460C5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28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C8F1-6194-4B43-81B8-41FEA48A7508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55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2544-4377-471E-923A-C6A79FBC7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578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301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308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C44331-134D-44A6-B339-42E26AE8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089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7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15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7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49607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7777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005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882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82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07298A-2484-4DC5-8359-CDF2352F7744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2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621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05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94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2544-4377-471E-923A-C6A79FBC7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16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301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308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C44331-134D-44A6-B339-42E26AE8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29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3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51763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47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78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77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946B-62FF-4FAA-817C-C450BB48052A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2544-4377-471E-923A-C6A79FBC7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901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264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309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56843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1287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55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4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2544-4377-471E-923A-C6A79FBC7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244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301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308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C44331-134D-44A6-B339-42E26AE8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33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66" y="457200"/>
            <a:ext cx="3240069" cy="1295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1" cy="4572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91201" y="6619973"/>
            <a:ext cx="3429000" cy="277002"/>
            <a:chOff x="2057400" y="3200400"/>
            <a:chExt cx="3196085" cy="277002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2057400" y="3200403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EXCELLENCE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3124200" y="3200401"/>
              <a:ext cx="1003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EXPERTISE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4055852" y="3200400"/>
              <a:ext cx="1197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INNOVATION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952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ambria" pitchFamily="18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sz="3200" dirty="0"/>
              <a:t>Presenter Name</a:t>
            </a:r>
            <a:br>
              <a:rPr lang="en-US" sz="3200" dirty="0"/>
            </a:br>
            <a:r>
              <a:rPr lang="en-US" sz="3200" dirty="0"/>
              <a:t>Date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14216"/>
            <a:ext cx="64008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Title</a:t>
            </a:r>
          </a:p>
          <a:p>
            <a:r>
              <a:rPr lang="en-US" dirty="0"/>
              <a:t>Course Dates</a:t>
            </a:r>
          </a:p>
          <a:p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2269904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4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301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308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79EC24DC-27A5-48F5-9B23-9C7D1FD5E914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C44331-134D-44A6-B339-42E26AE8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524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4018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332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664201-F324-4A57-9CE4-983948660480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733EAA-D7B3-4ACA-A6DB-8A1E9CA3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522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664201-F324-4A57-9CE4-983948660480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733EAA-D7B3-4ACA-A6DB-8A1E9CA3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5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13366273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926B1B-4752-4E3D-B8EB-7284B3F7CD84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01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56B1C7-A6DF-469B-AA8C-3B5BA0E2339D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2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55BB18-3BDF-47AE-8CA0-61724E39E5EE}" type="datetime1">
              <a:rPr lang="en-US" smtClean="0">
                <a:solidFill>
                  <a:srgbClr val="FFF39D"/>
                </a:solidFill>
              </a:rPr>
              <a:t>9/4/2025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2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8F40-4383-4A63-B072-7EBB13EDA79D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273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F59-FA51-4700-B65C-44F8FFB2331D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80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8E7-18F0-4A45-9AA5-1810DA5AA03E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0490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EEB98E-EED7-40CE-9871-24BD6171BAA0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80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FA98-0C24-439D-A5BC-829A7C144854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9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C517C9-8563-4C12-A66A-E174E8CEEA28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8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17C7D5-0417-42E7-9A78-8166C693AE59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70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9405-F2DD-4B9D-A4DE-8FD75DB65996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12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0784-8595-4755-A46A-0EAC527D4C10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301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308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F7B9B5EC-816B-42A7-AB46-447348CF5F36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C44331-134D-44A6-B339-42E26AE8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1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7852-CCB5-45A7-A329-E339C985A2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18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E5E7-C5CA-46BB-B2F0-42CFEC037D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68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9A5D-E5C7-4FEF-BD91-3F2DCC8752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0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E251-55DF-4433-BAA2-DEE04360D5D5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3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FEA4-8430-4567-9A86-D3246D1B84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44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0BE5-B63F-4366-A8FB-58FB702388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4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0C42B-B630-4503-94B6-96F7A2910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53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F678-75E1-4A38-8310-E76C6ECA4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40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702E-1A38-4DD0-86D2-0A4173B282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89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8260-90C4-4BA9-B377-1B3C4FEE0C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8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713E-C7B7-4DD9-95E6-04DF4D04D1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53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EE9D-F126-4AF1-AB9F-11CB5D445A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37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902E53-5A93-4565-AFDA-7296C27C0AD5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87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6D669E-68A3-4783-BB30-78FF9EE15A9A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4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EB43F0-6F1A-4FE7-A284-D358B9DBB483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69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F26698-2CDA-44DA-B065-14E1074F3327}" type="datetime1">
              <a:rPr lang="en-US" smtClean="0">
                <a:solidFill>
                  <a:srgbClr val="FFF39D"/>
                </a:solidFill>
              </a:rPr>
              <a:t>9/4/2025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9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0F27-D814-4C3A-A80E-4976C66CC5BF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0293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E20D-D0CE-4600-8E97-C7A01C75306E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AF386-0D03-4FE6-9000-3D5B4CE344F2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17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33A9-D87F-487B-8D74-7370D5098E5B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92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F99D9-3293-4BC6-9EDD-6294CFFABF26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2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26B93E-CEF7-4EA8-889A-48EA2EA03B60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52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1F0D-D0A4-4214-A8C2-1B1481EA9AF8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64DC-7751-4527-9EB4-8E54A235539F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8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301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308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9DE6710C-78E8-4907-A37E-D703996F6FA1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C44331-134D-44A6-B339-42E26AE8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0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C6966F-E04C-4846-AB64-A436C5B5F2B1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18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E6E0B1-0FE6-4104-82E2-C616F364847B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2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6BB7C8-3A37-4F29-BE3D-EA7C1342EECC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09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1ACA07-ACAE-48EB-B5FE-5F388D0B0295}" type="datetime1">
              <a:rPr lang="en-US" smtClean="0">
                <a:solidFill>
                  <a:srgbClr val="FFF39D"/>
                </a:solidFill>
              </a:rPr>
              <a:t>9/4/2025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3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CE22-1537-4739-9A50-D38B792EBE83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5342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8697-BDD3-4337-8200-B2DBDB58DF9D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506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2403B4-8DF3-481A-8255-D3E53FF35690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46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1DF9-F9E3-4380-97C6-8C08B6FBEB4D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3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B1594B-70FB-4D27-BA64-9F87F6911EE1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28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843951-BC67-4E6C-8101-19ADA3DE8616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53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08D8-B51C-4689-9415-F3404EFB2126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5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8A4F-C9EE-40F9-BCB0-196F0F96B65E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0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A739-4E41-435A-BC87-253A6922CAFD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86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5FDCF-DA61-44CB-9513-9DB73303B6E3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2544-4377-471E-923A-C6A79FBC7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9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301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308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1EBC1F48-FFEA-4A46-8B98-194097984EE2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C44331-134D-44A6-B339-42E26AE8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5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773BC5-0D11-4F7C-B5C7-1C285450FEA0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0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6B6C7B-7FFF-4683-8318-0467A1A12557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3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B1FAA0-33D3-4BCA-9800-ED90637A2B53}" type="datetime1">
              <a:rPr lang="en-US" smtClean="0">
                <a:solidFill>
                  <a:srgbClr val="FFF39D"/>
                </a:solidFill>
              </a:rPr>
              <a:t>9/4/2025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4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4495-96C1-45DC-BD10-75254D212468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4468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13D1-0C1E-4A79-AF0A-97B01F4DEC8A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2964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4C3685-1004-4E56-AE72-28C616AEDAB9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563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7C89-11EF-4FD5-9503-6C6493ADE33D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012C-6EEE-4C78-8D0C-0E05858F6841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A91E8-447A-4241-ACF0-E43E9C1460C5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867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839FE2-76CF-4CC6-86F8-407C7376FEC4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30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6F51BA-5CC2-4758-A552-FA3411CD73AE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73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DD62-56B3-4755-981F-441EE5BA8A8A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2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92D-E17B-4CAC-908F-9C7BFA5B3980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2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5D300-73B0-4AAC-ACE4-EF699BDE39C4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2544-4377-471E-923A-C6A79FBC7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481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301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308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DDA19B81-6D77-47BE-A361-DEA93F47DCBE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C44331-134D-44A6-B339-42E26AE8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9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7761DF-1F49-4E6B-8866-C56E3A174DB1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0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00A356-81C6-4284-ADB7-89E06A2A5521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181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E2C9CC-757F-418A-B8ED-C7A73CE9AE52}" type="datetime1">
              <a:rPr lang="en-US" smtClean="0">
                <a:solidFill>
                  <a:srgbClr val="FFF39D"/>
                </a:solidFill>
              </a:rPr>
              <a:t>9/4/2025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5E3F-C822-42EA-831F-A47E1AE16E59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98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5CF3-5E90-4B82-9116-9897081D0A7D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43140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AA04-3580-4898-B1A6-CCFCBAA8BF3A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2426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CB073D-71AF-48E4-B995-8B4F035E860D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212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25E-BA82-4337-B9A8-25BA85C1722E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750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509EBF-7622-4305-BF15-BC945EB4B9AB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0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E653EC-B284-490C-AF4F-B847F943C8A5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371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21D-50C8-41C4-9314-69AD2934159D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026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725D-A71F-4325-82F4-D51FEEE476F9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792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9E39B-5F03-4C50-A85F-90C20F8D625B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2544-4377-471E-923A-C6A79FBC7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493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301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308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1965C12A-6417-494D-8798-5141469C4436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6C44331-134D-44A6-B339-42E26AE8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808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1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2E174FC-9CFE-460A-96A3-AB9A581916F7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11675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83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F4016F-37BA-4906-AAEF-5C8EB3C55844}" type="datetimeFigureOut">
              <a:rPr lang="en-US" smtClean="0">
                <a:solidFill>
                  <a:srgbClr val="FFF39D"/>
                </a:solidFill>
              </a:rPr>
              <a:pPr/>
              <a:t>9/4/2025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50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2411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674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335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90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9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037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652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5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31.xml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9A020B-A91A-4644-B148-FCF479431312}" type="datetime1">
              <a:rPr lang="en-US" smtClean="0">
                <a:solidFill>
                  <a:srgbClr val="775F55"/>
                </a:solidFill>
              </a:rPr>
              <a:t>9/4/2025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8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8C44ED-77C8-434E-8079-30508274412A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DA91E8-447A-4241-ACF0-E43E9C14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5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1" cy="457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422948"/>
            <a:ext cx="9144000" cy="457200"/>
            <a:chOff x="0" y="6408880"/>
            <a:chExt cx="9144000" cy="457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08880"/>
              <a:ext cx="9144000" cy="457200"/>
            </a:xfrm>
            <a:prstGeom prst="rect">
              <a:avLst/>
            </a:prstGeom>
          </p:spPr>
        </p:pic>
        <p:pic>
          <p:nvPicPr>
            <p:cNvPr id="10" name="Picture 2" descr="HeartLand_Logo-Icon-transparent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600" y="6477000"/>
              <a:ext cx="305858" cy="304800"/>
            </a:xfrm>
            <a:prstGeom prst="flowChartAlternateProcess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12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DD8B51-4794-4869-81E5-0884A6714C2E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CE61-24C6-401D-ACA7-97366ADEDF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98B6C-F0AC-49B1-871A-CF039F24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0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58D33A-DAF7-4E17-B8D1-BE6D2943112E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761DD1-F40C-418B-8FD5-EDC2900FEA0F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7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2C1AF1-9E14-4205-B407-39CF2BEEBBE0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0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574E2C-F0B2-4B15-8E77-EDAA4104B779}" type="datetime1">
              <a:rPr lang="en-US" smtClean="0">
                <a:solidFill>
                  <a:srgbClr val="575F6D"/>
                </a:solidFill>
              </a:rPr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F4016F-37BA-4906-AAEF-5C8EB3C55844}" type="datetimeFigureOut">
              <a:rPr lang="en-US" smtClean="0">
                <a:solidFill>
                  <a:srgbClr val="575F6D"/>
                </a:solidFill>
              </a:rPr>
              <a:pPr/>
              <a:t>9/4/2025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F4016F-37BA-4906-AAEF-5C8EB3C55844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D0E3B8-D4E7-48F1-9EA5-1C7FFA6B6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0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50.png"/><Relationship Id="rId7" Type="http://schemas.openxmlformats.org/officeDocument/2006/relationships/image" Target="../media/image37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390.png"/><Relationship Id="rId5" Type="http://schemas.openxmlformats.org/officeDocument/2006/relationships/image" Target="../media/image360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3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2/TB_CXR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mith\Pictures\lectures\pureBalance-Wellness-Centre-Healthy-Happy-Ki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333375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981200" y="4003824"/>
            <a:ext cx="6477000" cy="1828800"/>
          </a:xfrm>
        </p:spPr>
        <p:txBody>
          <a:bodyPr/>
          <a:lstStyle/>
          <a:p>
            <a:r>
              <a:rPr lang="en-US" dirty="0"/>
              <a:t>Kim C. Smith, MD, MPH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" y="6047617"/>
            <a:ext cx="6705600" cy="6858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793601"/>
            <a:ext cx="5867400" cy="365125"/>
          </a:xfrm>
        </p:spPr>
        <p:txBody>
          <a:bodyPr/>
          <a:lstStyle/>
          <a:p>
            <a:r>
              <a:rPr lang="en-US" sz="4800" dirty="0">
                <a:solidFill>
                  <a:srgbClr val="EBDDC3"/>
                </a:solidFill>
              </a:rPr>
              <a:t>Pediatric Tuberculosis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5795127"/>
            <a:ext cx="3200400" cy="863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03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8368"/>
          </a:xfrm>
        </p:spPr>
        <p:txBody>
          <a:bodyPr>
            <a:normAutofit/>
          </a:bodyPr>
          <a:lstStyle/>
          <a:p>
            <a:r>
              <a:rPr lang="en-US" sz="3600" dirty="0"/>
              <a:t>TB Extrapulmonary Disease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304800" y="2260745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495800" y="2381758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Adult Extrapulmonary Disease 15%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Pedi Extrapulmonary Disease 25%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CC4888-75A0-432F-BFA3-1B05E04FC81F}"/>
              </a:ext>
            </a:extLst>
          </p:cNvPr>
          <p:cNvGraphicFramePr/>
          <p:nvPr/>
        </p:nvGraphicFramePr>
        <p:xfrm>
          <a:off x="4142014" y="-153162"/>
          <a:ext cx="6705600" cy="723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8717356-D3F7-4F00-8301-8E3231465781}"/>
              </a:ext>
            </a:extLst>
          </p:cNvPr>
          <p:cNvGraphicFramePr/>
          <p:nvPr/>
        </p:nvGraphicFramePr>
        <p:xfrm>
          <a:off x="310243" y="931418"/>
          <a:ext cx="4757057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ACFA97-CC32-42E2-A35C-C8D729F5C428}"/>
              </a:ext>
            </a:extLst>
          </p:cNvPr>
          <p:cNvCxnSpPr>
            <a:cxnSpLocks/>
          </p:cNvCxnSpPr>
          <p:nvPr/>
        </p:nvCxnSpPr>
        <p:spPr>
          <a:xfrm>
            <a:off x="5067300" y="3429000"/>
            <a:ext cx="3429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3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6870700" cy="1600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Common symptoms of 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TB disease in children</a:t>
            </a:r>
            <a:endParaRPr lang="en-US" sz="3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1752600"/>
            <a:ext cx="7023100" cy="45720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  <a:defRPr/>
            </a:pPr>
            <a:r>
              <a:rPr lang="en-US" sz="2400" dirty="0"/>
              <a:t>Cough and/or other respiratory symptoms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/>
              <a:t>Wheezing, crackles or decreased breath sounds on lung examination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/>
              <a:t>Lymphadenopathy / lymphadenitis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/>
              <a:t>Persistent fever (FUO)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/>
              <a:t>Weight loss or failure to thrive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/>
              <a:t>Signs and symptoms of meningitis 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lang="en-US" sz="2100" dirty="0"/>
              <a:t>Headache, vomiting, irritability, lethargy or seizures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/>
              <a:t>Unlike adults, half of children with TB disease have no symptoms</a:t>
            </a:r>
          </a:p>
        </p:txBody>
      </p:sp>
    </p:spTree>
    <p:extLst>
      <p:ext uri="{BB962C8B-B14F-4D97-AF65-F5344CB8AC3E}">
        <p14:creationId xmlns:p14="http://schemas.microsoft.com/office/powerpoint/2010/main" val="25266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F8A9-E47F-499B-A112-84E990B7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4" y="-539115"/>
            <a:ext cx="7467600" cy="1143000"/>
          </a:xfrm>
        </p:spPr>
        <p:txBody>
          <a:bodyPr/>
          <a:lstStyle/>
          <a:p>
            <a:r>
              <a:rPr lang="en-US" dirty="0"/>
              <a:t>Peripheral Lymphadenopathy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0F094-3646-4A4F-9FB3-6A592241D0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3274" y="829181"/>
            <a:ext cx="7467600" cy="4873752"/>
          </a:xfrm>
        </p:spPr>
        <p:txBody>
          <a:bodyPr/>
          <a:lstStyle/>
          <a:p>
            <a:r>
              <a:rPr lang="en-US" sz="1800" dirty="0"/>
              <a:t>Physical exam, carefully check for</a:t>
            </a:r>
          </a:p>
          <a:p>
            <a:pPr lvl="1"/>
            <a:r>
              <a:rPr lang="en-US" sz="1800" dirty="0"/>
              <a:t>Cervical, supraclavicular, axillary and inguinal nodes</a:t>
            </a:r>
          </a:p>
          <a:p>
            <a:r>
              <a:rPr lang="en-US" sz="1800" dirty="0"/>
              <a:t>TB diseased lymph nodes usually measure &gt; 1 cm</a:t>
            </a:r>
          </a:p>
          <a:p>
            <a:r>
              <a:rPr lang="en-US" sz="1800" dirty="0"/>
              <a:t>Diagnosis: Fine needle aspirate or excisional biopsy for pathology and culture recommended</a:t>
            </a:r>
          </a:p>
          <a:p>
            <a:r>
              <a:rPr lang="en-US" sz="1800" dirty="0"/>
              <a:t>May progress to necrosis, caseation or chronic drainage</a:t>
            </a:r>
          </a:p>
          <a:p>
            <a:r>
              <a:rPr lang="en-US" sz="1800" dirty="0"/>
              <a:t>Nodes may become more inflamed with TB treatment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39BDF7-4C5A-40FC-BF61-52615F293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r="7217" b="13296"/>
          <a:stretch/>
        </p:blipFill>
        <p:spPr>
          <a:xfrm>
            <a:off x="52383" y="3444240"/>
            <a:ext cx="2592838" cy="3381375"/>
          </a:xfrm>
          <a:prstGeom prst="rect">
            <a:avLst/>
          </a:prstGeom>
        </p:spPr>
      </p:pic>
      <p:pic>
        <p:nvPicPr>
          <p:cNvPr id="2052" name="Picture 4" descr="JaypeeDigital | eBook Reader">
            <a:extLst>
              <a:ext uri="{FF2B5EF4-FFF2-40B4-BE49-F238E27FC236}">
                <a16:creationId xmlns:a16="http://schemas.microsoft.com/office/drawing/2014/main" id="{C3820E46-9F9C-45F5-893A-7083215C6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t="19453" b="514"/>
          <a:stretch/>
        </p:blipFill>
        <p:spPr bwMode="auto">
          <a:xfrm>
            <a:off x="2707481" y="3537542"/>
            <a:ext cx="3207772" cy="31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E8854B-3515-4108-B751-0ED9F4B38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5" t="-9675" r="-1685" b="9675"/>
          <a:stretch/>
        </p:blipFill>
        <p:spPr>
          <a:xfrm>
            <a:off x="5977514" y="3026623"/>
            <a:ext cx="3166486" cy="38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Diagnosis of TB in Children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5029200" cy="525780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Gold Standard – </a:t>
            </a:r>
          </a:p>
          <a:p>
            <a:pPr marL="0" indent="0">
              <a:buSzTx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Positive TB Culture, OR</a:t>
            </a:r>
          </a:p>
          <a:p>
            <a:pPr marL="0" indent="0" eaLnBrk="1" hangingPunct="1">
              <a:buSzTx/>
              <a:buNone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Clinical Diagnosis (most common)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eaLnBrk="1" hangingPunct="1">
              <a:buSzTx/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Abnormal CXR, laboratory 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physical examination consistent with TB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</a:p>
          <a:p>
            <a:pPr marL="0" indent="0" eaLnBrk="1" hangingPunct="1">
              <a:buSzTx/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1 or more of the following: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Positive tuberculin skin test or IGRA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Contagious adult contact identified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Clinical course consistent with TB disease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Improvement on TB th</a:t>
            </a:r>
            <a:r>
              <a:rPr lang="en-US" sz="2000" dirty="0"/>
              <a:t>erapy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524000"/>
            <a:ext cx="3276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35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39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tx1"/>
                </a:solidFill>
                <a:ea typeface="Geneva"/>
                <a:cs typeface="Geneva"/>
              </a:rPr>
              <a:t>Consider Gastric Aspirates</a:t>
            </a:r>
            <a:br>
              <a:rPr lang="en-US" sz="4000" dirty="0">
                <a:solidFill>
                  <a:schemeClr val="tx1"/>
                </a:solidFill>
                <a:ea typeface="Geneva"/>
                <a:cs typeface="Geneva"/>
              </a:rPr>
            </a:br>
            <a:r>
              <a:rPr lang="en-US" sz="4000" dirty="0">
                <a:solidFill>
                  <a:schemeClr val="tx1"/>
                </a:solidFill>
                <a:ea typeface="Geneva"/>
                <a:cs typeface="Geneva"/>
              </a:rPr>
              <a:t>If no source identified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724400" cy="492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ea typeface="Geneva"/>
              <a:cs typeface="Geneva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Usually inpatient but can be collected outpatient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Overnight fasting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Lavage with normal saline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Collected in morning x 3 days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AFB smear yield: minimal &lt;5%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TB Culture yield: 40% average (20-50% range)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latin typeface="Arial" pitchFamily="34" charset="0"/>
              <a:ea typeface="Geneva"/>
              <a:cs typeface="Genev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676400"/>
            <a:ext cx="352303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FA4CA6-9118-43A0-B411-0DDA14C470E4}"/>
              </a:ext>
            </a:extLst>
          </p:cNvPr>
          <p:cNvSpPr txBox="1"/>
          <p:nvPr/>
        </p:nvSpPr>
        <p:spPr>
          <a:xfrm>
            <a:off x="533400" y="5485110"/>
            <a:ext cx="8933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Protocol: Curry International TB Center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https://www.currytbcenter.ucsf.edu/product/guide/pediatric-tuberculosis-a-guide-to-the-gastric-aspirate-procedure</a:t>
            </a:r>
          </a:p>
        </p:txBody>
      </p:sp>
    </p:spTree>
    <p:extLst>
      <p:ext uri="{BB962C8B-B14F-4D97-AF65-F5344CB8AC3E}">
        <p14:creationId xmlns:p14="http://schemas.microsoft.com/office/powerpoint/2010/main" val="72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a typeface="Geneva"/>
                <a:cs typeface="Geneva"/>
              </a:rPr>
              <a:t>Induced Sputum</a:t>
            </a:r>
          </a:p>
        </p:txBody>
      </p:sp>
      <p:sp>
        <p:nvSpPr>
          <p:cNvPr id="4505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199"/>
            <a:ext cx="4724400" cy="4260849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Outpatient procedure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2-3h fasting period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Pretreatment: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ea typeface="Geneva"/>
                <a:cs typeface="Geneva"/>
              </a:rPr>
              <a:t>Nebulized bronchodilator and hypertonic saline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latin typeface="Arial" pitchFamily="34" charset="0"/>
                <a:ea typeface="Geneva"/>
                <a:cs typeface="Geneva"/>
              </a:rPr>
              <a:t>Chest physiotherapy (CPT)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Nasopharynx suctioned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One specimen sufficient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Culture yield 40%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May be successful in children 3 years and over</a:t>
            </a:r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609600" y="6242049"/>
            <a:ext cx="251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Lancet. 2005;365:130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8FA71-2E3F-4755-9E97-4EED1469B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90" r="25973"/>
          <a:stretch/>
        </p:blipFill>
        <p:spPr>
          <a:xfrm>
            <a:off x="5028472" y="1765169"/>
            <a:ext cx="4093757" cy="42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66" y="223773"/>
            <a:ext cx="7467600" cy="868362"/>
          </a:xfrm>
        </p:spPr>
        <p:txBody>
          <a:bodyPr/>
          <a:lstStyle/>
          <a:p>
            <a:r>
              <a:rPr lang="en-US" dirty="0"/>
              <a:t>Pediatric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5703"/>
            <a:ext cx="4267200" cy="5254752"/>
          </a:xfrm>
        </p:spPr>
        <p:txBody>
          <a:bodyPr>
            <a:normAutofit/>
          </a:bodyPr>
          <a:lstStyle/>
          <a:p>
            <a:r>
              <a:rPr lang="en-US" dirty="0"/>
              <a:t>6-month-old </a:t>
            </a:r>
          </a:p>
          <a:p>
            <a:pPr lvl="1"/>
            <a:r>
              <a:rPr lang="en-US" dirty="0"/>
              <a:t>1–2-week history of fever, vomiting and sweating</a:t>
            </a:r>
          </a:p>
          <a:p>
            <a:pPr lvl="1"/>
            <a:r>
              <a:rPr lang="en-US" dirty="0"/>
              <a:t>Dx: viral illness at urgent care x 2 </a:t>
            </a:r>
          </a:p>
          <a:p>
            <a:pPr lvl="1"/>
            <a:r>
              <a:rPr lang="en-US" dirty="0"/>
              <a:t>OSH with bilateral pneumonia on CXR</a:t>
            </a:r>
          </a:p>
          <a:p>
            <a:pPr lvl="1"/>
            <a:endParaRPr lang="en-US" dirty="0"/>
          </a:p>
          <a:p>
            <a:r>
              <a:rPr lang="en-US" dirty="0"/>
              <a:t>Developed respiratory failure, seizures, intubation</a:t>
            </a:r>
          </a:p>
          <a:p>
            <a:r>
              <a:rPr lang="en-US" dirty="0"/>
              <a:t>Altered mental status, abnormal neurologic exam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91" y="1447800"/>
            <a:ext cx="4591509" cy="4844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8C581B-910F-E4CF-B14E-5F14E5696FA2}"/>
              </a:ext>
            </a:extLst>
          </p:cNvPr>
          <p:cNvSpPr txBox="1"/>
          <p:nvPr/>
        </p:nvSpPr>
        <p:spPr>
          <a:xfrm>
            <a:off x="4314566" y="6291901"/>
            <a:ext cx="4676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Diffuse Miliary Pattern with LLL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58458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304"/>
            <a:ext cx="7467600" cy="715962"/>
          </a:xfrm>
        </p:spPr>
        <p:txBody>
          <a:bodyPr/>
          <a:lstStyle/>
          <a:p>
            <a:r>
              <a:rPr lang="en-US" dirty="0"/>
              <a:t>Hospital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4267200" cy="5407152"/>
          </a:xfrm>
        </p:spPr>
        <p:txBody>
          <a:bodyPr>
            <a:normAutofit fontScale="92500"/>
          </a:bodyPr>
          <a:lstStyle/>
          <a:p>
            <a:r>
              <a:rPr lang="en-US" dirty="0"/>
              <a:t>Dx: meningitis &amp; </a:t>
            </a:r>
            <a:r>
              <a:rPr lang="en-US" dirty="0" err="1"/>
              <a:t>miliary</a:t>
            </a:r>
            <a:r>
              <a:rPr lang="en-US" dirty="0"/>
              <a:t> TB</a:t>
            </a:r>
          </a:p>
          <a:p>
            <a:r>
              <a:rPr lang="en-US" dirty="0"/>
              <a:t>Family history</a:t>
            </a:r>
          </a:p>
          <a:p>
            <a:pPr lvl="1"/>
            <a:r>
              <a:rPr lang="en-US" dirty="0"/>
              <a:t>Father hospitalized 2 months prior with </a:t>
            </a:r>
            <a:r>
              <a:rPr lang="en-US" u="sng" dirty="0" err="1"/>
              <a:t>cavitary</a:t>
            </a:r>
            <a:r>
              <a:rPr lang="en-US" dirty="0"/>
              <a:t> pneumonia</a:t>
            </a:r>
          </a:p>
          <a:p>
            <a:pPr lvl="1"/>
            <a:r>
              <a:rPr lang="en-US" dirty="0"/>
              <a:t>History of incarceration and mental illness</a:t>
            </a:r>
          </a:p>
          <a:p>
            <a:pPr lvl="1"/>
            <a:r>
              <a:rPr lang="en-US" dirty="0"/>
              <a:t>Father’s sputum AFB smear negative but culture grew TB at 4 weeks</a:t>
            </a:r>
          </a:p>
          <a:p>
            <a:r>
              <a:rPr lang="en-US" dirty="0"/>
              <a:t>Health Department unable to locate family for testing</a:t>
            </a:r>
          </a:p>
          <a:p>
            <a:endParaRPr lang="en-US" dirty="0"/>
          </a:p>
          <a:p>
            <a:r>
              <a:rPr lang="en-US" dirty="0"/>
              <a:t>Long term complications</a:t>
            </a:r>
          </a:p>
          <a:p>
            <a:pPr lvl="1"/>
            <a:r>
              <a:rPr lang="en-US" dirty="0"/>
              <a:t>Hydrocephalus and VP shunt</a:t>
            </a:r>
          </a:p>
          <a:p>
            <a:pPr lvl="1"/>
            <a:r>
              <a:rPr lang="en-US" dirty="0"/>
              <a:t>Developmental delay</a:t>
            </a:r>
          </a:p>
          <a:p>
            <a:pPr lvl="1"/>
            <a:endParaRPr lang="en-US" dirty="0"/>
          </a:p>
        </p:txBody>
      </p:sp>
      <p:pic>
        <p:nvPicPr>
          <p:cNvPr id="2051" name="Picture 3" descr="C:\Users\ksmith1\Desktop\TB for Blackboard\2 For review before clinic\X-Ray Cases\7a MRI at diagn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556443" cy="486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315200" cy="4873752"/>
          </a:xfrm>
        </p:spPr>
        <p:txBody>
          <a:bodyPr>
            <a:normAutofit/>
          </a:bodyPr>
          <a:lstStyle/>
          <a:p>
            <a:r>
              <a:rPr lang="en-US" dirty="0"/>
              <a:t>All family members tested positive for TB</a:t>
            </a:r>
          </a:p>
          <a:p>
            <a:r>
              <a:rPr lang="en-US" dirty="0"/>
              <a:t>Mother with abnormal CXR</a:t>
            </a:r>
          </a:p>
          <a:p>
            <a:r>
              <a:rPr lang="en-US" dirty="0"/>
              <a:t>Baby grew TB from tracheal aspirate and CSF</a:t>
            </a:r>
          </a:p>
          <a:p>
            <a:r>
              <a:rPr lang="en-US" dirty="0"/>
              <a:t>Baby treated with RIPE (rifampin, isoniazid, pyrazinamide, ethambutol) x12 months and steroids (2 months)</a:t>
            </a:r>
          </a:p>
          <a:p>
            <a:endParaRPr lang="en-US" dirty="0"/>
          </a:p>
          <a:p>
            <a:r>
              <a:rPr lang="en-US" dirty="0"/>
              <a:t>How could this have been prevented?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93D174-2138-652A-D84A-66EB0DC1959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52400"/>
            <a:ext cx="8636000" cy="635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488904"/>
            <a:ext cx="6858000" cy="1143000"/>
          </a:xfrm>
        </p:spPr>
        <p:txBody>
          <a:bodyPr/>
          <a:lstStyle/>
          <a:p>
            <a:r>
              <a:rPr lang="en-US" dirty="0"/>
              <a:t>Who Should be Screened?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6726" y="818824"/>
          <a:ext cx="6508875" cy="5407563"/>
        </p:xfrm>
        <a:graphic>
          <a:graphicData uri="http://schemas.openxmlformats.org/drawingml/2006/table">
            <a:tbl>
              <a:tblPr/>
              <a:tblGrid>
                <a:gridCol w="4989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Place a mark in the appropriate box: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Don't Know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3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TB can cause fever of long duration, unexplained weight loss, a bad cough (lasting over two weeks), or coughing up blood.  As far as you know: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    has your child been around anyone with any of these symptoms or problems? 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    has your child had any of these symptoms or problems? 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    has your child been around anyone sick with TB?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Was your child born in Mexico or any other country in Latin America, the Caribbean, Africa, Eastern Europe or Asia?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3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Has your child traveled in the past year to Mexico or any other country in Latin America, the Caribbean, Africa, Eastern Europe or Asia for longer than 3 weeks?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    If so, specify which country/countries?____________________________________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4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To your knowledge, has your child spent time (longer than 3 weeks) with anyone who is/has been an intravenous (IV) drug user, HIV-infected, in jail or prison or recently came to the United States from another country?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5876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1628772"/>
            <a:ext cx="2039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Patients with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Symptoms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Exposure to TB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2988804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Foreign Born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1" y="3759306"/>
            <a:ext cx="1439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Travel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High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Countries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9964" y="5124313"/>
            <a:ext cx="1627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Exposure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High Risk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8637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322717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-57150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Treatment of TB in Children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2637124"/>
              </p:ext>
            </p:extLst>
          </p:nvPr>
        </p:nvGraphicFramePr>
        <p:xfrm>
          <a:off x="381001" y="628784"/>
          <a:ext cx="8305800" cy="61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2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Stages of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TST/IGRA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CXR/Lab 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995">
                <a:tc>
                  <a:txBody>
                    <a:bodyPr/>
                    <a:lstStyle/>
                    <a:p>
                      <a:r>
                        <a:rPr lang="en-US" dirty="0"/>
                        <a:t>Exposure</a:t>
                      </a:r>
                    </a:p>
                    <a:p>
                      <a:r>
                        <a:rPr lang="en-US" dirty="0"/>
                        <a:t>Child </a:t>
                      </a:r>
                      <a:r>
                        <a:rPr lang="en-US" u="sng" dirty="0"/>
                        <a:t>&lt;</a:t>
                      </a:r>
                      <a:r>
                        <a:rPr lang="en-US" dirty="0"/>
                        <a:t>4yrs (adult</a:t>
                      </a:r>
                      <a:r>
                        <a:rPr lang="en-US" baseline="0" dirty="0"/>
                        <a:t> source)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 CPX Rifampin or INH  8-10 wks</a:t>
                      </a:r>
                    </a:p>
                    <a:p>
                      <a:r>
                        <a:rPr lang="en-US" dirty="0"/>
                        <a:t>Repeat TST </a:t>
                      </a:r>
                    </a:p>
                    <a:p>
                      <a:r>
                        <a:rPr lang="en-US" dirty="0"/>
                        <a:t>8-10 </a:t>
                      </a:r>
                      <a:r>
                        <a:rPr lang="en-US" dirty="0" err="1"/>
                        <a:t>wks</a:t>
                      </a:r>
                      <a:r>
                        <a:rPr lang="en-US" dirty="0"/>
                        <a:t> after last contact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680">
                <a:tc>
                  <a:txBody>
                    <a:bodyPr/>
                    <a:lstStyle/>
                    <a:p>
                      <a:r>
                        <a:rPr lang="en-US" dirty="0"/>
                        <a:t>LTBI</a:t>
                      </a:r>
                    </a:p>
                    <a:p>
                      <a:r>
                        <a:rPr lang="en-US" dirty="0"/>
                        <a:t>Latent TB</a:t>
                      </a:r>
                    </a:p>
                    <a:p>
                      <a:r>
                        <a:rPr lang="en-US" dirty="0"/>
                        <a:t>Infection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Rif x 4-6 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3HP </a:t>
                      </a:r>
                      <a:r>
                        <a:rPr lang="en-US" dirty="0" err="1"/>
                        <a:t>wkly</a:t>
                      </a:r>
                      <a:r>
                        <a:rPr lang="en-US" dirty="0"/>
                        <a:t> x 12 </a:t>
                      </a:r>
                      <a:r>
                        <a:rPr lang="en-US" dirty="0" err="1"/>
                        <a:t>wks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DOT (directly observed therapy)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INH x 9 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527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 Positive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50% false </a:t>
                      </a:r>
                      <a:r>
                        <a:rPr lang="en-US" dirty="0" err="1"/>
                        <a:t>neg</a:t>
                      </a:r>
                      <a:r>
                        <a:rPr lang="en-US" dirty="0"/>
                        <a:t> with </a:t>
                      </a:r>
                      <a:r>
                        <a:rPr lang="en-US" dirty="0" err="1"/>
                        <a:t>miliary</a:t>
                      </a:r>
                      <a:r>
                        <a:rPr lang="en-US" dirty="0"/>
                        <a:t> and TBM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Abnormal</a:t>
                      </a:r>
                      <a:r>
                        <a:rPr lang="en-US" baseline="0" dirty="0"/>
                        <a:t> CXR, PE or labs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  <a:r>
                        <a:rPr lang="en-US" baseline="0" dirty="0"/>
                        <a:t> of children have symptoms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RIPE x</a:t>
                      </a:r>
                      <a:r>
                        <a:rPr lang="en-US" baseline="0" dirty="0"/>
                        <a:t> 4-12 months, </a:t>
                      </a:r>
                      <a:r>
                        <a:rPr lang="en-US" dirty="0"/>
                        <a:t>duration</a:t>
                      </a:r>
                      <a:r>
                        <a:rPr lang="en-US" baseline="0" dirty="0"/>
                        <a:t> depends on site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5F0DD87-FC08-6918-A96D-92A2D778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485"/>
            <a:ext cx="2819400" cy="1904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1220B-E7D4-CC8E-42E4-CAB1A0DCA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971800"/>
            <a:ext cx="2816596" cy="20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" y="-23622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454652" y="6486724"/>
            <a:ext cx="3525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Feigin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&amp; Cherry, Text of Pedi ID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-95250"/>
            <a:ext cx="8751761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4585"/>
            <a:ext cx="435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Timetable of Tuberculosis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7DF89-DD05-4BEA-D405-19EE4F324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105400"/>
            <a:ext cx="990600" cy="762000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11C696ED-5C1C-F271-A8C9-B1FFE74B95DB}"/>
              </a:ext>
            </a:extLst>
          </p:cNvPr>
          <p:cNvSpPr/>
          <p:nvPr/>
        </p:nvSpPr>
        <p:spPr>
          <a:xfrm>
            <a:off x="1676400" y="3746347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TB Testing in Foreign Born</a:t>
            </a:r>
          </a:p>
        </p:txBody>
      </p:sp>
      <p:pic>
        <p:nvPicPr>
          <p:cNvPr id="16387" name="Picture 9" descr="http://www.kipmcgrath.com/Global/asian%20b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80683"/>
            <a:ext cx="6934200" cy="547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001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" y="609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80758"/>
            <a:ext cx="429070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" y="3733801"/>
            <a:ext cx="4572000" cy="311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733801"/>
            <a:ext cx="4306367" cy="31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248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BCG Vaccination Scars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16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952500"/>
            <a:ext cx="1661743" cy="1055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TB  Risk Questionnaire positive?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3020225"/>
            <a:ext cx="1661743" cy="1037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BCG Vaccinated?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67622" y="990600"/>
            <a:ext cx="2286000" cy="105507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Screening Complete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50038" y="3089165"/>
            <a:ext cx="2286000" cy="10374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IGRA Preferred for all ages* due to higher specificity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12197" y="4466188"/>
            <a:ext cx="2286000" cy="105507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TST or IGRA Acceptable</a:t>
            </a:r>
          </a:p>
        </p:txBody>
      </p:sp>
      <p:cxnSp>
        <p:nvCxnSpPr>
          <p:cNvPr id="12" name="Straight Arrow Connector 11"/>
          <p:cNvCxnSpPr>
            <a:stCxn id="2" idx="3"/>
            <a:endCxn id="7" idx="1"/>
          </p:cNvCxnSpPr>
          <p:nvPr/>
        </p:nvCxnSpPr>
        <p:spPr>
          <a:xfrm>
            <a:off x="2804743" y="1480039"/>
            <a:ext cx="1562879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822327" y="1358881"/>
            <a:ext cx="1527711" cy="24132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01" y="3367302"/>
            <a:ext cx="149299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Bent-Up Arrow 18"/>
          <p:cNvSpPr/>
          <p:nvPr/>
        </p:nvSpPr>
        <p:spPr>
          <a:xfrm rot="16200000" flipH="1" flipV="1">
            <a:off x="2382638" y="3349939"/>
            <a:ext cx="1304195" cy="2754922"/>
          </a:xfrm>
          <a:prstGeom prst="bentUpArrow">
            <a:avLst>
              <a:gd name="adj1" fmla="val 10439"/>
              <a:gd name="adj2" fmla="val 32121"/>
              <a:gd name="adj3" fmla="val 1800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07577"/>
            <a:ext cx="304800" cy="101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05200" y="109605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1877" y="2260295"/>
            <a:ext cx="48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6277" y="425558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800" y="3090534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3870" y="152399"/>
            <a:ext cx="459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Algorithm for TB Testing in Children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82063" y="4374719"/>
            <a:ext cx="2165993" cy="1304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Consider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Cost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Confidence in test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Ability to return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5978332"/>
            <a:ext cx="6248400" cy="718841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*AAP Red Book 2024-2027, IGRA can be used in any age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Interferon gamma release assay (IGRA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Quantiferon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TSPOT)</a:t>
            </a:r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46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6676-160F-EAB8-3DE1-1C212EED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98231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Positive QFT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C9998-72BD-5E71-F715-6FDF7A30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608D0E-C05E-8F82-35EF-8181B417017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4478" r="38713" b="7463"/>
          <a:stretch/>
        </p:blipFill>
        <p:spPr>
          <a:xfrm>
            <a:off x="311070" y="533400"/>
            <a:ext cx="8832930" cy="651801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9370152-3176-9A6E-28C4-69B60DF3B59D}"/>
              </a:ext>
            </a:extLst>
          </p:cNvPr>
          <p:cNvSpPr/>
          <p:nvPr/>
        </p:nvSpPr>
        <p:spPr>
          <a:xfrm>
            <a:off x="4572000" y="5569076"/>
            <a:ext cx="1613479" cy="780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51149-5902-B244-FC7D-91ED26824A08}"/>
              </a:ext>
            </a:extLst>
          </p:cNvPr>
          <p:cNvSpPr txBox="1"/>
          <p:nvPr/>
        </p:nvSpPr>
        <p:spPr>
          <a:xfrm>
            <a:off x="6629400" y="5486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Neg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A5BF9-58E2-16A2-F998-988C08292063}"/>
              </a:ext>
            </a:extLst>
          </p:cNvPr>
          <p:cNvSpPr txBox="1"/>
          <p:nvPr/>
        </p:nvSpPr>
        <p:spPr>
          <a:xfrm>
            <a:off x="6629400" y="5701843"/>
            <a:ext cx="168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Positive control &gt;0.5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C82C0-8651-99C2-3C9C-77B971378DC6}"/>
              </a:ext>
            </a:extLst>
          </p:cNvPr>
          <p:cNvSpPr txBox="1"/>
          <p:nvPr/>
        </p:nvSpPr>
        <p:spPr>
          <a:xfrm>
            <a:off x="6545035" y="5955268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Strongly positive &gt;2</a:t>
            </a:r>
          </a:p>
        </p:txBody>
      </p:sp>
    </p:spTree>
    <p:extLst>
      <p:ext uri="{BB962C8B-B14F-4D97-AF65-F5344CB8AC3E}">
        <p14:creationId xmlns:p14="http://schemas.microsoft.com/office/powerpoint/2010/main" val="2645802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1"/>
                </a:solidFill>
              </a:rPr>
              <a:t>Treatment Options for LTBI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7467600" cy="53340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3HP - Health Department Only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INH &amp; Rifapentine once weekly for 12 doses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High completion rates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Must be directly observed therapy (DOT)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Lots of pills to swallow may be issue for younger children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Approved for children </a:t>
            </a:r>
            <a:r>
              <a:rPr lang="en-US" altLang="en-US" u="sng" dirty="0"/>
              <a:t>&gt;</a:t>
            </a:r>
            <a:r>
              <a:rPr lang="en-US" altLang="en-US" dirty="0"/>
              <a:t> 2 years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lvl="0">
              <a:lnSpc>
                <a:spcPct val="80000"/>
              </a:lnSpc>
              <a:buClr>
                <a:srgbClr val="FE8637"/>
              </a:buClr>
            </a:pPr>
            <a:r>
              <a:rPr lang="en-US" altLang="en-US" sz="2200" dirty="0">
                <a:solidFill>
                  <a:prstClr val="black"/>
                </a:solidFill>
              </a:rPr>
              <a:t>Rifampin daily for 4 months</a:t>
            </a:r>
          </a:p>
          <a:p>
            <a:pPr lvl="1">
              <a:lnSpc>
                <a:spcPct val="80000"/>
              </a:lnSpc>
              <a:buClr>
                <a:srgbClr val="FE8637"/>
              </a:buClr>
              <a:buFont typeface="Wingdings" panose="05000000000000000000" pitchFamily="2" charset="2"/>
              <a:buChar char="Ø"/>
            </a:pPr>
            <a:r>
              <a:rPr lang="en-US" altLang="en-US" sz="1900" dirty="0">
                <a:solidFill>
                  <a:prstClr val="black"/>
                </a:solidFill>
              </a:rPr>
              <a:t>High completion rates</a:t>
            </a:r>
          </a:p>
          <a:p>
            <a:pPr lvl="1">
              <a:lnSpc>
                <a:spcPct val="80000"/>
              </a:lnSpc>
              <a:buClr>
                <a:srgbClr val="FE8637"/>
              </a:buClr>
              <a:buFont typeface="Wingdings" panose="05000000000000000000" pitchFamily="2" charset="2"/>
              <a:buChar char="Ø"/>
            </a:pPr>
            <a:r>
              <a:rPr lang="en-US" altLang="en-US" sz="1900" dirty="0">
                <a:solidFill>
                  <a:prstClr val="black"/>
                </a:solidFill>
              </a:rPr>
              <a:t>May be compounded to liquid or capsules sprinkled</a:t>
            </a:r>
          </a:p>
          <a:p>
            <a:pPr lvl="1">
              <a:lnSpc>
                <a:spcPct val="80000"/>
              </a:lnSpc>
              <a:buClr>
                <a:srgbClr val="FE8637"/>
              </a:buClr>
              <a:buFont typeface="Wingdings" panose="05000000000000000000" pitchFamily="2" charset="2"/>
              <a:buChar char="Ø"/>
            </a:pPr>
            <a:r>
              <a:rPr lang="en-US" altLang="en-US" sz="1900" dirty="0">
                <a:solidFill>
                  <a:prstClr val="black"/>
                </a:solidFill>
              </a:rPr>
              <a:t>Potential drug interactions (OCA’s, protease inhibitors)</a:t>
            </a:r>
          </a:p>
          <a:p>
            <a:pPr lvl="1">
              <a:lnSpc>
                <a:spcPct val="80000"/>
              </a:lnSpc>
              <a:buClr>
                <a:srgbClr val="FE8637"/>
              </a:buClr>
              <a:buFont typeface="Wingdings" panose="05000000000000000000" pitchFamily="2" charset="2"/>
              <a:buChar char="Ø"/>
            </a:pPr>
            <a:r>
              <a:rPr lang="en-US" altLang="en-US" sz="1900" dirty="0">
                <a:solidFill>
                  <a:prstClr val="black"/>
                </a:solidFill>
              </a:rPr>
              <a:t>Red/orange urine in most patients</a:t>
            </a:r>
          </a:p>
          <a:p>
            <a:pPr lvl="1">
              <a:lnSpc>
                <a:spcPct val="80000"/>
              </a:lnSpc>
              <a:buClr>
                <a:srgbClr val="FE8637"/>
              </a:buClr>
              <a:buFont typeface="Wingdings" panose="05000000000000000000" pitchFamily="2" charset="2"/>
              <a:buChar char="Ø"/>
            </a:pPr>
            <a:r>
              <a:rPr lang="en-US" altLang="en-US" sz="1900" dirty="0">
                <a:solidFill>
                  <a:prstClr val="black"/>
                </a:solidFill>
              </a:rPr>
              <a:t>More expensive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/>
              <a:t>Old School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INH for 6-9 months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200" dirty="0"/>
              <a:t>Inexpensive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200" dirty="0"/>
              <a:t>Low completion rates (50%) for self administered treatment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200" dirty="0"/>
              <a:t>INH indicated if contraindications to Rifampin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1900" dirty="0"/>
              <a:t>Rifampin resistant source case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1900" dirty="0"/>
              <a:t>Rifampin lowers efficacy of hormonal contraceptive agents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1900" dirty="0"/>
              <a:t>Incompatible with protease inhibitors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1900" dirty="0"/>
              <a:t>Allergy to rifampin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endParaRPr lang="en-US" altLang="en-US" sz="2100" dirty="0"/>
          </a:p>
          <a:p>
            <a:pPr marL="365760" lvl="1" indent="0">
              <a:lnSpc>
                <a:spcPct val="80000"/>
              </a:lnSpc>
              <a:buNone/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BE0B4-06BE-A7C7-EFD1-9D807503A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882160"/>
            <a:ext cx="1752600" cy="8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-141515"/>
            <a:ext cx="8153400" cy="990600"/>
          </a:xfrm>
        </p:spPr>
        <p:txBody>
          <a:bodyPr/>
          <a:lstStyle/>
          <a:p>
            <a:r>
              <a:rPr lang="en-US" dirty="0"/>
              <a:t>Comparing LTBI Treatment Options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9379979"/>
              </p:ext>
            </p:extLst>
          </p:nvPr>
        </p:nvGraphicFramePr>
        <p:xfrm>
          <a:off x="152400" y="838199"/>
          <a:ext cx="8915400" cy="559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064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Regimen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Isoniazid x </a:t>
                      </a:r>
                    </a:p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Rifampin</a:t>
                      </a: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x </a:t>
                      </a:r>
                    </a:p>
                    <a:p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months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INH/</a:t>
                      </a: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Rifapentine</a:t>
                      </a: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x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months (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3HP)</a:t>
                      </a:r>
                    </a:p>
                    <a:p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54">
                <a:tc>
                  <a:txBody>
                    <a:bodyPr/>
                    <a:lstStyle/>
                    <a:p>
                      <a:r>
                        <a:rPr lang="en-US" dirty="0"/>
                        <a:t>Completion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62% (self admin)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 (self admin)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  <a:r>
                        <a:rPr lang="en-US" baseline="0" dirty="0"/>
                        <a:t> (DOPT)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dirty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Daily self meds x</a:t>
                      </a:r>
                    </a:p>
                    <a:p>
                      <a:pPr algn="l"/>
                      <a:r>
                        <a:rPr lang="en-US" dirty="0"/>
                        <a:t>9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Daily self meds x </a:t>
                      </a:r>
                    </a:p>
                    <a:p>
                      <a:pPr algn="l"/>
                      <a:r>
                        <a:rPr lang="en-US" dirty="0"/>
                        <a:t>4-6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Once weekly x </a:t>
                      </a:r>
                    </a:p>
                    <a:p>
                      <a:pPr algn="l"/>
                      <a:r>
                        <a:rPr lang="en-US" dirty="0"/>
                        <a:t>12 weeks</a:t>
                      </a:r>
                    </a:p>
                    <a:p>
                      <a:pPr algn="l"/>
                      <a:r>
                        <a:rPr lang="en-US" dirty="0"/>
                        <a:t>DOPT</a:t>
                      </a:r>
                      <a:r>
                        <a:rPr lang="en-US" baseline="0" dirty="0"/>
                        <a:t> only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86">
                <a:tc>
                  <a:txBody>
                    <a:bodyPr/>
                    <a:lstStyle/>
                    <a:p>
                      <a:r>
                        <a:rPr lang="en-US" dirty="0"/>
                        <a:t>Adverse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0.4-5%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Drug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$120-350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Long successful track record</a:t>
                      </a:r>
                    </a:p>
                    <a:p>
                      <a:pPr algn="l"/>
                      <a:r>
                        <a:rPr lang="en-US" dirty="0"/>
                        <a:t>Poor completion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/>
                        <a:t>Possible d</a:t>
                      </a:r>
                      <a:r>
                        <a:rPr lang="en-US" dirty="0"/>
                        <a:t>rug interactions</a:t>
                      </a:r>
                    </a:p>
                    <a:p>
                      <a:pPr algn="l"/>
                      <a:r>
                        <a:rPr lang="en-US" dirty="0"/>
                        <a:t>Expensive (insurance or Health Dept may cover)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Shortest regimen</a:t>
                      </a:r>
                    </a:p>
                    <a:p>
                      <a:pPr algn="l"/>
                      <a:r>
                        <a:rPr lang="en-US" dirty="0"/>
                        <a:t>Age </a:t>
                      </a:r>
                      <a:r>
                        <a:rPr lang="en-US" u="sng" baseline="0" dirty="0"/>
                        <a:t>&gt;</a:t>
                      </a:r>
                      <a:r>
                        <a:rPr lang="en-US" baseline="0" dirty="0"/>
                        <a:t>2 </a:t>
                      </a:r>
                      <a:r>
                        <a:rPr lang="en-US" baseline="0" dirty="0" err="1"/>
                        <a:t>yr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l"/>
                      <a:r>
                        <a:rPr lang="en-US" baseline="0" dirty="0"/>
                        <a:t>Lots of pills once </a:t>
                      </a:r>
                      <a:r>
                        <a:rPr lang="en-US" baseline="0" dirty="0" err="1"/>
                        <a:t>wkly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FD30BBA-070C-492F-AF18-FE14A555D8C6}"/>
              </a:ext>
            </a:extLst>
          </p:cNvPr>
          <p:cNvSpPr/>
          <p:nvPr/>
        </p:nvSpPr>
        <p:spPr>
          <a:xfrm>
            <a:off x="152400" y="201168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1CBF3A-4418-4C77-A4CB-ABEE381701CB}"/>
                  </a:ext>
                </a:extLst>
              </p14:cNvPr>
              <p14:cNvContentPartPr/>
              <p14:nvPr/>
            </p14:nvContentPartPr>
            <p14:xfrm>
              <a:off x="165243" y="2013384"/>
              <a:ext cx="204120" cy="679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1CBF3A-4418-4C77-A4CB-ABEE381701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243" y="2004384"/>
                <a:ext cx="22176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869507E-89B4-48C3-A510-0825B5EC14CC}"/>
                  </a:ext>
                </a:extLst>
              </p14:cNvPr>
              <p14:cNvContentPartPr/>
              <p14:nvPr/>
            </p14:nvContentPartPr>
            <p14:xfrm>
              <a:off x="166683" y="3967824"/>
              <a:ext cx="270000" cy="613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869507E-89B4-48C3-A510-0825B5EC14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683" y="3958824"/>
                <a:ext cx="28764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9631F8-0789-43B6-BE53-A1BA19C16D79}"/>
                  </a:ext>
                </a:extLst>
              </p14:cNvPr>
              <p14:cNvContentPartPr/>
              <p14:nvPr/>
            </p14:nvContentPartPr>
            <p14:xfrm>
              <a:off x="8900643" y="3942984"/>
              <a:ext cx="210960" cy="687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9631F8-0789-43B6-BE53-A1BA19C16D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1643" y="3933984"/>
                <a:ext cx="22860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2522E4B-A206-4BBC-815F-879A9A6DEC9D}"/>
                  </a:ext>
                </a:extLst>
              </p14:cNvPr>
              <p14:cNvContentPartPr/>
              <p14:nvPr/>
            </p14:nvContentPartPr>
            <p14:xfrm>
              <a:off x="10352163" y="519290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2522E4B-A206-4BBC-815F-879A9A6DEC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43163" y="51839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DE15D4-7765-4D97-B6C3-F772E3A3E171}"/>
                  </a:ext>
                </a:extLst>
              </p14:cNvPr>
              <p14:cNvContentPartPr/>
              <p14:nvPr/>
            </p14:nvContentPartPr>
            <p14:xfrm>
              <a:off x="8732883" y="1943184"/>
              <a:ext cx="305640" cy="825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DE15D4-7765-4D97-B6C3-F772E3A3E1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23883" y="1934184"/>
                <a:ext cx="323280" cy="8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540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4092" y="288018"/>
            <a:ext cx="7614508" cy="77878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Monitoring Children on TB Treatment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234" y="1371600"/>
            <a:ext cx="4185508" cy="50713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v"/>
              <a:defRPr/>
            </a:pPr>
            <a:r>
              <a:rPr lang="en-US" sz="2000" dirty="0"/>
              <a:t>Risk of drug toxicity very low 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v"/>
              <a:defRPr/>
            </a:pPr>
            <a:r>
              <a:rPr lang="en-US" sz="2000" dirty="0"/>
              <a:t>Monitor clinical signs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/>
              <a:t>Regular clinical visits (4-6 wks)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/>
              <a:t>Patient education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v"/>
              <a:defRPr/>
            </a:pPr>
            <a:r>
              <a:rPr lang="en-US" sz="2000" dirty="0"/>
              <a:t>Routine blood work not necessary unless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/>
              <a:t>Signs or symptoms of toxicity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1800" dirty="0"/>
              <a:t>Risk factors for toxicity (obesity, other hepatotoxic medications)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v"/>
              <a:defRPr/>
            </a:pPr>
            <a:r>
              <a:rPr lang="en-US" sz="2000" dirty="0"/>
              <a:t>Follow up to monitor symptoms and reinforce adherence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8194" name="Picture 2" descr="Black patients experience less pain with Black doctors">
            <a:extLst>
              <a:ext uri="{FF2B5EF4-FFF2-40B4-BE49-F238E27FC236}">
                <a16:creationId xmlns:a16="http://schemas.microsoft.com/office/drawing/2014/main" id="{CD8DB852-11DB-4168-ADFD-28C47507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30" y="1371600"/>
            <a:ext cx="4019550" cy="34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5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/>
              <a:t>Baby Exposed to TB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123" y="1676400"/>
            <a:ext cx="3200677" cy="4873752"/>
          </a:xfrm>
        </p:spPr>
        <p:txBody>
          <a:bodyPr/>
          <a:lstStyle/>
          <a:p>
            <a:r>
              <a:rPr lang="en-US" dirty="0"/>
              <a:t>2-month-old infant</a:t>
            </a:r>
          </a:p>
          <a:p>
            <a:r>
              <a:rPr lang="en-US" dirty="0"/>
              <a:t>Mother with TB disease</a:t>
            </a:r>
          </a:p>
          <a:p>
            <a:r>
              <a:rPr lang="en-US" dirty="0"/>
              <a:t>How do you determine the  risk to the baby?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21897-30BF-C1A3-D92F-5AADAFA8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90541"/>
            <a:ext cx="3200677" cy="859611"/>
          </a:xfrm>
          <a:prstGeom prst="rect">
            <a:avLst/>
          </a:prstGeom>
        </p:spPr>
      </p:pic>
      <p:pic>
        <p:nvPicPr>
          <p:cNvPr id="8" name="Picture 7" descr="A person holding a baby&#10;&#10;AI-generated content may be incorrect.">
            <a:extLst>
              <a:ext uri="{FF2B5EF4-FFF2-40B4-BE49-F238E27FC236}">
                <a16:creationId xmlns:a16="http://schemas.microsoft.com/office/drawing/2014/main" id="{601A709B-FF9D-A928-F9D7-06755D6D5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4759509" cy="31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66685" y="-152400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Stages of Tuberculosis</a:t>
            </a: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2844415" y="1295400"/>
            <a:ext cx="3581400" cy="1143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Exposure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to Contagious Adult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Pulmonary Disease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124200" y="3429000"/>
            <a:ext cx="3124200" cy="1219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Latent TB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Infection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LTBI</a:t>
            </a:r>
          </a:p>
        </p:txBody>
      </p:sp>
      <p:sp>
        <p:nvSpPr>
          <p:cNvPr id="10245" name="AutoShape 9"/>
          <p:cNvSpPr>
            <a:spLocks noChangeArrowheads="1"/>
          </p:cNvSpPr>
          <p:nvPr/>
        </p:nvSpPr>
        <p:spPr bwMode="auto">
          <a:xfrm>
            <a:off x="1219200" y="5257800"/>
            <a:ext cx="2971800" cy="1143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Adult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Active TB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Disease</a:t>
            </a:r>
          </a:p>
        </p:txBody>
      </p:sp>
      <p:cxnSp>
        <p:nvCxnSpPr>
          <p:cNvPr id="10246" name="AutoShape 10"/>
          <p:cNvCxnSpPr>
            <a:cxnSpLocks noChangeShapeType="1"/>
          </p:cNvCxnSpPr>
          <p:nvPr/>
        </p:nvCxnSpPr>
        <p:spPr bwMode="auto">
          <a:xfrm>
            <a:off x="4572000" y="1600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AutoShape 12"/>
          <p:cNvCxnSpPr>
            <a:cxnSpLocks noChangeShapeType="1"/>
            <a:stCxn id="10243" idx="2"/>
            <a:endCxn id="10244" idx="0"/>
          </p:cNvCxnSpPr>
          <p:nvPr/>
        </p:nvCxnSpPr>
        <p:spPr bwMode="auto">
          <a:xfrm>
            <a:off x="4635113" y="2438400"/>
            <a:ext cx="511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AutoShape 14"/>
          <p:cNvSpPr>
            <a:spLocks noChangeArrowheads="1"/>
          </p:cNvSpPr>
          <p:nvPr/>
        </p:nvSpPr>
        <p:spPr bwMode="auto">
          <a:xfrm>
            <a:off x="4419601" y="2438401"/>
            <a:ext cx="485775" cy="12049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249" name="AutoShape 17"/>
          <p:cNvSpPr>
            <a:spLocks noChangeArrowheads="1"/>
          </p:cNvSpPr>
          <p:nvPr/>
        </p:nvSpPr>
        <p:spPr bwMode="auto">
          <a:xfrm>
            <a:off x="5257800" y="5257800"/>
            <a:ext cx="3048000" cy="1143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Child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Active TB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Disease</a:t>
            </a:r>
          </a:p>
        </p:txBody>
      </p:sp>
      <p:sp>
        <p:nvSpPr>
          <p:cNvPr id="10250" name="AutoShape 19"/>
          <p:cNvSpPr>
            <a:spLocks noChangeArrowheads="1"/>
          </p:cNvSpPr>
          <p:nvPr/>
        </p:nvSpPr>
        <p:spPr bwMode="auto">
          <a:xfrm>
            <a:off x="3276602" y="4572000"/>
            <a:ext cx="485775" cy="838200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251" name="AutoShape 20"/>
          <p:cNvSpPr>
            <a:spLocks noChangeArrowheads="1"/>
          </p:cNvSpPr>
          <p:nvPr/>
        </p:nvSpPr>
        <p:spPr bwMode="auto">
          <a:xfrm>
            <a:off x="5638802" y="4572000"/>
            <a:ext cx="485775" cy="838200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34197" name="Text Box 21"/>
          <p:cNvSpPr txBox="1">
            <a:spLocks noChangeArrowheads="1"/>
          </p:cNvSpPr>
          <p:nvPr/>
        </p:nvSpPr>
        <p:spPr bwMode="auto">
          <a:xfrm>
            <a:off x="4953000" y="2895601"/>
            <a:ext cx="1127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20-30%</a:t>
            </a:r>
          </a:p>
        </p:txBody>
      </p:sp>
      <p:sp>
        <p:nvSpPr>
          <p:cNvPr id="10253" name="Text Box 23"/>
          <p:cNvSpPr txBox="1">
            <a:spLocks noChangeArrowheads="1"/>
          </p:cNvSpPr>
          <p:nvPr/>
        </p:nvSpPr>
        <p:spPr bwMode="auto">
          <a:xfrm>
            <a:off x="2667001" y="480060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4201" name="Text Box 25"/>
          <p:cNvSpPr txBox="1">
            <a:spLocks noChangeArrowheads="1"/>
          </p:cNvSpPr>
          <p:nvPr/>
        </p:nvSpPr>
        <p:spPr bwMode="auto">
          <a:xfrm>
            <a:off x="2362201" y="4724401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5-10%</a:t>
            </a:r>
          </a:p>
        </p:txBody>
      </p:sp>
      <p:sp>
        <p:nvSpPr>
          <p:cNvPr id="434202" name="Text Box 26"/>
          <p:cNvSpPr txBox="1">
            <a:spLocks noChangeArrowheads="1"/>
          </p:cNvSpPr>
          <p:nvPr/>
        </p:nvSpPr>
        <p:spPr bwMode="auto">
          <a:xfrm>
            <a:off x="6096001" y="4572001"/>
            <a:ext cx="2300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Risk varies by 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5-50%</a:t>
            </a:r>
          </a:p>
        </p:txBody>
      </p:sp>
      <p:sp>
        <p:nvSpPr>
          <p:cNvPr id="434203" name="Text Box 27"/>
          <p:cNvSpPr txBox="1">
            <a:spLocks noChangeArrowheads="1"/>
          </p:cNvSpPr>
          <p:nvPr/>
        </p:nvSpPr>
        <p:spPr bwMode="auto">
          <a:xfrm>
            <a:off x="2971800" y="2743201"/>
            <a:ext cx="1394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Household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contacts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08EC77-060F-9263-5F09-21BAB0ED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65" y="1158384"/>
            <a:ext cx="3093289" cy="25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17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8D4FB-D1A7-366B-6691-9476A53509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1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467600" cy="1143000"/>
          </a:xfrm>
        </p:spPr>
        <p:txBody>
          <a:bodyPr/>
          <a:lstStyle/>
          <a:p>
            <a:r>
              <a:rPr lang="en-US" dirty="0"/>
              <a:t>Baby Exposed to TB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4191000" cy="48737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Mother AFB positive</a:t>
            </a:r>
          </a:p>
          <a:p>
            <a:r>
              <a:rPr lang="en-US" dirty="0"/>
              <a:t>Mom just starting treatment </a:t>
            </a:r>
          </a:p>
          <a:p>
            <a:r>
              <a:rPr lang="en-US" dirty="0" err="1"/>
              <a:t>Cavitary</a:t>
            </a:r>
            <a:r>
              <a:rPr lang="en-US" dirty="0"/>
              <a:t> pneumonia</a:t>
            </a:r>
          </a:p>
          <a:p>
            <a:r>
              <a:rPr lang="en-US" dirty="0"/>
              <a:t>Is mother contagious?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3E80D-E82C-4E10-969C-24C60ACF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990600"/>
            <a:ext cx="4670014" cy="55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7F8E91-FC38-A9DB-2C8A-41D9D577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41026-1F64-C74F-5F8C-6DBF2851E77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5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10A435-1517-601F-94B5-C82E67018D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4851400" cy="635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084885"/>
            <a:ext cx="4328535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64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391400" cy="4873752"/>
          </a:xfrm>
        </p:spPr>
        <p:txBody>
          <a:bodyPr/>
          <a:lstStyle/>
          <a:p>
            <a:r>
              <a:rPr lang="en-US" dirty="0"/>
              <a:t>Diagnosis: </a:t>
            </a:r>
          </a:p>
          <a:p>
            <a:pPr lvl="1"/>
            <a:r>
              <a:rPr lang="en-US" dirty="0" err="1"/>
              <a:t>Miliary</a:t>
            </a:r>
            <a:r>
              <a:rPr lang="en-US" dirty="0"/>
              <a:t> TB </a:t>
            </a:r>
          </a:p>
          <a:p>
            <a:pPr lvl="1"/>
            <a:r>
              <a:rPr lang="en-US" dirty="0"/>
              <a:t>TB meningitis (CSF: 27 WBC 85% L, 120 protein)</a:t>
            </a:r>
          </a:p>
          <a:p>
            <a:pPr lvl="1"/>
            <a:r>
              <a:rPr lang="en-US" dirty="0"/>
              <a:t>Brain MRI: abnormal</a:t>
            </a:r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RIPE therapy x 12 months </a:t>
            </a:r>
          </a:p>
          <a:p>
            <a:pPr lvl="1"/>
            <a:r>
              <a:rPr lang="en-US" dirty="0"/>
              <a:t>Prednisone x 2 months</a:t>
            </a:r>
          </a:p>
          <a:p>
            <a:r>
              <a:rPr lang="en-US" dirty="0"/>
              <a:t>Baby did well with normal exam and development after treatment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EF5CB7-0F63-6B0F-773A-03F884492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723751"/>
            <a:ext cx="320067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2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5982745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Should mother/infant be separated?</a:t>
            </a:r>
          </a:p>
          <a:p>
            <a:pPr lvl="1"/>
            <a:r>
              <a:rPr lang="en-US" sz="2200" dirty="0"/>
              <a:t>Yes, if mother is suspected of having MDR-TB</a:t>
            </a:r>
          </a:p>
          <a:p>
            <a:pPr lvl="1"/>
            <a:r>
              <a:rPr lang="en-US" sz="2200" dirty="0"/>
              <a:t>If mother is infectious but not MDR disease:</a:t>
            </a:r>
          </a:p>
          <a:p>
            <a:pPr lvl="2"/>
            <a:r>
              <a:rPr lang="en-US" sz="1800" dirty="0"/>
              <a:t>Start baby on Rifampin or INH window prophylaxis</a:t>
            </a:r>
          </a:p>
          <a:p>
            <a:pPr lvl="2"/>
            <a:r>
              <a:rPr lang="en-US" sz="1800" dirty="0"/>
              <a:t>Minimize exposure</a:t>
            </a:r>
          </a:p>
          <a:p>
            <a:pPr lvl="3"/>
            <a:r>
              <a:rPr lang="en-US" sz="1800" dirty="0"/>
              <a:t>Mother can wear a mask while holding the baby</a:t>
            </a:r>
          </a:p>
          <a:p>
            <a:pPr lvl="3"/>
            <a:r>
              <a:rPr lang="en-US" sz="1800" dirty="0"/>
              <a:t>Sleep in separate rooms until mother is no longer infectious</a:t>
            </a:r>
          </a:p>
          <a:p>
            <a:r>
              <a:rPr lang="en-US" dirty="0"/>
              <a:t>Can mother breastfeed?</a:t>
            </a:r>
          </a:p>
          <a:p>
            <a:pPr lvl="1"/>
            <a:r>
              <a:rPr lang="en-US" sz="2200" dirty="0"/>
              <a:t>Yes</a:t>
            </a:r>
          </a:p>
          <a:p>
            <a:pPr lvl="1"/>
            <a:r>
              <a:rPr lang="en-US" sz="2200" dirty="0"/>
              <a:t>TB drugs cross the placenta and breast milk in low but safe levels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Newborn Exposed to Mother with TB Disease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29F00-D8B6-44C5-9592-28B46CBD2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6" r="11451"/>
          <a:stretch/>
        </p:blipFill>
        <p:spPr>
          <a:xfrm>
            <a:off x="5943992" y="1860368"/>
            <a:ext cx="3200008" cy="31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A6C7D2-2A8B-4122-AF5A-C8823F12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TB in Children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D9570-A254-4813-9C88-1C71FFEB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1E337-C8DF-1F66-571E-BFB52C697E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125673-26E7-9A59-B413-E8A077ECC2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ADB9C0-15A6-478D-90F3-FBD28EBFC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74" y="1540598"/>
            <a:ext cx="805592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7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427E03-A345-4DAB-83F3-61311D25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46" y="3048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Treatment Options for Pediatric </a:t>
            </a:r>
            <a:br>
              <a:rPr lang="en-US" b="1" dirty="0"/>
            </a:br>
            <a:r>
              <a:rPr lang="en-US" b="1" dirty="0"/>
              <a:t>TB Disease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573E2-83B2-4A9F-9605-9449FCB89F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676399"/>
            <a:ext cx="4495800" cy="50016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6-9-month-old standard RIPE therapy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NEWER</a:t>
            </a:r>
          </a:p>
          <a:p>
            <a:r>
              <a:rPr lang="en-US" dirty="0"/>
              <a:t>4-month RIP +/- E therapy for uncomplicated pediatric disease (SHINE study) </a:t>
            </a:r>
          </a:p>
          <a:p>
            <a:pPr lvl="1"/>
            <a:r>
              <a:rPr lang="en-US" dirty="0"/>
              <a:t>WHO endorsed</a:t>
            </a:r>
          </a:p>
          <a:p>
            <a:pPr lvl="1"/>
            <a:r>
              <a:rPr lang="en-US" dirty="0"/>
              <a:t>CDC expected to endorse </a:t>
            </a:r>
          </a:p>
          <a:p>
            <a:endParaRPr lang="en-US" dirty="0"/>
          </a:p>
          <a:p>
            <a:r>
              <a:rPr lang="en-US" dirty="0"/>
              <a:t>4-month Rifapentine, Moxifloxacin, INH and PZA</a:t>
            </a:r>
          </a:p>
          <a:p>
            <a:pPr lvl="1"/>
            <a:r>
              <a:rPr lang="en-US" dirty="0"/>
              <a:t>Adults and children </a:t>
            </a:r>
            <a:r>
              <a:rPr lang="en-US" u="sng" dirty="0"/>
              <a:t>&gt;</a:t>
            </a:r>
            <a:r>
              <a:rPr lang="en-US" dirty="0"/>
              <a:t> 12 </a:t>
            </a:r>
            <a:r>
              <a:rPr lang="en-US" dirty="0" err="1"/>
              <a:t>yr</a:t>
            </a:r>
            <a:r>
              <a:rPr lang="en-US" dirty="0"/>
              <a:t> of age </a:t>
            </a:r>
          </a:p>
          <a:p>
            <a:pPr lvl="1"/>
            <a:r>
              <a:rPr lang="en-US" dirty="0"/>
              <a:t>For uncomplicated, mostly pulmonary TB, including cavitary disease</a:t>
            </a:r>
          </a:p>
          <a:p>
            <a:pPr lvl="1"/>
            <a:r>
              <a:rPr lang="en-US" dirty="0"/>
              <a:t>CDC and WHO endorsed</a:t>
            </a:r>
          </a:p>
          <a:p>
            <a:endParaRPr lang="en-US" dirty="0"/>
          </a:p>
        </p:txBody>
      </p:sp>
      <p:pic>
        <p:nvPicPr>
          <p:cNvPr id="7170" name="Picture 2" descr="MSF: Pediatric formulations of lifesaving TB medicines must be more widely  affordable and available | Doctors Without Borders - USA">
            <a:extLst>
              <a:ext uri="{FF2B5EF4-FFF2-40B4-BE49-F238E27FC236}">
                <a16:creationId xmlns:a16="http://schemas.microsoft.com/office/drawing/2014/main" id="{58B194A1-0BE9-497F-B136-A366B4B7B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8954"/>
          <a:stretch/>
        </p:blipFill>
        <p:spPr bwMode="auto">
          <a:xfrm>
            <a:off x="4505091" y="304800"/>
            <a:ext cx="433410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81C626-BA57-0F41-0A8A-3B09508CF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726785"/>
            <a:ext cx="320067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dirty="0"/>
              <a:t>Teen Case Study </a:t>
            </a:r>
          </a:p>
        </p:txBody>
      </p:sp>
      <p:sp>
        <p:nvSpPr>
          <p:cNvPr id="48135" name="Footer Placeholder 2">
            <a:extLst>
              <a:ext uri="{FF2B5EF4-FFF2-40B4-BE49-F238E27FC236}">
                <a16:creationId xmlns:a16="http://schemas.microsoft.com/office/drawing/2014/main" id="{84FA7544-E5D7-1BD8-3CF2-28F842FA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990187" y="3737240"/>
            <a:ext cx="3200400" cy="365760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pic>
        <p:nvPicPr>
          <p:cNvPr id="4" name="Picture 3" descr="A close-up of a young person&#10;&#10;AI-generated content may be incorrect.">
            <a:extLst>
              <a:ext uri="{FF2B5EF4-FFF2-40B4-BE49-F238E27FC236}">
                <a16:creationId xmlns:a16="http://schemas.microsoft.com/office/drawing/2014/main" id="{94616971-B9B9-B97B-0689-E9B02F4CD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5" r="15067" b="2"/>
          <a:stretch>
            <a:fillRect/>
          </a:stretch>
        </p:blipFill>
        <p:spPr>
          <a:xfrm>
            <a:off x="370733" y="1228487"/>
            <a:ext cx="3657600" cy="4572000"/>
          </a:xfrm>
          <a:prstGeom prst="rect">
            <a:avLst/>
          </a:prstGeom>
          <a:noFill/>
        </p:spPr>
      </p:pic>
      <p:sp>
        <p:nvSpPr>
          <p:cNvPr id="46083" name="Content Placeholder 2"/>
          <p:cNvSpPr>
            <a:spLocks noGrp="1"/>
          </p:cNvSpPr>
          <p:nvPr>
            <p:ph sz="quarter" idx="2"/>
          </p:nvPr>
        </p:nvSpPr>
        <p:spPr>
          <a:xfrm>
            <a:off x="4288399" y="1228487"/>
            <a:ext cx="4119107" cy="49831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15-year-old boy with 5-weeks of the following 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1800" dirty="0"/>
              <a:t>Abdominal pain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1800" dirty="0"/>
              <a:t>Fever, 20 </a:t>
            </a:r>
            <a:r>
              <a:rPr lang="en-US" sz="1800" dirty="0" err="1"/>
              <a:t>lb</a:t>
            </a:r>
            <a:r>
              <a:rPr lang="en-US" sz="1800" dirty="0"/>
              <a:t> weight loss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1800" dirty="0"/>
              <a:t>No foreign travel or known TB exposure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1800" dirty="0"/>
              <a:t>No high-risk behaviors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Physical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1800" dirty="0"/>
              <a:t>220 </a:t>
            </a:r>
            <a:r>
              <a:rPr lang="en-US" sz="1800" dirty="0" err="1"/>
              <a:t>lb</a:t>
            </a:r>
            <a:r>
              <a:rPr lang="en-US" sz="1800" dirty="0"/>
              <a:t>, football player 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1800" dirty="0"/>
              <a:t>3 cm cervical lymphadenopathy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1800" dirty="0"/>
              <a:t>Tender abdomen with no HSM or masses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1800" dirty="0"/>
              <a:t>Lungs clear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PPD negative, O mm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CXR normal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FCE61-6A77-05C0-A8CD-E25423C7E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94" y="5924956"/>
            <a:ext cx="320067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9" name="Content Placeholder 3" descr="TB chest and abd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457200"/>
            <a:ext cx="7467600" cy="5334000"/>
          </a:xfrm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914400" y="5791200"/>
            <a:ext cx="12198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Abdominal CT shows multiple lymph nodes with low </a:t>
            </a:r>
          </a:p>
          <a:p>
            <a:r>
              <a:rPr lang="en-US">
                <a:solidFill>
                  <a:prstClr val="black"/>
                </a:solidFill>
              </a:rPr>
              <a:t>attenuation centers and prominent rim enhancement (arrow).</a:t>
            </a:r>
          </a:p>
        </p:txBody>
      </p:sp>
      <p:sp>
        <p:nvSpPr>
          <p:cNvPr id="50181" name="Left Arrow 5"/>
          <p:cNvSpPr>
            <a:spLocks noChangeArrowheads="1"/>
          </p:cNvSpPr>
          <p:nvPr/>
        </p:nvSpPr>
        <p:spPr bwMode="auto">
          <a:xfrm>
            <a:off x="4267200" y="2057400"/>
            <a:ext cx="609600" cy="255588"/>
          </a:xfrm>
          <a:prstGeom prst="leftArrow">
            <a:avLst>
              <a:gd name="adj1" fmla="val 50000"/>
              <a:gd name="adj2" fmla="val 5008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7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Risk of Progression to TB Disease </a:t>
            </a:r>
            <a:br>
              <a:rPr lang="en-US" sz="2800" dirty="0"/>
            </a:br>
            <a:r>
              <a:rPr lang="en-US" sz="2800" dirty="0"/>
              <a:t>if no Treatment </a:t>
            </a:r>
            <a:br>
              <a:rPr lang="en-US" sz="2800" dirty="0"/>
            </a:br>
            <a:r>
              <a:rPr lang="en-US" sz="1800" dirty="0"/>
              <a:t>by Age Infected or Medical Condition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BF0B9EC-55CF-3F25-BCCF-7784BE9F09A4}"/>
              </a:ext>
            </a:extLst>
          </p:cNvPr>
          <p:cNvSpPr/>
          <p:nvPr/>
        </p:nvSpPr>
        <p:spPr>
          <a:xfrm>
            <a:off x="914400" y="5715000"/>
            <a:ext cx="2057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9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Neck CT</a:t>
            </a:r>
          </a:p>
        </p:txBody>
      </p:sp>
      <p:pic>
        <p:nvPicPr>
          <p:cNvPr id="4098" name="Picture 2" descr="K:\heartland mini-fellowship\mini fellowship case radiographs\Fig. 68B TB neck abd 35925142 2 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5410199" cy="55625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2514600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Lymphadenopathy</a:t>
            </a:r>
          </a:p>
        </p:txBody>
      </p:sp>
    </p:spTree>
    <p:extLst>
      <p:ext uri="{BB962C8B-B14F-4D97-AF65-F5344CB8AC3E}">
        <p14:creationId xmlns:p14="http://schemas.microsoft.com/office/powerpoint/2010/main" val="3048500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6D0D2-7B75-AEBE-4219-DC661EE7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F5FA7-94FD-B7F4-C118-6E35F6D207B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30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6870700" cy="1295400"/>
          </a:xfrm>
        </p:spPr>
        <p:txBody>
          <a:bodyPr/>
          <a:lstStyle/>
          <a:p>
            <a:r>
              <a:rPr lang="en-US" dirty="0"/>
              <a:t>Teen Case Study, continued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7239000" cy="4876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/>
              <a:t>Differential diagnosis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/>
              <a:t>Lymphoma, leukemia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/>
              <a:t>HIV, EBV, cat scratch and other disseminated infections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/>
              <a:t>Tuberculosis</a:t>
            </a:r>
          </a:p>
          <a:p>
            <a:pPr eaLnBrk="1" hangingPunct="1"/>
            <a:r>
              <a:rPr lang="en-US" dirty="0"/>
              <a:t>Laboratory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dirty="0"/>
              <a:t>CBC with peripheral smear - negative for cancer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dirty="0"/>
              <a:t>HIV – negative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err="1"/>
              <a:t>Quantiferon</a:t>
            </a:r>
            <a:r>
              <a:rPr lang="en-US" dirty="0"/>
              <a:t> (IGRA) – positive at 5 days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/>
              <a:t>Node biopsy: </a:t>
            </a:r>
          </a:p>
          <a:p>
            <a:pPr lvl="2"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000" dirty="0"/>
              <a:t>Path negative for cancer</a:t>
            </a:r>
          </a:p>
          <a:p>
            <a:pPr lvl="2"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000" dirty="0"/>
              <a:t>AFB smear negative, + granulomas on path</a:t>
            </a:r>
          </a:p>
          <a:p>
            <a:pPr lvl="2"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000" dirty="0"/>
              <a:t>TB culture positive at 5 weeks for MTB</a:t>
            </a:r>
          </a:p>
          <a:p>
            <a:pPr lvl="2" eaLnBrk="1" hangingPunct="1"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000" dirty="0"/>
              <a:t>Susceptible to all drugs</a:t>
            </a:r>
          </a:p>
          <a:p>
            <a:pPr eaLnBrk="1" hangingPunct="1"/>
            <a:r>
              <a:rPr lang="en-US" dirty="0"/>
              <a:t>Treatment RIPE, 9 months total for disseminated disease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F362E-6C02-B8C6-7122-7B60F876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806289"/>
            <a:ext cx="320067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7922"/>
            <a:ext cx="7467600" cy="1143000"/>
          </a:xfrm>
        </p:spPr>
        <p:txBody>
          <a:bodyPr/>
          <a:lstStyle/>
          <a:p>
            <a:r>
              <a:rPr lang="en-US" dirty="0"/>
              <a:t>Pediatric TB Disease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3662"/>
            <a:ext cx="8153400" cy="242533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Higher risk for</a:t>
            </a:r>
          </a:p>
          <a:p>
            <a:pPr lvl="1"/>
            <a:r>
              <a:rPr lang="en-US" sz="1900" dirty="0"/>
              <a:t>Progression to disease</a:t>
            </a:r>
          </a:p>
          <a:p>
            <a:pPr lvl="2"/>
            <a:r>
              <a:rPr lang="en-US" sz="1900" dirty="0"/>
              <a:t>Especially infants and children </a:t>
            </a:r>
            <a:r>
              <a:rPr lang="en-US" sz="1900" u="sng" dirty="0"/>
              <a:t>&lt;</a:t>
            </a:r>
            <a:r>
              <a:rPr lang="en-US" sz="1900" dirty="0"/>
              <a:t> 2 years</a:t>
            </a:r>
          </a:p>
          <a:p>
            <a:pPr lvl="1"/>
            <a:r>
              <a:rPr lang="en-US" sz="1900" dirty="0"/>
              <a:t>Extrapulmonary and disseminated disease including TB meningitis </a:t>
            </a:r>
          </a:p>
          <a:p>
            <a:r>
              <a:rPr lang="en-US" sz="2200" dirty="0"/>
              <a:t>Most common TB disease sites in children</a:t>
            </a:r>
          </a:p>
          <a:p>
            <a:pPr lvl="1"/>
            <a:r>
              <a:rPr lang="en-US" sz="1900" dirty="0"/>
              <a:t>Pulmonary and lymph nodes </a:t>
            </a:r>
          </a:p>
          <a:p>
            <a:r>
              <a:rPr lang="en-US" sz="2200" dirty="0"/>
              <a:t>Symptoms may be subtle or absent in children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C86EC-A9F5-406A-9740-0BDEDA20F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92743"/>
            <a:ext cx="4243252" cy="2828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6F766-639E-4657-A69E-25D304123304}"/>
              </a:ext>
            </a:extLst>
          </p:cNvPr>
          <p:cNvSpPr txBox="1"/>
          <p:nvPr/>
        </p:nvSpPr>
        <p:spPr>
          <a:xfrm>
            <a:off x="252548" y="3581400"/>
            <a:ext cx="43956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Children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&lt;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10 years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Have low bacterial load (paucibacillary disease)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Usually are not contagious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Unless cavitary or AFB smear positive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AFB smears and TB cultures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Often negative in children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Clinical diagnosis most common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037FE-7078-4CE8-B984-397E0326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2192"/>
            <a:ext cx="131685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473951" cy="995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Prevention of TB in Children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086600" cy="5334000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Screen with TB Questionnaire </a:t>
            </a:r>
          </a:p>
          <a:p>
            <a:pPr lvl="1">
              <a:lnSpc>
                <a:spcPct val="80000"/>
              </a:lnSpc>
              <a:buSzTx/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Order PPD or IGRA if TBQ positive</a:t>
            </a:r>
          </a:p>
          <a:p>
            <a:pPr marL="0" indent="0">
              <a:lnSpc>
                <a:spcPct val="80000"/>
              </a:lnSpc>
              <a:buSzTx/>
              <a:buNone/>
              <a:defRPr/>
            </a:pPr>
            <a:endParaRPr lang="en-US" sz="2800" dirty="0"/>
          </a:p>
          <a:p>
            <a:pPr>
              <a:lnSpc>
                <a:spcPct val="80000"/>
              </a:lnSpc>
              <a:buSzTx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Window prophylaxis </a:t>
            </a:r>
          </a:p>
          <a:p>
            <a:pPr lvl="1">
              <a:lnSpc>
                <a:spcPct val="80000"/>
              </a:lnSpc>
              <a:buSzTx/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For kids </a:t>
            </a:r>
            <a:r>
              <a:rPr lang="en-US" sz="2500" u="sng" dirty="0"/>
              <a:t>&lt;</a:t>
            </a:r>
            <a:r>
              <a:rPr lang="en-US" sz="2500" dirty="0"/>
              <a:t> 4 years with TB exposure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Treat latent TB infection</a:t>
            </a:r>
          </a:p>
          <a:p>
            <a:pPr lvl="1">
              <a:lnSpc>
                <a:spcPct val="80000"/>
              </a:lnSpc>
              <a:buSzTx/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Shorter course therapies preferred due to higher completion rates</a:t>
            </a:r>
          </a:p>
          <a:p>
            <a:pPr lvl="1">
              <a:lnSpc>
                <a:spcPct val="80000"/>
              </a:lnSpc>
              <a:buSzTx/>
              <a:buFont typeface="Arial" panose="020B0604020202020204" pitchFamily="34" charset="0"/>
              <a:buChar char="•"/>
              <a:defRPr/>
            </a:pPr>
            <a:endParaRPr lang="en-US" sz="2500" dirty="0"/>
          </a:p>
          <a:p>
            <a:pPr lvl="1">
              <a:lnSpc>
                <a:spcPct val="80000"/>
              </a:lnSpc>
              <a:buSzTx/>
              <a:buFont typeface="Arial" panose="020B0604020202020204" pitchFamily="34" charset="0"/>
              <a:buChar char="•"/>
              <a:defRPr/>
            </a:pPr>
            <a:endParaRPr lang="en-US" sz="2500" dirty="0"/>
          </a:p>
          <a:p>
            <a:pPr marL="0" indent="0" eaLnBrk="1" hangingPunct="1">
              <a:lnSpc>
                <a:spcPct val="80000"/>
              </a:lnSpc>
              <a:buSzTx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Ø"/>
              <a:defRPr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E5C4FA-4F4A-150B-B590-00B0AB4D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933031"/>
            <a:ext cx="2915932" cy="7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2370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1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9FE8-E88A-AF84-446B-F75C69B8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Indeterminate QFT = Control Failed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D6A33-A3C5-7CDE-5D3A-9E310469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57226D-A55C-2895-4264-40369398C62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2056" t="18116" r="48493" b="5072"/>
          <a:stretch/>
        </p:blipFill>
        <p:spPr>
          <a:xfrm>
            <a:off x="762000" y="1219201"/>
            <a:ext cx="7315200" cy="543560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10428A9-7698-B4AB-8BF6-42FA97DF8641}"/>
              </a:ext>
            </a:extLst>
          </p:cNvPr>
          <p:cNvSpPr/>
          <p:nvPr/>
        </p:nvSpPr>
        <p:spPr>
          <a:xfrm>
            <a:off x="745067" y="5181599"/>
            <a:ext cx="1752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6923F-78DA-A429-689D-620A202CD682}"/>
              </a:ext>
            </a:extLst>
          </p:cNvPr>
          <p:cNvSpPr txBox="1"/>
          <p:nvPr/>
        </p:nvSpPr>
        <p:spPr>
          <a:xfrm>
            <a:off x="3790594" y="5454133"/>
            <a:ext cx="416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Positive control (Mitogen-NIL) failed if &lt;0.5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94A5E-060D-0B50-A4A6-B61C5D8D170C}"/>
              </a:ext>
            </a:extLst>
          </p:cNvPr>
          <p:cNvSpPr txBox="1"/>
          <p:nvPr/>
        </p:nvSpPr>
        <p:spPr>
          <a:xfrm>
            <a:off x="3416600" y="6112738"/>
            <a:ext cx="500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NIL = Negative control or background should be 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848E8-6EB3-53B5-9447-065FE36322FF}"/>
              </a:ext>
            </a:extLst>
          </p:cNvPr>
          <p:cNvSpPr txBox="1"/>
          <p:nvPr/>
        </p:nvSpPr>
        <p:spPr>
          <a:xfrm>
            <a:off x="3505200" y="4191000"/>
            <a:ext cx="3769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Patient response to TB1 &amp; TB2 antigens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621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54F1-F244-4BA3-CF48-40C69365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76" y="16069"/>
            <a:ext cx="8153400" cy="990600"/>
          </a:xfrm>
        </p:spPr>
        <p:txBody>
          <a:bodyPr/>
          <a:lstStyle/>
          <a:p>
            <a:r>
              <a:rPr lang="en-US" dirty="0"/>
              <a:t>Low/Borderline Positive QFT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E25F2F-EECC-4773-4EAF-0BCF54D7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C39894-E576-2CA8-47CB-2D2DE76FE51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" t="6779" r="56672" b="40678"/>
          <a:stretch/>
        </p:blipFill>
        <p:spPr>
          <a:xfrm>
            <a:off x="322000" y="1045002"/>
            <a:ext cx="8261809" cy="55795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86F186-5917-78AE-7A05-AE422F23CEF6}"/>
              </a:ext>
            </a:extLst>
          </p:cNvPr>
          <p:cNvSpPr txBox="1"/>
          <p:nvPr/>
        </p:nvSpPr>
        <p:spPr>
          <a:xfrm>
            <a:off x="5836294" y="4343768"/>
            <a:ext cx="297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Negative control (background)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A23B4-7132-6C2D-1D9F-9952C434E3D7}"/>
              </a:ext>
            </a:extLst>
          </p:cNvPr>
          <p:cNvSpPr txBox="1"/>
          <p:nvPr/>
        </p:nvSpPr>
        <p:spPr>
          <a:xfrm>
            <a:off x="5836294" y="4620767"/>
            <a:ext cx="277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Mitogen = positive 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7CD93-DF57-8B5A-13EC-154F9234E44D}"/>
              </a:ext>
            </a:extLst>
          </p:cNvPr>
          <p:cNvSpPr txBox="1"/>
          <p:nvPr/>
        </p:nvSpPr>
        <p:spPr>
          <a:xfrm>
            <a:off x="5836294" y="4888242"/>
            <a:ext cx="330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Response 0.35-1.0 considered low or borderline by most experts. May consider repeating to confirm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C2F16-9201-0B3F-8530-9DD20F494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905176"/>
            <a:ext cx="1066800" cy="5215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3D635E-7B15-2442-557A-20AD5E124E8E}"/>
              </a:ext>
            </a:extLst>
          </p:cNvPr>
          <p:cNvSpPr txBox="1"/>
          <p:nvPr/>
        </p:nvSpPr>
        <p:spPr>
          <a:xfrm>
            <a:off x="4936751" y="25480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Good Mitogen should be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&gt;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66042-78BF-A509-0A8A-67A44CFDD48E}"/>
              </a:ext>
            </a:extLst>
          </p:cNvPr>
          <p:cNvSpPr txBox="1"/>
          <p:nvPr/>
        </p:nvSpPr>
        <p:spPr>
          <a:xfrm>
            <a:off x="1801490" y="4883008"/>
            <a:ext cx="255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&gt;0.35 technically positive</a:t>
            </a:r>
          </a:p>
        </p:txBody>
      </p:sp>
    </p:spTree>
    <p:extLst>
      <p:ext uri="{BB962C8B-B14F-4D97-AF65-F5344CB8AC3E}">
        <p14:creationId xmlns:p14="http://schemas.microsoft.com/office/powerpoint/2010/main" val="26397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0BA0-C7A6-291C-66F2-61367EF4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88937"/>
            <a:ext cx="8153400" cy="990600"/>
          </a:xfrm>
        </p:spPr>
        <p:txBody>
          <a:bodyPr/>
          <a:lstStyle/>
          <a:p>
            <a:r>
              <a:rPr lang="en-US" dirty="0"/>
              <a:t>Borderline Positive </a:t>
            </a:r>
            <a:r>
              <a:rPr lang="en-US" dirty="0" err="1"/>
              <a:t>Quantiferon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4F5DF-BE97-30F8-83EB-CD336E97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8C237-596A-2D1E-7E87-AA95DA643F2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5130E-7474-DBB5-D513-FC60613E9A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96" r="24167" b="32222"/>
          <a:stretch/>
        </p:blipFill>
        <p:spPr>
          <a:xfrm>
            <a:off x="-1" y="1371406"/>
            <a:ext cx="8915401" cy="5105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D1A1A6-D6A1-CBDE-6B10-DED35FD096C4}"/>
              </a:ext>
            </a:extLst>
          </p:cNvPr>
          <p:cNvSpPr txBox="1"/>
          <p:nvPr/>
        </p:nvSpPr>
        <p:spPr>
          <a:xfrm>
            <a:off x="4926417" y="4800600"/>
            <a:ext cx="460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Mitogen = positive 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C4882-D708-AEDE-C482-58881E4F97DD}"/>
              </a:ext>
            </a:extLst>
          </p:cNvPr>
          <p:cNvSpPr txBox="1"/>
          <p:nvPr/>
        </p:nvSpPr>
        <p:spPr>
          <a:xfrm>
            <a:off x="4926417" y="4615934"/>
            <a:ext cx="16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Negative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35AE6-64E1-C1FF-A903-55DE823AF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68" y="5063035"/>
            <a:ext cx="1066892" cy="51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DCB1A-3DF9-2BC0-596B-3D85C6EF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901897"/>
            <a:ext cx="533400" cy="1611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87D949-897A-AFD7-9317-1DB49B48CD5E}"/>
              </a:ext>
            </a:extLst>
          </p:cNvPr>
          <p:cNvSpPr txBox="1"/>
          <p:nvPr/>
        </p:nvSpPr>
        <p:spPr>
          <a:xfrm>
            <a:off x="7445522" y="3589100"/>
            <a:ext cx="1698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Good Mitogen should be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&gt;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0.5</a:t>
            </a:r>
          </a:p>
        </p:txBody>
      </p:sp>
    </p:spTree>
    <p:extLst>
      <p:ext uri="{BB962C8B-B14F-4D97-AF65-F5344CB8AC3E}">
        <p14:creationId xmlns:p14="http://schemas.microsoft.com/office/powerpoint/2010/main" val="372610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80E2C3-935E-FA2F-05C1-243E6FFA3C9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3331"/>
            <a:ext cx="4699000" cy="635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789" y="984478"/>
            <a:ext cx="4371211" cy="49077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400800" y="1524000"/>
            <a:ext cx="152400" cy="304800"/>
          </a:xfrm>
          <a:prstGeom prst="straightConnector1">
            <a:avLst/>
          </a:prstGeom>
          <a:noFill/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5943600" y="2514600"/>
            <a:ext cx="104016" cy="304800"/>
          </a:xfrm>
          <a:prstGeom prst="straightConnector1">
            <a:avLst/>
          </a:prstGeom>
          <a:noFill/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A9654A-E434-D2D9-A9AA-E1D73234F65F}"/>
              </a:ext>
            </a:extLst>
          </p:cNvPr>
          <p:cNvCxnSpPr>
            <a:cxnSpLocks/>
          </p:cNvCxnSpPr>
          <p:nvPr/>
        </p:nvCxnSpPr>
        <p:spPr>
          <a:xfrm>
            <a:off x="7848600" y="3581400"/>
            <a:ext cx="304800" cy="219270"/>
          </a:xfrm>
          <a:prstGeom prst="straightConnector1">
            <a:avLst/>
          </a:prstGeom>
          <a:noFill/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75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Reactivation Disease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1"/>
            <a:ext cx="4038600" cy="49117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Occurs </a:t>
            </a:r>
            <a:r>
              <a:rPr lang="en-US" sz="2400" u="sng" dirty="0"/>
              <a:t>years</a:t>
            </a:r>
            <a:r>
              <a:rPr lang="en-US" sz="2400" dirty="0"/>
              <a:t> after primary infection</a:t>
            </a:r>
          </a:p>
          <a:p>
            <a:pPr>
              <a:defRPr/>
            </a:pPr>
            <a:r>
              <a:rPr lang="en-US" sz="2400" dirty="0"/>
              <a:t>Typical of adult disease</a:t>
            </a:r>
          </a:p>
          <a:p>
            <a:pPr>
              <a:defRPr/>
            </a:pPr>
            <a:r>
              <a:rPr lang="en-US" sz="2400" dirty="0"/>
              <a:t>Occasionally seen in teens</a:t>
            </a:r>
          </a:p>
          <a:p>
            <a:pPr>
              <a:defRPr/>
            </a:pPr>
            <a:r>
              <a:rPr lang="en-US" dirty="0"/>
              <a:t>Often </a:t>
            </a:r>
            <a:r>
              <a:rPr lang="en-US" dirty="0" err="1"/>
              <a:t>cavitary</a:t>
            </a:r>
            <a:r>
              <a:rPr lang="en-US" dirty="0"/>
              <a:t> 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High numbers of organisms (AFB +)</a:t>
            </a:r>
          </a:p>
          <a:p>
            <a:pPr>
              <a:defRPr/>
            </a:pPr>
            <a:r>
              <a:rPr lang="en-US" sz="2400" dirty="0"/>
              <a:t>Usually symptomatic and contagious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22532" name="Picture 5" descr="Image:TB CXR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8662" y="1219201"/>
            <a:ext cx="4281948" cy="510539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943600"/>
            <a:ext cx="221913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-609600"/>
            <a:ext cx="6019800" cy="1600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Primary TB Disease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4114800" cy="494651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v"/>
              <a:defRPr/>
            </a:pPr>
            <a:r>
              <a:rPr lang="en-US" sz="2800" dirty="0"/>
              <a:t>Typical of childhood TB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v"/>
              <a:defRPr/>
            </a:pPr>
            <a:r>
              <a:rPr lang="en-US" sz="2800" dirty="0"/>
              <a:t>Usually not </a:t>
            </a:r>
            <a:r>
              <a:rPr lang="en-US" sz="2800" dirty="0" err="1"/>
              <a:t>cavitary</a:t>
            </a:r>
            <a:endParaRPr lang="en-US" sz="2800" dirty="0"/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v"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v"/>
              <a:defRPr/>
            </a:pPr>
            <a:r>
              <a:rPr lang="en-US" sz="2800" dirty="0"/>
              <a:t>Classic x-ray: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/>
              <a:t>Hilar lymphadenopathy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/>
              <a:t>Infiltrates or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err="1"/>
              <a:t>Miliary</a:t>
            </a:r>
            <a:r>
              <a:rPr lang="en-US" sz="2400" dirty="0"/>
              <a:t> pattern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v"/>
              <a:defRPr/>
            </a:pPr>
            <a:r>
              <a:rPr lang="en-US" sz="2800" dirty="0"/>
              <a:t>Low numbers of organisms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/>
              <a:t>AFB smears negative (95%)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/>
              <a:t>Cultures negative in 60%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v"/>
              <a:defRPr/>
            </a:pPr>
            <a:r>
              <a:rPr lang="en-US" sz="2800" dirty="0"/>
              <a:t>Most children &lt;10 yrs are not contagious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v"/>
              <a:defRPr/>
            </a:pPr>
            <a:r>
              <a:rPr lang="en-US" sz="2800" dirty="0"/>
              <a:t>Often asymptomatic (50%)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76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56" y="5873883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950083"/>
            <a:ext cx="80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1" y="1142999"/>
            <a:ext cx="4648200" cy="48070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201" y="6126842"/>
            <a:ext cx="221913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6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6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6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6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967B4F-FC24-83A0-7EC9-069067D359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37609"/>
            <a:ext cx="5156200" cy="635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020233"/>
            <a:ext cx="4858165" cy="498475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001000" y="2971800"/>
            <a:ext cx="152400" cy="304800"/>
          </a:xfrm>
          <a:prstGeom prst="straightConnector1">
            <a:avLst/>
          </a:prstGeom>
          <a:noFill/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731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TB Disease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457200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371975" y="2362200"/>
          <a:ext cx="365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Adult TB Disease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Pediatric TB Disease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8DDFB-A3D6-4298-A8B3-646AA2AF26EB}"/>
              </a:ext>
            </a:extLst>
          </p:cNvPr>
          <p:cNvSpPr txBox="1"/>
          <p:nvPr/>
        </p:nvSpPr>
        <p:spPr>
          <a:xfrm>
            <a:off x="2961451" y="6197846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Source: U.S. Cases CDC</a:t>
            </a:r>
          </a:p>
        </p:txBody>
      </p:sp>
    </p:spTree>
    <p:extLst>
      <p:ext uri="{BB962C8B-B14F-4D97-AF65-F5344CB8AC3E}">
        <p14:creationId xmlns:p14="http://schemas.microsoft.com/office/powerpoint/2010/main" val="3599813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81a4059-0602-427b-ba4f-a10ceb697e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062978-bb2e-4f95-b9cb-dbdfd5af11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9dd49d7-d6d4-4ed8-9aa3-edf6d188f7f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1af26a2-9e05-45ec-b378-ed4cd047b6f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779be34-a7c1-4fe6-a5ee-c48150feb7a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586ca07-5abe-4f1f-8b24-b02a9781dec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f39a4a1-bada-4ffb-b1d2-ddf10c722bc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HNTC Them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19454</TotalTime>
  <Words>2278</Words>
  <Application>Microsoft Office PowerPoint</Application>
  <PresentationFormat>On-screen Show (4:3)</PresentationFormat>
  <Paragraphs>463</Paragraphs>
  <Slides>48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48</vt:i4>
      </vt:variant>
    </vt:vector>
  </HeadingPairs>
  <TitlesOfParts>
    <vt:vector size="72" baseType="lpstr">
      <vt:lpstr>Arial</vt:lpstr>
      <vt:lpstr>Calibri</vt:lpstr>
      <vt:lpstr>Cambria</vt:lpstr>
      <vt:lpstr>Century Schoolbook</vt:lpstr>
      <vt:lpstr>Courier New</vt:lpstr>
      <vt:lpstr>Geneva</vt:lpstr>
      <vt:lpstr>Gill Sans MT</vt:lpstr>
      <vt:lpstr>Myriad Pro</vt:lpstr>
      <vt:lpstr>Times New Roman</vt:lpstr>
      <vt:lpstr>Tw Cen MT</vt:lpstr>
      <vt:lpstr>Verdana</vt:lpstr>
      <vt:lpstr>Wingdings</vt:lpstr>
      <vt:lpstr>Wingdings 2</vt:lpstr>
      <vt:lpstr>Median</vt:lpstr>
      <vt:lpstr>9_Oriel</vt:lpstr>
      <vt:lpstr>1_Office Theme</vt:lpstr>
      <vt:lpstr>Oriel</vt:lpstr>
      <vt:lpstr>1_Oriel</vt:lpstr>
      <vt:lpstr>3_Oriel</vt:lpstr>
      <vt:lpstr>4_Oriel</vt:lpstr>
      <vt:lpstr>6_Oriel</vt:lpstr>
      <vt:lpstr>2_Oriel</vt:lpstr>
      <vt:lpstr>1_Median</vt:lpstr>
      <vt:lpstr>HNTC Theme 2015</vt:lpstr>
      <vt:lpstr>Kim C. Smith, MD, MPH</vt:lpstr>
      <vt:lpstr>Who Should be Screened? </vt:lpstr>
      <vt:lpstr>Stages of Tuberculosis</vt:lpstr>
      <vt:lpstr>Risk of Progression to TB Disease  if no Treatment  by Age Infected or Medical Condition</vt:lpstr>
      <vt:lpstr>PowerPoint Presentation</vt:lpstr>
      <vt:lpstr>Reactivation Disease</vt:lpstr>
      <vt:lpstr>Primary TB Disease</vt:lpstr>
      <vt:lpstr>PowerPoint Presentation</vt:lpstr>
      <vt:lpstr>TB Disease</vt:lpstr>
      <vt:lpstr>TB Extrapulmonary Disease</vt:lpstr>
      <vt:lpstr>Common symptoms of  TB disease in children</vt:lpstr>
      <vt:lpstr>Peripheral Lymphadenopathy</vt:lpstr>
      <vt:lpstr>Diagnosis of TB in Children</vt:lpstr>
      <vt:lpstr>Consider Gastric Aspirates If no source identified</vt:lpstr>
      <vt:lpstr>Induced Sputum</vt:lpstr>
      <vt:lpstr>Pediatric Case</vt:lpstr>
      <vt:lpstr>Hospital Course</vt:lpstr>
      <vt:lpstr>Outcome</vt:lpstr>
      <vt:lpstr>PowerPoint Presentation</vt:lpstr>
      <vt:lpstr>Treatment of TB in Children</vt:lpstr>
      <vt:lpstr>PowerPoint Presentation</vt:lpstr>
      <vt:lpstr>PowerPoint Presentation</vt:lpstr>
      <vt:lpstr>PowerPoint Presentation</vt:lpstr>
      <vt:lpstr>PowerPoint Presentation</vt:lpstr>
      <vt:lpstr>Positive QFT</vt:lpstr>
      <vt:lpstr>Treatment Options for LTBI</vt:lpstr>
      <vt:lpstr>Comparing LTBI Treatment Options</vt:lpstr>
      <vt:lpstr>Monitoring Children on TB Treatment</vt:lpstr>
      <vt:lpstr>Baby Exposed to TB Disease</vt:lpstr>
      <vt:lpstr>PowerPoint Presentation</vt:lpstr>
      <vt:lpstr>Baby Exposed to TB Disease</vt:lpstr>
      <vt:lpstr>PowerPoint Presentation</vt:lpstr>
      <vt:lpstr>PowerPoint Presentation</vt:lpstr>
      <vt:lpstr>Outcome</vt:lpstr>
      <vt:lpstr>Newborn Exposed to Mother with TB Disease</vt:lpstr>
      <vt:lpstr>Treatment of TB in Children</vt:lpstr>
      <vt:lpstr>Treatment Options for Pediatric  TB Disease</vt:lpstr>
      <vt:lpstr>Teen Case Study </vt:lpstr>
      <vt:lpstr>PowerPoint Presentation</vt:lpstr>
      <vt:lpstr>Neck CT</vt:lpstr>
      <vt:lpstr>PowerPoint Presentation</vt:lpstr>
      <vt:lpstr>Teen Case Study, continued</vt:lpstr>
      <vt:lpstr>Pediatric TB Disease Summary</vt:lpstr>
      <vt:lpstr>Prevention of TB in Children</vt:lpstr>
      <vt:lpstr>PowerPoint Presentation</vt:lpstr>
      <vt:lpstr>Indeterminate QFT = Control Failed</vt:lpstr>
      <vt:lpstr>Low/Borderline Positive QFT</vt:lpstr>
      <vt:lpstr>Borderline Positive Quantiferon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Kimberly C</dc:creator>
  <cp:lastModifiedBy>Wayne, Alysia</cp:lastModifiedBy>
  <cp:revision>247</cp:revision>
  <dcterms:created xsi:type="dcterms:W3CDTF">2015-10-18T21:56:15Z</dcterms:created>
  <dcterms:modified xsi:type="dcterms:W3CDTF">2025-09-04T18:19:55Z</dcterms:modified>
</cp:coreProperties>
</file>