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342" r:id="rId3"/>
    <p:sldId id="329" r:id="rId4"/>
    <p:sldId id="328" r:id="rId5"/>
    <p:sldId id="262" r:id="rId6"/>
    <p:sldId id="263" r:id="rId7"/>
    <p:sldId id="462" r:id="rId8"/>
    <p:sldId id="265" r:id="rId9"/>
    <p:sldId id="266" r:id="rId10"/>
    <p:sldId id="260" r:id="rId11"/>
    <p:sldId id="463" r:id="rId12"/>
    <p:sldId id="464" r:id="rId13"/>
    <p:sldId id="272" r:id="rId14"/>
    <p:sldId id="465" r:id="rId15"/>
    <p:sldId id="467" r:id="rId16"/>
    <p:sldId id="468" r:id="rId17"/>
    <p:sldId id="469" r:id="rId18"/>
    <p:sldId id="331" r:id="rId19"/>
    <p:sldId id="268" r:id="rId20"/>
    <p:sldId id="269" r:id="rId21"/>
    <p:sldId id="270" r:id="rId22"/>
    <p:sldId id="271" r:id="rId23"/>
    <p:sldId id="275" r:id="rId24"/>
    <p:sldId id="274" r:id="rId25"/>
    <p:sldId id="277" r:id="rId26"/>
    <p:sldId id="278" r:id="rId27"/>
    <p:sldId id="279" r:id="rId28"/>
    <p:sldId id="280" r:id="rId29"/>
    <p:sldId id="281" r:id="rId30"/>
    <p:sldId id="282" r:id="rId31"/>
    <p:sldId id="283" r:id="rId32"/>
    <p:sldId id="320" r:id="rId33"/>
    <p:sldId id="321" r:id="rId34"/>
    <p:sldId id="322" r:id="rId35"/>
    <p:sldId id="323" r:id="rId36"/>
    <p:sldId id="324" r:id="rId37"/>
    <p:sldId id="637" r:id="rId38"/>
    <p:sldId id="288" r:id="rId39"/>
    <p:sldId id="291" r:id="rId40"/>
    <p:sldId id="298" r:id="rId41"/>
    <p:sldId id="303" r:id="rId42"/>
    <p:sldId id="619" r:id="rId43"/>
    <p:sldId id="620" r:id="rId44"/>
    <p:sldId id="306" r:id="rId45"/>
    <p:sldId id="307" r:id="rId46"/>
    <p:sldId id="311" r:id="rId47"/>
    <p:sldId id="313" r:id="rId48"/>
    <p:sldId id="314" r:id="rId49"/>
    <p:sldId id="312" r:id="rId50"/>
    <p:sldId id="315" r:id="rId51"/>
    <p:sldId id="286" r:id="rId52"/>
    <p:sldId id="636" r:id="rId53"/>
    <p:sldId id="325" r:id="rId54"/>
    <p:sldId id="326" r:id="rId55"/>
    <p:sldId id="38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0A420-161D-482A-8AD5-14E90DA5C438}"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AD792-176E-4565-B209-9A20EBD6208E}" type="slidenum">
              <a:rPr lang="en-US" smtClean="0"/>
              <a:t>‹#›</a:t>
            </a:fld>
            <a:endParaRPr lang="en-US"/>
          </a:p>
        </p:txBody>
      </p:sp>
    </p:spTree>
    <p:extLst>
      <p:ext uri="{BB962C8B-B14F-4D97-AF65-F5344CB8AC3E}">
        <p14:creationId xmlns:p14="http://schemas.microsoft.com/office/powerpoint/2010/main" val="131470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974B9035-6753-4E4A-8688-DDD4E08DCFB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42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2379329-076F-4A22-BB11-FEF05EA7C2BF}" type="slidenum">
              <a:rPr lang="en-US" smtClean="0">
                <a:solidFill>
                  <a:prstClr val="black"/>
                </a:solidFill>
              </a:rPr>
              <a:pPr/>
              <a:t>33</a:t>
            </a:fld>
            <a:endParaRPr lang="en-US">
              <a:solidFill>
                <a:prstClr val="black"/>
              </a:solidFill>
            </a:endParaRPr>
          </a:p>
        </p:txBody>
      </p:sp>
      <p:sp>
        <p:nvSpPr>
          <p:cNvPr id="93187" name="Rectangle 7"/>
          <p:cNvSpPr txBox="1">
            <a:spLocks noGrp="1" noChangeArrowheads="1"/>
          </p:cNvSpPr>
          <p:nvPr/>
        </p:nvSpPr>
        <p:spPr bwMode="auto">
          <a:xfrm>
            <a:off x="3884414" y="8685895"/>
            <a:ext cx="2972098" cy="456595"/>
          </a:xfrm>
          <a:prstGeom prst="rect">
            <a:avLst/>
          </a:prstGeom>
          <a:noFill/>
          <a:ln w="9525">
            <a:noFill/>
            <a:miter lim="800000"/>
            <a:headEnd/>
            <a:tailEnd/>
          </a:ln>
        </p:spPr>
        <p:txBody>
          <a:bodyPr lIns="92302" tIns="46151" rIns="92302" bIns="46151" anchor="b"/>
          <a:lstStyle/>
          <a:p>
            <a:pPr algn="r"/>
            <a:fld id="{3731B49C-B5EE-4FDE-B0AF-FB8CBBA324A6}" type="slidenum">
              <a:rPr lang="en-US" sz="1200">
                <a:solidFill>
                  <a:prstClr val="black"/>
                </a:solidFill>
              </a:rPr>
              <a:pPr algn="r"/>
              <a:t>33</a:t>
            </a:fld>
            <a:endParaRPr lang="en-US" sz="1200" dirty="0">
              <a:solidFill>
                <a:prstClr val="black"/>
              </a:solidFill>
            </a:endParaRPr>
          </a:p>
        </p:txBody>
      </p:sp>
      <p:sp>
        <p:nvSpPr>
          <p:cNvPr id="93188" name="Rectangle 2"/>
          <p:cNvSpPr>
            <a:spLocks noGrp="1" noChangeArrowheads="1"/>
          </p:cNvSpPr>
          <p:nvPr>
            <p:ph type="body" idx="1"/>
          </p:nvPr>
        </p:nvSpPr>
        <p:spPr>
          <a:xfrm>
            <a:off x="913805" y="4343704"/>
            <a:ext cx="5030391" cy="4113892"/>
          </a:xfrm>
          <a:noFill/>
          <a:ln/>
        </p:spPr>
        <p:txBody>
          <a:bodyPr lIns="91481" tIns="44938" rIns="91481" bIns="44938"/>
          <a:lstStyle/>
          <a:p>
            <a:pPr eaLnBrk="1" hangingPunct="1"/>
            <a:endParaRPr lang="en-US"/>
          </a:p>
        </p:txBody>
      </p:sp>
      <p:sp>
        <p:nvSpPr>
          <p:cNvPr id="93189" name="Rectangle 3"/>
          <p:cNvSpPr>
            <a:spLocks noGrp="1" noRot="1" noChangeAspect="1" noChangeArrowheads="1" noTextEdit="1"/>
          </p:cNvSpPr>
          <p:nvPr>
            <p:ph type="sldImg"/>
          </p:nvPr>
        </p:nvSpPr>
        <p:spPr>
          <a:xfrm>
            <a:off x="387350" y="690563"/>
            <a:ext cx="6086475" cy="3424237"/>
          </a:xfrm>
          <a:ln w="12700" cap="flat">
            <a:solidFill>
              <a:schemeClr val="tx1"/>
            </a:solidFill>
          </a:ln>
        </p:spPr>
      </p:sp>
    </p:spTree>
    <p:extLst>
      <p:ext uri="{BB962C8B-B14F-4D97-AF65-F5344CB8AC3E}">
        <p14:creationId xmlns:p14="http://schemas.microsoft.com/office/powerpoint/2010/main" val="405053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BE2F6A6-B872-4FFB-880B-E440CD1CEA04}" type="slidenum">
              <a:rPr lang="en-US" smtClean="0">
                <a:solidFill>
                  <a:prstClr val="black"/>
                </a:solidFill>
                <a:latin typeface="Arial" charset="0"/>
              </a:rPr>
              <a:pPr/>
              <a:t>34</a:t>
            </a:fld>
            <a:endParaRPr lang="en-US">
              <a:solidFill>
                <a:prstClr val="black"/>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5676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C226905-5CD8-410C-8A09-B7E1C59F8328}" type="slidenum">
              <a:rPr lang="en-US" smtClean="0">
                <a:solidFill>
                  <a:prstClr val="black"/>
                </a:solidFill>
                <a:latin typeface="Arial" charset="0"/>
              </a:rPr>
              <a:pPr/>
              <a:t>35</a:t>
            </a:fld>
            <a:endParaRPr 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4281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0692AE7-00CB-4918-859B-0CC05CBCF0E1}" type="slidenum">
              <a:rPr lang="en-US" smtClean="0">
                <a:solidFill>
                  <a:prstClr val="black"/>
                </a:solidFill>
                <a:latin typeface="Arial" charset="0"/>
              </a:rPr>
              <a:pPr/>
              <a:t>36</a:t>
            </a:fld>
            <a:endParaRPr lang="en-US">
              <a:solidFill>
                <a:prstClr val="black"/>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7318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MIIT TB in 7 of 3986 with</a:t>
            </a:r>
            <a:r>
              <a:rPr lang="en-US" baseline="0" dirty="0"/>
              <a:t> 3 HP and 15 of 3745 with INH x 9 months  Completion 82.1% 3 HP and 69 % INH x 9  Hepatotoxicity 0.4% and 2.7%</a:t>
            </a:r>
            <a:endParaRPr lang="en-US" dirty="0"/>
          </a:p>
        </p:txBody>
      </p:sp>
      <p:sp>
        <p:nvSpPr>
          <p:cNvPr id="4" name="Slide Number Placeholder 3"/>
          <p:cNvSpPr>
            <a:spLocks noGrp="1"/>
          </p:cNvSpPr>
          <p:nvPr>
            <p:ph type="sldNum" sz="quarter" idx="10"/>
          </p:nvPr>
        </p:nvSpPr>
        <p:spPr/>
        <p:txBody>
          <a:bodyPr/>
          <a:lstStyle/>
          <a:p>
            <a:pPr defTabSz="921807">
              <a:defRPr/>
            </a:pPr>
            <a:fld id="{286BD3EB-2F9F-4213-A047-088B7E07373C}" type="slidenum">
              <a:rPr lang="en-US">
                <a:solidFill>
                  <a:prstClr val="black"/>
                </a:solidFill>
                <a:latin typeface="Calibri" panose="020F0502020204030204"/>
              </a:rPr>
              <a:pPr defTabSz="92180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05680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a:xfrm>
            <a:off x="382588" y="687388"/>
            <a:ext cx="6094412" cy="3429000"/>
          </a:xfrm>
          <a:ln/>
        </p:spPr>
      </p:sp>
      <p:sp>
        <p:nvSpPr>
          <p:cNvPr id="301058" name="Notes Placeholder 2"/>
          <p:cNvSpPr>
            <a:spLocks noGrp="1"/>
          </p:cNvSpPr>
          <p:nvPr>
            <p:ph type="body" idx="1"/>
          </p:nvPr>
        </p:nvSpPr>
        <p:spPr>
          <a:xfrm>
            <a:off x="685800" y="4343401"/>
            <a:ext cx="5486400" cy="4113234"/>
          </a:xfrm>
          <a:noFill/>
          <a:ln/>
        </p:spPr>
        <p:txBody>
          <a:bodyPr lIns="85945" tIns="42973" rIns="85945" bIns="42973"/>
          <a:lstStyle/>
          <a:p>
            <a:pPr eaLnBrk="1" hangingPunct="1">
              <a:spcBef>
                <a:spcPct val="0"/>
              </a:spcBef>
            </a:pPr>
            <a:endParaRPr lang="en-US">
              <a:latin typeface="Arial" charset="0"/>
            </a:endParaRPr>
          </a:p>
        </p:txBody>
      </p:sp>
      <p:sp>
        <p:nvSpPr>
          <p:cNvPr id="301059" name="Slide Number Placeholder 3"/>
          <p:cNvSpPr txBox="1">
            <a:spLocks noGrp="1"/>
          </p:cNvSpPr>
          <p:nvPr/>
        </p:nvSpPr>
        <p:spPr bwMode="auto">
          <a:xfrm>
            <a:off x="3884123" y="8686801"/>
            <a:ext cx="2972320" cy="455634"/>
          </a:xfrm>
          <a:prstGeom prst="rect">
            <a:avLst/>
          </a:prstGeom>
          <a:noFill/>
          <a:ln w="9525">
            <a:noFill/>
            <a:miter lim="800000"/>
            <a:headEnd/>
            <a:tailEnd/>
          </a:ln>
        </p:spPr>
        <p:txBody>
          <a:bodyPr lIns="85945" tIns="42973" rIns="85945" bIns="42973" anchor="b"/>
          <a:lstStyle/>
          <a:p>
            <a:pPr algn="r" defTabSz="859420"/>
            <a:fld id="{07DC30B9-B800-4B52-812A-A89E6CC4BD15}" type="slidenum">
              <a:rPr lang="en-US" sz="1000">
                <a:solidFill>
                  <a:prstClr val="black"/>
                </a:solidFill>
              </a:rPr>
              <a:pPr algn="r" defTabSz="859420"/>
              <a:t>41</a:t>
            </a:fld>
            <a:endParaRPr lang="en-US" sz="1000" dirty="0">
              <a:solidFill>
                <a:prstClr val="black"/>
              </a:solidFill>
            </a:endParaRPr>
          </a:p>
        </p:txBody>
      </p:sp>
    </p:spTree>
    <p:extLst>
      <p:ext uri="{BB962C8B-B14F-4D97-AF65-F5344CB8AC3E}">
        <p14:creationId xmlns:p14="http://schemas.microsoft.com/office/powerpoint/2010/main" val="296842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noTextEdit="1"/>
          </p:cNvSpPr>
          <p:nvPr>
            <p:ph type="sldImg"/>
          </p:nvPr>
        </p:nvSpPr>
        <p:spPr>
          <a:xfrm>
            <a:off x="382588" y="687388"/>
            <a:ext cx="6094412" cy="3429000"/>
          </a:xfrm>
          <a:ln/>
        </p:spPr>
      </p:sp>
      <p:sp>
        <p:nvSpPr>
          <p:cNvPr id="279554" name="Notes Placeholder 2"/>
          <p:cNvSpPr>
            <a:spLocks noGrp="1"/>
          </p:cNvSpPr>
          <p:nvPr>
            <p:ph type="body" idx="1"/>
          </p:nvPr>
        </p:nvSpPr>
        <p:spPr>
          <a:xfrm>
            <a:off x="685800" y="4343401"/>
            <a:ext cx="5486400" cy="4113234"/>
          </a:xfrm>
          <a:noFill/>
          <a:ln/>
        </p:spPr>
        <p:txBody>
          <a:bodyPr lIns="85945" tIns="42973" rIns="85945" bIns="42973"/>
          <a:lstStyle/>
          <a:p>
            <a:pPr eaLnBrk="1" hangingPunct="1">
              <a:spcBef>
                <a:spcPct val="0"/>
              </a:spcBef>
            </a:pPr>
            <a:endParaRPr lang="en-US">
              <a:latin typeface="Arial" charset="0"/>
            </a:endParaRPr>
          </a:p>
        </p:txBody>
      </p:sp>
      <p:sp>
        <p:nvSpPr>
          <p:cNvPr id="279555" name="Slide Number Placeholder 3"/>
          <p:cNvSpPr txBox="1">
            <a:spLocks noGrp="1"/>
          </p:cNvSpPr>
          <p:nvPr/>
        </p:nvSpPr>
        <p:spPr bwMode="auto">
          <a:xfrm>
            <a:off x="3884123" y="8686801"/>
            <a:ext cx="2972320" cy="455634"/>
          </a:xfrm>
          <a:prstGeom prst="rect">
            <a:avLst/>
          </a:prstGeom>
          <a:noFill/>
          <a:ln w="9525">
            <a:noFill/>
            <a:miter lim="800000"/>
            <a:headEnd/>
            <a:tailEnd/>
          </a:ln>
        </p:spPr>
        <p:txBody>
          <a:bodyPr lIns="85945" tIns="42973" rIns="85945" bIns="42973" anchor="b"/>
          <a:lstStyle/>
          <a:p>
            <a:pPr algn="r" defTabSz="859420"/>
            <a:fld id="{88201EAD-23DF-4F48-B78B-D2D894641247}" type="slidenum">
              <a:rPr lang="en-US" sz="1000">
                <a:solidFill>
                  <a:prstClr val="black"/>
                </a:solidFill>
              </a:rPr>
              <a:pPr algn="r" defTabSz="859420"/>
              <a:t>51</a:t>
            </a:fld>
            <a:endParaRPr lang="en-US" sz="1000" dirty="0">
              <a:solidFill>
                <a:prstClr val="black"/>
              </a:solidFill>
            </a:endParaRPr>
          </a:p>
        </p:txBody>
      </p:sp>
    </p:spTree>
    <p:extLst>
      <p:ext uri="{BB962C8B-B14F-4D97-AF65-F5344CB8AC3E}">
        <p14:creationId xmlns:p14="http://schemas.microsoft.com/office/powerpoint/2010/main" val="4058679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DA69-FBBF-D4F3-4C9D-E864CF465104}"/>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5D80D5AF-0A68-3719-1BFF-9A005CE781E3}"/>
              </a:ext>
            </a:extLst>
          </p:cNvPr>
          <p:cNvSpPr>
            <a:spLocks noGrp="1" noChangeArrowheads="1"/>
          </p:cNvSpPr>
          <p:nvPr>
            <p:ph type="sldNum" sz="quarter" idx="5"/>
          </p:nvPr>
        </p:nvSpPr>
        <p:spPr>
          <a:noFill/>
        </p:spPr>
        <p:txBody>
          <a:bodyPr/>
          <a:lstStyle/>
          <a:p>
            <a:fld id="{DE08B6F8-11CE-448A-BEF9-E86E166AE400}" type="slidenum">
              <a:rPr lang="en-US" smtClean="0"/>
              <a:pPr/>
              <a:t>52</a:t>
            </a:fld>
            <a:endParaRPr lang="en-US"/>
          </a:p>
        </p:txBody>
      </p:sp>
      <p:sp>
        <p:nvSpPr>
          <p:cNvPr id="55298" name="Rectangle 2">
            <a:extLst>
              <a:ext uri="{FF2B5EF4-FFF2-40B4-BE49-F238E27FC236}">
                <a16:creationId xmlns:a16="http://schemas.microsoft.com/office/drawing/2014/main" id="{5645148F-44EA-C516-9B6C-30AA3D3FB5C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24B1F482-4CA1-84F7-CEC7-1DFF9F3456EA}"/>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948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7156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4613" y="8684927"/>
            <a:ext cx="2971800" cy="457512"/>
          </a:xfrm>
          <a:prstGeom prst="rect">
            <a:avLst/>
          </a:prstGeom>
          <a:noFill/>
          <a:ln w="9525">
            <a:noFill/>
            <a:miter lim="800000"/>
            <a:headEnd/>
            <a:tailEnd/>
          </a:ln>
        </p:spPr>
        <p:txBody>
          <a:bodyPr lIns="90004" tIns="45002" rIns="90004" bIns="45002" anchor="b"/>
          <a:lstStyle/>
          <a:p>
            <a:pPr algn="r"/>
            <a:fld id="{05CC8C8C-0967-47CD-9C37-BE9A49685D90}" type="slidenum">
              <a:rPr lang="en-US" sz="1100"/>
              <a:pPr algn="r"/>
              <a:t>5</a:t>
            </a:fld>
            <a:endParaRPr lang="en-US" sz="1100"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9196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573DDAF-E040-4489-A2AE-1E692DC1EDBB}" type="slidenum">
              <a:rPr lang="en-US" smtClean="0"/>
              <a:pPr/>
              <a:t>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963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DE08B6F8-11CE-448A-BEF9-E86E166AE400}" type="slidenum">
              <a:rPr lang="en-US" smtClean="0"/>
              <a:pPr/>
              <a:t>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808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txBox="1">
            <a:spLocks noGrp="1" noChangeArrowheads="1"/>
          </p:cNvSpPr>
          <p:nvPr/>
        </p:nvSpPr>
        <p:spPr bwMode="auto">
          <a:xfrm>
            <a:off x="4143068" y="9119497"/>
            <a:ext cx="3170475" cy="480060"/>
          </a:xfrm>
          <a:prstGeom prst="rect">
            <a:avLst/>
          </a:prstGeom>
          <a:noFill/>
          <a:ln w="9525">
            <a:noFill/>
            <a:miter lim="800000"/>
            <a:headEnd/>
            <a:tailEnd/>
          </a:ln>
        </p:spPr>
        <p:txBody>
          <a:bodyPr lIns="95106" tIns="47553" rIns="95106" bIns="47553" anchor="b"/>
          <a:lstStyle/>
          <a:p>
            <a:pPr algn="r"/>
            <a:fld id="{2C47855A-EC8A-4698-981C-82232A3CCD2D}" type="slidenum">
              <a:rPr lang="en-US" sz="1100"/>
              <a:pPr algn="r"/>
              <a:t>10</a:t>
            </a:fld>
            <a:endParaRPr lang="en-US" sz="1100" dirty="0"/>
          </a:p>
        </p:txBody>
      </p:sp>
      <p:sp>
        <p:nvSpPr>
          <p:cNvPr id="234498" name="Rectangle 2"/>
          <p:cNvSpPr>
            <a:spLocks noGrp="1" noRot="1" noChangeAspect="1" noChangeArrowheads="1" noTextEdit="1"/>
          </p:cNvSpPr>
          <p:nvPr>
            <p:ph type="sldImg"/>
          </p:nvPr>
        </p:nvSpPr>
        <p:spPr>
          <a:xfrm>
            <a:off x="685800" y="1143000"/>
            <a:ext cx="5486400" cy="3086100"/>
          </a:xfrm>
          <a:ln/>
        </p:spPr>
      </p:sp>
      <p:sp>
        <p:nvSpPr>
          <p:cNvPr id="234499" name="Rectangle 3"/>
          <p:cNvSpPr>
            <a:spLocks noGrp="1" noChangeArrowheads="1"/>
          </p:cNvSpPr>
          <p:nvPr>
            <p:ph type="body" idx="1"/>
          </p:nvPr>
        </p:nvSpPr>
        <p:spPr>
          <a:noFill/>
          <a:ln/>
        </p:spPr>
        <p:txBody>
          <a:bodyPr/>
          <a:lstStyle/>
          <a:p>
            <a:pPr eaLnBrk="1" hangingPunct="1"/>
            <a:r>
              <a:rPr lang="en-US" dirty="0">
                <a:latin typeface="Arial" charset="0"/>
              </a:rPr>
              <a:t>Community health organizations=CHO  Well defined populations at high risk that can be conveniently accessed and followed either in locations such as clinics or community health centers, prisons, or other congregate living sites or through mandatory registrations.  Persons often have high risk of TB, Increased risk for disease if infected, significant consequences of spread of TB in congregate settings, easily identifiable, readily accessible probably able to access for significant time to complete therapy for LTBI</a:t>
            </a:r>
          </a:p>
        </p:txBody>
      </p:sp>
    </p:spTree>
    <p:extLst>
      <p:ext uri="{BB962C8B-B14F-4D97-AF65-F5344CB8AC3E}">
        <p14:creationId xmlns:p14="http://schemas.microsoft.com/office/powerpoint/2010/main" val="197518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txBox="1">
            <a:spLocks noGrp="1" noChangeArrowheads="1"/>
          </p:cNvSpPr>
          <p:nvPr/>
        </p:nvSpPr>
        <p:spPr bwMode="auto">
          <a:xfrm>
            <a:off x="4143068" y="9119497"/>
            <a:ext cx="3170475" cy="480060"/>
          </a:xfrm>
          <a:prstGeom prst="rect">
            <a:avLst/>
          </a:prstGeom>
          <a:noFill/>
          <a:ln w="9525">
            <a:noFill/>
            <a:miter lim="800000"/>
            <a:headEnd/>
            <a:tailEnd/>
          </a:ln>
        </p:spPr>
        <p:txBody>
          <a:bodyPr lIns="95106" tIns="47553" rIns="95106" bIns="47553" anchor="b"/>
          <a:lstStyle/>
          <a:p>
            <a:pPr algn="r"/>
            <a:fld id="{46EACEBB-2597-4051-81BE-0A8E0A55EDF1}" type="slidenum">
              <a:rPr lang="en-US" sz="1100"/>
              <a:pPr algn="r"/>
              <a:t>11</a:t>
            </a:fld>
            <a:endParaRPr lang="en-US" sz="1100" dirty="0"/>
          </a:p>
        </p:txBody>
      </p:sp>
      <p:sp>
        <p:nvSpPr>
          <p:cNvPr id="238594" name="Rectangle 2"/>
          <p:cNvSpPr>
            <a:spLocks noGrp="1" noRot="1" noChangeAspect="1" noChangeArrowheads="1" noTextEdit="1"/>
          </p:cNvSpPr>
          <p:nvPr>
            <p:ph type="sldImg"/>
          </p:nvPr>
        </p:nvSpPr>
        <p:spPr>
          <a:xfrm>
            <a:off x="685800" y="1143000"/>
            <a:ext cx="5486400" cy="3086100"/>
          </a:xfrm>
          <a:ln/>
        </p:spPr>
      </p:sp>
      <p:sp>
        <p:nvSpPr>
          <p:cNvPr id="238595" name="Rectangle 3"/>
          <p:cNvSpPr>
            <a:spLocks noGrp="1" noChangeArrowheads="1"/>
          </p:cNvSpPr>
          <p:nvPr>
            <p:ph type="body" idx="1"/>
          </p:nvPr>
        </p:nvSpPr>
        <p:spPr>
          <a:noFill/>
          <a:ln/>
        </p:spPr>
        <p:txBody>
          <a:bodyPr/>
          <a:lstStyle/>
          <a:p>
            <a:pPr eaLnBrk="1" hangingPunct="1"/>
            <a:r>
              <a:rPr lang="en-US" dirty="0">
                <a:latin typeface="Arial" charset="0"/>
              </a:rPr>
              <a:t>Community health organizations=CHO  Well defined populations at high risk that can be conveniently accessed and followed either in locations such as clinics or community health centers, prisons, or other congregate living sites or through mandatory registrations.  Persons often have high risk of TB, Increased risk for disease if infected, significant consequences of spread of TB in congregate settings, easily identifiable, readily accessible probably able to access for significant time to complete therapy for LTBI</a:t>
            </a:r>
          </a:p>
        </p:txBody>
      </p:sp>
    </p:spTree>
    <p:extLst>
      <p:ext uri="{BB962C8B-B14F-4D97-AF65-F5344CB8AC3E}">
        <p14:creationId xmlns:p14="http://schemas.microsoft.com/office/powerpoint/2010/main" val="32662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69D5529-ADB8-4DEC-A380-6FB18A6385D0}" type="slidenum">
              <a:rPr lang="en-US" smtClean="0"/>
              <a:pPr/>
              <a:t>13</a:t>
            </a:fld>
            <a:endParaRPr lang="en-US"/>
          </a:p>
        </p:txBody>
      </p:sp>
      <p:sp>
        <p:nvSpPr>
          <p:cNvPr id="75779" name="Rectangle 2"/>
          <p:cNvSpPr>
            <a:spLocks noGrp="1" noRot="1" noChangeAspect="1" noChangeArrowheads="1" noTextEdit="1"/>
          </p:cNvSpPr>
          <p:nvPr>
            <p:ph type="sldImg"/>
          </p:nvPr>
        </p:nvSpPr>
        <p:spPr>
          <a:xfrm>
            <a:off x="685800" y="1143000"/>
            <a:ext cx="5486400" cy="3086100"/>
          </a:xfrm>
          <a:ln/>
        </p:spPr>
      </p:sp>
      <p:sp>
        <p:nvSpPr>
          <p:cNvPr id="75780" name="Rectangle 3"/>
          <p:cNvSpPr>
            <a:spLocks noGrp="1" noChangeArrowheads="1"/>
          </p:cNvSpPr>
          <p:nvPr>
            <p:ph type="body" idx="1"/>
          </p:nvPr>
        </p:nvSpPr>
        <p:spPr>
          <a:noFill/>
          <a:ln/>
        </p:spPr>
        <p:txBody>
          <a:bodyPr/>
          <a:lstStyle/>
          <a:p>
            <a:pPr eaLnBrk="1" hangingPunct="1"/>
            <a:r>
              <a:rPr lang="en-US" sz="1400"/>
              <a:t>For the QuantiFERON-TB Gold In-Tube test, a single cocktail of overlapping peptides that represent ESAT-6, CFP-10, and part of a third Mtb protein called TB7.7, are included in a blood collection tube.  Blood is collected into this tube and 2 similar tubes, one without the antigen and one with PHA.  After mixing, the tubes are incubated for 16 to 24 hours.  After incubation, the tubes are centrifuged to separate blood cells from plasma.  Once centrifuged, the IFN-g is stable for several weeks if refrigerated or during shipping on ice. The test is considered positive if the amount of INF-G released by the TB antigens is 0.35 IU or greater, and at least 1.25 times the negative control. </a:t>
            </a:r>
          </a:p>
        </p:txBody>
      </p:sp>
    </p:spTree>
    <p:extLst>
      <p:ext uri="{BB962C8B-B14F-4D97-AF65-F5344CB8AC3E}">
        <p14:creationId xmlns:p14="http://schemas.microsoft.com/office/powerpoint/2010/main" val="114167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pPr/>
              <a:t>23</a:t>
            </a:fld>
            <a:endParaRPr lang="en-US"/>
          </a:p>
        </p:txBody>
      </p:sp>
    </p:spTree>
    <p:extLst>
      <p:ext uri="{BB962C8B-B14F-4D97-AF65-F5344CB8AC3E}">
        <p14:creationId xmlns:p14="http://schemas.microsoft.com/office/powerpoint/2010/main" val="3739394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BC49A-7C9C-4D8D-99EA-45534D7027CA}"/>
              </a:ext>
            </a:extLst>
          </p:cNvPr>
          <p:cNvPicPr>
            <a:picLocks noChangeAspect="1"/>
          </p:cNvPicPr>
          <p:nvPr/>
        </p:nvPicPr>
        <p:blipFill rotWithShape="1">
          <a:blip r:embed="rId2">
            <a:extLst>
              <a:ext uri="{28A0092B-C50C-407E-A947-70E740481C1C}">
                <a14:useLocalDpi xmlns:a14="http://schemas.microsoft.com/office/drawing/2010/main" val="0"/>
              </a:ext>
            </a:extLst>
          </a:blip>
          <a:srcRect l="9536" t="1310" r="4138" b="667"/>
          <a:stretch/>
        </p:blipFill>
        <p:spPr>
          <a:xfrm>
            <a:off x="-127591" y="0"/>
            <a:ext cx="12319591" cy="6932428"/>
          </a:xfrm>
          <a:prstGeom prst="rect">
            <a:avLst/>
          </a:prstGeom>
        </p:spPr>
      </p:pic>
      <p:sp>
        <p:nvSpPr>
          <p:cNvPr id="2" name="Title 1">
            <a:extLst>
              <a:ext uri="{FF2B5EF4-FFF2-40B4-BE49-F238E27FC236}">
                <a16:creationId xmlns:a16="http://schemas.microsoft.com/office/drawing/2014/main" id="{57A40C34-2EA0-47C5-94BC-3B3D11E2DF23}"/>
              </a:ext>
            </a:extLst>
          </p:cNvPr>
          <p:cNvSpPr>
            <a:spLocks noGrp="1"/>
          </p:cNvSpPr>
          <p:nvPr>
            <p:ph type="ctrTitle" hasCustomPrompt="1"/>
          </p:nvPr>
        </p:nvSpPr>
        <p:spPr>
          <a:xfrm>
            <a:off x="3338623" y="1595419"/>
            <a:ext cx="8594656" cy="2244160"/>
          </a:xfrm>
        </p:spPr>
        <p:txBody>
          <a:bodyPr anchor="ctr"/>
          <a:lstStyle>
            <a:lvl1pPr algn="ctr">
              <a:defRPr sz="4400"/>
            </a:lvl1pPr>
          </a:lstStyle>
          <a:p>
            <a:r>
              <a:rPr lang="en-US" dirty="0"/>
              <a:t>Presentation Title</a:t>
            </a:r>
          </a:p>
        </p:txBody>
      </p:sp>
      <p:sp>
        <p:nvSpPr>
          <p:cNvPr id="3" name="Subtitle 2">
            <a:extLst>
              <a:ext uri="{FF2B5EF4-FFF2-40B4-BE49-F238E27FC236}">
                <a16:creationId xmlns:a16="http://schemas.microsoft.com/office/drawing/2014/main" id="{0FB5EBA3-16BB-4E44-8DA3-A018DD20BD5C}"/>
              </a:ext>
            </a:extLst>
          </p:cNvPr>
          <p:cNvSpPr>
            <a:spLocks noGrp="1"/>
          </p:cNvSpPr>
          <p:nvPr>
            <p:ph type="subTitle" idx="1" hasCustomPrompt="1"/>
          </p:nvPr>
        </p:nvSpPr>
        <p:spPr>
          <a:xfrm>
            <a:off x="3349259" y="4031126"/>
            <a:ext cx="8594656" cy="1556289"/>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Agency:</a:t>
            </a:r>
          </a:p>
          <a:p>
            <a:r>
              <a:rPr lang="en-US" dirty="0"/>
              <a:t>Date:</a:t>
            </a:r>
          </a:p>
        </p:txBody>
      </p:sp>
    </p:spTree>
    <p:extLst>
      <p:ext uri="{BB962C8B-B14F-4D97-AF65-F5344CB8AC3E}">
        <p14:creationId xmlns:p14="http://schemas.microsoft.com/office/powerpoint/2010/main" val="322518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DF47-1A27-489B-9359-020203AFE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9A88D-ECDC-4240-9350-E62C785A5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68B1D-5F33-4E9E-8E5E-A37F23701387}"/>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5" name="Footer Placeholder 4">
            <a:extLst>
              <a:ext uri="{FF2B5EF4-FFF2-40B4-BE49-F238E27FC236}">
                <a16:creationId xmlns:a16="http://schemas.microsoft.com/office/drawing/2014/main" id="{DF5AD5B5-6ECC-42AC-A773-08799B841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4785F-5902-4866-B7FC-1972BE62C05B}"/>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24338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DAA05-23AC-48D8-9959-9822A2AD2F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CB591-CDAA-4F25-A337-E85465FDC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4FFE-EB89-46CC-8629-C420D296F201}"/>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5" name="Footer Placeholder 4">
            <a:extLst>
              <a:ext uri="{FF2B5EF4-FFF2-40B4-BE49-F238E27FC236}">
                <a16:creationId xmlns:a16="http://schemas.microsoft.com/office/drawing/2014/main" id="{6A665B74-0048-4DA6-A237-194931954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E0799-7B51-4E01-9436-20CCCD1B9F3A}"/>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178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solidFill>
                <a:prstClr val="black"/>
              </a:solidFill>
            </a:endParaRPr>
          </a:p>
        </p:txBody>
      </p:sp>
      <p:sp>
        <p:nvSpPr>
          <p:cNvPr id="6" name="Rectangle 41"/>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7" name="Rectangle 42"/>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pPr>
              <a:defRPr/>
            </a:pPr>
            <a:fld id="{7F8E069B-0709-48A1-B769-E31A319119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0334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1231B1-BF03-4B7A-AA75-7D907722A46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3" t="12071" r="18114" b="9449"/>
          <a:stretch/>
        </p:blipFill>
        <p:spPr>
          <a:xfrm>
            <a:off x="-1" y="0"/>
            <a:ext cx="12192001" cy="6858000"/>
          </a:xfrm>
          <a:prstGeom prst="rect">
            <a:avLst/>
          </a:prstGeom>
        </p:spPr>
      </p:pic>
      <p:sp>
        <p:nvSpPr>
          <p:cNvPr id="2" name="Title 1">
            <a:extLst>
              <a:ext uri="{FF2B5EF4-FFF2-40B4-BE49-F238E27FC236}">
                <a16:creationId xmlns:a16="http://schemas.microsoft.com/office/drawing/2014/main" id="{54F31363-9AE0-4A11-AE39-77427936B78D}"/>
              </a:ext>
            </a:extLst>
          </p:cNvPr>
          <p:cNvSpPr>
            <a:spLocks noGrp="1"/>
          </p:cNvSpPr>
          <p:nvPr>
            <p:ph type="title" hasCustomPrompt="1"/>
          </p:nvPr>
        </p:nvSpPr>
        <p:spPr>
          <a:xfrm>
            <a:off x="1775636" y="365125"/>
            <a:ext cx="9218429" cy="1325563"/>
          </a:xfrm>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046A84A0-A378-4D72-8611-CD4F0A0BF735}"/>
              </a:ext>
            </a:extLst>
          </p:cNvPr>
          <p:cNvSpPr>
            <a:spLocks noGrp="1"/>
          </p:cNvSpPr>
          <p:nvPr>
            <p:ph idx="1" hasCustomPrompt="1"/>
          </p:nvPr>
        </p:nvSpPr>
        <p:spPr>
          <a:xfrm>
            <a:off x="1775636" y="1825625"/>
            <a:ext cx="9218429" cy="4351338"/>
          </a:xfrm>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8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49F9D-82AC-44EB-A17E-F64844304311}"/>
              </a:ext>
            </a:extLst>
          </p:cNvPr>
          <p:cNvPicPr>
            <a:picLocks noChangeAspect="1"/>
          </p:cNvPicPr>
          <p:nvPr/>
        </p:nvPicPr>
        <p:blipFill rotWithShape="1">
          <a:blip r:embed="rId2">
            <a:extLst>
              <a:ext uri="{28A0092B-C50C-407E-A947-70E740481C1C}">
                <a14:useLocalDpi xmlns:a14="http://schemas.microsoft.com/office/drawing/2010/main" val="0"/>
              </a:ext>
            </a:extLst>
          </a:blip>
          <a:srcRect l="6067" t="19225" r="17151" b="9303"/>
          <a:stretch/>
        </p:blipFill>
        <p:spPr>
          <a:xfrm>
            <a:off x="-42365" y="-13648"/>
            <a:ext cx="12234366" cy="6871648"/>
          </a:xfrm>
          <a:prstGeom prst="rect">
            <a:avLst/>
          </a:prstGeom>
        </p:spPr>
      </p:pic>
      <p:sp>
        <p:nvSpPr>
          <p:cNvPr id="2" name="Title 1">
            <a:extLst>
              <a:ext uri="{FF2B5EF4-FFF2-40B4-BE49-F238E27FC236}">
                <a16:creationId xmlns:a16="http://schemas.microsoft.com/office/drawing/2014/main" id="{81C36981-0F18-4CD4-B37B-C624F124B87D}"/>
              </a:ext>
            </a:extLst>
          </p:cNvPr>
          <p:cNvSpPr>
            <a:spLocks noGrp="1"/>
          </p:cNvSpPr>
          <p:nvPr>
            <p:ph type="title" hasCustomPrompt="1"/>
          </p:nvPr>
        </p:nvSpPr>
        <p:spPr>
          <a:xfrm>
            <a:off x="838200" y="727099"/>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7F5C7F1F-511C-4FCE-A45C-6F2F768B09C2}"/>
              </a:ext>
            </a:extLst>
          </p:cNvPr>
          <p:cNvSpPr>
            <a:spLocks noGrp="1"/>
          </p:cNvSpPr>
          <p:nvPr>
            <p:ph type="body" idx="1" hasCustomPrompt="1"/>
          </p:nvPr>
        </p:nvSpPr>
        <p:spPr>
          <a:xfrm>
            <a:off x="838200" y="360682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Content</a:t>
            </a:r>
          </a:p>
        </p:txBody>
      </p:sp>
    </p:spTree>
    <p:extLst>
      <p:ext uri="{BB962C8B-B14F-4D97-AF65-F5344CB8AC3E}">
        <p14:creationId xmlns:p14="http://schemas.microsoft.com/office/powerpoint/2010/main" val="41176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AF93-56BD-47D6-8FC3-FED5C1D18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B8A77-C162-4D48-A4A0-D21B8121A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F4CC6-C69C-4BBB-A2D5-8C7F90486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1EC36-4B7E-42CB-A40E-DFBC88BD404A}"/>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6" name="Footer Placeholder 5">
            <a:extLst>
              <a:ext uri="{FF2B5EF4-FFF2-40B4-BE49-F238E27FC236}">
                <a16:creationId xmlns:a16="http://schemas.microsoft.com/office/drawing/2014/main" id="{6068359B-AD92-4B8B-8994-D970D224E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E9BA4-142E-4C84-B9C1-6A307D321695}"/>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20526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8EC7-BBA0-40D6-B369-FFD9FF4F01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523AD5-85FD-4480-BB42-9569D3E41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A0EF1-4D61-4888-8CAF-805C1A3D7C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4D414-CA0E-459F-B7CA-F2ED63E9E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90AF1-94BA-490D-9BEC-17EF2148A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A0A79-A9DB-478B-9049-0202A6849EFF}"/>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8" name="Footer Placeholder 7">
            <a:extLst>
              <a:ext uri="{FF2B5EF4-FFF2-40B4-BE49-F238E27FC236}">
                <a16:creationId xmlns:a16="http://schemas.microsoft.com/office/drawing/2014/main" id="{4D322CD6-9CFD-4CA4-BE89-32E918A9F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B1739-8664-46E3-97E4-D18011802A33}"/>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28604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6B3-F972-4979-9DC5-7C56E83061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0DEFC-6D6B-494E-B9DE-7A5A49F30F6D}"/>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4" name="Footer Placeholder 3">
            <a:extLst>
              <a:ext uri="{FF2B5EF4-FFF2-40B4-BE49-F238E27FC236}">
                <a16:creationId xmlns:a16="http://schemas.microsoft.com/office/drawing/2014/main" id="{FBFA9B4D-44E3-4959-9E2E-689D0950A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FBBDE2-CD9F-4F94-9A9E-E9E93A78B72E}"/>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216322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92D33-83E7-478F-BEEF-97F2C44224D0}"/>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3" name="Footer Placeholder 2">
            <a:extLst>
              <a:ext uri="{FF2B5EF4-FFF2-40B4-BE49-F238E27FC236}">
                <a16:creationId xmlns:a16="http://schemas.microsoft.com/office/drawing/2014/main" id="{80479490-32F1-4E91-B4C7-268B5B8D1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E8C764-7080-49E8-ABC2-F3B6FF97B00F}"/>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8407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831-C395-4BB4-B0E6-60F27804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91501-CFD1-41EB-9310-F05EB640D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2FEC3-4E52-4F60-9D2B-EEA8542B9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25A52-BBED-43E1-A774-EEB46DB5C1A0}"/>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6" name="Footer Placeholder 5">
            <a:extLst>
              <a:ext uri="{FF2B5EF4-FFF2-40B4-BE49-F238E27FC236}">
                <a16:creationId xmlns:a16="http://schemas.microsoft.com/office/drawing/2014/main" id="{B7E32A62-EAD2-474E-9E0D-DE4E4EDF8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57402-CCCB-4EC3-860B-3B6DF7544F33}"/>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37908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27A9-BE9F-4CE5-ADF4-D76246C03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311CAD-40D8-47F5-97E3-F22444E95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338D17B-0C6A-4684-A3C9-3F136D380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47377-AE28-40DF-96E0-345464B8EC30}"/>
              </a:ext>
            </a:extLst>
          </p:cNvPr>
          <p:cNvSpPr>
            <a:spLocks noGrp="1"/>
          </p:cNvSpPr>
          <p:nvPr>
            <p:ph type="dt" sz="half" idx="10"/>
          </p:nvPr>
        </p:nvSpPr>
        <p:spPr/>
        <p:txBody>
          <a:bodyPr/>
          <a:lstStyle/>
          <a:p>
            <a:fld id="{1814A9D0-9A75-443D-B854-6BFEAACE2902}" type="datetimeFigureOut">
              <a:rPr lang="en-US" smtClean="0"/>
              <a:t>9/17/2025</a:t>
            </a:fld>
            <a:endParaRPr lang="en-US"/>
          </a:p>
        </p:txBody>
      </p:sp>
      <p:sp>
        <p:nvSpPr>
          <p:cNvPr id="6" name="Footer Placeholder 5">
            <a:extLst>
              <a:ext uri="{FF2B5EF4-FFF2-40B4-BE49-F238E27FC236}">
                <a16:creationId xmlns:a16="http://schemas.microsoft.com/office/drawing/2014/main" id="{8255D79C-1D81-4F4A-B7E8-E7FF9EA06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4B95E-9E08-401C-820E-EA08E4930D22}"/>
              </a:ext>
            </a:extLst>
          </p:cNvPr>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7200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9EFC-6926-41F7-9051-B9E5D484A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6DB3F-A0E3-4873-AFF2-EABD12C07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5A53A-FD6A-435C-A7F9-AD1CB45E4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4A9D0-9A75-443D-B854-6BFEAACE2902}" type="datetimeFigureOut">
              <a:rPr lang="en-US" smtClean="0"/>
              <a:t>9/17/2025</a:t>
            </a:fld>
            <a:endParaRPr lang="en-US"/>
          </a:p>
        </p:txBody>
      </p:sp>
      <p:sp>
        <p:nvSpPr>
          <p:cNvPr id="5" name="Footer Placeholder 4">
            <a:extLst>
              <a:ext uri="{FF2B5EF4-FFF2-40B4-BE49-F238E27FC236}">
                <a16:creationId xmlns:a16="http://schemas.microsoft.com/office/drawing/2014/main" id="{3A0FBBE0-0A38-4A36-AC03-94D36288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51CA83-2ABE-496F-B058-D568E7F8C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spTree>
    <p:extLst>
      <p:ext uri="{BB962C8B-B14F-4D97-AF65-F5344CB8AC3E}">
        <p14:creationId xmlns:p14="http://schemas.microsoft.com/office/powerpoint/2010/main" val="169642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Lisa.Armitige@dshs.texas.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7357" y="4632121"/>
            <a:ext cx="8433916" cy="1485481"/>
          </a:xfrm>
        </p:spPr>
        <p:txBody>
          <a:bodyPr>
            <a:normAutofit fontScale="92500" lnSpcReduction="20000"/>
          </a:bodyPr>
          <a:lstStyle/>
          <a:p>
            <a:r>
              <a:rPr lang="en-US" sz="3600" dirty="0">
                <a:solidFill>
                  <a:srgbClr val="002060"/>
                </a:solidFill>
              </a:rPr>
              <a:t>TB Nurse Case Management</a:t>
            </a:r>
          </a:p>
          <a:p>
            <a:r>
              <a:rPr lang="en-US" sz="3600" dirty="0">
                <a:solidFill>
                  <a:srgbClr val="002060"/>
                </a:solidFill>
              </a:rPr>
              <a:t>September 17, 2025</a:t>
            </a:r>
          </a:p>
          <a:p>
            <a:r>
              <a:rPr lang="en-US" sz="3600" dirty="0">
                <a:solidFill>
                  <a:srgbClr val="002060"/>
                </a:solidFill>
              </a:rPr>
              <a:t>Houston, Texas</a:t>
            </a:r>
          </a:p>
          <a:p>
            <a:endParaRPr lang="en-US" sz="3600" dirty="0"/>
          </a:p>
          <a:p>
            <a:endParaRPr lang="en-US" sz="3600" dirty="0"/>
          </a:p>
        </p:txBody>
      </p:sp>
      <p:sp>
        <p:nvSpPr>
          <p:cNvPr id="2" name="Title 1"/>
          <p:cNvSpPr>
            <a:spLocks noGrp="1"/>
          </p:cNvSpPr>
          <p:nvPr>
            <p:ph type="ctrTitle"/>
          </p:nvPr>
        </p:nvSpPr>
        <p:spPr>
          <a:xfrm>
            <a:off x="2978090" y="1892796"/>
            <a:ext cx="9034943" cy="2079625"/>
          </a:xfrm>
        </p:spPr>
        <p:txBody>
          <a:bodyPr>
            <a:noAutofit/>
          </a:bodyPr>
          <a:lstStyle/>
          <a:p>
            <a:pPr>
              <a:spcAft>
                <a:spcPts val="1600"/>
              </a:spcAft>
            </a:pPr>
            <a:r>
              <a:rPr lang="en-US" sz="3600" dirty="0"/>
              <a:t>Diagnosis and Treatment of TB Infection </a:t>
            </a:r>
            <a:br>
              <a:rPr lang="en-US" sz="3600" dirty="0"/>
            </a:br>
            <a:r>
              <a:rPr lang="en-US" sz="3200" b="1" dirty="0"/>
              <a:t>Lisa Armitige, MD, PhD</a:t>
            </a:r>
            <a:br>
              <a:rPr lang="en-US" sz="2400" dirty="0"/>
            </a:br>
            <a:endParaRPr lang="en-US" sz="2400" dirty="0"/>
          </a:p>
        </p:txBody>
      </p:sp>
    </p:spTree>
    <p:extLst>
      <p:ext uri="{BB962C8B-B14F-4D97-AF65-F5344CB8AC3E}">
        <p14:creationId xmlns:p14="http://schemas.microsoft.com/office/powerpoint/2010/main" val="21378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1565911" y="105066"/>
            <a:ext cx="9218429" cy="1325563"/>
          </a:xfrm>
        </p:spPr>
        <p:txBody>
          <a:bodyPr>
            <a:normAutofit/>
          </a:bodyPr>
          <a:lstStyle/>
          <a:p>
            <a:pPr eaLnBrk="1" hangingPunct="1"/>
            <a:r>
              <a:rPr lang="en-US" sz="4600" dirty="0">
                <a:solidFill>
                  <a:srgbClr val="3333FF"/>
                </a:solidFill>
              </a:rPr>
              <a:t>TB Infection Diagnostics</a:t>
            </a:r>
          </a:p>
        </p:txBody>
      </p:sp>
      <p:sp>
        <p:nvSpPr>
          <p:cNvPr id="233474" name="Rectangle 3"/>
          <p:cNvSpPr>
            <a:spLocks noGrp="1" noChangeArrowheads="1"/>
          </p:cNvSpPr>
          <p:nvPr>
            <p:ph idx="1"/>
          </p:nvPr>
        </p:nvSpPr>
        <p:spPr>
          <a:xfrm>
            <a:off x="1784025" y="2401596"/>
            <a:ext cx="9218429" cy="4351338"/>
          </a:xfrm>
        </p:spPr>
        <p:txBody>
          <a:bodyPr>
            <a:normAutofit/>
          </a:bodyPr>
          <a:lstStyle/>
          <a:p>
            <a:pPr lvl="1">
              <a:spcAft>
                <a:spcPts val="1154"/>
              </a:spcAft>
              <a:buFont typeface="Arial" charset="0"/>
              <a:buChar char="•"/>
            </a:pPr>
            <a:r>
              <a:rPr lang="en-US" sz="3600" dirty="0"/>
              <a:t>TB Skin Test (TST)</a:t>
            </a:r>
          </a:p>
          <a:p>
            <a:pPr lvl="1">
              <a:spcAft>
                <a:spcPts val="1154"/>
              </a:spcAft>
              <a:buFont typeface="Arial" charset="0"/>
              <a:buChar char="•"/>
            </a:pPr>
            <a:endParaRPr lang="en-US" sz="3600" dirty="0"/>
          </a:p>
          <a:p>
            <a:pPr lvl="1">
              <a:spcAft>
                <a:spcPts val="1154"/>
              </a:spcAft>
              <a:buFont typeface="Arial" charset="0"/>
              <a:buChar char="•"/>
            </a:pPr>
            <a:r>
              <a:rPr lang="en-US" sz="3600" dirty="0"/>
              <a:t>Interferon Gamma Release Assays (IGRA)</a:t>
            </a:r>
          </a:p>
        </p:txBody>
      </p:sp>
    </p:spTree>
    <p:extLst>
      <p:ext uri="{BB962C8B-B14F-4D97-AF65-F5344CB8AC3E}">
        <p14:creationId xmlns:p14="http://schemas.microsoft.com/office/powerpoint/2010/main" val="19741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normAutofit/>
          </a:bodyPr>
          <a:lstStyle/>
          <a:p>
            <a:pPr eaLnBrk="1" hangingPunct="1"/>
            <a:r>
              <a:rPr lang="en-US" dirty="0">
                <a:solidFill>
                  <a:srgbClr val="3333FF"/>
                </a:solidFill>
              </a:rPr>
              <a:t>TB Skin Test (TST)</a:t>
            </a:r>
          </a:p>
        </p:txBody>
      </p:sp>
      <p:sp>
        <p:nvSpPr>
          <p:cNvPr id="237570" name="Rectangle 3"/>
          <p:cNvSpPr>
            <a:spLocks noGrp="1" noChangeArrowheads="1"/>
          </p:cNvSpPr>
          <p:nvPr>
            <p:ph idx="1"/>
          </p:nvPr>
        </p:nvSpPr>
        <p:spPr>
          <a:xfrm>
            <a:off x="1356186" y="1909515"/>
            <a:ext cx="9218429" cy="4351338"/>
          </a:xfrm>
        </p:spPr>
        <p:txBody>
          <a:bodyPr/>
          <a:lstStyle/>
          <a:p>
            <a:pPr lvl="1">
              <a:spcBef>
                <a:spcPts val="0"/>
              </a:spcBef>
              <a:spcAft>
                <a:spcPts val="96"/>
              </a:spcAft>
              <a:buFont typeface="Arial" charset="0"/>
              <a:buChar char="•"/>
            </a:pPr>
            <a:r>
              <a:rPr lang="en-US" sz="3200" dirty="0"/>
              <a:t>Pros:  </a:t>
            </a:r>
          </a:p>
          <a:p>
            <a:pPr lvl="2">
              <a:spcBef>
                <a:spcPts val="0"/>
              </a:spcBef>
              <a:spcAft>
                <a:spcPts val="96"/>
              </a:spcAft>
            </a:pPr>
            <a:r>
              <a:rPr lang="en-US" sz="2300" dirty="0"/>
              <a:t>Inexpensive</a:t>
            </a:r>
          </a:p>
          <a:p>
            <a:pPr lvl="2">
              <a:spcBef>
                <a:spcPts val="0"/>
              </a:spcBef>
              <a:spcAft>
                <a:spcPts val="96"/>
              </a:spcAft>
            </a:pPr>
            <a:r>
              <a:rPr lang="en-US" sz="2300" dirty="0"/>
              <a:t>Simple to perform </a:t>
            </a:r>
          </a:p>
          <a:p>
            <a:pPr lvl="2">
              <a:spcBef>
                <a:spcPts val="0"/>
              </a:spcBef>
              <a:spcAft>
                <a:spcPts val="96"/>
              </a:spcAft>
              <a:buNone/>
            </a:pPr>
            <a:r>
              <a:rPr lang="en-US" sz="1800" dirty="0"/>
              <a:t>	(if you know what you are doing)</a:t>
            </a:r>
          </a:p>
          <a:p>
            <a:pPr lvl="2">
              <a:spcBef>
                <a:spcPts val="0"/>
              </a:spcBef>
              <a:spcAft>
                <a:spcPts val="96"/>
              </a:spcAft>
              <a:buNone/>
            </a:pPr>
            <a:endParaRPr lang="en-US" sz="1800" dirty="0"/>
          </a:p>
          <a:p>
            <a:pPr lvl="1">
              <a:spcBef>
                <a:spcPts val="0"/>
              </a:spcBef>
              <a:spcAft>
                <a:spcPts val="1154"/>
              </a:spcAft>
              <a:buFont typeface="Arial" charset="0"/>
              <a:buChar char="•"/>
            </a:pPr>
            <a:endParaRPr lang="en-US" sz="2300" dirty="0">
              <a:latin typeface="Arial" charset="0"/>
            </a:endParaRPr>
          </a:p>
        </p:txBody>
      </p:sp>
      <p:sp>
        <p:nvSpPr>
          <p:cNvPr id="237571" name="Rectangle 4"/>
          <p:cNvSpPr>
            <a:spLocks noGrp="1" noChangeArrowheads="1"/>
          </p:cNvSpPr>
          <p:nvPr>
            <p:ph sz="half" idx="4294967295"/>
          </p:nvPr>
        </p:nvSpPr>
        <p:spPr>
          <a:xfrm>
            <a:off x="6402388" y="1909515"/>
            <a:ext cx="5789612" cy="4068762"/>
          </a:xfrm>
        </p:spPr>
        <p:txBody>
          <a:bodyPr>
            <a:noAutofit/>
          </a:bodyPr>
          <a:lstStyle/>
          <a:p>
            <a:pPr lvl="1">
              <a:spcBef>
                <a:spcPts val="0"/>
              </a:spcBef>
              <a:spcAft>
                <a:spcPts val="96"/>
              </a:spcAft>
              <a:buFont typeface="Arial" charset="0"/>
              <a:buChar char="•"/>
            </a:pPr>
            <a:r>
              <a:rPr lang="en-US" sz="3100" dirty="0"/>
              <a:t>Cons:  </a:t>
            </a:r>
          </a:p>
          <a:p>
            <a:pPr lvl="2">
              <a:spcBef>
                <a:spcPts val="0"/>
              </a:spcBef>
              <a:spcAft>
                <a:spcPts val="96"/>
              </a:spcAft>
            </a:pPr>
            <a:r>
              <a:rPr lang="en-US" sz="2300" dirty="0"/>
              <a:t>Must return in 48-72 </a:t>
            </a:r>
            <a:r>
              <a:rPr lang="en-US" sz="2300" dirty="0" err="1"/>
              <a:t>hrs</a:t>
            </a:r>
            <a:endParaRPr lang="en-US" sz="2300" dirty="0"/>
          </a:p>
          <a:p>
            <a:pPr lvl="2">
              <a:spcBef>
                <a:spcPts val="0"/>
              </a:spcBef>
              <a:spcAft>
                <a:spcPts val="96"/>
              </a:spcAft>
            </a:pPr>
            <a:r>
              <a:rPr lang="en-US" sz="2300" dirty="0"/>
              <a:t>Interpretation is somewhat subjective</a:t>
            </a:r>
          </a:p>
          <a:p>
            <a:pPr lvl="2">
              <a:spcBef>
                <a:spcPts val="0"/>
              </a:spcBef>
              <a:spcAft>
                <a:spcPts val="96"/>
              </a:spcAft>
            </a:pPr>
            <a:r>
              <a:rPr lang="en-US" sz="2300" dirty="0"/>
              <a:t>False Negatives:</a:t>
            </a:r>
          </a:p>
          <a:p>
            <a:pPr lvl="3">
              <a:spcBef>
                <a:spcPts val="0"/>
              </a:spcBef>
              <a:spcAft>
                <a:spcPts val="96"/>
              </a:spcAft>
              <a:buFont typeface="Arial" charset="0"/>
              <a:buChar char="•"/>
            </a:pPr>
            <a:r>
              <a:rPr lang="en-US" sz="1500" dirty="0"/>
              <a:t>Elderly</a:t>
            </a:r>
          </a:p>
          <a:p>
            <a:pPr lvl="3">
              <a:spcBef>
                <a:spcPts val="0"/>
              </a:spcBef>
              <a:spcAft>
                <a:spcPts val="96"/>
              </a:spcAft>
              <a:buFont typeface="Arial" charset="0"/>
              <a:buChar char="•"/>
            </a:pPr>
            <a:r>
              <a:rPr lang="en-US" sz="1500" dirty="0"/>
              <a:t>Immunosuppressed</a:t>
            </a:r>
          </a:p>
          <a:p>
            <a:pPr lvl="2">
              <a:spcBef>
                <a:spcPts val="0"/>
              </a:spcBef>
              <a:spcAft>
                <a:spcPts val="96"/>
              </a:spcAft>
            </a:pPr>
            <a:r>
              <a:rPr lang="en-US" sz="2300" dirty="0"/>
              <a:t>False Positives: </a:t>
            </a:r>
          </a:p>
          <a:p>
            <a:pPr lvl="3">
              <a:spcBef>
                <a:spcPts val="0"/>
              </a:spcBef>
              <a:spcAft>
                <a:spcPts val="96"/>
              </a:spcAft>
              <a:buFont typeface="Arial" charset="0"/>
              <a:buChar char="•"/>
            </a:pPr>
            <a:r>
              <a:rPr lang="en-US" sz="1500" dirty="0"/>
              <a:t>Low risk populations</a:t>
            </a:r>
          </a:p>
          <a:p>
            <a:pPr lvl="3">
              <a:spcBef>
                <a:spcPts val="0"/>
              </a:spcBef>
              <a:spcAft>
                <a:spcPts val="96"/>
              </a:spcAft>
              <a:buFont typeface="Arial" charset="0"/>
              <a:buChar char="•"/>
            </a:pPr>
            <a:r>
              <a:rPr lang="en-US" sz="1500" dirty="0"/>
              <a:t>Non-tuberculous mycobacteria</a:t>
            </a:r>
          </a:p>
          <a:p>
            <a:pPr lvl="3">
              <a:spcBef>
                <a:spcPts val="0"/>
              </a:spcBef>
              <a:spcAft>
                <a:spcPts val="96"/>
              </a:spcAft>
              <a:buFont typeface="Arial" charset="0"/>
              <a:buChar char="•"/>
            </a:pPr>
            <a:r>
              <a:rPr lang="en-US" sz="1500" dirty="0"/>
              <a:t>BCG vaccination</a:t>
            </a:r>
          </a:p>
          <a:p>
            <a:pPr>
              <a:spcBef>
                <a:spcPts val="0"/>
              </a:spcBef>
            </a:pPr>
            <a:endParaRPr lang="en-US" sz="3100" dirty="0">
              <a:latin typeface="Arial" charset="0"/>
            </a:endParaRPr>
          </a:p>
        </p:txBody>
      </p:sp>
    </p:spTree>
    <p:extLst>
      <p:ext uri="{BB962C8B-B14F-4D97-AF65-F5344CB8AC3E}">
        <p14:creationId xmlns:p14="http://schemas.microsoft.com/office/powerpoint/2010/main" val="869775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570">
                                            <p:txEl>
                                              <p:pRg st="3" end="3"/>
                                            </p:txEl>
                                          </p:spTgt>
                                        </p:tgtEl>
                                        <p:attrNameLst>
                                          <p:attrName>style.visibility</p:attrName>
                                        </p:attrNameLst>
                                      </p:cBhvr>
                                      <p:to>
                                        <p:strVal val="visible"/>
                                      </p:to>
                                    </p:set>
                                    <p:animEffect transition="in" filter="fade">
                                      <p:cBhvr>
                                        <p:cTn id="7" dur="500"/>
                                        <p:tgtEl>
                                          <p:spTgt spid="237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1"/>
          </p:nvPr>
        </p:nvSpPr>
        <p:spPr>
          <a:xfrm>
            <a:off x="1710655" y="2059498"/>
            <a:ext cx="9448800" cy="3810000"/>
          </a:xfrm>
        </p:spPr>
        <p:txBody>
          <a:bodyPr>
            <a:normAutofit fontScale="92500" lnSpcReduction="20000"/>
          </a:bodyPr>
          <a:lstStyle/>
          <a:p>
            <a:r>
              <a:rPr lang="en-US" sz="2600" dirty="0"/>
              <a:t>You must know something about your patient!</a:t>
            </a:r>
          </a:p>
          <a:p>
            <a:endParaRPr lang="en-US" sz="2600" dirty="0"/>
          </a:p>
          <a:p>
            <a:r>
              <a:rPr lang="en-US" sz="2600" dirty="0"/>
              <a:t>≥ 5 mm is positive in ‘high risk people’</a:t>
            </a:r>
          </a:p>
          <a:p>
            <a:pPr eaLnBrk="1" hangingPunct="1"/>
            <a:endParaRPr lang="en-US" sz="2600" dirty="0">
              <a:solidFill>
                <a:srgbClr val="FFFF00"/>
              </a:solidFill>
            </a:endParaRPr>
          </a:p>
          <a:p>
            <a:r>
              <a:rPr lang="en-US" sz="2600" dirty="0"/>
              <a:t>≥ 10 mm is positive in ‘people from high-risk environments”</a:t>
            </a:r>
          </a:p>
          <a:p>
            <a:pPr eaLnBrk="1" hangingPunct="1"/>
            <a:endParaRPr lang="en-US" sz="2600" dirty="0"/>
          </a:p>
          <a:p>
            <a:r>
              <a:rPr lang="en-US" sz="2600" dirty="0"/>
              <a:t>≥ 15 mm is positive……period</a:t>
            </a:r>
          </a:p>
          <a:p>
            <a:endParaRPr lang="en-US" sz="2600" dirty="0"/>
          </a:p>
          <a:p>
            <a:pPr eaLnBrk="1" hangingPunct="1"/>
            <a:r>
              <a:rPr lang="en-US" sz="2600" dirty="0"/>
              <a:t>Targeted skin testing programs should only be conducted among high-risk groups</a:t>
            </a:r>
          </a:p>
          <a:p>
            <a:pPr eaLnBrk="1" hangingPunct="1"/>
            <a:endParaRPr lang="en-US" sz="2600" dirty="0"/>
          </a:p>
        </p:txBody>
      </p:sp>
      <p:sp>
        <p:nvSpPr>
          <p:cNvPr id="22531" name="Rectangle 4"/>
          <p:cNvSpPr>
            <a:spLocks noGrp="1"/>
          </p:cNvSpPr>
          <p:nvPr>
            <p:ph type="title"/>
          </p:nvPr>
        </p:nvSpPr>
        <p:spPr>
          <a:xfrm>
            <a:off x="1524000" y="381000"/>
            <a:ext cx="10972800" cy="1143000"/>
          </a:xfrm>
          <a:noFill/>
        </p:spPr>
        <p:txBody>
          <a:bodyPr/>
          <a:lstStyle/>
          <a:p>
            <a:pPr eaLnBrk="1" hangingPunct="1"/>
            <a:r>
              <a:rPr lang="en-US" dirty="0">
                <a:solidFill>
                  <a:srgbClr val="0000FF"/>
                </a:solidFill>
              </a:rPr>
              <a:t>Classifying the Tuberculin Reaction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93908" y="173484"/>
            <a:ext cx="8635408" cy="1143000"/>
          </a:xfrm>
        </p:spPr>
        <p:txBody>
          <a:bodyPr/>
          <a:lstStyle/>
          <a:p>
            <a:pPr eaLnBrk="1" hangingPunct="1"/>
            <a:r>
              <a:rPr lang="en-US" sz="4100" dirty="0" err="1">
                <a:solidFill>
                  <a:srgbClr val="0000FF"/>
                </a:solidFill>
              </a:rPr>
              <a:t>QuantiFERON</a:t>
            </a:r>
            <a:r>
              <a:rPr lang="en-US" sz="4100" baseline="30000" dirty="0">
                <a:solidFill>
                  <a:srgbClr val="0000FF"/>
                </a:solidFill>
                <a:sym typeface="Symbol" pitchFamily="18" charset="2"/>
              </a:rPr>
              <a:t>®</a:t>
            </a:r>
            <a:r>
              <a:rPr lang="en-US" sz="4100" dirty="0">
                <a:solidFill>
                  <a:srgbClr val="0000FF"/>
                </a:solidFill>
              </a:rPr>
              <a:t>-TB Gold Plus</a:t>
            </a:r>
          </a:p>
        </p:txBody>
      </p:sp>
      <p:pic>
        <p:nvPicPr>
          <p:cNvPr id="1026" name="Picture 2" descr="Image result for qft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942213"/>
            <a:ext cx="9296400" cy="3187237"/>
          </a:xfrm>
          <a:prstGeom prst="rect">
            <a:avLst/>
          </a:prstGeom>
          <a:noFill/>
          <a:extLst>
            <a:ext uri="{909E8E84-426E-40DD-AFC4-6F175D3DCCD1}">
              <a14:hiddenFill xmlns:a14="http://schemas.microsoft.com/office/drawing/2010/main">
                <a:solidFill>
                  <a:srgbClr val="FFFFFF"/>
                </a:solidFill>
              </a14:hiddenFill>
            </a:ext>
          </a:extLst>
        </p:spPr>
      </p:pic>
      <p:sp>
        <p:nvSpPr>
          <p:cNvPr id="1024" name="Rectangle 1023"/>
          <p:cNvSpPr/>
          <p:nvPr/>
        </p:nvSpPr>
        <p:spPr>
          <a:xfrm>
            <a:off x="8690994" y="1833754"/>
            <a:ext cx="1057013" cy="349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US"/>
          </a:p>
        </p:txBody>
      </p:sp>
      <p:sp>
        <p:nvSpPr>
          <p:cNvPr id="2" name="TextBox 1"/>
          <p:cNvSpPr txBox="1"/>
          <p:nvPr/>
        </p:nvSpPr>
        <p:spPr>
          <a:xfrm>
            <a:off x="1654006" y="5486402"/>
            <a:ext cx="4060994" cy="672369"/>
          </a:xfrm>
          <a:prstGeom prst="rect">
            <a:avLst/>
          </a:prstGeom>
          <a:noFill/>
        </p:spPr>
        <p:txBody>
          <a:bodyPr wrap="none" lIns="117226" tIns="58613" rIns="117226" bIns="58613" rtlCol="0">
            <a:spAutoFit/>
          </a:bodyPr>
          <a:lstStyle/>
          <a:p>
            <a:pPr marL="366332" indent="-366332">
              <a:buFont typeface="Wingdings" panose="05000000000000000000" pitchFamily="2" charset="2"/>
              <a:buChar char="Ø"/>
            </a:pPr>
            <a:r>
              <a:rPr lang="en-US" dirty="0"/>
              <a:t>Essentially 2 tests in one blood draw</a:t>
            </a:r>
          </a:p>
          <a:p>
            <a:pPr marL="366332" indent="-366332">
              <a:buFont typeface="Wingdings" panose="05000000000000000000" pitchFamily="2" charset="2"/>
              <a:buChar char="Ø"/>
            </a:pPr>
            <a:r>
              <a:rPr lang="en-US" dirty="0"/>
              <a:t>TB1 and TB2 should be close in value</a:t>
            </a:r>
          </a:p>
        </p:txBody>
      </p:sp>
    </p:spTree>
    <p:extLst>
      <p:ext uri="{BB962C8B-B14F-4D97-AF65-F5344CB8AC3E}">
        <p14:creationId xmlns:p14="http://schemas.microsoft.com/office/powerpoint/2010/main" val="928895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585520" y="94595"/>
            <a:ext cx="9597006" cy="1534143"/>
          </a:xfrm>
          <a:prstGeom prst="rect">
            <a:avLst/>
          </a:prstGeom>
          <a:noFill/>
          <a:ln w="9525">
            <a:noFill/>
            <a:miter lim="800000"/>
            <a:headEnd/>
            <a:tailEnd/>
          </a:ln>
        </p:spPr>
        <p:txBody>
          <a:bodyPr wrap="square" lIns="117226" tIns="58613" rIns="117226" bIns="58613" anchor="ctr">
            <a:spAutoFit/>
          </a:bodyPr>
          <a:lstStyle/>
          <a:p>
            <a:pPr algn="ctr">
              <a:defRPr/>
            </a:pPr>
            <a:r>
              <a:rPr lang="en-US" altLang="ja-JP" sz="4600" dirty="0">
                <a:solidFill>
                  <a:srgbClr val="0000FF"/>
                </a:solidFill>
                <a:ea typeface="MS Mincho" pitchFamily="49" charset="-128"/>
                <a:cs typeface="Times New Roman" pitchFamily="18" charset="0"/>
              </a:rPr>
              <a:t>Interpretation Criteria for</a:t>
            </a:r>
            <a:r>
              <a:rPr lang="en-US" altLang="zh-CN" sz="4600" dirty="0">
                <a:solidFill>
                  <a:srgbClr val="0000FF"/>
                </a:solidFill>
                <a:ea typeface="SimSun"/>
                <a:cs typeface="Arial" pitchFamily="34" charset="0"/>
              </a:rPr>
              <a:t> the </a:t>
            </a:r>
          </a:p>
          <a:p>
            <a:pPr algn="ctr">
              <a:defRPr/>
            </a:pPr>
            <a:r>
              <a:rPr lang="en-US" altLang="zh-CN" sz="4600" dirty="0">
                <a:solidFill>
                  <a:srgbClr val="0000FF"/>
                </a:solidFill>
                <a:ea typeface="SimSun"/>
                <a:cs typeface="Arial" pitchFamily="34" charset="0"/>
              </a:rPr>
              <a:t>QFT-Plus Test</a:t>
            </a:r>
          </a:p>
        </p:txBody>
      </p:sp>
      <p:graphicFrame>
        <p:nvGraphicFramePr>
          <p:cNvPr id="5" name="Table 4"/>
          <p:cNvGraphicFramePr>
            <a:graphicFrameLocks noGrp="1"/>
          </p:cNvGraphicFramePr>
          <p:nvPr/>
        </p:nvGraphicFramePr>
        <p:xfrm>
          <a:off x="1752599" y="1905001"/>
          <a:ext cx="8686801" cy="4114799"/>
        </p:xfrm>
        <a:graphic>
          <a:graphicData uri="http://schemas.openxmlformats.org/drawingml/2006/table">
            <a:tbl>
              <a:tblPr/>
              <a:tblGrid>
                <a:gridCol w="992777">
                  <a:extLst>
                    <a:ext uri="{9D8B030D-6E8A-4147-A177-3AD203B41FA5}">
                      <a16:colId xmlns:a16="http://schemas.microsoft.com/office/drawing/2014/main" val="20000"/>
                    </a:ext>
                  </a:extLst>
                </a:gridCol>
                <a:gridCol w="2978332">
                  <a:extLst>
                    <a:ext uri="{9D8B030D-6E8A-4147-A177-3AD203B41FA5}">
                      <a16:colId xmlns:a16="http://schemas.microsoft.com/office/drawing/2014/main" val="20001"/>
                    </a:ext>
                  </a:extLst>
                </a:gridCol>
                <a:gridCol w="1665958">
                  <a:extLst>
                    <a:ext uri="{9D8B030D-6E8A-4147-A177-3AD203B41FA5}">
                      <a16:colId xmlns:a16="http://schemas.microsoft.com/office/drawing/2014/main" val="20002"/>
                    </a:ext>
                  </a:extLst>
                </a:gridCol>
                <a:gridCol w="943784">
                  <a:extLst>
                    <a:ext uri="{9D8B030D-6E8A-4147-A177-3AD203B41FA5}">
                      <a16:colId xmlns:a16="http://schemas.microsoft.com/office/drawing/2014/main" val="20003"/>
                    </a:ext>
                  </a:extLst>
                </a:gridCol>
                <a:gridCol w="2105950">
                  <a:extLst>
                    <a:ext uri="{9D8B030D-6E8A-4147-A177-3AD203B41FA5}">
                      <a16:colId xmlns:a16="http://schemas.microsoft.com/office/drawing/2014/main" val="20004"/>
                    </a:ext>
                  </a:extLst>
                </a:gridCol>
              </a:tblGrid>
              <a:tr h="652434">
                <a:tc>
                  <a:txBody>
                    <a:bodyPr/>
                    <a:lstStyle/>
                    <a:p>
                      <a:pPr marL="0" marR="0" algn="ctr">
                        <a:lnSpc>
                          <a:spcPct val="120000"/>
                        </a:lnSpc>
                        <a:spcBef>
                          <a:spcPts val="0"/>
                        </a:spcBef>
                        <a:spcAft>
                          <a:spcPts val="0"/>
                        </a:spcAft>
                        <a:tabLst>
                          <a:tab pos="152400" algn="l"/>
                          <a:tab pos="3098800" algn="r"/>
                        </a:tabLst>
                      </a:pPr>
                      <a:r>
                        <a:rPr lang="en-US" sz="1600" b="1" dirty="0">
                          <a:solidFill>
                            <a:srgbClr val="FFFFFF"/>
                          </a:solidFill>
                          <a:latin typeface="Times New Roman"/>
                          <a:ea typeface="Calibri"/>
                          <a:cs typeface="Myriad Pro"/>
                        </a:rPr>
                        <a:t>Nil (IU/</a:t>
                      </a:r>
                      <a:r>
                        <a:rPr lang="en-US" sz="1600" b="1" dirty="0" err="1">
                          <a:solidFill>
                            <a:srgbClr val="FFFFFF"/>
                          </a:solidFill>
                          <a:latin typeface="Times New Roman"/>
                          <a:ea typeface="Calibri"/>
                          <a:cs typeface="Myriad Pro"/>
                        </a:rPr>
                        <a:t>mL</a:t>
                      </a:r>
                      <a:r>
                        <a:rPr lang="en-US" sz="1600" b="1" dirty="0">
                          <a:solidFill>
                            <a:srgbClr val="FFFFFF"/>
                          </a:solidFill>
                          <a:latin typeface="Times New Roman"/>
                          <a:ea typeface="Calibri"/>
                          <a:cs typeface="Myriad Pro"/>
                        </a:rPr>
                        <a:t>)</a:t>
                      </a:r>
                      <a:endParaRPr lang="en-US" sz="1600" dirty="0">
                        <a:solidFill>
                          <a:srgbClr val="00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0000"/>
                    </a:solidFill>
                  </a:tcPr>
                </a:tc>
                <a:tc>
                  <a:txBody>
                    <a:bodyPr/>
                    <a:lstStyle/>
                    <a:p>
                      <a:pPr marL="0" marR="0" algn="ctr">
                        <a:lnSpc>
                          <a:spcPct val="120000"/>
                        </a:lnSpc>
                        <a:spcBef>
                          <a:spcPts val="0"/>
                        </a:spcBef>
                        <a:spcAft>
                          <a:spcPts val="0"/>
                        </a:spcAft>
                        <a:tabLst>
                          <a:tab pos="152400" algn="l"/>
                          <a:tab pos="3098800" algn="r"/>
                        </a:tabLst>
                      </a:pPr>
                      <a:r>
                        <a:rPr lang="es-ES" sz="1600" b="1" dirty="0">
                          <a:solidFill>
                            <a:srgbClr val="FFFFFF"/>
                          </a:solidFill>
                          <a:latin typeface="Times New Roman"/>
                          <a:ea typeface="Calibri"/>
                          <a:cs typeface="Myriad Pro"/>
                        </a:rPr>
                        <a:t>TB1 </a:t>
                      </a:r>
                      <a:r>
                        <a:rPr lang="es-ES" sz="1600" b="1" dirty="0" err="1">
                          <a:solidFill>
                            <a:srgbClr val="FFFFFF"/>
                          </a:solidFill>
                          <a:latin typeface="Times New Roman"/>
                          <a:ea typeface="Calibri"/>
                          <a:cs typeface="Myriad Pro"/>
                        </a:rPr>
                        <a:t>or</a:t>
                      </a:r>
                      <a:r>
                        <a:rPr lang="es-ES" sz="1600" b="1" dirty="0">
                          <a:solidFill>
                            <a:srgbClr val="FFFFFF"/>
                          </a:solidFill>
                          <a:latin typeface="Times New Roman"/>
                          <a:ea typeface="Calibri"/>
                          <a:cs typeface="Myriad Pro"/>
                        </a:rPr>
                        <a:t> TB2  </a:t>
                      </a:r>
                      <a:r>
                        <a:rPr lang="es-ES" sz="1600" b="1" dirty="0" err="1">
                          <a:solidFill>
                            <a:srgbClr val="FFFFFF"/>
                          </a:solidFill>
                          <a:latin typeface="Times New Roman"/>
                          <a:ea typeface="Calibri"/>
                          <a:cs typeface="Myriad Pro"/>
                        </a:rPr>
                        <a:t>Antigen</a:t>
                      </a:r>
                      <a:r>
                        <a:rPr lang="es-ES" sz="1600" b="1" dirty="0">
                          <a:solidFill>
                            <a:srgbClr val="FFFFFF"/>
                          </a:solidFill>
                          <a:latin typeface="Times New Roman"/>
                          <a:ea typeface="Calibri"/>
                          <a:cs typeface="Myriad Pro"/>
                        </a:rPr>
                        <a:t> </a:t>
                      </a:r>
                    </a:p>
                    <a:p>
                      <a:pPr marL="0" marR="0" algn="ctr">
                        <a:lnSpc>
                          <a:spcPct val="120000"/>
                        </a:lnSpc>
                        <a:spcBef>
                          <a:spcPts val="0"/>
                        </a:spcBef>
                        <a:spcAft>
                          <a:spcPts val="0"/>
                        </a:spcAft>
                        <a:tabLst>
                          <a:tab pos="152400" algn="l"/>
                          <a:tab pos="3098800" algn="r"/>
                        </a:tabLst>
                      </a:pPr>
                      <a:r>
                        <a:rPr lang="es-ES" sz="1600" b="1" dirty="0" err="1">
                          <a:solidFill>
                            <a:srgbClr val="FFFFFF"/>
                          </a:solidFill>
                          <a:latin typeface="Times New Roman"/>
                          <a:ea typeface="Calibri"/>
                          <a:cs typeface="Myriad Pro"/>
                        </a:rPr>
                        <a:t>minus</a:t>
                      </a:r>
                      <a:r>
                        <a:rPr lang="es-ES" sz="1600" b="1" dirty="0">
                          <a:solidFill>
                            <a:srgbClr val="FFFFFF"/>
                          </a:solidFill>
                          <a:latin typeface="Times New Roman"/>
                          <a:ea typeface="Calibri"/>
                          <a:cs typeface="Myriad Pro"/>
                        </a:rPr>
                        <a:t> </a:t>
                      </a:r>
                      <a:r>
                        <a:rPr lang="es-ES" sz="1600" b="1" dirty="0" err="1">
                          <a:solidFill>
                            <a:srgbClr val="FFFFFF"/>
                          </a:solidFill>
                          <a:latin typeface="Times New Roman"/>
                          <a:ea typeface="Calibri"/>
                          <a:cs typeface="Myriad Pro"/>
                        </a:rPr>
                        <a:t>Nil</a:t>
                      </a:r>
                      <a:r>
                        <a:rPr lang="es-ES" sz="1600" b="1" dirty="0">
                          <a:solidFill>
                            <a:srgbClr val="FFFFFF"/>
                          </a:solidFill>
                          <a:latin typeface="Times New Roman"/>
                          <a:ea typeface="Calibri"/>
                          <a:cs typeface="Myriad Pro"/>
                        </a:rPr>
                        <a:t> (IU/</a:t>
                      </a:r>
                      <a:r>
                        <a:rPr lang="es-ES" sz="1600" b="1" dirty="0" err="1">
                          <a:solidFill>
                            <a:srgbClr val="FFFFFF"/>
                          </a:solidFill>
                          <a:latin typeface="Times New Roman"/>
                          <a:ea typeface="Calibri"/>
                          <a:cs typeface="Myriad Pro"/>
                        </a:rPr>
                        <a:t>mL</a:t>
                      </a:r>
                      <a:r>
                        <a:rPr lang="es-ES" sz="1600" b="1" dirty="0">
                          <a:solidFill>
                            <a:srgbClr val="FFFFFF"/>
                          </a:solidFill>
                          <a:latin typeface="Times New Roman"/>
                          <a:ea typeface="Calibri"/>
                          <a:cs typeface="Myriad Pro"/>
                        </a:rPr>
                        <a:t>)</a:t>
                      </a:r>
                      <a:endParaRPr lang="en-US" sz="1600" dirty="0">
                        <a:solidFill>
                          <a:srgbClr val="00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0000"/>
                    </a:solidFill>
                  </a:tcPr>
                </a:tc>
                <a:tc>
                  <a:txBody>
                    <a:bodyPr/>
                    <a:lstStyle/>
                    <a:p>
                      <a:pPr marL="0" marR="0" algn="ctr">
                        <a:lnSpc>
                          <a:spcPct val="120000"/>
                        </a:lnSpc>
                        <a:spcBef>
                          <a:spcPts val="0"/>
                        </a:spcBef>
                        <a:spcAft>
                          <a:spcPts val="0"/>
                        </a:spcAft>
                        <a:tabLst>
                          <a:tab pos="152400" algn="l"/>
                          <a:tab pos="3098800" algn="r"/>
                        </a:tabLst>
                      </a:pPr>
                      <a:r>
                        <a:rPr lang="en-US" sz="1600" b="1" dirty="0">
                          <a:solidFill>
                            <a:srgbClr val="FFFFFF"/>
                          </a:solidFill>
                          <a:latin typeface="Times New Roman"/>
                          <a:ea typeface="Calibri"/>
                          <a:cs typeface="Myriad Pro"/>
                        </a:rPr>
                        <a:t>TB1</a:t>
                      </a:r>
                      <a:r>
                        <a:rPr lang="en-US" sz="1600" b="1" baseline="0" dirty="0">
                          <a:solidFill>
                            <a:srgbClr val="FFFFFF"/>
                          </a:solidFill>
                          <a:latin typeface="Times New Roman"/>
                          <a:ea typeface="Calibri"/>
                          <a:cs typeface="Myriad Pro"/>
                        </a:rPr>
                        <a:t> or TB2 </a:t>
                      </a:r>
                      <a:r>
                        <a:rPr lang="en-US" sz="1600" b="1" dirty="0">
                          <a:solidFill>
                            <a:srgbClr val="FFFFFF"/>
                          </a:solidFill>
                          <a:latin typeface="Times New Roman"/>
                          <a:ea typeface="Calibri"/>
                          <a:cs typeface="Myriad Pro"/>
                        </a:rPr>
                        <a:t>(IU/mL)</a:t>
                      </a:r>
                      <a:endParaRPr lang="en-US" sz="1600" dirty="0">
                        <a:solidFill>
                          <a:srgbClr val="00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0000"/>
                    </a:solidFill>
                  </a:tcPr>
                </a:tc>
                <a:tc>
                  <a:txBody>
                    <a:bodyPr/>
                    <a:lstStyle/>
                    <a:p>
                      <a:pPr marL="0" marR="0" algn="ctr">
                        <a:lnSpc>
                          <a:spcPct val="120000"/>
                        </a:lnSpc>
                        <a:spcBef>
                          <a:spcPts val="0"/>
                        </a:spcBef>
                        <a:spcAft>
                          <a:spcPts val="0"/>
                        </a:spcAft>
                        <a:tabLst>
                          <a:tab pos="152400" algn="l"/>
                          <a:tab pos="3098800" algn="r"/>
                        </a:tabLst>
                      </a:pPr>
                      <a:r>
                        <a:rPr lang="en-US" sz="1600" b="1">
                          <a:solidFill>
                            <a:srgbClr val="FFFFFF"/>
                          </a:solidFill>
                          <a:latin typeface="Times New Roman"/>
                          <a:ea typeface="Calibri"/>
                          <a:cs typeface="Myriad Pro"/>
                        </a:rPr>
                        <a:t>Mitogen</a:t>
                      </a:r>
                      <a:endParaRPr lang="en-US" sz="1600">
                        <a:solidFill>
                          <a:srgbClr val="00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0000"/>
                    </a:solidFill>
                  </a:tcPr>
                </a:tc>
                <a:tc>
                  <a:txBody>
                    <a:bodyPr/>
                    <a:lstStyle/>
                    <a:p>
                      <a:pPr marL="0" marR="0" algn="ctr">
                        <a:lnSpc>
                          <a:spcPct val="120000"/>
                        </a:lnSpc>
                        <a:spcBef>
                          <a:spcPts val="0"/>
                        </a:spcBef>
                        <a:spcAft>
                          <a:spcPts val="0"/>
                        </a:spcAft>
                        <a:tabLst>
                          <a:tab pos="152400" algn="l"/>
                          <a:tab pos="3098800" algn="r"/>
                        </a:tabLst>
                      </a:pPr>
                      <a:r>
                        <a:rPr lang="en-US" sz="1600" b="1">
                          <a:solidFill>
                            <a:srgbClr val="FFFFFF"/>
                          </a:solidFill>
                          <a:latin typeface="Times New Roman"/>
                          <a:ea typeface="Calibri"/>
                          <a:cs typeface="Myriad Pro"/>
                        </a:rPr>
                        <a:t>Interpretation</a:t>
                      </a:r>
                      <a:endParaRPr lang="en-US" sz="1600">
                        <a:solidFill>
                          <a:srgbClr val="00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068531">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 8.0</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 0.35 or &lt; 25% of Nil value</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Negative</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 5.0</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i="1" dirty="0">
                          <a:solidFill>
                            <a:schemeClr val="tx1"/>
                          </a:solidFill>
                          <a:latin typeface="Times New Roman"/>
                          <a:ea typeface="Calibri"/>
                          <a:cs typeface="Myriad Pro"/>
                        </a:rPr>
                        <a:t>M. tuberculosis</a:t>
                      </a:r>
                      <a:r>
                        <a:rPr lang="en-US" sz="1800" dirty="0">
                          <a:solidFill>
                            <a:schemeClr val="tx1"/>
                          </a:solidFill>
                          <a:latin typeface="Times New Roman"/>
                          <a:ea typeface="Calibri"/>
                          <a:cs typeface="Myriad Pro"/>
                        </a:rPr>
                        <a:t> infection </a:t>
                      </a:r>
                      <a:r>
                        <a:rPr lang="en-US" sz="1800" b="1" dirty="0">
                          <a:solidFill>
                            <a:schemeClr val="tx1"/>
                          </a:solidFill>
                          <a:latin typeface="Times New Roman"/>
                          <a:ea typeface="Calibri"/>
                          <a:cs typeface="Myriad Pro"/>
                        </a:rPr>
                        <a:t>unlikely</a:t>
                      </a:r>
                      <a:endParaRPr lang="en-US" sz="1800" b="1"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945064">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 8.0</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rgbClr val="FF0000"/>
                          </a:solidFill>
                          <a:latin typeface="Times New Roman"/>
                          <a:ea typeface="Calibri"/>
                          <a:cs typeface="Myriad Pro"/>
                        </a:rPr>
                        <a:t>≥ 0.35 and ≥ 25% of Nil value</a:t>
                      </a:r>
                      <a:endParaRPr lang="en-US" sz="1800" dirty="0">
                        <a:solidFill>
                          <a:srgbClr val="FF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rgbClr val="FF0000"/>
                          </a:solidFill>
                          <a:latin typeface="Times New Roman"/>
                          <a:ea typeface="Calibri"/>
                          <a:cs typeface="Myriad Pro"/>
                        </a:rPr>
                        <a:t>Positive</a:t>
                      </a:r>
                      <a:endParaRPr lang="en-US" sz="1800" dirty="0">
                        <a:solidFill>
                          <a:srgbClr val="FF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ANY</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i="1" dirty="0">
                          <a:solidFill>
                            <a:srgbClr val="FF0000"/>
                          </a:solidFill>
                          <a:latin typeface="Times New Roman"/>
                          <a:ea typeface="Calibri"/>
                          <a:cs typeface="Myriad Pro"/>
                        </a:rPr>
                        <a:t>M. tuberculosis</a:t>
                      </a:r>
                      <a:r>
                        <a:rPr lang="en-US" sz="1800" dirty="0">
                          <a:solidFill>
                            <a:srgbClr val="FF0000"/>
                          </a:solidFill>
                          <a:latin typeface="Times New Roman"/>
                          <a:ea typeface="Calibri"/>
                          <a:cs typeface="Myriad Pro"/>
                        </a:rPr>
                        <a:t> infection </a:t>
                      </a:r>
                      <a:r>
                        <a:rPr lang="en-US" sz="1800" b="1" dirty="0">
                          <a:solidFill>
                            <a:srgbClr val="FF0000"/>
                          </a:solidFill>
                          <a:latin typeface="Times New Roman"/>
                          <a:ea typeface="Calibri"/>
                          <a:cs typeface="Myriad Pro"/>
                        </a:rPr>
                        <a:t>likely</a:t>
                      </a:r>
                      <a:endParaRPr lang="en-US" sz="1800" b="1" dirty="0">
                        <a:solidFill>
                          <a:srgbClr val="FF0000"/>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472531">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 8.0</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ANY</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Indeterminate</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ANY</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Indeterminate</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976239">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 8.0</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 0.35 and or &lt; 25% of Nil value</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a:solidFill>
                            <a:schemeClr val="tx1"/>
                          </a:solidFill>
                          <a:latin typeface="Times New Roman"/>
                          <a:ea typeface="Calibri"/>
                          <a:cs typeface="Myriad Pro"/>
                        </a:rPr>
                        <a:t>Indeterminate</a:t>
                      </a:r>
                      <a:endParaRPr lang="en-US" sz="180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&lt; 5.0</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0000"/>
                        </a:lnSpc>
                        <a:spcBef>
                          <a:spcPts val="200"/>
                        </a:spcBef>
                        <a:spcAft>
                          <a:spcPts val="200"/>
                        </a:spcAft>
                        <a:tabLst>
                          <a:tab pos="152400" algn="l"/>
                          <a:tab pos="3098800" algn="r"/>
                        </a:tabLst>
                      </a:pPr>
                      <a:r>
                        <a:rPr lang="en-US" sz="1800" dirty="0">
                          <a:solidFill>
                            <a:schemeClr val="tx1"/>
                          </a:solidFill>
                          <a:latin typeface="Times New Roman"/>
                          <a:ea typeface="Calibri"/>
                          <a:cs typeface="Myriad Pro"/>
                        </a:rPr>
                        <a:t>Indeterminate</a:t>
                      </a:r>
                      <a:endParaRPr lang="en-US" sz="1800" dirty="0">
                        <a:solidFill>
                          <a:schemeClr val="tx1"/>
                        </a:solidFill>
                        <a:latin typeface="Courier (TT) Regular"/>
                        <a:ea typeface="Calibri"/>
                        <a:cs typeface="Courier (TT) Regular"/>
                      </a:endParaRPr>
                    </a:p>
                  </a:txBody>
                  <a:tcPr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Oval 1"/>
          <p:cNvSpPr/>
          <p:nvPr/>
        </p:nvSpPr>
        <p:spPr>
          <a:xfrm>
            <a:off x="18288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US"/>
          </a:p>
        </p:txBody>
      </p:sp>
      <p:sp>
        <p:nvSpPr>
          <p:cNvPr id="6" name="Oval 5"/>
          <p:cNvSpPr/>
          <p:nvPr/>
        </p:nvSpPr>
        <p:spPr>
          <a:xfrm>
            <a:off x="7467600" y="5257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US"/>
          </a:p>
        </p:txBody>
      </p:sp>
    </p:spTree>
    <p:extLst>
      <p:ext uri="{BB962C8B-B14F-4D97-AF65-F5344CB8AC3E}">
        <p14:creationId xmlns:p14="http://schemas.microsoft.com/office/powerpoint/2010/main" val="16174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381000"/>
            <a:ext cx="8229600" cy="1143000"/>
          </a:xfrm>
        </p:spPr>
        <p:txBody>
          <a:bodyPr>
            <a:normAutofit/>
          </a:bodyPr>
          <a:lstStyle/>
          <a:p>
            <a:r>
              <a:rPr lang="en-US" sz="3500">
                <a:solidFill>
                  <a:srgbClr val="0000FF"/>
                </a:solidFill>
              </a:rPr>
              <a:t>Interpretation Criteria </a:t>
            </a:r>
            <a:br>
              <a:rPr lang="en-US" sz="3500">
                <a:solidFill>
                  <a:srgbClr val="0000FF"/>
                </a:solidFill>
              </a:rPr>
            </a:br>
            <a:r>
              <a:rPr lang="en-US" sz="3500">
                <a:solidFill>
                  <a:srgbClr val="0000FF"/>
                </a:solidFill>
              </a:rPr>
              <a:t>for the T-Spot.TB</a:t>
            </a:r>
          </a:p>
        </p:txBody>
      </p:sp>
      <p:graphicFrame>
        <p:nvGraphicFramePr>
          <p:cNvPr id="5" name="Table 4"/>
          <p:cNvGraphicFramePr>
            <a:graphicFrameLocks noGrp="1"/>
          </p:cNvGraphicFramePr>
          <p:nvPr/>
        </p:nvGraphicFramePr>
        <p:xfrm>
          <a:off x="1727203" y="1828800"/>
          <a:ext cx="9245597" cy="4089420"/>
        </p:xfrm>
        <a:graphic>
          <a:graphicData uri="http://schemas.openxmlformats.org/drawingml/2006/table">
            <a:tbl>
              <a:tblPr/>
              <a:tblGrid>
                <a:gridCol w="1689100">
                  <a:extLst>
                    <a:ext uri="{9D8B030D-6E8A-4147-A177-3AD203B41FA5}">
                      <a16:colId xmlns:a16="http://schemas.microsoft.com/office/drawing/2014/main" val="20000"/>
                    </a:ext>
                  </a:extLst>
                </a:gridCol>
                <a:gridCol w="1689100">
                  <a:extLst>
                    <a:ext uri="{9D8B030D-6E8A-4147-A177-3AD203B41FA5}">
                      <a16:colId xmlns:a16="http://schemas.microsoft.com/office/drawing/2014/main" val="20001"/>
                    </a:ext>
                  </a:extLst>
                </a:gridCol>
                <a:gridCol w="1338201">
                  <a:extLst>
                    <a:ext uri="{9D8B030D-6E8A-4147-A177-3AD203B41FA5}">
                      <a16:colId xmlns:a16="http://schemas.microsoft.com/office/drawing/2014/main" val="20002"/>
                    </a:ext>
                  </a:extLst>
                </a:gridCol>
                <a:gridCol w="1449343">
                  <a:extLst>
                    <a:ext uri="{9D8B030D-6E8A-4147-A177-3AD203B41FA5}">
                      <a16:colId xmlns:a16="http://schemas.microsoft.com/office/drawing/2014/main" val="20003"/>
                    </a:ext>
                  </a:extLst>
                </a:gridCol>
                <a:gridCol w="3079853">
                  <a:extLst>
                    <a:ext uri="{9D8B030D-6E8A-4147-A177-3AD203B41FA5}">
                      <a16:colId xmlns:a16="http://schemas.microsoft.com/office/drawing/2014/main" val="20004"/>
                    </a:ext>
                  </a:extLst>
                </a:gridCol>
              </a:tblGrid>
              <a:tr h="731520">
                <a:tc>
                  <a:txBody>
                    <a:bodyPr/>
                    <a:lstStyle/>
                    <a:p>
                      <a:pPr marL="0" marR="0" algn="ctr">
                        <a:spcBef>
                          <a:spcPts val="0"/>
                        </a:spcBef>
                        <a:spcAft>
                          <a:spcPts val="1000"/>
                        </a:spcAft>
                      </a:pPr>
                      <a:r>
                        <a:rPr lang="en-US" sz="1400" dirty="0">
                          <a:solidFill>
                            <a:srgbClr val="FFFFFF"/>
                          </a:solidFill>
                          <a:latin typeface="Myriad Pro"/>
                          <a:ea typeface="Times New Roman"/>
                          <a:cs typeface="Myriad Pro"/>
                        </a:rPr>
                        <a:t>Result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1000"/>
                        </a:spcAft>
                      </a:pPr>
                      <a:r>
                        <a:rPr lang="en-US" sz="1400">
                          <a:solidFill>
                            <a:srgbClr val="FFFFFF"/>
                          </a:solidFill>
                          <a:latin typeface="Myriad Pro"/>
                          <a:ea typeface="Times New Roman"/>
                          <a:cs typeface="Myriad Pro"/>
                        </a:rPr>
                        <a:t>Nil*</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1000"/>
                        </a:spcAft>
                      </a:pPr>
                      <a:r>
                        <a:rPr lang="en-US" sz="1400">
                          <a:solidFill>
                            <a:srgbClr val="FFFFFF"/>
                          </a:solidFill>
                          <a:latin typeface="Myriad Pro"/>
                          <a:ea typeface="Times New Roman"/>
                          <a:cs typeface="Myriad Pro"/>
                        </a:rPr>
                        <a:t>TB Response##</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1000"/>
                        </a:spcAft>
                      </a:pPr>
                      <a:r>
                        <a:rPr lang="en-US" sz="1400">
                          <a:solidFill>
                            <a:srgbClr val="FFFFFF"/>
                          </a:solidFill>
                          <a:latin typeface="Myriad Pro"/>
                          <a:ea typeface="Times New Roman"/>
                          <a:cs typeface="Myriad Pro"/>
                        </a:rPr>
                        <a:t>Mitogen++</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1000"/>
                        </a:spcAft>
                      </a:pPr>
                      <a:r>
                        <a:rPr lang="en-US" sz="1400">
                          <a:solidFill>
                            <a:srgbClr val="FFFFFF"/>
                          </a:solidFill>
                          <a:latin typeface="Myriad Pro"/>
                          <a:ea typeface="Times New Roman"/>
                          <a:cs typeface="Myriad Pro"/>
                        </a:rPr>
                        <a:t>Interpretation+</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603839">
                <a:tc>
                  <a:txBody>
                    <a:bodyPr/>
                    <a:lstStyle/>
                    <a:p>
                      <a:pPr marL="0" marR="0" algn="ctr">
                        <a:spcBef>
                          <a:spcPts val="0"/>
                        </a:spcBef>
                        <a:spcAft>
                          <a:spcPts val="1000"/>
                        </a:spcAft>
                      </a:pPr>
                      <a:r>
                        <a:rPr lang="en-US" sz="1400" dirty="0">
                          <a:solidFill>
                            <a:srgbClr val="FF0000"/>
                          </a:solidFill>
                          <a:latin typeface="Myriad Pro"/>
                          <a:ea typeface="Times New Roman"/>
                          <a:cs typeface="Myriad Pro"/>
                        </a:rPr>
                        <a:t>Positive</a:t>
                      </a:r>
                      <a:endParaRPr lang="en-US" sz="14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rgbClr val="FF0000"/>
                          </a:solidFill>
                          <a:latin typeface="Myriad Pro"/>
                          <a:ea typeface="Times New Roman"/>
                          <a:cs typeface="Myriad Pro"/>
                        </a:rPr>
                        <a:t>≤ 10 spots</a:t>
                      </a:r>
                      <a:endParaRPr lang="en-US" sz="14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rgbClr val="FF0000"/>
                          </a:solidFill>
                          <a:latin typeface="Myriad Pro"/>
                          <a:ea typeface="Times New Roman"/>
                          <a:cs typeface="Myriad Pro"/>
                        </a:rPr>
                        <a:t>≥ 8 spots</a:t>
                      </a:r>
                      <a:endParaRPr lang="en-US" sz="14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rgbClr val="FF0000"/>
                          </a:solidFill>
                          <a:latin typeface="Myriad Pro"/>
                          <a:ea typeface="Times New Roman"/>
                          <a:cs typeface="Myriad Pro"/>
                        </a:rPr>
                        <a:t>Any</a:t>
                      </a:r>
                      <a:endParaRPr lang="en-US" sz="14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i="1" dirty="0" err="1">
                          <a:solidFill>
                            <a:srgbClr val="FF0000"/>
                          </a:solidFill>
                          <a:latin typeface="Myriad Pro"/>
                          <a:ea typeface="Times New Roman"/>
                          <a:cs typeface="Myriad Pro"/>
                        </a:rPr>
                        <a:t>M.tuberculosis</a:t>
                      </a:r>
                      <a:r>
                        <a:rPr lang="en-US" sz="1400" dirty="0">
                          <a:solidFill>
                            <a:srgbClr val="FF0000"/>
                          </a:solidFill>
                          <a:latin typeface="Myriad Pro"/>
                          <a:ea typeface="Times New Roman"/>
                          <a:cs typeface="Myriad Pro"/>
                        </a:rPr>
                        <a:t> infection likely</a:t>
                      </a:r>
                      <a:endParaRPr lang="en-US" sz="14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2275">
                <a:tc>
                  <a:txBody>
                    <a:bodyPr/>
                    <a:lstStyle/>
                    <a:p>
                      <a:pPr marL="0" marR="0" algn="ctr">
                        <a:spcBef>
                          <a:spcPts val="0"/>
                        </a:spcBef>
                        <a:spcAft>
                          <a:spcPts val="1000"/>
                        </a:spcAft>
                      </a:pPr>
                      <a:r>
                        <a:rPr lang="en-US" sz="1400">
                          <a:solidFill>
                            <a:schemeClr val="tx1"/>
                          </a:solidFill>
                          <a:latin typeface="Myriad Pro"/>
                          <a:ea typeface="Times New Roman"/>
                          <a:cs typeface="Myriad Pro"/>
                        </a:rPr>
                        <a:t>Borderline</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 10 spots</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5, 6, or 7 spots</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Any</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latin typeface="Myriad Pro"/>
                          <a:ea typeface="Times New Roman"/>
                          <a:cs typeface="Myriad Pro"/>
                        </a:rPr>
                        <a:t>Uncertain likelihood of</a:t>
                      </a:r>
                      <a:endParaRPr lang="en-US" sz="1400" dirty="0">
                        <a:solidFill>
                          <a:schemeClr val="tx1"/>
                        </a:solidFill>
                        <a:latin typeface="Times New Roman"/>
                        <a:ea typeface="Times New Roman"/>
                      </a:endParaRPr>
                    </a:p>
                    <a:p>
                      <a:pPr marL="0" marR="0" algn="ctr">
                        <a:spcBef>
                          <a:spcPts val="0"/>
                        </a:spcBef>
                        <a:spcAft>
                          <a:spcPts val="0"/>
                        </a:spcAft>
                      </a:pPr>
                      <a:r>
                        <a:rPr lang="en-US" sz="1400" dirty="0">
                          <a:solidFill>
                            <a:schemeClr val="tx1"/>
                          </a:solidFill>
                          <a:latin typeface="Myriad Pro"/>
                          <a:ea typeface="Times New Roman"/>
                          <a:cs typeface="Myriad Pro"/>
                        </a:rPr>
                        <a:t> </a:t>
                      </a:r>
                      <a:r>
                        <a:rPr lang="en-US" sz="1400" i="1" dirty="0">
                          <a:solidFill>
                            <a:schemeClr val="tx1"/>
                          </a:solidFill>
                          <a:latin typeface="Myriad Pro"/>
                          <a:ea typeface="Times New Roman"/>
                          <a:cs typeface="Myriad Pro"/>
                        </a:rPr>
                        <a:t>M. tuberculosis</a:t>
                      </a:r>
                      <a:r>
                        <a:rPr lang="en-US" sz="1400" dirty="0">
                          <a:solidFill>
                            <a:schemeClr val="tx1"/>
                          </a:solidFill>
                          <a:latin typeface="Myriad Pro"/>
                          <a:ea typeface="Times New Roman"/>
                          <a:cs typeface="Myriad Pro"/>
                        </a:rPr>
                        <a:t> infection</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1">
                <a:tc>
                  <a:txBody>
                    <a:bodyPr/>
                    <a:lstStyle/>
                    <a:p>
                      <a:pPr marL="0" marR="0" algn="ctr">
                        <a:spcBef>
                          <a:spcPts val="0"/>
                        </a:spcBef>
                        <a:spcAft>
                          <a:spcPts val="1000"/>
                        </a:spcAft>
                      </a:pPr>
                      <a:r>
                        <a:rPr lang="en-US" sz="1400">
                          <a:solidFill>
                            <a:schemeClr val="tx1"/>
                          </a:solidFill>
                          <a:latin typeface="Myriad Pro"/>
                          <a:ea typeface="Times New Roman"/>
                          <a:cs typeface="Myriad Pro"/>
                        </a:rPr>
                        <a:t>Negative</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 10spots</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a:solidFill>
                            <a:schemeClr val="tx1"/>
                          </a:solidFill>
                          <a:latin typeface="Myriad Pro"/>
                          <a:ea typeface="Times New Roman"/>
                          <a:cs typeface="Myriad Pro"/>
                        </a:rPr>
                        <a:t>≤ 4 spots</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endParaRPr lang="en-US" sz="1400" dirty="0">
                        <a:solidFill>
                          <a:schemeClr val="tx1"/>
                        </a:solidFill>
                        <a:latin typeface="Myriad Pro"/>
                        <a:ea typeface="Times New Roman"/>
                        <a:cs typeface="Myriad Pr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M Tb infection unlikely</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3875">
                <a:tc>
                  <a:txBody>
                    <a:bodyPr/>
                    <a:lstStyle/>
                    <a:p>
                      <a:pPr marL="0" marR="0" algn="ctr">
                        <a:spcBef>
                          <a:spcPts val="0"/>
                        </a:spcBef>
                        <a:spcAft>
                          <a:spcPts val="1000"/>
                        </a:spcAft>
                      </a:pPr>
                      <a:r>
                        <a:rPr lang="en-US" sz="1400" dirty="0">
                          <a:solidFill>
                            <a:schemeClr val="tx1"/>
                          </a:solidFill>
                          <a:latin typeface="Myriad Pro"/>
                          <a:ea typeface="Times New Roman"/>
                          <a:cs typeface="Myriad Pro"/>
                        </a:rPr>
                        <a:t>Indeterminate</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a:solidFill>
                            <a:schemeClr val="tx1"/>
                          </a:solidFill>
                          <a:latin typeface="Myriad Pro"/>
                          <a:ea typeface="Times New Roman"/>
                          <a:cs typeface="Myriad Pro"/>
                        </a:rPr>
                        <a:t>&gt; 10</a:t>
                      </a:r>
                      <a:endParaRPr lang="en-US" sz="1400">
                        <a:solidFill>
                          <a:schemeClr val="tx1"/>
                        </a:solidFill>
                        <a:latin typeface="Times New Roman"/>
                        <a:ea typeface="Times New Roman"/>
                      </a:endParaRPr>
                    </a:p>
                    <a:p>
                      <a:pPr marL="0" marR="0" algn="ctr">
                        <a:spcBef>
                          <a:spcPts val="0"/>
                        </a:spcBef>
                        <a:spcAft>
                          <a:spcPts val="1000"/>
                        </a:spcAft>
                      </a:pPr>
                      <a:r>
                        <a:rPr lang="en-US" sz="1400">
                          <a:solidFill>
                            <a:schemeClr val="tx1"/>
                          </a:solidFill>
                          <a:latin typeface="Myriad Pro"/>
                          <a:ea typeface="Times New Roman"/>
                          <a:cs typeface="Myriad Pro"/>
                        </a:rPr>
                        <a:t>≤ 10 </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a:solidFill>
                            <a:schemeClr val="tx1"/>
                          </a:solidFill>
                          <a:latin typeface="Myriad Pro"/>
                          <a:ea typeface="Times New Roman"/>
                          <a:cs typeface="Myriad Pro"/>
                        </a:rPr>
                        <a:t>Any</a:t>
                      </a:r>
                      <a:endParaRPr lang="en-US" sz="1400">
                        <a:solidFill>
                          <a:schemeClr val="tx1"/>
                        </a:solidFill>
                        <a:latin typeface="Times New Roman"/>
                        <a:ea typeface="Times New Roman"/>
                      </a:endParaRPr>
                    </a:p>
                    <a:p>
                      <a:pPr marL="0" marR="0" algn="ctr">
                        <a:spcBef>
                          <a:spcPts val="0"/>
                        </a:spcBef>
                        <a:spcAft>
                          <a:spcPts val="1000"/>
                        </a:spcAft>
                      </a:pPr>
                      <a:r>
                        <a:rPr lang="en-US" sz="1400">
                          <a:solidFill>
                            <a:schemeClr val="tx1"/>
                          </a:solidFill>
                          <a:latin typeface="Myriad Pro"/>
                          <a:ea typeface="Times New Roman"/>
                          <a:cs typeface="Myriad Pro"/>
                        </a:rPr>
                        <a:t>&lt; 5 spots</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400">
                          <a:solidFill>
                            <a:schemeClr val="tx1"/>
                          </a:solidFill>
                          <a:latin typeface="Myriad Pro"/>
                          <a:ea typeface="Times New Roman"/>
                          <a:cs typeface="Myriad Pro"/>
                        </a:rPr>
                        <a:t>Any</a:t>
                      </a:r>
                      <a:endParaRPr lang="en-US" sz="1400">
                        <a:solidFill>
                          <a:schemeClr val="tx1"/>
                        </a:solidFill>
                        <a:latin typeface="Times New Roman"/>
                        <a:ea typeface="Times New Roman"/>
                      </a:endParaRPr>
                    </a:p>
                    <a:p>
                      <a:pPr marL="0" marR="0" algn="ctr">
                        <a:spcBef>
                          <a:spcPts val="0"/>
                        </a:spcBef>
                        <a:spcAft>
                          <a:spcPts val="1000"/>
                        </a:spcAft>
                      </a:pPr>
                      <a:r>
                        <a:rPr lang="en-US" sz="1400">
                          <a:solidFill>
                            <a:schemeClr val="tx1"/>
                          </a:solidFill>
                          <a:latin typeface="Myriad Pro"/>
                          <a:ea typeface="Times New Roman"/>
                          <a:cs typeface="Myriad Pro"/>
                        </a:rPr>
                        <a:t>&lt; 20 spots</a:t>
                      </a:r>
                      <a:endParaRPr lang="en-US" sz="140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latin typeface="Myriad Pro"/>
                          <a:ea typeface="Times New Roman"/>
                          <a:cs typeface="Myriad Pro"/>
                        </a:rPr>
                        <a:t>Uncertain likelihood of </a:t>
                      </a:r>
                      <a:endParaRPr lang="en-US" sz="1400" dirty="0">
                        <a:solidFill>
                          <a:schemeClr val="tx1"/>
                        </a:solidFill>
                        <a:latin typeface="Times New Roman"/>
                        <a:ea typeface="Times New Roman"/>
                      </a:endParaRPr>
                    </a:p>
                    <a:p>
                      <a:pPr marL="0" marR="0" algn="ctr">
                        <a:spcBef>
                          <a:spcPts val="0"/>
                        </a:spcBef>
                        <a:spcAft>
                          <a:spcPts val="0"/>
                        </a:spcAft>
                      </a:pPr>
                      <a:r>
                        <a:rPr lang="en-US" sz="1400" i="1" dirty="0">
                          <a:solidFill>
                            <a:schemeClr val="tx1"/>
                          </a:solidFill>
                          <a:latin typeface="Myriad Pro"/>
                          <a:ea typeface="Times New Roman"/>
                          <a:cs typeface="Myriad Pro"/>
                        </a:rPr>
                        <a:t>M. tuberculosis</a:t>
                      </a:r>
                      <a:r>
                        <a:rPr lang="en-US" sz="1400" dirty="0">
                          <a:solidFill>
                            <a:schemeClr val="tx1"/>
                          </a:solidFill>
                          <a:latin typeface="Myriad Pro"/>
                          <a:ea typeface="Times New Roman"/>
                          <a:cs typeface="Myriad Pro"/>
                        </a:rPr>
                        <a:t> infection</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Oval 3"/>
          <p:cNvSpPr/>
          <p:nvPr/>
        </p:nvSpPr>
        <p:spPr>
          <a:xfrm>
            <a:off x="5181600" y="5257800"/>
            <a:ext cx="271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a:endParaRPr lang="en-US"/>
          </a:p>
        </p:txBody>
      </p:sp>
      <p:sp>
        <p:nvSpPr>
          <p:cNvPr id="6" name="Oval 5"/>
          <p:cNvSpPr/>
          <p:nvPr/>
        </p:nvSpPr>
        <p:spPr>
          <a:xfrm>
            <a:off x="3962400" y="4800600"/>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a:endParaRPr lang="en-US"/>
          </a:p>
        </p:txBody>
      </p:sp>
    </p:spTree>
    <p:extLst>
      <p:ext uri="{BB962C8B-B14F-4D97-AF65-F5344CB8AC3E}">
        <p14:creationId xmlns:p14="http://schemas.microsoft.com/office/powerpoint/2010/main" val="36603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86917" y="138418"/>
            <a:ext cx="8229600" cy="1143000"/>
          </a:xfrm>
        </p:spPr>
        <p:txBody>
          <a:bodyPr>
            <a:noAutofit/>
          </a:bodyPr>
          <a:lstStyle/>
          <a:p>
            <a:pPr eaLnBrk="1" hangingPunct="1"/>
            <a:r>
              <a:rPr lang="en-US" sz="3600" dirty="0">
                <a:solidFill>
                  <a:srgbClr val="0000FF"/>
                </a:solidFill>
              </a:rPr>
              <a:t>Indeterminate and Borderline Results</a:t>
            </a:r>
          </a:p>
        </p:txBody>
      </p:sp>
      <p:sp>
        <p:nvSpPr>
          <p:cNvPr id="33795" name="Rectangle 3"/>
          <p:cNvSpPr>
            <a:spLocks noGrp="1" noChangeArrowheads="1"/>
          </p:cNvSpPr>
          <p:nvPr>
            <p:ph idx="1"/>
          </p:nvPr>
        </p:nvSpPr>
        <p:spPr>
          <a:xfrm>
            <a:off x="1828800" y="2133600"/>
            <a:ext cx="9386844" cy="3649054"/>
          </a:xfrm>
        </p:spPr>
        <p:txBody>
          <a:bodyPr>
            <a:noAutofit/>
          </a:bodyPr>
          <a:lstStyle/>
          <a:p>
            <a:pPr eaLnBrk="1" hangingPunct="1">
              <a:lnSpc>
                <a:spcPct val="80000"/>
              </a:lnSpc>
            </a:pPr>
            <a:r>
              <a:rPr lang="en-US" sz="3100" dirty="0"/>
              <a:t>Indeterminate</a:t>
            </a:r>
          </a:p>
          <a:p>
            <a:pPr lvl="1" eaLnBrk="1" hangingPunct="1">
              <a:lnSpc>
                <a:spcPct val="80000"/>
              </a:lnSpc>
            </a:pPr>
            <a:r>
              <a:rPr lang="en-US" sz="2100" dirty="0"/>
              <a:t>Negative control result is too high</a:t>
            </a:r>
          </a:p>
          <a:p>
            <a:pPr lvl="2" eaLnBrk="1" hangingPunct="1">
              <a:lnSpc>
                <a:spcPct val="80000"/>
              </a:lnSpc>
              <a:buFont typeface="Wingdings" panose="05000000000000000000" pitchFamily="2" charset="2"/>
              <a:buChar char="Ø"/>
            </a:pPr>
            <a:r>
              <a:rPr lang="en-US" sz="1800" dirty="0"/>
              <a:t>High background production of IFN-</a:t>
            </a:r>
            <a:r>
              <a:rPr lang="en-US" sz="1800" dirty="0">
                <a:sym typeface="Symbol" pitchFamily="18" charset="2"/>
              </a:rPr>
              <a:t></a:t>
            </a:r>
          </a:p>
          <a:p>
            <a:pPr lvl="2" eaLnBrk="1" hangingPunct="1">
              <a:lnSpc>
                <a:spcPct val="80000"/>
              </a:lnSpc>
            </a:pPr>
            <a:endParaRPr lang="en-US" sz="2100" dirty="0"/>
          </a:p>
          <a:p>
            <a:pPr lvl="1" eaLnBrk="1" hangingPunct="1">
              <a:lnSpc>
                <a:spcPct val="80000"/>
              </a:lnSpc>
            </a:pPr>
            <a:r>
              <a:rPr lang="en-US" sz="2100" dirty="0"/>
              <a:t>Positive control result is too low</a:t>
            </a:r>
          </a:p>
          <a:p>
            <a:pPr lvl="2" eaLnBrk="1" hangingPunct="1">
              <a:lnSpc>
                <a:spcPct val="80000"/>
              </a:lnSpc>
              <a:buFont typeface="Wingdings" panose="05000000000000000000" pitchFamily="2" charset="2"/>
              <a:buChar char="Ø"/>
            </a:pPr>
            <a:r>
              <a:rPr lang="en-US" sz="1800" dirty="0" err="1"/>
              <a:t>Immunocompromised</a:t>
            </a:r>
            <a:r>
              <a:rPr lang="en-US" sz="1800" dirty="0"/>
              <a:t> patients may not respond to mitogen</a:t>
            </a:r>
          </a:p>
          <a:p>
            <a:pPr lvl="2" eaLnBrk="1" hangingPunct="1">
              <a:lnSpc>
                <a:spcPct val="80000"/>
              </a:lnSpc>
            </a:pPr>
            <a:endParaRPr lang="en-US" sz="2100" dirty="0"/>
          </a:p>
          <a:p>
            <a:pPr eaLnBrk="1" hangingPunct="1">
              <a:lnSpc>
                <a:spcPct val="80000"/>
              </a:lnSpc>
            </a:pPr>
            <a:r>
              <a:rPr lang="en-US" sz="3100" dirty="0"/>
              <a:t>Borderline (T-Spot only)</a:t>
            </a:r>
          </a:p>
          <a:p>
            <a:pPr lvl="1" eaLnBrk="1" hangingPunct="1">
              <a:lnSpc>
                <a:spcPct val="80000"/>
              </a:lnSpc>
            </a:pPr>
            <a:r>
              <a:rPr lang="en-US" sz="2100" dirty="0"/>
              <a:t>Falls within borderline zone close to negative/positive cut point</a:t>
            </a:r>
          </a:p>
        </p:txBody>
      </p:sp>
    </p:spTree>
    <p:extLst>
      <p:ext uri="{BB962C8B-B14F-4D97-AF65-F5344CB8AC3E}">
        <p14:creationId xmlns:p14="http://schemas.microsoft.com/office/powerpoint/2010/main" val="137177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89171"/>
            <a:ext cx="9271340" cy="347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90565" y="6139189"/>
            <a:ext cx="1554537" cy="242667"/>
          </a:xfrm>
          <a:prstGeom prst="rect">
            <a:avLst/>
          </a:prstGeom>
          <a:noFill/>
        </p:spPr>
        <p:txBody>
          <a:bodyPr wrap="none" lIns="87920" tIns="43960" rIns="87920" bIns="43960" rtlCol="0">
            <a:spAutoFit/>
          </a:bodyPr>
          <a:lstStyle/>
          <a:p>
            <a:r>
              <a:rPr lang="en-US" sz="1000" dirty="0" err="1"/>
              <a:t>Lewinsohn</a:t>
            </a:r>
            <a:r>
              <a:rPr lang="en-US" sz="1000" dirty="0"/>
              <a:t> et al. CID. 2016</a:t>
            </a:r>
          </a:p>
        </p:txBody>
      </p:sp>
    </p:spTree>
    <p:extLst>
      <p:ext uri="{BB962C8B-B14F-4D97-AF65-F5344CB8AC3E}">
        <p14:creationId xmlns:p14="http://schemas.microsoft.com/office/powerpoint/2010/main" val="5295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2230365"/>
            <a:ext cx="9144000" cy="4525963"/>
          </a:xfrm>
        </p:spPr>
        <p:txBody>
          <a:bodyPr>
            <a:normAutofit/>
          </a:bodyPr>
          <a:lstStyle/>
          <a:p>
            <a:pPr>
              <a:spcAft>
                <a:spcPts val="600"/>
              </a:spcAft>
            </a:pPr>
            <a:r>
              <a:rPr lang="en-US" b="1" i="1" dirty="0">
                <a:solidFill>
                  <a:srgbClr val="000090"/>
                </a:solidFill>
              </a:rPr>
              <a:t>Recommend</a:t>
            </a:r>
            <a:r>
              <a:rPr lang="en-US" b="1" dirty="0">
                <a:solidFill>
                  <a:srgbClr val="FF0000"/>
                </a:solidFill>
              </a:rPr>
              <a:t>  IGRA rather than TST </a:t>
            </a:r>
            <a:r>
              <a:rPr lang="en-US" dirty="0"/>
              <a:t>for persons ≥ 5 </a:t>
            </a:r>
          </a:p>
          <a:p>
            <a:pPr lvl="1">
              <a:spcAft>
                <a:spcPts val="600"/>
              </a:spcAft>
            </a:pPr>
            <a:r>
              <a:rPr lang="en-US" dirty="0"/>
              <a:t> 1) </a:t>
            </a:r>
            <a:r>
              <a:rPr lang="en-US" b="1" dirty="0">
                <a:solidFill>
                  <a:srgbClr val="3333FF"/>
                </a:solidFill>
              </a:rPr>
              <a:t>likely</a:t>
            </a:r>
            <a:r>
              <a:rPr lang="en-US" dirty="0"/>
              <a:t> to be infected with MTB</a:t>
            </a:r>
          </a:p>
          <a:p>
            <a:pPr lvl="1">
              <a:spcAft>
                <a:spcPts val="600"/>
              </a:spcAft>
            </a:pPr>
            <a:r>
              <a:rPr lang="en-US" dirty="0"/>
              <a:t> 2) </a:t>
            </a:r>
            <a:r>
              <a:rPr lang="en-US" b="1" dirty="0">
                <a:solidFill>
                  <a:srgbClr val="000090"/>
                </a:solidFill>
              </a:rPr>
              <a:t>low or intermediate risk </a:t>
            </a:r>
            <a:r>
              <a:rPr lang="en-US" dirty="0"/>
              <a:t>of progression to disease</a:t>
            </a:r>
          </a:p>
          <a:p>
            <a:pPr lvl="1">
              <a:spcAft>
                <a:spcPts val="600"/>
              </a:spcAft>
            </a:pPr>
            <a:r>
              <a:rPr lang="en-US" dirty="0"/>
              <a:t> 3) decided testing is warranted and </a:t>
            </a:r>
          </a:p>
          <a:p>
            <a:pPr lvl="1">
              <a:spcAft>
                <a:spcPts val="600"/>
              </a:spcAft>
            </a:pPr>
            <a:r>
              <a:rPr lang="en-US" dirty="0"/>
              <a:t> </a:t>
            </a:r>
            <a:r>
              <a:rPr lang="en-US" i="1" dirty="0"/>
              <a:t>4) have either a history of BCG or are unlikely to return for reading</a:t>
            </a:r>
          </a:p>
          <a:p>
            <a:pPr lvl="2"/>
            <a:r>
              <a:rPr lang="en-US" dirty="0"/>
              <a:t>(</a:t>
            </a:r>
            <a:r>
              <a:rPr lang="en-US" b="1" i="1" dirty="0">
                <a:solidFill>
                  <a:srgbClr val="0000FF"/>
                </a:solidFill>
              </a:rPr>
              <a:t>Strong</a:t>
            </a:r>
            <a:r>
              <a:rPr lang="en-US" b="1" i="1" dirty="0"/>
              <a:t> recommendation, moderate quality evidence</a:t>
            </a:r>
            <a:r>
              <a:rPr lang="en-US" dirty="0"/>
              <a:t>)</a:t>
            </a:r>
          </a:p>
          <a:p>
            <a:pPr lvl="2"/>
            <a:r>
              <a:rPr lang="en-US" dirty="0"/>
              <a:t>TST acceptable if IGRA not available, too costly, too burdensome. </a:t>
            </a:r>
          </a:p>
          <a:p>
            <a:pPr lvl="1"/>
            <a:endParaRPr lang="en-US" dirty="0"/>
          </a:p>
        </p:txBody>
      </p:sp>
      <p:sp>
        <p:nvSpPr>
          <p:cNvPr id="3" name="Title 2"/>
          <p:cNvSpPr>
            <a:spLocks noGrp="1"/>
          </p:cNvSpPr>
          <p:nvPr>
            <p:ph type="title"/>
          </p:nvPr>
        </p:nvSpPr>
        <p:spPr>
          <a:xfrm>
            <a:off x="1641412" y="113455"/>
            <a:ext cx="9218429" cy="1325563"/>
          </a:xfrm>
        </p:spPr>
        <p:txBody>
          <a:bodyPr>
            <a:normAutofit/>
          </a:bodyPr>
          <a:lstStyle/>
          <a:p>
            <a:r>
              <a:rPr lang="en-US" sz="3600" b="1" dirty="0">
                <a:solidFill>
                  <a:srgbClr val="0000FF"/>
                </a:solidFill>
              </a:rPr>
              <a:t>ATS/IDSA/CDC</a:t>
            </a:r>
            <a:br>
              <a:rPr lang="en-US" b="1" dirty="0">
                <a:solidFill>
                  <a:srgbClr val="0000FF"/>
                </a:solidFill>
              </a:rPr>
            </a:br>
            <a:r>
              <a:rPr lang="en-US" sz="2200" b="1" dirty="0"/>
              <a:t>Clinical Practice Guidelines: Diagnosis of TB in Adults and Children</a:t>
            </a:r>
          </a:p>
        </p:txBody>
      </p:sp>
      <p:sp>
        <p:nvSpPr>
          <p:cNvPr id="4" name="Rounded Rectangle 3"/>
          <p:cNvSpPr/>
          <p:nvPr/>
        </p:nvSpPr>
        <p:spPr>
          <a:xfrm>
            <a:off x="6821241" y="6028640"/>
            <a:ext cx="4038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CID 2016</a:t>
            </a:r>
          </a:p>
        </p:txBody>
      </p:sp>
      <p:sp>
        <p:nvSpPr>
          <p:cNvPr id="5" name="Rounded Rectangle 4"/>
          <p:cNvSpPr/>
          <p:nvPr/>
        </p:nvSpPr>
        <p:spPr>
          <a:xfrm>
            <a:off x="1792414" y="2230365"/>
            <a:ext cx="1957465" cy="48316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6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b="1" i="1" dirty="0">
                <a:solidFill>
                  <a:srgbClr val="000090"/>
                </a:solidFill>
              </a:rPr>
              <a:t>Suggest</a:t>
            </a:r>
            <a:r>
              <a:rPr lang="en-US" b="1" dirty="0">
                <a:solidFill>
                  <a:srgbClr val="FF0000"/>
                </a:solidFill>
              </a:rPr>
              <a:t>   IGRA rather than TST </a:t>
            </a:r>
            <a:r>
              <a:rPr lang="en-US" dirty="0"/>
              <a:t>for </a:t>
            </a:r>
            <a:r>
              <a:rPr lang="en-US" u="sng" dirty="0">
                <a:solidFill>
                  <a:srgbClr val="3333FF"/>
                </a:solidFill>
              </a:rPr>
              <a:t>all other </a:t>
            </a:r>
            <a:r>
              <a:rPr lang="en-US" dirty="0"/>
              <a:t>persons ≥ 5:</a:t>
            </a:r>
          </a:p>
          <a:p>
            <a:pPr lvl="1">
              <a:spcAft>
                <a:spcPts val="600"/>
              </a:spcAft>
            </a:pPr>
            <a:r>
              <a:rPr lang="en-US" dirty="0"/>
              <a:t> 1) </a:t>
            </a:r>
            <a:r>
              <a:rPr lang="en-US" b="1" dirty="0">
                <a:solidFill>
                  <a:srgbClr val="3333FF"/>
                </a:solidFill>
              </a:rPr>
              <a:t>likely</a:t>
            </a:r>
            <a:r>
              <a:rPr lang="en-US" dirty="0"/>
              <a:t> to be infected with MTB</a:t>
            </a:r>
          </a:p>
          <a:p>
            <a:pPr lvl="1">
              <a:spcAft>
                <a:spcPts val="600"/>
              </a:spcAft>
            </a:pPr>
            <a:r>
              <a:rPr lang="en-US" dirty="0"/>
              <a:t> 2) </a:t>
            </a:r>
            <a:r>
              <a:rPr lang="en-US" b="1" dirty="0">
                <a:solidFill>
                  <a:srgbClr val="000090"/>
                </a:solidFill>
              </a:rPr>
              <a:t>low or intermediate risk </a:t>
            </a:r>
            <a:r>
              <a:rPr lang="en-US" dirty="0"/>
              <a:t>of progression to disease</a:t>
            </a:r>
          </a:p>
          <a:p>
            <a:pPr lvl="1">
              <a:spcAft>
                <a:spcPts val="600"/>
              </a:spcAft>
            </a:pPr>
            <a:r>
              <a:rPr lang="en-US" dirty="0"/>
              <a:t> 3) decided testing is warranted and </a:t>
            </a:r>
          </a:p>
          <a:p>
            <a:pPr lvl="2"/>
            <a:r>
              <a:rPr lang="en-US" dirty="0"/>
              <a:t>(</a:t>
            </a:r>
            <a:r>
              <a:rPr lang="en-US" b="1" i="1" dirty="0">
                <a:solidFill>
                  <a:srgbClr val="0000FF"/>
                </a:solidFill>
              </a:rPr>
              <a:t>Conditional</a:t>
            </a:r>
            <a:r>
              <a:rPr lang="en-US" b="1" i="1" dirty="0"/>
              <a:t> recommendation, moderate quality evidence</a:t>
            </a:r>
            <a:r>
              <a:rPr lang="en-US" dirty="0"/>
              <a:t>)</a:t>
            </a:r>
          </a:p>
          <a:p>
            <a:pPr lvl="2"/>
            <a:r>
              <a:rPr lang="en-US" dirty="0"/>
              <a:t>TST acceptable if IGRA not available, too costly, too burdensome. </a:t>
            </a:r>
          </a:p>
          <a:p>
            <a:pPr lvl="1"/>
            <a:endParaRPr lang="en-US" dirty="0"/>
          </a:p>
        </p:txBody>
      </p:sp>
      <p:sp>
        <p:nvSpPr>
          <p:cNvPr id="3" name="Title 2"/>
          <p:cNvSpPr>
            <a:spLocks noGrp="1"/>
          </p:cNvSpPr>
          <p:nvPr>
            <p:ph type="title"/>
          </p:nvPr>
        </p:nvSpPr>
        <p:spPr>
          <a:xfrm>
            <a:off x="1646176" y="127312"/>
            <a:ext cx="9218429" cy="1325563"/>
          </a:xfrm>
        </p:spPr>
        <p:txBody>
          <a:bodyPr>
            <a:normAutofit/>
          </a:bodyPr>
          <a:lstStyle/>
          <a:p>
            <a:r>
              <a:rPr lang="en-US" sz="3600" b="1" dirty="0">
                <a:solidFill>
                  <a:srgbClr val="0000FF"/>
                </a:solidFill>
              </a:rPr>
              <a:t>ATS/IDSA/CDC</a:t>
            </a:r>
            <a:br>
              <a:rPr lang="en-US" b="1" dirty="0"/>
            </a:br>
            <a:r>
              <a:rPr lang="en-US" sz="2200" b="1" dirty="0"/>
              <a:t>Clinical Practice Guidelines: Diagnosis of TB in Adults and Children</a:t>
            </a:r>
          </a:p>
        </p:txBody>
      </p:sp>
      <p:sp>
        <p:nvSpPr>
          <p:cNvPr id="4" name="Rounded Rectangle 3"/>
          <p:cNvSpPr/>
          <p:nvPr/>
        </p:nvSpPr>
        <p:spPr>
          <a:xfrm>
            <a:off x="6019800" y="5943600"/>
            <a:ext cx="4038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CID 2016</a:t>
            </a:r>
          </a:p>
        </p:txBody>
      </p:sp>
      <p:sp>
        <p:nvSpPr>
          <p:cNvPr id="5" name="Rounded Rectangle 4"/>
          <p:cNvSpPr/>
          <p:nvPr/>
        </p:nvSpPr>
        <p:spPr>
          <a:xfrm>
            <a:off x="2023447" y="1906908"/>
            <a:ext cx="1332149" cy="3583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5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8559" y="289813"/>
            <a:ext cx="9568799" cy="979307"/>
          </a:xfrm>
          <a:prstGeom prst="rect">
            <a:avLst/>
          </a:prstGeom>
        </p:spPr>
        <p:txBody>
          <a:bodyPr vert="horz" wrap="square" lIns="0" tIns="0" rIns="0" bIns="0" rtlCol="0">
            <a:spAutoFit/>
          </a:bodyPr>
          <a:lstStyle/>
          <a:p>
            <a:pPr marL="11206" marR="4483" indent="-560">
              <a:lnSpc>
                <a:spcPts val="3724"/>
              </a:lnSpc>
            </a:pPr>
            <a:r>
              <a:rPr lang="en-US" sz="3200" b="1" i="1" spc="-13" dirty="0">
                <a:solidFill>
                  <a:srgbClr val="0000FF"/>
                </a:solidFill>
              </a:rPr>
              <a:t>Lisa Armitige, MD, PhD </a:t>
            </a:r>
            <a:r>
              <a:rPr sz="3200" spc="-4" dirty="0"/>
              <a:t>ha</a:t>
            </a:r>
            <a:r>
              <a:rPr sz="3200" dirty="0"/>
              <a:t>s</a:t>
            </a:r>
            <a:r>
              <a:rPr sz="3200" spc="-9" dirty="0"/>
              <a:t> </a:t>
            </a:r>
            <a:r>
              <a:rPr sz="3200" spc="-4" dirty="0"/>
              <a:t>th</a:t>
            </a:r>
            <a:r>
              <a:rPr sz="3200" dirty="0"/>
              <a:t>e</a:t>
            </a:r>
            <a:r>
              <a:rPr sz="3200" spc="-9" dirty="0"/>
              <a:t> </a:t>
            </a:r>
            <a:r>
              <a:rPr sz="3200" spc="-44" dirty="0"/>
              <a:t>f</a:t>
            </a:r>
            <a:r>
              <a:rPr sz="3200" spc="-4" dirty="0"/>
              <a:t>ollowing disclosu</a:t>
            </a:r>
            <a:r>
              <a:rPr sz="3200" spc="-53" dirty="0"/>
              <a:t>r</a:t>
            </a:r>
            <a:r>
              <a:rPr sz="3200" spc="-4" dirty="0"/>
              <a:t>e</a:t>
            </a:r>
            <a:r>
              <a:rPr sz="3200" dirty="0"/>
              <a:t>s</a:t>
            </a:r>
            <a:r>
              <a:rPr sz="3200" spc="-4" dirty="0"/>
              <a:t> </a:t>
            </a:r>
            <a:r>
              <a:rPr sz="3200" spc="-31" dirty="0"/>
              <a:t>t</a:t>
            </a:r>
            <a:r>
              <a:rPr sz="3200" dirty="0"/>
              <a:t>o</a:t>
            </a:r>
            <a:r>
              <a:rPr sz="3200" spc="-9" dirty="0"/>
              <a:t> </a:t>
            </a:r>
            <a:r>
              <a:rPr sz="3200" spc="-4" dirty="0"/>
              <a:t>ma</a:t>
            </a:r>
            <a:r>
              <a:rPr sz="3200" spc="-57" dirty="0"/>
              <a:t>k</a:t>
            </a:r>
            <a:r>
              <a:rPr sz="3200" spc="-4" dirty="0"/>
              <a:t>e:</a:t>
            </a:r>
          </a:p>
        </p:txBody>
      </p:sp>
      <p:sp>
        <p:nvSpPr>
          <p:cNvPr id="3" name="object 3"/>
          <p:cNvSpPr txBox="1"/>
          <p:nvPr/>
        </p:nvSpPr>
        <p:spPr>
          <a:xfrm>
            <a:off x="1999619" y="2164045"/>
            <a:ext cx="8142671" cy="369332"/>
          </a:xfrm>
          <a:prstGeom prst="rect">
            <a:avLst/>
          </a:prstGeom>
        </p:spPr>
        <p:txBody>
          <a:bodyPr vert="horz" wrap="square" lIns="0" tIns="0" rIns="0" bIns="0" rtlCol="0">
            <a:spAutoFit/>
          </a:bodyPr>
          <a:lstStyle/>
          <a:p>
            <a:pPr marL="11206" defTabSz="806846"/>
            <a:r>
              <a:rPr sz="2400" spc="203" dirty="0">
                <a:solidFill>
                  <a:prstClr val="black"/>
                </a:solidFill>
                <a:latin typeface="Symbol"/>
                <a:cs typeface="Symbol"/>
              </a:rPr>
              <a:t></a:t>
            </a:r>
            <a:r>
              <a:rPr lang="en-US" sz="2400" spc="203" dirty="0">
                <a:solidFill>
                  <a:prstClr val="black"/>
                </a:solidFill>
                <a:latin typeface="Symbol"/>
                <a:cs typeface="Symbol"/>
              </a:rPr>
              <a:t>  </a:t>
            </a:r>
            <a:r>
              <a:rPr lang="en-US" sz="2400" spc="-4" dirty="0">
                <a:solidFill>
                  <a:prstClr val="black"/>
                </a:solidFill>
                <a:latin typeface="Calibri"/>
                <a:cs typeface="Calibri"/>
              </a:rPr>
              <a:t>Consultant for Oak Therapeutics SBIR</a:t>
            </a:r>
            <a:endParaRPr sz="2400" dirty="0">
              <a:solidFill>
                <a:prstClr val="black"/>
              </a:solidFill>
              <a:latin typeface="Calibri"/>
              <a:cs typeface="Calibri"/>
            </a:endParaRPr>
          </a:p>
        </p:txBody>
      </p:sp>
    </p:spTree>
    <p:extLst>
      <p:ext uri="{BB962C8B-B14F-4D97-AF65-F5344CB8AC3E}">
        <p14:creationId xmlns:p14="http://schemas.microsoft.com/office/powerpoint/2010/main" val="223778124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Insufficient data to recommend a preference either a TST or IGRA </a:t>
            </a:r>
            <a:r>
              <a:rPr lang="en-US" dirty="0"/>
              <a:t>for all other persons ≥ 5:</a:t>
            </a:r>
          </a:p>
          <a:p>
            <a:pPr lvl="1"/>
            <a:r>
              <a:rPr lang="en-US" dirty="0"/>
              <a:t> 1) </a:t>
            </a:r>
            <a:r>
              <a:rPr lang="en-US" b="1" dirty="0">
                <a:solidFill>
                  <a:srgbClr val="3333FF"/>
                </a:solidFill>
              </a:rPr>
              <a:t>likely</a:t>
            </a:r>
            <a:r>
              <a:rPr lang="en-US" dirty="0"/>
              <a:t> to be infected with MTB</a:t>
            </a:r>
          </a:p>
          <a:p>
            <a:pPr lvl="1"/>
            <a:r>
              <a:rPr lang="en-US" dirty="0"/>
              <a:t> 2) have a </a:t>
            </a:r>
            <a:r>
              <a:rPr lang="en-US" sz="3200" b="1" i="1" dirty="0">
                <a:solidFill>
                  <a:srgbClr val="000090"/>
                </a:solidFill>
              </a:rPr>
              <a:t>high risk </a:t>
            </a:r>
            <a:r>
              <a:rPr lang="en-US" dirty="0"/>
              <a:t>of progression to disease</a:t>
            </a:r>
          </a:p>
          <a:p>
            <a:pPr lvl="1"/>
            <a:r>
              <a:rPr lang="en-US" dirty="0"/>
              <a:t> 3) decided testing is warranted</a:t>
            </a:r>
          </a:p>
        </p:txBody>
      </p:sp>
      <p:sp>
        <p:nvSpPr>
          <p:cNvPr id="3" name="Title 2"/>
          <p:cNvSpPr>
            <a:spLocks noGrp="1"/>
          </p:cNvSpPr>
          <p:nvPr>
            <p:ph type="title"/>
          </p:nvPr>
        </p:nvSpPr>
        <p:spPr/>
        <p:txBody>
          <a:bodyPr>
            <a:normAutofit/>
          </a:bodyPr>
          <a:lstStyle/>
          <a:p>
            <a:r>
              <a:rPr lang="en-US" sz="3600" b="1" dirty="0">
                <a:solidFill>
                  <a:srgbClr val="0000FF"/>
                </a:solidFill>
              </a:rPr>
              <a:t>ATS/IDSA/CDC</a:t>
            </a:r>
            <a:br>
              <a:rPr lang="en-US" b="1" dirty="0"/>
            </a:br>
            <a:r>
              <a:rPr lang="en-US" sz="2200" b="1" dirty="0"/>
              <a:t>Clinical Practice Guidelines: Diagnosis of TB in Adults and Children</a:t>
            </a:r>
          </a:p>
        </p:txBody>
      </p:sp>
      <p:sp>
        <p:nvSpPr>
          <p:cNvPr id="4" name="Rounded Rectangle 3"/>
          <p:cNvSpPr/>
          <p:nvPr/>
        </p:nvSpPr>
        <p:spPr>
          <a:xfrm>
            <a:off x="6019800" y="5943600"/>
            <a:ext cx="4038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CID 2016</a:t>
            </a:r>
          </a:p>
        </p:txBody>
      </p:sp>
    </p:spTree>
    <p:extLst>
      <p:ext uri="{BB962C8B-B14F-4D97-AF65-F5344CB8AC3E}">
        <p14:creationId xmlns:p14="http://schemas.microsoft.com/office/powerpoint/2010/main" val="13756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0">
              <a:buNone/>
            </a:pPr>
            <a:r>
              <a:rPr lang="en-US" dirty="0"/>
              <a:t>Guidelines </a:t>
            </a:r>
            <a:r>
              <a:rPr lang="en-US" b="1" i="1" dirty="0">
                <a:solidFill>
                  <a:srgbClr val="000090"/>
                </a:solidFill>
              </a:rPr>
              <a:t>recommend</a:t>
            </a:r>
            <a:r>
              <a:rPr lang="en-US" dirty="0"/>
              <a:t> </a:t>
            </a:r>
            <a:r>
              <a:rPr lang="en-US" b="1" dirty="0">
                <a:solidFill>
                  <a:srgbClr val="FF0000"/>
                </a:solidFill>
              </a:rPr>
              <a:t>persons at low risk for MTB infection and disease progression NOT be tested.</a:t>
            </a:r>
          </a:p>
          <a:p>
            <a:pPr marL="457200" lvl="1" indent="0">
              <a:buNone/>
            </a:pPr>
            <a:endParaRPr lang="en-US" b="1" dirty="0">
              <a:solidFill>
                <a:srgbClr val="FF0000"/>
              </a:solidFill>
            </a:endParaRPr>
          </a:p>
          <a:p>
            <a:pPr lvl="1"/>
            <a:r>
              <a:rPr lang="en-US" dirty="0"/>
              <a:t>	If testing is performed in those unlikely to be infected despite guidelines to contrary:</a:t>
            </a:r>
          </a:p>
          <a:p>
            <a:pPr lvl="2"/>
            <a:r>
              <a:rPr lang="en-US" dirty="0"/>
              <a:t>We </a:t>
            </a:r>
            <a:r>
              <a:rPr lang="en-US" b="1" i="1" dirty="0">
                <a:solidFill>
                  <a:srgbClr val="000090"/>
                </a:solidFill>
              </a:rPr>
              <a:t>suggest</a:t>
            </a:r>
            <a:r>
              <a:rPr lang="en-US" b="1" i="1" dirty="0"/>
              <a:t> </a:t>
            </a:r>
            <a:r>
              <a:rPr lang="en-US" b="1" dirty="0">
                <a:solidFill>
                  <a:srgbClr val="FF0000"/>
                </a:solidFill>
              </a:rPr>
              <a:t>performing an IGRA instead of a TST</a:t>
            </a:r>
            <a:r>
              <a:rPr lang="en-US" dirty="0">
                <a:solidFill>
                  <a:srgbClr val="FF0000"/>
                </a:solidFill>
              </a:rPr>
              <a:t>.</a:t>
            </a:r>
          </a:p>
          <a:p>
            <a:pPr lvl="3"/>
            <a:r>
              <a:rPr lang="en-US" dirty="0"/>
              <a:t>(</a:t>
            </a:r>
            <a:r>
              <a:rPr lang="en-US" b="1" i="1" dirty="0"/>
              <a:t>conditional recommendation, very low-quality evidence</a:t>
            </a:r>
            <a:r>
              <a:rPr lang="en-US" dirty="0"/>
              <a:t>)</a:t>
            </a:r>
          </a:p>
          <a:p>
            <a:pPr lvl="2"/>
            <a:r>
              <a:rPr lang="en-US" dirty="0"/>
              <a:t>We </a:t>
            </a:r>
            <a:r>
              <a:rPr lang="en-US" b="1" i="1" dirty="0">
                <a:solidFill>
                  <a:srgbClr val="000090"/>
                </a:solidFill>
              </a:rPr>
              <a:t>suggest</a:t>
            </a:r>
            <a:r>
              <a:rPr lang="en-US" dirty="0"/>
              <a:t> </a:t>
            </a:r>
            <a:r>
              <a:rPr lang="en-US" b="1" dirty="0">
                <a:solidFill>
                  <a:srgbClr val="FF0000"/>
                </a:solidFill>
              </a:rPr>
              <a:t>a 2</a:t>
            </a:r>
            <a:r>
              <a:rPr lang="en-US" b="1" baseline="30000" dirty="0">
                <a:solidFill>
                  <a:srgbClr val="FF0000"/>
                </a:solidFill>
              </a:rPr>
              <a:t>nd</a:t>
            </a:r>
            <a:r>
              <a:rPr lang="en-US" b="1" dirty="0">
                <a:solidFill>
                  <a:srgbClr val="FF0000"/>
                </a:solidFill>
              </a:rPr>
              <a:t> diagnostic test if initial test positive</a:t>
            </a:r>
          </a:p>
          <a:p>
            <a:pPr lvl="3"/>
            <a:r>
              <a:rPr lang="en-US" dirty="0"/>
              <a:t>Confirmatory test may be either IGRA or TST</a:t>
            </a:r>
          </a:p>
          <a:p>
            <a:pPr lvl="3"/>
            <a:r>
              <a:rPr lang="en-US" dirty="0"/>
              <a:t>Person </a:t>
            </a:r>
            <a:r>
              <a:rPr lang="en-US" b="1" dirty="0">
                <a:solidFill>
                  <a:srgbClr val="FF0000"/>
                </a:solidFill>
              </a:rPr>
              <a:t>considered infected only if both tests positive.</a:t>
            </a:r>
          </a:p>
          <a:p>
            <a:pPr lvl="3"/>
            <a:r>
              <a:rPr lang="en-US" dirty="0"/>
              <a:t>(</a:t>
            </a:r>
            <a:r>
              <a:rPr lang="en-US" b="1" i="1" dirty="0"/>
              <a:t>conditional recommendation, very low-quality evidence</a:t>
            </a:r>
            <a:r>
              <a:rPr lang="en-US" dirty="0"/>
              <a:t>)</a:t>
            </a:r>
          </a:p>
          <a:p>
            <a:pPr marL="1371600" lvl="3" indent="0">
              <a:buNone/>
            </a:pPr>
            <a:endParaRPr lang="en-US" dirty="0"/>
          </a:p>
          <a:p>
            <a:pPr lvl="1"/>
            <a:endParaRPr lang="en-US" dirty="0"/>
          </a:p>
          <a:p>
            <a:pPr marL="457200" lvl="1" indent="0">
              <a:buNone/>
            </a:pPr>
            <a:endParaRPr lang="en-US" dirty="0"/>
          </a:p>
          <a:p>
            <a:pPr marL="457200" lvl="1" indent="0">
              <a:buNone/>
            </a:pPr>
            <a:endParaRPr lang="en-US" dirty="0"/>
          </a:p>
        </p:txBody>
      </p:sp>
      <p:sp>
        <p:nvSpPr>
          <p:cNvPr id="3" name="Title 2"/>
          <p:cNvSpPr>
            <a:spLocks noGrp="1"/>
          </p:cNvSpPr>
          <p:nvPr>
            <p:ph type="title"/>
          </p:nvPr>
        </p:nvSpPr>
        <p:spPr/>
        <p:txBody>
          <a:bodyPr>
            <a:normAutofit/>
          </a:bodyPr>
          <a:lstStyle/>
          <a:p>
            <a:r>
              <a:rPr lang="en-US" sz="3600" b="1" dirty="0">
                <a:solidFill>
                  <a:srgbClr val="0000FF"/>
                </a:solidFill>
              </a:rPr>
              <a:t>ATS/IDSA/CDC</a:t>
            </a:r>
            <a:br>
              <a:rPr lang="en-US" b="1" dirty="0"/>
            </a:br>
            <a:r>
              <a:rPr lang="en-US" sz="2200" b="1" dirty="0"/>
              <a:t>Clinical Practice Guidelines: Diagnosis of TB in Adults and Children</a:t>
            </a:r>
          </a:p>
        </p:txBody>
      </p:sp>
      <p:sp>
        <p:nvSpPr>
          <p:cNvPr id="4" name="Rounded Rectangle 3"/>
          <p:cNvSpPr/>
          <p:nvPr/>
        </p:nvSpPr>
        <p:spPr>
          <a:xfrm>
            <a:off x="8153400" y="6019800"/>
            <a:ext cx="2133600" cy="3048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CID 2016</a:t>
            </a:r>
          </a:p>
        </p:txBody>
      </p:sp>
    </p:spTree>
    <p:extLst>
      <p:ext uri="{BB962C8B-B14F-4D97-AF65-F5344CB8AC3E}">
        <p14:creationId xmlns:p14="http://schemas.microsoft.com/office/powerpoint/2010/main" val="24546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000000"/>
                </a:solidFill>
              </a:rPr>
              <a:t>We</a:t>
            </a:r>
            <a:r>
              <a:rPr lang="en-US" b="1" dirty="0">
                <a:solidFill>
                  <a:srgbClr val="000000"/>
                </a:solidFill>
              </a:rPr>
              <a:t> </a:t>
            </a:r>
            <a:r>
              <a:rPr lang="en-US" b="1" i="1" dirty="0">
                <a:solidFill>
                  <a:srgbClr val="000090"/>
                </a:solidFill>
              </a:rPr>
              <a:t>suggest</a:t>
            </a:r>
            <a:r>
              <a:rPr lang="en-US" b="1" dirty="0">
                <a:solidFill>
                  <a:srgbClr val="000000"/>
                </a:solidFill>
              </a:rPr>
              <a:t> </a:t>
            </a:r>
            <a:r>
              <a:rPr lang="en-US" b="1" dirty="0">
                <a:solidFill>
                  <a:srgbClr val="FF0000"/>
                </a:solidFill>
              </a:rPr>
              <a:t>performing a TST rather than an IGRA </a:t>
            </a:r>
            <a:r>
              <a:rPr lang="en-US" dirty="0"/>
              <a:t>in healthy children under 5:</a:t>
            </a:r>
          </a:p>
          <a:p>
            <a:pPr lvl="1"/>
            <a:r>
              <a:rPr lang="en-US" dirty="0"/>
              <a:t>1) for whom it has been decided testing is warranted </a:t>
            </a:r>
          </a:p>
          <a:p>
            <a:pPr lvl="2"/>
            <a:r>
              <a:rPr lang="en-US" b="1" i="1" dirty="0"/>
              <a:t>(conditional recommendation, very low-quality evidence)</a:t>
            </a:r>
            <a:r>
              <a:rPr lang="en-US" dirty="0"/>
              <a:t> </a:t>
            </a:r>
          </a:p>
          <a:p>
            <a:pPr lvl="1"/>
            <a:endParaRPr lang="en-US" dirty="0"/>
          </a:p>
        </p:txBody>
      </p:sp>
      <p:sp>
        <p:nvSpPr>
          <p:cNvPr id="3" name="Title 2"/>
          <p:cNvSpPr>
            <a:spLocks noGrp="1"/>
          </p:cNvSpPr>
          <p:nvPr>
            <p:ph type="title"/>
          </p:nvPr>
        </p:nvSpPr>
        <p:spPr/>
        <p:txBody>
          <a:bodyPr>
            <a:normAutofit/>
          </a:bodyPr>
          <a:lstStyle/>
          <a:p>
            <a:r>
              <a:rPr lang="en-US" sz="3600" b="1" dirty="0">
                <a:solidFill>
                  <a:srgbClr val="0000FF"/>
                </a:solidFill>
              </a:rPr>
              <a:t>ATS/IDSA/CDC</a:t>
            </a:r>
            <a:br>
              <a:rPr lang="en-US" b="1" dirty="0"/>
            </a:br>
            <a:r>
              <a:rPr lang="en-US" sz="2200" b="1" dirty="0"/>
              <a:t>Clinical Practice Guidelines: Diagnosis of TB in Adults and Children</a:t>
            </a:r>
          </a:p>
        </p:txBody>
      </p:sp>
      <p:sp>
        <p:nvSpPr>
          <p:cNvPr id="4" name="Rounded Rectangle 3"/>
          <p:cNvSpPr/>
          <p:nvPr/>
        </p:nvSpPr>
        <p:spPr>
          <a:xfrm>
            <a:off x="6019800" y="5943600"/>
            <a:ext cx="4038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CID 2016</a:t>
            </a:r>
          </a:p>
        </p:txBody>
      </p:sp>
      <p:sp>
        <p:nvSpPr>
          <p:cNvPr id="5" name="Rounded Rectangle 4"/>
          <p:cNvSpPr/>
          <p:nvPr/>
        </p:nvSpPr>
        <p:spPr>
          <a:xfrm>
            <a:off x="6165908" y="4499707"/>
            <a:ext cx="4923599" cy="95801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New 2024 version of Pediatric Red Book recommends IGRA at any age you use a TST</a:t>
            </a:r>
          </a:p>
        </p:txBody>
      </p:sp>
    </p:spTree>
    <p:extLst>
      <p:ext uri="{BB962C8B-B14F-4D97-AF65-F5344CB8AC3E}">
        <p14:creationId xmlns:p14="http://schemas.microsoft.com/office/powerpoint/2010/main" val="1592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ctrTitle"/>
          </p:nvPr>
        </p:nvSpPr>
        <p:spPr>
          <a:xfrm>
            <a:off x="1664043" y="211778"/>
            <a:ext cx="7772400" cy="1286824"/>
          </a:xfrm>
        </p:spPr>
        <p:txBody>
          <a:bodyPr>
            <a:normAutofit/>
          </a:bodyPr>
          <a:lstStyle/>
          <a:p>
            <a:pPr eaLnBrk="1" hangingPunct="1"/>
            <a:r>
              <a:rPr lang="en-US" sz="4000" dirty="0">
                <a:solidFill>
                  <a:srgbClr val="0000FF"/>
                </a:solidFill>
              </a:rPr>
              <a:t>Active TB Disease or TB Infection?</a:t>
            </a:r>
            <a:br>
              <a:rPr lang="en-US" sz="4000" dirty="0">
                <a:solidFill>
                  <a:srgbClr val="0000FF"/>
                </a:solidFill>
              </a:rPr>
            </a:br>
            <a:r>
              <a:rPr lang="en-US" sz="4000" dirty="0"/>
              <a:t>The Clinical Evaluation</a:t>
            </a:r>
          </a:p>
        </p:txBody>
      </p:sp>
      <p:sp>
        <p:nvSpPr>
          <p:cNvPr id="254978" name="Rectangle 4"/>
          <p:cNvSpPr>
            <a:spLocks noGrp="1" noChangeArrowheads="1"/>
          </p:cNvSpPr>
          <p:nvPr>
            <p:ph type="subTitle" idx="4294967295"/>
          </p:nvPr>
        </p:nvSpPr>
        <p:spPr>
          <a:xfrm>
            <a:off x="1994313" y="3508724"/>
            <a:ext cx="8575589" cy="2814422"/>
          </a:xfrm>
          <a:noFill/>
        </p:spPr>
        <p:txBody>
          <a:bodyPr>
            <a:normAutofit/>
          </a:bodyPr>
          <a:lstStyle/>
          <a:p>
            <a:pPr algn="ctr"/>
            <a:endParaRPr lang="en-US" dirty="0">
              <a:solidFill>
                <a:schemeClr val="bg1"/>
              </a:solidFill>
            </a:endParaRPr>
          </a:p>
          <a:p>
            <a:pPr marL="0" indent="0" algn="ctr">
              <a:buNone/>
            </a:pPr>
            <a:r>
              <a:rPr lang="en-US" dirty="0"/>
              <a:t>If in doubt – wait!</a:t>
            </a:r>
          </a:p>
          <a:p>
            <a:pPr marL="0" indent="0" algn="ctr">
              <a:buNone/>
            </a:pPr>
            <a:r>
              <a:rPr lang="en-US" dirty="0"/>
              <a:t>Evaluate for TB disease</a:t>
            </a:r>
          </a:p>
          <a:p>
            <a:pPr marL="0" indent="0" algn="ctr">
              <a:buNone/>
            </a:pPr>
            <a:r>
              <a:rPr lang="en-US" dirty="0"/>
              <a:t>Consider consultation with TB expert</a:t>
            </a:r>
          </a:p>
        </p:txBody>
      </p:sp>
      <p:sp>
        <p:nvSpPr>
          <p:cNvPr id="3" name="Rectangle 2"/>
          <p:cNvSpPr/>
          <p:nvPr/>
        </p:nvSpPr>
        <p:spPr>
          <a:xfrm>
            <a:off x="1731155" y="2598003"/>
            <a:ext cx="9593983" cy="830997"/>
          </a:xfrm>
          <a:prstGeom prst="rect">
            <a:avLst/>
          </a:prstGeom>
          <a:solidFill>
            <a:srgbClr val="002060"/>
          </a:solidFill>
        </p:spPr>
        <p:txBody>
          <a:bodyPr wrap="square">
            <a:spAutoFit/>
          </a:bodyPr>
          <a:lstStyle/>
          <a:p>
            <a:pPr algn="ctr"/>
            <a:r>
              <a:rPr lang="en-US" sz="2400" b="1" dirty="0">
                <a:solidFill>
                  <a:schemeClr val="bg1"/>
                </a:solidFill>
              </a:rPr>
              <a:t>The single most important thing prior to starting treatment for TB Infection is to exclude active TB disease.  </a:t>
            </a:r>
          </a:p>
        </p:txBody>
      </p:sp>
    </p:spTree>
    <p:extLst>
      <p:ext uri="{BB962C8B-B14F-4D97-AF65-F5344CB8AC3E}">
        <p14:creationId xmlns:p14="http://schemas.microsoft.com/office/powerpoint/2010/main" val="405669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a:xfrm>
            <a:off x="1754841" y="249573"/>
            <a:ext cx="8382000" cy="838200"/>
          </a:xfrm>
        </p:spPr>
        <p:txBody>
          <a:bodyPr>
            <a:noAutofit/>
          </a:bodyPr>
          <a:lstStyle/>
          <a:p>
            <a:pPr eaLnBrk="1" hangingPunct="1"/>
            <a:br>
              <a:rPr lang="en-US" sz="4000" dirty="0">
                <a:solidFill>
                  <a:srgbClr val="0000FF"/>
                </a:solidFill>
              </a:rPr>
            </a:br>
            <a:r>
              <a:rPr lang="en-US" sz="4000" dirty="0">
                <a:solidFill>
                  <a:srgbClr val="0000FF"/>
                </a:solidFill>
              </a:rPr>
              <a:t>Evaluate to Exclude Active TB Disease</a:t>
            </a:r>
            <a:br>
              <a:rPr lang="en-US" sz="4000" dirty="0">
                <a:solidFill>
                  <a:srgbClr val="0000FF"/>
                </a:solidFill>
              </a:rPr>
            </a:br>
            <a:endParaRPr lang="en-US" sz="4000" dirty="0">
              <a:solidFill>
                <a:srgbClr val="0000FF"/>
              </a:solidFill>
            </a:endParaRPr>
          </a:p>
        </p:txBody>
      </p:sp>
      <p:sp>
        <p:nvSpPr>
          <p:cNvPr id="256002" name="Rectangle 3"/>
          <p:cNvSpPr>
            <a:spLocks noGrp="1" noChangeArrowheads="1"/>
          </p:cNvSpPr>
          <p:nvPr>
            <p:ph type="body" idx="1"/>
          </p:nvPr>
        </p:nvSpPr>
        <p:spPr>
          <a:xfrm>
            <a:off x="1604681" y="1600200"/>
            <a:ext cx="9426841" cy="4267200"/>
          </a:xfrm>
        </p:spPr>
        <p:txBody>
          <a:bodyPr>
            <a:normAutofit fontScale="85000" lnSpcReduction="20000"/>
          </a:bodyPr>
          <a:lstStyle/>
          <a:p>
            <a:pPr eaLnBrk="1" hangingPunct="1"/>
            <a:r>
              <a:rPr lang="en-US" dirty="0"/>
              <a:t>If the TST or IGRA is Positive –</a:t>
            </a:r>
          </a:p>
          <a:p>
            <a:pPr lvl="4"/>
            <a:r>
              <a:rPr lang="en-US" sz="3200" b="1" dirty="0">
                <a:solidFill>
                  <a:srgbClr val="FF0000"/>
                </a:solidFill>
              </a:rPr>
              <a:t>OR</a:t>
            </a:r>
          </a:p>
          <a:p>
            <a:r>
              <a:rPr lang="en-US" sz="3000" dirty="0"/>
              <a:t>Patient has been exposed and is symptomatic</a:t>
            </a:r>
          </a:p>
          <a:p>
            <a:pPr lvl="1"/>
            <a:r>
              <a:rPr lang="en-US" sz="2600" dirty="0"/>
              <a:t>At least 10 % of persons with active TB disease are IGRA/TST negative</a:t>
            </a:r>
          </a:p>
          <a:p>
            <a:pPr marL="457200" lvl="1" indent="0">
              <a:buNone/>
            </a:pPr>
            <a:endParaRPr lang="en-US" sz="2600" dirty="0"/>
          </a:p>
          <a:p>
            <a:pPr eaLnBrk="1" hangingPunct="1"/>
            <a:r>
              <a:rPr lang="en-US" dirty="0"/>
              <a:t>Child &lt; 5 or immunocompromised person with recent exposure </a:t>
            </a:r>
            <a:r>
              <a:rPr lang="en-US" b="1" dirty="0"/>
              <a:t>even if TST/IGRA negative –</a:t>
            </a:r>
          </a:p>
          <a:p>
            <a:pPr eaLnBrk="1" hangingPunct="1"/>
            <a:endParaRPr lang="en-US" b="1" dirty="0"/>
          </a:p>
          <a:p>
            <a:pPr eaLnBrk="1" hangingPunct="1"/>
            <a:r>
              <a:rPr lang="en-US" dirty="0"/>
              <a:t>Evaluation includes:</a:t>
            </a:r>
          </a:p>
          <a:p>
            <a:pPr marL="457200" lvl="1" indent="0" eaLnBrk="1" hangingPunct="1">
              <a:buNone/>
            </a:pPr>
            <a:r>
              <a:rPr lang="en-US" dirty="0"/>
              <a:t>	</a:t>
            </a:r>
            <a:r>
              <a:rPr lang="en-US" dirty="0">
                <a:solidFill>
                  <a:srgbClr val="FF0000"/>
                </a:solidFill>
              </a:rPr>
              <a:t>√</a:t>
            </a:r>
            <a:r>
              <a:rPr lang="en-US" dirty="0"/>
              <a:t> History</a:t>
            </a:r>
          </a:p>
          <a:p>
            <a:pPr marL="457200" lvl="1" indent="0" eaLnBrk="1" hangingPunct="1">
              <a:buNone/>
            </a:pPr>
            <a:r>
              <a:rPr lang="en-US" dirty="0"/>
              <a:t>	</a:t>
            </a:r>
            <a:r>
              <a:rPr lang="en-US" dirty="0">
                <a:solidFill>
                  <a:srgbClr val="FF0000"/>
                </a:solidFill>
              </a:rPr>
              <a:t>√ </a:t>
            </a:r>
            <a:r>
              <a:rPr lang="en-US" dirty="0"/>
              <a:t>Physical examination</a:t>
            </a:r>
          </a:p>
          <a:p>
            <a:pPr marL="457200" lvl="1" indent="0" eaLnBrk="1" hangingPunct="1">
              <a:buNone/>
            </a:pPr>
            <a:r>
              <a:rPr lang="en-US" dirty="0"/>
              <a:t>	</a:t>
            </a:r>
            <a:r>
              <a:rPr lang="en-US" dirty="0">
                <a:solidFill>
                  <a:srgbClr val="FF0000"/>
                </a:solidFill>
              </a:rPr>
              <a:t>√ </a:t>
            </a:r>
            <a:r>
              <a:rPr lang="en-US" dirty="0"/>
              <a:t>Chest X-Ray</a:t>
            </a:r>
          </a:p>
          <a:p>
            <a:pPr marL="457200" lvl="1" indent="0">
              <a:buNone/>
            </a:pPr>
            <a:endParaRPr lang="en-US" dirty="0"/>
          </a:p>
        </p:txBody>
      </p:sp>
    </p:spTree>
    <p:extLst>
      <p:ext uri="{BB962C8B-B14F-4D97-AF65-F5344CB8AC3E}">
        <p14:creationId xmlns:p14="http://schemas.microsoft.com/office/powerpoint/2010/main" val="19567232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ChangeArrowheads="1"/>
          </p:cNvSpPr>
          <p:nvPr>
            <p:ph type="title"/>
          </p:nvPr>
        </p:nvSpPr>
        <p:spPr>
          <a:xfrm>
            <a:off x="2262199" y="378865"/>
            <a:ext cx="9096495" cy="1325563"/>
          </a:xfrm>
        </p:spPr>
        <p:txBody>
          <a:bodyPr>
            <a:noAutofit/>
          </a:bodyPr>
          <a:lstStyle/>
          <a:p>
            <a:pPr algn="l" eaLnBrk="1" hangingPunct="1"/>
            <a:br>
              <a:rPr lang="en-US" sz="3200" dirty="0">
                <a:solidFill>
                  <a:srgbClr val="3333FF"/>
                </a:solidFill>
              </a:rPr>
            </a:br>
            <a:r>
              <a:rPr lang="en-US" sz="2400" b="1" dirty="0">
                <a:solidFill>
                  <a:srgbClr val="3333FF"/>
                </a:solidFill>
              </a:rPr>
              <a:t>Is There Evidence of Disease?             Is Patient at Risk of Progression 							to Disease?</a:t>
            </a:r>
          </a:p>
        </p:txBody>
      </p:sp>
      <p:sp>
        <p:nvSpPr>
          <p:cNvPr id="257026" name="Rectangle 3"/>
          <p:cNvSpPr>
            <a:spLocks noGrp="1" noChangeArrowheads="1"/>
          </p:cNvSpPr>
          <p:nvPr>
            <p:ph idx="1"/>
          </p:nvPr>
        </p:nvSpPr>
        <p:spPr>
          <a:solidFill>
            <a:schemeClr val="accent1">
              <a:lumMod val="40000"/>
              <a:lumOff val="60000"/>
            </a:schemeClr>
          </a:solidFill>
        </p:spPr>
        <p:txBody>
          <a:bodyPr>
            <a:normAutofit/>
          </a:bodyPr>
          <a:lstStyle/>
          <a:p>
            <a:pPr eaLnBrk="1" hangingPunct="1"/>
            <a:r>
              <a:rPr lang="en-US" dirty="0"/>
              <a:t>Symptoms*</a:t>
            </a:r>
          </a:p>
          <a:p>
            <a:pPr lvl="1" eaLnBrk="1" hangingPunct="1"/>
            <a:r>
              <a:rPr lang="en-US" dirty="0"/>
              <a:t>Fever</a:t>
            </a:r>
          </a:p>
          <a:p>
            <a:pPr lvl="1" eaLnBrk="1" hangingPunct="1"/>
            <a:r>
              <a:rPr lang="en-US" dirty="0"/>
              <a:t>Chills</a:t>
            </a:r>
          </a:p>
          <a:p>
            <a:pPr lvl="1" eaLnBrk="1" hangingPunct="1"/>
            <a:r>
              <a:rPr lang="en-US" dirty="0"/>
              <a:t>Night Sweats</a:t>
            </a:r>
          </a:p>
          <a:p>
            <a:pPr lvl="1" eaLnBrk="1" hangingPunct="1"/>
            <a:r>
              <a:rPr lang="en-US" dirty="0"/>
              <a:t>Weight Loss</a:t>
            </a:r>
          </a:p>
          <a:p>
            <a:pPr lvl="1" eaLnBrk="1" hangingPunct="1"/>
            <a:r>
              <a:rPr lang="en-US" dirty="0"/>
              <a:t>Cough (dry/productive)</a:t>
            </a:r>
          </a:p>
          <a:p>
            <a:pPr lvl="1" eaLnBrk="1" hangingPunct="1"/>
            <a:r>
              <a:rPr lang="en-US" dirty="0"/>
              <a:t>Hemoptysis</a:t>
            </a:r>
          </a:p>
          <a:p>
            <a:pPr lvl="1" eaLnBrk="1" hangingPunct="1"/>
            <a:r>
              <a:rPr lang="en-US" dirty="0"/>
              <a:t>Fatigue</a:t>
            </a:r>
          </a:p>
          <a:p>
            <a:pPr marL="457200" lvl="1" indent="0">
              <a:buNone/>
            </a:pPr>
            <a:r>
              <a:rPr lang="en-US" dirty="0"/>
              <a:t>	* </a:t>
            </a:r>
            <a:r>
              <a:rPr lang="en-US" b="1" dirty="0"/>
              <a:t>only one may be present</a:t>
            </a:r>
          </a:p>
          <a:p>
            <a:pPr lvl="3" eaLnBrk="1" hangingPunct="1"/>
            <a:endParaRPr lang="en-US" dirty="0">
              <a:latin typeface="Arial" charset="0"/>
            </a:endParaRPr>
          </a:p>
          <a:p>
            <a:pPr lvl="2" eaLnBrk="1" hangingPunct="1"/>
            <a:endParaRPr lang="en-US" dirty="0">
              <a:latin typeface="Arial" charset="0"/>
            </a:endParaRPr>
          </a:p>
          <a:p>
            <a:pPr lvl="1" eaLnBrk="1" hangingPunct="1"/>
            <a:endParaRPr lang="en-US" dirty="0"/>
          </a:p>
        </p:txBody>
      </p:sp>
      <p:sp>
        <p:nvSpPr>
          <p:cNvPr id="257027" name="Rectangle 4"/>
          <p:cNvSpPr>
            <a:spLocks noGrp="1" noChangeArrowheads="1"/>
          </p:cNvSpPr>
          <p:nvPr>
            <p:ph type="body" sz="half" idx="4294967295"/>
          </p:nvPr>
        </p:nvSpPr>
        <p:spPr>
          <a:xfrm>
            <a:off x="6879265" y="2068018"/>
            <a:ext cx="4114800" cy="4454525"/>
          </a:xfrm>
        </p:spPr>
        <p:txBody>
          <a:bodyPr>
            <a:normAutofit/>
          </a:bodyPr>
          <a:lstStyle/>
          <a:p>
            <a:r>
              <a:rPr lang="en-US" dirty="0"/>
              <a:t>Medical History:</a:t>
            </a:r>
          </a:p>
          <a:p>
            <a:pPr lvl="1"/>
            <a:r>
              <a:rPr lang="en-US" dirty="0"/>
              <a:t>HIV</a:t>
            </a:r>
          </a:p>
          <a:p>
            <a:pPr lvl="1"/>
            <a:r>
              <a:rPr lang="en-US" dirty="0"/>
              <a:t>Silicosis</a:t>
            </a:r>
          </a:p>
          <a:p>
            <a:pPr lvl="1"/>
            <a:r>
              <a:rPr lang="en-US" dirty="0"/>
              <a:t>Chronic Kidney Disease</a:t>
            </a:r>
          </a:p>
          <a:p>
            <a:pPr lvl="1"/>
            <a:r>
              <a:rPr lang="en-US" dirty="0"/>
              <a:t>Diabetes</a:t>
            </a:r>
          </a:p>
          <a:p>
            <a:pPr lvl="1"/>
            <a:r>
              <a:rPr lang="en-US" dirty="0"/>
              <a:t>Immunosuppression</a:t>
            </a:r>
          </a:p>
          <a:p>
            <a:pPr lvl="1"/>
            <a:r>
              <a:rPr lang="en-US" dirty="0"/>
              <a:t>Drug/alcohol/tobacco</a:t>
            </a:r>
          </a:p>
          <a:p>
            <a:pPr lvl="1"/>
            <a:r>
              <a:rPr lang="en-US" dirty="0"/>
              <a:t>TB exposure</a:t>
            </a:r>
            <a:endParaRPr lang="en-US" dirty="0">
              <a:latin typeface="Arial" charset="0"/>
            </a:endParaRPr>
          </a:p>
        </p:txBody>
      </p:sp>
    </p:spTree>
    <p:extLst>
      <p:ext uri="{BB962C8B-B14F-4D97-AF65-F5344CB8AC3E}">
        <p14:creationId xmlns:p14="http://schemas.microsoft.com/office/powerpoint/2010/main" val="32287016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1700135" y="172178"/>
            <a:ext cx="9218429" cy="1325563"/>
          </a:xfrm>
        </p:spPr>
        <p:txBody>
          <a:bodyPr/>
          <a:lstStyle/>
          <a:p>
            <a:pPr eaLnBrk="1" hangingPunct="1"/>
            <a:r>
              <a:rPr lang="en-US" sz="3600" dirty="0">
                <a:solidFill>
                  <a:srgbClr val="0000FF"/>
                </a:solidFill>
              </a:rPr>
              <a:t>Physical Exam</a:t>
            </a:r>
          </a:p>
        </p:txBody>
      </p:sp>
      <p:sp>
        <p:nvSpPr>
          <p:cNvPr id="258050" name="Rectangle 3"/>
          <p:cNvSpPr>
            <a:spLocks noGrp="1" noChangeArrowheads="1"/>
          </p:cNvSpPr>
          <p:nvPr>
            <p:ph type="body" idx="1"/>
          </p:nvPr>
        </p:nvSpPr>
        <p:spPr>
          <a:xfrm>
            <a:off x="1981200" y="2241958"/>
            <a:ext cx="8229600" cy="3505200"/>
          </a:xfrm>
        </p:spPr>
        <p:txBody>
          <a:bodyPr>
            <a:normAutofit fontScale="92500" lnSpcReduction="20000"/>
          </a:bodyPr>
          <a:lstStyle/>
          <a:p>
            <a:pPr>
              <a:spcAft>
                <a:spcPts val="1200"/>
              </a:spcAft>
            </a:pPr>
            <a:r>
              <a:rPr lang="en-US" sz="2800" dirty="0"/>
              <a:t>General assessment – does person look well? </a:t>
            </a:r>
          </a:p>
          <a:p>
            <a:pPr>
              <a:spcAft>
                <a:spcPts val="1200"/>
              </a:spcAft>
            </a:pPr>
            <a:r>
              <a:rPr lang="en-US" sz="2800" dirty="0"/>
              <a:t>Lung exam</a:t>
            </a:r>
          </a:p>
          <a:p>
            <a:pPr>
              <a:spcAft>
                <a:spcPts val="1200"/>
              </a:spcAft>
            </a:pPr>
            <a:r>
              <a:rPr lang="en-US" sz="2800" dirty="0"/>
              <a:t>Check for lymph nodes</a:t>
            </a:r>
          </a:p>
          <a:p>
            <a:pPr>
              <a:spcAft>
                <a:spcPts val="1200"/>
              </a:spcAft>
            </a:pPr>
            <a:r>
              <a:rPr lang="en-US" sz="2800" dirty="0"/>
              <a:t>Palpate liver</a:t>
            </a:r>
          </a:p>
          <a:p>
            <a:pPr>
              <a:spcAft>
                <a:spcPts val="1200"/>
              </a:spcAft>
            </a:pPr>
            <a:r>
              <a:rPr lang="en-US" sz="2800" i="1" dirty="0"/>
              <a:t>In children</a:t>
            </a:r>
            <a:r>
              <a:rPr lang="en-US" sz="2800" dirty="0"/>
              <a:t> look at growth curve/weight/activity</a:t>
            </a:r>
          </a:p>
          <a:p>
            <a:pPr>
              <a:spcAft>
                <a:spcPts val="1200"/>
              </a:spcAft>
            </a:pPr>
            <a:r>
              <a:rPr lang="en-US" sz="2800" dirty="0"/>
              <a:t>Look for anything that will complicate therapy!</a:t>
            </a:r>
          </a:p>
          <a:p>
            <a:pPr lvl="3">
              <a:spcAft>
                <a:spcPts val="1200"/>
              </a:spcAft>
            </a:pPr>
            <a:endParaRPr lang="en-US" dirty="0">
              <a:latin typeface="Arial" charset="0"/>
            </a:endParaRPr>
          </a:p>
          <a:p>
            <a:pPr lvl="2">
              <a:spcAft>
                <a:spcPts val="1200"/>
              </a:spcAft>
            </a:pPr>
            <a:endParaRPr lang="en-US" dirty="0"/>
          </a:p>
          <a:p>
            <a:pPr lvl="1">
              <a:spcAft>
                <a:spcPts val="1200"/>
              </a:spcAft>
            </a:pPr>
            <a:endParaRPr lang="en-US" dirty="0"/>
          </a:p>
        </p:txBody>
      </p:sp>
    </p:spTree>
    <p:extLst>
      <p:ext uri="{BB962C8B-B14F-4D97-AF65-F5344CB8AC3E}">
        <p14:creationId xmlns:p14="http://schemas.microsoft.com/office/powerpoint/2010/main" val="41803141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1676400" y="135570"/>
            <a:ext cx="9218429" cy="1325563"/>
          </a:xfrm>
        </p:spPr>
        <p:txBody>
          <a:bodyPr/>
          <a:lstStyle/>
          <a:p>
            <a:pPr eaLnBrk="1" hangingPunct="1"/>
            <a:r>
              <a:rPr lang="en-US" sz="3600" dirty="0">
                <a:solidFill>
                  <a:srgbClr val="0000FF"/>
                </a:solidFill>
              </a:rPr>
              <a:t>Radiologic Exam</a:t>
            </a:r>
          </a:p>
        </p:txBody>
      </p:sp>
      <p:sp>
        <p:nvSpPr>
          <p:cNvPr id="259074" name="Rectangle 3"/>
          <p:cNvSpPr>
            <a:spLocks noGrp="1" noChangeArrowheads="1"/>
          </p:cNvSpPr>
          <p:nvPr>
            <p:ph type="body" idx="1"/>
          </p:nvPr>
        </p:nvSpPr>
        <p:spPr>
          <a:xfrm>
            <a:off x="1676400" y="2097248"/>
            <a:ext cx="8763000" cy="3962400"/>
          </a:xfrm>
        </p:spPr>
        <p:txBody>
          <a:bodyPr>
            <a:normAutofit/>
          </a:bodyPr>
          <a:lstStyle/>
          <a:p>
            <a:pPr eaLnBrk="1" hangingPunct="1"/>
            <a:r>
              <a:rPr lang="en-US" dirty="0"/>
              <a:t>CXR must be done </a:t>
            </a:r>
            <a:r>
              <a:rPr lang="en-US" b="1" dirty="0"/>
              <a:t>before treatment of TB Infection</a:t>
            </a:r>
          </a:p>
          <a:p>
            <a:pPr lvl="1"/>
            <a:r>
              <a:rPr lang="en-US" dirty="0"/>
              <a:t>Must be read as normal</a:t>
            </a:r>
          </a:p>
          <a:p>
            <a:pPr eaLnBrk="1" hangingPunct="1">
              <a:buNone/>
            </a:pPr>
            <a:r>
              <a:rPr lang="en-US" dirty="0"/>
              <a:t>		Or</a:t>
            </a:r>
          </a:p>
          <a:p>
            <a:pPr lvl="1"/>
            <a:r>
              <a:rPr lang="en-US" dirty="0"/>
              <a:t>IF abnormal:</a:t>
            </a:r>
          </a:p>
          <a:p>
            <a:pPr lvl="2"/>
            <a:r>
              <a:rPr lang="en-US" dirty="0"/>
              <a:t>Not consistent with Active TB</a:t>
            </a:r>
          </a:p>
          <a:p>
            <a:pPr lvl="2"/>
            <a:r>
              <a:rPr lang="en-US" dirty="0"/>
              <a:t>Stable abnormality confirmed over a 3 month period</a:t>
            </a:r>
          </a:p>
          <a:p>
            <a:pPr lvl="2" eaLnBrk="1" hangingPunct="1"/>
            <a:endParaRPr lang="en-US" sz="2800" dirty="0">
              <a:latin typeface="Arial" charset="0"/>
            </a:endParaRPr>
          </a:p>
          <a:p>
            <a:pPr lvl="1" eaLnBrk="1" hangingPunct="1"/>
            <a:endParaRPr lang="en-US" dirty="0">
              <a:latin typeface="Arial" charset="0"/>
            </a:endParaRPr>
          </a:p>
        </p:txBody>
      </p:sp>
    </p:spTree>
    <p:extLst>
      <p:ext uri="{BB962C8B-B14F-4D97-AF65-F5344CB8AC3E}">
        <p14:creationId xmlns:p14="http://schemas.microsoft.com/office/powerpoint/2010/main" val="30509535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ChangeArrowheads="1"/>
          </p:cNvSpPr>
          <p:nvPr>
            <p:ph type="title"/>
          </p:nvPr>
        </p:nvSpPr>
        <p:spPr>
          <a:xfrm>
            <a:off x="1779864" y="228600"/>
            <a:ext cx="8229600" cy="914400"/>
          </a:xfrm>
        </p:spPr>
        <p:txBody>
          <a:bodyPr>
            <a:normAutofit/>
          </a:bodyPr>
          <a:lstStyle/>
          <a:p>
            <a:pPr eaLnBrk="1" hangingPunct="1"/>
            <a:r>
              <a:rPr lang="en-US" sz="4000" dirty="0" err="1">
                <a:solidFill>
                  <a:srgbClr val="0000FF"/>
                </a:solidFill>
              </a:rPr>
              <a:t>Mycobacteriological</a:t>
            </a:r>
            <a:r>
              <a:rPr lang="en-US" sz="4000" dirty="0">
                <a:solidFill>
                  <a:srgbClr val="0000FF"/>
                </a:solidFill>
              </a:rPr>
              <a:t> Laboratory Exam</a:t>
            </a:r>
          </a:p>
        </p:txBody>
      </p:sp>
      <p:sp>
        <p:nvSpPr>
          <p:cNvPr id="266242" name="Rectangle 3"/>
          <p:cNvSpPr>
            <a:spLocks noGrp="1" noChangeArrowheads="1"/>
          </p:cNvSpPr>
          <p:nvPr>
            <p:ph type="body" idx="1"/>
          </p:nvPr>
        </p:nvSpPr>
        <p:spPr>
          <a:xfrm>
            <a:off x="1981200" y="1905000"/>
            <a:ext cx="8229600" cy="4724400"/>
          </a:xfrm>
        </p:spPr>
        <p:txBody>
          <a:bodyPr>
            <a:normAutofit/>
          </a:bodyPr>
          <a:lstStyle/>
          <a:p>
            <a:r>
              <a:rPr lang="en-US" sz="2400" dirty="0"/>
              <a:t>If you suspect TB disease due to an abnormal CXR and/or symptoms – collect sputum specimens:</a:t>
            </a:r>
          </a:p>
          <a:p>
            <a:pPr lvl="1"/>
            <a:r>
              <a:rPr lang="en-US" sz="2000" dirty="0"/>
              <a:t>Gene Xpert (1) AFB smear (3), and culture(3)</a:t>
            </a:r>
          </a:p>
          <a:p>
            <a:pPr lvl="1"/>
            <a:endParaRPr lang="en-US" sz="2000" dirty="0"/>
          </a:p>
          <a:p>
            <a:r>
              <a:rPr lang="en-US" sz="2400" dirty="0"/>
              <a:t>If Gene Xpert and AFB smears are negative, don’t start TB Infection treatment until cultures are negative – 6 weeks</a:t>
            </a:r>
          </a:p>
          <a:p>
            <a:pPr lvl="1"/>
            <a:r>
              <a:rPr lang="en-US" sz="2000" dirty="0"/>
              <a:t>Remember you suspected possible TB disease and you cannot exclude this without a negative culture</a:t>
            </a:r>
          </a:p>
          <a:p>
            <a:pPr lvl="1"/>
            <a:r>
              <a:rPr lang="en-US" sz="2000" dirty="0"/>
              <a:t>May be appropriate to start RIPE for disease</a:t>
            </a:r>
          </a:p>
          <a:p>
            <a:endParaRPr lang="en-US" sz="2400" dirty="0"/>
          </a:p>
          <a:p>
            <a:pPr lvl="1" eaLnBrk="1" hangingPunct="1"/>
            <a:endParaRPr lang="en-US" sz="2000" dirty="0"/>
          </a:p>
          <a:p>
            <a:pPr lvl="1" eaLnBrk="1" hangingPunct="1"/>
            <a:endParaRPr lang="en-US" sz="2000" dirty="0">
              <a:latin typeface="Arial" charset="0"/>
            </a:endParaRPr>
          </a:p>
        </p:txBody>
      </p:sp>
    </p:spTree>
    <p:extLst>
      <p:ext uri="{BB962C8B-B14F-4D97-AF65-F5344CB8AC3E}">
        <p14:creationId xmlns:p14="http://schemas.microsoft.com/office/powerpoint/2010/main" val="11914591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3" name="Rectangle 2"/>
          <p:cNvSpPr>
            <a:spLocks noGrp="1" noChangeArrowheads="1"/>
          </p:cNvSpPr>
          <p:nvPr>
            <p:ph type="title"/>
          </p:nvPr>
        </p:nvSpPr>
        <p:spPr>
          <a:xfrm>
            <a:off x="1679196" y="281031"/>
            <a:ext cx="8229600" cy="1143000"/>
          </a:xfrm>
        </p:spPr>
        <p:txBody>
          <a:bodyPr>
            <a:normAutofit/>
          </a:bodyPr>
          <a:lstStyle/>
          <a:p>
            <a:pPr eaLnBrk="1" hangingPunct="1"/>
            <a:r>
              <a:rPr lang="en-US" sz="3600" dirty="0">
                <a:solidFill>
                  <a:srgbClr val="0000FF"/>
                </a:solidFill>
              </a:rPr>
              <a:t>Management of Positive TST or IGRA  </a:t>
            </a:r>
            <a:br>
              <a:rPr lang="en-US" sz="3600" dirty="0">
                <a:solidFill>
                  <a:srgbClr val="0000FF"/>
                </a:solidFill>
              </a:rPr>
            </a:br>
            <a:r>
              <a:rPr lang="en-US" sz="3600" dirty="0">
                <a:solidFill>
                  <a:srgbClr val="0000FF"/>
                </a:solidFill>
              </a:rPr>
              <a:t>When the CXR is Not Normal </a:t>
            </a:r>
          </a:p>
        </p:txBody>
      </p:sp>
      <p:sp>
        <p:nvSpPr>
          <p:cNvPr id="264194" name="Rectangle 3"/>
          <p:cNvSpPr>
            <a:spLocks noGrp="1" noChangeArrowheads="1"/>
          </p:cNvSpPr>
          <p:nvPr>
            <p:ph type="body" idx="1"/>
          </p:nvPr>
        </p:nvSpPr>
        <p:spPr>
          <a:xfrm>
            <a:off x="1766541" y="2068051"/>
            <a:ext cx="9457929" cy="4101353"/>
          </a:xfrm>
        </p:spPr>
        <p:txBody>
          <a:bodyPr>
            <a:noAutofit/>
          </a:bodyPr>
          <a:lstStyle/>
          <a:p>
            <a:pPr eaLnBrk="1" hangingPunct="1">
              <a:spcAft>
                <a:spcPts val="1200"/>
              </a:spcAft>
            </a:pPr>
            <a:r>
              <a:rPr lang="en-US" sz="2400" dirty="0"/>
              <a:t>Assess likelihood that the CXR abnormality is really TB</a:t>
            </a:r>
          </a:p>
          <a:p>
            <a:pPr eaLnBrk="1" hangingPunct="1"/>
            <a:r>
              <a:rPr lang="en-US" sz="2400" dirty="0"/>
              <a:t>If Patient has </a:t>
            </a:r>
            <a:r>
              <a:rPr lang="en-US" sz="2400" u="sng" dirty="0"/>
              <a:t>NO</a:t>
            </a:r>
            <a:r>
              <a:rPr lang="en-US" sz="2400" dirty="0"/>
              <a:t> signs or symptoms of Active TB, CXR possibly c/w TB but no classic findings:</a:t>
            </a:r>
          </a:p>
          <a:p>
            <a:pPr lvl="1" eaLnBrk="1" hangingPunct="1"/>
            <a:r>
              <a:rPr lang="en-US" sz="1800" dirty="0"/>
              <a:t>Collect 3 sputum specimens for smears and culture</a:t>
            </a:r>
          </a:p>
          <a:p>
            <a:pPr lvl="1" eaLnBrk="1" hangingPunct="1">
              <a:spcAft>
                <a:spcPts val="1200"/>
              </a:spcAft>
            </a:pPr>
            <a:r>
              <a:rPr lang="en-US" sz="1800" dirty="0"/>
              <a:t>Evaluate for symptoms</a:t>
            </a:r>
          </a:p>
          <a:p>
            <a:r>
              <a:rPr lang="en-US" sz="2400" dirty="0"/>
              <a:t>If no symptoms and AFB smear/Xpert negative - Wait </a:t>
            </a:r>
          </a:p>
          <a:p>
            <a:pPr lvl="1" eaLnBrk="1" hangingPunct="1">
              <a:spcAft>
                <a:spcPts val="1200"/>
              </a:spcAft>
            </a:pPr>
            <a:r>
              <a:rPr lang="en-US" sz="2000" dirty="0"/>
              <a:t>Repeat CXR after 2 – 3months</a:t>
            </a:r>
          </a:p>
          <a:p>
            <a:pPr eaLnBrk="1" hangingPunct="1">
              <a:spcAft>
                <a:spcPts val="1200"/>
              </a:spcAft>
            </a:pPr>
            <a:r>
              <a:rPr lang="en-US" sz="2400" dirty="0"/>
              <a:t>If CXR stable at 2 – 3 months and cultures negative, treat for TB Infection</a:t>
            </a:r>
          </a:p>
        </p:txBody>
      </p:sp>
    </p:spTree>
    <p:extLst>
      <p:ext uri="{BB962C8B-B14F-4D97-AF65-F5344CB8AC3E}">
        <p14:creationId xmlns:p14="http://schemas.microsoft.com/office/powerpoint/2010/main" val="325691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467" y="147011"/>
            <a:ext cx="9218429" cy="1325563"/>
          </a:xfrm>
        </p:spPr>
        <p:txBody>
          <a:bodyPr/>
          <a:lstStyle/>
          <a:p>
            <a:r>
              <a:rPr lang="en-US" dirty="0">
                <a:solidFill>
                  <a:srgbClr val="0000FF"/>
                </a:solidFill>
              </a:rPr>
              <a:t>What We Will Cover</a:t>
            </a:r>
          </a:p>
        </p:txBody>
      </p:sp>
      <p:sp>
        <p:nvSpPr>
          <p:cNvPr id="3" name="Content Placeholder 2"/>
          <p:cNvSpPr>
            <a:spLocks noGrp="1"/>
          </p:cNvSpPr>
          <p:nvPr>
            <p:ph idx="1"/>
          </p:nvPr>
        </p:nvSpPr>
        <p:spPr>
          <a:xfrm>
            <a:off x="1733691" y="2359651"/>
            <a:ext cx="9218429" cy="4351338"/>
          </a:xfrm>
        </p:spPr>
        <p:txBody>
          <a:bodyPr/>
          <a:lstStyle/>
          <a:p>
            <a:r>
              <a:rPr lang="en-US" dirty="0"/>
              <a:t>Diagnosis of LTBI</a:t>
            </a:r>
          </a:p>
          <a:p>
            <a:pPr lvl="1"/>
            <a:r>
              <a:rPr lang="en-US" dirty="0"/>
              <a:t>Identifying those at risk of TB exposure </a:t>
            </a:r>
          </a:p>
          <a:p>
            <a:pPr lvl="1"/>
            <a:endParaRPr lang="en-US" dirty="0"/>
          </a:p>
          <a:p>
            <a:r>
              <a:rPr lang="en-US" dirty="0"/>
              <a:t>Determining Who to Treat</a:t>
            </a:r>
          </a:p>
          <a:p>
            <a:pPr lvl="1"/>
            <a:r>
              <a:rPr lang="en-US" dirty="0"/>
              <a:t>Identifying those at risk of progression to TB disease</a:t>
            </a:r>
          </a:p>
          <a:p>
            <a:pPr marL="0" indent="0">
              <a:buNone/>
            </a:pPr>
            <a:endParaRPr lang="en-US" dirty="0"/>
          </a:p>
          <a:p>
            <a:r>
              <a:rPr lang="en-US" dirty="0"/>
              <a:t>LTBI Therapy – What Regimen is Best?</a:t>
            </a:r>
          </a:p>
          <a:p>
            <a:endParaRPr lang="en-US" dirty="0"/>
          </a:p>
          <a:p>
            <a:endParaRPr lang="en-US" dirty="0"/>
          </a:p>
        </p:txBody>
      </p:sp>
    </p:spTree>
    <p:extLst>
      <p:ext uri="{BB962C8B-B14F-4D97-AF65-F5344CB8AC3E}">
        <p14:creationId xmlns:p14="http://schemas.microsoft.com/office/powerpoint/2010/main" val="13233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p:txBody>
          <a:bodyPr>
            <a:normAutofit fontScale="90000"/>
          </a:bodyPr>
          <a:lstStyle/>
          <a:p>
            <a:br>
              <a:rPr lang="en-US" sz="3200" dirty="0">
                <a:solidFill>
                  <a:srgbClr val="3333FF"/>
                </a:solidFill>
              </a:rPr>
            </a:br>
            <a:r>
              <a:rPr lang="en-US" sz="3200" dirty="0">
                <a:solidFill>
                  <a:srgbClr val="002060"/>
                </a:solidFill>
              </a:rPr>
              <a:t>Management of Positive TST or IGRA </a:t>
            </a:r>
            <a:br>
              <a:rPr lang="en-US" sz="3200" dirty="0">
                <a:solidFill>
                  <a:srgbClr val="002060"/>
                </a:solidFill>
              </a:rPr>
            </a:br>
            <a:r>
              <a:rPr lang="en-US" sz="3200" dirty="0">
                <a:solidFill>
                  <a:srgbClr val="002060"/>
                </a:solidFill>
              </a:rPr>
              <a:t>When </a:t>
            </a:r>
            <a:r>
              <a:rPr lang="en-US" sz="3200" b="1" dirty="0">
                <a:solidFill>
                  <a:srgbClr val="0000FF"/>
                </a:solidFill>
              </a:rPr>
              <a:t>CXR is Abnormal </a:t>
            </a:r>
            <a:r>
              <a:rPr lang="en-US" sz="3200" dirty="0">
                <a:solidFill>
                  <a:srgbClr val="002060"/>
                </a:solidFill>
              </a:rPr>
              <a:t>c/w TB disease </a:t>
            </a:r>
            <a:r>
              <a:rPr lang="en-US" sz="3200" b="1" dirty="0">
                <a:solidFill>
                  <a:srgbClr val="0000FF"/>
                </a:solidFill>
              </a:rPr>
              <a:t>or If Patient Has Signs or Symptoms </a:t>
            </a:r>
            <a:r>
              <a:rPr lang="en-US" sz="3200" dirty="0">
                <a:solidFill>
                  <a:srgbClr val="002060"/>
                </a:solidFill>
              </a:rPr>
              <a:t>of Active TB Disease</a:t>
            </a:r>
            <a:br>
              <a:rPr lang="en-US" sz="3200" dirty="0">
                <a:solidFill>
                  <a:srgbClr val="002060"/>
                </a:solidFill>
              </a:rPr>
            </a:br>
            <a:endParaRPr lang="en-US" sz="3200" dirty="0">
              <a:solidFill>
                <a:srgbClr val="002060"/>
              </a:solidFill>
            </a:endParaRPr>
          </a:p>
        </p:txBody>
      </p:sp>
      <p:sp>
        <p:nvSpPr>
          <p:cNvPr id="263170" name="Rectangle 4"/>
          <p:cNvSpPr>
            <a:spLocks noGrp="1" noChangeArrowheads="1"/>
          </p:cNvSpPr>
          <p:nvPr>
            <p:ph idx="1"/>
          </p:nvPr>
        </p:nvSpPr>
        <p:spPr>
          <a:xfrm>
            <a:off x="1583323" y="2506662"/>
            <a:ext cx="9716648" cy="3466299"/>
          </a:xfrm>
        </p:spPr>
        <p:txBody>
          <a:bodyPr>
            <a:noAutofit/>
          </a:bodyPr>
          <a:lstStyle/>
          <a:p>
            <a:r>
              <a:rPr lang="en-US" sz="2200" dirty="0"/>
              <a:t>The patient should be suspected of having  TB disease</a:t>
            </a:r>
          </a:p>
          <a:p>
            <a:r>
              <a:rPr lang="en-US" sz="2200" dirty="0"/>
              <a:t>Collect 3 sputa for smear and culture</a:t>
            </a:r>
          </a:p>
          <a:p>
            <a:r>
              <a:rPr lang="en-US" sz="2200" dirty="0"/>
              <a:t>Strongly consider starting standard 4 drug (RIPE) treatment – if started report!</a:t>
            </a:r>
          </a:p>
          <a:p>
            <a:pPr marL="457200" lvl="1" indent="0">
              <a:buNone/>
            </a:pPr>
            <a:endParaRPr lang="en-US" sz="2200" dirty="0"/>
          </a:p>
          <a:p>
            <a:r>
              <a:rPr lang="en-US" sz="2200" dirty="0"/>
              <a:t>If positive smear and/or Gene Xpert</a:t>
            </a:r>
          </a:p>
          <a:p>
            <a:pPr lvl="1"/>
            <a:r>
              <a:rPr lang="en-US" sz="2200" dirty="0"/>
              <a:t>Report to public health and start 4 drug (RIPE) treatment</a:t>
            </a:r>
          </a:p>
          <a:p>
            <a:pPr lvl="1" eaLnBrk="1" hangingPunct="1"/>
            <a:endParaRPr lang="en-US" sz="2200" dirty="0"/>
          </a:p>
          <a:p>
            <a:pPr eaLnBrk="1" hangingPunct="1"/>
            <a:r>
              <a:rPr lang="en-US" sz="2200" dirty="0"/>
              <a:t>Never (ever!) start a treatment for TB infection in a patient with possible active TB</a:t>
            </a:r>
          </a:p>
          <a:p>
            <a:pPr eaLnBrk="1" hangingPunct="1"/>
            <a:endParaRPr lang="en-US" sz="2200" dirty="0">
              <a:latin typeface="Arial" charset="0"/>
            </a:endParaRPr>
          </a:p>
        </p:txBody>
      </p:sp>
    </p:spTree>
    <p:extLst>
      <p:ext uri="{BB962C8B-B14F-4D97-AF65-F5344CB8AC3E}">
        <p14:creationId xmlns:p14="http://schemas.microsoft.com/office/powerpoint/2010/main" val="343064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332" y="103012"/>
            <a:ext cx="9218429" cy="1325563"/>
          </a:xfrm>
        </p:spPr>
        <p:txBody>
          <a:bodyPr>
            <a:normAutofit fontScale="90000"/>
          </a:bodyPr>
          <a:lstStyle/>
          <a:p>
            <a:br>
              <a:rPr lang="en-US" dirty="0">
                <a:solidFill>
                  <a:srgbClr val="0000FF"/>
                </a:solidFill>
              </a:rPr>
            </a:br>
            <a:r>
              <a:rPr lang="en-US" dirty="0">
                <a:solidFill>
                  <a:srgbClr val="0000FF"/>
                </a:solidFill>
              </a:rPr>
              <a:t>Deciding When to Treat LTBI</a:t>
            </a:r>
            <a:br>
              <a:rPr lang="en-US" dirty="0">
                <a:solidFill>
                  <a:srgbClr val="0000FF"/>
                </a:solidFill>
              </a:rPr>
            </a:br>
            <a:r>
              <a:rPr lang="en-US" sz="2700" b="1" dirty="0"/>
              <a:t>Groups Who Should be Given High Priority for LTBI Treatment</a:t>
            </a:r>
            <a:br>
              <a:rPr lang="en-US" dirty="0"/>
            </a:br>
            <a:endParaRPr lang="en-US" dirty="0">
              <a:solidFill>
                <a:srgbClr val="0000FF"/>
              </a:solidFill>
            </a:endParaRPr>
          </a:p>
        </p:txBody>
      </p:sp>
      <p:sp>
        <p:nvSpPr>
          <p:cNvPr id="3" name="Content Placeholder 2"/>
          <p:cNvSpPr>
            <a:spLocks noGrp="1"/>
          </p:cNvSpPr>
          <p:nvPr>
            <p:ph idx="1"/>
          </p:nvPr>
        </p:nvSpPr>
        <p:spPr>
          <a:xfrm>
            <a:off x="1673000" y="1822450"/>
            <a:ext cx="4802445" cy="4351338"/>
          </a:xfrm>
        </p:spPr>
        <p:txBody>
          <a:bodyPr>
            <a:normAutofit/>
          </a:bodyPr>
          <a:lstStyle/>
          <a:p>
            <a:pPr marL="0" indent="0">
              <a:buNone/>
            </a:pPr>
            <a:r>
              <a:rPr lang="en-US" sz="2400" b="1" dirty="0"/>
              <a:t>People with a positive IGRA result or a TST reaction of ≥ 5 mm </a:t>
            </a:r>
          </a:p>
          <a:p>
            <a:r>
              <a:rPr lang="en-US" sz="1900" dirty="0"/>
              <a:t>HIV-infected persons</a:t>
            </a:r>
          </a:p>
          <a:p>
            <a:r>
              <a:rPr lang="en-US" sz="1900" dirty="0"/>
              <a:t>Recent contacts of a TB case</a:t>
            </a:r>
          </a:p>
          <a:p>
            <a:r>
              <a:rPr lang="en-US" sz="1900" dirty="0"/>
              <a:t>Persons with fibrotic changes on CXR c/w old TB</a:t>
            </a:r>
          </a:p>
          <a:p>
            <a:r>
              <a:rPr lang="en-US" sz="1900" dirty="0"/>
              <a:t>Organ transplant recipients</a:t>
            </a:r>
          </a:p>
          <a:p>
            <a:r>
              <a:rPr lang="en-US" sz="1900" dirty="0"/>
              <a:t>Persons immunosuppressed for other reasons </a:t>
            </a:r>
          </a:p>
          <a:p>
            <a:pPr lvl="1"/>
            <a:r>
              <a:rPr lang="en-US" sz="1700" dirty="0"/>
              <a:t>taking the equivalent of &gt;15 mg/day of prednisone for ≥  1 month, </a:t>
            </a:r>
          </a:p>
          <a:p>
            <a:pPr lvl="1"/>
            <a:r>
              <a:rPr lang="en-US" sz="1700" dirty="0"/>
              <a:t>taking TNF-α antagonists</a:t>
            </a:r>
          </a:p>
          <a:p>
            <a:pPr lvl="1"/>
            <a:r>
              <a:rPr lang="en-US" sz="1700" dirty="0"/>
              <a:t>receiving chemo/radiation therapy</a:t>
            </a:r>
          </a:p>
          <a:p>
            <a:endParaRPr lang="en-US" dirty="0"/>
          </a:p>
        </p:txBody>
      </p:sp>
      <p:sp>
        <p:nvSpPr>
          <p:cNvPr id="4" name="Content Placeholder 3"/>
          <p:cNvSpPr>
            <a:spLocks noGrp="1"/>
          </p:cNvSpPr>
          <p:nvPr>
            <p:ph sz="half" idx="4294967295"/>
          </p:nvPr>
        </p:nvSpPr>
        <p:spPr>
          <a:xfrm>
            <a:off x="6735147" y="1816100"/>
            <a:ext cx="4564224" cy="4667250"/>
          </a:xfrm>
        </p:spPr>
        <p:txBody>
          <a:bodyPr>
            <a:normAutofit lnSpcReduction="10000"/>
          </a:bodyPr>
          <a:lstStyle/>
          <a:p>
            <a:pPr marL="0" indent="0">
              <a:buNone/>
            </a:pPr>
            <a:r>
              <a:rPr lang="en-US" sz="2200" b="1" dirty="0"/>
              <a:t>People with a positive IGRA result or a TST reaction of ≥ 10 mm </a:t>
            </a:r>
          </a:p>
          <a:p>
            <a:r>
              <a:rPr lang="en-US" sz="2200" dirty="0"/>
              <a:t>Persons from high-prevalence countries</a:t>
            </a:r>
          </a:p>
          <a:p>
            <a:r>
              <a:rPr lang="en-US" sz="2200" dirty="0"/>
              <a:t>Injection drug users</a:t>
            </a:r>
          </a:p>
          <a:p>
            <a:r>
              <a:rPr lang="en-US" sz="2200" dirty="0"/>
              <a:t>Residents and employees of high-risk congregate settings (e.g., correctional facilities, nursing homes, homeless shelters, hospitals, and other health care facilities)</a:t>
            </a:r>
          </a:p>
          <a:p>
            <a:r>
              <a:rPr lang="en-US" sz="2200" dirty="0"/>
              <a:t>Mycobacteriology lab personnel</a:t>
            </a:r>
          </a:p>
          <a:p>
            <a:r>
              <a:rPr lang="en-US" sz="2200" dirty="0"/>
              <a:t>Children &lt; 4 years of age,</a:t>
            </a:r>
          </a:p>
          <a:p>
            <a:r>
              <a:rPr lang="en-US" sz="2200" dirty="0"/>
              <a:t>Children and adolescents exposed to adults in high-risk categories</a:t>
            </a:r>
          </a:p>
          <a:p>
            <a:endParaRPr lang="en-US" dirty="0"/>
          </a:p>
        </p:txBody>
      </p:sp>
    </p:spTree>
    <p:extLst>
      <p:ext uri="{BB962C8B-B14F-4D97-AF65-F5344CB8AC3E}">
        <p14:creationId xmlns:p14="http://schemas.microsoft.com/office/powerpoint/2010/main" val="15448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696" y="109537"/>
            <a:ext cx="8229600" cy="1143000"/>
          </a:xfrm>
        </p:spPr>
        <p:txBody>
          <a:bodyPr>
            <a:normAutofit/>
          </a:bodyPr>
          <a:lstStyle/>
          <a:p>
            <a:r>
              <a:rPr lang="en-US" sz="3600" dirty="0">
                <a:solidFill>
                  <a:srgbClr val="0000FF"/>
                </a:solidFill>
              </a:rPr>
              <a:t>Children Who Should Be Treated Following Recent Exposure Once TB Disease Excluded:</a:t>
            </a:r>
          </a:p>
        </p:txBody>
      </p:sp>
      <p:sp>
        <p:nvSpPr>
          <p:cNvPr id="3" name="Content Placeholder 2"/>
          <p:cNvSpPr>
            <a:spLocks noGrp="1"/>
          </p:cNvSpPr>
          <p:nvPr>
            <p:ph idx="1"/>
          </p:nvPr>
        </p:nvSpPr>
        <p:spPr>
          <a:xfrm>
            <a:off x="1750469" y="2303797"/>
            <a:ext cx="9218429" cy="4351338"/>
          </a:xfrm>
        </p:spPr>
        <p:txBody>
          <a:bodyPr>
            <a:normAutofit/>
          </a:bodyPr>
          <a:lstStyle/>
          <a:p>
            <a:r>
              <a:rPr lang="en-US" sz="2400" dirty="0"/>
              <a:t>Contacts &lt; 5 y/o identified during an investigation surrounding an identified case</a:t>
            </a:r>
          </a:p>
          <a:p>
            <a:pPr lvl="1"/>
            <a:r>
              <a:rPr lang="en-US" sz="2000" dirty="0"/>
              <a:t>Treat even if initial TST or IGRA is negative </a:t>
            </a:r>
          </a:p>
          <a:p>
            <a:pPr marL="457200" lvl="1" indent="0">
              <a:buNone/>
            </a:pPr>
            <a:endParaRPr lang="en-US" sz="2000" dirty="0"/>
          </a:p>
          <a:p>
            <a:r>
              <a:rPr lang="en-US" sz="2400" dirty="0"/>
              <a:t>Those &gt; 5 y/o who are TST or IGRA positive</a:t>
            </a:r>
          </a:p>
          <a:p>
            <a:pPr marL="0" indent="0">
              <a:buNone/>
            </a:pPr>
            <a:endParaRPr lang="en-US" sz="2400" dirty="0"/>
          </a:p>
          <a:p>
            <a:r>
              <a:rPr lang="en-US" sz="2400" dirty="0"/>
              <a:t>Recent immigrants and refugee children with positive  IGRA</a:t>
            </a:r>
          </a:p>
        </p:txBody>
      </p:sp>
    </p:spTree>
    <p:extLst>
      <p:ext uri="{BB962C8B-B14F-4D97-AF65-F5344CB8AC3E}">
        <p14:creationId xmlns:p14="http://schemas.microsoft.com/office/powerpoint/2010/main" val="13072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678966" y="234497"/>
            <a:ext cx="9411768" cy="1325563"/>
          </a:xfrm>
        </p:spPr>
        <p:txBody>
          <a:bodyPr vert="horz" lIns="90488" tIns="44450" rIns="90488" bIns="44450" rtlCol="0" anchor="ctr">
            <a:noAutofit/>
          </a:bodyPr>
          <a:lstStyle/>
          <a:p>
            <a:pPr eaLnBrk="1" hangingPunct="1">
              <a:defRPr/>
            </a:pPr>
            <a:r>
              <a:rPr lang="en-US" sz="3600" dirty="0">
                <a:solidFill>
                  <a:srgbClr val="0000FF"/>
                </a:solidFill>
              </a:rPr>
              <a:t>  </a:t>
            </a:r>
            <a:br>
              <a:rPr lang="en-US" sz="3600" dirty="0">
                <a:solidFill>
                  <a:srgbClr val="0000FF"/>
                </a:solidFill>
              </a:rPr>
            </a:br>
            <a:r>
              <a:rPr lang="en-US" sz="3200" dirty="0">
                <a:solidFill>
                  <a:srgbClr val="0000FF"/>
                </a:solidFill>
              </a:rPr>
              <a:t>Why Should Small Children Who Are Exposed to Active TB Disease Be Treated Even When TST or IGRA is Negative?</a:t>
            </a:r>
            <a:br>
              <a:rPr lang="en-US" sz="3200" dirty="0">
                <a:solidFill>
                  <a:srgbClr val="0000FF"/>
                </a:solidFill>
              </a:rPr>
            </a:br>
            <a:endParaRPr lang="en-US" sz="3600" dirty="0">
              <a:solidFill>
                <a:srgbClr val="0000FF"/>
              </a:solidFill>
            </a:endParaRPr>
          </a:p>
        </p:txBody>
      </p:sp>
      <p:sp>
        <p:nvSpPr>
          <p:cNvPr id="221187" name="Rectangle 3"/>
          <p:cNvSpPr>
            <a:spLocks noGrp="1" noChangeArrowheads="1"/>
          </p:cNvSpPr>
          <p:nvPr>
            <p:ph idx="1"/>
          </p:nvPr>
        </p:nvSpPr>
        <p:spPr>
          <a:xfrm>
            <a:off x="1678966" y="2169574"/>
            <a:ext cx="9218429" cy="4351338"/>
          </a:xfrm>
        </p:spPr>
        <p:txBody>
          <a:bodyPr vert="horz" lIns="90488" tIns="44450" rIns="90488" bIns="44450" rtlCol="0">
            <a:normAutofit/>
          </a:bodyPr>
          <a:lstStyle/>
          <a:p>
            <a:pPr>
              <a:lnSpc>
                <a:spcPct val="90000"/>
              </a:lnSpc>
              <a:spcBef>
                <a:spcPts val="0"/>
              </a:spcBef>
              <a:defRPr/>
            </a:pPr>
            <a:endParaRPr lang="en-US" sz="1800" dirty="0"/>
          </a:p>
          <a:p>
            <a:pPr>
              <a:lnSpc>
                <a:spcPct val="90000"/>
              </a:lnSpc>
              <a:spcBef>
                <a:spcPts val="0"/>
              </a:spcBef>
              <a:defRPr/>
            </a:pPr>
            <a:r>
              <a:rPr lang="en-US" sz="2400" dirty="0"/>
              <a:t>Very high rate of infection</a:t>
            </a:r>
          </a:p>
          <a:p>
            <a:pPr>
              <a:lnSpc>
                <a:spcPct val="90000"/>
              </a:lnSpc>
              <a:spcBef>
                <a:spcPts val="0"/>
              </a:spcBef>
              <a:defRPr/>
            </a:pPr>
            <a:endParaRPr lang="en-US" sz="2400" dirty="0"/>
          </a:p>
          <a:p>
            <a:pPr>
              <a:lnSpc>
                <a:spcPct val="90000"/>
              </a:lnSpc>
              <a:spcBef>
                <a:spcPts val="0"/>
              </a:spcBef>
              <a:defRPr/>
            </a:pPr>
            <a:r>
              <a:rPr lang="en-US" sz="2400" dirty="0"/>
              <a:t>Takes up to 3 months for the skin test to turn positive</a:t>
            </a:r>
          </a:p>
          <a:p>
            <a:pPr lvl="1">
              <a:lnSpc>
                <a:spcPct val="90000"/>
              </a:lnSpc>
              <a:spcBef>
                <a:spcPts val="0"/>
              </a:spcBef>
              <a:defRPr/>
            </a:pPr>
            <a:r>
              <a:rPr lang="en-US" sz="2000" dirty="0"/>
              <a:t>Small children can very quickly become very sick</a:t>
            </a:r>
          </a:p>
          <a:p>
            <a:pPr>
              <a:lnSpc>
                <a:spcPct val="90000"/>
              </a:lnSpc>
              <a:spcBef>
                <a:spcPts val="0"/>
              </a:spcBef>
              <a:defRPr/>
            </a:pPr>
            <a:endParaRPr lang="en-US" sz="2400" dirty="0"/>
          </a:p>
          <a:p>
            <a:pPr>
              <a:lnSpc>
                <a:spcPct val="90000"/>
              </a:lnSpc>
              <a:spcBef>
                <a:spcPts val="0"/>
              </a:spcBef>
              <a:defRPr/>
            </a:pPr>
            <a:r>
              <a:rPr lang="en-US" sz="2400" dirty="0"/>
              <a:t>U.S. studies – 10% to 20% of childhood TB cases can be prevented if children exposed in a household are treated</a:t>
            </a:r>
          </a:p>
          <a:p>
            <a:pPr>
              <a:lnSpc>
                <a:spcPct val="90000"/>
              </a:lnSpc>
              <a:spcBef>
                <a:spcPts val="0"/>
              </a:spcBef>
              <a:defRPr/>
            </a:pPr>
            <a:endParaRPr lang="en-US" sz="2400" dirty="0"/>
          </a:p>
          <a:p>
            <a:pPr>
              <a:lnSpc>
                <a:spcPct val="90000"/>
              </a:lnSpc>
              <a:spcBef>
                <a:spcPts val="0"/>
              </a:spcBef>
              <a:defRPr/>
            </a:pPr>
            <a:r>
              <a:rPr lang="en-US" sz="2400" dirty="0"/>
              <a:t>WHO standards – children &lt;5 years old exposed in a TB household should be treated</a:t>
            </a:r>
          </a:p>
        </p:txBody>
      </p:sp>
    </p:spTree>
    <p:extLst>
      <p:ext uri="{BB962C8B-B14F-4D97-AF65-F5344CB8AC3E}">
        <p14:creationId xmlns:p14="http://schemas.microsoft.com/office/powerpoint/2010/main" val="7631015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2209800" y="152400"/>
            <a:ext cx="7772400" cy="1143000"/>
          </a:xfrm>
          <a:prstGeom prst="rect">
            <a:avLst/>
          </a:prstGeom>
          <a:noFill/>
          <a:ln w="9525">
            <a:noFill/>
            <a:miter lim="800000"/>
            <a:headEnd/>
            <a:tailEnd/>
          </a:ln>
          <a:effectLst/>
        </p:spPr>
        <p:txBody>
          <a:bodyPr lIns="92075" tIns="46038" rIns="92075" bIns="46038" anchor="ctr"/>
          <a:lstStyle/>
          <a:p>
            <a:pPr algn="ctr">
              <a:defRPr/>
            </a:pPr>
            <a:r>
              <a:rPr lang="en-US" sz="3600" dirty="0">
                <a:solidFill>
                  <a:srgbClr val="002060"/>
                </a:solidFill>
              </a:rPr>
              <a:t>Percent Risk of Disease by Age</a:t>
            </a:r>
          </a:p>
        </p:txBody>
      </p:sp>
      <p:graphicFrame>
        <p:nvGraphicFramePr>
          <p:cNvPr id="352259" name="Group 3"/>
          <p:cNvGraphicFramePr>
            <a:graphicFrameLocks noGrp="1"/>
          </p:cNvGraphicFramePr>
          <p:nvPr/>
        </p:nvGraphicFramePr>
        <p:xfrm>
          <a:off x="2057400" y="1382712"/>
          <a:ext cx="8077200" cy="4560889"/>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723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mn-lt"/>
                        </a:rPr>
                        <a:t>Age at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mn-lt"/>
                        </a:rPr>
                        <a:t>Risk of Active 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Birth –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rgbClr val="FF0000"/>
                          </a:solidFill>
                          <a:effectLst/>
                          <a:latin typeface="+mn-lt"/>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8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1 – 5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6 – 10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mn-lt"/>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11 – 15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mn-lt"/>
                        </a:rPr>
                        <a:t>Healthy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5-10% lifetime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HIV Infected Adults</a:t>
                      </a:r>
                      <a:r>
                        <a:rPr kumimoji="0" lang="en-US" sz="2400" b="0" i="0" u="none" strike="noStrike" cap="none" normalizeH="0" baseline="30000" dirty="0">
                          <a:ln>
                            <a:noFill/>
                          </a:ln>
                          <a:solidFill>
                            <a:srgbClr val="FF0000"/>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30-50% lifetime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293" name="Text Box 29"/>
          <p:cNvSpPr txBox="1">
            <a:spLocks noChangeArrowheads="1"/>
          </p:cNvSpPr>
          <p:nvPr/>
        </p:nvSpPr>
        <p:spPr bwMode="auto">
          <a:xfrm>
            <a:off x="1600200" y="6096000"/>
            <a:ext cx="3886200" cy="253916"/>
          </a:xfrm>
          <a:prstGeom prst="rect">
            <a:avLst/>
          </a:prstGeom>
          <a:noFill/>
          <a:ln w="9525">
            <a:noFill/>
            <a:miter lim="800000"/>
            <a:headEnd/>
            <a:tailEnd/>
          </a:ln>
        </p:spPr>
        <p:txBody>
          <a:bodyPr wrap="square">
            <a:spAutoFit/>
          </a:bodyPr>
          <a:lstStyle/>
          <a:p>
            <a:r>
              <a:rPr lang="en-US" sz="1050" dirty="0">
                <a:solidFill>
                  <a:prstClr val="black"/>
                </a:solidFill>
                <a:latin typeface="Comic Sans MS" pitchFamily="66" charset="0"/>
              </a:rPr>
              <a:t>*Miller, Tuberculosis in Children Little Brown, Boston, 1963</a:t>
            </a:r>
          </a:p>
        </p:txBody>
      </p:sp>
      <p:sp>
        <p:nvSpPr>
          <p:cNvPr id="11294" name="Text Box 30"/>
          <p:cNvSpPr txBox="1">
            <a:spLocks noChangeArrowheads="1"/>
          </p:cNvSpPr>
          <p:nvPr/>
        </p:nvSpPr>
        <p:spPr bwMode="auto">
          <a:xfrm>
            <a:off x="9048751" y="6096000"/>
            <a:ext cx="1023037" cy="261610"/>
          </a:xfrm>
          <a:prstGeom prst="rect">
            <a:avLst/>
          </a:prstGeom>
          <a:noFill/>
          <a:ln w="9525">
            <a:noFill/>
            <a:miter lim="800000"/>
            <a:headEnd/>
            <a:tailEnd/>
          </a:ln>
        </p:spPr>
        <p:txBody>
          <a:bodyPr wrap="none">
            <a:spAutoFit/>
          </a:bodyPr>
          <a:lstStyle/>
          <a:p>
            <a:r>
              <a:rPr lang="en-US" sz="1100" baseline="30000" dirty="0">
                <a:solidFill>
                  <a:prstClr val="black"/>
                </a:solidFill>
                <a:latin typeface="Comic Sans MS" pitchFamily="66" charset="0"/>
              </a:rPr>
              <a:t>+</a:t>
            </a:r>
            <a:r>
              <a:rPr lang="en-US" sz="1100" dirty="0">
                <a:solidFill>
                  <a:prstClr val="black"/>
                </a:solidFill>
                <a:latin typeface="Comic Sans MS" pitchFamily="66" charset="0"/>
              </a:rPr>
              <a:t>WHO, 2004</a:t>
            </a:r>
          </a:p>
        </p:txBody>
      </p:sp>
    </p:spTree>
    <p:extLst>
      <p:ext uri="{BB962C8B-B14F-4D97-AF65-F5344CB8AC3E}">
        <p14:creationId xmlns:p14="http://schemas.microsoft.com/office/powerpoint/2010/main" val="31869439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570363" y="111210"/>
            <a:ext cx="9218429" cy="979360"/>
          </a:xfrm>
        </p:spPr>
        <p:txBody>
          <a:bodyPr>
            <a:normAutofit/>
          </a:bodyPr>
          <a:lstStyle/>
          <a:p>
            <a:pPr eaLnBrk="1" hangingPunct="1">
              <a:defRPr/>
            </a:pPr>
            <a:r>
              <a:rPr lang="en-US" sz="3600" dirty="0">
                <a:solidFill>
                  <a:srgbClr val="0000FF"/>
                </a:solidFill>
              </a:rPr>
              <a:t>Risk of Progression to TB Disease by Age</a:t>
            </a:r>
          </a:p>
        </p:txBody>
      </p:sp>
      <p:sp>
        <p:nvSpPr>
          <p:cNvPr id="354307" name="Rectangle 3"/>
          <p:cNvSpPr>
            <a:spLocks noGrp="1" noChangeArrowheads="1"/>
          </p:cNvSpPr>
          <p:nvPr>
            <p:ph idx="1"/>
          </p:nvPr>
        </p:nvSpPr>
        <p:spPr>
          <a:xfrm>
            <a:off x="1681388" y="1959835"/>
            <a:ext cx="9218429" cy="4351338"/>
          </a:xfrm>
        </p:spPr>
        <p:txBody>
          <a:bodyPr>
            <a:normAutofit/>
          </a:bodyPr>
          <a:lstStyle/>
          <a:p>
            <a:pPr eaLnBrk="1" hangingPunct="1">
              <a:lnSpc>
                <a:spcPct val="90000"/>
              </a:lnSpc>
              <a:buClr>
                <a:schemeClr val="tx1"/>
              </a:buClr>
              <a:buFont typeface="Wingdings" pitchFamily="2" charset="2"/>
              <a:buNone/>
              <a:defRPr/>
            </a:pPr>
            <a:r>
              <a:rPr lang="en-US" sz="2000" u="sng" dirty="0"/>
              <a:t>Age @ primary infection</a:t>
            </a:r>
          </a:p>
          <a:p>
            <a:pPr eaLnBrk="1" hangingPunct="1">
              <a:lnSpc>
                <a:spcPct val="90000"/>
              </a:lnSpc>
              <a:buClr>
                <a:schemeClr val="tx1"/>
              </a:buClr>
              <a:defRPr/>
            </a:pPr>
            <a:endParaRPr lang="en-US" sz="2000" dirty="0"/>
          </a:p>
          <a:p>
            <a:pPr eaLnBrk="1" hangingPunct="1">
              <a:lnSpc>
                <a:spcPct val="90000"/>
              </a:lnSpc>
              <a:buClr>
                <a:schemeClr val="tx1"/>
              </a:buClr>
              <a:defRPr/>
            </a:pPr>
            <a:r>
              <a:rPr lang="en-US" sz="2000" dirty="0"/>
              <a:t>Birth - 12months</a:t>
            </a:r>
          </a:p>
          <a:p>
            <a:pPr eaLnBrk="1" hangingPunct="1">
              <a:lnSpc>
                <a:spcPct val="90000"/>
              </a:lnSpc>
              <a:buClr>
                <a:schemeClr val="tx1"/>
              </a:buClr>
              <a:defRPr/>
            </a:pPr>
            <a:endParaRPr lang="en-US" sz="2000" dirty="0"/>
          </a:p>
          <a:p>
            <a:pPr eaLnBrk="1" hangingPunct="1">
              <a:lnSpc>
                <a:spcPct val="90000"/>
              </a:lnSpc>
              <a:buClr>
                <a:schemeClr val="tx1"/>
              </a:buClr>
              <a:defRPr/>
            </a:pPr>
            <a:endParaRPr lang="en-US" sz="2000" dirty="0"/>
          </a:p>
          <a:p>
            <a:pPr eaLnBrk="1" hangingPunct="1">
              <a:lnSpc>
                <a:spcPct val="90000"/>
              </a:lnSpc>
              <a:buClr>
                <a:schemeClr val="tx1"/>
              </a:buClr>
              <a:defRPr/>
            </a:pPr>
            <a:endParaRPr lang="en-US" sz="2000" dirty="0"/>
          </a:p>
          <a:p>
            <a:pPr eaLnBrk="1" hangingPunct="1">
              <a:lnSpc>
                <a:spcPct val="90000"/>
              </a:lnSpc>
              <a:buClr>
                <a:schemeClr val="tx1"/>
              </a:buClr>
              <a:defRPr/>
            </a:pPr>
            <a:endParaRPr lang="en-US" sz="2000" dirty="0"/>
          </a:p>
          <a:p>
            <a:pPr eaLnBrk="1" hangingPunct="1">
              <a:lnSpc>
                <a:spcPct val="90000"/>
              </a:lnSpc>
              <a:buClr>
                <a:schemeClr val="tx1"/>
              </a:buClr>
              <a:defRPr/>
            </a:pPr>
            <a:endParaRPr lang="en-US" sz="2000" dirty="0"/>
          </a:p>
          <a:p>
            <a:pPr eaLnBrk="1" hangingPunct="1">
              <a:lnSpc>
                <a:spcPct val="90000"/>
              </a:lnSpc>
              <a:buClr>
                <a:schemeClr val="tx1"/>
              </a:buClr>
              <a:defRPr/>
            </a:pPr>
            <a:r>
              <a:rPr lang="en-US" sz="2000" dirty="0"/>
              <a:t>1-2 years</a:t>
            </a:r>
          </a:p>
          <a:p>
            <a:pPr eaLnBrk="1" hangingPunct="1">
              <a:lnSpc>
                <a:spcPct val="90000"/>
              </a:lnSpc>
              <a:buClr>
                <a:schemeClr val="tx1"/>
              </a:buClr>
              <a:defRPr/>
            </a:pPr>
            <a:endParaRPr lang="en-US" sz="2000" dirty="0"/>
          </a:p>
        </p:txBody>
      </p:sp>
      <p:sp>
        <p:nvSpPr>
          <p:cNvPr id="354308" name="Rectangle 4"/>
          <p:cNvSpPr>
            <a:spLocks noGrp="1" noChangeArrowheads="1"/>
          </p:cNvSpPr>
          <p:nvPr>
            <p:ph type="body" sz="half" idx="4294967295"/>
          </p:nvPr>
        </p:nvSpPr>
        <p:spPr>
          <a:xfrm>
            <a:off x="6096000" y="1937374"/>
            <a:ext cx="5562600" cy="4572000"/>
          </a:xfrm>
        </p:spPr>
        <p:txBody>
          <a:bodyPr>
            <a:normAutofit/>
          </a:bodyPr>
          <a:lstStyle/>
          <a:p>
            <a:pPr eaLnBrk="1" hangingPunct="1">
              <a:buFont typeface="Wingdings" pitchFamily="2" charset="2"/>
              <a:buNone/>
              <a:defRPr/>
            </a:pPr>
            <a:r>
              <a:rPr lang="en-US" dirty="0"/>
              <a:t>		                         </a:t>
            </a:r>
            <a:r>
              <a:rPr lang="en-US" sz="2000" u="sng" dirty="0"/>
              <a:t>Risk of Disease </a:t>
            </a:r>
            <a:r>
              <a:rPr lang="en-US" sz="2000" dirty="0"/>
              <a:t>   </a:t>
            </a:r>
            <a:r>
              <a:rPr lang="en-US" sz="2000" dirty="0">
                <a:solidFill>
                  <a:schemeClr val="hlink"/>
                </a:solidFill>
              </a:rPr>
              <a:t> </a:t>
            </a:r>
            <a:r>
              <a:rPr lang="en-US" sz="2000" dirty="0">
                <a:solidFill>
                  <a:schemeClr val="folHlink"/>
                </a:solidFill>
              </a:rPr>
              <a:t>       </a:t>
            </a:r>
            <a:r>
              <a:rPr lang="en-US" sz="2000" u="sng" dirty="0">
                <a:solidFill>
                  <a:schemeClr val="folHlink"/>
                </a:solidFill>
              </a:rPr>
              <a:t>   </a:t>
            </a:r>
          </a:p>
          <a:p>
            <a:pPr eaLnBrk="1" hangingPunct="1">
              <a:buFont typeface="Wingdings" pitchFamily="2" charset="2"/>
              <a:buNone/>
              <a:defRPr/>
            </a:pPr>
            <a:r>
              <a:rPr lang="en-US" sz="2000" dirty="0">
                <a:solidFill>
                  <a:srgbClr val="FF0000"/>
                </a:solidFill>
              </a:rPr>
              <a:t>TB Disease 		              up to 50%</a:t>
            </a:r>
          </a:p>
          <a:p>
            <a:pPr eaLnBrk="1" hangingPunct="1">
              <a:buFont typeface="Wingdings" pitchFamily="2" charset="2"/>
              <a:buNone/>
              <a:defRPr/>
            </a:pPr>
            <a:r>
              <a:rPr lang="en-US" sz="2000" dirty="0"/>
              <a:t>Pulmonary Disease		30-40%</a:t>
            </a:r>
          </a:p>
          <a:p>
            <a:pPr eaLnBrk="1" hangingPunct="1">
              <a:buFont typeface="Wingdings" pitchFamily="2" charset="2"/>
              <a:buNone/>
              <a:defRPr/>
            </a:pPr>
            <a:r>
              <a:rPr lang="en-US" sz="2000" dirty="0"/>
              <a:t>Miliary or TB Meningitis	 	10-20%</a:t>
            </a:r>
          </a:p>
          <a:p>
            <a:pPr eaLnBrk="1" hangingPunct="1">
              <a:buFont typeface="Wingdings" pitchFamily="2" charset="2"/>
              <a:buNone/>
              <a:defRPr/>
            </a:pPr>
            <a:endParaRPr lang="en-US" sz="2000" dirty="0">
              <a:solidFill>
                <a:srgbClr val="FF0000"/>
              </a:solidFill>
            </a:endParaRPr>
          </a:p>
          <a:p>
            <a:pPr eaLnBrk="1" hangingPunct="1">
              <a:buFont typeface="Wingdings" pitchFamily="2" charset="2"/>
              <a:buNone/>
              <a:defRPr/>
            </a:pPr>
            <a:endParaRPr lang="en-US" sz="2000" dirty="0">
              <a:solidFill>
                <a:srgbClr val="FF0000"/>
              </a:solidFill>
            </a:endParaRPr>
          </a:p>
          <a:p>
            <a:pPr eaLnBrk="1" hangingPunct="1">
              <a:buFont typeface="Wingdings" pitchFamily="2" charset="2"/>
              <a:buNone/>
              <a:defRPr/>
            </a:pPr>
            <a:endParaRPr lang="en-US" sz="2000" dirty="0">
              <a:solidFill>
                <a:srgbClr val="FF0000"/>
              </a:solidFill>
            </a:endParaRPr>
          </a:p>
          <a:p>
            <a:pPr eaLnBrk="1" hangingPunct="1">
              <a:buFont typeface="Wingdings" pitchFamily="2" charset="2"/>
              <a:buNone/>
              <a:defRPr/>
            </a:pPr>
            <a:r>
              <a:rPr lang="en-US" sz="2000" dirty="0">
                <a:solidFill>
                  <a:srgbClr val="FF0000"/>
                </a:solidFill>
              </a:rPr>
              <a:t>Disease		   	    	20-25%</a:t>
            </a:r>
          </a:p>
          <a:p>
            <a:pPr eaLnBrk="1" hangingPunct="1">
              <a:buFont typeface="Wingdings" pitchFamily="2" charset="2"/>
              <a:buNone/>
              <a:defRPr/>
            </a:pPr>
            <a:r>
              <a:rPr lang="en-US" sz="2000" dirty="0"/>
              <a:t>Pulmonary Disease	   	    75%</a:t>
            </a:r>
          </a:p>
          <a:p>
            <a:pPr eaLnBrk="1" hangingPunct="1">
              <a:buFont typeface="Wingdings" pitchFamily="2" charset="2"/>
              <a:buNone/>
              <a:defRPr/>
            </a:pPr>
            <a:r>
              <a:rPr lang="en-US" sz="2000" dirty="0"/>
              <a:t>Miliary or TB Meningitis	    	   2-5%		 </a:t>
            </a:r>
          </a:p>
        </p:txBody>
      </p:sp>
      <p:sp>
        <p:nvSpPr>
          <p:cNvPr id="12293" name="Text Box 5"/>
          <p:cNvSpPr txBox="1">
            <a:spLocks noChangeArrowheads="1"/>
          </p:cNvSpPr>
          <p:nvPr/>
        </p:nvSpPr>
        <p:spPr bwMode="auto">
          <a:xfrm>
            <a:off x="7357188" y="6492875"/>
            <a:ext cx="3352800" cy="253916"/>
          </a:xfrm>
          <a:prstGeom prst="rect">
            <a:avLst/>
          </a:prstGeom>
          <a:noFill/>
          <a:ln w="9525">
            <a:noFill/>
            <a:miter lim="800000"/>
            <a:headEnd/>
            <a:tailEnd/>
          </a:ln>
        </p:spPr>
        <p:txBody>
          <a:bodyPr wrap="square">
            <a:spAutoFit/>
          </a:bodyPr>
          <a:lstStyle/>
          <a:p>
            <a:r>
              <a:rPr lang="en-US" sz="1050" dirty="0">
                <a:solidFill>
                  <a:prstClr val="black"/>
                </a:solidFill>
                <a:latin typeface="Comic Sans MS" pitchFamily="66" charset="0"/>
              </a:rPr>
              <a:t>Marais BJ. </a:t>
            </a:r>
            <a:r>
              <a:rPr lang="en-US" sz="1050" i="1" dirty="0" err="1">
                <a:solidFill>
                  <a:prstClr val="black"/>
                </a:solidFill>
                <a:latin typeface="Comic Sans MS" pitchFamily="66" charset="0"/>
              </a:rPr>
              <a:t>Int</a:t>
            </a:r>
            <a:r>
              <a:rPr lang="en-US" sz="1050" i="1" dirty="0">
                <a:solidFill>
                  <a:prstClr val="black"/>
                </a:solidFill>
                <a:latin typeface="Comic Sans MS" pitchFamily="66" charset="0"/>
              </a:rPr>
              <a:t> J </a:t>
            </a:r>
            <a:r>
              <a:rPr lang="en-US" sz="1050" i="1" dirty="0" err="1">
                <a:solidFill>
                  <a:prstClr val="black"/>
                </a:solidFill>
                <a:latin typeface="Comic Sans MS" pitchFamily="66" charset="0"/>
              </a:rPr>
              <a:t>Tuberc</a:t>
            </a:r>
            <a:r>
              <a:rPr lang="en-US" sz="1050" i="1" dirty="0">
                <a:solidFill>
                  <a:prstClr val="black"/>
                </a:solidFill>
                <a:latin typeface="Comic Sans MS" pitchFamily="66" charset="0"/>
              </a:rPr>
              <a:t> Lung </a:t>
            </a:r>
            <a:r>
              <a:rPr lang="en-US" sz="1050" i="1" dirty="0" err="1">
                <a:solidFill>
                  <a:prstClr val="black"/>
                </a:solidFill>
                <a:latin typeface="Comic Sans MS" pitchFamily="66" charset="0"/>
              </a:rPr>
              <a:t>Dis</a:t>
            </a:r>
            <a:r>
              <a:rPr lang="en-US" sz="1050" dirty="0">
                <a:solidFill>
                  <a:prstClr val="black"/>
                </a:solidFill>
                <a:latin typeface="Comic Sans MS" pitchFamily="66" charset="0"/>
              </a:rPr>
              <a:t> 2004;8:392-402</a:t>
            </a:r>
          </a:p>
        </p:txBody>
      </p:sp>
    </p:spTree>
    <p:extLst>
      <p:ext uri="{BB962C8B-B14F-4D97-AF65-F5344CB8AC3E}">
        <p14:creationId xmlns:p14="http://schemas.microsoft.com/office/powerpoint/2010/main" val="38049358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49133" y="96678"/>
            <a:ext cx="9218429" cy="859668"/>
          </a:xfrm>
        </p:spPr>
        <p:txBody>
          <a:bodyPr>
            <a:noAutofit/>
          </a:bodyPr>
          <a:lstStyle/>
          <a:p>
            <a:pPr eaLnBrk="1" hangingPunct="1">
              <a:defRPr/>
            </a:pPr>
            <a:r>
              <a:rPr lang="en-US" sz="3600" dirty="0">
                <a:solidFill>
                  <a:srgbClr val="0000FF"/>
                </a:solidFill>
              </a:rPr>
              <a:t>“Window </a:t>
            </a:r>
            <a:r>
              <a:rPr lang="en-US" sz="3200" dirty="0">
                <a:solidFill>
                  <a:srgbClr val="0000FF"/>
                </a:solidFill>
              </a:rPr>
              <a:t>Period</a:t>
            </a:r>
            <a:r>
              <a:rPr lang="en-US" sz="3600" dirty="0">
                <a:solidFill>
                  <a:srgbClr val="0000FF"/>
                </a:solidFill>
              </a:rPr>
              <a:t>” TB Prophylaxis After Exposure</a:t>
            </a:r>
          </a:p>
        </p:txBody>
      </p:sp>
      <p:pic>
        <p:nvPicPr>
          <p:cNvPr id="17412" name="Picture 7" descr="PillsRx"/>
          <p:cNvPicPr>
            <a:picLocks noGrp="1" noChangeAspect="1" noChangeArrowheads="1"/>
          </p:cNvPicPr>
          <p:nvPr>
            <p:ph idx="1"/>
          </p:nvPr>
        </p:nvPicPr>
        <p:blipFill>
          <a:blip r:embed="rId3" cstate="print"/>
          <a:stretch>
            <a:fillRect/>
          </a:stretch>
        </p:blipFill>
        <p:spPr>
          <a:xfrm>
            <a:off x="10274760" y="3601321"/>
            <a:ext cx="944880" cy="984504"/>
          </a:xfrm>
          <a:noFill/>
        </p:spPr>
      </p:pic>
      <p:sp>
        <p:nvSpPr>
          <p:cNvPr id="477187" name="Rectangle 3"/>
          <p:cNvSpPr>
            <a:spLocks noGrp="1" noChangeArrowheads="1"/>
          </p:cNvSpPr>
          <p:nvPr>
            <p:ph type="body" sz="half" idx="4294967295"/>
          </p:nvPr>
        </p:nvSpPr>
        <p:spPr>
          <a:xfrm>
            <a:off x="1742080" y="1256651"/>
            <a:ext cx="6789524" cy="5504671"/>
          </a:xfrm>
        </p:spPr>
        <p:txBody>
          <a:bodyPr>
            <a:noAutofit/>
          </a:bodyPr>
          <a:lstStyle/>
          <a:p>
            <a:pPr eaLnBrk="1" hangingPunct="1">
              <a:lnSpc>
                <a:spcPct val="80000"/>
              </a:lnSpc>
              <a:buSzTx/>
              <a:defRPr/>
            </a:pPr>
            <a:r>
              <a:rPr lang="en-US" sz="1800" dirty="0"/>
              <a:t>Household contact with infectious person</a:t>
            </a:r>
            <a:r>
              <a:rPr lang="en-US" sz="1600" dirty="0"/>
              <a:t> </a:t>
            </a:r>
          </a:p>
          <a:p>
            <a:pPr lvl="1">
              <a:lnSpc>
                <a:spcPct val="80000"/>
              </a:lnSpc>
              <a:defRPr/>
            </a:pPr>
            <a:r>
              <a:rPr lang="en-US" sz="1800" dirty="0"/>
              <a:t>Initial TST negative</a:t>
            </a:r>
          </a:p>
          <a:p>
            <a:pPr lvl="2">
              <a:lnSpc>
                <a:spcPct val="80000"/>
              </a:lnSpc>
              <a:buFont typeface="Wingdings" pitchFamily="2" charset="2"/>
              <a:buChar char="v"/>
              <a:defRPr/>
            </a:pPr>
            <a:r>
              <a:rPr lang="en-US" sz="1600" dirty="0">
                <a:solidFill>
                  <a:srgbClr val="0000FF"/>
                </a:solidFill>
              </a:rPr>
              <a:t>Window period </a:t>
            </a:r>
            <a:r>
              <a:rPr lang="en-US" sz="1600" dirty="0"/>
              <a:t>for TST/IGRA conversion (8-12 weeks)</a:t>
            </a:r>
            <a:endParaRPr lang="en-US" sz="2000" dirty="0"/>
          </a:p>
          <a:p>
            <a:pPr lvl="1">
              <a:lnSpc>
                <a:spcPct val="80000"/>
              </a:lnSpc>
              <a:spcAft>
                <a:spcPts val="600"/>
              </a:spcAft>
              <a:defRPr/>
            </a:pPr>
            <a:r>
              <a:rPr lang="en-US" sz="1800" dirty="0"/>
              <a:t>CXR and physical exam normal </a:t>
            </a:r>
          </a:p>
          <a:p>
            <a:pPr eaLnBrk="1" hangingPunct="1">
              <a:lnSpc>
                <a:spcPct val="80000"/>
              </a:lnSpc>
              <a:buSzTx/>
              <a:buFont typeface="Wingdings" pitchFamily="2" charset="2"/>
              <a:buChar char="v"/>
              <a:defRPr/>
            </a:pPr>
            <a:r>
              <a:rPr lang="en-US" sz="2000" b="1" dirty="0"/>
              <a:t>‘Window’ prophylaxis recommended:</a:t>
            </a:r>
            <a:endParaRPr lang="en-US" sz="1800" dirty="0"/>
          </a:p>
          <a:p>
            <a:pPr lvl="1" eaLnBrk="1" hangingPunct="1">
              <a:lnSpc>
                <a:spcPct val="80000"/>
              </a:lnSpc>
              <a:buFont typeface="Wingdings" pitchFamily="2" charset="2"/>
              <a:buChar char="Ø"/>
              <a:defRPr/>
            </a:pPr>
            <a:r>
              <a:rPr lang="en-US" sz="1600" dirty="0"/>
              <a:t>For children  &lt;5 yrs of age</a:t>
            </a:r>
          </a:p>
          <a:p>
            <a:pPr lvl="1" eaLnBrk="1" hangingPunct="1">
              <a:lnSpc>
                <a:spcPct val="80000"/>
              </a:lnSpc>
              <a:buFont typeface="Wingdings" pitchFamily="2" charset="2"/>
              <a:buChar char="Ø"/>
              <a:defRPr/>
            </a:pPr>
            <a:r>
              <a:rPr lang="en-US" sz="1600" dirty="0"/>
              <a:t>Immunosuppressed patients, especially HIV positive</a:t>
            </a:r>
          </a:p>
          <a:p>
            <a:pPr lvl="1" eaLnBrk="1" hangingPunct="1">
              <a:lnSpc>
                <a:spcPct val="80000"/>
              </a:lnSpc>
              <a:buFont typeface="Wingdings" pitchFamily="2" charset="2"/>
              <a:buChar char="Ø"/>
              <a:defRPr/>
            </a:pPr>
            <a:r>
              <a:rPr lang="en-US" sz="1600" dirty="0"/>
              <a:t>Patients on tumor necrosis factor-alpha blockers or other biologics</a:t>
            </a:r>
          </a:p>
          <a:p>
            <a:pPr lvl="1">
              <a:lnSpc>
                <a:spcPct val="80000"/>
              </a:lnSpc>
              <a:spcAft>
                <a:spcPts val="600"/>
              </a:spcAft>
              <a:buFont typeface="Wingdings" pitchFamily="2" charset="2"/>
              <a:buChar char="Ø"/>
              <a:defRPr/>
            </a:pPr>
            <a:r>
              <a:rPr lang="en-US" sz="1600" dirty="0"/>
              <a:t>May prevent progression to disease during window period</a:t>
            </a:r>
          </a:p>
          <a:p>
            <a:pPr lvl="1">
              <a:lnSpc>
                <a:spcPct val="80000"/>
              </a:lnSpc>
              <a:spcAft>
                <a:spcPts val="600"/>
              </a:spcAft>
              <a:buFont typeface="Wingdings" pitchFamily="2" charset="2"/>
              <a:buChar char="Ø"/>
              <a:defRPr/>
            </a:pPr>
            <a:endParaRPr lang="en-US" sz="2000" dirty="0"/>
          </a:p>
          <a:p>
            <a:pPr eaLnBrk="1" hangingPunct="1">
              <a:lnSpc>
                <a:spcPct val="80000"/>
              </a:lnSpc>
              <a:buSzTx/>
              <a:defRPr/>
            </a:pPr>
            <a:r>
              <a:rPr lang="en-US" sz="1800" dirty="0"/>
              <a:t>Repeat TST or IGRA 8-12 wks after exposure</a:t>
            </a:r>
          </a:p>
          <a:p>
            <a:pPr eaLnBrk="1" hangingPunct="1">
              <a:lnSpc>
                <a:spcPct val="80000"/>
              </a:lnSpc>
              <a:buSzTx/>
              <a:defRPr/>
            </a:pPr>
            <a:endParaRPr lang="en-US" sz="1800" dirty="0"/>
          </a:p>
          <a:p>
            <a:pPr eaLnBrk="1" hangingPunct="1">
              <a:lnSpc>
                <a:spcPct val="80000"/>
              </a:lnSpc>
              <a:buSzTx/>
              <a:defRPr/>
            </a:pPr>
            <a:r>
              <a:rPr lang="en-US" sz="1800" dirty="0"/>
              <a:t>May stop treatment if 2</a:t>
            </a:r>
            <a:r>
              <a:rPr lang="en-US" sz="1800" baseline="30000" dirty="0"/>
              <a:t>nd</a:t>
            </a:r>
            <a:r>
              <a:rPr lang="en-US" sz="1800" dirty="0"/>
              <a:t> TST (&lt;5mm) or IGRA is negative in immunocompetent patients </a:t>
            </a:r>
          </a:p>
          <a:p>
            <a:pPr marL="0" indent="0">
              <a:lnSpc>
                <a:spcPct val="80000"/>
              </a:lnSpc>
              <a:buNone/>
              <a:defRPr/>
            </a:pPr>
            <a:endParaRPr lang="en-US" sz="1800" dirty="0"/>
          </a:p>
          <a:p>
            <a:pPr eaLnBrk="1" hangingPunct="1">
              <a:lnSpc>
                <a:spcPct val="80000"/>
              </a:lnSpc>
              <a:buSzTx/>
              <a:defRPr/>
            </a:pPr>
            <a:r>
              <a:rPr lang="en-US" sz="1800" dirty="0"/>
              <a:t>Consider completion of full course of treatment in HIV +  and other immunosuppressed or children &lt; 6 months</a:t>
            </a:r>
          </a:p>
          <a:p>
            <a:pPr eaLnBrk="1" hangingPunct="1">
              <a:lnSpc>
                <a:spcPct val="80000"/>
              </a:lnSpc>
              <a:buSzTx/>
              <a:defRPr/>
            </a:pPr>
            <a:endParaRPr lang="en-US" sz="1800" dirty="0"/>
          </a:p>
        </p:txBody>
      </p:sp>
    </p:spTree>
    <p:extLst>
      <p:ext uri="{BB962C8B-B14F-4D97-AF65-F5344CB8AC3E}">
        <p14:creationId xmlns:p14="http://schemas.microsoft.com/office/powerpoint/2010/main" val="3877283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box(in)">
                                      <p:cBhvr>
                                        <p:cTn id="7" dur="500"/>
                                        <p:tgtEl>
                                          <p:spTgt spid="477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77187">
                                            <p:txEl>
                                              <p:pRg st="1" end="1"/>
                                            </p:txEl>
                                          </p:spTgt>
                                        </p:tgtEl>
                                        <p:attrNameLst>
                                          <p:attrName>style.visibility</p:attrName>
                                        </p:attrNameLst>
                                      </p:cBhvr>
                                      <p:to>
                                        <p:strVal val="visible"/>
                                      </p:to>
                                    </p:set>
                                    <p:animEffect transition="in" filter="box(in)">
                                      <p:cBhvr>
                                        <p:cTn id="12" dur="500"/>
                                        <p:tgtEl>
                                          <p:spTgt spid="477187">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77187">
                                            <p:txEl>
                                              <p:pRg st="2" end="2"/>
                                            </p:txEl>
                                          </p:spTgt>
                                        </p:tgtEl>
                                        <p:attrNameLst>
                                          <p:attrName>style.visibility</p:attrName>
                                        </p:attrNameLst>
                                      </p:cBhvr>
                                      <p:to>
                                        <p:strVal val="visible"/>
                                      </p:to>
                                    </p:set>
                                    <p:animEffect transition="in" filter="box(in)">
                                      <p:cBhvr>
                                        <p:cTn id="15" dur="500"/>
                                        <p:tgtEl>
                                          <p:spTgt spid="477187">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77187">
                                            <p:txEl>
                                              <p:pRg st="3" end="3"/>
                                            </p:txEl>
                                          </p:spTgt>
                                        </p:tgtEl>
                                        <p:attrNameLst>
                                          <p:attrName>style.visibility</p:attrName>
                                        </p:attrNameLst>
                                      </p:cBhvr>
                                      <p:to>
                                        <p:strVal val="visible"/>
                                      </p:to>
                                    </p:set>
                                    <p:animEffect transition="in" filter="box(in)">
                                      <p:cBhvr>
                                        <p:cTn id="18" dur="500"/>
                                        <p:tgtEl>
                                          <p:spTgt spid="4771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77187">
                                            <p:txEl>
                                              <p:pRg st="4" end="4"/>
                                            </p:txEl>
                                          </p:spTgt>
                                        </p:tgtEl>
                                        <p:attrNameLst>
                                          <p:attrName>style.visibility</p:attrName>
                                        </p:attrNameLst>
                                      </p:cBhvr>
                                      <p:to>
                                        <p:strVal val="visible"/>
                                      </p:to>
                                    </p:set>
                                    <p:animEffect transition="in" filter="box(in)">
                                      <p:cBhvr>
                                        <p:cTn id="23" dur="500"/>
                                        <p:tgtEl>
                                          <p:spTgt spid="477187">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77187">
                                            <p:txEl>
                                              <p:pRg st="5" end="5"/>
                                            </p:txEl>
                                          </p:spTgt>
                                        </p:tgtEl>
                                        <p:attrNameLst>
                                          <p:attrName>style.visibility</p:attrName>
                                        </p:attrNameLst>
                                      </p:cBhvr>
                                      <p:to>
                                        <p:strVal val="visible"/>
                                      </p:to>
                                    </p:set>
                                    <p:animEffect transition="in" filter="box(in)">
                                      <p:cBhvr>
                                        <p:cTn id="26" dur="500"/>
                                        <p:tgtEl>
                                          <p:spTgt spid="477187">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77187">
                                            <p:txEl>
                                              <p:pRg st="6" end="6"/>
                                            </p:txEl>
                                          </p:spTgt>
                                        </p:tgtEl>
                                        <p:attrNameLst>
                                          <p:attrName>style.visibility</p:attrName>
                                        </p:attrNameLst>
                                      </p:cBhvr>
                                      <p:to>
                                        <p:strVal val="visible"/>
                                      </p:to>
                                    </p:set>
                                    <p:animEffect transition="in" filter="box(in)">
                                      <p:cBhvr>
                                        <p:cTn id="29" dur="500"/>
                                        <p:tgtEl>
                                          <p:spTgt spid="477187">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77187">
                                            <p:txEl>
                                              <p:pRg st="7" end="7"/>
                                            </p:txEl>
                                          </p:spTgt>
                                        </p:tgtEl>
                                        <p:attrNameLst>
                                          <p:attrName>style.visibility</p:attrName>
                                        </p:attrNameLst>
                                      </p:cBhvr>
                                      <p:to>
                                        <p:strVal val="visible"/>
                                      </p:to>
                                    </p:set>
                                    <p:animEffect transition="in" filter="box(in)">
                                      <p:cBhvr>
                                        <p:cTn id="32" dur="500"/>
                                        <p:tgtEl>
                                          <p:spTgt spid="477187">
                                            <p:txEl>
                                              <p:pRg st="7" end="7"/>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77187">
                                            <p:txEl>
                                              <p:pRg st="8" end="8"/>
                                            </p:txEl>
                                          </p:spTgt>
                                        </p:tgtEl>
                                        <p:attrNameLst>
                                          <p:attrName>style.visibility</p:attrName>
                                        </p:attrNameLst>
                                      </p:cBhvr>
                                      <p:to>
                                        <p:strVal val="visible"/>
                                      </p:to>
                                    </p:set>
                                    <p:animEffect transition="in" filter="box(in)">
                                      <p:cBhvr>
                                        <p:cTn id="35" dur="500"/>
                                        <p:tgtEl>
                                          <p:spTgt spid="47718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77187">
                                            <p:txEl>
                                              <p:pRg st="10" end="10"/>
                                            </p:txEl>
                                          </p:spTgt>
                                        </p:tgtEl>
                                        <p:attrNameLst>
                                          <p:attrName>style.visibility</p:attrName>
                                        </p:attrNameLst>
                                      </p:cBhvr>
                                      <p:to>
                                        <p:strVal val="visible"/>
                                      </p:to>
                                    </p:set>
                                    <p:animEffect transition="in" filter="box(in)">
                                      <p:cBhvr>
                                        <p:cTn id="40" dur="500"/>
                                        <p:tgtEl>
                                          <p:spTgt spid="477187">
                                            <p:txEl>
                                              <p:pRg st="10" end="1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477187">
                                            <p:txEl>
                                              <p:pRg st="12" end="12"/>
                                            </p:txEl>
                                          </p:spTgt>
                                        </p:tgtEl>
                                        <p:attrNameLst>
                                          <p:attrName>style.visibility</p:attrName>
                                        </p:attrNameLst>
                                      </p:cBhvr>
                                      <p:to>
                                        <p:strVal val="visible"/>
                                      </p:to>
                                    </p:set>
                                    <p:animEffect transition="in" filter="box(in)">
                                      <p:cBhvr>
                                        <p:cTn id="43" dur="500"/>
                                        <p:tgtEl>
                                          <p:spTgt spid="477187">
                                            <p:txEl>
                                              <p:pRg st="12" end="1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477187">
                                            <p:txEl>
                                              <p:pRg st="14" end="14"/>
                                            </p:txEl>
                                          </p:spTgt>
                                        </p:tgtEl>
                                        <p:attrNameLst>
                                          <p:attrName>style.visibility</p:attrName>
                                        </p:attrNameLst>
                                      </p:cBhvr>
                                      <p:to>
                                        <p:strVal val="visible"/>
                                      </p:to>
                                    </p:set>
                                    <p:animEffect transition="in" filter="box(in)">
                                      <p:cBhvr>
                                        <p:cTn id="46" dur="500"/>
                                        <p:tgtEl>
                                          <p:spTgt spid="4771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a:xfrm>
            <a:off x="1828799" y="274041"/>
            <a:ext cx="8229600" cy="1143000"/>
          </a:xfrm>
        </p:spPr>
        <p:txBody>
          <a:bodyPr>
            <a:normAutofit/>
          </a:bodyPr>
          <a:lstStyle/>
          <a:p>
            <a:pPr eaLnBrk="1" hangingPunct="1"/>
            <a:r>
              <a:rPr lang="en-US" sz="4000" dirty="0">
                <a:solidFill>
                  <a:srgbClr val="3333FF"/>
                </a:solidFill>
              </a:rPr>
              <a:t>TB Infection Treatment Options</a:t>
            </a:r>
          </a:p>
        </p:txBody>
      </p:sp>
      <p:sp>
        <p:nvSpPr>
          <p:cNvPr id="275458" name="Rectangle 3"/>
          <p:cNvSpPr>
            <a:spLocks noGrp="1" noChangeArrowheads="1"/>
          </p:cNvSpPr>
          <p:nvPr>
            <p:ph type="body" idx="1"/>
          </p:nvPr>
        </p:nvSpPr>
        <p:spPr>
          <a:xfrm>
            <a:off x="1828800" y="2057400"/>
            <a:ext cx="8229600" cy="4191000"/>
          </a:xfrm>
        </p:spPr>
        <p:txBody>
          <a:bodyPr>
            <a:normAutofit fontScale="92500" lnSpcReduction="20000"/>
          </a:bodyPr>
          <a:lstStyle/>
          <a:p>
            <a:pPr>
              <a:lnSpc>
                <a:spcPct val="80000"/>
              </a:lnSpc>
              <a:spcAft>
                <a:spcPts val="1200"/>
              </a:spcAft>
            </a:pPr>
            <a:r>
              <a:rPr lang="en-US" dirty="0"/>
              <a:t>CDC Recommended Treatment regimens</a:t>
            </a:r>
            <a:r>
              <a:rPr lang="en-US" sz="2400" dirty="0"/>
              <a:t>:</a:t>
            </a:r>
          </a:p>
          <a:p>
            <a:pPr lvl="1">
              <a:lnSpc>
                <a:spcPct val="80000"/>
              </a:lnSpc>
              <a:spcAft>
                <a:spcPts val="600"/>
              </a:spcAft>
            </a:pPr>
            <a:r>
              <a:rPr lang="en-US" sz="2000" dirty="0"/>
              <a:t>INH/</a:t>
            </a:r>
            <a:r>
              <a:rPr lang="en-US" sz="2000" dirty="0" err="1"/>
              <a:t>Rifapentine</a:t>
            </a:r>
            <a:r>
              <a:rPr lang="en-US" sz="2000" dirty="0"/>
              <a:t> x 3 months (3HP)</a:t>
            </a:r>
          </a:p>
          <a:p>
            <a:pPr lvl="2">
              <a:lnSpc>
                <a:spcPct val="80000"/>
              </a:lnSpc>
              <a:spcAft>
                <a:spcPts val="600"/>
              </a:spcAft>
            </a:pPr>
            <a:r>
              <a:rPr lang="en-US" sz="1800" dirty="0"/>
              <a:t>Once weekly DOT x 12 weeks</a:t>
            </a:r>
          </a:p>
          <a:p>
            <a:pPr lvl="2">
              <a:lnSpc>
                <a:spcPct val="80000"/>
              </a:lnSpc>
              <a:spcAft>
                <a:spcPts val="600"/>
              </a:spcAft>
            </a:pPr>
            <a:r>
              <a:rPr lang="en-US" sz="1800" dirty="0"/>
              <a:t>Average of 10 pills at once</a:t>
            </a:r>
          </a:p>
          <a:p>
            <a:pPr lvl="1">
              <a:lnSpc>
                <a:spcPct val="80000"/>
              </a:lnSpc>
              <a:spcAft>
                <a:spcPts val="600"/>
              </a:spcAft>
            </a:pPr>
            <a:endParaRPr lang="en-US" sz="2000" dirty="0"/>
          </a:p>
          <a:p>
            <a:pPr lvl="1">
              <a:lnSpc>
                <a:spcPct val="80000"/>
              </a:lnSpc>
              <a:spcAft>
                <a:spcPts val="600"/>
              </a:spcAft>
            </a:pPr>
            <a:r>
              <a:rPr lang="en-US" sz="2000" dirty="0"/>
              <a:t>Rifampin x 4 months</a:t>
            </a:r>
          </a:p>
          <a:p>
            <a:pPr lvl="2">
              <a:lnSpc>
                <a:spcPct val="80000"/>
              </a:lnSpc>
              <a:spcAft>
                <a:spcPts val="600"/>
              </a:spcAft>
            </a:pPr>
            <a:r>
              <a:rPr lang="en-US" sz="1800" dirty="0"/>
              <a:t>Daily (10 mg/kg: 600 mg max)</a:t>
            </a:r>
          </a:p>
          <a:p>
            <a:pPr lvl="2">
              <a:lnSpc>
                <a:spcPct val="80000"/>
              </a:lnSpc>
              <a:spcAft>
                <a:spcPts val="600"/>
              </a:spcAft>
            </a:pPr>
            <a:endParaRPr lang="en-US" sz="1800" dirty="0"/>
          </a:p>
          <a:p>
            <a:pPr lvl="1">
              <a:lnSpc>
                <a:spcPct val="80000"/>
              </a:lnSpc>
              <a:spcAft>
                <a:spcPts val="600"/>
              </a:spcAft>
            </a:pPr>
            <a:r>
              <a:rPr lang="en-US" sz="2000" dirty="0"/>
              <a:t>INH +rifampin x 3 months</a:t>
            </a:r>
          </a:p>
          <a:p>
            <a:pPr lvl="2">
              <a:lnSpc>
                <a:spcPct val="80000"/>
              </a:lnSpc>
              <a:spcAft>
                <a:spcPts val="600"/>
              </a:spcAft>
            </a:pPr>
            <a:r>
              <a:rPr lang="en-US" sz="1600" dirty="0"/>
              <a:t>INH daily (5 mg/kg: 300 mg max) + rifampin daily (10 mg/kg: 600 mg max)</a:t>
            </a:r>
          </a:p>
          <a:p>
            <a:pPr lvl="2">
              <a:lnSpc>
                <a:spcPct val="80000"/>
              </a:lnSpc>
              <a:spcAft>
                <a:spcPts val="600"/>
              </a:spcAft>
            </a:pPr>
            <a:endParaRPr lang="en-US" sz="1600" dirty="0"/>
          </a:p>
          <a:p>
            <a:pPr lvl="1">
              <a:lnSpc>
                <a:spcPct val="80000"/>
              </a:lnSpc>
              <a:spcAft>
                <a:spcPts val="600"/>
              </a:spcAft>
            </a:pPr>
            <a:r>
              <a:rPr lang="en-US" sz="2000" dirty="0"/>
              <a:t>INH x 6-9 months</a:t>
            </a:r>
          </a:p>
          <a:p>
            <a:pPr lvl="2">
              <a:lnSpc>
                <a:spcPct val="80000"/>
              </a:lnSpc>
              <a:spcAft>
                <a:spcPts val="600"/>
              </a:spcAft>
            </a:pPr>
            <a:r>
              <a:rPr lang="en-US" sz="1800" dirty="0"/>
              <a:t>Daily (5 mg/kg: 300 mg max) or BIW (15 mg/kg: 900 mg max)</a:t>
            </a:r>
            <a:endParaRPr lang="en-US" dirty="0"/>
          </a:p>
          <a:p>
            <a:pPr lvl="2">
              <a:lnSpc>
                <a:spcPct val="80000"/>
              </a:lnSpc>
              <a:spcAft>
                <a:spcPts val="600"/>
              </a:spcAft>
              <a:buNone/>
            </a:pPr>
            <a:endParaRPr lang="en-US" sz="1800" dirty="0"/>
          </a:p>
        </p:txBody>
      </p:sp>
      <p:sp>
        <p:nvSpPr>
          <p:cNvPr id="275459" name="Text Box 4"/>
          <p:cNvSpPr txBox="1">
            <a:spLocks noChangeArrowheads="1"/>
          </p:cNvSpPr>
          <p:nvPr/>
        </p:nvSpPr>
        <p:spPr bwMode="auto">
          <a:xfrm>
            <a:off x="8815387" y="6553200"/>
            <a:ext cx="2486025" cy="276999"/>
          </a:xfrm>
          <a:prstGeom prst="rect">
            <a:avLst/>
          </a:prstGeom>
          <a:noFill/>
          <a:ln w="9525">
            <a:noFill/>
            <a:miter lim="800000"/>
            <a:headEnd/>
            <a:tailEnd/>
          </a:ln>
        </p:spPr>
        <p:txBody>
          <a:bodyPr wrap="square">
            <a:spAutoFit/>
          </a:bodyPr>
          <a:lstStyle/>
          <a:p>
            <a:pPr>
              <a:spcBef>
                <a:spcPct val="50000"/>
              </a:spcBef>
            </a:pPr>
            <a:r>
              <a:rPr lang="en-US" sz="1200" dirty="0"/>
              <a:t>ATS/IDSA/NTCA. November 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013" y="457201"/>
            <a:ext cx="7342333" cy="333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390862" y="3934438"/>
            <a:ext cx="7801762" cy="2466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Active TB disease: 7/3986 in 3 HP arm; 15 of 3745 in 9H 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Completion of treatment:  </a:t>
            </a:r>
            <a:r>
              <a:rPr kumimoji="0" lang="en-US" sz="2000" b="1" i="0" u="none" strike="noStrike" kern="1200" cap="none" spc="0" normalizeH="0" baseline="0" noProof="0" dirty="0">
                <a:ln>
                  <a:noFill/>
                </a:ln>
                <a:solidFill>
                  <a:prstClr val="white"/>
                </a:solidFill>
                <a:effectLst/>
                <a:uLnTx/>
                <a:uFillTx/>
                <a:latin typeface="Calibri"/>
                <a:ea typeface="+mn-ea"/>
                <a:cs typeface="+mn-cs"/>
              </a:rPr>
              <a:t>82.1% 3HP arm</a:t>
            </a:r>
            <a:r>
              <a:rPr kumimoji="0" lang="en-US" sz="2000" b="0" i="0" u="none" strike="noStrike" kern="1200" cap="none" spc="0" normalizeH="0" baseline="0" noProof="0" dirty="0">
                <a:ln>
                  <a:noFill/>
                </a:ln>
                <a:solidFill>
                  <a:prstClr val="white"/>
                </a:solidFill>
                <a:effectLst/>
                <a:uLnTx/>
                <a:uFillTx/>
                <a:latin typeface="Calibri"/>
                <a:ea typeface="+mn-ea"/>
                <a:cs typeface="+mn-cs"/>
              </a:rPr>
              <a:t>; </a:t>
            </a:r>
            <a:r>
              <a:rPr kumimoji="0" lang="en-US" sz="2000" b="1" i="0" u="none" strike="noStrike" kern="1200" cap="none" spc="0" normalizeH="0" baseline="0" noProof="0" dirty="0">
                <a:ln>
                  <a:noFill/>
                </a:ln>
                <a:solidFill>
                  <a:prstClr val="white"/>
                </a:solidFill>
                <a:effectLst/>
                <a:uLnTx/>
                <a:uFillTx/>
                <a:latin typeface="Calibri"/>
                <a:ea typeface="+mn-ea"/>
                <a:cs typeface="+mn-cs"/>
              </a:rPr>
              <a:t>69% 9 H 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Hepatotoxicity:  0.4% 3HP arm; 2.7% 9 H arm.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Conclusion:   Use of 3 HP x 3 months was as effective as 9 months of INH and had a higher treatment completion rate. </a:t>
            </a:r>
          </a:p>
        </p:txBody>
      </p:sp>
    </p:spTree>
    <p:extLst>
      <p:ext uri="{BB962C8B-B14F-4D97-AF65-F5344CB8AC3E}">
        <p14:creationId xmlns:p14="http://schemas.microsoft.com/office/powerpoint/2010/main" val="271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1078" y="121844"/>
            <a:ext cx="9218429" cy="1325563"/>
          </a:xfrm>
        </p:spPr>
        <p:txBody>
          <a:bodyPr/>
          <a:lstStyle/>
          <a:p>
            <a:r>
              <a:rPr lang="en-US" dirty="0">
                <a:solidFill>
                  <a:srgbClr val="0000FF"/>
                </a:solidFill>
              </a:rPr>
              <a:t>Dosing for 3HP</a:t>
            </a:r>
          </a:p>
        </p:txBody>
      </p:sp>
      <p:sp>
        <p:nvSpPr>
          <p:cNvPr id="5" name="Content Placeholder 4"/>
          <p:cNvSpPr>
            <a:spLocks noGrp="1"/>
          </p:cNvSpPr>
          <p:nvPr>
            <p:ph idx="1"/>
          </p:nvPr>
        </p:nvSpPr>
        <p:spPr>
          <a:xfrm>
            <a:off x="1666579" y="2085683"/>
            <a:ext cx="9218429" cy="4351338"/>
          </a:xfrm>
        </p:spPr>
        <p:txBody>
          <a:bodyPr>
            <a:normAutofit/>
          </a:bodyPr>
          <a:lstStyle/>
          <a:p>
            <a:pPr marL="0" indent="0">
              <a:buNone/>
            </a:pPr>
            <a:r>
              <a:rPr lang="en-US" sz="2400" b="1" u="sng" dirty="0"/>
              <a:t>Adults and children &gt; 50 kg</a:t>
            </a:r>
          </a:p>
          <a:p>
            <a:endParaRPr lang="en-US" sz="2000" dirty="0"/>
          </a:p>
          <a:p>
            <a:r>
              <a:rPr lang="en-US" sz="2000" dirty="0"/>
              <a:t>900 mg INH once weekly</a:t>
            </a:r>
          </a:p>
          <a:p>
            <a:r>
              <a:rPr lang="en-US" sz="2000" dirty="0"/>
              <a:t>900 mg Rifapentine once weekly</a:t>
            </a:r>
          </a:p>
          <a:p>
            <a:r>
              <a:rPr lang="en-US" sz="2000" dirty="0"/>
              <a:t>Vitamin B 6 50 mg once weekly</a:t>
            </a:r>
          </a:p>
          <a:p>
            <a:pPr marL="0" indent="0">
              <a:buNone/>
            </a:pPr>
            <a:endParaRPr lang="en-US" sz="2000" dirty="0"/>
          </a:p>
          <a:p>
            <a:r>
              <a:rPr lang="en-US" sz="2000" b="1" dirty="0"/>
              <a:t>Completion</a:t>
            </a:r>
            <a:r>
              <a:rPr lang="en-US" sz="2000" dirty="0"/>
              <a:t> -  11 to 12 doses in 16 weeks</a:t>
            </a:r>
          </a:p>
        </p:txBody>
      </p:sp>
      <p:sp>
        <p:nvSpPr>
          <p:cNvPr id="6" name="Content Placeholder 5"/>
          <p:cNvSpPr>
            <a:spLocks noGrp="1"/>
          </p:cNvSpPr>
          <p:nvPr>
            <p:ph sz="half" idx="4294967295"/>
          </p:nvPr>
        </p:nvSpPr>
        <p:spPr>
          <a:xfrm>
            <a:off x="6677637" y="1998371"/>
            <a:ext cx="4574796" cy="4525963"/>
          </a:xfrm>
        </p:spPr>
        <p:txBody>
          <a:bodyPr>
            <a:normAutofit/>
          </a:bodyPr>
          <a:lstStyle/>
          <a:p>
            <a:pPr marL="0" indent="0">
              <a:buNone/>
            </a:pPr>
            <a:r>
              <a:rPr lang="en-US" sz="2400" b="1" u="sng" dirty="0"/>
              <a:t>Children  2 – 12 years*</a:t>
            </a:r>
          </a:p>
          <a:p>
            <a:r>
              <a:rPr lang="en-US" sz="2000" dirty="0"/>
              <a:t>INH 25 mg/kg (round to nearest 50 or 100 mg tablet)</a:t>
            </a:r>
          </a:p>
          <a:p>
            <a:r>
              <a:rPr lang="en-US" sz="2000" dirty="0"/>
              <a:t>Rifapentine</a:t>
            </a:r>
          </a:p>
          <a:p>
            <a:pPr lvl="1"/>
            <a:r>
              <a:rPr lang="en-US" sz="1800" dirty="0"/>
              <a:t>10-14 kg: 		300 mg</a:t>
            </a:r>
          </a:p>
          <a:p>
            <a:pPr lvl="1"/>
            <a:r>
              <a:rPr lang="en-US" sz="1800" dirty="0"/>
              <a:t>14.1-25 kg:		450 mg</a:t>
            </a:r>
          </a:p>
          <a:p>
            <a:pPr lvl="1"/>
            <a:r>
              <a:rPr lang="en-US" sz="1800" dirty="0"/>
              <a:t>25.1-32 kg: 		600 mg</a:t>
            </a:r>
          </a:p>
          <a:p>
            <a:pPr lvl="1"/>
            <a:r>
              <a:rPr lang="en-US" sz="1800" dirty="0"/>
              <a:t>32.1-49.9 kg: 	750 mg</a:t>
            </a:r>
          </a:p>
          <a:p>
            <a:pPr lvl="1"/>
            <a:r>
              <a:rPr lang="en-US" sz="1800" dirty="0"/>
              <a:t>≥ 50 kg:          	900 mg</a:t>
            </a:r>
          </a:p>
          <a:p>
            <a:pPr marL="0" indent="0">
              <a:buNone/>
            </a:pPr>
            <a:r>
              <a:rPr lang="en-US" sz="2000" b="1" dirty="0"/>
              <a:t>* </a:t>
            </a:r>
            <a:r>
              <a:rPr lang="en-US" sz="1800" dirty="0"/>
              <a:t>Especially when short course is desirable; pill burden may be a problem</a:t>
            </a:r>
            <a:endParaRPr lang="en-US" sz="2000" b="1" dirty="0"/>
          </a:p>
        </p:txBody>
      </p:sp>
    </p:spTree>
    <p:extLst>
      <p:ext uri="{BB962C8B-B14F-4D97-AF65-F5344CB8AC3E}">
        <p14:creationId xmlns:p14="http://schemas.microsoft.com/office/powerpoint/2010/main" val="328155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nSpc>
                <a:spcPct val="90000"/>
              </a:lnSpc>
              <a:spcAft>
                <a:spcPts val="600"/>
              </a:spcAft>
            </a:pPr>
            <a:r>
              <a:rPr lang="en-US" dirty="0"/>
              <a:t>Persons are infected with </a:t>
            </a:r>
            <a:r>
              <a:rPr lang="en-US" i="1" dirty="0"/>
              <a:t>Mycobacterium tuberculosis </a:t>
            </a:r>
            <a:r>
              <a:rPr lang="en-US" dirty="0"/>
              <a:t>but:</a:t>
            </a:r>
          </a:p>
          <a:p>
            <a:pPr lvl="1">
              <a:lnSpc>
                <a:spcPct val="90000"/>
              </a:lnSpc>
              <a:spcAft>
                <a:spcPts val="1200"/>
              </a:spcAft>
            </a:pPr>
            <a:r>
              <a:rPr lang="en-US" dirty="0"/>
              <a:t>No Active TB Symptoms</a:t>
            </a:r>
          </a:p>
          <a:p>
            <a:pPr lvl="1">
              <a:lnSpc>
                <a:spcPct val="90000"/>
              </a:lnSpc>
              <a:spcAft>
                <a:spcPts val="1200"/>
              </a:spcAft>
            </a:pPr>
            <a:r>
              <a:rPr lang="en-US" dirty="0"/>
              <a:t>Chest X-ray may be normal, or show granuloma, </a:t>
            </a:r>
            <a:r>
              <a:rPr lang="en-US" b="1" dirty="0"/>
              <a:t>stable</a:t>
            </a:r>
            <a:r>
              <a:rPr lang="en-US" dirty="0"/>
              <a:t> pleural or parenchymal scarring</a:t>
            </a:r>
          </a:p>
          <a:p>
            <a:pPr lvl="1">
              <a:lnSpc>
                <a:spcPct val="90000"/>
              </a:lnSpc>
              <a:spcAft>
                <a:spcPts val="1200"/>
              </a:spcAft>
            </a:pPr>
            <a:r>
              <a:rPr lang="en-US" dirty="0"/>
              <a:t>Positive TST or IGRA</a:t>
            </a:r>
          </a:p>
          <a:p>
            <a:pPr lvl="1">
              <a:lnSpc>
                <a:spcPct val="90000"/>
              </a:lnSpc>
            </a:pPr>
            <a:endParaRPr lang="en-US" dirty="0"/>
          </a:p>
          <a:p>
            <a:pPr marL="457200" lvl="1" indent="0">
              <a:buNone/>
            </a:pPr>
            <a:endParaRPr lang="en-US" dirty="0"/>
          </a:p>
        </p:txBody>
      </p:sp>
      <p:sp>
        <p:nvSpPr>
          <p:cNvPr id="4" name="Title 3"/>
          <p:cNvSpPr>
            <a:spLocks noGrp="1"/>
          </p:cNvSpPr>
          <p:nvPr>
            <p:ph type="title"/>
          </p:nvPr>
        </p:nvSpPr>
        <p:spPr>
          <a:xfrm>
            <a:off x="1775635" y="96677"/>
            <a:ext cx="9218429" cy="1325563"/>
          </a:xfrm>
        </p:spPr>
        <p:txBody>
          <a:bodyPr/>
          <a:lstStyle/>
          <a:p>
            <a:r>
              <a:rPr lang="en-US" dirty="0">
                <a:solidFill>
                  <a:srgbClr val="0000FF"/>
                </a:solidFill>
              </a:rPr>
              <a:t>Latent TB Infection</a:t>
            </a:r>
          </a:p>
        </p:txBody>
      </p:sp>
      <p:sp>
        <p:nvSpPr>
          <p:cNvPr id="2" name="Rectangle: Rounded Corners 1">
            <a:extLst>
              <a:ext uri="{FF2B5EF4-FFF2-40B4-BE49-F238E27FC236}">
                <a16:creationId xmlns:a16="http://schemas.microsoft.com/office/drawing/2014/main" id="{33CC492D-5604-4408-932F-931521891975}"/>
              </a:ext>
            </a:extLst>
          </p:cNvPr>
          <p:cNvSpPr/>
          <p:nvPr/>
        </p:nvSpPr>
        <p:spPr>
          <a:xfrm>
            <a:off x="4305782" y="4968513"/>
            <a:ext cx="6875362" cy="13658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TST, the T Spot and the QuantiFERON  - </a:t>
            </a:r>
          </a:p>
          <a:p>
            <a:pPr algn="ctr"/>
            <a:r>
              <a:rPr lang="en-US" sz="2000" b="1" dirty="0"/>
              <a:t>All miss &gt; 10 % of those with active TB</a:t>
            </a:r>
          </a:p>
          <a:p>
            <a:pPr algn="ctr"/>
            <a:r>
              <a:rPr lang="en-US" sz="2000" b="1" dirty="0"/>
              <a:t>The % of those with true LTBI with negative tests unknown</a:t>
            </a:r>
          </a:p>
        </p:txBody>
      </p:sp>
      <p:sp>
        <p:nvSpPr>
          <p:cNvPr id="7" name="Explosion: 8 Points 6">
            <a:extLst>
              <a:ext uri="{FF2B5EF4-FFF2-40B4-BE49-F238E27FC236}">
                <a16:creationId xmlns:a16="http://schemas.microsoft.com/office/drawing/2014/main" id="{2B6FAD4F-2807-4D16-9D10-9F426FA3CD05}"/>
              </a:ext>
            </a:extLst>
          </p:cNvPr>
          <p:cNvSpPr/>
          <p:nvPr/>
        </p:nvSpPr>
        <p:spPr>
          <a:xfrm>
            <a:off x="10266744" y="4621273"/>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07065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3088" y="181063"/>
            <a:ext cx="8991600" cy="1143000"/>
          </a:xfrm>
        </p:spPr>
        <p:txBody>
          <a:bodyPr>
            <a:noAutofit/>
          </a:bodyPr>
          <a:lstStyle/>
          <a:p>
            <a:r>
              <a:rPr lang="en-US" sz="4000" dirty="0">
                <a:solidFill>
                  <a:srgbClr val="0000FF"/>
                </a:solidFill>
              </a:rPr>
              <a:t>Pill Burden With 3HP is Currently a Problem for Some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648" y="2339208"/>
            <a:ext cx="6367244" cy="288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8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4"/>
          <p:cNvSpPr>
            <a:spLocks noGrp="1"/>
          </p:cNvSpPr>
          <p:nvPr>
            <p:ph type="title"/>
          </p:nvPr>
        </p:nvSpPr>
        <p:spPr>
          <a:xfrm>
            <a:off x="1557523" y="85419"/>
            <a:ext cx="9218429" cy="1325563"/>
          </a:xfrm>
        </p:spPr>
        <p:txBody>
          <a:bodyPr/>
          <a:lstStyle/>
          <a:p>
            <a:pPr eaLnBrk="1" hangingPunct="1"/>
            <a:r>
              <a:rPr lang="en-US" sz="3600" dirty="0">
                <a:solidFill>
                  <a:srgbClr val="0000FF"/>
                </a:solidFill>
              </a:rPr>
              <a:t>INH + RPT (3HP) is NOT Recommended For:</a:t>
            </a:r>
            <a:endParaRPr lang="en-US" sz="2800" dirty="0">
              <a:solidFill>
                <a:srgbClr val="0000FF"/>
              </a:solidFill>
            </a:endParaRPr>
          </a:p>
        </p:txBody>
      </p:sp>
      <p:sp>
        <p:nvSpPr>
          <p:cNvPr id="300034" name="Text Placeholder 6"/>
          <p:cNvSpPr>
            <a:spLocks noGrp="1"/>
          </p:cNvSpPr>
          <p:nvPr>
            <p:ph idx="1"/>
          </p:nvPr>
        </p:nvSpPr>
        <p:spPr>
          <a:xfrm>
            <a:off x="1775635" y="2421243"/>
            <a:ext cx="9218429" cy="4351338"/>
          </a:xfrm>
        </p:spPr>
        <p:txBody>
          <a:bodyPr>
            <a:normAutofit/>
          </a:bodyPr>
          <a:lstStyle/>
          <a:p>
            <a:pPr>
              <a:spcAft>
                <a:spcPts val="1200"/>
              </a:spcAft>
            </a:pPr>
            <a:r>
              <a:rPr lang="en-US" sz="2800" dirty="0"/>
              <a:t>Children under 2 y/o</a:t>
            </a:r>
          </a:p>
          <a:p>
            <a:pPr>
              <a:spcAft>
                <a:spcPts val="1200"/>
              </a:spcAft>
            </a:pPr>
            <a:r>
              <a:rPr lang="en-US" sz="2800" dirty="0"/>
              <a:t>HIV infected persons on Antiretroviral Therapy with drug </a:t>
            </a:r>
            <a:r>
              <a:rPr lang="en-US" sz="2800" dirty="0" err="1"/>
              <a:t>drug</a:t>
            </a:r>
            <a:r>
              <a:rPr lang="en-US" sz="2800" dirty="0"/>
              <a:t> interactions</a:t>
            </a:r>
          </a:p>
          <a:p>
            <a:pPr>
              <a:spcAft>
                <a:spcPts val="1200"/>
              </a:spcAft>
            </a:pPr>
            <a:r>
              <a:rPr lang="en-US" dirty="0"/>
              <a:t>Presumed INH or Rifampin Resistance in the source case</a:t>
            </a:r>
          </a:p>
          <a:p>
            <a:pPr>
              <a:spcAft>
                <a:spcPts val="1200"/>
              </a:spcAft>
            </a:pPr>
            <a:r>
              <a:rPr lang="en-US" sz="2800" dirty="0"/>
              <a:t>Pregnant women</a:t>
            </a:r>
          </a:p>
        </p:txBody>
      </p:sp>
    </p:spTree>
    <p:extLst>
      <p:ext uri="{BB962C8B-B14F-4D97-AF65-F5344CB8AC3E}">
        <p14:creationId xmlns:p14="http://schemas.microsoft.com/office/powerpoint/2010/main" val="22484362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426E8-4BB0-C17B-5606-2B328FA4BC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98D32-A09E-F5FE-7477-730E1F7A1141}"/>
              </a:ext>
            </a:extLst>
          </p:cNvPr>
          <p:cNvSpPr>
            <a:spLocks noGrp="1"/>
          </p:cNvSpPr>
          <p:nvPr>
            <p:ph idx="1"/>
          </p:nvPr>
        </p:nvSpPr>
        <p:spPr>
          <a:xfrm>
            <a:off x="1775636" y="2382898"/>
            <a:ext cx="9218429" cy="3634649"/>
          </a:xfrm>
        </p:spPr>
        <p:txBody>
          <a:bodyPr>
            <a:normAutofit fontScale="92500" lnSpcReduction="10000"/>
          </a:bodyPr>
          <a:lstStyle/>
          <a:p>
            <a:r>
              <a:rPr lang="en-US" dirty="0"/>
              <a:t>Open label trial in 9 countries comparing 4 months rifampin vs 9 months INH: </a:t>
            </a:r>
          </a:p>
          <a:p>
            <a:pPr lvl="1"/>
            <a:r>
              <a:rPr lang="en-US" dirty="0"/>
              <a:t>study endpoint: prevalence of TB 28 months after randomization</a:t>
            </a:r>
          </a:p>
          <a:p>
            <a:endParaRPr lang="en-US" dirty="0"/>
          </a:p>
          <a:p>
            <a:r>
              <a:rPr lang="en-US" dirty="0"/>
              <a:t>Rifampin: 3443 patients:</a:t>
            </a:r>
          </a:p>
          <a:p>
            <a:pPr lvl="1"/>
            <a:r>
              <a:rPr lang="en-US" dirty="0"/>
              <a:t>4 active TB, 4 clinical TB</a:t>
            </a:r>
          </a:p>
          <a:p>
            <a:endParaRPr lang="en-US" dirty="0"/>
          </a:p>
          <a:p>
            <a:r>
              <a:rPr lang="en-US" dirty="0"/>
              <a:t>INH: 3416 patients: </a:t>
            </a:r>
          </a:p>
          <a:p>
            <a:pPr lvl="1"/>
            <a:r>
              <a:rPr lang="en-US" dirty="0"/>
              <a:t>4 active TB, 5 clinical TB</a:t>
            </a:r>
          </a:p>
          <a:p>
            <a:pPr marL="0" indent="0">
              <a:buNone/>
            </a:pPr>
            <a:endParaRPr lang="en-US" dirty="0"/>
          </a:p>
        </p:txBody>
      </p:sp>
      <p:sp>
        <p:nvSpPr>
          <p:cNvPr id="3" name="Title 2">
            <a:extLst>
              <a:ext uri="{FF2B5EF4-FFF2-40B4-BE49-F238E27FC236}">
                <a16:creationId xmlns:a16="http://schemas.microsoft.com/office/drawing/2014/main" id="{8902145F-745B-25DA-40BF-537BDD5B8752}"/>
              </a:ext>
            </a:extLst>
          </p:cNvPr>
          <p:cNvSpPr>
            <a:spLocks noGrp="1"/>
          </p:cNvSpPr>
          <p:nvPr>
            <p:ph type="title"/>
          </p:nvPr>
        </p:nvSpPr>
        <p:spPr>
          <a:xfrm>
            <a:off x="1599467" y="204622"/>
            <a:ext cx="9218429" cy="1325563"/>
          </a:xfrm>
        </p:spPr>
        <p:txBody>
          <a:bodyPr>
            <a:noAutofit/>
          </a:bodyPr>
          <a:lstStyle/>
          <a:p>
            <a:br>
              <a:rPr lang="en-US" sz="1400" dirty="0"/>
            </a:br>
            <a:r>
              <a:rPr lang="en-US" sz="3200" dirty="0">
                <a:solidFill>
                  <a:srgbClr val="0000FF"/>
                </a:solidFill>
              </a:rPr>
              <a:t>Four Months of Rifampin or Nine Months of Isoniazid for Latent Tuberculosis in Adults </a:t>
            </a:r>
            <a:br>
              <a:rPr lang="en-US" sz="2400" b="1" dirty="0"/>
            </a:br>
            <a:r>
              <a:rPr lang="en-US" sz="1400" dirty="0"/>
              <a:t>Menzies et al, </a:t>
            </a:r>
            <a:r>
              <a:rPr lang="en-US" sz="1600" dirty="0"/>
              <a:t>N Engl J Med. 2018 Aug 2;379(5):440-453.</a:t>
            </a:r>
            <a:br>
              <a:rPr lang="en-US" sz="1600" dirty="0"/>
            </a:br>
            <a:endParaRPr lang="en-US" sz="1600" dirty="0"/>
          </a:p>
        </p:txBody>
      </p:sp>
    </p:spTree>
    <p:extLst>
      <p:ext uri="{BB962C8B-B14F-4D97-AF65-F5344CB8AC3E}">
        <p14:creationId xmlns:p14="http://schemas.microsoft.com/office/powerpoint/2010/main" val="2260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0216-63C5-2118-3967-9F275D5707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9D57D8-2F44-456E-C853-14D8ECE50C60}"/>
              </a:ext>
            </a:extLst>
          </p:cNvPr>
          <p:cNvSpPr>
            <a:spLocks noGrp="1"/>
          </p:cNvSpPr>
          <p:nvPr>
            <p:ph idx="1"/>
          </p:nvPr>
        </p:nvSpPr>
        <p:spPr>
          <a:xfrm>
            <a:off x="1775636" y="2609401"/>
            <a:ext cx="9218429" cy="3634649"/>
          </a:xfrm>
        </p:spPr>
        <p:txBody>
          <a:bodyPr>
            <a:normAutofit fontScale="85000" lnSpcReduction="20000"/>
          </a:bodyPr>
          <a:lstStyle/>
          <a:p>
            <a:r>
              <a:rPr lang="en-US" dirty="0"/>
              <a:t>Treatment completion: </a:t>
            </a:r>
          </a:p>
          <a:p>
            <a:pPr lvl="1"/>
            <a:r>
              <a:rPr lang="en-US" dirty="0"/>
              <a:t>Rifampin	 79%, </a:t>
            </a:r>
          </a:p>
          <a:p>
            <a:pPr lvl="1"/>
            <a:r>
              <a:rPr lang="en-US" dirty="0"/>
              <a:t>INH 	 63% (p &lt; 0.001)</a:t>
            </a:r>
          </a:p>
          <a:p>
            <a:pPr lvl="1"/>
            <a:endParaRPr lang="en-US" dirty="0"/>
          </a:p>
          <a:p>
            <a:r>
              <a:rPr lang="en-US" dirty="0"/>
              <a:t>Clinically significant (drug stopped) hepatotoxic events: </a:t>
            </a:r>
          </a:p>
          <a:p>
            <a:pPr lvl="1"/>
            <a:r>
              <a:rPr lang="en-US" dirty="0"/>
              <a:t>Rifampin 	0.3%, </a:t>
            </a:r>
          </a:p>
          <a:p>
            <a:pPr lvl="1"/>
            <a:r>
              <a:rPr lang="en-US" dirty="0"/>
              <a:t>INH 	1.7% (p &lt; 0.001)</a:t>
            </a:r>
          </a:p>
          <a:p>
            <a:endParaRPr lang="en-US" dirty="0"/>
          </a:p>
          <a:p>
            <a:r>
              <a:rPr lang="en-US" dirty="0"/>
              <a:t>4 months of rifampin was not inferior to 9 months INH for preventing development of active TB but with significantly higher completion rates and greater safety than INH.</a:t>
            </a:r>
          </a:p>
        </p:txBody>
      </p:sp>
      <p:sp>
        <p:nvSpPr>
          <p:cNvPr id="3" name="Title 2">
            <a:extLst>
              <a:ext uri="{FF2B5EF4-FFF2-40B4-BE49-F238E27FC236}">
                <a16:creationId xmlns:a16="http://schemas.microsoft.com/office/drawing/2014/main" id="{C46505C9-AFBC-2988-7232-7010E8D12261}"/>
              </a:ext>
            </a:extLst>
          </p:cNvPr>
          <p:cNvSpPr>
            <a:spLocks noGrp="1"/>
          </p:cNvSpPr>
          <p:nvPr>
            <p:ph type="title"/>
          </p:nvPr>
        </p:nvSpPr>
        <p:spPr>
          <a:xfrm>
            <a:off x="1599467" y="179455"/>
            <a:ext cx="9218429" cy="1325563"/>
          </a:xfrm>
        </p:spPr>
        <p:txBody>
          <a:bodyPr>
            <a:noAutofit/>
          </a:bodyPr>
          <a:lstStyle/>
          <a:p>
            <a:br>
              <a:rPr lang="en-US" sz="1600" dirty="0"/>
            </a:br>
            <a:r>
              <a:rPr lang="en-US" sz="2800" b="1" dirty="0">
                <a:solidFill>
                  <a:srgbClr val="0000FF"/>
                </a:solidFill>
              </a:rPr>
              <a:t>Four Months of Rifampin or Nine Months of Isoniazid for Latent Tuberculosis in Adults </a:t>
            </a:r>
            <a:br>
              <a:rPr lang="en-US" sz="2400" b="1" dirty="0"/>
            </a:br>
            <a:r>
              <a:rPr lang="en-US" sz="1400" dirty="0"/>
              <a:t>Menzies et al, </a:t>
            </a:r>
            <a:r>
              <a:rPr lang="en-US" sz="1600" dirty="0"/>
              <a:t>N Engl J Med. 2018 Aug 2;379(5):440-453.</a:t>
            </a:r>
            <a:br>
              <a:rPr lang="en-US" sz="1600" dirty="0"/>
            </a:br>
            <a:endParaRPr lang="en-US" sz="1600" dirty="0"/>
          </a:p>
        </p:txBody>
      </p:sp>
    </p:spTree>
    <p:extLst>
      <p:ext uri="{BB962C8B-B14F-4D97-AF65-F5344CB8AC3E}">
        <p14:creationId xmlns:p14="http://schemas.microsoft.com/office/powerpoint/2010/main" val="3143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2414" y="2152796"/>
            <a:ext cx="9218429" cy="4351338"/>
          </a:xfrm>
        </p:spPr>
        <p:txBody>
          <a:bodyPr/>
          <a:lstStyle/>
          <a:p>
            <a:r>
              <a:rPr lang="en-US" dirty="0"/>
              <a:t>Adults</a:t>
            </a:r>
          </a:p>
          <a:p>
            <a:pPr lvl="1"/>
            <a:r>
              <a:rPr lang="en-US" dirty="0"/>
              <a:t>10 mg/kg daily</a:t>
            </a:r>
          </a:p>
          <a:p>
            <a:pPr lvl="1"/>
            <a:r>
              <a:rPr lang="en-US" dirty="0"/>
              <a:t>600 mg daily x 4 months</a:t>
            </a:r>
          </a:p>
          <a:p>
            <a:pPr lvl="1"/>
            <a:endParaRPr lang="en-US" dirty="0"/>
          </a:p>
          <a:p>
            <a:r>
              <a:rPr lang="en-US" dirty="0"/>
              <a:t>Children:</a:t>
            </a:r>
          </a:p>
          <a:p>
            <a:pPr lvl="1"/>
            <a:r>
              <a:rPr lang="en-US" dirty="0"/>
              <a:t>10 – 20 mg/kg daily x 4 months</a:t>
            </a:r>
          </a:p>
          <a:p>
            <a:pPr lvl="1"/>
            <a:r>
              <a:rPr lang="en-US" dirty="0"/>
              <a:t>Capsules 150mg/300 mg round up - use higher range </a:t>
            </a:r>
          </a:p>
          <a:p>
            <a:pPr lvl="1"/>
            <a:r>
              <a:rPr lang="en-US" dirty="0"/>
              <a:t>Higher rifampin doses well tolerated </a:t>
            </a:r>
          </a:p>
        </p:txBody>
      </p:sp>
      <p:sp>
        <p:nvSpPr>
          <p:cNvPr id="3" name="Title 2"/>
          <p:cNvSpPr>
            <a:spLocks noGrp="1"/>
          </p:cNvSpPr>
          <p:nvPr>
            <p:ph type="title"/>
          </p:nvPr>
        </p:nvSpPr>
        <p:spPr>
          <a:xfrm>
            <a:off x="1582689" y="121844"/>
            <a:ext cx="9218429" cy="1325563"/>
          </a:xfrm>
        </p:spPr>
        <p:txBody>
          <a:bodyPr/>
          <a:lstStyle/>
          <a:p>
            <a:r>
              <a:rPr lang="en-US" dirty="0">
                <a:solidFill>
                  <a:srgbClr val="0000FF"/>
                </a:solidFill>
              </a:rPr>
              <a:t>Rifampin Dosing for TB Infection</a:t>
            </a:r>
          </a:p>
        </p:txBody>
      </p:sp>
    </p:spTree>
    <p:extLst>
      <p:ext uri="{BB962C8B-B14F-4D97-AF65-F5344CB8AC3E}">
        <p14:creationId xmlns:p14="http://schemas.microsoft.com/office/powerpoint/2010/main" val="31783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a:xfrm>
            <a:off x="1549133" y="83343"/>
            <a:ext cx="9218429" cy="1325563"/>
          </a:xfrm>
        </p:spPr>
        <p:txBody>
          <a:bodyPr>
            <a:normAutofit/>
          </a:bodyPr>
          <a:lstStyle/>
          <a:p>
            <a:pPr eaLnBrk="1" hangingPunct="1"/>
            <a:r>
              <a:rPr lang="en-US" sz="4000" dirty="0">
                <a:solidFill>
                  <a:srgbClr val="0000FF"/>
                </a:solidFill>
              </a:rPr>
              <a:t>Rifampin Treatment of TB Infection</a:t>
            </a:r>
          </a:p>
        </p:txBody>
      </p:sp>
      <p:sp>
        <p:nvSpPr>
          <p:cNvPr id="296962" name="Content Placeholder 2"/>
          <p:cNvSpPr>
            <a:spLocks noGrp="1"/>
          </p:cNvSpPr>
          <p:nvPr>
            <p:ph idx="1"/>
          </p:nvPr>
        </p:nvSpPr>
        <p:spPr>
          <a:xfrm>
            <a:off x="1775636" y="2144406"/>
            <a:ext cx="9218429" cy="4351338"/>
          </a:xfrm>
        </p:spPr>
        <p:txBody>
          <a:bodyPr/>
          <a:lstStyle/>
          <a:p>
            <a:pPr eaLnBrk="1" hangingPunct="1">
              <a:lnSpc>
                <a:spcPct val="80000"/>
              </a:lnSpc>
            </a:pPr>
            <a:r>
              <a:rPr lang="en-US" dirty="0"/>
              <a:t>Pros:</a:t>
            </a:r>
          </a:p>
          <a:p>
            <a:pPr lvl="1" eaLnBrk="1" hangingPunct="1">
              <a:lnSpc>
                <a:spcPct val="80000"/>
              </a:lnSpc>
            </a:pPr>
            <a:r>
              <a:rPr lang="en-US" sz="2000" dirty="0"/>
              <a:t>Higher Completion Rates</a:t>
            </a:r>
          </a:p>
          <a:p>
            <a:pPr lvl="1" eaLnBrk="1" hangingPunct="1">
              <a:lnSpc>
                <a:spcPct val="80000"/>
              </a:lnSpc>
            </a:pPr>
            <a:r>
              <a:rPr lang="en-US" sz="2000" dirty="0"/>
              <a:t>Equally effective</a:t>
            </a:r>
          </a:p>
          <a:p>
            <a:pPr lvl="1" eaLnBrk="1" hangingPunct="1">
              <a:lnSpc>
                <a:spcPct val="80000"/>
              </a:lnSpc>
            </a:pPr>
            <a:r>
              <a:rPr lang="en-US" sz="2000" dirty="0"/>
              <a:t>Fewer Side Effects</a:t>
            </a:r>
          </a:p>
          <a:p>
            <a:pPr lvl="1" eaLnBrk="1" hangingPunct="1">
              <a:lnSpc>
                <a:spcPct val="80000"/>
              </a:lnSpc>
            </a:pPr>
            <a:r>
              <a:rPr lang="en-US" sz="2000" dirty="0"/>
              <a:t>Less Hepatotoxicity</a:t>
            </a:r>
          </a:p>
          <a:p>
            <a:pPr lvl="1" eaLnBrk="1" hangingPunct="1">
              <a:lnSpc>
                <a:spcPct val="80000"/>
              </a:lnSpc>
            </a:pPr>
            <a:r>
              <a:rPr lang="en-US" sz="2000" dirty="0"/>
              <a:t>Cost effective</a:t>
            </a:r>
          </a:p>
          <a:p>
            <a:pPr lvl="1" eaLnBrk="1" hangingPunct="1">
              <a:lnSpc>
                <a:spcPct val="80000"/>
              </a:lnSpc>
            </a:pPr>
            <a:r>
              <a:rPr lang="en-US" sz="2000" dirty="0"/>
              <a:t>Rifampin resistance uncommon</a:t>
            </a:r>
          </a:p>
          <a:p>
            <a:pPr lvl="2">
              <a:lnSpc>
                <a:spcPct val="80000"/>
              </a:lnSpc>
            </a:pPr>
            <a:r>
              <a:rPr lang="en-US" sz="1600" dirty="0"/>
              <a:t>Globally 3% </a:t>
            </a:r>
          </a:p>
        </p:txBody>
      </p:sp>
      <p:sp>
        <p:nvSpPr>
          <p:cNvPr id="296963" name="Rectangle 4"/>
          <p:cNvSpPr>
            <a:spLocks noGrp="1" noChangeArrowheads="1"/>
          </p:cNvSpPr>
          <p:nvPr>
            <p:ph type="body" sz="half" idx="4294967295"/>
          </p:nvPr>
        </p:nvSpPr>
        <p:spPr>
          <a:xfrm>
            <a:off x="6638488" y="2209494"/>
            <a:ext cx="4572000" cy="4221163"/>
          </a:xfrm>
        </p:spPr>
        <p:txBody>
          <a:bodyPr>
            <a:normAutofit lnSpcReduction="10000"/>
          </a:bodyPr>
          <a:lstStyle/>
          <a:p>
            <a:pPr>
              <a:lnSpc>
                <a:spcPct val="80000"/>
              </a:lnSpc>
            </a:pPr>
            <a:r>
              <a:rPr lang="en-US" dirty="0"/>
              <a:t>Cons:</a:t>
            </a:r>
          </a:p>
          <a:p>
            <a:pPr lvl="1">
              <a:lnSpc>
                <a:spcPct val="80000"/>
              </a:lnSpc>
            </a:pPr>
            <a:r>
              <a:rPr lang="en-US" sz="2000" dirty="0"/>
              <a:t>Drug Interactions</a:t>
            </a:r>
          </a:p>
          <a:p>
            <a:pPr lvl="2">
              <a:lnSpc>
                <a:spcPct val="80000"/>
              </a:lnSpc>
            </a:pPr>
            <a:r>
              <a:rPr lang="en-US" sz="1600" dirty="0"/>
              <a:t>Hormone Contraceptives</a:t>
            </a:r>
          </a:p>
          <a:p>
            <a:pPr lvl="2">
              <a:lnSpc>
                <a:spcPct val="80000"/>
              </a:lnSpc>
            </a:pPr>
            <a:r>
              <a:rPr lang="en-US" sz="1600" dirty="0"/>
              <a:t>Warfarin</a:t>
            </a:r>
          </a:p>
          <a:p>
            <a:pPr lvl="2">
              <a:lnSpc>
                <a:spcPct val="80000"/>
              </a:lnSpc>
            </a:pPr>
            <a:r>
              <a:rPr lang="en-US" sz="1600" dirty="0"/>
              <a:t>Prednisone</a:t>
            </a:r>
          </a:p>
          <a:p>
            <a:pPr lvl="2">
              <a:lnSpc>
                <a:spcPct val="80000"/>
              </a:lnSpc>
            </a:pPr>
            <a:r>
              <a:rPr lang="en-US" sz="1600" b="1" dirty="0"/>
              <a:t>HIV Antiretroviral agents</a:t>
            </a:r>
          </a:p>
          <a:p>
            <a:pPr lvl="2">
              <a:lnSpc>
                <a:spcPct val="80000"/>
              </a:lnSpc>
            </a:pPr>
            <a:r>
              <a:rPr lang="en-US" sz="1600" dirty="0"/>
              <a:t>And many more…must look up all drugs for interactions</a:t>
            </a:r>
          </a:p>
          <a:p>
            <a:pPr lvl="2">
              <a:lnSpc>
                <a:spcPct val="80000"/>
              </a:lnSpc>
            </a:pPr>
            <a:r>
              <a:rPr lang="en-US" sz="1800" dirty="0"/>
              <a:t>Orange Body Fluids</a:t>
            </a:r>
          </a:p>
          <a:p>
            <a:pPr marL="914400" lvl="2" indent="0">
              <a:lnSpc>
                <a:spcPct val="80000"/>
              </a:lnSpc>
              <a:buNone/>
            </a:pPr>
            <a:endParaRPr lang="en-US" dirty="0"/>
          </a:p>
          <a:p>
            <a:pPr lvl="1">
              <a:lnSpc>
                <a:spcPct val="80000"/>
              </a:lnSpc>
            </a:pPr>
            <a:r>
              <a:rPr lang="en-US" sz="2000" dirty="0"/>
              <a:t>Other Potential Side Effects (rare):</a:t>
            </a:r>
          </a:p>
          <a:p>
            <a:pPr lvl="2">
              <a:lnSpc>
                <a:spcPct val="80000"/>
              </a:lnSpc>
            </a:pPr>
            <a:r>
              <a:rPr lang="en-US" sz="1600" dirty="0"/>
              <a:t>Rash</a:t>
            </a:r>
          </a:p>
          <a:p>
            <a:pPr lvl="2">
              <a:lnSpc>
                <a:spcPct val="80000"/>
              </a:lnSpc>
            </a:pPr>
            <a:r>
              <a:rPr lang="en-US" sz="1600" dirty="0"/>
              <a:t>Thrombocytopenia</a:t>
            </a:r>
          </a:p>
          <a:p>
            <a:pPr lvl="2">
              <a:lnSpc>
                <a:spcPct val="80000"/>
              </a:lnSpc>
            </a:pPr>
            <a:r>
              <a:rPr lang="en-US" sz="1600" dirty="0"/>
              <a:t>Anemia</a:t>
            </a:r>
          </a:p>
          <a:p>
            <a:pPr lvl="2">
              <a:lnSpc>
                <a:spcPct val="80000"/>
              </a:lnSpc>
            </a:pPr>
            <a:r>
              <a:rPr lang="en-US" sz="1600" dirty="0"/>
              <a:t>Leukopenia</a:t>
            </a:r>
          </a:p>
          <a:p>
            <a:pPr lvl="2">
              <a:lnSpc>
                <a:spcPct val="80000"/>
              </a:lnSpc>
            </a:pPr>
            <a:r>
              <a:rPr lang="en-US" sz="1600" dirty="0"/>
              <a:t>Allergic Interstitial Nephritis</a:t>
            </a:r>
          </a:p>
          <a:p>
            <a:pPr>
              <a:lnSpc>
                <a:spcPct val="80000"/>
              </a:lnSpc>
            </a:pPr>
            <a:endParaRPr lang="en-US" sz="2400" dirty="0">
              <a:latin typeface="Arial" charset="0"/>
            </a:endParaRPr>
          </a:p>
        </p:txBody>
      </p:sp>
    </p:spTree>
    <p:extLst>
      <p:ext uri="{BB962C8B-B14F-4D97-AF65-F5344CB8AC3E}">
        <p14:creationId xmlns:p14="http://schemas.microsoft.com/office/powerpoint/2010/main" val="428325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ChangeArrowheads="1"/>
          </p:cNvSpPr>
          <p:nvPr>
            <p:ph type="title"/>
          </p:nvPr>
        </p:nvSpPr>
        <p:spPr>
          <a:xfrm>
            <a:off x="1629562" y="197841"/>
            <a:ext cx="8229600" cy="1143000"/>
          </a:xfrm>
        </p:spPr>
        <p:txBody>
          <a:bodyPr/>
          <a:lstStyle/>
          <a:p>
            <a:pPr eaLnBrk="1" hangingPunct="1"/>
            <a:r>
              <a:rPr lang="en-US" dirty="0">
                <a:solidFill>
                  <a:srgbClr val="0000FF"/>
                </a:solidFill>
              </a:rPr>
              <a:t>INH TBI Therapy</a:t>
            </a:r>
            <a:endParaRPr lang="en-US" sz="7200" dirty="0">
              <a:solidFill>
                <a:srgbClr val="0000FF"/>
              </a:solidFill>
            </a:endParaRPr>
          </a:p>
        </p:txBody>
      </p:sp>
      <p:sp>
        <p:nvSpPr>
          <p:cNvPr id="283650" name="Rectangle 6"/>
          <p:cNvSpPr>
            <a:spLocks noGrp="1" noChangeArrowheads="1"/>
          </p:cNvSpPr>
          <p:nvPr>
            <p:ph type="body" idx="1"/>
          </p:nvPr>
        </p:nvSpPr>
        <p:spPr>
          <a:xfrm>
            <a:off x="1775636" y="1825624"/>
            <a:ext cx="9398500" cy="4935903"/>
          </a:xfrm>
        </p:spPr>
        <p:txBody>
          <a:bodyPr>
            <a:normAutofit fontScale="92500" lnSpcReduction="10000"/>
          </a:bodyPr>
          <a:lstStyle/>
          <a:p>
            <a:pPr eaLnBrk="1" hangingPunct="1">
              <a:buFontTx/>
              <a:buNone/>
            </a:pPr>
            <a:endParaRPr lang="en-US" sz="1100" dirty="0"/>
          </a:p>
          <a:p>
            <a:pPr>
              <a:spcAft>
                <a:spcPts val="1200"/>
              </a:spcAft>
            </a:pPr>
            <a:r>
              <a:rPr lang="en-US" sz="2400" dirty="0"/>
              <a:t>The standard treatment regimen for TBI has been nine months of daily INH.  </a:t>
            </a:r>
          </a:p>
          <a:p>
            <a:pPr lvl="1"/>
            <a:r>
              <a:rPr lang="en-US" dirty="0"/>
              <a:t>The regimen is effective and is the preferred regimen for HIV infected people taking antiretroviral therapy with drug-drug interactions that do not allow a rifamycin</a:t>
            </a:r>
          </a:p>
          <a:p>
            <a:pPr marL="457200" lvl="1" indent="0">
              <a:buNone/>
            </a:pPr>
            <a:endParaRPr lang="en-US" dirty="0"/>
          </a:p>
          <a:p>
            <a:pPr lvl="1"/>
            <a:r>
              <a:rPr lang="en-US" dirty="0"/>
              <a:t>Is the option when drug-drug interactions with </a:t>
            </a:r>
            <a:r>
              <a:rPr lang="en-US" dirty="0" err="1"/>
              <a:t>rifamycins</a:t>
            </a:r>
            <a:r>
              <a:rPr lang="en-US" dirty="0"/>
              <a:t> are significant and must be avoided</a:t>
            </a:r>
          </a:p>
          <a:p>
            <a:pPr marL="457200" lvl="1" indent="0">
              <a:buNone/>
            </a:pPr>
            <a:endParaRPr lang="en-US" b="1" dirty="0"/>
          </a:p>
          <a:p>
            <a:pPr eaLnBrk="1" hangingPunct="1"/>
            <a:r>
              <a:rPr lang="en-US" sz="2400" b="1" dirty="0"/>
              <a:t>But less than 60% complete</a:t>
            </a:r>
          </a:p>
          <a:p>
            <a:pPr lvl="1"/>
            <a:r>
              <a:rPr lang="en-US" dirty="0"/>
              <a:t>Primarily due to long duration of treatment but also increased adverse effects</a:t>
            </a:r>
          </a:p>
          <a:p>
            <a:pPr lvl="1"/>
            <a:endParaRPr lang="en-US" dirty="0"/>
          </a:p>
          <a:p>
            <a:pPr marL="457200" lvl="1" indent="0">
              <a:buNone/>
            </a:pPr>
            <a:endParaRPr lang="en-US" b="1" dirty="0">
              <a:solidFill>
                <a:srgbClr val="FF0000"/>
              </a:solidFill>
            </a:endParaRPr>
          </a:p>
          <a:p>
            <a:pPr marL="457200" lvl="1" indent="0">
              <a:buNone/>
            </a:pPr>
            <a:r>
              <a:rPr lang="en-US" b="1" dirty="0">
                <a:solidFill>
                  <a:srgbClr val="FF0000"/>
                </a:solidFill>
              </a:rPr>
              <a:t>	</a:t>
            </a:r>
          </a:p>
          <a:p>
            <a:pPr eaLnBrk="1" hangingPunct="1"/>
            <a:endParaRPr lang="en-US" sz="1100" dirty="0"/>
          </a:p>
        </p:txBody>
      </p:sp>
    </p:spTree>
    <p:extLst>
      <p:ext uri="{BB962C8B-B14F-4D97-AF65-F5344CB8AC3E}">
        <p14:creationId xmlns:p14="http://schemas.microsoft.com/office/powerpoint/2010/main" val="238433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050"/>
          <p:cNvSpPr>
            <a:spLocks noGrp="1" noChangeArrowheads="1"/>
          </p:cNvSpPr>
          <p:nvPr>
            <p:ph type="title"/>
          </p:nvPr>
        </p:nvSpPr>
        <p:spPr>
          <a:xfrm>
            <a:off x="1582689" y="163789"/>
            <a:ext cx="9218429" cy="1325563"/>
          </a:xfrm>
        </p:spPr>
        <p:txBody>
          <a:bodyPr/>
          <a:lstStyle/>
          <a:p>
            <a:pPr eaLnBrk="1" hangingPunct="1"/>
            <a:r>
              <a:rPr lang="en-US" dirty="0">
                <a:solidFill>
                  <a:srgbClr val="0000FF"/>
                </a:solidFill>
              </a:rPr>
              <a:t>INH Hepatotoxicity</a:t>
            </a:r>
          </a:p>
        </p:txBody>
      </p:sp>
      <p:sp>
        <p:nvSpPr>
          <p:cNvPr id="288770" name="Rectangle 2051"/>
          <p:cNvSpPr>
            <a:spLocks noGrp="1" noChangeArrowheads="1"/>
          </p:cNvSpPr>
          <p:nvPr>
            <p:ph idx="1"/>
          </p:nvPr>
        </p:nvSpPr>
        <p:spPr>
          <a:xfrm>
            <a:off x="1800803" y="2110851"/>
            <a:ext cx="9218429" cy="4351338"/>
          </a:xfrm>
        </p:spPr>
        <p:txBody>
          <a:bodyPr/>
          <a:lstStyle/>
          <a:p>
            <a:pPr eaLnBrk="1" hangingPunct="1">
              <a:lnSpc>
                <a:spcPct val="90000"/>
              </a:lnSpc>
            </a:pPr>
            <a:r>
              <a:rPr lang="en-US" sz="2400" dirty="0"/>
              <a:t>Asymptomatic elevation of aminotransferases: 20% of patients</a:t>
            </a:r>
          </a:p>
          <a:p>
            <a:pPr eaLnBrk="1" hangingPunct="1">
              <a:lnSpc>
                <a:spcPct val="90000"/>
              </a:lnSpc>
            </a:pPr>
            <a:endParaRPr lang="en-US" sz="2400" dirty="0"/>
          </a:p>
          <a:p>
            <a:pPr eaLnBrk="1" hangingPunct="1">
              <a:lnSpc>
                <a:spcPct val="90000"/>
              </a:lnSpc>
            </a:pPr>
            <a:r>
              <a:rPr lang="en-US" sz="2400" dirty="0"/>
              <a:t>Clinical hepatitis: 0.6% of patients </a:t>
            </a:r>
          </a:p>
          <a:p>
            <a:pPr eaLnBrk="1" hangingPunct="1">
              <a:lnSpc>
                <a:spcPct val="90000"/>
              </a:lnSpc>
            </a:pPr>
            <a:endParaRPr lang="en-US" sz="2400" dirty="0"/>
          </a:p>
          <a:p>
            <a:pPr eaLnBrk="1" hangingPunct="1">
              <a:lnSpc>
                <a:spcPct val="90000"/>
              </a:lnSpc>
            </a:pPr>
            <a:r>
              <a:rPr lang="en-US" sz="2400" dirty="0"/>
              <a:t>Fulminant hepatitis (hepatic failure) </a:t>
            </a:r>
          </a:p>
          <a:p>
            <a:pPr lvl="1" eaLnBrk="1" hangingPunct="1">
              <a:lnSpc>
                <a:spcPct val="90000"/>
              </a:lnSpc>
            </a:pPr>
            <a:r>
              <a:rPr lang="en-US" sz="2000" dirty="0"/>
              <a:t>Approximately 4/100,000 persons completing therapy (continued INH with symptoms of hepatitis, prior INH hepatotoxicity, malnutrition).</a:t>
            </a:r>
          </a:p>
        </p:txBody>
      </p:sp>
    </p:spTree>
    <p:extLst>
      <p:ext uri="{BB962C8B-B14F-4D97-AF65-F5344CB8AC3E}">
        <p14:creationId xmlns:p14="http://schemas.microsoft.com/office/powerpoint/2010/main" val="418140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1628863" y="190500"/>
            <a:ext cx="8229600" cy="1143000"/>
          </a:xfrm>
        </p:spPr>
        <p:txBody>
          <a:bodyPr>
            <a:normAutofit fontScale="90000"/>
          </a:bodyPr>
          <a:lstStyle/>
          <a:p>
            <a:pPr eaLnBrk="1" hangingPunct="1"/>
            <a:r>
              <a:rPr lang="en-US" sz="3600" dirty="0">
                <a:solidFill>
                  <a:srgbClr val="0000FF"/>
                </a:solidFill>
              </a:rPr>
              <a:t>Severe INH Liver Injuries Among Persons Being Treated for LTBI, U.S., 2004-2008</a:t>
            </a:r>
            <a:br>
              <a:rPr lang="en-US" sz="2800" dirty="0">
                <a:solidFill>
                  <a:srgbClr val="002060"/>
                </a:solidFill>
              </a:rPr>
            </a:br>
            <a:r>
              <a:rPr lang="en-US" sz="1600" dirty="0">
                <a:solidFill>
                  <a:srgbClr val="002060"/>
                </a:solidFill>
              </a:rPr>
              <a:t>MMWR 3/5/10/ 59(08); 224-229</a:t>
            </a:r>
            <a:endParaRPr lang="en-US" sz="2400" dirty="0">
              <a:solidFill>
                <a:srgbClr val="002060"/>
              </a:solidFill>
            </a:endParaRPr>
          </a:p>
        </p:txBody>
      </p:sp>
      <p:sp>
        <p:nvSpPr>
          <p:cNvPr id="292866" name="Content Placeholder 2"/>
          <p:cNvSpPr>
            <a:spLocks noGrp="1"/>
          </p:cNvSpPr>
          <p:nvPr>
            <p:ph idx="1"/>
          </p:nvPr>
        </p:nvSpPr>
        <p:spPr>
          <a:xfrm>
            <a:off x="1981200" y="2819400"/>
            <a:ext cx="8229600" cy="3276600"/>
          </a:xfrm>
        </p:spPr>
        <p:txBody>
          <a:bodyPr/>
          <a:lstStyle/>
          <a:p>
            <a:pPr eaLnBrk="1" hangingPunct="1"/>
            <a:r>
              <a:rPr lang="en-US" sz="2400" dirty="0"/>
              <a:t>“Medical providers should emphasize to patients that </a:t>
            </a:r>
            <a:r>
              <a:rPr lang="en-US" sz="2400" i="1" dirty="0">
                <a:solidFill>
                  <a:srgbClr val="3333FF"/>
                </a:solidFill>
              </a:rPr>
              <a:t>INH treatment should be stopped immediately upon the earliest onset of symptoms </a:t>
            </a:r>
            <a:r>
              <a:rPr lang="en-US" sz="2400" dirty="0"/>
              <a:t>(e.g. excess fatigue, nausea, vomiting, abdominal pain, or jaundice), even before a clinical evaluation has been conducted, and that initial symptoms might be subtle and might not include jaundice.”</a:t>
            </a:r>
          </a:p>
        </p:txBody>
      </p:sp>
      <p:sp>
        <p:nvSpPr>
          <p:cNvPr id="2" name="Rounded Rectangle 1"/>
          <p:cNvSpPr/>
          <p:nvPr/>
        </p:nvSpPr>
        <p:spPr>
          <a:xfrm>
            <a:off x="2133600" y="2514600"/>
            <a:ext cx="8153400" cy="2819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797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050"/>
          <p:cNvSpPr>
            <a:spLocks noGrp="1" noChangeArrowheads="1"/>
          </p:cNvSpPr>
          <p:nvPr>
            <p:ph type="title"/>
          </p:nvPr>
        </p:nvSpPr>
        <p:spPr>
          <a:xfrm>
            <a:off x="1628863" y="180363"/>
            <a:ext cx="8229600" cy="1143000"/>
          </a:xfrm>
        </p:spPr>
        <p:txBody>
          <a:bodyPr/>
          <a:lstStyle/>
          <a:p>
            <a:pPr eaLnBrk="1" hangingPunct="1"/>
            <a:r>
              <a:rPr lang="en-US" dirty="0">
                <a:solidFill>
                  <a:srgbClr val="0000FF"/>
                </a:solidFill>
              </a:rPr>
              <a:t>INH Side Effects</a:t>
            </a:r>
          </a:p>
        </p:txBody>
      </p:sp>
      <p:sp>
        <p:nvSpPr>
          <p:cNvPr id="287746" name="Rectangle 2051"/>
          <p:cNvSpPr>
            <a:spLocks noGrp="1" noChangeArrowheads="1"/>
          </p:cNvSpPr>
          <p:nvPr>
            <p:ph type="body" idx="1"/>
          </p:nvPr>
        </p:nvSpPr>
        <p:spPr>
          <a:xfrm>
            <a:off x="1981200" y="2133600"/>
            <a:ext cx="8305800" cy="4038600"/>
          </a:xfrm>
        </p:spPr>
        <p:txBody>
          <a:bodyPr>
            <a:normAutofit/>
          </a:bodyPr>
          <a:lstStyle/>
          <a:p>
            <a:pPr eaLnBrk="1" hangingPunct="1">
              <a:lnSpc>
                <a:spcPct val="90000"/>
              </a:lnSpc>
            </a:pPr>
            <a:r>
              <a:rPr lang="en-US" sz="2800" dirty="0"/>
              <a:t>Hepatotoxicity</a:t>
            </a:r>
          </a:p>
          <a:p>
            <a:pPr eaLnBrk="1" hangingPunct="1">
              <a:lnSpc>
                <a:spcPct val="90000"/>
              </a:lnSpc>
            </a:pPr>
            <a:r>
              <a:rPr lang="en-US" sz="2800" dirty="0"/>
              <a:t>Migraine Headaches</a:t>
            </a:r>
          </a:p>
          <a:p>
            <a:pPr eaLnBrk="1" hangingPunct="1">
              <a:lnSpc>
                <a:spcPct val="90000"/>
              </a:lnSpc>
            </a:pPr>
            <a:r>
              <a:rPr lang="en-US" sz="2800" dirty="0"/>
              <a:t>Gastrointestinal</a:t>
            </a:r>
          </a:p>
          <a:p>
            <a:pPr lvl="1" eaLnBrk="1" hangingPunct="1">
              <a:lnSpc>
                <a:spcPct val="90000"/>
              </a:lnSpc>
            </a:pPr>
            <a:r>
              <a:rPr lang="en-US" sz="2000" dirty="0"/>
              <a:t>Nausea, Diarrhea, Constipation</a:t>
            </a:r>
          </a:p>
          <a:p>
            <a:pPr eaLnBrk="1" hangingPunct="1">
              <a:lnSpc>
                <a:spcPct val="90000"/>
              </a:lnSpc>
            </a:pPr>
            <a:r>
              <a:rPr lang="en-US" sz="2800" dirty="0"/>
              <a:t>Rash</a:t>
            </a:r>
          </a:p>
          <a:p>
            <a:pPr eaLnBrk="1" hangingPunct="1">
              <a:lnSpc>
                <a:spcPct val="90000"/>
              </a:lnSpc>
            </a:pPr>
            <a:r>
              <a:rPr lang="en-US" sz="2800" dirty="0"/>
              <a:t>Peripheral Neuropathy</a:t>
            </a:r>
          </a:p>
          <a:p>
            <a:pPr lvl="1" eaLnBrk="1" hangingPunct="1">
              <a:lnSpc>
                <a:spcPct val="90000"/>
              </a:lnSpc>
            </a:pPr>
            <a:r>
              <a:rPr lang="en-US" sz="2000" dirty="0"/>
              <a:t>Pyridoxine 50mg daily can help prevent this</a:t>
            </a:r>
          </a:p>
        </p:txBody>
      </p:sp>
    </p:spTree>
    <p:extLst>
      <p:ext uri="{BB962C8B-B14F-4D97-AF65-F5344CB8AC3E}">
        <p14:creationId xmlns:p14="http://schemas.microsoft.com/office/powerpoint/2010/main" val="1870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spect="1" noChangeArrowheads="1"/>
          </p:cNvSpPr>
          <p:nvPr>
            <p:ph type="title"/>
          </p:nvPr>
        </p:nvSpPr>
        <p:spPr>
          <a:xfrm>
            <a:off x="1565910" y="138622"/>
            <a:ext cx="9218429" cy="1325563"/>
          </a:xfrm>
        </p:spPr>
        <p:txBody>
          <a:bodyPr>
            <a:normAutofit/>
          </a:bodyPr>
          <a:lstStyle/>
          <a:p>
            <a:pPr eaLnBrk="1" hangingPunct="1"/>
            <a:r>
              <a:rPr lang="en-US" sz="4000" dirty="0">
                <a:solidFill>
                  <a:srgbClr val="0000FF"/>
                </a:solidFill>
              </a:rPr>
              <a:t>Latent TB Infection </a:t>
            </a:r>
          </a:p>
        </p:txBody>
      </p:sp>
      <p:sp>
        <p:nvSpPr>
          <p:cNvPr id="44034" name="Rectangle 3"/>
          <p:cNvSpPr>
            <a:spLocks noGrp="1" noChangeArrowheads="1"/>
          </p:cNvSpPr>
          <p:nvPr>
            <p:ph idx="1"/>
          </p:nvPr>
        </p:nvSpPr>
        <p:spPr>
          <a:xfrm>
            <a:off x="1758858" y="2186352"/>
            <a:ext cx="9218429" cy="4351338"/>
          </a:xfrm>
        </p:spPr>
        <p:txBody>
          <a:bodyPr>
            <a:normAutofit/>
          </a:bodyPr>
          <a:lstStyle/>
          <a:p>
            <a:pPr>
              <a:spcAft>
                <a:spcPts val="1200"/>
              </a:spcAft>
            </a:pPr>
            <a:r>
              <a:rPr lang="en-US" dirty="0"/>
              <a:t>Persons with LTBI are NOT infectious</a:t>
            </a:r>
          </a:p>
          <a:p>
            <a:pPr>
              <a:spcAft>
                <a:spcPts val="1200"/>
              </a:spcAft>
            </a:pPr>
            <a:r>
              <a:rPr lang="en-US" dirty="0"/>
              <a:t>90 +% chance of never getting Active TB Disease</a:t>
            </a:r>
          </a:p>
          <a:p>
            <a:pPr>
              <a:spcAft>
                <a:spcPts val="1200"/>
              </a:spcAft>
            </a:pPr>
            <a:r>
              <a:rPr lang="en-US" dirty="0"/>
              <a:t>But the TB organism is in your body!</a:t>
            </a:r>
          </a:p>
          <a:p>
            <a:pPr marL="457200" lvl="1" indent="0" eaLnBrk="1" hangingPunct="1">
              <a:spcAft>
                <a:spcPts val="1200"/>
              </a:spcAft>
              <a:buNone/>
            </a:pPr>
            <a:endParaRPr lang="en-US" sz="2000" dirty="0"/>
          </a:p>
        </p:txBody>
      </p:sp>
    </p:spTree>
    <p:extLst>
      <p:ext uri="{BB962C8B-B14F-4D97-AF65-F5344CB8AC3E}">
        <p14:creationId xmlns:p14="http://schemas.microsoft.com/office/powerpoint/2010/main" val="41151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Adults: 300 mg single daily dose or 900 mg twice weekly*</a:t>
            </a:r>
          </a:p>
          <a:p>
            <a:pPr marL="0" indent="0">
              <a:buNone/>
            </a:pPr>
            <a:r>
              <a:rPr lang="en-US" sz="2400" dirty="0"/>
              <a:t> </a:t>
            </a:r>
          </a:p>
          <a:p>
            <a:r>
              <a:rPr lang="en-US" sz="2400" dirty="0">
                <a:ea typeface="Geneva" charset="0"/>
              </a:rPr>
              <a:t>Children: </a:t>
            </a:r>
            <a:r>
              <a:rPr lang="en-US" sz="2000" dirty="0">
                <a:ea typeface="Geneva" charset="0"/>
              </a:rPr>
              <a:t>10-15 mg/kg single daily dose (max dose 300 mg daily)</a:t>
            </a:r>
          </a:p>
          <a:p>
            <a:pPr lvl="1"/>
            <a:r>
              <a:rPr lang="en-US" sz="2000" dirty="0">
                <a:ea typeface="Geneva" charset="0"/>
              </a:rPr>
              <a:t>20-30 mg/kg twice weekly* </a:t>
            </a:r>
          </a:p>
          <a:p>
            <a:pPr lvl="1"/>
            <a:endParaRPr lang="en-US" sz="2000" dirty="0">
              <a:ea typeface="Geneva" charset="0"/>
            </a:endParaRPr>
          </a:p>
          <a:p>
            <a:r>
              <a:rPr lang="en-US" sz="2400" dirty="0">
                <a:ea typeface="Geneva" charset="0"/>
              </a:rPr>
              <a:t>Duration of treatment for TB Infection: 6 - 9 months</a:t>
            </a:r>
          </a:p>
          <a:p>
            <a:pPr lvl="1"/>
            <a:r>
              <a:rPr lang="en-US" sz="2000" dirty="0">
                <a:ea typeface="Geneva" charset="0"/>
              </a:rPr>
              <a:t>9 month regimen more effective</a:t>
            </a:r>
          </a:p>
          <a:p>
            <a:pPr lvl="1"/>
            <a:r>
              <a:rPr lang="en-US" sz="2000" dirty="0">
                <a:ea typeface="Geneva" charset="0"/>
              </a:rPr>
              <a:t>9 month regimen is very difficult to complete</a:t>
            </a:r>
          </a:p>
          <a:p>
            <a:pPr lvl="1"/>
            <a:r>
              <a:rPr lang="en-US" sz="2000" dirty="0">
                <a:ea typeface="Geneva" charset="0"/>
              </a:rPr>
              <a:t>6 months is considered adequate therapy by ATS/IDSA/CDC guidelines</a:t>
            </a:r>
          </a:p>
          <a:p>
            <a:endParaRPr lang="en-US" dirty="0"/>
          </a:p>
          <a:p>
            <a:pPr lvl="1"/>
            <a:r>
              <a:rPr lang="en-US" dirty="0"/>
              <a:t>*</a:t>
            </a:r>
            <a:r>
              <a:rPr lang="en-US" dirty="0">
                <a:ea typeface="Geneva" charset="0"/>
              </a:rPr>
              <a:t> </a:t>
            </a:r>
            <a:r>
              <a:rPr lang="en-US" sz="2000" b="1" dirty="0">
                <a:ea typeface="Geneva" charset="0"/>
              </a:rPr>
              <a:t>twice weekly treatment must be given by directly observed therapy through health department</a:t>
            </a:r>
            <a:endParaRPr lang="en-US" b="1" dirty="0"/>
          </a:p>
        </p:txBody>
      </p:sp>
      <p:sp>
        <p:nvSpPr>
          <p:cNvPr id="3" name="Title 2"/>
          <p:cNvSpPr>
            <a:spLocks noGrp="1"/>
          </p:cNvSpPr>
          <p:nvPr>
            <p:ph type="title"/>
          </p:nvPr>
        </p:nvSpPr>
        <p:spPr>
          <a:xfrm>
            <a:off x="1649802" y="175702"/>
            <a:ext cx="9218429" cy="1010669"/>
          </a:xfrm>
        </p:spPr>
        <p:txBody>
          <a:bodyPr>
            <a:normAutofit fontScale="90000"/>
          </a:bodyPr>
          <a:lstStyle/>
          <a:p>
            <a:br>
              <a:rPr lang="en-US" dirty="0">
                <a:solidFill>
                  <a:srgbClr val="0000FF"/>
                </a:solidFill>
              </a:rPr>
            </a:br>
            <a:r>
              <a:rPr lang="en-US" dirty="0">
                <a:solidFill>
                  <a:srgbClr val="0000FF"/>
                </a:solidFill>
              </a:rPr>
              <a:t>Isoniazid (INH) Dosing</a:t>
            </a:r>
            <a:br>
              <a:rPr lang="en-US"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259435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4"/>
          <p:cNvSpPr>
            <a:spLocks noGrp="1"/>
          </p:cNvSpPr>
          <p:nvPr>
            <p:ph type="title"/>
          </p:nvPr>
        </p:nvSpPr>
        <p:spPr>
          <a:xfrm>
            <a:off x="1624634" y="163789"/>
            <a:ext cx="9218429" cy="1325563"/>
          </a:xfrm>
        </p:spPr>
        <p:txBody>
          <a:bodyPr>
            <a:normAutofit/>
          </a:bodyPr>
          <a:lstStyle/>
          <a:p>
            <a:pPr eaLnBrk="1" hangingPunct="1"/>
            <a:r>
              <a:rPr lang="en-US" sz="4000" dirty="0">
                <a:solidFill>
                  <a:srgbClr val="0000FF"/>
                </a:solidFill>
              </a:rPr>
              <a:t>Treatment Options for LTBI</a:t>
            </a:r>
          </a:p>
        </p:txBody>
      </p:sp>
      <p:sp>
        <p:nvSpPr>
          <p:cNvPr id="278530" name="Text Placeholder 6"/>
          <p:cNvSpPr>
            <a:spLocks noGrp="1"/>
          </p:cNvSpPr>
          <p:nvPr>
            <p:ph idx="1"/>
          </p:nvPr>
        </p:nvSpPr>
        <p:spPr/>
        <p:txBody>
          <a:bodyPr>
            <a:normAutofit/>
          </a:bodyPr>
          <a:lstStyle/>
          <a:p>
            <a:pPr eaLnBrk="1" hangingPunct="1"/>
            <a:r>
              <a:rPr lang="en-US" sz="2400" dirty="0"/>
              <a:t>INH +RPT once weekly</a:t>
            </a:r>
          </a:p>
          <a:p>
            <a:pPr eaLnBrk="1" hangingPunct="1"/>
            <a:r>
              <a:rPr lang="en-US" sz="2400" dirty="0"/>
              <a:t>Rifampin daily</a:t>
            </a:r>
          </a:p>
          <a:p>
            <a:pPr eaLnBrk="1" hangingPunct="1"/>
            <a:r>
              <a:rPr lang="en-US" sz="2400" dirty="0"/>
              <a:t>INH 9 daily</a:t>
            </a:r>
          </a:p>
          <a:p>
            <a:pPr eaLnBrk="1" hangingPunct="1"/>
            <a:r>
              <a:rPr lang="en-US" sz="2400" dirty="0"/>
              <a:t>INH 6 daily</a:t>
            </a:r>
          </a:p>
          <a:p>
            <a:pPr eaLnBrk="1" hangingPunct="1"/>
            <a:endParaRPr lang="en-US" sz="2400" dirty="0"/>
          </a:p>
        </p:txBody>
      </p:sp>
      <p:sp>
        <p:nvSpPr>
          <p:cNvPr id="278531" name="Rectangle 5"/>
          <p:cNvSpPr>
            <a:spLocks noGrp="1" noChangeArrowheads="1"/>
          </p:cNvSpPr>
          <p:nvPr>
            <p:ph type="body" sz="half" idx="4294967295"/>
          </p:nvPr>
        </p:nvSpPr>
        <p:spPr>
          <a:xfrm>
            <a:off x="7696200" y="1981200"/>
            <a:ext cx="3469547" cy="2209800"/>
          </a:xfrm>
        </p:spPr>
        <p:txBody>
          <a:bodyPr>
            <a:normAutofit/>
          </a:bodyPr>
          <a:lstStyle/>
          <a:p>
            <a:pPr eaLnBrk="1" hangingPunct="1"/>
            <a:r>
              <a:rPr lang="en-US" sz="2400" dirty="0"/>
              <a:t>12 weeks (12 doses)</a:t>
            </a:r>
          </a:p>
          <a:p>
            <a:pPr eaLnBrk="1" hangingPunct="1"/>
            <a:r>
              <a:rPr lang="en-US" sz="2400" dirty="0"/>
              <a:t>4 months (120 doses)</a:t>
            </a:r>
          </a:p>
          <a:p>
            <a:pPr eaLnBrk="1" hangingPunct="1"/>
            <a:r>
              <a:rPr lang="en-US" sz="2400" dirty="0"/>
              <a:t>9 months (270 doses)</a:t>
            </a:r>
          </a:p>
          <a:p>
            <a:pPr eaLnBrk="1" hangingPunct="1"/>
            <a:r>
              <a:rPr lang="en-US" sz="2400" dirty="0"/>
              <a:t>6 months  (180 doses)</a:t>
            </a:r>
          </a:p>
        </p:txBody>
      </p:sp>
      <p:sp>
        <p:nvSpPr>
          <p:cNvPr id="278532" name="Text Box 6"/>
          <p:cNvSpPr txBox="1">
            <a:spLocks noChangeArrowheads="1"/>
          </p:cNvSpPr>
          <p:nvPr/>
        </p:nvSpPr>
        <p:spPr bwMode="auto">
          <a:xfrm>
            <a:off x="2015456" y="4737683"/>
            <a:ext cx="7543800" cy="1323439"/>
          </a:xfrm>
          <a:prstGeom prst="rect">
            <a:avLst/>
          </a:prstGeom>
          <a:noFill/>
          <a:ln w="9525">
            <a:noFill/>
            <a:miter lim="800000"/>
            <a:headEnd/>
            <a:tailEnd/>
          </a:ln>
        </p:spPr>
        <p:txBody>
          <a:bodyPr>
            <a:spAutoFit/>
          </a:bodyPr>
          <a:lstStyle/>
          <a:p>
            <a:r>
              <a:rPr lang="en-US" sz="2000" dirty="0">
                <a:solidFill>
                  <a:prstClr val="black"/>
                </a:solidFill>
              </a:rPr>
              <a:t>The longer the duration/more doses, the less likely your patient is to complete treatment</a:t>
            </a:r>
          </a:p>
          <a:p>
            <a:endParaRPr lang="en-US" sz="2000" dirty="0">
              <a:solidFill>
                <a:prstClr val="black"/>
              </a:solidFill>
            </a:endParaRPr>
          </a:p>
          <a:p>
            <a:r>
              <a:rPr lang="en-US" sz="2000" dirty="0">
                <a:solidFill>
                  <a:prstClr val="black"/>
                </a:solidFill>
              </a:rPr>
              <a:t>Fewer than 60% complete 9 months of INH</a:t>
            </a:r>
          </a:p>
        </p:txBody>
      </p:sp>
    </p:spTree>
    <p:extLst>
      <p:ext uri="{BB962C8B-B14F-4D97-AF65-F5344CB8AC3E}">
        <p14:creationId xmlns:p14="http://schemas.microsoft.com/office/powerpoint/2010/main" val="7299501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CDE3-790B-5E66-494C-2A379F56AB88}"/>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877CF834-56CB-9F2E-E2ED-CE428CCD41AF}"/>
              </a:ext>
            </a:extLst>
          </p:cNvPr>
          <p:cNvSpPr>
            <a:spLocks noGrp="1" noChangeArrowheads="1"/>
          </p:cNvSpPr>
          <p:nvPr>
            <p:ph idx="1"/>
          </p:nvPr>
        </p:nvSpPr>
        <p:spPr>
          <a:xfrm>
            <a:off x="1838515" y="2095127"/>
            <a:ext cx="9218429" cy="4531970"/>
          </a:xfrm>
        </p:spPr>
        <p:txBody>
          <a:bodyPr>
            <a:normAutofit lnSpcReduction="10000"/>
          </a:bodyPr>
          <a:lstStyle/>
          <a:p>
            <a:r>
              <a:rPr lang="en-US" sz="2400" dirty="0"/>
              <a:t>A prior study showed increased risk of serious, even fatal hepatotoxicity </a:t>
            </a:r>
            <a:r>
              <a:rPr lang="en-US" sz="2400" dirty="0">
                <a:solidFill>
                  <a:srgbClr val="FF0000"/>
                </a:solidFill>
              </a:rPr>
              <a:t>with INH </a:t>
            </a:r>
            <a:r>
              <a:rPr lang="en-US" sz="2400" dirty="0"/>
              <a:t>during pregnancy and the immediate post-partum</a:t>
            </a:r>
            <a:r>
              <a:rPr lang="en-US" sz="1600" dirty="0">
                <a:solidFill>
                  <a:prstClr val="black"/>
                </a:solidFill>
                <a:ea typeface="Geneva" charset="0"/>
              </a:rPr>
              <a:t> </a:t>
            </a:r>
            <a:r>
              <a:rPr lang="en-US" sz="2400" dirty="0"/>
              <a:t> period (3 months following delivery)</a:t>
            </a:r>
          </a:p>
          <a:p>
            <a:endParaRPr lang="en-US" sz="2000" dirty="0"/>
          </a:p>
          <a:p>
            <a:r>
              <a:rPr lang="en-US" sz="2400" dirty="0"/>
              <a:t>No study has shown increased risk of hepatotoxicity with daily rifampin</a:t>
            </a:r>
          </a:p>
          <a:p>
            <a:endParaRPr lang="en-US" sz="2400" dirty="0"/>
          </a:p>
          <a:p>
            <a:r>
              <a:rPr lang="en-US" sz="2400" dirty="0"/>
              <a:t>In pregnant persons who have reason for treatment of LTBI, consider daily rifampin</a:t>
            </a:r>
          </a:p>
          <a:p>
            <a:endParaRPr lang="en-US" sz="2400" dirty="0"/>
          </a:p>
          <a:p>
            <a:r>
              <a:rPr lang="en-US" sz="2400" dirty="0"/>
              <a:t>Monitoring should be close</a:t>
            </a:r>
          </a:p>
          <a:p>
            <a:pPr lvl="1"/>
            <a:r>
              <a:rPr lang="en-US" sz="2000" dirty="0"/>
              <a:t>Blood work for any symptoms and hold medication</a:t>
            </a:r>
          </a:p>
          <a:p>
            <a:pPr lvl="1"/>
            <a:r>
              <a:rPr lang="en-US" sz="2000" dirty="0"/>
              <a:t>Monitor liver enzymes and patient at every monthly visit.</a:t>
            </a:r>
          </a:p>
        </p:txBody>
      </p:sp>
      <p:sp>
        <p:nvSpPr>
          <p:cNvPr id="54274" name="Rectangle 2">
            <a:extLst>
              <a:ext uri="{FF2B5EF4-FFF2-40B4-BE49-F238E27FC236}">
                <a16:creationId xmlns:a16="http://schemas.microsoft.com/office/drawing/2014/main" id="{9F2A0462-C63F-E4CD-3F54-591B7E564EAA}"/>
              </a:ext>
            </a:extLst>
          </p:cNvPr>
          <p:cNvSpPr>
            <a:spLocks noGrp="1" noChangeAspect="1" noChangeArrowheads="1"/>
          </p:cNvSpPr>
          <p:nvPr>
            <p:ph type="title"/>
          </p:nvPr>
        </p:nvSpPr>
        <p:spPr>
          <a:xfrm>
            <a:off x="1607856" y="113457"/>
            <a:ext cx="9218429" cy="1325563"/>
          </a:xfrm>
        </p:spPr>
        <p:txBody>
          <a:bodyPr>
            <a:normAutofit/>
          </a:bodyPr>
          <a:lstStyle/>
          <a:p>
            <a:r>
              <a:rPr lang="en-US" sz="3600" dirty="0">
                <a:solidFill>
                  <a:srgbClr val="0000FF"/>
                </a:solidFill>
              </a:rPr>
              <a:t>Should Pregnant Women Be Treated for TB Infection during Pregnancy?</a:t>
            </a:r>
            <a:endParaRPr lang="en-US" sz="3600" dirty="0">
              <a:solidFill>
                <a:srgbClr val="0000FF"/>
              </a:solidFill>
              <a:sym typeface="Verdana" pitchFamily="34" charset="0"/>
            </a:endParaRPr>
          </a:p>
        </p:txBody>
      </p:sp>
    </p:spTree>
    <p:extLst>
      <p:ext uri="{BB962C8B-B14F-4D97-AF65-F5344CB8AC3E}">
        <p14:creationId xmlns:p14="http://schemas.microsoft.com/office/powerpoint/2010/main" val="13132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04329" y="2102462"/>
            <a:ext cx="9218429" cy="4351338"/>
          </a:xfrm>
        </p:spPr>
        <p:txBody>
          <a:bodyPr>
            <a:normAutofit/>
          </a:bodyPr>
          <a:lstStyle/>
          <a:p>
            <a:r>
              <a:rPr lang="en-US" sz="2400" dirty="0"/>
              <a:t>Baseline liver enzymes - all with risk of liver toxicity</a:t>
            </a:r>
          </a:p>
          <a:p>
            <a:pPr lvl="1"/>
            <a:r>
              <a:rPr lang="en-US" sz="2000" dirty="0"/>
              <a:t>Those with underlying liver disease due to Hepatitis B or C or alcohol </a:t>
            </a:r>
          </a:p>
          <a:p>
            <a:pPr lvl="1"/>
            <a:r>
              <a:rPr lang="en-US" sz="2000" dirty="0"/>
              <a:t>Those taking other potentially hepatotoxic medications</a:t>
            </a:r>
          </a:p>
          <a:p>
            <a:pPr lvl="1"/>
            <a:r>
              <a:rPr lang="en-US" sz="2000" dirty="0"/>
              <a:t>Those with a medical co-morbidity</a:t>
            </a:r>
          </a:p>
          <a:p>
            <a:pPr lvl="1"/>
            <a:r>
              <a:rPr lang="en-US" sz="2000" dirty="0"/>
              <a:t>Pregnant women and those in immediate post-partum (3 months) period</a:t>
            </a:r>
          </a:p>
          <a:p>
            <a:pPr lvl="1"/>
            <a:r>
              <a:rPr lang="en-US" sz="2000" dirty="0"/>
              <a:t>Elderly</a:t>
            </a:r>
          </a:p>
          <a:p>
            <a:pPr lvl="1"/>
            <a:r>
              <a:rPr lang="en-US" sz="2000" dirty="0"/>
              <a:t>Generally not needed for children; healthy young adults</a:t>
            </a:r>
          </a:p>
          <a:p>
            <a:pPr lvl="1"/>
            <a:endParaRPr lang="en-US" sz="2000" dirty="0"/>
          </a:p>
          <a:p>
            <a:r>
              <a:rPr lang="en-US" sz="2400" dirty="0"/>
              <a:t>Monitor monthly “in person” for toxicity and for evidence of progression to TB disease</a:t>
            </a:r>
          </a:p>
          <a:p>
            <a:pPr lvl="1"/>
            <a:r>
              <a:rPr lang="en-US" sz="2000" dirty="0"/>
              <a:t>Monthly liver enzymes if baseline LFTs abnormal or above risks</a:t>
            </a:r>
          </a:p>
        </p:txBody>
      </p:sp>
      <p:sp>
        <p:nvSpPr>
          <p:cNvPr id="5" name="Title 4"/>
          <p:cNvSpPr>
            <a:spLocks noGrp="1"/>
          </p:cNvSpPr>
          <p:nvPr>
            <p:ph type="title"/>
          </p:nvPr>
        </p:nvSpPr>
        <p:spPr>
          <a:xfrm>
            <a:off x="1633024" y="138622"/>
            <a:ext cx="9361041" cy="1325563"/>
          </a:xfrm>
        </p:spPr>
        <p:txBody>
          <a:bodyPr>
            <a:noAutofit/>
          </a:bodyPr>
          <a:lstStyle/>
          <a:p>
            <a:r>
              <a:rPr lang="en-US" sz="3600" dirty="0">
                <a:solidFill>
                  <a:srgbClr val="0000FF"/>
                </a:solidFill>
              </a:rPr>
              <a:t>Monitoring for Toxicity and Progression to Active Disease</a:t>
            </a:r>
          </a:p>
        </p:txBody>
      </p:sp>
    </p:spTree>
    <p:extLst>
      <p:ext uri="{BB962C8B-B14F-4D97-AF65-F5344CB8AC3E}">
        <p14:creationId xmlns:p14="http://schemas.microsoft.com/office/powerpoint/2010/main" val="171344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789238"/>
            <a:ext cx="8229600" cy="3154363"/>
          </a:xfrm>
        </p:spPr>
        <p:txBody>
          <a:bodyPr>
            <a:normAutofit/>
          </a:bodyPr>
          <a:lstStyle/>
          <a:p>
            <a:pPr>
              <a:spcAft>
                <a:spcPts val="1200"/>
              </a:spcAft>
            </a:pPr>
            <a:r>
              <a:rPr lang="en-US" sz="2800" dirty="0"/>
              <a:t>Consider the shortest regimen possible to increase the odds of completion</a:t>
            </a:r>
          </a:p>
          <a:p>
            <a:pPr>
              <a:spcAft>
                <a:spcPts val="1200"/>
              </a:spcAft>
            </a:pPr>
            <a:r>
              <a:rPr lang="en-US" sz="2800" dirty="0"/>
              <a:t>Be vigilant</a:t>
            </a:r>
          </a:p>
          <a:p>
            <a:pPr>
              <a:spcAft>
                <a:spcPts val="1200"/>
              </a:spcAft>
            </a:pPr>
            <a:r>
              <a:rPr lang="en-US" sz="2800" dirty="0"/>
              <a:t>Be supportive…..and forgiving</a:t>
            </a:r>
          </a:p>
        </p:txBody>
      </p:sp>
      <p:sp>
        <p:nvSpPr>
          <p:cNvPr id="3" name="Title 2"/>
          <p:cNvSpPr>
            <a:spLocks noGrp="1"/>
          </p:cNvSpPr>
          <p:nvPr>
            <p:ph type="title"/>
          </p:nvPr>
        </p:nvSpPr>
        <p:spPr>
          <a:xfrm>
            <a:off x="1557522" y="88288"/>
            <a:ext cx="9218429" cy="1325563"/>
          </a:xfrm>
        </p:spPr>
        <p:txBody>
          <a:bodyPr/>
          <a:lstStyle/>
          <a:p>
            <a:r>
              <a:rPr lang="en-US" dirty="0">
                <a:solidFill>
                  <a:srgbClr val="0000FF"/>
                </a:solidFill>
              </a:rPr>
              <a:t>Pearls of Wisdom for Treating TBI</a:t>
            </a:r>
          </a:p>
        </p:txBody>
      </p:sp>
    </p:spTree>
    <p:extLst>
      <p:ext uri="{BB962C8B-B14F-4D97-AF65-F5344CB8AC3E}">
        <p14:creationId xmlns:p14="http://schemas.microsoft.com/office/powerpoint/2010/main" val="19975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9B08-E01D-42F6-A3F4-A13E3536DC97}"/>
              </a:ext>
            </a:extLst>
          </p:cNvPr>
          <p:cNvSpPr>
            <a:spLocks noGrp="1"/>
          </p:cNvSpPr>
          <p:nvPr>
            <p:ph type="title"/>
          </p:nvPr>
        </p:nvSpPr>
        <p:spPr>
          <a:xfrm>
            <a:off x="1064703" y="595618"/>
            <a:ext cx="10515600" cy="5534415"/>
          </a:xfrm>
        </p:spPr>
        <p:txBody>
          <a:bodyPr>
            <a:normAutofit fontScale="90000"/>
          </a:bodyPr>
          <a:lstStyle/>
          <a:p>
            <a:pPr algn="ctr"/>
            <a:br>
              <a:rPr lang="en-US" sz="5400" dirty="0"/>
            </a:br>
            <a:br>
              <a:rPr lang="en-US" sz="5400" dirty="0"/>
            </a:br>
            <a:r>
              <a:rPr lang="en-US" sz="3600" dirty="0"/>
              <a:t>Thank you for being here.</a:t>
            </a:r>
            <a:br>
              <a:rPr lang="en-US" sz="3600" dirty="0"/>
            </a:br>
            <a:br>
              <a:rPr lang="en-US" sz="3600" dirty="0"/>
            </a:br>
            <a:r>
              <a:rPr lang="en-US" sz="3600" dirty="0"/>
              <a:t>Thank you for all that you do every single day.</a:t>
            </a:r>
            <a:br>
              <a:rPr lang="en-US" sz="3600" dirty="0"/>
            </a:br>
            <a:br>
              <a:rPr lang="en-US" sz="3600" dirty="0"/>
            </a:br>
            <a:r>
              <a:rPr lang="en-US" sz="3600" dirty="0"/>
              <a:t>You make a difference.</a:t>
            </a:r>
            <a:br>
              <a:rPr lang="en-US" sz="4000" dirty="0"/>
            </a:br>
            <a:br>
              <a:rPr lang="en-US" sz="4000" dirty="0"/>
            </a:br>
            <a:br>
              <a:rPr lang="en-US" sz="5400" dirty="0"/>
            </a:br>
            <a:r>
              <a:rPr lang="en-US" sz="5300" dirty="0"/>
              <a:t>Questions?</a:t>
            </a:r>
            <a:br>
              <a:rPr lang="en-US" sz="5300" dirty="0"/>
            </a:br>
            <a:r>
              <a:rPr lang="en-US" sz="3100" dirty="0">
                <a:hlinkClick r:id="rId2"/>
              </a:rPr>
              <a:t>Lisa.Armitige@dshs.texas.gov</a:t>
            </a:r>
            <a:br>
              <a:rPr lang="en-US" sz="3100" dirty="0"/>
            </a:br>
            <a:r>
              <a:rPr lang="en-US" sz="3100" dirty="0"/>
              <a:t>1-800-TEX-LUNG</a:t>
            </a:r>
            <a:endParaRPr lang="en-US" sz="5400" dirty="0"/>
          </a:p>
        </p:txBody>
      </p:sp>
    </p:spTree>
    <p:extLst>
      <p:ext uri="{BB962C8B-B14F-4D97-AF65-F5344CB8AC3E}">
        <p14:creationId xmlns:p14="http://schemas.microsoft.com/office/powerpoint/2010/main" val="15333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5520" y="2109031"/>
            <a:ext cx="9408546" cy="4525963"/>
          </a:xfrm>
        </p:spPr>
        <p:txBody>
          <a:bodyPr>
            <a:noAutofit/>
          </a:bodyPr>
          <a:lstStyle/>
          <a:p>
            <a:pPr marL="342900" lvl="1" indent="-342900">
              <a:buFont typeface="Arial" pitchFamily="34" charset="0"/>
              <a:buChar char="•"/>
            </a:pPr>
            <a:r>
              <a:rPr lang="en-US" dirty="0"/>
              <a:t>We used to think the bacteria were in a resting state or dormant but </a:t>
            </a:r>
          </a:p>
          <a:p>
            <a:pPr marL="400050" lvl="2" indent="0">
              <a:buNone/>
            </a:pPr>
            <a:r>
              <a:rPr lang="en-US" sz="2400" dirty="0"/>
              <a:t> </a:t>
            </a:r>
          </a:p>
          <a:p>
            <a:pPr marL="742950" lvl="2" indent="-342900"/>
            <a:r>
              <a:rPr lang="en-US" sz="2400" dirty="0">
                <a:ea typeface="Arial Unicode MS" pitchFamily="34" charset="-128"/>
                <a:cs typeface="Arial Unicode MS" pitchFamily="34" charset="-128"/>
              </a:rPr>
              <a:t>TB Bacteria are metabolically </a:t>
            </a:r>
            <a:r>
              <a:rPr lang="en-US" sz="2400" b="1" dirty="0">
                <a:solidFill>
                  <a:srgbClr val="FF0000"/>
                </a:solidFill>
                <a:ea typeface="Arial Unicode MS" pitchFamily="34" charset="-128"/>
                <a:cs typeface="Arial Unicode MS" pitchFamily="34" charset="-128"/>
              </a:rPr>
              <a:t>active and dividing</a:t>
            </a:r>
            <a:r>
              <a:rPr lang="en-US" sz="2400" dirty="0">
                <a:ea typeface="Arial Unicode MS" pitchFamily="34" charset="-128"/>
                <a:cs typeface="Arial Unicode MS" pitchFamily="34" charset="-128"/>
              </a:rPr>
              <a:t>, but </a:t>
            </a:r>
            <a:r>
              <a:rPr lang="en-US" sz="2400" b="1" dirty="0">
                <a:solidFill>
                  <a:srgbClr val="0070C0"/>
                </a:solidFill>
                <a:ea typeface="Arial Unicode MS" pitchFamily="34" charset="-128"/>
                <a:cs typeface="Arial Unicode MS" pitchFamily="34" charset="-128"/>
              </a:rPr>
              <a:t>infection is contro</a:t>
            </a:r>
            <a:r>
              <a:rPr lang="en-US" sz="2400" b="1" dirty="0">
                <a:solidFill>
                  <a:schemeClr val="accent1"/>
                </a:solidFill>
                <a:ea typeface="Arial Unicode MS" pitchFamily="34" charset="-128"/>
                <a:cs typeface="Arial Unicode MS" pitchFamily="34" charset="-128"/>
              </a:rPr>
              <a:t>lled</a:t>
            </a:r>
            <a:r>
              <a:rPr lang="en-US" sz="2400" dirty="0">
                <a:ea typeface="Arial Unicode MS" pitchFamily="34" charset="-128"/>
                <a:cs typeface="Arial Unicode MS" pitchFamily="34" charset="-128"/>
              </a:rPr>
              <a:t> by the immune system. </a:t>
            </a:r>
          </a:p>
          <a:p>
            <a:pPr marL="742950" lvl="2" indent="-342900"/>
            <a:endParaRPr lang="en-US" sz="2400" dirty="0">
              <a:ea typeface="Arial Unicode MS" pitchFamily="34" charset="-128"/>
              <a:cs typeface="Arial Unicode MS" pitchFamily="34" charset="-128"/>
            </a:endParaRPr>
          </a:p>
          <a:p>
            <a:pPr marL="742950" lvl="2" indent="-342900"/>
            <a:endParaRPr lang="en-US" sz="2400" dirty="0"/>
          </a:p>
          <a:p>
            <a:pPr marL="742950" lvl="2" indent="-342900"/>
            <a:r>
              <a:rPr lang="en-US" dirty="0"/>
              <a:t>“…a state of persistent immune response to stimulation by </a:t>
            </a:r>
            <a:r>
              <a:rPr lang="en-US" i="1" dirty="0"/>
              <a:t>Mycobacterium tuberculosis</a:t>
            </a:r>
            <a:r>
              <a:rPr lang="en-US" dirty="0"/>
              <a:t> antigens without evidence of clinically manifested active TB”     </a:t>
            </a:r>
          </a:p>
          <a:p>
            <a:pPr marL="742950" lvl="2" indent="-342900"/>
            <a:endParaRPr lang="en-US" dirty="0">
              <a:ea typeface="Arial Unicode MS" pitchFamily="34" charset="-128"/>
              <a:cs typeface="Arial Unicode MS" pitchFamily="34" charset="-128"/>
            </a:endParaRPr>
          </a:p>
          <a:p>
            <a:pPr marL="400050" lvl="2" indent="0">
              <a:buNone/>
            </a:pPr>
            <a:endParaRPr lang="en-US" dirty="0">
              <a:ea typeface="Arial Unicode MS" pitchFamily="34" charset="-128"/>
              <a:cs typeface="Arial Unicode MS" pitchFamily="34" charset="-128"/>
            </a:endParaRPr>
          </a:p>
          <a:p>
            <a:pPr lvl="2"/>
            <a:r>
              <a:rPr lang="en-US" b="1" dirty="0"/>
              <a:t>WHO Guidelines on the management of Latent Tuberculosis Infection 2015</a:t>
            </a:r>
          </a:p>
          <a:p>
            <a:pPr lvl="1"/>
            <a:endParaRPr lang="en-US" sz="2000" dirty="0"/>
          </a:p>
          <a:p>
            <a:pPr marL="742950" lvl="2" indent="-342900"/>
            <a:endParaRPr lang="en-US" sz="2400" dirty="0"/>
          </a:p>
          <a:p>
            <a:pPr>
              <a:lnSpc>
                <a:spcPct val="90000"/>
              </a:lnSpc>
              <a:buNone/>
            </a:pPr>
            <a:endParaRPr lang="en-US" sz="2400" dirty="0">
              <a:ea typeface="Arial Unicode MS" pitchFamily="34" charset="-128"/>
              <a:cs typeface="Arial Unicode MS" pitchFamily="34" charset="-128"/>
            </a:endParaRPr>
          </a:p>
          <a:p>
            <a:pPr>
              <a:lnSpc>
                <a:spcPct val="90000"/>
              </a:lnSpc>
              <a:buNone/>
            </a:pPr>
            <a:r>
              <a:rPr lang="en-US" sz="2400" dirty="0">
                <a:ea typeface="Arial Unicode MS" pitchFamily="34" charset="-128"/>
                <a:cs typeface="Arial Unicode MS" pitchFamily="34" charset="-128"/>
              </a:rPr>
              <a:t>   </a:t>
            </a:r>
          </a:p>
          <a:p>
            <a:pPr>
              <a:lnSpc>
                <a:spcPct val="90000"/>
              </a:lnSpc>
            </a:pPr>
            <a:endParaRPr lang="en-US" sz="2400" dirty="0"/>
          </a:p>
          <a:p>
            <a:pPr marL="457200" lvl="1" indent="0">
              <a:lnSpc>
                <a:spcPct val="90000"/>
              </a:lnSpc>
              <a:buNone/>
            </a:pPr>
            <a:endParaRPr lang="en-US" dirty="0"/>
          </a:p>
          <a:p>
            <a:pPr marL="742950" lvl="2" indent="-342900"/>
            <a:endParaRPr lang="en-US" sz="2400" dirty="0"/>
          </a:p>
          <a:p>
            <a:endParaRPr lang="en-US" sz="800" dirty="0"/>
          </a:p>
        </p:txBody>
      </p:sp>
      <p:sp>
        <p:nvSpPr>
          <p:cNvPr id="3" name="Title 2"/>
          <p:cNvSpPr>
            <a:spLocks noGrp="1"/>
          </p:cNvSpPr>
          <p:nvPr>
            <p:ph type="title"/>
          </p:nvPr>
        </p:nvSpPr>
        <p:spPr>
          <a:xfrm>
            <a:off x="1568741" y="105066"/>
            <a:ext cx="9218429" cy="1325563"/>
          </a:xfrm>
        </p:spPr>
        <p:txBody>
          <a:bodyPr/>
          <a:lstStyle/>
          <a:p>
            <a:r>
              <a:rPr lang="en-US" dirty="0">
                <a:solidFill>
                  <a:srgbClr val="0000FF"/>
                </a:solidFill>
              </a:rPr>
              <a:t>Latent TB Infection</a:t>
            </a:r>
          </a:p>
        </p:txBody>
      </p:sp>
      <p:sp>
        <p:nvSpPr>
          <p:cNvPr id="4" name="Rectangle 3">
            <a:extLst>
              <a:ext uri="{FF2B5EF4-FFF2-40B4-BE49-F238E27FC236}">
                <a16:creationId xmlns:a16="http://schemas.microsoft.com/office/drawing/2014/main" id="{E44D5700-BE17-45FB-853D-84B7CBC10E32}"/>
              </a:ext>
            </a:extLst>
          </p:cNvPr>
          <p:cNvSpPr/>
          <p:nvPr/>
        </p:nvSpPr>
        <p:spPr>
          <a:xfrm>
            <a:off x="1568741" y="4251098"/>
            <a:ext cx="9584929" cy="225876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4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5A4E-0493-4AE0-86FA-96BC13CE509B}"/>
              </a:ext>
            </a:extLst>
          </p:cNvPr>
          <p:cNvSpPr>
            <a:spLocks noGrp="1"/>
          </p:cNvSpPr>
          <p:nvPr>
            <p:ph type="title"/>
          </p:nvPr>
        </p:nvSpPr>
        <p:spPr>
          <a:xfrm>
            <a:off x="1697898" y="197345"/>
            <a:ext cx="9218429" cy="1325563"/>
          </a:xfrm>
        </p:spPr>
        <p:txBody>
          <a:bodyPr/>
          <a:lstStyle/>
          <a:p>
            <a:r>
              <a:rPr lang="en-US" dirty="0">
                <a:solidFill>
                  <a:srgbClr val="0000FF"/>
                </a:solidFill>
              </a:rPr>
              <a:t>Tuberculosis Spectrum of Disease</a:t>
            </a:r>
          </a:p>
        </p:txBody>
      </p:sp>
      <p:pic>
        <p:nvPicPr>
          <p:cNvPr id="1026" name="Picture 2">
            <a:extLst>
              <a:ext uri="{FF2B5EF4-FFF2-40B4-BE49-F238E27FC236}">
                <a16:creationId xmlns:a16="http://schemas.microsoft.com/office/drawing/2014/main" id="{38978794-6020-4254-BB48-DAED83037E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245" y="1920803"/>
            <a:ext cx="8721736" cy="42870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AFA8B4-B38E-422B-B3D3-40FE86D2DDDF}"/>
              </a:ext>
            </a:extLst>
          </p:cNvPr>
          <p:cNvSpPr/>
          <p:nvPr/>
        </p:nvSpPr>
        <p:spPr>
          <a:xfrm>
            <a:off x="7692705" y="1644242"/>
            <a:ext cx="1585519" cy="4790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23037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1805294" y="1771156"/>
            <a:ext cx="9538347" cy="4697835"/>
          </a:xfrm>
        </p:spPr>
        <p:txBody>
          <a:bodyPr>
            <a:normAutofit fontScale="25000" lnSpcReduction="20000"/>
          </a:bodyPr>
          <a:lstStyle/>
          <a:p>
            <a:pPr eaLnBrk="1" hangingPunct="1">
              <a:spcAft>
                <a:spcPts val="1200"/>
              </a:spcAft>
            </a:pPr>
            <a:r>
              <a:rPr lang="en-US" sz="9600" dirty="0">
                <a:ea typeface="Arial Unicode MS" pitchFamily="34" charset="-128"/>
                <a:cs typeface="Arial Unicode MS" pitchFamily="34" charset="-128"/>
              </a:rPr>
              <a:t>HIV infection</a:t>
            </a:r>
          </a:p>
          <a:p>
            <a:pPr eaLnBrk="1" hangingPunct="1">
              <a:spcAft>
                <a:spcPts val="1200"/>
              </a:spcAft>
            </a:pPr>
            <a:r>
              <a:rPr lang="en-US" sz="9600" dirty="0">
                <a:ea typeface="Arial Unicode MS" pitchFamily="34" charset="-128"/>
                <a:cs typeface="Arial Unicode MS" pitchFamily="34" charset="-128"/>
              </a:rPr>
              <a:t>Chronic kidney disease</a:t>
            </a:r>
          </a:p>
          <a:p>
            <a:pPr eaLnBrk="1" hangingPunct="1">
              <a:spcAft>
                <a:spcPts val="1200"/>
              </a:spcAft>
            </a:pPr>
            <a:r>
              <a:rPr lang="en-US" sz="9600" dirty="0">
                <a:ea typeface="Arial Unicode MS" pitchFamily="34" charset="-128"/>
                <a:cs typeface="Arial Unicode MS" pitchFamily="34" charset="-128"/>
              </a:rPr>
              <a:t>Silicosis</a:t>
            </a:r>
          </a:p>
          <a:p>
            <a:pPr eaLnBrk="1" hangingPunct="1">
              <a:spcAft>
                <a:spcPts val="1200"/>
              </a:spcAft>
            </a:pPr>
            <a:r>
              <a:rPr lang="en-US" sz="9600" dirty="0">
                <a:ea typeface="Arial Unicode MS" pitchFamily="34" charset="-128"/>
                <a:cs typeface="Arial Unicode MS" pitchFamily="34" charset="-128"/>
              </a:rPr>
              <a:t>Recent exposure</a:t>
            </a:r>
          </a:p>
          <a:p>
            <a:pPr eaLnBrk="1" hangingPunct="1">
              <a:spcAft>
                <a:spcPts val="1200"/>
              </a:spcAft>
            </a:pPr>
            <a:r>
              <a:rPr lang="en-US" sz="9600" dirty="0">
                <a:ea typeface="Arial Unicode MS" pitchFamily="34" charset="-128"/>
                <a:cs typeface="Arial Unicode MS" pitchFamily="34" charset="-128"/>
              </a:rPr>
              <a:t>Diabetes</a:t>
            </a:r>
          </a:p>
          <a:p>
            <a:pPr eaLnBrk="1" hangingPunct="1">
              <a:spcAft>
                <a:spcPts val="1200"/>
              </a:spcAft>
            </a:pPr>
            <a:r>
              <a:rPr lang="en-US" sz="9600" dirty="0">
                <a:ea typeface="Arial Unicode MS" pitchFamily="34" charset="-128"/>
                <a:cs typeface="Arial Unicode MS" pitchFamily="34" charset="-128"/>
              </a:rPr>
              <a:t>Chest x-ray abnormality c/w previous inadequately treated TB </a:t>
            </a:r>
            <a:r>
              <a:rPr lang="en-US" sz="9600" dirty="0">
                <a:solidFill>
                  <a:srgbClr val="0000FF"/>
                </a:solidFill>
                <a:ea typeface="Arial Unicode MS" pitchFamily="34" charset="-128"/>
                <a:cs typeface="Arial Unicode MS" pitchFamily="34" charset="-128"/>
              </a:rPr>
              <a:t>(TB IV)</a:t>
            </a:r>
          </a:p>
          <a:p>
            <a:pPr eaLnBrk="1" hangingPunct="1">
              <a:spcAft>
                <a:spcPts val="1200"/>
              </a:spcAft>
            </a:pPr>
            <a:r>
              <a:rPr lang="en-US" sz="9600" dirty="0">
                <a:ea typeface="Arial Unicode MS" pitchFamily="34" charset="-128"/>
                <a:cs typeface="Arial Unicode MS" pitchFamily="34" charset="-128"/>
              </a:rPr>
              <a:t>Intravenous drug use</a:t>
            </a:r>
          </a:p>
          <a:p>
            <a:pPr eaLnBrk="1" hangingPunct="1">
              <a:spcAft>
                <a:spcPts val="1200"/>
              </a:spcAft>
            </a:pPr>
            <a:r>
              <a:rPr lang="en-US" sz="9600" dirty="0">
                <a:ea typeface="Arial Unicode MS" pitchFamily="34" charset="-128"/>
                <a:cs typeface="Arial Unicode MS" pitchFamily="34" charset="-128"/>
              </a:rPr>
              <a:t>Smoking – active and passive </a:t>
            </a:r>
          </a:p>
          <a:p>
            <a:pPr eaLnBrk="1" hangingPunct="1">
              <a:spcAft>
                <a:spcPts val="1200"/>
              </a:spcAft>
            </a:pPr>
            <a:r>
              <a:rPr lang="en-US" sz="9600" dirty="0">
                <a:ea typeface="Arial Unicode MS" pitchFamily="34" charset="-128"/>
                <a:cs typeface="Arial Unicode MS" pitchFamily="34" charset="-128"/>
              </a:rPr>
              <a:t>Underweight by &gt;10% 	</a:t>
            </a:r>
            <a:r>
              <a:rPr lang="en-US" sz="2400" dirty="0">
                <a:ea typeface="Arial Unicode MS" pitchFamily="34" charset="-128"/>
                <a:cs typeface="Arial Unicode MS" pitchFamily="34" charset="-128"/>
              </a:rPr>
              <a:t>		</a:t>
            </a:r>
          </a:p>
          <a:p>
            <a:pPr lvl="2" eaLnBrk="1" hangingPunct="1">
              <a:buFontTx/>
              <a:buNone/>
            </a:pPr>
            <a:r>
              <a:rPr lang="en-US" sz="1600" dirty="0">
                <a:ea typeface="Arial Unicode MS" pitchFamily="34" charset="-128"/>
                <a:cs typeface="Arial Unicode MS" pitchFamily="34" charset="-128"/>
              </a:rPr>
              <a:t>	</a:t>
            </a:r>
          </a:p>
          <a:p>
            <a:pPr lvl="2" eaLnBrk="1" hangingPunct="1">
              <a:buFontTx/>
              <a:buNone/>
            </a:pPr>
            <a:r>
              <a:rPr lang="en-US" sz="800" dirty="0">
                <a:ea typeface="Arial Unicode MS" pitchFamily="34" charset="-128"/>
                <a:cs typeface="Arial Unicode MS" pitchFamily="34" charset="-128"/>
              </a:rPr>
              <a:t>					</a:t>
            </a:r>
          </a:p>
          <a:p>
            <a:pPr lvl="2" eaLnBrk="1" hangingPunct="1">
              <a:buFontTx/>
              <a:buNone/>
            </a:pPr>
            <a:r>
              <a:rPr lang="en-US" sz="800" dirty="0">
                <a:ea typeface="Arial Unicode MS" pitchFamily="34" charset="-128"/>
                <a:cs typeface="Arial Unicode MS" pitchFamily="34" charset="-128"/>
              </a:rPr>
              <a:t>							</a:t>
            </a:r>
            <a:endParaRPr lang="en-US" sz="1000" dirty="0">
              <a:ea typeface="Arial Unicode MS" pitchFamily="34" charset="-128"/>
              <a:cs typeface="Arial Unicode MS" pitchFamily="34" charset="-128"/>
            </a:endParaRPr>
          </a:p>
        </p:txBody>
      </p:sp>
      <p:sp>
        <p:nvSpPr>
          <p:cNvPr id="52225" name="Rectangle 2"/>
          <p:cNvSpPr>
            <a:spLocks noGrp="1" noChangeAspect="1" noChangeArrowheads="1"/>
          </p:cNvSpPr>
          <p:nvPr>
            <p:ph type="title"/>
          </p:nvPr>
        </p:nvSpPr>
        <p:spPr>
          <a:xfrm>
            <a:off x="1620473" y="160338"/>
            <a:ext cx="8229600" cy="1143000"/>
          </a:xfrm>
        </p:spPr>
        <p:txBody>
          <a:bodyPr>
            <a:normAutofit/>
          </a:bodyPr>
          <a:lstStyle/>
          <a:p>
            <a:pPr eaLnBrk="1" hangingPunct="1"/>
            <a:r>
              <a:rPr lang="en-US" sz="3600" dirty="0">
                <a:solidFill>
                  <a:srgbClr val="0000FF"/>
                </a:solidFill>
              </a:rPr>
              <a:t>Progression of LTBI to Active TB Disease </a:t>
            </a:r>
            <a:br>
              <a:rPr lang="en-US" sz="3600" dirty="0">
                <a:solidFill>
                  <a:srgbClr val="0000FF"/>
                </a:solidFill>
              </a:rPr>
            </a:br>
            <a:r>
              <a:rPr lang="en-US" sz="3600" dirty="0">
                <a:solidFill>
                  <a:srgbClr val="0000FF"/>
                </a:solidFill>
              </a:rPr>
              <a:t>Increased By</a:t>
            </a:r>
            <a:endParaRPr lang="en-US" sz="3600" dirty="0">
              <a:solidFill>
                <a:srgbClr val="0000FF"/>
              </a:solidFill>
              <a:sym typeface="Verdana" pitchFamily="34" charset="0"/>
            </a:endParaRPr>
          </a:p>
        </p:txBody>
      </p:sp>
      <p:sp>
        <p:nvSpPr>
          <p:cNvPr id="2" name="TextBox 1">
            <a:extLst>
              <a:ext uri="{FF2B5EF4-FFF2-40B4-BE49-F238E27FC236}">
                <a16:creationId xmlns:a16="http://schemas.microsoft.com/office/drawing/2014/main" id="{6E41C260-41E0-ED2A-9D9B-8C0CC163D5F4}"/>
              </a:ext>
            </a:extLst>
          </p:cNvPr>
          <p:cNvSpPr txBox="1"/>
          <p:nvPr/>
        </p:nvSpPr>
        <p:spPr>
          <a:xfrm>
            <a:off x="7986868" y="6509536"/>
            <a:ext cx="2860078" cy="246221"/>
          </a:xfrm>
          <a:prstGeom prst="rect">
            <a:avLst/>
          </a:prstGeom>
          <a:noFill/>
        </p:spPr>
        <p:txBody>
          <a:bodyPr wrap="none" rtlCol="0">
            <a:spAutoFit/>
          </a:bodyPr>
          <a:lstStyle/>
          <a:p>
            <a:r>
              <a:rPr lang="en-US" sz="1000" dirty="0">
                <a:ea typeface="Arial Unicode MS" pitchFamily="34" charset="-128"/>
                <a:cs typeface="Arial Unicode MS" pitchFamily="34" charset="-128"/>
              </a:rPr>
              <a:t>ATS-CDC. Am J Respir Crit Care Med 2000;161:S221</a:t>
            </a:r>
            <a:endParaRPr lang="en-US" sz="1000" dirty="0"/>
          </a:p>
        </p:txBody>
      </p:sp>
    </p:spTree>
    <p:extLst>
      <p:ext uri="{BB962C8B-B14F-4D97-AF65-F5344CB8AC3E}">
        <p14:creationId xmlns:p14="http://schemas.microsoft.com/office/powerpoint/2010/main" val="191572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a:xfrm>
            <a:off x="1763086" y="2038525"/>
            <a:ext cx="8229600" cy="3505200"/>
          </a:xfrm>
        </p:spPr>
        <p:txBody>
          <a:bodyPr>
            <a:normAutofit lnSpcReduction="10000"/>
          </a:bodyPr>
          <a:lstStyle/>
          <a:p>
            <a:pPr>
              <a:lnSpc>
                <a:spcPct val="90000"/>
              </a:lnSpc>
            </a:pPr>
            <a:r>
              <a:rPr lang="en-US" sz="2800" dirty="0">
                <a:ea typeface="Arial Unicode MS" pitchFamily="34" charset="-128"/>
                <a:cs typeface="Arial Unicode MS" pitchFamily="34" charset="-128"/>
              </a:rPr>
              <a:t>Pregnancy and first three months post partum</a:t>
            </a:r>
          </a:p>
          <a:p>
            <a:pPr>
              <a:lnSpc>
                <a:spcPct val="90000"/>
              </a:lnSpc>
            </a:pPr>
            <a:endParaRPr lang="en-US" sz="2800" dirty="0">
              <a:ea typeface="Arial Unicode MS" pitchFamily="34" charset="-128"/>
              <a:cs typeface="Arial Unicode MS" pitchFamily="34" charset="-128"/>
            </a:endParaRPr>
          </a:p>
          <a:p>
            <a:pPr eaLnBrk="1" hangingPunct="1">
              <a:lnSpc>
                <a:spcPct val="90000"/>
              </a:lnSpc>
            </a:pPr>
            <a:r>
              <a:rPr lang="en-US" sz="2800" dirty="0">
                <a:ea typeface="Arial Unicode MS" pitchFamily="34" charset="-128"/>
                <a:cs typeface="Arial Unicode MS" pitchFamily="34" charset="-128"/>
              </a:rPr>
              <a:t>Immunosuppression </a:t>
            </a:r>
          </a:p>
          <a:p>
            <a:pPr lvl="1">
              <a:lnSpc>
                <a:spcPct val="90000"/>
              </a:lnSpc>
            </a:pPr>
            <a:r>
              <a:rPr lang="en-US" sz="2000" dirty="0">
                <a:ea typeface="Arial Unicode MS" pitchFamily="34" charset="-128"/>
                <a:cs typeface="Arial Unicode MS" pitchFamily="34" charset="-128"/>
              </a:rPr>
              <a:t>Hematologic cancers and head and neck cancers</a:t>
            </a:r>
          </a:p>
          <a:p>
            <a:pPr lvl="1" eaLnBrk="1" hangingPunct="1">
              <a:lnSpc>
                <a:spcPct val="90000"/>
              </a:lnSpc>
            </a:pPr>
            <a:r>
              <a:rPr lang="en-US" sz="2400" dirty="0"/>
              <a:t>Medications</a:t>
            </a:r>
          </a:p>
          <a:p>
            <a:pPr lvl="2" eaLnBrk="1" hangingPunct="1">
              <a:lnSpc>
                <a:spcPct val="90000"/>
              </a:lnSpc>
            </a:pPr>
            <a:r>
              <a:rPr lang="en-US" sz="2000" dirty="0"/>
              <a:t>TNF</a:t>
            </a:r>
            <a:r>
              <a:rPr lang="el-GR" sz="2000" dirty="0">
                <a:ea typeface="Arial Unicode MS" pitchFamily="34" charset="-128"/>
                <a:cs typeface="Arial Unicode MS" pitchFamily="34" charset="-128"/>
              </a:rPr>
              <a:t>α</a:t>
            </a:r>
            <a:r>
              <a:rPr lang="en-US" sz="2000" dirty="0">
                <a:ea typeface="Arial Unicode MS" pitchFamily="34" charset="-128"/>
                <a:cs typeface="Arial Unicode MS" pitchFamily="34" charset="-128"/>
              </a:rPr>
              <a:t> inhibitors</a:t>
            </a:r>
          </a:p>
          <a:p>
            <a:pPr lvl="2" eaLnBrk="1" hangingPunct="1">
              <a:lnSpc>
                <a:spcPct val="90000"/>
              </a:lnSpc>
            </a:pPr>
            <a:r>
              <a:rPr lang="en-US" sz="2000" dirty="0">
                <a:ea typeface="Arial Unicode MS" pitchFamily="34" charset="-128"/>
                <a:cs typeface="Arial Unicode MS" pitchFamily="34" charset="-128"/>
              </a:rPr>
              <a:t>Prednisone &gt;15 mg, &gt; 4 weeks</a:t>
            </a:r>
          </a:p>
          <a:p>
            <a:pPr lvl="2" eaLnBrk="1" hangingPunct="1">
              <a:lnSpc>
                <a:spcPct val="90000"/>
              </a:lnSpc>
            </a:pPr>
            <a:r>
              <a:rPr lang="en-US" sz="2000" dirty="0">
                <a:ea typeface="Arial Unicode MS" pitchFamily="34" charset="-128"/>
                <a:cs typeface="Arial Unicode MS" pitchFamily="34" charset="-128"/>
              </a:rPr>
              <a:t>Chemotherapy</a:t>
            </a:r>
          </a:p>
          <a:p>
            <a:pPr lvl="2" eaLnBrk="1" hangingPunct="1">
              <a:lnSpc>
                <a:spcPct val="90000"/>
              </a:lnSpc>
            </a:pPr>
            <a:r>
              <a:rPr lang="en-US" sz="2000" dirty="0">
                <a:ea typeface="Arial Unicode MS" pitchFamily="34" charset="-128"/>
                <a:cs typeface="Arial Unicode MS" pitchFamily="34" charset="-128"/>
              </a:rPr>
              <a:t>Other immunosuppressive drugs</a:t>
            </a:r>
          </a:p>
        </p:txBody>
      </p:sp>
      <p:sp>
        <p:nvSpPr>
          <p:cNvPr id="54274" name="Rectangle 2"/>
          <p:cNvSpPr>
            <a:spLocks noGrp="1" noChangeAspect="1" noChangeArrowheads="1"/>
          </p:cNvSpPr>
          <p:nvPr>
            <p:ph type="title"/>
          </p:nvPr>
        </p:nvSpPr>
        <p:spPr>
          <a:xfrm>
            <a:off x="1595306" y="140516"/>
            <a:ext cx="8229600" cy="1143000"/>
          </a:xfrm>
        </p:spPr>
        <p:txBody>
          <a:bodyPr>
            <a:normAutofit/>
          </a:bodyPr>
          <a:lstStyle/>
          <a:p>
            <a:r>
              <a:rPr lang="en-US" sz="3600" dirty="0">
                <a:solidFill>
                  <a:srgbClr val="0000FF"/>
                </a:solidFill>
              </a:rPr>
              <a:t>Progression of LTBI to Active TB Disease Increased By</a:t>
            </a:r>
            <a:endParaRPr lang="en-US" sz="3600" dirty="0">
              <a:solidFill>
                <a:srgbClr val="0000FF"/>
              </a:solidFill>
              <a:sym typeface="Verdana" pitchFamily="34" charset="0"/>
            </a:endParaRPr>
          </a:p>
        </p:txBody>
      </p:sp>
    </p:spTree>
    <p:extLst>
      <p:ext uri="{BB962C8B-B14F-4D97-AF65-F5344CB8AC3E}">
        <p14:creationId xmlns:p14="http://schemas.microsoft.com/office/powerpoint/2010/main" val="317770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rtland powerpoint theme_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rtland powerpoint theme_2021" id="{32D019B6-CD83-4B9F-8C6E-5C1C9ACA071F}" vid="{926085B6-B6B7-4DAF-B05D-09D794789B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Heartland powerpoint theme_2021</Template>
  <TotalTime>422</TotalTime>
  <Words>3811</Words>
  <Application>Microsoft Office PowerPoint</Application>
  <PresentationFormat>Widescreen</PresentationFormat>
  <Paragraphs>570</Paragraphs>
  <Slides>55</Slides>
  <Notes>17</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MS Mincho</vt:lpstr>
      <vt:lpstr>SimSun</vt:lpstr>
      <vt:lpstr>Arial</vt:lpstr>
      <vt:lpstr>Arial Unicode MS</vt:lpstr>
      <vt:lpstr>Calibri</vt:lpstr>
      <vt:lpstr>Calibri Light</vt:lpstr>
      <vt:lpstr>Comic Sans MS</vt:lpstr>
      <vt:lpstr>Courier (TT) Regular</vt:lpstr>
      <vt:lpstr>Geneva</vt:lpstr>
      <vt:lpstr>Myriad Pro</vt:lpstr>
      <vt:lpstr>Symbol</vt:lpstr>
      <vt:lpstr>Times New Roman</vt:lpstr>
      <vt:lpstr>Verdana</vt:lpstr>
      <vt:lpstr>Wingdings</vt:lpstr>
      <vt:lpstr>Heartland powerpoint theme_2021</vt:lpstr>
      <vt:lpstr>Diagnosis and Treatment of TB Infection  Lisa Armitige, MD, PhD </vt:lpstr>
      <vt:lpstr>Lisa Armitige, MD, PhD has the following disclosures to make:</vt:lpstr>
      <vt:lpstr>What We Will Cover</vt:lpstr>
      <vt:lpstr>Latent TB Infection</vt:lpstr>
      <vt:lpstr>Latent TB Infection </vt:lpstr>
      <vt:lpstr>Latent TB Infection</vt:lpstr>
      <vt:lpstr>Tuberculosis Spectrum of Disease</vt:lpstr>
      <vt:lpstr>Progression of LTBI to Active TB Disease  Increased By</vt:lpstr>
      <vt:lpstr>Progression of LTBI to Active TB Disease Increased By</vt:lpstr>
      <vt:lpstr>TB Infection Diagnostics</vt:lpstr>
      <vt:lpstr>TB Skin Test (TST)</vt:lpstr>
      <vt:lpstr>Classifying the Tuberculin Reaction</vt:lpstr>
      <vt:lpstr>QuantiFERON®-TB Gold Plus</vt:lpstr>
      <vt:lpstr>PowerPoint Presentation</vt:lpstr>
      <vt:lpstr>Interpretation Criteria  for the T-Spot.TB</vt:lpstr>
      <vt:lpstr>Indeterminate and Borderline Results</vt:lpstr>
      <vt:lpstr>PowerPoint Presentation</vt:lpstr>
      <vt:lpstr>ATS/IDSA/CDC Clinical Practice Guidelines: Diagnosis of TB in Adults and Children</vt:lpstr>
      <vt:lpstr>ATS/IDSA/CDC Clinical Practice Guidelines: Diagnosis of TB in Adults and Children</vt:lpstr>
      <vt:lpstr>ATS/IDSA/CDC Clinical Practice Guidelines: Diagnosis of TB in Adults and Children</vt:lpstr>
      <vt:lpstr>ATS/IDSA/CDC Clinical Practice Guidelines: Diagnosis of TB in Adults and Children</vt:lpstr>
      <vt:lpstr>ATS/IDSA/CDC Clinical Practice Guidelines: Diagnosis of TB in Adults and Children</vt:lpstr>
      <vt:lpstr>Active TB Disease or TB Infection? The Clinical Evaluation</vt:lpstr>
      <vt:lpstr> Evaluate to Exclude Active TB Disease </vt:lpstr>
      <vt:lpstr> Is There Evidence of Disease?             Is Patient at Risk of Progression        to Disease?</vt:lpstr>
      <vt:lpstr>Physical Exam</vt:lpstr>
      <vt:lpstr>Radiologic Exam</vt:lpstr>
      <vt:lpstr>Mycobacteriological Laboratory Exam</vt:lpstr>
      <vt:lpstr>Management of Positive TST or IGRA   When the CXR is Not Normal </vt:lpstr>
      <vt:lpstr> Management of Positive TST or IGRA  When CXR is Abnormal c/w TB disease or If Patient Has Signs or Symptoms of Active TB Disease </vt:lpstr>
      <vt:lpstr> Deciding When to Treat LTBI Groups Who Should be Given High Priority for LTBI Treatment </vt:lpstr>
      <vt:lpstr>Children Who Should Be Treated Following Recent Exposure Once TB Disease Excluded:</vt:lpstr>
      <vt:lpstr>   Why Should Small Children Who Are Exposed to Active TB Disease Be Treated Even When TST or IGRA is Negative? </vt:lpstr>
      <vt:lpstr>PowerPoint Presentation</vt:lpstr>
      <vt:lpstr>Risk of Progression to TB Disease by Age</vt:lpstr>
      <vt:lpstr>“Window Period” TB Prophylaxis After Exposure</vt:lpstr>
      <vt:lpstr>TB Infection Treatment Options</vt:lpstr>
      <vt:lpstr>PowerPoint Presentation</vt:lpstr>
      <vt:lpstr>Dosing for 3HP</vt:lpstr>
      <vt:lpstr>Pill Burden With 3HP is Currently a Problem for Some</vt:lpstr>
      <vt:lpstr>INH + RPT (3HP) is NOT Recommended For:</vt:lpstr>
      <vt:lpstr> Four Months of Rifampin or Nine Months of Isoniazid for Latent Tuberculosis in Adults  Menzies et al, N Engl J Med. 2018 Aug 2;379(5):440-453. </vt:lpstr>
      <vt:lpstr> Four Months of Rifampin or Nine Months of Isoniazid for Latent Tuberculosis in Adults  Menzies et al, N Engl J Med. 2018 Aug 2;379(5):440-453. </vt:lpstr>
      <vt:lpstr>Rifampin Dosing for TB Infection</vt:lpstr>
      <vt:lpstr>Rifampin Treatment of TB Infection</vt:lpstr>
      <vt:lpstr>INH TBI Therapy</vt:lpstr>
      <vt:lpstr>INH Hepatotoxicity</vt:lpstr>
      <vt:lpstr>Severe INH Liver Injuries Among Persons Being Treated for LTBI, U.S., 2004-2008 MMWR 3/5/10/ 59(08); 224-229</vt:lpstr>
      <vt:lpstr>INH Side Effects</vt:lpstr>
      <vt:lpstr> Isoniazid (INH) Dosing </vt:lpstr>
      <vt:lpstr>Treatment Options for LTBI</vt:lpstr>
      <vt:lpstr>Should Pregnant Women Be Treated for TB Infection during Pregnancy?</vt:lpstr>
      <vt:lpstr>Monitoring for Toxicity and Progression to Active Disease</vt:lpstr>
      <vt:lpstr>Pearls of Wisdom for Treating TBI</vt:lpstr>
      <vt:lpstr>  Thank you for being here.  Thank you for all that you do every single day.  You make a difference.   Questions? Lisa.Armitige@dshs.texas.gov 1-800-TEX-LUNG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Armitige,Lisa Y (DSHS Contractor)</dc:creator>
  <cp:lastModifiedBy>Lisa Armitige</cp:lastModifiedBy>
  <cp:revision>10</cp:revision>
  <dcterms:created xsi:type="dcterms:W3CDTF">2024-06-04T22:26:42Z</dcterms:created>
  <dcterms:modified xsi:type="dcterms:W3CDTF">2025-09-17T16:47:51Z</dcterms:modified>
</cp:coreProperties>
</file>