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4_6082CBD7.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B_54C9452D.xml" ContentType="application/vnd.ms-powerpoint.comments+xml"/>
  <Override PartName="/ppt/notesSlides/notesSlide10.xml" ContentType="application/vnd.openxmlformats-officedocument.presentationml.notesSlide+xml"/>
  <Override PartName="/ppt/comments/modernComment_111_D601E712.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 id="2147483675" r:id="rId6"/>
  </p:sldMasterIdLst>
  <p:notesMasterIdLst>
    <p:notesMasterId r:id="rId22"/>
  </p:notesMasterIdLst>
  <p:sldIdLst>
    <p:sldId id="256" r:id="rId7"/>
    <p:sldId id="272" r:id="rId8"/>
    <p:sldId id="263" r:id="rId9"/>
    <p:sldId id="260" r:id="rId10"/>
    <p:sldId id="276" r:id="rId11"/>
    <p:sldId id="271" r:id="rId12"/>
    <p:sldId id="262" r:id="rId13"/>
    <p:sldId id="277" r:id="rId14"/>
    <p:sldId id="269" r:id="rId15"/>
    <p:sldId id="266" r:id="rId16"/>
    <p:sldId id="278" r:id="rId17"/>
    <p:sldId id="279" r:id="rId18"/>
    <p:sldId id="267" r:id="rId19"/>
    <p:sldId id="280"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1506D2-91B9-4009-A6F8-EC4347F19F69}">
          <p14:sldIdLst>
            <p14:sldId id="256"/>
            <p14:sldId id="272"/>
            <p14:sldId id="263"/>
            <p14:sldId id="260"/>
            <p14:sldId id="276"/>
            <p14:sldId id="271"/>
            <p14:sldId id="262"/>
            <p14:sldId id="277"/>
            <p14:sldId id="269"/>
            <p14:sldId id="266"/>
            <p14:sldId id="278"/>
            <p14:sldId id="279"/>
            <p14:sldId id="267"/>
            <p14:sldId id="280"/>
            <p14:sldId id="27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A1AA80-C7D3-60C0-16FE-A02E7E072C6A}" name="Brown,Shannon F (DSHS)" initials="SB" userId="S::ShannonF.Brown@dshs.texas.gov::65e2eb7c-0dfb-40cb-bbca-e541b793c05d" providerId="AD"/>
  <p188:author id="{0A5F1B9D-0285-DD18-743D-AF67F06DBBAC}" name="Foy,Elizabeth (DSHS)" initials="F(" userId="S::Elizabeth.Foy@dshs.texas.gov::96b36794-6409-48a4-af98-228503f428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556A7E"/>
    <a:srgbClr val="005CB9"/>
    <a:srgbClr val="1F4E79"/>
    <a:srgbClr val="264780"/>
    <a:srgbClr val="0058A3"/>
    <a:srgbClr val="FFC600"/>
    <a:srgbClr val="003087"/>
    <a:srgbClr val="F2F2F2"/>
    <a:srgbClr val="3F5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8/10/relationships/authors" Target="authors.xml"/></Relationships>
</file>

<file path=ppt/comments/modernComment_10B_54C9452D.xml><?xml version="1.0" encoding="utf-8"?>
<p188:cmLst xmlns:a="http://schemas.openxmlformats.org/drawingml/2006/main" xmlns:r="http://schemas.openxmlformats.org/officeDocument/2006/relationships" xmlns:p188="http://schemas.microsoft.com/office/powerpoint/2018/8/main">
  <p188:cm id="{1F6E62AD-303F-4819-8E5F-5CA864883A35}" authorId="{0A5F1B9D-0285-DD18-743D-AF67F06DBBAC}" created="2025-04-02T18:39:48.340">
    <ac:deMkLst xmlns:ac="http://schemas.microsoft.com/office/drawing/2013/main/command">
      <pc:docMk xmlns:pc="http://schemas.microsoft.com/office/powerpoint/2013/main/command"/>
      <pc:sldMk xmlns:pc="http://schemas.microsoft.com/office/powerpoint/2013/main/command" cId="1422476589" sldId="267"/>
      <ac:spMk id="2" creationId="{B3127785-B83E-4F96-81E2-CA94FDE78F4B}"/>
    </ac:deMkLst>
    <p188:replyLst>
      <p188:reply id="{1B433F42-BB85-4168-9766-DA7AB310596D}" authorId="{F9A1AA80-C7D3-60C0-16FE-A02E7E072C6A}" created="2025-04-07T13:54:08.795">
        <p188:txBody>
          <a:bodyPr/>
          <a:lstStyle/>
          <a:p>
            <a:r>
              <a:rPr lang="en-US"/>
              <a:t>Done</a:t>
            </a:r>
          </a:p>
        </p188:txBody>
      </p188:reply>
    </p188:replyLst>
    <p188:txBody>
      <a:bodyPr/>
      <a:lstStyle/>
      <a:p>
        <a:r>
          <a:rPr lang="en-US"/>
          <a:t>Please spell out "Medications"</a:t>
        </a:r>
      </a:p>
    </p188:txBody>
  </p188:cm>
</p188:cmLst>
</file>

<file path=ppt/comments/modernComment_111_D601E712.xml><?xml version="1.0" encoding="utf-8"?>
<p188:cmLst xmlns:a="http://schemas.openxmlformats.org/drawingml/2006/main" xmlns:r="http://schemas.openxmlformats.org/officeDocument/2006/relationships" xmlns:p188="http://schemas.microsoft.com/office/powerpoint/2018/8/main">
  <p188:cm id="{F6A60C50-C0E4-45BE-8B74-F745DFAF39BC}" authorId="{0A5F1B9D-0285-DD18-743D-AF67F06DBBAC}" created="2025-04-02T18:40:33.856">
    <pc:sldMkLst xmlns:pc="http://schemas.microsoft.com/office/powerpoint/2013/main/command">
      <pc:docMk/>
      <pc:sldMk cId="3590448914" sldId="273"/>
    </pc:sldMkLst>
    <p188:txBody>
      <a:bodyPr/>
      <a:lstStyle/>
      <a:p>
        <a:r>
          <a:rPr lang="en-US"/>
          <a:t>I would recommend a "take home points" final slide to summarize these excellent points - it kind of just ends and it would be nice to wrap up the final points. </a:t>
        </a:r>
      </a:p>
    </p188:txBody>
  </p188:cm>
</p188:cmLst>
</file>

<file path=ppt/comments/modernComment_114_6082CBD7.xml><?xml version="1.0" encoding="utf-8"?>
<p188:cmLst xmlns:a="http://schemas.openxmlformats.org/drawingml/2006/main" xmlns:r="http://schemas.openxmlformats.org/officeDocument/2006/relationships" xmlns:p188="http://schemas.microsoft.com/office/powerpoint/2018/8/main">
  <p188:cm id="{75A55C17-B62A-4279-92B5-A24228E6EB2C}" authorId="{0A5F1B9D-0285-DD18-743D-AF67F06DBBAC}" created="2025-04-02T18:36:09.914">
    <ac:txMkLst xmlns:ac="http://schemas.microsoft.com/office/drawing/2013/main/command">
      <pc:docMk xmlns:pc="http://schemas.microsoft.com/office/powerpoint/2013/main/command"/>
      <pc:sldMk xmlns:pc="http://schemas.microsoft.com/office/powerpoint/2013/main/command" cId="1619184599" sldId="276"/>
      <ac:spMk id="3" creationId="{B45967E1-D374-4663-A450-3D9CD484EA31}"/>
      <ac:txMk cp="69" len="4">
        <ac:context len="206" hash="3569194896"/>
      </ac:txMk>
    </ac:txMkLst>
    <p188:pos x="5179541" y="719867"/>
    <p188:replyLst>
      <p188:reply id="{6DA4738C-6E6B-407F-BD77-4A547BFD714C}" authorId="{F9A1AA80-C7D3-60C0-16FE-A02E7E072C6A}" created="2025-04-07T13:55:25.074">
        <p188:txBody>
          <a:bodyPr/>
          <a:lstStyle/>
          <a:p>
            <a:r>
              <a:rPr lang="en-US"/>
              <a:t>Thank you for the update. I edited the sentence</a:t>
            </a:r>
          </a:p>
        </p188:txBody>
      </p188:reply>
    </p188:replyLst>
    <p188:txBody>
      <a:bodyPr/>
      <a:lstStyle/>
      <a:p>
        <a:r>
          <a:rPr lang="en-US"/>
          <a:t>Do you mean "as normal"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499B9-6D42-4807-AD64-84A50BA3007D}" type="datetimeFigureOut">
              <a:rPr lang="en-US" smtClean="0"/>
              <a:t>2025-04-07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60544-6C3C-4DF9-9B7B-9B174CE87F7A}" type="slidenum">
              <a:rPr lang="en-US" smtClean="0"/>
              <a:t>‹#›</a:t>
            </a:fld>
            <a:endParaRPr lang="en-US"/>
          </a:p>
        </p:txBody>
      </p:sp>
    </p:spTree>
    <p:extLst>
      <p:ext uri="{BB962C8B-B14F-4D97-AF65-F5344CB8AC3E}">
        <p14:creationId xmlns:p14="http://schemas.microsoft.com/office/powerpoint/2010/main" val="353130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a dynamic internal state of balance. </a:t>
            </a:r>
          </a:p>
          <a:p>
            <a:endParaRPr lang="en-US"/>
          </a:p>
          <a:p>
            <a:r>
              <a:rPr lang="en-US"/>
              <a:t>Allows us to stay in harmony with values of society</a:t>
            </a:r>
          </a:p>
          <a:p>
            <a:r>
              <a:rPr lang="en-US"/>
              <a:t>Affects cognitive and social tasks</a:t>
            </a:r>
          </a:p>
          <a:p>
            <a:r>
              <a:rPr lang="en-US"/>
              <a:t>How to express, recognize, and manage emotions</a:t>
            </a:r>
          </a:p>
          <a:p>
            <a:r>
              <a:rPr lang="en-US"/>
              <a:t>Empathy for others</a:t>
            </a:r>
          </a:p>
          <a:p>
            <a:r>
              <a:rPr lang="en-US"/>
              <a:t>Facilitates coping with adverse life events</a:t>
            </a:r>
          </a:p>
          <a:p>
            <a:r>
              <a:rPr lang="en-US"/>
              <a:t>Function in societal roles</a:t>
            </a:r>
          </a:p>
        </p:txBody>
      </p:sp>
      <p:sp>
        <p:nvSpPr>
          <p:cNvPr id="4" name="Slide Number Placeholder 3"/>
          <p:cNvSpPr>
            <a:spLocks noGrp="1"/>
          </p:cNvSpPr>
          <p:nvPr>
            <p:ph type="sldNum" sz="quarter" idx="5"/>
          </p:nvPr>
        </p:nvSpPr>
        <p:spPr/>
        <p:txBody>
          <a:bodyPr/>
          <a:lstStyle/>
          <a:p>
            <a:fld id="{A7760544-6C3C-4DF9-9B7B-9B174CE87F7A}" type="slidenum">
              <a:rPr lang="en-US" smtClean="0"/>
              <a:t>4</a:t>
            </a:fld>
            <a:endParaRPr lang="en-US"/>
          </a:p>
        </p:txBody>
      </p:sp>
    </p:spTree>
    <p:extLst>
      <p:ext uri="{BB962C8B-B14F-4D97-AF65-F5344CB8AC3E}">
        <p14:creationId xmlns:p14="http://schemas.microsoft.com/office/powerpoint/2010/main" val="3307717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Manage the SEs with Adjunctive meds…</a:t>
            </a:r>
          </a:p>
        </p:txBody>
      </p:sp>
      <p:sp>
        <p:nvSpPr>
          <p:cNvPr id="4" name="Slide Number Placeholder 3"/>
          <p:cNvSpPr>
            <a:spLocks noGrp="1"/>
          </p:cNvSpPr>
          <p:nvPr>
            <p:ph type="sldNum" sz="quarter" idx="5"/>
          </p:nvPr>
        </p:nvSpPr>
        <p:spPr/>
        <p:txBody>
          <a:bodyPr/>
          <a:lstStyle/>
          <a:p>
            <a:fld id="{A7760544-6C3C-4DF9-9B7B-9B174CE87F7A}" type="slidenum">
              <a:rPr lang="en-US" smtClean="0"/>
              <a:t>14</a:t>
            </a:fld>
            <a:endParaRPr lang="en-US"/>
          </a:p>
        </p:txBody>
      </p:sp>
    </p:spTree>
    <p:extLst>
      <p:ext uri="{BB962C8B-B14F-4D97-AF65-F5344CB8AC3E}">
        <p14:creationId xmlns:p14="http://schemas.microsoft.com/office/powerpoint/2010/main" val="299673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4A4A4A"/>
                </a:solidFill>
                <a:effectLst/>
                <a:latin typeface="Source Sans Pro" panose="020B0503030403020204" pitchFamily="34" charset="0"/>
              </a:rPr>
              <a:t>A Serious Mental Illness is a mental illness that interferes with a person’s life and ability to function. Despite common misperceptions, having an SMI is not a choice, a weakness, or a character flaw. It is not something that just “passes” or can be “snapped out of” with willpower.</a:t>
            </a:r>
          </a:p>
          <a:p>
            <a:endParaRPr lang="en-US" b="0" i="0">
              <a:solidFill>
                <a:srgbClr val="4A4A4A"/>
              </a:solidFill>
              <a:effectLst/>
              <a:latin typeface="Source Sans Pro" panose="020B0503030403020204" pitchFamily="34" charset="0"/>
            </a:endParaRPr>
          </a:p>
          <a:p>
            <a:r>
              <a:rPr lang="en-US"/>
              <a:t>The link between tuberculosis and mental illness is complex and various aspects of this have previously been described in the literature. Tuberculosis and mental illness share common risk factors including homelessness, HIV positive serology, alcohol/substance abuse and migrant status leading to frequent co-morbidity [1].</a:t>
            </a:r>
          </a:p>
          <a:p>
            <a:endParaRPr lang="en-US"/>
          </a:p>
          <a:p>
            <a:endParaRPr lang="en-US"/>
          </a:p>
        </p:txBody>
      </p:sp>
      <p:sp>
        <p:nvSpPr>
          <p:cNvPr id="4" name="Slide Number Placeholder 3"/>
          <p:cNvSpPr>
            <a:spLocks noGrp="1"/>
          </p:cNvSpPr>
          <p:nvPr>
            <p:ph type="sldNum" sz="quarter" idx="5"/>
          </p:nvPr>
        </p:nvSpPr>
        <p:spPr/>
        <p:txBody>
          <a:bodyPr/>
          <a:lstStyle/>
          <a:p>
            <a:fld id="{A7760544-6C3C-4DF9-9B7B-9B174CE87F7A}" type="slidenum">
              <a:rPr lang="en-US" smtClean="0"/>
              <a:t>5</a:t>
            </a:fld>
            <a:endParaRPr lang="en-US"/>
          </a:p>
        </p:txBody>
      </p:sp>
    </p:spTree>
    <p:extLst>
      <p:ext uri="{BB962C8B-B14F-4D97-AF65-F5344CB8AC3E}">
        <p14:creationId xmlns:p14="http://schemas.microsoft.com/office/powerpoint/2010/main" val="43240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Times New Roman" panose="02020603050405020304" pitchFamily="18" charset="0"/>
              </a:rPr>
              <a:t>As an interview is conducted, understand and decipher between the </a:t>
            </a:r>
            <a:r>
              <a:rPr lang="en-US" b="1" i="0">
                <a:solidFill>
                  <a:srgbClr val="000000"/>
                </a:solidFill>
                <a:effectLst/>
                <a:latin typeface="Times New Roman" panose="02020603050405020304" pitchFamily="18" charset="0"/>
              </a:rPr>
              <a:t>content</a:t>
            </a:r>
            <a:r>
              <a:rPr lang="en-US" b="0" i="0">
                <a:solidFill>
                  <a:srgbClr val="000000"/>
                </a:solidFill>
                <a:effectLst/>
                <a:latin typeface="Times New Roman" panose="02020603050405020304" pitchFamily="18" charset="0"/>
              </a:rPr>
              <a:t> of what the patient is describing and their emotional and personal insight. </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Content:</a:t>
            </a:r>
          </a:p>
          <a:p>
            <a:r>
              <a:rPr lang="en-US" b="0" i="0">
                <a:solidFill>
                  <a:srgbClr val="000000"/>
                </a:solidFill>
                <a:effectLst/>
                <a:latin typeface="Times New Roman" panose="02020603050405020304" pitchFamily="18" charset="0"/>
              </a:rPr>
              <a:t>a chronology, onset, </a:t>
            </a:r>
          </a:p>
          <a:p>
            <a:r>
              <a:rPr lang="en-US" b="0" i="0">
                <a:solidFill>
                  <a:srgbClr val="000000"/>
                </a:solidFill>
                <a:effectLst/>
                <a:latin typeface="Times New Roman" panose="02020603050405020304" pitchFamily="18" charset="0"/>
              </a:rPr>
              <a:t>description, </a:t>
            </a:r>
          </a:p>
          <a:p>
            <a:r>
              <a:rPr lang="en-US" b="0" i="0">
                <a:solidFill>
                  <a:srgbClr val="000000"/>
                </a:solidFill>
                <a:effectLst/>
                <a:latin typeface="Times New Roman" panose="02020603050405020304" pitchFamily="18" charset="0"/>
              </a:rPr>
              <a:t>intensity, </a:t>
            </a:r>
          </a:p>
          <a:p>
            <a:r>
              <a:rPr lang="en-US" b="0" i="0">
                <a:solidFill>
                  <a:srgbClr val="000000"/>
                </a:solidFill>
                <a:effectLst/>
                <a:latin typeface="Times New Roman" panose="02020603050405020304" pitchFamily="18" charset="0"/>
              </a:rPr>
              <a:t>exacerbating factors,</a:t>
            </a:r>
          </a:p>
          <a:p>
            <a:r>
              <a:rPr lang="en-US" b="0" i="0">
                <a:solidFill>
                  <a:srgbClr val="000000"/>
                </a:solidFill>
                <a:effectLst/>
                <a:latin typeface="Times New Roman" panose="02020603050405020304" pitchFamily="18" charset="0"/>
              </a:rPr>
              <a:t> remitting factors, </a:t>
            </a:r>
          </a:p>
          <a:p>
            <a:r>
              <a:rPr lang="en-US" b="0" i="0">
                <a:solidFill>
                  <a:srgbClr val="000000"/>
                </a:solidFill>
                <a:effectLst/>
                <a:latin typeface="Times New Roman" panose="02020603050405020304" pitchFamily="18" charset="0"/>
              </a:rPr>
              <a:t>associated symptoms, </a:t>
            </a:r>
          </a:p>
          <a:p>
            <a:r>
              <a:rPr lang="en-US" b="0" i="0">
                <a:solidFill>
                  <a:srgbClr val="000000"/>
                </a:solidFill>
                <a:effectLst/>
                <a:latin typeface="Times New Roman" panose="02020603050405020304" pitchFamily="18" charset="0"/>
              </a:rPr>
              <a:t>social history, </a:t>
            </a:r>
          </a:p>
          <a:p>
            <a:r>
              <a:rPr lang="en-US" b="0" i="0">
                <a:solidFill>
                  <a:srgbClr val="000000"/>
                </a:solidFill>
                <a:effectLst/>
                <a:latin typeface="Times New Roman" panose="02020603050405020304" pitchFamily="18" charset="0"/>
              </a:rPr>
              <a:t>Medical/Surgical history and hospitalizations, </a:t>
            </a:r>
          </a:p>
          <a:p>
            <a:r>
              <a:rPr lang="en-US" b="0" i="0">
                <a:solidFill>
                  <a:srgbClr val="000000"/>
                </a:solidFill>
                <a:effectLst/>
                <a:latin typeface="Times New Roman" panose="02020603050405020304" pitchFamily="18" charset="0"/>
              </a:rPr>
              <a:t>allergies, </a:t>
            </a:r>
          </a:p>
          <a:p>
            <a:r>
              <a:rPr lang="en-US" b="0" i="0">
                <a:solidFill>
                  <a:srgbClr val="000000"/>
                </a:solidFill>
                <a:effectLst/>
                <a:latin typeface="Times New Roman" panose="02020603050405020304" pitchFamily="18" charset="0"/>
              </a:rPr>
              <a:t>family medical history, </a:t>
            </a:r>
          </a:p>
          <a:p>
            <a:r>
              <a:rPr lang="en-US" b="0" i="0">
                <a:solidFill>
                  <a:srgbClr val="000000"/>
                </a:solidFill>
                <a:effectLst/>
                <a:latin typeface="Times New Roman" panose="02020603050405020304" pitchFamily="18" charset="0"/>
              </a:rPr>
              <a:t>current medications, and </a:t>
            </a:r>
          </a:p>
          <a:p>
            <a:r>
              <a:rPr lang="en-US" b="0" i="0">
                <a:solidFill>
                  <a:srgbClr val="000000"/>
                </a:solidFill>
                <a:effectLst/>
                <a:latin typeface="Times New Roman" panose="02020603050405020304" pitchFamily="18" charset="0"/>
              </a:rPr>
              <a:t>other co-morbidities. This information will help lead to a dx and treatment path for the patient. </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Another aspect of the interview is recognizing how the patient </a:t>
            </a:r>
            <a:r>
              <a:rPr lang="en-US" b="1" i="0">
                <a:solidFill>
                  <a:srgbClr val="000000"/>
                </a:solidFill>
                <a:effectLst/>
                <a:latin typeface="Times New Roman" panose="02020603050405020304" pitchFamily="18" charset="0"/>
              </a:rPr>
              <a:t>expresses</a:t>
            </a:r>
            <a:r>
              <a:rPr lang="en-US" b="0" i="0">
                <a:solidFill>
                  <a:srgbClr val="000000"/>
                </a:solidFill>
                <a:effectLst/>
                <a:latin typeface="Times New Roman" panose="02020603050405020304" pitchFamily="18" charset="0"/>
              </a:rPr>
              <a:t> information while analyzing meaning, both verbal and nonverbal communication:</a:t>
            </a:r>
          </a:p>
          <a:p>
            <a:r>
              <a:rPr lang="en-US" b="0" i="0">
                <a:solidFill>
                  <a:srgbClr val="000000"/>
                </a:solidFill>
                <a:effectLst/>
                <a:latin typeface="Times New Roman" panose="02020603050405020304" pitchFamily="18" charset="0"/>
              </a:rPr>
              <a:t>facial expressions, </a:t>
            </a:r>
          </a:p>
          <a:p>
            <a:r>
              <a:rPr lang="en-US" b="0" i="0">
                <a:solidFill>
                  <a:srgbClr val="000000"/>
                </a:solidFill>
                <a:effectLst/>
                <a:latin typeface="Times New Roman" panose="02020603050405020304" pitchFamily="18" charset="0"/>
              </a:rPr>
              <a:t>posture, </a:t>
            </a:r>
          </a:p>
          <a:p>
            <a:r>
              <a:rPr lang="en-US" b="0" i="0">
                <a:solidFill>
                  <a:srgbClr val="000000"/>
                </a:solidFill>
                <a:effectLst/>
                <a:latin typeface="Times New Roman" panose="02020603050405020304" pitchFamily="18" charset="0"/>
              </a:rPr>
              <a:t>gestures, </a:t>
            </a:r>
          </a:p>
          <a:p>
            <a:r>
              <a:rPr lang="en-US" b="0" i="0">
                <a:solidFill>
                  <a:srgbClr val="000000"/>
                </a:solidFill>
                <a:effectLst/>
                <a:latin typeface="Times New Roman" panose="02020603050405020304" pitchFamily="18" charset="0"/>
              </a:rPr>
              <a:t>behaviors, and </a:t>
            </a:r>
          </a:p>
          <a:p>
            <a:r>
              <a:rPr lang="en-US" b="0" i="0">
                <a:solidFill>
                  <a:srgbClr val="000000"/>
                </a:solidFill>
                <a:effectLst/>
                <a:latin typeface="Times New Roman" panose="02020603050405020304" pitchFamily="18" charset="0"/>
              </a:rPr>
              <a:t>emotional reactions. </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Patient concerns or symptoms may not be expressed openly and must be noted by an astute clinician and may need trust to explore fully. </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Examples:</a:t>
            </a:r>
          </a:p>
          <a:p>
            <a:r>
              <a:rPr lang="en-US" b="0" i="0">
                <a:solidFill>
                  <a:srgbClr val="000000"/>
                </a:solidFill>
                <a:effectLst/>
                <a:latin typeface="Times New Roman" panose="02020603050405020304" pitchFamily="18" charset="0"/>
              </a:rPr>
              <a:t>Topical avoidance or an abrupt change of flow in conversation may be observed. </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Developing a nonjudgmental interviewing style will likely improve the patient’s disclosure of concerns. Patients rarely express their symptoms in an organized manner; therefore, it will benefit the interviewer to ask open or directional questions that can assist the patient in communicating necessary information during the discussion.</a:t>
            </a:r>
          </a:p>
          <a:p>
            <a:endParaRPr lang="en-US" b="0" i="0">
              <a:solidFill>
                <a:srgbClr val="000000"/>
              </a:solidFill>
              <a:effectLst/>
              <a:latin typeface="Times New Roman" panose="02020603050405020304" pitchFamily="18" charset="0"/>
            </a:endParaRP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Open-ended questions may allow the patient to express their thoughts and feelings, and focused questions allow the interviewer to obtain important details with yes or no answers in a more time-efficient manner. Too many focus questions may potentially cause one to feel a sense of interrogation.</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You may convey the how common it is for people to consume alcohol when under stress. It then becomes acceptable to inquire if this is also occurring with the patient. The patient may feel a sense of trust and therefore share pertinent information.</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MI: </a:t>
            </a:r>
            <a:r>
              <a:rPr lang="en-US" b="0" i="0">
                <a:solidFill>
                  <a:srgbClr val="304050"/>
                </a:solidFill>
                <a:effectLst/>
                <a:latin typeface="Klinic Slab"/>
              </a:rPr>
              <a:t>The spirit of MI refers to the clinician or therapist's</a:t>
            </a:r>
            <a:r>
              <a:rPr lang="en-US" b="1" i="0">
                <a:solidFill>
                  <a:srgbClr val="304050"/>
                </a:solidFill>
                <a:effectLst/>
                <a:latin typeface="Klinic Slab"/>
              </a:rPr>
              <a:t> </a:t>
            </a:r>
            <a:r>
              <a:rPr lang="en-US" b="1" i="1">
                <a:solidFill>
                  <a:srgbClr val="304050"/>
                </a:solidFill>
                <a:effectLst/>
                <a:latin typeface="Klinic Slab"/>
              </a:rPr>
              <a:t>frame of mind</a:t>
            </a:r>
            <a:r>
              <a:rPr lang="en-US" b="0" i="1">
                <a:solidFill>
                  <a:srgbClr val="304050"/>
                </a:solidFill>
                <a:effectLst/>
                <a:latin typeface="Klinic Slab"/>
              </a:rPr>
              <a:t>.</a:t>
            </a:r>
            <a:r>
              <a:rPr lang="en-US" b="0" i="0">
                <a:solidFill>
                  <a:srgbClr val="304050"/>
                </a:solidFill>
                <a:effectLst/>
                <a:latin typeface="Klinic Slab"/>
              </a:rPr>
              <a:t> By showing respect, empathy and compassion, working in collaboration (instead of authority) with you, and helping you express your ideas—instead of imposing ideas—the clinician fosters a supportive therapeutic relationship with you.</a:t>
            </a:r>
            <a:endParaRPr lang="en-US"/>
          </a:p>
        </p:txBody>
      </p:sp>
      <p:sp>
        <p:nvSpPr>
          <p:cNvPr id="4" name="Slide Number Placeholder 3"/>
          <p:cNvSpPr>
            <a:spLocks noGrp="1"/>
          </p:cNvSpPr>
          <p:nvPr>
            <p:ph type="sldNum" sz="quarter" idx="5"/>
          </p:nvPr>
        </p:nvSpPr>
        <p:spPr/>
        <p:txBody>
          <a:bodyPr/>
          <a:lstStyle/>
          <a:p>
            <a:fld id="{A7760544-6C3C-4DF9-9B7B-9B174CE87F7A}" type="slidenum">
              <a:rPr lang="en-US" smtClean="0"/>
              <a:t>7</a:t>
            </a:fld>
            <a:endParaRPr lang="en-US"/>
          </a:p>
        </p:txBody>
      </p:sp>
    </p:spTree>
    <p:extLst>
      <p:ext uri="{BB962C8B-B14F-4D97-AF65-F5344CB8AC3E}">
        <p14:creationId xmlns:p14="http://schemas.microsoft.com/office/powerpoint/2010/main" val="375311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People know when you believe them…</a:t>
            </a:r>
          </a:p>
        </p:txBody>
      </p:sp>
      <p:sp>
        <p:nvSpPr>
          <p:cNvPr id="4" name="Slide Number Placeholder 3"/>
          <p:cNvSpPr>
            <a:spLocks noGrp="1"/>
          </p:cNvSpPr>
          <p:nvPr>
            <p:ph type="sldNum" sz="quarter" idx="5"/>
          </p:nvPr>
        </p:nvSpPr>
        <p:spPr/>
        <p:txBody>
          <a:bodyPr/>
          <a:lstStyle/>
          <a:p>
            <a:fld id="{A7760544-6C3C-4DF9-9B7B-9B174CE87F7A}" type="slidenum">
              <a:rPr lang="en-US" smtClean="0"/>
              <a:t>8</a:t>
            </a:fld>
            <a:endParaRPr lang="en-US"/>
          </a:p>
        </p:txBody>
      </p:sp>
    </p:spTree>
    <p:extLst>
      <p:ext uri="{BB962C8B-B14F-4D97-AF65-F5344CB8AC3E}">
        <p14:creationId xmlns:p14="http://schemas.microsoft.com/office/powerpoint/2010/main" val="1840649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4A4A4A"/>
                </a:solidFill>
                <a:effectLst/>
                <a:latin typeface="Source Sans Pro" panose="020B0503030403020204" pitchFamily="34" charset="0"/>
              </a:rPr>
              <a:t>Harm reduction is a practical and transformative approach that incorporates community-driven public health strategies — including prevention, risk reduction, and health promotion — to empower people who use drugs (and their families) with the choice to live healthy, self-directed, and purpose-filled lives. Harm reduction centers the lived and living experience of people who use drugs, especially those in underserved communities, in these strategies and the practices that flow from them.</a:t>
            </a:r>
          </a:p>
          <a:p>
            <a:pPr algn="l"/>
            <a:r>
              <a:rPr lang="en-US" b="0" i="0">
                <a:solidFill>
                  <a:srgbClr val="4A4A4A"/>
                </a:solidFill>
                <a:effectLst/>
                <a:latin typeface="Source Sans Pro" panose="020B0503030403020204" pitchFamily="34" charset="0"/>
              </a:rPr>
              <a:t>Harm reduction emphasizes engaging directly with people who use drugs to prevent overdose and infectious disease transmission; improve physical, mental, and social wellbeing; and offer low barrier options for accessing health care services, including substance use and mental health disorder treatment.</a:t>
            </a:r>
          </a:p>
          <a:p>
            <a:pPr algn="l"/>
            <a:r>
              <a:rPr lang="en-US" b="0" i="0">
                <a:solidFill>
                  <a:srgbClr val="4A4A4A"/>
                </a:solidFill>
                <a:effectLst/>
                <a:latin typeface="Source Sans Pro" panose="020B0503030403020204" pitchFamily="34" charset="0"/>
              </a:rPr>
              <a:t>Harm reduction is an important part of the Biden-Harris Administration’s comprehensive approach to addressing substance use disorders through prevention, treatment, and recovery — and empowering people to reach their own goals, through incremental change.</a:t>
            </a:r>
          </a:p>
          <a:p>
            <a:pPr algn="l"/>
            <a:r>
              <a:rPr lang="en-US" b="0" i="0">
                <a:solidFill>
                  <a:srgbClr val="4A4A4A"/>
                </a:solidFill>
                <a:effectLst/>
                <a:latin typeface="Source Sans Pro" panose="020B0503030403020204" pitchFamily="34" charset="0"/>
              </a:rPr>
              <a:t>Organizations who practice harm reduction incorporate a spectrum of strategies that meet people where they are ― on their own terms and may serve as a pathway to additional health and social services, including additional prevention, treatment, and recovery services.</a:t>
            </a:r>
          </a:p>
          <a:p>
            <a:pPr algn="l"/>
            <a:r>
              <a:rPr lang="en-US" b="0" i="0">
                <a:solidFill>
                  <a:srgbClr val="4A4A4A"/>
                </a:solidFill>
                <a:effectLst/>
                <a:latin typeface="Source Sans Pro" panose="020B0503030403020204" pitchFamily="34" charset="0"/>
              </a:rPr>
              <a:t>Harm reduction works by addressing broader health and social issues through improved policies, programs, and practices.</a:t>
            </a:r>
          </a:p>
          <a:p>
            <a:pPr algn="l" fontAlgn="ctr"/>
            <a:endParaRPr lang="en-US" b="0" i="0">
              <a:effectLst/>
              <a:latin typeface="Google Sans"/>
            </a:endParaRPr>
          </a:p>
          <a:p>
            <a:pPr algn="l" fontAlgn="ctr"/>
            <a:endParaRPr lang="en-US" b="0" i="0">
              <a:effectLst/>
              <a:latin typeface="Google Sans"/>
            </a:endParaRPr>
          </a:p>
          <a:p>
            <a:pPr algn="l" fontAlgn="ctr"/>
            <a:r>
              <a:rPr lang="en-US" b="0" i="0">
                <a:effectLst/>
                <a:latin typeface="Google Sans"/>
              </a:rPr>
              <a:t>Harm reduction is a strategy that aims to reduce the harms associated with certain behaviors. The primary goal of harm reduction is to save lives and protect the health of people who use drugs and their communities. </a:t>
            </a:r>
            <a:endParaRPr lang="en-US" b="0" i="0">
              <a:solidFill>
                <a:srgbClr val="0D35AB"/>
              </a:solidFill>
              <a:effectLst/>
              <a:latin typeface="Google Sans"/>
            </a:endParaRPr>
          </a:p>
          <a:p>
            <a:pPr algn="l" fontAlgn="ctr"/>
            <a:r>
              <a:rPr lang="en-US" b="1" i="0">
                <a:effectLst/>
                <a:latin typeface="Google Sans"/>
              </a:rPr>
              <a:t>Harm reduction focuses on goal setting to: </a:t>
            </a:r>
            <a:endParaRPr lang="en-US" b="1" i="0">
              <a:solidFill>
                <a:srgbClr val="0D35AB"/>
              </a:solidFill>
              <a:effectLst/>
              <a:latin typeface="Google Sans"/>
            </a:endParaRPr>
          </a:p>
          <a:p>
            <a:pPr algn="l">
              <a:buFont typeface="Arial" panose="020B0604020202020204" pitchFamily="34" charset="0"/>
              <a:buChar char="•"/>
            </a:pPr>
            <a:r>
              <a:rPr lang="en-US" b="0" i="0">
                <a:effectLst/>
                <a:latin typeface="Google Sans"/>
              </a:rPr>
              <a:t>Reduce or change self-harming behaviors</a:t>
            </a:r>
          </a:p>
          <a:p>
            <a:pPr algn="l">
              <a:buFont typeface="Arial" panose="020B0604020202020204" pitchFamily="34" charset="0"/>
              <a:buChar char="•"/>
            </a:pPr>
            <a:r>
              <a:rPr lang="en-US" b="0" i="0">
                <a:effectLst/>
                <a:latin typeface="Google Sans"/>
              </a:rPr>
              <a:t>Reduce the harmful consequences of those behaviors to self and others</a:t>
            </a:r>
          </a:p>
          <a:p>
            <a:pPr algn="l">
              <a:buFont typeface="Arial" panose="020B0604020202020204" pitchFamily="34" charset="0"/>
              <a:buChar char="•"/>
            </a:pPr>
            <a:r>
              <a:rPr lang="en-US" b="0" i="0">
                <a:effectLst/>
                <a:latin typeface="Google Sans"/>
              </a:rPr>
              <a:t>Increase insights about underlying needs and drivers of behavior</a:t>
            </a:r>
          </a:p>
          <a:p>
            <a:pPr algn="l" fontAlgn="ctr"/>
            <a:r>
              <a:rPr lang="en-US" b="1" i="0">
                <a:effectLst/>
                <a:latin typeface="Google Sans"/>
              </a:rPr>
              <a:t>Harm reduction incorporates a spectrum of strategies, including: </a:t>
            </a:r>
            <a:endParaRPr lang="en-US" b="1" i="0">
              <a:solidFill>
                <a:srgbClr val="0D35AB"/>
              </a:solidFill>
              <a:effectLst/>
              <a:latin typeface="Google Sans"/>
            </a:endParaRPr>
          </a:p>
          <a:p>
            <a:pPr algn="l">
              <a:buFont typeface="Arial" panose="020B0604020202020204" pitchFamily="34" charset="0"/>
              <a:buChar char="•"/>
            </a:pPr>
            <a:r>
              <a:rPr lang="en-US" b="0" i="0">
                <a:effectLst/>
                <a:latin typeface="Google Sans"/>
              </a:rPr>
              <a:t>Safer use</a:t>
            </a:r>
          </a:p>
          <a:p>
            <a:pPr algn="l">
              <a:buFont typeface="Arial" panose="020B0604020202020204" pitchFamily="34" charset="0"/>
              <a:buChar char="•"/>
            </a:pPr>
            <a:r>
              <a:rPr lang="en-US" b="0" i="0">
                <a:effectLst/>
                <a:latin typeface="Google Sans"/>
              </a:rPr>
              <a:t>Managed use</a:t>
            </a:r>
          </a:p>
          <a:p>
            <a:pPr algn="l">
              <a:buFont typeface="Arial" panose="020B0604020202020204" pitchFamily="34" charset="0"/>
              <a:buChar char="•"/>
            </a:pPr>
            <a:r>
              <a:rPr lang="en-US" b="0" i="0">
                <a:effectLst/>
                <a:latin typeface="Google Sans"/>
              </a:rPr>
              <a:t>Abstinence</a:t>
            </a:r>
          </a:p>
          <a:p>
            <a:pPr algn="l">
              <a:buFont typeface="Arial" panose="020B0604020202020204" pitchFamily="34" charset="0"/>
              <a:buChar char="•"/>
            </a:pPr>
            <a:r>
              <a:rPr lang="en-US" b="0" i="0">
                <a:effectLst/>
                <a:latin typeface="Google Sans"/>
              </a:rPr>
              <a:t>Meeting people who use drugs “where they're at”</a:t>
            </a:r>
          </a:p>
          <a:p>
            <a:pPr algn="l">
              <a:buFont typeface="Arial" panose="020B0604020202020204" pitchFamily="34" charset="0"/>
              <a:buChar char="•"/>
            </a:pPr>
            <a:r>
              <a:rPr lang="en-US" b="0" i="0">
                <a:effectLst/>
                <a:latin typeface="Google Sans"/>
              </a:rPr>
              <a:t>Addressing conditions of use along with the use itself</a:t>
            </a:r>
          </a:p>
          <a:p>
            <a:br>
              <a:rPr lang="en-US" b="0" i="0">
                <a:solidFill>
                  <a:srgbClr val="001E2D"/>
                </a:solidFill>
                <a:effectLst/>
                <a:latin typeface="Google Sans"/>
              </a:rPr>
            </a:br>
            <a:endParaRPr lang="en-US"/>
          </a:p>
        </p:txBody>
      </p:sp>
      <p:sp>
        <p:nvSpPr>
          <p:cNvPr id="4" name="Slide Number Placeholder 3"/>
          <p:cNvSpPr>
            <a:spLocks noGrp="1"/>
          </p:cNvSpPr>
          <p:nvPr>
            <p:ph type="sldNum" sz="quarter" idx="5"/>
          </p:nvPr>
        </p:nvSpPr>
        <p:spPr/>
        <p:txBody>
          <a:bodyPr/>
          <a:lstStyle/>
          <a:p>
            <a:fld id="{A7760544-6C3C-4DF9-9B7B-9B174CE87F7A}" type="slidenum">
              <a:rPr lang="en-US" smtClean="0"/>
              <a:t>9</a:t>
            </a:fld>
            <a:endParaRPr lang="en-US"/>
          </a:p>
        </p:txBody>
      </p:sp>
    </p:spTree>
    <p:extLst>
      <p:ext uri="{BB962C8B-B14F-4D97-AF65-F5344CB8AC3E}">
        <p14:creationId xmlns:p14="http://schemas.microsoft.com/office/powerpoint/2010/main" val="169391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Invite LEOs, DA’s, Special Courts to community events and offer education regularly as part of community building</a:t>
            </a:r>
          </a:p>
          <a:p>
            <a:endParaRPr lang="en-US"/>
          </a:p>
          <a:p>
            <a:r>
              <a:rPr lang="en-US"/>
              <a:t>Better to have someone in authority address consequences of nonadherence</a:t>
            </a:r>
          </a:p>
          <a:p>
            <a:endParaRPr lang="en-US"/>
          </a:p>
          <a:p>
            <a:r>
              <a:rPr lang="en-US"/>
              <a:t>Do this AFTER communication has started with the DA’s office so no one is surprised</a:t>
            </a:r>
          </a:p>
          <a:p>
            <a:endParaRPr lang="en-US"/>
          </a:p>
          <a:p>
            <a:r>
              <a:rPr lang="en-US"/>
              <a:t>Removing patient from dangerous or exploitive situations</a:t>
            </a:r>
          </a:p>
        </p:txBody>
      </p:sp>
      <p:sp>
        <p:nvSpPr>
          <p:cNvPr id="4" name="Slide Number Placeholder 3"/>
          <p:cNvSpPr>
            <a:spLocks noGrp="1"/>
          </p:cNvSpPr>
          <p:nvPr>
            <p:ph type="sldNum" sz="quarter" idx="5"/>
          </p:nvPr>
        </p:nvSpPr>
        <p:spPr/>
        <p:txBody>
          <a:bodyPr/>
          <a:lstStyle/>
          <a:p>
            <a:fld id="{A7760544-6C3C-4DF9-9B7B-9B174CE87F7A}" type="slidenum">
              <a:rPr lang="en-US" smtClean="0"/>
              <a:t>10</a:t>
            </a:fld>
            <a:endParaRPr lang="en-US"/>
          </a:p>
        </p:txBody>
      </p:sp>
    </p:spTree>
    <p:extLst>
      <p:ext uri="{BB962C8B-B14F-4D97-AF65-F5344CB8AC3E}">
        <p14:creationId xmlns:p14="http://schemas.microsoft.com/office/powerpoint/2010/main" val="261683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Rates of mental illness of up to 70% have been identified in tuberculosis patients. </a:t>
            </a:r>
          </a:p>
          <a:p>
            <a:r>
              <a:rPr lang="en-US"/>
              <a:t>Medications used in the treatment of common mental illnesses, such as depression, may have significant interactions with anti-tuberculosis agents, especially isoniazid and increasingly linezolid. </a:t>
            </a:r>
          </a:p>
          <a:p>
            <a:r>
              <a:rPr lang="en-US"/>
              <a:t>Many medications used in the treatment of tuberculosis can have significant adverse psychiatric effects and some medications such as rifampicin may reduce the effective doses of anti-psychotics y their enzyme induction actions. </a:t>
            </a:r>
          </a:p>
          <a:p>
            <a:r>
              <a:rPr lang="en-US"/>
              <a:t>Treatment with agents such as </a:t>
            </a:r>
            <a:r>
              <a:rPr lang="en-US" err="1"/>
              <a:t>cycloserine</a:t>
            </a:r>
            <a:r>
              <a:rPr lang="en-US"/>
              <a:t> has been associated with depression, and there have been reported cases of psychosis with most anti-tuberculous agents. </a:t>
            </a:r>
          </a:p>
          <a:p>
            <a:r>
              <a:rPr lang="en-US"/>
              <a:t>Mental illness and substance abuse may also affect compliance with treatment, with attendant public health concerns.</a:t>
            </a:r>
          </a:p>
          <a:p>
            <a:endParaRPr lang="en-US"/>
          </a:p>
          <a:p>
            <a:r>
              <a:rPr lang="en-US"/>
              <a:t>As a result of the common co-morbidity of mental illness and tuberculosis, it is probable that physicians will encounter previously undiagnosed mental illness among patients with tuberculosis. </a:t>
            </a:r>
          </a:p>
          <a:p>
            <a:r>
              <a:rPr lang="en-US"/>
              <a:t>Similarly, psychiatrists are likely to meet tuberculosis among their patients. It is important that both All caregivers are aware of the potential for interactions between the drugs used to treat tuberculosis and psychiatric conditions.</a:t>
            </a:r>
          </a:p>
          <a:p>
            <a:endParaRPr lang="en-US"/>
          </a:p>
        </p:txBody>
      </p:sp>
      <p:sp>
        <p:nvSpPr>
          <p:cNvPr id="4" name="Slide Number Placeholder 3"/>
          <p:cNvSpPr>
            <a:spLocks noGrp="1"/>
          </p:cNvSpPr>
          <p:nvPr>
            <p:ph type="sldNum" sz="quarter" idx="5"/>
          </p:nvPr>
        </p:nvSpPr>
        <p:spPr/>
        <p:txBody>
          <a:bodyPr/>
          <a:lstStyle/>
          <a:p>
            <a:fld id="{A7760544-6C3C-4DF9-9B7B-9B174CE87F7A}" type="slidenum">
              <a:rPr lang="en-US" smtClean="0"/>
              <a:t>11</a:t>
            </a:fld>
            <a:endParaRPr lang="en-US"/>
          </a:p>
        </p:txBody>
      </p:sp>
    </p:spTree>
    <p:extLst>
      <p:ext uri="{BB962C8B-B14F-4D97-AF65-F5344CB8AC3E}">
        <p14:creationId xmlns:p14="http://schemas.microsoft.com/office/powerpoint/2010/main" val="3880383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Rates of mental illness of up to 70% have been identified in tuberculosis patients. </a:t>
            </a:r>
          </a:p>
          <a:p>
            <a:r>
              <a:rPr lang="en-US"/>
              <a:t>Medications used in the treatment of common mental illnesses, such as depression, may have significant interactions with anti-tuberculosis agents, especially isoniazid and increasingly linezolid. </a:t>
            </a:r>
          </a:p>
          <a:p>
            <a:r>
              <a:rPr lang="en-US"/>
              <a:t>Many medications used in the treatment of tuberculosis can have significant adverse psychiatric effects and some medications such as rifampicin may reduce the effective doses of anti-psychotics y their enzyme induction actions. </a:t>
            </a:r>
          </a:p>
          <a:p>
            <a:r>
              <a:rPr lang="en-US"/>
              <a:t>Treatment with agents such as </a:t>
            </a:r>
            <a:r>
              <a:rPr lang="en-US" err="1"/>
              <a:t>cycloserine</a:t>
            </a:r>
            <a:r>
              <a:rPr lang="en-US"/>
              <a:t> has been associated with depression, and there have been reported cases of psychosis with most anti-tuberculous agents. </a:t>
            </a:r>
          </a:p>
          <a:p>
            <a:r>
              <a:rPr lang="en-US"/>
              <a:t>Mental illness and substance abuse may also affect compliance with treatment, with attendant public health concerns.</a:t>
            </a:r>
          </a:p>
          <a:p>
            <a:endParaRPr lang="en-US"/>
          </a:p>
          <a:p>
            <a:r>
              <a:rPr lang="en-US"/>
              <a:t>As a result of the common co-morbidity of mental illness and tuberculosis, it is probable that physicians will encounter previously undiagnosed mental illness among patients with tuberculosis. </a:t>
            </a:r>
          </a:p>
          <a:p>
            <a:r>
              <a:rPr lang="en-US"/>
              <a:t>Similarly, psychiatrists are likely to meet tuberculosis among their patients. It is important that both All caregivers are aware of the potential for interactions between the drugs used to treat tuberculosis and psychiatric conditions.</a:t>
            </a:r>
          </a:p>
          <a:p>
            <a:endParaRPr lang="en-US"/>
          </a:p>
        </p:txBody>
      </p:sp>
      <p:sp>
        <p:nvSpPr>
          <p:cNvPr id="4" name="Slide Number Placeholder 3"/>
          <p:cNvSpPr>
            <a:spLocks noGrp="1"/>
          </p:cNvSpPr>
          <p:nvPr>
            <p:ph type="sldNum" sz="quarter" idx="5"/>
          </p:nvPr>
        </p:nvSpPr>
        <p:spPr/>
        <p:txBody>
          <a:bodyPr/>
          <a:lstStyle/>
          <a:p>
            <a:fld id="{A7760544-6C3C-4DF9-9B7B-9B174CE87F7A}" type="slidenum">
              <a:rPr lang="en-US" smtClean="0"/>
              <a:t>12</a:t>
            </a:fld>
            <a:endParaRPr lang="en-US"/>
          </a:p>
        </p:txBody>
      </p:sp>
    </p:spTree>
    <p:extLst>
      <p:ext uri="{BB962C8B-B14F-4D97-AF65-F5344CB8AC3E}">
        <p14:creationId xmlns:p14="http://schemas.microsoft.com/office/powerpoint/2010/main" val="198664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Manage the SEs with Adjunctive meds…</a:t>
            </a:r>
          </a:p>
        </p:txBody>
      </p:sp>
      <p:sp>
        <p:nvSpPr>
          <p:cNvPr id="4" name="Slide Number Placeholder 3"/>
          <p:cNvSpPr>
            <a:spLocks noGrp="1"/>
          </p:cNvSpPr>
          <p:nvPr>
            <p:ph type="sldNum" sz="quarter" idx="5"/>
          </p:nvPr>
        </p:nvSpPr>
        <p:spPr/>
        <p:txBody>
          <a:bodyPr/>
          <a:lstStyle/>
          <a:p>
            <a:fld id="{A7760544-6C3C-4DF9-9B7B-9B174CE87F7A}" type="slidenum">
              <a:rPr lang="en-US" smtClean="0"/>
              <a:t>13</a:t>
            </a:fld>
            <a:endParaRPr lang="en-US"/>
          </a:p>
        </p:txBody>
      </p:sp>
    </p:spTree>
    <p:extLst>
      <p:ext uri="{BB962C8B-B14F-4D97-AF65-F5344CB8AC3E}">
        <p14:creationId xmlns:p14="http://schemas.microsoft.com/office/powerpoint/2010/main" val="177377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23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32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fld id="{DE9FCCAD-7EC3-41F9-AF25-DBEBDFD2D03C}" type="datetimeFigureOut">
              <a:rPr lang="en-US" smtClean="0"/>
              <a:t>2025-04-07</a:t>
            </a:fld>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700580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fld id="{DE9FCCAD-7EC3-41F9-AF25-DBEBDFD2D03C}" type="datetimeFigureOut">
              <a:rPr lang="en-US" smtClean="0"/>
              <a:t>2025-04-07</a:t>
            </a:fld>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550571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239205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650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Presentation Title</a:t>
            </a:r>
          </a:p>
        </p:txBody>
      </p:sp>
    </p:spTree>
    <p:extLst>
      <p:ext uri="{BB962C8B-B14F-4D97-AF65-F5344CB8AC3E}">
        <p14:creationId xmlns:p14="http://schemas.microsoft.com/office/powerpoint/2010/main" val="368294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fld id="{5205D06A-407B-46FA-A0EC-F072866C22BF}" type="datetimeFigureOut">
              <a:rPr lang="en-US" smtClean="0"/>
              <a:t>2025-04-07</a:t>
            </a:fld>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289525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7938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161492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60346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22223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409867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2025-04-07</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2025-04-07</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256461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2025-04-07</a:t>
            </a:fld>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34626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CCAD-7EC3-41F9-AF25-DBEBDFD2D03C}" type="datetimeFigureOut">
              <a:rPr lang="en-US" smtClean="0"/>
              <a:t>2025-04-07</a:t>
            </a:fld>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078457"/>
      </p:ext>
    </p:extLst>
  </p:cSld>
  <p:clrMap bg1="lt1" tx1="dk1" bg2="lt2" tx2="dk2" accent1="accent1" accent2="accent2" accent3="accent3" accent4="accent4" accent5="accent5" accent6="accent6" hlink="hlink" folHlink="folHlink"/>
  <p:sldLayoutIdLst>
    <p:sldLayoutId id="2147483701" r:id="rId1"/>
    <p:sldLayoutId id="2147483651" r:id="rId2"/>
    <p:sldLayoutId id="2147483662" r:id="rId3"/>
    <p:sldLayoutId id="2147483652" r:id="rId4"/>
    <p:sldLayoutId id="2147483672" r:id="rId5"/>
    <p:sldLayoutId id="2147483673" r:id="rId6"/>
    <p:sldLayoutId id="2147483653" r:id="rId7"/>
    <p:sldLayoutId id="2147483697" r:id="rId8"/>
    <p:sldLayoutId id="2147483674" r:id="rId9"/>
    <p:sldLayoutId id="2147483702" r:id="rId10"/>
    <p:sldLayoutId id="2147483655" r:id="rId11"/>
    <p:sldLayoutId id="2147483658" r:id="rId12"/>
  </p:sldLayoutIdLst>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5D06A-407B-46FA-A0EC-F072866C22BF}" type="datetimeFigureOut">
              <a:rPr lang="en-US" smtClean="0"/>
              <a:t>2025-04-07</a:t>
            </a:fld>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globalvoices.org/2015/11/10/who-will-defend-tajikistans-detained-lawyer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0B_54C9452D.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ShannonF.Brown@dshs.texas.gov" TargetMode="External"/><Relationship Id="rId2" Type="http://schemas.microsoft.com/office/2018/10/relationships/comments" Target="../comments/modernComment_111_D601E7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14_6082CBD7.xm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samhsa.gov/find-help/harm-reduction"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hyperlink" Target="https://txoti.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9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8AB3-D189-4E2F-9208-2978D8BC4645}"/>
              </a:ext>
            </a:extLst>
          </p:cNvPr>
          <p:cNvSpPr>
            <a:spLocks noGrp="1"/>
          </p:cNvSpPr>
          <p:nvPr>
            <p:ph type="title"/>
          </p:nvPr>
        </p:nvSpPr>
        <p:spPr>
          <a:xfrm>
            <a:off x="335666" y="365125"/>
            <a:ext cx="5684134" cy="1108807"/>
          </a:xfrm>
        </p:spPr>
        <p:txBody>
          <a:bodyPr anchor="ctr">
            <a:normAutofit/>
          </a:bodyPr>
          <a:lstStyle/>
          <a:p>
            <a:pPr algn="ctr"/>
            <a:r>
              <a:rPr lang="en-US" sz="3700"/>
              <a:t>Court Orders as a last resort</a:t>
            </a:r>
          </a:p>
        </p:txBody>
      </p:sp>
      <p:sp>
        <p:nvSpPr>
          <p:cNvPr id="8" name="Content Placeholder 7">
            <a:extLst>
              <a:ext uri="{FF2B5EF4-FFF2-40B4-BE49-F238E27FC236}">
                <a16:creationId xmlns:a16="http://schemas.microsoft.com/office/drawing/2014/main" id="{54099ED8-1FD3-E579-BF32-D6100DA29544}"/>
              </a:ext>
            </a:extLst>
          </p:cNvPr>
          <p:cNvSpPr>
            <a:spLocks noGrp="1"/>
          </p:cNvSpPr>
          <p:nvPr>
            <p:ph sz="half" idx="1"/>
          </p:nvPr>
        </p:nvSpPr>
        <p:spPr>
          <a:xfrm>
            <a:off x="509286" y="2202023"/>
            <a:ext cx="5510514" cy="3974939"/>
          </a:xfrm>
        </p:spPr>
        <p:txBody>
          <a:bodyPr>
            <a:normAutofit/>
          </a:bodyPr>
          <a:lstStyle/>
          <a:p>
            <a:r>
              <a:rPr lang="en-US"/>
              <a:t>Not a carrot and stick method</a:t>
            </a:r>
          </a:p>
          <a:p>
            <a:r>
              <a:rPr lang="en-US"/>
              <a:t>Actively build relationships with local law enforcement</a:t>
            </a:r>
          </a:p>
          <a:p>
            <a:r>
              <a:rPr lang="en-US"/>
              <a:t>Takes a long time</a:t>
            </a:r>
          </a:p>
          <a:p>
            <a:r>
              <a:rPr lang="en-US"/>
              <a:t>Not to be addressed by treating staff </a:t>
            </a:r>
          </a:p>
          <a:p>
            <a:r>
              <a:rPr lang="en-US"/>
              <a:t>Can be viewed as a protective measure</a:t>
            </a:r>
          </a:p>
        </p:txBody>
      </p:sp>
      <p:pic>
        <p:nvPicPr>
          <p:cNvPr id="17" name="Picture 16" descr="A room with wooden benches and desks&#10;&#10;Description automatically generated">
            <a:extLst>
              <a:ext uri="{FF2B5EF4-FFF2-40B4-BE49-F238E27FC236}">
                <a16:creationId xmlns:a16="http://schemas.microsoft.com/office/drawing/2014/main" id="{43D76522-A8B8-66F9-9DA2-D9D1F9AC671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954" r="17260"/>
          <a:stretch/>
        </p:blipFill>
        <p:spPr>
          <a:xfrm>
            <a:off x="6229350" y="10"/>
            <a:ext cx="5962650" cy="6626568"/>
          </a:xfrm>
          <a:prstGeom prst="rect">
            <a:avLst/>
          </a:prstGeom>
          <a:noFill/>
        </p:spPr>
      </p:pic>
      <p:sp>
        <p:nvSpPr>
          <p:cNvPr id="18" name="TextBox 17">
            <a:extLst>
              <a:ext uri="{FF2B5EF4-FFF2-40B4-BE49-F238E27FC236}">
                <a16:creationId xmlns:a16="http://schemas.microsoft.com/office/drawing/2014/main" id="{1D9795D1-417A-1F4E-16C5-4E0CC0D878FC}"/>
              </a:ext>
            </a:extLst>
          </p:cNvPr>
          <p:cNvSpPr txBox="1"/>
          <p:nvPr/>
        </p:nvSpPr>
        <p:spPr>
          <a:xfrm>
            <a:off x="10005184" y="6426523"/>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globalvoices.org/2015/11/10/who-will-defend-tajikistans-detained-lawyer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852970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8AB3-D189-4E2F-9208-2978D8BC4645}"/>
              </a:ext>
            </a:extLst>
          </p:cNvPr>
          <p:cNvSpPr>
            <a:spLocks noGrp="1"/>
          </p:cNvSpPr>
          <p:nvPr>
            <p:ph type="title"/>
          </p:nvPr>
        </p:nvSpPr>
        <p:spPr>
          <a:xfrm>
            <a:off x="573024" y="365125"/>
            <a:ext cx="10780776" cy="1325563"/>
          </a:xfrm>
        </p:spPr>
        <p:txBody>
          <a:bodyPr/>
          <a:lstStyle/>
          <a:p>
            <a:r>
              <a:rPr lang="en-US"/>
              <a:t>Common Medication Interactions</a:t>
            </a:r>
          </a:p>
        </p:txBody>
      </p:sp>
      <p:sp>
        <p:nvSpPr>
          <p:cNvPr id="3" name="Text Placeholder 2">
            <a:extLst>
              <a:ext uri="{FF2B5EF4-FFF2-40B4-BE49-F238E27FC236}">
                <a16:creationId xmlns:a16="http://schemas.microsoft.com/office/drawing/2014/main" id="{A45A2837-FE09-4ED8-8F41-6B6619233E74}"/>
              </a:ext>
            </a:extLst>
          </p:cNvPr>
          <p:cNvSpPr>
            <a:spLocks noGrp="1"/>
          </p:cNvSpPr>
          <p:nvPr>
            <p:ph type="body" idx="1"/>
          </p:nvPr>
        </p:nvSpPr>
        <p:spPr>
          <a:xfrm>
            <a:off x="569088" y="1783769"/>
            <a:ext cx="5256212" cy="823912"/>
          </a:xfrm>
        </p:spPr>
        <p:txBody>
          <a:bodyPr/>
          <a:lstStyle/>
          <a:p>
            <a:r>
              <a:rPr lang="en-US"/>
              <a:t>Serotonin Syndrome – Linezolid and Isoniazid</a:t>
            </a:r>
          </a:p>
        </p:txBody>
      </p:sp>
      <p:sp>
        <p:nvSpPr>
          <p:cNvPr id="4" name="Content Placeholder 3">
            <a:extLst>
              <a:ext uri="{FF2B5EF4-FFF2-40B4-BE49-F238E27FC236}">
                <a16:creationId xmlns:a16="http://schemas.microsoft.com/office/drawing/2014/main" id="{10503CCC-0650-4158-AE1A-1C6B01029B64}"/>
              </a:ext>
            </a:extLst>
          </p:cNvPr>
          <p:cNvSpPr>
            <a:spLocks noGrp="1"/>
          </p:cNvSpPr>
          <p:nvPr>
            <p:ph sz="half" idx="2"/>
          </p:nvPr>
        </p:nvSpPr>
        <p:spPr>
          <a:xfrm>
            <a:off x="569088" y="2505075"/>
            <a:ext cx="5526912" cy="3872576"/>
          </a:xfrm>
        </p:spPr>
        <p:txBody>
          <a:bodyPr>
            <a:normAutofit/>
          </a:bodyPr>
          <a:lstStyle/>
          <a:p>
            <a:pPr marL="0" indent="0">
              <a:buNone/>
            </a:pPr>
            <a:r>
              <a:rPr lang="en-US" sz="2000"/>
              <a:t>Trazodone (serotonin modulator) for insomnia Escitalopram &amp; Fluoxetine for depression (SSRIs) </a:t>
            </a:r>
          </a:p>
          <a:p>
            <a:pPr marL="0" indent="0">
              <a:buNone/>
            </a:pPr>
            <a:r>
              <a:rPr lang="en-US" sz="2000"/>
              <a:t>Treatment 	</a:t>
            </a:r>
          </a:p>
          <a:p>
            <a:pPr marL="0" indent="0">
              <a:buNone/>
            </a:pPr>
            <a:r>
              <a:rPr lang="en-US" sz="2000"/>
              <a:t>• Fluids, </a:t>
            </a:r>
            <a:r>
              <a:rPr lang="en-US" sz="2000" err="1"/>
              <a:t>benzodiazepams</a:t>
            </a:r>
            <a:endParaRPr lang="en-US" sz="2000"/>
          </a:p>
          <a:p>
            <a:pPr marL="0" indent="0">
              <a:buNone/>
            </a:pPr>
            <a:r>
              <a:rPr lang="en-US" sz="2000"/>
              <a:t>• Cyproheptadine, an antihistamine that blocks serotonin production</a:t>
            </a:r>
          </a:p>
        </p:txBody>
      </p:sp>
      <p:sp>
        <p:nvSpPr>
          <p:cNvPr id="6" name="Content Placeholder 5">
            <a:extLst>
              <a:ext uri="{FF2B5EF4-FFF2-40B4-BE49-F238E27FC236}">
                <a16:creationId xmlns:a16="http://schemas.microsoft.com/office/drawing/2014/main" id="{B8A1CAB0-24A1-46AD-93B9-E75C05173D5D}"/>
              </a:ext>
            </a:extLst>
          </p:cNvPr>
          <p:cNvSpPr>
            <a:spLocks noGrp="1"/>
          </p:cNvSpPr>
          <p:nvPr>
            <p:ph sz="quarter" idx="4"/>
          </p:nvPr>
        </p:nvSpPr>
        <p:spPr>
          <a:xfrm>
            <a:off x="573024" y="4965539"/>
            <a:ext cx="5183188" cy="1224123"/>
          </a:xfrm>
        </p:spPr>
        <p:txBody>
          <a:bodyPr/>
          <a:lstStyle/>
          <a:p>
            <a:r>
              <a:rPr lang="en-US"/>
              <a:t>Anticonvulsants</a:t>
            </a:r>
          </a:p>
          <a:p>
            <a:pPr lvl="1"/>
            <a:r>
              <a:rPr lang="en-US"/>
              <a:t>Decreases seizure threshold</a:t>
            </a:r>
          </a:p>
        </p:txBody>
      </p:sp>
      <p:sp>
        <p:nvSpPr>
          <p:cNvPr id="7" name="TextBox 6">
            <a:extLst>
              <a:ext uri="{FF2B5EF4-FFF2-40B4-BE49-F238E27FC236}">
                <a16:creationId xmlns:a16="http://schemas.microsoft.com/office/drawing/2014/main" id="{43C653B9-010D-9CA2-3029-BDC83C6B5769}"/>
              </a:ext>
            </a:extLst>
          </p:cNvPr>
          <p:cNvSpPr txBox="1"/>
          <p:nvPr/>
        </p:nvSpPr>
        <p:spPr>
          <a:xfrm>
            <a:off x="667512" y="5727998"/>
            <a:ext cx="4511040" cy="461665"/>
          </a:xfrm>
          <a:prstGeom prst="rect">
            <a:avLst/>
          </a:prstGeom>
          <a:noFill/>
        </p:spPr>
        <p:txBody>
          <a:bodyPr wrap="square" rtlCol="0">
            <a:spAutoFit/>
          </a:bodyPr>
          <a:lstStyle/>
          <a:p>
            <a:r>
              <a:rPr lang="en-US" sz="800" b="0" i="0">
                <a:solidFill>
                  <a:srgbClr val="212121"/>
                </a:solidFill>
                <a:effectLst/>
              </a:rPr>
              <a:t>Doherty AM, Kelly J, McDonald C, </a:t>
            </a:r>
            <a:r>
              <a:rPr lang="en-US" sz="800" b="0" i="0" err="1">
                <a:solidFill>
                  <a:srgbClr val="212121"/>
                </a:solidFill>
                <a:effectLst/>
              </a:rPr>
              <a:t>O'Dywer</a:t>
            </a:r>
            <a:r>
              <a:rPr lang="en-US" sz="800" b="0" i="0">
                <a:solidFill>
                  <a:srgbClr val="212121"/>
                </a:solidFill>
                <a:effectLst/>
              </a:rPr>
              <a:t> AM, Keane J, Cooney J. A review of the interplay between tuberculosis and mental health. Gen Hosp Psychiatry. 2013 Jul-Aug;35(4):398-406. </a:t>
            </a:r>
            <a:r>
              <a:rPr lang="en-US" sz="800" b="0" i="0" err="1">
                <a:solidFill>
                  <a:srgbClr val="212121"/>
                </a:solidFill>
                <a:effectLst/>
              </a:rPr>
              <a:t>doi</a:t>
            </a:r>
            <a:r>
              <a:rPr lang="en-US" sz="800" b="0" i="0">
                <a:solidFill>
                  <a:srgbClr val="212121"/>
                </a:solidFill>
                <a:effectLst/>
              </a:rPr>
              <a:t>: 10.1016/j.genhosppsych.2013.03.018. </a:t>
            </a:r>
            <a:r>
              <a:rPr lang="en-US" sz="800" b="0" i="0" err="1">
                <a:solidFill>
                  <a:srgbClr val="212121"/>
                </a:solidFill>
                <a:effectLst/>
              </a:rPr>
              <a:t>Epub</a:t>
            </a:r>
            <a:r>
              <a:rPr lang="en-US" sz="800" b="0" i="0">
                <a:solidFill>
                  <a:srgbClr val="212121"/>
                </a:solidFill>
                <a:effectLst/>
              </a:rPr>
              <a:t> 2013 May 6. PMID: 23660587.</a:t>
            </a:r>
            <a:endParaRPr lang="en-US" sz="800"/>
          </a:p>
        </p:txBody>
      </p:sp>
      <p:sp>
        <p:nvSpPr>
          <p:cNvPr id="10" name="Text Placeholder 4">
            <a:extLst>
              <a:ext uri="{FF2B5EF4-FFF2-40B4-BE49-F238E27FC236}">
                <a16:creationId xmlns:a16="http://schemas.microsoft.com/office/drawing/2014/main" id="{60703D1E-D674-1A60-C6B9-25992C17B7DB}"/>
              </a:ext>
            </a:extLst>
          </p:cNvPr>
          <p:cNvSpPr txBox="1">
            <a:spLocks/>
          </p:cNvSpPr>
          <p:nvPr/>
        </p:nvSpPr>
        <p:spPr>
          <a:xfrm>
            <a:off x="573023" y="4131503"/>
            <a:ext cx="3744333" cy="92663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3F576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a:p>
            <a:r>
              <a:rPr lang="en-US"/>
              <a:t>INH Interactions</a:t>
            </a:r>
          </a:p>
        </p:txBody>
      </p:sp>
      <p:pic>
        <p:nvPicPr>
          <p:cNvPr id="14" name="Picture 13" descr="Capsules and pills laid flat in symmetrical cross shape">
            <a:extLst>
              <a:ext uri="{FF2B5EF4-FFF2-40B4-BE49-F238E27FC236}">
                <a16:creationId xmlns:a16="http://schemas.microsoft.com/office/drawing/2014/main" id="{7B303718-211A-1B36-5D56-80F5104AC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694" y="3917274"/>
            <a:ext cx="3344418" cy="2364941"/>
          </a:xfrm>
          <a:prstGeom prst="rect">
            <a:avLst/>
          </a:prstGeom>
        </p:spPr>
      </p:pic>
      <p:sp>
        <p:nvSpPr>
          <p:cNvPr id="15" name="TextBox 14">
            <a:extLst>
              <a:ext uri="{FF2B5EF4-FFF2-40B4-BE49-F238E27FC236}">
                <a16:creationId xmlns:a16="http://schemas.microsoft.com/office/drawing/2014/main" id="{55D27A8D-726C-2236-21E1-3095706DE29F}"/>
              </a:ext>
            </a:extLst>
          </p:cNvPr>
          <p:cNvSpPr txBox="1"/>
          <p:nvPr/>
        </p:nvSpPr>
        <p:spPr>
          <a:xfrm>
            <a:off x="6493396" y="2543815"/>
            <a:ext cx="5254908" cy="1107996"/>
          </a:xfrm>
          <a:prstGeom prst="rect">
            <a:avLst/>
          </a:prstGeom>
          <a:noFill/>
        </p:spPr>
        <p:txBody>
          <a:bodyPr wrap="square" rtlCol="0">
            <a:spAutoFit/>
          </a:bodyPr>
          <a:lstStyle/>
          <a:p>
            <a:r>
              <a:rPr lang="en-US" b="1"/>
              <a:t>Complex interactions </a:t>
            </a:r>
            <a:r>
              <a:rPr lang="en-US"/>
              <a:t>with: </a:t>
            </a:r>
            <a:r>
              <a:rPr lang="en-US" sz="2400"/>
              <a:t>HIV protease inhibitors &amp; nonnucleoside </a:t>
            </a:r>
          </a:p>
          <a:p>
            <a:r>
              <a:rPr lang="en-US" sz="2400"/>
              <a:t>reverse transcriptase inhibitors </a:t>
            </a:r>
          </a:p>
        </p:txBody>
      </p:sp>
      <p:pic>
        <p:nvPicPr>
          <p:cNvPr id="20" name="Picture 19">
            <a:extLst>
              <a:ext uri="{FF2B5EF4-FFF2-40B4-BE49-F238E27FC236}">
                <a16:creationId xmlns:a16="http://schemas.microsoft.com/office/drawing/2014/main" id="{A8E8F82D-DA7A-AF4E-A0ED-6249D227B605}"/>
              </a:ext>
            </a:extLst>
          </p:cNvPr>
          <p:cNvPicPr>
            <a:picLocks noChangeAspect="1"/>
          </p:cNvPicPr>
          <p:nvPr/>
        </p:nvPicPr>
        <p:blipFill>
          <a:blip r:embed="rId4"/>
          <a:stretch>
            <a:fillRect/>
          </a:stretch>
        </p:blipFill>
        <p:spPr>
          <a:xfrm>
            <a:off x="6362764" y="1948448"/>
            <a:ext cx="1877731" cy="640135"/>
          </a:xfrm>
          <a:prstGeom prst="rect">
            <a:avLst/>
          </a:prstGeom>
        </p:spPr>
      </p:pic>
    </p:spTree>
    <p:extLst>
      <p:ext uri="{BB962C8B-B14F-4D97-AF65-F5344CB8AC3E}">
        <p14:creationId xmlns:p14="http://schemas.microsoft.com/office/powerpoint/2010/main" val="1802971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8AB3-D189-4E2F-9208-2978D8BC4645}"/>
              </a:ext>
            </a:extLst>
          </p:cNvPr>
          <p:cNvSpPr>
            <a:spLocks noGrp="1"/>
          </p:cNvSpPr>
          <p:nvPr>
            <p:ph type="title"/>
          </p:nvPr>
        </p:nvSpPr>
        <p:spPr>
          <a:xfrm>
            <a:off x="509286" y="365125"/>
            <a:ext cx="10844514" cy="1325563"/>
          </a:xfrm>
        </p:spPr>
        <p:txBody>
          <a:bodyPr/>
          <a:lstStyle/>
          <a:p>
            <a:r>
              <a:rPr lang="en-US"/>
              <a:t>Common Medication Interactions</a:t>
            </a:r>
          </a:p>
        </p:txBody>
      </p:sp>
      <p:sp>
        <p:nvSpPr>
          <p:cNvPr id="5" name="Text Placeholder 4">
            <a:extLst>
              <a:ext uri="{FF2B5EF4-FFF2-40B4-BE49-F238E27FC236}">
                <a16:creationId xmlns:a16="http://schemas.microsoft.com/office/drawing/2014/main" id="{B7E268A0-AA55-4FF6-88B9-F49B938A4447}"/>
              </a:ext>
            </a:extLst>
          </p:cNvPr>
          <p:cNvSpPr>
            <a:spLocks noGrp="1"/>
          </p:cNvSpPr>
          <p:nvPr>
            <p:ph type="body" sz="quarter" idx="3"/>
          </p:nvPr>
        </p:nvSpPr>
        <p:spPr>
          <a:xfrm>
            <a:off x="544010" y="1877921"/>
            <a:ext cx="6429814" cy="461666"/>
          </a:xfrm>
        </p:spPr>
        <p:txBody>
          <a:bodyPr/>
          <a:lstStyle/>
          <a:p>
            <a:r>
              <a:rPr lang="en-US" err="1"/>
              <a:t>Rifamyacins</a:t>
            </a:r>
            <a:endParaRPr lang="en-US"/>
          </a:p>
        </p:txBody>
      </p:sp>
      <p:sp>
        <p:nvSpPr>
          <p:cNvPr id="8" name="Content Placeholder 5">
            <a:extLst>
              <a:ext uri="{FF2B5EF4-FFF2-40B4-BE49-F238E27FC236}">
                <a16:creationId xmlns:a16="http://schemas.microsoft.com/office/drawing/2014/main" id="{06CE8F4C-DF6E-C99C-5324-6E61CA80A5AA}"/>
              </a:ext>
            </a:extLst>
          </p:cNvPr>
          <p:cNvSpPr txBox="1">
            <a:spLocks/>
          </p:cNvSpPr>
          <p:nvPr/>
        </p:nvSpPr>
        <p:spPr>
          <a:xfrm>
            <a:off x="544010" y="2339587"/>
            <a:ext cx="10150998" cy="415328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t>• Decreases levels of:</a:t>
            </a:r>
          </a:p>
          <a:p>
            <a:pPr marL="0" indent="0">
              <a:lnSpc>
                <a:spcPct val="120000"/>
              </a:lnSpc>
              <a:buNone/>
            </a:pPr>
            <a:r>
              <a:rPr lang="en-US"/>
              <a:t>	 Narcotics (methadone) </a:t>
            </a:r>
          </a:p>
          <a:p>
            <a:pPr marL="0" indent="0">
              <a:lnSpc>
                <a:spcPct val="120000"/>
              </a:lnSpc>
              <a:buNone/>
            </a:pPr>
            <a:r>
              <a:rPr lang="en-US"/>
              <a:t> 	Azole antifungal agents (can be complex interactions, e.g. ketoconazole)  </a:t>
            </a:r>
          </a:p>
          <a:p>
            <a:pPr marL="0" indent="0">
              <a:lnSpc>
                <a:spcPct val="120000"/>
              </a:lnSpc>
              <a:buNone/>
            </a:pPr>
            <a:r>
              <a:rPr lang="en-US"/>
              <a:t> 	Corticosteroids </a:t>
            </a:r>
          </a:p>
          <a:p>
            <a:pPr marL="0" indent="0">
              <a:lnSpc>
                <a:spcPct val="120000"/>
              </a:lnSpc>
              <a:buNone/>
            </a:pPr>
            <a:r>
              <a:rPr lang="en-US"/>
              <a:t> 	Warfarin (coumadin) </a:t>
            </a:r>
          </a:p>
          <a:p>
            <a:pPr marL="0" indent="0">
              <a:lnSpc>
                <a:spcPct val="120000"/>
              </a:lnSpc>
              <a:buNone/>
            </a:pPr>
            <a:r>
              <a:rPr lang="en-US"/>
              <a:t> 	Factor </a:t>
            </a:r>
            <a:r>
              <a:rPr lang="en-US" err="1"/>
              <a:t>Xa</a:t>
            </a:r>
            <a:r>
              <a:rPr lang="en-US"/>
              <a:t> inhibitors </a:t>
            </a:r>
          </a:p>
          <a:p>
            <a:pPr marL="0" indent="0">
              <a:lnSpc>
                <a:spcPct val="120000"/>
              </a:lnSpc>
              <a:buNone/>
            </a:pPr>
            <a:r>
              <a:rPr lang="en-US"/>
              <a:t> 	Phenytoin, lamotrigine </a:t>
            </a:r>
          </a:p>
          <a:p>
            <a:pPr marL="0" indent="0">
              <a:lnSpc>
                <a:spcPct val="120000"/>
              </a:lnSpc>
              <a:buNone/>
            </a:pPr>
            <a:r>
              <a:rPr lang="en-US"/>
              <a:t> 	Hormonal Contraceptives </a:t>
            </a:r>
          </a:p>
          <a:p>
            <a:pPr marL="0" indent="0">
              <a:lnSpc>
                <a:spcPct val="120000"/>
              </a:lnSpc>
              <a:buNone/>
            </a:pPr>
            <a:r>
              <a:rPr lang="en-US"/>
              <a:t>	Tadalafil, Sildenafil (ED &amp; pulmonary artery hypertension)</a:t>
            </a:r>
          </a:p>
          <a:p>
            <a:pPr marL="0" indent="0">
              <a:lnSpc>
                <a:spcPct val="120000"/>
              </a:lnSpc>
              <a:buNone/>
            </a:pPr>
            <a:r>
              <a:rPr lang="en-US"/>
              <a:t>Interferes with Beta Blocker and Calcium Channel Blockers</a:t>
            </a:r>
          </a:p>
        </p:txBody>
      </p:sp>
    </p:spTree>
    <p:extLst>
      <p:ext uri="{BB962C8B-B14F-4D97-AF65-F5344CB8AC3E}">
        <p14:creationId xmlns:p14="http://schemas.microsoft.com/office/powerpoint/2010/main" val="187539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7785-B83E-4F96-81E2-CA94FDE78F4B}"/>
              </a:ext>
            </a:extLst>
          </p:cNvPr>
          <p:cNvSpPr>
            <a:spLocks noGrp="1"/>
          </p:cNvSpPr>
          <p:nvPr>
            <p:ph type="title"/>
          </p:nvPr>
        </p:nvSpPr>
        <p:spPr>
          <a:xfrm>
            <a:off x="289367" y="365125"/>
            <a:ext cx="11064433" cy="1325563"/>
          </a:xfrm>
        </p:spPr>
        <p:txBody>
          <a:bodyPr/>
          <a:lstStyle/>
          <a:p>
            <a:r>
              <a:rPr lang="en-US" dirty="0"/>
              <a:t>Not All Medications need to be stopped</a:t>
            </a:r>
          </a:p>
        </p:txBody>
      </p:sp>
      <p:sp>
        <p:nvSpPr>
          <p:cNvPr id="7" name="TextBox 6">
            <a:extLst>
              <a:ext uri="{FF2B5EF4-FFF2-40B4-BE49-F238E27FC236}">
                <a16:creationId xmlns:a16="http://schemas.microsoft.com/office/drawing/2014/main" id="{1E2F20A2-E498-D10A-2452-E487D8A904B5}"/>
              </a:ext>
            </a:extLst>
          </p:cNvPr>
          <p:cNvSpPr txBox="1"/>
          <p:nvPr/>
        </p:nvSpPr>
        <p:spPr>
          <a:xfrm>
            <a:off x="390143" y="2000887"/>
            <a:ext cx="10465425" cy="4093428"/>
          </a:xfrm>
          <a:prstGeom prst="rect">
            <a:avLst/>
          </a:prstGeom>
          <a:noFill/>
        </p:spPr>
        <p:txBody>
          <a:bodyPr wrap="square">
            <a:spAutoFit/>
          </a:bodyPr>
          <a:lstStyle/>
          <a:p>
            <a:r>
              <a:rPr lang="en-US" sz="2000"/>
              <a:t>• Flushing, itching, involving face / scalp; watering &amp; reddening eyes </a:t>
            </a:r>
          </a:p>
          <a:p>
            <a:r>
              <a:rPr lang="en-US" sz="2000"/>
              <a:t>	Rifampin or PZA, self‐limited </a:t>
            </a:r>
          </a:p>
          <a:p>
            <a:r>
              <a:rPr lang="en-US" sz="2000"/>
              <a:t>• Nausea, vomiting, anorexia that don’t persist; diarrhea, metallic taste </a:t>
            </a:r>
          </a:p>
          <a:p>
            <a:r>
              <a:rPr lang="en-US" sz="2000"/>
              <a:t>	Multiple drugs </a:t>
            </a:r>
          </a:p>
          <a:p>
            <a:r>
              <a:rPr lang="en-US" sz="2000"/>
              <a:t>• Skin rash (maculopapular), itching </a:t>
            </a:r>
          </a:p>
          <a:p>
            <a:r>
              <a:rPr lang="en-US" sz="2000"/>
              <a:t>	Multiple drugs </a:t>
            </a:r>
          </a:p>
          <a:p>
            <a:r>
              <a:rPr lang="en-US" sz="2000"/>
              <a:t>• Photosensitivity, skin discoloration that reverses when drug is stopped 	PZA, Clofazimine, or fluoroquinolones </a:t>
            </a:r>
          </a:p>
          <a:p>
            <a:r>
              <a:rPr lang="en-US" sz="2000"/>
              <a:t>• Clofazimine causes skin color changes pink‐&gt;red/blue‐&gt;brown </a:t>
            </a:r>
          </a:p>
          <a:p>
            <a:r>
              <a:rPr lang="en-US" sz="2000"/>
              <a:t>• Reversible CNS symptoms </a:t>
            </a:r>
          </a:p>
          <a:p>
            <a:r>
              <a:rPr lang="en-US" sz="2000"/>
              <a:t>• Bone &amp; joint symptoms </a:t>
            </a:r>
          </a:p>
          <a:p>
            <a:r>
              <a:rPr lang="en-US" sz="2000"/>
              <a:t>	PZA and less often EMB, INH </a:t>
            </a:r>
          </a:p>
          <a:p>
            <a:r>
              <a:rPr lang="en-US" sz="2000"/>
              <a:t>• Endocrine effects (less common)</a:t>
            </a:r>
          </a:p>
        </p:txBody>
      </p:sp>
    </p:spTree>
    <p:extLst>
      <p:ext uri="{BB962C8B-B14F-4D97-AF65-F5344CB8AC3E}">
        <p14:creationId xmlns:p14="http://schemas.microsoft.com/office/powerpoint/2010/main" val="1422476589"/>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7785-B83E-4F96-81E2-CA94FDE78F4B}"/>
              </a:ext>
            </a:extLst>
          </p:cNvPr>
          <p:cNvSpPr>
            <a:spLocks noGrp="1"/>
          </p:cNvSpPr>
          <p:nvPr>
            <p:ph type="title"/>
          </p:nvPr>
        </p:nvSpPr>
        <p:spPr>
          <a:xfrm>
            <a:off x="289367" y="365125"/>
            <a:ext cx="11064433" cy="1325563"/>
          </a:xfrm>
        </p:spPr>
        <p:txBody>
          <a:bodyPr/>
          <a:lstStyle/>
          <a:p>
            <a:r>
              <a:rPr lang="en-US" dirty="0"/>
              <a:t>In Summary</a:t>
            </a:r>
          </a:p>
        </p:txBody>
      </p:sp>
      <p:sp>
        <p:nvSpPr>
          <p:cNvPr id="7" name="TextBox 6">
            <a:extLst>
              <a:ext uri="{FF2B5EF4-FFF2-40B4-BE49-F238E27FC236}">
                <a16:creationId xmlns:a16="http://schemas.microsoft.com/office/drawing/2014/main" id="{1E2F20A2-E498-D10A-2452-E487D8A904B5}"/>
              </a:ext>
            </a:extLst>
          </p:cNvPr>
          <p:cNvSpPr txBox="1"/>
          <p:nvPr/>
        </p:nvSpPr>
        <p:spPr>
          <a:xfrm>
            <a:off x="289367" y="1956064"/>
            <a:ext cx="10465425" cy="4093428"/>
          </a:xfrm>
          <a:prstGeom prst="rect">
            <a:avLst/>
          </a:prstGeom>
          <a:noFill/>
        </p:spPr>
        <p:txBody>
          <a:bodyPr wrap="square">
            <a:spAutoFit/>
          </a:bodyPr>
          <a:lstStyle/>
          <a:p>
            <a:r>
              <a:rPr lang="en-US" sz="2000" dirty="0"/>
              <a:t>• Mental Health covers an wide range of issues – including physical causes.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Include the ENTIRE team in treatment to gather information and create a comprehensive treatment plan.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Learn and add a variety of interview techniques and assessment tools to your toolkit. One size does not fit all.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Drug interactions will happen – not all </a:t>
            </a:r>
            <a:r>
              <a:rPr lang="en-US" sz="2000"/>
              <a:t>medicatons</a:t>
            </a:r>
            <a:r>
              <a:rPr lang="en-US" sz="2000" dirty="0"/>
              <a:t> need to be stopped, use adjunctive medications to treat side effects and give patient relief and some control.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Court orders are a last resort. Make friends with the local DA’s and invite LEOs/Courts for Lunch and Learns. CM should not be the one to address this, if possible. </a:t>
            </a:r>
          </a:p>
        </p:txBody>
      </p:sp>
    </p:spTree>
    <p:extLst>
      <p:ext uri="{BB962C8B-B14F-4D97-AF65-F5344CB8AC3E}">
        <p14:creationId xmlns:p14="http://schemas.microsoft.com/office/powerpoint/2010/main" val="160106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CEFFA5-99FF-46CE-A84C-196607A96442}"/>
              </a:ext>
            </a:extLst>
          </p:cNvPr>
          <p:cNvSpPr>
            <a:spLocks noGrp="1"/>
          </p:cNvSpPr>
          <p:nvPr>
            <p:ph type="title"/>
          </p:nvPr>
        </p:nvSpPr>
        <p:spPr/>
        <p:txBody>
          <a:bodyPr/>
          <a:lstStyle/>
          <a:p>
            <a:r>
              <a:rPr lang="en-US"/>
              <a:t>Thank you!</a:t>
            </a:r>
          </a:p>
        </p:txBody>
      </p:sp>
      <p:sp>
        <p:nvSpPr>
          <p:cNvPr id="6" name="Text Placeholder 5">
            <a:extLst>
              <a:ext uri="{FF2B5EF4-FFF2-40B4-BE49-F238E27FC236}">
                <a16:creationId xmlns:a16="http://schemas.microsoft.com/office/drawing/2014/main" id="{B298D056-086F-46DA-8A70-35C1DC9609E2}"/>
              </a:ext>
            </a:extLst>
          </p:cNvPr>
          <p:cNvSpPr>
            <a:spLocks noGrp="1"/>
          </p:cNvSpPr>
          <p:nvPr>
            <p:ph type="body" idx="1"/>
          </p:nvPr>
        </p:nvSpPr>
        <p:spPr/>
        <p:txBody>
          <a:bodyPr/>
          <a:lstStyle/>
          <a:p>
            <a:r>
              <a:rPr lang="en-US"/>
              <a:t>Mental Illness in Patients with TB</a:t>
            </a:r>
          </a:p>
        </p:txBody>
      </p:sp>
      <p:sp>
        <p:nvSpPr>
          <p:cNvPr id="7" name="Text Placeholder 6">
            <a:extLst>
              <a:ext uri="{FF2B5EF4-FFF2-40B4-BE49-F238E27FC236}">
                <a16:creationId xmlns:a16="http://schemas.microsoft.com/office/drawing/2014/main" id="{90A4FC4C-B3A8-4F59-9EFB-9A8984D11B12}"/>
              </a:ext>
            </a:extLst>
          </p:cNvPr>
          <p:cNvSpPr>
            <a:spLocks noGrp="1"/>
          </p:cNvSpPr>
          <p:nvPr>
            <p:ph type="body" sz="quarter" idx="10"/>
          </p:nvPr>
        </p:nvSpPr>
        <p:spPr>
          <a:xfrm>
            <a:off x="838200" y="4432300"/>
            <a:ext cx="10509250" cy="1297940"/>
          </a:xfrm>
        </p:spPr>
        <p:txBody>
          <a:bodyPr>
            <a:normAutofit/>
          </a:bodyPr>
          <a:lstStyle/>
          <a:p>
            <a:r>
              <a:rPr lang="en-US"/>
              <a:t>Shannon Faythe Brown RN BSN MHA CCM</a:t>
            </a:r>
          </a:p>
          <a:p>
            <a:r>
              <a:rPr lang="en-US">
                <a:hlinkClick r:id="rId3">
                  <a:extLst>
                    <a:ext uri="{A12FA001-AC4F-418D-AE19-62706E023703}">
                      <ahyp:hlinkClr xmlns:ahyp="http://schemas.microsoft.com/office/drawing/2018/hyperlinkcolor" val="tx"/>
                    </a:ext>
                  </a:extLst>
                </a:hlinkClick>
              </a:rPr>
              <a:t>ShannonF.Brown@dshs.texas.gov</a:t>
            </a:r>
            <a:endParaRPr lang="en-US"/>
          </a:p>
          <a:p>
            <a:r>
              <a:rPr lang="en-US"/>
              <a:t>210-243-5199</a:t>
            </a:r>
          </a:p>
        </p:txBody>
      </p:sp>
    </p:spTree>
    <p:extLst>
      <p:ext uri="{BB962C8B-B14F-4D97-AF65-F5344CB8AC3E}">
        <p14:creationId xmlns:p14="http://schemas.microsoft.com/office/powerpoint/2010/main" val="3590448914"/>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FB2D-65D2-44DC-8838-45073EA02050}"/>
              </a:ext>
            </a:extLst>
          </p:cNvPr>
          <p:cNvSpPr>
            <a:spLocks noGrp="1"/>
          </p:cNvSpPr>
          <p:nvPr>
            <p:ph type="title"/>
          </p:nvPr>
        </p:nvSpPr>
        <p:spPr/>
        <p:txBody>
          <a:bodyPr/>
          <a:lstStyle/>
          <a:p>
            <a:r>
              <a:rPr lang="en-US"/>
              <a:t>Mental Health in Patients with TB</a:t>
            </a:r>
          </a:p>
        </p:txBody>
      </p:sp>
      <p:sp>
        <p:nvSpPr>
          <p:cNvPr id="6" name="Text Placeholder 5">
            <a:extLst>
              <a:ext uri="{FF2B5EF4-FFF2-40B4-BE49-F238E27FC236}">
                <a16:creationId xmlns:a16="http://schemas.microsoft.com/office/drawing/2014/main" id="{CE859607-03DF-48D6-964A-723701735DE3}"/>
              </a:ext>
            </a:extLst>
          </p:cNvPr>
          <p:cNvSpPr>
            <a:spLocks noGrp="1"/>
          </p:cNvSpPr>
          <p:nvPr>
            <p:ph type="body" idx="1"/>
          </p:nvPr>
        </p:nvSpPr>
        <p:spPr/>
        <p:txBody>
          <a:bodyPr/>
          <a:lstStyle/>
          <a:p>
            <a:r>
              <a:rPr lang="en-US"/>
              <a:t>Considerations and Resources</a:t>
            </a:r>
          </a:p>
        </p:txBody>
      </p:sp>
      <p:sp>
        <p:nvSpPr>
          <p:cNvPr id="7" name="Text Placeholder 6">
            <a:extLst>
              <a:ext uri="{FF2B5EF4-FFF2-40B4-BE49-F238E27FC236}">
                <a16:creationId xmlns:a16="http://schemas.microsoft.com/office/drawing/2014/main" id="{3DB586A0-F78E-4AF7-8975-40A913C93340}"/>
              </a:ext>
            </a:extLst>
          </p:cNvPr>
          <p:cNvSpPr>
            <a:spLocks noGrp="1"/>
          </p:cNvSpPr>
          <p:nvPr>
            <p:ph type="body" sz="quarter" idx="10"/>
          </p:nvPr>
        </p:nvSpPr>
        <p:spPr/>
        <p:txBody>
          <a:bodyPr/>
          <a:lstStyle/>
          <a:p>
            <a:r>
              <a:rPr lang="en-US"/>
              <a:t>Shannon Faythe Brown RN BSN MHA CCM</a:t>
            </a:r>
          </a:p>
          <a:p>
            <a:r>
              <a:rPr lang="en-US"/>
              <a:t>RN TB Case Manager, Texas Center for Infectious Disease</a:t>
            </a:r>
          </a:p>
        </p:txBody>
      </p:sp>
    </p:spTree>
    <p:extLst>
      <p:ext uri="{BB962C8B-B14F-4D97-AF65-F5344CB8AC3E}">
        <p14:creationId xmlns:p14="http://schemas.microsoft.com/office/powerpoint/2010/main" val="29075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p:txBody>
          <a:bodyPr/>
          <a:lstStyle/>
          <a:p>
            <a:r>
              <a:rPr lang="en-US"/>
              <a:t>Definitions</a:t>
            </a:r>
          </a:p>
        </p:txBody>
      </p:sp>
      <p:sp>
        <p:nvSpPr>
          <p:cNvPr id="3" name="Text Placeholder 2">
            <a:extLst>
              <a:ext uri="{FF2B5EF4-FFF2-40B4-BE49-F238E27FC236}">
                <a16:creationId xmlns:a16="http://schemas.microsoft.com/office/drawing/2014/main" id="{75E2845A-EF74-496A-BB22-37F68516BA94}"/>
              </a:ext>
            </a:extLst>
          </p:cNvPr>
          <p:cNvSpPr>
            <a:spLocks noGrp="1"/>
          </p:cNvSpPr>
          <p:nvPr>
            <p:ph type="body" idx="1"/>
          </p:nvPr>
        </p:nvSpPr>
        <p:spPr/>
        <p:txBody>
          <a:bodyPr/>
          <a:lstStyle/>
          <a:p>
            <a:r>
              <a:rPr lang="en-US"/>
              <a:t>Back to basics</a:t>
            </a:r>
          </a:p>
        </p:txBody>
      </p:sp>
    </p:spTree>
    <p:extLst>
      <p:ext uri="{BB962C8B-B14F-4D97-AF65-F5344CB8AC3E}">
        <p14:creationId xmlns:p14="http://schemas.microsoft.com/office/powerpoint/2010/main" val="44285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p:txBody>
          <a:bodyPr/>
          <a:lstStyle/>
          <a:p>
            <a:r>
              <a:rPr lang="en-US"/>
              <a:t>What is Mental Health?</a:t>
            </a:r>
          </a:p>
        </p:txBody>
      </p:sp>
      <p:sp>
        <p:nvSpPr>
          <p:cNvPr id="3" name="Content Placeholder 2">
            <a:extLst>
              <a:ext uri="{FF2B5EF4-FFF2-40B4-BE49-F238E27FC236}">
                <a16:creationId xmlns:a16="http://schemas.microsoft.com/office/drawing/2014/main" id="{B45967E1-D374-4663-A450-3D9CD484EA31}"/>
              </a:ext>
            </a:extLst>
          </p:cNvPr>
          <p:cNvSpPr>
            <a:spLocks noGrp="1"/>
          </p:cNvSpPr>
          <p:nvPr>
            <p:ph idx="1"/>
          </p:nvPr>
        </p:nvSpPr>
        <p:spPr/>
        <p:txBody>
          <a:bodyPr/>
          <a:lstStyle/>
          <a:p>
            <a:r>
              <a:rPr lang="en-US"/>
              <a:t>Emotional, Psychological, Social</a:t>
            </a:r>
          </a:p>
          <a:p>
            <a:pPr lvl="1"/>
            <a:r>
              <a:rPr lang="en-US"/>
              <a:t>How we think, act, and feel</a:t>
            </a:r>
          </a:p>
          <a:p>
            <a:r>
              <a:rPr lang="en-US"/>
              <a:t>How we handle stress</a:t>
            </a:r>
          </a:p>
          <a:p>
            <a:r>
              <a:rPr lang="en-US"/>
              <a:t>Relate to others</a:t>
            </a:r>
          </a:p>
          <a:p>
            <a:r>
              <a:rPr lang="en-US"/>
              <a:t>Make choices</a:t>
            </a:r>
          </a:p>
          <a:p>
            <a:r>
              <a:rPr lang="en-US"/>
              <a:t>Just as important as physical health</a:t>
            </a:r>
          </a:p>
          <a:p>
            <a:pPr lvl="1"/>
            <a:r>
              <a:rPr lang="en-US"/>
              <a:t>Probably tied very tightly together</a:t>
            </a:r>
          </a:p>
          <a:p>
            <a:pPr lvl="1"/>
            <a:r>
              <a:rPr lang="en-US"/>
              <a:t>Important to all age groups</a:t>
            </a:r>
          </a:p>
        </p:txBody>
      </p:sp>
    </p:spTree>
    <p:extLst>
      <p:ext uri="{BB962C8B-B14F-4D97-AF65-F5344CB8AC3E}">
        <p14:creationId xmlns:p14="http://schemas.microsoft.com/office/powerpoint/2010/main" val="1806593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p:txBody>
          <a:bodyPr/>
          <a:lstStyle/>
          <a:p>
            <a:r>
              <a:rPr lang="en-US"/>
              <a:t>What is Mental Illness</a:t>
            </a:r>
          </a:p>
        </p:txBody>
      </p:sp>
      <p:sp>
        <p:nvSpPr>
          <p:cNvPr id="3" name="Content Placeholder 2">
            <a:extLst>
              <a:ext uri="{FF2B5EF4-FFF2-40B4-BE49-F238E27FC236}">
                <a16:creationId xmlns:a16="http://schemas.microsoft.com/office/drawing/2014/main" id="{B45967E1-D374-4663-A450-3D9CD484EA31}"/>
              </a:ext>
            </a:extLst>
          </p:cNvPr>
          <p:cNvSpPr>
            <a:spLocks noGrp="1"/>
          </p:cNvSpPr>
          <p:nvPr>
            <p:ph idx="1"/>
          </p:nvPr>
        </p:nvSpPr>
        <p:spPr/>
        <p:txBody>
          <a:bodyPr/>
          <a:lstStyle/>
          <a:p>
            <a:r>
              <a:rPr lang="en-US" dirty="0"/>
              <a:t>Any disorder that causes a person to:</a:t>
            </a:r>
          </a:p>
          <a:p>
            <a:pPr lvl="1"/>
            <a:r>
              <a:rPr lang="en-US" dirty="0"/>
              <a:t>Experience different behaviors that are not the societal norm</a:t>
            </a:r>
          </a:p>
          <a:p>
            <a:pPr lvl="1"/>
            <a:r>
              <a:rPr lang="en-US" dirty="0"/>
              <a:t>Altered moods</a:t>
            </a:r>
          </a:p>
          <a:p>
            <a:pPr lvl="1"/>
            <a:r>
              <a:rPr lang="en-US" dirty="0"/>
              <a:t>Altered pattern of thinking</a:t>
            </a:r>
          </a:p>
          <a:p>
            <a:endParaRPr lang="en-US" dirty="0"/>
          </a:p>
          <a:p>
            <a:r>
              <a:rPr lang="en-US" dirty="0"/>
              <a:t>Caused by:</a:t>
            </a:r>
          </a:p>
          <a:p>
            <a:pPr lvl="1"/>
            <a:r>
              <a:rPr lang="en-US" dirty="0"/>
              <a:t>Biological factors</a:t>
            </a:r>
          </a:p>
          <a:p>
            <a:pPr lvl="1"/>
            <a:r>
              <a:rPr lang="en-US" dirty="0"/>
              <a:t>Life experiences</a:t>
            </a:r>
          </a:p>
          <a:p>
            <a:pPr lvl="1"/>
            <a:r>
              <a:rPr lang="en-US" dirty="0"/>
              <a:t>Family history</a:t>
            </a:r>
          </a:p>
          <a:p>
            <a:pPr marL="457200" lvl="1" indent="0">
              <a:buNone/>
            </a:pPr>
            <a:endParaRPr lang="en-US" dirty="0"/>
          </a:p>
        </p:txBody>
      </p:sp>
    </p:spTree>
    <p:extLst>
      <p:ext uri="{BB962C8B-B14F-4D97-AF65-F5344CB8AC3E}">
        <p14:creationId xmlns:p14="http://schemas.microsoft.com/office/powerpoint/2010/main" val="1619184599"/>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5397203-E5E8-4CC6-A240-6F1FB2CC133C}"/>
              </a:ext>
            </a:extLst>
          </p:cNvPr>
          <p:cNvSpPr>
            <a:spLocks noGrp="1"/>
          </p:cNvSpPr>
          <p:nvPr>
            <p:ph idx="1"/>
          </p:nvPr>
        </p:nvSpPr>
        <p:spPr>
          <a:xfrm>
            <a:off x="2405864" y="2334277"/>
            <a:ext cx="8452658" cy="3773915"/>
          </a:xfrm>
        </p:spPr>
        <p:txBody>
          <a:bodyPr/>
          <a:lstStyle/>
          <a:p>
            <a:r>
              <a:rPr lang="en-US" sz="3600"/>
              <a:t>Social Workers/Volunteers at homeless shelters</a:t>
            </a:r>
          </a:p>
          <a:p>
            <a:r>
              <a:rPr lang="en-US" sz="3600"/>
              <a:t>Hospital records (Discharge Summaries)</a:t>
            </a:r>
          </a:p>
          <a:p>
            <a:r>
              <a:rPr lang="en-US" sz="3600"/>
              <a:t>Make sure consents have release for Mental Health included</a:t>
            </a:r>
          </a:p>
          <a:p>
            <a:r>
              <a:rPr lang="en-US" sz="3600"/>
              <a:t>Court Records</a:t>
            </a:r>
          </a:p>
          <a:p>
            <a:pPr marL="0" indent="0">
              <a:buNone/>
            </a:pPr>
            <a:endParaRPr lang="en-US"/>
          </a:p>
        </p:txBody>
      </p:sp>
      <p:sp>
        <p:nvSpPr>
          <p:cNvPr id="3" name="Title 2">
            <a:extLst>
              <a:ext uri="{FF2B5EF4-FFF2-40B4-BE49-F238E27FC236}">
                <a16:creationId xmlns:a16="http://schemas.microsoft.com/office/drawing/2014/main" id="{7CAC51E4-CC3B-43DF-BDD7-40BEAA98BCE8}"/>
              </a:ext>
            </a:extLst>
          </p:cNvPr>
          <p:cNvSpPr>
            <a:spLocks noGrp="1"/>
          </p:cNvSpPr>
          <p:nvPr>
            <p:ph type="title"/>
          </p:nvPr>
        </p:nvSpPr>
        <p:spPr/>
        <p:txBody>
          <a:bodyPr/>
          <a:lstStyle/>
          <a:p>
            <a:r>
              <a:rPr lang="en-US"/>
              <a:t>Information and Consents</a:t>
            </a:r>
          </a:p>
        </p:txBody>
      </p:sp>
    </p:spTree>
    <p:extLst>
      <p:ext uri="{BB962C8B-B14F-4D97-AF65-F5344CB8AC3E}">
        <p14:creationId xmlns:p14="http://schemas.microsoft.com/office/powerpoint/2010/main" val="283480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C7BA9-E677-4DE6-B281-A65DF2F4EABA}"/>
              </a:ext>
            </a:extLst>
          </p:cNvPr>
          <p:cNvSpPr>
            <a:spLocks noGrp="1"/>
          </p:cNvSpPr>
          <p:nvPr>
            <p:ph type="title"/>
          </p:nvPr>
        </p:nvSpPr>
        <p:spPr>
          <a:xfrm>
            <a:off x="838200" y="304165"/>
            <a:ext cx="10515600" cy="1325563"/>
          </a:xfrm>
        </p:spPr>
        <p:txBody>
          <a:bodyPr anchor="ctr">
            <a:normAutofit/>
          </a:bodyPr>
          <a:lstStyle/>
          <a:p>
            <a:r>
              <a:rPr lang="en-US"/>
              <a:t>Interview Techniques</a:t>
            </a:r>
          </a:p>
        </p:txBody>
      </p:sp>
      <p:pic>
        <p:nvPicPr>
          <p:cNvPr id="6" name="Picture Placeholder 5" descr="People talking on couch">
            <a:extLst>
              <a:ext uri="{FF2B5EF4-FFF2-40B4-BE49-F238E27FC236}">
                <a16:creationId xmlns:a16="http://schemas.microsoft.com/office/drawing/2014/main" id="{45E06F24-5F5A-CBE5-C26F-E2734CF2B90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162" r="-2" b="-2"/>
          <a:stretch/>
        </p:blipFill>
        <p:spPr>
          <a:xfrm>
            <a:off x="839788" y="1926336"/>
            <a:ext cx="5157787" cy="4263327"/>
          </a:xfrm>
          <a:noFill/>
        </p:spPr>
      </p:pic>
      <p:sp>
        <p:nvSpPr>
          <p:cNvPr id="3" name="Content Placeholder 2">
            <a:extLst>
              <a:ext uri="{FF2B5EF4-FFF2-40B4-BE49-F238E27FC236}">
                <a16:creationId xmlns:a16="http://schemas.microsoft.com/office/drawing/2014/main" id="{69FF4C40-36A8-403C-A494-421423122518}"/>
              </a:ext>
            </a:extLst>
          </p:cNvPr>
          <p:cNvSpPr>
            <a:spLocks noGrp="1"/>
          </p:cNvSpPr>
          <p:nvPr>
            <p:ph sz="quarter" idx="4"/>
          </p:nvPr>
        </p:nvSpPr>
        <p:spPr>
          <a:xfrm>
            <a:off x="6721856" y="846962"/>
            <a:ext cx="5157787" cy="4822317"/>
          </a:xfrm>
        </p:spPr>
        <p:txBody>
          <a:bodyPr>
            <a:normAutofit fontScale="70000" lnSpcReduction="20000"/>
          </a:bodyPr>
          <a:lstStyle/>
          <a:p>
            <a:r>
              <a:rPr lang="en-US"/>
              <a:t>Active Listening</a:t>
            </a:r>
          </a:p>
          <a:p>
            <a:r>
              <a:rPr lang="en-US"/>
              <a:t>Empathy</a:t>
            </a:r>
          </a:p>
          <a:p>
            <a:r>
              <a:rPr lang="en-US"/>
              <a:t>Concern</a:t>
            </a:r>
          </a:p>
          <a:p>
            <a:pPr marL="0" indent="0" algn="ctr">
              <a:buNone/>
            </a:pPr>
            <a:endParaRPr lang="en-US"/>
          </a:p>
          <a:p>
            <a:pPr marL="0" indent="0" algn="ctr">
              <a:buNone/>
            </a:pPr>
            <a:r>
              <a:rPr lang="en-US" sz="3100" b="1">
                <a:solidFill>
                  <a:srgbClr val="000000"/>
                </a:solidFill>
              </a:rPr>
              <a:t>M</a:t>
            </a:r>
            <a:r>
              <a:rPr lang="en-US" sz="3100" b="1" i="0">
                <a:solidFill>
                  <a:srgbClr val="000000"/>
                </a:solidFill>
                <a:effectLst/>
              </a:rPr>
              <a:t>eaningful questions inquired positively will reduce defensiveness from the patient</a:t>
            </a:r>
          </a:p>
          <a:p>
            <a:pPr marL="0" indent="0" algn="ctr">
              <a:buNone/>
            </a:pPr>
            <a:endParaRPr lang="en-US">
              <a:solidFill>
                <a:srgbClr val="000000"/>
              </a:solidFill>
            </a:endParaRPr>
          </a:p>
          <a:p>
            <a:pPr marL="0" indent="0">
              <a:buNone/>
            </a:pPr>
            <a:r>
              <a:rPr lang="en-US">
                <a:solidFill>
                  <a:srgbClr val="000000"/>
                </a:solidFill>
              </a:rPr>
              <a:t>Motivational Interviewing:</a:t>
            </a:r>
          </a:p>
          <a:p>
            <a:pPr algn="l" fontAlgn="base">
              <a:buFont typeface="Arial" panose="020B0604020202020204" pitchFamily="34" charset="0"/>
              <a:buChar char="•"/>
            </a:pPr>
            <a:r>
              <a:rPr lang="en-US" b="0" i="0">
                <a:solidFill>
                  <a:srgbClr val="304050"/>
                </a:solidFill>
                <a:effectLst/>
                <a:latin typeface="Klinic Slab"/>
              </a:rPr>
              <a:t>Express and show empathy through reflective listening</a:t>
            </a:r>
          </a:p>
          <a:p>
            <a:pPr algn="l" fontAlgn="base">
              <a:buFont typeface="Arial" panose="020B0604020202020204" pitchFamily="34" charset="0"/>
              <a:buChar char="•"/>
            </a:pPr>
            <a:r>
              <a:rPr lang="en-US" b="0" i="0">
                <a:solidFill>
                  <a:srgbClr val="304050"/>
                </a:solidFill>
                <a:effectLst/>
                <a:latin typeface="Klinic Slab"/>
              </a:rPr>
              <a:t>Amplify discrepancies between the patient's goals and their current behavior</a:t>
            </a:r>
          </a:p>
          <a:p>
            <a:pPr algn="l" fontAlgn="base">
              <a:buFont typeface="Arial" panose="020B0604020202020204" pitchFamily="34" charset="0"/>
              <a:buChar char="•"/>
            </a:pPr>
            <a:r>
              <a:rPr lang="en-US" b="0" i="0">
                <a:solidFill>
                  <a:srgbClr val="304050"/>
                </a:solidFill>
                <a:effectLst/>
                <a:latin typeface="Klinic Slab"/>
              </a:rPr>
              <a:t>Support self-efficacy and optimism</a:t>
            </a:r>
          </a:p>
          <a:p>
            <a:pPr algn="l" fontAlgn="base">
              <a:buFont typeface="Arial" panose="020B0604020202020204" pitchFamily="34" charset="0"/>
              <a:buChar char="•"/>
            </a:pPr>
            <a:r>
              <a:rPr lang="en-US" b="0" i="0">
                <a:solidFill>
                  <a:srgbClr val="304050"/>
                </a:solidFill>
                <a:effectLst/>
                <a:latin typeface="Klinic Slab"/>
              </a:rPr>
              <a:t>Roll with resistance </a:t>
            </a:r>
          </a:p>
          <a:p>
            <a:endParaRPr lang="en-US">
              <a:solidFill>
                <a:srgbClr val="000000"/>
              </a:solidFill>
            </a:endParaRPr>
          </a:p>
          <a:p>
            <a:pPr marL="0" indent="0">
              <a:buNone/>
            </a:pPr>
            <a:endParaRPr lang="en-US"/>
          </a:p>
        </p:txBody>
      </p:sp>
      <p:sp>
        <p:nvSpPr>
          <p:cNvPr id="12" name="Text Placeholder 11">
            <a:extLst>
              <a:ext uri="{FF2B5EF4-FFF2-40B4-BE49-F238E27FC236}">
                <a16:creationId xmlns:a16="http://schemas.microsoft.com/office/drawing/2014/main" id="{78FB4A05-4FAD-E8F7-0A89-CE508F63DE91}"/>
              </a:ext>
            </a:extLst>
          </p:cNvPr>
          <p:cNvSpPr>
            <a:spLocks noGrp="1"/>
          </p:cNvSpPr>
          <p:nvPr>
            <p:ph type="body" sz="quarter" idx="3"/>
          </p:nvPr>
        </p:nvSpPr>
        <p:spPr>
          <a:xfrm>
            <a:off x="6096000" y="-107791"/>
            <a:ext cx="5671598" cy="823912"/>
          </a:xfrm>
        </p:spPr>
        <p:txBody>
          <a:bodyPr/>
          <a:lstStyle/>
          <a:p>
            <a:pPr algn="ctr"/>
            <a:r>
              <a:rPr lang="en-US"/>
              <a:t>COLLABORATION NOT COHERSION</a:t>
            </a:r>
          </a:p>
        </p:txBody>
      </p:sp>
      <p:sp>
        <p:nvSpPr>
          <p:cNvPr id="13" name="TextBox 12">
            <a:extLst>
              <a:ext uri="{FF2B5EF4-FFF2-40B4-BE49-F238E27FC236}">
                <a16:creationId xmlns:a16="http://schemas.microsoft.com/office/drawing/2014/main" id="{8305BA04-B476-6AFA-316E-6D4E4D9B474F}"/>
              </a:ext>
            </a:extLst>
          </p:cNvPr>
          <p:cNvSpPr txBox="1"/>
          <p:nvPr/>
        </p:nvSpPr>
        <p:spPr>
          <a:xfrm>
            <a:off x="6342888" y="5958830"/>
            <a:ext cx="5666232" cy="461665"/>
          </a:xfrm>
          <a:prstGeom prst="rect">
            <a:avLst/>
          </a:prstGeom>
          <a:noFill/>
        </p:spPr>
        <p:txBody>
          <a:bodyPr wrap="square" rtlCol="0">
            <a:spAutoFit/>
          </a:bodyPr>
          <a:lstStyle/>
          <a:p>
            <a:r>
              <a:rPr lang="en-US" sz="800" b="0" i="0">
                <a:solidFill>
                  <a:srgbClr val="222222"/>
                </a:solidFill>
                <a:effectLst/>
                <a:latin typeface="Courier New" panose="02070309020205020404" pitchFamily="49" charset="0"/>
              </a:rPr>
              <a:t>Slade S, </a:t>
            </a:r>
            <a:r>
              <a:rPr lang="en-US" sz="800" b="0" i="0" err="1">
                <a:solidFill>
                  <a:srgbClr val="222222"/>
                </a:solidFill>
                <a:effectLst/>
                <a:latin typeface="Courier New" panose="02070309020205020404" pitchFamily="49" charset="0"/>
              </a:rPr>
              <a:t>Sergent</a:t>
            </a:r>
            <a:r>
              <a:rPr lang="en-US" sz="800" b="0" i="0">
                <a:solidFill>
                  <a:srgbClr val="222222"/>
                </a:solidFill>
                <a:effectLst/>
                <a:latin typeface="Courier New" panose="02070309020205020404" pitchFamily="49" charset="0"/>
              </a:rPr>
              <a:t> SR. Interview Techniques. [Updated 2023 Apr 24]. In: </a:t>
            </a:r>
            <a:r>
              <a:rPr lang="en-US" sz="800" b="0" i="0" err="1">
                <a:solidFill>
                  <a:srgbClr val="222222"/>
                </a:solidFill>
                <a:effectLst/>
                <a:latin typeface="Courier New" panose="02070309020205020404" pitchFamily="49" charset="0"/>
              </a:rPr>
              <a:t>StatPearls</a:t>
            </a:r>
            <a:r>
              <a:rPr lang="en-US" sz="800" b="0" i="0">
                <a:solidFill>
                  <a:srgbClr val="222222"/>
                </a:solidFill>
                <a:effectLst/>
                <a:latin typeface="Courier New" panose="02070309020205020404" pitchFamily="49" charset="0"/>
              </a:rPr>
              <a:t> [Internet]. Treasure Island (FL): </a:t>
            </a:r>
            <a:r>
              <a:rPr lang="en-US" sz="800" b="0" i="0" err="1">
                <a:solidFill>
                  <a:srgbClr val="222222"/>
                </a:solidFill>
                <a:effectLst/>
                <a:latin typeface="Courier New" panose="02070309020205020404" pitchFamily="49" charset="0"/>
              </a:rPr>
              <a:t>StatPearls</a:t>
            </a:r>
            <a:r>
              <a:rPr lang="en-US" sz="800" b="0" i="0">
                <a:solidFill>
                  <a:srgbClr val="222222"/>
                </a:solidFill>
                <a:effectLst/>
                <a:latin typeface="Courier New" panose="02070309020205020404" pitchFamily="49" charset="0"/>
              </a:rPr>
              <a:t> Publishing; 2023 Jan-. Available from: https://www.ncbi.nlm.nih.gov/books/NBK526083/</a:t>
            </a:r>
            <a:endParaRPr lang="en-US" sz="800"/>
          </a:p>
        </p:txBody>
      </p:sp>
    </p:spTree>
    <p:extLst>
      <p:ext uri="{BB962C8B-B14F-4D97-AF65-F5344CB8AC3E}">
        <p14:creationId xmlns:p14="http://schemas.microsoft.com/office/powerpoint/2010/main" val="919315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C7BA9-E677-4DE6-B281-A65DF2F4EABA}"/>
              </a:ext>
            </a:extLst>
          </p:cNvPr>
          <p:cNvSpPr>
            <a:spLocks noGrp="1"/>
          </p:cNvSpPr>
          <p:nvPr>
            <p:ph type="title"/>
          </p:nvPr>
        </p:nvSpPr>
        <p:spPr>
          <a:xfrm>
            <a:off x="838200" y="365125"/>
            <a:ext cx="10515600" cy="1325563"/>
          </a:xfrm>
        </p:spPr>
        <p:txBody>
          <a:bodyPr anchor="ctr">
            <a:normAutofit/>
          </a:bodyPr>
          <a:lstStyle/>
          <a:p>
            <a:r>
              <a:rPr lang="en-US"/>
              <a:t>Assessment Tools</a:t>
            </a:r>
          </a:p>
        </p:txBody>
      </p:sp>
      <p:sp>
        <p:nvSpPr>
          <p:cNvPr id="4" name="Subtitle 3">
            <a:extLst>
              <a:ext uri="{FF2B5EF4-FFF2-40B4-BE49-F238E27FC236}">
                <a16:creationId xmlns:a16="http://schemas.microsoft.com/office/drawing/2014/main" id="{74EC559F-3685-4510-AA79-933D706B0E92}"/>
              </a:ext>
            </a:extLst>
          </p:cNvPr>
          <p:cNvSpPr>
            <a:spLocks noGrp="1"/>
          </p:cNvSpPr>
          <p:nvPr>
            <p:ph type="body" idx="1"/>
          </p:nvPr>
        </p:nvSpPr>
        <p:spPr>
          <a:xfrm>
            <a:off x="839788" y="1681163"/>
            <a:ext cx="5157787" cy="823912"/>
          </a:xfrm>
        </p:spPr>
        <p:txBody>
          <a:bodyPr anchor="b">
            <a:normAutofit/>
          </a:bodyPr>
          <a:lstStyle/>
          <a:p>
            <a:r>
              <a:rPr lang="en-US" sz="3000"/>
              <a:t>Your toolbox</a:t>
            </a:r>
          </a:p>
        </p:txBody>
      </p:sp>
      <p:sp>
        <p:nvSpPr>
          <p:cNvPr id="3" name="Content Placeholder 2">
            <a:extLst>
              <a:ext uri="{FF2B5EF4-FFF2-40B4-BE49-F238E27FC236}">
                <a16:creationId xmlns:a16="http://schemas.microsoft.com/office/drawing/2014/main" id="{69FF4C40-36A8-403C-A494-421423122518}"/>
              </a:ext>
            </a:extLst>
          </p:cNvPr>
          <p:cNvSpPr>
            <a:spLocks noGrp="1"/>
          </p:cNvSpPr>
          <p:nvPr>
            <p:ph sz="half" idx="2"/>
          </p:nvPr>
        </p:nvSpPr>
        <p:spPr>
          <a:xfrm>
            <a:off x="839788" y="2505075"/>
            <a:ext cx="5157787" cy="3684588"/>
          </a:xfrm>
        </p:spPr>
        <p:txBody>
          <a:bodyPr>
            <a:normAutofit/>
          </a:bodyPr>
          <a:lstStyle/>
          <a:p>
            <a:r>
              <a:rPr lang="en-US"/>
              <a:t>Interviews vs Observations vs recording physiologic functions</a:t>
            </a:r>
          </a:p>
          <a:p>
            <a:r>
              <a:rPr lang="en-US"/>
              <a:t>PHQ-9</a:t>
            </a:r>
          </a:p>
          <a:p>
            <a:r>
              <a:rPr lang="en-US"/>
              <a:t>Beck Anxiety Inventory</a:t>
            </a:r>
          </a:p>
          <a:p>
            <a:r>
              <a:rPr lang="en-US"/>
              <a:t>Mini Mental Status</a:t>
            </a:r>
          </a:p>
          <a:p>
            <a:r>
              <a:rPr lang="en-US"/>
              <a:t>Social Assessments Mental Health Form</a:t>
            </a:r>
          </a:p>
          <a:p>
            <a:endParaRPr lang="en-US"/>
          </a:p>
        </p:txBody>
      </p:sp>
      <p:sp>
        <p:nvSpPr>
          <p:cNvPr id="11" name="Text Placeholder 4">
            <a:extLst>
              <a:ext uri="{FF2B5EF4-FFF2-40B4-BE49-F238E27FC236}">
                <a16:creationId xmlns:a16="http://schemas.microsoft.com/office/drawing/2014/main" id="{99607FE4-D11C-2AF4-A785-8D9CDD995759}"/>
              </a:ext>
            </a:extLst>
          </p:cNvPr>
          <p:cNvSpPr>
            <a:spLocks noGrp="1"/>
          </p:cNvSpPr>
          <p:nvPr>
            <p:ph type="body" sz="quarter" idx="3"/>
          </p:nvPr>
        </p:nvSpPr>
        <p:spPr>
          <a:xfrm>
            <a:off x="6172200" y="1681163"/>
            <a:ext cx="5183188" cy="823912"/>
          </a:xfrm>
        </p:spPr>
        <p:txBody>
          <a:bodyPr>
            <a:normAutofit/>
          </a:bodyPr>
          <a:lstStyle/>
          <a:p>
            <a:pPr algn="ctr"/>
            <a:r>
              <a:rPr lang="en-US" sz="3600"/>
              <a:t>Is it me???</a:t>
            </a:r>
          </a:p>
        </p:txBody>
      </p:sp>
      <p:pic>
        <p:nvPicPr>
          <p:cNvPr id="6" name="Picture 5" descr="Wooden toolbox">
            <a:extLst>
              <a:ext uri="{FF2B5EF4-FFF2-40B4-BE49-F238E27FC236}">
                <a16:creationId xmlns:a16="http://schemas.microsoft.com/office/drawing/2014/main" id="{FA187A59-EF09-E30D-B285-CCC45B0BD377}"/>
              </a:ext>
            </a:extLst>
          </p:cNvPr>
          <p:cNvPicPr>
            <a:picLocks noChangeAspect="1"/>
          </p:cNvPicPr>
          <p:nvPr/>
        </p:nvPicPr>
        <p:blipFill rotWithShape="1">
          <a:blip r:embed="rId3">
            <a:extLst>
              <a:ext uri="{28A0092B-C50C-407E-A947-70E740481C1C}">
                <a14:useLocalDpi xmlns:a14="http://schemas.microsoft.com/office/drawing/2010/main" val="0"/>
              </a:ext>
            </a:extLst>
          </a:blip>
          <a:srcRect r="6102"/>
          <a:stretch/>
        </p:blipFill>
        <p:spPr>
          <a:xfrm>
            <a:off x="6172200" y="2505075"/>
            <a:ext cx="5183188" cy="3684588"/>
          </a:xfrm>
          <a:prstGeom prst="rect">
            <a:avLst/>
          </a:prstGeom>
          <a:noFill/>
        </p:spPr>
      </p:pic>
    </p:spTree>
    <p:extLst>
      <p:ext uri="{BB962C8B-B14F-4D97-AF65-F5344CB8AC3E}">
        <p14:creationId xmlns:p14="http://schemas.microsoft.com/office/powerpoint/2010/main" val="398942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37111-B88D-45FE-A3EF-1BDA54A5B829}"/>
              </a:ext>
            </a:extLst>
          </p:cNvPr>
          <p:cNvSpPr>
            <a:spLocks noGrp="1"/>
          </p:cNvSpPr>
          <p:nvPr>
            <p:ph type="title"/>
          </p:nvPr>
        </p:nvSpPr>
        <p:spPr>
          <a:xfrm>
            <a:off x="2286000" y="457200"/>
            <a:ext cx="8321040" cy="1184988"/>
          </a:xfrm>
        </p:spPr>
        <p:txBody>
          <a:bodyPr>
            <a:normAutofit/>
          </a:bodyPr>
          <a:lstStyle/>
          <a:p>
            <a:r>
              <a:rPr lang="en-US"/>
              <a:t>Harm Reduction and Goal Setting</a:t>
            </a:r>
          </a:p>
        </p:txBody>
      </p:sp>
      <p:sp>
        <p:nvSpPr>
          <p:cNvPr id="3" name="Text Placeholder 2">
            <a:extLst>
              <a:ext uri="{FF2B5EF4-FFF2-40B4-BE49-F238E27FC236}">
                <a16:creationId xmlns:a16="http://schemas.microsoft.com/office/drawing/2014/main" id="{79845418-0C11-4E73-B8D0-425B0DEB93E5}"/>
              </a:ext>
            </a:extLst>
          </p:cNvPr>
          <p:cNvSpPr>
            <a:spLocks noGrp="1"/>
          </p:cNvSpPr>
          <p:nvPr>
            <p:ph type="body" sz="half" idx="2"/>
          </p:nvPr>
        </p:nvSpPr>
        <p:spPr>
          <a:xfrm>
            <a:off x="2286000" y="1894114"/>
            <a:ext cx="9467088" cy="4325710"/>
          </a:xfrm>
        </p:spPr>
        <p:txBody>
          <a:bodyPr/>
          <a:lstStyle/>
          <a:p>
            <a:r>
              <a:rPr lang="en-US" sz="2400"/>
              <a:t>This is an Evidenced Based Approach.</a:t>
            </a:r>
          </a:p>
          <a:p>
            <a:r>
              <a:rPr lang="en-US" sz="2400"/>
              <a:t>The goal is not cessation but reduction of harm to the patient and community.</a:t>
            </a:r>
          </a:p>
          <a:p>
            <a:r>
              <a:rPr lang="en-US" sz="2400"/>
              <a:t>Resources for Training:</a:t>
            </a:r>
          </a:p>
          <a:p>
            <a:endParaRPr lang="en-US"/>
          </a:p>
          <a:p>
            <a:r>
              <a:rPr lang="en-US" sz="2400">
                <a:hlinkClick r:id="rId3"/>
              </a:rPr>
              <a:t>https://www.samhsa.gov/find-help/harm-reduction</a:t>
            </a:r>
            <a:endParaRPr lang="en-US" sz="2400"/>
          </a:p>
          <a:p>
            <a:endParaRPr lang="en-US"/>
          </a:p>
          <a:p>
            <a:r>
              <a:rPr lang="en-US" sz="2400">
                <a:hlinkClick r:id="rId4"/>
              </a:rPr>
              <a:t>https://txoti.org/</a:t>
            </a:r>
            <a:endParaRPr lang="en-US" sz="2400"/>
          </a:p>
          <a:p>
            <a:endParaRPr lang="en-US"/>
          </a:p>
          <a:p>
            <a:pPr algn="ctr"/>
            <a:r>
              <a:rPr lang="en-US" sz="3600"/>
              <a:t>The goal is to complete treatment.</a:t>
            </a:r>
          </a:p>
        </p:txBody>
      </p:sp>
    </p:spTree>
    <p:extLst>
      <p:ext uri="{BB962C8B-B14F-4D97-AF65-F5344CB8AC3E}">
        <p14:creationId xmlns:p14="http://schemas.microsoft.com/office/powerpoint/2010/main" val="3791056766"/>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1DC2220FC460478D2F6D33FEB639CA" ma:contentTypeVersion="6" ma:contentTypeDescription="Create a new document." ma:contentTypeScope="" ma:versionID="1ea183657ce82d4a5b97f5391ad3f6b3">
  <xsd:schema xmlns:xsd="http://www.w3.org/2001/XMLSchema" xmlns:xs="http://www.w3.org/2001/XMLSchema" xmlns:p="http://schemas.microsoft.com/office/2006/metadata/properties" xmlns:ns2="b8d292ca-76a8-428f-95b8-aab5eaf46075" xmlns:ns3="1d2c6fb0-2367-48aa-90f9-475a367c28df" targetNamespace="http://schemas.microsoft.com/office/2006/metadata/properties" ma:root="true" ma:fieldsID="f59e067d190b3a2949f1895e504c890f" ns2:_="" ns3:_="">
    <xsd:import namespace="b8d292ca-76a8-428f-95b8-aab5eaf46075"/>
    <xsd:import namespace="1d2c6fb0-2367-48aa-90f9-475a367c28d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d292ca-76a8-428f-95b8-aab5eaf460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2c6fb0-2367-48aa-90f9-475a367c28d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B7058D-463A-432C-857E-0064D7ADF1F3}">
  <ds:schemaRefs>
    <ds:schemaRef ds:uri="1d2c6fb0-2367-48aa-90f9-475a367c28df"/>
    <ds:schemaRef ds:uri="b8d292ca-76a8-428f-95b8-aab5eaf460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B121FC4-1931-4FDC-BF2C-0215675F85A9}">
  <ds:schemaRefs>
    <ds:schemaRef ds:uri="1d2c6fb0-2367-48aa-90f9-475a367c28df"/>
    <ds:schemaRef ds:uri="b8d292ca-76a8-428f-95b8-aab5eaf460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226EA4D-1252-42DD-8468-4C6F83CDD4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DSHS-Powerpoint-Template</Template>
  <TotalTime>0</TotalTime>
  <Words>2114</Words>
  <Application>Microsoft Office PowerPoint</Application>
  <PresentationFormat>Widescreen</PresentationFormat>
  <Paragraphs>224</Paragraphs>
  <Slides>15</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Calibri</vt:lpstr>
      <vt:lpstr>Courier New</vt:lpstr>
      <vt:lpstr>Google Sans</vt:lpstr>
      <vt:lpstr>Klinic Slab</vt:lpstr>
      <vt:lpstr>Source Sans Pro</vt:lpstr>
      <vt:lpstr>Times New Roman</vt:lpstr>
      <vt:lpstr>DSHS Slide Theme</vt:lpstr>
      <vt:lpstr>DSHS Slide Layout 2</vt:lpstr>
      <vt:lpstr>DSHS Slide Layout 3</vt:lpstr>
      <vt:lpstr>PowerPoint Presentation</vt:lpstr>
      <vt:lpstr>Mental Health in Patients with TB</vt:lpstr>
      <vt:lpstr>Definitions</vt:lpstr>
      <vt:lpstr>What is Mental Health?</vt:lpstr>
      <vt:lpstr>What is Mental Illness</vt:lpstr>
      <vt:lpstr>Information and Consents</vt:lpstr>
      <vt:lpstr>Interview Techniques</vt:lpstr>
      <vt:lpstr>Assessment Tools</vt:lpstr>
      <vt:lpstr>Harm Reduction and Goal Setting</vt:lpstr>
      <vt:lpstr>Court Orders as a last resort</vt:lpstr>
      <vt:lpstr>Common Medication Interactions</vt:lpstr>
      <vt:lpstr>Common Medication Interactions</vt:lpstr>
      <vt:lpstr>Not All Medications need to be stopped</vt:lpstr>
      <vt:lpstr>In 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Texas Department of State Health Services</dc:creator>
  <cp:lastModifiedBy>Brown,Shannon F (DSHS)</cp:lastModifiedBy>
  <cp:revision>4</cp:revision>
  <dcterms:created xsi:type="dcterms:W3CDTF">2018-12-06T15:25:41Z</dcterms:created>
  <dcterms:modified xsi:type="dcterms:W3CDTF">2025-04-07T14:03:52Z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0x0101006C1DC2220FC460478D2F6D33FEB639CA</vt:lpwstr>
  </property>
</Properties>
</file>