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063" r:id="rId2"/>
    <p:sldMasterId id="2147485345" r:id="rId3"/>
  </p:sldMasterIdLst>
  <p:notesMasterIdLst>
    <p:notesMasterId r:id="rId52"/>
  </p:notesMasterIdLst>
  <p:handoutMasterIdLst>
    <p:handoutMasterId r:id="rId53"/>
  </p:handoutMasterIdLst>
  <p:sldIdLst>
    <p:sldId id="277" r:id="rId4"/>
    <p:sldId id="258" r:id="rId5"/>
    <p:sldId id="386" r:id="rId6"/>
    <p:sldId id="382" r:id="rId7"/>
    <p:sldId id="385" r:id="rId8"/>
    <p:sldId id="363" r:id="rId9"/>
    <p:sldId id="340" r:id="rId10"/>
    <p:sldId id="387" r:id="rId11"/>
    <p:sldId id="364" r:id="rId12"/>
    <p:sldId id="339" r:id="rId13"/>
    <p:sldId id="354" r:id="rId14"/>
    <p:sldId id="344" r:id="rId15"/>
    <p:sldId id="355" r:id="rId16"/>
    <p:sldId id="337" r:id="rId17"/>
    <p:sldId id="366" r:id="rId18"/>
    <p:sldId id="341" r:id="rId19"/>
    <p:sldId id="312" r:id="rId20"/>
    <p:sldId id="328" r:id="rId21"/>
    <p:sldId id="320" r:id="rId22"/>
    <p:sldId id="324" r:id="rId23"/>
    <p:sldId id="325" r:id="rId24"/>
    <p:sldId id="261" r:id="rId25"/>
    <p:sldId id="388" r:id="rId26"/>
    <p:sldId id="391" r:id="rId27"/>
    <p:sldId id="321" r:id="rId28"/>
    <p:sldId id="323" r:id="rId29"/>
    <p:sldId id="327" r:id="rId30"/>
    <p:sldId id="257" r:id="rId31"/>
    <p:sldId id="384" r:id="rId32"/>
    <p:sldId id="291" r:id="rId33"/>
    <p:sldId id="290" r:id="rId34"/>
    <p:sldId id="332" r:id="rId35"/>
    <p:sldId id="345" r:id="rId36"/>
    <p:sldId id="310" r:id="rId37"/>
    <p:sldId id="347" r:id="rId38"/>
    <p:sldId id="380" r:id="rId39"/>
    <p:sldId id="294" r:id="rId40"/>
    <p:sldId id="353" r:id="rId41"/>
    <p:sldId id="396" r:id="rId42"/>
    <p:sldId id="346" r:id="rId43"/>
    <p:sldId id="395" r:id="rId44"/>
    <p:sldId id="397" r:id="rId45"/>
    <p:sldId id="367" r:id="rId46"/>
    <p:sldId id="368" r:id="rId47"/>
    <p:sldId id="369" r:id="rId48"/>
    <p:sldId id="370" r:id="rId49"/>
    <p:sldId id="372" r:id="rId50"/>
    <p:sldId id="393" r:id="rId5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varro, Catalina" initials="N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0000"/>
    <a:srgbClr val="003399"/>
    <a:srgbClr val="000099"/>
    <a:srgbClr val="FF5050"/>
    <a:srgbClr val="AA2106"/>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6051" autoAdjust="0"/>
  </p:normalViewPr>
  <p:slideViewPr>
    <p:cSldViewPr>
      <p:cViewPr varScale="1">
        <p:scale>
          <a:sx n="101" d="100"/>
          <a:sy n="101" d="100"/>
        </p:scale>
        <p:origin x="198" y="72"/>
      </p:cViewPr>
      <p:guideLst>
        <p:guide orient="horz" pos="2160"/>
        <p:guide pos="3840"/>
      </p:guideLst>
    </p:cSldViewPr>
  </p:slideViewPr>
  <p:outlineViewPr>
    <p:cViewPr>
      <p:scale>
        <a:sx n="33" d="100"/>
        <a:sy n="33" d="100"/>
      </p:scale>
      <p:origin x="0" y="546"/>
    </p:cViewPr>
    <p:sldLst>
      <p:sld r:id="rId1" collapse="1"/>
    </p:sldLst>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3A936E7-8C4B-4B9D-B1AF-AA6EA6DDE5B9}"/>
              </a:ext>
            </a:extLst>
          </p:cNvPr>
          <p:cNvSpPr>
            <a:spLocks noGrp="1" noChangeArrowheads="1"/>
          </p:cNvSpPr>
          <p:nvPr>
            <p:ph type="hdr" sz="quarter"/>
          </p:nvPr>
        </p:nvSpPr>
        <p:spPr bwMode="auto">
          <a:xfrm>
            <a:off x="0" y="1"/>
            <a:ext cx="3037735" cy="466088"/>
          </a:xfrm>
          <a:prstGeom prst="rect">
            <a:avLst/>
          </a:prstGeom>
          <a:noFill/>
          <a:ln w="9525">
            <a:noFill/>
            <a:miter lim="800000"/>
            <a:headEnd/>
            <a:tailEnd/>
          </a:ln>
          <a:effectLst/>
        </p:spPr>
        <p:txBody>
          <a:bodyPr vert="horz" wrap="square" lIns="93162" tIns="46580" rIns="93162" bIns="4658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34819" name="Rectangle 3">
            <a:extLst>
              <a:ext uri="{FF2B5EF4-FFF2-40B4-BE49-F238E27FC236}">
                <a16:creationId xmlns:a16="http://schemas.microsoft.com/office/drawing/2014/main" id="{F15F4A66-81DF-4FDF-9294-B7CC1CA0B5EF}"/>
              </a:ext>
            </a:extLst>
          </p:cNvPr>
          <p:cNvSpPr>
            <a:spLocks noGrp="1" noChangeArrowheads="1"/>
          </p:cNvSpPr>
          <p:nvPr>
            <p:ph type="dt" sz="quarter" idx="1"/>
          </p:nvPr>
        </p:nvSpPr>
        <p:spPr bwMode="auto">
          <a:xfrm>
            <a:off x="3969497" y="1"/>
            <a:ext cx="3039319" cy="466088"/>
          </a:xfrm>
          <a:prstGeom prst="rect">
            <a:avLst/>
          </a:prstGeom>
          <a:noFill/>
          <a:ln w="9525">
            <a:noFill/>
            <a:miter lim="800000"/>
            <a:headEnd/>
            <a:tailEnd/>
          </a:ln>
          <a:effectLst/>
        </p:spPr>
        <p:txBody>
          <a:bodyPr vert="horz" wrap="square" lIns="93162" tIns="46580" rIns="93162" bIns="46580" numCol="1" anchor="t" anchorCtr="0" compatLnSpc="1">
            <a:prstTxWarp prst="textNoShape">
              <a:avLst/>
            </a:prstTxWarp>
          </a:bodyPr>
          <a:lstStyle>
            <a:lvl1pPr algn="r" eaLnBrk="0" hangingPunct="0">
              <a:defRPr sz="1200">
                <a:latin typeface="Arial" charset="0"/>
              </a:defRPr>
            </a:lvl1pPr>
          </a:lstStyle>
          <a:p>
            <a:pPr>
              <a:defRPr/>
            </a:pPr>
            <a:fld id="{3918059A-6406-4F0E-953D-CF81B46C25D0}" type="datetimeFigureOut">
              <a:rPr lang="en-US"/>
              <a:pPr>
                <a:defRPr/>
              </a:pPr>
              <a:t>9/5/2025</a:t>
            </a:fld>
            <a:endParaRPr lang="en-US"/>
          </a:p>
        </p:txBody>
      </p:sp>
      <p:sp>
        <p:nvSpPr>
          <p:cNvPr id="34820" name="Rectangle 4">
            <a:extLst>
              <a:ext uri="{FF2B5EF4-FFF2-40B4-BE49-F238E27FC236}">
                <a16:creationId xmlns:a16="http://schemas.microsoft.com/office/drawing/2014/main" id="{D66720D1-1EAE-4601-8A0D-946CC237F146}"/>
              </a:ext>
            </a:extLst>
          </p:cNvPr>
          <p:cNvSpPr>
            <a:spLocks noGrp="1" noChangeArrowheads="1"/>
          </p:cNvSpPr>
          <p:nvPr>
            <p:ph type="ftr" sz="quarter" idx="2"/>
          </p:nvPr>
        </p:nvSpPr>
        <p:spPr bwMode="auto">
          <a:xfrm>
            <a:off x="0" y="8830312"/>
            <a:ext cx="3037735" cy="464503"/>
          </a:xfrm>
          <a:prstGeom prst="rect">
            <a:avLst/>
          </a:prstGeom>
          <a:noFill/>
          <a:ln w="9525">
            <a:noFill/>
            <a:miter lim="800000"/>
            <a:headEnd/>
            <a:tailEnd/>
          </a:ln>
          <a:effectLst/>
        </p:spPr>
        <p:txBody>
          <a:bodyPr vert="horz" wrap="square" lIns="93162" tIns="46580" rIns="93162" bIns="4658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34821" name="Rectangle 5">
            <a:extLst>
              <a:ext uri="{FF2B5EF4-FFF2-40B4-BE49-F238E27FC236}">
                <a16:creationId xmlns:a16="http://schemas.microsoft.com/office/drawing/2014/main" id="{6DEF7DBD-91B0-40B9-99AE-1A6739C736C7}"/>
              </a:ext>
            </a:extLst>
          </p:cNvPr>
          <p:cNvSpPr>
            <a:spLocks noGrp="1" noChangeArrowheads="1"/>
          </p:cNvSpPr>
          <p:nvPr>
            <p:ph type="sldNum" sz="quarter" idx="3"/>
          </p:nvPr>
        </p:nvSpPr>
        <p:spPr bwMode="auto">
          <a:xfrm>
            <a:off x="3969497" y="8830312"/>
            <a:ext cx="3039319" cy="464503"/>
          </a:xfrm>
          <a:prstGeom prst="rect">
            <a:avLst/>
          </a:prstGeom>
          <a:noFill/>
          <a:ln w="9525">
            <a:noFill/>
            <a:miter lim="800000"/>
            <a:headEnd/>
            <a:tailEnd/>
          </a:ln>
          <a:effectLst/>
        </p:spPr>
        <p:txBody>
          <a:bodyPr vert="horz" wrap="square" lIns="93162" tIns="46580" rIns="93162" bIns="46580" numCol="1" anchor="b" anchorCtr="0" compatLnSpc="1">
            <a:prstTxWarp prst="textNoShape">
              <a:avLst/>
            </a:prstTxWarp>
          </a:bodyPr>
          <a:lstStyle>
            <a:lvl1pPr algn="r">
              <a:defRPr sz="1200"/>
            </a:lvl1pPr>
          </a:lstStyle>
          <a:p>
            <a:pPr>
              <a:defRPr/>
            </a:pPr>
            <a:fld id="{F7487757-C919-4C2E-9DAF-459B794DE79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71D0C4-083E-4212-A801-BCD8A97A6E0C}"/>
              </a:ext>
            </a:extLst>
          </p:cNvPr>
          <p:cNvSpPr>
            <a:spLocks noGrp="1"/>
          </p:cNvSpPr>
          <p:nvPr>
            <p:ph type="hdr" sz="quarter"/>
          </p:nvPr>
        </p:nvSpPr>
        <p:spPr>
          <a:xfrm>
            <a:off x="0" y="1"/>
            <a:ext cx="3037735" cy="466088"/>
          </a:xfrm>
          <a:prstGeom prst="rect">
            <a:avLst/>
          </a:prstGeom>
        </p:spPr>
        <p:txBody>
          <a:bodyPr vert="horz" lIns="93162" tIns="46580" rIns="93162" bIns="4658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5DABEAFE-B275-4DB3-AEF9-34E01732C44F}"/>
              </a:ext>
            </a:extLst>
          </p:cNvPr>
          <p:cNvSpPr>
            <a:spLocks noGrp="1"/>
          </p:cNvSpPr>
          <p:nvPr>
            <p:ph type="dt" idx="1"/>
          </p:nvPr>
        </p:nvSpPr>
        <p:spPr>
          <a:xfrm>
            <a:off x="3969497" y="1"/>
            <a:ext cx="3039319" cy="466088"/>
          </a:xfrm>
          <a:prstGeom prst="rect">
            <a:avLst/>
          </a:prstGeom>
        </p:spPr>
        <p:txBody>
          <a:bodyPr vert="horz" lIns="93162" tIns="46580" rIns="93162" bIns="46580" rtlCol="0"/>
          <a:lstStyle>
            <a:lvl1pPr algn="r" eaLnBrk="1" hangingPunct="1">
              <a:defRPr sz="1200">
                <a:latin typeface="Arial" charset="0"/>
              </a:defRPr>
            </a:lvl1pPr>
          </a:lstStyle>
          <a:p>
            <a:pPr>
              <a:defRPr/>
            </a:pPr>
            <a:fld id="{E4602BFD-1A25-48DC-AEBA-C35BE06A63E3}" type="datetimeFigureOut">
              <a:rPr lang="en-US"/>
              <a:pPr>
                <a:defRPr/>
              </a:pPr>
              <a:t>9/5/2025</a:t>
            </a:fld>
            <a:endParaRPr lang="en-US"/>
          </a:p>
        </p:txBody>
      </p:sp>
      <p:sp>
        <p:nvSpPr>
          <p:cNvPr id="4" name="Slide Image Placeholder 3">
            <a:extLst>
              <a:ext uri="{FF2B5EF4-FFF2-40B4-BE49-F238E27FC236}">
                <a16:creationId xmlns:a16="http://schemas.microsoft.com/office/drawing/2014/main" id="{E18A1922-2360-4B02-8FF2-90F737B03A8B}"/>
              </a:ext>
            </a:extLst>
          </p:cNvPr>
          <p:cNvSpPr>
            <a:spLocks noGrp="1" noRot="1" noChangeAspect="1"/>
          </p:cNvSpPr>
          <p:nvPr>
            <p:ph type="sldImg" idx="2"/>
          </p:nvPr>
        </p:nvSpPr>
        <p:spPr>
          <a:xfrm>
            <a:off x="406400" y="695325"/>
            <a:ext cx="6197600" cy="3486150"/>
          </a:xfrm>
          <a:prstGeom prst="rect">
            <a:avLst/>
          </a:prstGeom>
          <a:noFill/>
          <a:ln w="12700">
            <a:solidFill>
              <a:prstClr val="black"/>
            </a:solidFill>
          </a:ln>
        </p:spPr>
        <p:txBody>
          <a:bodyPr vert="horz" lIns="93162" tIns="46580" rIns="93162" bIns="46580" rtlCol="0" anchor="ctr"/>
          <a:lstStyle/>
          <a:p>
            <a:pPr lvl="0"/>
            <a:endParaRPr lang="en-US" noProof="0"/>
          </a:p>
        </p:txBody>
      </p:sp>
      <p:sp>
        <p:nvSpPr>
          <p:cNvPr id="5" name="Notes Placeholder 4">
            <a:extLst>
              <a:ext uri="{FF2B5EF4-FFF2-40B4-BE49-F238E27FC236}">
                <a16:creationId xmlns:a16="http://schemas.microsoft.com/office/drawing/2014/main" id="{DB5172F2-5DF7-4DA5-84A8-1CEA0E3E57EE}"/>
              </a:ext>
            </a:extLst>
          </p:cNvPr>
          <p:cNvSpPr>
            <a:spLocks noGrp="1"/>
          </p:cNvSpPr>
          <p:nvPr>
            <p:ph type="body" sz="quarter" idx="3"/>
          </p:nvPr>
        </p:nvSpPr>
        <p:spPr>
          <a:xfrm>
            <a:off x="701992" y="4416741"/>
            <a:ext cx="5606418" cy="4183698"/>
          </a:xfrm>
          <a:prstGeom prst="rect">
            <a:avLst/>
          </a:prstGeom>
        </p:spPr>
        <p:txBody>
          <a:bodyPr vert="horz" lIns="93162" tIns="46580" rIns="93162" bIns="465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0DA9E77-E7E5-462F-BCF4-DD9D665A0EAC}"/>
              </a:ext>
            </a:extLst>
          </p:cNvPr>
          <p:cNvSpPr>
            <a:spLocks noGrp="1"/>
          </p:cNvSpPr>
          <p:nvPr>
            <p:ph type="ftr" sz="quarter" idx="4"/>
          </p:nvPr>
        </p:nvSpPr>
        <p:spPr>
          <a:xfrm>
            <a:off x="0" y="8830312"/>
            <a:ext cx="3037735" cy="464503"/>
          </a:xfrm>
          <a:prstGeom prst="rect">
            <a:avLst/>
          </a:prstGeom>
        </p:spPr>
        <p:txBody>
          <a:bodyPr vert="horz" lIns="93162" tIns="46580" rIns="93162" bIns="4658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32DFFA5-FA9B-49D6-AB35-CF872C6CE9F1}"/>
              </a:ext>
            </a:extLst>
          </p:cNvPr>
          <p:cNvSpPr>
            <a:spLocks noGrp="1"/>
          </p:cNvSpPr>
          <p:nvPr>
            <p:ph type="sldNum" sz="quarter" idx="5"/>
          </p:nvPr>
        </p:nvSpPr>
        <p:spPr>
          <a:xfrm>
            <a:off x="3969497" y="8830312"/>
            <a:ext cx="3039319" cy="464503"/>
          </a:xfrm>
          <a:prstGeom prst="rect">
            <a:avLst/>
          </a:prstGeom>
        </p:spPr>
        <p:txBody>
          <a:bodyPr vert="horz" wrap="square" lIns="93162" tIns="46580" rIns="93162" bIns="46580" numCol="1" anchor="b" anchorCtr="0" compatLnSpc="1">
            <a:prstTxWarp prst="textNoShape">
              <a:avLst/>
            </a:prstTxWarp>
          </a:bodyPr>
          <a:lstStyle>
            <a:lvl1pPr algn="r" eaLnBrk="1" hangingPunct="1">
              <a:defRPr sz="1200"/>
            </a:lvl1pPr>
          </a:lstStyle>
          <a:p>
            <a:pPr>
              <a:defRPr/>
            </a:pPr>
            <a:fld id="{1E4029D4-18D6-4F21-A2D3-80E604659C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hale.to/v/sandler.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5C0B5E3A-EB5A-4E1F-909B-D8E7C91E9A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1DC518-E1FA-44B2-B189-F572BEE69FB7}" type="slidenum">
              <a:rPr lang="en-US" altLang="es-AR" smtClean="0">
                <a:latin typeface="Arial" panose="020B0604020202020204" pitchFamily="34" charset="0"/>
              </a:rPr>
              <a:pPr>
                <a:spcBef>
                  <a:spcPct val="0"/>
                </a:spcBef>
              </a:pPr>
              <a:t>1</a:t>
            </a:fld>
            <a:endParaRPr lang="en-US" altLang="es-AR">
              <a:latin typeface="Arial" panose="020B0604020202020204" pitchFamily="34" charset="0"/>
            </a:endParaRPr>
          </a:p>
        </p:txBody>
      </p:sp>
      <p:sp>
        <p:nvSpPr>
          <p:cNvPr id="25603" name="Rectangle 2">
            <a:extLst>
              <a:ext uri="{FF2B5EF4-FFF2-40B4-BE49-F238E27FC236}">
                <a16:creationId xmlns:a16="http://schemas.microsoft.com/office/drawing/2014/main" id="{8AE5768C-C689-4CC4-BE23-E4BD85C681DC}"/>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DCE40906-6242-41CF-84C3-06BCFF0648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CO" altLang="es-AR" dirty="0" err="1"/>
              <a:t>Thank</a:t>
            </a:r>
            <a:r>
              <a:rPr lang="es-CO" altLang="es-AR" dirty="0"/>
              <a:t> </a:t>
            </a:r>
            <a:r>
              <a:rPr lang="es-CO" altLang="es-AR" dirty="0" err="1"/>
              <a:t>you</a:t>
            </a:r>
            <a:r>
              <a:rPr lang="es-CO" altLang="es-AR" dirty="0"/>
              <a:t> Debbie! And Hi </a:t>
            </a:r>
            <a:r>
              <a:rPr lang="es-CO" altLang="es-AR" dirty="0" err="1"/>
              <a:t>again</a:t>
            </a:r>
            <a:r>
              <a:rPr lang="es-CO" altLang="es-AR" dirty="0"/>
              <a:t> </a:t>
            </a:r>
            <a:r>
              <a:rPr lang="es-CO" altLang="es-AR" dirty="0" err="1"/>
              <a:t>everyone</a:t>
            </a:r>
            <a:r>
              <a:rPr lang="es-CO" altLang="es-AR" dirty="0"/>
              <a:t> </a:t>
            </a:r>
          </a:p>
          <a:p>
            <a:r>
              <a:rPr lang="es-CO" altLang="es-AR" dirty="0" err="1"/>
              <a:t>It’s</a:t>
            </a:r>
            <a:r>
              <a:rPr lang="es-CO" altLang="es-AR" dirty="0"/>
              <a:t> </a:t>
            </a:r>
            <a:r>
              <a:rPr lang="es-CO" altLang="es-AR" dirty="0" err="1"/>
              <a:t>my</a:t>
            </a:r>
            <a:r>
              <a:rPr lang="es-CO" altLang="es-AR" dirty="0"/>
              <a:t> </a:t>
            </a:r>
            <a:r>
              <a:rPr lang="es-CO" altLang="es-AR" dirty="0" err="1"/>
              <a:t>turn</a:t>
            </a:r>
            <a:r>
              <a:rPr lang="es-CO" altLang="es-AR" dirty="0"/>
              <a:t> to </a:t>
            </a:r>
            <a:r>
              <a:rPr lang="es-CO" altLang="es-AR" dirty="0" err="1"/>
              <a:t>talk</a:t>
            </a:r>
            <a:r>
              <a:rPr lang="es-CO" altLang="es-AR" dirty="0"/>
              <a:t> </a:t>
            </a:r>
            <a:r>
              <a:rPr lang="es-CO" altLang="es-AR" dirty="0" err="1"/>
              <a:t>about</a:t>
            </a:r>
            <a:r>
              <a:rPr lang="es-CO" altLang="es-AR" dirty="0"/>
              <a:t> </a:t>
            </a:r>
            <a:r>
              <a:rPr lang="es-CO" altLang="es-AR" dirty="0" err="1"/>
              <a:t>the</a:t>
            </a:r>
            <a:r>
              <a:rPr lang="es-CO" altLang="es-AR" dirty="0"/>
              <a:t> </a:t>
            </a:r>
            <a:r>
              <a:rPr lang="es-CO" altLang="es-AR" dirty="0" err="1"/>
              <a:t>importance</a:t>
            </a:r>
            <a:r>
              <a:rPr lang="es-CO" altLang="es-AR" dirty="0"/>
              <a:t> </a:t>
            </a:r>
            <a:r>
              <a:rPr lang="es-CO" altLang="es-AR" dirty="0" err="1"/>
              <a:t>of</a:t>
            </a:r>
            <a:r>
              <a:rPr lang="es-CO" altLang="es-AR" dirty="0"/>
              <a:t> </a:t>
            </a:r>
            <a:r>
              <a:rPr lang="es-CO" altLang="es-AR" dirty="0" err="1"/>
              <a:t>weight</a:t>
            </a:r>
            <a:r>
              <a:rPr lang="es-CO" altLang="es-AR" dirty="0"/>
              <a:t> </a:t>
            </a:r>
            <a:r>
              <a:rPr lang="es-CO" altLang="es-AR" dirty="0" err="1"/>
              <a:t>on</a:t>
            </a:r>
            <a:r>
              <a:rPr lang="es-CO" altLang="es-AR" dirty="0"/>
              <a:t> </a:t>
            </a:r>
            <a:r>
              <a:rPr lang="es-CO" altLang="es-AR" dirty="0" err="1"/>
              <a:t>the</a:t>
            </a:r>
            <a:r>
              <a:rPr lang="es-CO" altLang="es-AR" dirty="0"/>
              <a:t> </a:t>
            </a:r>
            <a:r>
              <a:rPr lang="es-CO" altLang="es-AR" dirty="0" err="1"/>
              <a:t>treatment</a:t>
            </a:r>
            <a:r>
              <a:rPr lang="es-CO" altLang="es-AR" dirty="0"/>
              <a:t> </a:t>
            </a:r>
            <a:r>
              <a:rPr lang="es-CO" altLang="es-AR" dirty="0" err="1"/>
              <a:t>outcome</a:t>
            </a:r>
            <a:r>
              <a:rPr lang="es-CO" altLang="es-AR" dirty="0"/>
              <a:t> </a:t>
            </a:r>
            <a:r>
              <a:rPr lang="es-CO" altLang="es-AR" dirty="0" err="1"/>
              <a:t>of</a:t>
            </a:r>
            <a:r>
              <a:rPr lang="es-CO" altLang="es-AR" dirty="0"/>
              <a:t> a </a:t>
            </a:r>
            <a:r>
              <a:rPr lang="es-CO" altLang="es-AR" dirty="0" err="1"/>
              <a:t>patient</a:t>
            </a:r>
            <a:r>
              <a:rPr lang="es-CO" altLang="es-AR" dirty="0"/>
              <a:t> </a:t>
            </a:r>
            <a:r>
              <a:rPr lang="es-CO" altLang="es-AR" dirty="0" err="1"/>
              <a:t>with</a:t>
            </a:r>
            <a:r>
              <a:rPr lang="es-CO" altLang="es-AR" dirty="0"/>
              <a:t> TB </a:t>
            </a:r>
          </a:p>
          <a:p>
            <a:endParaRPr lang="es-CO" altLang="es-A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35AFE42-F66F-40F0-B2D2-AF2824DEDB22}"/>
              </a:ext>
            </a:extLst>
          </p:cNvPr>
          <p:cNvSpPr txBox="1">
            <a:spLocks noGrp="1" noChangeArrowheads="1"/>
          </p:cNvSpPr>
          <p:nvPr/>
        </p:nvSpPr>
        <p:spPr bwMode="auto">
          <a:xfrm>
            <a:off x="3972667" y="8863605"/>
            <a:ext cx="3037734"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18" tIns="45710" rIns="91418" bIns="4571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AFEE99-5BE6-4248-96B7-DBE5CAFC5432}" type="slidenum">
              <a:rPr lang="en-US" altLang="es-AR">
                <a:latin typeface="Times New Roman" panose="02020603050405020304" pitchFamily="18" charset="0"/>
              </a:rPr>
              <a:pPr algn="r" eaLnBrk="1" hangingPunct="1">
                <a:spcBef>
                  <a:spcPct val="0"/>
                </a:spcBef>
              </a:pPr>
              <a:t>10</a:t>
            </a:fld>
            <a:endParaRPr lang="en-US" altLang="es-AR">
              <a:latin typeface="Times New Roman" panose="02020603050405020304" pitchFamily="18" charset="0"/>
            </a:endParaRPr>
          </a:p>
        </p:txBody>
      </p:sp>
      <p:sp>
        <p:nvSpPr>
          <p:cNvPr id="46083" name="Rectangle 2">
            <a:extLst>
              <a:ext uri="{FF2B5EF4-FFF2-40B4-BE49-F238E27FC236}">
                <a16:creationId xmlns:a16="http://schemas.microsoft.com/office/drawing/2014/main" id="{F2E03B84-0C4D-4E02-9373-72AC3A618019}"/>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008AD423-00A9-484D-8BA5-847ABBF325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AR"/>
              <a:t>As Marybel discussed in her presentation last week, before 1950, before TB medications were introduced, For many people a diagnosis of TB was a slow death sentence. People with TB in the US were sent to sanatoriums where they followed a daily routine that included : </a:t>
            </a:r>
          </a:p>
          <a:p>
            <a:r>
              <a:rPr lang="en-US" altLang="es-AR"/>
              <a:t>lots of rest, </a:t>
            </a:r>
            <a:r>
              <a:rPr lang="en-US" altLang="es-AR" b="1"/>
              <a:t>nutritious food,  </a:t>
            </a:r>
            <a:r>
              <a:rPr lang="en-US" altLang="es-AR"/>
              <a:t>plenty of sunshine and fresh air. Most of the sanatoriums emphasized a </a:t>
            </a:r>
            <a:r>
              <a:rPr lang="en-US" altLang="es-AR" b="1">
                <a:solidFill>
                  <a:srgbClr val="FF0000"/>
                </a:solidFill>
              </a:rPr>
              <a:t>well-balanced diet rich in vitamins and minerals,</a:t>
            </a:r>
            <a:r>
              <a:rPr lang="en-US" altLang="es-AR"/>
              <a:t>," </a:t>
            </a:r>
          </a:p>
          <a:p>
            <a:r>
              <a:rPr lang="en-US" altLang="en-US" b="1">
                <a:solidFill>
                  <a:srgbClr val="FF0000"/>
                </a:solidFill>
              </a:rPr>
              <a:t>Many of the patients that were sent to Sanatoriums were able to recover and  went back home to cure without taking meds.</a:t>
            </a:r>
            <a:endParaRPr lang="en-US" altLang="es-AR"/>
          </a:p>
          <a:p>
            <a:endParaRPr lang="en-US" altLang="es-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BA8149B-9F17-4A3D-B7A5-125C7D0F005B}"/>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0285C9B3-2240-4978-AD77-EC35524F2B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a:t>I found this book… from 1906 ..the title “The consumptive working man” (TB was called consumption) </a:t>
            </a:r>
          </a:p>
          <a:p>
            <a:r>
              <a:rPr lang="en-US" altLang="es-CO"/>
              <a:t>What can sanatoria do for him? </a:t>
            </a:r>
          </a:p>
          <a:p>
            <a:r>
              <a:rPr lang="en-US" altLang="es-CO"/>
              <a:t>The book studied patients being treated for TB in 3 different sanatoriums in England. </a:t>
            </a:r>
          </a:p>
          <a:p>
            <a:r>
              <a:rPr lang="en-US" altLang="es-CO"/>
              <a:t>This book explains the diet provided to successfully treat TB, the follow those who survive and were D/C  - up to 5 years after d/c and remarkably 45-50% of the patients were in normal health and at full work , we can conclude that even without TB medications , patients were able to recovered ….So food cures.  </a:t>
            </a:r>
          </a:p>
        </p:txBody>
      </p:sp>
      <p:sp>
        <p:nvSpPr>
          <p:cNvPr id="48132" name="Slide Number Placeholder 3">
            <a:extLst>
              <a:ext uri="{FF2B5EF4-FFF2-40B4-BE49-F238E27FC236}">
                <a16:creationId xmlns:a16="http://schemas.microsoft.com/office/drawing/2014/main" id="{97CA9EEA-E5F8-47F2-B1E2-E28907D54A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B776D0D9-8D79-48F0-8832-8E0A4D8A821F}"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88B3556-6232-4BF7-80ED-DB18F4B628EA}"/>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1427EB9-CD5B-45A7-81A6-60179E9F6F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dirty="0"/>
              <a:t>These are recent </a:t>
            </a:r>
            <a:r>
              <a:rPr lang="en-US" altLang="es-CO" dirty="0" err="1"/>
              <a:t>stuydies</a:t>
            </a:r>
            <a:r>
              <a:rPr lang="en-US" altLang="es-CO" dirty="0"/>
              <a:t> about Vitamins and TB </a:t>
            </a:r>
          </a:p>
          <a:p>
            <a:r>
              <a:rPr lang="en-US" altLang="es-CO" dirty="0"/>
              <a:t>This is a study done at UCLA </a:t>
            </a:r>
          </a:p>
        </p:txBody>
      </p:sp>
      <p:sp>
        <p:nvSpPr>
          <p:cNvPr id="50180" name="Slide Number Placeholder 3">
            <a:extLst>
              <a:ext uri="{FF2B5EF4-FFF2-40B4-BE49-F238E27FC236}">
                <a16:creationId xmlns:a16="http://schemas.microsoft.com/office/drawing/2014/main" id="{A4E7975D-858F-4454-8836-023E4DA503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697FBB52-E443-4D02-A031-055E3481F2D5}"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13</a:t>
            </a:fld>
            <a:endParaRPr lang="en-US" altLang="en-US"/>
          </a:p>
        </p:txBody>
      </p:sp>
    </p:spTree>
    <p:extLst>
      <p:ext uri="{BB962C8B-B14F-4D97-AF65-F5344CB8AC3E}">
        <p14:creationId xmlns:p14="http://schemas.microsoft.com/office/powerpoint/2010/main" val="157171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10F4AF2-7F70-4A68-9F50-4FB2E2E355D7}"/>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6D10DF2-4C7D-4AAA-8273-E00082EF4B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s-AR"/>
          </a:p>
        </p:txBody>
      </p:sp>
      <p:sp>
        <p:nvSpPr>
          <p:cNvPr id="53252" name="Slide Number Placeholder 3">
            <a:extLst>
              <a:ext uri="{FF2B5EF4-FFF2-40B4-BE49-F238E27FC236}">
                <a16:creationId xmlns:a16="http://schemas.microsoft.com/office/drawing/2014/main" id="{7CD42B28-4BCC-4F37-B0AD-269FA0E7C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E548BE-0EE5-436B-88FD-07B914CF2B2E}" type="slidenum">
              <a:rPr lang="en-US" altLang="es-AR" smtClean="0">
                <a:latin typeface="Arial" panose="020B0604020202020204" pitchFamily="34" charset="0"/>
              </a:rPr>
              <a:pPr>
                <a:spcBef>
                  <a:spcPct val="0"/>
                </a:spcBef>
              </a:pPr>
              <a:t>14</a:t>
            </a:fld>
            <a:endParaRPr lang="en-US" altLang="es-A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15</a:t>
            </a:fld>
            <a:endParaRPr lang="en-US" altLang="en-US"/>
          </a:p>
        </p:txBody>
      </p:sp>
    </p:spTree>
    <p:extLst>
      <p:ext uri="{BB962C8B-B14F-4D97-AF65-F5344CB8AC3E}">
        <p14:creationId xmlns:p14="http://schemas.microsoft.com/office/powerpoint/2010/main" val="154952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D262033-A6E3-4CA3-87E1-F02F669903EE}"/>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34F0453-E7E1-4C71-B768-7288788AE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AR"/>
              <a:t>Undernutrition and TB have a bidirectional relationship… </a:t>
            </a:r>
          </a:p>
          <a:p>
            <a:r>
              <a:rPr lang="en-US" altLang="es-AR"/>
              <a:t>Undernutrition predisposes to TB, how? Because weakens the immune system, </a:t>
            </a:r>
          </a:p>
          <a:p>
            <a:r>
              <a:rPr lang="en-US" altLang="es-AR"/>
              <a:t>Increase the susceptibility to infection, TB, weight loss </a:t>
            </a:r>
          </a:p>
          <a:p>
            <a:r>
              <a:rPr lang="en-US" altLang="en-US"/>
              <a:t>It is essential that this vicious cycle of undernutrition It should be broken </a:t>
            </a:r>
            <a:endParaRPr lang="en-US" altLang="es-AR"/>
          </a:p>
          <a:p>
            <a:endParaRPr lang="en-US" altLang="en-US" b="1"/>
          </a:p>
          <a:p>
            <a:r>
              <a:rPr lang="en-US" altLang="en-US"/>
              <a:t>.</a:t>
            </a:r>
          </a:p>
          <a:p>
            <a:endParaRPr lang="en-US" altLang="es-AR"/>
          </a:p>
          <a:p>
            <a:endParaRPr lang="en-US" altLang="es-AR"/>
          </a:p>
          <a:p>
            <a:endParaRPr lang="en-US" altLang="es-AR"/>
          </a:p>
        </p:txBody>
      </p:sp>
      <p:sp>
        <p:nvSpPr>
          <p:cNvPr id="56324" name="Slide Number Placeholder 3">
            <a:extLst>
              <a:ext uri="{FF2B5EF4-FFF2-40B4-BE49-F238E27FC236}">
                <a16:creationId xmlns:a16="http://schemas.microsoft.com/office/drawing/2014/main" id="{B939CBB8-2A79-448A-BE6B-D7475E1FF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F8F55B-AC27-4055-A38D-4DE3131FF9CF}" type="slidenum">
              <a:rPr lang="en-US" altLang="es-AR" smtClean="0">
                <a:latin typeface="Arial" panose="020B0604020202020204" pitchFamily="34" charset="0"/>
              </a:rPr>
              <a:pPr>
                <a:spcBef>
                  <a:spcPct val="0"/>
                </a:spcBef>
              </a:pPr>
              <a:t>16</a:t>
            </a:fld>
            <a:endParaRPr lang="en-US" altLang="es-A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F58CEB-C0FA-4D0D-8FD6-582EA68961D0}"/>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1F4D700-A7A9-4574-9F4F-9BE652F915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AR"/>
              <a:t>These are some pictures of patients that have been admitted to the Texas Center for Infectious diseases the only TB hospital in the nation. These are real patients:</a:t>
            </a:r>
          </a:p>
          <a:p>
            <a:r>
              <a:rPr lang="en-US" altLang="es-AR"/>
              <a:t>This is a 42 y/o male admitted in this condition, with a diagnosed of disseminated TB and 60 lb weight loss. </a:t>
            </a:r>
          </a:p>
          <a:p>
            <a:r>
              <a:rPr lang="en-US" altLang="es-AR"/>
              <a:t>This is a 82 y/o lady also admitted severe undernutrition, generalized weakness and unable to walk due to weakness</a:t>
            </a:r>
          </a:p>
          <a:p>
            <a:r>
              <a:rPr lang="en-US" altLang="es-AR"/>
              <a:t>This is a third patient 45 y/o male his weight was 81 lb. at admission. </a:t>
            </a:r>
          </a:p>
          <a:p>
            <a:r>
              <a:rPr lang="en-US" altLang="es-AR"/>
              <a:t>a country with plenty of food… </a:t>
            </a:r>
          </a:p>
          <a:p>
            <a:endParaRPr lang="en-US" altLang="es-AR"/>
          </a:p>
          <a:p>
            <a:endParaRPr lang="en-US" altLang="es-AR"/>
          </a:p>
        </p:txBody>
      </p:sp>
      <p:sp>
        <p:nvSpPr>
          <p:cNvPr id="58372" name="Slide Number Placeholder 3">
            <a:extLst>
              <a:ext uri="{FF2B5EF4-FFF2-40B4-BE49-F238E27FC236}">
                <a16:creationId xmlns:a16="http://schemas.microsoft.com/office/drawing/2014/main" id="{A0C7083E-1E22-4437-8FB8-11A583E461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DDBABE-7021-4EF5-A1F3-F56789D40A79}" type="slidenum">
              <a:rPr lang="en-US" altLang="es-AR" smtClean="0">
                <a:latin typeface="Arial" panose="020B0604020202020204" pitchFamily="34" charset="0"/>
              </a:rPr>
              <a:pPr>
                <a:spcBef>
                  <a:spcPct val="0"/>
                </a:spcBef>
              </a:pPr>
              <a:t>17</a:t>
            </a:fld>
            <a:endParaRPr lang="en-US" altLang="es-A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748E3C5-3201-45AE-8D79-5910C2DFDBB7}"/>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964A4575-1436-44D4-9D2F-19A9BCB55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CO" altLang="es-AR" dirty="0" err="1"/>
              <a:t>Now</a:t>
            </a:r>
            <a:r>
              <a:rPr lang="es-CO" altLang="es-AR" dirty="0"/>
              <a:t> </a:t>
            </a:r>
            <a:r>
              <a:rPr lang="es-CO" altLang="es-AR" dirty="0" err="1"/>
              <a:t>I’m</a:t>
            </a:r>
            <a:r>
              <a:rPr lang="es-CO" altLang="es-AR" dirty="0"/>
              <a:t> </a:t>
            </a:r>
            <a:r>
              <a:rPr lang="es-CO" altLang="es-AR" dirty="0" err="1"/>
              <a:t>going</a:t>
            </a:r>
            <a:r>
              <a:rPr lang="es-CO" altLang="es-AR" dirty="0"/>
              <a:t> to </a:t>
            </a:r>
            <a:r>
              <a:rPr lang="es-CO" altLang="es-AR" dirty="0" err="1"/>
              <a:t>talk</a:t>
            </a:r>
            <a:r>
              <a:rPr lang="es-CO" altLang="es-AR" dirty="0"/>
              <a:t> </a:t>
            </a:r>
            <a:r>
              <a:rPr lang="es-CO" altLang="es-AR" dirty="0" err="1"/>
              <a:t>about</a:t>
            </a:r>
            <a:r>
              <a:rPr lang="es-CO" altLang="es-AR" dirty="0"/>
              <a:t> </a:t>
            </a:r>
            <a:r>
              <a:rPr lang="es-CO" altLang="es-AR" dirty="0" err="1"/>
              <a:t>the</a:t>
            </a:r>
            <a:r>
              <a:rPr lang="es-CO" altLang="es-AR" dirty="0"/>
              <a:t> </a:t>
            </a:r>
            <a:r>
              <a:rPr lang="es-CO" altLang="es-AR" dirty="0" err="1"/>
              <a:t>most</a:t>
            </a:r>
            <a:r>
              <a:rPr lang="es-CO" altLang="es-AR" dirty="0"/>
              <a:t> </a:t>
            </a:r>
            <a:r>
              <a:rPr lang="es-CO" altLang="es-AR" dirty="0" err="1"/>
              <a:t>important</a:t>
            </a:r>
            <a:r>
              <a:rPr lang="es-CO" altLang="es-AR" dirty="0"/>
              <a:t> </a:t>
            </a:r>
            <a:r>
              <a:rPr lang="es-CO" altLang="es-AR" dirty="0" err="1"/>
              <a:t>study</a:t>
            </a:r>
            <a:r>
              <a:rPr lang="es-CO" altLang="es-AR" dirty="0"/>
              <a:t> </a:t>
            </a:r>
            <a:r>
              <a:rPr lang="es-CO" altLang="es-AR" dirty="0" err="1"/>
              <a:t>that</a:t>
            </a:r>
            <a:r>
              <a:rPr lang="es-CO" altLang="es-AR" dirty="0"/>
              <a:t> </a:t>
            </a:r>
            <a:r>
              <a:rPr lang="es-CO" altLang="es-AR" dirty="0" err="1"/>
              <a:t>is</a:t>
            </a:r>
            <a:r>
              <a:rPr lang="es-CO" altLang="es-AR" dirty="0"/>
              <a:t> </a:t>
            </a:r>
            <a:r>
              <a:rPr lang="es-CO" altLang="es-AR" dirty="0" err="1"/>
              <a:t>going</a:t>
            </a:r>
            <a:r>
              <a:rPr lang="es-CO" altLang="es-AR" dirty="0"/>
              <a:t> to </a:t>
            </a:r>
            <a:r>
              <a:rPr lang="es-CO" altLang="es-AR" dirty="0" err="1"/>
              <a:t>teach</a:t>
            </a:r>
            <a:r>
              <a:rPr lang="es-CO" altLang="es-AR" dirty="0"/>
              <a:t> </a:t>
            </a:r>
            <a:r>
              <a:rPr lang="es-CO" altLang="es-AR" dirty="0" err="1"/>
              <a:t>us</a:t>
            </a:r>
            <a:r>
              <a:rPr lang="es-CO" altLang="es-AR" dirty="0"/>
              <a:t> a Good </a:t>
            </a:r>
            <a:r>
              <a:rPr lang="es-CO" altLang="es-AR" dirty="0" err="1"/>
              <a:t>lesson</a:t>
            </a:r>
            <a:r>
              <a:rPr lang="es-CO" altLang="es-AR" dirty="0"/>
              <a:t> 2006</a:t>
            </a:r>
          </a:p>
          <a:p>
            <a:r>
              <a:rPr lang="es-CO" altLang="es-AR" dirty="0" err="1"/>
              <a:t>The</a:t>
            </a:r>
            <a:r>
              <a:rPr lang="es-CO" altLang="es-AR" dirty="0"/>
              <a:t> </a:t>
            </a:r>
            <a:r>
              <a:rPr lang="es-CO" altLang="es-AR" dirty="0" err="1"/>
              <a:t>impact</a:t>
            </a:r>
            <a:r>
              <a:rPr lang="es-CO" altLang="es-AR" dirty="0"/>
              <a:t> </a:t>
            </a:r>
            <a:r>
              <a:rPr lang="es-CO" altLang="es-AR" dirty="0" err="1"/>
              <a:t>of</a:t>
            </a:r>
            <a:r>
              <a:rPr lang="es-CO" altLang="es-AR" dirty="0"/>
              <a:t> </a:t>
            </a:r>
            <a:r>
              <a:rPr lang="es-CO" altLang="es-AR" dirty="0" err="1"/>
              <a:t>lack</a:t>
            </a:r>
            <a:r>
              <a:rPr lang="es-CO" altLang="es-AR" dirty="0"/>
              <a:t> </a:t>
            </a:r>
            <a:r>
              <a:rPr lang="es-CO" altLang="es-AR" dirty="0" err="1"/>
              <a:t>of</a:t>
            </a:r>
            <a:r>
              <a:rPr lang="es-CO" altLang="es-AR" dirty="0"/>
              <a:t> </a:t>
            </a:r>
            <a:r>
              <a:rPr lang="es-CO" altLang="es-AR" dirty="0" err="1"/>
              <a:t>gain</a:t>
            </a:r>
            <a:r>
              <a:rPr lang="es-CO" altLang="es-AR" dirty="0"/>
              <a:t> </a:t>
            </a:r>
            <a:r>
              <a:rPr lang="es-CO" altLang="es-AR" dirty="0" err="1"/>
              <a:t>weight</a:t>
            </a:r>
            <a:r>
              <a:rPr lang="es-CO" altLang="es-AR" dirty="0"/>
              <a:t> and </a:t>
            </a:r>
            <a:r>
              <a:rPr lang="es-CO" altLang="es-AR" dirty="0" err="1"/>
              <a:t>the</a:t>
            </a:r>
            <a:r>
              <a:rPr lang="es-CO" altLang="es-AR" dirty="0"/>
              <a:t> </a:t>
            </a:r>
            <a:r>
              <a:rPr lang="es-CO" altLang="es-AR" dirty="0" err="1"/>
              <a:t>risk</a:t>
            </a:r>
            <a:r>
              <a:rPr lang="es-CO" altLang="es-AR" dirty="0"/>
              <a:t> </a:t>
            </a:r>
            <a:r>
              <a:rPr lang="es-CO" altLang="es-AR" dirty="0" err="1"/>
              <a:t>of</a:t>
            </a:r>
            <a:r>
              <a:rPr lang="es-CO" altLang="es-AR" dirty="0"/>
              <a:t> Relapse </a:t>
            </a:r>
          </a:p>
          <a:p>
            <a:r>
              <a:rPr lang="es-CO" altLang="es-AR" dirty="0" err="1"/>
              <a:t>The</a:t>
            </a:r>
            <a:r>
              <a:rPr lang="es-CO" altLang="es-AR" dirty="0"/>
              <a:t> </a:t>
            </a:r>
            <a:r>
              <a:rPr lang="es-CO" altLang="es-AR" dirty="0" err="1"/>
              <a:t>important</a:t>
            </a:r>
            <a:r>
              <a:rPr lang="es-CO" altLang="es-AR" dirty="0"/>
              <a:t> </a:t>
            </a:r>
            <a:r>
              <a:rPr lang="es-CO" altLang="es-AR" dirty="0" err="1"/>
              <a:t>of</a:t>
            </a:r>
            <a:r>
              <a:rPr lang="es-CO" altLang="es-AR" dirty="0"/>
              <a:t> </a:t>
            </a:r>
            <a:r>
              <a:rPr lang="es-CO" altLang="es-AR" dirty="0" err="1"/>
              <a:t>paying</a:t>
            </a:r>
            <a:r>
              <a:rPr lang="es-CO" altLang="es-AR" dirty="0"/>
              <a:t> </a:t>
            </a:r>
            <a:r>
              <a:rPr lang="es-CO" altLang="es-AR" dirty="0" err="1"/>
              <a:t>attention</a:t>
            </a:r>
            <a:r>
              <a:rPr lang="es-CO" altLang="es-AR" dirty="0"/>
              <a:t> to </a:t>
            </a:r>
            <a:r>
              <a:rPr lang="es-CO" altLang="es-AR" dirty="0" err="1"/>
              <a:t>the</a:t>
            </a:r>
            <a:r>
              <a:rPr lang="es-CO" altLang="es-AR" dirty="0"/>
              <a:t> </a:t>
            </a:r>
            <a:r>
              <a:rPr lang="es-CO" altLang="es-AR" dirty="0" err="1"/>
              <a:t>weight</a:t>
            </a:r>
            <a:r>
              <a:rPr lang="es-CO" altLang="es-AR" dirty="0"/>
              <a:t> </a:t>
            </a:r>
            <a:r>
              <a:rPr lang="es-CO" altLang="es-AR" dirty="0" err="1"/>
              <a:t>of</a:t>
            </a:r>
            <a:r>
              <a:rPr lang="es-CO" altLang="es-AR" dirty="0"/>
              <a:t> </a:t>
            </a:r>
            <a:r>
              <a:rPr lang="es-CO" altLang="es-AR" dirty="0" err="1"/>
              <a:t>the</a:t>
            </a:r>
            <a:r>
              <a:rPr lang="es-CO" altLang="es-AR" dirty="0"/>
              <a:t> </a:t>
            </a:r>
            <a:r>
              <a:rPr lang="es-CO" altLang="es-AR" dirty="0" err="1"/>
              <a:t>patient</a:t>
            </a:r>
            <a:r>
              <a:rPr lang="es-CO" altLang="es-AR" dirty="0"/>
              <a:t>, to </a:t>
            </a:r>
            <a:r>
              <a:rPr lang="es-CO" altLang="es-AR" dirty="0" err="1"/>
              <a:t>evaluate</a:t>
            </a:r>
            <a:r>
              <a:rPr lang="es-CO" altLang="es-AR" dirty="0"/>
              <a:t> </a:t>
            </a:r>
            <a:r>
              <a:rPr lang="es-CO" altLang="es-AR" dirty="0" err="1"/>
              <a:t>nutritional</a:t>
            </a:r>
            <a:r>
              <a:rPr lang="es-CO" altLang="es-AR" dirty="0"/>
              <a:t> status, to </a:t>
            </a:r>
            <a:r>
              <a:rPr lang="es-CO" altLang="es-AR" dirty="0" err="1"/>
              <a:t>follow</a:t>
            </a:r>
            <a:r>
              <a:rPr lang="es-CO" altLang="es-AR" dirty="0"/>
              <a:t> up </a:t>
            </a:r>
            <a:r>
              <a:rPr lang="es-CO" altLang="es-AR" dirty="0" err="1"/>
              <a:t>weigth</a:t>
            </a:r>
            <a:r>
              <a:rPr lang="es-CO" altLang="es-AR" dirty="0"/>
              <a:t>, </a:t>
            </a:r>
            <a:r>
              <a:rPr lang="es-CO" altLang="es-AR" dirty="0" err="1"/>
              <a:t>the</a:t>
            </a:r>
            <a:r>
              <a:rPr lang="es-CO" altLang="es-AR" dirty="0"/>
              <a:t> BMI, to </a:t>
            </a:r>
            <a:r>
              <a:rPr lang="es-CO" altLang="es-AR" dirty="0" err="1"/>
              <a:t>encourage</a:t>
            </a:r>
            <a:r>
              <a:rPr lang="es-CO" altLang="es-AR" dirty="0"/>
              <a:t> </a:t>
            </a:r>
            <a:r>
              <a:rPr lang="es-CO" altLang="es-AR" dirty="0" err="1"/>
              <a:t>patients</a:t>
            </a:r>
            <a:r>
              <a:rPr lang="es-CO" altLang="es-AR" dirty="0"/>
              <a:t> to </a:t>
            </a:r>
            <a:r>
              <a:rPr lang="es-CO" altLang="es-AR" dirty="0" err="1"/>
              <a:t>work</a:t>
            </a:r>
            <a:r>
              <a:rPr lang="es-CO" altLang="es-AR" dirty="0"/>
              <a:t> in </a:t>
            </a:r>
            <a:r>
              <a:rPr lang="es-CO" altLang="es-AR" dirty="0" err="1"/>
              <a:t>gaining</a:t>
            </a:r>
            <a:r>
              <a:rPr lang="es-CO" altLang="es-AR" dirty="0"/>
              <a:t> </a:t>
            </a:r>
            <a:r>
              <a:rPr lang="es-CO" altLang="es-AR" dirty="0" err="1"/>
              <a:t>weight</a:t>
            </a:r>
            <a:r>
              <a:rPr lang="es-CO" altLang="es-AR" dirty="0"/>
              <a:t> </a:t>
            </a:r>
            <a:r>
              <a:rPr lang="es-CO" altLang="es-AR" dirty="0" err="1"/>
              <a:t>because</a:t>
            </a:r>
            <a:r>
              <a:rPr lang="es-CO" altLang="es-AR" dirty="0"/>
              <a:t> </a:t>
            </a:r>
            <a:r>
              <a:rPr lang="es-CO" altLang="es-AR" dirty="0" err="1"/>
              <a:t>the</a:t>
            </a:r>
            <a:r>
              <a:rPr lang="es-CO" altLang="es-AR" dirty="0"/>
              <a:t> </a:t>
            </a:r>
            <a:r>
              <a:rPr lang="es-CO" altLang="es-AR" dirty="0" err="1"/>
              <a:t>risk</a:t>
            </a:r>
            <a:r>
              <a:rPr lang="es-CO" altLang="es-AR" dirty="0"/>
              <a:t> </a:t>
            </a:r>
            <a:r>
              <a:rPr lang="es-CO" altLang="es-AR" dirty="0" err="1"/>
              <a:t>of</a:t>
            </a:r>
            <a:r>
              <a:rPr lang="es-CO" altLang="es-AR" dirty="0"/>
              <a:t> relapse</a:t>
            </a:r>
          </a:p>
          <a:p>
            <a:r>
              <a:rPr lang="es-CO" altLang="es-AR" dirty="0"/>
              <a:t>Relapse </a:t>
            </a:r>
            <a:r>
              <a:rPr lang="es-CO" altLang="es-AR" dirty="0" err="1"/>
              <a:t>this</a:t>
            </a:r>
            <a:r>
              <a:rPr lang="es-CO" altLang="es-AR" dirty="0"/>
              <a:t> </a:t>
            </a:r>
            <a:r>
              <a:rPr lang="es-CO" altLang="es-AR" dirty="0" err="1"/>
              <a:t>is</a:t>
            </a:r>
            <a:r>
              <a:rPr lang="es-CO" altLang="es-AR" dirty="0"/>
              <a:t> a new </a:t>
            </a:r>
            <a:r>
              <a:rPr lang="es-CO" altLang="es-AR" dirty="0" err="1"/>
              <a:t>term</a:t>
            </a:r>
            <a:r>
              <a:rPr lang="es-CO" altLang="es-AR" dirty="0"/>
              <a:t> </a:t>
            </a:r>
            <a:r>
              <a:rPr lang="es-CO" altLang="es-AR" dirty="0" err="1"/>
              <a:t>for</a:t>
            </a:r>
            <a:r>
              <a:rPr lang="es-CO" altLang="es-AR" dirty="0"/>
              <a:t> </a:t>
            </a:r>
            <a:r>
              <a:rPr lang="es-CO" altLang="es-AR" dirty="0" err="1"/>
              <a:t>many</a:t>
            </a:r>
            <a:r>
              <a:rPr lang="es-CO" altLang="es-AR" dirty="0"/>
              <a:t>… </a:t>
            </a:r>
          </a:p>
        </p:txBody>
      </p:sp>
      <p:sp>
        <p:nvSpPr>
          <p:cNvPr id="60420" name="Slide Number Placeholder 3">
            <a:extLst>
              <a:ext uri="{FF2B5EF4-FFF2-40B4-BE49-F238E27FC236}">
                <a16:creationId xmlns:a16="http://schemas.microsoft.com/office/drawing/2014/main" id="{D3F71BC5-2FF6-4775-AD0E-3894A498AE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B04593-B07F-4381-9B7B-9CDBDF21FC66}" type="slidenum">
              <a:rPr lang="en-US" altLang="es-AR" smtClean="0">
                <a:latin typeface="Arial" panose="020B0604020202020204" pitchFamily="34" charset="0"/>
              </a:rPr>
              <a:pPr>
                <a:spcBef>
                  <a:spcPct val="0"/>
                </a:spcBef>
              </a:pPr>
              <a:t>18</a:t>
            </a:fld>
            <a:endParaRPr lang="en-US" altLang="es-AR">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D6B5B4E-933F-47B2-8183-5B1005D3D2D5}"/>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EC9948F-EC65-4FD9-AEA7-CDD9E4926A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CO" altLang="es-AR" dirty="0" err="1"/>
              <a:t>We</a:t>
            </a:r>
            <a:r>
              <a:rPr lang="es-CO" altLang="es-AR" dirty="0"/>
              <a:t> </a:t>
            </a:r>
            <a:r>
              <a:rPr lang="es-CO" altLang="es-AR" dirty="0" err="1"/>
              <a:t>took</a:t>
            </a:r>
            <a:r>
              <a:rPr lang="es-CO" altLang="es-AR" dirty="0"/>
              <a:t> </a:t>
            </a:r>
            <a:r>
              <a:rPr lang="es-CO" altLang="es-AR" dirty="0" err="1"/>
              <a:t>this</a:t>
            </a:r>
            <a:r>
              <a:rPr lang="es-CO" altLang="es-AR" dirty="0"/>
              <a:t> </a:t>
            </a:r>
            <a:r>
              <a:rPr lang="es-CO" altLang="es-AR" dirty="0" err="1"/>
              <a:t>study</a:t>
            </a:r>
            <a:r>
              <a:rPr lang="es-CO" altLang="es-AR" dirty="0"/>
              <a:t> done in 2006 to </a:t>
            </a:r>
            <a:r>
              <a:rPr lang="es-CO" altLang="es-AR" dirty="0" err="1"/>
              <a:t>developed</a:t>
            </a:r>
            <a:r>
              <a:rPr lang="es-CO" altLang="es-AR" dirty="0"/>
              <a:t> </a:t>
            </a:r>
            <a:r>
              <a:rPr lang="es-CO" altLang="es-AR" dirty="0" err="1"/>
              <a:t>this</a:t>
            </a:r>
            <a:r>
              <a:rPr lang="es-CO" altLang="es-AR" dirty="0"/>
              <a:t> </a:t>
            </a:r>
            <a:r>
              <a:rPr lang="es-CO" altLang="es-AR" dirty="0" err="1"/>
              <a:t>tool</a:t>
            </a:r>
            <a:r>
              <a:rPr lang="es-CO" altLang="es-AR" dirty="0"/>
              <a:t> </a:t>
            </a:r>
          </a:p>
          <a:p>
            <a:r>
              <a:rPr lang="es-CO" altLang="es-AR" dirty="0" err="1"/>
              <a:t>The</a:t>
            </a:r>
            <a:r>
              <a:rPr lang="es-CO" altLang="es-AR" dirty="0"/>
              <a:t> </a:t>
            </a:r>
            <a:r>
              <a:rPr lang="es-CO" altLang="es-AR" dirty="0" err="1"/>
              <a:t>impact</a:t>
            </a:r>
            <a:r>
              <a:rPr lang="es-CO" altLang="es-AR" dirty="0"/>
              <a:t> </a:t>
            </a:r>
            <a:r>
              <a:rPr lang="es-CO" altLang="es-AR" dirty="0" err="1"/>
              <a:t>of</a:t>
            </a:r>
            <a:r>
              <a:rPr lang="es-CO" altLang="es-AR" dirty="0"/>
              <a:t> </a:t>
            </a:r>
            <a:r>
              <a:rPr lang="es-CO" altLang="es-AR" dirty="0" err="1"/>
              <a:t>poor</a:t>
            </a:r>
            <a:r>
              <a:rPr lang="es-CO" altLang="es-AR" dirty="0"/>
              <a:t> </a:t>
            </a:r>
            <a:r>
              <a:rPr lang="es-CO" altLang="es-AR" dirty="0" err="1"/>
              <a:t>nutrition</a:t>
            </a:r>
            <a:r>
              <a:rPr lang="es-CO" altLang="es-AR" dirty="0"/>
              <a:t> </a:t>
            </a:r>
            <a:r>
              <a:rPr lang="es-CO" altLang="es-AR" dirty="0" err="1"/>
              <a:t>on</a:t>
            </a:r>
            <a:r>
              <a:rPr lang="es-CO" altLang="es-AR" dirty="0"/>
              <a:t> TB relapse. </a:t>
            </a:r>
          </a:p>
          <a:p>
            <a:r>
              <a:rPr lang="es-CO" altLang="es-AR" dirty="0" err="1"/>
              <a:t>You</a:t>
            </a:r>
            <a:r>
              <a:rPr lang="es-CO" altLang="es-AR" dirty="0"/>
              <a:t> can </a:t>
            </a:r>
            <a:r>
              <a:rPr lang="es-CO" altLang="es-AR" dirty="0" err="1"/>
              <a:t>order</a:t>
            </a:r>
            <a:r>
              <a:rPr lang="es-CO" altLang="es-AR" dirty="0"/>
              <a:t> </a:t>
            </a:r>
            <a:r>
              <a:rPr lang="es-CO" altLang="es-AR" dirty="0" err="1"/>
              <a:t>this</a:t>
            </a:r>
            <a:r>
              <a:rPr lang="es-CO" altLang="es-AR" dirty="0"/>
              <a:t> producto in </a:t>
            </a:r>
            <a:r>
              <a:rPr lang="es-CO" altLang="es-AR" dirty="0" err="1"/>
              <a:t>our</a:t>
            </a:r>
            <a:r>
              <a:rPr lang="es-CO" altLang="es-AR" dirty="0"/>
              <a:t> web page. </a:t>
            </a:r>
          </a:p>
        </p:txBody>
      </p:sp>
      <p:sp>
        <p:nvSpPr>
          <p:cNvPr id="62468" name="Slide Number Placeholder 3">
            <a:extLst>
              <a:ext uri="{FF2B5EF4-FFF2-40B4-BE49-F238E27FC236}">
                <a16:creationId xmlns:a16="http://schemas.microsoft.com/office/drawing/2014/main" id="{EA4FDE6E-76FC-4420-AF40-B485B069D9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A9B308-C6E9-4623-91BC-8A2C1D5A4EDF}" type="slidenum">
              <a:rPr lang="en-US" altLang="es-AR" smtClean="0">
                <a:latin typeface="Arial" panose="020B0604020202020204" pitchFamily="34" charset="0"/>
              </a:rPr>
              <a:pPr>
                <a:spcBef>
                  <a:spcPct val="0"/>
                </a:spcBef>
              </a:pPr>
              <a:t>19</a:t>
            </a:fld>
            <a:endParaRPr lang="en-US" altLang="es-A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336666C-E68F-4291-B603-9717A419CF2B}"/>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FF4FFD3-BC3E-46F4-82FC-BB3DDD6223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AR" dirty="0"/>
              <a:t>Let’s start with the objectives, I’ll be discussing the importance of weight gain on TB treatment outcomes, and I’ll demonstrate the use of this pocket guide that includes a BMI chart with case studies. </a:t>
            </a:r>
          </a:p>
          <a:p>
            <a:pPr eaLnBrk="1" hangingPunct="1"/>
            <a:r>
              <a:rPr lang="en-US" altLang="es-AR" dirty="0"/>
              <a:t>This pocket guide is one of our products at heartland it was developed more than 10 years ago to aid the nurses with the clinical assessment in monitoring the patient’s weight and nutritional status.  </a:t>
            </a:r>
          </a:p>
        </p:txBody>
      </p:sp>
      <p:sp>
        <p:nvSpPr>
          <p:cNvPr id="27652" name="Slide Number Placeholder 3">
            <a:extLst>
              <a:ext uri="{FF2B5EF4-FFF2-40B4-BE49-F238E27FC236}">
                <a16:creationId xmlns:a16="http://schemas.microsoft.com/office/drawing/2014/main" id="{DE831C27-DDFC-4484-9721-7473D3CB4D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294D37-E54B-492B-897C-D42C43C85454}" type="slidenum">
              <a:rPr lang="en-US" altLang="es-AR" smtClean="0">
                <a:latin typeface="Arial" panose="020B0604020202020204" pitchFamily="34" charset="0"/>
              </a:rPr>
              <a:pPr>
                <a:spcBef>
                  <a:spcPct val="0"/>
                </a:spcBef>
              </a:pPr>
              <a:t>2</a:t>
            </a:fld>
            <a:endParaRPr lang="en-US" altLang="es-A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2E325A9-7493-47BD-B38D-7BCDAC746A1A}"/>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8F0F1073-E922-4AE3-BE04-529A0775D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p>
        </p:txBody>
      </p:sp>
      <p:sp>
        <p:nvSpPr>
          <p:cNvPr id="64516" name="Slide Number Placeholder 3">
            <a:extLst>
              <a:ext uri="{FF2B5EF4-FFF2-40B4-BE49-F238E27FC236}">
                <a16:creationId xmlns:a16="http://schemas.microsoft.com/office/drawing/2014/main" id="{4781F5EE-9BAA-443F-ABCE-B273EED13F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5F8A2D-C424-45AA-B246-8D5673018959}" type="slidenum">
              <a:rPr lang="en-US" altLang="es-AR" smtClean="0">
                <a:latin typeface="Arial" panose="020B0604020202020204" pitchFamily="34" charset="0"/>
              </a:rPr>
              <a:pPr>
                <a:spcBef>
                  <a:spcPct val="0"/>
                </a:spcBef>
              </a:pPr>
              <a:t>20</a:t>
            </a:fld>
            <a:endParaRPr lang="en-US" altLang="es-AR">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A6B4E27B-B12F-4202-8752-75E6821981CB}"/>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2C18150C-F8E8-4A77-B8C3-4CA348B3AE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dirty="0"/>
          </a:p>
        </p:txBody>
      </p:sp>
      <p:sp>
        <p:nvSpPr>
          <p:cNvPr id="66564" name="Slide Number Placeholder 3">
            <a:extLst>
              <a:ext uri="{FF2B5EF4-FFF2-40B4-BE49-F238E27FC236}">
                <a16:creationId xmlns:a16="http://schemas.microsoft.com/office/drawing/2014/main" id="{3557CFD0-E482-4FCB-A379-0630617F4E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1A44E0-DECD-4375-8BE6-7B3293D65393}" type="slidenum">
              <a:rPr lang="en-US" altLang="es-AR" smtClean="0">
                <a:latin typeface="Arial" panose="020B0604020202020204" pitchFamily="34" charset="0"/>
              </a:rPr>
              <a:pPr>
                <a:spcBef>
                  <a:spcPct val="0"/>
                </a:spcBef>
              </a:pPr>
              <a:t>21</a:t>
            </a:fld>
            <a:endParaRPr lang="en-US" altLang="es-AR">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A2BE7BC-3D79-41D6-AA97-A5265EAB9A59}"/>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26D87FE-C4F5-42D2-B23D-6B972E0F12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dirty="0"/>
          </a:p>
        </p:txBody>
      </p:sp>
      <p:sp>
        <p:nvSpPr>
          <p:cNvPr id="68612" name="Slide Number Placeholder 3">
            <a:extLst>
              <a:ext uri="{FF2B5EF4-FFF2-40B4-BE49-F238E27FC236}">
                <a16:creationId xmlns:a16="http://schemas.microsoft.com/office/drawing/2014/main" id="{3EE56E18-457A-4096-9FDA-53F1FBF031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01B313-6B02-4761-85CD-150C75F42FB4}" type="slidenum">
              <a:rPr lang="en-US" altLang="es-AR" smtClean="0">
                <a:latin typeface="Arial" panose="020B0604020202020204" pitchFamily="34" charset="0"/>
              </a:rPr>
              <a:pPr>
                <a:spcBef>
                  <a:spcPct val="0"/>
                </a:spcBef>
              </a:pPr>
              <a:t>22</a:t>
            </a:fld>
            <a:endParaRPr lang="en-US" altLang="es-AR">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23</a:t>
            </a:fld>
            <a:endParaRPr lang="en-US" altLang="en-US"/>
          </a:p>
        </p:txBody>
      </p:sp>
    </p:spTree>
    <p:extLst>
      <p:ext uri="{BB962C8B-B14F-4D97-AF65-F5344CB8AC3E}">
        <p14:creationId xmlns:p14="http://schemas.microsoft.com/office/powerpoint/2010/main" val="156807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otes Placeholder 1">
            <a:extLst>
              <a:ext uri="{FF2B5EF4-FFF2-40B4-BE49-F238E27FC236}">
                <a16:creationId xmlns:a16="http://schemas.microsoft.com/office/drawing/2014/main" id="{79C7CC6C-8F72-4757-873E-189BFD4E10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8000F800-0792-4962-913F-FDC6720F2E7E}"/>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E76FC6B8-89A5-4324-9CDF-7F9578BA4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AR">
                <a:latin typeface="Arial" panose="020B0604020202020204" pitchFamily="34" charset="0"/>
                <a:cs typeface="Arial" panose="020B0604020202020204" pitchFamily="34" charset="0"/>
              </a:rPr>
              <a:t>From those who relapse</a:t>
            </a:r>
          </a:p>
          <a:p>
            <a:pPr eaLnBrk="1" hangingPunct="1"/>
            <a:r>
              <a:rPr lang="en-US" altLang="es-AR">
                <a:latin typeface="Arial" panose="020B0604020202020204" pitchFamily="34" charset="0"/>
                <a:cs typeface="Arial" panose="020B0604020202020204" pitchFamily="34" charset="0"/>
              </a:rPr>
              <a:t>Those who were undernourished or underweight (BMI &lt;18.5) Risk of relapse 20%  </a:t>
            </a:r>
          </a:p>
          <a:p>
            <a:pPr eaLnBrk="1" hangingPunct="1"/>
            <a:endParaRPr lang="en-US" altLang="es-AR">
              <a:latin typeface="Arial" panose="020B0604020202020204" pitchFamily="34" charset="0"/>
              <a:cs typeface="Arial" panose="020B0604020202020204" pitchFamily="34" charset="0"/>
            </a:endParaRPr>
          </a:p>
          <a:p>
            <a:pPr eaLnBrk="1" hangingPunct="1"/>
            <a:endParaRPr lang="en-US" altLang="es-AR">
              <a:latin typeface="Arial" panose="020B0604020202020204" pitchFamily="34" charset="0"/>
              <a:cs typeface="Arial" panose="020B0604020202020204" pitchFamily="34" charset="0"/>
            </a:endParaRPr>
          </a:p>
          <a:p>
            <a:pPr eaLnBrk="1" hangingPunct="1"/>
            <a:r>
              <a:rPr lang="en-US" altLang="es-AR">
                <a:latin typeface="Arial" panose="020B0604020202020204" pitchFamily="34" charset="0"/>
                <a:cs typeface="Arial" panose="020B0604020202020204" pitchFamily="34" charset="0"/>
              </a:rPr>
              <a:t>Under weight Patients in the study who also had cavitary disease, positive sputum at 2-months but had a &gt; 5% weight gain during the Initial Phase had a 18.5% relapse rate</a:t>
            </a:r>
          </a:p>
          <a:p>
            <a:pPr eaLnBrk="1" hangingPunct="1"/>
            <a:endParaRPr lang="en-US" altLang="es-AR">
              <a:latin typeface="Arial" panose="020B0604020202020204" pitchFamily="34" charset="0"/>
              <a:cs typeface="Arial" panose="020B0604020202020204" pitchFamily="34" charset="0"/>
            </a:endParaRPr>
          </a:p>
          <a:p>
            <a:pPr eaLnBrk="1" hangingPunct="1"/>
            <a:r>
              <a:rPr lang="en-US" altLang="es-AR">
                <a:latin typeface="Arial" panose="020B0604020202020204" pitchFamily="34" charset="0"/>
                <a:cs typeface="Arial" panose="020B0604020202020204" pitchFamily="34" charset="0"/>
              </a:rPr>
              <a:t>Under weight Patients in the study who had cavitary disease, positive sputum at 2-months and a  &lt; 5% weight gain during the Initial Phase of therapy had a 50.5% relapse rate</a:t>
            </a:r>
          </a:p>
          <a:p>
            <a:pPr eaLnBrk="1" hangingPunct="1"/>
            <a:endParaRPr lang="en-US" altLang="es-AR">
              <a:latin typeface="Arial" panose="020B0604020202020204" pitchFamily="34" charset="0"/>
              <a:cs typeface="Arial" panose="020B0604020202020204" pitchFamily="34" charset="0"/>
            </a:endParaRPr>
          </a:p>
          <a:p>
            <a:pPr eaLnBrk="1" hangingPunct="1"/>
            <a:r>
              <a:rPr lang="en-US" altLang="es-AR">
                <a:latin typeface="Arial" panose="020B0604020202020204" pitchFamily="34" charset="0"/>
                <a:cs typeface="Arial" panose="020B0604020202020204" pitchFamily="34" charset="0"/>
              </a:rPr>
              <a:t>If only weight change between diagnosis and end of 2-month initial phase of therapy was assessed, the relapse risk was 11.9% among patients gaining more than 5% body weight versus 20.3% in patients gaining less than 5% body weight </a:t>
            </a:r>
          </a:p>
        </p:txBody>
      </p:sp>
      <p:sp>
        <p:nvSpPr>
          <p:cNvPr id="73732" name="Slide Number Placeholder 3">
            <a:extLst>
              <a:ext uri="{FF2B5EF4-FFF2-40B4-BE49-F238E27FC236}">
                <a16:creationId xmlns:a16="http://schemas.microsoft.com/office/drawing/2014/main" id="{F539294A-8B24-4E88-8147-BC57C144A1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D51D0A-FC4F-4D1E-9BFF-392566D07460}" type="slidenum">
              <a:rPr lang="en-US" altLang="es-AR" smtClean="0">
                <a:latin typeface="Arial" panose="020B0604020202020204" pitchFamily="34" charset="0"/>
              </a:rPr>
              <a:pPr>
                <a:spcBef>
                  <a:spcPct val="0"/>
                </a:spcBef>
              </a:pPr>
              <a:t>25</a:t>
            </a:fld>
            <a:endParaRPr lang="en-US" altLang="es-AR">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531FC5A-6DDC-48D3-93F5-D436EE872CC9}"/>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1660F2B-CAC7-494D-B3FC-7F1944EEE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AR" sz="800">
                <a:latin typeface="Arial" panose="020B0604020202020204" pitchFamily="34" charset="0"/>
                <a:cs typeface="Arial" panose="020B0604020202020204" pitchFamily="34" charset="0"/>
              </a:rPr>
              <a:t>The risk of relapse can be attributed to lack of weight gain between diagnosis and the end of the initial phase of therapy</a:t>
            </a:r>
          </a:p>
          <a:p>
            <a:endParaRPr lang="en-US" altLang="es-AR"/>
          </a:p>
        </p:txBody>
      </p:sp>
      <p:sp>
        <p:nvSpPr>
          <p:cNvPr id="75780" name="Slide Number Placeholder 3">
            <a:extLst>
              <a:ext uri="{FF2B5EF4-FFF2-40B4-BE49-F238E27FC236}">
                <a16:creationId xmlns:a16="http://schemas.microsoft.com/office/drawing/2014/main" id="{93AEA00C-BEA7-40B6-9664-46BB96FF37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99B70F-4E35-428C-A33D-2B71B9D1467B}" type="slidenum">
              <a:rPr lang="en-US" altLang="es-AR" smtClean="0">
                <a:latin typeface="Arial" panose="020B0604020202020204" pitchFamily="34" charset="0"/>
              </a:rPr>
              <a:pPr>
                <a:spcBef>
                  <a:spcPct val="0"/>
                </a:spcBef>
              </a:pPr>
              <a:t>26</a:t>
            </a:fld>
            <a:endParaRPr lang="en-US" altLang="es-AR">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944ADE77-CE95-4DD0-A2CD-0B6D3CBA2D9F}"/>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BFDE4E33-8B43-4868-A39D-E15CD761E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p>
        </p:txBody>
      </p:sp>
      <p:sp>
        <p:nvSpPr>
          <p:cNvPr id="77828" name="Slide Number Placeholder 3">
            <a:extLst>
              <a:ext uri="{FF2B5EF4-FFF2-40B4-BE49-F238E27FC236}">
                <a16:creationId xmlns:a16="http://schemas.microsoft.com/office/drawing/2014/main" id="{9C3D6413-5406-4911-A9BA-A3D5D53E23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100C1D-26B9-4851-AF47-F7E291C34D1C}" type="slidenum">
              <a:rPr lang="en-US" altLang="es-AR" smtClean="0">
                <a:latin typeface="Arial" panose="020B0604020202020204" pitchFamily="34" charset="0"/>
              </a:rPr>
              <a:pPr>
                <a:spcBef>
                  <a:spcPct val="0"/>
                </a:spcBef>
              </a:pPr>
              <a:t>27</a:t>
            </a:fld>
            <a:endParaRPr lang="en-US" altLang="es-AR">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8419911B-BF24-43BA-9607-DB0CB9D6A2A1}"/>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7FD61CD5-2CA5-4154-B5DD-3926A1C2C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a:p>
        </p:txBody>
      </p:sp>
      <p:sp>
        <p:nvSpPr>
          <p:cNvPr id="79876" name="Slide Number Placeholder 3">
            <a:extLst>
              <a:ext uri="{FF2B5EF4-FFF2-40B4-BE49-F238E27FC236}">
                <a16:creationId xmlns:a16="http://schemas.microsoft.com/office/drawing/2014/main" id="{2BA44AF1-F48B-4B33-B7E6-9A41595C00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6801CD-C775-4E95-A1BC-91DF6A02B5F3}" type="slidenum">
              <a:rPr lang="en-US" altLang="es-AR" smtClean="0">
                <a:latin typeface="Arial" panose="020B0604020202020204" pitchFamily="34" charset="0"/>
              </a:rPr>
              <a:pPr>
                <a:spcBef>
                  <a:spcPct val="0"/>
                </a:spcBef>
              </a:pPr>
              <a:t>28</a:t>
            </a:fld>
            <a:endParaRPr lang="en-US" altLang="es-AR">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29</a:t>
            </a:fld>
            <a:endParaRPr lang="en-US" altLang="en-US"/>
          </a:p>
        </p:txBody>
      </p:sp>
    </p:spTree>
    <p:extLst>
      <p:ext uri="{BB962C8B-B14F-4D97-AF65-F5344CB8AC3E}">
        <p14:creationId xmlns:p14="http://schemas.microsoft.com/office/powerpoint/2010/main" val="276436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80A11E3-6AF9-463D-AD11-E915E8AC9297}"/>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4B334A7-EED1-4DB6-973F-CE1D9F3E75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a:solidFill>
                  <a:srgbClr val="3C4245"/>
                </a:solidFill>
                <a:latin typeface="Arial" panose="020B0604020202020204" pitchFamily="34" charset="0"/>
              </a:rPr>
              <a:t>First I would like to clarify some terms. Malnutrition</a:t>
            </a:r>
            <a:r>
              <a:rPr lang="en-US" altLang="es-CO">
                <a:solidFill>
                  <a:srgbClr val="333333"/>
                </a:solidFill>
                <a:latin typeface="Open Sans" panose="020B0606030504020204" pitchFamily="34" charset="0"/>
              </a:rPr>
              <a:t> and undernutrition are terms that we often use loosely to refer to a condition where a person is not getting a balanced diet. However, malnutrition refers not only to deficiencies but also to excesses or imbalances </a:t>
            </a:r>
          </a:p>
          <a:p>
            <a:r>
              <a:rPr lang="en-US" altLang="es-CO">
                <a:solidFill>
                  <a:srgbClr val="3C4245"/>
                </a:solidFill>
                <a:latin typeface="Arial" panose="020B0604020202020204" pitchFamily="34" charset="0"/>
              </a:rPr>
              <a:t>This is the definition of Malnutrition by the WHO. </a:t>
            </a:r>
          </a:p>
          <a:p>
            <a:r>
              <a:rPr lang="en-US" altLang="es-CO">
                <a:solidFill>
                  <a:srgbClr val="3C4245"/>
                </a:solidFill>
                <a:latin typeface="Arial" panose="020B0604020202020204" pitchFamily="34" charset="0"/>
              </a:rPr>
              <a:t>The term malnutrition addresses conditions:</a:t>
            </a:r>
          </a:p>
          <a:p>
            <a:r>
              <a:rPr lang="en-US" altLang="es-CO"/>
              <a:t>For the purposes of this presentation, I’ll be talking about undernutrition and the relationship with TB  </a:t>
            </a:r>
          </a:p>
        </p:txBody>
      </p:sp>
      <p:sp>
        <p:nvSpPr>
          <p:cNvPr id="29700" name="Slide Number Placeholder 3">
            <a:extLst>
              <a:ext uri="{FF2B5EF4-FFF2-40B4-BE49-F238E27FC236}">
                <a16:creationId xmlns:a16="http://schemas.microsoft.com/office/drawing/2014/main" id="{67F53FF9-2EFC-4024-ABA0-72BF40D8B8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61663766-102B-4EC9-94B5-ECC3799E2A43}"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28C0F32C-791E-4555-AE70-401ACABCEA0C}"/>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7C19D48E-D8A3-47C3-9FE1-18EA1B9D1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CO" altLang="es-AR" dirty="0"/>
              <a:t>BMI </a:t>
            </a:r>
            <a:r>
              <a:rPr lang="es-CO" altLang="es-AR" dirty="0" err="1"/>
              <a:t>is</a:t>
            </a:r>
            <a:r>
              <a:rPr lang="es-CO" altLang="es-AR" dirty="0"/>
              <a:t> a table, </a:t>
            </a:r>
            <a:r>
              <a:rPr lang="es-CO" altLang="es-AR" dirty="0" err="1"/>
              <a:t>is</a:t>
            </a:r>
            <a:r>
              <a:rPr lang="es-CO" altLang="es-AR" dirty="0"/>
              <a:t> a </a:t>
            </a:r>
            <a:r>
              <a:rPr lang="es-CO" altLang="es-AR" dirty="0" err="1"/>
              <a:t>method</a:t>
            </a:r>
            <a:r>
              <a:rPr lang="es-CO" altLang="es-AR" dirty="0"/>
              <a:t> to </a:t>
            </a:r>
            <a:r>
              <a:rPr lang="es-CO" altLang="es-AR" dirty="0" err="1"/>
              <a:t>measure</a:t>
            </a:r>
            <a:r>
              <a:rPr lang="es-CO" altLang="es-AR" dirty="0"/>
              <a:t> </a:t>
            </a:r>
            <a:r>
              <a:rPr lang="es-CO" altLang="es-AR" dirty="0" err="1"/>
              <a:t>the</a:t>
            </a:r>
            <a:r>
              <a:rPr lang="es-CO" altLang="es-AR" dirty="0"/>
              <a:t> </a:t>
            </a:r>
            <a:r>
              <a:rPr lang="es-CO" altLang="es-AR" dirty="0" err="1"/>
              <a:t>condition</a:t>
            </a:r>
            <a:r>
              <a:rPr lang="es-CO" altLang="es-AR" dirty="0"/>
              <a:t> </a:t>
            </a:r>
            <a:r>
              <a:rPr lang="es-CO" altLang="es-AR" dirty="0" err="1"/>
              <a:t>of</a:t>
            </a:r>
            <a:r>
              <a:rPr lang="es-CO" altLang="es-AR" dirty="0"/>
              <a:t> </a:t>
            </a:r>
            <a:r>
              <a:rPr lang="es-CO" altLang="es-AR" dirty="0" err="1"/>
              <a:t>nutrition</a:t>
            </a:r>
            <a:endParaRPr lang="es-CO" altLang="es-AR" dirty="0"/>
          </a:p>
          <a:p>
            <a:r>
              <a:rPr lang="en-US" altLang="es-CO" dirty="0">
                <a:solidFill>
                  <a:srgbClr val="212121"/>
                </a:solidFill>
                <a:latin typeface="Cambria" panose="02040503050406030204" pitchFamily="18" charset="0"/>
              </a:rPr>
              <a:t>calculates as the weight in kilograms divided by the height in meters squared</a:t>
            </a:r>
          </a:p>
          <a:p>
            <a:r>
              <a:rPr lang="en-US" altLang="es-AR" dirty="0">
                <a:solidFill>
                  <a:srgbClr val="212121"/>
                </a:solidFill>
                <a:latin typeface="Cambria" panose="02040503050406030204" pitchFamily="18" charset="0"/>
              </a:rPr>
              <a:t>Categories are  </a:t>
            </a:r>
          </a:p>
          <a:p>
            <a:r>
              <a:rPr lang="en-US" altLang="es-AR" dirty="0">
                <a:solidFill>
                  <a:srgbClr val="212121"/>
                </a:solidFill>
                <a:latin typeface="Cambria" panose="02040503050406030204" pitchFamily="18" charset="0"/>
              </a:rPr>
              <a:t>severely underweight &lt;16</a:t>
            </a:r>
          </a:p>
          <a:p>
            <a:r>
              <a:rPr lang="en-US" altLang="es-AR" dirty="0">
                <a:solidFill>
                  <a:srgbClr val="212121"/>
                </a:solidFill>
                <a:latin typeface="Cambria" panose="02040503050406030204" pitchFamily="18" charset="0"/>
              </a:rPr>
              <a:t>Underweight 16-18.5</a:t>
            </a:r>
          </a:p>
          <a:p>
            <a:r>
              <a:rPr lang="en-US" altLang="es-AR" dirty="0">
                <a:solidFill>
                  <a:srgbClr val="212121"/>
                </a:solidFill>
                <a:latin typeface="Cambria" panose="02040503050406030204" pitchFamily="18" charset="0"/>
              </a:rPr>
              <a:t>Normal weight 18.5-24.9</a:t>
            </a:r>
          </a:p>
          <a:p>
            <a:r>
              <a:rPr lang="en-US" altLang="es-AR" dirty="0">
                <a:solidFill>
                  <a:srgbClr val="212121"/>
                </a:solidFill>
                <a:latin typeface="Cambria" panose="02040503050406030204" pitchFamily="18" charset="0"/>
              </a:rPr>
              <a:t>Overweight 25-29</a:t>
            </a:r>
          </a:p>
          <a:p>
            <a:r>
              <a:rPr lang="en-US" altLang="es-AR" dirty="0">
                <a:solidFill>
                  <a:srgbClr val="212121"/>
                </a:solidFill>
                <a:latin typeface="Cambria" panose="02040503050406030204" pitchFamily="18" charset="0"/>
              </a:rPr>
              <a:t>Obese &gt;30  </a:t>
            </a:r>
            <a:endParaRPr lang="es-CO" altLang="es-AR" dirty="0"/>
          </a:p>
        </p:txBody>
      </p:sp>
      <p:sp>
        <p:nvSpPr>
          <p:cNvPr id="82948" name="Slide Number Placeholder 3">
            <a:extLst>
              <a:ext uri="{FF2B5EF4-FFF2-40B4-BE49-F238E27FC236}">
                <a16:creationId xmlns:a16="http://schemas.microsoft.com/office/drawing/2014/main" id="{5F437343-A3A4-46D5-B1F0-12022E86FC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142000-9FE2-4D0A-AABB-1DF6553082EC}" type="slidenum">
              <a:rPr lang="en-US" altLang="es-AR" smtClean="0">
                <a:latin typeface="Arial" panose="020B0604020202020204" pitchFamily="34" charset="0"/>
              </a:rPr>
              <a:pPr>
                <a:spcBef>
                  <a:spcPct val="0"/>
                </a:spcBef>
              </a:pPr>
              <a:t>30</a:t>
            </a:fld>
            <a:endParaRPr lang="en-US" altLang="es-AR">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E9A8761F-53D6-45C8-98D4-AA23F7B9D133}"/>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FF70E3FD-5C61-4CC2-9B6B-EBD4EF9E1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p>
        </p:txBody>
      </p:sp>
      <p:sp>
        <p:nvSpPr>
          <p:cNvPr id="84996" name="Slide Number Placeholder 3">
            <a:extLst>
              <a:ext uri="{FF2B5EF4-FFF2-40B4-BE49-F238E27FC236}">
                <a16:creationId xmlns:a16="http://schemas.microsoft.com/office/drawing/2014/main" id="{49676344-62F8-453E-AB2E-26657B94D5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65703-FE58-448E-B4B0-7E75CA77A38C}" type="slidenum">
              <a:rPr lang="en-US" altLang="es-AR" smtClean="0">
                <a:latin typeface="Arial" panose="020B0604020202020204" pitchFamily="34" charset="0"/>
              </a:rPr>
              <a:pPr>
                <a:spcBef>
                  <a:spcPct val="0"/>
                </a:spcBef>
              </a:pPr>
              <a:t>31</a:t>
            </a:fld>
            <a:endParaRPr lang="en-US" altLang="es-AR">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F60BED7C-D407-43E9-A0AA-264F3B01215F}"/>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B80D0E54-DEF1-4137-ABC2-5BC1A9E57C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dirty="0"/>
          </a:p>
        </p:txBody>
      </p:sp>
      <p:sp>
        <p:nvSpPr>
          <p:cNvPr id="87044" name="Slide Number Placeholder 3">
            <a:extLst>
              <a:ext uri="{FF2B5EF4-FFF2-40B4-BE49-F238E27FC236}">
                <a16:creationId xmlns:a16="http://schemas.microsoft.com/office/drawing/2014/main" id="{C84C1023-CBDB-42F6-B989-6B31549C20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8B95E0-2265-4D23-89B9-731D5D5863B2}" type="slidenum">
              <a:rPr lang="en-US" altLang="es-AR" smtClean="0">
                <a:latin typeface="Arial" panose="020B0604020202020204" pitchFamily="34" charset="0"/>
              </a:rPr>
              <a:pPr>
                <a:spcBef>
                  <a:spcPct val="0"/>
                </a:spcBef>
              </a:pPr>
              <a:t>32</a:t>
            </a:fld>
            <a:endParaRPr lang="en-US" altLang="es-AR">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5790986D-65FB-4953-9BBD-73B534F873A6}"/>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36295C3-B47C-4047-8F8C-C7A94EBD48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a:latin typeface="Arial" panose="020B0604020202020204" pitchFamily="34" charset="0"/>
            </a:endParaRPr>
          </a:p>
        </p:txBody>
      </p:sp>
      <p:sp>
        <p:nvSpPr>
          <p:cNvPr id="93188" name="Slide Number Placeholder 3">
            <a:extLst>
              <a:ext uri="{FF2B5EF4-FFF2-40B4-BE49-F238E27FC236}">
                <a16:creationId xmlns:a16="http://schemas.microsoft.com/office/drawing/2014/main" id="{37624190-FC27-4E72-BACC-5246828DBB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573FF1-0041-4112-9D6F-2F19BCE071CA}" type="slidenum">
              <a:rPr lang="en-US" altLang="es-AR" smtClean="0">
                <a:latin typeface="Arial" panose="020B0604020202020204" pitchFamily="34" charset="0"/>
              </a:rPr>
              <a:pPr>
                <a:spcBef>
                  <a:spcPct val="0"/>
                </a:spcBef>
              </a:pPr>
              <a:t>33</a:t>
            </a:fld>
            <a:endParaRPr lang="en-US" altLang="es-AR">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889D258-6B44-12C9-A362-A8DE68F62B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57A5C355-BB6C-F394-35E2-191EAB428B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p>
        </p:txBody>
      </p:sp>
      <p:sp>
        <p:nvSpPr>
          <p:cNvPr id="73732" name="Slide Number Placeholder 3">
            <a:extLst>
              <a:ext uri="{FF2B5EF4-FFF2-40B4-BE49-F238E27FC236}">
                <a16:creationId xmlns:a16="http://schemas.microsoft.com/office/drawing/2014/main" id="{7ACA49A4-2103-72B7-4379-6E15D2C51D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5963" indent="-274638">
              <a:spcBef>
                <a:spcPct val="30000"/>
              </a:spcBef>
              <a:defRPr sz="1200">
                <a:solidFill>
                  <a:schemeClr val="tx1"/>
                </a:solidFill>
                <a:latin typeface="Calibri" panose="020F0502020204030204" pitchFamily="34" charset="0"/>
              </a:defRPr>
            </a:lvl2pPr>
            <a:lvl3pPr marL="1103313" indent="-220663">
              <a:spcBef>
                <a:spcPct val="30000"/>
              </a:spcBef>
              <a:defRPr sz="1200">
                <a:solidFill>
                  <a:schemeClr val="tx1"/>
                </a:solidFill>
                <a:latin typeface="Calibri" panose="020F0502020204030204" pitchFamily="34" charset="0"/>
              </a:defRPr>
            </a:lvl3pPr>
            <a:lvl4pPr marL="1544638" indent="-220663">
              <a:spcBef>
                <a:spcPct val="30000"/>
              </a:spcBef>
              <a:defRPr sz="1200">
                <a:solidFill>
                  <a:schemeClr val="tx1"/>
                </a:solidFill>
                <a:latin typeface="Calibri" panose="020F0502020204030204" pitchFamily="34" charset="0"/>
              </a:defRPr>
            </a:lvl4pPr>
            <a:lvl5pPr marL="1985963" indent="-220663">
              <a:spcBef>
                <a:spcPct val="30000"/>
              </a:spcBef>
              <a:defRPr sz="1200">
                <a:solidFill>
                  <a:schemeClr val="tx1"/>
                </a:solidFill>
                <a:latin typeface="Calibri" panose="020F0502020204030204" pitchFamily="34" charset="0"/>
              </a:defRPr>
            </a:lvl5pPr>
            <a:lvl6pPr marL="2443163" indent="-220663" eaLnBrk="0" fontAlgn="base" hangingPunct="0">
              <a:spcBef>
                <a:spcPct val="30000"/>
              </a:spcBef>
              <a:spcAft>
                <a:spcPct val="0"/>
              </a:spcAft>
              <a:defRPr sz="1200">
                <a:solidFill>
                  <a:schemeClr val="tx1"/>
                </a:solidFill>
                <a:latin typeface="Calibri" panose="020F0502020204030204" pitchFamily="34" charset="0"/>
              </a:defRPr>
            </a:lvl6pPr>
            <a:lvl7pPr marL="2900363" indent="-220663" eaLnBrk="0" fontAlgn="base" hangingPunct="0">
              <a:spcBef>
                <a:spcPct val="30000"/>
              </a:spcBef>
              <a:spcAft>
                <a:spcPct val="0"/>
              </a:spcAft>
              <a:defRPr sz="1200">
                <a:solidFill>
                  <a:schemeClr val="tx1"/>
                </a:solidFill>
                <a:latin typeface="Calibri" panose="020F0502020204030204" pitchFamily="34" charset="0"/>
              </a:defRPr>
            </a:lvl7pPr>
            <a:lvl8pPr marL="3357563" indent="-220663" eaLnBrk="0" fontAlgn="base" hangingPunct="0">
              <a:spcBef>
                <a:spcPct val="30000"/>
              </a:spcBef>
              <a:spcAft>
                <a:spcPct val="0"/>
              </a:spcAft>
              <a:defRPr sz="1200">
                <a:solidFill>
                  <a:schemeClr val="tx1"/>
                </a:solidFill>
                <a:latin typeface="Calibri" panose="020F0502020204030204" pitchFamily="34" charset="0"/>
              </a:defRPr>
            </a:lvl8pPr>
            <a:lvl9pPr marL="3814763" indent="-2206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5FFD47-F0A4-4F15-B013-8AD4013E5475}" type="slidenum">
              <a:rPr lang="en-US" altLang="es-AR">
                <a:latin typeface="Arial" panose="020B0604020202020204" pitchFamily="34" charset="0"/>
              </a:rPr>
              <a:pPr>
                <a:spcBef>
                  <a:spcPct val="0"/>
                </a:spcBef>
              </a:pPr>
              <a:t>34</a:t>
            </a:fld>
            <a:endParaRPr lang="en-US" altLang="es-AR">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35</a:t>
            </a:fld>
            <a:endParaRPr lang="en-US" altLang="en-US"/>
          </a:p>
        </p:txBody>
      </p:sp>
    </p:spTree>
    <p:extLst>
      <p:ext uri="{BB962C8B-B14F-4D97-AF65-F5344CB8AC3E}">
        <p14:creationId xmlns:p14="http://schemas.microsoft.com/office/powerpoint/2010/main" val="3132784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FAEFF647-D01C-47A4-A038-1A1B2A53103C}"/>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2143D1D-A66D-4163-990C-9BD61135AE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"This chart illustrates the probability of contracting TB and its correlation with BMI percentage over time. In this chart, the continuous line represents individuals with low BMI, while the dotted line shows those with high BMI.</a:t>
            </a:r>
          </a:p>
          <a:p>
            <a:pPr>
              <a:buNone/>
            </a:pPr>
            <a:r>
              <a:rPr lang="en-US" dirty="0"/>
              <a:t>For those unfamiliar with BMI, it is a measurement based on your height and weight. Generally, a higher BMI indicates a higher body fat percentage, while a lower BMI suggests undernutrition.</a:t>
            </a:r>
          </a:p>
          <a:p>
            <a:r>
              <a:rPr lang="en-US" dirty="0"/>
              <a:t>This data is from a study conducted by the National Health and Nutrition Examination Survey (NHANES) in the USA between 1971 and 1992, covering a 20-year period. Almost 15,000 individuals were studied. </a:t>
            </a:r>
          </a:p>
          <a:p>
            <a:r>
              <a:rPr lang="en-US" dirty="0"/>
              <a:t>The study found that individuals with a BMI less than 18.5 had a higher risk of contracting TB compared to those with a normal BMI."</a:t>
            </a:r>
          </a:p>
          <a:p>
            <a:r>
              <a:rPr lang="en-US" altLang="es-CO" dirty="0"/>
              <a:t>The X-Axis (horizontal) represents time (in months) </a:t>
            </a:r>
          </a:p>
          <a:p>
            <a:r>
              <a:rPr lang="en-US" altLang="es-CO" dirty="0"/>
              <a:t>The Y-Axis represents probability of remaining free of TB (1 (or 100%) means that all people on that group are free of TB in that point of time, </a:t>
            </a:r>
          </a:p>
          <a:p>
            <a:r>
              <a:rPr lang="en-US" altLang="es-CO" dirty="0"/>
              <a:t>As time progresses, this probability may decrease as some people develop TB. </a:t>
            </a:r>
          </a:p>
          <a:p>
            <a:r>
              <a:rPr lang="en-US" altLang="es-CO" b="1" dirty="0"/>
              <a:t>Conclusion: </a:t>
            </a:r>
            <a:r>
              <a:rPr lang="en-US" dirty="0"/>
              <a:t>Undernourished participants (Low BMI) developed TB significantly more quickly than those with normal nutritional status or higher BMI</a:t>
            </a:r>
            <a:endParaRPr lang="en-US" altLang="es-CO" dirty="0"/>
          </a:p>
        </p:txBody>
      </p:sp>
      <p:sp>
        <p:nvSpPr>
          <p:cNvPr id="39940" name="Slide Number Placeholder 3">
            <a:extLst>
              <a:ext uri="{FF2B5EF4-FFF2-40B4-BE49-F238E27FC236}">
                <a16:creationId xmlns:a16="http://schemas.microsoft.com/office/drawing/2014/main" id="{C4D0E405-68CC-4D60-89BB-85A6BFE33D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7907B71A-2FF9-4003-9D7D-7CB430838CB4}"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21E98C7-90F8-49B0-AF2C-62DAE19F2EB1}"/>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a:extLst>
              <a:ext uri="{FF2B5EF4-FFF2-40B4-BE49-F238E27FC236}">
                <a16:creationId xmlns:a16="http://schemas.microsoft.com/office/drawing/2014/main" id="{F32EC4B6-B167-4496-B643-9160D7877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38</a:t>
            </a:fld>
            <a:endParaRPr lang="en-US" altLang="en-US"/>
          </a:p>
        </p:txBody>
      </p:sp>
    </p:spTree>
    <p:extLst>
      <p:ext uri="{BB962C8B-B14F-4D97-AF65-F5344CB8AC3E}">
        <p14:creationId xmlns:p14="http://schemas.microsoft.com/office/powerpoint/2010/main" val="2479813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4378C31-098D-6126-F387-B1EA328663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FCEA465F-71F6-C19E-4EFC-4D66913694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AR">
                <a:latin typeface="Arial" panose="020B0604020202020204" pitchFamily="34" charset="0"/>
              </a:rPr>
              <a:t>Pt with a mass in throat that prevents PO. Pt needed a PEG tube to be fed. </a:t>
            </a:r>
            <a:r>
              <a:rPr lang="es-CO" altLang="es-AR">
                <a:latin typeface="Arial" panose="020B0604020202020204" pitchFamily="34" charset="0"/>
              </a:rPr>
              <a:t> </a:t>
            </a:r>
          </a:p>
        </p:txBody>
      </p:sp>
      <p:sp>
        <p:nvSpPr>
          <p:cNvPr id="82948" name="Slide Number Placeholder 3">
            <a:extLst>
              <a:ext uri="{FF2B5EF4-FFF2-40B4-BE49-F238E27FC236}">
                <a16:creationId xmlns:a16="http://schemas.microsoft.com/office/drawing/2014/main" id="{8589D3E2-CAB9-CD46-F03C-3B83667D3A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20734A-1689-4481-94E6-E95710287A4A}" type="slidenum">
              <a:rPr lang="en-US" altLang="es-AR">
                <a:latin typeface="Arial" panose="020B0604020202020204" pitchFamily="34" charset="0"/>
              </a:rPr>
              <a:pPr>
                <a:spcBef>
                  <a:spcPct val="0"/>
                </a:spcBef>
              </a:pPr>
              <a:t>39</a:t>
            </a:fld>
            <a:endParaRPr lang="en-US" altLang="es-A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90AB9DB-2778-4907-8A17-08024335DE5C}"/>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9DE9BF0-AC75-4F37-A217-60FADA6F66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dirty="0"/>
              <a:t>Undernutrition and TB affect the poorest and most marginalized countries.</a:t>
            </a:r>
          </a:p>
          <a:p>
            <a:r>
              <a:rPr lang="en-US" altLang="es-CO" dirty="0"/>
              <a:t>Worldwide geographically,  there is an link between TB and undernutrition. </a:t>
            </a:r>
          </a:p>
          <a:p>
            <a:r>
              <a:rPr lang="en-US" altLang="es-CO" dirty="0"/>
              <a:t>The top map, the dark red represents the countries with high incident of Tuberculosis </a:t>
            </a:r>
          </a:p>
          <a:p>
            <a:r>
              <a:rPr lang="en-US" altLang="es-CO" dirty="0"/>
              <a:t> bellow is the map with highest prevalence of undernutrition, its in dark green. </a:t>
            </a:r>
          </a:p>
          <a:p>
            <a:endParaRPr lang="en-US" altLang="es-CO" dirty="0"/>
          </a:p>
        </p:txBody>
      </p:sp>
      <p:sp>
        <p:nvSpPr>
          <p:cNvPr id="31748" name="Slide Number Placeholder 3">
            <a:extLst>
              <a:ext uri="{FF2B5EF4-FFF2-40B4-BE49-F238E27FC236}">
                <a16:creationId xmlns:a16="http://schemas.microsoft.com/office/drawing/2014/main" id="{7837969C-0F27-4607-A5F0-7B2DA7454C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E1B946F4-2E7F-4C08-AFEC-B6A0D51960A8}"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1695E43-B1A7-2785-278D-6B1B38866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22E0027D-08A6-A547-1CD5-52B8AFB1E1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AR">
                <a:latin typeface="Arial" panose="020B0604020202020204" pitchFamily="34" charset="0"/>
              </a:rPr>
              <a:t>Percutaneous Endoscopic Gatrostomy Tube, mass in his throat</a:t>
            </a:r>
          </a:p>
        </p:txBody>
      </p:sp>
      <p:sp>
        <p:nvSpPr>
          <p:cNvPr id="84996" name="Slide Number Placeholder 3">
            <a:extLst>
              <a:ext uri="{FF2B5EF4-FFF2-40B4-BE49-F238E27FC236}">
                <a16:creationId xmlns:a16="http://schemas.microsoft.com/office/drawing/2014/main" id="{3B334C1E-F334-2DC3-9B7B-C2C9FDF0FD88}"/>
              </a:ext>
            </a:extLst>
          </p:cNvPr>
          <p:cNvSpPr txBox="1">
            <a:spLocks noGrp="1"/>
          </p:cNvSpPr>
          <p:nvPr/>
        </p:nvSpPr>
        <p:spPr bwMode="auto">
          <a:xfrm>
            <a:off x="3969497" y="8830312"/>
            <a:ext cx="3039319" cy="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AF8194A-BD05-49A8-A362-8556F410090F}" type="slidenum">
              <a:rPr lang="en-US" altLang="es-AR">
                <a:latin typeface="Arial" panose="020B0604020202020204" pitchFamily="34" charset="0"/>
              </a:rPr>
              <a:pPr algn="r" eaLnBrk="1" hangingPunct="1">
                <a:spcBef>
                  <a:spcPct val="0"/>
                </a:spcBef>
              </a:pPr>
              <a:t>40</a:t>
            </a:fld>
            <a:endParaRPr lang="en-US" altLang="es-AR">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86C6F-EA5B-B974-BFC4-1B7784576ADF}"/>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E950A973-0161-4066-3213-95CD449C0552}"/>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a:extLst>
              <a:ext uri="{FF2B5EF4-FFF2-40B4-BE49-F238E27FC236}">
                <a16:creationId xmlns:a16="http://schemas.microsoft.com/office/drawing/2014/main" id="{67B68854-39B8-733F-3334-B5BF38A2EE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latin typeface="Arial" panose="020B0604020202020204" pitchFamily="34" charset="0"/>
            </a:endParaRPr>
          </a:p>
        </p:txBody>
      </p:sp>
    </p:spTree>
    <p:extLst>
      <p:ext uri="{BB962C8B-B14F-4D97-AF65-F5344CB8AC3E}">
        <p14:creationId xmlns:p14="http://schemas.microsoft.com/office/powerpoint/2010/main" val="410467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33CA6450-ACA0-3241-D11D-6DFF41515E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C928A1DB-CF4F-0019-F6FB-AE8F5E1E08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a:latin typeface="Arial" panose="020B0604020202020204" pitchFamily="34" charset="0"/>
            </a:endParaRPr>
          </a:p>
        </p:txBody>
      </p:sp>
      <p:sp>
        <p:nvSpPr>
          <p:cNvPr id="96260" name="Slide Number Placeholder 3">
            <a:extLst>
              <a:ext uri="{FF2B5EF4-FFF2-40B4-BE49-F238E27FC236}">
                <a16:creationId xmlns:a16="http://schemas.microsoft.com/office/drawing/2014/main" id="{C0237D2A-5704-F07B-EC9D-39DB63C375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761" indent="-285293">
              <a:spcBef>
                <a:spcPct val="30000"/>
              </a:spcBef>
              <a:defRPr sz="1200">
                <a:solidFill>
                  <a:schemeClr val="tx1"/>
                </a:solidFill>
                <a:latin typeface="Calibri" panose="020F0502020204030204" pitchFamily="34" charset="0"/>
              </a:defRPr>
            </a:lvl2pPr>
            <a:lvl3pPr marL="1141171" indent="-228234">
              <a:spcBef>
                <a:spcPct val="30000"/>
              </a:spcBef>
              <a:defRPr sz="1200">
                <a:solidFill>
                  <a:schemeClr val="tx1"/>
                </a:solidFill>
                <a:latin typeface="Calibri" panose="020F0502020204030204" pitchFamily="34" charset="0"/>
              </a:defRPr>
            </a:lvl3pPr>
            <a:lvl4pPr marL="1597640" indent="-228234">
              <a:spcBef>
                <a:spcPct val="30000"/>
              </a:spcBef>
              <a:defRPr sz="1200">
                <a:solidFill>
                  <a:schemeClr val="tx1"/>
                </a:solidFill>
                <a:latin typeface="Calibri" panose="020F0502020204030204" pitchFamily="34" charset="0"/>
              </a:defRPr>
            </a:lvl4pPr>
            <a:lvl5pPr marL="2054108" indent="-228234">
              <a:spcBef>
                <a:spcPct val="30000"/>
              </a:spcBef>
              <a:defRPr sz="1200">
                <a:solidFill>
                  <a:schemeClr val="tx1"/>
                </a:solidFill>
                <a:latin typeface="Calibri" panose="020F0502020204030204" pitchFamily="34" charset="0"/>
              </a:defRPr>
            </a:lvl5pPr>
            <a:lvl6pPr marL="2510577" indent="-228234" eaLnBrk="0" fontAlgn="base" hangingPunct="0">
              <a:spcBef>
                <a:spcPct val="30000"/>
              </a:spcBef>
              <a:spcAft>
                <a:spcPct val="0"/>
              </a:spcAft>
              <a:defRPr sz="1200">
                <a:solidFill>
                  <a:schemeClr val="tx1"/>
                </a:solidFill>
                <a:latin typeface="Calibri" panose="020F0502020204030204" pitchFamily="34" charset="0"/>
              </a:defRPr>
            </a:lvl6pPr>
            <a:lvl7pPr marL="2967045" indent="-228234" eaLnBrk="0" fontAlgn="base" hangingPunct="0">
              <a:spcBef>
                <a:spcPct val="30000"/>
              </a:spcBef>
              <a:spcAft>
                <a:spcPct val="0"/>
              </a:spcAft>
              <a:defRPr sz="1200">
                <a:solidFill>
                  <a:schemeClr val="tx1"/>
                </a:solidFill>
                <a:latin typeface="Calibri" panose="020F0502020204030204" pitchFamily="34" charset="0"/>
              </a:defRPr>
            </a:lvl7pPr>
            <a:lvl8pPr marL="3423514" indent="-228234" eaLnBrk="0" fontAlgn="base" hangingPunct="0">
              <a:spcBef>
                <a:spcPct val="30000"/>
              </a:spcBef>
              <a:spcAft>
                <a:spcPct val="0"/>
              </a:spcAft>
              <a:defRPr sz="1200">
                <a:solidFill>
                  <a:schemeClr val="tx1"/>
                </a:solidFill>
                <a:latin typeface="Calibri" panose="020F0502020204030204" pitchFamily="34" charset="0"/>
              </a:defRPr>
            </a:lvl8pPr>
            <a:lvl9pPr marL="3879982" indent="-228234"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A88B21-CE70-4BFA-88C9-30015C83B3E3}" type="slidenum">
              <a:rPr lang="en-US" altLang="es-AR">
                <a:latin typeface="Arial" panose="020B0604020202020204" pitchFamily="34" charset="0"/>
              </a:rPr>
              <a:pPr>
                <a:spcBef>
                  <a:spcPct val="0"/>
                </a:spcBef>
              </a:pPr>
              <a:t>44</a:t>
            </a:fld>
            <a:endParaRPr lang="en-US" altLang="es-AR">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83A7C54-9171-8E0F-0C27-3ED2C0C3B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B078513-0F79-E6CF-33FE-699E3DB28C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tLang="es-AR">
              <a:latin typeface="Arial" panose="020B0604020202020204" pitchFamily="34" charset="0"/>
            </a:endParaRPr>
          </a:p>
        </p:txBody>
      </p:sp>
      <p:sp>
        <p:nvSpPr>
          <p:cNvPr id="98308" name="Slide Number Placeholder 3">
            <a:extLst>
              <a:ext uri="{FF2B5EF4-FFF2-40B4-BE49-F238E27FC236}">
                <a16:creationId xmlns:a16="http://schemas.microsoft.com/office/drawing/2014/main" id="{93B613BC-D3F2-B070-7AF2-EF301FC71AF2}"/>
              </a:ext>
            </a:extLst>
          </p:cNvPr>
          <p:cNvSpPr txBox="1">
            <a:spLocks noGrp="1"/>
          </p:cNvSpPr>
          <p:nvPr/>
        </p:nvSpPr>
        <p:spPr bwMode="auto">
          <a:xfrm>
            <a:off x="3120136" y="12070735"/>
            <a:ext cx="2388036" cy="63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5" tIns="47348" rIns="94695" bIns="47348"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A54D7B-D65F-4977-877A-47DA9F490379}" type="slidenum">
              <a:rPr lang="en-US" altLang="es-AR">
                <a:latin typeface="Arial" panose="020B0604020202020204" pitchFamily="34" charset="0"/>
              </a:rPr>
              <a:pPr algn="r" eaLnBrk="1" hangingPunct="1">
                <a:spcBef>
                  <a:spcPct val="0"/>
                </a:spcBef>
              </a:pPr>
              <a:t>45</a:t>
            </a:fld>
            <a:endParaRPr lang="en-US" altLang="es-AR">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A6198DB-3391-43F8-9E3E-837D4AAF82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4193D55B-D0F9-47F3-773C-82FD99BDC6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AR">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4457A170-972F-477C-A7F4-BD309A0C8D4E}"/>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4E441F77-0A28-4D44-9227-BD2350FE2F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77" tIns="47787" rIns="95577" bIns="47787" numCol="1" anchor="t" anchorCtr="0" compatLnSpc="1">
            <a:prstTxWarp prst="textNoShape">
              <a:avLst/>
            </a:prstTxWarp>
          </a:bodyPr>
          <a:lstStyle/>
          <a:p>
            <a:r>
              <a:rPr lang="en-US" altLang="es-AR" dirty="0">
                <a:latin typeface="Arial" panose="020B0604020202020204" pitchFamily="34" charset="0"/>
              </a:rPr>
              <a:t>Thank you for your time</a:t>
            </a:r>
          </a:p>
        </p:txBody>
      </p:sp>
      <p:sp>
        <p:nvSpPr>
          <p:cNvPr id="103428" name="Slide Number Placeholder 3">
            <a:extLst>
              <a:ext uri="{FF2B5EF4-FFF2-40B4-BE49-F238E27FC236}">
                <a16:creationId xmlns:a16="http://schemas.microsoft.com/office/drawing/2014/main" id="{1DD36DC3-4E56-426D-8104-6123D26F2D05}"/>
              </a:ext>
            </a:extLst>
          </p:cNvPr>
          <p:cNvSpPr txBox="1">
            <a:spLocks noGrp="1"/>
          </p:cNvSpPr>
          <p:nvPr/>
        </p:nvSpPr>
        <p:spPr bwMode="auto">
          <a:xfrm>
            <a:off x="3120136" y="12070735"/>
            <a:ext cx="2388036" cy="63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7" tIns="47787" rIns="95577" bIns="47787" anchor="b"/>
          <a:lstStyle>
            <a:lvl1pPr defTabSz="904875">
              <a:spcBef>
                <a:spcPct val="30000"/>
              </a:spcBef>
              <a:defRPr sz="1200">
                <a:solidFill>
                  <a:schemeClr val="tx1"/>
                </a:solidFill>
                <a:latin typeface="Calibri" panose="020F0502020204030204" pitchFamily="34" charset="0"/>
              </a:defRPr>
            </a:lvl1pPr>
            <a:lvl2pPr marL="742950" indent="-285750" defTabSz="904875">
              <a:spcBef>
                <a:spcPct val="30000"/>
              </a:spcBef>
              <a:defRPr sz="1200">
                <a:solidFill>
                  <a:schemeClr val="tx1"/>
                </a:solidFill>
                <a:latin typeface="Calibri" panose="020F0502020204030204" pitchFamily="34" charset="0"/>
              </a:defRPr>
            </a:lvl2pPr>
            <a:lvl3pPr marL="1143000" indent="-228600" defTabSz="904875">
              <a:spcBef>
                <a:spcPct val="30000"/>
              </a:spcBef>
              <a:defRPr sz="1200">
                <a:solidFill>
                  <a:schemeClr val="tx1"/>
                </a:solidFill>
                <a:latin typeface="Calibri" panose="020F0502020204030204" pitchFamily="34" charset="0"/>
              </a:defRPr>
            </a:lvl3pPr>
            <a:lvl4pPr marL="1600200" indent="-228600" defTabSz="904875">
              <a:spcBef>
                <a:spcPct val="30000"/>
              </a:spcBef>
              <a:defRPr sz="1200">
                <a:solidFill>
                  <a:schemeClr val="tx1"/>
                </a:solidFill>
                <a:latin typeface="Calibri" panose="020F0502020204030204" pitchFamily="34" charset="0"/>
              </a:defRPr>
            </a:lvl4pPr>
            <a:lvl5pPr marL="2057400" indent="-228600" defTabSz="904875">
              <a:spcBef>
                <a:spcPct val="30000"/>
              </a:spcBef>
              <a:defRPr sz="1200">
                <a:solidFill>
                  <a:schemeClr val="tx1"/>
                </a:solidFill>
                <a:latin typeface="Calibri" panose="020F0502020204030204" pitchFamily="34" charset="0"/>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02E269-B860-40C9-86C4-2C13BA74C939}" type="slidenum">
              <a:rPr lang="en-US" altLang="es-AR" sz="1400">
                <a:latin typeface="Arial" panose="020B0604020202020204" pitchFamily="34" charset="0"/>
              </a:rPr>
              <a:pPr algn="r" eaLnBrk="1" hangingPunct="1">
                <a:spcBef>
                  <a:spcPct val="0"/>
                </a:spcBef>
              </a:pPr>
              <a:t>47</a:t>
            </a:fld>
            <a:endParaRPr lang="en-US" altLang="es-AR" sz="14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4029D4-18D6-4F21-A2D3-80E604659CF5}" type="slidenum">
              <a:rPr lang="en-US" altLang="en-US" smtClean="0"/>
              <a:pPr>
                <a:defRPr/>
              </a:pPr>
              <a:t>48</a:t>
            </a:fld>
            <a:endParaRPr lang="en-US" altLang="en-US"/>
          </a:p>
        </p:txBody>
      </p:sp>
    </p:spTree>
    <p:extLst>
      <p:ext uri="{BB962C8B-B14F-4D97-AF65-F5344CB8AC3E}">
        <p14:creationId xmlns:p14="http://schemas.microsoft.com/office/powerpoint/2010/main" val="292644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C41945C-1DA5-4075-8EA3-FFA02E8D148F}"/>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D0254566-5867-4A53-BB40-1101A0A988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dirty="0"/>
              <a:t>You see here the overlap </a:t>
            </a:r>
          </a:p>
          <a:p>
            <a:r>
              <a:rPr lang="en-US" altLang="es-CO" dirty="0"/>
              <a:t>TB incidence and high undernutrition  prevalence x2</a:t>
            </a:r>
          </a:p>
          <a:p>
            <a:r>
              <a:rPr lang="en-US" altLang="es-CO" dirty="0"/>
              <a:t>The correlation is pretty obvious </a:t>
            </a:r>
          </a:p>
          <a:p>
            <a:r>
              <a:rPr lang="en-US" altLang="es-CO" dirty="0"/>
              <a:t>It becomes clear that TB and undernutrition are not separate issues. </a:t>
            </a:r>
          </a:p>
        </p:txBody>
      </p:sp>
      <p:sp>
        <p:nvSpPr>
          <p:cNvPr id="33796" name="Slide Number Placeholder 3">
            <a:extLst>
              <a:ext uri="{FF2B5EF4-FFF2-40B4-BE49-F238E27FC236}">
                <a16:creationId xmlns:a16="http://schemas.microsoft.com/office/drawing/2014/main" id="{58160CBF-766E-4C77-919D-ABE9F1FFB9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2791D147-CC40-4279-80C3-05D4FD768BC0}"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6D7F23E-49D8-4F6D-B107-5F1A59FF32A3}"/>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359B375-6069-43B6-99AA-47FED0491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AR" dirty="0"/>
              <a:t>Undernutrition and tuberculosis (TB) are the major public health challenges in India </a:t>
            </a:r>
          </a:p>
          <a:p>
            <a:r>
              <a:rPr lang="en-US" altLang="es-AR" dirty="0"/>
              <a:t>India is the country with the highest burden of TB in the world. </a:t>
            </a:r>
          </a:p>
          <a:p>
            <a:r>
              <a:rPr lang="en-US" altLang="es-AR" dirty="0"/>
              <a:t>55% of the annual TB incidence is related to undernutrition. this is an overwhelming number of persons diagnosed with TB that country. </a:t>
            </a:r>
          </a:p>
          <a:p>
            <a:r>
              <a:rPr lang="en-US" altLang="es-AR" dirty="0"/>
              <a:t>. </a:t>
            </a:r>
          </a:p>
        </p:txBody>
      </p:sp>
      <p:sp>
        <p:nvSpPr>
          <p:cNvPr id="35844" name="Slide Number Placeholder 3">
            <a:extLst>
              <a:ext uri="{FF2B5EF4-FFF2-40B4-BE49-F238E27FC236}">
                <a16:creationId xmlns:a16="http://schemas.microsoft.com/office/drawing/2014/main" id="{014FCEEF-9105-4B76-9AB2-6D4E936711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03610C9C-30AD-47A6-A5EE-D55B57AB826D}"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C38E0BB-A274-4B12-91C1-B444C529856D}"/>
              </a:ext>
            </a:extLst>
          </p:cNvPr>
          <p:cNvSpPr>
            <a:spLocks noGrp="1" noRot="1" noChangeAspect="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EFB35D3-40FC-495D-B971-8DA31EBB2F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AR" dirty="0"/>
              <a:t>For more than a century studies have suggested an association between undernutrition and TB.  </a:t>
            </a:r>
          </a:p>
          <a:p>
            <a:endParaRPr lang="en-US" altLang="es-AR" dirty="0"/>
          </a:p>
          <a:p>
            <a:r>
              <a:rPr lang="en-US" altLang="es-AR" dirty="0"/>
              <a:t>There was a rise in TB mortality between 1914-1916, this was correlated to the decrease in the consumption of meat.</a:t>
            </a:r>
          </a:p>
          <a:p>
            <a:r>
              <a:rPr lang="en-US" altLang="es-AR" dirty="0"/>
              <a:t>Then There was a similar rise in TB mortality in practically all countries in Europe due to in the World War II and for exactly similar reasons,, a great reduction in the consumption of protein foods, such as, meat, fish, and eggs,."--</a:t>
            </a:r>
            <a:r>
              <a:rPr lang="en-US" altLang="es-AR" dirty="0">
                <a:hlinkClick r:id="rId3" action="ppaction://hlinkfile"/>
              </a:rPr>
              <a:t>Sandler MD (Diet Prevents Polio)</a:t>
            </a:r>
            <a:br>
              <a:rPr lang="en-US" altLang="es-AR" dirty="0"/>
            </a:br>
            <a:br>
              <a:rPr lang="en-US" altLang="es-AR" dirty="0"/>
            </a:br>
            <a:r>
              <a:rPr lang="en-US" altLang="es-AR" sz="1600" dirty="0"/>
              <a:t>		</a:t>
            </a:r>
            <a:endParaRPr lang="en-US" altLang="es-AR" dirty="0"/>
          </a:p>
        </p:txBody>
      </p:sp>
      <p:sp>
        <p:nvSpPr>
          <p:cNvPr id="37892" name="Slide Number Placeholder 3">
            <a:extLst>
              <a:ext uri="{FF2B5EF4-FFF2-40B4-BE49-F238E27FC236}">
                <a16:creationId xmlns:a16="http://schemas.microsoft.com/office/drawing/2014/main" id="{3F0B12E3-53D5-41A9-8301-A47522DA1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817" indent="-274199">
              <a:spcBef>
                <a:spcPct val="30000"/>
              </a:spcBef>
              <a:defRPr sz="1200">
                <a:solidFill>
                  <a:schemeClr val="tx1"/>
                </a:solidFill>
                <a:latin typeface="Calibri" panose="020F0502020204030204" pitchFamily="34" charset="0"/>
              </a:defRPr>
            </a:lvl2pPr>
            <a:lvl3pPr marL="1101548" indent="-220310">
              <a:spcBef>
                <a:spcPct val="30000"/>
              </a:spcBef>
              <a:defRPr sz="1200">
                <a:solidFill>
                  <a:schemeClr val="tx1"/>
                </a:solidFill>
                <a:latin typeface="Calibri" panose="020F0502020204030204" pitchFamily="34" charset="0"/>
              </a:defRPr>
            </a:lvl3pPr>
            <a:lvl4pPr marL="1542167" indent="-220310">
              <a:spcBef>
                <a:spcPct val="30000"/>
              </a:spcBef>
              <a:defRPr sz="1200">
                <a:solidFill>
                  <a:schemeClr val="tx1"/>
                </a:solidFill>
                <a:latin typeface="Calibri" panose="020F0502020204030204" pitchFamily="34" charset="0"/>
              </a:defRPr>
            </a:lvl4pPr>
            <a:lvl5pPr marL="1982785" indent="-220310">
              <a:spcBef>
                <a:spcPct val="30000"/>
              </a:spcBef>
              <a:defRPr sz="1200">
                <a:solidFill>
                  <a:schemeClr val="tx1"/>
                </a:solidFill>
                <a:latin typeface="Calibri" panose="020F0502020204030204" pitchFamily="34" charset="0"/>
              </a:defRPr>
            </a:lvl5pPr>
            <a:lvl6pPr marL="2439254" indent="-220310" eaLnBrk="0" fontAlgn="base" hangingPunct="0">
              <a:spcBef>
                <a:spcPct val="30000"/>
              </a:spcBef>
              <a:spcAft>
                <a:spcPct val="0"/>
              </a:spcAft>
              <a:defRPr sz="1200">
                <a:solidFill>
                  <a:schemeClr val="tx1"/>
                </a:solidFill>
                <a:latin typeface="Calibri" panose="020F0502020204030204" pitchFamily="34" charset="0"/>
              </a:defRPr>
            </a:lvl6pPr>
            <a:lvl7pPr marL="2895722" indent="-220310" eaLnBrk="0" fontAlgn="base" hangingPunct="0">
              <a:spcBef>
                <a:spcPct val="30000"/>
              </a:spcBef>
              <a:spcAft>
                <a:spcPct val="0"/>
              </a:spcAft>
              <a:defRPr sz="1200">
                <a:solidFill>
                  <a:schemeClr val="tx1"/>
                </a:solidFill>
                <a:latin typeface="Calibri" panose="020F0502020204030204" pitchFamily="34" charset="0"/>
              </a:defRPr>
            </a:lvl7pPr>
            <a:lvl8pPr marL="3352191" indent="-220310" eaLnBrk="0" fontAlgn="base" hangingPunct="0">
              <a:spcBef>
                <a:spcPct val="30000"/>
              </a:spcBef>
              <a:spcAft>
                <a:spcPct val="0"/>
              </a:spcAft>
              <a:defRPr sz="1200">
                <a:solidFill>
                  <a:schemeClr val="tx1"/>
                </a:solidFill>
                <a:latin typeface="Calibri" panose="020F0502020204030204" pitchFamily="34" charset="0"/>
              </a:defRPr>
            </a:lvl8pPr>
            <a:lvl9pPr marL="3808659" indent="-22031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32B36-5AE6-48A4-8B34-C76CA66BF7E1}" type="slidenum">
              <a:rPr lang="en-US" altLang="es-AR" smtClean="0">
                <a:latin typeface="Arial" panose="020B0604020202020204" pitchFamily="34" charset="0"/>
              </a:rPr>
              <a:pPr>
                <a:spcBef>
                  <a:spcPct val="0"/>
                </a:spcBef>
              </a:pPr>
              <a:t>7</a:t>
            </a:fld>
            <a:endParaRPr lang="en-US" altLang="es-A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1FC5510-204D-40F7-AC11-A1890F4B2D5E}"/>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12F70AD-433A-4328-AED3-F66358FEA9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CO" sz="500" dirty="0">
                <a:solidFill>
                  <a:srgbClr val="212121"/>
                </a:solidFill>
                <a:latin typeface="Calibri Light" panose="020F0302020204030204" pitchFamily="34" charset="0"/>
                <a:cs typeface="Calibri Light" panose="020F0302020204030204" pitchFamily="34" charset="0"/>
              </a:rPr>
              <a:t>In the last 10 years there have been a rise in studies regarding TB and undernutrition. </a:t>
            </a:r>
          </a:p>
          <a:p>
            <a:r>
              <a:rPr lang="en-US" altLang="es-CO" sz="500" dirty="0">
                <a:solidFill>
                  <a:srgbClr val="212121"/>
                </a:solidFill>
                <a:latin typeface="Calibri Light" panose="020F0302020204030204" pitchFamily="34" charset="0"/>
                <a:cs typeface="Calibri Light" panose="020F0302020204030204" pitchFamily="34" charset="0"/>
              </a:rPr>
              <a:t>In this most recent study published in the Lancet ID journal the authors discussed that undernutrition is associated with </a:t>
            </a:r>
          </a:p>
          <a:p>
            <a:r>
              <a:rPr lang="en-US" altLang="es-CO" sz="500" dirty="0">
                <a:solidFill>
                  <a:srgbClr val="212121"/>
                </a:solidFill>
                <a:latin typeface="Calibri Light" panose="020F0302020204030204" pitchFamily="34" charset="0"/>
                <a:cs typeface="Calibri Light" panose="020F0302020204030204" pitchFamily="34" charset="0"/>
              </a:rPr>
              <a:t>increased tuberculosis incidence, </a:t>
            </a:r>
          </a:p>
          <a:p>
            <a:r>
              <a:rPr lang="en-US" altLang="es-CO" sz="500" dirty="0">
                <a:solidFill>
                  <a:srgbClr val="212121"/>
                </a:solidFill>
                <a:latin typeface="Calibri Light" panose="020F0302020204030204" pitchFamily="34" charset="0"/>
                <a:cs typeface="Calibri Light" panose="020F0302020204030204" pitchFamily="34" charset="0"/>
              </a:rPr>
              <a:t>increased severity, </a:t>
            </a:r>
          </a:p>
          <a:p>
            <a:r>
              <a:rPr lang="en-US" altLang="es-CO" sz="500" dirty="0">
                <a:solidFill>
                  <a:srgbClr val="212121"/>
                </a:solidFill>
                <a:latin typeface="Calibri Light" panose="020F0302020204030204" pitchFamily="34" charset="0"/>
                <a:cs typeface="Calibri Light" panose="020F0302020204030204" pitchFamily="34" charset="0"/>
              </a:rPr>
              <a:t>worse treatment outcomes, and </a:t>
            </a:r>
          </a:p>
          <a:p>
            <a:r>
              <a:rPr lang="en-US" altLang="es-CO" sz="500" dirty="0">
                <a:solidFill>
                  <a:srgbClr val="212121"/>
                </a:solidFill>
                <a:latin typeface="Calibri Light" panose="020F0302020204030204" pitchFamily="34" charset="0"/>
                <a:cs typeface="Calibri Light" panose="020F0302020204030204" pitchFamily="34" charset="0"/>
              </a:rPr>
              <a:t>increased mortality.</a:t>
            </a:r>
          </a:p>
        </p:txBody>
      </p:sp>
      <p:sp>
        <p:nvSpPr>
          <p:cNvPr id="41988" name="Slide Number Placeholder 3">
            <a:extLst>
              <a:ext uri="{FF2B5EF4-FFF2-40B4-BE49-F238E27FC236}">
                <a16:creationId xmlns:a16="http://schemas.microsoft.com/office/drawing/2014/main" id="{CC98CB62-5E9C-419F-8231-6F2F0E8E02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B4B47B98-5C6D-4FB6-A91E-140EA9EFB7DB}"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CE0181B-0BBE-4CB0-AD74-D7FF26A10ED4}"/>
              </a:ext>
            </a:extLst>
          </p:cNvPr>
          <p:cNvSpPr>
            <a:spLocks noGrp="1" noRot="1" noChangeAspect="1" noChangeArrowheads="1" noTextEdit="1"/>
          </p:cNvSpPr>
          <p:nvPr>
            <p:ph type="sldImg"/>
          </p:nvPr>
        </p:nvSpPr>
        <p:spPr bwMode="auto">
          <a:xfrm>
            <a:off x="406400"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1A87A2A-4FFC-4280-87DD-DD146EDC78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another study that was done by Boston University, they investigated the effect of malnutrition on radiographic findings and mycobacterial burden. </a:t>
            </a:r>
          </a:p>
          <a:p>
            <a:r>
              <a:rPr lang="en-US" altLang="en-US" dirty="0"/>
              <a:t>They concluded that malnutrition was associated with increase on severity of disease and cavitations on CXRs. </a:t>
            </a:r>
          </a:p>
        </p:txBody>
      </p:sp>
      <p:sp>
        <p:nvSpPr>
          <p:cNvPr id="44036" name="Slide Number Placeholder 3">
            <a:extLst>
              <a:ext uri="{FF2B5EF4-FFF2-40B4-BE49-F238E27FC236}">
                <a16:creationId xmlns:a16="http://schemas.microsoft.com/office/drawing/2014/main" id="{FA38989E-A07A-4C4C-9323-6BEE3E1D3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761" indent="-285293">
              <a:defRPr>
                <a:solidFill>
                  <a:schemeClr val="tx1"/>
                </a:solidFill>
                <a:latin typeface="Arial" panose="020B0604020202020204" pitchFamily="34" charset="0"/>
              </a:defRPr>
            </a:lvl2pPr>
            <a:lvl3pPr marL="1141171" indent="-228234">
              <a:defRPr>
                <a:solidFill>
                  <a:schemeClr val="tx1"/>
                </a:solidFill>
                <a:latin typeface="Arial" panose="020B0604020202020204" pitchFamily="34" charset="0"/>
              </a:defRPr>
            </a:lvl3pPr>
            <a:lvl4pPr marL="1597640" indent="-228234">
              <a:defRPr>
                <a:solidFill>
                  <a:schemeClr val="tx1"/>
                </a:solidFill>
                <a:latin typeface="Arial" panose="020B0604020202020204" pitchFamily="34" charset="0"/>
              </a:defRPr>
            </a:lvl4pPr>
            <a:lvl5pPr marL="2054108" indent="-228234">
              <a:defRPr>
                <a:solidFill>
                  <a:schemeClr val="tx1"/>
                </a:solidFill>
                <a:latin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defRPr>
            </a:lvl9pPr>
          </a:lstStyle>
          <a:p>
            <a:fld id="{933774CD-8F5E-4ACE-93D7-B833718C204D}"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285154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54071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21900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26DCB5F1-C297-44E3-A4C0-F9D67BADAE32}"/>
              </a:ext>
            </a:extLst>
          </p:cNvPr>
          <p:cNvSpPr>
            <a:spLocks noGrp="1" noChangeArrowheads="1"/>
          </p:cNvSpPr>
          <p:nvPr>
            <p:ph type="dt" sz="half" idx="10"/>
          </p:nvPr>
        </p:nvSpPr>
        <p:spPr>
          <a:xfrm>
            <a:off x="9347200" y="6416675"/>
            <a:ext cx="2844800" cy="476250"/>
          </a:xfrm>
          <a:prstGeom prst="rect">
            <a:avLst/>
          </a:prstGeom>
        </p:spPr>
        <p:txBody>
          <a:bodyPr/>
          <a:lstStyle>
            <a:lvl1pPr eaLnBrk="1" hangingPunct="1">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5B3683BA-D408-47BD-9740-057AA1BB2E29}"/>
              </a:ext>
            </a:extLst>
          </p:cNvPr>
          <p:cNvSpPr>
            <a:spLocks noGrp="1" noChangeArrowheads="1"/>
          </p:cNvSpPr>
          <p:nvPr>
            <p:ph type="sldNum" sz="quarter" idx="11"/>
          </p:nvPr>
        </p:nvSpPr>
        <p:spPr>
          <a:xfrm>
            <a:off x="9347200" y="641667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0837CF3-13E4-4A4F-8FD8-2D704108DFB5}" type="slidenum">
              <a:rPr lang="en-US" altLang="en-US"/>
              <a:pPr>
                <a:defRPr/>
              </a:pPr>
              <a:t>‹#›</a:t>
            </a:fld>
            <a:endParaRPr lang="en-US" altLang="en-US"/>
          </a:p>
        </p:txBody>
      </p:sp>
    </p:spTree>
    <p:extLst>
      <p:ext uri="{BB962C8B-B14F-4D97-AF65-F5344CB8AC3E}">
        <p14:creationId xmlns:p14="http://schemas.microsoft.com/office/powerpoint/2010/main" val="41644415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D31C3250-8B23-4F63-B828-1792D489A7DD}"/>
              </a:ext>
            </a:extLst>
          </p:cNvPr>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37000" y="457200"/>
            <a:ext cx="43180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11">
            <a:extLst>
              <a:ext uri="{FF2B5EF4-FFF2-40B4-BE49-F238E27FC236}">
                <a16:creationId xmlns:a16="http://schemas.microsoft.com/office/drawing/2014/main" id="{3AB516F1-C01B-4107-9948-E87002AF14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4426C27E-623C-472C-AB00-6F41416F5DB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3">
            <a:extLst>
              <a:ext uri="{FF2B5EF4-FFF2-40B4-BE49-F238E27FC236}">
                <a16:creationId xmlns:a16="http://schemas.microsoft.com/office/drawing/2014/main" id="{4253B898-52AF-41D0-B205-BD5B3FEF28D4}"/>
              </a:ext>
            </a:extLst>
          </p:cNvPr>
          <p:cNvGrpSpPr>
            <a:grpSpLocks/>
          </p:cNvGrpSpPr>
          <p:nvPr/>
        </p:nvGrpSpPr>
        <p:grpSpPr bwMode="auto">
          <a:xfrm>
            <a:off x="7721600" y="6619876"/>
            <a:ext cx="4572000" cy="277813"/>
            <a:chOff x="2057400" y="3200400"/>
            <a:chExt cx="3196085" cy="277002"/>
          </a:xfrm>
        </p:grpSpPr>
        <p:sp>
          <p:nvSpPr>
            <p:cNvPr id="7" name="TextBox 6">
              <a:extLst>
                <a:ext uri="{FF2B5EF4-FFF2-40B4-BE49-F238E27FC236}">
                  <a16:creationId xmlns:a16="http://schemas.microsoft.com/office/drawing/2014/main" id="{2E17EFF7-1B1B-4D6E-9D0F-7BB5BA28DA75}"/>
                </a:ext>
              </a:extLst>
            </p:cNvPr>
            <p:cNvSpPr txBox="1"/>
            <p:nvPr userDrawn="1"/>
          </p:nvSpPr>
          <p:spPr>
            <a:xfrm>
              <a:off x="2057400" y="3200400"/>
              <a:ext cx="1142304" cy="277002"/>
            </a:xfrm>
            <a:prstGeom prst="rect">
              <a:avLst/>
            </a:prstGeom>
            <a:noFill/>
          </p:spPr>
          <p:txBody>
            <a:bodyPr>
              <a:spAutoFit/>
            </a:bodyPr>
            <a:lstStyle/>
            <a:p>
              <a:pPr algn="ctr" eaLnBrk="1" hangingPunct="1">
                <a:defRPr/>
              </a:pPr>
              <a:r>
                <a:rPr lang="en-US" sz="1200" b="1" dirty="0">
                  <a:solidFill>
                    <a:prstClr val="white"/>
                  </a:solidFill>
                  <a:effectLst>
                    <a:outerShdw blurRad="38100" dist="38100" dir="2700000" algn="tl">
                      <a:srgbClr val="000000">
                        <a:alpha val="43137"/>
                      </a:srgbClr>
                    </a:outerShdw>
                  </a:effectLst>
                  <a:latin typeface="Myriad Pro" pitchFamily="34" charset="0"/>
                </a:rPr>
                <a:t>EXCELLENCE</a:t>
              </a:r>
            </a:p>
          </p:txBody>
        </p:sp>
        <p:sp>
          <p:nvSpPr>
            <p:cNvPr id="8" name="TextBox 7">
              <a:extLst>
                <a:ext uri="{FF2B5EF4-FFF2-40B4-BE49-F238E27FC236}">
                  <a16:creationId xmlns:a16="http://schemas.microsoft.com/office/drawing/2014/main" id="{3E7F9BF3-0CC3-4528-8E50-BE82C831896E}"/>
                </a:ext>
              </a:extLst>
            </p:cNvPr>
            <p:cNvSpPr txBox="1"/>
            <p:nvPr userDrawn="1"/>
          </p:nvSpPr>
          <p:spPr>
            <a:xfrm>
              <a:off x="3124242" y="3200400"/>
              <a:ext cx="1003216" cy="277002"/>
            </a:xfrm>
            <a:prstGeom prst="rect">
              <a:avLst/>
            </a:prstGeom>
            <a:noFill/>
          </p:spPr>
          <p:txBody>
            <a:bodyPr>
              <a:spAutoFit/>
            </a:bodyPr>
            <a:lstStyle/>
            <a:p>
              <a:pPr algn="ctr" eaLnBrk="1" hangingPunct="1">
                <a:defRPr/>
              </a:pPr>
              <a:r>
                <a:rPr lang="en-US" sz="1200" b="1" dirty="0">
                  <a:solidFill>
                    <a:prstClr val="white"/>
                  </a:solidFill>
                  <a:effectLst>
                    <a:outerShdw blurRad="38100" dist="38100" dir="2700000" algn="tl">
                      <a:srgbClr val="000000">
                        <a:alpha val="43137"/>
                      </a:srgbClr>
                    </a:outerShdw>
                  </a:effectLst>
                  <a:latin typeface="Myriad Pro" pitchFamily="34" charset="0"/>
                </a:rPr>
                <a:t>EXPERTISE</a:t>
              </a:r>
            </a:p>
          </p:txBody>
        </p:sp>
        <p:sp>
          <p:nvSpPr>
            <p:cNvPr id="9" name="TextBox 8">
              <a:extLst>
                <a:ext uri="{FF2B5EF4-FFF2-40B4-BE49-F238E27FC236}">
                  <a16:creationId xmlns:a16="http://schemas.microsoft.com/office/drawing/2014/main" id="{BEA3A3E7-78AF-4603-89B4-E491ADE09E24}"/>
                </a:ext>
              </a:extLst>
            </p:cNvPr>
            <p:cNvSpPr txBox="1"/>
            <p:nvPr userDrawn="1"/>
          </p:nvSpPr>
          <p:spPr>
            <a:xfrm>
              <a:off x="4056433" y="3200400"/>
              <a:ext cx="1197052" cy="277002"/>
            </a:xfrm>
            <a:prstGeom prst="rect">
              <a:avLst/>
            </a:prstGeom>
            <a:noFill/>
          </p:spPr>
          <p:txBody>
            <a:bodyPr>
              <a:spAutoFit/>
            </a:bodyPr>
            <a:lstStyle/>
            <a:p>
              <a:pPr algn="ctr" eaLnBrk="1" hangingPunct="1">
                <a:defRPr/>
              </a:pPr>
              <a:r>
                <a:rPr lang="en-US" sz="1200" b="1" dirty="0">
                  <a:solidFill>
                    <a:prstClr val="white"/>
                  </a:solidFill>
                  <a:effectLst>
                    <a:outerShdw blurRad="38100" dist="38100" dir="2700000" algn="tl">
                      <a:srgbClr val="000000">
                        <a:alpha val="43137"/>
                      </a:srgbClr>
                    </a:outerShdw>
                  </a:effectLst>
                  <a:latin typeface="Myriad Pro" pitchFamily="34" charset="0"/>
                </a:rPr>
                <a:t>INNOVATION</a:t>
              </a:r>
            </a:p>
          </p:txBody>
        </p:sp>
      </p:grpSp>
      <p:sp>
        <p:nvSpPr>
          <p:cNvPr id="32" name="Text Placeholder 31"/>
          <p:cNvSpPr>
            <a:spLocks noGrp="1"/>
          </p:cNvSpPr>
          <p:nvPr>
            <p:ph type="body" sz="quarter" idx="10"/>
          </p:nvPr>
        </p:nvSpPr>
        <p:spPr>
          <a:xfrm>
            <a:off x="914400" y="1901952"/>
            <a:ext cx="10363200" cy="1828800"/>
          </a:xfrm>
        </p:spPr>
        <p:txBody>
          <a:bodyPr/>
          <a:lstStyle>
            <a:lvl1pPr marL="0" indent="0" algn="ctr">
              <a:spcBef>
                <a:spcPts val="0"/>
              </a:spcBef>
              <a:buNone/>
              <a:defRPr sz="4000">
                <a:latin typeface="Cambria" pitchFamily="18" charset="0"/>
              </a:defRPr>
            </a:lvl1pPr>
            <a:lvl2pPr marL="0" indent="0" algn="ctr">
              <a:spcBef>
                <a:spcPts val="0"/>
              </a:spcBef>
              <a:buNone/>
              <a:defRPr sz="3200">
                <a:latin typeface="Calibri" pitchFamily="34" charset="0"/>
                <a:cs typeface="Calibri" pitchFamily="34" charset="0"/>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754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63169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601"/>
            <a:ext cx="10363200" cy="1362075"/>
          </a:xfrm>
        </p:spPr>
        <p:txBody>
          <a:bodyPr anchor="t">
            <a:normAutofit/>
          </a:bodyPr>
          <a:lstStyle>
            <a:lvl1pPr algn="l">
              <a:defRPr sz="3200" b="0" cap="all">
                <a:latin typeface="Cambria"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914400" y="1371601"/>
            <a:ext cx="10363200" cy="1500187"/>
          </a:xfrm>
        </p:spPr>
        <p:txBody>
          <a:bodyPr anchor="b">
            <a:normAutofit/>
          </a:bodyPr>
          <a:lstStyle>
            <a:lvl1pPr marL="0" indent="0">
              <a:buNone/>
              <a:defRPr sz="4000">
                <a:solidFill>
                  <a:schemeClr val="tx1">
                    <a:lumMod val="95000"/>
                    <a:lumOff val="5000"/>
                  </a:schemeClr>
                </a:solidFill>
                <a:latin typeface="Cambr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1836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0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38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735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FCC45-BD28-4CA8-AE44-D1AECBCDF305}"/>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fld id="{0D4C6447-A07F-4F5A-BA7D-BEF721016AA7}" type="datetimeFigureOut">
              <a:rPr lang="en-US"/>
              <a:pPr>
                <a:defRPr/>
              </a:pPr>
              <a:t>9/5/2025</a:t>
            </a:fld>
            <a:endParaRPr lang="en-US"/>
          </a:p>
        </p:txBody>
      </p:sp>
      <p:sp>
        <p:nvSpPr>
          <p:cNvPr id="5" name="Footer Placeholder 4">
            <a:extLst>
              <a:ext uri="{FF2B5EF4-FFF2-40B4-BE49-F238E27FC236}">
                <a16:creationId xmlns:a16="http://schemas.microsoft.com/office/drawing/2014/main" id="{72A8AD22-06DB-43CD-B623-0A335FDBF601}"/>
              </a:ext>
            </a:extLst>
          </p:cNvPr>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FFFFB9C-A81F-443A-B04F-1D65F812FA65}"/>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069A705-9F71-43C0-9528-E470400B365E}" type="slidenum">
              <a:rPr lang="en-US" altLang="en-US"/>
              <a:pPr>
                <a:defRPr/>
              </a:pPr>
              <a:t>‹#›</a:t>
            </a:fld>
            <a:endParaRPr lang="en-US" altLang="en-US"/>
          </a:p>
        </p:txBody>
      </p:sp>
    </p:spTree>
    <p:extLst>
      <p:ext uri="{BB962C8B-B14F-4D97-AF65-F5344CB8AC3E}">
        <p14:creationId xmlns:p14="http://schemas.microsoft.com/office/powerpoint/2010/main" val="258123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528729"/>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HNTC Slide Mast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CE7E6C9D-0210-4736-B471-CFF1C9618A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a:extLst>
              <a:ext uri="{FF2B5EF4-FFF2-40B4-BE49-F238E27FC236}">
                <a16:creationId xmlns:a16="http://schemas.microsoft.com/office/drawing/2014/main" id="{F624E4DE-6D3B-434C-B45C-10032126ED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08738"/>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eartLand_Logo-Icon-transparent">
            <a:extLst>
              <a:ext uri="{FF2B5EF4-FFF2-40B4-BE49-F238E27FC236}">
                <a16:creationId xmlns:a16="http://schemas.microsoft.com/office/drawing/2014/main" id="{7C21E215-5EAE-43F2-9CBC-E746323C8306}"/>
              </a:ext>
            </a:extLst>
          </p:cNvPr>
          <p:cNvPicPr>
            <a:picLocks noChangeAspect="1" noChangeArrowheads="1"/>
          </p:cNvPicPr>
          <p:nvPr/>
        </p:nvPicPr>
        <p:blipFill>
          <a:blip r:embed="rId4" cstate="print"/>
          <a:srcRect/>
          <a:stretch>
            <a:fillRect/>
          </a:stretch>
        </p:blipFill>
        <p:spPr bwMode="auto">
          <a:xfrm>
            <a:off x="5790133" y="6477000"/>
            <a:ext cx="407811" cy="304800"/>
          </a:xfrm>
          <a:prstGeom prst="flowChartAlternateProcess">
            <a:avLst/>
          </a:prstGeom>
          <a:solidFill>
            <a:srgbClr val="FFFFFF"/>
          </a:solidFill>
          <a:ln>
            <a:noFill/>
          </a:ln>
          <a:effectLst/>
        </p:spPr>
      </p:pic>
    </p:spTree>
    <p:extLst>
      <p:ext uri="{BB962C8B-B14F-4D97-AF65-F5344CB8AC3E}">
        <p14:creationId xmlns:p14="http://schemas.microsoft.com/office/powerpoint/2010/main" val="3495585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90471A-8EE4-4A70-9AE2-D59E7A5B8436}"/>
              </a:ext>
            </a:extLst>
          </p:cNvPr>
          <p:cNvSpPr>
            <a:spLocks noGrp="1"/>
          </p:cNvSpPr>
          <p:nvPr>
            <p:ph type="dt" sz="half" idx="10"/>
          </p:nvPr>
        </p:nvSpPr>
        <p:spPr>
          <a:xfrm>
            <a:off x="609600" y="6356351"/>
            <a:ext cx="2844800" cy="365125"/>
          </a:xfrm>
          <a:prstGeom prst="rect">
            <a:avLst/>
          </a:prstGeom>
        </p:spPr>
        <p:txBody>
          <a:bodyPr/>
          <a:lstStyle>
            <a:lvl1pPr eaLnBrk="1" hangingPunct="1">
              <a:defRPr/>
            </a:lvl1pPr>
          </a:lstStyle>
          <a:p>
            <a:pPr>
              <a:defRPr/>
            </a:pPr>
            <a:fld id="{190BB2CD-D420-42E7-8752-D869E06333AA}" type="datetimeFigureOut">
              <a:rPr lang="en-US"/>
              <a:pPr>
                <a:defRPr/>
              </a:pPr>
              <a:t>9/5/2025</a:t>
            </a:fld>
            <a:endParaRPr lang="en-US"/>
          </a:p>
        </p:txBody>
      </p:sp>
      <p:sp>
        <p:nvSpPr>
          <p:cNvPr id="5" name="Footer Placeholder 4">
            <a:extLst>
              <a:ext uri="{FF2B5EF4-FFF2-40B4-BE49-F238E27FC236}">
                <a16:creationId xmlns:a16="http://schemas.microsoft.com/office/drawing/2014/main" id="{ADA0181F-593F-40A5-9235-8FC26F5D426D}"/>
              </a:ext>
            </a:extLst>
          </p:cNvPr>
          <p:cNvSpPr>
            <a:spLocks noGrp="1"/>
          </p:cNvSpPr>
          <p:nvPr>
            <p:ph type="ftr" sz="quarter" idx="11"/>
          </p:nvPr>
        </p:nvSpPr>
        <p:spPr>
          <a:xfrm>
            <a:off x="4165600" y="6356351"/>
            <a:ext cx="38608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9C7DD5E-BBA5-4F05-876E-C9D0CC4DA18C}"/>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EE0C5B1-F672-46AD-B1A7-601F7C4D820F}" type="slidenum">
              <a:rPr lang="en-US" altLang="en-US"/>
              <a:pPr>
                <a:defRPr/>
              </a:pPr>
              <a:t>‹#›</a:t>
            </a:fld>
            <a:endParaRPr lang="en-US" altLang="en-US"/>
          </a:p>
        </p:txBody>
      </p:sp>
    </p:spTree>
    <p:extLst>
      <p:ext uri="{BB962C8B-B14F-4D97-AF65-F5344CB8AC3E}">
        <p14:creationId xmlns:p14="http://schemas.microsoft.com/office/powerpoint/2010/main" val="3212376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EBC98FF9-F8B0-41C8-A52B-EF50EAE7F298}"/>
              </a:ext>
            </a:extLst>
          </p:cNvPr>
          <p:cNvSpPr>
            <a:spLocks noGrp="1" noChangeArrowheads="1"/>
          </p:cNvSpPr>
          <p:nvPr>
            <p:ph type="dt" sz="half" idx="10"/>
          </p:nvPr>
        </p:nvSpPr>
        <p:spPr>
          <a:xfrm>
            <a:off x="9347200" y="6416675"/>
            <a:ext cx="2844800" cy="476250"/>
          </a:xfrm>
          <a:prstGeom prst="rect">
            <a:avLst/>
          </a:prstGeom>
        </p:spPr>
        <p:txBody>
          <a:bodyPr/>
          <a:lstStyle>
            <a:lvl1pPr eaLnBrk="1" hangingPunct="1">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3B229D62-1F17-42E9-BBCF-486269C1E32C}"/>
              </a:ext>
            </a:extLst>
          </p:cNvPr>
          <p:cNvSpPr>
            <a:spLocks noGrp="1" noChangeArrowheads="1"/>
          </p:cNvSpPr>
          <p:nvPr>
            <p:ph type="sldNum" sz="quarter" idx="11"/>
          </p:nvPr>
        </p:nvSpPr>
        <p:spPr>
          <a:xfrm>
            <a:off x="9347200" y="641667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E3AD23C-AC7E-44C1-A729-63FCACD568DC}" type="slidenum">
              <a:rPr lang="en-US" altLang="en-US"/>
              <a:pPr>
                <a:defRPr/>
              </a:pPr>
              <a:t>‹#›</a:t>
            </a:fld>
            <a:endParaRPr lang="en-US" altLang="en-US"/>
          </a:p>
        </p:txBody>
      </p:sp>
    </p:spTree>
    <p:extLst>
      <p:ext uri="{BB962C8B-B14F-4D97-AF65-F5344CB8AC3E}">
        <p14:creationId xmlns:p14="http://schemas.microsoft.com/office/powerpoint/2010/main" val="2407982991"/>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78804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ACEF34-A947-4972-E503-AB402E65DE06}"/>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4FF419C-F602-DBF0-B71F-A21760260420}"/>
              </a:ext>
            </a:extLst>
          </p:cNvPr>
          <p:cNvSpPr/>
          <p:nvPr/>
        </p:nvSpPr>
        <p:spPr>
          <a:xfrm>
            <a:off x="1307211" y="1215968"/>
            <a:ext cx="9729978" cy="48648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57569C3-DAE9-C8E1-C675-46F983A657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049" y="-448056"/>
            <a:ext cx="5157741" cy="5157741"/>
          </a:xfrm>
          <a:prstGeom prst="rect">
            <a:avLst/>
          </a:prstGeom>
        </p:spPr>
      </p:pic>
      <p:sp>
        <p:nvSpPr>
          <p:cNvPr id="2" name="Title 1">
            <a:extLst>
              <a:ext uri="{FF2B5EF4-FFF2-40B4-BE49-F238E27FC236}">
                <a16:creationId xmlns:a16="http://schemas.microsoft.com/office/drawing/2014/main" id="{D7F37E54-3DC2-61BA-581E-A13694E1546C}"/>
              </a:ext>
            </a:extLst>
          </p:cNvPr>
          <p:cNvSpPr>
            <a:spLocks noGrp="1"/>
          </p:cNvSpPr>
          <p:nvPr>
            <p:ph type="ctrTitle"/>
          </p:nvPr>
        </p:nvSpPr>
        <p:spPr>
          <a:xfrm>
            <a:off x="2601798" y="1989627"/>
            <a:ext cx="8210746" cy="1988482"/>
          </a:xfrm>
        </p:spPr>
        <p:txBody>
          <a:bodyPr anchor="b"/>
          <a:lstStyle>
            <a:lvl1pPr algn="ctr">
              <a:defRPr sz="6000">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F18F9E-A834-4081-6667-8F018B415347}"/>
              </a:ext>
            </a:extLst>
          </p:cNvPr>
          <p:cNvSpPr>
            <a:spLocks noGrp="1"/>
          </p:cNvSpPr>
          <p:nvPr>
            <p:ph type="subTitle" idx="1"/>
          </p:nvPr>
        </p:nvSpPr>
        <p:spPr>
          <a:xfrm>
            <a:off x="2601798" y="4614420"/>
            <a:ext cx="8210746" cy="782426"/>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407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7CCE7B-4580-26AD-EAEE-D10AF0DE29C4}"/>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326BC1-179F-A8F3-7611-E11C54CE6B12}"/>
              </a:ext>
            </a:extLst>
          </p:cNvPr>
          <p:cNvSpPr/>
          <p:nvPr/>
        </p:nvSpPr>
        <p:spPr>
          <a:xfrm>
            <a:off x="0" y="0"/>
            <a:ext cx="11353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94608-2A2E-4FA1-5939-568B3BCF8EDD}"/>
              </a:ext>
            </a:extLst>
          </p:cNvPr>
          <p:cNvSpPr>
            <a:spLocks noGrp="1"/>
          </p:cNvSpPr>
          <p:nvPr>
            <p:ph type="title"/>
          </p:nvPr>
        </p:nvSpPr>
        <p:spPr>
          <a:xfrm>
            <a:off x="838200" y="365125"/>
            <a:ext cx="10195560" cy="1325563"/>
          </a:xfrm>
        </p:spPr>
        <p:txBody>
          <a:bodyPr/>
          <a:lstStyle/>
          <a:p>
            <a:r>
              <a:rPr lang="en-US"/>
              <a:t>Click to edit Master title style</a:t>
            </a:r>
            <a:endParaRPr lang="en-US" dirty="0"/>
          </a:p>
        </p:txBody>
      </p:sp>
      <p:pic>
        <p:nvPicPr>
          <p:cNvPr id="4" name="Graphic 3">
            <a:extLst>
              <a:ext uri="{FF2B5EF4-FFF2-40B4-BE49-F238E27FC236}">
                <a16:creationId xmlns:a16="http://schemas.microsoft.com/office/drawing/2014/main" id="{41ABF656-41C9-9A78-AA50-F237B3EA83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3" name="Content Placeholder 2">
            <a:extLst>
              <a:ext uri="{FF2B5EF4-FFF2-40B4-BE49-F238E27FC236}">
                <a16:creationId xmlns:a16="http://schemas.microsoft.com/office/drawing/2014/main" id="{3EDAD11F-8703-F055-D286-DC99920160E8}"/>
              </a:ext>
            </a:extLst>
          </p:cNvPr>
          <p:cNvSpPr>
            <a:spLocks noGrp="1"/>
          </p:cNvSpPr>
          <p:nvPr>
            <p:ph idx="1"/>
          </p:nvPr>
        </p:nvSpPr>
        <p:spPr>
          <a:xfrm>
            <a:off x="838200" y="1825625"/>
            <a:ext cx="10195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845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B1C708-0928-0E95-3B4C-A613ACB44037}"/>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D9D9A3A-1209-C0A7-72AE-EF6FD2543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5" name="Rectangle: Rounded Corners 4">
            <a:extLst>
              <a:ext uri="{FF2B5EF4-FFF2-40B4-BE49-F238E27FC236}">
                <a16:creationId xmlns:a16="http://schemas.microsoft.com/office/drawing/2014/main" id="{1765BC94-99B7-E0BB-D841-467E2257E493}"/>
              </a:ext>
            </a:extLst>
          </p:cNvPr>
          <p:cNvSpPr/>
          <p:nvPr/>
        </p:nvSpPr>
        <p:spPr>
          <a:xfrm>
            <a:off x="1032890" y="694760"/>
            <a:ext cx="10141077" cy="19021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0146B-5E0F-5371-2EC4-8F0B1254B8DB}"/>
              </a:ext>
            </a:extLst>
          </p:cNvPr>
          <p:cNvSpPr>
            <a:spLocks noGrp="1"/>
          </p:cNvSpPr>
          <p:nvPr>
            <p:ph type="title"/>
          </p:nvPr>
        </p:nvSpPr>
        <p:spPr>
          <a:xfrm>
            <a:off x="1172066" y="889607"/>
            <a:ext cx="9847868" cy="826072"/>
          </a:xfrm>
        </p:spPr>
        <p:txBody>
          <a:bodyPr anchor="b">
            <a:normAutofit/>
          </a:bodyPr>
          <a:lstStyle>
            <a:lvl1pPr algn="ctr">
              <a:defRPr sz="4400">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6F9E30A-CE53-7FD4-9269-B9E352F44EEA}"/>
              </a:ext>
            </a:extLst>
          </p:cNvPr>
          <p:cNvSpPr>
            <a:spLocks noGrp="1"/>
          </p:cNvSpPr>
          <p:nvPr>
            <p:ph type="body" idx="1"/>
          </p:nvPr>
        </p:nvSpPr>
        <p:spPr>
          <a:xfrm>
            <a:off x="1172066" y="1904213"/>
            <a:ext cx="9847868" cy="548145"/>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7533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579016-19B5-B48A-70BB-C262DF1134A8}"/>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141E61-6497-2A8C-3296-F253B043EC90}"/>
              </a:ext>
            </a:extLst>
          </p:cNvPr>
          <p:cNvSpPr/>
          <p:nvPr/>
        </p:nvSpPr>
        <p:spPr>
          <a:xfrm>
            <a:off x="0" y="0"/>
            <a:ext cx="11353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AE1D2CF-5980-8EE7-61CC-B27B9B04B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2" name="Title 1">
            <a:extLst>
              <a:ext uri="{FF2B5EF4-FFF2-40B4-BE49-F238E27FC236}">
                <a16:creationId xmlns:a16="http://schemas.microsoft.com/office/drawing/2014/main" id="{0F31AE41-B4EA-5B4D-4040-39B9BBB2C9FB}"/>
              </a:ext>
            </a:extLst>
          </p:cNvPr>
          <p:cNvSpPr>
            <a:spLocks noGrp="1"/>
          </p:cNvSpPr>
          <p:nvPr>
            <p:ph type="title"/>
          </p:nvPr>
        </p:nvSpPr>
        <p:spPr>
          <a:xfrm>
            <a:off x="838200" y="365125"/>
            <a:ext cx="10191161"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9FFE1F-CF29-4453-9B55-314EBE12BB98}"/>
              </a:ext>
            </a:extLst>
          </p:cNvPr>
          <p:cNvSpPr>
            <a:spLocks noGrp="1"/>
          </p:cNvSpPr>
          <p:nvPr>
            <p:ph sz="half" idx="1"/>
          </p:nvPr>
        </p:nvSpPr>
        <p:spPr>
          <a:xfrm>
            <a:off x="838200" y="1825625"/>
            <a:ext cx="49592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99A71C-B7A4-E583-853F-252028A768E5}"/>
              </a:ext>
            </a:extLst>
          </p:cNvPr>
          <p:cNvSpPr>
            <a:spLocks noGrp="1"/>
          </p:cNvSpPr>
          <p:nvPr>
            <p:ph sz="half" idx="2"/>
          </p:nvPr>
        </p:nvSpPr>
        <p:spPr>
          <a:xfrm>
            <a:off x="6093643" y="1825625"/>
            <a:ext cx="49592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8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1BD8ED-3F36-BF79-764A-0D8C5070826A}"/>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979622-B90B-86D6-7D47-30D71278297F}"/>
              </a:ext>
            </a:extLst>
          </p:cNvPr>
          <p:cNvSpPr/>
          <p:nvPr/>
        </p:nvSpPr>
        <p:spPr>
          <a:xfrm>
            <a:off x="0" y="0"/>
            <a:ext cx="11353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C7C2380-1FBF-45AB-E175-B0C79DED14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2" name="Title 1">
            <a:extLst>
              <a:ext uri="{FF2B5EF4-FFF2-40B4-BE49-F238E27FC236}">
                <a16:creationId xmlns:a16="http://schemas.microsoft.com/office/drawing/2014/main" id="{FDCFD227-3D08-E44C-BF34-6503E6B685BB}"/>
              </a:ext>
            </a:extLst>
          </p:cNvPr>
          <p:cNvSpPr>
            <a:spLocks noGrp="1"/>
          </p:cNvSpPr>
          <p:nvPr>
            <p:ph type="title"/>
          </p:nvPr>
        </p:nvSpPr>
        <p:spPr>
          <a:xfrm>
            <a:off x="839787" y="365125"/>
            <a:ext cx="1019556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8819F9-0F68-AB4F-5ED2-ACEAC43EF041}"/>
              </a:ext>
            </a:extLst>
          </p:cNvPr>
          <p:cNvSpPr>
            <a:spLocks noGrp="1"/>
          </p:cNvSpPr>
          <p:nvPr>
            <p:ph type="body" idx="1"/>
          </p:nvPr>
        </p:nvSpPr>
        <p:spPr>
          <a:xfrm>
            <a:off x="839787" y="1681163"/>
            <a:ext cx="4846320" cy="823912"/>
          </a:xfrm>
        </p:spPr>
        <p:txBody>
          <a:bodyPr anchor="b"/>
          <a:lstStyle>
            <a:lvl1pPr marL="0" indent="0">
              <a:buNone/>
              <a:defRPr sz="24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49813C-E068-0E93-BDB8-6970034CDB8D}"/>
              </a:ext>
            </a:extLst>
          </p:cNvPr>
          <p:cNvSpPr>
            <a:spLocks noGrp="1"/>
          </p:cNvSpPr>
          <p:nvPr>
            <p:ph sz="half" idx="2"/>
          </p:nvPr>
        </p:nvSpPr>
        <p:spPr>
          <a:xfrm>
            <a:off x="839787"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E7184-F625-31C4-43F8-F9A0A6778218}"/>
              </a:ext>
            </a:extLst>
          </p:cNvPr>
          <p:cNvSpPr>
            <a:spLocks noGrp="1"/>
          </p:cNvSpPr>
          <p:nvPr>
            <p:ph type="body" sz="quarter" idx="3"/>
          </p:nvPr>
        </p:nvSpPr>
        <p:spPr>
          <a:xfrm>
            <a:off x="6195013" y="1681163"/>
            <a:ext cx="4846320" cy="823912"/>
          </a:xfrm>
        </p:spPr>
        <p:txBody>
          <a:bodyPr anchor="b"/>
          <a:lstStyle>
            <a:lvl1pPr marL="0" indent="0">
              <a:buNone/>
              <a:defRPr sz="24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B7B0A-FA8C-406C-1889-4CF4821884E2}"/>
              </a:ext>
            </a:extLst>
          </p:cNvPr>
          <p:cNvSpPr>
            <a:spLocks noGrp="1"/>
          </p:cNvSpPr>
          <p:nvPr>
            <p:ph sz="quarter" idx="4"/>
          </p:nvPr>
        </p:nvSpPr>
        <p:spPr>
          <a:xfrm>
            <a:off x="6195013"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573B851D-CFDF-9A2F-8856-1324948D01CC}"/>
              </a:ext>
            </a:extLst>
          </p:cNvPr>
          <p:cNvCxnSpPr>
            <a:cxnSpLocks/>
          </p:cNvCxnSpPr>
          <p:nvPr/>
        </p:nvCxnSpPr>
        <p:spPr>
          <a:xfrm>
            <a:off x="5943800" y="1960775"/>
            <a:ext cx="0" cy="3959258"/>
          </a:xfrm>
          <a:prstGeom prst="line">
            <a:avLst/>
          </a:prstGeom>
          <a:ln>
            <a:solidFill>
              <a:srgbClr val="03526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02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DB5364-9D48-AA65-4AFD-B410E066F405}"/>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836BB86-90F2-EC0F-5EE2-86B34D942401}"/>
              </a:ext>
            </a:extLst>
          </p:cNvPr>
          <p:cNvSpPr/>
          <p:nvPr/>
        </p:nvSpPr>
        <p:spPr>
          <a:xfrm>
            <a:off x="361507" y="350874"/>
            <a:ext cx="10100930" cy="61775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12FDA-FD6B-D683-A190-4A7BAC2198FF}"/>
              </a:ext>
            </a:extLst>
          </p:cNvPr>
          <p:cNvSpPr>
            <a:spLocks noGrp="1"/>
          </p:cNvSpPr>
          <p:nvPr>
            <p:ph type="title"/>
          </p:nvPr>
        </p:nvSpPr>
        <p:spPr>
          <a:xfrm>
            <a:off x="847627" y="2766218"/>
            <a:ext cx="9078798" cy="1325563"/>
          </a:xfrm>
        </p:spPr>
        <p:txBody>
          <a:bodyPr>
            <a:normAutofit/>
          </a:bodyPr>
          <a:lstStyle>
            <a:lvl1pPr algn="ctr">
              <a:defRPr sz="6000" b="1">
                <a:latin typeface="Cambria" panose="02040503050406030204" pitchFamily="18" charset="0"/>
                <a:ea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0077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91062917"/>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_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6E25F4-1FE3-0526-0329-ACF65B5B1CFF}"/>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15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6E25F4-1FE3-0526-0329-ACF65B5B1CF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01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E2B9EA-D335-6A70-A143-3550903D8068}"/>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D2F547-5D65-2629-17C8-7025053E2AC3}"/>
              </a:ext>
            </a:extLst>
          </p:cNvPr>
          <p:cNvSpPr/>
          <p:nvPr/>
        </p:nvSpPr>
        <p:spPr>
          <a:xfrm>
            <a:off x="0" y="0"/>
            <a:ext cx="11353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10074391-262F-5E8C-7455-1DD13E847D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2" name="Title 1">
            <a:extLst>
              <a:ext uri="{FF2B5EF4-FFF2-40B4-BE49-F238E27FC236}">
                <a16:creationId xmlns:a16="http://schemas.microsoft.com/office/drawing/2014/main" id="{B5B687D2-E228-936F-78E8-BDB50A0694C8}"/>
              </a:ext>
            </a:extLst>
          </p:cNvPr>
          <p:cNvSpPr>
            <a:spLocks noGrp="1"/>
          </p:cNvSpPr>
          <p:nvPr>
            <p:ph type="title"/>
          </p:nvPr>
        </p:nvSpPr>
        <p:spPr>
          <a:xfrm>
            <a:off x="839788" y="457200"/>
            <a:ext cx="3932237" cy="160020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FF720F-CE92-10DC-6128-E230D86E34A2}"/>
              </a:ext>
            </a:extLst>
          </p:cNvPr>
          <p:cNvSpPr>
            <a:spLocks noGrp="1"/>
          </p:cNvSpPr>
          <p:nvPr>
            <p:ph idx="1"/>
          </p:nvPr>
        </p:nvSpPr>
        <p:spPr>
          <a:xfrm>
            <a:off x="5183188" y="457201"/>
            <a:ext cx="5799039"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22DE9EF-0C85-7A71-3368-565C0FD610B1}"/>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88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EB0367-9E4E-30AD-0364-7AA0B29DA52A}"/>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B4AF31-3BD2-B8C4-B4C6-0691B361152C}"/>
              </a:ext>
            </a:extLst>
          </p:cNvPr>
          <p:cNvSpPr/>
          <p:nvPr/>
        </p:nvSpPr>
        <p:spPr>
          <a:xfrm>
            <a:off x="0" y="0"/>
            <a:ext cx="11353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9E5BC7D6-1D2D-E29B-9B57-CBC89218A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816" y="4917810"/>
            <a:ext cx="2490860" cy="2490860"/>
          </a:xfrm>
          <a:prstGeom prst="rect">
            <a:avLst/>
          </a:prstGeom>
        </p:spPr>
      </p:pic>
      <p:sp>
        <p:nvSpPr>
          <p:cNvPr id="2" name="Title 1">
            <a:extLst>
              <a:ext uri="{FF2B5EF4-FFF2-40B4-BE49-F238E27FC236}">
                <a16:creationId xmlns:a16="http://schemas.microsoft.com/office/drawing/2014/main" id="{3A9476B8-2213-F60A-4BCE-7F694FBC1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C29BC-E869-7789-30BF-8AA19D3566AF}"/>
              </a:ext>
            </a:extLst>
          </p:cNvPr>
          <p:cNvSpPr>
            <a:spLocks noGrp="1"/>
          </p:cNvSpPr>
          <p:nvPr>
            <p:ph type="pic" idx="1"/>
          </p:nvPr>
        </p:nvSpPr>
        <p:spPr>
          <a:xfrm>
            <a:off x="5183188" y="457201"/>
            <a:ext cx="5789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2673272-3982-46A7-DCC8-CF55E3AEF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23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257D8F-C952-BDFB-320E-E01C661D7399}"/>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029E548-E2C6-CD9D-CEE5-CC1DF8E187FB}"/>
              </a:ext>
            </a:extLst>
          </p:cNvPr>
          <p:cNvSpPr/>
          <p:nvPr/>
        </p:nvSpPr>
        <p:spPr>
          <a:xfrm>
            <a:off x="361507" y="350874"/>
            <a:ext cx="10100930" cy="61775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6088A-BD4A-5FB3-483B-19B6A363A6D9}"/>
              </a:ext>
            </a:extLst>
          </p:cNvPr>
          <p:cNvSpPr>
            <a:spLocks noGrp="1"/>
          </p:cNvSpPr>
          <p:nvPr>
            <p:ph type="title"/>
          </p:nvPr>
        </p:nvSpPr>
        <p:spPr>
          <a:xfrm>
            <a:off x="838200" y="520995"/>
            <a:ext cx="9154212" cy="1169693"/>
          </a:xfrm>
        </p:spPr>
        <p:txBody>
          <a:bodyPr/>
          <a:lstStyle>
            <a:lvl1pPr algn="ctr">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8860A72-4991-1336-639F-B117F973234B}"/>
              </a:ext>
            </a:extLst>
          </p:cNvPr>
          <p:cNvSpPr>
            <a:spLocks noGrp="1"/>
          </p:cNvSpPr>
          <p:nvPr>
            <p:ph type="body" orient="vert" idx="1"/>
          </p:nvPr>
        </p:nvSpPr>
        <p:spPr>
          <a:xfrm rot="10800000">
            <a:off x="838200" y="1825625"/>
            <a:ext cx="9154212"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02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A37843-D7D1-732B-352D-C88A9FF87672}"/>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8CE9251-1EC6-8AD5-ED7B-DE754CD201C0}"/>
              </a:ext>
            </a:extLst>
          </p:cNvPr>
          <p:cNvSpPr/>
          <p:nvPr/>
        </p:nvSpPr>
        <p:spPr>
          <a:xfrm>
            <a:off x="361507" y="350874"/>
            <a:ext cx="10100930" cy="61775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1609C338-BAD5-E8CE-0916-7F78C86EE563}"/>
              </a:ext>
            </a:extLst>
          </p:cNvPr>
          <p:cNvSpPr>
            <a:spLocks noGrp="1"/>
          </p:cNvSpPr>
          <p:nvPr>
            <p:ph type="title" orient="vert"/>
          </p:nvPr>
        </p:nvSpPr>
        <p:spPr>
          <a:xfrm rot="10800000">
            <a:off x="838200" y="509047"/>
            <a:ext cx="2628900" cy="588725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2F50875-8DEE-38AD-1B1E-002744701E21}"/>
              </a:ext>
            </a:extLst>
          </p:cNvPr>
          <p:cNvSpPr>
            <a:spLocks noGrp="1"/>
          </p:cNvSpPr>
          <p:nvPr>
            <p:ph type="body" orient="vert" idx="1"/>
          </p:nvPr>
        </p:nvSpPr>
        <p:spPr>
          <a:xfrm rot="10800000">
            <a:off x="3619500" y="509045"/>
            <a:ext cx="6250364" cy="58872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74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654629" y="1295400"/>
            <a:ext cx="9546771"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7A320-26DA-412F-BD2B-FD0E83B5CDF9}"/>
              </a:ext>
            </a:extLst>
          </p:cNvPr>
          <p:cNvSpPr>
            <a:spLocks noGrp="1"/>
          </p:cNvSpPr>
          <p:nvPr>
            <p:ph type="dt" sz="half" idx="10"/>
            <p:custDataLst>
              <p:tags r:id="rId1"/>
            </p:custDataLst>
          </p:nvPr>
        </p:nvSpPr>
        <p:spPr>
          <a:xfrm>
            <a:off x="1655233" y="6324601"/>
            <a:ext cx="2743200" cy="365125"/>
          </a:xfrm>
          <a:prstGeom prst="rect">
            <a:avLst/>
          </a:prstGeom>
        </p:spPr>
        <p:txBody>
          <a:bodyPr/>
          <a:lstStyle>
            <a:lvl1pPr>
              <a:defRPr/>
            </a:lvl1pPr>
          </a:lstStyle>
          <a:p>
            <a:pPr>
              <a:defRPr/>
            </a:pPr>
            <a:fld id="{4D6D62DE-7EB6-49DD-B889-D9860A2DC7C8}" type="datetimeFigureOut">
              <a:rPr lang="en-US"/>
              <a:pPr>
                <a:defRPr/>
              </a:pPr>
              <a:t>9/5/2025</a:t>
            </a:fld>
            <a:endParaRPr lang="en-US"/>
          </a:p>
        </p:txBody>
      </p:sp>
      <p:sp>
        <p:nvSpPr>
          <p:cNvPr id="5" name="Footer Placeholder 4">
            <a:extLst>
              <a:ext uri="{FF2B5EF4-FFF2-40B4-BE49-F238E27FC236}">
                <a16:creationId xmlns:a16="http://schemas.microsoft.com/office/drawing/2014/main" id="{42BB886E-DFC8-49AC-8279-5A81F789A920}"/>
              </a:ext>
            </a:extLst>
          </p:cNvPr>
          <p:cNvSpPr>
            <a:spLocks noGrp="1"/>
          </p:cNvSpPr>
          <p:nvPr>
            <p:ph type="ftr" sz="quarter" idx="11"/>
            <p:custDataLst>
              <p:tags r:id="rId2"/>
            </p:custDataLst>
          </p:nvPr>
        </p:nvSpPr>
        <p:spPr>
          <a:xfrm>
            <a:off x="4495800" y="6326189"/>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B532B6-3830-4F4E-A361-41FB7CE9B3A2}"/>
              </a:ext>
            </a:extLst>
          </p:cNvPr>
          <p:cNvSpPr>
            <a:spLocks noGrp="1"/>
          </p:cNvSpPr>
          <p:nvPr>
            <p:ph type="sldNum" sz="quarter" idx="12"/>
            <p:custDataLst>
              <p:tags r:id="rId3"/>
            </p:custDataLst>
          </p:nvPr>
        </p:nvSpPr>
        <p:spPr>
          <a:xfrm>
            <a:off x="8707967" y="6324601"/>
            <a:ext cx="2590800" cy="365125"/>
          </a:xfrm>
          <a:prstGeom prst="rect">
            <a:avLst/>
          </a:prstGeom>
        </p:spPr>
        <p:txBody>
          <a:bodyPr/>
          <a:lstStyle>
            <a:lvl1pPr>
              <a:defRPr/>
            </a:lvl1pPr>
          </a:lstStyle>
          <a:p>
            <a:pPr>
              <a:defRPr/>
            </a:pPr>
            <a:fld id="{F44DC372-F2BB-4185-92B8-48594B8B33C5}" type="slidenum">
              <a:rPr lang="en-US"/>
              <a:pPr>
                <a:defRPr/>
              </a:pPr>
              <a:t>‹#›</a:t>
            </a:fld>
            <a:endParaRPr lang="en-US"/>
          </a:p>
        </p:txBody>
      </p:sp>
    </p:spTree>
    <p:extLst>
      <p:ext uri="{BB962C8B-B14F-4D97-AF65-F5344CB8AC3E}">
        <p14:creationId xmlns:p14="http://schemas.microsoft.com/office/powerpoint/2010/main" val="193993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373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8517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42F6B685-0293-45C1-8419-1A0929868510}"/>
              </a:ext>
            </a:extLst>
          </p:cNvPr>
          <p:cNvSpPr>
            <a:spLocks noGrp="1" noChangeArrowheads="1"/>
          </p:cNvSpPr>
          <p:nvPr>
            <p:ph type="dt" sz="half" idx="10"/>
          </p:nvPr>
        </p:nvSpPr>
        <p:spPr>
          <a:xfrm>
            <a:off x="9347200" y="6416675"/>
            <a:ext cx="2844800" cy="476250"/>
          </a:xfrm>
          <a:prstGeom prst="rect">
            <a:avLst/>
          </a:prstGeom>
        </p:spPr>
        <p:txBody>
          <a:bodyPr/>
          <a:lstStyle>
            <a:lvl1pPr eaLnBrk="1" hangingPunct="1">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7654E04D-ED04-415E-A402-0A2B9AFDCA87}"/>
              </a:ext>
            </a:extLst>
          </p:cNvPr>
          <p:cNvSpPr>
            <a:spLocks noGrp="1" noChangeArrowheads="1"/>
          </p:cNvSpPr>
          <p:nvPr>
            <p:ph type="sldNum" sz="quarter" idx="11"/>
          </p:nvPr>
        </p:nvSpPr>
        <p:spPr>
          <a:xfrm>
            <a:off x="9347200" y="641667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DC909EE-FF7A-4DB7-968A-F46BF1F08ACE}" type="slidenum">
              <a:rPr lang="en-US" altLang="en-US"/>
              <a:pPr>
                <a:defRPr/>
              </a:pPr>
              <a:t>‹#›</a:t>
            </a:fld>
            <a:endParaRPr lang="en-US" altLang="en-US"/>
          </a:p>
        </p:txBody>
      </p:sp>
    </p:spTree>
    <p:extLst>
      <p:ext uri="{BB962C8B-B14F-4D97-AF65-F5344CB8AC3E}">
        <p14:creationId xmlns:p14="http://schemas.microsoft.com/office/powerpoint/2010/main" val="27825714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31139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12218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363682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1529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864524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4675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DFD22935-324B-4FC4-8E5D-54AF5A07662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AR"/>
              <a:t>Click to edit Master title style</a:t>
            </a:r>
          </a:p>
        </p:txBody>
      </p:sp>
      <p:sp>
        <p:nvSpPr>
          <p:cNvPr id="1027" name="Rectangle 5">
            <a:extLst>
              <a:ext uri="{FF2B5EF4-FFF2-40B4-BE49-F238E27FC236}">
                <a16:creationId xmlns:a16="http://schemas.microsoft.com/office/drawing/2014/main" id="{501D1A41-4FE9-46AD-951C-46876A7AD11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AR"/>
              <a:t>Click to edit Master text styles</a:t>
            </a:r>
          </a:p>
          <a:p>
            <a:pPr lvl="1"/>
            <a:r>
              <a:rPr lang="en-US" altLang="es-AR"/>
              <a:t>Second level</a:t>
            </a:r>
          </a:p>
          <a:p>
            <a:pPr lvl="2"/>
            <a:r>
              <a:rPr lang="en-US" altLang="es-AR"/>
              <a:t>Third level</a:t>
            </a:r>
          </a:p>
          <a:p>
            <a:pPr lvl="3"/>
            <a:r>
              <a:rPr lang="en-US" altLang="es-AR"/>
              <a:t>Fourth level</a:t>
            </a:r>
          </a:p>
          <a:p>
            <a:pPr lvl="4"/>
            <a:r>
              <a:rPr lang="en-US" altLang="es-AR"/>
              <a:t>Fifth level</a:t>
            </a:r>
          </a:p>
        </p:txBody>
      </p:sp>
      <p:grpSp>
        <p:nvGrpSpPr>
          <p:cNvPr id="1028" name="Group 20">
            <a:extLst>
              <a:ext uri="{FF2B5EF4-FFF2-40B4-BE49-F238E27FC236}">
                <a16:creationId xmlns:a16="http://schemas.microsoft.com/office/drawing/2014/main" id="{3466D8A3-991C-4BEF-A0AC-886A94EF207A}"/>
              </a:ext>
            </a:extLst>
          </p:cNvPr>
          <p:cNvGrpSpPr>
            <a:grpSpLocks/>
          </p:cNvGrpSpPr>
          <p:nvPr/>
        </p:nvGrpSpPr>
        <p:grpSpPr bwMode="auto">
          <a:xfrm>
            <a:off x="140208000" y="109832776"/>
            <a:ext cx="13411200" cy="1152525"/>
            <a:chOff x="105156000" y="109832013"/>
            <a:chExt cx="10058400" cy="1153287"/>
          </a:xfrm>
        </p:grpSpPr>
        <p:pic>
          <p:nvPicPr>
            <p:cNvPr id="1031" name="Picture 21" descr="NEW HNTC borders 9">
              <a:extLst>
                <a:ext uri="{FF2B5EF4-FFF2-40B4-BE49-F238E27FC236}">
                  <a16:creationId xmlns:a16="http://schemas.microsoft.com/office/drawing/2014/main" id="{01AE84C7-C144-40C0-96FD-E4F0ADD19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75000"/>
            <a:stretch>
              <a:fillRect/>
            </a:stretch>
          </p:blipFill>
          <p:spPr bwMode="auto">
            <a:xfrm>
              <a:off x="105156000" y="109842300"/>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32" name="Text Box 22">
              <a:extLst>
                <a:ext uri="{FF2B5EF4-FFF2-40B4-BE49-F238E27FC236}">
                  <a16:creationId xmlns:a16="http://schemas.microsoft.com/office/drawing/2014/main" id="{056D5C8A-9499-4479-BA54-BFCA1F377A2A}"/>
                </a:ext>
              </a:extLst>
            </p:cNvPr>
            <p:cNvSpPr txBox="1">
              <a:spLocks noChangeArrowheads="1"/>
            </p:cNvSpPr>
            <p:nvPr/>
          </p:nvSpPr>
          <p:spPr bwMode="auto">
            <a:xfrm>
              <a:off x="110928150" y="109832013"/>
              <a:ext cx="4057650" cy="228751"/>
            </a:xfrm>
            <a:prstGeom prst="rect">
              <a:avLst/>
            </a:prstGeom>
            <a:noFill/>
            <a:ln>
              <a:noFill/>
            </a:ln>
          </p:spPr>
          <p:txBody>
            <a:bodyPr lIns="36576" tIns="36576" rIns="36576" bIns="36576"/>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200" b="1">
                  <a:solidFill>
                    <a:srgbClr val="FFFFFF"/>
                  </a:solidFill>
                  <a:latin typeface="Verdana" pitchFamily="34" charset="0"/>
                </a:rPr>
                <a:t>EXCELLENCE   </a:t>
              </a:r>
              <a:r>
                <a:rPr lang="en-US" sz="1200" b="1" noProof="1">
                  <a:solidFill>
                    <a:srgbClr val="FFFFFF"/>
                  </a:solidFill>
                  <a:latin typeface="Symbol" pitchFamily="18" charset="2"/>
                </a:rPr>
                <a:t>·</a:t>
              </a:r>
              <a:r>
                <a:rPr lang="en-US" sz="1200" b="1">
                  <a:solidFill>
                    <a:srgbClr val="FFFFFF"/>
                  </a:solidFill>
                  <a:latin typeface="Verdana" pitchFamily="34" charset="0"/>
                </a:rPr>
                <a:t>   EXPERTISE   </a:t>
              </a:r>
              <a:r>
                <a:rPr lang="en-US" sz="1200" b="1" noProof="1">
                  <a:solidFill>
                    <a:srgbClr val="FFFFFF"/>
                  </a:solidFill>
                  <a:latin typeface="Symbol" pitchFamily="18" charset="2"/>
                </a:rPr>
                <a:t>·</a:t>
              </a:r>
              <a:r>
                <a:rPr lang="en-US" sz="1200" b="1">
                  <a:solidFill>
                    <a:srgbClr val="FFFFFF"/>
                  </a:solidFill>
                  <a:latin typeface="Verdana" pitchFamily="34" charset="0"/>
                </a:rPr>
                <a:t>   INNOVATION</a:t>
              </a:r>
              <a:endParaRPr lang="en-US"/>
            </a:p>
          </p:txBody>
        </p:sp>
        <p:pic>
          <p:nvPicPr>
            <p:cNvPr id="1033" name="Picture 23" descr="hntc_logo">
              <a:extLst>
                <a:ext uri="{FF2B5EF4-FFF2-40B4-BE49-F238E27FC236}">
                  <a16:creationId xmlns:a16="http://schemas.microsoft.com/office/drawing/2014/main" id="{C4C84CA5-A273-4D52-84C0-865A345474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470325" y="109956600"/>
              <a:ext cx="2857500" cy="8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pic>
        <p:nvPicPr>
          <p:cNvPr id="1029" name="Picture 30" descr="SO New Lower swoop small logo words land">
            <a:extLst>
              <a:ext uri="{FF2B5EF4-FFF2-40B4-BE49-F238E27FC236}">
                <a16:creationId xmlns:a16="http://schemas.microsoft.com/office/drawing/2014/main" id="{9D3DC0B3-2FB9-49C9-9F9F-B538E5BFFA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40080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31" descr="SO New Upper swoop no logo landscape">
            <a:extLst>
              <a:ext uri="{FF2B5EF4-FFF2-40B4-BE49-F238E27FC236}">
                <a16:creationId xmlns:a16="http://schemas.microsoft.com/office/drawing/2014/main" id="{16324C11-03CF-4ADD-98A1-9D45563F948E}"/>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34" y="0"/>
            <a:ext cx="121877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 id="2147485327" r:id="rId12"/>
  </p:sldLayoutIdLst>
  <p:transition spd="slow"/>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Rounded MT Bold" pitchFamily="34" charset="0"/>
        </a:defRPr>
      </a:lvl2pPr>
      <a:lvl3pPr algn="ctr" rtl="0" eaLnBrk="0" fontAlgn="base" hangingPunct="0">
        <a:spcBef>
          <a:spcPct val="0"/>
        </a:spcBef>
        <a:spcAft>
          <a:spcPct val="0"/>
        </a:spcAft>
        <a:defRPr sz="4000">
          <a:solidFill>
            <a:schemeClr val="tx2"/>
          </a:solidFill>
          <a:latin typeface="Arial Rounded MT Bold" pitchFamily="34" charset="0"/>
        </a:defRPr>
      </a:lvl3pPr>
      <a:lvl4pPr algn="ctr" rtl="0" eaLnBrk="0" fontAlgn="base" hangingPunct="0">
        <a:spcBef>
          <a:spcPct val="0"/>
        </a:spcBef>
        <a:spcAft>
          <a:spcPct val="0"/>
        </a:spcAft>
        <a:defRPr sz="4000">
          <a:solidFill>
            <a:schemeClr val="tx2"/>
          </a:solidFill>
          <a:latin typeface="Arial Rounded MT Bold" pitchFamily="34" charset="0"/>
        </a:defRPr>
      </a:lvl4pPr>
      <a:lvl5pPr algn="ctr" rtl="0" eaLnBrk="0" fontAlgn="base" hangingPunct="0">
        <a:spcBef>
          <a:spcPct val="0"/>
        </a:spcBef>
        <a:spcAft>
          <a:spcPct val="0"/>
        </a:spcAft>
        <a:defRPr sz="4000">
          <a:solidFill>
            <a:schemeClr val="tx2"/>
          </a:solidFill>
          <a:latin typeface="Arial Rounded MT Bold" pitchFamily="34" charset="0"/>
        </a:defRPr>
      </a:lvl5pPr>
      <a:lvl6pPr marL="457200" algn="ctr" rtl="0" eaLnBrk="1" fontAlgn="base" hangingPunct="1">
        <a:spcBef>
          <a:spcPct val="0"/>
        </a:spcBef>
        <a:spcAft>
          <a:spcPct val="0"/>
        </a:spcAft>
        <a:defRPr sz="4000">
          <a:solidFill>
            <a:schemeClr val="tx2"/>
          </a:solidFill>
          <a:latin typeface="Arial Rounded MT Bold" pitchFamily="34" charset="0"/>
        </a:defRPr>
      </a:lvl6pPr>
      <a:lvl7pPr marL="914400" algn="ctr" rtl="0" eaLnBrk="1" fontAlgn="base" hangingPunct="1">
        <a:spcBef>
          <a:spcPct val="0"/>
        </a:spcBef>
        <a:spcAft>
          <a:spcPct val="0"/>
        </a:spcAft>
        <a:defRPr sz="4000">
          <a:solidFill>
            <a:schemeClr val="tx2"/>
          </a:solidFill>
          <a:latin typeface="Arial Rounded MT Bold" pitchFamily="34" charset="0"/>
        </a:defRPr>
      </a:lvl7pPr>
      <a:lvl8pPr marL="1371600" algn="ctr" rtl="0" eaLnBrk="1" fontAlgn="base" hangingPunct="1">
        <a:spcBef>
          <a:spcPct val="0"/>
        </a:spcBef>
        <a:spcAft>
          <a:spcPct val="0"/>
        </a:spcAft>
        <a:defRPr sz="4000">
          <a:solidFill>
            <a:schemeClr val="tx2"/>
          </a:solidFill>
          <a:latin typeface="Arial Rounded MT Bold" pitchFamily="34" charset="0"/>
        </a:defRPr>
      </a:lvl8pPr>
      <a:lvl9pPr marL="1828800" algn="ctr" rtl="0" eaLnBrk="1" fontAlgn="base" hangingPunct="1">
        <a:spcBef>
          <a:spcPct val="0"/>
        </a:spcBef>
        <a:spcAft>
          <a:spcPct val="0"/>
        </a:spcAft>
        <a:defRPr sz="40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636CDDA-D376-423E-94D4-B9CDA9A4404B}"/>
              </a:ext>
            </a:extLst>
          </p:cNvPr>
          <p:cNvSpPr>
            <a:spLocks noGrp="1"/>
          </p:cNvSpPr>
          <p:nvPr>
            <p:ph type="title"/>
          </p:nvPr>
        </p:nvSpPr>
        <p:spPr bwMode="auto">
          <a:xfrm>
            <a:off x="609600" y="533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AR"/>
              <a:t>Click to edit Master title style</a:t>
            </a:r>
          </a:p>
        </p:txBody>
      </p:sp>
      <p:sp>
        <p:nvSpPr>
          <p:cNvPr id="2051" name="Text Placeholder 2">
            <a:extLst>
              <a:ext uri="{FF2B5EF4-FFF2-40B4-BE49-F238E27FC236}">
                <a16:creationId xmlns:a16="http://schemas.microsoft.com/office/drawing/2014/main" id="{DC667183-DC5A-4520-BC66-4EBADF547A37}"/>
              </a:ext>
            </a:extLst>
          </p:cNvPr>
          <p:cNvSpPr>
            <a:spLocks noGrp="1"/>
          </p:cNvSpPr>
          <p:nvPr>
            <p:ph type="body" idx="1"/>
          </p:nvPr>
        </p:nvSpPr>
        <p:spPr bwMode="auto">
          <a:xfrm>
            <a:off x="609600" y="17986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AR"/>
              <a:t>Click to edit Master text styles</a:t>
            </a:r>
          </a:p>
          <a:p>
            <a:pPr lvl="1"/>
            <a:r>
              <a:rPr lang="en-US" altLang="es-AR"/>
              <a:t>Second level</a:t>
            </a:r>
          </a:p>
          <a:p>
            <a:pPr lvl="2"/>
            <a:r>
              <a:rPr lang="en-US" altLang="es-AR"/>
              <a:t>Third level</a:t>
            </a:r>
          </a:p>
          <a:p>
            <a:pPr lvl="3"/>
            <a:r>
              <a:rPr lang="en-US" altLang="es-AR"/>
              <a:t>Fourth level</a:t>
            </a:r>
          </a:p>
          <a:p>
            <a:pPr lvl="4"/>
            <a:r>
              <a:rPr lang="en-US" altLang="es-AR"/>
              <a:t>Fifth level</a:t>
            </a:r>
          </a:p>
        </p:txBody>
      </p:sp>
      <p:pic>
        <p:nvPicPr>
          <p:cNvPr id="2052" name="Picture 6">
            <a:extLst>
              <a:ext uri="{FF2B5EF4-FFF2-40B4-BE49-F238E27FC236}">
                <a16:creationId xmlns:a16="http://schemas.microsoft.com/office/drawing/2014/main" id="{9336D6AC-1255-4044-9691-92168331400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7">
            <a:extLst>
              <a:ext uri="{FF2B5EF4-FFF2-40B4-BE49-F238E27FC236}">
                <a16:creationId xmlns:a16="http://schemas.microsoft.com/office/drawing/2014/main" id="{ED646B15-56C0-42F5-A9B0-CE4F6B9D4A2D}"/>
              </a:ext>
            </a:extLst>
          </p:cNvPr>
          <p:cNvGrpSpPr>
            <a:grpSpLocks/>
          </p:cNvGrpSpPr>
          <p:nvPr/>
        </p:nvGrpSpPr>
        <p:grpSpPr bwMode="auto">
          <a:xfrm>
            <a:off x="0" y="6423025"/>
            <a:ext cx="12192000" cy="457200"/>
            <a:chOff x="0" y="6408880"/>
            <a:chExt cx="9144000" cy="457200"/>
          </a:xfrm>
        </p:grpSpPr>
        <p:pic>
          <p:nvPicPr>
            <p:cNvPr id="2054" name="Picture 8">
              <a:extLst>
                <a:ext uri="{FF2B5EF4-FFF2-40B4-BE49-F238E27FC236}">
                  <a16:creationId xmlns:a16="http://schemas.microsoft.com/office/drawing/2014/main" id="{E1833BE9-87B5-4761-93FF-713BFB9B70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888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eartLand_Logo-Icon-transparent">
              <a:extLst>
                <a:ext uri="{FF2B5EF4-FFF2-40B4-BE49-F238E27FC236}">
                  <a16:creationId xmlns:a16="http://schemas.microsoft.com/office/drawing/2014/main" id="{C0AD6781-696E-4DFA-B3D6-DD765111AA57}"/>
                </a:ext>
              </a:extLst>
            </p:cNvPr>
            <p:cNvPicPr>
              <a:picLocks noChangeAspect="1" noChangeArrowheads="1"/>
            </p:cNvPicPr>
            <p:nvPr userDrawn="1"/>
          </p:nvPicPr>
          <p:blipFill>
            <a:blip r:embed="rId15" cstate="print"/>
            <a:srcRect/>
            <a:stretch>
              <a:fillRect/>
            </a:stretch>
          </p:blipFill>
          <p:spPr bwMode="auto">
            <a:xfrm>
              <a:off x="4342600" y="6477000"/>
              <a:ext cx="305858" cy="304800"/>
            </a:xfrm>
            <a:prstGeom prst="flowChartAlternateProcess">
              <a:avLst/>
            </a:prstGeom>
            <a:solidFill>
              <a:srgbClr val="FFFFFF"/>
            </a:solidFill>
            <a:ln>
              <a:noFill/>
            </a:ln>
            <a:effectLst/>
          </p:spPr>
        </p:pic>
      </p:grpSp>
    </p:spTree>
  </p:cSld>
  <p:clrMap bg1="lt1" tx1="dk1" bg2="lt2" tx2="dk2" accent1="accent1" accent2="accent2" accent3="accent3" accent4="accent4" accent5="accent5" accent6="accent6" hlink="hlink" folHlink="folHlink"/>
  <p:sldLayoutIdLst>
    <p:sldLayoutId id="2147485328" r:id="rId1"/>
    <p:sldLayoutId id="2147485320" r:id="rId2"/>
    <p:sldLayoutId id="2147485321" r:id="rId3"/>
    <p:sldLayoutId id="2147485322" r:id="rId4"/>
    <p:sldLayoutId id="2147485323" r:id="rId5"/>
    <p:sldLayoutId id="2147485324" r:id="rId6"/>
    <p:sldLayoutId id="2147485329" r:id="rId7"/>
    <p:sldLayoutId id="2147485330" r:id="rId8"/>
    <p:sldLayoutId id="2147485331" r:id="rId9"/>
    <p:sldLayoutId id="2147485332" r:id="rId10"/>
    <p:sldLayoutId id="2147485333" r:id="rId11"/>
  </p:sldLayoutIdLst>
  <p:txStyles>
    <p:titleStyle>
      <a:lvl1pPr algn="ctr" rtl="0" eaLnBrk="0" fontAlgn="base" hangingPunct="0">
        <a:spcBef>
          <a:spcPct val="0"/>
        </a:spcBef>
        <a:spcAft>
          <a:spcPct val="0"/>
        </a:spcAft>
        <a:defRPr sz="4000" kern="1200">
          <a:solidFill>
            <a:schemeClr val="tx1"/>
          </a:solidFill>
          <a:latin typeface="Cambria" pitchFamily="18" charset="0"/>
          <a:ea typeface="+mj-ea"/>
          <a:cs typeface="+mj-cs"/>
        </a:defRPr>
      </a:lvl1pPr>
      <a:lvl2pPr algn="ctr" rtl="0" eaLnBrk="0" fontAlgn="base" hangingPunct="0">
        <a:spcBef>
          <a:spcPct val="0"/>
        </a:spcBef>
        <a:spcAft>
          <a:spcPct val="0"/>
        </a:spcAft>
        <a:defRPr sz="4000">
          <a:solidFill>
            <a:schemeClr val="tx1"/>
          </a:solidFill>
          <a:latin typeface="Cambria" pitchFamily="18" charset="0"/>
        </a:defRPr>
      </a:lvl2pPr>
      <a:lvl3pPr algn="ctr" rtl="0" eaLnBrk="0" fontAlgn="base" hangingPunct="0">
        <a:spcBef>
          <a:spcPct val="0"/>
        </a:spcBef>
        <a:spcAft>
          <a:spcPct val="0"/>
        </a:spcAft>
        <a:defRPr sz="4000">
          <a:solidFill>
            <a:schemeClr val="tx1"/>
          </a:solidFill>
          <a:latin typeface="Cambria" pitchFamily="18" charset="0"/>
        </a:defRPr>
      </a:lvl3pPr>
      <a:lvl4pPr algn="ctr" rtl="0" eaLnBrk="0" fontAlgn="base" hangingPunct="0">
        <a:spcBef>
          <a:spcPct val="0"/>
        </a:spcBef>
        <a:spcAft>
          <a:spcPct val="0"/>
        </a:spcAft>
        <a:defRPr sz="4000">
          <a:solidFill>
            <a:schemeClr val="tx1"/>
          </a:solidFill>
          <a:latin typeface="Cambria" pitchFamily="18" charset="0"/>
        </a:defRPr>
      </a:lvl4pPr>
      <a:lvl5pPr algn="ctr" rtl="0" eaLnBrk="0" fontAlgn="base" hangingPunct="0">
        <a:spcBef>
          <a:spcPct val="0"/>
        </a:spcBef>
        <a:spcAft>
          <a:spcPct val="0"/>
        </a:spcAft>
        <a:defRPr sz="4000">
          <a:solidFill>
            <a:schemeClr val="tx1"/>
          </a:solidFill>
          <a:latin typeface="Cambria" pitchFamily="18" charset="0"/>
        </a:defRPr>
      </a:lvl5pPr>
      <a:lvl6pPr marL="457200" algn="ctr" rtl="0" fontAlgn="base">
        <a:spcBef>
          <a:spcPct val="0"/>
        </a:spcBef>
        <a:spcAft>
          <a:spcPct val="0"/>
        </a:spcAft>
        <a:defRPr sz="4000">
          <a:solidFill>
            <a:schemeClr val="tx1"/>
          </a:solidFill>
          <a:latin typeface="Cambria" pitchFamily="18" charset="0"/>
        </a:defRPr>
      </a:lvl6pPr>
      <a:lvl7pPr marL="914400" algn="ctr" rtl="0" fontAlgn="base">
        <a:spcBef>
          <a:spcPct val="0"/>
        </a:spcBef>
        <a:spcAft>
          <a:spcPct val="0"/>
        </a:spcAft>
        <a:defRPr sz="4000">
          <a:solidFill>
            <a:schemeClr val="tx1"/>
          </a:solidFill>
          <a:latin typeface="Cambria" pitchFamily="18" charset="0"/>
        </a:defRPr>
      </a:lvl7pPr>
      <a:lvl8pPr marL="1371600" algn="ctr" rtl="0" fontAlgn="base">
        <a:spcBef>
          <a:spcPct val="0"/>
        </a:spcBef>
        <a:spcAft>
          <a:spcPct val="0"/>
        </a:spcAft>
        <a:defRPr sz="4000">
          <a:solidFill>
            <a:schemeClr val="tx1"/>
          </a:solidFill>
          <a:latin typeface="Cambria" pitchFamily="18" charset="0"/>
        </a:defRPr>
      </a:lvl8pPr>
      <a:lvl9pPr marL="1828800" algn="ctr" rtl="0" fontAlgn="base">
        <a:spcBef>
          <a:spcPct val="0"/>
        </a:spcBef>
        <a:spcAft>
          <a:spcPct val="0"/>
        </a:spcAft>
        <a:defRPr sz="40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21A441-00A0-842B-B0CE-0FF5E266F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D82605-2828-51DB-0B84-995807CAE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A008-FADD-8B52-329C-EA78AF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49CBC2-9515-45C9-87F3-DAD98417FE51}" type="datetimeFigureOut">
              <a:rPr lang="en-US" smtClean="0"/>
              <a:t>9/5/2025</a:t>
            </a:fld>
            <a:endParaRPr lang="en-US"/>
          </a:p>
        </p:txBody>
      </p:sp>
      <p:sp>
        <p:nvSpPr>
          <p:cNvPr id="5" name="Footer Placeholder 4">
            <a:extLst>
              <a:ext uri="{FF2B5EF4-FFF2-40B4-BE49-F238E27FC236}">
                <a16:creationId xmlns:a16="http://schemas.microsoft.com/office/drawing/2014/main" id="{B49B9983-71C4-6862-D50A-E2104206A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1FB2413-19B0-77B3-04E9-148BF8100D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1451F7-E06C-47A7-918A-53ECCCCBD1D2}" type="slidenum">
              <a:rPr lang="en-US" smtClean="0"/>
              <a:t>‹#›</a:t>
            </a:fld>
            <a:endParaRPr lang="en-US"/>
          </a:p>
        </p:txBody>
      </p:sp>
    </p:spTree>
    <p:extLst>
      <p:ext uri="{BB962C8B-B14F-4D97-AF65-F5344CB8AC3E}">
        <p14:creationId xmlns:p14="http://schemas.microsoft.com/office/powerpoint/2010/main" val="1013143313"/>
      </p:ext>
    </p:extLst>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 id="2147485353" r:id="rId8"/>
    <p:sldLayoutId id="2147485354" r:id="rId9"/>
    <p:sldLayoutId id="2147485355" r:id="rId10"/>
    <p:sldLayoutId id="2147485356" r:id="rId11"/>
    <p:sldLayoutId id="2147485357" r:id="rId12"/>
    <p:sldLayoutId id="2147485358" r:id="rId13"/>
    <p:sldLayoutId id="2147485359" r:id="rId14"/>
    <p:sldLayoutId id="2147485360" r:id="rId15"/>
    <p:sldLayoutId id="214748536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s://pmc.ncbi.nlm.nih.gov/articles/PMC3698613/pdf/nihms468905.pdf"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8.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7.xml"/><Relationship Id="rId7" Type="http://schemas.openxmlformats.org/officeDocument/2006/relationships/image" Target="../media/image40.jpe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8.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52.png"/><Relationship Id="rId5" Type="http://schemas.openxmlformats.org/officeDocument/2006/relationships/image" Target="../media/image43.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18.w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1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xml"/><Relationship Id="rId1" Type="http://schemas.openxmlformats.org/officeDocument/2006/relationships/tags" Target="../tags/tag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xml"/><Relationship Id="rId1" Type="http://schemas.openxmlformats.org/officeDocument/2006/relationships/tags" Target="../tags/tag18.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xml"/><Relationship Id="rId1" Type="http://schemas.openxmlformats.org/officeDocument/2006/relationships/tags" Target="../tags/tag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4.xml"/><Relationship Id="rId5" Type="http://schemas.openxmlformats.org/officeDocument/2006/relationships/image" Target="../media/image20.jpeg"/><Relationship Id="rId4" Type="http://schemas.openxmlformats.org/officeDocument/2006/relationships/hyperlink" Target="http://www.whale.to/v/sandler.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helancet.com/journals/laninf/article/PIIS1473-3099(20)30792-1/fulltext?msclkid=98c2299aba9811ec84a538a35a32a03b"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hyperlink" Target="https://journals.plos.org/plosone/article?id=10.1371/journal.pone.02140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AA43C0A-A4C0-45A1-BA1D-5EDC8D566714}"/>
              </a:ext>
            </a:extLst>
          </p:cNvPr>
          <p:cNvSpPr>
            <a:spLocks noGrp="1" noChangeArrowheads="1"/>
          </p:cNvSpPr>
          <p:nvPr>
            <p:ph type="ctrTitle"/>
          </p:nvPr>
        </p:nvSpPr>
        <p:spPr>
          <a:xfrm>
            <a:off x="2819400" y="1794480"/>
            <a:ext cx="8439150" cy="1314450"/>
          </a:xfrm>
        </p:spPr>
        <p:txBody>
          <a:bodyPr>
            <a:noAutofit/>
          </a:bodyPr>
          <a:lstStyle/>
          <a:p>
            <a:pPr eaLnBrk="1" hangingPunct="1"/>
            <a:r>
              <a:rPr lang="en-US" altLang="es-AR" sz="4000" dirty="0">
                <a:solidFill>
                  <a:schemeClr val="accent1">
                    <a:lumMod val="50000"/>
                  </a:schemeClr>
                </a:solidFill>
                <a:latin typeface="Times New Roman" panose="02020603050405020304" pitchFamily="18" charset="0"/>
                <a:cs typeface="Times New Roman" panose="02020603050405020304" pitchFamily="18" charset="0"/>
              </a:rPr>
              <a:t>Importance of Weight in the Treatment Outcomes of a Patient with TB</a:t>
            </a:r>
            <a:endParaRPr lang="es-CO" altLang="es-AR" sz="4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4339" name="Rectangle 3">
            <a:extLst>
              <a:ext uri="{FF2B5EF4-FFF2-40B4-BE49-F238E27FC236}">
                <a16:creationId xmlns:a16="http://schemas.microsoft.com/office/drawing/2014/main" id="{6C749EFC-C5E8-409E-842E-2BBF574DB31C}"/>
              </a:ext>
            </a:extLst>
          </p:cNvPr>
          <p:cNvSpPr>
            <a:spLocks noGrp="1" noChangeArrowheads="1"/>
          </p:cNvSpPr>
          <p:nvPr>
            <p:ph type="subTitle" idx="1"/>
          </p:nvPr>
        </p:nvSpPr>
        <p:spPr>
          <a:xfrm>
            <a:off x="6934200" y="5486400"/>
            <a:ext cx="3962400" cy="609600"/>
          </a:xfrm>
        </p:spPr>
        <p:txBody>
          <a:bodyPr rtlCol="0">
            <a:normAutofit fontScale="85000" lnSpcReduction="20000"/>
          </a:bodyPr>
          <a:lstStyle/>
          <a:p>
            <a:pPr eaLnBrk="1" fontAlgn="auto" hangingPunct="1">
              <a:spcAft>
                <a:spcPts val="0"/>
              </a:spcAft>
              <a:defRPr/>
            </a:pPr>
            <a:r>
              <a:rPr lang="en-US" sz="2000" dirty="0">
                <a:solidFill>
                  <a:schemeClr val="tx1"/>
                </a:solidFill>
                <a:latin typeface="Arial" pitchFamily="34" charset="0"/>
                <a:cs typeface="Arial" pitchFamily="34" charset="0"/>
              </a:rPr>
              <a:t>Catalina B. Navarro BSN, RN</a:t>
            </a:r>
          </a:p>
          <a:p>
            <a:pPr eaLnBrk="1" fontAlgn="auto" hangingPunct="1">
              <a:spcAft>
                <a:spcPts val="0"/>
              </a:spcAft>
              <a:defRPr/>
            </a:pPr>
            <a:r>
              <a:rPr lang="en-US" sz="2000" dirty="0">
                <a:solidFill>
                  <a:schemeClr val="tx1"/>
                </a:solidFill>
                <a:latin typeface="Arial" pitchFamily="34" charset="0"/>
                <a:cs typeface="Arial" pitchFamily="34" charset="0"/>
              </a:rPr>
              <a:t>Nurse Consultant/Educator</a:t>
            </a:r>
          </a:p>
        </p:txBody>
      </p:sp>
      <p:sp>
        <p:nvSpPr>
          <p:cNvPr id="24580" name="TextBox 5">
            <a:extLst>
              <a:ext uri="{FF2B5EF4-FFF2-40B4-BE49-F238E27FC236}">
                <a16:creationId xmlns:a16="http://schemas.microsoft.com/office/drawing/2014/main" id="{ABD7909A-E0D1-4DD4-ADE6-9651736AA13F}"/>
              </a:ext>
            </a:extLst>
          </p:cNvPr>
          <p:cNvSpPr txBox="1">
            <a:spLocks noChangeArrowheads="1"/>
          </p:cNvSpPr>
          <p:nvPr/>
        </p:nvSpPr>
        <p:spPr bwMode="auto">
          <a:xfrm>
            <a:off x="5571524" y="3581400"/>
            <a:ext cx="39721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None/>
            </a:pPr>
            <a:r>
              <a:rPr lang="en-US" b="1" i="1" dirty="0">
                <a:solidFill>
                  <a:schemeClr val="tx1"/>
                </a:solidFill>
              </a:rPr>
              <a:t>TB Nurse Case Management </a:t>
            </a:r>
          </a:p>
          <a:p>
            <a:pPr algn="ctr" eaLnBrk="1" hangingPunct="1">
              <a:lnSpc>
                <a:spcPct val="100000"/>
              </a:lnSpc>
              <a:spcBef>
                <a:spcPct val="0"/>
              </a:spcBef>
              <a:buNone/>
            </a:pPr>
            <a:r>
              <a:rPr lang="en-US" i="1" dirty="0"/>
              <a:t>Houston, Texas  </a:t>
            </a:r>
          </a:p>
          <a:p>
            <a:pPr algn="ctr" eaLnBrk="1" hangingPunct="1">
              <a:lnSpc>
                <a:spcPct val="100000"/>
              </a:lnSpc>
              <a:spcBef>
                <a:spcPct val="0"/>
              </a:spcBef>
              <a:buNone/>
            </a:pPr>
            <a:r>
              <a:rPr lang="en-US" i="1" dirty="0"/>
              <a:t>September 18, </a:t>
            </a:r>
            <a:r>
              <a:rPr lang="en-US" sz="2400" i="1" dirty="0">
                <a:solidFill>
                  <a:schemeClr val="tx1"/>
                </a:solidFill>
              </a:rPr>
              <a:t>2025 </a:t>
            </a:r>
          </a:p>
          <a:p>
            <a:pPr algn="ctr" eaLnBrk="1" hangingPunct="1">
              <a:lnSpc>
                <a:spcPct val="100000"/>
              </a:lnSpc>
              <a:spcBef>
                <a:spcPct val="0"/>
              </a:spcBef>
              <a:buFontTx/>
              <a:buNone/>
            </a:pPr>
            <a:endParaRPr lang="en-US" altLang="es-AR" dirty="0">
              <a:latin typeface="Arial" panose="020B0604020202020204" pitchFamily="34" charset="0"/>
            </a:endParaRPr>
          </a:p>
        </p:txBody>
      </p:sp>
    </p:spTree>
  </p:cSld>
  <p:clrMapOvr>
    <a:masterClrMapping/>
  </p:clrMapOvr>
  <p:transition spd="slow" advTm="1308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a:extLst>
              <a:ext uri="{FF2B5EF4-FFF2-40B4-BE49-F238E27FC236}">
                <a16:creationId xmlns:a16="http://schemas.microsoft.com/office/drawing/2014/main" id="{EDD833F6-C28B-47D6-BA5A-75F7FF2EA2DE}"/>
              </a:ext>
            </a:extLst>
          </p:cNvPr>
          <p:cNvSpPr>
            <a:spLocks noGrp="1" noChangeArrowheads="1"/>
          </p:cNvSpPr>
          <p:nvPr>
            <p:ph type="title"/>
          </p:nvPr>
        </p:nvSpPr>
        <p:spPr>
          <a:xfrm>
            <a:off x="533400" y="1285516"/>
            <a:ext cx="3352800" cy="3040063"/>
          </a:xfrm>
          <a:solidFill>
            <a:schemeClr val="accent3">
              <a:lumMod val="20000"/>
              <a:lumOff val="80000"/>
            </a:schemeClr>
          </a:solidFill>
          <a:ln w="22225">
            <a:solidFill>
              <a:srgbClr val="FF0000"/>
            </a:solidFill>
            <a:miter lim="800000"/>
            <a:headEnd/>
            <a:tailEnd/>
          </a:ln>
        </p:spPr>
        <p:txBody>
          <a:bodyPr rtlCol="0">
            <a:normAutofit/>
          </a:bodyPr>
          <a:lstStyle/>
          <a:p>
            <a:pPr eaLnBrk="1" fontAlgn="auto" hangingPunct="1">
              <a:lnSpc>
                <a:spcPct val="150000"/>
              </a:lnSpc>
              <a:spcAft>
                <a:spcPts val="0"/>
              </a:spcAft>
              <a:defRPr/>
            </a:pPr>
            <a:r>
              <a:rPr lang="en-US" altLang="es-AR" sz="3200" dirty="0">
                <a:solidFill>
                  <a:srgbClr val="FF0000"/>
                </a:solidFill>
                <a:latin typeface="Tahoma" panose="020B0604030504040204" pitchFamily="34" charset="0"/>
              </a:rPr>
              <a:t>Nutritious Food</a:t>
            </a:r>
            <a:br>
              <a:rPr lang="en-US" altLang="es-AR" sz="3200" dirty="0">
                <a:latin typeface="Tahoma" panose="020B0604030504040204" pitchFamily="34" charset="0"/>
              </a:rPr>
            </a:br>
            <a:r>
              <a:rPr lang="en-US" altLang="es-AR" sz="2800" dirty="0">
                <a:latin typeface="Tahoma" panose="020B0604030504040204" pitchFamily="34" charset="0"/>
              </a:rPr>
              <a:t>Rest</a:t>
            </a:r>
            <a:br>
              <a:rPr lang="en-US" altLang="es-AR" sz="2800" dirty="0">
                <a:latin typeface="Tahoma" panose="020B0604030504040204" pitchFamily="34" charset="0"/>
              </a:rPr>
            </a:br>
            <a:r>
              <a:rPr lang="en-US" altLang="es-AR" sz="2800" dirty="0">
                <a:latin typeface="Tahoma" panose="020B0604030504040204" pitchFamily="34" charset="0"/>
              </a:rPr>
              <a:t>Sunshine</a:t>
            </a:r>
            <a:br>
              <a:rPr lang="en-US" altLang="es-AR" sz="2800" dirty="0">
                <a:latin typeface="Tahoma" panose="020B0604030504040204" pitchFamily="34" charset="0"/>
              </a:rPr>
            </a:br>
            <a:r>
              <a:rPr lang="en-US" altLang="es-AR" sz="2800" dirty="0">
                <a:latin typeface="Tahoma" panose="020B0604030504040204" pitchFamily="34" charset="0"/>
              </a:rPr>
              <a:t>Fresh Air</a:t>
            </a:r>
          </a:p>
        </p:txBody>
      </p:sp>
      <p:sp>
        <p:nvSpPr>
          <p:cNvPr id="45059" name="TextBox 9">
            <a:extLst>
              <a:ext uri="{FF2B5EF4-FFF2-40B4-BE49-F238E27FC236}">
                <a16:creationId xmlns:a16="http://schemas.microsoft.com/office/drawing/2014/main" id="{3C804199-24EE-4DDC-BCBE-A2E8C2BA9E7B}"/>
              </a:ext>
            </a:extLst>
          </p:cNvPr>
          <p:cNvSpPr txBox="1">
            <a:spLocks noChangeArrowheads="1"/>
          </p:cNvSpPr>
          <p:nvPr/>
        </p:nvSpPr>
        <p:spPr bwMode="auto">
          <a:xfrm>
            <a:off x="1766094" y="170041"/>
            <a:ext cx="7205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sz="3200" b="1" dirty="0">
                <a:solidFill>
                  <a:srgbClr val="003399"/>
                </a:solidFill>
                <a:cs typeface="Calibri" panose="020F0502020204030204" pitchFamily="34" charset="0"/>
              </a:rPr>
              <a:t>How Was TB Treated Prior to 1950?</a:t>
            </a:r>
          </a:p>
        </p:txBody>
      </p:sp>
      <p:pic>
        <p:nvPicPr>
          <p:cNvPr id="9226" name="Picture 21" descr="PL-WAVERLEY-HILLS-SANATORIUM-PATIENTS">
            <a:extLst>
              <a:ext uri="{FF2B5EF4-FFF2-40B4-BE49-F238E27FC236}">
                <a16:creationId xmlns:a16="http://schemas.microsoft.com/office/drawing/2014/main" id="{E6261D4A-7795-4C89-8F70-F4A61BCCC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57612"/>
            <a:ext cx="3986211" cy="261390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73" name="Picture 11" descr="sanatorium.jpg">
            <a:extLst>
              <a:ext uri="{FF2B5EF4-FFF2-40B4-BE49-F238E27FC236}">
                <a16:creationId xmlns:a16="http://schemas.microsoft.com/office/drawing/2014/main" id="{E03BB273-BB96-4E96-895A-326EF62C64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172359"/>
            <a:ext cx="3986211" cy="25306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74" name="Picture 2" descr="http://i43.tower.com/images/mm112272157/food-cures-fight-disease-with-your-fork-readers-digest-hardcover-cover-art.jpg">
            <a:extLst>
              <a:ext uri="{FF2B5EF4-FFF2-40B4-BE49-F238E27FC236}">
                <a16:creationId xmlns:a16="http://schemas.microsoft.com/office/drawing/2014/main" id="{7DEF7428-2F24-41E5-86D4-D92AB6E4A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365093"/>
            <a:ext cx="3352800" cy="432286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338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051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8" grpId="0" animBg="1"/>
      <p:bldP spid="30515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44DFC66-4B54-4D63-9A65-60B5C802A23F}"/>
              </a:ext>
            </a:extLst>
          </p:cNvPr>
          <p:cNvSpPr>
            <a:spLocks noGrp="1" noChangeArrowheads="1"/>
          </p:cNvSpPr>
          <p:nvPr>
            <p:ph type="title"/>
          </p:nvPr>
        </p:nvSpPr>
        <p:spPr>
          <a:xfrm>
            <a:off x="425636" y="50893"/>
            <a:ext cx="10679686" cy="944563"/>
          </a:xfrm>
        </p:spPr>
        <p:txBody>
          <a:bodyPr>
            <a:normAutofit fontScale="90000"/>
          </a:bodyPr>
          <a:lstStyle/>
          <a:p>
            <a:pPr algn="ctr"/>
            <a:r>
              <a:rPr lang="en-US" sz="3200" dirty="0">
                <a:solidFill>
                  <a:srgbClr val="000099"/>
                </a:solidFill>
                <a:latin typeface="Calibri" panose="020F0502020204030204" pitchFamily="34" charset="0"/>
                <a:cs typeface="Calibri" panose="020F0502020204030204" pitchFamily="34" charset="0"/>
              </a:rPr>
              <a:t>TB Outcomes in a Sanatorium: Insights from 'The Consumptive Working Man'"</a:t>
            </a:r>
            <a:endParaRPr lang="en-US" altLang="es-AR" sz="3200" dirty="0">
              <a:solidFill>
                <a:srgbClr val="000099"/>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E207236-2DE1-4220-B646-7F36F845A958}"/>
              </a:ext>
            </a:extLst>
          </p:cNvPr>
          <p:cNvSpPr txBox="1">
            <a:spLocks noChangeArrowheads="1"/>
          </p:cNvSpPr>
          <p:nvPr/>
        </p:nvSpPr>
        <p:spPr bwMode="auto">
          <a:xfrm>
            <a:off x="2243138" y="4968687"/>
            <a:ext cx="6524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sz="1800" dirty="0">
                <a:latin typeface="Old English Text MT" panose="03040902040508030806" pitchFamily="66" charset="0"/>
              </a:rPr>
              <a:t>1906</a:t>
            </a:r>
          </a:p>
        </p:txBody>
      </p:sp>
      <p:pic>
        <p:nvPicPr>
          <p:cNvPr id="3" name="Picture 2">
            <a:extLst>
              <a:ext uri="{FF2B5EF4-FFF2-40B4-BE49-F238E27FC236}">
                <a16:creationId xmlns:a16="http://schemas.microsoft.com/office/drawing/2014/main" id="{37CC91C2-D6D9-4EF2-A639-9113661778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15301"/>
            <a:ext cx="6706699" cy="322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6C144CD0-469A-42BE-AA39-74BF3D84ABF0}"/>
              </a:ext>
            </a:extLst>
          </p:cNvPr>
          <p:cNvCxnSpPr>
            <a:cxnSpLocks/>
          </p:cNvCxnSpPr>
          <p:nvPr/>
        </p:nvCxnSpPr>
        <p:spPr>
          <a:xfrm flipH="1" flipV="1">
            <a:off x="2895600" y="4923646"/>
            <a:ext cx="447675" cy="171450"/>
          </a:xfrm>
          <a:prstGeom prst="straightConnector1">
            <a:avLst/>
          </a:prstGeom>
          <a:ln w="15875" cap="sq" cmpd="dbl">
            <a:solidFill>
              <a:srgbClr val="C00000"/>
            </a:solidFill>
            <a:bevel/>
            <a:headEnd w="med" len="med"/>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A5CAA40-5D00-40E0-8435-3DB8BFE87C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29002">
            <a:off x="600294" y="1006261"/>
            <a:ext cx="2253268" cy="34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a:extLst>
              <a:ext uri="{FF2B5EF4-FFF2-40B4-BE49-F238E27FC236}">
                <a16:creationId xmlns:a16="http://schemas.microsoft.com/office/drawing/2014/main" id="{C789BC34-F65D-436D-AFDB-23F5BA0CBE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02522">
            <a:off x="809088" y="1566594"/>
            <a:ext cx="2170614" cy="339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045BD36-E148-4C47-BBBC-6A10196116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49753" y="981890"/>
            <a:ext cx="6736845" cy="71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25D0EAC-0B4C-4342-9BF3-11F2F81ACF6B}"/>
              </a:ext>
            </a:extLst>
          </p:cNvPr>
          <p:cNvSpPr/>
          <p:nvPr/>
        </p:nvSpPr>
        <p:spPr>
          <a:xfrm>
            <a:off x="7008223" y="2509713"/>
            <a:ext cx="1297577" cy="212591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id="{A7597631-64E6-D70A-3BD7-2BA64B99C668}"/>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17F0E7D-A0A2-8D8D-94FC-A653D90EDE44}"/>
              </a:ext>
            </a:extLst>
          </p:cNvPr>
          <p:cNvSpPr txBox="1"/>
          <p:nvPr/>
        </p:nvSpPr>
        <p:spPr>
          <a:xfrm>
            <a:off x="1600200" y="5533011"/>
            <a:ext cx="9677400" cy="1295868"/>
          </a:xfrm>
          <a:prstGeom prst="rect">
            <a:avLst/>
          </a:prstGeom>
          <a:noFill/>
        </p:spPr>
        <p:txBody>
          <a:bodyPr wrap="square">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"Every patient should take an adequate diet as one of the essentials for the successful treatment of consumption."</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Daily diet: 196.5g protein, 126.4g fat, 522.6g carbohydrates, totaling 4,040 kcal</a:t>
            </a:r>
            <a:endParaRPr lang="es-CO" dirty="0">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F0B3202-EDAF-4E4E-9FCF-2107C4664387}"/>
              </a:ext>
            </a:extLst>
          </p:cNvPr>
          <p:cNvSpPr>
            <a:spLocks noGrp="1" noChangeArrowheads="1"/>
          </p:cNvSpPr>
          <p:nvPr>
            <p:ph type="title"/>
          </p:nvPr>
        </p:nvSpPr>
        <p:spPr>
          <a:xfrm>
            <a:off x="2343033" y="190700"/>
            <a:ext cx="7134225" cy="1014412"/>
          </a:xfrm>
        </p:spPr>
        <p:txBody>
          <a:bodyPr>
            <a:normAutofit/>
          </a:bodyPr>
          <a:lstStyle/>
          <a:p>
            <a:pPr algn="ctr" eaLnBrk="1" hangingPunct="1"/>
            <a:r>
              <a:rPr lang="en-US" altLang="es-AR" sz="3600" dirty="0">
                <a:solidFill>
                  <a:srgbClr val="003399"/>
                </a:solidFill>
                <a:latin typeface="Calibri" panose="020F0502020204030204" pitchFamily="34" charset="0"/>
                <a:cs typeface="Calibri" panose="020F0502020204030204" pitchFamily="34" charset="0"/>
              </a:rPr>
              <a:t>Vitamin </a:t>
            </a:r>
            <a:r>
              <a:rPr lang="en-US" altLang="es-AR" sz="3600" dirty="0">
                <a:solidFill>
                  <a:srgbClr val="C00000"/>
                </a:solidFill>
                <a:latin typeface="Calibri" panose="020F0502020204030204" pitchFamily="34" charset="0"/>
                <a:cs typeface="Calibri" panose="020F0502020204030204" pitchFamily="34" charset="0"/>
              </a:rPr>
              <a:t>A</a:t>
            </a:r>
            <a:r>
              <a:rPr lang="en-US" altLang="es-AR" sz="3600" dirty="0">
                <a:solidFill>
                  <a:srgbClr val="003399"/>
                </a:solidFill>
                <a:latin typeface="Calibri" panose="020F0502020204030204" pitchFamily="34" charset="0"/>
                <a:cs typeface="Calibri" panose="020F0502020204030204" pitchFamily="34" charset="0"/>
              </a:rPr>
              <a:t> and Tuberculosis </a:t>
            </a:r>
          </a:p>
        </p:txBody>
      </p:sp>
      <p:sp>
        <p:nvSpPr>
          <p:cNvPr id="49155" name="Content Placeholder 2">
            <a:extLst>
              <a:ext uri="{FF2B5EF4-FFF2-40B4-BE49-F238E27FC236}">
                <a16:creationId xmlns:a16="http://schemas.microsoft.com/office/drawing/2014/main" id="{1FFDE284-DFCB-441B-9BC4-B722D8F950A5}"/>
              </a:ext>
            </a:extLst>
          </p:cNvPr>
          <p:cNvSpPr>
            <a:spLocks noGrp="1" noChangeArrowheads="1"/>
          </p:cNvSpPr>
          <p:nvPr>
            <p:ph idx="1"/>
          </p:nvPr>
        </p:nvSpPr>
        <p:spPr>
          <a:xfrm>
            <a:off x="1181100" y="1335087"/>
            <a:ext cx="9829800" cy="914400"/>
          </a:xfrm>
        </p:spPr>
        <p:txBody>
          <a:bodyPr>
            <a:normAutofit/>
          </a:bodyPr>
          <a:lstStyle/>
          <a:p>
            <a:pPr marL="0" indent="0">
              <a:buNone/>
            </a:pPr>
            <a:r>
              <a:rPr lang="en-US" sz="2400" b="1" dirty="0">
                <a:latin typeface="Calibri" panose="020F0502020204030204" pitchFamily="34" charset="0"/>
                <a:cs typeface="Calibri" panose="020F0502020204030204" pitchFamily="34" charset="0"/>
              </a:rPr>
              <a:t>UCLA study (Journal of Immunology, March 1)</a:t>
            </a:r>
            <a:r>
              <a:rPr lang="en-US" sz="2400" dirty="0">
                <a:latin typeface="Calibri" panose="020F0502020204030204" pitchFamily="34" charset="0"/>
                <a:cs typeface="Calibri" panose="020F0502020204030204" pitchFamily="34" charset="0"/>
              </a:rPr>
              <a:t> shows vitamin A may play a key role in helping the immune system fight tuberculosis</a:t>
            </a:r>
            <a:endParaRPr lang="en-US" altLang="es-AR" sz="2400" dirty="0">
              <a:latin typeface="Calibri" panose="020F0502020204030204" pitchFamily="34" charset="0"/>
              <a:cs typeface="Calibri" panose="020F0502020204030204" pitchFamily="34" charset="0"/>
            </a:endParaRPr>
          </a:p>
        </p:txBody>
      </p:sp>
      <p:pic>
        <p:nvPicPr>
          <p:cNvPr id="49156" name="Picture 2">
            <a:extLst>
              <a:ext uri="{FF2B5EF4-FFF2-40B4-BE49-F238E27FC236}">
                <a16:creationId xmlns:a16="http://schemas.microsoft.com/office/drawing/2014/main" id="{00D4EBCA-2442-400A-8180-5A9F65263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79462"/>
            <a:ext cx="4351336" cy="401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3">
            <a:extLst>
              <a:ext uri="{FF2B5EF4-FFF2-40B4-BE49-F238E27FC236}">
                <a16:creationId xmlns:a16="http://schemas.microsoft.com/office/drawing/2014/main" id="{588C0127-EB37-4663-85BA-E61DE9D8B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524" y="2204348"/>
            <a:ext cx="3448215" cy="274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3489F41-F38F-4205-AA33-C0FE69BE4AE7}"/>
              </a:ext>
            </a:extLst>
          </p:cNvPr>
          <p:cNvSpPr/>
          <p:nvPr/>
        </p:nvSpPr>
        <p:spPr>
          <a:xfrm>
            <a:off x="1743746" y="4955753"/>
            <a:ext cx="2524125" cy="368300"/>
          </a:xfrm>
          <a:prstGeom prst="rect">
            <a:avLst/>
          </a:prstGeom>
        </p:spPr>
        <p:txBody>
          <a:bodyPr>
            <a:spAutoFit/>
          </a:bodyPr>
          <a:lstStyle/>
          <a:p>
            <a:pPr>
              <a:spcBef>
                <a:spcPct val="20000"/>
              </a:spcBef>
              <a:defRPr/>
            </a:pPr>
            <a:r>
              <a:rPr lang="en-US" kern="0" dirty="0">
                <a:solidFill>
                  <a:srgbClr val="000000"/>
                </a:solidFill>
                <a:latin typeface="Arial Rounded MT Bold"/>
              </a:rPr>
              <a:t>UCLA Researchers</a:t>
            </a:r>
          </a:p>
        </p:txBody>
      </p:sp>
      <p:sp>
        <p:nvSpPr>
          <p:cNvPr id="49159" name="Rectangle 4">
            <a:extLst>
              <a:ext uri="{FF2B5EF4-FFF2-40B4-BE49-F238E27FC236}">
                <a16:creationId xmlns:a16="http://schemas.microsoft.com/office/drawing/2014/main" id="{F871601F-17CE-4D4E-A151-EADD6519C319}"/>
              </a:ext>
            </a:extLst>
          </p:cNvPr>
          <p:cNvSpPr>
            <a:spLocks noChangeArrowheads="1"/>
          </p:cNvSpPr>
          <p:nvPr/>
        </p:nvSpPr>
        <p:spPr bwMode="auto">
          <a:xfrm>
            <a:off x="1338146" y="5306565"/>
            <a:ext cx="4572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sz="1100" dirty="0">
                <a:latin typeface="Arial" panose="020B0604020202020204" pitchFamily="34" charset="0"/>
              </a:rPr>
              <a:t>UCLA's Elliott Kim, Philip Liu and Avelino De Leon</a:t>
            </a:r>
          </a:p>
        </p:txBody>
      </p:sp>
      <p:sp>
        <p:nvSpPr>
          <p:cNvPr id="49160" name="Rectangle 5">
            <a:extLst>
              <a:ext uri="{FF2B5EF4-FFF2-40B4-BE49-F238E27FC236}">
                <a16:creationId xmlns:a16="http://schemas.microsoft.com/office/drawing/2014/main" id="{DD0266D5-3E32-4DBD-ACFF-79612A3D97B2}"/>
              </a:ext>
            </a:extLst>
          </p:cNvPr>
          <p:cNvSpPr>
            <a:spLocks noChangeArrowheads="1"/>
          </p:cNvSpPr>
          <p:nvPr/>
        </p:nvSpPr>
        <p:spPr bwMode="auto">
          <a:xfrm>
            <a:off x="1979496" y="5598129"/>
            <a:ext cx="164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sz="1400" i="1" dirty="0">
                <a:latin typeface="Arial" panose="020B0604020202020204" pitchFamily="34" charset="0"/>
              </a:rPr>
              <a:t>February 25, 2014</a:t>
            </a:r>
          </a:p>
        </p:txBody>
      </p:sp>
    </p:spTree>
  </p:cSld>
  <p:clrMapOvr>
    <a:masterClrMapping/>
  </p:clrMapOvr>
  <p:transition spd="slow" advTm="11956"/>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6396893-B642-4E66-9E8E-2E7CC6821856}"/>
              </a:ext>
            </a:extLst>
          </p:cNvPr>
          <p:cNvSpPr>
            <a:spLocks noGrp="1" noChangeArrowheads="1"/>
          </p:cNvSpPr>
          <p:nvPr>
            <p:ph type="title"/>
          </p:nvPr>
        </p:nvSpPr>
        <p:spPr/>
        <p:txBody>
          <a:bodyPr/>
          <a:lstStyle/>
          <a:p>
            <a:pPr algn="ctr" eaLnBrk="1" hangingPunct="1"/>
            <a:r>
              <a:rPr lang="en-US" altLang="es-AR" sz="3200" dirty="0">
                <a:solidFill>
                  <a:srgbClr val="003399"/>
                </a:solidFill>
                <a:latin typeface="Calibri" panose="020F0502020204030204" pitchFamily="34" charset="0"/>
                <a:cs typeface="Calibri" panose="020F0502020204030204" pitchFamily="34" charset="0"/>
              </a:rPr>
              <a:t>MTB is Sensitive to Killing by </a:t>
            </a:r>
            <a:br>
              <a:rPr lang="en-US" altLang="es-AR" sz="3200" dirty="0">
                <a:solidFill>
                  <a:srgbClr val="003399"/>
                </a:solidFill>
                <a:latin typeface="Calibri" panose="020F0502020204030204" pitchFamily="34" charset="0"/>
                <a:cs typeface="Calibri" panose="020F0502020204030204" pitchFamily="34" charset="0"/>
              </a:rPr>
            </a:br>
            <a:r>
              <a:rPr lang="en-US" altLang="es-AR" sz="3200" dirty="0">
                <a:solidFill>
                  <a:srgbClr val="003399"/>
                </a:solidFill>
                <a:latin typeface="Calibri" panose="020F0502020204030204" pitchFamily="34" charset="0"/>
                <a:cs typeface="Calibri" panose="020F0502020204030204" pitchFamily="34" charset="0"/>
              </a:rPr>
              <a:t>a vitamin </a:t>
            </a:r>
            <a:r>
              <a:rPr lang="en-US" altLang="es-AR" sz="3200" dirty="0">
                <a:solidFill>
                  <a:srgbClr val="C00000"/>
                </a:solidFill>
                <a:latin typeface="Calibri" panose="020F0502020204030204" pitchFamily="34" charset="0"/>
                <a:cs typeface="Calibri" panose="020F0502020204030204" pitchFamily="34" charset="0"/>
              </a:rPr>
              <a:t>C</a:t>
            </a:r>
            <a:r>
              <a:rPr lang="en-US" altLang="es-AR" sz="3200" dirty="0">
                <a:solidFill>
                  <a:srgbClr val="003399"/>
                </a:solidFill>
                <a:latin typeface="Calibri" panose="020F0502020204030204" pitchFamily="34" charset="0"/>
                <a:cs typeface="Calibri" panose="020F0502020204030204" pitchFamily="34" charset="0"/>
              </a:rPr>
              <a:t>-induced Fenton Reaction</a:t>
            </a:r>
          </a:p>
        </p:txBody>
      </p:sp>
      <p:pic>
        <p:nvPicPr>
          <p:cNvPr id="51204" name="Picture 2">
            <a:extLst>
              <a:ext uri="{FF2B5EF4-FFF2-40B4-BE49-F238E27FC236}">
                <a16:creationId xmlns:a16="http://schemas.microsoft.com/office/drawing/2014/main" id="{ED758A20-9C65-4FE2-915D-EE9F99A74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501" y="5029200"/>
            <a:ext cx="240649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3">
            <a:extLst>
              <a:ext uri="{FF2B5EF4-FFF2-40B4-BE49-F238E27FC236}">
                <a16:creationId xmlns:a16="http://schemas.microsoft.com/office/drawing/2014/main" id="{476C0763-FB81-486A-AEC2-3CD9D65EC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501" y="4508894"/>
            <a:ext cx="2352675" cy="54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4">
            <a:extLst>
              <a:ext uri="{FF2B5EF4-FFF2-40B4-BE49-F238E27FC236}">
                <a16:creationId xmlns:a16="http://schemas.microsoft.com/office/drawing/2014/main" id="{51D9DA97-0E79-48DA-BD81-CA1C7E60B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946035"/>
            <a:ext cx="6019800" cy="4240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CF438F2-4787-CB58-7C1F-7264FF7B340A}"/>
              </a:ext>
            </a:extLst>
          </p:cNvPr>
          <p:cNvSpPr txBox="1"/>
          <p:nvPr/>
        </p:nvSpPr>
        <p:spPr>
          <a:xfrm>
            <a:off x="1662353" y="6427561"/>
            <a:ext cx="8547253" cy="646331"/>
          </a:xfrm>
          <a:prstGeom prst="rect">
            <a:avLst/>
          </a:prstGeom>
          <a:noFill/>
        </p:spPr>
        <p:txBody>
          <a:bodyPr wrap="square">
            <a:spAutoFit/>
          </a:bodyPr>
          <a:lstStyle/>
          <a:p>
            <a:r>
              <a:rPr lang="es-CO" dirty="0">
                <a:hlinkClick r:id="rId6"/>
              </a:rPr>
              <a:t>https://pmc.ncbi.nlm.nih.gov/articles/PMC3698613/pdf/nihms468905.pdf</a:t>
            </a:r>
            <a:endParaRPr lang="es-CO" dirty="0"/>
          </a:p>
          <a:p>
            <a:endParaRPr lang="es-CO"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a:extLst>
              <a:ext uri="{FF2B5EF4-FFF2-40B4-BE49-F238E27FC236}">
                <a16:creationId xmlns:a16="http://schemas.microsoft.com/office/drawing/2014/main" id="{5205ADD6-52CD-40EE-AEB7-CF12A7FA8E45}"/>
              </a:ext>
            </a:extLst>
          </p:cNvPr>
          <p:cNvSpPr>
            <a:spLocks noGrp="1"/>
          </p:cNvSpPr>
          <p:nvPr>
            <p:ph type="title"/>
          </p:nvPr>
        </p:nvSpPr>
        <p:spPr>
          <a:xfrm>
            <a:off x="457200" y="127000"/>
            <a:ext cx="10668000" cy="990600"/>
          </a:xfrm>
        </p:spPr>
        <p:txBody>
          <a:bodyPr rtlCol="0">
            <a:noAutofit/>
          </a:bodyPr>
          <a:lstStyle/>
          <a:p>
            <a:pPr algn="ctr" eaLnBrk="1" fontAlgn="auto" hangingPunct="1">
              <a:spcAft>
                <a:spcPts val="0"/>
              </a:spcAft>
              <a:defRPr/>
            </a:pPr>
            <a:r>
              <a:rPr lang="en-US" altLang="es-AR" sz="3600" dirty="0">
                <a:solidFill>
                  <a:srgbClr val="003399"/>
                </a:solidFill>
                <a:latin typeface="Calibri" panose="020F0502020204030204" pitchFamily="34" charset="0"/>
                <a:cs typeface="Calibri" panose="020F0502020204030204" pitchFamily="34" charset="0"/>
              </a:rPr>
              <a:t>Vitamin </a:t>
            </a:r>
            <a:r>
              <a:rPr lang="en-US" altLang="es-AR" sz="3600" dirty="0">
                <a:solidFill>
                  <a:srgbClr val="C00000"/>
                </a:solidFill>
                <a:latin typeface="Calibri" panose="020F0502020204030204" pitchFamily="34" charset="0"/>
                <a:cs typeface="Calibri" panose="020F0502020204030204" pitchFamily="34" charset="0"/>
              </a:rPr>
              <a:t>D</a:t>
            </a:r>
            <a:r>
              <a:rPr lang="en-US" altLang="es-AR" sz="3600" dirty="0">
                <a:solidFill>
                  <a:srgbClr val="003399"/>
                </a:solidFill>
                <a:latin typeface="Calibri" panose="020F0502020204030204" pitchFamily="34" charset="0"/>
                <a:cs typeface="Calibri" panose="020F0502020204030204" pitchFamily="34" charset="0"/>
              </a:rPr>
              <a:t> Powerful Weapon </a:t>
            </a:r>
            <a:br>
              <a:rPr lang="en-US" altLang="es-AR" sz="3600" dirty="0">
                <a:solidFill>
                  <a:srgbClr val="003399"/>
                </a:solidFill>
                <a:latin typeface="Calibri" panose="020F0502020204030204" pitchFamily="34" charset="0"/>
                <a:cs typeface="Calibri" panose="020F0502020204030204" pitchFamily="34" charset="0"/>
              </a:rPr>
            </a:br>
            <a:r>
              <a:rPr lang="en-US" altLang="es-AR" sz="3600" dirty="0">
                <a:solidFill>
                  <a:srgbClr val="003399"/>
                </a:solidFill>
                <a:latin typeface="Calibri" panose="020F0502020204030204" pitchFamily="34" charset="0"/>
                <a:cs typeface="Calibri" panose="020F0502020204030204" pitchFamily="34" charset="0"/>
              </a:rPr>
              <a:t>Against TB </a:t>
            </a:r>
          </a:p>
        </p:txBody>
      </p:sp>
      <p:sp>
        <p:nvSpPr>
          <p:cNvPr id="3" name="Content Placeholder 2">
            <a:extLst>
              <a:ext uri="{FF2B5EF4-FFF2-40B4-BE49-F238E27FC236}">
                <a16:creationId xmlns:a16="http://schemas.microsoft.com/office/drawing/2014/main" id="{11F18A88-0DA2-424E-9E2A-8D00FF7C0214}"/>
              </a:ext>
            </a:extLst>
          </p:cNvPr>
          <p:cNvSpPr>
            <a:spLocks noGrp="1"/>
          </p:cNvSpPr>
          <p:nvPr>
            <p:ph idx="1"/>
          </p:nvPr>
        </p:nvSpPr>
        <p:spPr>
          <a:xfrm>
            <a:off x="533400" y="1169988"/>
            <a:ext cx="10668000" cy="4724400"/>
          </a:xfrm>
        </p:spPr>
        <p:txBody>
          <a:bodyPr rtlCol="0">
            <a:normAutofit/>
          </a:bodyPr>
          <a:lstStyle/>
          <a:p>
            <a:pPr eaLnBrk="1" fontAlgn="auto" hangingPunct="1">
              <a:lnSpc>
                <a:spcPct val="100000"/>
              </a:lnSpc>
              <a:spcBef>
                <a:spcPts val="0"/>
              </a:spcBef>
              <a:spcAft>
                <a:spcPts val="1200"/>
              </a:spcAft>
              <a:buNone/>
              <a:defRPr/>
            </a:pPr>
            <a:r>
              <a:rPr lang="en-US" dirty="0">
                <a:latin typeface="Calibri" panose="020F0502020204030204" pitchFamily="34" charset="0"/>
                <a:cs typeface="Calibri" panose="020F0502020204030204" pitchFamily="34" charset="0"/>
              </a:rPr>
              <a:t>	</a:t>
            </a:r>
            <a:r>
              <a:rPr lang="en-US" b="1" dirty="0"/>
              <a:t>Research</a:t>
            </a:r>
            <a:r>
              <a:rPr lang="en-US" dirty="0"/>
              <a:t> shows that </a:t>
            </a:r>
            <a:r>
              <a:rPr lang="en-US" b="1" dirty="0"/>
              <a:t>adequate levels of vitamin D</a:t>
            </a:r>
            <a:r>
              <a:rPr lang="en-US" dirty="0"/>
              <a:t> can trigger the body's immune system to naturally respond to tuberculosis</a:t>
            </a:r>
            <a:endParaRPr lang="en-US" sz="1600" i="1" dirty="0">
              <a:latin typeface="Arial" pitchFamily="34" charset="0"/>
              <a:cs typeface="Arial" pitchFamily="34" charset="0"/>
            </a:endParaRPr>
          </a:p>
        </p:txBody>
      </p:sp>
      <p:pic>
        <p:nvPicPr>
          <p:cNvPr id="52229" name="Picture 7">
            <a:extLst>
              <a:ext uri="{FF2B5EF4-FFF2-40B4-BE49-F238E27FC236}">
                <a16:creationId xmlns:a16="http://schemas.microsoft.com/office/drawing/2014/main" id="{6D10C57D-5932-4229-962F-571461AB4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199" y="2440024"/>
            <a:ext cx="4695735" cy="350675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3EA828E-AB94-E375-7DA1-89E53B54803F}"/>
              </a:ext>
            </a:extLst>
          </p:cNvPr>
          <p:cNvSpPr txBox="1"/>
          <p:nvPr/>
        </p:nvSpPr>
        <p:spPr>
          <a:xfrm>
            <a:off x="4114800" y="6361668"/>
            <a:ext cx="6407238" cy="338554"/>
          </a:xfrm>
          <a:prstGeom prst="rect">
            <a:avLst/>
          </a:prstGeom>
          <a:noFill/>
        </p:spPr>
        <p:txBody>
          <a:bodyPr wrap="square">
            <a:spAutoFit/>
          </a:bodyPr>
          <a:lstStyle/>
          <a:p>
            <a:r>
              <a:rPr lang="en-US" sz="1600" i="1" dirty="0">
                <a:solidFill>
                  <a:srgbClr val="0033CC"/>
                </a:solidFill>
                <a:latin typeface="Calibri" panose="020F0502020204030204" pitchFamily="34" charset="0"/>
                <a:cs typeface="Calibri" panose="020F0502020204030204" pitchFamily="34" charset="0"/>
              </a:rPr>
              <a:t>Journal Science Translational Medicine October 2011</a:t>
            </a:r>
            <a:endParaRPr lang="es-CO" sz="1600" dirty="0">
              <a:solidFill>
                <a:srgbClr val="0033CC"/>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D56879F-1EB4-E27F-F3B8-0E6BB6ED98BB}"/>
              </a:ext>
            </a:extLst>
          </p:cNvPr>
          <p:cNvPicPr>
            <a:picLocks noChangeAspect="1"/>
          </p:cNvPicPr>
          <p:nvPr/>
        </p:nvPicPr>
        <p:blipFill>
          <a:blip r:embed="rId4"/>
          <a:srcRect l="26250" t="11072" r="36250" b="79977"/>
          <a:stretch/>
        </p:blipFill>
        <p:spPr>
          <a:xfrm>
            <a:off x="1828800" y="6366943"/>
            <a:ext cx="2286000" cy="364057"/>
          </a:xfrm>
          <a:prstGeom prst="rect">
            <a:avLst/>
          </a:prstGeom>
        </p:spPr>
      </p:pic>
    </p:spTree>
  </p:cSld>
  <p:clrMapOvr>
    <a:masterClrMapping/>
  </p:clrMapOvr>
  <p:transition spd="slow" advTm="2257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a:extLst>
              <a:ext uri="{FF2B5EF4-FFF2-40B4-BE49-F238E27FC236}">
                <a16:creationId xmlns:a16="http://schemas.microsoft.com/office/drawing/2014/main" id="{74DDFAD5-5D25-43D3-B549-D56763EB6EAE}"/>
              </a:ext>
            </a:extLst>
          </p:cNvPr>
          <p:cNvSpPr>
            <a:spLocks noGrp="1" noChangeArrowheads="1"/>
          </p:cNvSpPr>
          <p:nvPr>
            <p:ph type="title"/>
          </p:nvPr>
        </p:nvSpPr>
        <p:spPr>
          <a:xfrm>
            <a:off x="3200401" y="-130175"/>
            <a:ext cx="6913563" cy="1325563"/>
          </a:xfrm>
        </p:spPr>
        <p:txBody>
          <a:bodyPr/>
          <a:lstStyle/>
          <a:p>
            <a:pPr eaLnBrk="1" hangingPunct="1"/>
            <a:r>
              <a:rPr lang="es-AR" altLang="en-US" sz="3200" dirty="0" err="1">
                <a:solidFill>
                  <a:srgbClr val="003399"/>
                </a:solidFill>
                <a:latin typeface="Calibri" panose="020F0502020204030204" pitchFamily="34" charset="0"/>
                <a:cs typeface="Calibri" panose="020F0502020204030204" pitchFamily="34" charset="0"/>
              </a:rPr>
              <a:t>Most</a:t>
            </a:r>
            <a:r>
              <a:rPr lang="es-AR" altLang="en-US" sz="3200" dirty="0">
                <a:solidFill>
                  <a:srgbClr val="003399"/>
                </a:solidFill>
                <a:latin typeface="Calibri" panose="020F0502020204030204" pitchFamily="34" charset="0"/>
                <a:cs typeface="Calibri" panose="020F0502020204030204" pitchFamily="34" charset="0"/>
              </a:rPr>
              <a:t> </a:t>
            </a:r>
            <a:r>
              <a:rPr lang="es-AR" altLang="en-US" sz="3200" dirty="0" err="1">
                <a:solidFill>
                  <a:srgbClr val="003399"/>
                </a:solidFill>
                <a:latin typeface="Calibri" panose="020F0502020204030204" pitchFamily="34" charset="0"/>
                <a:cs typeface="Calibri" panose="020F0502020204030204" pitchFamily="34" charset="0"/>
              </a:rPr>
              <a:t>Recent</a:t>
            </a:r>
            <a:r>
              <a:rPr lang="es-AR" altLang="en-US" sz="3200" dirty="0">
                <a:solidFill>
                  <a:srgbClr val="003399"/>
                </a:solidFill>
                <a:latin typeface="Calibri" panose="020F0502020204030204" pitchFamily="34" charset="0"/>
                <a:cs typeface="Calibri" panose="020F0502020204030204" pitchFamily="34" charset="0"/>
              </a:rPr>
              <a:t> </a:t>
            </a:r>
            <a:r>
              <a:rPr lang="es-AR" altLang="en-US" sz="3200" dirty="0" err="1">
                <a:solidFill>
                  <a:srgbClr val="003399"/>
                </a:solidFill>
                <a:latin typeface="Calibri" panose="020F0502020204030204" pitchFamily="34" charset="0"/>
                <a:cs typeface="Calibri" panose="020F0502020204030204" pitchFamily="34" charset="0"/>
              </a:rPr>
              <a:t>Systematic</a:t>
            </a:r>
            <a:r>
              <a:rPr lang="es-AR" altLang="en-US" sz="3200" dirty="0">
                <a:solidFill>
                  <a:srgbClr val="003399"/>
                </a:solidFill>
                <a:latin typeface="Calibri" panose="020F0502020204030204" pitchFamily="34" charset="0"/>
                <a:cs typeface="Calibri" panose="020F0502020204030204" pitchFamily="34" charset="0"/>
              </a:rPr>
              <a:t> </a:t>
            </a:r>
            <a:r>
              <a:rPr lang="es-AR" altLang="en-US" sz="3200" dirty="0" err="1">
                <a:solidFill>
                  <a:srgbClr val="003399"/>
                </a:solidFill>
                <a:latin typeface="Calibri" panose="020F0502020204030204" pitchFamily="34" charset="0"/>
                <a:cs typeface="Calibri" panose="020F0502020204030204" pitchFamily="34" charset="0"/>
              </a:rPr>
              <a:t>Review</a:t>
            </a:r>
            <a:endParaRPr lang="es-AR" altLang="en-US" sz="3200" dirty="0">
              <a:solidFill>
                <a:srgbClr val="003399"/>
              </a:solidFill>
              <a:latin typeface="Calibri" panose="020F0502020204030204" pitchFamily="34" charset="0"/>
              <a:cs typeface="Calibri" panose="020F0502020204030204" pitchFamily="34" charset="0"/>
            </a:endParaRPr>
          </a:p>
        </p:txBody>
      </p:sp>
      <p:sp>
        <p:nvSpPr>
          <p:cNvPr id="69635" name="Content Placeholder 1">
            <a:extLst>
              <a:ext uri="{FF2B5EF4-FFF2-40B4-BE49-F238E27FC236}">
                <a16:creationId xmlns:a16="http://schemas.microsoft.com/office/drawing/2014/main" id="{19B66C78-223D-42EB-8E60-874CCD45B149}"/>
              </a:ext>
            </a:extLst>
          </p:cNvPr>
          <p:cNvSpPr>
            <a:spLocks noGrp="1" noChangeArrowheads="1"/>
          </p:cNvSpPr>
          <p:nvPr>
            <p:ph idx="1"/>
          </p:nvPr>
        </p:nvSpPr>
        <p:spPr>
          <a:xfrm>
            <a:off x="1143000" y="1195388"/>
            <a:ext cx="10058400" cy="5357812"/>
          </a:xfrm>
        </p:spPr>
        <p:txBody>
          <a:bodyPr/>
          <a:lstStyle/>
          <a:p>
            <a:pPr marL="0" indent="0" eaLnBrk="1" hangingPunct="1">
              <a:buNone/>
              <a:defRPr/>
            </a:pPr>
            <a:r>
              <a:rPr lang="es-AR" altLang="en-US" b="1" dirty="0" err="1">
                <a:solidFill>
                  <a:srgbClr val="003399"/>
                </a:solidFill>
                <a:latin typeface="Calibri" panose="020F0502020204030204" pitchFamily="34" charset="0"/>
                <a:cs typeface="Calibri" panose="020F0502020204030204" pitchFamily="34" charset="0"/>
              </a:rPr>
              <a:t>Effects</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of</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Vitamin</a:t>
            </a:r>
            <a:r>
              <a:rPr lang="es-AR" altLang="en-US" b="1" dirty="0">
                <a:solidFill>
                  <a:srgbClr val="003399"/>
                </a:solidFill>
                <a:latin typeface="Calibri" panose="020F0502020204030204" pitchFamily="34" charset="0"/>
                <a:cs typeface="Calibri" panose="020F0502020204030204" pitchFamily="34" charset="0"/>
              </a:rPr>
              <a:t> D </a:t>
            </a:r>
            <a:r>
              <a:rPr lang="es-AR" altLang="en-US" b="1" dirty="0" err="1">
                <a:solidFill>
                  <a:srgbClr val="003399"/>
                </a:solidFill>
                <a:latin typeface="Calibri" panose="020F0502020204030204" pitchFamily="34" charset="0"/>
                <a:cs typeface="Calibri" panose="020F0502020204030204" pitchFamily="34" charset="0"/>
              </a:rPr>
              <a:t>Supplementation</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on</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the</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Outcomes</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of</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Patients</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With</a:t>
            </a:r>
            <a:r>
              <a:rPr lang="es-AR" altLang="en-US" b="1" dirty="0">
                <a:solidFill>
                  <a:srgbClr val="003399"/>
                </a:solidFill>
                <a:latin typeface="Calibri" panose="020F0502020204030204" pitchFamily="34" charset="0"/>
                <a:cs typeface="Calibri" panose="020F0502020204030204" pitchFamily="34" charset="0"/>
              </a:rPr>
              <a:t> </a:t>
            </a:r>
            <a:r>
              <a:rPr lang="es-AR" altLang="en-US" b="1" dirty="0" err="1">
                <a:solidFill>
                  <a:srgbClr val="003399"/>
                </a:solidFill>
                <a:latin typeface="Calibri" panose="020F0502020204030204" pitchFamily="34" charset="0"/>
                <a:cs typeface="Calibri" panose="020F0502020204030204" pitchFamily="34" charset="0"/>
              </a:rPr>
              <a:t>Pulmonary</a:t>
            </a:r>
            <a:r>
              <a:rPr lang="es-AR" altLang="en-US" b="1" dirty="0">
                <a:solidFill>
                  <a:srgbClr val="003399"/>
                </a:solidFill>
                <a:latin typeface="Calibri" panose="020F0502020204030204" pitchFamily="34" charset="0"/>
                <a:cs typeface="Calibri" panose="020F0502020204030204" pitchFamily="34" charset="0"/>
              </a:rPr>
              <a:t> Tuberculosis</a:t>
            </a:r>
            <a:endParaRPr lang="es-AR" altLang="en-US" dirty="0">
              <a:solidFill>
                <a:srgbClr val="003399"/>
              </a:solidFill>
              <a:latin typeface="Calibri" panose="020F0502020204030204" pitchFamily="34" charset="0"/>
              <a:cs typeface="Calibri" panose="020F0502020204030204" pitchFamily="34" charset="0"/>
            </a:endParaRPr>
          </a:p>
          <a:p>
            <a:pPr marL="0" indent="0" eaLnBrk="1" hangingPunct="1">
              <a:buNone/>
              <a:defRPr/>
            </a:pPr>
            <a:r>
              <a:rPr lang="es-AR" altLang="en-US" sz="1800" b="1" dirty="0">
                <a:latin typeface="Calibri" panose="020F0502020204030204" pitchFamily="34" charset="0"/>
                <a:cs typeface="Calibri" panose="020F0502020204030204" pitchFamily="34" charset="0"/>
              </a:rPr>
              <a:t>A </a:t>
            </a:r>
            <a:r>
              <a:rPr lang="es-AR" altLang="en-US" sz="1800" b="1" dirty="0" err="1">
                <a:latin typeface="Calibri" panose="020F0502020204030204" pitchFamily="34" charset="0"/>
                <a:cs typeface="Calibri" panose="020F0502020204030204" pitchFamily="34" charset="0"/>
              </a:rPr>
              <a:t>Systematic</a:t>
            </a:r>
            <a:r>
              <a:rPr lang="es-AR" altLang="en-US" sz="1800" b="1" dirty="0">
                <a:latin typeface="Calibri" panose="020F0502020204030204" pitchFamily="34" charset="0"/>
                <a:cs typeface="Calibri" panose="020F0502020204030204" pitchFamily="34" charset="0"/>
              </a:rPr>
              <a:t> </a:t>
            </a:r>
            <a:r>
              <a:rPr lang="es-AR" altLang="en-US" sz="1800" b="1" dirty="0" err="1">
                <a:latin typeface="Calibri" panose="020F0502020204030204" pitchFamily="34" charset="0"/>
                <a:cs typeface="Calibri" panose="020F0502020204030204" pitchFamily="34" charset="0"/>
              </a:rPr>
              <a:t>Review</a:t>
            </a:r>
            <a:r>
              <a:rPr lang="es-AR" altLang="en-US" sz="1800" b="1" dirty="0">
                <a:latin typeface="Calibri" panose="020F0502020204030204" pitchFamily="34" charset="0"/>
                <a:cs typeface="Calibri" panose="020F0502020204030204" pitchFamily="34" charset="0"/>
              </a:rPr>
              <a:t> and Meta-</a:t>
            </a:r>
            <a:r>
              <a:rPr lang="es-AR" altLang="en-US" sz="1800" b="1" dirty="0" err="1">
                <a:latin typeface="Calibri" panose="020F0502020204030204" pitchFamily="34" charset="0"/>
                <a:cs typeface="Calibri" panose="020F0502020204030204" pitchFamily="34" charset="0"/>
              </a:rPr>
              <a:t>Analysis</a:t>
            </a:r>
            <a:endParaRPr lang="es-AR" altLang="en-US" sz="1800" b="1" dirty="0">
              <a:latin typeface="Calibri" panose="020F0502020204030204" pitchFamily="34" charset="0"/>
              <a:cs typeface="Calibri" panose="020F0502020204030204" pitchFamily="34" charset="0"/>
            </a:endParaRPr>
          </a:p>
          <a:p>
            <a:pPr marL="0" indent="0" eaLnBrk="1" hangingPunct="1">
              <a:buNone/>
              <a:defRPr/>
            </a:pPr>
            <a:r>
              <a:rPr lang="es-AR" altLang="en-US" sz="1800" dirty="0">
                <a:latin typeface="Calibri" panose="020F0502020204030204" pitchFamily="34" charset="0"/>
                <a:cs typeface="Calibri" panose="020F0502020204030204" pitchFamily="34" charset="0"/>
              </a:rPr>
              <a:t>Hong-</a:t>
            </a:r>
            <a:r>
              <a:rPr lang="es-AR" altLang="en-US" sz="1800" dirty="0" err="1">
                <a:latin typeface="Calibri" panose="020F0502020204030204" pitchFamily="34" charset="0"/>
                <a:cs typeface="Calibri" panose="020F0502020204030204" pitchFamily="34" charset="0"/>
              </a:rPr>
              <a:t>xia</a:t>
            </a:r>
            <a:r>
              <a:rPr lang="es-AR" altLang="en-US" sz="1800" dirty="0">
                <a:latin typeface="Calibri" panose="020F0502020204030204" pitchFamily="34" charset="0"/>
                <a:cs typeface="Calibri" panose="020F0502020204030204" pitchFamily="34" charset="0"/>
              </a:rPr>
              <a:t> Wu; Xiao-feng </a:t>
            </a:r>
            <a:r>
              <a:rPr lang="es-AR" altLang="en-US" sz="1800" dirty="0" err="1">
                <a:latin typeface="Calibri" panose="020F0502020204030204" pitchFamily="34" charset="0"/>
                <a:cs typeface="Calibri" panose="020F0502020204030204" pitchFamily="34" charset="0"/>
              </a:rPr>
              <a:t>Xiong</a:t>
            </a:r>
            <a:r>
              <a:rPr lang="es-AR" altLang="en-US" sz="1800" dirty="0">
                <a:latin typeface="Calibri" panose="020F0502020204030204" pitchFamily="34" charset="0"/>
                <a:cs typeface="Calibri" panose="020F0502020204030204" pitchFamily="34" charset="0"/>
              </a:rPr>
              <a:t>; Min Zhu; Jia Wei; Kai-</a:t>
            </a:r>
            <a:r>
              <a:rPr lang="es-AR" altLang="en-US" sz="1800" dirty="0" err="1">
                <a:latin typeface="Calibri" panose="020F0502020204030204" pitchFamily="34" charset="0"/>
                <a:cs typeface="Calibri" panose="020F0502020204030204" pitchFamily="34" charset="0"/>
              </a:rPr>
              <a:t>quan</a:t>
            </a:r>
            <a:r>
              <a:rPr lang="es-AR" altLang="en-US" sz="1800" dirty="0">
                <a:latin typeface="Calibri" panose="020F0502020204030204" pitchFamily="34" charset="0"/>
                <a:cs typeface="Calibri" panose="020F0502020204030204" pitchFamily="34" charset="0"/>
              </a:rPr>
              <a:t> </a:t>
            </a:r>
            <a:r>
              <a:rPr lang="es-AR" altLang="en-US" sz="1800" dirty="0" err="1">
                <a:latin typeface="Calibri" panose="020F0502020204030204" pitchFamily="34" charset="0"/>
                <a:cs typeface="Calibri" panose="020F0502020204030204" pitchFamily="34" charset="0"/>
              </a:rPr>
              <a:t>Zhuo</a:t>
            </a:r>
            <a:r>
              <a:rPr lang="es-AR" altLang="en-US" sz="1800" dirty="0">
                <a:latin typeface="Calibri" panose="020F0502020204030204" pitchFamily="34" charset="0"/>
                <a:cs typeface="Calibri" panose="020F0502020204030204" pitchFamily="34" charset="0"/>
              </a:rPr>
              <a:t>; </a:t>
            </a:r>
            <a:r>
              <a:rPr lang="es-AR" altLang="en-US" sz="1800" dirty="0" err="1">
                <a:latin typeface="Calibri" panose="020F0502020204030204" pitchFamily="34" charset="0"/>
                <a:cs typeface="Calibri" panose="020F0502020204030204" pitchFamily="34" charset="0"/>
              </a:rPr>
              <a:t>De-yun</a:t>
            </a:r>
            <a:r>
              <a:rPr lang="es-AR" altLang="en-US" sz="1800" dirty="0">
                <a:latin typeface="Calibri" panose="020F0502020204030204" pitchFamily="34" charset="0"/>
                <a:cs typeface="Calibri" panose="020F0502020204030204" pitchFamily="34" charset="0"/>
              </a:rPr>
              <a:t> Cheng </a:t>
            </a:r>
            <a:r>
              <a:rPr lang="es-AR" altLang="en-US" sz="1800" dirty="0" err="1">
                <a:latin typeface="Calibri" panose="020F0502020204030204" pitchFamily="34" charset="0"/>
                <a:cs typeface="Calibri" panose="020F0502020204030204" pitchFamily="34" charset="0"/>
              </a:rPr>
              <a:t>Disclosures</a:t>
            </a:r>
            <a:r>
              <a:rPr lang="es-AR" altLang="en-US" sz="1800" dirty="0">
                <a:latin typeface="Calibri" panose="020F0502020204030204" pitchFamily="34" charset="0"/>
                <a:cs typeface="Calibri" panose="020F0502020204030204" pitchFamily="34" charset="0"/>
              </a:rPr>
              <a:t>  BMC </a:t>
            </a:r>
            <a:r>
              <a:rPr lang="es-AR" altLang="en-US" sz="1800" dirty="0" err="1">
                <a:latin typeface="Calibri" panose="020F0502020204030204" pitchFamily="34" charset="0"/>
                <a:cs typeface="Calibri" panose="020F0502020204030204" pitchFamily="34" charset="0"/>
              </a:rPr>
              <a:t>Pulm</a:t>
            </a:r>
            <a:r>
              <a:rPr lang="es-AR" altLang="en-US" sz="1800" dirty="0">
                <a:latin typeface="Calibri" panose="020F0502020204030204" pitchFamily="34" charset="0"/>
                <a:cs typeface="Calibri" panose="020F0502020204030204" pitchFamily="34" charset="0"/>
              </a:rPr>
              <a:t> </a:t>
            </a:r>
            <a:r>
              <a:rPr lang="es-AR" altLang="en-US" sz="1800" dirty="0" err="1">
                <a:latin typeface="Calibri" panose="020F0502020204030204" pitchFamily="34" charset="0"/>
                <a:cs typeface="Calibri" panose="020F0502020204030204" pitchFamily="34" charset="0"/>
              </a:rPr>
              <a:t>Med</a:t>
            </a:r>
            <a:r>
              <a:rPr lang="es-AR" altLang="en-US" sz="1800" dirty="0">
                <a:latin typeface="Calibri" panose="020F0502020204030204" pitchFamily="34" charset="0"/>
                <a:cs typeface="Calibri" panose="020F0502020204030204" pitchFamily="34" charset="0"/>
              </a:rPr>
              <a:t>. 2018;18(108) </a:t>
            </a:r>
          </a:p>
          <a:p>
            <a:pPr marL="0" indent="0" eaLnBrk="1" hangingPunct="1">
              <a:buNone/>
              <a:defRPr/>
            </a:pPr>
            <a:endParaRPr lang="es-AR" altLang="en-US" sz="1800" dirty="0">
              <a:latin typeface="Calibri" panose="020F0502020204030204" pitchFamily="34" charset="0"/>
              <a:cs typeface="Calibri" panose="020F0502020204030204" pitchFamily="34" charset="0"/>
            </a:endParaRPr>
          </a:p>
          <a:p>
            <a:pPr marL="0" indent="0" eaLnBrk="1" hangingPunct="1">
              <a:buNone/>
              <a:defRPr/>
            </a:pPr>
            <a:endParaRPr lang="en-US" altLang="en-US" sz="1800" b="1" dirty="0">
              <a:solidFill>
                <a:srgbClr val="003399"/>
              </a:solidFill>
              <a:latin typeface="Calibri" panose="020F0502020204030204" pitchFamily="34" charset="0"/>
              <a:cs typeface="Calibri" panose="020F0502020204030204" pitchFamily="34" charset="0"/>
            </a:endParaRPr>
          </a:p>
          <a:p>
            <a:pPr marL="0" indent="0" eaLnBrk="1" hangingPunct="1">
              <a:buNone/>
              <a:defRPr/>
            </a:pPr>
            <a:r>
              <a:rPr lang="en-US" altLang="en-US" b="1" dirty="0">
                <a:solidFill>
                  <a:srgbClr val="003399"/>
                </a:solidFill>
                <a:latin typeface="Calibri" panose="020F0502020204030204" pitchFamily="34" charset="0"/>
                <a:cs typeface="Calibri" panose="020F0502020204030204" pitchFamily="34" charset="0"/>
              </a:rPr>
              <a:t>CONCLUSIONS: </a:t>
            </a:r>
          </a:p>
          <a:p>
            <a:pPr marL="0" indent="0" eaLnBrk="1" hangingPunct="1">
              <a:buNone/>
              <a:defRPr/>
            </a:pPr>
            <a:r>
              <a:rPr lang="en-US" altLang="en-US" dirty="0">
                <a:highlight>
                  <a:srgbClr val="FFFF00"/>
                </a:highlight>
                <a:latin typeface="Calibri" panose="020F0502020204030204" pitchFamily="34" charset="0"/>
                <a:cs typeface="Calibri" panose="020F0502020204030204" pitchFamily="34" charset="0"/>
              </a:rPr>
              <a:t>Vitamin D supplementation can be considered as a combination therapy in patients with PTB.</a:t>
            </a:r>
          </a:p>
          <a:p>
            <a:pPr marL="0" indent="0" eaLnBrk="1" hangingPunct="1">
              <a:buNone/>
              <a:defRPr/>
            </a:pPr>
            <a:endParaRPr lang="es-AR" altLang="en-US"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B8A68C2-44AE-47BE-BAB1-CCB1E7BD2B1A}"/>
              </a:ext>
            </a:extLst>
          </p:cNvPr>
          <p:cNvGrpSpPr>
            <a:grpSpLocks/>
          </p:cNvGrpSpPr>
          <p:nvPr/>
        </p:nvGrpSpPr>
        <p:grpSpPr bwMode="auto">
          <a:xfrm>
            <a:off x="3346450" y="785813"/>
            <a:ext cx="5449888" cy="5600700"/>
            <a:chOff x="1830506" y="860362"/>
            <a:chExt cx="5451197" cy="5601597"/>
          </a:xfrm>
        </p:grpSpPr>
        <p:sp>
          <p:nvSpPr>
            <p:cNvPr id="8" name="Circular Arrow 7">
              <a:extLst>
                <a:ext uri="{FF2B5EF4-FFF2-40B4-BE49-F238E27FC236}">
                  <a16:creationId xmlns:a16="http://schemas.microsoft.com/office/drawing/2014/main" id="{4E7E286B-AE51-48BA-8692-DFF95868F881}"/>
                </a:ext>
              </a:extLst>
            </p:cNvPr>
            <p:cNvSpPr/>
            <p:nvPr/>
          </p:nvSpPr>
          <p:spPr>
            <a:xfrm>
              <a:off x="1836858" y="1558974"/>
              <a:ext cx="4785874" cy="4785491"/>
            </a:xfrm>
            <a:prstGeom prst="circularArrow">
              <a:avLst>
                <a:gd name="adj1" fmla="val 3759"/>
                <a:gd name="adj2" fmla="val 234536"/>
                <a:gd name="adj3" fmla="val 20050643"/>
                <a:gd name="adj4" fmla="val 18438119"/>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a:lstStyle/>
            <a:p>
              <a:endParaRPr lang="en-US"/>
            </a:p>
          </p:txBody>
        </p:sp>
        <p:sp>
          <p:nvSpPr>
            <p:cNvPr id="10" name="Circular Arrow 9">
              <a:extLst>
                <a:ext uri="{FF2B5EF4-FFF2-40B4-BE49-F238E27FC236}">
                  <a16:creationId xmlns:a16="http://schemas.microsoft.com/office/drawing/2014/main" id="{70922C25-452C-4B8D-974A-57C93FCBE337}"/>
                </a:ext>
              </a:extLst>
            </p:cNvPr>
            <p:cNvSpPr/>
            <p:nvPr/>
          </p:nvSpPr>
          <p:spPr>
            <a:xfrm>
              <a:off x="1830506" y="1503402"/>
              <a:ext cx="4785874" cy="4785491"/>
            </a:xfrm>
            <a:prstGeom prst="circularArrow">
              <a:avLst>
                <a:gd name="adj1" fmla="val 3759"/>
                <a:gd name="adj2" fmla="val 234536"/>
                <a:gd name="adj3" fmla="val 983563"/>
                <a:gd name="adj4" fmla="val 21285113"/>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6667"/>
              </a:schemeClr>
            </a:fillRef>
            <a:effectRef idx="0">
              <a:schemeClr val="accent2">
                <a:alpha val="90000"/>
                <a:hueOff val="0"/>
                <a:satOff val="0"/>
                <a:lumOff val="0"/>
                <a:alphaOff val="-6667"/>
              </a:schemeClr>
            </a:effectRef>
            <a:fontRef idx="minor">
              <a:schemeClr val="lt1"/>
            </a:fontRef>
          </p:style>
          <p:txBody>
            <a:bodyPr/>
            <a:lstStyle/>
            <a:p>
              <a:endParaRPr lang="en-US"/>
            </a:p>
          </p:txBody>
        </p:sp>
        <p:sp>
          <p:nvSpPr>
            <p:cNvPr id="12" name="Circular Arrow 11">
              <a:extLst>
                <a:ext uri="{FF2B5EF4-FFF2-40B4-BE49-F238E27FC236}">
                  <a16:creationId xmlns:a16="http://schemas.microsoft.com/office/drawing/2014/main" id="{64F2686F-4BD6-4C67-9213-AF60A411A186}"/>
                </a:ext>
              </a:extLst>
            </p:cNvPr>
            <p:cNvSpPr/>
            <p:nvPr/>
          </p:nvSpPr>
          <p:spPr>
            <a:xfrm>
              <a:off x="2119500" y="979443"/>
              <a:ext cx="4785874" cy="4785491"/>
            </a:xfrm>
            <a:prstGeom prst="circularArrow">
              <a:avLst>
                <a:gd name="adj1" fmla="val 3759"/>
                <a:gd name="adj2" fmla="val 234536"/>
                <a:gd name="adj3" fmla="val 4208336"/>
                <a:gd name="adj4" fmla="val 3147779"/>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txBody>
            <a:bodyPr/>
            <a:lstStyle/>
            <a:p>
              <a:endParaRPr lang="en-US"/>
            </a:p>
          </p:txBody>
        </p:sp>
        <p:sp>
          <p:nvSpPr>
            <p:cNvPr id="14" name="Circular Arrow 13">
              <a:extLst>
                <a:ext uri="{FF2B5EF4-FFF2-40B4-BE49-F238E27FC236}">
                  <a16:creationId xmlns:a16="http://schemas.microsoft.com/office/drawing/2014/main" id="{89A1075C-B4DD-440E-ABA8-F587F224B58C}"/>
                </a:ext>
              </a:extLst>
            </p:cNvPr>
            <p:cNvSpPr/>
            <p:nvPr/>
          </p:nvSpPr>
          <p:spPr>
            <a:xfrm>
              <a:off x="2495829" y="1154096"/>
              <a:ext cx="4785874" cy="4788667"/>
            </a:xfrm>
            <a:prstGeom prst="circularArrow">
              <a:avLst>
                <a:gd name="adj1" fmla="val 3759"/>
                <a:gd name="adj2" fmla="val 234536"/>
                <a:gd name="adj3" fmla="val 7258657"/>
                <a:gd name="adj4" fmla="val 6422153"/>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a:lstStyle/>
            <a:p>
              <a:endParaRPr lang="en-US"/>
            </a:p>
          </p:txBody>
        </p:sp>
        <p:sp>
          <p:nvSpPr>
            <p:cNvPr id="15" name="Freeform 14">
              <a:extLst>
                <a:ext uri="{FF2B5EF4-FFF2-40B4-BE49-F238E27FC236}">
                  <a16:creationId xmlns:a16="http://schemas.microsoft.com/office/drawing/2014/main" id="{9050D684-C8CE-4F3B-A4D9-AF085305F9F5}"/>
                </a:ext>
              </a:extLst>
            </p:cNvPr>
            <p:cNvSpPr/>
            <p:nvPr/>
          </p:nvSpPr>
          <p:spPr>
            <a:xfrm>
              <a:off x="2465659" y="4723368"/>
              <a:ext cx="922560" cy="922486"/>
            </a:xfrm>
            <a:custGeom>
              <a:avLst/>
              <a:gdLst>
                <a:gd name="connsiteX0" fmla="*/ 0 w 922548"/>
                <a:gd name="connsiteY0" fmla="*/ 0 h 922548"/>
                <a:gd name="connsiteX1" fmla="*/ 922548 w 922548"/>
                <a:gd name="connsiteY1" fmla="*/ 0 h 922548"/>
                <a:gd name="connsiteX2" fmla="*/ 922548 w 922548"/>
                <a:gd name="connsiteY2" fmla="*/ 922548 h 922548"/>
                <a:gd name="connsiteX3" fmla="*/ 0 w 922548"/>
                <a:gd name="connsiteY3" fmla="*/ 922548 h 922548"/>
                <a:gd name="connsiteX4" fmla="*/ 0 w 922548"/>
                <a:gd name="connsiteY4" fmla="*/ 0 h 9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548" h="922548">
                  <a:moveTo>
                    <a:pt x="0" y="0"/>
                  </a:moveTo>
                  <a:lnTo>
                    <a:pt x="922548" y="0"/>
                  </a:lnTo>
                  <a:lnTo>
                    <a:pt x="922548" y="922548"/>
                  </a:lnTo>
                  <a:lnTo>
                    <a:pt x="0" y="922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050" tIns="19050" rIns="19050" bIns="19050" spcCol="1270" anchor="ctr"/>
            <a:lstStyle/>
            <a:p>
              <a:pPr algn="ctr" defTabSz="666750" eaLnBrk="1" hangingPunct="1">
                <a:lnSpc>
                  <a:spcPct val="90000"/>
                </a:lnSpc>
                <a:spcAft>
                  <a:spcPct val="35000"/>
                </a:spcAft>
                <a:defRPr/>
              </a:pPr>
              <a:endParaRPr lang="en-US" sz="1500" dirty="0"/>
            </a:p>
          </p:txBody>
        </p:sp>
        <p:sp>
          <p:nvSpPr>
            <p:cNvPr id="16" name="Circular Arrow 15">
              <a:extLst>
                <a:ext uri="{FF2B5EF4-FFF2-40B4-BE49-F238E27FC236}">
                  <a16:creationId xmlns:a16="http://schemas.microsoft.com/office/drawing/2014/main" id="{84C1FB9D-8F81-4DAF-828C-11E10A822CAA}"/>
                </a:ext>
              </a:extLst>
            </p:cNvPr>
            <p:cNvSpPr/>
            <p:nvPr/>
          </p:nvSpPr>
          <p:spPr>
            <a:xfrm>
              <a:off x="2344980" y="860362"/>
              <a:ext cx="4785874" cy="4785491"/>
            </a:xfrm>
            <a:prstGeom prst="circularArrow">
              <a:avLst>
                <a:gd name="adj1" fmla="val 3759"/>
                <a:gd name="adj2" fmla="val 384462"/>
                <a:gd name="adj3" fmla="val 9256068"/>
                <a:gd name="adj4" fmla="val 8548791"/>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txBody>
            <a:bodyPr/>
            <a:lstStyle/>
            <a:p>
              <a:endParaRPr lang="en-US"/>
            </a:p>
          </p:txBody>
        </p:sp>
        <p:sp>
          <p:nvSpPr>
            <p:cNvPr id="18" name="Circular Arrow 17">
              <a:extLst>
                <a:ext uri="{FF2B5EF4-FFF2-40B4-BE49-F238E27FC236}">
                  <a16:creationId xmlns:a16="http://schemas.microsoft.com/office/drawing/2014/main" id="{49D4D0DC-DBF8-439D-88B3-E7A6A9219308}"/>
                </a:ext>
              </a:extLst>
            </p:cNvPr>
            <p:cNvSpPr/>
            <p:nvPr/>
          </p:nvSpPr>
          <p:spPr>
            <a:xfrm>
              <a:off x="2465659" y="1579614"/>
              <a:ext cx="4808105" cy="4696577"/>
            </a:xfrm>
            <a:prstGeom prst="circularArrow">
              <a:avLst>
                <a:gd name="adj1" fmla="val 3759"/>
                <a:gd name="adj2" fmla="val 234536"/>
                <a:gd name="adj3" fmla="val 13209302"/>
                <a:gd name="adj4" fmla="val 11540802"/>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33333"/>
              </a:schemeClr>
            </a:fillRef>
            <a:effectRef idx="0">
              <a:schemeClr val="accent2">
                <a:alpha val="90000"/>
                <a:hueOff val="0"/>
                <a:satOff val="0"/>
                <a:lumOff val="0"/>
                <a:alphaOff val="-33333"/>
              </a:schemeClr>
            </a:effectRef>
            <a:fontRef idx="minor">
              <a:schemeClr val="lt1"/>
            </a:fontRef>
          </p:style>
          <p:txBody>
            <a:bodyPr/>
            <a:lstStyle/>
            <a:p>
              <a:endParaRPr lang="en-US"/>
            </a:p>
          </p:txBody>
        </p:sp>
        <p:sp>
          <p:nvSpPr>
            <p:cNvPr id="20" name="Circular Arrow 19">
              <a:extLst>
                <a:ext uri="{FF2B5EF4-FFF2-40B4-BE49-F238E27FC236}">
                  <a16:creationId xmlns:a16="http://schemas.microsoft.com/office/drawing/2014/main" id="{B017E725-0597-470F-9709-E5E911857C48}"/>
                </a:ext>
              </a:extLst>
            </p:cNvPr>
            <p:cNvSpPr/>
            <p:nvPr/>
          </p:nvSpPr>
          <p:spPr>
            <a:xfrm>
              <a:off x="2119500" y="1766969"/>
              <a:ext cx="4785874" cy="4694990"/>
            </a:xfrm>
            <a:prstGeom prst="circularArrow">
              <a:avLst>
                <a:gd name="adj1" fmla="val 3759"/>
                <a:gd name="adj2" fmla="val 234536"/>
                <a:gd name="adj3" fmla="val 16686225"/>
                <a:gd name="adj4" fmla="val 15172468"/>
                <a:gd name="adj5" fmla="val 4386"/>
              </a:avLst>
            </a:prstGeom>
            <a:solidFill>
              <a:srgbClr val="FF0000"/>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a:lstStyle/>
            <a:p>
              <a:endParaRPr lang="en-US"/>
            </a:p>
          </p:txBody>
        </p:sp>
      </p:grpSp>
      <p:sp>
        <p:nvSpPr>
          <p:cNvPr id="55299" name="Rectangle 2">
            <a:extLst>
              <a:ext uri="{FF2B5EF4-FFF2-40B4-BE49-F238E27FC236}">
                <a16:creationId xmlns:a16="http://schemas.microsoft.com/office/drawing/2014/main" id="{B12D83C2-3016-4D59-BC49-FA279222F6A2}"/>
              </a:ext>
            </a:extLst>
          </p:cNvPr>
          <p:cNvSpPr>
            <a:spLocks noChangeArrowheads="1"/>
          </p:cNvSpPr>
          <p:nvPr/>
        </p:nvSpPr>
        <p:spPr bwMode="auto">
          <a:xfrm>
            <a:off x="3798378" y="533401"/>
            <a:ext cx="4504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AR" sz="3600" b="1" dirty="0">
                <a:solidFill>
                  <a:srgbClr val="003399"/>
                </a:solidFill>
                <a:cs typeface="Calibri" panose="020F0502020204030204" pitchFamily="34" charset="0"/>
              </a:rPr>
              <a:t>Undernutrition and TB</a:t>
            </a:r>
          </a:p>
        </p:txBody>
      </p:sp>
      <p:sp>
        <p:nvSpPr>
          <p:cNvPr id="5" name="TextBox 4">
            <a:extLst>
              <a:ext uri="{FF2B5EF4-FFF2-40B4-BE49-F238E27FC236}">
                <a16:creationId xmlns:a16="http://schemas.microsoft.com/office/drawing/2014/main" id="{8C0A0ADC-07F7-4E5A-AB58-2427676F1251}"/>
              </a:ext>
            </a:extLst>
          </p:cNvPr>
          <p:cNvSpPr txBox="1"/>
          <p:nvPr/>
        </p:nvSpPr>
        <p:spPr>
          <a:xfrm>
            <a:off x="3771900" y="1962150"/>
            <a:ext cx="1981200" cy="369888"/>
          </a:xfrm>
          <a:prstGeom prst="rect">
            <a:avLst/>
          </a:prstGeom>
          <a:noFill/>
        </p:spPr>
        <p:txBody>
          <a:bodyPr>
            <a:spAutoFit/>
          </a:bodyPr>
          <a:lstStyle/>
          <a:p>
            <a:pPr eaLnBrk="1" hangingPunct="1">
              <a:defRPr/>
            </a:pPr>
            <a:r>
              <a:rPr lang="en-US" dirty="0">
                <a:latin typeface="+mj-lt"/>
              </a:rPr>
              <a:t>Loss of appetite</a:t>
            </a:r>
          </a:p>
        </p:txBody>
      </p:sp>
      <p:sp>
        <p:nvSpPr>
          <p:cNvPr id="21" name="TextBox 20">
            <a:extLst>
              <a:ext uri="{FF2B5EF4-FFF2-40B4-BE49-F238E27FC236}">
                <a16:creationId xmlns:a16="http://schemas.microsoft.com/office/drawing/2014/main" id="{62D2177D-CDF5-4EA5-AD2F-95B2A1996B52}"/>
              </a:ext>
            </a:extLst>
          </p:cNvPr>
          <p:cNvSpPr txBox="1"/>
          <p:nvPr/>
        </p:nvSpPr>
        <p:spPr>
          <a:xfrm>
            <a:off x="2743200" y="3505201"/>
            <a:ext cx="2209800" cy="461963"/>
          </a:xfrm>
          <a:prstGeom prst="rect">
            <a:avLst/>
          </a:prstGeom>
          <a:noFill/>
        </p:spPr>
        <p:txBody>
          <a:bodyPr>
            <a:spAutoFit/>
          </a:bodyPr>
          <a:lstStyle/>
          <a:p>
            <a:pPr eaLnBrk="1" hangingPunct="1">
              <a:defRPr/>
            </a:pPr>
            <a:r>
              <a:rPr lang="en-US" sz="2400" dirty="0">
                <a:latin typeface="+mj-lt"/>
              </a:rPr>
              <a:t>Tuberculosis</a:t>
            </a:r>
          </a:p>
        </p:txBody>
      </p:sp>
      <p:sp>
        <p:nvSpPr>
          <p:cNvPr id="22" name="TextBox 21">
            <a:extLst>
              <a:ext uri="{FF2B5EF4-FFF2-40B4-BE49-F238E27FC236}">
                <a16:creationId xmlns:a16="http://schemas.microsoft.com/office/drawing/2014/main" id="{5002BB73-E4E0-4F78-96C1-0A87F891951E}"/>
              </a:ext>
            </a:extLst>
          </p:cNvPr>
          <p:cNvSpPr txBox="1"/>
          <p:nvPr/>
        </p:nvSpPr>
        <p:spPr>
          <a:xfrm>
            <a:off x="3395663" y="4616451"/>
            <a:ext cx="2209800" cy="646331"/>
          </a:xfrm>
          <a:prstGeom prst="rect">
            <a:avLst/>
          </a:prstGeom>
          <a:noFill/>
        </p:spPr>
        <p:txBody>
          <a:bodyPr>
            <a:spAutoFit/>
          </a:bodyPr>
          <a:lstStyle/>
          <a:p>
            <a:pPr algn="ctr" eaLnBrk="1" hangingPunct="1">
              <a:defRPr/>
            </a:pPr>
            <a:r>
              <a:rPr lang="en-US" dirty="0">
                <a:latin typeface="+mj-lt"/>
              </a:rPr>
              <a:t>Increase risk from LTBI to TB disease</a:t>
            </a:r>
          </a:p>
        </p:txBody>
      </p:sp>
      <p:sp>
        <p:nvSpPr>
          <p:cNvPr id="23" name="TextBox 22">
            <a:extLst>
              <a:ext uri="{FF2B5EF4-FFF2-40B4-BE49-F238E27FC236}">
                <a16:creationId xmlns:a16="http://schemas.microsoft.com/office/drawing/2014/main" id="{6102A041-5AD7-4AB8-B932-07F26B8A2E37}"/>
              </a:ext>
            </a:extLst>
          </p:cNvPr>
          <p:cNvSpPr txBox="1"/>
          <p:nvPr/>
        </p:nvSpPr>
        <p:spPr>
          <a:xfrm>
            <a:off x="6389688" y="1800225"/>
            <a:ext cx="1828800" cy="400050"/>
          </a:xfrm>
          <a:prstGeom prst="rect">
            <a:avLst/>
          </a:prstGeom>
          <a:noFill/>
        </p:spPr>
        <p:txBody>
          <a:bodyPr>
            <a:spAutoFit/>
          </a:bodyPr>
          <a:lstStyle/>
          <a:p>
            <a:pPr eaLnBrk="1" hangingPunct="1">
              <a:defRPr/>
            </a:pPr>
            <a:r>
              <a:rPr lang="en-US" sz="2000" dirty="0">
                <a:latin typeface="+mj-lt"/>
              </a:rPr>
              <a:t>Weight</a:t>
            </a:r>
            <a:r>
              <a:rPr lang="en-US" dirty="0">
                <a:latin typeface="+mj-lt"/>
              </a:rPr>
              <a:t> loss</a:t>
            </a:r>
          </a:p>
        </p:txBody>
      </p:sp>
      <p:sp>
        <p:nvSpPr>
          <p:cNvPr id="24" name="TextBox 23">
            <a:extLst>
              <a:ext uri="{FF2B5EF4-FFF2-40B4-BE49-F238E27FC236}">
                <a16:creationId xmlns:a16="http://schemas.microsoft.com/office/drawing/2014/main" id="{8636D02F-2E42-4BD1-9269-37ECF6A89195}"/>
              </a:ext>
            </a:extLst>
          </p:cNvPr>
          <p:cNvSpPr txBox="1"/>
          <p:nvPr/>
        </p:nvSpPr>
        <p:spPr>
          <a:xfrm>
            <a:off x="7010400" y="4724401"/>
            <a:ext cx="2362200" cy="708025"/>
          </a:xfrm>
          <a:prstGeom prst="rect">
            <a:avLst/>
          </a:prstGeom>
          <a:noFill/>
        </p:spPr>
        <p:txBody>
          <a:bodyPr>
            <a:spAutoFit/>
          </a:bodyPr>
          <a:lstStyle/>
          <a:p>
            <a:pPr algn="ctr" eaLnBrk="1" hangingPunct="1">
              <a:defRPr/>
            </a:pPr>
            <a:r>
              <a:rPr lang="en-US" sz="2000" dirty="0">
                <a:latin typeface="+mj-lt"/>
              </a:rPr>
              <a:t>Weakens inmune system</a:t>
            </a:r>
          </a:p>
        </p:txBody>
      </p:sp>
      <p:sp>
        <p:nvSpPr>
          <p:cNvPr id="25" name="TextBox 24">
            <a:extLst>
              <a:ext uri="{FF2B5EF4-FFF2-40B4-BE49-F238E27FC236}">
                <a16:creationId xmlns:a16="http://schemas.microsoft.com/office/drawing/2014/main" id="{404CA8C5-22A6-4D15-BA5C-2FB62D8288BD}"/>
              </a:ext>
            </a:extLst>
          </p:cNvPr>
          <p:cNvSpPr txBox="1"/>
          <p:nvPr/>
        </p:nvSpPr>
        <p:spPr>
          <a:xfrm>
            <a:off x="7391400" y="3124201"/>
            <a:ext cx="2209800" cy="461963"/>
          </a:xfrm>
          <a:prstGeom prst="rect">
            <a:avLst/>
          </a:prstGeom>
          <a:noFill/>
        </p:spPr>
        <p:txBody>
          <a:bodyPr>
            <a:spAutoFit/>
          </a:bodyPr>
          <a:lstStyle/>
          <a:p>
            <a:pPr eaLnBrk="1" hangingPunct="1">
              <a:defRPr/>
            </a:pPr>
            <a:r>
              <a:rPr lang="en-US" sz="2400" dirty="0">
                <a:latin typeface="+mj-lt"/>
              </a:rPr>
              <a:t>Undernutrition</a:t>
            </a:r>
          </a:p>
        </p:txBody>
      </p:sp>
      <p:sp>
        <p:nvSpPr>
          <p:cNvPr id="26" name="TextBox 25">
            <a:extLst>
              <a:ext uri="{FF2B5EF4-FFF2-40B4-BE49-F238E27FC236}">
                <a16:creationId xmlns:a16="http://schemas.microsoft.com/office/drawing/2014/main" id="{743A720B-274C-4B3E-930D-21520B254F5D}"/>
              </a:ext>
            </a:extLst>
          </p:cNvPr>
          <p:cNvSpPr txBox="1"/>
          <p:nvPr/>
        </p:nvSpPr>
        <p:spPr>
          <a:xfrm>
            <a:off x="5257800" y="5562601"/>
            <a:ext cx="1828800" cy="923925"/>
          </a:xfrm>
          <a:prstGeom prst="rect">
            <a:avLst/>
          </a:prstGeom>
          <a:noFill/>
        </p:spPr>
        <p:txBody>
          <a:bodyPr>
            <a:spAutoFit/>
          </a:bodyPr>
          <a:lstStyle/>
          <a:p>
            <a:pPr algn="ctr" eaLnBrk="1" hangingPunct="1">
              <a:defRPr/>
            </a:pPr>
            <a:r>
              <a:rPr lang="en-US" dirty="0">
                <a:latin typeface="+mj-lt"/>
              </a:rPr>
              <a:t>Increase susceptibility to infection</a:t>
            </a:r>
          </a:p>
        </p:txBody>
      </p:sp>
    </p:spTree>
    <p:custDataLst>
      <p:tags r:id="rId1"/>
    </p:custDataLst>
  </p:cSld>
  <p:clrMapOvr>
    <a:masterClrMapping/>
  </p:clrMapOvr>
  <p:transition spd="slow" advTm="366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ABA060E8-E5C5-4D58-8E0F-37BF917662EB}"/>
              </a:ext>
            </a:extLst>
          </p:cNvPr>
          <p:cNvSpPr>
            <a:spLocks noGrp="1" noChangeArrowheads="1"/>
          </p:cNvSpPr>
          <p:nvPr>
            <p:ph type="title"/>
          </p:nvPr>
        </p:nvSpPr>
        <p:spPr>
          <a:xfrm>
            <a:off x="2667000" y="152400"/>
            <a:ext cx="7239000" cy="1212850"/>
          </a:xfrm>
        </p:spPr>
        <p:txBody>
          <a:bodyPr/>
          <a:lstStyle/>
          <a:p>
            <a:pPr algn="ctr" eaLnBrk="1" hangingPunct="1"/>
            <a:r>
              <a:rPr lang="en-US" altLang="es-AR" sz="3200" dirty="0">
                <a:solidFill>
                  <a:srgbClr val="003399"/>
                </a:solidFill>
                <a:latin typeface="Calibri" panose="020F0502020204030204" pitchFamily="34" charset="0"/>
                <a:cs typeface="Calibri" panose="020F0502020204030204" pitchFamily="34" charset="0"/>
              </a:rPr>
              <a:t>Why is Nutrition Important in a Person </a:t>
            </a:r>
            <a:br>
              <a:rPr lang="en-US" altLang="es-AR" sz="3200" dirty="0">
                <a:solidFill>
                  <a:srgbClr val="003399"/>
                </a:solidFill>
                <a:latin typeface="Calibri" panose="020F0502020204030204" pitchFamily="34" charset="0"/>
                <a:cs typeface="Calibri" panose="020F0502020204030204" pitchFamily="34" charset="0"/>
              </a:rPr>
            </a:br>
            <a:r>
              <a:rPr lang="en-US" altLang="es-AR" sz="3200" dirty="0">
                <a:solidFill>
                  <a:srgbClr val="003399"/>
                </a:solidFill>
                <a:latin typeface="Calibri" panose="020F0502020204030204" pitchFamily="34" charset="0"/>
                <a:cs typeface="Calibri" panose="020F0502020204030204" pitchFamily="34" charset="0"/>
              </a:rPr>
              <a:t>with TB?</a:t>
            </a:r>
          </a:p>
        </p:txBody>
      </p:sp>
      <p:pic>
        <p:nvPicPr>
          <p:cNvPr id="27" name="Picture 26">
            <a:extLst>
              <a:ext uri="{FF2B5EF4-FFF2-40B4-BE49-F238E27FC236}">
                <a16:creationId xmlns:a16="http://schemas.microsoft.com/office/drawing/2014/main" id="{CB7BD3F3-6165-481F-B4B7-48ACF9FA73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1646238"/>
            <a:ext cx="2030413" cy="14525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4AC5A28-0E3B-430D-83D1-0AEA6DFEA9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1926" y="1649413"/>
            <a:ext cx="2149475" cy="14525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4" name="Picture 16" descr="IMG_16101">
            <a:extLst>
              <a:ext uri="{FF2B5EF4-FFF2-40B4-BE49-F238E27FC236}">
                <a16:creationId xmlns:a16="http://schemas.microsoft.com/office/drawing/2014/main" id="{5EB257BC-48BD-41C5-9767-C305DAA4A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4267201"/>
            <a:ext cx="2041525" cy="1452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0" name="Picture 7" descr="IMG_269411">
            <a:extLst>
              <a:ext uri="{FF2B5EF4-FFF2-40B4-BE49-F238E27FC236}">
                <a16:creationId xmlns:a16="http://schemas.microsoft.com/office/drawing/2014/main" id="{45E27FF7-24BE-4894-BB0A-F749150E9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1964" y="3898900"/>
            <a:ext cx="18240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8" descr="IMG_269511">
            <a:extLst>
              <a:ext uri="{FF2B5EF4-FFF2-40B4-BE49-F238E27FC236}">
                <a16:creationId xmlns:a16="http://schemas.microsoft.com/office/drawing/2014/main" id="{7A400E68-E041-4183-8747-B1E0519C6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9601" y="3905250"/>
            <a:ext cx="1897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54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766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735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7C32BAC2-AE77-4CBE-BD3F-C0B030145000}"/>
              </a:ext>
            </a:extLst>
          </p:cNvPr>
          <p:cNvSpPr>
            <a:spLocks noChangeArrowheads="1"/>
          </p:cNvSpPr>
          <p:nvPr/>
        </p:nvSpPr>
        <p:spPr bwMode="auto">
          <a:xfrm>
            <a:off x="2133600" y="2286001"/>
            <a:ext cx="8915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AR" sz="3200" b="1" dirty="0">
                <a:solidFill>
                  <a:srgbClr val="AA2106"/>
                </a:solidFill>
                <a:cs typeface="Calibri" panose="020F0502020204030204" pitchFamily="34" charset="0"/>
              </a:rPr>
              <a:t>Lack of Weight Gain &amp; Relapse Risk in a Large Tuberculosis Treatment Trial </a:t>
            </a:r>
          </a:p>
          <a:p>
            <a:pPr algn="ctr" eaLnBrk="1" hangingPunct="1">
              <a:lnSpc>
                <a:spcPct val="100000"/>
              </a:lnSpc>
              <a:spcBef>
                <a:spcPct val="0"/>
              </a:spcBef>
              <a:buFontTx/>
              <a:buNone/>
            </a:pPr>
            <a:endParaRPr lang="en-US" altLang="es-AR" sz="3200" b="1" dirty="0">
              <a:solidFill>
                <a:schemeClr val="tx2"/>
              </a:solidFill>
              <a:latin typeface="Arial" panose="020B0604020202020204" pitchFamily="34" charset="0"/>
            </a:endParaRPr>
          </a:p>
          <a:p>
            <a:pPr algn="ctr" eaLnBrk="1" hangingPunct="1">
              <a:lnSpc>
                <a:spcPct val="100000"/>
              </a:lnSpc>
              <a:spcBef>
                <a:spcPct val="0"/>
              </a:spcBef>
              <a:buFontTx/>
              <a:buNone/>
            </a:pPr>
            <a:endParaRPr lang="en-US" altLang="es-AR" sz="1800" i="1" dirty="0">
              <a:solidFill>
                <a:srgbClr val="222268"/>
              </a:solidFill>
              <a:latin typeface="Arial" panose="020B0604020202020204" pitchFamily="34" charset="0"/>
            </a:endParaRPr>
          </a:p>
          <a:p>
            <a:pPr eaLnBrk="1" hangingPunct="1">
              <a:lnSpc>
                <a:spcPct val="100000"/>
              </a:lnSpc>
              <a:spcBef>
                <a:spcPct val="0"/>
              </a:spcBef>
              <a:buFontTx/>
              <a:buNone/>
            </a:pPr>
            <a:r>
              <a:rPr lang="en-US" altLang="es-AR" sz="1800" i="1" dirty="0">
                <a:solidFill>
                  <a:srgbClr val="222268"/>
                </a:solidFill>
                <a:latin typeface="Arial" panose="020B0604020202020204" pitchFamily="34" charset="0"/>
              </a:rPr>
              <a:t>A. Khan, T. Sterling, R. Reeves, A. Vernon and </a:t>
            </a:r>
            <a:r>
              <a:rPr lang="en-US" altLang="es-AR" sz="1800" dirty="0">
                <a:solidFill>
                  <a:srgbClr val="222268"/>
                </a:solidFill>
                <a:latin typeface="Arial" panose="020B0604020202020204" pitchFamily="34" charset="0"/>
              </a:rPr>
              <a:t>the TB Trials consortium </a:t>
            </a:r>
            <a:r>
              <a:rPr lang="en-US" altLang="es-AR" sz="1800" i="1" dirty="0">
                <a:solidFill>
                  <a:srgbClr val="222268"/>
                </a:solidFill>
                <a:latin typeface="Arial" panose="020B0604020202020204" pitchFamily="34" charset="0"/>
              </a:rPr>
              <a:t>American Journal of respiratory and Critical Care Medicine. </a:t>
            </a:r>
            <a:r>
              <a:rPr lang="en-US" altLang="es-AR" sz="1800" dirty="0">
                <a:solidFill>
                  <a:srgbClr val="222268"/>
                </a:solidFill>
                <a:latin typeface="Arial" panose="020B0604020202020204" pitchFamily="34" charset="0"/>
              </a:rPr>
              <a:t>Vol. 174</a:t>
            </a:r>
          </a:p>
        </p:txBody>
      </p:sp>
      <p:sp>
        <p:nvSpPr>
          <p:cNvPr id="59395" name="Rectangle 8">
            <a:extLst>
              <a:ext uri="{FF2B5EF4-FFF2-40B4-BE49-F238E27FC236}">
                <a16:creationId xmlns:a16="http://schemas.microsoft.com/office/drawing/2014/main" id="{039FF44B-C839-4152-BE97-CEF606EDC721}"/>
              </a:ext>
            </a:extLst>
          </p:cNvPr>
          <p:cNvSpPr>
            <a:spLocks noChangeArrowheads="1"/>
          </p:cNvSpPr>
          <p:nvPr/>
        </p:nvSpPr>
        <p:spPr bwMode="auto">
          <a:xfrm>
            <a:off x="1905000" y="457201"/>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AR" sz="3600" b="1" dirty="0">
                <a:solidFill>
                  <a:srgbClr val="003399"/>
                </a:solidFill>
                <a:cs typeface="Calibri" panose="020F0502020204030204" pitchFamily="34" charset="0"/>
              </a:rPr>
              <a:t>Importance of Nutrition </a:t>
            </a:r>
            <a:br>
              <a:rPr lang="en-US" altLang="es-AR" sz="3600" b="1" dirty="0">
                <a:solidFill>
                  <a:srgbClr val="003399"/>
                </a:solidFill>
                <a:cs typeface="Calibri" panose="020F0502020204030204" pitchFamily="34" charset="0"/>
              </a:rPr>
            </a:br>
            <a:r>
              <a:rPr lang="en-US" altLang="es-AR" sz="3600" b="1" dirty="0">
                <a:solidFill>
                  <a:srgbClr val="003399"/>
                </a:solidFill>
                <a:cs typeface="Calibri" panose="020F0502020204030204" pitchFamily="34" charset="0"/>
              </a:rPr>
              <a:t>in TB Treatment Response</a:t>
            </a:r>
          </a:p>
        </p:txBody>
      </p:sp>
    </p:spTree>
  </p:cSld>
  <p:clrMapOvr>
    <a:masterClrMapping/>
  </p:clrMapOvr>
  <p:transition spd="slow" advTm="2775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4204A6D-7046-44F9-8A9C-1A9147AD8538}"/>
              </a:ext>
            </a:extLst>
          </p:cNvPr>
          <p:cNvSpPr>
            <a:spLocks noGrp="1" noChangeArrowheads="1"/>
          </p:cNvSpPr>
          <p:nvPr>
            <p:ph type="title" idx="4294967295"/>
          </p:nvPr>
        </p:nvSpPr>
        <p:spPr>
          <a:xfrm>
            <a:off x="2209800" y="233361"/>
            <a:ext cx="8229600" cy="1143000"/>
          </a:xfrm>
        </p:spPr>
        <p:txBody>
          <a:bodyPr/>
          <a:lstStyle/>
          <a:p>
            <a:pPr algn="ctr" eaLnBrk="1" hangingPunct="1"/>
            <a:r>
              <a:rPr lang="en-US" altLang="es-AR" sz="3200" dirty="0">
                <a:solidFill>
                  <a:srgbClr val="003399"/>
                </a:solidFill>
                <a:latin typeface="Calibri" panose="020F0502020204030204" pitchFamily="34" charset="0"/>
                <a:cs typeface="Calibri" panose="020F0502020204030204" pitchFamily="34" charset="0"/>
              </a:rPr>
              <a:t>Importance of Nutrition </a:t>
            </a:r>
            <a:br>
              <a:rPr lang="en-US" altLang="es-AR" sz="3200" dirty="0">
                <a:solidFill>
                  <a:srgbClr val="003399"/>
                </a:solidFill>
                <a:latin typeface="Calibri" panose="020F0502020204030204" pitchFamily="34" charset="0"/>
                <a:cs typeface="Calibri" panose="020F0502020204030204" pitchFamily="34" charset="0"/>
              </a:rPr>
            </a:br>
            <a:r>
              <a:rPr lang="en-US" altLang="es-AR" sz="3200" dirty="0">
                <a:solidFill>
                  <a:srgbClr val="003399"/>
                </a:solidFill>
                <a:latin typeface="Calibri" panose="020F0502020204030204" pitchFamily="34" charset="0"/>
                <a:cs typeface="Calibri" panose="020F0502020204030204" pitchFamily="34" charset="0"/>
              </a:rPr>
              <a:t>in TB Treatment Response</a:t>
            </a:r>
          </a:p>
        </p:txBody>
      </p:sp>
      <p:sp>
        <p:nvSpPr>
          <p:cNvPr id="40965" name="Text Box 5">
            <a:extLst>
              <a:ext uri="{FF2B5EF4-FFF2-40B4-BE49-F238E27FC236}">
                <a16:creationId xmlns:a16="http://schemas.microsoft.com/office/drawing/2014/main" id="{E565659E-8DF6-4363-A55A-E47C136B27CA}"/>
              </a:ext>
            </a:extLst>
          </p:cNvPr>
          <p:cNvSpPr txBox="1">
            <a:spLocks noChangeArrowheads="1"/>
          </p:cNvSpPr>
          <p:nvPr/>
        </p:nvSpPr>
        <p:spPr bwMode="auto">
          <a:xfrm>
            <a:off x="990600" y="6486526"/>
            <a:ext cx="3444875" cy="276225"/>
          </a:xfrm>
          <a:prstGeom prst="rect">
            <a:avLst/>
          </a:prstGeom>
          <a:noFill/>
          <a:ln w="9525">
            <a:noFill/>
            <a:miter lim="800000"/>
            <a:headEnd/>
            <a:tailEnd/>
          </a:ln>
        </p:spPr>
        <p:txBody>
          <a:bodyPr>
            <a:spAutoFit/>
          </a:bodyPr>
          <a:lstStyle/>
          <a:p>
            <a:pPr eaLnBrk="1" hangingPunct="1">
              <a:defRPr/>
            </a:pPr>
            <a:r>
              <a:rPr lang="en-US" sz="1200" i="1" dirty="0">
                <a:solidFill>
                  <a:schemeClr val="accent6">
                    <a:lumMod val="75000"/>
                  </a:schemeClr>
                </a:solidFill>
              </a:rPr>
              <a:t>Khan Am J Resp Crit Care Med 2006</a:t>
            </a:r>
          </a:p>
        </p:txBody>
      </p:sp>
      <p:pic>
        <p:nvPicPr>
          <p:cNvPr id="61444" name="Picture 16" descr="HNTC_BMI_Card_Panels (2)_Page_1.JPG">
            <a:extLst>
              <a:ext uri="{FF2B5EF4-FFF2-40B4-BE49-F238E27FC236}">
                <a16:creationId xmlns:a16="http://schemas.microsoft.com/office/drawing/2014/main" id="{38A2CE6A-2B6D-4196-81D5-6ECB596888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76375"/>
            <a:ext cx="5029200" cy="43265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Tm="1016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50D9B8F-1203-4860-88FD-0B927FD6C27A}"/>
              </a:ext>
            </a:extLst>
          </p:cNvPr>
          <p:cNvSpPr>
            <a:spLocks noGrp="1" noChangeArrowheads="1"/>
          </p:cNvSpPr>
          <p:nvPr>
            <p:ph type="title"/>
          </p:nvPr>
        </p:nvSpPr>
        <p:spPr>
          <a:xfrm>
            <a:off x="2209800" y="-15875"/>
            <a:ext cx="8229600" cy="914400"/>
          </a:xfrm>
        </p:spPr>
        <p:txBody>
          <a:bodyPr/>
          <a:lstStyle/>
          <a:p>
            <a:pPr algn="ctr" eaLnBrk="1" hangingPunct="1"/>
            <a:r>
              <a:rPr lang="en-US" altLang="es-AR" sz="4400" dirty="0">
                <a:solidFill>
                  <a:srgbClr val="003399"/>
                </a:solidFill>
                <a:latin typeface="Calibri" panose="020F0502020204030204" pitchFamily="34" charset="0"/>
                <a:cs typeface="Calibri" panose="020F0502020204030204" pitchFamily="34" charset="0"/>
              </a:rPr>
              <a:t>Objectives</a:t>
            </a:r>
          </a:p>
        </p:txBody>
      </p:sp>
      <p:sp>
        <p:nvSpPr>
          <p:cNvPr id="25602" name="Rectangle 3">
            <a:extLst>
              <a:ext uri="{FF2B5EF4-FFF2-40B4-BE49-F238E27FC236}">
                <a16:creationId xmlns:a16="http://schemas.microsoft.com/office/drawing/2014/main" id="{9023CE44-E365-4999-AE1E-91B7147907FE}"/>
              </a:ext>
            </a:extLst>
          </p:cNvPr>
          <p:cNvSpPr>
            <a:spLocks noGrp="1"/>
          </p:cNvSpPr>
          <p:nvPr>
            <p:ph idx="1"/>
          </p:nvPr>
        </p:nvSpPr>
        <p:spPr>
          <a:xfrm>
            <a:off x="1447800" y="898525"/>
            <a:ext cx="9296400" cy="2819400"/>
          </a:xfrm>
        </p:spPr>
        <p:txBody>
          <a:bodyPr rtlCol="0">
            <a:normAutofit/>
          </a:bodyPr>
          <a:lstStyle/>
          <a:p>
            <a:pPr eaLnBrk="1" fontAlgn="auto" hangingPunct="1">
              <a:lnSpc>
                <a:spcPct val="100000"/>
              </a:lnSpc>
              <a:spcAft>
                <a:spcPts val="0"/>
              </a:spcAft>
              <a:defRPr/>
            </a:pPr>
            <a:r>
              <a:rPr lang="en-US" altLang="es-AR" dirty="0">
                <a:latin typeface="Arial" panose="020B0604020202020204" pitchFamily="34" charset="0"/>
                <a:cs typeface="Arial" panose="020B0604020202020204" pitchFamily="34" charset="0"/>
              </a:rPr>
              <a:t> </a:t>
            </a:r>
            <a:r>
              <a:rPr lang="en-US" altLang="es-AR" dirty="0">
                <a:latin typeface="Calibri" panose="020F0502020204030204" pitchFamily="34" charset="0"/>
                <a:cs typeface="Calibri" panose="020F0502020204030204" pitchFamily="34" charset="0"/>
              </a:rPr>
              <a:t>Discuss the Importance of weight gain on  TB treatment outcomes</a:t>
            </a:r>
          </a:p>
          <a:p>
            <a:pPr eaLnBrk="1" fontAlgn="auto" hangingPunct="1">
              <a:lnSpc>
                <a:spcPct val="100000"/>
              </a:lnSpc>
              <a:spcAft>
                <a:spcPts val="0"/>
              </a:spcAft>
              <a:defRPr/>
            </a:pPr>
            <a:endParaRPr lang="en-US" altLang="es-AR" dirty="0">
              <a:latin typeface="Calibri" panose="020F0502020204030204" pitchFamily="34" charset="0"/>
              <a:cs typeface="Calibri" panose="020F0502020204030204" pitchFamily="34" charset="0"/>
            </a:endParaRPr>
          </a:p>
          <a:p>
            <a:pPr eaLnBrk="1" fontAlgn="auto" hangingPunct="1">
              <a:lnSpc>
                <a:spcPct val="100000"/>
              </a:lnSpc>
              <a:spcAft>
                <a:spcPts val="0"/>
              </a:spcAft>
              <a:defRPr/>
            </a:pPr>
            <a:r>
              <a:rPr lang="en-US" altLang="es-AR" dirty="0">
                <a:latin typeface="Calibri" panose="020F0502020204030204" pitchFamily="34" charset="0"/>
                <a:cs typeface="Calibri" panose="020F0502020204030204" pitchFamily="34" charset="0"/>
              </a:rPr>
              <a:t> Demonstrate the use of the BMI chart with  case studies</a:t>
            </a:r>
          </a:p>
          <a:p>
            <a:pPr eaLnBrk="1" fontAlgn="auto" hangingPunct="1">
              <a:lnSpc>
                <a:spcPct val="150000"/>
              </a:lnSpc>
              <a:spcAft>
                <a:spcPts val="0"/>
              </a:spcAft>
              <a:defRPr/>
            </a:pPr>
            <a:endParaRPr lang="en-US" altLang="es-AR" sz="2800" dirty="0">
              <a:latin typeface="Arial" panose="020B0604020202020204" pitchFamily="34" charset="0"/>
              <a:cs typeface="Arial" panose="020B0604020202020204" pitchFamily="34" charset="0"/>
            </a:endParaRPr>
          </a:p>
          <a:p>
            <a:pPr eaLnBrk="1" fontAlgn="auto" hangingPunct="1">
              <a:spcAft>
                <a:spcPts val="0"/>
              </a:spcAft>
              <a:defRPr/>
            </a:pPr>
            <a:endParaRPr lang="en-US" altLang="es-AR" sz="28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US" altLang="es-AR" sz="2800" dirty="0">
              <a:latin typeface="Arial" panose="020B0604020202020204" pitchFamily="34" charset="0"/>
              <a:cs typeface="Arial" panose="020B0604020202020204" pitchFamily="34" charset="0"/>
            </a:endParaRPr>
          </a:p>
          <a:p>
            <a:pPr eaLnBrk="1" fontAlgn="auto" hangingPunct="1">
              <a:spcAft>
                <a:spcPts val="0"/>
              </a:spcAft>
              <a:defRPr/>
            </a:pPr>
            <a:endParaRPr lang="en-US" altLang="es-AR"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556B176-1050-41A1-98AA-A83B86060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632200"/>
            <a:ext cx="3200400" cy="2819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83DD0E6C-2DAB-4AB5-9DEF-4B564A2D3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632201"/>
            <a:ext cx="3200400" cy="285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6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FE368428-2330-4957-A7DE-7677CE29BBF9}"/>
              </a:ext>
            </a:extLst>
          </p:cNvPr>
          <p:cNvSpPr>
            <a:spLocks noChangeArrowheads="1"/>
          </p:cNvSpPr>
          <p:nvPr/>
        </p:nvSpPr>
        <p:spPr bwMode="auto">
          <a:xfrm>
            <a:off x="2590800" y="2057400"/>
            <a:ext cx="7391400" cy="4357688"/>
          </a:xfrm>
          <a:prstGeom prst="rect">
            <a:avLst/>
          </a:prstGeom>
          <a:noFill/>
          <a:ln>
            <a:noFill/>
          </a:ln>
        </p:spPr>
        <p:txBody>
          <a:bodyPr>
            <a:spAutoFit/>
          </a:bodyPr>
          <a:lstStyle>
            <a:lvl1pPr marL="342900" indent="-342900">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914400" lvl="1" indent="-457200" eaLnBrk="1" hangingPunct="1">
              <a:spcBef>
                <a:spcPct val="0"/>
              </a:spcBef>
              <a:buFont typeface="Wingdings" panose="05000000000000000000" pitchFamily="2" charset="2"/>
              <a:buChar char="ü"/>
              <a:defRPr/>
            </a:pPr>
            <a:r>
              <a:rPr lang="en-US" altLang="es-AR" sz="2800" dirty="0">
                <a:latin typeface="Arial" panose="020B0604020202020204" pitchFamily="34" charset="0"/>
                <a:cs typeface="Arial" panose="020B0604020202020204" pitchFamily="34" charset="0"/>
              </a:rPr>
              <a:t>The relationship between nutritional status and poor outcomes for patients with TB.</a:t>
            </a:r>
          </a:p>
          <a:p>
            <a:pPr marL="914400" lvl="1" indent="-457200" eaLnBrk="1" hangingPunct="1">
              <a:spcBef>
                <a:spcPct val="0"/>
              </a:spcBef>
              <a:buFont typeface="Wingdings" panose="05000000000000000000" pitchFamily="2" charset="2"/>
              <a:buChar char="ü"/>
              <a:defRPr/>
            </a:pPr>
            <a:endParaRPr lang="en-US" altLang="es-AR" sz="2800" dirty="0">
              <a:latin typeface="Arial" panose="020B0604020202020204" pitchFamily="34" charset="0"/>
              <a:cs typeface="Arial" panose="020B0604020202020204" pitchFamily="34" charset="0"/>
            </a:endParaRPr>
          </a:p>
          <a:p>
            <a:pPr marL="914400" lvl="1" indent="-457200" eaLnBrk="1" hangingPunct="1">
              <a:spcBef>
                <a:spcPct val="0"/>
              </a:spcBef>
              <a:buFont typeface="Wingdings" panose="05000000000000000000" pitchFamily="2" charset="2"/>
              <a:buChar char="ü"/>
              <a:defRPr/>
            </a:pPr>
            <a:endParaRPr lang="en-US" altLang="es-AR" sz="2800" dirty="0">
              <a:solidFill>
                <a:srgbClr val="C00000"/>
              </a:solidFill>
              <a:latin typeface="Arial" panose="020B0604020202020204" pitchFamily="34" charset="0"/>
              <a:cs typeface="Arial" panose="020B0604020202020204" pitchFamily="34" charset="0"/>
            </a:endParaRPr>
          </a:p>
          <a:p>
            <a:pPr marL="914400" lvl="1" indent="-457200" eaLnBrk="1" hangingPunct="1">
              <a:spcBef>
                <a:spcPct val="0"/>
              </a:spcBef>
              <a:buFont typeface="Wingdings" panose="05000000000000000000" pitchFamily="2" charset="2"/>
              <a:buChar char="ü"/>
              <a:defRPr/>
            </a:pPr>
            <a:r>
              <a:rPr lang="en-US" altLang="es-AR" sz="2800" dirty="0">
                <a:latin typeface="Arial" panose="020B0604020202020204" pitchFamily="34" charset="0"/>
                <a:cs typeface="Arial" panose="020B0604020202020204" pitchFamily="34" charset="0"/>
              </a:rPr>
              <a:t>The association of weight gain between diagnosis and the end of 2-month Initial Phase therapy and risk of relapse</a:t>
            </a:r>
          </a:p>
          <a:p>
            <a:pPr lvl="1" eaLnBrk="1" hangingPunct="1">
              <a:spcBef>
                <a:spcPct val="0"/>
              </a:spcBef>
              <a:buFontTx/>
              <a:buChar char="•"/>
              <a:defRPr/>
            </a:pPr>
            <a:endParaRPr lang="en-US" altLang="es-AR" sz="2800" dirty="0">
              <a:latin typeface="Arial" panose="020B0604020202020204" pitchFamily="34" charset="0"/>
              <a:cs typeface="Arial" panose="020B0604020202020204" pitchFamily="34" charset="0"/>
            </a:endParaRPr>
          </a:p>
          <a:p>
            <a:pPr lvl="1" eaLnBrk="1" hangingPunct="1">
              <a:spcBef>
                <a:spcPct val="0"/>
              </a:spcBef>
              <a:buFontTx/>
              <a:buChar char="•"/>
              <a:defRPr/>
            </a:pPr>
            <a:endParaRPr lang="en-US" altLang="es-AR" sz="2800" dirty="0">
              <a:latin typeface="Arial" panose="020B0604020202020204" pitchFamily="34" charset="0"/>
              <a:cs typeface="Arial" panose="020B0604020202020204" pitchFamily="34" charset="0"/>
            </a:endParaRPr>
          </a:p>
          <a:p>
            <a:pPr lvl="1" eaLnBrk="1" hangingPunct="1">
              <a:spcBef>
                <a:spcPct val="0"/>
              </a:spcBef>
              <a:buFontTx/>
              <a:buChar char="•"/>
              <a:defRPr/>
            </a:pPr>
            <a:endParaRPr lang="en-US" altLang="es-AR" sz="2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AE1D55F-C4F6-4C8D-B143-41C8CC013407}"/>
              </a:ext>
            </a:extLst>
          </p:cNvPr>
          <p:cNvSpPr txBox="1">
            <a:spLocks noChangeArrowheads="1"/>
          </p:cNvSpPr>
          <p:nvPr/>
        </p:nvSpPr>
        <p:spPr bwMode="auto">
          <a:xfrm>
            <a:off x="2133600" y="228600"/>
            <a:ext cx="8229600" cy="1143000"/>
          </a:xfrm>
          <a:prstGeom prst="rect">
            <a:avLst/>
          </a:prstGeom>
          <a:noFill/>
          <a:ln w="9525">
            <a:noFill/>
            <a:miter lim="800000"/>
            <a:headEnd/>
            <a:tailEnd/>
          </a:ln>
        </p:spPr>
        <p:txBody>
          <a:bodyPr anchor="ctr"/>
          <a:lstStyle/>
          <a:p>
            <a:pPr algn="ctr" eaLnBrk="1" hangingPunct="1">
              <a:defRPr/>
            </a:pPr>
            <a:r>
              <a:rPr lang="en-US" sz="3200" b="1" kern="0" dirty="0">
                <a:solidFill>
                  <a:srgbClr val="003399"/>
                </a:solidFill>
                <a:latin typeface="Cambria" panose="02040503050406030204" pitchFamily="18" charset="0"/>
                <a:ea typeface="+mj-ea"/>
                <a:cs typeface="Arial" pitchFamily="34" charset="0"/>
              </a:rPr>
              <a:t>Importance of Nutrition </a:t>
            </a:r>
            <a:br>
              <a:rPr lang="en-US" sz="3200" b="1" kern="0" dirty="0">
                <a:solidFill>
                  <a:srgbClr val="003399"/>
                </a:solidFill>
                <a:latin typeface="Cambria" panose="02040503050406030204" pitchFamily="18" charset="0"/>
                <a:ea typeface="+mj-ea"/>
                <a:cs typeface="Arial" pitchFamily="34" charset="0"/>
              </a:rPr>
            </a:br>
            <a:r>
              <a:rPr lang="en-US" sz="3200" b="1" kern="0" dirty="0">
                <a:solidFill>
                  <a:srgbClr val="003399"/>
                </a:solidFill>
                <a:latin typeface="Cambria" panose="02040503050406030204" pitchFamily="18" charset="0"/>
                <a:ea typeface="+mj-ea"/>
                <a:cs typeface="Arial" pitchFamily="34" charset="0"/>
              </a:rPr>
              <a:t>in TB Treatment Response</a:t>
            </a:r>
          </a:p>
        </p:txBody>
      </p:sp>
    </p:spTree>
    <p:custDataLst>
      <p:tags r:id="rId1"/>
    </p:custDataLst>
  </p:cSld>
  <p:clrMapOvr>
    <a:masterClrMapping/>
  </p:clrMapOvr>
  <p:transition spd="slow" advTm="229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244A4D74-34C2-4F33-B942-232D14B47FA6}"/>
              </a:ext>
            </a:extLst>
          </p:cNvPr>
          <p:cNvSpPr txBox="1">
            <a:spLocks noChangeArrowheads="1"/>
          </p:cNvSpPr>
          <p:nvPr/>
        </p:nvSpPr>
        <p:spPr bwMode="auto">
          <a:xfrm>
            <a:off x="3124200" y="2508171"/>
            <a:ext cx="78486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s-AR" sz="1800" dirty="0">
              <a:latin typeface="Arial" panose="020B0604020202020204" pitchFamily="34" charset="0"/>
            </a:endParaRPr>
          </a:p>
          <a:p>
            <a:pPr eaLnBrk="1" hangingPunct="1">
              <a:lnSpc>
                <a:spcPct val="100000"/>
              </a:lnSpc>
              <a:spcBef>
                <a:spcPct val="0"/>
              </a:spcBef>
              <a:buFontTx/>
              <a:buNone/>
            </a:pPr>
            <a:r>
              <a:rPr lang="en-US" altLang="es-AR" sz="2800" dirty="0">
                <a:cs typeface="Calibri" panose="020F0502020204030204" pitchFamily="34" charset="0"/>
              </a:rPr>
              <a:t>Patients remain </a:t>
            </a:r>
            <a:r>
              <a:rPr lang="en-US" altLang="es-AR" sz="2800" b="1" dirty="0">
                <a:solidFill>
                  <a:schemeClr val="folHlink"/>
                </a:solidFill>
                <a:cs typeface="Calibri" panose="020F0502020204030204" pitchFamily="34" charset="0"/>
              </a:rPr>
              <a:t>culture negative</a:t>
            </a:r>
            <a:r>
              <a:rPr lang="en-US" altLang="es-AR" sz="2800" dirty="0">
                <a:cs typeface="Calibri" panose="020F0502020204030204" pitchFamily="34" charset="0"/>
              </a:rPr>
              <a:t> during treatment , </a:t>
            </a:r>
            <a:r>
              <a:rPr lang="en-US" altLang="es-AR" sz="2800" b="1" dirty="0">
                <a:cs typeface="Calibri" panose="020F0502020204030204" pitchFamily="34" charset="0"/>
              </a:rPr>
              <a:t>but after</a:t>
            </a:r>
            <a:r>
              <a:rPr lang="en-US" altLang="es-AR" sz="2800" dirty="0">
                <a:cs typeface="Calibri" panose="020F0502020204030204" pitchFamily="34" charset="0"/>
              </a:rPr>
              <a:t> completion of therapy, they become </a:t>
            </a:r>
            <a:r>
              <a:rPr lang="en-US" altLang="es-AR" sz="2800" b="1" dirty="0">
                <a:solidFill>
                  <a:srgbClr val="FF0000"/>
                </a:solidFill>
                <a:cs typeface="Calibri" panose="020F0502020204030204" pitchFamily="34" charset="0"/>
              </a:rPr>
              <a:t>culture positive</a:t>
            </a:r>
            <a:r>
              <a:rPr lang="en-US" altLang="es-AR" sz="2800" dirty="0">
                <a:cs typeface="Calibri" panose="020F0502020204030204" pitchFamily="34" charset="0"/>
              </a:rPr>
              <a:t> again or show clinical or radiographic deterioration consistent with active TB</a:t>
            </a:r>
          </a:p>
          <a:p>
            <a:pPr algn="ctr" eaLnBrk="1" hangingPunct="1">
              <a:lnSpc>
                <a:spcPct val="100000"/>
              </a:lnSpc>
              <a:spcBef>
                <a:spcPct val="0"/>
              </a:spcBef>
              <a:buFontTx/>
              <a:buNone/>
            </a:pPr>
            <a:endParaRPr lang="en-US" altLang="es-AR" sz="2800" dirty="0">
              <a:cs typeface="Calibri" panose="020F0502020204030204" pitchFamily="34" charset="0"/>
            </a:endParaRPr>
          </a:p>
          <a:p>
            <a:pPr algn="ctr" eaLnBrk="1" hangingPunct="1">
              <a:lnSpc>
                <a:spcPct val="100000"/>
              </a:lnSpc>
              <a:spcBef>
                <a:spcPct val="0"/>
              </a:spcBef>
              <a:buFontTx/>
              <a:buNone/>
            </a:pPr>
            <a:endParaRPr lang="en-US" altLang="es-AR" sz="2800" dirty="0">
              <a:latin typeface="Arial" panose="020B0604020202020204" pitchFamily="34" charset="0"/>
            </a:endParaRPr>
          </a:p>
          <a:p>
            <a:pPr algn="ctr" eaLnBrk="1" hangingPunct="1">
              <a:lnSpc>
                <a:spcPct val="100000"/>
              </a:lnSpc>
              <a:spcBef>
                <a:spcPct val="0"/>
              </a:spcBef>
              <a:buFontTx/>
              <a:buNone/>
            </a:pPr>
            <a:endParaRPr lang="en-US" altLang="es-AR" sz="2800" dirty="0">
              <a:latin typeface="Arial" panose="020B0604020202020204" pitchFamily="34" charset="0"/>
            </a:endParaRPr>
          </a:p>
          <a:p>
            <a:pPr algn="ctr" eaLnBrk="1" hangingPunct="1">
              <a:lnSpc>
                <a:spcPct val="100000"/>
              </a:lnSpc>
              <a:spcBef>
                <a:spcPct val="0"/>
              </a:spcBef>
              <a:buFontTx/>
              <a:buNone/>
            </a:pPr>
            <a:endParaRPr lang="en-US" altLang="es-AR" sz="2800" dirty="0">
              <a:latin typeface="Arial" panose="020B0604020202020204" pitchFamily="34" charset="0"/>
            </a:endParaRPr>
          </a:p>
        </p:txBody>
      </p:sp>
      <p:sp>
        <p:nvSpPr>
          <p:cNvPr id="65539" name="Rectangle 3">
            <a:extLst>
              <a:ext uri="{FF2B5EF4-FFF2-40B4-BE49-F238E27FC236}">
                <a16:creationId xmlns:a16="http://schemas.microsoft.com/office/drawing/2014/main" id="{A7BB8CD9-52DD-4C2A-8723-F2F0EF186D55}"/>
              </a:ext>
            </a:extLst>
          </p:cNvPr>
          <p:cNvSpPr>
            <a:spLocks noChangeArrowheads="1"/>
          </p:cNvSpPr>
          <p:nvPr/>
        </p:nvSpPr>
        <p:spPr bwMode="auto">
          <a:xfrm>
            <a:off x="3581400" y="533400"/>
            <a:ext cx="548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AR" sz="4000" b="1" dirty="0">
                <a:solidFill>
                  <a:srgbClr val="003399"/>
                </a:solidFill>
                <a:cs typeface="Calibri" panose="020F0502020204030204" pitchFamily="34" charset="0"/>
              </a:rPr>
              <a:t>Definition of TB Relapse</a:t>
            </a:r>
          </a:p>
        </p:txBody>
      </p:sp>
    </p:spTree>
    <p:custDataLst>
      <p:tags r:id="rId1"/>
    </p:custDataLst>
  </p:cSld>
  <p:clrMapOvr>
    <a:masterClrMapping/>
  </p:clrMapOvr>
  <p:transition spd="slow" advTm="697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400A8E6-014B-4BE1-967B-EFCFE6665DF9}"/>
              </a:ext>
            </a:extLst>
          </p:cNvPr>
          <p:cNvSpPr>
            <a:spLocks noGrp="1" noChangeArrowheads="1"/>
          </p:cNvSpPr>
          <p:nvPr>
            <p:ph type="title"/>
          </p:nvPr>
        </p:nvSpPr>
        <p:spPr>
          <a:xfrm>
            <a:off x="2057400" y="30163"/>
            <a:ext cx="8382000" cy="1219200"/>
          </a:xfrm>
        </p:spPr>
        <p:txBody>
          <a:bodyPr/>
          <a:lstStyle/>
          <a:p>
            <a:pPr algn="ctr" eaLnBrk="1" hangingPunct="1"/>
            <a:r>
              <a:rPr lang="en-US" altLang="es-AR" sz="3600" dirty="0">
                <a:solidFill>
                  <a:srgbClr val="003399"/>
                </a:solidFill>
                <a:latin typeface="Calibri" panose="020F0502020204030204" pitchFamily="34" charset="0"/>
                <a:cs typeface="Calibri" panose="020F0502020204030204" pitchFamily="34" charset="0"/>
              </a:rPr>
              <a:t>Lack of Weight Gain and </a:t>
            </a:r>
            <a:br>
              <a:rPr lang="en-US" altLang="es-AR" sz="3600" dirty="0">
                <a:solidFill>
                  <a:srgbClr val="003399"/>
                </a:solidFill>
                <a:latin typeface="Calibri" panose="020F0502020204030204" pitchFamily="34" charset="0"/>
                <a:cs typeface="Calibri" panose="020F0502020204030204" pitchFamily="34" charset="0"/>
              </a:rPr>
            </a:br>
            <a:r>
              <a:rPr lang="en-US" altLang="es-AR" sz="3600" dirty="0">
                <a:solidFill>
                  <a:srgbClr val="003399"/>
                </a:solidFill>
                <a:latin typeface="Calibri" panose="020F0502020204030204" pitchFamily="34" charset="0"/>
                <a:cs typeface="Calibri" panose="020F0502020204030204" pitchFamily="34" charset="0"/>
              </a:rPr>
              <a:t>Relapse Risk </a:t>
            </a:r>
            <a:endParaRPr lang="en-US" altLang="es-AR" sz="3600" b="0" dirty="0">
              <a:solidFill>
                <a:srgbClr val="003399"/>
              </a:solidFill>
              <a:latin typeface="Calibri" panose="020F0502020204030204" pitchFamily="34" charset="0"/>
              <a:cs typeface="Calibri" panose="020F0502020204030204" pitchFamily="34" charset="0"/>
            </a:endParaRPr>
          </a:p>
        </p:txBody>
      </p:sp>
      <p:sp>
        <p:nvSpPr>
          <p:cNvPr id="19459" name="Rectangle 3">
            <a:extLst>
              <a:ext uri="{FF2B5EF4-FFF2-40B4-BE49-F238E27FC236}">
                <a16:creationId xmlns:a16="http://schemas.microsoft.com/office/drawing/2014/main" id="{D76BB3D4-B488-401B-AA6F-C70C3E554B1B}"/>
              </a:ext>
            </a:extLst>
          </p:cNvPr>
          <p:cNvSpPr>
            <a:spLocks noGrp="1" noChangeArrowheads="1"/>
          </p:cNvSpPr>
          <p:nvPr>
            <p:ph idx="1"/>
          </p:nvPr>
        </p:nvSpPr>
        <p:spPr>
          <a:xfrm>
            <a:off x="1600200" y="1371600"/>
            <a:ext cx="9524999" cy="4724400"/>
          </a:xfrm>
        </p:spPr>
        <p:txBody>
          <a:bodyPr/>
          <a:lstStyle/>
          <a:p>
            <a:pPr eaLnBrk="1" hangingPunct="1">
              <a:lnSpc>
                <a:spcPct val="150000"/>
              </a:lnSpc>
            </a:pPr>
            <a:r>
              <a:rPr lang="en-US" altLang="es-AR" sz="2000" b="1" dirty="0">
                <a:latin typeface="Calibri" panose="020F0502020204030204" pitchFamily="34" charset="0"/>
                <a:cs typeface="Calibri" panose="020F0502020204030204" pitchFamily="34" charset="0"/>
              </a:rPr>
              <a:t>857</a:t>
            </a:r>
            <a:r>
              <a:rPr lang="en-US" altLang="es-AR" sz="2000" dirty="0">
                <a:latin typeface="Calibri" panose="020F0502020204030204" pitchFamily="34" charset="0"/>
                <a:cs typeface="Calibri" panose="020F0502020204030204" pitchFamily="34" charset="0"/>
              </a:rPr>
              <a:t> subjects were enrolled.</a:t>
            </a:r>
          </a:p>
          <a:p>
            <a:pPr eaLnBrk="1" hangingPunct="1">
              <a:lnSpc>
                <a:spcPct val="150000"/>
              </a:lnSpc>
            </a:pPr>
            <a:r>
              <a:rPr lang="en-US" altLang="es-AR" sz="2000" dirty="0">
                <a:latin typeface="Calibri" panose="020F0502020204030204" pitchFamily="34" charset="0"/>
                <a:cs typeface="Calibri" panose="020F0502020204030204" pitchFamily="34" charset="0"/>
              </a:rPr>
              <a:t>Monitored for two (2) years.</a:t>
            </a:r>
          </a:p>
          <a:p>
            <a:pPr eaLnBrk="1" hangingPunct="1">
              <a:lnSpc>
                <a:spcPct val="150000"/>
              </a:lnSpc>
            </a:pPr>
            <a:r>
              <a:rPr lang="en-US" altLang="es-AR" sz="2000" b="1" dirty="0">
                <a:latin typeface="Calibri" panose="020F0502020204030204" pitchFamily="34" charset="0"/>
                <a:cs typeface="Calibri" panose="020F0502020204030204" pitchFamily="34" charset="0"/>
              </a:rPr>
              <a:t>Body weight (kg) was measured at:</a:t>
            </a:r>
          </a:p>
          <a:p>
            <a:pPr lvl="1" eaLnBrk="1" hangingPunct="1">
              <a:buFont typeface="Wingdings" panose="05000000000000000000" pitchFamily="2" charset="2"/>
              <a:buChar char="ü"/>
            </a:pPr>
            <a:r>
              <a:rPr lang="en-US" altLang="es-AR" sz="1600" dirty="0">
                <a:solidFill>
                  <a:srgbClr val="222268"/>
                </a:solidFill>
                <a:latin typeface="Calibri" panose="020F0502020204030204" pitchFamily="34" charset="0"/>
                <a:cs typeface="Calibri" panose="020F0502020204030204" pitchFamily="34" charset="0"/>
              </a:rPr>
              <a:t>Diagnosis</a:t>
            </a:r>
          </a:p>
          <a:p>
            <a:pPr lvl="1" eaLnBrk="1" hangingPunct="1">
              <a:buFont typeface="Wingdings" panose="05000000000000000000" pitchFamily="2" charset="2"/>
              <a:buChar char="ü"/>
            </a:pPr>
            <a:r>
              <a:rPr lang="en-US" altLang="es-AR" sz="1600" dirty="0">
                <a:solidFill>
                  <a:srgbClr val="222268"/>
                </a:solidFill>
                <a:latin typeface="Calibri" panose="020F0502020204030204" pitchFamily="34" charset="0"/>
                <a:cs typeface="Calibri" panose="020F0502020204030204" pitchFamily="34" charset="0"/>
              </a:rPr>
              <a:t>Enrollment in study</a:t>
            </a:r>
          </a:p>
          <a:p>
            <a:pPr lvl="1" eaLnBrk="1" hangingPunct="1">
              <a:buFont typeface="Wingdings" panose="05000000000000000000" pitchFamily="2" charset="2"/>
              <a:buChar char="ü"/>
            </a:pPr>
            <a:r>
              <a:rPr lang="en-US" altLang="es-AR" sz="1600" dirty="0">
                <a:solidFill>
                  <a:srgbClr val="222268"/>
                </a:solidFill>
                <a:latin typeface="Calibri" panose="020F0502020204030204" pitchFamily="34" charset="0"/>
                <a:cs typeface="Calibri" panose="020F0502020204030204" pitchFamily="34" charset="0"/>
              </a:rPr>
              <a:t>Monthly during treatment</a:t>
            </a:r>
          </a:p>
          <a:p>
            <a:pPr lvl="1" eaLnBrk="1" hangingPunct="1">
              <a:buFont typeface="Wingdings" panose="05000000000000000000" pitchFamily="2" charset="2"/>
              <a:buChar char="ü"/>
            </a:pPr>
            <a:r>
              <a:rPr lang="en-US" altLang="es-AR" sz="1600" dirty="0">
                <a:solidFill>
                  <a:srgbClr val="222268"/>
                </a:solidFill>
                <a:latin typeface="Calibri" panose="020F0502020204030204" pitchFamily="34" charset="0"/>
                <a:cs typeface="Calibri" panose="020F0502020204030204" pitchFamily="34" charset="0"/>
              </a:rPr>
              <a:t>And every 3-6 months during follow-up</a:t>
            </a:r>
            <a:endParaRPr lang="en-US" altLang="es-AR" sz="2000" dirty="0">
              <a:solidFill>
                <a:srgbClr val="222268"/>
              </a:solidFill>
              <a:latin typeface="Calibri" panose="020F0502020204030204" pitchFamily="34" charset="0"/>
              <a:cs typeface="Calibri" panose="020F0502020204030204" pitchFamily="34" charset="0"/>
            </a:endParaRPr>
          </a:p>
          <a:p>
            <a:pPr eaLnBrk="1" hangingPunct="1">
              <a:lnSpc>
                <a:spcPct val="150000"/>
              </a:lnSpc>
            </a:pPr>
            <a:r>
              <a:rPr lang="en-US" altLang="es-AR" sz="2000" b="1" dirty="0">
                <a:latin typeface="Calibri" panose="020F0502020204030204" pitchFamily="34" charset="0"/>
                <a:cs typeface="Calibri" panose="020F0502020204030204" pitchFamily="34" charset="0"/>
              </a:rPr>
              <a:t>Height</a:t>
            </a:r>
          </a:p>
          <a:p>
            <a:pPr eaLnBrk="1" hangingPunct="1">
              <a:lnSpc>
                <a:spcPct val="150000"/>
              </a:lnSpc>
            </a:pPr>
            <a:r>
              <a:rPr lang="en-US" altLang="es-AR" sz="2000" b="1" dirty="0">
                <a:solidFill>
                  <a:srgbClr val="AA2106"/>
                </a:solidFill>
                <a:latin typeface="Calibri" panose="020F0502020204030204" pitchFamily="34" charset="0"/>
                <a:cs typeface="Calibri" panose="020F0502020204030204" pitchFamily="34" charset="0"/>
              </a:rPr>
              <a:t>BMI </a:t>
            </a:r>
            <a:r>
              <a:rPr lang="en-US" altLang="es-AR" sz="2000" dirty="0">
                <a:latin typeface="Calibri" panose="020F0502020204030204" pitchFamily="34" charset="0"/>
                <a:cs typeface="Calibri" panose="020F0502020204030204" pitchFamily="34" charset="0"/>
              </a:rPr>
              <a:t>(Body Mass Index)</a:t>
            </a:r>
          </a:p>
          <a:p>
            <a:pPr eaLnBrk="1" hangingPunct="1">
              <a:lnSpc>
                <a:spcPct val="150000"/>
              </a:lnSpc>
            </a:pPr>
            <a:r>
              <a:rPr lang="en-US" altLang="es-AR" sz="2000" b="1" dirty="0">
                <a:solidFill>
                  <a:srgbClr val="AA2106"/>
                </a:solidFill>
                <a:latin typeface="Calibri" panose="020F0502020204030204" pitchFamily="34" charset="0"/>
                <a:cs typeface="Calibri" panose="020F0502020204030204" pitchFamily="34" charset="0"/>
              </a:rPr>
              <a:t>IBW</a:t>
            </a:r>
            <a:r>
              <a:rPr lang="en-US" altLang="es-AR" sz="2000" dirty="0">
                <a:latin typeface="Calibri" panose="020F0502020204030204" pitchFamily="34" charset="0"/>
                <a:cs typeface="Calibri" panose="020F0502020204030204" pitchFamily="34" charset="0"/>
              </a:rPr>
              <a:t>  (Ideal Body Weight)</a:t>
            </a:r>
          </a:p>
          <a:p>
            <a:pPr lvl="1" eaLnBrk="1" hangingPunct="1">
              <a:buFontTx/>
              <a:buNone/>
            </a:pPr>
            <a:endParaRPr lang="en-US" altLang="es-AR" sz="2000" dirty="0">
              <a:latin typeface="Arial" panose="020B0604020202020204" pitchFamily="34" charset="0"/>
              <a:cs typeface="Arial" panose="020B0604020202020204" pitchFamily="34" charset="0"/>
            </a:endParaRPr>
          </a:p>
        </p:txBody>
      </p:sp>
      <p:sp>
        <p:nvSpPr>
          <p:cNvPr id="7173" name="Rectangle 6">
            <a:extLst>
              <a:ext uri="{FF2B5EF4-FFF2-40B4-BE49-F238E27FC236}">
                <a16:creationId xmlns:a16="http://schemas.microsoft.com/office/drawing/2014/main" id="{2FF7BD1D-AC8A-4581-A61E-A5522D5A7E86}"/>
              </a:ext>
            </a:extLst>
          </p:cNvPr>
          <p:cNvSpPr>
            <a:spLocks noChangeArrowheads="1"/>
          </p:cNvSpPr>
          <p:nvPr/>
        </p:nvSpPr>
        <p:spPr bwMode="auto">
          <a:xfrm>
            <a:off x="1752600" y="6324600"/>
            <a:ext cx="9372599" cy="400050"/>
          </a:xfrm>
          <a:prstGeom prst="rect">
            <a:avLst/>
          </a:prstGeom>
          <a:noFill/>
          <a:ln w="9525">
            <a:noFill/>
            <a:miter lim="800000"/>
            <a:headEnd/>
            <a:tailEnd/>
          </a:ln>
        </p:spPr>
        <p:txBody>
          <a:bodyPr wrap="square">
            <a:spAutoFit/>
          </a:bodyPr>
          <a:lstStyle/>
          <a:p>
            <a:pPr eaLnBrk="1" hangingPunct="1">
              <a:defRPr/>
            </a:pPr>
            <a:r>
              <a:rPr lang="en-US" sz="1000" i="1" dirty="0">
                <a:solidFill>
                  <a:schemeClr val="accent6">
                    <a:lumMod val="75000"/>
                  </a:schemeClr>
                </a:solidFill>
                <a:cs typeface="Arial" pitchFamily="34" charset="0"/>
              </a:rPr>
              <a:t>Lack of Weight gain &amp; Relapse Risk in a Large Tuberculosis Treatment Trial : A. Khan, T. Sterling, R. Reeves, A.</a:t>
            </a:r>
          </a:p>
          <a:p>
            <a:pPr eaLnBrk="1" hangingPunct="1">
              <a:defRPr/>
            </a:pPr>
            <a:r>
              <a:rPr lang="en-US" sz="1000" i="1" dirty="0">
                <a:solidFill>
                  <a:schemeClr val="accent6">
                    <a:lumMod val="75000"/>
                  </a:schemeClr>
                </a:solidFill>
                <a:cs typeface="Arial" pitchFamily="34" charset="0"/>
              </a:rPr>
              <a:t>Vernon and </a:t>
            </a:r>
            <a:r>
              <a:rPr lang="en-US" sz="1000" dirty="0">
                <a:solidFill>
                  <a:schemeClr val="accent6">
                    <a:lumMod val="75000"/>
                  </a:schemeClr>
                </a:solidFill>
                <a:cs typeface="Arial" pitchFamily="34" charset="0"/>
              </a:rPr>
              <a:t>the TB Trials consortium .</a:t>
            </a:r>
            <a:r>
              <a:rPr lang="en-US" sz="1000" i="1" dirty="0">
                <a:solidFill>
                  <a:schemeClr val="accent6">
                    <a:lumMod val="75000"/>
                  </a:schemeClr>
                </a:solidFill>
                <a:cs typeface="Arial" pitchFamily="34" charset="0"/>
              </a:rPr>
              <a:t> </a:t>
            </a:r>
            <a:r>
              <a:rPr lang="en-US" sz="1000" i="1" dirty="0">
                <a:solidFill>
                  <a:schemeClr val="accent6">
                    <a:lumMod val="75000"/>
                  </a:schemeClr>
                </a:solidFill>
                <a:latin typeface="Arial Narrow" pitchFamily="34" charset="0"/>
                <a:cs typeface="Arial" pitchFamily="34" charset="0"/>
              </a:rPr>
              <a:t>American Journal of respiratory and Critical Care Medicine. </a:t>
            </a:r>
            <a:r>
              <a:rPr lang="en-US" sz="1000" dirty="0">
                <a:solidFill>
                  <a:schemeClr val="accent6">
                    <a:lumMod val="75000"/>
                  </a:schemeClr>
                </a:solidFill>
                <a:latin typeface="Arial Narrow" pitchFamily="34" charset="0"/>
                <a:cs typeface="Arial" pitchFamily="34" charset="0"/>
              </a:rPr>
              <a:t>Vol. 174</a:t>
            </a:r>
            <a:endParaRPr lang="en-US" sz="1000" dirty="0">
              <a:solidFill>
                <a:schemeClr val="accent6">
                  <a:lumMod val="75000"/>
                </a:schemeClr>
              </a:solidFill>
            </a:endParaRPr>
          </a:p>
        </p:txBody>
      </p:sp>
    </p:spTree>
    <p:custDataLst>
      <p:tags r:id="rId1"/>
    </p:custDataLst>
  </p:cSld>
  <p:clrMapOvr>
    <a:masterClrMapping/>
  </p:clrMapOvr>
  <p:transition spd="slow" advTm="275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ee the source image">
            <a:extLst>
              <a:ext uri="{FF2B5EF4-FFF2-40B4-BE49-F238E27FC236}">
                <a16:creationId xmlns:a16="http://schemas.microsoft.com/office/drawing/2014/main" id="{BF6F5E84-DF7E-4D1A-BE63-07A29C50BD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066353" y="1825625"/>
            <a:ext cx="3738619" cy="4351338"/>
          </a:xfrm>
        </p:spPr>
      </p:pic>
      <p:pic>
        <p:nvPicPr>
          <p:cNvPr id="69635" name="Picture 4">
            <a:extLst>
              <a:ext uri="{FF2B5EF4-FFF2-40B4-BE49-F238E27FC236}">
                <a16:creationId xmlns:a16="http://schemas.microsoft.com/office/drawing/2014/main" id="{704198AD-115E-42FB-AA49-F00DA8F41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262" t="50281" r="16847" b="13580"/>
          <a:stretch>
            <a:fillRect/>
          </a:stretch>
        </p:blipFill>
        <p:spPr bwMode="auto">
          <a:xfrm>
            <a:off x="1981200" y="-33610"/>
            <a:ext cx="8001000" cy="68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4EFF34B-D419-4B13-B991-68C566166E7A}"/>
              </a:ext>
            </a:extLst>
          </p:cNvPr>
          <p:cNvSpPr>
            <a:spLocks noGrp="1" noChangeArrowheads="1"/>
          </p:cNvSpPr>
          <p:nvPr>
            <p:ph type="title"/>
          </p:nvPr>
        </p:nvSpPr>
        <p:spPr>
          <a:xfrm>
            <a:off x="685800" y="-37306"/>
            <a:ext cx="10195560" cy="1325563"/>
          </a:xfrm>
        </p:spPr>
        <p:txBody>
          <a:bodyPr>
            <a:normAutofit/>
          </a:bodyPr>
          <a:lstStyle/>
          <a:p>
            <a:pPr algn="ctr" eaLnBrk="1" hangingPunct="1"/>
            <a:r>
              <a:rPr lang="en-US" altLang="es-AR" sz="3600" dirty="0">
                <a:solidFill>
                  <a:srgbClr val="003399"/>
                </a:solidFill>
                <a:latin typeface="Calibri" panose="020F0502020204030204" pitchFamily="34" charset="0"/>
                <a:cs typeface="Calibri" panose="020F0502020204030204" pitchFamily="34" charset="0"/>
              </a:rPr>
              <a:t>Lack of Weight Gain and Relapse Risk</a:t>
            </a:r>
          </a:p>
        </p:txBody>
      </p:sp>
      <p:sp>
        <p:nvSpPr>
          <p:cNvPr id="41987" name="Rectangle 3">
            <a:extLst>
              <a:ext uri="{FF2B5EF4-FFF2-40B4-BE49-F238E27FC236}">
                <a16:creationId xmlns:a16="http://schemas.microsoft.com/office/drawing/2014/main" id="{5A360FC4-85F2-4E2B-820E-AE8E504ED6C8}"/>
              </a:ext>
            </a:extLst>
          </p:cNvPr>
          <p:cNvSpPr>
            <a:spLocks noGrp="1" noChangeArrowheads="1"/>
          </p:cNvSpPr>
          <p:nvPr>
            <p:ph idx="1"/>
          </p:nvPr>
        </p:nvSpPr>
        <p:spPr>
          <a:xfrm>
            <a:off x="381000" y="990599"/>
            <a:ext cx="10500360" cy="5611813"/>
          </a:xfrm>
        </p:spPr>
        <p:txBody>
          <a:bodyPr rtlCol="0">
            <a:normAutofit fontScale="92500" lnSpcReduction="20000"/>
          </a:bodyPr>
          <a:lstStyle/>
          <a:p>
            <a:pPr algn="ctr" eaLnBrk="1" fontAlgn="auto" hangingPunct="1">
              <a:spcAft>
                <a:spcPts val="0"/>
              </a:spcAft>
              <a:buNone/>
              <a:defRPr/>
            </a:pPr>
            <a:r>
              <a:rPr lang="en-US" sz="3500" b="1" u="sng" dirty="0">
                <a:solidFill>
                  <a:srgbClr val="C00000"/>
                </a:solidFill>
                <a:latin typeface="Arial" pitchFamily="34" charset="0"/>
                <a:cs typeface="Arial" pitchFamily="34" charset="0"/>
              </a:rPr>
              <a:t>Results</a:t>
            </a:r>
          </a:p>
          <a:p>
            <a:pPr marL="0" indent="0" eaLnBrk="1" fontAlgn="auto" hangingPunct="1">
              <a:spcAft>
                <a:spcPts val="0"/>
              </a:spcAft>
              <a:buNone/>
              <a:defRPr/>
            </a:pPr>
            <a:endParaRPr lang="en-US" sz="4600" dirty="0">
              <a:latin typeface="Arial" pitchFamily="34" charset="0"/>
              <a:cs typeface="Arial" pitchFamily="34" charset="0"/>
            </a:endParaRPr>
          </a:p>
          <a:p>
            <a:pPr marL="0" indent="0" eaLnBrk="1" fontAlgn="auto" hangingPunct="1">
              <a:spcAft>
                <a:spcPts val="0"/>
              </a:spcAft>
              <a:buNone/>
              <a:defRPr/>
            </a:pPr>
            <a:r>
              <a:rPr lang="en-US" sz="4600" dirty="0">
                <a:latin typeface="Arial" pitchFamily="34" charset="0"/>
                <a:cs typeface="Arial" pitchFamily="34" charset="0"/>
              </a:rPr>
              <a:t>61 patients relapsed </a:t>
            </a:r>
            <a:r>
              <a:rPr lang="en-US" sz="4600" b="1" dirty="0">
                <a:latin typeface="Arial" pitchFamily="34" charset="0"/>
                <a:cs typeface="Arial" pitchFamily="34" charset="0"/>
              </a:rPr>
              <a:t>(7.1%)</a:t>
            </a:r>
          </a:p>
          <a:p>
            <a:pPr marL="0" indent="0" eaLnBrk="1" fontAlgn="auto" hangingPunct="1">
              <a:spcAft>
                <a:spcPts val="0"/>
              </a:spcAft>
              <a:buNone/>
              <a:defRPr/>
            </a:pPr>
            <a:r>
              <a:rPr lang="en-US" sz="1900" b="1" dirty="0">
                <a:latin typeface="Arial" pitchFamily="34" charset="0"/>
                <a:cs typeface="Arial" pitchFamily="34" charset="0"/>
              </a:rPr>
              <a:t>			</a:t>
            </a:r>
          </a:p>
          <a:p>
            <a:pPr marL="0" indent="0" eaLnBrk="1" fontAlgn="auto" hangingPunct="1">
              <a:spcAft>
                <a:spcPts val="0"/>
              </a:spcAft>
              <a:buNone/>
              <a:defRPr/>
            </a:pPr>
            <a:endParaRPr lang="en-US" sz="1900" dirty="0">
              <a:latin typeface="Arial" pitchFamily="34" charset="0"/>
              <a:cs typeface="Arial" pitchFamily="34" charset="0"/>
            </a:endParaRPr>
          </a:p>
          <a:p>
            <a:pPr lvl="1" eaLnBrk="1" fontAlgn="auto" hangingPunct="1">
              <a:spcBef>
                <a:spcPts val="281"/>
              </a:spcBef>
              <a:spcAft>
                <a:spcPts val="0"/>
              </a:spcAft>
              <a:defRPr/>
            </a:pPr>
            <a:endParaRPr lang="en-US" sz="1900" dirty="0">
              <a:latin typeface="Arial" pitchFamily="34" charset="0"/>
              <a:cs typeface="Arial" pitchFamily="34" charset="0"/>
            </a:endParaRPr>
          </a:p>
          <a:p>
            <a:pPr lvl="1" eaLnBrk="1" fontAlgn="auto" hangingPunct="1">
              <a:spcBef>
                <a:spcPts val="281"/>
              </a:spcBef>
              <a:spcAft>
                <a:spcPts val="0"/>
              </a:spcAft>
              <a:defRPr/>
            </a:pPr>
            <a:endParaRPr lang="en-US" sz="1900" dirty="0">
              <a:latin typeface="Arial" pitchFamily="34" charset="0"/>
              <a:cs typeface="Arial" pitchFamily="34" charset="0"/>
            </a:endParaRPr>
          </a:p>
          <a:p>
            <a:pPr lvl="1" eaLnBrk="1" fontAlgn="auto" hangingPunct="1">
              <a:spcBef>
                <a:spcPts val="281"/>
              </a:spcBef>
              <a:spcAft>
                <a:spcPts val="0"/>
              </a:spcAft>
              <a:defRPr/>
            </a:pPr>
            <a:endParaRPr lang="en-US" sz="1900" dirty="0">
              <a:latin typeface="Arial" pitchFamily="34" charset="0"/>
              <a:cs typeface="Arial" pitchFamily="34" charset="0"/>
            </a:endParaRPr>
          </a:p>
          <a:p>
            <a:pPr lvl="1" eaLnBrk="1" fontAlgn="auto" hangingPunct="1">
              <a:spcBef>
                <a:spcPts val="281"/>
              </a:spcBef>
              <a:spcAft>
                <a:spcPts val="0"/>
              </a:spcAft>
              <a:defRPr/>
            </a:pPr>
            <a:endParaRPr lang="en-US" sz="1900" dirty="0">
              <a:latin typeface="Arial" pitchFamily="34" charset="0"/>
              <a:cs typeface="Arial" pitchFamily="34" charset="0"/>
            </a:endParaRPr>
          </a:p>
          <a:p>
            <a:pPr lvl="1"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defRPr/>
            </a:pPr>
            <a:endParaRPr lang="en-US" sz="1900" dirty="0">
              <a:latin typeface="Arial" pitchFamily="34" charset="0"/>
              <a:cs typeface="Arial" pitchFamily="34" charset="0"/>
            </a:endParaRPr>
          </a:p>
          <a:p>
            <a:pPr lvl="3" eaLnBrk="1" fontAlgn="auto" hangingPunct="1">
              <a:spcBef>
                <a:spcPts val="281"/>
              </a:spcBef>
              <a:spcAft>
                <a:spcPts val="0"/>
              </a:spcAft>
              <a:buNone/>
              <a:defRPr/>
            </a:pPr>
            <a:endParaRPr lang="en-US" sz="1900" dirty="0">
              <a:latin typeface="Arial" pitchFamily="34" charset="0"/>
              <a:cs typeface="Arial" pitchFamily="34" charset="0"/>
            </a:endParaRPr>
          </a:p>
          <a:p>
            <a:pPr lvl="3" eaLnBrk="1" fontAlgn="auto" hangingPunct="1">
              <a:spcBef>
                <a:spcPts val="281"/>
              </a:spcBef>
              <a:spcAft>
                <a:spcPts val="0"/>
              </a:spcAft>
              <a:buNone/>
              <a:defRPr/>
            </a:pPr>
            <a:r>
              <a:rPr lang="en-US" sz="1900" i="1" dirty="0">
                <a:solidFill>
                  <a:schemeClr val="accent6">
                    <a:lumMod val="75000"/>
                  </a:schemeClr>
                </a:solidFill>
                <a:latin typeface="Arial" pitchFamily="34" charset="0"/>
                <a:cs typeface="Arial" pitchFamily="34" charset="0"/>
              </a:rPr>
              <a:t>	</a:t>
            </a:r>
          </a:p>
          <a:p>
            <a:pPr lvl="3" eaLnBrk="1" fontAlgn="auto" hangingPunct="1">
              <a:spcBef>
                <a:spcPts val="281"/>
              </a:spcBef>
              <a:spcAft>
                <a:spcPts val="0"/>
              </a:spcAft>
              <a:buNone/>
              <a:defRPr/>
            </a:pPr>
            <a:r>
              <a:rPr lang="en-US" sz="1900" i="1" dirty="0">
                <a:solidFill>
                  <a:schemeClr val="accent6">
                    <a:lumMod val="75000"/>
                  </a:schemeClr>
                </a:solidFill>
                <a:latin typeface="Arial" pitchFamily="34" charset="0"/>
                <a:cs typeface="Arial" pitchFamily="34" charset="0"/>
              </a:rPr>
              <a:t>Khan. 2006 Am J Resp &amp; Crit Care Med;174:344-48</a:t>
            </a:r>
            <a:endParaRPr lang="en-US" sz="1900" dirty="0">
              <a:latin typeface="Arial" pitchFamily="34" charset="0"/>
              <a:cs typeface="Arial" pitchFamily="34" charset="0"/>
            </a:endParaRPr>
          </a:p>
          <a:p>
            <a:pPr lvl="3" eaLnBrk="1" fontAlgn="auto" hangingPunct="1">
              <a:spcBef>
                <a:spcPts val="281"/>
              </a:spcBef>
              <a:spcAft>
                <a:spcPts val="0"/>
              </a:spcAft>
              <a:buNone/>
              <a:defRPr/>
            </a:pPr>
            <a:r>
              <a:rPr lang="en-US" sz="1400" dirty="0">
                <a:latin typeface="Arial" pitchFamily="34" charset="0"/>
                <a:cs typeface="Arial" pitchFamily="34" charset="0"/>
              </a:rPr>
              <a:t>			</a:t>
            </a:r>
            <a:endParaRPr lang="en-US" sz="1400" i="1" dirty="0">
              <a:solidFill>
                <a:schemeClr val="accent6">
                  <a:lumMod val="75000"/>
                </a:schemeClr>
              </a:solidFill>
              <a:latin typeface="Arial" pitchFamily="34" charset="0"/>
              <a:cs typeface="Arial" pitchFamily="34" charset="0"/>
            </a:endParaRPr>
          </a:p>
          <a:p>
            <a:pPr lvl="1" eaLnBrk="1" fontAlgn="auto" hangingPunct="1">
              <a:spcBef>
                <a:spcPts val="281"/>
              </a:spcBef>
              <a:spcAft>
                <a:spcPts val="0"/>
              </a:spcAft>
              <a:defRPr/>
            </a:pPr>
            <a:endParaRPr lang="en-US" sz="2000" dirty="0">
              <a:latin typeface="Arial" pitchFamily="34" charset="0"/>
              <a:cs typeface="Arial" pitchFamily="34" charset="0"/>
            </a:endParaRPr>
          </a:p>
        </p:txBody>
      </p:sp>
      <p:sp>
        <p:nvSpPr>
          <p:cNvPr id="7" name="Rectangle 6">
            <a:extLst>
              <a:ext uri="{FF2B5EF4-FFF2-40B4-BE49-F238E27FC236}">
                <a16:creationId xmlns:a16="http://schemas.microsoft.com/office/drawing/2014/main" id="{03E74485-7155-4BB4-A60D-C30D72FC10E1}"/>
              </a:ext>
            </a:extLst>
          </p:cNvPr>
          <p:cNvSpPr/>
          <p:nvPr/>
        </p:nvSpPr>
        <p:spPr>
          <a:xfrm>
            <a:off x="14139863" y="4240213"/>
            <a:ext cx="2846387" cy="457200"/>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7">
            <a:extLst>
              <a:ext uri="{FF2B5EF4-FFF2-40B4-BE49-F238E27FC236}">
                <a16:creationId xmlns:a16="http://schemas.microsoft.com/office/drawing/2014/main" id="{9C8BFC7E-542F-4708-AA77-A8EB1C653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89" y="4697413"/>
            <a:ext cx="1593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B8B5A28-1CA7-43D5-BDCC-EE577DCEB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468" y="2743200"/>
            <a:ext cx="8599489" cy="291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B843519-5F38-46CF-9C58-7FB00F60B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468" y="2743200"/>
            <a:ext cx="8750301" cy="275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B8F91A3F-B78A-4E58-B221-62BF70C0757F}"/>
              </a:ext>
            </a:extLst>
          </p:cNvPr>
          <p:cNvSpPr/>
          <p:nvPr/>
        </p:nvSpPr>
        <p:spPr>
          <a:xfrm>
            <a:off x="6238173" y="3552826"/>
            <a:ext cx="3254375" cy="68738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cSld>
  <p:clrMapOvr>
    <a:masterClrMapping/>
  </p:clrMapOvr>
  <p:transition spd="slow" advTm="1020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5E14ED5-4BD5-48CB-81D5-9DACBA320060}"/>
              </a:ext>
            </a:extLst>
          </p:cNvPr>
          <p:cNvSpPr>
            <a:spLocks noGrp="1" noChangeArrowheads="1"/>
          </p:cNvSpPr>
          <p:nvPr>
            <p:ph type="title"/>
          </p:nvPr>
        </p:nvSpPr>
        <p:spPr/>
        <p:txBody>
          <a:bodyPr>
            <a:normAutofit/>
          </a:bodyPr>
          <a:lstStyle/>
          <a:p>
            <a:pPr algn="ctr" eaLnBrk="1" hangingPunct="1"/>
            <a:r>
              <a:rPr lang="en-US" altLang="es-AR" sz="3600" dirty="0">
                <a:solidFill>
                  <a:srgbClr val="003399"/>
                </a:solidFill>
                <a:latin typeface="Calibri" panose="020F0502020204030204" pitchFamily="34" charset="0"/>
                <a:cs typeface="Calibri" panose="020F0502020204030204" pitchFamily="34" charset="0"/>
              </a:rPr>
              <a:t>Lack of Weight Gain and Relapse Risk</a:t>
            </a:r>
          </a:p>
        </p:txBody>
      </p:sp>
      <p:pic>
        <p:nvPicPr>
          <p:cNvPr id="14" name="Picture 13">
            <a:extLst>
              <a:ext uri="{FF2B5EF4-FFF2-40B4-BE49-F238E27FC236}">
                <a16:creationId xmlns:a16="http://schemas.microsoft.com/office/drawing/2014/main" id="{D0397A36-11FC-47C8-B38D-C1A6A9720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885" y="1663256"/>
            <a:ext cx="8619309" cy="431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B5965E4-777C-4B58-A19E-3CFF06FF3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922" y="1690688"/>
            <a:ext cx="8567234" cy="417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A820DA78-F2AA-4FDB-AB07-23E77BBCB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2461" y="1710914"/>
            <a:ext cx="8809100" cy="427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DCD21511-0348-4CF2-BAD8-F273A6B855ED}"/>
              </a:ext>
            </a:extLst>
          </p:cNvPr>
          <p:cNvSpPr/>
          <p:nvPr/>
        </p:nvSpPr>
        <p:spPr>
          <a:xfrm>
            <a:off x="7209264" y="4312816"/>
            <a:ext cx="2967039" cy="609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Arrow: Down 31">
            <a:extLst>
              <a:ext uri="{FF2B5EF4-FFF2-40B4-BE49-F238E27FC236}">
                <a16:creationId xmlns:a16="http://schemas.microsoft.com/office/drawing/2014/main" id="{9EB6BB50-6141-481E-A005-A0A2DB70123E}"/>
              </a:ext>
            </a:extLst>
          </p:cNvPr>
          <p:cNvSpPr/>
          <p:nvPr/>
        </p:nvSpPr>
        <p:spPr>
          <a:xfrm rot="19347751">
            <a:off x="2286900" y="2696527"/>
            <a:ext cx="411162" cy="64293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Arrow: Down 35">
            <a:extLst>
              <a:ext uri="{FF2B5EF4-FFF2-40B4-BE49-F238E27FC236}">
                <a16:creationId xmlns:a16="http://schemas.microsoft.com/office/drawing/2014/main" id="{6E622A67-2475-47A7-B458-63FCBCD977DE}"/>
              </a:ext>
            </a:extLst>
          </p:cNvPr>
          <p:cNvSpPr/>
          <p:nvPr/>
        </p:nvSpPr>
        <p:spPr>
          <a:xfrm rot="2374275">
            <a:off x="9637714" y="2712402"/>
            <a:ext cx="374650" cy="611188"/>
          </a:xfrm>
          <a:prstGeom prst="downArrow">
            <a:avLst>
              <a:gd name="adj1" fmla="val 50000"/>
              <a:gd name="adj2" fmla="val 5774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cSld>
  <p:clrMapOvr>
    <a:masterClrMapping/>
  </p:clrMapOvr>
  <p:transition spd="slow" advTm="1020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A3C2DE-2873-49DF-8BBF-FAF150B614E8}"/>
              </a:ext>
            </a:extLst>
          </p:cNvPr>
          <p:cNvSpPr txBox="1">
            <a:spLocks noChangeArrowheads="1"/>
          </p:cNvSpPr>
          <p:nvPr/>
        </p:nvSpPr>
        <p:spPr bwMode="auto">
          <a:xfrm>
            <a:off x="1295400" y="1256507"/>
            <a:ext cx="9982200" cy="4419600"/>
          </a:xfrm>
          <a:prstGeom prst="rect">
            <a:avLst/>
          </a:prstGeom>
          <a:noFill/>
          <a:ln w="9525">
            <a:noFill/>
            <a:miter lim="800000"/>
            <a:headEnd/>
            <a:tailEnd/>
          </a:ln>
        </p:spPr>
        <p:txBody>
          <a:bodyPr/>
          <a:lstStyle/>
          <a:p>
            <a:pPr marL="342900" indent="-342900" eaLnBrk="1" hangingPunct="1">
              <a:spcBef>
                <a:spcPct val="20000"/>
              </a:spcBef>
              <a:defRPr/>
            </a:pPr>
            <a:r>
              <a:rPr lang="en-US" sz="2400" b="1" kern="0" dirty="0">
                <a:cs typeface="Arial" pitchFamily="34" charset="0"/>
              </a:rPr>
              <a:t>	Patients with </a:t>
            </a:r>
            <a:r>
              <a:rPr lang="en-US" sz="2400" b="1" kern="0" dirty="0">
                <a:solidFill>
                  <a:srgbClr val="FF0000"/>
                </a:solidFill>
                <a:cs typeface="Arial" pitchFamily="34" charset="0"/>
              </a:rPr>
              <a:t>10% below ideal body weight </a:t>
            </a:r>
            <a:r>
              <a:rPr lang="en-US" sz="2400" b="1" kern="0" dirty="0">
                <a:cs typeface="Arial" pitchFamily="34" charset="0"/>
              </a:rPr>
              <a:t>at diagnosis </a:t>
            </a:r>
            <a:r>
              <a:rPr lang="en-US" sz="2400" b="1" kern="0" dirty="0">
                <a:solidFill>
                  <a:srgbClr val="FF0000"/>
                </a:solidFill>
                <a:cs typeface="Arial" pitchFamily="34" charset="0"/>
              </a:rPr>
              <a:t>that don’t regain </a:t>
            </a:r>
            <a:r>
              <a:rPr lang="en-US" sz="2400" b="1" kern="0" dirty="0">
                <a:cs typeface="Arial" pitchFamily="34" charset="0"/>
              </a:rPr>
              <a:t>at </a:t>
            </a:r>
            <a:r>
              <a:rPr lang="en-US" sz="2400" b="1" kern="0" dirty="0">
                <a:solidFill>
                  <a:srgbClr val="FF0000"/>
                </a:solidFill>
                <a:cs typeface="Arial" pitchFamily="34" charset="0"/>
              </a:rPr>
              <a:t>least 5% </a:t>
            </a:r>
            <a:r>
              <a:rPr lang="en-US" sz="2400" b="1" kern="0" dirty="0">
                <a:cs typeface="Arial" pitchFamily="34" charset="0"/>
              </a:rPr>
              <a:t>weight by end of two months of Rx</a:t>
            </a:r>
          </a:p>
          <a:p>
            <a:pPr marL="342900" indent="-342900" eaLnBrk="1" hangingPunct="1">
              <a:spcBef>
                <a:spcPct val="20000"/>
              </a:spcBef>
              <a:defRPr/>
            </a:pPr>
            <a:endParaRPr lang="en-US" sz="2400" kern="0" dirty="0">
              <a:latin typeface="+mn-lt"/>
            </a:endParaRPr>
          </a:p>
          <a:p>
            <a:pPr marL="342900" indent="-342900" algn="ctr" eaLnBrk="1" hangingPunct="1">
              <a:spcBef>
                <a:spcPct val="20000"/>
              </a:spcBef>
              <a:defRPr/>
            </a:pPr>
            <a:endParaRPr lang="en-US" sz="2400" b="1" kern="0" dirty="0">
              <a:solidFill>
                <a:schemeClr val="accent2"/>
              </a:solidFill>
              <a:cs typeface="Arial" pitchFamily="34" charset="0"/>
            </a:endParaRPr>
          </a:p>
          <a:p>
            <a:pPr marL="342900" indent="-342900" algn="ctr" eaLnBrk="1" hangingPunct="1">
              <a:spcBef>
                <a:spcPct val="20000"/>
              </a:spcBef>
              <a:defRPr/>
            </a:pPr>
            <a:endParaRPr lang="en-US" sz="2400" b="1" kern="0" dirty="0">
              <a:solidFill>
                <a:schemeClr val="accent2"/>
              </a:solidFill>
              <a:cs typeface="Arial" pitchFamily="34" charset="0"/>
            </a:endParaRPr>
          </a:p>
          <a:p>
            <a:pPr marL="342900" indent="-342900" algn="ctr" eaLnBrk="1" hangingPunct="1">
              <a:spcBef>
                <a:spcPct val="20000"/>
              </a:spcBef>
              <a:defRPr/>
            </a:pPr>
            <a:endParaRPr lang="en-US" sz="2400" b="1" kern="0" dirty="0">
              <a:solidFill>
                <a:schemeClr val="accent2"/>
              </a:solidFill>
              <a:cs typeface="Arial" pitchFamily="34" charset="0"/>
            </a:endParaRPr>
          </a:p>
          <a:p>
            <a:pPr marL="342900" indent="-342900" algn="ctr" eaLnBrk="1" hangingPunct="1">
              <a:spcBef>
                <a:spcPct val="20000"/>
              </a:spcBef>
              <a:defRPr/>
            </a:pPr>
            <a:endParaRPr lang="en-US" sz="2400" b="1" kern="0" dirty="0">
              <a:solidFill>
                <a:srgbClr val="FF0000"/>
              </a:solidFill>
              <a:cs typeface="Arial" pitchFamily="34" charset="0"/>
            </a:endParaRPr>
          </a:p>
          <a:p>
            <a:pPr marL="342900" indent="-342900" algn="ctr" eaLnBrk="1" hangingPunct="1">
              <a:spcBef>
                <a:spcPct val="20000"/>
              </a:spcBef>
              <a:defRPr/>
            </a:pPr>
            <a:endParaRPr lang="en-US" sz="2400" b="1" kern="0" dirty="0">
              <a:solidFill>
                <a:srgbClr val="FF0000"/>
              </a:solidFill>
              <a:cs typeface="Arial" pitchFamily="34" charset="0"/>
            </a:endParaRPr>
          </a:p>
        </p:txBody>
      </p:sp>
      <p:sp>
        <p:nvSpPr>
          <p:cNvPr id="74755" name="TextBox 3">
            <a:extLst>
              <a:ext uri="{FF2B5EF4-FFF2-40B4-BE49-F238E27FC236}">
                <a16:creationId xmlns:a16="http://schemas.microsoft.com/office/drawing/2014/main" id="{D5A1B4E4-0414-45CD-94D6-FEAC53465312}"/>
              </a:ext>
            </a:extLst>
          </p:cNvPr>
          <p:cNvSpPr txBox="1">
            <a:spLocks noChangeArrowheads="1"/>
          </p:cNvSpPr>
          <p:nvPr/>
        </p:nvSpPr>
        <p:spPr bwMode="auto">
          <a:xfrm>
            <a:off x="4391025" y="282576"/>
            <a:ext cx="3024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sz="3600" b="1">
                <a:solidFill>
                  <a:srgbClr val="003399"/>
                </a:solidFill>
                <a:latin typeface="Cambria" panose="02040503050406030204" pitchFamily="18" charset="0"/>
              </a:rPr>
              <a:t>Remember</a:t>
            </a:r>
            <a:r>
              <a:rPr lang="en-US" altLang="es-AR" sz="3600" b="1">
                <a:solidFill>
                  <a:srgbClr val="003399"/>
                </a:solidFill>
                <a:latin typeface="Gill Sans MT" panose="020B0502020104020203" pitchFamily="34" charset="0"/>
              </a:rPr>
              <a:t>....</a:t>
            </a:r>
          </a:p>
        </p:txBody>
      </p:sp>
      <p:pic>
        <p:nvPicPr>
          <p:cNvPr id="7" name="Picture 6">
            <a:extLst>
              <a:ext uri="{FF2B5EF4-FFF2-40B4-BE49-F238E27FC236}">
                <a16:creationId xmlns:a16="http://schemas.microsoft.com/office/drawing/2014/main" id="{77DEF8B6-44B5-4DF4-9277-BBEDAAFBD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084763"/>
            <a:ext cx="1627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ee the source image">
            <a:extLst>
              <a:ext uri="{FF2B5EF4-FFF2-40B4-BE49-F238E27FC236}">
                <a16:creationId xmlns:a16="http://schemas.microsoft.com/office/drawing/2014/main" id="{F57F1A45-4D76-4E6D-AA55-1B3F7B9DC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48" t="2818" r="4741" b="26093"/>
          <a:stretch>
            <a:fillRect/>
          </a:stretch>
        </p:blipFill>
        <p:spPr bwMode="auto">
          <a:xfrm>
            <a:off x="3616325" y="3382963"/>
            <a:ext cx="16764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ross 2">
            <a:extLst>
              <a:ext uri="{FF2B5EF4-FFF2-40B4-BE49-F238E27FC236}">
                <a16:creationId xmlns:a16="http://schemas.microsoft.com/office/drawing/2014/main" id="{4310C055-8F7F-4FB7-AAB4-6BEDB5D425E7}"/>
              </a:ext>
            </a:extLst>
          </p:cNvPr>
          <p:cNvSpPr/>
          <p:nvPr/>
        </p:nvSpPr>
        <p:spPr>
          <a:xfrm>
            <a:off x="5908675" y="3854450"/>
            <a:ext cx="596900" cy="533400"/>
          </a:xfrm>
          <a:prstGeom prst="plus">
            <a:avLst>
              <a:gd name="adj" fmla="val 403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a:extLst>
              <a:ext uri="{FF2B5EF4-FFF2-40B4-BE49-F238E27FC236}">
                <a16:creationId xmlns:a16="http://schemas.microsoft.com/office/drawing/2014/main" id="{14A1616E-04E2-401C-8D60-CE70BA24F4F9}"/>
              </a:ext>
            </a:extLst>
          </p:cNvPr>
          <p:cNvSpPr txBox="1">
            <a:spLocks noChangeArrowheads="1"/>
          </p:cNvSpPr>
          <p:nvPr/>
        </p:nvSpPr>
        <p:spPr bwMode="auto">
          <a:xfrm>
            <a:off x="7239000" y="3698876"/>
            <a:ext cx="1676400"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b="1">
                <a:solidFill>
                  <a:srgbClr val="FF0000"/>
                </a:solidFill>
              </a:rPr>
              <a:t>At 2 months sputum culture (+) </a:t>
            </a:r>
          </a:p>
        </p:txBody>
      </p:sp>
      <p:sp>
        <p:nvSpPr>
          <p:cNvPr id="6" name="TextBox 5">
            <a:extLst>
              <a:ext uri="{FF2B5EF4-FFF2-40B4-BE49-F238E27FC236}">
                <a16:creationId xmlns:a16="http://schemas.microsoft.com/office/drawing/2014/main" id="{F52415F1-67A0-4556-9237-D9E2652F2A2D}"/>
              </a:ext>
            </a:extLst>
          </p:cNvPr>
          <p:cNvSpPr txBox="1"/>
          <p:nvPr/>
        </p:nvSpPr>
        <p:spPr>
          <a:xfrm>
            <a:off x="3048000" y="5907088"/>
            <a:ext cx="5410200" cy="646113"/>
          </a:xfrm>
          <a:prstGeom prst="rect">
            <a:avLst/>
          </a:prstGeom>
          <a:noFill/>
        </p:spPr>
        <p:txBody>
          <a:bodyPr>
            <a:spAutoFit/>
          </a:bodyPr>
          <a:lstStyle/>
          <a:p>
            <a:pPr marL="342900" indent="-342900" eaLnBrk="1" hangingPunct="1">
              <a:spcBef>
                <a:spcPct val="20000"/>
              </a:spcBef>
              <a:defRPr/>
            </a:pPr>
            <a:r>
              <a:rPr lang="en-US" sz="3600" b="1" kern="0" dirty="0">
                <a:solidFill>
                  <a:srgbClr val="FF0000"/>
                </a:solidFill>
                <a:cs typeface="Arial" pitchFamily="34" charset="0"/>
              </a:rPr>
              <a:t>50% chance of relapse </a:t>
            </a:r>
          </a:p>
        </p:txBody>
      </p:sp>
      <p:pic>
        <p:nvPicPr>
          <p:cNvPr id="74761" name="Picture 8">
            <a:extLst>
              <a:ext uri="{FF2B5EF4-FFF2-40B4-BE49-F238E27FC236}">
                <a16:creationId xmlns:a16="http://schemas.microsoft.com/office/drawing/2014/main" id="{C9CE679E-3A6A-4F41-8C60-6FF3018B57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5975" y="2449514"/>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55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Relapse Prevention">
            <a:extLst>
              <a:ext uri="{FF2B5EF4-FFF2-40B4-BE49-F238E27FC236}">
                <a16:creationId xmlns:a16="http://schemas.microsoft.com/office/drawing/2014/main" id="{AA43DC4A-6602-4E81-9E78-FC9AEF296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6075"/>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D9327F0-FBB3-4850-B88E-66F93A9D94E6}"/>
              </a:ext>
            </a:extLst>
          </p:cNvPr>
          <p:cNvPicPr>
            <a:picLocks noChangeAspect="1"/>
          </p:cNvPicPr>
          <p:nvPr/>
        </p:nvPicPr>
        <p:blipFill rotWithShape="1">
          <a:blip r:embed="rId4"/>
          <a:srcRect l="2903" t="4997"/>
          <a:stretch/>
        </p:blipFill>
        <p:spPr>
          <a:xfrm>
            <a:off x="1828800" y="3960178"/>
            <a:ext cx="3126059" cy="2897822"/>
          </a:xfrm>
          <a:prstGeom prst="flowChartConnector">
            <a:avLst/>
          </a:prstGeom>
        </p:spPr>
      </p:pic>
    </p:spTree>
  </p:cSld>
  <p:clrMapOvr>
    <a:masterClrMapping/>
  </p:clrMapOvr>
  <p:transition spd="slow" advTm="3603"/>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93D58C3B-477B-4ADD-A708-DEFFDC985F44}"/>
              </a:ext>
            </a:extLst>
          </p:cNvPr>
          <p:cNvSpPr>
            <a:spLocks noGrp="1" noChangeArrowheads="1"/>
          </p:cNvSpPr>
          <p:nvPr>
            <p:ph type="title"/>
          </p:nvPr>
        </p:nvSpPr>
        <p:spPr/>
        <p:txBody>
          <a:bodyPr/>
          <a:lstStyle/>
          <a:p>
            <a:pPr algn="ctr" eaLnBrk="1" hangingPunct="1"/>
            <a:r>
              <a:rPr lang="en-US" altLang="es-AR" sz="3600">
                <a:solidFill>
                  <a:srgbClr val="003399"/>
                </a:solidFill>
              </a:rPr>
              <a:t>Assessing Nutritional Status in a Person with TB </a:t>
            </a:r>
          </a:p>
        </p:txBody>
      </p:sp>
      <p:sp>
        <p:nvSpPr>
          <p:cNvPr id="2" name="Content Placeholder 1">
            <a:extLst>
              <a:ext uri="{FF2B5EF4-FFF2-40B4-BE49-F238E27FC236}">
                <a16:creationId xmlns:a16="http://schemas.microsoft.com/office/drawing/2014/main" id="{453B3E00-0B74-311A-9862-D20B9C934C8B}"/>
              </a:ext>
            </a:extLst>
          </p:cNvPr>
          <p:cNvSpPr>
            <a:spLocks noGrp="1"/>
          </p:cNvSpPr>
          <p:nvPr>
            <p:ph idx="1"/>
          </p:nvPr>
        </p:nvSpPr>
        <p:spPr>
          <a:xfrm>
            <a:off x="685800" y="1635126"/>
            <a:ext cx="10195560" cy="4351338"/>
          </a:xfrm>
        </p:spPr>
        <p:txBody>
          <a:bodyPr/>
          <a:lstStyle/>
          <a:p>
            <a:endParaRPr lang="es-CO"/>
          </a:p>
        </p:txBody>
      </p:sp>
      <p:pic>
        <p:nvPicPr>
          <p:cNvPr id="78851" name="Picture 5" descr="200121008-001">
            <a:extLst>
              <a:ext uri="{FF2B5EF4-FFF2-40B4-BE49-F238E27FC236}">
                <a16:creationId xmlns:a16="http://schemas.microsoft.com/office/drawing/2014/main" id="{CE5F5B71-DFB0-490A-B452-14ACB0A83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14601"/>
            <a:ext cx="4572000" cy="3471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Tm="395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7">
            <a:extLst>
              <a:ext uri="{FF2B5EF4-FFF2-40B4-BE49-F238E27FC236}">
                <a16:creationId xmlns:a16="http://schemas.microsoft.com/office/drawing/2014/main" id="{101B53F3-CD0C-450F-B300-844AB684F912}"/>
              </a:ext>
            </a:extLst>
          </p:cNvPr>
          <p:cNvSpPr txBox="1">
            <a:spLocks noChangeArrowheads="1"/>
          </p:cNvSpPr>
          <p:nvPr/>
        </p:nvSpPr>
        <p:spPr bwMode="auto">
          <a:xfrm>
            <a:off x="2057400" y="904875"/>
            <a:ext cx="8382000" cy="5048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AR" b="1" dirty="0">
                <a:solidFill>
                  <a:srgbClr val="C00000"/>
                </a:solidFill>
                <a:latin typeface="Arial" panose="020B0604020202020204" pitchFamily="34" charset="0"/>
              </a:rPr>
              <a:t>Albumin:</a:t>
            </a:r>
            <a:r>
              <a:rPr lang="en-US" altLang="es-AR" dirty="0">
                <a:latin typeface="Arial" panose="020B0604020202020204" pitchFamily="34" charset="0"/>
              </a:rPr>
              <a:t>	</a:t>
            </a:r>
            <a:r>
              <a:rPr lang="en-US" altLang="es-AR" sz="2000" b="1" dirty="0">
                <a:latin typeface="Arial" panose="020B0604020202020204" pitchFamily="34" charset="0"/>
              </a:rPr>
              <a:t>3.8 – 5.2  g/dl </a:t>
            </a:r>
          </a:p>
          <a:p>
            <a:pPr eaLnBrk="1" hangingPunct="1">
              <a:lnSpc>
                <a:spcPct val="100000"/>
              </a:lnSpc>
              <a:spcBef>
                <a:spcPct val="0"/>
              </a:spcBef>
              <a:buFontTx/>
              <a:buNone/>
            </a:pPr>
            <a:r>
              <a:rPr lang="en-US" altLang="es-AR" sz="1400" dirty="0">
                <a:latin typeface="Arial" panose="020B0604020202020204" pitchFamily="34" charset="0"/>
              </a:rPr>
              <a:t>	</a:t>
            </a:r>
            <a:r>
              <a:rPr lang="en-US" altLang="es-AR" sz="1800" dirty="0">
                <a:latin typeface="Arial" panose="020B0604020202020204" pitchFamily="34" charset="0"/>
              </a:rPr>
              <a:t>	(M</a:t>
            </a:r>
            <a:r>
              <a:rPr lang="en-US" altLang="es-AR" sz="1800" dirty="0">
                <a:latin typeface="Arial" panose="020B0604020202020204" pitchFamily="34" charset="0"/>
                <a:cs typeface="Arial" panose="020B0604020202020204" pitchFamily="34" charset="0"/>
              </a:rPr>
              <a:t>ajor protein. Low levels in poor diets, ↓ iron intake)</a:t>
            </a:r>
          </a:p>
          <a:p>
            <a:pPr eaLnBrk="1" hangingPunct="1">
              <a:lnSpc>
                <a:spcPct val="100000"/>
              </a:lnSpc>
              <a:spcBef>
                <a:spcPct val="0"/>
              </a:spcBef>
              <a:buFontTx/>
              <a:buNone/>
            </a:pPr>
            <a:endParaRPr lang="en-US" altLang="es-AR" dirty="0">
              <a:solidFill>
                <a:srgbClr val="C00000"/>
              </a:solidFill>
              <a:latin typeface="Arial" panose="020B0604020202020204" pitchFamily="34" charset="0"/>
            </a:endParaRPr>
          </a:p>
          <a:p>
            <a:pPr eaLnBrk="1" hangingPunct="1">
              <a:lnSpc>
                <a:spcPct val="100000"/>
              </a:lnSpc>
              <a:spcBef>
                <a:spcPct val="0"/>
              </a:spcBef>
              <a:buFontTx/>
              <a:buNone/>
            </a:pPr>
            <a:r>
              <a:rPr lang="en-US" altLang="es-AR" b="1" dirty="0">
                <a:solidFill>
                  <a:srgbClr val="C00000"/>
                </a:solidFill>
                <a:latin typeface="Arial" panose="020B0604020202020204" pitchFamily="34" charset="0"/>
              </a:rPr>
              <a:t>Total Protein:</a:t>
            </a:r>
            <a:r>
              <a:rPr lang="en-US" altLang="es-AR" b="1" dirty="0">
                <a:solidFill>
                  <a:srgbClr val="C00000"/>
                </a:solidFill>
                <a:latin typeface="Arial" panose="020B0604020202020204" pitchFamily="34" charset="0"/>
                <a:cs typeface="Arial" panose="020B0604020202020204" pitchFamily="34" charset="0"/>
              </a:rPr>
              <a:t> </a:t>
            </a:r>
            <a:r>
              <a:rPr lang="en-US" altLang="es-AR" sz="2000" dirty="0">
                <a:latin typeface="Arial" panose="020B0604020202020204" pitchFamily="34" charset="0"/>
                <a:cs typeface="Arial" panose="020B0604020202020204" pitchFamily="34" charset="0"/>
              </a:rPr>
              <a:t>6.0-8.5  g/dl  </a:t>
            </a:r>
            <a:r>
              <a:rPr lang="en-US" altLang="es-AR" sz="1600" dirty="0">
                <a:latin typeface="Arial" panose="020B0604020202020204" pitchFamily="34" charset="0"/>
                <a:cs typeface="Arial" panose="020B0604020202020204" pitchFamily="34" charset="0"/>
              </a:rPr>
              <a:t>(Low levels indicate poor nutrition)</a:t>
            </a:r>
            <a:r>
              <a:rPr lang="en-US" altLang="es-AR" sz="2000" dirty="0">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en-US" altLang="es-AR" dirty="0">
              <a:solidFill>
                <a:srgbClr val="C00000"/>
              </a:solidFill>
              <a:latin typeface="Arial" panose="020B0604020202020204" pitchFamily="34" charset="0"/>
            </a:endParaRPr>
          </a:p>
          <a:p>
            <a:pPr eaLnBrk="1" hangingPunct="1">
              <a:lnSpc>
                <a:spcPct val="100000"/>
              </a:lnSpc>
              <a:spcBef>
                <a:spcPct val="0"/>
              </a:spcBef>
              <a:buFontTx/>
              <a:buNone/>
            </a:pPr>
            <a:r>
              <a:rPr lang="en-US" altLang="es-AR" dirty="0">
                <a:solidFill>
                  <a:srgbClr val="C00000"/>
                </a:solidFill>
                <a:latin typeface="Arial" panose="020B0604020202020204" pitchFamily="34" charset="0"/>
              </a:rPr>
              <a:t>Hemoglobin:</a:t>
            </a:r>
            <a:r>
              <a:rPr lang="en-US" altLang="es-AR" dirty="0">
                <a:latin typeface="Arial" panose="020B0604020202020204" pitchFamily="34" charset="0"/>
              </a:rPr>
              <a:t>	</a:t>
            </a:r>
            <a:r>
              <a:rPr lang="en-US" altLang="es-AR" sz="2000" dirty="0">
                <a:latin typeface="Arial" panose="020B0604020202020204" pitchFamily="34" charset="0"/>
              </a:rPr>
              <a:t>11.5 – 16   g/dl 		13.2 – 17.1 g/dl </a:t>
            </a:r>
          </a:p>
          <a:p>
            <a:pPr eaLnBrk="1" hangingPunct="1">
              <a:lnSpc>
                <a:spcPct val="100000"/>
              </a:lnSpc>
              <a:spcBef>
                <a:spcPct val="0"/>
              </a:spcBef>
              <a:buFontTx/>
              <a:buNone/>
            </a:pPr>
            <a:r>
              <a:rPr lang="en-US" altLang="es-AR" sz="2000" dirty="0">
                <a:latin typeface="Arial" panose="020B0604020202020204" pitchFamily="34" charset="0"/>
              </a:rPr>
              <a:t>	</a:t>
            </a:r>
          </a:p>
          <a:p>
            <a:pPr eaLnBrk="1" hangingPunct="1">
              <a:lnSpc>
                <a:spcPct val="100000"/>
              </a:lnSpc>
              <a:spcBef>
                <a:spcPct val="0"/>
              </a:spcBef>
              <a:buFontTx/>
              <a:buNone/>
            </a:pPr>
            <a:r>
              <a:rPr lang="en-US" altLang="es-AR" dirty="0">
                <a:solidFill>
                  <a:srgbClr val="C00000"/>
                </a:solidFill>
                <a:latin typeface="Arial" panose="020B0604020202020204" pitchFamily="34" charset="0"/>
              </a:rPr>
              <a:t>Hematocrit:	</a:t>
            </a:r>
            <a:r>
              <a:rPr lang="en-US" altLang="es-AR" sz="2000" dirty="0">
                <a:latin typeface="Arial" panose="020B0604020202020204" pitchFamily="34" charset="0"/>
              </a:rPr>
              <a:t>36.0 – 45.0 %    	38.5 – 50.5 %</a:t>
            </a:r>
          </a:p>
          <a:p>
            <a:pPr eaLnBrk="1" hangingPunct="1">
              <a:lnSpc>
                <a:spcPct val="100000"/>
              </a:lnSpc>
              <a:spcBef>
                <a:spcPct val="0"/>
              </a:spcBef>
              <a:buFontTx/>
              <a:buNone/>
            </a:pPr>
            <a:endParaRPr lang="en-US" altLang="es-AR" sz="2000" dirty="0">
              <a:latin typeface="Arial" panose="020B0604020202020204" pitchFamily="34" charset="0"/>
            </a:endParaRPr>
          </a:p>
          <a:p>
            <a:pPr eaLnBrk="1" hangingPunct="1">
              <a:lnSpc>
                <a:spcPct val="100000"/>
              </a:lnSpc>
              <a:spcBef>
                <a:spcPct val="0"/>
              </a:spcBef>
              <a:buFontTx/>
              <a:buNone/>
            </a:pPr>
            <a:r>
              <a:rPr lang="en-US" altLang="es-AR" dirty="0">
                <a:solidFill>
                  <a:srgbClr val="C00000"/>
                </a:solidFill>
                <a:latin typeface="Arial" panose="020B0604020202020204" pitchFamily="34" charset="0"/>
              </a:rPr>
              <a:t>Glucose:</a:t>
            </a:r>
            <a:r>
              <a:rPr lang="en-US" altLang="es-AR" dirty="0">
                <a:latin typeface="Arial" panose="020B0604020202020204" pitchFamily="34" charset="0"/>
              </a:rPr>
              <a:t>	65 – 110 mg/dl</a:t>
            </a:r>
          </a:p>
          <a:p>
            <a:pPr eaLnBrk="1" hangingPunct="1">
              <a:lnSpc>
                <a:spcPct val="100000"/>
              </a:lnSpc>
              <a:spcBef>
                <a:spcPct val="0"/>
              </a:spcBef>
              <a:buFontTx/>
              <a:buNone/>
            </a:pPr>
            <a:endParaRPr lang="en-US" altLang="es-AR" dirty="0">
              <a:latin typeface="Arial" panose="020B0604020202020204" pitchFamily="34" charset="0"/>
            </a:endParaRPr>
          </a:p>
          <a:p>
            <a:pPr eaLnBrk="1" hangingPunct="1">
              <a:lnSpc>
                <a:spcPct val="100000"/>
              </a:lnSpc>
              <a:spcBef>
                <a:spcPct val="0"/>
              </a:spcBef>
              <a:buFontTx/>
              <a:buNone/>
            </a:pPr>
            <a:r>
              <a:rPr lang="en-US" altLang="es-AR" dirty="0">
                <a:solidFill>
                  <a:srgbClr val="C00000"/>
                </a:solidFill>
                <a:latin typeface="Arial" panose="020B0604020202020204" pitchFamily="34" charset="0"/>
              </a:rPr>
              <a:t>WBC:</a:t>
            </a:r>
            <a:r>
              <a:rPr lang="en-US" altLang="es-AR" dirty="0">
                <a:latin typeface="Arial" panose="020B0604020202020204" pitchFamily="34" charset="0"/>
              </a:rPr>
              <a:t>		3.8 – 10.8</a:t>
            </a:r>
          </a:p>
          <a:p>
            <a:pPr eaLnBrk="1" hangingPunct="1">
              <a:lnSpc>
                <a:spcPct val="100000"/>
              </a:lnSpc>
              <a:spcBef>
                <a:spcPct val="0"/>
              </a:spcBef>
              <a:buFontTx/>
              <a:buNone/>
            </a:pPr>
            <a:r>
              <a:rPr lang="en-US" altLang="es-AR" dirty="0">
                <a:latin typeface="Arial" panose="020B0604020202020204" pitchFamily="34" charset="0"/>
              </a:rPr>
              <a:t>		</a:t>
            </a:r>
          </a:p>
          <a:p>
            <a:pPr eaLnBrk="1" hangingPunct="1">
              <a:lnSpc>
                <a:spcPct val="100000"/>
              </a:lnSpc>
              <a:spcBef>
                <a:spcPct val="0"/>
              </a:spcBef>
              <a:buFontTx/>
              <a:buNone/>
            </a:pPr>
            <a:r>
              <a:rPr lang="en-US" altLang="es-AR" b="1" dirty="0">
                <a:solidFill>
                  <a:srgbClr val="C00000"/>
                </a:solidFill>
                <a:latin typeface="Arial" panose="020B0604020202020204" pitchFamily="34" charset="0"/>
              </a:rPr>
              <a:t>Lymph:</a:t>
            </a:r>
            <a:r>
              <a:rPr lang="en-US" altLang="es-AR" dirty="0">
                <a:solidFill>
                  <a:srgbClr val="C00000"/>
                </a:solidFill>
                <a:latin typeface="Arial" panose="020B0604020202020204" pitchFamily="34" charset="0"/>
              </a:rPr>
              <a:t>	</a:t>
            </a:r>
            <a:r>
              <a:rPr lang="en-US" altLang="es-AR" sz="2000" dirty="0">
                <a:latin typeface="Arial" panose="020B0604020202020204" pitchFamily="34" charset="0"/>
              </a:rPr>
              <a:t>18-48 %  (decreases with progressive malnutrition)</a:t>
            </a:r>
            <a:endParaRPr lang="en-US" altLang="es-AR" sz="2000" dirty="0">
              <a:solidFill>
                <a:srgbClr val="C00000"/>
              </a:solidFill>
              <a:latin typeface="Arial" panose="020B0604020202020204" pitchFamily="34" charset="0"/>
            </a:endParaRPr>
          </a:p>
        </p:txBody>
      </p:sp>
      <p:sp>
        <p:nvSpPr>
          <p:cNvPr id="9" name="Text Placeholder 8">
            <a:extLst>
              <a:ext uri="{FF2B5EF4-FFF2-40B4-BE49-F238E27FC236}">
                <a16:creationId xmlns:a16="http://schemas.microsoft.com/office/drawing/2014/main" id="{B7E684C9-7F6C-4EAA-A787-02A3FFDB9651}"/>
              </a:ext>
            </a:extLst>
          </p:cNvPr>
          <p:cNvSpPr txBox="1">
            <a:spLocks/>
          </p:cNvSpPr>
          <p:nvPr/>
        </p:nvSpPr>
        <p:spPr bwMode="auto">
          <a:xfrm>
            <a:off x="2286000" y="76200"/>
            <a:ext cx="7162800" cy="685800"/>
          </a:xfrm>
          <a:prstGeom prst="rect">
            <a:avLst/>
          </a:prstGeom>
          <a:noFill/>
          <a:ln w="9525">
            <a:noFill/>
            <a:miter lim="800000"/>
            <a:headEnd/>
            <a:tailEnd/>
          </a:ln>
        </p:spPr>
        <p:txBody>
          <a:bodyPr/>
          <a:lstStyle/>
          <a:p>
            <a:pPr marL="342900" indent="-342900" algn="ctr" eaLnBrk="1" hangingPunct="1">
              <a:spcBef>
                <a:spcPct val="20000"/>
              </a:spcBef>
              <a:defRPr/>
            </a:pPr>
            <a:r>
              <a:rPr lang="en-US" sz="3200" kern="0" dirty="0">
                <a:solidFill>
                  <a:srgbClr val="003399"/>
                </a:solidFill>
                <a:latin typeface="+mn-lt"/>
              </a:rPr>
              <a:t>Laboratories (Normal Values)</a:t>
            </a:r>
          </a:p>
        </p:txBody>
      </p:sp>
      <p:sp>
        <p:nvSpPr>
          <p:cNvPr id="10" name="Oval 9">
            <a:extLst>
              <a:ext uri="{FF2B5EF4-FFF2-40B4-BE49-F238E27FC236}">
                <a16:creationId xmlns:a16="http://schemas.microsoft.com/office/drawing/2014/main" id="{5948FF12-E23B-481C-93A7-0FFE4FF253D0}"/>
              </a:ext>
            </a:extLst>
          </p:cNvPr>
          <p:cNvSpPr/>
          <p:nvPr/>
        </p:nvSpPr>
        <p:spPr>
          <a:xfrm>
            <a:off x="1905000" y="762000"/>
            <a:ext cx="2057400" cy="9144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0901" name="Picture 5" descr="C:\Documents and Settings\cnavarro\Local Settings\Temporary Internet Files\Content.IE5\V5DEJ32T\MC900303655[1].wmf">
            <a:extLst>
              <a:ext uri="{FF2B5EF4-FFF2-40B4-BE49-F238E27FC236}">
                <a16:creationId xmlns:a16="http://schemas.microsoft.com/office/drawing/2014/main" id="{131546C1-E182-4E37-8462-6B4054663DDD}"/>
              </a:ext>
            </a:extLst>
          </p:cNvPr>
          <p:cNvPicPr>
            <a:picLocks noChangeAspect="1" noChangeArrowheads="1"/>
          </p:cNvPicPr>
          <p:nvPr/>
        </p:nvPicPr>
        <p:blipFill>
          <a:blip r:embed="rId3">
            <a:lum bright="32000"/>
            <a:grayscl/>
            <a:extLst>
              <a:ext uri="{28A0092B-C50C-407E-A947-70E740481C1C}">
                <a14:useLocalDpi xmlns:a14="http://schemas.microsoft.com/office/drawing/2010/main" val="0"/>
              </a:ext>
            </a:extLst>
          </a:blip>
          <a:srcRect/>
          <a:stretch>
            <a:fillRect/>
          </a:stretch>
        </p:blipFill>
        <p:spPr bwMode="auto">
          <a:xfrm>
            <a:off x="5737226" y="2743200"/>
            <a:ext cx="258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5" descr="C:\Documents and Settings\cnavarro\Local Settings\Temporary Internet Files\Content.IE5\V5DEJ32T\MC900303655[1].wmf">
            <a:extLst>
              <a:ext uri="{FF2B5EF4-FFF2-40B4-BE49-F238E27FC236}">
                <a16:creationId xmlns:a16="http://schemas.microsoft.com/office/drawing/2014/main" id="{A4105301-5230-4CE2-BF6B-900724B30053}"/>
              </a:ext>
            </a:extLst>
          </p:cNvPr>
          <p:cNvPicPr>
            <a:picLocks noChangeAspect="1" noChangeArrowheads="1"/>
          </p:cNvPicPr>
          <p:nvPr/>
        </p:nvPicPr>
        <p:blipFill>
          <a:blip r:embed="rId3">
            <a:lum bright="32000"/>
            <a:grayscl/>
            <a:extLst>
              <a:ext uri="{28A0092B-C50C-407E-A947-70E740481C1C}">
                <a14:useLocalDpi xmlns:a14="http://schemas.microsoft.com/office/drawing/2010/main" val="0"/>
              </a:ext>
            </a:extLst>
          </a:blip>
          <a:srcRect/>
          <a:stretch>
            <a:fillRect/>
          </a:stretch>
        </p:blipFill>
        <p:spPr bwMode="auto">
          <a:xfrm>
            <a:off x="5608638" y="3429000"/>
            <a:ext cx="2587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Documents and Settings\cnavarro\Local Settings\Temporary Internet Files\Content.IE5\9OR2VHDH\MC900303653[1].wmf">
            <a:extLst>
              <a:ext uri="{FF2B5EF4-FFF2-40B4-BE49-F238E27FC236}">
                <a16:creationId xmlns:a16="http://schemas.microsoft.com/office/drawing/2014/main" id="{673B32A3-3587-4CD7-A661-1304E54356B4}"/>
              </a:ext>
            </a:extLst>
          </p:cNvPr>
          <p:cNvPicPr>
            <a:picLocks noChangeAspect="1" noChangeArrowheads="1"/>
          </p:cNvPicPr>
          <p:nvPr/>
        </p:nvPicPr>
        <p:blipFill>
          <a:blip r:embed="rId4" cstate="print">
            <a:duotone>
              <a:prstClr val="black"/>
              <a:schemeClr val="tx2">
                <a:tint val="45000"/>
                <a:satMod val="400000"/>
              </a:schemeClr>
            </a:duotone>
          </a:blip>
          <a:stretch>
            <a:fillRect/>
          </a:stretch>
        </p:blipFill>
        <p:spPr bwMode="auto">
          <a:xfrm>
            <a:off x="8610601" y="2743201"/>
            <a:ext cx="300533" cy="354961"/>
          </a:xfrm>
          <a:prstGeom prst="rect">
            <a:avLst/>
          </a:prstGeom>
          <a:noFill/>
          <a:ln>
            <a:noFill/>
          </a:ln>
        </p:spPr>
      </p:pic>
      <p:pic>
        <p:nvPicPr>
          <p:cNvPr id="14" name="Picture 6" descr="C:\Documents and Settings\cnavarro\Local Settings\Temporary Internet Files\Content.IE5\9OR2VHDH\MC900303653[1].wmf">
            <a:extLst>
              <a:ext uri="{FF2B5EF4-FFF2-40B4-BE49-F238E27FC236}">
                <a16:creationId xmlns:a16="http://schemas.microsoft.com/office/drawing/2014/main" id="{19CD4C09-1E0C-44CB-B45C-F6C5F1334A7E}"/>
              </a:ext>
            </a:extLst>
          </p:cNvPr>
          <p:cNvPicPr>
            <a:picLocks noChangeAspect="1" noChangeArrowheads="1"/>
          </p:cNvPicPr>
          <p:nvPr/>
        </p:nvPicPr>
        <p:blipFill>
          <a:blip r:embed="rId4" cstate="print">
            <a:duotone>
              <a:prstClr val="black"/>
              <a:schemeClr val="tx2">
                <a:tint val="45000"/>
                <a:satMod val="400000"/>
              </a:schemeClr>
            </a:duotone>
          </a:blip>
          <a:stretch>
            <a:fillRect/>
          </a:stretch>
        </p:blipFill>
        <p:spPr bwMode="auto">
          <a:xfrm>
            <a:off x="8448046" y="3404880"/>
            <a:ext cx="300533" cy="354961"/>
          </a:xfrm>
          <a:prstGeom prst="rect">
            <a:avLst/>
          </a:prstGeom>
          <a:noFill/>
          <a:ln>
            <a:noFill/>
          </a:ln>
        </p:spPr>
      </p:pic>
      <p:sp>
        <p:nvSpPr>
          <p:cNvPr id="11" name="Oval 10">
            <a:extLst>
              <a:ext uri="{FF2B5EF4-FFF2-40B4-BE49-F238E27FC236}">
                <a16:creationId xmlns:a16="http://schemas.microsoft.com/office/drawing/2014/main" id="{657D3A12-36A3-4882-8996-CFD5F1CD4691}"/>
              </a:ext>
            </a:extLst>
          </p:cNvPr>
          <p:cNvSpPr/>
          <p:nvPr/>
        </p:nvSpPr>
        <p:spPr>
          <a:xfrm>
            <a:off x="1892301" y="1822450"/>
            <a:ext cx="2263775"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Oval 11">
            <a:extLst>
              <a:ext uri="{FF2B5EF4-FFF2-40B4-BE49-F238E27FC236}">
                <a16:creationId xmlns:a16="http://schemas.microsoft.com/office/drawing/2014/main" id="{35A2AD22-F859-4D45-98D0-2A2358C725A9}"/>
              </a:ext>
            </a:extLst>
          </p:cNvPr>
          <p:cNvSpPr/>
          <p:nvPr/>
        </p:nvSpPr>
        <p:spPr>
          <a:xfrm>
            <a:off x="1801814" y="5391150"/>
            <a:ext cx="2263775" cy="55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A49F8A9-EDB9-4C24-A16B-103119C9011B}"/>
              </a:ext>
            </a:extLst>
          </p:cNvPr>
          <p:cNvSpPr>
            <a:spLocks noGrp="1" noChangeArrowheads="1"/>
          </p:cNvSpPr>
          <p:nvPr>
            <p:ph type="title"/>
          </p:nvPr>
        </p:nvSpPr>
        <p:spPr>
          <a:xfrm>
            <a:off x="838200" y="0"/>
            <a:ext cx="10195560" cy="1325563"/>
          </a:xfrm>
        </p:spPr>
        <p:txBody>
          <a:bodyPr/>
          <a:lstStyle/>
          <a:p>
            <a:pPr algn="ctr"/>
            <a:r>
              <a:rPr lang="en-US" altLang="es-CO" sz="4000" dirty="0">
                <a:solidFill>
                  <a:srgbClr val="000099"/>
                </a:solidFill>
              </a:rPr>
              <a:t>Malnutrition </a:t>
            </a:r>
          </a:p>
        </p:txBody>
      </p:sp>
      <p:sp>
        <p:nvSpPr>
          <p:cNvPr id="3" name="Text Placeholder 2">
            <a:extLst>
              <a:ext uri="{FF2B5EF4-FFF2-40B4-BE49-F238E27FC236}">
                <a16:creationId xmlns:a16="http://schemas.microsoft.com/office/drawing/2014/main" id="{7DF879B4-5C45-4EF8-BA68-E13A8D22CA5F}"/>
              </a:ext>
            </a:extLst>
          </p:cNvPr>
          <p:cNvSpPr>
            <a:spLocks noGrp="1" noChangeArrowheads="1"/>
          </p:cNvSpPr>
          <p:nvPr>
            <p:ph idx="1"/>
          </p:nvPr>
        </p:nvSpPr>
        <p:spPr/>
        <p:txBody>
          <a:bodyPr/>
          <a:lstStyle/>
          <a:p>
            <a:pPr marL="0" indent="0">
              <a:buNone/>
            </a:pPr>
            <a:r>
              <a:rPr lang="en-US" altLang="es-CO" dirty="0">
                <a:solidFill>
                  <a:srgbClr val="3C4245"/>
                </a:solidFill>
                <a:latin typeface="Arial" panose="020B0604020202020204" pitchFamily="34" charset="0"/>
              </a:rPr>
              <a:t>Malnutrition refers to </a:t>
            </a:r>
            <a:r>
              <a:rPr lang="en-US" altLang="es-CO" b="1" dirty="0">
                <a:solidFill>
                  <a:srgbClr val="3C4245"/>
                </a:solidFill>
                <a:latin typeface="Arial" panose="020B0604020202020204" pitchFamily="34" charset="0"/>
              </a:rPr>
              <a:t>deficiencies</a:t>
            </a:r>
            <a:r>
              <a:rPr lang="en-US" altLang="es-CO" dirty="0">
                <a:solidFill>
                  <a:srgbClr val="3C4245"/>
                </a:solidFill>
                <a:latin typeface="Arial" panose="020B0604020202020204" pitchFamily="34" charset="0"/>
              </a:rPr>
              <a:t>, </a:t>
            </a:r>
            <a:r>
              <a:rPr lang="en-US" altLang="es-CO" b="1" dirty="0">
                <a:solidFill>
                  <a:srgbClr val="3C4245"/>
                </a:solidFill>
                <a:latin typeface="Arial" panose="020B0604020202020204" pitchFamily="34" charset="0"/>
              </a:rPr>
              <a:t>excesses, </a:t>
            </a:r>
            <a:r>
              <a:rPr lang="en-US" altLang="es-CO" dirty="0">
                <a:solidFill>
                  <a:srgbClr val="3C4245"/>
                </a:solidFill>
                <a:latin typeface="Arial" panose="020B0604020202020204" pitchFamily="34" charset="0"/>
              </a:rPr>
              <a:t>or </a:t>
            </a:r>
            <a:r>
              <a:rPr lang="en-US" altLang="es-CO" b="1" dirty="0">
                <a:solidFill>
                  <a:srgbClr val="3C4245"/>
                </a:solidFill>
                <a:latin typeface="Arial" panose="020B0604020202020204" pitchFamily="34" charset="0"/>
              </a:rPr>
              <a:t>imbalances</a:t>
            </a:r>
            <a:r>
              <a:rPr lang="en-US" altLang="es-CO" dirty="0">
                <a:solidFill>
                  <a:srgbClr val="3C4245"/>
                </a:solidFill>
                <a:latin typeface="Arial" panose="020B0604020202020204" pitchFamily="34" charset="0"/>
              </a:rPr>
              <a:t> in a person’s intake of energy and/or nutrients. </a:t>
            </a:r>
          </a:p>
          <a:p>
            <a:pPr lvl="1"/>
            <a:endParaRPr lang="en-US" altLang="es-CO" b="1" dirty="0">
              <a:solidFill>
                <a:srgbClr val="3C4245"/>
              </a:solidFill>
              <a:latin typeface="Arial" panose="020B0604020202020204" pitchFamily="34" charset="0"/>
            </a:endParaRPr>
          </a:p>
          <a:p>
            <a:pPr lvl="1"/>
            <a:r>
              <a:rPr lang="en-US" altLang="es-CO" sz="3200" b="1" dirty="0">
                <a:solidFill>
                  <a:srgbClr val="3C4245"/>
                </a:solidFill>
                <a:latin typeface="Arial" panose="020B0604020202020204" pitchFamily="34" charset="0"/>
              </a:rPr>
              <a:t> Undernutrition</a:t>
            </a:r>
            <a:endParaRPr lang="en-US" altLang="es-CO" sz="3200" dirty="0"/>
          </a:p>
          <a:p>
            <a:pPr lvl="1"/>
            <a:endParaRPr lang="en-US" altLang="es-CO" sz="2800" dirty="0">
              <a:solidFill>
                <a:srgbClr val="3C4245"/>
              </a:solidFill>
              <a:latin typeface="Arial" panose="020B0604020202020204" pitchFamily="34" charset="0"/>
            </a:endParaRPr>
          </a:p>
          <a:p>
            <a:pPr lvl="1"/>
            <a:r>
              <a:rPr lang="en-US" altLang="es-CO" sz="2800" dirty="0">
                <a:solidFill>
                  <a:srgbClr val="3C4245"/>
                </a:solidFill>
                <a:latin typeface="Arial" panose="020B0604020202020204" pitchFamily="34" charset="0"/>
              </a:rPr>
              <a:t> Micronutrient-related malnutrition </a:t>
            </a:r>
          </a:p>
          <a:p>
            <a:pPr lvl="1"/>
            <a:endParaRPr lang="en-US" altLang="es-CO" sz="2800" dirty="0">
              <a:solidFill>
                <a:srgbClr val="3C4245"/>
              </a:solidFill>
              <a:latin typeface="Arial" panose="020B0604020202020204" pitchFamily="34" charset="0"/>
            </a:endParaRPr>
          </a:p>
          <a:p>
            <a:pPr lvl="1"/>
            <a:r>
              <a:rPr lang="en-US" altLang="es-CO" sz="2800" dirty="0">
                <a:solidFill>
                  <a:srgbClr val="3C4245"/>
                </a:solidFill>
                <a:latin typeface="Arial" panose="020B0604020202020204" pitchFamily="34" charset="0"/>
              </a:rPr>
              <a:t> Overweight and obesity </a:t>
            </a:r>
            <a:endParaRPr lang="en-US" altLang="es-CO" dirty="0"/>
          </a:p>
        </p:txBody>
      </p:sp>
      <p:pic>
        <p:nvPicPr>
          <p:cNvPr id="28676" name="Picture 4" descr="See the source image">
            <a:extLst>
              <a:ext uri="{FF2B5EF4-FFF2-40B4-BE49-F238E27FC236}">
                <a16:creationId xmlns:a16="http://schemas.microsoft.com/office/drawing/2014/main" id="{5D4E460D-67E4-4CCD-A991-3616132DE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38" y="5399088"/>
            <a:ext cx="1966912"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Content Placeholder 4" descr="HNTC_BMI_Card_Panels (2)_Page_3.JPG">
            <a:extLst>
              <a:ext uri="{FF2B5EF4-FFF2-40B4-BE49-F238E27FC236}">
                <a16:creationId xmlns:a16="http://schemas.microsoft.com/office/drawing/2014/main" id="{39935BF1-B8A0-4E48-BD73-BCE1103B44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4833" y="1260229"/>
            <a:ext cx="5856287" cy="51927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1923" name="Rectangle 7">
            <a:extLst>
              <a:ext uri="{FF2B5EF4-FFF2-40B4-BE49-F238E27FC236}">
                <a16:creationId xmlns:a16="http://schemas.microsoft.com/office/drawing/2014/main" id="{46DD0C02-E772-43DC-B12A-977845D4F855}"/>
              </a:ext>
            </a:extLst>
          </p:cNvPr>
          <p:cNvSpPr>
            <a:spLocks noChangeArrowheads="1"/>
          </p:cNvSpPr>
          <p:nvPr/>
        </p:nvSpPr>
        <p:spPr bwMode="auto">
          <a:xfrm>
            <a:off x="2286000" y="428625"/>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AR" sz="3200" b="1">
                <a:solidFill>
                  <a:srgbClr val="003399"/>
                </a:solidFill>
                <a:latin typeface="Gill Sans MT" panose="020B0502020104020203" pitchFamily="34" charset="0"/>
                <a:cs typeface="Arial" panose="020B0604020202020204" pitchFamily="34" charset="0"/>
              </a:rPr>
              <a:t>Body Mass Index (BMI)</a:t>
            </a:r>
            <a:endParaRPr lang="en-US" altLang="es-AR" sz="3200" b="1">
              <a:solidFill>
                <a:srgbClr val="003399"/>
              </a:solidFill>
              <a:latin typeface="Gill Sans MT" panose="020B0502020104020203" pitchFamily="34" charset="0"/>
            </a:endParaRPr>
          </a:p>
        </p:txBody>
      </p:sp>
      <p:sp>
        <p:nvSpPr>
          <p:cNvPr id="2" name="Isosceles Triangle 1">
            <a:extLst>
              <a:ext uri="{FF2B5EF4-FFF2-40B4-BE49-F238E27FC236}">
                <a16:creationId xmlns:a16="http://schemas.microsoft.com/office/drawing/2014/main" id="{C3C14ED3-B07B-513D-0E8C-145C2235D51D}"/>
              </a:ext>
            </a:extLst>
          </p:cNvPr>
          <p:cNvSpPr/>
          <p:nvPr/>
        </p:nvSpPr>
        <p:spPr>
          <a:xfrm rot="1635798">
            <a:off x="3827419" y="1356369"/>
            <a:ext cx="5069129" cy="1970754"/>
          </a:xfrm>
          <a:prstGeom prst="triangle">
            <a:avLst>
              <a:gd name="adj" fmla="val 74996"/>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cSld>
  <p:clrMapOvr>
    <a:masterClrMapping/>
  </p:clrMapOvr>
  <p:transition spd="slow" advTm="645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9106D2F-8840-450B-A743-3A1A42069D2C}"/>
              </a:ext>
            </a:extLst>
          </p:cNvPr>
          <p:cNvSpPr>
            <a:spLocks noGrp="1" noChangeArrowheads="1"/>
          </p:cNvSpPr>
          <p:nvPr>
            <p:ph type="title"/>
          </p:nvPr>
        </p:nvSpPr>
        <p:spPr>
          <a:xfrm>
            <a:off x="2286000" y="28575"/>
            <a:ext cx="7772400" cy="914400"/>
          </a:xfrm>
        </p:spPr>
        <p:txBody>
          <a:bodyPr/>
          <a:lstStyle/>
          <a:p>
            <a:pPr algn="ctr" eaLnBrk="1" hangingPunct="1"/>
            <a:r>
              <a:rPr lang="en-US" altLang="es-AR">
                <a:solidFill>
                  <a:srgbClr val="003399"/>
                </a:solidFill>
                <a:latin typeface="Gill Sans MT" panose="020B0502020104020203" pitchFamily="34" charset="0"/>
              </a:rPr>
              <a:t>Ideal Body Weight Table</a:t>
            </a:r>
          </a:p>
        </p:txBody>
      </p:sp>
      <p:pic>
        <p:nvPicPr>
          <p:cNvPr id="83971" name="Content Placeholder 4" descr="HNTC_BMI_Card_Panels (2)_Page_4.JPG">
            <a:extLst>
              <a:ext uri="{FF2B5EF4-FFF2-40B4-BE49-F238E27FC236}">
                <a16:creationId xmlns:a16="http://schemas.microsoft.com/office/drawing/2014/main" id="{C25A2DA1-FFFD-4E00-9246-99D6009AC5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43200" y="1219200"/>
            <a:ext cx="7162800" cy="5162550"/>
          </a:xfrm>
          <a:ln>
            <a:solidFill>
              <a:schemeClr val="accent1"/>
            </a:solidFill>
            <a:miter lim="800000"/>
            <a:headEnd/>
            <a:tailEnd/>
          </a:ln>
        </p:spPr>
      </p:pic>
    </p:spTree>
  </p:cSld>
  <p:clrMapOvr>
    <a:masterClrMapping/>
  </p:clrMapOvr>
  <p:transition spd="slow" advTm="5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a:extLst>
              <a:ext uri="{FF2B5EF4-FFF2-40B4-BE49-F238E27FC236}">
                <a16:creationId xmlns:a16="http://schemas.microsoft.com/office/drawing/2014/main" id="{7DDBD203-D24C-48C6-B6B0-B029010F95E3}"/>
              </a:ext>
            </a:extLst>
          </p:cNvPr>
          <p:cNvSpPr>
            <a:spLocks noGrp="1"/>
          </p:cNvSpPr>
          <p:nvPr>
            <p:ph idx="1"/>
          </p:nvPr>
        </p:nvSpPr>
        <p:spPr>
          <a:xfrm>
            <a:off x="1752600" y="204479"/>
            <a:ext cx="9753600" cy="6522862"/>
          </a:xfrm>
        </p:spPr>
        <p:txBody>
          <a:bodyPr rtlCol="0">
            <a:normAutofit/>
          </a:bodyPr>
          <a:lstStyle/>
          <a:p>
            <a:pPr algn="ctr" eaLnBrk="1" fontAlgn="auto" hangingPunct="1">
              <a:lnSpc>
                <a:spcPct val="150000"/>
              </a:lnSpc>
              <a:spcAft>
                <a:spcPts val="0"/>
              </a:spcAft>
              <a:buNone/>
              <a:defRPr/>
            </a:pPr>
            <a:r>
              <a:rPr lang="en-US" altLang="es-AR" b="1" dirty="0">
                <a:solidFill>
                  <a:schemeClr val="accent1">
                    <a:lumMod val="75000"/>
                  </a:schemeClr>
                </a:solidFill>
                <a:latin typeface="Arial" panose="020B0604020202020204" pitchFamily="34" charset="0"/>
                <a:cs typeface="Arial" panose="020B0604020202020204" pitchFamily="34" charset="0"/>
              </a:rPr>
              <a:t>Nutritional Teaching TIPS!</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Considerer Prolonging therapy for patients &gt;10% underweight.</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Calculate BMI and IBW %</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Monitor weight weekly in underweight patients. </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Once stable, monitor monthly</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 Ideally patients should gain1lb/week</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Provide food resources</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Recommend iron-rich food intake if client is anemic</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Recommend intake of food sources of vit A, C, Vit D (fish, butter, milk </a:t>
            </a:r>
            <a:r>
              <a:rPr lang="en-US" altLang="es-AR" sz="2100" dirty="0" err="1">
                <a:latin typeface="Arial" panose="020B0604020202020204" pitchFamily="34" charset="0"/>
                <a:cs typeface="Arial" panose="020B0604020202020204" pitchFamily="34" charset="0"/>
              </a:rPr>
              <a:t>etc</a:t>
            </a:r>
            <a:r>
              <a:rPr lang="en-US" altLang="es-AR" sz="2100" dirty="0">
                <a:latin typeface="Arial" panose="020B0604020202020204" pitchFamily="34" charset="0"/>
                <a:cs typeface="Arial" panose="020B0604020202020204" pitchFamily="34" charset="0"/>
              </a:rPr>
              <a:t>)</a:t>
            </a:r>
          </a:p>
          <a:p>
            <a:pPr eaLnBrk="1" fontAlgn="auto" hangingPunct="1">
              <a:lnSpc>
                <a:spcPct val="150000"/>
              </a:lnSpc>
              <a:spcAft>
                <a:spcPts val="0"/>
              </a:spcAft>
              <a:buFont typeface="Wingdings" panose="05000000000000000000" pitchFamily="2" charset="2"/>
              <a:buChar char="ü"/>
              <a:defRPr/>
            </a:pPr>
            <a:r>
              <a:rPr lang="en-US" altLang="es-AR" sz="2100" dirty="0">
                <a:latin typeface="Arial" panose="020B0604020202020204" pitchFamily="34" charset="0"/>
                <a:cs typeface="Arial" panose="020B0604020202020204" pitchFamily="34" charset="0"/>
              </a:rPr>
              <a:t>Encourage the patient to monitor his/her weight.</a:t>
            </a:r>
            <a:endParaRPr lang="en-US" altLang="es-AR"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45B135AA-15D3-4B82-9516-92BBC2C61C25}"/>
              </a:ext>
            </a:extLst>
          </p:cNvPr>
          <p:cNvSpPr/>
          <p:nvPr/>
        </p:nvSpPr>
        <p:spPr>
          <a:xfrm>
            <a:off x="1371600" y="130660"/>
            <a:ext cx="9753600" cy="6727340"/>
          </a:xfrm>
          <a:prstGeom prst="roundRect">
            <a:avLst/>
          </a:prstGeom>
          <a:noFill/>
          <a:ln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6020" name="Picture 10" descr="facs_nutrition.gif">
            <a:extLst>
              <a:ext uri="{FF2B5EF4-FFF2-40B4-BE49-F238E27FC236}">
                <a16:creationId xmlns:a16="http://schemas.microsoft.com/office/drawing/2014/main" id="{4B272698-670B-4924-AB26-5841C8BF36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1447" y="1752600"/>
            <a:ext cx="270284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50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48">
            <a:extLst>
              <a:ext uri="{FF2B5EF4-FFF2-40B4-BE49-F238E27FC236}">
                <a16:creationId xmlns:a16="http://schemas.microsoft.com/office/drawing/2014/main" id="{2FDCA14E-A35B-486E-A705-4A6D7B528690}"/>
              </a:ext>
            </a:extLst>
          </p:cNvPr>
          <p:cNvSpPr>
            <a:spLocks noChangeArrowheads="1"/>
          </p:cNvSpPr>
          <p:nvPr/>
        </p:nvSpPr>
        <p:spPr bwMode="auto">
          <a:xfrm>
            <a:off x="3762695" y="2666999"/>
            <a:ext cx="45719" cy="1977521"/>
          </a:xfrm>
          <a:prstGeom prst="rect">
            <a:avLst/>
          </a:prstGeom>
          <a:solidFill>
            <a:srgbClr val="FFFFFF"/>
          </a:solidFill>
          <a:ln w="0">
            <a:solidFill>
              <a:srgbClr val="FFFFFF"/>
            </a:solidFill>
            <a:round/>
            <a:headEnd/>
            <a:tailEnd/>
          </a:ln>
        </p:spPr>
        <p:txBody>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92163" name="Rectangle 449">
            <a:extLst>
              <a:ext uri="{FF2B5EF4-FFF2-40B4-BE49-F238E27FC236}">
                <a16:creationId xmlns:a16="http://schemas.microsoft.com/office/drawing/2014/main" id="{1E408438-47E2-4874-B636-5C9E618F4BF9}"/>
              </a:ext>
            </a:extLst>
          </p:cNvPr>
          <p:cNvSpPr>
            <a:spLocks noChangeArrowheads="1"/>
          </p:cNvSpPr>
          <p:nvPr/>
        </p:nvSpPr>
        <p:spPr bwMode="auto">
          <a:xfrm>
            <a:off x="5374007" y="2666999"/>
            <a:ext cx="45719" cy="1977521"/>
          </a:xfrm>
          <a:prstGeom prst="rect">
            <a:avLst/>
          </a:prstGeom>
          <a:solidFill>
            <a:srgbClr val="FFFFFF"/>
          </a:solidFill>
          <a:ln w="0">
            <a:solidFill>
              <a:srgbClr val="FFFFFF"/>
            </a:solidFill>
            <a:round/>
            <a:headEnd/>
            <a:tailEnd/>
          </a:ln>
        </p:spPr>
        <p:txBody>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92164" name="Rectangle 450">
            <a:extLst>
              <a:ext uri="{FF2B5EF4-FFF2-40B4-BE49-F238E27FC236}">
                <a16:creationId xmlns:a16="http://schemas.microsoft.com/office/drawing/2014/main" id="{9202D8D4-85EE-49FD-B9E2-A000ABEDCB39}"/>
              </a:ext>
            </a:extLst>
          </p:cNvPr>
          <p:cNvSpPr>
            <a:spLocks noChangeArrowheads="1"/>
          </p:cNvSpPr>
          <p:nvPr/>
        </p:nvSpPr>
        <p:spPr bwMode="auto">
          <a:xfrm>
            <a:off x="7009132" y="2666999"/>
            <a:ext cx="45719" cy="1977521"/>
          </a:xfrm>
          <a:prstGeom prst="rect">
            <a:avLst/>
          </a:prstGeom>
          <a:solidFill>
            <a:srgbClr val="FFFFFF"/>
          </a:solidFill>
          <a:ln w="0">
            <a:solidFill>
              <a:srgbClr val="FFFFFF"/>
            </a:solidFill>
            <a:round/>
            <a:headEnd/>
            <a:tailEnd/>
          </a:ln>
        </p:spPr>
        <p:txBody>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92166" name="Rectangle 456">
            <a:extLst>
              <a:ext uri="{FF2B5EF4-FFF2-40B4-BE49-F238E27FC236}">
                <a16:creationId xmlns:a16="http://schemas.microsoft.com/office/drawing/2014/main" id="{C206A413-577A-4C9F-85FB-040EFC87FCF0}"/>
              </a:ext>
            </a:extLst>
          </p:cNvPr>
          <p:cNvSpPr>
            <a:spLocks noChangeArrowheads="1"/>
          </p:cNvSpPr>
          <p:nvPr/>
        </p:nvSpPr>
        <p:spPr bwMode="auto">
          <a:xfrm>
            <a:off x="2043113" y="6248400"/>
            <a:ext cx="7669212" cy="7938"/>
          </a:xfrm>
          <a:prstGeom prst="rect">
            <a:avLst/>
          </a:prstGeom>
          <a:solidFill>
            <a:srgbClr val="FFFFFF"/>
          </a:solidFill>
          <a:ln w="0">
            <a:solidFill>
              <a:srgbClr val="FFFFFF"/>
            </a:solidFill>
            <a:round/>
            <a:headEnd/>
            <a:tailEnd/>
          </a:ln>
        </p:spPr>
        <p:txBody>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92167" name="AutoShape 177">
            <a:extLst>
              <a:ext uri="{FF2B5EF4-FFF2-40B4-BE49-F238E27FC236}">
                <a16:creationId xmlns:a16="http://schemas.microsoft.com/office/drawing/2014/main" id="{DEF9811F-EED2-4F53-BF6B-963A711C5C7E}"/>
              </a:ext>
            </a:extLst>
          </p:cNvPr>
          <p:cNvSpPr>
            <a:spLocks noChangeAspect="1" noChangeArrowheads="1"/>
          </p:cNvSpPr>
          <p:nvPr/>
        </p:nvSpPr>
        <p:spPr bwMode="auto">
          <a:xfrm>
            <a:off x="760231" y="4270370"/>
            <a:ext cx="1034169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50" name="Rectangle 2">
            <a:extLst>
              <a:ext uri="{FF2B5EF4-FFF2-40B4-BE49-F238E27FC236}">
                <a16:creationId xmlns:a16="http://schemas.microsoft.com/office/drawing/2014/main" id="{A5B55F97-380E-445B-BCFD-672577CE6C8B}"/>
              </a:ext>
            </a:extLst>
          </p:cNvPr>
          <p:cNvSpPr txBox="1">
            <a:spLocks noChangeArrowheads="1"/>
          </p:cNvSpPr>
          <p:nvPr/>
        </p:nvSpPr>
        <p:spPr bwMode="auto">
          <a:xfrm>
            <a:off x="2415603" y="263525"/>
            <a:ext cx="70278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defTabSz="514350">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385763" indent="-128588" defTabSz="5143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642938" indent="-128588" defTabSz="51435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900113" indent="-128588" defTabSz="51435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1157288" indent="-128588" defTabSz="51435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1614488" indent="-128588" defTabSz="51435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071688" indent="-128588" defTabSz="51435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528888" indent="-128588" defTabSz="51435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986088" indent="-128588" defTabSz="51435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s-CO" altLang="es-AR" sz="3600" b="1" dirty="0" err="1">
                <a:solidFill>
                  <a:srgbClr val="003399"/>
                </a:solidFill>
                <a:latin typeface="Gill Sans MT" panose="020B0502020104020203" pitchFamily="34" charset="0"/>
              </a:rPr>
              <a:t>How</a:t>
            </a:r>
            <a:r>
              <a:rPr lang="es-CO" altLang="es-AR" sz="3600" b="1" dirty="0">
                <a:solidFill>
                  <a:srgbClr val="003399"/>
                </a:solidFill>
                <a:latin typeface="Gill Sans MT" panose="020B0502020104020203" pitchFamily="34" charset="0"/>
              </a:rPr>
              <a:t> </a:t>
            </a:r>
            <a:r>
              <a:rPr lang="en-US" altLang="es-AR" sz="3600" b="1" dirty="0">
                <a:solidFill>
                  <a:srgbClr val="003399"/>
                </a:solidFill>
                <a:latin typeface="Gill Sans MT" panose="020B0502020104020203" pitchFamily="34" charset="0"/>
              </a:rPr>
              <a:t>to calculate the % IBW?</a:t>
            </a:r>
          </a:p>
        </p:txBody>
      </p:sp>
      <p:sp>
        <p:nvSpPr>
          <p:cNvPr id="58" name="Text Box 13">
            <a:extLst>
              <a:ext uri="{FF2B5EF4-FFF2-40B4-BE49-F238E27FC236}">
                <a16:creationId xmlns:a16="http://schemas.microsoft.com/office/drawing/2014/main" id="{71CF566E-9F10-4F8E-98C7-3643FA632C8F}"/>
              </a:ext>
            </a:extLst>
          </p:cNvPr>
          <p:cNvSpPr txBox="1">
            <a:spLocks noChangeArrowheads="1"/>
          </p:cNvSpPr>
          <p:nvPr/>
        </p:nvSpPr>
        <p:spPr bwMode="auto">
          <a:xfrm>
            <a:off x="2670487" y="5057344"/>
            <a:ext cx="18340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es-CO" altLang="es-AR" sz="2000" dirty="0">
                <a:latin typeface="Arial" panose="020B0604020202020204" pitchFamily="34" charset="0"/>
              </a:rPr>
              <a:t>109lb</a:t>
            </a:r>
          </a:p>
          <a:p>
            <a:pPr eaLnBrk="1" hangingPunct="1">
              <a:lnSpc>
                <a:spcPct val="100000"/>
              </a:lnSpc>
              <a:spcBef>
                <a:spcPct val="50000"/>
              </a:spcBef>
              <a:buFontTx/>
              <a:buNone/>
            </a:pPr>
            <a:r>
              <a:rPr lang="es-CO" altLang="es-AR" sz="2000" dirty="0">
                <a:latin typeface="Arial" panose="020B0604020202020204" pitchFamily="34" charset="0"/>
              </a:rPr>
              <a:t>140 lb.</a:t>
            </a:r>
          </a:p>
        </p:txBody>
      </p:sp>
      <p:sp>
        <p:nvSpPr>
          <p:cNvPr id="59" name="Line 14">
            <a:extLst>
              <a:ext uri="{FF2B5EF4-FFF2-40B4-BE49-F238E27FC236}">
                <a16:creationId xmlns:a16="http://schemas.microsoft.com/office/drawing/2014/main" id="{5F486124-65F1-462D-B5F7-7449B63999FE}"/>
              </a:ext>
            </a:extLst>
          </p:cNvPr>
          <p:cNvSpPr>
            <a:spLocks noChangeShapeType="1"/>
          </p:cNvSpPr>
          <p:nvPr/>
        </p:nvSpPr>
        <p:spPr bwMode="auto">
          <a:xfrm>
            <a:off x="2544183" y="5488231"/>
            <a:ext cx="16435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Rectangle 15">
            <a:extLst>
              <a:ext uri="{FF2B5EF4-FFF2-40B4-BE49-F238E27FC236}">
                <a16:creationId xmlns:a16="http://schemas.microsoft.com/office/drawing/2014/main" id="{2F92698A-7196-4C3F-B282-1D106CCA747E}"/>
              </a:ext>
            </a:extLst>
          </p:cNvPr>
          <p:cNvSpPr>
            <a:spLocks noChangeArrowheads="1"/>
          </p:cNvSpPr>
          <p:nvPr/>
        </p:nvSpPr>
        <p:spPr bwMode="auto">
          <a:xfrm>
            <a:off x="4215744" y="5332313"/>
            <a:ext cx="1071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AR" sz="1800" dirty="0">
                <a:latin typeface="Arial" panose="020B0604020202020204" pitchFamily="34" charset="0"/>
              </a:rPr>
              <a:t>X100</a:t>
            </a:r>
          </a:p>
        </p:txBody>
      </p:sp>
      <p:sp>
        <p:nvSpPr>
          <p:cNvPr id="61" name="Text Box 16">
            <a:extLst>
              <a:ext uri="{FF2B5EF4-FFF2-40B4-BE49-F238E27FC236}">
                <a16:creationId xmlns:a16="http://schemas.microsoft.com/office/drawing/2014/main" id="{7C207AD5-5755-4395-8EA1-ED8332C6D518}"/>
              </a:ext>
            </a:extLst>
          </p:cNvPr>
          <p:cNvSpPr txBox="1">
            <a:spLocks noChangeArrowheads="1"/>
          </p:cNvSpPr>
          <p:nvPr/>
        </p:nvSpPr>
        <p:spPr bwMode="auto">
          <a:xfrm>
            <a:off x="5431452" y="5293217"/>
            <a:ext cx="176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AR" sz="1800" b="1" dirty="0">
                <a:latin typeface="Arial" panose="020B0604020202020204" pitchFamily="34" charset="0"/>
              </a:rPr>
              <a:t>= 77.8% </a:t>
            </a:r>
          </a:p>
        </p:txBody>
      </p:sp>
      <p:sp>
        <p:nvSpPr>
          <p:cNvPr id="62" name="Oval 17">
            <a:extLst>
              <a:ext uri="{FF2B5EF4-FFF2-40B4-BE49-F238E27FC236}">
                <a16:creationId xmlns:a16="http://schemas.microsoft.com/office/drawing/2014/main" id="{40EEB743-37EE-46AB-A0FB-44F24CC8FB9B}"/>
              </a:ext>
            </a:extLst>
          </p:cNvPr>
          <p:cNvSpPr>
            <a:spLocks noChangeArrowheads="1"/>
          </p:cNvSpPr>
          <p:nvPr/>
        </p:nvSpPr>
        <p:spPr bwMode="auto">
          <a:xfrm>
            <a:off x="5374007" y="4794774"/>
            <a:ext cx="1348772" cy="13326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92176" name="Rectangle 18">
            <a:extLst>
              <a:ext uri="{FF2B5EF4-FFF2-40B4-BE49-F238E27FC236}">
                <a16:creationId xmlns:a16="http://schemas.microsoft.com/office/drawing/2014/main" id="{80902149-8524-4867-BEF4-DF54FD309520}"/>
              </a:ext>
            </a:extLst>
          </p:cNvPr>
          <p:cNvSpPr>
            <a:spLocks noChangeArrowheads="1"/>
          </p:cNvSpPr>
          <p:nvPr/>
        </p:nvSpPr>
        <p:spPr bwMode="auto">
          <a:xfrm>
            <a:off x="2311697" y="1493836"/>
            <a:ext cx="273615" cy="72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cxnSp>
        <p:nvCxnSpPr>
          <p:cNvPr id="64" name="Straight Arrow Connector 63">
            <a:extLst>
              <a:ext uri="{FF2B5EF4-FFF2-40B4-BE49-F238E27FC236}">
                <a16:creationId xmlns:a16="http://schemas.microsoft.com/office/drawing/2014/main" id="{85C06115-2ED2-4629-94B9-B0DAED021036}"/>
              </a:ext>
            </a:extLst>
          </p:cNvPr>
          <p:cNvCxnSpPr>
            <a:cxnSpLocks/>
          </p:cNvCxnSpPr>
          <p:nvPr/>
        </p:nvCxnSpPr>
        <p:spPr>
          <a:xfrm>
            <a:off x="9917543" y="5159182"/>
            <a:ext cx="12447" cy="5651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53C0D4E-A5E3-4901-B6B9-8003132856FC}"/>
              </a:ext>
            </a:extLst>
          </p:cNvPr>
          <p:cNvSpPr txBox="1">
            <a:spLocks noChangeArrowheads="1"/>
          </p:cNvSpPr>
          <p:nvPr/>
        </p:nvSpPr>
        <p:spPr bwMode="auto">
          <a:xfrm>
            <a:off x="675993" y="1269899"/>
            <a:ext cx="1168297" cy="56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200000"/>
              </a:lnSpc>
            </a:pPr>
            <a:r>
              <a:rPr lang="es-CO" altLang="es-AR" b="1" dirty="0"/>
              <a:t>% IBW =</a:t>
            </a:r>
            <a:endParaRPr lang="es-CO" altLang="es-AR" sz="1200" b="1" dirty="0"/>
          </a:p>
        </p:txBody>
      </p:sp>
      <p:sp>
        <p:nvSpPr>
          <p:cNvPr id="69" name="TextBox 68">
            <a:extLst>
              <a:ext uri="{FF2B5EF4-FFF2-40B4-BE49-F238E27FC236}">
                <a16:creationId xmlns:a16="http://schemas.microsoft.com/office/drawing/2014/main" id="{FE16C10A-3E6F-432D-B706-89781A0829A4}"/>
              </a:ext>
            </a:extLst>
          </p:cNvPr>
          <p:cNvSpPr txBox="1"/>
          <p:nvPr/>
        </p:nvSpPr>
        <p:spPr>
          <a:xfrm>
            <a:off x="2193184" y="1351953"/>
            <a:ext cx="3684535" cy="395621"/>
          </a:xfrm>
          <a:prstGeom prst="rect">
            <a:avLst/>
          </a:prstGeom>
          <a:noFill/>
        </p:spPr>
        <p:txBody>
          <a:bodyPr wrap="square">
            <a:spAutoFit/>
          </a:bodyPr>
          <a:lstStyle/>
          <a:p>
            <a:pPr eaLnBrk="1" fontAlgn="auto" hangingPunct="1">
              <a:lnSpc>
                <a:spcPct val="50000"/>
              </a:lnSpc>
              <a:spcAft>
                <a:spcPts val="0"/>
              </a:spcAft>
              <a:defRPr/>
            </a:pP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Current  Body Weight		</a:t>
            </a:r>
          </a:p>
        </p:txBody>
      </p:sp>
      <p:sp>
        <p:nvSpPr>
          <p:cNvPr id="70" name="TextBox 69">
            <a:extLst>
              <a:ext uri="{FF2B5EF4-FFF2-40B4-BE49-F238E27FC236}">
                <a16:creationId xmlns:a16="http://schemas.microsoft.com/office/drawing/2014/main" id="{1EC8E3C2-B5D8-47EA-A834-0C12357031D9}"/>
              </a:ext>
            </a:extLst>
          </p:cNvPr>
          <p:cNvSpPr txBox="1"/>
          <p:nvPr/>
        </p:nvSpPr>
        <p:spPr>
          <a:xfrm>
            <a:off x="2168130" y="1744354"/>
            <a:ext cx="2363085" cy="387286"/>
          </a:xfrm>
          <a:prstGeom prst="rect">
            <a:avLst/>
          </a:prstGeom>
          <a:noFill/>
        </p:spPr>
        <p:txBody>
          <a:bodyPr wrap="square">
            <a:spAutoFit/>
          </a:bodyPr>
          <a:lstStyle/>
          <a:p>
            <a:pPr eaLnBrk="1" fontAlgn="auto" hangingPunct="1">
              <a:lnSpc>
                <a:spcPct val="50000"/>
              </a:lnSpc>
              <a:spcAft>
                <a:spcPts val="0"/>
              </a:spcAft>
              <a:defRPr/>
            </a:pPr>
            <a:r>
              <a:rPr lang="en-US" b="1" dirty="0">
                <a:effectLst>
                  <a:outerShdw blurRad="38100" dist="38100" dir="2700000" algn="tl">
                    <a:srgbClr val="000000">
                      <a:alpha val="43137"/>
                    </a:srgbClr>
                  </a:outerShdw>
                </a:effectLst>
              </a:rPr>
              <a:t>Ideal  Body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Weight</a:t>
            </a:r>
            <a:r>
              <a:rPr lang="en-US" b="1" dirty="0">
                <a:effectLst>
                  <a:outerShdw blurRad="38100" dist="38100" dir="2700000" algn="tl">
                    <a:srgbClr val="000000">
                      <a:alpha val="43137"/>
                    </a:srgbClr>
                  </a:outerShdw>
                </a:effectLst>
              </a:rPr>
              <a:t>		</a:t>
            </a:r>
          </a:p>
        </p:txBody>
      </p:sp>
      <p:sp>
        <p:nvSpPr>
          <p:cNvPr id="71" name="TextBox 70">
            <a:extLst>
              <a:ext uri="{FF2B5EF4-FFF2-40B4-BE49-F238E27FC236}">
                <a16:creationId xmlns:a16="http://schemas.microsoft.com/office/drawing/2014/main" id="{C07C5A5E-2A71-4994-85C8-54ECB8FF2029}"/>
              </a:ext>
            </a:extLst>
          </p:cNvPr>
          <p:cNvSpPr txBox="1">
            <a:spLocks noChangeArrowheads="1"/>
          </p:cNvSpPr>
          <p:nvPr/>
        </p:nvSpPr>
        <p:spPr bwMode="auto">
          <a:xfrm>
            <a:off x="1416297" y="5095065"/>
            <a:ext cx="1169656" cy="56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200000"/>
              </a:lnSpc>
            </a:pPr>
            <a:r>
              <a:rPr lang="es-CO" altLang="es-AR" dirty="0"/>
              <a:t>% IBW =</a:t>
            </a:r>
            <a:endParaRPr lang="es-CO" altLang="es-AR" sz="1200" dirty="0"/>
          </a:p>
        </p:txBody>
      </p:sp>
      <p:sp>
        <p:nvSpPr>
          <p:cNvPr id="72" name="Text Box 16">
            <a:extLst>
              <a:ext uri="{FF2B5EF4-FFF2-40B4-BE49-F238E27FC236}">
                <a16:creationId xmlns:a16="http://schemas.microsoft.com/office/drawing/2014/main" id="{3891B5F8-A586-424E-8D3D-19C02940A4EF}"/>
              </a:ext>
            </a:extLst>
          </p:cNvPr>
          <p:cNvSpPr txBox="1">
            <a:spLocks noChangeArrowheads="1"/>
          </p:cNvSpPr>
          <p:nvPr/>
        </p:nvSpPr>
        <p:spPr bwMode="auto">
          <a:xfrm>
            <a:off x="9043194" y="5245685"/>
            <a:ext cx="176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AR" sz="1800" dirty="0">
                <a:latin typeface="Arial" panose="020B0604020202020204" pitchFamily="34" charset="0"/>
              </a:rPr>
              <a:t> 22.2% </a:t>
            </a:r>
            <a:endParaRPr lang="es-CO" altLang="es-AR" sz="1800" b="1" dirty="0">
              <a:latin typeface="Arial" panose="020B0604020202020204" pitchFamily="34" charset="0"/>
            </a:endParaRPr>
          </a:p>
        </p:txBody>
      </p:sp>
      <p:sp>
        <p:nvSpPr>
          <p:cNvPr id="74" name="Line 4">
            <a:extLst>
              <a:ext uri="{FF2B5EF4-FFF2-40B4-BE49-F238E27FC236}">
                <a16:creationId xmlns:a16="http://schemas.microsoft.com/office/drawing/2014/main" id="{09B6BEDF-5A6C-4A05-BC5A-CE4332C918A0}"/>
              </a:ext>
            </a:extLst>
          </p:cNvPr>
          <p:cNvSpPr>
            <a:spLocks noChangeShapeType="1"/>
          </p:cNvSpPr>
          <p:nvPr/>
        </p:nvSpPr>
        <p:spPr bwMode="auto">
          <a:xfrm>
            <a:off x="1970594" y="1623040"/>
            <a:ext cx="26165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TextBox 7">
            <a:extLst>
              <a:ext uri="{FF2B5EF4-FFF2-40B4-BE49-F238E27FC236}">
                <a16:creationId xmlns:a16="http://schemas.microsoft.com/office/drawing/2014/main" id="{AB2922E4-23FC-48B4-A22C-FC145A96B8B7}"/>
              </a:ext>
            </a:extLst>
          </p:cNvPr>
          <p:cNvSpPr txBox="1">
            <a:spLocks noChangeArrowheads="1"/>
          </p:cNvSpPr>
          <p:nvPr/>
        </p:nvSpPr>
        <p:spPr bwMode="auto">
          <a:xfrm>
            <a:off x="4597913" y="1395708"/>
            <a:ext cx="1580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s-CO" b="1" dirty="0">
                <a:latin typeface="Calibri" panose="020F0502020204030204" pitchFamily="34" charset="0"/>
                <a:cs typeface="Calibri" panose="020F0502020204030204" pitchFamily="34" charset="0"/>
              </a:rPr>
              <a:t>X 100</a:t>
            </a:r>
          </a:p>
        </p:txBody>
      </p:sp>
      <p:sp>
        <p:nvSpPr>
          <p:cNvPr id="11" name="TextBox 10">
            <a:extLst>
              <a:ext uri="{FF2B5EF4-FFF2-40B4-BE49-F238E27FC236}">
                <a16:creationId xmlns:a16="http://schemas.microsoft.com/office/drawing/2014/main" id="{A1B48601-0E1E-49E4-AB74-C9E7FA3FC6E2}"/>
              </a:ext>
            </a:extLst>
          </p:cNvPr>
          <p:cNvSpPr txBox="1">
            <a:spLocks noChangeArrowheads="1"/>
          </p:cNvSpPr>
          <p:nvPr/>
        </p:nvSpPr>
        <p:spPr bwMode="auto">
          <a:xfrm>
            <a:off x="9709272" y="5264996"/>
            <a:ext cx="16272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sz="1400" b="1" dirty="0"/>
              <a:t>Below of the IBW</a:t>
            </a:r>
          </a:p>
        </p:txBody>
      </p:sp>
      <p:sp>
        <p:nvSpPr>
          <p:cNvPr id="80" name="Oval 17">
            <a:extLst>
              <a:ext uri="{FF2B5EF4-FFF2-40B4-BE49-F238E27FC236}">
                <a16:creationId xmlns:a16="http://schemas.microsoft.com/office/drawing/2014/main" id="{3975A435-74EA-4E76-A52C-DECF868091E1}"/>
              </a:ext>
            </a:extLst>
          </p:cNvPr>
          <p:cNvSpPr>
            <a:spLocks noChangeArrowheads="1"/>
          </p:cNvSpPr>
          <p:nvPr/>
        </p:nvSpPr>
        <p:spPr bwMode="auto">
          <a:xfrm>
            <a:off x="9025581" y="4794774"/>
            <a:ext cx="2348866" cy="1203107"/>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AR" sz="1800">
              <a:latin typeface="Arial" panose="020B0604020202020204" pitchFamily="34" charset="0"/>
            </a:endParaRPr>
          </a:p>
        </p:txBody>
      </p:sp>
      <p:sp>
        <p:nvSpPr>
          <p:cNvPr id="7" name="Content Placeholder 6">
            <a:extLst>
              <a:ext uri="{FF2B5EF4-FFF2-40B4-BE49-F238E27FC236}">
                <a16:creationId xmlns:a16="http://schemas.microsoft.com/office/drawing/2014/main" id="{BD205D23-C53E-564B-469C-B82E28FF18BC}"/>
              </a:ext>
            </a:extLst>
          </p:cNvPr>
          <p:cNvSpPr>
            <a:spLocks noGrp="1"/>
          </p:cNvSpPr>
          <p:nvPr>
            <p:ph idx="1"/>
          </p:nvPr>
        </p:nvSpPr>
        <p:spPr>
          <a:xfrm>
            <a:off x="3885310" y="3113428"/>
            <a:ext cx="3984817" cy="878976"/>
          </a:xfrm>
        </p:spPr>
        <p:txBody>
          <a:bodyPr>
            <a:noAutofit/>
          </a:bodyPr>
          <a:lstStyle/>
          <a:p>
            <a:pPr marL="0" indent="0">
              <a:buNone/>
            </a:pPr>
            <a:r>
              <a:rPr lang="es-CO" sz="2000" b="1" dirty="0">
                <a:latin typeface="Calibri" panose="020F0502020204030204" pitchFamily="34" charset="0"/>
                <a:cs typeface="Calibri" panose="020F0502020204030204" pitchFamily="34" charset="0"/>
              </a:rPr>
              <a:t>Mr. B  </a:t>
            </a:r>
            <a:r>
              <a:rPr lang="es-CO" sz="2000" dirty="0">
                <a:latin typeface="Calibri" panose="020F0502020204030204" pitchFamily="34" charset="0"/>
                <a:cs typeface="Calibri" panose="020F0502020204030204" pitchFamily="34" charset="0"/>
              </a:rPr>
              <a:t>Height: 5’4”    Weight: 109lb</a:t>
            </a:r>
          </a:p>
          <a:p>
            <a:pPr marL="0" indent="0">
              <a:buNone/>
            </a:pPr>
            <a:r>
              <a:rPr lang="es-CO" sz="2000" dirty="0">
                <a:latin typeface="Calibri" panose="020F0502020204030204" pitchFamily="34" charset="0"/>
                <a:cs typeface="Calibri" panose="020F0502020204030204" pitchFamily="34" charset="0"/>
              </a:rPr>
              <a:t>IBW: (see chart) 140lb</a:t>
            </a:r>
          </a:p>
        </p:txBody>
      </p:sp>
      <p:sp>
        <p:nvSpPr>
          <p:cNvPr id="12" name="Rectangle 11">
            <a:extLst>
              <a:ext uri="{FF2B5EF4-FFF2-40B4-BE49-F238E27FC236}">
                <a16:creationId xmlns:a16="http://schemas.microsoft.com/office/drawing/2014/main" id="{D4748FAA-8560-4DF5-8FC4-332B950551A5}"/>
              </a:ext>
            </a:extLst>
          </p:cNvPr>
          <p:cNvSpPr/>
          <p:nvPr/>
        </p:nvSpPr>
        <p:spPr>
          <a:xfrm>
            <a:off x="597197" y="1245490"/>
            <a:ext cx="4822529" cy="9144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3">
            <a:extLst>
              <a:ext uri="{FF2B5EF4-FFF2-40B4-BE49-F238E27FC236}">
                <a16:creationId xmlns:a16="http://schemas.microsoft.com/office/drawing/2014/main" id="{6B9C189D-8997-547B-3553-F8C7B7260AD1}"/>
              </a:ext>
            </a:extLst>
          </p:cNvPr>
          <p:cNvPicPr>
            <a:picLocks noChangeAspect="1"/>
          </p:cNvPicPr>
          <p:nvPr/>
        </p:nvPicPr>
        <p:blipFill>
          <a:blip r:embed="rId4"/>
          <a:stretch>
            <a:fillRect/>
          </a:stretch>
        </p:blipFill>
        <p:spPr>
          <a:xfrm>
            <a:off x="373053" y="2232329"/>
            <a:ext cx="1948731" cy="2969494"/>
          </a:xfrm>
          <a:prstGeom prst="rect">
            <a:avLst/>
          </a:prstGeom>
        </p:spPr>
      </p:pic>
      <p:sp>
        <p:nvSpPr>
          <p:cNvPr id="15" name="Speech Bubble: Oval 14">
            <a:extLst>
              <a:ext uri="{FF2B5EF4-FFF2-40B4-BE49-F238E27FC236}">
                <a16:creationId xmlns:a16="http://schemas.microsoft.com/office/drawing/2014/main" id="{37B2104B-474A-AEE5-2FAF-1E306E3D94A7}"/>
              </a:ext>
            </a:extLst>
          </p:cNvPr>
          <p:cNvSpPr/>
          <p:nvPr/>
        </p:nvSpPr>
        <p:spPr>
          <a:xfrm>
            <a:off x="2422951" y="2261500"/>
            <a:ext cx="1529381" cy="1088501"/>
          </a:xfrm>
          <a:prstGeom prst="wedgeEllipseCallout">
            <a:avLst>
              <a:gd name="adj1" fmla="val -68798"/>
              <a:gd name="adj2" fmla="val 3043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solidFill>
                  <a:srgbClr val="0033CC"/>
                </a:solidFill>
                <a:latin typeface="Century Schoolbook" panose="02040604050505020304" pitchFamily="18" charset="0"/>
              </a:rPr>
              <a:t>Hi, I am </a:t>
            </a:r>
            <a:r>
              <a:rPr lang="es-CO" b="1" dirty="0">
                <a:solidFill>
                  <a:srgbClr val="0033CC"/>
                </a:solidFill>
                <a:latin typeface="Century Schoolbook" panose="02040604050505020304" pitchFamily="18" charset="0"/>
              </a:rPr>
              <a:t>Mr. B!</a:t>
            </a:r>
            <a:r>
              <a:rPr lang="es-CO" dirty="0">
                <a:solidFill>
                  <a:srgbClr val="0033CC"/>
                </a:solidFill>
                <a:latin typeface="Century Schoolbook" panose="02040604050505020304" pitchFamily="18" charset="0"/>
              </a:rPr>
              <a:t> </a:t>
            </a:r>
            <a:endParaRPr lang="es-CO" dirty="0"/>
          </a:p>
        </p:txBody>
      </p:sp>
      <p:sp>
        <p:nvSpPr>
          <p:cNvPr id="16" name="Text Box 16">
            <a:extLst>
              <a:ext uri="{FF2B5EF4-FFF2-40B4-BE49-F238E27FC236}">
                <a16:creationId xmlns:a16="http://schemas.microsoft.com/office/drawing/2014/main" id="{23A5A1B9-AD6B-5641-8020-FB79AE938C69}"/>
              </a:ext>
            </a:extLst>
          </p:cNvPr>
          <p:cNvSpPr txBox="1">
            <a:spLocks noChangeArrowheads="1"/>
          </p:cNvSpPr>
          <p:nvPr/>
        </p:nvSpPr>
        <p:spPr bwMode="auto">
          <a:xfrm>
            <a:off x="6978461" y="5253813"/>
            <a:ext cx="2348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s-CO" altLang="es-AR" sz="1800" dirty="0">
                <a:latin typeface="Arial" panose="020B0604020202020204" pitchFamily="34" charset="0"/>
              </a:rPr>
              <a:t>=  (100% - 77.8%) =</a:t>
            </a:r>
            <a:endParaRPr lang="es-CO" altLang="es-AR" sz="1800" b="1" dirty="0">
              <a:latin typeface="Arial" panose="020B0604020202020204" pitchFamily="34" charset="0"/>
            </a:endParaRPr>
          </a:p>
        </p:txBody>
      </p:sp>
    </p:spTree>
    <p:custDataLst>
      <p:tags r:id="rId1"/>
    </p:custDataLst>
  </p:cSld>
  <p:clrMapOvr>
    <a:masterClrMapping/>
  </p:clrMapOvr>
  <p:transition spd="slow" advTm="75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2"/>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64"/>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8" grpId="0"/>
      <p:bldP spid="60" grpId="0"/>
      <p:bldP spid="61" grpId="0"/>
      <p:bldP spid="62" grpId="0" animBg="1"/>
      <p:bldP spid="69" grpId="0"/>
      <p:bldP spid="70" grpId="0"/>
      <p:bldP spid="71" grpId="0"/>
      <p:bldP spid="72" grpId="0"/>
      <p:bldP spid="8" grpId="0"/>
      <p:bldP spid="11" grpId="0"/>
      <p:bldP spid="80" grpId="0" animBg="1"/>
      <p:bldP spid="7" grpId="0" build="p"/>
      <p:bldP spid="12"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529807A-E3E3-352B-5DAD-D30799221F7C}"/>
              </a:ext>
            </a:extLst>
          </p:cNvPr>
          <p:cNvSpPr>
            <a:spLocks noGrp="1" noChangeArrowheads="1"/>
          </p:cNvSpPr>
          <p:nvPr>
            <p:ph type="title"/>
          </p:nvPr>
        </p:nvSpPr>
        <p:spPr>
          <a:xfrm>
            <a:off x="1673352" y="323088"/>
            <a:ext cx="8229600" cy="990600"/>
          </a:xfrm>
        </p:spPr>
        <p:txBody>
          <a:bodyPr>
            <a:normAutofit fontScale="90000"/>
          </a:bodyPr>
          <a:lstStyle/>
          <a:p>
            <a:pPr algn="ctr" eaLnBrk="1" hangingPunct="1"/>
            <a:r>
              <a:rPr lang="en-US" altLang="es-AR" sz="3600" dirty="0">
                <a:solidFill>
                  <a:srgbClr val="003399"/>
                </a:solidFill>
              </a:rPr>
              <a:t>Weight Classification Based on IBW Percentage</a:t>
            </a:r>
          </a:p>
        </p:txBody>
      </p:sp>
      <p:graphicFrame>
        <p:nvGraphicFramePr>
          <p:cNvPr id="2" name="Table 1">
            <a:extLst>
              <a:ext uri="{FF2B5EF4-FFF2-40B4-BE49-F238E27FC236}">
                <a16:creationId xmlns:a16="http://schemas.microsoft.com/office/drawing/2014/main" id="{B78803A5-FAD3-0804-1B2D-FEE7E38D3179}"/>
              </a:ext>
            </a:extLst>
          </p:cNvPr>
          <p:cNvGraphicFramePr>
            <a:graphicFrameLocks noGrp="1"/>
          </p:cNvGraphicFramePr>
          <p:nvPr>
            <p:extLst>
              <p:ext uri="{D42A27DB-BD31-4B8C-83A1-F6EECF244321}">
                <p14:modId xmlns:p14="http://schemas.microsoft.com/office/powerpoint/2010/main" val="1650750927"/>
              </p:ext>
            </p:extLst>
          </p:nvPr>
        </p:nvGraphicFramePr>
        <p:xfrm>
          <a:off x="1676400" y="1295400"/>
          <a:ext cx="8356600" cy="4876799"/>
        </p:xfrm>
        <a:graphic>
          <a:graphicData uri="http://schemas.openxmlformats.org/drawingml/2006/table">
            <a:tbl>
              <a:tblPr firstRow="1" bandRow="1">
                <a:tableStyleId>{5C22544A-7EE6-4342-B048-85BDC9FD1C3A}</a:tableStyleId>
              </a:tblPr>
              <a:tblGrid>
                <a:gridCol w="4178300">
                  <a:extLst>
                    <a:ext uri="{9D8B030D-6E8A-4147-A177-3AD203B41FA5}">
                      <a16:colId xmlns:a16="http://schemas.microsoft.com/office/drawing/2014/main" val="1681380274"/>
                    </a:ext>
                  </a:extLst>
                </a:gridCol>
                <a:gridCol w="4178300">
                  <a:extLst>
                    <a:ext uri="{9D8B030D-6E8A-4147-A177-3AD203B41FA5}">
                      <a16:colId xmlns:a16="http://schemas.microsoft.com/office/drawing/2014/main" val="3808025480"/>
                    </a:ext>
                  </a:extLst>
                </a:gridCol>
              </a:tblGrid>
              <a:tr h="372782">
                <a:tc>
                  <a:txBody>
                    <a:bodyPr/>
                    <a:lstStyle/>
                    <a:p>
                      <a:pPr algn="ctr"/>
                      <a:r>
                        <a:rPr lang="en-US" altLang="es-AR" u="none" dirty="0"/>
                        <a:t>Weight Classification</a:t>
                      </a:r>
                      <a:endParaRPr lang="es-CO" u="none" dirty="0"/>
                    </a:p>
                  </a:txBody>
                  <a:tcPr/>
                </a:tc>
                <a:tc>
                  <a:txBody>
                    <a:bodyPr/>
                    <a:lstStyle/>
                    <a:p>
                      <a:pPr algn="ctr"/>
                      <a:r>
                        <a:rPr lang="en-US" altLang="es-AR" u="none" dirty="0"/>
                        <a:t>Percentage of IBW </a:t>
                      </a:r>
                      <a:endParaRPr lang="es-CO" u="none" dirty="0"/>
                    </a:p>
                  </a:txBody>
                  <a:tcPr/>
                </a:tc>
                <a:extLst>
                  <a:ext uri="{0D108BD9-81ED-4DB2-BD59-A6C34878D82A}">
                    <a16:rowId xmlns:a16="http://schemas.microsoft.com/office/drawing/2014/main" val="1696039531"/>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Minimal Survival</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48 – 55%</a:t>
                      </a:r>
                    </a:p>
                    <a:p>
                      <a:endParaRPr lang="es-CO" dirty="0"/>
                    </a:p>
                  </a:txBody>
                  <a:tcPr/>
                </a:tc>
                <a:extLst>
                  <a:ext uri="{0D108BD9-81ED-4DB2-BD59-A6C34878D82A}">
                    <a16:rowId xmlns:a16="http://schemas.microsoft.com/office/drawing/2014/main" val="702451759"/>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Severely Underweight</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&lt; 75%</a:t>
                      </a:r>
                    </a:p>
                    <a:p>
                      <a:endParaRPr lang="es-CO" dirty="0"/>
                    </a:p>
                  </a:txBody>
                  <a:tcPr/>
                </a:tc>
                <a:extLst>
                  <a:ext uri="{0D108BD9-81ED-4DB2-BD59-A6C34878D82A}">
                    <a16:rowId xmlns:a16="http://schemas.microsoft.com/office/drawing/2014/main" val="3789852680"/>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Underweight</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b="1" dirty="0">
                          <a:solidFill>
                            <a:srgbClr val="FF0000"/>
                          </a:solidFill>
                          <a:latin typeface="Arial" panose="020B0604020202020204" pitchFamily="34" charset="0"/>
                          <a:cs typeface="Arial" panose="020B0604020202020204" pitchFamily="34" charset="0"/>
                        </a:rPr>
                        <a:t>75 – 84%</a:t>
                      </a:r>
                    </a:p>
                    <a:p>
                      <a:endParaRPr lang="es-CO" dirty="0"/>
                    </a:p>
                  </a:txBody>
                  <a:tcPr/>
                </a:tc>
                <a:extLst>
                  <a:ext uri="{0D108BD9-81ED-4DB2-BD59-A6C34878D82A}">
                    <a16:rowId xmlns:a16="http://schemas.microsoft.com/office/drawing/2014/main" val="1530359965"/>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Normal Weight</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85 – 119%</a:t>
                      </a:r>
                    </a:p>
                    <a:p>
                      <a:endParaRPr lang="es-CO" dirty="0"/>
                    </a:p>
                  </a:txBody>
                  <a:tcPr/>
                </a:tc>
                <a:extLst>
                  <a:ext uri="{0D108BD9-81ED-4DB2-BD59-A6C34878D82A}">
                    <a16:rowId xmlns:a16="http://schemas.microsoft.com/office/drawing/2014/main" val="2926752641"/>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Overweight</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120 – 129%</a:t>
                      </a:r>
                    </a:p>
                    <a:p>
                      <a:endParaRPr lang="es-CO" dirty="0"/>
                    </a:p>
                  </a:txBody>
                  <a:tcPr/>
                </a:tc>
                <a:extLst>
                  <a:ext uri="{0D108BD9-81ED-4DB2-BD59-A6C34878D82A}">
                    <a16:rowId xmlns:a16="http://schemas.microsoft.com/office/drawing/2014/main" val="2236477644"/>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Obese</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130 – 140%</a:t>
                      </a:r>
                    </a:p>
                    <a:p>
                      <a:endParaRPr lang="es-CO" dirty="0"/>
                    </a:p>
                  </a:txBody>
                  <a:tcPr/>
                </a:tc>
                <a:extLst>
                  <a:ext uri="{0D108BD9-81ED-4DB2-BD59-A6C34878D82A}">
                    <a16:rowId xmlns:a16="http://schemas.microsoft.com/office/drawing/2014/main" val="4179723799"/>
                  </a:ext>
                </a:extLst>
              </a:tr>
              <a:tr h="643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Morbidly Obese</a:t>
                      </a:r>
                    </a:p>
                    <a:p>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AR" sz="1800" dirty="0">
                          <a:latin typeface="Arial" panose="020B0604020202020204" pitchFamily="34" charset="0"/>
                          <a:cs typeface="Arial" panose="020B0604020202020204" pitchFamily="34" charset="0"/>
                        </a:rPr>
                        <a:t>&gt; 140 %</a:t>
                      </a:r>
                    </a:p>
                    <a:p>
                      <a:endParaRPr lang="es-CO" dirty="0"/>
                    </a:p>
                  </a:txBody>
                  <a:tcPr/>
                </a:tc>
                <a:extLst>
                  <a:ext uri="{0D108BD9-81ED-4DB2-BD59-A6C34878D82A}">
                    <a16:rowId xmlns:a16="http://schemas.microsoft.com/office/drawing/2014/main" val="423508579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23901">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1B0FAFBB-2079-4F69-9901-E97EB940F52D}"/>
              </a:ext>
            </a:extLst>
          </p:cNvPr>
          <p:cNvSpPr>
            <a:spLocks noGrp="1" noChangeArrowheads="1"/>
          </p:cNvSpPr>
          <p:nvPr>
            <p:ph type="title"/>
          </p:nvPr>
        </p:nvSpPr>
        <p:spPr>
          <a:xfrm>
            <a:off x="5715000" y="446536"/>
            <a:ext cx="3352800" cy="890588"/>
          </a:xfrm>
        </p:spPr>
        <p:txBody>
          <a:bodyPr/>
          <a:lstStyle/>
          <a:p>
            <a:pPr eaLnBrk="1" hangingPunct="1"/>
            <a:r>
              <a:rPr lang="en-US" altLang="es-AR" sz="3600" dirty="0">
                <a:solidFill>
                  <a:srgbClr val="0033CC"/>
                </a:solidFill>
              </a:rPr>
              <a:t>More Studies!</a:t>
            </a:r>
          </a:p>
        </p:txBody>
      </p:sp>
      <p:sp>
        <p:nvSpPr>
          <p:cNvPr id="88067" name="Content Placeholder 2">
            <a:extLst>
              <a:ext uri="{FF2B5EF4-FFF2-40B4-BE49-F238E27FC236}">
                <a16:creationId xmlns:a16="http://schemas.microsoft.com/office/drawing/2014/main" id="{3E3ACD1F-1A1C-47E7-9F62-C1E635D24769}"/>
              </a:ext>
            </a:extLst>
          </p:cNvPr>
          <p:cNvSpPr>
            <a:spLocks noGrp="1" noChangeArrowheads="1"/>
          </p:cNvSpPr>
          <p:nvPr>
            <p:ph idx="1"/>
          </p:nvPr>
        </p:nvSpPr>
        <p:spPr>
          <a:xfrm>
            <a:off x="1676400" y="1828800"/>
            <a:ext cx="9525000" cy="4724400"/>
          </a:xfrm>
        </p:spPr>
        <p:txBody>
          <a:bodyPr/>
          <a:lstStyle/>
          <a:p>
            <a:pPr marL="0" indent="0" eaLnBrk="1" hangingPunct="1">
              <a:buNone/>
            </a:pPr>
            <a:r>
              <a:rPr lang="en-US" altLang="es-AR" sz="1400" dirty="0"/>
              <a:t>Int J </a:t>
            </a:r>
            <a:r>
              <a:rPr lang="en-US" altLang="es-AR" sz="1400" dirty="0" err="1"/>
              <a:t>Tuberc</a:t>
            </a:r>
            <a:r>
              <a:rPr lang="en-US" altLang="es-AR" sz="1400" dirty="0"/>
              <a:t>.   Lung Dis. </a:t>
            </a:r>
            <a:r>
              <a:rPr lang="en-US" altLang="es-AR" sz="1400" dirty="0">
                <a:solidFill>
                  <a:srgbClr val="C00000"/>
                </a:solidFill>
              </a:rPr>
              <a:t>2014 May;18(5</a:t>
            </a:r>
            <a:r>
              <a:rPr lang="en-US" altLang="es-AR" sz="1400" dirty="0"/>
              <a:t>):564-70. </a:t>
            </a:r>
            <a:r>
              <a:rPr lang="en-US" altLang="es-AR" sz="1400" dirty="0" err="1"/>
              <a:t>doi</a:t>
            </a:r>
            <a:r>
              <a:rPr lang="en-US" altLang="es-AR" sz="1400" dirty="0"/>
              <a:t>: 10.5588/ijtld.13.0602.</a:t>
            </a:r>
          </a:p>
          <a:p>
            <a:pPr marL="0" indent="0" eaLnBrk="1" hangingPunct="1">
              <a:buNone/>
            </a:pPr>
            <a:r>
              <a:rPr lang="en-US" altLang="es-AR" b="1" dirty="0"/>
              <a:t>Body mass index</a:t>
            </a:r>
            <a:r>
              <a:rPr lang="en-US" altLang="es-AR" dirty="0"/>
              <a:t> predictive of sputum culture conversion among MDR-TB patients in Indonesia.</a:t>
            </a:r>
          </a:p>
          <a:p>
            <a:pPr marL="0" indent="0" eaLnBrk="1" hangingPunct="1">
              <a:buNone/>
            </a:pPr>
            <a:endParaRPr lang="en-US" altLang="es-AR" sz="1800" dirty="0">
              <a:latin typeface="Arial" panose="020B0604020202020204" pitchFamily="34" charset="0"/>
              <a:cs typeface="Arial" panose="020B0604020202020204" pitchFamily="34" charset="0"/>
            </a:endParaRPr>
          </a:p>
          <a:p>
            <a:pPr marL="0" indent="0" eaLnBrk="1" hangingPunct="1">
              <a:buNone/>
            </a:pPr>
            <a:r>
              <a:rPr lang="en-US" altLang="es-AR" sz="1800" dirty="0">
                <a:latin typeface="Arial" panose="020B0604020202020204" pitchFamily="34" charset="0"/>
                <a:cs typeface="Arial" panose="020B0604020202020204" pitchFamily="34" charset="0"/>
              </a:rPr>
              <a:t>Compared to patients with </a:t>
            </a:r>
            <a:r>
              <a:rPr lang="en-US" altLang="es-AR" sz="1800" dirty="0">
                <a:solidFill>
                  <a:srgbClr val="0033CC"/>
                </a:solidFill>
                <a:latin typeface="Arial" panose="020B0604020202020204" pitchFamily="34" charset="0"/>
                <a:cs typeface="Arial" panose="020B0604020202020204" pitchFamily="34" charset="0"/>
              </a:rPr>
              <a:t>normal weight (BMI ≥18.5), severely underweight patients (BMI &lt;16 ) </a:t>
            </a:r>
            <a:r>
              <a:rPr lang="en-US" altLang="es-AR" sz="1800" dirty="0">
                <a:latin typeface="Arial" panose="020B0604020202020204" pitchFamily="34" charset="0"/>
                <a:cs typeface="Arial" panose="020B0604020202020204" pitchFamily="34" charset="0"/>
              </a:rPr>
              <a:t>had longer time to initial conversion and a lower probability of sputum culture conversion within 4 months.</a:t>
            </a:r>
          </a:p>
          <a:p>
            <a:pPr marL="0" indent="0" eaLnBrk="1" hangingPunct="1">
              <a:buNone/>
            </a:pPr>
            <a:endParaRPr lang="en-US" altLang="es-AR" sz="1400" i="1" dirty="0">
              <a:latin typeface="Arial" panose="020B0604020202020204" pitchFamily="34" charset="0"/>
              <a:cs typeface="Arial" panose="020B0604020202020204" pitchFamily="34" charset="0"/>
            </a:endParaRPr>
          </a:p>
          <a:p>
            <a:pPr marL="0" indent="0" eaLnBrk="1" hangingPunct="1">
              <a:buNone/>
            </a:pPr>
            <a:r>
              <a:rPr lang="en-US" altLang="es-AR" sz="1800" b="1" dirty="0">
                <a:latin typeface="Arial" panose="020B0604020202020204" pitchFamily="34" charset="0"/>
                <a:cs typeface="Arial" panose="020B0604020202020204" pitchFamily="34" charset="0"/>
              </a:rPr>
              <a:t>Conclusion:</a:t>
            </a:r>
          </a:p>
          <a:p>
            <a:pPr marL="0" indent="0" eaLnBrk="1" hangingPunct="1">
              <a:buNone/>
            </a:pPr>
            <a:r>
              <a:rPr lang="en-US" altLang="es-AR" b="1" dirty="0">
                <a:solidFill>
                  <a:srgbClr val="FF0000"/>
                </a:solidFill>
                <a:latin typeface="Arial" panose="020B0604020202020204" pitchFamily="34" charset="0"/>
                <a:cs typeface="Arial" panose="020B0604020202020204" pitchFamily="34" charset="0"/>
              </a:rPr>
              <a:t>Severe underweight </a:t>
            </a:r>
            <a:r>
              <a:rPr lang="en-US" altLang="es-AR" dirty="0">
                <a:latin typeface="Arial" panose="020B0604020202020204" pitchFamily="34" charset="0"/>
                <a:cs typeface="Arial" panose="020B0604020202020204" pitchFamily="34" charset="0"/>
              </a:rPr>
              <a:t>was associated with </a:t>
            </a:r>
            <a:r>
              <a:rPr lang="en-US" altLang="es-AR" b="1" dirty="0">
                <a:latin typeface="Arial" panose="020B0604020202020204" pitchFamily="34" charset="0"/>
                <a:cs typeface="Arial" panose="020B0604020202020204" pitchFamily="34" charset="0"/>
              </a:rPr>
              <a:t>longer time to initial sputum culture conversion </a:t>
            </a:r>
            <a:r>
              <a:rPr lang="en-US" altLang="es-AR" dirty="0">
                <a:latin typeface="Arial" panose="020B0604020202020204" pitchFamily="34" charset="0"/>
                <a:cs typeface="Arial" panose="020B0604020202020204" pitchFamily="34" charset="0"/>
              </a:rPr>
              <a:t>among MDR-TB patients.</a:t>
            </a:r>
            <a:endParaRPr lang="en-US" altLang="es-AR" sz="1400" i="1" dirty="0">
              <a:latin typeface="Arial" panose="020B0604020202020204" pitchFamily="34" charset="0"/>
              <a:cs typeface="Arial" panose="020B0604020202020204" pitchFamily="34" charset="0"/>
            </a:endParaRPr>
          </a:p>
        </p:txBody>
      </p:sp>
      <p:pic>
        <p:nvPicPr>
          <p:cNvPr id="88068" name="Picture 5">
            <a:extLst>
              <a:ext uri="{FF2B5EF4-FFF2-40B4-BE49-F238E27FC236}">
                <a16:creationId xmlns:a16="http://schemas.microsoft.com/office/drawing/2014/main" id="{6724E51F-2F22-413D-AFC3-98CC069DD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3667"/>
            <a:ext cx="3505200" cy="176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40139"/>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57B59EDF-12FA-4A34-99FB-AC92A9160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38" t="34747" r="62270" b="14967"/>
          <a:stretch>
            <a:fillRect/>
          </a:stretch>
        </p:blipFill>
        <p:spPr bwMode="auto">
          <a:xfrm>
            <a:off x="838200" y="1371600"/>
            <a:ext cx="8207375" cy="49053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TextBox 9">
            <a:extLst>
              <a:ext uri="{FF2B5EF4-FFF2-40B4-BE49-F238E27FC236}">
                <a16:creationId xmlns:a16="http://schemas.microsoft.com/office/drawing/2014/main" id="{08A6FD95-1B02-473A-960F-229FFD7719CB}"/>
              </a:ext>
            </a:extLst>
          </p:cNvPr>
          <p:cNvSpPr txBox="1">
            <a:spLocks noChangeArrowheads="1"/>
          </p:cNvSpPr>
          <p:nvPr/>
        </p:nvSpPr>
        <p:spPr bwMode="auto">
          <a:xfrm>
            <a:off x="1447800" y="379325"/>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sz="2800" b="1" dirty="0">
                <a:solidFill>
                  <a:srgbClr val="003399"/>
                </a:solidFill>
              </a:rPr>
              <a:t>TB Incidence Related to BMI</a:t>
            </a:r>
          </a:p>
          <a:p>
            <a:pPr algn="ctr"/>
            <a:r>
              <a:rPr lang="en-US" altLang="es-CO" sz="2800" b="1" dirty="0">
                <a:solidFill>
                  <a:srgbClr val="003399"/>
                </a:solidFill>
              </a:rPr>
              <a:t>1971-1992 </a:t>
            </a:r>
          </a:p>
        </p:txBody>
      </p:sp>
      <p:sp>
        <p:nvSpPr>
          <p:cNvPr id="4" name="Oval 3">
            <a:extLst>
              <a:ext uri="{FF2B5EF4-FFF2-40B4-BE49-F238E27FC236}">
                <a16:creationId xmlns:a16="http://schemas.microsoft.com/office/drawing/2014/main" id="{38674B7B-6AF7-4228-9621-71AEAFCABD59}"/>
              </a:ext>
            </a:extLst>
          </p:cNvPr>
          <p:cNvSpPr/>
          <p:nvPr/>
        </p:nvSpPr>
        <p:spPr>
          <a:xfrm>
            <a:off x="5942662" y="3657600"/>
            <a:ext cx="2263775"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Arrow: Right 1">
            <a:extLst>
              <a:ext uri="{FF2B5EF4-FFF2-40B4-BE49-F238E27FC236}">
                <a16:creationId xmlns:a16="http://schemas.microsoft.com/office/drawing/2014/main" id="{A25111D7-7411-485B-86E7-1CAC1FCDF318}"/>
              </a:ext>
            </a:extLst>
          </p:cNvPr>
          <p:cNvSpPr/>
          <p:nvPr/>
        </p:nvSpPr>
        <p:spPr>
          <a:xfrm rot="9043163">
            <a:off x="7718912" y="4180889"/>
            <a:ext cx="975050" cy="31233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7AE91EFC-CA3A-4C62-AC19-409168BDA566}"/>
              </a:ext>
            </a:extLst>
          </p:cNvPr>
          <p:cNvSpPr>
            <a:spLocks noGrp="1" noChangeArrowheads="1"/>
          </p:cNvSpPr>
          <p:nvPr>
            <p:ph idx="1"/>
          </p:nvPr>
        </p:nvSpPr>
        <p:spPr>
          <a:xfrm>
            <a:off x="2057400" y="2743200"/>
            <a:ext cx="8229600" cy="1371600"/>
          </a:xfrm>
        </p:spPr>
        <p:txBody>
          <a:bodyPr/>
          <a:lstStyle/>
          <a:p>
            <a:pPr algn="ctr" eaLnBrk="1" hangingPunct="1">
              <a:buFontTx/>
              <a:buNone/>
            </a:pPr>
            <a:r>
              <a:rPr lang="en-US" altLang="es-AR" sz="4000" b="1">
                <a:solidFill>
                  <a:srgbClr val="003399"/>
                </a:solidFill>
                <a:latin typeface="Cambria" panose="02040503050406030204" pitchFamily="18" charset="0"/>
              </a:rPr>
              <a:t>Case Study  # 1</a:t>
            </a:r>
          </a:p>
        </p:txBody>
      </p:sp>
    </p:spTree>
  </p:cSld>
  <p:clrMapOvr>
    <a:masterClrMapping/>
  </p:clrMapOvr>
  <p:transition spd="slow" advTm="266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1329CA5C-4CDA-46AB-837D-FA5014CF375F}"/>
              </a:ext>
            </a:extLst>
          </p:cNvPr>
          <p:cNvSpPr>
            <a:spLocks noGrp="1" noChangeArrowheads="1"/>
          </p:cNvSpPr>
          <p:nvPr>
            <p:ph type="title"/>
          </p:nvPr>
        </p:nvSpPr>
        <p:spPr>
          <a:xfrm>
            <a:off x="4038600" y="166688"/>
            <a:ext cx="3886200" cy="666750"/>
          </a:xfrm>
        </p:spPr>
        <p:txBody>
          <a:bodyPr>
            <a:normAutofit/>
          </a:bodyPr>
          <a:lstStyle/>
          <a:p>
            <a:pPr eaLnBrk="1" hangingPunct="1"/>
            <a:r>
              <a:rPr lang="en-US" altLang="es-AR" sz="3200" dirty="0">
                <a:solidFill>
                  <a:srgbClr val="0033CC"/>
                </a:solidFill>
              </a:rPr>
              <a:t>Case Study # 1</a:t>
            </a:r>
          </a:p>
        </p:txBody>
      </p:sp>
      <p:sp>
        <p:nvSpPr>
          <p:cNvPr id="3" name="Content Placeholder 2">
            <a:extLst>
              <a:ext uri="{FF2B5EF4-FFF2-40B4-BE49-F238E27FC236}">
                <a16:creationId xmlns:a16="http://schemas.microsoft.com/office/drawing/2014/main" id="{AFC3BA0D-3610-494E-B931-05C2755BC57D}"/>
              </a:ext>
            </a:extLst>
          </p:cNvPr>
          <p:cNvSpPr>
            <a:spLocks noGrp="1"/>
          </p:cNvSpPr>
          <p:nvPr>
            <p:ph idx="1"/>
          </p:nvPr>
        </p:nvSpPr>
        <p:spPr>
          <a:xfrm>
            <a:off x="1600200" y="3486150"/>
            <a:ext cx="9677400" cy="2895600"/>
          </a:xfrm>
        </p:spPr>
        <p:txBody>
          <a:bodyPr rtlCol="0">
            <a:normAutofit lnSpcReduction="10000"/>
          </a:bodyPr>
          <a:lstStyle/>
          <a:p>
            <a:pPr marL="0" indent="0" eaLnBrk="1" fontAlgn="auto" hangingPunct="1">
              <a:lnSpc>
                <a:spcPct val="100000"/>
              </a:lnSpc>
              <a:spcAft>
                <a:spcPts val="0"/>
              </a:spcAft>
              <a:buNone/>
              <a:defRPr/>
            </a:pPr>
            <a:r>
              <a:rPr lang="en-US" dirty="0">
                <a:latin typeface="Calibri" panose="020F0502020204030204" pitchFamily="34" charset="0"/>
                <a:cs typeface="Calibri" panose="020F0502020204030204" pitchFamily="34" charset="0"/>
              </a:rPr>
              <a:t>42-year-old Hispanic male admitted to </a:t>
            </a:r>
            <a:r>
              <a:rPr lang="en-US" i="1" dirty="0">
                <a:latin typeface="Calibri" panose="020F0502020204030204" pitchFamily="34" charset="0"/>
                <a:cs typeface="Calibri" panose="020F0502020204030204" pitchFamily="34" charset="0"/>
              </a:rPr>
              <a:t>Texas Center for Infectious Disease </a:t>
            </a:r>
            <a:r>
              <a:rPr lang="en-US" dirty="0">
                <a:latin typeface="Calibri" panose="020F0502020204030204" pitchFamily="34" charset="0"/>
                <a:cs typeface="Calibri" panose="020F0502020204030204" pitchFamily="34" charset="0"/>
              </a:rPr>
              <a:t>(TCID) </a:t>
            </a:r>
          </a:p>
          <a:p>
            <a:pPr>
              <a:lnSpc>
                <a:spcPct val="100000"/>
              </a:lnSpc>
              <a:defRPr/>
            </a:pPr>
            <a:r>
              <a:rPr lang="en-US" dirty="0">
                <a:latin typeface="Calibri" panose="020F0502020204030204" pitchFamily="34" charset="0"/>
                <a:cs typeface="Calibri" panose="020F0502020204030204" pitchFamily="34" charset="0"/>
              </a:rPr>
              <a:t>Chronic diarrhea, severe undernutrition, difficulty walking, generalized weakness</a:t>
            </a:r>
          </a:p>
          <a:p>
            <a:pPr eaLnBrk="1" fontAlgn="auto" hangingPunct="1">
              <a:lnSpc>
                <a:spcPct val="100000"/>
              </a:lnSpc>
              <a:spcAft>
                <a:spcPts val="0"/>
              </a:spcAft>
              <a:defRPr/>
            </a:pPr>
            <a:r>
              <a:rPr lang="en-US" dirty="0">
                <a:solidFill>
                  <a:srgbClr val="FF0000"/>
                </a:solidFill>
                <a:latin typeface="Calibri" panose="020F0502020204030204" pitchFamily="34" charset="0"/>
                <a:cs typeface="Calibri" panose="020F0502020204030204" pitchFamily="34" charset="0"/>
              </a:rPr>
              <a:t>60Lb weight loss</a:t>
            </a:r>
            <a:endParaRPr lang="en-US" dirty="0">
              <a:latin typeface="Calibri" panose="020F0502020204030204" pitchFamily="34" charset="0"/>
              <a:cs typeface="Calibri" panose="020F0502020204030204" pitchFamily="34" charset="0"/>
            </a:endParaRPr>
          </a:p>
          <a:p>
            <a:pPr eaLnBrk="1" fontAlgn="auto" hangingPunct="1">
              <a:lnSpc>
                <a:spcPct val="100000"/>
              </a:lnSpc>
              <a:spcAft>
                <a:spcPts val="0"/>
              </a:spcAft>
              <a:defRPr/>
            </a:pPr>
            <a:r>
              <a:rPr lang="en-US" dirty="0">
                <a:latin typeface="Calibri" panose="020F0502020204030204" pitchFamily="34" charset="0"/>
                <a:cs typeface="Calibri" panose="020F0502020204030204" pitchFamily="34" charset="0"/>
              </a:rPr>
              <a:t>Disseminated TB involving lungs and bowel</a:t>
            </a:r>
          </a:p>
        </p:txBody>
      </p:sp>
      <p:pic>
        <p:nvPicPr>
          <p:cNvPr id="91140" name="Picture 2">
            <a:extLst>
              <a:ext uri="{FF2B5EF4-FFF2-40B4-BE49-F238E27FC236}">
                <a16:creationId xmlns:a16="http://schemas.microsoft.com/office/drawing/2014/main" id="{D9E71936-218A-4CBB-AD7E-8C6BE9B2E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57275"/>
            <a:ext cx="27622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6AF1D1C-F483-31B3-6855-EC1B1737AD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057275"/>
            <a:ext cx="2847174" cy="19240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Tm="256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a:extLst>
              <a:ext uri="{FF2B5EF4-FFF2-40B4-BE49-F238E27FC236}">
                <a16:creationId xmlns:a16="http://schemas.microsoft.com/office/drawing/2014/main" id="{91E8C982-984E-8134-FE51-2645FC8B7FF8}"/>
              </a:ext>
            </a:extLst>
          </p:cNvPr>
          <p:cNvSpPr>
            <a:spLocks noGrp="1"/>
          </p:cNvSpPr>
          <p:nvPr>
            <p:ph type="title"/>
          </p:nvPr>
        </p:nvSpPr>
        <p:spPr>
          <a:xfrm>
            <a:off x="1905000" y="381000"/>
            <a:ext cx="8229600" cy="1143000"/>
          </a:xfrm>
        </p:spPr>
        <p:txBody>
          <a:bodyPr/>
          <a:lstStyle/>
          <a:p>
            <a:pPr algn="ctr" eaLnBrk="1" hangingPunct="1"/>
            <a:r>
              <a:rPr lang="en-US" altLang="es-AR" sz="3200" dirty="0">
                <a:solidFill>
                  <a:srgbClr val="0033CC"/>
                </a:solidFill>
              </a:rPr>
              <a:t>Nutritional Assessment</a:t>
            </a:r>
            <a:br>
              <a:rPr lang="en-US" altLang="es-AR" sz="3200" dirty="0">
                <a:solidFill>
                  <a:srgbClr val="0033CC"/>
                </a:solidFill>
              </a:rPr>
            </a:br>
            <a:r>
              <a:rPr lang="en-US" altLang="es-AR" sz="3200" dirty="0">
                <a:solidFill>
                  <a:srgbClr val="0033CC"/>
                </a:solidFill>
              </a:rPr>
              <a:t>Case study # 1</a:t>
            </a:r>
          </a:p>
        </p:txBody>
      </p:sp>
      <p:sp>
        <p:nvSpPr>
          <p:cNvPr id="81923" name="TextBox 5">
            <a:extLst>
              <a:ext uri="{FF2B5EF4-FFF2-40B4-BE49-F238E27FC236}">
                <a16:creationId xmlns:a16="http://schemas.microsoft.com/office/drawing/2014/main" id="{2D76A8D9-5DDA-F98B-5DD0-BDD9550B721D}"/>
              </a:ext>
            </a:extLst>
          </p:cNvPr>
          <p:cNvSpPr txBox="1">
            <a:spLocks noChangeArrowheads="1"/>
          </p:cNvSpPr>
          <p:nvPr/>
        </p:nvSpPr>
        <p:spPr bwMode="auto">
          <a:xfrm>
            <a:off x="813183" y="1579565"/>
            <a:ext cx="36004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dirty="0">
                <a:latin typeface="Arial" panose="020B0604020202020204" pitchFamily="34" charset="0"/>
              </a:rPr>
              <a:t>MC, 42 y/o Hispanic male   </a:t>
            </a:r>
          </a:p>
          <a:p>
            <a:pPr eaLnBrk="1" hangingPunct="1">
              <a:spcBef>
                <a:spcPct val="0"/>
              </a:spcBef>
              <a:buFontTx/>
              <a:buNone/>
            </a:pPr>
            <a:r>
              <a:rPr lang="en-US" altLang="es-AR" sz="2000" dirty="0">
                <a:latin typeface="Arial" panose="020B0604020202020204" pitchFamily="34" charset="0"/>
              </a:rPr>
              <a:t>Admitted to the TB hospital	</a:t>
            </a:r>
          </a:p>
        </p:txBody>
      </p:sp>
      <p:sp>
        <p:nvSpPr>
          <p:cNvPr id="81924" name="Rectangle 438">
            <a:extLst>
              <a:ext uri="{FF2B5EF4-FFF2-40B4-BE49-F238E27FC236}">
                <a16:creationId xmlns:a16="http://schemas.microsoft.com/office/drawing/2014/main" id="{0087049F-12C9-E66F-25A0-15BE90A1334A}"/>
              </a:ext>
            </a:extLst>
          </p:cNvPr>
          <p:cNvSpPr>
            <a:spLocks noChangeArrowheads="1"/>
          </p:cNvSpPr>
          <p:nvPr/>
        </p:nvSpPr>
        <p:spPr bwMode="auto">
          <a:xfrm>
            <a:off x="2457450" y="2671763"/>
            <a:ext cx="1341438"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25" name="Rectangle 439">
            <a:extLst>
              <a:ext uri="{FF2B5EF4-FFF2-40B4-BE49-F238E27FC236}">
                <a16:creationId xmlns:a16="http://schemas.microsoft.com/office/drawing/2014/main" id="{F7910438-196B-93F7-CB59-0684230431F3}"/>
              </a:ext>
            </a:extLst>
          </p:cNvPr>
          <p:cNvSpPr>
            <a:spLocks noChangeArrowheads="1"/>
          </p:cNvSpPr>
          <p:nvPr/>
        </p:nvSpPr>
        <p:spPr bwMode="auto">
          <a:xfrm>
            <a:off x="3798888" y="2671763"/>
            <a:ext cx="1611312"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26" name="Rectangle 440">
            <a:extLst>
              <a:ext uri="{FF2B5EF4-FFF2-40B4-BE49-F238E27FC236}">
                <a16:creationId xmlns:a16="http://schemas.microsoft.com/office/drawing/2014/main" id="{1A1D9258-16F4-CB8A-A20F-227E1DD6E65C}"/>
              </a:ext>
            </a:extLst>
          </p:cNvPr>
          <p:cNvSpPr>
            <a:spLocks noChangeArrowheads="1"/>
          </p:cNvSpPr>
          <p:nvPr/>
        </p:nvSpPr>
        <p:spPr bwMode="auto">
          <a:xfrm>
            <a:off x="5410201" y="2671763"/>
            <a:ext cx="1636713"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27" name="Rectangle 441">
            <a:extLst>
              <a:ext uri="{FF2B5EF4-FFF2-40B4-BE49-F238E27FC236}">
                <a16:creationId xmlns:a16="http://schemas.microsoft.com/office/drawing/2014/main" id="{DF23EE91-F2CE-2462-9040-27D690060BBD}"/>
              </a:ext>
            </a:extLst>
          </p:cNvPr>
          <p:cNvSpPr>
            <a:spLocks noChangeArrowheads="1"/>
          </p:cNvSpPr>
          <p:nvPr/>
        </p:nvSpPr>
        <p:spPr bwMode="auto">
          <a:xfrm>
            <a:off x="7046914" y="2671763"/>
            <a:ext cx="1182687"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28" name="Rectangle 442">
            <a:extLst>
              <a:ext uri="{FF2B5EF4-FFF2-40B4-BE49-F238E27FC236}">
                <a16:creationId xmlns:a16="http://schemas.microsoft.com/office/drawing/2014/main" id="{74BCFC9B-C1FD-217D-5585-09AC8329B9F8}"/>
              </a:ext>
            </a:extLst>
          </p:cNvPr>
          <p:cNvSpPr>
            <a:spLocks noChangeArrowheads="1"/>
          </p:cNvSpPr>
          <p:nvPr/>
        </p:nvSpPr>
        <p:spPr bwMode="auto">
          <a:xfrm>
            <a:off x="8229600" y="2671763"/>
            <a:ext cx="1879600"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29" name="Rectangle 443">
            <a:extLst>
              <a:ext uri="{FF2B5EF4-FFF2-40B4-BE49-F238E27FC236}">
                <a16:creationId xmlns:a16="http://schemas.microsoft.com/office/drawing/2014/main" id="{3B1BDC7F-BF79-C192-D80E-53F47B6D3F95}"/>
              </a:ext>
            </a:extLst>
          </p:cNvPr>
          <p:cNvSpPr>
            <a:spLocks noChangeArrowheads="1"/>
          </p:cNvSpPr>
          <p:nvPr/>
        </p:nvSpPr>
        <p:spPr bwMode="auto">
          <a:xfrm>
            <a:off x="2457450" y="3413126"/>
            <a:ext cx="1341438"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0" name="Rectangle 444">
            <a:extLst>
              <a:ext uri="{FF2B5EF4-FFF2-40B4-BE49-F238E27FC236}">
                <a16:creationId xmlns:a16="http://schemas.microsoft.com/office/drawing/2014/main" id="{5BFE5C34-99AE-C88B-24AD-CE3F1913D658}"/>
              </a:ext>
            </a:extLst>
          </p:cNvPr>
          <p:cNvSpPr>
            <a:spLocks noChangeArrowheads="1"/>
          </p:cNvSpPr>
          <p:nvPr/>
        </p:nvSpPr>
        <p:spPr bwMode="auto">
          <a:xfrm>
            <a:off x="3798888" y="3413126"/>
            <a:ext cx="1611312"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1" name="Rectangle 445">
            <a:extLst>
              <a:ext uri="{FF2B5EF4-FFF2-40B4-BE49-F238E27FC236}">
                <a16:creationId xmlns:a16="http://schemas.microsoft.com/office/drawing/2014/main" id="{B6A87641-43C6-6175-DF33-143E1C53DB69}"/>
              </a:ext>
            </a:extLst>
          </p:cNvPr>
          <p:cNvSpPr>
            <a:spLocks noChangeArrowheads="1"/>
          </p:cNvSpPr>
          <p:nvPr/>
        </p:nvSpPr>
        <p:spPr bwMode="auto">
          <a:xfrm>
            <a:off x="5410201" y="3413126"/>
            <a:ext cx="1636713"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2" name="Rectangle 446">
            <a:extLst>
              <a:ext uri="{FF2B5EF4-FFF2-40B4-BE49-F238E27FC236}">
                <a16:creationId xmlns:a16="http://schemas.microsoft.com/office/drawing/2014/main" id="{AB81245A-DCC5-7BE5-65C9-560B774E4971}"/>
              </a:ext>
            </a:extLst>
          </p:cNvPr>
          <p:cNvSpPr>
            <a:spLocks noChangeArrowheads="1"/>
          </p:cNvSpPr>
          <p:nvPr/>
        </p:nvSpPr>
        <p:spPr bwMode="auto">
          <a:xfrm>
            <a:off x="7046914" y="3413126"/>
            <a:ext cx="1182687"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3" name="Rectangle 447">
            <a:extLst>
              <a:ext uri="{FF2B5EF4-FFF2-40B4-BE49-F238E27FC236}">
                <a16:creationId xmlns:a16="http://schemas.microsoft.com/office/drawing/2014/main" id="{60AE2479-361D-C4AB-9AEB-60276E0E9B93}"/>
              </a:ext>
            </a:extLst>
          </p:cNvPr>
          <p:cNvSpPr>
            <a:spLocks noChangeArrowheads="1"/>
          </p:cNvSpPr>
          <p:nvPr/>
        </p:nvSpPr>
        <p:spPr bwMode="auto">
          <a:xfrm>
            <a:off x="8229600" y="3413126"/>
            <a:ext cx="1879600"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4" name="Rectangle 448">
            <a:extLst>
              <a:ext uri="{FF2B5EF4-FFF2-40B4-BE49-F238E27FC236}">
                <a16:creationId xmlns:a16="http://schemas.microsoft.com/office/drawing/2014/main" id="{2AB35666-7F0C-EF14-865F-9CFF28970407}"/>
              </a:ext>
            </a:extLst>
          </p:cNvPr>
          <p:cNvSpPr>
            <a:spLocks noChangeArrowheads="1"/>
          </p:cNvSpPr>
          <p:nvPr/>
        </p:nvSpPr>
        <p:spPr bwMode="auto">
          <a:xfrm>
            <a:off x="3798889"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5" name="Rectangle 449">
            <a:extLst>
              <a:ext uri="{FF2B5EF4-FFF2-40B4-BE49-F238E27FC236}">
                <a16:creationId xmlns:a16="http://schemas.microsoft.com/office/drawing/2014/main" id="{7EE63F39-DDBE-F289-96F6-CC7D1FE54E3C}"/>
              </a:ext>
            </a:extLst>
          </p:cNvPr>
          <p:cNvSpPr>
            <a:spLocks noChangeArrowheads="1"/>
          </p:cNvSpPr>
          <p:nvPr/>
        </p:nvSpPr>
        <p:spPr bwMode="auto">
          <a:xfrm>
            <a:off x="54102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6" name="Rectangle 450">
            <a:extLst>
              <a:ext uri="{FF2B5EF4-FFF2-40B4-BE49-F238E27FC236}">
                <a16:creationId xmlns:a16="http://schemas.microsoft.com/office/drawing/2014/main" id="{1CCCCBC4-03BF-C22C-3A6A-F76FCBC57D91}"/>
              </a:ext>
            </a:extLst>
          </p:cNvPr>
          <p:cNvSpPr>
            <a:spLocks noChangeArrowheads="1"/>
          </p:cNvSpPr>
          <p:nvPr/>
        </p:nvSpPr>
        <p:spPr bwMode="auto">
          <a:xfrm>
            <a:off x="7046914" y="2667000"/>
            <a:ext cx="7937"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7" name="Rectangle 451">
            <a:extLst>
              <a:ext uri="{FF2B5EF4-FFF2-40B4-BE49-F238E27FC236}">
                <a16:creationId xmlns:a16="http://schemas.microsoft.com/office/drawing/2014/main" id="{2BD07233-0DFE-D52B-7D58-75CF818937D9}"/>
              </a:ext>
            </a:extLst>
          </p:cNvPr>
          <p:cNvSpPr>
            <a:spLocks noChangeArrowheads="1"/>
          </p:cNvSpPr>
          <p:nvPr/>
        </p:nvSpPr>
        <p:spPr bwMode="auto">
          <a:xfrm>
            <a:off x="82296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8" name="Rectangle 452">
            <a:extLst>
              <a:ext uri="{FF2B5EF4-FFF2-40B4-BE49-F238E27FC236}">
                <a16:creationId xmlns:a16="http://schemas.microsoft.com/office/drawing/2014/main" id="{B0893332-0ACC-FB4D-3ECF-D472308116BB}"/>
              </a:ext>
            </a:extLst>
          </p:cNvPr>
          <p:cNvSpPr>
            <a:spLocks noChangeArrowheads="1"/>
          </p:cNvSpPr>
          <p:nvPr/>
        </p:nvSpPr>
        <p:spPr bwMode="auto">
          <a:xfrm>
            <a:off x="2447926" y="3395664"/>
            <a:ext cx="7669213" cy="34925"/>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39" name="Rectangle 453">
            <a:extLst>
              <a:ext uri="{FF2B5EF4-FFF2-40B4-BE49-F238E27FC236}">
                <a16:creationId xmlns:a16="http://schemas.microsoft.com/office/drawing/2014/main" id="{253CA57E-53D8-5BF7-7F7E-7618D99707D8}"/>
              </a:ext>
            </a:extLst>
          </p:cNvPr>
          <p:cNvSpPr>
            <a:spLocks noChangeArrowheads="1"/>
          </p:cNvSpPr>
          <p:nvPr/>
        </p:nvSpPr>
        <p:spPr bwMode="auto">
          <a:xfrm>
            <a:off x="245745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40" name="Rectangle 454">
            <a:extLst>
              <a:ext uri="{FF2B5EF4-FFF2-40B4-BE49-F238E27FC236}">
                <a16:creationId xmlns:a16="http://schemas.microsoft.com/office/drawing/2014/main" id="{1875E27D-66E4-409D-30A7-254A262F194C}"/>
              </a:ext>
            </a:extLst>
          </p:cNvPr>
          <p:cNvSpPr>
            <a:spLocks noChangeArrowheads="1"/>
          </p:cNvSpPr>
          <p:nvPr/>
        </p:nvSpPr>
        <p:spPr bwMode="auto">
          <a:xfrm>
            <a:off x="1010920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41" name="Rectangle 455">
            <a:extLst>
              <a:ext uri="{FF2B5EF4-FFF2-40B4-BE49-F238E27FC236}">
                <a16:creationId xmlns:a16="http://schemas.microsoft.com/office/drawing/2014/main" id="{DD349201-44CF-4519-4E32-8C3483EC3511}"/>
              </a:ext>
            </a:extLst>
          </p:cNvPr>
          <p:cNvSpPr>
            <a:spLocks noChangeArrowheads="1"/>
          </p:cNvSpPr>
          <p:nvPr/>
        </p:nvSpPr>
        <p:spPr bwMode="auto">
          <a:xfrm>
            <a:off x="2452688" y="2671764"/>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42" name="Rectangle 456">
            <a:extLst>
              <a:ext uri="{FF2B5EF4-FFF2-40B4-BE49-F238E27FC236}">
                <a16:creationId xmlns:a16="http://schemas.microsoft.com/office/drawing/2014/main" id="{4C1FFBEE-6B96-966A-2E51-2E61257CF4DF}"/>
              </a:ext>
            </a:extLst>
          </p:cNvPr>
          <p:cNvSpPr>
            <a:spLocks noChangeArrowheads="1"/>
          </p:cNvSpPr>
          <p:nvPr/>
        </p:nvSpPr>
        <p:spPr bwMode="auto">
          <a:xfrm>
            <a:off x="2452688" y="4154489"/>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43" name="Rectangle 457">
            <a:extLst>
              <a:ext uri="{FF2B5EF4-FFF2-40B4-BE49-F238E27FC236}">
                <a16:creationId xmlns:a16="http://schemas.microsoft.com/office/drawing/2014/main" id="{B57A4B5D-92FF-9683-3207-D6BCDAC24BC6}"/>
              </a:ext>
            </a:extLst>
          </p:cNvPr>
          <p:cNvSpPr>
            <a:spLocks noChangeArrowheads="1"/>
          </p:cNvSpPr>
          <p:nvPr/>
        </p:nvSpPr>
        <p:spPr bwMode="auto">
          <a:xfrm>
            <a:off x="2541589" y="2706689"/>
            <a:ext cx="769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Age:</a:t>
            </a:r>
            <a:endParaRPr lang="en-US" altLang="es-AR" sz="1800">
              <a:latin typeface="Arial" panose="020B0604020202020204" pitchFamily="34" charset="0"/>
            </a:endParaRPr>
          </a:p>
        </p:txBody>
      </p:sp>
      <p:sp>
        <p:nvSpPr>
          <p:cNvPr id="81944" name="Rectangle 458">
            <a:extLst>
              <a:ext uri="{FF2B5EF4-FFF2-40B4-BE49-F238E27FC236}">
                <a16:creationId xmlns:a16="http://schemas.microsoft.com/office/drawing/2014/main" id="{9BBAE78C-ECCF-1216-FB8F-FDAB9E84321C}"/>
              </a:ext>
            </a:extLst>
          </p:cNvPr>
          <p:cNvSpPr>
            <a:spLocks noChangeArrowheads="1"/>
          </p:cNvSpPr>
          <p:nvPr/>
        </p:nvSpPr>
        <p:spPr bwMode="auto">
          <a:xfrm>
            <a:off x="2819401" y="2971801"/>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t>42</a:t>
            </a:r>
          </a:p>
        </p:txBody>
      </p:sp>
      <p:sp>
        <p:nvSpPr>
          <p:cNvPr id="81945" name="Rectangle 459">
            <a:extLst>
              <a:ext uri="{FF2B5EF4-FFF2-40B4-BE49-F238E27FC236}">
                <a16:creationId xmlns:a16="http://schemas.microsoft.com/office/drawing/2014/main" id="{292122BE-CCBE-EC23-DABC-688189E1791A}"/>
              </a:ext>
            </a:extLst>
          </p:cNvPr>
          <p:cNvSpPr>
            <a:spLocks noChangeArrowheads="1"/>
          </p:cNvSpPr>
          <p:nvPr/>
        </p:nvSpPr>
        <p:spPr bwMode="auto">
          <a:xfrm>
            <a:off x="3884614" y="2706689"/>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Sex:</a:t>
            </a:r>
            <a:endParaRPr lang="en-US" altLang="es-AR" sz="1800">
              <a:latin typeface="Arial" panose="020B0604020202020204" pitchFamily="34" charset="0"/>
            </a:endParaRPr>
          </a:p>
        </p:txBody>
      </p:sp>
      <p:sp>
        <p:nvSpPr>
          <p:cNvPr id="81946" name="Rectangle 460">
            <a:extLst>
              <a:ext uri="{FF2B5EF4-FFF2-40B4-BE49-F238E27FC236}">
                <a16:creationId xmlns:a16="http://schemas.microsoft.com/office/drawing/2014/main" id="{43763D94-D9B8-5C28-0B2B-4CA570AA19D4}"/>
              </a:ext>
            </a:extLst>
          </p:cNvPr>
          <p:cNvSpPr>
            <a:spLocks noChangeArrowheads="1"/>
          </p:cNvSpPr>
          <p:nvPr/>
        </p:nvSpPr>
        <p:spPr bwMode="auto">
          <a:xfrm>
            <a:off x="4505326" y="3087689"/>
            <a:ext cx="200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M</a:t>
            </a:r>
            <a:endParaRPr lang="en-US" altLang="es-AR" sz="1800">
              <a:latin typeface="Arial" panose="020B0604020202020204" pitchFamily="34" charset="0"/>
            </a:endParaRPr>
          </a:p>
        </p:txBody>
      </p:sp>
      <p:sp>
        <p:nvSpPr>
          <p:cNvPr id="81947" name="Rectangle 461">
            <a:extLst>
              <a:ext uri="{FF2B5EF4-FFF2-40B4-BE49-F238E27FC236}">
                <a16:creationId xmlns:a16="http://schemas.microsoft.com/office/drawing/2014/main" id="{C87035C6-091E-09B8-21CF-075A16F68620}"/>
              </a:ext>
            </a:extLst>
          </p:cNvPr>
          <p:cNvSpPr>
            <a:spLocks noChangeArrowheads="1"/>
          </p:cNvSpPr>
          <p:nvPr/>
        </p:nvSpPr>
        <p:spPr bwMode="auto">
          <a:xfrm>
            <a:off x="5495926" y="2706689"/>
            <a:ext cx="671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Ht:</a:t>
            </a:r>
            <a:endParaRPr lang="en-US" altLang="es-AR" sz="1800">
              <a:latin typeface="Arial" panose="020B0604020202020204" pitchFamily="34" charset="0"/>
            </a:endParaRPr>
          </a:p>
        </p:txBody>
      </p:sp>
      <p:sp>
        <p:nvSpPr>
          <p:cNvPr id="81948" name="Rectangle 462">
            <a:extLst>
              <a:ext uri="{FF2B5EF4-FFF2-40B4-BE49-F238E27FC236}">
                <a16:creationId xmlns:a16="http://schemas.microsoft.com/office/drawing/2014/main" id="{189B9A43-B587-A703-30B6-E7008DCB0B82}"/>
              </a:ext>
            </a:extLst>
          </p:cNvPr>
          <p:cNvSpPr>
            <a:spLocks noChangeArrowheads="1"/>
          </p:cNvSpPr>
          <p:nvPr/>
        </p:nvSpPr>
        <p:spPr bwMode="auto">
          <a:xfrm>
            <a:off x="5715001" y="2971801"/>
            <a:ext cx="85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5’7”</a:t>
            </a:r>
            <a:endParaRPr lang="en-US" altLang="es-AR" sz="1800">
              <a:latin typeface="Arial" panose="020B0604020202020204" pitchFamily="34" charset="0"/>
            </a:endParaRPr>
          </a:p>
        </p:txBody>
      </p:sp>
      <p:sp>
        <p:nvSpPr>
          <p:cNvPr id="81949" name="Rectangle 463">
            <a:extLst>
              <a:ext uri="{FF2B5EF4-FFF2-40B4-BE49-F238E27FC236}">
                <a16:creationId xmlns:a16="http://schemas.microsoft.com/office/drawing/2014/main" id="{8744260F-14CB-F22E-A167-6660F5774264}"/>
              </a:ext>
            </a:extLst>
          </p:cNvPr>
          <p:cNvSpPr>
            <a:spLocks noChangeArrowheads="1"/>
          </p:cNvSpPr>
          <p:nvPr/>
        </p:nvSpPr>
        <p:spPr bwMode="auto">
          <a:xfrm>
            <a:off x="7132638" y="2706689"/>
            <a:ext cx="715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Wt:</a:t>
            </a:r>
            <a:endParaRPr lang="en-US" altLang="es-AR" sz="1800">
              <a:latin typeface="Arial" panose="020B0604020202020204" pitchFamily="34" charset="0"/>
            </a:endParaRPr>
          </a:p>
        </p:txBody>
      </p:sp>
      <p:sp>
        <p:nvSpPr>
          <p:cNvPr id="81950" name="Rectangle 465">
            <a:extLst>
              <a:ext uri="{FF2B5EF4-FFF2-40B4-BE49-F238E27FC236}">
                <a16:creationId xmlns:a16="http://schemas.microsoft.com/office/drawing/2014/main" id="{CFFBCC55-4650-E57A-0B23-F25154914E2B}"/>
              </a:ext>
            </a:extLst>
          </p:cNvPr>
          <p:cNvSpPr>
            <a:spLocks noChangeArrowheads="1"/>
          </p:cNvSpPr>
          <p:nvPr/>
        </p:nvSpPr>
        <p:spPr bwMode="auto">
          <a:xfrm>
            <a:off x="8315325" y="2706689"/>
            <a:ext cx="1817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Usual Body Weight:</a:t>
            </a:r>
            <a:endParaRPr lang="en-US" altLang="es-AR" sz="1800">
              <a:latin typeface="Arial" panose="020B0604020202020204" pitchFamily="34" charset="0"/>
            </a:endParaRPr>
          </a:p>
        </p:txBody>
      </p:sp>
      <p:sp>
        <p:nvSpPr>
          <p:cNvPr id="81951" name="Rectangle 466">
            <a:extLst>
              <a:ext uri="{FF2B5EF4-FFF2-40B4-BE49-F238E27FC236}">
                <a16:creationId xmlns:a16="http://schemas.microsoft.com/office/drawing/2014/main" id="{AEF1B55E-E835-3E36-93EC-C7122C9825F5}"/>
              </a:ext>
            </a:extLst>
          </p:cNvPr>
          <p:cNvSpPr>
            <a:spLocks noChangeArrowheads="1"/>
          </p:cNvSpPr>
          <p:nvPr/>
        </p:nvSpPr>
        <p:spPr bwMode="auto">
          <a:xfrm>
            <a:off x="8610600" y="2971801"/>
            <a:ext cx="1087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142 Lb</a:t>
            </a:r>
            <a:endParaRPr lang="en-US" altLang="es-AR" sz="1800">
              <a:latin typeface="Arial" panose="020B0604020202020204" pitchFamily="34" charset="0"/>
            </a:endParaRPr>
          </a:p>
        </p:txBody>
      </p:sp>
      <p:sp>
        <p:nvSpPr>
          <p:cNvPr id="81952" name="Rectangle 468">
            <a:extLst>
              <a:ext uri="{FF2B5EF4-FFF2-40B4-BE49-F238E27FC236}">
                <a16:creationId xmlns:a16="http://schemas.microsoft.com/office/drawing/2014/main" id="{6EB0735D-B920-46DE-A099-D9C561E17F67}"/>
              </a:ext>
            </a:extLst>
          </p:cNvPr>
          <p:cNvSpPr>
            <a:spLocks noChangeArrowheads="1"/>
          </p:cNvSpPr>
          <p:nvPr/>
        </p:nvSpPr>
        <p:spPr bwMode="auto">
          <a:xfrm>
            <a:off x="2133600" y="3429001"/>
            <a:ext cx="1246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Frame Size:</a:t>
            </a:r>
            <a:endParaRPr lang="en-US" altLang="es-AR" sz="1800">
              <a:latin typeface="Arial" panose="020B0604020202020204" pitchFamily="34" charset="0"/>
            </a:endParaRPr>
          </a:p>
        </p:txBody>
      </p:sp>
      <p:sp>
        <p:nvSpPr>
          <p:cNvPr id="81953" name="Rectangle 469">
            <a:extLst>
              <a:ext uri="{FF2B5EF4-FFF2-40B4-BE49-F238E27FC236}">
                <a16:creationId xmlns:a16="http://schemas.microsoft.com/office/drawing/2014/main" id="{48BD6061-26F4-A92E-A87C-75401DE42AB3}"/>
              </a:ext>
            </a:extLst>
          </p:cNvPr>
          <p:cNvSpPr>
            <a:spLocks noChangeArrowheads="1"/>
          </p:cNvSpPr>
          <p:nvPr/>
        </p:nvSpPr>
        <p:spPr bwMode="auto">
          <a:xfrm>
            <a:off x="2362200" y="3733801"/>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s-AR" sz="1800" b="1">
                <a:solidFill>
                  <a:srgbClr val="000000"/>
                </a:solidFill>
              </a:rPr>
              <a:t>Medium</a:t>
            </a:r>
            <a:endParaRPr lang="en-US" altLang="es-AR" sz="1800">
              <a:latin typeface="Arial" panose="020B0604020202020204" pitchFamily="34" charset="0"/>
            </a:endParaRPr>
          </a:p>
        </p:txBody>
      </p:sp>
      <p:sp>
        <p:nvSpPr>
          <p:cNvPr id="34262" name="Rectangle 470">
            <a:extLst>
              <a:ext uri="{FF2B5EF4-FFF2-40B4-BE49-F238E27FC236}">
                <a16:creationId xmlns:a16="http://schemas.microsoft.com/office/drawing/2014/main" id="{FE6C53F3-1BE0-382D-9C16-BE5DDB3CCF32}"/>
              </a:ext>
            </a:extLst>
          </p:cNvPr>
          <p:cNvSpPr>
            <a:spLocks noChangeArrowheads="1"/>
          </p:cNvSpPr>
          <p:nvPr/>
        </p:nvSpPr>
        <p:spPr bwMode="auto">
          <a:xfrm>
            <a:off x="3581400" y="3429001"/>
            <a:ext cx="1771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Ideal Body Weight:</a:t>
            </a:r>
            <a:endParaRPr lang="en-US" altLang="es-AR" sz="1800">
              <a:latin typeface="Arial" panose="020B0604020202020204" pitchFamily="34" charset="0"/>
            </a:endParaRPr>
          </a:p>
        </p:txBody>
      </p:sp>
      <p:sp>
        <p:nvSpPr>
          <p:cNvPr id="34263" name="Rectangle 471">
            <a:extLst>
              <a:ext uri="{FF2B5EF4-FFF2-40B4-BE49-F238E27FC236}">
                <a16:creationId xmlns:a16="http://schemas.microsoft.com/office/drawing/2014/main" id="{5CDD498F-8D17-482C-C84E-8A7C2A4DF398}"/>
              </a:ext>
            </a:extLst>
          </p:cNvPr>
          <p:cNvSpPr>
            <a:spLocks noChangeArrowheads="1"/>
          </p:cNvSpPr>
          <p:nvPr/>
        </p:nvSpPr>
        <p:spPr bwMode="auto">
          <a:xfrm>
            <a:off x="3733800" y="37338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142 Lb</a:t>
            </a:r>
            <a:endParaRPr lang="en-US" altLang="es-AR" sz="1800">
              <a:latin typeface="Arial" panose="020B0604020202020204" pitchFamily="34" charset="0"/>
            </a:endParaRPr>
          </a:p>
        </p:txBody>
      </p:sp>
      <p:sp>
        <p:nvSpPr>
          <p:cNvPr id="34264" name="Rectangle 472">
            <a:extLst>
              <a:ext uri="{FF2B5EF4-FFF2-40B4-BE49-F238E27FC236}">
                <a16:creationId xmlns:a16="http://schemas.microsoft.com/office/drawing/2014/main" id="{E4C313CE-4636-D7A9-758F-60408FE5F9ED}"/>
              </a:ext>
            </a:extLst>
          </p:cNvPr>
          <p:cNvSpPr>
            <a:spLocks noChangeArrowheads="1"/>
          </p:cNvSpPr>
          <p:nvPr/>
        </p:nvSpPr>
        <p:spPr bwMode="auto">
          <a:xfrm>
            <a:off x="5495925" y="3448051"/>
            <a:ext cx="9540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 IBW:</a:t>
            </a:r>
            <a:endParaRPr lang="en-US" altLang="es-AR" sz="1800">
              <a:latin typeface="Arial" panose="020B0604020202020204" pitchFamily="34" charset="0"/>
            </a:endParaRPr>
          </a:p>
        </p:txBody>
      </p:sp>
      <p:sp>
        <p:nvSpPr>
          <p:cNvPr id="34266" name="Rectangle 474">
            <a:extLst>
              <a:ext uri="{FF2B5EF4-FFF2-40B4-BE49-F238E27FC236}">
                <a16:creationId xmlns:a16="http://schemas.microsoft.com/office/drawing/2014/main" id="{701A8D16-B100-64DE-A610-ED42A285D2EE}"/>
              </a:ext>
            </a:extLst>
          </p:cNvPr>
          <p:cNvSpPr>
            <a:spLocks noChangeArrowheads="1"/>
          </p:cNvSpPr>
          <p:nvPr/>
        </p:nvSpPr>
        <p:spPr bwMode="auto">
          <a:xfrm>
            <a:off x="7132638" y="3448051"/>
            <a:ext cx="7921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BMI:</a:t>
            </a:r>
            <a:endParaRPr lang="en-US" altLang="es-AR" sz="1800">
              <a:latin typeface="Arial" panose="020B0604020202020204" pitchFamily="34" charset="0"/>
            </a:endParaRPr>
          </a:p>
        </p:txBody>
      </p:sp>
      <p:sp>
        <p:nvSpPr>
          <p:cNvPr id="34267" name="Rectangle 475">
            <a:extLst>
              <a:ext uri="{FF2B5EF4-FFF2-40B4-BE49-F238E27FC236}">
                <a16:creationId xmlns:a16="http://schemas.microsoft.com/office/drawing/2014/main" id="{789D401F-3F7D-12E5-5FEE-6AA6928D47A8}"/>
              </a:ext>
            </a:extLst>
          </p:cNvPr>
          <p:cNvSpPr>
            <a:spLocks noChangeArrowheads="1"/>
          </p:cNvSpPr>
          <p:nvPr/>
        </p:nvSpPr>
        <p:spPr bwMode="auto">
          <a:xfrm>
            <a:off x="7086601" y="3733801"/>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12.2</a:t>
            </a:r>
            <a:endParaRPr lang="en-US" altLang="es-AR" sz="1800">
              <a:latin typeface="Arial" panose="020B0604020202020204" pitchFamily="34" charset="0"/>
            </a:endParaRPr>
          </a:p>
        </p:txBody>
      </p:sp>
      <p:sp>
        <p:nvSpPr>
          <p:cNvPr id="34269" name="Rectangle 477">
            <a:extLst>
              <a:ext uri="{FF2B5EF4-FFF2-40B4-BE49-F238E27FC236}">
                <a16:creationId xmlns:a16="http://schemas.microsoft.com/office/drawing/2014/main" id="{97426164-AF9D-827D-7D05-BC044780B8DF}"/>
              </a:ext>
            </a:extLst>
          </p:cNvPr>
          <p:cNvSpPr>
            <a:spLocks noChangeArrowheads="1"/>
          </p:cNvSpPr>
          <p:nvPr/>
        </p:nvSpPr>
        <p:spPr bwMode="auto">
          <a:xfrm>
            <a:off x="7988300" y="3740150"/>
            <a:ext cx="2133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solidFill>
                  <a:srgbClr val="C00000"/>
                </a:solidFill>
              </a:rPr>
              <a:t>Severely underweight</a:t>
            </a:r>
            <a:endParaRPr lang="en-US" altLang="es-AR" sz="1800">
              <a:latin typeface="Arial" panose="020B0604020202020204" pitchFamily="34" charset="0"/>
            </a:endParaRPr>
          </a:p>
        </p:txBody>
      </p:sp>
      <p:sp>
        <p:nvSpPr>
          <p:cNvPr id="81960" name="AutoShape 177">
            <a:extLst>
              <a:ext uri="{FF2B5EF4-FFF2-40B4-BE49-F238E27FC236}">
                <a16:creationId xmlns:a16="http://schemas.microsoft.com/office/drawing/2014/main" id="{171814DB-C52A-DD86-8FBA-1CC9960AAC3C}"/>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61" name="AutoShape 263">
            <a:extLst>
              <a:ext uri="{FF2B5EF4-FFF2-40B4-BE49-F238E27FC236}">
                <a16:creationId xmlns:a16="http://schemas.microsoft.com/office/drawing/2014/main" id="{5BBC280B-F9EE-CF4E-2273-1BF10784AD75}"/>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62" name="AutoShape 306">
            <a:extLst>
              <a:ext uri="{FF2B5EF4-FFF2-40B4-BE49-F238E27FC236}">
                <a16:creationId xmlns:a16="http://schemas.microsoft.com/office/drawing/2014/main" id="{6CDE8CDD-7D6D-394C-C65C-2F9D8DAD6609}"/>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63" name="AutoShape 349">
            <a:extLst>
              <a:ext uri="{FF2B5EF4-FFF2-40B4-BE49-F238E27FC236}">
                <a16:creationId xmlns:a16="http://schemas.microsoft.com/office/drawing/2014/main" id="{F01B601E-D182-3B18-1EB5-FDF0356F953B}"/>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1964" name="AutoShape 392">
            <a:extLst>
              <a:ext uri="{FF2B5EF4-FFF2-40B4-BE49-F238E27FC236}">
                <a16:creationId xmlns:a16="http://schemas.microsoft.com/office/drawing/2014/main" id="{8AC4BF20-5EEB-1098-8900-81E843BDE89E}"/>
              </a:ext>
            </a:extLst>
          </p:cNvPr>
          <p:cNvSpPr>
            <a:spLocks noChangeAspect="1" noChangeArrowheads="1"/>
          </p:cNvSpPr>
          <p:nvPr/>
        </p:nvSpPr>
        <p:spPr bwMode="auto">
          <a:xfrm>
            <a:off x="2057401"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51" name="TextBox 7">
            <a:extLst>
              <a:ext uri="{FF2B5EF4-FFF2-40B4-BE49-F238E27FC236}">
                <a16:creationId xmlns:a16="http://schemas.microsoft.com/office/drawing/2014/main" id="{E9B935EC-5C89-7C80-DF43-99706BDE50E6}"/>
              </a:ext>
            </a:extLst>
          </p:cNvPr>
          <p:cNvSpPr txBox="1">
            <a:spLocks noChangeArrowheads="1"/>
          </p:cNvSpPr>
          <p:nvPr/>
        </p:nvSpPr>
        <p:spPr bwMode="auto">
          <a:xfrm>
            <a:off x="1905000" y="4311650"/>
            <a:ext cx="4038600" cy="19383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dirty="0">
                <a:latin typeface="Arial" panose="020B0604020202020204" pitchFamily="34" charset="0"/>
              </a:rPr>
              <a:t>Labs</a:t>
            </a:r>
            <a:r>
              <a:rPr lang="en-US" altLang="es-AR" sz="2000" dirty="0">
                <a:latin typeface="Arial" panose="020B0604020202020204" pitchFamily="34" charset="0"/>
              </a:rPr>
              <a:t>: 	</a:t>
            </a:r>
          </a:p>
          <a:p>
            <a:pPr eaLnBrk="1" hangingPunct="1">
              <a:spcBef>
                <a:spcPct val="0"/>
              </a:spcBef>
              <a:buFontTx/>
              <a:buNone/>
            </a:pPr>
            <a:r>
              <a:rPr lang="en-US" altLang="es-AR" sz="2000" dirty="0">
                <a:latin typeface="Arial" panose="020B0604020202020204" pitchFamily="34" charset="0"/>
              </a:rPr>
              <a:t>	</a:t>
            </a:r>
            <a:r>
              <a:rPr lang="en-US" altLang="es-AR" sz="1600" dirty="0">
                <a:latin typeface="Arial" panose="020B0604020202020204" pitchFamily="34" charset="0"/>
              </a:rPr>
              <a:t>ALB:	 </a:t>
            </a:r>
            <a:r>
              <a:rPr lang="en-US" altLang="es-AR" sz="1600" b="1" dirty="0">
                <a:solidFill>
                  <a:srgbClr val="C00000"/>
                </a:solidFill>
                <a:latin typeface="Arial" panose="020B0604020202020204" pitchFamily="34" charset="0"/>
              </a:rPr>
              <a:t>2.0</a:t>
            </a:r>
            <a:r>
              <a:rPr lang="en-US" altLang="es-AR" sz="1600" dirty="0">
                <a:latin typeface="Arial" panose="020B0604020202020204" pitchFamily="34" charset="0"/>
              </a:rPr>
              <a:t>	</a:t>
            </a:r>
          </a:p>
          <a:p>
            <a:pPr eaLnBrk="1" hangingPunct="1">
              <a:spcBef>
                <a:spcPct val="0"/>
              </a:spcBef>
              <a:buFontTx/>
              <a:buNone/>
            </a:pPr>
            <a:r>
              <a:rPr lang="en-US" altLang="es-AR" sz="1600" dirty="0">
                <a:latin typeface="Arial" panose="020B0604020202020204" pitchFamily="34" charset="0"/>
              </a:rPr>
              <a:t>	Hgb:	</a:t>
            </a:r>
            <a:r>
              <a:rPr lang="en-US" altLang="es-AR" sz="1600" b="1" dirty="0">
                <a:solidFill>
                  <a:srgbClr val="C00000"/>
                </a:solidFill>
                <a:latin typeface="Arial" panose="020B0604020202020204" pitchFamily="34" charset="0"/>
              </a:rPr>
              <a:t>  9.7</a:t>
            </a:r>
          </a:p>
          <a:p>
            <a:pPr eaLnBrk="1" hangingPunct="1">
              <a:spcBef>
                <a:spcPct val="0"/>
              </a:spcBef>
              <a:buFontTx/>
              <a:buNone/>
            </a:pPr>
            <a:r>
              <a:rPr lang="en-US" altLang="es-AR" sz="1600" b="1" dirty="0">
                <a:solidFill>
                  <a:srgbClr val="C00000"/>
                </a:solidFill>
                <a:latin typeface="Arial" panose="020B0604020202020204" pitchFamily="34" charset="0"/>
              </a:rPr>
              <a:t>	</a:t>
            </a:r>
            <a:r>
              <a:rPr lang="en-US" altLang="es-AR" sz="1600" dirty="0">
                <a:latin typeface="Arial" panose="020B0604020202020204" pitchFamily="34" charset="0"/>
              </a:rPr>
              <a:t>Hct:</a:t>
            </a:r>
            <a:r>
              <a:rPr lang="en-US" altLang="es-AR" sz="1600" b="1" dirty="0">
                <a:solidFill>
                  <a:srgbClr val="C00000"/>
                </a:solidFill>
                <a:latin typeface="Arial" panose="020B0604020202020204" pitchFamily="34" charset="0"/>
              </a:rPr>
              <a:t>	26.3</a:t>
            </a:r>
          </a:p>
          <a:p>
            <a:pPr eaLnBrk="1" hangingPunct="1">
              <a:spcBef>
                <a:spcPct val="0"/>
              </a:spcBef>
              <a:buFontTx/>
              <a:buNone/>
            </a:pPr>
            <a:r>
              <a:rPr lang="en-US" altLang="es-AR" sz="1600" dirty="0">
                <a:latin typeface="Arial" panose="020B0604020202020204" pitchFamily="34" charset="0"/>
              </a:rPr>
              <a:t>	GLUC:</a:t>
            </a:r>
            <a:r>
              <a:rPr lang="en-US" altLang="es-AR" sz="1600" b="1" dirty="0">
                <a:solidFill>
                  <a:srgbClr val="C00000"/>
                </a:solidFill>
                <a:latin typeface="Arial" panose="020B0604020202020204" pitchFamily="34" charset="0"/>
              </a:rPr>
              <a:t>	161</a:t>
            </a:r>
          </a:p>
          <a:p>
            <a:pPr eaLnBrk="1" hangingPunct="1">
              <a:spcBef>
                <a:spcPct val="0"/>
              </a:spcBef>
              <a:buFontTx/>
              <a:buNone/>
            </a:pPr>
            <a:r>
              <a:rPr lang="en-US" altLang="es-AR" sz="1600" dirty="0">
                <a:latin typeface="Arial" panose="020B0604020202020204" pitchFamily="34" charset="0"/>
              </a:rPr>
              <a:t>	WBC:	</a:t>
            </a:r>
            <a:r>
              <a:rPr lang="en-US" altLang="es-AR" sz="1600" b="1" dirty="0">
                <a:solidFill>
                  <a:srgbClr val="C00000"/>
                </a:solidFill>
                <a:latin typeface="Arial" panose="020B0604020202020204" pitchFamily="34" charset="0"/>
              </a:rPr>
              <a:t>4.2</a:t>
            </a:r>
          </a:p>
          <a:p>
            <a:pPr eaLnBrk="1" hangingPunct="1">
              <a:spcBef>
                <a:spcPct val="0"/>
              </a:spcBef>
              <a:buFontTx/>
              <a:buNone/>
            </a:pPr>
            <a:r>
              <a:rPr lang="en-US" altLang="es-AR" sz="1600" b="1" dirty="0">
                <a:solidFill>
                  <a:srgbClr val="C00000"/>
                </a:solidFill>
                <a:latin typeface="Arial" panose="020B0604020202020204" pitchFamily="34" charset="0"/>
              </a:rPr>
              <a:t>	</a:t>
            </a:r>
            <a:r>
              <a:rPr lang="en-US" altLang="es-AR" sz="1600" dirty="0">
                <a:latin typeface="Arial" panose="020B0604020202020204" pitchFamily="34" charset="0"/>
              </a:rPr>
              <a:t>Hgb A1C </a:t>
            </a:r>
            <a:r>
              <a:rPr lang="en-US" altLang="es-AR" sz="1600" b="1" dirty="0">
                <a:solidFill>
                  <a:srgbClr val="C00000"/>
                </a:solidFill>
                <a:latin typeface="Arial" panose="020B0604020202020204" pitchFamily="34" charset="0"/>
              </a:rPr>
              <a:t>13.4%</a:t>
            </a:r>
          </a:p>
        </p:txBody>
      </p:sp>
      <p:sp>
        <p:nvSpPr>
          <p:cNvPr id="52" name="TextBox 9">
            <a:extLst>
              <a:ext uri="{FF2B5EF4-FFF2-40B4-BE49-F238E27FC236}">
                <a16:creationId xmlns:a16="http://schemas.microsoft.com/office/drawing/2014/main" id="{7227741B-F1E5-BBB7-B2DC-002CD7FCF98E}"/>
              </a:ext>
            </a:extLst>
          </p:cNvPr>
          <p:cNvSpPr txBox="1">
            <a:spLocks noChangeArrowheads="1"/>
          </p:cNvSpPr>
          <p:nvPr/>
        </p:nvSpPr>
        <p:spPr bwMode="auto">
          <a:xfrm>
            <a:off x="6311900" y="4311651"/>
            <a:ext cx="3810000" cy="20621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AR" sz="1600" b="1" dirty="0">
                <a:latin typeface="Arial" panose="020B0604020202020204" pitchFamily="34" charset="0"/>
              </a:rPr>
              <a:t>Risk Factors:</a:t>
            </a:r>
            <a:endParaRPr lang="en-US" altLang="es-AR" sz="1600" dirty="0">
              <a:latin typeface="Arial" panose="020B0604020202020204" pitchFamily="34" charset="0"/>
            </a:endParaRPr>
          </a:p>
          <a:p>
            <a:pPr eaLnBrk="1" hangingPunct="1">
              <a:spcBef>
                <a:spcPct val="0"/>
              </a:spcBef>
              <a:buFontTx/>
              <a:buNone/>
            </a:pPr>
            <a:r>
              <a:rPr lang="en-US" altLang="es-AR" sz="1600" dirty="0">
                <a:latin typeface="Arial" panose="020B0604020202020204" pitchFamily="34" charset="0"/>
              </a:rPr>
              <a:t>	</a:t>
            </a:r>
          </a:p>
          <a:p>
            <a:pPr marL="342900" indent="-342900" eaLnBrk="1" hangingPunct="1">
              <a:spcBef>
                <a:spcPct val="0"/>
              </a:spcBef>
            </a:pPr>
            <a:r>
              <a:rPr lang="en-US" altLang="es-AR" sz="1600" dirty="0">
                <a:latin typeface="Arial" panose="020B0604020202020204" pitchFamily="34" charset="0"/>
              </a:rPr>
              <a:t> &gt;20% underweight</a:t>
            </a:r>
          </a:p>
          <a:p>
            <a:pPr marL="342900" indent="-342900" eaLnBrk="1" hangingPunct="1">
              <a:spcBef>
                <a:spcPct val="0"/>
              </a:spcBef>
            </a:pPr>
            <a:r>
              <a:rPr lang="en-US" altLang="es-AR" sz="1600" dirty="0">
                <a:latin typeface="Arial" panose="020B0604020202020204" pitchFamily="34" charset="0"/>
              </a:rPr>
              <a:t> Disseminated TB </a:t>
            </a:r>
          </a:p>
          <a:p>
            <a:pPr marL="342900" indent="-342900" eaLnBrk="1" hangingPunct="1">
              <a:spcBef>
                <a:spcPct val="0"/>
              </a:spcBef>
            </a:pPr>
            <a:r>
              <a:rPr lang="en-US" altLang="es-AR" sz="1600" dirty="0">
                <a:latin typeface="Arial" panose="020B0604020202020204" pitchFamily="34" charset="0"/>
              </a:rPr>
              <a:t> GI TB </a:t>
            </a:r>
          </a:p>
          <a:p>
            <a:pPr marL="342900" indent="-342900" eaLnBrk="1" hangingPunct="1">
              <a:spcBef>
                <a:spcPct val="0"/>
              </a:spcBef>
            </a:pPr>
            <a:r>
              <a:rPr lang="en-US" altLang="es-AR" sz="1600" dirty="0">
                <a:latin typeface="Arial" panose="020B0604020202020204" pitchFamily="34" charset="0"/>
              </a:rPr>
              <a:t> Poorly control diabetes</a:t>
            </a:r>
          </a:p>
          <a:p>
            <a:pPr marL="342900" indent="-342900" eaLnBrk="1" hangingPunct="1">
              <a:spcBef>
                <a:spcPct val="0"/>
              </a:spcBef>
            </a:pPr>
            <a:r>
              <a:rPr lang="en-US" altLang="es-AR" sz="1600" dirty="0">
                <a:latin typeface="Arial" panose="020B0604020202020204" pitchFamily="34" charset="0"/>
              </a:rPr>
              <a:t> Smoker</a:t>
            </a:r>
          </a:p>
          <a:p>
            <a:pPr marL="342900" indent="-342900" eaLnBrk="1" hangingPunct="1">
              <a:spcBef>
                <a:spcPct val="0"/>
              </a:spcBef>
            </a:pPr>
            <a:r>
              <a:rPr lang="en-US" altLang="es-AR" sz="1600" dirty="0">
                <a:latin typeface="Arial" panose="020B0604020202020204" pitchFamily="34" charset="0"/>
              </a:rPr>
              <a:t> Lack of family support	</a:t>
            </a:r>
          </a:p>
        </p:txBody>
      </p:sp>
      <p:sp>
        <p:nvSpPr>
          <p:cNvPr id="2" name="Rectangle 474">
            <a:extLst>
              <a:ext uri="{FF2B5EF4-FFF2-40B4-BE49-F238E27FC236}">
                <a16:creationId xmlns:a16="http://schemas.microsoft.com/office/drawing/2014/main" id="{0C30C693-16F2-2D39-12AB-7A0F2F6E1C3E}"/>
              </a:ext>
            </a:extLst>
          </p:cNvPr>
          <p:cNvSpPr>
            <a:spLocks noChangeArrowheads="1"/>
          </p:cNvSpPr>
          <p:nvPr/>
        </p:nvSpPr>
        <p:spPr bwMode="auto">
          <a:xfrm>
            <a:off x="8763001" y="3429000"/>
            <a:ext cx="9783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t>Classification</a:t>
            </a:r>
          </a:p>
        </p:txBody>
      </p:sp>
      <p:sp>
        <p:nvSpPr>
          <p:cNvPr id="81968" name="TextBox 2">
            <a:extLst>
              <a:ext uri="{FF2B5EF4-FFF2-40B4-BE49-F238E27FC236}">
                <a16:creationId xmlns:a16="http://schemas.microsoft.com/office/drawing/2014/main" id="{764A8BFF-D1F3-5C7C-19E5-EA6EA829BC5A}"/>
              </a:ext>
            </a:extLst>
          </p:cNvPr>
          <p:cNvSpPr txBox="1">
            <a:spLocks noChangeArrowheads="1"/>
          </p:cNvSpPr>
          <p:nvPr/>
        </p:nvSpPr>
        <p:spPr bwMode="auto">
          <a:xfrm>
            <a:off x="6480175" y="1828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AR" altLang="es-AR" sz="1800">
              <a:latin typeface="Arial" panose="020B0604020202020204" pitchFamily="34" charset="0"/>
            </a:endParaRPr>
          </a:p>
        </p:txBody>
      </p:sp>
      <p:sp>
        <p:nvSpPr>
          <p:cNvPr id="81969" name="TextBox 5">
            <a:extLst>
              <a:ext uri="{FF2B5EF4-FFF2-40B4-BE49-F238E27FC236}">
                <a16:creationId xmlns:a16="http://schemas.microsoft.com/office/drawing/2014/main" id="{E0357167-A15C-1D1A-0D81-7377065895D1}"/>
              </a:ext>
            </a:extLst>
          </p:cNvPr>
          <p:cNvSpPr txBox="1">
            <a:spLocks noChangeArrowheads="1"/>
          </p:cNvSpPr>
          <p:nvPr/>
        </p:nvSpPr>
        <p:spPr bwMode="auto">
          <a:xfrm>
            <a:off x="4505326" y="1681161"/>
            <a:ext cx="67627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dirty="0">
                <a:latin typeface="Arial" panose="020B0604020202020204" pitchFamily="34" charset="0"/>
              </a:rPr>
              <a:t>Diagnosis: 	</a:t>
            </a:r>
            <a:r>
              <a:rPr lang="en-US" altLang="es-AR" sz="2000" dirty="0">
                <a:latin typeface="Arial" panose="020B0604020202020204" pitchFamily="34" charset="0"/>
              </a:rPr>
              <a:t>Disseminated TB (lungs and bowel), 			DM, Chronic diarrhea, severe malnutrition  </a:t>
            </a:r>
          </a:p>
        </p:txBody>
      </p:sp>
      <p:sp>
        <p:nvSpPr>
          <p:cNvPr id="81970" name="TextBox 3">
            <a:extLst>
              <a:ext uri="{FF2B5EF4-FFF2-40B4-BE49-F238E27FC236}">
                <a16:creationId xmlns:a16="http://schemas.microsoft.com/office/drawing/2014/main" id="{19DA15CC-E038-EEB6-9F3E-1B7F218D7B8B}"/>
              </a:ext>
            </a:extLst>
          </p:cNvPr>
          <p:cNvSpPr txBox="1">
            <a:spLocks noChangeArrowheads="1"/>
          </p:cNvSpPr>
          <p:nvPr/>
        </p:nvSpPr>
        <p:spPr bwMode="auto">
          <a:xfrm flipH="1">
            <a:off x="7319963" y="2992439"/>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a:latin typeface="Arial" panose="020B0604020202020204" pitchFamily="34" charset="0"/>
              </a:rPr>
              <a:t>77.8</a:t>
            </a:r>
          </a:p>
        </p:txBody>
      </p:sp>
      <p:sp>
        <p:nvSpPr>
          <p:cNvPr id="36915" name="TextBox 4">
            <a:extLst>
              <a:ext uri="{FF2B5EF4-FFF2-40B4-BE49-F238E27FC236}">
                <a16:creationId xmlns:a16="http://schemas.microsoft.com/office/drawing/2014/main" id="{FC004F3B-3905-00DD-1DEF-385B6C7F2D1E}"/>
              </a:ext>
            </a:extLst>
          </p:cNvPr>
          <p:cNvSpPr txBox="1">
            <a:spLocks noChangeArrowheads="1"/>
          </p:cNvSpPr>
          <p:nvPr/>
        </p:nvSpPr>
        <p:spPr bwMode="auto">
          <a:xfrm>
            <a:off x="5856288" y="3687764"/>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latin typeface="Arial" panose="020B0604020202020204" pitchFamily="34" charset="0"/>
              </a:rPr>
              <a:t>54.7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7524">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2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9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2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2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62" grpId="0"/>
      <p:bldP spid="34263" grpId="0"/>
      <p:bldP spid="34264" grpId="0"/>
      <p:bldP spid="34266" grpId="0"/>
      <p:bldP spid="34267" grpId="0"/>
      <p:bldP spid="34269" grpId="0"/>
      <p:bldP spid="51" grpId="0" animBg="1"/>
      <p:bldP spid="52" grpId="0" animBg="1"/>
      <p:bldP spid="2" grpId="0"/>
      <p:bldP spid="369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a:extLst>
              <a:ext uri="{FF2B5EF4-FFF2-40B4-BE49-F238E27FC236}">
                <a16:creationId xmlns:a16="http://schemas.microsoft.com/office/drawing/2014/main" id="{568DDACD-64DD-41B4-A210-3986D4BA95C4}"/>
              </a:ext>
            </a:extLst>
          </p:cNvPr>
          <p:cNvSpPr txBox="1">
            <a:spLocks noChangeArrowheads="1"/>
          </p:cNvSpPr>
          <p:nvPr/>
        </p:nvSpPr>
        <p:spPr bwMode="auto">
          <a:xfrm>
            <a:off x="2057400" y="15240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sz="2800" b="1" dirty="0">
                <a:solidFill>
                  <a:srgbClr val="003399"/>
                </a:solidFill>
                <a:latin typeface="Gill Sans MT" panose="020B0502020104020203" pitchFamily="34" charset="0"/>
              </a:rPr>
              <a:t>Geographic Overlap between TB and Undernutrition Worldwide 2018</a:t>
            </a:r>
          </a:p>
        </p:txBody>
      </p:sp>
      <p:pic>
        <p:nvPicPr>
          <p:cNvPr id="30723" name="Picture 2">
            <a:extLst>
              <a:ext uri="{FF2B5EF4-FFF2-40B4-BE49-F238E27FC236}">
                <a16:creationId xmlns:a16="http://schemas.microsoft.com/office/drawing/2014/main" id="{97BF432C-CB65-46E4-B8F4-8BE332693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1235075"/>
            <a:ext cx="5751513"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7BF3D48B-31D6-4C04-84E0-A1300E9DDBE1}"/>
              </a:ext>
            </a:extLst>
          </p:cNvPr>
          <p:cNvSpPr/>
          <p:nvPr/>
        </p:nvSpPr>
        <p:spPr>
          <a:xfrm>
            <a:off x="5791201" y="1785939"/>
            <a:ext cx="2568575" cy="2008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13242AFF-A0C1-43EB-AB6B-270194045EDB}"/>
              </a:ext>
            </a:extLst>
          </p:cNvPr>
          <p:cNvSpPr/>
          <p:nvPr/>
        </p:nvSpPr>
        <p:spPr>
          <a:xfrm>
            <a:off x="5616575" y="4564064"/>
            <a:ext cx="2743200" cy="2008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6" name="Picture 2">
            <a:extLst>
              <a:ext uri="{FF2B5EF4-FFF2-40B4-BE49-F238E27FC236}">
                <a16:creationId xmlns:a16="http://schemas.microsoft.com/office/drawing/2014/main" id="{2ECC0ADA-4F62-429A-9443-9E5A5E220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1243014"/>
            <a:ext cx="5751513"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a:extLst>
              <a:ext uri="{FF2B5EF4-FFF2-40B4-BE49-F238E27FC236}">
                <a16:creationId xmlns:a16="http://schemas.microsoft.com/office/drawing/2014/main" id="{C7A5E580-3D8A-935B-DCE0-971C445EA7C4}"/>
              </a:ext>
            </a:extLst>
          </p:cNvPr>
          <p:cNvSpPr>
            <a:spLocks noGrp="1"/>
          </p:cNvSpPr>
          <p:nvPr>
            <p:ph type="title"/>
          </p:nvPr>
        </p:nvSpPr>
        <p:spPr>
          <a:xfrm>
            <a:off x="733902" y="78227"/>
            <a:ext cx="10195560" cy="1325563"/>
          </a:xfrm>
        </p:spPr>
        <p:txBody>
          <a:bodyPr/>
          <a:lstStyle/>
          <a:p>
            <a:pPr algn="ctr" eaLnBrk="1" hangingPunct="1"/>
            <a:r>
              <a:rPr lang="en-US" altLang="es-AR" sz="3200" dirty="0">
                <a:solidFill>
                  <a:srgbClr val="0033CC"/>
                </a:solidFill>
              </a:rPr>
              <a:t>Nutritional Assessment</a:t>
            </a:r>
            <a:br>
              <a:rPr lang="en-US" altLang="es-AR" sz="3200" dirty="0">
                <a:solidFill>
                  <a:srgbClr val="0033CC"/>
                </a:solidFill>
              </a:rPr>
            </a:br>
            <a:r>
              <a:rPr lang="en-US" altLang="es-AR" sz="3200" dirty="0">
                <a:solidFill>
                  <a:srgbClr val="0033CC"/>
                </a:solidFill>
              </a:rPr>
              <a:t>Follow Up Case # 1</a:t>
            </a:r>
          </a:p>
        </p:txBody>
      </p:sp>
      <p:sp>
        <p:nvSpPr>
          <p:cNvPr id="83971" name="Slide Number Placeholder 3">
            <a:extLst>
              <a:ext uri="{FF2B5EF4-FFF2-40B4-BE49-F238E27FC236}">
                <a16:creationId xmlns:a16="http://schemas.microsoft.com/office/drawing/2014/main" id="{84519DA1-B971-14D6-EB25-7F5D0D2364E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2" name="TextBox 5">
            <a:extLst>
              <a:ext uri="{FF2B5EF4-FFF2-40B4-BE49-F238E27FC236}">
                <a16:creationId xmlns:a16="http://schemas.microsoft.com/office/drawing/2014/main" id="{F0AE2C48-FD68-B792-A5A3-4EC51CEC1C26}"/>
              </a:ext>
            </a:extLst>
          </p:cNvPr>
          <p:cNvSpPr txBox="1">
            <a:spLocks noChangeArrowheads="1"/>
          </p:cNvSpPr>
          <p:nvPr/>
        </p:nvSpPr>
        <p:spPr bwMode="auto">
          <a:xfrm>
            <a:off x="457203" y="1532350"/>
            <a:ext cx="105765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dirty="0">
                <a:latin typeface="Arial" panose="020B0604020202020204" pitchFamily="34" charset="0"/>
              </a:rPr>
              <a:t>Diet advance slowly, pt. refuses to eat meals on regular basis, several episodes of hypoglycemia. Severe metabolic acidosis. Discharged after 1 year of treatment 	</a:t>
            </a:r>
          </a:p>
        </p:txBody>
      </p:sp>
      <p:sp>
        <p:nvSpPr>
          <p:cNvPr id="83973" name="Rectangle 438">
            <a:extLst>
              <a:ext uri="{FF2B5EF4-FFF2-40B4-BE49-F238E27FC236}">
                <a16:creationId xmlns:a16="http://schemas.microsoft.com/office/drawing/2014/main" id="{5640FD44-9F23-46F3-00FA-DE2890E7ED2C}"/>
              </a:ext>
            </a:extLst>
          </p:cNvPr>
          <p:cNvSpPr>
            <a:spLocks noChangeArrowheads="1"/>
          </p:cNvSpPr>
          <p:nvPr/>
        </p:nvSpPr>
        <p:spPr bwMode="auto">
          <a:xfrm>
            <a:off x="2457450" y="2671763"/>
            <a:ext cx="1341438"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4" name="Rectangle 439">
            <a:extLst>
              <a:ext uri="{FF2B5EF4-FFF2-40B4-BE49-F238E27FC236}">
                <a16:creationId xmlns:a16="http://schemas.microsoft.com/office/drawing/2014/main" id="{ECB629C4-2A6A-4BF6-2B3B-2FB738652D0A}"/>
              </a:ext>
            </a:extLst>
          </p:cNvPr>
          <p:cNvSpPr>
            <a:spLocks noChangeArrowheads="1"/>
          </p:cNvSpPr>
          <p:nvPr/>
        </p:nvSpPr>
        <p:spPr bwMode="auto">
          <a:xfrm>
            <a:off x="3798888" y="2671763"/>
            <a:ext cx="1611312"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5" name="Rectangle 440">
            <a:extLst>
              <a:ext uri="{FF2B5EF4-FFF2-40B4-BE49-F238E27FC236}">
                <a16:creationId xmlns:a16="http://schemas.microsoft.com/office/drawing/2014/main" id="{D7E83229-BF28-301B-AF80-B78DD913C8BE}"/>
              </a:ext>
            </a:extLst>
          </p:cNvPr>
          <p:cNvSpPr>
            <a:spLocks noChangeArrowheads="1"/>
          </p:cNvSpPr>
          <p:nvPr/>
        </p:nvSpPr>
        <p:spPr bwMode="auto">
          <a:xfrm>
            <a:off x="5410201" y="2671763"/>
            <a:ext cx="1636713"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6" name="Rectangle 441">
            <a:extLst>
              <a:ext uri="{FF2B5EF4-FFF2-40B4-BE49-F238E27FC236}">
                <a16:creationId xmlns:a16="http://schemas.microsoft.com/office/drawing/2014/main" id="{EFB5162F-8BB0-BB8C-569D-08D63F19AF77}"/>
              </a:ext>
            </a:extLst>
          </p:cNvPr>
          <p:cNvSpPr>
            <a:spLocks noChangeArrowheads="1"/>
          </p:cNvSpPr>
          <p:nvPr/>
        </p:nvSpPr>
        <p:spPr bwMode="auto">
          <a:xfrm>
            <a:off x="6970714" y="2671763"/>
            <a:ext cx="1182687"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7" name="Rectangle 442">
            <a:extLst>
              <a:ext uri="{FF2B5EF4-FFF2-40B4-BE49-F238E27FC236}">
                <a16:creationId xmlns:a16="http://schemas.microsoft.com/office/drawing/2014/main" id="{33DD246D-A813-0C05-132E-BD0C0834FD2B}"/>
              </a:ext>
            </a:extLst>
          </p:cNvPr>
          <p:cNvSpPr>
            <a:spLocks noChangeArrowheads="1"/>
          </p:cNvSpPr>
          <p:nvPr/>
        </p:nvSpPr>
        <p:spPr bwMode="auto">
          <a:xfrm>
            <a:off x="8229600" y="2671763"/>
            <a:ext cx="1879600"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8" name="Rectangle 443">
            <a:extLst>
              <a:ext uri="{FF2B5EF4-FFF2-40B4-BE49-F238E27FC236}">
                <a16:creationId xmlns:a16="http://schemas.microsoft.com/office/drawing/2014/main" id="{6C1CA21A-2E4B-F5DB-377F-9EC49984ED9A}"/>
              </a:ext>
            </a:extLst>
          </p:cNvPr>
          <p:cNvSpPr>
            <a:spLocks noChangeArrowheads="1"/>
          </p:cNvSpPr>
          <p:nvPr/>
        </p:nvSpPr>
        <p:spPr bwMode="auto">
          <a:xfrm>
            <a:off x="2457450" y="3413126"/>
            <a:ext cx="1341438"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79" name="Rectangle 444">
            <a:extLst>
              <a:ext uri="{FF2B5EF4-FFF2-40B4-BE49-F238E27FC236}">
                <a16:creationId xmlns:a16="http://schemas.microsoft.com/office/drawing/2014/main" id="{6F9F9E9E-A6D0-584E-1752-FC2952A1DBF8}"/>
              </a:ext>
            </a:extLst>
          </p:cNvPr>
          <p:cNvSpPr>
            <a:spLocks noChangeArrowheads="1"/>
          </p:cNvSpPr>
          <p:nvPr/>
        </p:nvSpPr>
        <p:spPr bwMode="auto">
          <a:xfrm>
            <a:off x="3798888" y="3413126"/>
            <a:ext cx="1611312"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0" name="Rectangle 445">
            <a:extLst>
              <a:ext uri="{FF2B5EF4-FFF2-40B4-BE49-F238E27FC236}">
                <a16:creationId xmlns:a16="http://schemas.microsoft.com/office/drawing/2014/main" id="{A1C48550-C952-6CE4-D8C8-2FC9B071465C}"/>
              </a:ext>
            </a:extLst>
          </p:cNvPr>
          <p:cNvSpPr>
            <a:spLocks noChangeArrowheads="1"/>
          </p:cNvSpPr>
          <p:nvPr/>
        </p:nvSpPr>
        <p:spPr bwMode="auto">
          <a:xfrm>
            <a:off x="5410201" y="3413126"/>
            <a:ext cx="1636713"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1" name="Rectangle 446">
            <a:extLst>
              <a:ext uri="{FF2B5EF4-FFF2-40B4-BE49-F238E27FC236}">
                <a16:creationId xmlns:a16="http://schemas.microsoft.com/office/drawing/2014/main" id="{A8A4AF28-5FC3-4152-FF19-043EE894D80C}"/>
              </a:ext>
            </a:extLst>
          </p:cNvPr>
          <p:cNvSpPr>
            <a:spLocks noChangeArrowheads="1"/>
          </p:cNvSpPr>
          <p:nvPr/>
        </p:nvSpPr>
        <p:spPr bwMode="auto">
          <a:xfrm>
            <a:off x="7046914" y="3413126"/>
            <a:ext cx="1182687"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2" name="Rectangle 447">
            <a:extLst>
              <a:ext uri="{FF2B5EF4-FFF2-40B4-BE49-F238E27FC236}">
                <a16:creationId xmlns:a16="http://schemas.microsoft.com/office/drawing/2014/main" id="{E4A1F1B9-7A28-0793-0144-4ABC83CDCBBA}"/>
              </a:ext>
            </a:extLst>
          </p:cNvPr>
          <p:cNvSpPr>
            <a:spLocks noChangeArrowheads="1"/>
          </p:cNvSpPr>
          <p:nvPr/>
        </p:nvSpPr>
        <p:spPr bwMode="auto">
          <a:xfrm>
            <a:off x="8229600" y="3413126"/>
            <a:ext cx="1879600"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3" name="Rectangle 448">
            <a:extLst>
              <a:ext uri="{FF2B5EF4-FFF2-40B4-BE49-F238E27FC236}">
                <a16:creationId xmlns:a16="http://schemas.microsoft.com/office/drawing/2014/main" id="{B64A7FB4-95DD-9F4E-85B8-97EDFC02B457}"/>
              </a:ext>
            </a:extLst>
          </p:cNvPr>
          <p:cNvSpPr>
            <a:spLocks noChangeArrowheads="1"/>
          </p:cNvSpPr>
          <p:nvPr/>
        </p:nvSpPr>
        <p:spPr bwMode="auto">
          <a:xfrm>
            <a:off x="3798889"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4" name="Rectangle 449">
            <a:extLst>
              <a:ext uri="{FF2B5EF4-FFF2-40B4-BE49-F238E27FC236}">
                <a16:creationId xmlns:a16="http://schemas.microsoft.com/office/drawing/2014/main" id="{99DC75C8-F782-89E8-5CB9-123A03DC6A83}"/>
              </a:ext>
            </a:extLst>
          </p:cNvPr>
          <p:cNvSpPr>
            <a:spLocks noChangeArrowheads="1"/>
          </p:cNvSpPr>
          <p:nvPr/>
        </p:nvSpPr>
        <p:spPr bwMode="auto">
          <a:xfrm>
            <a:off x="54102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5" name="Rectangle 450">
            <a:extLst>
              <a:ext uri="{FF2B5EF4-FFF2-40B4-BE49-F238E27FC236}">
                <a16:creationId xmlns:a16="http://schemas.microsoft.com/office/drawing/2014/main" id="{86A95C06-70C5-ABFF-1605-8244F1C4AF0B}"/>
              </a:ext>
            </a:extLst>
          </p:cNvPr>
          <p:cNvSpPr>
            <a:spLocks noChangeArrowheads="1"/>
          </p:cNvSpPr>
          <p:nvPr/>
        </p:nvSpPr>
        <p:spPr bwMode="auto">
          <a:xfrm>
            <a:off x="7046914" y="2667000"/>
            <a:ext cx="7937"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6" name="Rectangle 451">
            <a:extLst>
              <a:ext uri="{FF2B5EF4-FFF2-40B4-BE49-F238E27FC236}">
                <a16:creationId xmlns:a16="http://schemas.microsoft.com/office/drawing/2014/main" id="{0EC30712-1267-7DC7-1762-51C00FB09D04}"/>
              </a:ext>
            </a:extLst>
          </p:cNvPr>
          <p:cNvSpPr>
            <a:spLocks noChangeArrowheads="1"/>
          </p:cNvSpPr>
          <p:nvPr/>
        </p:nvSpPr>
        <p:spPr bwMode="auto">
          <a:xfrm>
            <a:off x="82296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7" name="Rectangle 452">
            <a:extLst>
              <a:ext uri="{FF2B5EF4-FFF2-40B4-BE49-F238E27FC236}">
                <a16:creationId xmlns:a16="http://schemas.microsoft.com/office/drawing/2014/main" id="{50FCA2DB-7757-F5CC-1D76-99BAE16506E2}"/>
              </a:ext>
            </a:extLst>
          </p:cNvPr>
          <p:cNvSpPr>
            <a:spLocks noChangeArrowheads="1"/>
          </p:cNvSpPr>
          <p:nvPr/>
        </p:nvSpPr>
        <p:spPr bwMode="auto">
          <a:xfrm>
            <a:off x="2447926" y="3395664"/>
            <a:ext cx="7669213" cy="34925"/>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8" name="Rectangle 453">
            <a:extLst>
              <a:ext uri="{FF2B5EF4-FFF2-40B4-BE49-F238E27FC236}">
                <a16:creationId xmlns:a16="http://schemas.microsoft.com/office/drawing/2014/main" id="{728DD7FC-E2FA-6B9C-5DE1-1BC9871F3F9F}"/>
              </a:ext>
            </a:extLst>
          </p:cNvPr>
          <p:cNvSpPr>
            <a:spLocks noChangeArrowheads="1"/>
          </p:cNvSpPr>
          <p:nvPr/>
        </p:nvSpPr>
        <p:spPr bwMode="auto">
          <a:xfrm>
            <a:off x="245745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89" name="Rectangle 454">
            <a:extLst>
              <a:ext uri="{FF2B5EF4-FFF2-40B4-BE49-F238E27FC236}">
                <a16:creationId xmlns:a16="http://schemas.microsoft.com/office/drawing/2014/main" id="{3E1030B6-1E20-21CF-7986-24161BA774B7}"/>
              </a:ext>
            </a:extLst>
          </p:cNvPr>
          <p:cNvSpPr>
            <a:spLocks noChangeArrowheads="1"/>
          </p:cNvSpPr>
          <p:nvPr/>
        </p:nvSpPr>
        <p:spPr bwMode="auto">
          <a:xfrm>
            <a:off x="1010920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90" name="Rectangle 455">
            <a:extLst>
              <a:ext uri="{FF2B5EF4-FFF2-40B4-BE49-F238E27FC236}">
                <a16:creationId xmlns:a16="http://schemas.microsoft.com/office/drawing/2014/main" id="{2D235942-736B-00D0-A538-249DE1A428F8}"/>
              </a:ext>
            </a:extLst>
          </p:cNvPr>
          <p:cNvSpPr>
            <a:spLocks noChangeArrowheads="1"/>
          </p:cNvSpPr>
          <p:nvPr/>
        </p:nvSpPr>
        <p:spPr bwMode="auto">
          <a:xfrm>
            <a:off x="2452688" y="2671764"/>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91" name="Rectangle 456">
            <a:extLst>
              <a:ext uri="{FF2B5EF4-FFF2-40B4-BE49-F238E27FC236}">
                <a16:creationId xmlns:a16="http://schemas.microsoft.com/office/drawing/2014/main" id="{A6660993-F41A-20BD-45D4-B00F1039B6B8}"/>
              </a:ext>
            </a:extLst>
          </p:cNvPr>
          <p:cNvSpPr>
            <a:spLocks noChangeArrowheads="1"/>
          </p:cNvSpPr>
          <p:nvPr/>
        </p:nvSpPr>
        <p:spPr bwMode="auto">
          <a:xfrm>
            <a:off x="2452688" y="4154489"/>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3992" name="Rectangle 457">
            <a:extLst>
              <a:ext uri="{FF2B5EF4-FFF2-40B4-BE49-F238E27FC236}">
                <a16:creationId xmlns:a16="http://schemas.microsoft.com/office/drawing/2014/main" id="{5887EE01-F2CF-1EB9-9DAB-094DBA545FC4}"/>
              </a:ext>
            </a:extLst>
          </p:cNvPr>
          <p:cNvSpPr>
            <a:spLocks noChangeArrowheads="1"/>
          </p:cNvSpPr>
          <p:nvPr/>
        </p:nvSpPr>
        <p:spPr bwMode="auto">
          <a:xfrm>
            <a:off x="2541589" y="2706689"/>
            <a:ext cx="769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Age:</a:t>
            </a:r>
            <a:endParaRPr lang="en-US" altLang="es-AR" sz="1800">
              <a:latin typeface="Arial" panose="020B0604020202020204" pitchFamily="34" charset="0"/>
            </a:endParaRPr>
          </a:p>
        </p:txBody>
      </p:sp>
      <p:sp>
        <p:nvSpPr>
          <p:cNvPr id="83993" name="Rectangle 458">
            <a:extLst>
              <a:ext uri="{FF2B5EF4-FFF2-40B4-BE49-F238E27FC236}">
                <a16:creationId xmlns:a16="http://schemas.microsoft.com/office/drawing/2014/main" id="{F0ECE963-1E49-61F3-130F-006C96F15283}"/>
              </a:ext>
            </a:extLst>
          </p:cNvPr>
          <p:cNvSpPr>
            <a:spLocks noChangeArrowheads="1"/>
          </p:cNvSpPr>
          <p:nvPr/>
        </p:nvSpPr>
        <p:spPr bwMode="auto">
          <a:xfrm>
            <a:off x="2819401" y="2971801"/>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a:latin typeface="Arial" panose="020B0604020202020204" pitchFamily="34" charset="0"/>
              </a:rPr>
              <a:t>42</a:t>
            </a:r>
          </a:p>
        </p:txBody>
      </p:sp>
      <p:sp>
        <p:nvSpPr>
          <p:cNvPr id="83994" name="Rectangle 459">
            <a:extLst>
              <a:ext uri="{FF2B5EF4-FFF2-40B4-BE49-F238E27FC236}">
                <a16:creationId xmlns:a16="http://schemas.microsoft.com/office/drawing/2014/main" id="{F7E2C546-843C-37FF-0A34-65305B2C373F}"/>
              </a:ext>
            </a:extLst>
          </p:cNvPr>
          <p:cNvSpPr>
            <a:spLocks noChangeArrowheads="1"/>
          </p:cNvSpPr>
          <p:nvPr/>
        </p:nvSpPr>
        <p:spPr bwMode="auto">
          <a:xfrm>
            <a:off x="3884614" y="2706689"/>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Sex:</a:t>
            </a:r>
            <a:endParaRPr lang="en-US" altLang="es-AR" sz="1800">
              <a:latin typeface="Arial" panose="020B0604020202020204" pitchFamily="34" charset="0"/>
            </a:endParaRPr>
          </a:p>
        </p:txBody>
      </p:sp>
      <p:sp>
        <p:nvSpPr>
          <p:cNvPr id="83995" name="Rectangle 460">
            <a:extLst>
              <a:ext uri="{FF2B5EF4-FFF2-40B4-BE49-F238E27FC236}">
                <a16:creationId xmlns:a16="http://schemas.microsoft.com/office/drawing/2014/main" id="{C49D7852-3C2C-B010-EF15-D573C25EB8A6}"/>
              </a:ext>
            </a:extLst>
          </p:cNvPr>
          <p:cNvSpPr>
            <a:spLocks noChangeArrowheads="1"/>
          </p:cNvSpPr>
          <p:nvPr/>
        </p:nvSpPr>
        <p:spPr bwMode="auto">
          <a:xfrm>
            <a:off x="3965576" y="3043239"/>
            <a:ext cx="66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M</a:t>
            </a:r>
            <a:endParaRPr lang="en-US" altLang="es-AR" sz="1800">
              <a:latin typeface="Arial" panose="020B0604020202020204" pitchFamily="34" charset="0"/>
            </a:endParaRPr>
          </a:p>
        </p:txBody>
      </p:sp>
      <p:sp>
        <p:nvSpPr>
          <p:cNvPr id="83996" name="Rectangle 461">
            <a:extLst>
              <a:ext uri="{FF2B5EF4-FFF2-40B4-BE49-F238E27FC236}">
                <a16:creationId xmlns:a16="http://schemas.microsoft.com/office/drawing/2014/main" id="{3913F619-68C7-D5FD-5559-E3AFA35AB78D}"/>
              </a:ext>
            </a:extLst>
          </p:cNvPr>
          <p:cNvSpPr>
            <a:spLocks noChangeArrowheads="1"/>
          </p:cNvSpPr>
          <p:nvPr/>
        </p:nvSpPr>
        <p:spPr bwMode="auto">
          <a:xfrm>
            <a:off x="5495926" y="2706689"/>
            <a:ext cx="671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Ht:</a:t>
            </a:r>
            <a:endParaRPr lang="en-US" altLang="es-AR" sz="1800">
              <a:latin typeface="Arial" panose="020B0604020202020204" pitchFamily="34" charset="0"/>
            </a:endParaRPr>
          </a:p>
        </p:txBody>
      </p:sp>
      <p:sp>
        <p:nvSpPr>
          <p:cNvPr id="83997" name="Rectangle 462">
            <a:extLst>
              <a:ext uri="{FF2B5EF4-FFF2-40B4-BE49-F238E27FC236}">
                <a16:creationId xmlns:a16="http://schemas.microsoft.com/office/drawing/2014/main" id="{2836D4A8-2586-A982-7FA7-4BB83B0AE2AD}"/>
              </a:ext>
            </a:extLst>
          </p:cNvPr>
          <p:cNvSpPr>
            <a:spLocks noChangeArrowheads="1"/>
          </p:cNvSpPr>
          <p:nvPr/>
        </p:nvSpPr>
        <p:spPr bwMode="auto">
          <a:xfrm>
            <a:off x="5715001" y="2971801"/>
            <a:ext cx="85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5’7”</a:t>
            </a:r>
            <a:endParaRPr lang="en-US" altLang="es-AR" sz="1800">
              <a:latin typeface="Arial" panose="020B0604020202020204" pitchFamily="34" charset="0"/>
            </a:endParaRPr>
          </a:p>
        </p:txBody>
      </p:sp>
      <p:sp>
        <p:nvSpPr>
          <p:cNvPr id="83998" name="Rectangle 463">
            <a:extLst>
              <a:ext uri="{FF2B5EF4-FFF2-40B4-BE49-F238E27FC236}">
                <a16:creationId xmlns:a16="http://schemas.microsoft.com/office/drawing/2014/main" id="{6936A8B7-2B7D-5E6A-BDFA-94A0E6EEAF3C}"/>
              </a:ext>
            </a:extLst>
          </p:cNvPr>
          <p:cNvSpPr>
            <a:spLocks noChangeArrowheads="1"/>
          </p:cNvSpPr>
          <p:nvPr/>
        </p:nvSpPr>
        <p:spPr bwMode="auto">
          <a:xfrm>
            <a:off x="7132638" y="2706689"/>
            <a:ext cx="715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Wt:</a:t>
            </a:r>
            <a:endParaRPr lang="en-US" altLang="es-AR" sz="1800">
              <a:latin typeface="Arial" panose="020B0604020202020204" pitchFamily="34" charset="0"/>
            </a:endParaRPr>
          </a:p>
        </p:txBody>
      </p:sp>
      <p:sp>
        <p:nvSpPr>
          <p:cNvPr id="83999" name="Rectangle 464">
            <a:extLst>
              <a:ext uri="{FF2B5EF4-FFF2-40B4-BE49-F238E27FC236}">
                <a16:creationId xmlns:a16="http://schemas.microsoft.com/office/drawing/2014/main" id="{8827ED46-3B40-7244-F21B-A013235B90B9}"/>
              </a:ext>
            </a:extLst>
          </p:cNvPr>
          <p:cNvSpPr>
            <a:spLocks noChangeArrowheads="1"/>
          </p:cNvSpPr>
          <p:nvPr/>
        </p:nvSpPr>
        <p:spPr bwMode="auto">
          <a:xfrm>
            <a:off x="6858000" y="2971801"/>
            <a:ext cx="1087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114 Lb</a:t>
            </a:r>
            <a:endParaRPr lang="en-US" altLang="es-AR" sz="1800">
              <a:latin typeface="Arial" panose="020B0604020202020204" pitchFamily="34" charset="0"/>
            </a:endParaRPr>
          </a:p>
        </p:txBody>
      </p:sp>
      <p:sp>
        <p:nvSpPr>
          <p:cNvPr id="84000" name="Rectangle 465">
            <a:extLst>
              <a:ext uri="{FF2B5EF4-FFF2-40B4-BE49-F238E27FC236}">
                <a16:creationId xmlns:a16="http://schemas.microsoft.com/office/drawing/2014/main" id="{97E98BE9-E589-A3B3-38F1-29A8A52A4BEE}"/>
              </a:ext>
            </a:extLst>
          </p:cNvPr>
          <p:cNvSpPr>
            <a:spLocks noChangeArrowheads="1"/>
          </p:cNvSpPr>
          <p:nvPr/>
        </p:nvSpPr>
        <p:spPr bwMode="auto">
          <a:xfrm>
            <a:off x="8315325" y="2706689"/>
            <a:ext cx="1817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Usual Body Weight:</a:t>
            </a:r>
            <a:endParaRPr lang="en-US" altLang="es-AR" sz="1800">
              <a:latin typeface="Arial" panose="020B0604020202020204" pitchFamily="34" charset="0"/>
            </a:endParaRPr>
          </a:p>
        </p:txBody>
      </p:sp>
      <p:sp>
        <p:nvSpPr>
          <p:cNvPr id="84001" name="Rectangle 466">
            <a:extLst>
              <a:ext uri="{FF2B5EF4-FFF2-40B4-BE49-F238E27FC236}">
                <a16:creationId xmlns:a16="http://schemas.microsoft.com/office/drawing/2014/main" id="{BC719396-19F2-3E34-30EB-F64E99E69F37}"/>
              </a:ext>
            </a:extLst>
          </p:cNvPr>
          <p:cNvSpPr>
            <a:spLocks noChangeArrowheads="1"/>
          </p:cNvSpPr>
          <p:nvPr/>
        </p:nvSpPr>
        <p:spPr bwMode="auto">
          <a:xfrm>
            <a:off x="8610600" y="2971801"/>
            <a:ext cx="1087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142 Lb</a:t>
            </a:r>
            <a:endParaRPr lang="en-US" altLang="es-AR" sz="1800">
              <a:latin typeface="Arial" panose="020B0604020202020204" pitchFamily="34" charset="0"/>
            </a:endParaRPr>
          </a:p>
        </p:txBody>
      </p:sp>
      <p:sp>
        <p:nvSpPr>
          <p:cNvPr id="84002" name="Rectangle 468">
            <a:extLst>
              <a:ext uri="{FF2B5EF4-FFF2-40B4-BE49-F238E27FC236}">
                <a16:creationId xmlns:a16="http://schemas.microsoft.com/office/drawing/2014/main" id="{9AFABD29-B6B5-61C1-571E-1D81646AAF73}"/>
              </a:ext>
            </a:extLst>
          </p:cNvPr>
          <p:cNvSpPr>
            <a:spLocks noChangeArrowheads="1"/>
          </p:cNvSpPr>
          <p:nvPr/>
        </p:nvSpPr>
        <p:spPr bwMode="auto">
          <a:xfrm>
            <a:off x="2133600" y="3429001"/>
            <a:ext cx="1246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Frame Size:</a:t>
            </a:r>
            <a:endParaRPr lang="en-US" altLang="es-AR" sz="1800">
              <a:latin typeface="Arial" panose="020B0604020202020204" pitchFamily="34" charset="0"/>
            </a:endParaRPr>
          </a:p>
        </p:txBody>
      </p:sp>
      <p:sp>
        <p:nvSpPr>
          <p:cNvPr id="84003" name="Rectangle 469">
            <a:extLst>
              <a:ext uri="{FF2B5EF4-FFF2-40B4-BE49-F238E27FC236}">
                <a16:creationId xmlns:a16="http://schemas.microsoft.com/office/drawing/2014/main" id="{FEBCA176-2EA0-6783-60EF-800145E7BD01}"/>
              </a:ext>
            </a:extLst>
          </p:cNvPr>
          <p:cNvSpPr>
            <a:spLocks noChangeArrowheads="1"/>
          </p:cNvSpPr>
          <p:nvPr/>
        </p:nvSpPr>
        <p:spPr bwMode="auto">
          <a:xfrm>
            <a:off x="2362200" y="3733801"/>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s-AR" sz="1800" b="1">
                <a:solidFill>
                  <a:srgbClr val="000000"/>
                </a:solidFill>
              </a:rPr>
              <a:t>Medium</a:t>
            </a:r>
            <a:endParaRPr lang="en-US" altLang="es-AR" sz="1800">
              <a:latin typeface="Arial" panose="020B0604020202020204" pitchFamily="34" charset="0"/>
            </a:endParaRPr>
          </a:p>
        </p:txBody>
      </p:sp>
      <p:sp>
        <p:nvSpPr>
          <p:cNvPr id="34262" name="Rectangle 470">
            <a:extLst>
              <a:ext uri="{FF2B5EF4-FFF2-40B4-BE49-F238E27FC236}">
                <a16:creationId xmlns:a16="http://schemas.microsoft.com/office/drawing/2014/main" id="{37B8669C-7AF7-8C28-0A51-F125C550829A}"/>
              </a:ext>
            </a:extLst>
          </p:cNvPr>
          <p:cNvSpPr>
            <a:spLocks noChangeArrowheads="1"/>
          </p:cNvSpPr>
          <p:nvPr/>
        </p:nvSpPr>
        <p:spPr bwMode="auto">
          <a:xfrm>
            <a:off x="3581400" y="3429001"/>
            <a:ext cx="1771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Ideal Body Weight:</a:t>
            </a:r>
            <a:endParaRPr lang="en-US" altLang="es-AR" sz="1800">
              <a:latin typeface="Arial" panose="020B0604020202020204" pitchFamily="34" charset="0"/>
            </a:endParaRPr>
          </a:p>
        </p:txBody>
      </p:sp>
      <p:sp>
        <p:nvSpPr>
          <p:cNvPr id="34263" name="Rectangle 471">
            <a:extLst>
              <a:ext uri="{FF2B5EF4-FFF2-40B4-BE49-F238E27FC236}">
                <a16:creationId xmlns:a16="http://schemas.microsoft.com/office/drawing/2014/main" id="{8303312B-3CA5-90BB-3B47-D5D43443C990}"/>
              </a:ext>
            </a:extLst>
          </p:cNvPr>
          <p:cNvSpPr>
            <a:spLocks noChangeArrowheads="1"/>
          </p:cNvSpPr>
          <p:nvPr/>
        </p:nvSpPr>
        <p:spPr bwMode="auto">
          <a:xfrm>
            <a:off x="3733800" y="37338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142 Lb</a:t>
            </a:r>
            <a:endParaRPr lang="en-US" altLang="es-AR" sz="1800">
              <a:latin typeface="Arial" panose="020B0604020202020204" pitchFamily="34" charset="0"/>
            </a:endParaRPr>
          </a:p>
        </p:txBody>
      </p:sp>
      <p:sp>
        <p:nvSpPr>
          <p:cNvPr id="34264" name="Rectangle 472">
            <a:extLst>
              <a:ext uri="{FF2B5EF4-FFF2-40B4-BE49-F238E27FC236}">
                <a16:creationId xmlns:a16="http://schemas.microsoft.com/office/drawing/2014/main" id="{F6DFF855-0B03-4E62-2C69-0B9ED7CA6686}"/>
              </a:ext>
            </a:extLst>
          </p:cNvPr>
          <p:cNvSpPr>
            <a:spLocks noChangeArrowheads="1"/>
          </p:cNvSpPr>
          <p:nvPr/>
        </p:nvSpPr>
        <p:spPr bwMode="auto">
          <a:xfrm>
            <a:off x="5495925" y="3448051"/>
            <a:ext cx="9540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 IBW:</a:t>
            </a:r>
            <a:endParaRPr lang="en-US" altLang="es-AR" sz="1800">
              <a:latin typeface="Arial" panose="020B0604020202020204" pitchFamily="34" charset="0"/>
            </a:endParaRPr>
          </a:p>
        </p:txBody>
      </p:sp>
      <p:sp>
        <p:nvSpPr>
          <p:cNvPr id="34265" name="Rectangle 473">
            <a:extLst>
              <a:ext uri="{FF2B5EF4-FFF2-40B4-BE49-F238E27FC236}">
                <a16:creationId xmlns:a16="http://schemas.microsoft.com/office/drawing/2014/main" id="{CC6EF475-6D6C-2FAE-B536-5924F24F7F5C}"/>
              </a:ext>
            </a:extLst>
          </p:cNvPr>
          <p:cNvSpPr>
            <a:spLocks noChangeArrowheads="1"/>
          </p:cNvSpPr>
          <p:nvPr/>
        </p:nvSpPr>
        <p:spPr bwMode="auto">
          <a:xfrm>
            <a:off x="5943601" y="3748088"/>
            <a:ext cx="455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80 %</a:t>
            </a:r>
            <a:endParaRPr lang="en-US" altLang="es-AR" sz="1800">
              <a:latin typeface="Arial" panose="020B0604020202020204" pitchFamily="34" charset="0"/>
            </a:endParaRPr>
          </a:p>
        </p:txBody>
      </p:sp>
      <p:sp>
        <p:nvSpPr>
          <p:cNvPr id="34266" name="Rectangle 474">
            <a:extLst>
              <a:ext uri="{FF2B5EF4-FFF2-40B4-BE49-F238E27FC236}">
                <a16:creationId xmlns:a16="http://schemas.microsoft.com/office/drawing/2014/main" id="{1033D8C9-0DE9-EC46-0A74-34CB96FE852B}"/>
              </a:ext>
            </a:extLst>
          </p:cNvPr>
          <p:cNvSpPr>
            <a:spLocks noChangeArrowheads="1"/>
          </p:cNvSpPr>
          <p:nvPr/>
        </p:nvSpPr>
        <p:spPr bwMode="auto">
          <a:xfrm>
            <a:off x="7132638" y="3448051"/>
            <a:ext cx="7921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BMI:</a:t>
            </a:r>
            <a:endParaRPr lang="en-US" altLang="es-AR" sz="1800">
              <a:latin typeface="Arial" panose="020B0604020202020204" pitchFamily="34" charset="0"/>
            </a:endParaRPr>
          </a:p>
        </p:txBody>
      </p:sp>
      <p:sp>
        <p:nvSpPr>
          <p:cNvPr id="34267" name="Rectangle 475">
            <a:extLst>
              <a:ext uri="{FF2B5EF4-FFF2-40B4-BE49-F238E27FC236}">
                <a16:creationId xmlns:a16="http://schemas.microsoft.com/office/drawing/2014/main" id="{78E78DD1-9A63-1818-0418-9FDDEBE1C2C5}"/>
              </a:ext>
            </a:extLst>
          </p:cNvPr>
          <p:cNvSpPr>
            <a:spLocks noChangeArrowheads="1"/>
          </p:cNvSpPr>
          <p:nvPr/>
        </p:nvSpPr>
        <p:spPr bwMode="auto">
          <a:xfrm>
            <a:off x="7086601" y="3733801"/>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18</a:t>
            </a:r>
            <a:endParaRPr lang="en-US" altLang="es-AR" sz="1800">
              <a:latin typeface="Arial" panose="020B0604020202020204" pitchFamily="34" charset="0"/>
            </a:endParaRPr>
          </a:p>
        </p:txBody>
      </p:sp>
      <p:sp>
        <p:nvSpPr>
          <p:cNvPr id="34268" name="Rectangle 476">
            <a:extLst>
              <a:ext uri="{FF2B5EF4-FFF2-40B4-BE49-F238E27FC236}">
                <a16:creationId xmlns:a16="http://schemas.microsoft.com/office/drawing/2014/main" id="{0DD8B96D-7DF8-6C3A-000A-FA91354B3CB7}"/>
              </a:ext>
            </a:extLst>
          </p:cNvPr>
          <p:cNvSpPr>
            <a:spLocks noChangeArrowheads="1"/>
          </p:cNvSpPr>
          <p:nvPr/>
        </p:nvSpPr>
        <p:spPr bwMode="auto">
          <a:xfrm>
            <a:off x="8616950" y="3763963"/>
            <a:ext cx="1136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solidFill>
                  <a:srgbClr val="C00000"/>
                </a:solidFill>
              </a:rPr>
              <a:t> underweight</a:t>
            </a:r>
            <a:endParaRPr lang="en-US" altLang="es-AR" sz="1600">
              <a:latin typeface="Arial" panose="020B0604020202020204" pitchFamily="34" charset="0"/>
            </a:endParaRPr>
          </a:p>
        </p:txBody>
      </p:sp>
      <p:sp>
        <p:nvSpPr>
          <p:cNvPr id="84011" name="AutoShape 177">
            <a:extLst>
              <a:ext uri="{FF2B5EF4-FFF2-40B4-BE49-F238E27FC236}">
                <a16:creationId xmlns:a16="http://schemas.microsoft.com/office/drawing/2014/main" id="{41EC15F4-40CC-81CA-504A-FE12AC5DC477}"/>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4012" name="AutoShape 263">
            <a:extLst>
              <a:ext uri="{FF2B5EF4-FFF2-40B4-BE49-F238E27FC236}">
                <a16:creationId xmlns:a16="http://schemas.microsoft.com/office/drawing/2014/main" id="{632069E0-FD2D-843A-C59B-AC1744FB1655}"/>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4013" name="AutoShape 306">
            <a:extLst>
              <a:ext uri="{FF2B5EF4-FFF2-40B4-BE49-F238E27FC236}">
                <a16:creationId xmlns:a16="http://schemas.microsoft.com/office/drawing/2014/main" id="{3CE31CBF-FDE2-214A-0083-A3E36BF12E3D}"/>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4014" name="AutoShape 349">
            <a:extLst>
              <a:ext uri="{FF2B5EF4-FFF2-40B4-BE49-F238E27FC236}">
                <a16:creationId xmlns:a16="http://schemas.microsoft.com/office/drawing/2014/main" id="{ED821C4E-52FF-93DE-714D-BBC0B8F16693}"/>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84015" name="AutoShape 392">
            <a:extLst>
              <a:ext uri="{FF2B5EF4-FFF2-40B4-BE49-F238E27FC236}">
                <a16:creationId xmlns:a16="http://schemas.microsoft.com/office/drawing/2014/main" id="{9C1AAFB2-25AA-F762-C6A4-AD401A97D718}"/>
              </a:ext>
            </a:extLst>
          </p:cNvPr>
          <p:cNvSpPr>
            <a:spLocks noChangeAspect="1" noChangeArrowheads="1"/>
          </p:cNvSpPr>
          <p:nvPr/>
        </p:nvSpPr>
        <p:spPr bwMode="auto">
          <a:xfrm>
            <a:off x="2057401"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2" name="Rectangle 474">
            <a:extLst>
              <a:ext uri="{FF2B5EF4-FFF2-40B4-BE49-F238E27FC236}">
                <a16:creationId xmlns:a16="http://schemas.microsoft.com/office/drawing/2014/main" id="{C3FEC093-5D98-95EA-AB38-D50ABE7BBA22}"/>
              </a:ext>
            </a:extLst>
          </p:cNvPr>
          <p:cNvSpPr>
            <a:spLocks noChangeArrowheads="1"/>
          </p:cNvSpPr>
          <p:nvPr/>
        </p:nvSpPr>
        <p:spPr bwMode="auto">
          <a:xfrm>
            <a:off x="8763001" y="3429000"/>
            <a:ext cx="9783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t>Classification</a:t>
            </a:r>
          </a:p>
        </p:txBody>
      </p:sp>
      <p:sp>
        <p:nvSpPr>
          <p:cNvPr id="84017" name="Line 56">
            <a:extLst>
              <a:ext uri="{FF2B5EF4-FFF2-40B4-BE49-F238E27FC236}">
                <a16:creationId xmlns:a16="http://schemas.microsoft.com/office/drawing/2014/main" id="{AA6322B7-3843-376B-9597-CE8772682037}"/>
              </a:ext>
            </a:extLst>
          </p:cNvPr>
          <p:cNvSpPr>
            <a:spLocks noChangeShapeType="1"/>
          </p:cNvSpPr>
          <p:nvPr/>
        </p:nvSpPr>
        <p:spPr bwMode="auto">
          <a:xfrm flipV="1">
            <a:off x="8153400" y="2895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52" name="TextBox 7">
            <a:extLst>
              <a:ext uri="{FF2B5EF4-FFF2-40B4-BE49-F238E27FC236}">
                <a16:creationId xmlns:a16="http://schemas.microsoft.com/office/drawing/2014/main" id="{9D72F9AF-7B87-AE59-211F-2D4FB8E2ED38}"/>
              </a:ext>
            </a:extLst>
          </p:cNvPr>
          <p:cNvSpPr txBox="1">
            <a:spLocks noChangeArrowheads="1"/>
          </p:cNvSpPr>
          <p:nvPr/>
        </p:nvSpPr>
        <p:spPr bwMode="auto">
          <a:xfrm>
            <a:off x="1905000" y="4362451"/>
            <a:ext cx="4038600" cy="1939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latin typeface="Arial" panose="020B0604020202020204" pitchFamily="34" charset="0"/>
              </a:rPr>
              <a:t>Labs</a:t>
            </a:r>
            <a:r>
              <a:rPr lang="en-US" altLang="es-AR" sz="2000">
                <a:latin typeface="Arial" panose="020B0604020202020204" pitchFamily="34" charset="0"/>
              </a:rPr>
              <a:t>: 		</a:t>
            </a:r>
            <a:r>
              <a:rPr lang="en-US" altLang="es-AR" sz="1800">
                <a:latin typeface="Arial" panose="020B0604020202020204" pitchFamily="34" charset="0"/>
              </a:rPr>
              <a:t>Adm. 	d/c</a:t>
            </a:r>
          </a:p>
          <a:p>
            <a:pPr eaLnBrk="1" hangingPunct="1">
              <a:spcBef>
                <a:spcPct val="0"/>
              </a:spcBef>
              <a:buFontTx/>
              <a:buNone/>
            </a:pPr>
            <a:r>
              <a:rPr lang="en-US" altLang="es-AR" sz="2000">
                <a:latin typeface="Arial" panose="020B0604020202020204" pitchFamily="34" charset="0"/>
              </a:rPr>
              <a:t>	</a:t>
            </a:r>
            <a:r>
              <a:rPr lang="en-US" altLang="es-AR" sz="1600">
                <a:latin typeface="Arial" panose="020B0604020202020204" pitchFamily="34" charset="0"/>
              </a:rPr>
              <a:t>ALB:	 </a:t>
            </a:r>
            <a:r>
              <a:rPr lang="en-US" altLang="es-AR" sz="1600" b="1">
                <a:solidFill>
                  <a:srgbClr val="C00000"/>
                </a:solidFill>
                <a:latin typeface="Arial" panose="020B0604020202020204" pitchFamily="34" charset="0"/>
              </a:rPr>
              <a:t>2.0</a:t>
            </a:r>
            <a:r>
              <a:rPr lang="en-US" altLang="es-AR" sz="1600">
                <a:latin typeface="Arial" panose="020B0604020202020204" pitchFamily="34" charset="0"/>
              </a:rPr>
              <a:t>	3.2</a:t>
            </a:r>
          </a:p>
          <a:p>
            <a:pPr eaLnBrk="1" hangingPunct="1">
              <a:spcBef>
                <a:spcPct val="0"/>
              </a:spcBef>
              <a:buFontTx/>
              <a:buNone/>
            </a:pPr>
            <a:r>
              <a:rPr lang="en-US" altLang="es-AR" sz="1600">
                <a:latin typeface="Arial" panose="020B0604020202020204" pitchFamily="34" charset="0"/>
              </a:rPr>
              <a:t>	Hgb:	</a:t>
            </a:r>
            <a:r>
              <a:rPr lang="en-US" altLang="es-AR" sz="1600" b="1">
                <a:solidFill>
                  <a:srgbClr val="C00000"/>
                </a:solidFill>
                <a:latin typeface="Arial" panose="020B0604020202020204" pitchFamily="34" charset="0"/>
              </a:rPr>
              <a:t>  9.7	</a:t>
            </a:r>
            <a:r>
              <a:rPr lang="en-US" altLang="es-AR" sz="1600">
                <a:latin typeface="Arial" panose="020B0604020202020204" pitchFamily="34" charset="0"/>
              </a:rPr>
              <a:t>12.1</a:t>
            </a:r>
          </a:p>
          <a:p>
            <a:pPr eaLnBrk="1" hangingPunct="1">
              <a:spcBef>
                <a:spcPct val="0"/>
              </a:spcBef>
              <a:buFontTx/>
              <a:buNone/>
            </a:pPr>
            <a:r>
              <a:rPr lang="en-US" altLang="es-AR" sz="1600" b="1">
                <a:solidFill>
                  <a:srgbClr val="C00000"/>
                </a:solidFill>
                <a:latin typeface="Arial" panose="020B0604020202020204" pitchFamily="34" charset="0"/>
              </a:rPr>
              <a:t>	</a:t>
            </a:r>
            <a:r>
              <a:rPr lang="en-US" altLang="es-AR" sz="1600">
                <a:latin typeface="Arial" panose="020B0604020202020204" pitchFamily="34" charset="0"/>
              </a:rPr>
              <a:t>Hct:</a:t>
            </a:r>
            <a:r>
              <a:rPr lang="en-US" altLang="es-AR" sz="1600" b="1">
                <a:solidFill>
                  <a:srgbClr val="C00000"/>
                </a:solidFill>
                <a:latin typeface="Arial" panose="020B0604020202020204" pitchFamily="34" charset="0"/>
              </a:rPr>
              <a:t>	26.3	</a:t>
            </a:r>
            <a:r>
              <a:rPr lang="en-US" altLang="es-AR" sz="1600">
                <a:latin typeface="Arial" panose="020B0604020202020204" pitchFamily="34" charset="0"/>
              </a:rPr>
              <a:t>35.2</a:t>
            </a:r>
          </a:p>
          <a:p>
            <a:pPr eaLnBrk="1" hangingPunct="1">
              <a:spcBef>
                <a:spcPct val="0"/>
              </a:spcBef>
              <a:buFontTx/>
              <a:buNone/>
            </a:pPr>
            <a:r>
              <a:rPr lang="en-US" altLang="es-AR" sz="1600">
                <a:latin typeface="Arial" panose="020B0604020202020204" pitchFamily="34" charset="0"/>
              </a:rPr>
              <a:t>	GLUC:</a:t>
            </a:r>
            <a:r>
              <a:rPr lang="en-US" altLang="es-AR" sz="1600" b="1">
                <a:solidFill>
                  <a:srgbClr val="C00000"/>
                </a:solidFill>
                <a:latin typeface="Arial" panose="020B0604020202020204" pitchFamily="34" charset="0"/>
              </a:rPr>
              <a:t>		161</a:t>
            </a:r>
          </a:p>
          <a:p>
            <a:pPr eaLnBrk="1" hangingPunct="1">
              <a:spcBef>
                <a:spcPct val="0"/>
              </a:spcBef>
              <a:buFontTx/>
              <a:buNone/>
            </a:pPr>
            <a:r>
              <a:rPr lang="en-US" altLang="es-AR" sz="1600">
                <a:latin typeface="Arial" panose="020B0604020202020204" pitchFamily="34" charset="0"/>
              </a:rPr>
              <a:t>	WBC:	</a:t>
            </a:r>
            <a:r>
              <a:rPr lang="en-US" altLang="es-AR" sz="1600" b="1">
                <a:latin typeface="Arial" panose="020B0604020202020204" pitchFamily="34" charset="0"/>
              </a:rPr>
              <a:t>4.2</a:t>
            </a:r>
            <a:r>
              <a:rPr lang="en-US" altLang="es-AR" sz="1600" b="1">
                <a:solidFill>
                  <a:srgbClr val="C00000"/>
                </a:solidFill>
                <a:latin typeface="Arial" panose="020B0604020202020204" pitchFamily="34" charset="0"/>
              </a:rPr>
              <a:t>	</a:t>
            </a:r>
            <a:r>
              <a:rPr lang="en-US" altLang="es-AR" sz="1600">
                <a:latin typeface="Arial" panose="020B0604020202020204" pitchFamily="34" charset="0"/>
              </a:rPr>
              <a:t>4.8</a:t>
            </a:r>
          </a:p>
          <a:p>
            <a:pPr eaLnBrk="1" hangingPunct="1">
              <a:spcBef>
                <a:spcPct val="0"/>
              </a:spcBef>
              <a:buFontTx/>
              <a:buNone/>
            </a:pPr>
            <a:r>
              <a:rPr lang="en-US" altLang="es-AR" sz="1600" b="1">
                <a:solidFill>
                  <a:srgbClr val="C00000"/>
                </a:solidFill>
                <a:latin typeface="Arial" panose="020B0604020202020204" pitchFamily="34" charset="0"/>
              </a:rPr>
              <a:t>	</a:t>
            </a:r>
            <a:r>
              <a:rPr lang="en-US" altLang="es-AR" sz="1600">
                <a:latin typeface="Arial" panose="020B0604020202020204" pitchFamily="34" charset="0"/>
              </a:rPr>
              <a:t>Hgb. A1C </a:t>
            </a:r>
            <a:r>
              <a:rPr lang="en-US" altLang="es-AR" sz="1600" b="1">
                <a:solidFill>
                  <a:srgbClr val="C00000"/>
                </a:solidFill>
                <a:latin typeface="Arial" panose="020B0604020202020204" pitchFamily="34" charset="0"/>
              </a:rPr>
              <a:t>13.4%	</a:t>
            </a:r>
          </a:p>
        </p:txBody>
      </p:sp>
      <p:sp>
        <p:nvSpPr>
          <p:cNvPr id="53" name="TextBox 7">
            <a:extLst>
              <a:ext uri="{FF2B5EF4-FFF2-40B4-BE49-F238E27FC236}">
                <a16:creationId xmlns:a16="http://schemas.microsoft.com/office/drawing/2014/main" id="{28B7FAAE-E3B2-4AFA-8335-0953CC8E5D9B}"/>
              </a:ext>
            </a:extLst>
          </p:cNvPr>
          <p:cNvSpPr txBox="1">
            <a:spLocks noChangeArrowheads="1"/>
          </p:cNvSpPr>
          <p:nvPr/>
        </p:nvSpPr>
        <p:spPr bwMode="auto">
          <a:xfrm>
            <a:off x="6281738" y="4354514"/>
            <a:ext cx="4038600" cy="15700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defRPr/>
            </a:pPr>
            <a:r>
              <a:rPr lang="en-US" sz="1600" dirty="0"/>
              <a:t>Chronic pancreatitis/pancreatitis insufficiency</a:t>
            </a:r>
          </a:p>
          <a:p>
            <a:pPr eaLnBrk="1" hangingPunct="1">
              <a:buFont typeface="Arial" pitchFamily="34" charset="0"/>
              <a:buChar char="•"/>
              <a:defRPr/>
            </a:pPr>
            <a:r>
              <a:rPr lang="en-US" sz="1600" dirty="0"/>
              <a:t>Chronic condition, not reversible medication lifelong</a:t>
            </a:r>
          </a:p>
          <a:p>
            <a:pPr marL="0" indent="0" eaLnBrk="1" hangingPunct="1">
              <a:defRPr/>
            </a:pPr>
            <a:endParaRPr lang="en-US" sz="1600" b="1" dirty="0"/>
          </a:p>
          <a:p>
            <a:pPr marL="0" indent="0" eaLnBrk="1" hangingPunct="1">
              <a:defRPr/>
            </a:pPr>
            <a:r>
              <a:rPr lang="en-US" sz="1600" b="1" dirty="0"/>
              <a:t>High risk of relapse </a:t>
            </a:r>
          </a:p>
        </p:txBody>
      </p:sp>
    </p:spTree>
    <p:custDataLst>
      <p:tags r:id="rId1"/>
    </p:custDataLst>
  </p:cSld>
  <p:clrMapOvr>
    <a:masterClrMapping/>
  </p:clrMapOvr>
  <p:transition spd="slow" advTm="127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2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2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2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2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62" grpId="0"/>
      <p:bldP spid="34263" grpId="0"/>
      <p:bldP spid="34264" grpId="0"/>
      <p:bldP spid="34265" grpId="0"/>
      <p:bldP spid="34266" grpId="0"/>
      <p:bldP spid="34267" grpId="0"/>
      <p:bldP spid="34268" grpId="0"/>
      <p:bldP spid="2" grpId="0"/>
      <p:bldP spid="52" grpId="0" animBg="1"/>
      <p:bldP spid="5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6FB4-D37F-B545-3363-EE917D3479A6}"/>
            </a:ext>
          </a:extLst>
        </p:cNvPr>
        <p:cNvGrpSpPr/>
        <p:nvPr/>
      </p:nvGrpSpPr>
      <p:grpSpPr>
        <a:xfrm>
          <a:off x="0" y="0"/>
          <a:ext cx="0" cy="0"/>
          <a:chOff x="0" y="0"/>
          <a:chExt cx="0" cy="0"/>
        </a:xfrm>
      </p:grpSpPr>
      <p:sp>
        <p:nvSpPr>
          <p:cNvPr id="89090" name="Rectangle 3">
            <a:extLst>
              <a:ext uri="{FF2B5EF4-FFF2-40B4-BE49-F238E27FC236}">
                <a16:creationId xmlns:a16="http://schemas.microsoft.com/office/drawing/2014/main" id="{1C0BF9AC-B329-9CD8-B91D-A8CBB605B268}"/>
              </a:ext>
            </a:extLst>
          </p:cNvPr>
          <p:cNvSpPr>
            <a:spLocks noGrp="1" noChangeArrowheads="1"/>
          </p:cNvSpPr>
          <p:nvPr>
            <p:ph idx="1"/>
          </p:nvPr>
        </p:nvSpPr>
        <p:spPr>
          <a:xfrm>
            <a:off x="2057400" y="2743200"/>
            <a:ext cx="8229600" cy="1371600"/>
          </a:xfrm>
        </p:spPr>
        <p:txBody>
          <a:bodyPr/>
          <a:lstStyle/>
          <a:p>
            <a:pPr algn="ctr" eaLnBrk="1" hangingPunct="1">
              <a:buFontTx/>
              <a:buNone/>
            </a:pPr>
            <a:r>
              <a:rPr lang="en-US" altLang="es-AR" sz="4000" b="1" dirty="0">
                <a:solidFill>
                  <a:srgbClr val="003399"/>
                </a:solidFill>
                <a:latin typeface="Cambria" panose="02040503050406030204" pitchFamily="18" charset="0"/>
              </a:rPr>
              <a:t>Case Study  # 2</a:t>
            </a:r>
          </a:p>
        </p:txBody>
      </p:sp>
    </p:spTree>
    <p:extLst>
      <p:ext uri="{BB962C8B-B14F-4D97-AF65-F5344CB8AC3E}">
        <p14:creationId xmlns:p14="http://schemas.microsoft.com/office/powerpoint/2010/main" val="854001"/>
      </p:ext>
    </p:extLst>
  </p:cSld>
  <p:clrMapOvr>
    <a:masterClrMapping/>
  </p:clrMapOvr>
  <p:transition spd="slow" advTm="2661"/>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0" name="Title 1">
            <a:extLst>
              <a:ext uri="{FF2B5EF4-FFF2-40B4-BE49-F238E27FC236}">
                <a16:creationId xmlns:a16="http://schemas.microsoft.com/office/drawing/2014/main" id="{2AD48F08-66A0-43C6-E64B-6B986F5A30E1}"/>
              </a:ext>
            </a:extLst>
          </p:cNvPr>
          <p:cNvSpPr>
            <a:spLocks noGrp="1"/>
          </p:cNvSpPr>
          <p:nvPr>
            <p:ph type="title"/>
          </p:nvPr>
        </p:nvSpPr>
        <p:spPr>
          <a:xfrm>
            <a:off x="838200" y="365125"/>
            <a:ext cx="10191161" cy="1325563"/>
          </a:xfrm>
        </p:spPr>
        <p:txBody>
          <a:bodyPr/>
          <a:lstStyle/>
          <a:p>
            <a:r>
              <a:rPr lang="en-US" dirty="0">
                <a:solidFill>
                  <a:schemeClr val="accent1">
                    <a:lumMod val="75000"/>
                  </a:schemeClr>
                </a:solidFill>
              </a:rPr>
              <a:t>Case Study # 2</a:t>
            </a:r>
          </a:p>
        </p:txBody>
      </p:sp>
      <p:sp>
        <p:nvSpPr>
          <p:cNvPr id="3" name="Content Placeholder 2">
            <a:extLst>
              <a:ext uri="{FF2B5EF4-FFF2-40B4-BE49-F238E27FC236}">
                <a16:creationId xmlns:a16="http://schemas.microsoft.com/office/drawing/2014/main" id="{A44B13BE-B7D0-BD87-50EE-43FE3A5EBA7F}"/>
              </a:ext>
            </a:extLst>
          </p:cNvPr>
          <p:cNvSpPr>
            <a:spLocks noGrp="1"/>
          </p:cNvSpPr>
          <p:nvPr>
            <p:ph sz="half" idx="1"/>
          </p:nvPr>
        </p:nvSpPr>
        <p:spPr>
          <a:xfrm>
            <a:off x="609600" y="1489933"/>
            <a:ext cx="6090350" cy="4351338"/>
          </a:xfrm>
        </p:spPr>
        <p:txBody>
          <a:bodyPr>
            <a:normAutofit/>
          </a:bodyPr>
          <a:lstStyle/>
          <a:p>
            <a:pPr>
              <a:buNone/>
            </a:pPr>
            <a:r>
              <a:rPr lang="en-US" b="1" dirty="0">
                <a:latin typeface="Calibri" panose="020F0502020204030204" pitchFamily="34" charset="0"/>
                <a:cs typeface="Calibri" panose="020F0502020204030204" pitchFamily="34" charset="0"/>
              </a:rPr>
              <a:t>Ms. RM</a:t>
            </a:r>
            <a:r>
              <a:rPr lang="en-US" dirty="0">
                <a:latin typeface="Calibri" panose="020F0502020204030204" pitchFamily="34" charset="0"/>
                <a:cs typeface="Calibri" panose="020F0502020204030204" pitchFamily="34" charset="0"/>
              </a:rPr>
              <a:t>: 82-year-old Hispanic female</a:t>
            </a:r>
          </a:p>
          <a:p>
            <a:pPr>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Admitted to hospital with </a:t>
            </a:r>
            <a:r>
              <a:rPr lang="en-US" b="1" dirty="0">
                <a:latin typeface="Calibri" panose="020F0502020204030204" pitchFamily="34" charset="0"/>
                <a:cs typeface="Calibri" panose="020F0502020204030204" pitchFamily="34" charset="0"/>
              </a:rPr>
              <a:t>septic shock</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multifocal pneumonia</a:t>
            </a:r>
          </a:p>
          <a:p>
            <a:pPr>
              <a:lnSpc>
                <a:spcPct val="150000"/>
              </a:lnSpc>
            </a:pPr>
            <a:r>
              <a:rPr kumimoji="0" lang="en-US" altLang="en-US" sz="2800" b="0" i="0" u="none" strike="noStrike" cap="none" normalizeH="0" baseline="0" dirty="0">
                <a:ln>
                  <a:noFill/>
                </a:ln>
                <a:effectLst/>
                <a:latin typeface="Calibri" panose="020F0502020204030204" pitchFamily="34" charset="0"/>
                <a:cs typeface="Calibri" panose="020F0502020204030204" pitchFamily="34" charset="0"/>
              </a:rPr>
              <a:t>Generalized weakness; non-ambulatory for the past 2-3 months</a:t>
            </a:r>
          </a:p>
          <a:p>
            <a:pPr>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Transferred to </a:t>
            </a:r>
            <a:r>
              <a:rPr lang="en-US" b="1" dirty="0">
                <a:latin typeface="Calibri" panose="020F0502020204030204" pitchFamily="34" charset="0"/>
                <a:cs typeface="Calibri" panose="020F0502020204030204" pitchFamily="34" charset="0"/>
              </a:rPr>
              <a:t>ICU</a:t>
            </a:r>
            <a:r>
              <a:rPr lang="en-US" dirty="0">
                <a:latin typeface="Calibri" panose="020F0502020204030204" pitchFamily="34" charset="0"/>
                <a:cs typeface="Calibri" panose="020F0502020204030204" pitchFamily="34" charset="0"/>
              </a:rPr>
              <a:t> for intensive care</a:t>
            </a:r>
          </a:p>
          <a:p>
            <a:endParaRPr lang="es-CO" dirty="0"/>
          </a:p>
        </p:txBody>
      </p:sp>
      <p:pic>
        <p:nvPicPr>
          <p:cNvPr id="94213" name="Picture 5">
            <a:extLst>
              <a:ext uri="{FF2B5EF4-FFF2-40B4-BE49-F238E27FC236}">
                <a16:creationId xmlns:a16="http://schemas.microsoft.com/office/drawing/2014/main" id="{08C42D9B-1405-7455-444E-8E10255F17EF}"/>
              </a:ext>
            </a:extLst>
          </p:cNvPr>
          <p:cNvPicPr>
            <a:picLocks noChangeAspect="1"/>
          </p:cNvPicPr>
          <p:nvPr/>
        </p:nvPicPr>
        <p:blipFill>
          <a:blip r:embed="rId2">
            <a:extLst>
              <a:ext uri="{28A0092B-C50C-407E-A947-70E740481C1C}">
                <a14:useLocalDpi xmlns:a14="http://schemas.microsoft.com/office/drawing/2010/main" val="0"/>
              </a:ext>
            </a:extLst>
          </a:blip>
          <a:srcRect l="8823" b="1"/>
          <a:stretch/>
        </p:blipFill>
        <p:spPr bwMode="auto">
          <a:xfrm>
            <a:off x="6699950" y="1618488"/>
            <a:ext cx="4521435" cy="396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32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
            <a:extLst>
              <a:ext uri="{FF2B5EF4-FFF2-40B4-BE49-F238E27FC236}">
                <a16:creationId xmlns:a16="http://schemas.microsoft.com/office/drawing/2014/main" id="{823ABCE1-3C8A-DD8C-CA16-61AA8056E48A}"/>
              </a:ext>
            </a:extLst>
          </p:cNvPr>
          <p:cNvSpPr>
            <a:spLocks noGrp="1"/>
          </p:cNvSpPr>
          <p:nvPr>
            <p:ph type="title"/>
          </p:nvPr>
        </p:nvSpPr>
        <p:spPr>
          <a:xfrm>
            <a:off x="609600" y="0"/>
            <a:ext cx="10191161" cy="1325563"/>
          </a:xfrm>
        </p:spPr>
        <p:txBody>
          <a:bodyPr anchor="ctr">
            <a:normAutofit/>
          </a:bodyPr>
          <a:lstStyle/>
          <a:p>
            <a:pPr eaLnBrk="1" hangingPunct="1"/>
            <a:r>
              <a:rPr lang="en-US" altLang="es-AR" dirty="0">
                <a:solidFill>
                  <a:schemeClr val="accent1">
                    <a:lumMod val="75000"/>
                  </a:schemeClr>
                </a:solidFill>
              </a:rPr>
              <a:t>Case Study # 2</a:t>
            </a:r>
          </a:p>
        </p:txBody>
      </p:sp>
      <p:sp>
        <p:nvSpPr>
          <p:cNvPr id="7" name="Rectangle 2">
            <a:extLst>
              <a:ext uri="{FF2B5EF4-FFF2-40B4-BE49-F238E27FC236}">
                <a16:creationId xmlns:a16="http://schemas.microsoft.com/office/drawing/2014/main" id="{5309FC7A-25D7-6BDE-51C1-03EB494A9E2D}"/>
              </a:ext>
            </a:extLst>
          </p:cNvPr>
          <p:cNvSpPr>
            <a:spLocks noGrp="1" noChangeArrowheads="1"/>
          </p:cNvSpPr>
          <p:nvPr>
            <p:ph sz="half" idx="1"/>
          </p:nvPr>
        </p:nvSpPr>
        <p:spPr bwMode="auto">
          <a:xfrm>
            <a:off x="381000" y="1253331"/>
            <a:ext cx="70104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Declining health with severe malnutrition and cachexia</a:t>
            </a:r>
          </a:p>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Significant dental issues (poor dentition)</a:t>
            </a:r>
          </a:p>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20 </a:t>
            </a:r>
            <a:r>
              <a:rPr kumimoji="0" lang="en-US" altLang="en-US" sz="2200" b="0" i="0" u="none" strike="noStrike" cap="none" normalizeH="0" baseline="0" dirty="0" err="1">
                <a:ln>
                  <a:noFill/>
                </a:ln>
                <a:effectLst/>
                <a:latin typeface="Calibri" panose="020F0502020204030204" pitchFamily="34" charset="0"/>
                <a:cs typeface="Calibri" panose="020F0502020204030204" pitchFamily="34" charset="0"/>
              </a:rPr>
              <a:t>Lb</a:t>
            </a: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 weight loss</a:t>
            </a:r>
          </a:p>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Incontinence of urine and stool for the past 2 weeks</a:t>
            </a:r>
          </a:p>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Pulmonary tuberculosis with cavitary lesions on chest X-ray</a:t>
            </a:r>
          </a:p>
          <a:p>
            <a:pPr marL="0" marR="0" lvl="0" indent="0" defTabSz="914400" rtl="0" eaLnBrk="0" fontAlgn="base" latinLnBrk="0" hangingPunct="0">
              <a:lnSpc>
                <a:spcPct val="150000"/>
              </a:lnSpc>
              <a:spcBef>
                <a:spcPct val="0"/>
              </a:spcBef>
              <a:spcAft>
                <a:spcPts val="600"/>
              </a:spcAft>
              <a:buClrTx/>
              <a:buSzTx/>
              <a:buFontTx/>
              <a:buChar char="•"/>
              <a:tabLst/>
            </a:pPr>
            <a:r>
              <a:rPr kumimoji="0" lang="en-US" altLang="en-US" sz="2200" b="0" i="0" u="none" strike="noStrike" cap="none" normalizeH="0" baseline="0" dirty="0">
                <a:ln>
                  <a:noFill/>
                </a:ln>
                <a:effectLst/>
                <a:latin typeface="Calibri" panose="020F0502020204030204" pitchFamily="34" charset="0"/>
                <a:cs typeface="Calibri" panose="020F0502020204030204" pitchFamily="34" charset="0"/>
              </a:rPr>
              <a:t>Poor prognosis</a:t>
            </a:r>
          </a:p>
        </p:txBody>
      </p:sp>
      <p:pic>
        <p:nvPicPr>
          <p:cNvPr id="94212" name="Picture 4">
            <a:extLst>
              <a:ext uri="{FF2B5EF4-FFF2-40B4-BE49-F238E27FC236}">
                <a16:creationId xmlns:a16="http://schemas.microsoft.com/office/drawing/2014/main" id="{6115F171-5435-0000-59AA-55C3612F6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543800" y="1219803"/>
            <a:ext cx="3372288" cy="4351338"/>
          </a:xfrm>
          <a:prstGeom prst="rect">
            <a:avLst/>
          </a:prstGeom>
          <a:solidFill>
            <a:srgbClr val="FFFFFF"/>
          </a:solidFill>
          <a:ln w="9525">
            <a:solidFill>
              <a:srgbClr val="C0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advTm="25643">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a:extLst>
              <a:ext uri="{FF2B5EF4-FFF2-40B4-BE49-F238E27FC236}">
                <a16:creationId xmlns:a16="http://schemas.microsoft.com/office/drawing/2014/main" id="{00803009-343A-073D-6EE1-8240B5BBD356}"/>
              </a:ext>
            </a:extLst>
          </p:cNvPr>
          <p:cNvSpPr>
            <a:spLocks noGrp="1"/>
          </p:cNvSpPr>
          <p:nvPr>
            <p:ph type="title"/>
          </p:nvPr>
        </p:nvSpPr>
        <p:spPr>
          <a:xfrm>
            <a:off x="2363789" y="315913"/>
            <a:ext cx="6861175" cy="1143000"/>
          </a:xfrm>
        </p:spPr>
        <p:txBody>
          <a:bodyPr/>
          <a:lstStyle/>
          <a:p>
            <a:pPr algn="ctr" eaLnBrk="1" hangingPunct="1"/>
            <a:r>
              <a:rPr lang="en-US" altLang="es-AR" sz="3600" dirty="0">
                <a:solidFill>
                  <a:srgbClr val="000099"/>
                </a:solidFill>
              </a:rPr>
              <a:t>Case study # 2</a:t>
            </a:r>
          </a:p>
        </p:txBody>
      </p:sp>
      <p:sp>
        <p:nvSpPr>
          <p:cNvPr id="95235" name="Rectangle 438">
            <a:extLst>
              <a:ext uri="{FF2B5EF4-FFF2-40B4-BE49-F238E27FC236}">
                <a16:creationId xmlns:a16="http://schemas.microsoft.com/office/drawing/2014/main" id="{6AC1E9D5-642C-9470-CDBB-D8C38538C198}"/>
              </a:ext>
            </a:extLst>
          </p:cNvPr>
          <p:cNvSpPr>
            <a:spLocks noChangeArrowheads="1"/>
          </p:cNvSpPr>
          <p:nvPr/>
        </p:nvSpPr>
        <p:spPr bwMode="auto">
          <a:xfrm>
            <a:off x="2438400" y="2667001"/>
            <a:ext cx="1341438" cy="7413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36" name="Rectangle 439">
            <a:extLst>
              <a:ext uri="{FF2B5EF4-FFF2-40B4-BE49-F238E27FC236}">
                <a16:creationId xmlns:a16="http://schemas.microsoft.com/office/drawing/2014/main" id="{562029C1-3F54-8829-9AEB-FA7B8CFD2182}"/>
              </a:ext>
            </a:extLst>
          </p:cNvPr>
          <p:cNvSpPr>
            <a:spLocks noChangeArrowheads="1"/>
          </p:cNvSpPr>
          <p:nvPr/>
        </p:nvSpPr>
        <p:spPr bwMode="auto">
          <a:xfrm>
            <a:off x="3798888" y="2671763"/>
            <a:ext cx="1611312"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37" name="Rectangle 440">
            <a:extLst>
              <a:ext uri="{FF2B5EF4-FFF2-40B4-BE49-F238E27FC236}">
                <a16:creationId xmlns:a16="http://schemas.microsoft.com/office/drawing/2014/main" id="{95F6B45E-E00C-B92B-16BD-70924236AB0F}"/>
              </a:ext>
            </a:extLst>
          </p:cNvPr>
          <p:cNvSpPr>
            <a:spLocks noChangeArrowheads="1"/>
          </p:cNvSpPr>
          <p:nvPr/>
        </p:nvSpPr>
        <p:spPr bwMode="auto">
          <a:xfrm>
            <a:off x="5410201" y="2671763"/>
            <a:ext cx="1636713"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38" name="Rectangle 441">
            <a:extLst>
              <a:ext uri="{FF2B5EF4-FFF2-40B4-BE49-F238E27FC236}">
                <a16:creationId xmlns:a16="http://schemas.microsoft.com/office/drawing/2014/main" id="{1C72E92C-FBFA-76C9-5945-CEBE75102A60}"/>
              </a:ext>
            </a:extLst>
          </p:cNvPr>
          <p:cNvSpPr>
            <a:spLocks noChangeArrowheads="1"/>
          </p:cNvSpPr>
          <p:nvPr/>
        </p:nvSpPr>
        <p:spPr bwMode="auto">
          <a:xfrm>
            <a:off x="7046914" y="2671763"/>
            <a:ext cx="1182687"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39" name="Rectangle 442">
            <a:extLst>
              <a:ext uri="{FF2B5EF4-FFF2-40B4-BE49-F238E27FC236}">
                <a16:creationId xmlns:a16="http://schemas.microsoft.com/office/drawing/2014/main" id="{F92637A0-715F-A78B-B796-74A6C24EC180}"/>
              </a:ext>
            </a:extLst>
          </p:cNvPr>
          <p:cNvSpPr>
            <a:spLocks noChangeArrowheads="1"/>
          </p:cNvSpPr>
          <p:nvPr/>
        </p:nvSpPr>
        <p:spPr bwMode="auto">
          <a:xfrm>
            <a:off x="8229600" y="2671763"/>
            <a:ext cx="1879600"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0" name="Rectangle 443">
            <a:extLst>
              <a:ext uri="{FF2B5EF4-FFF2-40B4-BE49-F238E27FC236}">
                <a16:creationId xmlns:a16="http://schemas.microsoft.com/office/drawing/2014/main" id="{402961D2-5E53-45F5-FE4C-E70BBD909B78}"/>
              </a:ext>
            </a:extLst>
          </p:cNvPr>
          <p:cNvSpPr>
            <a:spLocks noChangeArrowheads="1"/>
          </p:cNvSpPr>
          <p:nvPr/>
        </p:nvSpPr>
        <p:spPr bwMode="auto">
          <a:xfrm>
            <a:off x="2457450" y="3413126"/>
            <a:ext cx="1341438"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1" name="Rectangle 444">
            <a:extLst>
              <a:ext uri="{FF2B5EF4-FFF2-40B4-BE49-F238E27FC236}">
                <a16:creationId xmlns:a16="http://schemas.microsoft.com/office/drawing/2014/main" id="{855C0B37-7631-3653-2F6A-C41ECF737C70}"/>
              </a:ext>
            </a:extLst>
          </p:cNvPr>
          <p:cNvSpPr>
            <a:spLocks noChangeArrowheads="1"/>
          </p:cNvSpPr>
          <p:nvPr/>
        </p:nvSpPr>
        <p:spPr bwMode="auto">
          <a:xfrm>
            <a:off x="3798888" y="3413126"/>
            <a:ext cx="1611312"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2" name="Rectangle 445">
            <a:extLst>
              <a:ext uri="{FF2B5EF4-FFF2-40B4-BE49-F238E27FC236}">
                <a16:creationId xmlns:a16="http://schemas.microsoft.com/office/drawing/2014/main" id="{6327D9B7-C406-A38A-1C70-0D220EC03917}"/>
              </a:ext>
            </a:extLst>
          </p:cNvPr>
          <p:cNvSpPr>
            <a:spLocks noChangeArrowheads="1"/>
          </p:cNvSpPr>
          <p:nvPr/>
        </p:nvSpPr>
        <p:spPr bwMode="auto">
          <a:xfrm>
            <a:off x="5410201" y="3413126"/>
            <a:ext cx="1636713"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a:p>
            <a:pPr eaLnBrk="1" hangingPunct="1">
              <a:spcBef>
                <a:spcPct val="0"/>
              </a:spcBef>
              <a:buFontTx/>
              <a:buNone/>
            </a:pPr>
            <a:r>
              <a:rPr lang="es-CO" altLang="es-AR" sz="1800" b="1">
                <a:solidFill>
                  <a:srgbClr val="FF0000"/>
                </a:solidFill>
                <a:latin typeface="Arial" panose="020B0604020202020204" pitchFamily="34" charset="0"/>
              </a:rPr>
              <a:t>          </a:t>
            </a:r>
            <a:r>
              <a:rPr lang="es-CO" altLang="es-AR" sz="1800">
                <a:latin typeface="Arial" panose="020B0604020202020204" pitchFamily="34" charset="0"/>
              </a:rPr>
              <a:t> </a:t>
            </a:r>
          </a:p>
        </p:txBody>
      </p:sp>
      <p:sp>
        <p:nvSpPr>
          <p:cNvPr id="95243" name="Rectangle 446">
            <a:extLst>
              <a:ext uri="{FF2B5EF4-FFF2-40B4-BE49-F238E27FC236}">
                <a16:creationId xmlns:a16="http://schemas.microsoft.com/office/drawing/2014/main" id="{495C8A34-29BF-DC20-B0B8-7EA68CFCAA0F}"/>
              </a:ext>
            </a:extLst>
          </p:cNvPr>
          <p:cNvSpPr>
            <a:spLocks noChangeArrowheads="1"/>
          </p:cNvSpPr>
          <p:nvPr/>
        </p:nvSpPr>
        <p:spPr bwMode="auto">
          <a:xfrm>
            <a:off x="7046914" y="3413126"/>
            <a:ext cx="1182687"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4" name="Rectangle 447">
            <a:extLst>
              <a:ext uri="{FF2B5EF4-FFF2-40B4-BE49-F238E27FC236}">
                <a16:creationId xmlns:a16="http://schemas.microsoft.com/office/drawing/2014/main" id="{54FD2412-FEF9-383E-99E8-882A9A99C673}"/>
              </a:ext>
            </a:extLst>
          </p:cNvPr>
          <p:cNvSpPr>
            <a:spLocks noChangeArrowheads="1"/>
          </p:cNvSpPr>
          <p:nvPr/>
        </p:nvSpPr>
        <p:spPr bwMode="auto">
          <a:xfrm>
            <a:off x="8229600" y="3429000"/>
            <a:ext cx="1879600" cy="7620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5" name="Rectangle 449">
            <a:extLst>
              <a:ext uri="{FF2B5EF4-FFF2-40B4-BE49-F238E27FC236}">
                <a16:creationId xmlns:a16="http://schemas.microsoft.com/office/drawing/2014/main" id="{BB1CC529-7AE3-0436-42AD-657B172373A1}"/>
              </a:ext>
            </a:extLst>
          </p:cNvPr>
          <p:cNvSpPr>
            <a:spLocks noChangeArrowheads="1"/>
          </p:cNvSpPr>
          <p:nvPr/>
        </p:nvSpPr>
        <p:spPr bwMode="auto">
          <a:xfrm>
            <a:off x="54864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6" name="Rectangle 450">
            <a:extLst>
              <a:ext uri="{FF2B5EF4-FFF2-40B4-BE49-F238E27FC236}">
                <a16:creationId xmlns:a16="http://schemas.microsoft.com/office/drawing/2014/main" id="{E73B58FA-248E-725B-B9CD-4D56FD189E44}"/>
              </a:ext>
            </a:extLst>
          </p:cNvPr>
          <p:cNvSpPr>
            <a:spLocks noChangeArrowheads="1"/>
          </p:cNvSpPr>
          <p:nvPr/>
        </p:nvSpPr>
        <p:spPr bwMode="auto">
          <a:xfrm>
            <a:off x="7046914" y="2667000"/>
            <a:ext cx="7937"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7" name="Rectangle 451">
            <a:extLst>
              <a:ext uri="{FF2B5EF4-FFF2-40B4-BE49-F238E27FC236}">
                <a16:creationId xmlns:a16="http://schemas.microsoft.com/office/drawing/2014/main" id="{0DA097FB-690F-2662-9FB5-0C9043FE74CC}"/>
              </a:ext>
            </a:extLst>
          </p:cNvPr>
          <p:cNvSpPr>
            <a:spLocks noChangeArrowheads="1"/>
          </p:cNvSpPr>
          <p:nvPr/>
        </p:nvSpPr>
        <p:spPr bwMode="auto">
          <a:xfrm>
            <a:off x="82296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8" name="Rectangle 452">
            <a:extLst>
              <a:ext uri="{FF2B5EF4-FFF2-40B4-BE49-F238E27FC236}">
                <a16:creationId xmlns:a16="http://schemas.microsoft.com/office/drawing/2014/main" id="{073D2F38-5168-2D85-81BD-A20FB5B84053}"/>
              </a:ext>
            </a:extLst>
          </p:cNvPr>
          <p:cNvSpPr>
            <a:spLocks noChangeArrowheads="1"/>
          </p:cNvSpPr>
          <p:nvPr/>
        </p:nvSpPr>
        <p:spPr bwMode="auto">
          <a:xfrm>
            <a:off x="2447926" y="3395664"/>
            <a:ext cx="7669213" cy="34925"/>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49" name="Rectangle 453">
            <a:extLst>
              <a:ext uri="{FF2B5EF4-FFF2-40B4-BE49-F238E27FC236}">
                <a16:creationId xmlns:a16="http://schemas.microsoft.com/office/drawing/2014/main" id="{9EDB803D-F0F0-D938-44A4-4F9A1E4E6BF9}"/>
              </a:ext>
            </a:extLst>
          </p:cNvPr>
          <p:cNvSpPr>
            <a:spLocks noChangeArrowheads="1"/>
          </p:cNvSpPr>
          <p:nvPr/>
        </p:nvSpPr>
        <p:spPr bwMode="auto">
          <a:xfrm>
            <a:off x="205740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50" name="Rectangle 454">
            <a:extLst>
              <a:ext uri="{FF2B5EF4-FFF2-40B4-BE49-F238E27FC236}">
                <a16:creationId xmlns:a16="http://schemas.microsoft.com/office/drawing/2014/main" id="{01CD4E56-2C28-AC25-39C1-8444FA659CF9}"/>
              </a:ext>
            </a:extLst>
          </p:cNvPr>
          <p:cNvSpPr>
            <a:spLocks noChangeArrowheads="1"/>
          </p:cNvSpPr>
          <p:nvPr/>
        </p:nvSpPr>
        <p:spPr bwMode="auto">
          <a:xfrm>
            <a:off x="1010920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51" name="Rectangle 455">
            <a:extLst>
              <a:ext uri="{FF2B5EF4-FFF2-40B4-BE49-F238E27FC236}">
                <a16:creationId xmlns:a16="http://schemas.microsoft.com/office/drawing/2014/main" id="{1CD37C84-D5D7-A7DE-7EE3-DF3FCF6F3569}"/>
              </a:ext>
            </a:extLst>
          </p:cNvPr>
          <p:cNvSpPr>
            <a:spLocks noChangeArrowheads="1"/>
          </p:cNvSpPr>
          <p:nvPr/>
        </p:nvSpPr>
        <p:spPr bwMode="auto">
          <a:xfrm>
            <a:off x="1905001" y="2667000"/>
            <a:ext cx="7669213" cy="793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52" name="Rectangle 456">
            <a:extLst>
              <a:ext uri="{FF2B5EF4-FFF2-40B4-BE49-F238E27FC236}">
                <a16:creationId xmlns:a16="http://schemas.microsoft.com/office/drawing/2014/main" id="{7A6FDDA9-CF69-E7FC-032E-841673DDC197}"/>
              </a:ext>
            </a:extLst>
          </p:cNvPr>
          <p:cNvSpPr>
            <a:spLocks noChangeArrowheads="1"/>
          </p:cNvSpPr>
          <p:nvPr/>
        </p:nvSpPr>
        <p:spPr bwMode="auto">
          <a:xfrm>
            <a:off x="2452688" y="4154489"/>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53" name="Rectangle 457">
            <a:extLst>
              <a:ext uri="{FF2B5EF4-FFF2-40B4-BE49-F238E27FC236}">
                <a16:creationId xmlns:a16="http://schemas.microsoft.com/office/drawing/2014/main" id="{C8D43202-78D2-25BE-F862-C923DC547E2B}"/>
              </a:ext>
            </a:extLst>
          </p:cNvPr>
          <p:cNvSpPr>
            <a:spLocks noChangeArrowheads="1"/>
          </p:cNvSpPr>
          <p:nvPr/>
        </p:nvSpPr>
        <p:spPr bwMode="auto">
          <a:xfrm>
            <a:off x="2449513" y="2687639"/>
            <a:ext cx="887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Age:</a:t>
            </a:r>
            <a:endParaRPr lang="en-US" altLang="es-AR" sz="1800">
              <a:latin typeface="Arial" panose="020B0604020202020204" pitchFamily="34" charset="0"/>
            </a:endParaRPr>
          </a:p>
        </p:txBody>
      </p:sp>
      <p:sp>
        <p:nvSpPr>
          <p:cNvPr id="95254" name="Rectangle 458">
            <a:extLst>
              <a:ext uri="{FF2B5EF4-FFF2-40B4-BE49-F238E27FC236}">
                <a16:creationId xmlns:a16="http://schemas.microsoft.com/office/drawing/2014/main" id="{D6EEF2C8-4EA3-3838-1222-EEF1068F2AF7}"/>
              </a:ext>
            </a:extLst>
          </p:cNvPr>
          <p:cNvSpPr>
            <a:spLocks noChangeArrowheads="1"/>
          </p:cNvSpPr>
          <p:nvPr/>
        </p:nvSpPr>
        <p:spPr bwMode="auto">
          <a:xfrm>
            <a:off x="2895601" y="2971801"/>
            <a:ext cx="365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800"/>
              <a:t>82</a:t>
            </a:r>
          </a:p>
        </p:txBody>
      </p:sp>
      <p:sp>
        <p:nvSpPr>
          <p:cNvPr id="95255" name="Rectangle 459">
            <a:extLst>
              <a:ext uri="{FF2B5EF4-FFF2-40B4-BE49-F238E27FC236}">
                <a16:creationId xmlns:a16="http://schemas.microsoft.com/office/drawing/2014/main" id="{CC54741F-FC17-9AE9-A2B7-AB98A8BCD5D6}"/>
              </a:ext>
            </a:extLst>
          </p:cNvPr>
          <p:cNvSpPr>
            <a:spLocks noChangeArrowheads="1"/>
          </p:cNvSpPr>
          <p:nvPr/>
        </p:nvSpPr>
        <p:spPr bwMode="auto">
          <a:xfrm>
            <a:off x="3884614" y="2706689"/>
            <a:ext cx="852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Sex:</a:t>
            </a:r>
            <a:endParaRPr lang="en-US" altLang="es-AR" sz="1800">
              <a:latin typeface="Arial" panose="020B0604020202020204" pitchFamily="34" charset="0"/>
            </a:endParaRPr>
          </a:p>
        </p:txBody>
      </p:sp>
      <p:sp>
        <p:nvSpPr>
          <p:cNvPr id="95256" name="Rectangle 460">
            <a:extLst>
              <a:ext uri="{FF2B5EF4-FFF2-40B4-BE49-F238E27FC236}">
                <a16:creationId xmlns:a16="http://schemas.microsoft.com/office/drawing/2014/main" id="{9D27C05E-0F59-2922-84F7-AEEB5EC7ADAB}"/>
              </a:ext>
            </a:extLst>
          </p:cNvPr>
          <p:cNvSpPr>
            <a:spLocks noChangeArrowheads="1"/>
          </p:cNvSpPr>
          <p:nvPr/>
        </p:nvSpPr>
        <p:spPr bwMode="auto">
          <a:xfrm>
            <a:off x="4038601" y="2971801"/>
            <a:ext cx="6270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800">
                <a:solidFill>
                  <a:srgbClr val="000000"/>
                </a:solidFill>
              </a:rPr>
              <a:t>F</a:t>
            </a:r>
            <a:endParaRPr lang="en-US" altLang="es-AR" sz="2800">
              <a:latin typeface="Arial" panose="020B0604020202020204" pitchFamily="34" charset="0"/>
            </a:endParaRPr>
          </a:p>
        </p:txBody>
      </p:sp>
      <p:sp>
        <p:nvSpPr>
          <p:cNvPr id="95257" name="Rectangle 461">
            <a:extLst>
              <a:ext uri="{FF2B5EF4-FFF2-40B4-BE49-F238E27FC236}">
                <a16:creationId xmlns:a16="http://schemas.microsoft.com/office/drawing/2014/main" id="{16311404-3D75-1FA9-C60D-CEC32B5D8AAE}"/>
              </a:ext>
            </a:extLst>
          </p:cNvPr>
          <p:cNvSpPr>
            <a:spLocks noChangeArrowheads="1"/>
          </p:cNvSpPr>
          <p:nvPr/>
        </p:nvSpPr>
        <p:spPr bwMode="auto">
          <a:xfrm>
            <a:off x="5495926" y="2706689"/>
            <a:ext cx="752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Ht:</a:t>
            </a:r>
            <a:endParaRPr lang="en-US" altLang="es-AR" sz="1800">
              <a:latin typeface="Arial" panose="020B0604020202020204" pitchFamily="34" charset="0"/>
            </a:endParaRPr>
          </a:p>
        </p:txBody>
      </p:sp>
      <p:sp>
        <p:nvSpPr>
          <p:cNvPr id="95258" name="Rectangle 462">
            <a:extLst>
              <a:ext uri="{FF2B5EF4-FFF2-40B4-BE49-F238E27FC236}">
                <a16:creationId xmlns:a16="http://schemas.microsoft.com/office/drawing/2014/main" id="{0DF1B285-EC70-6563-C10A-93B9FC481A73}"/>
              </a:ext>
            </a:extLst>
          </p:cNvPr>
          <p:cNvSpPr>
            <a:spLocks noChangeArrowheads="1"/>
          </p:cNvSpPr>
          <p:nvPr/>
        </p:nvSpPr>
        <p:spPr bwMode="auto">
          <a:xfrm>
            <a:off x="5715001" y="2971800"/>
            <a:ext cx="101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400" b="1">
                <a:solidFill>
                  <a:srgbClr val="000000"/>
                </a:solidFill>
              </a:rPr>
              <a:t>4’8’’</a:t>
            </a:r>
            <a:endParaRPr lang="en-US" altLang="es-AR" sz="2400">
              <a:latin typeface="Arial" panose="020B0604020202020204" pitchFamily="34" charset="0"/>
            </a:endParaRPr>
          </a:p>
        </p:txBody>
      </p:sp>
      <p:sp>
        <p:nvSpPr>
          <p:cNvPr id="95259" name="Rectangle 463">
            <a:extLst>
              <a:ext uri="{FF2B5EF4-FFF2-40B4-BE49-F238E27FC236}">
                <a16:creationId xmlns:a16="http://schemas.microsoft.com/office/drawing/2014/main" id="{47C088C0-C67A-80C7-6A84-7A675518F25C}"/>
              </a:ext>
            </a:extLst>
          </p:cNvPr>
          <p:cNvSpPr>
            <a:spLocks noChangeArrowheads="1"/>
          </p:cNvSpPr>
          <p:nvPr/>
        </p:nvSpPr>
        <p:spPr bwMode="auto">
          <a:xfrm>
            <a:off x="7132639" y="2706689"/>
            <a:ext cx="81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000000"/>
                </a:solidFill>
              </a:rPr>
              <a:t>Wt:</a:t>
            </a:r>
            <a:endParaRPr lang="en-US" altLang="es-AR" sz="1800">
              <a:latin typeface="Arial" panose="020B0604020202020204" pitchFamily="34" charset="0"/>
            </a:endParaRPr>
          </a:p>
        </p:txBody>
      </p:sp>
      <p:sp>
        <p:nvSpPr>
          <p:cNvPr id="95260" name="Rectangle 464">
            <a:extLst>
              <a:ext uri="{FF2B5EF4-FFF2-40B4-BE49-F238E27FC236}">
                <a16:creationId xmlns:a16="http://schemas.microsoft.com/office/drawing/2014/main" id="{895BC456-E550-8E44-A0BC-8BF2F0434A3A}"/>
              </a:ext>
            </a:extLst>
          </p:cNvPr>
          <p:cNvSpPr>
            <a:spLocks noChangeArrowheads="1"/>
          </p:cNvSpPr>
          <p:nvPr/>
        </p:nvSpPr>
        <p:spPr bwMode="auto">
          <a:xfrm>
            <a:off x="7315200" y="2971801"/>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solidFill>
                  <a:srgbClr val="000000"/>
                </a:solidFill>
              </a:rPr>
              <a:t>65.7 Lb</a:t>
            </a:r>
            <a:endParaRPr lang="en-US" altLang="es-AR" sz="2000">
              <a:latin typeface="Arial" panose="020B0604020202020204" pitchFamily="34" charset="0"/>
            </a:endParaRPr>
          </a:p>
        </p:txBody>
      </p:sp>
      <p:sp>
        <p:nvSpPr>
          <p:cNvPr id="95261" name="Rectangle 465">
            <a:extLst>
              <a:ext uri="{FF2B5EF4-FFF2-40B4-BE49-F238E27FC236}">
                <a16:creationId xmlns:a16="http://schemas.microsoft.com/office/drawing/2014/main" id="{4E7A8CED-A217-34EB-A271-5F7E6CCE8F9E}"/>
              </a:ext>
            </a:extLst>
          </p:cNvPr>
          <p:cNvSpPr>
            <a:spLocks noChangeArrowheads="1"/>
          </p:cNvSpPr>
          <p:nvPr/>
        </p:nvSpPr>
        <p:spPr bwMode="auto">
          <a:xfrm>
            <a:off x="7897814" y="2708276"/>
            <a:ext cx="2130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solidFill>
                  <a:srgbClr val="000000"/>
                </a:solidFill>
              </a:rPr>
              <a:t>Usual Body Weight:</a:t>
            </a:r>
            <a:endParaRPr lang="en-US" altLang="es-AR" sz="1600">
              <a:latin typeface="Arial" panose="020B0604020202020204" pitchFamily="34" charset="0"/>
            </a:endParaRPr>
          </a:p>
        </p:txBody>
      </p:sp>
      <p:sp>
        <p:nvSpPr>
          <p:cNvPr id="95262" name="Rectangle 468">
            <a:extLst>
              <a:ext uri="{FF2B5EF4-FFF2-40B4-BE49-F238E27FC236}">
                <a16:creationId xmlns:a16="http://schemas.microsoft.com/office/drawing/2014/main" id="{A8408117-1377-F895-FF59-A246268F518B}"/>
              </a:ext>
            </a:extLst>
          </p:cNvPr>
          <p:cNvSpPr>
            <a:spLocks noChangeArrowheads="1"/>
          </p:cNvSpPr>
          <p:nvPr/>
        </p:nvSpPr>
        <p:spPr bwMode="auto">
          <a:xfrm>
            <a:off x="2133601" y="3429001"/>
            <a:ext cx="1427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solidFill>
                  <a:srgbClr val="000000"/>
                </a:solidFill>
              </a:rPr>
              <a:t>Frame Size:</a:t>
            </a:r>
            <a:endParaRPr lang="en-US" altLang="es-AR" sz="1600">
              <a:latin typeface="Arial" panose="020B0604020202020204" pitchFamily="34" charset="0"/>
            </a:endParaRPr>
          </a:p>
        </p:txBody>
      </p:sp>
      <p:sp>
        <p:nvSpPr>
          <p:cNvPr id="95263" name="Rectangle 469">
            <a:extLst>
              <a:ext uri="{FF2B5EF4-FFF2-40B4-BE49-F238E27FC236}">
                <a16:creationId xmlns:a16="http://schemas.microsoft.com/office/drawing/2014/main" id="{DA56FB73-A24B-D6D5-2AD9-AA247EAC8745}"/>
              </a:ext>
            </a:extLst>
          </p:cNvPr>
          <p:cNvSpPr>
            <a:spLocks noChangeArrowheads="1"/>
          </p:cNvSpPr>
          <p:nvPr/>
        </p:nvSpPr>
        <p:spPr bwMode="auto">
          <a:xfrm>
            <a:off x="2765426" y="3733800"/>
            <a:ext cx="517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CO" altLang="es-AR" sz="1800" b="1"/>
              <a:t>Small</a:t>
            </a:r>
          </a:p>
        </p:txBody>
      </p:sp>
      <p:sp>
        <p:nvSpPr>
          <p:cNvPr id="34262" name="Rectangle 470">
            <a:extLst>
              <a:ext uri="{FF2B5EF4-FFF2-40B4-BE49-F238E27FC236}">
                <a16:creationId xmlns:a16="http://schemas.microsoft.com/office/drawing/2014/main" id="{13989BA8-B0A7-0502-5587-56BE8C8422FE}"/>
              </a:ext>
            </a:extLst>
          </p:cNvPr>
          <p:cNvSpPr>
            <a:spLocks noChangeArrowheads="1"/>
          </p:cNvSpPr>
          <p:nvPr/>
        </p:nvSpPr>
        <p:spPr bwMode="auto">
          <a:xfrm>
            <a:off x="3429000" y="3408363"/>
            <a:ext cx="2070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dirty="0">
                <a:solidFill>
                  <a:srgbClr val="000000"/>
                </a:solidFill>
              </a:rPr>
              <a:t>Ideal Body Weight:</a:t>
            </a:r>
            <a:endParaRPr lang="en-US" altLang="es-AR" sz="1600" dirty="0">
              <a:latin typeface="Arial" panose="020B0604020202020204" pitchFamily="34" charset="0"/>
            </a:endParaRPr>
          </a:p>
        </p:txBody>
      </p:sp>
      <p:sp>
        <p:nvSpPr>
          <p:cNvPr id="34263" name="Rectangle 471">
            <a:extLst>
              <a:ext uri="{FF2B5EF4-FFF2-40B4-BE49-F238E27FC236}">
                <a16:creationId xmlns:a16="http://schemas.microsoft.com/office/drawing/2014/main" id="{27AD132B-C7B9-B77C-1DA4-B2AB32BD8259}"/>
              </a:ext>
            </a:extLst>
          </p:cNvPr>
          <p:cNvSpPr>
            <a:spLocks noChangeArrowheads="1"/>
          </p:cNvSpPr>
          <p:nvPr/>
        </p:nvSpPr>
        <p:spPr bwMode="auto">
          <a:xfrm>
            <a:off x="3733800" y="37338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97lb</a:t>
            </a:r>
            <a:endParaRPr lang="en-US" altLang="es-AR" sz="1800">
              <a:latin typeface="Arial" panose="020B0604020202020204" pitchFamily="34" charset="0"/>
            </a:endParaRPr>
          </a:p>
        </p:txBody>
      </p:sp>
      <p:sp>
        <p:nvSpPr>
          <p:cNvPr id="34264" name="Rectangle 472">
            <a:extLst>
              <a:ext uri="{FF2B5EF4-FFF2-40B4-BE49-F238E27FC236}">
                <a16:creationId xmlns:a16="http://schemas.microsoft.com/office/drawing/2014/main" id="{FBE59A0B-2604-BF9A-72DF-4DD464105F84}"/>
              </a:ext>
            </a:extLst>
          </p:cNvPr>
          <p:cNvSpPr>
            <a:spLocks noChangeArrowheads="1"/>
          </p:cNvSpPr>
          <p:nvPr/>
        </p:nvSpPr>
        <p:spPr bwMode="auto">
          <a:xfrm>
            <a:off x="5495925" y="3448050"/>
            <a:ext cx="992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solidFill>
                  <a:srgbClr val="000000"/>
                </a:solidFill>
              </a:rPr>
              <a:t>% IBW:</a:t>
            </a:r>
            <a:endParaRPr lang="en-US" altLang="es-AR" sz="1400">
              <a:latin typeface="Arial" panose="020B0604020202020204" pitchFamily="34" charset="0"/>
            </a:endParaRPr>
          </a:p>
        </p:txBody>
      </p:sp>
      <p:sp>
        <p:nvSpPr>
          <p:cNvPr id="34266" name="Rectangle 474">
            <a:extLst>
              <a:ext uri="{FF2B5EF4-FFF2-40B4-BE49-F238E27FC236}">
                <a16:creationId xmlns:a16="http://schemas.microsoft.com/office/drawing/2014/main" id="{1BFE21D8-05D8-206C-183B-8B05E7A40036}"/>
              </a:ext>
            </a:extLst>
          </p:cNvPr>
          <p:cNvSpPr>
            <a:spLocks noChangeArrowheads="1"/>
          </p:cNvSpPr>
          <p:nvPr/>
        </p:nvSpPr>
        <p:spPr bwMode="auto">
          <a:xfrm>
            <a:off x="7132638" y="3448050"/>
            <a:ext cx="81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solidFill>
                  <a:srgbClr val="000000"/>
                </a:solidFill>
              </a:rPr>
              <a:t>BMI:</a:t>
            </a:r>
            <a:endParaRPr lang="en-US" altLang="es-AR" sz="1400">
              <a:latin typeface="Arial" panose="020B0604020202020204" pitchFamily="34" charset="0"/>
            </a:endParaRPr>
          </a:p>
        </p:txBody>
      </p:sp>
      <p:sp>
        <p:nvSpPr>
          <p:cNvPr id="34267" name="Rectangle 475">
            <a:extLst>
              <a:ext uri="{FF2B5EF4-FFF2-40B4-BE49-F238E27FC236}">
                <a16:creationId xmlns:a16="http://schemas.microsoft.com/office/drawing/2014/main" id="{8B92BF55-FF31-DAB1-7445-35D2C4669446}"/>
              </a:ext>
            </a:extLst>
          </p:cNvPr>
          <p:cNvSpPr>
            <a:spLocks noChangeArrowheads="1"/>
          </p:cNvSpPr>
          <p:nvPr/>
        </p:nvSpPr>
        <p:spPr bwMode="auto">
          <a:xfrm>
            <a:off x="7086601" y="3733801"/>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latin typeface="Arial" panose="020B0604020202020204" pitchFamily="34" charset="0"/>
              </a:rPr>
              <a:t>14.1 </a:t>
            </a:r>
          </a:p>
        </p:txBody>
      </p:sp>
      <p:sp>
        <p:nvSpPr>
          <p:cNvPr id="34268" name="Rectangle 476">
            <a:extLst>
              <a:ext uri="{FF2B5EF4-FFF2-40B4-BE49-F238E27FC236}">
                <a16:creationId xmlns:a16="http://schemas.microsoft.com/office/drawing/2014/main" id="{A757154E-0340-9158-721D-0A15A17A3D05}"/>
              </a:ext>
            </a:extLst>
          </p:cNvPr>
          <p:cNvSpPr>
            <a:spLocks noChangeArrowheads="1"/>
          </p:cNvSpPr>
          <p:nvPr/>
        </p:nvSpPr>
        <p:spPr bwMode="auto">
          <a:xfrm>
            <a:off x="8001001" y="3733801"/>
            <a:ext cx="23161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solidFill>
                  <a:srgbClr val="C00000"/>
                </a:solidFill>
              </a:rPr>
              <a:t>Underweight/</a:t>
            </a:r>
          </a:p>
          <a:p>
            <a:pPr eaLnBrk="1" hangingPunct="1">
              <a:spcBef>
                <a:spcPct val="0"/>
              </a:spcBef>
              <a:buFontTx/>
              <a:buNone/>
            </a:pPr>
            <a:r>
              <a:rPr lang="en-US" altLang="es-AR" sz="1600" b="1">
                <a:solidFill>
                  <a:srgbClr val="C00000"/>
                </a:solidFill>
              </a:rPr>
              <a:t>Severely underweight</a:t>
            </a:r>
            <a:endParaRPr lang="en-US" altLang="es-AR" sz="1600">
              <a:latin typeface="Arial" panose="020B0604020202020204" pitchFamily="34" charset="0"/>
            </a:endParaRPr>
          </a:p>
        </p:txBody>
      </p:sp>
      <p:sp>
        <p:nvSpPr>
          <p:cNvPr id="34269" name="Rectangle 477">
            <a:extLst>
              <a:ext uri="{FF2B5EF4-FFF2-40B4-BE49-F238E27FC236}">
                <a16:creationId xmlns:a16="http://schemas.microsoft.com/office/drawing/2014/main" id="{7CAD1E91-CA5F-5D61-A852-36A4FCB0E348}"/>
              </a:ext>
            </a:extLst>
          </p:cNvPr>
          <p:cNvSpPr>
            <a:spLocks noChangeArrowheads="1"/>
          </p:cNvSpPr>
          <p:nvPr/>
        </p:nvSpPr>
        <p:spPr bwMode="auto">
          <a:xfrm>
            <a:off x="8382001" y="3886200"/>
            <a:ext cx="1687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solidFill>
                  <a:srgbClr val="C00000"/>
                </a:solidFill>
              </a:rPr>
              <a:t>	</a:t>
            </a:r>
            <a:endParaRPr lang="en-US" altLang="es-AR" sz="1800">
              <a:latin typeface="Arial" panose="020B0604020202020204" pitchFamily="34" charset="0"/>
            </a:endParaRPr>
          </a:p>
        </p:txBody>
      </p:sp>
      <p:sp>
        <p:nvSpPr>
          <p:cNvPr id="95271" name="AutoShape 177">
            <a:extLst>
              <a:ext uri="{FF2B5EF4-FFF2-40B4-BE49-F238E27FC236}">
                <a16:creationId xmlns:a16="http://schemas.microsoft.com/office/drawing/2014/main" id="{51CF6DDD-86A8-843E-0DE3-2237BB35BE01}"/>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72" name="AutoShape 220">
            <a:extLst>
              <a:ext uri="{FF2B5EF4-FFF2-40B4-BE49-F238E27FC236}">
                <a16:creationId xmlns:a16="http://schemas.microsoft.com/office/drawing/2014/main" id="{1FD3CCE7-4242-C019-191B-59D472413AA4}"/>
              </a:ext>
            </a:extLst>
          </p:cNvPr>
          <p:cNvSpPr>
            <a:spLocks noChangeAspect="1" noChangeArrowheads="1"/>
          </p:cNvSpPr>
          <p:nvPr/>
        </p:nvSpPr>
        <p:spPr bwMode="auto">
          <a:xfrm>
            <a:off x="2318387" y="4476751"/>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73" name="AutoShape 263">
            <a:extLst>
              <a:ext uri="{FF2B5EF4-FFF2-40B4-BE49-F238E27FC236}">
                <a16:creationId xmlns:a16="http://schemas.microsoft.com/office/drawing/2014/main" id="{90BA716B-D5E1-FF55-0138-1F3A1DBD733B}"/>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74" name="AutoShape 306">
            <a:extLst>
              <a:ext uri="{FF2B5EF4-FFF2-40B4-BE49-F238E27FC236}">
                <a16:creationId xmlns:a16="http://schemas.microsoft.com/office/drawing/2014/main" id="{1F58E6D9-3F40-390A-8417-4DF9FEF2C130}"/>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75" name="AutoShape 349">
            <a:extLst>
              <a:ext uri="{FF2B5EF4-FFF2-40B4-BE49-F238E27FC236}">
                <a16:creationId xmlns:a16="http://schemas.microsoft.com/office/drawing/2014/main" id="{335554F4-EB5F-9489-3D52-375A45C09CFC}"/>
              </a:ext>
            </a:extLst>
          </p:cNvPr>
          <p:cNvSpPr>
            <a:spLocks noChangeAspect="1" noChangeArrowheads="1"/>
          </p:cNvSpPr>
          <p:nvPr/>
        </p:nvSpPr>
        <p:spPr bwMode="auto">
          <a:xfrm>
            <a:off x="1524001" y="2438400"/>
            <a:ext cx="8494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5276" name="AutoShape 392">
            <a:extLst>
              <a:ext uri="{FF2B5EF4-FFF2-40B4-BE49-F238E27FC236}">
                <a16:creationId xmlns:a16="http://schemas.microsoft.com/office/drawing/2014/main" id="{E35A92B5-3733-4141-0D9F-10D358D830BE}"/>
              </a:ext>
            </a:extLst>
          </p:cNvPr>
          <p:cNvSpPr>
            <a:spLocks noChangeAspect="1" noChangeArrowheads="1"/>
          </p:cNvSpPr>
          <p:nvPr/>
        </p:nvSpPr>
        <p:spPr bwMode="auto">
          <a:xfrm>
            <a:off x="1423988" y="2427288"/>
            <a:ext cx="90154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10289" name="TextBox 7">
            <a:extLst>
              <a:ext uri="{FF2B5EF4-FFF2-40B4-BE49-F238E27FC236}">
                <a16:creationId xmlns:a16="http://schemas.microsoft.com/office/drawing/2014/main" id="{BE1D4D71-DBFB-9213-05B0-ABFF0BFBA456}"/>
              </a:ext>
            </a:extLst>
          </p:cNvPr>
          <p:cNvSpPr txBox="1">
            <a:spLocks noChangeArrowheads="1"/>
          </p:cNvSpPr>
          <p:nvPr/>
        </p:nvSpPr>
        <p:spPr bwMode="auto">
          <a:xfrm>
            <a:off x="1752600" y="4343400"/>
            <a:ext cx="4267200" cy="1689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latin typeface="Arial" panose="020B0604020202020204" pitchFamily="34" charset="0"/>
              </a:rPr>
              <a:t>Labs</a:t>
            </a:r>
            <a:r>
              <a:rPr lang="en-US" altLang="es-AR" sz="2000">
                <a:latin typeface="Arial" panose="020B0604020202020204" pitchFamily="34" charset="0"/>
              </a:rPr>
              <a:t>: 	</a:t>
            </a:r>
          </a:p>
          <a:p>
            <a:pPr eaLnBrk="1" hangingPunct="1">
              <a:spcBef>
                <a:spcPct val="0"/>
              </a:spcBef>
              <a:buFontTx/>
              <a:buNone/>
            </a:pPr>
            <a:r>
              <a:rPr lang="en-US" altLang="es-AR" sz="2000">
                <a:latin typeface="Arial" panose="020B0604020202020204" pitchFamily="34" charset="0"/>
              </a:rPr>
              <a:t>	</a:t>
            </a:r>
            <a:r>
              <a:rPr lang="en-US" altLang="es-AR" sz="1600">
                <a:latin typeface="Arial" panose="020B0604020202020204" pitchFamily="34" charset="0"/>
              </a:rPr>
              <a:t>ALB:</a:t>
            </a:r>
            <a:r>
              <a:rPr lang="en-US" altLang="es-AR" sz="1600" b="1">
                <a:latin typeface="Arial" panose="020B0604020202020204" pitchFamily="34" charset="0"/>
              </a:rPr>
              <a:t>	</a:t>
            </a:r>
            <a:r>
              <a:rPr lang="en-US" altLang="es-AR" sz="1600" b="1">
                <a:solidFill>
                  <a:srgbClr val="CC0000"/>
                </a:solidFill>
                <a:latin typeface="Arial" panose="020B0604020202020204" pitchFamily="34" charset="0"/>
              </a:rPr>
              <a:t> 1.1</a:t>
            </a:r>
            <a:r>
              <a:rPr lang="en-US" altLang="es-AR" sz="1600">
                <a:latin typeface="Arial" panose="020B0604020202020204" pitchFamily="34" charset="0"/>
              </a:rPr>
              <a:t>	              </a:t>
            </a:r>
          </a:p>
          <a:p>
            <a:pPr eaLnBrk="1" hangingPunct="1">
              <a:spcBef>
                <a:spcPct val="0"/>
              </a:spcBef>
              <a:buFontTx/>
              <a:buNone/>
            </a:pPr>
            <a:r>
              <a:rPr lang="en-US" altLang="es-AR" sz="1600">
                <a:latin typeface="Arial" panose="020B0604020202020204" pitchFamily="34" charset="0"/>
              </a:rPr>
              <a:t>	Hgb:	 </a:t>
            </a:r>
            <a:r>
              <a:rPr lang="en-US" altLang="es-AR" sz="1600" b="1">
                <a:solidFill>
                  <a:srgbClr val="CC0000"/>
                </a:solidFill>
                <a:latin typeface="Arial" panose="020B0604020202020204" pitchFamily="34" charset="0"/>
              </a:rPr>
              <a:t>7.7</a:t>
            </a:r>
          </a:p>
          <a:p>
            <a:pPr eaLnBrk="1" hangingPunct="1">
              <a:spcBef>
                <a:spcPct val="0"/>
              </a:spcBef>
              <a:buFontTx/>
              <a:buNone/>
            </a:pPr>
            <a:r>
              <a:rPr lang="en-US" altLang="es-AR" sz="1600">
                <a:latin typeface="Arial" panose="020B0604020202020204" pitchFamily="34" charset="0"/>
              </a:rPr>
              <a:t>	Hto:	</a:t>
            </a:r>
            <a:r>
              <a:rPr lang="en-US" altLang="es-AR" sz="1600" b="1">
                <a:solidFill>
                  <a:srgbClr val="CC0000"/>
                </a:solidFill>
                <a:latin typeface="Arial" panose="020B0604020202020204" pitchFamily="34" charset="0"/>
              </a:rPr>
              <a:t>24.2</a:t>
            </a:r>
          </a:p>
          <a:p>
            <a:pPr eaLnBrk="1" hangingPunct="1">
              <a:spcBef>
                <a:spcPct val="0"/>
              </a:spcBef>
              <a:buFontTx/>
              <a:buNone/>
            </a:pPr>
            <a:r>
              <a:rPr lang="en-US" altLang="es-AR" sz="1600">
                <a:latin typeface="Arial" panose="020B0604020202020204" pitchFamily="34" charset="0"/>
              </a:rPr>
              <a:t>	GLUC:	</a:t>
            </a:r>
          </a:p>
          <a:p>
            <a:pPr eaLnBrk="1" hangingPunct="1">
              <a:spcBef>
                <a:spcPct val="0"/>
              </a:spcBef>
              <a:buFontTx/>
              <a:buNone/>
            </a:pPr>
            <a:r>
              <a:rPr lang="en-US" altLang="es-AR" sz="1600">
                <a:latin typeface="Arial" panose="020B0604020202020204" pitchFamily="34" charset="0"/>
              </a:rPr>
              <a:t>	WBC:	 5.4</a:t>
            </a:r>
          </a:p>
        </p:txBody>
      </p:sp>
      <p:sp>
        <p:nvSpPr>
          <p:cNvPr id="95278" name="TextBox 5">
            <a:extLst>
              <a:ext uri="{FF2B5EF4-FFF2-40B4-BE49-F238E27FC236}">
                <a16:creationId xmlns:a16="http://schemas.microsoft.com/office/drawing/2014/main" id="{689F5332-20CA-272E-CBC7-85952FB77474}"/>
              </a:ext>
            </a:extLst>
          </p:cNvPr>
          <p:cNvSpPr txBox="1">
            <a:spLocks noChangeArrowheads="1"/>
          </p:cNvSpPr>
          <p:nvPr/>
        </p:nvSpPr>
        <p:spPr bwMode="auto">
          <a:xfrm>
            <a:off x="911798" y="1377951"/>
            <a:ext cx="8686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100" dirty="0">
                <a:latin typeface="Arial" panose="020B0604020202020204" pitchFamily="34" charset="0"/>
              </a:rPr>
              <a:t>RM   82  y/o female 		Diagnosis:  Pulmonary  cavitary  TB </a:t>
            </a:r>
          </a:p>
          <a:p>
            <a:pPr eaLnBrk="1" hangingPunct="1">
              <a:spcBef>
                <a:spcPct val="0"/>
              </a:spcBef>
              <a:buFontTx/>
              <a:buNone/>
            </a:pPr>
            <a:r>
              <a:rPr lang="en-US" altLang="es-AR" sz="2100" dirty="0">
                <a:latin typeface="Arial" panose="020B0604020202020204" pitchFamily="34" charset="0"/>
              </a:rPr>
              <a:t>Admitted to TCID 	            	       Malnutrition	</a:t>
            </a:r>
          </a:p>
        </p:txBody>
      </p:sp>
      <p:sp>
        <p:nvSpPr>
          <p:cNvPr id="10291" name="TextBox 9">
            <a:extLst>
              <a:ext uri="{FF2B5EF4-FFF2-40B4-BE49-F238E27FC236}">
                <a16:creationId xmlns:a16="http://schemas.microsoft.com/office/drawing/2014/main" id="{A6D2C024-B44B-CA5C-1883-215EEBB78D83}"/>
              </a:ext>
            </a:extLst>
          </p:cNvPr>
          <p:cNvSpPr txBox="1">
            <a:spLocks noChangeArrowheads="1"/>
          </p:cNvSpPr>
          <p:nvPr/>
        </p:nvSpPr>
        <p:spPr bwMode="auto">
          <a:xfrm>
            <a:off x="6324600" y="4343401"/>
            <a:ext cx="4038600" cy="1323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latin typeface="Arial" panose="020B0604020202020204" pitchFamily="34" charset="0"/>
              </a:rPr>
              <a:t>Risk Factors: </a:t>
            </a:r>
            <a:r>
              <a:rPr lang="en-US" altLang="es-AR" sz="1600">
                <a:latin typeface="Arial" panose="020B0604020202020204" pitchFamily="34" charset="0"/>
              </a:rPr>
              <a:t>	-&gt;20% underweight</a:t>
            </a:r>
          </a:p>
          <a:p>
            <a:pPr eaLnBrk="1" hangingPunct="1">
              <a:spcBef>
                <a:spcPct val="0"/>
              </a:spcBef>
              <a:buFontTx/>
              <a:buNone/>
            </a:pPr>
            <a:r>
              <a:rPr lang="en-US" altLang="es-AR" sz="1600">
                <a:latin typeface="Arial" panose="020B0604020202020204" pitchFamily="34" charset="0"/>
              </a:rPr>
              <a:t>		-Infectious disease</a:t>
            </a:r>
          </a:p>
          <a:p>
            <a:pPr eaLnBrk="1" hangingPunct="1">
              <a:spcBef>
                <a:spcPct val="0"/>
              </a:spcBef>
              <a:buFontTx/>
              <a:buNone/>
            </a:pPr>
            <a:r>
              <a:rPr lang="en-US" altLang="es-AR" sz="1600">
                <a:latin typeface="Arial" panose="020B0604020202020204" pitchFamily="34" charset="0"/>
              </a:rPr>
              <a:t>		- Poor dentition</a:t>
            </a:r>
          </a:p>
          <a:p>
            <a:pPr eaLnBrk="1" hangingPunct="1">
              <a:spcBef>
                <a:spcPct val="0"/>
              </a:spcBef>
              <a:buFontTx/>
              <a:buNone/>
            </a:pPr>
            <a:r>
              <a:rPr lang="en-US" altLang="es-AR" sz="1600">
                <a:latin typeface="Arial" panose="020B0604020202020204" pitchFamily="34" charset="0"/>
              </a:rPr>
              <a:t> 		</a:t>
            </a:r>
          </a:p>
          <a:p>
            <a:pPr eaLnBrk="1" hangingPunct="1">
              <a:spcBef>
                <a:spcPct val="0"/>
              </a:spcBef>
              <a:buFontTx/>
              <a:buNone/>
            </a:pPr>
            <a:r>
              <a:rPr lang="en-US" altLang="es-AR" sz="1600">
                <a:latin typeface="Arial" panose="020B0604020202020204" pitchFamily="34" charset="0"/>
              </a:rPr>
              <a:t>		</a:t>
            </a:r>
          </a:p>
        </p:txBody>
      </p:sp>
      <p:sp>
        <p:nvSpPr>
          <p:cNvPr id="11316" name="Text Box 52">
            <a:extLst>
              <a:ext uri="{FF2B5EF4-FFF2-40B4-BE49-F238E27FC236}">
                <a16:creationId xmlns:a16="http://schemas.microsoft.com/office/drawing/2014/main" id="{CD573488-28D4-65C1-3974-A249B255026E}"/>
              </a:ext>
            </a:extLst>
          </p:cNvPr>
          <p:cNvSpPr txBox="1">
            <a:spLocks noChangeArrowheads="1"/>
          </p:cNvSpPr>
          <p:nvPr/>
        </p:nvSpPr>
        <p:spPr bwMode="auto">
          <a:xfrm>
            <a:off x="8442326" y="3444875"/>
            <a:ext cx="1298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t>Classification</a:t>
            </a:r>
          </a:p>
        </p:txBody>
      </p:sp>
      <p:sp>
        <p:nvSpPr>
          <p:cNvPr id="49" name="Rectangle 471">
            <a:extLst>
              <a:ext uri="{FF2B5EF4-FFF2-40B4-BE49-F238E27FC236}">
                <a16:creationId xmlns:a16="http://schemas.microsoft.com/office/drawing/2014/main" id="{E07B5554-908F-76BB-AE7E-EAD6D8E73761}"/>
              </a:ext>
            </a:extLst>
          </p:cNvPr>
          <p:cNvSpPr>
            <a:spLocks noChangeArrowheads="1"/>
          </p:cNvSpPr>
          <p:nvPr/>
        </p:nvSpPr>
        <p:spPr bwMode="auto">
          <a:xfrm>
            <a:off x="5541963" y="36830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67.7lb</a:t>
            </a:r>
            <a:endParaRPr lang="en-US" altLang="es-AR" sz="1800">
              <a:latin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2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2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2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26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8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62" grpId="0"/>
      <p:bldP spid="34263" grpId="0"/>
      <p:bldP spid="34264" grpId="0"/>
      <p:bldP spid="34266" grpId="0"/>
      <p:bldP spid="34267" grpId="0"/>
      <p:bldP spid="34268" grpId="0"/>
      <p:bldP spid="34269" grpId="0"/>
      <p:bldP spid="10289" grpId="0" animBg="1"/>
      <p:bldP spid="10291" grpId="0" animBg="1"/>
      <p:bldP spid="11316" grpId="0"/>
      <p:bldP spid="4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3">
            <a:extLst>
              <a:ext uri="{FF2B5EF4-FFF2-40B4-BE49-F238E27FC236}">
                <a16:creationId xmlns:a16="http://schemas.microsoft.com/office/drawing/2014/main" id="{C04D2F19-E9E3-C5EB-0267-6D3BDA3834F8}"/>
              </a:ext>
            </a:extLst>
          </p:cNvPr>
          <p:cNvSpPr>
            <a:spLocks noGrp="1"/>
          </p:cNvSpPr>
          <p:nvPr>
            <p:ph type="title"/>
          </p:nvPr>
        </p:nvSpPr>
        <p:spPr/>
        <p:txBody>
          <a:bodyPr/>
          <a:lstStyle/>
          <a:p>
            <a:pPr algn="ctr" eaLnBrk="1" hangingPunct="1"/>
            <a:r>
              <a:rPr lang="en-US" altLang="es-AR" sz="3200" dirty="0">
                <a:solidFill>
                  <a:srgbClr val="000099"/>
                </a:solidFill>
              </a:rPr>
              <a:t>Nutritional Assessment</a:t>
            </a:r>
            <a:br>
              <a:rPr lang="en-US" altLang="es-AR" sz="3200" dirty="0">
                <a:solidFill>
                  <a:srgbClr val="000099"/>
                </a:solidFill>
              </a:rPr>
            </a:br>
            <a:r>
              <a:rPr lang="en-US" altLang="es-AR" sz="3200" dirty="0">
                <a:solidFill>
                  <a:srgbClr val="000099"/>
                </a:solidFill>
              </a:rPr>
              <a:t>Follow Up Case # 2</a:t>
            </a:r>
          </a:p>
        </p:txBody>
      </p:sp>
      <p:sp>
        <p:nvSpPr>
          <p:cNvPr id="97283" name="Slide Number Placeholder 3">
            <a:extLst>
              <a:ext uri="{FF2B5EF4-FFF2-40B4-BE49-F238E27FC236}">
                <a16:creationId xmlns:a16="http://schemas.microsoft.com/office/drawing/2014/main" id="{EE88AB24-955E-4707-7DE1-F5F3E5E6AD4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84" name="TextBox 5">
            <a:extLst>
              <a:ext uri="{FF2B5EF4-FFF2-40B4-BE49-F238E27FC236}">
                <a16:creationId xmlns:a16="http://schemas.microsoft.com/office/drawing/2014/main" id="{6D039027-8FA1-A62B-EFC7-485CFBD583FC}"/>
              </a:ext>
            </a:extLst>
          </p:cNvPr>
          <p:cNvSpPr txBox="1">
            <a:spLocks noChangeArrowheads="1"/>
          </p:cNvSpPr>
          <p:nvPr/>
        </p:nvSpPr>
        <p:spPr bwMode="auto">
          <a:xfrm>
            <a:off x="1752600" y="1676401"/>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a:latin typeface="Arial" panose="020B0604020202020204" pitchFamily="34" charset="0"/>
              </a:rPr>
              <a:t>Marked improvement during TB treatment. Soft diet with ensure. Good response to treatment and eating better after dental work </a:t>
            </a:r>
          </a:p>
        </p:txBody>
      </p:sp>
      <p:sp>
        <p:nvSpPr>
          <p:cNvPr id="97285" name="Rectangle 438">
            <a:extLst>
              <a:ext uri="{FF2B5EF4-FFF2-40B4-BE49-F238E27FC236}">
                <a16:creationId xmlns:a16="http://schemas.microsoft.com/office/drawing/2014/main" id="{DAA7E5EB-04C4-F0D4-17C6-7BFF405A0CC9}"/>
              </a:ext>
            </a:extLst>
          </p:cNvPr>
          <p:cNvSpPr>
            <a:spLocks noChangeArrowheads="1"/>
          </p:cNvSpPr>
          <p:nvPr/>
        </p:nvSpPr>
        <p:spPr bwMode="auto">
          <a:xfrm>
            <a:off x="2457450" y="2671763"/>
            <a:ext cx="1341438"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86" name="Rectangle 439">
            <a:extLst>
              <a:ext uri="{FF2B5EF4-FFF2-40B4-BE49-F238E27FC236}">
                <a16:creationId xmlns:a16="http://schemas.microsoft.com/office/drawing/2014/main" id="{B0625563-1CD5-F804-DDD5-0952A9A5CC75}"/>
              </a:ext>
            </a:extLst>
          </p:cNvPr>
          <p:cNvSpPr>
            <a:spLocks noChangeArrowheads="1"/>
          </p:cNvSpPr>
          <p:nvPr/>
        </p:nvSpPr>
        <p:spPr bwMode="auto">
          <a:xfrm>
            <a:off x="3862388" y="2692401"/>
            <a:ext cx="1611312" cy="7413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87" name="Rectangle 440">
            <a:extLst>
              <a:ext uri="{FF2B5EF4-FFF2-40B4-BE49-F238E27FC236}">
                <a16:creationId xmlns:a16="http://schemas.microsoft.com/office/drawing/2014/main" id="{9137A83F-1A82-CE26-F689-73D150AC51AF}"/>
              </a:ext>
            </a:extLst>
          </p:cNvPr>
          <p:cNvSpPr>
            <a:spLocks noChangeArrowheads="1"/>
          </p:cNvSpPr>
          <p:nvPr/>
        </p:nvSpPr>
        <p:spPr bwMode="auto">
          <a:xfrm>
            <a:off x="5410201" y="2671763"/>
            <a:ext cx="1636713"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88" name="Rectangle 441">
            <a:extLst>
              <a:ext uri="{FF2B5EF4-FFF2-40B4-BE49-F238E27FC236}">
                <a16:creationId xmlns:a16="http://schemas.microsoft.com/office/drawing/2014/main" id="{87594040-BEE4-00CB-1AFF-772B891D774E}"/>
              </a:ext>
            </a:extLst>
          </p:cNvPr>
          <p:cNvSpPr>
            <a:spLocks noChangeArrowheads="1"/>
          </p:cNvSpPr>
          <p:nvPr/>
        </p:nvSpPr>
        <p:spPr bwMode="auto">
          <a:xfrm>
            <a:off x="7046914" y="2671763"/>
            <a:ext cx="1182687"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89" name="Rectangle 442">
            <a:extLst>
              <a:ext uri="{FF2B5EF4-FFF2-40B4-BE49-F238E27FC236}">
                <a16:creationId xmlns:a16="http://schemas.microsoft.com/office/drawing/2014/main" id="{A6F31A15-1350-E2BF-5100-3F4601FCF0EE}"/>
              </a:ext>
            </a:extLst>
          </p:cNvPr>
          <p:cNvSpPr>
            <a:spLocks noChangeArrowheads="1"/>
          </p:cNvSpPr>
          <p:nvPr/>
        </p:nvSpPr>
        <p:spPr bwMode="auto">
          <a:xfrm>
            <a:off x="8229600" y="2671763"/>
            <a:ext cx="1879600" cy="7413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0" name="Rectangle 443">
            <a:extLst>
              <a:ext uri="{FF2B5EF4-FFF2-40B4-BE49-F238E27FC236}">
                <a16:creationId xmlns:a16="http://schemas.microsoft.com/office/drawing/2014/main" id="{F18395E1-0996-25A5-8962-FB8FD147B135}"/>
              </a:ext>
            </a:extLst>
          </p:cNvPr>
          <p:cNvSpPr>
            <a:spLocks noChangeArrowheads="1"/>
          </p:cNvSpPr>
          <p:nvPr/>
        </p:nvSpPr>
        <p:spPr bwMode="auto">
          <a:xfrm>
            <a:off x="2457450" y="3413126"/>
            <a:ext cx="1341438"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1" name="Rectangle 444">
            <a:extLst>
              <a:ext uri="{FF2B5EF4-FFF2-40B4-BE49-F238E27FC236}">
                <a16:creationId xmlns:a16="http://schemas.microsoft.com/office/drawing/2014/main" id="{BA3F4442-1D40-A529-AB8F-9E0D8FB43B2E}"/>
              </a:ext>
            </a:extLst>
          </p:cNvPr>
          <p:cNvSpPr>
            <a:spLocks noChangeArrowheads="1"/>
          </p:cNvSpPr>
          <p:nvPr/>
        </p:nvSpPr>
        <p:spPr bwMode="auto">
          <a:xfrm>
            <a:off x="3798888" y="3413126"/>
            <a:ext cx="1611312"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2" name="Rectangle 445">
            <a:extLst>
              <a:ext uri="{FF2B5EF4-FFF2-40B4-BE49-F238E27FC236}">
                <a16:creationId xmlns:a16="http://schemas.microsoft.com/office/drawing/2014/main" id="{BA7B9A46-6DF3-0FED-C8B6-D150012992B7}"/>
              </a:ext>
            </a:extLst>
          </p:cNvPr>
          <p:cNvSpPr>
            <a:spLocks noChangeArrowheads="1"/>
          </p:cNvSpPr>
          <p:nvPr/>
        </p:nvSpPr>
        <p:spPr bwMode="auto">
          <a:xfrm>
            <a:off x="5410201" y="3413126"/>
            <a:ext cx="1636713"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3" name="Rectangle 446">
            <a:extLst>
              <a:ext uri="{FF2B5EF4-FFF2-40B4-BE49-F238E27FC236}">
                <a16:creationId xmlns:a16="http://schemas.microsoft.com/office/drawing/2014/main" id="{050CB93A-CF1D-A781-C16B-69452644772E}"/>
              </a:ext>
            </a:extLst>
          </p:cNvPr>
          <p:cNvSpPr>
            <a:spLocks noChangeArrowheads="1"/>
          </p:cNvSpPr>
          <p:nvPr/>
        </p:nvSpPr>
        <p:spPr bwMode="auto">
          <a:xfrm>
            <a:off x="7046914" y="3413126"/>
            <a:ext cx="1182687"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4" name="Rectangle 447">
            <a:extLst>
              <a:ext uri="{FF2B5EF4-FFF2-40B4-BE49-F238E27FC236}">
                <a16:creationId xmlns:a16="http://schemas.microsoft.com/office/drawing/2014/main" id="{73208016-EA62-2CC3-DB50-3AC349D147A8}"/>
              </a:ext>
            </a:extLst>
          </p:cNvPr>
          <p:cNvSpPr>
            <a:spLocks noChangeArrowheads="1"/>
          </p:cNvSpPr>
          <p:nvPr/>
        </p:nvSpPr>
        <p:spPr bwMode="auto">
          <a:xfrm>
            <a:off x="8229600" y="3413126"/>
            <a:ext cx="1879600" cy="7413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5" name="Rectangle 448">
            <a:extLst>
              <a:ext uri="{FF2B5EF4-FFF2-40B4-BE49-F238E27FC236}">
                <a16:creationId xmlns:a16="http://schemas.microsoft.com/office/drawing/2014/main" id="{0248A2F0-62B2-9FA9-4CC1-0AFEB9419258}"/>
              </a:ext>
            </a:extLst>
          </p:cNvPr>
          <p:cNvSpPr>
            <a:spLocks noChangeArrowheads="1"/>
          </p:cNvSpPr>
          <p:nvPr/>
        </p:nvSpPr>
        <p:spPr bwMode="auto">
          <a:xfrm>
            <a:off x="3798889"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6" name="Rectangle 449">
            <a:extLst>
              <a:ext uri="{FF2B5EF4-FFF2-40B4-BE49-F238E27FC236}">
                <a16:creationId xmlns:a16="http://schemas.microsoft.com/office/drawing/2014/main" id="{9B932CF2-EBB6-315E-FD18-A6C8E9A43CB7}"/>
              </a:ext>
            </a:extLst>
          </p:cNvPr>
          <p:cNvSpPr>
            <a:spLocks noChangeArrowheads="1"/>
          </p:cNvSpPr>
          <p:nvPr/>
        </p:nvSpPr>
        <p:spPr bwMode="auto">
          <a:xfrm>
            <a:off x="54102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7" name="Rectangle 450">
            <a:extLst>
              <a:ext uri="{FF2B5EF4-FFF2-40B4-BE49-F238E27FC236}">
                <a16:creationId xmlns:a16="http://schemas.microsoft.com/office/drawing/2014/main" id="{42D05A84-897F-67EA-2584-ED05AF6A33AB}"/>
              </a:ext>
            </a:extLst>
          </p:cNvPr>
          <p:cNvSpPr>
            <a:spLocks noChangeArrowheads="1"/>
          </p:cNvSpPr>
          <p:nvPr/>
        </p:nvSpPr>
        <p:spPr bwMode="auto">
          <a:xfrm>
            <a:off x="7046914" y="2667000"/>
            <a:ext cx="7937"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8" name="Rectangle 451">
            <a:extLst>
              <a:ext uri="{FF2B5EF4-FFF2-40B4-BE49-F238E27FC236}">
                <a16:creationId xmlns:a16="http://schemas.microsoft.com/office/drawing/2014/main" id="{0B7A22A3-8B19-8D08-0E56-AA0FF8961007}"/>
              </a:ext>
            </a:extLst>
          </p:cNvPr>
          <p:cNvSpPr>
            <a:spLocks noChangeArrowheads="1"/>
          </p:cNvSpPr>
          <p:nvPr/>
        </p:nvSpPr>
        <p:spPr bwMode="auto">
          <a:xfrm>
            <a:off x="8229601" y="2667000"/>
            <a:ext cx="9525"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299" name="Rectangle 452">
            <a:extLst>
              <a:ext uri="{FF2B5EF4-FFF2-40B4-BE49-F238E27FC236}">
                <a16:creationId xmlns:a16="http://schemas.microsoft.com/office/drawing/2014/main" id="{9704E2E3-189C-AD3A-909B-2DD6B5510E3D}"/>
              </a:ext>
            </a:extLst>
          </p:cNvPr>
          <p:cNvSpPr>
            <a:spLocks noChangeArrowheads="1"/>
          </p:cNvSpPr>
          <p:nvPr/>
        </p:nvSpPr>
        <p:spPr bwMode="auto">
          <a:xfrm>
            <a:off x="2447926" y="3395664"/>
            <a:ext cx="7669213" cy="34925"/>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00" name="Rectangle 453">
            <a:extLst>
              <a:ext uri="{FF2B5EF4-FFF2-40B4-BE49-F238E27FC236}">
                <a16:creationId xmlns:a16="http://schemas.microsoft.com/office/drawing/2014/main" id="{CF7EDEB4-E570-077B-1E6A-F69819808A18}"/>
              </a:ext>
            </a:extLst>
          </p:cNvPr>
          <p:cNvSpPr>
            <a:spLocks noChangeArrowheads="1"/>
          </p:cNvSpPr>
          <p:nvPr/>
        </p:nvSpPr>
        <p:spPr bwMode="auto">
          <a:xfrm>
            <a:off x="245745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01" name="Rectangle 454">
            <a:extLst>
              <a:ext uri="{FF2B5EF4-FFF2-40B4-BE49-F238E27FC236}">
                <a16:creationId xmlns:a16="http://schemas.microsoft.com/office/drawing/2014/main" id="{0B7F0033-3F93-2134-0AE3-9825B47B766F}"/>
              </a:ext>
            </a:extLst>
          </p:cNvPr>
          <p:cNvSpPr>
            <a:spLocks noChangeArrowheads="1"/>
          </p:cNvSpPr>
          <p:nvPr/>
        </p:nvSpPr>
        <p:spPr bwMode="auto">
          <a:xfrm>
            <a:off x="10109200" y="2667000"/>
            <a:ext cx="7938" cy="1500188"/>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02" name="Rectangle 455">
            <a:extLst>
              <a:ext uri="{FF2B5EF4-FFF2-40B4-BE49-F238E27FC236}">
                <a16:creationId xmlns:a16="http://schemas.microsoft.com/office/drawing/2014/main" id="{503B83D8-AE3D-93F2-E6C0-9F7916641B5E}"/>
              </a:ext>
            </a:extLst>
          </p:cNvPr>
          <p:cNvSpPr>
            <a:spLocks noChangeArrowheads="1"/>
          </p:cNvSpPr>
          <p:nvPr/>
        </p:nvSpPr>
        <p:spPr bwMode="auto">
          <a:xfrm>
            <a:off x="2452688" y="2671764"/>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03" name="Rectangle 456">
            <a:extLst>
              <a:ext uri="{FF2B5EF4-FFF2-40B4-BE49-F238E27FC236}">
                <a16:creationId xmlns:a16="http://schemas.microsoft.com/office/drawing/2014/main" id="{874AB0CB-E56E-8576-1EEA-A319B463C2B4}"/>
              </a:ext>
            </a:extLst>
          </p:cNvPr>
          <p:cNvSpPr>
            <a:spLocks noChangeArrowheads="1"/>
          </p:cNvSpPr>
          <p:nvPr/>
        </p:nvSpPr>
        <p:spPr bwMode="auto">
          <a:xfrm>
            <a:off x="2452688" y="4154489"/>
            <a:ext cx="7669212" cy="7937"/>
          </a:xfrm>
          <a:prstGeom prst="rect">
            <a:avLst/>
          </a:prstGeom>
          <a:solidFill>
            <a:srgbClr val="FFFFFF"/>
          </a:solidFill>
          <a:ln w="0">
            <a:solidFill>
              <a:srgbClr val="FFFF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04" name="Rectangle 457">
            <a:extLst>
              <a:ext uri="{FF2B5EF4-FFF2-40B4-BE49-F238E27FC236}">
                <a16:creationId xmlns:a16="http://schemas.microsoft.com/office/drawing/2014/main" id="{2A4AF245-F945-86F9-C8FD-BA3388694097}"/>
              </a:ext>
            </a:extLst>
          </p:cNvPr>
          <p:cNvSpPr>
            <a:spLocks noChangeArrowheads="1"/>
          </p:cNvSpPr>
          <p:nvPr/>
        </p:nvSpPr>
        <p:spPr bwMode="auto">
          <a:xfrm>
            <a:off x="2541589" y="2706689"/>
            <a:ext cx="769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Age:</a:t>
            </a:r>
            <a:endParaRPr lang="en-US" altLang="es-AR" sz="1800">
              <a:latin typeface="Arial" panose="020B0604020202020204" pitchFamily="34" charset="0"/>
            </a:endParaRPr>
          </a:p>
        </p:txBody>
      </p:sp>
      <p:sp>
        <p:nvSpPr>
          <p:cNvPr id="97305" name="Rectangle 459">
            <a:extLst>
              <a:ext uri="{FF2B5EF4-FFF2-40B4-BE49-F238E27FC236}">
                <a16:creationId xmlns:a16="http://schemas.microsoft.com/office/drawing/2014/main" id="{6A41DEBE-4F48-362B-E2D2-B19766FC39B1}"/>
              </a:ext>
            </a:extLst>
          </p:cNvPr>
          <p:cNvSpPr>
            <a:spLocks noChangeArrowheads="1"/>
          </p:cNvSpPr>
          <p:nvPr/>
        </p:nvSpPr>
        <p:spPr bwMode="auto">
          <a:xfrm>
            <a:off x="3884614" y="2706689"/>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Sex:</a:t>
            </a:r>
            <a:endParaRPr lang="en-US" altLang="es-AR" sz="1800">
              <a:latin typeface="Arial" panose="020B0604020202020204" pitchFamily="34" charset="0"/>
            </a:endParaRPr>
          </a:p>
        </p:txBody>
      </p:sp>
      <p:sp>
        <p:nvSpPr>
          <p:cNvPr id="97306" name="Rectangle 460">
            <a:extLst>
              <a:ext uri="{FF2B5EF4-FFF2-40B4-BE49-F238E27FC236}">
                <a16:creationId xmlns:a16="http://schemas.microsoft.com/office/drawing/2014/main" id="{860F9FFF-12DF-71C1-ECD2-3AF338869EC5}"/>
              </a:ext>
            </a:extLst>
          </p:cNvPr>
          <p:cNvSpPr>
            <a:spLocks noChangeArrowheads="1"/>
          </p:cNvSpPr>
          <p:nvPr/>
        </p:nvSpPr>
        <p:spPr bwMode="auto">
          <a:xfrm>
            <a:off x="4389439" y="2967039"/>
            <a:ext cx="223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solidFill>
                  <a:srgbClr val="000000"/>
                </a:solidFill>
              </a:rPr>
              <a:t>M</a:t>
            </a:r>
            <a:endParaRPr lang="en-US" altLang="es-AR" sz="2000">
              <a:latin typeface="Arial" panose="020B0604020202020204" pitchFamily="34" charset="0"/>
            </a:endParaRPr>
          </a:p>
        </p:txBody>
      </p:sp>
      <p:sp>
        <p:nvSpPr>
          <p:cNvPr id="97307" name="Rectangle 461">
            <a:extLst>
              <a:ext uri="{FF2B5EF4-FFF2-40B4-BE49-F238E27FC236}">
                <a16:creationId xmlns:a16="http://schemas.microsoft.com/office/drawing/2014/main" id="{03B05801-111F-2F87-672E-CCB38525A05C}"/>
              </a:ext>
            </a:extLst>
          </p:cNvPr>
          <p:cNvSpPr>
            <a:spLocks noChangeArrowheads="1"/>
          </p:cNvSpPr>
          <p:nvPr/>
        </p:nvSpPr>
        <p:spPr bwMode="auto">
          <a:xfrm>
            <a:off x="5495926" y="2706689"/>
            <a:ext cx="671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Ht:</a:t>
            </a:r>
            <a:endParaRPr lang="en-US" altLang="es-AR" sz="1800">
              <a:latin typeface="Arial" panose="020B0604020202020204" pitchFamily="34" charset="0"/>
            </a:endParaRPr>
          </a:p>
        </p:txBody>
      </p:sp>
      <p:sp>
        <p:nvSpPr>
          <p:cNvPr id="97308" name="Rectangle 462">
            <a:extLst>
              <a:ext uri="{FF2B5EF4-FFF2-40B4-BE49-F238E27FC236}">
                <a16:creationId xmlns:a16="http://schemas.microsoft.com/office/drawing/2014/main" id="{D656E699-F6CE-5DB0-FF18-B928EADCB5F1}"/>
              </a:ext>
            </a:extLst>
          </p:cNvPr>
          <p:cNvSpPr>
            <a:spLocks noChangeArrowheads="1"/>
          </p:cNvSpPr>
          <p:nvPr/>
        </p:nvSpPr>
        <p:spPr bwMode="auto">
          <a:xfrm>
            <a:off x="5419726" y="2951164"/>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solidFill>
                  <a:srgbClr val="000000"/>
                </a:solidFill>
              </a:rPr>
              <a:t>4’8”</a:t>
            </a:r>
            <a:endParaRPr lang="en-US" altLang="es-AR" sz="2000">
              <a:latin typeface="Arial" panose="020B0604020202020204" pitchFamily="34" charset="0"/>
            </a:endParaRPr>
          </a:p>
        </p:txBody>
      </p:sp>
      <p:sp>
        <p:nvSpPr>
          <p:cNvPr id="97309" name="Rectangle 463">
            <a:extLst>
              <a:ext uri="{FF2B5EF4-FFF2-40B4-BE49-F238E27FC236}">
                <a16:creationId xmlns:a16="http://schemas.microsoft.com/office/drawing/2014/main" id="{CB764276-90BF-1AEC-185E-79A0FD123398}"/>
              </a:ext>
            </a:extLst>
          </p:cNvPr>
          <p:cNvSpPr>
            <a:spLocks noChangeArrowheads="1"/>
          </p:cNvSpPr>
          <p:nvPr/>
        </p:nvSpPr>
        <p:spPr bwMode="auto">
          <a:xfrm>
            <a:off x="7132638" y="2706689"/>
            <a:ext cx="715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Wt:</a:t>
            </a:r>
            <a:endParaRPr lang="en-US" altLang="es-AR" sz="1800">
              <a:latin typeface="Arial" panose="020B0604020202020204" pitchFamily="34" charset="0"/>
            </a:endParaRPr>
          </a:p>
        </p:txBody>
      </p:sp>
      <p:sp>
        <p:nvSpPr>
          <p:cNvPr id="97310" name="Rectangle 465">
            <a:extLst>
              <a:ext uri="{FF2B5EF4-FFF2-40B4-BE49-F238E27FC236}">
                <a16:creationId xmlns:a16="http://schemas.microsoft.com/office/drawing/2014/main" id="{4FC06488-1316-E680-D115-151CE7F19B23}"/>
              </a:ext>
            </a:extLst>
          </p:cNvPr>
          <p:cNvSpPr>
            <a:spLocks noChangeArrowheads="1"/>
          </p:cNvSpPr>
          <p:nvPr/>
        </p:nvSpPr>
        <p:spPr bwMode="auto">
          <a:xfrm>
            <a:off x="8315325" y="2706689"/>
            <a:ext cx="1817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Usual Body Weight:</a:t>
            </a:r>
            <a:endParaRPr lang="en-US" altLang="es-AR" sz="1800">
              <a:latin typeface="Arial" panose="020B0604020202020204" pitchFamily="34" charset="0"/>
            </a:endParaRPr>
          </a:p>
        </p:txBody>
      </p:sp>
      <p:sp>
        <p:nvSpPr>
          <p:cNvPr id="97311" name="Rectangle 468">
            <a:extLst>
              <a:ext uri="{FF2B5EF4-FFF2-40B4-BE49-F238E27FC236}">
                <a16:creationId xmlns:a16="http://schemas.microsoft.com/office/drawing/2014/main" id="{39A9B3C8-036E-AC99-B0B4-25F48FE7CAA7}"/>
              </a:ext>
            </a:extLst>
          </p:cNvPr>
          <p:cNvSpPr>
            <a:spLocks noChangeArrowheads="1"/>
          </p:cNvSpPr>
          <p:nvPr/>
        </p:nvSpPr>
        <p:spPr bwMode="auto">
          <a:xfrm>
            <a:off x="2133600" y="3429001"/>
            <a:ext cx="1246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Frame Size:</a:t>
            </a:r>
            <a:endParaRPr lang="en-US" altLang="es-AR" sz="1800">
              <a:latin typeface="Arial" panose="020B0604020202020204" pitchFamily="34" charset="0"/>
            </a:endParaRPr>
          </a:p>
        </p:txBody>
      </p:sp>
      <p:sp>
        <p:nvSpPr>
          <p:cNvPr id="97312" name="Rectangle 469">
            <a:extLst>
              <a:ext uri="{FF2B5EF4-FFF2-40B4-BE49-F238E27FC236}">
                <a16:creationId xmlns:a16="http://schemas.microsoft.com/office/drawing/2014/main" id="{72DDF7CE-A3EB-352B-CF39-F173C2C86ABF}"/>
              </a:ext>
            </a:extLst>
          </p:cNvPr>
          <p:cNvSpPr>
            <a:spLocks noChangeArrowheads="1"/>
          </p:cNvSpPr>
          <p:nvPr/>
        </p:nvSpPr>
        <p:spPr bwMode="auto">
          <a:xfrm>
            <a:off x="2819401" y="3657600"/>
            <a:ext cx="517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s-AR" sz="1800" b="1">
                <a:solidFill>
                  <a:srgbClr val="000000"/>
                </a:solidFill>
              </a:rPr>
              <a:t>Small</a:t>
            </a:r>
            <a:endParaRPr lang="en-US" altLang="es-AR" sz="1800">
              <a:latin typeface="Arial" panose="020B0604020202020204" pitchFamily="34" charset="0"/>
            </a:endParaRPr>
          </a:p>
        </p:txBody>
      </p:sp>
      <p:sp>
        <p:nvSpPr>
          <p:cNvPr id="34262" name="Rectangle 470">
            <a:extLst>
              <a:ext uri="{FF2B5EF4-FFF2-40B4-BE49-F238E27FC236}">
                <a16:creationId xmlns:a16="http://schemas.microsoft.com/office/drawing/2014/main" id="{B76B89B0-9E73-5183-FA4D-147EF99CA2D4}"/>
              </a:ext>
            </a:extLst>
          </p:cNvPr>
          <p:cNvSpPr>
            <a:spLocks noChangeArrowheads="1"/>
          </p:cNvSpPr>
          <p:nvPr/>
        </p:nvSpPr>
        <p:spPr bwMode="auto">
          <a:xfrm>
            <a:off x="3581400" y="3429001"/>
            <a:ext cx="1771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Ideal Body Weight:</a:t>
            </a:r>
            <a:endParaRPr lang="en-US" altLang="es-AR" sz="1800">
              <a:latin typeface="Arial" panose="020B0604020202020204" pitchFamily="34" charset="0"/>
            </a:endParaRPr>
          </a:p>
        </p:txBody>
      </p:sp>
      <p:sp>
        <p:nvSpPr>
          <p:cNvPr id="34263" name="Rectangle 471">
            <a:extLst>
              <a:ext uri="{FF2B5EF4-FFF2-40B4-BE49-F238E27FC236}">
                <a16:creationId xmlns:a16="http://schemas.microsoft.com/office/drawing/2014/main" id="{39CC2500-0127-2B25-9C7E-5274264F8C7D}"/>
              </a:ext>
            </a:extLst>
          </p:cNvPr>
          <p:cNvSpPr>
            <a:spLocks noChangeArrowheads="1"/>
          </p:cNvSpPr>
          <p:nvPr/>
        </p:nvSpPr>
        <p:spPr bwMode="auto">
          <a:xfrm>
            <a:off x="3733800" y="37338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97 Lb</a:t>
            </a:r>
            <a:endParaRPr lang="en-US" altLang="es-AR" sz="1800">
              <a:latin typeface="Arial" panose="020B0604020202020204" pitchFamily="34" charset="0"/>
            </a:endParaRPr>
          </a:p>
        </p:txBody>
      </p:sp>
      <p:sp>
        <p:nvSpPr>
          <p:cNvPr id="34264" name="Rectangle 472">
            <a:extLst>
              <a:ext uri="{FF2B5EF4-FFF2-40B4-BE49-F238E27FC236}">
                <a16:creationId xmlns:a16="http://schemas.microsoft.com/office/drawing/2014/main" id="{B6E513C2-B47B-568C-979C-0440D8F99A08}"/>
              </a:ext>
            </a:extLst>
          </p:cNvPr>
          <p:cNvSpPr>
            <a:spLocks noChangeArrowheads="1"/>
          </p:cNvSpPr>
          <p:nvPr/>
        </p:nvSpPr>
        <p:spPr bwMode="auto">
          <a:xfrm>
            <a:off x="5495925" y="3448051"/>
            <a:ext cx="9540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 IBW:</a:t>
            </a:r>
            <a:endParaRPr lang="en-US" altLang="es-AR" sz="1800">
              <a:latin typeface="Arial" panose="020B0604020202020204" pitchFamily="34" charset="0"/>
            </a:endParaRPr>
          </a:p>
        </p:txBody>
      </p:sp>
      <p:sp>
        <p:nvSpPr>
          <p:cNvPr id="34265" name="Rectangle 473">
            <a:extLst>
              <a:ext uri="{FF2B5EF4-FFF2-40B4-BE49-F238E27FC236}">
                <a16:creationId xmlns:a16="http://schemas.microsoft.com/office/drawing/2014/main" id="{B7A1BBAB-1E7B-5FA3-A2D1-E45AA91FE99B}"/>
              </a:ext>
            </a:extLst>
          </p:cNvPr>
          <p:cNvSpPr>
            <a:spLocks noChangeArrowheads="1"/>
          </p:cNvSpPr>
          <p:nvPr/>
        </p:nvSpPr>
        <p:spPr bwMode="auto">
          <a:xfrm>
            <a:off x="5459413" y="3692526"/>
            <a:ext cx="1276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100%</a:t>
            </a:r>
            <a:endParaRPr lang="en-US" altLang="es-AR" sz="1800">
              <a:latin typeface="Arial" panose="020B0604020202020204" pitchFamily="34" charset="0"/>
            </a:endParaRPr>
          </a:p>
        </p:txBody>
      </p:sp>
      <p:sp>
        <p:nvSpPr>
          <p:cNvPr id="34266" name="Rectangle 474">
            <a:extLst>
              <a:ext uri="{FF2B5EF4-FFF2-40B4-BE49-F238E27FC236}">
                <a16:creationId xmlns:a16="http://schemas.microsoft.com/office/drawing/2014/main" id="{8D9EF489-60A8-984E-AEBB-7010F360F32E}"/>
              </a:ext>
            </a:extLst>
          </p:cNvPr>
          <p:cNvSpPr>
            <a:spLocks noChangeArrowheads="1"/>
          </p:cNvSpPr>
          <p:nvPr/>
        </p:nvSpPr>
        <p:spPr bwMode="auto">
          <a:xfrm>
            <a:off x="7132638" y="3448051"/>
            <a:ext cx="7921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300" b="1">
                <a:solidFill>
                  <a:srgbClr val="000000"/>
                </a:solidFill>
              </a:rPr>
              <a:t>BMI:</a:t>
            </a:r>
            <a:endParaRPr lang="en-US" altLang="es-AR" sz="1800">
              <a:latin typeface="Arial" panose="020B0604020202020204" pitchFamily="34" charset="0"/>
            </a:endParaRPr>
          </a:p>
        </p:txBody>
      </p:sp>
      <p:sp>
        <p:nvSpPr>
          <p:cNvPr id="34267" name="Rectangle 475">
            <a:extLst>
              <a:ext uri="{FF2B5EF4-FFF2-40B4-BE49-F238E27FC236}">
                <a16:creationId xmlns:a16="http://schemas.microsoft.com/office/drawing/2014/main" id="{7A6BC10F-9D6E-4153-58F7-685A707DDA34}"/>
              </a:ext>
            </a:extLst>
          </p:cNvPr>
          <p:cNvSpPr>
            <a:spLocks noChangeArrowheads="1"/>
          </p:cNvSpPr>
          <p:nvPr/>
        </p:nvSpPr>
        <p:spPr bwMode="auto">
          <a:xfrm>
            <a:off x="7086601" y="3733801"/>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b="1">
                <a:solidFill>
                  <a:srgbClr val="C00000"/>
                </a:solidFill>
              </a:rPr>
              <a:t>22</a:t>
            </a:r>
            <a:endParaRPr lang="en-US" altLang="es-AR" sz="1800">
              <a:latin typeface="Arial" panose="020B0604020202020204" pitchFamily="34" charset="0"/>
            </a:endParaRPr>
          </a:p>
        </p:txBody>
      </p:sp>
      <p:sp>
        <p:nvSpPr>
          <p:cNvPr id="34268" name="Rectangle 476">
            <a:extLst>
              <a:ext uri="{FF2B5EF4-FFF2-40B4-BE49-F238E27FC236}">
                <a16:creationId xmlns:a16="http://schemas.microsoft.com/office/drawing/2014/main" id="{EB64FB2A-3FB9-914D-3B13-3653A32CD410}"/>
              </a:ext>
            </a:extLst>
          </p:cNvPr>
          <p:cNvSpPr>
            <a:spLocks noChangeArrowheads="1"/>
          </p:cNvSpPr>
          <p:nvPr/>
        </p:nvSpPr>
        <p:spPr bwMode="auto">
          <a:xfrm>
            <a:off x="7924800" y="3810001"/>
            <a:ext cx="2109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600" b="1">
                <a:solidFill>
                  <a:srgbClr val="C00000"/>
                </a:solidFill>
              </a:rPr>
              <a:t>Appropriate weight</a:t>
            </a:r>
            <a:endParaRPr lang="en-US" altLang="es-AR" sz="1600">
              <a:latin typeface="Arial" panose="020B0604020202020204" pitchFamily="34" charset="0"/>
            </a:endParaRPr>
          </a:p>
        </p:txBody>
      </p:sp>
      <p:sp>
        <p:nvSpPr>
          <p:cNvPr id="97320" name="AutoShape 177">
            <a:extLst>
              <a:ext uri="{FF2B5EF4-FFF2-40B4-BE49-F238E27FC236}">
                <a16:creationId xmlns:a16="http://schemas.microsoft.com/office/drawing/2014/main" id="{2909B3C0-5AF0-A128-58E2-D6C0AD3D7550}"/>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21" name="AutoShape 263">
            <a:extLst>
              <a:ext uri="{FF2B5EF4-FFF2-40B4-BE49-F238E27FC236}">
                <a16:creationId xmlns:a16="http://schemas.microsoft.com/office/drawing/2014/main" id="{85E3BE76-8DB6-427B-ABEB-C85E38A47E9E}"/>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22" name="AutoShape 306">
            <a:extLst>
              <a:ext uri="{FF2B5EF4-FFF2-40B4-BE49-F238E27FC236}">
                <a16:creationId xmlns:a16="http://schemas.microsoft.com/office/drawing/2014/main" id="{EF42C8B3-F0EF-BDD0-F409-BBC57EA8567F}"/>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23" name="AutoShape 349">
            <a:extLst>
              <a:ext uri="{FF2B5EF4-FFF2-40B4-BE49-F238E27FC236}">
                <a16:creationId xmlns:a16="http://schemas.microsoft.com/office/drawing/2014/main" id="{CE7E283A-EBCB-D9CE-4627-583F48CC5187}"/>
              </a:ext>
            </a:extLst>
          </p:cNvPr>
          <p:cNvSpPr>
            <a:spLocks noChangeAspect="1" noChangeArrowheads="1"/>
          </p:cNvSpPr>
          <p:nvPr/>
        </p:nvSpPr>
        <p:spPr bwMode="auto">
          <a:xfrm>
            <a:off x="2173289"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97324" name="AutoShape 392">
            <a:extLst>
              <a:ext uri="{FF2B5EF4-FFF2-40B4-BE49-F238E27FC236}">
                <a16:creationId xmlns:a16="http://schemas.microsoft.com/office/drawing/2014/main" id="{9483CD44-3017-32C2-B056-E76F1B9E43DC}"/>
              </a:ext>
            </a:extLst>
          </p:cNvPr>
          <p:cNvSpPr>
            <a:spLocks noChangeAspect="1" noChangeArrowheads="1"/>
          </p:cNvSpPr>
          <p:nvPr/>
        </p:nvSpPr>
        <p:spPr bwMode="auto">
          <a:xfrm>
            <a:off x="2057401" y="2438400"/>
            <a:ext cx="784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altLang="es-AR" sz="1800">
              <a:latin typeface="Arial" panose="020B0604020202020204" pitchFamily="34" charset="0"/>
            </a:endParaRPr>
          </a:p>
        </p:txBody>
      </p:sp>
      <p:sp>
        <p:nvSpPr>
          <p:cNvPr id="51" name="TextBox 7">
            <a:extLst>
              <a:ext uri="{FF2B5EF4-FFF2-40B4-BE49-F238E27FC236}">
                <a16:creationId xmlns:a16="http://schemas.microsoft.com/office/drawing/2014/main" id="{9A8AD39B-D189-988B-6820-B4407922F1FD}"/>
              </a:ext>
            </a:extLst>
          </p:cNvPr>
          <p:cNvSpPr txBox="1">
            <a:spLocks noChangeArrowheads="1"/>
          </p:cNvSpPr>
          <p:nvPr/>
        </p:nvSpPr>
        <p:spPr bwMode="auto">
          <a:xfrm>
            <a:off x="1905000" y="4495800"/>
            <a:ext cx="4038600" cy="1689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latin typeface="Arial" panose="020B0604020202020204" pitchFamily="34" charset="0"/>
              </a:rPr>
              <a:t>Labs</a:t>
            </a:r>
            <a:r>
              <a:rPr lang="en-US" altLang="es-AR" sz="2000">
                <a:latin typeface="Arial" panose="020B0604020202020204" pitchFamily="34" charset="0"/>
              </a:rPr>
              <a:t>: 	</a:t>
            </a:r>
          </a:p>
          <a:p>
            <a:pPr eaLnBrk="1" hangingPunct="1">
              <a:spcBef>
                <a:spcPct val="0"/>
              </a:spcBef>
              <a:buFontTx/>
              <a:buNone/>
            </a:pPr>
            <a:r>
              <a:rPr lang="en-US" altLang="es-AR" sz="2000">
                <a:latin typeface="Arial" panose="020B0604020202020204" pitchFamily="34" charset="0"/>
              </a:rPr>
              <a:t>	</a:t>
            </a:r>
            <a:r>
              <a:rPr lang="en-US" altLang="es-AR" sz="1600">
                <a:latin typeface="Arial" panose="020B0604020202020204" pitchFamily="34" charset="0"/>
              </a:rPr>
              <a:t>ALB:	3.2 	</a:t>
            </a:r>
          </a:p>
          <a:p>
            <a:pPr eaLnBrk="1" hangingPunct="1">
              <a:spcBef>
                <a:spcPct val="0"/>
              </a:spcBef>
              <a:buFontTx/>
              <a:buNone/>
            </a:pPr>
            <a:r>
              <a:rPr lang="en-US" altLang="es-AR" sz="1600">
                <a:latin typeface="Arial" panose="020B0604020202020204" pitchFamily="34" charset="0"/>
              </a:rPr>
              <a:t>	HGB:	12.9</a:t>
            </a:r>
          </a:p>
          <a:p>
            <a:pPr eaLnBrk="1" hangingPunct="1">
              <a:spcBef>
                <a:spcPct val="0"/>
              </a:spcBef>
              <a:buFontTx/>
              <a:buNone/>
            </a:pPr>
            <a:r>
              <a:rPr lang="en-US" altLang="es-AR" sz="1600" b="1">
                <a:solidFill>
                  <a:srgbClr val="C00000"/>
                </a:solidFill>
                <a:latin typeface="Arial" panose="020B0604020202020204" pitchFamily="34" charset="0"/>
              </a:rPr>
              <a:t>	</a:t>
            </a:r>
            <a:r>
              <a:rPr lang="en-US" altLang="es-AR" sz="1600">
                <a:latin typeface="Arial" panose="020B0604020202020204" pitchFamily="34" charset="0"/>
              </a:rPr>
              <a:t>HTO:</a:t>
            </a:r>
            <a:r>
              <a:rPr lang="en-US" altLang="es-AR" sz="1600" b="1">
                <a:solidFill>
                  <a:srgbClr val="C00000"/>
                </a:solidFill>
                <a:latin typeface="Arial" panose="020B0604020202020204" pitchFamily="34" charset="0"/>
              </a:rPr>
              <a:t>	</a:t>
            </a:r>
            <a:r>
              <a:rPr lang="en-US" altLang="es-AR" sz="1600" b="1">
                <a:latin typeface="Arial" panose="020B0604020202020204" pitchFamily="34" charset="0"/>
              </a:rPr>
              <a:t>39.4</a:t>
            </a:r>
          </a:p>
          <a:p>
            <a:pPr eaLnBrk="1" hangingPunct="1">
              <a:spcBef>
                <a:spcPct val="0"/>
              </a:spcBef>
              <a:buFontTx/>
              <a:buNone/>
            </a:pPr>
            <a:r>
              <a:rPr lang="en-US" altLang="es-AR" sz="1600">
                <a:latin typeface="Arial" panose="020B0604020202020204" pitchFamily="34" charset="0"/>
              </a:rPr>
              <a:t>	GLUC:</a:t>
            </a:r>
            <a:r>
              <a:rPr lang="en-US" altLang="es-AR" sz="1600" b="1">
                <a:latin typeface="Arial" panose="020B0604020202020204" pitchFamily="34" charset="0"/>
              </a:rPr>
              <a:t>	97</a:t>
            </a:r>
          </a:p>
          <a:p>
            <a:pPr eaLnBrk="1" hangingPunct="1">
              <a:spcBef>
                <a:spcPct val="0"/>
              </a:spcBef>
              <a:buFontTx/>
              <a:buNone/>
            </a:pPr>
            <a:r>
              <a:rPr lang="en-US" altLang="es-AR" sz="1600">
                <a:latin typeface="Arial" panose="020B0604020202020204" pitchFamily="34" charset="0"/>
              </a:rPr>
              <a:t>	WBC:	3.8</a:t>
            </a:r>
            <a:endParaRPr lang="en-US" altLang="es-AR" sz="1600" b="1">
              <a:solidFill>
                <a:srgbClr val="C00000"/>
              </a:solidFill>
              <a:latin typeface="Arial" panose="020B0604020202020204" pitchFamily="34" charset="0"/>
            </a:endParaRPr>
          </a:p>
        </p:txBody>
      </p:sp>
      <p:sp>
        <p:nvSpPr>
          <p:cNvPr id="2" name="Rectangle 474">
            <a:extLst>
              <a:ext uri="{FF2B5EF4-FFF2-40B4-BE49-F238E27FC236}">
                <a16:creationId xmlns:a16="http://schemas.microsoft.com/office/drawing/2014/main" id="{509E9F72-C4BD-0BC6-495A-762CAAB204AF}"/>
              </a:ext>
            </a:extLst>
          </p:cNvPr>
          <p:cNvSpPr>
            <a:spLocks noChangeArrowheads="1"/>
          </p:cNvSpPr>
          <p:nvPr/>
        </p:nvSpPr>
        <p:spPr bwMode="auto">
          <a:xfrm>
            <a:off x="8763001" y="3429000"/>
            <a:ext cx="9783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400" b="1"/>
              <a:t>Classification</a:t>
            </a:r>
          </a:p>
        </p:txBody>
      </p:sp>
      <p:sp>
        <p:nvSpPr>
          <p:cNvPr id="97327" name="Line 54">
            <a:extLst>
              <a:ext uri="{FF2B5EF4-FFF2-40B4-BE49-F238E27FC236}">
                <a16:creationId xmlns:a16="http://schemas.microsoft.com/office/drawing/2014/main" id="{1BDD3C0C-5885-9E1D-82AC-796EE1F7513E}"/>
              </a:ext>
            </a:extLst>
          </p:cNvPr>
          <p:cNvSpPr>
            <a:spLocks noChangeShapeType="1"/>
          </p:cNvSpPr>
          <p:nvPr/>
        </p:nvSpPr>
        <p:spPr bwMode="auto">
          <a:xfrm flipV="1">
            <a:off x="8153400" y="2895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97328" name="Text Box 58">
            <a:extLst>
              <a:ext uri="{FF2B5EF4-FFF2-40B4-BE49-F238E27FC236}">
                <a16:creationId xmlns:a16="http://schemas.microsoft.com/office/drawing/2014/main" id="{7390813E-B504-6D80-912A-E84300BFDFA7}"/>
              </a:ext>
            </a:extLst>
          </p:cNvPr>
          <p:cNvSpPr txBox="1">
            <a:spLocks noChangeArrowheads="1"/>
          </p:cNvSpPr>
          <p:nvPr/>
        </p:nvSpPr>
        <p:spPr bwMode="auto">
          <a:xfrm>
            <a:off x="3000375" y="2895600"/>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O" altLang="es-AR" sz="2000" b="1"/>
              <a:t>45</a:t>
            </a:r>
          </a:p>
        </p:txBody>
      </p:sp>
      <p:sp>
        <p:nvSpPr>
          <p:cNvPr id="97329" name="Rectangle 462">
            <a:extLst>
              <a:ext uri="{FF2B5EF4-FFF2-40B4-BE49-F238E27FC236}">
                <a16:creationId xmlns:a16="http://schemas.microsoft.com/office/drawing/2014/main" id="{9224957E-98BE-1284-9E91-37B835690902}"/>
              </a:ext>
            </a:extLst>
          </p:cNvPr>
          <p:cNvSpPr>
            <a:spLocks noChangeArrowheads="1"/>
          </p:cNvSpPr>
          <p:nvPr/>
        </p:nvSpPr>
        <p:spPr bwMode="auto">
          <a:xfrm>
            <a:off x="7004051" y="2973389"/>
            <a:ext cx="974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2000" b="1">
                <a:latin typeface="Arial" panose="020B0604020202020204" pitchFamily="34" charset="0"/>
              </a:rPr>
              <a:t>98lb</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2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2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2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2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62" grpId="0"/>
      <p:bldP spid="34263" grpId="0"/>
      <p:bldP spid="34264" grpId="0"/>
      <p:bldP spid="34265" grpId="0"/>
      <p:bldP spid="34266" grpId="0"/>
      <p:bldP spid="34267" grpId="0"/>
      <p:bldP spid="34268" grpId="0"/>
      <p:bldP spid="51"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28FD941-38A1-AFFD-08CA-A52A232FC087}"/>
              </a:ext>
            </a:extLst>
          </p:cNvPr>
          <p:cNvSpPr>
            <a:spLocks noGrp="1"/>
          </p:cNvSpPr>
          <p:nvPr>
            <p:ph idx="1"/>
          </p:nvPr>
        </p:nvSpPr>
        <p:spPr>
          <a:xfrm>
            <a:off x="1676400" y="112160"/>
            <a:ext cx="8229600" cy="842962"/>
          </a:xfrm>
        </p:spPr>
        <p:txBody>
          <a:bodyPr>
            <a:noAutofit/>
          </a:bodyPr>
          <a:lstStyle/>
          <a:p>
            <a:pPr algn="ctr" eaLnBrk="1" hangingPunct="1">
              <a:buFontTx/>
              <a:buNone/>
            </a:pPr>
            <a:r>
              <a:rPr lang="en-US" altLang="es-AR" sz="3200" dirty="0">
                <a:solidFill>
                  <a:srgbClr val="000099"/>
                </a:solidFill>
                <a:latin typeface="Calibri" panose="020F0502020204030204" pitchFamily="34" charset="0"/>
                <a:cs typeface="Calibri" panose="020F0502020204030204" pitchFamily="34" charset="0"/>
              </a:rPr>
              <a:t>Case Study # 2 </a:t>
            </a:r>
          </a:p>
          <a:p>
            <a:pPr algn="ctr" eaLnBrk="1" hangingPunct="1">
              <a:buFontTx/>
              <a:buNone/>
            </a:pPr>
            <a:r>
              <a:rPr lang="en-US" altLang="es-AR" sz="3200" dirty="0">
                <a:solidFill>
                  <a:srgbClr val="000099"/>
                </a:solidFill>
                <a:latin typeface="Calibri" panose="020F0502020204030204" pitchFamily="34" charset="0"/>
                <a:cs typeface="Calibri" panose="020F0502020204030204" pitchFamily="34" charset="0"/>
              </a:rPr>
              <a:t>Pictures Updated</a:t>
            </a:r>
          </a:p>
        </p:txBody>
      </p:sp>
      <p:pic>
        <p:nvPicPr>
          <p:cNvPr id="99331" name="Picture 2">
            <a:extLst>
              <a:ext uri="{FF2B5EF4-FFF2-40B4-BE49-F238E27FC236}">
                <a16:creationId xmlns:a16="http://schemas.microsoft.com/office/drawing/2014/main" id="{CE05F8E7-1815-8D2B-223D-547897A096E0}"/>
              </a:ext>
            </a:extLst>
          </p:cNvPr>
          <p:cNvPicPr>
            <a:picLocks noChangeAspect="1"/>
          </p:cNvPicPr>
          <p:nvPr/>
        </p:nvPicPr>
        <p:blipFill>
          <a:blip r:embed="rId3">
            <a:extLst>
              <a:ext uri="{28A0092B-C50C-407E-A947-70E740481C1C}">
                <a14:useLocalDpi xmlns:a14="http://schemas.microsoft.com/office/drawing/2010/main" val="0"/>
              </a:ext>
            </a:extLst>
          </a:blip>
          <a:srcRect l="17448" t="1852" r="18353" b="1852"/>
          <a:stretch>
            <a:fillRect/>
          </a:stretch>
        </p:blipFill>
        <p:spPr bwMode="auto">
          <a:xfrm>
            <a:off x="7086601" y="1325903"/>
            <a:ext cx="2493964" cy="45637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9332" name="Picture 3">
            <a:extLst>
              <a:ext uri="{FF2B5EF4-FFF2-40B4-BE49-F238E27FC236}">
                <a16:creationId xmlns:a16="http://schemas.microsoft.com/office/drawing/2014/main" id="{B2E1B295-FDC7-B94E-706C-5B094580E955}"/>
              </a:ext>
            </a:extLst>
          </p:cNvPr>
          <p:cNvPicPr>
            <a:picLocks noChangeAspect="1"/>
          </p:cNvPicPr>
          <p:nvPr/>
        </p:nvPicPr>
        <p:blipFill>
          <a:blip r:embed="rId4">
            <a:extLst>
              <a:ext uri="{28A0092B-C50C-407E-A947-70E740481C1C}">
                <a14:useLocalDpi xmlns:a14="http://schemas.microsoft.com/office/drawing/2010/main" val="0"/>
              </a:ext>
            </a:extLst>
          </a:blip>
          <a:srcRect l="6558" t="36066" r="36612"/>
          <a:stretch>
            <a:fillRect/>
          </a:stretch>
        </p:blipFill>
        <p:spPr bwMode="auto">
          <a:xfrm>
            <a:off x="1599164" y="1325903"/>
            <a:ext cx="2870200" cy="4305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9333" name="TextBox 5">
            <a:extLst>
              <a:ext uri="{FF2B5EF4-FFF2-40B4-BE49-F238E27FC236}">
                <a16:creationId xmlns:a16="http://schemas.microsoft.com/office/drawing/2014/main" id="{D5D01488-3838-CDE1-6C4C-0ABEA638B7DC}"/>
              </a:ext>
            </a:extLst>
          </p:cNvPr>
          <p:cNvSpPr txBox="1">
            <a:spLocks noChangeArrowheads="1"/>
          </p:cNvSpPr>
          <p:nvPr/>
        </p:nvSpPr>
        <p:spPr bwMode="auto">
          <a:xfrm>
            <a:off x="2251074" y="5706269"/>
            <a:ext cx="182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dirty="0">
                <a:latin typeface="Arial" panose="020B0604020202020204" pitchFamily="34" charset="0"/>
              </a:rPr>
              <a:t>November 2017</a:t>
            </a:r>
            <a:endParaRPr lang="es-AR" altLang="es-AR" sz="1800" dirty="0">
              <a:latin typeface="Arial" panose="020B0604020202020204" pitchFamily="34" charset="0"/>
            </a:endParaRPr>
          </a:p>
        </p:txBody>
      </p:sp>
      <p:sp>
        <p:nvSpPr>
          <p:cNvPr id="99334" name="TextBox 7">
            <a:extLst>
              <a:ext uri="{FF2B5EF4-FFF2-40B4-BE49-F238E27FC236}">
                <a16:creationId xmlns:a16="http://schemas.microsoft.com/office/drawing/2014/main" id="{0DA4A05C-F1BE-080B-7DEE-3D029810733F}"/>
              </a:ext>
            </a:extLst>
          </p:cNvPr>
          <p:cNvSpPr txBox="1">
            <a:spLocks noChangeArrowheads="1"/>
          </p:cNvSpPr>
          <p:nvPr/>
        </p:nvSpPr>
        <p:spPr bwMode="auto">
          <a:xfrm>
            <a:off x="7848601" y="5889625"/>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AR" sz="1800">
                <a:latin typeface="Arial" panose="020B0604020202020204" pitchFamily="34" charset="0"/>
              </a:rPr>
              <a:t>April 2018</a:t>
            </a:r>
            <a:endParaRPr lang="es-AR" altLang="es-AR" sz="1800">
              <a:latin typeface="Arial" panose="020B0604020202020204" pitchFamily="34" charset="0"/>
            </a:endParaRPr>
          </a:p>
        </p:txBody>
      </p:sp>
      <p:sp>
        <p:nvSpPr>
          <p:cNvPr id="7" name="Rectangle 6">
            <a:extLst>
              <a:ext uri="{FF2B5EF4-FFF2-40B4-BE49-F238E27FC236}">
                <a16:creationId xmlns:a16="http://schemas.microsoft.com/office/drawing/2014/main" id="{4B5F4194-30E0-4104-9920-410A1923DF3D}"/>
              </a:ext>
            </a:extLst>
          </p:cNvPr>
          <p:cNvSpPr/>
          <p:nvPr/>
        </p:nvSpPr>
        <p:spPr>
          <a:xfrm>
            <a:off x="2630487" y="1765852"/>
            <a:ext cx="5334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s-AR"/>
          </a:p>
        </p:txBody>
      </p:sp>
      <p:sp>
        <p:nvSpPr>
          <p:cNvPr id="10" name="Rectangle 9">
            <a:extLst>
              <a:ext uri="{FF2B5EF4-FFF2-40B4-BE49-F238E27FC236}">
                <a16:creationId xmlns:a16="http://schemas.microsoft.com/office/drawing/2014/main" id="{A36554A8-56FE-4D2E-A8F4-58308AA506E4}"/>
              </a:ext>
            </a:extLst>
          </p:cNvPr>
          <p:cNvSpPr/>
          <p:nvPr/>
        </p:nvSpPr>
        <p:spPr>
          <a:xfrm>
            <a:off x="7855227" y="1924878"/>
            <a:ext cx="5334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s-AR"/>
          </a:p>
        </p:txBody>
      </p:sp>
    </p:spTree>
  </p:cSld>
  <p:clrMapOvr>
    <a:masterClrMapping/>
  </p:clrMapOvr>
  <mc:AlternateContent xmlns:mc="http://schemas.openxmlformats.org/markup-compatibility/2006" xmlns:p14="http://schemas.microsoft.com/office/powerpoint/2010/main">
    <mc:Choice Requires="p14">
      <p:transition spd="med" p14:dur="700" advTm="529">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a:extLst>
              <a:ext uri="{FF2B5EF4-FFF2-40B4-BE49-F238E27FC236}">
                <a16:creationId xmlns:a16="http://schemas.microsoft.com/office/drawing/2014/main" id="{AFB9BDF9-91FF-4772-96EF-2F0A05299121}"/>
              </a:ext>
            </a:extLst>
          </p:cNvPr>
          <p:cNvSpPr txBox="1">
            <a:spLocks noGrp="1"/>
          </p:cNvSpPr>
          <p:nvPr/>
        </p:nvSpPr>
        <p:spPr bwMode="auto">
          <a:xfrm>
            <a:off x="8534400" y="641667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FontTx/>
              <a:buNone/>
            </a:pPr>
            <a:fld id="{8CD717A4-E94D-4070-9BCB-6D9660DB1D96}" type="slidenum">
              <a:rPr lang="en-US" altLang="es-AR" sz="1400" b="1">
                <a:latin typeface="Arial" panose="020B0604020202020204" pitchFamily="34" charset="0"/>
              </a:rPr>
              <a:pPr algn="r" eaLnBrk="1" hangingPunct="1">
                <a:lnSpc>
                  <a:spcPct val="100000"/>
                </a:lnSpc>
                <a:spcBef>
                  <a:spcPct val="0"/>
                </a:spcBef>
                <a:buFontTx/>
                <a:buNone/>
              </a:pPr>
              <a:t>47</a:t>
            </a:fld>
            <a:endParaRPr lang="en-US" altLang="es-AR" sz="1400" b="1">
              <a:latin typeface="Arial" panose="020B0604020202020204" pitchFamily="34" charset="0"/>
            </a:endParaRPr>
          </a:p>
        </p:txBody>
      </p:sp>
      <p:sp>
        <p:nvSpPr>
          <p:cNvPr id="6" name="TextBox 5">
            <a:extLst>
              <a:ext uri="{FF2B5EF4-FFF2-40B4-BE49-F238E27FC236}">
                <a16:creationId xmlns:a16="http://schemas.microsoft.com/office/drawing/2014/main" id="{CB61D83B-473D-4F88-8476-510491BC0D20}"/>
              </a:ext>
            </a:extLst>
          </p:cNvPr>
          <p:cNvSpPr txBox="1">
            <a:spLocks noChangeArrowheads="1"/>
          </p:cNvSpPr>
          <p:nvPr/>
        </p:nvSpPr>
        <p:spPr bwMode="auto">
          <a:xfrm>
            <a:off x="3217102" y="2590800"/>
            <a:ext cx="7620000" cy="2062103"/>
          </a:xfrm>
          <a:prstGeom prst="rect">
            <a:avLst/>
          </a:prstGeom>
          <a:noFill/>
          <a:ln>
            <a:noFill/>
          </a:ln>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20000"/>
              </a:spcBef>
              <a:buFontTx/>
              <a:buNone/>
              <a:defRPr/>
            </a:pPr>
            <a:r>
              <a:rPr lang="en-US" altLang="es-AR" sz="3200" b="1" dirty="0">
                <a:solidFill>
                  <a:srgbClr val="000099"/>
                </a:solidFill>
                <a:latin typeface="Gill Sans MT" panose="020B0502020104020203" pitchFamily="34" charset="0"/>
              </a:rPr>
              <a:t> "Giving people medicine for TB </a:t>
            </a:r>
            <a:r>
              <a:rPr lang="en-US" altLang="es-AR" sz="3200" b="1" dirty="0">
                <a:solidFill>
                  <a:srgbClr val="000099"/>
                </a:solidFill>
                <a:highlight>
                  <a:srgbClr val="FFFF00"/>
                </a:highlight>
                <a:latin typeface="Gill Sans MT" panose="020B0502020104020203" pitchFamily="34" charset="0"/>
              </a:rPr>
              <a:t>and not giving them food </a:t>
            </a:r>
            <a:r>
              <a:rPr lang="en-US" altLang="es-AR" sz="3200" b="1" dirty="0">
                <a:solidFill>
                  <a:srgbClr val="000099"/>
                </a:solidFill>
                <a:latin typeface="Gill Sans MT" panose="020B0502020104020203" pitchFamily="34" charset="0"/>
              </a:rPr>
              <a:t>is like washing your hands and drying them in the dirt”</a:t>
            </a:r>
          </a:p>
        </p:txBody>
      </p:sp>
      <p:sp>
        <p:nvSpPr>
          <p:cNvPr id="102404" name="TextBox 4">
            <a:extLst>
              <a:ext uri="{FF2B5EF4-FFF2-40B4-BE49-F238E27FC236}">
                <a16:creationId xmlns:a16="http://schemas.microsoft.com/office/drawing/2014/main" id="{2CC634A5-4241-43FC-AA3F-8E5A719B05B3}"/>
              </a:ext>
            </a:extLst>
          </p:cNvPr>
          <p:cNvSpPr txBox="1">
            <a:spLocks noChangeArrowheads="1"/>
          </p:cNvSpPr>
          <p:nvPr/>
        </p:nvSpPr>
        <p:spPr bwMode="auto">
          <a:xfrm>
            <a:off x="4572000" y="4832349"/>
            <a:ext cx="624363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20000"/>
              </a:spcBef>
            </a:pPr>
            <a:endParaRPr lang="en-US" altLang="es-AR" dirty="0">
              <a:solidFill>
                <a:srgbClr val="000099"/>
              </a:solidFill>
              <a:latin typeface="Gill Sans MT" panose="020B0502020104020203" pitchFamily="34" charset="0"/>
            </a:endParaRPr>
          </a:p>
          <a:p>
            <a:pPr algn="r" eaLnBrk="1" hangingPunct="1">
              <a:spcBef>
                <a:spcPct val="20000"/>
              </a:spcBef>
            </a:pPr>
            <a:r>
              <a:rPr lang="en-US" altLang="es-AR" dirty="0">
                <a:solidFill>
                  <a:srgbClr val="000099"/>
                </a:solidFill>
                <a:latin typeface="Gill Sans MT" panose="020B0502020104020203" pitchFamily="34" charset="0"/>
              </a:rPr>
              <a:t>Quote by a Haitian public health worker </a:t>
            </a:r>
          </a:p>
          <a:p>
            <a:pPr algn="r" eaLnBrk="1" hangingPunct="1">
              <a:spcBef>
                <a:spcPct val="20000"/>
              </a:spcBef>
            </a:pPr>
            <a:r>
              <a:rPr lang="en-US" altLang="es-AR" dirty="0">
                <a:solidFill>
                  <a:srgbClr val="000099"/>
                </a:solidFill>
                <a:latin typeface="Gill Sans MT" panose="020B0502020104020203" pitchFamily="34" charset="0"/>
              </a:rPr>
              <a:t>Book: Mountains Beyond Mountains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7F113A-25CD-4063-B23C-072BA7520BBB}"/>
              </a:ext>
            </a:extLst>
          </p:cNvPr>
          <p:cNvSpPr/>
          <p:nvPr/>
        </p:nvSpPr>
        <p:spPr>
          <a:xfrm>
            <a:off x="3740067" y="2967335"/>
            <a:ext cx="4711867" cy="923330"/>
          </a:xfrm>
          <a:prstGeom prst="rect">
            <a:avLst/>
          </a:prstGeom>
          <a:noFill/>
        </p:spPr>
        <p:txBody>
          <a:bodyPr wrap="none">
            <a:spAutoFit/>
          </a:bodyPr>
          <a:lstStyle/>
          <a:p>
            <a:pPr algn="ctr">
              <a:defRPr/>
            </a:pP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Documents and Settings\cnavarro\Local Settings\Temporary Internet Files\Content.IE5\9OR2VHDH\MC900303653[1].wmf">
            <a:extLst>
              <a:ext uri="{FF2B5EF4-FFF2-40B4-BE49-F238E27FC236}">
                <a16:creationId xmlns:a16="http://schemas.microsoft.com/office/drawing/2014/main" id="{7AFB692F-3A51-410E-B5DC-8A8033718C5C}"/>
              </a:ext>
            </a:extLst>
          </p:cNvPr>
          <p:cNvPicPr>
            <a:picLocks noChangeAspect="1" noChangeArrowheads="1"/>
          </p:cNvPicPr>
          <p:nvPr/>
        </p:nvPicPr>
        <p:blipFill>
          <a:blip r:embed="rId3" cstate="print">
            <a:duotone>
              <a:prstClr val="black"/>
              <a:schemeClr val="tx2">
                <a:tint val="45000"/>
                <a:satMod val="400000"/>
              </a:schemeClr>
            </a:duotone>
          </a:blip>
          <a:stretch>
            <a:fillRect/>
          </a:stretch>
        </p:blipFill>
        <p:spPr bwMode="auto">
          <a:xfrm>
            <a:off x="8610601" y="2743201"/>
            <a:ext cx="300533" cy="354961"/>
          </a:xfrm>
          <a:prstGeom prst="rect">
            <a:avLst/>
          </a:prstGeom>
          <a:noFill/>
          <a:ln>
            <a:noFill/>
          </a:ln>
        </p:spPr>
      </p:pic>
      <p:pic>
        <p:nvPicPr>
          <p:cNvPr id="32771" name="Picture 2">
            <a:extLst>
              <a:ext uri="{FF2B5EF4-FFF2-40B4-BE49-F238E27FC236}">
                <a16:creationId xmlns:a16="http://schemas.microsoft.com/office/drawing/2014/main" id="{60A8A341-FB62-4201-93C2-55DB94605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1806736" y="1447800"/>
            <a:ext cx="9404071" cy="492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88FA051-AA4C-4194-B478-7942A6AA0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460"/>
          <a:stretch>
            <a:fillRect/>
          </a:stretch>
        </p:blipFill>
        <p:spPr bwMode="auto">
          <a:xfrm>
            <a:off x="1806736" y="1524000"/>
            <a:ext cx="9370941" cy="457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5">
            <a:extLst>
              <a:ext uri="{FF2B5EF4-FFF2-40B4-BE49-F238E27FC236}">
                <a16:creationId xmlns:a16="http://schemas.microsoft.com/office/drawing/2014/main" id="{0DAB7A65-5CC3-440F-94CA-2574303DD11E}"/>
              </a:ext>
            </a:extLst>
          </p:cNvPr>
          <p:cNvSpPr txBox="1">
            <a:spLocks noChangeArrowheads="1"/>
          </p:cNvSpPr>
          <p:nvPr/>
        </p:nvSpPr>
        <p:spPr bwMode="auto">
          <a:xfrm>
            <a:off x="2057400" y="15240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sz="2800" b="1">
                <a:solidFill>
                  <a:srgbClr val="003399"/>
                </a:solidFill>
                <a:latin typeface="Gill Sans MT" panose="020B0502020104020203" pitchFamily="34" charset="0"/>
              </a:rPr>
              <a:t>Geographic Overlap between TB and Undernutrition Worldwide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446E3690-BA15-46FC-9AA0-AAF993429313}"/>
              </a:ext>
            </a:extLst>
          </p:cNvPr>
          <p:cNvSpPr>
            <a:spLocks noChangeArrowheads="1"/>
          </p:cNvSpPr>
          <p:nvPr/>
        </p:nvSpPr>
        <p:spPr bwMode="auto">
          <a:xfrm>
            <a:off x="381000" y="2133600"/>
            <a:ext cx="510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563"/>
              </a:spcBef>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275"/>
              </a:spcBef>
              <a:buFont typeface="Arial" panose="020B0604020202020204" pitchFamily="34" charset="0"/>
              <a:buChar char="•"/>
              <a:defRPr sz="2100">
                <a:solidFill>
                  <a:schemeClr val="tx1"/>
                </a:solidFill>
                <a:latin typeface="Calibri" panose="020F0502020204030204" pitchFamily="34" charset="0"/>
              </a:defRPr>
            </a:lvl2pPr>
            <a:lvl3pPr marL="1143000" indent="-228600">
              <a:lnSpc>
                <a:spcPct val="90000"/>
              </a:lnSpc>
              <a:spcBef>
                <a:spcPts val="2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2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2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cs typeface="Calibri" panose="020F0502020204030204" pitchFamily="34" charset="0"/>
              </a:rPr>
              <a:t>People suffering from undernutrition are predisposed to contracting TB</a:t>
            </a:r>
          </a:p>
          <a:p>
            <a:pPr eaLnBrk="1" hangingPunct="1">
              <a:lnSpc>
                <a:spcPct val="100000"/>
              </a:lnSpc>
              <a:spcBef>
                <a:spcPct val="0"/>
              </a:spcBef>
              <a:buFontTx/>
              <a:buNone/>
            </a:pPr>
            <a:endParaRPr lang="en-US" altLang="en-US" dirty="0">
              <a:cs typeface="Calibri" panose="020F0502020204030204" pitchFamily="34" charset="0"/>
            </a:endParaRPr>
          </a:p>
          <a:p>
            <a:pPr eaLnBrk="1" hangingPunct="1">
              <a:lnSpc>
                <a:spcPct val="100000"/>
              </a:lnSpc>
              <a:spcBef>
                <a:spcPct val="0"/>
              </a:spcBef>
              <a:buFontTx/>
              <a:buNone/>
            </a:pPr>
            <a:r>
              <a:rPr lang="en-US" altLang="en-US" dirty="0">
                <a:cs typeface="Calibri" panose="020F0502020204030204" pitchFamily="34" charset="0"/>
              </a:rPr>
              <a:t>Undernutrition contributes to a staggering </a:t>
            </a:r>
            <a:r>
              <a:rPr lang="en-US" altLang="en-US" dirty="0">
                <a:solidFill>
                  <a:srgbClr val="FF0000"/>
                </a:solidFill>
                <a:cs typeface="Calibri" panose="020F0502020204030204" pitchFamily="34" charset="0"/>
              </a:rPr>
              <a:t>55%</a:t>
            </a:r>
            <a:r>
              <a:rPr lang="en-US" altLang="en-US" dirty="0">
                <a:cs typeface="Calibri" panose="020F0502020204030204" pitchFamily="34" charset="0"/>
              </a:rPr>
              <a:t> of the annual TB incidence in India </a:t>
            </a:r>
          </a:p>
        </p:txBody>
      </p:sp>
      <p:pic>
        <p:nvPicPr>
          <p:cNvPr id="34819" name="Picture 4">
            <a:extLst>
              <a:ext uri="{FF2B5EF4-FFF2-40B4-BE49-F238E27FC236}">
                <a16:creationId xmlns:a16="http://schemas.microsoft.com/office/drawing/2014/main" id="{3943FD4F-4B0A-443F-9968-33AA1EADDE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5368925" cy="4612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BCCD3E-24DA-FA22-45C3-12A382C3FF4B}"/>
              </a:ext>
            </a:extLst>
          </p:cNvPr>
          <p:cNvSpPr>
            <a:spLocks noGrp="1"/>
          </p:cNvSpPr>
          <p:nvPr>
            <p:ph type="title"/>
          </p:nvPr>
        </p:nvSpPr>
        <p:spPr>
          <a:xfrm>
            <a:off x="762000" y="-202893"/>
            <a:ext cx="10195560" cy="1325563"/>
          </a:xfrm>
        </p:spPr>
        <p:txBody>
          <a:bodyPr>
            <a:normAutofit/>
          </a:bodyPr>
          <a:lstStyle/>
          <a:p>
            <a:pPr algn="ctr"/>
            <a:r>
              <a:rPr lang="en-US" sz="3600" dirty="0">
                <a:solidFill>
                  <a:srgbClr val="003399"/>
                </a:solidFill>
              </a:rPr>
              <a:t>Undernutrition and TB in India</a:t>
            </a:r>
            <a:endParaRPr lang="es-CO" sz="3600" dirty="0">
              <a:solidFill>
                <a:srgbClr val="003399"/>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6EE10DE-580C-4026-B8AE-0660D860A83C}"/>
              </a:ext>
            </a:extLst>
          </p:cNvPr>
          <p:cNvSpPr>
            <a:spLocks noGrp="1" noChangeArrowheads="1"/>
          </p:cNvSpPr>
          <p:nvPr>
            <p:ph type="title"/>
          </p:nvPr>
        </p:nvSpPr>
        <p:spPr>
          <a:xfrm>
            <a:off x="1485900" y="459748"/>
            <a:ext cx="9220200" cy="700088"/>
          </a:xfrm>
        </p:spPr>
        <p:txBody>
          <a:bodyPr>
            <a:noAutofit/>
          </a:bodyPr>
          <a:lstStyle/>
          <a:p>
            <a:pPr algn="ctr" eaLnBrk="1" hangingPunct="1"/>
            <a:r>
              <a:rPr lang="en-US" altLang="es-AR" sz="3200" dirty="0">
                <a:solidFill>
                  <a:srgbClr val="003399"/>
                </a:solidFill>
                <a:latin typeface="Calibri" panose="020F0502020204030204" pitchFamily="34" charset="0"/>
                <a:cs typeface="Calibri" panose="020F0502020204030204" pitchFamily="34" charset="0"/>
              </a:rPr>
              <a:t>Impact of Diet on Tuberculosis Mortality: Historical Insights</a:t>
            </a:r>
          </a:p>
        </p:txBody>
      </p:sp>
      <p:sp>
        <p:nvSpPr>
          <p:cNvPr id="7171" name="Content Placeholder 2">
            <a:extLst>
              <a:ext uri="{FF2B5EF4-FFF2-40B4-BE49-F238E27FC236}">
                <a16:creationId xmlns:a16="http://schemas.microsoft.com/office/drawing/2014/main" id="{AE5C4AC2-77C1-445C-9CD0-AAFF5F3525B3}"/>
              </a:ext>
            </a:extLst>
          </p:cNvPr>
          <p:cNvSpPr>
            <a:spLocks noGrp="1" noChangeArrowheads="1"/>
          </p:cNvSpPr>
          <p:nvPr>
            <p:ph idx="1"/>
          </p:nvPr>
        </p:nvSpPr>
        <p:spPr>
          <a:xfrm>
            <a:off x="4191000" y="1659564"/>
            <a:ext cx="7086600" cy="4969836"/>
          </a:xfrm>
        </p:spPr>
        <p:txBody>
          <a:bodyPr>
            <a:normAutofit/>
          </a:bodyPr>
          <a:lstStyle/>
          <a:p>
            <a:pPr eaLnBrk="1" hangingPunct="1">
              <a:buFontTx/>
              <a:buNone/>
            </a:pPr>
            <a:r>
              <a:rPr lang="en-US" altLang="es-AR" sz="3000" dirty="0">
                <a:latin typeface="Calibri" panose="020F0502020204030204" pitchFamily="34" charset="0"/>
                <a:cs typeface="Calibri" panose="020F0502020204030204" pitchFamily="34" charset="0"/>
              </a:rPr>
              <a:t>“</a:t>
            </a:r>
            <a:r>
              <a:rPr lang="en-US" altLang="es-AR" sz="3000" dirty="0">
                <a:solidFill>
                  <a:srgbClr val="FF0000"/>
                </a:solidFill>
                <a:latin typeface="Calibri" panose="020F0502020204030204" pitchFamily="34" charset="0"/>
                <a:cs typeface="Calibri" panose="020F0502020204030204" pitchFamily="34" charset="0"/>
              </a:rPr>
              <a:t>Rise</a:t>
            </a:r>
            <a:r>
              <a:rPr lang="en-US" altLang="es-AR" sz="3000" dirty="0">
                <a:latin typeface="Calibri" panose="020F0502020204030204" pitchFamily="34" charset="0"/>
                <a:cs typeface="Calibri" panose="020F0502020204030204" pitchFamily="34" charset="0"/>
              </a:rPr>
              <a:t> in tuberculosis mortality was recorded in 1914-1916, and in those years the consumption of bread and flour rose, </a:t>
            </a:r>
            <a:r>
              <a:rPr lang="en-US" altLang="es-AR" sz="3000" dirty="0">
                <a:solidFill>
                  <a:srgbClr val="FF0000"/>
                </a:solidFill>
                <a:latin typeface="Calibri" panose="020F0502020204030204" pitchFamily="34" charset="0"/>
                <a:cs typeface="Calibri" panose="020F0502020204030204" pitchFamily="34" charset="0"/>
              </a:rPr>
              <a:t>whereas that of meat decreased. </a:t>
            </a:r>
            <a:r>
              <a:rPr lang="en-US" altLang="es-AR" sz="3000" dirty="0">
                <a:latin typeface="Calibri" panose="020F0502020204030204" pitchFamily="34" charset="0"/>
                <a:cs typeface="Calibri" panose="020F0502020204030204" pitchFamily="34" charset="0"/>
              </a:rPr>
              <a:t>."--</a:t>
            </a:r>
          </a:p>
          <a:p>
            <a:pPr algn="r" eaLnBrk="1" hangingPunct="1">
              <a:buFontTx/>
              <a:buNone/>
            </a:pPr>
            <a:endParaRPr lang="en-US" altLang="es-AR" sz="3000" dirty="0">
              <a:latin typeface="Calibri" panose="020F0502020204030204" pitchFamily="34" charset="0"/>
              <a:cs typeface="Calibri" panose="020F0502020204030204" pitchFamily="34" charset="0"/>
            </a:endParaRPr>
          </a:p>
          <a:p>
            <a:pPr eaLnBrk="1" hangingPunct="1">
              <a:buFontTx/>
              <a:buNone/>
            </a:pPr>
            <a:r>
              <a:rPr lang="en-US" altLang="es-AR" sz="3000" dirty="0">
                <a:latin typeface="Calibri" panose="020F0502020204030204" pitchFamily="34" charset="0"/>
                <a:cs typeface="Calibri" panose="020F0502020204030204" pitchFamily="34" charset="0"/>
              </a:rPr>
              <a:t>“High TB mortality in Europe during and since WWII, coincided with </a:t>
            </a:r>
            <a:r>
              <a:rPr lang="en-US" altLang="es-AR" sz="3000" dirty="0">
                <a:solidFill>
                  <a:srgbClr val="FF0000"/>
                </a:solidFill>
                <a:latin typeface="Calibri" panose="020F0502020204030204" pitchFamily="34" charset="0"/>
                <a:cs typeface="Calibri" panose="020F0502020204030204" pitchFamily="34" charset="0"/>
              </a:rPr>
              <a:t>great reduction of intake of protein food</a:t>
            </a:r>
            <a:r>
              <a:rPr lang="en-US" altLang="es-AR" sz="3000" b="1" dirty="0">
                <a:solidFill>
                  <a:srgbClr val="FF0000"/>
                </a:solidFill>
                <a:latin typeface="Calibri" panose="020F0502020204030204" pitchFamily="34" charset="0"/>
                <a:cs typeface="Calibri" panose="020F0502020204030204" pitchFamily="34" charset="0"/>
              </a:rPr>
              <a:t>,</a:t>
            </a:r>
            <a:r>
              <a:rPr lang="en-US" altLang="es-AR" sz="3000" dirty="0">
                <a:solidFill>
                  <a:srgbClr val="FF0000"/>
                </a:solidFill>
                <a:latin typeface="Calibri" panose="020F0502020204030204" pitchFamily="34" charset="0"/>
                <a:cs typeface="Calibri" panose="020F0502020204030204" pitchFamily="34" charset="0"/>
              </a:rPr>
              <a:t> </a:t>
            </a:r>
            <a:r>
              <a:rPr lang="en-US" altLang="es-AR" sz="3000" dirty="0">
                <a:latin typeface="Calibri" panose="020F0502020204030204" pitchFamily="34" charset="0"/>
                <a:cs typeface="Calibri" panose="020F0502020204030204" pitchFamily="34" charset="0"/>
              </a:rPr>
              <a:t>such as, meat, fish and eggs”</a:t>
            </a:r>
          </a:p>
          <a:p>
            <a:pPr eaLnBrk="1" hangingPunct="1">
              <a:buFontTx/>
              <a:buNone/>
            </a:pPr>
            <a:r>
              <a:rPr lang="en-US" altLang="es-AR" sz="2800" dirty="0">
                <a:latin typeface="Calibri" panose="020F0502020204030204" pitchFamily="34" charset="0"/>
                <a:cs typeface="Calibri" panose="020F0502020204030204" pitchFamily="34" charset="0"/>
              </a:rPr>
              <a:t>					</a:t>
            </a:r>
          </a:p>
          <a:p>
            <a:pPr eaLnBrk="1" hangingPunct="1">
              <a:buFontTx/>
              <a:buNone/>
            </a:pPr>
            <a:r>
              <a:rPr lang="en-US" altLang="es-AR" sz="1600" dirty="0">
                <a:latin typeface="Calibri" panose="020F0502020204030204" pitchFamily="34" charset="0"/>
                <a:cs typeface="Calibri" panose="020F0502020204030204" pitchFamily="34" charset="0"/>
                <a:hlinkClick r:id="rId4" action="ppaction://hlinkfile"/>
              </a:rPr>
              <a:t>Sandler MD (Diet Prevents Polio)</a:t>
            </a:r>
            <a:endParaRPr lang="en-US" altLang="es-AR" sz="1600" dirty="0">
              <a:latin typeface="Calibri" panose="020F0502020204030204" pitchFamily="34" charset="0"/>
              <a:cs typeface="Calibri" panose="020F0502020204030204" pitchFamily="34" charset="0"/>
            </a:endParaRPr>
          </a:p>
          <a:p>
            <a:pPr eaLnBrk="1" hangingPunct="1">
              <a:buFontTx/>
              <a:buNone/>
            </a:pPr>
            <a:endParaRPr lang="en-US" altLang="es-AR" sz="1600" dirty="0">
              <a:latin typeface="Calibri" panose="020F0502020204030204" pitchFamily="34" charset="0"/>
              <a:cs typeface="Calibri" panose="020F0502020204030204" pitchFamily="34" charset="0"/>
            </a:endParaRPr>
          </a:p>
          <a:p>
            <a:pPr eaLnBrk="1" hangingPunct="1">
              <a:buFontTx/>
              <a:buNone/>
            </a:pPr>
            <a:endParaRPr lang="en-US" altLang="es-AR" sz="1600" dirty="0"/>
          </a:p>
          <a:p>
            <a:pPr eaLnBrk="1" hangingPunct="1">
              <a:buFontTx/>
              <a:buNone/>
            </a:pPr>
            <a:endParaRPr lang="en-US" altLang="es-AR" sz="2000" dirty="0"/>
          </a:p>
          <a:p>
            <a:pPr algn="r" eaLnBrk="1" hangingPunct="1">
              <a:buFontTx/>
              <a:buNone/>
            </a:pPr>
            <a:endParaRPr lang="en-US" altLang="es-AR" sz="2000" dirty="0"/>
          </a:p>
          <a:p>
            <a:pPr eaLnBrk="1" hangingPunct="1">
              <a:buFontTx/>
              <a:buNone/>
            </a:pPr>
            <a:endParaRPr lang="en-US" altLang="es-AR" sz="2000" dirty="0"/>
          </a:p>
        </p:txBody>
      </p:sp>
      <p:pic>
        <p:nvPicPr>
          <p:cNvPr id="16386" name="Picture 2" descr="Dutch famine of 1944–1945 - Wikipedia">
            <a:extLst>
              <a:ext uri="{FF2B5EF4-FFF2-40B4-BE49-F238E27FC236}">
                <a16:creationId xmlns:a16="http://schemas.microsoft.com/office/drawing/2014/main" id="{652B6025-C578-55C0-87B9-6E72AB87F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19300"/>
            <a:ext cx="3326060" cy="2247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597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4">
            <a:extLst>
              <a:ext uri="{FF2B5EF4-FFF2-40B4-BE49-F238E27FC236}">
                <a16:creationId xmlns:a16="http://schemas.microsoft.com/office/drawing/2014/main" id="{582A7790-00A2-4826-BF54-3BA599C802BF}"/>
              </a:ext>
            </a:extLst>
          </p:cNvPr>
          <p:cNvSpPr txBox="1">
            <a:spLocks noChangeArrowheads="1"/>
          </p:cNvSpPr>
          <p:nvPr/>
        </p:nvSpPr>
        <p:spPr bwMode="auto">
          <a:xfrm>
            <a:off x="685800" y="2657159"/>
            <a:ext cx="9601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s-CO" sz="2800" dirty="0">
                <a:solidFill>
                  <a:srgbClr val="FF0000"/>
                </a:solidFill>
                <a:latin typeface="Source Sans Pro" panose="020B0503030403020204" pitchFamily="34" charset="0"/>
              </a:rPr>
              <a:t>Undernutrition is the leading population-level risk factor for tuberculosis. </a:t>
            </a:r>
          </a:p>
          <a:p>
            <a:r>
              <a:rPr lang="en-US" altLang="es-CO" sz="2800" dirty="0">
                <a:latin typeface="Source Sans Pro" panose="020B0503030403020204" pitchFamily="34" charset="0"/>
              </a:rPr>
              <a:t>Studies have consistently found that undernutrition is associated </a:t>
            </a:r>
          </a:p>
          <a:p>
            <a:pPr lvl="1">
              <a:buFont typeface="Wingdings" panose="05000000000000000000" pitchFamily="2" charset="2"/>
              <a:buChar char="ü"/>
            </a:pPr>
            <a:r>
              <a:rPr lang="en-US" altLang="es-CO" sz="2800" dirty="0">
                <a:latin typeface="Source Sans Pro" panose="020B0503030403020204" pitchFamily="34" charset="0"/>
              </a:rPr>
              <a:t> Increased tuberculosis incidence </a:t>
            </a:r>
          </a:p>
          <a:p>
            <a:pPr lvl="1">
              <a:buFont typeface="Wingdings" panose="05000000000000000000" pitchFamily="2" charset="2"/>
              <a:buChar char="ü"/>
            </a:pPr>
            <a:r>
              <a:rPr lang="en-US" altLang="es-CO" sz="2800" dirty="0">
                <a:latin typeface="Source Sans Pro" panose="020B0503030403020204" pitchFamily="34" charset="0"/>
              </a:rPr>
              <a:t>Increased severity </a:t>
            </a:r>
          </a:p>
          <a:p>
            <a:pPr lvl="1">
              <a:buFont typeface="Wingdings" panose="05000000000000000000" pitchFamily="2" charset="2"/>
              <a:buChar char="ü"/>
            </a:pPr>
            <a:r>
              <a:rPr lang="en-US" altLang="es-CO" sz="2800" dirty="0">
                <a:latin typeface="Source Sans Pro" panose="020B0503030403020204" pitchFamily="34" charset="0"/>
              </a:rPr>
              <a:t>Worse treatment outcomes </a:t>
            </a:r>
          </a:p>
          <a:p>
            <a:pPr lvl="1">
              <a:buFont typeface="Wingdings" panose="05000000000000000000" pitchFamily="2" charset="2"/>
              <a:buChar char="ü"/>
            </a:pPr>
            <a:r>
              <a:rPr lang="en-US" altLang="es-CO" sz="2800" dirty="0">
                <a:latin typeface="Source Sans Pro" panose="020B0503030403020204" pitchFamily="34" charset="0"/>
              </a:rPr>
              <a:t>Increased mortality</a:t>
            </a:r>
            <a:endParaRPr lang="en-US" altLang="es-CO" sz="2800" dirty="0"/>
          </a:p>
        </p:txBody>
      </p:sp>
      <p:sp>
        <p:nvSpPr>
          <p:cNvPr id="40963" name="Title 1">
            <a:extLst>
              <a:ext uri="{FF2B5EF4-FFF2-40B4-BE49-F238E27FC236}">
                <a16:creationId xmlns:a16="http://schemas.microsoft.com/office/drawing/2014/main" id="{3FAED570-6C6F-4562-BF21-92465C6161CE}"/>
              </a:ext>
            </a:extLst>
          </p:cNvPr>
          <p:cNvSpPr>
            <a:spLocks noGrp="1" noChangeArrowheads="1"/>
          </p:cNvSpPr>
          <p:nvPr>
            <p:ph type="title"/>
          </p:nvPr>
        </p:nvSpPr>
        <p:spPr>
          <a:xfrm>
            <a:off x="0" y="833065"/>
            <a:ext cx="7249998" cy="1325563"/>
          </a:xfrm>
        </p:spPr>
        <p:txBody>
          <a:bodyPr>
            <a:normAutofit fontScale="90000"/>
          </a:bodyPr>
          <a:lstStyle/>
          <a:p>
            <a:pPr algn="ctr" eaLnBrk="1" hangingPunct="1"/>
            <a:r>
              <a:rPr lang="en-US" altLang="es-AR" sz="3600" dirty="0">
                <a:solidFill>
                  <a:srgbClr val="0033CC"/>
                </a:solidFill>
                <a:cs typeface="Cambria" panose="02040503050406030204" pitchFamily="18" charset="0"/>
              </a:rPr>
              <a:t>Recent Studies </a:t>
            </a:r>
            <a:br>
              <a:rPr lang="en-US" altLang="es-AR" sz="3600" dirty="0">
                <a:solidFill>
                  <a:srgbClr val="0033CC"/>
                </a:solidFill>
                <a:cs typeface="Cambria" panose="02040503050406030204" pitchFamily="18" charset="0"/>
              </a:rPr>
            </a:br>
            <a:r>
              <a:rPr lang="en-US" altLang="es-AR" sz="3600" dirty="0">
                <a:solidFill>
                  <a:srgbClr val="0033CC"/>
                </a:solidFill>
                <a:cs typeface="Cambria" panose="02040503050406030204" pitchFamily="18" charset="0"/>
              </a:rPr>
              <a:t>2021</a:t>
            </a:r>
            <a:br>
              <a:rPr lang="en-US" altLang="es-AR" sz="3600" dirty="0">
                <a:solidFill>
                  <a:srgbClr val="0033CC"/>
                </a:solidFill>
                <a:cs typeface="Cambria" panose="02040503050406030204" pitchFamily="18" charset="0"/>
              </a:rPr>
            </a:br>
            <a:endParaRPr lang="en-US" altLang="es-AR" sz="3600" dirty="0">
              <a:solidFill>
                <a:srgbClr val="0033CC"/>
              </a:solidFill>
              <a:cs typeface="Cambria" panose="02040503050406030204" pitchFamily="18" charset="0"/>
            </a:endParaRPr>
          </a:p>
        </p:txBody>
      </p:sp>
      <p:sp>
        <p:nvSpPr>
          <p:cNvPr id="40964" name="TextBox 5">
            <a:extLst>
              <a:ext uri="{FF2B5EF4-FFF2-40B4-BE49-F238E27FC236}">
                <a16:creationId xmlns:a16="http://schemas.microsoft.com/office/drawing/2014/main" id="{4E1EBD28-042A-4E53-8420-6E46D4EC89A1}"/>
              </a:ext>
            </a:extLst>
          </p:cNvPr>
          <p:cNvSpPr txBox="1">
            <a:spLocks noChangeArrowheads="1"/>
          </p:cNvSpPr>
          <p:nvPr/>
        </p:nvSpPr>
        <p:spPr bwMode="auto">
          <a:xfrm>
            <a:off x="2743200" y="6550026"/>
            <a:ext cx="8428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hlinkClick r:id="rId3"/>
              </a:rPr>
              <a:t>Food for thought: addressing undernutrition to end tuberculosis - The Lancet Infectious Diseases</a:t>
            </a:r>
            <a:endParaRPr lang="en-US" altLang="en-US" sz="1400"/>
          </a:p>
        </p:txBody>
      </p:sp>
      <p:pic>
        <p:nvPicPr>
          <p:cNvPr id="5" name="Picture 4">
            <a:extLst>
              <a:ext uri="{FF2B5EF4-FFF2-40B4-BE49-F238E27FC236}">
                <a16:creationId xmlns:a16="http://schemas.microsoft.com/office/drawing/2014/main" id="{FE18B557-AEF5-4CDB-99BF-27CA58532A91}"/>
              </a:ext>
            </a:extLst>
          </p:cNvPr>
          <p:cNvPicPr>
            <a:picLocks noChangeAspect="1"/>
          </p:cNvPicPr>
          <p:nvPr/>
        </p:nvPicPr>
        <p:blipFill rotWithShape="1">
          <a:blip r:embed="rId4"/>
          <a:srcRect l="13001" t="26000" r="63332" b="28834"/>
          <a:stretch/>
        </p:blipFill>
        <p:spPr>
          <a:xfrm>
            <a:off x="6966878" y="838556"/>
            <a:ext cx="2697048" cy="1325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C6DBCD82-14B4-4C2B-A903-FDF629CEF116}"/>
              </a:ext>
            </a:extLst>
          </p:cNvPr>
          <p:cNvPicPr>
            <a:picLocks noChangeAspect="1"/>
          </p:cNvPicPr>
          <p:nvPr/>
        </p:nvPicPr>
        <p:blipFill>
          <a:blip r:embed="rId3">
            <a:extLst>
              <a:ext uri="{28A0092B-C50C-407E-A947-70E740481C1C}">
                <a14:useLocalDpi xmlns:a14="http://schemas.microsoft.com/office/drawing/2010/main" val="0"/>
              </a:ext>
            </a:extLst>
          </a:blip>
          <a:srcRect l="68452" t="33104" r="10834" b="44768"/>
          <a:stretch>
            <a:fillRect/>
          </a:stretch>
        </p:blipFill>
        <p:spPr bwMode="auto">
          <a:xfrm>
            <a:off x="1371600" y="718951"/>
            <a:ext cx="7620000" cy="334590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3012" name="TextBox 4">
            <a:extLst>
              <a:ext uri="{FF2B5EF4-FFF2-40B4-BE49-F238E27FC236}">
                <a16:creationId xmlns:a16="http://schemas.microsoft.com/office/drawing/2014/main" id="{E8E2134A-0406-4055-A4CA-91DBE126D7DD}"/>
              </a:ext>
            </a:extLst>
          </p:cNvPr>
          <p:cNvSpPr txBox="1">
            <a:spLocks noChangeArrowheads="1"/>
          </p:cNvSpPr>
          <p:nvPr/>
        </p:nvSpPr>
        <p:spPr bwMode="auto">
          <a:xfrm>
            <a:off x="685800" y="4267200"/>
            <a:ext cx="9677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u="sng" dirty="0">
                <a:latin typeface="Calibri" panose="020F0502020204030204" pitchFamily="34" charset="0"/>
                <a:cs typeface="Calibri" panose="020F0502020204030204" pitchFamily="34" charset="0"/>
              </a:rPr>
              <a:t>Conclusion: </a:t>
            </a:r>
          </a:p>
          <a:p>
            <a:r>
              <a:rPr lang="en-US" altLang="en-US" sz="2400" dirty="0">
                <a:latin typeface="Calibri" panose="020F0502020204030204" pitchFamily="34" charset="0"/>
                <a:cs typeface="Calibri" panose="020F0502020204030204" pitchFamily="34" charset="0"/>
              </a:rPr>
              <a:t>Malnutrition was associated with </a:t>
            </a:r>
            <a:r>
              <a:rPr lang="en-US" altLang="en-US" sz="2400" b="1" dirty="0">
                <a:latin typeface="Calibri" panose="020F0502020204030204" pitchFamily="34" charset="0"/>
                <a:cs typeface="Calibri" panose="020F0502020204030204" pitchFamily="34" charset="0"/>
              </a:rPr>
              <a:t>increased extent of disease and cavitation on CXR </a:t>
            </a:r>
          </a:p>
          <a:p>
            <a:endParaRPr lang="en-US" altLang="en-US" sz="2400" dirty="0"/>
          </a:p>
        </p:txBody>
      </p:sp>
      <p:sp>
        <p:nvSpPr>
          <p:cNvPr id="6" name="TextBox 5">
            <a:extLst>
              <a:ext uri="{FF2B5EF4-FFF2-40B4-BE49-F238E27FC236}">
                <a16:creationId xmlns:a16="http://schemas.microsoft.com/office/drawing/2014/main" id="{3D862D55-9AD4-DD71-5557-0B0D16B8417E}"/>
              </a:ext>
            </a:extLst>
          </p:cNvPr>
          <p:cNvSpPr txBox="1"/>
          <p:nvPr/>
        </p:nvSpPr>
        <p:spPr>
          <a:xfrm>
            <a:off x="838200" y="6076074"/>
            <a:ext cx="10287000" cy="646331"/>
          </a:xfrm>
          <a:prstGeom prst="rect">
            <a:avLst/>
          </a:prstGeom>
          <a:noFill/>
        </p:spPr>
        <p:txBody>
          <a:bodyPr wrap="square">
            <a:spAutoFit/>
          </a:bodyPr>
          <a:lstStyle/>
          <a:p>
            <a:r>
              <a:rPr lang="es-CO" dirty="0">
                <a:hlinkClick r:id="rId4"/>
              </a:rPr>
              <a:t>https://journals.plos.org/plosone/article?id=10.1371/journal.pone.0214011</a:t>
            </a:r>
            <a:endParaRPr lang="es-CO" dirty="0"/>
          </a:p>
          <a:p>
            <a:endParaRPr lang="es-CO"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TIMING" val="|2.1|6.6|13.4|1.5|2.2"/>
</p:tagLst>
</file>

<file path=ppt/tags/tag11.xml><?xml version="1.0" encoding="utf-8"?>
<p:tagLst xmlns:a="http://schemas.openxmlformats.org/drawingml/2006/main" xmlns:r="http://schemas.openxmlformats.org/officeDocument/2006/relationships" xmlns:p="http://schemas.openxmlformats.org/presentationml/2006/main">
  <p:tag name="TIMING" val="|41|11.8|10.3"/>
</p:tagLst>
</file>

<file path=ppt/tags/tag12.xml><?xml version="1.0" encoding="utf-8"?>
<p:tagLst xmlns:a="http://schemas.openxmlformats.org/drawingml/2006/main" xmlns:r="http://schemas.openxmlformats.org/officeDocument/2006/relationships" xmlns:p="http://schemas.openxmlformats.org/presentationml/2006/main">
  <p:tag name="TIMING" val="|41|11.8|10.3"/>
</p:tagLst>
</file>

<file path=ppt/tags/tag13.xml><?xml version="1.0" encoding="utf-8"?>
<p:tagLst xmlns:a="http://schemas.openxmlformats.org/drawingml/2006/main" xmlns:r="http://schemas.openxmlformats.org/officeDocument/2006/relationships" xmlns:p="http://schemas.openxmlformats.org/presentationml/2006/main">
  <p:tag name="TIMING" val="|1.3|0.4|9.8"/>
</p:tagLst>
</file>

<file path=ppt/tags/tag14.xml><?xml version="1.0" encoding="utf-8"?>
<p:tagLst xmlns:a="http://schemas.openxmlformats.org/drawingml/2006/main" xmlns:r="http://schemas.openxmlformats.org/officeDocument/2006/relationships" xmlns:p="http://schemas.openxmlformats.org/presentationml/2006/main">
  <p:tag name="TIMING" val="|2.5|0.4|0.2|0.2|0.2|0.3|0.2|0.5|0.4|0.7"/>
</p:tagLst>
</file>

<file path=ppt/tags/tag15.xml><?xml version="1.0" encoding="utf-8"?>
<p:tagLst xmlns:a="http://schemas.openxmlformats.org/drawingml/2006/main" xmlns:r="http://schemas.openxmlformats.org/officeDocument/2006/relationships" xmlns:p="http://schemas.openxmlformats.org/presentationml/2006/main">
  <p:tag name="TIMING" val="|2.5|0.4|0.2|0.2|0.2|0.3|0.2|0.5|0.4|0.7"/>
</p:tagLst>
</file>

<file path=ppt/tags/tag16.xml><?xml version="1.0" encoding="utf-8"?>
<p:tagLst xmlns:a="http://schemas.openxmlformats.org/drawingml/2006/main" xmlns:r="http://schemas.openxmlformats.org/officeDocument/2006/relationships" xmlns:p="http://schemas.openxmlformats.org/presentationml/2006/main">
  <p:tag name="TIMING" val="|3.9|0.4|0.2|0.2|0.2|0.2|0.2|0.3|5.1|0.6"/>
</p:tagLst>
</file>

<file path=ppt/tags/tag17.xml><?xml version="1.0" encoding="utf-8"?>
<p:tagLst xmlns:a="http://schemas.openxmlformats.org/drawingml/2006/main" xmlns:r="http://schemas.openxmlformats.org/officeDocument/2006/relationships" xmlns:p="http://schemas.openxmlformats.org/presentationml/2006/main">
  <p:tag name="TIMING" val="|0.5|0.5|0.2|0.8|0.2|1.8|0.7|0.6|0.8|0.8|0.3"/>
</p:tagLst>
</file>

<file path=ppt/tags/tag18.xml><?xml version="1.0" encoding="utf-8"?>
<p:tagLst xmlns:a="http://schemas.openxmlformats.org/drawingml/2006/main" xmlns:r="http://schemas.openxmlformats.org/officeDocument/2006/relationships" xmlns:p="http://schemas.openxmlformats.org/presentationml/2006/main">
  <p:tag name="TIMING" val="|0.8|2.1|2.3|0.3|0.2|0.4|0.5|0.3|0.3"/>
</p:tagLst>
</file>

<file path=ppt/tags/tag19.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1.4|39.8"/>
</p:tagLst>
</file>

<file path=ppt/tags/tag5.xml><?xml version="1.0" encoding="utf-8"?>
<p:tagLst xmlns:a="http://schemas.openxmlformats.org/drawingml/2006/main" xmlns:r="http://schemas.openxmlformats.org/officeDocument/2006/relationships" xmlns:p="http://schemas.openxmlformats.org/presentationml/2006/main">
  <p:tag name="TIMING" val="|29.5|12.3|29.5|0.3|2.8|22.2"/>
</p:tagLst>
</file>

<file path=ppt/tags/tag6.xml><?xml version="1.0" encoding="utf-8"?>
<p:tagLst xmlns:a="http://schemas.openxmlformats.org/drawingml/2006/main" xmlns:r="http://schemas.openxmlformats.org/officeDocument/2006/relationships" xmlns:p="http://schemas.openxmlformats.org/presentationml/2006/main">
  <p:tag name="TIMING" val="|1.2|5.5|2.6|7.7|5.3|2.6|4.6|6.2"/>
</p:tagLst>
</file>

<file path=ppt/tags/tag7.xml><?xml version="1.0" encoding="utf-8"?>
<p:tagLst xmlns:a="http://schemas.openxmlformats.org/drawingml/2006/main" xmlns:r="http://schemas.openxmlformats.org/officeDocument/2006/relationships" xmlns:p="http://schemas.openxmlformats.org/presentationml/2006/main">
  <p:tag name="TIMING" val="|1.5|0.8"/>
</p:tagLst>
</file>

<file path=ppt/tags/tag8.xml><?xml version="1.0" encoding="utf-8"?>
<p:tagLst xmlns:a="http://schemas.openxmlformats.org/drawingml/2006/main" xmlns:r="http://schemas.openxmlformats.org/officeDocument/2006/relationships" xmlns:p="http://schemas.openxmlformats.org/presentationml/2006/main">
  <p:tag name="TIMING" val="|0.7|10.5"/>
</p:tagLst>
</file>

<file path=ppt/tags/tag9.xml><?xml version="1.0" encoding="utf-8"?>
<p:tagLst xmlns:a="http://schemas.openxmlformats.org/drawingml/2006/main" xmlns:r="http://schemas.openxmlformats.org/officeDocument/2006/relationships" xmlns:p="http://schemas.openxmlformats.org/presentationml/2006/main">
  <p:tag name="TIMING" val="|31.8|4.1"/>
</p:tagLst>
</file>

<file path=ppt/theme/theme1.xml><?xml version="1.0" encoding="utf-8"?>
<a:theme xmlns:a="http://schemas.openxmlformats.org/drawingml/2006/main" name="HNTC_Training_Template">
  <a:themeElements>
    <a:clrScheme name="HNTC_Training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NTC_Training_Template">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3025" cap="sq" cmpd="dbl">
          <a:solidFill>
            <a:srgbClr val="C00000"/>
          </a:solidFill>
          <a:bevel/>
          <a:headEnd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HNTC_Training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NTC_Training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NTC_Training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NTC_Training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NTC_Training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NTC_Training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NTC_Training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NTC_Training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NTC_Training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NTC_Training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NTC_Training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NTC_Training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NTC Them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NTC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NTC Theme" id="{FECF5044-8463-4605-9545-7883E4AC15DB}" vid="{FF56A595-C194-4962-96EA-CD3CCDCAB41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21273</TotalTime>
  <Words>3476</Words>
  <Application>Microsoft Office PowerPoint</Application>
  <PresentationFormat>Widescreen</PresentationFormat>
  <Paragraphs>507</Paragraphs>
  <Slides>48</Slides>
  <Notes>46</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48</vt:i4>
      </vt:variant>
    </vt:vector>
  </HeadingPairs>
  <TitlesOfParts>
    <vt:vector size="70" baseType="lpstr">
      <vt:lpstr>Aptos</vt:lpstr>
      <vt:lpstr>Aptos Display</vt:lpstr>
      <vt:lpstr>Arial</vt:lpstr>
      <vt:lpstr>Arial Narrow</vt:lpstr>
      <vt:lpstr>Arial Rounded MT Bold</vt:lpstr>
      <vt:lpstr>Calibri</vt:lpstr>
      <vt:lpstr>Calibri Light</vt:lpstr>
      <vt:lpstr>Cambria</vt:lpstr>
      <vt:lpstr>Century Schoolbook</vt:lpstr>
      <vt:lpstr>Gill Sans MT</vt:lpstr>
      <vt:lpstr>Myriad Pro</vt:lpstr>
      <vt:lpstr>Old English Text MT</vt:lpstr>
      <vt:lpstr>Open Sans</vt:lpstr>
      <vt:lpstr>Source Sans Pro</vt:lpstr>
      <vt:lpstr>Symbol</vt:lpstr>
      <vt:lpstr>Tahoma</vt:lpstr>
      <vt:lpstr>Times New Roman</vt:lpstr>
      <vt:lpstr>Verdana</vt:lpstr>
      <vt:lpstr>Wingdings</vt:lpstr>
      <vt:lpstr>HNTC_Training_Template</vt:lpstr>
      <vt:lpstr>HNTC Theme 2015</vt:lpstr>
      <vt:lpstr>HNTC Theme</vt:lpstr>
      <vt:lpstr>Importance of Weight in the Treatment Outcomes of a Patient with TB</vt:lpstr>
      <vt:lpstr>Objectives</vt:lpstr>
      <vt:lpstr>Malnutrition </vt:lpstr>
      <vt:lpstr>PowerPoint Presentation</vt:lpstr>
      <vt:lpstr>PowerPoint Presentation</vt:lpstr>
      <vt:lpstr>Undernutrition and TB in India</vt:lpstr>
      <vt:lpstr>Impact of Diet on Tuberculosis Mortality: Historical Insights</vt:lpstr>
      <vt:lpstr>Recent Studies  2021 </vt:lpstr>
      <vt:lpstr>PowerPoint Presentation</vt:lpstr>
      <vt:lpstr>Nutritious Food Rest Sunshine Fresh Air</vt:lpstr>
      <vt:lpstr>TB Outcomes in a Sanatorium: Insights from 'The Consumptive Working Man'"</vt:lpstr>
      <vt:lpstr>Vitamin A and Tuberculosis </vt:lpstr>
      <vt:lpstr>MTB is Sensitive to Killing by  a vitamin C-induced Fenton Reaction</vt:lpstr>
      <vt:lpstr>Vitamin D Powerful Weapon  Against TB </vt:lpstr>
      <vt:lpstr>Most Recent Systematic Review</vt:lpstr>
      <vt:lpstr>PowerPoint Presentation</vt:lpstr>
      <vt:lpstr>Why is Nutrition Important in a Person  with TB?</vt:lpstr>
      <vt:lpstr>PowerPoint Presentation</vt:lpstr>
      <vt:lpstr>Importance of Nutrition  in TB Treatment Response</vt:lpstr>
      <vt:lpstr>PowerPoint Presentation</vt:lpstr>
      <vt:lpstr>PowerPoint Presentation</vt:lpstr>
      <vt:lpstr>Lack of Weight Gain and  Relapse Risk </vt:lpstr>
      <vt:lpstr>PowerPoint Presentation</vt:lpstr>
      <vt:lpstr>Lack of Weight Gain and Relapse Risk</vt:lpstr>
      <vt:lpstr>Lack of Weight Gain and Relapse Risk</vt:lpstr>
      <vt:lpstr>PowerPoint Presentation</vt:lpstr>
      <vt:lpstr>PowerPoint Presentation</vt:lpstr>
      <vt:lpstr>Assessing Nutritional Status in a Person with TB </vt:lpstr>
      <vt:lpstr>PowerPoint Presentation</vt:lpstr>
      <vt:lpstr>PowerPoint Presentation</vt:lpstr>
      <vt:lpstr>Ideal Body Weight Table</vt:lpstr>
      <vt:lpstr>PowerPoint Presentation</vt:lpstr>
      <vt:lpstr>PowerPoint Presentation</vt:lpstr>
      <vt:lpstr>Weight Classification Based on IBW Percentage</vt:lpstr>
      <vt:lpstr>More Studies!</vt:lpstr>
      <vt:lpstr>PowerPoint Presentation</vt:lpstr>
      <vt:lpstr>PowerPoint Presentation</vt:lpstr>
      <vt:lpstr>Case Study # 1</vt:lpstr>
      <vt:lpstr>Nutritional Assessment Case study # 1</vt:lpstr>
      <vt:lpstr>Nutritional Assessment Follow Up Case # 1</vt:lpstr>
      <vt:lpstr>PowerPoint Presentation</vt:lpstr>
      <vt:lpstr>Case Study # 2</vt:lpstr>
      <vt:lpstr>Case Study # 2</vt:lpstr>
      <vt:lpstr>Case study # 2</vt:lpstr>
      <vt:lpstr>Nutritional Assessment Follow Up Case # 2</vt:lpstr>
      <vt:lpstr>PowerPoint Presentation</vt:lpstr>
      <vt:lpstr>PowerPoint Presentation</vt:lpstr>
      <vt:lpstr>PowerPoint Presentation</vt:lpstr>
    </vt:vector>
  </TitlesOfParts>
  <Company>UTHCT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Heartland National Tuberculosis Center</dc:title>
  <dc:creator>RTMCC</dc:creator>
  <cp:lastModifiedBy>Navarro, Catalina</cp:lastModifiedBy>
  <cp:revision>524</cp:revision>
  <cp:lastPrinted>2025-05-02T18:48:44Z</cp:lastPrinted>
  <dcterms:created xsi:type="dcterms:W3CDTF">2008-07-25T21:05:08Z</dcterms:created>
  <dcterms:modified xsi:type="dcterms:W3CDTF">2025-09-05T19:24:17Z</dcterms:modified>
</cp:coreProperties>
</file>