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41"/>
  </p:notesMasterIdLst>
  <p:handoutMasterIdLst>
    <p:handoutMasterId r:id="rId42"/>
  </p:handoutMasterIdLst>
  <p:sldIdLst>
    <p:sldId id="345" r:id="rId2"/>
    <p:sldId id="385" r:id="rId3"/>
    <p:sldId id="403" r:id="rId4"/>
    <p:sldId id="404" r:id="rId5"/>
    <p:sldId id="400" r:id="rId6"/>
    <p:sldId id="401" r:id="rId7"/>
    <p:sldId id="402" r:id="rId8"/>
    <p:sldId id="405" r:id="rId9"/>
    <p:sldId id="406" r:id="rId10"/>
    <p:sldId id="407" r:id="rId11"/>
    <p:sldId id="408" r:id="rId12"/>
    <p:sldId id="409" r:id="rId13"/>
    <p:sldId id="410" r:id="rId14"/>
    <p:sldId id="412" r:id="rId15"/>
    <p:sldId id="288" r:id="rId16"/>
    <p:sldId id="292" r:id="rId17"/>
    <p:sldId id="293" r:id="rId18"/>
    <p:sldId id="294" r:id="rId19"/>
    <p:sldId id="298" r:id="rId20"/>
    <p:sldId id="295" r:id="rId21"/>
    <p:sldId id="296" r:id="rId22"/>
    <p:sldId id="297" r:id="rId23"/>
    <p:sldId id="299" r:id="rId24"/>
    <p:sldId id="300" r:id="rId25"/>
    <p:sldId id="301" r:id="rId26"/>
    <p:sldId id="302" r:id="rId27"/>
    <p:sldId id="303" r:id="rId28"/>
    <p:sldId id="304" r:id="rId29"/>
    <p:sldId id="307" r:id="rId30"/>
    <p:sldId id="308" r:id="rId31"/>
    <p:sldId id="309" r:id="rId32"/>
    <p:sldId id="306" r:id="rId33"/>
    <p:sldId id="310" r:id="rId34"/>
    <p:sldId id="312" r:id="rId35"/>
    <p:sldId id="311" r:id="rId36"/>
    <p:sldId id="372" r:id="rId37"/>
    <p:sldId id="416" r:id="rId38"/>
    <p:sldId id="413" r:id="rId39"/>
    <p:sldId id="333" r:id="rId40"/>
  </p:sldIdLst>
  <p:sldSz cx="24387175" cy="13716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C29"/>
    <a:srgbClr val="FABD30"/>
    <a:srgbClr val="2C4155"/>
    <a:srgbClr val="A8D709"/>
    <a:srgbClr val="192632"/>
    <a:srgbClr val="DBDBDB"/>
    <a:srgbClr val="C3C3C3"/>
    <a:srgbClr val="383433"/>
    <a:srgbClr val="BFCE09"/>
    <a:srgbClr val="52B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54" autoAdjust="0"/>
    <p:restoredTop sz="93512" autoAdjust="0"/>
  </p:normalViewPr>
  <p:slideViewPr>
    <p:cSldViewPr snapToObjects="1" showGuides="1">
      <p:cViewPr varScale="1">
        <p:scale>
          <a:sx n="54" d="100"/>
          <a:sy n="54" d="100"/>
        </p:scale>
        <p:origin x="126" y="12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0E31EDE-17CF-D746-B83B-FEE41F000DF3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320672-5196-0B4F-93AE-044FFF10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96A9F3C-04AF-8847-8AD8-CAC892C2E245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417CB07-0039-4545-92EA-48E12138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98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B07-0039-4545-92EA-48E12138E5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75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are not stupid. They may be able to figure out who the index case is. We have very rural areas where people don’t want their information known in a small town.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34A3-8B62-47C1-BD44-A7355FB1FCF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57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baby whose father was the source case.</a:t>
            </a:r>
          </a:p>
          <a:p>
            <a:r>
              <a:rPr lang="en-US" dirty="0"/>
              <a:t>Remember, the source case may feel badly about getting someone else sick.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34A3-8B62-47C1-BD44-A7355FB1FCF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6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baby whose father was the source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34A3-8B62-47C1-BD44-A7355FB1FCF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7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6EE8-E476-48A9-81A5-D25EF94D7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E1497-FDAF-4584-B400-7400164F2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141E3-3039-404B-BED6-4C0FCB3E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AAFF0-BFBA-4C49-AE5D-F4626551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F27C5-47FB-4C9A-92B8-2AFFC3801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335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5B8D7-2620-4CAA-B553-13FD77C4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82823-B999-4F6C-9152-4D52DF8E6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D5E7F-BAC2-43D3-A5A4-6A4A8081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F97D8-8FA4-4570-8067-23F313F7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CDEF3-D216-4505-9288-93876039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21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8CD77-1920-4246-96F2-83E8E36FD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74CC2-0968-4A39-B558-5A9EACFAD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9AD75-F41C-4384-A0ED-E2C4E8D1F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88DF0-B36E-47F0-8495-100687AE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0D943-AE1B-4F74-814F-AD350708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647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5129" y="546100"/>
            <a:ext cx="21939990" cy="1164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0C69C-3FAD-497D-85D1-814865154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819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Cover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Cover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2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81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96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8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D3CA-2741-4169-AD16-9001C7DC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654C0-DC79-493D-AD14-E244A5246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347E2-81BF-443A-987E-6B62E1A1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5344C-459A-4F00-A0C8-443EA4EE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BD0A5-4A13-4851-8DD4-A368D753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888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94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7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28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7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4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2590800"/>
            <a:ext cx="12193588" cy="89238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41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19145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316152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2193587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7071022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0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723609" y="3200400"/>
            <a:ext cx="6332712" cy="633188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576930" y="27389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53480" y="27389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1_Portfolio One</a:t>
            </a:r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130030" y="274932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906580" y="2759512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576930" y="755942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53480" y="755942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130030" y="7538901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6906580" y="7538901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2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6" grpId="0"/>
      <p:bldP spid="27" grpId="0"/>
      <p:bldP spid="28" grpId="0"/>
      <p:bldP spid="29" grpId="0"/>
      <p:bldP spid="30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13630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319943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644806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-13630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319943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4644806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2311233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644806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969669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311233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644806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6969669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6966442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9300015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-13630" y="77574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966442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9300015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-13630" y="100799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91304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9291304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"/>
                            </p:stCondLst>
                            <p:childTnLst>
                              <p:par>
                                <p:cTn id="8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1451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875024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199886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41451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875024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199886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4504820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6838394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9163256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4504820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6838394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9163256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521522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9855095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12179958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7521522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9855095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2179958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21484892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21484892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8787" y="340660"/>
            <a:ext cx="19429396" cy="1462152"/>
          </a:xfrm>
        </p:spPr>
        <p:txBody>
          <a:bodyPr>
            <a:noAutofit/>
          </a:bodyPr>
          <a:lstStyle>
            <a:lvl1pPr>
              <a:defRPr sz="64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58788" y="1371600"/>
            <a:ext cx="19429298" cy="778933"/>
          </a:xfrm>
        </p:spPr>
        <p:txBody>
          <a:bodyPr>
            <a:noAutofit/>
          </a:bodyPr>
          <a:lstStyle>
            <a:lvl1pPr>
              <a:defRPr sz="2900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3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"/>
                            </p:stCondLst>
                            <p:childTnLst>
                              <p:par>
                                <p:cTn id="8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5739-554B-4153-9E74-B3129327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55A0-1DF8-45B2-BBA0-EE2468621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0C3D3-B596-47D7-9B1C-6F859F4C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F034F-DBC5-4DE2-849E-CF420E57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0547A-BE3C-4980-B896-BCB9FD6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560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112710" y="3200400"/>
            <a:ext cx="7722600" cy="7721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2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87175" cy="8229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1736389" cy="13716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9F5E-ACDA-471A-9A5E-54740886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E97B-7963-4F3F-A8CF-CE9F68E1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905A0-44A3-4113-B46E-7610B24F8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5CEED-64C7-4EE0-B45B-494FB74F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653B1-2461-42A8-B6FD-21E51869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88FEE-6A4C-4DF7-A7E8-5B5998D0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9058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AE577-C4F1-4337-A991-C7E07F040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FA334-C244-4B11-B50E-2D9B55D02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77AE7-6709-4867-869D-62F95512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A7AB8-C93B-416E-BA25-A13CAB79A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F9D1E9-006C-42B7-A4AF-6CC608B7F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267F8-97F5-4611-8BB0-CF9D4922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D67B4D-91B9-42D3-97FD-24DE218F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0E01D-8ABE-45C4-A13F-3A734EBD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0715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8E022-F1D8-49A0-899A-D1ABCCED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9450C-269B-43BD-AEF0-0E550CD6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6B31C-1B8A-4519-9C4A-66AEA579A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03E63-74AB-43AC-ACEA-B757498F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033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2833CF-7155-4A7F-85EA-E9EDF4371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9A2F-0E49-4A8C-A9EB-A3C693BDECB0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B0B291-E94A-4CEC-882E-CC50D88C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83C61-E6A9-4002-A0D9-9D8599F1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2CBD6-6801-4D5F-8149-08283059C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105A-393E-464D-9288-4462C98A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4D55-662C-4997-AEB2-74E4003B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ED329-ECC9-490A-91E1-CAAC49B2C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9D8B5-B210-4A20-9FC8-4FB81A22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CEA6E-E2FF-49D8-8DCE-FBD36C98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C0DAB-B86C-4FD7-A0CE-5877B4F2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947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1765-2219-4E67-873B-38550690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27108E-4BCC-40FE-9EC3-F4E141A1E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00E4B-D895-4347-8416-F8B72BFD5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38721-427C-49D3-911B-44AC67D1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FCBEB-94A5-4A61-99C4-7CD720D0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04C01-EB89-46E6-BE7C-67C0A8A9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896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16ABBA-2FCE-42C0-BF09-13DA6473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5CBB2-7A6F-46F0-9962-02CFF505A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B66D4-BBBD-4064-B863-EA0376E80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DF84C-BDBB-42B0-956C-26508C134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B164A-A9D2-4A1F-98DB-0A036AD0C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CF3488-8488-4255-8F21-BBD49F15B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68"/>
          <a:stretch/>
        </p:blipFill>
        <p:spPr>
          <a:xfrm>
            <a:off x="1587" y="0"/>
            <a:ext cx="2438558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49" r:id="rId13"/>
    <p:sldLayoutId id="2147483680" r:id="rId14"/>
    <p:sldLayoutId id="2147483668" r:id="rId15"/>
    <p:sldLayoutId id="2147483682" r:id="rId16"/>
    <p:sldLayoutId id="2147483684" r:id="rId17"/>
    <p:sldLayoutId id="2147483681" r:id="rId18"/>
    <p:sldLayoutId id="2147483683" r:id="rId19"/>
    <p:sldLayoutId id="2147483685" r:id="rId20"/>
    <p:sldLayoutId id="2147483686" r:id="rId21"/>
    <p:sldLayoutId id="2147483687" r:id="rId22"/>
    <p:sldLayoutId id="2147483661" r:id="rId23"/>
    <p:sldLayoutId id="2147483650" r:id="rId24"/>
    <p:sldLayoutId id="2147483662" r:id="rId25"/>
    <p:sldLayoutId id="2147483663" r:id="rId26"/>
    <p:sldLayoutId id="2147483669" r:id="rId27"/>
    <p:sldLayoutId id="2147483667" r:id="rId28"/>
    <p:sldLayoutId id="2147483666" r:id="rId29"/>
    <p:sldLayoutId id="2147483665" r:id="rId30"/>
    <p:sldLayoutId id="2147483678" r:id="rId31"/>
    <p:sldLayoutId id="2147483679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nwomenasiapacific/4974990633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shs.texas.gov/tuberculosis-tb/texas-dshs-tb-program-tb-forms-resource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shs.texas.gov/sites/default/files/IDCU/disease/tb/forms/PDFS/TB-425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libreshot.com/blue-window-of-an-old-house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girls-whispering-best-friends-young-914823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vcinemaemusica.wordpress.com/2011/08/09/estrelado-elenco-nos-cartazes-dos-persongens-de-contagio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rialsanderrors/4165388795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nio.com/objects/old-padlock-door-lock-security-stee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Tuberculosis_radiology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highway-signs/p/priority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73187" y="647700"/>
            <a:ext cx="18440400" cy="5105400"/>
          </a:xfrm>
          <a:prstGeom prst="rect">
            <a:avLst/>
          </a:prstGeom>
        </p:spPr>
        <p:txBody>
          <a:bodyPr vert="horz" lIns="243852" tIns="121926" rIns="243852" bIns="121926" rtlCol="0" anchor="ctr">
            <a:noAutofit/>
          </a:bodyPr>
          <a:lstStyle>
            <a:lvl1pPr algn="l" defTabSz="1219261" rtl="0" eaLnBrk="1" latinLnBrk="0" hangingPunct="1">
              <a:spcBef>
                <a:spcPct val="0"/>
              </a:spcBef>
              <a:buNone/>
              <a:defRPr sz="7500" b="1" kern="1200">
                <a:solidFill>
                  <a:schemeClr val="bg2"/>
                </a:solidFill>
                <a:latin typeface="Myriad Pro" pitchFamily="34" charset="0"/>
                <a:ea typeface="+mj-ea"/>
                <a:cs typeface="Myriad Pro" pitchFamily="34" charset="0"/>
              </a:defRPr>
            </a:lvl1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yriad Pro" pitchFamily="34" charset="0"/>
                <a:ea typeface="+mj-ea"/>
              </a:rPr>
              <a:t>OVERVIEW OF </a:t>
            </a: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yriad Pro" pitchFamily="34" charset="0"/>
                <a:ea typeface="+mj-ea"/>
              </a:rPr>
              <a:t>TB CONTACT INVESTIGATION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3187" y="7772400"/>
            <a:ext cx="17132300" cy="3200400"/>
          </a:xfrm>
          <a:prstGeom prst="rect">
            <a:avLst/>
          </a:prstGeom>
        </p:spPr>
        <p:txBody>
          <a:bodyPr vert="horz" lIns="243852" tIns="121926" rIns="243852" bIns="121926" rtlCol="0">
            <a:no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aleway ExtraLight"/>
                <a:ea typeface="+mn-ea"/>
                <a:cs typeface="Raleway ExtraLight"/>
              </a:rPr>
              <a:t>Presented by: 	Patrick Ndibe, MA</a:t>
            </a: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aleway ExtraLight"/>
                <a:ea typeface="+mn-ea"/>
                <a:cs typeface="Raleway ExtraLight"/>
              </a:rPr>
              <a:t>			Bureau Chief</a:t>
            </a: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aleway ExtraLight"/>
                <a:ea typeface="+mn-ea"/>
                <a:cs typeface="Raleway ExtraLight"/>
              </a:rPr>
              <a:t>			Houston Health Department - Bureau of Tuberculosis</a:t>
            </a: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Raleway ExtraLight"/>
              <a:ea typeface="+mn-ea"/>
              <a:cs typeface="Raleway ExtraLight"/>
            </a:endParaRP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aleway ExtraLight"/>
                <a:ea typeface="+mn-ea"/>
                <a:cs typeface="Raleway ExtraLight"/>
              </a:rPr>
              <a:t>Presentation Date: 	September 19, 2025</a:t>
            </a:r>
          </a:p>
        </p:txBody>
      </p:sp>
    </p:spTree>
    <p:extLst>
      <p:ext uri="{BB962C8B-B14F-4D97-AF65-F5344CB8AC3E}">
        <p14:creationId xmlns:p14="http://schemas.microsoft.com/office/powerpoint/2010/main" val="1251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FD8AB-7710-429B-D790-0A3CDE26E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1E83C4-568F-62B6-9EC5-D5BAD803DAF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5129" y="2895600"/>
            <a:ext cx="21939990" cy="1036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/>
              <a:t>TB transmission factors</a:t>
            </a:r>
          </a:p>
          <a:p>
            <a:pPr lvl="1"/>
            <a:r>
              <a:rPr lang="en-US" sz="6000" dirty="0"/>
              <a:t>Anatomical site of disease</a:t>
            </a:r>
          </a:p>
          <a:p>
            <a:pPr lvl="1"/>
            <a:r>
              <a:rPr lang="en-US" sz="6000" dirty="0"/>
              <a:t>Sputum bacteriology</a:t>
            </a:r>
          </a:p>
          <a:p>
            <a:pPr lvl="1"/>
            <a:r>
              <a:rPr lang="en-US" sz="6000" dirty="0"/>
              <a:t>Radiographic findings</a:t>
            </a:r>
          </a:p>
          <a:p>
            <a:pPr lvl="1"/>
            <a:r>
              <a:rPr lang="en-US" sz="6000" dirty="0"/>
              <a:t>Behaviors that increase aerosolization of</a:t>
            </a:r>
          </a:p>
          <a:p>
            <a:pPr marL="914400" lvl="1" indent="0">
              <a:buNone/>
            </a:pPr>
            <a:r>
              <a:rPr lang="en-US" sz="6000" dirty="0"/>
              <a:t>   respiratory secretions</a:t>
            </a:r>
          </a:p>
          <a:p>
            <a:pPr lvl="1"/>
            <a:r>
              <a:rPr lang="en-US" sz="6000" dirty="0"/>
              <a:t>Age</a:t>
            </a:r>
          </a:p>
          <a:p>
            <a:pPr lvl="1"/>
            <a:r>
              <a:rPr lang="en-US" sz="6000" dirty="0"/>
              <a:t>HIV status</a:t>
            </a:r>
          </a:p>
          <a:p>
            <a:pPr lvl="1"/>
            <a:r>
              <a:rPr lang="en-US" sz="6000" dirty="0"/>
              <a:t>Administration of effective treatment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E74A8-9611-6728-9393-961CFCB297E3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187" y="3200400"/>
            <a:ext cx="6177859" cy="7848600"/>
          </a:xfrm>
          <a:prstGeom prst="rect">
            <a:avLst/>
          </a:prstGeom>
          <a:noFill/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6171CE2-75A4-A08C-ACA3-9765281972A2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Decision to Begin (Cont)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94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igure 1">
            <a:extLst>
              <a:ext uri="{FF2B5EF4-FFF2-40B4-BE49-F238E27FC236}">
                <a16:creationId xmlns:a16="http://schemas.microsoft.com/office/drawing/2014/main" id="{7E341BED-886B-534D-DC66-E0F26CA8E6EA}"/>
              </a:ext>
            </a:extLst>
          </p:cNvPr>
          <p:cNvPicPr>
            <a:picLocks noGrp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3387" y="2819400"/>
            <a:ext cx="18669000" cy="103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2A0E99-BF9C-87C4-B28F-9518EA2CA9D4}"/>
              </a:ext>
            </a:extLst>
          </p:cNvPr>
          <p:cNvSpPr txBox="1">
            <a:spLocks/>
          </p:cNvSpPr>
          <p:nvPr/>
        </p:nvSpPr>
        <p:spPr>
          <a:xfrm>
            <a:off x="687387" y="609599"/>
            <a:ext cx="17221200" cy="1560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900" b="1" dirty="0">
                <a:solidFill>
                  <a:schemeClr val="bg2"/>
                </a:solidFill>
                <a:latin typeface="Myriad Pro"/>
              </a:rPr>
              <a:t>Decision to Initiate a Tuberculosis (TB) Contact Investigation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3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6A636A-7CFE-B985-2247-23672B9D7EE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5129" y="2895600"/>
            <a:ext cx="21939990" cy="9296400"/>
          </a:xfrm>
        </p:spPr>
        <p:txBody>
          <a:bodyPr>
            <a:normAutofit lnSpcReduction="10000"/>
          </a:bodyPr>
          <a:lstStyle/>
          <a:p>
            <a:r>
              <a:rPr lang="en-US" sz="6600" dirty="0"/>
              <a:t>Pre-interview considerations:</a:t>
            </a:r>
          </a:p>
          <a:p>
            <a:pPr lvl="1"/>
            <a:r>
              <a:rPr lang="en-US" sz="6000" dirty="0"/>
              <a:t>Preferred language of patient</a:t>
            </a:r>
          </a:p>
          <a:p>
            <a:pPr lvl="1"/>
            <a:r>
              <a:rPr lang="en-US" sz="6000" dirty="0"/>
              <a:t>Living situation</a:t>
            </a:r>
          </a:p>
          <a:p>
            <a:pPr lvl="1"/>
            <a:r>
              <a:rPr lang="en-US" sz="6000" dirty="0"/>
              <a:t>Substance abuse, mental illness or other illnesses</a:t>
            </a:r>
          </a:p>
          <a:p>
            <a:pPr lvl="1"/>
            <a:r>
              <a:rPr lang="en-US" sz="6000" dirty="0"/>
              <a:t>Need for respirator</a:t>
            </a:r>
          </a:p>
          <a:p>
            <a:pPr lvl="1"/>
            <a:r>
              <a:rPr lang="en-US" sz="6000" dirty="0"/>
              <a:t>Calendar of events</a:t>
            </a:r>
          </a:p>
          <a:p>
            <a:pPr marL="914400" lvl="1" indent="0">
              <a:buNone/>
            </a:pPr>
            <a:endParaRPr lang="en-US" sz="6000" dirty="0"/>
          </a:p>
          <a:p>
            <a:r>
              <a:rPr lang="en-US" sz="6600" dirty="0"/>
              <a:t>In-person interview should be performed within one business day for symptomatic patients and within 3 business days for others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8A065F-54D6-2845-C466-02392A29087D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Interviewing Patients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209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E5609-8AC6-CC47-0889-A959FB683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2F1155-BEB8-8017-23FC-4D95F069DF8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5129" y="2819400"/>
            <a:ext cx="21939990" cy="9372600"/>
          </a:xfrm>
        </p:spPr>
        <p:txBody>
          <a:bodyPr/>
          <a:lstStyle/>
          <a:p>
            <a:r>
              <a:rPr lang="en-US" sz="6600" dirty="0"/>
              <a:t>Establish trust and consistent rapport with patient</a:t>
            </a:r>
          </a:p>
          <a:p>
            <a:r>
              <a:rPr lang="en-US" sz="6600" dirty="0"/>
              <a:t>Interviews should be in primary language of patient</a:t>
            </a:r>
          </a:p>
          <a:p>
            <a:pPr lvl="1"/>
            <a:r>
              <a:rPr lang="en-US" sz="6000" dirty="0"/>
              <a:t>Or use of translation service, if applicable</a:t>
            </a:r>
          </a:p>
          <a:p>
            <a:pPr marL="914400" lvl="1" indent="0">
              <a:spcBef>
                <a:spcPts val="0"/>
              </a:spcBef>
              <a:buNone/>
            </a:pPr>
            <a:endParaRPr lang="en-US" sz="2800" dirty="0"/>
          </a:p>
          <a:p>
            <a:r>
              <a:rPr lang="en-US" sz="6600" dirty="0"/>
              <a:t>Utilize standard documents or forms </a:t>
            </a:r>
          </a:p>
          <a:p>
            <a:pPr marL="0" indent="0">
              <a:buNone/>
            </a:pPr>
            <a:r>
              <a:rPr lang="en-US" sz="6600" dirty="0"/>
              <a:t>   for data collection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person in a mask writing on a paper&#10;&#10;AI-generated content may be incorrect.">
            <a:extLst>
              <a:ext uri="{FF2B5EF4-FFF2-40B4-BE49-F238E27FC236}">
                <a16:creationId xmlns:a16="http://schemas.microsoft.com/office/drawing/2014/main" id="{7C28DA69-3A66-F5F5-B2AD-C66382641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51187" y="5410200"/>
            <a:ext cx="8055855" cy="7073899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2DD6CCC-A1BE-5E9B-AACB-49346E6C07FA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Interviewing Patients (Cont)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72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CAC5240-4D75-90AE-C641-3B1FC790399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506787" y="2754923"/>
            <a:ext cx="16840200" cy="9393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24DE33-D2A9-8685-C502-38D368E1A9BE}"/>
              </a:ext>
            </a:extLst>
          </p:cNvPr>
          <p:cNvSpPr txBox="1"/>
          <p:nvPr/>
        </p:nvSpPr>
        <p:spPr>
          <a:xfrm>
            <a:off x="4954587" y="12446879"/>
            <a:ext cx="1478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https://www.dshs.texas.gov/tuberculosis-tb/texas-dshs-tb-program-tb-forms-resources</a:t>
            </a:r>
            <a:endParaRPr lang="en-US" sz="32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6347C52-DE12-E64C-9E60-F7FF59D73B60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300" b="1" dirty="0">
                <a:solidFill>
                  <a:schemeClr val="bg2"/>
                </a:solidFill>
                <a:latin typeface="Myriad Pro"/>
              </a:rPr>
              <a:t>Excerpt from Contact Identification Worksheet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53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3BBE0-6941-0744-494A-064BB8196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387" y="2743200"/>
            <a:ext cx="21793200" cy="10515601"/>
          </a:xfrm>
        </p:spPr>
        <p:txBody>
          <a:bodyPr>
            <a:normAutofit lnSpcReduction="10000"/>
          </a:bodyPr>
          <a:lstStyle/>
          <a:p>
            <a:r>
              <a:rPr lang="en-US" sz="6600" dirty="0"/>
              <a:t>Establish infectious period at first visit and modify as appropriate</a:t>
            </a:r>
          </a:p>
          <a:p>
            <a:pPr lvl="1"/>
            <a:r>
              <a:rPr lang="en-US" sz="6000" dirty="0"/>
              <a:t>Recommended to be 3 months before the </a:t>
            </a:r>
            <a:r>
              <a:rPr lang="en-US" sz="6000" b="1" dirty="0"/>
              <a:t>earliest indication of disease</a:t>
            </a:r>
          </a:p>
          <a:p>
            <a:pPr lvl="1"/>
            <a:r>
              <a:rPr lang="en-US" sz="6000" dirty="0"/>
              <a:t>Infectious period closes when:</a:t>
            </a:r>
          </a:p>
          <a:p>
            <a:pPr lvl="2"/>
            <a:r>
              <a:rPr lang="en-US" sz="5400" dirty="0"/>
              <a:t>At least 3 consecutive sputum smears are negative for acid-fast bacilli (AFB)</a:t>
            </a:r>
          </a:p>
          <a:p>
            <a:pPr lvl="2"/>
            <a:r>
              <a:rPr lang="en-US" sz="5400" dirty="0"/>
              <a:t>Patient has received 2 weeks of adequate treatment for TB if sputum smears are AFB+ OR has received at least 1 week of adequate treatment for TB if sputum smears are all AFB- from beginning</a:t>
            </a:r>
          </a:p>
          <a:p>
            <a:pPr lvl="2"/>
            <a:r>
              <a:rPr lang="en-US" sz="5400" b="1" dirty="0"/>
              <a:t>Patient has clinical improvement of signs and symptoms of TB</a:t>
            </a:r>
          </a:p>
          <a:p>
            <a:pPr lvl="1"/>
            <a:r>
              <a:rPr lang="en-US" sz="6000" dirty="0"/>
              <a:t>Closure of infectious period important for release from isolation and 2</a:t>
            </a:r>
            <a:r>
              <a:rPr lang="en-US" sz="6000" baseline="30000" dirty="0"/>
              <a:t>nd</a:t>
            </a:r>
            <a:r>
              <a:rPr lang="en-US" sz="6000" dirty="0"/>
              <a:t> round testing of household contacts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0E4DBD3-0083-70F1-0562-A53E04EE8E6F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Infectious Period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37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798C86-B99E-B750-8B0A-1E7BFBA3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28" y="1754218"/>
            <a:ext cx="11070889" cy="11961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DADFB1-0647-A2CD-9284-EF29938BEDE7}"/>
              </a:ext>
            </a:extLst>
          </p:cNvPr>
          <p:cNvSpPr txBox="1"/>
          <p:nvPr/>
        </p:nvSpPr>
        <p:spPr>
          <a:xfrm>
            <a:off x="13028201" y="11572964"/>
            <a:ext cx="8693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https://www.dshs.texas.gov/sites/default/files/IDCU/disease/tb/forms/PDFS/TB-425.pdf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678DE2-7BE9-8C3E-79FB-68494F59483F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66878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600" b="1" dirty="0">
                <a:solidFill>
                  <a:schemeClr val="bg2"/>
                </a:solidFill>
                <a:latin typeface="Myriad Pro"/>
              </a:rPr>
              <a:t>Example of an Infectious Period Worksheet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4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ead outline and magnifying glass">
            <a:extLst>
              <a:ext uri="{FF2B5EF4-FFF2-40B4-BE49-F238E27FC236}">
                <a16:creationId xmlns:a16="http://schemas.microsoft.com/office/drawing/2014/main" id="{EC1A0D94-D09C-DEC8-793F-C94B503D7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8" r="20634" b="4217"/>
          <a:stretch>
            <a:fillRect/>
          </a:stretch>
        </p:blipFill>
        <p:spPr>
          <a:xfrm>
            <a:off x="10136187" y="2442960"/>
            <a:ext cx="14250988" cy="11273039"/>
          </a:xfrm>
          <a:prstGeom prst="rect">
            <a:avLst/>
          </a:prstGeom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id="{81EE7FF9-F4BE-995C-36F7-56ED0247C520}"/>
              </a:ext>
            </a:extLst>
          </p:cNvPr>
          <p:cNvSpPr txBox="1">
            <a:spLocks/>
          </p:cNvSpPr>
          <p:nvPr/>
        </p:nvSpPr>
        <p:spPr>
          <a:xfrm>
            <a:off x="1068387" y="3653866"/>
            <a:ext cx="8686800" cy="6709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9600" b="1" dirty="0"/>
              <a:t>So, what are you going to do with all these contacts?</a:t>
            </a:r>
          </a:p>
        </p:txBody>
      </p:sp>
    </p:spTree>
    <p:extLst>
      <p:ext uri="{BB962C8B-B14F-4D97-AF65-F5344CB8AC3E}">
        <p14:creationId xmlns:p14="http://schemas.microsoft.com/office/powerpoint/2010/main" val="2724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A468F-42DB-C911-A429-22D838F29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387" y="2971800"/>
            <a:ext cx="21869400" cy="9906000"/>
          </a:xfrm>
        </p:spPr>
        <p:txBody>
          <a:bodyPr/>
          <a:lstStyle/>
          <a:p>
            <a:r>
              <a:rPr lang="en-US" sz="6600" dirty="0"/>
              <a:t>Establish a break-in-contact for each contact</a:t>
            </a:r>
          </a:p>
          <a:p>
            <a:pPr lvl="1"/>
            <a:r>
              <a:rPr lang="en-US" sz="6000" dirty="0"/>
              <a:t>Break-in-contact is when the contact is no longer being exposed to the TB germ</a:t>
            </a:r>
          </a:p>
          <a:p>
            <a:r>
              <a:rPr lang="en-US" sz="6600" dirty="0"/>
              <a:t>Likelihood of infection depends upon:</a:t>
            </a:r>
          </a:p>
          <a:p>
            <a:pPr lvl="1"/>
            <a:r>
              <a:rPr lang="en-US" sz="6000" b="1" dirty="0"/>
              <a:t>Intensity</a:t>
            </a:r>
            <a:r>
              <a:rPr lang="en-US" sz="6000" dirty="0"/>
              <a:t> (how many germs to which contact exposed)</a:t>
            </a:r>
          </a:p>
          <a:p>
            <a:pPr lvl="1"/>
            <a:r>
              <a:rPr lang="en-US" sz="6000" b="1" dirty="0"/>
              <a:t>Frequency</a:t>
            </a:r>
            <a:r>
              <a:rPr lang="en-US" sz="6000" dirty="0"/>
              <a:t> (how often exposure occurred)</a:t>
            </a:r>
          </a:p>
          <a:p>
            <a:pPr lvl="1"/>
            <a:r>
              <a:rPr lang="en-US" sz="6000" b="1" dirty="0"/>
              <a:t>Duration</a:t>
            </a:r>
            <a:r>
              <a:rPr lang="en-US" sz="6000" dirty="0"/>
              <a:t> (how long was exposure at each time period)</a:t>
            </a:r>
          </a:p>
          <a:p>
            <a:pPr lvl="1"/>
            <a:r>
              <a:rPr lang="en-US" sz="6000" b="1" dirty="0"/>
              <a:t>Risk factors </a:t>
            </a:r>
            <a:r>
              <a:rPr lang="en-US" sz="6000" dirty="0"/>
              <a:t>(does the patient have age or medical-related risk factors that make them greater risk for disease)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29916C-3D7B-6499-9C67-224BCAC641E5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Prioritizing Contacts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746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1061E-C3B8-A94B-7A9F-4FA2D0BF9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7" y="2811796"/>
            <a:ext cx="19202400" cy="10294604"/>
          </a:xfrm>
        </p:spPr>
        <p:txBody>
          <a:bodyPr>
            <a:normAutofit/>
          </a:bodyPr>
          <a:lstStyle/>
          <a:p>
            <a:r>
              <a:rPr lang="en-US" sz="6600" dirty="0"/>
              <a:t>These risk factors increase a contact’s possibility of rapidly developing TB disease if infected with TB germ</a:t>
            </a:r>
          </a:p>
          <a:p>
            <a:pPr lvl="1"/>
            <a:r>
              <a:rPr lang="en-US" sz="6000" dirty="0"/>
              <a:t>Age &lt;5 years old; &lt;2 years old even more at risk</a:t>
            </a:r>
          </a:p>
          <a:p>
            <a:pPr lvl="2"/>
            <a:r>
              <a:rPr lang="en-US" sz="5400" dirty="0"/>
              <a:t>Incubation period is shorter</a:t>
            </a:r>
          </a:p>
          <a:p>
            <a:pPr lvl="1"/>
            <a:r>
              <a:rPr lang="en-US" sz="6000" dirty="0"/>
              <a:t>Medical and medication usage issues</a:t>
            </a:r>
          </a:p>
          <a:p>
            <a:pPr lvl="2"/>
            <a:r>
              <a:rPr lang="en-US" sz="5400" dirty="0"/>
              <a:t>HIV positive (disease will progress more rapidly)</a:t>
            </a:r>
          </a:p>
          <a:p>
            <a:pPr lvl="2"/>
            <a:r>
              <a:rPr lang="en-US" sz="5400" dirty="0"/>
              <a:t>Long-term corticosteroid use (&gt;15 mg daily for &gt;4 weeks)</a:t>
            </a:r>
          </a:p>
          <a:p>
            <a:pPr lvl="3"/>
            <a:r>
              <a:rPr lang="en-US" sz="5400" dirty="0"/>
              <a:t>Inhaled corticosteroids don’t count</a:t>
            </a:r>
          </a:p>
          <a:p>
            <a:pPr lvl="2"/>
            <a:r>
              <a:rPr lang="en-US" sz="5400" dirty="0"/>
              <a:t>Anti-rejection medications for organ transplants</a:t>
            </a:r>
          </a:p>
          <a:p>
            <a:pPr lvl="2"/>
            <a:r>
              <a:rPr lang="en-US" sz="5400" dirty="0"/>
              <a:t>Cancer chemotherapy agents</a:t>
            </a:r>
          </a:p>
          <a:p>
            <a:pPr lvl="2"/>
            <a:r>
              <a:rPr lang="en-US" sz="5400" dirty="0"/>
              <a:t>Tumor necrosis factor alpha antagonists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F50EED-3546-4936-33BE-D7BCDAB98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672" y="5791200"/>
            <a:ext cx="4791066" cy="649635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491A7E-9CAD-3651-72BF-9B7DEC3E1519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Age and Medical Risk Factors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612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A8234E-F55B-4ADC-B032-B83D7ECF3A6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63587" y="609600"/>
            <a:ext cx="15468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400" b="1" dirty="0">
                <a:ln w="3175" cmpd="sng">
                  <a:noFill/>
                </a:ln>
                <a:solidFill>
                  <a:schemeClr val="bg2"/>
                </a:solidFill>
                <a:latin typeface="Myriad Pro"/>
                <a:cs typeface="+mn-cs"/>
              </a:rPr>
              <a:t>TB 101 Questionnaire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330C20B-E606-482A-87E3-8C38ECDEAD55}"/>
              </a:ext>
            </a:extLst>
          </p:cNvPr>
          <p:cNvSpPr txBox="1">
            <a:spLocks/>
          </p:cNvSpPr>
          <p:nvPr/>
        </p:nvSpPr>
        <p:spPr>
          <a:xfrm>
            <a:off x="1144587" y="2819400"/>
            <a:ext cx="21787590" cy="10058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indent="-1143000">
              <a:spcAft>
                <a:spcPts val="2400"/>
              </a:spcAft>
              <a:buAutoNum type="arabicPeriod"/>
            </a:pPr>
            <a:r>
              <a:rPr lang="en-US" sz="6600" dirty="0">
                <a:ln w="3175" cmpd="sng">
                  <a:noFill/>
                </a:ln>
                <a:latin typeface="Calibri" panose="020F0502020204030204" pitchFamily="34" charset="0"/>
              </a:rPr>
              <a:t>TB is a virus							T	F</a:t>
            </a:r>
          </a:p>
          <a:p>
            <a:pPr marL="1143000" indent="-1143000">
              <a:spcAft>
                <a:spcPts val="2400"/>
              </a:spcAft>
              <a:buAutoNum type="arabicPeriod"/>
            </a:pPr>
            <a:r>
              <a:rPr lang="en-US" sz="6600" dirty="0">
                <a:ln w="3175" cmpd="sng">
                  <a:noFill/>
                </a:ln>
                <a:latin typeface="Calibri" panose="020F0502020204030204" pitchFamily="34" charset="0"/>
              </a:rPr>
              <a:t>TB is not treatable					T	F</a:t>
            </a:r>
          </a:p>
          <a:p>
            <a:pPr marL="1143000" indent="-1143000">
              <a:spcAft>
                <a:spcPts val="2400"/>
              </a:spcAft>
              <a:buAutoNum type="arabicPeriod"/>
            </a:pPr>
            <a:r>
              <a:rPr lang="en-US" sz="6600" dirty="0">
                <a:ln w="3175" cmpd="sng">
                  <a:noFill/>
                </a:ln>
                <a:latin typeface="Calibri" panose="020F0502020204030204" pitchFamily="34" charset="0"/>
              </a:rPr>
              <a:t>TB is spread through the air				T	F</a:t>
            </a:r>
          </a:p>
          <a:p>
            <a:pPr marL="1143000" indent="-1143000">
              <a:spcAft>
                <a:spcPts val="2400"/>
              </a:spcAft>
              <a:buAutoNum type="arabicPeriod"/>
            </a:pPr>
            <a:r>
              <a:rPr lang="en-US" sz="6600" dirty="0">
                <a:ln w="3175" cmpd="sng">
                  <a:noFill/>
                </a:ln>
                <a:latin typeface="Calibri" panose="020F0502020204030204" pitchFamily="34" charset="0"/>
              </a:rPr>
              <a:t>TB infection is not contagious			T	F</a:t>
            </a:r>
          </a:p>
          <a:p>
            <a:pPr marL="1143000" indent="-1143000">
              <a:spcAft>
                <a:spcPts val="2400"/>
              </a:spcAft>
              <a:buAutoNum type="arabicPeriod"/>
            </a:pPr>
            <a:r>
              <a:rPr lang="en-US" sz="6600" dirty="0">
                <a:ln w="3175" cmpd="sng">
                  <a:noFill/>
                </a:ln>
                <a:latin typeface="Calibri" panose="020F0502020204030204" pitchFamily="34" charset="0"/>
              </a:rPr>
              <a:t>TB can spread to other parts of the body	T	F</a:t>
            </a:r>
          </a:p>
          <a:p>
            <a:pPr marL="1143000" indent="-1143000">
              <a:spcAft>
                <a:spcPts val="2400"/>
              </a:spcAft>
              <a:buAutoNum type="arabicPeriod"/>
            </a:pPr>
            <a:r>
              <a:rPr lang="en-US" sz="6600" dirty="0">
                <a:ln w="3175" cmpd="sng">
                  <a:noFill/>
                </a:ln>
                <a:latin typeface="Calibri" panose="020F0502020204030204" pitchFamily="34" charset="0"/>
              </a:rPr>
              <a:t>If you are coughing, you have TB			T	F</a:t>
            </a:r>
          </a:p>
          <a:p>
            <a:pPr marL="1143000" indent="-1143000">
              <a:buAutoNum type="arabicPeriod"/>
            </a:pPr>
            <a:r>
              <a:rPr lang="en-US" sz="6600" dirty="0">
                <a:ln w="3175" cmpd="sng">
                  <a:noFill/>
                </a:ln>
                <a:latin typeface="Calibri" panose="020F0502020204030204" pitchFamily="34" charset="0"/>
              </a:rPr>
              <a:t>I will definitely have TB if I share airspace	T	F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600" dirty="0">
                <a:ln w="3175" cmpd="sng">
                  <a:noFill/>
                </a:ln>
                <a:latin typeface="Calibri" panose="020F0502020204030204" pitchFamily="34" charset="0"/>
              </a:rPr>
              <a:t>      with someone who has contagious TB	</a:t>
            </a:r>
          </a:p>
          <a:p>
            <a:pPr marL="1143000" indent="-1143000">
              <a:spcAft>
                <a:spcPts val="600"/>
              </a:spcAft>
              <a:buAutoNum type="arabicPeriod"/>
            </a:pPr>
            <a:endParaRPr lang="en-US" sz="6600" dirty="0">
              <a:ln w="3175" cmpd="sng">
                <a:noFill/>
              </a:ln>
              <a:latin typeface="Calibri" panose="020F0502020204030204" pitchFamily="34" charset="0"/>
            </a:endParaRPr>
          </a:p>
          <a:p>
            <a:pPr marL="1143000" indent="-1143000">
              <a:spcAft>
                <a:spcPts val="600"/>
              </a:spcAft>
              <a:buAutoNum type="arabicPeriod"/>
            </a:pPr>
            <a:endParaRPr lang="en-US" sz="6600" b="1" dirty="0">
              <a:ln w="3175" cmpd="sng">
                <a:noFill/>
              </a:ln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712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D3AFB1-7A76-A58A-3594-6A49956E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37" y="2436606"/>
            <a:ext cx="17375187" cy="11273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679AE7-FDFB-3EA0-6F2A-F217C7D2621F}"/>
              </a:ext>
            </a:extLst>
          </p:cNvPr>
          <p:cNvSpPr txBox="1"/>
          <p:nvPr/>
        </p:nvSpPr>
        <p:spPr>
          <a:xfrm>
            <a:off x="17679987" y="3124200"/>
            <a:ext cx="6477000" cy="71096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Algorithm for contacts to patients with </a:t>
            </a:r>
            <a:r>
              <a:rPr lang="en-US" sz="5400" b="1" dirty="0"/>
              <a:t>smear+ or cavitary TB</a:t>
            </a:r>
            <a:r>
              <a:rPr lang="en-US" sz="5400" dirty="0"/>
              <a:t>. </a:t>
            </a:r>
          </a:p>
          <a:p>
            <a:endParaRPr lang="en-US" sz="4000" dirty="0"/>
          </a:p>
          <a:p>
            <a:r>
              <a:rPr lang="en-US" sz="4000" dirty="0"/>
              <a:t>Note the following: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Number of high-priority contacts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Health Department sets the environmental limits. 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8FF1152-D43C-E43F-1D1D-5C248D90C3C6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Prioritization of Contacts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1497C-52A5-F10E-4122-436917DC6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49" y="2438400"/>
            <a:ext cx="16155839" cy="11099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FB817-6676-BD02-5C38-DEAC955512FB}"/>
              </a:ext>
            </a:extLst>
          </p:cNvPr>
          <p:cNvSpPr txBox="1"/>
          <p:nvPr/>
        </p:nvSpPr>
        <p:spPr>
          <a:xfrm>
            <a:off x="16608912" y="3276600"/>
            <a:ext cx="7473314" cy="54476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Algorithm for contacts to patients with </a:t>
            </a:r>
            <a:r>
              <a:rPr lang="en-US" sz="5400" b="1" dirty="0"/>
              <a:t>smear- TB</a:t>
            </a:r>
            <a:r>
              <a:rPr lang="en-US" sz="5400" dirty="0"/>
              <a:t>. </a:t>
            </a:r>
          </a:p>
          <a:p>
            <a:endParaRPr lang="en-US" sz="4000" dirty="0"/>
          </a:p>
          <a:p>
            <a:r>
              <a:rPr lang="en-US" sz="4000" dirty="0"/>
              <a:t>Note the following: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Decreasing number of high-priority contacts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Health Department continues to set the environmental limits.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758270-D01A-5DF7-06B1-A7B217A61810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Prioritization of Contacts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3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A4404-5867-1FBE-2765-A918C1FBF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5" y="2484773"/>
            <a:ext cx="15047142" cy="11166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E5526-9EFB-78CB-5786-8BDE53E842E1}"/>
              </a:ext>
            </a:extLst>
          </p:cNvPr>
          <p:cNvSpPr txBox="1"/>
          <p:nvPr/>
        </p:nvSpPr>
        <p:spPr>
          <a:xfrm>
            <a:off x="15774987" y="3429000"/>
            <a:ext cx="8009022" cy="89562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/>
              <a:t>Algorithm for contacts to patients with </a:t>
            </a:r>
            <a:r>
              <a:rPr lang="en-US" sz="4800" b="1" dirty="0"/>
              <a:t>possible TB </a:t>
            </a:r>
            <a:r>
              <a:rPr lang="en-US" sz="4800" dirty="0"/>
              <a:t>with chest X-ray </a:t>
            </a:r>
            <a:r>
              <a:rPr lang="en-US" sz="4800" b="1" dirty="0"/>
              <a:t>not consistent with TB disease</a:t>
            </a:r>
            <a:r>
              <a:rPr lang="en-US" sz="4800" dirty="0"/>
              <a:t>. </a:t>
            </a:r>
          </a:p>
          <a:p>
            <a:endParaRPr lang="en-US" sz="4800" dirty="0"/>
          </a:p>
          <a:p>
            <a:r>
              <a:rPr lang="en-US" sz="4800" dirty="0"/>
              <a:t>Note the following: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No high-priority contacts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No environmental limits set.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You may be performing a very limited contact identification with these patients.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8CD2FA-D3CA-586A-D578-249630988949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23444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Prioritization of Contacts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27636-E7DA-9F56-2D70-80490F64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187" y="2722817"/>
            <a:ext cx="18135600" cy="8270366"/>
          </a:xfrm>
        </p:spPr>
        <p:txBody>
          <a:bodyPr>
            <a:normAutofit fontScale="92500" lnSpcReduction="20000"/>
          </a:bodyPr>
          <a:lstStyle/>
          <a:p>
            <a:r>
              <a:rPr lang="en-US" sz="6500" dirty="0"/>
              <a:t>Window prophylaxis is treating a patient without evidence of TB infection like they have TB infection</a:t>
            </a:r>
          </a:p>
          <a:p>
            <a:r>
              <a:rPr lang="en-US" sz="6500" dirty="0"/>
              <a:t>We do this for those with high risk for conversion to TB disease and a short incubation period that include:</a:t>
            </a:r>
          </a:p>
          <a:p>
            <a:pPr lvl="1"/>
            <a:r>
              <a:rPr lang="en-US" sz="5800" dirty="0"/>
              <a:t>Children &lt;5 years old</a:t>
            </a:r>
          </a:p>
          <a:p>
            <a:pPr lvl="1"/>
            <a:r>
              <a:rPr lang="en-US" sz="5800" dirty="0"/>
              <a:t>Patients who are HIV+</a:t>
            </a:r>
          </a:p>
          <a:p>
            <a:pPr lvl="1"/>
            <a:r>
              <a:rPr lang="en-US" sz="5800" dirty="0"/>
              <a:t>Patients on immunosuppressive                                       medications (discussed earlier)</a:t>
            </a:r>
          </a:p>
          <a:p>
            <a:r>
              <a:rPr lang="en-US" sz="6500" dirty="0"/>
              <a:t>Patient will receive medications until                                    2</a:t>
            </a:r>
            <a:r>
              <a:rPr lang="en-US" sz="6500" baseline="30000" dirty="0"/>
              <a:t>nd</a:t>
            </a:r>
            <a:r>
              <a:rPr lang="en-US" sz="6500" dirty="0"/>
              <a:t> round testing performed 8-10 weeks                               after last exposure to TB *.</a:t>
            </a:r>
          </a:p>
        </p:txBody>
      </p:sp>
      <p:pic>
        <p:nvPicPr>
          <p:cNvPr id="5" name="Picture 4" descr="A window on a building&#10;&#10;AI-generated content may be incorrect.">
            <a:extLst>
              <a:ext uri="{FF2B5EF4-FFF2-40B4-BE49-F238E27FC236}">
                <a16:creationId xmlns:a16="http://schemas.microsoft.com/office/drawing/2014/main" id="{6931306E-3CD2-C91C-BF7C-175BC83C9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860587" y="6177766"/>
            <a:ext cx="8925638" cy="5709434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FD7FF63-5693-A85C-C3D3-8D62706843DE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A Note About Window Prophylaxis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5FB96-0617-E1E9-82E9-AAD6D3A1F008}"/>
              </a:ext>
            </a:extLst>
          </p:cNvPr>
          <p:cNvSpPr txBox="1"/>
          <p:nvPr/>
        </p:nvSpPr>
        <p:spPr>
          <a:xfrm>
            <a:off x="1427528" y="12631615"/>
            <a:ext cx="2108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 HIV infected contacts who are placed on windows </a:t>
            </a:r>
            <a:r>
              <a:rPr lang="en-US" sz="2800" b="1" dirty="0"/>
              <a:t>prophylaxis</a:t>
            </a:r>
            <a:r>
              <a:rPr lang="en-US" sz="2400" b="1" dirty="0"/>
              <a:t> should complete the full course of LTBI treatment regardless of their post-incubation testing result</a:t>
            </a:r>
          </a:p>
        </p:txBody>
      </p:sp>
    </p:spTree>
    <p:extLst>
      <p:ext uri="{BB962C8B-B14F-4D97-AF65-F5344CB8AC3E}">
        <p14:creationId xmlns:p14="http://schemas.microsoft.com/office/powerpoint/2010/main" val="2516625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One in a crowd">
            <a:extLst>
              <a:ext uri="{FF2B5EF4-FFF2-40B4-BE49-F238E27FC236}">
                <a16:creationId xmlns:a16="http://schemas.microsoft.com/office/drawing/2014/main" id="{7F6FD8C5-168D-BE05-8F7D-76C68AEDA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604"/>
          <a:stretch>
            <a:fillRect/>
          </a:stretch>
        </p:blipFill>
        <p:spPr>
          <a:xfrm>
            <a:off x="11050587" y="2400510"/>
            <a:ext cx="13336588" cy="11315489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31" name="Title 4">
            <a:extLst>
              <a:ext uri="{FF2B5EF4-FFF2-40B4-BE49-F238E27FC236}">
                <a16:creationId xmlns:a16="http://schemas.microsoft.com/office/drawing/2014/main" id="{9FD6CE7C-A956-035A-41E5-7E5661C5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7" y="3352800"/>
            <a:ext cx="10134600" cy="6400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8200" b="1" dirty="0"/>
              <a:t>So, how do you manage your data and communicate with the community?</a:t>
            </a:r>
          </a:p>
        </p:txBody>
      </p:sp>
    </p:spTree>
    <p:extLst>
      <p:ext uri="{BB962C8B-B14F-4D97-AF65-F5344CB8AC3E}">
        <p14:creationId xmlns:p14="http://schemas.microsoft.com/office/powerpoint/2010/main" val="2986053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08B24E-5DE4-742E-9F11-A3D67E9ED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7" y="2791642"/>
            <a:ext cx="18364200" cy="10924358"/>
          </a:xfrm>
        </p:spPr>
        <p:txBody>
          <a:bodyPr>
            <a:normAutofit fontScale="92500" lnSpcReduction="20000"/>
          </a:bodyPr>
          <a:lstStyle/>
          <a:p>
            <a:r>
              <a:rPr lang="en-US" sz="7100" dirty="0"/>
              <a:t>Internal</a:t>
            </a:r>
          </a:p>
          <a:p>
            <a:pPr lvl="1"/>
            <a:r>
              <a:rPr lang="en-US" sz="6500" dirty="0"/>
              <a:t>When new patient needs contact identification, meet with team to establish plan</a:t>
            </a:r>
          </a:p>
          <a:p>
            <a:pPr lvl="1"/>
            <a:r>
              <a:rPr lang="en-US" sz="6500" dirty="0"/>
              <a:t>Establish communication methods with the team</a:t>
            </a:r>
          </a:p>
          <a:p>
            <a:pPr lvl="2"/>
            <a:r>
              <a:rPr lang="en-US" sz="5400" dirty="0"/>
              <a:t>Secure e-mail</a:t>
            </a:r>
          </a:p>
          <a:p>
            <a:pPr lvl="2"/>
            <a:r>
              <a:rPr lang="en-US" sz="5400" dirty="0"/>
              <a:t>Shared drive with data collection</a:t>
            </a:r>
          </a:p>
          <a:p>
            <a:pPr lvl="2"/>
            <a:r>
              <a:rPr lang="en-US" sz="5400" dirty="0"/>
              <a:t>Case manager point of contact</a:t>
            </a:r>
          </a:p>
          <a:p>
            <a:pPr lvl="1"/>
            <a:r>
              <a:rPr lang="en-US" sz="6500" dirty="0"/>
              <a:t>Create line-list of each contact and break-in-contact (last day of TB exposure)</a:t>
            </a:r>
          </a:p>
          <a:p>
            <a:pPr lvl="1"/>
            <a:r>
              <a:rPr lang="en-US" sz="6500" dirty="0"/>
              <a:t>Identify triggers to expand communication</a:t>
            </a:r>
          </a:p>
          <a:p>
            <a:pPr lvl="2"/>
            <a:r>
              <a:rPr lang="en-US" sz="5800" dirty="0"/>
              <a:t>Day care contacts</a:t>
            </a:r>
          </a:p>
          <a:p>
            <a:pPr lvl="2"/>
            <a:r>
              <a:rPr lang="en-US" sz="5800" dirty="0"/>
              <a:t>Medical facility contacts</a:t>
            </a:r>
          </a:p>
          <a:p>
            <a:pPr lvl="2"/>
            <a:r>
              <a:rPr lang="en-US" sz="5800" dirty="0"/>
              <a:t>Congregate setting contacts</a:t>
            </a:r>
          </a:p>
          <a:p>
            <a:pPr lvl="2"/>
            <a:r>
              <a:rPr lang="en-US" sz="5800" dirty="0"/>
              <a:t>High profile contacts</a:t>
            </a:r>
          </a:p>
        </p:txBody>
      </p:sp>
      <p:pic>
        <p:nvPicPr>
          <p:cNvPr id="7" name="Picture 6" descr="Two girls whispering into each other&#10;&#10;AI-generated content may be incorrect.">
            <a:extLst>
              <a:ext uri="{FF2B5EF4-FFF2-40B4-BE49-F238E27FC236}">
                <a16:creationId xmlns:a16="http://schemas.microsoft.com/office/drawing/2014/main" id="{A43674D2-2A89-E8F1-B16B-EC73E35EF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451387" y="8991600"/>
            <a:ext cx="6665504" cy="444193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4603838-64F3-ED0D-5A59-FBAF48BA8401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Communications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23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08B24E-5DE4-742E-9F11-A3D67E9ED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15" y="2791642"/>
            <a:ext cx="19393971" cy="10086157"/>
          </a:xfrm>
        </p:spPr>
        <p:txBody>
          <a:bodyPr>
            <a:normAutofit/>
          </a:bodyPr>
          <a:lstStyle/>
          <a:p>
            <a:r>
              <a:rPr lang="en-US" sz="6600" dirty="0"/>
              <a:t>External</a:t>
            </a:r>
          </a:p>
          <a:p>
            <a:pPr lvl="1"/>
            <a:r>
              <a:rPr lang="en-US" sz="6000" b="1" u="sng" dirty="0"/>
              <a:t>Have a plan established </a:t>
            </a:r>
            <a:r>
              <a:rPr lang="en-US" sz="6000" dirty="0"/>
              <a:t>for communicating a TB contact identification is happening in a designated area</a:t>
            </a:r>
          </a:p>
          <a:p>
            <a:pPr lvl="2"/>
            <a:r>
              <a:rPr lang="en-US" sz="5400" dirty="0"/>
              <a:t>Local elected officials</a:t>
            </a:r>
          </a:p>
          <a:p>
            <a:pPr lvl="2"/>
            <a:r>
              <a:rPr lang="en-US" sz="5400" dirty="0"/>
              <a:t>Local response groups (if applicable)</a:t>
            </a:r>
          </a:p>
          <a:p>
            <a:pPr lvl="2"/>
            <a:r>
              <a:rPr lang="en-US" sz="5400" dirty="0"/>
              <a:t>Local medical facilities</a:t>
            </a:r>
          </a:p>
          <a:p>
            <a:pPr lvl="1"/>
            <a:r>
              <a:rPr lang="en-US" sz="6000" dirty="0"/>
              <a:t>Determine who needs to be involved with                       external communication outside these groups</a:t>
            </a:r>
          </a:p>
          <a:p>
            <a:pPr lvl="1"/>
            <a:r>
              <a:rPr lang="en-US" sz="6000" b="1" u="sng" dirty="0"/>
              <a:t>Develop a template for communication</a:t>
            </a:r>
            <a:r>
              <a:rPr lang="en-US" sz="6000" b="1" dirty="0"/>
              <a:t> </a:t>
            </a:r>
          </a:p>
          <a:p>
            <a:pPr lvl="1"/>
            <a:r>
              <a:rPr lang="en-US" sz="6000" dirty="0"/>
              <a:t>Ensure all the team is aware of external                    communication before it occurs</a:t>
            </a:r>
          </a:p>
        </p:txBody>
      </p:sp>
      <p:pic>
        <p:nvPicPr>
          <p:cNvPr id="3" name="Picture 2" descr="A person on the phone&#10;&#10;AI-generated content may be incorrect.">
            <a:extLst>
              <a:ext uri="{FF2B5EF4-FFF2-40B4-BE49-F238E27FC236}">
                <a16:creationId xmlns:a16="http://schemas.microsoft.com/office/drawing/2014/main" id="{EEE080A8-AB4E-E839-301A-661647DD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678818" y="5181600"/>
            <a:ext cx="5983942" cy="794221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10E56A9-EE33-F2F7-B018-86358CB7A628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Communications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74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08B24E-5DE4-742E-9F11-A3D67E9ED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7" y="2743200"/>
            <a:ext cx="22479000" cy="10744200"/>
          </a:xfrm>
        </p:spPr>
        <p:txBody>
          <a:bodyPr>
            <a:normAutofit fontScale="92500" lnSpcReduction="10000"/>
          </a:bodyPr>
          <a:lstStyle/>
          <a:p>
            <a:r>
              <a:rPr lang="en-US" sz="6600" dirty="0"/>
              <a:t>Large-scale Media</a:t>
            </a:r>
          </a:p>
          <a:p>
            <a:pPr lvl="1"/>
            <a:r>
              <a:rPr lang="en-US" sz="6500" b="1" u="sng" dirty="0"/>
              <a:t>Get your Public Information Officer (PIO) involved immediately</a:t>
            </a:r>
          </a:p>
          <a:p>
            <a:pPr lvl="1"/>
            <a:r>
              <a:rPr lang="en-US" sz="6500" dirty="0"/>
              <a:t>Meet with team to establish the facts about the case and the contacts that are currently being identified and tested</a:t>
            </a:r>
          </a:p>
          <a:p>
            <a:pPr lvl="1"/>
            <a:r>
              <a:rPr lang="en-US" sz="6500" dirty="0"/>
              <a:t>Use press statements that do not give the following to the</a:t>
            </a:r>
            <a:br>
              <a:rPr lang="en-US" sz="6500" dirty="0"/>
            </a:br>
            <a:r>
              <a:rPr lang="en-US" sz="6500" dirty="0"/>
              <a:t>public:</a:t>
            </a:r>
          </a:p>
          <a:p>
            <a:pPr lvl="2"/>
            <a:r>
              <a:rPr lang="en-US" sz="5400" dirty="0"/>
              <a:t>Gender</a:t>
            </a:r>
          </a:p>
          <a:p>
            <a:pPr lvl="2"/>
            <a:r>
              <a:rPr lang="en-US" sz="5400" dirty="0"/>
              <a:t>Age</a:t>
            </a:r>
          </a:p>
          <a:p>
            <a:pPr lvl="2"/>
            <a:r>
              <a:rPr lang="en-US" sz="5400" dirty="0"/>
              <a:t>Employment</a:t>
            </a:r>
          </a:p>
          <a:p>
            <a:pPr lvl="2"/>
            <a:r>
              <a:rPr lang="en-US" sz="5400" dirty="0"/>
              <a:t>Country of origin</a:t>
            </a:r>
          </a:p>
          <a:p>
            <a:pPr lvl="1"/>
            <a:r>
              <a:rPr lang="en-US" sz="6500" dirty="0"/>
              <a:t>Guide inquiries back to the health</a:t>
            </a:r>
            <a:br>
              <a:rPr lang="en-US" sz="6500" dirty="0"/>
            </a:br>
            <a:r>
              <a:rPr lang="en-US" sz="6500" dirty="0"/>
              <a:t>department and have team established</a:t>
            </a:r>
            <a:br>
              <a:rPr lang="en-US" sz="6500" dirty="0"/>
            </a:br>
            <a:r>
              <a:rPr lang="en-US" sz="6500" dirty="0"/>
              <a:t>to field calls</a:t>
            </a:r>
          </a:p>
          <a:p>
            <a:pPr lvl="2"/>
            <a:endParaRPr lang="en-US" dirty="0"/>
          </a:p>
        </p:txBody>
      </p:sp>
      <p:pic>
        <p:nvPicPr>
          <p:cNvPr id="3" name="Picture 2" descr="A young child holding a newspaper&#10;&#10;AI-generated content may be incorrect.">
            <a:extLst>
              <a:ext uri="{FF2B5EF4-FFF2-40B4-BE49-F238E27FC236}">
                <a16:creationId xmlns:a16="http://schemas.microsoft.com/office/drawing/2014/main" id="{E825ECB7-E4E3-FF1D-7632-C8C6FEF50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708187" y="7278582"/>
            <a:ext cx="9447758" cy="620881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C21E10A-E60E-019D-3900-87D39370975E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Communications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02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B37801-FFBB-A5F3-CC54-D4FE6326F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7" y="2819400"/>
            <a:ext cx="16916400" cy="10668000"/>
          </a:xfrm>
        </p:spPr>
        <p:txBody>
          <a:bodyPr>
            <a:normAutofit/>
          </a:bodyPr>
          <a:lstStyle/>
          <a:p>
            <a:r>
              <a:rPr lang="en-US" sz="6600" dirty="0"/>
              <a:t>Keep things organized</a:t>
            </a:r>
          </a:p>
          <a:p>
            <a:pPr lvl="1"/>
            <a:r>
              <a:rPr lang="en-US" sz="6000" dirty="0"/>
              <a:t>Excel or Access database</a:t>
            </a:r>
          </a:p>
          <a:p>
            <a:pPr lvl="1"/>
            <a:r>
              <a:rPr lang="en-US" sz="6000" dirty="0"/>
              <a:t>Secured documents</a:t>
            </a:r>
          </a:p>
          <a:p>
            <a:pPr lvl="1"/>
            <a:r>
              <a:rPr lang="en-US" sz="6000" dirty="0"/>
              <a:t>Standardized forms for data collection</a:t>
            </a:r>
          </a:p>
          <a:p>
            <a:pPr lvl="2"/>
            <a:r>
              <a:rPr lang="en-US" sz="5400" dirty="0"/>
              <a:t>Saves you from reinterviewing contacts</a:t>
            </a:r>
          </a:p>
          <a:p>
            <a:pPr lvl="1"/>
            <a:r>
              <a:rPr lang="en-US" sz="6000" dirty="0"/>
              <a:t>Address/Interjurisdictional Notifications</a:t>
            </a:r>
          </a:p>
          <a:p>
            <a:r>
              <a:rPr lang="en-US" sz="6600" dirty="0"/>
              <a:t>Analyze data to determine if expansion of contact identification is needed</a:t>
            </a:r>
          </a:p>
          <a:p>
            <a:pPr lvl="1"/>
            <a:r>
              <a:rPr lang="en-US" sz="6000" dirty="0"/>
              <a:t>If so, where? (Social, Household, Work)</a:t>
            </a:r>
          </a:p>
          <a:p>
            <a:pPr lvl="1"/>
            <a:r>
              <a:rPr lang="en-US" sz="6000" dirty="0"/>
              <a:t>Keep data for required length of time per your records retention department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07A414-9DDB-387B-47D5-7F01A82A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174" y="2590800"/>
            <a:ext cx="8495045" cy="753873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79E2C77-38AE-131F-2F77-C4972C4FFB13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Data Management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367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5DC72C-79BA-50C1-42A4-58F0C691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7" y="5257800"/>
            <a:ext cx="10287000" cy="4906925"/>
          </a:xfrm>
        </p:spPr>
        <p:txBody>
          <a:bodyPr>
            <a:normAutofit/>
          </a:bodyPr>
          <a:lstStyle/>
          <a:p>
            <a:r>
              <a:rPr lang="en-US" sz="8200" dirty="0">
                <a:latin typeface="+mn-lt"/>
              </a:rPr>
              <a:t>So, you want to know about confidentiality? I’d tell you about it, but it’s a secret.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5AC4A6-12C3-0F11-33D0-2F18B4D972BA}"/>
              </a:ext>
            </a:extLst>
          </p:cNvPr>
          <p:cNvSpPr txBox="1"/>
          <p:nvPr/>
        </p:nvSpPr>
        <p:spPr>
          <a:xfrm>
            <a:off x="19724687" y="18921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Confientiality</a:t>
            </a:r>
            <a:r>
              <a:rPr lang="en-US" sz="2400" dirty="0">
                <a:solidFill>
                  <a:schemeClr val="bg1"/>
                </a:solidFill>
              </a:rPr>
              <a:t> VS Secret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56F7E92-B739-2196-C238-B21056742564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Confidentiality vs Secret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  <p:pic>
        <p:nvPicPr>
          <p:cNvPr id="6" name="Picture 5" descr="Friends lying on grass talking">
            <a:extLst>
              <a:ext uri="{FF2B5EF4-FFF2-40B4-BE49-F238E27FC236}">
                <a16:creationId xmlns:a16="http://schemas.microsoft.com/office/drawing/2014/main" id="{916719E1-838F-C317-F0FF-20FF5D7A0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187" y="2890284"/>
            <a:ext cx="13107987" cy="102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5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311C5-2096-06F6-BAD5-CD52EB2BAB5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5129" y="2743200"/>
            <a:ext cx="22560858" cy="10668000"/>
          </a:xfrm>
        </p:spPr>
        <p:txBody>
          <a:bodyPr>
            <a:normAutofit/>
          </a:bodyPr>
          <a:lstStyle/>
          <a:p>
            <a:r>
              <a:rPr lang="en-US" sz="7400" dirty="0"/>
              <a:t>Stop transmission of TB</a:t>
            </a:r>
          </a:p>
          <a:p>
            <a:r>
              <a:rPr lang="en-US" sz="7400" dirty="0"/>
              <a:t>Identify the source case</a:t>
            </a:r>
          </a:p>
          <a:p>
            <a:r>
              <a:rPr lang="en-US" sz="7400" dirty="0"/>
              <a:t>Identify contacts</a:t>
            </a:r>
          </a:p>
          <a:p>
            <a:r>
              <a:rPr lang="en-US" sz="7400" dirty="0"/>
              <a:t>Prevent future cases of TB </a:t>
            </a:r>
          </a:p>
          <a:p>
            <a:r>
              <a:rPr lang="en-US" sz="7400" dirty="0"/>
              <a:t>Evaluate and treat recently exposed person</a:t>
            </a:r>
          </a:p>
          <a:p>
            <a:r>
              <a:rPr lang="en-US" sz="7400" dirty="0"/>
              <a:t>Nationally, on average:</a:t>
            </a:r>
          </a:p>
          <a:p>
            <a:pPr lvl="1"/>
            <a:r>
              <a:rPr lang="en-US" sz="6600" dirty="0"/>
              <a:t>20-30% of household contacts have TB infection and 1% of contacts have TB disease</a:t>
            </a:r>
            <a:r>
              <a:rPr lang="en-US" sz="6600" baseline="30000" dirty="0"/>
              <a:t>1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63F7A-22DB-792F-875D-2252F4695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7253" y="3159369"/>
            <a:ext cx="4444727" cy="4915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C658A-6E3D-6070-6F7C-3BCCBCB21C1A}"/>
              </a:ext>
            </a:extLst>
          </p:cNvPr>
          <p:cNvSpPr txBox="1"/>
          <p:nvPr/>
        </p:nvSpPr>
        <p:spPr>
          <a:xfrm>
            <a:off x="13215082" y="11962423"/>
            <a:ext cx="939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US Department of Health and Human Services, Centers for Disease Control and Prevention (2014). </a:t>
            </a:r>
            <a:r>
              <a:rPr lang="en-US" sz="2400" i="1" dirty="0"/>
              <a:t>Contact Investigations for Tuberculosis, Module 8, p. 4</a:t>
            </a:r>
            <a:endParaRPr lang="en-US" sz="2400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6F27CEC-8DDC-332A-4C15-69AE319674DD}"/>
              </a:ext>
            </a:extLst>
          </p:cNvPr>
          <p:cNvSpPr txBox="1">
            <a:spLocks/>
          </p:cNvSpPr>
          <p:nvPr/>
        </p:nvSpPr>
        <p:spPr>
          <a:xfrm>
            <a:off x="763587" y="609600"/>
            <a:ext cx="15468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400" b="1" dirty="0">
                <a:ln w="3175" cmpd="sng">
                  <a:noFill/>
                </a:ln>
                <a:solidFill>
                  <a:schemeClr val="bg2"/>
                </a:solidFill>
                <a:latin typeface="Myriad Pro"/>
              </a:rPr>
              <a:t>Why Conduct Contact Investigation?</a:t>
            </a:r>
          </a:p>
        </p:txBody>
      </p:sp>
    </p:spTree>
    <p:extLst>
      <p:ext uri="{BB962C8B-B14F-4D97-AF65-F5344CB8AC3E}">
        <p14:creationId xmlns:p14="http://schemas.microsoft.com/office/powerpoint/2010/main" val="59040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4CBD6EE-C5F2-5762-40FC-F68D71F9C107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Confidentiality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4A9FE38-D6A3-9424-D08E-D1E94CD94F40}"/>
              </a:ext>
            </a:extLst>
          </p:cNvPr>
          <p:cNvSpPr txBox="1">
            <a:spLocks/>
          </p:cNvSpPr>
          <p:nvPr/>
        </p:nvSpPr>
        <p:spPr>
          <a:xfrm>
            <a:off x="416072" y="3124200"/>
            <a:ext cx="10058400" cy="9525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/>
            <a:r>
              <a:rPr lang="en-US" sz="6000" dirty="0"/>
              <a:t>All private health information (PHI) collected must be kept safe</a:t>
            </a:r>
          </a:p>
          <a:p>
            <a:pPr indent="-228600" defTabSz="914400"/>
            <a:r>
              <a:rPr lang="en-US" sz="6000" dirty="0"/>
              <a:t>Keep information about patient with TB from others</a:t>
            </a:r>
          </a:p>
          <a:p>
            <a:pPr indent="-228600" defTabSz="914400"/>
            <a:r>
              <a:rPr lang="en-US" sz="6000" dirty="0"/>
              <a:t>Keep information about others from others</a:t>
            </a:r>
          </a:p>
          <a:p>
            <a:pPr lvl="1" indent="-228600" defTabSz="914400"/>
            <a:r>
              <a:rPr lang="en-US" sz="5400" dirty="0"/>
              <a:t>Even if people ask about index case, you mustn’t confirm</a:t>
            </a:r>
          </a:p>
          <a:p>
            <a:pPr indent="-228600" defTabSz="914400"/>
            <a:r>
              <a:rPr lang="en-US" sz="6000" dirty="0"/>
              <a:t>Determine HIPAA documents required to sign</a:t>
            </a:r>
          </a:p>
        </p:txBody>
      </p:sp>
      <p:pic>
        <p:nvPicPr>
          <p:cNvPr id="9" name="Picture 8" descr="A close-up of a padlock&#10;&#10;AI-generated content may be incorrect.">
            <a:extLst>
              <a:ext uri="{FF2B5EF4-FFF2-40B4-BE49-F238E27FC236}">
                <a16:creationId xmlns:a16="http://schemas.microsoft.com/office/drawing/2014/main" id="{5E4127CE-1FB4-A4F8-8E95-5E385C7F2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000" r="22240"/>
          <a:stretch>
            <a:fillRect/>
          </a:stretch>
        </p:blipFill>
        <p:spPr>
          <a:xfrm>
            <a:off x="11279187" y="2404896"/>
            <a:ext cx="13107988" cy="11311104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384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E76D7EA4-69AD-F3B9-4D34-E7093B7C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47" y="3962400"/>
            <a:ext cx="11277600" cy="7678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8200" dirty="0">
                <a:latin typeface="+mn-lt"/>
              </a:rPr>
              <a:t>You may remember me from such movies as: “Source Case Identification: The Only Way Forward is Backwards”</a:t>
            </a:r>
          </a:p>
        </p:txBody>
      </p:sp>
      <p:pic>
        <p:nvPicPr>
          <p:cNvPr id="9" name="Picture 8" descr="Formulas on a background">
            <a:extLst>
              <a:ext uri="{FF2B5EF4-FFF2-40B4-BE49-F238E27FC236}">
                <a16:creationId xmlns:a16="http://schemas.microsoft.com/office/drawing/2014/main" id="{DBBA44A0-42DA-FA7F-722D-518D7853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29" r="22952"/>
          <a:stretch>
            <a:fillRect/>
          </a:stretch>
        </p:blipFill>
        <p:spPr>
          <a:xfrm>
            <a:off x="12173909" y="2410070"/>
            <a:ext cx="12193588" cy="1130593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6861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3074C-8C80-7ADD-0919-6C35D0F61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73" y="2743200"/>
            <a:ext cx="22172614" cy="10820400"/>
          </a:xfrm>
        </p:spPr>
        <p:txBody>
          <a:bodyPr>
            <a:normAutofit/>
          </a:bodyPr>
          <a:lstStyle/>
          <a:p>
            <a:r>
              <a:rPr lang="en-US" sz="6600" dirty="0"/>
              <a:t>Trying to figure out who gave someone TB</a:t>
            </a:r>
          </a:p>
          <a:p>
            <a:r>
              <a:rPr lang="en-US" sz="6600" dirty="0"/>
              <a:t>Used for the following:</a:t>
            </a:r>
          </a:p>
          <a:p>
            <a:pPr lvl="1"/>
            <a:r>
              <a:rPr lang="en-US" sz="6000" dirty="0"/>
              <a:t>A child 5 years or younger who has been diagnosed with TB disease</a:t>
            </a:r>
          </a:p>
          <a:p>
            <a:pPr lvl="1"/>
            <a:r>
              <a:rPr lang="en-US" sz="6000" dirty="0"/>
              <a:t>An infant 2 years or younger who has been diagnosed with TB infection</a:t>
            </a:r>
          </a:p>
          <a:p>
            <a:pPr lvl="1"/>
            <a:r>
              <a:rPr lang="en-US" sz="6000" dirty="0"/>
              <a:t>A healthcare setting where TB testing indicates recent infection in a healthcare worker</a:t>
            </a:r>
          </a:p>
          <a:p>
            <a:pPr lvl="1"/>
            <a:r>
              <a:rPr lang="en-US" sz="6000" dirty="0"/>
              <a:t>In correctional facilities where TB testing indicates increased TB infection among inmates or staff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8D6F162-EA6C-A4AE-2746-30FABED1545E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Source-Case Identification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30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3074C-8C80-7ADD-0919-6C35D0F61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73" y="2925264"/>
            <a:ext cx="18667413" cy="9876335"/>
          </a:xfrm>
        </p:spPr>
        <p:txBody>
          <a:bodyPr>
            <a:normAutofit/>
          </a:bodyPr>
          <a:lstStyle/>
          <a:p>
            <a:r>
              <a:rPr lang="en-US" sz="6600" dirty="0"/>
              <a:t>Interview those around the patient with TB disease about symptomatic people in the following locations:</a:t>
            </a:r>
          </a:p>
          <a:p>
            <a:pPr lvl="1"/>
            <a:r>
              <a:rPr lang="en-US" sz="6000" dirty="0"/>
              <a:t>Home or extended family visits</a:t>
            </a:r>
          </a:p>
          <a:p>
            <a:pPr lvl="1"/>
            <a:r>
              <a:rPr lang="en-US" sz="6000" dirty="0"/>
              <a:t>School</a:t>
            </a:r>
          </a:p>
          <a:p>
            <a:pPr lvl="1"/>
            <a:r>
              <a:rPr lang="en-US" sz="6000" dirty="0"/>
              <a:t>Daycare</a:t>
            </a:r>
          </a:p>
          <a:p>
            <a:pPr lvl="1"/>
            <a:r>
              <a:rPr lang="en-US" sz="6000" dirty="0"/>
              <a:t>Carpools and buses</a:t>
            </a:r>
          </a:p>
          <a:p>
            <a:pPr lvl="1"/>
            <a:r>
              <a:rPr lang="en-US" sz="6000" dirty="0"/>
              <a:t>Play groups</a:t>
            </a:r>
          </a:p>
          <a:p>
            <a:pPr lvl="1"/>
            <a:r>
              <a:rPr lang="en-US" sz="6000" dirty="0"/>
              <a:t>Recreational activities</a:t>
            </a:r>
          </a:p>
          <a:p>
            <a:pPr lvl="1"/>
            <a:r>
              <a:rPr lang="en-US" sz="6000" dirty="0"/>
              <a:t>Places of recent travel</a:t>
            </a:r>
          </a:p>
        </p:txBody>
      </p:sp>
      <p:pic>
        <p:nvPicPr>
          <p:cNvPr id="1026" name="Picture 2" descr="750+ Public Shame Stock Illustrations, Royalty-Free Vector Graphics &amp; Clip  Art - iStock">
            <a:extLst>
              <a:ext uri="{FF2B5EF4-FFF2-40B4-BE49-F238E27FC236}">
                <a16:creationId xmlns:a16="http://schemas.microsoft.com/office/drawing/2014/main" id="{739C21A1-DAC7-E8DD-E5C1-D958C3EA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7" y="5388170"/>
            <a:ext cx="10991852" cy="77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C3ECFB2-0C77-9B77-7AF2-3EFD9CAECA0B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Source-Case Identification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2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3074C-8C80-7ADD-0919-6C35D0F61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6" y="2682236"/>
            <a:ext cx="16383001" cy="10881364"/>
          </a:xfrm>
        </p:spPr>
        <p:txBody>
          <a:bodyPr>
            <a:normAutofit/>
          </a:bodyPr>
          <a:lstStyle/>
          <a:p>
            <a:r>
              <a:rPr lang="en-US" sz="6600" dirty="0"/>
              <a:t>Focus is on those who are symptomatic </a:t>
            </a:r>
          </a:p>
          <a:p>
            <a:pPr lvl="1"/>
            <a:r>
              <a:rPr lang="en-US" sz="5400" dirty="0"/>
              <a:t>Obtain chest X-ray </a:t>
            </a:r>
          </a:p>
          <a:p>
            <a:pPr lvl="1"/>
            <a:r>
              <a:rPr lang="en-US" sz="5400" dirty="0"/>
              <a:t>Obtain sputum specimens</a:t>
            </a:r>
          </a:p>
          <a:p>
            <a:pPr lvl="1"/>
            <a:r>
              <a:rPr lang="en-US" sz="5400" dirty="0"/>
              <a:t>Obtain IGRA/TST</a:t>
            </a:r>
          </a:p>
          <a:p>
            <a:r>
              <a:rPr lang="en-US" sz="6600" dirty="0"/>
              <a:t>Determine if specimens from current case </a:t>
            </a:r>
            <a:br>
              <a:rPr lang="en-US" sz="6600" dirty="0"/>
            </a:br>
            <a:r>
              <a:rPr lang="en-US" sz="6600" dirty="0"/>
              <a:t>and possible source case can be genotyped and matched</a:t>
            </a:r>
          </a:p>
          <a:p>
            <a:r>
              <a:rPr lang="en-US" sz="6600" dirty="0"/>
              <a:t>Consider using susceptibilities of known source cases to guide treatment of current case</a:t>
            </a:r>
          </a:p>
        </p:txBody>
      </p:sp>
      <p:pic>
        <p:nvPicPr>
          <p:cNvPr id="3" name="Picture 2" descr="A x-ray of a chest&#10;&#10;AI-generated content may be incorrect.">
            <a:extLst>
              <a:ext uri="{FF2B5EF4-FFF2-40B4-BE49-F238E27FC236}">
                <a16:creationId xmlns:a16="http://schemas.microsoft.com/office/drawing/2014/main" id="{13C17DC8-66BE-9EA1-D6F6-64068AC0E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070387" y="2879270"/>
            <a:ext cx="7141382" cy="8405923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B759120-25A6-B615-DE87-34DDF2D70817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Source-Case Identification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08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BF9BCC-7B03-AA8C-6200-1F245D7CD3F5}"/>
              </a:ext>
            </a:extLst>
          </p:cNvPr>
          <p:cNvSpPr txBox="1"/>
          <p:nvPr/>
        </p:nvSpPr>
        <p:spPr>
          <a:xfrm>
            <a:off x="517525" y="2743200"/>
            <a:ext cx="7561263" cy="10018127"/>
          </a:xfrm>
          <a:prstGeom prst="rect">
            <a:avLst/>
          </a:prstGeom>
          <a:noFill/>
          <a:ln w="38100">
            <a:solidFill>
              <a:srgbClr val="3333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/>
              <a:t>Schools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Children/minors involved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Get school officials involved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Anticipate parental concerns and information sessions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Evaluate the student/teacher/staff member movements throughout the day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Gather parental consents and attempt onsite testing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Anticipate work to find contacts if 2</a:t>
            </a:r>
            <a:r>
              <a:rPr lang="en-US" sz="4500" baseline="30000" dirty="0"/>
              <a:t>nd</a:t>
            </a:r>
            <a:r>
              <a:rPr lang="en-US" sz="4500" dirty="0"/>
              <a:t> round is during the summer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150A8-375C-902C-0DF7-956687AFF566}"/>
              </a:ext>
            </a:extLst>
          </p:cNvPr>
          <p:cNvSpPr txBox="1"/>
          <p:nvPr/>
        </p:nvSpPr>
        <p:spPr>
          <a:xfrm>
            <a:off x="16232187" y="2796658"/>
            <a:ext cx="7848600" cy="10710624"/>
          </a:xfrm>
          <a:prstGeom prst="rect">
            <a:avLst/>
          </a:prstGeom>
          <a:noFill/>
          <a:ln w="38100">
            <a:solidFill>
              <a:srgbClr val="3333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/>
              <a:t>Correctional Facilities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Expect a large number of contacts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Work with facility to determine the patient’s movement within the facility and amongst other correctional facilities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Obtain results from TB testing upon intake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Consider many of the contacts to be high priority due to poor ventilation and crowded space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Anticipate patients moving when on treatment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6BC06-CC46-99A4-0AA7-E0928620E6DC}"/>
              </a:ext>
            </a:extLst>
          </p:cNvPr>
          <p:cNvSpPr txBox="1"/>
          <p:nvPr/>
        </p:nvSpPr>
        <p:spPr>
          <a:xfrm>
            <a:off x="8459788" y="2743200"/>
            <a:ext cx="7391399" cy="10018127"/>
          </a:xfrm>
          <a:prstGeom prst="rect">
            <a:avLst/>
          </a:prstGeom>
          <a:noFill/>
          <a:ln w="38100">
            <a:solidFill>
              <a:srgbClr val="3333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/>
              <a:t>Homeless Shelters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Population may have more underlying issues to include mental health, drug, or alcohol issues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Population may be very mobile and not available for 2</a:t>
            </a:r>
            <a:r>
              <a:rPr lang="en-US" sz="4500" baseline="30000" dirty="0"/>
              <a:t>nd</a:t>
            </a:r>
            <a:r>
              <a:rPr lang="en-US" sz="4500" dirty="0"/>
              <a:t> round testing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Check for HIV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Check for history of incarceration that increases risk for TB exposure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500" dirty="0"/>
              <a:t>Work with facility administration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51E5AB-A5CB-7EC5-772F-33C82EF3A439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935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Special Settings Challenges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15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52483C-467F-4319-BF09-D8E6DAD1A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143997"/>
              </p:ext>
            </p:extLst>
          </p:nvPr>
        </p:nvGraphicFramePr>
        <p:xfrm>
          <a:off x="1906587" y="3059151"/>
          <a:ext cx="20421602" cy="9818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50674">
                  <a:extLst>
                    <a:ext uri="{9D8B030D-6E8A-4147-A177-3AD203B41FA5}">
                      <a16:colId xmlns:a16="http://schemas.microsoft.com/office/drawing/2014/main" val="1985822949"/>
                    </a:ext>
                  </a:extLst>
                </a:gridCol>
                <a:gridCol w="3356976">
                  <a:extLst>
                    <a:ext uri="{9D8B030D-6E8A-4147-A177-3AD203B41FA5}">
                      <a16:colId xmlns:a16="http://schemas.microsoft.com/office/drawing/2014/main" val="4167797733"/>
                    </a:ext>
                  </a:extLst>
                </a:gridCol>
                <a:gridCol w="3356976">
                  <a:extLst>
                    <a:ext uri="{9D8B030D-6E8A-4147-A177-3AD203B41FA5}">
                      <a16:colId xmlns:a16="http://schemas.microsoft.com/office/drawing/2014/main" val="978828010"/>
                    </a:ext>
                  </a:extLst>
                </a:gridCol>
                <a:gridCol w="3356976">
                  <a:extLst>
                    <a:ext uri="{9D8B030D-6E8A-4147-A177-3AD203B41FA5}">
                      <a16:colId xmlns:a16="http://schemas.microsoft.com/office/drawing/2014/main" val="1087771881"/>
                    </a:ext>
                  </a:extLst>
                </a:gridCol>
              </a:tblGrid>
              <a:tr h="2099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0" b="1" u="none" strike="noStrike" dirty="0">
                          <a:effectLst/>
                        </a:rPr>
                        <a:t> </a:t>
                      </a:r>
                      <a:endParaRPr lang="en-US" sz="6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1" u="none" strike="noStrike" dirty="0">
                          <a:effectLst/>
                        </a:rPr>
                        <a:t>2022</a:t>
                      </a:r>
                      <a:endParaRPr lang="en-US" sz="6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1" u="none" strike="noStrike" dirty="0">
                          <a:effectLst/>
                        </a:rPr>
                        <a:t>2023</a:t>
                      </a:r>
                      <a:endParaRPr lang="en-US" sz="6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1" u="none" strike="noStrike" dirty="0">
                          <a:effectLst/>
                        </a:rPr>
                        <a:t>2024</a:t>
                      </a:r>
                      <a:endParaRPr lang="en-US" sz="6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57924"/>
                  </a:ext>
                </a:extLst>
              </a:tr>
              <a:tr h="18162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0" b="1" u="none" strike="noStrike" dirty="0">
                          <a:effectLst/>
                        </a:rPr>
                        <a:t>Number of Cases  </a:t>
                      </a:r>
                      <a:endParaRPr lang="en-US" sz="6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817952"/>
                  </a:ext>
                </a:extLst>
              </a:tr>
              <a:tr h="18162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0" b="1" u="none" strike="noStrike" dirty="0">
                          <a:effectLst/>
                        </a:rPr>
                        <a:t>Number of Contacts</a:t>
                      </a:r>
                      <a:endParaRPr lang="en-US" sz="6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32301"/>
                  </a:ext>
                </a:extLst>
              </a:tr>
              <a:tr h="40866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0" b="1" u="none" strike="noStrike" dirty="0">
                          <a:effectLst/>
                        </a:rPr>
                        <a:t>Number of Cases Found as a Result of Contact Investigation</a:t>
                      </a:r>
                      <a:endParaRPr lang="en-US" sz="6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(2.5%)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(5.7%)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(2%)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7301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13266CB-4CE2-F87E-128C-3F41DE3DBBDD}"/>
              </a:ext>
            </a:extLst>
          </p:cNvPr>
          <p:cNvSpPr txBox="1">
            <a:spLocks/>
          </p:cNvSpPr>
          <p:nvPr/>
        </p:nvSpPr>
        <p:spPr>
          <a:xfrm>
            <a:off x="687387" y="609599"/>
            <a:ext cx="17221200" cy="1560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900" b="1" dirty="0">
                <a:solidFill>
                  <a:schemeClr val="bg2"/>
                </a:solidFill>
                <a:latin typeface="Myriad Pro"/>
              </a:rPr>
              <a:t>Cases Identified Through Contact Investigation (City of Houston)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86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37E35-2D26-3362-92A0-F343F2785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328D28D-DE01-3E34-67E9-6A80BAF5D8AF}"/>
              </a:ext>
            </a:extLst>
          </p:cNvPr>
          <p:cNvSpPr txBox="1">
            <a:spLocks/>
          </p:cNvSpPr>
          <p:nvPr/>
        </p:nvSpPr>
        <p:spPr>
          <a:xfrm>
            <a:off x="687387" y="609599"/>
            <a:ext cx="17221200" cy="1560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900" b="1" dirty="0">
                <a:solidFill>
                  <a:schemeClr val="bg2"/>
                </a:solidFill>
                <a:latin typeface="Myriad Pro"/>
              </a:rPr>
              <a:t>Acknowledgements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26F140-2B0E-254B-3F19-04A0C9016CB2}"/>
              </a:ext>
            </a:extLst>
          </p:cNvPr>
          <p:cNvSpPr txBox="1"/>
          <p:nvPr/>
        </p:nvSpPr>
        <p:spPr>
          <a:xfrm>
            <a:off x="763587" y="4253581"/>
            <a:ext cx="228600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Matthew D. Whitson, DNP, APRN-CNP, FNP-BC</a:t>
            </a:r>
          </a:p>
          <a:p>
            <a:r>
              <a:rPr lang="en-US" sz="6000" dirty="0"/>
              <a:t>Department of State Health Services, Region 8</a:t>
            </a:r>
          </a:p>
          <a:p>
            <a:endParaRPr lang="en-US" sz="6000" dirty="0"/>
          </a:p>
          <a:p>
            <a:r>
              <a:rPr lang="en-US" sz="6000" dirty="0"/>
              <a:t>Steven Dang, Senior Staff Analyst, HHD Bureau of Tuberculosis</a:t>
            </a:r>
          </a:p>
          <a:p>
            <a:endParaRPr lang="en-US" sz="6000" dirty="0"/>
          </a:p>
          <a:p>
            <a:r>
              <a:rPr lang="en-US" sz="6000" dirty="0"/>
              <a:t>Dawn Clifton, Management Analyst, HHD Bureau of Tuberculosis</a:t>
            </a:r>
          </a:p>
          <a:p>
            <a:endParaRPr lang="en-US" sz="6000" dirty="0"/>
          </a:p>
          <a:p>
            <a:r>
              <a:rPr lang="en-US" sz="6000" dirty="0"/>
              <a:t>Carlota Arriozola, Public Health Investigator Manager, HHD Bureau of Tuberculosis</a:t>
            </a:r>
          </a:p>
          <a:p>
            <a:pPr algn="ctr"/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7030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8451E45-DED0-22E4-30FC-017E8933F9C6}"/>
              </a:ext>
            </a:extLst>
          </p:cNvPr>
          <p:cNvSpPr txBox="1">
            <a:spLocks/>
          </p:cNvSpPr>
          <p:nvPr/>
        </p:nvSpPr>
        <p:spPr>
          <a:xfrm>
            <a:off x="687387" y="609599"/>
            <a:ext cx="17221200" cy="1560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900" b="1" dirty="0">
                <a:solidFill>
                  <a:schemeClr val="bg2"/>
                </a:solidFill>
                <a:latin typeface="Myriad Pro"/>
              </a:rPr>
              <a:t>Questions?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DB25B04A-22E2-5B72-1BAF-7EEEA3355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62200"/>
            <a:ext cx="24387174" cy="113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56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73187" y="8515200"/>
            <a:ext cx="17131486" cy="2940051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14400" b="1" dirty="0">
                <a:solidFill>
                  <a:schemeClr val="accent2"/>
                </a:solidFill>
                <a:latin typeface="Myriad Pro" pitchFamily="34" charset="0"/>
              </a:rPr>
              <a:t>Thank You!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373187" y="10911364"/>
            <a:ext cx="17131486" cy="1105808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00" dirty="0">
                <a:latin typeface="Myriad Pro" pitchFamily="34" charset="0"/>
                <a:cs typeface="Raleway ExtraLight"/>
              </a:rPr>
              <a:t>I hope you guys enjoyed it!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0"/>
            <a:ext cx="24387174" cy="82296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3DDC55-8EB7-F6FC-40B0-5623C51D465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5129" y="2971800"/>
            <a:ext cx="22179858" cy="10134600"/>
          </a:xfrm>
        </p:spPr>
        <p:txBody>
          <a:bodyPr>
            <a:normAutofit/>
          </a:bodyPr>
          <a:lstStyle/>
          <a:p>
            <a:r>
              <a:rPr lang="en-US" sz="6600" dirty="0"/>
              <a:t>21 y.o. female was exposed to patient with TB disease but was not identified during contact investigation. </a:t>
            </a:r>
          </a:p>
          <a:p>
            <a:r>
              <a:rPr lang="en-US" sz="6600" dirty="0"/>
              <a:t>One year later (22 y.o.), patient is diagnosed with TB </a:t>
            </a:r>
          </a:p>
          <a:p>
            <a:pPr lvl="1"/>
            <a:r>
              <a:rPr lang="en-US" sz="6000" dirty="0"/>
              <a:t>Patient had 1 y.o. child at home requiring window prophylaxis</a:t>
            </a:r>
          </a:p>
          <a:p>
            <a:pPr lvl="1"/>
            <a:r>
              <a:rPr lang="en-US" sz="6000" dirty="0"/>
              <a:t>Patient babysat a 3 y.o. who also required window prophylaxis</a:t>
            </a:r>
          </a:p>
          <a:p>
            <a:pPr lvl="1"/>
            <a:r>
              <a:rPr lang="en-US" sz="6000" dirty="0"/>
              <a:t>Patient was enrolled in school at the time, requiring testing of school contacts</a:t>
            </a:r>
          </a:p>
          <a:p>
            <a:pPr lvl="1"/>
            <a:r>
              <a:rPr lang="en-US" sz="6000" dirty="0"/>
              <a:t>Patient had occasional side effects to treatment and became pregnant while on treatment.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79F903D-B3B1-84A6-51E9-5D7D75CC93AC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44018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Example of What Can Go Wrong…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1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0D0795-AD27-4904-89BB-A41D4F09257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6558" y="2667000"/>
            <a:ext cx="21937134" cy="1013460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  <a:spcAft>
                <a:spcPts val="1800"/>
              </a:spcAft>
            </a:pPr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</a:rPr>
              <a:t>It is a TB control strategy used to:</a:t>
            </a:r>
          </a:p>
          <a:p>
            <a:pPr marL="1828800" indent="-977900">
              <a:spcAft>
                <a:spcPts val="1200"/>
              </a:spcAft>
            </a:pPr>
            <a:r>
              <a:rPr lang="en-US" sz="6000" u="sng" dirty="0">
                <a:solidFill>
                  <a:schemeClr val="tx1"/>
                </a:solidFill>
                <a:latin typeface="Calibri" panose="020F0502020204030204" pitchFamily="34" charset="0"/>
              </a:rPr>
              <a:t>Identify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6000" u="sng" dirty="0">
                <a:solidFill>
                  <a:schemeClr val="tx1"/>
                </a:solidFill>
                <a:latin typeface="Calibri" panose="020F0502020204030204" pitchFamily="34" charset="0"/>
              </a:rPr>
              <a:t>locate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</a:rPr>
              <a:t>, and </a:t>
            </a:r>
            <a:r>
              <a:rPr lang="en-US" sz="6000" u="sng" dirty="0">
                <a:solidFill>
                  <a:schemeClr val="tx1"/>
                </a:solidFill>
                <a:latin typeface="Calibri" panose="020F0502020204030204" pitchFamily="34" charset="0"/>
              </a:rPr>
              <a:t>evaluate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</a:rPr>
              <a:t> individuals who may have been exposed to </a:t>
            </a:r>
            <a:r>
              <a:rPr lang="en-US" sz="6000" u="sng" dirty="0">
                <a:solidFill>
                  <a:schemeClr val="tx1"/>
                </a:solidFill>
                <a:latin typeface="Calibri" panose="020F0502020204030204" pitchFamily="34" charset="0"/>
              </a:rPr>
              <a:t>infectious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</a:rPr>
              <a:t> TB patients</a:t>
            </a:r>
          </a:p>
          <a:p>
            <a:pPr marL="1828800" indent="-977900">
              <a:spcAft>
                <a:spcPts val="1200"/>
              </a:spcAft>
            </a:pP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</a:rPr>
              <a:t>Provide appropriate </a:t>
            </a:r>
            <a:r>
              <a:rPr lang="en-US" sz="6000" u="sng" dirty="0">
                <a:solidFill>
                  <a:schemeClr val="tx1"/>
                </a:solidFill>
                <a:latin typeface="Calibri" panose="020F0502020204030204" pitchFamily="34" charset="0"/>
              </a:rPr>
              <a:t>treatment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</a:rPr>
              <a:t>, as needed</a:t>
            </a:r>
          </a:p>
          <a:p>
            <a:pPr marL="1828800" indent="-977900"/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</a:rPr>
              <a:t>Ensure completion of treatment</a:t>
            </a:r>
          </a:p>
          <a:p>
            <a:endParaRPr lang="en-US" sz="6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6600" b="1" dirty="0">
                <a:solidFill>
                  <a:schemeClr val="tx1"/>
                </a:solidFill>
                <a:latin typeface="Calibri" panose="020F0502020204030204" pitchFamily="34" charset="0"/>
              </a:rPr>
              <a:t>Note: </a:t>
            </a:r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</a:rPr>
              <a:t>Contact investigation is </a:t>
            </a:r>
            <a:r>
              <a:rPr lang="en-US" sz="6600" u="sng" dirty="0">
                <a:solidFill>
                  <a:schemeClr val="tx1"/>
                </a:solidFill>
                <a:latin typeface="Calibri" panose="020F0502020204030204" pitchFamily="34" charset="0"/>
              </a:rPr>
              <a:t>NOT</a:t>
            </a:r>
            <a:r>
              <a:rPr lang="en-US" sz="6600" dirty="0">
                <a:solidFill>
                  <a:schemeClr val="tx1"/>
                </a:solidFill>
                <a:latin typeface="Calibri" panose="020F0502020204030204" pitchFamily="34" charset="0"/>
              </a:rPr>
              <a:t> TB education!</a:t>
            </a:r>
          </a:p>
          <a:p>
            <a:endParaRPr lang="en-US" sz="6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665B4FD-EB24-4CA1-EB20-CE1B9ED4E0F7}"/>
              </a:ext>
            </a:extLst>
          </p:cNvPr>
          <p:cNvSpPr txBox="1">
            <a:spLocks/>
          </p:cNvSpPr>
          <p:nvPr/>
        </p:nvSpPr>
        <p:spPr>
          <a:xfrm>
            <a:off x="763587" y="609600"/>
            <a:ext cx="15468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What is Contact Investigation?</a:t>
            </a:r>
          </a:p>
        </p:txBody>
      </p:sp>
    </p:spTree>
    <p:extLst>
      <p:ext uri="{BB962C8B-B14F-4D97-AF65-F5344CB8AC3E}">
        <p14:creationId xmlns:p14="http://schemas.microsoft.com/office/powerpoint/2010/main" val="313214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D1FEF1-3CC0-4BBD-9351-0B818CF7949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7387" y="609600"/>
            <a:ext cx="172212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What is Contact Investigation? (Cont)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0D7E6E-1D3F-459F-A765-1675DF35DC40}"/>
              </a:ext>
            </a:extLst>
          </p:cNvPr>
          <p:cNvSpPr txBox="1"/>
          <p:nvPr/>
        </p:nvSpPr>
        <p:spPr>
          <a:xfrm>
            <a:off x="839787" y="3048000"/>
            <a:ext cx="2308860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latin typeface="Calibri" panose="020F0502020204030204" pitchFamily="34" charset="0"/>
              </a:rPr>
              <a:t>It is second in priority to the treatment of individuals with TB disease.</a:t>
            </a:r>
          </a:p>
          <a:p>
            <a:pPr marL="857250" indent="-8572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latin typeface="Calibri" panose="020F0502020204030204" pitchFamily="34" charset="0"/>
              </a:rPr>
              <a:t>Contacts who are NOT quickly identified, evaluated or treated constitute the reservoir of future TB cases. </a:t>
            </a:r>
          </a:p>
          <a:p>
            <a:pPr marL="857250" indent="-8572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6600" dirty="0">
                <a:latin typeface="Calibri" panose="020F0502020204030204" pitchFamily="34" charset="0"/>
              </a:rPr>
              <a:t>Effective and efficient contact investigation is critically important to eliminate TB in the United States.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4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49C875-E8CF-B2F8-A0FB-8869A705A68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5129" y="2895600"/>
            <a:ext cx="21939990" cy="9296400"/>
          </a:xfrm>
        </p:spPr>
        <p:txBody>
          <a:bodyPr/>
          <a:lstStyle/>
          <a:p>
            <a:r>
              <a:rPr lang="en-US" sz="6600" dirty="0">
                <a:latin typeface="Calibri" panose="020F0502020204030204" pitchFamily="34" charset="0"/>
              </a:rPr>
              <a:t>Interviewing of the patient with TB disease for contacts</a:t>
            </a:r>
          </a:p>
          <a:p>
            <a:r>
              <a:rPr lang="en-US" sz="6600" dirty="0">
                <a:latin typeface="Calibri" panose="020F0502020204030204" pitchFamily="34" charset="0"/>
              </a:rPr>
              <a:t>Prioritizing contacts</a:t>
            </a:r>
          </a:p>
          <a:p>
            <a:r>
              <a:rPr lang="en-US" sz="6600" dirty="0">
                <a:latin typeface="Calibri" panose="020F0502020204030204" pitchFamily="34" charset="0"/>
              </a:rPr>
              <a:t>Data management and community communication</a:t>
            </a:r>
          </a:p>
          <a:p>
            <a:r>
              <a:rPr lang="en-US" sz="6600" dirty="0">
                <a:latin typeface="Calibri" panose="020F0502020204030204" pitchFamily="34" charset="0"/>
              </a:rPr>
              <a:t>Confidentiality</a:t>
            </a:r>
          </a:p>
          <a:p>
            <a:r>
              <a:rPr lang="en-US" sz="6600" dirty="0">
                <a:latin typeface="Calibri" panose="020F0502020204030204" pitchFamily="34" charset="0"/>
              </a:rPr>
              <a:t>Special settings and source-case investigations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BF74E3D-3955-E097-B9DE-47AA6F9A6532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8458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Objectives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04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F3DBFC-AF27-57F9-C46D-04AC7F8A9FC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5129" y="2895600"/>
            <a:ext cx="21939990" cy="10287000"/>
          </a:xfrm>
        </p:spPr>
        <p:txBody>
          <a:bodyPr>
            <a:normAutofit/>
          </a:bodyPr>
          <a:lstStyle/>
          <a:p>
            <a:r>
              <a:rPr lang="en-US" sz="7200" dirty="0"/>
              <a:t>A systematic process to:</a:t>
            </a:r>
          </a:p>
          <a:p>
            <a:pPr lvl="1"/>
            <a:r>
              <a:rPr lang="en-US" sz="6000" dirty="0"/>
              <a:t>Identify persons (contacts) exposed to someone with infectious TB disease</a:t>
            </a:r>
          </a:p>
          <a:p>
            <a:pPr lvl="2"/>
            <a:r>
              <a:rPr lang="en-US" sz="5400" dirty="0"/>
              <a:t>Household members</a:t>
            </a:r>
          </a:p>
          <a:p>
            <a:pPr lvl="2"/>
            <a:r>
              <a:rPr lang="en-US" sz="5400" dirty="0"/>
              <a:t>Friends</a:t>
            </a:r>
          </a:p>
          <a:p>
            <a:pPr lvl="2"/>
            <a:r>
              <a:rPr lang="en-US" sz="5400" dirty="0"/>
              <a:t>Co-workers</a:t>
            </a:r>
          </a:p>
          <a:p>
            <a:pPr lvl="2"/>
            <a:r>
              <a:rPr lang="en-US" sz="5400" dirty="0"/>
              <a:t>Others</a:t>
            </a:r>
          </a:p>
          <a:p>
            <a:pPr lvl="1"/>
            <a:r>
              <a:rPr lang="en-US" sz="6000" dirty="0"/>
              <a:t>Assess contacts for infection with </a:t>
            </a:r>
            <a:r>
              <a:rPr lang="en-US" sz="6000" i="1" dirty="0"/>
              <a:t>M. tuberculosis</a:t>
            </a:r>
          </a:p>
          <a:p>
            <a:pPr lvl="1"/>
            <a:r>
              <a:rPr lang="en-US" sz="6000" dirty="0"/>
              <a:t>Provide appropriate treatment for contact with latent TB or TB disease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004AE79-2C8F-4060-BF34-7A4EE7B07432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17221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What is Contact Identification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7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CECDA9-2CB5-8F9E-5CE2-CF262413BEA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215129" y="2971800"/>
            <a:ext cx="21939990" cy="1028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/>
              <a:t>General issues</a:t>
            </a:r>
          </a:p>
          <a:p>
            <a:pPr lvl="1"/>
            <a:r>
              <a:rPr lang="en-US" sz="6600" dirty="0"/>
              <a:t>Competing demands</a:t>
            </a:r>
          </a:p>
          <a:p>
            <a:pPr lvl="2"/>
            <a:r>
              <a:rPr lang="en-US" sz="6000" dirty="0"/>
              <a:t>Limited resources</a:t>
            </a:r>
          </a:p>
          <a:p>
            <a:pPr lvl="2"/>
            <a:r>
              <a:rPr lang="en-US" sz="6000" dirty="0"/>
              <a:t>Limited staff</a:t>
            </a:r>
          </a:p>
          <a:p>
            <a:pPr lvl="1"/>
            <a:r>
              <a:rPr lang="en-US" sz="6600" dirty="0"/>
              <a:t>Prioritization of cases</a:t>
            </a:r>
          </a:p>
          <a:p>
            <a:pPr lvl="2"/>
            <a:r>
              <a:rPr lang="en-US" sz="6000" dirty="0"/>
              <a:t>Which cases are the most and least likely to transmit TB germs?</a:t>
            </a:r>
          </a:p>
          <a:p>
            <a:pPr lvl="2"/>
            <a:r>
              <a:rPr lang="en-US" sz="6000" dirty="0"/>
              <a:t>Which cases have highest priority contacts?</a:t>
            </a:r>
          </a:p>
          <a:p>
            <a:pPr lvl="2"/>
            <a:r>
              <a:rPr lang="en-US" sz="6000" dirty="0"/>
              <a:t>Which cases are the highest profile?</a:t>
            </a:r>
          </a:p>
          <a:p>
            <a:pPr lvl="2"/>
            <a:endParaRPr lang="en-US" dirty="0"/>
          </a:p>
        </p:txBody>
      </p:sp>
      <p:pic>
        <p:nvPicPr>
          <p:cNvPr id="3" name="Picture 2" descr="A white sign with black text&#10;&#10;AI-generated content may be incorrect.">
            <a:extLst>
              <a:ext uri="{FF2B5EF4-FFF2-40B4-BE49-F238E27FC236}">
                <a16:creationId xmlns:a16="http://schemas.microsoft.com/office/drawing/2014/main" id="{6AE90FE4-D5F1-4C66-ED18-B46E7D622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467612" y="2743200"/>
            <a:ext cx="7896571" cy="525780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315D3DA-4A7A-B86B-8BB2-D3C2429F380C}"/>
              </a:ext>
            </a:extLst>
          </p:cNvPr>
          <p:cNvSpPr txBox="1">
            <a:spLocks/>
          </p:cNvSpPr>
          <p:nvPr/>
        </p:nvSpPr>
        <p:spPr>
          <a:xfrm>
            <a:off x="687387" y="609600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>
                <a:solidFill>
                  <a:schemeClr val="bg2"/>
                </a:solidFill>
                <a:latin typeface="Myriad Pro"/>
              </a:rPr>
              <a:t>Decision to Begin</a:t>
            </a:r>
          </a:p>
          <a:p>
            <a:endParaRPr lang="en-US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01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11560</TotalTime>
  <Words>2028</Words>
  <Application>Microsoft Office PowerPoint</Application>
  <PresentationFormat>Custom</PresentationFormat>
  <Paragraphs>291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Lato Black</vt:lpstr>
      <vt:lpstr>Lato Light</vt:lpstr>
      <vt:lpstr>Lucida Grande</vt:lpstr>
      <vt:lpstr>Myriad Pro</vt:lpstr>
      <vt:lpstr>Raleway ExtraBold</vt:lpstr>
      <vt:lpstr>Raleway ExtraLight</vt:lpstr>
      <vt:lpstr>Raleway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how do you manage your data and communicate with the community?</vt:lpstr>
      <vt:lpstr>PowerPoint Presentation</vt:lpstr>
      <vt:lpstr>PowerPoint Presentation</vt:lpstr>
      <vt:lpstr>PowerPoint Presentation</vt:lpstr>
      <vt:lpstr>PowerPoint Presentation</vt:lpstr>
      <vt:lpstr>So, you want to know about confidentiality? I’d tell you about it, but it’s a secret.</vt:lpstr>
      <vt:lpstr>PowerPoint Presentation</vt:lpstr>
      <vt:lpstr>You may remember me from such movies as: “Source Case Identification: The Only Way Forward is Backwards”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Houston Health Department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</dc:title>
  <dc:creator>Houston Health Department</dc:creator>
  <cp:lastModifiedBy>Wayne, Alysia</cp:lastModifiedBy>
  <cp:revision>844</cp:revision>
  <cp:lastPrinted>2016-04-25T20:09:34Z</cp:lastPrinted>
  <dcterms:created xsi:type="dcterms:W3CDTF">2014-11-10T20:05:35Z</dcterms:created>
  <dcterms:modified xsi:type="dcterms:W3CDTF">2025-09-04T19:17:06Z</dcterms:modified>
</cp:coreProperties>
</file>