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5" r:id="rId5"/>
    <p:sldId id="266" r:id="rId6"/>
    <p:sldId id="267" r:id="rId7"/>
    <p:sldId id="294" r:id="rId8"/>
    <p:sldId id="295" r:id="rId9"/>
    <p:sldId id="268" r:id="rId10"/>
    <p:sldId id="275" r:id="rId11"/>
    <p:sldId id="276" r:id="rId12"/>
    <p:sldId id="277" r:id="rId13"/>
    <p:sldId id="269" r:id="rId14"/>
    <p:sldId id="296" r:id="rId15"/>
    <p:sldId id="281" r:id="rId16"/>
    <p:sldId id="279" r:id="rId17"/>
    <p:sldId id="278" r:id="rId18"/>
    <p:sldId id="280" r:id="rId19"/>
    <p:sldId id="284" r:id="rId20"/>
    <p:sldId id="271" r:id="rId21"/>
    <p:sldId id="288" r:id="rId22"/>
    <p:sldId id="291" r:id="rId23"/>
    <p:sldId id="286" r:id="rId24"/>
    <p:sldId id="272" r:id="rId25"/>
    <p:sldId id="289" r:id="rId26"/>
    <p:sldId id="290" r:id="rId27"/>
    <p:sldId id="292" r:id="rId28"/>
    <p:sldId id="293" r:id="rId29"/>
    <p:sldId id="273" r:id="rId30"/>
    <p:sldId id="274" r:id="rId31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F6CC0-E33A-4E0D-90EF-4B795C18CE86}" v="57" dt="2025-09-02T20:53:52.169"/>
    <p1510:client id="{295E142F-F683-4B16-623D-942DCC3D4F8B}" v="40" dt="2025-09-02T16:21:46.483"/>
    <p1510:client id="{4CBBFB1F-C07C-442E-A2F4-6CA4A7505041}" v="1" dt="2025-09-02T16:22:51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658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TANDARD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92553"/>
            <a:ext cx="12192000" cy="60939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768"/>
            <a:ext cx="12192000" cy="36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F82F-B33E-B91E-BBC9-00551B37A7E9}"/>
              </a:ext>
            </a:extLst>
          </p:cNvPr>
          <p:cNvSpPr txBox="1">
            <a:spLocks/>
          </p:cNvSpPr>
          <p:nvPr/>
        </p:nvSpPr>
        <p:spPr>
          <a:xfrm>
            <a:off x="311150" y="630238"/>
            <a:ext cx="11566525" cy="55403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Click to edit presentation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7087"/>
            <a:ext cx="6694868" cy="4533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6" y="1335024"/>
            <a:ext cx="4461129" cy="4533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90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opBlock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24679"/>
            <a:ext cx="12192000" cy="5536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594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Top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35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Top Blocks_Logo&amp;SM&amp;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8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&amp;SM&amp;Web_BG_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&amp;SM&amp;Web_YP_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45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_Logo&amp;SM&amp;We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25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nectWith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4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347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XLG_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92553"/>
            <a:ext cx="12192000" cy="60939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768"/>
            <a:ext cx="12192000" cy="36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sionVisionValu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49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G_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630936"/>
            <a:ext cx="11567160" cy="55778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5" y="1335295"/>
            <a:ext cx="11567160" cy="365414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8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YP_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630936"/>
            <a:ext cx="11567160" cy="55778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0895" y="1335295"/>
            <a:ext cx="11567160" cy="365414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ontent_TopBlock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630936"/>
            <a:ext cx="11567160" cy="55778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96" y="1335024"/>
            <a:ext cx="11567160" cy="458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08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_TopBlock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630936"/>
            <a:ext cx="11567160" cy="553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896" y="1335024"/>
            <a:ext cx="5708904" cy="46338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025"/>
            <a:ext cx="5705856" cy="46338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0896" y="630936"/>
            <a:ext cx="11567160" cy="553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A480-20E2-8D5F-4824-78126A5F9FB7}"/>
              </a:ext>
            </a:extLst>
          </p:cNvPr>
          <p:cNvSpPr txBox="1">
            <a:spLocks/>
          </p:cNvSpPr>
          <p:nvPr/>
        </p:nvSpPr>
        <p:spPr>
          <a:xfrm>
            <a:off x="311150" y="630238"/>
            <a:ext cx="11566525" cy="55403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Click to edit presentation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6" y="1335024"/>
            <a:ext cx="4461129" cy="4533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5183188" y="1335025"/>
            <a:ext cx="6694868" cy="46338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5FC46981-E187-0A46-AC64-63BF15BEC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633413"/>
            <a:ext cx="11569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1-line title and </a:t>
            </a:r>
            <a:br>
              <a:rPr lang="en-US" altLang="en-US"/>
            </a:br>
            <a:r>
              <a:rPr lang="en-US" altLang="en-US"/>
              <a:t>2-line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89" r:id="rId6"/>
    <p:sldLayoutId id="2147483690" r:id="rId7"/>
    <p:sldLayoutId id="2147483691" r:id="rId8"/>
    <p:sldLayoutId id="2147483698" r:id="rId9"/>
    <p:sldLayoutId id="2147483699" r:id="rId10"/>
    <p:sldLayoutId id="2147483692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EBD20D7-E4F1-6356-5098-4CE41DED1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94067"/>
            <a:ext cx="12192000" cy="1107996"/>
          </a:xfrm>
        </p:spPr>
        <p:txBody>
          <a:bodyPr/>
          <a:lstStyle/>
          <a:p>
            <a:r>
              <a:rPr lang="en-US" altLang="en-US" dirty="0"/>
              <a:t>Diagnosis and Management of TB Disease in Adults</a:t>
            </a:r>
          </a:p>
        </p:txBody>
      </p:sp>
      <p:sp>
        <p:nvSpPr>
          <p:cNvPr id="16386" name="Subtitle 7">
            <a:extLst>
              <a:ext uri="{FF2B5EF4-FFF2-40B4-BE49-F238E27FC236}">
                <a16:creationId xmlns:a16="http://schemas.microsoft.com/office/drawing/2014/main" id="{7F4C3CE8-BB9F-9645-B71F-2193F1B3B2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4321175"/>
            <a:ext cx="12192000" cy="79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cs typeface="Arial"/>
              </a:rPr>
              <a:t>Yates Lee MD</a:t>
            </a:r>
          </a:p>
          <a:p>
            <a:r>
              <a:rPr lang="en-US" altLang="en-US" dirty="0">
                <a:cs typeface="Arial"/>
              </a:rPr>
              <a:t>Harris County TB Elimination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942B-602A-A9B3-6517-10362C11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2E737-8113-DDC6-1056-40212FB46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483" y="1335088"/>
            <a:ext cx="5493859" cy="3654425"/>
          </a:xfrm>
        </p:spPr>
      </p:pic>
    </p:spTree>
    <p:extLst>
      <p:ext uri="{BB962C8B-B14F-4D97-AF65-F5344CB8AC3E}">
        <p14:creationId xmlns:p14="http://schemas.microsoft.com/office/powerpoint/2010/main" val="164907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AC3D-BB1A-E7E7-8569-DE617A76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41301"/>
            <a:ext cx="11567160" cy="546830"/>
          </a:xfrm>
        </p:spPr>
        <p:txBody>
          <a:bodyPr/>
          <a:lstStyle/>
          <a:p>
            <a:r>
              <a:rPr lang="en-US" dirty="0"/>
              <a:t>TB Diagnosis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C84DD4-48AE-A744-5A17-FC7E30254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0895" y="617571"/>
            <a:ext cx="8851334" cy="508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Patient History</a:t>
            </a:r>
          </a:p>
          <a:p>
            <a:pPr lvl="1"/>
            <a:r>
              <a:rPr lang="en-US" dirty="0"/>
              <a:t>Symptoms</a:t>
            </a:r>
          </a:p>
          <a:p>
            <a:pPr lvl="1"/>
            <a:r>
              <a:rPr lang="en-US" dirty="0"/>
              <a:t>History, co morbidities, demographics, family history</a:t>
            </a:r>
          </a:p>
          <a:p>
            <a:pPr lvl="1"/>
            <a:r>
              <a:rPr lang="en-US" dirty="0"/>
              <a:t>Hospital Discharge Information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Laboratory testing</a:t>
            </a:r>
          </a:p>
          <a:p>
            <a:pPr lvl="1"/>
            <a:r>
              <a:rPr lang="en-US" dirty="0"/>
              <a:t>Tuberculin Skin Test or Interferon Gamma Release Assays</a:t>
            </a:r>
          </a:p>
          <a:p>
            <a:pPr marL="914400" lvl="2" indent="0">
              <a:buNone/>
            </a:pPr>
            <a:r>
              <a:rPr lang="en-US" dirty="0"/>
              <a:t>QTF Gold In Tube, </a:t>
            </a:r>
            <a:r>
              <a:rPr lang="en-US" dirty="0" err="1"/>
              <a:t>TSpot</a:t>
            </a:r>
            <a:r>
              <a:rPr lang="en-US" dirty="0"/>
              <a:t> TB </a:t>
            </a:r>
          </a:p>
          <a:p>
            <a:pPr marL="914400" lvl="2" indent="0">
              <a:buNone/>
            </a:pPr>
            <a:r>
              <a:rPr lang="en-US" dirty="0"/>
              <a:t>How often are IGRA’s False negative? False positive?</a:t>
            </a:r>
          </a:p>
          <a:p>
            <a:pPr lvl="1"/>
            <a:r>
              <a:rPr lang="en-US" dirty="0"/>
              <a:t>CBC, LFTs, sputum smears/cultures, Tissue histology</a:t>
            </a:r>
          </a:p>
          <a:p>
            <a:r>
              <a:rPr lang="en-US" dirty="0"/>
              <a:t>Radiologic evaluation</a:t>
            </a:r>
          </a:p>
          <a:p>
            <a:pPr lvl="1"/>
            <a:r>
              <a:rPr lang="en-US" dirty="0"/>
              <a:t>CXR, (CT, MRI)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F356-0619-D21F-97C2-54F9D156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vs Active TB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C884C-226F-EF49-F9F4-3E9F4544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694" y="1335088"/>
            <a:ext cx="6994565" cy="4501611"/>
          </a:xfrm>
        </p:spPr>
      </p:pic>
    </p:spTree>
    <p:extLst>
      <p:ext uri="{BB962C8B-B14F-4D97-AF65-F5344CB8AC3E}">
        <p14:creationId xmlns:p14="http://schemas.microsoft.com/office/powerpoint/2010/main" val="253105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CB22-790E-E415-B68A-E914B87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4112-3A2E-0991-4190-CFA4EF57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a CXR in </a:t>
            </a:r>
          </a:p>
          <a:p>
            <a:pPr lvl="1"/>
            <a:r>
              <a:rPr lang="en-US" dirty="0"/>
              <a:t>Every person with a newly positive TST or IGRA</a:t>
            </a:r>
          </a:p>
          <a:p>
            <a:pPr lvl="1"/>
            <a:r>
              <a:rPr lang="en-US" dirty="0"/>
              <a:t>Any person at risk of TB who has symptoms and no other obvious diagnosis</a:t>
            </a:r>
          </a:p>
          <a:p>
            <a:pPr lvl="1"/>
            <a:r>
              <a:rPr lang="en-US" dirty="0"/>
              <a:t>May be indicated in some asymptomatic, TST/IGRA negative contacts at increased risk </a:t>
            </a:r>
          </a:p>
          <a:p>
            <a:pPr lvl="2"/>
            <a:r>
              <a:rPr lang="en-US" dirty="0"/>
              <a:t>Children 4 years and younger</a:t>
            </a:r>
          </a:p>
          <a:p>
            <a:pPr lvl="2"/>
            <a:r>
              <a:rPr lang="en-US" dirty="0"/>
              <a:t>HIV infected</a:t>
            </a:r>
          </a:p>
          <a:p>
            <a:pPr lvl="2"/>
            <a:r>
              <a:rPr lang="en-US" dirty="0"/>
              <a:t>Immunosuppressed</a:t>
            </a:r>
          </a:p>
        </p:txBody>
      </p:sp>
    </p:spTree>
    <p:extLst>
      <p:ext uri="{BB962C8B-B14F-4D97-AF65-F5344CB8AC3E}">
        <p14:creationId xmlns:p14="http://schemas.microsoft.com/office/powerpoint/2010/main" val="302898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D298-DAD2-160F-33C5-160F3BD2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NAAT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131FB-3571-8603-7E81-3D499720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Confirms AFB + patient as M TB</a:t>
            </a:r>
          </a:p>
          <a:p>
            <a:endParaRPr lang="en-US" sz="2000" dirty="0"/>
          </a:p>
          <a:p>
            <a:r>
              <a:rPr lang="en-US" sz="2000" dirty="0"/>
              <a:t>If AFB + patient is NAAT negative on 2 specimens</a:t>
            </a:r>
          </a:p>
          <a:p>
            <a:pPr lvl="1"/>
            <a:r>
              <a:rPr lang="en-US" sz="2000" b="1" dirty="0"/>
              <a:t>Less likely to have M TB </a:t>
            </a:r>
          </a:p>
          <a:p>
            <a:pPr lvl="2"/>
            <a:r>
              <a:rPr lang="en-US" dirty="0"/>
              <a:t>Suspend Contact investigation and</a:t>
            </a:r>
          </a:p>
          <a:p>
            <a:pPr lvl="2"/>
            <a:r>
              <a:rPr lang="en-US" dirty="0"/>
              <a:t>Hold TB treatment unless TB is a strong consideration</a:t>
            </a:r>
          </a:p>
          <a:p>
            <a:pPr lvl="2"/>
            <a:r>
              <a:rPr lang="en-US" dirty="0"/>
              <a:t>Can I get 2 NAATs from the state?</a:t>
            </a:r>
          </a:p>
          <a:p>
            <a:endParaRPr lang="en-US" sz="2000" dirty="0"/>
          </a:p>
          <a:p>
            <a:r>
              <a:rPr lang="en-US" sz="2000" dirty="0"/>
              <a:t>If patient is not strongly considered to have MTB and is NAAT negative x 2, </a:t>
            </a:r>
          </a:p>
          <a:p>
            <a:pPr lvl="1"/>
            <a:r>
              <a:rPr lang="en-US" sz="2000" b="1" dirty="0"/>
              <a:t>Remove from isolation.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1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B59B-E4B4-434E-BF66-1697102E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Mycobacterial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97EB-E6D4-962C-7DEA-589DFDCD0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initial sputum cultures within 24 hours or 3 days in a row</a:t>
            </a:r>
          </a:p>
          <a:p>
            <a:pPr lvl="1"/>
            <a:r>
              <a:rPr lang="en-US" dirty="0"/>
              <a:t>At least one first morning</a:t>
            </a:r>
          </a:p>
          <a:p>
            <a:pPr lvl="1"/>
            <a:r>
              <a:rPr lang="en-US" dirty="0"/>
              <a:t>At least one observed</a:t>
            </a:r>
          </a:p>
          <a:p>
            <a:r>
              <a:rPr lang="en-US" dirty="0"/>
              <a:t>Cultures should be obtained monthly until negative on two consecutive months</a:t>
            </a:r>
          </a:p>
          <a:p>
            <a:pPr lvl="1"/>
            <a:r>
              <a:rPr lang="en-US" dirty="0"/>
              <a:t>Determine length of therapy</a:t>
            </a:r>
          </a:p>
          <a:p>
            <a:pPr lvl="1"/>
            <a:r>
              <a:rPr lang="en-US" dirty="0"/>
              <a:t>Identify delayed response (+ at 3 months)</a:t>
            </a:r>
          </a:p>
          <a:p>
            <a:pPr lvl="1"/>
            <a:r>
              <a:rPr lang="en-US" dirty="0"/>
              <a:t>Identify treatment failure ( + at 4 months)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0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3A23-0588-7893-745B-2114090B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88900"/>
            <a:ext cx="11567160" cy="1663700"/>
          </a:xfrm>
        </p:spPr>
        <p:txBody>
          <a:bodyPr/>
          <a:lstStyle/>
          <a:p>
            <a:r>
              <a:rPr lang="en-US" dirty="0"/>
              <a:t>When should I consider my specimen delayed?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1FB595-FEDD-DC55-944D-723F19503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579" y="1335088"/>
            <a:ext cx="8579667" cy="3654425"/>
          </a:xfrm>
        </p:spPr>
      </p:pic>
    </p:spTree>
    <p:extLst>
      <p:ext uri="{BB962C8B-B14F-4D97-AF65-F5344CB8AC3E}">
        <p14:creationId xmlns:p14="http://schemas.microsoft.com/office/powerpoint/2010/main" val="32441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4020-06A1-D278-88D2-5CAF3D05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42900"/>
            <a:ext cx="11567160" cy="1104900"/>
          </a:xfrm>
        </p:spPr>
        <p:txBody>
          <a:bodyPr/>
          <a:lstStyle/>
          <a:p>
            <a:r>
              <a:rPr lang="en-US" dirty="0"/>
              <a:t>Management of QFT (+) Persons With an Abnormal CXR and AFB Smear(-)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7AF6-FA4A-9162-EC1D-2D5CD357A1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Isolated CXR with nodules and/or fibrotic lesions:</a:t>
            </a:r>
          </a:p>
          <a:p>
            <a:r>
              <a:rPr lang="en-US" dirty="0"/>
              <a:t>If no symptoms - wait </a:t>
            </a:r>
          </a:p>
          <a:p>
            <a:pPr lvl="1"/>
            <a:r>
              <a:rPr lang="en-US" dirty="0"/>
              <a:t>Collect sputum culture</a:t>
            </a:r>
          </a:p>
          <a:p>
            <a:pPr lvl="1"/>
            <a:r>
              <a:rPr lang="en-US" dirty="0"/>
              <a:t>Evaluate for symptoms</a:t>
            </a:r>
          </a:p>
          <a:p>
            <a:pPr lvl="1"/>
            <a:r>
              <a:rPr lang="en-US" dirty="0"/>
              <a:t>Repeat CXR</a:t>
            </a:r>
          </a:p>
          <a:p>
            <a:r>
              <a:rPr lang="en-US" dirty="0"/>
              <a:t>If CXR stable at 2 – 3 months and cultures are negative, </a:t>
            </a:r>
          </a:p>
          <a:p>
            <a:pPr marL="744538" indent="0">
              <a:spcBef>
                <a:spcPts val="0"/>
              </a:spcBef>
              <a:buNone/>
            </a:pPr>
            <a:r>
              <a:rPr lang="en-US" dirty="0"/>
              <a:t>treat as LTBI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F4906-4E8B-7CF7-1FC6-154298BEAF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Isolated CXR with nodules and/or fibrotic lesions:</a:t>
            </a:r>
          </a:p>
          <a:p>
            <a:pPr lvl="1"/>
            <a:r>
              <a:rPr lang="en-US" dirty="0"/>
              <a:t>If patient has any signs or symptoms of TB disease: </a:t>
            </a:r>
            <a:r>
              <a:rPr lang="en-US" dirty="0">
                <a:solidFill>
                  <a:srgbClr val="FF0000"/>
                </a:solidFill>
              </a:rPr>
              <a:t>This person may have tuberculosis </a:t>
            </a:r>
          </a:p>
          <a:p>
            <a:pPr lvl="2"/>
            <a:r>
              <a:rPr lang="en-US" dirty="0"/>
              <a:t>Start 4 drugs </a:t>
            </a:r>
          </a:p>
          <a:p>
            <a:pPr lvl="1"/>
            <a:r>
              <a:rPr lang="en-US" dirty="0"/>
              <a:t>Never start a single drug in a patient with possible active TB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1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9511-FC6A-692D-BB93-00488054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80724"/>
            <a:ext cx="11567160" cy="1107996"/>
          </a:xfrm>
        </p:spPr>
        <p:txBody>
          <a:bodyPr/>
          <a:lstStyle/>
          <a:p>
            <a:r>
              <a:rPr lang="en-US" dirty="0"/>
              <a:t>TB Management (Drug-Susceptible)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83DC23-1196-B1CC-38EC-BDE0A897B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0895" y="900212"/>
            <a:ext cx="546976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First-line (RIPE regimen):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Rifampin (R)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Isoniazid (I)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Pyrazinamide (P)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Ethambutol (E)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 course: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Intensive phase: 2 months (RIPE)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Continuation phase: 4 months (R + 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duration: 6-9 months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400" b="1" dirty="0">
                <a:latin typeface="Arial" panose="020B0604020202020204" pitchFamily="34" charset="0"/>
              </a:rPr>
              <a:t>What about the 4 month treatment?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8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5EEC-7F56-601D-BAAD-B9482298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80724"/>
            <a:ext cx="11567160" cy="1107996"/>
          </a:xfrm>
        </p:spPr>
        <p:txBody>
          <a:bodyPr/>
          <a:lstStyle/>
          <a:p>
            <a:r>
              <a:rPr lang="en-US" dirty="0"/>
              <a:t>Treatment of Culture-Positive Drug Susceptible Pulmonary TB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3ED08B-5221-B0B2-BB76-256692D82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061" y="1335088"/>
            <a:ext cx="10435480" cy="4354512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C740E1-57A6-F2D1-2EBD-6AA19029CB15}"/>
              </a:ext>
            </a:extLst>
          </p:cNvPr>
          <p:cNvCxnSpPr/>
          <p:nvPr/>
        </p:nvCxnSpPr>
        <p:spPr>
          <a:xfrm>
            <a:off x="1472061" y="5219700"/>
            <a:ext cx="2515739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A06A8E-CF7B-75DE-EE45-A89D40843291}"/>
              </a:ext>
            </a:extLst>
          </p:cNvPr>
          <p:cNvCxnSpPr/>
          <p:nvPr/>
        </p:nvCxnSpPr>
        <p:spPr>
          <a:xfrm>
            <a:off x="1472061" y="5219700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483A26-9DBC-D0C2-DEA8-D25E5FE11E14}"/>
              </a:ext>
            </a:extLst>
          </p:cNvPr>
          <p:cNvCxnSpPr>
            <a:cxnSpLocks/>
          </p:cNvCxnSpPr>
          <p:nvPr/>
        </p:nvCxnSpPr>
        <p:spPr>
          <a:xfrm>
            <a:off x="1472060" y="5689600"/>
            <a:ext cx="25157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67E27AC-EAEB-1C9B-88A7-EC5320EC59B2}"/>
              </a:ext>
            </a:extLst>
          </p:cNvPr>
          <p:cNvSpPr/>
          <p:nvPr/>
        </p:nvSpPr>
        <p:spPr>
          <a:xfrm>
            <a:off x="1472058" y="5219701"/>
            <a:ext cx="2515733" cy="469896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7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D19D-511B-34D8-484D-D6B65DAD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3A382E-3B46-D836-23CA-F76476FC8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0895" y="2054374"/>
            <a:ext cx="1054089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clinical presentation and diagnostic methods for TB disease.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Differentiate latent TB infection (LTBI) from active TB disease.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first-line TB treatment regimens.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6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BAB7-BEE1-038E-DFF9-942F0208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extend more than 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9F2-D614-425E-94A4-5638B7A62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Prolong</a:t>
            </a:r>
            <a:r>
              <a:rPr lang="en-US" dirty="0"/>
              <a:t> continuation phase when:</a:t>
            </a:r>
          </a:p>
          <a:p>
            <a:pPr lvl="1"/>
            <a:r>
              <a:rPr lang="en-US" dirty="0"/>
              <a:t>Positive 2 month culture with cavitary disease</a:t>
            </a:r>
          </a:p>
          <a:p>
            <a:endParaRPr lang="en-US" dirty="0"/>
          </a:p>
          <a:p>
            <a:pPr lvl="1"/>
            <a:r>
              <a:rPr lang="en-US" dirty="0"/>
              <a:t>Extrapulmonary disease</a:t>
            </a:r>
          </a:p>
          <a:p>
            <a:pPr lvl="2"/>
            <a:r>
              <a:rPr lang="en-US" dirty="0"/>
              <a:t>Meningitis, bone and joint</a:t>
            </a:r>
          </a:p>
          <a:p>
            <a:endParaRPr lang="en-US" dirty="0"/>
          </a:p>
          <a:p>
            <a:pPr lvl="1"/>
            <a:r>
              <a:rPr lang="en-US" dirty="0"/>
              <a:t>HIV TB </a:t>
            </a:r>
            <a:r>
              <a:rPr lang="en-US" dirty="0">
                <a:solidFill>
                  <a:srgbClr val="FF0000"/>
                </a:solidFill>
              </a:rPr>
              <a:t>in adults not receiving HAART during TB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8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5480-FB14-7C19-5F4A-BC6CE294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Give Ethambutol?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61D1-C5EB-D681-138E-E0BA80BF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four drug regimen is recommended until susceptibility tests are reported</a:t>
            </a:r>
          </a:p>
          <a:p>
            <a:r>
              <a:rPr lang="en-US" dirty="0"/>
              <a:t>Ethambutol can be stopped as soon as the lab reports an isolate susceptible to INH &amp; rifampin.</a:t>
            </a:r>
          </a:p>
          <a:p>
            <a:r>
              <a:rPr lang="en-US" dirty="0"/>
              <a:t>If treatment is being initiated after drug susceptibility tests are known and the organisms are susceptible, ethambutol is not necessary if the patient is given both INH and rifampin</a:t>
            </a:r>
          </a:p>
          <a:p>
            <a:r>
              <a:rPr lang="en-US" dirty="0"/>
              <a:t>What if it’s a clinical case?</a:t>
            </a:r>
          </a:p>
        </p:txBody>
      </p:sp>
    </p:spTree>
    <p:extLst>
      <p:ext uri="{BB962C8B-B14F-4D97-AF65-F5344CB8AC3E}">
        <p14:creationId xmlns:p14="http://schemas.microsoft.com/office/powerpoint/2010/main" val="280007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269E-5B99-49BA-CDD5-5F0CB905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Considerations: Medication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BD142D-C706-FE94-05B2-23AB1E548C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0895" y="1885096"/>
            <a:ext cx="115467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Rifampin: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orange secretions, hepatotoxicity, drug interactions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Isoniazid: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hepatotoxicity, peripheral neuropathy (give Vit B6)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Pyrazinamide: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hepatotoxicity, hyperuricemia (gout)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Ethambutol: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optic neuritis → vision monitoring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Nurses must: monitor side effects, reinforce adherence</a:t>
            </a:r>
          </a:p>
        </p:txBody>
      </p:sp>
    </p:spTree>
    <p:extLst>
      <p:ext uri="{BB962C8B-B14F-4D97-AF65-F5344CB8AC3E}">
        <p14:creationId xmlns:p14="http://schemas.microsoft.com/office/powerpoint/2010/main" val="189667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EB7-B114-3630-1E25-784518A6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0D5A-88BD-33F5-FC7F-9DDE59B1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Circumstance in which a patient becomes and remains culture-negative while receiving antituberculosis drugs but at </a:t>
            </a:r>
            <a:r>
              <a:rPr lang="en-US" dirty="0">
                <a:solidFill>
                  <a:srgbClr val="FF0000"/>
                </a:solidFill>
              </a:rPr>
              <a:t>some point, </a:t>
            </a:r>
            <a:r>
              <a:rPr lang="en-US" b="1" dirty="0">
                <a:solidFill>
                  <a:srgbClr val="FF0000"/>
                </a:solidFill>
              </a:rPr>
              <a:t>after</a:t>
            </a:r>
            <a:r>
              <a:rPr lang="en-US" dirty="0">
                <a:solidFill>
                  <a:srgbClr val="FF0000"/>
                </a:solidFill>
              </a:rPr>
              <a:t> completion of therapy</a:t>
            </a:r>
            <a:r>
              <a:rPr lang="en-US" dirty="0"/>
              <a:t>, either becomes culture-positive again or experiences clinical and radiographic deterioration consistent with active tuberculosis</a:t>
            </a:r>
          </a:p>
          <a:p>
            <a:r>
              <a:rPr lang="en-US" dirty="0"/>
              <a:t>How often does relapse occur?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2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7BED-80D9-7679-9D40-DCD3B316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80724"/>
            <a:ext cx="11567160" cy="1107996"/>
          </a:xfrm>
        </p:spPr>
        <p:txBody>
          <a:bodyPr/>
          <a:lstStyle/>
          <a:p>
            <a:r>
              <a:rPr lang="en-US" dirty="0"/>
              <a:t>Medical Factors Associated With </a:t>
            </a:r>
            <a:br>
              <a:rPr lang="en-US" dirty="0"/>
            </a:br>
            <a:r>
              <a:rPr lang="en-US" dirty="0"/>
              <a:t>Relapse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0CEC9-19F3-C240-A1ED-C6A5DF36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5" y="1335295"/>
            <a:ext cx="11567160" cy="3782806"/>
          </a:xfrm>
        </p:spPr>
        <p:txBody>
          <a:bodyPr/>
          <a:lstStyle/>
          <a:p>
            <a:r>
              <a:rPr lang="en-US" sz="2000" dirty="0"/>
              <a:t>Cavitary TB</a:t>
            </a:r>
          </a:p>
          <a:p>
            <a:r>
              <a:rPr lang="en-US" sz="2000" dirty="0"/>
              <a:t>Extensive disease on CXR; bilateral infiltrates</a:t>
            </a:r>
          </a:p>
          <a:p>
            <a:r>
              <a:rPr lang="en-US" sz="2000" dirty="0"/>
              <a:t>Positive 2 month culture</a:t>
            </a:r>
          </a:p>
          <a:p>
            <a:r>
              <a:rPr lang="en-US" sz="2000" dirty="0"/>
              <a:t>Associated medical conditions</a:t>
            </a:r>
          </a:p>
          <a:p>
            <a:pPr lvl="1"/>
            <a:r>
              <a:rPr lang="en-US" sz="2000" dirty="0"/>
              <a:t>Diabetes</a:t>
            </a:r>
          </a:p>
          <a:p>
            <a:pPr lvl="1"/>
            <a:r>
              <a:rPr lang="en-US" sz="2000" dirty="0"/>
              <a:t>HIV</a:t>
            </a:r>
          </a:p>
          <a:p>
            <a:pPr lvl="1"/>
            <a:r>
              <a:rPr lang="en-US" sz="2000" dirty="0"/>
              <a:t>Malabsorption of TB drugs</a:t>
            </a:r>
          </a:p>
          <a:p>
            <a:r>
              <a:rPr lang="en-US" sz="2000" dirty="0"/>
              <a:t>Tuberculous lymphadenitis</a:t>
            </a:r>
          </a:p>
          <a:p>
            <a:r>
              <a:rPr lang="en-US" sz="2000" dirty="0"/>
              <a:t>Underweight at diagnosis and failure to gain</a:t>
            </a:r>
          </a:p>
          <a:p>
            <a:pPr marL="801688"/>
            <a:r>
              <a:rPr lang="en-US" sz="2000" dirty="0"/>
              <a:t>Drug resistant disease</a:t>
            </a:r>
          </a:p>
          <a:p>
            <a:pPr marL="1141413"/>
            <a:r>
              <a:rPr lang="en-US" sz="2000" dirty="0"/>
              <a:t>Prior treatment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67782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2D84-8493-FAB1-40EA-DDA5825A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Culture Negative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D239-BA10-315C-E11D-DC8CC76C7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person who could have TB with positive TST or IGRA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Risk factors for TB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Abnormal CXR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Usually – clinical symptoms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cultures are negative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Classify based on clinical and/or radiograph response to treatment at 2 months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Clinical or CXR improvement – Culture Negative TB</a:t>
            </a:r>
          </a:p>
          <a:p>
            <a:pPr marL="1027113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Treat for 4 months (children and HIV + 6 months)</a:t>
            </a:r>
          </a:p>
          <a:p>
            <a:pPr marL="119697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RIPE for 2 months, then RIE +/- PZA dependent on INH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4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928-E8DD-7647-717D-B503D813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Treatment Interruptions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18B7-1355-6E9C-A1D5-1046E89F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Initial phase of therapy</a:t>
            </a:r>
          </a:p>
          <a:p>
            <a:pPr lvl="1"/>
            <a:r>
              <a:rPr lang="en-US" sz="2000" dirty="0"/>
              <a:t>&lt;14 days –complete standard # of doses</a:t>
            </a:r>
          </a:p>
          <a:p>
            <a:endParaRPr lang="en-US" sz="2000" dirty="0"/>
          </a:p>
          <a:p>
            <a:pPr lvl="1"/>
            <a:r>
              <a:rPr lang="en-US" sz="2000" dirty="0"/>
              <a:t>&gt;14 days – restart from the beginning</a:t>
            </a:r>
          </a:p>
          <a:p>
            <a:endParaRPr lang="en-US" sz="2000" dirty="0"/>
          </a:p>
          <a:p>
            <a:r>
              <a:rPr lang="en-US" sz="2000" dirty="0"/>
              <a:t>Continuation phase</a:t>
            </a:r>
          </a:p>
          <a:p>
            <a:pPr lvl="1"/>
            <a:r>
              <a:rPr lang="en-US" sz="2000" dirty="0"/>
              <a:t>&gt;80% doses by DOT – if initial smear–, may stop but if initial smear +, complete treatment</a:t>
            </a:r>
          </a:p>
          <a:p>
            <a:pPr lvl="1"/>
            <a:r>
              <a:rPr lang="en-US" sz="2000" dirty="0"/>
              <a:t>&lt; 80% doses by DOT and lapse &gt;3 months – reevaluate and restart therapy from beginning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6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63EF-02DE-ADBB-90BC-36A8EC9E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FC62-5B89-1E59-5E76-11DDF622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Does a negative IGRA rule out TBD?</a:t>
            </a:r>
          </a:p>
          <a:p>
            <a:endParaRPr lang="en-US" dirty="0"/>
          </a:p>
          <a:p>
            <a:r>
              <a:rPr lang="en-US" dirty="0"/>
              <a:t>2. What is the minimum duration for drug-susceptible TBD?</a:t>
            </a:r>
          </a:p>
          <a:p>
            <a:endParaRPr lang="en-US" dirty="0"/>
          </a:p>
          <a:p>
            <a:r>
              <a:rPr lang="en-US" dirty="0"/>
              <a:t>3. True or False: A normal chest X-ray rules out active TB disease.</a:t>
            </a:r>
          </a:p>
          <a:p>
            <a:endParaRPr lang="en-US" dirty="0"/>
          </a:p>
          <a:p>
            <a:r>
              <a:rPr lang="en-US" dirty="0"/>
              <a:t>4. Which famous Beatle had TB?</a:t>
            </a:r>
          </a:p>
        </p:txBody>
      </p:sp>
    </p:spTree>
    <p:extLst>
      <p:ext uri="{BB962C8B-B14F-4D97-AF65-F5344CB8AC3E}">
        <p14:creationId xmlns:p14="http://schemas.microsoft.com/office/powerpoint/2010/main" val="856490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A907-BCB7-A6DF-F383-91EC72B9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D0D5-A6BC-FCE5-1B6F-FBAD5FA5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  <a:p>
            <a:r>
              <a:rPr lang="en-US" dirty="0"/>
              <a:t>TB remains a major global health issue</a:t>
            </a:r>
          </a:p>
          <a:p>
            <a:r>
              <a:rPr lang="en-US" dirty="0"/>
              <a:t>Diagnosis = clinical + lab + imaging</a:t>
            </a:r>
          </a:p>
          <a:p>
            <a:r>
              <a:rPr lang="en-US" dirty="0"/>
              <a:t>RIPE regimen = first-line treatment</a:t>
            </a:r>
          </a:p>
          <a:p>
            <a:r>
              <a:rPr lang="en-US" dirty="0"/>
              <a:t>Nurses play a central role in adherence, safety, and infection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2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B317-A0F6-D991-3E4B-8475E121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E752-F4EE-6C8C-CE6B-8BC625DC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Does a negative IGRA rule out TBD?</a:t>
            </a:r>
          </a:p>
          <a:p>
            <a:endParaRPr lang="en-US" dirty="0"/>
          </a:p>
          <a:p>
            <a:r>
              <a:rPr lang="en-US" dirty="0"/>
              <a:t>2. What is the minimum duration of treatment for drug-susceptible TBD?</a:t>
            </a:r>
          </a:p>
          <a:p>
            <a:endParaRPr lang="en-US" dirty="0"/>
          </a:p>
          <a:p>
            <a:r>
              <a:rPr lang="en-US" dirty="0"/>
              <a:t>3. True or False: A normal chest X-ray rules out active TB disease.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4. Which famous Beatle had TB?</a:t>
            </a:r>
          </a:p>
        </p:txBody>
      </p:sp>
    </p:spTree>
    <p:extLst>
      <p:ext uri="{BB962C8B-B14F-4D97-AF65-F5344CB8AC3E}">
        <p14:creationId xmlns:p14="http://schemas.microsoft.com/office/powerpoint/2010/main" val="159495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A7AD-A2E4-19B2-DE7F-A2913D1A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Burden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C34F2-7ED1-24A4-A182-0AD2283A9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960" y="1428507"/>
            <a:ext cx="5691209" cy="4069941"/>
          </a:xfrm>
        </p:spPr>
      </p:pic>
    </p:spTree>
    <p:extLst>
      <p:ext uri="{BB962C8B-B14F-4D97-AF65-F5344CB8AC3E}">
        <p14:creationId xmlns:p14="http://schemas.microsoft.com/office/powerpoint/2010/main" val="25622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BC01-27AD-A612-0DD6-5AD1455C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Sanitoriums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64B6DB8-EB44-A1D6-189A-202B6BA2E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5" y="2973883"/>
            <a:ext cx="5580228" cy="36544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A638B-4B8D-F127-CE19-64ADB4CB8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84" y="1461852"/>
            <a:ext cx="4608267" cy="36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1639-5C30-2CC5-6327-B1A70AE5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TB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D394D8-F17D-AEF2-6C21-E767EE964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69" y="1652979"/>
            <a:ext cx="5435185" cy="408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EFD97-2D29-1201-AC03-4207964F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23" y="1652979"/>
            <a:ext cx="3707832" cy="49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769E-5855-9250-28C1-1BBA7194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0B83BB-B19A-9956-E26B-7146830CA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0895" y="1392655"/>
            <a:ext cx="1058494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TB: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Persistent cough (≥2–3 weeks)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Hemoptysis, weight loss, night sweats, fever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Pleural TB considered pulmonary?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Extrapulmonary TB: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Lymph nodes, CNS (TB meningitis), bones/joints, pleura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Note: Symptoms may be subtle in immunocompromised patients</a:t>
            </a:r>
          </a:p>
        </p:txBody>
      </p:sp>
    </p:spTree>
    <p:extLst>
      <p:ext uri="{BB962C8B-B14F-4D97-AF65-F5344CB8AC3E}">
        <p14:creationId xmlns:p14="http://schemas.microsoft.com/office/powerpoint/2010/main" val="266886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FDBC-B335-7BAA-57ED-36EA99D7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Tuberculosis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5F76-0439-88CC-A754-11C56E54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 is divided into primary and post-primary (or reactivation)</a:t>
            </a:r>
          </a:p>
          <a:p>
            <a:endParaRPr lang="en-US" dirty="0"/>
          </a:p>
          <a:p>
            <a:r>
              <a:rPr lang="en-US" dirty="0"/>
              <a:t>Most primary TB resolves spontaneously, but reactivation may occur without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8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AA72-1764-7C7E-EC79-BC0EA1DE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Reactivation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9D4E-7479-2E25-6141-472780D39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Primary TB is progressive</a:t>
            </a:r>
          </a:p>
          <a:p>
            <a:endParaRPr lang="en-US" dirty="0"/>
          </a:p>
          <a:p>
            <a:r>
              <a:rPr lang="en-US" dirty="0"/>
              <a:t>Upper lobes predilection, cavitation and absence of lymphadenopathy </a:t>
            </a:r>
          </a:p>
          <a:p>
            <a:endParaRPr lang="en-US" dirty="0"/>
          </a:p>
          <a:p>
            <a:r>
              <a:rPr lang="en-US" dirty="0"/>
              <a:t>Fibrosis and calcification are seen after healing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PH Brand">
      <a:dk1>
        <a:srgbClr val="6D6F71"/>
      </a:dk1>
      <a:lt1>
        <a:srgbClr val="FFFFFF"/>
      </a:lt1>
      <a:dk2>
        <a:srgbClr val="58595B"/>
      </a:dk2>
      <a:lt2>
        <a:srgbClr val="E7E6E6"/>
      </a:lt2>
      <a:accent1>
        <a:srgbClr val="00B3E3"/>
      </a:accent1>
      <a:accent2>
        <a:srgbClr val="63D059"/>
      </a:accent2>
      <a:accent3>
        <a:srgbClr val="DC4588"/>
      </a:accent3>
      <a:accent4>
        <a:srgbClr val="FFC000"/>
      </a:accent4>
      <a:accent5>
        <a:srgbClr val="6D6F71"/>
      </a:accent5>
      <a:accent6>
        <a:srgbClr val="58595B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07347AE5-AA8D-1A44-81F9-31C5D310E895}" vid="{3540F44B-3E98-BC4D-9000-33DB470BE73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B3DD2EBA4FA4B99F3651C04EDB2BC" ma:contentTypeVersion="14" ma:contentTypeDescription="Create a new document." ma:contentTypeScope="" ma:versionID="6be411b154b896497a689c6860745c6f">
  <xsd:schema xmlns:xsd="http://www.w3.org/2001/XMLSchema" xmlns:xs="http://www.w3.org/2001/XMLSchema" xmlns:p="http://schemas.microsoft.com/office/2006/metadata/properties" xmlns:ns2="50ba63de-666b-4145-a576-2c85029d00a2" xmlns:ns3="b34a75cc-7348-45b1-a151-f00549b9c28c" targetNamespace="http://schemas.microsoft.com/office/2006/metadata/properties" ma:root="true" ma:fieldsID="bf8ffadcdfc1a56b6728c15987115f83" ns2:_="" ns3:_="">
    <xsd:import namespace="50ba63de-666b-4145-a576-2c85029d00a2"/>
    <xsd:import namespace="b34a75cc-7348-45b1-a151-f00549b9c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a63de-666b-4145-a576-2c85029d0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a75cc-7348-45b1-a151-f00549b9c2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6d679b9-8f18-42e5-a927-a98e21698321}" ma:internalName="TaxCatchAll" ma:showField="CatchAllData" ma:web="b34a75cc-7348-45b1-a151-f00549b9c2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3ED2D-EE0E-424E-9171-71CCB1CA4C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04B026-5FC2-455F-B597-E9192CA3D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a63de-666b-4145-a576-2c85029d00a2"/>
    <ds:schemaRef ds:uri="b34a75cc-7348-45b1-a151-f00549b9c2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HCPH_PPT_Template_2025</Template>
  <TotalTime>294</TotalTime>
  <Words>1082</Words>
  <Application>Microsoft Office PowerPoint</Application>
  <PresentationFormat>Widescreen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Arial Black</vt:lpstr>
      <vt:lpstr>Office Theme</vt:lpstr>
      <vt:lpstr>Diagnosis and Management of TB Disease in Adults</vt:lpstr>
      <vt:lpstr>Objectives</vt:lpstr>
      <vt:lpstr>Pretest </vt:lpstr>
      <vt:lpstr>Global and Local Burden</vt:lpstr>
      <vt:lpstr>Sanitoriums</vt:lpstr>
      <vt:lpstr>Houston TB</vt:lpstr>
      <vt:lpstr>Clinical Presentation</vt:lpstr>
      <vt:lpstr>Primary Tuberculosis</vt:lpstr>
      <vt:lpstr>Reactivation TB</vt:lpstr>
      <vt:lpstr>PowerPoint Presentation</vt:lpstr>
      <vt:lpstr>TB Diagnosis</vt:lpstr>
      <vt:lpstr>Latent vs Active TB</vt:lpstr>
      <vt:lpstr>CXR</vt:lpstr>
      <vt:lpstr>Why Use A NAAT ?</vt:lpstr>
      <vt:lpstr>Mycobacterial Cultures</vt:lpstr>
      <vt:lpstr>When should I consider my specimen delayed? </vt:lpstr>
      <vt:lpstr>Management of QFT (+) Persons With an Abnormal CXR and AFB Smear(-)</vt:lpstr>
      <vt:lpstr>TB Management (Drug-Susceptible) </vt:lpstr>
      <vt:lpstr>Treatment of Culture-Positive Drug Susceptible Pulmonary TB </vt:lpstr>
      <vt:lpstr>When to extend more than 6 months</vt:lpstr>
      <vt:lpstr>Why Give Ethambutol?</vt:lpstr>
      <vt:lpstr>Nursing Considerations: Medication</vt:lpstr>
      <vt:lpstr>Relapse</vt:lpstr>
      <vt:lpstr>Medical Factors Associated With  Relapse</vt:lpstr>
      <vt:lpstr>What about Culture Negative TB</vt:lpstr>
      <vt:lpstr>Management of Treatment Interruptions</vt:lpstr>
      <vt:lpstr>Post Test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Yates (PHS)</dc:creator>
  <cp:lastModifiedBy>Wayne, Alysia</cp:lastModifiedBy>
  <cp:revision>5</cp:revision>
  <cp:lastPrinted>2025-09-02T20:56:11Z</cp:lastPrinted>
  <dcterms:created xsi:type="dcterms:W3CDTF">2025-05-02T13:15:14Z</dcterms:created>
  <dcterms:modified xsi:type="dcterms:W3CDTF">2025-09-03T15:26:14Z</dcterms:modified>
</cp:coreProperties>
</file>