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191" r:id="rId1"/>
    <p:sldMasterId id="2147485203" r:id="rId2"/>
    <p:sldMasterId id="2147487175" r:id="rId3"/>
    <p:sldMasterId id="2147487195" r:id="rId4"/>
    <p:sldMasterId id="2147487205" r:id="rId5"/>
  </p:sldMasterIdLst>
  <p:notesMasterIdLst>
    <p:notesMasterId r:id="rId49"/>
  </p:notesMasterIdLst>
  <p:handoutMasterIdLst>
    <p:handoutMasterId r:id="rId50"/>
  </p:handoutMasterIdLst>
  <p:sldIdLst>
    <p:sldId id="256" r:id="rId6"/>
    <p:sldId id="1022" r:id="rId7"/>
    <p:sldId id="1042" r:id="rId8"/>
    <p:sldId id="1059" r:id="rId9"/>
    <p:sldId id="1025" r:id="rId10"/>
    <p:sldId id="1026" r:id="rId11"/>
    <p:sldId id="1027" r:id="rId12"/>
    <p:sldId id="1047" r:id="rId13"/>
    <p:sldId id="1029" r:id="rId14"/>
    <p:sldId id="1037" r:id="rId15"/>
    <p:sldId id="1030" r:id="rId16"/>
    <p:sldId id="1048" r:id="rId17"/>
    <p:sldId id="1049" r:id="rId18"/>
    <p:sldId id="1055" r:id="rId19"/>
    <p:sldId id="1056" r:id="rId20"/>
    <p:sldId id="1060" r:id="rId21"/>
    <p:sldId id="1062" r:id="rId22"/>
    <p:sldId id="1063" r:id="rId23"/>
    <p:sldId id="1050" r:id="rId24"/>
    <p:sldId id="1064" r:id="rId25"/>
    <p:sldId id="1065" r:id="rId26"/>
    <p:sldId id="1051" r:id="rId27"/>
    <p:sldId id="1039" r:id="rId28"/>
    <p:sldId id="1052" r:id="rId29"/>
    <p:sldId id="1066" r:id="rId30"/>
    <p:sldId id="1040" r:id="rId31"/>
    <p:sldId id="1067" r:id="rId32"/>
    <p:sldId id="1041" r:id="rId33"/>
    <p:sldId id="1068" r:id="rId34"/>
    <p:sldId id="1053" r:id="rId35"/>
    <p:sldId id="1080" r:id="rId36"/>
    <p:sldId id="1069" r:id="rId37"/>
    <p:sldId id="1054" r:id="rId38"/>
    <p:sldId id="1071" r:id="rId39"/>
    <p:sldId id="1072" r:id="rId40"/>
    <p:sldId id="1073" r:id="rId41"/>
    <p:sldId id="1070" r:id="rId42"/>
    <p:sldId id="1076" r:id="rId43"/>
    <p:sldId id="1075" r:id="rId44"/>
    <p:sldId id="1074" r:id="rId45"/>
    <p:sldId id="1077" r:id="rId46"/>
    <p:sldId id="1078" r:id="rId47"/>
    <p:sldId id="1079" r:id="rId48"/>
  </p:sldIdLst>
  <p:sldSz cx="9144000" cy="6858000" type="screen4x3"/>
  <p:notesSz cx="6858000" cy="9236075"/>
  <p:defaultTextStyle>
    <a:defPPr>
      <a:defRPr lang="en-US"/>
    </a:defPPr>
    <a:lvl1pPr algn="l" rtl="0" eaLnBrk="0" fontAlgn="base" hangingPunct="0">
      <a:spcBef>
        <a:spcPct val="0"/>
      </a:spcBef>
      <a:spcAft>
        <a:spcPct val="0"/>
      </a:spcAft>
      <a:defRPr kern="1200">
        <a:solidFill>
          <a:schemeClr val="bg2"/>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bg2"/>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bg2"/>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bg2"/>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bg2"/>
        </a:solidFill>
        <a:latin typeface="Garamond" panose="02020404030301010803" pitchFamily="18" charset="0"/>
        <a:ea typeface="+mn-ea"/>
        <a:cs typeface="+mn-cs"/>
      </a:defRPr>
    </a:lvl5pPr>
    <a:lvl6pPr marL="2286000" algn="l" defTabSz="914400" rtl="0" eaLnBrk="1" latinLnBrk="0" hangingPunct="1">
      <a:defRPr kern="1200">
        <a:solidFill>
          <a:schemeClr val="bg2"/>
        </a:solidFill>
        <a:latin typeface="Garamond" panose="02020404030301010803" pitchFamily="18" charset="0"/>
        <a:ea typeface="+mn-ea"/>
        <a:cs typeface="+mn-cs"/>
      </a:defRPr>
    </a:lvl6pPr>
    <a:lvl7pPr marL="2743200" algn="l" defTabSz="914400" rtl="0" eaLnBrk="1" latinLnBrk="0" hangingPunct="1">
      <a:defRPr kern="1200">
        <a:solidFill>
          <a:schemeClr val="bg2"/>
        </a:solidFill>
        <a:latin typeface="Garamond" panose="02020404030301010803" pitchFamily="18" charset="0"/>
        <a:ea typeface="+mn-ea"/>
        <a:cs typeface="+mn-cs"/>
      </a:defRPr>
    </a:lvl7pPr>
    <a:lvl8pPr marL="3200400" algn="l" defTabSz="914400" rtl="0" eaLnBrk="1" latinLnBrk="0" hangingPunct="1">
      <a:defRPr kern="1200">
        <a:solidFill>
          <a:schemeClr val="bg2"/>
        </a:solidFill>
        <a:latin typeface="Garamond" panose="02020404030301010803" pitchFamily="18" charset="0"/>
        <a:ea typeface="+mn-ea"/>
        <a:cs typeface="+mn-cs"/>
      </a:defRPr>
    </a:lvl8pPr>
    <a:lvl9pPr marL="3657600" algn="l" defTabSz="914400" rtl="0" eaLnBrk="1" latinLnBrk="0" hangingPunct="1">
      <a:defRPr kern="1200">
        <a:solidFill>
          <a:schemeClr val="bg2"/>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90FC"/>
    <a:srgbClr val="060606"/>
    <a:srgbClr val="1D120E"/>
    <a:srgbClr val="18110B"/>
    <a:srgbClr val="982D94"/>
    <a:srgbClr val="690D5F"/>
    <a:srgbClr val="810F7C"/>
    <a:srgbClr val="7210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9" autoAdjust="0"/>
    <p:restoredTop sz="85098" autoAdjust="0"/>
  </p:normalViewPr>
  <p:slideViewPr>
    <p:cSldViewPr>
      <p:cViewPr varScale="1">
        <p:scale>
          <a:sx n="95" d="100"/>
          <a:sy n="95" d="100"/>
        </p:scale>
        <p:origin x="216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1" d="100"/>
          <a:sy n="41" d="100"/>
        </p:scale>
        <p:origin x="-1470" y="-114"/>
      </p:cViewPr>
      <p:guideLst>
        <p:guide orient="horz" pos="2909"/>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6C8CF3-DD6E-4313-8DD9-AA7C975D2CE1}"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US"/>
        </a:p>
      </dgm:t>
    </dgm:pt>
    <dgm:pt modelId="{0709D705-4A36-48B0-A6BA-A095EE4FAF95}">
      <dgm:prSet phldrT="[Text]"/>
      <dgm:spPr/>
      <dgm:t>
        <a:bodyPr/>
        <a:lstStyle/>
        <a:p>
          <a:r>
            <a:rPr lang="en-US" dirty="0"/>
            <a:t>Option </a:t>
          </a:r>
          <a:r>
            <a:rPr lang="en-US" b="1" dirty="0"/>
            <a:t>A</a:t>
          </a:r>
        </a:p>
      </dgm:t>
    </dgm:pt>
    <dgm:pt modelId="{E02385D1-DCA1-4D6D-86B8-BEFD0EB2861A}" type="parTrans" cxnId="{7DFA3664-A16E-416C-8F27-54411DB727FF}">
      <dgm:prSet/>
      <dgm:spPr/>
      <dgm:t>
        <a:bodyPr/>
        <a:lstStyle/>
        <a:p>
          <a:endParaRPr lang="en-US"/>
        </a:p>
      </dgm:t>
    </dgm:pt>
    <dgm:pt modelId="{8D32E50F-C1A3-4780-B210-3C63F4351C35}" type="sibTrans" cxnId="{7DFA3664-A16E-416C-8F27-54411DB727FF}">
      <dgm:prSet/>
      <dgm:spPr/>
      <dgm:t>
        <a:bodyPr/>
        <a:lstStyle/>
        <a:p>
          <a:endParaRPr lang="en-US"/>
        </a:p>
      </dgm:t>
    </dgm:pt>
    <dgm:pt modelId="{D1414171-8392-4780-8DDB-F3018A691C42}">
      <dgm:prSet phldrT="[Text]" custT="1"/>
      <dgm:spPr/>
      <dgm:t>
        <a:bodyPr/>
        <a:lstStyle/>
        <a:p>
          <a:r>
            <a:rPr lang="en-US" sz="2000" dirty="0"/>
            <a:t>You hold the DOT dose</a:t>
          </a:r>
        </a:p>
      </dgm:t>
    </dgm:pt>
    <dgm:pt modelId="{AFC1DCA1-CF03-4948-96A8-0DDE43B50543}" type="parTrans" cxnId="{DA0458CB-45BA-4171-894D-C8FFE8B28495}">
      <dgm:prSet/>
      <dgm:spPr/>
      <dgm:t>
        <a:bodyPr/>
        <a:lstStyle/>
        <a:p>
          <a:endParaRPr lang="en-US"/>
        </a:p>
      </dgm:t>
    </dgm:pt>
    <dgm:pt modelId="{FC1D543C-E286-45F7-95C2-57E9F0543594}" type="sibTrans" cxnId="{DA0458CB-45BA-4171-894D-C8FFE8B28495}">
      <dgm:prSet/>
      <dgm:spPr/>
      <dgm:t>
        <a:bodyPr/>
        <a:lstStyle/>
        <a:p>
          <a:endParaRPr lang="en-US"/>
        </a:p>
      </dgm:t>
    </dgm:pt>
    <dgm:pt modelId="{BFA2B937-48E1-4DB2-BF23-90B7CA3D626D}">
      <dgm:prSet phldrT="[Text]"/>
      <dgm:spPr/>
      <dgm:t>
        <a:bodyPr/>
        <a:lstStyle/>
        <a:p>
          <a:r>
            <a:rPr lang="en-US" dirty="0"/>
            <a:t>Option </a:t>
          </a:r>
          <a:r>
            <a:rPr lang="en-US" b="1" dirty="0"/>
            <a:t>B</a:t>
          </a:r>
        </a:p>
      </dgm:t>
    </dgm:pt>
    <dgm:pt modelId="{AC511E8F-0428-4F55-A99B-7C3DF35BD276}" type="parTrans" cxnId="{29264A4A-A456-4370-8E73-E6571C262B16}">
      <dgm:prSet/>
      <dgm:spPr/>
      <dgm:t>
        <a:bodyPr/>
        <a:lstStyle/>
        <a:p>
          <a:endParaRPr lang="en-US"/>
        </a:p>
      </dgm:t>
    </dgm:pt>
    <dgm:pt modelId="{A958EC8C-1F93-4AB0-BCEF-DE3BD74D2CCE}" type="sibTrans" cxnId="{29264A4A-A456-4370-8E73-E6571C262B16}">
      <dgm:prSet/>
      <dgm:spPr/>
      <dgm:t>
        <a:bodyPr/>
        <a:lstStyle/>
        <a:p>
          <a:endParaRPr lang="en-US"/>
        </a:p>
      </dgm:t>
    </dgm:pt>
    <dgm:pt modelId="{30AB8E2D-9EC9-4AD7-AB29-BF9755A4720A}">
      <dgm:prSet phldrT="[Text]" custT="1"/>
      <dgm:spPr/>
      <dgm:t>
        <a:bodyPr/>
        <a:lstStyle/>
        <a:p>
          <a:r>
            <a:rPr lang="en-US" sz="2000" dirty="0"/>
            <a:t>You allow her to take today’s DOT dose – the nausea is not new</a:t>
          </a:r>
        </a:p>
      </dgm:t>
    </dgm:pt>
    <dgm:pt modelId="{6097ED3B-BBE1-47F0-8035-354F163B0639}" type="parTrans" cxnId="{CBBAC151-1D84-4DB3-92C8-94E0649A9BE9}">
      <dgm:prSet/>
      <dgm:spPr/>
      <dgm:t>
        <a:bodyPr/>
        <a:lstStyle/>
        <a:p>
          <a:endParaRPr lang="en-US"/>
        </a:p>
      </dgm:t>
    </dgm:pt>
    <dgm:pt modelId="{59691F25-5D8D-4AE6-9788-4D044FB127C1}" type="sibTrans" cxnId="{CBBAC151-1D84-4DB3-92C8-94E0649A9BE9}">
      <dgm:prSet/>
      <dgm:spPr/>
      <dgm:t>
        <a:bodyPr/>
        <a:lstStyle/>
        <a:p>
          <a:endParaRPr lang="en-US"/>
        </a:p>
      </dgm:t>
    </dgm:pt>
    <dgm:pt modelId="{565EE29B-6274-4D00-8BDA-5F71815404A9}">
      <dgm:prSet phldrT="[Text]" custT="1"/>
      <dgm:spPr/>
      <dgm:t>
        <a:bodyPr/>
        <a:lstStyle/>
        <a:p>
          <a:r>
            <a:rPr lang="en-US" sz="2000" dirty="0"/>
            <a:t>You draw LFTs</a:t>
          </a:r>
        </a:p>
      </dgm:t>
    </dgm:pt>
    <dgm:pt modelId="{F7462A95-12DA-4E21-912A-D7DC39AA6F6F}" type="parTrans" cxnId="{33C46B0E-AF1D-4277-ACC1-8DB41B4A3869}">
      <dgm:prSet/>
      <dgm:spPr/>
      <dgm:t>
        <a:bodyPr/>
        <a:lstStyle/>
        <a:p>
          <a:endParaRPr lang="en-US"/>
        </a:p>
      </dgm:t>
    </dgm:pt>
    <dgm:pt modelId="{E857DD72-A1C1-4757-8295-E9B2F8F83631}" type="sibTrans" cxnId="{33C46B0E-AF1D-4277-ACC1-8DB41B4A3869}">
      <dgm:prSet/>
      <dgm:spPr/>
      <dgm:t>
        <a:bodyPr/>
        <a:lstStyle/>
        <a:p>
          <a:endParaRPr lang="en-US"/>
        </a:p>
      </dgm:t>
    </dgm:pt>
    <dgm:pt modelId="{976EA30B-6DBA-4EB0-B803-79683DC947CD}">
      <dgm:prSet phldrT="[Text]" custT="1"/>
      <dgm:spPr/>
      <dgm:t>
        <a:bodyPr/>
        <a:lstStyle/>
        <a:p>
          <a:r>
            <a:rPr lang="en-US" sz="2000" dirty="0"/>
            <a:t>You instruct the patient to take small meals</a:t>
          </a:r>
        </a:p>
      </dgm:t>
    </dgm:pt>
    <dgm:pt modelId="{CD7A9016-5C07-41D0-A3EF-C7D6527489C6}" type="parTrans" cxnId="{493B9F79-AD8B-4DAD-8B2C-9822C5670EFF}">
      <dgm:prSet/>
      <dgm:spPr/>
      <dgm:t>
        <a:bodyPr/>
        <a:lstStyle/>
        <a:p>
          <a:endParaRPr lang="en-US"/>
        </a:p>
      </dgm:t>
    </dgm:pt>
    <dgm:pt modelId="{BE95250E-A9DA-45D1-B9F3-9EB119AC147B}" type="sibTrans" cxnId="{493B9F79-AD8B-4DAD-8B2C-9822C5670EFF}">
      <dgm:prSet/>
      <dgm:spPr/>
      <dgm:t>
        <a:bodyPr/>
        <a:lstStyle/>
        <a:p>
          <a:endParaRPr lang="en-US"/>
        </a:p>
      </dgm:t>
    </dgm:pt>
    <dgm:pt modelId="{7A17477D-9AAF-4838-AB4D-41BF926344AF}">
      <dgm:prSet phldrT="[Text]" custT="1"/>
      <dgm:spPr/>
      <dgm:t>
        <a:bodyPr/>
        <a:lstStyle/>
        <a:p>
          <a:r>
            <a:rPr lang="en-US" sz="2000" dirty="0"/>
            <a:t>You instruct the patient to remain in home-based isolation</a:t>
          </a:r>
        </a:p>
      </dgm:t>
    </dgm:pt>
    <dgm:pt modelId="{24A598FF-1CE1-4C8C-9152-81F6A5CEB6FC}" type="parTrans" cxnId="{BDCC909F-0BBC-46C9-B54B-FA5A1CF9EA6D}">
      <dgm:prSet/>
      <dgm:spPr/>
      <dgm:t>
        <a:bodyPr/>
        <a:lstStyle/>
        <a:p>
          <a:endParaRPr lang="en-US"/>
        </a:p>
      </dgm:t>
    </dgm:pt>
    <dgm:pt modelId="{5ECC4A4E-E5B0-453B-B219-E91CC829A183}" type="sibTrans" cxnId="{BDCC909F-0BBC-46C9-B54B-FA5A1CF9EA6D}">
      <dgm:prSet/>
      <dgm:spPr/>
      <dgm:t>
        <a:bodyPr/>
        <a:lstStyle/>
        <a:p>
          <a:endParaRPr lang="en-US"/>
        </a:p>
      </dgm:t>
    </dgm:pt>
    <dgm:pt modelId="{809CBE1A-929C-4982-9493-1A68A76120D1}">
      <dgm:prSet phldrT="[Text]" custT="1"/>
      <dgm:spPr/>
      <dgm:t>
        <a:bodyPr/>
        <a:lstStyle/>
        <a:p>
          <a:r>
            <a:rPr lang="en-US" sz="2000" dirty="0"/>
            <a:t>You inform your physician </a:t>
          </a:r>
        </a:p>
      </dgm:t>
    </dgm:pt>
    <dgm:pt modelId="{A74A3E0B-72B8-45A5-AE65-2C52E05E0E37}" type="parTrans" cxnId="{0BCC82B3-C3CB-4031-B226-2ACDB0EA8E77}">
      <dgm:prSet/>
      <dgm:spPr/>
      <dgm:t>
        <a:bodyPr/>
        <a:lstStyle/>
        <a:p>
          <a:endParaRPr lang="en-US"/>
        </a:p>
      </dgm:t>
    </dgm:pt>
    <dgm:pt modelId="{234A5E05-1AAF-4968-9C47-6F8B80C4C474}" type="sibTrans" cxnId="{0BCC82B3-C3CB-4031-B226-2ACDB0EA8E77}">
      <dgm:prSet/>
      <dgm:spPr/>
      <dgm:t>
        <a:bodyPr/>
        <a:lstStyle/>
        <a:p>
          <a:endParaRPr lang="en-US"/>
        </a:p>
      </dgm:t>
    </dgm:pt>
    <dgm:pt modelId="{5EF49352-5C1E-40F0-8DE4-0A4BDC29E62E}">
      <dgm:prSet phldrT="[Text]" custT="1"/>
      <dgm:spPr/>
      <dgm:t>
        <a:bodyPr/>
        <a:lstStyle/>
        <a:p>
          <a:r>
            <a:rPr lang="en-US" sz="2000" dirty="0"/>
            <a:t>You draw LFTs</a:t>
          </a:r>
        </a:p>
      </dgm:t>
    </dgm:pt>
    <dgm:pt modelId="{2AAFC3FD-EDD5-4458-9648-B665DDC01960}" type="parTrans" cxnId="{A17B0651-37DC-4B49-999C-1CB7A3B07F6A}">
      <dgm:prSet/>
      <dgm:spPr/>
      <dgm:t>
        <a:bodyPr/>
        <a:lstStyle/>
        <a:p>
          <a:endParaRPr lang="en-US"/>
        </a:p>
      </dgm:t>
    </dgm:pt>
    <dgm:pt modelId="{902BA554-15F7-45AB-8CCF-54DB47020E4F}" type="sibTrans" cxnId="{A17B0651-37DC-4B49-999C-1CB7A3B07F6A}">
      <dgm:prSet/>
      <dgm:spPr/>
      <dgm:t>
        <a:bodyPr/>
        <a:lstStyle/>
        <a:p>
          <a:endParaRPr lang="en-US"/>
        </a:p>
      </dgm:t>
    </dgm:pt>
    <dgm:pt modelId="{36BFDCCF-6F29-4896-875B-98BB467FBAC3}">
      <dgm:prSet phldrT="[Text]" custT="1"/>
      <dgm:spPr/>
      <dgm:t>
        <a:bodyPr/>
        <a:lstStyle/>
        <a:p>
          <a:r>
            <a:rPr lang="en-US" sz="2000" dirty="0"/>
            <a:t>You let her know you will ask about the weekend wedding </a:t>
          </a:r>
        </a:p>
      </dgm:t>
    </dgm:pt>
    <dgm:pt modelId="{91E12BA7-0D05-4D23-8FA5-99482836F710}" type="parTrans" cxnId="{2A301D71-30D3-4B37-8FFB-0B07C9A15CBE}">
      <dgm:prSet/>
      <dgm:spPr/>
      <dgm:t>
        <a:bodyPr/>
        <a:lstStyle/>
        <a:p>
          <a:endParaRPr lang="en-US"/>
        </a:p>
      </dgm:t>
    </dgm:pt>
    <dgm:pt modelId="{52422D59-BBFE-43F3-BD16-85F7FDFB8DFB}" type="sibTrans" cxnId="{2A301D71-30D3-4B37-8FFB-0B07C9A15CBE}">
      <dgm:prSet/>
      <dgm:spPr/>
      <dgm:t>
        <a:bodyPr/>
        <a:lstStyle/>
        <a:p>
          <a:endParaRPr lang="en-US"/>
        </a:p>
      </dgm:t>
    </dgm:pt>
    <dgm:pt modelId="{217A961F-8490-4F6B-AB7B-5821765FDC6B}">
      <dgm:prSet phldrT="[Text]" custT="1"/>
      <dgm:spPr/>
      <dgm:t>
        <a:bodyPr/>
        <a:lstStyle/>
        <a:p>
          <a:r>
            <a:rPr lang="en-US" sz="2000" dirty="0"/>
            <a:t>You instruct her to take small meals</a:t>
          </a:r>
        </a:p>
      </dgm:t>
    </dgm:pt>
    <dgm:pt modelId="{A62C049C-1969-4590-8290-5DBC2D4C60B2}" type="parTrans" cxnId="{0A83D145-7796-4E5C-AE34-8648C8802F5A}">
      <dgm:prSet/>
      <dgm:spPr/>
    </dgm:pt>
    <dgm:pt modelId="{A96B8ABD-B951-490D-9A46-9005AB5B5A60}" type="sibTrans" cxnId="{0A83D145-7796-4E5C-AE34-8648C8802F5A}">
      <dgm:prSet/>
      <dgm:spPr/>
    </dgm:pt>
    <dgm:pt modelId="{DB352D8E-F398-44FF-8057-071411E465A2}" type="pres">
      <dgm:prSet presAssocID="{BC6C8CF3-DD6E-4313-8DD9-AA7C975D2CE1}" presName="Name0" presStyleCnt="0">
        <dgm:presLayoutVars>
          <dgm:dir/>
          <dgm:animLvl val="lvl"/>
          <dgm:resizeHandles/>
        </dgm:presLayoutVars>
      </dgm:prSet>
      <dgm:spPr/>
    </dgm:pt>
    <dgm:pt modelId="{0041C5C9-331C-453D-83B9-38168B8A31DF}" type="pres">
      <dgm:prSet presAssocID="{0709D705-4A36-48B0-A6BA-A095EE4FAF95}" presName="linNode" presStyleCnt="0"/>
      <dgm:spPr/>
    </dgm:pt>
    <dgm:pt modelId="{57621141-2345-4A99-9B03-BB003D08C734}" type="pres">
      <dgm:prSet presAssocID="{0709D705-4A36-48B0-A6BA-A095EE4FAF95}" presName="parentShp" presStyleLbl="node1" presStyleIdx="0" presStyleCnt="2" custLinFactNeighborX="-13605" custLinFactNeighborY="-5482">
        <dgm:presLayoutVars>
          <dgm:bulletEnabled val="1"/>
        </dgm:presLayoutVars>
      </dgm:prSet>
      <dgm:spPr/>
    </dgm:pt>
    <dgm:pt modelId="{EB4FB2C9-D3CD-4100-86DE-DC3B612D8798}" type="pres">
      <dgm:prSet presAssocID="{0709D705-4A36-48B0-A6BA-A095EE4FAF95}" presName="childShp" presStyleLbl="bgAccFollowNode1" presStyleIdx="0" presStyleCnt="2" custScaleX="109377">
        <dgm:presLayoutVars>
          <dgm:bulletEnabled val="1"/>
        </dgm:presLayoutVars>
      </dgm:prSet>
      <dgm:spPr/>
    </dgm:pt>
    <dgm:pt modelId="{B883713C-E125-4C5D-A67B-C8F0A6769A2A}" type="pres">
      <dgm:prSet presAssocID="{8D32E50F-C1A3-4780-B210-3C63F4351C35}" presName="spacing" presStyleCnt="0"/>
      <dgm:spPr/>
    </dgm:pt>
    <dgm:pt modelId="{3640AE7C-91D0-411B-BE1E-F86A0D50B74E}" type="pres">
      <dgm:prSet presAssocID="{BFA2B937-48E1-4DB2-BF23-90B7CA3D626D}" presName="linNode" presStyleCnt="0"/>
      <dgm:spPr/>
    </dgm:pt>
    <dgm:pt modelId="{4C5256CA-1D7C-47C9-BD92-6ADBF56BC952}" type="pres">
      <dgm:prSet presAssocID="{BFA2B937-48E1-4DB2-BF23-90B7CA3D626D}" presName="parentShp" presStyleLbl="node1" presStyleIdx="1" presStyleCnt="2">
        <dgm:presLayoutVars>
          <dgm:bulletEnabled val="1"/>
        </dgm:presLayoutVars>
      </dgm:prSet>
      <dgm:spPr/>
    </dgm:pt>
    <dgm:pt modelId="{26038C2A-DE87-4DBD-A8F3-444B98DA4A98}" type="pres">
      <dgm:prSet presAssocID="{BFA2B937-48E1-4DB2-BF23-90B7CA3D626D}" presName="childShp" presStyleLbl="bgAccFollowNode1" presStyleIdx="1" presStyleCnt="2">
        <dgm:presLayoutVars>
          <dgm:bulletEnabled val="1"/>
        </dgm:presLayoutVars>
      </dgm:prSet>
      <dgm:spPr/>
    </dgm:pt>
  </dgm:ptLst>
  <dgm:cxnLst>
    <dgm:cxn modelId="{33C46B0E-AF1D-4277-ACC1-8DB41B4A3869}" srcId="{0709D705-4A36-48B0-A6BA-A095EE4FAF95}" destId="{565EE29B-6274-4D00-8BDA-5F71815404A9}" srcOrd="1" destOrd="0" parTransId="{F7462A95-12DA-4E21-912A-D7DC39AA6F6F}" sibTransId="{E857DD72-A1C1-4757-8295-E9B2F8F83631}"/>
    <dgm:cxn modelId="{AC68DF15-F7E3-4142-A82F-B3D05889AC41}" type="presOf" srcId="{30AB8E2D-9EC9-4AD7-AB29-BF9755A4720A}" destId="{26038C2A-DE87-4DBD-A8F3-444B98DA4A98}" srcOrd="0" destOrd="0" presId="urn:microsoft.com/office/officeart/2005/8/layout/vList6"/>
    <dgm:cxn modelId="{97CDB91E-7EF4-4E33-B481-6B562693ECD0}" type="presOf" srcId="{7A17477D-9AAF-4838-AB4D-41BF926344AF}" destId="{EB4FB2C9-D3CD-4100-86DE-DC3B612D8798}" srcOrd="0" destOrd="3" presId="urn:microsoft.com/office/officeart/2005/8/layout/vList6"/>
    <dgm:cxn modelId="{B7F6AD31-E225-4433-9351-A3DF09C278F8}" type="presOf" srcId="{5EF49352-5C1E-40F0-8DE4-0A4BDC29E62E}" destId="{26038C2A-DE87-4DBD-A8F3-444B98DA4A98}" srcOrd="0" destOrd="1" presId="urn:microsoft.com/office/officeart/2005/8/layout/vList6"/>
    <dgm:cxn modelId="{A02D3E5C-E1A6-4B1F-BE44-2E3D60F4B8E8}" type="presOf" srcId="{D1414171-8392-4780-8DDB-F3018A691C42}" destId="{EB4FB2C9-D3CD-4100-86DE-DC3B612D8798}" srcOrd="0" destOrd="0" presId="urn:microsoft.com/office/officeart/2005/8/layout/vList6"/>
    <dgm:cxn modelId="{7DFA3664-A16E-416C-8F27-54411DB727FF}" srcId="{BC6C8CF3-DD6E-4313-8DD9-AA7C975D2CE1}" destId="{0709D705-4A36-48B0-A6BA-A095EE4FAF95}" srcOrd="0" destOrd="0" parTransId="{E02385D1-DCA1-4D6D-86B8-BEFD0EB2861A}" sibTransId="{8D32E50F-C1A3-4780-B210-3C63F4351C35}"/>
    <dgm:cxn modelId="{2B4A5964-4DB1-4311-821D-0255EEC0F403}" type="presOf" srcId="{565EE29B-6274-4D00-8BDA-5F71815404A9}" destId="{EB4FB2C9-D3CD-4100-86DE-DC3B612D8798}" srcOrd="0" destOrd="1" presId="urn:microsoft.com/office/officeart/2005/8/layout/vList6"/>
    <dgm:cxn modelId="{0A83D145-7796-4E5C-AE34-8648C8802F5A}" srcId="{BFA2B937-48E1-4DB2-BF23-90B7CA3D626D}" destId="{217A961F-8490-4F6B-AB7B-5821765FDC6B}" srcOrd="2" destOrd="0" parTransId="{A62C049C-1969-4590-8290-5DBC2D4C60B2}" sibTransId="{A96B8ABD-B951-490D-9A46-9005AB5B5A60}"/>
    <dgm:cxn modelId="{29264A4A-A456-4370-8E73-E6571C262B16}" srcId="{BC6C8CF3-DD6E-4313-8DD9-AA7C975D2CE1}" destId="{BFA2B937-48E1-4DB2-BF23-90B7CA3D626D}" srcOrd="1" destOrd="0" parTransId="{AC511E8F-0428-4F55-A99B-7C3DF35BD276}" sibTransId="{A958EC8C-1F93-4AB0-BCEF-DE3BD74D2CCE}"/>
    <dgm:cxn modelId="{A17B0651-37DC-4B49-999C-1CB7A3B07F6A}" srcId="{BFA2B937-48E1-4DB2-BF23-90B7CA3D626D}" destId="{5EF49352-5C1E-40F0-8DE4-0A4BDC29E62E}" srcOrd="1" destOrd="0" parTransId="{2AAFC3FD-EDD5-4458-9648-B665DDC01960}" sibTransId="{902BA554-15F7-45AB-8CCF-54DB47020E4F}"/>
    <dgm:cxn modelId="{2A301D71-30D3-4B37-8FFB-0B07C9A15CBE}" srcId="{BFA2B937-48E1-4DB2-BF23-90B7CA3D626D}" destId="{36BFDCCF-6F29-4896-875B-98BB467FBAC3}" srcOrd="3" destOrd="0" parTransId="{91E12BA7-0D05-4D23-8FA5-99482836F710}" sibTransId="{52422D59-BBFE-43F3-BD16-85F7FDFB8DFB}"/>
    <dgm:cxn modelId="{CBBAC151-1D84-4DB3-92C8-94E0649A9BE9}" srcId="{BFA2B937-48E1-4DB2-BF23-90B7CA3D626D}" destId="{30AB8E2D-9EC9-4AD7-AB29-BF9755A4720A}" srcOrd="0" destOrd="0" parTransId="{6097ED3B-BBE1-47F0-8035-354F163B0639}" sibTransId="{59691F25-5D8D-4AE6-9788-4D044FB127C1}"/>
    <dgm:cxn modelId="{91C97373-425A-497A-8332-BC7FD8318676}" type="presOf" srcId="{809CBE1A-929C-4982-9493-1A68A76120D1}" destId="{EB4FB2C9-D3CD-4100-86DE-DC3B612D8798}" srcOrd="0" destOrd="4" presId="urn:microsoft.com/office/officeart/2005/8/layout/vList6"/>
    <dgm:cxn modelId="{493B9F79-AD8B-4DAD-8B2C-9822C5670EFF}" srcId="{0709D705-4A36-48B0-A6BA-A095EE4FAF95}" destId="{976EA30B-6DBA-4EB0-B803-79683DC947CD}" srcOrd="2" destOrd="0" parTransId="{CD7A9016-5C07-41D0-A3EF-C7D6527489C6}" sibTransId="{BE95250E-A9DA-45D1-B9F3-9EB119AC147B}"/>
    <dgm:cxn modelId="{B3B4049E-ED21-4198-9B6A-E2735DCB9D68}" type="presOf" srcId="{BFA2B937-48E1-4DB2-BF23-90B7CA3D626D}" destId="{4C5256CA-1D7C-47C9-BD92-6ADBF56BC952}" srcOrd="0" destOrd="0" presId="urn:microsoft.com/office/officeart/2005/8/layout/vList6"/>
    <dgm:cxn modelId="{BDCC909F-0BBC-46C9-B54B-FA5A1CF9EA6D}" srcId="{0709D705-4A36-48B0-A6BA-A095EE4FAF95}" destId="{7A17477D-9AAF-4838-AB4D-41BF926344AF}" srcOrd="3" destOrd="0" parTransId="{24A598FF-1CE1-4C8C-9152-81F6A5CEB6FC}" sibTransId="{5ECC4A4E-E5B0-453B-B219-E91CC829A183}"/>
    <dgm:cxn modelId="{BF70EEA3-25B1-4FAA-A59E-3288F183E1B9}" type="presOf" srcId="{36BFDCCF-6F29-4896-875B-98BB467FBAC3}" destId="{26038C2A-DE87-4DBD-A8F3-444B98DA4A98}" srcOrd="0" destOrd="3" presId="urn:microsoft.com/office/officeart/2005/8/layout/vList6"/>
    <dgm:cxn modelId="{8E320EA9-75DA-4FCD-8BF0-26D07DB11B7C}" type="presOf" srcId="{0709D705-4A36-48B0-A6BA-A095EE4FAF95}" destId="{57621141-2345-4A99-9B03-BB003D08C734}" srcOrd="0" destOrd="0" presId="urn:microsoft.com/office/officeart/2005/8/layout/vList6"/>
    <dgm:cxn modelId="{0BCC82B3-C3CB-4031-B226-2ACDB0EA8E77}" srcId="{0709D705-4A36-48B0-A6BA-A095EE4FAF95}" destId="{809CBE1A-929C-4982-9493-1A68A76120D1}" srcOrd="4" destOrd="0" parTransId="{A74A3E0B-72B8-45A5-AE65-2C52E05E0E37}" sibTransId="{234A5E05-1AAF-4968-9C47-6F8B80C4C474}"/>
    <dgm:cxn modelId="{C07FD0C4-FFDD-434D-A56A-81CC4654CBEF}" type="presOf" srcId="{976EA30B-6DBA-4EB0-B803-79683DC947CD}" destId="{EB4FB2C9-D3CD-4100-86DE-DC3B612D8798}" srcOrd="0" destOrd="2" presId="urn:microsoft.com/office/officeart/2005/8/layout/vList6"/>
    <dgm:cxn modelId="{DA0458CB-45BA-4171-894D-C8FFE8B28495}" srcId="{0709D705-4A36-48B0-A6BA-A095EE4FAF95}" destId="{D1414171-8392-4780-8DDB-F3018A691C42}" srcOrd="0" destOrd="0" parTransId="{AFC1DCA1-CF03-4948-96A8-0DDE43B50543}" sibTransId="{FC1D543C-E286-45F7-95C2-57E9F0543594}"/>
    <dgm:cxn modelId="{7FC47ACD-B0F7-48EE-B21F-1D166F0BDE80}" type="presOf" srcId="{217A961F-8490-4F6B-AB7B-5821765FDC6B}" destId="{26038C2A-DE87-4DBD-A8F3-444B98DA4A98}" srcOrd="0" destOrd="2" presId="urn:microsoft.com/office/officeart/2005/8/layout/vList6"/>
    <dgm:cxn modelId="{A80DDFE0-127C-4F93-987E-5302F3E5FECD}" type="presOf" srcId="{BC6C8CF3-DD6E-4313-8DD9-AA7C975D2CE1}" destId="{DB352D8E-F398-44FF-8057-071411E465A2}" srcOrd="0" destOrd="0" presId="urn:microsoft.com/office/officeart/2005/8/layout/vList6"/>
    <dgm:cxn modelId="{01F9E31E-ACF9-43A4-857A-FD243595DDCE}" type="presParOf" srcId="{DB352D8E-F398-44FF-8057-071411E465A2}" destId="{0041C5C9-331C-453D-83B9-38168B8A31DF}" srcOrd="0" destOrd="0" presId="urn:microsoft.com/office/officeart/2005/8/layout/vList6"/>
    <dgm:cxn modelId="{81F5504A-12F6-4B9A-B84B-11C2A5DF7485}" type="presParOf" srcId="{0041C5C9-331C-453D-83B9-38168B8A31DF}" destId="{57621141-2345-4A99-9B03-BB003D08C734}" srcOrd="0" destOrd="0" presId="urn:microsoft.com/office/officeart/2005/8/layout/vList6"/>
    <dgm:cxn modelId="{CC25D8EA-DE54-48F2-95AE-AF3977C50D6A}" type="presParOf" srcId="{0041C5C9-331C-453D-83B9-38168B8A31DF}" destId="{EB4FB2C9-D3CD-4100-86DE-DC3B612D8798}" srcOrd="1" destOrd="0" presId="urn:microsoft.com/office/officeart/2005/8/layout/vList6"/>
    <dgm:cxn modelId="{8876EE39-89CD-4867-9892-60FBC06DB140}" type="presParOf" srcId="{DB352D8E-F398-44FF-8057-071411E465A2}" destId="{B883713C-E125-4C5D-A67B-C8F0A6769A2A}" srcOrd="1" destOrd="0" presId="urn:microsoft.com/office/officeart/2005/8/layout/vList6"/>
    <dgm:cxn modelId="{5F5C5786-B48E-4BEA-AB5A-02BE75B764D5}" type="presParOf" srcId="{DB352D8E-F398-44FF-8057-071411E465A2}" destId="{3640AE7C-91D0-411B-BE1E-F86A0D50B74E}" srcOrd="2" destOrd="0" presId="urn:microsoft.com/office/officeart/2005/8/layout/vList6"/>
    <dgm:cxn modelId="{D85AFCB1-89AE-40E2-88E2-E887B0596D07}" type="presParOf" srcId="{3640AE7C-91D0-411B-BE1E-F86A0D50B74E}" destId="{4C5256CA-1D7C-47C9-BD92-6ADBF56BC952}" srcOrd="0" destOrd="0" presId="urn:microsoft.com/office/officeart/2005/8/layout/vList6"/>
    <dgm:cxn modelId="{241E92E1-7018-4398-8538-B5376CECEC5B}" type="presParOf" srcId="{3640AE7C-91D0-411B-BE1E-F86A0D50B74E}" destId="{26038C2A-DE87-4DBD-A8F3-444B98DA4A9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6C8CF3-DD6E-4313-8DD9-AA7C975D2CE1}"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US"/>
        </a:p>
      </dgm:t>
    </dgm:pt>
    <dgm:pt modelId="{0709D705-4A36-48B0-A6BA-A095EE4FAF95}">
      <dgm:prSet phldrT="[Text]"/>
      <dgm:spPr/>
      <dgm:t>
        <a:bodyPr/>
        <a:lstStyle/>
        <a:p>
          <a:r>
            <a:rPr lang="en-US" dirty="0"/>
            <a:t>Option </a:t>
          </a:r>
          <a:r>
            <a:rPr lang="en-US" b="1" dirty="0"/>
            <a:t>A</a:t>
          </a:r>
        </a:p>
      </dgm:t>
    </dgm:pt>
    <dgm:pt modelId="{E02385D1-DCA1-4D6D-86B8-BEFD0EB2861A}" type="parTrans" cxnId="{7DFA3664-A16E-416C-8F27-54411DB727FF}">
      <dgm:prSet/>
      <dgm:spPr/>
      <dgm:t>
        <a:bodyPr/>
        <a:lstStyle/>
        <a:p>
          <a:endParaRPr lang="en-US"/>
        </a:p>
      </dgm:t>
    </dgm:pt>
    <dgm:pt modelId="{8D32E50F-C1A3-4780-B210-3C63F4351C35}" type="sibTrans" cxnId="{7DFA3664-A16E-416C-8F27-54411DB727FF}">
      <dgm:prSet/>
      <dgm:spPr/>
      <dgm:t>
        <a:bodyPr/>
        <a:lstStyle/>
        <a:p>
          <a:endParaRPr lang="en-US"/>
        </a:p>
      </dgm:t>
    </dgm:pt>
    <dgm:pt modelId="{D1414171-8392-4780-8DDB-F3018A691C42}">
      <dgm:prSet phldrT="[Text]" custT="1"/>
      <dgm:spPr/>
      <dgm:t>
        <a:bodyPr/>
        <a:lstStyle/>
        <a:p>
          <a:r>
            <a:rPr lang="en-US" sz="2000" dirty="0"/>
            <a:t>You document discussion with the physician in the patient’s medical record. </a:t>
          </a:r>
        </a:p>
      </dgm:t>
    </dgm:pt>
    <dgm:pt modelId="{AFC1DCA1-CF03-4948-96A8-0DDE43B50543}" type="parTrans" cxnId="{DA0458CB-45BA-4171-894D-C8FFE8B28495}">
      <dgm:prSet/>
      <dgm:spPr/>
      <dgm:t>
        <a:bodyPr/>
        <a:lstStyle/>
        <a:p>
          <a:endParaRPr lang="en-US"/>
        </a:p>
      </dgm:t>
    </dgm:pt>
    <dgm:pt modelId="{FC1D543C-E286-45F7-95C2-57E9F0543594}" type="sibTrans" cxnId="{DA0458CB-45BA-4171-894D-C8FFE8B28495}">
      <dgm:prSet/>
      <dgm:spPr/>
      <dgm:t>
        <a:bodyPr/>
        <a:lstStyle/>
        <a:p>
          <a:endParaRPr lang="en-US"/>
        </a:p>
      </dgm:t>
    </dgm:pt>
    <dgm:pt modelId="{BFA2B937-48E1-4DB2-BF23-90B7CA3D626D}">
      <dgm:prSet phldrT="[Text]"/>
      <dgm:spPr/>
      <dgm:t>
        <a:bodyPr/>
        <a:lstStyle/>
        <a:p>
          <a:r>
            <a:rPr lang="en-US" dirty="0"/>
            <a:t>Option </a:t>
          </a:r>
          <a:r>
            <a:rPr lang="en-US" b="1" dirty="0"/>
            <a:t>B</a:t>
          </a:r>
        </a:p>
      </dgm:t>
    </dgm:pt>
    <dgm:pt modelId="{AC511E8F-0428-4F55-A99B-7C3DF35BD276}" type="parTrans" cxnId="{29264A4A-A456-4370-8E73-E6571C262B16}">
      <dgm:prSet/>
      <dgm:spPr/>
      <dgm:t>
        <a:bodyPr/>
        <a:lstStyle/>
        <a:p>
          <a:endParaRPr lang="en-US"/>
        </a:p>
      </dgm:t>
    </dgm:pt>
    <dgm:pt modelId="{A958EC8C-1F93-4AB0-BCEF-DE3BD74D2CCE}" type="sibTrans" cxnId="{29264A4A-A456-4370-8E73-E6571C262B16}">
      <dgm:prSet/>
      <dgm:spPr/>
      <dgm:t>
        <a:bodyPr/>
        <a:lstStyle/>
        <a:p>
          <a:endParaRPr lang="en-US"/>
        </a:p>
      </dgm:t>
    </dgm:pt>
    <dgm:pt modelId="{30AB8E2D-9EC9-4AD7-AB29-BF9755A4720A}">
      <dgm:prSet phldrT="[Text]" custT="1"/>
      <dgm:spPr/>
      <dgm:t>
        <a:bodyPr/>
        <a:lstStyle/>
        <a:p>
          <a:endParaRPr lang="en-US" sz="2000" dirty="0"/>
        </a:p>
      </dgm:t>
    </dgm:pt>
    <dgm:pt modelId="{6097ED3B-BBE1-47F0-8035-354F163B0639}" type="parTrans" cxnId="{CBBAC151-1D84-4DB3-92C8-94E0649A9BE9}">
      <dgm:prSet/>
      <dgm:spPr/>
      <dgm:t>
        <a:bodyPr/>
        <a:lstStyle/>
        <a:p>
          <a:endParaRPr lang="en-US"/>
        </a:p>
      </dgm:t>
    </dgm:pt>
    <dgm:pt modelId="{59691F25-5D8D-4AE6-9788-4D044FB127C1}" type="sibTrans" cxnId="{CBBAC151-1D84-4DB3-92C8-94E0649A9BE9}">
      <dgm:prSet/>
      <dgm:spPr/>
      <dgm:t>
        <a:bodyPr/>
        <a:lstStyle/>
        <a:p>
          <a:endParaRPr lang="en-US"/>
        </a:p>
      </dgm:t>
    </dgm:pt>
    <dgm:pt modelId="{EC1CF1B9-F583-461A-9A45-C23EA6B09717}">
      <dgm:prSet phldrT="[Text]" custT="1"/>
      <dgm:spPr/>
      <dgm:t>
        <a:bodyPr/>
        <a:lstStyle/>
        <a:p>
          <a:endParaRPr lang="en-US" sz="2000" dirty="0"/>
        </a:p>
      </dgm:t>
    </dgm:pt>
    <dgm:pt modelId="{2B72108D-1D97-41D4-9AA9-4A3A431812D5}" type="parTrans" cxnId="{D61B0353-6953-44B6-AA1F-6341370BD60C}">
      <dgm:prSet/>
      <dgm:spPr/>
      <dgm:t>
        <a:bodyPr/>
        <a:lstStyle/>
        <a:p>
          <a:endParaRPr lang="en-US"/>
        </a:p>
      </dgm:t>
    </dgm:pt>
    <dgm:pt modelId="{2B2C46FC-1443-4537-9254-246FD62B392B}" type="sibTrans" cxnId="{D61B0353-6953-44B6-AA1F-6341370BD60C}">
      <dgm:prSet/>
      <dgm:spPr/>
      <dgm:t>
        <a:bodyPr/>
        <a:lstStyle/>
        <a:p>
          <a:endParaRPr lang="en-US"/>
        </a:p>
      </dgm:t>
    </dgm:pt>
    <dgm:pt modelId="{1775FBF6-E62E-4C80-90DE-B552823823DF}">
      <dgm:prSet phldrT="[Text]" custT="1"/>
      <dgm:spPr/>
      <dgm:t>
        <a:bodyPr/>
        <a:lstStyle/>
        <a:p>
          <a:r>
            <a:rPr lang="en-US" sz="2000" dirty="0"/>
            <a:t>You respectfully inform the physician you cannot complete the order. </a:t>
          </a:r>
        </a:p>
      </dgm:t>
    </dgm:pt>
    <dgm:pt modelId="{44282422-4DBC-41C7-9D8E-36D60A82AF47}" type="parTrans" cxnId="{C02C9962-309E-4434-89EE-B0AE3593AA3F}">
      <dgm:prSet/>
      <dgm:spPr/>
      <dgm:t>
        <a:bodyPr/>
        <a:lstStyle/>
        <a:p>
          <a:endParaRPr lang="en-US"/>
        </a:p>
      </dgm:t>
    </dgm:pt>
    <dgm:pt modelId="{F24B41DF-6FB8-447A-AD32-7F563A4C47A9}" type="sibTrans" cxnId="{C02C9962-309E-4434-89EE-B0AE3593AA3F}">
      <dgm:prSet/>
      <dgm:spPr/>
      <dgm:t>
        <a:bodyPr/>
        <a:lstStyle/>
        <a:p>
          <a:endParaRPr lang="en-US"/>
        </a:p>
      </dgm:t>
    </dgm:pt>
    <dgm:pt modelId="{8523E2BC-F790-4AB9-9BD1-02DD4034C4E7}">
      <dgm:prSet phldrT="[Text]" custT="1"/>
      <dgm:spPr/>
      <dgm:t>
        <a:bodyPr/>
        <a:lstStyle/>
        <a:p>
          <a:r>
            <a:rPr lang="en-US" sz="2000" dirty="0"/>
            <a:t>You place a PIOS order for more INH at the higher dose. </a:t>
          </a:r>
        </a:p>
      </dgm:t>
    </dgm:pt>
    <dgm:pt modelId="{E9DA68F1-2ABC-4634-B84D-8FE21E0D6DF4}" type="parTrans" cxnId="{6880AAE9-FF33-45AC-B73F-274B1A6BEC56}">
      <dgm:prSet/>
      <dgm:spPr/>
      <dgm:t>
        <a:bodyPr/>
        <a:lstStyle/>
        <a:p>
          <a:endParaRPr lang="en-US"/>
        </a:p>
      </dgm:t>
    </dgm:pt>
    <dgm:pt modelId="{DEDB8BBF-3224-4D8C-A08F-080A7D96733F}" type="sibTrans" cxnId="{6880AAE9-FF33-45AC-B73F-274B1A6BEC56}">
      <dgm:prSet/>
      <dgm:spPr/>
      <dgm:t>
        <a:bodyPr/>
        <a:lstStyle/>
        <a:p>
          <a:endParaRPr lang="en-US"/>
        </a:p>
      </dgm:t>
    </dgm:pt>
    <dgm:pt modelId="{E6DB20CC-FCB2-487E-B188-6A06C4BA4106}">
      <dgm:prSet phldrT="[Text]" custT="1"/>
      <dgm:spPr/>
      <dgm:t>
        <a:bodyPr/>
        <a:lstStyle/>
        <a:p>
          <a:r>
            <a:rPr lang="en-US" sz="2000" dirty="0"/>
            <a:t>The physician assures you of this order. </a:t>
          </a:r>
        </a:p>
      </dgm:t>
    </dgm:pt>
    <dgm:pt modelId="{A257D8F2-2E4A-4C9E-9BB2-4BD1534DCE13}" type="parTrans" cxnId="{E00002AF-C99C-4F91-86F3-47871A86057F}">
      <dgm:prSet/>
      <dgm:spPr/>
    </dgm:pt>
    <dgm:pt modelId="{EA981CA2-F954-4967-ACF2-015DA6534365}" type="sibTrans" cxnId="{E00002AF-C99C-4F91-86F3-47871A86057F}">
      <dgm:prSet/>
      <dgm:spPr/>
    </dgm:pt>
    <dgm:pt modelId="{DB352D8E-F398-44FF-8057-071411E465A2}" type="pres">
      <dgm:prSet presAssocID="{BC6C8CF3-DD6E-4313-8DD9-AA7C975D2CE1}" presName="Name0" presStyleCnt="0">
        <dgm:presLayoutVars>
          <dgm:dir/>
          <dgm:animLvl val="lvl"/>
          <dgm:resizeHandles/>
        </dgm:presLayoutVars>
      </dgm:prSet>
      <dgm:spPr/>
    </dgm:pt>
    <dgm:pt modelId="{0041C5C9-331C-453D-83B9-38168B8A31DF}" type="pres">
      <dgm:prSet presAssocID="{0709D705-4A36-48B0-A6BA-A095EE4FAF95}" presName="linNode" presStyleCnt="0"/>
      <dgm:spPr/>
    </dgm:pt>
    <dgm:pt modelId="{57621141-2345-4A99-9B03-BB003D08C734}" type="pres">
      <dgm:prSet presAssocID="{0709D705-4A36-48B0-A6BA-A095EE4FAF95}" presName="parentShp" presStyleLbl="node1" presStyleIdx="0" presStyleCnt="2" custLinFactNeighborX="-13605" custLinFactNeighborY="-5482">
        <dgm:presLayoutVars>
          <dgm:bulletEnabled val="1"/>
        </dgm:presLayoutVars>
      </dgm:prSet>
      <dgm:spPr/>
    </dgm:pt>
    <dgm:pt modelId="{EB4FB2C9-D3CD-4100-86DE-DC3B612D8798}" type="pres">
      <dgm:prSet presAssocID="{0709D705-4A36-48B0-A6BA-A095EE4FAF95}" presName="childShp" presStyleLbl="bgAccFollowNode1" presStyleIdx="0" presStyleCnt="2" custScaleX="109377">
        <dgm:presLayoutVars>
          <dgm:bulletEnabled val="1"/>
        </dgm:presLayoutVars>
      </dgm:prSet>
      <dgm:spPr/>
    </dgm:pt>
    <dgm:pt modelId="{B883713C-E125-4C5D-A67B-C8F0A6769A2A}" type="pres">
      <dgm:prSet presAssocID="{8D32E50F-C1A3-4780-B210-3C63F4351C35}" presName="spacing" presStyleCnt="0"/>
      <dgm:spPr/>
    </dgm:pt>
    <dgm:pt modelId="{3640AE7C-91D0-411B-BE1E-F86A0D50B74E}" type="pres">
      <dgm:prSet presAssocID="{BFA2B937-48E1-4DB2-BF23-90B7CA3D626D}" presName="linNode" presStyleCnt="0"/>
      <dgm:spPr/>
    </dgm:pt>
    <dgm:pt modelId="{4C5256CA-1D7C-47C9-BD92-6ADBF56BC952}" type="pres">
      <dgm:prSet presAssocID="{BFA2B937-48E1-4DB2-BF23-90B7CA3D626D}" presName="parentShp" presStyleLbl="node1" presStyleIdx="1" presStyleCnt="2">
        <dgm:presLayoutVars>
          <dgm:bulletEnabled val="1"/>
        </dgm:presLayoutVars>
      </dgm:prSet>
      <dgm:spPr/>
    </dgm:pt>
    <dgm:pt modelId="{26038C2A-DE87-4DBD-A8F3-444B98DA4A98}" type="pres">
      <dgm:prSet presAssocID="{BFA2B937-48E1-4DB2-BF23-90B7CA3D626D}" presName="childShp" presStyleLbl="bgAccFollowNode1" presStyleIdx="1" presStyleCnt="2" custScaleX="109119" custScaleY="130775" custLinFactNeighborX="-329" custLinFactNeighborY="14470">
        <dgm:presLayoutVars>
          <dgm:bulletEnabled val="1"/>
        </dgm:presLayoutVars>
      </dgm:prSet>
      <dgm:spPr/>
    </dgm:pt>
  </dgm:ptLst>
  <dgm:cxnLst>
    <dgm:cxn modelId="{302D2215-C078-4483-A2B5-795B880B64DA}" type="presOf" srcId="{0709D705-4A36-48B0-A6BA-A095EE4FAF95}" destId="{57621141-2345-4A99-9B03-BB003D08C734}" srcOrd="0" destOrd="0" presId="urn:microsoft.com/office/officeart/2005/8/layout/vList6"/>
    <dgm:cxn modelId="{BB2E582D-1E4A-46A1-8706-DEC52A829B94}" type="presOf" srcId="{BFA2B937-48E1-4DB2-BF23-90B7CA3D626D}" destId="{4C5256CA-1D7C-47C9-BD92-6ADBF56BC952}" srcOrd="0" destOrd="0" presId="urn:microsoft.com/office/officeart/2005/8/layout/vList6"/>
    <dgm:cxn modelId="{B4229A3F-C55D-46A2-9248-A7A4863265B3}" type="presOf" srcId="{1775FBF6-E62E-4C80-90DE-B552823823DF}" destId="{26038C2A-DE87-4DBD-A8F3-444B98DA4A98}" srcOrd="0" destOrd="1" presId="urn:microsoft.com/office/officeart/2005/8/layout/vList6"/>
    <dgm:cxn modelId="{C02C9962-309E-4434-89EE-B0AE3593AA3F}" srcId="{BFA2B937-48E1-4DB2-BF23-90B7CA3D626D}" destId="{1775FBF6-E62E-4C80-90DE-B552823823DF}" srcOrd="1" destOrd="0" parTransId="{44282422-4DBC-41C7-9D8E-36D60A82AF47}" sibTransId="{F24B41DF-6FB8-447A-AD32-7F563A4C47A9}"/>
    <dgm:cxn modelId="{7DFA3664-A16E-416C-8F27-54411DB727FF}" srcId="{BC6C8CF3-DD6E-4313-8DD9-AA7C975D2CE1}" destId="{0709D705-4A36-48B0-A6BA-A095EE4FAF95}" srcOrd="0" destOrd="0" parTransId="{E02385D1-DCA1-4D6D-86B8-BEFD0EB2861A}" sibTransId="{8D32E50F-C1A3-4780-B210-3C63F4351C35}"/>
    <dgm:cxn modelId="{29264A4A-A456-4370-8E73-E6571C262B16}" srcId="{BC6C8CF3-DD6E-4313-8DD9-AA7C975D2CE1}" destId="{BFA2B937-48E1-4DB2-BF23-90B7CA3D626D}" srcOrd="1" destOrd="0" parTransId="{AC511E8F-0428-4F55-A99B-7C3DF35BD276}" sibTransId="{A958EC8C-1F93-4AB0-BCEF-DE3BD74D2CCE}"/>
    <dgm:cxn modelId="{CBBAC151-1D84-4DB3-92C8-94E0649A9BE9}" srcId="{BFA2B937-48E1-4DB2-BF23-90B7CA3D626D}" destId="{30AB8E2D-9EC9-4AD7-AB29-BF9755A4720A}" srcOrd="0" destOrd="0" parTransId="{6097ED3B-BBE1-47F0-8035-354F163B0639}" sibTransId="{59691F25-5D8D-4AE6-9788-4D044FB127C1}"/>
    <dgm:cxn modelId="{D61B0353-6953-44B6-AA1F-6341370BD60C}" srcId="{BFA2B937-48E1-4DB2-BF23-90B7CA3D626D}" destId="{EC1CF1B9-F583-461A-9A45-C23EA6B09717}" srcOrd="2" destOrd="0" parTransId="{2B72108D-1D97-41D4-9AA9-4A3A431812D5}" sibTransId="{2B2C46FC-1443-4537-9254-246FD62B392B}"/>
    <dgm:cxn modelId="{16FEBD59-94F7-4058-BA2A-1D4C450AC665}" type="presOf" srcId="{E6DB20CC-FCB2-487E-B188-6A06C4BA4106}" destId="{EB4FB2C9-D3CD-4100-86DE-DC3B612D8798}" srcOrd="0" destOrd="0" presId="urn:microsoft.com/office/officeart/2005/8/layout/vList6"/>
    <dgm:cxn modelId="{75A0EA7F-59E6-4C76-B6AF-18B062F2B766}" type="presOf" srcId="{EC1CF1B9-F583-461A-9A45-C23EA6B09717}" destId="{26038C2A-DE87-4DBD-A8F3-444B98DA4A98}" srcOrd="0" destOrd="2" presId="urn:microsoft.com/office/officeart/2005/8/layout/vList6"/>
    <dgm:cxn modelId="{8C9EDD84-6291-4434-A4C5-0A0CB27097F7}" type="presOf" srcId="{8523E2BC-F790-4AB9-9BD1-02DD4034C4E7}" destId="{EB4FB2C9-D3CD-4100-86DE-DC3B612D8798}" srcOrd="0" destOrd="2" presId="urn:microsoft.com/office/officeart/2005/8/layout/vList6"/>
    <dgm:cxn modelId="{8085C888-4347-4EBA-A554-BF82DD332DF3}" type="presOf" srcId="{30AB8E2D-9EC9-4AD7-AB29-BF9755A4720A}" destId="{26038C2A-DE87-4DBD-A8F3-444B98DA4A98}" srcOrd="0" destOrd="0" presId="urn:microsoft.com/office/officeart/2005/8/layout/vList6"/>
    <dgm:cxn modelId="{6120318F-D9EA-45A4-B2B8-9CA49D2572C3}" type="presOf" srcId="{D1414171-8392-4780-8DDB-F3018A691C42}" destId="{EB4FB2C9-D3CD-4100-86DE-DC3B612D8798}" srcOrd="0" destOrd="1" presId="urn:microsoft.com/office/officeart/2005/8/layout/vList6"/>
    <dgm:cxn modelId="{E00002AF-C99C-4F91-86F3-47871A86057F}" srcId="{0709D705-4A36-48B0-A6BA-A095EE4FAF95}" destId="{E6DB20CC-FCB2-487E-B188-6A06C4BA4106}" srcOrd="0" destOrd="0" parTransId="{A257D8F2-2E4A-4C9E-9BB2-4BD1534DCE13}" sibTransId="{EA981CA2-F954-4967-ACF2-015DA6534365}"/>
    <dgm:cxn modelId="{DA0458CB-45BA-4171-894D-C8FFE8B28495}" srcId="{0709D705-4A36-48B0-A6BA-A095EE4FAF95}" destId="{D1414171-8392-4780-8DDB-F3018A691C42}" srcOrd="1" destOrd="0" parTransId="{AFC1DCA1-CF03-4948-96A8-0DDE43B50543}" sibTransId="{FC1D543C-E286-45F7-95C2-57E9F0543594}"/>
    <dgm:cxn modelId="{6880AAE9-FF33-45AC-B73F-274B1A6BEC56}" srcId="{0709D705-4A36-48B0-A6BA-A095EE4FAF95}" destId="{8523E2BC-F790-4AB9-9BD1-02DD4034C4E7}" srcOrd="2" destOrd="0" parTransId="{E9DA68F1-2ABC-4634-B84D-8FE21E0D6DF4}" sibTransId="{DEDB8BBF-3224-4D8C-A08F-080A7D96733F}"/>
    <dgm:cxn modelId="{203902F5-2E99-4B26-B8B0-1082BF878420}" type="presOf" srcId="{BC6C8CF3-DD6E-4313-8DD9-AA7C975D2CE1}" destId="{DB352D8E-F398-44FF-8057-071411E465A2}" srcOrd="0" destOrd="0" presId="urn:microsoft.com/office/officeart/2005/8/layout/vList6"/>
    <dgm:cxn modelId="{2B46F3E4-0A69-4989-B473-BD5FA9B959E0}" type="presParOf" srcId="{DB352D8E-F398-44FF-8057-071411E465A2}" destId="{0041C5C9-331C-453D-83B9-38168B8A31DF}" srcOrd="0" destOrd="0" presId="urn:microsoft.com/office/officeart/2005/8/layout/vList6"/>
    <dgm:cxn modelId="{F9C8121F-C2C7-47FB-A826-6E29B8F0D8EB}" type="presParOf" srcId="{0041C5C9-331C-453D-83B9-38168B8A31DF}" destId="{57621141-2345-4A99-9B03-BB003D08C734}" srcOrd="0" destOrd="0" presId="urn:microsoft.com/office/officeart/2005/8/layout/vList6"/>
    <dgm:cxn modelId="{27E17443-705F-4A42-A88E-BF22C6A179CD}" type="presParOf" srcId="{0041C5C9-331C-453D-83B9-38168B8A31DF}" destId="{EB4FB2C9-D3CD-4100-86DE-DC3B612D8798}" srcOrd="1" destOrd="0" presId="urn:microsoft.com/office/officeart/2005/8/layout/vList6"/>
    <dgm:cxn modelId="{BE28355C-4B9F-4C07-B3B6-DC58A3ED9E66}" type="presParOf" srcId="{DB352D8E-F398-44FF-8057-071411E465A2}" destId="{B883713C-E125-4C5D-A67B-C8F0A6769A2A}" srcOrd="1" destOrd="0" presId="urn:microsoft.com/office/officeart/2005/8/layout/vList6"/>
    <dgm:cxn modelId="{9553CBAF-24F3-4FD2-ACC7-8AFB8A377BD0}" type="presParOf" srcId="{DB352D8E-F398-44FF-8057-071411E465A2}" destId="{3640AE7C-91D0-411B-BE1E-F86A0D50B74E}" srcOrd="2" destOrd="0" presId="urn:microsoft.com/office/officeart/2005/8/layout/vList6"/>
    <dgm:cxn modelId="{7BF57285-EC09-4B35-A1DD-CE99642AAFBA}" type="presParOf" srcId="{3640AE7C-91D0-411B-BE1E-F86A0D50B74E}" destId="{4C5256CA-1D7C-47C9-BD92-6ADBF56BC952}" srcOrd="0" destOrd="0" presId="urn:microsoft.com/office/officeart/2005/8/layout/vList6"/>
    <dgm:cxn modelId="{DC2C0C51-AF13-4C34-A94D-C48591C5A5EE}" type="presParOf" srcId="{3640AE7C-91D0-411B-BE1E-F86A0D50B74E}" destId="{26038C2A-DE87-4DBD-A8F3-444B98DA4A9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FB2C9-D3CD-4100-86DE-DC3B612D8798}">
      <dsp:nvSpPr>
        <dsp:cNvPr id="0" name=""/>
        <dsp:cNvSpPr/>
      </dsp:nvSpPr>
      <dsp:spPr>
        <a:xfrm>
          <a:off x="3164891" y="716"/>
          <a:ext cx="5189267" cy="2793317"/>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You hold the DOT dose</a:t>
          </a:r>
        </a:p>
        <a:p>
          <a:pPr marL="228600" lvl="1" indent="-228600" algn="l" defTabSz="889000">
            <a:lnSpc>
              <a:spcPct val="90000"/>
            </a:lnSpc>
            <a:spcBef>
              <a:spcPct val="0"/>
            </a:spcBef>
            <a:spcAft>
              <a:spcPct val="15000"/>
            </a:spcAft>
            <a:buChar char="•"/>
          </a:pPr>
          <a:r>
            <a:rPr lang="en-US" sz="2000" kern="1200" dirty="0"/>
            <a:t>You draw LFTs</a:t>
          </a:r>
        </a:p>
        <a:p>
          <a:pPr marL="228600" lvl="1" indent="-228600" algn="l" defTabSz="889000">
            <a:lnSpc>
              <a:spcPct val="90000"/>
            </a:lnSpc>
            <a:spcBef>
              <a:spcPct val="0"/>
            </a:spcBef>
            <a:spcAft>
              <a:spcPct val="15000"/>
            </a:spcAft>
            <a:buChar char="•"/>
          </a:pPr>
          <a:r>
            <a:rPr lang="en-US" sz="2000" kern="1200" dirty="0"/>
            <a:t>You instruct the patient to take small meals</a:t>
          </a:r>
        </a:p>
        <a:p>
          <a:pPr marL="228600" lvl="1" indent="-228600" algn="l" defTabSz="889000">
            <a:lnSpc>
              <a:spcPct val="90000"/>
            </a:lnSpc>
            <a:spcBef>
              <a:spcPct val="0"/>
            </a:spcBef>
            <a:spcAft>
              <a:spcPct val="15000"/>
            </a:spcAft>
            <a:buChar char="•"/>
          </a:pPr>
          <a:r>
            <a:rPr lang="en-US" sz="2000" kern="1200" dirty="0"/>
            <a:t>You instruct the patient to remain in home-based isolation</a:t>
          </a:r>
        </a:p>
        <a:p>
          <a:pPr marL="228600" lvl="1" indent="-228600" algn="l" defTabSz="889000">
            <a:lnSpc>
              <a:spcPct val="90000"/>
            </a:lnSpc>
            <a:spcBef>
              <a:spcPct val="0"/>
            </a:spcBef>
            <a:spcAft>
              <a:spcPct val="15000"/>
            </a:spcAft>
            <a:buChar char="•"/>
          </a:pPr>
          <a:r>
            <a:rPr lang="en-US" sz="2000" kern="1200" dirty="0"/>
            <a:t>You inform your physician </a:t>
          </a:r>
        </a:p>
      </dsp:txBody>
      <dsp:txXfrm>
        <a:off x="3164891" y="349881"/>
        <a:ext cx="4141773" cy="2094987"/>
      </dsp:txXfrm>
    </dsp:sp>
    <dsp:sp modelId="{57621141-2345-4A99-9B03-BB003D08C734}">
      <dsp:nvSpPr>
        <dsp:cNvPr id="0" name=""/>
        <dsp:cNvSpPr/>
      </dsp:nvSpPr>
      <dsp:spPr>
        <a:xfrm>
          <a:off x="0" y="0"/>
          <a:ext cx="3162924" cy="279331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Option </a:t>
          </a:r>
          <a:r>
            <a:rPr lang="en-US" sz="6500" b="1" kern="1200" dirty="0"/>
            <a:t>A</a:t>
          </a:r>
        </a:p>
      </dsp:txBody>
      <dsp:txXfrm>
        <a:off x="136358" y="136358"/>
        <a:ext cx="2890208" cy="2520601"/>
      </dsp:txXfrm>
    </dsp:sp>
    <dsp:sp modelId="{26038C2A-DE87-4DBD-A8F3-444B98DA4A98}">
      <dsp:nvSpPr>
        <dsp:cNvPr id="0" name=""/>
        <dsp:cNvSpPr/>
      </dsp:nvSpPr>
      <dsp:spPr>
        <a:xfrm>
          <a:off x="3342450" y="3073365"/>
          <a:ext cx="5013675" cy="2793317"/>
        </a:xfrm>
        <a:prstGeom prst="rightArrow">
          <a:avLst>
            <a:gd name="adj1" fmla="val 75000"/>
            <a:gd name="adj2" fmla="val 50000"/>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You allow her to take today’s DOT dose – the nausea is not new</a:t>
          </a:r>
        </a:p>
        <a:p>
          <a:pPr marL="228600" lvl="1" indent="-228600" algn="l" defTabSz="889000">
            <a:lnSpc>
              <a:spcPct val="90000"/>
            </a:lnSpc>
            <a:spcBef>
              <a:spcPct val="0"/>
            </a:spcBef>
            <a:spcAft>
              <a:spcPct val="15000"/>
            </a:spcAft>
            <a:buChar char="•"/>
          </a:pPr>
          <a:r>
            <a:rPr lang="en-US" sz="2000" kern="1200" dirty="0"/>
            <a:t>You draw LFTs</a:t>
          </a:r>
        </a:p>
        <a:p>
          <a:pPr marL="228600" lvl="1" indent="-228600" algn="l" defTabSz="889000">
            <a:lnSpc>
              <a:spcPct val="90000"/>
            </a:lnSpc>
            <a:spcBef>
              <a:spcPct val="0"/>
            </a:spcBef>
            <a:spcAft>
              <a:spcPct val="15000"/>
            </a:spcAft>
            <a:buChar char="•"/>
          </a:pPr>
          <a:r>
            <a:rPr lang="en-US" sz="2000" kern="1200" dirty="0"/>
            <a:t>You instruct her to take small meals</a:t>
          </a:r>
        </a:p>
        <a:p>
          <a:pPr marL="228600" lvl="1" indent="-228600" algn="l" defTabSz="889000">
            <a:lnSpc>
              <a:spcPct val="90000"/>
            </a:lnSpc>
            <a:spcBef>
              <a:spcPct val="0"/>
            </a:spcBef>
            <a:spcAft>
              <a:spcPct val="15000"/>
            </a:spcAft>
            <a:buChar char="•"/>
          </a:pPr>
          <a:r>
            <a:rPr lang="en-US" sz="2000" kern="1200" dirty="0"/>
            <a:t>You let her know you will ask about the weekend wedding </a:t>
          </a:r>
        </a:p>
      </dsp:txBody>
      <dsp:txXfrm>
        <a:off x="3342450" y="3422530"/>
        <a:ext cx="3966181" cy="2094987"/>
      </dsp:txXfrm>
    </dsp:sp>
    <dsp:sp modelId="{4C5256CA-1D7C-47C9-BD92-6ADBF56BC952}">
      <dsp:nvSpPr>
        <dsp:cNvPr id="0" name=""/>
        <dsp:cNvSpPr/>
      </dsp:nvSpPr>
      <dsp:spPr>
        <a:xfrm>
          <a:off x="0" y="3073365"/>
          <a:ext cx="3342450" cy="2793317"/>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Option </a:t>
          </a:r>
          <a:r>
            <a:rPr lang="en-US" sz="6500" b="1" kern="1200" dirty="0"/>
            <a:t>B</a:t>
          </a:r>
        </a:p>
      </dsp:txBody>
      <dsp:txXfrm>
        <a:off x="136358" y="3209723"/>
        <a:ext cx="3069734" cy="2520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FB2C9-D3CD-4100-86DE-DC3B612D8798}">
      <dsp:nvSpPr>
        <dsp:cNvPr id="0" name=""/>
        <dsp:cNvSpPr/>
      </dsp:nvSpPr>
      <dsp:spPr>
        <a:xfrm>
          <a:off x="3164891" y="2023"/>
          <a:ext cx="5189267" cy="2435200"/>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The physician assures you of this order. </a:t>
          </a:r>
        </a:p>
        <a:p>
          <a:pPr marL="228600" lvl="1" indent="-228600" algn="l" defTabSz="889000">
            <a:lnSpc>
              <a:spcPct val="90000"/>
            </a:lnSpc>
            <a:spcBef>
              <a:spcPct val="0"/>
            </a:spcBef>
            <a:spcAft>
              <a:spcPct val="15000"/>
            </a:spcAft>
            <a:buChar char="•"/>
          </a:pPr>
          <a:r>
            <a:rPr lang="en-US" sz="2000" kern="1200" dirty="0"/>
            <a:t>You document discussion with the physician in the patient’s medical record. </a:t>
          </a:r>
        </a:p>
        <a:p>
          <a:pPr marL="228600" lvl="1" indent="-228600" algn="l" defTabSz="889000">
            <a:lnSpc>
              <a:spcPct val="90000"/>
            </a:lnSpc>
            <a:spcBef>
              <a:spcPct val="0"/>
            </a:spcBef>
            <a:spcAft>
              <a:spcPct val="15000"/>
            </a:spcAft>
            <a:buChar char="•"/>
          </a:pPr>
          <a:r>
            <a:rPr lang="en-US" sz="2000" kern="1200" dirty="0"/>
            <a:t>You place a PIOS order for more INH at the higher dose. </a:t>
          </a:r>
        </a:p>
      </dsp:txBody>
      <dsp:txXfrm>
        <a:off x="3164891" y="306423"/>
        <a:ext cx="4276067" cy="1826400"/>
      </dsp:txXfrm>
    </dsp:sp>
    <dsp:sp modelId="{57621141-2345-4A99-9B03-BB003D08C734}">
      <dsp:nvSpPr>
        <dsp:cNvPr id="0" name=""/>
        <dsp:cNvSpPr/>
      </dsp:nvSpPr>
      <dsp:spPr>
        <a:xfrm>
          <a:off x="0" y="0"/>
          <a:ext cx="3162924" cy="24352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Option </a:t>
          </a:r>
          <a:r>
            <a:rPr lang="en-US" sz="6500" b="1" kern="1200" dirty="0"/>
            <a:t>A</a:t>
          </a:r>
        </a:p>
      </dsp:txBody>
      <dsp:txXfrm>
        <a:off x="118877" y="118877"/>
        <a:ext cx="2925170" cy="2197446"/>
      </dsp:txXfrm>
    </dsp:sp>
    <dsp:sp modelId="{26038C2A-DE87-4DBD-A8F3-444B98DA4A98}">
      <dsp:nvSpPr>
        <dsp:cNvPr id="0" name=""/>
        <dsp:cNvSpPr/>
      </dsp:nvSpPr>
      <dsp:spPr>
        <a:xfrm>
          <a:off x="3159555" y="2682766"/>
          <a:ext cx="5182369" cy="3184633"/>
        </a:xfrm>
        <a:prstGeom prst="rightArrow">
          <a:avLst>
            <a:gd name="adj1" fmla="val 75000"/>
            <a:gd name="adj2" fmla="val 50000"/>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You respectfully inform the physician you cannot complete the order. </a:t>
          </a:r>
        </a:p>
        <a:p>
          <a:pPr marL="228600" lvl="1" indent="-228600" algn="l" defTabSz="889000">
            <a:lnSpc>
              <a:spcPct val="90000"/>
            </a:lnSpc>
            <a:spcBef>
              <a:spcPct val="0"/>
            </a:spcBef>
            <a:spcAft>
              <a:spcPct val="15000"/>
            </a:spcAft>
            <a:buChar char="•"/>
          </a:pPr>
          <a:endParaRPr lang="en-US" sz="2000" kern="1200" dirty="0"/>
        </a:p>
      </dsp:txBody>
      <dsp:txXfrm>
        <a:off x="3159555" y="3080845"/>
        <a:ext cx="3988132" cy="2388475"/>
      </dsp:txXfrm>
    </dsp:sp>
    <dsp:sp modelId="{4C5256CA-1D7C-47C9-BD92-6ADBF56BC952}">
      <dsp:nvSpPr>
        <dsp:cNvPr id="0" name=""/>
        <dsp:cNvSpPr/>
      </dsp:nvSpPr>
      <dsp:spPr>
        <a:xfrm>
          <a:off x="3784" y="3055460"/>
          <a:ext cx="3166188" cy="243520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Option </a:t>
          </a:r>
          <a:r>
            <a:rPr lang="en-US" sz="6500" b="1" kern="1200" dirty="0"/>
            <a:t>B</a:t>
          </a:r>
        </a:p>
      </dsp:txBody>
      <dsp:txXfrm>
        <a:off x="122661" y="3174337"/>
        <a:ext cx="2928434" cy="219744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5C7A08F6-F1BB-4269-9E41-F36717923277}"/>
              </a:ext>
            </a:extLst>
          </p:cNvPr>
          <p:cNvSpPr>
            <a:spLocks noGrp="1" noChangeArrowheads="1"/>
          </p:cNvSpPr>
          <p:nvPr>
            <p:ph type="hdr" sz="quarter"/>
          </p:nvPr>
        </p:nvSpPr>
        <p:spPr bwMode="auto">
          <a:xfrm>
            <a:off x="0" y="0"/>
            <a:ext cx="2971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9" tIns="45544" rIns="91089" bIns="45544" numCol="1" anchor="t" anchorCtr="0" compatLnSpc="1">
            <a:prstTxWarp prst="textNoShape">
              <a:avLst/>
            </a:prstTxWarp>
          </a:bodyPr>
          <a:lstStyle>
            <a:lvl1pPr>
              <a:defRPr sz="1200"/>
            </a:lvl1pPr>
          </a:lstStyle>
          <a:p>
            <a:pPr>
              <a:defRPr/>
            </a:pPr>
            <a:endParaRPr lang="en-US" altLang="en-US"/>
          </a:p>
        </p:txBody>
      </p:sp>
      <p:sp>
        <p:nvSpPr>
          <p:cNvPr id="108547" name="Rectangle 3">
            <a:extLst>
              <a:ext uri="{FF2B5EF4-FFF2-40B4-BE49-F238E27FC236}">
                <a16:creationId xmlns:a16="http://schemas.microsoft.com/office/drawing/2014/main" id="{7EE2FEBF-CDAD-4F23-B52D-81974C165D74}"/>
              </a:ext>
            </a:extLst>
          </p:cNvPr>
          <p:cNvSpPr>
            <a:spLocks noGrp="1" noChangeArrowheads="1"/>
          </p:cNvSpPr>
          <p:nvPr>
            <p:ph type="dt" sz="quarter" idx="1"/>
          </p:nvPr>
        </p:nvSpPr>
        <p:spPr bwMode="auto">
          <a:xfrm>
            <a:off x="3884613" y="0"/>
            <a:ext cx="2971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9" tIns="45544" rIns="91089" bIns="45544" numCol="1" anchor="t" anchorCtr="0" compatLnSpc="1">
            <a:prstTxWarp prst="textNoShape">
              <a:avLst/>
            </a:prstTxWarp>
          </a:bodyPr>
          <a:lstStyle>
            <a:lvl1pPr algn="r">
              <a:defRPr sz="1200"/>
            </a:lvl1pPr>
          </a:lstStyle>
          <a:p>
            <a:pPr>
              <a:defRPr/>
            </a:pPr>
            <a:fld id="{E1206F88-33FC-4EC2-9D68-13F86768203D}" type="datetimeFigureOut">
              <a:rPr lang="en-US" altLang="en-US"/>
              <a:pPr>
                <a:defRPr/>
              </a:pPr>
              <a:t>9/17/2025</a:t>
            </a:fld>
            <a:endParaRPr lang="en-US" altLang="en-US"/>
          </a:p>
        </p:txBody>
      </p:sp>
      <p:sp>
        <p:nvSpPr>
          <p:cNvPr id="108548" name="Rectangle 4">
            <a:extLst>
              <a:ext uri="{FF2B5EF4-FFF2-40B4-BE49-F238E27FC236}">
                <a16:creationId xmlns:a16="http://schemas.microsoft.com/office/drawing/2014/main" id="{F0C99B1A-B519-44D0-ACD2-8C2CD74FA921}"/>
              </a:ext>
            </a:extLst>
          </p:cNvPr>
          <p:cNvSpPr>
            <a:spLocks noGrp="1" noChangeArrowheads="1"/>
          </p:cNvSpPr>
          <p:nvPr>
            <p:ph type="ftr" sz="quarter" idx="2"/>
          </p:nvPr>
        </p:nvSpPr>
        <p:spPr bwMode="auto">
          <a:xfrm>
            <a:off x="0" y="8772525"/>
            <a:ext cx="2971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9" tIns="45544" rIns="91089" bIns="45544" numCol="1" anchor="b" anchorCtr="0" compatLnSpc="1">
            <a:prstTxWarp prst="textNoShape">
              <a:avLst/>
            </a:prstTxWarp>
          </a:bodyPr>
          <a:lstStyle>
            <a:lvl1pPr>
              <a:defRPr sz="1200"/>
            </a:lvl1pPr>
          </a:lstStyle>
          <a:p>
            <a:pPr>
              <a:defRPr/>
            </a:pPr>
            <a:endParaRPr lang="en-US" altLang="en-US"/>
          </a:p>
        </p:txBody>
      </p:sp>
      <p:sp>
        <p:nvSpPr>
          <p:cNvPr id="108549" name="Rectangle 5">
            <a:extLst>
              <a:ext uri="{FF2B5EF4-FFF2-40B4-BE49-F238E27FC236}">
                <a16:creationId xmlns:a16="http://schemas.microsoft.com/office/drawing/2014/main" id="{07C9044A-7381-4D1E-9ACF-56C13B5E0E0F}"/>
              </a:ext>
            </a:extLst>
          </p:cNvPr>
          <p:cNvSpPr>
            <a:spLocks noGrp="1" noChangeArrowheads="1"/>
          </p:cNvSpPr>
          <p:nvPr>
            <p:ph type="sldNum" sz="quarter" idx="3"/>
          </p:nvPr>
        </p:nvSpPr>
        <p:spPr bwMode="auto">
          <a:xfrm>
            <a:off x="3884613" y="8772525"/>
            <a:ext cx="2971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9" tIns="45544" rIns="91089" bIns="45544" numCol="1" anchor="b" anchorCtr="0" compatLnSpc="1">
            <a:prstTxWarp prst="textNoShape">
              <a:avLst/>
            </a:prstTxWarp>
          </a:bodyPr>
          <a:lstStyle>
            <a:lvl1pPr algn="r">
              <a:defRPr sz="1200"/>
            </a:lvl1pPr>
          </a:lstStyle>
          <a:p>
            <a:fld id="{7351F0CC-84F4-46A6-AC8C-65A632743B6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5BF81E8-A08D-4231-9014-065FC4F53B91}"/>
              </a:ext>
            </a:extLst>
          </p:cNvPr>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1089" tIns="45544" rIns="91089" bIns="45544" numCol="1" anchor="t"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54275" name="Rectangle 3">
            <a:extLst>
              <a:ext uri="{FF2B5EF4-FFF2-40B4-BE49-F238E27FC236}">
                <a16:creationId xmlns:a16="http://schemas.microsoft.com/office/drawing/2014/main" id="{69AF4325-EEBD-4005-9358-1FA3915DF6D4}"/>
              </a:ext>
            </a:extLst>
          </p:cNvPr>
          <p:cNvSpPr>
            <a:spLocks noGrp="1" noChangeArrowheads="1"/>
          </p:cNvSpPr>
          <p:nvPr>
            <p:ph type="dt" idx="1"/>
          </p:nvPr>
        </p:nvSpPr>
        <p:spPr bwMode="auto">
          <a:xfrm>
            <a:off x="3884613" y="0"/>
            <a:ext cx="2971800" cy="461963"/>
          </a:xfrm>
          <a:prstGeom prst="rect">
            <a:avLst/>
          </a:prstGeom>
          <a:noFill/>
          <a:ln w="9525">
            <a:noFill/>
            <a:miter lim="800000"/>
            <a:headEnd/>
            <a:tailEnd/>
          </a:ln>
          <a:effectLst/>
        </p:spPr>
        <p:txBody>
          <a:bodyPr vert="horz" wrap="square" lIns="91089" tIns="45544" rIns="91089" bIns="45544"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a:p>
        </p:txBody>
      </p:sp>
      <p:sp>
        <p:nvSpPr>
          <p:cNvPr id="24580" name="Rectangle 4">
            <a:extLst>
              <a:ext uri="{FF2B5EF4-FFF2-40B4-BE49-F238E27FC236}">
                <a16:creationId xmlns:a16="http://schemas.microsoft.com/office/drawing/2014/main" id="{CC19EC8E-FC64-4227-9CB4-728FC39904B8}"/>
              </a:ext>
            </a:extLst>
          </p:cNvPr>
          <p:cNvSpPr>
            <a:spLocks noGrp="1" noRot="1" noChangeAspect="1" noChangeArrowheads="1" noTextEdit="1"/>
          </p:cNvSpPr>
          <p:nvPr>
            <p:ph type="sldImg" idx="2"/>
          </p:nvPr>
        </p:nvSpPr>
        <p:spPr bwMode="auto">
          <a:xfrm>
            <a:off x="1120775" y="692150"/>
            <a:ext cx="4616450"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a:extLst>
              <a:ext uri="{FF2B5EF4-FFF2-40B4-BE49-F238E27FC236}">
                <a16:creationId xmlns:a16="http://schemas.microsoft.com/office/drawing/2014/main" id="{08D27144-D5F8-4058-B8F9-360ADDA2A5CD}"/>
              </a:ext>
            </a:extLst>
          </p:cNvPr>
          <p:cNvSpPr>
            <a:spLocks noGrp="1" noChangeArrowheads="1"/>
          </p:cNvSpPr>
          <p:nvPr>
            <p:ph type="body" sz="quarter" idx="3"/>
          </p:nvPr>
        </p:nvSpPr>
        <p:spPr bwMode="auto">
          <a:xfrm>
            <a:off x="685800" y="4387850"/>
            <a:ext cx="5486400" cy="4154488"/>
          </a:xfrm>
          <a:prstGeom prst="rect">
            <a:avLst/>
          </a:prstGeom>
          <a:noFill/>
          <a:ln w="9525">
            <a:noFill/>
            <a:miter lim="800000"/>
            <a:headEnd/>
            <a:tailEnd/>
          </a:ln>
          <a:effectLst/>
        </p:spPr>
        <p:txBody>
          <a:bodyPr vert="horz" wrap="square" lIns="91089" tIns="45544" rIns="91089" bIns="4554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a:extLst>
              <a:ext uri="{FF2B5EF4-FFF2-40B4-BE49-F238E27FC236}">
                <a16:creationId xmlns:a16="http://schemas.microsoft.com/office/drawing/2014/main" id="{8464EF67-7A6D-437B-ACB4-7E63AF919359}"/>
              </a:ext>
            </a:extLst>
          </p:cNvPr>
          <p:cNvSpPr>
            <a:spLocks noGrp="1" noChangeArrowheads="1"/>
          </p:cNvSpPr>
          <p:nvPr>
            <p:ph type="ftr" sz="quarter" idx="4"/>
          </p:nvPr>
        </p:nvSpPr>
        <p:spPr bwMode="auto">
          <a:xfrm>
            <a:off x="0" y="8772525"/>
            <a:ext cx="2971800" cy="461963"/>
          </a:xfrm>
          <a:prstGeom prst="rect">
            <a:avLst/>
          </a:prstGeom>
          <a:noFill/>
          <a:ln w="9525">
            <a:noFill/>
            <a:miter lim="800000"/>
            <a:headEnd/>
            <a:tailEnd/>
          </a:ln>
          <a:effectLst/>
        </p:spPr>
        <p:txBody>
          <a:bodyPr vert="horz" wrap="square" lIns="91089" tIns="45544" rIns="91089" bIns="45544" numCol="1" anchor="b"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54279" name="Rectangle 7">
            <a:extLst>
              <a:ext uri="{FF2B5EF4-FFF2-40B4-BE49-F238E27FC236}">
                <a16:creationId xmlns:a16="http://schemas.microsoft.com/office/drawing/2014/main" id="{DBBD7657-7EAA-4F23-812C-80B5A6700728}"/>
              </a:ext>
            </a:extLst>
          </p:cNvPr>
          <p:cNvSpPr>
            <a:spLocks noGrp="1" noChangeArrowheads="1"/>
          </p:cNvSpPr>
          <p:nvPr>
            <p:ph type="sldNum" sz="quarter" idx="5"/>
          </p:nvPr>
        </p:nvSpPr>
        <p:spPr bwMode="auto">
          <a:xfrm>
            <a:off x="3884613" y="8772525"/>
            <a:ext cx="2971800" cy="461963"/>
          </a:xfrm>
          <a:prstGeom prst="rect">
            <a:avLst/>
          </a:prstGeom>
          <a:noFill/>
          <a:ln w="9525">
            <a:noFill/>
            <a:miter lim="800000"/>
            <a:headEnd/>
            <a:tailEnd/>
          </a:ln>
          <a:effectLst/>
        </p:spPr>
        <p:txBody>
          <a:bodyPr vert="horz" wrap="square" lIns="91089" tIns="45544" rIns="91089" bIns="45544" numCol="1" anchor="b" anchorCtr="0" compatLnSpc="1">
            <a:prstTxWarp prst="textNoShape">
              <a:avLst/>
            </a:prstTxWarp>
          </a:bodyPr>
          <a:lstStyle>
            <a:lvl1pPr algn="r" eaLnBrk="1" hangingPunct="1">
              <a:defRPr sz="1200">
                <a:solidFill>
                  <a:schemeClr val="tx1"/>
                </a:solidFill>
                <a:latin typeface="Arial" panose="020B0604020202020204" pitchFamily="34" charset="0"/>
              </a:defRPr>
            </a:lvl1pPr>
          </a:lstStyle>
          <a:p>
            <a:fld id="{50B68843-001E-4C79-B996-F2040D7D53F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2B68AFB5-EFDA-4B25-8E54-5D971375E4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2"/>
                </a:solidFill>
                <a:latin typeface="Garamond" panose="02020404030301010803" pitchFamily="18" charset="0"/>
              </a:defRPr>
            </a:lvl1pPr>
            <a:lvl2pPr marL="739775" indent="-282575">
              <a:defRPr>
                <a:solidFill>
                  <a:schemeClr val="bg2"/>
                </a:solidFill>
                <a:latin typeface="Garamond" panose="02020404030301010803" pitchFamily="18" charset="0"/>
              </a:defRPr>
            </a:lvl2pPr>
            <a:lvl3pPr marL="1136650" indent="-225425">
              <a:defRPr>
                <a:solidFill>
                  <a:schemeClr val="bg2"/>
                </a:solidFill>
                <a:latin typeface="Garamond" panose="02020404030301010803" pitchFamily="18" charset="0"/>
              </a:defRPr>
            </a:lvl3pPr>
            <a:lvl4pPr marL="1593850" indent="-225425">
              <a:defRPr>
                <a:solidFill>
                  <a:schemeClr val="bg2"/>
                </a:solidFill>
                <a:latin typeface="Garamond" panose="02020404030301010803" pitchFamily="18" charset="0"/>
              </a:defRPr>
            </a:lvl4pPr>
            <a:lvl5pPr marL="2047875" indent="-225425">
              <a:defRPr>
                <a:solidFill>
                  <a:schemeClr val="bg2"/>
                </a:solidFill>
                <a:latin typeface="Garamond" panose="02020404030301010803" pitchFamily="18" charset="0"/>
              </a:defRPr>
            </a:lvl5pPr>
            <a:lvl6pPr marL="2505075" indent="-225425" eaLnBrk="0" fontAlgn="base" hangingPunct="0">
              <a:spcBef>
                <a:spcPct val="0"/>
              </a:spcBef>
              <a:spcAft>
                <a:spcPct val="0"/>
              </a:spcAft>
              <a:defRPr>
                <a:solidFill>
                  <a:schemeClr val="bg2"/>
                </a:solidFill>
                <a:latin typeface="Garamond" panose="02020404030301010803" pitchFamily="18" charset="0"/>
              </a:defRPr>
            </a:lvl6pPr>
            <a:lvl7pPr marL="2962275" indent="-225425" eaLnBrk="0" fontAlgn="base" hangingPunct="0">
              <a:spcBef>
                <a:spcPct val="0"/>
              </a:spcBef>
              <a:spcAft>
                <a:spcPct val="0"/>
              </a:spcAft>
              <a:defRPr>
                <a:solidFill>
                  <a:schemeClr val="bg2"/>
                </a:solidFill>
                <a:latin typeface="Garamond" panose="02020404030301010803" pitchFamily="18" charset="0"/>
              </a:defRPr>
            </a:lvl7pPr>
            <a:lvl8pPr marL="3419475" indent="-225425" eaLnBrk="0" fontAlgn="base" hangingPunct="0">
              <a:spcBef>
                <a:spcPct val="0"/>
              </a:spcBef>
              <a:spcAft>
                <a:spcPct val="0"/>
              </a:spcAft>
              <a:defRPr>
                <a:solidFill>
                  <a:schemeClr val="bg2"/>
                </a:solidFill>
                <a:latin typeface="Garamond" panose="02020404030301010803" pitchFamily="18" charset="0"/>
              </a:defRPr>
            </a:lvl8pPr>
            <a:lvl9pPr marL="3876675" indent="-225425" eaLnBrk="0" fontAlgn="base" hangingPunct="0">
              <a:spcBef>
                <a:spcPct val="0"/>
              </a:spcBef>
              <a:spcAft>
                <a:spcPct val="0"/>
              </a:spcAft>
              <a:defRPr>
                <a:solidFill>
                  <a:schemeClr val="bg2"/>
                </a:solidFill>
                <a:latin typeface="Garamond" panose="02020404030301010803" pitchFamily="18" charset="0"/>
              </a:defRPr>
            </a:lvl9pPr>
          </a:lstStyle>
          <a:p>
            <a:fld id="{75CEDB79-416F-4018-9FCB-C15B8CEF2E86}" type="slidenum">
              <a:rPr lang="en-US" altLang="en-US">
                <a:solidFill>
                  <a:schemeClr val="tx1"/>
                </a:solidFill>
                <a:latin typeface="Arial" panose="020B0604020202020204" pitchFamily="34" charset="0"/>
              </a:rPr>
              <a:pPr/>
              <a:t>1</a:t>
            </a:fld>
            <a:endParaRPr lang="en-US" altLang="en-US">
              <a:solidFill>
                <a:schemeClr val="tx1"/>
              </a:solidFill>
              <a:latin typeface="Arial" panose="020B0604020202020204" pitchFamily="34" charset="0"/>
            </a:endParaRPr>
          </a:p>
        </p:txBody>
      </p:sp>
      <p:sp>
        <p:nvSpPr>
          <p:cNvPr id="27651" name="Rectangle 2">
            <a:extLst>
              <a:ext uri="{FF2B5EF4-FFF2-40B4-BE49-F238E27FC236}">
                <a16:creationId xmlns:a16="http://schemas.microsoft.com/office/drawing/2014/main" id="{4D1095CF-68B4-4EF5-BC49-CCF943438E15}"/>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501526BB-6914-4074-B5CD-C527113B8A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You have a busy Friday catching up on emails from DSHS, following up with persons reported to you, clinic visits, and patient phone calls.  </a:t>
            </a:r>
          </a:p>
          <a:p>
            <a:pPr marL="342900" indent="-342900">
              <a:buFont typeface="Arial" panose="020B0604020202020204" pitchFamily="34" charset="0"/>
              <a:buChar char="•"/>
            </a:pPr>
            <a:r>
              <a:rPr lang="en-US" dirty="0"/>
              <a:t>On Monday when you come into the office, you find out her DSTs have resulted: She is </a:t>
            </a:r>
            <a:r>
              <a:rPr lang="en-US" b="1" dirty="0"/>
              <a:t>pan susceptible</a:t>
            </a:r>
            <a:r>
              <a:rPr lang="en-US" dirty="0"/>
              <a:t>. The treating physician discontinues the ethambutol.  </a:t>
            </a:r>
          </a:p>
          <a:p>
            <a:endParaRPr lang="en-US" dirty="0"/>
          </a:p>
        </p:txBody>
      </p:sp>
      <p:sp>
        <p:nvSpPr>
          <p:cNvPr id="4" name="Slide Number Placeholder 3"/>
          <p:cNvSpPr>
            <a:spLocks noGrp="1"/>
          </p:cNvSpPr>
          <p:nvPr>
            <p:ph type="sldNum" sz="quarter" idx="5"/>
          </p:nvPr>
        </p:nvSpPr>
        <p:spPr/>
        <p:txBody>
          <a:bodyPr/>
          <a:lstStyle/>
          <a:p>
            <a:fld id="{50B68843-001E-4C79-B996-F2040D7D53FA}" type="slidenum">
              <a:rPr lang="en-US" altLang="en-US" smtClean="0"/>
              <a:pPr/>
              <a:t>24</a:t>
            </a:fld>
            <a:endParaRPr lang="en-US" altLang="en-US"/>
          </a:p>
        </p:txBody>
      </p:sp>
    </p:spTree>
    <p:extLst>
      <p:ext uri="{BB962C8B-B14F-4D97-AF65-F5344CB8AC3E}">
        <p14:creationId xmlns:p14="http://schemas.microsoft.com/office/powerpoint/2010/main" val="2317868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call her, she picks up, and you ask if she is returning tomorrow as scheduled. </a:t>
            </a:r>
          </a:p>
          <a:p>
            <a:r>
              <a:rPr lang="en-US" dirty="0"/>
              <a:t>She informs you that her aunt became ill and therefore she will be staying an additional week. She is apologetic but says she cannot return home. </a:t>
            </a:r>
          </a:p>
          <a:p>
            <a:r>
              <a:rPr lang="en-US" dirty="0"/>
              <a:t>She also tells you to nurse from Oklahoma called her in the morning to see if she was okay, and she told the nurse her plans.</a:t>
            </a:r>
          </a:p>
          <a:p>
            <a:r>
              <a:rPr lang="en-US" dirty="0"/>
              <a:t>She said the nurse was planning on seeing her tomorrow morning. </a:t>
            </a:r>
          </a:p>
          <a:p>
            <a:endParaRPr lang="en-US" dirty="0"/>
          </a:p>
        </p:txBody>
      </p:sp>
      <p:sp>
        <p:nvSpPr>
          <p:cNvPr id="4" name="Slide Number Placeholder 3"/>
          <p:cNvSpPr>
            <a:spLocks noGrp="1"/>
          </p:cNvSpPr>
          <p:nvPr>
            <p:ph type="sldNum" sz="quarter" idx="5"/>
          </p:nvPr>
        </p:nvSpPr>
        <p:spPr/>
        <p:txBody>
          <a:bodyPr/>
          <a:lstStyle/>
          <a:p>
            <a:fld id="{50B68843-001E-4C79-B996-F2040D7D53FA}" type="slidenum">
              <a:rPr lang="en-US" altLang="en-US" smtClean="0"/>
              <a:pPr/>
              <a:t>26</a:t>
            </a:fld>
            <a:endParaRPr lang="en-US" altLang="en-US"/>
          </a:p>
        </p:txBody>
      </p:sp>
    </p:spTree>
    <p:extLst>
      <p:ext uri="{BB962C8B-B14F-4D97-AF65-F5344CB8AC3E}">
        <p14:creationId xmlns:p14="http://schemas.microsoft.com/office/powerpoint/2010/main" val="979801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call her, she picks up, and you ask if she is returning tomorrow as scheduled. </a:t>
            </a:r>
          </a:p>
          <a:p>
            <a:r>
              <a:rPr lang="en-US" dirty="0"/>
              <a:t>She informs you that her aunt became ill and therefore she will be staying an additional week. She is apologetic but says she cannot return home. </a:t>
            </a:r>
          </a:p>
          <a:p>
            <a:r>
              <a:rPr lang="en-US" dirty="0"/>
              <a:t>She also tells you to nurse from Oklahoma called her in the morning to see if she was okay, and she told the nurse her plans.</a:t>
            </a:r>
          </a:p>
          <a:p>
            <a:r>
              <a:rPr lang="en-US" dirty="0"/>
              <a:t>She said the nurse was planning on seeing her tomorrow morning. </a:t>
            </a:r>
          </a:p>
          <a:p>
            <a:endParaRPr lang="en-US" dirty="0"/>
          </a:p>
        </p:txBody>
      </p:sp>
      <p:sp>
        <p:nvSpPr>
          <p:cNvPr id="4" name="Slide Number Placeholder 3"/>
          <p:cNvSpPr>
            <a:spLocks noGrp="1"/>
          </p:cNvSpPr>
          <p:nvPr>
            <p:ph type="sldNum" sz="quarter" idx="5"/>
          </p:nvPr>
        </p:nvSpPr>
        <p:spPr/>
        <p:txBody>
          <a:bodyPr/>
          <a:lstStyle/>
          <a:p>
            <a:fld id="{50B68843-001E-4C79-B996-F2040D7D53FA}" type="slidenum">
              <a:rPr lang="en-US" altLang="en-US" smtClean="0"/>
              <a:pPr/>
              <a:t>27</a:t>
            </a:fld>
            <a:endParaRPr lang="en-US" altLang="en-US"/>
          </a:p>
        </p:txBody>
      </p:sp>
    </p:spTree>
    <p:extLst>
      <p:ext uri="{BB962C8B-B14F-4D97-AF65-F5344CB8AC3E}">
        <p14:creationId xmlns:p14="http://schemas.microsoft.com/office/powerpoint/2010/main" val="3312111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check your VM and sure enough there is a message from the NCM from Oklahoma. She says she is very busy with other patients but since you had given her the head’s up of the trip, She’s all over it- she included this person in her schedule and can get the patient what is needed. </a:t>
            </a:r>
          </a:p>
          <a:p>
            <a:r>
              <a:rPr lang="en-US" dirty="0"/>
              <a:t>You agree to share updated DSTs and recommended medication orders.</a:t>
            </a:r>
          </a:p>
          <a:p>
            <a:r>
              <a:rPr lang="en-US" dirty="0"/>
              <a:t>The Nurse says he will be </a:t>
            </a:r>
            <a:r>
              <a:rPr lang="en-US" dirty="0" err="1"/>
              <a:t>DOTing</a:t>
            </a:r>
            <a:r>
              <a:rPr lang="en-US" dirty="0"/>
              <a:t> the person since his state does not do VDOT yet. He will inform you when the patient is able to return to Texas. </a:t>
            </a:r>
          </a:p>
          <a:p>
            <a:endParaRPr lang="en-US" dirty="0"/>
          </a:p>
          <a:p>
            <a:endParaRPr lang="en-US" dirty="0"/>
          </a:p>
        </p:txBody>
      </p:sp>
      <p:sp>
        <p:nvSpPr>
          <p:cNvPr id="4" name="Slide Number Placeholder 3"/>
          <p:cNvSpPr>
            <a:spLocks noGrp="1"/>
          </p:cNvSpPr>
          <p:nvPr>
            <p:ph type="sldNum" sz="quarter" idx="5"/>
          </p:nvPr>
        </p:nvSpPr>
        <p:spPr/>
        <p:txBody>
          <a:bodyPr/>
          <a:lstStyle/>
          <a:p>
            <a:fld id="{50B68843-001E-4C79-B996-F2040D7D53FA}" type="slidenum">
              <a:rPr lang="en-US" altLang="en-US" smtClean="0"/>
              <a:pPr/>
              <a:t>28</a:t>
            </a:fld>
            <a:endParaRPr lang="en-US" altLang="en-US"/>
          </a:p>
        </p:txBody>
      </p:sp>
    </p:spTree>
    <p:extLst>
      <p:ext uri="{BB962C8B-B14F-4D97-AF65-F5344CB8AC3E}">
        <p14:creationId xmlns:p14="http://schemas.microsoft.com/office/powerpoint/2010/main" val="1048353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68843-001E-4C79-B996-F2040D7D53FA}" type="slidenum">
              <a:rPr lang="en-US" altLang="en-US" smtClean="0"/>
              <a:pPr/>
              <a:t>32</a:t>
            </a:fld>
            <a:endParaRPr lang="en-US" altLang="en-US"/>
          </a:p>
        </p:txBody>
      </p:sp>
    </p:spTree>
    <p:extLst>
      <p:ext uri="{BB962C8B-B14F-4D97-AF65-F5344CB8AC3E}">
        <p14:creationId xmlns:p14="http://schemas.microsoft.com/office/powerpoint/2010/main" val="3774801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D. Yes, he should be placed in an AII room. Rationale: The patient is AFB smear positive 4+, which suggests that he is probably very infectious and should be isolated in a room with proper environmental controls for airborne precautions.</a:t>
            </a:r>
          </a:p>
        </p:txBody>
      </p:sp>
      <p:sp>
        <p:nvSpPr>
          <p:cNvPr id="4" name="Slide Number Placeholder 3"/>
          <p:cNvSpPr>
            <a:spLocks noGrp="1"/>
          </p:cNvSpPr>
          <p:nvPr>
            <p:ph type="sldNum" sz="quarter" idx="5"/>
          </p:nvPr>
        </p:nvSpPr>
        <p:spPr/>
        <p:txBody>
          <a:bodyPr/>
          <a:lstStyle/>
          <a:p>
            <a:fld id="{50B68843-001E-4C79-B996-F2040D7D53FA}" type="slidenum">
              <a:rPr lang="en-US" altLang="en-US" smtClean="0"/>
              <a:pPr/>
              <a:t>33</a:t>
            </a:fld>
            <a:endParaRPr lang="en-US" altLang="en-US"/>
          </a:p>
        </p:txBody>
      </p:sp>
    </p:spTree>
    <p:extLst>
      <p:ext uri="{BB962C8B-B14F-4D97-AF65-F5344CB8AC3E}">
        <p14:creationId xmlns:p14="http://schemas.microsoft.com/office/powerpoint/2010/main" val="1204868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Document the patient information and inform the physician that the patient does not meet the standard criteria for discharge (see Appendix C). Rationale: The patient does not meet the criteria for discharge from hospitalization to the home with high-risk individuals. He has not had three consecutive negative smears, has not received medications for a minimum of 10 days, and documentation of clinical improvement has not been noted.7</a:t>
            </a:r>
          </a:p>
        </p:txBody>
      </p:sp>
      <p:sp>
        <p:nvSpPr>
          <p:cNvPr id="4" name="Slide Number Placeholder 3"/>
          <p:cNvSpPr>
            <a:spLocks noGrp="1"/>
          </p:cNvSpPr>
          <p:nvPr>
            <p:ph type="sldNum" sz="quarter" idx="5"/>
          </p:nvPr>
        </p:nvSpPr>
        <p:spPr/>
        <p:txBody>
          <a:bodyPr/>
          <a:lstStyle/>
          <a:p>
            <a:fld id="{50B68843-001E-4C79-B996-F2040D7D53FA}" type="slidenum">
              <a:rPr lang="en-US" altLang="en-US" smtClean="0"/>
              <a:pPr/>
              <a:t>35</a:t>
            </a:fld>
            <a:endParaRPr lang="en-US" altLang="en-US"/>
          </a:p>
        </p:txBody>
      </p:sp>
    </p:spTree>
    <p:extLst>
      <p:ext uri="{BB962C8B-B14F-4D97-AF65-F5344CB8AC3E}">
        <p14:creationId xmlns:p14="http://schemas.microsoft.com/office/powerpoint/2010/main" val="7436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B. Advise the physician to delay discharge until 3 consecutive negative smears are received, patient has received a minimum of 10 days of treatment, and is clinically improving; or home arrangements have been made. Rationale: Local health departments are pressured to agree to discharge patients for various reasons. Pediatric patients exposed to TB are at high risk of developing severe forms of TB disease once infected; advocating for their protection is a critical role for public health.7</a:t>
            </a:r>
          </a:p>
        </p:txBody>
      </p:sp>
      <p:sp>
        <p:nvSpPr>
          <p:cNvPr id="4" name="Slide Number Placeholder 3"/>
          <p:cNvSpPr>
            <a:spLocks noGrp="1"/>
          </p:cNvSpPr>
          <p:nvPr>
            <p:ph type="sldNum" sz="quarter" idx="5"/>
          </p:nvPr>
        </p:nvSpPr>
        <p:spPr/>
        <p:txBody>
          <a:bodyPr/>
          <a:lstStyle/>
          <a:p>
            <a:fld id="{50B68843-001E-4C79-B996-F2040D7D53FA}" type="slidenum">
              <a:rPr lang="en-US" altLang="en-US" smtClean="0"/>
              <a:pPr/>
              <a:t>37</a:t>
            </a:fld>
            <a:endParaRPr lang="en-US" altLang="en-US"/>
          </a:p>
        </p:txBody>
      </p:sp>
    </p:spTree>
    <p:extLst>
      <p:ext uri="{BB962C8B-B14F-4D97-AF65-F5344CB8AC3E}">
        <p14:creationId xmlns:p14="http://schemas.microsoft.com/office/powerpoint/2010/main" val="29886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Educate the patient on TB infection control (home isolation precautions) in the home (see Appendix C). Rationale: It is important to educate the patient on steps to take to prevent the further spread of TB while in home isolation. Education should include instructions on cough etiquette, isolating self to a room, and/or not allowing visitors into their home until they are no longer infectious.4</a:t>
            </a:r>
          </a:p>
        </p:txBody>
      </p:sp>
      <p:sp>
        <p:nvSpPr>
          <p:cNvPr id="4" name="Slide Number Placeholder 3"/>
          <p:cNvSpPr>
            <a:spLocks noGrp="1"/>
          </p:cNvSpPr>
          <p:nvPr>
            <p:ph type="sldNum" sz="quarter" idx="5"/>
          </p:nvPr>
        </p:nvSpPr>
        <p:spPr/>
        <p:txBody>
          <a:bodyPr/>
          <a:lstStyle/>
          <a:p>
            <a:fld id="{50B68843-001E-4C79-B996-F2040D7D53FA}" type="slidenum">
              <a:rPr lang="en-US" altLang="en-US" smtClean="0"/>
              <a:pPr/>
              <a:t>38</a:t>
            </a:fld>
            <a:endParaRPr lang="en-US" altLang="en-US"/>
          </a:p>
        </p:txBody>
      </p:sp>
    </p:spTree>
    <p:extLst>
      <p:ext uri="{BB962C8B-B14F-4D97-AF65-F5344CB8AC3E}">
        <p14:creationId xmlns:p14="http://schemas.microsoft.com/office/powerpoint/2010/main" val="2461824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Ask the wife’s assistance in locating the patient and leave contact information with instructions to call the local health department when the patient returns. Rationale: It is important to reinstitute home isolation because the patient has documented signs of TB disease and remains infectious despite treatment.4</a:t>
            </a:r>
          </a:p>
        </p:txBody>
      </p:sp>
      <p:sp>
        <p:nvSpPr>
          <p:cNvPr id="4" name="Slide Number Placeholder 3"/>
          <p:cNvSpPr>
            <a:spLocks noGrp="1"/>
          </p:cNvSpPr>
          <p:nvPr>
            <p:ph type="sldNum" sz="quarter" idx="5"/>
          </p:nvPr>
        </p:nvSpPr>
        <p:spPr/>
        <p:txBody>
          <a:bodyPr/>
          <a:lstStyle/>
          <a:p>
            <a:fld id="{50B68843-001E-4C79-B996-F2040D7D53FA}" type="slidenum">
              <a:rPr lang="en-US" altLang="en-US" smtClean="0"/>
              <a:pPr/>
              <a:t>40</a:t>
            </a:fld>
            <a:endParaRPr lang="en-US" altLang="en-US"/>
          </a:p>
        </p:txBody>
      </p:sp>
    </p:spTree>
    <p:extLst>
      <p:ext uri="{BB962C8B-B14F-4D97-AF65-F5344CB8AC3E}">
        <p14:creationId xmlns:p14="http://schemas.microsoft.com/office/powerpoint/2010/main" val="3423132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A90754F4-CC3C-4D62-B765-4408011CF9F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DF829CBD-2D45-4E08-ACBC-617F788096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1988" name="Slide Number Placeholder 3">
            <a:extLst>
              <a:ext uri="{FF2B5EF4-FFF2-40B4-BE49-F238E27FC236}">
                <a16:creationId xmlns:a16="http://schemas.microsoft.com/office/drawing/2014/main" id="{87C9343F-6A8A-4592-9D48-C49BC95E6E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2"/>
                </a:solidFill>
                <a:latin typeface="Garamond" panose="02020404030301010803" pitchFamily="18" charset="0"/>
              </a:defRPr>
            </a:lvl1pPr>
            <a:lvl2pPr marL="742950" indent="-285750">
              <a:defRPr>
                <a:solidFill>
                  <a:schemeClr val="bg2"/>
                </a:solidFill>
                <a:latin typeface="Garamond" panose="02020404030301010803" pitchFamily="18" charset="0"/>
              </a:defRPr>
            </a:lvl2pPr>
            <a:lvl3pPr marL="1143000" indent="-228600">
              <a:defRPr>
                <a:solidFill>
                  <a:schemeClr val="bg2"/>
                </a:solidFill>
                <a:latin typeface="Garamond" panose="02020404030301010803" pitchFamily="18" charset="0"/>
              </a:defRPr>
            </a:lvl3pPr>
            <a:lvl4pPr marL="1600200" indent="-228600">
              <a:defRPr>
                <a:solidFill>
                  <a:schemeClr val="bg2"/>
                </a:solidFill>
                <a:latin typeface="Garamond" panose="02020404030301010803" pitchFamily="18" charset="0"/>
              </a:defRPr>
            </a:lvl4pPr>
            <a:lvl5pPr marL="2057400" indent="-228600">
              <a:defRPr>
                <a:solidFill>
                  <a:schemeClr val="bg2"/>
                </a:solidFill>
                <a:latin typeface="Garamond" panose="02020404030301010803" pitchFamily="18" charset="0"/>
              </a:defRPr>
            </a:lvl5pPr>
            <a:lvl6pPr marL="2514600" indent="-228600" eaLnBrk="0" fontAlgn="base" hangingPunct="0">
              <a:spcBef>
                <a:spcPct val="0"/>
              </a:spcBef>
              <a:spcAft>
                <a:spcPct val="0"/>
              </a:spcAft>
              <a:defRPr>
                <a:solidFill>
                  <a:schemeClr val="bg2"/>
                </a:solidFill>
                <a:latin typeface="Garamond" panose="02020404030301010803" pitchFamily="18" charset="0"/>
              </a:defRPr>
            </a:lvl6pPr>
            <a:lvl7pPr marL="2971800" indent="-228600" eaLnBrk="0" fontAlgn="base" hangingPunct="0">
              <a:spcBef>
                <a:spcPct val="0"/>
              </a:spcBef>
              <a:spcAft>
                <a:spcPct val="0"/>
              </a:spcAft>
              <a:defRPr>
                <a:solidFill>
                  <a:schemeClr val="bg2"/>
                </a:solidFill>
                <a:latin typeface="Garamond" panose="02020404030301010803" pitchFamily="18" charset="0"/>
              </a:defRPr>
            </a:lvl7pPr>
            <a:lvl8pPr marL="3429000" indent="-228600" eaLnBrk="0" fontAlgn="base" hangingPunct="0">
              <a:spcBef>
                <a:spcPct val="0"/>
              </a:spcBef>
              <a:spcAft>
                <a:spcPct val="0"/>
              </a:spcAft>
              <a:defRPr>
                <a:solidFill>
                  <a:schemeClr val="bg2"/>
                </a:solidFill>
                <a:latin typeface="Garamond" panose="02020404030301010803" pitchFamily="18" charset="0"/>
              </a:defRPr>
            </a:lvl8pPr>
            <a:lvl9pPr marL="3886200" indent="-228600" eaLnBrk="0" fontAlgn="base" hangingPunct="0">
              <a:spcBef>
                <a:spcPct val="0"/>
              </a:spcBef>
              <a:spcAft>
                <a:spcPct val="0"/>
              </a:spcAft>
              <a:defRPr>
                <a:solidFill>
                  <a:schemeClr val="bg2"/>
                </a:solidFill>
                <a:latin typeface="Garamond" panose="02020404030301010803" pitchFamily="18" charset="0"/>
              </a:defRPr>
            </a:lvl9pPr>
          </a:lstStyle>
          <a:p>
            <a:fld id="{54F0D34A-847A-4764-9B21-AD29361F1AA6}" type="slidenum">
              <a:rPr lang="en-US" altLang="en-US">
                <a:solidFill>
                  <a:schemeClr val="tx1"/>
                </a:solidFill>
                <a:latin typeface="Arial" panose="020B0604020202020204" pitchFamily="34" charset="0"/>
              </a:rPr>
              <a:pPr/>
              <a:t>2</a:t>
            </a:fld>
            <a:endParaRPr lang="en-US" altLang="en-US">
              <a:solidFill>
                <a:schemeClr val="tx1"/>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68843-001E-4C79-B996-F2040D7D53FA}" type="slidenum">
              <a:rPr lang="en-US" altLang="en-US" smtClean="0"/>
              <a:pPr/>
              <a:t>9</a:t>
            </a:fld>
            <a:endParaRPr lang="en-US" altLang="en-US"/>
          </a:p>
        </p:txBody>
      </p:sp>
    </p:spTree>
    <p:extLst>
      <p:ext uri="{BB962C8B-B14F-4D97-AF65-F5344CB8AC3E}">
        <p14:creationId xmlns:p14="http://schemas.microsoft.com/office/powerpoint/2010/main" val="1016510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call her, she picks up, and you ask if she is returning tomorrow as scheduled. </a:t>
            </a:r>
          </a:p>
          <a:p>
            <a:r>
              <a:rPr lang="en-US" dirty="0"/>
              <a:t>She informs you that her aunt became ill and therefore she will be staying an additional week. She is apologetic but says she cannot return home. </a:t>
            </a:r>
          </a:p>
          <a:p>
            <a:r>
              <a:rPr lang="en-US" dirty="0"/>
              <a:t>She asks you how she will receive more medications. </a:t>
            </a:r>
          </a:p>
          <a:p>
            <a:endParaRPr lang="en-US" dirty="0"/>
          </a:p>
        </p:txBody>
      </p:sp>
      <p:sp>
        <p:nvSpPr>
          <p:cNvPr id="4" name="Slide Number Placeholder 3"/>
          <p:cNvSpPr>
            <a:spLocks noGrp="1"/>
          </p:cNvSpPr>
          <p:nvPr>
            <p:ph type="sldNum" sz="quarter" idx="5"/>
          </p:nvPr>
        </p:nvSpPr>
        <p:spPr/>
        <p:txBody>
          <a:bodyPr/>
          <a:lstStyle/>
          <a:p>
            <a:fld id="{50B68843-001E-4C79-B996-F2040D7D53FA}" type="slidenum">
              <a:rPr lang="en-US" altLang="en-US" smtClean="0"/>
              <a:pPr/>
              <a:t>10</a:t>
            </a:fld>
            <a:endParaRPr lang="en-US" altLang="en-US"/>
          </a:p>
        </p:txBody>
      </p:sp>
    </p:spTree>
    <p:extLst>
      <p:ext uri="{BB962C8B-B14F-4D97-AF65-F5344CB8AC3E}">
        <p14:creationId xmlns:p14="http://schemas.microsoft.com/office/powerpoint/2010/main" val="1046836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You have a busy Friday catching up on emails from DSHS, following up with persons reported to you, clinic visits, and patient phone calls.  </a:t>
            </a:r>
          </a:p>
          <a:p>
            <a:pPr marL="342900" indent="-342900">
              <a:buFont typeface="Arial" panose="020B0604020202020204" pitchFamily="34" charset="0"/>
              <a:buChar char="•"/>
            </a:pPr>
            <a:r>
              <a:rPr lang="en-US" dirty="0"/>
              <a:t>On Monday when you come into the office, you find out her DSTs have resulted: She is </a:t>
            </a:r>
            <a:r>
              <a:rPr lang="en-US" b="1" dirty="0"/>
              <a:t>pan susceptible</a:t>
            </a:r>
            <a:r>
              <a:rPr lang="en-US" dirty="0"/>
              <a:t>. The treating physician discontinues the ethambutol.  </a:t>
            </a:r>
          </a:p>
          <a:p>
            <a:endParaRPr lang="en-US" dirty="0"/>
          </a:p>
        </p:txBody>
      </p:sp>
      <p:sp>
        <p:nvSpPr>
          <p:cNvPr id="4" name="Slide Number Placeholder 3"/>
          <p:cNvSpPr>
            <a:spLocks noGrp="1"/>
          </p:cNvSpPr>
          <p:nvPr>
            <p:ph type="sldNum" sz="quarter" idx="5"/>
          </p:nvPr>
        </p:nvSpPr>
        <p:spPr/>
        <p:txBody>
          <a:bodyPr/>
          <a:lstStyle/>
          <a:p>
            <a:fld id="{50B68843-001E-4C79-B996-F2040D7D53FA}" type="slidenum">
              <a:rPr lang="en-US" altLang="en-US" smtClean="0"/>
              <a:pPr/>
              <a:t>11</a:t>
            </a:fld>
            <a:endParaRPr lang="en-US" altLang="en-US"/>
          </a:p>
        </p:txBody>
      </p:sp>
    </p:spTree>
    <p:extLst>
      <p:ext uri="{BB962C8B-B14F-4D97-AF65-F5344CB8AC3E}">
        <p14:creationId xmlns:p14="http://schemas.microsoft.com/office/powerpoint/2010/main" val="1609221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call her, she picks up, and you ask if she is returning tomorrow as scheduled. </a:t>
            </a:r>
          </a:p>
          <a:p>
            <a:r>
              <a:rPr lang="en-US" dirty="0"/>
              <a:t>She informs you that her aunt became ill and therefore she will be staying an additional week. She is apologetic but says she cannot return home. </a:t>
            </a:r>
          </a:p>
          <a:p>
            <a:r>
              <a:rPr lang="en-US" dirty="0"/>
              <a:t>She asks you how she will receive more medications. </a:t>
            </a:r>
          </a:p>
          <a:p>
            <a:endParaRPr lang="en-US" dirty="0"/>
          </a:p>
        </p:txBody>
      </p:sp>
      <p:sp>
        <p:nvSpPr>
          <p:cNvPr id="4" name="Slide Number Placeholder 3"/>
          <p:cNvSpPr>
            <a:spLocks noGrp="1"/>
          </p:cNvSpPr>
          <p:nvPr>
            <p:ph type="sldNum" sz="quarter" idx="5"/>
          </p:nvPr>
        </p:nvSpPr>
        <p:spPr/>
        <p:txBody>
          <a:bodyPr/>
          <a:lstStyle/>
          <a:p>
            <a:fld id="{50B68843-001E-4C79-B996-F2040D7D53FA}" type="slidenum">
              <a:rPr lang="en-US" altLang="en-US" smtClean="0"/>
              <a:pPr/>
              <a:t>12</a:t>
            </a:fld>
            <a:endParaRPr lang="en-US" altLang="en-US"/>
          </a:p>
        </p:txBody>
      </p:sp>
    </p:spTree>
    <p:extLst>
      <p:ext uri="{BB962C8B-B14F-4D97-AF65-F5344CB8AC3E}">
        <p14:creationId xmlns:p14="http://schemas.microsoft.com/office/powerpoint/2010/main" val="2211616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68843-001E-4C79-B996-F2040D7D53FA}" type="slidenum">
              <a:rPr lang="en-US" altLang="en-US" smtClean="0"/>
              <a:pPr/>
              <a:t>20</a:t>
            </a:fld>
            <a:endParaRPr lang="en-US" altLang="en-US"/>
          </a:p>
        </p:txBody>
      </p:sp>
    </p:spTree>
    <p:extLst>
      <p:ext uri="{BB962C8B-B14F-4D97-AF65-F5344CB8AC3E}">
        <p14:creationId xmlns:p14="http://schemas.microsoft.com/office/powerpoint/2010/main" val="1365508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68843-001E-4C79-B996-F2040D7D53FA}" type="slidenum">
              <a:rPr lang="en-US" altLang="en-US" smtClean="0"/>
              <a:pPr/>
              <a:t>22</a:t>
            </a:fld>
            <a:endParaRPr lang="en-US" altLang="en-US"/>
          </a:p>
        </p:txBody>
      </p:sp>
    </p:spTree>
    <p:extLst>
      <p:ext uri="{BB962C8B-B14F-4D97-AF65-F5344CB8AC3E}">
        <p14:creationId xmlns:p14="http://schemas.microsoft.com/office/powerpoint/2010/main" val="3257267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You have a busy Friday catching up on emails from DSHS, following up with persons reported to you, clinic visits, and patient phone calls.  </a:t>
            </a:r>
          </a:p>
          <a:p>
            <a:pPr marL="342900" indent="-342900">
              <a:buFont typeface="Arial" panose="020B0604020202020204" pitchFamily="34" charset="0"/>
              <a:buChar char="•"/>
            </a:pPr>
            <a:r>
              <a:rPr lang="en-US" dirty="0"/>
              <a:t>On Monday when you come into the office, you find out her DSTs have resulted: She is </a:t>
            </a:r>
            <a:r>
              <a:rPr lang="en-US" b="1" dirty="0"/>
              <a:t>pan susceptible</a:t>
            </a:r>
            <a:r>
              <a:rPr lang="en-US" dirty="0"/>
              <a:t>. The treating physician discontinues the ethambutol.  </a:t>
            </a:r>
          </a:p>
          <a:p>
            <a:endParaRPr lang="en-US" dirty="0"/>
          </a:p>
        </p:txBody>
      </p:sp>
      <p:sp>
        <p:nvSpPr>
          <p:cNvPr id="4" name="Slide Number Placeholder 3"/>
          <p:cNvSpPr>
            <a:spLocks noGrp="1"/>
          </p:cNvSpPr>
          <p:nvPr>
            <p:ph type="sldNum" sz="quarter" idx="5"/>
          </p:nvPr>
        </p:nvSpPr>
        <p:spPr/>
        <p:txBody>
          <a:bodyPr/>
          <a:lstStyle/>
          <a:p>
            <a:fld id="{50B68843-001E-4C79-B996-F2040D7D53FA}" type="slidenum">
              <a:rPr lang="en-US" altLang="en-US" smtClean="0"/>
              <a:pPr/>
              <a:t>23</a:t>
            </a:fld>
            <a:endParaRPr lang="en-US" altLang="en-US"/>
          </a:p>
        </p:txBody>
      </p:sp>
    </p:spTree>
    <p:extLst>
      <p:ext uri="{BB962C8B-B14F-4D97-AF65-F5344CB8AC3E}">
        <p14:creationId xmlns:p14="http://schemas.microsoft.com/office/powerpoint/2010/main" val="931995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Rule 14">
            <a:extLst>
              <a:ext uri="{FF2B5EF4-FFF2-40B4-BE49-F238E27FC236}">
                <a16:creationId xmlns:a16="http://schemas.microsoft.com/office/drawing/2014/main" id="{5636DF68-EEE0-4A65-9052-86D5D5A8C7EB}"/>
              </a:ext>
            </a:extLst>
          </p:cNvPr>
          <p:cNvCxnSpPr/>
          <p:nvPr/>
        </p:nvCxnSpPr>
        <p:spPr>
          <a:xfrm>
            <a:off x="922338" y="4776788"/>
            <a:ext cx="6738937" cy="0"/>
          </a:xfrm>
          <a:prstGeom prst="line">
            <a:avLst/>
          </a:prstGeom>
          <a:ln w="381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22691" y="2707636"/>
            <a:ext cx="6738738" cy="1855167"/>
          </a:xfrm>
        </p:spPr>
        <p:txBody>
          <a:bodyPr>
            <a:noAutofit/>
          </a:bodyPr>
          <a:lstStyle>
            <a:lvl1pPr algn="l">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22691" y="4909354"/>
            <a:ext cx="6738738" cy="1100447"/>
          </a:xfrm>
        </p:spPr>
        <p:txBody>
          <a:bodyPr/>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2FFAD6BA-93AF-4649-9B1A-19BE57306951}"/>
              </a:ext>
            </a:extLst>
          </p:cNvPr>
          <p:cNvSpPr>
            <a:spLocks noGrp="1"/>
          </p:cNvSpPr>
          <p:nvPr>
            <p:ph type="dt" sz="half" idx="10"/>
          </p:nvPr>
        </p:nvSpPr>
        <p:spPr/>
        <p:txBody>
          <a:bodyPr/>
          <a:lstStyle>
            <a:lvl1pPr>
              <a:defRPr/>
            </a:lvl1pPr>
          </a:lstStyle>
          <a:p>
            <a:pPr>
              <a:defRPr/>
            </a:pPr>
            <a:fld id="{45D76377-1B84-48B4-ABBF-AD56269A3F68}" type="datetime1">
              <a:rPr lang="en-US"/>
              <a:pPr>
                <a:defRPr/>
              </a:pPr>
              <a:t>9/17/2025</a:t>
            </a:fld>
            <a:endParaRPr lang="en-US"/>
          </a:p>
        </p:txBody>
      </p:sp>
      <p:sp>
        <p:nvSpPr>
          <p:cNvPr id="6" name="Footer Placeholder 4">
            <a:extLst>
              <a:ext uri="{FF2B5EF4-FFF2-40B4-BE49-F238E27FC236}">
                <a16:creationId xmlns:a16="http://schemas.microsoft.com/office/drawing/2014/main" id="{F962B71D-4700-4112-AF25-70525266DF1B}"/>
              </a:ext>
            </a:extLst>
          </p:cNvPr>
          <p:cNvSpPr>
            <a:spLocks noGrp="1"/>
          </p:cNvSpPr>
          <p:nvPr>
            <p:ph type="ftr" sz="quarter" idx="11"/>
          </p:nvPr>
        </p:nvSpPr>
        <p:spPr/>
        <p:txBody>
          <a:bodyPr/>
          <a:lstStyle>
            <a:lvl1pPr>
              <a:defRPr/>
            </a:lvl1pPr>
          </a:lstStyle>
          <a:p>
            <a:pPr>
              <a:defRPr/>
            </a:pPr>
            <a:r>
              <a:rPr lang="en-US"/>
              <a:t>TB/HIV/STD Unit</a:t>
            </a:r>
          </a:p>
        </p:txBody>
      </p:sp>
      <p:sp>
        <p:nvSpPr>
          <p:cNvPr id="7" name="Slide Number Placeholder 5">
            <a:extLst>
              <a:ext uri="{FF2B5EF4-FFF2-40B4-BE49-F238E27FC236}">
                <a16:creationId xmlns:a16="http://schemas.microsoft.com/office/drawing/2014/main" id="{2CE8ECDB-CCD8-4AB4-9142-EEE6F1A6A43E}"/>
              </a:ext>
            </a:extLst>
          </p:cNvPr>
          <p:cNvSpPr>
            <a:spLocks noGrp="1"/>
          </p:cNvSpPr>
          <p:nvPr>
            <p:ph type="sldNum" sz="quarter" idx="12"/>
          </p:nvPr>
        </p:nvSpPr>
        <p:spPr/>
        <p:txBody>
          <a:bodyPr/>
          <a:lstStyle>
            <a:lvl1pPr>
              <a:defRPr/>
            </a:lvl1pPr>
          </a:lstStyle>
          <a:p>
            <a:fld id="{5A69855E-F771-41E6-B5BE-38D990D6AC94}" type="slidenum">
              <a:rPr lang="en-US" altLang="en-US"/>
              <a:pPr/>
              <a:t>‹#›</a:t>
            </a:fld>
            <a:endParaRPr lang="en-US" altLang="en-US"/>
          </a:p>
        </p:txBody>
      </p:sp>
    </p:spTree>
    <p:extLst>
      <p:ext uri="{BB962C8B-B14F-4D97-AF65-F5344CB8AC3E}">
        <p14:creationId xmlns:p14="http://schemas.microsoft.com/office/powerpoint/2010/main" val="241823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Line 1">
            <a:extLst>
              <a:ext uri="{FF2B5EF4-FFF2-40B4-BE49-F238E27FC236}">
                <a16:creationId xmlns:a16="http://schemas.microsoft.com/office/drawing/2014/main" id="{073C2038-E6F2-442F-903C-A2084A946D00}"/>
              </a:ext>
            </a:extLst>
          </p:cNvPr>
          <p:cNvCxnSpPr/>
          <p:nvPr/>
        </p:nvCxnSpPr>
        <p:spPr>
          <a:xfrm>
            <a:off x="587375" y="4430713"/>
            <a:ext cx="7886700" cy="317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
        <p:nvSpPr>
          <p:cNvPr id="2" name="Title 1"/>
          <p:cNvSpPr>
            <a:spLocks noGrp="1"/>
          </p:cNvSpPr>
          <p:nvPr>
            <p:ph type="title"/>
          </p:nvPr>
        </p:nvSpPr>
        <p:spPr>
          <a:xfrm>
            <a:off x="628650" y="3197506"/>
            <a:ext cx="7886700" cy="1114960"/>
          </a:xfrm>
        </p:spPr>
        <p:txBody>
          <a:bodyPr>
            <a:normAutofit/>
          </a:bodyPr>
          <a:lstStyle>
            <a:lvl1pPr algn="ctr">
              <a:defRPr sz="7000" b="1" baseline="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1573562" y="4580175"/>
            <a:ext cx="5913088" cy="1527661"/>
          </a:xfrm>
        </p:spPr>
        <p:txBody>
          <a:bodyPr>
            <a:normAutofit/>
          </a:bodyPr>
          <a:lstStyle>
            <a:lvl1pPr marL="0" indent="0" algn="ctr">
              <a:buNone/>
              <a:defRPr sz="2400" b="1">
                <a:solidFill>
                  <a:schemeClr val="bg1"/>
                </a:solidFill>
              </a:defRPr>
            </a:lvl1pPr>
          </a:lstStyle>
          <a:p>
            <a:pPr lvl="0"/>
            <a:r>
              <a:rPr lang="en-US"/>
              <a:t>Edit Master text styles</a:t>
            </a:r>
          </a:p>
        </p:txBody>
      </p:sp>
      <p:sp>
        <p:nvSpPr>
          <p:cNvPr id="5" name="Date Placeholder 2">
            <a:extLst>
              <a:ext uri="{FF2B5EF4-FFF2-40B4-BE49-F238E27FC236}">
                <a16:creationId xmlns:a16="http://schemas.microsoft.com/office/drawing/2014/main" id="{CAC6351D-C669-422C-9897-65660DA6C9E8}"/>
              </a:ext>
            </a:extLst>
          </p:cNvPr>
          <p:cNvSpPr>
            <a:spLocks noGrp="1"/>
          </p:cNvSpPr>
          <p:nvPr>
            <p:ph type="dt" sz="half" idx="14"/>
          </p:nvPr>
        </p:nvSpPr>
        <p:spPr/>
        <p:txBody>
          <a:bodyPr/>
          <a:lstStyle>
            <a:lvl1pPr>
              <a:defRPr/>
            </a:lvl1pPr>
          </a:lstStyle>
          <a:p>
            <a:pPr>
              <a:defRPr/>
            </a:pPr>
            <a:fld id="{15519A69-84B3-4ADE-BFB1-C269A26B6D4C}" type="datetime1">
              <a:rPr lang="en-US"/>
              <a:pPr>
                <a:defRPr/>
              </a:pPr>
              <a:t>9/17/2025</a:t>
            </a:fld>
            <a:endParaRPr lang="en-US"/>
          </a:p>
        </p:txBody>
      </p:sp>
      <p:sp>
        <p:nvSpPr>
          <p:cNvPr id="6" name="Footer Placeholder 3">
            <a:extLst>
              <a:ext uri="{FF2B5EF4-FFF2-40B4-BE49-F238E27FC236}">
                <a16:creationId xmlns:a16="http://schemas.microsoft.com/office/drawing/2014/main" id="{79EBB029-6624-4F91-A3F2-F4C510D3F2AB}"/>
              </a:ext>
            </a:extLst>
          </p:cNvPr>
          <p:cNvSpPr>
            <a:spLocks noGrp="1"/>
          </p:cNvSpPr>
          <p:nvPr>
            <p:ph type="ftr" sz="quarter" idx="15"/>
          </p:nvPr>
        </p:nvSpPr>
        <p:spPr/>
        <p:txBody>
          <a:bodyPr/>
          <a:lstStyle>
            <a:lvl1pPr>
              <a:defRPr/>
            </a:lvl1pPr>
          </a:lstStyle>
          <a:p>
            <a:pPr>
              <a:defRPr/>
            </a:pPr>
            <a:r>
              <a:rPr lang="en-US"/>
              <a:t>TB/HIV/STD Unit</a:t>
            </a:r>
          </a:p>
        </p:txBody>
      </p:sp>
      <p:sp>
        <p:nvSpPr>
          <p:cNvPr id="8" name="Slide Number Placeholder 4">
            <a:extLst>
              <a:ext uri="{FF2B5EF4-FFF2-40B4-BE49-F238E27FC236}">
                <a16:creationId xmlns:a16="http://schemas.microsoft.com/office/drawing/2014/main" id="{A9164BBE-8BCA-4DBA-BD91-63B02E6EA4FB}"/>
              </a:ext>
            </a:extLst>
          </p:cNvPr>
          <p:cNvSpPr>
            <a:spLocks noGrp="1"/>
          </p:cNvSpPr>
          <p:nvPr>
            <p:ph type="sldNum" sz="quarter" idx="16"/>
          </p:nvPr>
        </p:nvSpPr>
        <p:spPr/>
        <p:txBody>
          <a:bodyPr/>
          <a:lstStyle>
            <a:lvl1pPr>
              <a:defRPr/>
            </a:lvl1pPr>
          </a:lstStyle>
          <a:p>
            <a:fld id="{6BE78ADA-AAB4-4DE8-B25C-09EC69F6F362}" type="slidenum">
              <a:rPr lang="en-US" altLang="en-US"/>
              <a:pPr/>
              <a:t>‹#›</a:t>
            </a:fld>
            <a:endParaRPr lang="en-US" altLang="en-US"/>
          </a:p>
        </p:txBody>
      </p:sp>
    </p:spTree>
    <p:extLst>
      <p:ext uri="{BB962C8B-B14F-4D97-AF65-F5344CB8AC3E}">
        <p14:creationId xmlns:p14="http://schemas.microsoft.com/office/powerpoint/2010/main" val="166188954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Line 14">
            <a:extLst>
              <a:ext uri="{FF2B5EF4-FFF2-40B4-BE49-F238E27FC236}">
                <a16:creationId xmlns:a16="http://schemas.microsoft.com/office/drawing/2014/main" id="{38B7187C-04CE-44C8-BE26-17D2C240CAFD}"/>
              </a:ext>
            </a:extLst>
          </p:cNvPr>
          <p:cNvCxnSpPr/>
          <p:nvPr userDrawn="1"/>
        </p:nvCxnSpPr>
        <p:spPr>
          <a:xfrm>
            <a:off x="922338" y="4776788"/>
            <a:ext cx="673893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22691" y="2707636"/>
            <a:ext cx="6738738" cy="1855167"/>
          </a:xfrm>
        </p:spPr>
        <p:txBody>
          <a:bodyPr>
            <a:noAutofit/>
          </a:bodyPr>
          <a:lstStyle>
            <a:lvl1pPr algn="l">
              <a:defRPr sz="7000"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22691" y="4909354"/>
            <a:ext cx="6738738" cy="1100447"/>
          </a:xfrm>
        </p:spPr>
        <p:txBody>
          <a:bodyPr/>
          <a:lstStyle>
            <a:lvl1pPr marL="0" indent="0" algn="l">
              <a:buNone/>
              <a:defRPr sz="36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5F8E63E0-747E-4DC3-A876-5B0A0C3B5AD9}"/>
              </a:ext>
            </a:extLst>
          </p:cNvPr>
          <p:cNvSpPr>
            <a:spLocks noGrp="1"/>
          </p:cNvSpPr>
          <p:nvPr>
            <p:ph type="dt" sz="half" idx="10"/>
          </p:nvPr>
        </p:nvSpPr>
        <p:spPr/>
        <p:txBody>
          <a:bodyPr/>
          <a:lstStyle>
            <a:lvl1pPr>
              <a:defRPr/>
            </a:lvl1pPr>
          </a:lstStyle>
          <a:p>
            <a:pPr>
              <a:defRPr/>
            </a:pPr>
            <a:fld id="{0F829D35-7BAD-48E6-89E5-B4916EA02E4A}" type="datetime1">
              <a:rPr lang="en-US"/>
              <a:pPr>
                <a:defRPr/>
              </a:pPr>
              <a:t>9/17/2025</a:t>
            </a:fld>
            <a:endParaRPr lang="en-US"/>
          </a:p>
        </p:txBody>
      </p:sp>
      <p:sp>
        <p:nvSpPr>
          <p:cNvPr id="6" name="Footer Placeholder 4">
            <a:extLst>
              <a:ext uri="{FF2B5EF4-FFF2-40B4-BE49-F238E27FC236}">
                <a16:creationId xmlns:a16="http://schemas.microsoft.com/office/drawing/2014/main" id="{72B06288-E46D-4B98-AF59-F2B8559111B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30B40E-F2C3-4BDA-A4E7-732500DB38DA}"/>
              </a:ext>
            </a:extLst>
          </p:cNvPr>
          <p:cNvSpPr>
            <a:spLocks noGrp="1"/>
          </p:cNvSpPr>
          <p:nvPr>
            <p:ph type="sldNum" sz="quarter" idx="12"/>
          </p:nvPr>
        </p:nvSpPr>
        <p:spPr/>
        <p:txBody>
          <a:bodyPr/>
          <a:lstStyle>
            <a:lvl1pPr>
              <a:defRPr/>
            </a:lvl1pPr>
          </a:lstStyle>
          <a:p>
            <a:fld id="{C562708B-D47C-4782-96FD-1E2635E0F88D}" type="slidenum">
              <a:rPr lang="en-US" altLang="en-US"/>
              <a:pPr/>
              <a:t>‹#›</a:t>
            </a:fld>
            <a:endParaRPr lang="en-US" altLang="en-US"/>
          </a:p>
        </p:txBody>
      </p:sp>
    </p:spTree>
    <p:extLst>
      <p:ext uri="{BB962C8B-B14F-4D97-AF65-F5344CB8AC3E}">
        <p14:creationId xmlns:p14="http://schemas.microsoft.com/office/powerpoint/2010/main" val="456474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03199"/>
            <a:ext cx="5266122" cy="1418711"/>
          </a:xfrm>
          <a:ln>
            <a:noFill/>
          </a:ln>
        </p:spPr>
        <p:txBody>
          <a:bodyPr>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3" y="2235199"/>
            <a:ext cx="5949702" cy="3819371"/>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6850163" y="2589742"/>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rtlCol="0" anchor="ctr">
            <a:normAutofit/>
          </a:bodyPr>
          <a:lstStyle>
            <a:lvl1pPr algn="ctr">
              <a:defRPr>
                <a:solidFill>
                  <a:schemeClr val="tx1"/>
                </a:solidFill>
              </a:defRPr>
            </a:lvl1pPr>
          </a:lstStyle>
          <a:p>
            <a:pPr lvl="0"/>
            <a:r>
              <a:rPr lang="en-US" noProof="0"/>
              <a:t>Click icon to add picture</a:t>
            </a:r>
            <a:endParaRPr lang="en-US" noProof="0" dirty="0"/>
          </a:p>
        </p:txBody>
      </p:sp>
      <p:sp>
        <p:nvSpPr>
          <p:cNvPr id="5" name="Date Placeholder 3">
            <a:extLst>
              <a:ext uri="{FF2B5EF4-FFF2-40B4-BE49-F238E27FC236}">
                <a16:creationId xmlns:a16="http://schemas.microsoft.com/office/drawing/2014/main" id="{63AF3DBE-FD0D-4697-889A-D6ADD18E99B6}"/>
              </a:ext>
            </a:extLst>
          </p:cNvPr>
          <p:cNvSpPr>
            <a:spLocks noGrp="1"/>
          </p:cNvSpPr>
          <p:nvPr>
            <p:ph type="dt" sz="half" idx="15"/>
          </p:nvPr>
        </p:nvSpPr>
        <p:spPr>
          <a:xfrm>
            <a:off x="433388" y="6356350"/>
            <a:ext cx="2057400" cy="365125"/>
          </a:xfrm>
        </p:spPr>
        <p:txBody>
          <a:bodyPr/>
          <a:lstStyle>
            <a:lvl1pPr>
              <a:defRPr/>
            </a:lvl1pPr>
          </a:lstStyle>
          <a:p>
            <a:pPr>
              <a:defRPr/>
            </a:pPr>
            <a:fld id="{EC568C24-1C85-4BAE-98FD-44FDD0A97923}" type="datetime1">
              <a:rPr lang="en-US"/>
              <a:pPr>
                <a:defRPr/>
              </a:pPr>
              <a:t>9/17/2025</a:t>
            </a:fld>
            <a:endParaRPr lang="en-US"/>
          </a:p>
        </p:txBody>
      </p:sp>
      <p:sp>
        <p:nvSpPr>
          <p:cNvPr id="6" name="Footer Placeholder 4">
            <a:extLst>
              <a:ext uri="{FF2B5EF4-FFF2-40B4-BE49-F238E27FC236}">
                <a16:creationId xmlns:a16="http://schemas.microsoft.com/office/drawing/2014/main" id="{66A01A31-C11A-4917-9FCB-8F623D96336C}"/>
              </a:ext>
            </a:extLst>
          </p:cNvPr>
          <p:cNvSpPr>
            <a:spLocks noGrp="1"/>
          </p:cNvSpPr>
          <p:nvPr>
            <p:ph type="ftr" sz="quarter" idx="16"/>
          </p:nvPr>
        </p:nvSpPr>
        <p:spPr>
          <a:xfrm>
            <a:off x="2832100" y="6356350"/>
            <a:ext cx="3282950" cy="3651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AF83058-69F1-46E7-AA03-74ABC2700770}"/>
              </a:ext>
            </a:extLst>
          </p:cNvPr>
          <p:cNvSpPr>
            <a:spLocks noGrp="1"/>
          </p:cNvSpPr>
          <p:nvPr>
            <p:ph type="sldNum" sz="quarter" idx="17"/>
          </p:nvPr>
        </p:nvSpPr>
        <p:spPr/>
        <p:txBody>
          <a:bodyPr/>
          <a:lstStyle>
            <a:lvl1pPr>
              <a:defRPr/>
            </a:lvl1pPr>
          </a:lstStyle>
          <a:p>
            <a:fld id="{45815D84-C5E1-453C-BA4E-AEBEF89A17BB}" type="slidenum">
              <a:rPr lang="en-US" altLang="en-US"/>
              <a:pPr/>
              <a:t>‹#›</a:t>
            </a:fld>
            <a:endParaRPr lang="en-US" altLang="en-US"/>
          </a:p>
        </p:txBody>
      </p:sp>
    </p:spTree>
    <p:extLst>
      <p:ext uri="{BB962C8B-B14F-4D97-AF65-F5344CB8AC3E}">
        <p14:creationId xmlns:p14="http://schemas.microsoft.com/office/powerpoint/2010/main" val="2830154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5" name="Line 15">
            <a:extLst>
              <a:ext uri="{FF2B5EF4-FFF2-40B4-BE49-F238E27FC236}">
                <a16:creationId xmlns:a16="http://schemas.microsoft.com/office/drawing/2014/main" id="{F8FC21CD-9EBD-4CE9-A1E4-CF9E7EB7BFC6}"/>
              </a:ext>
            </a:extLst>
          </p:cNvPr>
          <p:cNvCxnSpPr/>
          <p:nvPr userDrawn="1"/>
        </p:nvCxnSpPr>
        <p:spPr>
          <a:xfrm flipV="1">
            <a:off x="2068513" y="1387475"/>
            <a:ext cx="6640512" cy="15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2068604" y="509003"/>
            <a:ext cx="6630895" cy="798296"/>
          </a:xfrm>
          <a:noFill/>
        </p:spPr>
        <p:txBody>
          <a:bodyPr>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068605" y="1551074"/>
            <a:ext cx="6630895" cy="549117"/>
          </a:xfrm>
        </p:spPr>
        <p:txBody>
          <a:bodyPr>
            <a:normAutofit/>
          </a:bodyPr>
          <a:lstStyle>
            <a:lvl1pPr marL="0" indent="0">
              <a:buNone/>
              <a:defRPr sz="3200" b="1">
                <a:solidFill>
                  <a:schemeClr val="accent5"/>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p:nvPr>
        </p:nvSpPr>
        <p:spPr>
          <a:xfrm>
            <a:off x="2068604" y="2223450"/>
            <a:ext cx="6630895" cy="3418886"/>
          </a:xfrm>
          <a:noFill/>
        </p:spPr>
        <p:txBody>
          <a:bodyPr>
            <a:normAutofit/>
          </a:bodyPr>
          <a:lstStyle>
            <a:lvl1pPr marL="342900" indent="-342900">
              <a:buFont typeface="Arial" panose="020B0604020202020204" pitchFamily="34" charset="0"/>
              <a:buChar char="•"/>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6" name="Date Placeholder 3">
            <a:extLst>
              <a:ext uri="{FF2B5EF4-FFF2-40B4-BE49-F238E27FC236}">
                <a16:creationId xmlns:a16="http://schemas.microsoft.com/office/drawing/2014/main" id="{369899F6-DFD1-460F-9AA2-B72E597D001A}"/>
              </a:ext>
            </a:extLst>
          </p:cNvPr>
          <p:cNvSpPr>
            <a:spLocks noGrp="1"/>
          </p:cNvSpPr>
          <p:nvPr>
            <p:ph type="dt" sz="half" idx="14"/>
          </p:nvPr>
        </p:nvSpPr>
        <p:spPr>
          <a:xfrm>
            <a:off x="2068513" y="6353175"/>
            <a:ext cx="1282700" cy="365125"/>
          </a:xfrm>
        </p:spPr>
        <p:txBody>
          <a:bodyPr/>
          <a:lstStyle>
            <a:lvl1pPr>
              <a:defRPr/>
            </a:lvl1pPr>
          </a:lstStyle>
          <a:p>
            <a:pPr>
              <a:defRPr/>
            </a:pPr>
            <a:fld id="{3629ADEA-9D7A-4B48-A16E-5247DF15E536}" type="datetime1">
              <a:rPr lang="en-US"/>
              <a:pPr>
                <a:defRPr/>
              </a:pPr>
              <a:t>9/17/2025</a:t>
            </a:fld>
            <a:endParaRPr lang="en-US"/>
          </a:p>
        </p:txBody>
      </p:sp>
      <p:sp>
        <p:nvSpPr>
          <p:cNvPr id="7" name="Footer Placeholder 4">
            <a:extLst>
              <a:ext uri="{FF2B5EF4-FFF2-40B4-BE49-F238E27FC236}">
                <a16:creationId xmlns:a16="http://schemas.microsoft.com/office/drawing/2014/main" id="{1C6868FA-93EF-451E-AF62-0232B93F04D1}"/>
              </a:ext>
            </a:extLst>
          </p:cNvPr>
          <p:cNvSpPr>
            <a:spLocks noGrp="1"/>
          </p:cNvSpPr>
          <p:nvPr>
            <p:ph type="ftr" sz="quarter" idx="15"/>
          </p:nvPr>
        </p:nvSpPr>
        <p:spPr>
          <a:xfrm>
            <a:off x="3576638" y="6353175"/>
            <a:ext cx="3594100" cy="365125"/>
          </a:xfr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3C68278A-334D-4AAE-A339-296826D7F472}"/>
              </a:ext>
            </a:extLst>
          </p:cNvPr>
          <p:cNvSpPr>
            <a:spLocks noGrp="1"/>
          </p:cNvSpPr>
          <p:nvPr>
            <p:ph type="sldNum" sz="quarter" idx="16"/>
          </p:nvPr>
        </p:nvSpPr>
        <p:spPr>
          <a:xfrm>
            <a:off x="7394575" y="6356350"/>
            <a:ext cx="1120775" cy="365125"/>
          </a:xfrm>
        </p:spPr>
        <p:txBody>
          <a:bodyPr/>
          <a:lstStyle>
            <a:lvl1pPr>
              <a:defRPr/>
            </a:lvl1pPr>
          </a:lstStyle>
          <a:p>
            <a:fld id="{B960D26A-6EF6-4381-A434-E9700EE0281E}" type="slidenum">
              <a:rPr lang="en-US" altLang="en-US"/>
              <a:pPr/>
              <a:t>‹#›</a:t>
            </a:fld>
            <a:endParaRPr lang="en-US" altLang="en-US"/>
          </a:p>
        </p:txBody>
      </p:sp>
    </p:spTree>
    <p:extLst>
      <p:ext uri="{BB962C8B-B14F-4D97-AF65-F5344CB8AC3E}">
        <p14:creationId xmlns:p14="http://schemas.microsoft.com/office/powerpoint/2010/main" val="841427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Line 9">
            <a:extLst>
              <a:ext uri="{FF2B5EF4-FFF2-40B4-BE49-F238E27FC236}">
                <a16:creationId xmlns:a16="http://schemas.microsoft.com/office/drawing/2014/main" id="{C5AAC59E-2287-446D-915D-02E591080543}"/>
              </a:ext>
            </a:extLst>
          </p:cNvPr>
          <p:cNvCxnSpPr/>
          <p:nvPr userDrawn="1"/>
        </p:nvCxnSpPr>
        <p:spPr>
          <a:xfrm flipV="1">
            <a:off x="2220913" y="1408113"/>
            <a:ext cx="6308725" cy="1587"/>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2224007" y="613102"/>
            <a:ext cx="6291343" cy="743000"/>
          </a:xfrm>
          <a:effectLst/>
        </p:spPr>
        <p:txBody>
          <a:bodyPr>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221006" y="1677880"/>
            <a:ext cx="6317592" cy="4541951"/>
          </a:xfrm>
        </p:spPr>
        <p:txBody>
          <a:bodyPr>
            <a:norm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5" name="Date Placeholder 4">
            <a:extLst>
              <a:ext uri="{FF2B5EF4-FFF2-40B4-BE49-F238E27FC236}">
                <a16:creationId xmlns:a16="http://schemas.microsoft.com/office/drawing/2014/main" id="{DC906FD6-B29A-45A4-B0CE-F0157189DBBB}"/>
              </a:ext>
            </a:extLst>
          </p:cNvPr>
          <p:cNvSpPr>
            <a:spLocks noGrp="1"/>
          </p:cNvSpPr>
          <p:nvPr>
            <p:ph type="dt" sz="half" idx="10"/>
          </p:nvPr>
        </p:nvSpPr>
        <p:spPr>
          <a:xfrm>
            <a:off x="1411288" y="6356350"/>
            <a:ext cx="1274762" cy="365125"/>
          </a:xfrm>
        </p:spPr>
        <p:txBody>
          <a:bodyPr/>
          <a:lstStyle>
            <a:lvl1pPr>
              <a:defRPr/>
            </a:lvl1pPr>
          </a:lstStyle>
          <a:p>
            <a:pPr>
              <a:defRPr/>
            </a:pPr>
            <a:fld id="{93433CC5-667C-4E2B-8C58-74D79960111C}" type="datetime1">
              <a:rPr lang="en-US"/>
              <a:pPr>
                <a:defRPr/>
              </a:pPr>
              <a:t>9/17/2025</a:t>
            </a:fld>
            <a:endParaRPr lang="en-US"/>
          </a:p>
        </p:txBody>
      </p:sp>
      <p:sp>
        <p:nvSpPr>
          <p:cNvPr id="6" name="Footer Placeholder 5">
            <a:extLst>
              <a:ext uri="{FF2B5EF4-FFF2-40B4-BE49-F238E27FC236}">
                <a16:creationId xmlns:a16="http://schemas.microsoft.com/office/drawing/2014/main" id="{DECC9ADA-7CB1-4368-B9B5-409D3A162B95}"/>
              </a:ext>
            </a:extLst>
          </p:cNvPr>
          <p:cNvSpPr>
            <a:spLocks noGrp="1"/>
          </p:cNvSpPr>
          <p:nvPr>
            <p:ph type="ftr" sz="quarter" idx="11"/>
          </p:nvPr>
        </p:nvSpPr>
        <p:spPr>
          <a:xfrm>
            <a:off x="2909888" y="6356350"/>
            <a:ext cx="3843337" cy="365125"/>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6861F0AE-ED8E-4298-ABC3-81607DD46FE0}"/>
              </a:ext>
            </a:extLst>
          </p:cNvPr>
          <p:cNvSpPr>
            <a:spLocks noGrp="1"/>
          </p:cNvSpPr>
          <p:nvPr>
            <p:ph type="sldNum" sz="quarter" idx="12"/>
          </p:nvPr>
        </p:nvSpPr>
        <p:spPr>
          <a:xfrm>
            <a:off x="6977063" y="6356350"/>
            <a:ext cx="1538287" cy="365125"/>
          </a:xfrm>
        </p:spPr>
        <p:txBody>
          <a:bodyPr/>
          <a:lstStyle>
            <a:lvl1pPr>
              <a:defRPr/>
            </a:lvl1pPr>
          </a:lstStyle>
          <a:p>
            <a:fld id="{39DFD963-D192-42D6-A2FA-F657F74BCF1C}" type="slidenum">
              <a:rPr lang="en-US" altLang="en-US"/>
              <a:pPr/>
              <a:t>‹#›</a:t>
            </a:fld>
            <a:endParaRPr lang="en-US" altLang="en-US"/>
          </a:p>
        </p:txBody>
      </p:sp>
    </p:spTree>
    <p:extLst>
      <p:ext uri="{BB962C8B-B14F-4D97-AF65-F5344CB8AC3E}">
        <p14:creationId xmlns:p14="http://schemas.microsoft.com/office/powerpoint/2010/main" val="2008709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4" y="159658"/>
            <a:ext cx="5115201" cy="1480980"/>
          </a:xfrm>
        </p:spPr>
        <p:txBody>
          <a:bodyPr>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4" y="2220686"/>
            <a:ext cx="5981969" cy="3882315"/>
          </a:xfrm>
        </p:spPr>
        <p:txBody>
          <a:bodyPr>
            <a:normAutofit/>
          </a:bodyPr>
          <a:lstStyle>
            <a:lvl1pPr>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a:p>
            <a:pPr lvl="1"/>
            <a:r>
              <a:rPr lang="en-US"/>
              <a:t>Second level</a:t>
            </a:r>
          </a:p>
        </p:txBody>
      </p:sp>
      <p:sp>
        <p:nvSpPr>
          <p:cNvPr id="12" name="Picture Placeholder 14"/>
          <p:cNvSpPr>
            <a:spLocks noGrp="1"/>
          </p:cNvSpPr>
          <p:nvPr>
            <p:ph type="pic" sz="quarter" idx="13"/>
          </p:nvPr>
        </p:nvSpPr>
        <p:spPr>
          <a:xfrm>
            <a:off x="6904774" y="2608344"/>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rtlCol="0" anchor="ctr">
            <a:normAutofit/>
          </a:bodyPr>
          <a:lstStyle>
            <a:lvl1pPr algn="ctr">
              <a:defRPr>
                <a:solidFill>
                  <a:schemeClr val="tx1"/>
                </a:solidFill>
              </a:defRPr>
            </a:lvl1pPr>
          </a:lstStyle>
          <a:p>
            <a:pPr lvl="0"/>
            <a:r>
              <a:rPr lang="en-US" noProof="0"/>
              <a:t>Click icon to add picture</a:t>
            </a:r>
            <a:endParaRPr lang="en-US" noProof="0" dirty="0"/>
          </a:p>
        </p:txBody>
      </p:sp>
      <p:sp>
        <p:nvSpPr>
          <p:cNvPr id="5" name="Date Placeholder 3">
            <a:extLst>
              <a:ext uri="{FF2B5EF4-FFF2-40B4-BE49-F238E27FC236}">
                <a16:creationId xmlns:a16="http://schemas.microsoft.com/office/drawing/2014/main" id="{BA0208B4-E8B3-402A-9F9A-8A2241214665}"/>
              </a:ext>
            </a:extLst>
          </p:cNvPr>
          <p:cNvSpPr>
            <a:spLocks noGrp="1"/>
          </p:cNvSpPr>
          <p:nvPr>
            <p:ph type="dt" sz="half" idx="15"/>
          </p:nvPr>
        </p:nvSpPr>
        <p:spPr>
          <a:xfrm>
            <a:off x="433388" y="6356350"/>
            <a:ext cx="1501775" cy="365125"/>
          </a:xfrm>
        </p:spPr>
        <p:txBody>
          <a:bodyPr/>
          <a:lstStyle>
            <a:lvl1pPr>
              <a:defRPr/>
            </a:lvl1pPr>
          </a:lstStyle>
          <a:p>
            <a:pPr>
              <a:defRPr/>
            </a:pPr>
            <a:fld id="{6F210D26-7C5D-456A-B0B1-98B5EDDE14C4}" type="datetime1">
              <a:rPr lang="en-US"/>
              <a:pPr>
                <a:defRPr/>
              </a:pPr>
              <a:t>9/17/2025</a:t>
            </a:fld>
            <a:endParaRPr lang="en-US"/>
          </a:p>
        </p:txBody>
      </p:sp>
      <p:sp>
        <p:nvSpPr>
          <p:cNvPr id="6" name="Footer Placeholder 4">
            <a:extLst>
              <a:ext uri="{FF2B5EF4-FFF2-40B4-BE49-F238E27FC236}">
                <a16:creationId xmlns:a16="http://schemas.microsoft.com/office/drawing/2014/main" id="{4F67360C-4F2C-46DB-BA13-73B05B596566}"/>
              </a:ext>
            </a:extLst>
          </p:cNvPr>
          <p:cNvSpPr>
            <a:spLocks noGrp="1"/>
          </p:cNvSpPr>
          <p:nvPr>
            <p:ph type="ftr" sz="quarter" idx="16"/>
          </p:nvPr>
        </p:nvSpPr>
        <p:spPr>
          <a:xfrm>
            <a:off x="2159000" y="6356350"/>
            <a:ext cx="4735513" cy="3651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27258AE-C32B-4E85-B716-590D811F2C82}"/>
              </a:ext>
            </a:extLst>
          </p:cNvPr>
          <p:cNvSpPr>
            <a:spLocks noGrp="1"/>
          </p:cNvSpPr>
          <p:nvPr>
            <p:ph type="sldNum" sz="quarter" idx="17"/>
          </p:nvPr>
        </p:nvSpPr>
        <p:spPr>
          <a:xfrm>
            <a:off x="7075488" y="6356350"/>
            <a:ext cx="1439862" cy="365125"/>
          </a:xfrm>
        </p:spPr>
        <p:txBody>
          <a:bodyPr/>
          <a:lstStyle>
            <a:lvl1pPr>
              <a:defRPr/>
            </a:lvl1pPr>
          </a:lstStyle>
          <a:p>
            <a:fld id="{5943800C-F7AD-4D05-B30D-9728F28B6E7D}" type="slidenum">
              <a:rPr lang="en-US" altLang="en-US"/>
              <a:pPr/>
              <a:t>‹#›</a:t>
            </a:fld>
            <a:endParaRPr lang="en-US" altLang="en-US"/>
          </a:p>
        </p:txBody>
      </p:sp>
    </p:spTree>
    <p:extLst>
      <p:ext uri="{BB962C8B-B14F-4D97-AF65-F5344CB8AC3E}">
        <p14:creationId xmlns:p14="http://schemas.microsoft.com/office/powerpoint/2010/main" val="3049754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260627" y="19389"/>
            <a:ext cx="7254722" cy="1325563"/>
          </a:xfrm>
        </p:spPr>
        <p:txBody>
          <a:bodyPr/>
          <a:lstStyle>
            <a:lvl1pPr>
              <a:defRPr>
                <a:solidFill>
                  <a:schemeClr val="bg1"/>
                </a:solidFill>
              </a:defRPr>
            </a:lvl1pPr>
          </a:lstStyle>
          <a:p>
            <a:r>
              <a:rPr lang="en-US"/>
              <a:t>Click to edit Master title style</a:t>
            </a:r>
            <a:endParaRPr lang="en-US" dirty="0"/>
          </a:p>
        </p:txBody>
      </p:sp>
      <p:sp>
        <p:nvSpPr>
          <p:cNvPr id="7" name="Chart Placeholder 6"/>
          <p:cNvSpPr>
            <a:spLocks noGrp="1"/>
          </p:cNvSpPr>
          <p:nvPr>
            <p:ph type="chart" sz="quarter" idx="13"/>
          </p:nvPr>
        </p:nvSpPr>
        <p:spPr>
          <a:xfrm>
            <a:off x="1260628" y="493486"/>
            <a:ext cx="7254721" cy="5732691"/>
          </a:xfrm>
        </p:spPr>
        <p:txBody>
          <a:bodyPr rtlCol="0" anchor="ctr">
            <a:normAutofit/>
          </a:bodyPr>
          <a:lstStyle>
            <a:lvl1pPr algn="ctr">
              <a:defRPr/>
            </a:lvl1pPr>
          </a:lstStyle>
          <a:p>
            <a:pPr lvl="0"/>
            <a:r>
              <a:rPr lang="en-US" noProof="0"/>
              <a:t>Click icon to add chart</a:t>
            </a:r>
            <a:endParaRPr lang="en-US" noProof="0" dirty="0"/>
          </a:p>
        </p:txBody>
      </p:sp>
      <p:sp>
        <p:nvSpPr>
          <p:cNvPr id="4" name="Date Placeholder 2">
            <a:extLst>
              <a:ext uri="{FF2B5EF4-FFF2-40B4-BE49-F238E27FC236}">
                <a16:creationId xmlns:a16="http://schemas.microsoft.com/office/drawing/2014/main" id="{74A405F4-DDF9-4F29-935E-BBA3B573AE5E}"/>
              </a:ext>
            </a:extLst>
          </p:cNvPr>
          <p:cNvSpPr>
            <a:spLocks noGrp="1"/>
          </p:cNvSpPr>
          <p:nvPr>
            <p:ph type="dt" sz="half" idx="14"/>
          </p:nvPr>
        </p:nvSpPr>
        <p:spPr>
          <a:xfrm>
            <a:off x="904875" y="6356350"/>
            <a:ext cx="1270000" cy="365125"/>
          </a:xfrm>
        </p:spPr>
        <p:txBody>
          <a:bodyPr/>
          <a:lstStyle>
            <a:lvl1pPr>
              <a:defRPr/>
            </a:lvl1pPr>
          </a:lstStyle>
          <a:p>
            <a:pPr>
              <a:defRPr/>
            </a:pPr>
            <a:fld id="{6161B93D-F4AF-49B2-A28A-43A4636CE018}" type="datetime1">
              <a:rPr lang="en-US"/>
              <a:pPr>
                <a:defRPr/>
              </a:pPr>
              <a:t>9/17/2025</a:t>
            </a:fld>
            <a:endParaRPr lang="en-US"/>
          </a:p>
        </p:txBody>
      </p:sp>
      <p:sp>
        <p:nvSpPr>
          <p:cNvPr id="5" name="Footer Placeholder 3">
            <a:extLst>
              <a:ext uri="{FF2B5EF4-FFF2-40B4-BE49-F238E27FC236}">
                <a16:creationId xmlns:a16="http://schemas.microsoft.com/office/drawing/2014/main" id="{9B4192E6-C05D-45C9-B6AE-8D8084BA9214}"/>
              </a:ext>
            </a:extLst>
          </p:cNvPr>
          <p:cNvSpPr>
            <a:spLocks noGrp="1"/>
          </p:cNvSpPr>
          <p:nvPr>
            <p:ph type="ftr" sz="quarter" idx="15"/>
          </p:nvPr>
        </p:nvSpPr>
        <p:spPr>
          <a:xfrm>
            <a:off x="2387600" y="6356350"/>
            <a:ext cx="4714875" cy="365125"/>
          </a:xfrm>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D02B5869-A64D-448F-9630-57F88E14B1FE}"/>
              </a:ext>
            </a:extLst>
          </p:cNvPr>
          <p:cNvSpPr>
            <a:spLocks noGrp="1"/>
          </p:cNvSpPr>
          <p:nvPr>
            <p:ph type="sldNum" sz="quarter" idx="16"/>
          </p:nvPr>
        </p:nvSpPr>
        <p:spPr>
          <a:xfrm>
            <a:off x="7315200" y="6356350"/>
            <a:ext cx="1200150" cy="365125"/>
          </a:xfrm>
        </p:spPr>
        <p:txBody>
          <a:bodyPr/>
          <a:lstStyle>
            <a:lvl1pPr>
              <a:defRPr/>
            </a:lvl1pPr>
          </a:lstStyle>
          <a:p>
            <a:fld id="{65D3B22E-50A1-402B-8D1D-7D12B5BE31EB}" type="slidenum">
              <a:rPr lang="en-US" altLang="en-US"/>
              <a:pPr/>
              <a:t>‹#›</a:t>
            </a:fld>
            <a:endParaRPr lang="en-US" altLang="en-US"/>
          </a:p>
        </p:txBody>
      </p:sp>
    </p:spTree>
    <p:extLst>
      <p:ext uri="{BB962C8B-B14F-4D97-AF65-F5344CB8AC3E}">
        <p14:creationId xmlns:p14="http://schemas.microsoft.com/office/powerpoint/2010/main" val="2006520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Line 8">
            <a:extLst>
              <a:ext uri="{FF2B5EF4-FFF2-40B4-BE49-F238E27FC236}">
                <a16:creationId xmlns:a16="http://schemas.microsoft.com/office/drawing/2014/main" id="{A0259374-83D1-437A-8036-5C11740D7D13}"/>
              </a:ext>
            </a:extLst>
          </p:cNvPr>
          <p:cNvCxnSpPr/>
          <p:nvPr userDrawn="1"/>
        </p:nvCxnSpPr>
        <p:spPr>
          <a:xfrm>
            <a:off x="1376363" y="1509713"/>
            <a:ext cx="7138987" cy="9525"/>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6" name="Content Placeholder 5"/>
          <p:cNvSpPr>
            <a:spLocks noGrp="1"/>
          </p:cNvSpPr>
          <p:nvPr>
            <p:ph sz="quarter" idx="13"/>
          </p:nvPr>
        </p:nvSpPr>
        <p:spPr>
          <a:xfrm>
            <a:off x="1376039" y="1669002"/>
            <a:ext cx="7139311"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
            <a:extLst>
              <a:ext uri="{FF2B5EF4-FFF2-40B4-BE49-F238E27FC236}">
                <a16:creationId xmlns:a16="http://schemas.microsoft.com/office/drawing/2014/main" id="{6DE993D7-9F7E-42F4-8308-60850B277D51}"/>
              </a:ext>
            </a:extLst>
          </p:cNvPr>
          <p:cNvSpPr>
            <a:spLocks noGrp="1"/>
          </p:cNvSpPr>
          <p:nvPr>
            <p:ph type="dt" sz="half" idx="14"/>
          </p:nvPr>
        </p:nvSpPr>
        <p:spPr>
          <a:xfrm>
            <a:off x="904875" y="6356350"/>
            <a:ext cx="1270000" cy="365125"/>
          </a:xfrm>
        </p:spPr>
        <p:txBody>
          <a:bodyPr/>
          <a:lstStyle>
            <a:lvl1pPr>
              <a:defRPr/>
            </a:lvl1pPr>
          </a:lstStyle>
          <a:p>
            <a:pPr>
              <a:defRPr/>
            </a:pPr>
            <a:fld id="{1BBFB4AF-901C-42BD-81C7-980A61693080}" type="datetime1">
              <a:rPr lang="en-US"/>
              <a:pPr>
                <a:defRPr/>
              </a:pPr>
              <a:t>9/17/2025</a:t>
            </a:fld>
            <a:endParaRPr lang="en-US"/>
          </a:p>
        </p:txBody>
      </p:sp>
      <p:sp>
        <p:nvSpPr>
          <p:cNvPr id="7" name="Footer Placeholder 3">
            <a:extLst>
              <a:ext uri="{FF2B5EF4-FFF2-40B4-BE49-F238E27FC236}">
                <a16:creationId xmlns:a16="http://schemas.microsoft.com/office/drawing/2014/main" id="{F61085B5-6F99-4C39-A836-AA323A5F08B5}"/>
              </a:ext>
            </a:extLst>
          </p:cNvPr>
          <p:cNvSpPr>
            <a:spLocks noGrp="1"/>
          </p:cNvSpPr>
          <p:nvPr>
            <p:ph type="ftr" sz="quarter" idx="15"/>
          </p:nvPr>
        </p:nvSpPr>
        <p:spPr>
          <a:xfrm>
            <a:off x="2387600" y="6356350"/>
            <a:ext cx="4714875" cy="365125"/>
          </a:xfrm>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AC030931-C3F4-48C6-92F3-C7D0AEB73FFD}"/>
              </a:ext>
            </a:extLst>
          </p:cNvPr>
          <p:cNvSpPr>
            <a:spLocks noGrp="1"/>
          </p:cNvSpPr>
          <p:nvPr>
            <p:ph type="sldNum" sz="quarter" idx="16"/>
          </p:nvPr>
        </p:nvSpPr>
        <p:spPr>
          <a:xfrm>
            <a:off x="7315200" y="6356350"/>
            <a:ext cx="1200150" cy="365125"/>
          </a:xfrm>
        </p:spPr>
        <p:txBody>
          <a:bodyPr/>
          <a:lstStyle>
            <a:lvl1pPr>
              <a:defRPr/>
            </a:lvl1pPr>
          </a:lstStyle>
          <a:p>
            <a:fld id="{6AA1C6CE-6486-4F6B-B4B5-6E5FDD8F9659}" type="slidenum">
              <a:rPr lang="en-US" altLang="en-US"/>
              <a:pPr/>
              <a:t>‹#›</a:t>
            </a:fld>
            <a:endParaRPr lang="en-US" altLang="en-US"/>
          </a:p>
        </p:txBody>
      </p:sp>
    </p:spTree>
    <p:extLst>
      <p:ext uri="{BB962C8B-B14F-4D97-AF65-F5344CB8AC3E}">
        <p14:creationId xmlns:p14="http://schemas.microsoft.com/office/powerpoint/2010/main" val="3675534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5" name="Line 8">
            <a:extLst>
              <a:ext uri="{FF2B5EF4-FFF2-40B4-BE49-F238E27FC236}">
                <a16:creationId xmlns:a16="http://schemas.microsoft.com/office/drawing/2014/main" id="{E1EB4B51-CDB4-441A-BE9E-24715CC28CF3}"/>
              </a:ext>
            </a:extLst>
          </p:cNvPr>
          <p:cNvCxnSpPr/>
          <p:nvPr userDrawn="1"/>
        </p:nvCxnSpPr>
        <p:spPr>
          <a:xfrm>
            <a:off x="1376363" y="1509713"/>
            <a:ext cx="7138987" cy="9525"/>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12" name="Content Placeholder 5"/>
          <p:cNvSpPr>
            <a:spLocks noGrp="1"/>
          </p:cNvSpPr>
          <p:nvPr>
            <p:ph sz="quarter" idx="15"/>
          </p:nvPr>
        </p:nvSpPr>
        <p:spPr>
          <a:xfrm>
            <a:off x="1376039" y="1668978"/>
            <a:ext cx="3455078"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5060273" y="1669001"/>
            <a:ext cx="3455078"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
            <a:extLst>
              <a:ext uri="{FF2B5EF4-FFF2-40B4-BE49-F238E27FC236}">
                <a16:creationId xmlns:a16="http://schemas.microsoft.com/office/drawing/2014/main" id="{DB39FC5E-1B20-4053-838C-A1C6C8BE4D60}"/>
              </a:ext>
            </a:extLst>
          </p:cNvPr>
          <p:cNvSpPr>
            <a:spLocks noGrp="1"/>
          </p:cNvSpPr>
          <p:nvPr>
            <p:ph type="dt" sz="half" idx="16"/>
          </p:nvPr>
        </p:nvSpPr>
        <p:spPr>
          <a:xfrm>
            <a:off x="904875" y="6356350"/>
            <a:ext cx="1270000" cy="365125"/>
          </a:xfrm>
        </p:spPr>
        <p:txBody>
          <a:bodyPr/>
          <a:lstStyle>
            <a:lvl1pPr>
              <a:defRPr/>
            </a:lvl1pPr>
          </a:lstStyle>
          <a:p>
            <a:pPr>
              <a:defRPr/>
            </a:pPr>
            <a:fld id="{E10B1A65-6504-4D55-94E1-CD5C9F5393A1}" type="datetime1">
              <a:rPr lang="en-US"/>
              <a:pPr>
                <a:defRPr/>
              </a:pPr>
              <a:t>9/17/2025</a:t>
            </a:fld>
            <a:endParaRPr lang="en-US"/>
          </a:p>
        </p:txBody>
      </p:sp>
      <p:sp>
        <p:nvSpPr>
          <p:cNvPr id="7" name="Footer Placeholder 3">
            <a:extLst>
              <a:ext uri="{FF2B5EF4-FFF2-40B4-BE49-F238E27FC236}">
                <a16:creationId xmlns:a16="http://schemas.microsoft.com/office/drawing/2014/main" id="{AA738BA1-8660-49B1-BF15-16D2BF53A0EE}"/>
              </a:ext>
            </a:extLst>
          </p:cNvPr>
          <p:cNvSpPr>
            <a:spLocks noGrp="1"/>
          </p:cNvSpPr>
          <p:nvPr>
            <p:ph type="ftr" sz="quarter" idx="17"/>
          </p:nvPr>
        </p:nvSpPr>
        <p:spPr>
          <a:xfrm>
            <a:off x="2387600" y="6356350"/>
            <a:ext cx="4714875" cy="365125"/>
          </a:xfrm>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id="{8507E73A-6BB0-4A0E-BCC2-940A0239A206}"/>
              </a:ext>
            </a:extLst>
          </p:cNvPr>
          <p:cNvSpPr>
            <a:spLocks noGrp="1"/>
          </p:cNvSpPr>
          <p:nvPr>
            <p:ph type="sldNum" sz="quarter" idx="18"/>
          </p:nvPr>
        </p:nvSpPr>
        <p:spPr>
          <a:xfrm>
            <a:off x="7315200" y="6356350"/>
            <a:ext cx="1200150" cy="365125"/>
          </a:xfrm>
        </p:spPr>
        <p:txBody>
          <a:bodyPr/>
          <a:lstStyle>
            <a:lvl1pPr>
              <a:defRPr/>
            </a:lvl1pPr>
          </a:lstStyle>
          <a:p>
            <a:fld id="{8A82FD7D-6CB4-4E72-89F0-1A7CE80A151D}" type="slidenum">
              <a:rPr lang="en-US" altLang="en-US"/>
              <a:pPr/>
              <a:t>‹#›</a:t>
            </a:fld>
            <a:endParaRPr lang="en-US" altLang="en-US"/>
          </a:p>
        </p:txBody>
      </p:sp>
    </p:spTree>
    <p:extLst>
      <p:ext uri="{BB962C8B-B14F-4D97-AF65-F5344CB8AC3E}">
        <p14:creationId xmlns:p14="http://schemas.microsoft.com/office/powerpoint/2010/main" val="1056124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17714"/>
            <a:ext cx="5266122" cy="1418711"/>
          </a:xfrm>
          <a:ln>
            <a:noFill/>
          </a:ln>
        </p:spPr>
        <p:txBody>
          <a:bodyPr>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3" y="2206171"/>
            <a:ext cx="5949702" cy="3848400"/>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6734049" y="2446066"/>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rtlCol="0" anchor="ctr">
            <a:normAutofit/>
          </a:bodyPr>
          <a:lstStyle>
            <a:lvl1pPr algn="ctr">
              <a:defRPr>
                <a:solidFill>
                  <a:schemeClr val="tx1"/>
                </a:solidFill>
              </a:defRPr>
            </a:lvl1pPr>
          </a:lstStyle>
          <a:p>
            <a:pPr lvl="0"/>
            <a:r>
              <a:rPr lang="en-US" noProof="0"/>
              <a:t>Click icon to add picture</a:t>
            </a:r>
            <a:endParaRPr lang="en-US" noProof="0" dirty="0"/>
          </a:p>
        </p:txBody>
      </p:sp>
      <p:sp>
        <p:nvSpPr>
          <p:cNvPr id="11" name="Text Placeholder 6"/>
          <p:cNvSpPr>
            <a:spLocks noGrp="1"/>
          </p:cNvSpPr>
          <p:nvPr>
            <p:ph type="body" sz="quarter" idx="15"/>
          </p:nvPr>
        </p:nvSpPr>
        <p:spPr>
          <a:xfrm>
            <a:off x="6188942" y="5486857"/>
            <a:ext cx="2460624" cy="503238"/>
          </a:xfrm>
        </p:spPr>
        <p:txBody>
          <a:bodyPr>
            <a:normAutofit/>
          </a:bodyPr>
          <a:lstStyle>
            <a:lvl1pPr marL="0" indent="0" algn="r">
              <a:buNone/>
              <a:defRPr sz="2800" b="1">
                <a:solidFill>
                  <a:schemeClr val="tx1">
                    <a:lumMod val="75000"/>
                  </a:schemeClr>
                </a:solidFill>
              </a:defRPr>
            </a:lvl1pPr>
          </a:lstStyle>
          <a:p>
            <a:pPr lvl="0"/>
            <a:r>
              <a:rPr lang="en-US"/>
              <a:t>Edit Master text styles</a:t>
            </a:r>
          </a:p>
        </p:txBody>
      </p:sp>
      <p:sp>
        <p:nvSpPr>
          <p:cNvPr id="6" name="Date Placeholder 3">
            <a:extLst>
              <a:ext uri="{FF2B5EF4-FFF2-40B4-BE49-F238E27FC236}">
                <a16:creationId xmlns:a16="http://schemas.microsoft.com/office/drawing/2014/main" id="{7C5160A8-3867-40F3-AE5B-ACB8F04EF6B1}"/>
              </a:ext>
            </a:extLst>
          </p:cNvPr>
          <p:cNvSpPr>
            <a:spLocks noGrp="1"/>
          </p:cNvSpPr>
          <p:nvPr>
            <p:ph type="dt" sz="half" idx="16"/>
          </p:nvPr>
        </p:nvSpPr>
        <p:spPr>
          <a:xfrm>
            <a:off x="433388" y="6356350"/>
            <a:ext cx="2057400" cy="365125"/>
          </a:xfrm>
        </p:spPr>
        <p:txBody>
          <a:bodyPr/>
          <a:lstStyle>
            <a:lvl1pPr>
              <a:defRPr/>
            </a:lvl1pPr>
          </a:lstStyle>
          <a:p>
            <a:pPr>
              <a:defRPr/>
            </a:pPr>
            <a:fld id="{936F1DD3-10C2-4F9C-8198-47DC1DAA3876}" type="datetime1">
              <a:rPr lang="en-US"/>
              <a:pPr>
                <a:defRPr/>
              </a:pPr>
              <a:t>9/17/2025</a:t>
            </a:fld>
            <a:endParaRPr lang="en-US"/>
          </a:p>
        </p:txBody>
      </p:sp>
      <p:sp>
        <p:nvSpPr>
          <p:cNvPr id="7" name="Footer Placeholder 4">
            <a:extLst>
              <a:ext uri="{FF2B5EF4-FFF2-40B4-BE49-F238E27FC236}">
                <a16:creationId xmlns:a16="http://schemas.microsoft.com/office/drawing/2014/main" id="{44B860C0-8DED-488B-AE4B-EAB4AE2CEB8B}"/>
              </a:ext>
            </a:extLst>
          </p:cNvPr>
          <p:cNvSpPr>
            <a:spLocks noGrp="1"/>
          </p:cNvSpPr>
          <p:nvPr>
            <p:ph type="ftr" sz="quarter" idx="17"/>
          </p:nvPr>
        </p:nvSpPr>
        <p:spPr>
          <a:xfrm>
            <a:off x="2832100" y="6356350"/>
            <a:ext cx="3282950" cy="365125"/>
          </a:xfr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7AF939C9-A4DD-4A03-8B09-EB620815B45D}"/>
              </a:ext>
            </a:extLst>
          </p:cNvPr>
          <p:cNvSpPr>
            <a:spLocks noGrp="1"/>
          </p:cNvSpPr>
          <p:nvPr>
            <p:ph type="sldNum" sz="quarter" idx="18"/>
          </p:nvPr>
        </p:nvSpPr>
        <p:spPr/>
        <p:txBody>
          <a:bodyPr/>
          <a:lstStyle>
            <a:lvl1pPr>
              <a:defRPr/>
            </a:lvl1pPr>
          </a:lstStyle>
          <a:p>
            <a:fld id="{9EE11B76-79A9-49C5-91F4-B4D365951C8A}" type="slidenum">
              <a:rPr lang="en-US" altLang="en-US"/>
              <a:pPr/>
              <a:t>‹#›</a:t>
            </a:fld>
            <a:endParaRPr lang="en-US" altLang="en-US"/>
          </a:p>
        </p:txBody>
      </p:sp>
    </p:spTree>
    <p:extLst>
      <p:ext uri="{BB962C8B-B14F-4D97-AF65-F5344CB8AC3E}">
        <p14:creationId xmlns:p14="http://schemas.microsoft.com/office/powerpoint/2010/main" val="5278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duc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03199"/>
            <a:ext cx="5266122" cy="1418711"/>
          </a:xfrm>
          <a:ln>
            <a:noFill/>
          </a:ln>
        </p:spPr>
        <p:txBody>
          <a:bodyPr>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3" y="2235199"/>
            <a:ext cx="5949702" cy="3819371"/>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6850163" y="2589742"/>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rtlCol="0" anchor="ctr">
            <a:normAutofit/>
          </a:bodyPr>
          <a:lstStyle>
            <a:lvl1pPr algn="ctr">
              <a:defRPr>
                <a:solidFill>
                  <a:schemeClr val="tx1"/>
                </a:solidFill>
              </a:defRPr>
            </a:lvl1pPr>
          </a:lstStyle>
          <a:p>
            <a:pPr lvl="0"/>
            <a:r>
              <a:rPr lang="en-US" noProof="0"/>
              <a:t>Click icon to add picture</a:t>
            </a:r>
            <a:endParaRPr lang="en-US" noProof="0" dirty="0"/>
          </a:p>
        </p:txBody>
      </p:sp>
      <p:sp>
        <p:nvSpPr>
          <p:cNvPr id="5" name="Date Placeholder 3">
            <a:extLst>
              <a:ext uri="{FF2B5EF4-FFF2-40B4-BE49-F238E27FC236}">
                <a16:creationId xmlns:a16="http://schemas.microsoft.com/office/drawing/2014/main" id="{1F260941-9392-49B6-B1B5-D1A1A3894C25}"/>
              </a:ext>
            </a:extLst>
          </p:cNvPr>
          <p:cNvSpPr>
            <a:spLocks noGrp="1"/>
          </p:cNvSpPr>
          <p:nvPr>
            <p:ph type="dt" sz="half" idx="15"/>
          </p:nvPr>
        </p:nvSpPr>
        <p:spPr>
          <a:xfrm>
            <a:off x="433388" y="6356350"/>
            <a:ext cx="2057400" cy="365125"/>
          </a:xfrm>
        </p:spPr>
        <p:txBody>
          <a:bodyPr/>
          <a:lstStyle>
            <a:lvl1pPr>
              <a:defRPr/>
            </a:lvl1pPr>
          </a:lstStyle>
          <a:p>
            <a:pPr>
              <a:defRPr/>
            </a:pPr>
            <a:fld id="{7132F33D-09A3-4824-96B8-61CD1FCEADF2}" type="datetime1">
              <a:rPr lang="en-US"/>
              <a:pPr>
                <a:defRPr/>
              </a:pPr>
              <a:t>9/17/2025</a:t>
            </a:fld>
            <a:endParaRPr lang="en-US"/>
          </a:p>
        </p:txBody>
      </p:sp>
      <p:sp>
        <p:nvSpPr>
          <p:cNvPr id="6" name="Footer Placeholder 4">
            <a:extLst>
              <a:ext uri="{FF2B5EF4-FFF2-40B4-BE49-F238E27FC236}">
                <a16:creationId xmlns:a16="http://schemas.microsoft.com/office/drawing/2014/main" id="{FED7A453-20E7-4155-B59F-8648CE4098D1}"/>
              </a:ext>
            </a:extLst>
          </p:cNvPr>
          <p:cNvSpPr>
            <a:spLocks noGrp="1"/>
          </p:cNvSpPr>
          <p:nvPr>
            <p:ph type="ftr" sz="quarter" idx="16"/>
          </p:nvPr>
        </p:nvSpPr>
        <p:spPr>
          <a:xfrm>
            <a:off x="2832100" y="6356350"/>
            <a:ext cx="3282950" cy="365125"/>
          </a:xfrm>
        </p:spPr>
        <p:txBody>
          <a:bodyPr/>
          <a:lstStyle>
            <a:lvl1pPr>
              <a:defRPr/>
            </a:lvl1pPr>
          </a:lstStyle>
          <a:p>
            <a:pPr>
              <a:defRPr/>
            </a:pPr>
            <a:r>
              <a:rPr lang="en-US"/>
              <a:t>TB/HIV/STD Unit</a:t>
            </a:r>
          </a:p>
        </p:txBody>
      </p:sp>
      <p:sp>
        <p:nvSpPr>
          <p:cNvPr id="7" name="Slide Number Placeholder 5">
            <a:extLst>
              <a:ext uri="{FF2B5EF4-FFF2-40B4-BE49-F238E27FC236}">
                <a16:creationId xmlns:a16="http://schemas.microsoft.com/office/drawing/2014/main" id="{8BBC4FF1-2E03-4B79-A492-3C0BA538BCC2}"/>
              </a:ext>
            </a:extLst>
          </p:cNvPr>
          <p:cNvSpPr>
            <a:spLocks noGrp="1"/>
          </p:cNvSpPr>
          <p:nvPr>
            <p:ph type="sldNum" sz="quarter" idx="17"/>
          </p:nvPr>
        </p:nvSpPr>
        <p:spPr/>
        <p:txBody>
          <a:bodyPr/>
          <a:lstStyle>
            <a:lvl1pPr>
              <a:defRPr/>
            </a:lvl1pPr>
          </a:lstStyle>
          <a:p>
            <a:fld id="{8F131E99-48FC-47C6-814C-8BC1C333CEA4}" type="slidenum">
              <a:rPr lang="en-US" altLang="en-US"/>
              <a:pPr/>
              <a:t>‹#›</a:t>
            </a:fld>
            <a:endParaRPr lang="en-US" altLang="en-US"/>
          </a:p>
        </p:txBody>
      </p:sp>
    </p:spTree>
    <p:extLst>
      <p:ext uri="{BB962C8B-B14F-4D97-AF65-F5344CB8AC3E}">
        <p14:creationId xmlns:p14="http://schemas.microsoft.com/office/powerpoint/2010/main" val="694315227"/>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Line 1">
            <a:extLst>
              <a:ext uri="{FF2B5EF4-FFF2-40B4-BE49-F238E27FC236}">
                <a16:creationId xmlns:a16="http://schemas.microsoft.com/office/drawing/2014/main" id="{60A7ED61-A371-467A-96B8-DE9AA4538709}"/>
              </a:ext>
            </a:extLst>
          </p:cNvPr>
          <p:cNvCxnSpPr/>
          <p:nvPr userDrawn="1"/>
        </p:nvCxnSpPr>
        <p:spPr>
          <a:xfrm>
            <a:off x="587375" y="4430713"/>
            <a:ext cx="7886700" cy="317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
        <p:nvSpPr>
          <p:cNvPr id="2" name="Title 1"/>
          <p:cNvSpPr>
            <a:spLocks noGrp="1"/>
          </p:cNvSpPr>
          <p:nvPr>
            <p:ph type="title"/>
          </p:nvPr>
        </p:nvSpPr>
        <p:spPr>
          <a:xfrm>
            <a:off x="628650" y="3197506"/>
            <a:ext cx="7886700" cy="1114960"/>
          </a:xfrm>
        </p:spPr>
        <p:txBody>
          <a:bodyPr>
            <a:normAutofit/>
          </a:bodyPr>
          <a:lstStyle>
            <a:lvl1pPr algn="ctr">
              <a:defRPr sz="7000" b="1" baseline="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1573562" y="4580175"/>
            <a:ext cx="5913088" cy="1527661"/>
          </a:xfrm>
        </p:spPr>
        <p:txBody>
          <a:bodyPr>
            <a:normAutofit/>
          </a:bodyPr>
          <a:lstStyle>
            <a:lvl1pPr marL="0" indent="0" algn="ctr">
              <a:buNone/>
              <a:defRPr sz="2400" b="1">
                <a:solidFill>
                  <a:schemeClr val="tx2"/>
                </a:solidFill>
              </a:defRPr>
            </a:lvl1pPr>
          </a:lstStyle>
          <a:p>
            <a:pPr lvl="0"/>
            <a:r>
              <a:rPr lang="en-US"/>
              <a:t>Edit Master text styles</a:t>
            </a:r>
          </a:p>
        </p:txBody>
      </p:sp>
      <p:sp>
        <p:nvSpPr>
          <p:cNvPr id="5" name="Date Placeholder 2">
            <a:extLst>
              <a:ext uri="{FF2B5EF4-FFF2-40B4-BE49-F238E27FC236}">
                <a16:creationId xmlns:a16="http://schemas.microsoft.com/office/drawing/2014/main" id="{F1C55040-F065-4C0D-B823-B5556C9157B0}"/>
              </a:ext>
            </a:extLst>
          </p:cNvPr>
          <p:cNvSpPr>
            <a:spLocks noGrp="1"/>
          </p:cNvSpPr>
          <p:nvPr>
            <p:ph type="dt" sz="half" idx="14"/>
          </p:nvPr>
        </p:nvSpPr>
        <p:spPr/>
        <p:txBody>
          <a:bodyPr/>
          <a:lstStyle>
            <a:lvl1pPr>
              <a:defRPr/>
            </a:lvl1pPr>
          </a:lstStyle>
          <a:p>
            <a:pPr>
              <a:defRPr/>
            </a:pPr>
            <a:fld id="{4F77A628-696C-4D93-9252-FE0A44A4AAC6}" type="datetime1">
              <a:rPr lang="en-US"/>
              <a:pPr>
                <a:defRPr/>
              </a:pPr>
              <a:t>9/17/2025</a:t>
            </a:fld>
            <a:endParaRPr lang="en-US"/>
          </a:p>
        </p:txBody>
      </p:sp>
      <p:sp>
        <p:nvSpPr>
          <p:cNvPr id="6" name="Footer Placeholder 3">
            <a:extLst>
              <a:ext uri="{FF2B5EF4-FFF2-40B4-BE49-F238E27FC236}">
                <a16:creationId xmlns:a16="http://schemas.microsoft.com/office/drawing/2014/main" id="{E06011FD-B0CB-42B8-90E9-EE094E2DA34D}"/>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2DB3F8DF-23DD-43D4-B55D-AE6AB3BFA904}"/>
              </a:ext>
            </a:extLst>
          </p:cNvPr>
          <p:cNvSpPr>
            <a:spLocks noGrp="1"/>
          </p:cNvSpPr>
          <p:nvPr>
            <p:ph type="sldNum" sz="quarter" idx="16"/>
          </p:nvPr>
        </p:nvSpPr>
        <p:spPr/>
        <p:txBody>
          <a:bodyPr/>
          <a:lstStyle>
            <a:lvl1pPr>
              <a:defRPr/>
            </a:lvl1pPr>
          </a:lstStyle>
          <a:p>
            <a:fld id="{BC4C778B-0C72-43FD-AD33-AA901B8378DE}" type="slidenum">
              <a:rPr lang="en-US" altLang="en-US"/>
              <a:pPr/>
              <a:t>‹#›</a:t>
            </a:fld>
            <a:endParaRPr lang="en-US" altLang="en-US"/>
          </a:p>
        </p:txBody>
      </p:sp>
    </p:spTree>
    <p:extLst>
      <p:ext uri="{BB962C8B-B14F-4D97-AF65-F5344CB8AC3E}">
        <p14:creationId xmlns:p14="http://schemas.microsoft.com/office/powerpoint/2010/main" val="308655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623888" y="1762298"/>
            <a:ext cx="7886700" cy="1971503"/>
          </a:xfrm>
          <a:ln w="63500">
            <a:solidFill>
              <a:schemeClr val="bg1"/>
            </a:solidFill>
          </a:ln>
        </p:spPr>
        <p:txBody>
          <a:bodyPr anchor="ctr" anchorCtr="0">
            <a:normAutofit/>
          </a:bodyPr>
          <a:lstStyle>
            <a:lvl1pPr algn="ctr">
              <a:defRPr sz="495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628650" y="3887609"/>
            <a:ext cx="7886700" cy="544878"/>
          </a:xfrm>
        </p:spPr>
        <p:txBody>
          <a:bodyPr>
            <a:normAutofit/>
          </a:bodyPr>
          <a:lstStyle>
            <a:lvl1pPr marL="0" indent="0" algn="ctr">
              <a:buNone/>
              <a:defRPr sz="24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628650" y="4432301"/>
            <a:ext cx="7881938" cy="727075"/>
          </a:xfrm>
        </p:spPr>
        <p:txBody>
          <a:bodyPr>
            <a:normAutofit/>
          </a:bodyPr>
          <a:lstStyle>
            <a:lvl1pPr marL="0" indent="0" algn="ctr">
              <a:buNone/>
              <a:defRPr sz="1350" b="1">
                <a:solidFill>
                  <a:schemeClr val="bg1"/>
                </a:solidFill>
              </a:defRPr>
            </a:lvl1pPr>
          </a:lstStyle>
          <a:p>
            <a:pPr lvl="0"/>
            <a:r>
              <a:rPr lang="en-US" dirty="0"/>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p:nvCxnSpPr>
        <p:spPr bwMode="auto">
          <a:xfrm>
            <a:off x="0" y="161925"/>
            <a:ext cx="9144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7081295"/>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p:nvPicPr>
        <p:blipFill rotWithShape="1">
          <a:blip r:embed="rId2">
            <a:extLst>
              <a:ext uri="{28A0092B-C50C-407E-A947-70E740481C1C}">
                <a14:useLocalDpi xmlns:a14="http://schemas.microsoft.com/office/drawing/2010/main" val="0"/>
              </a:ext>
            </a:extLst>
          </a:blip>
          <a:srcRect t="89614"/>
          <a:stretch/>
        </p:blipFill>
        <p:spPr>
          <a:xfrm>
            <a:off x="1" y="6014860"/>
            <a:ext cx="9144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p:nvCxnSpPr>
        <p:spPr bwMode="auto">
          <a:xfrm>
            <a:off x="0" y="5997388"/>
            <a:ext cx="9144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17" y="5979919"/>
            <a:ext cx="2427504"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623888" y="860611"/>
            <a:ext cx="7886700" cy="2873190"/>
          </a:xfrm>
        </p:spPr>
        <p:txBody>
          <a:bodyPr anchor="b"/>
          <a:lstStyle>
            <a:lvl1pPr>
              <a:defRPr sz="45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628650" y="3887609"/>
            <a:ext cx="7886700" cy="1500187"/>
          </a:xfrm>
        </p:spPr>
        <p:txBody>
          <a:bodyPr/>
          <a:lstStyle>
            <a:lvl1pPr marL="0" indent="0">
              <a:buNone/>
              <a:defRPr sz="180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5922169" y="6288649"/>
            <a:ext cx="3086100" cy="365125"/>
          </a:xfrm>
        </p:spPr>
        <p:txBody>
          <a:bodyPr anchor="b" anchorCtr="1"/>
          <a:lstStyle>
            <a:lvl1pPr>
              <a:defRPr sz="1350">
                <a:solidFill>
                  <a:schemeClr val="bg1"/>
                </a:solidFill>
              </a:defRPr>
            </a:lvl1pPr>
          </a:lstStyle>
          <a:p>
            <a:pPr>
              <a:defRPr/>
            </a:pPr>
            <a:r>
              <a:rPr lang="en-US"/>
              <a:t>TB/HIV/STD Unit</a:t>
            </a:r>
          </a:p>
        </p:txBody>
      </p:sp>
    </p:spTree>
    <p:extLst>
      <p:ext uri="{BB962C8B-B14F-4D97-AF65-F5344CB8AC3E}">
        <p14:creationId xmlns:p14="http://schemas.microsoft.com/office/powerpoint/2010/main" val="2375290406"/>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628650" y="365126"/>
            <a:ext cx="38862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628650" y="1473933"/>
            <a:ext cx="3886200" cy="408005"/>
          </a:xfrm>
        </p:spPr>
        <p:txBody>
          <a:bodyPr/>
          <a:lstStyle>
            <a:lvl1pPr marL="0" indent="0" algn="l">
              <a:buNone/>
              <a:defRPr sz="1800" b="1">
                <a:solidFill>
                  <a:srgbClr val="3F576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628650" y="2202023"/>
            <a:ext cx="38862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4672012" y="0"/>
            <a:ext cx="4471988"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p:nvSpPr>
        <p:spPr>
          <a:xfrm>
            <a:off x="0" y="1881937"/>
            <a:ext cx="4672013"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546" tIns="32273" rIns="64546" bIns="32273" numCol="1" spcCol="0" rtlCol="0" fromWordArt="0" anchor="ctr" anchorCtr="0" forceAA="0" compatLnSpc="1">
            <a:prstTxWarp prst="textNoShape">
              <a:avLst/>
            </a:prstTxWarp>
            <a:noAutofit/>
          </a:bodyPr>
          <a:lstStyle/>
          <a:p>
            <a:pPr algn="ctr"/>
            <a:endParaRPr lang="en-US" sz="1694" b="1" dirty="0">
              <a:solidFill>
                <a:schemeClr val="tx1"/>
              </a:solidFill>
            </a:endParaRPr>
          </a:p>
        </p:txBody>
      </p:sp>
    </p:spTree>
    <p:extLst>
      <p:ext uri="{BB962C8B-B14F-4D97-AF65-F5344CB8AC3E}">
        <p14:creationId xmlns:p14="http://schemas.microsoft.com/office/powerpoint/2010/main" val="2748385497"/>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628650" y="365126"/>
            <a:ext cx="38862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628650" y="1473933"/>
            <a:ext cx="3886200" cy="408005"/>
          </a:xfrm>
        </p:spPr>
        <p:txBody>
          <a:bodyPr/>
          <a:lstStyle>
            <a:lvl1pPr marL="0" indent="0" algn="l">
              <a:buNone/>
              <a:defRPr sz="1800" b="1">
                <a:solidFill>
                  <a:srgbClr val="3F576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628650" y="2202023"/>
            <a:ext cx="38862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4636294" y="365125"/>
            <a:ext cx="4336256" cy="5811838"/>
          </a:xfrm>
        </p:spPr>
        <p:txBody>
          <a:bodyPr/>
          <a:lstStyle/>
          <a:p>
            <a:r>
              <a:rPr lang="en-US"/>
              <a:t>Click icon to add chart</a:t>
            </a:r>
            <a:endParaRPr lang="en-US" dirty="0"/>
          </a:p>
        </p:txBody>
      </p:sp>
      <p:sp>
        <p:nvSpPr>
          <p:cNvPr id="11" name="Pentagon 9">
            <a:extLst>
              <a:ext uri="{FF2B5EF4-FFF2-40B4-BE49-F238E27FC236}">
                <a16:creationId xmlns:a16="http://schemas.microsoft.com/office/drawing/2014/main" id="{074A4DD4-1876-4878-9EFC-2A372FE3E4E6}"/>
              </a:ext>
            </a:extLst>
          </p:cNvPr>
          <p:cNvSpPr/>
          <p:nvPr/>
        </p:nvSpPr>
        <p:spPr>
          <a:xfrm>
            <a:off x="0" y="1881937"/>
            <a:ext cx="463629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546" tIns="32273" rIns="64546" bIns="32273" numCol="1" spcCol="0" rtlCol="0" fromWordArt="0" anchor="ctr" anchorCtr="0" forceAA="0" compatLnSpc="1">
            <a:prstTxWarp prst="textNoShape">
              <a:avLst/>
            </a:prstTxWarp>
            <a:noAutofit/>
          </a:bodyPr>
          <a:lstStyle/>
          <a:p>
            <a:pPr algn="ctr"/>
            <a:endParaRPr lang="en-US" sz="1694" b="1" dirty="0">
              <a:solidFill>
                <a:schemeClr val="tx1"/>
              </a:solidFill>
            </a:endParaRPr>
          </a:p>
        </p:txBody>
      </p:sp>
    </p:spTree>
    <p:extLst>
      <p:ext uri="{BB962C8B-B14F-4D97-AF65-F5344CB8AC3E}">
        <p14:creationId xmlns:p14="http://schemas.microsoft.com/office/powerpoint/2010/main" val="974774403"/>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628650" y="365126"/>
            <a:ext cx="38862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628650" y="1473933"/>
            <a:ext cx="3886200" cy="408005"/>
          </a:xfrm>
        </p:spPr>
        <p:txBody>
          <a:bodyPr/>
          <a:lstStyle>
            <a:lvl1pPr marL="0" indent="0" algn="l">
              <a:buNone/>
              <a:defRPr sz="1800" b="1">
                <a:solidFill>
                  <a:srgbClr val="3F576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628650" y="2202023"/>
            <a:ext cx="38862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4643437" y="365125"/>
            <a:ext cx="4424363"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p:nvSpPr>
        <p:spPr>
          <a:xfrm>
            <a:off x="0" y="1881937"/>
            <a:ext cx="4643438"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546" tIns="32273" rIns="64546" bIns="32273" numCol="1" spcCol="0" rtlCol="0" fromWordArt="0" anchor="ctr" anchorCtr="0" forceAA="0" compatLnSpc="1">
            <a:prstTxWarp prst="textNoShape">
              <a:avLst/>
            </a:prstTxWarp>
            <a:noAutofit/>
          </a:bodyPr>
          <a:lstStyle/>
          <a:p>
            <a:pPr algn="ctr"/>
            <a:endParaRPr lang="en-US" sz="1694" b="1" dirty="0">
              <a:solidFill>
                <a:schemeClr val="tx1"/>
              </a:solidFill>
            </a:endParaRPr>
          </a:p>
        </p:txBody>
      </p:sp>
    </p:spTree>
    <p:extLst>
      <p:ext uri="{BB962C8B-B14F-4D97-AF65-F5344CB8AC3E}">
        <p14:creationId xmlns:p14="http://schemas.microsoft.com/office/powerpoint/2010/main" val="4185992833"/>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629842" y="1681163"/>
            <a:ext cx="3868340" cy="823912"/>
          </a:xfrm>
        </p:spPr>
        <p:txBody>
          <a:bodyPr anchor="b"/>
          <a:lstStyle>
            <a:lvl1pPr marL="0" indent="0">
              <a:buNone/>
              <a:defRPr sz="1800" b="1">
                <a:solidFill>
                  <a:srgbClr val="3F576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en-US" dirty="0"/>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4629150" y="1681163"/>
            <a:ext cx="3887391" cy="823912"/>
          </a:xfrm>
        </p:spPr>
        <p:txBody>
          <a:bodyPr anchor="b"/>
          <a:lstStyle>
            <a:lvl1pPr marL="0" indent="0">
              <a:buNone/>
              <a:defRPr sz="1800" b="1">
                <a:solidFill>
                  <a:srgbClr val="3F576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en-US" dirty="0"/>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pPr>
              <a:defRPr/>
            </a:pPr>
            <a:fld id="{8C0682A2-946F-4FE5-A80D-63FC954DD767}" type="datetime1">
              <a:rPr lang="en-US" smtClean="0"/>
              <a:pPr>
                <a:defRPr/>
              </a:pPr>
              <a:t>9/17/2025</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pPr>
              <a:defRPr/>
            </a:pPr>
            <a:r>
              <a:rPr lang="en-US"/>
              <a:t>TB/HIV/STD Unit</a:t>
            </a:r>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141D7646-0E21-4A10-9D73-E9574B1FA949}" type="slidenum">
              <a:rPr lang="en-US" altLang="en-US" smtClean="0"/>
              <a:pPr/>
              <a:t>‹#›</a:t>
            </a:fld>
            <a:endParaRPr lang="en-US" altLang="en-US"/>
          </a:p>
        </p:txBody>
      </p:sp>
      <p:sp>
        <p:nvSpPr>
          <p:cNvPr id="10" name="Pentagon 9" title="&quot;&quot;">
            <a:extLst>
              <a:ext uri="{FF2B5EF4-FFF2-40B4-BE49-F238E27FC236}">
                <a16:creationId xmlns:a16="http://schemas.microsoft.com/office/drawing/2014/main" id="{227EE276-2340-47AD-808D-8111F32104A8}"/>
              </a:ext>
            </a:extLst>
          </p:cNvPr>
          <p:cNvSpPr/>
          <p:nvPr/>
        </p:nvSpPr>
        <p:spPr>
          <a:xfrm>
            <a:off x="0" y="1633333"/>
            <a:ext cx="493640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546" tIns="32273" rIns="64546" bIns="32273" numCol="1" spcCol="0" rtlCol="0" fromWordArt="0" anchor="ctr" anchorCtr="0" forceAA="0" compatLnSpc="1">
            <a:prstTxWarp prst="textNoShape">
              <a:avLst/>
            </a:prstTxWarp>
            <a:noAutofit/>
          </a:bodyPr>
          <a:lstStyle/>
          <a:p>
            <a:pPr algn="ctr"/>
            <a:endParaRPr lang="en-US" sz="1694" b="1" dirty="0">
              <a:solidFill>
                <a:schemeClr val="tx1"/>
              </a:solidFill>
            </a:endParaRPr>
          </a:p>
        </p:txBody>
      </p:sp>
    </p:spTree>
    <p:extLst>
      <p:ext uri="{BB962C8B-B14F-4D97-AF65-F5344CB8AC3E}">
        <p14:creationId xmlns:p14="http://schemas.microsoft.com/office/powerpoint/2010/main" val="648932946"/>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pPr>
              <a:defRPr/>
            </a:pPr>
            <a:fld id="{8C0682A2-946F-4FE5-A80D-63FC954DD767}" type="datetime1">
              <a:rPr lang="en-US" smtClean="0"/>
              <a:pPr>
                <a:defRPr/>
              </a:pPr>
              <a:t>9/17/2025</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pPr>
              <a:defRPr/>
            </a:pPr>
            <a:r>
              <a:rPr lang="en-US"/>
              <a:t>TB/HIV/STD Unit</a:t>
            </a:r>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141D7646-0E21-4A10-9D73-E9574B1FA949}" type="slidenum">
              <a:rPr lang="en-US" altLang="en-US" smtClean="0"/>
              <a:pPr/>
              <a:t>‹#›</a:t>
            </a:fld>
            <a:endParaRPr lang="en-US" altLang="en-US"/>
          </a:p>
        </p:txBody>
      </p:sp>
      <p:sp>
        <p:nvSpPr>
          <p:cNvPr id="10" name="Pentagon 9" title="&quot;&quot;">
            <a:extLst>
              <a:ext uri="{FF2B5EF4-FFF2-40B4-BE49-F238E27FC236}">
                <a16:creationId xmlns:a16="http://schemas.microsoft.com/office/drawing/2014/main" id="{227EE276-2340-47AD-808D-8111F32104A8}"/>
              </a:ext>
            </a:extLst>
          </p:cNvPr>
          <p:cNvSpPr/>
          <p:nvPr/>
        </p:nvSpPr>
        <p:spPr>
          <a:xfrm>
            <a:off x="0" y="1633333"/>
            <a:ext cx="493640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546" tIns="32273" rIns="64546" bIns="32273" numCol="1" spcCol="0" rtlCol="0" fromWordArt="0" anchor="ctr" anchorCtr="0" forceAA="0" compatLnSpc="1">
            <a:prstTxWarp prst="textNoShape">
              <a:avLst/>
            </a:prstTxWarp>
            <a:noAutofit/>
          </a:bodyPr>
          <a:lstStyle/>
          <a:p>
            <a:pPr algn="ctr"/>
            <a:endParaRPr lang="en-US" sz="1694" b="1" dirty="0">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628651" y="1982479"/>
            <a:ext cx="7886699" cy="4165423"/>
          </a:xfrm>
        </p:spPr>
        <p:txBody>
          <a:bodyPr/>
          <a:lstStyle/>
          <a:p>
            <a:r>
              <a:rPr lang="en-US"/>
              <a:t>Click icon to add table</a:t>
            </a:r>
          </a:p>
        </p:txBody>
      </p:sp>
    </p:spTree>
    <p:extLst>
      <p:ext uri="{BB962C8B-B14F-4D97-AF65-F5344CB8AC3E}">
        <p14:creationId xmlns:p14="http://schemas.microsoft.com/office/powerpoint/2010/main" val="2333179818"/>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pPr>
              <a:defRPr/>
            </a:pPr>
            <a:fld id="{8C0682A2-946F-4FE5-A80D-63FC954DD767}" type="datetime1">
              <a:rPr lang="en-US" smtClean="0"/>
              <a:pPr>
                <a:defRPr/>
              </a:pPr>
              <a:t>9/17/2025</a:t>
            </a:fld>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pPr>
              <a:defRPr/>
            </a:pPr>
            <a:r>
              <a:rPr lang="en-US"/>
              <a:t>TB/HIV/STD Unit</a:t>
            </a:r>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141D7646-0E21-4A10-9D73-E9574B1FA949}" type="slidenum">
              <a:rPr lang="en-US" altLang="en-US" smtClean="0"/>
              <a:pPr/>
              <a:t>‹#›</a:t>
            </a:fld>
            <a:endParaRPr lang="en-US" altLang="en-US"/>
          </a:p>
        </p:txBody>
      </p:sp>
    </p:spTree>
    <p:extLst>
      <p:ext uri="{BB962C8B-B14F-4D97-AF65-F5344CB8AC3E}">
        <p14:creationId xmlns:p14="http://schemas.microsoft.com/office/powerpoint/2010/main" val="161151757"/>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141D7646-0E21-4A10-9D73-E9574B1FA949}" type="slidenum">
              <a:rPr lang="en-US" altLang="en-US" smtClean="0"/>
              <a:pPr/>
              <a:t>‹#›</a:t>
            </a:fld>
            <a:endParaRPr lang="en-US" alt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500063" y="742950"/>
            <a:ext cx="8143875" cy="537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p:nvCxnSpPr>
        <p:spPr bwMode="auto">
          <a:xfrm>
            <a:off x="0" y="161925"/>
            <a:ext cx="9144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424437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5" name="Line 15">
            <a:extLst>
              <a:ext uri="{FF2B5EF4-FFF2-40B4-BE49-F238E27FC236}">
                <a16:creationId xmlns:a16="http://schemas.microsoft.com/office/drawing/2014/main" id="{829338BD-75B0-4A56-9102-DD07C1EAD0CB}"/>
              </a:ext>
            </a:extLst>
          </p:cNvPr>
          <p:cNvCxnSpPr/>
          <p:nvPr/>
        </p:nvCxnSpPr>
        <p:spPr>
          <a:xfrm flipV="1">
            <a:off x="2068513" y="1387475"/>
            <a:ext cx="6640512" cy="15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2068604" y="509003"/>
            <a:ext cx="6630895" cy="798296"/>
          </a:xfrm>
          <a:noFill/>
        </p:spPr>
        <p:txBody>
          <a:bodyPr>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068605" y="1551074"/>
            <a:ext cx="6630895"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p:nvPr>
        </p:nvSpPr>
        <p:spPr>
          <a:xfrm>
            <a:off x="2068604" y="2223450"/>
            <a:ext cx="6630895" cy="3418886"/>
          </a:xfrm>
          <a:noFill/>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6" name="Date Placeholder 3">
            <a:extLst>
              <a:ext uri="{FF2B5EF4-FFF2-40B4-BE49-F238E27FC236}">
                <a16:creationId xmlns:a16="http://schemas.microsoft.com/office/drawing/2014/main" id="{DA1E8D1F-465D-40FA-B44C-5F0A936BC78B}"/>
              </a:ext>
            </a:extLst>
          </p:cNvPr>
          <p:cNvSpPr>
            <a:spLocks noGrp="1"/>
          </p:cNvSpPr>
          <p:nvPr>
            <p:ph type="dt" sz="half" idx="14"/>
          </p:nvPr>
        </p:nvSpPr>
        <p:spPr>
          <a:xfrm>
            <a:off x="2068513" y="6353175"/>
            <a:ext cx="1282700" cy="365125"/>
          </a:xfrm>
        </p:spPr>
        <p:txBody>
          <a:bodyPr/>
          <a:lstStyle>
            <a:lvl1pPr>
              <a:defRPr/>
            </a:lvl1pPr>
          </a:lstStyle>
          <a:p>
            <a:pPr>
              <a:defRPr/>
            </a:pPr>
            <a:fld id="{F7A240D8-7C9F-42A5-B590-31BBF77E9658}" type="datetime1">
              <a:rPr lang="en-US"/>
              <a:pPr>
                <a:defRPr/>
              </a:pPr>
              <a:t>9/17/2025</a:t>
            </a:fld>
            <a:endParaRPr lang="en-US"/>
          </a:p>
        </p:txBody>
      </p:sp>
      <p:sp>
        <p:nvSpPr>
          <p:cNvPr id="7" name="Footer Placeholder 4">
            <a:extLst>
              <a:ext uri="{FF2B5EF4-FFF2-40B4-BE49-F238E27FC236}">
                <a16:creationId xmlns:a16="http://schemas.microsoft.com/office/drawing/2014/main" id="{8F900E2B-54AE-42A9-ACCB-0021BCD7A88D}"/>
              </a:ext>
            </a:extLst>
          </p:cNvPr>
          <p:cNvSpPr>
            <a:spLocks noGrp="1"/>
          </p:cNvSpPr>
          <p:nvPr>
            <p:ph type="ftr" sz="quarter" idx="15"/>
          </p:nvPr>
        </p:nvSpPr>
        <p:spPr>
          <a:xfrm>
            <a:off x="3576638" y="6353175"/>
            <a:ext cx="3594100" cy="365125"/>
          </a:xfrm>
        </p:spPr>
        <p:txBody>
          <a:bodyPr/>
          <a:lstStyle>
            <a:lvl1pPr>
              <a:defRPr/>
            </a:lvl1pPr>
          </a:lstStyle>
          <a:p>
            <a:pPr>
              <a:defRPr/>
            </a:pPr>
            <a:r>
              <a:rPr lang="en-US"/>
              <a:t>TB/HIV/STD Unit</a:t>
            </a:r>
          </a:p>
        </p:txBody>
      </p:sp>
      <p:sp>
        <p:nvSpPr>
          <p:cNvPr id="8" name="Slide Number Placeholder 5">
            <a:extLst>
              <a:ext uri="{FF2B5EF4-FFF2-40B4-BE49-F238E27FC236}">
                <a16:creationId xmlns:a16="http://schemas.microsoft.com/office/drawing/2014/main" id="{3287AFF1-37F8-434D-8939-B055307C8159}"/>
              </a:ext>
            </a:extLst>
          </p:cNvPr>
          <p:cNvSpPr>
            <a:spLocks noGrp="1"/>
          </p:cNvSpPr>
          <p:nvPr>
            <p:ph type="sldNum" sz="quarter" idx="16"/>
          </p:nvPr>
        </p:nvSpPr>
        <p:spPr>
          <a:xfrm>
            <a:off x="7394575" y="6356350"/>
            <a:ext cx="1120775" cy="365125"/>
          </a:xfrm>
        </p:spPr>
        <p:txBody>
          <a:bodyPr/>
          <a:lstStyle>
            <a:lvl1pPr>
              <a:defRPr/>
            </a:lvl1pPr>
          </a:lstStyle>
          <a:p>
            <a:fld id="{7FBF3C89-B4B5-49DE-9E50-9E7577C73829}" type="slidenum">
              <a:rPr lang="en-US" altLang="en-US"/>
              <a:pPr/>
              <a:t>‹#›</a:t>
            </a:fld>
            <a:endParaRPr lang="en-US" altLang="en-US"/>
          </a:p>
        </p:txBody>
      </p:sp>
    </p:spTree>
    <p:extLst>
      <p:ext uri="{BB962C8B-B14F-4D97-AF65-F5344CB8AC3E}">
        <p14:creationId xmlns:p14="http://schemas.microsoft.com/office/powerpoint/2010/main" val="2475163482"/>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493D-3AC6-45EE-B19D-FE79522375D9}"/>
              </a:ext>
            </a:extLst>
          </p:cNvPr>
          <p:cNvSpPr>
            <a:spLocks noGrp="1"/>
          </p:cNvSpPr>
          <p:nvPr>
            <p:ph type="dt" sz="half" idx="10"/>
          </p:nvPr>
        </p:nvSpPr>
        <p:spPr/>
        <p:txBody>
          <a:bodyPr/>
          <a:lstStyle/>
          <a:p>
            <a:pPr>
              <a:defRPr/>
            </a:pPr>
            <a:fld id="{8C0682A2-946F-4FE5-A80D-63FC954DD767}" type="datetime1">
              <a:rPr lang="en-US" smtClean="0"/>
              <a:pPr>
                <a:defRPr/>
              </a:pPr>
              <a:t>9/17/2025</a:t>
            </a:fld>
            <a:endParaRPr lang="en-US"/>
          </a:p>
        </p:txBody>
      </p:sp>
      <p:sp>
        <p:nvSpPr>
          <p:cNvPr id="3" name="Footer Placeholder 2">
            <a:extLst>
              <a:ext uri="{FF2B5EF4-FFF2-40B4-BE49-F238E27FC236}">
                <a16:creationId xmlns:a16="http://schemas.microsoft.com/office/drawing/2014/main" id="{662C2881-EB4F-4F07-A241-DA76ABA60740}"/>
              </a:ext>
            </a:extLst>
          </p:cNvPr>
          <p:cNvSpPr>
            <a:spLocks noGrp="1"/>
          </p:cNvSpPr>
          <p:nvPr>
            <p:ph type="ftr" sz="quarter" idx="11"/>
          </p:nvPr>
        </p:nvSpPr>
        <p:spPr/>
        <p:txBody>
          <a:bodyPr/>
          <a:lstStyle/>
          <a:p>
            <a:pPr>
              <a:defRPr/>
            </a:pPr>
            <a:r>
              <a:rPr lang="en-US"/>
              <a:t>TB/HIV/STD Unit</a:t>
            </a:r>
          </a:p>
        </p:txBody>
      </p:sp>
      <p:sp>
        <p:nvSpPr>
          <p:cNvPr id="4" name="Slide Number Placeholder 3">
            <a:extLst>
              <a:ext uri="{FF2B5EF4-FFF2-40B4-BE49-F238E27FC236}">
                <a16:creationId xmlns:a16="http://schemas.microsoft.com/office/drawing/2014/main" id="{8132DF5A-775D-4FC2-9C23-B06497E48DCB}"/>
              </a:ext>
            </a:extLst>
          </p:cNvPr>
          <p:cNvSpPr>
            <a:spLocks noGrp="1"/>
          </p:cNvSpPr>
          <p:nvPr>
            <p:ph type="sldNum" sz="quarter" idx="12"/>
          </p:nvPr>
        </p:nvSpPr>
        <p:spPr/>
        <p:txBody>
          <a:bodyPr/>
          <a:lstStyle/>
          <a:p>
            <a:fld id="{141D7646-0E21-4A10-9D73-E9574B1FA949}" type="slidenum">
              <a:rPr lang="en-US" altLang="en-US" smtClean="0"/>
              <a:pPr/>
              <a:t>‹#›</a:t>
            </a:fld>
            <a:endParaRPr lang="en-US" altLang="en-US"/>
          </a:p>
        </p:txBody>
      </p:sp>
    </p:spTree>
    <p:extLst>
      <p:ext uri="{BB962C8B-B14F-4D97-AF65-F5344CB8AC3E}">
        <p14:creationId xmlns:p14="http://schemas.microsoft.com/office/powerpoint/2010/main" val="3284924836"/>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pPr>
              <a:defRPr/>
            </a:pPr>
            <a:fld id="{8C0682A2-946F-4FE5-A80D-63FC954DD767}" type="datetime1">
              <a:rPr lang="en-US" smtClean="0"/>
              <a:pPr>
                <a:defRPr/>
              </a:pPr>
              <a:t>9/17/2025</a:t>
            </a:fld>
            <a:endParaRPr lang="en-US"/>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pPr>
              <a:defRPr/>
            </a:pPr>
            <a:r>
              <a:rPr lang="en-US"/>
              <a:t>TB/HIV/STD Unit</a:t>
            </a:r>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141D7646-0E21-4A10-9D73-E9574B1FA949}" type="slidenum">
              <a:rPr lang="en-US" altLang="en-US" smtClean="0"/>
              <a:pPr/>
              <a:t>‹#›</a:t>
            </a:fld>
            <a:endParaRPr lang="en-US" altLang="en-US"/>
          </a:p>
        </p:txBody>
      </p:sp>
      <p:sp>
        <p:nvSpPr>
          <p:cNvPr id="7" name="Pentagon 9" title="&quot;&quot;">
            <a:extLst>
              <a:ext uri="{FF2B5EF4-FFF2-40B4-BE49-F238E27FC236}">
                <a16:creationId xmlns:a16="http://schemas.microsoft.com/office/drawing/2014/main" id="{7CC38CDD-64DC-4DFD-A53D-533ECED83431}"/>
              </a:ext>
            </a:extLst>
          </p:cNvPr>
          <p:cNvSpPr/>
          <p:nvPr/>
        </p:nvSpPr>
        <p:spPr>
          <a:xfrm>
            <a:off x="0" y="1696611"/>
            <a:ext cx="493640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546" tIns="32273" rIns="64546" bIns="32273" numCol="1" spcCol="0" rtlCol="0" fromWordArt="0" anchor="ctr" anchorCtr="0" forceAA="0" compatLnSpc="1">
            <a:prstTxWarp prst="textNoShape">
              <a:avLst/>
            </a:prstTxWarp>
            <a:noAutofit/>
          </a:bodyPr>
          <a:lstStyle/>
          <a:p>
            <a:pPr algn="ctr"/>
            <a:endParaRPr lang="en-US" sz="1694" b="1" dirty="0">
              <a:solidFill>
                <a:schemeClr val="tx1"/>
              </a:solidFill>
            </a:endParaRPr>
          </a:p>
        </p:txBody>
      </p:sp>
    </p:spTree>
    <p:extLst>
      <p:ext uri="{BB962C8B-B14F-4D97-AF65-F5344CB8AC3E}">
        <p14:creationId xmlns:p14="http://schemas.microsoft.com/office/powerpoint/2010/main" val="1551033118"/>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DSHS Log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16333"/>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2691" y="2707636"/>
            <a:ext cx="6738738" cy="1855167"/>
          </a:xfrm>
        </p:spPr>
        <p:txBody>
          <a:bodyPr>
            <a:noAutofit/>
          </a:bodyPr>
          <a:lstStyle>
            <a:lvl1pPr algn="l">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22691" y="4909354"/>
            <a:ext cx="6738738" cy="1100447"/>
          </a:xfrm>
        </p:spPr>
        <p:txBody>
          <a:bodyPr/>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2FFAD6BA-93AF-4649-9B1A-19BE57306951}"/>
              </a:ext>
            </a:extLst>
          </p:cNvPr>
          <p:cNvSpPr>
            <a:spLocks noGrp="1"/>
          </p:cNvSpPr>
          <p:nvPr>
            <p:ph type="dt" sz="half" idx="10"/>
          </p:nvPr>
        </p:nvSpPr>
        <p:spPr/>
        <p:txBody>
          <a:bodyPr/>
          <a:lstStyle>
            <a:lvl1pPr>
              <a:defRPr/>
            </a:lvl1pPr>
          </a:lstStyle>
          <a:p>
            <a:pPr>
              <a:defRPr/>
            </a:pPr>
            <a:fld id="{45D76377-1B84-48B4-ABBF-AD56269A3F68}" type="datetime1">
              <a:rPr lang="en-US"/>
              <a:pPr>
                <a:defRPr/>
              </a:pPr>
              <a:t>9/17/2025</a:t>
            </a:fld>
            <a:endParaRPr lang="en-US"/>
          </a:p>
        </p:txBody>
      </p:sp>
      <p:sp>
        <p:nvSpPr>
          <p:cNvPr id="6" name="Footer Placeholder 4">
            <a:extLst>
              <a:ext uri="{FF2B5EF4-FFF2-40B4-BE49-F238E27FC236}">
                <a16:creationId xmlns:a16="http://schemas.microsoft.com/office/drawing/2014/main" id="{F962B71D-4700-4112-AF25-70525266DF1B}"/>
              </a:ext>
            </a:extLst>
          </p:cNvPr>
          <p:cNvSpPr>
            <a:spLocks noGrp="1"/>
          </p:cNvSpPr>
          <p:nvPr>
            <p:ph type="ftr" sz="quarter" idx="11"/>
          </p:nvPr>
        </p:nvSpPr>
        <p:spPr/>
        <p:txBody>
          <a:bodyPr/>
          <a:lstStyle>
            <a:lvl1pPr>
              <a:defRPr/>
            </a:lvl1pPr>
          </a:lstStyle>
          <a:p>
            <a:pPr>
              <a:defRPr/>
            </a:pPr>
            <a:r>
              <a:rPr lang="en-US"/>
              <a:t>TB/HIV/STD Unit</a:t>
            </a:r>
          </a:p>
        </p:txBody>
      </p:sp>
      <p:sp>
        <p:nvSpPr>
          <p:cNvPr id="7" name="Slide Number Placeholder 5">
            <a:extLst>
              <a:ext uri="{FF2B5EF4-FFF2-40B4-BE49-F238E27FC236}">
                <a16:creationId xmlns:a16="http://schemas.microsoft.com/office/drawing/2014/main" id="{2CE8ECDB-CCD8-4AB4-9142-EEE6F1A6A43E}"/>
              </a:ext>
            </a:extLst>
          </p:cNvPr>
          <p:cNvSpPr>
            <a:spLocks noGrp="1"/>
          </p:cNvSpPr>
          <p:nvPr>
            <p:ph type="sldNum" sz="quarter" idx="12"/>
          </p:nvPr>
        </p:nvSpPr>
        <p:spPr/>
        <p:txBody>
          <a:bodyPr/>
          <a:lstStyle>
            <a:lvl1pPr>
              <a:defRPr/>
            </a:lvl1pPr>
          </a:lstStyle>
          <a:p>
            <a:fld id="{5A69855E-F771-41E6-B5BE-38D990D6AC94}" type="slidenum">
              <a:rPr lang="en-US" altLang="en-US"/>
              <a:pPr/>
              <a:t>‹#›</a:t>
            </a:fld>
            <a:endParaRPr lang="en-US" altLang="en-US"/>
          </a:p>
        </p:txBody>
      </p:sp>
    </p:spTree>
    <p:extLst>
      <p:ext uri="{BB962C8B-B14F-4D97-AF65-F5344CB8AC3E}">
        <p14:creationId xmlns:p14="http://schemas.microsoft.com/office/powerpoint/2010/main" val="3932139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har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260628" y="43998"/>
            <a:ext cx="7254722" cy="1325563"/>
          </a:xfrm>
        </p:spPr>
        <p:txBody>
          <a:bodyPr/>
          <a:lstStyle>
            <a:lvl1pPr>
              <a:defRPr>
                <a:solidFill>
                  <a:schemeClr val="tx1"/>
                </a:solidFill>
              </a:defRPr>
            </a:lvl1pPr>
          </a:lstStyle>
          <a:p>
            <a:r>
              <a:rPr lang="en-US"/>
              <a:t>Click to edit Master title style</a:t>
            </a:r>
            <a:endParaRPr lang="en-US" dirty="0"/>
          </a:p>
        </p:txBody>
      </p:sp>
      <p:sp>
        <p:nvSpPr>
          <p:cNvPr id="7" name="Chart Placeholder 6"/>
          <p:cNvSpPr>
            <a:spLocks noGrp="1"/>
          </p:cNvSpPr>
          <p:nvPr>
            <p:ph type="chart" sz="quarter" idx="13"/>
          </p:nvPr>
        </p:nvSpPr>
        <p:spPr>
          <a:xfrm>
            <a:off x="1260628" y="478970"/>
            <a:ext cx="7254721" cy="5747207"/>
          </a:xfrm>
        </p:spPr>
        <p:txBody>
          <a:bodyPr rtlCol="0" anchor="ctr">
            <a:normAutofit/>
          </a:bodyPr>
          <a:lstStyle>
            <a:lvl1pPr algn="ctr">
              <a:defRPr/>
            </a:lvl1pPr>
          </a:lstStyle>
          <a:p>
            <a:pPr lvl="0"/>
            <a:r>
              <a:rPr lang="en-US" noProof="0"/>
              <a:t>Click icon to add chart</a:t>
            </a:r>
            <a:endParaRPr lang="en-US" noProof="0" dirty="0"/>
          </a:p>
        </p:txBody>
      </p:sp>
      <p:sp>
        <p:nvSpPr>
          <p:cNvPr id="4" name="Date Placeholder 2">
            <a:extLst>
              <a:ext uri="{FF2B5EF4-FFF2-40B4-BE49-F238E27FC236}">
                <a16:creationId xmlns:a16="http://schemas.microsoft.com/office/drawing/2014/main" id="{83490527-94DD-404C-A69E-DC68485FD006}"/>
              </a:ext>
            </a:extLst>
          </p:cNvPr>
          <p:cNvSpPr>
            <a:spLocks noGrp="1"/>
          </p:cNvSpPr>
          <p:nvPr>
            <p:ph type="dt" sz="half" idx="14"/>
          </p:nvPr>
        </p:nvSpPr>
        <p:spPr>
          <a:xfrm>
            <a:off x="904875" y="6356350"/>
            <a:ext cx="1270000" cy="365125"/>
          </a:xfrm>
        </p:spPr>
        <p:txBody>
          <a:bodyPr/>
          <a:lstStyle>
            <a:lvl1pPr>
              <a:defRPr/>
            </a:lvl1pPr>
          </a:lstStyle>
          <a:p>
            <a:pPr>
              <a:defRPr/>
            </a:pPr>
            <a:fld id="{CA7B943E-F32B-4A49-B14E-5B81A06F01BF}" type="datetime1">
              <a:rPr lang="en-US"/>
              <a:pPr>
                <a:defRPr/>
              </a:pPr>
              <a:t>9/17/2025</a:t>
            </a:fld>
            <a:endParaRPr lang="en-US"/>
          </a:p>
        </p:txBody>
      </p:sp>
      <p:sp>
        <p:nvSpPr>
          <p:cNvPr id="5" name="Footer Placeholder 3">
            <a:extLst>
              <a:ext uri="{FF2B5EF4-FFF2-40B4-BE49-F238E27FC236}">
                <a16:creationId xmlns:a16="http://schemas.microsoft.com/office/drawing/2014/main" id="{EDCEE548-0A50-4987-97EA-C02868FCCD0A}"/>
              </a:ext>
            </a:extLst>
          </p:cNvPr>
          <p:cNvSpPr>
            <a:spLocks noGrp="1"/>
          </p:cNvSpPr>
          <p:nvPr>
            <p:ph type="ftr" sz="quarter" idx="15"/>
          </p:nvPr>
        </p:nvSpPr>
        <p:spPr>
          <a:xfrm>
            <a:off x="2387600" y="6356350"/>
            <a:ext cx="4714875" cy="365125"/>
          </a:xfrm>
        </p:spPr>
        <p:txBody>
          <a:bodyPr/>
          <a:lstStyle>
            <a:lvl1pPr>
              <a:defRPr/>
            </a:lvl1pPr>
          </a:lstStyle>
          <a:p>
            <a:pPr>
              <a:defRPr/>
            </a:pPr>
            <a:r>
              <a:rPr lang="en-US"/>
              <a:t>TB/HIV/STD Unit</a:t>
            </a:r>
          </a:p>
        </p:txBody>
      </p:sp>
      <p:sp>
        <p:nvSpPr>
          <p:cNvPr id="6" name="Slide Number Placeholder 4">
            <a:extLst>
              <a:ext uri="{FF2B5EF4-FFF2-40B4-BE49-F238E27FC236}">
                <a16:creationId xmlns:a16="http://schemas.microsoft.com/office/drawing/2014/main" id="{FE27C577-56AB-4B13-A5D3-FA114522331D}"/>
              </a:ext>
            </a:extLst>
          </p:cNvPr>
          <p:cNvSpPr>
            <a:spLocks noGrp="1"/>
          </p:cNvSpPr>
          <p:nvPr>
            <p:ph type="sldNum" sz="quarter" idx="16"/>
          </p:nvPr>
        </p:nvSpPr>
        <p:spPr>
          <a:xfrm>
            <a:off x="7315200" y="6356350"/>
            <a:ext cx="1200150" cy="365125"/>
          </a:xfrm>
        </p:spPr>
        <p:txBody>
          <a:bodyPr/>
          <a:lstStyle>
            <a:lvl1pPr>
              <a:defRPr/>
            </a:lvl1pPr>
          </a:lstStyle>
          <a:p>
            <a:fld id="{7881CAF0-393A-4A4D-8D17-EFF3DA1E21A3}" type="slidenum">
              <a:rPr lang="en-US" altLang="en-US"/>
              <a:pPr/>
              <a:t>‹#›</a:t>
            </a:fld>
            <a:endParaRPr lang="en-US" altLang="en-US"/>
          </a:p>
        </p:txBody>
      </p:sp>
    </p:spTree>
    <p:extLst>
      <p:ext uri="{BB962C8B-B14F-4D97-AF65-F5344CB8AC3E}">
        <p14:creationId xmlns:p14="http://schemas.microsoft.com/office/powerpoint/2010/main" val="3682291102"/>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Introduc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03199"/>
            <a:ext cx="5266122" cy="1418711"/>
          </a:xfrm>
          <a:ln>
            <a:noFill/>
          </a:ln>
        </p:spPr>
        <p:txBody>
          <a:bodyPr>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3" y="2235199"/>
            <a:ext cx="5949702" cy="3819371"/>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6850163" y="2589742"/>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rtlCol="0" anchor="ctr">
            <a:normAutofit/>
          </a:bodyPr>
          <a:lstStyle>
            <a:lvl1pPr algn="ctr">
              <a:defRPr>
                <a:solidFill>
                  <a:schemeClr val="tx1"/>
                </a:solidFill>
              </a:defRPr>
            </a:lvl1pPr>
          </a:lstStyle>
          <a:p>
            <a:pPr lvl="0"/>
            <a:r>
              <a:rPr lang="en-US" noProof="0"/>
              <a:t>Click icon to add picture</a:t>
            </a:r>
            <a:endParaRPr lang="en-US" noProof="0" dirty="0"/>
          </a:p>
        </p:txBody>
      </p:sp>
      <p:sp>
        <p:nvSpPr>
          <p:cNvPr id="5" name="Date Placeholder 3">
            <a:extLst>
              <a:ext uri="{FF2B5EF4-FFF2-40B4-BE49-F238E27FC236}">
                <a16:creationId xmlns:a16="http://schemas.microsoft.com/office/drawing/2014/main" id="{1F260941-9392-49B6-B1B5-D1A1A3894C25}"/>
              </a:ext>
            </a:extLst>
          </p:cNvPr>
          <p:cNvSpPr>
            <a:spLocks noGrp="1"/>
          </p:cNvSpPr>
          <p:nvPr>
            <p:ph type="dt" sz="half" idx="15"/>
          </p:nvPr>
        </p:nvSpPr>
        <p:spPr>
          <a:xfrm>
            <a:off x="433388" y="6356350"/>
            <a:ext cx="2057400" cy="365125"/>
          </a:xfrm>
        </p:spPr>
        <p:txBody>
          <a:bodyPr/>
          <a:lstStyle>
            <a:lvl1pPr>
              <a:defRPr/>
            </a:lvl1pPr>
          </a:lstStyle>
          <a:p>
            <a:pPr>
              <a:defRPr/>
            </a:pPr>
            <a:fld id="{7132F33D-09A3-4824-96B8-61CD1FCEADF2}" type="datetime1">
              <a:rPr lang="en-US"/>
              <a:pPr>
                <a:defRPr/>
              </a:pPr>
              <a:t>9/17/2025</a:t>
            </a:fld>
            <a:endParaRPr lang="en-US"/>
          </a:p>
        </p:txBody>
      </p:sp>
      <p:sp>
        <p:nvSpPr>
          <p:cNvPr id="6" name="Footer Placeholder 4">
            <a:extLst>
              <a:ext uri="{FF2B5EF4-FFF2-40B4-BE49-F238E27FC236}">
                <a16:creationId xmlns:a16="http://schemas.microsoft.com/office/drawing/2014/main" id="{FED7A453-20E7-4155-B59F-8648CE4098D1}"/>
              </a:ext>
            </a:extLst>
          </p:cNvPr>
          <p:cNvSpPr>
            <a:spLocks noGrp="1"/>
          </p:cNvSpPr>
          <p:nvPr>
            <p:ph type="ftr" sz="quarter" idx="16"/>
          </p:nvPr>
        </p:nvSpPr>
        <p:spPr>
          <a:xfrm>
            <a:off x="2832100" y="6356350"/>
            <a:ext cx="3282950" cy="365125"/>
          </a:xfrm>
        </p:spPr>
        <p:txBody>
          <a:bodyPr/>
          <a:lstStyle>
            <a:lvl1pPr>
              <a:defRPr/>
            </a:lvl1pPr>
          </a:lstStyle>
          <a:p>
            <a:pPr>
              <a:defRPr/>
            </a:pPr>
            <a:r>
              <a:rPr lang="en-US"/>
              <a:t>TB/HIV/STD Unit</a:t>
            </a:r>
          </a:p>
        </p:txBody>
      </p:sp>
      <p:sp>
        <p:nvSpPr>
          <p:cNvPr id="7" name="Slide Number Placeholder 5">
            <a:extLst>
              <a:ext uri="{FF2B5EF4-FFF2-40B4-BE49-F238E27FC236}">
                <a16:creationId xmlns:a16="http://schemas.microsoft.com/office/drawing/2014/main" id="{8BBC4FF1-2E03-4B79-A492-3C0BA538BCC2}"/>
              </a:ext>
            </a:extLst>
          </p:cNvPr>
          <p:cNvSpPr>
            <a:spLocks noGrp="1"/>
          </p:cNvSpPr>
          <p:nvPr>
            <p:ph type="sldNum" sz="quarter" idx="17"/>
          </p:nvPr>
        </p:nvSpPr>
        <p:spPr/>
        <p:txBody>
          <a:bodyPr/>
          <a:lstStyle>
            <a:lvl1pPr>
              <a:defRPr/>
            </a:lvl1pPr>
          </a:lstStyle>
          <a:p>
            <a:fld id="{8F131E99-48FC-47C6-814C-8BC1C333CEA4}" type="slidenum">
              <a:rPr lang="en-US" altLang="en-US"/>
              <a:pPr/>
              <a:t>‹#›</a:t>
            </a:fld>
            <a:endParaRPr lang="en-US" altLang="en-US"/>
          </a:p>
        </p:txBody>
      </p:sp>
    </p:spTree>
    <p:extLst>
      <p:ext uri="{BB962C8B-B14F-4D97-AF65-F5344CB8AC3E}">
        <p14:creationId xmlns:p14="http://schemas.microsoft.com/office/powerpoint/2010/main" val="1176344777"/>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8604" y="509003"/>
            <a:ext cx="6630895" cy="798296"/>
          </a:xfrm>
          <a:noFill/>
        </p:spPr>
        <p:txBody>
          <a:bodyPr>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068605" y="1551074"/>
            <a:ext cx="6630895"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p:nvPr>
        </p:nvSpPr>
        <p:spPr>
          <a:xfrm>
            <a:off x="2068604" y="2223450"/>
            <a:ext cx="6630895" cy="3418886"/>
          </a:xfrm>
          <a:noFill/>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6" name="Date Placeholder 3">
            <a:extLst>
              <a:ext uri="{FF2B5EF4-FFF2-40B4-BE49-F238E27FC236}">
                <a16:creationId xmlns:a16="http://schemas.microsoft.com/office/drawing/2014/main" id="{DA1E8D1F-465D-40FA-B44C-5F0A936BC78B}"/>
              </a:ext>
            </a:extLst>
          </p:cNvPr>
          <p:cNvSpPr>
            <a:spLocks noGrp="1"/>
          </p:cNvSpPr>
          <p:nvPr>
            <p:ph type="dt" sz="half" idx="14"/>
          </p:nvPr>
        </p:nvSpPr>
        <p:spPr>
          <a:xfrm>
            <a:off x="2068513" y="6353175"/>
            <a:ext cx="1282700" cy="365125"/>
          </a:xfrm>
        </p:spPr>
        <p:txBody>
          <a:bodyPr/>
          <a:lstStyle>
            <a:lvl1pPr>
              <a:defRPr/>
            </a:lvl1pPr>
          </a:lstStyle>
          <a:p>
            <a:pPr>
              <a:defRPr/>
            </a:pPr>
            <a:fld id="{F7A240D8-7C9F-42A5-B590-31BBF77E9658}" type="datetime1">
              <a:rPr lang="en-US"/>
              <a:pPr>
                <a:defRPr/>
              </a:pPr>
              <a:t>9/17/2025</a:t>
            </a:fld>
            <a:endParaRPr lang="en-US"/>
          </a:p>
        </p:txBody>
      </p:sp>
      <p:sp>
        <p:nvSpPr>
          <p:cNvPr id="7" name="Footer Placeholder 4">
            <a:extLst>
              <a:ext uri="{FF2B5EF4-FFF2-40B4-BE49-F238E27FC236}">
                <a16:creationId xmlns:a16="http://schemas.microsoft.com/office/drawing/2014/main" id="{8F900E2B-54AE-42A9-ACCB-0021BCD7A88D}"/>
              </a:ext>
            </a:extLst>
          </p:cNvPr>
          <p:cNvSpPr>
            <a:spLocks noGrp="1"/>
          </p:cNvSpPr>
          <p:nvPr>
            <p:ph type="ftr" sz="quarter" idx="15"/>
          </p:nvPr>
        </p:nvSpPr>
        <p:spPr>
          <a:xfrm>
            <a:off x="3576638" y="6353175"/>
            <a:ext cx="3594100" cy="365125"/>
          </a:xfrm>
        </p:spPr>
        <p:txBody>
          <a:bodyPr/>
          <a:lstStyle>
            <a:lvl1pPr>
              <a:defRPr/>
            </a:lvl1pPr>
          </a:lstStyle>
          <a:p>
            <a:pPr>
              <a:defRPr/>
            </a:pPr>
            <a:r>
              <a:rPr lang="en-US"/>
              <a:t>TB/HIV/STD Unit</a:t>
            </a:r>
          </a:p>
        </p:txBody>
      </p:sp>
      <p:sp>
        <p:nvSpPr>
          <p:cNvPr id="8" name="Slide Number Placeholder 5">
            <a:extLst>
              <a:ext uri="{FF2B5EF4-FFF2-40B4-BE49-F238E27FC236}">
                <a16:creationId xmlns:a16="http://schemas.microsoft.com/office/drawing/2014/main" id="{3287AFF1-37F8-434D-8939-B055307C8159}"/>
              </a:ext>
            </a:extLst>
          </p:cNvPr>
          <p:cNvSpPr>
            <a:spLocks noGrp="1"/>
          </p:cNvSpPr>
          <p:nvPr>
            <p:ph type="sldNum" sz="quarter" idx="16"/>
          </p:nvPr>
        </p:nvSpPr>
        <p:spPr>
          <a:xfrm>
            <a:off x="7394575" y="6356350"/>
            <a:ext cx="1120775" cy="365125"/>
          </a:xfrm>
        </p:spPr>
        <p:txBody>
          <a:bodyPr/>
          <a:lstStyle>
            <a:lvl1pPr>
              <a:defRPr/>
            </a:lvl1pPr>
          </a:lstStyle>
          <a:p>
            <a:fld id="{7FBF3C89-B4B5-49DE-9E50-9E7577C73829}" type="slidenum">
              <a:rPr lang="en-US" altLang="en-US"/>
              <a:pPr/>
              <a:t>‹#›</a:t>
            </a:fld>
            <a:endParaRPr lang="en-US" altLang="en-US"/>
          </a:p>
        </p:txBody>
      </p:sp>
    </p:spTree>
    <p:extLst>
      <p:ext uri="{BB962C8B-B14F-4D97-AF65-F5344CB8AC3E}">
        <p14:creationId xmlns:p14="http://schemas.microsoft.com/office/powerpoint/2010/main" val="3796302837"/>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Wide 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6" name="Content Placeholder 5"/>
          <p:cNvSpPr>
            <a:spLocks noGrp="1"/>
          </p:cNvSpPr>
          <p:nvPr>
            <p:ph sz="quarter" idx="13"/>
          </p:nvPr>
        </p:nvSpPr>
        <p:spPr>
          <a:xfrm>
            <a:off x="1376039" y="1669002"/>
            <a:ext cx="7139311"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
            <a:extLst>
              <a:ext uri="{FF2B5EF4-FFF2-40B4-BE49-F238E27FC236}">
                <a16:creationId xmlns:a16="http://schemas.microsoft.com/office/drawing/2014/main" id="{4A0A6525-A5A0-4511-9908-21F2F79D7995}"/>
              </a:ext>
            </a:extLst>
          </p:cNvPr>
          <p:cNvSpPr>
            <a:spLocks noGrp="1"/>
          </p:cNvSpPr>
          <p:nvPr>
            <p:ph type="dt" sz="half" idx="14"/>
          </p:nvPr>
        </p:nvSpPr>
        <p:spPr>
          <a:xfrm>
            <a:off x="904875" y="6356350"/>
            <a:ext cx="1270000" cy="365125"/>
          </a:xfrm>
        </p:spPr>
        <p:txBody>
          <a:bodyPr/>
          <a:lstStyle>
            <a:lvl1pPr>
              <a:defRPr/>
            </a:lvl1pPr>
          </a:lstStyle>
          <a:p>
            <a:pPr>
              <a:defRPr/>
            </a:pPr>
            <a:fld id="{3908627F-1613-4D64-A514-BB9EF2003018}" type="datetime1">
              <a:rPr lang="en-US"/>
              <a:pPr>
                <a:defRPr/>
              </a:pPr>
              <a:t>9/17/2025</a:t>
            </a:fld>
            <a:endParaRPr lang="en-US"/>
          </a:p>
        </p:txBody>
      </p:sp>
      <p:sp>
        <p:nvSpPr>
          <p:cNvPr id="7" name="Footer Placeholder 3">
            <a:extLst>
              <a:ext uri="{FF2B5EF4-FFF2-40B4-BE49-F238E27FC236}">
                <a16:creationId xmlns:a16="http://schemas.microsoft.com/office/drawing/2014/main" id="{9F7D35B0-3F0D-43B0-903C-8065B13B66DD}"/>
              </a:ext>
            </a:extLst>
          </p:cNvPr>
          <p:cNvSpPr>
            <a:spLocks noGrp="1"/>
          </p:cNvSpPr>
          <p:nvPr>
            <p:ph type="ftr" sz="quarter" idx="15"/>
          </p:nvPr>
        </p:nvSpPr>
        <p:spPr>
          <a:xfrm>
            <a:off x="2387600" y="6356350"/>
            <a:ext cx="4714875" cy="365125"/>
          </a:xfrm>
        </p:spPr>
        <p:txBody>
          <a:bodyPr/>
          <a:lstStyle>
            <a:lvl1pPr>
              <a:defRPr/>
            </a:lvl1pPr>
          </a:lstStyle>
          <a:p>
            <a:pPr>
              <a:defRPr/>
            </a:pPr>
            <a:r>
              <a:rPr lang="en-US"/>
              <a:t>TB/HIV/STD Unit</a:t>
            </a:r>
          </a:p>
        </p:txBody>
      </p:sp>
      <p:sp>
        <p:nvSpPr>
          <p:cNvPr id="8" name="Slide Number Placeholder 4">
            <a:extLst>
              <a:ext uri="{FF2B5EF4-FFF2-40B4-BE49-F238E27FC236}">
                <a16:creationId xmlns:a16="http://schemas.microsoft.com/office/drawing/2014/main" id="{6E947BDF-AE03-4B03-9EF1-2CE6E6A0815C}"/>
              </a:ext>
            </a:extLst>
          </p:cNvPr>
          <p:cNvSpPr>
            <a:spLocks noGrp="1"/>
          </p:cNvSpPr>
          <p:nvPr>
            <p:ph type="sldNum" sz="quarter" idx="16"/>
          </p:nvPr>
        </p:nvSpPr>
        <p:spPr>
          <a:xfrm>
            <a:off x="7315200" y="6356350"/>
            <a:ext cx="1200150" cy="365125"/>
          </a:xfrm>
        </p:spPr>
        <p:txBody>
          <a:bodyPr/>
          <a:lstStyle>
            <a:lvl1pPr>
              <a:defRPr/>
            </a:lvl1pPr>
          </a:lstStyle>
          <a:p>
            <a:fld id="{353A630C-7648-4E34-BF5A-61CD151C7F66}" type="slidenum">
              <a:rPr lang="en-US" altLang="en-US"/>
              <a:pPr/>
              <a:t>‹#›</a:t>
            </a:fld>
            <a:endParaRPr lang="en-US" altLang="en-US"/>
          </a:p>
        </p:txBody>
      </p:sp>
    </p:spTree>
    <p:extLst>
      <p:ext uri="{BB962C8B-B14F-4D97-AF65-F5344CB8AC3E}">
        <p14:creationId xmlns:p14="http://schemas.microsoft.com/office/powerpoint/2010/main" val="2658164361"/>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6457950" y="6356351"/>
            <a:ext cx="20574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6785780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1804397" y="1825625"/>
            <a:ext cx="325805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5257296" y="1825625"/>
            <a:ext cx="325805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6457950" y="6356351"/>
            <a:ext cx="20574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18035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Line 9">
            <a:extLst>
              <a:ext uri="{FF2B5EF4-FFF2-40B4-BE49-F238E27FC236}">
                <a16:creationId xmlns:a16="http://schemas.microsoft.com/office/drawing/2014/main" id="{C44D9E1E-B508-4D90-AB9E-AE74E3778C9A}"/>
              </a:ext>
            </a:extLst>
          </p:cNvPr>
          <p:cNvCxnSpPr/>
          <p:nvPr/>
        </p:nvCxnSpPr>
        <p:spPr>
          <a:xfrm flipV="1">
            <a:off x="2220913" y="1408113"/>
            <a:ext cx="6308725" cy="1587"/>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2224007" y="613102"/>
            <a:ext cx="6291343" cy="743000"/>
          </a:xfrm>
          <a:effectLst/>
        </p:spPr>
        <p:txBody>
          <a:bodyPr>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221006" y="1677880"/>
            <a:ext cx="6317592" cy="4541951"/>
          </a:xfrm>
        </p:spPr>
        <p:txBody>
          <a:bodyPr>
            <a:norm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5" name="Date Placeholder 4">
            <a:extLst>
              <a:ext uri="{FF2B5EF4-FFF2-40B4-BE49-F238E27FC236}">
                <a16:creationId xmlns:a16="http://schemas.microsoft.com/office/drawing/2014/main" id="{1521E032-DC07-4BE3-8D8B-455CCF88A265}"/>
              </a:ext>
            </a:extLst>
          </p:cNvPr>
          <p:cNvSpPr>
            <a:spLocks noGrp="1"/>
          </p:cNvSpPr>
          <p:nvPr>
            <p:ph type="dt" sz="half" idx="10"/>
          </p:nvPr>
        </p:nvSpPr>
        <p:spPr>
          <a:xfrm>
            <a:off x="1411288" y="6356350"/>
            <a:ext cx="1274762" cy="365125"/>
          </a:xfrm>
        </p:spPr>
        <p:txBody>
          <a:bodyPr/>
          <a:lstStyle>
            <a:lvl1pPr>
              <a:defRPr/>
            </a:lvl1pPr>
          </a:lstStyle>
          <a:p>
            <a:pPr>
              <a:defRPr/>
            </a:pPr>
            <a:fld id="{D20B7D2A-1A89-4698-A30B-B764C8F3580E}" type="datetime1">
              <a:rPr lang="en-US"/>
              <a:pPr>
                <a:defRPr/>
              </a:pPr>
              <a:t>9/17/2025</a:t>
            </a:fld>
            <a:endParaRPr lang="en-US"/>
          </a:p>
        </p:txBody>
      </p:sp>
      <p:sp>
        <p:nvSpPr>
          <p:cNvPr id="6" name="Footer Placeholder 5">
            <a:extLst>
              <a:ext uri="{FF2B5EF4-FFF2-40B4-BE49-F238E27FC236}">
                <a16:creationId xmlns:a16="http://schemas.microsoft.com/office/drawing/2014/main" id="{0AC08D24-2443-4727-A4E2-EDC4D4D65E50}"/>
              </a:ext>
            </a:extLst>
          </p:cNvPr>
          <p:cNvSpPr>
            <a:spLocks noGrp="1"/>
          </p:cNvSpPr>
          <p:nvPr>
            <p:ph type="ftr" sz="quarter" idx="11"/>
          </p:nvPr>
        </p:nvSpPr>
        <p:spPr>
          <a:xfrm>
            <a:off x="2909888" y="6356350"/>
            <a:ext cx="3843337" cy="365125"/>
          </a:xfrm>
        </p:spPr>
        <p:txBody>
          <a:bodyPr/>
          <a:lstStyle>
            <a:lvl1pPr>
              <a:defRPr/>
            </a:lvl1pPr>
          </a:lstStyle>
          <a:p>
            <a:pPr>
              <a:defRPr/>
            </a:pPr>
            <a:r>
              <a:rPr lang="en-US"/>
              <a:t>TB/HIV/STD Unit</a:t>
            </a:r>
          </a:p>
        </p:txBody>
      </p:sp>
      <p:sp>
        <p:nvSpPr>
          <p:cNvPr id="7" name="Slide Number Placeholder 6">
            <a:extLst>
              <a:ext uri="{FF2B5EF4-FFF2-40B4-BE49-F238E27FC236}">
                <a16:creationId xmlns:a16="http://schemas.microsoft.com/office/drawing/2014/main" id="{E3573354-51A9-4219-9B90-FBB2925952D5}"/>
              </a:ext>
            </a:extLst>
          </p:cNvPr>
          <p:cNvSpPr>
            <a:spLocks noGrp="1"/>
          </p:cNvSpPr>
          <p:nvPr>
            <p:ph type="sldNum" sz="quarter" idx="12"/>
          </p:nvPr>
        </p:nvSpPr>
        <p:spPr>
          <a:xfrm>
            <a:off x="6977063" y="6356350"/>
            <a:ext cx="1538287" cy="365125"/>
          </a:xfrm>
        </p:spPr>
        <p:txBody>
          <a:bodyPr/>
          <a:lstStyle>
            <a:lvl1pPr>
              <a:defRPr/>
            </a:lvl1pPr>
          </a:lstStyle>
          <a:p>
            <a:fld id="{3AFC1FF3-69E4-4A0F-96B3-4CF4C17831A4}" type="slidenum">
              <a:rPr lang="en-US" altLang="en-US"/>
              <a:pPr/>
              <a:t>‹#›</a:t>
            </a:fld>
            <a:endParaRPr lang="en-US" altLang="en-US"/>
          </a:p>
        </p:txBody>
      </p:sp>
    </p:spTree>
    <p:extLst>
      <p:ext uri="{BB962C8B-B14F-4D97-AF65-F5344CB8AC3E}">
        <p14:creationId xmlns:p14="http://schemas.microsoft.com/office/powerpoint/2010/main" val="3021634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1745673" y="1857375"/>
            <a:ext cx="3304460" cy="64770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1745673" y="2505075"/>
            <a:ext cx="330446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5212080" y="1857375"/>
            <a:ext cx="3304461" cy="64770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5212081" y="2505075"/>
            <a:ext cx="330446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6457950" y="6356351"/>
            <a:ext cx="20574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106410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6457950" y="6356351"/>
            <a:ext cx="20574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3125403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6457950" y="6356351"/>
            <a:ext cx="20574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165734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6"/>
            <a:ext cx="165735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204" y="5289193"/>
            <a:ext cx="1198943"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165734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1809750" y="409575"/>
            <a:ext cx="7104460"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9051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6457950" y="6356351"/>
            <a:ext cx="20574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165734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6"/>
            <a:ext cx="165735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204" y="5289193"/>
            <a:ext cx="1198943"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165734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06113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1708418" y="2049462"/>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4816338" y="2049463"/>
            <a:ext cx="3699012" cy="381158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6457950" y="6356351"/>
            <a:ext cx="20574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9907601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1714500" y="1894114"/>
            <a:ext cx="3268047" cy="43257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5087516" y="1"/>
            <a:ext cx="4056485" cy="6858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6457950" y="6356351"/>
            <a:ext cx="20574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1714500" y="365126"/>
            <a:ext cx="3268048" cy="1325563"/>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674881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3028950" y="6356351"/>
            <a:ext cx="3086100" cy="365125"/>
          </a:xfrm>
          <a:prstGeom prst="rect">
            <a:avLst/>
          </a:prstGeom>
        </p:spPr>
        <p:txBody>
          <a:bodyPr/>
          <a:lstStyle/>
          <a:p>
            <a:r>
              <a:rPr lang="en-US"/>
              <a:t>Presentation Title</a:t>
            </a:r>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6457950" y="6356351"/>
            <a:ext cx="20574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196908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p:nvPicPr>
        <p:blipFill rotWithShape="1">
          <a:blip r:embed="rId2">
            <a:extLst>
              <a:ext uri="{28A0092B-C50C-407E-A947-70E740481C1C}">
                <a14:useLocalDpi xmlns:a14="http://schemas.microsoft.com/office/drawing/2010/main" val="0"/>
              </a:ext>
            </a:extLst>
          </a:blip>
          <a:srcRect t="89614"/>
          <a:stretch/>
        </p:blipFill>
        <p:spPr>
          <a:xfrm>
            <a:off x="1" y="6014860"/>
            <a:ext cx="9144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p:nvCxnSpPr>
        <p:spPr bwMode="auto">
          <a:xfrm>
            <a:off x="0" y="5997388"/>
            <a:ext cx="9144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17" y="5979919"/>
            <a:ext cx="2427504"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623888" y="860611"/>
            <a:ext cx="7886700" cy="2873190"/>
          </a:xfrm>
        </p:spPr>
        <p:txBody>
          <a:bodyPr anchor="b"/>
          <a:lstStyle>
            <a:lvl1pPr>
              <a:defRPr sz="45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628650" y="3887609"/>
            <a:ext cx="7886700" cy="1500187"/>
          </a:xfrm>
        </p:spPr>
        <p:txBody>
          <a:bodyPr/>
          <a:lstStyle>
            <a:lvl1pPr marL="0" indent="0">
              <a:buNone/>
              <a:defRPr sz="180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5922169" y="6288649"/>
            <a:ext cx="3086100" cy="365125"/>
          </a:xfrm>
        </p:spPr>
        <p:txBody>
          <a:bodyPr anchor="b" anchorCtr="1"/>
          <a:lstStyle>
            <a:lvl1pPr>
              <a:defRPr sz="1350">
                <a:solidFill>
                  <a:schemeClr val="bg1"/>
                </a:solidFill>
              </a:defRPr>
            </a:lvl1pPr>
          </a:lstStyle>
          <a:p>
            <a:pPr>
              <a:defRPr/>
            </a:pPr>
            <a:r>
              <a:rPr lang="en-US"/>
              <a:t>TB/HIV/STD Unit</a:t>
            </a:r>
          </a:p>
        </p:txBody>
      </p:sp>
    </p:spTree>
    <p:extLst>
      <p:ext uri="{BB962C8B-B14F-4D97-AF65-F5344CB8AC3E}">
        <p14:creationId xmlns:p14="http://schemas.microsoft.com/office/powerpoint/2010/main" val="2686216447"/>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56490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628650" y="241301"/>
            <a:ext cx="7886700" cy="1325563"/>
          </a:xfrm>
        </p:spPr>
        <p:txBody>
          <a:body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628650" y="1690688"/>
            <a:ext cx="3943350" cy="472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4572000" y="1566864"/>
            <a:ext cx="4572000" cy="5068889"/>
          </a:xfrm>
        </p:spPr>
        <p:txBody>
          <a:bodyPr/>
          <a:lstStyle/>
          <a:p>
            <a:r>
              <a:rPr lang="en-US"/>
              <a:t>Click icon to add picture</a:t>
            </a:r>
            <a:endParaRPr lang="en-US" dirty="0"/>
          </a:p>
        </p:txBody>
      </p:sp>
    </p:spTree>
    <p:extLst>
      <p:ext uri="{BB962C8B-B14F-4D97-AF65-F5344CB8AC3E}">
        <p14:creationId xmlns:p14="http://schemas.microsoft.com/office/powerpoint/2010/main" val="1779708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Bulle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4" y="159658"/>
            <a:ext cx="5115201" cy="1480980"/>
          </a:xfrm>
        </p:spPr>
        <p:txBody>
          <a:bodyPr>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4" y="2220686"/>
            <a:ext cx="5981969" cy="3882315"/>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a:p>
            <a:pPr lvl="1"/>
            <a:r>
              <a:rPr lang="en-US"/>
              <a:t>Second level</a:t>
            </a:r>
          </a:p>
        </p:txBody>
      </p:sp>
      <p:sp>
        <p:nvSpPr>
          <p:cNvPr id="12" name="Picture Placeholder 14"/>
          <p:cNvSpPr>
            <a:spLocks noGrp="1"/>
          </p:cNvSpPr>
          <p:nvPr>
            <p:ph type="pic" sz="quarter" idx="13"/>
          </p:nvPr>
        </p:nvSpPr>
        <p:spPr>
          <a:xfrm>
            <a:off x="6904774" y="2608344"/>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rtlCol="0" anchor="ctr">
            <a:normAutofit/>
          </a:bodyPr>
          <a:lstStyle>
            <a:lvl1pPr algn="ctr">
              <a:defRPr>
                <a:solidFill>
                  <a:schemeClr val="tx1"/>
                </a:solidFill>
              </a:defRPr>
            </a:lvl1pPr>
          </a:lstStyle>
          <a:p>
            <a:pPr lvl="0"/>
            <a:r>
              <a:rPr lang="en-US" noProof="0"/>
              <a:t>Click icon to add picture</a:t>
            </a:r>
            <a:endParaRPr lang="en-US" noProof="0" dirty="0"/>
          </a:p>
        </p:txBody>
      </p:sp>
      <p:sp>
        <p:nvSpPr>
          <p:cNvPr id="5" name="Date Placeholder 3">
            <a:extLst>
              <a:ext uri="{FF2B5EF4-FFF2-40B4-BE49-F238E27FC236}">
                <a16:creationId xmlns:a16="http://schemas.microsoft.com/office/drawing/2014/main" id="{CB09E498-FDFF-4A11-9F66-529FFDAC8D52}"/>
              </a:ext>
            </a:extLst>
          </p:cNvPr>
          <p:cNvSpPr>
            <a:spLocks noGrp="1"/>
          </p:cNvSpPr>
          <p:nvPr>
            <p:ph type="dt" sz="half" idx="15"/>
          </p:nvPr>
        </p:nvSpPr>
        <p:spPr>
          <a:xfrm>
            <a:off x="433388" y="6356350"/>
            <a:ext cx="1501775" cy="365125"/>
          </a:xfrm>
        </p:spPr>
        <p:txBody>
          <a:bodyPr/>
          <a:lstStyle>
            <a:lvl1pPr>
              <a:defRPr/>
            </a:lvl1pPr>
          </a:lstStyle>
          <a:p>
            <a:pPr>
              <a:defRPr/>
            </a:pPr>
            <a:fld id="{66D1F86F-CE9B-4D90-9CA8-AFA12803229F}" type="datetime1">
              <a:rPr lang="en-US"/>
              <a:pPr>
                <a:defRPr/>
              </a:pPr>
              <a:t>9/17/2025</a:t>
            </a:fld>
            <a:endParaRPr lang="en-US"/>
          </a:p>
        </p:txBody>
      </p:sp>
      <p:sp>
        <p:nvSpPr>
          <p:cNvPr id="6" name="Footer Placeholder 4">
            <a:extLst>
              <a:ext uri="{FF2B5EF4-FFF2-40B4-BE49-F238E27FC236}">
                <a16:creationId xmlns:a16="http://schemas.microsoft.com/office/drawing/2014/main" id="{6498BEC2-6846-40AC-B458-223778241BC5}"/>
              </a:ext>
            </a:extLst>
          </p:cNvPr>
          <p:cNvSpPr>
            <a:spLocks noGrp="1"/>
          </p:cNvSpPr>
          <p:nvPr>
            <p:ph type="ftr" sz="quarter" idx="16"/>
          </p:nvPr>
        </p:nvSpPr>
        <p:spPr>
          <a:xfrm>
            <a:off x="2159000" y="6356350"/>
            <a:ext cx="4735513" cy="365125"/>
          </a:xfrm>
        </p:spPr>
        <p:txBody>
          <a:bodyPr/>
          <a:lstStyle>
            <a:lvl1pPr>
              <a:defRPr/>
            </a:lvl1pPr>
          </a:lstStyle>
          <a:p>
            <a:pPr>
              <a:defRPr/>
            </a:pPr>
            <a:r>
              <a:rPr lang="en-US"/>
              <a:t>TB/HIV/STD Unit</a:t>
            </a:r>
          </a:p>
        </p:txBody>
      </p:sp>
      <p:sp>
        <p:nvSpPr>
          <p:cNvPr id="7" name="Slide Number Placeholder 5">
            <a:extLst>
              <a:ext uri="{FF2B5EF4-FFF2-40B4-BE49-F238E27FC236}">
                <a16:creationId xmlns:a16="http://schemas.microsoft.com/office/drawing/2014/main" id="{1D3700DB-8110-4794-9B45-3036DCD58D79}"/>
              </a:ext>
            </a:extLst>
          </p:cNvPr>
          <p:cNvSpPr>
            <a:spLocks noGrp="1"/>
          </p:cNvSpPr>
          <p:nvPr>
            <p:ph type="sldNum" sz="quarter" idx="17"/>
          </p:nvPr>
        </p:nvSpPr>
        <p:spPr>
          <a:xfrm>
            <a:off x="7075488" y="6356350"/>
            <a:ext cx="1439862" cy="365125"/>
          </a:xfrm>
        </p:spPr>
        <p:txBody>
          <a:bodyPr/>
          <a:lstStyle>
            <a:lvl1pPr>
              <a:defRPr/>
            </a:lvl1pPr>
          </a:lstStyle>
          <a:p>
            <a:fld id="{7D2C54A9-1239-4921-9706-AE13ABA86410}" type="slidenum">
              <a:rPr lang="en-US" altLang="en-US"/>
              <a:pPr/>
              <a:t>‹#›</a:t>
            </a:fld>
            <a:endParaRPr lang="en-US" altLang="en-US"/>
          </a:p>
        </p:txBody>
      </p:sp>
    </p:spTree>
    <p:extLst>
      <p:ext uri="{BB962C8B-B14F-4D97-AF65-F5344CB8AC3E}">
        <p14:creationId xmlns:p14="http://schemas.microsoft.com/office/powerpoint/2010/main" val="2971469698"/>
      </p:ext>
    </p:extLst>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628650" y="222251"/>
            <a:ext cx="78867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28915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646511" y="27225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64651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fld id="{A065E4A3-9CA6-4A07-9495-804FBEEBFF27}" type="datetime1">
              <a:rPr lang="en-US" smtClean="0"/>
              <a:t>9/17/2025</a:t>
            </a:fld>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8352141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169295" y="241358"/>
            <a:ext cx="7886700" cy="1325563"/>
          </a:xfrm>
        </p:spPr>
        <p:txBody>
          <a:bodyPr/>
          <a:lstStyle/>
          <a:p>
            <a:r>
              <a:rPr lang="en-US"/>
              <a:t>Click to edit Master title style</a:t>
            </a:r>
          </a:p>
        </p:txBody>
      </p:sp>
    </p:spTree>
    <p:extLst>
      <p:ext uri="{BB962C8B-B14F-4D97-AF65-F5344CB8AC3E}">
        <p14:creationId xmlns:p14="http://schemas.microsoft.com/office/powerpoint/2010/main" val="4501736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6521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629841" y="457200"/>
            <a:ext cx="2949178" cy="876300"/>
          </a:xfrm>
        </p:spPr>
        <p:txBody>
          <a:bodyPr anchor="b"/>
          <a:lstStyle>
            <a:lvl1pPr>
              <a:defRPr sz="24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629841" y="1446214"/>
            <a:ext cx="2949178" cy="442277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3887391" y="1438275"/>
            <a:ext cx="4629150" cy="442277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8851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629841" y="457200"/>
            <a:ext cx="2949178" cy="876300"/>
          </a:xfrm>
        </p:spPr>
        <p:txBody>
          <a:bodyPr anchor="b"/>
          <a:lstStyle>
            <a:lvl1pPr>
              <a:defRPr sz="24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629841" y="18288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3885009" y="16097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extLst>
      <p:ext uri="{BB962C8B-B14F-4D97-AF65-F5344CB8AC3E}">
        <p14:creationId xmlns:p14="http://schemas.microsoft.com/office/powerpoint/2010/main" val="1986262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r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260628" y="43998"/>
            <a:ext cx="7254722" cy="1325563"/>
          </a:xfrm>
        </p:spPr>
        <p:txBody>
          <a:bodyPr/>
          <a:lstStyle>
            <a:lvl1pPr>
              <a:defRPr>
                <a:solidFill>
                  <a:schemeClr val="tx1"/>
                </a:solidFill>
              </a:defRPr>
            </a:lvl1pPr>
          </a:lstStyle>
          <a:p>
            <a:r>
              <a:rPr lang="en-US"/>
              <a:t>Click to edit Master title style</a:t>
            </a:r>
            <a:endParaRPr lang="en-US" dirty="0"/>
          </a:p>
        </p:txBody>
      </p:sp>
      <p:sp>
        <p:nvSpPr>
          <p:cNvPr id="7" name="Chart Placeholder 6"/>
          <p:cNvSpPr>
            <a:spLocks noGrp="1"/>
          </p:cNvSpPr>
          <p:nvPr>
            <p:ph type="chart" sz="quarter" idx="13"/>
          </p:nvPr>
        </p:nvSpPr>
        <p:spPr>
          <a:xfrm>
            <a:off x="1260628" y="478970"/>
            <a:ext cx="7254721" cy="5747207"/>
          </a:xfrm>
        </p:spPr>
        <p:txBody>
          <a:bodyPr rtlCol="0" anchor="ctr">
            <a:normAutofit/>
          </a:bodyPr>
          <a:lstStyle>
            <a:lvl1pPr algn="ctr">
              <a:defRPr/>
            </a:lvl1pPr>
          </a:lstStyle>
          <a:p>
            <a:pPr lvl="0"/>
            <a:r>
              <a:rPr lang="en-US" noProof="0"/>
              <a:t>Click icon to add chart</a:t>
            </a:r>
            <a:endParaRPr lang="en-US" noProof="0" dirty="0"/>
          </a:p>
        </p:txBody>
      </p:sp>
      <p:sp>
        <p:nvSpPr>
          <p:cNvPr id="4" name="Date Placeholder 2">
            <a:extLst>
              <a:ext uri="{FF2B5EF4-FFF2-40B4-BE49-F238E27FC236}">
                <a16:creationId xmlns:a16="http://schemas.microsoft.com/office/drawing/2014/main" id="{83490527-94DD-404C-A69E-DC68485FD006}"/>
              </a:ext>
            </a:extLst>
          </p:cNvPr>
          <p:cNvSpPr>
            <a:spLocks noGrp="1"/>
          </p:cNvSpPr>
          <p:nvPr>
            <p:ph type="dt" sz="half" idx="14"/>
          </p:nvPr>
        </p:nvSpPr>
        <p:spPr>
          <a:xfrm>
            <a:off x="904875" y="6356350"/>
            <a:ext cx="1270000" cy="365125"/>
          </a:xfrm>
        </p:spPr>
        <p:txBody>
          <a:bodyPr/>
          <a:lstStyle>
            <a:lvl1pPr>
              <a:defRPr/>
            </a:lvl1pPr>
          </a:lstStyle>
          <a:p>
            <a:pPr>
              <a:defRPr/>
            </a:pPr>
            <a:fld id="{CA7B943E-F32B-4A49-B14E-5B81A06F01BF}" type="datetime1">
              <a:rPr lang="en-US"/>
              <a:pPr>
                <a:defRPr/>
              </a:pPr>
              <a:t>9/17/2025</a:t>
            </a:fld>
            <a:endParaRPr lang="en-US"/>
          </a:p>
        </p:txBody>
      </p:sp>
      <p:sp>
        <p:nvSpPr>
          <p:cNvPr id="5" name="Footer Placeholder 3">
            <a:extLst>
              <a:ext uri="{FF2B5EF4-FFF2-40B4-BE49-F238E27FC236}">
                <a16:creationId xmlns:a16="http://schemas.microsoft.com/office/drawing/2014/main" id="{EDCEE548-0A50-4987-97EA-C02868FCCD0A}"/>
              </a:ext>
            </a:extLst>
          </p:cNvPr>
          <p:cNvSpPr>
            <a:spLocks noGrp="1"/>
          </p:cNvSpPr>
          <p:nvPr>
            <p:ph type="ftr" sz="quarter" idx="15"/>
          </p:nvPr>
        </p:nvSpPr>
        <p:spPr>
          <a:xfrm>
            <a:off x="2387600" y="6356350"/>
            <a:ext cx="4714875" cy="365125"/>
          </a:xfrm>
        </p:spPr>
        <p:txBody>
          <a:bodyPr/>
          <a:lstStyle>
            <a:lvl1pPr>
              <a:defRPr/>
            </a:lvl1pPr>
          </a:lstStyle>
          <a:p>
            <a:pPr>
              <a:defRPr/>
            </a:pPr>
            <a:r>
              <a:rPr lang="en-US"/>
              <a:t>TB/HIV/STD Unit</a:t>
            </a:r>
          </a:p>
        </p:txBody>
      </p:sp>
      <p:sp>
        <p:nvSpPr>
          <p:cNvPr id="6" name="Slide Number Placeholder 4">
            <a:extLst>
              <a:ext uri="{FF2B5EF4-FFF2-40B4-BE49-F238E27FC236}">
                <a16:creationId xmlns:a16="http://schemas.microsoft.com/office/drawing/2014/main" id="{FE27C577-56AB-4B13-A5D3-FA114522331D}"/>
              </a:ext>
            </a:extLst>
          </p:cNvPr>
          <p:cNvSpPr>
            <a:spLocks noGrp="1"/>
          </p:cNvSpPr>
          <p:nvPr>
            <p:ph type="sldNum" sz="quarter" idx="16"/>
          </p:nvPr>
        </p:nvSpPr>
        <p:spPr>
          <a:xfrm>
            <a:off x="7315200" y="6356350"/>
            <a:ext cx="1200150" cy="365125"/>
          </a:xfrm>
        </p:spPr>
        <p:txBody>
          <a:bodyPr/>
          <a:lstStyle>
            <a:lvl1pPr>
              <a:defRPr/>
            </a:lvl1pPr>
          </a:lstStyle>
          <a:p>
            <a:fld id="{7881CAF0-393A-4A4D-8D17-EFF3DA1E21A3}" type="slidenum">
              <a:rPr lang="en-US" altLang="en-US"/>
              <a:pPr/>
              <a:t>‹#›</a:t>
            </a:fld>
            <a:endParaRPr lang="en-US" altLang="en-US"/>
          </a:p>
        </p:txBody>
      </p:sp>
    </p:spTree>
    <p:extLst>
      <p:ext uri="{BB962C8B-B14F-4D97-AF65-F5344CB8AC3E}">
        <p14:creationId xmlns:p14="http://schemas.microsoft.com/office/powerpoint/2010/main" val="95327739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Wide 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Line 8">
            <a:extLst>
              <a:ext uri="{FF2B5EF4-FFF2-40B4-BE49-F238E27FC236}">
                <a16:creationId xmlns:a16="http://schemas.microsoft.com/office/drawing/2014/main" id="{A5AEE9CA-5D4D-48EE-BB07-EB3DBD76B1D0}"/>
              </a:ext>
            </a:extLst>
          </p:cNvPr>
          <p:cNvCxnSpPr/>
          <p:nvPr/>
        </p:nvCxnSpPr>
        <p:spPr>
          <a:xfrm>
            <a:off x="1376363" y="1509713"/>
            <a:ext cx="7138987" cy="9525"/>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6" name="Content Placeholder 5"/>
          <p:cNvSpPr>
            <a:spLocks noGrp="1"/>
          </p:cNvSpPr>
          <p:nvPr>
            <p:ph sz="quarter" idx="13"/>
          </p:nvPr>
        </p:nvSpPr>
        <p:spPr>
          <a:xfrm>
            <a:off x="1376039" y="1669002"/>
            <a:ext cx="7139311"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
            <a:extLst>
              <a:ext uri="{FF2B5EF4-FFF2-40B4-BE49-F238E27FC236}">
                <a16:creationId xmlns:a16="http://schemas.microsoft.com/office/drawing/2014/main" id="{4A0A6525-A5A0-4511-9908-21F2F79D7995}"/>
              </a:ext>
            </a:extLst>
          </p:cNvPr>
          <p:cNvSpPr>
            <a:spLocks noGrp="1"/>
          </p:cNvSpPr>
          <p:nvPr>
            <p:ph type="dt" sz="half" idx="14"/>
          </p:nvPr>
        </p:nvSpPr>
        <p:spPr>
          <a:xfrm>
            <a:off x="904875" y="6356350"/>
            <a:ext cx="1270000" cy="365125"/>
          </a:xfrm>
        </p:spPr>
        <p:txBody>
          <a:bodyPr/>
          <a:lstStyle>
            <a:lvl1pPr>
              <a:defRPr/>
            </a:lvl1pPr>
          </a:lstStyle>
          <a:p>
            <a:pPr>
              <a:defRPr/>
            </a:pPr>
            <a:fld id="{3908627F-1613-4D64-A514-BB9EF2003018}" type="datetime1">
              <a:rPr lang="en-US"/>
              <a:pPr>
                <a:defRPr/>
              </a:pPr>
              <a:t>9/17/2025</a:t>
            </a:fld>
            <a:endParaRPr lang="en-US"/>
          </a:p>
        </p:txBody>
      </p:sp>
      <p:sp>
        <p:nvSpPr>
          <p:cNvPr id="7" name="Footer Placeholder 3">
            <a:extLst>
              <a:ext uri="{FF2B5EF4-FFF2-40B4-BE49-F238E27FC236}">
                <a16:creationId xmlns:a16="http://schemas.microsoft.com/office/drawing/2014/main" id="{9F7D35B0-3F0D-43B0-903C-8065B13B66DD}"/>
              </a:ext>
            </a:extLst>
          </p:cNvPr>
          <p:cNvSpPr>
            <a:spLocks noGrp="1"/>
          </p:cNvSpPr>
          <p:nvPr>
            <p:ph type="ftr" sz="quarter" idx="15"/>
          </p:nvPr>
        </p:nvSpPr>
        <p:spPr>
          <a:xfrm>
            <a:off x="2387600" y="6356350"/>
            <a:ext cx="4714875" cy="365125"/>
          </a:xfrm>
        </p:spPr>
        <p:txBody>
          <a:bodyPr/>
          <a:lstStyle>
            <a:lvl1pPr>
              <a:defRPr/>
            </a:lvl1pPr>
          </a:lstStyle>
          <a:p>
            <a:pPr>
              <a:defRPr/>
            </a:pPr>
            <a:r>
              <a:rPr lang="en-US"/>
              <a:t>TB/HIV/STD Unit</a:t>
            </a:r>
          </a:p>
        </p:txBody>
      </p:sp>
      <p:sp>
        <p:nvSpPr>
          <p:cNvPr id="8" name="Slide Number Placeholder 4">
            <a:extLst>
              <a:ext uri="{FF2B5EF4-FFF2-40B4-BE49-F238E27FC236}">
                <a16:creationId xmlns:a16="http://schemas.microsoft.com/office/drawing/2014/main" id="{6E947BDF-AE03-4B03-9EF1-2CE6E6A0815C}"/>
              </a:ext>
            </a:extLst>
          </p:cNvPr>
          <p:cNvSpPr>
            <a:spLocks noGrp="1"/>
          </p:cNvSpPr>
          <p:nvPr>
            <p:ph type="sldNum" sz="quarter" idx="16"/>
          </p:nvPr>
        </p:nvSpPr>
        <p:spPr>
          <a:xfrm>
            <a:off x="7315200" y="6356350"/>
            <a:ext cx="1200150" cy="365125"/>
          </a:xfrm>
        </p:spPr>
        <p:txBody>
          <a:bodyPr/>
          <a:lstStyle>
            <a:lvl1pPr>
              <a:defRPr/>
            </a:lvl1pPr>
          </a:lstStyle>
          <a:p>
            <a:fld id="{353A630C-7648-4E34-BF5A-61CD151C7F66}" type="slidenum">
              <a:rPr lang="en-US" altLang="en-US"/>
              <a:pPr/>
              <a:t>‹#›</a:t>
            </a:fld>
            <a:endParaRPr lang="en-US" altLang="en-US"/>
          </a:p>
        </p:txBody>
      </p:sp>
    </p:spTree>
    <p:extLst>
      <p:ext uri="{BB962C8B-B14F-4D97-AF65-F5344CB8AC3E}">
        <p14:creationId xmlns:p14="http://schemas.microsoft.com/office/powerpoint/2010/main" val="254729096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5" name="Line 8">
            <a:extLst>
              <a:ext uri="{FF2B5EF4-FFF2-40B4-BE49-F238E27FC236}">
                <a16:creationId xmlns:a16="http://schemas.microsoft.com/office/drawing/2014/main" id="{4F1C4939-6CE1-42B5-8F75-AA1C136A01F0}"/>
              </a:ext>
            </a:extLst>
          </p:cNvPr>
          <p:cNvCxnSpPr/>
          <p:nvPr/>
        </p:nvCxnSpPr>
        <p:spPr>
          <a:xfrm>
            <a:off x="1376363" y="1509713"/>
            <a:ext cx="7138987" cy="9525"/>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12" name="Content Placeholder 5"/>
          <p:cNvSpPr>
            <a:spLocks noGrp="1"/>
          </p:cNvSpPr>
          <p:nvPr>
            <p:ph sz="quarter" idx="15"/>
          </p:nvPr>
        </p:nvSpPr>
        <p:spPr>
          <a:xfrm>
            <a:off x="1376039" y="1668978"/>
            <a:ext cx="3455078"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5060273" y="1669001"/>
            <a:ext cx="3455078"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
            <a:extLst>
              <a:ext uri="{FF2B5EF4-FFF2-40B4-BE49-F238E27FC236}">
                <a16:creationId xmlns:a16="http://schemas.microsoft.com/office/drawing/2014/main" id="{DDE09F7A-E98D-442F-9AA4-1105B4283FA4}"/>
              </a:ext>
            </a:extLst>
          </p:cNvPr>
          <p:cNvSpPr>
            <a:spLocks noGrp="1"/>
          </p:cNvSpPr>
          <p:nvPr>
            <p:ph type="dt" sz="half" idx="16"/>
          </p:nvPr>
        </p:nvSpPr>
        <p:spPr>
          <a:xfrm>
            <a:off x="904875" y="6356350"/>
            <a:ext cx="1270000" cy="365125"/>
          </a:xfrm>
        </p:spPr>
        <p:txBody>
          <a:bodyPr/>
          <a:lstStyle>
            <a:lvl1pPr>
              <a:defRPr/>
            </a:lvl1pPr>
          </a:lstStyle>
          <a:p>
            <a:pPr>
              <a:defRPr/>
            </a:pPr>
            <a:fld id="{14F9C51E-72E1-4F1E-8991-EEC065D1D145}" type="datetime1">
              <a:rPr lang="en-US"/>
              <a:pPr>
                <a:defRPr/>
              </a:pPr>
              <a:t>9/17/2025</a:t>
            </a:fld>
            <a:endParaRPr lang="en-US"/>
          </a:p>
        </p:txBody>
      </p:sp>
      <p:sp>
        <p:nvSpPr>
          <p:cNvPr id="7" name="Footer Placeholder 3">
            <a:extLst>
              <a:ext uri="{FF2B5EF4-FFF2-40B4-BE49-F238E27FC236}">
                <a16:creationId xmlns:a16="http://schemas.microsoft.com/office/drawing/2014/main" id="{AAAF858C-34B8-470B-9B05-0476E3008C31}"/>
              </a:ext>
            </a:extLst>
          </p:cNvPr>
          <p:cNvSpPr>
            <a:spLocks noGrp="1"/>
          </p:cNvSpPr>
          <p:nvPr>
            <p:ph type="ftr" sz="quarter" idx="17"/>
          </p:nvPr>
        </p:nvSpPr>
        <p:spPr>
          <a:xfrm>
            <a:off x="2387600" y="6356350"/>
            <a:ext cx="4714875" cy="365125"/>
          </a:xfrm>
        </p:spPr>
        <p:txBody>
          <a:bodyPr/>
          <a:lstStyle>
            <a:lvl1pPr>
              <a:defRPr/>
            </a:lvl1pPr>
          </a:lstStyle>
          <a:p>
            <a:pPr>
              <a:defRPr/>
            </a:pPr>
            <a:r>
              <a:rPr lang="en-US"/>
              <a:t>TB/HIV/STD Unit</a:t>
            </a:r>
          </a:p>
        </p:txBody>
      </p:sp>
      <p:sp>
        <p:nvSpPr>
          <p:cNvPr id="9" name="Slide Number Placeholder 4">
            <a:extLst>
              <a:ext uri="{FF2B5EF4-FFF2-40B4-BE49-F238E27FC236}">
                <a16:creationId xmlns:a16="http://schemas.microsoft.com/office/drawing/2014/main" id="{00B61B02-59C3-4A60-A840-BCC7ABEB625A}"/>
              </a:ext>
            </a:extLst>
          </p:cNvPr>
          <p:cNvSpPr>
            <a:spLocks noGrp="1"/>
          </p:cNvSpPr>
          <p:nvPr>
            <p:ph type="sldNum" sz="quarter" idx="18"/>
          </p:nvPr>
        </p:nvSpPr>
        <p:spPr>
          <a:xfrm>
            <a:off x="7315200" y="6356350"/>
            <a:ext cx="1200150" cy="365125"/>
          </a:xfrm>
        </p:spPr>
        <p:txBody>
          <a:bodyPr/>
          <a:lstStyle>
            <a:lvl1pPr>
              <a:defRPr/>
            </a:lvl1pPr>
          </a:lstStyle>
          <a:p>
            <a:fld id="{959AA9AA-8AF8-424F-B94B-CD9C63E1F332}" type="slidenum">
              <a:rPr lang="en-US" altLang="en-US"/>
              <a:pPr/>
              <a:t>‹#›</a:t>
            </a:fld>
            <a:endParaRPr lang="en-US" altLang="en-US"/>
          </a:p>
        </p:txBody>
      </p:sp>
    </p:spTree>
    <p:extLst>
      <p:ext uri="{BB962C8B-B14F-4D97-AF65-F5344CB8AC3E}">
        <p14:creationId xmlns:p14="http://schemas.microsoft.com/office/powerpoint/2010/main" val="172180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ummary for Q&amp;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17714"/>
            <a:ext cx="5266122" cy="1418711"/>
          </a:xfrm>
          <a:ln>
            <a:noFill/>
          </a:ln>
        </p:spPr>
        <p:txBody>
          <a:bodyPr>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3" y="2206171"/>
            <a:ext cx="5949702" cy="3848400"/>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6734049" y="2446066"/>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rtlCol="0" anchor="ctr">
            <a:normAutofit/>
          </a:bodyPr>
          <a:lstStyle>
            <a:lvl1pPr algn="ctr">
              <a:defRPr>
                <a:solidFill>
                  <a:schemeClr val="tx1"/>
                </a:solidFill>
              </a:defRPr>
            </a:lvl1pPr>
          </a:lstStyle>
          <a:p>
            <a:pPr lvl="0"/>
            <a:r>
              <a:rPr lang="en-US" noProof="0"/>
              <a:t>Click icon to add picture</a:t>
            </a:r>
            <a:endParaRPr lang="en-US" noProof="0" dirty="0"/>
          </a:p>
        </p:txBody>
      </p:sp>
      <p:sp>
        <p:nvSpPr>
          <p:cNvPr id="11" name="Text Placeholder 6"/>
          <p:cNvSpPr>
            <a:spLocks noGrp="1"/>
          </p:cNvSpPr>
          <p:nvPr>
            <p:ph type="body" sz="quarter" idx="15"/>
          </p:nvPr>
        </p:nvSpPr>
        <p:spPr>
          <a:xfrm>
            <a:off x="6188942" y="5486857"/>
            <a:ext cx="2460624" cy="503238"/>
          </a:xfrm>
        </p:spPr>
        <p:txBody>
          <a:bodyPr>
            <a:normAutofit/>
          </a:bodyPr>
          <a:lstStyle>
            <a:lvl1pPr marL="0" indent="0" algn="r">
              <a:buNone/>
              <a:defRPr sz="2800" b="1">
                <a:solidFill>
                  <a:schemeClr val="accent1"/>
                </a:solidFill>
              </a:defRPr>
            </a:lvl1pPr>
          </a:lstStyle>
          <a:p>
            <a:pPr lvl="0"/>
            <a:r>
              <a:rPr lang="en-US"/>
              <a:t>Edit Master text styles</a:t>
            </a:r>
          </a:p>
        </p:txBody>
      </p:sp>
      <p:sp>
        <p:nvSpPr>
          <p:cNvPr id="6" name="Date Placeholder 3">
            <a:extLst>
              <a:ext uri="{FF2B5EF4-FFF2-40B4-BE49-F238E27FC236}">
                <a16:creationId xmlns:a16="http://schemas.microsoft.com/office/drawing/2014/main" id="{CEBA5832-659B-4D52-9CFB-01DBE9FD3568}"/>
              </a:ext>
            </a:extLst>
          </p:cNvPr>
          <p:cNvSpPr>
            <a:spLocks noGrp="1"/>
          </p:cNvSpPr>
          <p:nvPr>
            <p:ph type="dt" sz="half" idx="16"/>
          </p:nvPr>
        </p:nvSpPr>
        <p:spPr>
          <a:xfrm>
            <a:off x="433388" y="6356350"/>
            <a:ext cx="2057400" cy="365125"/>
          </a:xfrm>
        </p:spPr>
        <p:txBody>
          <a:bodyPr/>
          <a:lstStyle>
            <a:lvl1pPr>
              <a:defRPr/>
            </a:lvl1pPr>
          </a:lstStyle>
          <a:p>
            <a:pPr>
              <a:defRPr/>
            </a:pPr>
            <a:fld id="{794F3FCD-9C50-4827-A24A-2875CDDB95F4}" type="datetime1">
              <a:rPr lang="en-US"/>
              <a:pPr>
                <a:defRPr/>
              </a:pPr>
              <a:t>9/17/2025</a:t>
            </a:fld>
            <a:endParaRPr lang="en-US"/>
          </a:p>
        </p:txBody>
      </p:sp>
      <p:sp>
        <p:nvSpPr>
          <p:cNvPr id="7" name="Footer Placeholder 4">
            <a:extLst>
              <a:ext uri="{FF2B5EF4-FFF2-40B4-BE49-F238E27FC236}">
                <a16:creationId xmlns:a16="http://schemas.microsoft.com/office/drawing/2014/main" id="{2D9ED0D9-5D84-45A5-B281-0C19EF36D426}"/>
              </a:ext>
            </a:extLst>
          </p:cNvPr>
          <p:cNvSpPr>
            <a:spLocks noGrp="1"/>
          </p:cNvSpPr>
          <p:nvPr>
            <p:ph type="ftr" sz="quarter" idx="17"/>
          </p:nvPr>
        </p:nvSpPr>
        <p:spPr>
          <a:xfrm>
            <a:off x="2832100" y="6356350"/>
            <a:ext cx="3282950" cy="365125"/>
          </a:xfrm>
        </p:spPr>
        <p:txBody>
          <a:bodyPr/>
          <a:lstStyle>
            <a:lvl1pPr>
              <a:defRPr/>
            </a:lvl1pPr>
          </a:lstStyle>
          <a:p>
            <a:pPr>
              <a:defRPr/>
            </a:pPr>
            <a:r>
              <a:rPr lang="en-US"/>
              <a:t>TB/HIV/STD Unit</a:t>
            </a:r>
          </a:p>
        </p:txBody>
      </p:sp>
      <p:sp>
        <p:nvSpPr>
          <p:cNvPr id="8" name="Slide Number Placeholder 5">
            <a:extLst>
              <a:ext uri="{FF2B5EF4-FFF2-40B4-BE49-F238E27FC236}">
                <a16:creationId xmlns:a16="http://schemas.microsoft.com/office/drawing/2014/main" id="{BB3282E9-DA3B-4B58-8EB1-BA3CB9612F3C}"/>
              </a:ext>
            </a:extLst>
          </p:cNvPr>
          <p:cNvSpPr>
            <a:spLocks noGrp="1"/>
          </p:cNvSpPr>
          <p:nvPr>
            <p:ph type="sldNum" sz="quarter" idx="18"/>
          </p:nvPr>
        </p:nvSpPr>
        <p:spPr/>
        <p:txBody>
          <a:bodyPr/>
          <a:lstStyle>
            <a:lvl1pPr>
              <a:defRPr/>
            </a:lvl1pPr>
          </a:lstStyle>
          <a:p>
            <a:fld id="{8401E7F1-A62A-4E2B-A127-BFFDD44869E4}" type="slidenum">
              <a:rPr lang="en-US" altLang="en-US"/>
              <a:pPr/>
              <a:t>‹#›</a:t>
            </a:fld>
            <a:endParaRPr lang="en-US" altLang="en-US"/>
          </a:p>
        </p:txBody>
      </p:sp>
    </p:spTree>
    <p:extLst>
      <p:ext uri="{BB962C8B-B14F-4D97-AF65-F5344CB8AC3E}">
        <p14:creationId xmlns:p14="http://schemas.microsoft.com/office/powerpoint/2010/main" val="410000051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11.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3.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11.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image" Target="../media/image11.png"/><Relationship Id="rId4" Type="http://schemas.openxmlformats.org/officeDocument/2006/relationships/slideLayout" Target="../slideLayouts/slideLayout51.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1F74C53-3936-4874-A786-3E6E95850C86}"/>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736E696-230A-4933-AC65-D34E0D60AEC9}"/>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D878A0-32A3-4CB5-BB3E-35C2307719C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pPr>
              <a:defRPr/>
            </a:pPr>
            <a:fld id="{8C0682A2-946F-4FE5-A80D-63FC954DD767}" type="datetime1">
              <a:rPr lang="en-US"/>
              <a:pPr>
                <a:defRPr/>
              </a:pPr>
              <a:t>9/17/2025</a:t>
            </a:fld>
            <a:endParaRPr lang="en-US"/>
          </a:p>
        </p:txBody>
      </p:sp>
      <p:sp>
        <p:nvSpPr>
          <p:cNvPr id="5" name="Footer Placeholder 4">
            <a:extLst>
              <a:ext uri="{FF2B5EF4-FFF2-40B4-BE49-F238E27FC236}">
                <a16:creationId xmlns:a16="http://schemas.microsoft.com/office/drawing/2014/main" id="{8B456D0B-09AC-4A56-90BD-0364A558C5B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pPr>
              <a:defRPr/>
            </a:pPr>
            <a:r>
              <a:rPr lang="en-US"/>
              <a:t>TB/HIV/STD Unit</a:t>
            </a:r>
          </a:p>
        </p:txBody>
      </p:sp>
      <p:sp>
        <p:nvSpPr>
          <p:cNvPr id="6" name="Slide Number Placeholder 5">
            <a:extLst>
              <a:ext uri="{FF2B5EF4-FFF2-40B4-BE49-F238E27FC236}">
                <a16:creationId xmlns:a16="http://schemas.microsoft.com/office/drawing/2014/main" id="{37BBBBA9-FDD2-495D-8FCE-33DE1AA9CFC5}"/>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6090FC"/>
                </a:solidFill>
              </a:defRPr>
            </a:lvl1pPr>
          </a:lstStyle>
          <a:p>
            <a:fld id="{141D7646-0E21-4A10-9D73-E9574B1FA94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154" r:id="rId1"/>
    <p:sldLayoutId id="2147487155" r:id="rId2"/>
    <p:sldLayoutId id="2147487156" r:id="rId3"/>
    <p:sldLayoutId id="2147487157" r:id="rId4"/>
    <p:sldLayoutId id="2147487158" r:id="rId5"/>
    <p:sldLayoutId id="2147487159" r:id="rId6"/>
    <p:sldLayoutId id="2147487160" r:id="rId7"/>
    <p:sldLayoutId id="2147487161" r:id="rId8"/>
    <p:sldLayoutId id="2147487162" r:id="rId9"/>
    <p:sldLayoutId id="2147487163" r:id="rId10"/>
  </p:sldLayoutIdLst>
  <p:hf hdr="0" dt="0"/>
  <p:txStyles>
    <p:titleStyle>
      <a:lvl1pPr algn="l" rtl="0" eaLnBrk="0" fontAlgn="base" hangingPunct="0">
        <a:lnSpc>
          <a:spcPct val="90000"/>
        </a:lnSpc>
        <a:spcBef>
          <a:spcPct val="0"/>
        </a:spcBef>
        <a:spcAft>
          <a:spcPct val="0"/>
        </a:spcAft>
        <a:defRPr sz="5000" kern="1200">
          <a:solidFill>
            <a:schemeClr val="bg1"/>
          </a:solidFill>
          <a:latin typeface="Rockwell" panose="02060603020205020403" pitchFamily="18" charset="0"/>
          <a:ea typeface="+mj-ea"/>
          <a:cs typeface="+mj-cs"/>
        </a:defRPr>
      </a:lvl1pPr>
      <a:lvl2pPr algn="l" rtl="0" eaLnBrk="0" fontAlgn="base" hangingPunct="0">
        <a:lnSpc>
          <a:spcPct val="90000"/>
        </a:lnSpc>
        <a:spcBef>
          <a:spcPct val="0"/>
        </a:spcBef>
        <a:spcAft>
          <a:spcPct val="0"/>
        </a:spcAft>
        <a:defRPr sz="5000">
          <a:solidFill>
            <a:schemeClr val="bg1"/>
          </a:solidFill>
          <a:latin typeface="Rockwell" panose="02060603020205020403" pitchFamily="18" charset="0"/>
        </a:defRPr>
      </a:lvl2pPr>
      <a:lvl3pPr algn="l" rtl="0" eaLnBrk="0" fontAlgn="base" hangingPunct="0">
        <a:lnSpc>
          <a:spcPct val="90000"/>
        </a:lnSpc>
        <a:spcBef>
          <a:spcPct val="0"/>
        </a:spcBef>
        <a:spcAft>
          <a:spcPct val="0"/>
        </a:spcAft>
        <a:defRPr sz="5000">
          <a:solidFill>
            <a:schemeClr val="bg1"/>
          </a:solidFill>
          <a:latin typeface="Rockwell" panose="02060603020205020403" pitchFamily="18" charset="0"/>
        </a:defRPr>
      </a:lvl3pPr>
      <a:lvl4pPr algn="l" rtl="0" eaLnBrk="0" fontAlgn="base" hangingPunct="0">
        <a:lnSpc>
          <a:spcPct val="90000"/>
        </a:lnSpc>
        <a:spcBef>
          <a:spcPct val="0"/>
        </a:spcBef>
        <a:spcAft>
          <a:spcPct val="0"/>
        </a:spcAft>
        <a:defRPr sz="5000">
          <a:solidFill>
            <a:schemeClr val="bg1"/>
          </a:solidFill>
          <a:latin typeface="Rockwell" panose="02060603020205020403" pitchFamily="18" charset="0"/>
        </a:defRPr>
      </a:lvl4pPr>
      <a:lvl5pPr algn="l" rtl="0" eaLnBrk="0" fontAlgn="base" hangingPunct="0">
        <a:lnSpc>
          <a:spcPct val="90000"/>
        </a:lnSpc>
        <a:spcBef>
          <a:spcPct val="0"/>
        </a:spcBef>
        <a:spcAft>
          <a:spcPct val="0"/>
        </a:spcAft>
        <a:defRPr sz="5000">
          <a:solidFill>
            <a:schemeClr val="bg1"/>
          </a:solidFill>
          <a:latin typeface="Rockwell" panose="02060603020205020403" pitchFamily="18" charset="0"/>
        </a:defRPr>
      </a:lvl5pPr>
      <a:lvl6pPr marL="457200" algn="l" rtl="0" fontAlgn="base">
        <a:lnSpc>
          <a:spcPct val="90000"/>
        </a:lnSpc>
        <a:spcBef>
          <a:spcPct val="0"/>
        </a:spcBef>
        <a:spcAft>
          <a:spcPct val="0"/>
        </a:spcAft>
        <a:defRPr sz="5000">
          <a:solidFill>
            <a:schemeClr val="bg1"/>
          </a:solidFill>
          <a:latin typeface="Rockwell" panose="02060603020205020403" pitchFamily="18" charset="0"/>
        </a:defRPr>
      </a:lvl6pPr>
      <a:lvl7pPr marL="914400" algn="l" rtl="0" fontAlgn="base">
        <a:lnSpc>
          <a:spcPct val="90000"/>
        </a:lnSpc>
        <a:spcBef>
          <a:spcPct val="0"/>
        </a:spcBef>
        <a:spcAft>
          <a:spcPct val="0"/>
        </a:spcAft>
        <a:defRPr sz="5000">
          <a:solidFill>
            <a:schemeClr val="bg1"/>
          </a:solidFill>
          <a:latin typeface="Rockwell" panose="02060603020205020403" pitchFamily="18" charset="0"/>
        </a:defRPr>
      </a:lvl7pPr>
      <a:lvl8pPr marL="1371600" algn="l" rtl="0" fontAlgn="base">
        <a:lnSpc>
          <a:spcPct val="90000"/>
        </a:lnSpc>
        <a:spcBef>
          <a:spcPct val="0"/>
        </a:spcBef>
        <a:spcAft>
          <a:spcPct val="0"/>
        </a:spcAft>
        <a:defRPr sz="5000">
          <a:solidFill>
            <a:schemeClr val="bg1"/>
          </a:solidFill>
          <a:latin typeface="Rockwell" panose="02060603020205020403" pitchFamily="18" charset="0"/>
        </a:defRPr>
      </a:lvl8pPr>
      <a:lvl9pPr marL="1828800" algn="l" rtl="0" fontAlgn="base">
        <a:lnSpc>
          <a:spcPct val="90000"/>
        </a:lnSpc>
        <a:spcBef>
          <a:spcPct val="0"/>
        </a:spcBef>
        <a:spcAft>
          <a:spcPct val="0"/>
        </a:spcAft>
        <a:defRPr sz="5000">
          <a:solidFill>
            <a:schemeClr val="bg1"/>
          </a:solidFill>
          <a:latin typeface="Rockwell" panose="020606030202050204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461963"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mn-lt"/>
          <a:ea typeface="+mn-ea"/>
          <a:cs typeface="+mn-cs"/>
        </a:defRPr>
      </a:lvl2pPr>
      <a:lvl3pPr marL="684213"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mn-lt"/>
          <a:ea typeface="+mn-ea"/>
          <a:cs typeface="+mn-cs"/>
        </a:defRPr>
      </a:lvl3pPr>
      <a:lvl4pPr marL="9144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mn-lt"/>
          <a:ea typeface="+mn-ea"/>
          <a:cs typeface="+mn-cs"/>
        </a:defRPr>
      </a:lvl4pPr>
      <a:lvl5pPr marL="1144588"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5015B380-1790-45C7-B0B0-4F15801CBBF9}"/>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C97EFD6F-C773-42D9-B4EC-6499504D9BF2}"/>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75BA66-11A9-45CD-8CC9-841824F629F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accent4">
                    <a:lumMod val="50000"/>
                  </a:schemeClr>
                </a:solidFill>
              </a:defRPr>
            </a:lvl1pPr>
          </a:lstStyle>
          <a:p>
            <a:pPr>
              <a:defRPr/>
            </a:pPr>
            <a:fld id="{FCE36391-D26A-4D09-B37F-865E039E7F71}" type="datetime1">
              <a:rPr lang="en-US"/>
              <a:pPr>
                <a:defRPr/>
              </a:pPr>
              <a:t>9/17/2025</a:t>
            </a:fld>
            <a:endParaRPr lang="en-US" dirty="0"/>
          </a:p>
        </p:txBody>
      </p:sp>
      <p:sp>
        <p:nvSpPr>
          <p:cNvPr id="5" name="Footer Placeholder 4">
            <a:extLst>
              <a:ext uri="{FF2B5EF4-FFF2-40B4-BE49-F238E27FC236}">
                <a16:creationId xmlns:a16="http://schemas.microsoft.com/office/drawing/2014/main" id="{445FB522-6699-41B6-A74C-2F48C562E4C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accent4">
                    <a:lumMod val="50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F1FD2E8F-14A9-4D26-9A8A-FF0359B6AD00}"/>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1A578E"/>
                </a:solidFill>
              </a:defRPr>
            </a:lvl1pPr>
          </a:lstStyle>
          <a:p>
            <a:fld id="{C0B671E9-9B1C-48E6-B304-CA5A78EAD73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165" r:id="rId1"/>
    <p:sldLayoutId id="2147487166" r:id="rId2"/>
    <p:sldLayoutId id="2147487167" r:id="rId3"/>
    <p:sldLayoutId id="2147487168" r:id="rId4"/>
    <p:sldLayoutId id="2147487169" r:id="rId5"/>
    <p:sldLayoutId id="2147487170" r:id="rId6"/>
    <p:sldLayoutId id="2147487171" r:id="rId7"/>
    <p:sldLayoutId id="2147487172" r:id="rId8"/>
    <p:sldLayoutId id="2147487173" r:id="rId9"/>
    <p:sldLayoutId id="2147487174" r:id="rId10"/>
  </p:sldLayoutIdLst>
  <p:hf hdr="0"/>
  <p:txStyles>
    <p:titleStyle>
      <a:lvl1pPr algn="l" rtl="0" eaLnBrk="0" fontAlgn="base" hangingPunct="0">
        <a:lnSpc>
          <a:spcPct val="90000"/>
        </a:lnSpc>
        <a:spcBef>
          <a:spcPct val="0"/>
        </a:spcBef>
        <a:spcAft>
          <a:spcPct val="0"/>
        </a:spcAft>
        <a:defRPr sz="5000" kern="1200">
          <a:solidFill>
            <a:schemeClr val="tx1"/>
          </a:solidFill>
          <a:latin typeface="Rockwell" panose="02060603020205020403" pitchFamily="18" charset="0"/>
          <a:ea typeface="+mj-ea"/>
          <a:cs typeface="+mj-cs"/>
        </a:defRPr>
      </a:lvl1pPr>
      <a:lvl2pPr algn="l" rtl="0" eaLnBrk="0" fontAlgn="base" hangingPunct="0">
        <a:lnSpc>
          <a:spcPct val="90000"/>
        </a:lnSpc>
        <a:spcBef>
          <a:spcPct val="0"/>
        </a:spcBef>
        <a:spcAft>
          <a:spcPct val="0"/>
        </a:spcAft>
        <a:defRPr sz="5000">
          <a:solidFill>
            <a:schemeClr val="tx1"/>
          </a:solidFill>
          <a:latin typeface="Rockwell" panose="02060603020205020403" pitchFamily="18" charset="0"/>
        </a:defRPr>
      </a:lvl2pPr>
      <a:lvl3pPr algn="l" rtl="0" eaLnBrk="0" fontAlgn="base" hangingPunct="0">
        <a:lnSpc>
          <a:spcPct val="90000"/>
        </a:lnSpc>
        <a:spcBef>
          <a:spcPct val="0"/>
        </a:spcBef>
        <a:spcAft>
          <a:spcPct val="0"/>
        </a:spcAft>
        <a:defRPr sz="5000">
          <a:solidFill>
            <a:schemeClr val="tx1"/>
          </a:solidFill>
          <a:latin typeface="Rockwell" panose="02060603020205020403" pitchFamily="18" charset="0"/>
        </a:defRPr>
      </a:lvl3pPr>
      <a:lvl4pPr algn="l" rtl="0" eaLnBrk="0" fontAlgn="base" hangingPunct="0">
        <a:lnSpc>
          <a:spcPct val="90000"/>
        </a:lnSpc>
        <a:spcBef>
          <a:spcPct val="0"/>
        </a:spcBef>
        <a:spcAft>
          <a:spcPct val="0"/>
        </a:spcAft>
        <a:defRPr sz="5000">
          <a:solidFill>
            <a:schemeClr val="tx1"/>
          </a:solidFill>
          <a:latin typeface="Rockwell" panose="02060603020205020403" pitchFamily="18" charset="0"/>
        </a:defRPr>
      </a:lvl4pPr>
      <a:lvl5pPr algn="l" rtl="0" eaLnBrk="0" fontAlgn="base" hangingPunct="0">
        <a:lnSpc>
          <a:spcPct val="90000"/>
        </a:lnSpc>
        <a:spcBef>
          <a:spcPct val="0"/>
        </a:spcBef>
        <a:spcAft>
          <a:spcPct val="0"/>
        </a:spcAft>
        <a:defRPr sz="5000">
          <a:solidFill>
            <a:schemeClr val="tx1"/>
          </a:solidFill>
          <a:latin typeface="Rockwell" panose="02060603020205020403" pitchFamily="18" charset="0"/>
        </a:defRPr>
      </a:lvl5pPr>
      <a:lvl6pPr marL="457200" algn="l" rtl="0" fontAlgn="base">
        <a:lnSpc>
          <a:spcPct val="90000"/>
        </a:lnSpc>
        <a:spcBef>
          <a:spcPct val="0"/>
        </a:spcBef>
        <a:spcAft>
          <a:spcPct val="0"/>
        </a:spcAft>
        <a:defRPr sz="5000">
          <a:solidFill>
            <a:schemeClr val="tx1"/>
          </a:solidFill>
          <a:latin typeface="Rockwell" panose="02060603020205020403" pitchFamily="18" charset="0"/>
        </a:defRPr>
      </a:lvl6pPr>
      <a:lvl7pPr marL="914400" algn="l" rtl="0" fontAlgn="base">
        <a:lnSpc>
          <a:spcPct val="90000"/>
        </a:lnSpc>
        <a:spcBef>
          <a:spcPct val="0"/>
        </a:spcBef>
        <a:spcAft>
          <a:spcPct val="0"/>
        </a:spcAft>
        <a:defRPr sz="5000">
          <a:solidFill>
            <a:schemeClr val="tx1"/>
          </a:solidFill>
          <a:latin typeface="Rockwell" panose="02060603020205020403" pitchFamily="18" charset="0"/>
        </a:defRPr>
      </a:lvl7pPr>
      <a:lvl8pPr marL="1371600" algn="l" rtl="0" fontAlgn="base">
        <a:lnSpc>
          <a:spcPct val="90000"/>
        </a:lnSpc>
        <a:spcBef>
          <a:spcPct val="0"/>
        </a:spcBef>
        <a:spcAft>
          <a:spcPct val="0"/>
        </a:spcAft>
        <a:defRPr sz="5000">
          <a:solidFill>
            <a:schemeClr val="tx1"/>
          </a:solidFill>
          <a:latin typeface="Rockwell" panose="02060603020205020403" pitchFamily="18" charset="0"/>
        </a:defRPr>
      </a:lvl8pPr>
      <a:lvl9pPr marL="1828800" algn="l" rtl="0" fontAlgn="base">
        <a:lnSpc>
          <a:spcPct val="90000"/>
        </a:lnSpc>
        <a:spcBef>
          <a:spcPct val="0"/>
        </a:spcBef>
        <a:spcAft>
          <a:spcPct val="0"/>
        </a:spcAft>
        <a:defRPr sz="5000">
          <a:solidFill>
            <a:schemeClr val="tx1"/>
          </a:solidFill>
          <a:latin typeface="Rockwell" panose="020606030202050204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461963"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2"/>
          </a:solidFill>
          <a:latin typeface="+mn-lt"/>
          <a:ea typeface="+mn-ea"/>
          <a:cs typeface="+mn-cs"/>
        </a:defRPr>
      </a:lvl2pPr>
      <a:lvl3pPr marL="684213"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2"/>
          </a:solidFill>
          <a:latin typeface="+mn-lt"/>
          <a:ea typeface="+mn-ea"/>
          <a:cs typeface="+mn-cs"/>
        </a:defRPr>
      </a:lvl3pPr>
      <a:lvl4pPr marL="9144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2"/>
          </a:solidFill>
          <a:latin typeface="+mn-lt"/>
          <a:ea typeface="+mn-ea"/>
          <a:cs typeface="+mn-cs"/>
        </a:defRPr>
      </a:lvl4pPr>
      <a:lvl5pPr marL="1144588"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8C0682A2-946F-4FE5-A80D-63FC954DD767}" type="datetime1">
              <a:rPr lang="en-US" smtClean="0"/>
              <a:pPr>
                <a:defRPr/>
              </a:pPr>
              <a:t>9/17/2025</a:t>
            </a:fld>
            <a:endParaRPr lang="en-US"/>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t>TB/HIV/STD Unit</a:t>
            </a:r>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1D7646-0E21-4A10-9D73-E9574B1FA949}" type="slidenum">
              <a:rPr lang="en-US" altLang="en-US" smtClean="0"/>
              <a:pPr/>
              <a:t>‹#›</a:t>
            </a:fld>
            <a:endParaRPr lang="en-US" alt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p:nvPicPr>
        <p:blipFill rotWithShape="1">
          <a:blip r:embed="rId19">
            <a:extLst>
              <a:ext uri="{28A0092B-C50C-407E-A947-70E740481C1C}">
                <a14:useLocalDpi xmlns:a14="http://schemas.microsoft.com/office/drawing/2010/main" val="0"/>
              </a:ext>
            </a:extLst>
          </a:blip>
          <a:srcRect t="89614" b="8157"/>
          <a:stretch/>
        </p:blipFill>
        <p:spPr>
          <a:xfrm>
            <a:off x="0" y="6677026"/>
            <a:ext cx="9144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p:nvCxnSpPr>
        <p:spPr bwMode="auto">
          <a:xfrm>
            <a:off x="-1" y="6659554"/>
            <a:ext cx="9144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2673518"/>
      </p:ext>
    </p:extLst>
  </p:cSld>
  <p:clrMap bg1="lt1" tx1="dk1" bg2="lt2" tx2="dk2" accent1="accent1" accent2="accent2" accent3="accent3" accent4="accent4" accent5="accent5" accent6="accent6" hlink="hlink" folHlink="folHlink"/>
  <p:sldLayoutIdLst>
    <p:sldLayoutId id="2147487176" r:id="rId1"/>
    <p:sldLayoutId id="2147487177" r:id="rId2"/>
    <p:sldLayoutId id="2147487178" r:id="rId3"/>
    <p:sldLayoutId id="2147487179" r:id="rId4"/>
    <p:sldLayoutId id="2147487180" r:id="rId5"/>
    <p:sldLayoutId id="2147487181" r:id="rId6"/>
    <p:sldLayoutId id="2147487182" r:id="rId7"/>
    <p:sldLayoutId id="2147487183" r:id="rId8"/>
    <p:sldLayoutId id="2147487184" r:id="rId9"/>
    <p:sldLayoutId id="2147487185" r:id="rId10"/>
    <p:sldLayoutId id="2147487186" r:id="rId11"/>
    <p:sldLayoutId id="2147487187" r:id="rId12"/>
    <p:sldLayoutId id="2147487188" r:id="rId13"/>
    <p:sldLayoutId id="2147487189" r:id="rId14"/>
    <p:sldLayoutId id="2147487190" r:id="rId15"/>
    <p:sldLayoutId id="2147487191" r:id="rId16"/>
    <p:sldLayoutId id="2147487193" r:id="rId17"/>
  </p:sldLayoutIdLst>
  <p:hf hdr="0" dt="0"/>
  <p:txStyles>
    <p:titleStyle>
      <a:lvl1pPr algn="l" defTabSz="685800" rtl="0" eaLnBrk="1" latinLnBrk="0" hangingPunct="1">
        <a:lnSpc>
          <a:spcPct val="90000"/>
        </a:lnSpc>
        <a:spcBef>
          <a:spcPct val="0"/>
        </a:spcBef>
        <a:buNone/>
        <a:defRPr sz="3300" b="1" kern="1200">
          <a:solidFill>
            <a:srgbClr val="003087"/>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p:nvPicPr>
        <p:blipFill rotWithShape="1">
          <a:blip r:embed="rId12">
            <a:extLst>
              <a:ext uri="{28A0092B-C50C-407E-A947-70E740481C1C}">
                <a14:useLocalDpi xmlns:a14="http://schemas.microsoft.com/office/drawing/2010/main" val="0"/>
              </a:ext>
            </a:extLst>
          </a:blip>
          <a:srcRect l="7951" t="11802" r="75174" b="3720"/>
          <a:stretch/>
        </p:blipFill>
        <p:spPr>
          <a:xfrm>
            <a:off x="1" y="0"/>
            <a:ext cx="165734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p:nvSpPr>
        <p:spPr>
          <a:xfrm>
            <a:off x="147049" y="1684927"/>
            <a:ext cx="8368301"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546" tIns="32273" rIns="64546" bIns="32273" numCol="1" spcCol="0" rtlCol="0" fromWordArt="0" anchor="ctr" anchorCtr="0" forceAA="0" compatLnSpc="1">
            <a:prstTxWarp prst="textNoShape">
              <a:avLst/>
            </a:prstTxWarp>
            <a:noAutofit/>
          </a:bodyPr>
          <a:lstStyle/>
          <a:p>
            <a:pPr algn="ctr"/>
            <a:endParaRPr lang="en-US" sz="1694"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p:nvCxnSpPr>
        <p:spPr bwMode="auto">
          <a:xfrm>
            <a:off x="1" y="6647575"/>
            <a:ext cx="165734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p:nvSpPr>
        <p:spPr>
          <a:xfrm>
            <a:off x="0" y="6647576"/>
            <a:ext cx="165735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1797929" y="554903"/>
            <a:ext cx="6710951" cy="1325563"/>
          </a:xfrm>
          <a:prstGeom prst="rect">
            <a:avLst/>
          </a:prstGeom>
        </p:spPr>
        <p:txBody>
          <a:bodyPr vert="horz" lIns="91440" tIns="45720" rIns="91440" bIns="45720" rtlCol="0" anchor="ctr">
            <a:normAutofit/>
          </a:bodyPr>
          <a:lstStyle/>
          <a:p>
            <a:r>
              <a:rPr kumimoji="0" lang="en-US" sz="3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dirty="0"/>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1804398" y="2236742"/>
            <a:ext cx="6339494" cy="37995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9204" y="5289193"/>
            <a:ext cx="1198943"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574339624"/>
      </p:ext>
    </p:extLst>
  </p:cSld>
  <p:clrMap bg1="lt1" tx1="dk1" bg2="lt2" tx2="dk2" accent1="accent1" accent2="accent2" accent3="accent3" accent4="accent4" accent5="accent5" accent6="accent6" hlink="hlink" folHlink="folHlink"/>
  <p:sldLayoutIdLst>
    <p:sldLayoutId id="2147487196" r:id="rId1"/>
    <p:sldLayoutId id="2147487197" r:id="rId2"/>
    <p:sldLayoutId id="2147487198" r:id="rId3"/>
    <p:sldLayoutId id="2147487199" r:id="rId4"/>
    <p:sldLayoutId id="2147487200" r:id="rId5"/>
    <p:sldLayoutId id="2147487201" r:id="rId6"/>
    <p:sldLayoutId id="2147487202" r:id="rId7"/>
    <p:sldLayoutId id="2147487203" r:id="rId8"/>
    <p:sldLayoutId id="2147487204" r:id="rId9"/>
    <p:sldLayoutId id="2147487214" r:id="rId10"/>
  </p:sldLayoutIdLst>
  <p:hf hdr="0" ftr="0"/>
  <p:txStyles>
    <p:titleStyle>
      <a:lvl1pPr algn="l" defTabSz="685800" rtl="0" eaLnBrk="1" latinLnBrk="0" hangingPunct="1">
        <a:lnSpc>
          <a:spcPct val="90000"/>
        </a:lnSpc>
        <a:spcBef>
          <a:spcPct val="0"/>
        </a:spcBef>
        <a:buNone/>
        <a:defRPr sz="3300" b="0" kern="1200">
          <a:solidFill>
            <a:srgbClr val="003087"/>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p:nvSpPr>
        <p:spPr>
          <a:xfrm>
            <a:off x="0" y="-24702"/>
            <a:ext cx="9144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p:nvSpPr>
        <p:spPr>
          <a:xfrm>
            <a:off x="4860721" y="513145"/>
            <a:ext cx="428328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546" tIns="32273" rIns="64546" bIns="32273" numCol="1" spcCol="0" rtlCol="0" fromWordArt="0" anchor="ctr" anchorCtr="0" forceAA="0" compatLnSpc="1">
            <a:prstTxWarp prst="textNoShape">
              <a:avLst/>
            </a:prstTxWarp>
            <a:noAutofit/>
          </a:bodyPr>
          <a:lstStyle/>
          <a:p>
            <a:pPr algn="ctr"/>
            <a:endParaRPr lang="en-US" sz="1694" b="1" dirty="0">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p:nvSpPr>
        <p:spPr>
          <a:xfrm>
            <a:off x="0" y="365125"/>
            <a:ext cx="7111001"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546" tIns="32273" rIns="64546" bIns="32273" numCol="1" spcCol="0" rtlCol="0" fromWordArt="0" anchor="ctr" anchorCtr="0" forceAA="0" compatLnSpc="1">
            <a:prstTxWarp prst="textNoShape">
              <a:avLst/>
            </a:prstTxWarp>
            <a:noAutofit/>
          </a:bodyPr>
          <a:lstStyle/>
          <a:p>
            <a:pPr algn="ctr"/>
            <a:endParaRPr lang="en-US" sz="1694" b="1" dirty="0">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p:nvPicPr>
        <p:blipFill rotWithShape="1">
          <a:blip r:embed="rId10">
            <a:extLst>
              <a:ext uri="{28A0092B-C50C-407E-A947-70E740481C1C}">
                <a14:useLocalDpi xmlns:a14="http://schemas.microsoft.com/office/drawing/2010/main" val="0"/>
              </a:ext>
            </a:extLst>
          </a:blip>
          <a:srcRect t="89614" b="8157"/>
          <a:stretch/>
        </p:blipFill>
        <p:spPr>
          <a:xfrm>
            <a:off x="0" y="6677026"/>
            <a:ext cx="9144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175765" y="25426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1CD3292-4206-489E-A8BF-5F5E7D3D93FA}" type="datetime1">
              <a:rPr lang="en-US" smtClean="0"/>
              <a:t>9/17/2025</a:t>
            </a:fld>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p:nvCxnSpPr>
        <p:spPr bwMode="auto">
          <a:xfrm>
            <a:off x="-1" y="6659554"/>
            <a:ext cx="9144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959133"/>
      </p:ext>
    </p:extLst>
  </p:cSld>
  <p:clrMap bg1="lt1" tx1="dk1" bg2="lt2" tx2="dk2" accent1="accent1" accent2="accent2" accent3="accent3" accent4="accent4" accent5="accent5" accent6="accent6" hlink="hlink" folHlink="folHlink"/>
  <p:sldLayoutIdLst>
    <p:sldLayoutId id="2147487206" r:id="rId1"/>
    <p:sldLayoutId id="2147487207" r:id="rId2"/>
    <p:sldLayoutId id="2147487208" r:id="rId3"/>
    <p:sldLayoutId id="2147487209" r:id="rId4"/>
    <p:sldLayoutId id="2147487210" r:id="rId5"/>
    <p:sldLayoutId id="2147487211" r:id="rId6"/>
    <p:sldLayoutId id="2147487212" r:id="rId7"/>
    <p:sldLayoutId id="2147487213" r:id="rId8"/>
  </p:sldLayoutIdLst>
  <p:hf hdr="0" ftr="0"/>
  <p:txStyles>
    <p:titleStyle>
      <a:lvl1pPr algn="l" defTabSz="685800" rtl="0" eaLnBrk="1" latinLnBrk="0" hangingPunct="1">
        <a:lnSpc>
          <a:spcPct val="90000"/>
        </a:lnSpc>
        <a:spcBef>
          <a:spcPct val="0"/>
        </a:spcBef>
        <a:buNone/>
        <a:defRPr sz="3300" b="1" kern="1200">
          <a:solidFill>
            <a:schemeClr val="bg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slide" Target="slide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hyperlink" Target="http://canadiem.org/choose-your-own-adventure/" TargetMode="External"/><Relationship Id="rId2" Type="http://schemas.openxmlformats.org/officeDocument/2006/relationships/image" Target="../media/image15.jpg"/><Relationship Id="rId1" Type="http://schemas.openxmlformats.org/officeDocument/2006/relationships/slideLayout" Target="../slideLayouts/slideLayout29.xml"/><Relationship Id="rId5" Type="http://schemas.openxmlformats.org/officeDocument/2006/relationships/hyperlink" Target="http://www.pngall.com/lungs-png" TargetMode="Externa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Chest_X-ray_1300274_cr.jpg" TargetMode="External"/><Relationship Id="rId2" Type="http://schemas.openxmlformats.org/officeDocument/2006/relationships/image" Target="../media/image17.jp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6477F0F-7784-438A-89B2-625D77B13611}"/>
              </a:ext>
            </a:extLst>
          </p:cNvPr>
          <p:cNvSpPr>
            <a:spLocks noGrp="1"/>
          </p:cNvSpPr>
          <p:nvPr>
            <p:ph type="title"/>
          </p:nvPr>
        </p:nvSpPr>
        <p:spPr>
          <a:ln>
            <a:solidFill>
              <a:schemeClr val="tx1"/>
            </a:solidFill>
          </a:ln>
        </p:spPr>
        <p:txBody>
          <a:bodyPr/>
          <a:lstStyle/>
          <a:p>
            <a:pPr algn="ctr" eaLnBrk="1" hangingPunct="1"/>
            <a:r>
              <a:rPr lang="en-US" altLang="en-US" sz="5000" dirty="0">
                <a:solidFill>
                  <a:schemeClr val="tx1"/>
                </a:solidFill>
              </a:rPr>
              <a:t>TB Nurse Case Studies</a:t>
            </a:r>
            <a:endParaRPr lang="en-US" altLang="en-US" sz="3600" dirty="0">
              <a:solidFill>
                <a:schemeClr val="tx1"/>
              </a:solidFill>
            </a:endParaRPr>
          </a:p>
        </p:txBody>
      </p:sp>
    </p:spTree>
  </p:cSld>
  <p:clrMapOvr>
    <a:overrideClrMapping bg1="dk2" tx1="lt1" bg2="dk1" tx2="lt2" accent1="accent1" accent2="accent2" accent3="accent3" accent4="accent4" accent5="accent5" accent6="accent6" hlink="hlink" folHlink="folHlink"/>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CB84B5D-B8C9-4E07-9ACD-C8D129ADEEC7}"/>
              </a:ext>
            </a:extLst>
          </p:cNvPr>
          <p:cNvSpPr>
            <a:spLocks noGrp="1"/>
          </p:cNvSpPr>
          <p:nvPr>
            <p:ph idx="1"/>
          </p:nvPr>
        </p:nvSpPr>
        <p:spPr/>
        <p:txBody>
          <a:bodyPr/>
          <a:lstStyle/>
          <a:p>
            <a:pPr marL="342900" indent="-342900">
              <a:buFont typeface="Arial" panose="020B0604020202020204" pitchFamily="34" charset="0"/>
              <a:buChar char="•"/>
            </a:pPr>
            <a:r>
              <a:rPr lang="en-US" dirty="0"/>
              <a:t>You do not dose her that day (Thursday) but draw her LFTs.</a:t>
            </a:r>
          </a:p>
          <a:p>
            <a:pPr marL="342900" indent="-342900">
              <a:buFont typeface="Arial" panose="020B0604020202020204" pitchFamily="34" charset="0"/>
              <a:buChar char="•"/>
            </a:pPr>
            <a:r>
              <a:rPr lang="en-US" dirty="0"/>
              <a:t>You tell her she will need to remain in isolation and that you are holding her medications. </a:t>
            </a:r>
          </a:p>
          <a:p>
            <a:pPr marL="0" indent="0">
              <a:buNone/>
            </a:pPr>
            <a:endParaRPr lang="en-US" dirty="0"/>
          </a:p>
        </p:txBody>
      </p:sp>
      <p:sp>
        <p:nvSpPr>
          <p:cNvPr id="5" name="Slide Number Placeholder 4">
            <a:extLst>
              <a:ext uri="{FF2B5EF4-FFF2-40B4-BE49-F238E27FC236}">
                <a16:creationId xmlns:a16="http://schemas.microsoft.com/office/drawing/2014/main" id="{DF3397C6-405A-4A6C-A345-013AF5F6A769}"/>
              </a:ext>
            </a:extLst>
          </p:cNvPr>
          <p:cNvSpPr>
            <a:spLocks noGrp="1"/>
          </p:cNvSpPr>
          <p:nvPr>
            <p:ph type="sldNum" sz="quarter" idx="12"/>
          </p:nvPr>
        </p:nvSpPr>
        <p:spPr/>
        <p:txBody>
          <a:bodyPr/>
          <a:lstStyle/>
          <a:p>
            <a:fld id="{7881CAF0-393A-4A4D-8D17-EFF3DA1E21A3}" type="slidenum">
              <a:rPr lang="en-US" altLang="en-US" smtClean="0"/>
              <a:pPr/>
              <a:t>10</a:t>
            </a:fld>
            <a:endParaRPr lang="en-US" altLang="en-US"/>
          </a:p>
        </p:txBody>
      </p:sp>
      <p:sp>
        <p:nvSpPr>
          <p:cNvPr id="6" name="Title 5">
            <a:extLst>
              <a:ext uri="{FF2B5EF4-FFF2-40B4-BE49-F238E27FC236}">
                <a16:creationId xmlns:a16="http://schemas.microsoft.com/office/drawing/2014/main" id="{F4559A2B-1054-4734-906F-944C686CF972}"/>
              </a:ext>
            </a:extLst>
          </p:cNvPr>
          <p:cNvSpPr>
            <a:spLocks noGrp="1"/>
          </p:cNvSpPr>
          <p:nvPr>
            <p:ph type="title"/>
          </p:nvPr>
        </p:nvSpPr>
        <p:spPr/>
        <p:txBody>
          <a:bodyPr/>
          <a:lstStyle/>
          <a:p>
            <a:r>
              <a:rPr lang="en-US" dirty="0"/>
              <a:t>      Option A</a:t>
            </a:r>
          </a:p>
        </p:txBody>
      </p:sp>
    </p:spTree>
    <p:extLst>
      <p:ext uri="{BB962C8B-B14F-4D97-AF65-F5344CB8AC3E}">
        <p14:creationId xmlns:p14="http://schemas.microsoft.com/office/powerpoint/2010/main" val="2303043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CB84B5D-B8C9-4E07-9ACD-C8D129ADEEC7}"/>
              </a:ext>
            </a:extLst>
          </p:cNvPr>
          <p:cNvSpPr>
            <a:spLocks noGrp="1"/>
          </p:cNvSpPr>
          <p:nvPr>
            <p:ph idx="1"/>
          </p:nvPr>
        </p:nvSpPr>
        <p:spPr>
          <a:xfrm>
            <a:off x="1797929" y="1981200"/>
            <a:ext cx="6339494" cy="3799523"/>
          </a:xfrm>
        </p:spPr>
        <p:txBody>
          <a:bodyPr/>
          <a:lstStyle/>
          <a:p>
            <a:pPr marL="342900" indent="-342900">
              <a:buFont typeface="Arial" panose="020B0604020202020204" pitchFamily="34" charset="0"/>
              <a:buChar char="•"/>
            </a:pPr>
            <a:r>
              <a:rPr lang="en-US" dirty="0"/>
              <a:t>Your physician has recommended </a:t>
            </a:r>
            <a:r>
              <a:rPr lang="en-US" dirty="0" err="1"/>
              <a:t>zofran</a:t>
            </a:r>
            <a:r>
              <a:rPr lang="en-US" dirty="0"/>
              <a:t> and write a prescription for the patient to obtain.</a:t>
            </a:r>
          </a:p>
          <a:p>
            <a:pPr marL="342900" indent="-342900">
              <a:buFont typeface="Arial" panose="020B0604020202020204" pitchFamily="34" charset="0"/>
              <a:buChar char="•"/>
            </a:pPr>
            <a:r>
              <a:rPr lang="en-US" dirty="0"/>
              <a:t>You visit the patient Friday the prescription and check in; she’s still tired but denies nausea.</a:t>
            </a:r>
          </a:p>
          <a:p>
            <a:pPr marL="342900" indent="-342900">
              <a:buFont typeface="Arial" panose="020B0604020202020204" pitchFamily="34" charset="0"/>
              <a:buChar char="•"/>
            </a:pPr>
            <a:r>
              <a:rPr lang="en-US" dirty="0"/>
              <a:t>Patient states she will have her husband pick up the </a:t>
            </a:r>
            <a:r>
              <a:rPr lang="en-US" dirty="0" err="1"/>
              <a:t>zofran</a:t>
            </a:r>
            <a:r>
              <a:rPr lang="en-US" dirty="0"/>
              <a:t>.</a:t>
            </a:r>
          </a:p>
          <a:p>
            <a:pPr marL="342900" indent="-342900">
              <a:buFont typeface="Arial" panose="020B0604020202020204" pitchFamily="34" charset="0"/>
              <a:buChar char="•"/>
            </a:pPr>
            <a:r>
              <a:rPr lang="en-US" dirty="0"/>
              <a:t>You inform her she cannot go to the wedding. </a:t>
            </a:r>
          </a:p>
        </p:txBody>
      </p:sp>
      <p:sp>
        <p:nvSpPr>
          <p:cNvPr id="5" name="Slide Number Placeholder 4">
            <a:extLst>
              <a:ext uri="{FF2B5EF4-FFF2-40B4-BE49-F238E27FC236}">
                <a16:creationId xmlns:a16="http://schemas.microsoft.com/office/drawing/2014/main" id="{DF3397C6-405A-4A6C-A345-013AF5F6A769}"/>
              </a:ext>
            </a:extLst>
          </p:cNvPr>
          <p:cNvSpPr>
            <a:spLocks noGrp="1"/>
          </p:cNvSpPr>
          <p:nvPr>
            <p:ph type="sldNum" sz="quarter" idx="12"/>
          </p:nvPr>
        </p:nvSpPr>
        <p:spPr/>
        <p:txBody>
          <a:bodyPr/>
          <a:lstStyle/>
          <a:p>
            <a:fld id="{7881CAF0-393A-4A4D-8D17-EFF3DA1E21A3}" type="slidenum">
              <a:rPr lang="en-US" altLang="en-US" smtClean="0"/>
              <a:pPr/>
              <a:t>11</a:t>
            </a:fld>
            <a:endParaRPr lang="en-US" altLang="en-US"/>
          </a:p>
        </p:txBody>
      </p:sp>
      <p:sp>
        <p:nvSpPr>
          <p:cNvPr id="6" name="Title 5">
            <a:extLst>
              <a:ext uri="{FF2B5EF4-FFF2-40B4-BE49-F238E27FC236}">
                <a16:creationId xmlns:a16="http://schemas.microsoft.com/office/drawing/2014/main" id="{F4559A2B-1054-4734-906F-944C686CF972}"/>
              </a:ext>
            </a:extLst>
          </p:cNvPr>
          <p:cNvSpPr>
            <a:spLocks noGrp="1"/>
          </p:cNvSpPr>
          <p:nvPr>
            <p:ph type="title"/>
          </p:nvPr>
        </p:nvSpPr>
        <p:spPr/>
        <p:txBody>
          <a:bodyPr/>
          <a:lstStyle/>
          <a:p>
            <a:r>
              <a:rPr lang="en-US" dirty="0"/>
              <a:t>Option A</a:t>
            </a:r>
          </a:p>
        </p:txBody>
      </p:sp>
    </p:spTree>
    <p:extLst>
      <p:ext uri="{BB962C8B-B14F-4D97-AF65-F5344CB8AC3E}">
        <p14:creationId xmlns:p14="http://schemas.microsoft.com/office/powerpoint/2010/main" val="1890753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CB84B5D-B8C9-4E07-9ACD-C8D129ADEEC7}"/>
              </a:ext>
            </a:extLst>
          </p:cNvPr>
          <p:cNvSpPr>
            <a:spLocks noGrp="1"/>
          </p:cNvSpPr>
          <p:nvPr>
            <p:ph idx="1"/>
          </p:nvPr>
        </p:nvSpPr>
        <p:spPr>
          <a:xfrm>
            <a:off x="1797929" y="2057400"/>
            <a:ext cx="6339494" cy="3799523"/>
          </a:xfrm>
        </p:spPr>
        <p:txBody>
          <a:bodyPr>
            <a:normAutofit/>
          </a:bodyPr>
          <a:lstStyle/>
          <a:p>
            <a:pPr marL="0" indent="0">
              <a:buNone/>
            </a:pPr>
            <a:r>
              <a:rPr lang="en-US" dirty="0"/>
              <a:t>The weekend passes.</a:t>
            </a:r>
          </a:p>
          <a:p>
            <a:pPr marL="0" indent="0">
              <a:buNone/>
            </a:pPr>
            <a:endParaRPr lang="en-US" dirty="0"/>
          </a:p>
          <a:p>
            <a:pPr marL="0" indent="0">
              <a:buNone/>
            </a:pPr>
            <a:r>
              <a:rPr lang="en-US" dirty="0"/>
              <a:t>Monday, you get results of her LFTs:</a:t>
            </a:r>
          </a:p>
          <a:p>
            <a:pPr marL="685800" lvl="2" indent="0">
              <a:buNone/>
            </a:pPr>
            <a:r>
              <a:rPr lang="en-US" sz="2400" dirty="0"/>
              <a:t>AST: 120</a:t>
            </a:r>
          </a:p>
          <a:p>
            <a:pPr marL="685800" lvl="2" indent="0">
              <a:buNone/>
            </a:pPr>
            <a:r>
              <a:rPr lang="en-US" sz="2400" dirty="0"/>
              <a:t>ALT: 132</a:t>
            </a:r>
          </a:p>
          <a:p>
            <a:pPr marL="0" indent="0">
              <a:buNone/>
            </a:pPr>
            <a:r>
              <a:rPr lang="en-US" dirty="0"/>
              <a:t>You contact the physician who tells you to keep medications on hold and re-draw labs in one week.</a:t>
            </a:r>
          </a:p>
          <a:p>
            <a:pPr marL="0" indent="0">
              <a:buNone/>
            </a:pPr>
            <a:endParaRPr lang="en-US" dirty="0"/>
          </a:p>
          <a:p>
            <a:pPr marL="0" indent="0">
              <a:buNone/>
            </a:pPr>
            <a:r>
              <a:rPr lang="en-US" dirty="0"/>
              <a:t>You call the patient and let her know, including the news about remaining in isolation. She is disappointed. </a:t>
            </a:r>
          </a:p>
          <a:p>
            <a:pPr marL="0" indent="0">
              <a:buNone/>
            </a:pPr>
            <a:endParaRPr lang="en-US" dirty="0"/>
          </a:p>
        </p:txBody>
      </p:sp>
      <p:sp>
        <p:nvSpPr>
          <p:cNvPr id="5" name="Slide Number Placeholder 4">
            <a:extLst>
              <a:ext uri="{FF2B5EF4-FFF2-40B4-BE49-F238E27FC236}">
                <a16:creationId xmlns:a16="http://schemas.microsoft.com/office/drawing/2014/main" id="{DF3397C6-405A-4A6C-A345-013AF5F6A769}"/>
              </a:ext>
            </a:extLst>
          </p:cNvPr>
          <p:cNvSpPr>
            <a:spLocks noGrp="1"/>
          </p:cNvSpPr>
          <p:nvPr>
            <p:ph type="sldNum" sz="quarter" idx="12"/>
          </p:nvPr>
        </p:nvSpPr>
        <p:spPr/>
        <p:txBody>
          <a:bodyPr/>
          <a:lstStyle/>
          <a:p>
            <a:fld id="{7881CAF0-393A-4A4D-8D17-EFF3DA1E21A3}" type="slidenum">
              <a:rPr lang="en-US" altLang="en-US" smtClean="0"/>
              <a:pPr/>
              <a:t>12</a:t>
            </a:fld>
            <a:endParaRPr lang="en-US" altLang="en-US"/>
          </a:p>
        </p:txBody>
      </p:sp>
      <p:sp>
        <p:nvSpPr>
          <p:cNvPr id="6" name="Title 5">
            <a:extLst>
              <a:ext uri="{FF2B5EF4-FFF2-40B4-BE49-F238E27FC236}">
                <a16:creationId xmlns:a16="http://schemas.microsoft.com/office/drawing/2014/main" id="{F4559A2B-1054-4734-906F-944C686CF972}"/>
              </a:ext>
            </a:extLst>
          </p:cNvPr>
          <p:cNvSpPr>
            <a:spLocks noGrp="1"/>
          </p:cNvSpPr>
          <p:nvPr>
            <p:ph type="title"/>
          </p:nvPr>
        </p:nvSpPr>
        <p:spPr/>
        <p:txBody>
          <a:bodyPr/>
          <a:lstStyle/>
          <a:p>
            <a:r>
              <a:rPr lang="en-US" dirty="0"/>
              <a:t>      Option A</a:t>
            </a:r>
          </a:p>
        </p:txBody>
      </p:sp>
    </p:spTree>
    <p:extLst>
      <p:ext uri="{BB962C8B-B14F-4D97-AF65-F5344CB8AC3E}">
        <p14:creationId xmlns:p14="http://schemas.microsoft.com/office/powerpoint/2010/main" val="2305240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BFF221C-2FAE-C50B-6550-6CF2ABAED8DC}"/>
              </a:ext>
            </a:extLst>
          </p:cNvPr>
          <p:cNvSpPr>
            <a:spLocks noGrp="1"/>
          </p:cNvSpPr>
          <p:nvPr>
            <p:ph idx="1"/>
          </p:nvPr>
        </p:nvSpPr>
        <p:spPr>
          <a:xfrm>
            <a:off x="1797929" y="2057400"/>
            <a:ext cx="6339494" cy="3799523"/>
          </a:xfrm>
        </p:spPr>
        <p:txBody>
          <a:bodyPr>
            <a:normAutofit/>
          </a:bodyPr>
          <a:lstStyle/>
          <a:p>
            <a:r>
              <a:rPr lang="en-US" dirty="0"/>
              <a:t>It’s been just under two weeks (12 days) later and you re-drawn her LFTs; they are normalizing (now less than 1.5 x UNL).</a:t>
            </a:r>
          </a:p>
          <a:p>
            <a:r>
              <a:rPr lang="en-US" dirty="0"/>
              <a:t>The physician reviews and recommends a drug challenge. </a:t>
            </a:r>
          </a:p>
          <a:p>
            <a:r>
              <a:rPr lang="en-US" dirty="0"/>
              <a:t>You initiate the challenge and PZA is the culprit.</a:t>
            </a:r>
          </a:p>
          <a:p>
            <a:r>
              <a:rPr lang="en-US" dirty="0"/>
              <a:t>The patient is now ordered treatment without PZA.</a:t>
            </a:r>
          </a:p>
          <a:p>
            <a:r>
              <a:rPr lang="en-US" dirty="0"/>
              <a:t>The patient is subsequently released from TB isolation after she resumed INH and RIF.</a:t>
            </a:r>
          </a:p>
          <a:p>
            <a:pPr marL="0" indent="0">
              <a:buNone/>
            </a:pPr>
            <a:endParaRPr lang="en-US" dirty="0"/>
          </a:p>
        </p:txBody>
      </p:sp>
      <p:sp>
        <p:nvSpPr>
          <p:cNvPr id="2" name="Title 1">
            <a:extLst>
              <a:ext uri="{FF2B5EF4-FFF2-40B4-BE49-F238E27FC236}">
                <a16:creationId xmlns:a16="http://schemas.microsoft.com/office/drawing/2014/main" id="{54173694-9D30-00B9-673E-611E944D9380}"/>
              </a:ext>
            </a:extLst>
          </p:cNvPr>
          <p:cNvSpPr>
            <a:spLocks noGrp="1"/>
          </p:cNvSpPr>
          <p:nvPr>
            <p:ph type="title"/>
          </p:nvPr>
        </p:nvSpPr>
        <p:spPr/>
        <p:txBody>
          <a:bodyPr/>
          <a:lstStyle/>
          <a:p>
            <a:r>
              <a:rPr lang="en-US" dirty="0"/>
              <a:t>Option A</a:t>
            </a:r>
          </a:p>
        </p:txBody>
      </p:sp>
    </p:spTree>
    <p:extLst>
      <p:ext uri="{BB962C8B-B14F-4D97-AF65-F5344CB8AC3E}">
        <p14:creationId xmlns:p14="http://schemas.microsoft.com/office/powerpoint/2010/main" val="4174774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9BA112-2F79-7454-5FE2-9B2ABB2A77FE}"/>
              </a:ext>
            </a:extLst>
          </p:cNvPr>
          <p:cNvSpPr>
            <a:spLocks noGrp="1"/>
          </p:cNvSpPr>
          <p:nvPr>
            <p:ph type="title"/>
          </p:nvPr>
        </p:nvSpPr>
        <p:spPr/>
        <p:txBody>
          <a:bodyPr/>
          <a:lstStyle/>
          <a:p>
            <a:r>
              <a:rPr lang="en-US" dirty="0"/>
              <a:t>Check in: Was this the right option? </a:t>
            </a:r>
          </a:p>
        </p:txBody>
      </p:sp>
      <p:sp>
        <p:nvSpPr>
          <p:cNvPr id="6" name="Text Placeholder 5">
            <a:extLst>
              <a:ext uri="{FF2B5EF4-FFF2-40B4-BE49-F238E27FC236}">
                <a16:creationId xmlns:a16="http://schemas.microsoft.com/office/drawing/2014/main" id="{992F363C-B89A-B1E3-3973-4DA146CBFB54}"/>
              </a:ext>
            </a:extLst>
          </p:cNvPr>
          <p:cNvSpPr>
            <a:spLocks noGrp="1"/>
          </p:cNvSpPr>
          <p:nvPr>
            <p:ph type="body" idx="1"/>
          </p:nvPr>
        </p:nvSpPr>
        <p:spPr/>
        <p:txBody>
          <a:bodyPr/>
          <a:lstStyle/>
          <a:p>
            <a:r>
              <a:rPr lang="en-US" dirty="0"/>
              <a:t>Can you resume her initial phase dose counting? </a:t>
            </a:r>
          </a:p>
        </p:txBody>
      </p:sp>
      <p:sp>
        <p:nvSpPr>
          <p:cNvPr id="4" name="Slide Number Placeholder 3">
            <a:extLst>
              <a:ext uri="{FF2B5EF4-FFF2-40B4-BE49-F238E27FC236}">
                <a16:creationId xmlns:a16="http://schemas.microsoft.com/office/drawing/2014/main" id="{EB0D0F6A-4A0F-0559-4656-BEB5D399F891}"/>
              </a:ext>
            </a:extLst>
          </p:cNvPr>
          <p:cNvSpPr>
            <a:spLocks noGrp="1"/>
          </p:cNvSpPr>
          <p:nvPr>
            <p:ph type="sldNum" sz="quarter" idx="4294967295"/>
          </p:nvPr>
        </p:nvSpPr>
        <p:spPr>
          <a:xfrm>
            <a:off x="7086600" y="6356350"/>
            <a:ext cx="2057400" cy="365125"/>
          </a:xfrm>
        </p:spPr>
        <p:txBody>
          <a:bodyPr/>
          <a:lstStyle/>
          <a:p>
            <a:fld id="{21EDE7A0-2A40-4843-A4BA-64BCA4242F6B}" type="slidenum">
              <a:rPr lang="en-US" smtClean="0"/>
              <a:t>14</a:t>
            </a:fld>
            <a:endParaRPr lang="en-US"/>
          </a:p>
        </p:txBody>
      </p:sp>
    </p:spTree>
    <p:extLst>
      <p:ext uri="{BB962C8B-B14F-4D97-AF65-F5344CB8AC3E}">
        <p14:creationId xmlns:p14="http://schemas.microsoft.com/office/powerpoint/2010/main" val="38973831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5A3570-C655-22B7-581F-5CDAED89EA63}"/>
              </a:ext>
            </a:extLst>
          </p:cNvPr>
          <p:cNvSpPr>
            <a:spLocks noGrp="1"/>
          </p:cNvSpPr>
          <p:nvPr>
            <p:ph sz="half" idx="1"/>
          </p:nvPr>
        </p:nvSpPr>
        <p:spPr>
          <a:xfrm>
            <a:off x="1804396" y="1825625"/>
            <a:ext cx="6704483" cy="4351338"/>
          </a:xfrm>
        </p:spPr>
        <p:txBody>
          <a:bodyPr>
            <a:normAutofit/>
          </a:bodyPr>
          <a:lstStyle/>
          <a:p>
            <a:r>
              <a:rPr lang="en-US" dirty="0"/>
              <a:t>You dose her during that home visit but still decide to draw her LFTs just in case. It’s Friday, so you give her Saturday/Sunday doses but instruct her not to take them if she’s not feeling well.</a:t>
            </a:r>
          </a:p>
          <a:p>
            <a:r>
              <a:rPr lang="en-US" dirty="0"/>
              <a:t>You confirm with your physician who agrees to release her 1 day early from isolation. </a:t>
            </a:r>
          </a:p>
          <a:p>
            <a:r>
              <a:rPr lang="en-US" dirty="0"/>
              <a:t>On Saturday she takes her morning dose of RIPE.</a:t>
            </a:r>
          </a:p>
          <a:p>
            <a:r>
              <a:rPr lang="en-US" dirty="0"/>
              <a:t>She goes to the wedding, and she has a few glasses of wine.</a:t>
            </a:r>
          </a:p>
        </p:txBody>
      </p:sp>
      <p:sp>
        <p:nvSpPr>
          <p:cNvPr id="4" name="Slide Number Placeholder 3">
            <a:extLst>
              <a:ext uri="{FF2B5EF4-FFF2-40B4-BE49-F238E27FC236}">
                <a16:creationId xmlns:a16="http://schemas.microsoft.com/office/drawing/2014/main" id="{72D26978-3153-923F-4B50-8A5115791CD9}"/>
              </a:ext>
            </a:extLst>
          </p:cNvPr>
          <p:cNvSpPr>
            <a:spLocks noGrp="1"/>
          </p:cNvSpPr>
          <p:nvPr>
            <p:ph type="sldNum" sz="quarter" idx="12"/>
          </p:nvPr>
        </p:nvSpPr>
        <p:spPr/>
        <p:txBody>
          <a:bodyPr/>
          <a:lstStyle/>
          <a:p>
            <a:fld id="{21EDE7A0-2A40-4843-A4BA-64BCA4242F6B}" type="slidenum">
              <a:rPr lang="en-US" smtClean="0"/>
              <a:t>15</a:t>
            </a:fld>
            <a:endParaRPr lang="en-US"/>
          </a:p>
        </p:txBody>
      </p:sp>
      <p:sp>
        <p:nvSpPr>
          <p:cNvPr id="5" name="Title 4">
            <a:extLst>
              <a:ext uri="{FF2B5EF4-FFF2-40B4-BE49-F238E27FC236}">
                <a16:creationId xmlns:a16="http://schemas.microsoft.com/office/drawing/2014/main" id="{99E19C6A-03BD-1E6E-29F6-DF2DC749C1A4}"/>
              </a:ext>
            </a:extLst>
          </p:cNvPr>
          <p:cNvSpPr>
            <a:spLocks noGrp="1"/>
          </p:cNvSpPr>
          <p:nvPr>
            <p:ph type="title"/>
          </p:nvPr>
        </p:nvSpPr>
        <p:spPr/>
        <p:txBody>
          <a:bodyPr/>
          <a:lstStyle/>
          <a:p>
            <a:r>
              <a:rPr lang="en-US" dirty="0"/>
              <a:t>Option B</a:t>
            </a:r>
          </a:p>
        </p:txBody>
      </p:sp>
    </p:spTree>
    <p:extLst>
      <p:ext uri="{BB962C8B-B14F-4D97-AF65-F5344CB8AC3E}">
        <p14:creationId xmlns:p14="http://schemas.microsoft.com/office/powerpoint/2010/main" val="4043800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D26978-3153-923F-4B50-8A5115791CD9}"/>
              </a:ext>
            </a:extLst>
          </p:cNvPr>
          <p:cNvSpPr>
            <a:spLocks noGrp="1"/>
          </p:cNvSpPr>
          <p:nvPr>
            <p:ph type="sldNum" sz="quarter" idx="12"/>
          </p:nvPr>
        </p:nvSpPr>
        <p:spPr/>
        <p:txBody>
          <a:bodyPr/>
          <a:lstStyle/>
          <a:p>
            <a:fld id="{21EDE7A0-2A40-4843-A4BA-64BCA4242F6B}" type="slidenum">
              <a:rPr lang="en-US" smtClean="0"/>
              <a:t>16</a:t>
            </a:fld>
            <a:endParaRPr lang="en-US"/>
          </a:p>
        </p:txBody>
      </p:sp>
      <p:sp>
        <p:nvSpPr>
          <p:cNvPr id="5" name="Title 4">
            <a:extLst>
              <a:ext uri="{FF2B5EF4-FFF2-40B4-BE49-F238E27FC236}">
                <a16:creationId xmlns:a16="http://schemas.microsoft.com/office/drawing/2014/main" id="{99E19C6A-03BD-1E6E-29F6-DF2DC749C1A4}"/>
              </a:ext>
            </a:extLst>
          </p:cNvPr>
          <p:cNvSpPr>
            <a:spLocks noGrp="1"/>
          </p:cNvSpPr>
          <p:nvPr>
            <p:ph type="title"/>
          </p:nvPr>
        </p:nvSpPr>
        <p:spPr/>
        <p:txBody>
          <a:bodyPr/>
          <a:lstStyle/>
          <a:p>
            <a:r>
              <a:rPr lang="en-US" dirty="0"/>
              <a:t>Option B</a:t>
            </a:r>
          </a:p>
        </p:txBody>
      </p:sp>
      <p:sp>
        <p:nvSpPr>
          <p:cNvPr id="2" name="Content Placeholder 1">
            <a:extLst>
              <a:ext uri="{FF2B5EF4-FFF2-40B4-BE49-F238E27FC236}">
                <a16:creationId xmlns:a16="http://schemas.microsoft.com/office/drawing/2014/main" id="{CD5A3570-C655-22B7-581F-5CDAED89EA63}"/>
              </a:ext>
            </a:extLst>
          </p:cNvPr>
          <p:cNvSpPr>
            <a:spLocks noGrp="1"/>
          </p:cNvSpPr>
          <p:nvPr>
            <p:ph sz="half" idx="1"/>
          </p:nvPr>
        </p:nvSpPr>
        <p:spPr>
          <a:xfrm>
            <a:off x="1804396" y="1825625"/>
            <a:ext cx="6704483" cy="4351338"/>
          </a:xfrm>
        </p:spPr>
        <p:txBody>
          <a:bodyPr>
            <a:normAutofit/>
          </a:bodyPr>
          <a:lstStyle/>
          <a:p>
            <a:r>
              <a:rPr lang="en-US" dirty="0"/>
              <a:t>On Monday morning, she wakes up vomiting and goes to the ER; they admit her for jaundice and concerns for hepatotoxicity.</a:t>
            </a:r>
          </a:p>
          <a:p>
            <a:r>
              <a:rPr lang="en-US" dirty="0"/>
              <a:t>Monday you see the results of her LFTs: </a:t>
            </a:r>
          </a:p>
          <a:p>
            <a:pPr marL="685800" lvl="2" indent="0">
              <a:buNone/>
            </a:pPr>
            <a:r>
              <a:rPr lang="en-US" sz="2800" dirty="0"/>
              <a:t>AST: 272</a:t>
            </a:r>
          </a:p>
          <a:p>
            <a:pPr marL="685800" lvl="2" indent="0">
              <a:buNone/>
            </a:pPr>
            <a:r>
              <a:rPr lang="en-US" sz="2800" dirty="0"/>
              <a:t>ALT</a:t>
            </a:r>
            <a:r>
              <a:rPr lang="en-US" sz="2800"/>
              <a:t>: 246</a:t>
            </a:r>
            <a:endParaRPr lang="en-US" sz="2800" dirty="0"/>
          </a:p>
          <a:p>
            <a:r>
              <a:rPr lang="en-US" dirty="0"/>
              <a:t>You call the patient but find out she is hospitalized.</a:t>
            </a:r>
          </a:p>
          <a:p>
            <a:r>
              <a:rPr lang="en-US" dirty="0"/>
              <a:t>You go to the hospital and speak with her nurse. </a:t>
            </a:r>
          </a:p>
          <a:p>
            <a:r>
              <a:rPr lang="en-US" dirty="0"/>
              <a:t>The patient will be admitted and monitored for several days; ID is consulted. </a:t>
            </a:r>
          </a:p>
          <a:p>
            <a:r>
              <a:rPr lang="en-US" dirty="0"/>
              <a:t>You inform your physician.  </a:t>
            </a:r>
          </a:p>
        </p:txBody>
      </p:sp>
    </p:spTree>
    <p:extLst>
      <p:ext uri="{BB962C8B-B14F-4D97-AF65-F5344CB8AC3E}">
        <p14:creationId xmlns:p14="http://schemas.microsoft.com/office/powerpoint/2010/main" val="3210419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9BA112-2F79-7454-5FE2-9B2ABB2A77FE}"/>
              </a:ext>
            </a:extLst>
          </p:cNvPr>
          <p:cNvSpPr>
            <a:spLocks noGrp="1"/>
          </p:cNvSpPr>
          <p:nvPr>
            <p:ph type="title"/>
          </p:nvPr>
        </p:nvSpPr>
        <p:spPr/>
        <p:txBody>
          <a:bodyPr/>
          <a:lstStyle/>
          <a:p>
            <a:r>
              <a:rPr lang="en-US" dirty="0"/>
              <a:t>Check in: Was this the right option? </a:t>
            </a:r>
          </a:p>
        </p:txBody>
      </p:sp>
      <p:sp>
        <p:nvSpPr>
          <p:cNvPr id="6" name="Text Placeholder 5">
            <a:extLst>
              <a:ext uri="{FF2B5EF4-FFF2-40B4-BE49-F238E27FC236}">
                <a16:creationId xmlns:a16="http://schemas.microsoft.com/office/drawing/2014/main" id="{992F363C-B89A-B1E3-3973-4DA146CBFB54}"/>
              </a:ext>
            </a:extLst>
          </p:cNvPr>
          <p:cNvSpPr>
            <a:spLocks noGrp="1"/>
          </p:cNvSpPr>
          <p:nvPr>
            <p:ph type="body" idx="1"/>
          </p:nvPr>
        </p:nvSpPr>
        <p:spPr/>
        <p:txBody>
          <a:bodyPr/>
          <a:lstStyle/>
          <a:p>
            <a:r>
              <a:rPr lang="en-US" dirty="0"/>
              <a:t>What do you expect in her plan of care when discharged? </a:t>
            </a:r>
          </a:p>
        </p:txBody>
      </p:sp>
      <p:sp>
        <p:nvSpPr>
          <p:cNvPr id="4" name="Slide Number Placeholder 3">
            <a:extLst>
              <a:ext uri="{FF2B5EF4-FFF2-40B4-BE49-F238E27FC236}">
                <a16:creationId xmlns:a16="http://schemas.microsoft.com/office/drawing/2014/main" id="{EB0D0F6A-4A0F-0559-4656-BEB5D399F891}"/>
              </a:ext>
            </a:extLst>
          </p:cNvPr>
          <p:cNvSpPr>
            <a:spLocks noGrp="1"/>
          </p:cNvSpPr>
          <p:nvPr>
            <p:ph type="sldNum" sz="quarter" idx="4294967295"/>
          </p:nvPr>
        </p:nvSpPr>
        <p:spPr>
          <a:xfrm>
            <a:off x="7086600" y="6356350"/>
            <a:ext cx="2057400" cy="365125"/>
          </a:xfrm>
        </p:spPr>
        <p:txBody>
          <a:bodyPr/>
          <a:lstStyle/>
          <a:p>
            <a:fld id="{21EDE7A0-2A40-4843-A4BA-64BCA4242F6B}" type="slidenum">
              <a:rPr lang="en-US" smtClean="0"/>
              <a:t>17</a:t>
            </a:fld>
            <a:endParaRPr lang="en-US"/>
          </a:p>
        </p:txBody>
      </p:sp>
    </p:spTree>
    <p:extLst>
      <p:ext uri="{BB962C8B-B14F-4D97-AF65-F5344CB8AC3E}">
        <p14:creationId xmlns:p14="http://schemas.microsoft.com/office/powerpoint/2010/main" val="30127256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F6C55-4895-66CE-34C6-6215A3388518}"/>
              </a:ext>
            </a:extLst>
          </p:cNvPr>
          <p:cNvSpPr>
            <a:spLocks noGrp="1"/>
          </p:cNvSpPr>
          <p:nvPr>
            <p:ph type="title"/>
          </p:nvPr>
        </p:nvSpPr>
        <p:spPr/>
        <p:txBody>
          <a:bodyPr/>
          <a:lstStyle/>
          <a:p>
            <a:r>
              <a:rPr lang="en-US" dirty="0"/>
              <a:t>Chapter 2: Mr. P</a:t>
            </a:r>
          </a:p>
        </p:txBody>
      </p:sp>
      <p:sp>
        <p:nvSpPr>
          <p:cNvPr id="3" name="Text Placeholder 2">
            <a:extLst>
              <a:ext uri="{FF2B5EF4-FFF2-40B4-BE49-F238E27FC236}">
                <a16:creationId xmlns:a16="http://schemas.microsoft.com/office/drawing/2014/main" id="{59B04C4C-04E6-A2F3-6D83-A0EDD1499B4A}"/>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3F157A75-2A77-721C-1A82-977C06C8C02B}"/>
              </a:ext>
            </a:extLst>
          </p:cNvPr>
          <p:cNvSpPr>
            <a:spLocks noGrp="1"/>
          </p:cNvSpPr>
          <p:nvPr>
            <p:ph type="ftr" sz="quarter" idx="11"/>
          </p:nvPr>
        </p:nvSpPr>
        <p:spPr/>
        <p:txBody>
          <a:bodyPr/>
          <a:lstStyle/>
          <a:p>
            <a:pPr>
              <a:defRPr/>
            </a:pPr>
            <a:r>
              <a:rPr lang="en-US"/>
              <a:t>TB/HIV/STD Unit</a:t>
            </a:r>
          </a:p>
        </p:txBody>
      </p:sp>
    </p:spTree>
    <p:extLst>
      <p:ext uri="{BB962C8B-B14F-4D97-AF65-F5344CB8AC3E}">
        <p14:creationId xmlns:p14="http://schemas.microsoft.com/office/powerpoint/2010/main" val="16141471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BFF221C-2FAE-C50B-6550-6CF2ABAED8DC}"/>
              </a:ext>
            </a:extLst>
          </p:cNvPr>
          <p:cNvSpPr>
            <a:spLocks noGrp="1"/>
          </p:cNvSpPr>
          <p:nvPr>
            <p:ph sz="half" idx="1"/>
          </p:nvPr>
        </p:nvSpPr>
        <p:spPr>
          <a:xfrm>
            <a:off x="1804396" y="1825625"/>
            <a:ext cx="3453403" cy="4351338"/>
          </a:xfrm>
        </p:spPr>
        <p:txBody>
          <a:bodyPr>
            <a:normAutofit/>
          </a:bodyPr>
          <a:lstStyle/>
          <a:p>
            <a:r>
              <a:rPr lang="en-US" dirty="0"/>
              <a:t>Mr. P. is a 42-year-old man who works in construction and demolition.</a:t>
            </a:r>
          </a:p>
          <a:p>
            <a:r>
              <a:rPr lang="en-US" dirty="0"/>
              <a:t>He is originally from Mexico.</a:t>
            </a:r>
          </a:p>
          <a:p>
            <a:r>
              <a:rPr lang="en-US" dirty="0"/>
              <a:t>He was diagnosed with TB based on a positive NAA and abnormal CXR on August 1, 2025.</a:t>
            </a:r>
          </a:p>
          <a:p>
            <a:r>
              <a:rPr lang="en-US" dirty="0"/>
              <a:t>He is your patient.</a:t>
            </a:r>
          </a:p>
        </p:txBody>
      </p:sp>
      <p:pic>
        <p:nvPicPr>
          <p:cNvPr id="7170" name="Picture 2" descr="Happy Patient Stock Illustrations ...">
            <a:extLst>
              <a:ext uri="{FF2B5EF4-FFF2-40B4-BE49-F238E27FC236}">
                <a16:creationId xmlns:a16="http://schemas.microsoft.com/office/drawing/2014/main" id="{6E1A972E-5EB1-8735-8DBE-4D68114CC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912" r="18127" b="-2"/>
          <a:stretch>
            <a:fillRect/>
          </a:stretch>
        </p:blipFill>
        <p:spPr bwMode="auto">
          <a:xfrm>
            <a:off x="5546134" y="1825625"/>
            <a:ext cx="2969215" cy="3965575"/>
          </a:xfrm>
          <a:prstGeom prst="rect">
            <a:avLst/>
          </a:prstGeom>
          <a:solidFill>
            <a:srgbClr val="FFFFFF"/>
          </a:solidFill>
        </p:spPr>
      </p:pic>
      <p:sp>
        <p:nvSpPr>
          <p:cNvPr id="7175" name="Slide Number Placeholder 3">
            <a:extLst>
              <a:ext uri="{FF2B5EF4-FFF2-40B4-BE49-F238E27FC236}">
                <a16:creationId xmlns:a16="http://schemas.microsoft.com/office/drawing/2014/main" id="{AB06E14D-C276-D407-3C11-F08D6760BFE9}"/>
              </a:ext>
            </a:extLst>
          </p:cNvPr>
          <p:cNvSpPr>
            <a:spLocks noGrp="1"/>
          </p:cNvSpPr>
          <p:nvPr>
            <p:ph type="sldNum" sz="quarter" idx="12"/>
          </p:nvPr>
        </p:nvSpPr>
        <p:spPr>
          <a:xfrm>
            <a:off x="6457950" y="6356351"/>
            <a:ext cx="2057400" cy="365125"/>
          </a:xfrm>
        </p:spPr>
        <p:txBody>
          <a:bodyPr/>
          <a:lstStyle/>
          <a:p>
            <a:pPr>
              <a:spcAft>
                <a:spcPts val="600"/>
              </a:spcAft>
            </a:pPr>
            <a:fld id="{21EDE7A0-2A40-4843-A4BA-64BCA4242F6B}" type="slidenum">
              <a:rPr lang="en-US" smtClean="0"/>
              <a:pPr>
                <a:spcAft>
                  <a:spcPts val="600"/>
                </a:spcAft>
              </a:pPr>
              <a:t>19</a:t>
            </a:fld>
            <a:endParaRPr lang="en-US"/>
          </a:p>
        </p:txBody>
      </p:sp>
      <p:sp>
        <p:nvSpPr>
          <p:cNvPr id="2" name="Title 1">
            <a:extLst>
              <a:ext uri="{FF2B5EF4-FFF2-40B4-BE49-F238E27FC236}">
                <a16:creationId xmlns:a16="http://schemas.microsoft.com/office/drawing/2014/main" id="{54173694-9D30-00B9-673E-611E944D9380}"/>
              </a:ext>
            </a:extLst>
          </p:cNvPr>
          <p:cNvSpPr>
            <a:spLocks noGrp="1"/>
          </p:cNvSpPr>
          <p:nvPr>
            <p:ph type="title"/>
          </p:nvPr>
        </p:nvSpPr>
        <p:spPr>
          <a:xfrm>
            <a:off x="1797929" y="554903"/>
            <a:ext cx="6710951" cy="1325563"/>
          </a:xfrm>
        </p:spPr>
        <p:txBody>
          <a:bodyPr anchor="ctr">
            <a:normAutofit/>
          </a:bodyPr>
          <a:lstStyle/>
          <a:p>
            <a:r>
              <a:rPr lang="en-US" dirty="0"/>
              <a:t>Chapter 2: Patient Mr. P</a:t>
            </a:r>
          </a:p>
        </p:txBody>
      </p:sp>
    </p:spTree>
    <p:extLst>
      <p:ext uri="{BB962C8B-B14F-4D97-AF65-F5344CB8AC3E}">
        <p14:creationId xmlns:p14="http://schemas.microsoft.com/office/powerpoint/2010/main" val="2825193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184F8A-AECB-46A8-AC69-FE7343BCF40F}"/>
              </a:ext>
            </a:extLst>
          </p:cNvPr>
          <p:cNvPicPr>
            <a:picLocks noChangeAspect="1"/>
          </p:cNvPicPr>
          <p:nvPr/>
        </p:nvPicPr>
        <p:blipFill>
          <a:blip r:embed="rId3"/>
          <a:stretch>
            <a:fillRect/>
          </a:stretch>
        </p:blipFill>
        <p:spPr>
          <a:xfrm>
            <a:off x="90488" y="878689"/>
            <a:ext cx="8963025" cy="5064109"/>
          </a:xfrm>
          <a:prstGeom prst="rect">
            <a:avLst/>
          </a:prstGeom>
          <a:noFill/>
        </p:spPr>
      </p:pic>
      <p:sp>
        <p:nvSpPr>
          <p:cNvPr id="5" name="Slide Number Placeholder 4" hidden="1">
            <a:extLst>
              <a:ext uri="{FF2B5EF4-FFF2-40B4-BE49-F238E27FC236}">
                <a16:creationId xmlns:a16="http://schemas.microsoft.com/office/drawing/2014/main" id="{DE8125BB-3E05-4A22-9167-A8BC587939EF}"/>
              </a:ext>
            </a:extLst>
          </p:cNvPr>
          <p:cNvSpPr>
            <a:spLocks noGrp="1"/>
          </p:cNvSpPr>
          <p:nvPr>
            <p:ph type="sldNum" sz="quarter" idx="12"/>
          </p:nvPr>
        </p:nvSpPr>
        <p:spPr/>
        <p:txBody>
          <a:bodyPr/>
          <a:lstStyle>
            <a:lvl1pPr>
              <a:defRPr>
                <a:solidFill>
                  <a:schemeClr val="bg2"/>
                </a:solidFill>
                <a:latin typeface="Garamond" panose="02020404030301010803" pitchFamily="18" charset="0"/>
              </a:defRPr>
            </a:lvl1pPr>
            <a:lvl2pPr marL="742950" indent="-285750">
              <a:defRPr>
                <a:solidFill>
                  <a:schemeClr val="bg2"/>
                </a:solidFill>
                <a:latin typeface="Garamond" panose="02020404030301010803" pitchFamily="18" charset="0"/>
              </a:defRPr>
            </a:lvl2pPr>
            <a:lvl3pPr marL="1143000" indent="-228600">
              <a:defRPr>
                <a:solidFill>
                  <a:schemeClr val="bg2"/>
                </a:solidFill>
                <a:latin typeface="Garamond" panose="02020404030301010803" pitchFamily="18" charset="0"/>
              </a:defRPr>
            </a:lvl3pPr>
            <a:lvl4pPr marL="1600200" indent="-228600">
              <a:defRPr>
                <a:solidFill>
                  <a:schemeClr val="bg2"/>
                </a:solidFill>
                <a:latin typeface="Garamond" panose="02020404030301010803" pitchFamily="18" charset="0"/>
              </a:defRPr>
            </a:lvl4pPr>
            <a:lvl5pPr marL="2057400" indent="-228600">
              <a:defRPr>
                <a:solidFill>
                  <a:schemeClr val="bg2"/>
                </a:solidFill>
                <a:latin typeface="Garamond" panose="02020404030301010803" pitchFamily="18" charset="0"/>
              </a:defRPr>
            </a:lvl5pPr>
            <a:lvl6pPr marL="2514600" indent="-228600" eaLnBrk="0" fontAlgn="base" hangingPunct="0">
              <a:spcBef>
                <a:spcPct val="0"/>
              </a:spcBef>
              <a:spcAft>
                <a:spcPct val="0"/>
              </a:spcAft>
              <a:defRPr>
                <a:solidFill>
                  <a:schemeClr val="bg2"/>
                </a:solidFill>
                <a:latin typeface="Garamond" panose="02020404030301010803" pitchFamily="18" charset="0"/>
              </a:defRPr>
            </a:lvl6pPr>
            <a:lvl7pPr marL="2971800" indent="-228600" eaLnBrk="0" fontAlgn="base" hangingPunct="0">
              <a:spcBef>
                <a:spcPct val="0"/>
              </a:spcBef>
              <a:spcAft>
                <a:spcPct val="0"/>
              </a:spcAft>
              <a:defRPr>
                <a:solidFill>
                  <a:schemeClr val="bg2"/>
                </a:solidFill>
                <a:latin typeface="Garamond" panose="02020404030301010803" pitchFamily="18" charset="0"/>
              </a:defRPr>
            </a:lvl7pPr>
            <a:lvl8pPr marL="3429000" indent="-228600" eaLnBrk="0" fontAlgn="base" hangingPunct="0">
              <a:spcBef>
                <a:spcPct val="0"/>
              </a:spcBef>
              <a:spcAft>
                <a:spcPct val="0"/>
              </a:spcAft>
              <a:defRPr>
                <a:solidFill>
                  <a:schemeClr val="bg2"/>
                </a:solidFill>
                <a:latin typeface="Garamond" panose="02020404030301010803" pitchFamily="18" charset="0"/>
              </a:defRPr>
            </a:lvl8pPr>
            <a:lvl9pPr marL="3886200" indent="-228600" eaLnBrk="0" fontAlgn="base" hangingPunct="0">
              <a:spcBef>
                <a:spcPct val="0"/>
              </a:spcBef>
              <a:spcAft>
                <a:spcPct val="0"/>
              </a:spcAft>
              <a:defRPr>
                <a:solidFill>
                  <a:schemeClr val="bg2"/>
                </a:solidFill>
                <a:latin typeface="Garamond" panose="02020404030301010803" pitchFamily="18" charset="0"/>
              </a:defRPr>
            </a:lvl9pPr>
          </a:lstStyle>
          <a:p>
            <a:pPr>
              <a:spcAft>
                <a:spcPts val="600"/>
              </a:spcAft>
            </a:pPr>
            <a:fld id="{DEE08B35-37B0-4DBD-90EC-229B38D58BEF}" type="slidenum">
              <a:rPr lang="en-US" altLang="en-US">
                <a:solidFill>
                  <a:srgbClr val="6090FC"/>
                </a:solidFill>
              </a:rPr>
              <a:pPr>
                <a:spcAft>
                  <a:spcPts val="600"/>
                </a:spcAft>
              </a:pPr>
              <a:t>2</a:t>
            </a:fld>
            <a:endParaRPr lang="en-US" altLang="en-US">
              <a:solidFill>
                <a:srgbClr val="6090FC"/>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70F046-0DC3-95B4-645E-CBE74CFC0967}"/>
              </a:ext>
            </a:extLst>
          </p:cNvPr>
          <p:cNvSpPr>
            <a:spLocks noGrp="1"/>
          </p:cNvSpPr>
          <p:nvPr>
            <p:ph type="sldNum" sz="quarter" idx="12"/>
          </p:nvPr>
        </p:nvSpPr>
        <p:spPr/>
        <p:txBody>
          <a:bodyPr/>
          <a:lstStyle/>
          <a:p>
            <a:fld id="{21EDE7A0-2A40-4843-A4BA-64BCA4242F6B}" type="slidenum">
              <a:rPr lang="en-US" smtClean="0"/>
              <a:t>20</a:t>
            </a:fld>
            <a:endParaRPr lang="en-US"/>
          </a:p>
        </p:txBody>
      </p:sp>
      <p:sp>
        <p:nvSpPr>
          <p:cNvPr id="3" name="Title 2">
            <a:extLst>
              <a:ext uri="{FF2B5EF4-FFF2-40B4-BE49-F238E27FC236}">
                <a16:creationId xmlns:a16="http://schemas.microsoft.com/office/drawing/2014/main" id="{1920394B-9AE0-9B7B-4B16-7506EDA0EB56}"/>
              </a:ext>
            </a:extLst>
          </p:cNvPr>
          <p:cNvSpPr>
            <a:spLocks noGrp="1"/>
          </p:cNvSpPr>
          <p:nvPr>
            <p:ph type="title"/>
          </p:nvPr>
        </p:nvSpPr>
        <p:spPr/>
        <p:txBody>
          <a:bodyPr/>
          <a:lstStyle/>
          <a:p>
            <a:r>
              <a:rPr lang="en-US" dirty="0"/>
              <a:t>Mr. P’s Current Status</a:t>
            </a:r>
          </a:p>
        </p:txBody>
      </p:sp>
      <p:sp>
        <p:nvSpPr>
          <p:cNvPr id="5" name="TextBox 4">
            <a:extLst>
              <a:ext uri="{FF2B5EF4-FFF2-40B4-BE49-F238E27FC236}">
                <a16:creationId xmlns:a16="http://schemas.microsoft.com/office/drawing/2014/main" id="{D02E139A-7870-E6EE-F1CC-A1DEDAF4BE07}"/>
              </a:ext>
            </a:extLst>
          </p:cNvPr>
          <p:cNvSpPr txBox="1"/>
          <p:nvPr/>
        </p:nvSpPr>
        <p:spPr>
          <a:xfrm>
            <a:off x="1833489" y="1981200"/>
            <a:ext cx="6248400" cy="1631216"/>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tx1"/>
                </a:solidFill>
                <a:latin typeface="+mn-lt"/>
              </a:rPr>
              <a:t>It has been eight weeks since patient started RIPE.</a:t>
            </a:r>
          </a:p>
          <a:p>
            <a:pPr marL="342900" indent="-342900">
              <a:buFont typeface="Arial" panose="020B0604020202020204" pitchFamily="34" charset="0"/>
              <a:buChar char="•"/>
            </a:pPr>
            <a:r>
              <a:rPr lang="en-US" sz="2000" dirty="0">
                <a:solidFill>
                  <a:schemeClr val="tx1"/>
                </a:solidFill>
                <a:latin typeface="+mn-lt"/>
              </a:rPr>
              <a:t>He missed 7 DOT doses during the initial phase, but otherwise no interruptions.</a:t>
            </a:r>
          </a:p>
          <a:p>
            <a:pPr marL="342900" indent="-342900">
              <a:buFont typeface="Arial" panose="020B0604020202020204" pitchFamily="34" charset="0"/>
              <a:buChar char="•"/>
            </a:pPr>
            <a:r>
              <a:rPr lang="en-US" sz="2000" dirty="0">
                <a:solidFill>
                  <a:schemeClr val="tx1"/>
                </a:solidFill>
                <a:latin typeface="+mn-lt"/>
              </a:rPr>
              <a:t>His DSTs have now resulted:</a:t>
            </a:r>
          </a:p>
          <a:p>
            <a:endParaRPr lang="en-US" sz="2000" dirty="0">
              <a:solidFill>
                <a:schemeClr val="tx1"/>
              </a:solidFill>
              <a:latin typeface="Bahnschrift Light Condensed" panose="020B0502040204020203" pitchFamily="34" charset="0"/>
            </a:endParaRPr>
          </a:p>
        </p:txBody>
      </p:sp>
      <p:sp>
        <p:nvSpPr>
          <p:cNvPr id="7" name="TextBox 6">
            <a:extLst>
              <a:ext uri="{FF2B5EF4-FFF2-40B4-BE49-F238E27FC236}">
                <a16:creationId xmlns:a16="http://schemas.microsoft.com/office/drawing/2014/main" id="{1B591411-6116-D9D6-32C2-52766D254F61}"/>
              </a:ext>
            </a:extLst>
          </p:cNvPr>
          <p:cNvSpPr txBox="1"/>
          <p:nvPr/>
        </p:nvSpPr>
        <p:spPr>
          <a:xfrm>
            <a:off x="2133600" y="3612416"/>
            <a:ext cx="5948289" cy="1938992"/>
          </a:xfrm>
          <a:prstGeom prst="rect">
            <a:avLst/>
          </a:prstGeom>
          <a:solidFill>
            <a:schemeClr val="bg1">
              <a:lumMod val="85000"/>
            </a:schemeClr>
          </a:solidFill>
          <a:ln w="28575">
            <a:solidFill>
              <a:schemeClr val="tx1"/>
            </a:solidFill>
          </a:ln>
        </p:spPr>
        <p:txBody>
          <a:bodyPr wrap="square" rtlCol="0">
            <a:spAutoFit/>
          </a:bodyPr>
          <a:lstStyle/>
          <a:p>
            <a:pPr lvl="1"/>
            <a:r>
              <a:rPr lang="en-US" sz="2400" dirty="0">
                <a:solidFill>
                  <a:schemeClr val="tx1"/>
                </a:solidFill>
                <a:latin typeface="Bahnschrift Light Condensed" panose="020B0502040204020203" pitchFamily="34" charset="0"/>
              </a:rPr>
              <a:t>INH susceptible 1.0mcg/ml; RESISTANT at 0.2mcg/ml</a:t>
            </a:r>
          </a:p>
          <a:p>
            <a:pPr lvl="1"/>
            <a:r>
              <a:rPr lang="en-US" sz="2400" dirty="0">
                <a:solidFill>
                  <a:schemeClr val="tx1"/>
                </a:solidFill>
                <a:latin typeface="Bahnschrift Light Condensed" panose="020B0502040204020203" pitchFamily="34" charset="0"/>
              </a:rPr>
              <a:t>RIF susceptible</a:t>
            </a:r>
          </a:p>
          <a:p>
            <a:pPr lvl="1"/>
            <a:r>
              <a:rPr lang="en-US" sz="2400" dirty="0">
                <a:solidFill>
                  <a:schemeClr val="tx1"/>
                </a:solidFill>
                <a:latin typeface="Bahnschrift Light Condensed" panose="020B0502040204020203" pitchFamily="34" charset="0"/>
              </a:rPr>
              <a:t>PZA susceptible</a:t>
            </a:r>
          </a:p>
          <a:p>
            <a:pPr lvl="1"/>
            <a:r>
              <a:rPr lang="en-US" sz="2400" dirty="0">
                <a:solidFill>
                  <a:schemeClr val="tx1"/>
                </a:solidFill>
                <a:latin typeface="Bahnschrift Light Condensed" panose="020B0502040204020203" pitchFamily="34" charset="0"/>
              </a:rPr>
              <a:t>EMB susceptible</a:t>
            </a:r>
          </a:p>
          <a:p>
            <a:pPr lvl="1"/>
            <a:r>
              <a:rPr lang="en-US" sz="2400" dirty="0">
                <a:solidFill>
                  <a:schemeClr val="tx1"/>
                </a:solidFill>
                <a:latin typeface="Bahnschrift Light Condensed" panose="020B0502040204020203" pitchFamily="34" charset="0"/>
              </a:rPr>
              <a:t>OFX RESISTANT</a:t>
            </a:r>
          </a:p>
        </p:txBody>
      </p:sp>
    </p:spTree>
    <p:extLst>
      <p:ext uri="{BB962C8B-B14F-4D97-AF65-F5344CB8AC3E}">
        <p14:creationId xmlns:p14="http://schemas.microsoft.com/office/powerpoint/2010/main" val="1530377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82A868-CB3F-ED7A-B141-EE9A67206D37}"/>
              </a:ext>
            </a:extLst>
          </p:cNvPr>
          <p:cNvSpPr>
            <a:spLocks noGrp="1"/>
          </p:cNvSpPr>
          <p:nvPr>
            <p:ph type="sldNum" sz="quarter" idx="12"/>
          </p:nvPr>
        </p:nvSpPr>
        <p:spPr/>
        <p:txBody>
          <a:bodyPr/>
          <a:lstStyle/>
          <a:p>
            <a:fld id="{21EDE7A0-2A40-4843-A4BA-64BCA4242F6B}" type="slidenum">
              <a:rPr lang="en-US" smtClean="0"/>
              <a:t>21</a:t>
            </a:fld>
            <a:endParaRPr lang="en-US"/>
          </a:p>
        </p:txBody>
      </p:sp>
      <p:sp>
        <p:nvSpPr>
          <p:cNvPr id="3" name="Title 2">
            <a:extLst>
              <a:ext uri="{FF2B5EF4-FFF2-40B4-BE49-F238E27FC236}">
                <a16:creationId xmlns:a16="http://schemas.microsoft.com/office/drawing/2014/main" id="{7ECDF11F-407A-C670-E39F-86834F993591}"/>
              </a:ext>
            </a:extLst>
          </p:cNvPr>
          <p:cNvSpPr>
            <a:spLocks noGrp="1"/>
          </p:cNvSpPr>
          <p:nvPr>
            <p:ph type="title" idx="4294967295"/>
          </p:nvPr>
        </p:nvSpPr>
        <p:spPr>
          <a:xfrm>
            <a:off x="466726" y="220635"/>
            <a:ext cx="5410200" cy="1108075"/>
          </a:xfrm>
        </p:spPr>
        <p:txBody>
          <a:bodyPr/>
          <a:lstStyle/>
          <a:p>
            <a:r>
              <a:rPr lang="en-US" dirty="0"/>
              <a:t>Treatment Orders</a:t>
            </a:r>
          </a:p>
        </p:txBody>
      </p:sp>
      <p:sp>
        <p:nvSpPr>
          <p:cNvPr id="5" name="TextBox 4">
            <a:extLst>
              <a:ext uri="{FF2B5EF4-FFF2-40B4-BE49-F238E27FC236}">
                <a16:creationId xmlns:a16="http://schemas.microsoft.com/office/drawing/2014/main" id="{CE98368D-DDAA-B0C8-ACB0-26221CB02C31}"/>
              </a:ext>
            </a:extLst>
          </p:cNvPr>
          <p:cNvSpPr txBox="1"/>
          <p:nvPr/>
        </p:nvSpPr>
        <p:spPr>
          <a:xfrm>
            <a:off x="466726" y="1216997"/>
            <a:ext cx="2971800" cy="5078313"/>
          </a:xfrm>
          <a:prstGeom prst="rect">
            <a:avLst/>
          </a:prstGeom>
          <a:noFill/>
        </p:spPr>
        <p:txBody>
          <a:bodyPr wrap="square">
            <a:spAutoFit/>
          </a:bodyPr>
          <a:lstStyle/>
          <a:p>
            <a:r>
              <a:rPr lang="en-US" sz="2400" dirty="0">
                <a:solidFill>
                  <a:schemeClr val="tx1"/>
                </a:solidFill>
                <a:latin typeface="+mn-lt"/>
              </a:rPr>
              <a:t>The treating physician is a pulmonologist in town.</a:t>
            </a:r>
          </a:p>
          <a:p>
            <a:endParaRPr lang="en-US" sz="2400" dirty="0">
              <a:solidFill>
                <a:schemeClr val="tx1"/>
              </a:solidFill>
              <a:latin typeface="+mn-lt"/>
            </a:endParaRPr>
          </a:p>
          <a:p>
            <a:r>
              <a:rPr lang="en-US" sz="2400" dirty="0">
                <a:solidFill>
                  <a:schemeClr val="tx1"/>
                </a:solidFill>
                <a:latin typeface="+mn-lt"/>
              </a:rPr>
              <a:t>He writes the following order ---</a:t>
            </a:r>
          </a:p>
          <a:p>
            <a:endParaRPr lang="en-US" sz="2400" dirty="0">
              <a:solidFill>
                <a:schemeClr val="tx1"/>
              </a:solidFill>
              <a:latin typeface="+mn-lt"/>
            </a:endParaRPr>
          </a:p>
          <a:p>
            <a:r>
              <a:rPr lang="en-US" sz="2400" dirty="0">
                <a:solidFill>
                  <a:schemeClr val="tx1"/>
                </a:solidFill>
                <a:latin typeface="+mn-lt"/>
              </a:rPr>
              <a:t>You contact him to discuss this plan, because it is not the same as what is listed in the DSHS SDOs. </a:t>
            </a:r>
          </a:p>
          <a:p>
            <a:endParaRPr lang="en-US" dirty="0">
              <a:solidFill>
                <a:schemeClr val="tx1"/>
              </a:solidFill>
              <a:latin typeface="+mn-lt"/>
            </a:endParaRPr>
          </a:p>
          <a:p>
            <a:endParaRPr lang="en-US" dirty="0">
              <a:solidFill>
                <a:schemeClr val="tx1"/>
              </a:solidFill>
              <a:latin typeface="+mn-lt"/>
            </a:endParaRPr>
          </a:p>
        </p:txBody>
      </p:sp>
      <p:grpSp>
        <p:nvGrpSpPr>
          <p:cNvPr id="7" name="Group 6">
            <a:extLst>
              <a:ext uri="{FF2B5EF4-FFF2-40B4-BE49-F238E27FC236}">
                <a16:creationId xmlns:a16="http://schemas.microsoft.com/office/drawing/2014/main" id="{2C5D1B57-0A33-9317-E7C4-A0B153DCC49F}"/>
              </a:ext>
            </a:extLst>
          </p:cNvPr>
          <p:cNvGrpSpPr/>
          <p:nvPr/>
        </p:nvGrpSpPr>
        <p:grpSpPr>
          <a:xfrm>
            <a:off x="3981450" y="457200"/>
            <a:ext cx="4953000" cy="5715000"/>
            <a:chOff x="-1195589" y="1087131"/>
            <a:chExt cx="4327302" cy="5489399"/>
          </a:xfrm>
        </p:grpSpPr>
        <p:pic>
          <p:nvPicPr>
            <p:cNvPr id="1026" name="Picture 2" descr="Prescription Pad Blanks">
              <a:extLst>
                <a:ext uri="{FF2B5EF4-FFF2-40B4-BE49-F238E27FC236}">
                  <a16:creationId xmlns:a16="http://schemas.microsoft.com/office/drawing/2014/main" id="{583DE005-3016-6A3B-5753-06E42E9065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0" t="9185" r="15493" b="10770"/>
            <a:stretch/>
          </p:blipFill>
          <p:spPr bwMode="auto">
            <a:xfrm>
              <a:off x="-1195589" y="1087131"/>
              <a:ext cx="4327302" cy="54893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9198F38-EAD0-A132-141A-838CCC919214}"/>
                </a:ext>
              </a:extLst>
            </p:cNvPr>
            <p:cNvSpPr txBox="1"/>
            <p:nvPr/>
          </p:nvSpPr>
          <p:spPr>
            <a:xfrm>
              <a:off x="-964322" y="2364823"/>
              <a:ext cx="4012321" cy="2838019"/>
            </a:xfrm>
            <a:prstGeom prst="rect">
              <a:avLst/>
            </a:prstGeom>
            <a:noFill/>
          </p:spPr>
          <p:txBody>
            <a:bodyPr wrap="square" rtlCol="0">
              <a:spAutoFit/>
            </a:bodyPr>
            <a:lstStyle/>
            <a:p>
              <a:endParaRPr lang="en-US" sz="2800" b="1" i="1" dirty="0">
                <a:solidFill>
                  <a:schemeClr val="tx1"/>
                </a:solidFill>
                <a:latin typeface="+mn-lt"/>
              </a:endParaRPr>
            </a:p>
            <a:p>
              <a:r>
                <a:rPr lang="en-US" sz="2800" b="1" i="1" dirty="0">
                  <a:solidFill>
                    <a:schemeClr val="accent1"/>
                  </a:solidFill>
                  <a:latin typeface="Brush Script MT" panose="03060802040406070304" pitchFamily="66" charset="0"/>
                  <a:ea typeface="STXingkai" panose="020B0503020204020204" pitchFamily="2" charset="-122"/>
                </a:rPr>
                <a:t>Discontinue pyrazinamide and ethambutol.</a:t>
              </a:r>
            </a:p>
            <a:p>
              <a:r>
                <a:rPr lang="en-US" sz="2800" b="1" i="1" dirty="0">
                  <a:solidFill>
                    <a:schemeClr val="accent1"/>
                  </a:solidFill>
                  <a:latin typeface="Brush Script MT" panose="03060802040406070304" pitchFamily="66" charset="0"/>
                  <a:ea typeface="STXingkai" panose="020B0503020204020204" pitchFamily="2" charset="-122"/>
                </a:rPr>
                <a:t>Keep patient on rifampin. </a:t>
              </a:r>
            </a:p>
            <a:p>
              <a:r>
                <a:rPr lang="en-US" sz="2800" b="1" i="1" dirty="0">
                  <a:solidFill>
                    <a:schemeClr val="accent1"/>
                  </a:solidFill>
                  <a:latin typeface="Brush Script MT" panose="03060802040406070304" pitchFamily="66" charset="0"/>
                  <a:ea typeface="STXingkai" panose="020B0503020204020204" pitchFamily="2" charset="-122"/>
                </a:rPr>
                <a:t>Increase isoniazid to 20mg/kg (low-level resistance).</a:t>
              </a:r>
            </a:p>
            <a:p>
              <a:endParaRPr lang="en-US" dirty="0"/>
            </a:p>
          </p:txBody>
        </p:sp>
      </p:grpSp>
    </p:spTree>
    <p:extLst>
      <p:ext uri="{BB962C8B-B14F-4D97-AF65-F5344CB8AC3E}">
        <p14:creationId xmlns:p14="http://schemas.microsoft.com/office/powerpoint/2010/main" val="1378322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a:extLst>
              <a:ext uri="{FF2B5EF4-FFF2-40B4-BE49-F238E27FC236}">
                <a16:creationId xmlns:a16="http://schemas.microsoft.com/office/drawing/2014/main" id="{008859C2-AC20-434A-92F0-C8EDF83F86C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2"/>
                </a:solidFill>
                <a:latin typeface="Garamond" panose="02020404030301010803" pitchFamily="18" charset="0"/>
              </a:defRPr>
            </a:lvl1pPr>
            <a:lvl2pPr marL="742950" indent="-285750">
              <a:defRPr>
                <a:solidFill>
                  <a:schemeClr val="bg2"/>
                </a:solidFill>
                <a:latin typeface="Garamond" panose="02020404030301010803" pitchFamily="18" charset="0"/>
              </a:defRPr>
            </a:lvl2pPr>
            <a:lvl3pPr marL="1143000" indent="-228600">
              <a:defRPr>
                <a:solidFill>
                  <a:schemeClr val="bg2"/>
                </a:solidFill>
                <a:latin typeface="Garamond" panose="02020404030301010803" pitchFamily="18" charset="0"/>
              </a:defRPr>
            </a:lvl3pPr>
            <a:lvl4pPr marL="1600200" indent="-228600">
              <a:defRPr>
                <a:solidFill>
                  <a:schemeClr val="bg2"/>
                </a:solidFill>
                <a:latin typeface="Garamond" panose="02020404030301010803" pitchFamily="18" charset="0"/>
              </a:defRPr>
            </a:lvl4pPr>
            <a:lvl5pPr marL="2057400" indent="-228600">
              <a:defRPr>
                <a:solidFill>
                  <a:schemeClr val="bg2"/>
                </a:solidFill>
                <a:latin typeface="Garamond" panose="02020404030301010803" pitchFamily="18" charset="0"/>
              </a:defRPr>
            </a:lvl5pPr>
            <a:lvl6pPr marL="2514600" indent="-228600" eaLnBrk="0" fontAlgn="base" hangingPunct="0">
              <a:spcBef>
                <a:spcPct val="0"/>
              </a:spcBef>
              <a:spcAft>
                <a:spcPct val="0"/>
              </a:spcAft>
              <a:defRPr>
                <a:solidFill>
                  <a:schemeClr val="bg2"/>
                </a:solidFill>
                <a:latin typeface="Garamond" panose="02020404030301010803" pitchFamily="18" charset="0"/>
              </a:defRPr>
            </a:lvl6pPr>
            <a:lvl7pPr marL="2971800" indent="-228600" eaLnBrk="0" fontAlgn="base" hangingPunct="0">
              <a:spcBef>
                <a:spcPct val="0"/>
              </a:spcBef>
              <a:spcAft>
                <a:spcPct val="0"/>
              </a:spcAft>
              <a:defRPr>
                <a:solidFill>
                  <a:schemeClr val="bg2"/>
                </a:solidFill>
                <a:latin typeface="Garamond" panose="02020404030301010803" pitchFamily="18" charset="0"/>
              </a:defRPr>
            </a:lvl7pPr>
            <a:lvl8pPr marL="3429000" indent="-228600" eaLnBrk="0" fontAlgn="base" hangingPunct="0">
              <a:spcBef>
                <a:spcPct val="0"/>
              </a:spcBef>
              <a:spcAft>
                <a:spcPct val="0"/>
              </a:spcAft>
              <a:defRPr>
                <a:solidFill>
                  <a:schemeClr val="bg2"/>
                </a:solidFill>
                <a:latin typeface="Garamond" panose="02020404030301010803" pitchFamily="18" charset="0"/>
              </a:defRPr>
            </a:lvl8pPr>
            <a:lvl9pPr marL="3886200" indent="-228600" eaLnBrk="0" fontAlgn="base" hangingPunct="0">
              <a:spcBef>
                <a:spcPct val="0"/>
              </a:spcBef>
              <a:spcAft>
                <a:spcPct val="0"/>
              </a:spcAft>
              <a:defRPr>
                <a:solidFill>
                  <a:schemeClr val="bg2"/>
                </a:solidFill>
                <a:latin typeface="Garamond" panose="02020404030301010803" pitchFamily="18" charset="0"/>
              </a:defRPr>
            </a:lvl9pPr>
          </a:lstStyle>
          <a:p>
            <a:fld id="{F82A3F54-3FD8-46B8-A4C4-B674A056802E}" type="slidenum">
              <a:rPr lang="en-US" altLang="en-US" smtClean="0">
                <a:solidFill>
                  <a:schemeClr val="tx1"/>
                </a:solidFill>
                <a:latin typeface="Arial" panose="020B0604020202020204" pitchFamily="34" charset="0"/>
              </a:rPr>
              <a:pPr/>
              <a:t>22</a:t>
            </a:fld>
            <a:endParaRPr lang="en-US" altLang="en-US">
              <a:solidFill>
                <a:schemeClr val="tx1"/>
              </a:solidFill>
              <a:latin typeface="Arial" panose="020B0604020202020204" pitchFamily="34" charset="0"/>
            </a:endParaRPr>
          </a:p>
        </p:txBody>
      </p:sp>
      <p:graphicFrame>
        <p:nvGraphicFramePr>
          <p:cNvPr id="7" name="Diagram 6">
            <a:extLst>
              <a:ext uri="{FF2B5EF4-FFF2-40B4-BE49-F238E27FC236}">
                <a16:creationId xmlns:a16="http://schemas.microsoft.com/office/drawing/2014/main" id="{4FAA38E9-E9F5-4E42-A381-CEB54C63AFE3}"/>
              </a:ext>
            </a:extLst>
          </p:cNvPr>
          <p:cNvGraphicFramePr/>
          <p:nvPr>
            <p:extLst>
              <p:ext uri="{D42A27DB-BD31-4B8C-83A1-F6EECF244321}">
                <p14:modId xmlns:p14="http://schemas.microsoft.com/office/powerpoint/2010/main" val="3783773033"/>
              </p:ext>
            </p:extLst>
          </p:nvPr>
        </p:nvGraphicFramePr>
        <p:xfrm>
          <a:off x="25874" y="471889"/>
          <a:ext cx="8356126"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16">
            <a:extLst>
              <a:ext uri="{FF2B5EF4-FFF2-40B4-BE49-F238E27FC236}">
                <a16:creationId xmlns:a16="http://schemas.microsoft.com/office/drawing/2014/main" id="{42CD8D96-1F37-4E9D-899A-C40DD087A09C}"/>
              </a:ext>
            </a:extLst>
          </p:cNvPr>
          <p:cNvSpPr/>
          <p:nvPr/>
        </p:nvSpPr>
        <p:spPr>
          <a:xfrm>
            <a:off x="7962900" y="1524000"/>
            <a:ext cx="914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hlinkClick r:id="rId8" action="ppaction://hlinksldjump"/>
              </a:rPr>
              <a:t>Go to slide 23</a:t>
            </a:r>
            <a:endParaRPr lang="en-US" b="1" dirty="0"/>
          </a:p>
        </p:txBody>
      </p:sp>
      <p:sp>
        <p:nvSpPr>
          <p:cNvPr id="22" name="Rectangle 21">
            <a:extLst>
              <a:ext uri="{FF2B5EF4-FFF2-40B4-BE49-F238E27FC236}">
                <a16:creationId xmlns:a16="http://schemas.microsoft.com/office/drawing/2014/main" id="{0F099AC5-6853-4F68-8590-0AAA5D470BFB}"/>
              </a:ext>
            </a:extLst>
          </p:cNvPr>
          <p:cNvSpPr/>
          <p:nvPr/>
        </p:nvSpPr>
        <p:spPr>
          <a:xfrm>
            <a:off x="7987145" y="4572000"/>
            <a:ext cx="914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hlinkClick r:id="rId9" action="ppaction://hlinksldjump"/>
              </a:rPr>
              <a:t>Go to slide 26</a:t>
            </a:r>
            <a:endParaRPr lang="en-US" b="1" dirty="0"/>
          </a:p>
        </p:txBody>
      </p:sp>
    </p:spTree>
    <p:extLst>
      <p:ext uri="{BB962C8B-B14F-4D97-AF65-F5344CB8AC3E}">
        <p14:creationId xmlns:p14="http://schemas.microsoft.com/office/powerpoint/2010/main" val="3258754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CB84B5D-B8C9-4E07-9ACD-C8D129ADEEC7}"/>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It’s been nearly six months. EMB and PZA were discontinued after the initial phase, and the patient has had 87 DOT doses of high-dose INH, RIF and needs 43 more doses to complete therapy.</a:t>
            </a:r>
          </a:p>
          <a:p>
            <a:pPr marL="342900" indent="-342900">
              <a:buFont typeface="Arial" panose="020B0604020202020204" pitchFamily="34" charset="0"/>
              <a:buChar char="•"/>
            </a:pPr>
            <a:r>
              <a:rPr lang="en-US" dirty="0"/>
              <a:t>You contact DSHS TB Unit for an unrelated question and mention this patient.</a:t>
            </a:r>
          </a:p>
          <a:p>
            <a:pPr marL="342900" indent="-342900">
              <a:buFont typeface="Arial" panose="020B0604020202020204" pitchFamily="34" charset="0"/>
              <a:buChar char="•"/>
            </a:pPr>
            <a:r>
              <a:rPr lang="en-US" dirty="0"/>
              <a:t>The nurse inquires more and reminds you that INH resistance, event low level, no longer uses high-dose INH. A consult is suggested. </a:t>
            </a:r>
          </a:p>
        </p:txBody>
      </p:sp>
      <p:sp>
        <p:nvSpPr>
          <p:cNvPr id="5" name="Slide Number Placeholder 4">
            <a:extLst>
              <a:ext uri="{FF2B5EF4-FFF2-40B4-BE49-F238E27FC236}">
                <a16:creationId xmlns:a16="http://schemas.microsoft.com/office/drawing/2014/main" id="{DF3397C6-405A-4A6C-A345-013AF5F6A769}"/>
              </a:ext>
            </a:extLst>
          </p:cNvPr>
          <p:cNvSpPr>
            <a:spLocks noGrp="1"/>
          </p:cNvSpPr>
          <p:nvPr>
            <p:ph type="sldNum" sz="quarter" idx="12"/>
          </p:nvPr>
        </p:nvSpPr>
        <p:spPr/>
        <p:txBody>
          <a:bodyPr/>
          <a:lstStyle/>
          <a:p>
            <a:fld id="{7881CAF0-393A-4A4D-8D17-EFF3DA1E21A3}" type="slidenum">
              <a:rPr lang="en-US" altLang="en-US" smtClean="0"/>
              <a:pPr/>
              <a:t>23</a:t>
            </a:fld>
            <a:endParaRPr lang="en-US" altLang="en-US"/>
          </a:p>
        </p:txBody>
      </p:sp>
      <p:sp>
        <p:nvSpPr>
          <p:cNvPr id="6" name="Title 5">
            <a:extLst>
              <a:ext uri="{FF2B5EF4-FFF2-40B4-BE49-F238E27FC236}">
                <a16:creationId xmlns:a16="http://schemas.microsoft.com/office/drawing/2014/main" id="{F4559A2B-1054-4734-906F-944C686CF972}"/>
              </a:ext>
            </a:extLst>
          </p:cNvPr>
          <p:cNvSpPr>
            <a:spLocks noGrp="1"/>
          </p:cNvSpPr>
          <p:nvPr>
            <p:ph type="title"/>
          </p:nvPr>
        </p:nvSpPr>
        <p:spPr/>
        <p:txBody>
          <a:bodyPr/>
          <a:lstStyle/>
          <a:p>
            <a:r>
              <a:rPr lang="en-US" dirty="0"/>
              <a:t>Option A</a:t>
            </a:r>
          </a:p>
        </p:txBody>
      </p:sp>
    </p:spTree>
    <p:extLst>
      <p:ext uri="{BB962C8B-B14F-4D97-AF65-F5344CB8AC3E}">
        <p14:creationId xmlns:p14="http://schemas.microsoft.com/office/powerpoint/2010/main" val="1341005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559A2B-1054-4734-906F-944C686CF972}"/>
              </a:ext>
            </a:extLst>
          </p:cNvPr>
          <p:cNvSpPr>
            <a:spLocks noGrp="1"/>
          </p:cNvSpPr>
          <p:nvPr>
            <p:ph type="title"/>
          </p:nvPr>
        </p:nvSpPr>
        <p:spPr/>
        <p:txBody>
          <a:bodyPr/>
          <a:lstStyle/>
          <a:p>
            <a:r>
              <a:rPr lang="en-US" dirty="0"/>
              <a:t>Re-Start Therapy From the Beginning </a:t>
            </a:r>
          </a:p>
        </p:txBody>
      </p:sp>
      <p:sp>
        <p:nvSpPr>
          <p:cNvPr id="7" name="Content Placeholder 6">
            <a:extLst>
              <a:ext uri="{FF2B5EF4-FFF2-40B4-BE49-F238E27FC236}">
                <a16:creationId xmlns:a16="http://schemas.microsoft.com/office/drawing/2014/main" id="{7CB84B5D-B8C9-4E07-9ACD-C8D129ADEEC7}"/>
              </a:ext>
            </a:extLst>
          </p:cNvPr>
          <p:cNvSpPr>
            <a:spLocks noGrp="1"/>
          </p:cNvSpPr>
          <p:nvPr>
            <p:ph idx="1"/>
          </p:nvPr>
        </p:nvSpPr>
        <p:spPr>
          <a:xfrm>
            <a:off x="381000" y="1579828"/>
            <a:ext cx="7886700" cy="4776521"/>
          </a:xfrm>
        </p:spPr>
        <p:txBody>
          <a:bodyPr>
            <a:normAutofit/>
          </a:bodyPr>
          <a:lstStyle/>
          <a:p>
            <a:pPr marL="0" indent="0">
              <a:buNone/>
            </a:pPr>
            <a:r>
              <a:rPr lang="en-US" dirty="0"/>
              <a:t>HNTC recommends the following: </a:t>
            </a:r>
          </a:p>
          <a:p>
            <a:pPr marL="0" indent="0">
              <a:buNone/>
            </a:pPr>
            <a:endParaRPr lang="en-US" dirty="0"/>
          </a:p>
          <a:p>
            <a:pPr marL="685800" lvl="2" indent="0">
              <a:buNone/>
            </a:pPr>
            <a:r>
              <a:rPr lang="en-US" sz="1600" i="1" dirty="0">
                <a:effectLst/>
                <a:latin typeface="Verdana" panose="020B0604030504040204" pitchFamily="34" charset="0"/>
                <a:ea typeface="Verdana" panose="020B0604030504040204" pitchFamily="34" charset="0"/>
              </a:rPr>
              <a:t>Basically, any doses after you stopped EMB and PZA are not adequate. I would recommend:</a:t>
            </a:r>
            <a:endParaRPr lang="en-US" sz="1600" i="1" dirty="0">
              <a:effectLst/>
              <a:latin typeface="Calibri" panose="020F0502020204030204" pitchFamily="34" charset="0"/>
              <a:ea typeface="Verdana" panose="020B0604030504040204" pitchFamily="34" charset="0"/>
            </a:endParaRPr>
          </a:p>
          <a:p>
            <a:pPr marL="1028700" lvl="2" indent="-342900">
              <a:spcBef>
                <a:spcPts val="0"/>
              </a:spcBef>
              <a:buFont typeface="+mj-lt"/>
              <a:buAutoNum type="arabicPeriod"/>
            </a:pPr>
            <a:r>
              <a:rPr lang="en-US" sz="1600" i="1" dirty="0">
                <a:effectLst/>
                <a:latin typeface="Verdana" panose="020B0604030504040204" pitchFamily="34" charset="0"/>
                <a:ea typeface="Times New Roman" panose="02020603050405020304" pitchFamily="18" charset="0"/>
              </a:rPr>
              <a:t>Repeat a CXR now to establish a new baseline</a:t>
            </a:r>
            <a:endParaRPr lang="en-US" sz="1600" i="1" dirty="0">
              <a:effectLst/>
              <a:latin typeface="Calibri" panose="020F0502020204030204" pitchFamily="34" charset="0"/>
              <a:ea typeface="Verdana" panose="020B0604030504040204" pitchFamily="34" charset="0"/>
            </a:endParaRPr>
          </a:p>
          <a:p>
            <a:pPr marL="1028700" lvl="2" indent="-342900">
              <a:spcBef>
                <a:spcPts val="0"/>
              </a:spcBef>
              <a:buFont typeface="+mj-lt"/>
              <a:buAutoNum type="arabicPeriod"/>
            </a:pPr>
            <a:r>
              <a:rPr lang="en-US" sz="1600" i="1" dirty="0">
                <a:effectLst/>
                <a:latin typeface="Verdana" panose="020B0604030504040204" pitchFamily="34" charset="0"/>
                <a:ea typeface="Times New Roman" panose="02020603050405020304" pitchFamily="18" charset="0"/>
              </a:rPr>
              <a:t>Collect sputum x 3 to ensure he has not developed additional resistance</a:t>
            </a:r>
            <a:endParaRPr lang="en-US" sz="1600" i="1" dirty="0">
              <a:effectLst/>
              <a:latin typeface="Calibri" panose="020F0502020204030204" pitchFamily="34" charset="0"/>
              <a:ea typeface="Verdana" panose="020B0604030504040204" pitchFamily="34" charset="0"/>
            </a:endParaRPr>
          </a:p>
          <a:p>
            <a:pPr marL="1028700" lvl="2" indent="-342900">
              <a:spcBef>
                <a:spcPts val="0"/>
              </a:spcBef>
              <a:buFont typeface="+mj-lt"/>
              <a:buAutoNum type="arabicPeriod"/>
            </a:pPr>
            <a:r>
              <a:rPr lang="en-US" sz="1600" i="1" dirty="0">
                <a:effectLst/>
                <a:latin typeface="Verdana" panose="020B0604030504040204" pitchFamily="34" charset="0"/>
                <a:ea typeface="Times New Roman" panose="02020603050405020304" pitchFamily="18" charset="0"/>
              </a:rPr>
              <a:t>For his weight of 88 kg, treat with:</a:t>
            </a:r>
            <a:endParaRPr lang="en-US" sz="1600" i="1" dirty="0">
              <a:effectLst/>
              <a:latin typeface="Calibri" panose="020F0502020204030204" pitchFamily="34" charset="0"/>
              <a:ea typeface="Verdana" panose="020B0604030504040204" pitchFamily="34" charset="0"/>
            </a:endParaRPr>
          </a:p>
          <a:p>
            <a:pPr marL="1428750" lvl="3" indent="-285750">
              <a:spcBef>
                <a:spcPts val="0"/>
              </a:spcBef>
              <a:buFont typeface="+mj-lt"/>
              <a:buAutoNum type="alphaLcPeriod"/>
            </a:pPr>
            <a:r>
              <a:rPr lang="en-US" sz="1600" i="1" dirty="0">
                <a:effectLst/>
                <a:latin typeface="Verdana" panose="020B0604030504040204" pitchFamily="34" charset="0"/>
                <a:ea typeface="Times New Roman" panose="02020603050405020304" pitchFamily="18" charset="0"/>
              </a:rPr>
              <a:t>Rifampin       900 mg daily (I would increase the dose just in case)</a:t>
            </a:r>
            <a:endParaRPr lang="en-US" sz="1600" i="1" dirty="0">
              <a:effectLst/>
              <a:latin typeface="Calibri" panose="020F0502020204030204" pitchFamily="34" charset="0"/>
              <a:ea typeface="Verdana" panose="020B0604030504040204" pitchFamily="34" charset="0"/>
            </a:endParaRPr>
          </a:p>
          <a:p>
            <a:pPr marL="1428750" lvl="3" indent="-285750">
              <a:spcBef>
                <a:spcPts val="0"/>
              </a:spcBef>
              <a:buFont typeface="+mj-lt"/>
              <a:buAutoNum type="alphaLcPeriod"/>
            </a:pPr>
            <a:r>
              <a:rPr lang="en-US" sz="1600" i="1" dirty="0">
                <a:effectLst/>
                <a:latin typeface="Verdana" panose="020B0604030504040204" pitchFamily="34" charset="0"/>
                <a:ea typeface="Times New Roman" panose="02020603050405020304" pitchFamily="18" charset="0"/>
              </a:rPr>
              <a:t>EMB              1600 mg daily</a:t>
            </a:r>
            <a:endParaRPr lang="en-US" sz="1600" i="1" dirty="0">
              <a:effectLst/>
              <a:latin typeface="Calibri" panose="020F0502020204030204" pitchFamily="34" charset="0"/>
              <a:ea typeface="Verdana" panose="020B0604030504040204" pitchFamily="34" charset="0"/>
            </a:endParaRPr>
          </a:p>
          <a:p>
            <a:pPr marL="1428750" lvl="3" indent="-285750">
              <a:spcBef>
                <a:spcPts val="0"/>
              </a:spcBef>
              <a:buFont typeface="+mj-lt"/>
              <a:buAutoNum type="alphaLcPeriod"/>
            </a:pPr>
            <a:r>
              <a:rPr lang="en-US" sz="1600" i="1" dirty="0">
                <a:effectLst/>
                <a:latin typeface="Verdana" panose="020B0604030504040204" pitchFamily="34" charset="0"/>
                <a:ea typeface="Times New Roman" panose="02020603050405020304" pitchFamily="18" charset="0"/>
              </a:rPr>
              <a:t>PZA              2000 mg daily</a:t>
            </a:r>
            <a:endParaRPr lang="en-US" sz="1600" i="1" dirty="0">
              <a:effectLst/>
              <a:latin typeface="Calibri" panose="020F0502020204030204" pitchFamily="34" charset="0"/>
              <a:ea typeface="Verdana" panose="020B0604030504040204" pitchFamily="34" charset="0"/>
            </a:endParaRPr>
          </a:p>
          <a:p>
            <a:pPr marL="1428750" lvl="3" indent="-285750">
              <a:spcBef>
                <a:spcPts val="0"/>
              </a:spcBef>
              <a:buFont typeface="+mj-lt"/>
              <a:buAutoNum type="alphaLcPeriod"/>
            </a:pPr>
            <a:r>
              <a:rPr lang="en-US" sz="1600" i="1" dirty="0">
                <a:effectLst/>
                <a:latin typeface="Verdana" panose="020B0604030504040204" pitchFamily="34" charset="0"/>
                <a:ea typeface="Times New Roman" panose="02020603050405020304" pitchFamily="18" charset="0"/>
              </a:rPr>
              <a:t>Linezolid        600 mg daily x 2 months</a:t>
            </a:r>
            <a:endParaRPr lang="en-US" sz="1600" i="1" dirty="0">
              <a:effectLst/>
              <a:latin typeface="Calibri" panose="020F0502020204030204" pitchFamily="34" charset="0"/>
              <a:ea typeface="Verdana" panose="020B0604030504040204" pitchFamily="34" charset="0"/>
            </a:endParaRPr>
          </a:p>
          <a:p>
            <a:pPr marL="1028700" lvl="2" indent="-342900">
              <a:spcBef>
                <a:spcPts val="0"/>
              </a:spcBef>
              <a:buFont typeface="+mj-lt"/>
              <a:buAutoNum type="alphaLcPeriod"/>
            </a:pPr>
            <a:r>
              <a:rPr lang="en-US" sz="1600" i="1" dirty="0">
                <a:effectLst/>
                <a:latin typeface="Verdana" panose="020B0604030504040204" pitchFamily="34" charset="0"/>
                <a:ea typeface="Times New Roman" panose="02020603050405020304" pitchFamily="18" charset="0"/>
              </a:rPr>
              <a:t>Repeat CXR at 2 months of treatment (at the end of linezolid doses) to assess response to treatment</a:t>
            </a:r>
            <a:endParaRPr lang="en-US" sz="1600" i="1" dirty="0">
              <a:effectLst/>
              <a:latin typeface="Calibri" panose="020F0502020204030204" pitchFamily="34" charset="0"/>
              <a:ea typeface="Verdana" panose="020B0604030504040204" pitchFamily="34" charset="0"/>
            </a:endParaRPr>
          </a:p>
          <a:p>
            <a:pPr marL="342900" lvl="1" indent="0">
              <a:buNone/>
            </a:pPr>
            <a:endParaRPr lang="en-US" dirty="0"/>
          </a:p>
          <a:p>
            <a:pPr marL="342900" lvl="1" indent="0">
              <a:buNone/>
            </a:pPr>
            <a:r>
              <a:rPr lang="en-US" sz="2000" dirty="0"/>
              <a:t>You must start TB therapy from the beginning.</a:t>
            </a:r>
          </a:p>
          <a:p>
            <a:pPr marL="342900" lvl="1" indent="0">
              <a:buNone/>
            </a:pPr>
            <a:r>
              <a:rPr lang="en-US" sz="2000" dirty="0"/>
              <a:t>The patient is beyond upset. </a:t>
            </a:r>
          </a:p>
        </p:txBody>
      </p:sp>
      <p:sp>
        <p:nvSpPr>
          <p:cNvPr id="5" name="Slide Number Placeholder 4">
            <a:extLst>
              <a:ext uri="{FF2B5EF4-FFF2-40B4-BE49-F238E27FC236}">
                <a16:creationId xmlns:a16="http://schemas.microsoft.com/office/drawing/2014/main" id="{DF3397C6-405A-4A6C-A345-013AF5F6A769}"/>
              </a:ext>
            </a:extLst>
          </p:cNvPr>
          <p:cNvSpPr>
            <a:spLocks noGrp="1"/>
          </p:cNvSpPr>
          <p:nvPr>
            <p:ph type="sldNum" sz="quarter" idx="4294967295"/>
          </p:nvPr>
        </p:nvSpPr>
        <p:spPr>
          <a:xfrm>
            <a:off x="7605713" y="6356350"/>
            <a:ext cx="1538287" cy="365125"/>
          </a:xfrm>
        </p:spPr>
        <p:txBody>
          <a:bodyPr/>
          <a:lstStyle/>
          <a:p>
            <a:fld id="{7881CAF0-393A-4A4D-8D17-EFF3DA1E21A3}" type="slidenum">
              <a:rPr lang="en-US" altLang="en-US" smtClean="0"/>
              <a:pPr/>
              <a:t>24</a:t>
            </a:fld>
            <a:endParaRPr lang="en-US" altLang="en-US"/>
          </a:p>
        </p:txBody>
      </p:sp>
    </p:spTree>
    <p:extLst>
      <p:ext uri="{BB962C8B-B14F-4D97-AF65-F5344CB8AC3E}">
        <p14:creationId xmlns:p14="http://schemas.microsoft.com/office/powerpoint/2010/main" val="581478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9BA112-2F79-7454-5FE2-9B2ABB2A77FE}"/>
              </a:ext>
            </a:extLst>
          </p:cNvPr>
          <p:cNvSpPr>
            <a:spLocks noGrp="1"/>
          </p:cNvSpPr>
          <p:nvPr>
            <p:ph type="title"/>
          </p:nvPr>
        </p:nvSpPr>
        <p:spPr/>
        <p:txBody>
          <a:bodyPr/>
          <a:lstStyle/>
          <a:p>
            <a:r>
              <a:rPr lang="en-US" dirty="0"/>
              <a:t>Check in: Was this the right option? </a:t>
            </a:r>
          </a:p>
        </p:txBody>
      </p:sp>
      <p:sp>
        <p:nvSpPr>
          <p:cNvPr id="4" name="Slide Number Placeholder 3">
            <a:extLst>
              <a:ext uri="{FF2B5EF4-FFF2-40B4-BE49-F238E27FC236}">
                <a16:creationId xmlns:a16="http://schemas.microsoft.com/office/drawing/2014/main" id="{EB0D0F6A-4A0F-0559-4656-BEB5D399F891}"/>
              </a:ext>
            </a:extLst>
          </p:cNvPr>
          <p:cNvSpPr>
            <a:spLocks noGrp="1"/>
          </p:cNvSpPr>
          <p:nvPr>
            <p:ph type="sldNum" sz="quarter" idx="4294967295"/>
          </p:nvPr>
        </p:nvSpPr>
        <p:spPr>
          <a:xfrm>
            <a:off x="7086600" y="6356350"/>
            <a:ext cx="2057400" cy="365125"/>
          </a:xfrm>
        </p:spPr>
        <p:txBody>
          <a:bodyPr/>
          <a:lstStyle/>
          <a:p>
            <a:fld id="{21EDE7A0-2A40-4843-A4BA-64BCA4242F6B}" type="slidenum">
              <a:rPr lang="en-US" smtClean="0"/>
              <a:t>25</a:t>
            </a:fld>
            <a:endParaRPr lang="en-US"/>
          </a:p>
        </p:txBody>
      </p:sp>
    </p:spTree>
    <p:extLst>
      <p:ext uri="{BB962C8B-B14F-4D97-AF65-F5344CB8AC3E}">
        <p14:creationId xmlns:p14="http://schemas.microsoft.com/office/powerpoint/2010/main" val="29803258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CB84B5D-B8C9-4E07-9ACD-C8D129ADEEC7}"/>
              </a:ext>
            </a:extLst>
          </p:cNvPr>
          <p:cNvSpPr>
            <a:spLocks noGrp="1"/>
          </p:cNvSpPr>
          <p:nvPr>
            <p:ph idx="1"/>
          </p:nvPr>
        </p:nvSpPr>
        <p:spPr>
          <a:xfrm>
            <a:off x="1797929" y="1983039"/>
            <a:ext cx="6339494" cy="4240258"/>
          </a:xfrm>
        </p:spPr>
        <p:txBody>
          <a:bodyPr>
            <a:normAutofit/>
          </a:bodyPr>
          <a:lstStyle/>
          <a:p>
            <a:pPr marL="342900" indent="-342900">
              <a:buFont typeface="Arial" panose="020B0604020202020204" pitchFamily="34" charset="0"/>
              <a:buChar char="•"/>
            </a:pPr>
            <a:r>
              <a:rPr lang="en-US" dirty="0"/>
              <a:t>You inform the physician that you cannot move forward with the regimen, showing the SDOs indicating how to address low-level INH resistance.</a:t>
            </a:r>
          </a:p>
          <a:p>
            <a:pPr marL="342900" indent="-342900">
              <a:buFont typeface="Arial" panose="020B0604020202020204" pitchFamily="34" charset="0"/>
              <a:buChar char="•"/>
            </a:pPr>
            <a:r>
              <a:rPr lang="en-US" dirty="0"/>
              <a:t>The physician is annoyed but tells you that you may submit a consult.</a:t>
            </a:r>
          </a:p>
          <a:p>
            <a:pPr marL="342900" indent="-342900">
              <a:buFont typeface="Arial" panose="020B0604020202020204" pitchFamily="34" charset="0"/>
              <a:buChar char="•"/>
            </a:pPr>
            <a:r>
              <a:rPr lang="en-US" dirty="0"/>
              <a:t>HNTC recommends a regimen consistent with INH and OFX resistance:</a:t>
            </a:r>
          </a:p>
          <a:p>
            <a:pPr marL="685800" lvl="1" indent="-342900"/>
            <a:r>
              <a:rPr lang="en-US" dirty="0"/>
              <a:t>RIF, EMB, PZA, Linezolid</a:t>
            </a:r>
          </a:p>
        </p:txBody>
      </p:sp>
      <p:sp>
        <p:nvSpPr>
          <p:cNvPr id="5" name="Slide Number Placeholder 4">
            <a:extLst>
              <a:ext uri="{FF2B5EF4-FFF2-40B4-BE49-F238E27FC236}">
                <a16:creationId xmlns:a16="http://schemas.microsoft.com/office/drawing/2014/main" id="{DF3397C6-405A-4A6C-A345-013AF5F6A769}"/>
              </a:ext>
            </a:extLst>
          </p:cNvPr>
          <p:cNvSpPr>
            <a:spLocks noGrp="1"/>
          </p:cNvSpPr>
          <p:nvPr>
            <p:ph type="sldNum" sz="quarter" idx="12"/>
          </p:nvPr>
        </p:nvSpPr>
        <p:spPr/>
        <p:txBody>
          <a:bodyPr/>
          <a:lstStyle/>
          <a:p>
            <a:fld id="{7881CAF0-393A-4A4D-8D17-EFF3DA1E21A3}" type="slidenum">
              <a:rPr lang="en-US" altLang="en-US" smtClean="0"/>
              <a:pPr/>
              <a:t>26</a:t>
            </a:fld>
            <a:endParaRPr lang="en-US" altLang="en-US"/>
          </a:p>
        </p:txBody>
      </p:sp>
      <p:sp>
        <p:nvSpPr>
          <p:cNvPr id="6" name="Title 5">
            <a:extLst>
              <a:ext uri="{FF2B5EF4-FFF2-40B4-BE49-F238E27FC236}">
                <a16:creationId xmlns:a16="http://schemas.microsoft.com/office/drawing/2014/main" id="{F4559A2B-1054-4734-906F-944C686CF972}"/>
              </a:ext>
            </a:extLst>
          </p:cNvPr>
          <p:cNvSpPr>
            <a:spLocks noGrp="1"/>
          </p:cNvSpPr>
          <p:nvPr>
            <p:ph type="title"/>
          </p:nvPr>
        </p:nvSpPr>
        <p:spPr/>
        <p:txBody>
          <a:bodyPr/>
          <a:lstStyle/>
          <a:p>
            <a:r>
              <a:rPr lang="en-US" dirty="0"/>
              <a:t>Option B</a:t>
            </a:r>
          </a:p>
        </p:txBody>
      </p:sp>
      <p:sp>
        <p:nvSpPr>
          <p:cNvPr id="4" name="Footer Placeholder 3">
            <a:extLst>
              <a:ext uri="{FF2B5EF4-FFF2-40B4-BE49-F238E27FC236}">
                <a16:creationId xmlns:a16="http://schemas.microsoft.com/office/drawing/2014/main" id="{BA01B219-D4A5-4217-A5F3-D17172F27B0A}"/>
              </a:ext>
            </a:extLst>
          </p:cNvPr>
          <p:cNvSpPr>
            <a:spLocks noGrp="1"/>
          </p:cNvSpPr>
          <p:nvPr>
            <p:ph type="ftr" sz="quarter" idx="4294967295"/>
          </p:nvPr>
        </p:nvSpPr>
        <p:spPr>
          <a:xfrm>
            <a:off x="0" y="6356350"/>
            <a:ext cx="3086100" cy="365125"/>
          </a:xfrm>
          <a:prstGeom prst="rect">
            <a:avLst/>
          </a:prstGeom>
        </p:spPr>
        <p:txBody>
          <a:bodyPr/>
          <a:lstStyle/>
          <a:p>
            <a:pPr>
              <a:defRPr/>
            </a:pPr>
            <a:r>
              <a:rPr lang="en-US"/>
              <a:t>TB/HIV/STD Unit</a:t>
            </a:r>
          </a:p>
        </p:txBody>
      </p:sp>
    </p:spTree>
    <p:extLst>
      <p:ext uri="{BB962C8B-B14F-4D97-AF65-F5344CB8AC3E}">
        <p14:creationId xmlns:p14="http://schemas.microsoft.com/office/powerpoint/2010/main" val="1358419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CB84B5D-B8C9-4E07-9ACD-C8D129ADEEC7}"/>
              </a:ext>
            </a:extLst>
          </p:cNvPr>
          <p:cNvSpPr>
            <a:spLocks noGrp="1"/>
          </p:cNvSpPr>
          <p:nvPr>
            <p:ph idx="1"/>
          </p:nvPr>
        </p:nvSpPr>
        <p:spPr>
          <a:xfrm>
            <a:off x="1797929" y="1983039"/>
            <a:ext cx="6339494" cy="4240258"/>
          </a:xfrm>
        </p:spPr>
        <p:txBody>
          <a:bodyPr>
            <a:normAutofit/>
          </a:bodyPr>
          <a:lstStyle/>
          <a:p>
            <a:pPr marL="342900" indent="-342900"/>
            <a:r>
              <a:rPr lang="en-US" dirty="0"/>
              <a:t>You share results with the physician who orders the new regimen. </a:t>
            </a:r>
          </a:p>
          <a:p>
            <a:pPr marL="342900" indent="-342900"/>
            <a:r>
              <a:rPr lang="en-US" dirty="0"/>
              <a:t>You are thankful the patient had remained on PZA and EMB so that you could continue dose counting until treatment completion. </a:t>
            </a:r>
          </a:p>
        </p:txBody>
      </p:sp>
      <p:sp>
        <p:nvSpPr>
          <p:cNvPr id="5" name="Slide Number Placeholder 4">
            <a:extLst>
              <a:ext uri="{FF2B5EF4-FFF2-40B4-BE49-F238E27FC236}">
                <a16:creationId xmlns:a16="http://schemas.microsoft.com/office/drawing/2014/main" id="{DF3397C6-405A-4A6C-A345-013AF5F6A769}"/>
              </a:ext>
            </a:extLst>
          </p:cNvPr>
          <p:cNvSpPr>
            <a:spLocks noGrp="1"/>
          </p:cNvSpPr>
          <p:nvPr>
            <p:ph type="sldNum" sz="quarter" idx="12"/>
          </p:nvPr>
        </p:nvSpPr>
        <p:spPr/>
        <p:txBody>
          <a:bodyPr/>
          <a:lstStyle/>
          <a:p>
            <a:fld id="{7881CAF0-393A-4A4D-8D17-EFF3DA1E21A3}" type="slidenum">
              <a:rPr lang="en-US" altLang="en-US" smtClean="0"/>
              <a:pPr/>
              <a:t>27</a:t>
            </a:fld>
            <a:endParaRPr lang="en-US" altLang="en-US"/>
          </a:p>
        </p:txBody>
      </p:sp>
      <p:sp>
        <p:nvSpPr>
          <p:cNvPr id="6" name="Title 5">
            <a:extLst>
              <a:ext uri="{FF2B5EF4-FFF2-40B4-BE49-F238E27FC236}">
                <a16:creationId xmlns:a16="http://schemas.microsoft.com/office/drawing/2014/main" id="{F4559A2B-1054-4734-906F-944C686CF972}"/>
              </a:ext>
            </a:extLst>
          </p:cNvPr>
          <p:cNvSpPr>
            <a:spLocks noGrp="1"/>
          </p:cNvSpPr>
          <p:nvPr>
            <p:ph type="title"/>
          </p:nvPr>
        </p:nvSpPr>
        <p:spPr/>
        <p:txBody>
          <a:bodyPr/>
          <a:lstStyle/>
          <a:p>
            <a:r>
              <a:rPr lang="en-US" dirty="0"/>
              <a:t>Option B</a:t>
            </a:r>
          </a:p>
        </p:txBody>
      </p:sp>
      <p:sp>
        <p:nvSpPr>
          <p:cNvPr id="4" name="Footer Placeholder 3">
            <a:extLst>
              <a:ext uri="{FF2B5EF4-FFF2-40B4-BE49-F238E27FC236}">
                <a16:creationId xmlns:a16="http://schemas.microsoft.com/office/drawing/2014/main" id="{BA01B219-D4A5-4217-A5F3-D17172F27B0A}"/>
              </a:ext>
            </a:extLst>
          </p:cNvPr>
          <p:cNvSpPr>
            <a:spLocks noGrp="1"/>
          </p:cNvSpPr>
          <p:nvPr>
            <p:ph type="ftr" sz="quarter" idx="4294967295"/>
          </p:nvPr>
        </p:nvSpPr>
        <p:spPr>
          <a:xfrm>
            <a:off x="0" y="6356350"/>
            <a:ext cx="3086100" cy="365125"/>
          </a:xfrm>
          <a:prstGeom prst="rect">
            <a:avLst/>
          </a:prstGeom>
        </p:spPr>
        <p:txBody>
          <a:bodyPr/>
          <a:lstStyle/>
          <a:p>
            <a:pPr>
              <a:defRPr/>
            </a:pPr>
            <a:r>
              <a:rPr lang="en-US"/>
              <a:t>TB/HIV/STD Unit</a:t>
            </a:r>
          </a:p>
        </p:txBody>
      </p:sp>
    </p:spTree>
    <p:extLst>
      <p:ext uri="{BB962C8B-B14F-4D97-AF65-F5344CB8AC3E}">
        <p14:creationId xmlns:p14="http://schemas.microsoft.com/office/powerpoint/2010/main" val="2087205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3397C6-405A-4A6C-A345-013AF5F6A769}"/>
              </a:ext>
            </a:extLst>
          </p:cNvPr>
          <p:cNvSpPr>
            <a:spLocks noGrp="1"/>
          </p:cNvSpPr>
          <p:nvPr>
            <p:ph type="sldNum" sz="quarter" idx="12"/>
          </p:nvPr>
        </p:nvSpPr>
        <p:spPr/>
        <p:txBody>
          <a:bodyPr/>
          <a:lstStyle/>
          <a:p>
            <a:fld id="{7881CAF0-393A-4A4D-8D17-EFF3DA1E21A3}" type="slidenum">
              <a:rPr lang="en-US" altLang="en-US" smtClean="0"/>
              <a:pPr/>
              <a:t>28</a:t>
            </a:fld>
            <a:endParaRPr lang="en-US" altLang="en-US"/>
          </a:p>
        </p:txBody>
      </p:sp>
      <p:sp>
        <p:nvSpPr>
          <p:cNvPr id="6" name="Title 5">
            <a:extLst>
              <a:ext uri="{FF2B5EF4-FFF2-40B4-BE49-F238E27FC236}">
                <a16:creationId xmlns:a16="http://schemas.microsoft.com/office/drawing/2014/main" id="{F4559A2B-1054-4734-906F-944C686CF972}"/>
              </a:ext>
            </a:extLst>
          </p:cNvPr>
          <p:cNvSpPr>
            <a:spLocks noGrp="1"/>
          </p:cNvSpPr>
          <p:nvPr>
            <p:ph type="title" idx="4294967295"/>
          </p:nvPr>
        </p:nvSpPr>
        <p:spPr>
          <a:xfrm>
            <a:off x="2852738" y="612775"/>
            <a:ext cx="6291262" cy="742950"/>
          </a:xfrm>
        </p:spPr>
        <p:txBody>
          <a:bodyPr/>
          <a:lstStyle/>
          <a:p>
            <a:r>
              <a:rPr lang="en-US" dirty="0"/>
              <a:t>      Option B</a:t>
            </a:r>
          </a:p>
        </p:txBody>
      </p:sp>
      <p:pic>
        <p:nvPicPr>
          <p:cNvPr id="2052" name="Picture 4" descr="Whoo Hoo GIFs - Get the best GIF on GIPHY">
            <a:extLst>
              <a:ext uri="{FF2B5EF4-FFF2-40B4-BE49-F238E27FC236}">
                <a16:creationId xmlns:a16="http://schemas.microsoft.com/office/drawing/2014/main" id="{523E24B0-A4C4-48FE-8C1D-C6466FAA756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55725"/>
            <a:ext cx="6095999" cy="465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286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9BA112-2F79-7454-5FE2-9B2ABB2A77FE}"/>
              </a:ext>
            </a:extLst>
          </p:cNvPr>
          <p:cNvSpPr>
            <a:spLocks noGrp="1"/>
          </p:cNvSpPr>
          <p:nvPr>
            <p:ph type="title"/>
          </p:nvPr>
        </p:nvSpPr>
        <p:spPr/>
        <p:txBody>
          <a:bodyPr/>
          <a:lstStyle/>
          <a:p>
            <a:r>
              <a:rPr lang="en-US" dirty="0"/>
              <a:t>Check in: Was this the right option? </a:t>
            </a:r>
          </a:p>
        </p:txBody>
      </p:sp>
      <p:sp>
        <p:nvSpPr>
          <p:cNvPr id="4" name="Slide Number Placeholder 3">
            <a:extLst>
              <a:ext uri="{FF2B5EF4-FFF2-40B4-BE49-F238E27FC236}">
                <a16:creationId xmlns:a16="http://schemas.microsoft.com/office/drawing/2014/main" id="{EB0D0F6A-4A0F-0559-4656-BEB5D399F891}"/>
              </a:ext>
            </a:extLst>
          </p:cNvPr>
          <p:cNvSpPr>
            <a:spLocks noGrp="1"/>
          </p:cNvSpPr>
          <p:nvPr>
            <p:ph type="sldNum" sz="quarter" idx="4294967295"/>
          </p:nvPr>
        </p:nvSpPr>
        <p:spPr>
          <a:xfrm>
            <a:off x="7086600" y="6356350"/>
            <a:ext cx="2057400" cy="365125"/>
          </a:xfrm>
        </p:spPr>
        <p:txBody>
          <a:bodyPr/>
          <a:lstStyle/>
          <a:p>
            <a:fld id="{21EDE7A0-2A40-4843-A4BA-64BCA4242F6B}" type="slidenum">
              <a:rPr lang="en-US" smtClean="0"/>
              <a:t>29</a:t>
            </a:fld>
            <a:endParaRPr lang="en-US"/>
          </a:p>
        </p:txBody>
      </p:sp>
    </p:spTree>
    <p:extLst>
      <p:ext uri="{BB962C8B-B14F-4D97-AF65-F5344CB8AC3E}">
        <p14:creationId xmlns:p14="http://schemas.microsoft.com/office/powerpoint/2010/main" val="7191441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AA5827-F45F-4AFA-A562-1D3A29B3B864}"/>
              </a:ext>
            </a:extLst>
          </p:cNvPr>
          <p:cNvSpPr>
            <a:spLocks noGrp="1"/>
          </p:cNvSpPr>
          <p:nvPr>
            <p:ph type="sldNum" sz="quarter" idx="12"/>
          </p:nvPr>
        </p:nvSpPr>
        <p:spPr/>
        <p:txBody>
          <a:bodyPr/>
          <a:lstStyle/>
          <a:p>
            <a:fld id="{353A630C-7648-4E34-BF5A-61CD151C7F66}" type="slidenum">
              <a:rPr lang="en-US" altLang="en-US" smtClean="0"/>
              <a:pPr/>
              <a:t>3</a:t>
            </a:fld>
            <a:endParaRPr lang="en-US" altLang="en-US"/>
          </a:p>
        </p:txBody>
      </p:sp>
      <p:grpSp>
        <p:nvGrpSpPr>
          <p:cNvPr id="15" name="Group 14">
            <a:extLst>
              <a:ext uri="{FF2B5EF4-FFF2-40B4-BE49-F238E27FC236}">
                <a16:creationId xmlns:a16="http://schemas.microsoft.com/office/drawing/2014/main" id="{CBDE3F4B-22DB-4EC0-AA8B-E078AFB93C60}"/>
              </a:ext>
            </a:extLst>
          </p:cNvPr>
          <p:cNvGrpSpPr/>
          <p:nvPr/>
        </p:nvGrpSpPr>
        <p:grpSpPr>
          <a:xfrm>
            <a:off x="2819400" y="457200"/>
            <a:ext cx="3638550" cy="5943600"/>
            <a:chOff x="2502343" y="-3464"/>
            <a:chExt cx="4139313" cy="6858000"/>
          </a:xfrm>
        </p:grpSpPr>
        <p:pic>
          <p:nvPicPr>
            <p:cNvPr id="16" name="Picture 15" descr="A picture containing text, book&#10;&#10;Description automatically generated">
              <a:extLst>
                <a:ext uri="{FF2B5EF4-FFF2-40B4-BE49-F238E27FC236}">
                  <a16:creationId xmlns:a16="http://schemas.microsoft.com/office/drawing/2014/main" id="{E7FE62E5-9BA9-424E-9F11-FA943438E24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02343" y="-3464"/>
              <a:ext cx="4139313" cy="6858000"/>
            </a:xfrm>
            <a:prstGeom prst="rect">
              <a:avLst/>
            </a:prstGeom>
            <a:effectLst>
              <a:outerShdw blurRad="50800" dist="38100" dir="13500000" algn="br" rotWithShape="0">
                <a:prstClr val="black">
                  <a:alpha val="40000"/>
                </a:prstClr>
              </a:outerShdw>
            </a:effectLst>
          </p:spPr>
        </p:pic>
        <p:sp>
          <p:nvSpPr>
            <p:cNvPr id="17" name="Rectangle 16">
              <a:extLst>
                <a:ext uri="{FF2B5EF4-FFF2-40B4-BE49-F238E27FC236}">
                  <a16:creationId xmlns:a16="http://schemas.microsoft.com/office/drawing/2014/main" id="{7B8A41CE-4CD5-45BF-A089-B07FB3D14B9B}"/>
                </a:ext>
              </a:extLst>
            </p:cNvPr>
            <p:cNvSpPr/>
            <p:nvPr/>
          </p:nvSpPr>
          <p:spPr>
            <a:xfrm>
              <a:off x="2752335" y="436151"/>
              <a:ext cx="3639327" cy="1704609"/>
            </a:xfrm>
            <a:prstGeom prst="rect">
              <a:avLst/>
            </a:prstGeom>
            <a:solidFill>
              <a:schemeClr val="bg1"/>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000" b="1" dirty="0">
                  <a:ln/>
                  <a:solidFill>
                    <a:srgbClr val="0070C0"/>
                  </a:solidFill>
                  <a:latin typeface="Elephant" panose="02020904090505020303" pitchFamily="18" charset="0"/>
                </a:rPr>
                <a:t>TB Case Studies: Choose Your Ending!</a:t>
              </a:r>
              <a:endParaRPr lang="en-US" sz="3000" b="1" cap="none" spc="0" dirty="0">
                <a:ln/>
                <a:solidFill>
                  <a:srgbClr val="0070C0"/>
                </a:solidFill>
                <a:effectLst/>
                <a:latin typeface="Elephant" panose="02020904090505020303" pitchFamily="18" charset="0"/>
              </a:endParaRPr>
            </a:p>
          </p:txBody>
        </p:sp>
        <p:pic>
          <p:nvPicPr>
            <p:cNvPr id="19" name="Picture 18" descr="A picture containing soft drink&#10;&#10;Description automatically generated">
              <a:extLst>
                <a:ext uri="{FF2B5EF4-FFF2-40B4-BE49-F238E27FC236}">
                  <a16:creationId xmlns:a16="http://schemas.microsoft.com/office/drawing/2014/main" id="{E6D83F81-5C9A-4B94-92C1-581F40405B5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1292549">
              <a:off x="4109580" y="4184861"/>
              <a:ext cx="924841" cy="924841"/>
            </a:xfrm>
            <a:prstGeom prst="rect">
              <a:avLst/>
            </a:prstGeom>
          </p:spPr>
        </p:pic>
      </p:grpSp>
    </p:spTree>
    <p:extLst>
      <p:ext uri="{BB962C8B-B14F-4D97-AF65-F5344CB8AC3E}">
        <p14:creationId xmlns:p14="http://schemas.microsoft.com/office/powerpoint/2010/main" val="13725376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5CD6B6-2C31-7FBA-1FB8-4746CC08716F}"/>
              </a:ext>
            </a:extLst>
          </p:cNvPr>
          <p:cNvSpPr>
            <a:spLocks noGrp="1"/>
          </p:cNvSpPr>
          <p:nvPr>
            <p:ph type="title"/>
          </p:nvPr>
        </p:nvSpPr>
        <p:spPr/>
        <p:txBody>
          <a:bodyPr/>
          <a:lstStyle/>
          <a:p>
            <a:r>
              <a:rPr lang="en-US" dirty="0"/>
              <a:t>TB Case Study: Respiratory Isolation </a:t>
            </a:r>
          </a:p>
        </p:txBody>
      </p:sp>
      <p:sp>
        <p:nvSpPr>
          <p:cNvPr id="5" name="Text Placeholder 4">
            <a:extLst>
              <a:ext uri="{FF2B5EF4-FFF2-40B4-BE49-F238E27FC236}">
                <a16:creationId xmlns:a16="http://schemas.microsoft.com/office/drawing/2014/main" id="{269E7D54-6FFD-68CE-2E4F-DA955AEB131E}"/>
              </a:ext>
            </a:extLst>
          </p:cNvPr>
          <p:cNvSpPr>
            <a:spLocks noGrp="1"/>
          </p:cNvSpPr>
          <p:nvPr>
            <p:ph type="body" idx="1"/>
          </p:nvPr>
        </p:nvSpPr>
        <p:spPr/>
        <p:txBody>
          <a:bodyPr/>
          <a:lstStyle/>
          <a:p>
            <a:r>
              <a:rPr lang="en-US" dirty="0"/>
              <a:t>Heartland National TB Center </a:t>
            </a:r>
          </a:p>
        </p:txBody>
      </p:sp>
      <p:sp>
        <p:nvSpPr>
          <p:cNvPr id="2" name="Slide Number Placeholder 1">
            <a:extLst>
              <a:ext uri="{FF2B5EF4-FFF2-40B4-BE49-F238E27FC236}">
                <a16:creationId xmlns:a16="http://schemas.microsoft.com/office/drawing/2014/main" id="{0FFBF505-4D5B-EA7F-1A6B-51507FC3D46A}"/>
              </a:ext>
            </a:extLst>
          </p:cNvPr>
          <p:cNvSpPr>
            <a:spLocks noGrp="1"/>
          </p:cNvSpPr>
          <p:nvPr>
            <p:ph type="sldNum" sz="quarter" idx="4294967295"/>
          </p:nvPr>
        </p:nvSpPr>
        <p:spPr>
          <a:xfrm>
            <a:off x="7086600" y="6356350"/>
            <a:ext cx="2057400" cy="365125"/>
          </a:xfrm>
        </p:spPr>
        <p:txBody>
          <a:bodyPr/>
          <a:lstStyle/>
          <a:p>
            <a:fld id="{141D7646-0E21-4A10-9D73-E9574B1FA949}" type="slidenum">
              <a:rPr lang="en-US" altLang="en-US" smtClean="0"/>
              <a:pPr/>
              <a:t>30</a:t>
            </a:fld>
            <a:endParaRPr lang="en-US" altLang="en-US"/>
          </a:p>
        </p:txBody>
      </p:sp>
    </p:spTree>
    <p:extLst>
      <p:ext uri="{BB962C8B-B14F-4D97-AF65-F5344CB8AC3E}">
        <p14:creationId xmlns:p14="http://schemas.microsoft.com/office/powerpoint/2010/main" val="18504321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290CC24-211A-EAAD-064F-BA24BA50E192}"/>
              </a:ext>
            </a:extLst>
          </p:cNvPr>
          <p:cNvPicPr>
            <a:picLocks noGrp="1" noChangeAspect="1"/>
          </p:cNvPicPr>
          <p:nvPr>
            <p:ph sz="quarter" idx="13"/>
          </p:nvPr>
        </p:nvPicPr>
        <p:blipFill>
          <a:blip r:embed="rId2"/>
          <a:stretch>
            <a:fillRect/>
          </a:stretch>
        </p:blipFill>
        <p:spPr>
          <a:xfrm>
            <a:off x="2057400" y="204786"/>
            <a:ext cx="5029200" cy="6448331"/>
          </a:xfrm>
        </p:spPr>
      </p:pic>
    </p:spTree>
    <p:extLst>
      <p:ext uri="{BB962C8B-B14F-4D97-AF65-F5344CB8AC3E}">
        <p14:creationId xmlns:p14="http://schemas.microsoft.com/office/powerpoint/2010/main" val="2984677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itle 1">
            <a:extLst>
              <a:ext uri="{FF2B5EF4-FFF2-40B4-BE49-F238E27FC236}">
                <a16:creationId xmlns:a16="http://schemas.microsoft.com/office/drawing/2014/main" id="{8C5B9FAD-E53A-9C92-C66F-8ABD7FBAF7F7}"/>
              </a:ext>
            </a:extLst>
          </p:cNvPr>
          <p:cNvSpPr>
            <a:spLocks noGrp="1"/>
          </p:cNvSpPr>
          <p:nvPr>
            <p:ph type="title"/>
          </p:nvPr>
        </p:nvSpPr>
        <p:spPr>
          <a:xfrm>
            <a:off x="628650" y="365126"/>
            <a:ext cx="3886200" cy="1108807"/>
          </a:xfrm>
        </p:spPr>
        <p:txBody>
          <a:bodyPr/>
          <a:lstStyle/>
          <a:p>
            <a:r>
              <a:rPr lang="en-US" dirty="0"/>
              <a:t>Initial Presentation </a:t>
            </a:r>
          </a:p>
        </p:txBody>
      </p:sp>
      <p:sp>
        <p:nvSpPr>
          <p:cNvPr id="6" name="Content Placeholder 5">
            <a:extLst>
              <a:ext uri="{FF2B5EF4-FFF2-40B4-BE49-F238E27FC236}">
                <a16:creationId xmlns:a16="http://schemas.microsoft.com/office/drawing/2014/main" id="{5CE53CFB-110D-C15D-C3A9-F7E2FBC181CF}"/>
              </a:ext>
            </a:extLst>
          </p:cNvPr>
          <p:cNvSpPr>
            <a:spLocks noGrp="1"/>
          </p:cNvSpPr>
          <p:nvPr>
            <p:ph sz="half" idx="1"/>
          </p:nvPr>
        </p:nvSpPr>
        <p:spPr>
          <a:xfrm>
            <a:off x="228125" y="2133600"/>
            <a:ext cx="4687250" cy="3967162"/>
          </a:xfrm>
        </p:spPr>
        <p:txBody>
          <a:bodyPr>
            <a:noAutofit/>
          </a:bodyPr>
          <a:lstStyle/>
          <a:p>
            <a:r>
              <a:rPr lang="en-US" sz="1800" dirty="0"/>
              <a:t>A 71-year-old Caucasian male presented to the Emergency Department (ED) after experiencing gross hemoptysis. </a:t>
            </a:r>
          </a:p>
          <a:p>
            <a:r>
              <a:rPr lang="en-US" sz="1800" dirty="0"/>
              <a:t>He had a 2-month history of cough, a 25-pound weight loss, night sweats, and fatigue. </a:t>
            </a:r>
          </a:p>
          <a:p>
            <a:r>
              <a:rPr lang="en-US" sz="1800" dirty="0"/>
              <a:t>A CXR revealed bilateral cavitary infiltrates. </a:t>
            </a:r>
          </a:p>
          <a:p>
            <a:r>
              <a:rPr lang="en-US" sz="1800" dirty="0"/>
              <a:t>The initial sputum was smear positive 4+ and was submitted for a NAA, culture, and sensitivity. </a:t>
            </a:r>
          </a:p>
          <a:p>
            <a:r>
              <a:rPr lang="en-US" sz="1800" dirty="0"/>
              <a:t>The patient has a history of heavy alcohol and drug use. He is HIV negative, Hepatitis B and C positive, has a long history of cigarette use, and a chronic smoker’s cough. </a:t>
            </a:r>
          </a:p>
          <a:p>
            <a:r>
              <a:rPr lang="en-US" sz="1800" dirty="0"/>
              <a:t>The patient resides with his wife and three grand- children (ages 9, 7, and 2 years old).</a:t>
            </a:r>
          </a:p>
        </p:txBody>
      </p:sp>
      <p:pic>
        <p:nvPicPr>
          <p:cNvPr id="5122" name="Picture 2" descr="Facial Mask In Hospital Vector. Illness ...">
            <a:extLst>
              <a:ext uri="{FF2B5EF4-FFF2-40B4-BE49-F238E27FC236}">
                <a16:creationId xmlns:a16="http://schemas.microsoft.com/office/drawing/2014/main" id="{6AB0347C-7D11-ADD7-37AC-0316B9DCD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014" r="14499" b="-1"/>
          <a:stretch>
            <a:fillRect/>
          </a:stretch>
        </p:blipFill>
        <p:spPr bwMode="auto">
          <a:xfrm>
            <a:off x="5095557" y="419064"/>
            <a:ext cx="3906329" cy="5788378"/>
          </a:xfrm>
          <a:prstGeom prst="rect">
            <a:avLst/>
          </a:prstGeom>
          <a:solidFill>
            <a:srgbClr val="FFFFFF"/>
          </a:solidFill>
        </p:spPr>
      </p:pic>
    </p:spTree>
    <p:extLst>
      <p:ext uri="{BB962C8B-B14F-4D97-AF65-F5344CB8AC3E}">
        <p14:creationId xmlns:p14="http://schemas.microsoft.com/office/powerpoint/2010/main" val="3641605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C5FA3B8-5583-CF05-D395-228DA9259670}"/>
              </a:ext>
            </a:extLst>
          </p:cNvPr>
          <p:cNvSpPr>
            <a:spLocks noGrp="1"/>
          </p:cNvSpPr>
          <p:nvPr>
            <p:ph idx="1"/>
          </p:nvPr>
        </p:nvSpPr>
        <p:spPr/>
        <p:txBody>
          <a:bodyPr>
            <a:normAutofit/>
          </a:bodyPr>
          <a:lstStyle/>
          <a:p>
            <a:pPr marL="457200" indent="-457200">
              <a:buFont typeface="+mj-lt"/>
              <a:buAutoNum type="arabicParenR"/>
            </a:pPr>
            <a:r>
              <a:rPr lang="en-US" b="1" dirty="0"/>
              <a:t>The patient was admitted to the hospital, should he be placed in an Airborne Infection Isolation (AII) room?</a:t>
            </a:r>
          </a:p>
          <a:p>
            <a:pPr marL="0" indent="0">
              <a:buNone/>
            </a:pPr>
            <a:endParaRPr lang="en-US" dirty="0"/>
          </a:p>
          <a:p>
            <a:pPr marL="457200" indent="-457200">
              <a:buFont typeface="+mj-lt"/>
              <a:buAutoNum type="alphaUcPeriod"/>
            </a:pPr>
            <a:r>
              <a:rPr lang="en-US" dirty="0"/>
              <a:t>No, TB has not been confirmed yet. </a:t>
            </a:r>
          </a:p>
          <a:p>
            <a:pPr marL="457200" indent="-457200">
              <a:buFont typeface="+mj-lt"/>
              <a:buAutoNum type="alphaUcPeriod"/>
            </a:pPr>
            <a:r>
              <a:rPr lang="en-US" dirty="0"/>
              <a:t>No, he should be admitted to a private room because he probably has lung cancer and isolation would be too distressing. </a:t>
            </a:r>
          </a:p>
          <a:p>
            <a:pPr marL="457200" indent="-457200">
              <a:buFont typeface="+mj-lt"/>
              <a:buAutoNum type="alphaUcPeriod"/>
            </a:pPr>
            <a:r>
              <a:rPr lang="en-US" dirty="0"/>
              <a:t>No, he can be admitted into a shared room.</a:t>
            </a:r>
          </a:p>
          <a:p>
            <a:pPr marL="457200" indent="-457200">
              <a:buFont typeface="+mj-lt"/>
              <a:buAutoNum type="alphaUcPeriod"/>
            </a:pPr>
            <a:r>
              <a:rPr lang="en-US" dirty="0"/>
              <a:t>Yes, he should be placed in an AII room. </a:t>
            </a:r>
          </a:p>
          <a:p>
            <a:pPr marL="0" indent="0">
              <a:buNone/>
            </a:pPr>
            <a:endParaRPr lang="en-US" dirty="0"/>
          </a:p>
        </p:txBody>
      </p:sp>
      <p:sp>
        <p:nvSpPr>
          <p:cNvPr id="3" name="Title 2">
            <a:extLst>
              <a:ext uri="{FF2B5EF4-FFF2-40B4-BE49-F238E27FC236}">
                <a16:creationId xmlns:a16="http://schemas.microsoft.com/office/drawing/2014/main" id="{66B1ADA2-E236-4B2F-D20E-21538DB66140}"/>
              </a:ext>
            </a:extLst>
          </p:cNvPr>
          <p:cNvSpPr>
            <a:spLocks noGrp="1"/>
          </p:cNvSpPr>
          <p:nvPr>
            <p:ph type="title"/>
          </p:nvPr>
        </p:nvSpPr>
        <p:spPr/>
        <p:txBody>
          <a:bodyPr/>
          <a:lstStyle/>
          <a:p>
            <a:r>
              <a:rPr lang="en-US" dirty="0"/>
              <a:t>Questions </a:t>
            </a:r>
          </a:p>
        </p:txBody>
      </p:sp>
      <p:sp>
        <p:nvSpPr>
          <p:cNvPr id="10" name="Rectangle: Rounded Corners 9">
            <a:extLst>
              <a:ext uri="{FF2B5EF4-FFF2-40B4-BE49-F238E27FC236}">
                <a16:creationId xmlns:a16="http://schemas.microsoft.com/office/drawing/2014/main" id="{BB800693-35BF-68B9-9E00-A49E0F483850}"/>
              </a:ext>
            </a:extLst>
          </p:cNvPr>
          <p:cNvSpPr/>
          <p:nvPr/>
        </p:nvSpPr>
        <p:spPr>
          <a:xfrm>
            <a:off x="1752600" y="5323977"/>
            <a:ext cx="6203071" cy="467223"/>
          </a:xfrm>
          <a:prstGeom prst="round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28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itle 1">
            <a:extLst>
              <a:ext uri="{FF2B5EF4-FFF2-40B4-BE49-F238E27FC236}">
                <a16:creationId xmlns:a16="http://schemas.microsoft.com/office/drawing/2014/main" id="{0D04DDAE-06B0-3CD4-587A-675FC33450C3}"/>
              </a:ext>
            </a:extLst>
          </p:cNvPr>
          <p:cNvSpPr>
            <a:spLocks noGrp="1"/>
          </p:cNvSpPr>
          <p:nvPr>
            <p:ph type="title"/>
          </p:nvPr>
        </p:nvSpPr>
        <p:spPr>
          <a:xfrm>
            <a:off x="628650" y="365126"/>
            <a:ext cx="3886200" cy="1108807"/>
          </a:xfrm>
        </p:spPr>
        <p:txBody>
          <a:bodyPr/>
          <a:lstStyle/>
          <a:p>
            <a:r>
              <a:rPr lang="en-US" dirty="0"/>
              <a:t>TB Therapy Begins</a:t>
            </a:r>
          </a:p>
        </p:txBody>
      </p:sp>
      <p:sp>
        <p:nvSpPr>
          <p:cNvPr id="6" name="Content Placeholder 5">
            <a:extLst>
              <a:ext uri="{FF2B5EF4-FFF2-40B4-BE49-F238E27FC236}">
                <a16:creationId xmlns:a16="http://schemas.microsoft.com/office/drawing/2014/main" id="{5CE53CFB-110D-C15D-C3A9-F7E2FBC181CF}"/>
              </a:ext>
            </a:extLst>
          </p:cNvPr>
          <p:cNvSpPr>
            <a:spLocks noGrp="1"/>
          </p:cNvSpPr>
          <p:nvPr>
            <p:ph sz="half" idx="1"/>
          </p:nvPr>
        </p:nvSpPr>
        <p:spPr>
          <a:xfrm>
            <a:off x="628650" y="2202023"/>
            <a:ext cx="3886200" cy="3974939"/>
          </a:xfrm>
        </p:spPr>
        <p:txBody>
          <a:bodyPr>
            <a:normAutofit/>
          </a:bodyPr>
          <a:lstStyle/>
          <a:p>
            <a:r>
              <a:rPr lang="en-US" sz="1900" dirty="0"/>
              <a:t>The patient’s NAAT was positive for M. tuberculosis.</a:t>
            </a:r>
          </a:p>
          <a:p>
            <a:r>
              <a:rPr lang="en-US" sz="1900" dirty="0"/>
              <a:t>He was immediately started on a standard four drug regimen and tolerated the medications well. </a:t>
            </a:r>
          </a:p>
          <a:p>
            <a:r>
              <a:rPr lang="en-US" sz="1900" dirty="0"/>
              <a:t>After four days of hospitalization the physician called the local health department to report the person with TB disease and his intention to discharge the patient with a prescription for INH, RIF, PZA, EMB, and vitamin B6.</a:t>
            </a:r>
          </a:p>
        </p:txBody>
      </p:sp>
      <p:pic>
        <p:nvPicPr>
          <p:cNvPr id="6146" name="Picture 2" descr="Old Man Sick Bed: Over 761 Royalty-Free ...">
            <a:extLst>
              <a:ext uri="{FF2B5EF4-FFF2-40B4-BE49-F238E27FC236}">
                <a16:creationId xmlns:a16="http://schemas.microsoft.com/office/drawing/2014/main" id="{A2A68DC9-A747-93D0-C13E-BC9A7BA1E5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111"/>
          <a:stretch/>
        </p:blipFill>
        <p:spPr bwMode="auto">
          <a:xfrm>
            <a:off x="4672012" y="901314"/>
            <a:ext cx="4471988" cy="4432686"/>
          </a:xfrm>
          <a:prstGeom prst="rect">
            <a:avLst/>
          </a:prstGeom>
          <a:solidFill>
            <a:srgbClr val="FFFFFF"/>
          </a:solidFill>
        </p:spPr>
      </p:pic>
    </p:spTree>
    <p:extLst>
      <p:ext uri="{BB962C8B-B14F-4D97-AF65-F5344CB8AC3E}">
        <p14:creationId xmlns:p14="http://schemas.microsoft.com/office/powerpoint/2010/main" val="3598941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C5FA3B8-5583-CF05-D395-228DA9259670}"/>
              </a:ext>
            </a:extLst>
          </p:cNvPr>
          <p:cNvSpPr>
            <a:spLocks noGrp="1"/>
          </p:cNvSpPr>
          <p:nvPr>
            <p:ph idx="1"/>
          </p:nvPr>
        </p:nvSpPr>
        <p:spPr>
          <a:xfrm>
            <a:off x="1808089" y="2148955"/>
            <a:ext cx="6339494" cy="3799523"/>
          </a:xfrm>
        </p:spPr>
        <p:txBody>
          <a:bodyPr>
            <a:normAutofit fontScale="92500" lnSpcReduction="10000"/>
          </a:bodyPr>
          <a:lstStyle/>
          <a:p>
            <a:pPr marL="0" indent="0">
              <a:buNone/>
            </a:pPr>
            <a:r>
              <a:rPr lang="en-US" b="1" dirty="0"/>
              <a:t>2) What is the appropriate response for the request to discharge? </a:t>
            </a:r>
          </a:p>
          <a:p>
            <a:pPr marL="457200" indent="-457200">
              <a:buFont typeface="+mj-lt"/>
              <a:buAutoNum type="alphaUcPeriod"/>
            </a:pPr>
            <a:r>
              <a:rPr lang="en-US" dirty="0"/>
              <a:t>Document the patient information, fill the prescription as ordered and proceed with discharge plans. </a:t>
            </a:r>
          </a:p>
          <a:p>
            <a:pPr marL="457200" indent="-457200">
              <a:buFont typeface="+mj-lt"/>
              <a:buAutoNum type="alphaUcPeriod"/>
            </a:pPr>
            <a:r>
              <a:rPr lang="en-US" dirty="0"/>
              <a:t>Document the patient information and inform the physician that the patient cannot be discharged until the prescription is filled by the local health department. </a:t>
            </a:r>
          </a:p>
          <a:p>
            <a:pPr marL="457200" indent="-457200">
              <a:buFont typeface="+mj-lt"/>
              <a:buAutoNum type="alphaUcPeriod"/>
            </a:pPr>
            <a:r>
              <a:rPr lang="en-US" dirty="0"/>
              <a:t>Document the patient information and inform the physician that the patient does not meet the standard criteria for discharge. </a:t>
            </a:r>
          </a:p>
          <a:p>
            <a:pPr marL="457200" indent="-457200">
              <a:buFont typeface="+mj-lt"/>
              <a:buAutoNum type="alphaUcPeriod"/>
            </a:pPr>
            <a:r>
              <a:rPr lang="en-US" dirty="0"/>
              <a:t>Document the patient information and discharge the patient with a follow-up appointment to the local health department.</a:t>
            </a:r>
          </a:p>
        </p:txBody>
      </p:sp>
      <p:sp>
        <p:nvSpPr>
          <p:cNvPr id="3" name="Title 2">
            <a:extLst>
              <a:ext uri="{FF2B5EF4-FFF2-40B4-BE49-F238E27FC236}">
                <a16:creationId xmlns:a16="http://schemas.microsoft.com/office/drawing/2014/main" id="{66B1ADA2-E236-4B2F-D20E-21538DB66140}"/>
              </a:ext>
            </a:extLst>
          </p:cNvPr>
          <p:cNvSpPr>
            <a:spLocks noGrp="1"/>
          </p:cNvSpPr>
          <p:nvPr>
            <p:ph type="title"/>
          </p:nvPr>
        </p:nvSpPr>
        <p:spPr/>
        <p:txBody>
          <a:bodyPr/>
          <a:lstStyle/>
          <a:p>
            <a:r>
              <a:rPr lang="en-US" dirty="0"/>
              <a:t>Questions </a:t>
            </a:r>
          </a:p>
        </p:txBody>
      </p:sp>
      <p:sp>
        <p:nvSpPr>
          <p:cNvPr id="2" name="Rectangle: Rounded Corners 1">
            <a:extLst>
              <a:ext uri="{FF2B5EF4-FFF2-40B4-BE49-F238E27FC236}">
                <a16:creationId xmlns:a16="http://schemas.microsoft.com/office/drawing/2014/main" id="{D7F9AAE3-D005-1F14-216E-0AD3FF1F70D7}"/>
              </a:ext>
            </a:extLst>
          </p:cNvPr>
          <p:cNvSpPr/>
          <p:nvPr/>
        </p:nvSpPr>
        <p:spPr>
          <a:xfrm>
            <a:off x="1797929" y="4038600"/>
            <a:ext cx="6203071" cy="838200"/>
          </a:xfrm>
          <a:prstGeom prst="round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77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itle 1">
            <a:extLst>
              <a:ext uri="{FF2B5EF4-FFF2-40B4-BE49-F238E27FC236}">
                <a16:creationId xmlns:a16="http://schemas.microsoft.com/office/drawing/2014/main" id="{F1B7C523-CE71-A858-FABE-9FD7F67861FC}"/>
              </a:ext>
            </a:extLst>
          </p:cNvPr>
          <p:cNvSpPr>
            <a:spLocks noGrp="1"/>
          </p:cNvSpPr>
          <p:nvPr>
            <p:ph type="title"/>
          </p:nvPr>
        </p:nvSpPr>
        <p:spPr>
          <a:xfrm>
            <a:off x="628650" y="365126"/>
            <a:ext cx="3886200" cy="1108807"/>
          </a:xfrm>
        </p:spPr>
        <p:txBody>
          <a:bodyPr/>
          <a:lstStyle/>
          <a:p>
            <a:r>
              <a:rPr lang="en-US" dirty="0"/>
              <a:t>In the Hospital </a:t>
            </a:r>
          </a:p>
        </p:txBody>
      </p:sp>
      <p:sp>
        <p:nvSpPr>
          <p:cNvPr id="6" name="Content Placeholder 5">
            <a:extLst>
              <a:ext uri="{FF2B5EF4-FFF2-40B4-BE49-F238E27FC236}">
                <a16:creationId xmlns:a16="http://schemas.microsoft.com/office/drawing/2014/main" id="{5CE53CFB-110D-C15D-C3A9-F7E2FBC181CF}"/>
              </a:ext>
            </a:extLst>
          </p:cNvPr>
          <p:cNvSpPr>
            <a:spLocks noGrp="1"/>
          </p:cNvSpPr>
          <p:nvPr>
            <p:ph sz="half" idx="1"/>
          </p:nvPr>
        </p:nvSpPr>
        <p:spPr>
          <a:xfrm>
            <a:off x="628650" y="2202023"/>
            <a:ext cx="4476750" cy="3974939"/>
          </a:xfrm>
        </p:spPr>
        <p:txBody>
          <a:bodyPr>
            <a:normAutofit/>
          </a:bodyPr>
          <a:lstStyle/>
          <a:p>
            <a:r>
              <a:rPr lang="en-US" sz="1800" dirty="0"/>
              <a:t>The patient was fairly cooperative during the first week of hospitalization, however, the nursing staff reported the patient had been out in the hallway without his mask. </a:t>
            </a:r>
          </a:p>
          <a:p>
            <a:r>
              <a:rPr lang="en-US" sz="1800" dirty="0"/>
              <a:t>The hospital staff was becoming anxious, so the physician called the local health department to coordinate the discharge. </a:t>
            </a:r>
          </a:p>
          <a:p>
            <a:r>
              <a:rPr lang="en-US" sz="1800" dirty="0"/>
              <a:t>The patient was visited in the hospital by a nurse from the local health department to coordinate his discharge. </a:t>
            </a:r>
          </a:p>
          <a:p>
            <a:r>
              <a:rPr lang="en-US" sz="1800" dirty="0"/>
              <a:t>Based on recommendations from the local health department, the mother made arrangements to have the children stay next door. </a:t>
            </a:r>
          </a:p>
        </p:txBody>
      </p:sp>
      <p:pic>
        <p:nvPicPr>
          <p:cNvPr id="4098" name="Picture 2" descr="Hospital Man Old Stock Illustrations ...">
            <a:extLst>
              <a:ext uri="{FF2B5EF4-FFF2-40B4-BE49-F238E27FC236}">
                <a16:creationId xmlns:a16="http://schemas.microsoft.com/office/drawing/2014/main" id="{ED5BBD3F-49DF-B1C2-4AF4-BF60F21B3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349" r="9601"/>
          <a:stretch>
            <a:fillRect/>
          </a:stretch>
        </p:blipFill>
        <p:spPr bwMode="auto">
          <a:xfrm>
            <a:off x="5186247" y="307304"/>
            <a:ext cx="3957753" cy="5864578"/>
          </a:xfrm>
          <a:prstGeom prst="rect">
            <a:avLst/>
          </a:prstGeom>
          <a:solidFill>
            <a:srgbClr val="FFFFFF"/>
          </a:solidFill>
        </p:spPr>
      </p:pic>
    </p:spTree>
    <p:extLst>
      <p:ext uri="{BB962C8B-B14F-4D97-AF65-F5344CB8AC3E}">
        <p14:creationId xmlns:p14="http://schemas.microsoft.com/office/powerpoint/2010/main" val="1400265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9970C4-A452-9DD2-E246-5E8BA95A0C33}"/>
              </a:ext>
            </a:extLst>
          </p:cNvPr>
          <p:cNvSpPr>
            <a:spLocks noGrp="1"/>
          </p:cNvSpPr>
          <p:nvPr>
            <p:ph sz="half" idx="1"/>
          </p:nvPr>
        </p:nvSpPr>
        <p:spPr>
          <a:xfrm>
            <a:off x="1804397" y="1825625"/>
            <a:ext cx="6710950" cy="4351338"/>
          </a:xfrm>
        </p:spPr>
        <p:txBody>
          <a:bodyPr/>
          <a:lstStyle/>
          <a:p>
            <a:pPr marL="0" indent="0">
              <a:buNone/>
            </a:pPr>
            <a:r>
              <a:rPr lang="en-US" b="1" dirty="0"/>
              <a:t>3) What is the appropriate response to the physician’s request for discharge? </a:t>
            </a:r>
          </a:p>
          <a:p>
            <a:pPr marL="457200" indent="-457200">
              <a:buFont typeface="+mj-lt"/>
              <a:buAutoNum type="alphaUcPeriod"/>
            </a:pPr>
            <a:r>
              <a:rPr lang="en-US" dirty="0"/>
              <a:t>Agree to coordinate discharge as long as the patient is on DOT. </a:t>
            </a:r>
          </a:p>
          <a:p>
            <a:pPr marL="457200" indent="-457200">
              <a:buFont typeface="+mj-lt"/>
              <a:buAutoNum type="alphaUcPeriod"/>
            </a:pPr>
            <a:r>
              <a:rPr lang="en-US" dirty="0"/>
              <a:t>Advise the physician to delay discharge until 3 consecutive negative smears are received, patient has received a minimum of 10 days of treatment, and is clinically improving; or home arrangements have been made. </a:t>
            </a:r>
          </a:p>
          <a:p>
            <a:pPr marL="457200" indent="-457200">
              <a:buFont typeface="+mj-lt"/>
              <a:buAutoNum type="alphaUcPeriod"/>
            </a:pPr>
            <a:r>
              <a:rPr lang="en-US" dirty="0"/>
              <a:t>Agree to coordinate the discharge since the patient is a nuisance in the hospital and keeping him there is doing more harm than good. </a:t>
            </a:r>
          </a:p>
          <a:p>
            <a:pPr marL="457200" indent="-457200">
              <a:buFont typeface="+mj-lt"/>
              <a:buAutoNum type="alphaUcPeriod"/>
            </a:pPr>
            <a:r>
              <a:rPr lang="en-US" dirty="0"/>
              <a:t>Deny discharge until susceptibilities are known.</a:t>
            </a:r>
          </a:p>
        </p:txBody>
      </p:sp>
      <p:sp>
        <p:nvSpPr>
          <p:cNvPr id="4" name="Slide Number Placeholder 3">
            <a:extLst>
              <a:ext uri="{FF2B5EF4-FFF2-40B4-BE49-F238E27FC236}">
                <a16:creationId xmlns:a16="http://schemas.microsoft.com/office/drawing/2014/main" id="{15D2E8C4-E16F-978A-300C-3858090DC987}"/>
              </a:ext>
            </a:extLst>
          </p:cNvPr>
          <p:cNvSpPr>
            <a:spLocks noGrp="1"/>
          </p:cNvSpPr>
          <p:nvPr>
            <p:ph type="sldNum" sz="quarter" idx="12"/>
          </p:nvPr>
        </p:nvSpPr>
        <p:spPr/>
        <p:txBody>
          <a:bodyPr/>
          <a:lstStyle/>
          <a:p>
            <a:fld id="{21EDE7A0-2A40-4843-A4BA-64BCA4242F6B}" type="slidenum">
              <a:rPr lang="en-US" smtClean="0"/>
              <a:t>37</a:t>
            </a:fld>
            <a:endParaRPr lang="en-US"/>
          </a:p>
        </p:txBody>
      </p:sp>
      <p:sp>
        <p:nvSpPr>
          <p:cNvPr id="5" name="Title 4">
            <a:extLst>
              <a:ext uri="{FF2B5EF4-FFF2-40B4-BE49-F238E27FC236}">
                <a16:creationId xmlns:a16="http://schemas.microsoft.com/office/drawing/2014/main" id="{537DE161-F388-D4A7-4698-94DFB33C7ACE}"/>
              </a:ext>
            </a:extLst>
          </p:cNvPr>
          <p:cNvSpPr>
            <a:spLocks noGrp="1"/>
          </p:cNvSpPr>
          <p:nvPr>
            <p:ph type="title"/>
          </p:nvPr>
        </p:nvSpPr>
        <p:spPr/>
        <p:txBody>
          <a:bodyPr/>
          <a:lstStyle/>
          <a:p>
            <a:r>
              <a:rPr lang="en-US" dirty="0"/>
              <a:t>Questions</a:t>
            </a:r>
          </a:p>
        </p:txBody>
      </p:sp>
      <p:sp>
        <p:nvSpPr>
          <p:cNvPr id="6" name="Rectangle: Rounded Corners 5">
            <a:extLst>
              <a:ext uri="{FF2B5EF4-FFF2-40B4-BE49-F238E27FC236}">
                <a16:creationId xmlns:a16="http://schemas.microsoft.com/office/drawing/2014/main" id="{B1FF1ACA-D9B5-AE45-FAF9-C068B665F72B}"/>
              </a:ext>
            </a:extLst>
          </p:cNvPr>
          <p:cNvSpPr/>
          <p:nvPr/>
        </p:nvSpPr>
        <p:spPr>
          <a:xfrm>
            <a:off x="1797929" y="3151188"/>
            <a:ext cx="6710950" cy="1573212"/>
          </a:xfrm>
          <a:prstGeom prst="round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063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9970C4-A452-9DD2-E246-5E8BA95A0C33}"/>
              </a:ext>
            </a:extLst>
          </p:cNvPr>
          <p:cNvSpPr>
            <a:spLocks noGrp="1"/>
          </p:cNvSpPr>
          <p:nvPr>
            <p:ph sz="half" idx="1"/>
          </p:nvPr>
        </p:nvSpPr>
        <p:spPr>
          <a:xfrm>
            <a:off x="1804397" y="1825625"/>
            <a:ext cx="6710950" cy="4351338"/>
          </a:xfrm>
        </p:spPr>
        <p:txBody>
          <a:bodyPr/>
          <a:lstStyle/>
          <a:p>
            <a:pPr marL="0" indent="0">
              <a:buNone/>
            </a:pPr>
            <a:r>
              <a:rPr lang="en-US" b="1" dirty="0"/>
              <a:t>4) Regarding respiratory isolation precautions, what is an important task of this hospital visit? </a:t>
            </a:r>
          </a:p>
          <a:p>
            <a:pPr marL="457200" indent="-457200">
              <a:buFont typeface="+mj-lt"/>
              <a:buAutoNum type="alphaUcPeriod"/>
            </a:pPr>
            <a:r>
              <a:rPr lang="en-US" dirty="0"/>
              <a:t>Educate the patient on TB infection control (home isolation precautions) in the home. </a:t>
            </a:r>
          </a:p>
          <a:p>
            <a:pPr marL="457200" indent="-457200">
              <a:buFont typeface="+mj-lt"/>
              <a:buAutoNum type="alphaUcPeriod"/>
            </a:pPr>
            <a:r>
              <a:rPr lang="en-US" dirty="0"/>
              <a:t>To avoid a missed dose, have TB medications ready for the patient. </a:t>
            </a:r>
          </a:p>
          <a:p>
            <a:pPr marL="457200" indent="-457200">
              <a:buFont typeface="+mj-lt"/>
              <a:buAutoNum type="alphaUcPeriod"/>
            </a:pPr>
            <a:r>
              <a:rPr lang="en-US" dirty="0"/>
              <a:t>Confirm that the patient completely understands the pathophysiology and transmission of TB. </a:t>
            </a:r>
          </a:p>
          <a:p>
            <a:pPr marL="457200" indent="-457200">
              <a:buFont typeface="+mj-lt"/>
              <a:buAutoNum type="alphaUcPeriod"/>
            </a:pPr>
            <a:r>
              <a:rPr lang="en-US" dirty="0"/>
              <a:t>Establish a referral for smoking cessation classes.</a:t>
            </a:r>
            <a:endParaRPr lang="en-US" b="1" dirty="0"/>
          </a:p>
        </p:txBody>
      </p:sp>
      <p:sp>
        <p:nvSpPr>
          <p:cNvPr id="4" name="Slide Number Placeholder 3">
            <a:extLst>
              <a:ext uri="{FF2B5EF4-FFF2-40B4-BE49-F238E27FC236}">
                <a16:creationId xmlns:a16="http://schemas.microsoft.com/office/drawing/2014/main" id="{15D2E8C4-E16F-978A-300C-3858090DC987}"/>
              </a:ext>
            </a:extLst>
          </p:cNvPr>
          <p:cNvSpPr>
            <a:spLocks noGrp="1"/>
          </p:cNvSpPr>
          <p:nvPr>
            <p:ph type="sldNum" sz="quarter" idx="12"/>
          </p:nvPr>
        </p:nvSpPr>
        <p:spPr/>
        <p:txBody>
          <a:bodyPr/>
          <a:lstStyle/>
          <a:p>
            <a:fld id="{21EDE7A0-2A40-4843-A4BA-64BCA4242F6B}" type="slidenum">
              <a:rPr lang="en-US" smtClean="0"/>
              <a:t>38</a:t>
            </a:fld>
            <a:endParaRPr lang="en-US"/>
          </a:p>
        </p:txBody>
      </p:sp>
      <p:sp>
        <p:nvSpPr>
          <p:cNvPr id="5" name="Title 4">
            <a:extLst>
              <a:ext uri="{FF2B5EF4-FFF2-40B4-BE49-F238E27FC236}">
                <a16:creationId xmlns:a16="http://schemas.microsoft.com/office/drawing/2014/main" id="{537DE161-F388-D4A7-4698-94DFB33C7ACE}"/>
              </a:ext>
            </a:extLst>
          </p:cNvPr>
          <p:cNvSpPr>
            <a:spLocks noGrp="1"/>
          </p:cNvSpPr>
          <p:nvPr>
            <p:ph type="title"/>
          </p:nvPr>
        </p:nvSpPr>
        <p:spPr/>
        <p:txBody>
          <a:bodyPr/>
          <a:lstStyle/>
          <a:p>
            <a:r>
              <a:rPr lang="en-US" dirty="0"/>
              <a:t>Questions</a:t>
            </a:r>
          </a:p>
        </p:txBody>
      </p:sp>
      <p:sp>
        <p:nvSpPr>
          <p:cNvPr id="3" name="Rectangle: Rounded Corners 2">
            <a:extLst>
              <a:ext uri="{FF2B5EF4-FFF2-40B4-BE49-F238E27FC236}">
                <a16:creationId xmlns:a16="http://schemas.microsoft.com/office/drawing/2014/main" id="{57071624-CB0D-3413-95A9-BD28654EAA07}"/>
              </a:ext>
            </a:extLst>
          </p:cNvPr>
          <p:cNvSpPr/>
          <p:nvPr/>
        </p:nvSpPr>
        <p:spPr>
          <a:xfrm>
            <a:off x="1810865" y="2514600"/>
            <a:ext cx="6710950" cy="636588"/>
          </a:xfrm>
          <a:prstGeom prst="round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007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itle 1">
            <a:extLst>
              <a:ext uri="{FF2B5EF4-FFF2-40B4-BE49-F238E27FC236}">
                <a16:creationId xmlns:a16="http://schemas.microsoft.com/office/drawing/2014/main" id="{A28607D0-A990-6AAF-D443-3D5D48BC3E6E}"/>
              </a:ext>
            </a:extLst>
          </p:cNvPr>
          <p:cNvSpPr>
            <a:spLocks noGrp="1"/>
          </p:cNvSpPr>
          <p:nvPr>
            <p:ph type="title"/>
          </p:nvPr>
        </p:nvSpPr>
        <p:spPr>
          <a:xfrm>
            <a:off x="628650" y="365126"/>
            <a:ext cx="7886700" cy="1325563"/>
          </a:xfrm>
        </p:spPr>
        <p:txBody>
          <a:bodyPr/>
          <a:lstStyle/>
          <a:p>
            <a:r>
              <a:rPr lang="en-US" dirty="0"/>
              <a:t>When Home…</a:t>
            </a:r>
          </a:p>
        </p:txBody>
      </p:sp>
      <p:sp>
        <p:nvSpPr>
          <p:cNvPr id="6" name="Content Placeholder 5">
            <a:extLst>
              <a:ext uri="{FF2B5EF4-FFF2-40B4-BE49-F238E27FC236}">
                <a16:creationId xmlns:a16="http://schemas.microsoft.com/office/drawing/2014/main" id="{5CE53CFB-110D-C15D-C3A9-F7E2FBC181CF}"/>
              </a:ext>
            </a:extLst>
          </p:cNvPr>
          <p:cNvSpPr>
            <a:spLocks noGrp="1"/>
          </p:cNvSpPr>
          <p:nvPr>
            <p:ph sz="half" idx="2"/>
          </p:nvPr>
        </p:nvSpPr>
        <p:spPr>
          <a:xfrm>
            <a:off x="629842" y="1981200"/>
            <a:ext cx="3494184" cy="4208463"/>
          </a:xfrm>
        </p:spPr>
        <p:txBody>
          <a:bodyPr>
            <a:normAutofit lnSpcReduction="10000"/>
          </a:bodyPr>
          <a:lstStyle/>
          <a:p>
            <a:r>
              <a:rPr lang="en-US" sz="1800" dirty="0"/>
              <a:t>The patient was discharged home and was adherent to home isolation precautions during the first week.</a:t>
            </a:r>
          </a:p>
          <a:p>
            <a:r>
              <a:rPr lang="en-US" sz="1800" dirty="0"/>
              <a:t>Sputa were obtained by the local health department during his first week home, the results were still positive (1+ AFB smear, 0 AFB smear, 1+ AFB smear) and home isolation continued. </a:t>
            </a:r>
          </a:p>
          <a:p>
            <a:r>
              <a:rPr lang="en-US" sz="1800" dirty="0"/>
              <a:t>At the next visit the patient was not home. </a:t>
            </a:r>
          </a:p>
          <a:p>
            <a:r>
              <a:rPr lang="en-US" sz="1800" dirty="0"/>
              <a:t>The wife shared that “he got stir crazy,” went drinking with his friends Friday night, and has not been back since.</a:t>
            </a:r>
          </a:p>
        </p:txBody>
      </p:sp>
      <p:pic>
        <p:nvPicPr>
          <p:cNvPr id="3074" name="Picture 2" descr="Elderly Friends Stock Illustrations ...">
            <a:extLst>
              <a:ext uri="{FF2B5EF4-FFF2-40B4-BE49-F238E27FC236}">
                <a16:creationId xmlns:a16="http://schemas.microsoft.com/office/drawing/2014/main" id="{A4E3025A-3AC4-2E34-D7D5-A875D9C8A98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24026" y="2011680"/>
            <a:ext cx="4667847" cy="2454384"/>
          </a:xfrm>
          <a:prstGeom prst="rect">
            <a:avLst/>
          </a:prstGeom>
          <a:solidFill>
            <a:srgbClr val="FFFFFF"/>
          </a:solidFill>
        </p:spPr>
      </p:pic>
      <p:sp>
        <p:nvSpPr>
          <p:cNvPr id="3087" name="Slide Number Placeholder 7">
            <a:extLst>
              <a:ext uri="{FF2B5EF4-FFF2-40B4-BE49-F238E27FC236}">
                <a16:creationId xmlns:a16="http://schemas.microsoft.com/office/drawing/2014/main" id="{9F22BD8A-4F3B-24B8-9E68-C04D0A63E387}"/>
              </a:ext>
            </a:extLst>
          </p:cNvPr>
          <p:cNvSpPr>
            <a:spLocks noGrp="1"/>
          </p:cNvSpPr>
          <p:nvPr>
            <p:ph type="sldNum" sz="quarter" idx="12"/>
          </p:nvPr>
        </p:nvSpPr>
        <p:spPr>
          <a:xfrm>
            <a:off x="6457950" y="6356351"/>
            <a:ext cx="2057400" cy="365125"/>
          </a:xfrm>
        </p:spPr>
        <p:txBody>
          <a:bodyPr/>
          <a:lstStyle/>
          <a:p>
            <a:pPr>
              <a:spcAft>
                <a:spcPts val="600"/>
              </a:spcAft>
            </a:pPr>
            <a:fld id="{141D7646-0E21-4A10-9D73-E9574B1FA949}" type="slidenum">
              <a:rPr lang="en-US" altLang="en-US" smtClean="0"/>
              <a:pPr>
                <a:spcAft>
                  <a:spcPts val="600"/>
                </a:spcAft>
              </a:pPr>
              <a:t>39</a:t>
            </a:fld>
            <a:endParaRPr lang="en-US" altLang="en-US"/>
          </a:p>
        </p:txBody>
      </p:sp>
    </p:spTree>
    <p:extLst>
      <p:ext uri="{BB962C8B-B14F-4D97-AF65-F5344CB8AC3E}">
        <p14:creationId xmlns:p14="http://schemas.microsoft.com/office/powerpoint/2010/main" val="2128531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885EFD-92C7-4875-DFD3-50798F631AC5}"/>
              </a:ext>
            </a:extLst>
          </p:cNvPr>
          <p:cNvSpPr>
            <a:spLocks noGrp="1"/>
          </p:cNvSpPr>
          <p:nvPr>
            <p:ph type="title"/>
          </p:nvPr>
        </p:nvSpPr>
        <p:spPr/>
        <p:txBody>
          <a:bodyPr/>
          <a:lstStyle/>
          <a:p>
            <a:r>
              <a:rPr lang="en-US" dirty="0"/>
              <a:t>Chapter 1: Mrs. X</a:t>
            </a:r>
          </a:p>
        </p:txBody>
      </p:sp>
      <p:sp>
        <p:nvSpPr>
          <p:cNvPr id="5" name="Text Placeholder 4">
            <a:extLst>
              <a:ext uri="{FF2B5EF4-FFF2-40B4-BE49-F238E27FC236}">
                <a16:creationId xmlns:a16="http://schemas.microsoft.com/office/drawing/2014/main" id="{1C2DAFDD-4E0D-5B20-7BCC-B810F065B79D}"/>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3831A250-6E8A-9AB9-ECE6-A541A77DA17B}"/>
              </a:ext>
            </a:extLst>
          </p:cNvPr>
          <p:cNvSpPr>
            <a:spLocks noGrp="1"/>
          </p:cNvSpPr>
          <p:nvPr>
            <p:ph type="sldNum" sz="quarter" idx="4294967295"/>
          </p:nvPr>
        </p:nvSpPr>
        <p:spPr>
          <a:xfrm>
            <a:off x="7086600" y="6356350"/>
            <a:ext cx="2057400" cy="365125"/>
          </a:xfrm>
        </p:spPr>
        <p:txBody>
          <a:bodyPr/>
          <a:lstStyle/>
          <a:p>
            <a:fld id="{141D7646-0E21-4A10-9D73-E9574B1FA949}" type="slidenum">
              <a:rPr lang="en-US" altLang="en-US" smtClean="0"/>
              <a:pPr/>
              <a:t>4</a:t>
            </a:fld>
            <a:endParaRPr lang="en-US" altLang="en-US"/>
          </a:p>
        </p:txBody>
      </p:sp>
    </p:spTree>
    <p:extLst>
      <p:ext uri="{BB962C8B-B14F-4D97-AF65-F5344CB8AC3E}">
        <p14:creationId xmlns:p14="http://schemas.microsoft.com/office/powerpoint/2010/main" val="1234821188"/>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9970C4-A452-9DD2-E246-5E8BA95A0C33}"/>
              </a:ext>
            </a:extLst>
          </p:cNvPr>
          <p:cNvSpPr>
            <a:spLocks noGrp="1"/>
          </p:cNvSpPr>
          <p:nvPr>
            <p:ph sz="half" idx="1"/>
          </p:nvPr>
        </p:nvSpPr>
        <p:spPr>
          <a:xfrm>
            <a:off x="1804397" y="1825625"/>
            <a:ext cx="6710950" cy="4351338"/>
          </a:xfrm>
        </p:spPr>
        <p:txBody>
          <a:bodyPr/>
          <a:lstStyle/>
          <a:p>
            <a:pPr marL="0" indent="0">
              <a:buNone/>
            </a:pPr>
            <a:r>
              <a:rPr lang="en-US" b="1" dirty="0"/>
              <a:t>5) What should the local health department do at this point? </a:t>
            </a:r>
          </a:p>
          <a:p>
            <a:pPr marL="457200" indent="-457200">
              <a:buFont typeface="+mj-lt"/>
              <a:buAutoNum type="alphaUcPeriod"/>
            </a:pPr>
            <a:r>
              <a:rPr lang="en-US" dirty="0"/>
              <a:t>Ask the wife’s assistance in locating the patient and leave contact information with instructions to call the local health department when the patient returns. </a:t>
            </a:r>
          </a:p>
          <a:p>
            <a:pPr marL="457200" indent="-457200">
              <a:buFont typeface="+mj-lt"/>
              <a:buAutoNum type="alphaUcPeriod"/>
            </a:pPr>
            <a:r>
              <a:rPr lang="en-US" dirty="0"/>
              <a:t>Leave TB medications with the wife for the patient to self-administer. </a:t>
            </a:r>
          </a:p>
          <a:p>
            <a:pPr marL="457200" indent="-457200">
              <a:buFont typeface="+mj-lt"/>
              <a:buAutoNum type="alphaUcPeriod"/>
            </a:pPr>
            <a:r>
              <a:rPr lang="en-US" dirty="0"/>
              <a:t>Report patient to police. </a:t>
            </a:r>
          </a:p>
          <a:p>
            <a:pPr marL="457200" indent="-457200">
              <a:buFont typeface="+mj-lt"/>
              <a:buAutoNum type="alphaUcPeriod"/>
            </a:pPr>
            <a:r>
              <a:rPr lang="en-US" dirty="0"/>
              <a:t>No action needed.</a:t>
            </a:r>
          </a:p>
        </p:txBody>
      </p:sp>
      <p:sp>
        <p:nvSpPr>
          <p:cNvPr id="4" name="Slide Number Placeholder 3">
            <a:extLst>
              <a:ext uri="{FF2B5EF4-FFF2-40B4-BE49-F238E27FC236}">
                <a16:creationId xmlns:a16="http://schemas.microsoft.com/office/drawing/2014/main" id="{15D2E8C4-E16F-978A-300C-3858090DC987}"/>
              </a:ext>
            </a:extLst>
          </p:cNvPr>
          <p:cNvSpPr>
            <a:spLocks noGrp="1"/>
          </p:cNvSpPr>
          <p:nvPr>
            <p:ph type="sldNum" sz="quarter" idx="12"/>
          </p:nvPr>
        </p:nvSpPr>
        <p:spPr/>
        <p:txBody>
          <a:bodyPr/>
          <a:lstStyle/>
          <a:p>
            <a:fld id="{21EDE7A0-2A40-4843-A4BA-64BCA4242F6B}" type="slidenum">
              <a:rPr lang="en-US" smtClean="0"/>
              <a:t>40</a:t>
            </a:fld>
            <a:endParaRPr lang="en-US"/>
          </a:p>
        </p:txBody>
      </p:sp>
      <p:sp>
        <p:nvSpPr>
          <p:cNvPr id="5" name="Title 4">
            <a:extLst>
              <a:ext uri="{FF2B5EF4-FFF2-40B4-BE49-F238E27FC236}">
                <a16:creationId xmlns:a16="http://schemas.microsoft.com/office/drawing/2014/main" id="{537DE161-F388-D4A7-4698-94DFB33C7ACE}"/>
              </a:ext>
            </a:extLst>
          </p:cNvPr>
          <p:cNvSpPr>
            <a:spLocks noGrp="1"/>
          </p:cNvSpPr>
          <p:nvPr>
            <p:ph type="title"/>
          </p:nvPr>
        </p:nvSpPr>
        <p:spPr/>
        <p:txBody>
          <a:bodyPr/>
          <a:lstStyle/>
          <a:p>
            <a:r>
              <a:rPr lang="en-US" dirty="0"/>
              <a:t>Questions</a:t>
            </a:r>
          </a:p>
        </p:txBody>
      </p:sp>
      <p:sp>
        <p:nvSpPr>
          <p:cNvPr id="3" name="Rectangle: Rounded Corners 2">
            <a:extLst>
              <a:ext uri="{FF2B5EF4-FFF2-40B4-BE49-F238E27FC236}">
                <a16:creationId xmlns:a16="http://schemas.microsoft.com/office/drawing/2014/main" id="{EFCF976A-BC1C-6F40-E1A2-206E3AB5E841}"/>
              </a:ext>
            </a:extLst>
          </p:cNvPr>
          <p:cNvSpPr/>
          <p:nvPr/>
        </p:nvSpPr>
        <p:spPr>
          <a:xfrm>
            <a:off x="1810865" y="2514600"/>
            <a:ext cx="6710950" cy="990600"/>
          </a:xfrm>
          <a:prstGeom prst="round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352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a:extLst>
              <a:ext uri="{FF2B5EF4-FFF2-40B4-BE49-F238E27FC236}">
                <a16:creationId xmlns:a16="http://schemas.microsoft.com/office/drawing/2014/main" id="{8EAF56C1-F8A6-9C61-8124-E6E2F3141E10}"/>
              </a:ext>
            </a:extLst>
          </p:cNvPr>
          <p:cNvSpPr>
            <a:spLocks noGrp="1"/>
          </p:cNvSpPr>
          <p:nvPr>
            <p:ph type="title"/>
          </p:nvPr>
        </p:nvSpPr>
        <p:spPr>
          <a:xfrm>
            <a:off x="628650" y="365126"/>
            <a:ext cx="3886200" cy="1108807"/>
          </a:xfrm>
        </p:spPr>
        <p:txBody>
          <a:bodyPr/>
          <a:lstStyle/>
          <a:p>
            <a:r>
              <a:rPr lang="en-US" dirty="0"/>
              <a:t>Two Weeks Later…</a:t>
            </a:r>
          </a:p>
        </p:txBody>
      </p:sp>
      <p:sp>
        <p:nvSpPr>
          <p:cNvPr id="6" name="Content Placeholder 5">
            <a:extLst>
              <a:ext uri="{FF2B5EF4-FFF2-40B4-BE49-F238E27FC236}">
                <a16:creationId xmlns:a16="http://schemas.microsoft.com/office/drawing/2014/main" id="{5CE53CFB-110D-C15D-C3A9-F7E2FBC181CF}"/>
              </a:ext>
            </a:extLst>
          </p:cNvPr>
          <p:cNvSpPr>
            <a:spLocks noGrp="1"/>
          </p:cNvSpPr>
          <p:nvPr>
            <p:ph sz="half" idx="1"/>
          </p:nvPr>
        </p:nvSpPr>
        <p:spPr>
          <a:xfrm>
            <a:off x="628650" y="2202023"/>
            <a:ext cx="3886200" cy="3974939"/>
          </a:xfrm>
        </p:spPr>
        <p:txBody>
          <a:bodyPr>
            <a:normAutofit/>
          </a:bodyPr>
          <a:lstStyle/>
          <a:p>
            <a:r>
              <a:rPr lang="en-US" sz="1800" dirty="0"/>
              <a:t>Two weeks later, the patient was found at a relative’s house. </a:t>
            </a:r>
          </a:p>
          <a:p>
            <a:r>
              <a:rPr lang="en-US" sz="1800" dirty="0"/>
              <a:t>After re-educating the patient, he was adherent to the respiratory isolation precautions. </a:t>
            </a:r>
          </a:p>
          <a:p>
            <a:r>
              <a:rPr lang="en-US" sz="1800" dirty="0"/>
              <a:t>During this time, three consecutive sputa results were reported as negative, his symptoms improved, and he remained on an appropriate TB treatment regimen for two weeks. </a:t>
            </a:r>
          </a:p>
          <a:p>
            <a:r>
              <a:rPr lang="en-US" sz="1800" dirty="0"/>
              <a:t>At that point, the local health department discontinued respiratory isolation precautions.</a:t>
            </a:r>
          </a:p>
        </p:txBody>
      </p:sp>
      <p:pic>
        <p:nvPicPr>
          <p:cNvPr id="2050" name="Picture 2" descr="Illustrations &amp; Drawings ...">
            <a:extLst>
              <a:ext uri="{FF2B5EF4-FFF2-40B4-BE49-F238E27FC236}">
                <a16:creationId xmlns:a16="http://schemas.microsoft.com/office/drawing/2014/main" id="{6EE8A6DD-027B-B9AA-5B5D-4283FCC2CD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353" r="22161" b="-1"/>
          <a:stretch>
            <a:fillRect/>
          </a:stretch>
        </p:blipFill>
        <p:spPr bwMode="auto">
          <a:xfrm>
            <a:off x="4672012" y="10"/>
            <a:ext cx="4471988" cy="6626568"/>
          </a:xfrm>
          <a:prstGeom prst="rect">
            <a:avLst/>
          </a:prstGeom>
          <a:solidFill>
            <a:srgbClr val="FFFFFF"/>
          </a:solidFill>
        </p:spPr>
      </p:pic>
    </p:spTree>
    <p:extLst>
      <p:ext uri="{BB962C8B-B14F-4D97-AF65-F5344CB8AC3E}">
        <p14:creationId xmlns:p14="http://schemas.microsoft.com/office/powerpoint/2010/main" val="2058556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1E9BF3-DA18-C29E-999E-97330C0E5CFB}"/>
              </a:ext>
            </a:extLst>
          </p:cNvPr>
          <p:cNvSpPr>
            <a:spLocks noGrp="1"/>
          </p:cNvSpPr>
          <p:nvPr>
            <p:ph type="sldNum" sz="quarter" idx="12"/>
          </p:nvPr>
        </p:nvSpPr>
        <p:spPr/>
        <p:txBody>
          <a:bodyPr/>
          <a:lstStyle/>
          <a:p>
            <a:fld id="{141D7646-0E21-4A10-9D73-E9574B1FA949}" type="slidenum">
              <a:rPr lang="en-US" altLang="en-US" smtClean="0"/>
              <a:pPr/>
              <a:t>42</a:t>
            </a:fld>
            <a:endParaRPr lang="en-US" altLang="en-US"/>
          </a:p>
        </p:txBody>
      </p:sp>
      <p:sp>
        <p:nvSpPr>
          <p:cNvPr id="3" name="Content Placeholder 2">
            <a:extLst>
              <a:ext uri="{FF2B5EF4-FFF2-40B4-BE49-F238E27FC236}">
                <a16:creationId xmlns:a16="http://schemas.microsoft.com/office/drawing/2014/main" id="{F475ADB3-0A8B-0A12-820E-365065C0AF8B}"/>
              </a:ext>
            </a:extLst>
          </p:cNvPr>
          <p:cNvSpPr>
            <a:spLocks noGrp="1"/>
          </p:cNvSpPr>
          <p:nvPr>
            <p:ph sz="quarter" idx="13"/>
          </p:nvPr>
        </p:nvSpPr>
        <p:spPr>
          <a:xfrm>
            <a:off x="500062" y="362585"/>
            <a:ext cx="8143875" cy="5978526"/>
          </a:xfrm>
        </p:spPr>
        <p:txBody>
          <a:bodyPr>
            <a:normAutofit lnSpcReduction="10000"/>
          </a:bodyPr>
          <a:lstStyle/>
          <a:p>
            <a:pPr marL="0" indent="0" algn="ctr">
              <a:buNone/>
            </a:pPr>
            <a:r>
              <a:rPr lang="en-US" sz="2800" b="1" dirty="0"/>
              <a:t>Reflection</a:t>
            </a:r>
            <a:r>
              <a:rPr lang="en-US" dirty="0"/>
              <a:t> </a:t>
            </a:r>
          </a:p>
          <a:p>
            <a:r>
              <a:rPr lang="en-US" dirty="0"/>
              <a:t>In this scenario, the patient presented to the ED with symptoms consistent with TB and was evaluated appropriately by the ED physician. </a:t>
            </a:r>
          </a:p>
          <a:p>
            <a:r>
              <a:rPr lang="en-US" dirty="0"/>
              <a:t>Due to his positive AFB smears and his potential to infect others, the patient was immediately placed in an AII room. </a:t>
            </a:r>
          </a:p>
          <a:p>
            <a:r>
              <a:rPr lang="en-US" dirty="0"/>
              <a:t>Because TB is a communicable disease additional criteria is required prior to discharge. </a:t>
            </a:r>
          </a:p>
          <a:p>
            <a:r>
              <a:rPr lang="en-US" dirty="0"/>
              <a:t>The local health department should encourage the hospital to refrain from discharging the patient until three consecutive sputa results are received. </a:t>
            </a:r>
          </a:p>
          <a:p>
            <a:r>
              <a:rPr lang="en-US" dirty="0"/>
              <a:t>However, there may be situations that the local health department will need to work with the patient in making alternative living arrangements in the event that he/she is discharged prior to receiving negative results. </a:t>
            </a:r>
          </a:p>
          <a:p>
            <a:r>
              <a:rPr lang="en-US" dirty="0"/>
              <a:t>Further, if the patient is released prior to negative results, the patient is considered contagious, and it is the responsibility of the local health department to locate the patient and place him back on respiratory isolation precautions.</a:t>
            </a:r>
          </a:p>
        </p:txBody>
      </p:sp>
    </p:spTree>
    <p:extLst>
      <p:ext uri="{BB962C8B-B14F-4D97-AF65-F5344CB8AC3E}">
        <p14:creationId xmlns:p14="http://schemas.microsoft.com/office/powerpoint/2010/main" val="6661516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E1D4A7-0BB2-FFC8-60F3-9FFC8FE97AF7}"/>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579F4C94-2585-1BE3-7954-64323B48662C}"/>
              </a:ext>
            </a:extLst>
          </p:cNvPr>
          <p:cNvSpPr>
            <a:spLocks noGrp="1"/>
          </p:cNvSpPr>
          <p:nvPr>
            <p:ph type="body" idx="1"/>
          </p:nvPr>
        </p:nvSpPr>
        <p:spPr/>
        <p:txBody>
          <a:bodyPr/>
          <a:lstStyle/>
          <a:p>
            <a:endParaRPr lang="en-US"/>
          </a:p>
        </p:txBody>
      </p:sp>
      <p:sp>
        <p:nvSpPr>
          <p:cNvPr id="6" name="Text Placeholder 5">
            <a:extLst>
              <a:ext uri="{FF2B5EF4-FFF2-40B4-BE49-F238E27FC236}">
                <a16:creationId xmlns:a16="http://schemas.microsoft.com/office/drawing/2014/main" id="{C5EF7877-5B40-D1F2-D24C-26569C02B8BF}"/>
              </a:ext>
            </a:extLst>
          </p:cNvPr>
          <p:cNvSpPr>
            <a:spLocks noGrp="1"/>
          </p:cNvSpPr>
          <p:nvPr>
            <p:ph type="body" sz="quarter" idx="10"/>
          </p:nvPr>
        </p:nvSpPr>
        <p:spPr/>
        <p:txBody>
          <a:bodyPr/>
          <a:lstStyle/>
          <a:p>
            <a:endParaRPr lang="en-US"/>
          </a:p>
        </p:txBody>
      </p:sp>
      <p:sp>
        <p:nvSpPr>
          <p:cNvPr id="2" name="Slide Number Placeholder 1">
            <a:extLst>
              <a:ext uri="{FF2B5EF4-FFF2-40B4-BE49-F238E27FC236}">
                <a16:creationId xmlns:a16="http://schemas.microsoft.com/office/drawing/2014/main" id="{5A80A8C9-90A2-E8BE-5FC8-7DBDF5661A3D}"/>
              </a:ext>
            </a:extLst>
          </p:cNvPr>
          <p:cNvSpPr>
            <a:spLocks noGrp="1"/>
          </p:cNvSpPr>
          <p:nvPr>
            <p:ph type="sldNum" sz="quarter" idx="4294967295"/>
          </p:nvPr>
        </p:nvSpPr>
        <p:spPr>
          <a:xfrm>
            <a:off x="7086600" y="6356350"/>
            <a:ext cx="2057400" cy="365125"/>
          </a:xfrm>
        </p:spPr>
        <p:txBody>
          <a:bodyPr/>
          <a:lstStyle/>
          <a:p>
            <a:fld id="{141D7646-0E21-4A10-9D73-E9574B1FA949}" type="slidenum">
              <a:rPr lang="en-US" altLang="en-US" smtClean="0"/>
              <a:pPr/>
              <a:t>43</a:t>
            </a:fld>
            <a:endParaRPr lang="en-US" altLang="en-US"/>
          </a:p>
        </p:txBody>
      </p:sp>
    </p:spTree>
    <p:extLst>
      <p:ext uri="{BB962C8B-B14F-4D97-AF65-F5344CB8AC3E}">
        <p14:creationId xmlns:p14="http://schemas.microsoft.com/office/powerpoint/2010/main" val="1357291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C8D937-7E6F-4B61-920F-79AE2FA832E2}"/>
              </a:ext>
            </a:extLst>
          </p:cNvPr>
          <p:cNvSpPr>
            <a:spLocks noGrp="1"/>
          </p:cNvSpPr>
          <p:nvPr>
            <p:ph type="title"/>
          </p:nvPr>
        </p:nvSpPr>
        <p:spPr/>
        <p:txBody>
          <a:bodyPr/>
          <a:lstStyle/>
          <a:p>
            <a:r>
              <a:rPr lang="en-US" dirty="0"/>
              <a:t>Chapter 1: Mrs. X</a:t>
            </a:r>
          </a:p>
        </p:txBody>
      </p:sp>
      <p:sp>
        <p:nvSpPr>
          <p:cNvPr id="8" name="Text Placeholder 7">
            <a:extLst>
              <a:ext uri="{FF2B5EF4-FFF2-40B4-BE49-F238E27FC236}">
                <a16:creationId xmlns:a16="http://schemas.microsoft.com/office/drawing/2014/main" id="{8439DFF1-5E42-4FB7-82E8-5D41738FB7C8}"/>
              </a:ext>
            </a:extLst>
          </p:cNvPr>
          <p:cNvSpPr>
            <a:spLocks noGrp="1"/>
          </p:cNvSpPr>
          <p:nvPr>
            <p:ph type="body" sz="quarter" idx="10"/>
          </p:nvPr>
        </p:nvSpPr>
        <p:spPr>
          <a:xfrm>
            <a:off x="628650" y="1690688"/>
            <a:ext cx="3409950" cy="4729162"/>
          </a:xfrm>
        </p:spPr>
        <p:txBody>
          <a:bodyPr>
            <a:normAutofit fontScale="92500" lnSpcReduction="10000"/>
          </a:bodyPr>
          <a:lstStyle/>
          <a:p>
            <a:r>
              <a:rPr lang="en-US" sz="3200" dirty="0"/>
              <a:t>62-year-old female</a:t>
            </a:r>
          </a:p>
          <a:p>
            <a:r>
              <a:rPr lang="en-US" sz="3200" dirty="0"/>
              <a:t>Born in Vietnam</a:t>
            </a:r>
          </a:p>
          <a:p>
            <a:r>
              <a:rPr lang="en-US" sz="3200" dirty="0"/>
              <a:t>Emigrated to U.S. in 2018</a:t>
            </a:r>
          </a:p>
          <a:p>
            <a:r>
              <a:rPr lang="en-US" sz="3200" dirty="0"/>
              <a:t>Currently unemployed</a:t>
            </a:r>
          </a:p>
          <a:p>
            <a:r>
              <a:rPr lang="en-US" sz="3200" dirty="0"/>
              <a:t>Past medical history: hypertension, type 2 diabetes</a:t>
            </a:r>
          </a:p>
          <a:p>
            <a:pPr marL="0" indent="0">
              <a:buNone/>
            </a:pPr>
            <a:r>
              <a:rPr lang="en-US" sz="3200" dirty="0"/>
              <a:t> </a:t>
            </a:r>
          </a:p>
          <a:p>
            <a:pPr marL="0" indent="0">
              <a:buNone/>
            </a:pPr>
            <a:endParaRPr lang="en-US" dirty="0"/>
          </a:p>
        </p:txBody>
      </p:sp>
      <p:sp>
        <p:nvSpPr>
          <p:cNvPr id="5" name="Slide Number Placeholder 4">
            <a:extLst>
              <a:ext uri="{FF2B5EF4-FFF2-40B4-BE49-F238E27FC236}">
                <a16:creationId xmlns:a16="http://schemas.microsoft.com/office/drawing/2014/main" id="{C122EA45-8C6C-4C0C-A5AA-1A373C06C581}"/>
              </a:ext>
            </a:extLst>
          </p:cNvPr>
          <p:cNvSpPr>
            <a:spLocks noGrp="1"/>
          </p:cNvSpPr>
          <p:nvPr>
            <p:ph type="sldNum" sz="quarter" idx="4294967295"/>
          </p:nvPr>
        </p:nvSpPr>
        <p:spPr>
          <a:xfrm>
            <a:off x="7086600" y="6356350"/>
            <a:ext cx="2057400" cy="365125"/>
          </a:xfrm>
        </p:spPr>
        <p:txBody>
          <a:bodyPr/>
          <a:lstStyle/>
          <a:p>
            <a:fld id="{6BE78ADA-AAB4-4DE8-B25C-09EC69F6F362}" type="slidenum">
              <a:rPr lang="en-US" altLang="en-US" smtClean="0"/>
              <a:pPr/>
              <a:t>5</a:t>
            </a:fld>
            <a:endParaRPr lang="en-US" altLang="en-US"/>
          </a:p>
        </p:txBody>
      </p:sp>
      <p:pic>
        <p:nvPicPr>
          <p:cNvPr id="18" name="Picture 17">
            <a:extLst>
              <a:ext uri="{FF2B5EF4-FFF2-40B4-BE49-F238E27FC236}">
                <a16:creationId xmlns:a16="http://schemas.microsoft.com/office/drawing/2014/main" id="{4629B227-D0DF-44D4-AE91-D5FB693B31C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91000" y="1690688"/>
            <a:ext cx="4653640" cy="4160646"/>
          </a:xfrm>
          <a:prstGeom prst="rect">
            <a:avLst/>
          </a:prstGeom>
        </p:spPr>
      </p:pic>
    </p:spTree>
    <p:extLst>
      <p:ext uri="{BB962C8B-B14F-4D97-AF65-F5344CB8AC3E}">
        <p14:creationId xmlns:p14="http://schemas.microsoft.com/office/powerpoint/2010/main" val="18750528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413732B-D179-42F3-9305-BB30F68B20F5}"/>
              </a:ext>
            </a:extLst>
          </p:cNvPr>
          <p:cNvSpPr>
            <a:spLocks noGrp="1"/>
          </p:cNvSpPr>
          <p:nvPr>
            <p:ph type="sldNum" sz="quarter" idx="12"/>
          </p:nvPr>
        </p:nvSpPr>
        <p:spPr/>
        <p:txBody>
          <a:bodyPr/>
          <a:lstStyle/>
          <a:p>
            <a:fld id="{8F131E99-48FC-47C6-814C-8BC1C333CEA4}" type="slidenum">
              <a:rPr lang="en-US" altLang="en-US" smtClean="0"/>
              <a:pPr/>
              <a:t>6</a:t>
            </a:fld>
            <a:endParaRPr lang="en-US" altLang="en-US"/>
          </a:p>
        </p:txBody>
      </p:sp>
      <p:sp>
        <p:nvSpPr>
          <p:cNvPr id="7" name="Title 6">
            <a:extLst>
              <a:ext uri="{FF2B5EF4-FFF2-40B4-BE49-F238E27FC236}">
                <a16:creationId xmlns:a16="http://schemas.microsoft.com/office/drawing/2014/main" id="{2AD15D77-D5D1-431E-A328-FDC5B18D82EB}"/>
              </a:ext>
            </a:extLst>
          </p:cNvPr>
          <p:cNvSpPr>
            <a:spLocks noGrp="1"/>
          </p:cNvSpPr>
          <p:nvPr>
            <p:ph type="title"/>
          </p:nvPr>
        </p:nvSpPr>
        <p:spPr/>
        <p:txBody>
          <a:bodyPr/>
          <a:lstStyle/>
          <a:p>
            <a:r>
              <a:rPr lang="en-US" dirty="0"/>
              <a:t>Mrs. X’s TB Work-Up</a:t>
            </a:r>
          </a:p>
        </p:txBody>
      </p:sp>
      <p:sp>
        <p:nvSpPr>
          <p:cNvPr id="9" name="Text Placeholder 8">
            <a:extLst>
              <a:ext uri="{FF2B5EF4-FFF2-40B4-BE49-F238E27FC236}">
                <a16:creationId xmlns:a16="http://schemas.microsoft.com/office/drawing/2014/main" id="{4123447B-1E33-4F9F-B813-D66B33F48D7A}"/>
              </a:ext>
            </a:extLst>
          </p:cNvPr>
          <p:cNvSpPr>
            <a:spLocks noGrp="1"/>
          </p:cNvSpPr>
          <p:nvPr>
            <p:ph type="body" idx="4294967295"/>
          </p:nvPr>
        </p:nvSpPr>
        <p:spPr>
          <a:xfrm>
            <a:off x="1900285" y="2054658"/>
            <a:ext cx="6630987" cy="4124325"/>
          </a:xfrm>
        </p:spPr>
        <p:txBody>
          <a:bodyPr>
            <a:normAutofit lnSpcReduction="10000"/>
          </a:bodyPr>
          <a:lstStyle/>
          <a:p>
            <a:r>
              <a:rPr lang="en-US" dirty="0"/>
              <a:t>Hospitalized for respiratory symptoms in late July (cough, SOB, night sweats). </a:t>
            </a:r>
          </a:p>
          <a:p>
            <a:r>
              <a:rPr lang="en-US" dirty="0"/>
              <a:t>Ultimately diagnosed as suspected TB on July 30, 2025.</a:t>
            </a:r>
          </a:p>
          <a:p>
            <a:r>
              <a:rPr lang="en-US" dirty="0"/>
              <a:t>Initial diagnostics:</a:t>
            </a:r>
          </a:p>
          <a:p>
            <a:pPr marL="800089" lvl="1" indent="-342900">
              <a:buFont typeface="Wingdings" panose="05000000000000000000" pitchFamily="2" charset="2"/>
              <a:buChar char="ü"/>
            </a:pPr>
            <a:r>
              <a:rPr lang="en-US" dirty="0"/>
              <a:t>AFB sputum smear positive &gt;1/field, negative, 1+</a:t>
            </a:r>
          </a:p>
          <a:p>
            <a:pPr marL="800089" lvl="1" indent="-342900">
              <a:buFont typeface="Wingdings" panose="05000000000000000000" pitchFamily="2" charset="2"/>
              <a:buChar char="ü"/>
            </a:pPr>
            <a:r>
              <a:rPr lang="en-US" dirty="0"/>
              <a:t>NAA positive, no rifampin resistance</a:t>
            </a:r>
          </a:p>
          <a:p>
            <a:pPr marL="800089" lvl="1" indent="-342900">
              <a:buFont typeface="Wingdings" panose="05000000000000000000" pitchFamily="2" charset="2"/>
              <a:buChar char="ü"/>
            </a:pPr>
            <a:r>
              <a:rPr lang="en-US" dirty="0"/>
              <a:t>Abnormal CXR, cavitary lesion in LUL with volume loss</a:t>
            </a:r>
          </a:p>
          <a:p>
            <a:pPr marL="800089" lvl="1" indent="-342900">
              <a:buFont typeface="Wingdings" panose="05000000000000000000" pitchFamily="2" charset="2"/>
              <a:buChar char="ü"/>
            </a:pPr>
            <a:r>
              <a:rPr lang="en-US" dirty="0"/>
              <a:t>IGRA negative</a:t>
            </a:r>
          </a:p>
          <a:p>
            <a:pPr marL="800089" lvl="1" indent="-342900">
              <a:buFont typeface="Wingdings" panose="05000000000000000000" pitchFamily="2" charset="2"/>
              <a:buChar char="ü"/>
            </a:pPr>
            <a:r>
              <a:rPr lang="en-US" dirty="0"/>
              <a:t>HIV negative</a:t>
            </a:r>
          </a:p>
          <a:p>
            <a:pPr marL="800089" lvl="1" indent="-342900">
              <a:buFont typeface="Wingdings" panose="05000000000000000000" pitchFamily="2" charset="2"/>
              <a:buChar char="ü"/>
            </a:pPr>
            <a:r>
              <a:rPr lang="en-US" dirty="0"/>
              <a:t>LFTs WNL</a:t>
            </a:r>
          </a:p>
          <a:p>
            <a:pPr marL="800089" lvl="1" indent="-342900">
              <a:buFont typeface="Wingdings" panose="05000000000000000000" pitchFamily="2" charset="2"/>
              <a:buChar char="ü"/>
            </a:pPr>
            <a:r>
              <a:rPr lang="en-US" dirty="0"/>
              <a:t>Glucose 228 fasting</a:t>
            </a:r>
          </a:p>
          <a:p>
            <a:r>
              <a:rPr lang="en-US" dirty="0"/>
              <a:t>Discharged home a few days later and started RIPE on August 4, 2025 (per your MD orders).</a:t>
            </a:r>
          </a:p>
        </p:txBody>
      </p:sp>
    </p:spTree>
    <p:extLst>
      <p:ext uri="{BB962C8B-B14F-4D97-AF65-F5344CB8AC3E}">
        <p14:creationId xmlns:p14="http://schemas.microsoft.com/office/powerpoint/2010/main" val="2106730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2E3E6EB-5600-46F2-8284-E189F32117E2}"/>
              </a:ext>
            </a:extLst>
          </p:cNvPr>
          <p:cNvSpPr>
            <a:spLocks noGrp="1"/>
          </p:cNvSpPr>
          <p:nvPr>
            <p:ph idx="1"/>
          </p:nvPr>
        </p:nvSpPr>
        <p:spPr>
          <a:xfrm>
            <a:off x="1797929" y="1908608"/>
            <a:ext cx="6339494" cy="4419600"/>
          </a:xfrm>
        </p:spPr>
        <p:txBody>
          <a:bodyPr>
            <a:normAutofit/>
          </a:bodyPr>
          <a:lstStyle/>
          <a:p>
            <a:pPr marL="0" indent="0">
              <a:buNone/>
            </a:pPr>
            <a:r>
              <a:rPr lang="en-US" dirty="0"/>
              <a:t>About 1.5 weeks later: </a:t>
            </a:r>
          </a:p>
          <a:p>
            <a:r>
              <a:rPr lang="en-US" dirty="0"/>
              <a:t>Mrs. X has taken 12 DOT doses (M-F) with self-admin on the weekends.</a:t>
            </a:r>
          </a:p>
          <a:p>
            <a:r>
              <a:rPr lang="en-US" dirty="0"/>
              <a:t>She has three negative AFB sputum smears collected earlier in the week.</a:t>
            </a:r>
          </a:p>
          <a:p>
            <a:r>
              <a:rPr lang="en-US" dirty="0"/>
              <a:t>She is anxious to be released from isolation to attend her best friend’s daughter’s wedding Saturday.</a:t>
            </a:r>
          </a:p>
          <a:p>
            <a:r>
              <a:rPr lang="en-US" dirty="0"/>
              <a:t>Patient informs DOT worker she has been nauseous since last week, worse today and didn’t say anything until now. DOT worker holds the dose after calling you. </a:t>
            </a:r>
          </a:p>
          <a:p>
            <a:r>
              <a:rPr lang="en-US" dirty="0"/>
              <a:t>You arrange to visit patient tomorrow at her home.</a:t>
            </a:r>
          </a:p>
          <a:p>
            <a:pPr marL="0" indent="0">
              <a:buNone/>
            </a:pPr>
            <a:endParaRPr lang="en-US" dirty="0"/>
          </a:p>
          <a:p>
            <a:pPr marL="0" indent="0">
              <a:buNone/>
            </a:pPr>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0CC33E80-911F-4F65-9D07-F93CDCC9C1FB}"/>
              </a:ext>
            </a:extLst>
          </p:cNvPr>
          <p:cNvSpPr>
            <a:spLocks noGrp="1"/>
          </p:cNvSpPr>
          <p:nvPr>
            <p:ph type="sldNum" sz="quarter" idx="12"/>
          </p:nvPr>
        </p:nvSpPr>
        <p:spPr/>
        <p:txBody>
          <a:bodyPr/>
          <a:lstStyle/>
          <a:p>
            <a:fld id="{7FBF3C89-B4B5-49DE-9E50-9E7577C73829}" type="slidenum">
              <a:rPr lang="en-US" altLang="en-US" smtClean="0"/>
              <a:pPr/>
              <a:t>7</a:t>
            </a:fld>
            <a:endParaRPr lang="en-US" altLang="en-US"/>
          </a:p>
        </p:txBody>
      </p:sp>
      <p:sp>
        <p:nvSpPr>
          <p:cNvPr id="7" name="Title 6">
            <a:extLst>
              <a:ext uri="{FF2B5EF4-FFF2-40B4-BE49-F238E27FC236}">
                <a16:creationId xmlns:a16="http://schemas.microsoft.com/office/drawing/2014/main" id="{3E134E98-D3FC-4FD9-B91A-73507E76A92D}"/>
              </a:ext>
            </a:extLst>
          </p:cNvPr>
          <p:cNvSpPr>
            <a:spLocks noGrp="1"/>
          </p:cNvSpPr>
          <p:nvPr>
            <p:ph type="title"/>
          </p:nvPr>
        </p:nvSpPr>
        <p:spPr/>
        <p:txBody>
          <a:bodyPr/>
          <a:lstStyle/>
          <a:p>
            <a:r>
              <a:rPr lang="en-US" dirty="0"/>
              <a:t>Current TB status</a:t>
            </a:r>
          </a:p>
        </p:txBody>
      </p:sp>
    </p:spTree>
    <p:extLst>
      <p:ext uri="{BB962C8B-B14F-4D97-AF65-F5344CB8AC3E}">
        <p14:creationId xmlns:p14="http://schemas.microsoft.com/office/powerpoint/2010/main" val="1123707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ECD704-54DB-171E-D8F6-19D4A496221E}"/>
              </a:ext>
            </a:extLst>
          </p:cNvPr>
          <p:cNvSpPr>
            <a:spLocks noGrp="1"/>
          </p:cNvSpPr>
          <p:nvPr>
            <p:ph sz="half" idx="1"/>
          </p:nvPr>
        </p:nvSpPr>
        <p:spPr>
          <a:xfrm>
            <a:off x="1804396" y="1825625"/>
            <a:ext cx="6704483" cy="4351338"/>
          </a:xfrm>
        </p:spPr>
        <p:txBody>
          <a:bodyPr/>
          <a:lstStyle/>
          <a:p>
            <a:r>
              <a:rPr lang="en-US" dirty="0"/>
              <a:t>The next day, you do an assessment. Patient tells you she is still nauseated and has had fatigue since last week which started first.    </a:t>
            </a:r>
          </a:p>
          <a:p>
            <a:r>
              <a:rPr lang="en-US" dirty="0"/>
              <a:t>She says she is not vomiting, and she usually gets nauseated when takes any medication – this is nothing new.</a:t>
            </a:r>
          </a:p>
          <a:p>
            <a:r>
              <a:rPr lang="en-US" dirty="0"/>
              <a:t>She says she missed yesterday’s DOT and wants to take today’s dose and Fridays so she can go to the wedding. </a:t>
            </a:r>
          </a:p>
          <a:p>
            <a:endParaRPr lang="en-US" dirty="0"/>
          </a:p>
        </p:txBody>
      </p:sp>
      <p:sp>
        <p:nvSpPr>
          <p:cNvPr id="4" name="Slide Number Placeholder 3">
            <a:extLst>
              <a:ext uri="{FF2B5EF4-FFF2-40B4-BE49-F238E27FC236}">
                <a16:creationId xmlns:a16="http://schemas.microsoft.com/office/drawing/2014/main" id="{4AE6B7AA-BE21-FD4E-09FA-F8F07648C387}"/>
              </a:ext>
            </a:extLst>
          </p:cNvPr>
          <p:cNvSpPr>
            <a:spLocks noGrp="1"/>
          </p:cNvSpPr>
          <p:nvPr>
            <p:ph type="sldNum" sz="quarter" idx="12"/>
          </p:nvPr>
        </p:nvSpPr>
        <p:spPr/>
        <p:txBody>
          <a:bodyPr/>
          <a:lstStyle/>
          <a:p>
            <a:fld id="{21EDE7A0-2A40-4843-A4BA-64BCA4242F6B}" type="slidenum">
              <a:rPr lang="en-US" smtClean="0"/>
              <a:t>8</a:t>
            </a:fld>
            <a:endParaRPr lang="en-US"/>
          </a:p>
        </p:txBody>
      </p:sp>
      <p:sp>
        <p:nvSpPr>
          <p:cNvPr id="5" name="Title 4">
            <a:extLst>
              <a:ext uri="{FF2B5EF4-FFF2-40B4-BE49-F238E27FC236}">
                <a16:creationId xmlns:a16="http://schemas.microsoft.com/office/drawing/2014/main" id="{21BE57C7-50A2-F795-1784-6B1764882628}"/>
              </a:ext>
            </a:extLst>
          </p:cNvPr>
          <p:cNvSpPr>
            <a:spLocks noGrp="1"/>
          </p:cNvSpPr>
          <p:nvPr>
            <p:ph type="title"/>
          </p:nvPr>
        </p:nvSpPr>
        <p:spPr/>
        <p:txBody>
          <a:bodyPr/>
          <a:lstStyle/>
          <a:p>
            <a:r>
              <a:rPr lang="en-US" dirty="0"/>
              <a:t>The Next Day</a:t>
            </a:r>
          </a:p>
        </p:txBody>
      </p:sp>
    </p:spTree>
    <p:extLst>
      <p:ext uri="{BB962C8B-B14F-4D97-AF65-F5344CB8AC3E}">
        <p14:creationId xmlns:p14="http://schemas.microsoft.com/office/powerpoint/2010/main" val="3902716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a:extLst>
              <a:ext uri="{FF2B5EF4-FFF2-40B4-BE49-F238E27FC236}">
                <a16:creationId xmlns:a16="http://schemas.microsoft.com/office/drawing/2014/main" id="{008859C2-AC20-434A-92F0-C8EDF83F86C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2"/>
                </a:solidFill>
                <a:latin typeface="Garamond" panose="02020404030301010803" pitchFamily="18" charset="0"/>
              </a:defRPr>
            </a:lvl1pPr>
            <a:lvl2pPr marL="742950" indent="-285750">
              <a:defRPr>
                <a:solidFill>
                  <a:schemeClr val="bg2"/>
                </a:solidFill>
                <a:latin typeface="Garamond" panose="02020404030301010803" pitchFamily="18" charset="0"/>
              </a:defRPr>
            </a:lvl2pPr>
            <a:lvl3pPr marL="1143000" indent="-228600">
              <a:defRPr>
                <a:solidFill>
                  <a:schemeClr val="bg2"/>
                </a:solidFill>
                <a:latin typeface="Garamond" panose="02020404030301010803" pitchFamily="18" charset="0"/>
              </a:defRPr>
            </a:lvl3pPr>
            <a:lvl4pPr marL="1600200" indent="-228600">
              <a:defRPr>
                <a:solidFill>
                  <a:schemeClr val="bg2"/>
                </a:solidFill>
                <a:latin typeface="Garamond" panose="02020404030301010803" pitchFamily="18" charset="0"/>
              </a:defRPr>
            </a:lvl4pPr>
            <a:lvl5pPr marL="2057400" indent="-228600">
              <a:defRPr>
                <a:solidFill>
                  <a:schemeClr val="bg2"/>
                </a:solidFill>
                <a:latin typeface="Garamond" panose="02020404030301010803" pitchFamily="18" charset="0"/>
              </a:defRPr>
            </a:lvl5pPr>
            <a:lvl6pPr marL="2514600" indent="-228600" eaLnBrk="0" fontAlgn="base" hangingPunct="0">
              <a:spcBef>
                <a:spcPct val="0"/>
              </a:spcBef>
              <a:spcAft>
                <a:spcPct val="0"/>
              </a:spcAft>
              <a:defRPr>
                <a:solidFill>
                  <a:schemeClr val="bg2"/>
                </a:solidFill>
                <a:latin typeface="Garamond" panose="02020404030301010803" pitchFamily="18" charset="0"/>
              </a:defRPr>
            </a:lvl6pPr>
            <a:lvl7pPr marL="2971800" indent="-228600" eaLnBrk="0" fontAlgn="base" hangingPunct="0">
              <a:spcBef>
                <a:spcPct val="0"/>
              </a:spcBef>
              <a:spcAft>
                <a:spcPct val="0"/>
              </a:spcAft>
              <a:defRPr>
                <a:solidFill>
                  <a:schemeClr val="bg2"/>
                </a:solidFill>
                <a:latin typeface="Garamond" panose="02020404030301010803" pitchFamily="18" charset="0"/>
              </a:defRPr>
            </a:lvl7pPr>
            <a:lvl8pPr marL="3429000" indent="-228600" eaLnBrk="0" fontAlgn="base" hangingPunct="0">
              <a:spcBef>
                <a:spcPct val="0"/>
              </a:spcBef>
              <a:spcAft>
                <a:spcPct val="0"/>
              </a:spcAft>
              <a:defRPr>
                <a:solidFill>
                  <a:schemeClr val="bg2"/>
                </a:solidFill>
                <a:latin typeface="Garamond" panose="02020404030301010803" pitchFamily="18" charset="0"/>
              </a:defRPr>
            </a:lvl8pPr>
            <a:lvl9pPr marL="3886200" indent="-228600" eaLnBrk="0" fontAlgn="base" hangingPunct="0">
              <a:spcBef>
                <a:spcPct val="0"/>
              </a:spcBef>
              <a:spcAft>
                <a:spcPct val="0"/>
              </a:spcAft>
              <a:defRPr>
                <a:solidFill>
                  <a:schemeClr val="bg2"/>
                </a:solidFill>
                <a:latin typeface="Garamond" panose="02020404030301010803" pitchFamily="18" charset="0"/>
              </a:defRPr>
            </a:lvl9pPr>
          </a:lstStyle>
          <a:p>
            <a:fld id="{F82A3F54-3FD8-46B8-A4C4-B674A056802E}" type="slidenum">
              <a:rPr lang="en-US" altLang="en-US">
                <a:solidFill>
                  <a:schemeClr val="tx1"/>
                </a:solidFill>
                <a:latin typeface="Arial" panose="020B0604020202020204" pitchFamily="34" charset="0"/>
              </a:rPr>
              <a:pPr/>
              <a:t>9</a:t>
            </a:fld>
            <a:endParaRPr lang="en-US" altLang="en-US">
              <a:solidFill>
                <a:schemeClr val="tx1"/>
              </a:solidFill>
              <a:latin typeface="Arial" panose="020B0604020202020204" pitchFamily="34" charset="0"/>
            </a:endParaRPr>
          </a:p>
        </p:txBody>
      </p:sp>
      <p:graphicFrame>
        <p:nvGraphicFramePr>
          <p:cNvPr id="7" name="Diagram 6">
            <a:extLst>
              <a:ext uri="{FF2B5EF4-FFF2-40B4-BE49-F238E27FC236}">
                <a16:creationId xmlns:a16="http://schemas.microsoft.com/office/drawing/2014/main" id="{4FAA38E9-E9F5-4E42-A381-CEB54C63AFE3}"/>
              </a:ext>
            </a:extLst>
          </p:cNvPr>
          <p:cNvGraphicFramePr/>
          <p:nvPr>
            <p:extLst>
              <p:ext uri="{D42A27DB-BD31-4B8C-83A1-F6EECF244321}">
                <p14:modId xmlns:p14="http://schemas.microsoft.com/office/powerpoint/2010/main" val="2663919721"/>
              </p:ext>
            </p:extLst>
          </p:nvPr>
        </p:nvGraphicFramePr>
        <p:xfrm>
          <a:off x="25874" y="471889"/>
          <a:ext cx="8356126"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16">
            <a:extLst>
              <a:ext uri="{FF2B5EF4-FFF2-40B4-BE49-F238E27FC236}">
                <a16:creationId xmlns:a16="http://schemas.microsoft.com/office/drawing/2014/main" id="{42CD8D96-1F37-4E9D-899A-C40DD087A09C}"/>
              </a:ext>
            </a:extLst>
          </p:cNvPr>
          <p:cNvSpPr/>
          <p:nvPr/>
        </p:nvSpPr>
        <p:spPr>
          <a:xfrm>
            <a:off x="7962900" y="1524000"/>
            <a:ext cx="914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hlinkClick r:id="rId8" action="ppaction://hlinksldjump"/>
              </a:rPr>
              <a:t>Go to slide 10</a:t>
            </a:r>
            <a:endParaRPr lang="en-US" b="1" dirty="0"/>
          </a:p>
        </p:txBody>
      </p:sp>
      <p:sp>
        <p:nvSpPr>
          <p:cNvPr id="22" name="Rectangle 21">
            <a:extLst>
              <a:ext uri="{FF2B5EF4-FFF2-40B4-BE49-F238E27FC236}">
                <a16:creationId xmlns:a16="http://schemas.microsoft.com/office/drawing/2014/main" id="{0F099AC5-6853-4F68-8590-0AAA5D470BFB}"/>
              </a:ext>
            </a:extLst>
          </p:cNvPr>
          <p:cNvSpPr/>
          <p:nvPr/>
        </p:nvSpPr>
        <p:spPr>
          <a:xfrm>
            <a:off x="7987145" y="4572000"/>
            <a:ext cx="914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hlinkClick r:id="rId9" action="ppaction://hlinksldjump"/>
              </a:rPr>
              <a:t>Go to slide 15</a:t>
            </a:r>
            <a:endParaRPr lang="en-US" b="1" dirty="0"/>
          </a:p>
        </p:txBody>
      </p:sp>
    </p:spTree>
    <p:extLst>
      <p:ext uri="{BB962C8B-B14F-4D97-AF65-F5344CB8AC3E}">
        <p14:creationId xmlns:p14="http://schemas.microsoft.com/office/powerpoint/2010/main" val="884099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Dark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External-Presentation-4x3.potx [Read-Only]" id="{EC55FB8F-9C5B-4D38-808D-5A7B637993EB}" vid="{9D80E498-9E02-4AD3-9549-04D60DA2C42E}"/>
    </a:ext>
  </a:extLst>
</a:theme>
</file>

<file path=ppt/theme/theme2.xml><?xml version="1.0" encoding="utf-8"?>
<a:theme xmlns:a="http://schemas.openxmlformats.org/drawingml/2006/main" name="Bright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External-Presentation-4x3.potx [Read-Only]" id="{EC55FB8F-9C5B-4D38-808D-5A7B637993EB}" vid="{79254F81-57F9-432A-B466-DB887F8C0038}"/>
    </a:ext>
  </a:extLst>
</a:theme>
</file>

<file path=ppt/theme/theme3.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4.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5.xml><?xml version="1.0" encoding="utf-8"?>
<a:theme xmlns:a="http://schemas.openxmlformats.org/drawingml/2006/main" name="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12683</TotalTime>
  <Words>3370</Words>
  <Application>Microsoft Office PowerPoint</Application>
  <PresentationFormat>On-screen Show (4:3)</PresentationFormat>
  <Paragraphs>301</Paragraphs>
  <Slides>43</Slides>
  <Notes>19</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43</vt:i4>
      </vt:variant>
    </vt:vector>
  </HeadingPairs>
  <TitlesOfParts>
    <vt:vector size="57" baseType="lpstr">
      <vt:lpstr>Arial</vt:lpstr>
      <vt:lpstr>Bahnschrift Light Condensed</vt:lpstr>
      <vt:lpstr>Brush Script MT</vt:lpstr>
      <vt:lpstr>Calibri</vt:lpstr>
      <vt:lpstr>Elephant</vt:lpstr>
      <vt:lpstr>Garamond</vt:lpstr>
      <vt:lpstr>Rockwell</vt:lpstr>
      <vt:lpstr>Verdana</vt:lpstr>
      <vt:lpstr>Wingdings</vt:lpstr>
      <vt:lpstr>Dark Room</vt:lpstr>
      <vt:lpstr>Bright Room</vt:lpstr>
      <vt:lpstr>DSHS Slide Theme</vt:lpstr>
      <vt:lpstr>DSHS Slide Layout 2</vt:lpstr>
      <vt:lpstr>DSHS Slide Layout 3</vt:lpstr>
      <vt:lpstr>TB Nurse Case Studies</vt:lpstr>
      <vt:lpstr>PowerPoint Presentation</vt:lpstr>
      <vt:lpstr>PowerPoint Presentation</vt:lpstr>
      <vt:lpstr>Chapter 1: Mrs. X</vt:lpstr>
      <vt:lpstr>Chapter 1: Mrs. X</vt:lpstr>
      <vt:lpstr>Mrs. X’s TB Work-Up</vt:lpstr>
      <vt:lpstr>Current TB status</vt:lpstr>
      <vt:lpstr>The Next Day</vt:lpstr>
      <vt:lpstr>PowerPoint Presentation</vt:lpstr>
      <vt:lpstr>      Option A</vt:lpstr>
      <vt:lpstr>Option A</vt:lpstr>
      <vt:lpstr>      Option A</vt:lpstr>
      <vt:lpstr>Option A</vt:lpstr>
      <vt:lpstr>Check in: Was this the right option? </vt:lpstr>
      <vt:lpstr>Option B</vt:lpstr>
      <vt:lpstr>Option B</vt:lpstr>
      <vt:lpstr>Check in: Was this the right option? </vt:lpstr>
      <vt:lpstr>Chapter 2: Mr. P</vt:lpstr>
      <vt:lpstr>Chapter 2: Patient Mr. P</vt:lpstr>
      <vt:lpstr>Mr. P’s Current Status</vt:lpstr>
      <vt:lpstr>Treatment Orders</vt:lpstr>
      <vt:lpstr>PowerPoint Presentation</vt:lpstr>
      <vt:lpstr>Option A</vt:lpstr>
      <vt:lpstr>Re-Start Therapy From the Beginning </vt:lpstr>
      <vt:lpstr>Check in: Was this the right option? </vt:lpstr>
      <vt:lpstr>Option B</vt:lpstr>
      <vt:lpstr>Option B</vt:lpstr>
      <vt:lpstr>      Option B</vt:lpstr>
      <vt:lpstr>Check in: Was this the right option? </vt:lpstr>
      <vt:lpstr>TB Case Study: Respiratory Isolation </vt:lpstr>
      <vt:lpstr>PowerPoint Presentation</vt:lpstr>
      <vt:lpstr>Initial Presentation </vt:lpstr>
      <vt:lpstr>Questions </vt:lpstr>
      <vt:lpstr>TB Therapy Begins</vt:lpstr>
      <vt:lpstr>Questions </vt:lpstr>
      <vt:lpstr>In the Hospital </vt:lpstr>
      <vt:lpstr>Questions</vt:lpstr>
      <vt:lpstr>Questions</vt:lpstr>
      <vt:lpstr>When Home…</vt:lpstr>
      <vt:lpstr>Questions</vt:lpstr>
      <vt:lpstr>Two Weeks Later…</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sfreteluco</dc:creator>
  <cp:lastModifiedBy>Presentation</cp:lastModifiedBy>
  <cp:revision>330</cp:revision>
  <cp:lastPrinted>2017-04-04T19:12:03Z</cp:lastPrinted>
  <dcterms:created xsi:type="dcterms:W3CDTF">2009-01-23T17:56:25Z</dcterms:created>
  <dcterms:modified xsi:type="dcterms:W3CDTF">2025-09-17T19:51:49Z</dcterms:modified>
</cp:coreProperties>
</file>