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2.xml" ContentType="application/vnd.openxmlformats-officedocument.presentationml.tags+xml"/>
  <Override PartName="/ppt/notesSlides/notesSlide41.xml" ContentType="application/vnd.openxmlformats-officedocument.presentationml.notesSlide+xml"/>
  <Override PartName="/ppt/tags/tag33.xml" ContentType="application/vnd.openxmlformats-officedocument.presentationml.tags+xml"/>
  <Override PartName="/ppt/notesSlides/notesSlide42.xml" ContentType="application/vnd.openxmlformats-officedocument.presentationml.notesSlide+xml"/>
  <Override PartName="/ppt/tags/tag34.xml" ContentType="application/vnd.openxmlformats-officedocument.presentationml.tags+xml"/>
  <Override PartName="/ppt/notesSlides/notesSlide43.xml" ContentType="application/vnd.openxmlformats-officedocument.presentationml.notesSlide+xml"/>
  <Override PartName="/ppt/tags/tag35.xml" ContentType="application/vnd.openxmlformats-officedocument.presentationml.tags+xml"/>
  <Override PartName="/ppt/notesSlides/notesSlide44.xml" ContentType="application/vnd.openxmlformats-officedocument.presentationml.notesSlide+xml"/>
  <Override PartName="/ppt/tags/tag36.xml" ContentType="application/vnd.openxmlformats-officedocument.presentationml.tags+xml"/>
  <Override PartName="/ppt/notesSlides/notesSlide45.xml" ContentType="application/vnd.openxmlformats-officedocument.presentationml.notesSlide+xml"/>
  <Override PartName="/ppt/tags/tag37.xml" ContentType="application/vnd.openxmlformats-officedocument.presentationml.tags+xml"/>
  <Override PartName="/ppt/notesSlides/notesSlide46.xml" ContentType="application/vnd.openxmlformats-officedocument.presentationml.notesSlide+xml"/>
  <Override PartName="/ppt/tags/tag38.xml" ContentType="application/vnd.openxmlformats-officedocument.presentationml.tags+xml"/>
  <Override PartName="/ppt/notesSlides/notesSlide47.xml" ContentType="application/vnd.openxmlformats-officedocument.presentationml.notesSlide+xml"/>
  <Override PartName="/ppt/tags/tag39.xml" ContentType="application/vnd.openxmlformats-officedocument.presentationml.tags+xml"/>
  <Override PartName="/ppt/notesSlides/notesSlide48.xml" ContentType="application/vnd.openxmlformats-officedocument.presentationml.notesSlide+xml"/>
  <Override PartName="/ppt/tags/tag40.xml" ContentType="application/vnd.openxmlformats-officedocument.presentationml.tags+xml"/>
  <Override PartName="/ppt/notesSlides/notesSlide49.xml" ContentType="application/vnd.openxmlformats-officedocument.presentationml.notesSlide+xml"/>
  <Override PartName="/ppt/tags/tag41.xml" ContentType="application/vnd.openxmlformats-officedocument.presentationml.tags+xml"/>
  <Override PartName="/ppt/notesSlides/notesSlide50.xml" ContentType="application/vnd.openxmlformats-officedocument.presentationml.notesSlide+xml"/>
  <Override PartName="/ppt/tags/tag4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43.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5" r:id="rId2"/>
  </p:sldMasterIdLst>
  <p:notesMasterIdLst>
    <p:notesMasterId r:id="rId66"/>
  </p:notesMasterIdLst>
  <p:handoutMasterIdLst>
    <p:handoutMasterId r:id="rId67"/>
  </p:handoutMasterIdLst>
  <p:sldIdLst>
    <p:sldId id="256" r:id="rId3"/>
    <p:sldId id="879" r:id="rId4"/>
    <p:sldId id="866" r:id="rId5"/>
    <p:sldId id="259" r:id="rId6"/>
    <p:sldId id="260" r:id="rId7"/>
    <p:sldId id="867" r:id="rId8"/>
    <p:sldId id="341" r:id="rId9"/>
    <p:sldId id="460" r:id="rId10"/>
    <p:sldId id="461" r:id="rId11"/>
    <p:sldId id="261" r:id="rId12"/>
    <p:sldId id="878" r:id="rId13"/>
    <p:sldId id="262" r:id="rId14"/>
    <p:sldId id="264" r:id="rId15"/>
    <p:sldId id="343" r:id="rId16"/>
    <p:sldId id="345" r:id="rId17"/>
    <p:sldId id="338" r:id="rId18"/>
    <p:sldId id="266" r:id="rId19"/>
    <p:sldId id="320" r:id="rId20"/>
    <p:sldId id="346" r:id="rId21"/>
    <p:sldId id="321" r:id="rId22"/>
    <p:sldId id="330" r:id="rId23"/>
    <p:sldId id="268" r:id="rId24"/>
    <p:sldId id="286" r:id="rId25"/>
    <p:sldId id="305" r:id="rId26"/>
    <p:sldId id="868" r:id="rId27"/>
    <p:sldId id="288" r:id="rId28"/>
    <p:sldId id="302" r:id="rId29"/>
    <p:sldId id="303" r:id="rId30"/>
    <p:sldId id="307" r:id="rId31"/>
    <p:sldId id="287" r:id="rId32"/>
    <p:sldId id="306" r:id="rId33"/>
    <p:sldId id="870" r:id="rId34"/>
    <p:sldId id="270" r:id="rId35"/>
    <p:sldId id="304" r:id="rId36"/>
    <p:sldId id="339" r:id="rId37"/>
    <p:sldId id="291" r:id="rId38"/>
    <p:sldId id="314" r:id="rId39"/>
    <p:sldId id="312" r:id="rId40"/>
    <p:sldId id="877" r:id="rId41"/>
    <p:sldId id="299" r:id="rId42"/>
    <p:sldId id="315" r:id="rId43"/>
    <p:sldId id="434" r:id="rId44"/>
    <p:sldId id="864" r:id="rId45"/>
    <p:sldId id="872" r:id="rId46"/>
    <p:sldId id="334" r:id="rId47"/>
    <p:sldId id="336" r:id="rId48"/>
    <p:sldId id="300" r:id="rId49"/>
    <p:sldId id="309" r:id="rId50"/>
    <p:sldId id="310" r:id="rId51"/>
    <p:sldId id="873" r:id="rId52"/>
    <p:sldId id="332" r:id="rId53"/>
    <p:sldId id="316" r:id="rId54"/>
    <p:sldId id="325" r:id="rId55"/>
    <p:sldId id="323" r:id="rId56"/>
    <p:sldId id="875" r:id="rId57"/>
    <p:sldId id="326" r:id="rId58"/>
    <p:sldId id="324" r:id="rId59"/>
    <p:sldId id="311" r:id="rId60"/>
    <p:sldId id="327" r:id="rId61"/>
    <p:sldId id="328" r:id="rId62"/>
    <p:sldId id="869" r:id="rId63"/>
    <p:sldId id="279" r:id="rId64"/>
    <p:sldId id="280" r:id="rId65"/>
  </p:sldIdLst>
  <p:sldSz cx="12192000" cy="6858000"/>
  <p:notesSz cx="7315200" cy="96012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65" autoAdjust="0"/>
    <p:restoredTop sz="86463" autoAdjust="0"/>
  </p:normalViewPr>
  <p:slideViewPr>
    <p:cSldViewPr>
      <p:cViewPr varScale="1">
        <p:scale>
          <a:sx n="95" d="100"/>
          <a:sy n="95" d="100"/>
        </p:scale>
        <p:origin x="39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file:///\\dshs4avchhivs01.dshs.txnet.state.tx.us\HIV3Share$\datashare\Data_Analysis\Analysis%20Group%20Reports%20Code\TB%20Slideset\World%20TB%20Day\2022\DraftOutput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Overview!$J$56</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E0-4DC5-8D04-D9D71A688C7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E0-4DC5-8D04-D9D71A688C7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E0-4DC5-8D04-D9D71A688C7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Overview!$I$57:$I$59</c:f>
              <c:numCache>
                <c:formatCode>General</c:formatCode>
                <c:ptCount val="3"/>
              </c:numCache>
            </c:numRef>
          </c:cat>
          <c:val>
            <c:numRef>
              <c:f>Overview!$J$57:$J$59</c:f>
              <c:numCache>
                <c:formatCode>General</c:formatCode>
                <c:ptCount val="3"/>
              </c:numCache>
            </c:numRef>
          </c:val>
          <c:extLst>
            <c:ext xmlns:c16="http://schemas.microsoft.com/office/drawing/2014/chart" uri="{C3380CC4-5D6E-409C-BE32-E72D297353CC}">
              <c16:uniqueId val="{00000006-DBE0-4DC5-8D04-D9D71A688C7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0.14236</cdr:x>
      <cdr:y>0.93975</cdr:y>
    </cdr:from>
    <cdr:to>
      <cdr:x>1</cdr:x>
      <cdr:y>0.98625</cdr:y>
    </cdr:to>
    <cdr:sp macro="" textlink="">
      <cdr:nvSpPr>
        <cdr:cNvPr id="2" name="Text Box 33">
          <a:extLst xmlns:a="http://schemas.openxmlformats.org/drawingml/2006/main">
            <a:ext uri="{FF2B5EF4-FFF2-40B4-BE49-F238E27FC236}">
              <a16:creationId xmlns:a16="http://schemas.microsoft.com/office/drawing/2014/main" id="{E8CB48F3-4C47-40A0-A521-206F0A445B32}"/>
            </a:ext>
          </a:extLst>
        </cdr:cNvPr>
        <cdr:cNvSpPr txBox="1">
          <a:spLocks xmlns:a="http://schemas.openxmlformats.org/drawingml/2006/main" noChangeArrowheads="1"/>
        </cdr:cNvSpPr>
      </cdr:nvSpPr>
      <cdr:spPr bwMode="auto">
        <a:xfrm xmlns:a="http://schemas.openxmlformats.org/drawingml/2006/main">
          <a:off x="1304637" y="4665089"/>
          <a:ext cx="7859682" cy="2308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spcBef>
              <a:spcPct val="0"/>
            </a:spcBef>
            <a:buFontTx/>
            <a:buNone/>
          </a:pPr>
          <a:r>
            <a:rPr lang="en-US" altLang="en-US" sz="900" dirty="0">
              <a:solidFill>
                <a:schemeClr val="bg1"/>
              </a:solidFill>
              <a:latin typeface="+mn-lt"/>
            </a:rPr>
            <a:t>*2023 data are provisional and subject to change</a:t>
          </a:r>
        </a:p>
      </cdr:txBody>
    </cdr:sp>
  </cdr:relSizeAnchor>
  <cdr:relSizeAnchor xmlns:cdr="http://schemas.openxmlformats.org/drawingml/2006/chartDrawing">
    <cdr:from>
      <cdr:x>0</cdr:x>
      <cdr:y>0.29165</cdr:y>
    </cdr:from>
    <cdr:to>
      <cdr:x>1</cdr:x>
      <cdr:y>1</cdr:y>
    </cdr:to>
    <cdr:pic>
      <cdr:nvPicPr>
        <cdr:cNvPr id="3" name="Picture 2">
          <a:extLst xmlns:a="http://schemas.openxmlformats.org/drawingml/2006/main">
            <a:ext uri="{FF2B5EF4-FFF2-40B4-BE49-F238E27FC236}">
              <a16:creationId xmlns:a16="http://schemas.microsoft.com/office/drawing/2014/main" id="{4795CB64-4630-44CE-3FF5-BE04A52373C0}"/>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20172"/>
        <a:stretch xmlns:a="http://schemas.openxmlformats.org/drawingml/2006/main"/>
      </cdr:blipFill>
      <cdr:spPr>
        <a:xfrm xmlns:a="http://schemas.openxmlformats.org/drawingml/2006/main">
          <a:off x="-3200400" y="1447800"/>
          <a:ext cx="9164319" cy="351636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86B3767-F4DC-4018-9D1D-938CBAEB6E34}" type="datetimeFigureOut">
              <a:rPr lang="en-US" smtClean="0"/>
              <a:t>9/24/2025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E3C3D2B-A082-4B81-A0D5-145A88DAAF29}" type="slidenum">
              <a:rPr lang="en-US" smtClean="0"/>
              <a:t>‹#›</a:t>
            </a:fld>
            <a:endParaRPr lang="en-US"/>
          </a:p>
        </p:txBody>
      </p:sp>
    </p:spTree>
    <p:extLst>
      <p:ext uri="{BB962C8B-B14F-4D97-AF65-F5344CB8AC3E}">
        <p14:creationId xmlns:p14="http://schemas.microsoft.com/office/powerpoint/2010/main" val="4208078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8588ED41-3416-4BE2-A1ED-B78508BE1F88}" type="datetimeFigureOut">
              <a:rPr lang="en-US" smtClean="0"/>
              <a:t>9/24/2025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7A5513C-1268-4CC1-A62B-9A92053FE57B}" type="slidenum">
              <a:rPr lang="en-US" smtClean="0"/>
              <a:t>‹#›</a:t>
            </a:fld>
            <a:endParaRPr lang="en-US"/>
          </a:p>
        </p:txBody>
      </p:sp>
    </p:spTree>
    <p:extLst>
      <p:ext uri="{BB962C8B-B14F-4D97-AF65-F5344CB8AC3E}">
        <p14:creationId xmlns:p14="http://schemas.microsoft.com/office/powerpoint/2010/main" val="2851749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www.ncbi.nlm.nih.gov/pubmed/?term=Des%20Jarlais%20DC%5bAuthor%5d&amp;cauthor=true&amp;cauthor_uid=10369443" TargetMode="External"/><Relationship Id="rId3" Type="http://schemas.openxmlformats.org/officeDocument/2006/relationships/hyperlink" Target="http://www.ncbi.nlm.nih.gov/pubmed/?term=Perlman%20DC%5bAuthor%5d&amp;cauthor=true&amp;cauthor_uid=10369443" TargetMode="External"/><Relationship Id="rId7" Type="http://schemas.openxmlformats.org/officeDocument/2006/relationships/hyperlink" Target="http://www.ncbi.nlm.nih.gov/pubmed/?term=Salomon%20N%5bAuthor%5d&amp;cauthor=true&amp;cauthor_uid=10369443"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ncbi.nlm.nih.gov/pubmed/?term=Paone%20D%5bAuthor%5d&amp;cauthor=true&amp;cauthor_uid=10369443" TargetMode="External"/><Relationship Id="rId5" Type="http://schemas.openxmlformats.org/officeDocument/2006/relationships/hyperlink" Target="http://www.ncbi.nlm.nih.gov/pubmed/?term=Kochems%20L%5bAuthor%5d&amp;cauthor=true&amp;cauthor_uid=10369443" TargetMode="External"/><Relationship Id="rId10" Type="http://schemas.openxmlformats.org/officeDocument/2006/relationships/hyperlink" Target="https://www.ncbi.nlm.nih.gov/pmc/articles/PMC6044656/#B41" TargetMode="External"/><Relationship Id="rId4" Type="http://schemas.openxmlformats.org/officeDocument/2006/relationships/hyperlink" Target="http://www.ncbi.nlm.nih.gov/pubmed/?term=Henman%20AR%5bAuthor%5d&amp;cauthor=true&amp;cauthor_uid=10369443" TargetMode="External"/><Relationship Id="rId9" Type="http://schemas.openxmlformats.org/officeDocument/2006/relationships/hyperlink" Target="http://www.ncbi.nlm.nih.gov/pubmed/10369443"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google.com/url?sa=t&amp;rct=j&amp;q=&amp;esrc=s&amp;frm=1&amp;source=web&amp;cd=2&amp;cad=rja&amp;uact=8&amp;sqi=2&amp;ved=0CCYQFjAB&amp;url=http://www.worldcat.org/title/phthisiologia-or-a-treatise-of-consumptions-wherein-the-difference-nature-causes-signs-and-cure-of-all-sorts-of-consumptions-are-explained-containing-three-books-i-of-original-consumptions-from-the-whole-habit-of-the-body-ii-of-an-original-consumption-of-the-lungs-iii-of-syptomatical-consumptions-or-such-as-are-the-effects-of-some-other-distempers-illustrated-by-particular-cases-and-observations-added-to-every-book-with-a-compleat-table-of-the-most-remarkable-things/oclc/606638038&amp;ei=JNVXVfapKoS2sAWmqoCoBg&amp;usg=AFQjCNHhnLpX3bFmdbyD6lEcb-KkNXMm4A&amp;sig2=Jqkl4KVHIHp1W5-aqF2Cmg&amp;bvm=bv.93564037,d.b2w"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3587" y="9119173"/>
            <a:ext cx="3169920" cy="480388"/>
          </a:xfrm>
          <a:prstGeom prst="rect">
            <a:avLst/>
          </a:prstGeom>
          <a:noFill/>
          <a:ln w="9525">
            <a:noFill/>
            <a:miter lim="800000"/>
            <a:headEnd/>
            <a:tailEnd/>
          </a:ln>
        </p:spPr>
        <p:txBody>
          <a:bodyPr lIns="95143" tIns="47572" rIns="95143" bIns="47572" anchor="b"/>
          <a:lstStyle/>
          <a:p>
            <a:pPr algn="r"/>
            <a:fld id="{990E8366-AD4A-48A2-B915-2E583F8DFB90}" type="slidenum">
              <a:rPr lang="en-US" sz="1200"/>
              <a:pPr algn="r"/>
              <a:t>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5308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summary there is a complex interplay of various risk factors which affect exposure to TB bacilli, the development of TB infectious and the development and manifestations of TB disease!</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16</a:t>
            </a:fld>
            <a:endParaRPr lang="en-US"/>
          </a:p>
        </p:txBody>
      </p:sp>
    </p:spTree>
    <p:extLst>
      <p:ext uri="{BB962C8B-B14F-4D97-AF65-F5344CB8AC3E}">
        <p14:creationId xmlns:p14="http://schemas.microsoft.com/office/powerpoint/2010/main" val="162448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17</a:t>
            </a:fld>
            <a:endParaRPr lang="en-US"/>
          </a:p>
        </p:txBody>
      </p:sp>
    </p:spTree>
    <p:extLst>
      <p:ext uri="{BB962C8B-B14F-4D97-AF65-F5344CB8AC3E}">
        <p14:creationId xmlns:p14="http://schemas.microsoft.com/office/powerpoint/2010/main" val="412181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Numbers of TB cases and disease incidence were highest in the WHO South-East Asia and Africa regions, and 9% of cases occurred among persons with HIV infection. Rifampicin-resistant (RR) or multidrug-resistant (MDR) (resistance to at least both isoniazid and rifampicin) TB occurred among 3.6% and 18% of new and previously treated TB cases, respectively (5.6% among all cases). </a:t>
            </a:r>
            <a:endParaRPr lang="en-US" dirty="0"/>
          </a:p>
          <a:p>
            <a:r>
              <a:rPr lang="en-US" dirty="0"/>
              <a:t>In order to understand why</a:t>
            </a:r>
            <a:r>
              <a:rPr lang="en-US" baseline="0" dirty="0"/>
              <a:t> foreign born in the US have an increased risk for TB, we have to know a little about TB epidemiology. Globally in 2013 there were estimated to be 9 million cases of TB which is a case rate of 3 per 100k population. In the US in 2013 in contrast there were 9588 cases in 2013 which is a case rate of 3 per 100k. The incidence of TB is therefore much higher in many countries compared to the US.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18</a:t>
            </a:fld>
            <a:endParaRPr lang="en-US"/>
          </a:p>
        </p:txBody>
      </p:sp>
    </p:spTree>
    <p:extLst>
      <p:ext uri="{BB962C8B-B14F-4D97-AF65-F5344CB8AC3E}">
        <p14:creationId xmlns:p14="http://schemas.microsoft.com/office/powerpoint/2010/main" val="289841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Congregate</a:t>
            </a:r>
            <a:r>
              <a:rPr lang="en-US" baseline="0" dirty="0"/>
              <a:t> living situations are also a risk factors for TB in the US of which correctional facilities play an important role. </a:t>
            </a:r>
          </a:p>
          <a:p>
            <a:r>
              <a:rPr lang="en-US" baseline="0" dirty="0"/>
              <a:t>You can see that the number of </a:t>
            </a:r>
            <a:r>
              <a:rPr lang="en-US" baseline="0" dirty="0" err="1"/>
              <a:t>americans</a:t>
            </a:r>
            <a:r>
              <a:rPr lang="en-US" baseline="0" dirty="0"/>
              <a:t> incarcerated has gone up exponentially over the last several decades for three reasons primarily : 1)Harsher sentences for drug crimes – mandatory criminal sentence 2)Mental institutions were closed down 3)Increasing in flux of undocumented persons in the US.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20</a:t>
            </a:fld>
            <a:endParaRPr lang="en-US"/>
          </a:p>
        </p:txBody>
      </p:sp>
    </p:spTree>
    <p:extLst>
      <p:ext uri="{BB962C8B-B14F-4D97-AF65-F5344CB8AC3E}">
        <p14:creationId xmlns:p14="http://schemas.microsoft.com/office/powerpoint/2010/main" val="263554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leads the world in terms of the rate of incarceration of its citizens. </a:t>
            </a:r>
          </a:p>
          <a:p>
            <a:r>
              <a:rPr lang="en-US" b="1" i="0" dirty="0">
                <a:solidFill>
                  <a:srgbClr val="5F6368"/>
                </a:solidFill>
                <a:effectLst/>
                <a:latin typeface="Roboto" panose="02000000000000000000" pitchFamily="2" charset="0"/>
              </a:rPr>
              <a:t>The </a:t>
            </a:r>
            <a:r>
              <a:rPr lang="en-US" b="1" i="0" dirty="0" err="1">
                <a:solidFill>
                  <a:srgbClr val="5F6368"/>
                </a:solidFill>
                <a:effectLst/>
                <a:latin typeface="Roboto" panose="02000000000000000000" pitchFamily="2" charset="0"/>
              </a:rPr>
              <a:t>Organisation</a:t>
            </a:r>
            <a:r>
              <a:rPr lang="en-US" b="1" i="0" dirty="0">
                <a:solidFill>
                  <a:srgbClr val="5F6368"/>
                </a:solidFill>
                <a:effectLst/>
                <a:latin typeface="Roboto" panose="02000000000000000000" pitchFamily="2" charset="0"/>
              </a:rPr>
              <a:t> for Economic Co-operation and Development</a:t>
            </a:r>
            <a:r>
              <a:rPr lang="en-US" b="0" i="0" dirty="0">
                <a:solidFill>
                  <a:srgbClr val="4D5156"/>
                </a:solidFill>
                <a:effectLst/>
                <a:latin typeface="Roboto" panose="02000000000000000000" pitchFamily="2" charset="0"/>
              </a:rPr>
              <a:t> (OECD) is an international </a:t>
            </a:r>
            <a:r>
              <a:rPr lang="en-US" b="0" i="0" dirty="0" err="1">
                <a:solidFill>
                  <a:srgbClr val="4D5156"/>
                </a:solidFill>
                <a:effectLst/>
                <a:latin typeface="Roboto" panose="02000000000000000000" pitchFamily="2" charset="0"/>
              </a:rPr>
              <a:t>organisation</a:t>
            </a:r>
            <a:r>
              <a:rPr lang="en-US" b="0" i="0" dirty="0">
                <a:solidFill>
                  <a:srgbClr val="4D5156"/>
                </a:solidFill>
                <a:effectLst/>
                <a:latin typeface="Roboto" panose="02000000000000000000" pitchFamily="2" charset="0"/>
              </a:rPr>
              <a:t> that works to build better policies for better lives.</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21</a:t>
            </a:fld>
            <a:endParaRPr lang="en-US"/>
          </a:p>
        </p:txBody>
      </p:sp>
    </p:spTree>
    <p:extLst>
      <p:ext uri="{BB962C8B-B14F-4D97-AF65-F5344CB8AC3E}">
        <p14:creationId xmlns:p14="http://schemas.microsoft.com/office/powerpoint/2010/main" val="181220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a:t>In terms of risk of TB. A study was conducted looking a 49 correctional facilities in 12 states and</a:t>
            </a:r>
            <a:r>
              <a:rPr lang="en-US" altLang="en-US" baseline="0" dirty="0"/>
              <a:t> 198102 has TST. Of these 17% were read as positive. </a:t>
            </a:r>
          </a:p>
          <a:p>
            <a:pPr lvl="1"/>
            <a:r>
              <a:rPr lang="en-US" altLang="en-US" baseline="0" dirty="0"/>
              <a:t>A cross sectional study in Brazil published this year found that 8% of the newly </a:t>
            </a:r>
            <a:r>
              <a:rPr lang="en-US" altLang="en-US" baseline="0" dirty="0" err="1"/>
              <a:t>incacerated</a:t>
            </a:r>
            <a:r>
              <a:rPr lang="en-US" altLang="en-US" baseline="0" dirty="0"/>
              <a:t> population had LTBI and there was an increase in the prevalence of LTBI by each 1 year of </a:t>
            </a:r>
            <a:r>
              <a:rPr lang="en-US" altLang="en-US" baseline="0" dirty="0" err="1"/>
              <a:t>incaceration</a:t>
            </a:r>
            <a:r>
              <a:rPr lang="en-US" altLang="en-US" baseline="0" dirty="0"/>
              <a:t>. </a:t>
            </a:r>
          </a:p>
          <a:p>
            <a:pPr lvl="1"/>
            <a:r>
              <a:rPr lang="en-US" altLang="en-US" baseline="0" dirty="0"/>
              <a:t>It is also known that the rate of active TB is significantly higher than in the general population and I gave an example here the rate of TB in New Jersey 91.2 per 100k compared to 11 per 100k among general population</a:t>
            </a:r>
            <a:endParaRPr lang="en-US" altLang="en-US" dirty="0"/>
          </a:p>
          <a:p>
            <a:pPr lvl="1"/>
            <a:endParaRPr lang="en-US" altLang="en-US" dirty="0"/>
          </a:p>
          <a:p>
            <a:pPr lvl="1"/>
            <a:r>
              <a:rPr lang="en-US" altLang="en-US" dirty="0"/>
              <a:t>In 2013, the% of TB cases which were diagnosed in a correctional facility was 3.9%.</a:t>
            </a:r>
            <a:endParaRPr lang="en-US" dirty="0">
              <a:solidFill>
                <a:prstClr val="black"/>
              </a:solidFill>
            </a:endParaRPr>
          </a:p>
          <a:p>
            <a:pPr lvl="1"/>
            <a:endParaRPr lang="en-US" dirty="0">
              <a:solidFill>
                <a:prstClr val="black"/>
              </a:solidFill>
            </a:endParaRPr>
          </a:p>
          <a:p>
            <a:pPr lvl="1"/>
            <a:r>
              <a:rPr lang="en-US" dirty="0"/>
              <a:t>Active and latent tuberculosis in Brazilian correctional facilities (cross sectional study) </a:t>
            </a:r>
          </a:p>
          <a:p>
            <a:pPr lvl="2"/>
            <a:r>
              <a:rPr lang="en-US" dirty="0"/>
              <a:t>8% LTBI in newly incarcerated inmates</a:t>
            </a:r>
          </a:p>
          <a:p>
            <a:pPr lvl="2"/>
            <a:r>
              <a:rPr lang="en-US" dirty="0"/>
              <a:t>LTBI progressively increased by 5% with each year of incarceration</a:t>
            </a:r>
          </a:p>
          <a:p>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22</a:t>
            </a:fld>
            <a:endParaRPr lang="en-US"/>
          </a:p>
        </p:txBody>
      </p:sp>
    </p:spTree>
    <p:extLst>
      <p:ext uri="{BB962C8B-B14F-4D97-AF65-F5344CB8AC3E}">
        <p14:creationId xmlns:p14="http://schemas.microsoft.com/office/powerpoint/2010/main" val="250793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solidFill>
                  <a:srgbClr val="231F20"/>
                </a:solidFill>
                <a:latin typeface="AGaramond-Regular"/>
              </a:rPr>
              <a:t>At least three factors contribute to the high rate of TB in correctional and detention facilities. First, disparate numbers of incarcerated persons are at high risk for TB (e.g., users of illicit substances [e.g., injection drugs], persons of low socioeconomic status, and persons with human immunodeficiency</a:t>
            </a:r>
          </a:p>
          <a:p>
            <a:pPr algn="l"/>
            <a:r>
              <a:rPr lang="en-US" sz="1300" dirty="0">
                <a:solidFill>
                  <a:srgbClr val="231F20"/>
                </a:solidFill>
                <a:latin typeface="AGaramond-Regular"/>
              </a:rPr>
              <a:t>virus [HIV] infection). These persons often have not received standard public health interventions or nonemergency medical care before incarceration. Second, the physical structure of the facilities contributes to disease transmission, as facilities often provide close living quarters (including triple bunks are commonly used to increase capacity in low security facilities), might have inadequate ventilation, and can be overcrowded (</a:t>
            </a:r>
            <a:r>
              <a:rPr lang="en-US" sz="1300" i="1" dirty="0">
                <a:solidFill>
                  <a:srgbClr val="231F20"/>
                </a:solidFill>
                <a:latin typeface="AGaramond-Italic"/>
              </a:rPr>
              <a:t>9,17–19</a:t>
            </a:r>
            <a:r>
              <a:rPr lang="en-US" sz="1300" dirty="0">
                <a:solidFill>
                  <a:srgbClr val="231F20"/>
                </a:solidFill>
                <a:latin typeface="AGaramond-Regular"/>
              </a:rPr>
              <a:t>). Third, movement of inmates into and out of overcrowded and inadequately ventilated facilities, coupled with existing TB-related risk factors</a:t>
            </a:r>
          </a:p>
          <a:p>
            <a:pPr algn="l"/>
            <a:r>
              <a:rPr lang="en-US" sz="1300" dirty="0">
                <a:solidFill>
                  <a:srgbClr val="231F20"/>
                </a:solidFill>
                <a:latin typeface="AGaramond-Regular"/>
              </a:rPr>
              <a:t>of the inmates, combine to make correctional and detention facilities a high-risk environment for the transmission of</a:t>
            </a:r>
          </a:p>
          <a:p>
            <a:pPr algn="l"/>
            <a:r>
              <a:rPr lang="en-US" sz="1300" i="1" dirty="0">
                <a:solidFill>
                  <a:srgbClr val="231F20"/>
                </a:solidFill>
                <a:latin typeface="AGaramond-Italic"/>
              </a:rPr>
              <a:t>M. tuberculosis </a:t>
            </a:r>
            <a:r>
              <a:rPr lang="en-US" sz="1300" dirty="0">
                <a:solidFill>
                  <a:srgbClr val="231F20"/>
                </a:solidFill>
                <a:latin typeface="AGaramond-Regular"/>
              </a:rPr>
              <a:t>and make implementation of TB-control measures particularly difficult</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23</a:t>
            </a:fld>
            <a:endParaRPr lang="en-US"/>
          </a:p>
        </p:txBody>
      </p:sp>
    </p:spTree>
    <p:extLst>
      <p:ext uri="{BB962C8B-B14F-4D97-AF65-F5344CB8AC3E}">
        <p14:creationId xmlns:p14="http://schemas.microsoft.com/office/powerpoint/2010/main" val="187385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srgbClr val="0000FF"/>
                </a:solidFill>
              </a:rPr>
              <a:t>– Preventing Another Outbreak through Community Action</a:t>
            </a:r>
            <a:endParaRPr lang="en-US" sz="1300" dirty="0"/>
          </a:p>
          <a:p>
            <a:r>
              <a:rPr lang="en-US" sz="1300" dirty="0"/>
              <a:t>There are three main ways in which shelters</a:t>
            </a:r>
          </a:p>
          <a:p>
            <a:r>
              <a:rPr lang="en-US" sz="1300" dirty="0"/>
              <a:t>can reduce the chances that TB will spread:</a:t>
            </a:r>
          </a:p>
          <a:p>
            <a:r>
              <a:rPr lang="en-US" sz="1300" dirty="0"/>
              <a:t>• Administrative and work practice control measures</a:t>
            </a:r>
          </a:p>
          <a:p>
            <a:r>
              <a:rPr lang="en-US" sz="1300" dirty="0"/>
              <a:t>• Ventilation, fi </a:t>
            </a:r>
            <a:r>
              <a:rPr lang="en-US" sz="1300" dirty="0" err="1"/>
              <a:t>lters</a:t>
            </a:r>
            <a:r>
              <a:rPr lang="en-US" sz="1300" dirty="0"/>
              <a:t>, and UVGI</a:t>
            </a:r>
          </a:p>
          <a:p>
            <a:r>
              <a:rPr lang="en-US" sz="1300" dirty="0"/>
              <a:t>• Staff use of respiratory protection</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24</a:t>
            </a:fld>
            <a:endParaRPr lang="en-US"/>
          </a:p>
        </p:txBody>
      </p:sp>
    </p:spTree>
    <p:extLst>
      <p:ext uri="{BB962C8B-B14F-4D97-AF65-F5344CB8AC3E}">
        <p14:creationId xmlns:p14="http://schemas.microsoft.com/office/powerpoint/2010/main" val="404639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NPRSerif"/>
              </a:rPr>
              <a:t>Homelessness in America spiked last year in 2024 by 18% higher than the previous year and reached a record high. This is due to lack of affordable housing, stagnating wages and rising costs, inadequate social safety net systems and other factors. </a:t>
            </a:r>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25</a:t>
            </a:fld>
            <a:endParaRPr lang="en-US"/>
          </a:p>
        </p:txBody>
      </p:sp>
    </p:spTree>
    <p:extLst>
      <p:ext uri="{BB962C8B-B14F-4D97-AF65-F5344CB8AC3E}">
        <p14:creationId xmlns:p14="http://schemas.microsoft.com/office/powerpoint/2010/main" val="238391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person with pulmonary TB can </a:t>
            </a:r>
            <a:r>
              <a:rPr lang="en-US" baseline="0"/>
              <a:t>introduce thousands </a:t>
            </a:r>
            <a:r>
              <a:rPr lang="en-US" baseline="0" dirty="0"/>
              <a:t>of droplet nuclei into a room space but coughing, sneezing, or talking some of which will contain MTB bacilli. The larger droplets will fall to the ground within seconds but the droplets that are 1-5 um in diameter can remained suspended in the air for hours and when these droplets containing MTB are inhaled it can result in TB infection. It is therefore not surprising that TB transmission occurs often in spaces that are poorly ventilated and overcrowded such as prisons and shelters.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26</a:t>
            </a:fld>
            <a:endParaRPr lang="en-US"/>
          </a:p>
        </p:txBody>
      </p:sp>
    </p:spTree>
    <p:extLst>
      <p:ext uri="{BB962C8B-B14F-4D97-AF65-F5344CB8AC3E}">
        <p14:creationId xmlns:p14="http://schemas.microsoft.com/office/powerpoint/2010/main" val="354110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COVID there was a decline in the number of reported cases in 2020 and</a:t>
            </a:r>
            <a:r>
              <a:rPr lang="en-US" baseline="0" dirty="0"/>
              <a:t> as expected the number of reported cases and the incidence rate slightly increased over the last couple of years. In 2022 there were…</a:t>
            </a:r>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5</a:t>
            </a:fld>
            <a:endParaRPr lang="en-US"/>
          </a:p>
        </p:txBody>
      </p:sp>
    </p:spTree>
    <p:extLst>
      <p:ext uri="{BB962C8B-B14F-4D97-AF65-F5344CB8AC3E}">
        <p14:creationId xmlns:p14="http://schemas.microsoft.com/office/powerpoint/2010/main" val="88161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In New Zealand, criteria for crowding based on people-to-room ratios have ranged from one to two people per room (Statistics New Zealand 1998). The fall in the persons per room ratio in New Zealand</a:t>
            </a:r>
          </a:p>
          <a:p>
            <a:r>
              <a:rPr lang="en-US" sz="1300" dirty="0"/>
              <a:t>has been due in part to a decline in household size and in part to an increase in the average size of houses (Morrison 1994). In the 1940s in the United States the definition of crowding was more than two people per room. This was lowered to 1.5 people by 1950 and to one person by 1960, with standards becoming more rigorous as the phenomenon of crowding declined (Myers et al 1996). A ratio of one person per room is in line with the standard prevailing in most European countries. As in New Zealand, current European and North American densities are relatively low by world standards. The persons per room ratio in New Zealand in 1991 was 0.41 (Morrison 1994). In North America it is currently 0.5, “hardly what most people would consider very crowded conditions”. The level of household crowding is somewhat higher in Europe, hovering in the range of 0.6 to 0.8, depending on the specific country, with particularly high levels in Greece, Italy and Portugal (</a:t>
            </a:r>
            <a:r>
              <a:rPr lang="en-US" sz="1300" dirty="0" err="1"/>
              <a:t>Edwardset</a:t>
            </a:r>
            <a:r>
              <a:rPr lang="en-US" sz="1300" dirty="0"/>
              <a:t> al 1994).</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27</a:t>
            </a:fld>
            <a:endParaRPr lang="en-US"/>
          </a:p>
        </p:txBody>
      </p:sp>
    </p:spTree>
    <p:extLst>
      <p:ext uri="{BB962C8B-B14F-4D97-AF65-F5344CB8AC3E}">
        <p14:creationId xmlns:p14="http://schemas.microsoft.com/office/powerpoint/2010/main" val="395544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can be seen in Figure 5 that as the relative ventilation rate is increased, the number of new infection cases drops dramatically for the same exposure conditions. An inspection of equations 13 and 17 reveals that these increased ventilation rates are of benefit because they reduce the quanta concentration in the room air. However, while the greatest benefits are gained through ventilation rate increases in poorly ventilated spaces, the benefits derived by very high ventilation rates are marginal.</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28</a:t>
            </a:fld>
            <a:endParaRPr lang="en-US"/>
          </a:p>
        </p:txBody>
      </p:sp>
    </p:spTree>
    <p:extLst>
      <p:ext uri="{BB962C8B-B14F-4D97-AF65-F5344CB8AC3E}">
        <p14:creationId xmlns:p14="http://schemas.microsoft.com/office/powerpoint/2010/main" val="425446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Multiple TB outbreaks occurred in healthcare facilities in the late 1980s and early 1990s. In response, guidelines and regulations were developed and implemented to help ensure safe TB control practices. Investigations of these outbreaks found lapses in administrative,</a:t>
            </a:r>
          </a:p>
          <a:p>
            <a:r>
              <a:rPr lang="en-US" sz="1300" dirty="0"/>
              <a:t>environmental, and respiratory protection control measures</a:t>
            </a:r>
          </a:p>
          <a:p>
            <a:endParaRPr lang="en-US" sz="1300" dirty="0"/>
          </a:p>
          <a:p>
            <a:r>
              <a:rPr lang="en-US" sz="1300" dirty="0"/>
              <a:t>63% of the droplets are removed with one air exchange, and then with the next air exchange 63% of the remaining particles are removed. </a:t>
            </a:r>
          </a:p>
          <a:p>
            <a:r>
              <a:rPr lang="en-US" sz="1300" dirty="0"/>
              <a:t>Negative pressure is created by exhausting more air from a room than is supplied to the room so infectious particles are contained within a room by a continuous air current being pulled into the room under the door. Therefore, when the negative pressure room is </a:t>
            </a:r>
            <a:r>
              <a:rPr lang="en-US" sz="1300" dirty="0" err="1"/>
              <a:t>usedas</a:t>
            </a:r>
            <a:r>
              <a:rPr lang="en-US" sz="1300" dirty="0"/>
              <a:t> designed, airborne particles generated in the room cannot escape to the corridor. This creates a ventilation imbalance, called an offset. The room makes up the offset by continually drawing in air from outside the room.</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29</a:t>
            </a:fld>
            <a:endParaRPr lang="en-US"/>
          </a:p>
        </p:txBody>
      </p:sp>
    </p:spTree>
    <p:extLst>
      <p:ext uri="{BB962C8B-B14F-4D97-AF65-F5344CB8AC3E}">
        <p14:creationId xmlns:p14="http://schemas.microsoft.com/office/powerpoint/2010/main" val="142418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a:t>
            </a:r>
            <a:r>
              <a:rPr lang="en-US" baseline="0" dirty="0"/>
              <a:t> group at risk for exposure and infection with TB are healthcare workers. </a:t>
            </a:r>
          </a:p>
          <a:p>
            <a:r>
              <a:rPr lang="en-US" baseline="0" dirty="0"/>
              <a:t>It a systematic review published in 2006 it was found that the annual risk was….</a:t>
            </a:r>
          </a:p>
          <a:p>
            <a:r>
              <a:rPr lang="en-US" baseline="0" dirty="0"/>
              <a:t>In another study published in Emerging </a:t>
            </a:r>
            <a:r>
              <a:rPr lang="en-US" baseline="0" dirty="0" err="1"/>
              <a:t>Inf</a:t>
            </a:r>
            <a:r>
              <a:rPr lang="en-US" baseline="0" dirty="0"/>
              <a:t> Diseases in 2011 the annual risk was 3 times higher.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30</a:t>
            </a:fld>
            <a:endParaRPr lang="en-US"/>
          </a:p>
        </p:txBody>
      </p:sp>
    </p:spTree>
    <p:extLst>
      <p:ext uri="{BB962C8B-B14F-4D97-AF65-F5344CB8AC3E}">
        <p14:creationId xmlns:p14="http://schemas.microsoft.com/office/powerpoint/2010/main" val="2674493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ways in</a:t>
            </a:r>
            <a:r>
              <a:rPr lang="en-US" baseline="0" dirty="0"/>
              <a:t> an healthcare associated TB transmission may potentially occur although we classically think of TB transmission occurring from one person coughing on another. I found this study interesting. </a:t>
            </a:r>
            <a:r>
              <a:rPr lang="en-US" dirty="0"/>
              <a:t>In 1955</a:t>
            </a:r>
            <a:r>
              <a:rPr lang="en-US" baseline="0" dirty="0"/>
              <a:t> William Firth Wells at Harvard University </a:t>
            </a:r>
            <a:r>
              <a:rPr lang="en-US" baseline="0" dirty="0" err="1"/>
              <a:t>definted</a:t>
            </a:r>
            <a:r>
              <a:rPr lang="en-US" baseline="0" dirty="0"/>
              <a:t> a quanta as the number of infectious droplet nuclei required to cause an infection in a susceptible person. You can see that 1.25 quanta per hour were produced by an average TB patient which is how we would think most cases of TB are transmitted; whereas in the case of a bronchoscopy related outbreak 250 to 360 quanta were produced per hours, irrigation of an abscess, autopsies, and intubations were all much higher risk because of a greater number of quanta or </a:t>
            </a:r>
            <a:r>
              <a:rPr lang="en-US" baseline="0" dirty="0" err="1"/>
              <a:t>aerosilization</a:t>
            </a:r>
            <a:r>
              <a:rPr lang="en-US" baseline="0" dirty="0"/>
              <a:t> of TB bacilli.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31</a:t>
            </a:fld>
            <a:endParaRPr lang="en-US"/>
          </a:p>
        </p:txBody>
      </p:sp>
    </p:spTree>
    <p:extLst>
      <p:ext uri="{BB962C8B-B14F-4D97-AF65-F5344CB8AC3E}">
        <p14:creationId xmlns:p14="http://schemas.microsoft.com/office/powerpoint/2010/main" val="2773112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32</a:t>
            </a:fld>
            <a:endParaRPr lang="en-US"/>
          </a:p>
        </p:txBody>
      </p:sp>
    </p:spTree>
    <p:extLst>
      <p:ext uri="{BB962C8B-B14F-4D97-AF65-F5344CB8AC3E}">
        <p14:creationId xmlns:p14="http://schemas.microsoft.com/office/powerpoint/2010/main" val="1019436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group at risk of exposure and infection with TB are those</a:t>
            </a:r>
            <a:r>
              <a:rPr lang="en-US" baseline="0" dirty="0"/>
              <a:t> who are contacts to persons with infectious TB disease. </a:t>
            </a:r>
            <a:endParaRPr lang="en-US" dirty="0"/>
          </a:p>
          <a:p>
            <a:r>
              <a:rPr lang="en-US" dirty="0"/>
              <a:t>Studies have confirmed the contribution of certain factors to the likelihood</a:t>
            </a:r>
            <a:r>
              <a:rPr lang="en-US" baseline="0" dirty="0"/>
              <a:t> of transmission for an index patient to a contact and these form the basis for performing a contact investigation when there a new case of tuberculosis. These factors include </a:t>
            </a:r>
            <a:r>
              <a:rPr lang="en-US" dirty="0"/>
              <a:t>the extent of disease in the index patient, the </a:t>
            </a:r>
            <a:r>
              <a:rPr lang="en-US" dirty="0" err="1"/>
              <a:t>susceptiblity</a:t>
            </a:r>
            <a:r>
              <a:rPr lang="en-US" dirty="0"/>
              <a:t> of the contact. Other factors include the duration that the source and the contact are together and their proximity.</a:t>
            </a:r>
            <a:r>
              <a:rPr lang="en-US" baseline="0" dirty="0"/>
              <a:t> No safe exposure time to airborne </a:t>
            </a:r>
            <a:r>
              <a:rPr lang="en-US" baseline="0" dirty="0" err="1"/>
              <a:t>M.tuberculosis</a:t>
            </a:r>
            <a:r>
              <a:rPr lang="en-US" baseline="0" dirty="0"/>
              <a:t> has been established. Even a single bacterium can cause disease experimentally in guinea pigs</a:t>
            </a:r>
            <a:r>
              <a:rPr lang="en-US" dirty="0"/>
              <a:t>. This may difficult to determine and can only be approximated</a:t>
            </a:r>
            <a:r>
              <a:rPr lang="en-US" baseline="0" dirty="0"/>
              <a:t> at best.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33</a:t>
            </a:fld>
            <a:endParaRPr lang="en-US"/>
          </a:p>
        </p:txBody>
      </p:sp>
    </p:spTree>
    <p:extLst>
      <p:ext uri="{BB962C8B-B14F-4D97-AF65-F5344CB8AC3E}">
        <p14:creationId xmlns:p14="http://schemas.microsoft.com/office/powerpoint/2010/main" val="208644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we cannot exactly determine what duration and proximity of contact is considered safe there was an investigation published in NEJM almost 20 years ago which tried to assess this investigated how many </a:t>
            </a:r>
            <a:r>
              <a:rPr lang="en-US" baseline="0" dirty="0" err="1"/>
              <a:t>passessngers</a:t>
            </a:r>
            <a:r>
              <a:rPr lang="en-US" baseline="0" dirty="0"/>
              <a:t> aboard a flight with an active multidrug resistant pulmonary TB patient from Korea developed latent TB.  They found that there were 15 patients who had a positive PDD and 6 of these patients had no other known risk factors for latent TB. They found that patients who were sitting within 2 rows of the passenger had 8.5 times the risk of developing latent TB than the passengers sitting anywhere else in the same cabin.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34</a:t>
            </a:fld>
            <a:endParaRPr lang="en-US"/>
          </a:p>
        </p:txBody>
      </p:sp>
    </p:spTree>
    <p:extLst>
      <p:ext uri="{BB962C8B-B14F-4D97-AF65-F5344CB8AC3E}">
        <p14:creationId xmlns:p14="http://schemas.microsoft.com/office/powerpoint/2010/main" val="3245903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35</a:t>
            </a:fld>
            <a:endParaRPr lang="en-US"/>
          </a:p>
        </p:txBody>
      </p:sp>
    </p:spTree>
    <p:extLst>
      <p:ext uri="{BB962C8B-B14F-4D97-AF65-F5344CB8AC3E}">
        <p14:creationId xmlns:p14="http://schemas.microsoft.com/office/powerpoint/2010/main" val="4165763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AFB smear positive</a:t>
            </a:r>
            <a:r>
              <a:rPr lang="en-US" baseline="0" dirty="0"/>
              <a:t> sputum  is also a risk factors for transmission of TB. You can see in this table that if someone has smear positive sputa there is at least 5000 AFB per ml of sputa. Although AFB smear negative and culture positive patients still have a risk for transmission of TB the risk is relatively lower.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36</a:t>
            </a:fld>
            <a:endParaRPr lang="en-US"/>
          </a:p>
        </p:txBody>
      </p:sp>
    </p:spTree>
    <p:extLst>
      <p:ext uri="{BB962C8B-B14F-4D97-AF65-F5344CB8AC3E}">
        <p14:creationId xmlns:p14="http://schemas.microsoft.com/office/powerpoint/2010/main" val="249723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4 states make up about half of all TB cases in the US</a:t>
            </a:r>
          </a:p>
        </p:txBody>
      </p:sp>
      <p:sp>
        <p:nvSpPr>
          <p:cNvPr id="4" name="Slide Number Placeholder 3"/>
          <p:cNvSpPr>
            <a:spLocks noGrp="1"/>
          </p:cNvSpPr>
          <p:nvPr>
            <p:ph type="sldNum" sz="quarter" idx="5"/>
          </p:nvPr>
        </p:nvSpPr>
        <p:spPr/>
        <p:txBody>
          <a:bodyPr/>
          <a:lstStyle/>
          <a:p>
            <a:fld id="{E7A5513C-1268-4CC1-A62B-9A92053FE57B}" type="slidenum">
              <a:rPr lang="en-US" smtClean="0"/>
              <a:t>6</a:t>
            </a:fld>
            <a:endParaRPr lang="en-US"/>
          </a:p>
        </p:txBody>
      </p:sp>
    </p:spTree>
    <p:extLst>
      <p:ext uri="{BB962C8B-B14F-4D97-AF65-F5344CB8AC3E}">
        <p14:creationId xmlns:p14="http://schemas.microsoft.com/office/powerpoint/2010/main" val="555247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300" dirty="0"/>
              <a:t>Last but not least a risk factor which all TB providers in the US have to deal with is </a:t>
            </a:r>
            <a:r>
              <a:rPr lang="en-US" sz="1300" dirty="0" err="1"/>
              <a:t>illict</a:t>
            </a:r>
            <a:r>
              <a:rPr lang="en-US" sz="1300" dirty="0"/>
              <a:t> drug use. </a:t>
            </a:r>
          </a:p>
          <a:p>
            <a:r>
              <a:rPr lang="en-US" sz="1300" dirty="0"/>
              <a:t>The physiological effects of drug use, along with the environment and risk behaviors of drug users, may all contribute to the high prevalence of TB among drug users. A number of in vitro studies have demonstrated deleterious effects of drug use on the immune system [37], with biologic evidence supporting direct impairment by opiates of the cell-mediated immune response [38]. Although the clinical implications of this evidence remain unclear [39], drug use is frequently associated with a number of epidemiological factors, including tobacco use, homelessness, alcohol abuse, and incarceration, and mental health issues that confer additional risk of TB [40–45]. Together, these physiological and epidemiological factors may contribute to observed outcomes—namely, that drug users are more likely to be infectious</a:t>
            </a:r>
          </a:p>
          <a:p>
            <a:r>
              <a:rPr lang="en-US" sz="1300" dirty="0"/>
              <a:t>[8, 46, 47], to take longer to achieve negative culture [47, 48], and to be at increased risk of mortality [49, 50]. The high prevalence of LTBI and longer periods of infectivity</a:t>
            </a:r>
          </a:p>
          <a:p>
            <a:r>
              <a:rPr lang="en-US" sz="1300" dirty="0"/>
              <a:t>may further contribute to increased rates of TB transmission among drug users. Evidence from contact investigations [51, 52] and molecular epidemiological studies [6, 53–59] demonstrates that a disproportionate incidence of TB disease among drug users results from TB transmission, and the presence of identical DNA patterns (“clusters”) in TB isolates implies recent transmission [60]. Cluster analysis has been used to identify outbreaks of drug-resistant TB among drug users in England [8] and multidrug-resistant TB in Thailand [2], Argentina [61],</a:t>
            </a:r>
          </a:p>
          <a:p>
            <a:r>
              <a:rPr lang="en-US" sz="1300" dirty="0"/>
              <a:t>Latvia [62], and Portugal [63]. In the United States, a TB outbreak</a:t>
            </a:r>
          </a:p>
          <a:p>
            <a:r>
              <a:rPr lang="en-US" sz="1300" dirty="0"/>
              <a:t>occurred at a methadone-treatment facility [64], and 1</a:t>
            </a:r>
          </a:p>
          <a:p>
            <a:r>
              <a:rPr lang="en-US" sz="1300" dirty="0"/>
              <a:t>patient subsequently became the source case for a hospital outbreak</a:t>
            </a:r>
          </a:p>
          <a:p>
            <a:r>
              <a:rPr lang="en-US" sz="1300" dirty="0"/>
              <a:t>of multidrug-resistant TB [65]. TB outbreaks among</a:t>
            </a:r>
          </a:p>
          <a:p>
            <a:r>
              <a:rPr lang="en-US" sz="1300" dirty="0"/>
              <a:t>non-IDUs have also been attributed to sharing drug equipment</a:t>
            </a:r>
          </a:p>
          <a:p>
            <a:r>
              <a:rPr lang="en-US" sz="1300" dirty="0"/>
              <a:t>or to cramped conditions and poor ventilation [66–70]. </a:t>
            </a:r>
          </a:p>
          <a:p>
            <a:r>
              <a:rPr lang="en-US" sz="1300" dirty="0"/>
              <a:t>“</a:t>
            </a:r>
            <a:r>
              <a:rPr lang="en-US" sz="1300" dirty="0" err="1"/>
              <a:t>Shotgunning</a:t>
            </a:r>
            <a:r>
              <a:rPr lang="en-US" sz="1300" dirty="0"/>
              <a:t>,” a practice of inhaling and then exhaling smoke (e.g., crack cocaine or hashish) directly into another’s mouth, </a:t>
            </a:r>
            <a:r>
              <a:rPr lang="en-US" sz="1300" dirty="0" err="1"/>
              <a:t>hasbeen</a:t>
            </a:r>
            <a:r>
              <a:rPr lang="en-US" sz="1300" dirty="0"/>
              <a:t> reported among 17% [71] and 62% [72] of drug users and was implicated in a South Dakota TB outbreak [73]</a:t>
            </a:r>
          </a:p>
          <a:p>
            <a:r>
              <a:rPr lang="en-US" sz="1300" dirty="0"/>
              <a:t>4 (44%) of the nine female cases (four of the six who used</a:t>
            </a:r>
          </a:p>
          <a:p>
            <a:r>
              <a:rPr lang="en-US" sz="1300" dirty="0"/>
              <a:t>crack) reported ‘</a:t>
            </a:r>
            <a:r>
              <a:rPr lang="en-US" sz="1300" dirty="0" err="1"/>
              <a:t>shotgunning</a:t>
            </a:r>
            <a:r>
              <a:rPr lang="en-US" sz="1300" dirty="0"/>
              <a:t>,’ a drug sharing and conserving</a:t>
            </a:r>
          </a:p>
          <a:p>
            <a:r>
              <a:rPr lang="en-US" sz="1300" dirty="0"/>
              <a:t>practice whereby inhaled smoke (from crack or</a:t>
            </a:r>
          </a:p>
          <a:p>
            <a:r>
              <a:rPr lang="en-US" sz="1300" dirty="0"/>
              <a:t>marijuana) is exhaled or blown directly from one user’s</a:t>
            </a:r>
          </a:p>
          <a:p>
            <a:r>
              <a:rPr lang="en-US" sz="1300" dirty="0"/>
              <a:t>mouth into the mouth of another</a:t>
            </a:r>
            <a:endParaRPr lang="en-US" dirty="0"/>
          </a:p>
          <a:p>
            <a:r>
              <a:rPr lang="en-US" b="1" dirty="0"/>
              <a:t>Doing a shotgun: a drug use practice and its relationship to sexual behaviors and infection risk.</a:t>
            </a:r>
          </a:p>
          <a:p>
            <a:r>
              <a:rPr lang="en-US" dirty="0">
                <a:hlinkClick r:id="rId3"/>
              </a:rPr>
              <a:t>Perlman DC</a:t>
            </a:r>
            <a:r>
              <a:rPr lang="en-US" baseline="30000" dirty="0"/>
              <a:t>1</a:t>
            </a:r>
            <a:r>
              <a:rPr lang="en-US" dirty="0"/>
              <a:t>, </a:t>
            </a:r>
            <a:r>
              <a:rPr lang="en-US" dirty="0">
                <a:hlinkClick r:id="rId4"/>
              </a:rPr>
              <a:t>Henman AR</a:t>
            </a:r>
            <a:r>
              <a:rPr lang="en-US" dirty="0"/>
              <a:t>, </a:t>
            </a:r>
            <a:r>
              <a:rPr lang="en-US" dirty="0" err="1">
                <a:hlinkClick r:id="rId5"/>
              </a:rPr>
              <a:t>Kochems</a:t>
            </a:r>
            <a:r>
              <a:rPr lang="en-US" dirty="0">
                <a:hlinkClick r:id="rId5"/>
              </a:rPr>
              <a:t> L</a:t>
            </a:r>
            <a:r>
              <a:rPr lang="en-US" dirty="0"/>
              <a:t>, </a:t>
            </a:r>
            <a:r>
              <a:rPr lang="en-US" dirty="0" err="1">
                <a:hlinkClick r:id="rId6"/>
              </a:rPr>
              <a:t>Paone</a:t>
            </a:r>
            <a:r>
              <a:rPr lang="en-US" dirty="0">
                <a:hlinkClick r:id="rId6"/>
              </a:rPr>
              <a:t> D</a:t>
            </a:r>
            <a:r>
              <a:rPr lang="en-US" dirty="0"/>
              <a:t>, </a:t>
            </a:r>
            <a:r>
              <a:rPr lang="en-US" dirty="0">
                <a:hlinkClick r:id="rId7"/>
              </a:rPr>
              <a:t>Salomon N</a:t>
            </a:r>
            <a:r>
              <a:rPr lang="en-US" dirty="0"/>
              <a:t>, </a:t>
            </a:r>
            <a:r>
              <a:rPr lang="en-US" dirty="0">
                <a:hlinkClick r:id="rId8"/>
              </a:rPr>
              <a:t>Des </a:t>
            </a:r>
            <a:r>
              <a:rPr lang="en-US" dirty="0" err="1">
                <a:hlinkClick r:id="rId8"/>
              </a:rPr>
              <a:t>Jarlais</a:t>
            </a:r>
            <a:r>
              <a:rPr lang="en-US" dirty="0">
                <a:hlinkClick r:id="rId8"/>
              </a:rPr>
              <a:t> DC</a:t>
            </a:r>
            <a:r>
              <a:rPr lang="en-US" dirty="0"/>
              <a:t>.</a:t>
            </a:r>
          </a:p>
          <a:p>
            <a:r>
              <a:rPr lang="en-US" b="1" dirty="0">
                <a:effectLst/>
                <a:hlinkClick r:id="rId9" tooltip="Open/close author information list"/>
              </a:rPr>
              <a:t>Author information</a:t>
            </a:r>
            <a:endParaRPr lang="en-US" b="1" dirty="0">
              <a:effectLst/>
            </a:endParaRPr>
          </a:p>
          <a:p>
            <a:r>
              <a:rPr lang="en-US" baseline="30000" dirty="0">
                <a:effectLst/>
              </a:rPr>
              <a:t>1</a:t>
            </a:r>
            <a:r>
              <a:rPr lang="en-US" dirty="0">
                <a:effectLst/>
              </a:rPr>
              <a:t>Beth Israel Medical Center, New York, NY 10003, USA. perlman@aecom.yu.edu</a:t>
            </a:r>
          </a:p>
          <a:p>
            <a:r>
              <a:rPr lang="en-US" b="1" dirty="0"/>
              <a:t>Abstract</a:t>
            </a:r>
          </a:p>
          <a:p>
            <a:r>
              <a:rPr lang="en-US" dirty="0"/>
              <a:t>There has been a rise in the frequency with which inhalational routes such as smoking are used for illicit drug use. A growing population of new inhalational drug users augments the pool of individuals at risk for transition to injection drug use. Further, illicit drug smoking has been implicated in the transmission of a variety of pathogens by the respiratory route, and crack smoking has been associated with an increased risk of HIV infection, particularly through the exchange of high-risk sex for drugs. Shotguns are an illicit drug smoking practice in which smoked drugs are exhaled or blown by one user into the mouth of another user. We conducted a series of ethnographic observations to attempt to characterize more fully the practice of </a:t>
            </a:r>
            <a:r>
              <a:rPr lang="en-US" dirty="0" err="1"/>
              <a:t>shotgunning</a:t>
            </a:r>
            <a:r>
              <a:rPr lang="en-US" dirty="0"/>
              <a:t>, the range of associated behaviors, and the settings and contexts in which this practice occurs. Shotguns may be seen as a form of drug use which has close ties to sexual behaviors, and which has both pragmatic and interpersonal motivations, combining in a single phenomenon the potential direct and indirect risk of disease transmission by sexual, blood borne and respiratory routes. These data support the need to develop and evaluate comprehensive risk reduction interventions, which take into consideration the relationships between interpersonal and sexual behaviors and specific forms of drug use</a:t>
            </a:r>
          </a:p>
          <a:p>
            <a:r>
              <a:rPr lang="en-US" b="0" i="0" dirty="0">
                <a:solidFill>
                  <a:srgbClr val="212121"/>
                </a:solidFill>
                <a:effectLst/>
                <a:latin typeface="Cambria" panose="02040503050406030204" pitchFamily="18" charset="0"/>
              </a:rPr>
              <a:t>The association between alcohol use and tuberculosis has long been known, although there have been inconclusive findings related to various confounding factors, because it is still not known whether the increased risk of tuberculosis is due to the use of alcohol per se or because of the sequelae of AUD, such as liver damage and nutritional deficiency, or social factors, such as crowding, malnutrition, homelessness, and imprisonment, independently of the alcohol consumption. However, in vivo and in vitro studies have demonstrated that alcohol use significantly disrupts the immune response, increasing susceptibility to respiratory diseases such as tuberculosis.</a:t>
            </a:r>
            <a:r>
              <a:rPr lang="en-US" b="0" i="0" u="sng" baseline="30000" dirty="0">
                <a:solidFill>
                  <a:srgbClr val="376FAA"/>
                </a:solidFill>
                <a:effectLst/>
                <a:latin typeface="Cambria" panose="02040503050406030204" pitchFamily="18" charset="0"/>
                <a:hlinkClick r:id="rId10"/>
              </a:rPr>
              <a:t> 41</a:t>
            </a:r>
            <a:endParaRPr lang="en-US" dirty="0"/>
          </a:p>
          <a:p>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37</a:t>
            </a:fld>
            <a:endParaRPr lang="en-US"/>
          </a:p>
        </p:txBody>
      </p:sp>
    </p:spTree>
    <p:extLst>
      <p:ext uri="{BB962C8B-B14F-4D97-AF65-F5344CB8AC3E}">
        <p14:creationId xmlns:p14="http://schemas.microsoft.com/office/powerpoint/2010/main" val="1582865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300" dirty="0"/>
              <a:t>A </a:t>
            </a:r>
            <a:r>
              <a:rPr lang="en-US" sz="1300" dirty="0" err="1"/>
              <a:t>metaanalysis</a:t>
            </a:r>
            <a:r>
              <a:rPr lang="en-US" sz="1300" dirty="0"/>
              <a:t> was done by Bates et al in 2007 in order to quantify the relationship between active tobacco smoking and TB infection and TB disease. All relevant articles published between 1953 and 2005. </a:t>
            </a:r>
            <a:r>
              <a:rPr lang="en-US" sz="1300" b="1" dirty="0"/>
              <a:t>Study Selection: </a:t>
            </a:r>
            <a:r>
              <a:rPr lang="en-US" sz="1300" dirty="0"/>
              <a:t>Included were epidemiologic studies that provided a relative risk (RR) estimate for the association between TB (infection, pulmonary disease, or mortality) and active tobacco smoking stratified by (or adjusted for) at least age and sex and a corresponding 95% confidence interval (CI) (or data for calculation). Excluded were reports of </a:t>
            </a:r>
            <a:r>
              <a:rPr lang="en-US" sz="1300" dirty="0" err="1"/>
              <a:t>extrapulmonary</a:t>
            </a:r>
            <a:r>
              <a:rPr lang="en-US" sz="1300" dirty="0"/>
              <a:t> TB, studies conducted in populations prone to high levels of smoking or high rates of TB, and case-control studies in which controls were not representative of the population that generated the cases, as well as case series, case reports, abstracts, editorials, and literature reviews. </a:t>
            </a:r>
            <a:r>
              <a:rPr lang="en-US" sz="1300" b="1" dirty="0"/>
              <a:t>Data Extraction: </a:t>
            </a:r>
            <a:r>
              <a:rPr lang="en-US" sz="1300" dirty="0"/>
              <a:t>Twenty-four studies were included in the meta-analysis. Extracted data included study design, population and diagnostic details, smoking type, and TB outcomes. </a:t>
            </a:r>
            <a:r>
              <a:rPr lang="en-US" sz="1300" b="1" dirty="0"/>
              <a:t>Data Synthesis: </a:t>
            </a:r>
            <a:r>
              <a:rPr lang="en-US" sz="1300" dirty="0"/>
              <a:t>A random-effects model was used to pool data across studies. Separate analyses were performed for TB infection (6 studies), TB disease (13 studies), and TB mortality (5 studies). For TB infection, the summary RR estimate was 1.73 (95% CI, 1.46-2.04); for TB disease, estimates ranged from 2.33 (95% CI, 1.97-</a:t>
            </a:r>
          </a:p>
          <a:p>
            <a:r>
              <a:rPr lang="en-US" sz="1300" dirty="0"/>
              <a:t>2.75) to 2.66 (95% CI, 2.15-3.28). This suggests an RR of 1.4 to 1.6 for development of disease in an infected population. The TB mortality RRs were mostly below the TB disease RRs, suggesting no additional mortality risk from smoking in those with active TB. </a:t>
            </a:r>
            <a:r>
              <a:rPr lang="en-US" sz="1300" b="1" dirty="0"/>
              <a:t>Conclusions: </a:t>
            </a:r>
            <a:r>
              <a:rPr lang="en-US" sz="1300" dirty="0"/>
              <a:t>The meta-analysis produced evidence that smoking is a risk factor for TB infection and TB disease. However, it is not clear that smoking causes additional mortality risk in persons who already have active TB. Tuberculosis control policies should in the future incorporate tobacco control as a preventive intervention</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38</a:t>
            </a:fld>
            <a:endParaRPr lang="en-US"/>
          </a:p>
        </p:txBody>
      </p:sp>
    </p:spTree>
    <p:extLst>
      <p:ext uri="{BB962C8B-B14F-4D97-AF65-F5344CB8AC3E}">
        <p14:creationId xmlns:p14="http://schemas.microsoft.com/office/powerpoint/2010/main" val="3175856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39</a:t>
            </a:fld>
            <a:endParaRPr lang="en-US"/>
          </a:p>
        </p:txBody>
      </p:sp>
    </p:spTree>
    <p:extLst>
      <p:ext uri="{BB962C8B-B14F-4D97-AF65-F5344CB8AC3E}">
        <p14:creationId xmlns:p14="http://schemas.microsoft.com/office/powerpoint/2010/main" val="3527994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moving onto our second</a:t>
            </a:r>
            <a:r>
              <a:rPr lang="en-US" baseline="0" dirty="0"/>
              <a:t> objective which was to discuss who is likely to progress to TB disease after infection with MTB occurs.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40</a:t>
            </a:fld>
            <a:endParaRPr lang="en-US"/>
          </a:p>
        </p:txBody>
      </p:sp>
    </p:spTree>
    <p:extLst>
      <p:ext uri="{BB962C8B-B14F-4D97-AF65-F5344CB8AC3E}">
        <p14:creationId xmlns:p14="http://schemas.microsoft.com/office/powerpoint/2010/main" val="1434756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group who are likely to progress</a:t>
            </a:r>
            <a:r>
              <a:rPr lang="en-US" baseline="0" dirty="0"/>
              <a:t> after infection are infants and children who are less than 5 years old….more likely to have disseminated disease and TB meningitis as well.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41</a:t>
            </a:fld>
            <a:endParaRPr lang="en-US"/>
          </a:p>
        </p:txBody>
      </p:sp>
    </p:spTree>
    <p:extLst>
      <p:ext uri="{BB962C8B-B14F-4D97-AF65-F5344CB8AC3E}">
        <p14:creationId xmlns:p14="http://schemas.microsoft.com/office/powerpoint/2010/main" val="223127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BE2F6A6-B872-4FFB-880B-E440CD1CEA04}" type="slidenum">
              <a:rPr lang="en-US" smtClean="0">
                <a:latin typeface="Arial" charset="0"/>
              </a:rPr>
              <a:pPr/>
              <a:t>42</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49029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17% of US population is 65 and older.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dirty="0"/>
          </a:p>
        </p:txBody>
      </p:sp>
    </p:spTree>
    <p:extLst>
      <p:ext uri="{BB962C8B-B14F-4D97-AF65-F5344CB8AC3E}">
        <p14:creationId xmlns:p14="http://schemas.microsoft.com/office/powerpoint/2010/main" val="509473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second group are those who are exposed/infected within the 2 years prior since if you remember the slide in the beginning 5 % of patients develop TB within the first two years and 5% during the remainder of their lifetime. The third group which is HIV infection and other medical risk factors</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44</a:t>
            </a:fld>
            <a:endParaRPr lang="en-US"/>
          </a:p>
        </p:txBody>
      </p:sp>
    </p:spTree>
    <p:extLst>
      <p:ext uri="{BB962C8B-B14F-4D97-AF65-F5344CB8AC3E}">
        <p14:creationId xmlns:p14="http://schemas.microsoft.com/office/powerpoint/2010/main" val="700960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t>
            </a:r>
            <a:r>
              <a:rPr lang="en-US" dirty="0" err="1"/>
              <a:t>disucss</a:t>
            </a:r>
            <a:r>
              <a:rPr lang="en-US" baseline="0" dirty="0"/>
              <a:t> this we need to understand a little about the pathogenesis of </a:t>
            </a:r>
            <a:r>
              <a:rPr lang="en-US" baseline="0" dirty="0" err="1"/>
              <a:t>tuberculosis..one</a:t>
            </a:r>
            <a:r>
              <a:rPr lang="en-US" baseline="0" dirty="0"/>
              <a:t> has to be exposed to TB bacilli. In 7-90% of cases infection does not occur at all in spite of the exposure. 10-30% will develop infection with TB in whom 90% will remain with latent or dormant TB without </a:t>
            </a:r>
            <a:r>
              <a:rPr lang="en-US" baseline="0" dirty="0" err="1"/>
              <a:t>devt</a:t>
            </a:r>
            <a:r>
              <a:rPr lang="en-US" baseline="0" dirty="0"/>
              <a:t> of signs of symptoms and are not infectious to others. 10% of immune competent hosts will develop active TB, half or 5% within the first 2 years of infection and 5% any time in the remainder of their lifetimes.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45</a:t>
            </a:fld>
            <a:endParaRPr lang="en-US"/>
          </a:p>
        </p:txBody>
      </p:sp>
    </p:spTree>
    <p:extLst>
      <p:ext uri="{BB962C8B-B14F-4D97-AF65-F5344CB8AC3E}">
        <p14:creationId xmlns:p14="http://schemas.microsoft.com/office/powerpoint/2010/main" val="3479572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two groups who are likely to progress</a:t>
            </a:r>
            <a:r>
              <a:rPr lang="en-US" baseline="0" dirty="0"/>
              <a:t> after infection are infants and children who are less than 4 years old….more likely to have disseminated disease and TB meningitis as well. The second group are those who are exposed/infected within the 2 years prior since if you remember the slide in the beginning 5 % of patients develop TB within the first two years and 5% during the remainder of their lifetime. The third group which is HIV infection and other medical risk factors</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46</a:t>
            </a:fld>
            <a:endParaRPr lang="en-US"/>
          </a:p>
        </p:txBody>
      </p:sp>
    </p:spTree>
    <p:extLst>
      <p:ext uri="{BB962C8B-B14F-4D97-AF65-F5344CB8AC3E}">
        <p14:creationId xmlns:p14="http://schemas.microsoft.com/office/powerpoint/2010/main" val="118671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7</a:t>
            </a:fld>
            <a:endParaRPr lang="en-US"/>
          </a:p>
        </p:txBody>
      </p:sp>
    </p:spTree>
    <p:extLst>
      <p:ext uri="{BB962C8B-B14F-4D97-AF65-F5344CB8AC3E}">
        <p14:creationId xmlns:p14="http://schemas.microsoft.com/office/powerpoint/2010/main" val="385525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referring back to the same article on latent TB in the US from NEJM.</a:t>
            </a:r>
            <a:r>
              <a:rPr lang="en-US" baseline="0" dirty="0"/>
              <a:t> You can see here the common risk factors for progression from latent TB to active disease in this table. This list includes HIV, close contact with a person with infectious TB, prednisone, chronic renal failure, TNF a inhibitors, diabetes, weight &gt;=10% below normal and smoking.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47</a:t>
            </a:fld>
            <a:endParaRPr lang="en-US"/>
          </a:p>
        </p:txBody>
      </p:sp>
    </p:spTree>
    <p:extLst>
      <p:ext uri="{BB962C8B-B14F-4D97-AF65-F5344CB8AC3E}">
        <p14:creationId xmlns:p14="http://schemas.microsoft.com/office/powerpoint/2010/main" val="2555755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So HIV is a risk factor for progression from TB infection to disease. In this study a cohort of 2,774 homeless individuals in San Francisco. There were 25 incident cases during the period of </a:t>
            </a:r>
            <a:r>
              <a:rPr lang="en-US" sz="1300" b="1" dirty="0" err="1"/>
              <a:t>folloup</a:t>
            </a:r>
            <a:r>
              <a:rPr lang="en-US" sz="1300" b="1" dirty="0"/>
              <a:t>. Ten cases </a:t>
            </a:r>
            <a:r>
              <a:rPr lang="en-US" sz="1300" b="1"/>
              <a:t>were persons </a:t>
            </a:r>
            <a:r>
              <a:rPr lang="en-US" sz="1300" b="1" dirty="0"/>
              <a:t>with seropositive HIV. They found that the rate of active TB in for those TST HIV negative patients the case rate was 0.48 per person years whereas for those TST positive at baseline was 4.46 per person year which is about 10 times higher. </a:t>
            </a:r>
            <a:endParaRPr lang="en-US" dirty="0"/>
          </a:p>
          <a:p>
            <a:r>
              <a:rPr lang="en-US" sz="1300" b="1" dirty="0"/>
              <a:t>.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48</a:t>
            </a:fld>
            <a:endParaRPr lang="en-US"/>
          </a:p>
        </p:txBody>
      </p:sp>
    </p:spTree>
    <p:extLst>
      <p:ext uri="{BB962C8B-B14F-4D97-AF65-F5344CB8AC3E}">
        <p14:creationId xmlns:p14="http://schemas.microsoft.com/office/powerpoint/2010/main" val="2822754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study</a:t>
            </a:r>
            <a:r>
              <a:rPr lang="en-US" baseline="0" dirty="0"/>
              <a:t> it was found that the risk of reactivation of TB per 100person years was 1.82 for those HIV infected whereas it was 0.073 for those who were HIV uninfected. Is this study the risk was 25 times higher.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49</a:t>
            </a:fld>
            <a:endParaRPr lang="en-US"/>
          </a:p>
        </p:txBody>
      </p:sp>
    </p:spTree>
    <p:extLst>
      <p:ext uri="{BB962C8B-B14F-4D97-AF65-F5344CB8AC3E}">
        <p14:creationId xmlns:p14="http://schemas.microsoft.com/office/powerpoint/2010/main" val="1288174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t>
            </a:r>
            <a:r>
              <a:rPr lang="en-US" dirty="0" err="1"/>
              <a:t>disucss</a:t>
            </a:r>
            <a:r>
              <a:rPr lang="en-US" baseline="0" dirty="0"/>
              <a:t> this we need to understand a little about the pathogenesis of </a:t>
            </a:r>
            <a:r>
              <a:rPr lang="en-US" baseline="0" dirty="0" err="1"/>
              <a:t>tuberculosis..one</a:t>
            </a:r>
            <a:r>
              <a:rPr lang="en-US" baseline="0" dirty="0"/>
              <a:t> has to be exposed to TB bacilli. In 7-90% of cases infection does not occur at all in spite of the exposure. 10-30% will develop infection with TB in whom 90% will remain with latent or dormant TB without </a:t>
            </a:r>
            <a:r>
              <a:rPr lang="en-US" baseline="0" dirty="0" err="1"/>
              <a:t>devt</a:t>
            </a:r>
            <a:r>
              <a:rPr lang="en-US" baseline="0" dirty="0"/>
              <a:t> of signs of symptoms and are not infectious to others. 10% of immune competent hosts will develop active TB, half or 5% within the first 2 years of infection and 5% any time in the remainder of their lifetimes.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51</a:t>
            </a:fld>
            <a:endParaRPr lang="en-US"/>
          </a:p>
        </p:txBody>
      </p:sp>
    </p:spTree>
    <p:extLst>
      <p:ext uri="{BB962C8B-B14F-4D97-AF65-F5344CB8AC3E}">
        <p14:creationId xmlns:p14="http://schemas.microsoft.com/office/powerpoint/2010/main" val="3499478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a link exists between diabetes and TB has been recognized</a:t>
            </a:r>
            <a:r>
              <a:rPr lang="en-US" baseline="0" dirty="0"/>
              <a:t> for centuries. </a:t>
            </a:r>
            <a:r>
              <a:rPr lang="en-US" dirty="0"/>
              <a:t>Richard</a:t>
            </a:r>
            <a:r>
              <a:rPr lang="en-US" baseline="0" dirty="0"/>
              <a:t> Morton had written a treatise( </a:t>
            </a:r>
            <a:r>
              <a:rPr lang="en-US" sz="1300" dirty="0" err="1">
                <a:hlinkClick r:id="rId3"/>
              </a:rPr>
              <a:t>Phthisiologia</a:t>
            </a:r>
            <a:r>
              <a:rPr lang="en-US" sz="1300" dirty="0"/>
              <a:t>) </a:t>
            </a:r>
            <a:r>
              <a:rPr lang="en-US" baseline="0" dirty="0"/>
              <a:t>on consumption in 1694 had stated that an association between diabetes had been suggested even in Roman times. Since then multiple studies have been conducted which have demonstrated increased risk of progression, failure of therapy, increased risk of relapse and increased mortality from TB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52</a:t>
            </a:fld>
            <a:endParaRPr lang="en-US"/>
          </a:p>
        </p:txBody>
      </p:sp>
    </p:spTree>
    <p:extLst>
      <p:ext uri="{BB962C8B-B14F-4D97-AF65-F5344CB8AC3E}">
        <p14:creationId xmlns:p14="http://schemas.microsoft.com/office/powerpoint/2010/main" val="1672605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to give an example in the study by </a:t>
            </a:r>
            <a:r>
              <a:rPr lang="en-US" baseline="0" dirty="0" err="1"/>
              <a:t>Pablos</a:t>
            </a:r>
            <a:r>
              <a:rPr lang="en-US" baseline="0" dirty="0"/>
              <a:t> from 1997; they found in their case control study that the odd of tuberculosis among diabetics, particularly poor control/complicated diabetes was increased compared to the controls regardless of the race although the effect was pronounced in Hispanics.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53</a:t>
            </a:fld>
            <a:endParaRPr lang="en-US"/>
          </a:p>
        </p:txBody>
      </p:sp>
    </p:spTree>
    <p:extLst>
      <p:ext uri="{BB962C8B-B14F-4D97-AF65-F5344CB8AC3E}">
        <p14:creationId xmlns:p14="http://schemas.microsoft.com/office/powerpoint/2010/main" val="3549012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247A91A-ACCD-4FD4-9A37-19CCE1FE9545}" type="slidenum">
              <a:rPr lang="en-US" smtClean="0">
                <a:solidFill>
                  <a:srgbClr val="000000"/>
                </a:solidFill>
              </a:rPr>
              <a:pPr/>
              <a:t>54</a:t>
            </a:fld>
            <a:endParaRPr lang="en-US">
              <a:solidFill>
                <a:srgbClr val="000000"/>
              </a:solidFill>
            </a:endParaRPr>
          </a:p>
        </p:txBody>
      </p:sp>
      <p:sp>
        <p:nvSpPr>
          <p:cNvPr id="22531" name="Rectangle 2"/>
          <p:cNvSpPr>
            <a:spLocks noGrp="1" noRot="1" noChangeAspect="1" noChangeArrowheads="1" noTextEdit="1"/>
          </p:cNvSpPr>
          <p:nvPr>
            <p:ph type="sldImg"/>
          </p:nvPr>
        </p:nvSpPr>
        <p:spPr>
          <a:xfrm>
            <a:off x="403225" y="684213"/>
            <a:ext cx="6494463" cy="3654425"/>
          </a:xfrm>
          <a:ln/>
        </p:spPr>
      </p:sp>
      <p:sp>
        <p:nvSpPr>
          <p:cNvPr id="22532" name="Rectangle 3"/>
          <p:cNvSpPr>
            <a:spLocks noGrp="1" noChangeArrowheads="1"/>
          </p:cNvSpPr>
          <p:nvPr>
            <p:ph type="body" idx="1"/>
          </p:nvPr>
        </p:nvSpPr>
        <p:spPr>
          <a:xfrm>
            <a:off x="980441" y="4568905"/>
            <a:ext cx="5344160" cy="4338875"/>
          </a:xfrm>
          <a:noFill/>
          <a:ln/>
        </p:spPr>
        <p:txBody>
          <a:bodyPr/>
          <a:lstStyle/>
          <a:p>
            <a:pPr eaLnBrk="1" hangingPunct="1"/>
            <a:r>
              <a:rPr lang="en-US" dirty="0"/>
              <a:t>Over</a:t>
            </a:r>
            <a:r>
              <a:rPr lang="en-US" baseline="0" dirty="0"/>
              <a:t> the last few decades the prevalence of obesity in the US is increasing and with it is the prevalence of diabetes. The hospital where I work we are starting to see patients which no longer are thin and emaciated but are seeing more patients who are overweight. </a:t>
            </a:r>
            <a:r>
              <a:rPr lang="en-US" dirty="0"/>
              <a:t>The International Diabetes Federation has estimated that the number of people living with diabetes mellitus (DM) worldwide has been increasing and will rise to 592 million by 2035. </a:t>
            </a:r>
            <a:r>
              <a:rPr lang="en-US" baseline="0" dirty="0"/>
              <a:t>This is changing the population over time in whom we see tuberculosis because although HIV has a very high risk of progression to active TB the number of HIV infected patients is relatively low at 35 million and in US 1 million in 2021 whereas the number of diabetics in the US is 38.4 million in 2021 though the risk of progression is less this can result in a larger number of overall cases of TB.</a:t>
            </a:r>
            <a:endParaRPr lang="en-US" dirty="0"/>
          </a:p>
        </p:txBody>
      </p:sp>
    </p:spTree>
    <p:extLst>
      <p:ext uri="{BB962C8B-B14F-4D97-AF65-F5344CB8AC3E}">
        <p14:creationId xmlns:p14="http://schemas.microsoft.com/office/powerpoint/2010/main" val="2249342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a:t>
            </a:r>
            <a:r>
              <a:rPr lang="en-US" baseline="0" dirty="0"/>
              <a:t> kidney disease is also a medical risk factor for progression of TB and in the same study by </a:t>
            </a:r>
            <a:r>
              <a:rPr lang="en-US" baseline="0" dirty="0" err="1"/>
              <a:t>Pablos</a:t>
            </a:r>
            <a:r>
              <a:rPr lang="en-US" baseline="0" dirty="0"/>
              <a:t> et al. you can see that for development of TB the adjusted OR was significant for those with CKD among all races and the likely reason for this is the effect CKD and ESRD has on immune suppression.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56</a:t>
            </a:fld>
            <a:endParaRPr lang="en-US"/>
          </a:p>
        </p:txBody>
      </p:sp>
    </p:spTree>
    <p:extLst>
      <p:ext uri="{BB962C8B-B14F-4D97-AF65-F5344CB8AC3E}">
        <p14:creationId xmlns:p14="http://schemas.microsoft.com/office/powerpoint/2010/main" val="1601041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 important contribution to the early literature on the effects of malnutrition on TB was an ecologic study conducted by </a:t>
            </a:r>
            <a:r>
              <a:rPr lang="en-US" sz="1300" dirty="0" err="1"/>
              <a:t>Leyton</a:t>
            </a:r>
            <a:r>
              <a:rPr lang="en-US" sz="1300" dirty="0"/>
              <a:t>  among British and Russian prisoners of war held in German prisoner of war camps during the Second World War. The prisoners shared the same prison diet, but the British received Red Cross food supplements amounting to 30 g protein and 1000 Kcal per day. In a subsequent radiographic survey, the tuberculosis rate among the British was only 1.2% and their plasma proteins were higher than in the Russians, who had a tuberculosis rate of 15–19%. Both groups shared the same living and working conditions and chance for infection. In the malnourished prisoners, tuberculosis was more severe, the onset was more rapid, and patients died rapidly with large pulmonary cavities and massive tissue breakdown. Granuloma formation was poor in the malnourished prisoners, supporting the idea that there was a deficit of CMI in this group.</a:t>
            </a:r>
            <a:endParaRPr lang="en-US" dirty="0"/>
          </a:p>
          <a:p>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57</a:t>
            </a:fld>
            <a:endParaRPr lang="en-US"/>
          </a:p>
        </p:txBody>
      </p:sp>
    </p:spTree>
    <p:extLst>
      <p:ext uri="{BB962C8B-B14F-4D97-AF65-F5344CB8AC3E}">
        <p14:creationId xmlns:p14="http://schemas.microsoft.com/office/powerpoint/2010/main" val="824071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i="1" dirty="0"/>
              <a:t>So the prior risk factors are patient driver but what about the use of provider driven risks for progression to active TB? </a:t>
            </a:r>
            <a:r>
              <a:rPr lang="en-US" sz="1300" i="1" dirty="0" err="1"/>
              <a:t>Jicks</a:t>
            </a:r>
            <a:r>
              <a:rPr lang="en-US" sz="1300" i="1" dirty="0"/>
              <a:t> et all conducted a case control study using a database looking at TB cases in the UK from 1990 to 2001</a:t>
            </a:r>
            <a:r>
              <a:rPr lang="en-US" sz="1300" dirty="0"/>
              <a:t> in order to evaluate the association of glucocorticoids and other purported risk factors with the development of tuberculosis. Cases were patients with a first time diagnosis of tuberculosis accompanied by at least 6 months of treatment with at least 3 different tuberculosis medications. Up to 4 controls were matched to each case on age, sex, the practice attended by the case, index date, and amount of prior computerized records. </a:t>
            </a:r>
            <a:r>
              <a:rPr lang="en-US" sz="1300" i="1" dirty="0"/>
              <a:t>Results. </a:t>
            </a:r>
            <a:r>
              <a:rPr lang="en-US" sz="1300" dirty="0"/>
              <a:t>The study encompassed 497 new cases of tuberculosis and 1,966 controls derived from 16,629,041 person-years at risk (n  2,757,084 persons). The adjusted odds ratio (OR) of tuberculosis for current use of a glucocorticoid compared with no use was 4.9 (95% confidence interval [95% CI] 2.9–8.3). The adjusted ORs for use of &lt;15 mg and &gt;15 mg of prednisone or its equivalent daily dose were 2.8 (95% CI 1.0 –7.9) and 7.7 (95% CI 2.8 –21.4), respectively. </a:t>
            </a:r>
            <a:r>
              <a:rPr lang="en-US" sz="1300" i="1" dirty="0"/>
              <a:t>Conclusion. </a:t>
            </a:r>
            <a:r>
              <a:rPr lang="en-US" sz="1300" dirty="0"/>
              <a:t>These results indicate that patients treated with glucocorticoids have an increased risk of developing tuberculosis, independent of other risk factors.</a:t>
            </a:r>
            <a:endParaRPr lang="en-US" b="0" dirty="0"/>
          </a:p>
        </p:txBody>
      </p:sp>
      <p:sp>
        <p:nvSpPr>
          <p:cNvPr id="4" name="Slide Number Placeholder 3"/>
          <p:cNvSpPr>
            <a:spLocks noGrp="1"/>
          </p:cNvSpPr>
          <p:nvPr>
            <p:ph type="sldNum" sz="quarter" idx="10"/>
          </p:nvPr>
        </p:nvSpPr>
        <p:spPr/>
        <p:txBody>
          <a:bodyPr/>
          <a:lstStyle/>
          <a:p>
            <a:fld id="{286BD3EB-2F9F-4213-A047-088B7E07373C}" type="slidenum">
              <a:rPr lang="en-US" smtClean="0"/>
              <a:t>58</a:t>
            </a:fld>
            <a:endParaRPr lang="en-US"/>
          </a:p>
        </p:txBody>
      </p:sp>
    </p:spTree>
    <p:extLst>
      <p:ext uri="{BB962C8B-B14F-4D97-AF65-F5344CB8AC3E}">
        <p14:creationId xmlns:p14="http://schemas.microsoft.com/office/powerpoint/2010/main" val="105464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034F8-69F2-4B30-8817-E691F3D6696E}" type="slidenum">
              <a:rPr lang="en-US" smtClean="0"/>
              <a:t>8</a:t>
            </a:fld>
            <a:endParaRPr lang="en-US"/>
          </a:p>
        </p:txBody>
      </p:sp>
    </p:spTree>
    <p:extLst>
      <p:ext uri="{BB962C8B-B14F-4D97-AF65-F5344CB8AC3E}">
        <p14:creationId xmlns:p14="http://schemas.microsoft.com/office/powerpoint/2010/main" val="728032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effect of steroids.</a:t>
            </a:r>
            <a:r>
              <a:rPr lang="en-US" baseline="0" dirty="0"/>
              <a:t> TNF alpha antagonists are another provider induced methods of immune suppression. TNF alpha activity is required for granuloma formation and control of MTB infection . TNF alpha antagonists are used to RA, CD, </a:t>
            </a:r>
            <a:r>
              <a:rPr lang="en-US" baseline="0" dirty="0" err="1"/>
              <a:t>psor</a:t>
            </a:r>
            <a:r>
              <a:rPr lang="en-US" baseline="0" dirty="0"/>
              <a:t> and a variety of other immune mediated disease.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59</a:t>
            </a:fld>
            <a:endParaRPr lang="en-US"/>
          </a:p>
        </p:txBody>
      </p:sp>
    </p:spTree>
    <p:extLst>
      <p:ext uri="{BB962C8B-B14F-4D97-AF65-F5344CB8AC3E}">
        <p14:creationId xmlns:p14="http://schemas.microsoft.com/office/powerpoint/2010/main" val="986347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a few years </a:t>
            </a:r>
            <a:r>
              <a:rPr lang="en-US" dirty="0"/>
              <a:t>after the first TNF alpha antagonist</a:t>
            </a:r>
            <a:r>
              <a:rPr lang="en-US" baseline="0" dirty="0"/>
              <a:t> infliximab was approved by the FDA the PDR had a warning which stated that TB ad been observed in patients receiving </a:t>
            </a:r>
            <a:r>
              <a:rPr lang="en-US" baseline="0" dirty="0" err="1"/>
              <a:t>Remicade</a:t>
            </a:r>
            <a:r>
              <a:rPr lang="en-US" baseline="0" dirty="0"/>
              <a:t>. The risk of progression of TB is different for different TNF alpha </a:t>
            </a:r>
            <a:r>
              <a:rPr lang="en-US" baseline="0" dirty="0" err="1"/>
              <a:t>antoagnists</a:t>
            </a:r>
            <a:r>
              <a:rPr lang="en-US" baseline="0" dirty="0"/>
              <a:t> but for all it is recommended to evaluate patients to LFTBI with a TST or QFT prior to their use.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60</a:t>
            </a:fld>
            <a:endParaRPr lang="en-US"/>
          </a:p>
        </p:txBody>
      </p:sp>
    </p:spTree>
    <p:extLst>
      <p:ext uri="{BB962C8B-B14F-4D97-AF65-F5344CB8AC3E}">
        <p14:creationId xmlns:p14="http://schemas.microsoft.com/office/powerpoint/2010/main" val="2738438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5513C-1268-4CC1-A62B-9A92053FE57B}" type="slidenum">
              <a:rPr lang="en-US" smtClean="0"/>
              <a:t>61</a:t>
            </a:fld>
            <a:endParaRPr lang="en-US"/>
          </a:p>
        </p:txBody>
      </p:sp>
    </p:spTree>
    <p:extLst>
      <p:ext uri="{BB962C8B-B14F-4D97-AF65-F5344CB8AC3E}">
        <p14:creationId xmlns:p14="http://schemas.microsoft.com/office/powerpoint/2010/main" val="3577251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summary there is a complex interplay of various risk factors which affect exposure to TB bacilli, the development of TB infectious and the development and manifestations of TB disease!</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62</a:t>
            </a:fld>
            <a:endParaRPr lang="en-US"/>
          </a:p>
        </p:txBody>
      </p:sp>
    </p:spTree>
    <p:extLst>
      <p:ext uri="{BB962C8B-B14F-4D97-AF65-F5344CB8AC3E}">
        <p14:creationId xmlns:p14="http://schemas.microsoft.com/office/powerpoint/2010/main" val="417968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73A1B-BA85-40BE-8E5E-16367966F30C}" type="slidenum">
              <a:rPr lang="en-US" smtClean="0"/>
              <a:t>9</a:t>
            </a:fld>
            <a:endParaRPr lang="en-US"/>
          </a:p>
        </p:txBody>
      </p:sp>
    </p:spTree>
    <p:extLst>
      <p:ext uri="{BB962C8B-B14F-4D97-AF65-F5344CB8AC3E}">
        <p14:creationId xmlns:p14="http://schemas.microsoft.com/office/powerpoint/2010/main" val="229786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Tyler is in Smith County</a:t>
            </a:r>
          </a:p>
        </p:txBody>
      </p:sp>
      <p:sp>
        <p:nvSpPr>
          <p:cNvPr id="4" name="Slide Number Placeholder 3"/>
          <p:cNvSpPr>
            <a:spLocks noGrp="1"/>
          </p:cNvSpPr>
          <p:nvPr>
            <p:ph type="sldNum" sz="quarter" idx="5"/>
          </p:nvPr>
        </p:nvSpPr>
        <p:spPr/>
        <p:txBody>
          <a:bodyPr/>
          <a:lstStyle/>
          <a:p>
            <a:fld id="{E7A5513C-1268-4CC1-A62B-9A92053FE57B}" type="slidenum">
              <a:rPr lang="en-US" smtClean="0"/>
              <a:t>10</a:t>
            </a:fld>
            <a:endParaRPr lang="en-US"/>
          </a:p>
        </p:txBody>
      </p:sp>
    </p:spTree>
    <p:extLst>
      <p:ext uri="{BB962C8B-B14F-4D97-AF65-F5344CB8AC3E}">
        <p14:creationId xmlns:p14="http://schemas.microsoft.com/office/powerpoint/2010/main" val="325696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border county is any county within 100 miles of the US Mexico border. There are 32 border counties in Texas and these accounted for 23% of all TB cases in Texas even though less than 10% of the Texas population lives in these counties. </a:t>
            </a:r>
          </a:p>
        </p:txBody>
      </p:sp>
      <p:sp>
        <p:nvSpPr>
          <p:cNvPr id="4" name="Slide Number Placeholder 3"/>
          <p:cNvSpPr>
            <a:spLocks noGrp="1"/>
          </p:cNvSpPr>
          <p:nvPr>
            <p:ph type="sldNum" sz="quarter" idx="5"/>
          </p:nvPr>
        </p:nvSpPr>
        <p:spPr/>
        <p:txBody>
          <a:bodyPr/>
          <a:lstStyle/>
          <a:p>
            <a:fld id="{E7A5513C-1268-4CC1-A62B-9A92053FE57B}" type="slidenum">
              <a:rPr lang="en-US" smtClean="0"/>
              <a:t>11</a:t>
            </a:fld>
            <a:endParaRPr lang="en-US"/>
          </a:p>
        </p:txBody>
      </p:sp>
    </p:spTree>
    <p:extLst>
      <p:ext uri="{BB962C8B-B14F-4D97-AF65-F5344CB8AC3E}">
        <p14:creationId xmlns:p14="http://schemas.microsoft.com/office/powerpoint/2010/main" val="202889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t>
            </a:r>
            <a:r>
              <a:rPr lang="en-US" dirty="0" err="1"/>
              <a:t>disucss</a:t>
            </a:r>
            <a:r>
              <a:rPr lang="en-US" baseline="0" dirty="0"/>
              <a:t> this we need to understand a little about the pathogenesis of </a:t>
            </a:r>
            <a:r>
              <a:rPr lang="en-US" baseline="0" dirty="0" err="1"/>
              <a:t>tuberculosis..one</a:t>
            </a:r>
            <a:r>
              <a:rPr lang="en-US" baseline="0" dirty="0"/>
              <a:t> has to be exposed to TB bacilli. In 7-90% of cases infection does not occur at all in spite of the exposure. 10-30% will develop infection with TB in whom 90% will remain with latent or dormant TB without </a:t>
            </a:r>
            <a:r>
              <a:rPr lang="en-US" baseline="0" dirty="0" err="1"/>
              <a:t>devt</a:t>
            </a:r>
            <a:r>
              <a:rPr lang="en-US" baseline="0" dirty="0"/>
              <a:t> of signs of symptoms and are not infectious to others. 10% of immune competent hosts will develop active TB, half or 5% within the first 2 years of infection and 5% any time in the remainder of their lifetimes. </a:t>
            </a:r>
            <a:endParaRPr lang="en-US" dirty="0"/>
          </a:p>
        </p:txBody>
      </p:sp>
      <p:sp>
        <p:nvSpPr>
          <p:cNvPr id="4" name="Slide Number Placeholder 3"/>
          <p:cNvSpPr>
            <a:spLocks noGrp="1"/>
          </p:cNvSpPr>
          <p:nvPr>
            <p:ph type="sldNum" sz="quarter" idx="10"/>
          </p:nvPr>
        </p:nvSpPr>
        <p:spPr/>
        <p:txBody>
          <a:bodyPr/>
          <a:lstStyle/>
          <a:p>
            <a:fld id="{286BD3EB-2F9F-4213-A047-088B7E07373C}" type="slidenum">
              <a:rPr lang="en-US" smtClean="0"/>
              <a:t>15</a:t>
            </a:fld>
            <a:endParaRPr lang="en-US"/>
          </a:p>
        </p:txBody>
      </p:sp>
    </p:spTree>
    <p:extLst>
      <p:ext uri="{BB962C8B-B14F-4D97-AF65-F5344CB8AC3E}">
        <p14:creationId xmlns:p14="http://schemas.microsoft.com/office/powerpoint/2010/main" val="34994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01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539130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5E6EDA-FD46-4CDE-9F73-7E53CD93588C}" type="slidenum">
              <a:rPr lang="en-US"/>
              <a:pPr>
                <a:defRPr/>
              </a:pPr>
              <a:t>‹#›</a:t>
            </a:fld>
            <a:endParaRPr lang="en-US"/>
          </a:p>
        </p:txBody>
      </p:sp>
    </p:spTree>
    <p:extLst>
      <p:ext uri="{BB962C8B-B14F-4D97-AF65-F5344CB8AC3E}">
        <p14:creationId xmlns:p14="http://schemas.microsoft.com/office/powerpoint/2010/main" val="1250896310"/>
      </p:ext>
    </p:extLst>
  </p:cSld>
  <p:clrMapOvr>
    <a:masterClrMapping/>
  </p:clrMapOvr>
  <mc:AlternateContent xmlns:mc="http://schemas.openxmlformats.org/markup-compatibility/2006" xmlns:p14="http://schemas.microsoft.com/office/powerpoint/2010/main">
    <mc:Choice Requires="p14">
      <p:transition spd="slow" p14:dur="1250" advClick="0" advTm="1000">
        <p:zoom/>
      </p:transition>
    </mc:Choice>
    <mc:Fallback xmlns="">
      <p:transition spd="slow" advClick="0" advTm="1000">
        <p:zo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494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4391-A3BA-D1EB-D895-1C04023FC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D9964-FDCA-5B27-6A6B-304E1A8EF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2965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3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858C-5EFA-3104-DC01-E96CDE97D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30039-C7BF-D303-8DBE-A0B93D5C1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74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9BF2-A1AD-59DF-44E3-C8ACA2273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D9D5EE-214B-25F1-790D-DE73CE988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121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BE67-28BD-657B-8296-1F7AF7476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9D613E-6136-F8E9-B8FF-ACD290ED32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4A31F7-DA5C-7F79-171A-1E7A1C291C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581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3869-3F5D-0B8A-0558-A401E0F11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19C7D-2AC0-BCAA-9F57-BBC91F7CA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2D4A4-393D-470F-1E85-1DAB3D446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8E294-4184-9C0B-AE07-2C46FF8C89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1E16D5-5A86-36C0-4F6C-10A979272A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526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6943C55-65D9-AAC2-8183-3F55725A6BD1}"/>
              </a:ext>
            </a:extLst>
          </p:cNvPr>
          <p:cNvSpPr txBox="1"/>
          <p:nvPr userDrawn="1"/>
        </p:nvSpPr>
        <p:spPr>
          <a:xfrm>
            <a:off x="838200" y="2895600"/>
            <a:ext cx="9906000" cy="1834926"/>
          </a:xfrm>
          <a:prstGeom prst="rect">
            <a:avLst/>
          </a:prstGeom>
        </p:spPr>
        <p:txBody>
          <a:bodyPr vert="horz" wrap="square" lIns="0" tIns="0" rIns="0" bIns="0" rtlCol="0">
            <a:spAutoFit/>
          </a:bodyPr>
          <a:lstStyle/>
          <a:p>
            <a:pPr marL="469900" indent="-457200">
              <a:lnSpc>
                <a:spcPct val="100000"/>
              </a:lnSpc>
              <a:buFont typeface="Arial" panose="020B0604020202020204" pitchFamily="34" charset="0"/>
              <a:buChar char="•"/>
            </a:pPr>
            <a:r>
              <a:rPr sz="3000" spc="-5" dirty="0">
                <a:latin typeface="+mn-lt"/>
                <a:cs typeface="Calibri"/>
              </a:rPr>
              <a:t>N</a:t>
            </a:r>
            <a:r>
              <a:rPr sz="3000" dirty="0">
                <a:latin typeface="+mn-lt"/>
                <a:cs typeface="Calibri"/>
              </a:rPr>
              <a:t>o</a:t>
            </a:r>
            <a:r>
              <a:rPr sz="3000" spc="-10" dirty="0">
                <a:latin typeface="+mn-lt"/>
                <a:cs typeface="Calibri"/>
              </a:rPr>
              <a:t> </a:t>
            </a:r>
            <a:r>
              <a:rPr sz="3000" spc="-5" dirty="0">
                <a:latin typeface="+mn-lt"/>
                <a:cs typeface="Calibri"/>
              </a:rPr>
              <a:t>conflic</a:t>
            </a:r>
            <a:r>
              <a:rPr sz="3000" dirty="0">
                <a:latin typeface="+mn-lt"/>
                <a:cs typeface="Calibri"/>
              </a:rPr>
              <a:t>t</a:t>
            </a:r>
            <a:r>
              <a:rPr sz="3000" spc="-10" dirty="0">
                <a:latin typeface="+mn-lt"/>
                <a:cs typeface="Calibri"/>
              </a:rPr>
              <a:t> </a:t>
            </a:r>
            <a:r>
              <a:rPr sz="3000" spc="-5" dirty="0">
                <a:latin typeface="+mn-lt"/>
                <a:cs typeface="Calibri"/>
              </a:rPr>
              <a:t>o</a:t>
            </a:r>
            <a:r>
              <a:rPr sz="3000" dirty="0">
                <a:latin typeface="+mn-lt"/>
                <a:cs typeface="Calibri"/>
              </a:rPr>
              <a:t>f</a:t>
            </a:r>
            <a:r>
              <a:rPr sz="3000" spc="-5" dirty="0">
                <a:latin typeface="+mn-lt"/>
                <a:cs typeface="Calibri"/>
              </a:rPr>
              <a:t> interests</a:t>
            </a:r>
            <a:endParaRPr sz="3000" dirty="0">
              <a:latin typeface="+mn-lt"/>
              <a:cs typeface="Calibri"/>
            </a:endParaRPr>
          </a:p>
          <a:p>
            <a:pPr>
              <a:lnSpc>
                <a:spcPct val="100000"/>
              </a:lnSpc>
              <a:spcBef>
                <a:spcPts val="12"/>
              </a:spcBef>
            </a:pPr>
            <a:endParaRPr sz="3000" dirty="0">
              <a:latin typeface="+mn-lt"/>
              <a:cs typeface="Times New Roman"/>
            </a:endParaRPr>
          </a:p>
          <a:p>
            <a:pPr marL="469265" marR="5080" indent="-457200">
              <a:lnSpc>
                <a:spcPct val="101800"/>
              </a:lnSpc>
              <a:buFont typeface="Arial" panose="020B0604020202020204" pitchFamily="34" charset="0"/>
              <a:buChar char="•"/>
            </a:pPr>
            <a:r>
              <a:rPr sz="3000" spc="-5" dirty="0">
                <a:latin typeface="+mn-lt"/>
                <a:cs typeface="Calibri"/>
              </a:rPr>
              <a:t>N</a:t>
            </a:r>
            <a:r>
              <a:rPr sz="3000" dirty="0">
                <a:latin typeface="+mn-lt"/>
                <a:cs typeface="Calibri"/>
              </a:rPr>
              <a:t>o</a:t>
            </a:r>
            <a:r>
              <a:rPr sz="3000" spc="-10" dirty="0">
                <a:latin typeface="+mn-lt"/>
                <a:cs typeface="Calibri"/>
              </a:rPr>
              <a:t> </a:t>
            </a:r>
            <a:r>
              <a:rPr sz="3000" spc="-5" dirty="0">
                <a:latin typeface="+mn-lt"/>
                <a:cs typeface="Calibri"/>
              </a:rPr>
              <a:t>relevan</a:t>
            </a:r>
            <a:r>
              <a:rPr sz="3000" dirty="0">
                <a:latin typeface="+mn-lt"/>
                <a:cs typeface="Calibri"/>
              </a:rPr>
              <a:t>t</a:t>
            </a:r>
            <a:r>
              <a:rPr sz="3000" spc="-20" dirty="0">
                <a:latin typeface="+mn-lt"/>
                <a:cs typeface="Calibri"/>
              </a:rPr>
              <a:t> </a:t>
            </a:r>
            <a:r>
              <a:rPr sz="3000" spc="-5" dirty="0">
                <a:latin typeface="+mn-lt"/>
                <a:cs typeface="Calibri"/>
              </a:rPr>
              <a:t>financia</a:t>
            </a:r>
            <a:r>
              <a:rPr sz="3000" dirty="0">
                <a:latin typeface="+mn-lt"/>
                <a:cs typeface="Calibri"/>
              </a:rPr>
              <a:t>l</a:t>
            </a:r>
            <a:r>
              <a:rPr sz="3000" spc="5" dirty="0">
                <a:latin typeface="+mn-lt"/>
                <a:cs typeface="Calibri"/>
              </a:rPr>
              <a:t> </a:t>
            </a:r>
            <a:r>
              <a:rPr sz="3000" spc="-5" dirty="0">
                <a:latin typeface="+mn-lt"/>
                <a:cs typeface="Calibri"/>
              </a:rPr>
              <a:t>relationship</a:t>
            </a:r>
            <a:r>
              <a:rPr sz="3000" dirty="0">
                <a:latin typeface="+mn-lt"/>
                <a:cs typeface="Calibri"/>
              </a:rPr>
              <a:t>s</a:t>
            </a:r>
            <a:r>
              <a:rPr sz="3000" spc="-25" dirty="0">
                <a:latin typeface="+mn-lt"/>
                <a:cs typeface="Calibri"/>
              </a:rPr>
              <a:t> </a:t>
            </a:r>
            <a:r>
              <a:rPr sz="3000" spc="-5" dirty="0">
                <a:latin typeface="+mn-lt"/>
                <a:cs typeface="Calibri"/>
              </a:rPr>
              <a:t>wit</a:t>
            </a:r>
            <a:r>
              <a:rPr sz="3000" dirty="0">
                <a:latin typeface="+mn-lt"/>
                <a:cs typeface="Calibri"/>
              </a:rPr>
              <a:t>h</a:t>
            </a:r>
            <a:r>
              <a:rPr sz="3000" spc="-10" dirty="0">
                <a:latin typeface="+mn-lt"/>
                <a:cs typeface="Calibri"/>
              </a:rPr>
              <a:t> </a:t>
            </a:r>
            <a:r>
              <a:rPr sz="3000" spc="-5" dirty="0">
                <a:latin typeface="+mn-lt"/>
                <a:cs typeface="Calibri"/>
              </a:rPr>
              <a:t>any commercia</a:t>
            </a:r>
            <a:r>
              <a:rPr sz="3000" dirty="0">
                <a:latin typeface="+mn-lt"/>
                <a:cs typeface="Calibri"/>
              </a:rPr>
              <a:t>l</a:t>
            </a:r>
            <a:r>
              <a:rPr sz="3000" spc="-20" dirty="0">
                <a:latin typeface="+mn-lt"/>
                <a:cs typeface="Calibri"/>
              </a:rPr>
              <a:t> </a:t>
            </a:r>
            <a:r>
              <a:rPr sz="3000" spc="-5" dirty="0">
                <a:latin typeface="+mn-lt"/>
                <a:cs typeface="Calibri"/>
              </a:rPr>
              <a:t>companie</a:t>
            </a:r>
            <a:r>
              <a:rPr sz="3000" dirty="0">
                <a:latin typeface="+mn-lt"/>
                <a:cs typeface="Calibri"/>
              </a:rPr>
              <a:t>s</a:t>
            </a:r>
            <a:r>
              <a:rPr sz="3000" spc="-10" dirty="0">
                <a:latin typeface="+mn-lt"/>
                <a:cs typeface="Calibri"/>
              </a:rPr>
              <a:t> </a:t>
            </a:r>
            <a:r>
              <a:rPr sz="3000" spc="-5" dirty="0">
                <a:latin typeface="+mn-lt"/>
                <a:cs typeface="Calibri"/>
              </a:rPr>
              <a:t>pertainin</a:t>
            </a:r>
            <a:r>
              <a:rPr sz="3000" dirty="0">
                <a:latin typeface="+mn-lt"/>
                <a:cs typeface="Calibri"/>
              </a:rPr>
              <a:t>g</a:t>
            </a:r>
            <a:r>
              <a:rPr sz="3000" spc="5" dirty="0">
                <a:latin typeface="+mn-lt"/>
                <a:cs typeface="Calibri"/>
              </a:rPr>
              <a:t> </a:t>
            </a:r>
            <a:r>
              <a:rPr sz="3000" spc="-5" dirty="0">
                <a:latin typeface="+mn-lt"/>
                <a:cs typeface="Calibri"/>
              </a:rPr>
              <a:t>t</a:t>
            </a:r>
            <a:r>
              <a:rPr sz="3000" dirty="0">
                <a:latin typeface="+mn-lt"/>
                <a:cs typeface="Calibri"/>
              </a:rPr>
              <a:t>o</a:t>
            </a:r>
            <a:r>
              <a:rPr sz="3000" spc="-5" dirty="0">
                <a:latin typeface="+mn-lt"/>
                <a:cs typeface="Calibri"/>
              </a:rPr>
              <a:t> this educationa</a:t>
            </a:r>
            <a:r>
              <a:rPr sz="3000" dirty="0">
                <a:latin typeface="+mn-lt"/>
                <a:cs typeface="Calibri"/>
              </a:rPr>
              <a:t>l</a:t>
            </a:r>
            <a:r>
              <a:rPr sz="3000" spc="-25" dirty="0">
                <a:latin typeface="+mn-lt"/>
                <a:cs typeface="Calibri"/>
              </a:rPr>
              <a:t> </a:t>
            </a:r>
            <a:r>
              <a:rPr sz="3000" spc="-5" dirty="0">
                <a:latin typeface="+mn-lt"/>
                <a:cs typeface="Calibri"/>
              </a:rPr>
              <a:t>activity</a:t>
            </a:r>
            <a:endParaRPr sz="3000" dirty="0">
              <a:latin typeface="+mn-lt"/>
              <a:cs typeface="Calibri"/>
            </a:endParaRPr>
          </a:p>
        </p:txBody>
      </p:sp>
    </p:spTree>
    <p:extLst>
      <p:ext uri="{BB962C8B-B14F-4D97-AF65-F5344CB8AC3E}">
        <p14:creationId xmlns:p14="http://schemas.microsoft.com/office/powerpoint/2010/main" val="293630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1231B1-BF03-4B7A-AA75-7D907722A46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 t="12071" r="18114" b="9449"/>
          <a:stretch/>
        </p:blipFill>
        <p:spPr>
          <a:xfrm>
            <a:off x="-1" y="0"/>
            <a:ext cx="12192001" cy="6858000"/>
          </a:xfrm>
          <a:prstGeom prst="rect">
            <a:avLst/>
          </a:prstGeom>
        </p:spPr>
      </p:pic>
      <p:sp>
        <p:nvSpPr>
          <p:cNvPr id="2" name="Title 1">
            <a:extLst>
              <a:ext uri="{FF2B5EF4-FFF2-40B4-BE49-F238E27FC236}">
                <a16:creationId xmlns:a16="http://schemas.microsoft.com/office/drawing/2014/main" id="{54F31363-9AE0-4A11-AE39-77427936B78D}"/>
              </a:ext>
            </a:extLst>
          </p:cNvPr>
          <p:cNvSpPr>
            <a:spLocks noGrp="1"/>
          </p:cNvSpPr>
          <p:nvPr>
            <p:ph type="title" hasCustomPrompt="1"/>
          </p:nvPr>
        </p:nvSpPr>
        <p:spPr>
          <a:xfrm>
            <a:off x="1775636" y="365127"/>
            <a:ext cx="9218429" cy="1325563"/>
          </a:xfrm>
        </p:spPr>
        <p:txBody>
          <a:bodyPr wrap="none"/>
          <a:lstStyle>
            <a:lvl1pPr>
              <a:defRPr b="1"/>
            </a:lvl1pPr>
          </a:lstStyle>
          <a:p>
            <a:r>
              <a:rPr lang="en-US" dirty="0"/>
              <a:t>Title 1</a:t>
            </a:r>
          </a:p>
        </p:txBody>
      </p:sp>
      <p:sp>
        <p:nvSpPr>
          <p:cNvPr id="3" name="Content Placeholder 2">
            <a:extLst>
              <a:ext uri="{FF2B5EF4-FFF2-40B4-BE49-F238E27FC236}">
                <a16:creationId xmlns:a16="http://schemas.microsoft.com/office/drawing/2014/main" id="{046A84A0-A378-4D72-8611-CD4F0A0BF735}"/>
              </a:ext>
            </a:extLst>
          </p:cNvPr>
          <p:cNvSpPr>
            <a:spLocks noGrp="1"/>
          </p:cNvSpPr>
          <p:nvPr>
            <p:ph idx="1" hasCustomPrompt="1"/>
          </p:nvPr>
        </p:nvSpPr>
        <p:spPr>
          <a:xfrm>
            <a:off x="1775636" y="1825625"/>
            <a:ext cx="9218429" cy="4351338"/>
          </a:xfrm>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972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83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C12F-95C0-91C7-F76F-12F27E7ACB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56531-59E0-6784-1E07-CF250E1AC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89A38-13B7-4745-C468-417D311E9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180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477D-D386-89F9-19EB-0D506244A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96E9EF-5147-6AC2-2452-D4A0143ED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06B5C0-3771-D636-4EAC-48E79DD79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3EF19-5BFA-2014-442F-3071F3307ABA}"/>
              </a:ext>
            </a:extLst>
          </p:cNvPr>
          <p:cNvSpPr>
            <a:spLocks noGrp="1"/>
          </p:cNvSpPr>
          <p:nvPr>
            <p:ph type="dt" sz="half" idx="10"/>
          </p:nvPr>
        </p:nvSpPr>
        <p:spPr>
          <a:xfrm>
            <a:off x="838200" y="6356350"/>
            <a:ext cx="2743200" cy="365125"/>
          </a:xfrm>
          <a:prstGeom prst="rect">
            <a:avLst/>
          </a:prstGeom>
        </p:spPr>
        <p:txBody>
          <a:bodyPr/>
          <a:lstStyle/>
          <a:p>
            <a:fld id="{C145ED5F-BB1F-4AAB-B950-AB6C379D46BC}" type="datetimeFigureOut">
              <a:rPr lang="en-US" smtClean="0"/>
              <a:t>9/24/2025</a:t>
            </a:fld>
            <a:endParaRPr lang="en-US"/>
          </a:p>
        </p:txBody>
      </p:sp>
      <p:sp>
        <p:nvSpPr>
          <p:cNvPr id="6" name="Footer Placeholder 5">
            <a:extLst>
              <a:ext uri="{FF2B5EF4-FFF2-40B4-BE49-F238E27FC236}">
                <a16:creationId xmlns:a16="http://schemas.microsoft.com/office/drawing/2014/main" id="{1821369F-734C-087B-7DDF-1E59D14520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0AAEAC-66C0-501A-7326-76DBCE23F814}"/>
              </a:ext>
            </a:extLst>
          </p:cNvPr>
          <p:cNvSpPr>
            <a:spLocks noGrp="1"/>
          </p:cNvSpPr>
          <p:nvPr>
            <p:ph type="sldNum" sz="quarter" idx="12"/>
          </p:nvPr>
        </p:nvSpPr>
        <p:spPr>
          <a:xfrm>
            <a:off x="8610600" y="6356350"/>
            <a:ext cx="2743200" cy="365125"/>
          </a:xfrm>
          <a:prstGeom prst="rect">
            <a:avLst/>
          </a:prstGeom>
        </p:spPr>
        <p:txBody>
          <a:bodyPr/>
          <a:lstStyle/>
          <a:p>
            <a:fld id="{12434E0B-0E2B-47C6-B095-CA7490A9E467}" type="slidenum">
              <a:rPr lang="en-US" smtClean="0"/>
              <a:t>‹#›</a:t>
            </a:fld>
            <a:endParaRPr lang="en-US"/>
          </a:p>
        </p:txBody>
      </p:sp>
    </p:spTree>
    <p:extLst>
      <p:ext uri="{BB962C8B-B14F-4D97-AF65-F5344CB8AC3E}">
        <p14:creationId xmlns:p14="http://schemas.microsoft.com/office/powerpoint/2010/main" val="397190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F81C-A27E-C7B8-CAD0-6FF9B817D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345C2-4353-E523-59B6-7DE5FACE2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586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22D26D-BDD2-E0A1-8B59-D20B62A103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5DBC1-F42B-BAA1-2859-64E56B8D8E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21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94DAE9A9-4E21-4A69-A5F8-B574C6C67512}"/>
              </a:ext>
            </a:extLst>
          </p:cNvPr>
          <p:cNvSpPr txBox="1"/>
          <p:nvPr userDrawn="1"/>
        </p:nvSpPr>
        <p:spPr>
          <a:xfrm>
            <a:off x="1600200" y="2628619"/>
            <a:ext cx="9906000" cy="2629181"/>
          </a:xfrm>
          <a:prstGeom prst="rect">
            <a:avLst/>
          </a:prstGeom>
        </p:spPr>
        <p:txBody>
          <a:bodyPr vert="horz" wrap="square" lIns="0" tIns="0" rIns="0" bIns="0" rtlCol="0">
            <a:spAutoFit/>
          </a:bodyPr>
          <a:lstStyle/>
          <a:p>
            <a:pPr marL="469900" indent="-457200">
              <a:lnSpc>
                <a:spcPct val="100000"/>
              </a:lnSpc>
              <a:buFont typeface="Arial" panose="020B0604020202020204" pitchFamily="34" charset="0"/>
              <a:buChar char="•"/>
            </a:pPr>
            <a:r>
              <a:rPr sz="3400" spc="-5" dirty="0">
                <a:latin typeface="+mn-lt"/>
                <a:cs typeface="Calibri"/>
              </a:rPr>
              <a:t>N</a:t>
            </a:r>
            <a:r>
              <a:rPr sz="3400" dirty="0">
                <a:latin typeface="+mn-lt"/>
                <a:cs typeface="Calibri"/>
              </a:rPr>
              <a:t>o</a:t>
            </a:r>
            <a:r>
              <a:rPr sz="3400" spc="-10" dirty="0">
                <a:latin typeface="+mn-lt"/>
                <a:cs typeface="Calibri"/>
              </a:rPr>
              <a:t> </a:t>
            </a:r>
            <a:r>
              <a:rPr sz="3400" spc="-5" dirty="0">
                <a:latin typeface="+mn-lt"/>
                <a:cs typeface="Calibri"/>
              </a:rPr>
              <a:t>conflic</a:t>
            </a:r>
            <a:r>
              <a:rPr sz="3400" dirty="0">
                <a:latin typeface="+mn-lt"/>
                <a:cs typeface="Calibri"/>
              </a:rPr>
              <a:t>t</a:t>
            </a:r>
            <a:r>
              <a:rPr sz="3400" spc="-10" dirty="0">
                <a:latin typeface="+mn-lt"/>
                <a:cs typeface="Calibri"/>
              </a:rPr>
              <a:t> </a:t>
            </a:r>
            <a:r>
              <a:rPr sz="3400" spc="-5" dirty="0">
                <a:latin typeface="+mn-lt"/>
                <a:cs typeface="Calibri"/>
              </a:rPr>
              <a:t>o</a:t>
            </a:r>
            <a:r>
              <a:rPr sz="3400" dirty="0">
                <a:latin typeface="+mn-lt"/>
                <a:cs typeface="Calibri"/>
              </a:rPr>
              <a:t>f</a:t>
            </a:r>
            <a:r>
              <a:rPr sz="3400" spc="-5" dirty="0">
                <a:latin typeface="+mn-lt"/>
                <a:cs typeface="Calibri"/>
              </a:rPr>
              <a:t> interests</a:t>
            </a:r>
            <a:endParaRPr sz="3400" dirty="0">
              <a:latin typeface="+mn-lt"/>
              <a:cs typeface="Calibri"/>
            </a:endParaRPr>
          </a:p>
          <a:p>
            <a:pPr>
              <a:lnSpc>
                <a:spcPct val="100000"/>
              </a:lnSpc>
              <a:spcBef>
                <a:spcPts val="12"/>
              </a:spcBef>
            </a:pPr>
            <a:endParaRPr sz="3400" dirty="0">
              <a:latin typeface="+mn-lt"/>
              <a:cs typeface="Times New Roman"/>
            </a:endParaRPr>
          </a:p>
          <a:p>
            <a:pPr marL="469265" marR="5080" indent="-457200">
              <a:lnSpc>
                <a:spcPct val="101800"/>
              </a:lnSpc>
              <a:buFont typeface="Arial" panose="020B0604020202020204" pitchFamily="34" charset="0"/>
              <a:buChar char="•"/>
            </a:pPr>
            <a:r>
              <a:rPr sz="3400" spc="-5" dirty="0">
                <a:latin typeface="+mn-lt"/>
                <a:cs typeface="Calibri"/>
              </a:rPr>
              <a:t>N</a:t>
            </a:r>
            <a:r>
              <a:rPr sz="3400" dirty="0">
                <a:latin typeface="+mn-lt"/>
                <a:cs typeface="Calibri"/>
              </a:rPr>
              <a:t>o</a:t>
            </a:r>
            <a:r>
              <a:rPr sz="3400" spc="-10" dirty="0">
                <a:latin typeface="+mn-lt"/>
                <a:cs typeface="Calibri"/>
              </a:rPr>
              <a:t> </a:t>
            </a:r>
            <a:r>
              <a:rPr sz="3400" spc="-5" dirty="0">
                <a:latin typeface="+mn-lt"/>
                <a:cs typeface="Calibri"/>
              </a:rPr>
              <a:t>relevan</a:t>
            </a:r>
            <a:r>
              <a:rPr sz="3400" dirty="0">
                <a:latin typeface="+mn-lt"/>
                <a:cs typeface="Calibri"/>
              </a:rPr>
              <a:t>t</a:t>
            </a:r>
            <a:r>
              <a:rPr sz="3400" spc="-20" dirty="0">
                <a:latin typeface="+mn-lt"/>
                <a:cs typeface="Calibri"/>
              </a:rPr>
              <a:t> </a:t>
            </a:r>
            <a:r>
              <a:rPr sz="3400" spc="-5" dirty="0">
                <a:latin typeface="+mn-lt"/>
                <a:cs typeface="Calibri"/>
              </a:rPr>
              <a:t>financia</a:t>
            </a:r>
            <a:r>
              <a:rPr sz="3400" dirty="0">
                <a:latin typeface="+mn-lt"/>
                <a:cs typeface="Calibri"/>
              </a:rPr>
              <a:t>l</a:t>
            </a:r>
            <a:r>
              <a:rPr sz="3400" spc="5" dirty="0">
                <a:latin typeface="+mn-lt"/>
                <a:cs typeface="Calibri"/>
              </a:rPr>
              <a:t> </a:t>
            </a:r>
            <a:r>
              <a:rPr sz="3400" spc="-5" dirty="0">
                <a:latin typeface="+mn-lt"/>
                <a:cs typeface="Calibri"/>
              </a:rPr>
              <a:t>relationship</a:t>
            </a:r>
            <a:r>
              <a:rPr sz="3400" dirty="0">
                <a:latin typeface="+mn-lt"/>
                <a:cs typeface="Calibri"/>
              </a:rPr>
              <a:t>s</a:t>
            </a:r>
            <a:r>
              <a:rPr sz="3400" spc="-25" dirty="0">
                <a:latin typeface="+mn-lt"/>
                <a:cs typeface="Calibri"/>
              </a:rPr>
              <a:t> </a:t>
            </a:r>
            <a:r>
              <a:rPr sz="3400" spc="-5" dirty="0">
                <a:latin typeface="+mn-lt"/>
                <a:cs typeface="Calibri"/>
              </a:rPr>
              <a:t>wit</a:t>
            </a:r>
            <a:r>
              <a:rPr sz="3400" dirty="0">
                <a:latin typeface="+mn-lt"/>
                <a:cs typeface="Calibri"/>
              </a:rPr>
              <a:t>h</a:t>
            </a:r>
            <a:r>
              <a:rPr sz="3400" spc="-10" dirty="0">
                <a:latin typeface="+mn-lt"/>
                <a:cs typeface="Calibri"/>
              </a:rPr>
              <a:t> </a:t>
            </a:r>
            <a:r>
              <a:rPr sz="3400" spc="-5" dirty="0">
                <a:latin typeface="+mn-lt"/>
                <a:cs typeface="Calibri"/>
              </a:rPr>
              <a:t>any commercia</a:t>
            </a:r>
            <a:r>
              <a:rPr sz="3400" dirty="0">
                <a:latin typeface="+mn-lt"/>
                <a:cs typeface="Calibri"/>
              </a:rPr>
              <a:t>l</a:t>
            </a:r>
            <a:r>
              <a:rPr sz="3400" spc="-20" dirty="0">
                <a:latin typeface="+mn-lt"/>
                <a:cs typeface="Calibri"/>
              </a:rPr>
              <a:t> </a:t>
            </a:r>
            <a:r>
              <a:rPr sz="3400" spc="-5" dirty="0">
                <a:latin typeface="+mn-lt"/>
                <a:cs typeface="Calibri"/>
              </a:rPr>
              <a:t>companie</a:t>
            </a:r>
            <a:r>
              <a:rPr sz="3400" dirty="0">
                <a:latin typeface="+mn-lt"/>
                <a:cs typeface="Calibri"/>
              </a:rPr>
              <a:t>s</a:t>
            </a:r>
            <a:r>
              <a:rPr sz="3400" spc="-10" dirty="0">
                <a:latin typeface="+mn-lt"/>
                <a:cs typeface="Calibri"/>
              </a:rPr>
              <a:t> </a:t>
            </a:r>
            <a:r>
              <a:rPr sz="3400" spc="-5" dirty="0">
                <a:latin typeface="+mn-lt"/>
                <a:cs typeface="Calibri"/>
              </a:rPr>
              <a:t>pertainin</a:t>
            </a:r>
            <a:r>
              <a:rPr sz="3400" dirty="0">
                <a:latin typeface="+mn-lt"/>
                <a:cs typeface="Calibri"/>
              </a:rPr>
              <a:t>g</a:t>
            </a:r>
            <a:r>
              <a:rPr sz="3400" spc="5" dirty="0">
                <a:latin typeface="+mn-lt"/>
                <a:cs typeface="Calibri"/>
              </a:rPr>
              <a:t> </a:t>
            </a:r>
            <a:r>
              <a:rPr sz="3400" spc="-5" dirty="0">
                <a:latin typeface="+mn-lt"/>
                <a:cs typeface="Calibri"/>
              </a:rPr>
              <a:t>t</a:t>
            </a:r>
            <a:r>
              <a:rPr sz="3400" dirty="0">
                <a:latin typeface="+mn-lt"/>
                <a:cs typeface="Calibri"/>
              </a:rPr>
              <a:t>o</a:t>
            </a:r>
            <a:r>
              <a:rPr sz="3400" spc="-5" dirty="0">
                <a:latin typeface="+mn-lt"/>
                <a:cs typeface="Calibri"/>
              </a:rPr>
              <a:t> this educationa</a:t>
            </a:r>
            <a:r>
              <a:rPr sz="3400" dirty="0">
                <a:latin typeface="+mn-lt"/>
                <a:cs typeface="Calibri"/>
              </a:rPr>
              <a:t>l</a:t>
            </a:r>
            <a:r>
              <a:rPr sz="3400" spc="-25" dirty="0">
                <a:latin typeface="+mn-lt"/>
                <a:cs typeface="Calibri"/>
              </a:rPr>
              <a:t> </a:t>
            </a:r>
            <a:r>
              <a:rPr sz="3400" spc="-5" dirty="0">
                <a:latin typeface="+mn-lt"/>
                <a:cs typeface="Calibri"/>
              </a:rPr>
              <a:t>activity</a:t>
            </a:r>
            <a:endParaRPr sz="3400" dirty="0">
              <a:latin typeface="+mn-lt"/>
              <a:cs typeface="Calibri"/>
            </a:endParaRPr>
          </a:p>
        </p:txBody>
      </p:sp>
    </p:spTree>
    <p:extLst>
      <p:ext uri="{BB962C8B-B14F-4D97-AF65-F5344CB8AC3E}">
        <p14:creationId xmlns:p14="http://schemas.microsoft.com/office/powerpoint/2010/main" val="161167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AF93-56BD-47D6-8FC3-FED5C1D18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B8A77-C162-4D48-A4A0-D21B8121A6C7}"/>
              </a:ext>
            </a:extLst>
          </p:cNvPr>
          <p:cNvSpPr>
            <a:spLocks noGrp="1"/>
          </p:cNvSpPr>
          <p:nvPr>
            <p:ph sz="half" idx="1"/>
          </p:nvPr>
        </p:nvSpPr>
        <p:spPr>
          <a:xfrm>
            <a:off x="1600200" y="1828800"/>
            <a:ext cx="4267200"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CF4CC6-C69C-4BBB-A2D5-8C7F90486051}"/>
              </a:ext>
            </a:extLst>
          </p:cNvPr>
          <p:cNvSpPr>
            <a:spLocks noGrp="1"/>
          </p:cNvSpPr>
          <p:nvPr>
            <p:ph sz="half" idx="2"/>
          </p:nvPr>
        </p:nvSpPr>
        <p:spPr>
          <a:xfrm>
            <a:off x="6934200" y="1828800"/>
            <a:ext cx="4267200"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04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8EC7-BBA0-40D6-B369-FFD9FF4F0164}"/>
              </a:ext>
            </a:extLst>
          </p:cNvPr>
          <p:cNvSpPr>
            <a:spLocks noGrp="1"/>
          </p:cNvSpPr>
          <p:nvPr>
            <p:ph type="title"/>
          </p:nvPr>
        </p:nvSpPr>
        <p:spPr>
          <a:xfrm>
            <a:off x="1522413" y="272255"/>
            <a:ext cx="983138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523AD5-85FD-4480-BB42-9569D3E41F65}"/>
              </a:ext>
            </a:extLst>
          </p:cNvPr>
          <p:cNvSpPr>
            <a:spLocks noGrp="1"/>
          </p:cNvSpPr>
          <p:nvPr>
            <p:ph type="body" idx="1"/>
          </p:nvPr>
        </p:nvSpPr>
        <p:spPr>
          <a:xfrm>
            <a:off x="1524000" y="1681163"/>
            <a:ext cx="44735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A0EF1-4D61-4888-8CAF-805C1A3D7C99}"/>
              </a:ext>
            </a:extLst>
          </p:cNvPr>
          <p:cNvSpPr>
            <a:spLocks noGrp="1"/>
          </p:cNvSpPr>
          <p:nvPr>
            <p:ph sz="half" idx="2"/>
          </p:nvPr>
        </p:nvSpPr>
        <p:spPr>
          <a:xfrm>
            <a:off x="1524000" y="2505075"/>
            <a:ext cx="447357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4D414-CA0E-459F-B7CA-F2ED63E9E0D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90AF1-94BA-490D-9BEC-17EF2148AF4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A0A79-A9DB-478B-9049-0202A6849EFF}"/>
              </a:ext>
            </a:extLst>
          </p:cNvPr>
          <p:cNvSpPr>
            <a:spLocks noGrp="1"/>
          </p:cNvSpPr>
          <p:nvPr>
            <p:ph type="dt" sz="half" idx="10"/>
          </p:nvPr>
        </p:nvSpPr>
        <p:spPr>
          <a:xfrm>
            <a:off x="1522413" y="6330192"/>
            <a:ext cx="2379298" cy="365125"/>
          </a:xfrm>
          <a:prstGeom prst="rect">
            <a:avLst/>
          </a:prstGeom>
        </p:spPr>
        <p:txBody>
          <a:bodyPr/>
          <a:lstStyle/>
          <a:p>
            <a:fld id="{4F801ABC-89EB-4B91-9163-C2DF3BF71E2D}" type="datetimeFigureOut">
              <a:rPr lang="en-US" smtClean="0"/>
              <a:t>9/24/2025</a:t>
            </a:fld>
            <a:endParaRPr lang="en-US"/>
          </a:p>
        </p:txBody>
      </p:sp>
      <p:sp>
        <p:nvSpPr>
          <p:cNvPr id="8" name="Footer Placeholder 7">
            <a:extLst>
              <a:ext uri="{FF2B5EF4-FFF2-40B4-BE49-F238E27FC236}">
                <a16:creationId xmlns:a16="http://schemas.microsoft.com/office/drawing/2014/main" id="{4D322CD6-9CFD-4CA4-BE89-32E918A9FBEB}"/>
              </a:ext>
            </a:extLst>
          </p:cNvPr>
          <p:cNvSpPr>
            <a:spLocks noGrp="1"/>
          </p:cNvSpPr>
          <p:nvPr>
            <p:ph type="ftr" sz="quarter" idx="11"/>
          </p:nvPr>
        </p:nvSpPr>
        <p:spPr>
          <a:xfrm>
            <a:off x="4114801" y="6330191"/>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45B1739-8664-46E3-97E4-D18011802A33}"/>
              </a:ext>
            </a:extLst>
          </p:cNvPr>
          <p:cNvSpPr>
            <a:spLocks noGrp="1"/>
          </p:cNvSpPr>
          <p:nvPr>
            <p:ph type="sldNum" sz="quarter" idx="12"/>
          </p:nvPr>
        </p:nvSpPr>
        <p:spPr>
          <a:xfrm>
            <a:off x="8445739" y="6330191"/>
            <a:ext cx="2743200" cy="365125"/>
          </a:xfrm>
          <a:prstGeom prst="rect">
            <a:avLst/>
          </a:prstGeom>
        </p:spPr>
        <p:txBody>
          <a:bodyPr/>
          <a:lstStyle/>
          <a:p>
            <a:fld id="{23414E17-0721-4EA6-AC07-B657A5F1E183}" type="slidenum">
              <a:rPr lang="en-US" smtClean="0"/>
              <a:t>‹#›</a:t>
            </a:fld>
            <a:endParaRPr lang="en-US"/>
          </a:p>
        </p:txBody>
      </p:sp>
    </p:spTree>
    <p:extLst>
      <p:ext uri="{BB962C8B-B14F-4D97-AF65-F5344CB8AC3E}">
        <p14:creationId xmlns:p14="http://schemas.microsoft.com/office/powerpoint/2010/main" val="352189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2831-C395-4BB4-B0E6-60F27804DC2A}"/>
              </a:ext>
            </a:extLst>
          </p:cNvPr>
          <p:cNvSpPr>
            <a:spLocks noGrp="1"/>
          </p:cNvSpPr>
          <p:nvPr>
            <p:ph type="title"/>
          </p:nvPr>
        </p:nvSpPr>
        <p:spPr>
          <a:xfrm>
            <a:off x="1510473" y="458472"/>
            <a:ext cx="3660524" cy="1598928"/>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A591501-CFD1-41EB-9310-F05EB640DD80}"/>
              </a:ext>
            </a:extLst>
          </p:cNvPr>
          <p:cNvSpPr>
            <a:spLocks noGrp="1"/>
          </p:cNvSpPr>
          <p:nvPr>
            <p:ph idx="1"/>
          </p:nvPr>
        </p:nvSpPr>
        <p:spPr>
          <a:xfrm>
            <a:off x="5334000" y="987427"/>
            <a:ext cx="5791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2FEC3-4E52-4F60-9D2B-EEA8542B938D}"/>
              </a:ext>
            </a:extLst>
          </p:cNvPr>
          <p:cNvSpPr>
            <a:spLocks noGrp="1"/>
          </p:cNvSpPr>
          <p:nvPr>
            <p:ph type="body" sz="half" idx="2"/>
          </p:nvPr>
        </p:nvSpPr>
        <p:spPr>
          <a:xfrm>
            <a:off x="1510473" y="2058672"/>
            <a:ext cx="3660524" cy="380855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425A52-BBED-43E1-A774-EEB46DB5C1A0}"/>
              </a:ext>
            </a:extLst>
          </p:cNvPr>
          <p:cNvSpPr>
            <a:spLocks noGrp="1"/>
          </p:cNvSpPr>
          <p:nvPr>
            <p:ph type="dt" sz="half" idx="10"/>
          </p:nvPr>
        </p:nvSpPr>
        <p:spPr>
          <a:xfrm>
            <a:off x="1510473" y="6357624"/>
            <a:ext cx="2392132" cy="365125"/>
          </a:xfrm>
          <a:prstGeom prst="rect">
            <a:avLst/>
          </a:prstGeom>
        </p:spPr>
        <p:txBody>
          <a:bodyPr/>
          <a:lstStyle/>
          <a:p>
            <a:fld id="{4F801ABC-89EB-4B91-9163-C2DF3BF71E2D}" type="datetimeFigureOut">
              <a:rPr lang="en-US" smtClean="0"/>
              <a:t>9/24/2025</a:t>
            </a:fld>
            <a:endParaRPr lang="en-US"/>
          </a:p>
        </p:txBody>
      </p:sp>
      <p:sp>
        <p:nvSpPr>
          <p:cNvPr id="6" name="Footer Placeholder 5">
            <a:extLst>
              <a:ext uri="{FF2B5EF4-FFF2-40B4-BE49-F238E27FC236}">
                <a16:creationId xmlns:a16="http://schemas.microsoft.com/office/drawing/2014/main" id="{B7E32A62-EAD2-474E-9E0D-DE4E4EDF8F76}"/>
              </a:ext>
            </a:extLst>
          </p:cNvPr>
          <p:cNvSpPr>
            <a:spLocks noGrp="1"/>
          </p:cNvSpPr>
          <p:nvPr>
            <p:ph type="ftr" sz="quarter" idx="11"/>
          </p:nvPr>
        </p:nvSpPr>
        <p:spPr>
          <a:xfrm>
            <a:off x="4199202" y="6357624"/>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757402-CCCB-4EC3-860B-3B6DF7544F33}"/>
              </a:ext>
            </a:extLst>
          </p:cNvPr>
          <p:cNvSpPr>
            <a:spLocks noGrp="1"/>
          </p:cNvSpPr>
          <p:nvPr>
            <p:ph type="sldNum" sz="quarter" idx="12"/>
          </p:nvPr>
        </p:nvSpPr>
        <p:spPr>
          <a:xfrm>
            <a:off x="8610600" y="6356352"/>
            <a:ext cx="2514600" cy="365125"/>
          </a:xfrm>
          <a:prstGeom prst="rect">
            <a:avLst/>
          </a:prstGeom>
        </p:spPr>
        <p:txBody>
          <a:bodyPr/>
          <a:lstStyle/>
          <a:p>
            <a:fld id="{23414E17-0721-4EA6-AC07-B657A5F1E183}" type="slidenum">
              <a:rPr lang="en-US" smtClean="0"/>
              <a:t>‹#›</a:t>
            </a:fld>
            <a:endParaRPr lang="en-US"/>
          </a:p>
        </p:txBody>
      </p:sp>
    </p:spTree>
    <p:extLst>
      <p:ext uri="{BB962C8B-B14F-4D97-AF65-F5344CB8AC3E}">
        <p14:creationId xmlns:p14="http://schemas.microsoft.com/office/powerpoint/2010/main" val="230844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B80A-DFCC-47D8-AE28-E725F5C7774F}"/>
              </a:ext>
            </a:extLst>
          </p:cNvPr>
          <p:cNvSpPr>
            <a:spLocks noGrp="1"/>
          </p:cNvSpPr>
          <p:nvPr>
            <p:ph type="title"/>
            <p:custDataLst>
              <p:tags r:id="rId1"/>
            </p:custDataLst>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3926A42-B704-4699-84D4-0A1088247EA0}"/>
              </a:ext>
            </a:extLst>
          </p:cNvPr>
          <p:cNvSpPr>
            <a:spLocks noGrp="1"/>
          </p:cNvSpPr>
          <p:nvPr>
            <p:ph type="body" idx="1"/>
            <p:custDataLst>
              <p:tags r:id="rId2"/>
            </p:custDataLst>
          </p:nvPr>
        </p:nvSpPr>
        <p:spPr>
          <a:xfrm>
            <a:off x="1654629" y="1295400"/>
            <a:ext cx="9546771"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DA12C-A312-4D69-AA89-9D8DEF55BBA5}"/>
              </a:ext>
            </a:extLst>
          </p:cNvPr>
          <p:cNvSpPr>
            <a:spLocks noGrp="1"/>
          </p:cNvSpPr>
          <p:nvPr>
            <p:ph type="dt" sz="half" idx="10"/>
            <p:custDataLst>
              <p:tags r:id="rId3"/>
            </p:custDataLst>
          </p:nvPr>
        </p:nvSpPr>
        <p:spPr>
          <a:xfrm>
            <a:off x="1654629" y="6324599"/>
            <a:ext cx="2743200" cy="365125"/>
          </a:xfrm>
          <a:prstGeom prst="rect">
            <a:avLst/>
          </a:prstGeom>
        </p:spPr>
        <p:txBody>
          <a:bodyPr/>
          <a:lstStyle/>
          <a:p>
            <a:fld id="{78785F6B-4E79-443F-8C23-24069709C359}" type="datetimeFigureOut">
              <a:rPr lang="en-US" smtClean="0"/>
              <a:t>9/24/2025</a:t>
            </a:fld>
            <a:endParaRPr lang="en-US"/>
          </a:p>
        </p:txBody>
      </p:sp>
      <p:sp>
        <p:nvSpPr>
          <p:cNvPr id="5" name="Footer Placeholder 4">
            <a:extLst>
              <a:ext uri="{FF2B5EF4-FFF2-40B4-BE49-F238E27FC236}">
                <a16:creationId xmlns:a16="http://schemas.microsoft.com/office/drawing/2014/main" id="{4740DE25-6677-4F56-A118-EE47FA74AE24}"/>
              </a:ext>
            </a:extLst>
          </p:cNvPr>
          <p:cNvSpPr>
            <a:spLocks noGrp="1"/>
          </p:cNvSpPr>
          <p:nvPr>
            <p:ph type="ftr" sz="quarter" idx="11"/>
            <p:custDataLst>
              <p:tags r:id="rId4"/>
            </p:custDataLst>
          </p:nvPr>
        </p:nvSpPr>
        <p:spPr>
          <a:xfrm>
            <a:off x="4495800" y="632587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E43E250-C70D-4372-9CA5-B9F973EB067C}"/>
              </a:ext>
            </a:extLst>
          </p:cNvPr>
          <p:cNvSpPr>
            <a:spLocks noGrp="1"/>
          </p:cNvSpPr>
          <p:nvPr>
            <p:ph type="sldNum" sz="quarter" idx="12"/>
            <p:custDataLst>
              <p:tags r:id="rId5"/>
            </p:custDataLst>
          </p:nvPr>
        </p:nvSpPr>
        <p:spPr>
          <a:xfrm>
            <a:off x="8708571" y="6324599"/>
            <a:ext cx="2590800" cy="365125"/>
          </a:xfrm>
          <a:prstGeom prst="rect">
            <a:avLst/>
          </a:prstGeom>
        </p:spPr>
        <p:txBody>
          <a:bodyPr/>
          <a:lstStyle/>
          <a:p>
            <a:fld id="{DCB6391C-D616-495C-8CFD-C9830F3D2EE9}" type="slidenum">
              <a:rPr lang="en-US" smtClean="0"/>
              <a:t>‹#›</a:t>
            </a:fld>
            <a:endParaRPr lang="en-US"/>
          </a:p>
        </p:txBody>
      </p:sp>
    </p:spTree>
    <p:extLst>
      <p:ext uri="{BB962C8B-B14F-4D97-AF65-F5344CB8AC3E}">
        <p14:creationId xmlns:p14="http://schemas.microsoft.com/office/powerpoint/2010/main" val="111257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45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BB4F22-7596-4493-ABE2-935CFFA254D3}"/>
              </a:ext>
            </a:extLst>
          </p:cNvPr>
          <p:cNvSpPr>
            <a:spLocks noGrp="1" noChangeArrowheads="1"/>
          </p:cNvSpPr>
          <p:nvPr>
            <p:ph type="dt" sz="half" idx="10"/>
          </p:nvPr>
        </p:nvSpPr>
        <p:spPr>
          <a:xfrm>
            <a:off x="914400" y="6248400"/>
            <a:ext cx="2540000" cy="457200"/>
          </a:xfrm>
          <a:prstGeom prst="rect">
            <a:avLst/>
          </a:prstGeom>
        </p:spPr>
        <p:txBody>
          <a:bodyPr/>
          <a:lstStyle>
            <a:lvl1pPr>
              <a:lnSpc>
                <a:spcPct val="90000"/>
              </a:lnSpc>
              <a:buFontTx/>
              <a:buChar char="•"/>
              <a:defRPr>
                <a:latin typeface="Arial" charset="0"/>
              </a:defRPr>
            </a:lvl1pPr>
          </a:lstStyle>
          <a:p>
            <a:pPr>
              <a:defRPr/>
            </a:pPr>
            <a:endParaRPr lang="en-US"/>
          </a:p>
        </p:txBody>
      </p:sp>
      <p:sp>
        <p:nvSpPr>
          <p:cNvPr id="3" name="Rectangle 5">
            <a:extLst>
              <a:ext uri="{FF2B5EF4-FFF2-40B4-BE49-F238E27FC236}">
                <a16:creationId xmlns:a16="http://schemas.microsoft.com/office/drawing/2014/main" id="{F81AA57A-6988-4653-AE55-499FD035EDFC}"/>
              </a:ext>
            </a:extLst>
          </p:cNvPr>
          <p:cNvSpPr>
            <a:spLocks noGrp="1" noChangeArrowheads="1"/>
          </p:cNvSpPr>
          <p:nvPr>
            <p:ph type="ftr" sz="quarter" idx="11"/>
          </p:nvPr>
        </p:nvSpPr>
        <p:spPr>
          <a:xfrm>
            <a:off x="4165600" y="6248400"/>
            <a:ext cx="3860800" cy="457200"/>
          </a:xfrm>
          <a:prstGeom prst="rect">
            <a:avLst/>
          </a:prstGeom>
        </p:spPr>
        <p:txBody>
          <a:bodyPr/>
          <a:lstStyle>
            <a:lvl1pPr>
              <a:lnSpc>
                <a:spcPct val="90000"/>
              </a:lnSpc>
              <a:buFontTx/>
              <a:buChar char="•"/>
              <a:defRPr>
                <a:latin typeface="Arial" charset="0"/>
              </a:defRPr>
            </a:lvl1pPr>
          </a:lstStyle>
          <a:p>
            <a:pPr>
              <a:defRPr/>
            </a:pPr>
            <a:endParaRPr lang="en-US"/>
          </a:p>
        </p:txBody>
      </p:sp>
      <p:sp>
        <p:nvSpPr>
          <p:cNvPr id="4" name="Rectangle 6">
            <a:extLst>
              <a:ext uri="{FF2B5EF4-FFF2-40B4-BE49-F238E27FC236}">
                <a16:creationId xmlns:a16="http://schemas.microsoft.com/office/drawing/2014/main" id="{B43910D0-80D6-4066-80E6-9A9F6919EC26}"/>
              </a:ext>
            </a:extLst>
          </p:cNvPr>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lnSpc>
                <a:spcPct val="90000"/>
              </a:lnSpc>
              <a:buFontTx/>
              <a:buChar char="•"/>
              <a:defRPr/>
            </a:lvl1pPr>
          </a:lstStyle>
          <a:p>
            <a:pPr>
              <a:defRPr/>
            </a:pPr>
            <a:fld id="{7E9E89F1-A391-414D-B5B8-090C1F53FA6D}" type="slidenum">
              <a:rPr lang="en-US" altLang="en-US"/>
              <a:pPr>
                <a:defRPr/>
              </a:pPr>
              <a:t>‹#›</a:t>
            </a:fld>
            <a:endParaRPr lang="en-US" altLang="en-US"/>
          </a:p>
        </p:txBody>
      </p:sp>
    </p:spTree>
    <p:extLst>
      <p:ext uri="{BB962C8B-B14F-4D97-AF65-F5344CB8AC3E}">
        <p14:creationId xmlns:p14="http://schemas.microsoft.com/office/powerpoint/2010/main" val="6563659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19EFC-6926-41F7-9051-B9E5D484AFAA}"/>
              </a:ext>
            </a:extLst>
          </p:cNvPr>
          <p:cNvSpPr>
            <a:spLocks noGrp="1"/>
          </p:cNvSpPr>
          <p:nvPr>
            <p:ph type="title"/>
            <p:custDataLst>
              <p:tags r:id="rId14"/>
            </p:custDataLst>
          </p:nvPr>
        </p:nvSpPr>
        <p:spPr>
          <a:xfrm>
            <a:off x="1654629" y="230193"/>
            <a:ext cx="9546771" cy="9128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66DB3F-A0E3-4873-AFF2-EABD12C07F80}"/>
              </a:ext>
            </a:extLst>
          </p:cNvPr>
          <p:cNvSpPr>
            <a:spLocks noGrp="1"/>
          </p:cNvSpPr>
          <p:nvPr>
            <p:ph type="body" idx="1"/>
            <p:custDataLst>
              <p:tags r:id="rId15"/>
            </p:custDataLst>
          </p:nvPr>
        </p:nvSpPr>
        <p:spPr>
          <a:xfrm>
            <a:off x="1654629" y="1295400"/>
            <a:ext cx="9546771" cy="5181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6D96B771-670D-4285-9BB4-06FE9DF1D41E}"/>
              </a:ext>
            </a:extLst>
          </p:cNvPr>
          <p:cNvSpPr txBox="1">
            <a:spLocks/>
          </p:cNvSpPr>
          <p:nvPr userDrawn="1">
            <p:custDataLst>
              <p:tags r:id="rId16"/>
            </p:custDataLst>
          </p:nvPr>
        </p:nvSpPr>
        <p:spPr>
          <a:xfrm>
            <a:off x="1775636" y="365127"/>
            <a:ext cx="9218429"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247284937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2" r:id="rId3"/>
    <p:sldLayoutId id="2147483671" r:id="rId4"/>
    <p:sldLayoutId id="2147483672" r:id="rId5"/>
    <p:sldLayoutId id="2147483675" r:id="rId6"/>
    <p:sldLayoutId id="2147483679" r:id="rId7"/>
    <p:sldLayoutId id="2147483683" r:id="rId8"/>
    <p:sldLayoutId id="2147483698" r:id="rId9"/>
    <p:sldLayoutId id="2147483699" r:id="rId10"/>
    <p:sldLayoutId id="2147483700" r:id="rId11"/>
    <p:sldLayoutId id="21474837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4000" b="1" i="0"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13F25-5732-B66F-841C-61F5C9CBB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D1F47C3-AFEA-1520-B2D3-A1E8474E8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322394"/>
      </p:ext>
    </p:extLst>
  </p:cSld>
  <p:clrMap bg1="lt1" tx1="dk1" bg2="lt2" tx2="dk2" accent1="accent1" accent2="accent2" accent3="accent3" accent4="accent4" accent5="accent5" accent6="accent6" hlink="hlink" folHlink="folHlink"/>
  <p:sldLayoutIdLst>
    <p:sldLayoutId id="2147483686" r:id="rId1"/>
    <p:sldLayoutId id="2147483697"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hyperlink" Target="http://www.anarkismo.net/attachments/jun2011/prison.jp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7.jpeg"/><Relationship Id="rId4" Type="http://schemas.openxmlformats.org/officeDocument/2006/relationships/hyperlink" Target="http://www.google.com/url?sa=i&amp;rct=j&amp;q=&amp;esrc=s&amp;source=images&amp;cd=&amp;cad=rja&amp;uact=8&amp;ved=0CAcQjRw&amp;url=http://www.ekshiksha.org.in/eContent-Show.do?documentId%3D112&amp;ei=_FRKVaecHoqWsAXVhYHADg&amp;bvm=bv.92291466,d.b2w&amp;psig=AFQjCNF30PWYc0-frBplLsNjK2f5J78qqQ&amp;ust=1431021135699711"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8.jpeg"/><Relationship Id="rId4" Type="http://schemas.openxmlformats.org/officeDocument/2006/relationships/hyperlink" Target="https://www.google.com/url?sa=i&amp;rct=j&amp;q=&amp;esrc=s&amp;source=images&amp;cd=&amp;cad=rja&amp;uact=8&amp;ved=0CAcQjRw&amp;url=https://www.cartoonstock.com/directory/c/crowding.asp&amp;ei=wfdUVb7YNoHysAXF8IAg&amp;bvm=bv.93112503,d.b2w&amp;psig=AFQjCNH-dKZvgcg5NOGIWWKrWOqrpeD_6A&amp;ust=1431718188816223"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40.jpeg"/><Relationship Id="rId4" Type="http://schemas.openxmlformats.org/officeDocument/2006/relationships/hyperlink" Target="http://www.google.com/url?sa=i&amp;rct=j&amp;q=&amp;esrc=s&amp;source=images&amp;cd=&amp;cad=rja&amp;uact=8&amp;ved=0CAcQjRw&amp;url=http://www.deviantart.com/morelikethis/artists/291953139?view_mode%3D2&amp;ei=R_1QVbiJE4GasQWu_oDgAw&amp;bvm=bv.92885102,d.b2w&amp;psig=AFQjCNETlKs4neEcD09fE3-GTvZfxUaWrA&amp;ust=1431457436856304"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53.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39.xml"/><Relationship Id="rId5" Type="http://schemas.openxmlformats.org/officeDocument/2006/relationships/image" Target="../media/image56.jp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90.png"/><Relationship Id="rId5" Type="http://schemas.openxmlformats.org/officeDocument/2006/relationships/slide" Target="slide61.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q7prw2_DMAhUHElIKHT5wCGEQjRwIBw&amp;url=http://www.enchantedlearning.com/usa/&amp;psig=AFQjCNFJyTDkn-pWK1I-ZKMvzJWlI68Fhw&amp;ust=146411078192057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6946-9A30-4FE4-8B4E-8D73C84953D5}"/>
              </a:ext>
            </a:extLst>
          </p:cNvPr>
          <p:cNvSpPr>
            <a:spLocks noGrp="1"/>
          </p:cNvSpPr>
          <p:nvPr>
            <p:ph type="ctrTitle" idx="4294967295"/>
            <p:custDataLst>
              <p:tags r:id="rId1"/>
            </p:custDataLst>
          </p:nvPr>
        </p:nvSpPr>
        <p:spPr>
          <a:xfrm>
            <a:off x="2209800" y="1905000"/>
            <a:ext cx="8351879" cy="2244160"/>
          </a:xfrm>
        </p:spPr>
        <p:txBody>
          <a:bodyPr anchor="ctr">
            <a:noAutofit/>
          </a:bodyPr>
          <a:lstStyle/>
          <a:p>
            <a:pPr marR="0" algn="ctr" rtl="0"/>
            <a:r>
              <a:rPr lang="en-US" sz="7200" dirty="0">
                <a:solidFill>
                  <a:srgbClr val="0000FF"/>
                </a:solidFill>
              </a:rPr>
              <a:t>Who is at Risk of TB?</a:t>
            </a:r>
            <a:br>
              <a:rPr lang="en-US" b="0" i="0" u="none" strike="noStrike" baseline="0" dirty="0">
                <a:solidFill>
                  <a:srgbClr val="000000"/>
                </a:solidFill>
                <a:latin typeface="Cambria" panose="02040503050406030204" pitchFamily="18" charset="0"/>
              </a:rPr>
            </a:br>
            <a:br>
              <a:rPr lang="en-US" b="0" i="0" u="none" strike="noStrike" baseline="0" dirty="0">
                <a:solidFill>
                  <a:srgbClr val="000000"/>
                </a:solidFill>
                <a:latin typeface="Cambria" panose="02040503050406030204" pitchFamily="18" charset="0"/>
              </a:rPr>
            </a:br>
            <a:r>
              <a:rPr lang="en-US" sz="2800" b="0" dirty="0">
                <a:solidFill>
                  <a:srgbClr val="000000"/>
                </a:solidFill>
                <a:latin typeface="Cambria" panose="02040503050406030204" pitchFamily="18" charset="0"/>
              </a:rPr>
              <a:t>Annie Kizilbash</a:t>
            </a:r>
            <a:r>
              <a:rPr lang="en-US" sz="2800" b="0" i="0" u="none" strike="noStrike" baseline="0" dirty="0">
                <a:solidFill>
                  <a:srgbClr val="000000"/>
                </a:solidFill>
                <a:latin typeface="Cambria" panose="02040503050406030204" pitchFamily="18" charset="0"/>
              </a:rPr>
              <a:t>, MD, MPH</a:t>
            </a:r>
            <a:br>
              <a:rPr lang="en-US" sz="2800" b="0" i="0" u="none" strike="noStrike" baseline="0" dirty="0">
                <a:solidFill>
                  <a:srgbClr val="000000"/>
                </a:solidFill>
                <a:latin typeface="Cambria" panose="02040503050406030204" pitchFamily="18" charset="0"/>
              </a:rPr>
            </a:br>
            <a:r>
              <a:rPr lang="en-US" sz="2800" b="0" i="0" u="none" strike="noStrike" baseline="0" dirty="0">
                <a:solidFill>
                  <a:srgbClr val="000000"/>
                </a:solidFill>
                <a:latin typeface="Cambria" panose="02040503050406030204" pitchFamily="18" charset="0"/>
              </a:rPr>
              <a:t>September 25, 2025</a:t>
            </a:r>
            <a:br>
              <a:rPr lang="en-US" b="0" dirty="0">
                <a:solidFill>
                  <a:srgbClr val="000000"/>
                </a:solidFill>
                <a:latin typeface="Cambria" panose="02040503050406030204" pitchFamily="18" charset="0"/>
              </a:rPr>
            </a:br>
            <a:r>
              <a:rPr lang="en-US" sz="2800" b="0" dirty="0">
                <a:solidFill>
                  <a:srgbClr val="000000"/>
                </a:solidFill>
                <a:latin typeface="Cambria" panose="02040503050406030204" pitchFamily="18" charset="0"/>
              </a:rPr>
              <a:t>Screening and Treating Tuberculosis (TB) Infection</a:t>
            </a:r>
            <a:br>
              <a:rPr lang="en-US" b="0" dirty="0">
                <a:solidFill>
                  <a:srgbClr val="000000"/>
                </a:solidFill>
                <a:latin typeface="Cambria" panose="02040503050406030204" pitchFamily="18" charset="0"/>
              </a:rPr>
            </a:br>
            <a:br>
              <a:rPr lang="en-US" b="0" dirty="0">
                <a:solidFill>
                  <a:srgbClr val="000000"/>
                </a:solidFill>
                <a:latin typeface="Cambria" panose="02040503050406030204" pitchFamily="18" charset="0"/>
              </a:rPr>
            </a:br>
            <a:r>
              <a:rPr lang="en-US" sz="2800" b="0" dirty="0">
                <a:solidFill>
                  <a:srgbClr val="000000"/>
                </a:solidFill>
                <a:latin typeface="Cambria" panose="02040503050406030204" pitchFamily="18" charset="0"/>
              </a:rPr>
              <a:t>Heartland National TB Center, </a:t>
            </a:r>
            <a:br>
              <a:rPr lang="en-US" sz="2800" b="0" dirty="0">
                <a:solidFill>
                  <a:srgbClr val="000000"/>
                </a:solidFill>
                <a:latin typeface="Cambria" panose="02040503050406030204" pitchFamily="18" charset="0"/>
              </a:rPr>
            </a:br>
            <a:r>
              <a:rPr lang="en-US" sz="2800" b="0" dirty="0">
                <a:solidFill>
                  <a:srgbClr val="000000"/>
                </a:solidFill>
                <a:latin typeface="Cambria" panose="02040503050406030204" pitchFamily="18" charset="0"/>
              </a:rPr>
              <a:t>El Paso, Texas</a:t>
            </a:r>
            <a:endParaRPr lang="en-US" sz="2800" b="0" i="0" u="none" strike="noStrike" baseline="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314548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C1E7DC-EA74-73FD-8168-D10BDEE2ECA4}"/>
              </a:ext>
            </a:extLst>
          </p:cNvPr>
          <p:cNvPicPr>
            <a:picLocks noChangeAspect="1"/>
          </p:cNvPicPr>
          <p:nvPr/>
        </p:nvPicPr>
        <p:blipFill>
          <a:blip r:embed="rId3"/>
          <a:stretch>
            <a:fillRect/>
          </a:stretch>
        </p:blipFill>
        <p:spPr>
          <a:xfrm>
            <a:off x="1676400" y="381000"/>
            <a:ext cx="9284177" cy="4826248"/>
          </a:xfrm>
          <a:prstGeom prst="rect">
            <a:avLst/>
          </a:prstGeom>
        </p:spPr>
      </p:pic>
    </p:spTree>
    <p:extLst>
      <p:ext uri="{BB962C8B-B14F-4D97-AF65-F5344CB8AC3E}">
        <p14:creationId xmlns:p14="http://schemas.microsoft.com/office/powerpoint/2010/main" val="68974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B779C5-E68C-4920-6322-418D7C5EE6DB}"/>
              </a:ext>
            </a:extLst>
          </p:cNvPr>
          <p:cNvPicPr>
            <a:picLocks noChangeAspect="1"/>
          </p:cNvPicPr>
          <p:nvPr/>
        </p:nvPicPr>
        <p:blipFill>
          <a:blip r:embed="rId3"/>
          <a:stretch>
            <a:fillRect/>
          </a:stretch>
        </p:blipFill>
        <p:spPr>
          <a:xfrm>
            <a:off x="1733379" y="1066800"/>
            <a:ext cx="8918980" cy="4829302"/>
          </a:xfrm>
          <a:prstGeom prst="rect">
            <a:avLst/>
          </a:prstGeom>
        </p:spPr>
      </p:pic>
    </p:spTree>
    <p:extLst>
      <p:ext uri="{BB962C8B-B14F-4D97-AF65-F5344CB8AC3E}">
        <p14:creationId xmlns:p14="http://schemas.microsoft.com/office/powerpoint/2010/main" val="291660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219498-9F3D-A116-868E-3D52EE73A056}"/>
              </a:ext>
            </a:extLst>
          </p:cNvPr>
          <p:cNvPicPr>
            <a:picLocks noChangeAspect="1"/>
          </p:cNvPicPr>
          <p:nvPr/>
        </p:nvPicPr>
        <p:blipFill>
          <a:blip r:embed="rId2"/>
          <a:stretch>
            <a:fillRect/>
          </a:stretch>
        </p:blipFill>
        <p:spPr>
          <a:xfrm>
            <a:off x="2990850" y="739328"/>
            <a:ext cx="6210300" cy="5379344"/>
          </a:xfrm>
          <a:prstGeom prst="rect">
            <a:avLst/>
          </a:prstGeom>
        </p:spPr>
      </p:pic>
    </p:spTree>
    <p:extLst>
      <p:ext uri="{BB962C8B-B14F-4D97-AF65-F5344CB8AC3E}">
        <p14:creationId xmlns:p14="http://schemas.microsoft.com/office/powerpoint/2010/main" val="24230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923E3-3D5F-5615-3EE4-484F3B749D9B}"/>
              </a:ext>
            </a:extLst>
          </p:cNvPr>
          <p:cNvPicPr>
            <a:picLocks noChangeAspect="1"/>
          </p:cNvPicPr>
          <p:nvPr/>
        </p:nvPicPr>
        <p:blipFill>
          <a:blip r:embed="rId2"/>
          <a:stretch>
            <a:fillRect/>
          </a:stretch>
        </p:blipFill>
        <p:spPr>
          <a:xfrm>
            <a:off x="2257425" y="295275"/>
            <a:ext cx="7677150" cy="6267450"/>
          </a:xfrm>
          <a:prstGeom prst="rect">
            <a:avLst/>
          </a:prstGeom>
        </p:spPr>
      </p:pic>
    </p:spTree>
    <p:extLst>
      <p:ext uri="{BB962C8B-B14F-4D97-AF65-F5344CB8AC3E}">
        <p14:creationId xmlns:p14="http://schemas.microsoft.com/office/powerpoint/2010/main" val="32115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BDEE12-295F-BA64-1CA8-F867ED4669D0}"/>
              </a:ext>
            </a:extLst>
          </p:cNvPr>
          <p:cNvSpPr txBox="1"/>
          <p:nvPr/>
        </p:nvSpPr>
        <p:spPr>
          <a:xfrm>
            <a:off x="3048000" y="2028617"/>
            <a:ext cx="6096000" cy="2800767"/>
          </a:xfrm>
          <a:prstGeom prst="rect">
            <a:avLst/>
          </a:prstGeom>
          <a:noFill/>
        </p:spPr>
        <p:txBody>
          <a:bodyPr wrap="square">
            <a:spAutoFit/>
          </a:bodyPr>
          <a:lstStyle/>
          <a:p>
            <a:pPr algn="ctr"/>
            <a:r>
              <a:rPr kumimoji="0" lang="en-US" sz="4400" b="0" i="0" u="none" strike="noStrike" kern="1200" cap="none" spc="0" normalizeH="0" baseline="0" noProof="0" dirty="0">
                <a:ln>
                  <a:noFill/>
                </a:ln>
                <a:solidFill>
                  <a:prstClr val="black"/>
                </a:solidFill>
                <a:effectLst/>
                <a:uLnTx/>
                <a:uFillTx/>
                <a:latin typeface="Calibri"/>
                <a:ea typeface="+mj-ea"/>
                <a:cs typeface="+mj-cs"/>
              </a:rPr>
              <a:t>Who is more likely to be exposed or infected with </a:t>
            </a:r>
            <a:r>
              <a:rPr kumimoji="0" lang="en-US" sz="4400" b="0" i="1" u="none" strike="noStrike" kern="1200" cap="none" spc="0" normalizeH="0" baseline="0" noProof="0" dirty="0">
                <a:ln>
                  <a:noFill/>
                </a:ln>
                <a:solidFill>
                  <a:prstClr val="black"/>
                </a:solidFill>
                <a:effectLst/>
                <a:uLnTx/>
                <a:uFillTx/>
                <a:latin typeface="Calibri"/>
                <a:ea typeface="+mj-ea"/>
                <a:cs typeface="+mj-cs"/>
              </a:rPr>
              <a:t>Mycobacterium tuberculosis </a:t>
            </a:r>
            <a:r>
              <a:rPr kumimoji="0" lang="en-US" sz="4400" b="0" i="0" u="none" strike="noStrike" kern="1200" cap="none" spc="0" normalizeH="0" baseline="0" noProof="0" dirty="0">
                <a:ln>
                  <a:noFill/>
                </a:ln>
                <a:solidFill>
                  <a:prstClr val="black"/>
                </a:solidFill>
                <a:effectLst/>
                <a:uLnTx/>
                <a:uFillTx/>
                <a:latin typeface="Calibri"/>
                <a:ea typeface="+mj-ea"/>
                <a:cs typeface="+mj-cs"/>
              </a:rPr>
              <a:t>?</a:t>
            </a:r>
            <a:endParaRPr lang="en-US" dirty="0"/>
          </a:p>
        </p:txBody>
      </p:sp>
    </p:spTree>
    <p:extLst>
      <p:ext uri="{BB962C8B-B14F-4D97-AF65-F5344CB8AC3E}">
        <p14:creationId xmlns:p14="http://schemas.microsoft.com/office/powerpoint/2010/main" val="415725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00FF"/>
                </a:solidFill>
              </a:rPr>
              <a:t>Pathogenesis of Tuberculosis</a:t>
            </a:r>
          </a:p>
        </p:txBody>
      </p:sp>
      <p:sp>
        <p:nvSpPr>
          <p:cNvPr id="5" name="TextBox 4"/>
          <p:cNvSpPr txBox="1"/>
          <p:nvPr/>
        </p:nvSpPr>
        <p:spPr>
          <a:xfrm>
            <a:off x="3514022" y="2091129"/>
            <a:ext cx="2215279" cy="369332"/>
          </a:xfrm>
          <a:prstGeom prst="rect">
            <a:avLst/>
          </a:prstGeom>
          <a:noFill/>
        </p:spPr>
        <p:txBody>
          <a:bodyPr wrap="square" rtlCol="0">
            <a:spAutoFit/>
          </a:bodyPr>
          <a:lstStyle/>
          <a:p>
            <a:r>
              <a:rPr lang="en-US" dirty="0"/>
              <a:t>Exposure to TB bacilli</a:t>
            </a:r>
          </a:p>
        </p:txBody>
      </p:sp>
      <p:sp>
        <p:nvSpPr>
          <p:cNvPr id="8" name="TextBox 7"/>
          <p:cNvSpPr txBox="1"/>
          <p:nvPr/>
        </p:nvSpPr>
        <p:spPr>
          <a:xfrm>
            <a:off x="2286000" y="3008477"/>
            <a:ext cx="1371600" cy="646331"/>
          </a:xfrm>
          <a:prstGeom prst="rect">
            <a:avLst/>
          </a:prstGeom>
          <a:noFill/>
        </p:spPr>
        <p:txBody>
          <a:bodyPr wrap="square" rtlCol="0">
            <a:spAutoFit/>
          </a:bodyPr>
          <a:lstStyle/>
          <a:p>
            <a:r>
              <a:rPr lang="en-US" dirty="0"/>
              <a:t>No infection (70-90%)</a:t>
            </a:r>
          </a:p>
        </p:txBody>
      </p:sp>
      <p:sp>
        <p:nvSpPr>
          <p:cNvPr id="10" name="TextBox 9"/>
          <p:cNvSpPr txBox="1"/>
          <p:nvPr/>
        </p:nvSpPr>
        <p:spPr>
          <a:xfrm>
            <a:off x="5486400" y="2971801"/>
            <a:ext cx="1219200" cy="646331"/>
          </a:xfrm>
          <a:prstGeom prst="rect">
            <a:avLst/>
          </a:prstGeom>
          <a:noFill/>
        </p:spPr>
        <p:txBody>
          <a:bodyPr wrap="square" rtlCol="0">
            <a:spAutoFit/>
          </a:bodyPr>
          <a:lstStyle/>
          <a:p>
            <a:r>
              <a:rPr lang="en-US" dirty="0"/>
              <a:t>Infection (10-30%)</a:t>
            </a:r>
          </a:p>
        </p:txBody>
      </p:sp>
      <p:sp>
        <p:nvSpPr>
          <p:cNvPr id="11" name="TextBox 10"/>
          <p:cNvSpPr txBox="1"/>
          <p:nvPr/>
        </p:nvSpPr>
        <p:spPr>
          <a:xfrm>
            <a:off x="3276600" y="4038600"/>
            <a:ext cx="3053478" cy="923330"/>
          </a:xfrm>
          <a:prstGeom prst="rect">
            <a:avLst/>
          </a:prstGeom>
          <a:noFill/>
        </p:spPr>
        <p:txBody>
          <a:bodyPr wrap="square" rtlCol="0">
            <a:spAutoFit/>
          </a:bodyPr>
          <a:lstStyle/>
          <a:p>
            <a:r>
              <a:rPr lang="en-US" dirty="0"/>
              <a:t>Latent TB (90%) </a:t>
            </a:r>
          </a:p>
          <a:p>
            <a:r>
              <a:rPr lang="en-US" dirty="0"/>
              <a:t>-will never develop active TB</a:t>
            </a:r>
          </a:p>
          <a:p>
            <a:r>
              <a:rPr lang="en-US" dirty="0"/>
              <a:t>-not infectious</a:t>
            </a:r>
          </a:p>
        </p:txBody>
      </p:sp>
      <p:sp>
        <p:nvSpPr>
          <p:cNvPr id="12" name="TextBox 11"/>
          <p:cNvSpPr txBox="1"/>
          <p:nvPr/>
        </p:nvSpPr>
        <p:spPr>
          <a:xfrm>
            <a:off x="6658708" y="4038600"/>
            <a:ext cx="3171092" cy="923330"/>
          </a:xfrm>
          <a:prstGeom prst="rect">
            <a:avLst/>
          </a:prstGeom>
          <a:noFill/>
        </p:spPr>
        <p:txBody>
          <a:bodyPr wrap="square" rtlCol="0">
            <a:spAutoFit/>
          </a:bodyPr>
          <a:lstStyle/>
          <a:p>
            <a:r>
              <a:rPr lang="en-US" dirty="0"/>
              <a:t>Active TB(10%)</a:t>
            </a:r>
          </a:p>
          <a:p>
            <a:r>
              <a:rPr lang="en-US" dirty="0"/>
              <a:t>-5% develop TB within 2 years </a:t>
            </a:r>
          </a:p>
          <a:p>
            <a:r>
              <a:rPr lang="en-US" dirty="0"/>
              <a:t>-5% develop TB years later</a:t>
            </a:r>
          </a:p>
        </p:txBody>
      </p:sp>
      <p:sp>
        <p:nvSpPr>
          <p:cNvPr id="17" name="Down Arrow 16"/>
          <p:cNvSpPr/>
          <p:nvPr/>
        </p:nvSpPr>
        <p:spPr>
          <a:xfrm rot="2970974">
            <a:off x="3327851" y="2378955"/>
            <a:ext cx="289480" cy="64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9147621">
            <a:off x="5587622" y="2388175"/>
            <a:ext cx="254755" cy="653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670884">
            <a:off x="4995178" y="3452562"/>
            <a:ext cx="299318"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8792668">
            <a:off x="6731017" y="3385441"/>
            <a:ext cx="332232" cy="631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05772261"/>
      </p:ext>
    </p:extLst>
  </p:cSld>
  <p:clrMapOvr>
    <a:masterClrMapping/>
  </p:clrMapOvr>
  <mc:AlternateContent xmlns:mc="http://schemas.openxmlformats.org/markup-compatibility/2006" xmlns:p14="http://schemas.microsoft.com/office/powerpoint/2010/main">
    <mc:Choice Requires="p14">
      <p:transition spd="slow" p14:dur="2000" advTm="64833"/>
    </mc:Choice>
    <mc:Fallback xmlns="">
      <p:transition spd="slow" advTm="648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533400"/>
            <a:ext cx="8077200" cy="1143000"/>
          </a:xfrm>
        </p:spPr>
        <p:txBody>
          <a:bodyPr/>
          <a:lstStyle/>
          <a:p>
            <a:pPr algn="ctr"/>
            <a:r>
              <a:rPr lang="en-US" dirty="0">
                <a:solidFill>
                  <a:srgbClr val="0000FF"/>
                </a:solidFill>
              </a:rPr>
              <a:t>Risk Factors for Tuberculosis</a:t>
            </a:r>
          </a:p>
        </p:txBody>
      </p:sp>
      <p:pic>
        <p:nvPicPr>
          <p:cNvPr id="2050" name="Picture 2" descr="U:\qkizilbash656\TB_Epidemiologists_Outbreak_5_27_15\Picture_RiskFactors_Intera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00200"/>
            <a:ext cx="6934200" cy="4907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97434726"/>
      </p:ext>
    </p:extLst>
  </p:cSld>
  <p:clrMapOvr>
    <a:masterClrMapping/>
  </p:clrMapOvr>
  <mc:AlternateContent xmlns:mc="http://schemas.openxmlformats.org/markup-compatibility/2006" xmlns:p14="http://schemas.microsoft.com/office/powerpoint/2010/main">
    <mc:Choice Requires="p14">
      <p:transition spd="slow" p14:dur="2000" advTm="29518"/>
    </mc:Choice>
    <mc:Fallback xmlns="">
      <p:transition spd="slow" advTm="29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255838"/>
            <a:ext cx="8229600" cy="4525963"/>
          </a:xfrm>
        </p:spPr>
        <p:txBody>
          <a:bodyPr>
            <a:normAutofit/>
          </a:bodyPr>
          <a:lstStyle/>
          <a:p>
            <a:pPr>
              <a:spcAft>
                <a:spcPts val="1200"/>
              </a:spcAft>
            </a:pPr>
            <a:r>
              <a:rPr lang="en-US" sz="2200" dirty="0"/>
              <a:t>Foreign born persons from countries with a high incidence of TB disease</a:t>
            </a:r>
          </a:p>
          <a:p>
            <a:pPr>
              <a:spcAft>
                <a:spcPts val="1200"/>
              </a:spcAft>
            </a:pPr>
            <a:r>
              <a:rPr lang="en-US" sz="2200" dirty="0"/>
              <a:t>Residents and employees of high-risk congregate settings (e.g. correctional facilities, long term care facilities)</a:t>
            </a:r>
          </a:p>
          <a:p>
            <a:pPr>
              <a:spcAft>
                <a:spcPts val="1200"/>
              </a:spcAft>
            </a:pPr>
            <a:r>
              <a:rPr lang="en-US" sz="2200" dirty="0"/>
              <a:t>Healthcare workers</a:t>
            </a:r>
          </a:p>
          <a:p>
            <a:pPr>
              <a:spcAft>
                <a:spcPts val="1200"/>
              </a:spcAft>
            </a:pPr>
            <a:r>
              <a:rPr lang="en-US" sz="2200" dirty="0"/>
              <a:t>Contacts to persons with infectious TB disease</a:t>
            </a:r>
          </a:p>
          <a:p>
            <a:pPr>
              <a:spcAft>
                <a:spcPts val="1200"/>
              </a:spcAft>
            </a:pPr>
            <a:r>
              <a:rPr lang="en-US" sz="2200" dirty="0"/>
              <a:t>Persons who spend time in shelters</a:t>
            </a:r>
          </a:p>
          <a:p>
            <a:pPr>
              <a:spcAft>
                <a:spcPts val="1200"/>
              </a:spcAft>
            </a:pPr>
            <a:r>
              <a:rPr lang="en-US" sz="2200" dirty="0"/>
              <a:t>Persons who use illicit drugs</a:t>
            </a:r>
          </a:p>
        </p:txBody>
      </p:sp>
      <p:sp>
        <p:nvSpPr>
          <p:cNvPr id="3" name="Title 2"/>
          <p:cNvSpPr>
            <a:spLocks noGrp="1"/>
          </p:cNvSpPr>
          <p:nvPr>
            <p:ph type="title"/>
          </p:nvPr>
        </p:nvSpPr>
        <p:spPr>
          <a:xfrm>
            <a:off x="1981200" y="609600"/>
            <a:ext cx="8229600" cy="1143000"/>
          </a:xfrm>
        </p:spPr>
        <p:txBody>
          <a:bodyPr>
            <a:noAutofit/>
          </a:bodyPr>
          <a:lstStyle/>
          <a:p>
            <a:pPr algn="ctr"/>
            <a:r>
              <a:rPr lang="en-US" sz="3600" dirty="0">
                <a:solidFill>
                  <a:srgbClr val="0000FF"/>
                </a:solidFill>
              </a:rPr>
              <a:t>Who is more likely to be exposed to </a:t>
            </a:r>
            <a:br>
              <a:rPr lang="en-US" sz="3600" dirty="0">
                <a:solidFill>
                  <a:srgbClr val="0000FF"/>
                </a:solidFill>
              </a:rPr>
            </a:br>
            <a:r>
              <a:rPr lang="en-US" sz="3600" i="1" dirty="0">
                <a:solidFill>
                  <a:srgbClr val="0000FF"/>
                </a:solidFill>
              </a:rPr>
              <a:t>M. tuberculosis</a:t>
            </a:r>
            <a:r>
              <a:rPr lang="en-US" sz="3600" dirty="0">
                <a:solidFill>
                  <a:srgbClr val="0000FF"/>
                </a:solidFill>
              </a:rPr>
              <a:t>?</a:t>
            </a:r>
          </a:p>
        </p:txBody>
      </p:sp>
    </p:spTree>
    <p:custDataLst>
      <p:tags r:id="rId1"/>
    </p:custDataLst>
    <p:extLst>
      <p:ext uri="{BB962C8B-B14F-4D97-AF65-F5344CB8AC3E}">
        <p14:creationId xmlns:p14="http://schemas.microsoft.com/office/powerpoint/2010/main" val="3093632838"/>
      </p:ext>
    </p:extLst>
  </p:cSld>
  <p:clrMapOvr>
    <a:masterClrMapping/>
  </p:clrMapOvr>
  <mc:AlternateContent xmlns:mc="http://schemas.openxmlformats.org/markup-compatibility/2006" xmlns:p14="http://schemas.microsoft.com/office/powerpoint/2010/main">
    <mc:Choice Requires="p14">
      <p:transition spd="slow" p14:dur="2000" advTm="29483"/>
    </mc:Choice>
    <mc:Fallback xmlns="">
      <p:transition spd="slow" advTm="29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261717"/>
            <a:ext cx="2895600" cy="3681884"/>
          </a:xfrm>
        </p:spPr>
        <p:txBody>
          <a:bodyPr>
            <a:noAutofit/>
          </a:bodyPr>
          <a:lstStyle/>
          <a:p>
            <a:r>
              <a:rPr lang="en-US" altLang="en-US" sz="2000" dirty="0"/>
              <a:t>Globally: In 2022</a:t>
            </a:r>
          </a:p>
          <a:p>
            <a:pPr lvl="1"/>
            <a:r>
              <a:rPr lang="en-US" altLang="en-US" sz="1800" dirty="0"/>
              <a:t>10.6 million estimated cases of TB disease</a:t>
            </a:r>
          </a:p>
          <a:p>
            <a:pPr lvl="1"/>
            <a:r>
              <a:rPr lang="en-US" altLang="en-US" sz="1800" dirty="0"/>
              <a:t>133 per 100,000 population</a:t>
            </a:r>
          </a:p>
          <a:p>
            <a:pPr marL="457200" lvl="1" indent="0">
              <a:buNone/>
            </a:pPr>
            <a:endParaRPr lang="en-US" altLang="en-US" sz="2000" dirty="0"/>
          </a:p>
          <a:p>
            <a:r>
              <a:rPr lang="en-US" sz="2000" dirty="0"/>
              <a:t>USA: In 2022</a:t>
            </a:r>
          </a:p>
          <a:p>
            <a:pPr lvl="1"/>
            <a:r>
              <a:rPr lang="en-US" altLang="en-US" sz="1800" dirty="0"/>
              <a:t>8,300 TB disease cases reported</a:t>
            </a:r>
          </a:p>
          <a:p>
            <a:pPr lvl="1"/>
            <a:r>
              <a:rPr lang="en-US" altLang="en-US" sz="1800" dirty="0"/>
              <a:t>2.5 cases  per 100,000 population</a:t>
            </a:r>
          </a:p>
          <a:p>
            <a:endParaRPr lang="en-US" sz="2000" dirty="0"/>
          </a:p>
        </p:txBody>
      </p:sp>
      <p:sp>
        <p:nvSpPr>
          <p:cNvPr id="3" name="Title 2"/>
          <p:cNvSpPr>
            <a:spLocks noGrp="1"/>
          </p:cNvSpPr>
          <p:nvPr>
            <p:ph type="title"/>
          </p:nvPr>
        </p:nvSpPr>
        <p:spPr/>
        <p:txBody>
          <a:bodyPr/>
          <a:lstStyle/>
          <a:p>
            <a:pPr algn="ctr"/>
            <a:r>
              <a:rPr lang="en-US" dirty="0">
                <a:solidFill>
                  <a:srgbClr val="0000FF"/>
                </a:solidFill>
              </a:rPr>
              <a:t>Incidence of TB Global vs. USA</a:t>
            </a:r>
          </a:p>
        </p:txBody>
      </p:sp>
      <p:sp>
        <p:nvSpPr>
          <p:cNvPr id="5" name="Rectangle 4"/>
          <p:cNvSpPr/>
          <p:nvPr/>
        </p:nvSpPr>
        <p:spPr>
          <a:xfrm>
            <a:off x="2514600" y="3799254"/>
            <a:ext cx="4114800" cy="253916"/>
          </a:xfrm>
          <a:prstGeom prst="rect">
            <a:avLst/>
          </a:prstGeom>
        </p:spPr>
        <p:txBody>
          <a:bodyPr wrap="square">
            <a:spAutoFit/>
          </a:bodyPr>
          <a:lstStyle/>
          <a:p>
            <a:r>
              <a:rPr lang="en-US" altLang="en-US" sz="1050" dirty="0"/>
              <a:t>Global Tuberculosis Report WHO Report 2023</a:t>
            </a:r>
            <a:endParaRPr lang="en-US" sz="1050" dirty="0"/>
          </a:p>
        </p:txBody>
      </p:sp>
      <p:sp>
        <p:nvSpPr>
          <p:cNvPr id="6" name="Rectangle 5"/>
          <p:cNvSpPr/>
          <p:nvPr/>
        </p:nvSpPr>
        <p:spPr>
          <a:xfrm>
            <a:off x="2514600" y="5722816"/>
            <a:ext cx="1300356" cy="253916"/>
          </a:xfrm>
          <a:prstGeom prst="rect">
            <a:avLst/>
          </a:prstGeom>
        </p:spPr>
        <p:txBody>
          <a:bodyPr wrap="none">
            <a:spAutoFit/>
          </a:bodyPr>
          <a:lstStyle/>
          <a:p>
            <a:pPr>
              <a:spcBef>
                <a:spcPct val="0"/>
              </a:spcBef>
              <a:buFontTx/>
              <a:buNone/>
            </a:pPr>
            <a:r>
              <a:rPr lang="en-US" altLang="en-US" sz="1050" dirty="0">
                <a:solidFill>
                  <a:srgbClr val="000000"/>
                </a:solidFill>
              </a:rPr>
              <a:t>MMWR March 2023</a:t>
            </a:r>
          </a:p>
        </p:txBody>
      </p:sp>
      <p:pic>
        <p:nvPicPr>
          <p:cNvPr id="8" name="Picture 7">
            <a:extLst>
              <a:ext uri="{FF2B5EF4-FFF2-40B4-BE49-F238E27FC236}">
                <a16:creationId xmlns:a16="http://schemas.microsoft.com/office/drawing/2014/main" id="{441EE98B-7694-D649-5AD8-0826B63B267F}"/>
              </a:ext>
            </a:extLst>
          </p:cNvPr>
          <p:cNvPicPr>
            <a:picLocks noChangeAspect="1"/>
          </p:cNvPicPr>
          <p:nvPr/>
        </p:nvPicPr>
        <p:blipFill>
          <a:blip r:embed="rId4"/>
          <a:stretch>
            <a:fillRect/>
          </a:stretch>
        </p:blipFill>
        <p:spPr>
          <a:xfrm>
            <a:off x="5516765" y="2397891"/>
            <a:ext cx="5543563" cy="3409536"/>
          </a:xfrm>
          <a:prstGeom prst="rect">
            <a:avLst/>
          </a:prstGeom>
        </p:spPr>
      </p:pic>
    </p:spTree>
    <p:custDataLst>
      <p:tags r:id="rId1"/>
    </p:custDataLst>
    <p:extLst>
      <p:ext uri="{BB962C8B-B14F-4D97-AF65-F5344CB8AC3E}">
        <p14:creationId xmlns:p14="http://schemas.microsoft.com/office/powerpoint/2010/main" val="171691343"/>
      </p:ext>
    </p:extLst>
  </p:cSld>
  <p:clrMapOvr>
    <a:masterClrMapping/>
  </p:clrMapOvr>
  <mc:AlternateContent xmlns:mc="http://schemas.openxmlformats.org/markup-compatibility/2006" xmlns:p14="http://schemas.microsoft.com/office/powerpoint/2010/main">
    <mc:Choice Requires="p14">
      <p:transition spd="slow" p14:dur="2000" advTm="59138"/>
    </mc:Choice>
    <mc:Fallback xmlns="">
      <p:transition spd="slow" advTm="59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D3053-B3D3-926C-0A4F-CE2D470E6D9C}"/>
              </a:ext>
            </a:extLst>
          </p:cNvPr>
          <p:cNvPicPr>
            <a:picLocks noChangeAspect="1"/>
          </p:cNvPicPr>
          <p:nvPr/>
        </p:nvPicPr>
        <p:blipFill>
          <a:blip r:embed="rId2"/>
          <a:stretch>
            <a:fillRect/>
          </a:stretch>
        </p:blipFill>
        <p:spPr>
          <a:xfrm>
            <a:off x="1828800" y="1295400"/>
            <a:ext cx="9087027" cy="4978620"/>
          </a:xfrm>
          <a:prstGeom prst="rect">
            <a:avLst/>
          </a:prstGeom>
        </p:spPr>
      </p:pic>
    </p:spTree>
    <p:extLst>
      <p:ext uri="{BB962C8B-B14F-4D97-AF65-F5344CB8AC3E}">
        <p14:creationId xmlns:p14="http://schemas.microsoft.com/office/powerpoint/2010/main" val="2651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5B19181-A7B3-13DB-52BD-9CAD1675EC58}"/>
              </a:ext>
            </a:extLst>
          </p:cNvPr>
          <p:cNvSpPr txBox="1">
            <a:spLocks/>
          </p:cNvSpPr>
          <p:nvPr/>
        </p:nvSpPr>
        <p:spPr>
          <a:xfrm>
            <a:off x="1676400" y="533400"/>
            <a:ext cx="9546771" cy="912808"/>
          </a:xfrm>
          <a:prstGeom prst="rect">
            <a:avLst/>
          </a:prstGeom>
        </p:spPr>
        <p:txBody>
          <a:bodyPr>
            <a:normAutofit/>
          </a:bodyPr>
          <a:lstStyle>
            <a:lvl1pPr algn="l" defTabSz="685800" rtl="0" eaLnBrk="1" latinLnBrk="0" hangingPunct="1">
              <a:lnSpc>
                <a:spcPct val="90000"/>
              </a:lnSpc>
              <a:spcBef>
                <a:spcPct val="0"/>
              </a:spcBef>
              <a:buNone/>
              <a:defRPr sz="4000" b="1" i="0" u="none" kern="1200">
                <a:solidFill>
                  <a:schemeClr val="tx1"/>
                </a:solidFill>
                <a:latin typeface="+mn-lt"/>
                <a:ea typeface="+mj-ea"/>
                <a:cs typeface="+mj-cs"/>
              </a:defRPr>
            </a:lvl1pPr>
          </a:lstStyle>
          <a:p>
            <a:pPr algn="ctr"/>
            <a:r>
              <a:rPr lang="en-US" sz="3600" dirty="0">
                <a:solidFill>
                  <a:srgbClr val="0000FF"/>
                </a:solidFill>
              </a:rPr>
              <a:t>Disclosures</a:t>
            </a:r>
          </a:p>
        </p:txBody>
      </p:sp>
    </p:spTree>
    <p:extLst>
      <p:ext uri="{BB962C8B-B14F-4D97-AF65-F5344CB8AC3E}">
        <p14:creationId xmlns:p14="http://schemas.microsoft.com/office/powerpoint/2010/main" val="275781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0"/>
            <a:ext cx="9831387" cy="1325563"/>
          </a:xfrm>
        </p:spPr>
        <p:txBody>
          <a:bodyPr anchor="b">
            <a:normAutofit/>
          </a:bodyPr>
          <a:lstStyle/>
          <a:p>
            <a:r>
              <a:rPr lang="en-US" dirty="0"/>
              <a:t>Correctional Facilities and Risk for TB</a:t>
            </a:r>
          </a:p>
        </p:txBody>
      </p:sp>
      <p:pic>
        <p:nvPicPr>
          <p:cNvPr id="4" name="Picture 3">
            <a:extLst>
              <a:ext uri="{FF2B5EF4-FFF2-40B4-BE49-F238E27FC236}">
                <a16:creationId xmlns:a16="http://schemas.microsoft.com/office/drawing/2014/main" id="{804BAE92-D46D-F223-1755-3291877EC151}"/>
              </a:ext>
            </a:extLst>
          </p:cNvPr>
          <p:cNvPicPr>
            <a:picLocks noChangeAspect="1"/>
          </p:cNvPicPr>
          <p:nvPr/>
        </p:nvPicPr>
        <p:blipFill>
          <a:blip r:embed="rId3"/>
          <a:srcRect l="2870" r="-3" b="-3"/>
          <a:stretch>
            <a:fillRect/>
          </a:stretch>
        </p:blipFill>
        <p:spPr>
          <a:xfrm>
            <a:off x="3162300" y="1617412"/>
            <a:ext cx="5867400" cy="4832588"/>
          </a:xfrm>
          <a:prstGeom prst="rect">
            <a:avLst/>
          </a:prstGeom>
          <a:noFill/>
        </p:spPr>
      </p:pic>
    </p:spTree>
    <p:extLst>
      <p:ext uri="{BB962C8B-B14F-4D97-AF65-F5344CB8AC3E}">
        <p14:creationId xmlns:p14="http://schemas.microsoft.com/office/powerpoint/2010/main" val="888228414"/>
      </p:ext>
    </p:extLst>
  </p:cSld>
  <p:clrMapOvr>
    <a:masterClrMapping/>
  </p:clrMapOvr>
  <mc:AlternateContent xmlns:mc="http://schemas.openxmlformats.org/markup-compatibility/2006" xmlns:p14="http://schemas.microsoft.com/office/powerpoint/2010/main">
    <mc:Choice Requires="p14">
      <p:transition spd="slow" p14:dur="2000" advTm="33827"/>
    </mc:Choice>
    <mc:Fallback xmlns="">
      <p:transition spd="slow" advTm="3382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5F3B42-C5F3-5DE8-1968-39B746486EA7}"/>
              </a:ext>
            </a:extLst>
          </p:cNvPr>
          <p:cNvPicPr>
            <a:picLocks noChangeAspect="1"/>
          </p:cNvPicPr>
          <p:nvPr/>
        </p:nvPicPr>
        <p:blipFill>
          <a:blip r:embed="rId3"/>
          <a:stretch>
            <a:fillRect/>
          </a:stretch>
        </p:blipFill>
        <p:spPr>
          <a:xfrm>
            <a:off x="2009565" y="1225437"/>
            <a:ext cx="8172870" cy="4407126"/>
          </a:xfrm>
          <a:prstGeom prst="rect">
            <a:avLst/>
          </a:prstGeom>
        </p:spPr>
      </p:pic>
      <p:pic>
        <p:nvPicPr>
          <p:cNvPr id="5" name="Picture 4">
            <a:extLst>
              <a:ext uri="{FF2B5EF4-FFF2-40B4-BE49-F238E27FC236}">
                <a16:creationId xmlns:a16="http://schemas.microsoft.com/office/drawing/2014/main" id="{B49CBD17-07E3-F1BF-CB20-9227CDFC726F}"/>
              </a:ext>
            </a:extLst>
          </p:cNvPr>
          <p:cNvPicPr>
            <a:picLocks noChangeAspect="1"/>
          </p:cNvPicPr>
          <p:nvPr/>
        </p:nvPicPr>
        <p:blipFill>
          <a:blip r:embed="rId4"/>
          <a:stretch>
            <a:fillRect/>
          </a:stretch>
        </p:blipFill>
        <p:spPr>
          <a:xfrm>
            <a:off x="5486400" y="4191000"/>
            <a:ext cx="6331275" cy="857294"/>
          </a:xfrm>
          <a:prstGeom prst="rect">
            <a:avLst/>
          </a:prstGeom>
        </p:spPr>
      </p:pic>
    </p:spTree>
    <p:extLst>
      <p:ext uri="{BB962C8B-B14F-4D97-AF65-F5344CB8AC3E}">
        <p14:creationId xmlns:p14="http://schemas.microsoft.com/office/powerpoint/2010/main" val="3971533311"/>
      </p:ext>
    </p:extLst>
  </p:cSld>
  <p:clrMapOvr>
    <a:masterClrMapping/>
  </p:clrMapOvr>
  <mc:AlternateContent xmlns:mc="http://schemas.openxmlformats.org/markup-compatibility/2006" xmlns:p14="http://schemas.microsoft.com/office/powerpoint/2010/main">
    <mc:Choice Requires="p14">
      <p:transition spd="slow" p14:dur="2000" advTm="24434"/>
    </mc:Choice>
    <mc:Fallback xmlns="">
      <p:transition spd="slow" advTm="244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690690"/>
            <a:ext cx="4450009" cy="5059364"/>
          </a:xfrm>
        </p:spPr>
        <p:txBody>
          <a:bodyPr>
            <a:normAutofit fontScale="92500" lnSpcReduction="20000"/>
          </a:bodyPr>
          <a:lstStyle/>
          <a:p>
            <a:pPr lvl="1"/>
            <a:r>
              <a:rPr lang="en-US" sz="2000" dirty="0"/>
              <a:t>Prevalence of LTBI among inmates high</a:t>
            </a:r>
          </a:p>
          <a:p>
            <a:pPr lvl="2"/>
            <a:r>
              <a:rPr lang="en-US" dirty="0"/>
              <a:t>49 correctional facilities in 12 states, 198102 inmates , 17% TST positive</a:t>
            </a:r>
          </a:p>
          <a:p>
            <a:pPr lvl="3"/>
            <a:r>
              <a:rPr lang="en-US" sz="1400" dirty="0"/>
              <a:t>Treatment for latent TB in correctional facilities: a challenge for TB elimination; </a:t>
            </a:r>
            <a:r>
              <a:rPr lang="en-US" sz="1400" dirty="0" err="1"/>
              <a:t>Loboto</a:t>
            </a:r>
            <a:r>
              <a:rPr lang="en-US" sz="1400" dirty="0"/>
              <a:t> MN; Am J </a:t>
            </a:r>
            <a:r>
              <a:rPr lang="en-US" sz="1400" dirty="0" err="1"/>
              <a:t>Prev</a:t>
            </a:r>
            <a:r>
              <a:rPr lang="en-US" sz="1400" dirty="0"/>
              <a:t> Med. 2003; 24:249-53</a:t>
            </a:r>
          </a:p>
          <a:p>
            <a:pPr lvl="1"/>
            <a:r>
              <a:rPr lang="en-US" sz="2000" dirty="0"/>
              <a:t>Correlation between length of incarceration and positive TST</a:t>
            </a:r>
          </a:p>
          <a:p>
            <a:pPr lvl="2"/>
            <a:r>
              <a:rPr lang="en-US" dirty="0"/>
              <a:t>8% LTBI newly incarcerated, 5% increase with each year</a:t>
            </a:r>
          </a:p>
          <a:p>
            <a:pPr lvl="3"/>
            <a:r>
              <a:rPr lang="en-US" sz="1400" dirty="0"/>
              <a:t>Active and latent tuberculosis in Brazilian correctional facilities: cross sectional study; Carbone; BMC Infectious Diseases 2015</a:t>
            </a:r>
          </a:p>
          <a:p>
            <a:pPr lvl="1"/>
            <a:r>
              <a:rPr lang="en-US" sz="2000" dirty="0"/>
              <a:t>Substantially higher TB disease cases rates in correctional populations</a:t>
            </a:r>
          </a:p>
          <a:p>
            <a:pPr lvl="2"/>
            <a:r>
              <a:rPr lang="en-US" dirty="0"/>
              <a:t>E.g. New Jersey (1994) - 91.2 cases per 100,000 (11  cases per 100,000 among all residents)</a:t>
            </a:r>
          </a:p>
          <a:p>
            <a:pPr marL="914400" lvl="2" indent="0">
              <a:buNone/>
            </a:pPr>
            <a:endParaRPr lang="en-US" sz="1800" b="1" dirty="0"/>
          </a:p>
          <a:p>
            <a:pPr marL="914400" lvl="2" indent="0">
              <a:buNone/>
            </a:pPr>
            <a:r>
              <a:rPr lang="en-US" sz="1800" b="1" dirty="0"/>
              <a:t> </a:t>
            </a:r>
          </a:p>
        </p:txBody>
      </p:sp>
      <p:sp>
        <p:nvSpPr>
          <p:cNvPr id="3" name="Title 2"/>
          <p:cNvSpPr>
            <a:spLocks noGrp="1"/>
          </p:cNvSpPr>
          <p:nvPr>
            <p:ph type="title"/>
          </p:nvPr>
        </p:nvSpPr>
        <p:spPr/>
        <p:txBody>
          <a:bodyPr>
            <a:normAutofit fontScale="90000"/>
          </a:bodyPr>
          <a:lstStyle/>
          <a:p>
            <a:pPr algn="ctr"/>
            <a:br>
              <a:rPr lang="en-US" sz="4400" b="1" dirty="0"/>
            </a:br>
            <a:r>
              <a:rPr lang="en-US" sz="4400" dirty="0">
                <a:solidFill>
                  <a:srgbClr val="0000FF"/>
                </a:solidFill>
              </a:rPr>
              <a:t>Correctional facilities and Risk for TB</a:t>
            </a:r>
            <a:br>
              <a:rPr lang="en-US" b="1" dirty="0"/>
            </a:br>
            <a:endParaRPr lang="en-US" dirty="0"/>
          </a:p>
        </p:txBody>
      </p:sp>
      <p:pic>
        <p:nvPicPr>
          <p:cNvPr id="6" name="Picture 5">
            <a:extLst>
              <a:ext uri="{FF2B5EF4-FFF2-40B4-BE49-F238E27FC236}">
                <a16:creationId xmlns:a16="http://schemas.microsoft.com/office/drawing/2014/main" id="{1DA30E8F-41A7-BD85-45B6-099D0B018F04}"/>
              </a:ext>
            </a:extLst>
          </p:cNvPr>
          <p:cNvPicPr>
            <a:picLocks noChangeAspect="1"/>
          </p:cNvPicPr>
          <p:nvPr/>
        </p:nvPicPr>
        <p:blipFill>
          <a:blip r:embed="rId4"/>
          <a:stretch>
            <a:fillRect/>
          </a:stretch>
        </p:blipFill>
        <p:spPr>
          <a:xfrm>
            <a:off x="6139250" y="1371600"/>
            <a:ext cx="5131851" cy="3556994"/>
          </a:xfrm>
          <a:prstGeom prst="rect">
            <a:avLst/>
          </a:prstGeom>
        </p:spPr>
      </p:pic>
      <p:pic>
        <p:nvPicPr>
          <p:cNvPr id="8" name="Picture 7">
            <a:extLst>
              <a:ext uri="{FF2B5EF4-FFF2-40B4-BE49-F238E27FC236}">
                <a16:creationId xmlns:a16="http://schemas.microsoft.com/office/drawing/2014/main" id="{57E03F2F-DEA6-3273-6A73-E232B3DAB92E}"/>
              </a:ext>
            </a:extLst>
          </p:cNvPr>
          <p:cNvPicPr>
            <a:picLocks noChangeAspect="1"/>
          </p:cNvPicPr>
          <p:nvPr/>
        </p:nvPicPr>
        <p:blipFill>
          <a:blip r:embed="rId5"/>
          <a:stretch>
            <a:fillRect/>
          </a:stretch>
        </p:blipFill>
        <p:spPr>
          <a:xfrm>
            <a:off x="6558913" y="5090152"/>
            <a:ext cx="4450009" cy="1402721"/>
          </a:xfrm>
          <a:prstGeom prst="rect">
            <a:avLst/>
          </a:prstGeom>
        </p:spPr>
      </p:pic>
    </p:spTree>
    <p:custDataLst>
      <p:tags r:id="rId1"/>
    </p:custDataLst>
    <p:extLst>
      <p:ext uri="{BB962C8B-B14F-4D97-AF65-F5344CB8AC3E}">
        <p14:creationId xmlns:p14="http://schemas.microsoft.com/office/powerpoint/2010/main" val="2603016748"/>
      </p:ext>
    </p:extLst>
  </p:cSld>
  <p:clrMapOvr>
    <a:masterClrMapping/>
  </p:clrMapOvr>
  <mc:AlternateContent xmlns:mc="http://schemas.openxmlformats.org/markup-compatibility/2006" xmlns:p14="http://schemas.microsoft.com/office/powerpoint/2010/main">
    <mc:Choice Requires="p14">
      <p:transition spd="slow" p14:dur="2000" advTm="87352"/>
    </mc:Choice>
    <mc:Fallback xmlns="">
      <p:transition spd="slow" advTm="873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565472"/>
            <a:ext cx="9546771" cy="912808"/>
          </a:xfrm>
        </p:spPr>
        <p:txBody>
          <a:bodyPr/>
          <a:lstStyle/>
          <a:p>
            <a:pPr algn="ctr"/>
            <a:r>
              <a:rPr lang="en-US" dirty="0">
                <a:solidFill>
                  <a:srgbClr val="0000FF"/>
                </a:solidFill>
              </a:rPr>
              <a:t>Why ?</a:t>
            </a:r>
          </a:p>
        </p:txBody>
      </p:sp>
      <p:sp>
        <p:nvSpPr>
          <p:cNvPr id="6" name="Content Placeholder 5"/>
          <p:cNvSpPr>
            <a:spLocks noGrp="1"/>
          </p:cNvSpPr>
          <p:nvPr>
            <p:ph sz="half" idx="1"/>
          </p:nvPr>
        </p:nvSpPr>
        <p:spPr>
          <a:xfrm>
            <a:off x="1676400" y="2057400"/>
            <a:ext cx="4495800" cy="3810000"/>
          </a:xfrm>
        </p:spPr>
        <p:txBody>
          <a:bodyPr>
            <a:normAutofit/>
          </a:bodyPr>
          <a:lstStyle/>
          <a:p>
            <a:pPr>
              <a:spcAft>
                <a:spcPts val="600"/>
              </a:spcAft>
            </a:pPr>
            <a:r>
              <a:rPr lang="en-US" dirty="0"/>
              <a:t>At least three factors: </a:t>
            </a:r>
          </a:p>
          <a:p>
            <a:pPr lvl="1">
              <a:spcAft>
                <a:spcPts val="600"/>
              </a:spcAft>
            </a:pPr>
            <a:r>
              <a:rPr lang="en-US" sz="2000" dirty="0"/>
              <a:t>Those incarcerated are at higher risk for TB</a:t>
            </a:r>
          </a:p>
          <a:p>
            <a:pPr lvl="1">
              <a:spcAft>
                <a:spcPts val="600"/>
              </a:spcAft>
            </a:pPr>
            <a:r>
              <a:rPr lang="en-US" sz="2000" dirty="0"/>
              <a:t>Physical structure of the facility – inadequate ventilation, overcrowding, close living quarters</a:t>
            </a:r>
          </a:p>
          <a:p>
            <a:pPr lvl="1">
              <a:spcAft>
                <a:spcPts val="600"/>
              </a:spcAft>
            </a:pPr>
            <a:r>
              <a:rPr lang="en-US" sz="2000" dirty="0"/>
              <a:t>Movement of inmates into and out of facilities</a:t>
            </a:r>
          </a:p>
          <a:p>
            <a:pPr lvl="1">
              <a:spcAft>
                <a:spcPts val="600"/>
              </a:spcAft>
            </a:pPr>
            <a:endParaRPr lang="en-US" sz="2000" dirty="0"/>
          </a:p>
          <a:p>
            <a:pPr lvl="1">
              <a:spcAft>
                <a:spcPts val="600"/>
              </a:spcAft>
            </a:pPr>
            <a:endParaRPr lang="en-US" dirty="0"/>
          </a:p>
        </p:txBody>
      </p:sp>
      <p:pic>
        <p:nvPicPr>
          <p:cNvPr id="7" name="Picture 2" descr="pris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286000"/>
            <a:ext cx="3837052"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5D566E-2F03-5FF2-1CED-C26054748B7D}"/>
              </a:ext>
            </a:extLst>
          </p:cNvPr>
          <p:cNvSpPr txBox="1"/>
          <p:nvPr/>
        </p:nvSpPr>
        <p:spPr>
          <a:xfrm>
            <a:off x="5355771" y="5444311"/>
            <a:ext cx="6096000" cy="923330"/>
          </a:xfrm>
          <a:prstGeom prst="rect">
            <a:avLst/>
          </a:prstGeom>
          <a:noFill/>
        </p:spPr>
        <p:txBody>
          <a:bodyPr wrap="square">
            <a:spAutoFit/>
          </a:bodyPr>
          <a:lstStyle/>
          <a:p>
            <a:r>
              <a:rPr lang="en-US" dirty="0"/>
              <a:t>In 2023, 324 (3.6%) persons 15 years of age or older with TB disease were residents of a correctional facility at the time of TB diagnosis. </a:t>
            </a:r>
          </a:p>
        </p:txBody>
      </p:sp>
    </p:spTree>
    <p:custDataLst>
      <p:tags r:id="rId1"/>
    </p:custDataLst>
    <p:extLst>
      <p:ext uri="{BB962C8B-B14F-4D97-AF65-F5344CB8AC3E}">
        <p14:creationId xmlns:p14="http://schemas.microsoft.com/office/powerpoint/2010/main" val="4081477064"/>
      </p:ext>
    </p:extLst>
  </p:cSld>
  <p:clrMapOvr>
    <a:masterClrMapping/>
  </p:clrMapOvr>
  <mc:AlternateContent xmlns:mc="http://schemas.openxmlformats.org/markup-compatibility/2006" xmlns:p14="http://schemas.microsoft.com/office/powerpoint/2010/main">
    <mc:Choice Requires="p14">
      <p:transition spd="slow" p14:dur="2000" advTm="75256"/>
    </mc:Choice>
    <mc:Fallback xmlns="">
      <p:transition spd="slow" advTm="752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solidFill>
                  <a:srgbClr val="0000FF"/>
                </a:solidFill>
              </a:rPr>
              <a:t>Tuberculosis among the Homeless</a:t>
            </a:r>
          </a:p>
        </p:txBody>
      </p:sp>
      <p:sp>
        <p:nvSpPr>
          <p:cNvPr id="5" name="Content Placeholder 4"/>
          <p:cNvSpPr>
            <a:spLocks noGrp="1"/>
          </p:cNvSpPr>
          <p:nvPr>
            <p:ph sz="half" idx="1"/>
          </p:nvPr>
        </p:nvSpPr>
        <p:spPr>
          <a:xfrm>
            <a:off x="1752600" y="2033822"/>
            <a:ext cx="4114800" cy="4284153"/>
          </a:xfrm>
        </p:spPr>
        <p:txBody>
          <a:bodyPr>
            <a:normAutofit lnSpcReduction="10000"/>
          </a:bodyPr>
          <a:lstStyle/>
          <a:p>
            <a:pPr>
              <a:spcAft>
                <a:spcPts val="1200"/>
              </a:spcAft>
            </a:pPr>
            <a:r>
              <a:rPr lang="en-US" sz="2800" dirty="0"/>
              <a:t>TB outbreaks frequently originate in homeless shelters – high risk of recurrence</a:t>
            </a:r>
          </a:p>
          <a:p>
            <a:pPr>
              <a:spcAft>
                <a:spcPts val="1200"/>
              </a:spcAft>
            </a:pPr>
            <a:r>
              <a:rPr lang="en-US" sz="2800" dirty="0"/>
              <a:t>Homeless – person without a fixed, regular adequate nighttime residence within 12 months preceding the diagnosis of TB</a:t>
            </a:r>
          </a:p>
          <a:p>
            <a:pPr marL="0" indent="0">
              <a:spcAft>
                <a:spcPts val="1200"/>
              </a:spcAft>
              <a:buNone/>
            </a:pPr>
            <a:endParaRPr lang="en-US" dirty="0"/>
          </a:p>
          <a:p>
            <a:pPr marL="0" indent="0">
              <a:spcAft>
                <a:spcPts val="1200"/>
              </a:spcAft>
              <a:buNone/>
            </a:pPr>
            <a:endParaRPr lang="en-US" dirty="0"/>
          </a:p>
        </p:txBody>
      </p:sp>
      <p:pic>
        <p:nvPicPr>
          <p:cNvPr id="2054" name="Picture 6" descr="http://www.urmblog.org/wp-content/uploads/2011/04/IMG_6366-1024x6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8348" y="2362201"/>
            <a:ext cx="4132453" cy="2752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904869"/>
      </p:ext>
    </p:extLst>
  </p:cSld>
  <p:clrMapOvr>
    <a:masterClrMapping/>
  </p:clrMapOvr>
  <mc:AlternateContent xmlns:mc="http://schemas.openxmlformats.org/markup-compatibility/2006" xmlns:p14="http://schemas.microsoft.com/office/powerpoint/2010/main">
    <mc:Choice Requires="p14">
      <p:transition spd="slow" p14:dur="2000" advTm="125758"/>
    </mc:Choice>
    <mc:Fallback xmlns="">
      <p:transition spd="slow" advTm="125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21C17-B000-8880-AA52-354A0AF20264}"/>
              </a:ext>
            </a:extLst>
          </p:cNvPr>
          <p:cNvPicPr>
            <a:picLocks noChangeAspect="1"/>
          </p:cNvPicPr>
          <p:nvPr/>
        </p:nvPicPr>
        <p:blipFill>
          <a:blip r:embed="rId3"/>
          <a:stretch>
            <a:fillRect/>
          </a:stretch>
        </p:blipFill>
        <p:spPr>
          <a:xfrm>
            <a:off x="1524000" y="762000"/>
            <a:ext cx="5682712" cy="5490393"/>
          </a:xfrm>
          <a:prstGeom prst="rect">
            <a:avLst/>
          </a:prstGeom>
        </p:spPr>
      </p:pic>
      <p:sp>
        <p:nvSpPr>
          <p:cNvPr id="4" name="TextBox 3">
            <a:extLst>
              <a:ext uri="{FF2B5EF4-FFF2-40B4-BE49-F238E27FC236}">
                <a16:creationId xmlns:a16="http://schemas.microsoft.com/office/drawing/2014/main" id="{688E9BA1-4C81-3AFC-3948-A2E9C08A4388}"/>
              </a:ext>
            </a:extLst>
          </p:cNvPr>
          <p:cNvSpPr txBox="1"/>
          <p:nvPr/>
        </p:nvSpPr>
        <p:spPr>
          <a:xfrm>
            <a:off x="7010400" y="2514600"/>
            <a:ext cx="4114800" cy="2862322"/>
          </a:xfrm>
          <a:prstGeom prst="rect">
            <a:avLst/>
          </a:prstGeom>
          <a:noFill/>
        </p:spPr>
        <p:txBody>
          <a:bodyPr wrap="square">
            <a:spAutoFit/>
          </a:bodyPr>
          <a:lstStyle/>
          <a:p>
            <a:r>
              <a:rPr lang="en-US" b="1" dirty="0"/>
              <a:t>In 2023, among persons 15 years of age or older with TB disease:</a:t>
            </a:r>
          </a:p>
          <a:p>
            <a:endParaRPr lang="en-US" dirty="0"/>
          </a:p>
          <a:p>
            <a:r>
              <a:rPr lang="en-US" dirty="0"/>
              <a:t>695 (8.3%) persons reported ever experiencing homelessness during their lifetime, and</a:t>
            </a:r>
          </a:p>
          <a:p>
            <a:endParaRPr lang="en-US" dirty="0"/>
          </a:p>
          <a:p>
            <a:r>
              <a:rPr lang="en-US" dirty="0"/>
              <a:t>536 (5.9%) persons reported experiencing homelessness within 12 months prior to TB diagnosis.</a:t>
            </a:r>
          </a:p>
        </p:txBody>
      </p:sp>
    </p:spTree>
    <p:extLst>
      <p:ext uri="{BB962C8B-B14F-4D97-AF65-F5344CB8AC3E}">
        <p14:creationId xmlns:p14="http://schemas.microsoft.com/office/powerpoint/2010/main" val="82893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362200"/>
            <a:ext cx="8229600" cy="3962400"/>
          </a:xfrm>
        </p:spPr>
        <p:txBody>
          <a:bodyPr/>
          <a:lstStyle/>
          <a:p>
            <a:pPr lvl="0"/>
            <a:r>
              <a:rPr lang="en-US" dirty="0">
                <a:solidFill>
                  <a:prstClr val="black"/>
                </a:solidFill>
              </a:rPr>
              <a:t>Poorly ventilated settings</a:t>
            </a:r>
          </a:p>
          <a:p>
            <a:pPr lvl="0"/>
            <a:r>
              <a:rPr lang="en-US" dirty="0">
                <a:solidFill>
                  <a:prstClr val="black"/>
                </a:solidFill>
              </a:rPr>
              <a:t>Crowding</a:t>
            </a:r>
            <a:endParaRPr lang="en-US" dirty="0"/>
          </a:p>
        </p:txBody>
      </p:sp>
      <p:sp>
        <p:nvSpPr>
          <p:cNvPr id="3" name="Title 2"/>
          <p:cNvSpPr>
            <a:spLocks noGrp="1"/>
          </p:cNvSpPr>
          <p:nvPr>
            <p:ph type="title"/>
          </p:nvPr>
        </p:nvSpPr>
        <p:spPr>
          <a:xfrm>
            <a:off x="1486785" y="337342"/>
            <a:ext cx="9218429" cy="1325563"/>
          </a:xfrm>
        </p:spPr>
        <p:txBody>
          <a:bodyPr>
            <a:normAutofit/>
          </a:bodyPr>
          <a:lstStyle/>
          <a:p>
            <a:pPr algn="ctr"/>
            <a:r>
              <a:rPr lang="en-US" dirty="0">
                <a:solidFill>
                  <a:srgbClr val="0000FF"/>
                </a:solidFill>
              </a:rPr>
              <a:t>What are environmental factors which </a:t>
            </a:r>
            <a:br>
              <a:rPr lang="en-US" dirty="0">
                <a:solidFill>
                  <a:srgbClr val="0000FF"/>
                </a:solidFill>
              </a:rPr>
            </a:br>
            <a:r>
              <a:rPr lang="en-US" dirty="0">
                <a:solidFill>
                  <a:srgbClr val="0000FF"/>
                </a:solidFill>
              </a:rPr>
              <a:t>increase likelihood of TB transmission?</a:t>
            </a:r>
          </a:p>
        </p:txBody>
      </p:sp>
      <p:pic>
        <p:nvPicPr>
          <p:cNvPr id="3074" name="Picture 2" descr="http://www.ekshiksha.org.in/Images_09.13WhyDoWeFallIll/image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200400"/>
            <a:ext cx="4000500" cy="26574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8857343"/>
      </p:ext>
    </p:extLst>
  </p:cSld>
  <p:clrMapOvr>
    <a:masterClrMapping/>
  </p:clrMapOvr>
  <mc:AlternateContent xmlns:mc="http://schemas.openxmlformats.org/markup-compatibility/2006" xmlns:p14="http://schemas.microsoft.com/office/powerpoint/2010/main">
    <mc:Choice Requires="p14">
      <p:transition spd="slow" p14:dur="2000" advTm="59148"/>
    </mc:Choice>
    <mc:Fallback xmlns="">
      <p:transition spd="slow" advTm="591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1219201"/>
            <a:ext cx="4648200" cy="5516563"/>
          </a:xfrm>
        </p:spPr>
        <p:txBody>
          <a:bodyPr>
            <a:noAutofit/>
          </a:bodyPr>
          <a:lstStyle/>
          <a:p>
            <a:r>
              <a:rPr lang="en-US" sz="1800" dirty="0"/>
              <a:t>‘Persons per room’ is widely used an indicator of crowding</a:t>
            </a:r>
          </a:p>
          <a:p>
            <a:pPr lvl="1"/>
            <a:r>
              <a:rPr lang="en-US" sz="1600" dirty="0"/>
              <a:t>Definition is problematic, varies between countries and temporally</a:t>
            </a:r>
          </a:p>
          <a:p>
            <a:pPr lvl="1"/>
            <a:endParaRPr lang="en-US" sz="1600" dirty="0"/>
          </a:p>
          <a:p>
            <a:r>
              <a:rPr lang="en-US" sz="1800" dirty="0"/>
              <a:t>Increases the likelihood of contact between an infectious TB case and a susceptible person and increases intimacy of exposure</a:t>
            </a:r>
          </a:p>
          <a:p>
            <a:pPr lvl="1"/>
            <a:r>
              <a:rPr lang="en-US" sz="1600" dirty="0"/>
              <a:t>PPD conversion in children living in houses of TB cases is associated with the number of cubic </a:t>
            </a:r>
            <a:r>
              <a:rPr lang="en-US" sz="1600" dirty="0" err="1"/>
              <a:t>ft</a:t>
            </a:r>
            <a:r>
              <a:rPr lang="en-US" sz="1600" dirty="0"/>
              <a:t>/person in house</a:t>
            </a:r>
          </a:p>
          <a:p>
            <a:pPr lvl="2"/>
            <a:r>
              <a:rPr lang="en-US" sz="1400" dirty="0"/>
              <a:t>Chapman JS. Social and other factors in </a:t>
            </a:r>
            <a:r>
              <a:rPr lang="en-US" sz="1400" dirty="0" err="1"/>
              <a:t>intrafamilial</a:t>
            </a:r>
            <a:r>
              <a:rPr lang="en-US" sz="1400" dirty="0"/>
              <a:t> transmission of tuberculosis. Am Rev </a:t>
            </a:r>
            <a:r>
              <a:rPr lang="en-US" sz="1400" dirty="0" err="1"/>
              <a:t>Respir</a:t>
            </a:r>
            <a:r>
              <a:rPr lang="en-US" sz="1400" dirty="0"/>
              <a:t> Dis 1964</a:t>
            </a:r>
          </a:p>
          <a:p>
            <a:pPr lvl="1"/>
            <a:r>
              <a:rPr lang="en-US" sz="1600" dirty="0"/>
              <a:t>The number of new TB cases was highly correlated with overcrowding. </a:t>
            </a:r>
          </a:p>
          <a:p>
            <a:pPr lvl="2"/>
            <a:r>
              <a:rPr lang="en-US" sz="1200" dirty="0"/>
              <a:t>Stein L. Glasgow tuberculosis and housing</a:t>
            </a:r>
            <a:r>
              <a:rPr lang="en-US" sz="1400" dirty="0"/>
              <a:t>. Tubercle 1954:35; 195-203</a:t>
            </a:r>
          </a:p>
        </p:txBody>
      </p:sp>
      <p:sp>
        <p:nvSpPr>
          <p:cNvPr id="3" name="Title 2"/>
          <p:cNvSpPr>
            <a:spLocks noGrp="1"/>
          </p:cNvSpPr>
          <p:nvPr>
            <p:ph type="title"/>
          </p:nvPr>
        </p:nvSpPr>
        <p:spPr>
          <a:xfrm>
            <a:off x="1981200" y="533400"/>
            <a:ext cx="8229600" cy="685800"/>
          </a:xfrm>
        </p:spPr>
        <p:txBody>
          <a:bodyPr>
            <a:normAutofit/>
          </a:bodyPr>
          <a:lstStyle/>
          <a:p>
            <a:r>
              <a:rPr lang="en-US" dirty="0">
                <a:solidFill>
                  <a:srgbClr val="0000FF"/>
                </a:solidFill>
              </a:rPr>
              <a:t>Crowding and Risk of TB Transmission </a:t>
            </a:r>
          </a:p>
        </p:txBody>
      </p:sp>
      <p:pic>
        <p:nvPicPr>
          <p:cNvPr id="12290" name="Picture 2" descr="https://s3.amazonaws.com/lowres.cartoonstock.com/social-issues-overcrowding-crowding-crowds-houses-homes-wda0487_lo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917701"/>
            <a:ext cx="3810000" cy="39624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9458494"/>
      </p:ext>
    </p:extLst>
  </p:cSld>
  <p:clrMapOvr>
    <a:masterClrMapping/>
  </p:clrMapOvr>
  <mc:AlternateContent xmlns:mc="http://schemas.openxmlformats.org/markup-compatibility/2006" xmlns:p14="http://schemas.microsoft.com/office/powerpoint/2010/main">
    <mc:Choice Requires="p14">
      <p:transition spd="slow" p14:dur="2000" advTm="104037"/>
    </mc:Choice>
    <mc:Fallback xmlns="">
      <p:transition spd="slow" advTm="1040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533400"/>
            <a:ext cx="8197362" cy="984738"/>
          </a:xfrm>
        </p:spPr>
        <p:txBody>
          <a:bodyPr>
            <a:normAutofit fontScale="90000"/>
          </a:bodyPr>
          <a:lstStyle/>
          <a:p>
            <a:r>
              <a:rPr lang="en-US" dirty="0">
                <a:solidFill>
                  <a:srgbClr val="0000FF"/>
                </a:solidFill>
              </a:rPr>
              <a:t>Poor Ventilation and Risk of TB Transmission</a:t>
            </a:r>
          </a:p>
        </p:txBody>
      </p:sp>
      <p:sp>
        <p:nvSpPr>
          <p:cNvPr id="6" name="Content Placeholder 5"/>
          <p:cNvSpPr>
            <a:spLocks noGrp="1"/>
          </p:cNvSpPr>
          <p:nvPr>
            <p:ph sz="half" idx="2"/>
          </p:nvPr>
        </p:nvSpPr>
        <p:spPr>
          <a:xfrm>
            <a:off x="6720988" y="2137354"/>
            <a:ext cx="3457575" cy="2815647"/>
          </a:xfrm>
        </p:spPr>
        <p:txBody>
          <a:bodyPr>
            <a:normAutofit/>
          </a:bodyPr>
          <a:lstStyle/>
          <a:p>
            <a:r>
              <a:rPr lang="en-US" sz="2000" dirty="0"/>
              <a:t>Simplistic parametric model</a:t>
            </a:r>
          </a:p>
          <a:p>
            <a:endParaRPr lang="en-US" sz="2000" dirty="0"/>
          </a:p>
          <a:p>
            <a:r>
              <a:rPr lang="en-US" sz="2000" dirty="0"/>
              <a:t>Depends on other factors such as room volume, occupancy density, infectious dose and susceptibility of host</a:t>
            </a:r>
          </a:p>
        </p:txBody>
      </p:sp>
      <p:sp>
        <p:nvSpPr>
          <p:cNvPr id="4" name="TextBox 3"/>
          <p:cNvSpPr txBox="1"/>
          <p:nvPr/>
        </p:nvSpPr>
        <p:spPr>
          <a:xfrm>
            <a:off x="2514601" y="5918758"/>
            <a:ext cx="7161063" cy="461665"/>
          </a:xfrm>
          <a:prstGeom prst="rect">
            <a:avLst/>
          </a:prstGeom>
          <a:noFill/>
        </p:spPr>
        <p:txBody>
          <a:bodyPr wrap="none" rtlCol="0">
            <a:spAutoFit/>
          </a:bodyPr>
          <a:lstStyle/>
          <a:p>
            <a:r>
              <a:rPr lang="en-US" sz="1200" dirty="0"/>
              <a:t>The transmission of tuberculosis in confined spaces: an analytical review of alternative epidemiological models, </a:t>
            </a:r>
          </a:p>
          <a:p>
            <a:r>
              <a:rPr lang="en-US" sz="1200" dirty="0"/>
              <a:t>		</a:t>
            </a:r>
            <a:r>
              <a:rPr lang="en-US" sz="1200" dirty="0" err="1"/>
              <a:t>Beggs</a:t>
            </a:r>
            <a:r>
              <a:rPr lang="en-US" sz="1200" dirty="0"/>
              <a:t> C.B., Int J </a:t>
            </a:r>
            <a:r>
              <a:rPr lang="en-US" sz="1200" dirty="0" err="1"/>
              <a:t>Tuberc</a:t>
            </a:r>
            <a:r>
              <a:rPr lang="en-US" sz="1200" dirty="0"/>
              <a:t> Ling Dis 7(11): 1015-1026, 2003</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518138"/>
            <a:ext cx="4619625" cy="398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73900714"/>
      </p:ext>
    </p:extLst>
  </p:cSld>
  <p:clrMapOvr>
    <a:masterClrMapping/>
  </p:clrMapOvr>
  <mc:AlternateContent xmlns:mc="http://schemas.openxmlformats.org/markup-compatibility/2006" xmlns:p14="http://schemas.microsoft.com/office/powerpoint/2010/main">
    <mc:Choice Requires="p14">
      <p:transition spd="slow" p14:dur="2000" advTm="70400"/>
    </mc:Choice>
    <mc:Fallback xmlns="">
      <p:transition spd="slow" advTm="70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9546771" cy="912808"/>
          </a:xfrm>
        </p:spPr>
        <p:txBody>
          <a:bodyPr>
            <a:noAutofit/>
          </a:bodyPr>
          <a:lstStyle/>
          <a:p>
            <a:pPr algn="ctr"/>
            <a:r>
              <a:rPr lang="en-US" sz="3600" dirty="0">
                <a:solidFill>
                  <a:srgbClr val="0000FF"/>
                </a:solidFill>
              </a:rPr>
              <a:t>Guidelines for Preventing the Transmission of </a:t>
            </a:r>
            <a:r>
              <a:rPr lang="en-US" sz="3600" i="1" dirty="0" err="1">
                <a:solidFill>
                  <a:srgbClr val="0000FF"/>
                </a:solidFill>
              </a:rPr>
              <a:t>M.tuberculosis</a:t>
            </a:r>
            <a:r>
              <a:rPr lang="en-US" sz="3600" dirty="0">
                <a:solidFill>
                  <a:srgbClr val="0000FF"/>
                </a:solidFill>
              </a:rPr>
              <a:t> in Health-Care Settings 2005; CDC</a:t>
            </a:r>
          </a:p>
        </p:txBody>
      </p:sp>
      <p:sp>
        <p:nvSpPr>
          <p:cNvPr id="3" name="Content Placeholder 2"/>
          <p:cNvSpPr>
            <a:spLocks noGrp="1"/>
          </p:cNvSpPr>
          <p:nvPr>
            <p:ph sz="half" idx="1"/>
          </p:nvPr>
        </p:nvSpPr>
        <p:spPr>
          <a:xfrm>
            <a:off x="6019800" y="2179638"/>
            <a:ext cx="4038600" cy="3916363"/>
          </a:xfrm>
        </p:spPr>
        <p:txBody>
          <a:bodyPr>
            <a:normAutofit/>
          </a:bodyPr>
          <a:lstStyle/>
          <a:p>
            <a:r>
              <a:rPr lang="en-US" dirty="0"/>
              <a:t>Airborne infection isolation room</a:t>
            </a:r>
          </a:p>
          <a:p>
            <a:pPr lvl="1">
              <a:spcAft>
                <a:spcPts val="600"/>
              </a:spcAft>
            </a:pPr>
            <a:r>
              <a:rPr lang="en-US" sz="1800" dirty="0"/>
              <a:t>Minimum ventilation rate of 12 air changes per hour</a:t>
            </a:r>
          </a:p>
          <a:p>
            <a:pPr lvl="1">
              <a:spcAft>
                <a:spcPts val="600"/>
              </a:spcAft>
            </a:pPr>
            <a:r>
              <a:rPr lang="en-US" sz="1800" dirty="0"/>
              <a:t>Negative pressure rooms created by exhausting air</a:t>
            </a:r>
          </a:p>
          <a:p>
            <a:pPr lvl="1">
              <a:spcAft>
                <a:spcPts val="600"/>
              </a:spcAft>
            </a:pPr>
            <a:r>
              <a:rPr lang="en-US" sz="1800" dirty="0"/>
              <a:t>HEPA filters recommended ± UV germicidal irradiation</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092" y="1752600"/>
            <a:ext cx="2370526" cy="2756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2186" y="4648201"/>
            <a:ext cx="3194341"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43644206"/>
      </p:ext>
    </p:extLst>
  </p:cSld>
  <p:clrMapOvr>
    <a:masterClrMapping/>
  </p:clrMapOvr>
  <mc:AlternateContent xmlns:mc="http://schemas.openxmlformats.org/markup-compatibility/2006" xmlns:p14="http://schemas.microsoft.com/office/powerpoint/2010/main">
    <mc:Choice Requires="p14">
      <p:transition spd="slow" p14:dur="2000" advTm="64942"/>
    </mc:Choice>
    <mc:Fallback xmlns="">
      <p:transition spd="slow" advTm="649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981200" y="2209800"/>
            <a:ext cx="8229600" cy="3276600"/>
          </a:xfrm>
          <a:prstGeom prst="rect">
            <a:avLst/>
          </a:prstGeom>
        </p:spPr>
        <p:txBody>
          <a:bodyPr>
            <a:normAutofit/>
          </a:bodyPr>
          <a:lstStyle/>
          <a:p>
            <a:pPr marL="514350" indent="-514350">
              <a:spcAft>
                <a:spcPts val="1200"/>
              </a:spcAft>
              <a:buFont typeface="+mj-lt"/>
              <a:buAutoNum type="arabicPeriod"/>
            </a:pPr>
            <a:r>
              <a:rPr lang="en-US" sz="2400" dirty="0"/>
              <a:t>Describe the current epidemiology of TB in Texas, the United States and globally</a:t>
            </a:r>
          </a:p>
          <a:p>
            <a:pPr marL="514350" indent="-514350">
              <a:spcAft>
                <a:spcPts val="1200"/>
              </a:spcAft>
              <a:buFont typeface="+mj-lt"/>
              <a:buAutoNum type="arabicPeriod"/>
            </a:pPr>
            <a:r>
              <a:rPr lang="en-US" sz="2400" dirty="0"/>
              <a:t>List the groups of people who are more likely to be exposed to or infected with </a:t>
            </a:r>
            <a:r>
              <a:rPr lang="en-US" sz="2400" i="1" dirty="0"/>
              <a:t>Mycobacterium tuberculosis </a:t>
            </a:r>
          </a:p>
          <a:p>
            <a:pPr marL="514350" indent="-514350">
              <a:spcAft>
                <a:spcPts val="1200"/>
              </a:spcAft>
              <a:buFont typeface="+mj-lt"/>
              <a:buAutoNum type="arabicPeriod"/>
            </a:pPr>
            <a:r>
              <a:rPr lang="en-US" sz="2400" dirty="0"/>
              <a:t>List risk factors for progression to TB disease if infected with </a:t>
            </a:r>
            <a:r>
              <a:rPr lang="en-US" sz="2400" i="1" dirty="0"/>
              <a:t>M. tuberculosis</a:t>
            </a:r>
          </a:p>
        </p:txBody>
      </p:sp>
      <p:sp>
        <p:nvSpPr>
          <p:cNvPr id="81922" name="Rectangle 2"/>
          <p:cNvSpPr>
            <a:spLocks noGrp="1" noChangeAspect="1" noChangeArrowheads="1"/>
          </p:cNvSpPr>
          <p:nvPr>
            <p:ph type="title"/>
          </p:nvPr>
        </p:nvSpPr>
        <p:spPr>
          <a:prstGeom prst="rect">
            <a:avLst/>
          </a:prstGeom>
        </p:spPr>
        <p:txBody>
          <a:bodyPr/>
          <a:lstStyle/>
          <a:p>
            <a:pPr eaLnBrk="1" hangingPunct="1"/>
            <a:r>
              <a:rPr lang="en-US" dirty="0">
                <a:solidFill>
                  <a:srgbClr val="0000FF"/>
                </a:solidFill>
              </a:rPr>
              <a:t>Objectives</a:t>
            </a:r>
          </a:p>
        </p:txBody>
      </p:sp>
    </p:spTree>
    <p:custDataLst>
      <p:tags r:id="rId1"/>
    </p:custDataLst>
    <p:extLst>
      <p:ext uri="{BB962C8B-B14F-4D97-AF65-F5344CB8AC3E}">
        <p14:creationId xmlns:p14="http://schemas.microsoft.com/office/powerpoint/2010/main" val="1486160039"/>
      </p:ext>
    </p:extLst>
  </p:cSld>
  <p:clrMapOvr>
    <a:masterClrMapping/>
  </p:clrMapOvr>
  <mc:AlternateContent xmlns:mc="http://schemas.openxmlformats.org/markup-compatibility/2006" xmlns:p14="http://schemas.microsoft.com/office/powerpoint/2010/main">
    <mc:Choice Requires="p14">
      <p:transition spd="slow" p14:dur="2000" advTm="27660"/>
    </mc:Choice>
    <mc:Fallback xmlns="">
      <p:transition spd="slow" advTm="27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312824"/>
            <a:ext cx="8534400" cy="1143000"/>
          </a:xfrm>
        </p:spPr>
        <p:txBody>
          <a:bodyPr>
            <a:normAutofit fontScale="90000"/>
          </a:bodyPr>
          <a:lstStyle/>
          <a:p>
            <a:pPr algn="ctr"/>
            <a:r>
              <a:rPr lang="en-US" dirty="0">
                <a:solidFill>
                  <a:srgbClr val="0000FF"/>
                </a:solidFill>
              </a:rPr>
              <a:t>Why are Healthcare Workers Sick of TB?</a:t>
            </a:r>
          </a:p>
        </p:txBody>
      </p:sp>
      <p:sp>
        <p:nvSpPr>
          <p:cNvPr id="5" name="Content Placeholder 4"/>
          <p:cNvSpPr>
            <a:spLocks noGrp="1"/>
          </p:cNvSpPr>
          <p:nvPr>
            <p:ph sz="half" idx="1"/>
          </p:nvPr>
        </p:nvSpPr>
        <p:spPr>
          <a:xfrm>
            <a:off x="1981200" y="1905001"/>
            <a:ext cx="4038600" cy="4221163"/>
          </a:xfrm>
        </p:spPr>
        <p:txBody>
          <a:bodyPr>
            <a:normAutofit fontScale="77500" lnSpcReduction="20000"/>
          </a:bodyPr>
          <a:lstStyle/>
          <a:p>
            <a:pPr lvl="0"/>
            <a:r>
              <a:rPr lang="en-US" sz="2900" dirty="0">
                <a:solidFill>
                  <a:prstClr val="black"/>
                </a:solidFill>
              </a:rPr>
              <a:t>In low- and middle-income countries </a:t>
            </a:r>
            <a:r>
              <a:rPr lang="en-US" sz="2900" dirty="0">
                <a:solidFill>
                  <a:srgbClr val="FF0000"/>
                </a:solidFill>
              </a:rPr>
              <a:t>annual risk</a:t>
            </a:r>
            <a:r>
              <a:rPr lang="en-US" sz="2900" dirty="0">
                <a:solidFill>
                  <a:prstClr val="black"/>
                </a:solidFill>
              </a:rPr>
              <a:t> of TB infection in HCWs </a:t>
            </a:r>
            <a:r>
              <a:rPr lang="en-US" sz="2900" dirty="0">
                <a:solidFill>
                  <a:srgbClr val="FF0000"/>
                </a:solidFill>
              </a:rPr>
              <a:t>3.9% to 14.3%</a:t>
            </a:r>
            <a:r>
              <a:rPr lang="en-US" sz="2900" dirty="0">
                <a:solidFill>
                  <a:prstClr val="black"/>
                </a:solidFill>
              </a:rPr>
              <a:t> (</a:t>
            </a:r>
            <a:r>
              <a:rPr lang="en-US" sz="2900" dirty="0"/>
              <a:t>between 2.6% and 11.3% </a:t>
            </a:r>
            <a:r>
              <a:rPr lang="en-US" sz="2900" dirty="0">
                <a:solidFill>
                  <a:prstClr val="black"/>
                </a:solidFill>
              </a:rPr>
              <a:t>attributable to occupational exposure).</a:t>
            </a:r>
          </a:p>
          <a:p>
            <a:pPr marL="0" indent="0">
              <a:buNone/>
            </a:pPr>
            <a:r>
              <a:rPr lang="en-US" sz="3000" dirty="0">
                <a:solidFill>
                  <a:prstClr val="black"/>
                </a:solidFill>
                <a:latin typeface="POJOF J+ Adv P 4 D F 60 E"/>
              </a:rPr>
              <a:t>	</a:t>
            </a:r>
            <a:r>
              <a:rPr lang="en-US" sz="1400" dirty="0">
                <a:solidFill>
                  <a:srgbClr val="000000"/>
                </a:solidFill>
              </a:rPr>
              <a:t>Joshi R, </a:t>
            </a:r>
            <a:r>
              <a:rPr lang="en-US" sz="1400" dirty="0" err="1">
                <a:solidFill>
                  <a:srgbClr val="000000"/>
                </a:solidFill>
              </a:rPr>
              <a:t>Reingold</a:t>
            </a:r>
            <a:r>
              <a:rPr lang="en-US" sz="1400" dirty="0">
                <a:solidFill>
                  <a:srgbClr val="000000"/>
                </a:solidFill>
              </a:rPr>
              <a:t> AL, </a:t>
            </a:r>
            <a:r>
              <a:rPr lang="en-US" sz="1400" dirty="0" err="1">
                <a:solidFill>
                  <a:srgbClr val="000000"/>
                </a:solidFill>
              </a:rPr>
              <a:t>Menzies</a:t>
            </a:r>
            <a:r>
              <a:rPr lang="en-US" sz="1400" dirty="0">
                <a:solidFill>
                  <a:srgbClr val="000000"/>
                </a:solidFill>
              </a:rPr>
              <a:t> D, </a:t>
            </a:r>
            <a:r>
              <a:rPr lang="en-US" sz="1400" dirty="0" err="1">
                <a:solidFill>
                  <a:srgbClr val="000000"/>
                </a:solidFill>
              </a:rPr>
              <a:t>Pai</a:t>
            </a:r>
            <a:r>
              <a:rPr lang="en-US" sz="1400" dirty="0">
                <a:solidFill>
                  <a:srgbClr val="000000"/>
                </a:solidFill>
              </a:rPr>
              <a:t> M. 	Tuberculosis among health-care workers in low- and 	middle-income countries: a systematic review. </a:t>
            </a:r>
            <a:r>
              <a:rPr lang="en-US" sz="1400" dirty="0" err="1">
                <a:solidFill>
                  <a:srgbClr val="000000"/>
                </a:solidFill>
              </a:rPr>
              <a:t>PLoS</a:t>
            </a:r>
            <a:r>
              <a:rPr lang="en-US" sz="1400" dirty="0">
                <a:solidFill>
                  <a:srgbClr val="000000"/>
                </a:solidFill>
              </a:rPr>
              <a:t> 	Med 2006;3(12):e494. </a:t>
            </a:r>
          </a:p>
          <a:p>
            <a:pPr marL="0" indent="0">
              <a:buNone/>
            </a:pPr>
            <a:endParaRPr lang="en-US" sz="1400" dirty="0">
              <a:solidFill>
                <a:prstClr val="black"/>
              </a:solidFill>
            </a:endParaRPr>
          </a:p>
          <a:p>
            <a:pPr lvl="0"/>
            <a:r>
              <a:rPr lang="en-US" sz="2900" dirty="0">
                <a:solidFill>
                  <a:srgbClr val="FF0000"/>
                </a:solidFill>
              </a:rPr>
              <a:t>Annual risk </a:t>
            </a:r>
            <a:r>
              <a:rPr lang="en-US" sz="2900" dirty="0">
                <a:solidFill>
                  <a:prstClr val="black"/>
                </a:solidFill>
              </a:rPr>
              <a:t>of developing TB disease was </a:t>
            </a:r>
            <a:r>
              <a:rPr lang="en-US" sz="2900" dirty="0">
                <a:solidFill>
                  <a:srgbClr val="FF0000"/>
                </a:solidFill>
              </a:rPr>
              <a:t>three times higher </a:t>
            </a:r>
            <a:r>
              <a:rPr lang="en-US" sz="2900" dirty="0">
                <a:solidFill>
                  <a:prstClr val="black"/>
                </a:solidFill>
              </a:rPr>
              <a:t>(95% CI:2.43–3.51) for HCWs compared to the general population. </a:t>
            </a:r>
          </a:p>
          <a:p>
            <a:pPr marL="0" indent="0">
              <a:buNone/>
            </a:pPr>
            <a:r>
              <a:rPr lang="en-US" sz="1400" dirty="0">
                <a:solidFill>
                  <a:srgbClr val="000000"/>
                </a:solidFill>
                <a:latin typeface="POJOF J+ Adv P 4 D F 60 E"/>
              </a:rPr>
              <a:t>	</a:t>
            </a:r>
            <a:r>
              <a:rPr lang="en-US" sz="1400" dirty="0" err="1">
                <a:solidFill>
                  <a:srgbClr val="000000"/>
                </a:solidFill>
              </a:rPr>
              <a:t>Baussano</a:t>
            </a:r>
            <a:r>
              <a:rPr lang="en-US" sz="1400" dirty="0">
                <a:solidFill>
                  <a:srgbClr val="000000"/>
                </a:solidFill>
              </a:rPr>
              <a:t> I, Nunn P, Williams B, </a:t>
            </a:r>
            <a:r>
              <a:rPr lang="en-US" sz="1400" dirty="0" err="1">
                <a:solidFill>
                  <a:srgbClr val="000000"/>
                </a:solidFill>
              </a:rPr>
              <a:t>Pivetta</a:t>
            </a:r>
            <a:r>
              <a:rPr lang="en-US" sz="1400" dirty="0">
                <a:solidFill>
                  <a:srgbClr val="000000"/>
                </a:solidFill>
              </a:rPr>
              <a:t> E, </a:t>
            </a:r>
            <a:r>
              <a:rPr lang="en-US" sz="1400" dirty="0" err="1">
                <a:solidFill>
                  <a:srgbClr val="000000"/>
                </a:solidFill>
              </a:rPr>
              <a:t>Bugiani</a:t>
            </a:r>
            <a:r>
              <a:rPr lang="en-US" sz="1400" dirty="0">
                <a:solidFill>
                  <a:srgbClr val="000000"/>
                </a:solidFill>
              </a:rPr>
              <a:t> M, 	</a:t>
            </a:r>
            <a:r>
              <a:rPr lang="en-US" sz="1400" dirty="0" err="1">
                <a:solidFill>
                  <a:srgbClr val="000000"/>
                </a:solidFill>
              </a:rPr>
              <a:t>Scano</a:t>
            </a:r>
            <a:r>
              <a:rPr lang="en-US" sz="1400" dirty="0">
                <a:solidFill>
                  <a:srgbClr val="000000"/>
                </a:solidFill>
              </a:rPr>
              <a:t> F. Tuberculosis among health care workers. </a:t>
            </a:r>
            <a:r>
              <a:rPr lang="en-US" sz="1400" dirty="0" err="1">
                <a:solidFill>
                  <a:srgbClr val="000000"/>
                </a:solidFill>
              </a:rPr>
              <a:t>Emerg</a:t>
            </a:r>
            <a:r>
              <a:rPr lang="en-US" sz="1400" dirty="0">
                <a:solidFill>
                  <a:srgbClr val="000000"/>
                </a:solidFill>
              </a:rPr>
              <a:t> 	Infect Dis 2011;17(3):488–94. </a:t>
            </a:r>
            <a:endParaRPr lang="en-US" sz="1400" dirty="0">
              <a:solidFill>
                <a:prstClr val="black"/>
              </a:solidFill>
            </a:endParaRPr>
          </a:p>
          <a:p>
            <a:pPr marL="0" indent="0">
              <a:buNone/>
            </a:pPr>
            <a:endParaRPr lang="en-US" dirty="0"/>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201508" y="1807654"/>
            <a:ext cx="4038600" cy="284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172200" y="4648200"/>
            <a:ext cx="4572000" cy="923330"/>
          </a:xfrm>
          <a:prstGeom prst="rect">
            <a:avLst/>
          </a:prstGeom>
        </p:spPr>
        <p:txBody>
          <a:bodyPr>
            <a:spAutoFit/>
          </a:bodyPr>
          <a:lstStyle/>
          <a:p>
            <a:r>
              <a:rPr lang="en-US" dirty="0"/>
              <a:t>Four occupational drug-resistant TB survivors unite behind ZERO TB and ZERO STIGMA on South African National Women’s Day. </a:t>
            </a:r>
          </a:p>
        </p:txBody>
      </p:sp>
    </p:spTree>
    <p:custDataLst>
      <p:tags r:id="rId1"/>
    </p:custDataLst>
    <p:extLst>
      <p:ext uri="{BB962C8B-B14F-4D97-AF65-F5344CB8AC3E}">
        <p14:creationId xmlns:p14="http://schemas.microsoft.com/office/powerpoint/2010/main" val="1227675393"/>
      </p:ext>
    </p:extLst>
  </p:cSld>
  <p:clrMapOvr>
    <a:masterClrMapping/>
  </p:clrMapOvr>
  <mc:AlternateContent xmlns:mc="http://schemas.openxmlformats.org/markup-compatibility/2006" xmlns:p14="http://schemas.microsoft.com/office/powerpoint/2010/main">
    <mc:Choice Requires="p14">
      <p:transition spd="slow" p14:dur="2000" advTm="34488"/>
    </mc:Choice>
    <mc:Fallback xmlns="">
      <p:transition spd="slow" advTm="344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4903" y="4343401"/>
            <a:ext cx="8229600" cy="1247775"/>
          </a:xfrm>
        </p:spPr>
        <p:txBody>
          <a:bodyPr>
            <a:normAutofit/>
          </a:bodyPr>
          <a:lstStyle/>
          <a:p>
            <a:r>
              <a:rPr lang="en-US" sz="2200" dirty="0"/>
              <a:t>Extraordinarily high rate of production of droplet nuclei containing </a:t>
            </a:r>
            <a:r>
              <a:rPr lang="en-US" sz="2200" i="1" dirty="0"/>
              <a:t>M. tuberculosis</a:t>
            </a:r>
            <a:r>
              <a:rPr lang="en-US" sz="2200" dirty="0"/>
              <a:t> in ‘artificial’ clinically-induced outbreaks compared to ‘normal’ pulmonary TB patients</a:t>
            </a:r>
          </a:p>
        </p:txBody>
      </p:sp>
      <p:sp>
        <p:nvSpPr>
          <p:cNvPr id="3" name="Title 2"/>
          <p:cNvSpPr>
            <a:spLocks noGrp="1"/>
          </p:cNvSpPr>
          <p:nvPr>
            <p:ph type="title"/>
          </p:nvPr>
        </p:nvSpPr>
        <p:spPr>
          <a:xfrm>
            <a:off x="1984903" y="381000"/>
            <a:ext cx="8229600" cy="1143000"/>
          </a:xfrm>
        </p:spPr>
        <p:txBody>
          <a:bodyPr/>
          <a:lstStyle/>
          <a:p>
            <a:r>
              <a:rPr lang="en-US" dirty="0">
                <a:solidFill>
                  <a:srgbClr val="0000FF"/>
                </a:solidFill>
              </a:rPr>
              <a:t>Healthcare Associated Outbreaks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96459"/>
            <a:ext cx="8547668"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1" y="5867401"/>
            <a:ext cx="7161063" cy="461665"/>
          </a:xfrm>
          <a:prstGeom prst="rect">
            <a:avLst/>
          </a:prstGeom>
          <a:noFill/>
        </p:spPr>
        <p:txBody>
          <a:bodyPr wrap="none" rtlCol="0">
            <a:spAutoFit/>
          </a:bodyPr>
          <a:lstStyle/>
          <a:p>
            <a:r>
              <a:rPr lang="en-US" sz="1200" dirty="0"/>
              <a:t>The transmission of tuberculosis in confined spaces: an analytical review of alternative epidemiological models, </a:t>
            </a:r>
          </a:p>
          <a:p>
            <a:r>
              <a:rPr lang="en-US" sz="1200" dirty="0"/>
              <a:t>		</a:t>
            </a:r>
            <a:r>
              <a:rPr lang="en-US" sz="1200" dirty="0" err="1"/>
              <a:t>Beggs</a:t>
            </a:r>
            <a:r>
              <a:rPr lang="en-US" sz="1200" dirty="0"/>
              <a:t> C.B., </a:t>
            </a:r>
            <a:r>
              <a:rPr lang="en-US" sz="1200" dirty="0" err="1"/>
              <a:t>Int</a:t>
            </a:r>
            <a:r>
              <a:rPr lang="en-US" sz="1200" dirty="0"/>
              <a:t> J </a:t>
            </a:r>
            <a:r>
              <a:rPr lang="en-US" sz="1200" dirty="0" err="1"/>
              <a:t>Tuberc</a:t>
            </a:r>
            <a:r>
              <a:rPr lang="en-US" sz="1200" dirty="0"/>
              <a:t> Ling Dis 7(11): 1015-1026</a:t>
            </a:r>
          </a:p>
        </p:txBody>
      </p:sp>
    </p:spTree>
    <p:custDataLst>
      <p:tags r:id="rId1"/>
    </p:custDataLst>
    <p:extLst>
      <p:ext uri="{BB962C8B-B14F-4D97-AF65-F5344CB8AC3E}">
        <p14:creationId xmlns:p14="http://schemas.microsoft.com/office/powerpoint/2010/main" val="3927451307"/>
      </p:ext>
    </p:extLst>
  </p:cSld>
  <p:clrMapOvr>
    <a:masterClrMapping/>
  </p:clrMapOvr>
  <mc:AlternateContent xmlns:mc="http://schemas.openxmlformats.org/markup-compatibility/2006" xmlns:p14="http://schemas.microsoft.com/office/powerpoint/2010/main">
    <mc:Choice Requires="p14">
      <p:transition spd="slow" p14:dur="2000" advTm="102461"/>
    </mc:Choice>
    <mc:Fallback xmlns="">
      <p:transition spd="slow" advTm="102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B1E79-9FD4-AF7F-40BC-EF808634845D}"/>
              </a:ext>
            </a:extLst>
          </p:cNvPr>
          <p:cNvPicPr>
            <a:picLocks noChangeAspect="1"/>
          </p:cNvPicPr>
          <p:nvPr/>
        </p:nvPicPr>
        <p:blipFill>
          <a:blip r:embed="rId3"/>
          <a:stretch>
            <a:fillRect/>
          </a:stretch>
        </p:blipFill>
        <p:spPr>
          <a:xfrm>
            <a:off x="1828800" y="1295400"/>
            <a:ext cx="9144000" cy="4690835"/>
          </a:xfrm>
          <a:prstGeom prst="rect">
            <a:avLst/>
          </a:prstGeom>
        </p:spPr>
      </p:pic>
    </p:spTree>
    <p:extLst>
      <p:ext uri="{BB962C8B-B14F-4D97-AF65-F5344CB8AC3E}">
        <p14:creationId xmlns:p14="http://schemas.microsoft.com/office/powerpoint/2010/main" val="425086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057400"/>
            <a:ext cx="8229600" cy="4267200"/>
          </a:xfrm>
        </p:spPr>
        <p:txBody>
          <a:bodyPr>
            <a:normAutofit/>
          </a:bodyPr>
          <a:lstStyle/>
          <a:p>
            <a:r>
              <a:rPr lang="en-US" sz="2400" dirty="0"/>
              <a:t>Factors include: </a:t>
            </a:r>
          </a:p>
          <a:p>
            <a:pPr lvl="1"/>
            <a:r>
              <a:rPr lang="en-US" sz="2400" dirty="0"/>
              <a:t>Infectiousness of TB patient</a:t>
            </a:r>
          </a:p>
          <a:p>
            <a:pPr lvl="1"/>
            <a:r>
              <a:rPr lang="en-US" sz="2400" dirty="0"/>
              <a:t>Susceptibility of contact</a:t>
            </a:r>
          </a:p>
          <a:p>
            <a:pPr lvl="1"/>
            <a:r>
              <a:rPr lang="en-US" sz="2400" dirty="0"/>
              <a:t>Duration of contact</a:t>
            </a:r>
          </a:p>
          <a:p>
            <a:pPr lvl="2"/>
            <a:r>
              <a:rPr lang="en-US" dirty="0"/>
              <a:t>No safe exposure time has been established</a:t>
            </a:r>
          </a:p>
          <a:p>
            <a:pPr lvl="1"/>
            <a:r>
              <a:rPr lang="en-US" sz="2400" dirty="0"/>
              <a:t>Proximity of contact</a:t>
            </a:r>
          </a:p>
          <a:p>
            <a:pPr lvl="2"/>
            <a:r>
              <a:rPr lang="en-US" dirty="0"/>
              <a:t>Difficult to determine </a:t>
            </a:r>
          </a:p>
        </p:txBody>
      </p:sp>
      <p:sp>
        <p:nvSpPr>
          <p:cNvPr id="3" name="Title 2"/>
          <p:cNvSpPr>
            <a:spLocks noGrp="1"/>
          </p:cNvSpPr>
          <p:nvPr>
            <p:ph type="title"/>
          </p:nvPr>
        </p:nvSpPr>
        <p:spPr/>
        <p:txBody>
          <a:bodyPr>
            <a:normAutofit fontScale="90000"/>
          </a:bodyPr>
          <a:lstStyle/>
          <a:p>
            <a:br>
              <a:rPr lang="en-US" dirty="0"/>
            </a:br>
            <a:br>
              <a:rPr lang="en-US" dirty="0"/>
            </a:br>
            <a:r>
              <a:rPr lang="en-US" dirty="0">
                <a:solidFill>
                  <a:srgbClr val="0000FF"/>
                </a:solidFill>
              </a:rPr>
              <a:t>Contacts to persons with infectious TB disease</a:t>
            </a:r>
            <a:br>
              <a:rPr lang="en-US" dirty="0"/>
            </a:br>
            <a:endParaRPr lang="en-US" dirty="0"/>
          </a:p>
        </p:txBody>
      </p:sp>
      <p:sp>
        <p:nvSpPr>
          <p:cNvPr id="4" name="Rectangle 3"/>
          <p:cNvSpPr/>
          <p:nvPr/>
        </p:nvSpPr>
        <p:spPr>
          <a:xfrm>
            <a:off x="2209800" y="5410200"/>
            <a:ext cx="4572000" cy="523220"/>
          </a:xfrm>
          <a:prstGeom prst="rect">
            <a:avLst/>
          </a:prstGeom>
        </p:spPr>
        <p:txBody>
          <a:bodyPr>
            <a:spAutoFit/>
          </a:bodyPr>
          <a:lstStyle/>
          <a:p>
            <a:r>
              <a:rPr lang="en-US" sz="1400" dirty="0"/>
              <a:t>Contact Investigation for Tuberculosis: a systematic review and meta-analysis; Fox G, </a:t>
            </a:r>
            <a:r>
              <a:rPr lang="en-US" sz="1400" dirty="0" err="1"/>
              <a:t>Eur</a:t>
            </a:r>
            <a:r>
              <a:rPr lang="en-US" sz="1400" dirty="0"/>
              <a:t> </a:t>
            </a:r>
            <a:r>
              <a:rPr lang="en-US" sz="1400" dirty="0" err="1"/>
              <a:t>Respir</a:t>
            </a:r>
            <a:r>
              <a:rPr lang="en-US" sz="1400" dirty="0"/>
              <a:t> J. 2013</a:t>
            </a:r>
          </a:p>
        </p:txBody>
      </p:sp>
    </p:spTree>
    <p:custDataLst>
      <p:tags r:id="rId1"/>
    </p:custDataLst>
    <p:extLst>
      <p:ext uri="{BB962C8B-B14F-4D97-AF65-F5344CB8AC3E}">
        <p14:creationId xmlns:p14="http://schemas.microsoft.com/office/powerpoint/2010/main" val="4029848300"/>
      </p:ext>
    </p:extLst>
  </p:cSld>
  <p:clrMapOvr>
    <a:masterClrMapping/>
  </p:clrMapOvr>
  <mc:AlternateContent xmlns:mc="http://schemas.openxmlformats.org/markup-compatibility/2006" xmlns:p14="http://schemas.microsoft.com/office/powerpoint/2010/main">
    <mc:Choice Requires="p14">
      <p:transition spd="slow" p14:dur="2000" advTm="82176"/>
    </mc:Choice>
    <mc:Fallback xmlns="">
      <p:transition spd="slow" advTm="82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0000FF"/>
                </a:solidFill>
              </a:rPr>
              <a:t>Proximity and Duration of MTB Exposure</a:t>
            </a:r>
          </a:p>
        </p:txBody>
      </p:sp>
      <p:sp>
        <p:nvSpPr>
          <p:cNvPr id="5" name="Content Placeholder 4"/>
          <p:cNvSpPr>
            <a:spLocks noGrp="1"/>
          </p:cNvSpPr>
          <p:nvPr>
            <p:ph sz="half" idx="1"/>
          </p:nvPr>
        </p:nvSpPr>
        <p:spPr>
          <a:xfrm>
            <a:off x="1752600" y="2209800"/>
            <a:ext cx="3962400" cy="3276601"/>
          </a:xfrm>
        </p:spPr>
        <p:txBody>
          <a:bodyPr>
            <a:normAutofit/>
          </a:bodyPr>
          <a:lstStyle/>
          <a:p>
            <a:pPr>
              <a:spcAft>
                <a:spcPts val="1200"/>
              </a:spcAft>
            </a:pPr>
            <a:r>
              <a:rPr lang="en-US" sz="2000" dirty="0"/>
              <a:t>32 years old Korean lady MDR pulmonary TB</a:t>
            </a:r>
          </a:p>
          <a:p>
            <a:pPr>
              <a:spcAft>
                <a:spcPts val="1200"/>
              </a:spcAft>
            </a:pPr>
            <a:r>
              <a:rPr lang="en-US" sz="2000" dirty="0"/>
              <a:t>Flight from Chicago to Honolulu</a:t>
            </a:r>
          </a:p>
          <a:p>
            <a:pPr>
              <a:spcAft>
                <a:spcPts val="1200"/>
              </a:spcAft>
            </a:pPr>
            <a:r>
              <a:rPr lang="en-US" sz="2000" dirty="0"/>
              <a:t>Flight duration 8.75 hours</a:t>
            </a:r>
          </a:p>
          <a:p>
            <a:r>
              <a:rPr lang="en-US" sz="2000" dirty="0"/>
              <a:t>15 positive TST</a:t>
            </a:r>
          </a:p>
          <a:p>
            <a:pPr lvl="1">
              <a:spcAft>
                <a:spcPts val="1200"/>
              </a:spcAft>
            </a:pPr>
            <a:r>
              <a:rPr lang="en-US" sz="1800" dirty="0"/>
              <a:t>6 without TB risk factors</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1" y="1371600"/>
            <a:ext cx="4287293" cy="273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17178" y="6025741"/>
            <a:ext cx="6947671" cy="276999"/>
          </a:xfrm>
          <a:prstGeom prst="rect">
            <a:avLst/>
          </a:prstGeom>
          <a:noFill/>
        </p:spPr>
        <p:txBody>
          <a:bodyPr wrap="none" rtlCol="0">
            <a:spAutoFit/>
          </a:bodyPr>
          <a:lstStyle/>
          <a:p>
            <a:r>
              <a:rPr lang="en-US" sz="1200" dirty="0"/>
              <a:t>Transmission of Multidrug Resistant Mycobacterium tuberculosis during a long airplane flight, NEJM 4/11/96</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4476115"/>
            <a:ext cx="3103789" cy="158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24600" y="5257800"/>
            <a:ext cx="3048000"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Tree>
    <p:custDataLst>
      <p:tags r:id="rId1"/>
    </p:custDataLst>
    <p:extLst>
      <p:ext uri="{BB962C8B-B14F-4D97-AF65-F5344CB8AC3E}">
        <p14:creationId xmlns:p14="http://schemas.microsoft.com/office/powerpoint/2010/main" val="181106538"/>
      </p:ext>
    </p:extLst>
  </p:cSld>
  <p:clrMapOvr>
    <a:masterClrMapping/>
  </p:clrMapOvr>
  <mc:AlternateContent xmlns:mc="http://schemas.openxmlformats.org/markup-compatibility/2006" xmlns:p14="http://schemas.microsoft.com/office/powerpoint/2010/main">
    <mc:Choice Requires="p14">
      <p:transition spd="slow" p14:dur="2000" advTm="115926"/>
    </mc:Choice>
    <mc:Fallback xmlns="">
      <p:transition spd="slow" advTm="115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solidFill>
                  <a:srgbClr val="0000FF"/>
                </a:solidFill>
              </a:rPr>
              <a:t>Chest X-ray </a:t>
            </a:r>
            <a:r>
              <a:rPr lang="en-US" sz="3200" dirty="0">
                <a:solidFill>
                  <a:srgbClr val="0000FF"/>
                </a:solidFill>
              </a:rPr>
              <a:t>of Index Patient 8 days after Flight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57401"/>
            <a:ext cx="531809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66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85800"/>
            <a:ext cx="8229600" cy="990600"/>
          </a:xfrm>
        </p:spPr>
        <p:txBody>
          <a:bodyPr>
            <a:normAutofit fontScale="90000"/>
          </a:bodyPr>
          <a:lstStyle/>
          <a:p>
            <a:r>
              <a:rPr lang="en-US" dirty="0">
                <a:solidFill>
                  <a:srgbClr val="0000FF"/>
                </a:solidFill>
              </a:rPr>
              <a:t>Sputum Bacteriology – AFB smear positive</a:t>
            </a:r>
            <a:br>
              <a:rPr lang="en-US" dirty="0"/>
            </a:br>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094" y="1600201"/>
            <a:ext cx="6760625" cy="411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318"/>
          <p:cNvGrpSpPr>
            <a:grpSpLocks/>
          </p:cNvGrpSpPr>
          <p:nvPr/>
        </p:nvGrpSpPr>
        <p:grpSpPr bwMode="auto">
          <a:xfrm>
            <a:off x="1541585" y="2590800"/>
            <a:ext cx="2040508" cy="2535774"/>
            <a:chOff x="0" y="1632"/>
            <a:chExt cx="1344" cy="1536"/>
          </a:xfrm>
        </p:grpSpPr>
        <p:grpSp>
          <p:nvGrpSpPr>
            <p:cNvPr id="6" name="Group 315"/>
            <p:cNvGrpSpPr>
              <a:grpSpLocks noChangeAspect="1"/>
            </p:cNvGrpSpPr>
            <p:nvPr/>
          </p:nvGrpSpPr>
          <p:grpSpPr bwMode="auto">
            <a:xfrm>
              <a:off x="288" y="1920"/>
              <a:ext cx="795" cy="960"/>
              <a:chOff x="144" y="2640"/>
              <a:chExt cx="1043" cy="1215"/>
            </a:xfrm>
          </p:grpSpPr>
          <p:sp>
            <p:nvSpPr>
              <p:cNvPr id="8" name="AutoShape 314"/>
              <p:cNvSpPr>
                <a:spLocks noChangeAspect="1" noChangeArrowheads="1" noTextEdit="1"/>
              </p:cNvSpPr>
              <p:nvPr/>
            </p:nvSpPr>
            <p:spPr bwMode="auto">
              <a:xfrm>
                <a:off x="144" y="2640"/>
                <a:ext cx="1043" cy="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defRPr/>
                </a:pPr>
                <a:endParaRPr lang="en-US" kern="0">
                  <a:solidFill>
                    <a:srgbClr val="000000"/>
                  </a:solidFill>
                  <a:latin typeface="Arial" charset="0"/>
                </a:endParaRPr>
              </a:p>
            </p:txBody>
          </p:sp>
          <p:pic>
            <p:nvPicPr>
              <p:cNvPr id="9" name="Picture 3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2640"/>
                <a:ext cx="1048"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utoShape 317"/>
            <p:cNvSpPr>
              <a:spLocks noChangeArrowheads="1"/>
            </p:cNvSpPr>
            <p:nvPr/>
          </p:nvSpPr>
          <p:spPr bwMode="auto">
            <a:xfrm>
              <a:off x="0" y="1632"/>
              <a:ext cx="1344" cy="15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4 h 21600"/>
                <a:gd name="T26" fmla="*/ 18434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32" y="10800"/>
                  </a:moveTo>
                  <a:cubicBezTo>
                    <a:pt x="4532" y="14262"/>
                    <a:pt x="7338" y="17068"/>
                    <a:pt x="10800" y="17068"/>
                  </a:cubicBezTo>
                  <a:cubicBezTo>
                    <a:pt x="14262" y="17068"/>
                    <a:pt x="17068" y="14262"/>
                    <a:pt x="17068" y="10800"/>
                  </a:cubicBezTo>
                  <a:cubicBezTo>
                    <a:pt x="17068" y="7338"/>
                    <a:pt x="14262" y="4532"/>
                    <a:pt x="10800" y="4532"/>
                  </a:cubicBezTo>
                  <a:cubicBezTo>
                    <a:pt x="7338" y="4532"/>
                    <a:pt x="4532" y="7338"/>
                    <a:pt x="4532" y="10800"/>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kern="0">
                <a:solidFill>
                  <a:srgbClr val="000000"/>
                </a:solidFill>
                <a:latin typeface="Arial" charset="0"/>
              </a:endParaRPr>
            </a:p>
          </p:txBody>
        </p:sp>
      </p:grpSp>
      <p:sp>
        <p:nvSpPr>
          <p:cNvPr id="10" name="Text Box 622"/>
          <p:cNvSpPr txBox="1">
            <a:spLocks noChangeArrowheads="1"/>
          </p:cNvSpPr>
          <p:nvPr/>
        </p:nvSpPr>
        <p:spPr bwMode="auto">
          <a:xfrm>
            <a:off x="1861328" y="4711076"/>
            <a:ext cx="1447800" cy="46166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200" dirty="0"/>
              <a:t>one microscopic field</a:t>
            </a:r>
          </a:p>
        </p:txBody>
      </p:sp>
    </p:spTree>
    <p:extLst>
      <p:ext uri="{BB962C8B-B14F-4D97-AF65-F5344CB8AC3E}">
        <p14:creationId xmlns:p14="http://schemas.microsoft.com/office/powerpoint/2010/main" val="1692644568"/>
      </p:ext>
    </p:extLst>
  </p:cSld>
  <p:clrMapOvr>
    <a:masterClrMapping/>
  </p:clrMapOvr>
  <mc:AlternateContent xmlns:mc="http://schemas.openxmlformats.org/markup-compatibility/2006" xmlns:p14="http://schemas.microsoft.com/office/powerpoint/2010/main">
    <mc:Choice Requires="p14">
      <p:transition spd="slow" p14:dur="2000" advTm="55435"/>
    </mc:Choice>
    <mc:Fallback xmlns="">
      <p:transition spd="slow" advTm="5543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Illicit Drug Use and TB</a:t>
            </a:r>
          </a:p>
        </p:txBody>
      </p:sp>
      <p:sp>
        <p:nvSpPr>
          <p:cNvPr id="3" name="Content Placeholder 2"/>
          <p:cNvSpPr>
            <a:spLocks noGrp="1"/>
          </p:cNvSpPr>
          <p:nvPr>
            <p:ph sz="half" idx="1"/>
          </p:nvPr>
        </p:nvSpPr>
        <p:spPr>
          <a:xfrm>
            <a:off x="1971964" y="1219200"/>
            <a:ext cx="4038600" cy="5180007"/>
          </a:xfrm>
        </p:spPr>
        <p:txBody>
          <a:bodyPr>
            <a:normAutofit/>
          </a:bodyPr>
          <a:lstStyle/>
          <a:p>
            <a:endParaRPr lang="en-US" sz="2000" dirty="0"/>
          </a:p>
          <a:p>
            <a:r>
              <a:rPr lang="en-US" sz="2000" dirty="0"/>
              <a:t>IDU often share risk factors which confer additional risk for exposure</a:t>
            </a:r>
          </a:p>
          <a:p>
            <a:pPr marL="0" indent="0">
              <a:buNone/>
            </a:pPr>
            <a:endParaRPr lang="en-US" sz="2000" dirty="0"/>
          </a:p>
          <a:p>
            <a:endParaRPr lang="en-US" sz="2000" dirty="0"/>
          </a:p>
          <a:p>
            <a:r>
              <a:rPr lang="en-US" sz="2000" dirty="0"/>
              <a:t>During 2023, reported types of substance use among persons 15 years of age or older with TB disease were:</a:t>
            </a:r>
          </a:p>
          <a:p>
            <a:pPr lvl="1"/>
            <a:r>
              <a:rPr lang="en-US" sz="1800" dirty="0"/>
              <a:t>Excess alcohol use (7.9%)</a:t>
            </a:r>
          </a:p>
          <a:p>
            <a:pPr lvl="1"/>
            <a:r>
              <a:rPr lang="en-US" sz="1800" dirty="0"/>
              <a:t>Noninjecting drug use (7.8%)</a:t>
            </a:r>
          </a:p>
          <a:p>
            <a:pPr lvl="1"/>
            <a:r>
              <a:rPr lang="en-US" sz="1800" dirty="0"/>
              <a:t>Injecting drug use (1.1%)</a:t>
            </a:r>
          </a:p>
          <a:p>
            <a:pPr marL="342900" lvl="1" indent="0">
              <a:buNone/>
            </a:pPr>
            <a:endParaRPr lang="en-US" sz="2000" dirty="0"/>
          </a:p>
          <a:p>
            <a:r>
              <a:rPr lang="en-US" sz="2000" dirty="0"/>
              <a:t>‘</a:t>
            </a:r>
            <a:r>
              <a:rPr lang="en-US" sz="2000" dirty="0" err="1"/>
              <a:t>Shotgunning</a:t>
            </a:r>
            <a:r>
              <a:rPr lang="en-US" sz="2000" dirty="0"/>
              <a:t>’ – inhaling and exhaling smoke into another’s mouth – Kansas TB outbreak</a:t>
            </a:r>
          </a:p>
        </p:txBody>
      </p:sp>
      <p:sp>
        <p:nvSpPr>
          <p:cNvPr id="5" name="TextBox 4"/>
          <p:cNvSpPr txBox="1"/>
          <p:nvPr/>
        </p:nvSpPr>
        <p:spPr>
          <a:xfrm>
            <a:off x="2336799" y="2362200"/>
            <a:ext cx="3308931" cy="415498"/>
          </a:xfrm>
          <a:prstGeom prst="rect">
            <a:avLst/>
          </a:prstGeom>
          <a:noFill/>
        </p:spPr>
        <p:txBody>
          <a:bodyPr wrap="square" rtlCol="0">
            <a:spAutoFit/>
          </a:bodyPr>
          <a:lstStyle/>
          <a:p>
            <a:r>
              <a:rPr lang="en-US" sz="1050" dirty="0"/>
              <a:t>Tuberculosis and Illicit Drug Use: Review and Update; </a:t>
            </a:r>
            <a:r>
              <a:rPr lang="en-US" sz="1050" dirty="0" err="1"/>
              <a:t>Deiss</a:t>
            </a:r>
            <a:r>
              <a:rPr lang="en-US" sz="1050" dirty="0"/>
              <a:t> R.G.; CID 2009: 48 Jan 1</a:t>
            </a:r>
          </a:p>
        </p:txBody>
      </p:sp>
      <p:sp>
        <p:nvSpPr>
          <p:cNvPr id="7" name="TextBox 6"/>
          <p:cNvSpPr txBox="1"/>
          <p:nvPr/>
        </p:nvSpPr>
        <p:spPr>
          <a:xfrm>
            <a:off x="5570709" y="5876750"/>
            <a:ext cx="2733441" cy="738664"/>
          </a:xfrm>
          <a:prstGeom prst="rect">
            <a:avLst/>
          </a:prstGeom>
          <a:noFill/>
        </p:spPr>
        <p:txBody>
          <a:bodyPr wrap="none" rtlCol="0">
            <a:spAutoFit/>
          </a:bodyPr>
          <a:lstStyle/>
          <a:p>
            <a:r>
              <a:rPr lang="en-US" sz="1050" dirty="0"/>
              <a:t>A network informed approach to investigating </a:t>
            </a:r>
          </a:p>
          <a:p>
            <a:r>
              <a:rPr lang="en-US" sz="1050" dirty="0"/>
              <a:t>a tuberculosis outbreak:  implications for  </a:t>
            </a:r>
          </a:p>
          <a:p>
            <a:r>
              <a:rPr lang="en-US" sz="1050" dirty="0"/>
              <a:t>enhancing contact investigations. McElroy RD;</a:t>
            </a:r>
          </a:p>
          <a:p>
            <a:r>
              <a:rPr lang="en-US" sz="1050" dirty="0"/>
              <a:t> </a:t>
            </a:r>
            <a:r>
              <a:rPr lang="en-US" sz="1050" dirty="0" err="1"/>
              <a:t>Int</a:t>
            </a:r>
            <a:r>
              <a:rPr lang="en-US" sz="1050" dirty="0"/>
              <a:t> J </a:t>
            </a:r>
            <a:r>
              <a:rPr lang="en-US" sz="1050" dirty="0" err="1"/>
              <a:t>Tuberc</a:t>
            </a:r>
            <a:r>
              <a:rPr lang="en-US" sz="1050" dirty="0"/>
              <a:t> Lung Dis 2003; 7 S486-93 </a:t>
            </a:r>
          </a:p>
        </p:txBody>
      </p:sp>
      <p:pic>
        <p:nvPicPr>
          <p:cNvPr id="3076" name="Picture 4" descr="https://encrypted-tbn2.gstatic.com/images?q=tbn:ANd9GcT7bJjgcf-zpKhiYT-C0YZ-idOghgElVqBkIKUpLIemWJlfAVg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124" y="1689812"/>
            <a:ext cx="4754518" cy="37163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8525952"/>
      </p:ext>
    </p:extLst>
  </p:cSld>
  <p:clrMapOvr>
    <a:masterClrMapping/>
  </p:clrMapOvr>
  <mc:AlternateContent xmlns:mc="http://schemas.openxmlformats.org/markup-compatibility/2006" xmlns:p14="http://schemas.microsoft.com/office/powerpoint/2010/main">
    <mc:Choice Requires="p14">
      <p:transition spd="slow" p14:dur="2000" advTm="78888"/>
    </mc:Choice>
    <mc:Fallback xmlns="">
      <p:transition spd="slow" advTm="78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000FF"/>
                </a:solidFill>
              </a:rPr>
              <a:t>The Effects of Smoking</a:t>
            </a:r>
          </a:p>
        </p:txBody>
      </p:sp>
      <p:sp>
        <p:nvSpPr>
          <p:cNvPr id="5" name="Content Placeholder 4"/>
          <p:cNvSpPr>
            <a:spLocks noGrp="1"/>
          </p:cNvSpPr>
          <p:nvPr>
            <p:ph sz="half" idx="1"/>
          </p:nvPr>
        </p:nvSpPr>
        <p:spPr>
          <a:xfrm>
            <a:off x="1981200" y="4276726"/>
            <a:ext cx="4038600" cy="1249363"/>
          </a:xfrm>
        </p:spPr>
        <p:txBody>
          <a:bodyPr>
            <a:normAutofit fontScale="47500" lnSpcReduction="20000"/>
          </a:bodyPr>
          <a:lstStyle/>
          <a:p>
            <a:r>
              <a:rPr lang="en-US" dirty="0"/>
              <a:t>Smoking associated with RR 1.7 for TB Infection and RR 2.3-2.7 for TB disease</a:t>
            </a:r>
          </a:p>
          <a:p>
            <a:endParaRPr lang="en-US" dirty="0"/>
          </a:p>
          <a:p>
            <a:r>
              <a:rPr lang="en-US" dirty="0"/>
              <a:t>Estimated RR for development. of TB disease in a TB infected population of 1.4-1.6</a:t>
            </a:r>
          </a:p>
        </p:txBody>
      </p:sp>
      <p:pic>
        <p:nvPicPr>
          <p:cNvPr id="9" name="Picture 8"/>
          <p:cNvPicPr>
            <a:picLocks noChangeAspect="1"/>
          </p:cNvPicPr>
          <p:nvPr/>
        </p:nvPicPr>
        <p:blipFill>
          <a:blip r:embed="rId4"/>
          <a:stretch>
            <a:fillRect/>
          </a:stretch>
        </p:blipFill>
        <p:spPr>
          <a:xfrm>
            <a:off x="2602933" y="1771650"/>
            <a:ext cx="2725659" cy="2181225"/>
          </a:xfrm>
          <a:prstGeom prst="rect">
            <a:avLst/>
          </a:prstGeom>
        </p:spPr>
      </p:pic>
      <p:pic>
        <p:nvPicPr>
          <p:cNvPr id="207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1447801"/>
            <a:ext cx="36290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8"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301" y="4381500"/>
            <a:ext cx="36671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62201" y="5596574"/>
            <a:ext cx="3347391" cy="430887"/>
          </a:xfrm>
          <a:prstGeom prst="rect">
            <a:avLst/>
          </a:prstGeom>
          <a:noFill/>
        </p:spPr>
        <p:txBody>
          <a:bodyPr wrap="none" rtlCol="0">
            <a:spAutoFit/>
          </a:bodyPr>
          <a:lstStyle/>
          <a:p>
            <a:r>
              <a:rPr lang="en-US" sz="1100" dirty="0"/>
              <a:t>Risk of Tuberculosis From Exposure to Tobacco Smoke; </a:t>
            </a:r>
          </a:p>
          <a:p>
            <a:r>
              <a:rPr lang="en-US" sz="1100" dirty="0"/>
              <a:t>Bates M.N.; Arch. Int. Med, Feb 2007</a:t>
            </a:r>
          </a:p>
        </p:txBody>
      </p:sp>
    </p:spTree>
    <p:custDataLst>
      <p:tags r:id="rId1"/>
    </p:custDataLst>
    <p:extLst>
      <p:ext uri="{BB962C8B-B14F-4D97-AF65-F5344CB8AC3E}">
        <p14:creationId xmlns:p14="http://schemas.microsoft.com/office/powerpoint/2010/main" val="2852117489"/>
      </p:ext>
    </p:extLst>
  </p:cSld>
  <p:clrMapOvr>
    <a:masterClrMapping/>
  </p:clrMapOvr>
  <mc:AlternateContent xmlns:mc="http://schemas.openxmlformats.org/markup-compatibility/2006" xmlns:p14="http://schemas.microsoft.com/office/powerpoint/2010/main">
    <mc:Choice Requires="p14">
      <p:transition spd="slow" p14:dur="2000" advTm="93089"/>
    </mc:Choice>
    <mc:Fallback xmlns="">
      <p:transition spd="slow" advTm="93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BAE8-36DD-B0CA-60AC-5EF452B9930D}"/>
              </a:ext>
            </a:extLst>
          </p:cNvPr>
          <p:cNvSpPr>
            <a:spLocks noGrp="1"/>
          </p:cNvSpPr>
          <p:nvPr>
            <p:ph type="title"/>
          </p:nvPr>
        </p:nvSpPr>
        <p:spPr/>
        <p:txBody>
          <a:bodyPr/>
          <a:lstStyle/>
          <a:p>
            <a:pPr algn="ctr"/>
            <a:r>
              <a:rPr lang="en-US" dirty="0">
                <a:solidFill>
                  <a:srgbClr val="3333FF"/>
                </a:solidFill>
              </a:rPr>
              <a:t>Smoking </a:t>
            </a:r>
          </a:p>
        </p:txBody>
      </p:sp>
      <p:sp>
        <p:nvSpPr>
          <p:cNvPr id="3" name="Content Placeholder 2">
            <a:extLst>
              <a:ext uri="{FF2B5EF4-FFF2-40B4-BE49-F238E27FC236}">
                <a16:creationId xmlns:a16="http://schemas.microsoft.com/office/drawing/2014/main" id="{99522A49-19B0-A3D8-DC72-38F4CA202255}"/>
              </a:ext>
            </a:extLst>
          </p:cNvPr>
          <p:cNvSpPr>
            <a:spLocks noGrp="1"/>
          </p:cNvSpPr>
          <p:nvPr>
            <p:ph sz="half" idx="1"/>
          </p:nvPr>
        </p:nvSpPr>
        <p:spPr>
          <a:xfrm>
            <a:off x="1524000" y="1557620"/>
            <a:ext cx="3886200" cy="4344988"/>
          </a:xfrm>
        </p:spPr>
        <p:txBody>
          <a:bodyPr>
            <a:normAutofit fontScale="70000" lnSpcReduction="20000"/>
          </a:bodyPr>
          <a:lstStyle/>
          <a:p>
            <a:r>
              <a:rPr lang="en-US" dirty="0"/>
              <a:t>Smoking is associated with increased risk of TB disease. In the 2020 RVCT, the definition of "smoking" is consuming tobacco (or nicotine) through:</a:t>
            </a:r>
          </a:p>
          <a:p>
            <a:endParaRPr lang="en-US" dirty="0"/>
          </a:p>
          <a:p>
            <a:r>
              <a:rPr lang="en-US" dirty="0"/>
              <a:t>Combustible tobacco products (e.g., cigarettes)</a:t>
            </a:r>
          </a:p>
          <a:p>
            <a:r>
              <a:rPr lang="en-US" dirty="0"/>
              <a:t>Electronic nicotine delivery systems (e.g., vapes, e-cigarettes)</a:t>
            </a:r>
          </a:p>
          <a:p>
            <a:r>
              <a:rPr lang="en-US" dirty="0"/>
              <a:t>In 2023, 2,834 (31.2%) persons 15 years of age or older with TB disease reported being a current or former smoker.</a:t>
            </a:r>
          </a:p>
        </p:txBody>
      </p:sp>
      <p:pic>
        <p:nvPicPr>
          <p:cNvPr id="5" name="Picture 2" descr="Bar graph of social and behavioral risk factors among persons with TB disease in the United States in 2023.">
            <a:extLst>
              <a:ext uri="{FF2B5EF4-FFF2-40B4-BE49-F238E27FC236}">
                <a16:creationId xmlns:a16="http://schemas.microsoft.com/office/drawing/2014/main" id="{A201A9D3-FE22-5656-8F33-5E978251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906" y="1981200"/>
            <a:ext cx="5676494" cy="319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67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BB1331-727A-F742-B3ED-F41D8227031C}"/>
              </a:ext>
            </a:extLst>
          </p:cNvPr>
          <p:cNvSpPr txBox="1"/>
          <p:nvPr/>
        </p:nvSpPr>
        <p:spPr>
          <a:xfrm>
            <a:off x="2667000" y="2590800"/>
            <a:ext cx="7849985" cy="1938992"/>
          </a:xfrm>
          <a:prstGeom prst="rect">
            <a:avLst/>
          </a:prstGeom>
          <a:noFill/>
        </p:spPr>
        <p:txBody>
          <a:bodyPr wrap="square">
            <a:spAutoFit/>
          </a:bodyPr>
          <a:lstStyle/>
          <a:p>
            <a:pPr algn="ctr"/>
            <a:r>
              <a:rPr lang="en-US" sz="4000" dirty="0"/>
              <a:t>What is the Current Epidemiology of TB in the US and along the US/Mexico Border?</a:t>
            </a:r>
          </a:p>
        </p:txBody>
      </p:sp>
    </p:spTree>
    <p:extLst>
      <p:ext uri="{BB962C8B-B14F-4D97-AF65-F5344CB8AC3E}">
        <p14:creationId xmlns:p14="http://schemas.microsoft.com/office/powerpoint/2010/main" val="59564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2857500"/>
            <a:ext cx="8229600" cy="1143000"/>
          </a:xfrm>
        </p:spPr>
        <p:txBody>
          <a:bodyPr>
            <a:normAutofit fontScale="90000"/>
          </a:bodyPr>
          <a:lstStyle/>
          <a:p>
            <a:r>
              <a:rPr lang="en-US" dirty="0"/>
              <a:t>Who is likely to progress to TB disease</a:t>
            </a:r>
            <a:br>
              <a:rPr lang="en-US" dirty="0"/>
            </a:br>
            <a:r>
              <a:rPr lang="en-US" dirty="0"/>
              <a:t>after infection with </a:t>
            </a:r>
            <a:r>
              <a:rPr lang="en-US" i="1" dirty="0"/>
              <a:t>M. tuberculosis?</a:t>
            </a:r>
          </a:p>
        </p:txBody>
      </p:sp>
    </p:spTree>
    <p:extLst>
      <p:ext uri="{BB962C8B-B14F-4D97-AF65-F5344CB8AC3E}">
        <p14:creationId xmlns:p14="http://schemas.microsoft.com/office/powerpoint/2010/main" val="2638388062"/>
      </p:ext>
    </p:extLst>
  </p:cSld>
  <p:clrMapOvr>
    <a:masterClrMapping/>
  </p:clrMapOvr>
  <mc:AlternateContent xmlns:mc="http://schemas.openxmlformats.org/markup-compatibility/2006" xmlns:p14="http://schemas.microsoft.com/office/powerpoint/2010/main">
    <mc:Choice Requires="p14">
      <p:transition spd="slow" p14:dur="2000" advTm="12852"/>
    </mc:Choice>
    <mc:Fallback xmlns="">
      <p:transition spd="slow" advTm="1285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743200"/>
            <a:ext cx="8229600" cy="2209800"/>
          </a:xfrm>
        </p:spPr>
        <p:txBody>
          <a:bodyPr>
            <a:normAutofit/>
          </a:bodyPr>
          <a:lstStyle/>
          <a:p>
            <a:r>
              <a:rPr lang="en-US" dirty="0"/>
              <a:t>Infants and children aged ≤5 years</a:t>
            </a:r>
          </a:p>
        </p:txBody>
      </p:sp>
      <p:sp>
        <p:nvSpPr>
          <p:cNvPr id="3" name="Title 2"/>
          <p:cNvSpPr>
            <a:spLocks noGrp="1"/>
          </p:cNvSpPr>
          <p:nvPr>
            <p:ph type="title"/>
          </p:nvPr>
        </p:nvSpPr>
        <p:spPr>
          <a:xfrm>
            <a:off x="1752600" y="533400"/>
            <a:ext cx="9218429" cy="1325563"/>
          </a:xfrm>
        </p:spPr>
        <p:txBody>
          <a:bodyPr>
            <a:noAutofit/>
          </a:bodyPr>
          <a:lstStyle/>
          <a:p>
            <a:r>
              <a:rPr lang="en-US" sz="3600" dirty="0">
                <a:solidFill>
                  <a:srgbClr val="0000FF"/>
                </a:solidFill>
              </a:rPr>
              <a:t>Risk Factors for Progression to TB disease </a:t>
            </a:r>
            <a:br>
              <a:rPr lang="en-US" sz="3600" dirty="0">
                <a:solidFill>
                  <a:srgbClr val="0000FF"/>
                </a:solidFill>
              </a:rPr>
            </a:br>
            <a:r>
              <a:rPr lang="en-US" sz="3600" dirty="0">
                <a:solidFill>
                  <a:srgbClr val="0000FF"/>
                </a:solidFill>
              </a:rPr>
              <a:t>after infection with </a:t>
            </a:r>
            <a:r>
              <a:rPr lang="en-US" sz="3600" i="1" dirty="0" err="1">
                <a:solidFill>
                  <a:srgbClr val="0000FF"/>
                </a:solidFill>
              </a:rPr>
              <a:t>M.tuberculosis</a:t>
            </a:r>
            <a:endParaRPr lang="en-US" sz="3600" dirty="0">
              <a:solidFill>
                <a:srgbClr val="0000FF"/>
              </a:solidFill>
            </a:endParaRPr>
          </a:p>
        </p:txBody>
      </p:sp>
    </p:spTree>
    <p:custDataLst>
      <p:tags r:id="rId1"/>
    </p:custDataLst>
    <p:extLst>
      <p:ext uri="{BB962C8B-B14F-4D97-AF65-F5344CB8AC3E}">
        <p14:creationId xmlns:p14="http://schemas.microsoft.com/office/powerpoint/2010/main" val="3213493554"/>
      </p:ext>
    </p:extLst>
  </p:cSld>
  <p:clrMapOvr>
    <a:masterClrMapping/>
  </p:clrMapOvr>
  <mc:AlternateContent xmlns:mc="http://schemas.openxmlformats.org/markup-compatibility/2006" xmlns:p14="http://schemas.microsoft.com/office/powerpoint/2010/main">
    <mc:Choice Requires="p14">
      <p:transition spd="slow" p14:dur="2000" advTm="24297"/>
    </mc:Choice>
    <mc:Fallback xmlns="">
      <p:transition spd="slow" advTm="24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2209800" y="381000"/>
            <a:ext cx="7772400" cy="1143000"/>
          </a:xfrm>
          <a:prstGeom prst="rect">
            <a:avLst/>
          </a:prstGeom>
          <a:noFill/>
          <a:ln w="9525">
            <a:noFill/>
            <a:miter lim="800000"/>
            <a:headEnd/>
            <a:tailEnd/>
          </a:ln>
          <a:effectLst/>
        </p:spPr>
        <p:txBody>
          <a:bodyPr lIns="92075" tIns="46038" rIns="92075" bIns="46038" anchor="ctr"/>
          <a:lstStyle/>
          <a:p>
            <a:pPr algn="ctr" eaLnBrk="1" hangingPunct="1">
              <a:defRPr/>
            </a:pPr>
            <a:r>
              <a:rPr lang="en-US" sz="3600" dirty="0">
                <a:solidFill>
                  <a:srgbClr val="0000CC"/>
                </a:solidFill>
              </a:rPr>
              <a:t>Percent Risk of Disease by Age</a:t>
            </a:r>
          </a:p>
        </p:txBody>
      </p:sp>
      <p:graphicFrame>
        <p:nvGraphicFramePr>
          <p:cNvPr id="352259" name="Group 3"/>
          <p:cNvGraphicFramePr>
            <a:graphicFrameLocks noGrp="1"/>
          </p:cNvGraphicFramePr>
          <p:nvPr/>
        </p:nvGraphicFramePr>
        <p:xfrm>
          <a:off x="2362200" y="1905000"/>
          <a:ext cx="7696200" cy="403860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410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mn-lt"/>
                        </a:rPr>
                        <a:t>Age at Infection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latin typeface="+mn-lt"/>
                        </a:rPr>
                        <a:t>Risk of Active 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93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Birth – 1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66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1 – 5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79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6 – 10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mn-lt"/>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5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11 – 15 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93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a:ln>
                            <a:noFill/>
                          </a:ln>
                          <a:solidFill>
                            <a:schemeClr val="tx1"/>
                          </a:solidFill>
                          <a:effectLst/>
                          <a:latin typeface="+mn-lt"/>
                        </a:rPr>
                        <a:t>Healthy Adults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mn-lt"/>
                        </a:rPr>
                        <a:t>5-10% lifetime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79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HIV Infected Adults</a:t>
                      </a:r>
                      <a:r>
                        <a:rPr kumimoji="0" lang="en-US" sz="2400" b="0" i="0" u="none" strike="noStrike" cap="none" normalizeH="0" baseline="30000" dirty="0">
                          <a:ln>
                            <a:noFill/>
                          </a:ln>
                          <a:solidFill>
                            <a:srgbClr val="FF0000"/>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a:ln>
                            <a:noFill/>
                          </a:ln>
                          <a:solidFill>
                            <a:srgbClr val="FF0000"/>
                          </a:solidFill>
                          <a:effectLst/>
                          <a:latin typeface="+mn-lt"/>
                        </a:rPr>
                        <a:t>30-50% lifetime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293" name="Text Box 29"/>
          <p:cNvSpPr txBox="1">
            <a:spLocks noChangeArrowheads="1"/>
          </p:cNvSpPr>
          <p:nvPr/>
        </p:nvSpPr>
        <p:spPr bwMode="auto">
          <a:xfrm>
            <a:off x="1600200" y="6146884"/>
            <a:ext cx="3886200" cy="253916"/>
          </a:xfrm>
          <a:prstGeom prst="rect">
            <a:avLst/>
          </a:prstGeom>
          <a:noFill/>
          <a:ln w="9525">
            <a:noFill/>
            <a:miter lim="800000"/>
            <a:headEnd/>
            <a:tailEnd/>
          </a:ln>
        </p:spPr>
        <p:txBody>
          <a:bodyPr wrap="square">
            <a:spAutoFit/>
          </a:bodyPr>
          <a:lstStyle/>
          <a:p>
            <a:pPr algn="l"/>
            <a:r>
              <a:rPr lang="en-US" sz="1050" dirty="0">
                <a:latin typeface="Comic Sans MS" pitchFamily="66" charset="0"/>
              </a:rPr>
              <a:t>*Miller, Tuberculosis in Children Little Brown, Boston, 1963</a:t>
            </a:r>
          </a:p>
        </p:txBody>
      </p:sp>
      <p:sp>
        <p:nvSpPr>
          <p:cNvPr id="11294" name="Text Box 30"/>
          <p:cNvSpPr txBox="1">
            <a:spLocks noChangeArrowheads="1"/>
          </p:cNvSpPr>
          <p:nvPr/>
        </p:nvSpPr>
        <p:spPr bwMode="auto">
          <a:xfrm>
            <a:off x="9568764" y="6139190"/>
            <a:ext cx="1023037" cy="261610"/>
          </a:xfrm>
          <a:prstGeom prst="rect">
            <a:avLst/>
          </a:prstGeom>
          <a:noFill/>
          <a:ln w="9525">
            <a:noFill/>
            <a:miter lim="800000"/>
            <a:headEnd/>
            <a:tailEnd/>
          </a:ln>
        </p:spPr>
        <p:txBody>
          <a:bodyPr wrap="none">
            <a:spAutoFit/>
          </a:bodyPr>
          <a:lstStyle/>
          <a:p>
            <a:pPr algn="l"/>
            <a:r>
              <a:rPr lang="en-US" sz="1100" baseline="30000" dirty="0">
                <a:latin typeface="Comic Sans MS" pitchFamily="66" charset="0"/>
              </a:rPr>
              <a:t>+</a:t>
            </a:r>
            <a:r>
              <a:rPr lang="en-US" sz="1100" dirty="0">
                <a:latin typeface="Comic Sans MS" pitchFamily="66" charset="0"/>
              </a:rPr>
              <a:t>WHO, 2004</a:t>
            </a:r>
          </a:p>
        </p:txBody>
      </p:sp>
    </p:spTree>
    <p:extLst>
      <p:ext uri="{BB962C8B-B14F-4D97-AF65-F5344CB8AC3E}">
        <p14:creationId xmlns:p14="http://schemas.microsoft.com/office/powerpoint/2010/main" val="14040847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43CDB-6A48-D209-9F00-1F89EF127F62}"/>
              </a:ext>
            </a:extLst>
          </p:cNvPr>
          <p:cNvPicPr>
            <a:picLocks noChangeAspect="1"/>
          </p:cNvPicPr>
          <p:nvPr/>
        </p:nvPicPr>
        <p:blipFill>
          <a:blip r:embed="rId3"/>
          <a:stretch>
            <a:fillRect/>
          </a:stretch>
        </p:blipFill>
        <p:spPr>
          <a:xfrm>
            <a:off x="1600200" y="764736"/>
            <a:ext cx="9932605" cy="5328527"/>
          </a:xfrm>
          <a:prstGeom prst="rect">
            <a:avLst/>
          </a:prstGeom>
        </p:spPr>
      </p:pic>
    </p:spTree>
    <p:extLst>
      <p:ext uri="{BB962C8B-B14F-4D97-AF65-F5344CB8AC3E}">
        <p14:creationId xmlns:p14="http://schemas.microsoft.com/office/powerpoint/2010/main" val="178851372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743200"/>
            <a:ext cx="8229600" cy="2209800"/>
          </a:xfrm>
        </p:spPr>
        <p:txBody>
          <a:bodyPr>
            <a:normAutofit/>
          </a:bodyPr>
          <a:lstStyle/>
          <a:p>
            <a:r>
              <a:rPr lang="en-US" dirty="0"/>
              <a:t>Infants and children aged ≤5 years</a:t>
            </a:r>
          </a:p>
          <a:p>
            <a:r>
              <a:rPr lang="en-US" dirty="0">
                <a:solidFill>
                  <a:srgbClr val="FF0000"/>
                </a:solidFill>
              </a:rPr>
              <a:t>Infected with </a:t>
            </a:r>
            <a:r>
              <a:rPr lang="en-US" i="1" dirty="0">
                <a:solidFill>
                  <a:srgbClr val="FF0000"/>
                </a:solidFill>
              </a:rPr>
              <a:t>M. tuberculosis</a:t>
            </a:r>
            <a:r>
              <a:rPr lang="en-US" dirty="0">
                <a:solidFill>
                  <a:srgbClr val="FF0000"/>
                </a:solidFill>
              </a:rPr>
              <a:t> within the prior 2 years</a:t>
            </a:r>
          </a:p>
        </p:txBody>
      </p:sp>
      <p:sp>
        <p:nvSpPr>
          <p:cNvPr id="3" name="Title 2"/>
          <p:cNvSpPr>
            <a:spLocks noGrp="1"/>
          </p:cNvSpPr>
          <p:nvPr>
            <p:ph type="title"/>
          </p:nvPr>
        </p:nvSpPr>
        <p:spPr>
          <a:xfrm>
            <a:off x="1752600" y="533400"/>
            <a:ext cx="9218429" cy="1325563"/>
          </a:xfrm>
        </p:spPr>
        <p:txBody>
          <a:bodyPr>
            <a:noAutofit/>
          </a:bodyPr>
          <a:lstStyle/>
          <a:p>
            <a:r>
              <a:rPr lang="en-US" sz="3600" dirty="0">
                <a:solidFill>
                  <a:srgbClr val="0000FF"/>
                </a:solidFill>
              </a:rPr>
              <a:t>Risk Factors for Progression to TB disease </a:t>
            </a:r>
            <a:br>
              <a:rPr lang="en-US" sz="3600" dirty="0">
                <a:solidFill>
                  <a:srgbClr val="0000FF"/>
                </a:solidFill>
              </a:rPr>
            </a:br>
            <a:r>
              <a:rPr lang="en-US" sz="3600" dirty="0">
                <a:solidFill>
                  <a:srgbClr val="0000FF"/>
                </a:solidFill>
              </a:rPr>
              <a:t>after infection with </a:t>
            </a:r>
            <a:r>
              <a:rPr lang="en-US" sz="3600" i="1" dirty="0" err="1">
                <a:solidFill>
                  <a:srgbClr val="0000FF"/>
                </a:solidFill>
              </a:rPr>
              <a:t>M.tuberculosis</a:t>
            </a:r>
            <a:endParaRPr lang="en-US" sz="3600" dirty="0">
              <a:solidFill>
                <a:srgbClr val="0000FF"/>
              </a:solidFill>
            </a:endParaRPr>
          </a:p>
        </p:txBody>
      </p:sp>
    </p:spTree>
    <p:custDataLst>
      <p:tags r:id="rId1"/>
    </p:custDataLst>
    <p:extLst>
      <p:ext uri="{BB962C8B-B14F-4D97-AF65-F5344CB8AC3E}">
        <p14:creationId xmlns:p14="http://schemas.microsoft.com/office/powerpoint/2010/main" val="965959788"/>
      </p:ext>
    </p:extLst>
  </p:cSld>
  <p:clrMapOvr>
    <a:masterClrMapping/>
  </p:clrMapOvr>
  <mc:AlternateContent xmlns:mc="http://schemas.openxmlformats.org/markup-compatibility/2006" xmlns:p14="http://schemas.microsoft.com/office/powerpoint/2010/main">
    <mc:Choice Requires="p14">
      <p:transition spd="slow" p14:dur="2000" advTm="24297"/>
    </mc:Choice>
    <mc:Fallback xmlns="">
      <p:transition spd="slow" advTm="24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FF"/>
                </a:solidFill>
              </a:rPr>
              <a:t>Pathogenesis of Tuberculosis</a:t>
            </a:r>
          </a:p>
        </p:txBody>
      </p:sp>
      <p:sp>
        <p:nvSpPr>
          <p:cNvPr id="8" name="TextBox 7"/>
          <p:cNvSpPr txBox="1"/>
          <p:nvPr/>
        </p:nvSpPr>
        <p:spPr>
          <a:xfrm>
            <a:off x="2286000" y="3008477"/>
            <a:ext cx="1371600" cy="646331"/>
          </a:xfrm>
          <a:prstGeom prst="rect">
            <a:avLst/>
          </a:prstGeom>
          <a:noFill/>
        </p:spPr>
        <p:txBody>
          <a:bodyPr wrap="square" rtlCol="0">
            <a:spAutoFit/>
          </a:bodyPr>
          <a:lstStyle/>
          <a:p>
            <a:r>
              <a:rPr lang="en-US" dirty="0"/>
              <a:t>No infection (70-90%)</a:t>
            </a:r>
          </a:p>
        </p:txBody>
      </p:sp>
      <p:sp>
        <p:nvSpPr>
          <p:cNvPr id="10" name="TextBox 9"/>
          <p:cNvSpPr txBox="1"/>
          <p:nvPr/>
        </p:nvSpPr>
        <p:spPr>
          <a:xfrm>
            <a:off x="5486400" y="2971801"/>
            <a:ext cx="1219200" cy="646331"/>
          </a:xfrm>
          <a:prstGeom prst="rect">
            <a:avLst/>
          </a:prstGeom>
          <a:noFill/>
        </p:spPr>
        <p:txBody>
          <a:bodyPr wrap="square" rtlCol="0">
            <a:spAutoFit/>
          </a:bodyPr>
          <a:lstStyle/>
          <a:p>
            <a:r>
              <a:rPr lang="en-US" dirty="0"/>
              <a:t>Infection (10-30%)</a:t>
            </a:r>
          </a:p>
        </p:txBody>
      </p:sp>
      <p:sp>
        <p:nvSpPr>
          <p:cNvPr id="11" name="TextBox 10"/>
          <p:cNvSpPr txBox="1"/>
          <p:nvPr/>
        </p:nvSpPr>
        <p:spPr>
          <a:xfrm>
            <a:off x="3657600" y="4038601"/>
            <a:ext cx="1981200" cy="1200329"/>
          </a:xfrm>
          <a:prstGeom prst="rect">
            <a:avLst/>
          </a:prstGeom>
          <a:noFill/>
        </p:spPr>
        <p:txBody>
          <a:bodyPr wrap="square" rtlCol="0">
            <a:spAutoFit/>
          </a:bodyPr>
          <a:lstStyle/>
          <a:p>
            <a:r>
              <a:rPr lang="en-US" dirty="0"/>
              <a:t>Latent TB (90%) </a:t>
            </a:r>
          </a:p>
          <a:p>
            <a:r>
              <a:rPr lang="en-US" dirty="0"/>
              <a:t>-will never </a:t>
            </a:r>
          </a:p>
          <a:p>
            <a:r>
              <a:rPr lang="en-US" dirty="0"/>
              <a:t> develop active TB</a:t>
            </a:r>
          </a:p>
          <a:p>
            <a:r>
              <a:rPr lang="en-US" dirty="0"/>
              <a:t>-not infectious</a:t>
            </a:r>
          </a:p>
        </p:txBody>
      </p:sp>
      <p:sp>
        <p:nvSpPr>
          <p:cNvPr id="12" name="TextBox 11"/>
          <p:cNvSpPr txBox="1"/>
          <p:nvPr/>
        </p:nvSpPr>
        <p:spPr>
          <a:xfrm>
            <a:off x="6658708" y="4038600"/>
            <a:ext cx="2362200" cy="1477328"/>
          </a:xfrm>
          <a:prstGeom prst="rect">
            <a:avLst/>
          </a:prstGeom>
          <a:noFill/>
        </p:spPr>
        <p:txBody>
          <a:bodyPr wrap="square" rtlCol="0">
            <a:spAutoFit/>
          </a:bodyPr>
          <a:lstStyle/>
          <a:p>
            <a:r>
              <a:rPr lang="en-US" dirty="0"/>
              <a:t>Active TB(10%)</a:t>
            </a:r>
          </a:p>
          <a:p>
            <a:r>
              <a:rPr lang="en-US" dirty="0"/>
              <a:t>-5% develop TB within 2 years </a:t>
            </a:r>
          </a:p>
          <a:p>
            <a:r>
              <a:rPr lang="en-US" dirty="0"/>
              <a:t>-5% develop TB years later</a:t>
            </a:r>
          </a:p>
        </p:txBody>
      </p:sp>
      <p:sp>
        <p:nvSpPr>
          <p:cNvPr id="17" name="Down Arrow 16"/>
          <p:cNvSpPr/>
          <p:nvPr/>
        </p:nvSpPr>
        <p:spPr>
          <a:xfrm rot="2970974">
            <a:off x="3327851" y="2378955"/>
            <a:ext cx="289480" cy="64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9147621">
            <a:off x="5587622" y="2388175"/>
            <a:ext cx="254755" cy="653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670884">
            <a:off x="4995178" y="3452562"/>
            <a:ext cx="299318"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8792668">
            <a:off x="6731017" y="3385441"/>
            <a:ext cx="332232" cy="631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32016" y="4079631"/>
            <a:ext cx="2383385"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14" name="TextBox 13"/>
          <p:cNvSpPr txBox="1"/>
          <p:nvPr/>
        </p:nvSpPr>
        <p:spPr>
          <a:xfrm>
            <a:off x="3514022" y="2091129"/>
            <a:ext cx="2215279" cy="369332"/>
          </a:xfrm>
          <a:prstGeom prst="rect">
            <a:avLst/>
          </a:prstGeom>
          <a:noFill/>
        </p:spPr>
        <p:txBody>
          <a:bodyPr wrap="square" rtlCol="0">
            <a:spAutoFit/>
          </a:bodyPr>
          <a:lstStyle/>
          <a:p>
            <a:r>
              <a:rPr lang="en-US" dirty="0"/>
              <a:t>Exposure to TB bacilli</a:t>
            </a:r>
          </a:p>
        </p:txBody>
      </p:sp>
    </p:spTree>
    <p:custDataLst>
      <p:tags r:id="rId1"/>
    </p:custDataLst>
    <p:extLst>
      <p:ext uri="{BB962C8B-B14F-4D97-AF65-F5344CB8AC3E}">
        <p14:creationId xmlns:p14="http://schemas.microsoft.com/office/powerpoint/2010/main" val="3096689580"/>
      </p:ext>
    </p:extLst>
  </p:cSld>
  <p:clrMapOvr>
    <a:masterClrMapping/>
  </p:clrMapOvr>
  <mc:AlternateContent xmlns:mc="http://schemas.openxmlformats.org/markup-compatibility/2006" xmlns:p14="http://schemas.microsoft.com/office/powerpoint/2010/main">
    <mc:Choice Requires="p14">
      <p:transition spd="slow" p14:dur="2000" advTm="25553"/>
    </mc:Choice>
    <mc:Fallback xmlns="">
      <p:transition spd="slow" advTm="255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743200"/>
            <a:ext cx="8229600" cy="2209800"/>
          </a:xfrm>
        </p:spPr>
        <p:txBody>
          <a:bodyPr>
            <a:normAutofit/>
          </a:bodyPr>
          <a:lstStyle/>
          <a:p>
            <a:r>
              <a:rPr lang="en-US" dirty="0"/>
              <a:t>Infants and children aged ≤ 5 years</a:t>
            </a:r>
          </a:p>
          <a:p>
            <a:r>
              <a:rPr lang="en-US" dirty="0"/>
              <a:t>Infected with </a:t>
            </a:r>
            <a:r>
              <a:rPr lang="en-US" i="1" dirty="0" err="1"/>
              <a:t>M.tuberculosis</a:t>
            </a:r>
            <a:r>
              <a:rPr lang="en-US" dirty="0"/>
              <a:t> within the prior 2 years</a:t>
            </a:r>
          </a:p>
          <a:p>
            <a:r>
              <a:rPr lang="en-US" dirty="0">
                <a:solidFill>
                  <a:srgbClr val="FF0000"/>
                </a:solidFill>
              </a:rPr>
              <a:t>HIV infection and other medical risk factors</a:t>
            </a:r>
          </a:p>
        </p:txBody>
      </p:sp>
      <p:sp>
        <p:nvSpPr>
          <p:cNvPr id="3" name="Title 2"/>
          <p:cNvSpPr>
            <a:spLocks noGrp="1"/>
          </p:cNvSpPr>
          <p:nvPr>
            <p:ph type="title"/>
          </p:nvPr>
        </p:nvSpPr>
        <p:spPr/>
        <p:txBody>
          <a:bodyPr>
            <a:noAutofit/>
          </a:bodyPr>
          <a:lstStyle/>
          <a:p>
            <a:r>
              <a:rPr lang="en-US" sz="3600" dirty="0">
                <a:solidFill>
                  <a:srgbClr val="0000FF"/>
                </a:solidFill>
              </a:rPr>
              <a:t>Risk Factors for Progression to TB disease </a:t>
            </a:r>
            <a:br>
              <a:rPr lang="en-US" sz="3600" dirty="0">
                <a:solidFill>
                  <a:srgbClr val="0000FF"/>
                </a:solidFill>
              </a:rPr>
            </a:br>
            <a:r>
              <a:rPr lang="en-US" sz="3600" dirty="0">
                <a:solidFill>
                  <a:srgbClr val="0000FF"/>
                </a:solidFill>
              </a:rPr>
              <a:t>after infection with </a:t>
            </a:r>
            <a:r>
              <a:rPr lang="en-US" sz="3600" i="1" dirty="0" err="1">
                <a:solidFill>
                  <a:srgbClr val="0000FF"/>
                </a:solidFill>
              </a:rPr>
              <a:t>M.tuberculosis</a:t>
            </a:r>
            <a:endParaRPr lang="en-US" sz="3600" dirty="0">
              <a:solidFill>
                <a:srgbClr val="0000FF"/>
              </a:solidFill>
            </a:endParaRPr>
          </a:p>
        </p:txBody>
      </p:sp>
    </p:spTree>
    <p:extLst>
      <p:ext uri="{BB962C8B-B14F-4D97-AF65-F5344CB8AC3E}">
        <p14:creationId xmlns:p14="http://schemas.microsoft.com/office/powerpoint/2010/main" val="4287908521"/>
      </p:ext>
    </p:extLst>
  </p:cSld>
  <p:clrMapOvr>
    <a:masterClrMapping/>
  </p:clrMapOvr>
  <mc:AlternateContent xmlns:mc="http://schemas.openxmlformats.org/markup-compatibility/2006" xmlns:p14="http://schemas.microsoft.com/office/powerpoint/2010/main">
    <mc:Choice Requires="p14">
      <p:transition spd="slow" p14:dur="2000" advTm="10405"/>
    </mc:Choice>
    <mc:Fallback xmlns="">
      <p:transition spd="slow" advTm="1040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28638"/>
            <a:ext cx="3786188" cy="5399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70286" y="6074807"/>
            <a:ext cx="7805983" cy="369332"/>
          </a:xfrm>
          <a:prstGeom prst="rect">
            <a:avLst/>
          </a:prstGeom>
          <a:noFill/>
        </p:spPr>
        <p:txBody>
          <a:bodyPr wrap="none" rtlCol="0">
            <a:spAutoFit/>
          </a:bodyPr>
          <a:lstStyle/>
          <a:p>
            <a:r>
              <a:rPr lang="en-US" dirty="0"/>
              <a:t>Latent Tuberculosis Infection in the United States, Horsburgh R., NEJM, 4/14/2011</a:t>
            </a:r>
          </a:p>
        </p:txBody>
      </p:sp>
    </p:spTree>
    <p:extLst>
      <p:ext uri="{BB962C8B-B14F-4D97-AF65-F5344CB8AC3E}">
        <p14:creationId xmlns:p14="http://schemas.microsoft.com/office/powerpoint/2010/main" val="2674890218"/>
      </p:ext>
    </p:extLst>
  </p:cSld>
  <p:clrMapOvr>
    <a:masterClrMapping/>
  </p:clrMapOvr>
  <mc:AlternateContent xmlns:mc="http://schemas.openxmlformats.org/markup-compatibility/2006" xmlns:p14="http://schemas.microsoft.com/office/powerpoint/2010/main">
    <mc:Choice Requires="p14">
      <p:transition spd="slow" p14:dur="2000" advTm="29166"/>
    </mc:Choice>
    <mc:Fallback xmlns="">
      <p:transition spd="slow" advTm="2916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81200" y="5546586"/>
            <a:ext cx="8229600" cy="778014"/>
          </a:xfrm>
        </p:spPr>
        <p:txBody>
          <a:bodyPr>
            <a:normAutofit fontScale="92500" lnSpcReduction="20000"/>
          </a:bodyPr>
          <a:lstStyle/>
          <a:p>
            <a:pPr marL="0" indent="0" algn="ctr">
              <a:buNone/>
            </a:pPr>
            <a:r>
              <a:rPr lang="en-US" dirty="0">
                <a:solidFill>
                  <a:srgbClr val="FF0000"/>
                </a:solidFill>
              </a:rPr>
              <a:t>HIV infected had about a 10 times higher risk of reactivation than those HIV uninfected</a:t>
            </a:r>
          </a:p>
        </p:txBody>
      </p:sp>
      <p:sp>
        <p:nvSpPr>
          <p:cNvPr id="3" name="Title 2"/>
          <p:cNvSpPr>
            <a:spLocks noGrp="1"/>
          </p:cNvSpPr>
          <p:nvPr>
            <p:ph type="title"/>
          </p:nvPr>
        </p:nvSpPr>
        <p:spPr/>
        <p:txBody>
          <a:bodyPr>
            <a:normAutofit/>
          </a:bodyPr>
          <a:lstStyle/>
          <a:p>
            <a:pPr algn="ctr"/>
            <a:r>
              <a:rPr lang="en-US" dirty="0">
                <a:solidFill>
                  <a:srgbClr val="0000FF"/>
                </a:solidFill>
              </a:rPr>
              <a:t>Effect of HIV on Progression from </a:t>
            </a:r>
            <a:br>
              <a:rPr lang="en-US" dirty="0">
                <a:solidFill>
                  <a:srgbClr val="0000FF"/>
                </a:solidFill>
              </a:rPr>
            </a:br>
            <a:r>
              <a:rPr lang="en-US" dirty="0">
                <a:solidFill>
                  <a:srgbClr val="0000FF"/>
                </a:solidFill>
              </a:rPr>
              <a:t>Latent to TB Disease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727" y="2230398"/>
            <a:ext cx="58293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1676400"/>
            <a:ext cx="3810000" cy="400110"/>
          </a:xfrm>
          <a:prstGeom prst="rect">
            <a:avLst/>
          </a:prstGeom>
          <a:noFill/>
        </p:spPr>
        <p:txBody>
          <a:bodyPr wrap="square" rtlCol="0">
            <a:spAutoFit/>
          </a:bodyPr>
          <a:lstStyle/>
          <a:p>
            <a:pPr algn="ctr"/>
            <a:r>
              <a:rPr lang="en-US" sz="1000" dirty="0"/>
              <a:t>Tuberculosis in the Homeless; A Prospective Study</a:t>
            </a:r>
          </a:p>
          <a:p>
            <a:pPr algn="ctr"/>
            <a:r>
              <a:rPr lang="en-US" sz="1000" dirty="0"/>
              <a:t>Moss, A.; J </a:t>
            </a:r>
            <a:r>
              <a:rPr lang="en-US" sz="1000" dirty="0" err="1"/>
              <a:t>Respir</a:t>
            </a:r>
            <a:r>
              <a:rPr lang="en-US" sz="1000" dirty="0"/>
              <a:t> </a:t>
            </a:r>
            <a:r>
              <a:rPr lang="en-US" sz="1000" dirty="0" err="1"/>
              <a:t>Crit</a:t>
            </a:r>
            <a:r>
              <a:rPr lang="en-US" sz="1000" dirty="0"/>
              <a:t> Care Med Vol 162. pp 460–464, 2000</a:t>
            </a:r>
          </a:p>
        </p:txBody>
      </p:sp>
      <p:sp>
        <p:nvSpPr>
          <p:cNvPr id="6" name="TextBox 5"/>
          <p:cNvSpPr txBox="1"/>
          <p:nvPr/>
        </p:nvSpPr>
        <p:spPr>
          <a:xfrm flipV="1">
            <a:off x="3370141" y="3699570"/>
            <a:ext cx="5504473"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Tree>
    <p:custDataLst>
      <p:tags r:id="rId1"/>
    </p:custDataLst>
    <p:extLst>
      <p:ext uri="{BB962C8B-B14F-4D97-AF65-F5344CB8AC3E}">
        <p14:creationId xmlns:p14="http://schemas.microsoft.com/office/powerpoint/2010/main" val="2481826807"/>
      </p:ext>
    </p:extLst>
  </p:cSld>
  <p:clrMapOvr>
    <a:masterClrMapping/>
  </p:clrMapOvr>
  <mc:AlternateContent xmlns:mc="http://schemas.openxmlformats.org/markup-compatibility/2006" xmlns:p14="http://schemas.microsoft.com/office/powerpoint/2010/main">
    <mc:Choice Requires="p14">
      <p:transition spd="slow" p14:dur="2000" advTm="47121"/>
    </mc:Choice>
    <mc:Fallback xmlns="">
      <p:transition spd="slow" advTm="47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000FF"/>
                </a:solidFill>
              </a:rPr>
              <a:t>Effect of HIV on Latent TB Reactivation</a:t>
            </a:r>
          </a:p>
        </p:txBody>
      </p:sp>
      <p:sp>
        <p:nvSpPr>
          <p:cNvPr id="4" name="TextBox 3"/>
          <p:cNvSpPr txBox="1"/>
          <p:nvPr/>
        </p:nvSpPr>
        <p:spPr>
          <a:xfrm>
            <a:off x="2927839" y="5257801"/>
            <a:ext cx="7112973" cy="461665"/>
          </a:xfrm>
          <a:prstGeom prst="rect">
            <a:avLst/>
          </a:prstGeom>
          <a:noFill/>
        </p:spPr>
        <p:txBody>
          <a:bodyPr wrap="none" rtlCol="0">
            <a:spAutoFit/>
          </a:bodyPr>
          <a:lstStyle/>
          <a:p>
            <a:pPr algn="ctr"/>
            <a:r>
              <a:rPr lang="en-US" sz="1200" b="1" dirty="0"/>
              <a:t>Estimated rate of reactivation of latent tuberculosis infection in the United States, overall and by population </a:t>
            </a:r>
          </a:p>
          <a:p>
            <a:pPr algn="ctr"/>
            <a:r>
              <a:rPr lang="en-US" sz="1200" b="1" dirty="0"/>
              <a:t>subgroup; </a:t>
            </a:r>
            <a:r>
              <a:rPr lang="en-US" sz="1200" b="1" dirty="0" err="1"/>
              <a:t>Shea</a:t>
            </a:r>
            <a:r>
              <a:rPr lang="en-US" sz="1200" b="1" dirty="0"/>
              <a:t> KM, Am J </a:t>
            </a:r>
            <a:r>
              <a:rPr lang="en-US" sz="1200" b="1" dirty="0" err="1"/>
              <a:t>Epidemiol</a:t>
            </a:r>
            <a:r>
              <a:rPr lang="en-US" sz="1200" b="1" dirty="0"/>
              <a:t>. 2014 Jan 15; 179(2):216-25</a:t>
            </a:r>
            <a:endParaRPr lang="en-US" sz="1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41250"/>
            <a:ext cx="8382000" cy="182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4912" y="2118891"/>
            <a:ext cx="8922892" cy="369332"/>
          </a:xfrm>
          <a:prstGeom prst="rect">
            <a:avLst/>
          </a:prstGeom>
          <a:noFill/>
        </p:spPr>
        <p:txBody>
          <a:bodyPr wrap="none" rtlCol="0">
            <a:spAutoFit/>
          </a:bodyPr>
          <a:lstStyle/>
          <a:p>
            <a:r>
              <a:rPr lang="en-US" dirty="0">
                <a:solidFill>
                  <a:srgbClr val="FF0000"/>
                </a:solidFill>
              </a:rPr>
              <a:t>*HIV infected with 25 times the rate of reactivation of latent TB compared to HIV uninfected  </a:t>
            </a:r>
          </a:p>
        </p:txBody>
      </p:sp>
      <p:sp>
        <p:nvSpPr>
          <p:cNvPr id="6" name="TextBox 5"/>
          <p:cNvSpPr txBox="1"/>
          <p:nvPr/>
        </p:nvSpPr>
        <p:spPr>
          <a:xfrm>
            <a:off x="7848600" y="4038600"/>
            <a:ext cx="1262316"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8" name="Rectangle 7"/>
          <p:cNvSpPr/>
          <p:nvPr/>
        </p:nvSpPr>
        <p:spPr>
          <a:xfrm>
            <a:off x="3810000" y="5871246"/>
            <a:ext cx="5029200" cy="430887"/>
          </a:xfrm>
          <a:prstGeom prst="rect">
            <a:avLst/>
          </a:prstGeom>
        </p:spPr>
        <p:txBody>
          <a:bodyPr wrap="square">
            <a:spAutoFit/>
          </a:bodyPr>
          <a:lstStyle/>
          <a:p>
            <a:r>
              <a:rPr lang="en-US" sz="1100" dirty="0">
                <a:solidFill>
                  <a:srgbClr val="FF0000"/>
                </a:solidFill>
                <a:latin typeface="Adobe Garamond Pro"/>
              </a:rPr>
              <a:t>5.3% of TB patients with known HIV status in 2018 were </a:t>
            </a:r>
            <a:r>
              <a:rPr lang="en-US" sz="1100" dirty="0" err="1">
                <a:solidFill>
                  <a:srgbClr val="FF0000"/>
                </a:solidFill>
                <a:latin typeface="Adobe Garamond Pro"/>
              </a:rPr>
              <a:t>coinfected</a:t>
            </a:r>
            <a:r>
              <a:rPr lang="en-US" sz="1100" dirty="0">
                <a:solidFill>
                  <a:srgbClr val="FF0000"/>
                </a:solidFill>
                <a:latin typeface="Adobe Garamond Pro"/>
              </a:rPr>
              <a:t> with HIV, including 8.6% among persons aged 25–44 years. MMWR 2019</a:t>
            </a:r>
            <a:endParaRPr lang="en-US" dirty="0">
              <a:solidFill>
                <a:srgbClr val="FF0000"/>
              </a:solidFill>
            </a:endParaRPr>
          </a:p>
        </p:txBody>
      </p:sp>
    </p:spTree>
    <p:custDataLst>
      <p:tags r:id="rId1"/>
    </p:custDataLst>
    <p:extLst>
      <p:ext uri="{BB962C8B-B14F-4D97-AF65-F5344CB8AC3E}">
        <p14:creationId xmlns:p14="http://schemas.microsoft.com/office/powerpoint/2010/main" val="3445435310"/>
      </p:ext>
    </p:extLst>
  </p:cSld>
  <p:clrMapOvr>
    <a:masterClrMapping/>
  </p:clrMapOvr>
  <mc:AlternateContent xmlns:mc="http://schemas.openxmlformats.org/markup-compatibility/2006" xmlns:p14="http://schemas.microsoft.com/office/powerpoint/2010/main">
    <mc:Choice Requires="p14">
      <p:transition spd="slow" p14:dur="2000" advTm="35898"/>
    </mc:Choice>
    <mc:Fallback xmlns="">
      <p:transition spd="slow" advTm="35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1123F-D125-994E-6EB8-2EB58BA8A6E3}"/>
              </a:ext>
            </a:extLst>
          </p:cNvPr>
          <p:cNvSpPr txBox="1"/>
          <p:nvPr/>
        </p:nvSpPr>
        <p:spPr>
          <a:xfrm>
            <a:off x="1562100" y="5105400"/>
            <a:ext cx="9448800" cy="1200329"/>
          </a:xfrm>
          <a:prstGeom prst="rect">
            <a:avLst/>
          </a:prstGeom>
          <a:noFill/>
        </p:spPr>
        <p:txBody>
          <a:bodyPr wrap="square" rtlCol="0">
            <a:spAutoFit/>
          </a:bodyPr>
          <a:lstStyle/>
          <a:p>
            <a:r>
              <a:rPr lang="en-US" sz="2400" b="1" dirty="0"/>
              <a:t>In 2024, 10,347 TB cases were provisionally reported with a corresponding rate of 3.0 cases per 100,000 population. This is the highest number of cases reported since 2013 (9,556). </a:t>
            </a:r>
          </a:p>
        </p:txBody>
      </p:sp>
      <p:pic>
        <p:nvPicPr>
          <p:cNvPr id="5" name="Picture 4">
            <a:extLst>
              <a:ext uri="{FF2B5EF4-FFF2-40B4-BE49-F238E27FC236}">
                <a16:creationId xmlns:a16="http://schemas.microsoft.com/office/drawing/2014/main" id="{F0601CBA-5142-629D-E540-266414618DF6}"/>
              </a:ext>
            </a:extLst>
          </p:cNvPr>
          <p:cNvPicPr>
            <a:picLocks noChangeAspect="1"/>
          </p:cNvPicPr>
          <p:nvPr/>
        </p:nvPicPr>
        <p:blipFill>
          <a:blip r:embed="rId3"/>
          <a:stretch>
            <a:fillRect/>
          </a:stretch>
        </p:blipFill>
        <p:spPr>
          <a:xfrm>
            <a:off x="2286000" y="214326"/>
            <a:ext cx="7620000" cy="4891074"/>
          </a:xfrm>
          <a:prstGeom prst="rect">
            <a:avLst/>
          </a:prstGeom>
        </p:spPr>
      </p:pic>
    </p:spTree>
    <p:extLst>
      <p:ext uri="{BB962C8B-B14F-4D97-AF65-F5344CB8AC3E}">
        <p14:creationId xmlns:p14="http://schemas.microsoft.com/office/powerpoint/2010/main" val="407053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4BE15-1C77-F766-E08F-5B45428A8396}"/>
              </a:ext>
            </a:extLst>
          </p:cNvPr>
          <p:cNvPicPr>
            <a:picLocks noChangeAspect="1"/>
          </p:cNvPicPr>
          <p:nvPr/>
        </p:nvPicPr>
        <p:blipFill>
          <a:blip r:embed="rId2"/>
          <a:stretch>
            <a:fillRect/>
          </a:stretch>
        </p:blipFill>
        <p:spPr>
          <a:xfrm>
            <a:off x="1981200" y="0"/>
            <a:ext cx="9296400" cy="5229225"/>
          </a:xfrm>
          <a:prstGeom prst="rect">
            <a:avLst/>
          </a:prstGeom>
        </p:spPr>
      </p:pic>
      <p:sp>
        <p:nvSpPr>
          <p:cNvPr id="5" name="TextBox 4">
            <a:extLst>
              <a:ext uri="{FF2B5EF4-FFF2-40B4-BE49-F238E27FC236}">
                <a16:creationId xmlns:a16="http://schemas.microsoft.com/office/drawing/2014/main" id="{2D21AC61-AB73-F202-48F2-1C4A94B6D632}"/>
              </a:ext>
            </a:extLst>
          </p:cNvPr>
          <p:cNvSpPr txBox="1"/>
          <p:nvPr/>
        </p:nvSpPr>
        <p:spPr>
          <a:xfrm>
            <a:off x="2667000" y="5486400"/>
            <a:ext cx="8153400" cy="1200329"/>
          </a:xfrm>
          <a:prstGeom prst="rect">
            <a:avLst/>
          </a:prstGeom>
          <a:noFill/>
        </p:spPr>
        <p:txBody>
          <a:bodyPr wrap="square">
            <a:spAutoFit/>
          </a:bodyPr>
          <a:lstStyle/>
          <a:p>
            <a:r>
              <a:rPr lang="en-US" b="0" i="0" dirty="0">
                <a:solidFill>
                  <a:srgbClr val="1C1D1F"/>
                </a:solidFill>
                <a:effectLst/>
                <a:latin typeface="Nunito" pitchFamily="2" charset="0"/>
              </a:rPr>
              <a:t>Among persons with TB disease during 2023 who were alive at TB diagnosis and had a known HIV status, 4.9% had HIV coinfection. The percentage of HIV coinfection among persons with TB disease in the United States has been relatively stable since 2018.</a:t>
            </a:r>
            <a:endParaRPr lang="en-US" dirty="0"/>
          </a:p>
        </p:txBody>
      </p:sp>
    </p:spTree>
    <p:extLst>
      <p:ext uri="{BB962C8B-B14F-4D97-AF65-F5344CB8AC3E}">
        <p14:creationId xmlns:p14="http://schemas.microsoft.com/office/powerpoint/2010/main" val="938907586"/>
      </p:ext>
    </p:extLst>
  </p:cSld>
  <p:clrMapOvr>
    <a:masterClrMapping/>
  </p:clrMapOvr>
  <mc:AlternateContent xmlns:mc="http://schemas.openxmlformats.org/markup-compatibility/2006" xmlns:p14="http://schemas.microsoft.com/office/powerpoint/2010/main">
    <mc:Choice Requires="p14">
      <p:transition spd="slow" p14:dur="1250" advClick="0" advTm="1000">
        <p:zoom/>
      </p:transition>
    </mc:Choice>
    <mc:Fallback xmlns="">
      <p:transition spd="slow" advClick="0" advTm="1000">
        <p:zo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FF"/>
                </a:solidFill>
              </a:rPr>
              <a:t>Pathogenesis of Tuberculosis</a:t>
            </a:r>
          </a:p>
        </p:txBody>
      </p:sp>
      <p:sp>
        <p:nvSpPr>
          <p:cNvPr id="8" name="TextBox 7"/>
          <p:cNvSpPr txBox="1"/>
          <p:nvPr/>
        </p:nvSpPr>
        <p:spPr>
          <a:xfrm>
            <a:off x="2286000" y="3008477"/>
            <a:ext cx="1371600" cy="646331"/>
          </a:xfrm>
          <a:prstGeom prst="rect">
            <a:avLst/>
          </a:prstGeom>
          <a:noFill/>
        </p:spPr>
        <p:txBody>
          <a:bodyPr wrap="square" rtlCol="0">
            <a:spAutoFit/>
          </a:bodyPr>
          <a:lstStyle/>
          <a:p>
            <a:r>
              <a:rPr lang="en-US" dirty="0"/>
              <a:t>No infection (70-90%)</a:t>
            </a:r>
          </a:p>
        </p:txBody>
      </p:sp>
      <p:sp>
        <p:nvSpPr>
          <p:cNvPr id="10" name="TextBox 9"/>
          <p:cNvSpPr txBox="1"/>
          <p:nvPr/>
        </p:nvSpPr>
        <p:spPr>
          <a:xfrm>
            <a:off x="5486400" y="2971801"/>
            <a:ext cx="1219200" cy="646331"/>
          </a:xfrm>
          <a:prstGeom prst="rect">
            <a:avLst/>
          </a:prstGeom>
          <a:noFill/>
        </p:spPr>
        <p:txBody>
          <a:bodyPr wrap="square" rtlCol="0">
            <a:spAutoFit/>
          </a:bodyPr>
          <a:lstStyle/>
          <a:p>
            <a:r>
              <a:rPr lang="en-US" dirty="0"/>
              <a:t>Infection (10-30%)</a:t>
            </a:r>
          </a:p>
        </p:txBody>
      </p:sp>
      <p:sp>
        <p:nvSpPr>
          <p:cNvPr id="11" name="TextBox 10"/>
          <p:cNvSpPr txBox="1"/>
          <p:nvPr/>
        </p:nvSpPr>
        <p:spPr>
          <a:xfrm>
            <a:off x="3657600" y="4038601"/>
            <a:ext cx="1981200" cy="1200329"/>
          </a:xfrm>
          <a:prstGeom prst="rect">
            <a:avLst/>
          </a:prstGeom>
          <a:noFill/>
        </p:spPr>
        <p:txBody>
          <a:bodyPr wrap="square" rtlCol="0">
            <a:spAutoFit/>
          </a:bodyPr>
          <a:lstStyle/>
          <a:p>
            <a:r>
              <a:rPr lang="en-US" dirty="0"/>
              <a:t>Latent TB (90%) </a:t>
            </a:r>
          </a:p>
          <a:p>
            <a:r>
              <a:rPr lang="en-US" dirty="0"/>
              <a:t>-will never </a:t>
            </a:r>
          </a:p>
          <a:p>
            <a:r>
              <a:rPr lang="en-US" dirty="0"/>
              <a:t> develop active TB</a:t>
            </a:r>
          </a:p>
          <a:p>
            <a:r>
              <a:rPr lang="en-US" dirty="0"/>
              <a:t>-not infectious</a:t>
            </a:r>
          </a:p>
        </p:txBody>
      </p:sp>
      <p:sp>
        <p:nvSpPr>
          <p:cNvPr id="12" name="TextBox 11"/>
          <p:cNvSpPr txBox="1"/>
          <p:nvPr/>
        </p:nvSpPr>
        <p:spPr>
          <a:xfrm>
            <a:off x="6658708" y="4038600"/>
            <a:ext cx="2362200" cy="1477328"/>
          </a:xfrm>
          <a:prstGeom prst="rect">
            <a:avLst/>
          </a:prstGeom>
          <a:noFill/>
        </p:spPr>
        <p:txBody>
          <a:bodyPr wrap="square" rtlCol="0">
            <a:spAutoFit/>
          </a:bodyPr>
          <a:lstStyle/>
          <a:p>
            <a:r>
              <a:rPr lang="en-US" dirty="0"/>
              <a:t>Active TB(10%)</a:t>
            </a:r>
          </a:p>
          <a:p>
            <a:r>
              <a:rPr lang="en-US" dirty="0"/>
              <a:t>-5% develop TB within 2 years </a:t>
            </a:r>
          </a:p>
          <a:p>
            <a:r>
              <a:rPr lang="en-US" dirty="0"/>
              <a:t>-5% develop TB years later</a:t>
            </a:r>
          </a:p>
        </p:txBody>
      </p:sp>
      <p:sp>
        <p:nvSpPr>
          <p:cNvPr id="17" name="Down Arrow 16"/>
          <p:cNvSpPr/>
          <p:nvPr/>
        </p:nvSpPr>
        <p:spPr>
          <a:xfrm rot="2970974">
            <a:off x="3327851" y="2378955"/>
            <a:ext cx="289480" cy="647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9147621">
            <a:off x="5587622" y="2388175"/>
            <a:ext cx="254755" cy="6539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670884">
            <a:off x="4995178" y="3452562"/>
            <a:ext cx="299318"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8792668">
            <a:off x="6731017" y="3385441"/>
            <a:ext cx="332232" cy="631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p:cNvSpPr>
            <a:spLocks noGrp="1"/>
          </p:cNvSpPr>
          <p:nvPr>
            <p:ph idx="1"/>
          </p:nvPr>
        </p:nvSpPr>
        <p:spPr>
          <a:xfrm>
            <a:off x="8915400" y="4091464"/>
            <a:ext cx="1600200" cy="1189672"/>
          </a:xfrm>
        </p:spPr>
        <p:txBody>
          <a:bodyPr>
            <a:noAutofit/>
          </a:bodyPr>
          <a:lstStyle/>
          <a:p>
            <a:pPr marL="0" indent="0">
              <a:buNone/>
            </a:pPr>
            <a:r>
              <a:rPr lang="en-US" sz="1600" dirty="0">
                <a:solidFill>
                  <a:srgbClr val="0000FF"/>
                </a:solidFill>
              </a:rPr>
              <a:t>HIV infected  – 10% reactivation </a:t>
            </a:r>
            <a:r>
              <a:rPr lang="en-US" sz="1600" b="1" dirty="0">
                <a:solidFill>
                  <a:srgbClr val="0000FF"/>
                </a:solidFill>
              </a:rPr>
              <a:t>per year </a:t>
            </a:r>
            <a:r>
              <a:rPr lang="en-US" sz="1600" dirty="0">
                <a:solidFill>
                  <a:srgbClr val="0000FF"/>
                </a:solidFill>
              </a:rPr>
              <a:t>of latent TB</a:t>
            </a:r>
          </a:p>
        </p:txBody>
      </p:sp>
      <p:cxnSp>
        <p:nvCxnSpPr>
          <p:cNvPr id="4" name="Straight Connector 3"/>
          <p:cNvCxnSpPr/>
          <p:nvPr/>
        </p:nvCxnSpPr>
        <p:spPr>
          <a:xfrm>
            <a:off x="6553202" y="4038600"/>
            <a:ext cx="2057399" cy="12954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14022" y="2091129"/>
            <a:ext cx="2215279" cy="369332"/>
          </a:xfrm>
          <a:prstGeom prst="rect">
            <a:avLst/>
          </a:prstGeom>
          <a:noFill/>
        </p:spPr>
        <p:txBody>
          <a:bodyPr wrap="square" rtlCol="0">
            <a:spAutoFit/>
          </a:bodyPr>
          <a:lstStyle/>
          <a:p>
            <a:r>
              <a:rPr lang="en-US" dirty="0"/>
              <a:t>Exposure to TB bacilli</a:t>
            </a:r>
          </a:p>
        </p:txBody>
      </p:sp>
    </p:spTree>
    <p:custDataLst>
      <p:tags r:id="rId1"/>
    </p:custDataLst>
    <p:extLst>
      <p:ext uri="{BB962C8B-B14F-4D97-AF65-F5344CB8AC3E}">
        <p14:creationId xmlns:p14="http://schemas.microsoft.com/office/powerpoint/2010/main" val="4250724878"/>
      </p:ext>
    </p:extLst>
  </p:cSld>
  <p:clrMapOvr>
    <a:masterClrMapping/>
  </p:clrMapOvr>
  <mc:AlternateContent xmlns:mc="http://schemas.openxmlformats.org/markup-compatibility/2006" xmlns:p14="http://schemas.microsoft.com/office/powerpoint/2010/main">
    <mc:Choice Requires="p14">
      <p:transition spd="slow" p14:dur="2000" advTm="26536"/>
    </mc:Choice>
    <mc:Fallback xmlns="">
      <p:transition spd="slow" advTm="26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dirty="0">
                <a:solidFill>
                  <a:srgbClr val="0000FF"/>
                </a:solidFill>
              </a:rPr>
              <a:t>Diabetes and TB</a:t>
            </a:r>
          </a:p>
        </p:txBody>
      </p:sp>
      <p:sp>
        <p:nvSpPr>
          <p:cNvPr id="2" name="Content Placeholder 1"/>
          <p:cNvSpPr>
            <a:spLocks noGrp="1"/>
          </p:cNvSpPr>
          <p:nvPr>
            <p:ph sz="half" idx="1"/>
          </p:nvPr>
        </p:nvSpPr>
        <p:spPr>
          <a:xfrm>
            <a:off x="6400800" y="2362200"/>
            <a:ext cx="4038600" cy="3276600"/>
          </a:xfrm>
        </p:spPr>
        <p:txBody>
          <a:bodyPr>
            <a:normAutofit/>
          </a:bodyPr>
          <a:lstStyle/>
          <a:p>
            <a:pPr>
              <a:spcAft>
                <a:spcPts val="1200"/>
              </a:spcAft>
            </a:pPr>
            <a:r>
              <a:rPr lang="en-US" sz="2200" dirty="0"/>
              <a:t>A link between diabetes and TB has been recognized for centuries</a:t>
            </a:r>
          </a:p>
          <a:p>
            <a:pPr>
              <a:spcAft>
                <a:spcPts val="1200"/>
              </a:spcAft>
            </a:pPr>
            <a:r>
              <a:rPr lang="en-US" sz="2200" dirty="0"/>
              <a:t>Diabetics have increased risk of progression to disease, failure of therapy, relapse and mortality from TB</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1905000"/>
            <a:ext cx="219823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5486401"/>
            <a:ext cx="4876800" cy="830997"/>
          </a:xfrm>
          <a:prstGeom prst="rect">
            <a:avLst/>
          </a:prstGeom>
        </p:spPr>
        <p:txBody>
          <a:bodyPr wrap="square">
            <a:spAutoFit/>
          </a:bodyPr>
          <a:lstStyle/>
          <a:p>
            <a:r>
              <a:rPr lang="en-US" sz="1600" dirty="0"/>
              <a:t>Tuberculosis and diabetes mellitus: convergence of two epidemics; Dooley K; </a:t>
            </a:r>
            <a:r>
              <a:rPr lang="en-US" sz="1600" i="1" dirty="0"/>
              <a:t>Lancet Infect Dis</a:t>
            </a:r>
            <a:r>
              <a:rPr lang="en-US" sz="1600" dirty="0"/>
              <a:t>. 2009 December; 9(12): 737–746.</a:t>
            </a:r>
          </a:p>
        </p:txBody>
      </p:sp>
    </p:spTree>
    <p:custDataLst>
      <p:tags r:id="rId1"/>
    </p:custDataLst>
    <p:extLst>
      <p:ext uri="{BB962C8B-B14F-4D97-AF65-F5344CB8AC3E}">
        <p14:creationId xmlns:p14="http://schemas.microsoft.com/office/powerpoint/2010/main" val="1071454869"/>
      </p:ext>
    </p:extLst>
  </p:cSld>
  <p:clrMapOvr>
    <a:masterClrMapping/>
  </p:clrMapOvr>
  <mc:AlternateContent xmlns:mc="http://schemas.openxmlformats.org/markup-compatibility/2006" xmlns:p14="http://schemas.microsoft.com/office/powerpoint/2010/main">
    <mc:Choice Requires="p14">
      <p:transition spd="slow" p14:dur="2000" advTm="46466"/>
    </mc:Choice>
    <mc:Fallback xmlns="">
      <p:transition spd="slow" advTm="464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80594"/>
            <a:ext cx="6705600" cy="506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flipV="1">
            <a:off x="2743200" y="3429000"/>
            <a:ext cx="6705600"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9" name="TextBox 8"/>
          <p:cNvSpPr txBox="1"/>
          <p:nvPr/>
        </p:nvSpPr>
        <p:spPr>
          <a:xfrm>
            <a:off x="2768600" y="5877580"/>
            <a:ext cx="6701116" cy="523220"/>
          </a:xfrm>
          <a:prstGeom prst="rect">
            <a:avLst/>
          </a:prstGeom>
          <a:noFill/>
        </p:spPr>
        <p:txBody>
          <a:bodyPr wrap="square" rtlCol="0">
            <a:spAutoFit/>
          </a:bodyPr>
          <a:lstStyle/>
          <a:p>
            <a:pPr algn="ctr"/>
            <a:r>
              <a:rPr lang="en-US" sz="1400" dirty="0"/>
              <a:t>The role of diabetes mellitus in the higher prevalence of tuberculosis among Hispanics; </a:t>
            </a:r>
          </a:p>
          <a:p>
            <a:pPr algn="ctr"/>
            <a:r>
              <a:rPr lang="en-US" sz="1400" dirty="0" err="1"/>
              <a:t>Pablos</a:t>
            </a:r>
            <a:r>
              <a:rPr lang="en-US" sz="1400" dirty="0"/>
              <a:t> M.A.; Am J Public Health 1997; 87:574-9</a:t>
            </a:r>
          </a:p>
        </p:txBody>
      </p:sp>
    </p:spTree>
    <p:custDataLst>
      <p:tags r:id="rId1"/>
    </p:custDataLst>
    <p:extLst>
      <p:ext uri="{BB962C8B-B14F-4D97-AF65-F5344CB8AC3E}">
        <p14:creationId xmlns:p14="http://schemas.microsoft.com/office/powerpoint/2010/main" val="2591808968"/>
      </p:ext>
    </p:extLst>
  </p:cSld>
  <p:clrMapOvr>
    <a:masterClrMapping/>
  </p:clrMapOvr>
  <mc:AlternateContent xmlns:mc="http://schemas.openxmlformats.org/markup-compatibility/2006" xmlns:p14="http://schemas.microsoft.com/office/powerpoint/2010/main">
    <mc:Choice Requires="p14">
      <p:transition spd="slow" p14:dur="2000" advTm="37356"/>
    </mc:Choice>
    <mc:Fallback xmlns="">
      <p:transition spd="slow" advTm="37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87" name="Group 137"/>
          <p:cNvGrpSpPr>
            <a:grpSpLocks noChangeAspect="1"/>
          </p:cNvGrpSpPr>
          <p:nvPr/>
        </p:nvGrpSpPr>
        <p:grpSpPr bwMode="auto">
          <a:xfrm>
            <a:off x="7781926" y="4032250"/>
            <a:ext cx="2276475" cy="1835150"/>
            <a:chOff x="1461" y="1080"/>
            <a:chExt cx="1434" cy="1092"/>
          </a:xfrm>
        </p:grpSpPr>
        <p:sp>
          <p:nvSpPr>
            <p:cNvPr id="896" name="AutoShape 136"/>
            <p:cNvSpPr>
              <a:spLocks noChangeAspect="1" noChangeArrowheads="1" noTextEdit="1"/>
            </p:cNvSpPr>
            <p:nvPr/>
          </p:nvSpPr>
          <p:spPr bwMode="auto">
            <a:xfrm>
              <a:off x="1461" y="1080"/>
              <a:ext cx="1434"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897" name="Rectangle 138"/>
            <p:cNvSpPr>
              <a:spLocks noChangeArrowheads="1"/>
            </p:cNvSpPr>
            <p:nvPr/>
          </p:nvSpPr>
          <p:spPr bwMode="auto">
            <a:xfrm>
              <a:off x="1461" y="1080"/>
              <a:ext cx="1438" cy="10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898" name="Rectangle 139"/>
            <p:cNvSpPr>
              <a:spLocks noChangeArrowheads="1"/>
            </p:cNvSpPr>
            <p:nvPr/>
          </p:nvSpPr>
          <p:spPr bwMode="auto">
            <a:xfrm>
              <a:off x="1476" y="1111"/>
              <a:ext cx="1408" cy="10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899" name="Freeform 140"/>
            <p:cNvSpPr>
              <a:spLocks/>
            </p:cNvSpPr>
            <p:nvPr/>
          </p:nvSpPr>
          <p:spPr bwMode="auto">
            <a:xfrm>
              <a:off x="2398" y="1724"/>
              <a:ext cx="96" cy="161"/>
            </a:xfrm>
            <a:custGeom>
              <a:avLst/>
              <a:gdLst>
                <a:gd name="T0" fmla="*/ 92 w 96"/>
                <a:gd name="T1" fmla="*/ 99 h 161"/>
                <a:gd name="T2" fmla="*/ 96 w 96"/>
                <a:gd name="T3" fmla="*/ 126 h 161"/>
                <a:gd name="T4" fmla="*/ 27 w 96"/>
                <a:gd name="T5" fmla="*/ 134 h 161"/>
                <a:gd name="T6" fmla="*/ 31 w 96"/>
                <a:gd name="T7" fmla="*/ 153 h 161"/>
                <a:gd name="T8" fmla="*/ 31 w 96"/>
                <a:gd name="T9" fmla="*/ 157 h 161"/>
                <a:gd name="T10" fmla="*/ 15 w 96"/>
                <a:gd name="T11" fmla="*/ 161 h 161"/>
                <a:gd name="T12" fmla="*/ 23 w 96"/>
                <a:gd name="T13" fmla="*/ 157 h 161"/>
                <a:gd name="T14" fmla="*/ 15 w 96"/>
                <a:gd name="T15" fmla="*/ 145 h 161"/>
                <a:gd name="T16" fmla="*/ 11 w 96"/>
                <a:gd name="T17" fmla="*/ 157 h 161"/>
                <a:gd name="T18" fmla="*/ 4 w 96"/>
                <a:gd name="T19" fmla="*/ 157 h 161"/>
                <a:gd name="T20" fmla="*/ 0 w 96"/>
                <a:gd name="T21" fmla="*/ 107 h 161"/>
                <a:gd name="T22" fmla="*/ 0 w 96"/>
                <a:gd name="T23" fmla="*/ 7 h 161"/>
                <a:gd name="T24" fmla="*/ 65 w 96"/>
                <a:gd name="T25" fmla="*/ 0 h 161"/>
                <a:gd name="T26" fmla="*/ 84 w 96"/>
                <a:gd name="T27" fmla="*/ 69 h 161"/>
                <a:gd name="T28" fmla="*/ 96 w 96"/>
                <a:gd name="T29" fmla="*/ 88 h 161"/>
                <a:gd name="T30" fmla="*/ 92 w 96"/>
                <a:gd name="T31" fmla="*/ 9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61">
                  <a:moveTo>
                    <a:pt x="92" y="99"/>
                  </a:moveTo>
                  <a:lnTo>
                    <a:pt x="96" y="126"/>
                  </a:lnTo>
                  <a:lnTo>
                    <a:pt x="27" y="134"/>
                  </a:lnTo>
                  <a:lnTo>
                    <a:pt x="31" y="153"/>
                  </a:lnTo>
                  <a:lnTo>
                    <a:pt x="31" y="157"/>
                  </a:lnTo>
                  <a:lnTo>
                    <a:pt x="15" y="161"/>
                  </a:lnTo>
                  <a:lnTo>
                    <a:pt x="23" y="157"/>
                  </a:lnTo>
                  <a:lnTo>
                    <a:pt x="15" y="145"/>
                  </a:lnTo>
                  <a:lnTo>
                    <a:pt x="11" y="157"/>
                  </a:lnTo>
                  <a:lnTo>
                    <a:pt x="4" y="157"/>
                  </a:lnTo>
                  <a:lnTo>
                    <a:pt x="0" y="107"/>
                  </a:lnTo>
                  <a:lnTo>
                    <a:pt x="0" y="7"/>
                  </a:lnTo>
                  <a:lnTo>
                    <a:pt x="65" y="0"/>
                  </a:lnTo>
                  <a:lnTo>
                    <a:pt x="84" y="69"/>
                  </a:lnTo>
                  <a:lnTo>
                    <a:pt x="96" y="88"/>
                  </a:lnTo>
                  <a:lnTo>
                    <a:pt x="92" y="9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0" name="Freeform 141"/>
            <p:cNvSpPr>
              <a:spLocks/>
            </p:cNvSpPr>
            <p:nvPr/>
          </p:nvSpPr>
          <p:spPr bwMode="auto">
            <a:xfrm>
              <a:off x="2398" y="1724"/>
              <a:ext cx="96" cy="161"/>
            </a:xfrm>
            <a:custGeom>
              <a:avLst/>
              <a:gdLst>
                <a:gd name="T0" fmla="*/ 92 w 96"/>
                <a:gd name="T1" fmla="*/ 99 h 161"/>
                <a:gd name="T2" fmla="*/ 96 w 96"/>
                <a:gd name="T3" fmla="*/ 126 h 161"/>
                <a:gd name="T4" fmla="*/ 27 w 96"/>
                <a:gd name="T5" fmla="*/ 134 h 161"/>
                <a:gd name="T6" fmla="*/ 31 w 96"/>
                <a:gd name="T7" fmla="*/ 153 h 161"/>
                <a:gd name="T8" fmla="*/ 31 w 96"/>
                <a:gd name="T9" fmla="*/ 157 h 161"/>
                <a:gd name="T10" fmla="*/ 15 w 96"/>
                <a:gd name="T11" fmla="*/ 161 h 161"/>
                <a:gd name="T12" fmla="*/ 23 w 96"/>
                <a:gd name="T13" fmla="*/ 157 h 161"/>
                <a:gd name="T14" fmla="*/ 15 w 96"/>
                <a:gd name="T15" fmla="*/ 145 h 161"/>
                <a:gd name="T16" fmla="*/ 11 w 96"/>
                <a:gd name="T17" fmla="*/ 157 h 161"/>
                <a:gd name="T18" fmla="*/ 4 w 96"/>
                <a:gd name="T19" fmla="*/ 157 h 161"/>
                <a:gd name="T20" fmla="*/ 0 w 96"/>
                <a:gd name="T21" fmla="*/ 107 h 161"/>
                <a:gd name="T22" fmla="*/ 0 w 96"/>
                <a:gd name="T23" fmla="*/ 7 h 161"/>
                <a:gd name="T24" fmla="*/ 65 w 96"/>
                <a:gd name="T25" fmla="*/ 0 h 161"/>
                <a:gd name="T26" fmla="*/ 84 w 96"/>
                <a:gd name="T27" fmla="*/ 69 h 161"/>
                <a:gd name="T28" fmla="*/ 96 w 96"/>
                <a:gd name="T29" fmla="*/ 88 h 161"/>
                <a:gd name="T30" fmla="*/ 92 w 96"/>
                <a:gd name="T31" fmla="*/ 99 h 161"/>
                <a:gd name="T32" fmla="*/ 92 w 96"/>
                <a:gd name="T33"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61">
                  <a:moveTo>
                    <a:pt x="92" y="99"/>
                  </a:moveTo>
                  <a:lnTo>
                    <a:pt x="96" y="126"/>
                  </a:lnTo>
                  <a:lnTo>
                    <a:pt x="27" y="134"/>
                  </a:lnTo>
                  <a:lnTo>
                    <a:pt x="31" y="153"/>
                  </a:lnTo>
                  <a:lnTo>
                    <a:pt x="31" y="157"/>
                  </a:lnTo>
                  <a:lnTo>
                    <a:pt x="15" y="161"/>
                  </a:lnTo>
                  <a:lnTo>
                    <a:pt x="23" y="157"/>
                  </a:lnTo>
                  <a:lnTo>
                    <a:pt x="15" y="145"/>
                  </a:lnTo>
                  <a:lnTo>
                    <a:pt x="11" y="157"/>
                  </a:lnTo>
                  <a:lnTo>
                    <a:pt x="4" y="157"/>
                  </a:lnTo>
                  <a:lnTo>
                    <a:pt x="0" y="107"/>
                  </a:lnTo>
                  <a:lnTo>
                    <a:pt x="0" y="7"/>
                  </a:lnTo>
                  <a:lnTo>
                    <a:pt x="65" y="0"/>
                  </a:lnTo>
                  <a:lnTo>
                    <a:pt x="84" y="69"/>
                  </a:lnTo>
                  <a:lnTo>
                    <a:pt x="96" y="88"/>
                  </a:lnTo>
                  <a:lnTo>
                    <a:pt x="92" y="99"/>
                  </a:lnTo>
                  <a:lnTo>
                    <a:pt x="92" y="10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1" name="Freeform 142"/>
            <p:cNvSpPr>
              <a:spLocks/>
            </p:cNvSpPr>
            <p:nvPr/>
          </p:nvSpPr>
          <p:spPr bwMode="auto">
            <a:xfrm>
              <a:off x="1507" y="1808"/>
              <a:ext cx="268" cy="238"/>
            </a:xfrm>
            <a:custGeom>
              <a:avLst/>
              <a:gdLst>
                <a:gd name="T0" fmla="*/ 0 w 268"/>
                <a:gd name="T1" fmla="*/ 134 h 238"/>
                <a:gd name="T2" fmla="*/ 0 w 268"/>
                <a:gd name="T3" fmla="*/ 138 h 238"/>
                <a:gd name="T4" fmla="*/ 15 w 268"/>
                <a:gd name="T5" fmla="*/ 149 h 238"/>
                <a:gd name="T6" fmla="*/ 11 w 268"/>
                <a:gd name="T7" fmla="*/ 165 h 238"/>
                <a:gd name="T8" fmla="*/ 23 w 268"/>
                <a:gd name="T9" fmla="*/ 157 h 238"/>
                <a:gd name="T10" fmla="*/ 23 w 268"/>
                <a:gd name="T11" fmla="*/ 184 h 238"/>
                <a:gd name="T12" fmla="*/ 42 w 268"/>
                <a:gd name="T13" fmla="*/ 188 h 238"/>
                <a:gd name="T14" fmla="*/ 50 w 268"/>
                <a:gd name="T15" fmla="*/ 188 h 238"/>
                <a:gd name="T16" fmla="*/ 50 w 268"/>
                <a:gd name="T17" fmla="*/ 207 h 238"/>
                <a:gd name="T18" fmla="*/ 30 w 268"/>
                <a:gd name="T19" fmla="*/ 226 h 238"/>
                <a:gd name="T20" fmla="*/ 4 w 268"/>
                <a:gd name="T21" fmla="*/ 238 h 238"/>
                <a:gd name="T22" fmla="*/ 34 w 268"/>
                <a:gd name="T23" fmla="*/ 230 h 238"/>
                <a:gd name="T24" fmla="*/ 42 w 268"/>
                <a:gd name="T25" fmla="*/ 218 h 238"/>
                <a:gd name="T26" fmla="*/ 80 w 268"/>
                <a:gd name="T27" fmla="*/ 195 h 238"/>
                <a:gd name="T28" fmla="*/ 80 w 268"/>
                <a:gd name="T29" fmla="*/ 176 h 238"/>
                <a:gd name="T30" fmla="*/ 103 w 268"/>
                <a:gd name="T31" fmla="*/ 134 h 238"/>
                <a:gd name="T32" fmla="*/ 111 w 268"/>
                <a:gd name="T33" fmla="*/ 146 h 238"/>
                <a:gd name="T34" fmla="*/ 115 w 268"/>
                <a:gd name="T35" fmla="*/ 153 h 238"/>
                <a:gd name="T36" fmla="*/ 95 w 268"/>
                <a:gd name="T37" fmla="*/ 180 h 238"/>
                <a:gd name="T38" fmla="*/ 122 w 268"/>
                <a:gd name="T39" fmla="*/ 146 h 238"/>
                <a:gd name="T40" fmla="*/ 134 w 268"/>
                <a:gd name="T41" fmla="*/ 149 h 238"/>
                <a:gd name="T42" fmla="*/ 149 w 268"/>
                <a:gd name="T43" fmla="*/ 161 h 238"/>
                <a:gd name="T44" fmla="*/ 180 w 268"/>
                <a:gd name="T45" fmla="*/ 157 h 238"/>
                <a:gd name="T46" fmla="*/ 180 w 268"/>
                <a:gd name="T47" fmla="*/ 165 h 238"/>
                <a:gd name="T48" fmla="*/ 191 w 268"/>
                <a:gd name="T49" fmla="*/ 161 h 238"/>
                <a:gd name="T50" fmla="*/ 206 w 268"/>
                <a:gd name="T51" fmla="*/ 176 h 238"/>
                <a:gd name="T52" fmla="*/ 203 w 268"/>
                <a:gd name="T53" fmla="*/ 165 h 238"/>
                <a:gd name="T54" fmla="*/ 210 w 268"/>
                <a:gd name="T55" fmla="*/ 157 h 238"/>
                <a:gd name="T56" fmla="*/ 233 w 268"/>
                <a:gd name="T57" fmla="*/ 184 h 238"/>
                <a:gd name="T58" fmla="*/ 248 w 268"/>
                <a:gd name="T59" fmla="*/ 203 h 238"/>
                <a:gd name="T60" fmla="*/ 264 w 268"/>
                <a:gd name="T61" fmla="*/ 211 h 238"/>
                <a:gd name="T62" fmla="*/ 264 w 268"/>
                <a:gd name="T63" fmla="*/ 195 h 238"/>
                <a:gd name="T64" fmla="*/ 210 w 268"/>
                <a:gd name="T65" fmla="*/ 153 h 238"/>
                <a:gd name="T66" fmla="*/ 195 w 268"/>
                <a:gd name="T67" fmla="*/ 157 h 238"/>
                <a:gd name="T68" fmla="*/ 183 w 268"/>
                <a:gd name="T69" fmla="*/ 153 h 238"/>
                <a:gd name="T70" fmla="*/ 145 w 268"/>
                <a:gd name="T71" fmla="*/ 15 h 238"/>
                <a:gd name="T72" fmla="*/ 76 w 268"/>
                <a:gd name="T73" fmla="*/ 0 h 238"/>
                <a:gd name="T74" fmla="*/ 69 w 268"/>
                <a:gd name="T75" fmla="*/ 0 h 238"/>
                <a:gd name="T76" fmla="*/ 53 w 268"/>
                <a:gd name="T77" fmla="*/ 11 h 238"/>
                <a:gd name="T78" fmla="*/ 46 w 268"/>
                <a:gd name="T79" fmla="*/ 11 h 238"/>
                <a:gd name="T80" fmla="*/ 42 w 268"/>
                <a:gd name="T81" fmla="*/ 15 h 238"/>
                <a:gd name="T82" fmla="*/ 19 w 268"/>
                <a:gd name="T83" fmla="*/ 27 h 238"/>
                <a:gd name="T84" fmla="*/ 30 w 268"/>
                <a:gd name="T85" fmla="*/ 57 h 238"/>
                <a:gd name="T86" fmla="*/ 38 w 268"/>
                <a:gd name="T87" fmla="*/ 65 h 238"/>
                <a:gd name="T88" fmla="*/ 38 w 268"/>
                <a:gd name="T89" fmla="*/ 77 h 238"/>
                <a:gd name="T90" fmla="*/ 0 w 268"/>
                <a:gd name="T91" fmla="*/ 73 h 238"/>
                <a:gd name="T92" fmla="*/ 8 w 268"/>
                <a:gd name="T93" fmla="*/ 80 h 238"/>
                <a:gd name="T94" fmla="*/ 27 w 268"/>
                <a:gd name="T95" fmla="*/ 92 h 238"/>
                <a:gd name="T96" fmla="*/ 42 w 268"/>
                <a:gd name="T97" fmla="*/ 92 h 238"/>
                <a:gd name="T98" fmla="*/ 19 w 268"/>
                <a:gd name="T99"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238">
                  <a:moveTo>
                    <a:pt x="19" y="119"/>
                  </a:moveTo>
                  <a:lnTo>
                    <a:pt x="0" y="134"/>
                  </a:lnTo>
                  <a:lnTo>
                    <a:pt x="8" y="134"/>
                  </a:lnTo>
                  <a:lnTo>
                    <a:pt x="0" y="138"/>
                  </a:lnTo>
                  <a:lnTo>
                    <a:pt x="4" y="146"/>
                  </a:lnTo>
                  <a:lnTo>
                    <a:pt x="15" y="149"/>
                  </a:lnTo>
                  <a:lnTo>
                    <a:pt x="8" y="157"/>
                  </a:lnTo>
                  <a:lnTo>
                    <a:pt x="11" y="165"/>
                  </a:lnTo>
                  <a:lnTo>
                    <a:pt x="15" y="169"/>
                  </a:lnTo>
                  <a:lnTo>
                    <a:pt x="23" y="157"/>
                  </a:lnTo>
                  <a:lnTo>
                    <a:pt x="27" y="176"/>
                  </a:lnTo>
                  <a:lnTo>
                    <a:pt x="23" y="184"/>
                  </a:lnTo>
                  <a:lnTo>
                    <a:pt x="34" y="176"/>
                  </a:lnTo>
                  <a:lnTo>
                    <a:pt x="42" y="188"/>
                  </a:lnTo>
                  <a:lnTo>
                    <a:pt x="46" y="180"/>
                  </a:lnTo>
                  <a:lnTo>
                    <a:pt x="50" y="188"/>
                  </a:lnTo>
                  <a:lnTo>
                    <a:pt x="61" y="180"/>
                  </a:lnTo>
                  <a:lnTo>
                    <a:pt x="50" y="207"/>
                  </a:lnTo>
                  <a:lnTo>
                    <a:pt x="30" y="218"/>
                  </a:lnTo>
                  <a:lnTo>
                    <a:pt x="30" y="226"/>
                  </a:lnTo>
                  <a:lnTo>
                    <a:pt x="19" y="222"/>
                  </a:lnTo>
                  <a:lnTo>
                    <a:pt x="4" y="238"/>
                  </a:lnTo>
                  <a:lnTo>
                    <a:pt x="19" y="226"/>
                  </a:lnTo>
                  <a:lnTo>
                    <a:pt x="34" y="230"/>
                  </a:lnTo>
                  <a:lnTo>
                    <a:pt x="42" y="226"/>
                  </a:lnTo>
                  <a:lnTo>
                    <a:pt x="42" y="218"/>
                  </a:lnTo>
                  <a:lnTo>
                    <a:pt x="50" y="218"/>
                  </a:lnTo>
                  <a:lnTo>
                    <a:pt x="80" y="195"/>
                  </a:lnTo>
                  <a:lnTo>
                    <a:pt x="84" y="184"/>
                  </a:lnTo>
                  <a:lnTo>
                    <a:pt x="80" y="176"/>
                  </a:lnTo>
                  <a:lnTo>
                    <a:pt x="103" y="149"/>
                  </a:lnTo>
                  <a:lnTo>
                    <a:pt x="103" y="134"/>
                  </a:lnTo>
                  <a:lnTo>
                    <a:pt x="103" y="149"/>
                  </a:lnTo>
                  <a:lnTo>
                    <a:pt x="111" y="146"/>
                  </a:lnTo>
                  <a:lnTo>
                    <a:pt x="107" y="149"/>
                  </a:lnTo>
                  <a:lnTo>
                    <a:pt x="115" y="153"/>
                  </a:lnTo>
                  <a:lnTo>
                    <a:pt x="99" y="157"/>
                  </a:lnTo>
                  <a:lnTo>
                    <a:pt x="95" y="180"/>
                  </a:lnTo>
                  <a:lnTo>
                    <a:pt x="118" y="165"/>
                  </a:lnTo>
                  <a:lnTo>
                    <a:pt x="122" y="146"/>
                  </a:lnTo>
                  <a:lnTo>
                    <a:pt x="122" y="153"/>
                  </a:lnTo>
                  <a:lnTo>
                    <a:pt x="134" y="149"/>
                  </a:lnTo>
                  <a:lnTo>
                    <a:pt x="130" y="153"/>
                  </a:lnTo>
                  <a:lnTo>
                    <a:pt x="149" y="161"/>
                  </a:lnTo>
                  <a:lnTo>
                    <a:pt x="176" y="161"/>
                  </a:lnTo>
                  <a:lnTo>
                    <a:pt x="180" y="157"/>
                  </a:lnTo>
                  <a:lnTo>
                    <a:pt x="183" y="157"/>
                  </a:lnTo>
                  <a:lnTo>
                    <a:pt x="180" y="165"/>
                  </a:lnTo>
                  <a:lnTo>
                    <a:pt x="191" y="169"/>
                  </a:lnTo>
                  <a:lnTo>
                    <a:pt x="191" y="161"/>
                  </a:lnTo>
                  <a:lnTo>
                    <a:pt x="191" y="169"/>
                  </a:lnTo>
                  <a:lnTo>
                    <a:pt x="206" y="176"/>
                  </a:lnTo>
                  <a:lnTo>
                    <a:pt x="210" y="172"/>
                  </a:lnTo>
                  <a:lnTo>
                    <a:pt x="203" y="165"/>
                  </a:lnTo>
                  <a:lnTo>
                    <a:pt x="218" y="172"/>
                  </a:lnTo>
                  <a:lnTo>
                    <a:pt x="210" y="157"/>
                  </a:lnTo>
                  <a:lnTo>
                    <a:pt x="218" y="172"/>
                  </a:lnTo>
                  <a:lnTo>
                    <a:pt x="233" y="184"/>
                  </a:lnTo>
                  <a:lnTo>
                    <a:pt x="252" y="195"/>
                  </a:lnTo>
                  <a:lnTo>
                    <a:pt x="248" y="203"/>
                  </a:lnTo>
                  <a:lnTo>
                    <a:pt x="256" y="195"/>
                  </a:lnTo>
                  <a:lnTo>
                    <a:pt x="264" y="211"/>
                  </a:lnTo>
                  <a:lnTo>
                    <a:pt x="268" y="207"/>
                  </a:lnTo>
                  <a:lnTo>
                    <a:pt x="264" y="195"/>
                  </a:lnTo>
                  <a:lnTo>
                    <a:pt x="248" y="192"/>
                  </a:lnTo>
                  <a:lnTo>
                    <a:pt x="210" y="153"/>
                  </a:lnTo>
                  <a:lnTo>
                    <a:pt x="199" y="169"/>
                  </a:lnTo>
                  <a:lnTo>
                    <a:pt x="195" y="157"/>
                  </a:lnTo>
                  <a:lnTo>
                    <a:pt x="187" y="161"/>
                  </a:lnTo>
                  <a:lnTo>
                    <a:pt x="183" y="153"/>
                  </a:lnTo>
                  <a:lnTo>
                    <a:pt x="172" y="153"/>
                  </a:lnTo>
                  <a:lnTo>
                    <a:pt x="145" y="15"/>
                  </a:lnTo>
                  <a:lnTo>
                    <a:pt x="92" y="11"/>
                  </a:lnTo>
                  <a:lnTo>
                    <a:pt x="76" y="0"/>
                  </a:lnTo>
                  <a:lnTo>
                    <a:pt x="76" y="8"/>
                  </a:lnTo>
                  <a:lnTo>
                    <a:pt x="69" y="0"/>
                  </a:lnTo>
                  <a:lnTo>
                    <a:pt x="53" y="4"/>
                  </a:lnTo>
                  <a:lnTo>
                    <a:pt x="53" y="11"/>
                  </a:lnTo>
                  <a:lnTo>
                    <a:pt x="53" y="8"/>
                  </a:lnTo>
                  <a:lnTo>
                    <a:pt x="46" y="11"/>
                  </a:lnTo>
                  <a:lnTo>
                    <a:pt x="46" y="15"/>
                  </a:lnTo>
                  <a:lnTo>
                    <a:pt x="42" y="15"/>
                  </a:lnTo>
                  <a:lnTo>
                    <a:pt x="30" y="27"/>
                  </a:lnTo>
                  <a:lnTo>
                    <a:pt x="19" y="27"/>
                  </a:lnTo>
                  <a:lnTo>
                    <a:pt x="15" y="34"/>
                  </a:lnTo>
                  <a:lnTo>
                    <a:pt x="30" y="57"/>
                  </a:lnTo>
                  <a:lnTo>
                    <a:pt x="50" y="69"/>
                  </a:lnTo>
                  <a:lnTo>
                    <a:pt x="38" y="65"/>
                  </a:lnTo>
                  <a:lnTo>
                    <a:pt x="42" y="73"/>
                  </a:lnTo>
                  <a:lnTo>
                    <a:pt x="38" y="77"/>
                  </a:lnTo>
                  <a:lnTo>
                    <a:pt x="23" y="61"/>
                  </a:lnTo>
                  <a:lnTo>
                    <a:pt x="0" y="73"/>
                  </a:lnTo>
                  <a:lnTo>
                    <a:pt x="11" y="80"/>
                  </a:lnTo>
                  <a:lnTo>
                    <a:pt x="8" y="80"/>
                  </a:lnTo>
                  <a:lnTo>
                    <a:pt x="8" y="92"/>
                  </a:lnTo>
                  <a:lnTo>
                    <a:pt x="27" y="92"/>
                  </a:lnTo>
                  <a:lnTo>
                    <a:pt x="30" y="100"/>
                  </a:lnTo>
                  <a:lnTo>
                    <a:pt x="42" y="92"/>
                  </a:lnTo>
                  <a:lnTo>
                    <a:pt x="38" y="111"/>
                  </a:lnTo>
                  <a:lnTo>
                    <a:pt x="19" y="119"/>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2" name="Freeform 143"/>
            <p:cNvSpPr>
              <a:spLocks/>
            </p:cNvSpPr>
            <p:nvPr/>
          </p:nvSpPr>
          <p:spPr bwMode="auto">
            <a:xfrm>
              <a:off x="1507" y="1808"/>
              <a:ext cx="268" cy="238"/>
            </a:xfrm>
            <a:custGeom>
              <a:avLst/>
              <a:gdLst>
                <a:gd name="T0" fmla="*/ 0 w 268"/>
                <a:gd name="T1" fmla="*/ 134 h 238"/>
                <a:gd name="T2" fmla="*/ 0 w 268"/>
                <a:gd name="T3" fmla="*/ 138 h 238"/>
                <a:gd name="T4" fmla="*/ 15 w 268"/>
                <a:gd name="T5" fmla="*/ 149 h 238"/>
                <a:gd name="T6" fmla="*/ 11 w 268"/>
                <a:gd name="T7" fmla="*/ 165 h 238"/>
                <a:gd name="T8" fmla="*/ 23 w 268"/>
                <a:gd name="T9" fmla="*/ 157 h 238"/>
                <a:gd name="T10" fmla="*/ 23 w 268"/>
                <a:gd name="T11" fmla="*/ 184 h 238"/>
                <a:gd name="T12" fmla="*/ 42 w 268"/>
                <a:gd name="T13" fmla="*/ 188 h 238"/>
                <a:gd name="T14" fmla="*/ 50 w 268"/>
                <a:gd name="T15" fmla="*/ 188 h 238"/>
                <a:gd name="T16" fmla="*/ 50 w 268"/>
                <a:gd name="T17" fmla="*/ 207 h 238"/>
                <a:gd name="T18" fmla="*/ 30 w 268"/>
                <a:gd name="T19" fmla="*/ 226 h 238"/>
                <a:gd name="T20" fmla="*/ 4 w 268"/>
                <a:gd name="T21" fmla="*/ 238 h 238"/>
                <a:gd name="T22" fmla="*/ 34 w 268"/>
                <a:gd name="T23" fmla="*/ 230 h 238"/>
                <a:gd name="T24" fmla="*/ 42 w 268"/>
                <a:gd name="T25" fmla="*/ 218 h 238"/>
                <a:gd name="T26" fmla="*/ 80 w 268"/>
                <a:gd name="T27" fmla="*/ 195 h 238"/>
                <a:gd name="T28" fmla="*/ 80 w 268"/>
                <a:gd name="T29" fmla="*/ 176 h 238"/>
                <a:gd name="T30" fmla="*/ 103 w 268"/>
                <a:gd name="T31" fmla="*/ 134 h 238"/>
                <a:gd name="T32" fmla="*/ 111 w 268"/>
                <a:gd name="T33" fmla="*/ 146 h 238"/>
                <a:gd name="T34" fmla="*/ 115 w 268"/>
                <a:gd name="T35" fmla="*/ 153 h 238"/>
                <a:gd name="T36" fmla="*/ 95 w 268"/>
                <a:gd name="T37" fmla="*/ 180 h 238"/>
                <a:gd name="T38" fmla="*/ 122 w 268"/>
                <a:gd name="T39" fmla="*/ 146 h 238"/>
                <a:gd name="T40" fmla="*/ 134 w 268"/>
                <a:gd name="T41" fmla="*/ 149 h 238"/>
                <a:gd name="T42" fmla="*/ 149 w 268"/>
                <a:gd name="T43" fmla="*/ 161 h 238"/>
                <a:gd name="T44" fmla="*/ 180 w 268"/>
                <a:gd name="T45" fmla="*/ 157 h 238"/>
                <a:gd name="T46" fmla="*/ 180 w 268"/>
                <a:gd name="T47" fmla="*/ 165 h 238"/>
                <a:gd name="T48" fmla="*/ 191 w 268"/>
                <a:gd name="T49" fmla="*/ 161 h 238"/>
                <a:gd name="T50" fmla="*/ 206 w 268"/>
                <a:gd name="T51" fmla="*/ 176 h 238"/>
                <a:gd name="T52" fmla="*/ 203 w 268"/>
                <a:gd name="T53" fmla="*/ 165 h 238"/>
                <a:gd name="T54" fmla="*/ 210 w 268"/>
                <a:gd name="T55" fmla="*/ 157 h 238"/>
                <a:gd name="T56" fmla="*/ 233 w 268"/>
                <a:gd name="T57" fmla="*/ 184 h 238"/>
                <a:gd name="T58" fmla="*/ 248 w 268"/>
                <a:gd name="T59" fmla="*/ 203 h 238"/>
                <a:gd name="T60" fmla="*/ 264 w 268"/>
                <a:gd name="T61" fmla="*/ 211 h 238"/>
                <a:gd name="T62" fmla="*/ 264 w 268"/>
                <a:gd name="T63" fmla="*/ 195 h 238"/>
                <a:gd name="T64" fmla="*/ 210 w 268"/>
                <a:gd name="T65" fmla="*/ 153 h 238"/>
                <a:gd name="T66" fmla="*/ 195 w 268"/>
                <a:gd name="T67" fmla="*/ 157 h 238"/>
                <a:gd name="T68" fmla="*/ 183 w 268"/>
                <a:gd name="T69" fmla="*/ 153 h 238"/>
                <a:gd name="T70" fmla="*/ 145 w 268"/>
                <a:gd name="T71" fmla="*/ 15 h 238"/>
                <a:gd name="T72" fmla="*/ 76 w 268"/>
                <a:gd name="T73" fmla="*/ 0 h 238"/>
                <a:gd name="T74" fmla="*/ 69 w 268"/>
                <a:gd name="T75" fmla="*/ 0 h 238"/>
                <a:gd name="T76" fmla="*/ 53 w 268"/>
                <a:gd name="T77" fmla="*/ 11 h 238"/>
                <a:gd name="T78" fmla="*/ 46 w 268"/>
                <a:gd name="T79" fmla="*/ 11 h 238"/>
                <a:gd name="T80" fmla="*/ 42 w 268"/>
                <a:gd name="T81" fmla="*/ 15 h 238"/>
                <a:gd name="T82" fmla="*/ 19 w 268"/>
                <a:gd name="T83" fmla="*/ 27 h 238"/>
                <a:gd name="T84" fmla="*/ 30 w 268"/>
                <a:gd name="T85" fmla="*/ 57 h 238"/>
                <a:gd name="T86" fmla="*/ 38 w 268"/>
                <a:gd name="T87" fmla="*/ 65 h 238"/>
                <a:gd name="T88" fmla="*/ 38 w 268"/>
                <a:gd name="T89" fmla="*/ 77 h 238"/>
                <a:gd name="T90" fmla="*/ 0 w 268"/>
                <a:gd name="T91" fmla="*/ 73 h 238"/>
                <a:gd name="T92" fmla="*/ 8 w 268"/>
                <a:gd name="T93" fmla="*/ 80 h 238"/>
                <a:gd name="T94" fmla="*/ 27 w 268"/>
                <a:gd name="T95" fmla="*/ 92 h 238"/>
                <a:gd name="T96" fmla="*/ 42 w 268"/>
                <a:gd name="T97" fmla="*/ 92 h 238"/>
                <a:gd name="T98" fmla="*/ 19 w 268"/>
                <a:gd name="T99"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238">
                  <a:moveTo>
                    <a:pt x="19" y="119"/>
                  </a:moveTo>
                  <a:lnTo>
                    <a:pt x="0" y="134"/>
                  </a:lnTo>
                  <a:lnTo>
                    <a:pt x="8" y="134"/>
                  </a:lnTo>
                  <a:lnTo>
                    <a:pt x="0" y="138"/>
                  </a:lnTo>
                  <a:lnTo>
                    <a:pt x="4" y="146"/>
                  </a:lnTo>
                  <a:lnTo>
                    <a:pt x="15" y="149"/>
                  </a:lnTo>
                  <a:lnTo>
                    <a:pt x="8" y="157"/>
                  </a:lnTo>
                  <a:lnTo>
                    <a:pt x="11" y="165"/>
                  </a:lnTo>
                  <a:lnTo>
                    <a:pt x="15" y="169"/>
                  </a:lnTo>
                  <a:lnTo>
                    <a:pt x="23" y="157"/>
                  </a:lnTo>
                  <a:lnTo>
                    <a:pt x="27" y="176"/>
                  </a:lnTo>
                  <a:lnTo>
                    <a:pt x="23" y="184"/>
                  </a:lnTo>
                  <a:lnTo>
                    <a:pt x="34" y="176"/>
                  </a:lnTo>
                  <a:lnTo>
                    <a:pt x="42" y="188"/>
                  </a:lnTo>
                  <a:lnTo>
                    <a:pt x="46" y="180"/>
                  </a:lnTo>
                  <a:lnTo>
                    <a:pt x="50" y="188"/>
                  </a:lnTo>
                  <a:lnTo>
                    <a:pt x="61" y="180"/>
                  </a:lnTo>
                  <a:lnTo>
                    <a:pt x="50" y="207"/>
                  </a:lnTo>
                  <a:lnTo>
                    <a:pt x="30" y="218"/>
                  </a:lnTo>
                  <a:lnTo>
                    <a:pt x="30" y="226"/>
                  </a:lnTo>
                  <a:lnTo>
                    <a:pt x="19" y="222"/>
                  </a:lnTo>
                  <a:lnTo>
                    <a:pt x="4" y="238"/>
                  </a:lnTo>
                  <a:lnTo>
                    <a:pt x="19" y="226"/>
                  </a:lnTo>
                  <a:lnTo>
                    <a:pt x="34" y="230"/>
                  </a:lnTo>
                  <a:lnTo>
                    <a:pt x="42" y="226"/>
                  </a:lnTo>
                  <a:lnTo>
                    <a:pt x="42" y="218"/>
                  </a:lnTo>
                  <a:lnTo>
                    <a:pt x="50" y="218"/>
                  </a:lnTo>
                  <a:lnTo>
                    <a:pt x="80" y="195"/>
                  </a:lnTo>
                  <a:lnTo>
                    <a:pt x="84" y="184"/>
                  </a:lnTo>
                  <a:lnTo>
                    <a:pt x="80" y="176"/>
                  </a:lnTo>
                  <a:lnTo>
                    <a:pt x="103" y="149"/>
                  </a:lnTo>
                  <a:lnTo>
                    <a:pt x="103" y="134"/>
                  </a:lnTo>
                  <a:lnTo>
                    <a:pt x="103" y="149"/>
                  </a:lnTo>
                  <a:lnTo>
                    <a:pt x="111" y="146"/>
                  </a:lnTo>
                  <a:lnTo>
                    <a:pt x="107" y="149"/>
                  </a:lnTo>
                  <a:lnTo>
                    <a:pt x="115" y="153"/>
                  </a:lnTo>
                  <a:lnTo>
                    <a:pt x="99" y="157"/>
                  </a:lnTo>
                  <a:lnTo>
                    <a:pt x="95" y="180"/>
                  </a:lnTo>
                  <a:lnTo>
                    <a:pt x="118" y="165"/>
                  </a:lnTo>
                  <a:lnTo>
                    <a:pt x="122" y="146"/>
                  </a:lnTo>
                  <a:lnTo>
                    <a:pt x="122" y="153"/>
                  </a:lnTo>
                  <a:lnTo>
                    <a:pt x="134" y="149"/>
                  </a:lnTo>
                  <a:lnTo>
                    <a:pt x="130" y="153"/>
                  </a:lnTo>
                  <a:lnTo>
                    <a:pt x="149" y="161"/>
                  </a:lnTo>
                  <a:lnTo>
                    <a:pt x="176" y="161"/>
                  </a:lnTo>
                  <a:lnTo>
                    <a:pt x="180" y="157"/>
                  </a:lnTo>
                  <a:lnTo>
                    <a:pt x="183" y="157"/>
                  </a:lnTo>
                  <a:lnTo>
                    <a:pt x="180" y="165"/>
                  </a:lnTo>
                  <a:lnTo>
                    <a:pt x="191" y="169"/>
                  </a:lnTo>
                  <a:lnTo>
                    <a:pt x="191" y="161"/>
                  </a:lnTo>
                  <a:lnTo>
                    <a:pt x="191" y="169"/>
                  </a:lnTo>
                  <a:lnTo>
                    <a:pt x="206" y="176"/>
                  </a:lnTo>
                  <a:lnTo>
                    <a:pt x="210" y="172"/>
                  </a:lnTo>
                  <a:lnTo>
                    <a:pt x="203" y="165"/>
                  </a:lnTo>
                  <a:lnTo>
                    <a:pt x="218" y="172"/>
                  </a:lnTo>
                  <a:lnTo>
                    <a:pt x="210" y="157"/>
                  </a:lnTo>
                  <a:lnTo>
                    <a:pt x="218" y="172"/>
                  </a:lnTo>
                  <a:lnTo>
                    <a:pt x="233" y="184"/>
                  </a:lnTo>
                  <a:lnTo>
                    <a:pt x="252" y="195"/>
                  </a:lnTo>
                  <a:lnTo>
                    <a:pt x="248" y="203"/>
                  </a:lnTo>
                  <a:lnTo>
                    <a:pt x="256" y="195"/>
                  </a:lnTo>
                  <a:lnTo>
                    <a:pt x="264" y="211"/>
                  </a:lnTo>
                  <a:lnTo>
                    <a:pt x="268" y="207"/>
                  </a:lnTo>
                  <a:lnTo>
                    <a:pt x="264" y="195"/>
                  </a:lnTo>
                  <a:lnTo>
                    <a:pt x="248" y="192"/>
                  </a:lnTo>
                  <a:lnTo>
                    <a:pt x="210" y="153"/>
                  </a:lnTo>
                  <a:lnTo>
                    <a:pt x="199" y="169"/>
                  </a:lnTo>
                  <a:lnTo>
                    <a:pt x="195" y="157"/>
                  </a:lnTo>
                  <a:lnTo>
                    <a:pt x="187" y="161"/>
                  </a:lnTo>
                  <a:lnTo>
                    <a:pt x="183" y="153"/>
                  </a:lnTo>
                  <a:lnTo>
                    <a:pt x="172" y="153"/>
                  </a:lnTo>
                  <a:lnTo>
                    <a:pt x="145" y="15"/>
                  </a:lnTo>
                  <a:lnTo>
                    <a:pt x="92" y="11"/>
                  </a:lnTo>
                  <a:lnTo>
                    <a:pt x="76" y="0"/>
                  </a:lnTo>
                  <a:lnTo>
                    <a:pt x="76" y="8"/>
                  </a:lnTo>
                  <a:lnTo>
                    <a:pt x="69" y="0"/>
                  </a:lnTo>
                  <a:lnTo>
                    <a:pt x="53" y="4"/>
                  </a:lnTo>
                  <a:lnTo>
                    <a:pt x="53" y="11"/>
                  </a:lnTo>
                  <a:lnTo>
                    <a:pt x="53" y="8"/>
                  </a:lnTo>
                  <a:lnTo>
                    <a:pt x="46" y="11"/>
                  </a:lnTo>
                  <a:lnTo>
                    <a:pt x="46" y="15"/>
                  </a:lnTo>
                  <a:lnTo>
                    <a:pt x="42" y="15"/>
                  </a:lnTo>
                  <a:lnTo>
                    <a:pt x="30" y="27"/>
                  </a:lnTo>
                  <a:lnTo>
                    <a:pt x="19" y="27"/>
                  </a:lnTo>
                  <a:lnTo>
                    <a:pt x="15" y="34"/>
                  </a:lnTo>
                  <a:lnTo>
                    <a:pt x="30" y="57"/>
                  </a:lnTo>
                  <a:lnTo>
                    <a:pt x="50" y="69"/>
                  </a:lnTo>
                  <a:lnTo>
                    <a:pt x="38" y="65"/>
                  </a:lnTo>
                  <a:lnTo>
                    <a:pt x="42" y="73"/>
                  </a:lnTo>
                  <a:lnTo>
                    <a:pt x="38" y="77"/>
                  </a:lnTo>
                  <a:lnTo>
                    <a:pt x="23" y="61"/>
                  </a:lnTo>
                  <a:lnTo>
                    <a:pt x="0" y="73"/>
                  </a:lnTo>
                  <a:lnTo>
                    <a:pt x="11" y="80"/>
                  </a:lnTo>
                  <a:lnTo>
                    <a:pt x="8" y="80"/>
                  </a:lnTo>
                  <a:lnTo>
                    <a:pt x="8" y="92"/>
                  </a:lnTo>
                  <a:lnTo>
                    <a:pt x="27" y="92"/>
                  </a:lnTo>
                  <a:lnTo>
                    <a:pt x="30" y="100"/>
                  </a:lnTo>
                  <a:lnTo>
                    <a:pt x="42" y="92"/>
                  </a:lnTo>
                  <a:lnTo>
                    <a:pt x="38" y="111"/>
                  </a:lnTo>
                  <a:lnTo>
                    <a:pt x="19" y="119"/>
                  </a:lnTo>
                  <a:lnTo>
                    <a:pt x="19" y="12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3" name="Freeform 144"/>
            <p:cNvSpPr>
              <a:spLocks/>
            </p:cNvSpPr>
            <p:nvPr/>
          </p:nvSpPr>
          <p:spPr bwMode="auto">
            <a:xfrm>
              <a:off x="1683" y="1632"/>
              <a:ext cx="176" cy="203"/>
            </a:xfrm>
            <a:custGeom>
              <a:avLst/>
              <a:gdLst>
                <a:gd name="T0" fmla="*/ 176 w 176"/>
                <a:gd name="T1" fmla="*/ 19 h 203"/>
                <a:gd name="T2" fmla="*/ 50 w 176"/>
                <a:gd name="T3" fmla="*/ 0 h 203"/>
                <a:gd name="T4" fmla="*/ 42 w 176"/>
                <a:gd name="T5" fmla="*/ 30 h 203"/>
                <a:gd name="T6" fmla="*/ 34 w 176"/>
                <a:gd name="T7" fmla="*/ 23 h 203"/>
                <a:gd name="T8" fmla="*/ 27 w 176"/>
                <a:gd name="T9" fmla="*/ 23 h 203"/>
                <a:gd name="T10" fmla="*/ 23 w 176"/>
                <a:gd name="T11" fmla="*/ 57 h 203"/>
                <a:gd name="T12" fmla="*/ 30 w 176"/>
                <a:gd name="T13" fmla="*/ 84 h 203"/>
                <a:gd name="T14" fmla="*/ 19 w 176"/>
                <a:gd name="T15" fmla="*/ 92 h 203"/>
                <a:gd name="T16" fmla="*/ 15 w 176"/>
                <a:gd name="T17" fmla="*/ 107 h 203"/>
                <a:gd name="T18" fmla="*/ 7 w 176"/>
                <a:gd name="T19" fmla="*/ 111 h 203"/>
                <a:gd name="T20" fmla="*/ 11 w 176"/>
                <a:gd name="T21" fmla="*/ 130 h 203"/>
                <a:gd name="T22" fmla="*/ 4 w 176"/>
                <a:gd name="T23" fmla="*/ 130 h 203"/>
                <a:gd name="T24" fmla="*/ 0 w 176"/>
                <a:gd name="T25" fmla="*/ 138 h 203"/>
                <a:gd name="T26" fmla="*/ 95 w 176"/>
                <a:gd name="T27" fmla="*/ 191 h 203"/>
                <a:gd name="T28" fmla="*/ 149 w 176"/>
                <a:gd name="T29" fmla="*/ 203 h 203"/>
                <a:gd name="T30" fmla="*/ 176 w 176"/>
                <a:gd name="T31" fmla="*/ 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203">
                  <a:moveTo>
                    <a:pt x="176" y="19"/>
                  </a:moveTo>
                  <a:lnTo>
                    <a:pt x="50" y="0"/>
                  </a:lnTo>
                  <a:lnTo>
                    <a:pt x="42" y="30"/>
                  </a:lnTo>
                  <a:lnTo>
                    <a:pt x="34" y="23"/>
                  </a:lnTo>
                  <a:lnTo>
                    <a:pt x="27" y="23"/>
                  </a:lnTo>
                  <a:lnTo>
                    <a:pt x="23" y="57"/>
                  </a:lnTo>
                  <a:lnTo>
                    <a:pt x="30" y="84"/>
                  </a:lnTo>
                  <a:lnTo>
                    <a:pt x="19" y="92"/>
                  </a:lnTo>
                  <a:lnTo>
                    <a:pt x="15" y="107"/>
                  </a:lnTo>
                  <a:lnTo>
                    <a:pt x="7" y="111"/>
                  </a:lnTo>
                  <a:lnTo>
                    <a:pt x="11" y="130"/>
                  </a:lnTo>
                  <a:lnTo>
                    <a:pt x="4" y="130"/>
                  </a:lnTo>
                  <a:lnTo>
                    <a:pt x="0" y="138"/>
                  </a:lnTo>
                  <a:lnTo>
                    <a:pt x="95" y="191"/>
                  </a:lnTo>
                  <a:lnTo>
                    <a:pt x="149" y="203"/>
                  </a:lnTo>
                  <a:lnTo>
                    <a:pt x="176" y="1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4" name="Freeform 145"/>
            <p:cNvSpPr>
              <a:spLocks/>
            </p:cNvSpPr>
            <p:nvPr/>
          </p:nvSpPr>
          <p:spPr bwMode="auto">
            <a:xfrm>
              <a:off x="1683" y="1632"/>
              <a:ext cx="176" cy="203"/>
            </a:xfrm>
            <a:custGeom>
              <a:avLst/>
              <a:gdLst>
                <a:gd name="T0" fmla="*/ 176 w 176"/>
                <a:gd name="T1" fmla="*/ 19 h 203"/>
                <a:gd name="T2" fmla="*/ 50 w 176"/>
                <a:gd name="T3" fmla="*/ 0 h 203"/>
                <a:gd name="T4" fmla="*/ 42 w 176"/>
                <a:gd name="T5" fmla="*/ 30 h 203"/>
                <a:gd name="T6" fmla="*/ 34 w 176"/>
                <a:gd name="T7" fmla="*/ 23 h 203"/>
                <a:gd name="T8" fmla="*/ 27 w 176"/>
                <a:gd name="T9" fmla="*/ 23 h 203"/>
                <a:gd name="T10" fmla="*/ 23 w 176"/>
                <a:gd name="T11" fmla="*/ 57 h 203"/>
                <a:gd name="T12" fmla="*/ 30 w 176"/>
                <a:gd name="T13" fmla="*/ 84 h 203"/>
                <a:gd name="T14" fmla="*/ 19 w 176"/>
                <a:gd name="T15" fmla="*/ 92 h 203"/>
                <a:gd name="T16" fmla="*/ 15 w 176"/>
                <a:gd name="T17" fmla="*/ 107 h 203"/>
                <a:gd name="T18" fmla="*/ 7 w 176"/>
                <a:gd name="T19" fmla="*/ 111 h 203"/>
                <a:gd name="T20" fmla="*/ 11 w 176"/>
                <a:gd name="T21" fmla="*/ 130 h 203"/>
                <a:gd name="T22" fmla="*/ 4 w 176"/>
                <a:gd name="T23" fmla="*/ 130 h 203"/>
                <a:gd name="T24" fmla="*/ 0 w 176"/>
                <a:gd name="T25" fmla="*/ 138 h 203"/>
                <a:gd name="T26" fmla="*/ 95 w 176"/>
                <a:gd name="T27" fmla="*/ 191 h 203"/>
                <a:gd name="T28" fmla="*/ 149 w 176"/>
                <a:gd name="T29" fmla="*/ 203 h 203"/>
                <a:gd name="T30" fmla="*/ 176 w 176"/>
                <a:gd name="T31" fmla="*/ 19 h 203"/>
                <a:gd name="T32" fmla="*/ 176 w 176"/>
                <a:gd name="T33" fmla="*/ 2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03">
                  <a:moveTo>
                    <a:pt x="176" y="19"/>
                  </a:moveTo>
                  <a:lnTo>
                    <a:pt x="50" y="0"/>
                  </a:lnTo>
                  <a:lnTo>
                    <a:pt x="42" y="30"/>
                  </a:lnTo>
                  <a:lnTo>
                    <a:pt x="34" y="23"/>
                  </a:lnTo>
                  <a:lnTo>
                    <a:pt x="27" y="23"/>
                  </a:lnTo>
                  <a:lnTo>
                    <a:pt x="23" y="57"/>
                  </a:lnTo>
                  <a:lnTo>
                    <a:pt x="30" y="84"/>
                  </a:lnTo>
                  <a:lnTo>
                    <a:pt x="19" y="92"/>
                  </a:lnTo>
                  <a:lnTo>
                    <a:pt x="15" y="107"/>
                  </a:lnTo>
                  <a:lnTo>
                    <a:pt x="7" y="111"/>
                  </a:lnTo>
                  <a:lnTo>
                    <a:pt x="11" y="130"/>
                  </a:lnTo>
                  <a:lnTo>
                    <a:pt x="4" y="130"/>
                  </a:lnTo>
                  <a:lnTo>
                    <a:pt x="0" y="138"/>
                  </a:lnTo>
                  <a:lnTo>
                    <a:pt x="95" y="191"/>
                  </a:lnTo>
                  <a:lnTo>
                    <a:pt x="149" y="203"/>
                  </a:lnTo>
                  <a:lnTo>
                    <a:pt x="176" y="19"/>
                  </a:lnTo>
                  <a:lnTo>
                    <a:pt x="176" y="2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5" name="Freeform 146"/>
            <p:cNvSpPr>
              <a:spLocks/>
            </p:cNvSpPr>
            <p:nvPr/>
          </p:nvSpPr>
          <p:spPr bwMode="auto">
            <a:xfrm>
              <a:off x="2226" y="1685"/>
              <a:ext cx="130" cy="119"/>
            </a:xfrm>
            <a:custGeom>
              <a:avLst/>
              <a:gdLst>
                <a:gd name="T0" fmla="*/ 130 w 130"/>
                <a:gd name="T1" fmla="*/ 16 h 119"/>
                <a:gd name="T2" fmla="*/ 111 w 130"/>
                <a:gd name="T3" fmla="*/ 20 h 119"/>
                <a:gd name="T4" fmla="*/ 118 w 130"/>
                <a:gd name="T5" fmla="*/ 8 h 119"/>
                <a:gd name="T6" fmla="*/ 115 w 130"/>
                <a:gd name="T7" fmla="*/ 0 h 119"/>
                <a:gd name="T8" fmla="*/ 99 w 130"/>
                <a:gd name="T9" fmla="*/ 0 h 119"/>
                <a:gd name="T10" fmla="*/ 0 w 130"/>
                <a:gd name="T11" fmla="*/ 4 h 119"/>
                <a:gd name="T12" fmla="*/ 7 w 130"/>
                <a:gd name="T13" fmla="*/ 43 h 119"/>
                <a:gd name="T14" fmla="*/ 7 w 130"/>
                <a:gd name="T15" fmla="*/ 96 h 119"/>
                <a:gd name="T16" fmla="*/ 19 w 130"/>
                <a:gd name="T17" fmla="*/ 100 h 119"/>
                <a:gd name="T18" fmla="*/ 19 w 130"/>
                <a:gd name="T19" fmla="*/ 119 h 119"/>
                <a:gd name="T20" fmla="*/ 95 w 130"/>
                <a:gd name="T21" fmla="*/ 115 h 119"/>
                <a:gd name="T22" fmla="*/ 99 w 130"/>
                <a:gd name="T23" fmla="*/ 108 h 119"/>
                <a:gd name="T24" fmla="*/ 99 w 130"/>
                <a:gd name="T25" fmla="*/ 100 h 119"/>
                <a:gd name="T26" fmla="*/ 92 w 130"/>
                <a:gd name="T27" fmla="*/ 100 h 119"/>
                <a:gd name="T28" fmla="*/ 92 w 130"/>
                <a:gd name="T29" fmla="*/ 92 h 119"/>
                <a:gd name="T30" fmla="*/ 99 w 130"/>
                <a:gd name="T31" fmla="*/ 92 h 119"/>
                <a:gd name="T32" fmla="*/ 95 w 130"/>
                <a:gd name="T33" fmla="*/ 85 h 119"/>
                <a:gd name="T34" fmla="*/ 103 w 130"/>
                <a:gd name="T35" fmla="*/ 77 h 119"/>
                <a:gd name="T36" fmla="*/ 99 w 130"/>
                <a:gd name="T37" fmla="*/ 77 h 119"/>
                <a:gd name="T38" fmla="*/ 111 w 130"/>
                <a:gd name="T39" fmla="*/ 69 h 119"/>
                <a:gd name="T40" fmla="*/ 111 w 130"/>
                <a:gd name="T41" fmla="*/ 58 h 119"/>
                <a:gd name="T42" fmla="*/ 115 w 130"/>
                <a:gd name="T43" fmla="*/ 54 h 119"/>
                <a:gd name="T44" fmla="*/ 115 w 130"/>
                <a:gd name="T45" fmla="*/ 50 h 119"/>
                <a:gd name="T46" fmla="*/ 122 w 130"/>
                <a:gd name="T47" fmla="*/ 46 h 119"/>
                <a:gd name="T48" fmla="*/ 118 w 130"/>
                <a:gd name="T49" fmla="*/ 35 h 119"/>
                <a:gd name="T50" fmla="*/ 126 w 130"/>
                <a:gd name="T51" fmla="*/ 31 h 119"/>
                <a:gd name="T52" fmla="*/ 122 w 130"/>
                <a:gd name="T53" fmla="*/ 27 h 119"/>
                <a:gd name="T54" fmla="*/ 130 w 130"/>
                <a:gd name="T55" fmla="*/ 20 h 119"/>
                <a:gd name="T56" fmla="*/ 130 w 130"/>
                <a:gd name="T5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19">
                  <a:moveTo>
                    <a:pt x="130" y="16"/>
                  </a:moveTo>
                  <a:lnTo>
                    <a:pt x="111" y="20"/>
                  </a:lnTo>
                  <a:lnTo>
                    <a:pt x="118" y="8"/>
                  </a:lnTo>
                  <a:lnTo>
                    <a:pt x="115" y="0"/>
                  </a:lnTo>
                  <a:lnTo>
                    <a:pt x="99" y="0"/>
                  </a:lnTo>
                  <a:lnTo>
                    <a:pt x="0" y="4"/>
                  </a:lnTo>
                  <a:lnTo>
                    <a:pt x="7" y="43"/>
                  </a:lnTo>
                  <a:lnTo>
                    <a:pt x="7" y="96"/>
                  </a:lnTo>
                  <a:lnTo>
                    <a:pt x="19" y="100"/>
                  </a:lnTo>
                  <a:lnTo>
                    <a:pt x="19" y="119"/>
                  </a:lnTo>
                  <a:lnTo>
                    <a:pt x="95" y="115"/>
                  </a:lnTo>
                  <a:lnTo>
                    <a:pt x="99" y="108"/>
                  </a:lnTo>
                  <a:lnTo>
                    <a:pt x="99" y="100"/>
                  </a:lnTo>
                  <a:lnTo>
                    <a:pt x="92" y="100"/>
                  </a:lnTo>
                  <a:lnTo>
                    <a:pt x="92" y="92"/>
                  </a:lnTo>
                  <a:lnTo>
                    <a:pt x="99" y="92"/>
                  </a:lnTo>
                  <a:lnTo>
                    <a:pt x="95" y="85"/>
                  </a:lnTo>
                  <a:lnTo>
                    <a:pt x="103" y="77"/>
                  </a:lnTo>
                  <a:lnTo>
                    <a:pt x="99" y="77"/>
                  </a:lnTo>
                  <a:lnTo>
                    <a:pt x="111" y="69"/>
                  </a:lnTo>
                  <a:lnTo>
                    <a:pt x="111" y="58"/>
                  </a:lnTo>
                  <a:lnTo>
                    <a:pt x="115" y="54"/>
                  </a:lnTo>
                  <a:lnTo>
                    <a:pt x="115" y="50"/>
                  </a:lnTo>
                  <a:lnTo>
                    <a:pt x="122" y="46"/>
                  </a:lnTo>
                  <a:lnTo>
                    <a:pt x="118" y="35"/>
                  </a:lnTo>
                  <a:lnTo>
                    <a:pt x="126" y="31"/>
                  </a:lnTo>
                  <a:lnTo>
                    <a:pt x="122" y="27"/>
                  </a:lnTo>
                  <a:lnTo>
                    <a:pt x="130" y="20"/>
                  </a:lnTo>
                  <a:lnTo>
                    <a:pt x="130" y="1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6" name="Freeform 147"/>
            <p:cNvSpPr>
              <a:spLocks/>
            </p:cNvSpPr>
            <p:nvPr/>
          </p:nvSpPr>
          <p:spPr bwMode="auto">
            <a:xfrm>
              <a:off x="2226" y="1685"/>
              <a:ext cx="130" cy="119"/>
            </a:xfrm>
            <a:custGeom>
              <a:avLst/>
              <a:gdLst>
                <a:gd name="T0" fmla="*/ 130 w 130"/>
                <a:gd name="T1" fmla="*/ 16 h 119"/>
                <a:gd name="T2" fmla="*/ 111 w 130"/>
                <a:gd name="T3" fmla="*/ 20 h 119"/>
                <a:gd name="T4" fmla="*/ 118 w 130"/>
                <a:gd name="T5" fmla="*/ 8 h 119"/>
                <a:gd name="T6" fmla="*/ 115 w 130"/>
                <a:gd name="T7" fmla="*/ 0 h 119"/>
                <a:gd name="T8" fmla="*/ 99 w 130"/>
                <a:gd name="T9" fmla="*/ 0 h 119"/>
                <a:gd name="T10" fmla="*/ 0 w 130"/>
                <a:gd name="T11" fmla="*/ 4 h 119"/>
                <a:gd name="T12" fmla="*/ 7 w 130"/>
                <a:gd name="T13" fmla="*/ 43 h 119"/>
                <a:gd name="T14" fmla="*/ 7 w 130"/>
                <a:gd name="T15" fmla="*/ 96 h 119"/>
                <a:gd name="T16" fmla="*/ 19 w 130"/>
                <a:gd name="T17" fmla="*/ 100 h 119"/>
                <a:gd name="T18" fmla="*/ 19 w 130"/>
                <a:gd name="T19" fmla="*/ 119 h 119"/>
                <a:gd name="T20" fmla="*/ 95 w 130"/>
                <a:gd name="T21" fmla="*/ 115 h 119"/>
                <a:gd name="T22" fmla="*/ 99 w 130"/>
                <a:gd name="T23" fmla="*/ 108 h 119"/>
                <a:gd name="T24" fmla="*/ 99 w 130"/>
                <a:gd name="T25" fmla="*/ 100 h 119"/>
                <a:gd name="T26" fmla="*/ 92 w 130"/>
                <a:gd name="T27" fmla="*/ 100 h 119"/>
                <a:gd name="T28" fmla="*/ 92 w 130"/>
                <a:gd name="T29" fmla="*/ 92 h 119"/>
                <a:gd name="T30" fmla="*/ 99 w 130"/>
                <a:gd name="T31" fmla="*/ 92 h 119"/>
                <a:gd name="T32" fmla="*/ 95 w 130"/>
                <a:gd name="T33" fmla="*/ 85 h 119"/>
                <a:gd name="T34" fmla="*/ 103 w 130"/>
                <a:gd name="T35" fmla="*/ 77 h 119"/>
                <a:gd name="T36" fmla="*/ 99 w 130"/>
                <a:gd name="T37" fmla="*/ 77 h 119"/>
                <a:gd name="T38" fmla="*/ 111 w 130"/>
                <a:gd name="T39" fmla="*/ 69 h 119"/>
                <a:gd name="T40" fmla="*/ 111 w 130"/>
                <a:gd name="T41" fmla="*/ 58 h 119"/>
                <a:gd name="T42" fmla="*/ 115 w 130"/>
                <a:gd name="T43" fmla="*/ 54 h 119"/>
                <a:gd name="T44" fmla="*/ 115 w 130"/>
                <a:gd name="T45" fmla="*/ 50 h 119"/>
                <a:gd name="T46" fmla="*/ 122 w 130"/>
                <a:gd name="T47" fmla="*/ 46 h 119"/>
                <a:gd name="T48" fmla="*/ 118 w 130"/>
                <a:gd name="T49" fmla="*/ 35 h 119"/>
                <a:gd name="T50" fmla="*/ 126 w 130"/>
                <a:gd name="T51" fmla="*/ 31 h 119"/>
                <a:gd name="T52" fmla="*/ 122 w 130"/>
                <a:gd name="T53" fmla="*/ 27 h 119"/>
                <a:gd name="T54" fmla="*/ 130 w 130"/>
                <a:gd name="T55" fmla="*/ 20 h 119"/>
                <a:gd name="T56" fmla="*/ 130 w 130"/>
                <a:gd name="T57" fmla="*/ 16 h 119"/>
                <a:gd name="T58" fmla="*/ 130 w 130"/>
                <a:gd name="T59" fmla="*/ 2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 h="119">
                  <a:moveTo>
                    <a:pt x="130" y="16"/>
                  </a:moveTo>
                  <a:lnTo>
                    <a:pt x="111" y="20"/>
                  </a:lnTo>
                  <a:lnTo>
                    <a:pt x="118" y="8"/>
                  </a:lnTo>
                  <a:lnTo>
                    <a:pt x="115" y="0"/>
                  </a:lnTo>
                  <a:lnTo>
                    <a:pt x="99" y="0"/>
                  </a:lnTo>
                  <a:lnTo>
                    <a:pt x="0" y="4"/>
                  </a:lnTo>
                  <a:lnTo>
                    <a:pt x="7" y="43"/>
                  </a:lnTo>
                  <a:lnTo>
                    <a:pt x="7" y="96"/>
                  </a:lnTo>
                  <a:lnTo>
                    <a:pt x="19" y="100"/>
                  </a:lnTo>
                  <a:lnTo>
                    <a:pt x="19" y="119"/>
                  </a:lnTo>
                  <a:lnTo>
                    <a:pt x="95" y="115"/>
                  </a:lnTo>
                  <a:lnTo>
                    <a:pt x="99" y="108"/>
                  </a:lnTo>
                  <a:lnTo>
                    <a:pt x="99" y="100"/>
                  </a:lnTo>
                  <a:lnTo>
                    <a:pt x="92" y="100"/>
                  </a:lnTo>
                  <a:lnTo>
                    <a:pt x="92" y="92"/>
                  </a:lnTo>
                  <a:lnTo>
                    <a:pt x="99" y="92"/>
                  </a:lnTo>
                  <a:lnTo>
                    <a:pt x="95" y="85"/>
                  </a:lnTo>
                  <a:lnTo>
                    <a:pt x="103" y="77"/>
                  </a:lnTo>
                  <a:lnTo>
                    <a:pt x="99" y="77"/>
                  </a:lnTo>
                  <a:lnTo>
                    <a:pt x="111" y="69"/>
                  </a:lnTo>
                  <a:lnTo>
                    <a:pt x="111" y="58"/>
                  </a:lnTo>
                  <a:lnTo>
                    <a:pt x="115" y="54"/>
                  </a:lnTo>
                  <a:lnTo>
                    <a:pt x="115" y="50"/>
                  </a:lnTo>
                  <a:lnTo>
                    <a:pt x="122" y="46"/>
                  </a:lnTo>
                  <a:lnTo>
                    <a:pt x="118" y="35"/>
                  </a:lnTo>
                  <a:lnTo>
                    <a:pt x="126" y="31"/>
                  </a:lnTo>
                  <a:lnTo>
                    <a:pt x="122" y="27"/>
                  </a:lnTo>
                  <a:lnTo>
                    <a:pt x="130" y="20"/>
                  </a:lnTo>
                  <a:lnTo>
                    <a:pt x="130" y="16"/>
                  </a:lnTo>
                  <a:lnTo>
                    <a:pt x="130" y="2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7" name="Freeform 148"/>
            <p:cNvSpPr>
              <a:spLocks/>
            </p:cNvSpPr>
            <p:nvPr/>
          </p:nvSpPr>
          <p:spPr bwMode="auto">
            <a:xfrm>
              <a:off x="1507" y="1413"/>
              <a:ext cx="206" cy="349"/>
            </a:xfrm>
            <a:custGeom>
              <a:avLst/>
              <a:gdLst>
                <a:gd name="T0" fmla="*/ 199 w 206"/>
                <a:gd name="T1" fmla="*/ 276 h 349"/>
                <a:gd name="T2" fmla="*/ 92 w 206"/>
                <a:gd name="T3" fmla="*/ 119 h 349"/>
                <a:gd name="T4" fmla="*/ 118 w 206"/>
                <a:gd name="T5" fmla="*/ 27 h 349"/>
                <a:gd name="T6" fmla="*/ 19 w 206"/>
                <a:gd name="T7" fmla="*/ 0 h 349"/>
                <a:gd name="T8" fmla="*/ 11 w 206"/>
                <a:gd name="T9" fmla="*/ 31 h 349"/>
                <a:gd name="T10" fmla="*/ 0 w 206"/>
                <a:gd name="T11" fmla="*/ 46 h 349"/>
                <a:gd name="T12" fmla="*/ 8 w 206"/>
                <a:gd name="T13" fmla="*/ 69 h 349"/>
                <a:gd name="T14" fmla="*/ 4 w 206"/>
                <a:gd name="T15" fmla="*/ 100 h 349"/>
                <a:gd name="T16" fmla="*/ 15 w 206"/>
                <a:gd name="T17" fmla="*/ 123 h 349"/>
                <a:gd name="T18" fmla="*/ 11 w 206"/>
                <a:gd name="T19" fmla="*/ 131 h 349"/>
                <a:gd name="T20" fmla="*/ 23 w 206"/>
                <a:gd name="T21" fmla="*/ 142 h 349"/>
                <a:gd name="T22" fmla="*/ 27 w 206"/>
                <a:gd name="T23" fmla="*/ 134 h 349"/>
                <a:gd name="T24" fmla="*/ 30 w 206"/>
                <a:gd name="T25" fmla="*/ 134 h 349"/>
                <a:gd name="T26" fmla="*/ 27 w 206"/>
                <a:gd name="T27" fmla="*/ 138 h 349"/>
                <a:gd name="T28" fmla="*/ 30 w 206"/>
                <a:gd name="T29" fmla="*/ 157 h 349"/>
                <a:gd name="T30" fmla="*/ 23 w 206"/>
                <a:gd name="T31" fmla="*/ 150 h 349"/>
                <a:gd name="T32" fmla="*/ 23 w 206"/>
                <a:gd name="T33" fmla="*/ 142 h 349"/>
                <a:gd name="T34" fmla="*/ 19 w 206"/>
                <a:gd name="T35" fmla="*/ 161 h 349"/>
                <a:gd name="T36" fmla="*/ 30 w 206"/>
                <a:gd name="T37" fmla="*/ 173 h 349"/>
                <a:gd name="T38" fmla="*/ 23 w 206"/>
                <a:gd name="T39" fmla="*/ 192 h 349"/>
                <a:gd name="T40" fmla="*/ 42 w 206"/>
                <a:gd name="T41" fmla="*/ 226 h 349"/>
                <a:gd name="T42" fmla="*/ 38 w 206"/>
                <a:gd name="T43" fmla="*/ 234 h 349"/>
                <a:gd name="T44" fmla="*/ 46 w 206"/>
                <a:gd name="T45" fmla="*/ 238 h 349"/>
                <a:gd name="T46" fmla="*/ 42 w 206"/>
                <a:gd name="T47" fmla="*/ 257 h 349"/>
                <a:gd name="T48" fmla="*/ 46 w 206"/>
                <a:gd name="T49" fmla="*/ 261 h 349"/>
                <a:gd name="T50" fmla="*/ 69 w 206"/>
                <a:gd name="T51" fmla="*/ 269 h 349"/>
                <a:gd name="T52" fmla="*/ 76 w 206"/>
                <a:gd name="T53" fmla="*/ 280 h 349"/>
                <a:gd name="T54" fmla="*/ 92 w 206"/>
                <a:gd name="T55" fmla="*/ 288 h 349"/>
                <a:gd name="T56" fmla="*/ 92 w 206"/>
                <a:gd name="T57" fmla="*/ 295 h 349"/>
                <a:gd name="T58" fmla="*/ 99 w 206"/>
                <a:gd name="T59" fmla="*/ 299 h 349"/>
                <a:gd name="T60" fmla="*/ 111 w 206"/>
                <a:gd name="T61" fmla="*/ 315 h 349"/>
                <a:gd name="T62" fmla="*/ 115 w 206"/>
                <a:gd name="T63" fmla="*/ 341 h 349"/>
                <a:gd name="T64" fmla="*/ 180 w 206"/>
                <a:gd name="T65" fmla="*/ 349 h 349"/>
                <a:gd name="T66" fmla="*/ 187 w 206"/>
                <a:gd name="T67" fmla="*/ 349 h 349"/>
                <a:gd name="T68" fmla="*/ 183 w 206"/>
                <a:gd name="T69" fmla="*/ 330 h 349"/>
                <a:gd name="T70" fmla="*/ 191 w 206"/>
                <a:gd name="T71" fmla="*/ 326 h 349"/>
                <a:gd name="T72" fmla="*/ 195 w 206"/>
                <a:gd name="T73" fmla="*/ 311 h 349"/>
                <a:gd name="T74" fmla="*/ 206 w 206"/>
                <a:gd name="T75" fmla="*/ 303 h 349"/>
                <a:gd name="T76" fmla="*/ 199 w 206"/>
                <a:gd name="T77" fmla="*/ 27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349">
                  <a:moveTo>
                    <a:pt x="199" y="276"/>
                  </a:moveTo>
                  <a:lnTo>
                    <a:pt x="92" y="119"/>
                  </a:lnTo>
                  <a:lnTo>
                    <a:pt x="118" y="27"/>
                  </a:lnTo>
                  <a:lnTo>
                    <a:pt x="19" y="0"/>
                  </a:lnTo>
                  <a:lnTo>
                    <a:pt x="11" y="31"/>
                  </a:lnTo>
                  <a:lnTo>
                    <a:pt x="0" y="46"/>
                  </a:lnTo>
                  <a:lnTo>
                    <a:pt x="8" y="69"/>
                  </a:lnTo>
                  <a:lnTo>
                    <a:pt x="4" y="100"/>
                  </a:lnTo>
                  <a:lnTo>
                    <a:pt x="15" y="123"/>
                  </a:lnTo>
                  <a:lnTo>
                    <a:pt x="11" y="131"/>
                  </a:lnTo>
                  <a:lnTo>
                    <a:pt x="23" y="142"/>
                  </a:lnTo>
                  <a:lnTo>
                    <a:pt x="27" y="134"/>
                  </a:lnTo>
                  <a:lnTo>
                    <a:pt x="30" y="134"/>
                  </a:lnTo>
                  <a:lnTo>
                    <a:pt x="27" y="138"/>
                  </a:lnTo>
                  <a:lnTo>
                    <a:pt x="30" y="157"/>
                  </a:lnTo>
                  <a:lnTo>
                    <a:pt x="23" y="150"/>
                  </a:lnTo>
                  <a:lnTo>
                    <a:pt x="23" y="142"/>
                  </a:lnTo>
                  <a:lnTo>
                    <a:pt x="19" y="161"/>
                  </a:lnTo>
                  <a:lnTo>
                    <a:pt x="30" y="173"/>
                  </a:lnTo>
                  <a:lnTo>
                    <a:pt x="23" y="192"/>
                  </a:lnTo>
                  <a:lnTo>
                    <a:pt x="42" y="226"/>
                  </a:lnTo>
                  <a:lnTo>
                    <a:pt x="38" y="234"/>
                  </a:lnTo>
                  <a:lnTo>
                    <a:pt x="46" y="238"/>
                  </a:lnTo>
                  <a:lnTo>
                    <a:pt x="42" y="257"/>
                  </a:lnTo>
                  <a:lnTo>
                    <a:pt x="46" y="261"/>
                  </a:lnTo>
                  <a:lnTo>
                    <a:pt x="69" y="269"/>
                  </a:lnTo>
                  <a:lnTo>
                    <a:pt x="76" y="280"/>
                  </a:lnTo>
                  <a:lnTo>
                    <a:pt x="92" y="288"/>
                  </a:lnTo>
                  <a:lnTo>
                    <a:pt x="92" y="295"/>
                  </a:lnTo>
                  <a:lnTo>
                    <a:pt x="99" y="299"/>
                  </a:lnTo>
                  <a:lnTo>
                    <a:pt x="111" y="315"/>
                  </a:lnTo>
                  <a:lnTo>
                    <a:pt x="115" y="341"/>
                  </a:lnTo>
                  <a:lnTo>
                    <a:pt x="180" y="349"/>
                  </a:lnTo>
                  <a:lnTo>
                    <a:pt x="187" y="349"/>
                  </a:lnTo>
                  <a:lnTo>
                    <a:pt x="183" y="330"/>
                  </a:lnTo>
                  <a:lnTo>
                    <a:pt x="191" y="326"/>
                  </a:lnTo>
                  <a:lnTo>
                    <a:pt x="195" y="311"/>
                  </a:lnTo>
                  <a:lnTo>
                    <a:pt x="206" y="303"/>
                  </a:lnTo>
                  <a:lnTo>
                    <a:pt x="199" y="27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8" name="Freeform 149"/>
            <p:cNvSpPr>
              <a:spLocks/>
            </p:cNvSpPr>
            <p:nvPr/>
          </p:nvSpPr>
          <p:spPr bwMode="auto">
            <a:xfrm>
              <a:off x="1507" y="1413"/>
              <a:ext cx="206" cy="349"/>
            </a:xfrm>
            <a:custGeom>
              <a:avLst/>
              <a:gdLst>
                <a:gd name="T0" fmla="*/ 199 w 206"/>
                <a:gd name="T1" fmla="*/ 276 h 349"/>
                <a:gd name="T2" fmla="*/ 92 w 206"/>
                <a:gd name="T3" fmla="*/ 119 h 349"/>
                <a:gd name="T4" fmla="*/ 118 w 206"/>
                <a:gd name="T5" fmla="*/ 27 h 349"/>
                <a:gd name="T6" fmla="*/ 19 w 206"/>
                <a:gd name="T7" fmla="*/ 0 h 349"/>
                <a:gd name="T8" fmla="*/ 11 w 206"/>
                <a:gd name="T9" fmla="*/ 31 h 349"/>
                <a:gd name="T10" fmla="*/ 0 w 206"/>
                <a:gd name="T11" fmla="*/ 46 h 349"/>
                <a:gd name="T12" fmla="*/ 8 w 206"/>
                <a:gd name="T13" fmla="*/ 69 h 349"/>
                <a:gd name="T14" fmla="*/ 4 w 206"/>
                <a:gd name="T15" fmla="*/ 100 h 349"/>
                <a:gd name="T16" fmla="*/ 15 w 206"/>
                <a:gd name="T17" fmla="*/ 123 h 349"/>
                <a:gd name="T18" fmla="*/ 11 w 206"/>
                <a:gd name="T19" fmla="*/ 131 h 349"/>
                <a:gd name="T20" fmla="*/ 23 w 206"/>
                <a:gd name="T21" fmla="*/ 142 h 349"/>
                <a:gd name="T22" fmla="*/ 27 w 206"/>
                <a:gd name="T23" fmla="*/ 134 h 349"/>
                <a:gd name="T24" fmla="*/ 30 w 206"/>
                <a:gd name="T25" fmla="*/ 134 h 349"/>
                <a:gd name="T26" fmla="*/ 27 w 206"/>
                <a:gd name="T27" fmla="*/ 138 h 349"/>
                <a:gd name="T28" fmla="*/ 30 w 206"/>
                <a:gd name="T29" fmla="*/ 157 h 349"/>
                <a:gd name="T30" fmla="*/ 23 w 206"/>
                <a:gd name="T31" fmla="*/ 150 h 349"/>
                <a:gd name="T32" fmla="*/ 23 w 206"/>
                <a:gd name="T33" fmla="*/ 142 h 349"/>
                <a:gd name="T34" fmla="*/ 19 w 206"/>
                <a:gd name="T35" fmla="*/ 161 h 349"/>
                <a:gd name="T36" fmla="*/ 30 w 206"/>
                <a:gd name="T37" fmla="*/ 173 h 349"/>
                <a:gd name="T38" fmla="*/ 23 w 206"/>
                <a:gd name="T39" fmla="*/ 192 h 349"/>
                <a:gd name="T40" fmla="*/ 42 w 206"/>
                <a:gd name="T41" fmla="*/ 226 h 349"/>
                <a:gd name="T42" fmla="*/ 38 w 206"/>
                <a:gd name="T43" fmla="*/ 234 h 349"/>
                <a:gd name="T44" fmla="*/ 46 w 206"/>
                <a:gd name="T45" fmla="*/ 238 h 349"/>
                <a:gd name="T46" fmla="*/ 42 w 206"/>
                <a:gd name="T47" fmla="*/ 257 h 349"/>
                <a:gd name="T48" fmla="*/ 46 w 206"/>
                <a:gd name="T49" fmla="*/ 261 h 349"/>
                <a:gd name="T50" fmla="*/ 69 w 206"/>
                <a:gd name="T51" fmla="*/ 269 h 349"/>
                <a:gd name="T52" fmla="*/ 76 w 206"/>
                <a:gd name="T53" fmla="*/ 280 h 349"/>
                <a:gd name="T54" fmla="*/ 92 w 206"/>
                <a:gd name="T55" fmla="*/ 288 h 349"/>
                <a:gd name="T56" fmla="*/ 92 w 206"/>
                <a:gd name="T57" fmla="*/ 295 h 349"/>
                <a:gd name="T58" fmla="*/ 99 w 206"/>
                <a:gd name="T59" fmla="*/ 299 h 349"/>
                <a:gd name="T60" fmla="*/ 111 w 206"/>
                <a:gd name="T61" fmla="*/ 315 h 349"/>
                <a:gd name="T62" fmla="*/ 115 w 206"/>
                <a:gd name="T63" fmla="*/ 341 h 349"/>
                <a:gd name="T64" fmla="*/ 180 w 206"/>
                <a:gd name="T65" fmla="*/ 349 h 349"/>
                <a:gd name="T66" fmla="*/ 187 w 206"/>
                <a:gd name="T67" fmla="*/ 349 h 349"/>
                <a:gd name="T68" fmla="*/ 183 w 206"/>
                <a:gd name="T69" fmla="*/ 330 h 349"/>
                <a:gd name="T70" fmla="*/ 191 w 206"/>
                <a:gd name="T71" fmla="*/ 326 h 349"/>
                <a:gd name="T72" fmla="*/ 195 w 206"/>
                <a:gd name="T73" fmla="*/ 311 h 349"/>
                <a:gd name="T74" fmla="*/ 206 w 206"/>
                <a:gd name="T75" fmla="*/ 303 h 349"/>
                <a:gd name="T76" fmla="*/ 199 w 206"/>
                <a:gd name="T77" fmla="*/ 276 h 349"/>
                <a:gd name="T78" fmla="*/ 199 w 206"/>
                <a:gd name="T79" fmla="*/ 28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349">
                  <a:moveTo>
                    <a:pt x="199" y="276"/>
                  </a:moveTo>
                  <a:lnTo>
                    <a:pt x="92" y="119"/>
                  </a:lnTo>
                  <a:lnTo>
                    <a:pt x="118" y="27"/>
                  </a:lnTo>
                  <a:lnTo>
                    <a:pt x="19" y="0"/>
                  </a:lnTo>
                  <a:lnTo>
                    <a:pt x="11" y="31"/>
                  </a:lnTo>
                  <a:lnTo>
                    <a:pt x="0" y="46"/>
                  </a:lnTo>
                  <a:lnTo>
                    <a:pt x="8" y="69"/>
                  </a:lnTo>
                  <a:lnTo>
                    <a:pt x="4" y="100"/>
                  </a:lnTo>
                  <a:lnTo>
                    <a:pt x="15" y="123"/>
                  </a:lnTo>
                  <a:lnTo>
                    <a:pt x="11" y="131"/>
                  </a:lnTo>
                  <a:lnTo>
                    <a:pt x="23" y="142"/>
                  </a:lnTo>
                  <a:lnTo>
                    <a:pt x="27" y="134"/>
                  </a:lnTo>
                  <a:lnTo>
                    <a:pt x="30" y="134"/>
                  </a:lnTo>
                  <a:lnTo>
                    <a:pt x="27" y="138"/>
                  </a:lnTo>
                  <a:lnTo>
                    <a:pt x="30" y="157"/>
                  </a:lnTo>
                  <a:lnTo>
                    <a:pt x="23" y="150"/>
                  </a:lnTo>
                  <a:lnTo>
                    <a:pt x="23" y="142"/>
                  </a:lnTo>
                  <a:lnTo>
                    <a:pt x="19" y="161"/>
                  </a:lnTo>
                  <a:lnTo>
                    <a:pt x="30" y="173"/>
                  </a:lnTo>
                  <a:lnTo>
                    <a:pt x="23" y="192"/>
                  </a:lnTo>
                  <a:lnTo>
                    <a:pt x="42" y="226"/>
                  </a:lnTo>
                  <a:lnTo>
                    <a:pt x="38" y="234"/>
                  </a:lnTo>
                  <a:lnTo>
                    <a:pt x="46" y="238"/>
                  </a:lnTo>
                  <a:lnTo>
                    <a:pt x="42" y="257"/>
                  </a:lnTo>
                  <a:lnTo>
                    <a:pt x="46" y="261"/>
                  </a:lnTo>
                  <a:lnTo>
                    <a:pt x="69" y="269"/>
                  </a:lnTo>
                  <a:lnTo>
                    <a:pt x="76" y="280"/>
                  </a:lnTo>
                  <a:lnTo>
                    <a:pt x="92" y="288"/>
                  </a:lnTo>
                  <a:lnTo>
                    <a:pt x="92" y="295"/>
                  </a:lnTo>
                  <a:lnTo>
                    <a:pt x="99" y="299"/>
                  </a:lnTo>
                  <a:lnTo>
                    <a:pt x="111" y="315"/>
                  </a:lnTo>
                  <a:lnTo>
                    <a:pt x="115" y="341"/>
                  </a:lnTo>
                  <a:lnTo>
                    <a:pt x="180" y="349"/>
                  </a:lnTo>
                  <a:lnTo>
                    <a:pt x="187" y="349"/>
                  </a:lnTo>
                  <a:lnTo>
                    <a:pt x="183" y="330"/>
                  </a:lnTo>
                  <a:lnTo>
                    <a:pt x="191" y="326"/>
                  </a:lnTo>
                  <a:lnTo>
                    <a:pt x="195" y="311"/>
                  </a:lnTo>
                  <a:lnTo>
                    <a:pt x="206" y="303"/>
                  </a:lnTo>
                  <a:lnTo>
                    <a:pt x="199" y="276"/>
                  </a:lnTo>
                  <a:lnTo>
                    <a:pt x="199" y="28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09" name="Freeform 150"/>
            <p:cNvSpPr>
              <a:spLocks/>
            </p:cNvSpPr>
            <p:nvPr/>
          </p:nvSpPr>
          <p:spPr bwMode="auto">
            <a:xfrm>
              <a:off x="1859" y="1524"/>
              <a:ext cx="187" cy="146"/>
            </a:xfrm>
            <a:custGeom>
              <a:avLst/>
              <a:gdLst>
                <a:gd name="T0" fmla="*/ 183 w 187"/>
                <a:gd name="T1" fmla="*/ 46 h 146"/>
                <a:gd name="T2" fmla="*/ 187 w 187"/>
                <a:gd name="T3" fmla="*/ 16 h 146"/>
                <a:gd name="T4" fmla="*/ 137 w 187"/>
                <a:gd name="T5" fmla="*/ 12 h 146"/>
                <a:gd name="T6" fmla="*/ 19 w 187"/>
                <a:gd name="T7" fmla="*/ 0 h 146"/>
                <a:gd name="T8" fmla="*/ 0 w 187"/>
                <a:gd name="T9" fmla="*/ 127 h 146"/>
                <a:gd name="T10" fmla="*/ 153 w 187"/>
                <a:gd name="T11" fmla="*/ 142 h 146"/>
                <a:gd name="T12" fmla="*/ 179 w 187"/>
                <a:gd name="T13" fmla="*/ 146 h 146"/>
                <a:gd name="T14" fmla="*/ 183 w 187"/>
                <a:gd name="T15" fmla="*/ 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6">
                  <a:moveTo>
                    <a:pt x="183" y="46"/>
                  </a:moveTo>
                  <a:lnTo>
                    <a:pt x="187" y="16"/>
                  </a:lnTo>
                  <a:lnTo>
                    <a:pt x="137" y="12"/>
                  </a:lnTo>
                  <a:lnTo>
                    <a:pt x="19" y="0"/>
                  </a:lnTo>
                  <a:lnTo>
                    <a:pt x="0" y="127"/>
                  </a:lnTo>
                  <a:lnTo>
                    <a:pt x="153" y="142"/>
                  </a:lnTo>
                  <a:lnTo>
                    <a:pt x="179" y="146"/>
                  </a:lnTo>
                  <a:lnTo>
                    <a:pt x="183" y="46"/>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0" name="Freeform 151"/>
            <p:cNvSpPr>
              <a:spLocks/>
            </p:cNvSpPr>
            <p:nvPr/>
          </p:nvSpPr>
          <p:spPr bwMode="auto">
            <a:xfrm>
              <a:off x="1859" y="1524"/>
              <a:ext cx="187" cy="146"/>
            </a:xfrm>
            <a:custGeom>
              <a:avLst/>
              <a:gdLst>
                <a:gd name="T0" fmla="*/ 183 w 187"/>
                <a:gd name="T1" fmla="*/ 46 h 146"/>
                <a:gd name="T2" fmla="*/ 187 w 187"/>
                <a:gd name="T3" fmla="*/ 16 h 146"/>
                <a:gd name="T4" fmla="*/ 137 w 187"/>
                <a:gd name="T5" fmla="*/ 12 h 146"/>
                <a:gd name="T6" fmla="*/ 19 w 187"/>
                <a:gd name="T7" fmla="*/ 0 h 146"/>
                <a:gd name="T8" fmla="*/ 0 w 187"/>
                <a:gd name="T9" fmla="*/ 127 h 146"/>
                <a:gd name="T10" fmla="*/ 153 w 187"/>
                <a:gd name="T11" fmla="*/ 142 h 146"/>
                <a:gd name="T12" fmla="*/ 179 w 187"/>
                <a:gd name="T13" fmla="*/ 146 h 146"/>
                <a:gd name="T14" fmla="*/ 183 w 187"/>
                <a:gd name="T15" fmla="*/ 46 h 146"/>
                <a:gd name="T16" fmla="*/ 183 w 187"/>
                <a:gd name="T17" fmla="*/ 5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46">
                  <a:moveTo>
                    <a:pt x="183" y="46"/>
                  </a:moveTo>
                  <a:lnTo>
                    <a:pt x="187" y="16"/>
                  </a:lnTo>
                  <a:lnTo>
                    <a:pt x="137" y="12"/>
                  </a:lnTo>
                  <a:lnTo>
                    <a:pt x="19" y="0"/>
                  </a:lnTo>
                  <a:lnTo>
                    <a:pt x="0" y="127"/>
                  </a:lnTo>
                  <a:lnTo>
                    <a:pt x="153" y="142"/>
                  </a:lnTo>
                  <a:lnTo>
                    <a:pt x="179" y="146"/>
                  </a:lnTo>
                  <a:lnTo>
                    <a:pt x="183" y="46"/>
                  </a:lnTo>
                  <a:lnTo>
                    <a:pt x="183" y="5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1" name="Freeform 152"/>
            <p:cNvSpPr>
              <a:spLocks/>
            </p:cNvSpPr>
            <p:nvPr/>
          </p:nvSpPr>
          <p:spPr bwMode="auto">
            <a:xfrm>
              <a:off x="2727" y="1440"/>
              <a:ext cx="42" cy="42"/>
            </a:xfrm>
            <a:custGeom>
              <a:avLst/>
              <a:gdLst>
                <a:gd name="T0" fmla="*/ 38 w 42"/>
                <a:gd name="T1" fmla="*/ 0 h 42"/>
                <a:gd name="T2" fmla="*/ 0 w 42"/>
                <a:gd name="T3" fmla="*/ 8 h 42"/>
                <a:gd name="T4" fmla="*/ 4 w 42"/>
                <a:gd name="T5" fmla="*/ 35 h 42"/>
                <a:gd name="T6" fmla="*/ 0 w 42"/>
                <a:gd name="T7" fmla="*/ 38 h 42"/>
                <a:gd name="T8" fmla="*/ 4 w 42"/>
                <a:gd name="T9" fmla="*/ 42 h 42"/>
                <a:gd name="T10" fmla="*/ 19 w 42"/>
                <a:gd name="T11" fmla="*/ 27 h 42"/>
                <a:gd name="T12" fmla="*/ 30 w 42"/>
                <a:gd name="T13" fmla="*/ 27 h 42"/>
                <a:gd name="T14" fmla="*/ 42 w 42"/>
                <a:gd name="T15" fmla="*/ 19 h 42"/>
                <a:gd name="T16" fmla="*/ 38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8" y="0"/>
                  </a:moveTo>
                  <a:lnTo>
                    <a:pt x="0" y="8"/>
                  </a:lnTo>
                  <a:lnTo>
                    <a:pt x="4" y="35"/>
                  </a:lnTo>
                  <a:lnTo>
                    <a:pt x="0" y="38"/>
                  </a:lnTo>
                  <a:lnTo>
                    <a:pt x="4" y="42"/>
                  </a:lnTo>
                  <a:lnTo>
                    <a:pt x="19" y="27"/>
                  </a:lnTo>
                  <a:lnTo>
                    <a:pt x="30" y="27"/>
                  </a:lnTo>
                  <a:lnTo>
                    <a:pt x="42" y="19"/>
                  </a:lnTo>
                  <a:lnTo>
                    <a:pt x="38" y="0"/>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2" name="Freeform 153"/>
            <p:cNvSpPr>
              <a:spLocks/>
            </p:cNvSpPr>
            <p:nvPr/>
          </p:nvSpPr>
          <p:spPr bwMode="auto">
            <a:xfrm>
              <a:off x="2727" y="1440"/>
              <a:ext cx="42" cy="42"/>
            </a:xfrm>
            <a:custGeom>
              <a:avLst/>
              <a:gdLst>
                <a:gd name="T0" fmla="*/ 38 w 42"/>
                <a:gd name="T1" fmla="*/ 0 h 42"/>
                <a:gd name="T2" fmla="*/ 0 w 42"/>
                <a:gd name="T3" fmla="*/ 8 h 42"/>
                <a:gd name="T4" fmla="*/ 4 w 42"/>
                <a:gd name="T5" fmla="*/ 35 h 42"/>
                <a:gd name="T6" fmla="*/ 0 w 42"/>
                <a:gd name="T7" fmla="*/ 38 h 42"/>
                <a:gd name="T8" fmla="*/ 4 w 42"/>
                <a:gd name="T9" fmla="*/ 42 h 42"/>
                <a:gd name="T10" fmla="*/ 19 w 42"/>
                <a:gd name="T11" fmla="*/ 27 h 42"/>
                <a:gd name="T12" fmla="*/ 30 w 42"/>
                <a:gd name="T13" fmla="*/ 27 h 42"/>
                <a:gd name="T14" fmla="*/ 42 w 42"/>
                <a:gd name="T15" fmla="*/ 19 h 42"/>
                <a:gd name="T16" fmla="*/ 38 w 42"/>
                <a:gd name="T17" fmla="*/ 0 h 42"/>
                <a:gd name="T18" fmla="*/ 38 w 42"/>
                <a:gd name="T1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38" y="0"/>
                  </a:moveTo>
                  <a:lnTo>
                    <a:pt x="0" y="8"/>
                  </a:lnTo>
                  <a:lnTo>
                    <a:pt x="4" y="35"/>
                  </a:lnTo>
                  <a:lnTo>
                    <a:pt x="0" y="38"/>
                  </a:lnTo>
                  <a:lnTo>
                    <a:pt x="4" y="42"/>
                  </a:lnTo>
                  <a:lnTo>
                    <a:pt x="19" y="27"/>
                  </a:lnTo>
                  <a:lnTo>
                    <a:pt x="30" y="27"/>
                  </a:lnTo>
                  <a:lnTo>
                    <a:pt x="42" y="19"/>
                  </a:lnTo>
                  <a:lnTo>
                    <a:pt x="38" y="0"/>
                  </a:lnTo>
                  <a:lnTo>
                    <a:pt x="38"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3" name="Freeform 154"/>
            <p:cNvSpPr>
              <a:spLocks/>
            </p:cNvSpPr>
            <p:nvPr/>
          </p:nvSpPr>
          <p:spPr bwMode="auto">
            <a:xfrm>
              <a:off x="2689" y="1528"/>
              <a:ext cx="26" cy="46"/>
            </a:xfrm>
            <a:custGeom>
              <a:avLst/>
              <a:gdLst>
                <a:gd name="T0" fmla="*/ 22 w 26"/>
                <a:gd name="T1" fmla="*/ 39 h 46"/>
                <a:gd name="T2" fmla="*/ 22 w 26"/>
                <a:gd name="T3" fmla="*/ 31 h 46"/>
                <a:gd name="T4" fmla="*/ 3 w 26"/>
                <a:gd name="T5" fmla="*/ 12 h 46"/>
                <a:gd name="T6" fmla="*/ 7 w 26"/>
                <a:gd name="T7" fmla="*/ 4 h 46"/>
                <a:gd name="T8" fmla="*/ 7 w 26"/>
                <a:gd name="T9" fmla="*/ 0 h 46"/>
                <a:gd name="T10" fmla="*/ 0 w 26"/>
                <a:gd name="T11" fmla="*/ 8 h 46"/>
                <a:gd name="T12" fmla="*/ 7 w 26"/>
                <a:gd name="T13" fmla="*/ 46 h 46"/>
                <a:gd name="T14" fmla="*/ 22 w 26"/>
                <a:gd name="T15" fmla="*/ 42 h 46"/>
                <a:gd name="T16" fmla="*/ 26 w 26"/>
                <a:gd name="T17" fmla="*/ 42 h 46"/>
                <a:gd name="T18" fmla="*/ 22 w 26"/>
                <a:gd name="T1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46">
                  <a:moveTo>
                    <a:pt x="22" y="39"/>
                  </a:moveTo>
                  <a:lnTo>
                    <a:pt x="22" y="31"/>
                  </a:lnTo>
                  <a:lnTo>
                    <a:pt x="3" y="12"/>
                  </a:lnTo>
                  <a:lnTo>
                    <a:pt x="7" y="4"/>
                  </a:lnTo>
                  <a:lnTo>
                    <a:pt x="7" y="0"/>
                  </a:lnTo>
                  <a:lnTo>
                    <a:pt x="0" y="8"/>
                  </a:lnTo>
                  <a:lnTo>
                    <a:pt x="7" y="46"/>
                  </a:lnTo>
                  <a:lnTo>
                    <a:pt x="22" y="42"/>
                  </a:lnTo>
                  <a:lnTo>
                    <a:pt x="26" y="42"/>
                  </a:lnTo>
                  <a:lnTo>
                    <a:pt x="22" y="3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4" name="Freeform 155"/>
            <p:cNvSpPr>
              <a:spLocks/>
            </p:cNvSpPr>
            <p:nvPr/>
          </p:nvSpPr>
          <p:spPr bwMode="auto">
            <a:xfrm>
              <a:off x="2689" y="1528"/>
              <a:ext cx="26" cy="46"/>
            </a:xfrm>
            <a:custGeom>
              <a:avLst/>
              <a:gdLst>
                <a:gd name="T0" fmla="*/ 22 w 26"/>
                <a:gd name="T1" fmla="*/ 39 h 46"/>
                <a:gd name="T2" fmla="*/ 22 w 26"/>
                <a:gd name="T3" fmla="*/ 31 h 46"/>
                <a:gd name="T4" fmla="*/ 3 w 26"/>
                <a:gd name="T5" fmla="*/ 12 h 46"/>
                <a:gd name="T6" fmla="*/ 7 w 26"/>
                <a:gd name="T7" fmla="*/ 4 h 46"/>
                <a:gd name="T8" fmla="*/ 7 w 26"/>
                <a:gd name="T9" fmla="*/ 0 h 46"/>
                <a:gd name="T10" fmla="*/ 0 w 26"/>
                <a:gd name="T11" fmla="*/ 8 h 46"/>
                <a:gd name="T12" fmla="*/ 7 w 26"/>
                <a:gd name="T13" fmla="*/ 46 h 46"/>
                <a:gd name="T14" fmla="*/ 22 w 26"/>
                <a:gd name="T15" fmla="*/ 42 h 46"/>
                <a:gd name="T16" fmla="*/ 26 w 26"/>
                <a:gd name="T17" fmla="*/ 42 h 46"/>
                <a:gd name="T18" fmla="*/ 22 w 26"/>
                <a:gd name="T19" fmla="*/ 39 h 46"/>
                <a:gd name="T20" fmla="*/ 22 w 26"/>
                <a:gd name="T21"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22" y="39"/>
                  </a:moveTo>
                  <a:lnTo>
                    <a:pt x="22" y="31"/>
                  </a:lnTo>
                  <a:lnTo>
                    <a:pt x="3" y="12"/>
                  </a:lnTo>
                  <a:lnTo>
                    <a:pt x="7" y="4"/>
                  </a:lnTo>
                  <a:lnTo>
                    <a:pt x="7" y="0"/>
                  </a:lnTo>
                  <a:lnTo>
                    <a:pt x="0" y="8"/>
                  </a:lnTo>
                  <a:lnTo>
                    <a:pt x="7" y="46"/>
                  </a:lnTo>
                  <a:lnTo>
                    <a:pt x="22" y="42"/>
                  </a:lnTo>
                  <a:lnTo>
                    <a:pt x="26" y="42"/>
                  </a:lnTo>
                  <a:lnTo>
                    <a:pt x="22" y="39"/>
                  </a:lnTo>
                  <a:lnTo>
                    <a:pt x="22" y="4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5" name="Freeform 156"/>
            <p:cNvSpPr>
              <a:spLocks/>
            </p:cNvSpPr>
            <p:nvPr/>
          </p:nvSpPr>
          <p:spPr bwMode="auto">
            <a:xfrm>
              <a:off x="2662" y="1567"/>
              <a:ext cx="4" cy="3"/>
            </a:xfrm>
            <a:custGeom>
              <a:avLst/>
              <a:gdLst>
                <a:gd name="T0" fmla="*/ 0 w 4"/>
                <a:gd name="T1" fmla="*/ 3 h 3"/>
                <a:gd name="T2" fmla="*/ 0 w 4"/>
                <a:gd name="T3" fmla="*/ 0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0" y="0"/>
                  </a:lnTo>
                  <a:lnTo>
                    <a:pt x="4" y="0"/>
                  </a:lnTo>
                  <a:lnTo>
                    <a:pt x="0" y="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6" name="Freeform 157"/>
            <p:cNvSpPr>
              <a:spLocks/>
            </p:cNvSpPr>
            <p:nvPr/>
          </p:nvSpPr>
          <p:spPr bwMode="auto">
            <a:xfrm>
              <a:off x="2662" y="1567"/>
              <a:ext cx="4" cy="7"/>
            </a:xfrm>
            <a:custGeom>
              <a:avLst/>
              <a:gdLst>
                <a:gd name="T0" fmla="*/ 0 w 4"/>
                <a:gd name="T1" fmla="*/ 3 h 7"/>
                <a:gd name="T2" fmla="*/ 0 w 4"/>
                <a:gd name="T3" fmla="*/ 0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3"/>
                  </a:moveTo>
                  <a:lnTo>
                    <a:pt x="0" y="0"/>
                  </a:lnTo>
                  <a:lnTo>
                    <a:pt x="4" y="0"/>
                  </a:lnTo>
                  <a:lnTo>
                    <a:pt x="0" y="3"/>
                  </a:lnTo>
                  <a:lnTo>
                    <a:pt x="0"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7" name="Freeform 158"/>
            <p:cNvSpPr>
              <a:spLocks/>
            </p:cNvSpPr>
            <p:nvPr/>
          </p:nvSpPr>
          <p:spPr bwMode="auto">
            <a:xfrm>
              <a:off x="2425" y="1846"/>
              <a:ext cx="229" cy="177"/>
            </a:xfrm>
            <a:custGeom>
              <a:avLst/>
              <a:gdLst>
                <a:gd name="T0" fmla="*/ 229 w 229"/>
                <a:gd name="T1" fmla="*/ 119 h 177"/>
                <a:gd name="T2" fmla="*/ 206 w 229"/>
                <a:gd name="T3" fmla="*/ 81 h 177"/>
                <a:gd name="T4" fmla="*/ 202 w 229"/>
                <a:gd name="T5" fmla="*/ 65 h 177"/>
                <a:gd name="T6" fmla="*/ 179 w 229"/>
                <a:gd name="T7" fmla="*/ 35 h 177"/>
                <a:gd name="T8" fmla="*/ 168 w 229"/>
                <a:gd name="T9" fmla="*/ 0 h 177"/>
                <a:gd name="T10" fmla="*/ 153 w 229"/>
                <a:gd name="T11" fmla="*/ 0 h 177"/>
                <a:gd name="T12" fmla="*/ 153 w 229"/>
                <a:gd name="T13" fmla="*/ 16 h 177"/>
                <a:gd name="T14" fmla="*/ 149 w 229"/>
                <a:gd name="T15" fmla="*/ 16 h 177"/>
                <a:gd name="T16" fmla="*/ 149 w 229"/>
                <a:gd name="T17" fmla="*/ 8 h 177"/>
                <a:gd name="T18" fmla="*/ 76 w 229"/>
                <a:gd name="T19" fmla="*/ 16 h 177"/>
                <a:gd name="T20" fmla="*/ 69 w 229"/>
                <a:gd name="T21" fmla="*/ 4 h 177"/>
                <a:gd name="T22" fmla="*/ 0 w 229"/>
                <a:gd name="T23" fmla="*/ 12 h 177"/>
                <a:gd name="T24" fmla="*/ 4 w 229"/>
                <a:gd name="T25" fmla="*/ 31 h 177"/>
                <a:gd name="T26" fmla="*/ 4 w 229"/>
                <a:gd name="T27" fmla="*/ 35 h 177"/>
                <a:gd name="T28" fmla="*/ 7 w 229"/>
                <a:gd name="T29" fmla="*/ 31 h 177"/>
                <a:gd name="T30" fmla="*/ 11 w 229"/>
                <a:gd name="T31" fmla="*/ 27 h 177"/>
                <a:gd name="T32" fmla="*/ 15 w 229"/>
                <a:gd name="T33" fmla="*/ 31 h 177"/>
                <a:gd name="T34" fmla="*/ 15 w 229"/>
                <a:gd name="T35" fmla="*/ 23 h 177"/>
                <a:gd name="T36" fmla="*/ 19 w 229"/>
                <a:gd name="T37" fmla="*/ 27 h 177"/>
                <a:gd name="T38" fmla="*/ 11 w 229"/>
                <a:gd name="T39" fmla="*/ 31 h 177"/>
                <a:gd name="T40" fmla="*/ 38 w 229"/>
                <a:gd name="T41" fmla="*/ 23 h 177"/>
                <a:gd name="T42" fmla="*/ 42 w 229"/>
                <a:gd name="T43" fmla="*/ 27 h 177"/>
                <a:gd name="T44" fmla="*/ 30 w 229"/>
                <a:gd name="T45" fmla="*/ 31 h 177"/>
                <a:gd name="T46" fmla="*/ 53 w 229"/>
                <a:gd name="T47" fmla="*/ 35 h 177"/>
                <a:gd name="T48" fmla="*/ 49 w 229"/>
                <a:gd name="T49" fmla="*/ 31 h 177"/>
                <a:gd name="T50" fmla="*/ 57 w 229"/>
                <a:gd name="T51" fmla="*/ 27 h 177"/>
                <a:gd name="T52" fmla="*/ 53 w 229"/>
                <a:gd name="T53" fmla="*/ 35 h 177"/>
                <a:gd name="T54" fmla="*/ 61 w 229"/>
                <a:gd name="T55" fmla="*/ 39 h 177"/>
                <a:gd name="T56" fmla="*/ 53 w 229"/>
                <a:gd name="T57" fmla="*/ 35 h 177"/>
                <a:gd name="T58" fmla="*/ 65 w 229"/>
                <a:gd name="T59" fmla="*/ 42 h 177"/>
                <a:gd name="T60" fmla="*/ 65 w 229"/>
                <a:gd name="T61" fmla="*/ 50 h 177"/>
                <a:gd name="T62" fmla="*/ 72 w 229"/>
                <a:gd name="T63" fmla="*/ 50 h 177"/>
                <a:gd name="T64" fmla="*/ 91 w 229"/>
                <a:gd name="T65" fmla="*/ 39 h 177"/>
                <a:gd name="T66" fmla="*/ 91 w 229"/>
                <a:gd name="T67" fmla="*/ 35 h 177"/>
                <a:gd name="T68" fmla="*/ 95 w 229"/>
                <a:gd name="T69" fmla="*/ 31 h 177"/>
                <a:gd name="T70" fmla="*/ 111 w 229"/>
                <a:gd name="T71" fmla="*/ 35 h 177"/>
                <a:gd name="T72" fmla="*/ 130 w 229"/>
                <a:gd name="T73" fmla="*/ 58 h 177"/>
                <a:gd name="T74" fmla="*/ 137 w 229"/>
                <a:gd name="T75" fmla="*/ 58 h 177"/>
                <a:gd name="T76" fmla="*/ 145 w 229"/>
                <a:gd name="T77" fmla="*/ 77 h 177"/>
                <a:gd name="T78" fmla="*/ 141 w 229"/>
                <a:gd name="T79" fmla="*/ 100 h 177"/>
                <a:gd name="T80" fmla="*/ 149 w 229"/>
                <a:gd name="T81" fmla="*/ 104 h 177"/>
                <a:gd name="T82" fmla="*/ 149 w 229"/>
                <a:gd name="T83" fmla="*/ 96 h 177"/>
                <a:gd name="T84" fmla="*/ 145 w 229"/>
                <a:gd name="T85" fmla="*/ 92 h 177"/>
                <a:gd name="T86" fmla="*/ 153 w 229"/>
                <a:gd name="T87" fmla="*/ 96 h 177"/>
                <a:gd name="T88" fmla="*/ 156 w 229"/>
                <a:gd name="T89" fmla="*/ 92 h 177"/>
                <a:gd name="T90" fmla="*/ 149 w 229"/>
                <a:gd name="T91" fmla="*/ 108 h 177"/>
                <a:gd name="T92" fmla="*/ 156 w 229"/>
                <a:gd name="T93" fmla="*/ 108 h 177"/>
                <a:gd name="T94" fmla="*/ 149 w 229"/>
                <a:gd name="T95" fmla="*/ 111 h 177"/>
                <a:gd name="T96" fmla="*/ 164 w 229"/>
                <a:gd name="T97" fmla="*/ 127 h 177"/>
                <a:gd name="T98" fmla="*/ 168 w 229"/>
                <a:gd name="T99" fmla="*/ 131 h 177"/>
                <a:gd name="T100" fmla="*/ 164 w 229"/>
                <a:gd name="T101" fmla="*/ 123 h 177"/>
                <a:gd name="T102" fmla="*/ 172 w 229"/>
                <a:gd name="T103" fmla="*/ 123 h 177"/>
                <a:gd name="T104" fmla="*/ 172 w 229"/>
                <a:gd name="T105" fmla="*/ 138 h 177"/>
                <a:gd name="T106" fmla="*/ 179 w 229"/>
                <a:gd name="T107" fmla="*/ 131 h 177"/>
                <a:gd name="T108" fmla="*/ 172 w 229"/>
                <a:gd name="T109" fmla="*/ 138 h 177"/>
                <a:gd name="T110" fmla="*/ 176 w 229"/>
                <a:gd name="T111" fmla="*/ 138 h 177"/>
                <a:gd name="T112" fmla="*/ 183 w 229"/>
                <a:gd name="T113" fmla="*/ 157 h 177"/>
                <a:gd name="T114" fmla="*/ 199 w 229"/>
                <a:gd name="T115" fmla="*/ 161 h 177"/>
                <a:gd name="T116" fmla="*/ 206 w 229"/>
                <a:gd name="T117" fmla="*/ 177 h 177"/>
                <a:gd name="T118" fmla="*/ 225 w 229"/>
                <a:gd name="T119" fmla="*/ 169 h 177"/>
                <a:gd name="T120" fmla="*/ 229 w 229"/>
                <a:gd name="T121" fmla="*/ 150 h 177"/>
                <a:gd name="T122" fmla="*/ 229 w 229"/>
                <a:gd name="T123"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 h="177">
                  <a:moveTo>
                    <a:pt x="229" y="119"/>
                  </a:moveTo>
                  <a:lnTo>
                    <a:pt x="206" y="81"/>
                  </a:lnTo>
                  <a:lnTo>
                    <a:pt x="202" y="65"/>
                  </a:lnTo>
                  <a:lnTo>
                    <a:pt x="179" y="35"/>
                  </a:lnTo>
                  <a:lnTo>
                    <a:pt x="168" y="0"/>
                  </a:lnTo>
                  <a:lnTo>
                    <a:pt x="153" y="0"/>
                  </a:lnTo>
                  <a:lnTo>
                    <a:pt x="153" y="16"/>
                  </a:lnTo>
                  <a:lnTo>
                    <a:pt x="149" y="16"/>
                  </a:lnTo>
                  <a:lnTo>
                    <a:pt x="149" y="8"/>
                  </a:lnTo>
                  <a:lnTo>
                    <a:pt x="76" y="16"/>
                  </a:lnTo>
                  <a:lnTo>
                    <a:pt x="69" y="4"/>
                  </a:lnTo>
                  <a:lnTo>
                    <a:pt x="0" y="12"/>
                  </a:lnTo>
                  <a:lnTo>
                    <a:pt x="4" y="31"/>
                  </a:lnTo>
                  <a:lnTo>
                    <a:pt x="4" y="35"/>
                  </a:lnTo>
                  <a:lnTo>
                    <a:pt x="7" y="31"/>
                  </a:lnTo>
                  <a:lnTo>
                    <a:pt x="11" y="27"/>
                  </a:lnTo>
                  <a:lnTo>
                    <a:pt x="15" y="31"/>
                  </a:lnTo>
                  <a:lnTo>
                    <a:pt x="15" y="23"/>
                  </a:lnTo>
                  <a:lnTo>
                    <a:pt x="19" y="27"/>
                  </a:lnTo>
                  <a:lnTo>
                    <a:pt x="11" y="31"/>
                  </a:lnTo>
                  <a:lnTo>
                    <a:pt x="38" y="23"/>
                  </a:lnTo>
                  <a:lnTo>
                    <a:pt x="42" y="27"/>
                  </a:lnTo>
                  <a:lnTo>
                    <a:pt x="30" y="31"/>
                  </a:lnTo>
                  <a:lnTo>
                    <a:pt x="53" y="35"/>
                  </a:lnTo>
                  <a:lnTo>
                    <a:pt x="49" y="31"/>
                  </a:lnTo>
                  <a:lnTo>
                    <a:pt x="57" y="27"/>
                  </a:lnTo>
                  <a:lnTo>
                    <a:pt x="53" y="35"/>
                  </a:lnTo>
                  <a:lnTo>
                    <a:pt x="61" y="39"/>
                  </a:lnTo>
                  <a:lnTo>
                    <a:pt x="53" y="35"/>
                  </a:lnTo>
                  <a:lnTo>
                    <a:pt x="65" y="42"/>
                  </a:lnTo>
                  <a:lnTo>
                    <a:pt x="65" y="50"/>
                  </a:lnTo>
                  <a:lnTo>
                    <a:pt x="72" y="50"/>
                  </a:lnTo>
                  <a:lnTo>
                    <a:pt x="91" y="39"/>
                  </a:lnTo>
                  <a:lnTo>
                    <a:pt x="91" y="35"/>
                  </a:lnTo>
                  <a:lnTo>
                    <a:pt x="95" y="31"/>
                  </a:lnTo>
                  <a:lnTo>
                    <a:pt x="111" y="35"/>
                  </a:lnTo>
                  <a:lnTo>
                    <a:pt x="130" y="58"/>
                  </a:lnTo>
                  <a:lnTo>
                    <a:pt x="137" y="58"/>
                  </a:lnTo>
                  <a:lnTo>
                    <a:pt x="145" y="77"/>
                  </a:lnTo>
                  <a:lnTo>
                    <a:pt x="141" y="100"/>
                  </a:lnTo>
                  <a:lnTo>
                    <a:pt x="149" y="104"/>
                  </a:lnTo>
                  <a:lnTo>
                    <a:pt x="149" y="96"/>
                  </a:lnTo>
                  <a:lnTo>
                    <a:pt x="145" y="92"/>
                  </a:lnTo>
                  <a:lnTo>
                    <a:pt x="153" y="96"/>
                  </a:lnTo>
                  <a:lnTo>
                    <a:pt x="156" y="92"/>
                  </a:lnTo>
                  <a:lnTo>
                    <a:pt x="149" y="108"/>
                  </a:lnTo>
                  <a:lnTo>
                    <a:pt x="156" y="108"/>
                  </a:lnTo>
                  <a:lnTo>
                    <a:pt x="149" y="111"/>
                  </a:lnTo>
                  <a:lnTo>
                    <a:pt x="164" y="127"/>
                  </a:lnTo>
                  <a:lnTo>
                    <a:pt x="168" y="131"/>
                  </a:lnTo>
                  <a:lnTo>
                    <a:pt x="164" y="123"/>
                  </a:lnTo>
                  <a:lnTo>
                    <a:pt x="172" y="123"/>
                  </a:lnTo>
                  <a:lnTo>
                    <a:pt x="172" y="138"/>
                  </a:lnTo>
                  <a:lnTo>
                    <a:pt x="179" y="131"/>
                  </a:lnTo>
                  <a:lnTo>
                    <a:pt x="172" y="138"/>
                  </a:lnTo>
                  <a:lnTo>
                    <a:pt x="176" y="138"/>
                  </a:lnTo>
                  <a:lnTo>
                    <a:pt x="183" y="157"/>
                  </a:lnTo>
                  <a:lnTo>
                    <a:pt x="199" y="161"/>
                  </a:lnTo>
                  <a:lnTo>
                    <a:pt x="206" y="177"/>
                  </a:lnTo>
                  <a:lnTo>
                    <a:pt x="225" y="169"/>
                  </a:lnTo>
                  <a:lnTo>
                    <a:pt x="229" y="150"/>
                  </a:lnTo>
                  <a:lnTo>
                    <a:pt x="229" y="11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8" name="Freeform 159"/>
            <p:cNvSpPr>
              <a:spLocks/>
            </p:cNvSpPr>
            <p:nvPr/>
          </p:nvSpPr>
          <p:spPr bwMode="auto">
            <a:xfrm>
              <a:off x="2425" y="1846"/>
              <a:ext cx="229" cy="177"/>
            </a:xfrm>
            <a:custGeom>
              <a:avLst/>
              <a:gdLst>
                <a:gd name="T0" fmla="*/ 229 w 229"/>
                <a:gd name="T1" fmla="*/ 119 h 177"/>
                <a:gd name="T2" fmla="*/ 206 w 229"/>
                <a:gd name="T3" fmla="*/ 81 h 177"/>
                <a:gd name="T4" fmla="*/ 202 w 229"/>
                <a:gd name="T5" fmla="*/ 65 h 177"/>
                <a:gd name="T6" fmla="*/ 179 w 229"/>
                <a:gd name="T7" fmla="*/ 35 h 177"/>
                <a:gd name="T8" fmla="*/ 168 w 229"/>
                <a:gd name="T9" fmla="*/ 0 h 177"/>
                <a:gd name="T10" fmla="*/ 153 w 229"/>
                <a:gd name="T11" fmla="*/ 0 h 177"/>
                <a:gd name="T12" fmla="*/ 153 w 229"/>
                <a:gd name="T13" fmla="*/ 16 h 177"/>
                <a:gd name="T14" fmla="*/ 149 w 229"/>
                <a:gd name="T15" fmla="*/ 16 h 177"/>
                <a:gd name="T16" fmla="*/ 149 w 229"/>
                <a:gd name="T17" fmla="*/ 8 h 177"/>
                <a:gd name="T18" fmla="*/ 76 w 229"/>
                <a:gd name="T19" fmla="*/ 16 h 177"/>
                <a:gd name="T20" fmla="*/ 69 w 229"/>
                <a:gd name="T21" fmla="*/ 4 h 177"/>
                <a:gd name="T22" fmla="*/ 0 w 229"/>
                <a:gd name="T23" fmla="*/ 12 h 177"/>
                <a:gd name="T24" fmla="*/ 4 w 229"/>
                <a:gd name="T25" fmla="*/ 31 h 177"/>
                <a:gd name="T26" fmla="*/ 4 w 229"/>
                <a:gd name="T27" fmla="*/ 35 h 177"/>
                <a:gd name="T28" fmla="*/ 7 w 229"/>
                <a:gd name="T29" fmla="*/ 31 h 177"/>
                <a:gd name="T30" fmla="*/ 11 w 229"/>
                <a:gd name="T31" fmla="*/ 27 h 177"/>
                <a:gd name="T32" fmla="*/ 15 w 229"/>
                <a:gd name="T33" fmla="*/ 31 h 177"/>
                <a:gd name="T34" fmla="*/ 15 w 229"/>
                <a:gd name="T35" fmla="*/ 23 h 177"/>
                <a:gd name="T36" fmla="*/ 19 w 229"/>
                <a:gd name="T37" fmla="*/ 27 h 177"/>
                <a:gd name="T38" fmla="*/ 11 w 229"/>
                <a:gd name="T39" fmla="*/ 31 h 177"/>
                <a:gd name="T40" fmla="*/ 38 w 229"/>
                <a:gd name="T41" fmla="*/ 23 h 177"/>
                <a:gd name="T42" fmla="*/ 42 w 229"/>
                <a:gd name="T43" fmla="*/ 27 h 177"/>
                <a:gd name="T44" fmla="*/ 30 w 229"/>
                <a:gd name="T45" fmla="*/ 31 h 177"/>
                <a:gd name="T46" fmla="*/ 53 w 229"/>
                <a:gd name="T47" fmla="*/ 35 h 177"/>
                <a:gd name="T48" fmla="*/ 49 w 229"/>
                <a:gd name="T49" fmla="*/ 31 h 177"/>
                <a:gd name="T50" fmla="*/ 57 w 229"/>
                <a:gd name="T51" fmla="*/ 27 h 177"/>
                <a:gd name="T52" fmla="*/ 53 w 229"/>
                <a:gd name="T53" fmla="*/ 35 h 177"/>
                <a:gd name="T54" fmla="*/ 61 w 229"/>
                <a:gd name="T55" fmla="*/ 39 h 177"/>
                <a:gd name="T56" fmla="*/ 53 w 229"/>
                <a:gd name="T57" fmla="*/ 35 h 177"/>
                <a:gd name="T58" fmla="*/ 65 w 229"/>
                <a:gd name="T59" fmla="*/ 42 h 177"/>
                <a:gd name="T60" fmla="*/ 65 w 229"/>
                <a:gd name="T61" fmla="*/ 50 h 177"/>
                <a:gd name="T62" fmla="*/ 72 w 229"/>
                <a:gd name="T63" fmla="*/ 50 h 177"/>
                <a:gd name="T64" fmla="*/ 91 w 229"/>
                <a:gd name="T65" fmla="*/ 39 h 177"/>
                <a:gd name="T66" fmla="*/ 91 w 229"/>
                <a:gd name="T67" fmla="*/ 35 h 177"/>
                <a:gd name="T68" fmla="*/ 95 w 229"/>
                <a:gd name="T69" fmla="*/ 31 h 177"/>
                <a:gd name="T70" fmla="*/ 111 w 229"/>
                <a:gd name="T71" fmla="*/ 35 h 177"/>
                <a:gd name="T72" fmla="*/ 130 w 229"/>
                <a:gd name="T73" fmla="*/ 58 h 177"/>
                <a:gd name="T74" fmla="*/ 137 w 229"/>
                <a:gd name="T75" fmla="*/ 58 h 177"/>
                <a:gd name="T76" fmla="*/ 145 w 229"/>
                <a:gd name="T77" fmla="*/ 77 h 177"/>
                <a:gd name="T78" fmla="*/ 141 w 229"/>
                <a:gd name="T79" fmla="*/ 100 h 177"/>
                <a:gd name="T80" fmla="*/ 149 w 229"/>
                <a:gd name="T81" fmla="*/ 104 h 177"/>
                <a:gd name="T82" fmla="*/ 149 w 229"/>
                <a:gd name="T83" fmla="*/ 96 h 177"/>
                <a:gd name="T84" fmla="*/ 145 w 229"/>
                <a:gd name="T85" fmla="*/ 92 h 177"/>
                <a:gd name="T86" fmla="*/ 153 w 229"/>
                <a:gd name="T87" fmla="*/ 96 h 177"/>
                <a:gd name="T88" fmla="*/ 156 w 229"/>
                <a:gd name="T89" fmla="*/ 92 h 177"/>
                <a:gd name="T90" fmla="*/ 149 w 229"/>
                <a:gd name="T91" fmla="*/ 108 h 177"/>
                <a:gd name="T92" fmla="*/ 156 w 229"/>
                <a:gd name="T93" fmla="*/ 108 h 177"/>
                <a:gd name="T94" fmla="*/ 149 w 229"/>
                <a:gd name="T95" fmla="*/ 111 h 177"/>
                <a:gd name="T96" fmla="*/ 164 w 229"/>
                <a:gd name="T97" fmla="*/ 127 h 177"/>
                <a:gd name="T98" fmla="*/ 168 w 229"/>
                <a:gd name="T99" fmla="*/ 131 h 177"/>
                <a:gd name="T100" fmla="*/ 164 w 229"/>
                <a:gd name="T101" fmla="*/ 123 h 177"/>
                <a:gd name="T102" fmla="*/ 172 w 229"/>
                <a:gd name="T103" fmla="*/ 123 h 177"/>
                <a:gd name="T104" fmla="*/ 172 w 229"/>
                <a:gd name="T105" fmla="*/ 138 h 177"/>
                <a:gd name="T106" fmla="*/ 179 w 229"/>
                <a:gd name="T107" fmla="*/ 131 h 177"/>
                <a:gd name="T108" fmla="*/ 172 w 229"/>
                <a:gd name="T109" fmla="*/ 138 h 177"/>
                <a:gd name="T110" fmla="*/ 176 w 229"/>
                <a:gd name="T111" fmla="*/ 138 h 177"/>
                <a:gd name="T112" fmla="*/ 183 w 229"/>
                <a:gd name="T113" fmla="*/ 157 h 177"/>
                <a:gd name="T114" fmla="*/ 199 w 229"/>
                <a:gd name="T115" fmla="*/ 161 h 177"/>
                <a:gd name="T116" fmla="*/ 206 w 229"/>
                <a:gd name="T117" fmla="*/ 177 h 177"/>
                <a:gd name="T118" fmla="*/ 225 w 229"/>
                <a:gd name="T119" fmla="*/ 169 h 177"/>
                <a:gd name="T120" fmla="*/ 229 w 229"/>
                <a:gd name="T121" fmla="*/ 150 h 177"/>
                <a:gd name="T122" fmla="*/ 229 w 229"/>
                <a:gd name="T123" fmla="*/ 119 h 177"/>
                <a:gd name="T124" fmla="*/ 229 w 229"/>
                <a:gd name="T125" fmla="*/ 12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 h="177">
                  <a:moveTo>
                    <a:pt x="229" y="119"/>
                  </a:moveTo>
                  <a:lnTo>
                    <a:pt x="206" y="81"/>
                  </a:lnTo>
                  <a:lnTo>
                    <a:pt x="202" y="65"/>
                  </a:lnTo>
                  <a:lnTo>
                    <a:pt x="179" y="35"/>
                  </a:lnTo>
                  <a:lnTo>
                    <a:pt x="168" y="0"/>
                  </a:lnTo>
                  <a:lnTo>
                    <a:pt x="153" y="0"/>
                  </a:lnTo>
                  <a:lnTo>
                    <a:pt x="153" y="16"/>
                  </a:lnTo>
                  <a:lnTo>
                    <a:pt x="149" y="16"/>
                  </a:lnTo>
                  <a:lnTo>
                    <a:pt x="149" y="8"/>
                  </a:lnTo>
                  <a:lnTo>
                    <a:pt x="76" y="16"/>
                  </a:lnTo>
                  <a:lnTo>
                    <a:pt x="69" y="4"/>
                  </a:lnTo>
                  <a:lnTo>
                    <a:pt x="0" y="12"/>
                  </a:lnTo>
                  <a:lnTo>
                    <a:pt x="4" y="31"/>
                  </a:lnTo>
                  <a:lnTo>
                    <a:pt x="4" y="35"/>
                  </a:lnTo>
                  <a:lnTo>
                    <a:pt x="7" y="31"/>
                  </a:lnTo>
                  <a:lnTo>
                    <a:pt x="11" y="27"/>
                  </a:lnTo>
                  <a:lnTo>
                    <a:pt x="15" y="31"/>
                  </a:lnTo>
                  <a:lnTo>
                    <a:pt x="15" y="23"/>
                  </a:lnTo>
                  <a:lnTo>
                    <a:pt x="19" y="27"/>
                  </a:lnTo>
                  <a:lnTo>
                    <a:pt x="11" y="31"/>
                  </a:lnTo>
                  <a:lnTo>
                    <a:pt x="38" y="23"/>
                  </a:lnTo>
                  <a:lnTo>
                    <a:pt x="42" y="27"/>
                  </a:lnTo>
                  <a:lnTo>
                    <a:pt x="30" y="31"/>
                  </a:lnTo>
                  <a:lnTo>
                    <a:pt x="53" y="35"/>
                  </a:lnTo>
                  <a:lnTo>
                    <a:pt x="49" y="31"/>
                  </a:lnTo>
                  <a:lnTo>
                    <a:pt x="57" y="27"/>
                  </a:lnTo>
                  <a:lnTo>
                    <a:pt x="53" y="35"/>
                  </a:lnTo>
                  <a:lnTo>
                    <a:pt x="61" y="39"/>
                  </a:lnTo>
                  <a:lnTo>
                    <a:pt x="53" y="35"/>
                  </a:lnTo>
                  <a:lnTo>
                    <a:pt x="65" y="42"/>
                  </a:lnTo>
                  <a:lnTo>
                    <a:pt x="65" y="50"/>
                  </a:lnTo>
                  <a:lnTo>
                    <a:pt x="72" y="50"/>
                  </a:lnTo>
                  <a:lnTo>
                    <a:pt x="91" y="39"/>
                  </a:lnTo>
                  <a:lnTo>
                    <a:pt x="91" y="35"/>
                  </a:lnTo>
                  <a:lnTo>
                    <a:pt x="95" y="31"/>
                  </a:lnTo>
                  <a:lnTo>
                    <a:pt x="111" y="35"/>
                  </a:lnTo>
                  <a:lnTo>
                    <a:pt x="130" y="58"/>
                  </a:lnTo>
                  <a:lnTo>
                    <a:pt x="137" y="58"/>
                  </a:lnTo>
                  <a:lnTo>
                    <a:pt x="145" y="77"/>
                  </a:lnTo>
                  <a:lnTo>
                    <a:pt x="141" y="100"/>
                  </a:lnTo>
                  <a:lnTo>
                    <a:pt x="149" y="104"/>
                  </a:lnTo>
                  <a:lnTo>
                    <a:pt x="149" y="96"/>
                  </a:lnTo>
                  <a:lnTo>
                    <a:pt x="145" y="92"/>
                  </a:lnTo>
                  <a:lnTo>
                    <a:pt x="153" y="96"/>
                  </a:lnTo>
                  <a:lnTo>
                    <a:pt x="156" y="92"/>
                  </a:lnTo>
                  <a:lnTo>
                    <a:pt x="149" y="108"/>
                  </a:lnTo>
                  <a:lnTo>
                    <a:pt x="156" y="108"/>
                  </a:lnTo>
                  <a:lnTo>
                    <a:pt x="149" y="111"/>
                  </a:lnTo>
                  <a:lnTo>
                    <a:pt x="164" y="127"/>
                  </a:lnTo>
                  <a:lnTo>
                    <a:pt x="168" y="131"/>
                  </a:lnTo>
                  <a:lnTo>
                    <a:pt x="164" y="123"/>
                  </a:lnTo>
                  <a:lnTo>
                    <a:pt x="172" y="123"/>
                  </a:lnTo>
                  <a:lnTo>
                    <a:pt x="172" y="138"/>
                  </a:lnTo>
                  <a:lnTo>
                    <a:pt x="179" y="131"/>
                  </a:lnTo>
                  <a:lnTo>
                    <a:pt x="172" y="138"/>
                  </a:lnTo>
                  <a:lnTo>
                    <a:pt x="176" y="138"/>
                  </a:lnTo>
                  <a:lnTo>
                    <a:pt x="183" y="157"/>
                  </a:lnTo>
                  <a:lnTo>
                    <a:pt x="199" y="161"/>
                  </a:lnTo>
                  <a:lnTo>
                    <a:pt x="206" y="177"/>
                  </a:lnTo>
                  <a:lnTo>
                    <a:pt x="225" y="169"/>
                  </a:lnTo>
                  <a:lnTo>
                    <a:pt x="229" y="150"/>
                  </a:lnTo>
                  <a:lnTo>
                    <a:pt x="229" y="119"/>
                  </a:lnTo>
                  <a:lnTo>
                    <a:pt x="229" y="12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19" name="Freeform 160"/>
            <p:cNvSpPr>
              <a:spLocks/>
            </p:cNvSpPr>
            <p:nvPr/>
          </p:nvSpPr>
          <p:spPr bwMode="auto">
            <a:xfrm>
              <a:off x="2463" y="1716"/>
              <a:ext cx="138" cy="146"/>
            </a:xfrm>
            <a:custGeom>
              <a:avLst/>
              <a:gdLst>
                <a:gd name="T0" fmla="*/ 130 w 138"/>
                <a:gd name="T1" fmla="*/ 80 h 146"/>
                <a:gd name="T2" fmla="*/ 118 w 138"/>
                <a:gd name="T3" fmla="*/ 57 h 146"/>
                <a:gd name="T4" fmla="*/ 84 w 138"/>
                <a:gd name="T5" fmla="*/ 35 h 146"/>
                <a:gd name="T6" fmla="*/ 76 w 138"/>
                <a:gd name="T7" fmla="*/ 15 h 146"/>
                <a:gd name="T8" fmla="*/ 61 w 138"/>
                <a:gd name="T9" fmla="*/ 12 h 146"/>
                <a:gd name="T10" fmla="*/ 65 w 138"/>
                <a:gd name="T11" fmla="*/ 0 h 146"/>
                <a:gd name="T12" fmla="*/ 34 w 138"/>
                <a:gd name="T13" fmla="*/ 4 h 146"/>
                <a:gd name="T14" fmla="*/ 0 w 138"/>
                <a:gd name="T15" fmla="*/ 8 h 146"/>
                <a:gd name="T16" fmla="*/ 19 w 138"/>
                <a:gd name="T17" fmla="*/ 77 h 146"/>
                <a:gd name="T18" fmla="*/ 31 w 138"/>
                <a:gd name="T19" fmla="*/ 96 h 146"/>
                <a:gd name="T20" fmla="*/ 27 w 138"/>
                <a:gd name="T21" fmla="*/ 107 h 146"/>
                <a:gd name="T22" fmla="*/ 31 w 138"/>
                <a:gd name="T23" fmla="*/ 134 h 146"/>
                <a:gd name="T24" fmla="*/ 38 w 138"/>
                <a:gd name="T25" fmla="*/ 146 h 146"/>
                <a:gd name="T26" fmla="*/ 111 w 138"/>
                <a:gd name="T27" fmla="*/ 138 h 146"/>
                <a:gd name="T28" fmla="*/ 111 w 138"/>
                <a:gd name="T29" fmla="*/ 146 h 146"/>
                <a:gd name="T30" fmla="*/ 115 w 138"/>
                <a:gd name="T31" fmla="*/ 146 h 146"/>
                <a:gd name="T32" fmla="*/ 115 w 138"/>
                <a:gd name="T33" fmla="*/ 130 h 146"/>
                <a:gd name="T34" fmla="*/ 130 w 138"/>
                <a:gd name="T35" fmla="*/ 130 h 146"/>
                <a:gd name="T36" fmla="*/ 130 w 138"/>
                <a:gd name="T37" fmla="*/ 123 h 146"/>
                <a:gd name="T38" fmla="*/ 126 w 138"/>
                <a:gd name="T39" fmla="*/ 123 h 146"/>
                <a:gd name="T40" fmla="*/ 130 w 138"/>
                <a:gd name="T41" fmla="*/ 123 h 146"/>
                <a:gd name="T42" fmla="*/ 126 w 138"/>
                <a:gd name="T43" fmla="*/ 119 h 146"/>
                <a:gd name="T44" fmla="*/ 134 w 138"/>
                <a:gd name="T45" fmla="*/ 103 h 146"/>
                <a:gd name="T46" fmla="*/ 130 w 138"/>
                <a:gd name="T47" fmla="*/ 92 h 146"/>
                <a:gd name="T48" fmla="*/ 138 w 138"/>
                <a:gd name="T49" fmla="*/ 92 h 146"/>
                <a:gd name="T50" fmla="*/ 130 w 138"/>
                <a:gd name="T51" fmla="*/ 8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46">
                  <a:moveTo>
                    <a:pt x="130" y="80"/>
                  </a:moveTo>
                  <a:lnTo>
                    <a:pt x="118" y="57"/>
                  </a:lnTo>
                  <a:lnTo>
                    <a:pt x="84" y="35"/>
                  </a:lnTo>
                  <a:lnTo>
                    <a:pt x="76" y="15"/>
                  </a:lnTo>
                  <a:lnTo>
                    <a:pt x="61" y="12"/>
                  </a:lnTo>
                  <a:lnTo>
                    <a:pt x="65" y="0"/>
                  </a:lnTo>
                  <a:lnTo>
                    <a:pt x="34" y="4"/>
                  </a:lnTo>
                  <a:lnTo>
                    <a:pt x="0" y="8"/>
                  </a:lnTo>
                  <a:lnTo>
                    <a:pt x="19" y="77"/>
                  </a:lnTo>
                  <a:lnTo>
                    <a:pt x="31" y="96"/>
                  </a:lnTo>
                  <a:lnTo>
                    <a:pt x="27" y="107"/>
                  </a:lnTo>
                  <a:lnTo>
                    <a:pt x="31" y="134"/>
                  </a:lnTo>
                  <a:lnTo>
                    <a:pt x="38" y="146"/>
                  </a:lnTo>
                  <a:lnTo>
                    <a:pt x="111" y="138"/>
                  </a:lnTo>
                  <a:lnTo>
                    <a:pt x="111" y="146"/>
                  </a:lnTo>
                  <a:lnTo>
                    <a:pt x="115" y="146"/>
                  </a:lnTo>
                  <a:lnTo>
                    <a:pt x="115" y="130"/>
                  </a:lnTo>
                  <a:lnTo>
                    <a:pt x="130" y="130"/>
                  </a:lnTo>
                  <a:lnTo>
                    <a:pt x="130" y="123"/>
                  </a:lnTo>
                  <a:lnTo>
                    <a:pt x="126" y="123"/>
                  </a:lnTo>
                  <a:lnTo>
                    <a:pt x="130" y="123"/>
                  </a:lnTo>
                  <a:lnTo>
                    <a:pt x="126" y="119"/>
                  </a:lnTo>
                  <a:lnTo>
                    <a:pt x="134" y="103"/>
                  </a:lnTo>
                  <a:lnTo>
                    <a:pt x="130" y="92"/>
                  </a:lnTo>
                  <a:lnTo>
                    <a:pt x="138" y="92"/>
                  </a:lnTo>
                  <a:lnTo>
                    <a:pt x="130" y="8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0" name="Freeform 161"/>
            <p:cNvSpPr>
              <a:spLocks/>
            </p:cNvSpPr>
            <p:nvPr/>
          </p:nvSpPr>
          <p:spPr bwMode="auto">
            <a:xfrm>
              <a:off x="2463" y="1716"/>
              <a:ext cx="138" cy="146"/>
            </a:xfrm>
            <a:custGeom>
              <a:avLst/>
              <a:gdLst>
                <a:gd name="T0" fmla="*/ 130 w 138"/>
                <a:gd name="T1" fmla="*/ 80 h 146"/>
                <a:gd name="T2" fmla="*/ 118 w 138"/>
                <a:gd name="T3" fmla="*/ 57 h 146"/>
                <a:gd name="T4" fmla="*/ 84 w 138"/>
                <a:gd name="T5" fmla="*/ 35 h 146"/>
                <a:gd name="T6" fmla="*/ 76 w 138"/>
                <a:gd name="T7" fmla="*/ 15 h 146"/>
                <a:gd name="T8" fmla="*/ 61 w 138"/>
                <a:gd name="T9" fmla="*/ 12 h 146"/>
                <a:gd name="T10" fmla="*/ 65 w 138"/>
                <a:gd name="T11" fmla="*/ 0 h 146"/>
                <a:gd name="T12" fmla="*/ 34 w 138"/>
                <a:gd name="T13" fmla="*/ 4 h 146"/>
                <a:gd name="T14" fmla="*/ 0 w 138"/>
                <a:gd name="T15" fmla="*/ 8 h 146"/>
                <a:gd name="T16" fmla="*/ 19 w 138"/>
                <a:gd name="T17" fmla="*/ 77 h 146"/>
                <a:gd name="T18" fmla="*/ 31 w 138"/>
                <a:gd name="T19" fmla="*/ 96 h 146"/>
                <a:gd name="T20" fmla="*/ 27 w 138"/>
                <a:gd name="T21" fmla="*/ 107 h 146"/>
                <a:gd name="T22" fmla="*/ 31 w 138"/>
                <a:gd name="T23" fmla="*/ 134 h 146"/>
                <a:gd name="T24" fmla="*/ 38 w 138"/>
                <a:gd name="T25" fmla="*/ 146 h 146"/>
                <a:gd name="T26" fmla="*/ 111 w 138"/>
                <a:gd name="T27" fmla="*/ 138 h 146"/>
                <a:gd name="T28" fmla="*/ 111 w 138"/>
                <a:gd name="T29" fmla="*/ 146 h 146"/>
                <a:gd name="T30" fmla="*/ 115 w 138"/>
                <a:gd name="T31" fmla="*/ 146 h 146"/>
                <a:gd name="T32" fmla="*/ 115 w 138"/>
                <a:gd name="T33" fmla="*/ 130 h 146"/>
                <a:gd name="T34" fmla="*/ 130 w 138"/>
                <a:gd name="T35" fmla="*/ 130 h 146"/>
                <a:gd name="T36" fmla="*/ 130 w 138"/>
                <a:gd name="T37" fmla="*/ 123 h 146"/>
                <a:gd name="T38" fmla="*/ 126 w 138"/>
                <a:gd name="T39" fmla="*/ 123 h 146"/>
                <a:gd name="T40" fmla="*/ 130 w 138"/>
                <a:gd name="T41" fmla="*/ 123 h 146"/>
                <a:gd name="T42" fmla="*/ 126 w 138"/>
                <a:gd name="T43" fmla="*/ 119 h 146"/>
                <a:gd name="T44" fmla="*/ 134 w 138"/>
                <a:gd name="T45" fmla="*/ 103 h 146"/>
                <a:gd name="T46" fmla="*/ 130 w 138"/>
                <a:gd name="T47" fmla="*/ 92 h 146"/>
                <a:gd name="T48" fmla="*/ 138 w 138"/>
                <a:gd name="T49" fmla="*/ 92 h 146"/>
                <a:gd name="T50" fmla="*/ 130 w 138"/>
                <a:gd name="T51" fmla="*/ 80 h 146"/>
                <a:gd name="T52" fmla="*/ 130 w 138"/>
                <a:gd name="T53" fmla="*/ 8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46">
                  <a:moveTo>
                    <a:pt x="130" y="80"/>
                  </a:moveTo>
                  <a:lnTo>
                    <a:pt x="118" y="57"/>
                  </a:lnTo>
                  <a:lnTo>
                    <a:pt x="84" y="35"/>
                  </a:lnTo>
                  <a:lnTo>
                    <a:pt x="76" y="15"/>
                  </a:lnTo>
                  <a:lnTo>
                    <a:pt x="61" y="12"/>
                  </a:lnTo>
                  <a:lnTo>
                    <a:pt x="65" y="0"/>
                  </a:lnTo>
                  <a:lnTo>
                    <a:pt x="34" y="4"/>
                  </a:lnTo>
                  <a:lnTo>
                    <a:pt x="0" y="8"/>
                  </a:lnTo>
                  <a:lnTo>
                    <a:pt x="19" y="77"/>
                  </a:lnTo>
                  <a:lnTo>
                    <a:pt x="31" y="96"/>
                  </a:lnTo>
                  <a:lnTo>
                    <a:pt x="27" y="107"/>
                  </a:lnTo>
                  <a:lnTo>
                    <a:pt x="31" y="134"/>
                  </a:lnTo>
                  <a:lnTo>
                    <a:pt x="38" y="146"/>
                  </a:lnTo>
                  <a:lnTo>
                    <a:pt x="111" y="138"/>
                  </a:lnTo>
                  <a:lnTo>
                    <a:pt x="111" y="146"/>
                  </a:lnTo>
                  <a:lnTo>
                    <a:pt x="115" y="146"/>
                  </a:lnTo>
                  <a:lnTo>
                    <a:pt x="115" y="130"/>
                  </a:lnTo>
                  <a:lnTo>
                    <a:pt x="130" y="130"/>
                  </a:lnTo>
                  <a:lnTo>
                    <a:pt x="130" y="123"/>
                  </a:lnTo>
                  <a:lnTo>
                    <a:pt x="126" y="123"/>
                  </a:lnTo>
                  <a:lnTo>
                    <a:pt x="130" y="123"/>
                  </a:lnTo>
                  <a:lnTo>
                    <a:pt x="126" y="119"/>
                  </a:lnTo>
                  <a:lnTo>
                    <a:pt x="134" y="103"/>
                  </a:lnTo>
                  <a:lnTo>
                    <a:pt x="130" y="92"/>
                  </a:lnTo>
                  <a:lnTo>
                    <a:pt x="138" y="92"/>
                  </a:lnTo>
                  <a:lnTo>
                    <a:pt x="130" y="80"/>
                  </a:lnTo>
                  <a:lnTo>
                    <a:pt x="130" y="8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1" name="Freeform 162"/>
            <p:cNvSpPr>
              <a:spLocks/>
            </p:cNvSpPr>
            <p:nvPr/>
          </p:nvSpPr>
          <p:spPr bwMode="auto">
            <a:xfrm>
              <a:off x="1878" y="1996"/>
              <a:ext cx="30" cy="50"/>
            </a:xfrm>
            <a:custGeom>
              <a:avLst/>
              <a:gdLst>
                <a:gd name="T0" fmla="*/ 30 w 30"/>
                <a:gd name="T1" fmla="*/ 27 h 50"/>
                <a:gd name="T2" fmla="*/ 27 w 30"/>
                <a:gd name="T3" fmla="*/ 34 h 50"/>
                <a:gd name="T4" fmla="*/ 23 w 30"/>
                <a:gd name="T5" fmla="*/ 38 h 50"/>
                <a:gd name="T6" fmla="*/ 19 w 30"/>
                <a:gd name="T7" fmla="*/ 34 h 50"/>
                <a:gd name="T8" fmla="*/ 15 w 30"/>
                <a:gd name="T9" fmla="*/ 42 h 50"/>
                <a:gd name="T10" fmla="*/ 11 w 30"/>
                <a:gd name="T11" fmla="*/ 46 h 50"/>
                <a:gd name="T12" fmla="*/ 11 w 30"/>
                <a:gd name="T13" fmla="*/ 50 h 50"/>
                <a:gd name="T14" fmla="*/ 7 w 30"/>
                <a:gd name="T15" fmla="*/ 46 h 50"/>
                <a:gd name="T16" fmla="*/ 4 w 30"/>
                <a:gd name="T17" fmla="*/ 46 h 50"/>
                <a:gd name="T18" fmla="*/ 4 w 30"/>
                <a:gd name="T19" fmla="*/ 23 h 50"/>
                <a:gd name="T20" fmla="*/ 0 w 30"/>
                <a:gd name="T21" fmla="*/ 19 h 50"/>
                <a:gd name="T22" fmla="*/ 4 w 30"/>
                <a:gd name="T23" fmla="*/ 15 h 50"/>
                <a:gd name="T24" fmla="*/ 7 w 30"/>
                <a:gd name="T25" fmla="*/ 11 h 50"/>
                <a:gd name="T26" fmla="*/ 7 w 30"/>
                <a:gd name="T27" fmla="*/ 7 h 50"/>
                <a:gd name="T28" fmla="*/ 4 w 30"/>
                <a:gd name="T29" fmla="*/ 4 h 50"/>
                <a:gd name="T30" fmla="*/ 4 w 30"/>
                <a:gd name="T31" fmla="*/ 0 h 50"/>
                <a:gd name="T32" fmla="*/ 7 w 30"/>
                <a:gd name="T33" fmla="*/ 0 h 50"/>
                <a:gd name="T34" fmla="*/ 11 w 30"/>
                <a:gd name="T35" fmla="*/ 4 h 50"/>
                <a:gd name="T36" fmla="*/ 15 w 30"/>
                <a:gd name="T37" fmla="*/ 7 h 50"/>
                <a:gd name="T38" fmla="*/ 19 w 30"/>
                <a:gd name="T39" fmla="*/ 11 h 50"/>
                <a:gd name="T40" fmla="*/ 23 w 30"/>
                <a:gd name="T41" fmla="*/ 15 h 50"/>
                <a:gd name="T42" fmla="*/ 23 w 30"/>
                <a:gd name="T43" fmla="*/ 19 h 50"/>
                <a:gd name="T44" fmla="*/ 27 w 30"/>
                <a:gd name="T45" fmla="*/ 19 h 50"/>
                <a:gd name="T46" fmla="*/ 27 w 30"/>
                <a:gd name="T47" fmla="*/ 23 h 50"/>
                <a:gd name="T48" fmla="*/ 30 w 30"/>
                <a:gd name="T49"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50">
                  <a:moveTo>
                    <a:pt x="30" y="27"/>
                  </a:moveTo>
                  <a:lnTo>
                    <a:pt x="27" y="34"/>
                  </a:lnTo>
                  <a:lnTo>
                    <a:pt x="23" y="38"/>
                  </a:lnTo>
                  <a:lnTo>
                    <a:pt x="19" y="34"/>
                  </a:lnTo>
                  <a:lnTo>
                    <a:pt x="15" y="42"/>
                  </a:lnTo>
                  <a:lnTo>
                    <a:pt x="11" y="46"/>
                  </a:lnTo>
                  <a:lnTo>
                    <a:pt x="11" y="50"/>
                  </a:lnTo>
                  <a:lnTo>
                    <a:pt x="7" y="46"/>
                  </a:lnTo>
                  <a:lnTo>
                    <a:pt x="4" y="46"/>
                  </a:lnTo>
                  <a:lnTo>
                    <a:pt x="4" y="23"/>
                  </a:lnTo>
                  <a:lnTo>
                    <a:pt x="0" y="19"/>
                  </a:lnTo>
                  <a:lnTo>
                    <a:pt x="4" y="15"/>
                  </a:lnTo>
                  <a:lnTo>
                    <a:pt x="7" y="11"/>
                  </a:lnTo>
                  <a:lnTo>
                    <a:pt x="7" y="7"/>
                  </a:lnTo>
                  <a:lnTo>
                    <a:pt x="4" y="4"/>
                  </a:lnTo>
                  <a:lnTo>
                    <a:pt x="4" y="0"/>
                  </a:lnTo>
                  <a:lnTo>
                    <a:pt x="7" y="0"/>
                  </a:lnTo>
                  <a:lnTo>
                    <a:pt x="11" y="4"/>
                  </a:lnTo>
                  <a:lnTo>
                    <a:pt x="15" y="7"/>
                  </a:lnTo>
                  <a:lnTo>
                    <a:pt x="19" y="11"/>
                  </a:lnTo>
                  <a:lnTo>
                    <a:pt x="23" y="15"/>
                  </a:lnTo>
                  <a:lnTo>
                    <a:pt x="23" y="19"/>
                  </a:lnTo>
                  <a:lnTo>
                    <a:pt x="27" y="19"/>
                  </a:lnTo>
                  <a:lnTo>
                    <a:pt x="27" y="23"/>
                  </a:lnTo>
                  <a:lnTo>
                    <a:pt x="30" y="27"/>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2" name="Freeform 163"/>
            <p:cNvSpPr>
              <a:spLocks/>
            </p:cNvSpPr>
            <p:nvPr/>
          </p:nvSpPr>
          <p:spPr bwMode="auto">
            <a:xfrm>
              <a:off x="1878" y="1996"/>
              <a:ext cx="30" cy="50"/>
            </a:xfrm>
            <a:custGeom>
              <a:avLst/>
              <a:gdLst>
                <a:gd name="T0" fmla="*/ 30 w 30"/>
                <a:gd name="T1" fmla="*/ 27 h 50"/>
                <a:gd name="T2" fmla="*/ 27 w 30"/>
                <a:gd name="T3" fmla="*/ 34 h 50"/>
                <a:gd name="T4" fmla="*/ 23 w 30"/>
                <a:gd name="T5" fmla="*/ 38 h 50"/>
                <a:gd name="T6" fmla="*/ 19 w 30"/>
                <a:gd name="T7" fmla="*/ 34 h 50"/>
                <a:gd name="T8" fmla="*/ 15 w 30"/>
                <a:gd name="T9" fmla="*/ 42 h 50"/>
                <a:gd name="T10" fmla="*/ 11 w 30"/>
                <a:gd name="T11" fmla="*/ 46 h 50"/>
                <a:gd name="T12" fmla="*/ 11 w 30"/>
                <a:gd name="T13" fmla="*/ 50 h 50"/>
                <a:gd name="T14" fmla="*/ 7 w 30"/>
                <a:gd name="T15" fmla="*/ 46 h 50"/>
                <a:gd name="T16" fmla="*/ 4 w 30"/>
                <a:gd name="T17" fmla="*/ 46 h 50"/>
                <a:gd name="T18" fmla="*/ 4 w 30"/>
                <a:gd name="T19" fmla="*/ 23 h 50"/>
                <a:gd name="T20" fmla="*/ 0 w 30"/>
                <a:gd name="T21" fmla="*/ 19 h 50"/>
                <a:gd name="T22" fmla="*/ 4 w 30"/>
                <a:gd name="T23" fmla="*/ 15 h 50"/>
                <a:gd name="T24" fmla="*/ 7 w 30"/>
                <a:gd name="T25" fmla="*/ 11 h 50"/>
                <a:gd name="T26" fmla="*/ 7 w 30"/>
                <a:gd name="T27" fmla="*/ 7 h 50"/>
                <a:gd name="T28" fmla="*/ 4 w 30"/>
                <a:gd name="T29" fmla="*/ 4 h 50"/>
                <a:gd name="T30" fmla="*/ 4 w 30"/>
                <a:gd name="T31" fmla="*/ 0 h 50"/>
                <a:gd name="T32" fmla="*/ 7 w 30"/>
                <a:gd name="T33" fmla="*/ 0 h 50"/>
                <a:gd name="T34" fmla="*/ 11 w 30"/>
                <a:gd name="T35" fmla="*/ 4 h 50"/>
                <a:gd name="T36" fmla="*/ 15 w 30"/>
                <a:gd name="T37" fmla="*/ 7 h 50"/>
                <a:gd name="T38" fmla="*/ 19 w 30"/>
                <a:gd name="T39" fmla="*/ 11 h 50"/>
                <a:gd name="T40" fmla="*/ 23 w 30"/>
                <a:gd name="T41" fmla="*/ 15 h 50"/>
                <a:gd name="T42" fmla="*/ 23 w 30"/>
                <a:gd name="T43" fmla="*/ 19 h 50"/>
                <a:gd name="T44" fmla="*/ 27 w 30"/>
                <a:gd name="T45" fmla="*/ 19 h 50"/>
                <a:gd name="T46" fmla="*/ 27 w 30"/>
                <a:gd name="T47" fmla="*/ 23 h 50"/>
                <a:gd name="T48" fmla="*/ 30 w 30"/>
                <a:gd name="T49" fmla="*/ 27 h 50"/>
                <a:gd name="T50" fmla="*/ 30 w 30"/>
                <a:gd name="T5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50">
                  <a:moveTo>
                    <a:pt x="30" y="27"/>
                  </a:moveTo>
                  <a:lnTo>
                    <a:pt x="27" y="34"/>
                  </a:lnTo>
                  <a:lnTo>
                    <a:pt x="23" y="38"/>
                  </a:lnTo>
                  <a:lnTo>
                    <a:pt x="19" y="34"/>
                  </a:lnTo>
                  <a:lnTo>
                    <a:pt x="15" y="42"/>
                  </a:lnTo>
                  <a:lnTo>
                    <a:pt x="11" y="46"/>
                  </a:lnTo>
                  <a:lnTo>
                    <a:pt x="11" y="50"/>
                  </a:lnTo>
                  <a:lnTo>
                    <a:pt x="7" y="46"/>
                  </a:lnTo>
                  <a:lnTo>
                    <a:pt x="4" y="46"/>
                  </a:lnTo>
                  <a:lnTo>
                    <a:pt x="4" y="23"/>
                  </a:lnTo>
                  <a:lnTo>
                    <a:pt x="0" y="19"/>
                  </a:lnTo>
                  <a:lnTo>
                    <a:pt x="4" y="15"/>
                  </a:lnTo>
                  <a:lnTo>
                    <a:pt x="7" y="11"/>
                  </a:lnTo>
                  <a:lnTo>
                    <a:pt x="7" y="7"/>
                  </a:lnTo>
                  <a:lnTo>
                    <a:pt x="4" y="4"/>
                  </a:lnTo>
                  <a:lnTo>
                    <a:pt x="4" y="0"/>
                  </a:lnTo>
                  <a:lnTo>
                    <a:pt x="7" y="0"/>
                  </a:lnTo>
                  <a:lnTo>
                    <a:pt x="11" y="4"/>
                  </a:lnTo>
                  <a:lnTo>
                    <a:pt x="15" y="7"/>
                  </a:lnTo>
                  <a:lnTo>
                    <a:pt x="19" y="11"/>
                  </a:lnTo>
                  <a:lnTo>
                    <a:pt x="23" y="15"/>
                  </a:lnTo>
                  <a:lnTo>
                    <a:pt x="23" y="19"/>
                  </a:lnTo>
                  <a:lnTo>
                    <a:pt x="27" y="19"/>
                  </a:lnTo>
                  <a:lnTo>
                    <a:pt x="27" y="23"/>
                  </a:lnTo>
                  <a:lnTo>
                    <a:pt x="30" y="27"/>
                  </a:lnTo>
                  <a:lnTo>
                    <a:pt x="30" y="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3" name="Freeform 164"/>
            <p:cNvSpPr>
              <a:spLocks/>
            </p:cNvSpPr>
            <p:nvPr/>
          </p:nvSpPr>
          <p:spPr bwMode="auto">
            <a:xfrm>
              <a:off x="1863" y="1969"/>
              <a:ext cx="19" cy="15"/>
            </a:xfrm>
            <a:custGeom>
              <a:avLst/>
              <a:gdLst>
                <a:gd name="T0" fmla="*/ 19 w 19"/>
                <a:gd name="T1" fmla="*/ 11 h 15"/>
                <a:gd name="T2" fmla="*/ 15 w 19"/>
                <a:gd name="T3" fmla="*/ 8 h 15"/>
                <a:gd name="T4" fmla="*/ 11 w 19"/>
                <a:gd name="T5" fmla="*/ 4 h 15"/>
                <a:gd name="T6" fmla="*/ 3 w 19"/>
                <a:gd name="T7" fmla="*/ 4 h 15"/>
                <a:gd name="T8" fmla="*/ 3 w 19"/>
                <a:gd name="T9" fmla="*/ 0 h 15"/>
                <a:gd name="T10" fmla="*/ 0 w 19"/>
                <a:gd name="T11" fmla="*/ 0 h 15"/>
                <a:gd name="T12" fmla="*/ 0 w 19"/>
                <a:gd name="T13" fmla="*/ 8 h 15"/>
                <a:gd name="T14" fmla="*/ 3 w 19"/>
                <a:gd name="T15" fmla="*/ 8 h 15"/>
                <a:gd name="T16" fmla="*/ 7 w 19"/>
                <a:gd name="T17" fmla="*/ 15 h 15"/>
                <a:gd name="T18" fmla="*/ 15 w 19"/>
                <a:gd name="T19" fmla="*/ 15 h 15"/>
                <a:gd name="T20" fmla="*/ 15 w 19"/>
                <a:gd name="T21" fmla="*/ 11 h 15"/>
                <a:gd name="T22" fmla="*/ 19 w 19"/>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5">
                  <a:moveTo>
                    <a:pt x="19" y="11"/>
                  </a:moveTo>
                  <a:lnTo>
                    <a:pt x="15" y="8"/>
                  </a:lnTo>
                  <a:lnTo>
                    <a:pt x="11" y="4"/>
                  </a:lnTo>
                  <a:lnTo>
                    <a:pt x="3" y="4"/>
                  </a:lnTo>
                  <a:lnTo>
                    <a:pt x="3" y="0"/>
                  </a:lnTo>
                  <a:lnTo>
                    <a:pt x="0" y="0"/>
                  </a:lnTo>
                  <a:lnTo>
                    <a:pt x="0" y="8"/>
                  </a:lnTo>
                  <a:lnTo>
                    <a:pt x="3" y="8"/>
                  </a:lnTo>
                  <a:lnTo>
                    <a:pt x="7" y="15"/>
                  </a:lnTo>
                  <a:lnTo>
                    <a:pt x="15" y="15"/>
                  </a:lnTo>
                  <a:lnTo>
                    <a:pt x="15" y="11"/>
                  </a:lnTo>
                  <a:lnTo>
                    <a:pt x="19" y="11"/>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4" name="Freeform 165"/>
            <p:cNvSpPr>
              <a:spLocks/>
            </p:cNvSpPr>
            <p:nvPr/>
          </p:nvSpPr>
          <p:spPr bwMode="auto">
            <a:xfrm>
              <a:off x="1863" y="1969"/>
              <a:ext cx="19" cy="15"/>
            </a:xfrm>
            <a:custGeom>
              <a:avLst/>
              <a:gdLst>
                <a:gd name="T0" fmla="*/ 19 w 19"/>
                <a:gd name="T1" fmla="*/ 11 h 15"/>
                <a:gd name="T2" fmla="*/ 15 w 19"/>
                <a:gd name="T3" fmla="*/ 8 h 15"/>
                <a:gd name="T4" fmla="*/ 11 w 19"/>
                <a:gd name="T5" fmla="*/ 4 h 15"/>
                <a:gd name="T6" fmla="*/ 3 w 19"/>
                <a:gd name="T7" fmla="*/ 4 h 15"/>
                <a:gd name="T8" fmla="*/ 3 w 19"/>
                <a:gd name="T9" fmla="*/ 0 h 15"/>
                <a:gd name="T10" fmla="*/ 0 w 19"/>
                <a:gd name="T11" fmla="*/ 0 h 15"/>
                <a:gd name="T12" fmla="*/ 0 w 19"/>
                <a:gd name="T13" fmla="*/ 8 h 15"/>
                <a:gd name="T14" fmla="*/ 3 w 19"/>
                <a:gd name="T15" fmla="*/ 8 h 15"/>
                <a:gd name="T16" fmla="*/ 7 w 19"/>
                <a:gd name="T17" fmla="*/ 15 h 15"/>
                <a:gd name="T18" fmla="*/ 15 w 19"/>
                <a:gd name="T19" fmla="*/ 15 h 15"/>
                <a:gd name="T20" fmla="*/ 15 w 19"/>
                <a:gd name="T21" fmla="*/ 11 h 15"/>
                <a:gd name="T22" fmla="*/ 19 w 19"/>
                <a:gd name="T23" fmla="*/ 11 h 15"/>
                <a:gd name="T24" fmla="*/ 19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19" y="11"/>
                  </a:moveTo>
                  <a:lnTo>
                    <a:pt x="15" y="8"/>
                  </a:lnTo>
                  <a:lnTo>
                    <a:pt x="11" y="4"/>
                  </a:lnTo>
                  <a:lnTo>
                    <a:pt x="3" y="4"/>
                  </a:lnTo>
                  <a:lnTo>
                    <a:pt x="3" y="0"/>
                  </a:lnTo>
                  <a:lnTo>
                    <a:pt x="0" y="0"/>
                  </a:lnTo>
                  <a:lnTo>
                    <a:pt x="0" y="8"/>
                  </a:lnTo>
                  <a:lnTo>
                    <a:pt x="3" y="8"/>
                  </a:lnTo>
                  <a:lnTo>
                    <a:pt x="7" y="15"/>
                  </a:lnTo>
                  <a:lnTo>
                    <a:pt x="15" y="15"/>
                  </a:lnTo>
                  <a:lnTo>
                    <a:pt x="15" y="11"/>
                  </a:lnTo>
                  <a:lnTo>
                    <a:pt x="19" y="11"/>
                  </a:lnTo>
                  <a:lnTo>
                    <a:pt x="19" y="1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5" name="Freeform 166"/>
            <p:cNvSpPr>
              <a:spLocks/>
            </p:cNvSpPr>
            <p:nvPr/>
          </p:nvSpPr>
          <p:spPr bwMode="auto">
            <a:xfrm>
              <a:off x="1824" y="1946"/>
              <a:ext cx="16" cy="15"/>
            </a:xfrm>
            <a:custGeom>
              <a:avLst/>
              <a:gdLst>
                <a:gd name="T0" fmla="*/ 16 w 16"/>
                <a:gd name="T1" fmla="*/ 11 h 15"/>
                <a:gd name="T2" fmla="*/ 12 w 16"/>
                <a:gd name="T3" fmla="*/ 8 h 15"/>
                <a:gd name="T4" fmla="*/ 12 w 16"/>
                <a:gd name="T5" fmla="*/ 4 h 15"/>
                <a:gd name="T6" fmla="*/ 8 w 16"/>
                <a:gd name="T7" fmla="*/ 0 h 15"/>
                <a:gd name="T8" fmla="*/ 4 w 16"/>
                <a:gd name="T9" fmla="*/ 0 h 15"/>
                <a:gd name="T10" fmla="*/ 4 w 16"/>
                <a:gd name="T11" fmla="*/ 4 h 15"/>
                <a:gd name="T12" fmla="*/ 0 w 16"/>
                <a:gd name="T13" fmla="*/ 4 h 15"/>
                <a:gd name="T14" fmla="*/ 0 w 16"/>
                <a:gd name="T15" fmla="*/ 8 h 15"/>
                <a:gd name="T16" fmla="*/ 4 w 16"/>
                <a:gd name="T17" fmla="*/ 11 h 15"/>
                <a:gd name="T18" fmla="*/ 8 w 16"/>
                <a:gd name="T19" fmla="*/ 11 h 15"/>
                <a:gd name="T20" fmla="*/ 12 w 16"/>
                <a:gd name="T21" fmla="*/ 15 h 15"/>
                <a:gd name="T22" fmla="*/ 16 w 16"/>
                <a:gd name="T2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5">
                  <a:moveTo>
                    <a:pt x="16" y="11"/>
                  </a:moveTo>
                  <a:lnTo>
                    <a:pt x="12" y="8"/>
                  </a:lnTo>
                  <a:lnTo>
                    <a:pt x="12" y="4"/>
                  </a:lnTo>
                  <a:lnTo>
                    <a:pt x="8" y="0"/>
                  </a:lnTo>
                  <a:lnTo>
                    <a:pt x="4" y="0"/>
                  </a:lnTo>
                  <a:lnTo>
                    <a:pt x="4" y="4"/>
                  </a:lnTo>
                  <a:lnTo>
                    <a:pt x="0" y="4"/>
                  </a:lnTo>
                  <a:lnTo>
                    <a:pt x="0" y="8"/>
                  </a:lnTo>
                  <a:lnTo>
                    <a:pt x="4" y="11"/>
                  </a:lnTo>
                  <a:lnTo>
                    <a:pt x="8" y="11"/>
                  </a:lnTo>
                  <a:lnTo>
                    <a:pt x="12" y="15"/>
                  </a:lnTo>
                  <a:lnTo>
                    <a:pt x="16" y="11"/>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927" name="Freeform 167"/>
            <p:cNvSpPr>
              <a:spLocks/>
            </p:cNvSpPr>
            <p:nvPr/>
          </p:nvSpPr>
          <p:spPr bwMode="auto">
            <a:xfrm>
              <a:off x="1824" y="1946"/>
              <a:ext cx="16" cy="15"/>
            </a:xfrm>
            <a:custGeom>
              <a:avLst/>
              <a:gdLst>
                <a:gd name="T0" fmla="*/ 16 w 16"/>
                <a:gd name="T1" fmla="*/ 11 h 15"/>
                <a:gd name="T2" fmla="*/ 12 w 16"/>
                <a:gd name="T3" fmla="*/ 8 h 15"/>
                <a:gd name="T4" fmla="*/ 12 w 16"/>
                <a:gd name="T5" fmla="*/ 4 h 15"/>
                <a:gd name="T6" fmla="*/ 8 w 16"/>
                <a:gd name="T7" fmla="*/ 0 h 15"/>
                <a:gd name="T8" fmla="*/ 4 w 16"/>
                <a:gd name="T9" fmla="*/ 0 h 15"/>
                <a:gd name="T10" fmla="*/ 4 w 16"/>
                <a:gd name="T11" fmla="*/ 4 h 15"/>
                <a:gd name="T12" fmla="*/ 0 w 16"/>
                <a:gd name="T13" fmla="*/ 4 h 15"/>
                <a:gd name="T14" fmla="*/ 0 w 16"/>
                <a:gd name="T15" fmla="*/ 8 h 15"/>
                <a:gd name="T16" fmla="*/ 4 w 16"/>
                <a:gd name="T17" fmla="*/ 11 h 15"/>
                <a:gd name="T18" fmla="*/ 8 w 16"/>
                <a:gd name="T19" fmla="*/ 11 h 15"/>
                <a:gd name="T20" fmla="*/ 12 w 16"/>
                <a:gd name="T21" fmla="*/ 15 h 15"/>
                <a:gd name="T22" fmla="*/ 16 w 16"/>
                <a:gd name="T23" fmla="*/ 11 h 15"/>
                <a:gd name="T24" fmla="*/ 16 w 1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5">
                  <a:moveTo>
                    <a:pt x="16" y="11"/>
                  </a:moveTo>
                  <a:lnTo>
                    <a:pt x="12" y="8"/>
                  </a:lnTo>
                  <a:lnTo>
                    <a:pt x="12" y="4"/>
                  </a:lnTo>
                  <a:lnTo>
                    <a:pt x="8" y="0"/>
                  </a:lnTo>
                  <a:lnTo>
                    <a:pt x="4" y="0"/>
                  </a:lnTo>
                  <a:lnTo>
                    <a:pt x="4" y="4"/>
                  </a:lnTo>
                  <a:lnTo>
                    <a:pt x="0" y="4"/>
                  </a:lnTo>
                  <a:lnTo>
                    <a:pt x="0" y="8"/>
                  </a:lnTo>
                  <a:lnTo>
                    <a:pt x="4" y="11"/>
                  </a:lnTo>
                  <a:lnTo>
                    <a:pt x="8" y="11"/>
                  </a:lnTo>
                  <a:lnTo>
                    <a:pt x="12" y="15"/>
                  </a:lnTo>
                  <a:lnTo>
                    <a:pt x="16" y="11"/>
                  </a:lnTo>
                  <a:lnTo>
                    <a:pt x="16" y="1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8" name="Freeform 168"/>
            <p:cNvSpPr>
              <a:spLocks/>
            </p:cNvSpPr>
            <p:nvPr/>
          </p:nvSpPr>
          <p:spPr bwMode="auto">
            <a:xfrm>
              <a:off x="1847" y="1961"/>
              <a:ext cx="16" cy="8"/>
            </a:xfrm>
            <a:custGeom>
              <a:avLst/>
              <a:gdLst>
                <a:gd name="T0" fmla="*/ 16 w 16"/>
                <a:gd name="T1" fmla="*/ 4 h 8"/>
                <a:gd name="T2" fmla="*/ 12 w 16"/>
                <a:gd name="T3" fmla="*/ 8 h 8"/>
                <a:gd name="T4" fmla="*/ 4 w 16"/>
                <a:gd name="T5" fmla="*/ 4 h 8"/>
                <a:gd name="T6" fmla="*/ 0 w 16"/>
                <a:gd name="T7" fmla="*/ 4 h 8"/>
                <a:gd name="T8" fmla="*/ 0 w 16"/>
                <a:gd name="T9" fmla="*/ 0 h 8"/>
                <a:gd name="T10" fmla="*/ 8 w 16"/>
                <a:gd name="T11" fmla="*/ 4 h 8"/>
                <a:gd name="T12" fmla="*/ 8 w 16"/>
                <a:gd name="T13" fmla="*/ 0 h 8"/>
                <a:gd name="T14" fmla="*/ 12 w 16"/>
                <a:gd name="T15" fmla="*/ 4 h 8"/>
                <a:gd name="T16" fmla="*/ 16 w 16"/>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6" y="4"/>
                  </a:moveTo>
                  <a:lnTo>
                    <a:pt x="12" y="8"/>
                  </a:lnTo>
                  <a:lnTo>
                    <a:pt x="4" y="4"/>
                  </a:lnTo>
                  <a:lnTo>
                    <a:pt x="0" y="4"/>
                  </a:lnTo>
                  <a:lnTo>
                    <a:pt x="0" y="0"/>
                  </a:lnTo>
                  <a:lnTo>
                    <a:pt x="8" y="4"/>
                  </a:lnTo>
                  <a:lnTo>
                    <a:pt x="8" y="0"/>
                  </a:lnTo>
                  <a:lnTo>
                    <a:pt x="12" y="4"/>
                  </a:lnTo>
                  <a:lnTo>
                    <a:pt x="16" y="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9" name="Freeform 169"/>
            <p:cNvSpPr>
              <a:spLocks/>
            </p:cNvSpPr>
            <p:nvPr/>
          </p:nvSpPr>
          <p:spPr bwMode="auto">
            <a:xfrm>
              <a:off x="1847" y="1961"/>
              <a:ext cx="16" cy="8"/>
            </a:xfrm>
            <a:custGeom>
              <a:avLst/>
              <a:gdLst>
                <a:gd name="T0" fmla="*/ 16 w 16"/>
                <a:gd name="T1" fmla="*/ 4 h 8"/>
                <a:gd name="T2" fmla="*/ 12 w 16"/>
                <a:gd name="T3" fmla="*/ 8 h 8"/>
                <a:gd name="T4" fmla="*/ 4 w 16"/>
                <a:gd name="T5" fmla="*/ 4 h 8"/>
                <a:gd name="T6" fmla="*/ 0 w 16"/>
                <a:gd name="T7" fmla="*/ 4 h 8"/>
                <a:gd name="T8" fmla="*/ 0 w 16"/>
                <a:gd name="T9" fmla="*/ 0 h 8"/>
                <a:gd name="T10" fmla="*/ 8 w 16"/>
                <a:gd name="T11" fmla="*/ 4 h 8"/>
                <a:gd name="T12" fmla="*/ 8 w 16"/>
                <a:gd name="T13" fmla="*/ 0 h 8"/>
                <a:gd name="T14" fmla="*/ 12 w 16"/>
                <a:gd name="T15" fmla="*/ 4 h 8"/>
                <a:gd name="T16" fmla="*/ 16 w 16"/>
                <a:gd name="T17" fmla="*/ 4 h 8"/>
                <a:gd name="T18" fmla="*/ 16 w 1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16" y="4"/>
                  </a:moveTo>
                  <a:lnTo>
                    <a:pt x="12" y="8"/>
                  </a:lnTo>
                  <a:lnTo>
                    <a:pt x="4" y="4"/>
                  </a:lnTo>
                  <a:lnTo>
                    <a:pt x="0" y="4"/>
                  </a:lnTo>
                  <a:lnTo>
                    <a:pt x="0" y="0"/>
                  </a:lnTo>
                  <a:lnTo>
                    <a:pt x="8" y="4"/>
                  </a:lnTo>
                  <a:lnTo>
                    <a:pt x="8" y="0"/>
                  </a:lnTo>
                  <a:lnTo>
                    <a:pt x="12" y="4"/>
                  </a:lnTo>
                  <a:lnTo>
                    <a:pt x="16" y="4"/>
                  </a:lnTo>
                  <a:lnTo>
                    <a:pt x="16"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0" name="Freeform 170"/>
            <p:cNvSpPr>
              <a:spLocks/>
            </p:cNvSpPr>
            <p:nvPr/>
          </p:nvSpPr>
          <p:spPr bwMode="auto">
            <a:xfrm>
              <a:off x="1786" y="1927"/>
              <a:ext cx="12" cy="11"/>
            </a:xfrm>
            <a:custGeom>
              <a:avLst/>
              <a:gdLst>
                <a:gd name="T0" fmla="*/ 12 w 12"/>
                <a:gd name="T1" fmla="*/ 4 h 11"/>
                <a:gd name="T2" fmla="*/ 12 w 12"/>
                <a:gd name="T3" fmla="*/ 7 h 11"/>
                <a:gd name="T4" fmla="*/ 8 w 12"/>
                <a:gd name="T5" fmla="*/ 11 h 11"/>
                <a:gd name="T6" fmla="*/ 4 w 12"/>
                <a:gd name="T7" fmla="*/ 11 h 11"/>
                <a:gd name="T8" fmla="*/ 0 w 12"/>
                <a:gd name="T9" fmla="*/ 7 h 11"/>
                <a:gd name="T10" fmla="*/ 0 w 12"/>
                <a:gd name="T11" fmla="*/ 4 h 11"/>
                <a:gd name="T12" fmla="*/ 4 w 12"/>
                <a:gd name="T13" fmla="*/ 0 h 11"/>
                <a:gd name="T14" fmla="*/ 12 w 12"/>
                <a:gd name="T15" fmla="*/ 0 h 11"/>
                <a:gd name="T16" fmla="*/ 12 w 12"/>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2" y="4"/>
                  </a:moveTo>
                  <a:lnTo>
                    <a:pt x="12" y="7"/>
                  </a:lnTo>
                  <a:lnTo>
                    <a:pt x="8" y="11"/>
                  </a:lnTo>
                  <a:lnTo>
                    <a:pt x="4" y="11"/>
                  </a:lnTo>
                  <a:lnTo>
                    <a:pt x="0" y="7"/>
                  </a:lnTo>
                  <a:lnTo>
                    <a:pt x="0" y="4"/>
                  </a:lnTo>
                  <a:lnTo>
                    <a:pt x="4" y="0"/>
                  </a:lnTo>
                  <a:lnTo>
                    <a:pt x="12" y="0"/>
                  </a:lnTo>
                  <a:lnTo>
                    <a:pt x="12" y="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1" name="Freeform 171"/>
            <p:cNvSpPr>
              <a:spLocks/>
            </p:cNvSpPr>
            <p:nvPr/>
          </p:nvSpPr>
          <p:spPr bwMode="auto">
            <a:xfrm>
              <a:off x="1786" y="1927"/>
              <a:ext cx="12" cy="11"/>
            </a:xfrm>
            <a:custGeom>
              <a:avLst/>
              <a:gdLst>
                <a:gd name="T0" fmla="*/ 12 w 12"/>
                <a:gd name="T1" fmla="*/ 4 h 11"/>
                <a:gd name="T2" fmla="*/ 12 w 12"/>
                <a:gd name="T3" fmla="*/ 7 h 11"/>
                <a:gd name="T4" fmla="*/ 8 w 12"/>
                <a:gd name="T5" fmla="*/ 11 h 11"/>
                <a:gd name="T6" fmla="*/ 4 w 12"/>
                <a:gd name="T7" fmla="*/ 11 h 11"/>
                <a:gd name="T8" fmla="*/ 0 w 12"/>
                <a:gd name="T9" fmla="*/ 7 h 11"/>
                <a:gd name="T10" fmla="*/ 0 w 12"/>
                <a:gd name="T11" fmla="*/ 4 h 11"/>
                <a:gd name="T12" fmla="*/ 4 w 12"/>
                <a:gd name="T13" fmla="*/ 0 h 11"/>
                <a:gd name="T14" fmla="*/ 12 w 12"/>
                <a:gd name="T15" fmla="*/ 0 h 11"/>
                <a:gd name="T16" fmla="*/ 12 w 12"/>
                <a:gd name="T17" fmla="*/ 4 h 11"/>
                <a:gd name="T18" fmla="*/ 12 w 12"/>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4"/>
                  </a:moveTo>
                  <a:lnTo>
                    <a:pt x="12" y="7"/>
                  </a:lnTo>
                  <a:lnTo>
                    <a:pt x="8" y="11"/>
                  </a:lnTo>
                  <a:lnTo>
                    <a:pt x="4" y="11"/>
                  </a:lnTo>
                  <a:lnTo>
                    <a:pt x="0" y="7"/>
                  </a:lnTo>
                  <a:lnTo>
                    <a:pt x="0" y="4"/>
                  </a:lnTo>
                  <a:lnTo>
                    <a:pt x="4" y="0"/>
                  </a:lnTo>
                  <a:lnTo>
                    <a:pt x="12" y="0"/>
                  </a:lnTo>
                  <a:lnTo>
                    <a:pt x="12" y="4"/>
                  </a:lnTo>
                  <a:lnTo>
                    <a:pt x="12"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2" name="Freeform 172"/>
            <p:cNvSpPr>
              <a:spLocks/>
            </p:cNvSpPr>
            <p:nvPr/>
          </p:nvSpPr>
          <p:spPr bwMode="auto">
            <a:xfrm>
              <a:off x="1775" y="1931"/>
              <a:ext cx="3" cy="11"/>
            </a:xfrm>
            <a:custGeom>
              <a:avLst/>
              <a:gdLst>
                <a:gd name="T0" fmla="*/ 3 w 3"/>
                <a:gd name="T1" fmla="*/ 3 h 11"/>
                <a:gd name="T2" fmla="*/ 3 w 3"/>
                <a:gd name="T3" fmla="*/ 0 h 11"/>
                <a:gd name="T4" fmla="*/ 3 w 3"/>
                <a:gd name="T5" fmla="*/ 3 h 11"/>
                <a:gd name="T6" fmla="*/ 0 w 3"/>
                <a:gd name="T7" fmla="*/ 7 h 11"/>
                <a:gd name="T8" fmla="*/ 0 w 3"/>
                <a:gd name="T9" fmla="*/ 11 h 11"/>
                <a:gd name="T10" fmla="*/ 3 w 3"/>
                <a:gd name="T11" fmla="*/ 7 h 11"/>
                <a:gd name="T12" fmla="*/ 3 w 3"/>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3" y="3"/>
                  </a:moveTo>
                  <a:lnTo>
                    <a:pt x="3" y="0"/>
                  </a:lnTo>
                  <a:lnTo>
                    <a:pt x="3" y="3"/>
                  </a:lnTo>
                  <a:lnTo>
                    <a:pt x="0" y="7"/>
                  </a:lnTo>
                  <a:lnTo>
                    <a:pt x="0" y="11"/>
                  </a:lnTo>
                  <a:lnTo>
                    <a:pt x="3" y="7"/>
                  </a:lnTo>
                  <a:lnTo>
                    <a:pt x="3" y="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3" name="Freeform 173"/>
            <p:cNvSpPr>
              <a:spLocks/>
            </p:cNvSpPr>
            <p:nvPr/>
          </p:nvSpPr>
          <p:spPr bwMode="auto">
            <a:xfrm>
              <a:off x="1775" y="1931"/>
              <a:ext cx="3" cy="11"/>
            </a:xfrm>
            <a:custGeom>
              <a:avLst/>
              <a:gdLst>
                <a:gd name="T0" fmla="*/ 3 w 3"/>
                <a:gd name="T1" fmla="*/ 3 h 11"/>
                <a:gd name="T2" fmla="*/ 3 w 3"/>
                <a:gd name="T3" fmla="*/ 0 h 11"/>
                <a:gd name="T4" fmla="*/ 3 w 3"/>
                <a:gd name="T5" fmla="*/ 3 h 11"/>
                <a:gd name="T6" fmla="*/ 0 w 3"/>
                <a:gd name="T7" fmla="*/ 7 h 11"/>
                <a:gd name="T8" fmla="*/ 0 w 3"/>
                <a:gd name="T9" fmla="*/ 11 h 11"/>
                <a:gd name="T10" fmla="*/ 3 w 3"/>
                <a:gd name="T11" fmla="*/ 7 h 11"/>
                <a:gd name="T12" fmla="*/ 3 w 3"/>
                <a:gd name="T13" fmla="*/ 3 h 11"/>
                <a:gd name="T14" fmla="*/ 3 w 3"/>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3" y="3"/>
                  </a:moveTo>
                  <a:lnTo>
                    <a:pt x="3" y="0"/>
                  </a:lnTo>
                  <a:lnTo>
                    <a:pt x="3" y="3"/>
                  </a:lnTo>
                  <a:lnTo>
                    <a:pt x="0" y="7"/>
                  </a:lnTo>
                  <a:lnTo>
                    <a:pt x="0" y="11"/>
                  </a:lnTo>
                  <a:lnTo>
                    <a:pt x="3" y="7"/>
                  </a:lnTo>
                  <a:lnTo>
                    <a:pt x="3" y="3"/>
                  </a:lnTo>
                  <a:lnTo>
                    <a:pt x="3"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4" name="Freeform 174"/>
            <p:cNvSpPr>
              <a:spLocks/>
            </p:cNvSpPr>
            <p:nvPr/>
          </p:nvSpPr>
          <p:spPr bwMode="auto">
            <a:xfrm>
              <a:off x="1863" y="1984"/>
              <a:ext cx="3" cy="4"/>
            </a:xfrm>
            <a:custGeom>
              <a:avLst/>
              <a:gdLst>
                <a:gd name="T0" fmla="*/ 3 w 3"/>
                <a:gd name="T1" fmla="*/ 4 h 4"/>
                <a:gd name="T2" fmla="*/ 0 w 3"/>
                <a:gd name="T3" fmla="*/ 4 h 4"/>
                <a:gd name="T4" fmla="*/ 3 w 3"/>
                <a:gd name="T5" fmla="*/ 0 h 4"/>
                <a:gd name="T6" fmla="*/ 3 w 3"/>
                <a:gd name="T7" fmla="*/ 4 h 4"/>
              </a:gdLst>
              <a:ahLst/>
              <a:cxnLst>
                <a:cxn ang="0">
                  <a:pos x="T0" y="T1"/>
                </a:cxn>
                <a:cxn ang="0">
                  <a:pos x="T2" y="T3"/>
                </a:cxn>
                <a:cxn ang="0">
                  <a:pos x="T4" y="T5"/>
                </a:cxn>
                <a:cxn ang="0">
                  <a:pos x="T6" y="T7"/>
                </a:cxn>
              </a:cxnLst>
              <a:rect l="0" t="0" r="r" b="b"/>
              <a:pathLst>
                <a:path w="3" h="4">
                  <a:moveTo>
                    <a:pt x="3" y="4"/>
                  </a:moveTo>
                  <a:lnTo>
                    <a:pt x="0" y="4"/>
                  </a:lnTo>
                  <a:lnTo>
                    <a:pt x="3" y="0"/>
                  </a:lnTo>
                  <a:lnTo>
                    <a:pt x="3" y="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5" name="Freeform 175"/>
            <p:cNvSpPr>
              <a:spLocks/>
            </p:cNvSpPr>
            <p:nvPr/>
          </p:nvSpPr>
          <p:spPr bwMode="auto">
            <a:xfrm>
              <a:off x="1863" y="1984"/>
              <a:ext cx="3" cy="8"/>
            </a:xfrm>
            <a:custGeom>
              <a:avLst/>
              <a:gdLst>
                <a:gd name="T0" fmla="*/ 3 w 3"/>
                <a:gd name="T1" fmla="*/ 4 h 8"/>
                <a:gd name="T2" fmla="*/ 0 w 3"/>
                <a:gd name="T3" fmla="*/ 4 h 8"/>
                <a:gd name="T4" fmla="*/ 3 w 3"/>
                <a:gd name="T5" fmla="*/ 0 h 8"/>
                <a:gd name="T6" fmla="*/ 3 w 3"/>
                <a:gd name="T7" fmla="*/ 4 h 8"/>
                <a:gd name="T8" fmla="*/ 3 w 3"/>
                <a:gd name="T9" fmla="*/ 8 h 8"/>
              </a:gdLst>
              <a:ahLst/>
              <a:cxnLst>
                <a:cxn ang="0">
                  <a:pos x="T0" y="T1"/>
                </a:cxn>
                <a:cxn ang="0">
                  <a:pos x="T2" y="T3"/>
                </a:cxn>
                <a:cxn ang="0">
                  <a:pos x="T4" y="T5"/>
                </a:cxn>
                <a:cxn ang="0">
                  <a:pos x="T6" y="T7"/>
                </a:cxn>
                <a:cxn ang="0">
                  <a:pos x="T8" y="T9"/>
                </a:cxn>
              </a:cxnLst>
              <a:rect l="0" t="0" r="r" b="b"/>
              <a:pathLst>
                <a:path w="3" h="8">
                  <a:moveTo>
                    <a:pt x="3" y="4"/>
                  </a:moveTo>
                  <a:lnTo>
                    <a:pt x="0" y="4"/>
                  </a:lnTo>
                  <a:lnTo>
                    <a:pt x="3" y="0"/>
                  </a:lnTo>
                  <a:lnTo>
                    <a:pt x="3" y="4"/>
                  </a:lnTo>
                  <a:lnTo>
                    <a:pt x="3"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6" name="Freeform 176"/>
            <p:cNvSpPr>
              <a:spLocks/>
            </p:cNvSpPr>
            <p:nvPr/>
          </p:nvSpPr>
          <p:spPr bwMode="auto">
            <a:xfrm>
              <a:off x="1855" y="1973"/>
              <a:ext cx="4" cy="7"/>
            </a:xfrm>
            <a:custGeom>
              <a:avLst/>
              <a:gdLst>
                <a:gd name="T0" fmla="*/ 4 w 4"/>
                <a:gd name="T1" fmla="*/ 4 h 7"/>
                <a:gd name="T2" fmla="*/ 4 w 4"/>
                <a:gd name="T3" fmla="*/ 7 h 7"/>
                <a:gd name="T4" fmla="*/ 0 w 4"/>
                <a:gd name="T5" fmla="*/ 7 h 7"/>
                <a:gd name="T6" fmla="*/ 0 w 4"/>
                <a:gd name="T7" fmla="*/ 0 h 7"/>
                <a:gd name="T8" fmla="*/ 4 w 4"/>
                <a:gd name="T9" fmla="*/ 0 h 7"/>
                <a:gd name="T10" fmla="*/ 4 w 4"/>
                <a:gd name="T11" fmla="*/ 4 h 7"/>
              </a:gdLst>
              <a:ahLst/>
              <a:cxnLst>
                <a:cxn ang="0">
                  <a:pos x="T0" y="T1"/>
                </a:cxn>
                <a:cxn ang="0">
                  <a:pos x="T2" y="T3"/>
                </a:cxn>
                <a:cxn ang="0">
                  <a:pos x="T4" y="T5"/>
                </a:cxn>
                <a:cxn ang="0">
                  <a:pos x="T6" y="T7"/>
                </a:cxn>
                <a:cxn ang="0">
                  <a:pos x="T8" y="T9"/>
                </a:cxn>
                <a:cxn ang="0">
                  <a:pos x="T10" y="T11"/>
                </a:cxn>
              </a:cxnLst>
              <a:rect l="0" t="0" r="r" b="b"/>
              <a:pathLst>
                <a:path w="4" h="7">
                  <a:moveTo>
                    <a:pt x="4" y="4"/>
                  </a:moveTo>
                  <a:lnTo>
                    <a:pt x="4" y="7"/>
                  </a:lnTo>
                  <a:lnTo>
                    <a:pt x="0" y="7"/>
                  </a:lnTo>
                  <a:lnTo>
                    <a:pt x="0" y="0"/>
                  </a:lnTo>
                  <a:lnTo>
                    <a:pt x="4" y="0"/>
                  </a:lnTo>
                  <a:lnTo>
                    <a:pt x="4" y="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7" name="Freeform 177"/>
            <p:cNvSpPr>
              <a:spLocks/>
            </p:cNvSpPr>
            <p:nvPr/>
          </p:nvSpPr>
          <p:spPr bwMode="auto">
            <a:xfrm>
              <a:off x="1855" y="1973"/>
              <a:ext cx="4" cy="7"/>
            </a:xfrm>
            <a:custGeom>
              <a:avLst/>
              <a:gdLst>
                <a:gd name="T0" fmla="*/ 4 w 4"/>
                <a:gd name="T1" fmla="*/ 4 h 7"/>
                <a:gd name="T2" fmla="*/ 4 w 4"/>
                <a:gd name="T3" fmla="*/ 7 h 7"/>
                <a:gd name="T4" fmla="*/ 0 w 4"/>
                <a:gd name="T5" fmla="*/ 7 h 7"/>
                <a:gd name="T6" fmla="*/ 0 w 4"/>
                <a:gd name="T7" fmla="*/ 0 h 7"/>
                <a:gd name="T8" fmla="*/ 4 w 4"/>
                <a:gd name="T9" fmla="*/ 0 h 7"/>
                <a:gd name="T10" fmla="*/ 4 w 4"/>
                <a:gd name="T11" fmla="*/ 4 h 7"/>
                <a:gd name="T12" fmla="*/ 4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4"/>
                  </a:moveTo>
                  <a:lnTo>
                    <a:pt x="4" y="7"/>
                  </a:lnTo>
                  <a:lnTo>
                    <a:pt x="0" y="7"/>
                  </a:lnTo>
                  <a:lnTo>
                    <a:pt x="0" y="0"/>
                  </a:lnTo>
                  <a:lnTo>
                    <a:pt x="4" y="0"/>
                  </a:lnTo>
                  <a:lnTo>
                    <a:pt x="4" y="4"/>
                  </a:lnTo>
                  <a:lnTo>
                    <a:pt x="4"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8" name="Freeform 178"/>
            <p:cNvSpPr>
              <a:spLocks/>
            </p:cNvSpPr>
            <p:nvPr/>
          </p:nvSpPr>
          <p:spPr bwMode="auto">
            <a:xfrm>
              <a:off x="1694" y="1237"/>
              <a:ext cx="153" cy="245"/>
            </a:xfrm>
            <a:custGeom>
              <a:avLst/>
              <a:gdLst>
                <a:gd name="T0" fmla="*/ 153 w 153"/>
                <a:gd name="T1" fmla="*/ 169 h 245"/>
                <a:gd name="T2" fmla="*/ 146 w 153"/>
                <a:gd name="T3" fmla="*/ 157 h 245"/>
                <a:gd name="T4" fmla="*/ 142 w 153"/>
                <a:gd name="T5" fmla="*/ 165 h 245"/>
                <a:gd name="T6" fmla="*/ 123 w 153"/>
                <a:gd name="T7" fmla="*/ 161 h 245"/>
                <a:gd name="T8" fmla="*/ 111 w 153"/>
                <a:gd name="T9" fmla="*/ 165 h 245"/>
                <a:gd name="T10" fmla="*/ 107 w 153"/>
                <a:gd name="T11" fmla="*/ 150 h 245"/>
                <a:gd name="T12" fmla="*/ 100 w 153"/>
                <a:gd name="T13" fmla="*/ 146 h 245"/>
                <a:gd name="T14" fmla="*/ 92 w 153"/>
                <a:gd name="T15" fmla="*/ 119 h 245"/>
                <a:gd name="T16" fmla="*/ 84 w 153"/>
                <a:gd name="T17" fmla="*/ 123 h 245"/>
                <a:gd name="T18" fmla="*/ 81 w 153"/>
                <a:gd name="T19" fmla="*/ 119 h 245"/>
                <a:gd name="T20" fmla="*/ 92 w 153"/>
                <a:gd name="T21" fmla="*/ 84 h 245"/>
                <a:gd name="T22" fmla="*/ 81 w 153"/>
                <a:gd name="T23" fmla="*/ 84 h 245"/>
                <a:gd name="T24" fmla="*/ 73 w 153"/>
                <a:gd name="T25" fmla="*/ 61 h 245"/>
                <a:gd name="T26" fmla="*/ 65 w 153"/>
                <a:gd name="T27" fmla="*/ 54 h 245"/>
                <a:gd name="T28" fmla="*/ 65 w 153"/>
                <a:gd name="T29" fmla="*/ 46 h 245"/>
                <a:gd name="T30" fmla="*/ 61 w 153"/>
                <a:gd name="T31" fmla="*/ 38 h 245"/>
                <a:gd name="T32" fmla="*/ 69 w 153"/>
                <a:gd name="T33" fmla="*/ 4 h 245"/>
                <a:gd name="T34" fmla="*/ 50 w 153"/>
                <a:gd name="T35" fmla="*/ 0 h 245"/>
                <a:gd name="T36" fmla="*/ 31 w 153"/>
                <a:gd name="T37" fmla="*/ 84 h 245"/>
                <a:gd name="T38" fmla="*/ 31 w 153"/>
                <a:gd name="T39" fmla="*/ 96 h 245"/>
                <a:gd name="T40" fmla="*/ 39 w 153"/>
                <a:gd name="T41" fmla="*/ 107 h 245"/>
                <a:gd name="T42" fmla="*/ 12 w 153"/>
                <a:gd name="T43" fmla="*/ 142 h 245"/>
                <a:gd name="T44" fmla="*/ 16 w 153"/>
                <a:gd name="T45" fmla="*/ 153 h 245"/>
                <a:gd name="T46" fmla="*/ 0 w 153"/>
                <a:gd name="T47" fmla="*/ 218 h 245"/>
                <a:gd name="T48" fmla="*/ 69 w 153"/>
                <a:gd name="T49" fmla="*/ 234 h 245"/>
                <a:gd name="T50" fmla="*/ 138 w 153"/>
                <a:gd name="T51" fmla="*/ 245 h 245"/>
                <a:gd name="T52" fmla="*/ 153 w 153"/>
                <a:gd name="T53" fmla="*/ 16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245">
                  <a:moveTo>
                    <a:pt x="153" y="169"/>
                  </a:moveTo>
                  <a:lnTo>
                    <a:pt x="146" y="157"/>
                  </a:lnTo>
                  <a:lnTo>
                    <a:pt x="142" y="165"/>
                  </a:lnTo>
                  <a:lnTo>
                    <a:pt x="123" y="161"/>
                  </a:lnTo>
                  <a:lnTo>
                    <a:pt x="111" y="165"/>
                  </a:lnTo>
                  <a:lnTo>
                    <a:pt x="107" y="150"/>
                  </a:lnTo>
                  <a:lnTo>
                    <a:pt x="100" y="146"/>
                  </a:lnTo>
                  <a:lnTo>
                    <a:pt x="92" y="119"/>
                  </a:lnTo>
                  <a:lnTo>
                    <a:pt x="84" y="123"/>
                  </a:lnTo>
                  <a:lnTo>
                    <a:pt x="81" y="119"/>
                  </a:lnTo>
                  <a:lnTo>
                    <a:pt x="92" y="84"/>
                  </a:lnTo>
                  <a:lnTo>
                    <a:pt x="81" y="84"/>
                  </a:lnTo>
                  <a:lnTo>
                    <a:pt x="73" y="61"/>
                  </a:lnTo>
                  <a:lnTo>
                    <a:pt x="65" y="54"/>
                  </a:lnTo>
                  <a:lnTo>
                    <a:pt x="65" y="46"/>
                  </a:lnTo>
                  <a:lnTo>
                    <a:pt x="61" y="38"/>
                  </a:lnTo>
                  <a:lnTo>
                    <a:pt x="69" y="4"/>
                  </a:lnTo>
                  <a:lnTo>
                    <a:pt x="50" y="0"/>
                  </a:lnTo>
                  <a:lnTo>
                    <a:pt x="31" y="84"/>
                  </a:lnTo>
                  <a:lnTo>
                    <a:pt x="31" y="96"/>
                  </a:lnTo>
                  <a:lnTo>
                    <a:pt x="39" y="107"/>
                  </a:lnTo>
                  <a:lnTo>
                    <a:pt x="12" y="142"/>
                  </a:lnTo>
                  <a:lnTo>
                    <a:pt x="16" y="153"/>
                  </a:lnTo>
                  <a:lnTo>
                    <a:pt x="0" y="218"/>
                  </a:lnTo>
                  <a:lnTo>
                    <a:pt x="69" y="234"/>
                  </a:lnTo>
                  <a:lnTo>
                    <a:pt x="138" y="245"/>
                  </a:lnTo>
                  <a:lnTo>
                    <a:pt x="153" y="169"/>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19" name="Freeform 179"/>
            <p:cNvSpPr>
              <a:spLocks/>
            </p:cNvSpPr>
            <p:nvPr/>
          </p:nvSpPr>
          <p:spPr bwMode="auto">
            <a:xfrm>
              <a:off x="1694" y="1237"/>
              <a:ext cx="153" cy="245"/>
            </a:xfrm>
            <a:custGeom>
              <a:avLst/>
              <a:gdLst>
                <a:gd name="T0" fmla="*/ 153 w 153"/>
                <a:gd name="T1" fmla="*/ 169 h 245"/>
                <a:gd name="T2" fmla="*/ 146 w 153"/>
                <a:gd name="T3" fmla="*/ 157 h 245"/>
                <a:gd name="T4" fmla="*/ 142 w 153"/>
                <a:gd name="T5" fmla="*/ 165 h 245"/>
                <a:gd name="T6" fmla="*/ 123 w 153"/>
                <a:gd name="T7" fmla="*/ 161 h 245"/>
                <a:gd name="T8" fmla="*/ 111 w 153"/>
                <a:gd name="T9" fmla="*/ 165 h 245"/>
                <a:gd name="T10" fmla="*/ 107 w 153"/>
                <a:gd name="T11" fmla="*/ 150 h 245"/>
                <a:gd name="T12" fmla="*/ 100 w 153"/>
                <a:gd name="T13" fmla="*/ 146 h 245"/>
                <a:gd name="T14" fmla="*/ 92 w 153"/>
                <a:gd name="T15" fmla="*/ 119 h 245"/>
                <a:gd name="T16" fmla="*/ 84 w 153"/>
                <a:gd name="T17" fmla="*/ 123 h 245"/>
                <a:gd name="T18" fmla="*/ 81 w 153"/>
                <a:gd name="T19" fmla="*/ 119 h 245"/>
                <a:gd name="T20" fmla="*/ 92 w 153"/>
                <a:gd name="T21" fmla="*/ 84 h 245"/>
                <a:gd name="T22" fmla="*/ 81 w 153"/>
                <a:gd name="T23" fmla="*/ 84 h 245"/>
                <a:gd name="T24" fmla="*/ 73 w 153"/>
                <a:gd name="T25" fmla="*/ 61 h 245"/>
                <a:gd name="T26" fmla="*/ 65 w 153"/>
                <a:gd name="T27" fmla="*/ 54 h 245"/>
                <a:gd name="T28" fmla="*/ 65 w 153"/>
                <a:gd name="T29" fmla="*/ 46 h 245"/>
                <a:gd name="T30" fmla="*/ 61 w 153"/>
                <a:gd name="T31" fmla="*/ 38 h 245"/>
                <a:gd name="T32" fmla="*/ 69 w 153"/>
                <a:gd name="T33" fmla="*/ 4 h 245"/>
                <a:gd name="T34" fmla="*/ 50 w 153"/>
                <a:gd name="T35" fmla="*/ 0 h 245"/>
                <a:gd name="T36" fmla="*/ 31 w 153"/>
                <a:gd name="T37" fmla="*/ 84 h 245"/>
                <a:gd name="T38" fmla="*/ 31 w 153"/>
                <a:gd name="T39" fmla="*/ 96 h 245"/>
                <a:gd name="T40" fmla="*/ 39 w 153"/>
                <a:gd name="T41" fmla="*/ 107 h 245"/>
                <a:gd name="T42" fmla="*/ 12 w 153"/>
                <a:gd name="T43" fmla="*/ 142 h 245"/>
                <a:gd name="T44" fmla="*/ 16 w 153"/>
                <a:gd name="T45" fmla="*/ 153 h 245"/>
                <a:gd name="T46" fmla="*/ 0 w 153"/>
                <a:gd name="T47" fmla="*/ 218 h 245"/>
                <a:gd name="T48" fmla="*/ 69 w 153"/>
                <a:gd name="T49" fmla="*/ 234 h 245"/>
                <a:gd name="T50" fmla="*/ 138 w 153"/>
                <a:gd name="T51" fmla="*/ 245 h 245"/>
                <a:gd name="T52" fmla="*/ 153 w 153"/>
                <a:gd name="T53" fmla="*/ 169 h 245"/>
                <a:gd name="T54" fmla="*/ 153 w 153"/>
                <a:gd name="T55" fmla="*/ 17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245">
                  <a:moveTo>
                    <a:pt x="153" y="169"/>
                  </a:moveTo>
                  <a:lnTo>
                    <a:pt x="146" y="157"/>
                  </a:lnTo>
                  <a:lnTo>
                    <a:pt x="142" y="165"/>
                  </a:lnTo>
                  <a:lnTo>
                    <a:pt x="123" y="161"/>
                  </a:lnTo>
                  <a:lnTo>
                    <a:pt x="111" y="165"/>
                  </a:lnTo>
                  <a:lnTo>
                    <a:pt x="107" y="150"/>
                  </a:lnTo>
                  <a:lnTo>
                    <a:pt x="100" y="146"/>
                  </a:lnTo>
                  <a:lnTo>
                    <a:pt x="92" y="119"/>
                  </a:lnTo>
                  <a:lnTo>
                    <a:pt x="84" y="123"/>
                  </a:lnTo>
                  <a:lnTo>
                    <a:pt x="81" y="119"/>
                  </a:lnTo>
                  <a:lnTo>
                    <a:pt x="92" y="84"/>
                  </a:lnTo>
                  <a:lnTo>
                    <a:pt x="81" y="84"/>
                  </a:lnTo>
                  <a:lnTo>
                    <a:pt x="73" y="61"/>
                  </a:lnTo>
                  <a:lnTo>
                    <a:pt x="65" y="54"/>
                  </a:lnTo>
                  <a:lnTo>
                    <a:pt x="65" y="46"/>
                  </a:lnTo>
                  <a:lnTo>
                    <a:pt x="61" y="38"/>
                  </a:lnTo>
                  <a:lnTo>
                    <a:pt x="69" y="4"/>
                  </a:lnTo>
                  <a:lnTo>
                    <a:pt x="50" y="0"/>
                  </a:lnTo>
                  <a:lnTo>
                    <a:pt x="31" y="84"/>
                  </a:lnTo>
                  <a:lnTo>
                    <a:pt x="31" y="96"/>
                  </a:lnTo>
                  <a:lnTo>
                    <a:pt x="39" y="107"/>
                  </a:lnTo>
                  <a:lnTo>
                    <a:pt x="12" y="142"/>
                  </a:lnTo>
                  <a:lnTo>
                    <a:pt x="16" y="153"/>
                  </a:lnTo>
                  <a:lnTo>
                    <a:pt x="0" y="218"/>
                  </a:lnTo>
                  <a:lnTo>
                    <a:pt x="69" y="234"/>
                  </a:lnTo>
                  <a:lnTo>
                    <a:pt x="138" y="245"/>
                  </a:lnTo>
                  <a:lnTo>
                    <a:pt x="153" y="169"/>
                  </a:lnTo>
                  <a:lnTo>
                    <a:pt x="153" y="1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0" name="Freeform 180"/>
            <p:cNvSpPr>
              <a:spLocks/>
            </p:cNvSpPr>
            <p:nvPr/>
          </p:nvSpPr>
          <p:spPr bwMode="auto">
            <a:xfrm>
              <a:off x="2302" y="1490"/>
              <a:ext cx="104" cy="180"/>
            </a:xfrm>
            <a:custGeom>
              <a:avLst/>
              <a:gdLst>
                <a:gd name="T0" fmla="*/ 96 w 104"/>
                <a:gd name="T1" fmla="*/ 107 h 180"/>
                <a:gd name="T2" fmla="*/ 92 w 104"/>
                <a:gd name="T3" fmla="*/ 23 h 180"/>
                <a:gd name="T4" fmla="*/ 84 w 104"/>
                <a:gd name="T5" fmla="*/ 0 h 180"/>
                <a:gd name="T6" fmla="*/ 16 w 104"/>
                <a:gd name="T7" fmla="*/ 4 h 180"/>
                <a:gd name="T8" fmla="*/ 31 w 104"/>
                <a:gd name="T9" fmla="*/ 15 h 180"/>
                <a:gd name="T10" fmla="*/ 31 w 104"/>
                <a:gd name="T11" fmla="*/ 23 h 180"/>
                <a:gd name="T12" fmla="*/ 23 w 104"/>
                <a:gd name="T13" fmla="*/ 34 h 180"/>
                <a:gd name="T14" fmla="*/ 8 w 104"/>
                <a:gd name="T15" fmla="*/ 38 h 180"/>
                <a:gd name="T16" fmla="*/ 12 w 104"/>
                <a:gd name="T17" fmla="*/ 54 h 180"/>
                <a:gd name="T18" fmla="*/ 0 w 104"/>
                <a:gd name="T19" fmla="*/ 73 h 180"/>
                <a:gd name="T20" fmla="*/ 4 w 104"/>
                <a:gd name="T21" fmla="*/ 92 h 180"/>
                <a:gd name="T22" fmla="*/ 19 w 104"/>
                <a:gd name="T23" fmla="*/ 107 h 180"/>
                <a:gd name="T24" fmla="*/ 23 w 104"/>
                <a:gd name="T25" fmla="*/ 119 h 180"/>
                <a:gd name="T26" fmla="*/ 27 w 104"/>
                <a:gd name="T27" fmla="*/ 115 h 180"/>
                <a:gd name="T28" fmla="*/ 39 w 104"/>
                <a:gd name="T29" fmla="*/ 119 h 180"/>
                <a:gd name="T30" fmla="*/ 31 w 104"/>
                <a:gd name="T31" fmla="*/ 142 h 180"/>
                <a:gd name="T32" fmla="*/ 54 w 104"/>
                <a:gd name="T33" fmla="*/ 157 h 180"/>
                <a:gd name="T34" fmla="*/ 54 w 104"/>
                <a:gd name="T35" fmla="*/ 169 h 180"/>
                <a:gd name="T36" fmla="*/ 65 w 104"/>
                <a:gd name="T37" fmla="*/ 180 h 180"/>
                <a:gd name="T38" fmla="*/ 69 w 104"/>
                <a:gd name="T39" fmla="*/ 172 h 180"/>
                <a:gd name="T40" fmla="*/ 81 w 104"/>
                <a:gd name="T41" fmla="*/ 176 h 180"/>
                <a:gd name="T42" fmla="*/ 81 w 104"/>
                <a:gd name="T43" fmla="*/ 165 h 180"/>
                <a:gd name="T44" fmla="*/ 92 w 104"/>
                <a:gd name="T45" fmla="*/ 161 h 180"/>
                <a:gd name="T46" fmla="*/ 92 w 104"/>
                <a:gd name="T47" fmla="*/ 134 h 180"/>
                <a:gd name="T48" fmla="*/ 104 w 104"/>
                <a:gd name="T49" fmla="*/ 119 h 180"/>
                <a:gd name="T50" fmla="*/ 96 w 104"/>
                <a:gd name="T51" fmla="*/ 10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80">
                  <a:moveTo>
                    <a:pt x="96" y="107"/>
                  </a:moveTo>
                  <a:lnTo>
                    <a:pt x="92" y="23"/>
                  </a:lnTo>
                  <a:lnTo>
                    <a:pt x="84" y="0"/>
                  </a:lnTo>
                  <a:lnTo>
                    <a:pt x="16" y="4"/>
                  </a:lnTo>
                  <a:lnTo>
                    <a:pt x="31" y="15"/>
                  </a:lnTo>
                  <a:lnTo>
                    <a:pt x="31" y="23"/>
                  </a:lnTo>
                  <a:lnTo>
                    <a:pt x="23" y="34"/>
                  </a:lnTo>
                  <a:lnTo>
                    <a:pt x="8" y="38"/>
                  </a:lnTo>
                  <a:lnTo>
                    <a:pt x="12" y="54"/>
                  </a:lnTo>
                  <a:lnTo>
                    <a:pt x="0" y="73"/>
                  </a:lnTo>
                  <a:lnTo>
                    <a:pt x="4" y="92"/>
                  </a:lnTo>
                  <a:lnTo>
                    <a:pt x="19" y="107"/>
                  </a:lnTo>
                  <a:lnTo>
                    <a:pt x="23" y="119"/>
                  </a:lnTo>
                  <a:lnTo>
                    <a:pt x="27" y="115"/>
                  </a:lnTo>
                  <a:lnTo>
                    <a:pt x="39" y="119"/>
                  </a:lnTo>
                  <a:lnTo>
                    <a:pt x="31" y="142"/>
                  </a:lnTo>
                  <a:lnTo>
                    <a:pt x="54" y="157"/>
                  </a:lnTo>
                  <a:lnTo>
                    <a:pt x="54" y="169"/>
                  </a:lnTo>
                  <a:lnTo>
                    <a:pt x="65" y="180"/>
                  </a:lnTo>
                  <a:lnTo>
                    <a:pt x="69" y="172"/>
                  </a:lnTo>
                  <a:lnTo>
                    <a:pt x="81" y="176"/>
                  </a:lnTo>
                  <a:lnTo>
                    <a:pt x="81" y="165"/>
                  </a:lnTo>
                  <a:lnTo>
                    <a:pt x="92" y="161"/>
                  </a:lnTo>
                  <a:lnTo>
                    <a:pt x="92" y="134"/>
                  </a:lnTo>
                  <a:lnTo>
                    <a:pt x="104" y="119"/>
                  </a:lnTo>
                  <a:lnTo>
                    <a:pt x="96" y="10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1" name="Freeform 181"/>
            <p:cNvSpPr>
              <a:spLocks/>
            </p:cNvSpPr>
            <p:nvPr/>
          </p:nvSpPr>
          <p:spPr bwMode="auto">
            <a:xfrm>
              <a:off x="2302" y="1490"/>
              <a:ext cx="104" cy="180"/>
            </a:xfrm>
            <a:custGeom>
              <a:avLst/>
              <a:gdLst>
                <a:gd name="T0" fmla="*/ 96 w 104"/>
                <a:gd name="T1" fmla="*/ 107 h 180"/>
                <a:gd name="T2" fmla="*/ 92 w 104"/>
                <a:gd name="T3" fmla="*/ 23 h 180"/>
                <a:gd name="T4" fmla="*/ 84 w 104"/>
                <a:gd name="T5" fmla="*/ 0 h 180"/>
                <a:gd name="T6" fmla="*/ 16 w 104"/>
                <a:gd name="T7" fmla="*/ 4 h 180"/>
                <a:gd name="T8" fmla="*/ 31 w 104"/>
                <a:gd name="T9" fmla="*/ 15 h 180"/>
                <a:gd name="T10" fmla="*/ 31 w 104"/>
                <a:gd name="T11" fmla="*/ 23 h 180"/>
                <a:gd name="T12" fmla="*/ 23 w 104"/>
                <a:gd name="T13" fmla="*/ 34 h 180"/>
                <a:gd name="T14" fmla="*/ 8 w 104"/>
                <a:gd name="T15" fmla="*/ 38 h 180"/>
                <a:gd name="T16" fmla="*/ 12 w 104"/>
                <a:gd name="T17" fmla="*/ 54 h 180"/>
                <a:gd name="T18" fmla="*/ 0 w 104"/>
                <a:gd name="T19" fmla="*/ 73 h 180"/>
                <a:gd name="T20" fmla="*/ 4 w 104"/>
                <a:gd name="T21" fmla="*/ 92 h 180"/>
                <a:gd name="T22" fmla="*/ 19 w 104"/>
                <a:gd name="T23" fmla="*/ 107 h 180"/>
                <a:gd name="T24" fmla="*/ 23 w 104"/>
                <a:gd name="T25" fmla="*/ 119 h 180"/>
                <a:gd name="T26" fmla="*/ 27 w 104"/>
                <a:gd name="T27" fmla="*/ 115 h 180"/>
                <a:gd name="T28" fmla="*/ 39 w 104"/>
                <a:gd name="T29" fmla="*/ 119 h 180"/>
                <a:gd name="T30" fmla="*/ 31 w 104"/>
                <a:gd name="T31" fmla="*/ 142 h 180"/>
                <a:gd name="T32" fmla="*/ 54 w 104"/>
                <a:gd name="T33" fmla="*/ 157 h 180"/>
                <a:gd name="T34" fmla="*/ 54 w 104"/>
                <a:gd name="T35" fmla="*/ 169 h 180"/>
                <a:gd name="T36" fmla="*/ 65 w 104"/>
                <a:gd name="T37" fmla="*/ 180 h 180"/>
                <a:gd name="T38" fmla="*/ 69 w 104"/>
                <a:gd name="T39" fmla="*/ 172 h 180"/>
                <a:gd name="T40" fmla="*/ 81 w 104"/>
                <a:gd name="T41" fmla="*/ 176 h 180"/>
                <a:gd name="T42" fmla="*/ 81 w 104"/>
                <a:gd name="T43" fmla="*/ 165 h 180"/>
                <a:gd name="T44" fmla="*/ 92 w 104"/>
                <a:gd name="T45" fmla="*/ 161 h 180"/>
                <a:gd name="T46" fmla="*/ 92 w 104"/>
                <a:gd name="T47" fmla="*/ 134 h 180"/>
                <a:gd name="T48" fmla="*/ 104 w 104"/>
                <a:gd name="T49" fmla="*/ 119 h 180"/>
                <a:gd name="T50" fmla="*/ 96 w 104"/>
                <a:gd name="T51" fmla="*/ 107 h 180"/>
                <a:gd name="T52" fmla="*/ 96 w 104"/>
                <a:gd name="T53" fmla="*/ 11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80">
                  <a:moveTo>
                    <a:pt x="96" y="107"/>
                  </a:moveTo>
                  <a:lnTo>
                    <a:pt x="92" y="23"/>
                  </a:lnTo>
                  <a:lnTo>
                    <a:pt x="84" y="0"/>
                  </a:lnTo>
                  <a:lnTo>
                    <a:pt x="16" y="4"/>
                  </a:lnTo>
                  <a:lnTo>
                    <a:pt x="31" y="15"/>
                  </a:lnTo>
                  <a:lnTo>
                    <a:pt x="31" y="23"/>
                  </a:lnTo>
                  <a:lnTo>
                    <a:pt x="23" y="34"/>
                  </a:lnTo>
                  <a:lnTo>
                    <a:pt x="8" y="38"/>
                  </a:lnTo>
                  <a:lnTo>
                    <a:pt x="12" y="54"/>
                  </a:lnTo>
                  <a:lnTo>
                    <a:pt x="0" y="73"/>
                  </a:lnTo>
                  <a:lnTo>
                    <a:pt x="4" y="92"/>
                  </a:lnTo>
                  <a:lnTo>
                    <a:pt x="19" y="107"/>
                  </a:lnTo>
                  <a:lnTo>
                    <a:pt x="23" y="119"/>
                  </a:lnTo>
                  <a:lnTo>
                    <a:pt x="27" y="115"/>
                  </a:lnTo>
                  <a:lnTo>
                    <a:pt x="39" y="119"/>
                  </a:lnTo>
                  <a:lnTo>
                    <a:pt x="31" y="142"/>
                  </a:lnTo>
                  <a:lnTo>
                    <a:pt x="54" y="157"/>
                  </a:lnTo>
                  <a:lnTo>
                    <a:pt x="54" y="169"/>
                  </a:lnTo>
                  <a:lnTo>
                    <a:pt x="65" y="180"/>
                  </a:lnTo>
                  <a:lnTo>
                    <a:pt x="69" y="172"/>
                  </a:lnTo>
                  <a:lnTo>
                    <a:pt x="81" y="176"/>
                  </a:lnTo>
                  <a:lnTo>
                    <a:pt x="81" y="165"/>
                  </a:lnTo>
                  <a:lnTo>
                    <a:pt x="92" y="161"/>
                  </a:lnTo>
                  <a:lnTo>
                    <a:pt x="92" y="134"/>
                  </a:lnTo>
                  <a:lnTo>
                    <a:pt x="104" y="119"/>
                  </a:lnTo>
                  <a:lnTo>
                    <a:pt x="96" y="107"/>
                  </a:lnTo>
                  <a:lnTo>
                    <a:pt x="96" y="11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2" name="Freeform 182"/>
            <p:cNvSpPr>
              <a:spLocks/>
            </p:cNvSpPr>
            <p:nvPr/>
          </p:nvSpPr>
          <p:spPr bwMode="auto">
            <a:xfrm>
              <a:off x="2394" y="1505"/>
              <a:ext cx="77" cy="134"/>
            </a:xfrm>
            <a:custGeom>
              <a:avLst/>
              <a:gdLst>
                <a:gd name="T0" fmla="*/ 77 w 77"/>
                <a:gd name="T1" fmla="*/ 96 h 134"/>
                <a:gd name="T2" fmla="*/ 61 w 77"/>
                <a:gd name="T3" fmla="*/ 100 h 134"/>
                <a:gd name="T4" fmla="*/ 61 w 77"/>
                <a:gd name="T5" fmla="*/ 104 h 134"/>
                <a:gd name="T6" fmla="*/ 50 w 77"/>
                <a:gd name="T7" fmla="*/ 127 h 134"/>
                <a:gd name="T8" fmla="*/ 38 w 77"/>
                <a:gd name="T9" fmla="*/ 119 h 134"/>
                <a:gd name="T10" fmla="*/ 35 w 77"/>
                <a:gd name="T11" fmla="*/ 131 h 134"/>
                <a:gd name="T12" fmla="*/ 31 w 77"/>
                <a:gd name="T13" fmla="*/ 127 h 134"/>
                <a:gd name="T14" fmla="*/ 23 w 77"/>
                <a:gd name="T15" fmla="*/ 134 h 134"/>
                <a:gd name="T16" fmla="*/ 12 w 77"/>
                <a:gd name="T17" fmla="*/ 127 h 134"/>
                <a:gd name="T18" fmla="*/ 12 w 77"/>
                <a:gd name="T19" fmla="*/ 134 h 134"/>
                <a:gd name="T20" fmla="*/ 4 w 77"/>
                <a:gd name="T21" fmla="*/ 131 h 134"/>
                <a:gd name="T22" fmla="*/ 0 w 77"/>
                <a:gd name="T23" fmla="*/ 134 h 134"/>
                <a:gd name="T24" fmla="*/ 0 w 77"/>
                <a:gd name="T25" fmla="*/ 119 h 134"/>
                <a:gd name="T26" fmla="*/ 12 w 77"/>
                <a:gd name="T27" fmla="*/ 104 h 134"/>
                <a:gd name="T28" fmla="*/ 4 w 77"/>
                <a:gd name="T29" fmla="*/ 92 h 134"/>
                <a:gd name="T30" fmla="*/ 0 w 77"/>
                <a:gd name="T31" fmla="*/ 8 h 134"/>
                <a:gd name="T32" fmla="*/ 8 w 77"/>
                <a:gd name="T33" fmla="*/ 12 h 134"/>
                <a:gd name="T34" fmla="*/ 19 w 77"/>
                <a:gd name="T35" fmla="*/ 4 h 134"/>
                <a:gd name="T36" fmla="*/ 65 w 77"/>
                <a:gd name="T37" fmla="*/ 0 h 134"/>
                <a:gd name="T38" fmla="*/ 77 w 77"/>
                <a:gd name="T39" fmla="*/ 85 h 134"/>
                <a:gd name="T40" fmla="*/ 77 w 77"/>
                <a:gd name="T41" fmla="*/ 9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134">
                  <a:moveTo>
                    <a:pt x="77" y="96"/>
                  </a:moveTo>
                  <a:lnTo>
                    <a:pt x="61" y="100"/>
                  </a:lnTo>
                  <a:lnTo>
                    <a:pt x="61" y="104"/>
                  </a:lnTo>
                  <a:lnTo>
                    <a:pt x="50" y="127"/>
                  </a:lnTo>
                  <a:lnTo>
                    <a:pt x="38" y="119"/>
                  </a:lnTo>
                  <a:lnTo>
                    <a:pt x="35" y="131"/>
                  </a:lnTo>
                  <a:lnTo>
                    <a:pt x="31" y="127"/>
                  </a:lnTo>
                  <a:lnTo>
                    <a:pt x="23" y="134"/>
                  </a:lnTo>
                  <a:lnTo>
                    <a:pt x="12" y="127"/>
                  </a:lnTo>
                  <a:lnTo>
                    <a:pt x="12" y="134"/>
                  </a:lnTo>
                  <a:lnTo>
                    <a:pt x="4" y="131"/>
                  </a:lnTo>
                  <a:lnTo>
                    <a:pt x="0" y="134"/>
                  </a:lnTo>
                  <a:lnTo>
                    <a:pt x="0" y="119"/>
                  </a:lnTo>
                  <a:lnTo>
                    <a:pt x="12" y="104"/>
                  </a:lnTo>
                  <a:lnTo>
                    <a:pt x="4" y="92"/>
                  </a:lnTo>
                  <a:lnTo>
                    <a:pt x="0" y="8"/>
                  </a:lnTo>
                  <a:lnTo>
                    <a:pt x="8" y="12"/>
                  </a:lnTo>
                  <a:lnTo>
                    <a:pt x="19" y="4"/>
                  </a:lnTo>
                  <a:lnTo>
                    <a:pt x="65" y="0"/>
                  </a:lnTo>
                  <a:lnTo>
                    <a:pt x="77" y="85"/>
                  </a:lnTo>
                  <a:lnTo>
                    <a:pt x="77" y="9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3" name="Freeform 183"/>
            <p:cNvSpPr>
              <a:spLocks/>
            </p:cNvSpPr>
            <p:nvPr/>
          </p:nvSpPr>
          <p:spPr bwMode="auto">
            <a:xfrm>
              <a:off x="2394" y="1505"/>
              <a:ext cx="77" cy="134"/>
            </a:xfrm>
            <a:custGeom>
              <a:avLst/>
              <a:gdLst>
                <a:gd name="T0" fmla="*/ 77 w 77"/>
                <a:gd name="T1" fmla="*/ 96 h 134"/>
                <a:gd name="T2" fmla="*/ 61 w 77"/>
                <a:gd name="T3" fmla="*/ 100 h 134"/>
                <a:gd name="T4" fmla="*/ 61 w 77"/>
                <a:gd name="T5" fmla="*/ 104 h 134"/>
                <a:gd name="T6" fmla="*/ 50 w 77"/>
                <a:gd name="T7" fmla="*/ 127 h 134"/>
                <a:gd name="T8" fmla="*/ 38 w 77"/>
                <a:gd name="T9" fmla="*/ 119 h 134"/>
                <a:gd name="T10" fmla="*/ 35 w 77"/>
                <a:gd name="T11" fmla="*/ 131 h 134"/>
                <a:gd name="T12" fmla="*/ 31 w 77"/>
                <a:gd name="T13" fmla="*/ 127 h 134"/>
                <a:gd name="T14" fmla="*/ 23 w 77"/>
                <a:gd name="T15" fmla="*/ 134 h 134"/>
                <a:gd name="T16" fmla="*/ 12 w 77"/>
                <a:gd name="T17" fmla="*/ 127 h 134"/>
                <a:gd name="T18" fmla="*/ 12 w 77"/>
                <a:gd name="T19" fmla="*/ 134 h 134"/>
                <a:gd name="T20" fmla="*/ 4 w 77"/>
                <a:gd name="T21" fmla="*/ 131 h 134"/>
                <a:gd name="T22" fmla="*/ 0 w 77"/>
                <a:gd name="T23" fmla="*/ 134 h 134"/>
                <a:gd name="T24" fmla="*/ 0 w 77"/>
                <a:gd name="T25" fmla="*/ 119 h 134"/>
                <a:gd name="T26" fmla="*/ 12 w 77"/>
                <a:gd name="T27" fmla="*/ 104 h 134"/>
                <a:gd name="T28" fmla="*/ 4 w 77"/>
                <a:gd name="T29" fmla="*/ 92 h 134"/>
                <a:gd name="T30" fmla="*/ 0 w 77"/>
                <a:gd name="T31" fmla="*/ 8 h 134"/>
                <a:gd name="T32" fmla="*/ 8 w 77"/>
                <a:gd name="T33" fmla="*/ 12 h 134"/>
                <a:gd name="T34" fmla="*/ 19 w 77"/>
                <a:gd name="T35" fmla="*/ 4 h 134"/>
                <a:gd name="T36" fmla="*/ 65 w 77"/>
                <a:gd name="T37" fmla="*/ 0 h 134"/>
                <a:gd name="T38" fmla="*/ 77 w 77"/>
                <a:gd name="T39" fmla="*/ 85 h 134"/>
                <a:gd name="T40" fmla="*/ 77 w 77"/>
                <a:gd name="T41" fmla="*/ 96 h 134"/>
                <a:gd name="T42" fmla="*/ 77 w 77"/>
                <a:gd name="T43" fmla="*/ 10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4">
                  <a:moveTo>
                    <a:pt x="77" y="96"/>
                  </a:moveTo>
                  <a:lnTo>
                    <a:pt x="61" y="100"/>
                  </a:lnTo>
                  <a:lnTo>
                    <a:pt x="61" y="104"/>
                  </a:lnTo>
                  <a:lnTo>
                    <a:pt x="50" y="127"/>
                  </a:lnTo>
                  <a:lnTo>
                    <a:pt x="38" y="119"/>
                  </a:lnTo>
                  <a:lnTo>
                    <a:pt x="35" y="131"/>
                  </a:lnTo>
                  <a:lnTo>
                    <a:pt x="31" y="127"/>
                  </a:lnTo>
                  <a:lnTo>
                    <a:pt x="23" y="134"/>
                  </a:lnTo>
                  <a:lnTo>
                    <a:pt x="12" y="127"/>
                  </a:lnTo>
                  <a:lnTo>
                    <a:pt x="12" y="134"/>
                  </a:lnTo>
                  <a:lnTo>
                    <a:pt x="4" y="131"/>
                  </a:lnTo>
                  <a:lnTo>
                    <a:pt x="0" y="134"/>
                  </a:lnTo>
                  <a:lnTo>
                    <a:pt x="0" y="119"/>
                  </a:lnTo>
                  <a:lnTo>
                    <a:pt x="12" y="104"/>
                  </a:lnTo>
                  <a:lnTo>
                    <a:pt x="4" y="92"/>
                  </a:lnTo>
                  <a:lnTo>
                    <a:pt x="0" y="8"/>
                  </a:lnTo>
                  <a:lnTo>
                    <a:pt x="8" y="12"/>
                  </a:lnTo>
                  <a:lnTo>
                    <a:pt x="19" y="4"/>
                  </a:lnTo>
                  <a:lnTo>
                    <a:pt x="65" y="0"/>
                  </a:lnTo>
                  <a:lnTo>
                    <a:pt x="77" y="85"/>
                  </a:lnTo>
                  <a:lnTo>
                    <a:pt x="77" y="96"/>
                  </a:lnTo>
                  <a:lnTo>
                    <a:pt x="77" y="10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4" name="Freeform 184"/>
            <p:cNvSpPr>
              <a:spLocks/>
            </p:cNvSpPr>
            <p:nvPr/>
          </p:nvSpPr>
          <p:spPr bwMode="auto">
            <a:xfrm>
              <a:off x="2176" y="1459"/>
              <a:ext cx="157" cy="104"/>
            </a:xfrm>
            <a:custGeom>
              <a:avLst/>
              <a:gdLst>
                <a:gd name="T0" fmla="*/ 157 w 157"/>
                <a:gd name="T1" fmla="*/ 46 h 104"/>
                <a:gd name="T2" fmla="*/ 142 w 157"/>
                <a:gd name="T3" fmla="*/ 35 h 104"/>
                <a:gd name="T4" fmla="*/ 134 w 157"/>
                <a:gd name="T5" fmla="*/ 27 h 104"/>
                <a:gd name="T6" fmla="*/ 126 w 157"/>
                <a:gd name="T7" fmla="*/ 0 h 104"/>
                <a:gd name="T8" fmla="*/ 4 w 157"/>
                <a:gd name="T9" fmla="*/ 4 h 104"/>
                <a:gd name="T10" fmla="*/ 0 w 157"/>
                <a:gd name="T11" fmla="*/ 4 h 104"/>
                <a:gd name="T12" fmla="*/ 4 w 157"/>
                <a:gd name="T13" fmla="*/ 16 h 104"/>
                <a:gd name="T14" fmla="*/ 0 w 157"/>
                <a:gd name="T15" fmla="*/ 31 h 104"/>
                <a:gd name="T16" fmla="*/ 4 w 157"/>
                <a:gd name="T17" fmla="*/ 39 h 104"/>
                <a:gd name="T18" fmla="*/ 15 w 157"/>
                <a:gd name="T19" fmla="*/ 69 h 104"/>
                <a:gd name="T20" fmla="*/ 19 w 157"/>
                <a:gd name="T21" fmla="*/ 69 h 104"/>
                <a:gd name="T22" fmla="*/ 23 w 157"/>
                <a:gd name="T23" fmla="*/ 100 h 104"/>
                <a:gd name="T24" fmla="*/ 119 w 157"/>
                <a:gd name="T25" fmla="*/ 96 h 104"/>
                <a:gd name="T26" fmla="*/ 126 w 157"/>
                <a:gd name="T27" fmla="*/ 104 h 104"/>
                <a:gd name="T28" fmla="*/ 138 w 157"/>
                <a:gd name="T29" fmla="*/ 85 h 104"/>
                <a:gd name="T30" fmla="*/ 134 w 157"/>
                <a:gd name="T31" fmla="*/ 69 h 104"/>
                <a:gd name="T32" fmla="*/ 149 w 157"/>
                <a:gd name="T33" fmla="*/ 65 h 104"/>
                <a:gd name="T34" fmla="*/ 157 w 157"/>
                <a:gd name="T35" fmla="*/ 54 h 104"/>
                <a:gd name="T36" fmla="*/ 157 w 157"/>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04">
                  <a:moveTo>
                    <a:pt x="157" y="46"/>
                  </a:moveTo>
                  <a:lnTo>
                    <a:pt x="142" y="35"/>
                  </a:lnTo>
                  <a:lnTo>
                    <a:pt x="134" y="27"/>
                  </a:lnTo>
                  <a:lnTo>
                    <a:pt x="126" y="0"/>
                  </a:lnTo>
                  <a:lnTo>
                    <a:pt x="4" y="4"/>
                  </a:lnTo>
                  <a:lnTo>
                    <a:pt x="0" y="4"/>
                  </a:lnTo>
                  <a:lnTo>
                    <a:pt x="4" y="16"/>
                  </a:lnTo>
                  <a:lnTo>
                    <a:pt x="0" y="31"/>
                  </a:lnTo>
                  <a:lnTo>
                    <a:pt x="4" y="39"/>
                  </a:lnTo>
                  <a:lnTo>
                    <a:pt x="15" y="69"/>
                  </a:lnTo>
                  <a:lnTo>
                    <a:pt x="19" y="69"/>
                  </a:lnTo>
                  <a:lnTo>
                    <a:pt x="23" y="100"/>
                  </a:lnTo>
                  <a:lnTo>
                    <a:pt x="119" y="96"/>
                  </a:lnTo>
                  <a:lnTo>
                    <a:pt x="126" y="104"/>
                  </a:lnTo>
                  <a:lnTo>
                    <a:pt x="138" y="85"/>
                  </a:lnTo>
                  <a:lnTo>
                    <a:pt x="134" y="69"/>
                  </a:lnTo>
                  <a:lnTo>
                    <a:pt x="149" y="65"/>
                  </a:lnTo>
                  <a:lnTo>
                    <a:pt x="157" y="54"/>
                  </a:lnTo>
                  <a:lnTo>
                    <a:pt x="157" y="46"/>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5" name="Freeform 185"/>
            <p:cNvSpPr>
              <a:spLocks/>
            </p:cNvSpPr>
            <p:nvPr/>
          </p:nvSpPr>
          <p:spPr bwMode="auto">
            <a:xfrm>
              <a:off x="2176" y="1459"/>
              <a:ext cx="157" cy="104"/>
            </a:xfrm>
            <a:custGeom>
              <a:avLst/>
              <a:gdLst>
                <a:gd name="T0" fmla="*/ 157 w 157"/>
                <a:gd name="T1" fmla="*/ 46 h 104"/>
                <a:gd name="T2" fmla="*/ 142 w 157"/>
                <a:gd name="T3" fmla="*/ 35 h 104"/>
                <a:gd name="T4" fmla="*/ 134 w 157"/>
                <a:gd name="T5" fmla="*/ 27 h 104"/>
                <a:gd name="T6" fmla="*/ 126 w 157"/>
                <a:gd name="T7" fmla="*/ 0 h 104"/>
                <a:gd name="T8" fmla="*/ 4 w 157"/>
                <a:gd name="T9" fmla="*/ 4 h 104"/>
                <a:gd name="T10" fmla="*/ 0 w 157"/>
                <a:gd name="T11" fmla="*/ 4 h 104"/>
                <a:gd name="T12" fmla="*/ 4 w 157"/>
                <a:gd name="T13" fmla="*/ 16 h 104"/>
                <a:gd name="T14" fmla="*/ 0 w 157"/>
                <a:gd name="T15" fmla="*/ 31 h 104"/>
                <a:gd name="T16" fmla="*/ 4 w 157"/>
                <a:gd name="T17" fmla="*/ 39 h 104"/>
                <a:gd name="T18" fmla="*/ 15 w 157"/>
                <a:gd name="T19" fmla="*/ 69 h 104"/>
                <a:gd name="T20" fmla="*/ 19 w 157"/>
                <a:gd name="T21" fmla="*/ 69 h 104"/>
                <a:gd name="T22" fmla="*/ 23 w 157"/>
                <a:gd name="T23" fmla="*/ 100 h 104"/>
                <a:gd name="T24" fmla="*/ 119 w 157"/>
                <a:gd name="T25" fmla="*/ 96 h 104"/>
                <a:gd name="T26" fmla="*/ 126 w 157"/>
                <a:gd name="T27" fmla="*/ 104 h 104"/>
                <a:gd name="T28" fmla="*/ 138 w 157"/>
                <a:gd name="T29" fmla="*/ 85 h 104"/>
                <a:gd name="T30" fmla="*/ 134 w 157"/>
                <a:gd name="T31" fmla="*/ 69 h 104"/>
                <a:gd name="T32" fmla="*/ 149 w 157"/>
                <a:gd name="T33" fmla="*/ 65 h 104"/>
                <a:gd name="T34" fmla="*/ 157 w 157"/>
                <a:gd name="T35" fmla="*/ 54 h 104"/>
                <a:gd name="T36" fmla="*/ 157 w 157"/>
                <a:gd name="T37" fmla="*/ 46 h 104"/>
                <a:gd name="T38" fmla="*/ 157 w 157"/>
                <a:gd name="T39"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04">
                  <a:moveTo>
                    <a:pt x="157" y="46"/>
                  </a:moveTo>
                  <a:lnTo>
                    <a:pt x="142" y="35"/>
                  </a:lnTo>
                  <a:lnTo>
                    <a:pt x="134" y="27"/>
                  </a:lnTo>
                  <a:lnTo>
                    <a:pt x="126" y="0"/>
                  </a:lnTo>
                  <a:lnTo>
                    <a:pt x="4" y="4"/>
                  </a:lnTo>
                  <a:lnTo>
                    <a:pt x="0" y="4"/>
                  </a:lnTo>
                  <a:lnTo>
                    <a:pt x="4" y="16"/>
                  </a:lnTo>
                  <a:lnTo>
                    <a:pt x="0" y="31"/>
                  </a:lnTo>
                  <a:lnTo>
                    <a:pt x="4" y="39"/>
                  </a:lnTo>
                  <a:lnTo>
                    <a:pt x="15" y="69"/>
                  </a:lnTo>
                  <a:lnTo>
                    <a:pt x="19" y="69"/>
                  </a:lnTo>
                  <a:lnTo>
                    <a:pt x="23" y="100"/>
                  </a:lnTo>
                  <a:lnTo>
                    <a:pt x="119" y="96"/>
                  </a:lnTo>
                  <a:lnTo>
                    <a:pt x="126" y="104"/>
                  </a:lnTo>
                  <a:lnTo>
                    <a:pt x="138" y="85"/>
                  </a:lnTo>
                  <a:lnTo>
                    <a:pt x="134" y="69"/>
                  </a:lnTo>
                  <a:lnTo>
                    <a:pt x="149" y="65"/>
                  </a:lnTo>
                  <a:lnTo>
                    <a:pt x="157" y="54"/>
                  </a:lnTo>
                  <a:lnTo>
                    <a:pt x="157" y="46"/>
                  </a:lnTo>
                  <a:lnTo>
                    <a:pt x="157" y="5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6" name="Freeform 186"/>
            <p:cNvSpPr>
              <a:spLocks/>
            </p:cNvSpPr>
            <p:nvPr/>
          </p:nvSpPr>
          <p:spPr bwMode="auto">
            <a:xfrm>
              <a:off x="2038" y="1570"/>
              <a:ext cx="188" cy="104"/>
            </a:xfrm>
            <a:custGeom>
              <a:avLst/>
              <a:gdLst>
                <a:gd name="T0" fmla="*/ 188 w 188"/>
                <a:gd name="T1" fmla="*/ 104 h 104"/>
                <a:gd name="T2" fmla="*/ 0 w 188"/>
                <a:gd name="T3" fmla="*/ 100 h 104"/>
                <a:gd name="T4" fmla="*/ 4 w 188"/>
                <a:gd name="T5" fmla="*/ 0 h 104"/>
                <a:gd name="T6" fmla="*/ 173 w 188"/>
                <a:gd name="T7" fmla="*/ 8 h 104"/>
                <a:gd name="T8" fmla="*/ 180 w 188"/>
                <a:gd name="T9" fmla="*/ 12 h 104"/>
                <a:gd name="T10" fmla="*/ 180 w 188"/>
                <a:gd name="T11" fmla="*/ 16 h 104"/>
                <a:gd name="T12" fmla="*/ 176 w 188"/>
                <a:gd name="T13" fmla="*/ 23 h 104"/>
                <a:gd name="T14" fmla="*/ 188 w 188"/>
                <a:gd name="T15" fmla="*/ 35 h 104"/>
                <a:gd name="T16" fmla="*/ 188 w 188"/>
                <a:gd name="T1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04">
                  <a:moveTo>
                    <a:pt x="188" y="104"/>
                  </a:moveTo>
                  <a:lnTo>
                    <a:pt x="0" y="100"/>
                  </a:lnTo>
                  <a:lnTo>
                    <a:pt x="4" y="0"/>
                  </a:lnTo>
                  <a:lnTo>
                    <a:pt x="173" y="8"/>
                  </a:lnTo>
                  <a:lnTo>
                    <a:pt x="180" y="12"/>
                  </a:lnTo>
                  <a:lnTo>
                    <a:pt x="180" y="16"/>
                  </a:lnTo>
                  <a:lnTo>
                    <a:pt x="176" y="23"/>
                  </a:lnTo>
                  <a:lnTo>
                    <a:pt x="188" y="35"/>
                  </a:lnTo>
                  <a:lnTo>
                    <a:pt x="188" y="10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7" name="Freeform 187"/>
            <p:cNvSpPr>
              <a:spLocks/>
            </p:cNvSpPr>
            <p:nvPr/>
          </p:nvSpPr>
          <p:spPr bwMode="auto">
            <a:xfrm>
              <a:off x="2038" y="1570"/>
              <a:ext cx="188" cy="108"/>
            </a:xfrm>
            <a:custGeom>
              <a:avLst/>
              <a:gdLst>
                <a:gd name="T0" fmla="*/ 188 w 188"/>
                <a:gd name="T1" fmla="*/ 104 h 108"/>
                <a:gd name="T2" fmla="*/ 0 w 188"/>
                <a:gd name="T3" fmla="*/ 100 h 108"/>
                <a:gd name="T4" fmla="*/ 4 w 188"/>
                <a:gd name="T5" fmla="*/ 0 h 108"/>
                <a:gd name="T6" fmla="*/ 173 w 188"/>
                <a:gd name="T7" fmla="*/ 8 h 108"/>
                <a:gd name="T8" fmla="*/ 180 w 188"/>
                <a:gd name="T9" fmla="*/ 12 h 108"/>
                <a:gd name="T10" fmla="*/ 180 w 188"/>
                <a:gd name="T11" fmla="*/ 16 h 108"/>
                <a:gd name="T12" fmla="*/ 176 w 188"/>
                <a:gd name="T13" fmla="*/ 23 h 108"/>
                <a:gd name="T14" fmla="*/ 188 w 188"/>
                <a:gd name="T15" fmla="*/ 35 h 108"/>
                <a:gd name="T16" fmla="*/ 188 w 188"/>
                <a:gd name="T17" fmla="*/ 104 h 108"/>
                <a:gd name="T18" fmla="*/ 188 w 188"/>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08">
                  <a:moveTo>
                    <a:pt x="188" y="104"/>
                  </a:moveTo>
                  <a:lnTo>
                    <a:pt x="0" y="100"/>
                  </a:lnTo>
                  <a:lnTo>
                    <a:pt x="4" y="0"/>
                  </a:lnTo>
                  <a:lnTo>
                    <a:pt x="173" y="8"/>
                  </a:lnTo>
                  <a:lnTo>
                    <a:pt x="180" y="12"/>
                  </a:lnTo>
                  <a:lnTo>
                    <a:pt x="180" y="16"/>
                  </a:lnTo>
                  <a:lnTo>
                    <a:pt x="176" y="23"/>
                  </a:lnTo>
                  <a:lnTo>
                    <a:pt x="188" y="35"/>
                  </a:lnTo>
                  <a:lnTo>
                    <a:pt x="188" y="104"/>
                  </a:lnTo>
                  <a:lnTo>
                    <a:pt x="188" y="10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8" name="Freeform 188"/>
            <p:cNvSpPr>
              <a:spLocks/>
            </p:cNvSpPr>
            <p:nvPr/>
          </p:nvSpPr>
          <p:spPr bwMode="auto">
            <a:xfrm>
              <a:off x="2360" y="1590"/>
              <a:ext cx="187" cy="95"/>
            </a:xfrm>
            <a:custGeom>
              <a:avLst/>
              <a:gdLst>
                <a:gd name="T0" fmla="*/ 172 w 187"/>
                <a:gd name="T1" fmla="*/ 30 h 95"/>
                <a:gd name="T2" fmla="*/ 168 w 187"/>
                <a:gd name="T3" fmla="*/ 15 h 95"/>
                <a:gd name="T4" fmla="*/ 160 w 187"/>
                <a:gd name="T5" fmla="*/ 7 h 95"/>
                <a:gd name="T6" fmla="*/ 149 w 187"/>
                <a:gd name="T7" fmla="*/ 11 h 95"/>
                <a:gd name="T8" fmla="*/ 141 w 187"/>
                <a:gd name="T9" fmla="*/ 11 h 95"/>
                <a:gd name="T10" fmla="*/ 126 w 187"/>
                <a:gd name="T11" fmla="*/ 7 h 95"/>
                <a:gd name="T12" fmla="*/ 118 w 187"/>
                <a:gd name="T13" fmla="*/ 0 h 95"/>
                <a:gd name="T14" fmla="*/ 111 w 187"/>
                <a:gd name="T15" fmla="*/ 0 h 95"/>
                <a:gd name="T16" fmla="*/ 111 w 187"/>
                <a:gd name="T17" fmla="*/ 11 h 95"/>
                <a:gd name="T18" fmla="*/ 95 w 187"/>
                <a:gd name="T19" fmla="*/ 15 h 95"/>
                <a:gd name="T20" fmla="*/ 95 w 187"/>
                <a:gd name="T21" fmla="*/ 19 h 95"/>
                <a:gd name="T22" fmla="*/ 84 w 187"/>
                <a:gd name="T23" fmla="*/ 42 h 95"/>
                <a:gd name="T24" fmla="*/ 72 w 187"/>
                <a:gd name="T25" fmla="*/ 34 h 95"/>
                <a:gd name="T26" fmla="*/ 69 w 187"/>
                <a:gd name="T27" fmla="*/ 46 h 95"/>
                <a:gd name="T28" fmla="*/ 65 w 187"/>
                <a:gd name="T29" fmla="*/ 42 h 95"/>
                <a:gd name="T30" fmla="*/ 57 w 187"/>
                <a:gd name="T31" fmla="*/ 49 h 95"/>
                <a:gd name="T32" fmla="*/ 46 w 187"/>
                <a:gd name="T33" fmla="*/ 42 h 95"/>
                <a:gd name="T34" fmla="*/ 46 w 187"/>
                <a:gd name="T35" fmla="*/ 49 h 95"/>
                <a:gd name="T36" fmla="*/ 38 w 187"/>
                <a:gd name="T37" fmla="*/ 46 h 95"/>
                <a:gd name="T38" fmla="*/ 34 w 187"/>
                <a:gd name="T39" fmla="*/ 49 h 95"/>
                <a:gd name="T40" fmla="*/ 34 w 187"/>
                <a:gd name="T41" fmla="*/ 61 h 95"/>
                <a:gd name="T42" fmla="*/ 23 w 187"/>
                <a:gd name="T43" fmla="*/ 65 h 95"/>
                <a:gd name="T44" fmla="*/ 23 w 187"/>
                <a:gd name="T45" fmla="*/ 76 h 95"/>
                <a:gd name="T46" fmla="*/ 11 w 187"/>
                <a:gd name="T47" fmla="*/ 72 h 95"/>
                <a:gd name="T48" fmla="*/ 7 w 187"/>
                <a:gd name="T49" fmla="*/ 80 h 95"/>
                <a:gd name="T50" fmla="*/ 7 w 187"/>
                <a:gd name="T51" fmla="*/ 88 h 95"/>
                <a:gd name="T52" fmla="*/ 0 w 187"/>
                <a:gd name="T53" fmla="*/ 95 h 95"/>
                <a:gd name="T54" fmla="*/ 38 w 187"/>
                <a:gd name="T55" fmla="*/ 92 h 95"/>
                <a:gd name="T56" fmla="*/ 34 w 187"/>
                <a:gd name="T57" fmla="*/ 88 h 95"/>
                <a:gd name="T58" fmla="*/ 149 w 187"/>
                <a:gd name="T59" fmla="*/ 76 h 95"/>
                <a:gd name="T60" fmla="*/ 160 w 187"/>
                <a:gd name="T61" fmla="*/ 72 h 95"/>
                <a:gd name="T62" fmla="*/ 187 w 187"/>
                <a:gd name="T63" fmla="*/ 42 h 95"/>
                <a:gd name="T64" fmla="*/ 172 w 187"/>
                <a:gd name="T65" fmla="*/ 3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95">
                  <a:moveTo>
                    <a:pt x="172" y="30"/>
                  </a:moveTo>
                  <a:lnTo>
                    <a:pt x="168" y="15"/>
                  </a:lnTo>
                  <a:lnTo>
                    <a:pt x="160" y="7"/>
                  </a:lnTo>
                  <a:lnTo>
                    <a:pt x="149" y="11"/>
                  </a:lnTo>
                  <a:lnTo>
                    <a:pt x="141" y="11"/>
                  </a:lnTo>
                  <a:lnTo>
                    <a:pt x="126" y="7"/>
                  </a:lnTo>
                  <a:lnTo>
                    <a:pt x="118" y="0"/>
                  </a:lnTo>
                  <a:lnTo>
                    <a:pt x="111" y="0"/>
                  </a:lnTo>
                  <a:lnTo>
                    <a:pt x="111" y="11"/>
                  </a:lnTo>
                  <a:lnTo>
                    <a:pt x="95" y="15"/>
                  </a:lnTo>
                  <a:lnTo>
                    <a:pt x="95" y="19"/>
                  </a:lnTo>
                  <a:lnTo>
                    <a:pt x="84" y="42"/>
                  </a:lnTo>
                  <a:lnTo>
                    <a:pt x="72" y="34"/>
                  </a:lnTo>
                  <a:lnTo>
                    <a:pt x="69" y="46"/>
                  </a:lnTo>
                  <a:lnTo>
                    <a:pt x="65" y="42"/>
                  </a:lnTo>
                  <a:lnTo>
                    <a:pt x="57" y="49"/>
                  </a:lnTo>
                  <a:lnTo>
                    <a:pt x="46" y="42"/>
                  </a:lnTo>
                  <a:lnTo>
                    <a:pt x="46" y="49"/>
                  </a:lnTo>
                  <a:lnTo>
                    <a:pt x="38" y="46"/>
                  </a:lnTo>
                  <a:lnTo>
                    <a:pt x="34" y="49"/>
                  </a:lnTo>
                  <a:lnTo>
                    <a:pt x="34" y="61"/>
                  </a:lnTo>
                  <a:lnTo>
                    <a:pt x="23" y="65"/>
                  </a:lnTo>
                  <a:lnTo>
                    <a:pt x="23" y="76"/>
                  </a:lnTo>
                  <a:lnTo>
                    <a:pt x="11" y="72"/>
                  </a:lnTo>
                  <a:lnTo>
                    <a:pt x="7" y="80"/>
                  </a:lnTo>
                  <a:lnTo>
                    <a:pt x="7" y="88"/>
                  </a:lnTo>
                  <a:lnTo>
                    <a:pt x="0" y="95"/>
                  </a:lnTo>
                  <a:lnTo>
                    <a:pt x="38" y="92"/>
                  </a:lnTo>
                  <a:lnTo>
                    <a:pt x="34" y="88"/>
                  </a:lnTo>
                  <a:lnTo>
                    <a:pt x="149" y="76"/>
                  </a:lnTo>
                  <a:lnTo>
                    <a:pt x="160" y="72"/>
                  </a:lnTo>
                  <a:lnTo>
                    <a:pt x="187" y="42"/>
                  </a:lnTo>
                  <a:lnTo>
                    <a:pt x="172" y="3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29" name="Freeform 189"/>
            <p:cNvSpPr>
              <a:spLocks/>
            </p:cNvSpPr>
            <p:nvPr/>
          </p:nvSpPr>
          <p:spPr bwMode="auto">
            <a:xfrm>
              <a:off x="2360" y="1590"/>
              <a:ext cx="187" cy="95"/>
            </a:xfrm>
            <a:custGeom>
              <a:avLst/>
              <a:gdLst>
                <a:gd name="T0" fmla="*/ 172 w 187"/>
                <a:gd name="T1" fmla="*/ 30 h 95"/>
                <a:gd name="T2" fmla="*/ 168 w 187"/>
                <a:gd name="T3" fmla="*/ 15 h 95"/>
                <a:gd name="T4" fmla="*/ 160 w 187"/>
                <a:gd name="T5" fmla="*/ 7 h 95"/>
                <a:gd name="T6" fmla="*/ 149 w 187"/>
                <a:gd name="T7" fmla="*/ 11 h 95"/>
                <a:gd name="T8" fmla="*/ 141 w 187"/>
                <a:gd name="T9" fmla="*/ 11 h 95"/>
                <a:gd name="T10" fmla="*/ 126 w 187"/>
                <a:gd name="T11" fmla="*/ 7 h 95"/>
                <a:gd name="T12" fmla="*/ 118 w 187"/>
                <a:gd name="T13" fmla="*/ 0 h 95"/>
                <a:gd name="T14" fmla="*/ 111 w 187"/>
                <a:gd name="T15" fmla="*/ 0 h 95"/>
                <a:gd name="T16" fmla="*/ 111 w 187"/>
                <a:gd name="T17" fmla="*/ 11 h 95"/>
                <a:gd name="T18" fmla="*/ 95 w 187"/>
                <a:gd name="T19" fmla="*/ 15 h 95"/>
                <a:gd name="T20" fmla="*/ 95 w 187"/>
                <a:gd name="T21" fmla="*/ 19 h 95"/>
                <a:gd name="T22" fmla="*/ 84 w 187"/>
                <a:gd name="T23" fmla="*/ 42 h 95"/>
                <a:gd name="T24" fmla="*/ 72 w 187"/>
                <a:gd name="T25" fmla="*/ 34 h 95"/>
                <a:gd name="T26" fmla="*/ 69 w 187"/>
                <a:gd name="T27" fmla="*/ 46 h 95"/>
                <a:gd name="T28" fmla="*/ 65 w 187"/>
                <a:gd name="T29" fmla="*/ 42 h 95"/>
                <a:gd name="T30" fmla="*/ 57 w 187"/>
                <a:gd name="T31" fmla="*/ 49 h 95"/>
                <a:gd name="T32" fmla="*/ 46 w 187"/>
                <a:gd name="T33" fmla="*/ 42 h 95"/>
                <a:gd name="T34" fmla="*/ 46 w 187"/>
                <a:gd name="T35" fmla="*/ 49 h 95"/>
                <a:gd name="T36" fmla="*/ 38 w 187"/>
                <a:gd name="T37" fmla="*/ 46 h 95"/>
                <a:gd name="T38" fmla="*/ 34 w 187"/>
                <a:gd name="T39" fmla="*/ 49 h 95"/>
                <a:gd name="T40" fmla="*/ 34 w 187"/>
                <a:gd name="T41" fmla="*/ 61 h 95"/>
                <a:gd name="T42" fmla="*/ 23 w 187"/>
                <a:gd name="T43" fmla="*/ 65 h 95"/>
                <a:gd name="T44" fmla="*/ 23 w 187"/>
                <a:gd name="T45" fmla="*/ 76 h 95"/>
                <a:gd name="T46" fmla="*/ 11 w 187"/>
                <a:gd name="T47" fmla="*/ 72 h 95"/>
                <a:gd name="T48" fmla="*/ 7 w 187"/>
                <a:gd name="T49" fmla="*/ 80 h 95"/>
                <a:gd name="T50" fmla="*/ 7 w 187"/>
                <a:gd name="T51" fmla="*/ 88 h 95"/>
                <a:gd name="T52" fmla="*/ 0 w 187"/>
                <a:gd name="T53" fmla="*/ 95 h 95"/>
                <a:gd name="T54" fmla="*/ 38 w 187"/>
                <a:gd name="T55" fmla="*/ 92 h 95"/>
                <a:gd name="T56" fmla="*/ 34 w 187"/>
                <a:gd name="T57" fmla="*/ 88 h 95"/>
                <a:gd name="T58" fmla="*/ 149 w 187"/>
                <a:gd name="T59" fmla="*/ 76 h 95"/>
                <a:gd name="T60" fmla="*/ 160 w 187"/>
                <a:gd name="T61" fmla="*/ 72 h 95"/>
                <a:gd name="T62" fmla="*/ 187 w 187"/>
                <a:gd name="T63" fmla="*/ 42 h 95"/>
                <a:gd name="T64" fmla="*/ 172 w 187"/>
                <a:gd name="T65" fmla="*/ 30 h 95"/>
                <a:gd name="T66" fmla="*/ 172 w 187"/>
                <a:gd name="T67" fmla="*/ 3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5">
                  <a:moveTo>
                    <a:pt x="172" y="30"/>
                  </a:moveTo>
                  <a:lnTo>
                    <a:pt x="168" y="15"/>
                  </a:lnTo>
                  <a:lnTo>
                    <a:pt x="160" y="7"/>
                  </a:lnTo>
                  <a:lnTo>
                    <a:pt x="149" y="11"/>
                  </a:lnTo>
                  <a:lnTo>
                    <a:pt x="141" y="11"/>
                  </a:lnTo>
                  <a:lnTo>
                    <a:pt x="126" y="7"/>
                  </a:lnTo>
                  <a:lnTo>
                    <a:pt x="118" y="0"/>
                  </a:lnTo>
                  <a:lnTo>
                    <a:pt x="111" y="0"/>
                  </a:lnTo>
                  <a:lnTo>
                    <a:pt x="111" y="11"/>
                  </a:lnTo>
                  <a:lnTo>
                    <a:pt x="95" y="15"/>
                  </a:lnTo>
                  <a:lnTo>
                    <a:pt x="95" y="19"/>
                  </a:lnTo>
                  <a:lnTo>
                    <a:pt x="84" y="42"/>
                  </a:lnTo>
                  <a:lnTo>
                    <a:pt x="72" y="34"/>
                  </a:lnTo>
                  <a:lnTo>
                    <a:pt x="69" y="46"/>
                  </a:lnTo>
                  <a:lnTo>
                    <a:pt x="65" y="42"/>
                  </a:lnTo>
                  <a:lnTo>
                    <a:pt x="57" y="49"/>
                  </a:lnTo>
                  <a:lnTo>
                    <a:pt x="46" y="42"/>
                  </a:lnTo>
                  <a:lnTo>
                    <a:pt x="46" y="49"/>
                  </a:lnTo>
                  <a:lnTo>
                    <a:pt x="38" y="46"/>
                  </a:lnTo>
                  <a:lnTo>
                    <a:pt x="34" y="49"/>
                  </a:lnTo>
                  <a:lnTo>
                    <a:pt x="34" y="61"/>
                  </a:lnTo>
                  <a:lnTo>
                    <a:pt x="23" y="65"/>
                  </a:lnTo>
                  <a:lnTo>
                    <a:pt x="23" y="76"/>
                  </a:lnTo>
                  <a:lnTo>
                    <a:pt x="11" y="72"/>
                  </a:lnTo>
                  <a:lnTo>
                    <a:pt x="7" y="80"/>
                  </a:lnTo>
                  <a:lnTo>
                    <a:pt x="7" y="88"/>
                  </a:lnTo>
                  <a:lnTo>
                    <a:pt x="0" y="95"/>
                  </a:lnTo>
                  <a:lnTo>
                    <a:pt x="38" y="92"/>
                  </a:lnTo>
                  <a:lnTo>
                    <a:pt x="34" y="88"/>
                  </a:lnTo>
                  <a:lnTo>
                    <a:pt x="149" y="76"/>
                  </a:lnTo>
                  <a:lnTo>
                    <a:pt x="160" y="72"/>
                  </a:lnTo>
                  <a:lnTo>
                    <a:pt x="187" y="42"/>
                  </a:lnTo>
                  <a:lnTo>
                    <a:pt x="172" y="30"/>
                  </a:lnTo>
                  <a:lnTo>
                    <a:pt x="172" y="3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0" name="Freeform 190"/>
            <p:cNvSpPr>
              <a:spLocks/>
            </p:cNvSpPr>
            <p:nvPr/>
          </p:nvSpPr>
          <p:spPr bwMode="auto">
            <a:xfrm>
              <a:off x="2245" y="1800"/>
              <a:ext cx="141" cy="127"/>
            </a:xfrm>
            <a:custGeom>
              <a:avLst/>
              <a:gdLst>
                <a:gd name="T0" fmla="*/ 126 w 141"/>
                <a:gd name="T1" fmla="*/ 115 h 127"/>
                <a:gd name="T2" fmla="*/ 130 w 141"/>
                <a:gd name="T3" fmla="*/ 108 h 127"/>
                <a:gd name="T4" fmla="*/ 138 w 141"/>
                <a:gd name="T5" fmla="*/ 88 h 127"/>
                <a:gd name="T6" fmla="*/ 118 w 141"/>
                <a:gd name="T7" fmla="*/ 96 h 127"/>
                <a:gd name="T8" fmla="*/ 122 w 141"/>
                <a:gd name="T9" fmla="*/ 88 h 127"/>
                <a:gd name="T10" fmla="*/ 103 w 141"/>
                <a:gd name="T11" fmla="*/ 92 h 127"/>
                <a:gd name="T12" fmla="*/ 126 w 141"/>
                <a:gd name="T13" fmla="*/ 88 h 127"/>
                <a:gd name="T14" fmla="*/ 118 w 141"/>
                <a:gd name="T15" fmla="*/ 62 h 127"/>
                <a:gd name="T16" fmla="*/ 65 w 141"/>
                <a:gd name="T17" fmla="*/ 58 h 127"/>
                <a:gd name="T18" fmla="*/ 69 w 141"/>
                <a:gd name="T19" fmla="*/ 46 h 127"/>
                <a:gd name="T20" fmla="*/ 73 w 141"/>
                <a:gd name="T21" fmla="*/ 39 h 127"/>
                <a:gd name="T22" fmla="*/ 76 w 141"/>
                <a:gd name="T23" fmla="*/ 27 h 127"/>
                <a:gd name="T24" fmla="*/ 80 w 141"/>
                <a:gd name="T25" fmla="*/ 16 h 127"/>
                <a:gd name="T26" fmla="*/ 80 w 141"/>
                <a:gd name="T27" fmla="*/ 12 h 127"/>
                <a:gd name="T28" fmla="*/ 76 w 141"/>
                <a:gd name="T29" fmla="*/ 0 h 127"/>
                <a:gd name="T30" fmla="*/ 0 w 141"/>
                <a:gd name="T31" fmla="*/ 35 h 127"/>
                <a:gd name="T32" fmla="*/ 8 w 141"/>
                <a:gd name="T33" fmla="*/ 100 h 127"/>
                <a:gd name="T34" fmla="*/ 27 w 141"/>
                <a:gd name="T35" fmla="*/ 108 h 127"/>
                <a:gd name="T36" fmla="*/ 69 w 141"/>
                <a:gd name="T37" fmla="*/ 111 h 127"/>
                <a:gd name="T38" fmla="*/ 61 w 141"/>
                <a:gd name="T39" fmla="*/ 104 h 127"/>
                <a:gd name="T40" fmla="*/ 69 w 141"/>
                <a:gd name="T41" fmla="*/ 108 h 127"/>
                <a:gd name="T42" fmla="*/ 80 w 141"/>
                <a:gd name="T43" fmla="*/ 115 h 127"/>
                <a:gd name="T44" fmla="*/ 80 w 141"/>
                <a:gd name="T45" fmla="*/ 119 h 127"/>
                <a:gd name="T46" fmla="*/ 80 w 141"/>
                <a:gd name="T47" fmla="*/ 123 h 127"/>
                <a:gd name="T48" fmla="*/ 103 w 141"/>
                <a:gd name="T49" fmla="*/ 119 h 127"/>
                <a:gd name="T50" fmla="*/ 115 w 141"/>
                <a:gd name="T51" fmla="*/ 123 h 127"/>
                <a:gd name="T52" fmla="*/ 107 w 141"/>
                <a:gd name="T53" fmla="*/ 111 h 127"/>
                <a:gd name="T54" fmla="*/ 107 w 141"/>
                <a:gd name="T55" fmla="*/ 100 h 127"/>
                <a:gd name="T56" fmla="*/ 115 w 141"/>
                <a:gd name="T57" fmla="*/ 111 h 127"/>
                <a:gd name="T58" fmla="*/ 122 w 141"/>
                <a:gd name="T59" fmla="*/ 119 h 127"/>
                <a:gd name="T60" fmla="*/ 134 w 141"/>
                <a:gd name="T61" fmla="*/ 123 h 127"/>
                <a:gd name="T62" fmla="*/ 141 w 141"/>
                <a:gd name="T6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27">
                  <a:moveTo>
                    <a:pt x="141" y="119"/>
                  </a:moveTo>
                  <a:lnTo>
                    <a:pt x="126" y="115"/>
                  </a:lnTo>
                  <a:lnTo>
                    <a:pt x="122" y="104"/>
                  </a:lnTo>
                  <a:lnTo>
                    <a:pt x="130" y="108"/>
                  </a:lnTo>
                  <a:lnTo>
                    <a:pt x="134" y="104"/>
                  </a:lnTo>
                  <a:lnTo>
                    <a:pt x="138" y="88"/>
                  </a:lnTo>
                  <a:lnTo>
                    <a:pt x="122" y="100"/>
                  </a:lnTo>
                  <a:lnTo>
                    <a:pt x="118" y="96"/>
                  </a:lnTo>
                  <a:lnTo>
                    <a:pt x="122" y="92"/>
                  </a:lnTo>
                  <a:lnTo>
                    <a:pt x="122" y="88"/>
                  </a:lnTo>
                  <a:lnTo>
                    <a:pt x="111" y="96"/>
                  </a:lnTo>
                  <a:lnTo>
                    <a:pt x="103" y="92"/>
                  </a:lnTo>
                  <a:lnTo>
                    <a:pt x="107" y="85"/>
                  </a:lnTo>
                  <a:lnTo>
                    <a:pt x="126" y="88"/>
                  </a:lnTo>
                  <a:lnTo>
                    <a:pt x="118" y="73"/>
                  </a:lnTo>
                  <a:lnTo>
                    <a:pt x="118" y="62"/>
                  </a:lnTo>
                  <a:lnTo>
                    <a:pt x="69" y="65"/>
                  </a:lnTo>
                  <a:lnTo>
                    <a:pt x="65" y="58"/>
                  </a:lnTo>
                  <a:lnTo>
                    <a:pt x="73" y="46"/>
                  </a:lnTo>
                  <a:lnTo>
                    <a:pt x="69" y="46"/>
                  </a:lnTo>
                  <a:lnTo>
                    <a:pt x="76" y="42"/>
                  </a:lnTo>
                  <a:lnTo>
                    <a:pt x="73" y="39"/>
                  </a:lnTo>
                  <a:lnTo>
                    <a:pt x="84" y="27"/>
                  </a:lnTo>
                  <a:lnTo>
                    <a:pt x="76" y="27"/>
                  </a:lnTo>
                  <a:lnTo>
                    <a:pt x="84" y="19"/>
                  </a:lnTo>
                  <a:lnTo>
                    <a:pt x="80" y="16"/>
                  </a:lnTo>
                  <a:lnTo>
                    <a:pt x="84" y="16"/>
                  </a:lnTo>
                  <a:lnTo>
                    <a:pt x="80" y="12"/>
                  </a:lnTo>
                  <a:lnTo>
                    <a:pt x="76" y="12"/>
                  </a:lnTo>
                  <a:lnTo>
                    <a:pt x="76" y="0"/>
                  </a:lnTo>
                  <a:lnTo>
                    <a:pt x="0" y="4"/>
                  </a:lnTo>
                  <a:lnTo>
                    <a:pt x="0" y="35"/>
                  </a:lnTo>
                  <a:lnTo>
                    <a:pt x="15" y="65"/>
                  </a:lnTo>
                  <a:lnTo>
                    <a:pt x="8" y="100"/>
                  </a:lnTo>
                  <a:lnTo>
                    <a:pt x="8" y="111"/>
                  </a:lnTo>
                  <a:lnTo>
                    <a:pt x="27" y="108"/>
                  </a:lnTo>
                  <a:lnTo>
                    <a:pt x="65" y="115"/>
                  </a:lnTo>
                  <a:lnTo>
                    <a:pt x="69" y="111"/>
                  </a:lnTo>
                  <a:lnTo>
                    <a:pt x="53" y="108"/>
                  </a:lnTo>
                  <a:lnTo>
                    <a:pt x="61" y="104"/>
                  </a:lnTo>
                  <a:lnTo>
                    <a:pt x="61" y="108"/>
                  </a:lnTo>
                  <a:lnTo>
                    <a:pt x="69" y="108"/>
                  </a:lnTo>
                  <a:lnTo>
                    <a:pt x="73" y="115"/>
                  </a:lnTo>
                  <a:lnTo>
                    <a:pt x="80" y="115"/>
                  </a:lnTo>
                  <a:lnTo>
                    <a:pt x="84" y="123"/>
                  </a:lnTo>
                  <a:lnTo>
                    <a:pt x="80" y="119"/>
                  </a:lnTo>
                  <a:lnTo>
                    <a:pt x="76" y="119"/>
                  </a:lnTo>
                  <a:lnTo>
                    <a:pt x="80" y="123"/>
                  </a:lnTo>
                  <a:lnTo>
                    <a:pt x="92" y="127"/>
                  </a:lnTo>
                  <a:lnTo>
                    <a:pt x="103" y="119"/>
                  </a:lnTo>
                  <a:lnTo>
                    <a:pt x="111" y="127"/>
                  </a:lnTo>
                  <a:lnTo>
                    <a:pt x="115" y="123"/>
                  </a:lnTo>
                  <a:lnTo>
                    <a:pt x="115" y="115"/>
                  </a:lnTo>
                  <a:lnTo>
                    <a:pt x="107" y="111"/>
                  </a:lnTo>
                  <a:lnTo>
                    <a:pt x="103" y="108"/>
                  </a:lnTo>
                  <a:lnTo>
                    <a:pt x="107" y="100"/>
                  </a:lnTo>
                  <a:lnTo>
                    <a:pt x="111" y="111"/>
                  </a:lnTo>
                  <a:lnTo>
                    <a:pt x="115" y="111"/>
                  </a:lnTo>
                  <a:lnTo>
                    <a:pt x="115" y="108"/>
                  </a:lnTo>
                  <a:lnTo>
                    <a:pt x="122" y="119"/>
                  </a:lnTo>
                  <a:lnTo>
                    <a:pt x="126" y="115"/>
                  </a:lnTo>
                  <a:lnTo>
                    <a:pt x="134" y="123"/>
                  </a:lnTo>
                  <a:lnTo>
                    <a:pt x="138" y="123"/>
                  </a:lnTo>
                  <a:lnTo>
                    <a:pt x="141" y="127"/>
                  </a:lnTo>
                  <a:lnTo>
                    <a:pt x="141" y="11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1" name="Freeform 191"/>
            <p:cNvSpPr>
              <a:spLocks/>
            </p:cNvSpPr>
            <p:nvPr/>
          </p:nvSpPr>
          <p:spPr bwMode="auto">
            <a:xfrm>
              <a:off x="2245" y="1800"/>
              <a:ext cx="141" cy="127"/>
            </a:xfrm>
            <a:custGeom>
              <a:avLst/>
              <a:gdLst>
                <a:gd name="T0" fmla="*/ 126 w 141"/>
                <a:gd name="T1" fmla="*/ 115 h 127"/>
                <a:gd name="T2" fmla="*/ 130 w 141"/>
                <a:gd name="T3" fmla="*/ 108 h 127"/>
                <a:gd name="T4" fmla="*/ 138 w 141"/>
                <a:gd name="T5" fmla="*/ 88 h 127"/>
                <a:gd name="T6" fmla="*/ 118 w 141"/>
                <a:gd name="T7" fmla="*/ 96 h 127"/>
                <a:gd name="T8" fmla="*/ 122 w 141"/>
                <a:gd name="T9" fmla="*/ 88 h 127"/>
                <a:gd name="T10" fmla="*/ 103 w 141"/>
                <a:gd name="T11" fmla="*/ 92 h 127"/>
                <a:gd name="T12" fmla="*/ 126 w 141"/>
                <a:gd name="T13" fmla="*/ 88 h 127"/>
                <a:gd name="T14" fmla="*/ 118 w 141"/>
                <a:gd name="T15" fmla="*/ 62 h 127"/>
                <a:gd name="T16" fmla="*/ 65 w 141"/>
                <a:gd name="T17" fmla="*/ 58 h 127"/>
                <a:gd name="T18" fmla="*/ 69 w 141"/>
                <a:gd name="T19" fmla="*/ 46 h 127"/>
                <a:gd name="T20" fmla="*/ 73 w 141"/>
                <a:gd name="T21" fmla="*/ 39 h 127"/>
                <a:gd name="T22" fmla="*/ 76 w 141"/>
                <a:gd name="T23" fmla="*/ 27 h 127"/>
                <a:gd name="T24" fmla="*/ 80 w 141"/>
                <a:gd name="T25" fmla="*/ 16 h 127"/>
                <a:gd name="T26" fmla="*/ 80 w 141"/>
                <a:gd name="T27" fmla="*/ 12 h 127"/>
                <a:gd name="T28" fmla="*/ 76 w 141"/>
                <a:gd name="T29" fmla="*/ 0 h 127"/>
                <a:gd name="T30" fmla="*/ 0 w 141"/>
                <a:gd name="T31" fmla="*/ 35 h 127"/>
                <a:gd name="T32" fmla="*/ 8 w 141"/>
                <a:gd name="T33" fmla="*/ 100 h 127"/>
                <a:gd name="T34" fmla="*/ 27 w 141"/>
                <a:gd name="T35" fmla="*/ 108 h 127"/>
                <a:gd name="T36" fmla="*/ 69 w 141"/>
                <a:gd name="T37" fmla="*/ 111 h 127"/>
                <a:gd name="T38" fmla="*/ 61 w 141"/>
                <a:gd name="T39" fmla="*/ 104 h 127"/>
                <a:gd name="T40" fmla="*/ 69 w 141"/>
                <a:gd name="T41" fmla="*/ 108 h 127"/>
                <a:gd name="T42" fmla="*/ 80 w 141"/>
                <a:gd name="T43" fmla="*/ 115 h 127"/>
                <a:gd name="T44" fmla="*/ 80 w 141"/>
                <a:gd name="T45" fmla="*/ 119 h 127"/>
                <a:gd name="T46" fmla="*/ 80 w 141"/>
                <a:gd name="T47" fmla="*/ 123 h 127"/>
                <a:gd name="T48" fmla="*/ 103 w 141"/>
                <a:gd name="T49" fmla="*/ 119 h 127"/>
                <a:gd name="T50" fmla="*/ 115 w 141"/>
                <a:gd name="T51" fmla="*/ 123 h 127"/>
                <a:gd name="T52" fmla="*/ 107 w 141"/>
                <a:gd name="T53" fmla="*/ 111 h 127"/>
                <a:gd name="T54" fmla="*/ 107 w 141"/>
                <a:gd name="T55" fmla="*/ 100 h 127"/>
                <a:gd name="T56" fmla="*/ 115 w 141"/>
                <a:gd name="T57" fmla="*/ 111 h 127"/>
                <a:gd name="T58" fmla="*/ 122 w 141"/>
                <a:gd name="T59" fmla="*/ 119 h 127"/>
                <a:gd name="T60" fmla="*/ 134 w 141"/>
                <a:gd name="T61" fmla="*/ 123 h 127"/>
                <a:gd name="T62" fmla="*/ 141 w 141"/>
                <a:gd name="T63" fmla="*/ 127 h 127"/>
                <a:gd name="T64" fmla="*/ 141 w 141"/>
                <a:gd name="T65" fmla="*/ 12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27">
                  <a:moveTo>
                    <a:pt x="141" y="119"/>
                  </a:moveTo>
                  <a:lnTo>
                    <a:pt x="126" y="115"/>
                  </a:lnTo>
                  <a:lnTo>
                    <a:pt x="122" y="104"/>
                  </a:lnTo>
                  <a:lnTo>
                    <a:pt x="130" y="108"/>
                  </a:lnTo>
                  <a:lnTo>
                    <a:pt x="134" y="104"/>
                  </a:lnTo>
                  <a:lnTo>
                    <a:pt x="138" y="88"/>
                  </a:lnTo>
                  <a:lnTo>
                    <a:pt x="122" y="100"/>
                  </a:lnTo>
                  <a:lnTo>
                    <a:pt x="118" y="96"/>
                  </a:lnTo>
                  <a:lnTo>
                    <a:pt x="122" y="92"/>
                  </a:lnTo>
                  <a:lnTo>
                    <a:pt x="122" y="88"/>
                  </a:lnTo>
                  <a:lnTo>
                    <a:pt x="111" y="96"/>
                  </a:lnTo>
                  <a:lnTo>
                    <a:pt x="103" y="92"/>
                  </a:lnTo>
                  <a:lnTo>
                    <a:pt x="107" y="85"/>
                  </a:lnTo>
                  <a:lnTo>
                    <a:pt x="126" y="88"/>
                  </a:lnTo>
                  <a:lnTo>
                    <a:pt x="118" y="73"/>
                  </a:lnTo>
                  <a:lnTo>
                    <a:pt x="118" y="62"/>
                  </a:lnTo>
                  <a:lnTo>
                    <a:pt x="69" y="65"/>
                  </a:lnTo>
                  <a:lnTo>
                    <a:pt x="65" y="58"/>
                  </a:lnTo>
                  <a:lnTo>
                    <a:pt x="73" y="46"/>
                  </a:lnTo>
                  <a:lnTo>
                    <a:pt x="69" y="46"/>
                  </a:lnTo>
                  <a:lnTo>
                    <a:pt x="76" y="42"/>
                  </a:lnTo>
                  <a:lnTo>
                    <a:pt x="73" y="39"/>
                  </a:lnTo>
                  <a:lnTo>
                    <a:pt x="84" y="27"/>
                  </a:lnTo>
                  <a:lnTo>
                    <a:pt x="76" y="27"/>
                  </a:lnTo>
                  <a:lnTo>
                    <a:pt x="84" y="19"/>
                  </a:lnTo>
                  <a:lnTo>
                    <a:pt x="80" y="16"/>
                  </a:lnTo>
                  <a:lnTo>
                    <a:pt x="84" y="16"/>
                  </a:lnTo>
                  <a:lnTo>
                    <a:pt x="80" y="12"/>
                  </a:lnTo>
                  <a:lnTo>
                    <a:pt x="76" y="12"/>
                  </a:lnTo>
                  <a:lnTo>
                    <a:pt x="76" y="0"/>
                  </a:lnTo>
                  <a:lnTo>
                    <a:pt x="0" y="4"/>
                  </a:lnTo>
                  <a:lnTo>
                    <a:pt x="0" y="35"/>
                  </a:lnTo>
                  <a:lnTo>
                    <a:pt x="15" y="65"/>
                  </a:lnTo>
                  <a:lnTo>
                    <a:pt x="8" y="100"/>
                  </a:lnTo>
                  <a:lnTo>
                    <a:pt x="8" y="111"/>
                  </a:lnTo>
                  <a:lnTo>
                    <a:pt x="27" y="108"/>
                  </a:lnTo>
                  <a:lnTo>
                    <a:pt x="65" y="115"/>
                  </a:lnTo>
                  <a:lnTo>
                    <a:pt x="69" y="111"/>
                  </a:lnTo>
                  <a:lnTo>
                    <a:pt x="53" y="108"/>
                  </a:lnTo>
                  <a:lnTo>
                    <a:pt x="61" y="104"/>
                  </a:lnTo>
                  <a:lnTo>
                    <a:pt x="61" y="108"/>
                  </a:lnTo>
                  <a:lnTo>
                    <a:pt x="69" y="108"/>
                  </a:lnTo>
                  <a:lnTo>
                    <a:pt x="73" y="115"/>
                  </a:lnTo>
                  <a:lnTo>
                    <a:pt x="80" y="115"/>
                  </a:lnTo>
                  <a:lnTo>
                    <a:pt x="84" y="123"/>
                  </a:lnTo>
                  <a:lnTo>
                    <a:pt x="80" y="119"/>
                  </a:lnTo>
                  <a:lnTo>
                    <a:pt x="76" y="119"/>
                  </a:lnTo>
                  <a:lnTo>
                    <a:pt x="80" y="123"/>
                  </a:lnTo>
                  <a:lnTo>
                    <a:pt x="92" y="127"/>
                  </a:lnTo>
                  <a:lnTo>
                    <a:pt x="103" y="119"/>
                  </a:lnTo>
                  <a:lnTo>
                    <a:pt x="111" y="127"/>
                  </a:lnTo>
                  <a:lnTo>
                    <a:pt x="115" y="123"/>
                  </a:lnTo>
                  <a:lnTo>
                    <a:pt x="115" y="115"/>
                  </a:lnTo>
                  <a:lnTo>
                    <a:pt x="107" y="111"/>
                  </a:lnTo>
                  <a:lnTo>
                    <a:pt x="103" y="108"/>
                  </a:lnTo>
                  <a:lnTo>
                    <a:pt x="107" y="100"/>
                  </a:lnTo>
                  <a:lnTo>
                    <a:pt x="111" y="111"/>
                  </a:lnTo>
                  <a:lnTo>
                    <a:pt x="115" y="111"/>
                  </a:lnTo>
                  <a:lnTo>
                    <a:pt x="115" y="108"/>
                  </a:lnTo>
                  <a:lnTo>
                    <a:pt x="122" y="119"/>
                  </a:lnTo>
                  <a:lnTo>
                    <a:pt x="126" y="115"/>
                  </a:lnTo>
                  <a:lnTo>
                    <a:pt x="134" y="123"/>
                  </a:lnTo>
                  <a:lnTo>
                    <a:pt x="138" y="123"/>
                  </a:lnTo>
                  <a:lnTo>
                    <a:pt x="141" y="127"/>
                  </a:lnTo>
                  <a:lnTo>
                    <a:pt x="141" y="119"/>
                  </a:lnTo>
                  <a:lnTo>
                    <a:pt x="141" y="12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2" name="Freeform 192"/>
            <p:cNvSpPr>
              <a:spLocks/>
            </p:cNvSpPr>
            <p:nvPr/>
          </p:nvSpPr>
          <p:spPr bwMode="auto">
            <a:xfrm>
              <a:off x="2754" y="1252"/>
              <a:ext cx="95" cy="150"/>
            </a:xfrm>
            <a:custGeom>
              <a:avLst/>
              <a:gdLst>
                <a:gd name="T0" fmla="*/ 91 w 95"/>
                <a:gd name="T1" fmla="*/ 73 h 150"/>
                <a:gd name="T2" fmla="*/ 88 w 95"/>
                <a:gd name="T3" fmla="*/ 69 h 150"/>
                <a:gd name="T4" fmla="*/ 95 w 95"/>
                <a:gd name="T5" fmla="*/ 66 h 150"/>
                <a:gd name="T6" fmla="*/ 88 w 95"/>
                <a:gd name="T7" fmla="*/ 62 h 150"/>
                <a:gd name="T8" fmla="*/ 80 w 95"/>
                <a:gd name="T9" fmla="*/ 62 h 150"/>
                <a:gd name="T10" fmla="*/ 76 w 95"/>
                <a:gd name="T11" fmla="*/ 50 h 150"/>
                <a:gd name="T12" fmla="*/ 68 w 95"/>
                <a:gd name="T13" fmla="*/ 50 h 150"/>
                <a:gd name="T14" fmla="*/ 57 w 95"/>
                <a:gd name="T15" fmla="*/ 8 h 150"/>
                <a:gd name="T16" fmla="*/ 45 w 95"/>
                <a:gd name="T17" fmla="*/ 0 h 150"/>
                <a:gd name="T18" fmla="*/ 30 w 95"/>
                <a:gd name="T19" fmla="*/ 12 h 150"/>
                <a:gd name="T20" fmla="*/ 23 w 95"/>
                <a:gd name="T21" fmla="*/ 4 h 150"/>
                <a:gd name="T22" fmla="*/ 11 w 95"/>
                <a:gd name="T23" fmla="*/ 31 h 150"/>
                <a:gd name="T24" fmla="*/ 15 w 95"/>
                <a:gd name="T25" fmla="*/ 58 h 150"/>
                <a:gd name="T26" fmla="*/ 7 w 95"/>
                <a:gd name="T27" fmla="*/ 73 h 150"/>
                <a:gd name="T28" fmla="*/ 11 w 95"/>
                <a:gd name="T29" fmla="*/ 77 h 150"/>
                <a:gd name="T30" fmla="*/ 7 w 95"/>
                <a:gd name="T31" fmla="*/ 77 h 150"/>
                <a:gd name="T32" fmla="*/ 7 w 95"/>
                <a:gd name="T33" fmla="*/ 81 h 150"/>
                <a:gd name="T34" fmla="*/ 0 w 95"/>
                <a:gd name="T35" fmla="*/ 81 h 150"/>
                <a:gd name="T36" fmla="*/ 19 w 95"/>
                <a:gd name="T37" fmla="*/ 138 h 150"/>
                <a:gd name="T38" fmla="*/ 26 w 95"/>
                <a:gd name="T39" fmla="*/ 150 h 150"/>
                <a:gd name="T40" fmla="*/ 34 w 95"/>
                <a:gd name="T41" fmla="*/ 123 h 150"/>
                <a:gd name="T42" fmla="*/ 38 w 95"/>
                <a:gd name="T43" fmla="*/ 119 h 150"/>
                <a:gd name="T44" fmla="*/ 38 w 95"/>
                <a:gd name="T45" fmla="*/ 115 h 150"/>
                <a:gd name="T46" fmla="*/ 45 w 95"/>
                <a:gd name="T47" fmla="*/ 119 h 150"/>
                <a:gd name="T48" fmla="*/ 49 w 95"/>
                <a:gd name="T49" fmla="*/ 108 h 150"/>
                <a:gd name="T50" fmla="*/ 53 w 95"/>
                <a:gd name="T51" fmla="*/ 112 h 150"/>
                <a:gd name="T52" fmla="*/ 53 w 95"/>
                <a:gd name="T53" fmla="*/ 96 h 150"/>
                <a:gd name="T54" fmla="*/ 57 w 95"/>
                <a:gd name="T55" fmla="*/ 92 h 150"/>
                <a:gd name="T56" fmla="*/ 57 w 95"/>
                <a:gd name="T57" fmla="*/ 96 h 150"/>
                <a:gd name="T58" fmla="*/ 65 w 95"/>
                <a:gd name="T59" fmla="*/ 100 h 150"/>
                <a:gd name="T60" fmla="*/ 65 w 95"/>
                <a:gd name="T61" fmla="*/ 89 h 150"/>
                <a:gd name="T62" fmla="*/ 68 w 95"/>
                <a:gd name="T63" fmla="*/ 92 h 150"/>
                <a:gd name="T64" fmla="*/ 68 w 95"/>
                <a:gd name="T65" fmla="*/ 85 h 150"/>
                <a:gd name="T66" fmla="*/ 76 w 95"/>
                <a:gd name="T67" fmla="*/ 92 h 150"/>
                <a:gd name="T68" fmla="*/ 80 w 95"/>
                <a:gd name="T69" fmla="*/ 81 h 150"/>
                <a:gd name="T70" fmla="*/ 84 w 95"/>
                <a:gd name="T71" fmla="*/ 85 h 150"/>
                <a:gd name="T72" fmla="*/ 84 w 95"/>
                <a:gd name="T73" fmla="*/ 81 h 150"/>
                <a:gd name="T74" fmla="*/ 91 w 95"/>
                <a:gd name="T75" fmla="*/ 77 h 150"/>
                <a:gd name="T76" fmla="*/ 95 w 95"/>
                <a:gd name="T77" fmla="*/ 69 h 150"/>
                <a:gd name="T78" fmla="*/ 91 w 95"/>
                <a:gd name="T79" fmla="*/ 7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 h="150">
                  <a:moveTo>
                    <a:pt x="91" y="73"/>
                  </a:moveTo>
                  <a:lnTo>
                    <a:pt x="88" y="69"/>
                  </a:lnTo>
                  <a:lnTo>
                    <a:pt x="95" y="66"/>
                  </a:lnTo>
                  <a:lnTo>
                    <a:pt x="88" y="62"/>
                  </a:lnTo>
                  <a:lnTo>
                    <a:pt x="80" y="62"/>
                  </a:lnTo>
                  <a:lnTo>
                    <a:pt x="76" y="50"/>
                  </a:lnTo>
                  <a:lnTo>
                    <a:pt x="68" y="50"/>
                  </a:lnTo>
                  <a:lnTo>
                    <a:pt x="57" y="8"/>
                  </a:lnTo>
                  <a:lnTo>
                    <a:pt x="45" y="0"/>
                  </a:lnTo>
                  <a:lnTo>
                    <a:pt x="30" y="12"/>
                  </a:lnTo>
                  <a:lnTo>
                    <a:pt x="23" y="4"/>
                  </a:lnTo>
                  <a:lnTo>
                    <a:pt x="11" y="31"/>
                  </a:lnTo>
                  <a:lnTo>
                    <a:pt x="15" y="58"/>
                  </a:lnTo>
                  <a:lnTo>
                    <a:pt x="7" y="73"/>
                  </a:lnTo>
                  <a:lnTo>
                    <a:pt x="11" y="77"/>
                  </a:lnTo>
                  <a:lnTo>
                    <a:pt x="7" y="77"/>
                  </a:lnTo>
                  <a:lnTo>
                    <a:pt x="7" y="81"/>
                  </a:lnTo>
                  <a:lnTo>
                    <a:pt x="0" y="81"/>
                  </a:lnTo>
                  <a:lnTo>
                    <a:pt x="19" y="138"/>
                  </a:lnTo>
                  <a:lnTo>
                    <a:pt x="26" y="150"/>
                  </a:lnTo>
                  <a:lnTo>
                    <a:pt x="34" y="123"/>
                  </a:lnTo>
                  <a:lnTo>
                    <a:pt x="38" y="119"/>
                  </a:lnTo>
                  <a:lnTo>
                    <a:pt x="38" y="115"/>
                  </a:lnTo>
                  <a:lnTo>
                    <a:pt x="45" y="119"/>
                  </a:lnTo>
                  <a:lnTo>
                    <a:pt x="49" y="108"/>
                  </a:lnTo>
                  <a:lnTo>
                    <a:pt x="53" y="112"/>
                  </a:lnTo>
                  <a:lnTo>
                    <a:pt x="53" y="96"/>
                  </a:lnTo>
                  <a:lnTo>
                    <a:pt x="57" y="92"/>
                  </a:lnTo>
                  <a:lnTo>
                    <a:pt x="57" y="96"/>
                  </a:lnTo>
                  <a:lnTo>
                    <a:pt x="65" y="100"/>
                  </a:lnTo>
                  <a:lnTo>
                    <a:pt x="65" y="89"/>
                  </a:lnTo>
                  <a:lnTo>
                    <a:pt x="68" y="92"/>
                  </a:lnTo>
                  <a:lnTo>
                    <a:pt x="68" y="85"/>
                  </a:lnTo>
                  <a:lnTo>
                    <a:pt x="76" y="92"/>
                  </a:lnTo>
                  <a:lnTo>
                    <a:pt x="80" y="81"/>
                  </a:lnTo>
                  <a:lnTo>
                    <a:pt x="84" y="85"/>
                  </a:lnTo>
                  <a:lnTo>
                    <a:pt x="84" y="81"/>
                  </a:lnTo>
                  <a:lnTo>
                    <a:pt x="91" y="77"/>
                  </a:lnTo>
                  <a:lnTo>
                    <a:pt x="95" y="69"/>
                  </a:lnTo>
                  <a:lnTo>
                    <a:pt x="91" y="7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3" name="Freeform 193"/>
            <p:cNvSpPr>
              <a:spLocks/>
            </p:cNvSpPr>
            <p:nvPr/>
          </p:nvSpPr>
          <p:spPr bwMode="auto">
            <a:xfrm>
              <a:off x="2754" y="1252"/>
              <a:ext cx="95" cy="150"/>
            </a:xfrm>
            <a:custGeom>
              <a:avLst/>
              <a:gdLst>
                <a:gd name="T0" fmla="*/ 91 w 95"/>
                <a:gd name="T1" fmla="*/ 73 h 150"/>
                <a:gd name="T2" fmla="*/ 88 w 95"/>
                <a:gd name="T3" fmla="*/ 69 h 150"/>
                <a:gd name="T4" fmla="*/ 95 w 95"/>
                <a:gd name="T5" fmla="*/ 66 h 150"/>
                <a:gd name="T6" fmla="*/ 88 w 95"/>
                <a:gd name="T7" fmla="*/ 62 h 150"/>
                <a:gd name="T8" fmla="*/ 80 w 95"/>
                <a:gd name="T9" fmla="*/ 62 h 150"/>
                <a:gd name="T10" fmla="*/ 76 w 95"/>
                <a:gd name="T11" fmla="*/ 50 h 150"/>
                <a:gd name="T12" fmla="*/ 68 w 95"/>
                <a:gd name="T13" fmla="*/ 50 h 150"/>
                <a:gd name="T14" fmla="*/ 57 w 95"/>
                <a:gd name="T15" fmla="*/ 8 h 150"/>
                <a:gd name="T16" fmla="*/ 45 w 95"/>
                <a:gd name="T17" fmla="*/ 0 h 150"/>
                <a:gd name="T18" fmla="*/ 30 w 95"/>
                <a:gd name="T19" fmla="*/ 12 h 150"/>
                <a:gd name="T20" fmla="*/ 23 w 95"/>
                <a:gd name="T21" fmla="*/ 4 h 150"/>
                <a:gd name="T22" fmla="*/ 11 w 95"/>
                <a:gd name="T23" fmla="*/ 31 h 150"/>
                <a:gd name="T24" fmla="*/ 15 w 95"/>
                <a:gd name="T25" fmla="*/ 58 h 150"/>
                <a:gd name="T26" fmla="*/ 7 w 95"/>
                <a:gd name="T27" fmla="*/ 73 h 150"/>
                <a:gd name="T28" fmla="*/ 11 w 95"/>
                <a:gd name="T29" fmla="*/ 77 h 150"/>
                <a:gd name="T30" fmla="*/ 7 w 95"/>
                <a:gd name="T31" fmla="*/ 77 h 150"/>
                <a:gd name="T32" fmla="*/ 7 w 95"/>
                <a:gd name="T33" fmla="*/ 81 h 150"/>
                <a:gd name="T34" fmla="*/ 0 w 95"/>
                <a:gd name="T35" fmla="*/ 81 h 150"/>
                <a:gd name="T36" fmla="*/ 19 w 95"/>
                <a:gd name="T37" fmla="*/ 138 h 150"/>
                <a:gd name="T38" fmla="*/ 26 w 95"/>
                <a:gd name="T39" fmla="*/ 150 h 150"/>
                <a:gd name="T40" fmla="*/ 34 w 95"/>
                <a:gd name="T41" fmla="*/ 123 h 150"/>
                <a:gd name="T42" fmla="*/ 38 w 95"/>
                <a:gd name="T43" fmla="*/ 119 h 150"/>
                <a:gd name="T44" fmla="*/ 38 w 95"/>
                <a:gd name="T45" fmla="*/ 115 h 150"/>
                <a:gd name="T46" fmla="*/ 45 w 95"/>
                <a:gd name="T47" fmla="*/ 119 h 150"/>
                <a:gd name="T48" fmla="*/ 49 w 95"/>
                <a:gd name="T49" fmla="*/ 108 h 150"/>
                <a:gd name="T50" fmla="*/ 53 w 95"/>
                <a:gd name="T51" fmla="*/ 112 h 150"/>
                <a:gd name="T52" fmla="*/ 53 w 95"/>
                <a:gd name="T53" fmla="*/ 96 h 150"/>
                <a:gd name="T54" fmla="*/ 57 w 95"/>
                <a:gd name="T55" fmla="*/ 92 h 150"/>
                <a:gd name="T56" fmla="*/ 57 w 95"/>
                <a:gd name="T57" fmla="*/ 96 h 150"/>
                <a:gd name="T58" fmla="*/ 65 w 95"/>
                <a:gd name="T59" fmla="*/ 100 h 150"/>
                <a:gd name="T60" fmla="*/ 65 w 95"/>
                <a:gd name="T61" fmla="*/ 89 h 150"/>
                <a:gd name="T62" fmla="*/ 68 w 95"/>
                <a:gd name="T63" fmla="*/ 92 h 150"/>
                <a:gd name="T64" fmla="*/ 68 w 95"/>
                <a:gd name="T65" fmla="*/ 85 h 150"/>
                <a:gd name="T66" fmla="*/ 76 w 95"/>
                <a:gd name="T67" fmla="*/ 92 h 150"/>
                <a:gd name="T68" fmla="*/ 80 w 95"/>
                <a:gd name="T69" fmla="*/ 81 h 150"/>
                <a:gd name="T70" fmla="*/ 84 w 95"/>
                <a:gd name="T71" fmla="*/ 85 h 150"/>
                <a:gd name="T72" fmla="*/ 84 w 95"/>
                <a:gd name="T73" fmla="*/ 81 h 150"/>
                <a:gd name="T74" fmla="*/ 91 w 95"/>
                <a:gd name="T75" fmla="*/ 77 h 150"/>
                <a:gd name="T76" fmla="*/ 95 w 95"/>
                <a:gd name="T77" fmla="*/ 69 h 150"/>
                <a:gd name="T78" fmla="*/ 91 w 95"/>
                <a:gd name="T79" fmla="*/ 73 h 150"/>
                <a:gd name="T80" fmla="*/ 91 w 95"/>
                <a:gd name="T81" fmla="*/ 7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50">
                  <a:moveTo>
                    <a:pt x="91" y="73"/>
                  </a:moveTo>
                  <a:lnTo>
                    <a:pt x="88" y="69"/>
                  </a:lnTo>
                  <a:lnTo>
                    <a:pt x="95" y="66"/>
                  </a:lnTo>
                  <a:lnTo>
                    <a:pt x="88" y="62"/>
                  </a:lnTo>
                  <a:lnTo>
                    <a:pt x="80" y="62"/>
                  </a:lnTo>
                  <a:lnTo>
                    <a:pt x="76" y="50"/>
                  </a:lnTo>
                  <a:lnTo>
                    <a:pt x="68" y="50"/>
                  </a:lnTo>
                  <a:lnTo>
                    <a:pt x="57" y="8"/>
                  </a:lnTo>
                  <a:lnTo>
                    <a:pt x="45" y="0"/>
                  </a:lnTo>
                  <a:lnTo>
                    <a:pt x="30" y="12"/>
                  </a:lnTo>
                  <a:lnTo>
                    <a:pt x="23" y="4"/>
                  </a:lnTo>
                  <a:lnTo>
                    <a:pt x="11" y="31"/>
                  </a:lnTo>
                  <a:lnTo>
                    <a:pt x="15" y="58"/>
                  </a:lnTo>
                  <a:lnTo>
                    <a:pt x="7" y="73"/>
                  </a:lnTo>
                  <a:lnTo>
                    <a:pt x="11" y="77"/>
                  </a:lnTo>
                  <a:lnTo>
                    <a:pt x="7" y="77"/>
                  </a:lnTo>
                  <a:lnTo>
                    <a:pt x="7" y="81"/>
                  </a:lnTo>
                  <a:lnTo>
                    <a:pt x="0" y="81"/>
                  </a:lnTo>
                  <a:lnTo>
                    <a:pt x="19" y="138"/>
                  </a:lnTo>
                  <a:lnTo>
                    <a:pt x="26" y="150"/>
                  </a:lnTo>
                  <a:lnTo>
                    <a:pt x="34" y="123"/>
                  </a:lnTo>
                  <a:lnTo>
                    <a:pt x="38" y="119"/>
                  </a:lnTo>
                  <a:lnTo>
                    <a:pt x="38" y="115"/>
                  </a:lnTo>
                  <a:lnTo>
                    <a:pt x="45" y="119"/>
                  </a:lnTo>
                  <a:lnTo>
                    <a:pt x="49" y="108"/>
                  </a:lnTo>
                  <a:lnTo>
                    <a:pt x="53" y="112"/>
                  </a:lnTo>
                  <a:lnTo>
                    <a:pt x="53" y="96"/>
                  </a:lnTo>
                  <a:lnTo>
                    <a:pt x="57" y="92"/>
                  </a:lnTo>
                  <a:lnTo>
                    <a:pt x="57" y="96"/>
                  </a:lnTo>
                  <a:lnTo>
                    <a:pt x="65" y="100"/>
                  </a:lnTo>
                  <a:lnTo>
                    <a:pt x="65" y="89"/>
                  </a:lnTo>
                  <a:lnTo>
                    <a:pt x="68" y="92"/>
                  </a:lnTo>
                  <a:lnTo>
                    <a:pt x="68" y="85"/>
                  </a:lnTo>
                  <a:lnTo>
                    <a:pt x="76" y="92"/>
                  </a:lnTo>
                  <a:lnTo>
                    <a:pt x="80" y="81"/>
                  </a:lnTo>
                  <a:lnTo>
                    <a:pt x="84" y="85"/>
                  </a:lnTo>
                  <a:lnTo>
                    <a:pt x="84" y="81"/>
                  </a:lnTo>
                  <a:lnTo>
                    <a:pt x="91" y="77"/>
                  </a:lnTo>
                  <a:lnTo>
                    <a:pt x="95" y="69"/>
                  </a:lnTo>
                  <a:lnTo>
                    <a:pt x="91" y="73"/>
                  </a:lnTo>
                  <a:lnTo>
                    <a:pt x="91" y="7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4" name="Freeform 194"/>
            <p:cNvSpPr>
              <a:spLocks/>
            </p:cNvSpPr>
            <p:nvPr/>
          </p:nvSpPr>
          <p:spPr bwMode="auto">
            <a:xfrm>
              <a:off x="2822" y="1344"/>
              <a:ext cx="4" cy="4"/>
            </a:xfrm>
            <a:custGeom>
              <a:avLst/>
              <a:gdLst>
                <a:gd name="T0" fmla="*/ 4 w 4"/>
                <a:gd name="T1" fmla="*/ 0 h 4"/>
                <a:gd name="T2" fmla="*/ 0 w 4"/>
                <a:gd name="T3" fmla="*/ 0 h 4"/>
                <a:gd name="T4" fmla="*/ 0 w 4"/>
                <a:gd name="T5" fmla="*/ 4 h 4"/>
                <a:gd name="T6" fmla="*/ 0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0"/>
                  </a:lnTo>
                  <a:lnTo>
                    <a:pt x="0" y="4"/>
                  </a:lnTo>
                  <a:lnTo>
                    <a:pt x="0" y="0"/>
                  </a:lnTo>
                  <a:lnTo>
                    <a:pt x="4" y="0"/>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5" name="Freeform 195"/>
            <p:cNvSpPr>
              <a:spLocks/>
            </p:cNvSpPr>
            <p:nvPr/>
          </p:nvSpPr>
          <p:spPr bwMode="auto">
            <a:xfrm>
              <a:off x="2822" y="1344"/>
              <a:ext cx="4" cy="4"/>
            </a:xfrm>
            <a:custGeom>
              <a:avLst/>
              <a:gdLst>
                <a:gd name="T0" fmla="*/ 4 w 4"/>
                <a:gd name="T1" fmla="*/ 0 h 4"/>
                <a:gd name="T2" fmla="*/ 0 w 4"/>
                <a:gd name="T3" fmla="*/ 0 h 4"/>
                <a:gd name="T4" fmla="*/ 0 w 4"/>
                <a:gd name="T5" fmla="*/ 4 h 4"/>
                <a:gd name="T6" fmla="*/ 0 w 4"/>
                <a:gd name="T7" fmla="*/ 0 h 4"/>
                <a:gd name="T8" fmla="*/ 4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0" y="0"/>
                  </a:lnTo>
                  <a:lnTo>
                    <a:pt x="0" y="4"/>
                  </a:lnTo>
                  <a:lnTo>
                    <a:pt x="0" y="0"/>
                  </a:lnTo>
                  <a:lnTo>
                    <a:pt x="4" y="0"/>
                  </a:lnTo>
                  <a:lnTo>
                    <a:pt x="4"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6" name="Freeform 196"/>
            <p:cNvSpPr>
              <a:spLocks/>
            </p:cNvSpPr>
            <p:nvPr/>
          </p:nvSpPr>
          <p:spPr bwMode="auto">
            <a:xfrm>
              <a:off x="2597" y="1536"/>
              <a:ext cx="114" cy="54"/>
            </a:xfrm>
            <a:custGeom>
              <a:avLst/>
              <a:gdLst>
                <a:gd name="T0" fmla="*/ 114 w 114"/>
                <a:gd name="T1" fmla="*/ 34 h 54"/>
                <a:gd name="T2" fmla="*/ 99 w 114"/>
                <a:gd name="T3" fmla="*/ 38 h 54"/>
                <a:gd name="T4" fmla="*/ 92 w 114"/>
                <a:gd name="T5" fmla="*/ 0 h 54"/>
                <a:gd name="T6" fmla="*/ 0 w 114"/>
                <a:gd name="T7" fmla="*/ 15 h 54"/>
                <a:gd name="T8" fmla="*/ 4 w 114"/>
                <a:gd name="T9" fmla="*/ 31 h 54"/>
                <a:gd name="T10" fmla="*/ 19 w 114"/>
                <a:gd name="T11" fmla="*/ 15 h 54"/>
                <a:gd name="T12" fmla="*/ 27 w 114"/>
                <a:gd name="T13" fmla="*/ 19 h 54"/>
                <a:gd name="T14" fmla="*/ 34 w 114"/>
                <a:gd name="T15" fmla="*/ 11 h 54"/>
                <a:gd name="T16" fmla="*/ 42 w 114"/>
                <a:gd name="T17" fmla="*/ 11 h 54"/>
                <a:gd name="T18" fmla="*/ 46 w 114"/>
                <a:gd name="T19" fmla="*/ 19 h 54"/>
                <a:gd name="T20" fmla="*/ 65 w 114"/>
                <a:gd name="T21" fmla="*/ 31 h 54"/>
                <a:gd name="T22" fmla="*/ 69 w 114"/>
                <a:gd name="T23" fmla="*/ 31 h 54"/>
                <a:gd name="T24" fmla="*/ 65 w 114"/>
                <a:gd name="T25" fmla="*/ 34 h 54"/>
                <a:gd name="T26" fmla="*/ 65 w 114"/>
                <a:gd name="T27" fmla="*/ 50 h 54"/>
                <a:gd name="T28" fmla="*/ 72 w 114"/>
                <a:gd name="T29" fmla="*/ 50 h 54"/>
                <a:gd name="T30" fmla="*/ 72 w 114"/>
                <a:gd name="T31" fmla="*/ 46 h 54"/>
                <a:gd name="T32" fmla="*/ 88 w 114"/>
                <a:gd name="T33" fmla="*/ 54 h 54"/>
                <a:gd name="T34" fmla="*/ 84 w 114"/>
                <a:gd name="T35" fmla="*/ 46 h 54"/>
                <a:gd name="T36" fmla="*/ 76 w 114"/>
                <a:gd name="T37" fmla="*/ 42 h 54"/>
                <a:gd name="T38" fmla="*/ 76 w 114"/>
                <a:gd name="T39" fmla="*/ 38 h 54"/>
                <a:gd name="T40" fmla="*/ 84 w 114"/>
                <a:gd name="T41" fmla="*/ 42 h 54"/>
                <a:gd name="T42" fmla="*/ 76 w 114"/>
                <a:gd name="T43" fmla="*/ 27 h 54"/>
                <a:gd name="T44" fmla="*/ 80 w 114"/>
                <a:gd name="T45" fmla="*/ 27 h 54"/>
                <a:gd name="T46" fmla="*/ 80 w 114"/>
                <a:gd name="T47" fmla="*/ 23 h 54"/>
                <a:gd name="T48" fmla="*/ 72 w 114"/>
                <a:gd name="T49" fmla="*/ 15 h 54"/>
                <a:gd name="T50" fmla="*/ 76 w 114"/>
                <a:gd name="T51" fmla="*/ 19 h 54"/>
                <a:gd name="T52" fmla="*/ 80 w 114"/>
                <a:gd name="T53" fmla="*/ 8 h 54"/>
                <a:gd name="T54" fmla="*/ 84 w 114"/>
                <a:gd name="T55" fmla="*/ 11 h 54"/>
                <a:gd name="T56" fmla="*/ 84 w 114"/>
                <a:gd name="T57" fmla="*/ 4 h 54"/>
                <a:gd name="T58" fmla="*/ 88 w 114"/>
                <a:gd name="T59" fmla="*/ 4 h 54"/>
                <a:gd name="T60" fmla="*/ 88 w 114"/>
                <a:gd name="T61" fmla="*/ 11 h 54"/>
                <a:gd name="T62" fmla="*/ 84 w 114"/>
                <a:gd name="T63" fmla="*/ 11 h 54"/>
                <a:gd name="T64" fmla="*/ 84 w 114"/>
                <a:gd name="T65" fmla="*/ 19 h 54"/>
                <a:gd name="T66" fmla="*/ 88 w 114"/>
                <a:gd name="T67" fmla="*/ 19 h 54"/>
                <a:gd name="T68" fmla="*/ 84 w 114"/>
                <a:gd name="T69" fmla="*/ 23 h 54"/>
                <a:gd name="T70" fmla="*/ 88 w 114"/>
                <a:gd name="T71" fmla="*/ 31 h 54"/>
                <a:gd name="T72" fmla="*/ 84 w 114"/>
                <a:gd name="T73" fmla="*/ 27 h 54"/>
                <a:gd name="T74" fmla="*/ 84 w 114"/>
                <a:gd name="T75" fmla="*/ 31 h 54"/>
                <a:gd name="T76" fmla="*/ 88 w 114"/>
                <a:gd name="T77" fmla="*/ 34 h 54"/>
                <a:gd name="T78" fmla="*/ 88 w 114"/>
                <a:gd name="T79" fmla="*/ 31 h 54"/>
                <a:gd name="T80" fmla="*/ 92 w 114"/>
                <a:gd name="T81" fmla="*/ 34 h 54"/>
                <a:gd name="T82" fmla="*/ 84 w 114"/>
                <a:gd name="T83" fmla="*/ 34 h 54"/>
                <a:gd name="T84" fmla="*/ 88 w 114"/>
                <a:gd name="T85" fmla="*/ 38 h 54"/>
                <a:gd name="T86" fmla="*/ 84 w 114"/>
                <a:gd name="T87" fmla="*/ 38 h 54"/>
                <a:gd name="T88" fmla="*/ 88 w 114"/>
                <a:gd name="T89" fmla="*/ 42 h 54"/>
                <a:gd name="T90" fmla="*/ 99 w 114"/>
                <a:gd name="T91" fmla="*/ 42 h 54"/>
                <a:gd name="T92" fmla="*/ 103 w 114"/>
                <a:gd name="T93" fmla="*/ 46 h 54"/>
                <a:gd name="T94" fmla="*/ 99 w 114"/>
                <a:gd name="T95" fmla="*/ 54 h 54"/>
                <a:gd name="T96" fmla="*/ 107 w 114"/>
                <a:gd name="T97" fmla="*/ 54 h 54"/>
                <a:gd name="T98" fmla="*/ 111 w 114"/>
                <a:gd name="T99" fmla="*/ 50 h 54"/>
                <a:gd name="T100" fmla="*/ 114 w 114"/>
                <a:gd name="T101"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 h="54">
                  <a:moveTo>
                    <a:pt x="114" y="34"/>
                  </a:moveTo>
                  <a:lnTo>
                    <a:pt x="99" y="38"/>
                  </a:lnTo>
                  <a:lnTo>
                    <a:pt x="92" y="0"/>
                  </a:lnTo>
                  <a:lnTo>
                    <a:pt x="0" y="15"/>
                  </a:lnTo>
                  <a:lnTo>
                    <a:pt x="4" y="31"/>
                  </a:lnTo>
                  <a:lnTo>
                    <a:pt x="19" y="15"/>
                  </a:lnTo>
                  <a:lnTo>
                    <a:pt x="27" y="19"/>
                  </a:lnTo>
                  <a:lnTo>
                    <a:pt x="34" y="11"/>
                  </a:lnTo>
                  <a:lnTo>
                    <a:pt x="42" y="11"/>
                  </a:lnTo>
                  <a:lnTo>
                    <a:pt x="46" y="19"/>
                  </a:lnTo>
                  <a:lnTo>
                    <a:pt x="65" y="31"/>
                  </a:lnTo>
                  <a:lnTo>
                    <a:pt x="69" y="31"/>
                  </a:lnTo>
                  <a:lnTo>
                    <a:pt x="65" y="34"/>
                  </a:lnTo>
                  <a:lnTo>
                    <a:pt x="65" y="50"/>
                  </a:lnTo>
                  <a:lnTo>
                    <a:pt x="72" y="50"/>
                  </a:lnTo>
                  <a:lnTo>
                    <a:pt x="72" y="46"/>
                  </a:lnTo>
                  <a:lnTo>
                    <a:pt x="88" y="54"/>
                  </a:lnTo>
                  <a:lnTo>
                    <a:pt x="84" y="46"/>
                  </a:lnTo>
                  <a:lnTo>
                    <a:pt x="76" y="42"/>
                  </a:lnTo>
                  <a:lnTo>
                    <a:pt x="76" y="38"/>
                  </a:lnTo>
                  <a:lnTo>
                    <a:pt x="84" y="42"/>
                  </a:lnTo>
                  <a:lnTo>
                    <a:pt x="76" y="27"/>
                  </a:lnTo>
                  <a:lnTo>
                    <a:pt x="80" y="27"/>
                  </a:lnTo>
                  <a:lnTo>
                    <a:pt x="80" y="23"/>
                  </a:lnTo>
                  <a:lnTo>
                    <a:pt x="72" y="15"/>
                  </a:lnTo>
                  <a:lnTo>
                    <a:pt x="76" y="19"/>
                  </a:lnTo>
                  <a:lnTo>
                    <a:pt x="80" y="8"/>
                  </a:lnTo>
                  <a:lnTo>
                    <a:pt x="84" y="11"/>
                  </a:lnTo>
                  <a:lnTo>
                    <a:pt x="84" y="4"/>
                  </a:lnTo>
                  <a:lnTo>
                    <a:pt x="88" y="4"/>
                  </a:lnTo>
                  <a:lnTo>
                    <a:pt x="88" y="11"/>
                  </a:lnTo>
                  <a:lnTo>
                    <a:pt x="84" y="11"/>
                  </a:lnTo>
                  <a:lnTo>
                    <a:pt x="84" y="19"/>
                  </a:lnTo>
                  <a:lnTo>
                    <a:pt x="88" y="19"/>
                  </a:lnTo>
                  <a:lnTo>
                    <a:pt x="84" y="23"/>
                  </a:lnTo>
                  <a:lnTo>
                    <a:pt x="88" y="31"/>
                  </a:lnTo>
                  <a:lnTo>
                    <a:pt x="84" y="27"/>
                  </a:lnTo>
                  <a:lnTo>
                    <a:pt x="84" y="31"/>
                  </a:lnTo>
                  <a:lnTo>
                    <a:pt x="88" y="34"/>
                  </a:lnTo>
                  <a:lnTo>
                    <a:pt x="88" y="31"/>
                  </a:lnTo>
                  <a:lnTo>
                    <a:pt x="92" y="34"/>
                  </a:lnTo>
                  <a:lnTo>
                    <a:pt x="84" y="34"/>
                  </a:lnTo>
                  <a:lnTo>
                    <a:pt x="88" y="38"/>
                  </a:lnTo>
                  <a:lnTo>
                    <a:pt x="84" y="38"/>
                  </a:lnTo>
                  <a:lnTo>
                    <a:pt x="88" y="42"/>
                  </a:lnTo>
                  <a:lnTo>
                    <a:pt x="99" y="42"/>
                  </a:lnTo>
                  <a:lnTo>
                    <a:pt x="103" y="46"/>
                  </a:lnTo>
                  <a:lnTo>
                    <a:pt x="99" y="54"/>
                  </a:lnTo>
                  <a:lnTo>
                    <a:pt x="107" y="54"/>
                  </a:lnTo>
                  <a:lnTo>
                    <a:pt x="111" y="50"/>
                  </a:lnTo>
                  <a:lnTo>
                    <a:pt x="114" y="34"/>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7" name="Freeform 197"/>
            <p:cNvSpPr>
              <a:spLocks/>
            </p:cNvSpPr>
            <p:nvPr/>
          </p:nvSpPr>
          <p:spPr bwMode="auto">
            <a:xfrm>
              <a:off x="2597" y="1536"/>
              <a:ext cx="114" cy="54"/>
            </a:xfrm>
            <a:custGeom>
              <a:avLst/>
              <a:gdLst>
                <a:gd name="T0" fmla="*/ 114 w 114"/>
                <a:gd name="T1" fmla="*/ 34 h 54"/>
                <a:gd name="T2" fmla="*/ 99 w 114"/>
                <a:gd name="T3" fmla="*/ 38 h 54"/>
                <a:gd name="T4" fmla="*/ 92 w 114"/>
                <a:gd name="T5" fmla="*/ 0 h 54"/>
                <a:gd name="T6" fmla="*/ 0 w 114"/>
                <a:gd name="T7" fmla="*/ 15 h 54"/>
                <a:gd name="T8" fmla="*/ 4 w 114"/>
                <a:gd name="T9" fmla="*/ 31 h 54"/>
                <a:gd name="T10" fmla="*/ 19 w 114"/>
                <a:gd name="T11" fmla="*/ 15 h 54"/>
                <a:gd name="T12" fmla="*/ 27 w 114"/>
                <a:gd name="T13" fmla="*/ 19 h 54"/>
                <a:gd name="T14" fmla="*/ 34 w 114"/>
                <a:gd name="T15" fmla="*/ 11 h 54"/>
                <a:gd name="T16" fmla="*/ 42 w 114"/>
                <a:gd name="T17" fmla="*/ 11 h 54"/>
                <a:gd name="T18" fmla="*/ 46 w 114"/>
                <a:gd name="T19" fmla="*/ 19 h 54"/>
                <a:gd name="T20" fmla="*/ 65 w 114"/>
                <a:gd name="T21" fmla="*/ 31 h 54"/>
                <a:gd name="T22" fmla="*/ 69 w 114"/>
                <a:gd name="T23" fmla="*/ 31 h 54"/>
                <a:gd name="T24" fmla="*/ 65 w 114"/>
                <a:gd name="T25" fmla="*/ 34 h 54"/>
                <a:gd name="T26" fmla="*/ 65 w 114"/>
                <a:gd name="T27" fmla="*/ 50 h 54"/>
                <a:gd name="T28" fmla="*/ 72 w 114"/>
                <a:gd name="T29" fmla="*/ 50 h 54"/>
                <a:gd name="T30" fmla="*/ 72 w 114"/>
                <a:gd name="T31" fmla="*/ 46 h 54"/>
                <a:gd name="T32" fmla="*/ 88 w 114"/>
                <a:gd name="T33" fmla="*/ 54 h 54"/>
                <a:gd name="T34" fmla="*/ 84 w 114"/>
                <a:gd name="T35" fmla="*/ 46 h 54"/>
                <a:gd name="T36" fmla="*/ 76 w 114"/>
                <a:gd name="T37" fmla="*/ 42 h 54"/>
                <a:gd name="T38" fmla="*/ 76 w 114"/>
                <a:gd name="T39" fmla="*/ 38 h 54"/>
                <a:gd name="T40" fmla="*/ 84 w 114"/>
                <a:gd name="T41" fmla="*/ 42 h 54"/>
                <a:gd name="T42" fmla="*/ 76 w 114"/>
                <a:gd name="T43" fmla="*/ 27 h 54"/>
                <a:gd name="T44" fmla="*/ 80 w 114"/>
                <a:gd name="T45" fmla="*/ 27 h 54"/>
                <a:gd name="T46" fmla="*/ 80 w 114"/>
                <a:gd name="T47" fmla="*/ 23 h 54"/>
                <a:gd name="T48" fmla="*/ 72 w 114"/>
                <a:gd name="T49" fmla="*/ 15 h 54"/>
                <a:gd name="T50" fmla="*/ 76 w 114"/>
                <a:gd name="T51" fmla="*/ 19 h 54"/>
                <a:gd name="T52" fmla="*/ 80 w 114"/>
                <a:gd name="T53" fmla="*/ 8 h 54"/>
                <a:gd name="T54" fmla="*/ 84 w 114"/>
                <a:gd name="T55" fmla="*/ 11 h 54"/>
                <a:gd name="T56" fmla="*/ 84 w 114"/>
                <a:gd name="T57" fmla="*/ 4 h 54"/>
                <a:gd name="T58" fmla="*/ 88 w 114"/>
                <a:gd name="T59" fmla="*/ 4 h 54"/>
                <a:gd name="T60" fmla="*/ 88 w 114"/>
                <a:gd name="T61" fmla="*/ 11 h 54"/>
                <a:gd name="T62" fmla="*/ 84 w 114"/>
                <a:gd name="T63" fmla="*/ 11 h 54"/>
                <a:gd name="T64" fmla="*/ 84 w 114"/>
                <a:gd name="T65" fmla="*/ 19 h 54"/>
                <a:gd name="T66" fmla="*/ 88 w 114"/>
                <a:gd name="T67" fmla="*/ 19 h 54"/>
                <a:gd name="T68" fmla="*/ 84 w 114"/>
                <a:gd name="T69" fmla="*/ 23 h 54"/>
                <a:gd name="T70" fmla="*/ 88 w 114"/>
                <a:gd name="T71" fmla="*/ 31 h 54"/>
                <a:gd name="T72" fmla="*/ 84 w 114"/>
                <a:gd name="T73" fmla="*/ 27 h 54"/>
                <a:gd name="T74" fmla="*/ 84 w 114"/>
                <a:gd name="T75" fmla="*/ 31 h 54"/>
                <a:gd name="T76" fmla="*/ 88 w 114"/>
                <a:gd name="T77" fmla="*/ 34 h 54"/>
                <a:gd name="T78" fmla="*/ 88 w 114"/>
                <a:gd name="T79" fmla="*/ 31 h 54"/>
                <a:gd name="T80" fmla="*/ 92 w 114"/>
                <a:gd name="T81" fmla="*/ 34 h 54"/>
                <a:gd name="T82" fmla="*/ 84 w 114"/>
                <a:gd name="T83" fmla="*/ 34 h 54"/>
                <a:gd name="T84" fmla="*/ 88 w 114"/>
                <a:gd name="T85" fmla="*/ 38 h 54"/>
                <a:gd name="T86" fmla="*/ 84 w 114"/>
                <a:gd name="T87" fmla="*/ 38 h 54"/>
                <a:gd name="T88" fmla="*/ 88 w 114"/>
                <a:gd name="T89" fmla="*/ 42 h 54"/>
                <a:gd name="T90" fmla="*/ 99 w 114"/>
                <a:gd name="T91" fmla="*/ 42 h 54"/>
                <a:gd name="T92" fmla="*/ 103 w 114"/>
                <a:gd name="T93" fmla="*/ 46 h 54"/>
                <a:gd name="T94" fmla="*/ 99 w 114"/>
                <a:gd name="T95" fmla="*/ 54 h 54"/>
                <a:gd name="T96" fmla="*/ 107 w 114"/>
                <a:gd name="T97" fmla="*/ 54 h 54"/>
                <a:gd name="T98" fmla="*/ 111 w 114"/>
                <a:gd name="T99" fmla="*/ 50 h 54"/>
                <a:gd name="T100" fmla="*/ 114 w 114"/>
                <a:gd name="T101" fmla="*/ 34 h 54"/>
                <a:gd name="T102" fmla="*/ 114 w 114"/>
                <a:gd name="T103"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4" h="54">
                  <a:moveTo>
                    <a:pt x="114" y="34"/>
                  </a:moveTo>
                  <a:lnTo>
                    <a:pt x="99" y="38"/>
                  </a:lnTo>
                  <a:lnTo>
                    <a:pt x="92" y="0"/>
                  </a:lnTo>
                  <a:lnTo>
                    <a:pt x="0" y="15"/>
                  </a:lnTo>
                  <a:lnTo>
                    <a:pt x="4" y="31"/>
                  </a:lnTo>
                  <a:lnTo>
                    <a:pt x="19" y="15"/>
                  </a:lnTo>
                  <a:lnTo>
                    <a:pt x="27" y="19"/>
                  </a:lnTo>
                  <a:lnTo>
                    <a:pt x="34" y="11"/>
                  </a:lnTo>
                  <a:lnTo>
                    <a:pt x="42" y="11"/>
                  </a:lnTo>
                  <a:lnTo>
                    <a:pt x="46" y="19"/>
                  </a:lnTo>
                  <a:lnTo>
                    <a:pt x="65" y="31"/>
                  </a:lnTo>
                  <a:lnTo>
                    <a:pt x="69" y="31"/>
                  </a:lnTo>
                  <a:lnTo>
                    <a:pt x="65" y="34"/>
                  </a:lnTo>
                  <a:lnTo>
                    <a:pt x="65" y="50"/>
                  </a:lnTo>
                  <a:lnTo>
                    <a:pt x="72" y="50"/>
                  </a:lnTo>
                  <a:lnTo>
                    <a:pt x="72" y="46"/>
                  </a:lnTo>
                  <a:lnTo>
                    <a:pt x="88" y="54"/>
                  </a:lnTo>
                  <a:lnTo>
                    <a:pt x="84" y="46"/>
                  </a:lnTo>
                  <a:lnTo>
                    <a:pt x="76" y="42"/>
                  </a:lnTo>
                  <a:lnTo>
                    <a:pt x="76" y="38"/>
                  </a:lnTo>
                  <a:lnTo>
                    <a:pt x="84" y="42"/>
                  </a:lnTo>
                  <a:lnTo>
                    <a:pt x="76" y="27"/>
                  </a:lnTo>
                  <a:lnTo>
                    <a:pt x="80" y="27"/>
                  </a:lnTo>
                  <a:lnTo>
                    <a:pt x="80" y="23"/>
                  </a:lnTo>
                  <a:lnTo>
                    <a:pt x="72" y="15"/>
                  </a:lnTo>
                  <a:lnTo>
                    <a:pt x="76" y="19"/>
                  </a:lnTo>
                  <a:lnTo>
                    <a:pt x="80" y="8"/>
                  </a:lnTo>
                  <a:lnTo>
                    <a:pt x="84" y="11"/>
                  </a:lnTo>
                  <a:lnTo>
                    <a:pt x="84" y="4"/>
                  </a:lnTo>
                  <a:lnTo>
                    <a:pt x="88" y="4"/>
                  </a:lnTo>
                  <a:lnTo>
                    <a:pt x="88" y="11"/>
                  </a:lnTo>
                  <a:lnTo>
                    <a:pt x="84" y="11"/>
                  </a:lnTo>
                  <a:lnTo>
                    <a:pt x="84" y="19"/>
                  </a:lnTo>
                  <a:lnTo>
                    <a:pt x="88" y="19"/>
                  </a:lnTo>
                  <a:lnTo>
                    <a:pt x="84" y="23"/>
                  </a:lnTo>
                  <a:lnTo>
                    <a:pt x="88" y="31"/>
                  </a:lnTo>
                  <a:lnTo>
                    <a:pt x="84" y="27"/>
                  </a:lnTo>
                  <a:lnTo>
                    <a:pt x="84" y="31"/>
                  </a:lnTo>
                  <a:lnTo>
                    <a:pt x="88" y="34"/>
                  </a:lnTo>
                  <a:lnTo>
                    <a:pt x="88" y="31"/>
                  </a:lnTo>
                  <a:lnTo>
                    <a:pt x="92" y="34"/>
                  </a:lnTo>
                  <a:lnTo>
                    <a:pt x="84" y="34"/>
                  </a:lnTo>
                  <a:lnTo>
                    <a:pt x="88" y="38"/>
                  </a:lnTo>
                  <a:lnTo>
                    <a:pt x="84" y="38"/>
                  </a:lnTo>
                  <a:lnTo>
                    <a:pt x="88" y="42"/>
                  </a:lnTo>
                  <a:lnTo>
                    <a:pt x="99" y="42"/>
                  </a:lnTo>
                  <a:lnTo>
                    <a:pt x="103" y="46"/>
                  </a:lnTo>
                  <a:lnTo>
                    <a:pt x="99" y="54"/>
                  </a:lnTo>
                  <a:lnTo>
                    <a:pt x="107" y="54"/>
                  </a:lnTo>
                  <a:lnTo>
                    <a:pt x="111" y="50"/>
                  </a:lnTo>
                  <a:lnTo>
                    <a:pt x="114" y="34"/>
                  </a:lnTo>
                  <a:lnTo>
                    <a:pt x="114" y="3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8" name="Freeform 198"/>
            <p:cNvSpPr>
              <a:spLocks/>
            </p:cNvSpPr>
            <p:nvPr/>
          </p:nvSpPr>
          <p:spPr bwMode="auto">
            <a:xfrm>
              <a:off x="2727" y="1406"/>
              <a:ext cx="84" cy="46"/>
            </a:xfrm>
            <a:custGeom>
              <a:avLst/>
              <a:gdLst>
                <a:gd name="T0" fmla="*/ 76 w 84"/>
                <a:gd name="T1" fmla="*/ 23 h 46"/>
                <a:gd name="T2" fmla="*/ 72 w 84"/>
                <a:gd name="T3" fmla="*/ 23 h 46"/>
                <a:gd name="T4" fmla="*/ 80 w 84"/>
                <a:gd name="T5" fmla="*/ 30 h 46"/>
                <a:gd name="T6" fmla="*/ 72 w 84"/>
                <a:gd name="T7" fmla="*/ 34 h 46"/>
                <a:gd name="T8" fmla="*/ 61 w 84"/>
                <a:gd name="T9" fmla="*/ 26 h 46"/>
                <a:gd name="T10" fmla="*/ 61 w 84"/>
                <a:gd name="T11" fmla="*/ 19 h 46"/>
                <a:gd name="T12" fmla="*/ 53 w 84"/>
                <a:gd name="T13" fmla="*/ 23 h 46"/>
                <a:gd name="T14" fmla="*/ 61 w 84"/>
                <a:gd name="T15" fmla="*/ 7 h 46"/>
                <a:gd name="T16" fmla="*/ 53 w 84"/>
                <a:gd name="T17" fmla="*/ 7 h 46"/>
                <a:gd name="T18" fmla="*/ 53 w 84"/>
                <a:gd name="T19" fmla="*/ 0 h 46"/>
                <a:gd name="T20" fmla="*/ 42 w 84"/>
                <a:gd name="T21" fmla="*/ 11 h 46"/>
                <a:gd name="T22" fmla="*/ 15 w 84"/>
                <a:gd name="T23" fmla="*/ 15 h 46"/>
                <a:gd name="T24" fmla="*/ 0 w 84"/>
                <a:gd name="T25" fmla="*/ 19 h 46"/>
                <a:gd name="T26" fmla="*/ 0 w 84"/>
                <a:gd name="T27" fmla="*/ 42 h 46"/>
                <a:gd name="T28" fmla="*/ 38 w 84"/>
                <a:gd name="T29" fmla="*/ 34 h 46"/>
                <a:gd name="T30" fmla="*/ 46 w 84"/>
                <a:gd name="T31" fmla="*/ 30 h 46"/>
                <a:gd name="T32" fmla="*/ 50 w 84"/>
                <a:gd name="T33" fmla="*/ 38 h 46"/>
                <a:gd name="T34" fmla="*/ 53 w 84"/>
                <a:gd name="T35" fmla="*/ 38 h 46"/>
                <a:gd name="T36" fmla="*/ 53 w 84"/>
                <a:gd name="T37" fmla="*/ 42 h 46"/>
                <a:gd name="T38" fmla="*/ 57 w 84"/>
                <a:gd name="T39" fmla="*/ 42 h 46"/>
                <a:gd name="T40" fmla="*/ 57 w 84"/>
                <a:gd name="T41" fmla="*/ 46 h 46"/>
                <a:gd name="T42" fmla="*/ 69 w 84"/>
                <a:gd name="T43" fmla="*/ 34 h 46"/>
                <a:gd name="T44" fmla="*/ 69 w 84"/>
                <a:gd name="T45" fmla="*/ 42 h 46"/>
                <a:gd name="T46" fmla="*/ 84 w 84"/>
                <a:gd name="T47" fmla="*/ 34 h 46"/>
                <a:gd name="T48" fmla="*/ 80 w 84"/>
                <a:gd name="T49" fmla="*/ 30 h 46"/>
                <a:gd name="T50" fmla="*/ 76 w 84"/>
                <a:gd name="T51"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46">
                  <a:moveTo>
                    <a:pt x="76" y="23"/>
                  </a:moveTo>
                  <a:lnTo>
                    <a:pt x="72" y="23"/>
                  </a:lnTo>
                  <a:lnTo>
                    <a:pt x="80" y="30"/>
                  </a:lnTo>
                  <a:lnTo>
                    <a:pt x="72" y="34"/>
                  </a:lnTo>
                  <a:lnTo>
                    <a:pt x="61" y="26"/>
                  </a:lnTo>
                  <a:lnTo>
                    <a:pt x="61" y="19"/>
                  </a:lnTo>
                  <a:lnTo>
                    <a:pt x="53" y="23"/>
                  </a:lnTo>
                  <a:lnTo>
                    <a:pt x="61" y="7"/>
                  </a:lnTo>
                  <a:lnTo>
                    <a:pt x="53" y="7"/>
                  </a:lnTo>
                  <a:lnTo>
                    <a:pt x="53" y="0"/>
                  </a:lnTo>
                  <a:lnTo>
                    <a:pt x="42" y="11"/>
                  </a:lnTo>
                  <a:lnTo>
                    <a:pt x="15" y="15"/>
                  </a:lnTo>
                  <a:lnTo>
                    <a:pt x="0" y="19"/>
                  </a:lnTo>
                  <a:lnTo>
                    <a:pt x="0" y="42"/>
                  </a:lnTo>
                  <a:lnTo>
                    <a:pt x="38" y="34"/>
                  </a:lnTo>
                  <a:lnTo>
                    <a:pt x="46" y="30"/>
                  </a:lnTo>
                  <a:lnTo>
                    <a:pt x="50" y="38"/>
                  </a:lnTo>
                  <a:lnTo>
                    <a:pt x="53" y="38"/>
                  </a:lnTo>
                  <a:lnTo>
                    <a:pt x="53" y="42"/>
                  </a:lnTo>
                  <a:lnTo>
                    <a:pt x="57" y="42"/>
                  </a:lnTo>
                  <a:lnTo>
                    <a:pt x="57" y="46"/>
                  </a:lnTo>
                  <a:lnTo>
                    <a:pt x="69" y="34"/>
                  </a:lnTo>
                  <a:lnTo>
                    <a:pt x="69" y="42"/>
                  </a:lnTo>
                  <a:lnTo>
                    <a:pt x="84" y="34"/>
                  </a:lnTo>
                  <a:lnTo>
                    <a:pt x="80" y="30"/>
                  </a:lnTo>
                  <a:lnTo>
                    <a:pt x="76" y="2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39" name="Freeform 199"/>
            <p:cNvSpPr>
              <a:spLocks/>
            </p:cNvSpPr>
            <p:nvPr/>
          </p:nvSpPr>
          <p:spPr bwMode="auto">
            <a:xfrm>
              <a:off x="2727" y="1406"/>
              <a:ext cx="84" cy="46"/>
            </a:xfrm>
            <a:custGeom>
              <a:avLst/>
              <a:gdLst>
                <a:gd name="T0" fmla="*/ 76 w 84"/>
                <a:gd name="T1" fmla="*/ 23 h 46"/>
                <a:gd name="T2" fmla="*/ 72 w 84"/>
                <a:gd name="T3" fmla="*/ 23 h 46"/>
                <a:gd name="T4" fmla="*/ 80 w 84"/>
                <a:gd name="T5" fmla="*/ 30 h 46"/>
                <a:gd name="T6" fmla="*/ 72 w 84"/>
                <a:gd name="T7" fmla="*/ 34 h 46"/>
                <a:gd name="T8" fmla="*/ 61 w 84"/>
                <a:gd name="T9" fmla="*/ 26 h 46"/>
                <a:gd name="T10" fmla="*/ 61 w 84"/>
                <a:gd name="T11" fmla="*/ 19 h 46"/>
                <a:gd name="T12" fmla="*/ 53 w 84"/>
                <a:gd name="T13" fmla="*/ 23 h 46"/>
                <a:gd name="T14" fmla="*/ 61 w 84"/>
                <a:gd name="T15" fmla="*/ 7 h 46"/>
                <a:gd name="T16" fmla="*/ 53 w 84"/>
                <a:gd name="T17" fmla="*/ 7 h 46"/>
                <a:gd name="T18" fmla="*/ 53 w 84"/>
                <a:gd name="T19" fmla="*/ 0 h 46"/>
                <a:gd name="T20" fmla="*/ 42 w 84"/>
                <a:gd name="T21" fmla="*/ 11 h 46"/>
                <a:gd name="T22" fmla="*/ 15 w 84"/>
                <a:gd name="T23" fmla="*/ 15 h 46"/>
                <a:gd name="T24" fmla="*/ 0 w 84"/>
                <a:gd name="T25" fmla="*/ 19 h 46"/>
                <a:gd name="T26" fmla="*/ 0 w 84"/>
                <a:gd name="T27" fmla="*/ 42 h 46"/>
                <a:gd name="T28" fmla="*/ 38 w 84"/>
                <a:gd name="T29" fmla="*/ 34 h 46"/>
                <a:gd name="T30" fmla="*/ 46 w 84"/>
                <a:gd name="T31" fmla="*/ 30 h 46"/>
                <a:gd name="T32" fmla="*/ 50 w 84"/>
                <a:gd name="T33" fmla="*/ 38 h 46"/>
                <a:gd name="T34" fmla="*/ 53 w 84"/>
                <a:gd name="T35" fmla="*/ 38 h 46"/>
                <a:gd name="T36" fmla="*/ 53 w 84"/>
                <a:gd name="T37" fmla="*/ 42 h 46"/>
                <a:gd name="T38" fmla="*/ 57 w 84"/>
                <a:gd name="T39" fmla="*/ 42 h 46"/>
                <a:gd name="T40" fmla="*/ 57 w 84"/>
                <a:gd name="T41" fmla="*/ 46 h 46"/>
                <a:gd name="T42" fmla="*/ 69 w 84"/>
                <a:gd name="T43" fmla="*/ 34 h 46"/>
                <a:gd name="T44" fmla="*/ 69 w 84"/>
                <a:gd name="T45" fmla="*/ 42 h 46"/>
                <a:gd name="T46" fmla="*/ 84 w 84"/>
                <a:gd name="T47" fmla="*/ 34 h 46"/>
                <a:gd name="T48" fmla="*/ 80 w 84"/>
                <a:gd name="T49" fmla="*/ 30 h 46"/>
                <a:gd name="T50" fmla="*/ 76 w 84"/>
                <a:gd name="T51" fmla="*/ 23 h 46"/>
                <a:gd name="T52" fmla="*/ 76 w 84"/>
                <a:gd name="T53"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46">
                  <a:moveTo>
                    <a:pt x="76" y="23"/>
                  </a:moveTo>
                  <a:lnTo>
                    <a:pt x="72" y="23"/>
                  </a:lnTo>
                  <a:lnTo>
                    <a:pt x="80" y="30"/>
                  </a:lnTo>
                  <a:lnTo>
                    <a:pt x="72" y="34"/>
                  </a:lnTo>
                  <a:lnTo>
                    <a:pt x="61" y="26"/>
                  </a:lnTo>
                  <a:lnTo>
                    <a:pt x="61" y="19"/>
                  </a:lnTo>
                  <a:lnTo>
                    <a:pt x="53" y="23"/>
                  </a:lnTo>
                  <a:lnTo>
                    <a:pt x="61" y="7"/>
                  </a:lnTo>
                  <a:lnTo>
                    <a:pt x="53" y="7"/>
                  </a:lnTo>
                  <a:lnTo>
                    <a:pt x="53" y="0"/>
                  </a:lnTo>
                  <a:lnTo>
                    <a:pt x="42" y="11"/>
                  </a:lnTo>
                  <a:lnTo>
                    <a:pt x="15" y="15"/>
                  </a:lnTo>
                  <a:lnTo>
                    <a:pt x="0" y="19"/>
                  </a:lnTo>
                  <a:lnTo>
                    <a:pt x="0" y="42"/>
                  </a:lnTo>
                  <a:lnTo>
                    <a:pt x="38" y="34"/>
                  </a:lnTo>
                  <a:lnTo>
                    <a:pt x="46" y="30"/>
                  </a:lnTo>
                  <a:lnTo>
                    <a:pt x="50" y="38"/>
                  </a:lnTo>
                  <a:lnTo>
                    <a:pt x="53" y="38"/>
                  </a:lnTo>
                  <a:lnTo>
                    <a:pt x="53" y="42"/>
                  </a:lnTo>
                  <a:lnTo>
                    <a:pt x="57" y="42"/>
                  </a:lnTo>
                  <a:lnTo>
                    <a:pt x="57" y="46"/>
                  </a:lnTo>
                  <a:lnTo>
                    <a:pt x="69" y="34"/>
                  </a:lnTo>
                  <a:lnTo>
                    <a:pt x="69" y="42"/>
                  </a:lnTo>
                  <a:lnTo>
                    <a:pt x="84" y="34"/>
                  </a:lnTo>
                  <a:lnTo>
                    <a:pt x="80" y="30"/>
                  </a:lnTo>
                  <a:lnTo>
                    <a:pt x="76" y="23"/>
                  </a:lnTo>
                  <a:lnTo>
                    <a:pt x="76" y="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0" name="Freeform 200"/>
            <p:cNvSpPr>
              <a:spLocks/>
            </p:cNvSpPr>
            <p:nvPr/>
          </p:nvSpPr>
          <p:spPr bwMode="auto">
            <a:xfrm>
              <a:off x="2318" y="1329"/>
              <a:ext cx="145" cy="77"/>
            </a:xfrm>
            <a:custGeom>
              <a:avLst/>
              <a:gdLst>
                <a:gd name="T0" fmla="*/ 137 w 145"/>
                <a:gd name="T1" fmla="*/ 35 h 77"/>
                <a:gd name="T2" fmla="*/ 137 w 145"/>
                <a:gd name="T3" fmla="*/ 23 h 77"/>
                <a:gd name="T4" fmla="*/ 118 w 145"/>
                <a:gd name="T5" fmla="*/ 27 h 77"/>
                <a:gd name="T6" fmla="*/ 122 w 145"/>
                <a:gd name="T7" fmla="*/ 15 h 77"/>
                <a:gd name="T8" fmla="*/ 95 w 145"/>
                <a:gd name="T9" fmla="*/ 23 h 77"/>
                <a:gd name="T10" fmla="*/ 84 w 145"/>
                <a:gd name="T11" fmla="*/ 31 h 77"/>
                <a:gd name="T12" fmla="*/ 68 w 145"/>
                <a:gd name="T13" fmla="*/ 31 h 77"/>
                <a:gd name="T14" fmla="*/ 57 w 145"/>
                <a:gd name="T15" fmla="*/ 19 h 77"/>
                <a:gd name="T16" fmla="*/ 49 w 145"/>
                <a:gd name="T17" fmla="*/ 15 h 77"/>
                <a:gd name="T18" fmla="*/ 42 w 145"/>
                <a:gd name="T19" fmla="*/ 23 h 77"/>
                <a:gd name="T20" fmla="*/ 45 w 145"/>
                <a:gd name="T21" fmla="*/ 8 h 77"/>
                <a:gd name="T22" fmla="*/ 57 w 145"/>
                <a:gd name="T23" fmla="*/ 4 h 77"/>
                <a:gd name="T24" fmla="*/ 49 w 145"/>
                <a:gd name="T25" fmla="*/ 0 h 77"/>
                <a:gd name="T26" fmla="*/ 30 w 145"/>
                <a:gd name="T27" fmla="*/ 15 h 77"/>
                <a:gd name="T28" fmla="*/ 0 w 145"/>
                <a:gd name="T29" fmla="*/ 35 h 77"/>
                <a:gd name="T30" fmla="*/ 7 w 145"/>
                <a:gd name="T31" fmla="*/ 38 h 77"/>
                <a:gd name="T32" fmla="*/ 53 w 145"/>
                <a:gd name="T33" fmla="*/ 50 h 77"/>
                <a:gd name="T34" fmla="*/ 53 w 145"/>
                <a:gd name="T35" fmla="*/ 54 h 77"/>
                <a:gd name="T36" fmla="*/ 61 w 145"/>
                <a:gd name="T37" fmla="*/ 58 h 77"/>
                <a:gd name="T38" fmla="*/ 57 w 145"/>
                <a:gd name="T39" fmla="*/ 69 h 77"/>
                <a:gd name="T40" fmla="*/ 65 w 145"/>
                <a:gd name="T41" fmla="*/ 65 h 77"/>
                <a:gd name="T42" fmla="*/ 65 w 145"/>
                <a:gd name="T43" fmla="*/ 77 h 77"/>
                <a:gd name="T44" fmla="*/ 80 w 145"/>
                <a:gd name="T45" fmla="*/ 46 h 77"/>
                <a:gd name="T46" fmla="*/ 80 w 145"/>
                <a:gd name="T47" fmla="*/ 58 h 77"/>
                <a:gd name="T48" fmla="*/ 88 w 145"/>
                <a:gd name="T49" fmla="*/ 46 h 77"/>
                <a:gd name="T50" fmla="*/ 88 w 145"/>
                <a:gd name="T51" fmla="*/ 58 h 77"/>
                <a:gd name="T52" fmla="*/ 95 w 145"/>
                <a:gd name="T53" fmla="*/ 46 h 77"/>
                <a:gd name="T54" fmla="*/ 107 w 145"/>
                <a:gd name="T55" fmla="*/ 42 h 77"/>
                <a:gd name="T56" fmla="*/ 111 w 145"/>
                <a:gd name="T57" fmla="*/ 38 h 77"/>
                <a:gd name="T58" fmla="*/ 130 w 145"/>
                <a:gd name="T59" fmla="*/ 46 h 77"/>
                <a:gd name="T60" fmla="*/ 130 w 145"/>
                <a:gd name="T61" fmla="*/ 38 h 77"/>
                <a:gd name="T62" fmla="*/ 145 w 145"/>
                <a:gd name="T63" fmla="*/ 38 h 77"/>
                <a:gd name="T64" fmla="*/ 137 w 145"/>
                <a:gd name="T6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77">
                  <a:moveTo>
                    <a:pt x="137" y="35"/>
                  </a:moveTo>
                  <a:lnTo>
                    <a:pt x="137" y="23"/>
                  </a:lnTo>
                  <a:lnTo>
                    <a:pt x="118" y="27"/>
                  </a:lnTo>
                  <a:lnTo>
                    <a:pt x="122" y="15"/>
                  </a:lnTo>
                  <a:lnTo>
                    <a:pt x="95" y="23"/>
                  </a:lnTo>
                  <a:lnTo>
                    <a:pt x="84" y="31"/>
                  </a:lnTo>
                  <a:lnTo>
                    <a:pt x="68" y="31"/>
                  </a:lnTo>
                  <a:lnTo>
                    <a:pt x="57" y="19"/>
                  </a:lnTo>
                  <a:lnTo>
                    <a:pt x="49" y="15"/>
                  </a:lnTo>
                  <a:lnTo>
                    <a:pt x="42" y="23"/>
                  </a:lnTo>
                  <a:lnTo>
                    <a:pt x="45" y="8"/>
                  </a:lnTo>
                  <a:lnTo>
                    <a:pt x="57" y="4"/>
                  </a:lnTo>
                  <a:lnTo>
                    <a:pt x="49" y="0"/>
                  </a:lnTo>
                  <a:lnTo>
                    <a:pt x="30" y="15"/>
                  </a:lnTo>
                  <a:lnTo>
                    <a:pt x="0" y="35"/>
                  </a:lnTo>
                  <a:lnTo>
                    <a:pt x="7" y="38"/>
                  </a:lnTo>
                  <a:lnTo>
                    <a:pt x="53" y="50"/>
                  </a:lnTo>
                  <a:lnTo>
                    <a:pt x="53" y="54"/>
                  </a:lnTo>
                  <a:lnTo>
                    <a:pt x="61" y="58"/>
                  </a:lnTo>
                  <a:lnTo>
                    <a:pt x="57" y="69"/>
                  </a:lnTo>
                  <a:lnTo>
                    <a:pt x="65" y="65"/>
                  </a:lnTo>
                  <a:lnTo>
                    <a:pt x="65" y="77"/>
                  </a:lnTo>
                  <a:lnTo>
                    <a:pt x="80" y="46"/>
                  </a:lnTo>
                  <a:lnTo>
                    <a:pt x="80" y="58"/>
                  </a:lnTo>
                  <a:lnTo>
                    <a:pt x="88" y="46"/>
                  </a:lnTo>
                  <a:lnTo>
                    <a:pt x="88" y="58"/>
                  </a:lnTo>
                  <a:lnTo>
                    <a:pt x="95" y="46"/>
                  </a:lnTo>
                  <a:lnTo>
                    <a:pt x="107" y="42"/>
                  </a:lnTo>
                  <a:lnTo>
                    <a:pt x="111" y="38"/>
                  </a:lnTo>
                  <a:lnTo>
                    <a:pt x="130" y="46"/>
                  </a:lnTo>
                  <a:lnTo>
                    <a:pt x="130" y="38"/>
                  </a:lnTo>
                  <a:lnTo>
                    <a:pt x="145" y="38"/>
                  </a:lnTo>
                  <a:lnTo>
                    <a:pt x="137" y="35"/>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1" name="Freeform 201"/>
            <p:cNvSpPr>
              <a:spLocks/>
            </p:cNvSpPr>
            <p:nvPr/>
          </p:nvSpPr>
          <p:spPr bwMode="auto">
            <a:xfrm>
              <a:off x="2318" y="1329"/>
              <a:ext cx="145" cy="77"/>
            </a:xfrm>
            <a:custGeom>
              <a:avLst/>
              <a:gdLst>
                <a:gd name="T0" fmla="*/ 137 w 145"/>
                <a:gd name="T1" fmla="*/ 35 h 77"/>
                <a:gd name="T2" fmla="*/ 137 w 145"/>
                <a:gd name="T3" fmla="*/ 23 h 77"/>
                <a:gd name="T4" fmla="*/ 118 w 145"/>
                <a:gd name="T5" fmla="*/ 27 h 77"/>
                <a:gd name="T6" fmla="*/ 122 w 145"/>
                <a:gd name="T7" fmla="*/ 15 h 77"/>
                <a:gd name="T8" fmla="*/ 95 w 145"/>
                <a:gd name="T9" fmla="*/ 23 h 77"/>
                <a:gd name="T10" fmla="*/ 84 w 145"/>
                <a:gd name="T11" fmla="*/ 31 h 77"/>
                <a:gd name="T12" fmla="*/ 68 w 145"/>
                <a:gd name="T13" fmla="*/ 31 h 77"/>
                <a:gd name="T14" fmla="*/ 57 w 145"/>
                <a:gd name="T15" fmla="*/ 19 h 77"/>
                <a:gd name="T16" fmla="*/ 49 w 145"/>
                <a:gd name="T17" fmla="*/ 15 h 77"/>
                <a:gd name="T18" fmla="*/ 42 w 145"/>
                <a:gd name="T19" fmla="*/ 23 h 77"/>
                <a:gd name="T20" fmla="*/ 45 w 145"/>
                <a:gd name="T21" fmla="*/ 8 h 77"/>
                <a:gd name="T22" fmla="*/ 57 w 145"/>
                <a:gd name="T23" fmla="*/ 4 h 77"/>
                <a:gd name="T24" fmla="*/ 49 w 145"/>
                <a:gd name="T25" fmla="*/ 0 h 77"/>
                <a:gd name="T26" fmla="*/ 30 w 145"/>
                <a:gd name="T27" fmla="*/ 15 h 77"/>
                <a:gd name="T28" fmla="*/ 0 w 145"/>
                <a:gd name="T29" fmla="*/ 35 h 77"/>
                <a:gd name="T30" fmla="*/ 7 w 145"/>
                <a:gd name="T31" fmla="*/ 38 h 77"/>
                <a:gd name="T32" fmla="*/ 53 w 145"/>
                <a:gd name="T33" fmla="*/ 50 h 77"/>
                <a:gd name="T34" fmla="*/ 53 w 145"/>
                <a:gd name="T35" fmla="*/ 54 h 77"/>
                <a:gd name="T36" fmla="*/ 61 w 145"/>
                <a:gd name="T37" fmla="*/ 58 h 77"/>
                <a:gd name="T38" fmla="*/ 57 w 145"/>
                <a:gd name="T39" fmla="*/ 69 h 77"/>
                <a:gd name="T40" fmla="*/ 65 w 145"/>
                <a:gd name="T41" fmla="*/ 65 h 77"/>
                <a:gd name="T42" fmla="*/ 65 w 145"/>
                <a:gd name="T43" fmla="*/ 77 h 77"/>
                <a:gd name="T44" fmla="*/ 80 w 145"/>
                <a:gd name="T45" fmla="*/ 46 h 77"/>
                <a:gd name="T46" fmla="*/ 80 w 145"/>
                <a:gd name="T47" fmla="*/ 58 h 77"/>
                <a:gd name="T48" fmla="*/ 88 w 145"/>
                <a:gd name="T49" fmla="*/ 46 h 77"/>
                <a:gd name="T50" fmla="*/ 88 w 145"/>
                <a:gd name="T51" fmla="*/ 58 h 77"/>
                <a:gd name="T52" fmla="*/ 95 w 145"/>
                <a:gd name="T53" fmla="*/ 46 h 77"/>
                <a:gd name="T54" fmla="*/ 107 w 145"/>
                <a:gd name="T55" fmla="*/ 42 h 77"/>
                <a:gd name="T56" fmla="*/ 111 w 145"/>
                <a:gd name="T57" fmla="*/ 38 h 77"/>
                <a:gd name="T58" fmla="*/ 130 w 145"/>
                <a:gd name="T59" fmla="*/ 46 h 77"/>
                <a:gd name="T60" fmla="*/ 130 w 145"/>
                <a:gd name="T61" fmla="*/ 38 h 77"/>
                <a:gd name="T62" fmla="*/ 145 w 145"/>
                <a:gd name="T63" fmla="*/ 38 h 77"/>
                <a:gd name="T64" fmla="*/ 137 w 145"/>
                <a:gd name="T65" fmla="*/ 35 h 77"/>
                <a:gd name="T66" fmla="*/ 137 w 145"/>
                <a:gd name="T6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77">
                  <a:moveTo>
                    <a:pt x="137" y="35"/>
                  </a:moveTo>
                  <a:lnTo>
                    <a:pt x="137" y="23"/>
                  </a:lnTo>
                  <a:lnTo>
                    <a:pt x="118" y="27"/>
                  </a:lnTo>
                  <a:lnTo>
                    <a:pt x="122" y="15"/>
                  </a:lnTo>
                  <a:lnTo>
                    <a:pt x="95" y="23"/>
                  </a:lnTo>
                  <a:lnTo>
                    <a:pt x="84" y="31"/>
                  </a:lnTo>
                  <a:lnTo>
                    <a:pt x="68" y="31"/>
                  </a:lnTo>
                  <a:lnTo>
                    <a:pt x="57" y="19"/>
                  </a:lnTo>
                  <a:lnTo>
                    <a:pt x="49" y="15"/>
                  </a:lnTo>
                  <a:lnTo>
                    <a:pt x="42" y="23"/>
                  </a:lnTo>
                  <a:lnTo>
                    <a:pt x="45" y="8"/>
                  </a:lnTo>
                  <a:lnTo>
                    <a:pt x="57" y="4"/>
                  </a:lnTo>
                  <a:lnTo>
                    <a:pt x="49" y="0"/>
                  </a:lnTo>
                  <a:lnTo>
                    <a:pt x="30" y="15"/>
                  </a:lnTo>
                  <a:lnTo>
                    <a:pt x="0" y="35"/>
                  </a:lnTo>
                  <a:lnTo>
                    <a:pt x="7" y="38"/>
                  </a:lnTo>
                  <a:lnTo>
                    <a:pt x="53" y="50"/>
                  </a:lnTo>
                  <a:lnTo>
                    <a:pt x="53" y="54"/>
                  </a:lnTo>
                  <a:lnTo>
                    <a:pt x="61" y="58"/>
                  </a:lnTo>
                  <a:lnTo>
                    <a:pt x="57" y="69"/>
                  </a:lnTo>
                  <a:lnTo>
                    <a:pt x="65" y="65"/>
                  </a:lnTo>
                  <a:lnTo>
                    <a:pt x="65" y="77"/>
                  </a:lnTo>
                  <a:lnTo>
                    <a:pt x="80" y="46"/>
                  </a:lnTo>
                  <a:lnTo>
                    <a:pt x="80" y="58"/>
                  </a:lnTo>
                  <a:lnTo>
                    <a:pt x="88" y="46"/>
                  </a:lnTo>
                  <a:lnTo>
                    <a:pt x="88" y="58"/>
                  </a:lnTo>
                  <a:lnTo>
                    <a:pt x="95" y="46"/>
                  </a:lnTo>
                  <a:lnTo>
                    <a:pt x="107" y="42"/>
                  </a:lnTo>
                  <a:lnTo>
                    <a:pt x="111" y="38"/>
                  </a:lnTo>
                  <a:lnTo>
                    <a:pt x="130" y="46"/>
                  </a:lnTo>
                  <a:lnTo>
                    <a:pt x="130" y="38"/>
                  </a:lnTo>
                  <a:lnTo>
                    <a:pt x="145" y="38"/>
                  </a:lnTo>
                  <a:lnTo>
                    <a:pt x="137" y="35"/>
                  </a:lnTo>
                  <a:lnTo>
                    <a:pt x="137" y="3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2" name="Freeform 202"/>
            <p:cNvSpPr>
              <a:spLocks/>
            </p:cNvSpPr>
            <p:nvPr/>
          </p:nvSpPr>
          <p:spPr bwMode="auto">
            <a:xfrm>
              <a:off x="2413" y="1375"/>
              <a:ext cx="100" cy="134"/>
            </a:xfrm>
            <a:custGeom>
              <a:avLst/>
              <a:gdLst>
                <a:gd name="T0" fmla="*/ 96 w 100"/>
                <a:gd name="T1" fmla="*/ 96 h 134"/>
                <a:gd name="T2" fmla="*/ 96 w 100"/>
                <a:gd name="T3" fmla="*/ 100 h 134"/>
                <a:gd name="T4" fmla="*/ 96 w 100"/>
                <a:gd name="T5" fmla="*/ 96 h 134"/>
                <a:gd name="T6" fmla="*/ 92 w 100"/>
                <a:gd name="T7" fmla="*/ 96 h 134"/>
                <a:gd name="T8" fmla="*/ 81 w 100"/>
                <a:gd name="T9" fmla="*/ 126 h 134"/>
                <a:gd name="T10" fmla="*/ 46 w 100"/>
                <a:gd name="T11" fmla="*/ 130 h 134"/>
                <a:gd name="T12" fmla="*/ 0 w 100"/>
                <a:gd name="T13" fmla="*/ 134 h 134"/>
                <a:gd name="T14" fmla="*/ 12 w 100"/>
                <a:gd name="T15" fmla="*/ 107 h 134"/>
                <a:gd name="T16" fmla="*/ 0 w 100"/>
                <a:gd name="T17" fmla="*/ 73 h 134"/>
                <a:gd name="T18" fmla="*/ 4 w 100"/>
                <a:gd name="T19" fmla="*/ 38 h 134"/>
                <a:gd name="T20" fmla="*/ 16 w 100"/>
                <a:gd name="T21" fmla="*/ 23 h 134"/>
                <a:gd name="T22" fmla="*/ 19 w 100"/>
                <a:gd name="T23" fmla="*/ 35 h 134"/>
                <a:gd name="T24" fmla="*/ 23 w 100"/>
                <a:gd name="T25" fmla="*/ 19 h 134"/>
                <a:gd name="T26" fmla="*/ 31 w 100"/>
                <a:gd name="T27" fmla="*/ 15 h 134"/>
                <a:gd name="T28" fmla="*/ 27 w 100"/>
                <a:gd name="T29" fmla="*/ 12 h 134"/>
                <a:gd name="T30" fmla="*/ 31 w 100"/>
                <a:gd name="T31" fmla="*/ 4 h 134"/>
                <a:gd name="T32" fmla="*/ 35 w 100"/>
                <a:gd name="T33" fmla="*/ 0 h 134"/>
                <a:gd name="T34" fmla="*/ 65 w 100"/>
                <a:gd name="T35" fmla="*/ 12 h 134"/>
                <a:gd name="T36" fmla="*/ 69 w 100"/>
                <a:gd name="T37" fmla="*/ 19 h 134"/>
                <a:gd name="T38" fmla="*/ 65 w 100"/>
                <a:gd name="T39" fmla="*/ 23 h 134"/>
                <a:gd name="T40" fmla="*/ 73 w 100"/>
                <a:gd name="T41" fmla="*/ 31 h 134"/>
                <a:gd name="T42" fmla="*/ 73 w 100"/>
                <a:gd name="T43" fmla="*/ 42 h 134"/>
                <a:gd name="T44" fmla="*/ 61 w 100"/>
                <a:gd name="T45" fmla="*/ 57 h 134"/>
                <a:gd name="T46" fmla="*/ 61 w 100"/>
                <a:gd name="T47" fmla="*/ 65 h 134"/>
                <a:gd name="T48" fmla="*/ 65 w 100"/>
                <a:gd name="T49" fmla="*/ 69 h 134"/>
                <a:gd name="T50" fmla="*/ 73 w 100"/>
                <a:gd name="T51" fmla="*/ 57 h 134"/>
                <a:gd name="T52" fmla="*/ 81 w 100"/>
                <a:gd name="T53" fmla="*/ 50 h 134"/>
                <a:gd name="T54" fmla="*/ 88 w 100"/>
                <a:gd name="T55" fmla="*/ 57 h 134"/>
                <a:gd name="T56" fmla="*/ 100 w 100"/>
                <a:gd name="T57" fmla="*/ 84 h 134"/>
                <a:gd name="T58" fmla="*/ 96 w 100"/>
                <a:gd name="T59" fmla="*/ 9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134">
                  <a:moveTo>
                    <a:pt x="96" y="96"/>
                  </a:moveTo>
                  <a:lnTo>
                    <a:pt x="96" y="100"/>
                  </a:lnTo>
                  <a:lnTo>
                    <a:pt x="96" y="96"/>
                  </a:lnTo>
                  <a:lnTo>
                    <a:pt x="92" y="96"/>
                  </a:lnTo>
                  <a:lnTo>
                    <a:pt x="81" y="126"/>
                  </a:lnTo>
                  <a:lnTo>
                    <a:pt x="46" y="130"/>
                  </a:lnTo>
                  <a:lnTo>
                    <a:pt x="0" y="134"/>
                  </a:lnTo>
                  <a:lnTo>
                    <a:pt x="12" y="107"/>
                  </a:lnTo>
                  <a:lnTo>
                    <a:pt x="0" y="73"/>
                  </a:lnTo>
                  <a:lnTo>
                    <a:pt x="4" y="38"/>
                  </a:lnTo>
                  <a:lnTo>
                    <a:pt x="16" y="23"/>
                  </a:lnTo>
                  <a:lnTo>
                    <a:pt x="19" y="35"/>
                  </a:lnTo>
                  <a:lnTo>
                    <a:pt x="23" y="19"/>
                  </a:lnTo>
                  <a:lnTo>
                    <a:pt x="31" y="15"/>
                  </a:lnTo>
                  <a:lnTo>
                    <a:pt x="27" y="12"/>
                  </a:lnTo>
                  <a:lnTo>
                    <a:pt x="31" y="4"/>
                  </a:lnTo>
                  <a:lnTo>
                    <a:pt x="35" y="0"/>
                  </a:lnTo>
                  <a:lnTo>
                    <a:pt x="65" y="12"/>
                  </a:lnTo>
                  <a:lnTo>
                    <a:pt x="69" y="19"/>
                  </a:lnTo>
                  <a:lnTo>
                    <a:pt x="65" y="23"/>
                  </a:lnTo>
                  <a:lnTo>
                    <a:pt x="73" y="31"/>
                  </a:lnTo>
                  <a:lnTo>
                    <a:pt x="73" y="42"/>
                  </a:lnTo>
                  <a:lnTo>
                    <a:pt x="61" y="57"/>
                  </a:lnTo>
                  <a:lnTo>
                    <a:pt x="61" y="65"/>
                  </a:lnTo>
                  <a:lnTo>
                    <a:pt x="65" y="69"/>
                  </a:lnTo>
                  <a:lnTo>
                    <a:pt x="73" y="57"/>
                  </a:lnTo>
                  <a:lnTo>
                    <a:pt x="81" y="50"/>
                  </a:lnTo>
                  <a:lnTo>
                    <a:pt x="88" y="57"/>
                  </a:lnTo>
                  <a:lnTo>
                    <a:pt x="100" y="84"/>
                  </a:lnTo>
                  <a:lnTo>
                    <a:pt x="96" y="9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3" name="Freeform 203"/>
            <p:cNvSpPr>
              <a:spLocks/>
            </p:cNvSpPr>
            <p:nvPr/>
          </p:nvSpPr>
          <p:spPr bwMode="auto">
            <a:xfrm>
              <a:off x="2413" y="1375"/>
              <a:ext cx="100" cy="134"/>
            </a:xfrm>
            <a:custGeom>
              <a:avLst/>
              <a:gdLst>
                <a:gd name="T0" fmla="*/ 96 w 100"/>
                <a:gd name="T1" fmla="*/ 96 h 134"/>
                <a:gd name="T2" fmla="*/ 96 w 100"/>
                <a:gd name="T3" fmla="*/ 100 h 134"/>
                <a:gd name="T4" fmla="*/ 96 w 100"/>
                <a:gd name="T5" fmla="*/ 96 h 134"/>
                <a:gd name="T6" fmla="*/ 92 w 100"/>
                <a:gd name="T7" fmla="*/ 96 h 134"/>
                <a:gd name="T8" fmla="*/ 81 w 100"/>
                <a:gd name="T9" fmla="*/ 126 h 134"/>
                <a:gd name="T10" fmla="*/ 46 w 100"/>
                <a:gd name="T11" fmla="*/ 130 h 134"/>
                <a:gd name="T12" fmla="*/ 0 w 100"/>
                <a:gd name="T13" fmla="*/ 134 h 134"/>
                <a:gd name="T14" fmla="*/ 12 w 100"/>
                <a:gd name="T15" fmla="*/ 107 h 134"/>
                <a:gd name="T16" fmla="*/ 0 w 100"/>
                <a:gd name="T17" fmla="*/ 73 h 134"/>
                <a:gd name="T18" fmla="*/ 4 w 100"/>
                <a:gd name="T19" fmla="*/ 38 h 134"/>
                <a:gd name="T20" fmla="*/ 16 w 100"/>
                <a:gd name="T21" fmla="*/ 23 h 134"/>
                <a:gd name="T22" fmla="*/ 19 w 100"/>
                <a:gd name="T23" fmla="*/ 35 h 134"/>
                <a:gd name="T24" fmla="*/ 23 w 100"/>
                <a:gd name="T25" fmla="*/ 19 h 134"/>
                <a:gd name="T26" fmla="*/ 31 w 100"/>
                <a:gd name="T27" fmla="*/ 15 h 134"/>
                <a:gd name="T28" fmla="*/ 27 w 100"/>
                <a:gd name="T29" fmla="*/ 12 h 134"/>
                <a:gd name="T30" fmla="*/ 31 w 100"/>
                <a:gd name="T31" fmla="*/ 4 h 134"/>
                <a:gd name="T32" fmla="*/ 35 w 100"/>
                <a:gd name="T33" fmla="*/ 0 h 134"/>
                <a:gd name="T34" fmla="*/ 65 w 100"/>
                <a:gd name="T35" fmla="*/ 12 h 134"/>
                <a:gd name="T36" fmla="*/ 69 w 100"/>
                <a:gd name="T37" fmla="*/ 19 h 134"/>
                <a:gd name="T38" fmla="*/ 65 w 100"/>
                <a:gd name="T39" fmla="*/ 23 h 134"/>
                <a:gd name="T40" fmla="*/ 73 w 100"/>
                <a:gd name="T41" fmla="*/ 31 h 134"/>
                <a:gd name="T42" fmla="*/ 73 w 100"/>
                <a:gd name="T43" fmla="*/ 42 h 134"/>
                <a:gd name="T44" fmla="*/ 61 w 100"/>
                <a:gd name="T45" fmla="*/ 57 h 134"/>
                <a:gd name="T46" fmla="*/ 61 w 100"/>
                <a:gd name="T47" fmla="*/ 65 h 134"/>
                <a:gd name="T48" fmla="*/ 65 w 100"/>
                <a:gd name="T49" fmla="*/ 69 h 134"/>
                <a:gd name="T50" fmla="*/ 73 w 100"/>
                <a:gd name="T51" fmla="*/ 57 h 134"/>
                <a:gd name="T52" fmla="*/ 81 w 100"/>
                <a:gd name="T53" fmla="*/ 50 h 134"/>
                <a:gd name="T54" fmla="*/ 88 w 100"/>
                <a:gd name="T55" fmla="*/ 57 h 134"/>
                <a:gd name="T56" fmla="*/ 100 w 100"/>
                <a:gd name="T57" fmla="*/ 84 h 134"/>
                <a:gd name="T58" fmla="*/ 96 w 100"/>
                <a:gd name="T59" fmla="*/ 96 h 134"/>
                <a:gd name="T60" fmla="*/ 96 w 100"/>
                <a:gd name="T61" fmla="*/ 10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34">
                  <a:moveTo>
                    <a:pt x="96" y="96"/>
                  </a:moveTo>
                  <a:lnTo>
                    <a:pt x="96" y="100"/>
                  </a:lnTo>
                  <a:lnTo>
                    <a:pt x="96" y="96"/>
                  </a:lnTo>
                  <a:lnTo>
                    <a:pt x="92" y="96"/>
                  </a:lnTo>
                  <a:lnTo>
                    <a:pt x="81" y="126"/>
                  </a:lnTo>
                  <a:lnTo>
                    <a:pt x="46" y="130"/>
                  </a:lnTo>
                  <a:lnTo>
                    <a:pt x="0" y="134"/>
                  </a:lnTo>
                  <a:lnTo>
                    <a:pt x="12" y="107"/>
                  </a:lnTo>
                  <a:lnTo>
                    <a:pt x="0" y="73"/>
                  </a:lnTo>
                  <a:lnTo>
                    <a:pt x="4" y="38"/>
                  </a:lnTo>
                  <a:lnTo>
                    <a:pt x="16" y="23"/>
                  </a:lnTo>
                  <a:lnTo>
                    <a:pt x="19" y="35"/>
                  </a:lnTo>
                  <a:lnTo>
                    <a:pt x="23" y="19"/>
                  </a:lnTo>
                  <a:lnTo>
                    <a:pt x="31" y="15"/>
                  </a:lnTo>
                  <a:lnTo>
                    <a:pt x="27" y="12"/>
                  </a:lnTo>
                  <a:lnTo>
                    <a:pt x="31" y="4"/>
                  </a:lnTo>
                  <a:lnTo>
                    <a:pt x="35" y="0"/>
                  </a:lnTo>
                  <a:lnTo>
                    <a:pt x="65" y="12"/>
                  </a:lnTo>
                  <a:lnTo>
                    <a:pt x="69" y="19"/>
                  </a:lnTo>
                  <a:lnTo>
                    <a:pt x="65" y="23"/>
                  </a:lnTo>
                  <a:lnTo>
                    <a:pt x="73" y="31"/>
                  </a:lnTo>
                  <a:lnTo>
                    <a:pt x="73" y="42"/>
                  </a:lnTo>
                  <a:lnTo>
                    <a:pt x="61" y="57"/>
                  </a:lnTo>
                  <a:lnTo>
                    <a:pt x="61" y="65"/>
                  </a:lnTo>
                  <a:lnTo>
                    <a:pt x="65" y="69"/>
                  </a:lnTo>
                  <a:lnTo>
                    <a:pt x="73" y="57"/>
                  </a:lnTo>
                  <a:lnTo>
                    <a:pt x="81" y="50"/>
                  </a:lnTo>
                  <a:lnTo>
                    <a:pt x="88" y="57"/>
                  </a:lnTo>
                  <a:lnTo>
                    <a:pt x="100" y="84"/>
                  </a:lnTo>
                  <a:lnTo>
                    <a:pt x="96" y="96"/>
                  </a:lnTo>
                  <a:lnTo>
                    <a:pt x="96" y="10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4" name="Freeform 204"/>
            <p:cNvSpPr>
              <a:spLocks/>
            </p:cNvSpPr>
            <p:nvPr/>
          </p:nvSpPr>
          <p:spPr bwMode="auto">
            <a:xfrm>
              <a:off x="2165" y="1275"/>
              <a:ext cx="168" cy="188"/>
            </a:xfrm>
            <a:custGeom>
              <a:avLst/>
              <a:gdLst>
                <a:gd name="T0" fmla="*/ 141 w 168"/>
                <a:gd name="T1" fmla="*/ 54 h 188"/>
                <a:gd name="T2" fmla="*/ 114 w 168"/>
                <a:gd name="T3" fmla="*/ 81 h 188"/>
                <a:gd name="T4" fmla="*/ 118 w 168"/>
                <a:gd name="T5" fmla="*/ 85 h 188"/>
                <a:gd name="T6" fmla="*/ 111 w 168"/>
                <a:gd name="T7" fmla="*/ 85 h 188"/>
                <a:gd name="T8" fmla="*/ 111 w 168"/>
                <a:gd name="T9" fmla="*/ 104 h 188"/>
                <a:gd name="T10" fmla="*/ 99 w 168"/>
                <a:gd name="T11" fmla="*/ 115 h 188"/>
                <a:gd name="T12" fmla="*/ 103 w 168"/>
                <a:gd name="T13" fmla="*/ 127 h 188"/>
                <a:gd name="T14" fmla="*/ 103 w 168"/>
                <a:gd name="T15" fmla="*/ 131 h 188"/>
                <a:gd name="T16" fmla="*/ 99 w 168"/>
                <a:gd name="T17" fmla="*/ 146 h 188"/>
                <a:gd name="T18" fmla="*/ 133 w 168"/>
                <a:gd name="T19" fmla="*/ 169 h 188"/>
                <a:gd name="T20" fmla="*/ 137 w 168"/>
                <a:gd name="T21" fmla="*/ 184 h 188"/>
                <a:gd name="T22" fmla="*/ 15 w 168"/>
                <a:gd name="T23" fmla="*/ 188 h 188"/>
                <a:gd name="T24" fmla="*/ 15 w 168"/>
                <a:gd name="T25" fmla="*/ 131 h 188"/>
                <a:gd name="T26" fmla="*/ 7 w 168"/>
                <a:gd name="T27" fmla="*/ 119 h 188"/>
                <a:gd name="T28" fmla="*/ 15 w 168"/>
                <a:gd name="T29" fmla="*/ 112 h 188"/>
                <a:gd name="T30" fmla="*/ 0 w 168"/>
                <a:gd name="T31" fmla="*/ 12 h 188"/>
                <a:gd name="T32" fmla="*/ 46 w 168"/>
                <a:gd name="T33" fmla="*/ 12 h 188"/>
                <a:gd name="T34" fmla="*/ 46 w 168"/>
                <a:gd name="T35" fmla="*/ 0 h 188"/>
                <a:gd name="T36" fmla="*/ 49 w 168"/>
                <a:gd name="T37" fmla="*/ 0 h 188"/>
                <a:gd name="T38" fmla="*/ 57 w 168"/>
                <a:gd name="T39" fmla="*/ 20 h 188"/>
                <a:gd name="T40" fmla="*/ 72 w 168"/>
                <a:gd name="T41" fmla="*/ 23 h 188"/>
                <a:gd name="T42" fmla="*/ 76 w 168"/>
                <a:gd name="T43" fmla="*/ 27 h 188"/>
                <a:gd name="T44" fmla="*/ 91 w 168"/>
                <a:gd name="T45" fmla="*/ 23 h 188"/>
                <a:gd name="T46" fmla="*/ 99 w 168"/>
                <a:gd name="T47" fmla="*/ 27 h 188"/>
                <a:gd name="T48" fmla="*/ 107 w 168"/>
                <a:gd name="T49" fmla="*/ 35 h 188"/>
                <a:gd name="T50" fmla="*/ 114 w 168"/>
                <a:gd name="T51" fmla="*/ 31 h 188"/>
                <a:gd name="T52" fmla="*/ 126 w 168"/>
                <a:gd name="T53" fmla="*/ 43 h 188"/>
                <a:gd name="T54" fmla="*/ 141 w 168"/>
                <a:gd name="T55" fmla="*/ 35 h 188"/>
                <a:gd name="T56" fmla="*/ 141 w 168"/>
                <a:gd name="T57" fmla="*/ 39 h 188"/>
                <a:gd name="T58" fmla="*/ 168 w 168"/>
                <a:gd name="T59" fmla="*/ 39 h 188"/>
                <a:gd name="T60" fmla="*/ 141 w 168"/>
                <a:gd name="T61" fmla="*/ 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8" h="188">
                  <a:moveTo>
                    <a:pt x="141" y="54"/>
                  </a:moveTo>
                  <a:lnTo>
                    <a:pt x="114" y="81"/>
                  </a:lnTo>
                  <a:lnTo>
                    <a:pt x="118" y="85"/>
                  </a:lnTo>
                  <a:lnTo>
                    <a:pt x="111" y="85"/>
                  </a:lnTo>
                  <a:lnTo>
                    <a:pt x="111" y="104"/>
                  </a:lnTo>
                  <a:lnTo>
                    <a:pt x="99" y="115"/>
                  </a:lnTo>
                  <a:lnTo>
                    <a:pt x="103" y="127"/>
                  </a:lnTo>
                  <a:lnTo>
                    <a:pt x="103" y="131"/>
                  </a:lnTo>
                  <a:lnTo>
                    <a:pt x="99" y="146"/>
                  </a:lnTo>
                  <a:lnTo>
                    <a:pt x="133" y="169"/>
                  </a:lnTo>
                  <a:lnTo>
                    <a:pt x="137" y="184"/>
                  </a:lnTo>
                  <a:lnTo>
                    <a:pt x="15" y="188"/>
                  </a:lnTo>
                  <a:lnTo>
                    <a:pt x="15" y="131"/>
                  </a:lnTo>
                  <a:lnTo>
                    <a:pt x="7" y="119"/>
                  </a:lnTo>
                  <a:lnTo>
                    <a:pt x="15" y="112"/>
                  </a:lnTo>
                  <a:lnTo>
                    <a:pt x="0" y="12"/>
                  </a:lnTo>
                  <a:lnTo>
                    <a:pt x="46" y="12"/>
                  </a:lnTo>
                  <a:lnTo>
                    <a:pt x="46" y="0"/>
                  </a:lnTo>
                  <a:lnTo>
                    <a:pt x="49" y="0"/>
                  </a:lnTo>
                  <a:lnTo>
                    <a:pt x="57" y="20"/>
                  </a:lnTo>
                  <a:lnTo>
                    <a:pt x="72" y="23"/>
                  </a:lnTo>
                  <a:lnTo>
                    <a:pt x="76" y="27"/>
                  </a:lnTo>
                  <a:lnTo>
                    <a:pt x="91" y="23"/>
                  </a:lnTo>
                  <a:lnTo>
                    <a:pt x="99" y="27"/>
                  </a:lnTo>
                  <a:lnTo>
                    <a:pt x="107" y="35"/>
                  </a:lnTo>
                  <a:lnTo>
                    <a:pt x="114" y="31"/>
                  </a:lnTo>
                  <a:lnTo>
                    <a:pt x="126" y="43"/>
                  </a:lnTo>
                  <a:lnTo>
                    <a:pt x="141" y="35"/>
                  </a:lnTo>
                  <a:lnTo>
                    <a:pt x="141" y="39"/>
                  </a:lnTo>
                  <a:lnTo>
                    <a:pt x="168" y="39"/>
                  </a:lnTo>
                  <a:lnTo>
                    <a:pt x="141" y="54"/>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5" name="Freeform 205"/>
            <p:cNvSpPr>
              <a:spLocks/>
            </p:cNvSpPr>
            <p:nvPr/>
          </p:nvSpPr>
          <p:spPr bwMode="auto">
            <a:xfrm>
              <a:off x="2165" y="1275"/>
              <a:ext cx="168" cy="188"/>
            </a:xfrm>
            <a:custGeom>
              <a:avLst/>
              <a:gdLst>
                <a:gd name="T0" fmla="*/ 141 w 168"/>
                <a:gd name="T1" fmla="*/ 54 h 188"/>
                <a:gd name="T2" fmla="*/ 114 w 168"/>
                <a:gd name="T3" fmla="*/ 81 h 188"/>
                <a:gd name="T4" fmla="*/ 118 w 168"/>
                <a:gd name="T5" fmla="*/ 85 h 188"/>
                <a:gd name="T6" fmla="*/ 111 w 168"/>
                <a:gd name="T7" fmla="*/ 85 h 188"/>
                <a:gd name="T8" fmla="*/ 111 w 168"/>
                <a:gd name="T9" fmla="*/ 104 h 188"/>
                <a:gd name="T10" fmla="*/ 99 w 168"/>
                <a:gd name="T11" fmla="*/ 115 h 188"/>
                <a:gd name="T12" fmla="*/ 103 w 168"/>
                <a:gd name="T13" fmla="*/ 127 h 188"/>
                <a:gd name="T14" fmla="*/ 103 w 168"/>
                <a:gd name="T15" fmla="*/ 131 h 188"/>
                <a:gd name="T16" fmla="*/ 99 w 168"/>
                <a:gd name="T17" fmla="*/ 146 h 188"/>
                <a:gd name="T18" fmla="*/ 133 w 168"/>
                <a:gd name="T19" fmla="*/ 169 h 188"/>
                <a:gd name="T20" fmla="*/ 137 w 168"/>
                <a:gd name="T21" fmla="*/ 184 h 188"/>
                <a:gd name="T22" fmla="*/ 15 w 168"/>
                <a:gd name="T23" fmla="*/ 188 h 188"/>
                <a:gd name="T24" fmla="*/ 15 w 168"/>
                <a:gd name="T25" fmla="*/ 131 h 188"/>
                <a:gd name="T26" fmla="*/ 7 w 168"/>
                <a:gd name="T27" fmla="*/ 119 h 188"/>
                <a:gd name="T28" fmla="*/ 15 w 168"/>
                <a:gd name="T29" fmla="*/ 112 h 188"/>
                <a:gd name="T30" fmla="*/ 0 w 168"/>
                <a:gd name="T31" fmla="*/ 12 h 188"/>
                <a:gd name="T32" fmla="*/ 46 w 168"/>
                <a:gd name="T33" fmla="*/ 12 h 188"/>
                <a:gd name="T34" fmla="*/ 46 w 168"/>
                <a:gd name="T35" fmla="*/ 0 h 188"/>
                <a:gd name="T36" fmla="*/ 49 w 168"/>
                <a:gd name="T37" fmla="*/ 0 h 188"/>
                <a:gd name="T38" fmla="*/ 57 w 168"/>
                <a:gd name="T39" fmla="*/ 20 h 188"/>
                <a:gd name="T40" fmla="*/ 72 w 168"/>
                <a:gd name="T41" fmla="*/ 23 h 188"/>
                <a:gd name="T42" fmla="*/ 76 w 168"/>
                <a:gd name="T43" fmla="*/ 27 h 188"/>
                <a:gd name="T44" fmla="*/ 91 w 168"/>
                <a:gd name="T45" fmla="*/ 23 h 188"/>
                <a:gd name="T46" fmla="*/ 99 w 168"/>
                <a:gd name="T47" fmla="*/ 27 h 188"/>
                <a:gd name="T48" fmla="*/ 107 w 168"/>
                <a:gd name="T49" fmla="*/ 35 h 188"/>
                <a:gd name="T50" fmla="*/ 114 w 168"/>
                <a:gd name="T51" fmla="*/ 31 h 188"/>
                <a:gd name="T52" fmla="*/ 126 w 168"/>
                <a:gd name="T53" fmla="*/ 43 h 188"/>
                <a:gd name="T54" fmla="*/ 141 w 168"/>
                <a:gd name="T55" fmla="*/ 35 h 188"/>
                <a:gd name="T56" fmla="*/ 141 w 168"/>
                <a:gd name="T57" fmla="*/ 39 h 188"/>
                <a:gd name="T58" fmla="*/ 168 w 168"/>
                <a:gd name="T59" fmla="*/ 39 h 188"/>
                <a:gd name="T60" fmla="*/ 141 w 168"/>
                <a:gd name="T61" fmla="*/ 54 h 188"/>
                <a:gd name="T62" fmla="*/ 141 w 168"/>
                <a:gd name="T63" fmla="*/ 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88">
                  <a:moveTo>
                    <a:pt x="141" y="54"/>
                  </a:moveTo>
                  <a:lnTo>
                    <a:pt x="114" y="81"/>
                  </a:lnTo>
                  <a:lnTo>
                    <a:pt x="118" y="85"/>
                  </a:lnTo>
                  <a:lnTo>
                    <a:pt x="111" y="85"/>
                  </a:lnTo>
                  <a:lnTo>
                    <a:pt x="111" y="104"/>
                  </a:lnTo>
                  <a:lnTo>
                    <a:pt x="99" y="115"/>
                  </a:lnTo>
                  <a:lnTo>
                    <a:pt x="103" y="127"/>
                  </a:lnTo>
                  <a:lnTo>
                    <a:pt x="103" y="131"/>
                  </a:lnTo>
                  <a:lnTo>
                    <a:pt x="99" y="146"/>
                  </a:lnTo>
                  <a:lnTo>
                    <a:pt x="133" y="169"/>
                  </a:lnTo>
                  <a:lnTo>
                    <a:pt x="137" y="184"/>
                  </a:lnTo>
                  <a:lnTo>
                    <a:pt x="15" y="188"/>
                  </a:lnTo>
                  <a:lnTo>
                    <a:pt x="15" y="131"/>
                  </a:lnTo>
                  <a:lnTo>
                    <a:pt x="7" y="119"/>
                  </a:lnTo>
                  <a:lnTo>
                    <a:pt x="15" y="112"/>
                  </a:lnTo>
                  <a:lnTo>
                    <a:pt x="0" y="12"/>
                  </a:lnTo>
                  <a:lnTo>
                    <a:pt x="46" y="12"/>
                  </a:lnTo>
                  <a:lnTo>
                    <a:pt x="46" y="0"/>
                  </a:lnTo>
                  <a:lnTo>
                    <a:pt x="49" y="0"/>
                  </a:lnTo>
                  <a:lnTo>
                    <a:pt x="57" y="20"/>
                  </a:lnTo>
                  <a:lnTo>
                    <a:pt x="72" y="23"/>
                  </a:lnTo>
                  <a:lnTo>
                    <a:pt x="76" y="27"/>
                  </a:lnTo>
                  <a:lnTo>
                    <a:pt x="91" y="23"/>
                  </a:lnTo>
                  <a:lnTo>
                    <a:pt x="99" y="27"/>
                  </a:lnTo>
                  <a:lnTo>
                    <a:pt x="107" y="35"/>
                  </a:lnTo>
                  <a:lnTo>
                    <a:pt x="114" y="31"/>
                  </a:lnTo>
                  <a:lnTo>
                    <a:pt x="126" y="43"/>
                  </a:lnTo>
                  <a:lnTo>
                    <a:pt x="141" y="35"/>
                  </a:lnTo>
                  <a:lnTo>
                    <a:pt x="141" y="39"/>
                  </a:lnTo>
                  <a:lnTo>
                    <a:pt x="168" y="39"/>
                  </a:lnTo>
                  <a:lnTo>
                    <a:pt x="141" y="54"/>
                  </a:lnTo>
                  <a:lnTo>
                    <a:pt x="141" y="5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6" name="Freeform 206"/>
            <p:cNvSpPr>
              <a:spLocks/>
            </p:cNvSpPr>
            <p:nvPr/>
          </p:nvSpPr>
          <p:spPr bwMode="auto">
            <a:xfrm>
              <a:off x="2310" y="1731"/>
              <a:ext cx="92" cy="157"/>
            </a:xfrm>
            <a:custGeom>
              <a:avLst/>
              <a:gdLst>
                <a:gd name="T0" fmla="*/ 88 w 92"/>
                <a:gd name="T1" fmla="*/ 100 h 157"/>
                <a:gd name="T2" fmla="*/ 92 w 92"/>
                <a:gd name="T3" fmla="*/ 150 h 157"/>
                <a:gd name="T4" fmla="*/ 65 w 92"/>
                <a:gd name="T5" fmla="*/ 150 h 157"/>
                <a:gd name="T6" fmla="*/ 65 w 92"/>
                <a:gd name="T7" fmla="*/ 157 h 157"/>
                <a:gd name="T8" fmla="*/ 61 w 92"/>
                <a:gd name="T9" fmla="*/ 157 h 157"/>
                <a:gd name="T10" fmla="*/ 53 w 92"/>
                <a:gd name="T11" fmla="*/ 142 h 157"/>
                <a:gd name="T12" fmla="*/ 53 w 92"/>
                <a:gd name="T13" fmla="*/ 131 h 157"/>
                <a:gd name="T14" fmla="*/ 4 w 92"/>
                <a:gd name="T15" fmla="*/ 134 h 157"/>
                <a:gd name="T16" fmla="*/ 0 w 92"/>
                <a:gd name="T17" fmla="*/ 127 h 157"/>
                <a:gd name="T18" fmla="*/ 8 w 92"/>
                <a:gd name="T19" fmla="*/ 115 h 157"/>
                <a:gd name="T20" fmla="*/ 4 w 92"/>
                <a:gd name="T21" fmla="*/ 115 h 157"/>
                <a:gd name="T22" fmla="*/ 11 w 92"/>
                <a:gd name="T23" fmla="*/ 111 h 157"/>
                <a:gd name="T24" fmla="*/ 8 w 92"/>
                <a:gd name="T25" fmla="*/ 108 h 157"/>
                <a:gd name="T26" fmla="*/ 19 w 92"/>
                <a:gd name="T27" fmla="*/ 96 h 157"/>
                <a:gd name="T28" fmla="*/ 11 w 92"/>
                <a:gd name="T29" fmla="*/ 96 h 157"/>
                <a:gd name="T30" fmla="*/ 19 w 92"/>
                <a:gd name="T31" fmla="*/ 88 h 157"/>
                <a:gd name="T32" fmla="*/ 15 w 92"/>
                <a:gd name="T33" fmla="*/ 85 h 157"/>
                <a:gd name="T34" fmla="*/ 19 w 92"/>
                <a:gd name="T35" fmla="*/ 85 h 157"/>
                <a:gd name="T36" fmla="*/ 15 w 92"/>
                <a:gd name="T37" fmla="*/ 81 h 157"/>
                <a:gd name="T38" fmla="*/ 11 w 92"/>
                <a:gd name="T39" fmla="*/ 81 h 157"/>
                <a:gd name="T40" fmla="*/ 11 w 92"/>
                <a:gd name="T41" fmla="*/ 69 h 157"/>
                <a:gd name="T42" fmla="*/ 15 w 92"/>
                <a:gd name="T43" fmla="*/ 62 h 157"/>
                <a:gd name="T44" fmla="*/ 15 w 92"/>
                <a:gd name="T45" fmla="*/ 54 h 157"/>
                <a:gd name="T46" fmla="*/ 8 w 92"/>
                <a:gd name="T47" fmla="*/ 54 h 157"/>
                <a:gd name="T48" fmla="*/ 8 w 92"/>
                <a:gd name="T49" fmla="*/ 46 h 157"/>
                <a:gd name="T50" fmla="*/ 15 w 92"/>
                <a:gd name="T51" fmla="*/ 46 h 157"/>
                <a:gd name="T52" fmla="*/ 11 w 92"/>
                <a:gd name="T53" fmla="*/ 39 h 157"/>
                <a:gd name="T54" fmla="*/ 19 w 92"/>
                <a:gd name="T55" fmla="*/ 31 h 157"/>
                <a:gd name="T56" fmla="*/ 15 w 92"/>
                <a:gd name="T57" fmla="*/ 31 h 157"/>
                <a:gd name="T58" fmla="*/ 27 w 92"/>
                <a:gd name="T59" fmla="*/ 23 h 157"/>
                <a:gd name="T60" fmla="*/ 27 w 92"/>
                <a:gd name="T61" fmla="*/ 12 h 157"/>
                <a:gd name="T62" fmla="*/ 31 w 92"/>
                <a:gd name="T63" fmla="*/ 8 h 157"/>
                <a:gd name="T64" fmla="*/ 31 w 92"/>
                <a:gd name="T65" fmla="*/ 4 h 157"/>
                <a:gd name="T66" fmla="*/ 88 w 92"/>
                <a:gd name="T67" fmla="*/ 0 h 157"/>
                <a:gd name="T68" fmla="*/ 88 w 92"/>
                <a:gd name="T69" fmla="*/ 4 h 157"/>
                <a:gd name="T70" fmla="*/ 88 w 92"/>
                <a:gd name="T71" fmla="*/ 10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88" y="100"/>
                  </a:moveTo>
                  <a:lnTo>
                    <a:pt x="92" y="150"/>
                  </a:lnTo>
                  <a:lnTo>
                    <a:pt x="65" y="150"/>
                  </a:lnTo>
                  <a:lnTo>
                    <a:pt x="65" y="157"/>
                  </a:lnTo>
                  <a:lnTo>
                    <a:pt x="61" y="157"/>
                  </a:lnTo>
                  <a:lnTo>
                    <a:pt x="53" y="142"/>
                  </a:lnTo>
                  <a:lnTo>
                    <a:pt x="53" y="131"/>
                  </a:lnTo>
                  <a:lnTo>
                    <a:pt x="4" y="134"/>
                  </a:lnTo>
                  <a:lnTo>
                    <a:pt x="0" y="127"/>
                  </a:lnTo>
                  <a:lnTo>
                    <a:pt x="8" y="115"/>
                  </a:lnTo>
                  <a:lnTo>
                    <a:pt x="4" y="115"/>
                  </a:lnTo>
                  <a:lnTo>
                    <a:pt x="11" y="111"/>
                  </a:lnTo>
                  <a:lnTo>
                    <a:pt x="8" y="108"/>
                  </a:lnTo>
                  <a:lnTo>
                    <a:pt x="19" y="96"/>
                  </a:lnTo>
                  <a:lnTo>
                    <a:pt x="11" y="96"/>
                  </a:lnTo>
                  <a:lnTo>
                    <a:pt x="19" y="88"/>
                  </a:lnTo>
                  <a:lnTo>
                    <a:pt x="15" y="85"/>
                  </a:lnTo>
                  <a:lnTo>
                    <a:pt x="19" y="85"/>
                  </a:lnTo>
                  <a:lnTo>
                    <a:pt x="15" y="81"/>
                  </a:lnTo>
                  <a:lnTo>
                    <a:pt x="11" y="81"/>
                  </a:lnTo>
                  <a:lnTo>
                    <a:pt x="11" y="69"/>
                  </a:lnTo>
                  <a:lnTo>
                    <a:pt x="15" y="62"/>
                  </a:lnTo>
                  <a:lnTo>
                    <a:pt x="15" y="54"/>
                  </a:lnTo>
                  <a:lnTo>
                    <a:pt x="8" y="54"/>
                  </a:lnTo>
                  <a:lnTo>
                    <a:pt x="8" y="46"/>
                  </a:lnTo>
                  <a:lnTo>
                    <a:pt x="15" y="46"/>
                  </a:lnTo>
                  <a:lnTo>
                    <a:pt x="11" y="39"/>
                  </a:lnTo>
                  <a:lnTo>
                    <a:pt x="19" y="31"/>
                  </a:lnTo>
                  <a:lnTo>
                    <a:pt x="15" y="31"/>
                  </a:lnTo>
                  <a:lnTo>
                    <a:pt x="27" y="23"/>
                  </a:lnTo>
                  <a:lnTo>
                    <a:pt x="27" y="12"/>
                  </a:lnTo>
                  <a:lnTo>
                    <a:pt x="31" y="8"/>
                  </a:lnTo>
                  <a:lnTo>
                    <a:pt x="31" y="4"/>
                  </a:lnTo>
                  <a:lnTo>
                    <a:pt x="88" y="0"/>
                  </a:lnTo>
                  <a:lnTo>
                    <a:pt x="88" y="4"/>
                  </a:lnTo>
                  <a:lnTo>
                    <a:pt x="88" y="10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7" name="Freeform 207"/>
            <p:cNvSpPr>
              <a:spLocks/>
            </p:cNvSpPr>
            <p:nvPr/>
          </p:nvSpPr>
          <p:spPr bwMode="auto">
            <a:xfrm>
              <a:off x="2310" y="1731"/>
              <a:ext cx="92" cy="157"/>
            </a:xfrm>
            <a:custGeom>
              <a:avLst/>
              <a:gdLst>
                <a:gd name="T0" fmla="*/ 88 w 92"/>
                <a:gd name="T1" fmla="*/ 100 h 157"/>
                <a:gd name="T2" fmla="*/ 92 w 92"/>
                <a:gd name="T3" fmla="*/ 150 h 157"/>
                <a:gd name="T4" fmla="*/ 65 w 92"/>
                <a:gd name="T5" fmla="*/ 150 h 157"/>
                <a:gd name="T6" fmla="*/ 65 w 92"/>
                <a:gd name="T7" fmla="*/ 157 h 157"/>
                <a:gd name="T8" fmla="*/ 61 w 92"/>
                <a:gd name="T9" fmla="*/ 157 h 157"/>
                <a:gd name="T10" fmla="*/ 53 w 92"/>
                <a:gd name="T11" fmla="*/ 142 h 157"/>
                <a:gd name="T12" fmla="*/ 53 w 92"/>
                <a:gd name="T13" fmla="*/ 131 h 157"/>
                <a:gd name="T14" fmla="*/ 4 w 92"/>
                <a:gd name="T15" fmla="*/ 134 h 157"/>
                <a:gd name="T16" fmla="*/ 0 w 92"/>
                <a:gd name="T17" fmla="*/ 127 h 157"/>
                <a:gd name="T18" fmla="*/ 8 w 92"/>
                <a:gd name="T19" fmla="*/ 115 h 157"/>
                <a:gd name="T20" fmla="*/ 4 w 92"/>
                <a:gd name="T21" fmla="*/ 115 h 157"/>
                <a:gd name="T22" fmla="*/ 11 w 92"/>
                <a:gd name="T23" fmla="*/ 111 h 157"/>
                <a:gd name="T24" fmla="*/ 8 w 92"/>
                <a:gd name="T25" fmla="*/ 108 h 157"/>
                <a:gd name="T26" fmla="*/ 19 w 92"/>
                <a:gd name="T27" fmla="*/ 96 h 157"/>
                <a:gd name="T28" fmla="*/ 11 w 92"/>
                <a:gd name="T29" fmla="*/ 96 h 157"/>
                <a:gd name="T30" fmla="*/ 19 w 92"/>
                <a:gd name="T31" fmla="*/ 88 h 157"/>
                <a:gd name="T32" fmla="*/ 15 w 92"/>
                <a:gd name="T33" fmla="*/ 85 h 157"/>
                <a:gd name="T34" fmla="*/ 19 w 92"/>
                <a:gd name="T35" fmla="*/ 85 h 157"/>
                <a:gd name="T36" fmla="*/ 15 w 92"/>
                <a:gd name="T37" fmla="*/ 81 h 157"/>
                <a:gd name="T38" fmla="*/ 11 w 92"/>
                <a:gd name="T39" fmla="*/ 81 h 157"/>
                <a:gd name="T40" fmla="*/ 11 w 92"/>
                <a:gd name="T41" fmla="*/ 69 h 157"/>
                <a:gd name="T42" fmla="*/ 15 w 92"/>
                <a:gd name="T43" fmla="*/ 62 h 157"/>
                <a:gd name="T44" fmla="*/ 15 w 92"/>
                <a:gd name="T45" fmla="*/ 54 h 157"/>
                <a:gd name="T46" fmla="*/ 8 w 92"/>
                <a:gd name="T47" fmla="*/ 54 h 157"/>
                <a:gd name="T48" fmla="*/ 8 w 92"/>
                <a:gd name="T49" fmla="*/ 46 h 157"/>
                <a:gd name="T50" fmla="*/ 15 w 92"/>
                <a:gd name="T51" fmla="*/ 46 h 157"/>
                <a:gd name="T52" fmla="*/ 11 w 92"/>
                <a:gd name="T53" fmla="*/ 39 h 157"/>
                <a:gd name="T54" fmla="*/ 19 w 92"/>
                <a:gd name="T55" fmla="*/ 31 h 157"/>
                <a:gd name="T56" fmla="*/ 15 w 92"/>
                <a:gd name="T57" fmla="*/ 31 h 157"/>
                <a:gd name="T58" fmla="*/ 27 w 92"/>
                <a:gd name="T59" fmla="*/ 23 h 157"/>
                <a:gd name="T60" fmla="*/ 27 w 92"/>
                <a:gd name="T61" fmla="*/ 12 h 157"/>
                <a:gd name="T62" fmla="*/ 31 w 92"/>
                <a:gd name="T63" fmla="*/ 8 h 157"/>
                <a:gd name="T64" fmla="*/ 31 w 92"/>
                <a:gd name="T65" fmla="*/ 4 h 157"/>
                <a:gd name="T66" fmla="*/ 88 w 92"/>
                <a:gd name="T67" fmla="*/ 0 h 157"/>
                <a:gd name="T68" fmla="*/ 88 w 92"/>
                <a:gd name="T69" fmla="*/ 4 h 157"/>
                <a:gd name="T70" fmla="*/ 88 w 92"/>
                <a:gd name="T71" fmla="*/ 100 h 157"/>
                <a:gd name="T72" fmla="*/ 88 w 92"/>
                <a:gd name="T73" fmla="*/ 10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7">
                  <a:moveTo>
                    <a:pt x="88" y="100"/>
                  </a:moveTo>
                  <a:lnTo>
                    <a:pt x="92" y="150"/>
                  </a:lnTo>
                  <a:lnTo>
                    <a:pt x="65" y="150"/>
                  </a:lnTo>
                  <a:lnTo>
                    <a:pt x="65" y="157"/>
                  </a:lnTo>
                  <a:lnTo>
                    <a:pt x="61" y="157"/>
                  </a:lnTo>
                  <a:lnTo>
                    <a:pt x="53" y="142"/>
                  </a:lnTo>
                  <a:lnTo>
                    <a:pt x="53" y="131"/>
                  </a:lnTo>
                  <a:lnTo>
                    <a:pt x="4" y="134"/>
                  </a:lnTo>
                  <a:lnTo>
                    <a:pt x="0" y="127"/>
                  </a:lnTo>
                  <a:lnTo>
                    <a:pt x="8" y="115"/>
                  </a:lnTo>
                  <a:lnTo>
                    <a:pt x="4" y="115"/>
                  </a:lnTo>
                  <a:lnTo>
                    <a:pt x="11" y="111"/>
                  </a:lnTo>
                  <a:lnTo>
                    <a:pt x="8" y="108"/>
                  </a:lnTo>
                  <a:lnTo>
                    <a:pt x="19" y="96"/>
                  </a:lnTo>
                  <a:lnTo>
                    <a:pt x="11" y="96"/>
                  </a:lnTo>
                  <a:lnTo>
                    <a:pt x="19" y="88"/>
                  </a:lnTo>
                  <a:lnTo>
                    <a:pt x="15" y="85"/>
                  </a:lnTo>
                  <a:lnTo>
                    <a:pt x="19" y="85"/>
                  </a:lnTo>
                  <a:lnTo>
                    <a:pt x="15" y="81"/>
                  </a:lnTo>
                  <a:lnTo>
                    <a:pt x="11" y="81"/>
                  </a:lnTo>
                  <a:lnTo>
                    <a:pt x="11" y="69"/>
                  </a:lnTo>
                  <a:lnTo>
                    <a:pt x="15" y="62"/>
                  </a:lnTo>
                  <a:lnTo>
                    <a:pt x="15" y="54"/>
                  </a:lnTo>
                  <a:lnTo>
                    <a:pt x="8" y="54"/>
                  </a:lnTo>
                  <a:lnTo>
                    <a:pt x="8" y="46"/>
                  </a:lnTo>
                  <a:lnTo>
                    <a:pt x="15" y="46"/>
                  </a:lnTo>
                  <a:lnTo>
                    <a:pt x="11" y="39"/>
                  </a:lnTo>
                  <a:lnTo>
                    <a:pt x="19" y="31"/>
                  </a:lnTo>
                  <a:lnTo>
                    <a:pt x="15" y="31"/>
                  </a:lnTo>
                  <a:lnTo>
                    <a:pt x="27" y="23"/>
                  </a:lnTo>
                  <a:lnTo>
                    <a:pt x="27" y="12"/>
                  </a:lnTo>
                  <a:lnTo>
                    <a:pt x="31" y="8"/>
                  </a:lnTo>
                  <a:lnTo>
                    <a:pt x="31" y="4"/>
                  </a:lnTo>
                  <a:lnTo>
                    <a:pt x="88" y="0"/>
                  </a:lnTo>
                  <a:lnTo>
                    <a:pt x="88" y="4"/>
                  </a:lnTo>
                  <a:lnTo>
                    <a:pt x="88" y="100"/>
                  </a:lnTo>
                  <a:lnTo>
                    <a:pt x="88" y="10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8" name="Freeform 208"/>
            <p:cNvSpPr>
              <a:spLocks/>
            </p:cNvSpPr>
            <p:nvPr/>
          </p:nvSpPr>
          <p:spPr bwMode="auto">
            <a:xfrm>
              <a:off x="2199" y="1555"/>
              <a:ext cx="168" cy="150"/>
            </a:xfrm>
            <a:custGeom>
              <a:avLst/>
              <a:gdLst>
                <a:gd name="T0" fmla="*/ 168 w 168"/>
                <a:gd name="T1" fmla="*/ 115 h 150"/>
                <a:gd name="T2" fmla="*/ 157 w 168"/>
                <a:gd name="T3" fmla="*/ 104 h 150"/>
                <a:gd name="T4" fmla="*/ 157 w 168"/>
                <a:gd name="T5" fmla="*/ 92 h 150"/>
                <a:gd name="T6" fmla="*/ 134 w 168"/>
                <a:gd name="T7" fmla="*/ 77 h 150"/>
                <a:gd name="T8" fmla="*/ 142 w 168"/>
                <a:gd name="T9" fmla="*/ 54 h 150"/>
                <a:gd name="T10" fmla="*/ 130 w 168"/>
                <a:gd name="T11" fmla="*/ 50 h 150"/>
                <a:gd name="T12" fmla="*/ 126 w 168"/>
                <a:gd name="T13" fmla="*/ 54 h 150"/>
                <a:gd name="T14" fmla="*/ 122 w 168"/>
                <a:gd name="T15" fmla="*/ 42 h 150"/>
                <a:gd name="T16" fmla="*/ 107 w 168"/>
                <a:gd name="T17" fmla="*/ 27 h 150"/>
                <a:gd name="T18" fmla="*/ 103 w 168"/>
                <a:gd name="T19" fmla="*/ 8 h 150"/>
                <a:gd name="T20" fmla="*/ 96 w 168"/>
                <a:gd name="T21" fmla="*/ 0 h 150"/>
                <a:gd name="T22" fmla="*/ 0 w 168"/>
                <a:gd name="T23" fmla="*/ 4 h 150"/>
                <a:gd name="T24" fmla="*/ 12 w 168"/>
                <a:gd name="T25" fmla="*/ 23 h 150"/>
                <a:gd name="T26" fmla="*/ 19 w 168"/>
                <a:gd name="T27" fmla="*/ 27 h 150"/>
                <a:gd name="T28" fmla="*/ 19 w 168"/>
                <a:gd name="T29" fmla="*/ 31 h 150"/>
                <a:gd name="T30" fmla="*/ 15 w 168"/>
                <a:gd name="T31" fmla="*/ 38 h 150"/>
                <a:gd name="T32" fmla="*/ 27 w 168"/>
                <a:gd name="T33" fmla="*/ 50 h 150"/>
                <a:gd name="T34" fmla="*/ 27 w 168"/>
                <a:gd name="T35" fmla="*/ 134 h 150"/>
                <a:gd name="T36" fmla="*/ 126 w 168"/>
                <a:gd name="T37" fmla="*/ 130 h 150"/>
                <a:gd name="T38" fmla="*/ 142 w 168"/>
                <a:gd name="T39" fmla="*/ 130 h 150"/>
                <a:gd name="T40" fmla="*/ 145 w 168"/>
                <a:gd name="T41" fmla="*/ 138 h 150"/>
                <a:gd name="T42" fmla="*/ 138 w 168"/>
                <a:gd name="T43" fmla="*/ 150 h 150"/>
                <a:gd name="T44" fmla="*/ 157 w 168"/>
                <a:gd name="T45" fmla="*/ 146 h 150"/>
                <a:gd name="T46" fmla="*/ 161 w 168"/>
                <a:gd name="T47" fmla="*/ 130 h 150"/>
                <a:gd name="T48" fmla="*/ 157 w 168"/>
                <a:gd name="T49" fmla="*/ 130 h 150"/>
                <a:gd name="T50" fmla="*/ 161 w 168"/>
                <a:gd name="T51" fmla="*/ 127 h 150"/>
                <a:gd name="T52" fmla="*/ 161 w 168"/>
                <a:gd name="T53" fmla="*/ 130 h 150"/>
                <a:gd name="T54" fmla="*/ 168 w 168"/>
                <a:gd name="T55" fmla="*/ 123 h 150"/>
                <a:gd name="T56" fmla="*/ 168 w 168"/>
                <a:gd name="T57" fmla="*/ 1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50">
                  <a:moveTo>
                    <a:pt x="168" y="115"/>
                  </a:moveTo>
                  <a:lnTo>
                    <a:pt x="157" y="104"/>
                  </a:lnTo>
                  <a:lnTo>
                    <a:pt x="157" y="92"/>
                  </a:lnTo>
                  <a:lnTo>
                    <a:pt x="134" y="77"/>
                  </a:lnTo>
                  <a:lnTo>
                    <a:pt x="142" y="54"/>
                  </a:lnTo>
                  <a:lnTo>
                    <a:pt x="130" y="50"/>
                  </a:lnTo>
                  <a:lnTo>
                    <a:pt x="126" y="54"/>
                  </a:lnTo>
                  <a:lnTo>
                    <a:pt x="122" y="42"/>
                  </a:lnTo>
                  <a:lnTo>
                    <a:pt x="107" y="27"/>
                  </a:lnTo>
                  <a:lnTo>
                    <a:pt x="103" y="8"/>
                  </a:lnTo>
                  <a:lnTo>
                    <a:pt x="96" y="0"/>
                  </a:lnTo>
                  <a:lnTo>
                    <a:pt x="0" y="4"/>
                  </a:lnTo>
                  <a:lnTo>
                    <a:pt x="12" y="23"/>
                  </a:lnTo>
                  <a:lnTo>
                    <a:pt x="19" y="27"/>
                  </a:lnTo>
                  <a:lnTo>
                    <a:pt x="19" y="31"/>
                  </a:lnTo>
                  <a:lnTo>
                    <a:pt x="15" y="38"/>
                  </a:lnTo>
                  <a:lnTo>
                    <a:pt x="27" y="50"/>
                  </a:lnTo>
                  <a:lnTo>
                    <a:pt x="27" y="134"/>
                  </a:lnTo>
                  <a:lnTo>
                    <a:pt x="126" y="130"/>
                  </a:lnTo>
                  <a:lnTo>
                    <a:pt x="142" y="130"/>
                  </a:lnTo>
                  <a:lnTo>
                    <a:pt x="145" y="138"/>
                  </a:lnTo>
                  <a:lnTo>
                    <a:pt x="138" y="150"/>
                  </a:lnTo>
                  <a:lnTo>
                    <a:pt x="157" y="146"/>
                  </a:lnTo>
                  <a:lnTo>
                    <a:pt x="161" y="130"/>
                  </a:lnTo>
                  <a:lnTo>
                    <a:pt x="157" y="130"/>
                  </a:lnTo>
                  <a:lnTo>
                    <a:pt x="161" y="127"/>
                  </a:lnTo>
                  <a:lnTo>
                    <a:pt x="161" y="130"/>
                  </a:lnTo>
                  <a:lnTo>
                    <a:pt x="168" y="123"/>
                  </a:lnTo>
                  <a:lnTo>
                    <a:pt x="168" y="115"/>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49" name="Freeform 209"/>
            <p:cNvSpPr>
              <a:spLocks/>
            </p:cNvSpPr>
            <p:nvPr/>
          </p:nvSpPr>
          <p:spPr bwMode="auto">
            <a:xfrm>
              <a:off x="2199" y="1555"/>
              <a:ext cx="168" cy="150"/>
            </a:xfrm>
            <a:custGeom>
              <a:avLst/>
              <a:gdLst>
                <a:gd name="T0" fmla="*/ 168 w 168"/>
                <a:gd name="T1" fmla="*/ 115 h 150"/>
                <a:gd name="T2" fmla="*/ 157 w 168"/>
                <a:gd name="T3" fmla="*/ 104 h 150"/>
                <a:gd name="T4" fmla="*/ 157 w 168"/>
                <a:gd name="T5" fmla="*/ 92 h 150"/>
                <a:gd name="T6" fmla="*/ 134 w 168"/>
                <a:gd name="T7" fmla="*/ 77 h 150"/>
                <a:gd name="T8" fmla="*/ 142 w 168"/>
                <a:gd name="T9" fmla="*/ 54 h 150"/>
                <a:gd name="T10" fmla="*/ 130 w 168"/>
                <a:gd name="T11" fmla="*/ 50 h 150"/>
                <a:gd name="T12" fmla="*/ 126 w 168"/>
                <a:gd name="T13" fmla="*/ 54 h 150"/>
                <a:gd name="T14" fmla="*/ 122 w 168"/>
                <a:gd name="T15" fmla="*/ 42 h 150"/>
                <a:gd name="T16" fmla="*/ 107 w 168"/>
                <a:gd name="T17" fmla="*/ 27 h 150"/>
                <a:gd name="T18" fmla="*/ 103 w 168"/>
                <a:gd name="T19" fmla="*/ 8 h 150"/>
                <a:gd name="T20" fmla="*/ 96 w 168"/>
                <a:gd name="T21" fmla="*/ 0 h 150"/>
                <a:gd name="T22" fmla="*/ 0 w 168"/>
                <a:gd name="T23" fmla="*/ 4 h 150"/>
                <a:gd name="T24" fmla="*/ 12 w 168"/>
                <a:gd name="T25" fmla="*/ 23 h 150"/>
                <a:gd name="T26" fmla="*/ 19 w 168"/>
                <a:gd name="T27" fmla="*/ 27 h 150"/>
                <a:gd name="T28" fmla="*/ 19 w 168"/>
                <a:gd name="T29" fmla="*/ 31 h 150"/>
                <a:gd name="T30" fmla="*/ 15 w 168"/>
                <a:gd name="T31" fmla="*/ 38 h 150"/>
                <a:gd name="T32" fmla="*/ 27 w 168"/>
                <a:gd name="T33" fmla="*/ 50 h 150"/>
                <a:gd name="T34" fmla="*/ 27 w 168"/>
                <a:gd name="T35" fmla="*/ 134 h 150"/>
                <a:gd name="T36" fmla="*/ 126 w 168"/>
                <a:gd name="T37" fmla="*/ 130 h 150"/>
                <a:gd name="T38" fmla="*/ 142 w 168"/>
                <a:gd name="T39" fmla="*/ 130 h 150"/>
                <a:gd name="T40" fmla="*/ 145 w 168"/>
                <a:gd name="T41" fmla="*/ 138 h 150"/>
                <a:gd name="T42" fmla="*/ 138 w 168"/>
                <a:gd name="T43" fmla="*/ 150 h 150"/>
                <a:gd name="T44" fmla="*/ 157 w 168"/>
                <a:gd name="T45" fmla="*/ 146 h 150"/>
                <a:gd name="T46" fmla="*/ 161 w 168"/>
                <a:gd name="T47" fmla="*/ 130 h 150"/>
                <a:gd name="T48" fmla="*/ 157 w 168"/>
                <a:gd name="T49" fmla="*/ 130 h 150"/>
                <a:gd name="T50" fmla="*/ 161 w 168"/>
                <a:gd name="T51" fmla="*/ 127 h 150"/>
                <a:gd name="T52" fmla="*/ 161 w 168"/>
                <a:gd name="T53" fmla="*/ 130 h 150"/>
                <a:gd name="T54" fmla="*/ 168 w 168"/>
                <a:gd name="T55" fmla="*/ 123 h 150"/>
                <a:gd name="T56" fmla="*/ 168 w 168"/>
                <a:gd name="T57" fmla="*/ 115 h 150"/>
                <a:gd name="T58" fmla="*/ 168 w 168"/>
                <a:gd name="T59" fmla="*/ 11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50">
                  <a:moveTo>
                    <a:pt x="168" y="115"/>
                  </a:moveTo>
                  <a:lnTo>
                    <a:pt x="157" y="104"/>
                  </a:lnTo>
                  <a:lnTo>
                    <a:pt x="157" y="92"/>
                  </a:lnTo>
                  <a:lnTo>
                    <a:pt x="134" y="77"/>
                  </a:lnTo>
                  <a:lnTo>
                    <a:pt x="142" y="54"/>
                  </a:lnTo>
                  <a:lnTo>
                    <a:pt x="130" y="50"/>
                  </a:lnTo>
                  <a:lnTo>
                    <a:pt x="126" y="54"/>
                  </a:lnTo>
                  <a:lnTo>
                    <a:pt x="122" y="42"/>
                  </a:lnTo>
                  <a:lnTo>
                    <a:pt x="107" y="27"/>
                  </a:lnTo>
                  <a:lnTo>
                    <a:pt x="103" y="8"/>
                  </a:lnTo>
                  <a:lnTo>
                    <a:pt x="96" y="0"/>
                  </a:lnTo>
                  <a:lnTo>
                    <a:pt x="0" y="4"/>
                  </a:lnTo>
                  <a:lnTo>
                    <a:pt x="12" y="23"/>
                  </a:lnTo>
                  <a:lnTo>
                    <a:pt x="19" y="27"/>
                  </a:lnTo>
                  <a:lnTo>
                    <a:pt x="19" y="31"/>
                  </a:lnTo>
                  <a:lnTo>
                    <a:pt x="15" y="38"/>
                  </a:lnTo>
                  <a:lnTo>
                    <a:pt x="27" y="50"/>
                  </a:lnTo>
                  <a:lnTo>
                    <a:pt x="27" y="134"/>
                  </a:lnTo>
                  <a:lnTo>
                    <a:pt x="126" y="130"/>
                  </a:lnTo>
                  <a:lnTo>
                    <a:pt x="142" y="130"/>
                  </a:lnTo>
                  <a:lnTo>
                    <a:pt x="145" y="138"/>
                  </a:lnTo>
                  <a:lnTo>
                    <a:pt x="138" y="150"/>
                  </a:lnTo>
                  <a:lnTo>
                    <a:pt x="157" y="146"/>
                  </a:lnTo>
                  <a:lnTo>
                    <a:pt x="161" y="130"/>
                  </a:lnTo>
                  <a:lnTo>
                    <a:pt x="157" y="130"/>
                  </a:lnTo>
                  <a:lnTo>
                    <a:pt x="161" y="127"/>
                  </a:lnTo>
                  <a:lnTo>
                    <a:pt x="161" y="130"/>
                  </a:lnTo>
                  <a:lnTo>
                    <a:pt x="168" y="123"/>
                  </a:lnTo>
                  <a:lnTo>
                    <a:pt x="168" y="115"/>
                  </a:lnTo>
                  <a:lnTo>
                    <a:pt x="168" y="1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0" name="Freeform 210"/>
            <p:cNvSpPr>
              <a:spLocks/>
            </p:cNvSpPr>
            <p:nvPr/>
          </p:nvSpPr>
          <p:spPr bwMode="auto">
            <a:xfrm>
              <a:off x="1755" y="1241"/>
              <a:ext cx="264" cy="165"/>
            </a:xfrm>
            <a:custGeom>
              <a:avLst/>
              <a:gdLst>
                <a:gd name="T0" fmla="*/ 257 w 264"/>
                <a:gd name="T1" fmla="*/ 138 h 165"/>
                <a:gd name="T2" fmla="*/ 264 w 264"/>
                <a:gd name="T3" fmla="*/ 38 h 165"/>
                <a:gd name="T4" fmla="*/ 108 w 264"/>
                <a:gd name="T5" fmla="*/ 19 h 165"/>
                <a:gd name="T6" fmla="*/ 8 w 264"/>
                <a:gd name="T7" fmla="*/ 0 h 165"/>
                <a:gd name="T8" fmla="*/ 0 w 264"/>
                <a:gd name="T9" fmla="*/ 34 h 165"/>
                <a:gd name="T10" fmla="*/ 4 w 264"/>
                <a:gd name="T11" fmla="*/ 42 h 165"/>
                <a:gd name="T12" fmla="*/ 4 w 264"/>
                <a:gd name="T13" fmla="*/ 50 h 165"/>
                <a:gd name="T14" fmla="*/ 12 w 264"/>
                <a:gd name="T15" fmla="*/ 57 h 165"/>
                <a:gd name="T16" fmla="*/ 20 w 264"/>
                <a:gd name="T17" fmla="*/ 80 h 165"/>
                <a:gd name="T18" fmla="*/ 31 w 264"/>
                <a:gd name="T19" fmla="*/ 80 h 165"/>
                <a:gd name="T20" fmla="*/ 20 w 264"/>
                <a:gd name="T21" fmla="*/ 115 h 165"/>
                <a:gd name="T22" fmla="*/ 23 w 264"/>
                <a:gd name="T23" fmla="*/ 119 h 165"/>
                <a:gd name="T24" fmla="*/ 31 w 264"/>
                <a:gd name="T25" fmla="*/ 115 h 165"/>
                <a:gd name="T26" fmla="*/ 39 w 264"/>
                <a:gd name="T27" fmla="*/ 142 h 165"/>
                <a:gd name="T28" fmla="*/ 46 w 264"/>
                <a:gd name="T29" fmla="*/ 146 h 165"/>
                <a:gd name="T30" fmla="*/ 50 w 264"/>
                <a:gd name="T31" fmla="*/ 161 h 165"/>
                <a:gd name="T32" fmla="*/ 62 w 264"/>
                <a:gd name="T33" fmla="*/ 157 h 165"/>
                <a:gd name="T34" fmla="*/ 81 w 264"/>
                <a:gd name="T35" fmla="*/ 161 h 165"/>
                <a:gd name="T36" fmla="*/ 85 w 264"/>
                <a:gd name="T37" fmla="*/ 153 h 165"/>
                <a:gd name="T38" fmla="*/ 92 w 264"/>
                <a:gd name="T39" fmla="*/ 165 h 165"/>
                <a:gd name="T40" fmla="*/ 92 w 264"/>
                <a:gd name="T41" fmla="*/ 146 h 165"/>
                <a:gd name="T42" fmla="*/ 253 w 264"/>
                <a:gd name="T43" fmla="*/ 165 h 165"/>
                <a:gd name="T44" fmla="*/ 257 w 264"/>
                <a:gd name="T45" fmla="*/ 13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65">
                  <a:moveTo>
                    <a:pt x="257" y="138"/>
                  </a:moveTo>
                  <a:lnTo>
                    <a:pt x="264" y="38"/>
                  </a:lnTo>
                  <a:lnTo>
                    <a:pt x="108" y="19"/>
                  </a:lnTo>
                  <a:lnTo>
                    <a:pt x="8" y="0"/>
                  </a:lnTo>
                  <a:lnTo>
                    <a:pt x="0" y="34"/>
                  </a:lnTo>
                  <a:lnTo>
                    <a:pt x="4" y="42"/>
                  </a:lnTo>
                  <a:lnTo>
                    <a:pt x="4" y="50"/>
                  </a:lnTo>
                  <a:lnTo>
                    <a:pt x="12" y="57"/>
                  </a:lnTo>
                  <a:lnTo>
                    <a:pt x="20" y="80"/>
                  </a:lnTo>
                  <a:lnTo>
                    <a:pt x="31" y="80"/>
                  </a:lnTo>
                  <a:lnTo>
                    <a:pt x="20" y="115"/>
                  </a:lnTo>
                  <a:lnTo>
                    <a:pt x="23" y="119"/>
                  </a:lnTo>
                  <a:lnTo>
                    <a:pt x="31" y="115"/>
                  </a:lnTo>
                  <a:lnTo>
                    <a:pt x="39" y="142"/>
                  </a:lnTo>
                  <a:lnTo>
                    <a:pt x="46" y="146"/>
                  </a:lnTo>
                  <a:lnTo>
                    <a:pt x="50" y="161"/>
                  </a:lnTo>
                  <a:lnTo>
                    <a:pt x="62" y="157"/>
                  </a:lnTo>
                  <a:lnTo>
                    <a:pt x="81" y="161"/>
                  </a:lnTo>
                  <a:lnTo>
                    <a:pt x="85" y="153"/>
                  </a:lnTo>
                  <a:lnTo>
                    <a:pt x="92" y="165"/>
                  </a:lnTo>
                  <a:lnTo>
                    <a:pt x="92" y="146"/>
                  </a:lnTo>
                  <a:lnTo>
                    <a:pt x="253" y="165"/>
                  </a:lnTo>
                  <a:lnTo>
                    <a:pt x="257" y="138"/>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1" name="Freeform 211"/>
            <p:cNvSpPr>
              <a:spLocks/>
            </p:cNvSpPr>
            <p:nvPr/>
          </p:nvSpPr>
          <p:spPr bwMode="auto">
            <a:xfrm>
              <a:off x="1755" y="1241"/>
              <a:ext cx="264" cy="165"/>
            </a:xfrm>
            <a:custGeom>
              <a:avLst/>
              <a:gdLst>
                <a:gd name="T0" fmla="*/ 257 w 264"/>
                <a:gd name="T1" fmla="*/ 138 h 165"/>
                <a:gd name="T2" fmla="*/ 264 w 264"/>
                <a:gd name="T3" fmla="*/ 38 h 165"/>
                <a:gd name="T4" fmla="*/ 108 w 264"/>
                <a:gd name="T5" fmla="*/ 19 h 165"/>
                <a:gd name="T6" fmla="*/ 8 w 264"/>
                <a:gd name="T7" fmla="*/ 0 h 165"/>
                <a:gd name="T8" fmla="*/ 0 w 264"/>
                <a:gd name="T9" fmla="*/ 34 h 165"/>
                <a:gd name="T10" fmla="*/ 4 w 264"/>
                <a:gd name="T11" fmla="*/ 42 h 165"/>
                <a:gd name="T12" fmla="*/ 4 w 264"/>
                <a:gd name="T13" fmla="*/ 50 h 165"/>
                <a:gd name="T14" fmla="*/ 12 w 264"/>
                <a:gd name="T15" fmla="*/ 57 h 165"/>
                <a:gd name="T16" fmla="*/ 20 w 264"/>
                <a:gd name="T17" fmla="*/ 80 h 165"/>
                <a:gd name="T18" fmla="*/ 31 w 264"/>
                <a:gd name="T19" fmla="*/ 80 h 165"/>
                <a:gd name="T20" fmla="*/ 20 w 264"/>
                <a:gd name="T21" fmla="*/ 115 h 165"/>
                <a:gd name="T22" fmla="*/ 23 w 264"/>
                <a:gd name="T23" fmla="*/ 119 h 165"/>
                <a:gd name="T24" fmla="*/ 31 w 264"/>
                <a:gd name="T25" fmla="*/ 115 h 165"/>
                <a:gd name="T26" fmla="*/ 39 w 264"/>
                <a:gd name="T27" fmla="*/ 142 h 165"/>
                <a:gd name="T28" fmla="*/ 46 w 264"/>
                <a:gd name="T29" fmla="*/ 146 h 165"/>
                <a:gd name="T30" fmla="*/ 50 w 264"/>
                <a:gd name="T31" fmla="*/ 161 h 165"/>
                <a:gd name="T32" fmla="*/ 62 w 264"/>
                <a:gd name="T33" fmla="*/ 157 h 165"/>
                <a:gd name="T34" fmla="*/ 81 w 264"/>
                <a:gd name="T35" fmla="*/ 161 h 165"/>
                <a:gd name="T36" fmla="*/ 85 w 264"/>
                <a:gd name="T37" fmla="*/ 153 h 165"/>
                <a:gd name="T38" fmla="*/ 92 w 264"/>
                <a:gd name="T39" fmla="*/ 165 h 165"/>
                <a:gd name="T40" fmla="*/ 92 w 264"/>
                <a:gd name="T41" fmla="*/ 146 h 165"/>
                <a:gd name="T42" fmla="*/ 253 w 264"/>
                <a:gd name="T43" fmla="*/ 165 h 165"/>
                <a:gd name="T44" fmla="*/ 257 w 264"/>
                <a:gd name="T45" fmla="*/ 138 h 165"/>
                <a:gd name="T46" fmla="*/ 257 w 264"/>
                <a:gd name="T4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 h="165">
                  <a:moveTo>
                    <a:pt x="257" y="138"/>
                  </a:moveTo>
                  <a:lnTo>
                    <a:pt x="264" y="38"/>
                  </a:lnTo>
                  <a:lnTo>
                    <a:pt x="108" y="19"/>
                  </a:lnTo>
                  <a:lnTo>
                    <a:pt x="8" y="0"/>
                  </a:lnTo>
                  <a:lnTo>
                    <a:pt x="0" y="34"/>
                  </a:lnTo>
                  <a:lnTo>
                    <a:pt x="4" y="42"/>
                  </a:lnTo>
                  <a:lnTo>
                    <a:pt x="4" y="50"/>
                  </a:lnTo>
                  <a:lnTo>
                    <a:pt x="12" y="57"/>
                  </a:lnTo>
                  <a:lnTo>
                    <a:pt x="20" y="80"/>
                  </a:lnTo>
                  <a:lnTo>
                    <a:pt x="31" y="80"/>
                  </a:lnTo>
                  <a:lnTo>
                    <a:pt x="20" y="115"/>
                  </a:lnTo>
                  <a:lnTo>
                    <a:pt x="23" y="119"/>
                  </a:lnTo>
                  <a:lnTo>
                    <a:pt x="31" y="115"/>
                  </a:lnTo>
                  <a:lnTo>
                    <a:pt x="39" y="142"/>
                  </a:lnTo>
                  <a:lnTo>
                    <a:pt x="46" y="146"/>
                  </a:lnTo>
                  <a:lnTo>
                    <a:pt x="50" y="161"/>
                  </a:lnTo>
                  <a:lnTo>
                    <a:pt x="62" y="157"/>
                  </a:lnTo>
                  <a:lnTo>
                    <a:pt x="81" y="161"/>
                  </a:lnTo>
                  <a:lnTo>
                    <a:pt x="85" y="153"/>
                  </a:lnTo>
                  <a:lnTo>
                    <a:pt x="92" y="165"/>
                  </a:lnTo>
                  <a:lnTo>
                    <a:pt x="92" y="146"/>
                  </a:lnTo>
                  <a:lnTo>
                    <a:pt x="253" y="165"/>
                  </a:lnTo>
                  <a:lnTo>
                    <a:pt x="257" y="138"/>
                  </a:lnTo>
                  <a:lnTo>
                    <a:pt x="257" y="14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2" name="Freeform 212"/>
            <p:cNvSpPr>
              <a:spLocks/>
            </p:cNvSpPr>
            <p:nvPr/>
          </p:nvSpPr>
          <p:spPr bwMode="auto">
            <a:xfrm>
              <a:off x="1996" y="1471"/>
              <a:ext cx="215" cy="107"/>
            </a:xfrm>
            <a:custGeom>
              <a:avLst/>
              <a:gdLst>
                <a:gd name="T0" fmla="*/ 215 w 215"/>
                <a:gd name="T1" fmla="*/ 107 h 107"/>
                <a:gd name="T2" fmla="*/ 46 w 215"/>
                <a:gd name="T3" fmla="*/ 99 h 107"/>
                <a:gd name="T4" fmla="*/ 50 w 215"/>
                <a:gd name="T5" fmla="*/ 69 h 107"/>
                <a:gd name="T6" fmla="*/ 0 w 215"/>
                <a:gd name="T7" fmla="*/ 65 h 107"/>
                <a:gd name="T8" fmla="*/ 8 w 215"/>
                <a:gd name="T9" fmla="*/ 0 h 107"/>
                <a:gd name="T10" fmla="*/ 138 w 215"/>
                <a:gd name="T11" fmla="*/ 7 h 107"/>
                <a:gd name="T12" fmla="*/ 150 w 215"/>
                <a:gd name="T13" fmla="*/ 15 h 107"/>
                <a:gd name="T14" fmla="*/ 169 w 215"/>
                <a:gd name="T15" fmla="*/ 15 h 107"/>
                <a:gd name="T16" fmla="*/ 184 w 215"/>
                <a:gd name="T17" fmla="*/ 27 h 107"/>
                <a:gd name="T18" fmla="*/ 195 w 215"/>
                <a:gd name="T19" fmla="*/ 57 h 107"/>
                <a:gd name="T20" fmla="*/ 199 w 215"/>
                <a:gd name="T21" fmla="*/ 57 h 107"/>
                <a:gd name="T22" fmla="*/ 203 w 215"/>
                <a:gd name="T23" fmla="*/ 88 h 107"/>
                <a:gd name="T24" fmla="*/ 215 w 215"/>
                <a:gd name="T2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107">
                  <a:moveTo>
                    <a:pt x="215" y="107"/>
                  </a:moveTo>
                  <a:lnTo>
                    <a:pt x="46" y="99"/>
                  </a:lnTo>
                  <a:lnTo>
                    <a:pt x="50" y="69"/>
                  </a:lnTo>
                  <a:lnTo>
                    <a:pt x="0" y="65"/>
                  </a:lnTo>
                  <a:lnTo>
                    <a:pt x="8" y="0"/>
                  </a:lnTo>
                  <a:lnTo>
                    <a:pt x="138" y="7"/>
                  </a:lnTo>
                  <a:lnTo>
                    <a:pt x="150" y="15"/>
                  </a:lnTo>
                  <a:lnTo>
                    <a:pt x="169" y="15"/>
                  </a:lnTo>
                  <a:lnTo>
                    <a:pt x="184" y="27"/>
                  </a:lnTo>
                  <a:lnTo>
                    <a:pt x="195" y="57"/>
                  </a:lnTo>
                  <a:lnTo>
                    <a:pt x="199" y="57"/>
                  </a:lnTo>
                  <a:lnTo>
                    <a:pt x="203" y="88"/>
                  </a:lnTo>
                  <a:lnTo>
                    <a:pt x="215" y="107"/>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3" name="Freeform 213"/>
            <p:cNvSpPr>
              <a:spLocks/>
            </p:cNvSpPr>
            <p:nvPr/>
          </p:nvSpPr>
          <p:spPr bwMode="auto">
            <a:xfrm>
              <a:off x="1996" y="1471"/>
              <a:ext cx="215" cy="111"/>
            </a:xfrm>
            <a:custGeom>
              <a:avLst/>
              <a:gdLst>
                <a:gd name="T0" fmla="*/ 215 w 215"/>
                <a:gd name="T1" fmla="*/ 107 h 111"/>
                <a:gd name="T2" fmla="*/ 46 w 215"/>
                <a:gd name="T3" fmla="*/ 99 h 111"/>
                <a:gd name="T4" fmla="*/ 50 w 215"/>
                <a:gd name="T5" fmla="*/ 69 h 111"/>
                <a:gd name="T6" fmla="*/ 0 w 215"/>
                <a:gd name="T7" fmla="*/ 65 h 111"/>
                <a:gd name="T8" fmla="*/ 8 w 215"/>
                <a:gd name="T9" fmla="*/ 0 h 111"/>
                <a:gd name="T10" fmla="*/ 138 w 215"/>
                <a:gd name="T11" fmla="*/ 7 h 111"/>
                <a:gd name="T12" fmla="*/ 150 w 215"/>
                <a:gd name="T13" fmla="*/ 15 h 111"/>
                <a:gd name="T14" fmla="*/ 169 w 215"/>
                <a:gd name="T15" fmla="*/ 15 h 111"/>
                <a:gd name="T16" fmla="*/ 184 w 215"/>
                <a:gd name="T17" fmla="*/ 27 h 111"/>
                <a:gd name="T18" fmla="*/ 195 w 215"/>
                <a:gd name="T19" fmla="*/ 57 h 111"/>
                <a:gd name="T20" fmla="*/ 199 w 215"/>
                <a:gd name="T21" fmla="*/ 57 h 111"/>
                <a:gd name="T22" fmla="*/ 203 w 215"/>
                <a:gd name="T23" fmla="*/ 88 h 111"/>
                <a:gd name="T24" fmla="*/ 215 w 215"/>
                <a:gd name="T25" fmla="*/ 107 h 111"/>
                <a:gd name="T26" fmla="*/ 215 w 215"/>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5" h="111">
                  <a:moveTo>
                    <a:pt x="215" y="107"/>
                  </a:moveTo>
                  <a:lnTo>
                    <a:pt x="46" y="99"/>
                  </a:lnTo>
                  <a:lnTo>
                    <a:pt x="50" y="69"/>
                  </a:lnTo>
                  <a:lnTo>
                    <a:pt x="0" y="65"/>
                  </a:lnTo>
                  <a:lnTo>
                    <a:pt x="8" y="0"/>
                  </a:lnTo>
                  <a:lnTo>
                    <a:pt x="138" y="7"/>
                  </a:lnTo>
                  <a:lnTo>
                    <a:pt x="150" y="15"/>
                  </a:lnTo>
                  <a:lnTo>
                    <a:pt x="169" y="15"/>
                  </a:lnTo>
                  <a:lnTo>
                    <a:pt x="184" y="27"/>
                  </a:lnTo>
                  <a:lnTo>
                    <a:pt x="195" y="57"/>
                  </a:lnTo>
                  <a:lnTo>
                    <a:pt x="199" y="57"/>
                  </a:lnTo>
                  <a:lnTo>
                    <a:pt x="203" y="88"/>
                  </a:lnTo>
                  <a:lnTo>
                    <a:pt x="215" y="107"/>
                  </a:lnTo>
                  <a:lnTo>
                    <a:pt x="215" y="11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4" name="Freeform 214"/>
            <p:cNvSpPr>
              <a:spLocks/>
            </p:cNvSpPr>
            <p:nvPr/>
          </p:nvSpPr>
          <p:spPr bwMode="auto">
            <a:xfrm>
              <a:off x="1599" y="1440"/>
              <a:ext cx="164" cy="249"/>
            </a:xfrm>
            <a:custGeom>
              <a:avLst/>
              <a:gdLst>
                <a:gd name="T0" fmla="*/ 134 w 164"/>
                <a:gd name="T1" fmla="*/ 192 h 249"/>
                <a:gd name="T2" fmla="*/ 126 w 164"/>
                <a:gd name="T3" fmla="*/ 222 h 249"/>
                <a:gd name="T4" fmla="*/ 118 w 164"/>
                <a:gd name="T5" fmla="*/ 215 h 249"/>
                <a:gd name="T6" fmla="*/ 111 w 164"/>
                <a:gd name="T7" fmla="*/ 215 h 249"/>
                <a:gd name="T8" fmla="*/ 107 w 164"/>
                <a:gd name="T9" fmla="*/ 249 h 249"/>
                <a:gd name="T10" fmla="*/ 0 w 164"/>
                <a:gd name="T11" fmla="*/ 92 h 249"/>
                <a:gd name="T12" fmla="*/ 26 w 164"/>
                <a:gd name="T13" fmla="*/ 0 h 249"/>
                <a:gd name="T14" fmla="*/ 95 w 164"/>
                <a:gd name="T15" fmla="*/ 15 h 249"/>
                <a:gd name="T16" fmla="*/ 164 w 164"/>
                <a:gd name="T17" fmla="*/ 31 h 249"/>
                <a:gd name="T18" fmla="*/ 134 w 164"/>
                <a:gd name="T19" fmla="*/ 19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49">
                  <a:moveTo>
                    <a:pt x="134" y="192"/>
                  </a:moveTo>
                  <a:lnTo>
                    <a:pt x="126" y="222"/>
                  </a:lnTo>
                  <a:lnTo>
                    <a:pt x="118" y="215"/>
                  </a:lnTo>
                  <a:lnTo>
                    <a:pt x="111" y="215"/>
                  </a:lnTo>
                  <a:lnTo>
                    <a:pt x="107" y="249"/>
                  </a:lnTo>
                  <a:lnTo>
                    <a:pt x="0" y="92"/>
                  </a:lnTo>
                  <a:lnTo>
                    <a:pt x="26" y="0"/>
                  </a:lnTo>
                  <a:lnTo>
                    <a:pt x="95" y="15"/>
                  </a:lnTo>
                  <a:lnTo>
                    <a:pt x="164" y="31"/>
                  </a:lnTo>
                  <a:lnTo>
                    <a:pt x="134" y="192"/>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5" name="Freeform 215"/>
            <p:cNvSpPr>
              <a:spLocks/>
            </p:cNvSpPr>
            <p:nvPr/>
          </p:nvSpPr>
          <p:spPr bwMode="auto">
            <a:xfrm>
              <a:off x="1599" y="1440"/>
              <a:ext cx="164" cy="249"/>
            </a:xfrm>
            <a:custGeom>
              <a:avLst/>
              <a:gdLst>
                <a:gd name="T0" fmla="*/ 134 w 164"/>
                <a:gd name="T1" fmla="*/ 192 h 249"/>
                <a:gd name="T2" fmla="*/ 126 w 164"/>
                <a:gd name="T3" fmla="*/ 222 h 249"/>
                <a:gd name="T4" fmla="*/ 118 w 164"/>
                <a:gd name="T5" fmla="*/ 215 h 249"/>
                <a:gd name="T6" fmla="*/ 111 w 164"/>
                <a:gd name="T7" fmla="*/ 215 h 249"/>
                <a:gd name="T8" fmla="*/ 107 w 164"/>
                <a:gd name="T9" fmla="*/ 249 h 249"/>
                <a:gd name="T10" fmla="*/ 0 w 164"/>
                <a:gd name="T11" fmla="*/ 92 h 249"/>
                <a:gd name="T12" fmla="*/ 26 w 164"/>
                <a:gd name="T13" fmla="*/ 0 h 249"/>
                <a:gd name="T14" fmla="*/ 95 w 164"/>
                <a:gd name="T15" fmla="*/ 15 h 249"/>
                <a:gd name="T16" fmla="*/ 164 w 164"/>
                <a:gd name="T17" fmla="*/ 31 h 249"/>
                <a:gd name="T18" fmla="*/ 134 w 164"/>
                <a:gd name="T19" fmla="*/ 192 h 249"/>
                <a:gd name="T20" fmla="*/ 134 w 164"/>
                <a:gd name="T21" fmla="*/ 19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49">
                  <a:moveTo>
                    <a:pt x="134" y="192"/>
                  </a:moveTo>
                  <a:lnTo>
                    <a:pt x="126" y="222"/>
                  </a:lnTo>
                  <a:lnTo>
                    <a:pt x="118" y="215"/>
                  </a:lnTo>
                  <a:lnTo>
                    <a:pt x="111" y="215"/>
                  </a:lnTo>
                  <a:lnTo>
                    <a:pt x="107" y="249"/>
                  </a:lnTo>
                  <a:lnTo>
                    <a:pt x="0" y="92"/>
                  </a:lnTo>
                  <a:lnTo>
                    <a:pt x="26" y="0"/>
                  </a:lnTo>
                  <a:lnTo>
                    <a:pt x="95" y="15"/>
                  </a:lnTo>
                  <a:lnTo>
                    <a:pt x="164" y="31"/>
                  </a:lnTo>
                  <a:lnTo>
                    <a:pt x="134" y="192"/>
                  </a:lnTo>
                  <a:lnTo>
                    <a:pt x="134" y="19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6" name="Freeform 216"/>
            <p:cNvSpPr>
              <a:spLocks/>
            </p:cNvSpPr>
            <p:nvPr/>
          </p:nvSpPr>
          <p:spPr bwMode="auto">
            <a:xfrm>
              <a:off x="2738" y="1333"/>
              <a:ext cx="42" cy="88"/>
            </a:xfrm>
            <a:custGeom>
              <a:avLst/>
              <a:gdLst>
                <a:gd name="T0" fmla="*/ 35 w 42"/>
                <a:gd name="T1" fmla="*/ 57 h 88"/>
                <a:gd name="T2" fmla="*/ 16 w 42"/>
                <a:gd name="T3" fmla="*/ 0 h 88"/>
                <a:gd name="T4" fmla="*/ 8 w 42"/>
                <a:gd name="T5" fmla="*/ 4 h 88"/>
                <a:gd name="T6" fmla="*/ 8 w 42"/>
                <a:gd name="T7" fmla="*/ 11 h 88"/>
                <a:gd name="T8" fmla="*/ 12 w 42"/>
                <a:gd name="T9" fmla="*/ 27 h 88"/>
                <a:gd name="T10" fmla="*/ 4 w 42"/>
                <a:gd name="T11" fmla="*/ 34 h 88"/>
                <a:gd name="T12" fmla="*/ 0 w 42"/>
                <a:gd name="T13" fmla="*/ 61 h 88"/>
                <a:gd name="T14" fmla="*/ 4 w 42"/>
                <a:gd name="T15" fmla="*/ 88 h 88"/>
                <a:gd name="T16" fmla="*/ 31 w 42"/>
                <a:gd name="T17" fmla="*/ 84 h 88"/>
                <a:gd name="T18" fmla="*/ 42 w 42"/>
                <a:gd name="T19" fmla="*/ 73 h 88"/>
                <a:gd name="T20" fmla="*/ 42 w 42"/>
                <a:gd name="T21" fmla="*/ 69 h 88"/>
                <a:gd name="T22" fmla="*/ 35 w 42"/>
                <a:gd name="T23" fmla="*/ 5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88">
                  <a:moveTo>
                    <a:pt x="35" y="57"/>
                  </a:moveTo>
                  <a:lnTo>
                    <a:pt x="16" y="0"/>
                  </a:lnTo>
                  <a:lnTo>
                    <a:pt x="8" y="4"/>
                  </a:lnTo>
                  <a:lnTo>
                    <a:pt x="8" y="11"/>
                  </a:lnTo>
                  <a:lnTo>
                    <a:pt x="12" y="27"/>
                  </a:lnTo>
                  <a:lnTo>
                    <a:pt x="4" y="34"/>
                  </a:lnTo>
                  <a:lnTo>
                    <a:pt x="0" y="61"/>
                  </a:lnTo>
                  <a:lnTo>
                    <a:pt x="4" y="88"/>
                  </a:lnTo>
                  <a:lnTo>
                    <a:pt x="31" y="84"/>
                  </a:lnTo>
                  <a:lnTo>
                    <a:pt x="42" y="73"/>
                  </a:lnTo>
                  <a:lnTo>
                    <a:pt x="42" y="69"/>
                  </a:lnTo>
                  <a:lnTo>
                    <a:pt x="35" y="57"/>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7" name="Freeform 217"/>
            <p:cNvSpPr>
              <a:spLocks/>
            </p:cNvSpPr>
            <p:nvPr/>
          </p:nvSpPr>
          <p:spPr bwMode="auto">
            <a:xfrm>
              <a:off x="2738" y="1333"/>
              <a:ext cx="42" cy="88"/>
            </a:xfrm>
            <a:custGeom>
              <a:avLst/>
              <a:gdLst>
                <a:gd name="T0" fmla="*/ 35 w 42"/>
                <a:gd name="T1" fmla="*/ 57 h 88"/>
                <a:gd name="T2" fmla="*/ 16 w 42"/>
                <a:gd name="T3" fmla="*/ 0 h 88"/>
                <a:gd name="T4" fmla="*/ 8 w 42"/>
                <a:gd name="T5" fmla="*/ 4 h 88"/>
                <a:gd name="T6" fmla="*/ 8 w 42"/>
                <a:gd name="T7" fmla="*/ 11 h 88"/>
                <a:gd name="T8" fmla="*/ 12 w 42"/>
                <a:gd name="T9" fmla="*/ 27 h 88"/>
                <a:gd name="T10" fmla="*/ 4 w 42"/>
                <a:gd name="T11" fmla="*/ 34 h 88"/>
                <a:gd name="T12" fmla="*/ 0 w 42"/>
                <a:gd name="T13" fmla="*/ 61 h 88"/>
                <a:gd name="T14" fmla="*/ 4 w 42"/>
                <a:gd name="T15" fmla="*/ 88 h 88"/>
                <a:gd name="T16" fmla="*/ 31 w 42"/>
                <a:gd name="T17" fmla="*/ 84 h 88"/>
                <a:gd name="T18" fmla="*/ 42 w 42"/>
                <a:gd name="T19" fmla="*/ 73 h 88"/>
                <a:gd name="T20" fmla="*/ 42 w 42"/>
                <a:gd name="T21" fmla="*/ 69 h 88"/>
                <a:gd name="T22" fmla="*/ 35 w 42"/>
                <a:gd name="T23" fmla="*/ 57 h 88"/>
                <a:gd name="T24" fmla="*/ 35 w 42"/>
                <a:gd name="T25"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88">
                  <a:moveTo>
                    <a:pt x="35" y="57"/>
                  </a:moveTo>
                  <a:lnTo>
                    <a:pt x="16" y="0"/>
                  </a:lnTo>
                  <a:lnTo>
                    <a:pt x="8" y="4"/>
                  </a:lnTo>
                  <a:lnTo>
                    <a:pt x="8" y="11"/>
                  </a:lnTo>
                  <a:lnTo>
                    <a:pt x="12" y="27"/>
                  </a:lnTo>
                  <a:lnTo>
                    <a:pt x="4" y="34"/>
                  </a:lnTo>
                  <a:lnTo>
                    <a:pt x="0" y="61"/>
                  </a:lnTo>
                  <a:lnTo>
                    <a:pt x="4" y="88"/>
                  </a:lnTo>
                  <a:lnTo>
                    <a:pt x="31" y="84"/>
                  </a:lnTo>
                  <a:lnTo>
                    <a:pt x="42" y="73"/>
                  </a:lnTo>
                  <a:lnTo>
                    <a:pt x="42" y="69"/>
                  </a:lnTo>
                  <a:lnTo>
                    <a:pt x="35" y="57"/>
                  </a:lnTo>
                  <a:lnTo>
                    <a:pt x="35" y="6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8" name="Freeform 218"/>
            <p:cNvSpPr>
              <a:spLocks/>
            </p:cNvSpPr>
            <p:nvPr/>
          </p:nvSpPr>
          <p:spPr bwMode="auto">
            <a:xfrm>
              <a:off x="2692" y="1478"/>
              <a:ext cx="35" cy="77"/>
            </a:xfrm>
            <a:custGeom>
              <a:avLst/>
              <a:gdLst>
                <a:gd name="T0" fmla="*/ 31 w 35"/>
                <a:gd name="T1" fmla="*/ 8 h 77"/>
                <a:gd name="T2" fmla="*/ 27 w 35"/>
                <a:gd name="T3" fmla="*/ 23 h 77"/>
                <a:gd name="T4" fmla="*/ 35 w 35"/>
                <a:gd name="T5" fmla="*/ 23 h 77"/>
                <a:gd name="T6" fmla="*/ 35 w 35"/>
                <a:gd name="T7" fmla="*/ 46 h 77"/>
                <a:gd name="T8" fmla="*/ 35 w 35"/>
                <a:gd name="T9" fmla="*/ 35 h 77"/>
                <a:gd name="T10" fmla="*/ 35 w 35"/>
                <a:gd name="T11" fmla="*/ 46 h 77"/>
                <a:gd name="T12" fmla="*/ 23 w 35"/>
                <a:gd name="T13" fmla="*/ 73 h 77"/>
                <a:gd name="T14" fmla="*/ 19 w 35"/>
                <a:gd name="T15" fmla="*/ 77 h 77"/>
                <a:gd name="T16" fmla="*/ 19 w 35"/>
                <a:gd name="T17" fmla="*/ 69 h 77"/>
                <a:gd name="T18" fmla="*/ 4 w 35"/>
                <a:gd name="T19" fmla="*/ 62 h 77"/>
                <a:gd name="T20" fmla="*/ 4 w 35"/>
                <a:gd name="T21" fmla="*/ 50 h 77"/>
                <a:gd name="T22" fmla="*/ 19 w 35"/>
                <a:gd name="T23" fmla="*/ 39 h 77"/>
                <a:gd name="T24" fmla="*/ 4 w 35"/>
                <a:gd name="T25" fmla="*/ 23 h 77"/>
                <a:gd name="T26" fmla="*/ 0 w 35"/>
                <a:gd name="T27" fmla="*/ 12 h 77"/>
                <a:gd name="T28" fmla="*/ 8 w 35"/>
                <a:gd name="T29" fmla="*/ 0 h 77"/>
                <a:gd name="T30" fmla="*/ 31 w 35"/>
                <a:gd name="T31" fmla="*/ 4 h 77"/>
                <a:gd name="T32" fmla="*/ 31 w 35"/>
                <a:gd name="T33" fmla="*/ 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7">
                  <a:moveTo>
                    <a:pt x="31" y="8"/>
                  </a:moveTo>
                  <a:lnTo>
                    <a:pt x="27" y="23"/>
                  </a:lnTo>
                  <a:lnTo>
                    <a:pt x="35" y="23"/>
                  </a:lnTo>
                  <a:lnTo>
                    <a:pt x="35" y="46"/>
                  </a:lnTo>
                  <a:lnTo>
                    <a:pt x="35" y="35"/>
                  </a:lnTo>
                  <a:lnTo>
                    <a:pt x="35" y="46"/>
                  </a:lnTo>
                  <a:lnTo>
                    <a:pt x="23" y="73"/>
                  </a:lnTo>
                  <a:lnTo>
                    <a:pt x="19" y="77"/>
                  </a:lnTo>
                  <a:lnTo>
                    <a:pt x="19" y="69"/>
                  </a:lnTo>
                  <a:lnTo>
                    <a:pt x="4" y="62"/>
                  </a:lnTo>
                  <a:lnTo>
                    <a:pt x="4" y="50"/>
                  </a:lnTo>
                  <a:lnTo>
                    <a:pt x="19" y="39"/>
                  </a:lnTo>
                  <a:lnTo>
                    <a:pt x="4" y="23"/>
                  </a:lnTo>
                  <a:lnTo>
                    <a:pt x="0" y="12"/>
                  </a:lnTo>
                  <a:lnTo>
                    <a:pt x="8" y="0"/>
                  </a:lnTo>
                  <a:lnTo>
                    <a:pt x="31" y="4"/>
                  </a:lnTo>
                  <a:lnTo>
                    <a:pt x="31" y="8"/>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59" name="Freeform 219"/>
            <p:cNvSpPr>
              <a:spLocks/>
            </p:cNvSpPr>
            <p:nvPr/>
          </p:nvSpPr>
          <p:spPr bwMode="auto">
            <a:xfrm>
              <a:off x="2692" y="1478"/>
              <a:ext cx="35" cy="77"/>
            </a:xfrm>
            <a:custGeom>
              <a:avLst/>
              <a:gdLst>
                <a:gd name="T0" fmla="*/ 31 w 35"/>
                <a:gd name="T1" fmla="*/ 8 h 77"/>
                <a:gd name="T2" fmla="*/ 27 w 35"/>
                <a:gd name="T3" fmla="*/ 23 h 77"/>
                <a:gd name="T4" fmla="*/ 35 w 35"/>
                <a:gd name="T5" fmla="*/ 23 h 77"/>
                <a:gd name="T6" fmla="*/ 35 w 35"/>
                <a:gd name="T7" fmla="*/ 46 h 77"/>
                <a:gd name="T8" fmla="*/ 35 w 35"/>
                <a:gd name="T9" fmla="*/ 35 h 77"/>
                <a:gd name="T10" fmla="*/ 35 w 35"/>
                <a:gd name="T11" fmla="*/ 46 h 77"/>
                <a:gd name="T12" fmla="*/ 23 w 35"/>
                <a:gd name="T13" fmla="*/ 73 h 77"/>
                <a:gd name="T14" fmla="*/ 19 w 35"/>
                <a:gd name="T15" fmla="*/ 77 h 77"/>
                <a:gd name="T16" fmla="*/ 19 w 35"/>
                <a:gd name="T17" fmla="*/ 69 h 77"/>
                <a:gd name="T18" fmla="*/ 4 w 35"/>
                <a:gd name="T19" fmla="*/ 62 h 77"/>
                <a:gd name="T20" fmla="*/ 4 w 35"/>
                <a:gd name="T21" fmla="*/ 50 h 77"/>
                <a:gd name="T22" fmla="*/ 19 w 35"/>
                <a:gd name="T23" fmla="*/ 39 h 77"/>
                <a:gd name="T24" fmla="*/ 4 w 35"/>
                <a:gd name="T25" fmla="*/ 23 h 77"/>
                <a:gd name="T26" fmla="*/ 0 w 35"/>
                <a:gd name="T27" fmla="*/ 12 h 77"/>
                <a:gd name="T28" fmla="*/ 8 w 35"/>
                <a:gd name="T29" fmla="*/ 0 h 77"/>
                <a:gd name="T30" fmla="*/ 31 w 35"/>
                <a:gd name="T31" fmla="*/ 4 h 77"/>
                <a:gd name="T32" fmla="*/ 31 w 35"/>
                <a:gd name="T33" fmla="*/ 8 h 77"/>
                <a:gd name="T34" fmla="*/ 31 w 35"/>
                <a:gd name="T35"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77">
                  <a:moveTo>
                    <a:pt x="31" y="8"/>
                  </a:moveTo>
                  <a:lnTo>
                    <a:pt x="27" y="23"/>
                  </a:lnTo>
                  <a:lnTo>
                    <a:pt x="35" y="23"/>
                  </a:lnTo>
                  <a:lnTo>
                    <a:pt x="35" y="46"/>
                  </a:lnTo>
                  <a:lnTo>
                    <a:pt x="35" y="35"/>
                  </a:lnTo>
                  <a:lnTo>
                    <a:pt x="35" y="46"/>
                  </a:lnTo>
                  <a:lnTo>
                    <a:pt x="23" y="73"/>
                  </a:lnTo>
                  <a:lnTo>
                    <a:pt x="19" y="77"/>
                  </a:lnTo>
                  <a:lnTo>
                    <a:pt x="19" y="69"/>
                  </a:lnTo>
                  <a:lnTo>
                    <a:pt x="4" y="62"/>
                  </a:lnTo>
                  <a:lnTo>
                    <a:pt x="4" y="50"/>
                  </a:lnTo>
                  <a:lnTo>
                    <a:pt x="19" y="39"/>
                  </a:lnTo>
                  <a:lnTo>
                    <a:pt x="4" y="23"/>
                  </a:lnTo>
                  <a:lnTo>
                    <a:pt x="0" y="12"/>
                  </a:lnTo>
                  <a:lnTo>
                    <a:pt x="8" y="0"/>
                  </a:lnTo>
                  <a:lnTo>
                    <a:pt x="31" y="4"/>
                  </a:lnTo>
                  <a:lnTo>
                    <a:pt x="31" y="8"/>
                  </a:lnTo>
                  <a:lnTo>
                    <a:pt x="31" y="1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0" name="Freeform 220"/>
            <p:cNvSpPr>
              <a:spLocks/>
            </p:cNvSpPr>
            <p:nvPr/>
          </p:nvSpPr>
          <p:spPr bwMode="auto">
            <a:xfrm>
              <a:off x="1832" y="1651"/>
              <a:ext cx="180" cy="184"/>
            </a:xfrm>
            <a:custGeom>
              <a:avLst/>
              <a:gdLst>
                <a:gd name="T0" fmla="*/ 180 w 180"/>
                <a:gd name="T1" fmla="*/ 15 h 184"/>
                <a:gd name="T2" fmla="*/ 27 w 180"/>
                <a:gd name="T3" fmla="*/ 0 h 184"/>
                <a:gd name="T4" fmla="*/ 0 w 180"/>
                <a:gd name="T5" fmla="*/ 184 h 184"/>
                <a:gd name="T6" fmla="*/ 23 w 180"/>
                <a:gd name="T7" fmla="*/ 184 h 184"/>
                <a:gd name="T8" fmla="*/ 27 w 180"/>
                <a:gd name="T9" fmla="*/ 172 h 184"/>
                <a:gd name="T10" fmla="*/ 73 w 180"/>
                <a:gd name="T11" fmla="*/ 176 h 184"/>
                <a:gd name="T12" fmla="*/ 69 w 180"/>
                <a:gd name="T13" fmla="*/ 168 h 184"/>
                <a:gd name="T14" fmla="*/ 168 w 180"/>
                <a:gd name="T15" fmla="*/ 176 h 184"/>
                <a:gd name="T16" fmla="*/ 180 w 180"/>
                <a:gd name="T17" fmla="*/ 34 h 184"/>
                <a:gd name="T18" fmla="*/ 180 w 180"/>
                <a:gd name="T19" fmla="*/ 1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4">
                  <a:moveTo>
                    <a:pt x="180" y="15"/>
                  </a:moveTo>
                  <a:lnTo>
                    <a:pt x="27" y="0"/>
                  </a:lnTo>
                  <a:lnTo>
                    <a:pt x="0" y="184"/>
                  </a:lnTo>
                  <a:lnTo>
                    <a:pt x="23" y="184"/>
                  </a:lnTo>
                  <a:lnTo>
                    <a:pt x="27" y="172"/>
                  </a:lnTo>
                  <a:lnTo>
                    <a:pt x="73" y="176"/>
                  </a:lnTo>
                  <a:lnTo>
                    <a:pt x="69" y="168"/>
                  </a:lnTo>
                  <a:lnTo>
                    <a:pt x="168" y="176"/>
                  </a:lnTo>
                  <a:lnTo>
                    <a:pt x="180" y="34"/>
                  </a:lnTo>
                  <a:lnTo>
                    <a:pt x="180" y="15"/>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1" name="Freeform 221"/>
            <p:cNvSpPr>
              <a:spLocks/>
            </p:cNvSpPr>
            <p:nvPr/>
          </p:nvSpPr>
          <p:spPr bwMode="auto">
            <a:xfrm>
              <a:off x="1832" y="1651"/>
              <a:ext cx="180" cy="184"/>
            </a:xfrm>
            <a:custGeom>
              <a:avLst/>
              <a:gdLst>
                <a:gd name="T0" fmla="*/ 180 w 180"/>
                <a:gd name="T1" fmla="*/ 15 h 184"/>
                <a:gd name="T2" fmla="*/ 27 w 180"/>
                <a:gd name="T3" fmla="*/ 0 h 184"/>
                <a:gd name="T4" fmla="*/ 0 w 180"/>
                <a:gd name="T5" fmla="*/ 184 h 184"/>
                <a:gd name="T6" fmla="*/ 23 w 180"/>
                <a:gd name="T7" fmla="*/ 184 h 184"/>
                <a:gd name="T8" fmla="*/ 27 w 180"/>
                <a:gd name="T9" fmla="*/ 172 h 184"/>
                <a:gd name="T10" fmla="*/ 73 w 180"/>
                <a:gd name="T11" fmla="*/ 176 h 184"/>
                <a:gd name="T12" fmla="*/ 69 w 180"/>
                <a:gd name="T13" fmla="*/ 168 h 184"/>
                <a:gd name="T14" fmla="*/ 168 w 180"/>
                <a:gd name="T15" fmla="*/ 176 h 184"/>
                <a:gd name="T16" fmla="*/ 180 w 180"/>
                <a:gd name="T17" fmla="*/ 34 h 184"/>
                <a:gd name="T18" fmla="*/ 180 w 180"/>
                <a:gd name="T19" fmla="*/ 15 h 184"/>
                <a:gd name="T20" fmla="*/ 180 w 180"/>
                <a:gd name="T21" fmla="*/ 1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84">
                  <a:moveTo>
                    <a:pt x="180" y="15"/>
                  </a:moveTo>
                  <a:lnTo>
                    <a:pt x="27" y="0"/>
                  </a:lnTo>
                  <a:lnTo>
                    <a:pt x="0" y="184"/>
                  </a:lnTo>
                  <a:lnTo>
                    <a:pt x="23" y="184"/>
                  </a:lnTo>
                  <a:lnTo>
                    <a:pt x="27" y="172"/>
                  </a:lnTo>
                  <a:lnTo>
                    <a:pt x="73" y="176"/>
                  </a:lnTo>
                  <a:lnTo>
                    <a:pt x="69" y="168"/>
                  </a:lnTo>
                  <a:lnTo>
                    <a:pt x="168" y="176"/>
                  </a:lnTo>
                  <a:lnTo>
                    <a:pt x="180" y="34"/>
                  </a:lnTo>
                  <a:lnTo>
                    <a:pt x="180" y="15"/>
                  </a:lnTo>
                  <a:lnTo>
                    <a:pt x="180" y="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2" name="Freeform 222"/>
            <p:cNvSpPr>
              <a:spLocks/>
            </p:cNvSpPr>
            <p:nvPr/>
          </p:nvSpPr>
          <p:spPr bwMode="auto">
            <a:xfrm>
              <a:off x="2578" y="1356"/>
              <a:ext cx="153" cy="138"/>
            </a:xfrm>
            <a:custGeom>
              <a:avLst/>
              <a:gdLst>
                <a:gd name="T0" fmla="*/ 149 w 153"/>
                <a:gd name="T1" fmla="*/ 69 h 138"/>
                <a:gd name="T2" fmla="*/ 149 w 153"/>
                <a:gd name="T3" fmla="*/ 92 h 138"/>
                <a:gd name="T4" fmla="*/ 153 w 153"/>
                <a:gd name="T5" fmla="*/ 119 h 138"/>
                <a:gd name="T6" fmla="*/ 149 w 153"/>
                <a:gd name="T7" fmla="*/ 122 h 138"/>
                <a:gd name="T8" fmla="*/ 153 w 153"/>
                <a:gd name="T9" fmla="*/ 126 h 138"/>
                <a:gd name="T10" fmla="*/ 145 w 153"/>
                <a:gd name="T11" fmla="*/ 138 h 138"/>
                <a:gd name="T12" fmla="*/ 145 w 153"/>
                <a:gd name="T13" fmla="*/ 126 h 138"/>
                <a:gd name="T14" fmla="*/ 122 w 153"/>
                <a:gd name="T15" fmla="*/ 122 h 138"/>
                <a:gd name="T16" fmla="*/ 114 w 153"/>
                <a:gd name="T17" fmla="*/ 119 h 138"/>
                <a:gd name="T18" fmla="*/ 111 w 153"/>
                <a:gd name="T19" fmla="*/ 107 h 138"/>
                <a:gd name="T20" fmla="*/ 103 w 153"/>
                <a:gd name="T21" fmla="*/ 103 h 138"/>
                <a:gd name="T22" fmla="*/ 0 w 153"/>
                <a:gd name="T23" fmla="*/ 122 h 138"/>
                <a:gd name="T24" fmla="*/ 0 w 153"/>
                <a:gd name="T25" fmla="*/ 115 h 138"/>
                <a:gd name="T26" fmla="*/ 19 w 153"/>
                <a:gd name="T27" fmla="*/ 96 h 138"/>
                <a:gd name="T28" fmla="*/ 11 w 153"/>
                <a:gd name="T29" fmla="*/ 80 h 138"/>
                <a:gd name="T30" fmla="*/ 23 w 153"/>
                <a:gd name="T31" fmla="*/ 76 h 138"/>
                <a:gd name="T32" fmla="*/ 57 w 153"/>
                <a:gd name="T33" fmla="*/ 73 h 138"/>
                <a:gd name="T34" fmla="*/ 72 w 153"/>
                <a:gd name="T35" fmla="*/ 61 h 138"/>
                <a:gd name="T36" fmla="*/ 68 w 153"/>
                <a:gd name="T37" fmla="*/ 50 h 138"/>
                <a:gd name="T38" fmla="*/ 76 w 153"/>
                <a:gd name="T39" fmla="*/ 46 h 138"/>
                <a:gd name="T40" fmla="*/ 72 w 153"/>
                <a:gd name="T41" fmla="*/ 42 h 138"/>
                <a:gd name="T42" fmla="*/ 68 w 153"/>
                <a:gd name="T43" fmla="*/ 46 h 138"/>
                <a:gd name="T44" fmla="*/ 68 w 153"/>
                <a:gd name="T45" fmla="*/ 42 h 138"/>
                <a:gd name="T46" fmla="*/ 91 w 153"/>
                <a:gd name="T47" fmla="*/ 8 h 138"/>
                <a:gd name="T48" fmla="*/ 130 w 153"/>
                <a:gd name="T49" fmla="*/ 0 h 138"/>
                <a:gd name="T50" fmla="*/ 137 w 153"/>
                <a:gd name="T51" fmla="*/ 38 h 138"/>
                <a:gd name="T52" fmla="*/ 149 w 153"/>
                <a:gd name="T5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38">
                  <a:moveTo>
                    <a:pt x="149" y="69"/>
                  </a:moveTo>
                  <a:lnTo>
                    <a:pt x="149" y="92"/>
                  </a:lnTo>
                  <a:lnTo>
                    <a:pt x="153" y="119"/>
                  </a:lnTo>
                  <a:lnTo>
                    <a:pt x="149" y="122"/>
                  </a:lnTo>
                  <a:lnTo>
                    <a:pt x="153" y="126"/>
                  </a:lnTo>
                  <a:lnTo>
                    <a:pt x="145" y="138"/>
                  </a:lnTo>
                  <a:lnTo>
                    <a:pt x="145" y="126"/>
                  </a:lnTo>
                  <a:lnTo>
                    <a:pt x="122" y="122"/>
                  </a:lnTo>
                  <a:lnTo>
                    <a:pt x="114" y="119"/>
                  </a:lnTo>
                  <a:lnTo>
                    <a:pt x="111" y="107"/>
                  </a:lnTo>
                  <a:lnTo>
                    <a:pt x="103" y="103"/>
                  </a:lnTo>
                  <a:lnTo>
                    <a:pt x="0" y="122"/>
                  </a:lnTo>
                  <a:lnTo>
                    <a:pt x="0" y="115"/>
                  </a:lnTo>
                  <a:lnTo>
                    <a:pt x="19" y="96"/>
                  </a:lnTo>
                  <a:lnTo>
                    <a:pt x="11" y="80"/>
                  </a:lnTo>
                  <a:lnTo>
                    <a:pt x="23" y="76"/>
                  </a:lnTo>
                  <a:lnTo>
                    <a:pt x="57" y="73"/>
                  </a:lnTo>
                  <a:lnTo>
                    <a:pt x="72" y="61"/>
                  </a:lnTo>
                  <a:lnTo>
                    <a:pt x="68" y="50"/>
                  </a:lnTo>
                  <a:lnTo>
                    <a:pt x="76" y="46"/>
                  </a:lnTo>
                  <a:lnTo>
                    <a:pt x="72" y="42"/>
                  </a:lnTo>
                  <a:lnTo>
                    <a:pt x="68" y="46"/>
                  </a:lnTo>
                  <a:lnTo>
                    <a:pt x="68" y="42"/>
                  </a:lnTo>
                  <a:lnTo>
                    <a:pt x="91" y="8"/>
                  </a:lnTo>
                  <a:lnTo>
                    <a:pt x="130" y="0"/>
                  </a:lnTo>
                  <a:lnTo>
                    <a:pt x="137" y="38"/>
                  </a:lnTo>
                  <a:lnTo>
                    <a:pt x="149" y="6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3" name="Freeform 223"/>
            <p:cNvSpPr>
              <a:spLocks/>
            </p:cNvSpPr>
            <p:nvPr/>
          </p:nvSpPr>
          <p:spPr bwMode="auto">
            <a:xfrm>
              <a:off x="2578" y="1356"/>
              <a:ext cx="153" cy="138"/>
            </a:xfrm>
            <a:custGeom>
              <a:avLst/>
              <a:gdLst>
                <a:gd name="T0" fmla="*/ 149 w 153"/>
                <a:gd name="T1" fmla="*/ 69 h 138"/>
                <a:gd name="T2" fmla="*/ 149 w 153"/>
                <a:gd name="T3" fmla="*/ 92 h 138"/>
                <a:gd name="T4" fmla="*/ 153 w 153"/>
                <a:gd name="T5" fmla="*/ 119 h 138"/>
                <a:gd name="T6" fmla="*/ 149 w 153"/>
                <a:gd name="T7" fmla="*/ 122 h 138"/>
                <a:gd name="T8" fmla="*/ 153 w 153"/>
                <a:gd name="T9" fmla="*/ 126 h 138"/>
                <a:gd name="T10" fmla="*/ 145 w 153"/>
                <a:gd name="T11" fmla="*/ 138 h 138"/>
                <a:gd name="T12" fmla="*/ 145 w 153"/>
                <a:gd name="T13" fmla="*/ 126 h 138"/>
                <a:gd name="T14" fmla="*/ 122 w 153"/>
                <a:gd name="T15" fmla="*/ 122 h 138"/>
                <a:gd name="T16" fmla="*/ 114 w 153"/>
                <a:gd name="T17" fmla="*/ 119 h 138"/>
                <a:gd name="T18" fmla="*/ 111 w 153"/>
                <a:gd name="T19" fmla="*/ 107 h 138"/>
                <a:gd name="T20" fmla="*/ 103 w 153"/>
                <a:gd name="T21" fmla="*/ 103 h 138"/>
                <a:gd name="T22" fmla="*/ 0 w 153"/>
                <a:gd name="T23" fmla="*/ 122 h 138"/>
                <a:gd name="T24" fmla="*/ 0 w 153"/>
                <a:gd name="T25" fmla="*/ 115 h 138"/>
                <a:gd name="T26" fmla="*/ 19 w 153"/>
                <a:gd name="T27" fmla="*/ 96 h 138"/>
                <a:gd name="T28" fmla="*/ 11 w 153"/>
                <a:gd name="T29" fmla="*/ 80 h 138"/>
                <a:gd name="T30" fmla="*/ 23 w 153"/>
                <a:gd name="T31" fmla="*/ 76 h 138"/>
                <a:gd name="T32" fmla="*/ 57 w 153"/>
                <a:gd name="T33" fmla="*/ 73 h 138"/>
                <a:gd name="T34" fmla="*/ 72 w 153"/>
                <a:gd name="T35" fmla="*/ 61 h 138"/>
                <a:gd name="T36" fmla="*/ 68 w 153"/>
                <a:gd name="T37" fmla="*/ 50 h 138"/>
                <a:gd name="T38" fmla="*/ 76 w 153"/>
                <a:gd name="T39" fmla="*/ 46 h 138"/>
                <a:gd name="T40" fmla="*/ 72 w 153"/>
                <a:gd name="T41" fmla="*/ 42 h 138"/>
                <a:gd name="T42" fmla="*/ 68 w 153"/>
                <a:gd name="T43" fmla="*/ 46 h 138"/>
                <a:gd name="T44" fmla="*/ 68 w 153"/>
                <a:gd name="T45" fmla="*/ 42 h 138"/>
                <a:gd name="T46" fmla="*/ 91 w 153"/>
                <a:gd name="T47" fmla="*/ 8 h 138"/>
                <a:gd name="T48" fmla="*/ 130 w 153"/>
                <a:gd name="T49" fmla="*/ 0 h 138"/>
                <a:gd name="T50" fmla="*/ 137 w 153"/>
                <a:gd name="T51" fmla="*/ 38 h 138"/>
                <a:gd name="T52" fmla="*/ 149 w 153"/>
                <a:gd name="T53" fmla="*/ 69 h 138"/>
                <a:gd name="T54" fmla="*/ 149 w 153"/>
                <a:gd name="T55" fmla="*/ 7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38">
                  <a:moveTo>
                    <a:pt x="149" y="69"/>
                  </a:moveTo>
                  <a:lnTo>
                    <a:pt x="149" y="92"/>
                  </a:lnTo>
                  <a:lnTo>
                    <a:pt x="153" y="119"/>
                  </a:lnTo>
                  <a:lnTo>
                    <a:pt x="149" y="122"/>
                  </a:lnTo>
                  <a:lnTo>
                    <a:pt x="153" y="126"/>
                  </a:lnTo>
                  <a:lnTo>
                    <a:pt x="145" y="138"/>
                  </a:lnTo>
                  <a:lnTo>
                    <a:pt x="145" y="126"/>
                  </a:lnTo>
                  <a:lnTo>
                    <a:pt x="122" y="122"/>
                  </a:lnTo>
                  <a:lnTo>
                    <a:pt x="114" y="119"/>
                  </a:lnTo>
                  <a:lnTo>
                    <a:pt x="111" y="107"/>
                  </a:lnTo>
                  <a:lnTo>
                    <a:pt x="103" y="103"/>
                  </a:lnTo>
                  <a:lnTo>
                    <a:pt x="0" y="122"/>
                  </a:lnTo>
                  <a:lnTo>
                    <a:pt x="0" y="115"/>
                  </a:lnTo>
                  <a:lnTo>
                    <a:pt x="19" y="96"/>
                  </a:lnTo>
                  <a:lnTo>
                    <a:pt x="11" y="80"/>
                  </a:lnTo>
                  <a:lnTo>
                    <a:pt x="23" y="76"/>
                  </a:lnTo>
                  <a:lnTo>
                    <a:pt x="57" y="73"/>
                  </a:lnTo>
                  <a:lnTo>
                    <a:pt x="72" y="61"/>
                  </a:lnTo>
                  <a:lnTo>
                    <a:pt x="68" y="50"/>
                  </a:lnTo>
                  <a:lnTo>
                    <a:pt x="76" y="46"/>
                  </a:lnTo>
                  <a:lnTo>
                    <a:pt x="72" y="42"/>
                  </a:lnTo>
                  <a:lnTo>
                    <a:pt x="68" y="46"/>
                  </a:lnTo>
                  <a:lnTo>
                    <a:pt x="68" y="42"/>
                  </a:lnTo>
                  <a:lnTo>
                    <a:pt x="91" y="8"/>
                  </a:lnTo>
                  <a:lnTo>
                    <a:pt x="130" y="0"/>
                  </a:lnTo>
                  <a:lnTo>
                    <a:pt x="137" y="38"/>
                  </a:lnTo>
                  <a:lnTo>
                    <a:pt x="149" y="69"/>
                  </a:lnTo>
                  <a:lnTo>
                    <a:pt x="149"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4" name="Freeform 224"/>
            <p:cNvSpPr>
              <a:spLocks/>
            </p:cNvSpPr>
            <p:nvPr/>
          </p:nvSpPr>
          <p:spPr bwMode="auto">
            <a:xfrm>
              <a:off x="2497" y="1636"/>
              <a:ext cx="218" cy="99"/>
            </a:xfrm>
            <a:custGeom>
              <a:avLst/>
              <a:gdLst>
                <a:gd name="T0" fmla="*/ 211 w 218"/>
                <a:gd name="T1" fmla="*/ 30 h 99"/>
                <a:gd name="T2" fmla="*/ 192 w 218"/>
                <a:gd name="T3" fmla="*/ 26 h 99"/>
                <a:gd name="T4" fmla="*/ 195 w 218"/>
                <a:gd name="T5" fmla="*/ 19 h 99"/>
                <a:gd name="T6" fmla="*/ 195 w 218"/>
                <a:gd name="T7" fmla="*/ 15 h 99"/>
                <a:gd name="T8" fmla="*/ 203 w 218"/>
                <a:gd name="T9" fmla="*/ 11 h 99"/>
                <a:gd name="T10" fmla="*/ 207 w 218"/>
                <a:gd name="T11" fmla="*/ 7 h 99"/>
                <a:gd name="T12" fmla="*/ 207 w 218"/>
                <a:gd name="T13" fmla="*/ 0 h 99"/>
                <a:gd name="T14" fmla="*/ 62 w 218"/>
                <a:gd name="T15" fmla="*/ 26 h 99"/>
                <a:gd name="T16" fmla="*/ 54 w 218"/>
                <a:gd name="T17" fmla="*/ 42 h 99"/>
                <a:gd name="T18" fmla="*/ 39 w 218"/>
                <a:gd name="T19" fmla="*/ 46 h 99"/>
                <a:gd name="T20" fmla="*/ 12 w 218"/>
                <a:gd name="T21" fmla="*/ 69 h 99"/>
                <a:gd name="T22" fmla="*/ 0 w 218"/>
                <a:gd name="T23" fmla="*/ 76 h 99"/>
                <a:gd name="T24" fmla="*/ 31 w 218"/>
                <a:gd name="T25" fmla="*/ 80 h 99"/>
                <a:gd name="T26" fmla="*/ 84 w 218"/>
                <a:gd name="T27" fmla="*/ 69 h 99"/>
                <a:gd name="T28" fmla="*/ 123 w 218"/>
                <a:gd name="T29" fmla="*/ 72 h 99"/>
                <a:gd name="T30" fmla="*/ 172 w 218"/>
                <a:gd name="T31" fmla="*/ 95 h 99"/>
                <a:gd name="T32" fmla="*/ 172 w 218"/>
                <a:gd name="T33" fmla="*/ 92 h 99"/>
                <a:gd name="T34" fmla="*/ 184 w 218"/>
                <a:gd name="T35" fmla="*/ 72 h 99"/>
                <a:gd name="T36" fmla="*/ 184 w 218"/>
                <a:gd name="T37" fmla="*/ 72 h 99"/>
                <a:gd name="T38" fmla="*/ 199 w 218"/>
                <a:gd name="T39" fmla="*/ 61 h 99"/>
                <a:gd name="T40" fmla="*/ 203 w 218"/>
                <a:gd name="T41" fmla="*/ 61 h 99"/>
                <a:gd name="T42" fmla="*/ 207 w 218"/>
                <a:gd name="T43" fmla="*/ 61 h 99"/>
                <a:gd name="T44" fmla="*/ 211 w 218"/>
                <a:gd name="T45" fmla="*/ 49 h 99"/>
                <a:gd name="T46" fmla="*/ 203 w 218"/>
                <a:gd name="T47" fmla="*/ 49 h 99"/>
                <a:gd name="T48" fmla="*/ 199 w 218"/>
                <a:gd name="T49" fmla="*/ 53 h 99"/>
                <a:gd name="T50" fmla="*/ 188 w 218"/>
                <a:gd name="T51" fmla="*/ 49 h 99"/>
                <a:gd name="T52" fmla="*/ 203 w 218"/>
                <a:gd name="T53" fmla="*/ 42 h 99"/>
                <a:gd name="T54" fmla="*/ 195 w 218"/>
                <a:gd name="T55" fmla="*/ 42 h 99"/>
                <a:gd name="T56" fmla="*/ 184 w 218"/>
                <a:gd name="T57" fmla="*/ 38 h 99"/>
                <a:gd name="T58" fmla="*/ 195 w 218"/>
                <a:gd name="T59" fmla="*/ 38 h 99"/>
                <a:gd name="T60" fmla="*/ 199 w 218"/>
                <a:gd name="T61" fmla="*/ 38 h 99"/>
                <a:gd name="T62" fmla="*/ 218 w 218"/>
                <a:gd name="T63" fmla="*/ 3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99">
                  <a:moveTo>
                    <a:pt x="214" y="19"/>
                  </a:moveTo>
                  <a:lnTo>
                    <a:pt x="211" y="30"/>
                  </a:lnTo>
                  <a:lnTo>
                    <a:pt x="211" y="19"/>
                  </a:lnTo>
                  <a:lnTo>
                    <a:pt x="192" y="26"/>
                  </a:lnTo>
                  <a:lnTo>
                    <a:pt x="192" y="11"/>
                  </a:lnTo>
                  <a:lnTo>
                    <a:pt x="195" y="19"/>
                  </a:lnTo>
                  <a:lnTo>
                    <a:pt x="203" y="15"/>
                  </a:lnTo>
                  <a:lnTo>
                    <a:pt x="195" y="15"/>
                  </a:lnTo>
                  <a:lnTo>
                    <a:pt x="207" y="15"/>
                  </a:lnTo>
                  <a:lnTo>
                    <a:pt x="203" y="11"/>
                  </a:lnTo>
                  <a:lnTo>
                    <a:pt x="211" y="11"/>
                  </a:lnTo>
                  <a:lnTo>
                    <a:pt x="207" y="7"/>
                  </a:lnTo>
                  <a:lnTo>
                    <a:pt x="214" y="15"/>
                  </a:lnTo>
                  <a:lnTo>
                    <a:pt x="207" y="0"/>
                  </a:lnTo>
                  <a:lnTo>
                    <a:pt x="203" y="0"/>
                  </a:lnTo>
                  <a:lnTo>
                    <a:pt x="62" y="26"/>
                  </a:lnTo>
                  <a:lnTo>
                    <a:pt x="62" y="34"/>
                  </a:lnTo>
                  <a:lnTo>
                    <a:pt x="54" y="42"/>
                  </a:lnTo>
                  <a:lnTo>
                    <a:pt x="42" y="49"/>
                  </a:lnTo>
                  <a:lnTo>
                    <a:pt x="39" y="46"/>
                  </a:lnTo>
                  <a:lnTo>
                    <a:pt x="31" y="57"/>
                  </a:lnTo>
                  <a:lnTo>
                    <a:pt x="12" y="69"/>
                  </a:lnTo>
                  <a:lnTo>
                    <a:pt x="8" y="76"/>
                  </a:lnTo>
                  <a:lnTo>
                    <a:pt x="0" y="76"/>
                  </a:lnTo>
                  <a:lnTo>
                    <a:pt x="0" y="84"/>
                  </a:lnTo>
                  <a:lnTo>
                    <a:pt x="31" y="80"/>
                  </a:lnTo>
                  <a:lnTo>
                    <a:pt x="50" y="72"/>
                  </a:lnTo>
                  <a:lnTo>
                    <a:pt x="84" y="69"/>
                  </a:lnTo>
                  <a:lnTo>
                    <a:pt x="92" y="76"/>
                  </a:lnTo>
                  <a:lnTo>
                    <a:pt x="123" y="72"/>
                  </a:lnTo>
                  <a:lnTo>
                    <a:pt x="157" y="99"/>
                  </a:lnTo>
                  <a:lnTo>
                    <a:pt x="172" y="95"/>
                  </a:lnTo>
                  <a:lnTo>
                    <a:pt x="172" y="84"/>
                  </a:lnTo>
                  <a:lnTo>
                    <a:pt x="172" y="92"/>
                  </a:lnTo>
                  <a:lnTo>
                    <a:pt x="176" y="76"/>
                  </a:lnTo>
                  <a:lnTo>
                    <a:pt x="184" y="72"/>
                  </a:lnTo>
                  <a:lnTo>
                    <a:pt x="180" y="65"/>
                  </a:lnTo>
                  <a:lnTo>
                    <a:pt x="184" y="72"/>
                  </a:lnTo>
                  <a:lnTo>
                    <a:pt x="188" y="65"/>
                  </a:lnTo>
                  <a:lnTo>
                    <a:pt x="199" y="61"/>
                  </a:lnTo>
                  <a:lnTo>
                    <a:pt x="199" y="57"/>
                  </a:lnTo>
                  <a:lnTo>
                    <a:pt x="203" y="61"/>
                  </a:lnTo>
                  <a:lnTo>
                    <a:pt x="203" y="57"/>
                  </a:lnTo>
                  <a:lnTo>
                    <a:pt x="207" y="61"/>
                  </a:lnTo>
                  <a:lnTo>
                    <a:pt x="211" y="53"/>
                  </a:lnTo>
                  <a:lnTo>
                    <a:pt x="211" y="49"/>
                  </a:lnTo>
                  <a:lnTo>
                    <a:pt x="207" y="53"/>
                  </a:lnTo>
                  <a:lnTo>
                    <a:pt x="203" y="49"/>
                  </a:lnTo>
                  <a:lnTo>
                    <a:pt x="203" y="57"/>
                  </a:lnTo>
                  <a:lnTo>
                    <a:pt x="199" y="53"/>
                  </a:lnTo>
                  <a:lnTo>
                    <a:pt x="192" y="57"/>
                  </a:lnTo>
                  <a:lnTo>
                    <a:pt x="188" y="49"/>
                  </a:lnTo>
                  <a:lnTo>
                    <a:pt x="195" y="53"/>
                  </a:lnTo>
                  <a:lnTo>
                    <a:pt x="203" y="42"/>
                  </a:lnTo>
                  <a:lnTo>
                    <a:pt x="195" y="46"/>
                  </a:lnTo>
                  <a:lnTo>
                    <a:pt x="195" y="42"/>
                  </a:lnTo>
                  <a:lnTo>
                    <a:pt x="188" y="42"/>
                  </a:lnTo>
                  <a:lnTo>
                    <a:pt x="184" y="38"/>
                  </a:lnTo>
                  <a:lnTo>
                    <a:pt x="199" y="42"/>
                  </a:lnTo>
                  <a:lnTo>
                    <a:pt x="195" y="38"/>
                  </a:lnTo>
                  <a:lnTo>
                    <a:pt x="199" y="34"/>
                  </a:lnTo>
                  <a:lnTo>
                    <a:pt x="199" y="38"/>
                  </a:lnTo>
                  <a:lnTo>
                    <a:pt x="211" y="42"/>
                  </a:lnTo>
                  <a:lnTo>
                    <a:pt x="218" y="30"/>
                  </a:lnTo>
                  <a:lnTo>
                    <a:pt x="214" y="1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5" name="Freeform 225"/>
            <p:cNvSpPr>
              <a:spLocks/>
            </p:cNvSpPr>
            <p:nvPr/>
          </p:nvSpPr>
          <p:spPr bwMode="auto">
            <a:xfrm>
              <a:off x="2497" y="1636"/>
              <a:ext cx="218" cy="99"/>
            </a:xfrm>
            <a:custGeom>
              <a:avLst/>
              <a:gdLst>
                <a:gd name="T0" fmla="*/ 211 w 218"/>
                <a:gd name="T1" fmla="*/ 30 h 99"/>
                <a:gd name="T2" fmla="*/ 192 w 218"/>
                <a:gd name="T3" fmla="*/ 26 h 99"/>
                <a:gd name="T4" fmla="*/ 195 w 218"/>
                <a:gd name="T5" fmla="*/ 19 h 99"/>
                <a:gd name="T6" fmla="*/ 195 w 218"/>
                <a:gd name="T7" fmla="*/ 15 h 99"/>
                <a:gd name="T8" fmla="*/ 203 w 218"/>
                <a:gd name="T9" fmla="*/ 11 h 99"/>
                <a:gd name="T10" fmla="*/ 207 w 218"/>
                <a:gd name="T11" fmla="*/ 7 h 99"/>
                <a:gd name="T12" fmla="*/ 207 w 218"/>
                <a:gd name="T13" fmla="*/ 0 h 99"/>
                <a:gd name="T14" fmla="*/ 62 w 218"/>
                <a:gd name="T15" fmla="*/ 26 h 99"/>
                <a:gd name="T16" fmla="*/ 54 w 218"/>
                <a:gd name="T17" fmla="*/ 42 h 99"/>
                <a:gd name="T18" fmla="*/ 39 w 218"/>
                <a:gd name="T19" fmla="*/ 46 h 99"/>
                <a:gd name="T20" fmla="*/ 12 w 218"/>
                <a:gd name="T21" fmla="*/ 69 h 99"/>
                <a:gd name="T22" fmla="*/ 0 w 218"/>
                <a:gd name="T23" fmla="*/ 76 h 99"/>
                <a:gd name="T24" fmla="*/ 31 w 218"/>
                <a:gd name="T25" fmla="*/ 80 h 99"/>
                <a:gd name="T26" fmla="*/ 84 w 218"/>
                <a:gd name="T27" fmla="*/ 69 h 99"/>
                <a:gd name="T28" fmla="*/ 123 w 218"/>
                <a:gd name="T29" fmla="*/ 72 h 99"/>
                <a:gd name="T30" fmla="*/ 172 w 218"/>
                <a:gd name="T31" fmla="*/ 95 h 99"/>
                <a:gd name="T32" fmla="*/ 172 w 218"/>
                <a:gd name="T33" fmla="*/ 92 h 99"/>
                <a:gd name="T34" fmla="*/ 184 w 218"/>
                <a:gd name="T35" fmla="*/ 72 h 99"/>
                <a:gd name="T36" fmla="*/ 184 w 218"/>
                <a:gd name="T37" fmla="*/ 72 h 99"/>
                <a:gd name="T38" fmla="*/ 199 w 218"/>
                <a:gd name="T39" fmla="*/ 61 h 99"/>
                <a:gd name="T40" fmla="*/ 203 w 218"/>
                <a:gd name="T41" fmla="*/ 61 h 99"/>
                <a:gd name="T42" fmla="*/ 207 w 218"/>
                <a:gd name="T43" fmla="*/ 61 h 99"/>
                <a:gd name="T44" fmla="*/ 211 w 218"/>
                <a:gd name="T45" fmla="*/ 49 h 99"/>
                <a:gd name="T46" fmla="*/ 203 w 218"/>
                <a:gd name="T47" fmla="*/ 49 h 99"/>
                <a:gd name="T48" fmla="*/ 199 w 218"/>
                <a:gd name="T49" fmla="*/ 53 h 99"/>
                <a:gd name="T50" fmla="*/ 188 w 218"/>
                <a:gd name="T51" fmla="*/ 49 h 99"/>
                <a:gd name="T52" fmla="*/ 203 w 218"/>
                <a:gd name="T53" fmla="*/ 42 h 99"/>
                <a:gd name="T54" fmla="*/ 195 w 218"/>
                <a:gd name="T55" fmla="*/ 42 h 99"/>
                <a:gd name="T56" fmla="*/ 184 w 218"/>
                <a:gd name="T57" fmla="*/ 38 h 99"/>
                <a:gd name="T58" fmla="*/ 195 w 218"/>
                <a:gd name="T59" fmla="*/ 38 h 99"/>
                <a:gd name="T60" fmla="*/ 199 w 218"/>
                <a:gd name="T61" fmla="*/ 38 h 99"/>
                <a:gd name="T62" fmla="*/ 218 w 218"/>
                <a:gd name="T63" fmla="*/ 30 h 99"/>
                <a:gd name="T64" fmla="*/ 214 w 218"/>
                <a:gd name="T65"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99">
                  <a:moveTo>
                    <a:pt x="214" y="19"/>
                  </a:moveTo>
                  <a:lnTo>
                    <a:pt x="211" y="30"/>
                  </a:lnTo>
                  <a:lnTo>
                    <a:pt x="211" y="19"/>
                  </a:lnTo>
                  <a:lnTo>
                    <a:pt x="192" y="26"/>
                  </a:lnTo>
                  <a:lnTo>
                    <a:pt x="192" y="11"/>
                  </a:lnTo>
                  <a:lnTo>
                    <a:pt x="195" y="19"/>
                  </a:lnTo>
                  <a:lnTo>
                    <a:pt x="203" y="15"/>
                  </a:lnTo>
                  <a:lnTo>
                    <a:pt x="195" y="15"/>
                  </a:lnTo>
                  <a:lnTo>
                    <a:pt x="207" y="15"/>
                  </a:lnTo>
                  <a:lnTo>
                    <a:pt x="203" y="11"/>
                  </a:lnTo>
                  <a:lnTo>
                    <a:pt x="211" y="11"/>
                  </a:lnTo>
                  <a:lnTo>
                    <a:pt x="207" y="7"/>
                  </a:lnTo>
                  <a:lnTo>
                    <a:pt x="214" y="15"/>
                  </a:lnTo>
                  <a:lnTo>
                    <a:pt x="207" y="0"/>
                  </a:lnTo>
                  <a:lnTo>
                    <a:pt x="203" y="0"/>
                  </a:lnTo>
                  <a:lnTo>
                    <a:pt x="62" y="26"/>
                  </a:lnTo>
                  <a:lnTo>
                    <a:pt x="62" y="34"/>
                  </a:lnTo>
                  <a:lnTo>
                    <a:pt x="54" y="42"/>
                  </a:lnTo>
                  <a:lnTo>
                    <a:pt x="42" y="49"/>
                  </a:lnTo>
                  <a:lnTo>
                    <a:pt x="39" y="46"/>
                  </a:lnTo>
                  <a:lnTo>
                    <a:pt x="31" y="57"/>
                  </a:lnTo>
                  <a:lnTo>
                    <a:pt x="12" y="69"/>
                  </a:lnTo>
                  <a:lnTo>
                    <a:pt x="8" y="76"/>
                  </a:lnTo>
                  <a:lnTo>
                    <a:pt x="0" y="76"/>
                  </a:lnTo>
                  <a:lnTo>
                    <a:pt x="0" y="84"/>
                  </a:lnTo>
                  <a:lnTo>
                    <a:pt x="31" y="80"/>
                  </a:lnTo>
                  <a:lnTo>
                    <a:pt x="50" y="72"/>
                  </a:lnTo>
                  <a:lnTo>
                    <a:pt x="84" y="69"/>
                  </a:lnTo>
                  <a:lnTo>
                    <a:pt x="92" y="76"/>
                  </a:lnTo>
                  <a:lnTo>
                    <a:pt x="123" y="72"/>
                  </a:lnTo>
                  <a:lnTo>
                    <a:pt x="157" y="99"/>
                  </a:lnTo>
                  <a:lnTo>
                    <a:pt x="172" y="95"/>
                  </a:lnTo>
                  <a:lnTo>
                    <a:pt x="172" y="84"/>
                  </a:lnTo>
                  <a:lnTo>
                    <a:pt x="172" y="92"/>
                  </a:lnTo>
                  <a:lnTo>
                    <a:pt x="176" y="76"/>
                  </a:lnTo>
                  <a:lnTo>
                    <a:pt x="184" y="72"/>
                  </a:lnTo>
                  <a:lnTo>
                    <a:pt x="180" y="65"/>
                  </a:lnTo>
                  <a:lnTo>
                    <a:pt x="184" y="72"/>
                  </a:lnTo>
                  <a:lnTo>
                    <a:pt x="188" y="65"/>
                  </a:lnTo>
                  <a:lnTo>
                    <a:pt x="199" y="61"/>
                  </a:lnTo>
                  <a:lnTo>
                    <a:pt x="199" y="57"/>
                  </a:lnTo>
                  <a:lnTo>
                    <a:pt x="203" y="61"/>
                  </a:lnTo>
                  <a:lnTo>
                    <a:pt x="203" y="57"/>
                  </a:lnTo>
                  <a:lnTo>
                    <a:pt x="207" y="61"/>
                  </a:lnTo>
                  <a:lnTo>
                    <a:pt x="211" y="53"/>
                  </a:lnTo>
                  <a:lnTo>
                    <a:pt x="211" y="49"/>
                  </a:lnTo>
                  <a:lnTo>
                    <a:pt x="207" y="53"/>
                  </a:lnTo>
                  <a:lnTo>
                    <a:pt x="203" y="49"/>
                  </a:lnTo>
                  <a:lnTo>
                    <a:pt x="203" y="57"/>
                  </a:lnTo>
                  <a:lnTo>
                    <a:pt x="199" y="53"/>
                  </a:lnTo>
                  <a:lnTo>
                    <a:pt x="192" y="57"/>
                  </a:lnTo>
                  <a:lnTo>
                    <a:pt x="188" y="49"/>
                  </a:lnTo>
                  <a:lnTo>
                    <a:pt x="195" y="53"/>
                  </a:lnTo>
                  <a:lnTo>
                    <a:pt x="203" y="42"/>
                  </a:lnTo>
                  <a:lnTo>
                    <a:pt x="195" y="46"/>
                  </a:lnTo>
                  <a:lnTo>
                    <a:pt x="195" y="42"/>
                  </a:lnTo>
                  <a:lnTo>
                    <a:pt x="188" y="42"/>
                  </a:lnTo>
                  <a:lnTo>
                    <a:pt x="184" y="38"/>
                  </a:lnTo>
                  <a:lnTo>
                    <a:pt x="199" y="42"/>
                  </a:lnTo>
                  <a:lnTo>
                    <a:pt x="195" y="38"/>
                  </a:lnTo>
                  <a:lnTo>
                    <a:pt x="199" y="34"/>
                  </a:lnTo>
                  <a:lnTo>
                    <a:pt x="199" y="38"/>
                  </a:lnTo>
                  <a:lnTo>
                    <a:pt x="211" y="42"/>
                  </a:lnTo>
                  <a:lnTo>
                    <a:pt x="218" y="30"/>
                  </a:lnTo>
                  <a:lnTo>
                    <a:pt x="214" y="19"/>
                  </a:lnTo>
                  <a:lnTo>
                    <a:pt x="214" y="2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6" name="Line 226"/>
            <p:cNvSpPr>
              <a:spLocks noChangeShapeType="1"/>
            </p:cNvSpPr>
            <p:nvPr/>
          </p:nvSpPr>
          <p:spPr bwMode="auto">
            <a:xfrm>
              <a:off x="2708" y="1636"/>
              <a:ext cx="3"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7" name="Freeform 227"/>
            <p:cNvSpPr>
              <a:spLocks/>
            </p:cNvSpPr>
            <p:nvPr/>
          </p:nvSpPr>
          <p:spPr bwMode="auto">
            <a:xfrm>
              <a:off x="2012" y="1279"/>
              <a:ext cx="168" cy="108"/>
            </a:xfrm>
            <a:custGeom>
              <a:avLst/>
              <a:gdLst>
                <a:gd name="T0" fmla="*/ 168 w 168"/>
                <a:gd name="T1" fmla="*/ 108 h 108"/>
                <a:gd name="T2" fmla="*/ 0 w 168"/>
                <a:gd name="T3" fmla="*/ 100 h 108"/>
                <a:gd name="T4" fmla="*/ 7 w 168"/>
                <a:gd name="T5" fmla="*/ 0 h 108"/>
                <a:gd name="T6" fmla="*/ 153 w 168"/>
                <a:gd name="T7" fmla="*/ 8 h 108"/>
                <a:gd name="T8" fmla="*/ 168 w 168"/>
                <a:gd name="T9" fmla="*/ 108 h 108"/>
              </a:gdLst>
              <a:ahLst/>
              <a:cxnLst>
                <a:cxn ang="0">
                  <a:pos x="T0" y="T1"/>
                </a:cxn>
                <a:cxn ang="0">
                  <a:pos x="T2" y="T3"/>
                </a:cxn>
                <a:cxn ang="0">
                  <a:pos x="T4" y="T5"/>
                </a:cxn>
                <a:cxn ang="0">
                  <a:pos x="T6" y="T7"/>
                </a:cxn>
                <a:cxn ang="0">
                  <a:pos x="T8" y="T9"/>
                </a:cxn>
              </a:cxnLst>
              <a:rect l="0" t="0" r="r" b="b"/>
              <a:pathLst>
                <a:path w="168" h="108">
                  <a:moveTo>
                    <a:pt x="168" y="108"/>
                  </a:moveTo>
                  <a:lnTo>
                    <a:pt x="0" y="100"/>
                  </a:lnTo>
                  <a:lnTo>
                    <a:pt x="7" y="0"/>
                  </a:lnTo>
                  <a:lnTo>
                    <a:pt x="153" y="8"/>
                  </a:lnTo>
                  <a:lnTo>
                    <a:pt x="168" y="108"/>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8" name="Freeform 228"/>
            <p:cNvSpPr>
              <a:spLocks/>
            </p:cNvSpPr>
            <p:nvPr/>
          </p:nvSpPr>
          <p:spPr bwMode="auto">
            <a:xfrm>
              <a:off x="2012" y="1279"/>
              <a:ext cx="168" cy="111"/>
            </a:xfrm>
            <a:custGeom>
              <a:avLst/>
              <a:gdLst>
                <a:gd name="T0" fmla="*/ 168 w 168"/>
                <a:gd name="T1" fmla="*/ 108 h 111"/>
                <a:gd name="T2" fmla="*/ 0 w 168"/>
                <a:gd name="T3" fmla="*/ 100 h 111"/>
                <a:gd name="T4" fmla="*/ 7 w 168"/>
                <a:gd name="T5" fmla="*/ 0 h 111"/>
                <a:gd name="T6" fmla="*/ 153 w 168"/>
                <a:gd name="T7" fmla="*/ 8 h 111"/>
                <a:gd name="T8" fmla="*/ 168 w 168"/>
                <a:gd name="T9" fmla="*/ 108 h 111"/>
                <a:gd name="T10" fmla="*/ 168 w 168"/>
                <a:gd name="T11" fmla="*/ 111 h 111"/>
              </a:gdLst>
              <a:ahLst/>
              <a:cxnLst>
                <a:cxn ang="0">
                  <a:pos x="T0" y="T1"/>
                </a:cxn>
                <a:cxn ang="0">
                  <a:pos x="T2" y="T3"/>
                </a:cxn>
                <a:cxn ang="0">
                  <a:pos x="T4" y="T5"/>
                </a:cxn>
                <a:cxn ang="0">
                  <a:pos x="T6" y="T7"/>
                </a:cxn>
                <a:cxn ang="0">
                  <a:pos x="T8" y="T9"/>
                </a:cxn>
                <a:cxn ang="0">
                  <a:pos x="T10" y="T11"/>
                </a:cxn>
              </a:cxnLst>
              <a:rect l="0" t="0" r="r" b="b"/>
              <a:pathLst>
                <a:path w="168" h="111">
                  <a:moveTo>
                    <a:pt x="168" y="108"/>
                  </a:moveTo>
                  <a:lnTo>
                    <a:pt x="0" y="100"/>
                  </a:lnTo>
                  <a:lnTo>
                    <a:pt x="7" y="0"/>
                  </a:lnTo>
                  <a:lnTo>
                    <a:pt x="153" y="8"/>
                  </a:lnTo>
                  <a:lnTo>
                    <a:pt x="168" y="108"/>
                  </a:lnTo>
                  <a:lnTo>
                    <a:pt x="168" y="11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69" name="Freeform 229"/>
            <p:cNvSpPr>
              <a:spLocks/>
            </p:cNvSpPr>
            <p:nvPr/>
          </p:nvSpPr>
          <p:spPr bwMode="auto">
            <a:xfrm>
              <a:off x="2459" y="1482"/>
              <a:ext cx="107" cy="123"/>
            </a:xfrm>
            <a:custGeom>
              <a:avLst/>
              <a:gdLst>
                <a:gd name="T0" fmla="*/ 103 w 107"/>
                <a:gd name="T1" fmla="*/ 0 h 123"/>
                <a:gd name="T2" fmla="*/ 77 w 107"/>
                <a:gd name="T3" fmla="*/ 23 h 123"/>
                <a:gd name="T4" fmla="*/ 57 w 107"/>
                <a:gd name="T5" fmla="*/ 27 h 123"/>
                <a:gd name="T6" fmla="*/ 46 w 107"/>
                <a:gd name="T7" fmla="*/ 27 h 123"/>
                <a:gd name="T8" fmla="*/ 54 w 107"/>
                <a:gd name="T9" fmla="*/ 23 h 123"/>
                <a:gd name="T10" fmla="*/ 46 w 107"/>
                <a:gd name="T11" fmla="*/ 23 h 123"/>
                <a:gd name="T12" fmla="*/ 35 w 107"/>
                <a:gd name="T13" fmla="*/ 19 h 123"/>
                <a:gd name="T14" fmla="*/ 0 w 107"/>
                <a:gd name="T15" fmla="*/ 23 h 123"/>
                <a:gd name="T16" fmla="*/ 12 w 107"/>
                <a:gd name="T17" fmla="*/ 108 h 123"/>
                <a:gd name="T18" fmla="*/ 19 w 107"/>
                <a:gd name="T19" fmla="*/ 108 h 123"/>
                <a:gd name="T20" fmla="*/ 27 w 107"/>
                <a:gd name="T21" fmla="*/ 115 h 123"/>
                <a:gd name="T22" fmla="*/ 42 w 107"/>
                <a:gd name="T23" fmla="*/ 119 h 123"/>
                <a:gd name="T24" fmla="*/ 50 w 107"/>
                <a:gd name="T25" fmla="*/ 119 h 123"/>
                <a:gd name="T26" fmla="*/ 61 w 107"/>
                <a:gd name="T27" fmla="*/ 115 h 123"/>
                <a:gd name="T28" fmla="*/ 69 w 107"/>
                <a:gd name="T29" fmla="*/ 123 h 123"/>
                <a:gd name="T30" fmla="*/ 77 w 107"/>
                <a:gd name="T31" fmla="*/ 115 h 123"/>
                <a:gd name="T32" fmla="*/ 80 w 107"/>
                <a:gd name="T33" fmla="*/ 100 h 123"/>
                <a:gd name="T34" fmla="*/ 88 w 107"/>
                <a:gd name="T35" fmla="*/ 104 h 123"/>
                <a:gd name="T36" fmla="*/ 88 w 107"/>
                <a:gd name="T37" fmla="*/ 92 h 123"/>
                <a:gd name="T38" fmla="*/ 103 w 107"/>
                <a:gd name="T39" fmla="*/ 77 h 123"/>
                <a:gd name="T40" fmla="*/ 107 w 107"/>
                <a:gd name="T41" fmla="*/ 54 h 123"/>
                <a:gd name="T42" fmla="*/ 107 w 107"/>
                <a:gd name="T43" fmla="*/ 46 h 123"/>
                <a:gd name="T44" fmla="*/ 103 w 107"/>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23">
                  <a:moveTo>
                    <a:pt x="103" y="0"/>
                  </a:moveTo>
                  <a:lnTo>
                    <a:pt x="77" y="23"/>
                  </a:lnTo>
                  <a:lnTo>
                    <a:pt x="57" y="27"/>
                  </a:lnTo>
                  <a:lnTo>
                    <a:pt x="46" y="27"/>
                  </a:lnTo>
                  <a:lnTo>
                    <a:pt x="54" y="23"/>
                  </a:lnTo>
                  <a:lnTo>
                    <a:pt x="46" y="23"/>
                  </a:lnTo>
                  <a:lnTo>
                    <a:pt x="35" y="19"/>
                  </a:lnTo>
                  <a:lnTo>
                    <a:pt x="0" y="23"/>
                  </a:lnTo>
                  <a:lnTo>
                    <a:pt x="12" y="108"/>
                  </a:lnTo>
                  <a:lnTo>
                    <a:pt x="19" y="108"/>
                  </a:lnTo>
                  <a:lnTo>
                    <a:pt x="27" y="115"/>
                  </a:lnTo>
                  <a:lnTo>
                    <a:pt x="42" y="119"/>
                  </a:lnTo>
                  <a:lnTo>
                    <a:pt x="50" y="119"/>
                  </a:lnTo>
                  <a:lnTo>
                    <a:pt x="61" y="115"/>
                  </a:lnTo>
                  <a:lnTo>
                    <a:pt x="69" y="123"/>
                  </a:lnTo>
                  <a:lnTo>
                    <a:pt x="77" y="115"/>
                  </a:lnTo>
                  <a:lnTo>
                    <a:pt x="80" y="100"/>
                  </a:lnTo>
                  <a:lnTo>
                    <a:pt x="88" y="104"/>
                  </a:lnTo>
                  <a:lnTo>
                    <a:pt x="88" y="92"/>
                  </a:lnTo>
                  <a:lnTo>
                    <a:pt x="103" y="77"/>
                  </a:lnTo>
                  <a:lnTo>
                    <a:pt x="107" y="54"/>
                  </a:lnTo>
                  <a:lnTo>
                    <a:pt x="107" y="46"/>
                  </a:lnTo>
                  <a:lnTo>
                    <a:pt x="103"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0" name="Freeform 230"/>
            <p:cNvSpPr>
              <a:spLocks/>
            </p:cNvSpPr>
            <p:nvPr/>
          </p:nvSpPr>
          <p:spPr bwMode="auto">
            <a:xfrm>
              <a:off x="2459" y="1482"/>
              <a:ext cx="107" cy="123"/>
            </a:xfrm>
            <a:custGeom>
              <a:avLst/>
              <a:gdLst>
                <a:gd name="T0" fmla="*/ 103 w 107"/>
                <a:gd name="T1" fmla="*/ 0 h 123"/>
                <a:gd name="T2" fmla="*/ 77 w 107"/>
                <a:gd name="T3" fmla="*/ 23 h 123"/>
                <a:gd name="T4" fmla="*/ 57 w 107"/>
                <a:gd name="T5" fmla="*/ 27 h 123"/>
                <a:gd name="T6" fmla="*/ 46 w 107"/>
                <a:gd name="T7" fmla="*/ 27 h 123"/>
                <a:gd name="T8" fmla="*/ 54 w 107"/>
                <a:gd name="T9" fmla="*/ 23 h 123"/>
                <a:gd name="T10" fmla="*/ 46 w 107"/>
                <a:gd name="T11" fmla="*/ 23 h 123"/>
                <a:gd name="T12" fmla="*/ 35 w 107"/>
                <a:gd name="T13" fmla="*/ 19 h 123"/>
                <a:gd name="T14" fmla="*/ 0 w 107"/>
                <a:gd name="T15" fmla="*/ 23 h 123"/>
                <a:gd name="T16" fmla="*/ 12 w 107"/>
                <a:gd name="T17" fmla="*/ 108 h 123"/>
                <a:gd name="T18" fmla="*/ 19 w 107"/>
                <a:gd name="T19" fmla="*/ 108 h 123"/>
                <a:gd name="T20" fmla="*/ 27 w 107"/>
                <a:gd name="T21" fmla="*/ 115 h 123"/>
                <a:gd name="T22" fmla="*/ 42 w 107"/>
                <a:gd name="T23" fmla="*/ 119 h 123"/>
                <a:gd name="T24" fmla="*/ 50 w 107"/>
                <a:gd name="T25" fmla="*/ 119 h 123"/>
                <a:gd name="T26" fmla="*/ 61 w 107"/>
                <a:gd name="T27" fmla="*/ 115 h 123"/>
                <a:gd name="T28" fmla="*/ 69 w 107"/>
                <a:gd name="T29" fmla="*/ 123 h 123"/>
                <a:gd name="T30" fmla="*/ 77 w 107"/>
                <a:gd name="T31" fmla="*/ 115 h 123"/>
                <a:gd name="T32" fmla="*/ 80 w 107"/>
                <a:gd name="T33" fmla="*/ 100 h 123"/>
                <a:gd name="T34" fmla="*/ 88 w 107"/>
                <a:gd name="T35" fmla="*/ 104 h 123"/>
                <a:gd name="T36" fmla="*/ 88 w 107"/>
                <a:gd name="T37" fmla="*/ 92 h 123"/>
                <a:gd name="T38" fmla="*/ 103 w 107"/>
                <a:gd name="T39" fmla="*/ 77 h 123"/>
                <a:gd name="T40" fmla="*/ 107 w 107"/>
                <a:gd name="T41" fmla="*/ 54 h 123"/>
                <a:gd name="T42" fmla="*/ 107 w 107"/>
                <a:gd name="T43" fmla="*/ 46 h 123"/>
                <a:gd name="T44" fmla="*/ 103 w 107"/>
                <a:gd name="T45" fmla="*/ 0 h 123"/>
                <a:gd name="T46" fmla="*/ 103 w 107"/>
                <a:gd name="T47"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103" y="0"/>
                  </a:moveTo>
                  <a:lnTo>
                    <a:pt x="77" y="23"/>
                  </a:lnTo>
                  <a:lnTo>
                    <a:pt x="57" y="27"/>
                  </a:lnTo>
                  <a:lnTo>
                    <a:pt x="46" y="27"/>
                  </a:lnTo>
                  <a:lnTo>
                    <a:pt x="54" y="23"/>
                  </a:lnTo>
                  <a:lnTo>
                    <a:pt x="46" y="23"/>
                  </a:lnTo>
                  <a:lnTo>
                    <a:pt x="35" y="19"/>
                  </a:lnTo>
                  <a:lnTo>
                    <a:pt x="0" y="23"/>
                  </a:lnTo>
                  <a:lnTo>
                    <a:pt x="12" y="108"/>
                  </a:lnTo>
                  <a:lnTo>
                    <a:pt x="19" y="108"/>
                  </a:lnTo>
                  <a:lnTo>
                    <a:pt x="27" y="115"/>
                  </a:lnTo>
                  <a:lnTo>
                    <a:pt x="42" y="119"/>
                  </a:lnTo>
                  <a:lnTo>
                    <a:pt x="50" y="119"/>
                  </a:lnTo>
                  <a:lnTo>
                    <a:pt x="61" y="115"/>
                  </a:lnTo>
                  <a:lnTo>
                    <a:pt x="69" y="123"/>
                  </a:lnTo>
                  <a:lnTo>
                    <a:pt x="77" y="115"/>
                  </a:lnTo>
                  <a:lnTo>
                    <a:pt x="80" y="100"/>
                  </a:lnTo>
                  <a:lnTo>
                    <a:pt x="88" y="104"/>
                  </a:lnTo>
                  <a:lnTo>
                    <a:pt x="88" y="92"/>
                  </a:lnTo>
                  <a:lnTo>
                    <a:pt x="103" y="77"/>
                  </a:lnTo>
                  <a:lnTo>
                    <a:pt x="107" y="54"/>
                  </a:lnTo>
                  <a:lnTo>
                    <a:pt x="107" y="46"/>
                  </a:lnTo>
                  <a:lnTo>
                    <a:pt x="103" y="0"/>
                  </a:lnTo>
                  <a:lnTo>
                    <a:pt x="103"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1" name="Freeform 231"/>
            <p:cNvSpPr>
              <a:spLocks/>
            </p:cNvSpPr>
            <p:nvPr/>
          </p:nvSpPr>
          <p:spPr bwMode="auto">
            <a:xfrm>
              <a:off x="2012" y="1666"/>
              <a:ext cx="221" cy="115"/>
            </a:xfrm>
            <a:custGeom>
              <a:avLst/>
              <a:gdLst>
                <a:gd name="T0" fmla="*/ 221 w 221"/>
                <a:gd name="T1" fmla="*/ 115 h 115"/>
                <a:gd name="T2" fmla="*/ 199 w 221"/>
                <a:gd name="T3" fmla="*/ 107 h 115"/>
                <a:gd name="T4" fmla="*/ 176 w 221"/>
                <a:gd name="T5" fmla="*/ 111 h 115"/>
                <a:gd name="T6" fmla="*/ 172 w 221"/>
                <a:gd name="T7" fmla="*/ 115 h 115"/>
                <a:gd name="T8" fmla="*/ 164 w 221"/>
                <a:gd name="T9" fmla="*/ 107 h 115"/>
                <a:gd name="T10" fmla="*/ 160 w 221"/>
                <a:gd name="T11" fmla="*/ 111 h 115"/>
                <a:gd name="T12" fmla="*/ 153 w 221"/>
                <a:gd name="T13" fmla="*/ 107 h 115"/>
                <a:gd name="T14" fmla="*/ 149 w 221"/>
                <a:gd name="T15" fmla="*/ 115 h 115"/>
                <a:gd name="T16" fmla="*/ 149 w 221"/>
                <a:gd name="T17" fmla="*/ 107 h 115"/>
                <a:gd name="T18" fmla="*/ 141 w 221"/>
                <a:gd name="T19" fmla="*/ 111 h 115"/>
                <a:gd name="T20" fmla="*/ 134 w 221"/>
                <a:gd name="T21" fmla="*/ 104 h 115"/>
                <a:gd name="T22" fmla="*/ 126 w 221"/>
                <a:gd name="T23" fmla="*/ 107 h 115"/>
                <a:gd name="T24" fmla="*/ 122 w 221"/>
                <a:gd name="T25" fmla="*/ 100 h 115"/>
                <a:gd name="T26" fmla="*/ 114 w 221"/>
                <a:gd name="T27" fmla="*/ 104 h 115"/>
                <a:gd name="T28" fmla="*/ 95 w 221"/>
                <a:gd name="T29" fmla="*/ 96 h 115"/>
                <a:gd name="T30" fmla="*/ 91 w 221"/>
                <a:gd name="T31" fmla="*/ 88 h 115"/>
                <a:gd name="T32" fmla="*/ 80 w 221"/>
                <a:gd name="T33" fmla="*/ 92 h 115"/>
                <a:gd name="T34" fmla="*/ 72 w 221"/>
                <a:gd name="T35" fmla="*/ 85 h 115"/>
                <a:gd name="T36" fmla="*/ 76 w 221"/>
                <a:gd name="T37" fmla="*/ 23 h 115"/>
                <a:gd name="T38" fmla="*/ 0 w 221"/>
                <a:gd name="T39" fmla="*/ 19 h 115"/>
                <a:gd name="T40" fmla="*/ 0 w 221"/>
                <a:gd name="T41" fmla="*/ 0 h 115"/>
                <a:gd name="T42" fmla="*/ 26 w 221"/>
                <a:gd name="T43" fmla="*/ 4 h 115"/>
                <a:gd name="T44" fmla="*/ 214 w 221"/>
                <a:gd name="T45" fmla="*/ 8 h 115"/>
                <a:gd name="T46" fmla="*/ 214 w 221"/>
                <a:gd name="T47" fmla="*/ 23 h 115"/>
                <a:gd name="T48" fmla="*/ 221 w 221"/>
                <a:gd name="T49" fmla="*/ 62 h 115"/>
                <a:gd name="T50" fmla="*/ 221 w 221"/>
                <a:gd name="T5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 h="115">
                  <a:moveTo>
                    <a:pt x="221" y="115"/>
                  </a:moveTo>
                  <a:lnTo>
                    <a:pt x="199" y="107"/>
                  </a:lnTo>
                  <a:lnTo>
                    <a:pt x="176" y="111"/>
                  </a:lnTo>
                  <a:lnTo>
                    <a:pt x="172" y="115"/>
                  </a:lnTo>
                  <a:lnTo>
                    <a:pt x="164" y="107"/>
                  </a:lnTo>
                  <a:lnTo>
                    <a:pt x="160" y="111"/>
                  </a:lnTo>
                  <a:lnTo>
                    <a:pt x="153" y="107"/>
                  </a:lnTo>
                  <a:lnTo>
                    <a:pt x="149" y="115"/>
                  </a:lnTo>
                  <a:lnTo>
                    <a:pt x="149" y="107"/>
                  </a:lnTo>
                  <a:lnTo>
                    <a:pt x="141" y="111"/>
                  </a:lnTo>
                  <a:lnTo>
                    <a:pt x="134" y="104"/>
                  </a:lnTo>
                  <a:lnTo>
                    <a:pt x="126" y="107"/>
                  </a:lnTo>
                  <a:lnTo>
                    <a:pt x="122" y="100"/>
                  </a:lnTo>
                  <a:lnTo>
                    <a:pt x="114" y="104"/>
                  </a:lnTo>
                  <a:lnTo>
                    <a:pt x="95" y="96"/>
                  </a:lnTo>
                  <a:lnTo>
                    <a:pt x="91" y="88"/>
                  </a:lnTo>
                  <a:lnTo>
                    <a:pt x="80" y="92"/>
                  </a:lnTo>
                  <a:lnTo>
                    <a:pt x="72" y="85"/>
                  </a:lnTo>
                  <a:lnTo>
                    <a:pt x="76" y="23"/>
                  </a:lnTo>
                  <a:lnTo>
                    <a:pt x="0" y="19"/>
                  </a:lnTo>
                  <a:lnTo>
                    <a:pt x="0" y="0"/>
                  </a:lnTo>
                  <a:lnTo>
                    <a:pt x="26" y="4"/>
                  </a:lnTo>
                  <a:lnTo>
                    <a:pt x="214" y="8"/>
                  </a:lnTo>
                  <a:lnTo>
                    <a:pt x="214" y="23"/>
                  </a:lnTo>
                  <a:lnTo>
                    <a:pt x="221" y="62"/>
                  </a:lnTo>
                  <a:lnTo>
                    <a:pt x="221" y="115"/>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2" name="Freeform 232"/>
            <p:cNvSpPr>
              <a:spLocks/>
            </p:cNvSpPr>
            <p:nvPr/>
          </p:nvSpPr>
          <p:spPr bwMode="auto">
            <a:xfrm>
              <a:off x="2012" y="1666"/>
              <a:ext cx="221" cy="119"/>
            </a:xfrm>
            <a:custGeom>
              <a:avLst/>
              <a:gdLst>
                <a:gd name="T0" fmla="*/ 221 w 221"/>
                <a:gd name="T1" fmla="*/ 115 h 119"/>
                <a:gd name="T2" fmla="*/ 199 w 221"/>
                <a:gd name="T3" fmla="*/ 107 h 119"/>
                <a:gd name="T4" fmla="*/ 176 w 221"/>
                <a:gd name="T5" fmla="*/ 111 h 119"/>
                <a:gd name="T6" fmla="*/ 172 w 221"/>
                <a:gd name="T7" fmla="*/ 115 h 119"/>
                <a:gd name="T8" fmla="*/ 164 w 221"/>
                <a:gd name="T9" fmla="*/ 107 h 119"/>
                <a:gd name="T10" fmla="*/ 160 w 221"/>
                <a:gd name="T11" fmla="*/ 111 h 119"/>
                <a:gd name="T12" fmla="*/ 153 w 221"/>
                <a:gd name="T13" fmla="*/ 107 h 119"/>
                <a:gd name="T14" fmla="*/ 149 w 221"/>
                <a:gd name="T15" fmla="*/ 115 h 119"/>
                <a:gd name="T16" fmla="*/ 149 w 221"/>
                <a:gd name="T17" fmla="*/ 107 h 119"/>
                <a:gd name="T18" fmla="*/ 141 w 221"/>
                <a:gd name="T19" fmla="*/ 111 h 119"/>
                <a:gd name="T20" fmla="*/ 134 w 221"/>
                <a:gd name="T21" fmla="*/ 104 h 119"/>
                <a:gd name="T22" fmla="*/ 126 w 221"/>
                <a:gd name="T23" fmla="*/ 107 h 119"/>
                <a:gd name="T24" fmla="*/ 122 w 221"/>
                <a:gd name="T25" fmla="*/ 100 h 119"/>
                <a:gd name="T26" fmla="*/ 114 w 221"/>
                <a:gd name="T27" fmla="*/ 104 h 119"/>
                <a:gd name="T28" fmla="*/ 95 w 221"/>
                <a:gd name="T29" fmla="*/ 96 h 119"/>
                <a:gd name="T30" fmla="*/ 91 w 221"/>
                <a:gd name="T31" fmla="*/ 88 h 119"/>
                <a:gd name="T32" fmla="*/ 80 w 221"/>
                <a:gd name="T33" fmla="*/ 92 h 119"/>
                <a:gd name="T34" fmla="*/ 72 w 221"/>
                <a:gd name="T35" fmla="*/ 85 h 119"/>
                <a:gd name="T36" fmla="*/ 76 w 221"/>
                <a:gd name="T37" fmla="*/ 23 h 119"/>
                <a:gd name="T38" fmla="*/ 0 w 221"/>
                <a:gd name="T39" fmla="*/ 19 h 119"/>
                <a:gd name="T40" fmla="*/ 0 w 221"/>
                <a:gd name="T41" fmla="*/ 0 h 119"/>
                <a:gd name="T42" fmla="*/ 26 w 221"/>
                <a:gd name="T43" fmla="*/ 4 h 119"/>
                <a:gd name="T44" fmla="*/ 214 w 221"/>
                <a:gd name="T45" fmla="*/ 8 h 119"/>
                <a:gd name="T46" fmla="*/ 214 w 221"/>
                <a:gd name="T47" fmla="*/ 23 h 119"/>
                <a:gd name="T48" fmla="*/ 221 w 221"/>
                <a:gd name="T49" fmla="*/ 62 h 119"/>
                <a:gd name="T50" fmla="*/ 221 w 221"/>
                <a:gd name="T51" fmla="*/ 115 h 119"/>
                <a:gd name="T52" fmla="*/ 221 w 221"/>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1" h="119">
                  <a:moveTo>
                    <a:pt x="221" y="115"/>
                  </a:moveTo>
                  <a:lnTo>
                    <a:pt x="199" y="107"/>
                  </a:lnTo>
                  <a:lnTo>
                    <a:pt x="176" y="111"/>
                  </a:lnTo>
                  <a:lnTo>
                    <a:pt x="172" y="115"/>
                  </a:lnTo>
                  <a:lnTo>
                    <a:pt x="164" y="107"/>
                  </a:lnTo>
                  <a:lnTo>
                    <a:pt x="160" y="111"/>
                  </a:lnTo>
                  <a:lnTo>
                    <a:pt x="153" y="107"/>
                  </a:lnTo>
                  <a:lnTo>
                    <a:pt x="149" y="115"/>
                  </a:lnTo>
                  <a:lnTo>
                    <a:pt x="149" y="107"/>
                  </a:lnTo>
                  <a:lnTo>
                    <a:pt x="141" y="111"/>
                  </a:lnTo>
                  <a:lnTo>
                    <a:pt x="134" y="104"/>
                  </a:lnTo>
                  <a:lnTo>
                    <a:pt x="126" y="107"/>
                  </a:lnTo>
                  <a:lnTo>
                    <a:pt x="122" y="100"/>
                  </a:lnTo>
                  <a:lnTo>
                    <a:pt x="114" y="104"/>
                  </a:lnTo>
                  <a:lnTo>
                    <a:pt x="95" y="96"/>
                  </a:lnTo>
                  <a:lnTo>
                    <a:pt x="91" y="88"/>
                  </a:lnTo>
                  <a:lnTo>
                    <a:pt x="80" y="92"/>
                  </a:lnTo>
                  <a:lnTo>
                    <a:pt x="72" y="85"/>
                  </a:lnTo>
                  <a:lnTo>
                    <a:pt x="76" y="23"/>
                  </a:lnTo>
                  <a:lnTo>
                    <a:pt x="0" y="19"/>
                  </a:lnTo>
                  <a:lnTo>
                    <a:pt x="0" y="0"/>
                  </a:lnTo>
                  <a:lnTo>
                    <a:pt x="26" y="4"/>
                  </a:lnTo>
                  <a:lnTo>
                    <a:pt x="214" y="8"/>
                  </a:lnTo>
                  <a:lnTo>
                    <a:pt x="214" y="23"/>
                  </a:lnTo>
                  <a:lnTo>
                    <a:pt x="221" y="62"/>
                  </a:lnTo>
                  <a:lnTo>
                    <a:pt x="221" y="115"/>
                  </a:lnTo>
                  <a:lnTo>
                    <a:pt x="221" y="1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3" name="Freeform 233"/>
            <p:cNvSpPr>
              <a:spLocks/>
            </p:cNvSpPr>
            <p:nvPr/>
          </p:nvSpPr>
          <p:spPr bwMode="auto">
            <a:xfrm>
              <a:off x="1526" y="1283"/>
              <a:ext cx="207" cy="172"/>
            </a:xfrm>
            <a:custGeom>
              <a:avLst/>
              <a:gdLst>
                <a:gd name="T0" fmla="*/ 199 w 207"/>
                <a:gd name="T1" fmla="*/ 50 h 172"/>
                <a:gd name="T2" fmla="*/ 153 w 207"/>
                <a:gd name="T3" fmla="*/ 38 h 172"/>
                <a:gd name="T4" fmla="*/ 99 w 207"/>
                <a:gd name="T5" fmla="*/ 38 h 172"/>
                <a:gd name="T6" fmla="*/ 88 w 207"/>
                <a:gd name="T7" fmla="*/ 31 h 172"/>
                <a:gd name="T8" fmla="*/ 76 w 207"/>
                <a:gd name="T9" fmla="*/ 35 h 172"/>
                <a:gd name="T10" fmla="*/ 65 w 207"/>
                <a:gd name="T11" fmla="*/ 27 h 172"/>
                <a:gd name="T12" fmla="*/ 69 w 207"/>
                <a:gd name="T13" fmla="*/ 12 h 172"/>
                <a:gd name="T14" fmla="*/ 61 w 207"/>
                <a:gd name="T15" fmla="*/ 8 h 172"/>
                <a:gd name="T16" fmla="*/ 57 w 207"/>
                <a:gd name="T17" fmla="*/ 4 h 172"/>
                <a:gd name="T18" fmla="*/ 54 w 207"/>
                <a:gd name="T19" fmla="*/ 4 h 172"/>
                <a:gd name="T20" fmla="*/ 46 w 207"/>
                <a:gd name="T21" fmla="*/ 0 h 172"/>
                <a:gd name="T22" fmla="*/ 19 w 207"/>
                <a:gd name="T23" fmla="*/ 73 h 172"/>
                <a:gd name="T24" fmla="*/ 0 w 207"/>
                <a:gd name="T25" fmla="*/ 100 h 172"/>
                <a:gd name="T26" fmla="*/ 0 w 207"/>
                <a:gd name="T27" fmla="*/ 130 h 172"/>
                <a:gd name="T28" fmla="*/ 99 w 207"/>
                <a:gd name="T29" fmla="*/ 157 h 172"/>
                <a:gd name="T30" fmla="*/ 168 w 207"/>
                <a:gd name="T31" fmla="*/ 172 h 172"/>
                <a:gd name="T32" fmla="*/ 184 w 207"/>
                <a:gd name="T33" fmla="*/ 107 h 172"/>
                <a:gd name="T34" fmla="*/ 180 w 207"/>
                <a:gd name="T35" fmla="*/ 96 h 172"/>
                <a:gd name="T36" fmla="*/ 207 w 207"/>
                <a:gd name="T37" fmla="*/ 61 h 172"/>
                <a:gd name="T38" fmla="*/ 199 w 207"/>
                <a:gd name="T39" fmla="*/ 5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72">
                  <a:moveTo>
                    <a:pt x="199" y="50"/>
                  </a:moveTo>
                  <a:lnTo>
                    <a:pt x="153" y="38"/>
                  </a:lnTo>
                  <a:lnTo>
                    <a:pt x="99" y="38"/>
                  </a:lnTo>
                  <a:lnTo>
                    <a:pt x="88" y="31"/>
                  </a:lnTo>
                  <a:lnTo>
                    <a:pt x="76" y="35"/>
                  </a:lnTo>
                  <a:lnTo>
                    <a:pt x="65" y="27"/>
                  </a:lnTo>
                  <a:lnTo>
                    <a:pt x="69" y="12"/>
                  </a:lnTo>
                  <a:lnTo>
                    <a:pt x="61" y="8"/>
                  </a:lnTo>
                  <a:lnTo>
                    <a:pt x="57" y="4"/>
                  </a:lnTo>
                  <a:lnTo>
                    <a:pt x="54" y="4"/>
                  </a:lnTo>
                  <a:lnTo>
                    <a:pt x="46" y="0"/>
                  </a:lnTo>
                  <a:lnTo>
                    <a:pt x="19" y="73"/>
                  </a:lnTo>
                  <a:lnTo>
                    <a:pt x="0" y="100"/>
                  </a:lnTo>
                  <a:lnTo>
                    <a:pt x="0" y="130"/>
                  </a:lnTo>
                  <a:lnTo>
                    <a:pt x="99" y="157"/>
                  </a:lnTo>
                  <a:lnTo>
                    <a:pt x="168" y="172"/>
                  </a:lnTo>
                  <a:lnTo>
                    <a:pt x="184" y="107"/>
                  </a:lnTo>
                  <a:lnTo>
                    <a:pt x="180" y="96"/>
                  </a:lnTo>
                  <a:lnTo>
                    <a:pt x="207" y="61"/>
                  </a:lnTo>
                  <a:lnTo>
                    <a:pt x="199" y="50"/>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4" name="Freeform 234"/>
            <p:cNvSpPr>
              <a:spLocks/>
            </p:cNvSpPr>
            <p:nvPr/>
          </p:nvSpPr>
          <p:spPr bwMode="auto">
            <a:xfrm>
              <a:off x="1526" y="1283"/>
              <a:ext cx="207" cy="172"/>
            </a:xfrm>
            <a:custGeom>
              <a:avLst/>
              <a:gdLst>
                <a:gd name="T0" fmla="*/ 199 w 207"/>
                <a:gd name="T1" fmla="*/ 50 h 172"/>
                <a:gd name="T2" fmla="*/ 153 w 207"/>
                <a:gd name="T3" fmla="*/ 38 h 172"/>
                <a:gd name="T4" fmla="*/ 99 w 207"/>
                <a:gd name="T5" fmla="*/ 38 h 172"/>
                <a:gd name="T6" fmla="*/ 88 w 207"/>
                <a:gd name="T7" fmla="*/ 31 h 172"/>
                <a:gd name="T8" fmla="*/ 76 w 207"/>
                <a:gd name="T9" fmla="*/ 35 h 172"/>
                <a:gd name="T10" fmla="*/ 65 w 207"/>
                <a:gd name="T11" fmla="*/ 27 h 172"/>
                <a:gd name="T12" fmla="*/ 69 w 207"/>
                <a:gd name="T13" fmla="*/ 12 h 172"/>
                <a:gd name="T14" fmla="*/ 61 w 207"/>
                <a:gd name="T15" fmla="*/ 8 h 172"/>
                <a:gd name="T16" fmla="*/ 57 w 207"/>
                <a:gd name="T17" fmla="*/ 4 h 172"/>
                <a:gd name="T18" fmla="*/ 54 w 207"/>
                <a:gd name="T19" fmla="*/ 4 h 172"/>
                <a:gd name="T20" fmla="*/ 46 w 207"/>
                <a:gd name="T21" fmla="*/ 0 h 172"/>
                <a:gd name="T22" fmla="*/ 19 w 207"/>
                <a:gd name="T23" fmla="*/ 73 h 172"/>
                <a:gd name="T24" fmla="*/ 0 w 207"/>
                <a:gd name="T25" fmla="*/ 100 h 172"/>
                <a:gd name="T26" fmla="*/ 0 w 207"/>
                <a:gd name="T27" fmla="*/ 130 h 172"/>
                <a:gd name="T28" fmla="*/ 99 w 207"/>
                <a:gd name="T29" fmla="*/ 157 h 172"/>
                <a:gd name="T30" fmla="*/ 168 w 207"/>
                <a:gd name="T31" fmla="*/ 172 h 172"/>
                <a:gd name="T32" fmla="*/ 184 w 207"/>
                <a:gd name="T33" fmla="*/ 107 h 172"/>
                <a:gd name="T34" fmla="*/ 180 w 207"/>
                <a:gd name="T35" fmla="*/ 96 h 172"/>
                <a:gd name="T36" fmla="*/ 207 w 207"/>
                <a:gd name="T37" fmla="*/ 61 h 172"/>
                <a:gd name="T38" fmla="*/ 199 w 207"/>
                <a:gd name="T39" fmla="*/ 50 h 172"/>
                <a:gd name="T40" fmla="*/ 199 w 207"/>
                <a:gd name="T41" fmla="*/ 5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 h="172">
                  <a:moveTo>
                    <a:pt x="199" y="50"/>
                  </a:moveTo>
                  <a:lnTo>
                    <a:pt x="153" y="38"/>
                  </a:lnTo>
                  <a:lnTo>
                    <a:pt x="99" y="38"/>
                  </a:lnTo>
                  <a:lnTo>
                    <a:pt x="88" y="31"/>
                  </a:lnTo>
                  <a:lnTo>
                    <a:pt x="76" y="35"/>
                  </a:lnTo>
                  <a:lnTo>
                    <a:pt x="65" y="27"/>
                  </a:lnTo>
                  <a:lnTo>
                    <a:pt x="69" y="12"/>
                  </a:lnTo>
                  <a:lnTo>
                    <a:pt x="61" y="8"/>
                  </a:lnTo>
                  <a:lnTo>
                    <a:pt x="57" y="4"/>
                  </a:lnTo>
                  <a:lnTo>
                    <a:pt x="54" y="4"/>
                  </a:lnTo>
                  <a:lnTo>
                    <a:pt x="46" y="0"/>
                  </a:lnTo>
                  <a:lnTo>
                    <a:pt x="19" y="73"/>
                  </a:lnTo>
                  <a:lnTo>
                    <a:pt x="0" y="100"/>
                  </a:lnTo>
                  <a:lnTo>
                    <a:pt x="0" y="130"/>
                  </a:lnTo>
                  <a:lnTo>
                    <a:pt x="99" y="157"/>
                  </a:lnTo>
                  <a:lnTo>
                    <a:pt x="168" y="172"/>
                  </a:lnTo>
                  <a:lnTo>
                    <a:pt x="184" y="107"/>
                  </a:lnTo>
                  <a:lnTo>
                    <a:pt x="180" y="96"/>
                  </a:lnTo>
                  <a:lnTo>
                    <a:pt x="207" y="61"/>
                  </a:lnTo>
                  <a:lnTo>
                    <a:pt x="199" y="50"/>
                  </a:lnTo>
                  <a:lnTo>
                    <a:pt x="199" y="5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5" name="Freeform 235"/>
            <p:cNvSpPr>
              <a:spLocks/>
            </p:cNvSpPr>
            <p:nvPr/>
          </p:nvSpPr>
          <p:spPr bwMode="auto">
            <a:xfrm>
              <a:off x="2562" y="1459"/>
              <a:ext cx="149" cy="96"/>
            </a:xfrm>
            <a:custGeom>
              <a:avLst/>
              <a:gdLst>
                <a:gd name="T0" fmla="*/ 130 w 149"/>
                <a:gd name="T1" fmla="*/ 16 h 96"/>
                <a:gd name="T2" fmla="*/ 127 w 149"/>
                <a:gd name="T3" fmla="*/ 4 h 96"/>
                <a:gd name="T4" fmla="*/ 119 w 149"/>
                <a:gd name="T5" fmla="*/ 0 h 96"/>
                <a:gd name="T6" fmla="*/ 16 w 149"/>
                <a:gd name="T7" fmla="*/ 19 h 96"/>
                <a:gd name="T8" fmla="*/ 16 w 149"/>
                <a:gd name="T9" fmla="*/ 12 h 96"/>
                <a:gd name="T10" fmla="*/ 0 w 149"/>
                <a:gd name="T11" fmla="*/ 23 h 96"/>
                <a:gd name="T12" fmla="*/ 4 w 149"/>
                <a:gd name="T13" fmla="*/ 69 h 96"/>
                <a:gd name="T14" fmla="*/ 12 w 149"/>
                <a:gd name="T15" fmla="*/ 96 h 96"/>
                <a:gd name="T16" fmla="*/ 35 w 149"/>
                <a:gd name="T17" fmla="*/ 92 h 96"/>
                <a:gd name="T18" fmla="*/ 127 w 149"/>
                <a:gd name="T19" fmla="*/ 77 h 96"/>
                <a:gd name="T20" fmla="*/ 134 w 149"/>
                <a:gd name="T21" fmla="*/ 69 h 96"/>
                <a:gd name="T22" fmla="*/ 149 w 149"/>
                <a:gd name="T23" fmla="*/ 58 h 96"/>
                <a:gd name="T24" fmla="*/ 134 w 149"/>
                <a:gd name="T25" fmla="*/ 42 h 96"/>
                <a:gd name="T26" fmla="*/ 130 w 149"/>
                <a:gd name="T27" fmla="*/ 31 h 96"/>
                <a:gd name="T28" fmla="*/ 138 w 149"/>
                <a:gd name="T29" fmla="*/ 19 h 96"/>
                <a:gd name="T30" fmla="*/ 130 w 149"/>
                <a:gd name="T31"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96">
                  <a:moveTo>
                    <a:pt x="130" y="16"/>
                  </a:moveTo>
                  <a:lnTo>
                    <a:pt x="127" y="4"/>
                  </a:lnTo>
                  <a:lnTo>
                    <a:pt x="119" y="0"/>
                  </a:lnTo>
                  <a:lnTo>
                    <a:pt x="16" y="19"/>
                  </a:lnTo>
                  <a:lnTo>
                    <a:pt x="16" y="12"/>
                  </a:lnTo>
                  <a:lnTo>
                    <a:pt x="0" y="23"/>
                  </a:lnTo>
                  <a:lnTo>
                    <a:pt x="4" y="69"/>
                  </a:lnTo>
                  <a:lnTo>
                    <a:pt x="12" y="96"/>
                  </a:lnTo>
                  <a:lnTo>
                    <a:pt x="35" y="92"/>
                  </a:lnTo>
                  <a:lnTo>
                    <a:pt x="127" y="77"/>
                  </a:lnTo>
                  <a:lnTo>
                    <a:pt x="134" y="69"/>
                  </a:lnTo>
                  <a:lnTo>
                    <a:pt x="149" y="58"/>
                  </a:lnTo>
                  <a:lnTo>
                    <a:pt x="134" y="42"/>
                  </a:lnTo>
                  <a:lnTo>
                    <a:pt x="130" y="31"/>
                  </a:lnTo>
                  <a:lnTo>
                    <a:pt x="138" y="19"/>
                  </a:lnTo>
                  <a:lnTo>
                    <a:pt x="130" y="16"/>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6" name="Freeform 236"/>
            <p:cNvSpPr>
              <a:spLocks/>
            </p:cNvSpPr>
            <p:nvPr/>
          </p:nvSpPr>
          <p:spPr bwMode="auto">
            <a:xfrm>
              <a:off x="2562" y="1459"/>
              <a:ext cx="149" cy="96"/>
            </a:xfrm>
            <a:custGeom>
              <a:avLst/>
              <a:gdLst>
                <a:gd name="T0" fmla="*/ 130 w 149"/>
                <a:gd name="T1" fmla="*/ 16 h 96"/>
                <a:gd name="T2" fmla="*/ 127 w 149"/>
                <a:gd name="T3" fmla="*/ 4 h 96"/>
                <a:gd name="T4" fmla="*/ 119 w 149"/>
                <a:gd name="T5" fmla="*/ 0 h 96"/>
                <a:gd name="T6" fmla="*/ 16 w 149"/>
                <a:gd name="T7" fmla="*/ 19 h 96"/>
                <a:gd name="T8" fmla="*/ 16 w 149"/>
                <a:gd name="T9" fmla="*/ 12 h 96"/>
                <a:gd name="T10" fmla="*/ 0 w 149"/>
                <a:gd name="T11" fmla="*/ 23 h 96"/>
                <a:gd name="T12" fmla="*/ 4 w 149"/>
                <a:gd name="T13" fmla="*/ 69 h 96"/>
                <a:gd name="T14" fmla="*/ 12 w 149"/>
                <a:gd name="T15" fmla="*/ 96 h 96"/>
                <a:gd name="T16" fmla="*/ 35 w 149"/>
                <a:gd name="T17" fmla="*/ 92 h 96"/>
                <a:gd name="T18" fmla="*/ 127 w 149"/>
                <a:gd name="T19" fmla="*/ 77 h 96"/>
                <a:gd name="T20" fmla="*/ 134 w 149"/>
                <a:gd name="T21" fmla="*/ 69 h 96"/>
                <a:gd name="T22" fmla="*/ 149 w 149"/>
                <a:gd name="T23" fmla="*/ 58 h 96"/>
                <a:gd name="T24" fmla="*/ 134 w 149"/>
                <a:gd name="T25" fmla="*/ 42 h 96"/>
                <a:gd name="T26" fmla="*/ 130 w 149"/>
                <a:gd name="T27" fmla="*/ 31 h 96"/>
                <a:gd name="T28" fmla="*/ 138 w 149"/>
                <a:gd name="T29" fmla="*/ 19 h 96"/>
                <a:gd name="T30" fmla="*/ 130 w 149"/>
                <a:gd name="T31" fmla="*/ 16 h 96"/>
                <a:gd name="T32" fmla="*/ 130 w 149"/>
                <a:gd name="T33" fmla="*/ 1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96">
                  <a:moveTo>
                    <a:pt x="130" y="16"/>
                  </a:moveTo>
                  <a:lnTo>
                    <a:pt x="127" y="4"/>
                  </a:lnTo>
                  <a:lnTo>
                    <a:pt x="119" y="0"/>
                  </a:lnTo>
                  <a:lnTo>
                    <a:pt x="16" y="19"/>
                  </a:lnTo>
                  <a:lnTo>
                    <a:pt x="16" y="12"/>
                  </a:lnTo>
                  <a:lnTo>
                    <a:pt x="0" y="23"/>
                  </a:lnTo>
                  <a:lnTo>
                    <a:pt x="4" y="69"/>
                  </a:lnTo>
                  <a:lnTo>
                    <a:pt x="12" y="96"/>
                  </a:lnTo>
                  <a:lnTo>
                    <a:pt x="35" y="92"/>
                  </a:lnTo>
                  <a:lnTo>
                    <a:pt x="127" y="77"/>
                  </a:lnTo>
                  <a:lnTo>
                    <a:pt x="134" y="69"/>
                  </a:lnTo>
                  <a:lnTo>
                    <a:pt x="149" y="58"/>
                  </a:lnTo>
                  <a:lnTo>
                    <a:pt x="134" y="42"/>
                  </a:lnTo>
                  <a:lnTo>
                    <a:pt x="130" y="31"/>
                  </a:lnTo>
                  <a:lnTo>
                    <a:pt x="138" y="19"/>
                  </a:lnTo>
                  <a:lnTo>
                    <a:pt x="130" y="16"/>
                  </a:lnTo>
                  <a:lnTo>
                    <a:pt x="130" y="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7" name="Freeform 237"/>
            <p:cNvSpPr>
              <a:spLocks/>
            </p:cNvSpPr>
            <p:nvPr/>
          </p:nvSpPr>
          <p:spPr bwMode="auto">
            <a:xfrm>
              <a:off x="2765" y="1436"/>
              <a:ext cx="12" cy="27"/>
            </a:xfrm>
            <a:custGeom>
              <a:avLst/>
              <a:gdLst>
                <a:gd name="T0" fmla="*/ 12 w 12"/>
                <a:gd name="T1" fmla="*/ 8 h 27"/>
                <a:gd name="T2" fmla="*/ 8 w 12"/>
                <a:gd name="T3" fmla="*/ 0 h 27"/>
                <a:gd name="T4" fmla="*/ 0 w 12"/>
                <a:gd name="T5" fmla="*/ 4 h 27"/>
                <a:gd name="T6" fmla="*/ 4 w 12"/>
                <a:gd name="T7" fmla="*/ 23 h 27"/>
                <a:gd name="T8" fmla="*/ 4 w 12"/>
                <a:gd name="T9" fmla="*/ 27 h 27"/>
                <a:gd name="T10" fmla="*/ 12 w 12"/>
                <a:gd name="T11" fmla="*/ 23 h 27"/>
                <a:gd name="T12" fmla="*/ 12 w 12"/>
                <a:gd name="T13" fmla="*/ 8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12" y="8"/>
                  </a:moveTo>
                  <a:lnTo>
                    <a:pt x="8" y="0"/>
                  </a:lnTo>
                  <a:lnTo>
                    <a:pt x="0" y="4"/>
                  </a:lnTo>
                  <a:lnTo>
                    <a:pt x="4" y="23"/>
                  </a:lnTo>
                  <a:lnTo>
                    <a:pt x="4" y="27"/>
                  </a:lnTo>
                  <a:lnTo>
                    <a:pt x="12" y="23"/>
                  </a:lnTo>
                  <a:lnTo>
                    <a:pt x="12" y="8"/>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8" name="Freeform 238"/>
            <p:cNvSpPr>
              <a:spLocks/>
            </p:cNvSpPr>
            <p:nvPr/>
          </p:nvSpPr>
          <p:spPr bwMode="auto">
            <a:xfrm>
              <a:off x="2765" y="1436"/>
              <a:ext cx="12" cy="27"/>
            </a:xfrm>
            <a:custGeom>
              <a:avLst/>
              <a:gdLst>
                <a:gd name="T0" fmla="*/ 12 w 12"/>
                <a:gd name="T1" fmla="*/ 8 h 27"/>
                <a:gd name="T2" fmla="*/ 8 w 12"/>
                <a:gd name="T3" fmla="*/ 0 h 27"/>
                <a:gd name="T4" fmla="*/ 0 w 12"/>
                <a:gd name="T5" fmla="*/ 4 h 27"/>
                <a:gd name="T6" fmla="*/ 4 w 12"/>
                <a:gd name="T7" fmla="*/ 23 h 27"/>
                <a:gd name="T8" fmla="*/ 4 w 12"/>
                <a:gd name="T9" fmla="*/ 27 h 27"/>
                <a:gd name="T10" fmla="*/ 12 w 12"/>
                <a:gd name="T11" fmla="*/ 23 h 27"/>
                <a:gd name="T12" fmla="*/ 12 w 12"/>
                <a:gd name="T13" fmla="*/ 8 h 27"/>
                <a:gd name="T14" fmla="*/ 12 w 12"/>
                <a:gd name="T15" fmla="*/ 1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7">
                  <a:moveTo>
                    <a:pt x="12" y="8"/>
                  </a:moveTo>
                  <a:lnTo>
                    <a:pt x="8" y="0"/>
                  </a:lnTo>
                  <a:lnTo>
                    <a:pt x="0" y="4"/>
                  </a:lnTo>
                  <a:lnTo>
                    <a:pt x="4" y="23"/>
                  </a:lnTo>
                  <a:lnTo>
                    <a:pt x="4" y="27"/>
                  </a:lnTo>
                  <a:lnTo>
                    <a:pt x="12" y="23"/>
                  </a:lnTo>
                  <a:lnTo>
                    <a:pt x="12" y="8"/>
                  </a:lnTo>
                  <a:lnTo>
                    <a:pt x="12" y="1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79" name="Freeform 239"/>
            <p:cNvSpPr>
              <a:spLocks/>
            </p:cNvSpPr>
            <p:nvPr/>
          </p:nvSpPr>
          <p:spPr bwMode="auto">
            <a:xfrm>
              <a:off x="2780" y="1448"/>
              <a:ext cx="4" cy="4"/>
            </a:xfrm>
            <a:custGeom>
              <a:avLst/>
              <a:gdLst>
                <a:gd name="T0" fmla="*/ 0 w 4"/>
                <a:gd name="T1" fmla="*/ 0 h 4"/>
                <a:gd name="T2" fmla="*/ 4 w 4"/>
                <a:gd name="T3" fmla="*/ 0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4" y="0"/>
                  </a:lnTo>
                  <a:lnTo>
                    <a:pt x="4" y="4"/>
                  </a:lnTo>
                  <a:lnTo>
                    <a:pt x="0" y="0"/>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0" name="Freeform 240"/>
            <p:cNvSpPr>
              <a:spLocks/>
            </p:cNvSpPr>
            <p:nvPr/>
          </p:nvSpPr>
          <p:spPr bwMode="auto">
            <a:xfrm>
              <a:off x="2780" y="1448"/>
              <a:ext cx="4" cy="4"/>
            </a:xfrm>
            <a:custGeom>
              <a:avLst/>
              <a:gdLst>
                <a:gd name="T0" fmla="*/ 0 w 4"/>
                <a:gd name="T1" fmla="*/ 0 h 4"/>
                <a:gd name="T2" fmla="*/ 4 w 4"/>
                <a:gd name="T3" fmla="*/ 0 h 4"/>
                <a:gd name="T4" fmla="*/ 4 w 4"/>
                <a:gd name="T5" fmla="*/ 4 h 4"/>
                <a:gd name="T6" fmla="*/ 0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0"/>
                  </a:moveTo>
                  <a:lnTo>
                    <a:pt x="4" y="0"/>
                  </a:lnTo>
                  <a:lnTo>
                    <a:pt x="4" y="4"/>
                  </a:lnTo>
                  <a:lnTo>
                    <a:pt x="0" y="0"/>
                  </a:lnTo>
                  <a:lnTo>
                    <a:pt x="0"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1" name="Freeform 241"/>
            <p:cNvSpPr>
              <a:spLocks/>
            </p:cNvSpPr>
            <p:nvPr/>
          </p:nvSpPr>
          <p:spPr bwMode="auto">
            <a:xfrm>
              <a:off x="2524" y="1705"/>
              <a:ext cx="130" cy="99"/>
            </a:xfrm>
            <a:custGeom>
              <a:avLst/>
              <a:gdLst>
                <a:gd name="T0" fmla="*/ 130 w 130"/>
                <a:gd name="T1" fmla="*/ 30 h 99"/>
                <a:gd name="T2" fmla="*/ 96 w 130"/>
                <a:gd name="T3" fmla="*/ 3 h 99"/>
                <a:gd name="T4" fmla="*/ 65 w 130"/>
                <a:gd name="T5" fmla="*/ 7 h 99"/>
                <a:gd name="T6" fmla="*/ 57 w 130"/>
                <a:gd name="T7" fmla="*/ 0 h 99"/>
                <a:gd name="T8" fmla="*/ 23 w 130"/>
                <a:gd name="T9" fmla="*/ 3 h 99"/>
                <a:gd name="T10" fmla="*/ 4 w 130"/>
                <a:gd name="T11" fmla="*/ 11 h 99"/>
                <a:gd name="T12" fmla="*/ 0 w 130"/>
                <a:gd name="T13" fmla="*/ 23 h 99"/>
                <a:gd name="T14" fmla="*/ 15 w 130"/>
                <a:gd name="T15" fmla="*/ 26 h 99"/>
                <a:gd name="T16" fmla="*/ 23 w 130"/>
                <a:gd name="T17" fmla="*/ 46 h 99"/>
                <a:gd name="T18" fmla="*/ 57 w 130"/>
                <a:gd name="T19" fmla="*/ 68 h 99"/>
                <a:gd name="T20" fmla="*/ 69 w 130"/>
                <a:gd name="T21" fmla="*/ 91 h 99"/>
                <a:gd name="T22" fmla="*/ 77 w 130"/>
                <a:gd name="T23" fmla="*/ 99 h 99"/>
                <a:gd name="T24" fmla="*/ 80 w 130"/>
                <a:gd name="T25" fmla="*/ 80 h 99"/>
                <a:gd name="T26" fmla="*/ 92 w 130"/>
                <a:gd name="T27" fmla="*/ 80 h 99"/>
                <a:gd name="T28" fmla="*/ 92 w 130"/>
                <a:gd name="T29" fmla="*/ 72 h 99"/>
                <a:gd name="T30" fmla="*/ 96 w 130"/>
                <a:gd name="T31" fmla="*/ 80 h 99"/>
                <a:gd name="T32" fmla="*/ 100 w 130"/>
                <a:gd name="T33" fmla="*/ 76 h 99"/>
                <a:gd name="T34" fmla="*/ 96 w 130"/>
                <a:gd name="T35" fmla="*/ 76 h 99"/>
                <a:gd name="T36" fmla="*/ 100 w 130"/>
                <a:gd name="T37" fmla="*/ 72 h 99"/>
                <a:gd name="T38" fmla="*/ 100 w 130"/>
                <a:gd name="T39" fmla="*/ 68 h 99"/>
                <a:gd name="T40" fmla="*/ 103 w 130"/>
                <a:gd name="T41" fmla="*/ 68 h 99"/>
                <a:gd name="T42" fmla="*/ 115 w 130"/>
                <a:gd name="T43" fmla="*/ 57 h 99"/>
                <a:gd name="T44" fmla="*/ 115 w 130"/>
                <a:gd name="T45" fmla="*/ 46 h 99"/>
                <a:gd name="T46" fmla="*/ 119 w 130"/>
                <a:gd name="T47" fmla="*/ 42 h 99"/>
                <a:gd name="T48" fmla="*/ 119 w 130"/>
                <a:gd name="T49" fmla="*/ 49 h 99"/>
                <a:gd name="T50" fmla="*/ 130 w 130"/>
                <a:gd name="T51" fmla="*/ 3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99">
                  <a:moveTo>
                    <a:pt x="130" y="30"/>
                  </a:moveTo>
                  <a:lnTo>
                    <a:pt x="96" y="3"/>
                  </a:lnTo>
                  <a:lnTo>
                    <a:pt x="65" y="7"/>
                  </a:lnTo>
                  <a:lnTo>
                    <a:pt x="57" y="0"/>
                  </a:lnTo>
                  <a:lnTo>
                    <a:pt x="23" y="3"/>
                  </a:lnTo>
                  <a:lnTo>
                    <a:pt x="4" y="11"/>
                  </a:lnTo>
                  <a:lnTo>
                    <a:pt x="0" y="23"/>
                  </a:lnTo>
                  <a:lnTo>
                    <a:pt x="15" y="26"/>
                  </a:lnTo>
                  <a:lnTo>
                    <a:pt x="23" y="46"/>
                  </a:lnTo>
                  <a:lnTo>
                    <a:pt x="57" y="68"/>
                  </a:lnTo>
                  <a:lnTo>
                    <a:pt x="69" y="91"/>
                  </a:lnTo>
                  <a:lnTo>
                    <a:pt x="77" y="99"/>
                  </a:lnTo>
                  <a:lnTo>
                    <a:pt x="80" y="80"/>
                  </a:lnTo>
                  <a:lnTo>
                    <a:pt x="92" y="80"/>
                  </a:lnTo>
                  <a:lnTo>
                    <a:pt x="92" y="72"/>
                  </a:lnTo>
                  <a:lnTo>
                    <a:pt x="96" y="80"/>
                  </a:lnTo>
                  <a:lnTo>
                    <a:pt x="100" y="76"/>
                  </a:lnTo>
                  <a:lnTo>
                    <a:pt x="96" y="76"/>
                  </a:lnTo>
                  <a:lnTo>
                    <a:pt x="100" y="72"/>
                  </a:lnTo>
                  <a:lnTo>
                    <a:pt x="100" y="68"/>
                  </a:lnTo>
                  <a:lnTo>
                    <a:pt x="103" y="68"/>
                  </a:lnTo>
                  <a:lnTo>
                    <a:pt x="115" y="57"/>
                  </a:lnTo>
                  <a:lnTo>
                    <a:pt x="115" y="46"/>
                  </a:lnTo>
                  <a:lnTo>
                    <a:pt x="119" y="42"/>
                  </a:lnTo>
                  <a:lnTo>
                    <a:pt x="119" y="49"/>
                  </a:lnTo>
                  <a:lnTo>
                    <a:pt x="130" y="3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2" name="Freeform 242"/>
            <p:cNvSpPr>
              <a:spLocks/>
            </p:cNvSpPr>
            <p:nvPr/>
          </p:nvSpPr>
          <p:spPr bwMode="auto">
            <a:xfrm>
              <a:off x="2524" y="1705"/>
              <a:ext cx="130" cy="99"/>
            </a:xfrm>
            <a:custGeom>
              <a:avLst/>
              <a:gdLst>
                <a:gd name="T0" fmla="*/ 130 w 130"/>
                <a:gd name="T1" fmla="*/ 30 h 99"/>
                <a:gd name="T2" fmla="*/ 96 w 130"/>
                <a:gd name="T3" fmla="*/ 3 h 99"/>
                <a:gd name="T4" fmla="*/ 65 w 130"/>
                <a:gd name="T5" fmla="*/ 7 h 99"/>
                <a:gd name="T6" fmla="*/ 57 w 130"/>
                <a:gd name="T7" fmla="*/ 0 h 99"/>
                <a:gd name="T8" fmla="*/ 23 w 130"/>
                <a:gd name="T9" fmla="*/ 3 h 99"/>
                <a:gd name="T10" fmla="*/ 4 w 130"/>
                <a:gd name="T11" fmla="*/ 11 h 99"/>
                <a:gd name="T12" fmla="*/ 0 w 130"/>
                <a:gd name="T13" fmla="*/ 23 h 99"/>
                <a:gd name="T14" fmla="*/ 15 w 130"/>
                <a:gd name="T15" fmla="*/ 26 h 99"/>
                <a:gd name="T16" fmla="*/ 23 w 130"/>
                <a:gd name="T17" fmla="*/ 46 h 99"/>
                <a:gd name="T18" fmla="*/ 57 w 130"/>
                <a:gd name="T19" fmla="*/ 68 h 99"/>
                <a:gd name="T20" fmla="*/ 69 w 130"/>
                <a:gd name="T21" fmla="*/ 91 h 99"/>
                <a:gd name="T22" fmla="*/ 77 w 130"/>
                <a:gd name="T23" fmla="*/ 99 h 99"/>
                <a:gd name="T24" fmla="*/ 80 w 130"/>
                <a:gd name="T25" fmla="*/ 80 h 99"/>
                <a:gd name="T26" fmla="*/ 92 w 130"/>
                <a:gd name="T27" fmla="*/ 80 h 99"/>
                <a:gd name="T28" fmla="*/ 92 w 130"/>
                <a:gd name="T29" fmla="*/ 72 h 99"/>
                <a:gd name="T30" fmla="*/ 96 w 130"/>
                <a:gd name="T31" fmla="*/ 80 h 99"/>
                <a:gd name="T32" fmla="*/ 100 w 130"/>
                <a:gd name="T33" fmla="*/ 76 h 99"/>
                <a:gd name="T34" fmla="*/ 96 w 130"/>
                <a:gd name="T35" fmla="*/ 76 h 99"/>
                <a:gd name="T36" fmla="*/ 100 w 130"/>
                <a:gd name="T37" fmla="*/ 72 h 99"/>
                <a:gd name="T38" fmla="*/ 100 w 130"/>
                <a:gd name="T39" fmla="*/ 68 h 99"/>
                <a:gd name="T40" fmla="*/ 103 w 130"/>
                <a:gd name="T41" fmla="*/ 68 h 99"/>
                <a:gd name="T42" fmla="*/ 115 w 130"/>
                <a:gd name="T43" fmla="*/ 57 h 99"/>
                <a:gd name="T44" fmla="*/ 115 w 130"/>
                <a:gd name="T45" fmla="*/ 46 h 99"/>
                <a:gd name="T46" fmla="*/ 119 w 130"/>
                <a:gd name="T47" fmla="*/ 42 h 99"/>
                <a:gd name="T48" fmla="*/ 119 w 130"/>
                <a:gd name="T49" fmla="*/ 49 h 99"/>
                <a:gd name="T50" fmla="*/ 130 w 130"/>
                <a:gd name="T51" fmla="*/ 30 h 99"/>
                <a:gd name="T52" fmla="*/ 130 w 130"/>
                <a:gd name="T53"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99">
                  <a:moveTo>
                    <a:pt x="130" y="30"/>
                  </a:moveTo>
                  <a:lnTo>
                    <a:pt x="96" y="3"/>
                  </a:lnTo>
                  <a:lnTo>
                    <a:pt x="65" y="7"/>
                  </a:lnTo>
                  <a:lnTo>
                    <a:pt x="57" y="0"/>
                  </a:lnTo>
                  <a:lnTo>
                    <a:pt x="23" y="3"/>
                  </a:lnTo>
                  <a:lnTo>
                    <a:pt x="4" y="11"/>
                  </a:lnTo>
                  <a:lnTo>
                    <a:pt x="0" y="23"/>
                  </a:lnTo>
                  <a:lnTo>
                    <a:pt x="15" y="26"/>
                  </a:lnTo>
                  <a:lnTo>
                    <a:pt x="23" y="46"/>
                  </a:lnTo>
                  <a:lnTo>
                    <a:pt x="57" y="68"/>
                  </a:lnTo>
                  <a:lnTo>
                    <a:pt x="69" y="91"/>
                  </a:lnTo>
                  <a:lnTo>
                    <a:pt x="77" y="99"/>
                  </a:lnTo>
                  <a:lnTo>
                    <a:pt x="80" y="80"/>
                  </a:lnTo>
                  <a:lnTo>
                    <a:pt x="92" y="80"/>
                  </a:lnTo>
                  <a:lnTo>
                    <a:pt x="92" y="72"/>
                  </a:lnTo>
                  <a:lnTo>
                    <a:pt x="96" y="80"/>
                  </a:lnTo>
                  <a:lnTo>
                    <a:pt x="100" y="76"/>
                  </a:lnTo>
                  <a:lnTo>
                    <a:pt x="96" y="76"/>
                  </a:lnTo>
                  <a:lnTo>
                    <a:pt x="100" y="72"/>
                  </a:lnTo>
                  <a:lnTo>
                    <a:pt x="100" y="68"/>
                  </a:lnTo>
                  <a:lnTo>
                    <a:pt x="103" y="68"/>
                  </a:lnTo>
                  <a:lnTo>
                    <a:pt x="115" y="57"/>
                  </a:lnTo>
                  <a:lnTo>
                    <a:pt x="115" y="46"/>
                  </a:lnTo>
                  <a:lnTo>
                    <a:pt x="119" y="42"/>
                  </a:lnTo>
                  <a:lnTo>
                    <a:pt x="119" y="49"/>
                  </a:lnTo>
                  <a:lnTo>
                    <a:pt x="130" y="30"/>
                  </a:lnTo>
                  <a:lnTo>
                    <a:pt x="130" y="3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3" name="Freeform 243"/>
            <p:cNvSpPr>
              <a:spLocks/>
            </p:cNvSpPr>
            <p:nvPr/>
          </p:nvSpPr>
          <p:spPr bwMode="auto">
            <a:xfrm>
              <a:off x="2004" y="1379"/>
              <a:ext cx="176" cy="119"/>
            </a:xfrm>
            <a:custGeom>
              <a:avLst/>
              <a:gdLst>
                <a:gd name="T0" fmla="*/ 172 w 176"/>
                <a:gd name="T1" fmla="*/ 111 h 119"/>
                <a:gd name="T2" fmla="*/ 176 w 176"/>
                <a:gd name="T3" fmla="*/ 119 h 119"/>
                <a:gd name="T4" fmla="*/ 161 w 176"/>
                <a:gd name="T5" fmla="*/ 107 h 119"/>
                <a:gd name="T6" fmla="*/ 142 w 176"/>
                <a:gd name="T7" fmla="*/ 107 h 119"/>
                <a:gd name="T8" fmla="*/ 130 w 176"/>
                <a:gd name="T9" fmla="*/ 99 h 119"/>
                <a:gd name="T10" fmla="*/ 0 w 176"/>
                <a:gd name="T11" fmla="*/ 92 h 119"/>
                <a:gd name="T12" fmla="*/ 4 w 176"/>
                <a:gd name="T13" fmla="*/ 27 h 119"/>
                <a:gd name="T14" fmla="*/ 8 w 176"/>
                <a:gd name="T15" fmla="*/ 0 h 119"/>
                <a:gd name="T16" fmla="*/ 176 w 176"/>
                <a:gd name="T17" fmla="*/ 8 h 119"/>
                <a:gd name="T18" fmla="*/ 168 w 176"/>
                <a:gd name="T19" fmla="*/ 15 h 119"/>
                <a:gd name="T20" fmla="*/ 176 w 176"/>
                <a:gd name="T21" fmla="*/ 27 h 119"/>
                <a:gd name="T22" fmla="*/ 176 w 176"/>
                <a:gd name="T23" fmla="*/ 84 h 119"/>
                <a:gd name="T24" fmla="*/ 172 w 176"/>
                <a:gd name="T25" fmla="*/ 84 h 119"/>
                <a:gd name="T26" fmla="*/ 176 w 176"/>
                <a:gd name="T27" fmla="*/ 96 h 119"/>
                <a:gd name="T28" fmla="*/ 172 w 176"/>
                <a:gd name="T29"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9">
                  <a:moveTo>
                    <a:pt x="172" y="111"/>
                  </a:moveTo>
                  <a:lnTo>
                    <a:pt x="176" y="119"/>
                  </a:lnTo>
                  <a:lnTo>
                    <a:pt x="161" y="107"/>
                  </a:lnTo>
                  <a:lnTo>
                    <a:pt x="142" y="107"/>
                  </a:lnTo>
                  <a:lnTo>
                    <a:pt x="130" y="99"/>
                  </a:lnTo>
                  <a:lnTo>
                    <a:pt x="0" y="92"/>
                  </a:lnTo>
                  <a:lnTo>
                    <a:pt x="4" y="27"/>
                  </a:lnTo>
                  <a:lnTo>
                    <a:pt x="8" y="0"/>
                  </a:lnTo>
                  <a:lnTo>
                    <a:pt x="176" y="8"/>
                  </a:lnTo>
                  <a:lnTo>
                    <a:pt x="168" y="15"/>
                  </a:lnTo>
                  <a:lnTo>
                    <a:pt x="176" y="27"/>
                  </a:lnTo>
                  <a:lnTo>
                    <a:pt x="176" y="84"/>
                  </a:lnTo>
                  <a:lnTo>
                    <a:pt x="172" y="84"/>
                  </a:lnTo>
                  <a:lnTo>
                    <a:pt x="176" y="96"/>
                  </a:lnTo>
                  <a:lnTo>
                    <a:pt x="172" y="111"/>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4" name="Freeform 244"/>
            <p:cNvSpPr>
              <a:spLocks/>
            </p:cNvSpPr>
            <p:nvPr/>
          </p:nvSpPr>
          <p:spPr bwMode="auto">
            <a:xfrm>
              <a:off x="2004" y="1379"/>
              <a:ext cx="176" cy="119"/>
            </a:xfrm>
            <a:custGeom>
              <a:avLst/>
              <a:gdLst>
                <a:gd name="T0" fmla="*/ 172 w 176"/>
                <a:gd name="T1" fmla="*/ 111 h 119"/>
                <a:gd name="T2" fmla="*/ 176 w 176"/>
                <a:gd name="T3" fmla="*/ 119 h 119"/>
                <a:gd name="T4" fmla="*/ 161 w 176"/>
                <a:gd name="T5" fmla="*/ 107 h 119"/>
                <a:gd name="T6" fmla="*/ 142 w 176"/>
                <a:gd name="T7" fmla="*/ 107 h 119"/>
                <a:gd name="T8" fmla="*/ 130 w 176"/>
                <a:gd name="T9" fmla="*/ 99 h 119"/>
                <a:gd name="T10" fmla="*/ 0 w 176"/>
                <a:gd name="T11" fmla="*/ 92 h 119"/>
                <a:gd name="T12" fmla="*/ 4 w 176"/>
                <a:gd name="T13" fmla="*/ 27 h 119"/>
                <a:gd name="T14" fmla="*/ 8 w 176"/>
                <a:gd name="T15" fmla="*/ 0 h 119"/>
                <a:gd name="T16" fmla="*/ 176 w 176"/>
                <a:gd name="T17" fmla="*/ 8 h 119"/>
                <a:gd name="T18" fmla="*/ 168 w 176"/>
                <a:gd name="T19" fmla="*/ 15 h 119"/>
                <a:gd name="T20" fmla="*/ 176 w 176"/>
                <a:gd name="T21" fmla="*/ 27 h 119"/>
                <a:gd name="T22" fmla="*/ 176 w 176"/>
                <a:gd name="T23" fmla="*/ 84 h 119"/>
                <a:gd name="T24" fmla="*/ 172 w 176"/>
                <a:gd name="T25" fmla="*/ 84 h 119"/>
                <a:gd name="T26" fmla="*/ 176 w 176"/>
                <a:gd name="T27" fmla="*/ 96 h 119"/>
                <a:gd name="T28" fmla="*/ 172 w 176"/>
                <a:gd name="T29" fmla="*/ 111 h 119"/>
                <a:gd name="T30" fmla="*/ 172 w 176"/>
                <a:gd name="T31"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19">
                  <a:moveTo>
                    <a:pt x="172" y="111"/>
                  </a:moveTo>
                  <a:lnTo>
                    <a:pt x="176" y="119"/>
                  </a:lnTo>
                  <a:lnTo>
                    <a:pt x="161" y="107"/>
                  </a:lnTo>
                  <a:lnTo>
                    <a:pt x="142" y="107"/>
                  </a:lnTo>
                  <a:lnTo>
                    <a:pt x="130" y="99"/>
                  </a:lnTo>
                  <a:lnTo>
                    <a:pt x="0" y="92"/>
                  </a:lnTo>
                  <a:lnTo>
                    <a:pt x="4" y="27"/>
                  </a:lnTo>
                  <a:lnTo>
                    <a:pt x="8" y="0"/>
                  </a:lnTo>
                  <a:lnTo>
                    <a:pt x="176" y="8"/>
                  </a:lnTo>
                  <a:lnTo>
                    <a:pt x="168" y="15"/>
                  </a:lnTo>
                  <a:lnTo>
                    <a:pt x="176" y="27"/>
                  </a:lnTo>
                  <a:lnTo>
                    <a:pt x="176" y="84"/>
                  </a:lnTo>
                  <a:lnTo>
                    <a:pt x="172" y="84"/>
                  </a:lnTo>
                  <a:lnTo>
                    <a:pt x="176" y="96"/>
                  </a:lnTo>
                  <a:lnTo>
                    <a:pt x="172" y="111"/>
                  </a:lnTo>
                  <a:lnTo>
                    <a:pt x="172" y="11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5" name="Freeform 245"/>
            <p:cNvSpPr>
              <a:spLocks/>
            </p:cNvSpPr>
            <p:nvPr/>
          </p:nvSpPr>
          <p:spPr bwMode="auto">
            <a:xfrm>
              <a:off x="2341" y="1662"/>
              <a:ext cx="218" cy="73"/>
            </a:xfrm>
            <a:custGeom>
              <a:avLst/>
              <a:gdLst>
                <a:gd name="T0" fmla="*/ 218 w 218"/>
                <a:gd name="T1" fmla="*/ 0 h 73"/>
                <a:gd name="T2" fmla="*/ 218 w 218"/>
                <a:gd name="T3" fmla="*/ 8 h 73"/>
                <a:gd name="T4" fmla="*/ 210 w 218"/>
                <a:gd name="T5" fmla="*/ 16 h 73"/>
                <a:gd name="T6" fmla="*/ 198 w 218"/>
                <a:gd name="T7" fmla="*/ 23 h 73"/>
                <a:gd name="T8" fmla="*/ 195 w 218"/>
                <a:gd name="T9" fmla="*/ 20 h 73"/>
                <a:gd name="T10" fmla="*/ 187 w 218"/>
                <a:gd name="T11" fmla="*/ 31 h 73"/>
                <a:gd name="T12" fmla="*/ 168 w 218"/>
                <a:gd name="T13" fmla="*/ 43 h 73"/>
                <a:gd name="T14" fmla="*/ 164 w 218"/>
                <a:gd name="T15" fmla="*/ 50 h 73"/>
                <a:gd name="T16" fmla="*/ 156 w 218"/>
                <a:gd name="T17" fmla="*/ 50 h 73"/>
                <a:gd name="T18" fmla="*/ 156 w 218"/>
                <a:gd name="T19" fmla="*/ 58 h 73"/>
                <a:gd name="T20" fmla="*/ 122 w 218"/>
                <a:gd name="T21" fmla="*/ 62 h 73"/>
                <a:gd name="T22" fmla="*/ 57 w 218"/>
                <a:gd name="T23" fmla="*/ 69 h 73"/>
                <a:gd name="T24" fmla="*/ 0 w 218"/>
                <a:gd name="T25" fmla="*/ 73 h 73"/>
                <a:gd name="T26" fmla="*/ 7 w 218"/>
                <a:gd name="T27" fmla="*/ 69 h 73"/>
                <a:gd name="T28" fmla="*/ 3 w 218"/>
                <a:gd name="T29" fmla="*/ 58 h 73"/>
                <a:gd name="T30" fmla="*/ 11 w 218"/>
                <a:gd name="T31" fmla="*/ 54 h 73"/>
                <a:gd name="T32" fmla="*/ 7 w 218"/>
                <a:gd name="T33" fmla="*/ 50 h 73"/>
                <a:gd name="T34" fmla="*/ 15 w 218"/>
                <a:gd name="T35" fmla="*/ 43 h 73"/>
                <a:gd name="T36" fmla="*/ 15 w 218"/>
                <a:gd name="T37" fmla="*/ 39 h 73"/>
                <a:gd name="T38" fmla="*/ 19 w 218"/>
                <a:gd name="T39" fmla="*/ 23 h 73"/>
                <a:gd name="T40" fmla="*/ 57 w 218"/>
                <a:gd name="T41" fmla="*/ 20 h 73"/>
                <a:gd name="T42" fmla="*/ 53 w 218"/>
                <a:gd name="T43" fmla="*/ 16 h 73"/>
                <a:gd name="T44" fmla="*/ 168 w 218"/>
                <a:gd name="T45" fmla="*/ 4 h 73"/>
                <a:gd name="T46" fmla="*/ 218 w 218"/>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73">
                  <a:moveTo>
                    <a:pt x="218" y="0"/>
                  </a:moveTo>
                  <a:lnTo>
                    <a:pt x="218" y="8"/>
                  </a:lnTo>
                  <a:lnTo>
                    <a:pt x="210" y="16"/>
                  </a:lnTo>
                  <a:lnTo>
                    <a:pt x="198" y="23"/>
                  </a:lnTo>
                  <a:lnTo>
                    <a:pt x="195" y="20"/>
                  </a:lnTo>
                  <a:lnTo>
                    <a:pt x="187" y="31"/>
                  </a:lnTo>
                  <a:lnTo>
                    <a:pt x="168" y="43"/>
                  </a:lnTo>
                  <a:lnTo>
                    <a:pt x="164" y="50"/>
                  </a:lnTo>
                  <a:lnTo>
                    <a:pt x="156" y="50"/>
                  </a:lnTo>
                  <a:lnTo>
                    <a:pt x="156" y="58"/>
                  </a:lnTo>
                  <a:lnTo>
                    <a:pt x="122" y="62"/>
                  </a:lnTo>
                  <a:lnTo>
                    <a:pt x="57" y="69"/>
                  </a:lnTo>
                  <a:lnTo>
                    <a:pt x="0" y="73"/>
                  </a:lnTo>
                  <a:lnTo>
                    <a:pt x="7" y="69"/>
                  </a:lnTo>
                  <a:lnTo>
                    <a:pt x="3" y="58"/>
                  </a:lnTo>
                  <a:lnTo>
                    <a:pt x="11" y="54"/>
                  </a:lnTo>
                  <a:lnTo>
                    <a:pt x="7" y="50"/>
                  </a:lnTo>
                  <a:lnTo>
                    <a:pt x="15" y="43"/>
                  </a:lnTo>
                  <a:lnTo>
                    <a:pt x="15" y="39"/>
                  </a:lnTo>
                  <a:lnTo>
                    <a:pt x="19" y="23"/>
                  </a:lnTo>
                  <a:lnTo>
                    <a:pt x="57" y="20"/>
                  </a:lnTo>
                  <a:lnTo>
                    <a:pt x="53" y="16"/>
                  </a:lnTo>
                  <a:lnTo>
                    <a:pt x="168" y="4"/>
                  </a:lnTo>
                  <a:lnTo>
                    <a:pt x="218"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6" name="Freeform 246"/>
            <p:cNvSpPr>
              <a:spLocks/>
            </p:cNvSpPr>
            <p:nvPr/>
          </p:nvSpPr>
          <p:spPr bwMode="auto">
            <a:xfrm>
              <a:off x="2341" y="1662"/>
              <a:ext cx="218" cy="73"/>
            </a:xfrm>
            <a:custGeom>
              <a:avLst/>
              <a:gdLst>
                <a:gd name="T0" fmla="*/ 218 w 218"/>
                <a:gd name="T1" fmla="*/ 0 h 73"/>
                <a:gd name="T2" fmla="*/ 218 w 218"/>
                <a:gd name="T3" fmla="*/ 8 h 73"/>
                <a:gd name="T4" fmla="*/ 210 w 218"/>
                <a:gd name="T5" fmla="*/ 16 h 73"/>
                <a:gd name="T6" fmla="*/ 198 w 218"/>
                <a:gd name="T7" fmla="*/ 23 h 73"/>
                <a:gd name="T8" fmla="*/ 195 w 218"/>
                <a:gd name="T9" fmla="*/ 20 h 73"/>
                <a:gd name="T10" fmla="*/ 187 w 218"/>
                <a:gd name="T11" fmla="*/ 31 h 73"/>
                <a:gd name="T12" fmla="*/ 168 w 218"/>
                <a:gd name="T13" fmla="*/ 43 h 73"/>
                <a:gd name="T14" fmla="*/ 164 w 218"/>
                <a:gd name="T15" fmla="*/ 50 h 73"/>
                <a:gd name="T16" fmla="*/ 156 w 218"/>
                <a:gd name="T17" fmla="*/ 50 h 73"/>
                <a:gd name="T18" fmla="*/ 156 w 218"/>
                <a:gd name="T19" fmla="*/ 58 h 73"/>
                <a:gd name="T20" fmla="*/ 122 w 218"/>
                <a:gd name="T21" fmla="*/ 62 h 73"/>
                <a:gd name="T22" fmla="*/ 57 w 218"/>
                <a:gd name="T23" fmla="*/ 69 h 73"/>
                <a:gd name="T24" fmla="*/ 0 w 218"/>
                <a:gd name="T25" fmla="*/ 73 h 73"/>
                <a:gd name="T26" fmla="*/ 7 w 218"/>
                <a:gd name="T27" fmla="*/ 69 h 73"/>
                <a:gd name="T28" fmla="*/ 3 w 218"/>
                <a:gd name="T29" fmla="*/ 58 h 73"/>
                <a:gd name="T30" fmla="*/ 11 w 218"/>
                <a:gd name="T31" fmla="*/ 54 h 73"/>
                <a:gd name="T32" fmla="*/ 7 w 218"/>
                <a:gd name="T33" fmla="*/ 50 h 73"/>
                <a:gd name="T34" fmla="*/ 15 w 218"/>
                <a:gd name="T35" fmla="*/ 43 h 73"/>
                <a:gd name="T36" fmla="*/ 15 w 218"/>
                <a:gd name="T37" fmla="*/ 39 h 73"/>
                <a:gd name="T38" fmla="*/ 19 w 218"/>
                <a:gd name="T39" fmla="*/ 23 h 73"/>
                <a:gd name="T40" fmla="*/ 57 w 218"/>
                <a:gd name="T41" fmla="*/ 20 h 73"/>
                <a:gd name="T42" fmla="*/ 53 w 218"/>
                <a:gd name="T43" fmla="*/ 16 h 73"/>
                <a:gd name="T44" fmla="*/ 168 w 218"/>
                <a:gd name="T45" fmla="*/ 4 h 73"/>
                <a:gd name="T46" fmla="*/ 218 w 218"/>
                <a:gd name="T47" fmla="*/ 0 h 73"/>
                <a:gd name="T48" fmla="*/ 218 w 218"/>
                <a:gd name="T49"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73">
                  <a:moveTo>
                    <a:pt x="218" y="0"/>
                  </a:moveTo>
                  <a:lnTo>
                    <a:pt x="218" y="8"/>
                  </a:lnTo>
                  <a:lnTo>
                    <a:pt x="210" y="16"/>
                  </a:lnTo>
                  <a:lnTo>
                    <a:pt x="198" y="23"/>
                  </a:lnTo>
                  <a:lnTo>
                    <a:pt x="195" y="20"/>
                  </a:lnTo>
                  <a:lnTo>
                    <a:pt x="187" y="31"/>
                  </a:lnTo>
                  <a:lnTo>
                    <a:pt x="168" y="43"/>
                  </a:lnTo>
                  <a:lnTo>
                    <a:pt x="164" y="50"/>
                  </a:lnTo>
                  <a:lnTo>
                    <a:pt x="156" y="50"/>
                  </a:lnTo>
                  <a:lnTo>
                    <a:pt x="156" y="58"/>
                  </a:lnTo>
                  <a:lnTo>
                    <a:pt x="122" y="62"/>
                  </a:lnTo>
                  <a:lnTo>
                    <a:pt x="57" y="69"/>
                  </a:lnTo>
                  <a:lnTo>
                    <a:pt x="0" y="73"/>
                  </a:lnTo>
                  <a:lnTo>
                    <a:pt x="7" y="69"/>
                  </a:lnTo>
                  <a:lnTo>
                    <a:pt x="3" y="58"/>
                  </a:lnTo>
                  <a:lnTo>
                    <a:pt x="11" y="54"/>
                  </a:lnTo>
                  <a:lnTo>
                    <a:pt x="7" y="50"/>
                  </a:lnTo>
                  <a:lnTo>
                    <a:pt x="15" y="43"/>
                  </a:lnTo>
                  <a:lnTo>
                    <a:pt x="15" y="39"/>
                  </a:lnTo>
                  <a:lnTo>
                    <a:pt x="19" y="23"/>
                  </a:lnTo>
                  <a:lnTo>
                    <a:pt x="57" y="20"/>
                  </a:lnTo>
                  <a:lnTo>
                    <a:pt x="53" y="16"/>
                  </a:lnTo>
                  <a:lnTo>
                    <a:pt x="168" y="4"/>
                  </a:lnTo>
                  <a:lnTo>
                    <a:pt x="218" y="0"/>
                  </a:lnTo>
                  <a:lnTo>
                    <a:pt x="218"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7" name="Freeform 247"/>
            <p:cNvSpPr>
              <a:spLocks/>
            </p:cNvSpPr>
            <p:nvPr/>
          </p:nvSpPr>
          <p:spPr bwMode="auto">
            <a:xfrm>
              <a:off x="1901" y="1685"/>
              <a:ext cx="359" cy="349"/>
            </a:xfrm>
            <a:custGeom>
              <a:avLst/>
              <a:gdLst>
                <a:gd name="T0" fmla="*/ 344 w 359"/>
                <a:gd name="T1" fmla="*/ 100 h 349"/>
                <a:gd name="T2" fmla="*/ 310 w 359"/>
                <a:gd name="T3" fmla="*/ 88 h 349"/>
                <a:gd name="T4" fmla="*/ 283 w 359"/>
                <a:gd name="T5" fmla="*/ 96 h 349"/>
                <a:gd name="T6" fmla="*/ 271 w 359"/>
                <a:gd name="T7" fmla="*/ 92 h 349"/>
                <a:gd name="T8" fmla="*/ 260 w 359"/>
                <a:gd name="T9" fmla="*/ 96 h 349"/>
                <a:gd name="T10" fmla="*/ 252 w 359"/>
                <a:gd name="T11" fmla="*/ 92 h 349"/>
                <a:gd name="T12" fmla="*/ 237 w 359"/>
                <a:gd name="T13" fmla="*/ 88 h 349"/>
                <a:gd name="T14" fmla="*/ 225 w 359"/>
                <a:gd name="T15" fmla="*/ 85 h 349"/>
                <a:gd name="T16" fmla="*/ 202 w 359"/>
                <a:gd name="T17" fmla="*/ 69 h 349"/>
                <a:gd name="T18" fmla="*/ 183 w 359"/>
                <a:gd name="T19" fmla="*/ 66 h 349"/>
                <a:gd name="T20" fmla="*/ 111 w 359"/>
                <a:gd name="T21" fmla="*/ 0 h 349"/>
                <a:gd name="T22" fmla="*/ 0 w 359"/>
                <a:gd name="T23" fmla="*/ 134 h 349"/>
                <a:gd name="T24" fmla="*/ 42 w 359"/>
                <a:gd name="T25" fmla="*/ 184 h 349"/>
                <a:gd name="T26" fmla="*/ 84 w 359"/>
                <a:gd name="T27" fmla="*/ 242 h 349"/>
                <a:gd name="T28" fmla="*/ 103 w 359"/>
                <a:gd name="T29" fmla="*/ 219 h 349"/>
                <a:gd name="T30" fmla="*/ 137 w 359"/>
                <a:gd name="T31" fmla="*/ 219 h 349"/>
                <a:gd name="T32" fmla="*/ 168 w 359"/>
                <a:gd name="T33" fmla="*/ 269 h 349"/>
                <a:gd name="T34" fmla="*/ 191 w 359"/>
                <a:gd name="T35" fmla="*/ 311 h 349"/>
                <a:gd name="T36" fmla="*/ 225 w 359"/>
                <a:gd name="T37" fmla="*/ 341 h 349"/>
                <a:gd name="T38" fmla="*/ 248 w 359"/>
                <a:gd name="T39" fmla="*/ 349 h 349"/>
                <a:gd name="T40" fmla="*/ 245 w 359"/>
                <a:gd name="T41" fmla="*/ 318 h 349"/>
                <a:gd name="T42" fmla="*/ 241 w 359"/>
                <a:gd name="T43" fmla="*/ 303 h 349"/>
                <a:gd name="T44" fmla="*/ 245 w 359"/>
                <a:gd name="T45" fmla="*/ 303 h 349"/>
                <a:gd name="T46" fmla="*/ 245 w 359"/>
                <a:gd name="T47" fmla="*/ 303 h 349"/>
                <a:gd name="T48" fmla="*/ 256 w 359"/>
                <a:gd name="T49" fmla="*/ 288 h 349"/>
                <a:gd name="T50" fmla="*/ 248 w 359"/>
                <a:gd name="T51" fmla="*/ 284 h 349"/>
                <a:gd name="T52" fmla="*/ 260 w 359"/>
                <a:gd name="T53" fmla="*/ 276 h 349"/>
                <a:gd name="T54" fmla="*/ 256 w 359"/>
                <a:gd name="T55" fmla="*/ 276 h 349"/>
                <a:gd name="T56" fmla="*/ 267 w 359"/>
                <a:gd name="T57" fmla="*/ 265 h 349"/>
                <a:gd name="T58" fmla="*/ 279 w 359"/>
                <a:gd name="T59" fmla="*/ 265 h 349"/>
                <a:gd name="T60" fmla="*/ 279 w 359"/>
                <a:gd name="T61" fmla="*/ 257 h 349"/>
                <a:gd name="T62" fmla="*/ 287 w 359"/>
                <a:gd name="T63" fmla="*/ 257 h 349"/>
                <a:gd name="T64" fmla="*/ 290 w 359"/>
                <a:gd name="T65" fmla="*/ 261 h 349"/>
                <a:gd name="T66" fmla="*/ 313 w 359"/>
                <a:gd name="T67" fmla="*/ 246 h 349"/>
                <a:gd name="T68" fmla="*/ 313 w 359"/>
                <a:gd name="T69" fmla="*/ 242 h 349"/>
                <a:gd name="T70" fmla="*/ 317 w 359"/>
                <a:gd name="T71" fmla="*/ 226 h 349"/>
                <a:gd name="T72" fmla="*/ 325 w 359"/>
                <a:gd name="T73" fmla="*/ 230 h 349"/>
                <a:gd name="T74" fmla="*/ 325 w 359"/>
                <a:gd name="T75" fmla="*/ 234 h 349"/>
                <a:gd name="T76" fmla="*/ 348 w 359"/>
                <a:gd name="T77" fmla="*/ 223 h 349"/>
                <a:gd name="T78" fmla="*/ 359 w 359"/>
                <a:gd name="T79" fmla="*/ 18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9" h="349">
                  <a:moveTo>
                    <a:pt x="344" y="150"/>
                  </a:moveTo>
                  <a:lnTo>
                    <a:pt x="344" y="100"/>
                  </a:lnTo>
                  <a:lnTo>
                    <a:pt x="332" y="96"/>
                  </a:lnTo>
                  <a:lnTo>
                    <a:pt x="310" y="88"/>
                  </a:lnTo>
                  <a:lnTo>
                    <a:pt x="287" y="92"/>
                  </a:lnTo>
                  <a:lnTo>
                    <a:pt x="283" y="96"/>
                  </a:lnTo>
                  <a:lnTo>
                    <a:pt x="275" y="88"/>
                  </a:lnTo>
                  <a:lnTo>
                    <a:pt x="271" y="92"/>
                  </a:lnTo>
                  <a:lnTo>
                    <a:pt x="264" y="88"/>
                  </a:lnTo>
                  <a:lnTo>
                    <a:pt x="260" y="96"/>
                  </a:lnTo>
                  <a:lnTo>
                    <a:pt x="260" y="88"/>
                  </a:lnTo>
                  <a:lnTo>
                    <a:pt x="252" y="92"/>
                  </a:lnTo>
                  <a:lnTo>
                    <a:pt x="245" y="85"/>
                  </a:lnTo>
                  <a:lnTo>
                    <a:pt x="237" y="88"/>
                  </a:lnTo>
                  <a:lnTo>
                    <a:pt x="233" y="81"/>
                  </a:lnTo>
                  <a:lnTo>
                    <a:pt x="225" y="85"/>
                  </a:lnTo>
                  <a:lnTo>
                    <a:pt x="206" y="77"/>
                  </a:lnTo>
                  <a:lnTo>
                    <a:pt x="202" y="69"/>
                  </a:lnTo>
                  <a:lnTo>
                    <a:pt x="191" y="73"/>
                  </a:lnTo>
                  <a:lnTo>
                    <a:pt x="183" y="66"/>
                  </a:lnTo>
                  <a:lnTo>
                    <a:pt x="187" y="4"/>
                  </a:lnTo>
                  <a:lnTo>
                    <a:pt x="111" y="0"/>
                  </a:lnTo>
                  <a:lnTo>
                    <a:pt x="99" y="142"/>
                  </a:lnTo>
                  <a:lnTo>
                    <a:pt x="0" y="134"/>
                  </a:lnTo>
                  <a:lnTo>
                    <a:pt x="4" y="142"/>
                  </a:lnTo>
                  <a:lnTo>
                    <a:pt x="42" y="184"/>
                  </a:lnTo>
                  <a:lnTo>
                    <a:pt x="53" y="219"/>
                  </a:lnTo>
                  <a:lnTo>
                    <a:pt x="84" y="242"/>
                  </a:lnTo>
                  <a:lnTo>
                    <a:pt x="95" y="234"/>
                  </a:lnTo>
                  <a:lnTo>
                    <a:pt x="103" y="219"/>
                  </a:lnTo>
                  <a:lnTo>
                    <a:pt x="115" y="215"/>
                  </a:lnTo>
                  <a:lnTo>
                    <a:pt x="137" y="219"/>
                  </a:lnTo>
                  <a:lnTo>
                    <a:pt x="157" y="242"/>
                  </a:lnTo>
                  <a:lnTo>
                    <a:pt x="168" y="269"/>
                  </a:lnTo>
                  <a:lnTo>
                    <a:pt x="191" y="292"/>
                  </a:lnTo>
                  <a:lnTo>
                    <a:pt x="191" y="311"/>
                  </a:lnTo>
                  <a:lnTo>
                    <a:pt x="199" y="330"/>
                  </a:lnTo>
                  <a:lnTo>
                    <a:pt x="225" y="341"/>
                  </a:lnTo>
                  <a:lnTo>
                    <a:pt x="241" y="341"/>
                  </a:lnTo>
                  <a:lnTo>
                    <a:pt x="248" y="349"/>
                  </a:lnTo>
                  <a:lnTo>
                    <a:pt x="256" y="345"/>
                  </a:lnTo>
                  <a:lnTo>
                    <a:pt x="245" y="318"/>
                  </a:lnTo>
                  <a:lnTo>
                    <a:pt x="248" y="303"/>
                  </a:lnTo>
                  <a:lnTo>
                    <a:pt x="241" y="303"/>
                  </a:lnTo>
                  <a:lnTo>
                    <a:pt x="241" y="295"/>
                  </a:lnTo>
                  <a:lnTo>
                    <a:pt x="245" y="303"/>
                  </a:lnTo>
                  <a:lnTo>
                    <a:pt x="245" y="295"/>
                  </a:lnTo>
                  <a:lnTo>
                    <a:pt x="245" y="303"/>
                  </a:lnTo>
                  <a:lnTo>
                    <a:pt x="248" y="303"/>
                  </a:lnTo>
                  <a:lnTo>
                    <a:pt x="256" y="288"/>
                  </a:lnTo>
                  <a:lnTo>
                    <a:pt x="252" y="292"/>
                  </a:lnTo>
                  <a:lnTo>
                    <a:pt x="248" y="284"/>
                  </a:lnTo>
                  <a:lnTo>
                    <a:pt x="256" y="284"/>
                  </a:lnTo>
                  <a:lnTo>
                    <a:pt x="260" y="276"/>
                  </a:lnTo>
                  <a:lnTo>
                    <a:pt x="256" y="280"/>
                  </a:lnTo>
                  <a:lnTo>
                    <a:pt x="256" y="276"/>
                  </a:lnTo>
                  <a:lnTo>
                    <a:pt x="267" y="272"/>
                  </a:lnTo>
                  <a:lnTo>
                    <a:pt x="267" y="265"/>
                  </a:lnTo>
                  <a:lnTo>
                    <a:pt x="271" y="269"/>
                  </a:lnTo>
                  <a:lnTo>
                    <a:pt x="279" y="265"/>
                  </a:lnTo>
                  <a:lnTo>
                    <a:pt x="271" y="257"/>
                  </a:lnTo>
                  <a:lnTo>
                    <a:pt x="279" y="257"/>
                  </a:lnTo>
                  <a:lnTo>
                    <a:pt x="275" y="261"/>
                  </a:lnTo>
                  <a:lnTo>
                    <a:pt x="287" y="257"/>
                  </a:lnTo>
                  <a:lnTo>
                    <a:pt x="283" y="261"/>
                  </a:lnTo>
                  <a:lnTo>
                    <a:pt x="290" y="261"/>
                  </a:lnTo>
                  <a:lnTo>
                    <a:pt x="279" y="269"/>
                  </a:lnTo>
                  <a:lnTo>
                    <a:pt x="313" y="246"/>
                  </a:lnTo>
                  <a:lnTo>
                    <a:pt x="310" y="249"/>
                  </a:lnTo>
                  <a:lnTo>
                    <a:pt x="313" y="242"/>
                  </a:lnTo>
                  <a:lnTo>
                    <a:pt x="321" y="238"/>
                  </a:lnTo>
                  <a:lnTo>
                    <a:pt x="317" y="226"/>
                  </a:lnTo>
                  <a:lnTo>
                    <a:pt x="325" y="223"/>
                  </a:lnTo>
                  <a:lnTo>
                    <a:pt x="325" y="230"/>
                  </a:lnTo>
                  <a:lnTo>
                    <a:pt x="332" y="230"/>
                  </a:lnTo>
                  <a:lnTo>
                    <a:pt x="325" y="234"/>
                  </a:lnTo>
                  <a:lnTo>
                    <a:pt x="352" y="226"/>
                  </a:lnTo>
                  <a:lnTo>
                    <a:pt x="348" y="223"/>
                  </a:lnTo>
                  <a:lnTo>
                    <a:pt x="352" y="215"/>
                  </a:lnTo>
                  <a:lnTo>
                    <a:pt x="359" y="180"/>
                  </a:lnTo>
                  <a:lnTo>
                    <a:pt x="344" y="15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8" name="Freeform 248"/>
            <p:cNvSpPr>
              <a:spLocks/>
            </p:cNvSpPr>
            <p:nvPr/>
          </p:nvSpPr>
          <p:spPr bwMode="auto">
            <a:xfrm>
              <a:off x="1901" y="1685"/>
              <a:ext cx="359" cy="349"/>
            </a:xfrm>
            <a:custGeom>
              <a:avLst/>
              <a:gdLst>
                <a:gd name="T0" fmla="*/ 344 w 359"/>
                <a:gd name="T1" fmla="*/ 100 h 349"/>
                <a:gd name="T2" fmla="*/ 310 w 359"/>
                <a:gd name="T3" fmla="*/ 88 h 349"/>
                <a:gd name="T4" fmla="*/ 283 w 359"/>
                <a:gd name="T5" fmla="*/ 96 h 349"/>
                <a:gd name="T6" fmla="*/ 271 w 359"/>
                <a:gd name="T7" fmla="*/ 92 h 349"/>
                <a:gd name="T8" fmla="*/ 260 w 359"/>
                <a:gd name="T9" fmla="*/ 96 h 349"/>
                <a:gd name="T10" fmla="*/ 252 w 359"/>
                <a:gd name="T11" fmla="*/ 92 h 349"/>
                <a:gd name="T12" fmla="*/ 237 w 359"/>
                <a:gd name="T13" fmla="*/ 88 h 349"/>
                <a:gd name="T14" fmla="*/ 225 w 359"/>
                <a:gd name="T15" fmla="*/ 85 h 349"/>
                <a:gd name="T16" fmla="*/ 202 w 359"/>
                <a:gd name="T17" fmla="*/ 69 h 349"/>
                <a:gd name="T18" fmla="*/ 183 w 359"/>
                <a:gd name="T19" fmla="*/ 66 h 349"/>
                <a:gd name="T20" fmla="*/ 111 w 359"/>
                <a:gd name="T21" fmla="*/ 0 h 349"/>
                <a:gd name="T22" fmla="*/ 0 w 359"/>
                <a:gd name="T23" fmla="*/ 134 h 349"/>
                <a:gd name="T24" fmla="*/ 42 w 359"/>
                <a:gd name="T25" fmla="*/ 184 h 349"/>
                <a:gd name="T26" fmla="*/ 84 w 359"/>
                <a:gd name="T27" fmla="*/ 242 h 349"/>
                <a:gd name="T28" fmla="*/ 103 w 359"/>
                <a:gd name="T29" fmla="*/ 219 h 349"/>
                <a:gd name="T30" fmla="*/ 137 w 359"/>
                <a:gd name="T31" fmla="*/ 219 h 349"/>
                <a:gd name="T32" fmla="*/ 168 w 359"/>
                <a:gd name="T33" fmla="*/ 269 h 349"/>
                <a:gd name="T34" fmla="*/ 191 w 359"/>
                <a:gd name="T35" fmla="*/ 311 h 349"/>
                <a:gd name="T36" fmla="*/ 225 w 359"/>
                <a:gd name="T37" fmla="*/ 341 h 349"/>
                <a:gd name="T38" fmla="*/ 248 w 359"/>
                <a:gd name="T39" fmla="*/ 349 h 349"/>
                <a:gd name="T40" fmla="*/ 245 w 359"/>
                <a:gd name="T41" fmla="*/ 318 h 349"/>
                <a:gd name="T42" fmla="*/ 241 w 359"/>
                <a:gd name="T43" fmla="*/ 303 h 349"/>
                <a:gd name="T44" fmla="*/ 245 w 359"/>
                <a:gd name="T45" fmla="*/ 303 h 349"/>
                <a:gd name="T46" fmla="*/ 245 w 359"/>
                <a:gd name="T47" fmla="*/ 303 h 349"/>
                <a:gd name="T48" fmla="*/ 256 w 359"/>
                <a:gd name="T49" fmla="*/ 288 h 349"/>
                <a:gd name="T50" fmla="*/ 248 w 359"/>
                <a:gd name="T51" fmla="*/ 284 h 349"/>
                <a:gd name="T52" fmla="*/ 260 w 359"/>
                <a:gd name="T53" fmla="*/ 276 h 349"/>
                <a:gd name="T54" fmla="*/ 256 w 359"/>
                <a:gd name="T55" fmla="*/ 276 h 349"/>
                <a:gd name="T56" fmla="*/ 267 w 359"/>
                <a:gd name="T57" fmla="*/ 265 h 349"/>
                <a:gd name="T58" fmla="*/ 279 w 359"/>
                <a:gd name="T59" fmla="*/ 265 h 349"/>
                <a:gd name="T60" fmla="*/ 279 w 359"/>
                <a:gd name="T61" fmla="*/ 257 h 349"/>
                <a:gd name="T62" fmla="*/ 287 w 359"/>
                <a:gd name="T63" fmla="*/ 257 h 349"/>
                <a:gd name="T64" fmla="*/ 290 w 359"/>
                <a:gd name="T65" fmla="*/ 261 h 349"/>
                <a:gd name="T66" fmla="*/ 313 w 359"/>
                <a:gd name="T67" fmla="*/ 246 h 349"/>
                <a:gd name="T68" fmla="*/ 313 w 359"/>
                <a:gd name="T69" fmla="*/ 242 h 349"/>
                <a:gd name="T70" fmla="*/ 317 w 359"/>
                <a:gd name="T71" fmla="*/ 226 h 349"/>
                <a:gd name="T72" fmla="*/ 325 w 359"/>
                <a:gd name="T73" fmla="*/ 230 h 349"/>
                <a:gd name="T74" fmla="*/ 325 w 359"/>
                <a:gd name="T75" fmla="*/ 234 h 349"/>
                <a:gd name="T76" fmla="*/ 348 w 359"/>
                <a:gd name="T77" fmla="*/ 223 h 349"/>
                <a:gd name="T78" fmla="*/ 359 w 359"/>
                <a:gd name="T79" fmla="*/ 180 h 349"/>
                <a:gd name="T80" fmla="*/ 344 w 359"/>
                <a:gd name="T81" fmla="*/ 15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9" h="349">
                  <a:moveTo>
                    <a:pt x="344" y="150"/>
                  </a:moveTo>
                  <a:lnTo>
                    <a:pt x="344" y="100"/>
                  </a:lnTo>
                  <a:lnTo>
                    <a:pt x="332" y="96"/>
                  </a:lnTo>
                  <a:lnTo>
                    <a:pt x="310" y="88"/>
                  </a:lnTo>
                  <a:lnTo>
                    <a:pt x="287" y="92"/>
                  </a:lnTo>
                  <a:lnTo>
                    <a:pt x="283" y="96"/>
                  </a:lnTo>
                  <a:lnTo>
                    <a:pt x="275" y="88"/>
                  </a:lnTo>
                  <a:lnTo>
                    <a:pt x="271" y="92"/>
                  </a:lnTo>
                  <a:lnTo>
                    <a:pt x="264" y="88"/>
                  </a:lnTo>
                  <a:lnTo>
                    <a:pt x="260" y="96"/>
                  </a:lnTo>
                  <a:lnTo>
                    <a:pt x="260" y="88"/>
                  </a:lnTo>
                  <a:lnTo>
                    <a:pt x="252" y="92"/>
                  </a:lnTo>
                  <a:lnTo>
                    <a:pt x="245" y="85"/>
                  </a:lnTo>
                  <a:lnTo>
                    <a:pt x="237" y="88"/>
                  </a:lnTo>
                  <a:lnTo>
                    <a:pt x="233" y="81"/>
                  </a:lnTo>
                  <a:lnTo>
                    <a:pt x="225" y="85"/>
                  </a:lnTo>
                  <a:lnTo>
                    <a:pt x="206" y="77"/>
                  </a:lnTo>
                  <a:lnTo>
                    <a:pt x="202" y="69"/>
                  </a:lnTo>
                  <a:lnTo>
                    <a:pt x="191" y="73"/>
                  </a:lnTo>
                  <a:lnTo>
                    <a:pt x="183" y="66"/>
                  </a:lnTo>
                  <a:lnTo>
                    <a:pt x="187" y="4"/>
                  </a:lnTo>
                  <a:lnTo>
                    <a:pt x="111" y="0"/>
                  </a:lnTo>
                  <a:lnTo>
                    <a:pt x="99" y="142"/>
                  </a:lnTo>
                  <a:lnTo>
                    <a:pt x="0" y="134"/>
                  </a:lnTo>
                  <a:lnTo>
                    <a:pt x="4" y="142"/>
                  </a:lnTo>
                  <a:lnTo>
                    <a:pt x="42" y="184"/>
                  </a:lnTo>
                  <a:lnTo>
                    <a:pt x="53" y="219"/>
                  </a:lnTo>
                  <a:lnTo>
                    <a:pt x="84" y="242"/>
                  </a:lnTo>
                  <a:lnTo>
                    <a:pt x="95" y="234"/>
                  </a:lnTo>
                  <a:lnTo>
                    <a:pt x="103" y="219"/>
                  </a:lnTo>
                  <a:lnTo>
                    <a:pt x="115" y="215"/>
                  </a:lnTo>
                  <a:lnTo>
                    <a:pt x="137" y="219"/>
                  </a:lnTo>
                  <a:lnTo>
                    <a:pt x="157" y="242"/>
                  </a:lnTo>
                  <a:lnTo>
                    <a:pt x="168" y="269"/>
                  </a:lnTo>
                  <a:lnTo>
                    <a:pt x="191" y="292"/>
                  </a:lnTo>
                  <a:lnTo>
                    <a:pt x="191" y="311"/>
                  </a:lnTo>
                  <a:lnTo>
                    <a:pt x="199" y="330"/>
                  </a:lnTo>
                  <a:lnTo>
                    <a:pt x="225" y="341"/>
                  </a:lnTo>
                  <a:lnTo>
                    <a:pt x="241" y="341"/>
                  </a:lnTo>
                  <a:lnTo>
                    <a:pt x="248" y="349"/>
                  </a:lnTo>
                  <a:lnTo>
                    <a:pt x="256" y="345"/>
                  </a:lnTo>
                  <a:lnTo>
                    <a:pt x="245" y="318"/>
                  </a:lnTo>
                  <a:lnTo>
                    <a:pt x="248" y="303"/>
                  </a:lnTo>
                  <a:lnTo>
                    <a:pt x="241" y="303"/>
                  </a:lnTo>
                  <a:lnTo>
                    <a:pt x="241" y="295"/>
                  </a:lnTo>
                  <a:lnTo>
                    <a:pt x="245" y="303"/>
                  </a:lnTo>
                  <a:lnTo>
                    <a:pt x="245" y="295"/>
                  </a:lnTo>
                  <a:lnTo>
                    <a:pt x="245" y="303"/>
                  </a:lnTo>
                  <a:lnTo>
                    <a:pt x="248" y="303"/>
                  </a:lnTo>
                  <a:lnTo>
                    <a:pt x="256" y="288"/>
                  </a:lnTo>
                  <a:lnTo>
                    <a:pt x="252" y="292"/>
                  </a:lnTo>
                  <a:lnTo>
                    <a:pt x="248" y="284"/>
                  </a:lnTo>
                  <a:lnTo>
                    <a:pt x="256" y="284"/>
                  </a:lnTo>
                  <a:lnTo>
                    <a:pt x="260" y="276"/>
                  </a:lnTo>
                  <a:lnTo>
                    <a:pt x="256" y="280"/>
                  </a:lnTo>
                  <a:lnTo>
                    <a:pt x="256" y="276"/>
                  </a:lnTo>
                  <a:lnTo>
                    <a:pt x="267" y="272"/>
                  </a:lnTo>
                  <a:lnTo>
                    <a:pt x="267" y="265"/>
                  </a:lnTo>
                  <a:lnTo>
                    <a:pt x="271" y="269"/>
                  </a:lnTo>
                  <a:lnTo>
                    <a:pt x="279" y="265"/>
                  </a:lnTo>
                  <a:lnTo>
                    <a:pt x="271" y="257"/>
                  </a:lnTo>
                  <a:lnTo>
                    <a:pt x="279" y="257"/>
                  </a:lnTo>
                  <a:lnTo>
                    <a:pt x="275" y="261"/>
                  </a:lnTo>
                  <a:lnTo>
                    <a:pt x="287" y="257"/>
                  </a:lnTo>
                  <a:lnTo>
                    <a:pt x="283" y="261"/>
                  </a:lnTo>
                  <a:lnTo>
                    <a:pt x="290" y="261"/>
                  </a:lnTo>
                  <a:lnTo>
                    <a:pt x="279" y="269"/>
                  </a:lnTo>
                  <a:lnTo>
                    <a:pt x="313" y="246"/>
                  </a:lnTo>
                  <a:lnTo>
                    <a:pt x="310" y="249"/>
                  </a:lnTo>
                  <a:lnTo>
                    <a:pt x="313" y="242"/>
                  </a:lnTo>
                  <a:lnTo>
                    <a:pt x="321" y="238"/>
                  </a:lnTo>
                  <a:lnTo>
                    <a:pt x="317" y="226"/>
                  </a:lnTo>
                  <a:lnTo>
                    <a:pt x="325" y="223"/>
                  </a:lnTo>
                  <a:lnTo>
                    <a:pt x="325" y="230"/>
                  </a:lnTo>
                  <a:lnTo>
                    <a:pt x="332" y="230"/>
                  </a:lnTo>
                  <a:lnTo>
                    <a:pt x="325" y="234"/>
                  </a:lnTo>
                  <a:lnTo>
                    <a:pt x="352" y="226"/>
                  </a:lnTo>
                  <a:lnTo>
                    <a:pt x="348" y="223"/>
                  </a:lnTo>
                  <a:lnTo>
                    <a:pt x="352" y="215"/>
                  </a:lnTo>
                  <a:lnTo>
                    <a:pt x="359" y="180"/>
                  </a:lnTo>
                  <a:lnTo>
                    <a:pt x="344" y="150"/>
                  </a:lnTo>
                  <a:lnTo>
                    <a:pt x="344" y="15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89" name="Freeform 249"/>
            <p:cNvSpPr>
              <a:spLocks/>
            </p:cNvSpPr>
            <p:nvPr/>
          </p:nvSpPr>
          <p:spPr bwMode="auto">
            <a:xfrm>
              <a:off x="2153" y="1961"/>
              <a:ext cx="15" cy="31"/>
            </a:xfrm>
            <a:custGeom>
              <a:avLst/>
              <a:gdLst>
                <a:gd name="T0" fmla="*/ 15 w 15"/>
                <a:gd name="T1" fmla="*/ 0 h 31"/>
                <a:gd name="T2" fmla="*/ 0 w 15"/>
                <a:gd name="T3" fmla="*/ 31 h 31"/>
                <a:gd name="T4" fmla="*/ 4 w 15"/>
                <a:gd name="T5" fmla="*/ 16 h 31"/>
                <a:gd name="T6" fmla="*/ 15 w 15"/>
                <a:gd name="T7" fmla="*/ 0 h 31"/>
              </a:gdLst>
              <a:ahLst/>
              <a:cxnLst>
                <a:cxn ang="0">
                  <a:pos x="T0" y="T1"/>
                </a:cxn>
                <a:cxn ang="0">
                  <a:pos x="T2" y="T3"/>
                </a:cxn>
                <a:cxn ang="0">
                  <a:pos x="T4" y="T5"/>
                </a:cxn>
                <a:cxn ang="0">
                  <a:pos x="T6" y="T7"/>
                </a:cxn>
              </a:cxnLst>
              <a:rect l="0" t="0" r="r" b="b"/>
              <a:pathLst>
                <a:path w="15" h="31">
                  <a:moveTo>
                    <a:pt x="15" y="0"/>
                  </a:moveTo>
                  <a:lnTo>
                    <a:pt x="0" y="31"/>
                  </a:lnTo>
                  <a:lnTo>
                    <a:pt x="4" y="16"/>
                  </a:lnTo>
                  <a:lnTo>
                    <a:pt x="15"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0" name="Freeform 250"/>
            <p:cNvSpPr>
              <a:spLocks/>
            </p:cNvSpPr>
            <p:nvPr/>
          </p:nvSpPr>
          <p:spPr bwMode="auto">
            <a:xfrm>
              <a:off x="2153" y="1961"/>
              <a:ext cx="15" cy="31"/>
            </a:xfrm>
            <a:custGeom>
              <a:avLst/>
              <a:gdLst>
                <a:gd name="T0" fmla="*/ 15 w 15"/>
                <a:gd name="T1" fmla="*/ 0 h 31"/>
                <a:gd name="T2" fmla="*/ 0 w 15"/>
                <a:gd name="T3" fmla="*/ 31 h 31"/>
                <a:gd name="T4" fmla="*/ 4 w 15"/>
                <a:gd name="T5" fmla="*/ 16 h 31"/>
                <a:gd name="T6" fmla="*/ 15 w 15"/>
                <a:gd name="T7" fmla="*/ 0 h 31"/>
                <a:gd name="T8" fmla="*/ 15 w 15"/>
                <a:gd name="T9" fmla="*/ 4 h 31"/>
              </a:gdLst>
              <a:ahLst/>
              <a:cxnLst>
                <a:cxn ang="0">
                  <a:pos x="T0" y="T1"/>
                </a:cxn>
                <a:cxn ang="0">
                  <a:pos x="T2" y="T3"/>
                </a:cxn>
                <a:cxn ang="0">
                  <a:pos x="T4" y="T5"/>
                </a:cxn>
                <a:cxn ang="0">
                  <a:pos x="T6" y="T7"/>
                </a:cxn>
                <a:cxn ang="0">
                  <a:pos x="T8" y="T9"/>
                </a:cxn>
              </a:cxnLst>
              <a:rect l="0" t="0" r="r" b="b"/>
              <a:pathLst>
                <a:path w="15" h="31">
                  <a:moveTo>
                    <a:pt x="15" y="0"/>
                  </a:moveTo>
                  <a:lnTo>
                    <a:pt x="0" y="31"/>
                  </a:lnTo>
                  <a:lnTo>
                    <a:pt x="4" y="16"/>
                  </a:lnTo>
                  <a:lnTo>
                    <a:pt x="15" y="0"/>
                  </a:lnTo>
                  <a:lnTo>
                    <a:pt x="15"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1" name="Freeform 251"/>
            <p:cNvSpPr>
              <a:spLocks/>
            </p:cNvSpPr>
            <p:nvPr/>
          </p:nvSpPr>
          <p:spPr bwMode="auto">
            <a:xfrm>
              <a:off x="1733" y="1471"/>
              <a:ext cx="145" cy="180"/>
            </a:xfrm>
            <a:custGeom>
              <a:avLst/>
              <a:gdLst>
                <a:gd name="T0" fmla="*/ 145 w 145"/>
                <a:gd name="T1" fmla="*/ 53 h 180"/>
                <a:gd name="T2" fmla="*/ 95 w 145"/>
                <a:gd name="T3" fmla="*/ 46 h 180"/>
                <a:gd name="T4" fmla="*/ 99 w 145"/>
                <a:gd name="T5" fmla="*/ 11 h 180"/>
                <a:gd name="T6" fmla="*/ 30 w 145"/>
                <a:gd name="T7" fmla="*/ 0 h 180"/>
                <a:gd name="T8" fmla="*/ 0 w 145"/>
                <a:gd name="T9" fmla="*/ 161 h 180"/>
                <a:gd name="T10" fmla="*/ 126 w 145"/>
                <a:gd name="T11" fmla="*/ 180 h 180"/>
                <a:gd name="T12" fmla="*/ 145 w 145"/>
                <a:gd name="T13" fmla="*/ 53 h 180"/>
              </a:gdLst>
              <a:ahLst/>
              <a:cxnLst>
                <a:cxn ang="0">
                  <a:pos x="T0" y="T1"/>
                </a:cxn>
                <a:cxn ang="0">
                  <a:pos x="T2" y="T3"/>
                </a:cxn>
                <a:cxn ang="0">
                  <a:pos x="T4" y="T5"/>
                </a:cxn>
                <a:cxn ang="0">
                  <a:pos x="T6" y="T7"/>
                </a:cxn>
                <a:cxn ang="0">
                  <a:pos x="T8" y="T9"/>
                </a:cxn>
                <a:cxn ang="0">
                  <a:pos x="T10" y="T11"/>
                </a:cxn>
                <a:cxn ang="0">
                  <a:pos x="T12" y="T13"/>
                </a:cxn>
              </a:cxnLst>
              <a:rect l="0" t="0" r="r" b="b"/>
              <a:pathLst>
                <a:path w="145" h="180">
                  <a:moveTo>
                    <a:pt x="145" y="53"/>
                  </a:moveTo>
                  <a:lnTo>
                    <a:pt x="95" y="46"/>
                  </a:lnTo>
                  <a:lnTo>
                    <a:pt x="99" y="11"/>
                  </a:lnTo>
                  <a:lnTo>
                    <a:pt x="30" y="0"/>
                  </a:lnTo>
                  <a:lnTo>
                    <a:pt x="0" y="161"/>
                  </a:lnTo>
                  <a:lnTo>
                    <a:pt x="126" y="180"/>
                  </a:lnTo>
                  <a:lnTo>
                    <a:pt x="145" y="5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2" name="Freeform 252"/>
            <p:cNvSpPr>
              <a:spLocks/>
            </p:cNvSpPr>
            <p:nvPr/>
          </p:nvSpPr>
          <p:spPr bwMode="auto">
            <a:xfrm>
              <a:off x="1733" y="1471"/>
              <a:ext cx="145" cy="180"/>
            </a:xfrm>
            <a:custGeom>
              <a:avLst/>
              <a:gdLst>
                <a:gd name="T0" fmla="*/ 145 w 145"/>
                <a:gd name="T1" fmla="*/ 53 h 180"/>
                <a:gd name="T2" fmla="*/ 95 w 145"/>
                <a:gd name="T3" fmla="*/ 46 h 180"/>
                <a:gd name="T4" fmla="*/ 99 w 145"/>
                <a:gd name="T5" fmla="*/ 11 h 180"/>
                <a:gd name="T6" fmla="*/ 30 w 145"/>
                <a:gd name="T7" fmla="*/ 0 h 180"/>
                <a:gd name="T8" fmla="*/ 0 w 145"/>
                <a:gd name="T9" fmla="*/ 161 h 180"/>
                <a:gd name="T10" fmla="*/ 126 w 145"/>
                <a:gd name="T11" fmla="*/ 180 h 180"/>
                <a:gd name="T12" fmla="*/ 145 w 145"/>
                <a:gd name="T13" fmla="*/ 53 h 180"/>
                <a:gd name="T14" fmla="*/ 145 w 145"/>
                <a:gd name="T15" fmla="*/ 57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80">
                  <a:moveTo>
                    <a:pt x="145" y="53"/>
                  </a:moveTo>
                  <a:lnTo>
                    <a:pt x="95" y="46"/>
                  </a:lnTo>
                  <a:lnTo>
                    <a:pt x="99" y="11"/>
                  </a:lnTo>
                  <a:lnTo>
                    <a:pt x="30" y="0"/>
                  </a:lnTo>
                  <a:lnTo>
                    <a:pt x="0" y="161"/>
                  </a:lnTo>
                  <a:lnTo>
                    <a:pt x="126" y="180"/>
                  </a:lnTo>
                  <a:lnTo>
                    <a:pt x="145" y="53"/>
                  </a:lnTo>
                  <a:lnTo>
                    <a:pt x="145"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3" name="Freeform 253"/>
            <p:cNvSpPr>
              <a:spLocks/>
            </p:cNvSpPr>
            <p:nvPr/>
          </p:nvSpPr>
          <p:spPr bwMode="auto">
            <a:xfrm>
              <a:off x="2711" y="1344"/>
              <a:ext cx="39" cy="81"/>
            </a:xfrm>
            <a:custGeom>
              <a:avLst/>
              <a:gdLst>
                <a:gd name="T0" fmla="*/ 39 w 39"/>
                <a:gd name="T1" fmla="*/ 16 h 81"/>
                <a:gd name="T2" fmla="*/ 31 w 39"/>
                <a:gd name="T3" fmla="*/ 23 h 81"/>
                <a:gd name="T4" fmla="*/ 27 w 39"/>
                <a:gd name="T5" fmla="*/ 50 h 81"/>
                <a:gd name="T6" fmla="*/ 31 w 39"/>
                <a:gd name="T7" fmla="*/ 77 h 81"/>
                <a:gd name="T8" fmla="*/ 16 w 39"/>
                <a:gd name="T9" fmla="*/ 81 h 81"/>
                <a:gd name="T10" fmla="*/ 4 w 39"/>
                <a:gd name="T11" fmla="*/ 50 h 81"/>
                <a:gd name="T12" fmla="*/ 0 w 39"/>
                <a:gd name="T13" fmla="*/ 23 h 81"/>
                <a:gd name="T14" fmla="*/ 0 w 39"/>
                <a:gd name="T15" fmla="*/ 8 h 81"/>
                <a:gd name="T16" fmla="*/ 35 w 39"/>
                <a:gd name="T17" fmla="*/ 0 h 81"/>
                <a:gd name="T18" fmla="*/ 39 w 39"/>
                <a:gd name="T19"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1">
                  <a:moveTo>
                    <a:pt x="39" y="16"/>
                  </a:moveTo>
                  <a:lnTo>
                    <a:pt x="31" y="23"/>
                  </a:lnTo>
                  <a:lnTo>
                    <a:pt x="27" y="50"/>
                  </a:lnTo>
                  <a:lnTo>
                    <a:pt x="31" y="77"/>
                  </a:lnTo>
                  <a:lnTo>
                    <a:pt x="16" y="81"/>
                  </a:lnTo>
                  <a:lnTo>
                    <a:pt x="4" y="50"/>
                  </a:lnTo>
                  <a:lnTo>
                    <a:pt x="0" y="23"/>
                  </a:lnTo>
                  <a:lnTo>
                    <a:pt x="0" y="8"/>
                  </a:lnTo>
                  <a:lnTo>
                    <a:pt x="35" y="0"/>
                  </a:lnTo>
                  <a:lnTo>
                    <a:pt x="39" y="16"/>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4" name="Freeform 254"/>
            <p:cNvSpPr>
              <a:spLocks/>
            </p:cNvSpPr>
            <p:nvPr/>
          </p:nvSpPr>
          <p:spPr bwMode="auto">
            <a:xfrm>
              <a:off x="2711" y="1344"/>
              <a:ext cx="39" cy="81"/>
            </a:xfrm>
            <a:custGeom>
              <a:avLst/>
              <a:gdLst>
                <a:gd name="T0" fmla="*/ 39 w 39"/>
                <a:gd name="T1" fmla="*/ 16 h 81"/>
                <a:gd name="T2" fmla="*/ 31 w 39"/>
                <a:gd name="T3" fmla="*/ 23 h 81"/>
                <a:gd name="T4" fmla="*/ 27 w 39"/>
                <a:gd name="T5" fmla="*/ 50 h 81"/>
                <a:gd name="T6" fmla="*/ 31 w 39"/>
                <a:gd name="T7" fmla="*/ 77 h 81"/>
                <a:gd name="T8" fmla="*/ 16 w 39"/>
                <a:gd name="T9" fmla="*/ 81 h 81"/>
                <a:gd name="T10" fmla="*/ 4 w 39"/>
                <a:gd name="T11" fmla="*/ 50 h 81"/>
                <a:gd name="T12" fmla="*/ 0 w 39"/>
                <a:gd name="T13" fmla="*/ 23 h 81"/>
                <a:gd name="T14" fmla="*/ 0 w 39"/>
                <a:gd name="T15" fmla="*/ 8 h 81"/>
                <a:gd name="T16" fmla="*/ 35 w 39"/>
                <a:gd name="T17" fmla="*/ 0 h 81"/>
                <a:gd name="T18" fmla="*/ 39 w 39"/>
                <a:gd name="T19" fmla="*/ 16 h 81"/>
                <a:gd name="T20" fmla="*/ 39 w 39"/>
                <a:gd name="T2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81">
                  <a:moveTo>
                    <a:pt x="39" y="16"/>
                  </a:moveTo>
                  <a:lnTo>
                    <a:pt x="31" y="23"/>
                  </a:lnTo>
                  <a:lnTo>
                    <a:pt x="27" y="50"/>
                  </a:lnTo>
                  <a:lnTo>
                    <a:pt x="31" y="77"/>
                  </a:lnTo>
                  <a:lnTo>
                    <a:pt x="16" y="81"/>
                  </a:lnTo>
                  <a:lnTo>
                    <a:pt x="4" y="50"/>
                  </a:lnTo>
                  <a:lnTo>
                    <a:pt x="0" y="23"/>
                  </a:lnTo>
                  <a:lnTo>
                    <a:pt x="0" y="8"/>
                  </a:lnTo>
                  <a:lnTo>
                    <a:pt x="35" y="0"/>
                  </a:lnTo>
                  <a:lnTo>
                    <a:pt x="39" y="16"/>
                  </a:lnTo>
                  <a:lnTo>
                    <a:pt x="39" y="2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5" name="Freeform 255"/>
            <p:cNvSpPr>
              <a:spLocks/>
            </p:cNvSpPr>
            <p:nvPr/>
          </p:nvSpPr>
          <p:spPr bwMode="auto">
            <a:xfrm>
              <a:off x="2509" y="1555"/>
              <a:ext cx="199" cy="111"/>
            </a:xfrm>
            <a:custGeom>
              <a:avLst/>
              <a:gdLst>
                <a:gd name="T0" fmla="*/ 191 w 199"/>
                <a:gd name="T1" fmla="*/ 69 h 111"/>
                <a:gd name="T2" fmla="*/ 183 w 199"/>
                <a:gd name="T3" fmla="*/ 69 h 111"/>
                <a:gd name="T4" fmla="*/ 183 w 199"/>
                <a:gd name="T5" fmla="*/ 73 h 111"/>
                <a:gd name="T6" fmla="*/ 180 w 199"/>
                <a:gd name="T7" fmla="*/ 77 h 111"/>
                <a:gd name="T8" fmla="*/ 180 w 199"/>
                <a:gd name="T9" fmla="*/ 69 h 111"/>
                <a:gd name="T10" fmla="*/ 168 w 199"/>
                <a:gd name="T11" fmla="*/ 65 h 111"/>
                <a:gd name="T12" fmla="*/ 168 w 199"/>
                <a:gd name="T13" fmla="*/ 61 h 111"/>
                <a:gd name="T14" fmla="*/ 180 w 199"/>
                <a:gd name="T15" fmla="*/ 73 h 111"/>
                <a:gd name="T16" fmla="*/ 183 w 199"/>
                <a:gd name="T17" fmla="*/ 65 h 111"/>
                <a:gd name="T18" fmla="*/ 176 w 199"/>
                <a:gd name="T19" fmla="*/ 61 h 111"/>
                <a:gd name="T20" fmla="*/ 180 w 199"/>
                <a:gd name="T21" fmla="*/ 61 h 111"/>
                <a:gd name="T22" fmla="*/ 176 w 199"/>
                <a:gd name="T23" fmla="*/ 54 h 111"/>
                <a:gd name="T24" fmla="*/ 183 w 199"/>
                <a:gd name="T25" fmla="*/ 58 h 111"/>
                <a:gd name="T26" fmla="*/ 183 w 199"/>
                <a:gd name="T27" fmla="*/ 54 h 111"/>
                <a:gd name="T28" fmla="*/ 176 w 199"/>
                <a:gd name="T29" fmla="*/ 54 h 111"/>
                <a:gd name="T30" fmla="*/ 180 w 199"/>
                <a:gd name="T31" fmla="*/ 50 h 111"/>
                <a:gd name="T32" fmla="*/ 172 w 199"/>
                <a:gd name="T33" fmla="*/ 50 h 111"/>
                <a:gd name="T34" fmla="*/ 160 w 199"/>
                <a:gd name="T35" fmla="*/ 38 h 111"/>
                <a:gd name="T36" fmla="*/ 180 w 199"/>
                <a:gd name="T37" fmla="*/ 50 h 111"/>
                <a:gd name="T38" fmla="*/ 180 w 199"/>
                <a:gd name="T39" fmla="*/ 38 h 111"/>
                <a:gd name="T40" fmla="*/ 172 w 199"/>
                <a:gd name="T41" fmla="*/ 38 h 111"/>
                <a:gd name="T42" fmla="*/ 168 w 199"/>
                <a:gd name="T43" fmla="*/ 35 h 111"/>
                <a:gd name="T44" fmla="*/ 160 w 199"/>
                <a:gd name="T45" fmla="*/ 35 h 111"/>
                <a:gd name="T46" fmla="*/ 149 w 199"/>
                <a:gd name="T47" fmla="*/ 31 h 111"/>
                <a:gd name="T48" fmla="*/ 149 w 199"/>
                <a:gd name="T49" fmla="*/ 19 h 111"/>
                <a:gd name="T50" fmla="*/ 153 w 199"/>
                <a:gd name="T51" fmla="*/ 12 h 111"/>
                <a:gd name="T52" fmla="*/ 134 w 199"/>
                <a:gd name="T53" fmla="*/ 0 h 111"/>
                <a:gd name="T54" fmla="*/ 134 w 199"/>
                <a:gd name="T55" fmla="*/ 8 h 111"/>
                <a:gd name="T56" fmla="*/ 118 w 199"/>
                <a:gd name="T57" fmla="*/ 0 h 111"/>
                <a:gd name="T58" fmla="*/ 118 w 199"/>
                <a:gd name="T59" fmla="*/ 8 h 111"/>
                <a:gd name="T60" fmla="*/ 111 w 199"/>
                <a:gd name="T61" fmla="*/ 23 h 111"/>
                <a:gd name="T62" fmla="*/ 107 w 199"/>
                <a:gd name="T63" fmla="*/ 23 h 111"/>
                <a:gd name="T64" fmla="*/ 99 w 199"/>
                <a:gd name="T65" fmla="*/ 38 h 111"/>
                <a:gd name="T66" fmla="*/ 92 w 199"/>
                <a:gd name="T67" fmla="*/ 35 h 111"/>
                <a:gd name="T68" fmla="*/ 76 w 199"/>
                <a:gd name="T69" fmla="*/ 73 h 111"/>
                <a:gd name="T70" fmla="*/ 46 w 199"/>
                <a:gd name="T71" fmla="*/ 84 h 111"/>
                <a:gd name="T72" fmla="*/ 38 w 199"/>
                <a:gd name="T73" fmla="*/ 77 h 111"/>
                <a:gd name="T74" fmla="*/ 11 w 199"/>
                <a:gd name="T75" fmla="*/ 107 h 111"/>
                <a:gd name="T76" fmla="*/ 0 w 199"/>
                <a:gd name="T77" fmla="*/ 111 h 111"/>
                <a:gd name="T78" fmla="*/ 50 w 199"/>
                <a:gd name="T79" fmla="*/ 107 h 111"/>
                <a:gd name="T80" fmla="*/ 191 w 199"/>
                <a:gd name="T81" fmla="*/ 81 h 111"/>
                <a:gd name="T82" fmla="*/ 195 w 199"/>
                <a:gd name="T83" fmla="*/ 81 h 111"/>
                <a:gd name="T84" fmla="*/ 191 w 199"/>
                <a:gd name="T85" fmla="*/ 77 h 111"/>
                <a:gd name="T86" fmla="*/ 195 w 199"/>
                <a:gd name="T87" fmla="*/ 81 h 111"/>
                <a:gd name="T88" fmla="*/ 195 w 199"/>
                <a:gd name="T89" fmla="*/ 77 h 111"/>
                <a:gd name="T90" fmla="*/ 199 w 199"/>
                <a:gd name="T91" fmla="*/ 81 h 111"/>
                <a:gd name="T92" fmla="*/ 191 w 199"/>
                <a:gd name="T93"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111">
                  <a:moveTo>
                    <a:pt x="191" y="69"/>
                  </a:moveTo>
                  <a:lnTo>
                    <a:pt x="183" y="69"/>
                  </a:lnTo>
                  <a:lnTo>
                    <a:pt x="183" y="73"/>
                  </a:lnTo>
                  <a:lnTo>
                    <a:pt x="180" y="77"/>
                  </a:lnTo>
                  <a:lnTo>
                    <a:pt x="180" y="69"/>
                  </a:lnTo>
                  <a:lnTo>
                    <a:pt x="168" y="65"/>
                  </a:lnTo>
                  <a:lnTo>
                    <a:pt x="168" y="61"/>
                  </a:lnTo>
                  <a:lnTo>
                    <a:pt x="180" y="73"/>
                  </a:lnTo>
                  <a:lnTo>
                    <a:pt x="183" y="65"/>
                  </a:lnTo>
                  <a:lnTo>
                    <a:pt x="176" y="61"/>
                  </a:lnTo>
                  <a:lnTo>
                    <a:pt x="180" y="61"/>
                  </a:lnTo>
                  <a:lnTo>
                    <a:pt x="176" y="54"/>
                  </a:lnTo>
                  <a:lnTo>
                    <a:pt x="183" y="58"/>
                  </a:lnTo>
                  <a:lnTo>
                    <a:pt x="183" y="54"/>
                  </a:lnTo>
                  <a:lnTo>
                    <a:pt x="176" y="54"/>
                  </a:lnTo>
                  <a:lnTo>
                    <a:pt x="180" y="50"/>
                  </a:lnTo>
                  <a:lnTo>
                    <a:pt x="172" y="50"/>
                  </a:lnTo>
                  <a:lnTo>
                    <a:pt x="160" y="38"/>
                  </a:lnTo>
                  <a:lnTo>
                    <a:pt x="180" y="50"/>
                  </a:lnTo>
                  <a:lnTo>
                    <a:pt x="180" y="38"/>
                  </a:lnTo>
                  <a:lnTo>
                    <a:pt x="172" y="38"/>
                  </a:lnTo>
                  <a:lnTo>
                    <a:pt x="168" y="35"/>
                  </a:lnTo>
                  <a:lnTo>
                    <a:pt x="160" y="35"/>
                  </a:lnTo>
                  <a:lnTo>
                    <a:pt x="149" y="31"/>
                  </a:lnTo>
                  <a:lnTo>
                    <a:pt x="149" y="19"/>
                  </a:lnTo>
                  <a:lnTo>
                    <a:pt x="153" y="12"/>
                  </a:lnTo>
                  <a:lnTo>
                    <a:pt x="134" y="0"/>
                  </a:lnTo>
                  <a:lnTo>
                    <a:pt x="134" y="8"/>
                  </a:lnTo>
                  <a:lnTo>
                    <a:pt x="118" y="0"/>
                  </a:lnTo>
                  <a:lnTo>
                    <a:pt x="118" y="8"/>
                  </a:lnTo>
                  <a:lnTo>
                    <a:pt x="111" y="23"/>
                  </a:lnTo>
                  <a:lnTo>
                    <a:pt x="107" y="23"/>
                  </a:lnTo>
                  <a:lnTo>
                    <a:pt x="99" y="38"/>
                  </a:lnTo>
                  <a:lnTo>
                    <a:pt x="92" y="35"/>
                  </a:lnTo>
                  <a:lnTo>
                    <a:pt x="76" y="73"/>
                  </a:lnTo>
                  <a:lnTo>
                    <a:pt x="46" y="84"/>
                  </a:lnTo>
                  <a:lnTo>
                    <a:pt x="38" y="77"/>
                  </a:lnTo>
                  <a:lnTo>
                    <a:pt x="11" y="107"/>
                  </a:lnTo>
                  <a:lnTo>
                    <a:pt x="0" y="111"/>
                  </a:lnTo>
                  <a:lnTo>
                    <a:pt x="50" y="107"/>
                  </a:lnTo>
                  <a:lnTo>
                    <a:pt x="191" y="81"/>
                  </a:lnTo>
                  <a:lnTo>
                    <a:pt x="195" y="81"/>
                  </a:lnTo>
                  <a:lnTo>
                    <a:pt x="191" y="77"/>
                  </a:lnTo>
                  <a:lnTo>
                    <a:pt x="195" y="81"/>
                  </a:lnTo>
                  <a:lnTo>
                    <a:pt x="195" y="77"/>
                  </a:lnTo>
                  <a:lnTo>
                    <a:pt x="199" y="81"/>
                  </a:lnTo>
                  <a:lnTo>
                    <a:pt x="191" y="69"/>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6" name="Freeform 256"/>
            <p:cNvSpPr>
              <a:spLocks/>
            </p:cNvSpPr>
            <p:nvPr/>
          </p:nvSpPr>
          <p:spPr bwMode="auto">
            <a:xfrm>
              <a:off x="2509" y="1555"/>
              <a:ext cx="199" cy="111"/>
            </a:xfrm>
            <a:custGeom>
              <a:avLst/>
              <a:gdLst>
                <a:gd name="T0" fmla="*/ 191 w 199"/>
                <a:gd name="T1" fmla="*/ 69 h 111"/>
                <a:gd name="T2" fmla="*/ 183 w 199"/>
                <a:gd name="T3" fmla="*/ 69 h 111"/>
                <a:gd name="T4" fmla="*/ 183 w 199"/>
                <a:gd name="T5" fmla="*/ 73 h 111"/>
                <a:gd name="T6" fmla="*/ 180 w 199"/>
                <a:gd name="T7" fmla="*/ 77 h 111"/>
                <a:gd name="T8" fmla="*/ 180 w 199"/>
                <a:gd name="T9" fmla="*/ 69 h 111"/>
                <a:gd name="T10" fmla="*/ 168 w 199"/>
                <a:gd name="T11" fmla="*/ 65 h 111"/>
                <a:gd name="T12" fmla="*/ 168 w 199"/>
                <a:gd name="T13" fmla="*/ 61 h 111"/>
                <a:gd name="T14" fmla="*/ 180 w 199"/>
                <a:gd name="T15" fmla="*/ 73 h 111"/>
                <a:gd name="T16" fmla="*/ 183 w 199"/>
                <a:gd name="T17" fmla="*/ 65 h 111"/>
                <a:gd name="T18" fmla="*/ 176 w 199"/>
                <a:gd name="T19" fmla="*/ 61 h 111"/>
                <a:gd name="T20" fmla="*/ 180 w 199"/>
                <a:gd name="T21" fmla="*/ 61 h 111"/>
                <a:gd name="T22" fmla="*/ 176 w 199"/>
                <a:gd name="T23" fmla="*/ 54 h 111"/>
                <a:gd name="T24" fmla="*/ 183 w 199"/>
                <a:gd name="T25" fmla="*/ 58 h 111"/>
                <a:gd name="T26" fmla="*/ 183 w 199"/>
                <a:gd name="T27" fmla="*/ 54 h 111"/>
                <a:gd name="T28" fmla="*/ 176 w 199"/>
                <a:gd name="T29" fmla="*/ 54 h 111"/>
                <a:gd name="T30" fmla="*/ 180 w 199"/>
                <a:gd name="T31" fmla="*/ 50 h 111"/>
                <a:gd name="T32" fmla="*/ 172 w 199"/>
                <a:gd name="T33" fmla="*/ 50 h 111"/>
                <a:gd name="T34" fmla="*/ 160 w 199"/>
                <a:gd name="T35" fmla="*/ 38 h 111"/>
                <a:gd name="T36" fmla="*/ 180 w 199"/>
                <a:gd name="T37" fmla="*/ 50 h 111"/>
                <a:gd name="T38" fmla="*/ 180 w 199"/>
                <a:gd name="T39" fmla="*/ 38 h 111"/>
                <a:gd name="T40" fmla="*/ 172 w 199"/>
                <a:gd name="T41" fmla="*/ 38 h 111"/>
                <a:gd name="T42" fmla="*/ 168 w 199"/>
                <a:gd name="T43" fmla="*/ 35 h 111"/>
                <a:gd name="T44" fmla="*/ 160 w 199"/>
                <a:gd name="T45" fmla="*/ 35 h 111"/>
                <a:gd name="T46" fmla="*/ 149 w 199"/>
                <a:gd name="T47" fmla="*/ 31 h 111"/>
                <a:gd name="T48" fmla="*/ 149 w 199"/>
                <a:gd name="T49" fmla="*/ 19 h 111"/>
                <a:gd name="T50" fmla="*/ 153 w 199"/>
                <a:gd name="T51" fmla="*/ 12 h 111"/>
                <a:gd name="T52" fmla="*/ 134 w 199"/>
                <a:gd name="T53" fmla="*/ 0 h 111"/>
                <a:gd name="T54" fmla="*/ 134 w 199"/>
                <a:gd name="T55" fmla="*/ 8 h 111"/>
                <a:gd name="T56" fmla="*/ 118 w 199"/>
                <a:gd name="T57" fmla="*/ 0 h 111"/>
                <a:gd name="T58" fmla="*/ 118 w 199"/>
                <a:gd name="T59" fmla="*/ 8 h 111"/>
                <a:gd name="T60" fmla="*/ 111 w 199"/>
                <a:gd name="T61" fmla="*/ 23 h 111"/>
                <a:gd name="T62" fmla="*/ 107 w 199"/>
                <a:gd name="T63" fmla="*/ 23 h 111"/>
                <a:gd name="T64" fmla="*/ 99 w 199"/>
                <a:gd name="T65" fmla="*/ 38 h 111"/>
                <a:gd name="T66" fmla="*/ 92 w 199"/>
                <a:gd name="T67" fmla="*/ 35 h 111"/>
                <a:gd name="T68" fmla="*/ 76 w 199"/>
                <a:gd name="T69" fmla="*/ 73 h 111"/>
                <a:gd name="T70" fmla="*/ 46 w 199"/>
                <a:gd name="T71" fmla="*/ 84 h 111"/>
                <a:gd name="T72" fmla="*/ 38 w 199"/>
                <a:gd name="T73" fmla="*/ 77 h 111"/>
                <a:gd name="T74" fmla="*/ 11 w 199"/>
                <a:gd name="T75" fmla="*/ 107 h 111"/>
                <a:gd name="T76" fmla="*/ 0 w 199"/>
                <a:gd name="T77" fmla="*/ 111 h 111"/>
                <a:gd name="T78" fmla="*/ 50 w 199"/>
                <a:gd name="T79" fmla="*/ 107 h 111"/>
                <a:gd name="T80" fmla="*/ 191 w 199"/>
                <a:gd name="T81" fmla="*/ 81 h 111"/>
                <a:gd name="T82" fmla="*/ 195 w 199"/>
                <a:gd name="T83" fmla="*/ 81 h 111"/>
                <a:gd name="T84" fmla="*/ 191 w 199"/>
                <a:gd name="T85" fmla="*/ 77 h 111"/>
                <a:gd name="T86" fmla="*/ 195 w 199"/>
                <a:gd name="T87" fmla="*/ 81 h 111"/>
                <a:gd name="T88" fmla="*/ 195 w 199"/>
                <a:gd name="T89" fmla="*/ 77 h 111"/>
                <a:gd name="T90" fmla="*/ 199 w 199"/>
                <a:gd name="T91" fmla="*/ 81 h 111"/>
                <a:gd name="T92" fmla="*/ 191 w 199"/>
                <a:gd name="T93" fmla="*/ 69 h 111"/>
                <a:gd name="T94" fmla="*/ 191 w 199"/>
                <a:gd name="T9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 h="111">
                  <a:moveTo>
                    <a:pt x="191" y="69"/>
                  </a:moveTo>
                  <a:lnTo>
                    <a:pt x="183" y="69"/>
                  </a:lnTo>
                  <a:lnTo>
                    <a:pt x="183" y="73"/>
                  </a:lnTo>
                  <a:lnTo>
                    <a:pt x="180" y="77"/>
                  </a:lnTo>
                  <a:lnTo>
                    <a:pt x="180" y="69"/>
                  </a:lnTo>
                  <a:lnTo>
                    <a:pt x="168" y="65"/>
                  </a:lnTo>
                  <a:lnTo>
                    <a:pt x="168" y="61"/>
                  </a:lnTo>
                  <a:lnTo>
                    <a:pt x="180" y="73"/>
                  </a:lnTo>
                  <a:lnTo>
                    <a:pt x="183" y="65"/>
                  </a:lnTo>
                  <a:lnTo>
                    <a:pt x="176" y="61"/>
                  </a:lnTo>
                  <a:lnTo>
                    <a:pt x="180" y="61"/>
                  </a:lnTo>
                  <a:lnTo>
                    <a:pt x="176" y="54"/>
                  </a:lnTo>
                  <a:lnTo>
                    <a:pt x="183" y="58"/>
                  </a:lnTo>
                  <a:lnTo>
                    <a:pt x="183" y="54"/>
                  </a:lnTo>
                  <a:lnTo>
                    <a:pt x="176" y="54"/>
                  </a:lnTo>
                  <a:lnTo>
                    <a:pt x="180" y="50"/>
                  </a:lnTo>
                  <a:lnTo>
                    <a:pt x="172" y="50"/>
                  </a:lnTo>
                  <a:lnTo>
                    <a:pt x="160" y="38"/>
                  </a:lnTo>
                  <a:lnTo>
                    <a:pt x="180" y="50"/>
                  </a:lnTo>
                  <a:lnTo>
                    <a:pt x="180" y="38"/>
                  </a:lnTo>
                  <a:lnTo>
                    <a:pt x="172" y="38"/>
                  </a:lnTo>
                  <a:lnTo>
                    <a:pt x="168" y="35"/>
                  </a:lnTo>
                  <a:lnTo>
                    <a:pt x="160" y="35"/>
                  </a:lnTo>
                  <a:lnTo>
                    <a:pt x="149" y="31"/>
                  </a:lnTo>
                  <a:lnTo>
                    <a:pt x="149" y="19"/>
                  </a:lnTo>
                  <a:lnTo>
                    <a:pt x="153" y="12"/>
                  </a:lnTo>
                  <a:lnTo>
                    <a:pt x="134" y="0"/>
                  </a:lnTo>
                  <a:lnTo>
                    <a:pt x="134" y="8"/>
                  </a:lnTo>
                  <a:lnTo>
                    <a:pt x="118" y="0"/>
                  </a:lnTo>
                  <a:lnTo>
                    <a:pt x="118" y="8"/>
                  </a:lnTo>
                  <a:lnTo>
                    <a:pt x="111" y="23"/>
                  </a:lnTo>
                  <a:lnTo>
                    <a:pt x="107" y="23"/>
                  </a:lnTo>
                  <a:lnTo>
                    <a:pt x="99" y="38"/>
                  </a:lnTo>
                  <a:lnTo>
                    <a:pt x="92" y="35"/>
                  </a:lnTo>
                  <a:lnTo>
                    <a:pt x="76" y="73"/>
                  </a:lnTo>
                  <a:lnTo>
                    <a:pt x="46" y="84"/>
                  </a:lnTo>
                  <a:lnTo>
                    <a:pt x="38" y="77"/>
                  </a:lnTo>
                  <a:lnTo>
                    <a:pt x="11" y="107"/>
                  </a:lnTo>
                  <a:lnTo>
                    <a:pt x="0" y="111"/>
                  </a:lnTo>
                  <a:lnTo>
                    <a:pt x="50" y="107"/>
                  </a:lnTo>
                  <a:lnTo>
                    <a:pt x="191" y="81"/>
                  </a:lnTo>
                  <a:lnTo>
                    <a:pt x="195" y="81"/>
                  </a:lnTo>
                  <a:lnTo>
                    <a:pt x="191" y="77"/>
                  </a:lnTo>
                  <a:lnTo>
                    <a:pt x="195" y="81"/>
                  </a:lnTo>
                  <a:lnTo>
                    <a:pt x="195" y="77"/>
                  </a:lnTo>
                  <a:lnTo>
                    <a:pt x="199" y="81"/>
                  </a:lnTo>
                  <a:lnTo>
                    <a:pt x="191" y="69"/>
                  </a:lnTo>
                  <a:lnTo>
                    <a:pt x="191" y="7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7" name="Freeform 257"/>
            <p:cNvSpPr>
              <a:spLocks/>
            </p:cNvSpPr>
            <p:nvPr/>
          </p:nvSpPr>
          <p:spPr bwMode="auto">
            <a:xfrm>
              <a:off x="2700" y="1586"/>
              <a:ext cx="8" cy="30"/>
            </a:xfrm>
            <a:custGeom>
              <a:avLst/>
              <a:gdLst>
                <a:gd name="T0" fmla="*/ 8 w 8"/>
                <a:gd name="T1" fmla="*/ 0 h 30"/>
                <a:gd name="T2" fmla="*/ 4 w 8"/>
                <a:gd name="T3" fmla="*/ 4 h 30"/>
                <a:gd name="T4" fmla="*/ 0 w 8"/>
                <a:gd name="T5" fmla="*/ 19 h 30"/>
                <a:gd name="T6" fmla="*/ 0 w 8"/>
                <a:gd name="T7" fmla="*/ 30 h 30"/>
                <a:gd name="T8" fmla="*/ 8 w 8"/>
                <a:gd name="T9" fmla="*/ 0 h 30"/>
              </a:gdLst>
              <a:ahLst/>
              <a:cxnLst>
                <a:cxn ang="0">
                  <a:pos x="T0" y="T1"/>
                </a:cxn>
                <a:cxn ang="0">
                  <a:pos x="T2" y="T3"/>
                </a:cxn>
                <a:cxn ang="0">
                  <a:pos x="T4" y="T5"/>
                </a:cxn>
                <a:cxn ang="0">
                  <a:pos x="T6" y="T7"/>
                </a:cxn>
                <a:cxn ang="0">
                  <a:pos x="T8" y="T9"/>
                </a:cxn>
              </a:cxnLst>
              <a:rect l="0" t="0" r="r" b="b"/>
              <a:pathLst>
                <a:path w="8" h="30">
                  <a:moveTo>
                    <a:pt x="8" y="0"/>
                  </a:moveTo>
                  <a:lnTo>
                    <a:pt x="4" y="4"/>
                  </a:lnTo>
                  <a:lnTo>
                    <a:pt x="0" y="19"/>
                  </a:lnTo>
                  <a:lnTo>
                    <a:pt x="0" y="30"/>
                  </a:lnTo>
                  <a:lnTo>
                    <a:pt x="8"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8" name="Freeform 258"/>
            <p:cNvSpPr>
              <a:spLocks/>
            </p:cNvSpPr>
            <p:nvPr/>
          </p:nvSpPr>
          <p:spPr bwMode="auto">
            <a:xfrm>
              <a:off x="2700" y="1586"/>
              <a:ext cx="8" cy="30"/>
            </a:xfrm>
            <a:custGeom>
              <a:avLst/>
              <a:gdLst>
                <a:gd name="T0" fmla="*/ 8 w 8"/>
                <a:gd name="T1" fmla="*/ 0 h 30"/>
                <a:gd name="T2" fmla="*/ 4 w 8"/>
                <a:gd name="T3" fmla="*/ 4 h 30"/>
                <a:gd name="T4" fmla="*/ 0 w 8"/>
                <a:gd name="T5" fmla="*/ 19 h 30"/>
                <a:gd name="T6" fmla="*/ 0 w 8"/>
                <a:gd name="T7" fmla="*/ 30 h 30"/>
                <a:gd name="T8" fmla="*/ 8 w 8"/>
                <a:gd name="T9" fmla="*/ 0 h 30"/>
                <a:gd name="T10" fmla="*/ 8 w 8"/>
                <a:gd name="T11" fmla="*/ 4 h 30"/>
              </a:gdLst>
              <a:ahLst/>
              <a:cxnLst>
                <a:cxn ang="0">
                  <a:pos x="T0" y="T1"/>
                </a:cxn>
                <a:cxn ang="0">
                  <a:pos x="T2" y="T3"/>
                </a:cxn>
                <a:cxn ang="0">
                  <a:pos x="T4" y="T5"/>
                </a:cxn>
                <a:cxn ang="0">
                  <a:pos x="T6" y="T7"/>
                </a:cxn>
                <a:cxn ang="0">
                  <a:pos x="T8" y="T9"/>
                </a:cxn>
                <a:cxn ang="0">
                  <a:pos x="T10" y="T11"/>
                </a:cxn>
              </a:cxnLst>
              <a:rect l="0" t="0" r="r" b="b"/>
              <a:pathLst>
                <a:path w="8" h="30">
                  <a:moveTo>
                    <a:pt x="8" y="0"/>
                  </a:moveTo>
                  <a:lnTo>
                    <a:pt x="4" y="4"/>
                  </a:lnTo>
                  <a:lnTo>
                    <a:pt x="0" y="19"/>
                  </a:lnTo>
                  <a:lnTo>
                    <a:pt x="0" y="30"/>
                  </a:lnTo>
                  <a:lnTo>
                    <a:pt x="8" y="0"/>
                  </a:lnTo>
                  <a:lnTo>
                    <a:pt x="8"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99" name="Freeform 259"/>
            <p:cNvSpPr>
              <a:spLocks/>
            </p:cNvSpPr>
            <p:nvPr/>
          </p:nvSpPr>
          <p:spPr bwMode="auto">
            <a:xfrm>
              <a:off x="1572" y="1206"/>
              <a:ext cx="172" cy="127"/>
            </a:xfrm>
            <a:custGeom>
              <a:avLst/>
              <a:gdLst>
                <a:gd name="T0" fmla="*/ 153 w 172"/>
                <a:gd name="T1" fmla="*/ 115 h 127"/>
                <a:gd name="T2" fmla="*/ 172 w 172"/>
                <a:gd name="T3" fmla="*/ 31 h 127"/>
                <a:gd name="T4" fmla="*/ 50 w 172"/>
                <a:gd name="T5" fmla="*/ 0 h 127"/>
                <a:gd name="T6" fmla="*/ 53 w 172"/>
                <a:gd name="T7" fmla="*/ 16 h 127"/>
                <a:gd name="T8" fmla="*/ 46 w 172"/>
                <a:gd name="T9" fmla="*/ 20 h 127"/>
                <a:gd name="T10" fmla="*/ 53 w 172"/>
                <a:gd name="T11" fmla="*/ 23 h 127"/>
                <a:gd name="T12" fmla="*/ 50 w 172"/>
                <a:gd name="T13" fmla="*/ 27 h 127"/>
                <a:gd name="T14" fmla="*/ 50 w 172"/>
                <a:gd name="T15" fmla="*/ 31 h 127"/>
                <a:gd name="T16" fmla="*/ 53 w 172"/>
                <a:gd name="T17" fmla="*/ 35 h 127"/>
                <a:gd name="T18" fmla="*/ 46 w 172"/>
                <a:gd name="T19" fmla="*/ 43 h 127"/>
                <a:gd name="T20" fmla="*/ 46 w 172"/>
                <a:gd name="T21" fmla="*/ 54 h 127"/>
                <a:gd name="T22" fmla="*/ 30 w 172"/>
                <a:gd name="T23" fmla="*/ 58 h 127"/>
                <a:gd name="T24" fmla="*/ 27 w 172"/>
                <a:gd name="T25" fmla="*/ 58 h 127"/>
                <a:gd name="T26" fmla="*/ 34 w 172"/>
                <a:gd name="T27" fmla="*/ 50 h 127"/>
                <a:gd name="T28" fmla="*/ 34 w 172"/>
                <a:gd name="T29" fmla="*/ 58 h 127"/>
                <a:gd name="T30" fmla="*/ 38 w 172"/>
                <a:gd name="T31" fmla="*/ 50 h 127"/>
                <a:gd name="T32" fmla="*/ 42 w 172"/>
                <a:gd name="T33" fmla="*/ 46 h 127"/>
                <a:gd name="T34" fmla="*/ 38 w 172"/>
                <a:gd name="T35" fmla="*/ 46 h 127"/>
                <a:gd name="T36" fmla="*/ 42 w 172"/>
                <a:gd name="T37" fmla="*/ 39 h 127"/>
                <a:gd name="T38" fmla="*/ 46 w 172"/>
                <a:gd name="T39" fmla="*/ 43 h 127"/>
                <a:gd name="T40" fmla="*/ 46 w 172"/>
                <a:gd name="T41" fmla="*/ 35 h 127"/>
                <a:gd name="T42" fmla="*/ 30 w 172"/>
                <a:gd name="T43" fmla="*/ 46 h 127"/>
                <a:gd name="T44" fmla="*/ 34 w 172"/>
                <a:gd name="T45" fmla="*/ 50 h 127"/>
                <a:gd name="T46" fmla="*/ 27 w 172"/>
                <a:gd name="T47" fmla="*/ 50 h 127"/>
                <a:gd name="T48" fmla="*/ 38 w 172"/>
                <a:gd name="T49" fmla="*/ 35 h 127"/>
                <a:gd name="T50" fmla="*/ 42 w 172"/>
                <a:gd name="T51" fmla="*/ 27 h 127"/>
                <a:gd name="T52" fmla="*/ 38 w 172"/>
                <a:gd name="T53" fmla="*/ 31 h 127"/>
                <a:gd name="T54" fmla="*/ 34 w 172"/>
                <a:gd name="T55" fmla="*/ 23 h 127"/>
                <a:gd name="T56" fmla="*/ 19 w 172"/>
                <a:gd name="T57" fmla="*/ 20 h 127"/>
                <a:gd name="T58" fmla="*/ 4 w 172"/>
                <a:gd name="T59" fmla="*/ 8 h 127"/>
                <a:gd name="T60" fmla="*/ 4 w 172"/>
                <a:gd name="T61" fmla="*/ 54 h 127"/>
                <a:gd name="T62" fmla="*/ 8 w 172"/>
                <a:gd name="T63" fmla="*/ 58 h 127"/>
                <a:gd name="T64" fmla="*/ 4 w 172"/>
                <a:gd name="T65" fmla="*/ 58 h 127"/>
                <a:gd name="T66" fmla="*/ 4 w 172"/>
                <a:gd name="T67" fmla="*/ 62 h 127"/>
                <a:gd name="T68" fmla="*/ 8 w 172"/>
                <a:gd name="T69" fmla="*/ 66 h 127"/>
                <a:gd name="T70" fmla="*/ 0 w 172"/>
                <a:gd name="T71" fmla="*/ 73 h 127"/>
                <a:gd name="T72" fmla="*/ 0 w 172"/>
                <a:gd name="T73" fmla="*/ 66 h 127"/>
                <a:gd name="T74" fmla="*/ 0 w 172"/>
                <a:gd name="T75" fmla="*/ 77 h 127"/>
                <a:gd name="T76" fmla="*/ 8 w 172"/>
                <a:gd name="T77" fmla="*/ 81 h 127"/>
                <a:gd name="T78" fmla="*/ 11 w 172"/>
                <a:gd name="T79" fmla="*/ 81 h 127"/>
                <a:gd name="T80" fmla="*/ 15 w 172"/>
                <a:gd name="T81" fmla="*/ 85 h 127"/>
                <a:gd name="T82" fmla="*/ 23 w 172"/>
                <a:gd name="T83" fmla="*/ 89 h 127"/>
                <a:gd name="T84" fmla="*/ 19 w 172"/>
                <a:gd name="T85" fmla="*/ 104 h 127"/>
                <a:gd name="T86" fmla="*/ 30 w 172"/>
                <a:gd name="T87" fmla="*/ 112 h 127"/>
                <a:gd name="T88" fmla="*/ 42 w 172"/>
                <a:gd name="T89" fmla="*/ 108 h 127"/>
                <a:gd name="T90" fmla="*/ 53 w 172"/>
                <a:gd name="T91" fmla="*/ 115 h 127"/>
                <a:gd name="T92" fmla="*/ 107 w 172"/>
                <a:gd name="T93" fmla="*/ 115 h 127"/>
                <a:gd name="T94" fmla="*/ 153 w 172"/>
                <a:gd name="T95" fmla="*/ 127 h 127"/>
                <a:gd name="T96" fmla="*/ 153 w 172"/>
                <a:gd name="T97" fmla="*/ 11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127">
                  <a:moveTo>
                    <a:pt x="153" y="115"/>
                  </a:moveTo>
                  <a:lnTo>
                    <a:pt x="172" y="31"/>
                  </a:lnTo>
                  <a:lnTo>
                    <a:pt x="50" y="0"/>
                  </a:lnTo>
                  <a:lnTo>
                    <a:pt x="53" y="16"/>
                  </a:lnTo>
                  <a:lnTo>
                    <a:pt x="46" y="20"/>
                  </a:lnTo>
                  <a:lnTo>
                    <a:pt x="53" y="23"/>
                  </a:lnTo>
                  <a:lnTo>
                    <a:pt x="50" y="27"/>
                  </a:lnTo>
                  <a:lnTo>
                    <a:pt x="50" y="31"/>
                  </a:lnTo>
                  <a:lnTo>
                    <a:pt x="53" y="35"/>
                  </a:lnTo>
                  <a:lnTo>
                    <a:pt x="46" y="43"/>
                  </a:lnTo>
                  <a:lnTo>
                    <a:pt x="46" y="54"/>
                  </a:lnTo>
                  <a:lnTo>
                    <a:pt x="30" y="58"/>
                  </a:lnTo>
                  <a:lnTo>
                    <a:pt x="27" y="58"/>
                  </a:lnTo>
                  <a:lnTo>
                    <a:pt x="34" y="50"/>
                  </a:lnTo>
                  <a:lnTo>
                    <a:pt x="34" y="58"/>
                  </a:lnTo>
                  <a:lnTo>
                    <a:pt x="38" y="50"/>
                  </a:lnTo>
                  <a:lnTo>
                    <a:pt x="42" y="46"/>
                  </a:lnTo>
                  <a:lnTo>
                    <a:pt x="38" y="46"/>
                  </a:lnTo>
                  <a:lnTo>
                    <a:pt x="42" y="39"/>
                  </a:lnTo>
                  <a:lnTo>
                    <a:pt x="46" y="43"/>
                  </a:lnTo>
                  <a:lnTo>
                    <a:pt x="46" y="35"/>
                  </a:lnTo>
                  <a:lnTo>
                    <a:pt x="30" y="46"/>
                  </a:lnTo>
                  <a:lnTo>
                    <a:pt x="34" y="50"/>
                  </a:lnTo>
                  <a:lnTo>
                    <a:pt x="27" y="50"/>
                  </a:lnTo>
                  <a:lnTo>
                    <a:pt x="38" y="35"/>
                  </a:lnTo>
                  <a:lnTo>
                    <a:pt x="42" y="27"/>
                  </a:lnTo>
                  <a:lnTo>
                    <a:pt x="38" y="31"/>
                  </a:lnTo>
                  <a:lnTo>
                    <a:pt x="34" y="23"/>
                  </a:lnTo>
                  <a:lnTo>
                    <a:pt x="19" y="20"/>
                  </a:lnTo>
                  <a:lnTo>
                    <a:pt x="4" y="8"/>
                  </a:lnTo>
                  <a:lnTo>
                    <a:pt x="4" y="54"/>
                  </a:lnTo>
                  <a:lnTo>
                    <a:pt x="8" y="58"/>
                  </a:lnTo>
                  <a:lnTo>
                    <a:pt x="4" y="58"/>
                  </a:lnTo>
                  <a:lnTo>
                    <a:pt x="4" y="62"/>
                  </a:lnTo>
                  <a:lnTo>
                    <a:pt x="8" y="66"/>
                  </a:lnTo>
                  <a:lnTo>
                    <a:pt x="0" y="73"/>
                  </a:lnTo>
                  <a:lnTo>
                    <a:pt x="0" y="66"/>
                  </a:lnTo>
                  <a:lnTo>
                    <a:pt x="0" y="77"/>
                  </a:lnTo>
                  <a:lnTo>
                    <a:pt x="8" y="81"/>
                  </a:lnTo>
                  <a:lnTo>
                    <a:pt x="11" y="81"/>
                  </a:lnTo>
                  <a:lnTo>
                    <a:pt x="15" y="85"/>
                  </a:lnTo>
                  <a:lnTo>
                    <a:pt x="23" y="89"/>
                  </a:lnTo>
                  <a:lnTo>
                    <a:pt x="19" y="104"/>
                  </a:lnTo>
                  <a:lnTo>
                    <a:pt x="30" y="112"/>
                  </a:lnTo>
                  <a:lnTo>
                    <a:pt x="42" y="108"/>
                  </a:lnTo>
                  <a:lnTo>
                    <a:pt x="53" y="115"/>
                  </a:lnTo>
                  <a:lnTo>
                    <a:pt x="107" y="115"/>
                  </a:lnTo>
                  <a:lnTo>
                    <a:pt x="153" y="127"/>
                  </a:lnTo>
                  <a:lnTo>
                    <a:pt x="153" y="115"/>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0" name="Freeform 260"/>
            <p:cNvSpPr>
              <a:spLocks/>
            </p:cNvSpPr>
            <p:nvPr/>
          </p:nvSpPr>
          <p:spPr bwMode="auto">
            <a:xfrm>
              <a:off x="1572" y="1206"/>
              <a:ext cx="172" cy="127"/>
            </a:xfrm>
            <a:custGeom>
              <a:avLst/>
              <a:gdLst>
                <a:gd name="T0" fmla="*/ 153 w 172"/>
                <a:gd name="T1" fmla="*/ 115 h 127"/>
                <a:gd name="T2" fmla="*/ 172 w 172"/>
                <a:gd name="T3" fmla="*/ 31 h 127"/>
                <a:gd name="T4" fmla="*/ 50 w 172"/>
                <a:gd name="T5" fmla="*/ 0 h 127"/>
                <a:gd name="T6" fmla="*/ 53 w 172"/>
                <a:gd name="T7" fmla="*/ 16 h 127"/>
                <a:gd name="T8" fmla="*/ 46 w 172"/>
                <a:gd name="T9" fmla="*/ 20 h 127"/>
                <a:gd name="T10" fmla="*/ 53 w 172"/>
                <a:gd name="T11" fmla="*/ 23 h 127"/>
                <a:gd name="T12" fmla="*/ 50 w 172"/>
                <a:gd name="T13" fmla="*/ 27 h 127"/>
                <a:gd name="T14" fmla="*/ 50 w 172"/>
                <a:gd name="T15" fmla="*/ 31 h 127"/>
                <a:gd name="T16" fmla="*/ 53 w 172"/>
                <a:gd name="T17" fmla="*/ 35 h 127"/>
                <a:gd name="T18" fmla="*/ 46 w 172"/>
                <a:gd name="T19" fmla="*/ 43 h 127"/>
                <a:gd name="T20" fmla="*/ 46 w 172"/>
                <a:gd name="T21" fmla="*/ 54 h 127"/>
                <a:gd name="T22" fmla="*/ 30 w 172"/>
                <a:gd name="T23" fmla="*/ 58 h 127"/>
                <a:gd name="T24" fmla="*/ 27 w 172"/>
                <a:gd name="T25" fmla="*/ 58 h 127"/>
                <a:gd name="T26" fmla="*/ 34 w 172"/>
                <a:gd name="T27" fmla="*/ 50 h 127"/>
                <a:gd name="T28" fmla="*/ 34 w 172"/>
                <a:gd name="T29" fmla="*/ 58 h 127"/>
                <a:gd name="T30" fmla="*/ 38 w 172"/>
                <a:gd name="T31" fmla="*/ 50 h 127"/>
                <a:gd name="T32" fmla="*/ 42 w 172"/>
                <a:gd name="T33" fmla="*/ 46 h 127"/>
                <a:gd name="T34" fmla="*/ 38 w 172"/>
                <a:gd name="T35" fmla="*/ 46 h 127"/>
                <a:gd name="T36" fmla="*/ 42 w 172"/>
                <a:gd name="T37" fmla="*/ 39 h 127"/>
                <a:gd name="T38" fmla="*/ 46 w 172"/>
                <a:gd name="T39" fmla="*/ 43 h 127"/>
                <a:gd name="T40" fmla="*/ 46 w 172"/>
                <a:gd name="T41" fmla="*/ 35 h 127"/>
                <a:gd name="T42" fmla="*/ 30 w 172"/>
                <a:gd name="T43" fmla="*/ 46 h 127"/>
                <a:gd name="T44" fmla="*/ 34 w 172"/>
                <a:gd name="T45" fmla="*/ 50 h 127"/>
                <a:gd name="T46" fmla="*/ 27 w 172"/>
                <a:gd name="T47" fmla="*/ 50 h 127"/>
                <a:gd name="T48" fmla="*/ 38 w 172"/>
                <a:gd name="T49" fmla="*/ 35 h 127"/>
                <a:gd name="T50" fmla="*/ 42 w 172"/>
                <a:gd name="T51" fmla="*/ 27 h 127"/>
                <a:gd name="T52" fmla="*/ 38 w 172"/>
                <a:gd name="T53" fmla="*/ 31 h 127"/>
                <a:gd name="T54" fmla="*/ 34 w 172"/>
                <a:gd name="T55" fmla="*/ 23 h 127"/>
                <a:gd name="T56" fmla="*/ 19 w 172"/>
                <a:gd name="T57" fmla="*/ 20 h 127"/>
                <a:gd name="T58" fmla="*/ 4 w 172"/>
                <a:gd name="T59" fmla="*/ 8 h 127"/>
                <a:gd name="T60" fmla="*/ 4 w 172"/>
                <a:gd name="T61" fmla="*/ 54 h 127"/>
                <a:gd name="T62" fmla="*/ 8 w 172"/>
                <a:gd name="T63" fmla="*/ 58 h 127"/>
                <a:gd name="T64" fmla="*/ 4 w 172"/>
                <a:gd name="T65" fmla="*/ 58 h 127"/>
                <a:gd name="T66" fmla="*/ 4 w 172"/>
                <a:gd name="T67" fmla="*/ 62 h 127"/>
                <a:gd name="T68" fmla="*/ 8 w 172"/>
                <a:gd name="T69" fmla="*/ 66 h 127"/>
                <a:gd name="T70" fmla="*/ 0 w 172"/>
                <a:gd name="T71" fmla="*/ 73 h 127"/>
                <a:gd name="T72" fmla="*/ 0 w 172"/>
                <a:gd name="T73" fmla="*/ 66 h 127"/>
                <a:gd name="T74" fmla="*/ 0 w 172"/>
                <a:gd name="T75" fmla="*/ 77 h 127"/>
                <a:gd name="T76" fmla="*/ 8 w 172"/>
                <a:gd name="T77" fmla="*/ 81 h 127"/>
                <a:gd name="T78" fmla="*/ 11 w 172"/>
                <a:gd name="T79" fmla="*/ 81 h 127"/>
                <a:gd name="T80" fmla="*/ 15 w 172"/>
                <a:gd name="T81" fmla="*/ 85 h 127"/>
                <a:gd name="T82" fmla="*/ 23 w 172"/>
                <a:gd name="T83" fmla="*/ 89 h 127"/>
                <a:gd name="T84" fmla="*/ 19 w 172"/>
                <a:gd name="T85" fmla="*/ 104 h 127"/>
                <a:gd name="T86" fmla="*/ 30 w 172"/>
                <a:gd name="T87" fmla="*/ 112 h 127"/>
                <a:gd name="T88" fmla="*/ 42 w 172"/>
                <a:gd name="T89" fmla="*/ 108 h 127"/>
                <a:gd name="T90" fmla="*/ 53 w 172"/>
                <a:gd name="T91" fmla="*/ 115 h 127"/>
                <a:gd name="T92" fmla="*/ 107 w 172"/>
                <a:gd name="T93" fmla="*/ 115 h 127"/>
                <a:gd name="T94" fmla="*/ 153 w 172"/>
                <a:gd name="T95" fmla="*/ 127 h 127"/>
                <a:gd name="T96" fmla="*/ 153 w 172"/>
                <a:gd name="T97" fmla="*/ 115 h 127"/>
                <a:gd name="T98" fmla="*/ 153 w 172"/>
                <a:gd name="T99" fmla="*/ 11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27">
                  <a:moveTo>
                    <a:pt x="153" y="115"/>
                  </a:moveTo>
                  <a:lnTo>
                    <a:pt x="172" y="31"/>
                  </a:lnTo>
                  <a:lnTo>
                    <a:pt x="50" y="0"/>
                  </a:lnTo>
                  <a:lnTo>
                    <a:pt x="53" y="16"/>
                  </a:lnTo>
                  <a:lnTo>
                    <a:pt x="46" y="20"/>
                  </a:lnTo>
                  <a:lnTo>
                    <a:pt x="53" y="23"/>
                  </a:lnTo>
                  <a:lnTo>
                    <a:pt x="50" y="27"/>
                  </a:lnTo>
                  <a:lnTo>
                    <a:pt x="50" y="31"/>
                  </a:lnTo>
                  <a:lnTo>
                    <a:pt x="53" y="35"/>
                  </a:lnTo>
                  <a:lnTo>
                    <a:pt x="46" y="43"/>
                  </a:lnTo>
                  <a:lnTo>
                    <a:pt x="46" y="54"/>
                  </a:lnTo>
                  <a:lnTo>
                    <a:pt x="30" y="58"/>
                  </a:lnTo>
                  <a:lnTo>
                    <a:pt x="27" y="58"/>
                  </a:lnTo>
                  <a:lnTo>
                    <a:pt x="34" y="50"/>
                  </a:lnTo>
                  <a:lnTo>
                    <a:pt x="34" y="58"/>
                  </a:lnTo>
                  <a:lnTo>
                    <a:pt x="38" y="50"/>
                  </a:lnTo>
                  <a:lnTo>
                    <a:pt x="42" y="46"/>
                  </a:lnTo>
                  <a:lnTo>
                    <a:pt x="38" y="46"/>
                  </a:lnTo>
                  <a:lnTo>
                    <a:pt x="42" y="39"/>
                  </a:lnTo>
                  <a:lnTo>
                    <a:pt x="46" y="43"/>
                  </a:lnTo>
                  <a:lnTo>
                    <a:pt x="46" y="35"/>
                  </a:lnTo>
                  <a:lnTo>
                    <a:pt x="30" y="46"/>
                  </a:lnTo>
                  <a:lnTo>
                    <a:pt x="34" y="50"/>
                  </a:lnTo>
                  <a:lnTo>
                    <a:pt x="27" y="50"/>
                  </a:lnTo>
                  <a:lnTo>
                    <a:pt x="38" y="35"/>
                  </a:lnTo>
                  <a:lnTo>
                    <a:pt x="42" y="27"/>
                  </a:lnTo>
                  <a:lnTo>
                    <a:pt x="38" y="31"/>
                  </a:lnTo>
                  <a:lnTo>
                    <a:pt x="34" y="23"/>
                  </a:lnTo>
                  <a:lnTo>
                    <a:pt x="19" y="20"/>
                  </a:lnTo>
                  <a:lnTo>
                    <a:pt x="4" y="8"/>
                  </a:lnTo>
                  <a:lnTo>
                    <a:pt x="4" y="54"/>
                  </a:lnTo>
                  <a:lnTo>
                    <a:pt x="8" y="58"/>
                  </a:lnTo>
                  <a:lnTo>
                    <a:pt x="4" y="58"/>
                  </a:lnTo>
                  <a:lnTo>
                    <a:pt x="4" y="62"/>
                  </a:lnTo>
                  <a:lnTo>
                    <a:pt x="8" y="66"/>
                  </a:lnTo>
                  <a:lnTo>
                    <a:pt x="0" y="73"/>
                  </a:lnTo>
                  <a:lnTo>
                    <a:pt x="0" y="66"/>
                  </a:lnTo>
                  <a:lnTo>
                    <a:pt x="0" y="77"/>
                  </a:lnTo>
                  <a:lnTo>
                    <a:pt x="8" y="81"/>
                  </a:lnTo>
                  <a:lnTo>
                    <a:pt x="11" y="81"/>
                  </a:lnTo>
                  <a:lnTo>
                    <a:pt x="15" y="85"/>
                  </a:lnTo>
                  <a:lnTo>
                    <a:pt x="23" y="89"/>
                  </a:lnTo>
                  <a:lnTo>
                    <a:pt x="19" y="104"/>
                  </a:lnTo>
                  <a:lnTo>
                    <a:pt x="30" y="112"/>
                  </a:lnTo>
                  <a:lnTo>
                    <a:pt x="42" y="108"/>
                  </a:lnTo>
                  <a:lnTo>
                    <a:pt x="53" y="115"/>
                  </a:lnTo>
                  <a:lnTo>
                    <a:pt x="107" y="115"/>
                  </a:lnTo>
                  <a:lnTo>
                    <a:pt x="153" y="127"/>
                  </a:lnTo>
                  <a:lnTo>
                    <a:pt x="153" y="115"/>
                  </a:lnTo>
                  <a:lnTo>
                    <a:pt x="153" y="1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1" name="Freeform 261"/>
            <p:cNvSpPr>
              <a:spLocks/>
            </p:cNvSpPr>
            <p:nvPr/>
          </p:nvSpPr>
          <p:spPr bwMode="auto">
            <a:xfrm>
              <a:off x="2528" y="1528"/>
              <a:ext cx="115" cy="111"/>
            </a:xfrm>
            <a:custGeom>
              <a:avLst/>
              <a:gdLst>
                <a:gd name="T0" fmla="*/ 115 w 115"/>
                <a:gd name="T1" fmla="*/ 35 h 111"/>
                <a:gd name="T2" fmla="*/ 99 w 115"/>
                <a:gd name="T3" fmla="*/ 27 h 111"/>
                <a:gd name="T4" fmla="*/ 99 w 115"/>
                <a:gd name="T5" fmla="*/ 35 h 111"/>
                <a:gd name="T6" fmla="*/ 92 w 115"/>
                <a:gd name="T7" fmla="*/ 50 h 111"/>
                <a:gd name="T8" fmla="*/ 88 w 115"/>
                <a:gd name="T9" fmla="*/ 50 h 111"/>
                <a:gd name="T10" fmla="*/ 80 w 115"/>
                <a:gd name="T11" fmla="*/ 65 h 111"/>
                <a:gd name="T12" fmla="*/ 73 w 115"/>
                <a:gd name="T13" fmla="*/ 62 h 111"/>
                <a:gd name="T14" fmla="*/ 57 w 115"/>
                <a:gd name="T15" fmla="*/ 100 h 111"/>
                <a:gd name="T16" fmla="*/ 27 w 115"/>
                <a:gd name="T17" fmla="*/ 111 h 111"/>
                <a:gd name="T18" fmla="*/ 19 w 115"/>
                <a:gd name="T19" fmla="*/ 104 h 111"/>
                <a:gd name="T20" fmla="*/ 4 w 115"/>
                <a:gd name="T21" fmla="*/ 92 h 111"/>
                <a:gd name="T22" fmla="*/ 0 w 115"/>
                <a:gd name="T23" fmla="*/ 77 h 111"/>
                <a:gd name="T24" fmla="*/ 8 w 115"/>
                <a:gd name="T25" fmla="*/ 69 h 111"/>
                <a:gd name="T26" fmla="*/ 11 w 115"/>
                <a:gd name="T27" fmla="*/ 54 h 111"/>
                <a:gd name="T28" fmla="*/ 19 w 115"/>
                <a:gd name="T29" fmla="*/ 58 h 111"/>
                <a:gd name="T30" fmla="*/ 19 w 115"/>
                <a:gd name="T31" fmla="*/ 46 h 111"/>
                <a:gd name="T32" fmla="*/ 34 w 115"/>
                <a:gd name="T33" fmla="*/ 31 h 111"/>
                <a:gd name="T34" fmla="*/ 38 w 115"/>
                <a:gd name="T35" fmla="*/ 8 h 111"/>
                <a:gd name="T36" fmla="*/ 38 w 115"/>
                <a:gd name="T37" fmla="*/ 0 h 111"/>
                <a:gd name="T38" fmla="*/ 46 w 115"/>
                <a:gd name="T39" fmla="*/ 27 h 111"/>
                <a:gd name="T40" fmla="*/ 69 w 115"/>
                <a:gd name="T41" fmla="*/ 23 h 111"/>
                <a:gd name="T42" fmla="*/ 73 w 115"/>
                <a:gd name="T43" fmla="*/ 39 h 111"/>
                <a:gd name="T44" fmla="*/ 88 w 115"/>
                <a:gd name="T45" fmla="*/ 23 h 111"/>
                <a:gd name="T46" fmla="*/ 96 w 115"/>
                <a:gd name="T47" fmla="*/ 27 h 111"/>
                <a:gd name="T48" fmla="*/ 103 w 115"/>
                <a:gd name="T49" fmla="*/ 19 h 111"/>
                <a:gd name="T50" fmla="*/ 111 w 115"/>
                <a:gd name="T51" fmla="*/ 19 h 111"/>
                <a:gd name="T52" fmla="*/ 115 w 115"/>
                <a:gd name="T53" fmla="*/ 27 h 111"/>
                <a:gd name="T54" fmla="*/ 115 w 115"/>
                <a:gd name="T5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1">
                  <a:moveTo>
                    <a:pt x="115" y="35"/>
                  </a:moveTo>
                  <a:lnTo>
                    <a:pt x="99" y="27"/>
                  </a:lnTo>
                  <a:lnTo>
                    <a:pt x="99" y="35"/>
                  </a:lnTo>
                  <a:lnTo>
                    <a:pt x="92" y="50"/>
                  </a:lnTo>
                  <a:lnTo>
                    <a:pt x="88" y="50"/>
                  </a:lnTo>
                  <a:lnTo>
                    <a:pt x="80" y="65"/>
                  </a:lnTo>
                  <a:lnTo>
                    <a:pt x="73" y="62"/>
                  </a:lnTo>
                  <a:lnTo>
                    <a:pt x="57" y="100"/>
                  </a:lnTo>
                  <a:lnTo>
                    <a:pt x="27" y="111"/>
                  </a:lnTo>
                  <a:lnTo>
                    <a:pt x="19" y="104"/>
                  </a:lnTo>
                  <a:lnTo>
                    <a:pt x="4" y="92"/>
                  </a:lnTo>
                  <a:lnTo>
                    <a:pt x="0" y="77"/>
                  </a:lnTo>
                  <a:lnTo>
                    <a:pt x="8" y="69"/>
                  </a:lnTo>
                  <a:lnTo>
                    <a:pt x="11" y="54"/>
                  </a:lnTo>
                  <a:lnTo>
                    <a:pt x="19" y="58"/>
                  </a:lnTo>
                  <a:lnTo>
                    <a:pt x="19" y="46"/>
                  </a:lnTo>
                  <a:lnTo>
                    <a:pt x="34" y="31"/>
                  </a:lnTo>
                  <a:lnTo>
                    <a:pt x="38" y="8"/>
                  </a:lnTo>
                  <a:lnTo>
                    <a:pt x="38" y="0"/>
                  </a:lnTo>
                  <a:lnTo>
                    <a:pt x="46" y="27"/>
                  </a:lnTo>
                  <a:lnTo>
                    <a:pt x="69" y="23"/>
                  </a:lnTo>
                  <a:lnTo>
                    <a:pt x="73" y="39"/>
                  </a:lnTo>
                  <a:lnTo>
                    <a:pt x="88" y="23"/>
                  </a:lnTo>
                  <a:lnTo>
                    <a:pt x="96" y="27"/>
                  </a:lnTo>
                  <a:lnTo>
                    <a:pt x="103" y="19"/>
                  </a:lnTo>
                  <a:lnTo>
                    <a:pt x="111" y="19"/>
                  </a:lnTo>
                  <a:lnTo>
                    <a:pt x="115" y="27"/>
                  </a:lnTo>
                  <a:lnTo>
                    <a:pt x="115" y="35"/>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2" name="Freeform 262"/>
            <p:cNvSpPr>
              <a:spLocks/>
            </p:cNvSpPr>
            <p:nvPr/>
          </p:nvSpPr>
          <p:spPr bwMode="auto">
            <a:xfrm>
              <a:off x="2528" y="1528"/>
              <a:ext cx="115" cy="111"/>
            </a:xfrm>
            <a:custGeom>
              <a:avLst/>
              <a:gdLst>
                <a:gd name="T0" fmla="*/ 115 w 115"/>
                <a:gd name="T1" fmla="*/ 35 h 111"/>
                <a:gd name="T2" fmla="*/ 99 w 115"/>
                <a:gd name="T3" fmla="*/ 27 h 111"/>
                <a:gd name="T4" fmla="*/ 99 w 115"/>
                <a:gd name="T5" fmla="*/ 35 h 111"/>
                <a:gd name="T6" fmla="*/ 92 w 115"/>
                <a:gd name="T7" fmla="*/ 50 h 111"/>
                <a:gd name="T8" fmla="*/ 88 w 115"/>
                <a:gd name="T9" fmla="*/ 50 h 111"/>
                <a:gd name="T10" fmla="*/ 80 w 115"/>
                <a:gd name="T11" fmla="*/ 65 h 111"/>
                <a:gd name="T12" fmla="*/ 73 w 115"/>
                <a:gd name="T13" fmla="*/ 62 h 111"/>
                <a:gd name="T14" fmla="*/ 57 w 115"/>
                <a:gd name="T15" fmla="*/ 100 h 111"/>
                <a:gd name="T16" fmla="*/ 27 w 115"/>
                <a:gd name="T17" fmla="*/ 111 h 111"/>
                <a:gd name="T18" fmla="*/ 19 w 115"/>
                <a:gd name="T19" fmla="*/ 104 h 111"/>
                <a:gd name="T20" fmla="*/ 4 w 115"/>
                <a:gd name="T21" fmla="*/ 92 h 111"/>
                <a:gd name="T22" fmla="*/ 0 w 115"/>
                <a:gd name="T23" fmla="*/ 77 h 111"/>
                <a:gd name="T24" fmla="*/ 8 w 115"/>
                <a:gd name="T25" fmla="*/ 69 h 111"/>
                <a:gd name="T26" fmla="*/ 11 w 115"/>
                <a:gd name="T27" fmla="*/ 54 h 111"/>
                <a:gd name="T28" fmla="*/ 19 w 115"/>
                <a:gd name="T29" fmla="*/ 58 h 111"/>
                <a:gd name="T30" fmla="*/ 19 w 115"/>
                <a:gd name="T31" fmla="*/ 46 h 111"/>
                <a:gd name="T32" fmla="*/ 34 w 115"/>
                <a:gd name="T33" fmla="*/ 31 h 111"/>
                <a:gd name="T34" fmla="*/ 38 w 115"/>
                <a:gd name="T35" fmla="*/ 8 h 111"/>
                <a:gd name="T36" fmla="*/ 38 w 115"/>
                <a:gd name="T37" fmla="*/ 0 h 111"/>
                <a:gd name="T38" fmla="*/ 46 w 115"/>
                <a:gd name="T39" fmla="*/ 27 h 111"/>
                <a:gd name="T40" fmla="*/ 69 w 115"/>
                <a:gd name="T41" fmla="*/ 23 h 111"/>
                <a:gd name="T42" fmla="*/ 73 w 115"/>
                <a:gd name="T43" fmla="*/ 39 h 111"/>
                <a:gd name="T44" fmla="*/ 88 w 115"/>
                <a:gd name="T45" fmla="*/ 23 h 111"/>
                <a:gd name="T46" fmla="*/ 96 w 115"/>
                <a:gd name="T47" fmla="*/ 27 h 111"/>
                <a:gd name="T48" fmla="*/ 103 w 115"/>
                <a:gd name="T49" fmla="*/ 19 h 111"/>
                <a:gd name="T50" fmla="*/ 111 w 115"/>
                <a:gd name="T51" fmla="*/ 19 h 111"/>
                <a:gd name="T52" fmla="*/ 115 w 115"/>
                <a:gd name="T53" fmla="*/ 27 h 111"/>
                <a:gd name="T54" fmla="*/ 115 w 115"/>
                <a:gd name="T55" fmla="*/ 35 h 111"/>
                <a:gd name="T56" fmla="*/ 115 w 115"/>
                <a:gd name="T57"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11">
                  <a:moveTo>
                    <a:pt x="115" y="35"/>
                  </a:moveTo>
                  <a:lnTo>
                    <a:pt x="99" y="27"/>
                  </a:lnTo>
                  <a:lnTo>
                    <a:pt x="99" y="35"/>
                  </a:lnTo>
                  <a:lnTo>
                    <a:pt x="92" y="50"/>
                  </a:lnTo>
                  <a:lnTo>
                    <a:pt x="88" y="50"/>
                  </a:lnTo>
                  <a:lnTo>
                    <a:pt x="80" y="65"/>
                  </a:lnTo>
                  <a:lnTo>
                    <a:pt x="73" y="62"/>
                  </a:lnTo>
                  <a:lnTo>
                    <a:pt x="57" y="100"/>
                  </a:lnTo>
                  <a:lnTo>
                    <a:pt x="27" y="111"/>
                  </a:lnTo>
                  <a:lnTo>
                    <a:pt x="19" y="104"/>
                  </a:lnTo>
                  <a:lnTo>
                    <a:pt x="4" y="92"/>
                  </a:lnTo>
                  <a:lnTo>
                    <a:pt x="0" y="77"/>
                  </a:lnTo>
                  <a:lnTo>
                    <a:pt x="8" y="69"/>
                  </a:lnTo>
                  <a:lnTo>
                    <a:pt x="11" y="54"/>
                  </a:lnTo>
                  <a:lnTo>
                    <a:pt x="19" y="58"/>
                  </a:lnTo>
                  <a:lnTo>
                    <a:pt x="19" y="46"/>
                  </a:lnTo>
                  <a:lnTo>
                    <a:pt x="34" y="31"/>
                  </a:lnTo>
                  <a:lnTo>
                    <a:pt x="38" y="8"/>
                  </a:lnTo>
                  <a:lnTo>
                    <a:pt x="38" y="0"/>
                  </a:lnTo>
                  <a:lnTo>
                    <a:pt x="46" y="27"/>
                  </a:lnTo>
                  <a:lnTo>
                    <a:pt x="69" y="23"/>
                  </a:lnTo>
                  <a:lnTo>
                    <a:pt x="73" y="39"/>
                  </a:lnTo>
                  <a:lnTo>
                    <a:pt x="88" y="23"/>
                  </a:lnTo>
                  <a:lnTo>
                    <a:pt x="96" y="27"/>
                  </a:lnTo>
                  <a:lnTo>
                    <a:pt x="103" y="19"/>
                  </a:lnTo>
                  <a:lnTo>
                    <a:pt x="111" y="19"/>
                  </a:lnTo>
                  <a:lnTo>
                    <a:pt x="115" y="27"/>
                  </a:lnTo>
                  <a:lnTo>
                    <a:pt x="115" y="35"/>
                  </a:lnTo>
                  <a:lnTo>
                    <a:pt x="115" y="3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3" name="Freeform 263"/>
            <p:cNvSpPr>
              <a:spLocks/>
            </p:cNvSpPr>
            <p:nvPr/>
          </p:nvSpPr>
          <p:spPr bwMode="auto">
            <a:xfrm>
              <a:off x="2264" y="1348"/>
              <a:ext cx="126" cy="146"/>
            </a:xfrm>
            <a:custGeom>
              <a:avLst/>
              <a:gdLst>
                <a:gd name="T0" fmla="*/ 119 w 126"/>
                <a:gd name="T1" fmla="*/ 115 h 146"/>
                <a:gd name="T2" fmla="*/ 122 w 126"/>
                <a:gd name="T3" fmla="*/ 142 h 146"/>
                <a:gd name="T4" fmla="*/ 54 w 126"/>
                <a:gd name="T5" fmla="*/ 146 h 146"/>
                <a:gd name="T6" fmla="*/ 46 w 126"/>
                <a:gd name="T7" fmla="*/ 138 h 146"/>
                <a:gd name="T8" fmla="*/ 38 w 126"/>
                <a:gd name="T9" fmla="*/ 111 h 146"/>
                <a:gd name="T10" fmla="*/ 34 w 126"/>
                <a:gd name="T11" fmla="*/ 96 h 146"/>
                <a:gd name="T12" fmla="*/ 0 w 126"/>
                <a:gd name="T13" fmla="*/ 73 h 146"/>
                <a:gd name="T14" fmla="*/ 4 w 126"/>
                <a:gd name="T15" fmla="*/ 58 h 146"/>
                <a:gd name="T16" fmla="*/ 4 w 126"/>
                <a:gd name="T17" fmla="*/ 54 h 146"/>
                <a:gd name="T18" fmla="*/ 0 w 126"/>
                <a:gd name="T19" fmla="*/ 42 h 146"/>
                <a:gd name="T20" fmla="*/ 12 w 126"/>
                <a:gd name="T21" fmla="*/ 31 h 146"/>
                <a:gd name="T22" fmla="*/ 12 w 126"/>
                <a:gd name="T23" fmla="*/ 12 h 146"/>
                <a:gd name="T24" fmla="*/ 19 w 126"/>
                <a:gd name="T25" fmla="*/ 12 h 146"/>
                <a:gd name="T26" fmla="*/ 42 w 126"/>
                <a:gd name="T27" fmla="*/ 0 h 146"/>
                <a:gd name="T28" fmla="*/ 42 w 126"/>
                <a:gd name="T29" fmla="*/ 16 h 146"/>
                <a:gd name="T30" fmla="*/ 46 w 126"/>
                <a:gd name="T31" fmla="*/ 8 h 146"/>
                <a:gd name="T32" fmla="*/ 54 w 126"/>
                <a:gd name="T33" fmla="*/ 16 h 146"/>
                <a:gd name="T34" fmla="*/ 61 w 126"/>
                <a:gd name="T35" fmla="*/ 19 h 146"/>
                <a:gd name="T36" fmla="*/ 107 w 126"/>
                <a:gd name="T37" fmla="*/ 31 h 146"/>
                <a:gd name="T38" fmla="*/ 107 w 126"/>
                <a:gd name="T39" fmla="*/ 35 h 146"/>
                <a:gd name="T40" fmla="*/ 115 w 126"/>
                <a:gd name="T41" fmla="*/ 39 h 146"/>
                <a:gd name="T42" fmla="*/ 111 w 126"/>
                <a:gd name="T43" fmla="*/ 50 h 146"/>
                <a:gd name="T44" fmla="*/ 119 w 126"/>
                <a:gd name="T45" fmla="*/ 46 h 146"/>
                <a:gd name="T46" fmla="*/ 119 w 126"/>
                <a:gd name="T47" fmla="*/ 58 h 146"/>
                <a:gd name="T48" fmla="*/ 111 w 126"/>
                <a:gd name="T49" fmla="*/ 73 h 146"/>
                <a:gd name="T50" fmla="*/ 115 w 126"/>
                <a:gd name="T51" fmla="*/ 77 h 146"/>
                <a:gd name="T52" fmla="*/ 122 w 126"/>
                <a:gd name="T53" fmla="*/ 62 h 146"/>
                <a:gd name="T54" fmla="*/ 126 w 126"/>
                <a:gd name="T55" fmla="*/ 65 h 146"/>
                <a:gd name="T56" fmla="*/ 119 w 126"/>
                <a:gd name="T57" fmla="*/ 1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46">
                  <a:moveTo>
                    <a:pt x="119" y="115"/>
                  </a:moveTo>
                  <a:lnTo>
                    <a:pt x="122" y="142"/>
                  </a:lnTo>
                  <a:lnTo>
                    <a:pt x="54" y="146"/>
                  </a:lnTo>
                  <a:lnTo>
                    <a:pt x="46" y="138"/>
                  </a:lnTo>
                  <a:lnTo>
                    <a:pt x="38" y="111"/>
                  </a:lnTo>
                  <a:lnTo>
                    <a:pt x="34" y="96"/>
                  </a:lnTo>
                  <a:lnTo>
                    <a:pt x="0" y="73"/>
                  </a:lnTo>
                  <a:lnTo>
                    <a:pt x="4" y="58"/>
                  </a:lnTo>
                  <a:lnTo>
                    <a:pt x="4" y="54"/>
                  </a:lnTo>
                  <a:lnTo>
                    <a:pt x="0" y="42"/>
                  </a:lnTo>
                  <a:lnTo>
                    <a:pt x="12" y="31"/>
                  </a:lnTo>
                  <a:lnTo>
                    <a:pt x="12" y="12"/>
                  </a:lnTo>
                  <a:lnTo>
                    <a:pt x="19" y="12"/>
                  </a:lnTo>
                  <a:lnTo>
                    <a:pt x="42" y="0"/>
                  </a:lnTo>
                  <a:lnTo>
                    <a:pt x="42" y="16"/>
                  </a:lnTo>
                  <a:lnTo>
                    <a:pt x="46" y="8"/>
                  </a:lnTo>
                  <a:lnTo>
                    <a:pt x="54" y="16"/>
                  </a:lnTo>
                  <a:lnTo>
                    <a:pt x="61" y="19"/>
                  </a:lnTo>
                  <a:lnTo>
                    <a:pt x="107" y="31"/>
                  </a:lnTo>
                  <a:lnTo>
                    <a:pt x="107" y="35"/>
                  </a:lnTo>
                  <a:lnTo>
                    <a:pt x="115" y="39"/>
                  </a:lnTo>
                  <a:lnTo>
                    <a:pt x="111" y="50"/>
                  </a:lnTo>
                  <a:lnTo>
                    <a:pt x="119" y="46"/>
                  </a:lnTo>
                  <a:lnTo>
                    <a:pt x="119" y="58"/>
                  </a:lnTo>
                  <a:lnTo>
                    <a:pt x="111" y="73"/>
                  </a:lnTo>
                  <a:lnTo>
                    <a:pt x="115" y="77"/>
                  </a:lnTo>
                  <a:lnTo>
                    <a:pt x="122" y="62"/>
                  </a:lnTo>
                  <a:lnTo>
                    <a:pt x="126" y="65"/>
                  </a:lnTo>
                  <a:lnTo>
                    <a:pt x="119" y="115"/>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4" name="Freeform 264"/>
            <p:cNvSpPr>
              <a:spLocks/>
            </p:cNvSpPr>
            <p:nvPr/>
          </p:nvSpPr>
          <p:spPr bwMode="auto">
            <a:xfrm>
              <a:off x="2264" y="1348"/>
              <a:ext cx="126" cy="146"/>
            </a:xfrm>
            <a:custGeom>
              <a:avLst/>
              <a:gdLst>
                <a:gd name="T0" fmla="*/ 119 w 126"/>
                <a:gd name="T1" fmla="*/ 115 h 146"/>
                <a:gd name="T2" fmla="*/ 122 w 126"/>
                <a:gd name="T3" fmla="*/ 142 h 146"/>
                <a:gd name="T4" fmla="*/ 54 w 126"/>
                <a:gd name="T5" fmla="*/ 146 h 146"/>
                <a:gd name="T6" fmla="*/ 46 w 126"/>
                <a:gd name="T7" fmla="*/ 138 h 146"/>
                <a:gd name="T8" fmla="*/ 38 w 126"/>
                <a:gd name="T9" fmla="*/ 111 h 146"/>
                <a:gd name="T10" fmla="*/ 34 w 126"/>
                <a:gd name="T11" fmla="*/ 96 h 146"/>
                <a:gd name="T12" fmla="*/ 0 w 126"/>
                <a:gd name="T13" fmla="*/ 73 h 146"/>
                <a:gd name="T14" fmla="*/ 4 w 126"/>
                <a:gd name="T15" fmla="*/ 58 h 146"/>
                <a:gd name="T16" fmla="*/ 4 w 126"/>
                <a:gd name="T17" fmla="*/ 54 h 146"/>
                <a:gd name="T18" fmla="*/ 0 w 126"/>
                <a:gd name="T19" fmla="*/ 42 h 146"/>
                <a:gd name="T20" fmla="*/ 12 w 126"/>
                <a:gd name="T21" fmla="*/ 31 h 146"/>
                <a:gd name="T22" fmla="*/ 12 w 126"/>
                <a:gd name="T23" fmla="*/ 12 h 146"/>
                <a:gd name="T24" fmla="*/ 19 w 126"/>
                <a:gd name="T25" fmla="*/ 12 h 146"/>
                <a:gd name="T26" fmla="*/ 42 w 126"/>
                <a:gd name="T27" fmla="*/ 0 h 146"/>
                <a:gd name="T28" fmla="*/ 42 w 126"/>
                <a:gd name="T29" fmla="*/ 16 h 146"/>
                <a:gd name="T30" fmla="*/ 46 w 126"/>
                <a:gd name="T31" fmla="*/ 8 h 146"/>
                <a:gd name="T32" fmla="*/ 54 w 126"/>
                <a:gd name="T33" fmla="*/ 16 h 146"/>
                <a:gd name="T34" fmla="*/ 61 w 126"/>
                <a:gd name="T35" fmla="*/ 19 h 146"/>
                <a:gd name="T36" fmla="*/ 107 w 126"/>
                <a:gd name="T37" fmla="*/ 31 h 146"/>
                <a:gd name="T38" fmla="*/ 107 w 126"/>
                <a:gd name="T39" fmla="*/ 35 h 146"/>
                <a:gd name="T40" fmla="*/ 115 w 126"/>
                <a:gd name="T41" fmla="*/ 39 h 146"/>
                <a:gd name="T42" fmla="*/ 111 w 126"/>
                <a:gd name="T43" fmla="*/ 50 h 146"/>
                <a:gd name="T44" fmla="*/ 119 w 126"/>
                <a:gd name="T45" fmla="*/ 46 h 146"/>
                <a:gd name="T46" fmla="*/ 119 w 126"/>
                <a:gd name="T47" fmla="*/ 58 h 146"/>
                <a:gd name="T48" fmla="*/ 111 w 126"/>
                <a:gd name="T49" fmla="*/ 73 h 146"/>
                <a:gd name="T50" fmla="*/ 115 w 126"/>
                <a:gd name="T51" fmla="*/ 77 h 146"/>
                <a:gd name="T52" fmla="*/ 122 w 126"/>
                <a:gd name="T53" fmla="*/ 62 h 146"/>
                <a:gd name="T54" fmla="*/ 126 w 126"/>
                <a:gd name="T55" fmla="*/ 65 h 146"/>
                <a:gd name="T56" fmla="*/ 119 w 126"/>
                <a:gd name="T57" fmla="*/ 115 h 146"/>
                <a:gd name="T58" fmla="*/ 119 w 126"/>
                <a:gd name="T59"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46">
                  <a:moveTo>
                    <a:pt x="119" y="115"/>
                  </a:moveTo>
                  <a:lnTo>
                    <a:pt x="122" y="142"/>
                  </a:lnTo>
                  <a:lnTo>
                    <a:pt x="54" y="146"/>
                  </a:lnTo>
                  <a:lnTo>
                    <a:pt x="46" y="138"/>
                  </a:lnTo>
                  <a:lnTo>
                    <a:pt x="38" y="111"/>
                  </a:lnTo>
                  <a:lnTo>
                    <a:pt x="34" y="96"/>
                  </a:lnTo>
                  <a:lnTo>
                    <a:pt x="0" y="73"/>
                  </a:lnTo>
                  <a:lnTo>
                    <a:pt x="4" y="58"/>
                  </a:lnTo>
                  <a:lnTo>
                    <a:pt x="4" y="54"/>
                  </a:lnTo>
                  <a:lnTo>
                    <a:pt x="0" y="42"/>
                  </a:lnTo>
                  <a:lnTo>
                    <a:pt x="12" y="31"/>
                  </a:lnTo>
                  <a:lnTo>
                    <a:pt x="12" y="12"/>
                  </a:lnTo>
                  <a:lnTo>
                    <a:pt x="19" y="12"/>
                  </a:lnTo>
                  <a:lnTo>
                    <a:pt x="42" y="0"/>
                  </a:lnTo>
                  <a:lnTo>
                    <a:pt x="42" y="16"/>
                  </a:lnTo>
                  <a:lnTo>
                    <a:pt x="46" y="8"/>
                  </a:lnTo>
                  <a:lnTo>
                    <a:pt x="54" y="16"/>
                  </a:lnTo>
                  <a:lnTo>
                    <a:pt x="61" y="19"/>
                  </a:lnTo>
                  <a:lnTo>
                    <a:pt x="107" y="31"/>
                  </a:lnTo>
                  <a:lnTo>
                    <a:pt x="107" y="35"/>
                  </a:lnTo>
                  <a:lnTo>
                    <a:pt x="115" y="39"/>
                  </a:lnTo>
                  <a:lnTo>
                    <a:pt x="111" y="50"/>
                  </a:lnTo>
                  <a:lnTo>
                    <a:pt x="119" y="46"/>
                  </a:lnTo>
                  <a:lnTo>
                    <a:pt x="119" y="58"/>
                  </a:lnTo>
                  <a:lnTo>
                    <a:pt x="111" y="73"/>
                  </a:lnTo>
                  <a:lnTo>
                    <a:pt x="115" y="77"/>
                  </a:lnTo>
                  <a:lnTo>
                    <a:pt x="122" y="62"/>
                  </a:lnTo>
                  <a:lnTo>
                    <a:pt x="126" y="65"/>
                  </a:lnTo>
                  <a:lnTo>
                    <a:pt x="119" y="115"/>
                  </a:lnTo>
                  <a:lnTo>
                    <a:pt x="119" y="11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5" name="Freeform 265"/>
            <p:cNvSpPr>
              <a:spLocks/>
            </p:cNvSpPr>
            <p:nvPr/>
          </p:nvSpPr>
          <p:spPr bwMode="auto">
            <a:xfrm>
              <a:off x="2390" y="1398"/>
              <a:ext cx="8" cy="8"/>
            </a:xfrm>
            <a:custGeom>
              <a:avLst/>
              <a:gdLst>
                <a:gd name="T0" fmla="*/ 8 w 8"/>
                <a:gd name="T1" fmla="*/ 0 h 8"/>
                <a:gd name="T2" fmla="*/ 0 w 8"/>
                <a:gd name="T3" fmla="*/ 8 h 8"/>
                <a:gd name="T4" fmla="*/ 8 w 8"/>
                <a:gd name="T5" fmla="*/ 0 h 8"/>
                <a:gd name="T6" fmla="*/ 8 w 8"/>
                <a:gd name="T7" fmla="*/ 4 h 8"/>
              </a:gdLst>
              <a:ahLst/>
              <a:cxnLst>
                <a:cxn ang="0">
                  <a:pos x="T0" y="T1"/>
                </a:cxn>
                <a:cxn ang="0">
                  <a:pos x="T2" y="T3"/>
                </a:cxn>
                <a:cxn ang="0">
                  <a:pos x="T4" y="T5"/>
                </a:cxn>
                <a:cxn ang="0">
                  <a:pos x="T6" y="T7"/>
                </a:cxn>
              </a:cxnLst>
              <a:rect l="0" t="0" r="r" b="b"/>
              <a:pathLst>
                <a:path w="8" h="8">
                  <a:moveTo>
                    <a:pt x="8" y="0"/>
                  </a:moveTo>
                  <a:lnTo>
                    <a:pt x="0" y="8"/>
                  </a:lnTo>
                  <a:lnTo>
                    <a:pt x="8" y="0"/>
                  </a:lnTo>
                  <a:lnTo>
                    <a:pt x="8"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6" name="Freeform 266"/>
            <p:cNvSpPr>
              <a:spLocks/>
            </p:cNvSpPr>
            <p:nvPr/>
          </p:nvSpPr>
          <p:spPr bwMode="auto">
            <a:xfrm>
              <a:off x="1828" y="1387"/>
              <a:ext cx="180" cy="149"/>
            </a:xfrm>
            <a:custGeom>
              <a:avLst/>
              <a:gdLst>
                <a:gd name="T0" fmla="*/ 176 w 180"/>
                <a:gd name="T1" fmla="*/ 84 h 149"/>
                <a:gd name="T2" fmla="*/ 180 w 180"/>
                <a:gd name="T3" fmla="*/ 19 h 149"/>
                <a:gd name="T4" fmla="*/ 19 w 180"/>
                <a:gd name="T5" fmla="*/ 0 h 149"/>
                <a:gd name="T6" fmla="*/ 19 w 180"/>
                <a:gd name="T7" fmla="*/ 19 h 149"/>
                <a:gd name="T8" fmla="*/ 4 w 180"/>
                <a:gd name="T9" fmla="*/ 95 h 149"/>
                <a:gd name="T10" fmla="*/ 0 w 180"/>
                <a:gd name="T11" fmla="*/ 130 h 149"/>
                <a:gd name="T12" fmla="*/ 50 w 180"/>
                <a:gd name="T13" fmla="*/ 137 h 149"/>
                <a:gd name="T14" fmla="*/ 168 w 180"/>
                <a:gd name="T15" fmla="*/ 149 h 149"/>
                <a:gd name="T16" fmla="*/ 176 w 180"/>
                <a:gd name="T17"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49">
                  <a:moveTo>
                    <a:pt x="176" y="84"/>
                  </a:moveTo>
                  <a:lnTo>
                    <a:pt x="180" y="19"/>
                  </a:lnTo>
                  <a:lnTo>
                    <a:pt x="19" y="0"/>
                  </a:lnTo>
                  <a:lnTo>
                    <a:pt x="19" y="19"/>
                  </a:lnTo>
                  <a:lnTo>
                    <a:pt x="4" y="95"/>
                  </a:lnTo>
                  <a:lnTo>
                    <a:pt x="0" y="130"/>
                  </a:lnTo>
                  <a:lnTo>
                    <a:pt x="50" y="137"/>
                  </a:lnTo>
                  <a:lnTo>
                    <a:pt x="168" y="149"/>
                  </a:lnTo>
                  <a:lnTo>
                    <a:pt x="176" y="8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707" name="Freeform 267"/>
            <p:cNvSpPr>
              <a:spLocks/>
            </p:cNvSpPr>
            <p:nvPr/>
          </p:nvSpPr>
          <p:spPr bwMode="auto">
            <a:xfrm>
              <a:off x="1828" y="1387"/>
              <a:ext cx="180" cy="149"/>
            </a:xfrm>
            <a:custGeom>
              <a:avLst/>
              <a:gdLst>
                <a:gd name="T0" fmla="*/ 176 w 180"/>
                <a:gd name="T1" fmla="*/ 84 h 149"/>
                <a:gd name="T2" fmla="*/ 180 w 180"/>
                <a:gd name="T3" fmla="*/ 19 h 149"/>
                <a:gd name="T4" fmla="*/ 19 w 180"/>
                <a:gd name="T5" fmla="*/ 0 h 149"/>
                <a:gd name="T6" fmla="*/ 19 w 180"/>
                <a:gd name="T7" fmla="*/ 19 h 149"/>
                <a:gd name="T8" fmla="*/ 4 w 180"/>
                <a:gd name="T9" fmla="*/ 95 h 149"/>
                <a:gd name="T10" fmla="*/ 0 w 180"/>
                <a:gd name="T11" fmla="*/ 130 h 149"/>
                <a:gd name="T12" fmla="*/ 50 w 180"/>
                <a:gd name="T13" fmla="*/ 137 h 149"/>
                <a:gd name="T14" fmla="*/ 168 w 180"/>
                <a:gd name="T15" fmla="*/ 149 h 149"/>
                <a:gd name="T16" fmla="*/ 176 w 180"/>
                <a:gd name="T17" fmla="*/ 84 h 149"/>
                <a:gd name="T18" fmla="*/ 176 w 180"/>
                <a:gd name="T19" fmla="*/ 8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49">
                  <a:moveTo>
                    <a:pt x="176" y="84"/>
                  </a:moveTo>
                  <a:lnTo>
                    <a:pt x="180" y="19"/>
                  </a:lnTo>
                  <a:lnTo>
                    <a:pt x="19" y="0"/>
                  </a:lnTo>
                  <a:lnTo>
                    <a:pt x="19" y="19"/>
                  </a:lnTo>
                  <a:lnTo>
                    <a:pt x="4" y="95"/>
                  </a:lnTo>
                  <a:lnTo>
                    <a:pt x="0" y="130"/>
                  </a:lnTo>
                  <a:lnTo>
                    <a:pt x="50" y="137"/>
                  </a:lnTo>
                  <a:lnTo>
                    <a:pt x="168" y="149"/>
                  </a:lnTo>
                  <a:lnTo>
                    <a:pt x="176" y="84"/>
                  </a:lnTo>
                  <a:lnTo>
                    <a:pt x="176" y="8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grpSp>
      <p:grpSp>
        <p:nvGrpSpPr>
          <p:cNvPr id="9" name="Group 4"/>
          <p:cNvGrpSpPr>
            <a:grpSpLocks noChangeAspect="1"/>
          </p:cNvGrpSpPr>
          <p:nvPr/>
        </p:nvGrpSpPr>
        <p:grpSpPr bwMode="auto">
          <a:xfrm>
            <a:off x="7435815" y="1412876"/>
            <a:ext cx="2527300" cy="1903413"/>
            <a:chOff x="1396" y="1043"/>
            <a:chExt cx="1592" cy="1199"/>
          </a:xfrm>
        </p:grpSpPr>
        <p:sp>
          <p:nvSpPr>
            <p:cNvPr id="10" name="AutoShape 3"/>
            <p:cNvSpPr>
              <a:spLocks noChangeAspect="1" noChangeArrowheads="1" noTextEdit="1"/>
            </p:cNvSpPr>
            <p:nvPr/>
          </p:nvSpPr>
          <p:spPr bwMode="auto">
            <a:xfrm>
              <a:off x="1461" y="1080"/>
              <a:ext cx="1527"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 name="Rectangle 5"/>
            <p:cNvSpPr>
              <a:spLocks noChangeArrowheads="1"/>
            </p:cNvSpPr>
            <p:nvPr/>
          </p:nvSpPr>
          <p:spPr bwMode="auto">
            <a:xfrm>
              <a:off x="1396" y="1043"/>
              <a:ext cx="1531" cy="11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 name="Rectangle 6"/>
            <p:cNvSpPr>
              <a:spLocks noChangeArrowheads="1"/>
            </p:cNvSpPr>
            <p:nvPr/>
          </p:nvSpPr>
          <p:spPr bwMode="auto">
            <a:xfrm>
              <a:off x="1485" y="1117"/>
              <a:ext cx="1483" cy="10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3" name="Freeform 7"/>
            <p:cNvSpPr>
              <a:spLocks/>
            </p:cNvSpPr>
            <p:nvPr/>
          </p:nvSpPr>
          <p:spPr bwMode="auto">
            <a:xfrm>
              <a:off x="2455" y="1765"/>
              <a:ext cx="101" cy="167"/>
            </a:xfrm>
            <a:custGeom>
              <a:avLst/>
              <a:gdLst>
                <a:gd name="T0" fmla="*/ 97 w 101"/>
                <a:gd name="T1" fmla="*/ 106 h 167"/>
                <a:gd name="T2" fmla="*/ 101 w 101"/>
                <a:gd name="T3" fmla="*/ 134 h 167"/>
                <a:gd name="T4" fmla="*/ 28 w 101"/>
                <a:gd name="T5" fmla="*/ 143 h 167"/>
                <a:gd name="T6" fmla="*/ 32 w 101"/>
                <a:gd name="T7" fmla="*/ 159 h 167"/>
                <a:gd name="T8" fmla="*/ 32 w 101"/>
                <a:gd name="T9" fmla="*/ 163 h 167"/>
                <a:gd name="T10" fmla="*/ 16 w 101"/>
                <a:gd name="T11" fmla="*/ 167 h 167"/>
                <a:gd name="T12" fmla="*/ 24 w 101"/>
                <a:gd name="T13" fmla="*/ 167 h 167"/>
                <a:gd name="T14" fmla="*/ 16 w 101"/>
                <a:gd name="T15" fmla="*/ 151 h 167"/>
                <a:gd name="T16" fmla="*/ 12 w 101"/>
                <a:gd name="T17" fmla="*/ 167 h 167"/>
                <a:gd name="T18" fmla="*/ 8 w 101"/>
                <a:gd name="T19" fmla="*/ 163 h 167"/>
                <a:gd name="T20" fmla="*/ 0 w 101"/>
                <a:gd name="T21" fmla="*/ 114 h 167"/>
                <a:gd name="T22" fmla="*/ 4 w 101"/>
                <a:gd name="T23" fmla="*/ 8 h 167"/>
                <a:gd name="T24" fmla="*/ 0 w 101"/>
                <a:gd name="T25" fmla="*/ 8 h 167"/>
                <a:gd name="T26" fmla="*/ 69 w 101"/>
                <a:gd name="T27" fmla="*/ 0 h 167"/>
                <a:gd name="T28" fmla="*/ 89 w 101"/>
                <a:gd name="T29" fmla="*/ 69 h 167"/>
                <a:gd name="T30" fmla="*/ 101 w 101"/>
                <a:gd name="T31" fmla="*/ 90 h 167"/>
                <a:gd name="T32" fmla="*/ 97 w 101"/>
                <a:gd name="T33"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67">
                  <a:moveTo>
                    <a:pt x="97" y="106"/>
                  </a:moveTo>
                  <a:lnTo>
                    <a:pt x="101" y="134"/>
                  </a:lnTo>
                  <a:lnTo>
                    <a:pt x="28" y="143"/>
                  </a:lnTo>
                  <a:lnTo>
                    <a:pt x="32" y="159"/>
                  </a:lnTo>
                  <a:lnTo>
                    <a:pt x="32" y="163"/>
                  </a:lnTo>
                  <a:lnTo>
                    <a:pt x="16" y="167"/>
                  </a:lnTo>
                  <a:lnTo>
                    <a:pt x="24" y="167"/>
                  </a:lnTo>
                  <a:lnTo>
                    <a:pt x="16" y="151"/>
                  </a:lnTo>
                  <a:lnTo>
                    <a:pt x="12" y="167"/>
                  </a:lnTo>
                  <a:lnTo>
                    <a:pt x="8" y="163"/>
                  </a:lnTo>
                  <a:lnTo>
                    <a:pt x="0" y="114"/>
                  </a:lnTo>
                  <a:lnTo>
                    <a:pt x="4" y="8"/>
                  </a:lnTo>
                  <a:lnTo>
                    <a:pt x="0" y="8"/>
                  </a:lnTo>
                  <a:lnTo>
                    <a:pt x="69" y="0"/>
                  </a:lnTo>
                  <a:lnTo>
                    <a:pt x="89" y="69"/>
                  </a:lnTo>
                  <a:lnTo>
                    <a:pt x="101" y="90"/>
                  </a:lnTo>
                  <a:lnTo>
                    <a:pt x="97" y="10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4" name="Freeform 8"/>
            <p:cNvSpPr>
              <a:spLocks/>
            </p:cNvSpPr>
            <p:nvPr/>
          </p:nvSpPr>
          <p:spPr bwMode="auto">
            <a:xfrm>
              <a:off x="2455" y="1765"/>
              <a:ext cx="101" cy="167"/>
            </a:xfrm>
            <a:custGeom>
              <a:avLst/>
              <a:gdLst>
                <a:gd name="T0" fmla="*/ 97 w 101"/>
                <a:gd name="T1" fmla="*/ 106 h 167"/>
                <a:gd name="T2" fmla="*/ 101 w 101"/>
                <a:gd name="T3" fmla="*/ 134 h 167"/>
                <a:gd name="T4" fmla="*/ 28 w 101"/>
                <a:gd name="T5" fmla="*/ 143 h 167"/>
                <a:gd name="T6" fmla="*/ 32 w 101"/>
                <a:gd name="T7" fmla="*/ 159 h 167"/>
                <a:gd name="T8" fmla="*/ 32 w 101"/>
                <a:gd name="T9" fmla="*/ 163 h 167"/>
                <a:gd name="T10" fmla="*/ 16 w 101"/>
                <a:gd name="T11" fmla="*/ 167 h 167"/>
                <a:gd name="T12" fmla="*/ 24 w 101"/>
                <a:gd name="T13" fmla="*/ 167 h 167"/>
                <a:gd name="T14" fmla="*/ 16 w 101"/>
                <a:gd name="T15" fmla="*/ 151 h 167"/>
                <a:gd name="T16" fmla="*/ 12 w 101"/>
                <a:gd name="T17" fmla="*/ 167 h 167"/>
                <a:gd name="T18" fmla="*/ 8 w 101"/>
                <a:gd name="T19" fmla="*/ 163 h 167"/>
                <a:gd name="T20" fmla="*/ 0 w 101"/>
                <a:gd name="T21" fmla="*/ 114 h 167"/>
                <a:gd name="T22" fmla="*/ 4 w 101"/>
                <a:gd name="T23" fmla="*/ 8 h 167"/>
                <a:gd name="T24" fmla="*/ 0 w 101"/>
                <a:gd name="T25" fmla="*/ 8 h 167"/>
                <a:gd name="T26" fmla="*/ 69 w 101"/>
                <a:gd name="T27" fmla="*/ 0 h 167"/>
                <a:gd name="T28" fmla="*/ 89 w 101"/>
                <a:gd name="T29" fmla="*/ 69 h 167"/>
                <a:gd name="T30" fmla="*/ 101 w 101"/>
                <a:gd name="T31" fmla="*/ 90 h 167"/>
                <a:gd name="T32" fmla="*/ 97 w 101"/>
                <a:gd name="T33" fmla="*/ 106 h 167"/>
                <a:gd name="T34" fmla="*/ 97 w 101"/>
                <a:gd name="T35" fmla="*/ 11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67">
                  <a:moveTo>
                    <a:pt x="97" y="106"/>
                  </a:moveTo>
                  <a:lnTo>
                    <a:pt x="101" y="134"/>
                  </a:lnTo>
                  <a:lnTo>
                    <a:pt x="28" y="143"/>
                  </a:lnTo>
                  <a:lnTo>
                    <a:pt x="32" y="159"/>
                  </a:lnTo>
                  <a:lnTo>
                    <a:pt x="32" y="163"/>
                  </a:lnTo>
                  <a:lnTo>
                    <a:pt x="16" y="167"/>
                  </a:lnTo>
                  <a:lnTo>
                    <a:pt x="24" y="167"/>
                  </a:lnTo>
                  <a:lnTo>
                    <a:pt x="16" y="151"/>
                  </a:lnTo>
                  <a:lnTo>
                    <a:pt x="12" y="167"/>
                  </a:lnTo>
                  <a:lnTo>
                    <a:pt x="8" y="163"/>
                  </a:lnTo>
                  <a:lnTo>
                    <a:pt x="0" y="114"/>
                  </a:lnTo>
                  <a:lnTo>
                    <a:pt x="4" y="8"/>
                  </a:lnTo>
                  <a:lnTo>
                    <a:pt x="0" y="8"/>
                  </a:lnTo>
                  <a:lnTo>
                    <a:pt x="69" y="0"/>
                  </a:lnTo>
                  <a:lnTo>
                    <a:pt x="89" y="69"/>
                  </a:lnTo>
                  <a:lnTo>
                    <a:pt x="101" y="90"/>
                  </a:lnTo>
                  <a:lnTo>
                    <a:pt x="97" y="106"/>
                  </a:lnTo>
                  <a:lnTo>
                    <a:pt x="97" y="11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5" name="Freeform 9"/>
            <p:cNvSpPr>
              <a:spLocks/>
            </p:cNvSpPr>
            <p:nvPr/>
          </p:nvSpPr>
          <p:spPr bwMode="auto">
            <a:xfrm>
              <a:off x="1518" y="1851"/>
              <a:ext cx="281" cy="252"/>
            </a:xfrm>
            <a:custGeom>
              <a:avLst/>
              <a:gdLst>
                <a:gd name="T0" fmla="*/ 0 w 281"/>
                <a:gd name="T1" fmla="*/ 142 h 252"/>
                <a:gd name="T2" fmla="*/ 4 w 281"/>
                <a:gd name="T3" fmla="*/ 146 h 252"/>
                <a:gd name="T4" fmla="*/ 16 w 281"/>
                <a:gd name="T5" fmla="*/ 159 h 252"/>
                <a:gd name="T6" fmla="*/ 12 w 281"/>
                <a:gd name="T7" fmla="*/ 175 h 252"/>
                <a:gd name="T8" fmla="*/ 24 w 281"/>
                <a:gd name="T9" fmla="*/ 167 h 252"/>
                <a:gd name="T10" fmla="*/ 24 w 281"/>
                <a:gd name="T11" fmla="*/ 195 h 252"/>
                <a:gd name="T12" fmla="*/ 45 w 281"/>
                <a:gd name="T13" fmla="*/ 199 h 252"/>
                <a:gd name="T14" fmla="*/ 53 w 281"/>
                <a:gd name="T15" fmla="*/ 195 h 252"/>
                <a:gd name="T16" fmla="*/ 53 w 281"/>
                <a:gd name="T17" fmla="*/ 220 h 252"/>
                <a:gd name="T18" fmla="*/ 33 w 281"/>
                <a:gd name="T19" fmla="*/ 240 h 252"/>
                <a:gd name="T20" fmla="*/ 4 w 281"/>
                <a:gd name="T21" fmla="*/ 252 h 252"/>
                <a:gd name="T22" fmla="*/ 37 w 281"/>
                <a:gd name="T23" fmla="*/ 244 h 252"/>
                <a:gd name="T24" fmla="*/ 41 w 281"/>
                <a:gd name="T25" fmla="*/ 228 h 252"/>
                <a:gd name="T26" fmla="*/ 86 w 281"/>
                <a:gd name="T27" fmla="*/ 207 h 252"/>
                <a:gd name="T28" fmla="*/ 86 w 281"/>
                <a:gd name="T29" fmla="*/ 187 h 252"/>
                <a:gd name="T30" fmla="*/ 110 w 281"/>
                <a:gd name="T31" fmla="*/ 142 h 252"/>
                <a:gd name="T32" fmla="*/ 118 w 281"/>
                <a:gd name="T33" fmla="*/ 154 h 252"/>
                <a:gd name="T34" fmla="*/ 122 w 281"/>
                <a:gd name="T35" fmla="*/ 163 h 252"/>
                <a:gd name="T36" fmla="*/ 102 w 281"/>
                <a:gd name="T37" fmla="*/ 191 h 252"/>
                <a:gd name="T38" fmla="*/ 130 w 281"/>
                <a:gd name="T39" fmla="*/ 154 h 252"/>
                <a:gd name="T40" fmla="*/ 138 w 281"/>
                <a:gd name="T41" fmla="*/ 159 h 252"/>
                <a:gd name="T42" fmla="*/ 159 w 281"/>
                <a:gd name="T43" fmla="*/ 171 h 252"/>
                <a:gd name="T44" fmla="*/ 191 w 281"/>
                <a:gd name="T45" fmla="*/ 167 h 252"/>
                <a:gd name="T46" fmla="*/ 191 w 281"/>
                <a:gd name="T47" fmla="*/ 175 h 252"/>
                <a:gd name="T48" fmla="*/ 204 w 281"/>
                <a:gd name="T49" fmla="*/ 171 h 252"/>
                <a:gd name="T50" fmla="*/ 216 w 281"/>
                <a:gd name="T51" fmla="*/ 187 h 252"/>
                <a:gd name="T52" fmla="*/ 212 w 281"/>
                <a:gd name="T53" fmla="*/ 175 h 252"/>
                <a:gd name="T54" fmla="*/ 224 w 281"/>
                <a:gd name="T55" fmla="*/ 167 h 252"/>
                <a:gd name="T56" fmla="*/ 244 w 281"/>
                <a:gd name="T57" fmla="*/ 195 h 252"/>
                <a:gd name="T58" fmla="*/ 265 w 281"/>
                <a:gd name="T59" fmla="*/ 216 h 252"/>
                <a:gd name="T60" fmla="*/ 277 w 281"/>
                <a:gd name="T61" fmla="*/ 224 h 252"/>
                <a:gd name="T62" fmla="*/ 281 w 281"/>
                <a:gd name="T63" fmla="*/ 203 h 252"/>
                <a:gd name="T64" fmla="*/ 220 w 281"/>
                <a:gd name="T65" fmla="*/ 163 h 252"/>
                <a:gd name="T66" fmla="*/ 204 w 281"/>
                <a:gd name="T67" fmla="*/ 167 h 252"/>
                <a:gd name="T68" fmla="*/ 191 w 281"/>
                <a:gd name="T69" fmla="*/ 163 h 252"/>
                <a:gd name="T70" fmla="*/ 155 w 281"/>
                <a:gd name="T71" fmla="*/ 20 h 252"/>
                <a:gd name="T72" fmla="*/ 81 w 281"/>
                <a:gd name="T73" fmla="*/ 4 h 252"/>
                <a:gd name="T74" fmla="*/ 73 w 281"/>
                <a:gd name="T75" fmla="*/ 0 h 252"/>
                <a:gd name="T76" fmla="*/ 57 w 281"/>
                <a:gd name="T77" fmla="*/ 16 h 252"/>
                <a:gd name="T78" fmla="*/ 49 w 281"/>
                <a:gd name="T79" fmla="*/ 12 h 252"/>
                <a:gd name="T80" fmla="*/ 45 w 281"/>
                <a:gd name="T81" fmla="*/ 16 h 252"/>
                <a:gd name="T82" fmla="*/ 20 w 281"/>
                <a:gd name="T83" fmla="*/ 32 h 252"/>
                <a:gd name="T84" fmla="*/ 33 w 281"/>
                <a:gd name="T85" fmla="*/ 61 h 252"/>
                <a:gd name="T86" fmla="*/ 41 w 281"/>
                <a:gd name="T87" fmla="*/ 69 h 252"/>
                <a:gd name="T88" fmla="*/ 41 w 281"/>
                <a:gd name="T89" fmla="*/ 81 h 252"/>
                <a:gd name="T90" fmla="*/ 0 w 281"/>
                <a:gd name="T91" fmla="*/ 77 h 252"/>
                <a:gd name="T92" fmla="*/ 8 w 281"/>
                <a:gd name="T93" fmla="*/ 85 h 252"/>
                <a:gd name="T94" fmla="*/ 29 w 281"/>
                <a:gd name="T95" fmla="*/ 101 h 252"/>
                <a:gd name="T96" fmla="*/ 45 w 281"/>
                <a:gd name="T97" fmla="*/ 101 h 252"/>
                <a:gd name="T98" fmla="*/ 20 w 281"/>
                <a:gd name="T99"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52">
                  <a:moveTo>
                    <a:pt x="20" y="126"/>
                  </a:moveTo>
                  <a:lnTo>
                    <a:pt x="0" y="142"/>
                  </a:lnTo>
                  <a:lnTo>
                    <a:pt x="8" y="142"/>
                  </a:lnTo>
                  <a:lnTo>
                    <a:pt x="4" y="146"/>
                  </a:lnTo>
                  <a:lnTo>
                    <a:pt x="4" y="154"/>
                  </a:lnTo>
                  <a:lnTo>
                    <a:pt x="16" y="159"/>
                  </a:lnTo>
                  <a:lnTo>
                    <a:pt x="8" y="167"/>
                  </a:lnTo>
                  <a:lnTo>
                    <a:pt x="12" y="175"/>
                  </a:lnTo>
                  <a:lnTo>
                    <a:pt x="16" y="179"/>
                  </a:lnTo>
                  <a:lnTo>
                    <a:pt x="24" y="167"/>
                  </a:lnTo>
                  <a:lnTo>
                    <a:pt x="29" y="187"/>
                  </a:lnTo>
                  <a:lnTo>
                    <a:pt x="24" y="195"/>
                  </a:lnTo>
                  <a:lnTo>
                    <a:pt x="37" y="187"/>
                  </a:lnTo>
                  <a:lnTo>
                    <a:pt x="45" y="199"/>
                  </a:lnTo>
                  <a:lnTo>
                    <a:pt x="49" y="191"/>
                  </a:lnTo>
                  <a:lnTo>
                    <a:pt x="53" y="195"/>
                  </a:lnTo>
                  <a:lnTo>
                    <a:pt x="65" y="191"/>
                  </a:lnTo>
                  <a:lnTo>
                    <a:pt x="53" y="220"/>
                  </a:lnTo>
                  <a:lnTo>
                    <a:pt x="33" y="232"/>
                  </a:lnTo>
                  <a:lnTo>
                    <a:pt x="33" y="240"/>
                  </a:lnTo>
                  <a:lnTo>
                    <a:pt x="20" y="236"/>
                  </a:lnTo>
                  <a:lnTo>
                    <a:pt x="4" y="252"/>
                  </a:lnTo>
                  <a:lnTo>
                    <a:pt x="20" y="240"/>
                  </a:lnTo>
                  <a:lnTo>
                    <a:pt x="37" y="244"/>
                  </a:lnTo>
                  <a:lnTo>
                    <a:pt x="45" y="236"/>
                  </a:lnTo>
                  <a:lnTo>
                    <a:pt x="41" y="228"/>
                  </a:lnTo>
                  <a:lnTo>
                    <a:pt x="53" y="232"/>
                  </a:lnTo>
                  <a:lnTo>
                    <a:pt x="86" y="207"/>
                  </a:lnTo>
                  <a:lnTo>
                    <a:pt x="90" y="195"/>
                  </a:lnTo>
                  <a:lnTo>
                    <a:pt x="86" y="187"/>
                  </a:lnTo>
                  <a:lnTo>
                    <a:pt x="110" y="159"/>
                  </a:lnTo>
                  <a:lnTo>
                    <a:pt x="110" y="142"/>
                  </a:lnTo>
                  <a:lnTo>
                    <a:pt x="110" y="159"/>
                  </a:lnTo>
                  <a:lnTo>
                    <a:pt x="118" y="154"/>
                  </a:lnTo>
                  <a:lnTo>
                    <a:pt x="114" y="159"/>
                  </a:lnTo>
                  <a:lnTo>
                    <a:pt x="122" y="163"/>
                  </a:lnTo>
                  <a:lnTo>
                    <a:pt x="106" y="167"/>
                  </a:lnTo>
                  <a:lnTo>
                    <a:pt x="102" y="191"/>
                  </a:lnTo>
                  <a:lnTo>
                    <a:pt x="126" y="175"/>
                  </a:lnTo>
                  <a:lnTo>
                    <a:pt x="130" y="154"/>
                  </a:lnTo>
                  <a:lnTo>
                    <a:pt x="126" y="163"/>
                  </a:lnTo>
                  <a:lnTo>
                    <a:pt x="138" y="159"/>
                  </a:lnTo>
                  <a:lnTo>
                    <a:pt x="138" y="163"/>
                  </a:lnTo>
                  <a:lnTo>
                    <a:pt x="159" y="171"/>
                  </a:lnTo>
                  <a:lnTo>
                    <a:pt x="187" y="171"/>
                  </a:lnTo>
                  <a:lnTo>
                    <a:pt x="191" y="167"/>
                  </a:lnTo>
                  <a:lnTo>
                    <a:pt x="195" y="167"/>
                  </a:lnTo>
                  <a:lnTo>
                    <a:pt x="191" y="175"/>
                  </a:lnTo>
                  <a:lnTo>
                    <a:pt x="200" y="179"/>
                  </a:lnTo>
                  <a:lnTo>
                    <a:pt x="204" y="171"/>
                  </a:lnTo>
                  <a:lnTo>
                    <a:pt x="204" y="179"/>
                  </a:lnTo>
                  <a:lnTo>
                    <a:pt x="216" y="187"/>
                  </a:lnTo>
                  <a:lnTo>
                    <a:pt x="220" y="183"/>
                  </a:lnTo>
                  <a:lnTo>
                    <a:pt x="212" y="175"/>
                  </a:lnTo>
                  <a:lnTo>
                    <a:pt x="228" y="183"/>
                  </a:lnTo>
                  <a:lnTo>
                    <a:pt x="224" y="167"/>
                  </a:lnTo>
                  <a:lnTo>
                    <a:pt x="232" y="183"/>
                  </a:lnTo>
                  <a:lnTo>
                    <a:pt x="244" y="195"/>
                  </a:lnTo>
                  <a:lnTo>
                    <a:pt x="265" y="203"/>
                  </a:lnTo>
                  <a:lnTo>
                    <a:pt x="265" y="216"/>
                  </a:lnTo>
                  <a:lnTo>
                    <a:pt x="269" y="207"/>
                  </a:lnTo>
                  <a:lnTo>
                    <a:pt x="277" y="224"/>
                  </a:lnTo>
                  <a:lnTo>
                    <a:pt x="281" y="220"/>
                  </a:lnTo>
                  <a:lnTo>
                    <a:pt x="281" y="203"/>
                  </a:lnTo>
                  <a:lnTo>
                    <a:pt x="261" y="199"/>
                  </a:lnTo>
                  <a:lnTo>
                    <a:pt x="220" y="163"/>
                  </a:lnTo>
                  <a:lnTo>
                    <a:pt x="208" y="179"/>
                  </a:lnTo>
                  <a:lnTo>
                    <a:pt x="204" y="167"/>
                  </a:lnTo>
                  <a:lnTo>
                    <a:pt x="200" y="171"/>
                  </a:lnTo>
                  <a:lnTo>
                    <a:pt x="191" y="163"/>
                  </a:lnTo>
                  <a:lnTo>
                    <a:pt x="179" y="163"/>
                  </a:lnTo>
                  <a:lnTo>
                    <a:pt x="155" y="20"/>
                  </a:lnTo>
                  <a:lnTo>
                    <a:pt x="98" y="12"/>
                  </a:lnTo>
                  <a:lnTo>
                    <a:pt x="81" y="4"/>
                  </a:lnTo>
                  <a:lnTo>
                    <a:pt x="81" y="8"/>
                  </a:lnTo>
                  <a:lnTo>
                    <a:pt x="73" y="0"/>
                  </a:lnTo>
                  <a:lnTo>
                    <a:pt x="57" y="8"/>
                  </a:lnTo>
                  <a:lnTo>
                    <a:pt x="57" y="16"/>
                  </a:lnTo>
                  <a:lnTo>
                    <a:pt x="57" y="8"/>
                  </a:lnTo>
                  <a:lnTo>
                    <a:pt x="49" y="12"/>
                  </a:lnTo>
                  <a:lnTo>
                    <a:pt x="49" y="20"/>
                  </a:lnTo>
                  <a:lnTo>
                    <a:pt x="45" y="16"/>
                  </a:lnTo>
                  <a:lnTo>
                    <a:pt x="33" y="32"/>
                  </a:lnTo>
                  <a:lnTo>
                    <a:pt x="20" y="32"/>
                  </a:lnTo>
                  <a:lnTo>
                    <a:pt x="16" y="36"/>
                  </a:lnTo>
                  <a:lnTo>
                    <a:pt x="33" y="61"/>
                  </a:lnTo>
                  <a:lnTo>
                    <a:pt x="53" y="73"/>
                  </a:lnTo>
                  <a:lnTo>
                    <a:pt x="41" y="69"/>
                  </a:lnTo>
                  <a:lnTo>
                    <a:pt x="45" y="77"/>
                  </a:lnTo>
                  <a:lnTo>
                    <a:pt x="41" y="81"/>
                  </a:lnTo>
                  <a:lnTo>
                    <a:pt x="24" y="69"/>
                  </a:lnTo>
                  <a:lnTo>
                    <a:pt x="0" y="77"/>
                  </a:lnTo>
                  <a:lnTo>
                    <a:pt x="12" y="85"/>
                  </a:lnTo>
                  <a:lnTo>
                    <a:pt x="8" y="85"/>
                  </a:lnTo>
                  <a:lnTo>
                    <a:pt x="8" y="97"/>
                  </a:lnTo>
                  <a:lnTo>
                    <a:pt x="29" y="101"/>
                  </a:lnTo>
                  <a:lnTo>
                    <a:pt x="33" y="106"/>
                  </a:lnTo>
                  <a:lnTo>
                    <a:pt x="45" y="101"/>
                  </a:lnTo>
                  <a:lnTo>
                    <a:pt x="41" y="118"/>
                  </a:lnTo>
                  <a:lnTo>
                    <a:pt x="20" y="12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6" name="Freeform 10"/>
            <p:cNvSpPr>
              <a:spLocks/>
            </p:cNvSpPr>
            <p:nvPr/>
          </p:nvSpPr>
          <p:spPr bwMode="auto">
            <a:xfrm>
              <a:off x="1518" y="1851"/>
              <a:ext cx="281" cy="252"/>
            </a:xfrm>
            <a:custGeom>
              <a:avLst/>
              <a:gdLst>
                <a:gd name="T0" fmla="*/ 0 w 281"/>
                <a:gd name="T1" fmla="*/ 142 h 252"/>
                <a:gd name="T2" fmla="*/ 4 w 281"/>
                <a:gd name="T3" fmla="*/ 146 h 252"/>
                <a:gd name="T4" fmla="*/ 16 w 281"/>
                <a:gd name="T5" fmla="*/ 159 h 252"/>
                <a:gd name="T6" fmla="*/ 12 w 281"/>
                <a:gd name="T7" fmla="*/ 175 h 252"/>
                <a:gd name="T8" fmla="*/ 24 w 281"/>
                <a:gd name="T9" fmla="*/ 167 h 252"/>
                <a:gd name="T10" fmla="*/ 24 w 281"/>
                <a:gd name="T11" fmla="*/ 195 h 252"/>
                <a:gd name="T12" fmla="*/ 45 w 281"/>
                <a:gd name="T13" fmla="*/ 199 h 252"/>
                <a:gd name="T14" fmla="*/ 53 w 281"/>
                <a:gd name="T15" fmla="*/ 195 h 252"/>
                <a:gd name="T16" fmla="*/ 53 w 281"/>
                <a:gd name="T17" fmla="*/ 220 h 252"/>
                <a:gd name="T18" fmla="*/ 33 w 281"/>
                <a:gd name="T19" fmla="*/ 240 h 252"/>
                <a:gd name="T20" fmla="*/ 4 w 281"/>
                <a:gd name="T21" fmla="*/ 252 h 252"/>
                <a:gd name="T22" fmla="*/ 37 w 281"/>
                <a:gd name="T23" fmla="*/ 244 h 252"/>
                <a:gd name="T24" fmla="*/ 41 w 281"/>
                <a:gd name="T25" fmla="*/ 228 h 252"/>
                <a:gd name="T26" fmla="*/ 86 w 281"/>
                <a:gd name="T27" fmla="*/ 207 h 252"/>
                <a:gd name="T28" fmla="*/ 86 w 281"/>
                <a:gd name="T29" fmla="*/ 187 h 252"/>
                <a:gd name="T30" fmla="*/ 110 w 281"/>
                <a:gd name="T31" fmla="*/ 142 h 252"/>
                <a:gd name="T32" fmla="*/ 118 w 281"/>
                <a:gd name="T33" fmla="*/ 154 h 252"/>
                <a:gd name="T34" fmla="*/ 122 w 281"/>
                <a:gd name="T35" fmla="*/ 163 h 252"/>
                <a:gd name="T36" fmla="*/ 102 w 281"/>
                <a:gd name="T37" fmla="*/ 191 h 252"/>
                <a:gd name="T38" fmla="*/ 130 w 281"/>
                <a:gd name="T39" fmla="*/ 154 h 252"/>
                <a:gd name="T40" fmla="*/ 138 w 281"/>
                <a:gd name="T41" fmla="*/ 159 h 252"/>
                <a:gd name="T42" fmla="*/ 159 w 281"/>
                <a:gd name="T43" fmla="*/ 171 h 252"/>
                <a:gd name="T44" fmla="*/ 191 w 281"/>
                <a:gd name="T45" fmla="*/ 167 h 252"/>
                <a:gd name="T46" fmla="*/ 191 w 281"/>
                <a:gd name="T47" fmla="*/ 175 h 252"/>
                <a:gd name="T48" fmla="*/ 204 w 281"/>
                <a:gd name="T49" fmla="*/ 171 h 252"/>
                <a:gd name="T50" fmla="*/ 216 w 281"/>
                <a:gd name="T51" fmla="*/ 187 h 252"/>
                <a:gd name="T52" fmla="*/ 212 w 281"/>
                <a:gd name="T53" fmla="*/ 175 h 252"/>
                <a:gd name="T54" fmla="*/ 224 w 281"/>
                <a:gd name="T55" fmla="*/ 167 h 252"/>
                <a:gd name="T56" fmla="*/ 244 w 281"/>
                <a:gd name="T57" fmla="*/ 195 h 252"/>
                <a:gd name="T58" fmla="*/ 265 w 281"/>
                <a:gd name="T59" fmla="*/ 216 h 252"/>
                <a:gd name="T60" fmla="*/ 277 w 281"/>
                <a:gd name="T61" fmla="*/ 224 h 252"/>
                <a:gd name="T62" fmla="*/ 281 w 281"/>
                <a:gd name="T63" fmla="*/ 203 h 252"/>
                <a:gd name="T64" fmla="*/ 220 w 281"/>
                <a:gd name="T65" fmla="*/ 163 h 252"/>
                <a:gd name="T66" fmla="*/ 204 w 281"/>
                <a:gd name="T67" fmla="*/ 167 h 252"/>
                <a:gd name="T68" fmla="*/ 191 w 281"/>
                <a:gd name="T69" fmla="*/ 163 h 252"/>
                <a:gd name="T70" fmla="*/ 155 w 281"/>
                <a:gd name="T71" fmla="*/ 20 h 252"/>
                <a:gd name="T72" fmla="*/ 81 w 281"/>
                <a:gd name="T73" fmla="*/ 4 h 252"/>
                <a:gd name="T74" fmla="*/ 73 w 281"/>
                <a:gd name="T75" fmla="*/ 0 h 252"/>
                <a:gd name="T76" fmla="*/ 57 w 281"/>
                <a:gd name="T77" fmla="*/ 16 h 252"/>
                <a:gd name="T78" fmla="*/ 49 w 281"/>
                <a:gd name="T79" fmla="*/ 12 h 252"/>
                <a:gd name="T80" fmla="*/ 45 w 281"/>
                <a:gd name="T81" fmla="*/ 16 h 252"/>
                <a:gd name="T82" fmla="*/ 20 w 281"/>
                <a:gd name="T83" fmla="*/ 32 h 252"/>
                <a:gd name="T84" fmla="*/ 33 w 281"/>
                <a:gd name="T85" fmla="*/ 61 h 252"/>
                <a:gd name="T86" fmla="*/ 41 w 281"/>
                <a:gd name="T87" fmla="*/ 69 h 252"/>
                <a:gd name="T88" fmla="*/ 41 w 281"/>
                <a:gd name="T89" fmla="*/ 81 h 252"/>
                <a:gd name="T90" fmla="*/ 0 w 281"/>
                <a:gd name="T91" fmla="*/ 77 h 252"/>
                <a:gd name="T92" fmla="*/ 8 w 281"/>
                <a:gd name="T93" fmla="*/ 85 h 252"/>
                <a:gd name="T94" fmla="*/ 29 w 281"/>
                <a:gd name="T95" fmla="*/ 101 h 252"/>
                <a:gd name="T96" fmla="*/ 45 w 281"/>
                <a:gd name="T97" fmla="*/ 101 h 252"/>
                <a:gd name="T98" fmla="*/ 20 w 281"/>
                <a:gd name="T99"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52">
                  <a:moveTo>
                    <a:pt x="20" y="126"/>
                  </a:moveTo>
                  <a:lnTo>
                    <a:pt x="0" y="142"/>
                  </a:lnTo>
                  <a:lnTo>
                    <a:pt x="8" y="142"/>
                  </a:lnTo>
                  <a:lnTo>
                    <a:pt x="4" y="146"/>
                  </a:lnTo>
                  <a:lnTo>
                    <a:pt x="4" y="154"/>
                  </a:lnTo>
                  <a:lnTo>
                    <a:pt x="16" y="159"/>
                  </a:lnTo>
                  <a:lnTo>
                    <a:pt x="8" y="167"/>
                  </a:lnTo>
                  <a:lnTo>
                    <a:pt x="12" y="175"/>
                  </a:lnTo>
                  <a:lnTo>
                    <a:pt x="16" y="179"/>
                  </a:lnTo>
                  <a:lnTo>
                    <a:pt x="24" y="167"/>
                  </a:lnTo>
                  <a:lnTo>
                    <a:pt x="29" y="187"/>
                  </a:lnTo>
                  <a:lnTo>
                    <a:pt x="24" y="195"/>
                  </a:lnTo>
                  <a:lnTo>
                    <a:pt x="37" y="187"/>
                  </a:lnTo>
                  <a:lnTo>
                    <a:pt x="45" y="199"/>
                  </a:lnTo>
                  <a:lnTo>
                    <a:pt x="49" y="191"/>
                  </a:lnTo>
                  <a:lnTo>
                    <a:pt x="53" y="195"/>
                  </a:lnTo>
                  <a:lnTo>
                    <a:pt x="65" y="191"/>
                  </a:lnTo>
                  <a:lnTo>
                    <a:pt x="53" y="220"/>
                  </a:lnTo>
                  <a:lnTo>
                    <a:pt x="33" y="232"/>
                  </a:lnTo>
                  <a:lnTo>
                    <a:pt x="33" y="240"/>
                  </a:lnTo>
                  <a:lnTo>
                    <a:pt x="20" y="236"/>
                  </a:lnTo>
                  <a:lnTo>
                    <a:pt x="4" y="252"/>
                  </a:lnTo>
                  <a:lnTo>
                    <a:pt x="20" y="240"/>
                  </a:lnTo>
                  <a:lnTo>
                    <a:pt x="37" y="244"/>
                  </a:lnTo>
                  <a:lnTo>
                    <a:pt x="45" y="236"/>
                  </a:lnTo>
                  <a:lnTo>
                    <a:pt x="41" y="228"/>
                  </a:lnTo>
                  <a:lnTo>
                    <a:pt x="53" y="232"/>
                  </a:lnTo>
                  <a:lnTo>
                    <a:pt x="86" y="207"/>
                  </a:lnTo>
                  <a:lnTo>
                    <a:pt x="90" y="195"/>
                  </a:lnTo>
                  <a:lnTo>
                    <a:pt x="86" y="187"/>
                  </a:lnTo>
                  <a:lnTo>
                    <a:pt x="110" y="159"/>
                  </a:lnTo>
                  <a:lnTo>
                    <a:pt x="110" y="142"/>
                  </a:lnTo>
                  <a:lnTo>
                    <a:pt x="110" y="159"/>
                  </a:lnTo>
                  <a:lnTo>
                    <a:pt x="118" y="154"/>
                  </a:lnTo>
                  <a:lnTo>
                    <a:pt x="114" y="159"/>
                  </a:lnTo>
                  <a:lnTo>
                    <a:pt x="122" y="163"/>
                  </a:lnTo>
                  <a:lnTo>
                    <a:pt x="106" y="167"/>
                  </a:lnTo>
                  <a:lnTo>
                    <a:pt x="102" y="191"/>
                  </a:lnTo>
                  <a:lnTo>
                    <a:pt x="126" y="175"/>
                  </a:lnTo>
                  <a:lnTo>
                    <a:pt x="130" y="154"/>
                  </a:lnTo>
                  <a:lnTo>
                    <a:pt x="126" y="163"/>
                  </a:lnTo>
                  <a:lnTo>
                    <a:pt x="138" y="159"/>
                  </a:lnTo>
                  <a:lnTo>
                    <a:pt x="138" y="163"/>
                  </a:lnTo>
                  <a:lnTo>
                    <a:pt x="159" y="171"/>
                  </a:lnTo>
                  <a:lnTo>
                    <a:pt x="187" y="171"/>
                  </a:lnTo>
                  <a:lnTo>
                    <a:pt x="191" y="167"/>
                  </a:lnTo>
                  <a:lnTo>
                    <a:pt x="195" y="167"/>
                  </a:lnTo>
                  <a:lnTo>
                    <a:pt x="191" y="175"/>
                  </a:lnTo>
                  <a:lnTo>
                    <a:pt x="200" y="179"/>
                  </a:lnTo>
                  <a:lnTo>
                    <a:pt x="204" y="171"/>
                  </a:lnTo>
                  <a:lnTo>
                    <a:pt x="204" y="179"/>
                  </a:lnTo>
                  <a:lnTo>
                    <a:pt x="216" y="187"/>
                  </a:lnTo>
                  <a:lnTo>
                    <a:pt x="220" y="183"/>
                  </a:lnTo>
                  <a:lnTo>
                    <a:pt x="212" y="175"/>
                  </a:lnTo>
                  <a:lnTo>
                    <a:pt x="228" y="183"/>
                  </a:lnTo>
                  <a:lnTo>
                    <a:pt x="224" y="167"/>
                  </a:lnTo>
                  <a:lnTo>
                    <a:pt x="232" y="183"/>
                  </a:lnTo>
                  <a:lnTo>
                    <a:pt x="244" y="195"/>
                  </a:lnTo>
                  <a:lnTo>
                    <a:pt x="265" y="203"/>
                  </a:lnTo>
                  <a:lnTo>
                    <a:pt x="265" y="216"/>
                  </a:lnTo>
                  <a:lnTo>
                    <a:pt x="269" y="207"/>
                  </a:lnTo>
                  <a:lnTo>
                    <a:pt x="277" y="224"/>
                  </a:lnTo>
                  <a:lnTo>
                    <a:pt x="281" y="220"/>
                  </a:lnTo>
                  <a:lnTo>
                    <a:pt x="281" y="203"/>
                  </a:lnTo>
                  <a:lnTo>
                    <a:pt x="261" y="199"/>
                  </a:lnTo>
                  <a:lnTo>
                    <a:pt x="220" y="163"/>
                  </a:lnTo>
                  <a:lnTo>
                    <a:pt x="208" y="179"/>
                  </a:lnTo>
                  <a:lnTo>
                    <a:pt x="204" y="167"/>
                  </a:lnTo>
                  <a:lnTo>
                    <a:pt x="200" y="171"/>
                  </a:lnTo>
                  <a:lnTo>
                    <a:pt x="191" y="163"/>
                  </a:lnTo>
                  <a:lnTo>
                    <a:pt x="179" y="163"/>
                  </a:lnTo>
                  <a:lnTo>
                    <a:pt x="155" y="20"/>
                  </a:lnTo>
                  <a:lnTo>
                    <a:pt x="98" y="12"/>
                  </a:lnTo>
                  <a:lnTo>
                    <a:pt x="81" y="4"/>
                  </a:lnTo>
                  <a:lnTo>
                    <a:pt x="81" y="8"/>
                  </a:lnTo>
                  <a:lnTo>
                    <a:pt x="73" y="0"/>
                  </a:lnTo>
                  <a:lnTo>
                    <a:pt x="57" y="8"/>
                  </a:lnTo>
                  <a:lnTo>
                    <a:pt x="57" y="16"/>
                  </a:lnTo>
                  <a:lnTo>
                    <a:pt x="57" y="8"/>
                  </a:lnTo>
                  <a:lnTo>
                    <a:pt x="49" y="12"/>
                  </a:lnTo>
                  <a:lnTo>
                    <a:pt x="49" y="20"/>
                  </a:lnTo>
                  <a:lnTo>
                    <a:pt x="45" y="16"/>
                  </a:lnTo>
                  <a:lnTo>
                    <a:pt x="33" y="32"/>
                  </a:lnTo>
                  <a:lnTo>
                    <a:pt x="20" y="32"/>
                  </a:lnTo>
                  <a:lnTo>
                    <a:pt x="16" y="36"/>
                  </a:lnTo>
                  <a:lnTo>
                    <a:pt x="33" y="61"/>
                  </a:lnTo>
                  <a:lnTo>
                    <a:pt x="53" y="73"/>
                  </a:lnTo>
                  <a:lnTo>
                    <a:pt x="41" y="69"/>
                  </a:lnTo>
                  <a:lnTo>
                    <a:pt x="45" y="77"/>
                  </a:lnTo>
                  <a:lnTo>
                    <a:pt x="41" y="81"/>
                  </a:lnTo>
                  <a:lnTo>
                    <a:pt x="24" y="69"/>
                  </a:lnTo>
                  <a:lnTo>
                    <a:pt x="0" y="77"/>
                  </a:lnTo>
                  <a:lnTo>
                    <a:pt x="12" y="85"/>
                  </a:lnTo>
                  <a:lnTo>
                    <a:pt x="8" y="85"/>
                  </a:lnTo>
                  <a:lnTo>
                    <a:pt x="8" y="97"/>
                  </a:lnTo>
                  <a:lnTo>
                    <a:pt x="29" y="101"/>
                  </a:lnTo>
                  <a:lnTo>
                    <a:pt x="33" y="106"/>
                  </a:lnTo>
                  <a:lnTo>
                    <a:pt x="45" y="101"/>
                  </a:lnTo>
                  <a:lnTo>
                    <a:pt x="41" y="118"/>
                  </a:lnTo>
                  <a:lnTo>
                    <a:pt x="20" y="126"/>
                  </a:lnTo>
                  <a:lnTo>
                    <a:pt x="20" y="13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7" name="Freeform 11"/>
            <p:cNvSpPr>
              <a:spLocks/>
            </p:cNvSpPr>
            <p:nvPr/>
          </p:nvSpPr>
          <p:spPr bwMode="auto">
            <a:xfrm>
              <a:off x="1705" y="1667"/>
              <a:ext cx="184" cy="212"/>
            </a:xfrm>
            <a:custGeom>
              <a:avLst/>
              <a:gdLst>
                <a:gd name="T0" fmla="*/ 184 w 184"/>
                <a:gd name="T1" fmla="*/ 20 h 212"/>
                <a:gd name="T2" fmla="*/ 49 w 184"/>
                <a:gd name="T3" fmla="*/ 0 h 212"/>
                <a:gd name="T4" fmla="*/ 41 w 184"/>
                <a:gd name="T5" fmla="*/ 29 h 212"/>
                <a:gd name="T6" fmla="*/ 37 w 184"/>
                <a:gd name="T7" fmla="*/ 25 h 212"/>
                <a:gd name="T8" fmla="*/ 25 w 184"/>
                <a:gd name="T9" fmla="*/ 25 h 212"/>
                <a:gd name="T10" fmla="*/ 21 w 184"/>
                <a:gd name="T11" fmla="*/ 61 h 212"/>
                <a:gd name="T12" fmla="*/ 29 w 184"/>
                <a:gd name="T13" fmla="*/ 90 h 212"/>
                <a:gd name="T14" fmla="*/ 17 w 184"/>
                <a:gd name="T15" fmla="*/ 98 h 212"/>
                <a:gd name="T16" fmla="*/ 17 w 184"/>
                <a:gd name="T17" fmla="*/ 110 h 212"/>
                <a:gd name="T18" fmla="*/ 8 w 184"/>
                <a:gd name="T19" fmla="*/ 118 h 212"/>
                <a:gd name="T20" fmla="*/ 13 w 184"/>
                <a:gd name="T21" fmla="*/ 135 h 212"/>
                <a:gd name="T22" fmla="*/ 4 w 184"/>
                <a:gd name="T23" fmla="*/ 139 h 212"/>
                <a:gd name="T24" fmla="*/ 0 w 184"/>
                <a:gd name="T25" fmla="*/ 147 h 212"/>
                <a:gd name="T26" fmla="*/ 98 w 184"/>
                <a:gd name="T27" fmla="*/ 204 h 212"/>
                <a:gd name="T28" fmla="*/ 155 w 184"/>
                <a:gd name="T29" fmla="*/ 212 h 212"/>
                <a:gd name="T30" fmla="*/ 184 w 184"/>
                <a:gd name="T31"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12">
                  <a:moveTo>
                    <a:pt x="184" y="20"/>
                  </a:moveTo>
                  <a:lnTo>
                    <a:pt x="49" y="0"/>
                  </a:lnTo>
                  <a:lnTo>
                    <a:pt x="41" y="29"/>
                  </a:lnTo>
                  <a:lnTo>
                    <a:pt x="37" y="25"/>
                  </a:lnTo>
                  <a:lnTo>
                    <a:pt x="25" y="25"/>
                  </a:lnTo>
                  <a:lnTo>
                    <a:pt x="21" y="61"/>
                  </a:lnTo>
                  <a:lnTo>
                    <a:pt x="29" y="90"/>
                  </a:lnTo>
                  <a:lnTo>
                    <a:pt x="17" y="98"/>
                  </a:lnTo>
                  <a:lnTo>
                    <a:pt x="17" y="110"/>
                  </a:lnTo>
                  <a:lnTo>
                    <a:pt x="8" y="118"/>
                  </a:lnTo>
                  <a:lnTo>
                    <a:pt x="13" y="135"/>
                  </a:lnTo>
                  <a:lnTo>
                    <a:pt x="4" y="139"/>
                  </a:lnTo>
                  <a:lnTo>
                    <a:pt x="0" y="147"/>
                  </a:lnTo>
                  <a:lnTo>
                    <a:pt x="98" y="204"/>
                  </a:lnTo>
                  <a:lnTo>
                    <a:pt x="155" y="212"/>
                  </a:lnTo>
                  <a:lnTo>
                    <a:pt x="184" y="2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8" name="Freeform 12"/>
            <p:cNvSpPr>
              <a:spLocks/>
            </p:cNvSpPr>
            <p:nvPr/>
          </p:nvSpPr>
          <p:spPr bwMode="auto">
            <a:xfrm>
              <a:off x="1705" y="1667"/>
              <a:ext cx="184" cy="212"/>
            </a:xfrm>
            <a:custGeom>
              <a:avLst/>
              <a:gdLst>
                <a:gd name="T0" fmla="*/ 184 w 184"/>
                <a:gd name="T1" fmla="*/ 20 h 212"/>
                <a:gd name="T2" fmla="*/ 49 w 184"/>
                <a:gd name="T3" fmla="*/ 0 h 212"/>
                <a:gd name="T4" fmla="*/ 41 w 184"/>
                <a:gd name="T5" fmla="*/ 29 h 212"/>
                <a:gd name="T6" fmla="*/ 37 w 184"/>
                <a:gd name="T7" fmla="*/ 25 h 212"/>
                <a:gd name="T8" fmla="*/ 25 w 184"/>
                <a:gd name="T9" fmla="*/ 25 h 212"/>
                <a:gd name="T10" fmla="*/ 21 w 184"/>
                <a:gd name="T11" fmla="*/ 61 h 212"/>
                <a:gd name="T12" fmla="*/ 29 w 184"/>
                <a:gd name="T13" fmla="*/ 90 h 212"/>
                <a:gd name="T14" fmla="*/ 17 w 184"/>
                <a:gd name="T15" fmla="*/ 98 h 212"/>
                <a:gd name="T16" fmla="*/ 17 w 184"/>
                <a:gd name="T17" fmla="*/ 110 h 212"/>
                <a:gd name="T18" fmla="*/ 8 w 184"/>
                <a:gd name="T19" fmla="*/ 118 h 212"/>
                <a:gd name="T20" fmla="*/ 13 w 184"/>
                <a:gd name="T21" fmla="*/ 135 h 212"/>
                <a:gd name="T22" fmla="*/ 4 w 184"/>
                <a:gd name="T23" fmla="*/ 139 h 212"/>
                <a:gd name="T24" fmla="*/ 0 w 184"/>
                <a:gd name="T25" fmla="*/ 147 h 212"/>
                <a:gd name="T26" fmla="*/ 98 w 184"/>
                <a:gd name="T27" fmla="*/ 204 h 212"/>
                <a:gd name="T28" fmla="*/ 155 w 184"/>
                <a:gd name="T29" fmla="*/ 212 h 212"/>
                <a:gd name="T30" fmla="*/ 184 w 184"/>
                <a:gd name="T31" fmla="*/ 20 h 212"/>
                <a:gd name="T32" fmla="*/ 184 w 184"/>
                <a:gd name="T33" fmla="*/ 2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4" h="212">
                  <a:moveTo>
                    <a:pt x="184" y="20"/>
                  </a:moveTo>
                  <a:lnTo>
                    <a:pt x="49" y="0"/>
                  </a:lnTo>
                  <a:lnTo>
                    <a:pt x="41" y="29"/>
                  </a:lnTo>
                  <a:lnTo>
                    <a:pt x="37" y="25"/>
                  </a:lnTo>
                  <a:lnTo>
                    <a:pt x="25" y="25"/>
                  </a:lnTo>
                  <a:lnTo>
                    <a:pt x="21" y="61"/>
                  </a:lnTo>
                  <a:lnTo>
                    <a:pt x="29" y="90"/>
                  </a:lnTo>
                  <a:lnTo>
                    <a:pt x="17" y="98"/>
                  </a:lnTo>
                  <a:lnTo>
                    <a:pt x="17" y="110"/>
                  </a:lnTo>
                  <a:lnTo>
                    <a:pt x="8" y="118"/>
                  </a:lnTo>
                  <a:lnTo>
                    <a:pt x="13" y="135"/>
                  </a:lnTo>
                  <a:lnTo>
                    <a:pt x="4" y="139"/>
                  </a:lnTo>
                  <a:lnTo>
                    <a:pt x="0" y="147"/>
                  </a:lnTo>
                  <a:lnTo>
                    <a:pt x="98" y="204"/>
                  </a:lnTo>
                  <a:lnTo>
                    <a:pt x="155" y="212"/>
                  </a:lnTo>
                  <a:lnTo>
                    <a:pt x="184" y="20"/>
                  </a:lnTo>
                  <a:lnTo>
                    <a:pt x="184" y="2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 name="Freeform 13"/>
            <p:cNvSpPr>
              <a:spLocks/>
            </p:cNvSpPr>
            <p:nvPr/>
          </p:nvSpPr>
          <p:spPr bwMode="auto">
            <a:xfrm>
              <a:off x="2275" y="1724"/>
              <a:ext cx="139" cy="122"/>
            </a:xfrm>
            <a:custGeom>
              <a:avLst/>
              <a:gdLst>
                <a:gd name="T0" fmla="*/ 135 w 139"/>
                <a:gd name="T1" fmla="*/ 16 h 122"/>
                <a:gd name="T2" fmla="*/ 119 w 139"/>
                <a:gd name="T3" fmla="*/ 16 h 122"/>
                <a:gd name="T4" fmla="*/ 127 w 139"/>
                <a:gd name="T5" fmla="*/ 8 h 122"/>
                <a:gd name="T6" fmla="*/ 123 w 139"/>
                <a:gd name="T7" fmla="*/ 0 h 122"/>
                <a:gd name="T8" fmla="*/ 106 w 139"/>
                <a:gd name="T9" fmla="*/ 0 h 122"/>
                <a:gd name="T10" fmla="*/ 0 w 139"/>
                <a:gd name="T11" fmla="*/ 4 h 122"/>
                <a:gd name="T12" fmla="*/ 9 w 139"/>
                <a:gd name="T13" fmla="*/ 41 h 122"/>
                <a:gd name="T14" fmla="*/ 5 w 139"/>
                <a:gd name="T15" fmla="*/ 102 h 122"/>
                <a:gd name="T16" fmla="*/ 21 w 139"/>
                <a:gd name="T17" fmla="*/ 106 h 122"/>
                <a:gd name="T18" fmla="*/ 21 w 139"/>
                <a:gd name="T19" fmla="*/ 122 h 122"/>
                <a:gd name="T20" fmla="*/ 102 w 139"/>
                <a:gd name="T21" fmla="*/ 122 h 122"/>
                <a:gd name="T22" fmla="*/ 102 w 139"/>
                <a:gd name="T23" fmla="*/ 106 h 122"/>
                <a:gd name="T24" fmla="*/ 98 w 139"/>
                <a:gd name="T25" fmla="*/ 106 h 122"/>
                <a:gd name="T26" fmla="*/ 98 w 139"/>
                <a:gd name="T27" fmla="*/ 98 h 122"/>
                <a:gd name="T28" fmla="*/ 102 w 139"/>
                <a:gd name="T29" fmla="*/ 98 h 122"/>
                <a:gd name="T30" fmla="*/ 102 w 139"/>
                <a:gd name="T31" fmla="*/ 90 h 122"/>
                <a:gd name="T32" fmla="*/ 110 w 139"/>
                <a:gd name="T33" fmla="*/ 82 h 122"/>
                <a:gd name="T34" fmla="*/ 106 w 139"/>
                <a:gd name="T35" fmla="*/ 78 h 122"/>
                <a:gd name="T36" fmla="*/ 114 w 139"/>
                <a:gd name="T37" fmla="*/ 74 h 122"/>
                <a:gd name="T38" fmla="*/ 114 w 139"/>
                <a:gd name="T39" fmla="*/ 57 h 122"/>
                <a:gd name="T40" fmla="*/ 123 w 139"/>
                <a:gd name="T41" fmla="*/ 57 h 122"/>
                <a:gd name="T42" fmla="*/ 123 w 139"/>
                <a:gd name="T43" fmla="*/ 53 h 122"/>
                <a:gd name="T44" fmla="*/ 127 w 139"/>
                <a:gd name="T45" fmla="*/ 45 h 122"/>
                <a:gd name="T46" fmla="*/ 123 w 139"/>
                <a:gd name="T47" fmla="*/ 37 h 122"/>
                <a:gd name="T48" fmla="*/ 131 w 139"/>
                <a:gd name="T49" fmla="*/ 33 h 122"/>
                <a:gd name="T50" fmla="*/ 131 w 139"/>
                <a:gd name="T51" fmla="*/ 25 h 122"/>
                <a:gd name="T52" fmla="*/ 139 w 139"/>
                <a:gd name="T53" fmla="*/ 21 h 122"/>
                <a:gd name="T54" fmla="*/ 135 w 139"/>
                <a:gd name="T55" fmla="*/ 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122">
                  <a:moveTo>
                    <a:pt x="135" y="16"/>
                  </a:moveTo>
                  <a:lnTo>
                    <a:pt x="119" y="16"/>
                  </a:lnTo>
                  <a:lnTo>
                    <a:pt x="127" y="8"/>
                  </a:lnTo>
                  <a:lnTo>
                    <a:pt x="123" y="0"/>
                  </a:lnTo>
                  <a:lnTo>
                    <a:pt x="106" y="0"/>
                  </a:lnTo>
                  <a:lnTo>
                    <a:pt x="0" y="4"/>
                  </a:lnTo>
                  <a:lnTo>
                    <a:pt x="9" y="41"/>
                  </a:lnTo>
                  <a:lnTo>
                    <a:pt x="5" y="102"/>
                  </a:lnTo>
                  <a:lnTo>
                    <a:pt x="21" y="106"/>
                  </a:lnTo>
                  <a:lnTo>
                    <a:pt x="21" y="122"/>
                  </a:lnTo>
                  <a:lnTo>
                    <a:pt x="102" y="122"/>
                  </a:lnTo>
                  <a:lnTo>
                    <a:pt x="102" y="106"/>
                  </a:lnTo>
                  <a:lnTo>
                    <a:pt x="98" y="106"/>
                  </a:lnTo>
                  <a:lnTo>
                    <a:pt x="98" y="98"/>
                  </a:lnTo>
                  <a:lnTo>
                    <a:pt x="102" y="98"/>
                  </a:lnTo>
                  <a:lnTo>
                    <a:pt x="102" y="90"/>
                  </a:lnTo>
                  <a:lnTo>
                    <a:pt x="110" y="82"/>
                  </a:lnTo>
                  <a:lnTo>
                    <a:pt x="106" y="78"/>
                  </a:lnTo>
                  <a:lnTo>
                    <a:pt x="114" y="74"/>
                  </a:lnTo>
                  <a:lnTo>
                    <a:pt x="114" y="57"/>
                  </a:lnTo>
                  <a:lnTo>
                    <a:pt x="123" y="57"/>
                  </a:lnTo>
                  <a:lnTo>
                    <a:pt x="123" y="53"/>
                  </a:lnTo>
                  <a:lnTo>
                    <a:pt x="127" y="45"/>
                  </a:lnTo>
                  <a:lnTo>
                    <a:pt x="123" y="37"/>
                  </a:lnTo>
                  <a:lnTo>
                    <a:pt x="131" y="33"/>
                  </a:lnTo>
                  <a:lnTo>
                    <a:pt x="131" y="25"/>
                  </a:lnTo>
                  <a:lnTo>
                    <a:pt x="139" y="21"/>
                  </a:lnTo>
                  <a:lnTo>
                    <a:pt x="135" y="1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 name="Freeform 14"/>
            <p:cNvSpPr>
              <a:spLocks/>
            </p:cNvSpPr>
            <p:nvPr/>
          </p:nvSpPr>
          <p:spPr bwMode="auto">
            <a:xfrm>
              <a:off x="2275" y="1724"/>
              <a:ext cx="139" cy="122"/>
            </a:xfrm>
            <a:custGeom>
              <a:avLst/>
              <a:gdLst>
                <a:gd name="T0" fmla="*/ 135 w 139"/>
                <a:gd name="T1" fmla="*/ 16 h 122"/>
                <a:gd name="T2" fmla="*/ 119 w 139"/>
                <a:gd name="T3" fmla="*/ 16 h 122"/>
                <a:gd name="T4" fmla="*/ 127 w 139"/>
                <a:gd name="T5" fmla="*/ 8 h 122"/>
                <a:gd name="T6" fmla="*/ 123 w 139"/>
                <a:gd name="T7" fmla="*/ 0 h 122"/>
                <a:gd name="T8" fmla="*/ 106 w 139"/>
                <a:gd name="T9" fmla="*/ 0 h 122"/>
                <a:gd name="T10" fmla="*/ 0 w 139"/>
                <a:gd name="T11" fmla="*/ 4 h 122"/>
                <a:gd name="T12" fmla="*/ 9 w 139"/>
                <a:gd name="T13" fmla="*/ 41 h 122"/>
                <a:gd name="T14" fmla="*/ 5 w 139"/>
                <a:gd name="T15" fmla="*/ 102 h 122"/>
                <a:gd name="T16" fmla="*/ 21 w 139"/>
                <a:gd name="T17" fmla="*/ 106 h 122"/>
                <a:gd name="T18" fmla="*/ 21 w 139"/>
                <a:gd name="T19" fmla="*/ 122 h 122"/>
                <a:gd name="T20" fmla="*/ 102 w 139"/>
                <a:gd name="T21" fmla="*/ 122 h 122"/>
                <a:gd name="T22" fmla="*/ 102 w 139"/>
                <a:gd name="T23" fmla="*/ 106 h 122"/>
                <a:gd name="T24" fmla="*/ 98 w 139"/>
                <a:gd name="T25" fmla="*/ 106 h 122"/>
                <a:gd name="T26" fmla="*/ 98 w 139"/>
                <a:gd name="T27" fmla="*/ 98 h 122"/>
                <a:gd name="T28" fmla="*/ 102 w 139"/>
                <a:gd name="T29" fmla="*/ 98 h 122"/>
                <a:gd name="T30" fmla="*/ 102 w 139"/>
                <a:gd name="T31" fmla="*/ 90 h 122"/>
                <a:gd name="T32" fmla="*/ 110 w 139"/>
                <a:gd name="T33" fmla="*/ 82 h 122"/>
                <a:gd name="T34" fmla="*/ 106 w 139"/>
                <a:gd name="T35" fmla="*/ 78 h 122"/>
                <a:gd name="T36" fmla="*/ 114 w 139"/>
                <a:gd name="T37" fmla="*/ 74 h 122"/>
                <a:gd name="T38" fmla="*/ 114 w 139"/>
                <a:gd name="T39" fmla="*/ 57 h 122"/>
                <a:gd name="T40" fmla="*/ 123 w 139"/>
                <a:gd name="T41" fmla="*/ 57 h 122"/>
                <a:gd name="T42" fmla="*/ 123 w 139"/>
                <a:gd name="T43" fmla="*/ 53 h 122"/>
                <a:gd name="T44" fmla="*/ 127 w 139"/>
                <a:gd name="T45" fmla="*/ 45 h 122"/>
                <a:gd name="T46" fmla="*/ 123 w 139"/>
                <a:gd name="T47" fmla="*/ 37 h 122"/>
                <a:gd name="T48" fmla="*/ 131 w 139"/>
                <a:gd name="T49" fmla="*/ 33 h 122"/>
                <a:gd name="T50" fmla="*/ 131 w 139"/>
                <a:gd name="T51" fmla="*/ 25 h 122"/>
                <a:gd name="T52" fmla="*/ 139 w 139"/>
                <a:gd name="T53" fmla="*/ 21 h 122"/>
                <a:gd name="T54" fmla="*/ 135 w 139"/>
                <a:gd name="T55" fmla="*/ 16 h 122"/>
                <a:gd name="T56" fmla="*/ 135 w 139"/>
                <a:gd name="T57"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22">
                  <a:moveTo>
                    <a:pt x="135" y="16"/>
                  </a:moveTo>
                  <a:lnTo>
                    <a:pt x="119" y="16"/>
                  </a:lnTo>
                  <a:lnTo>
                    <a:pt x="127" y="8"/>
                  </a:lnTo>
                  <a:lnTo>
                    <a:pt x="123" y="0"/>
                  </a:lnTo>
                  <a:lnTo>
                    <a:pt x="106" y="0"/>
                  </a:lnTo>
                  <a:lnTo>
                    <a:pt x="0" y="4"/>
                  </a:lnTo>
                  <a:lnTo>
                    <a:pt x="9" y="41"/>
                  </a:lnTo>
                  <a:lnTo>
                    <a:pt x="5" y="102"/>
                  </a:lnTo>
                  <a:lnTo>
                    <a:pt x="21" y="106"/>
                  </a:lnTo>
                  <a:lnTo>
                    <a:pt x="21" y="122"/>
                  </a:lnTo>
                  <a:lnTo>
                    <a:pt x="102" y="122"/>
                  </a:lnTo>
                  <a:lnTo>
                    <a:pt x="102" y="106"/>
                  </a:lnTo>
                  <a:lnTo>
                    <a:pt x="98" y="106"/>
                  </a:lnTo>
                  <a:lnTo>
                    <a:pt x="98" y="98"/>
                  </a:lnTo>
                  <a:lnTo>
                    <a:pt x="102" y="98"/>
                  </a:lnTo>
                  <a:lnTo>
                    <a:pt x="102" y="90"/>
                  </a:lnTo>
                  <a:lnTo>
                    <a:pt x="110" y="82"/>
                  </a:lnTo>
                  <a:lnTo>
                    <a:pt x="106" y="78"/>
                  </a:lnTo>
                  <a:lnTo>
                    <a:pt x="114" y="74"/>
                  </a:lnTo>
                  <a:lnTo>
                    <a:pt x="114" y="57"/>
                  </a:lnTo>
                  <a:lnTo>
                    <a:pt x="123" y="57"/>
                  </a:lnTo>
                  <a:lnTo>
                    <a:pt x="123" y="53"/>
                  </a:lnTo>
                  <a:lnTo>
                    <a:pt x="127" y="45"/>
                  </a:lnTo>
                  <a:lnTo>
                    <a:pt x="123" y="37"/>
                  </a:lnTo>
                  <a:lnTo>
                    <a:pt x="131" y="33"/>
                  </a:lnTo>
                  <a:lnTo>
                    <a:pt x="131" y="25"/>
                  </a:lnTo>
                  <a:lnTo>
                    <a:pt x="139" y="21"/>
                  </a:lnTo>
                  <a:lnTo>
                    <a:pt x="135" y="16"/>
                  </a:lnTo>
                  <a:lnTo>
                    <a:pt x="135"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1" name="Freeform 15"/>
            <p:cNvSpPr>
              <a:spLocks/>
            </p:cNvSpPr>
            <p:nvPr/>
          </p:nvSpPr>
          <p:spPr bwMode="auto">
            <a:xfrm>
              <a:off x="1518" y="1435"/>
              <a:ext cx="216" cy="371"/>
            </a:xfrm>
            <a:custGeom>
              <a:avLst/>
              <a:gdLst>
                <a:gd name="T0" fmla="*/ 208 w 216"/>
                <a:gd name="T1" fmla="*/ 293 h 371"/>
                <a:gd name="T2" fmla="*/ 98 w 216"/>
                <a:gd name="T3" fmla="*/ 130 h 371"/>
                <a:gd name="T4" fmla="*/ 122 w 216"/>
                <a:gd name="T5" fmla="*/ 32 h 371"/>
                <a:gd name="T6" fmla="*/ 20 w 216"/>
                <a:gd name="T7" fmla="*/ 0 h 371"/>
                <a:gd name="T8" fmla="*/ 16 w 216"/>
                <a:gd name="T9" fmla="*/ 32 h 371"/>
                <a:gd name="T10" fmla="*/ 0 w 216"/>
                <a:gd name="T11" fmla="*/ 53 h 371"/>
                <a:gd name="T12" fmla="*/ 8 w 216"/>
                <a:gd name="T13" fmla="*/ 73 h 371"/>
                <a:gd name="T14" fmla="*/ 4 w 216"/>
                <a:gd name="T15" fmla="*/ 106 h 371"/>
                <a:gd name="T16" fmla="*/ 16 w 216"/>
                <a:gd name="T17" fmla="*/ 134 h 371"/>
                <a:gd name="T18" fmla="*/ 12 w 216"/>
                <a:gd name="T19" fmla="*/ 142 h 371"/>
                <a:gd name="T20" fmla="*/ 24 w 216"/>
                <a:gd name="T21" fmla="*/ 151 h 371"/>
                <a:gd name="T22" fmla="*/ 29 w 216"/>
                <a:gd name="T23" fmla="*/ 142 h 371"/>
                <a:gd name="T24" fmla="*/ 33 w 216"/>
                <a:gd name="T25" fmla="*/ 146 h 371"/>
                <a:gd name="T26" fmla="*/ 29 w 216"/>
                <a:gd name="T27" fmla="*/ 146 h 371"/>
                <a:gd name="T28" fmla="*/ 33 w 216"/>
                <a:gd name="T29" fmla="*/ 167 h 371"/>
                <a:gd name="T30" fmla="*/ 24 w 216"/>
                <a:gd name="T31" fmla="*/ 159 h 371"/>
                <a:gd name="T32" fmla="*/ 24 w 216"/>
                <a:gd name="T33" fmla="*/ 151 h 371"/>
                <a:gd name="T34" fmla="*/ 20 w 216"/>
                <a:gd name="T35" fmla="*/ 171 h 371"/>
                <a:gd name="T36" fmla="*/ 33 w 216"/>
                <a:gd name="T37" fmla="*/ 183 h 371"/>
                <a:gd name="T38" fmla="*/ 24 w 216"/>
                <a:gd name="T39" fmla="*/ 204 h 371"/>
                <a:gd name="T40" fmla="*/ 45 w 216"/>
                <a:gd name="T41" fmla="*/ 240 h 371"/>
                <a:gd name="T42" fmla="*/ 41 w 216"/>
                <a:gd name="T43" fmla="*/ 248 h 371"/>
                <a:gd name="T44" fmla="*/ 49 w 216"/>
                <a:gd name="T45" fmla="*/ 252 h 371"/>
                <a:gd name="T46" fmla="*/ 45 w 216"/>
                <a:gd name="T47" fmla="*/ 273 h 371"/>
                <a:gd name="T48" fmla="*/ 49 w 216"/>
                <a:gd name="T49" fmla="*/ 277 h 371"/>
                <a:gd name="T50" fmla="*/ 69 w 216"/>
                <a:gd name="T51" fmla="*/ 285 h 371"/>
                <a:gd name="T52" fmla="*/ 81 w 216"/>
                <a:gd name="T53" fmla="*/ 297 h 371"/>
                <a:gd name="T54" fmla="*/ 98 w 216"/>
                <a:gd name="T55" fmla="*/ 305 h 371"/>
                <a:gd name="T56" fmla="*/ 98 w 216"/>
                <a:gd name="T57" fmla="*/ 314 h 371"/>
                <a:gd name="T58" fmla="*/ 106 w 216"/>
                <a:gd name="T59" fmla="*/ 318 h 371"/>
                <a:gd name="T60" fmla="*/ 118 w 216"/>
                <a:gd name="T61" fmla="*/ 334 h 371"/>
                <a:gd name="T62" fmla="*/ 122 w 216"/>
                <a:gd name="T63" fmla="*/ 363 h 371"/>
                <a:gd name="T64" fmla="*/ 191 w 216"/>
                <a:gd name="T65" fmla="*/ 371 h 371"/>
                <a:gd name="T66" fmla="*/ 200 w 216"/>
                <a:gd name="T67" fmla="*/ 367 h 371"/>
                <a:gd name="T68" fmla="*/ 195 w 216"/>
                <a:gd name="T69" fmla="*/ 350 h 371"/>
                <a:gd name="T70" fmla="*/ 204 w 216"/>
                <a:gd name="T71" fmla="*/ 342 h 371"/>
                <a:gd name="T72" fmla="*/ 204 w 216"/>
                <a:gd name="T73" fmla="*/ 330 h 371"/>
                <a:gd name="T74" fmla="*/ 216 w 216"/>
                <a:gd name="T75" fmla="*/ 322 h 371"/>
                <a:gd name="T76" fmla="*/ 208 w 216"/>
                <a:gd name="T77" fmla="*/ 29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371">
                  <a:moveTo>
                    <a:pt x="208" y="293"/>
                  </a:moveTo>
                  <a:lnTo>
                    <a:pt x="98" y="130"/>
                  </a:lnTo>
                  <a:lnTo>
                    <a:pt x="122" y="32"/>
                  </a:lnTo>
                  <a:lnTo>
                    <a:pt x="20" y="0"/>
                  </a:lnTo>
                  <a:lnTo>
                    <a:pt x="16" y="32"/>
                  </a:lnTo>
                  <a:lnTo>
                    <a:pt x="0" y="53"/>
                  </a:lnTo>
                  <a:lnTo>
                    <a:pt x="8" y="73"/>
                  </a:lnTo>
                  <a:lnTo>
                    <a:pt x="4" y="106"/>
                  </a:lnTo>
                  <a:lnTo>
                    <a:pt x="16" y="134"/>
                  </a:lnTo>
                  <a:lnTo>
                    <a:pt x="12" y="142"/>
                  </a:lnTo>
                  <a:lnTo>
                    <a:pt x="24" y="151"/>
                  </a:lnTo>
                  <a:lnTo>
                    <a:pt x="29" y="142"/>
                  </a:lnTo>
                  <a:lnTo>
                    <a:pt x="33" y="146"/>
                  </a:lnTo>
                  <a:lnTo>
                    <a:pt x="29" y="146"/>
                  </a:lnTo>
                  <a:lnTo>
                    <a:pt x="33" y="167"/>
                  </a:lnTo>
                  <a:lnTo>
                    <a:pt x="24" y="159"/>
                  </a:lnTo>
                  <a:lnTo>
                    <a:pt x="24" y="151"/>
                  </a:lnTo>
                  <a:lnTo>
                    <a:pt x="20" y="171"/>
                  </a:lnTo>
                  <a:lnTo>
                    <a:pt x="33" y="183"/>
                  </a:lnTo>
                  <a:lnTo>
                    <a:pt x="24" y="204"/>
                  </a:lnTo>
                  <a:lnTo>
                    <a:pt x="45" y="240"/>
                  </a:lnTo>
                  <a:lnTo>
                    <a:pt x="41" y="248"/>
                  </a:lnTo>
                  <a:lnTo>
                    <a:pt x="49" y="252"/>
                  </a:lnTo>
                  <a:lnTo>
                    <a:pt x="45" y="273"/>
                  </a:lnTo>
                  <a:lnTo>
                    <a:pt x="49" y="277"/>
                  </a:lnTo>
                  <a:lnTo>
                    <a:pt x="69" y="285"/>
                  </a:lnTo>
                  <a:lnTo>
                    <a:pt x="81" y="297"/>
                  </a:lnTo>
                  <a:lnTo>
                    <a:pt x="98" y="305"/>
                  </a:lnTo>
                  <a:lnTo>
                    <a:pt x="98" y="314"/>
                  </a:lnTo>
                  <a:lnTo>
                    <a:pt x="106" y="318"/>
                  </a:lnTo>
                  <a:lnTo>
                    <a:pt x="118" y="334"/>
                  </a:lnTo>
                  <a:lnTo>
                    <a:pt x="122" y="363"/>
                  </a:lnTo>
                  <a:lnTo>
                    <a:pt x="191" y="371"/>
                  </a:lnTo>
                  <a:lnTo>
                    <a:pt x="200" y="367"/>
                  </a:lnTo>
                  <a:lnTo>
                    <a:pt x="195" y="350"/>
                  </a:lnTo>
                  <a:lnTo>
                    <a:pt x="204" y="342"/>
                  </a:lnTo>
                  <a:lnTo>
                    <a:pt x="204" y="330"/>
                  </a:lnTo>
                  <a:lnTo>
                    <a:pt x="216" y="322"/>
                  </a:lnTo>
                  <a:lnTo>
                    <a:pt x="208" y="29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2" name="Freeform 16"/>
            <p:cNvSpPr>
              <a:spLocks/>
            </p:cNvSpPr>
            <p:nvPr/>
          </p:nvSpPr>
          <p:spPr bwMode="auto">
            <a:xfrm>
              <a:off x="1518" y="1435"/>
              <a:ext cx="216" cy="371"/>
            </a:xfrm>
            <a:custGeom>
              <a:avLst/>
              <a:gdLst>
                <a:gd name="T0" fmla="*/ 208 w 216"/>
                <a:gd name="T1" fmla="*/ 293 h 371"/>
                <a:gd name="T2" fmla="*/ 98 w 216"/>
                <a:gd name="T3" fmla="*/ 130 h 371"/>
                <a:gd name="T4" fmla="*/ 122 w 216"/>
                <a:gd name="T5" fmla="*/ 32 h 371"/>
                <a:gd name="T6" fmla="*/ 20 w 216"/>
                <a:gd name="T7" fmla="*/ 0 h 371"/>
                <a:gd name="T8" fmla="*/ 16 w 216"/>
                <a:gd name="T9" fmla="*/ 32 h 371"/>
                <a:gd name="T10" fmla="*/ 0 w 216"/>
                <a:gd name="T11" fmla="*/ 53 h 371"/>
                <a:gd name="T12" fmla="*/ 8 w 216"/>
                <a:gd name="T13" fmla="*/ 73 h 371"/>
                <a:gd name="T14" fmla="*/ 4 w 216"/>
                <a:gd name="T15" fmla="*/ 106 h 371"/>
                <a:gd name="T16" fmla="*/ 16 w 216"/>
                <a:gd name="T17" fmla="*/ 134 h 371"/>
                <a:gd name="T18" fmla="*/ 12 w 216"/>
                <a:gd name="T19" fmla="*/ 142 h 371"/>
                <a:gd name="T20" fmla="*/ 24 w 216"/>
                <a:gd name="T21" fmla="*/ 151 h 371"/>
                <a:gd name="T22" fmla="*/ 29 w 216"/>
                <a:gd name="T23" fmla="*/ 142 h 371"/>
                <a:gd name="T24" fmla="*/ 33 w 216"/>
                <a:gd name="T25" fmla="*/ 146 h 371"/>
                <a:gd name="T26" fmla="*/ 29 w 216"/>
                <a:gd name="T27" fmla="*/ 146 h 371"/>
                <a:gd name="T28" fmla="*/ 33 w 216"/>
                <a:gd name="T29" fmla="*/ 167 h 371"/>
                <a:gd name="T30" fmla="*/ 24 w 216"/>
                <a:gd name="T31" fmla="*/ 159 h 371"/>
                <a:gd name="T32" fmla="*/ 24 w 216"/>
                <a:gd name="T33" fmla="*/ 151 h 371"/>
                <a:gd name="T34" fmla="*/ 20 w 216"/>
                <a:gd name="T35" fmla="*/ 171 h 371"/>
                <a:gd name="T36" fmla="*/ 33 w 216"/>
                <a:gd name="T37" fmla="*/ 183 h 371"/>
                <a:gd name="T38" fmla="*/ 24 w 216"/>
                <a:gd name="T39" fmla="*/ 204 h 371"/>
                <a:gd name="T40" fmla="*/ 45 w 216"/>
                <a:gd name="T41" fmla="*/ 240 h 371"/>
                <a:gd name="T42" fmla="*/ 41 w 216"/>
                <a:gd name="T43" fmla="*/ 248 h 371"/>
                <a:gd name="T44" fmla="*/ 49 w 216"/>
                <a:gd name="T45" fmla="*/ 252 h 371"/>
                <a:gd name="T46" fmla="*/ 45 w 216"/>
                <a:gd name="T47" fmla="*/ 273 h 371"/>
                <a:gd name="T48" fmla="*/ 49 w 216"/>
                <a:gd name="T49" fmla="*/ 277 h 371"/>
                <a:gd name="T50" fmla="*/ 69 w 216"/>
                <a:gd name="T51" fmla="*/ 285 h 371"/>
                <a:gd name="T52" fmla="*/ 81 w 216"/>
                <a:gd name="T53" fmla="*/ 297 h 371"/>
                <a:gd name="T54" fmla="*/ 98 w 216"/>
                <a:gd name="T55" fmla="*/ 305 h 371"/>
                <a:gd name="T56" fmla="*/ 98 w 216"/>
                <a:gd name="T57" fmla="*/ 314 h 371"/>
                <a:gd name="T58" fmla="*/ 106 w 216"/>
                <a:gd name="T59" fmla="*/ 318 h 371"/>
                <a:gd name="T60" fmla="*/ 118 w 216"/>
                <a:gd name="T61" fmla="*/ 334 h 371"/>
                <a:gd name="T62" fmla="*/ 122 w 216"/>
                <a:gd name="T63" fmla="*/ 363 h 371"/>
                <a:gd name="T64" fmla="*/ 191 w 216"/>
                <a:gd name="T65" fmla="*/ 371 h 371"/>
                <a:gd name="T66" fmla="*/ 200 w 216"/>
                <a:gd name="T67" fmla="*/ 367 h 371"/>
                <a:gd name="T68" fmla="*/ 195 w 216"/>
                <a:gd name="T69" fmla="*/ 350 h 371"/>
                <a:gd name="T70" fmla="*/ 204 w 216"/>
                <a:gd name="T71" fmla="*/ 342 h 371"/>
                <a:gd name="T72" fmla="*/ 204 w 216"/>
                <a:gd name="T73" fmla="*/ 330 h 371"/>
                <a:gd name="T74" fmla="*/ 216 w 216"/>
                <a:gd name="T75" fmla="*/ 322 h 371"/>
                <a:gd name="T76" fmla="*/ 208 w 216"/>
                <a:gd name="T77" fmla="*/ 293 h 371"/>
                <a:gd name="T78" fmla="*/ 208 w 216"/>
                <a:gd name="T79" fmla="*/ 29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371">
                  <a:moveTo>
                    <a:pt x="208" y="293"/>
                  </a:moveTo>
                  <a:lnTo>
                    <a:pt x="98" y="130"/>
                  </a:lnTo>
                  <a:lnTo>
                    <a:pt x="122" y="32"/>
                  </a:lnTo>
                  <a:lnTo>
                    <a:pt x="20" y="0"/>
                  </a:lnTo>
                  <a:lnTo>
                    <a:pt x="16" y="32"/>
                  </a:lnTo>
                  <a:lnTo>
                    <a:pt x="0" y="53"/>
                  </a:lnTo>
                  <a:lnTo>
                    <a:pt x="8" y="73"/>
                  </a:lnTo>
                  <a:lnTo>
                    <a:pt x="4" y="106"/>
                  </a:lnTo>
                  <a:lnTo>
                    <a:pt x="16" y="134"/>
                  </a:lnTo>
                  <a:lnTo>
                    <a:pt x="12" y="142"/>
                  </a:lnTo>
                  <a:lnTo>
                    <a:pt x="24" y="151"/>
                  </a:lnTo>
                  <a:lnTo>
                    <a:pt x="29" y="142"/>
                  </a:lnTo>
                  <a:lnTo>
                    <a:pt x="33" y="146"/>
                  </a:lnTo>
                  <a:lnTo>
                    <a:pt x="29" y="146"/>
                  </a:lnTo>
                  <a:lnTo>
                    <a:pt x="33" y="167"/>
                  </a:lnTo>
                  <a:lnTo>
                    <a:pt x="24" y="159"/>
                  </a:lnTo>
                  <a:lnTo>
                    <a:pt x="24" y="151"/>
                  </a:lnTo>
                  <a:lnTo>
                    <a:pt x="20" y="171"/>
                  </a:lnTo>
                  <a:lnTo>
                    <a:pt x="33" y="183"/>
                  </a:lnTo>
                  <a:lnTo>
                    <a:pt x="24" y="204"/>
                  </a:lnTo>
                  <a:lnTo>
                    <a:pt x="45" y="240"/>
                  </a:lnTo>
                  <a:lnTo>
                    <a:pt x="41" y="248"/>
                  </a:lnTo>
                  <a:lnTo>
                    <a:pt x="49" y="252"/>
                  </a:lnTo>
                  <a:lnTo>
                    <a:pt x="45" y="273"/>
                  </a:lnTo>
                  <a:lnTo>
                    <a:pt x="49" y="277"/>
                  </a:lnTo>
                  <a:lnTo>
                    <a:pt x="69" y="285"/>
                  </a:lnTo>
                  <a:lnTo>
                    <a:pt x="81" y="297"/>
                  </a:lnTo>
                  <a:lnTo>
                    <a:pt x="98" y="305"/>
                  </a:lnTo>
                  <a:lnTo>
                    <a:pt x="98" y="314"/>
                  </a:lnTo>
                  <a:lnTo>
                    <a:pt x="106" y="318"/>
                  </a:lnTo>
                  <a:lnTo>
                    <a:pt x="118" y="334"/>
                  </a:lnTo>
                  <a:lnTo>
                    <a:pt x="122" y="363"/>
                  </a:lnTo>
                  <a:lnTo>
                    <a:pt x="191" y="371"/>
                  </a:lnTo>
                  <a:lnTo>
                    <a:pt x="200" y="367"/>
                  </a:lnTo>
                  <a:lnTo>
                    <a:pt x="195" y="350"/>
                  </a:lnTo>
                  <a:lnTo>
                    <a:pt x="204" y="342"/>
                  </a:lnTo>
                  <a:lnTo>
                    <a:pt x="204" y="330"/>
                  </a:lnTo>
                  <a:lnTo>
                    <a:pt x="216" y="322"/>
                  </a:lnTo>
                  <a:lnTo>
                    <a:pt x="208" y="293"/>
                  </a:lnTo>
                  <a:lnTo>
                    <a:pt x="208" y="29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3" name="Freeform 17"/>
            <p:cNvSpPr>
              <a:spLocks/>
            </p:cNvSpPr>
            <p:nvPr/>
          </p:nvSpPr>
          <p:spPr bwMode="auto">
            <a:xfrm>
              <a:off x="1889" y="1553"/>
              <a:ext cx="195" cy="155"/>
            </a:xfrm>
            <a:custGeom>
              <a:avLst/>
              <a:gdLst>
                <a:gd name="T0" fmla="*/ 195 w 195"/>
                <a:gd name="T1" fmla="*/ 53 h 155"/>
                <a:gd name="T2" fmla="*/ 195 w 195"/>
                <a:gd name="T3" fmla="*/ 16 h 155"/>
                <a:gd name="T4" fmla="*/ 146 w 195"/>
                <a:gd name="T5" fmla="*/ 12 h 155"/>
                <a:gd name="T6" fmla="*/ 20 w 195"/>
                <a:gd name="T7" fmla="*/ 0 h 155"/>
                <a:gd name="T8" fmla="*/ 0 w 195"/>
                <a:gd name="T9" fmla="*/ 134 h 155"/>
                <a:gd name="T10" fmla="*/ 162 w 195"/>
                <a:gd name="T11" fmla="*/ 151 h 155"/>
                <a:gd name="T12" fmla="*/ 187 w 195"/>
                <a:gd name="T13" fmla="*/ 155 h 155"/>
                <a:gd name="T14" fmla="*/ 195 w 195"/>
                <a:gd name="T15" fmla="*/ 53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155">
                  <a:moveTo>
                    <a:pt x="195" y="53"/>
                  </a:moveTo>
                  <a:lnTo>
                    <a:pt x="195" y="16"/>
                  </a:lnTo>
                  <a:lnTo>
                    <a:pt x="146" y="12"/>
                  </a:lnTo>
                  <a:lnTo>
                    <a:pt x="20" y="0"/>
                  </a:lnTo>
                  <a:lnTo>
                    <a:pt x="0" y="134"/>
                  </a:lnTo>
                  <a:lnTo>
                    <a:pt x="162" y="151"/>
                  </a:lnTo>
                  <a:lnTo>
                    <a:pt x="187" y="155"/>
                  </a:lnTo>
                  <a:lnTo>
                    <a:pt x="195" y="53"/>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4" name="Freeform 18"/>
            <p:cNvSpPr>
              <a:spLocks/>
            </p:cNvSpPr>
            <p:nvPr/>
          </p:nvSpPr>
          <p:spPr bwMode="auto">
            <a:xfrm>
              <a:off x="1889" y="1553"/>
              <a:ext cx="195" cy="155"/>
            </a:xfrm>
            <a:custGeom>
              <a:avLst/>
              <a:gdLst>
                <a:gd name="T0" fmla="*/ 195 w 195"/>
                <a:gd name="T1" fmla="*/ 53 h 155"/>
                <a:gd name="T2" fmla="*/ 195 w 195"/>
                <a:gd name="T3" fmla="*/ 16 h 155"/>
                <a:gd name="T4" fmla="*/ 146 w 195"/>
                <a:gd name="T5" fmla="*/ 12 h 155"/>
                <a:gd name="T6" fmla="*/ 20 w 195"/>
                <a:gd name="T7" fmla="*/ 0 h 155"/>
                <a:gd name="T8" fmla="*/ 0 w 195"/>
                <a:gd name="T9" fmla="*/ 134 h 155"/>
                <a:gd name="T10" fmla="*/ 162 w 195"/>
                <a:gd name="T11" fmla="*/ 151 h 155"/>
                <a:gd name="T12" fmla="*/ 187 w 195"/>
                <a:gd name="T13" fmla="*/ 155 h 155"/>
                <a:gd name="T14" fmla="*/ 195 w 195"/>
                <a:gd name="T15" fmla="*/ 53 h 155"/>
                <a:gd name="T16" fmla="*/ 195 w 195"/>
                <a:gd name="T17"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5">
                  <a:moveTo>
                    <a:pt x="195" y="53"/>
                  </a:moveTo>
                  <a:lnTo>
                    <a:pt x="195" y="16"/>
                  </a:lnTo>
                  <a:lnTo>
                    <a:pt x="146" y="12"/>
                  </a:lnTo>
                  <a:lnTo>
                    <a:pt x="20" y="0"/>
                  </a:lnTo>
                  <a:lnTo>
                    <a:pt x="0" y="134"/>
                  </a:lnTo>
                  <a:lnTo>
                    <a:pt x="162" y="151"/>
                  </a:lnTo>
                  <a:lnTo>
                    <a:pt x="187" y="155"/>
                  </a:lnTo>
                  <a:lnTo>
                    <a:pt x="195" y="53"/>
                  </a:lnTo>
                  <a:lnTo>
                    <a:pt x="195"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5" name="Freeform 19"/>
            <p:cNvSpPr>
              <a:spLocks/>
            </p:cNvSpPr>
            <p:nvPr/>
          </p:nvSpPr>
          <p:spPr bwMode="auto">
            <a:xfrm>
              <a:off x="2801" y="1467"/>
              <a:ext cx="45" cy="45"/>
            </a:xfrm>
            <a:custGeom>
              <a:avLst/>
              <a:gdLst>
                <a:gd name="T0" fmla="*/ 40 w 45"/>
                <a:gd name="T1" fmla="*/ 0 h 45"/>
                <a:gd name="T2" fmla="*/ 0 w 45"/>
                <a:gd name="T3" fmla="*/ 8 h 45"/>
                <a:gd name="T4" fmla="*/ 8 w 45"/>
                <a:gd name="T5" fmla="*/ 37 h 45"/>
                <a:gd name="T6" fmla="*/ 0 w 45"/>
                <a:gd name="T7" fmla="*/ 41 h 45"/>
                <a:gd name="T8" fmla="*/ 4 w 45"/>
                <a:gd name="T9" fmla="*/ 45 h 45"/>
                <a:gd name="T10" fmla="*/ 20 w 45"/>
                <a:gd name="T11" fmla="*/ 29 h 45"/>
                <a:gd name="T12" fmla="*/ 32 w 45"/>
                <a:gd name="T13" fmla="*/ 25 h 45"/>
                <a:gd name="T14" fmla="*/ 45 w 45"/>
                <a:gd name="T15" fmla="*/ 17 h 45"/>
                <a:gd name="T16" fmla="*/ 40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40" y="0"/>
                  </a:moveTo>
                  <a:lnTo>
                    <a:pt x="0" y="8"/>
                  </a:lnTo>
                  <a:lnTo>
                    <a:pt x="8" y="37"/>
                  </a:lnTo>
                  <a:lnTo>
                    <a:pt x="0" y="41"/>
                  </a:lnTo>
                  <a:lnTo>
                    <a:pt x="4" y="45"/>
                  </a:lnTo>
                  <a:lnTo>
                    <a:pt x="20" y="29"/>
                  </a:lnTo>
                  <a:lnTo>
                    <a:pt x="32" y="25"/>
                  </a:lnTo>
                  <a:lnTo>
                    <a:pt x="45" y="17"/>
                  </a:lnTo>
                  <a:lnTo>
                    <a:pt x="40" y="0"/>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6" name="Freeform 20"/>
            <p:cNvSpPr>
              <a:spLocks/>
            </p:cNvSpPr>
            <p:nvPr/>
          </p:nvSpPr>
          <p:spPr bwMode="auto">
            <a:xfrm>
              <a:off x="2801" y="1467"/>
              <a:ext cx="45" cy="45"/>
            </a:xfrm>
            <a:custGeom>
              <a:avLst/>
              <a:gdLst>
                <a:gd name="T0" fmla="*/ 40 w 45"/>
                <a:gd name="T1" fmla="*/ 0 h 45"/>
                <a:gd name="T2" fmla="*/ 0 w 45"/>
                <a:gd name="T3" fmla="*/ 8 h 45"/>
                <a:gd name="T4" fmla="*/ 8 w 45"/>
                <a:gd name="T5" fmla="*/ 37 h 45"/>
                <a:gd name="T6" fmla="*/ 0 w 45"/>
                <a:gd name="T7" fmla="*/ 41 h 45"/>
                <a:gd name="T8" fmla="*/ 4 w 45"/>
                <a:gd name="T9" fmla="*/ 45 h 45"/>
                <a:gd name="T10" fmla="*/ 20 w 45"/>
                <a:gd name="T11" fmla="*/ 29 h 45"/>
                <a:gd name="T12" fmla="*/ 32 w 45"/>
                <a:gd name="T13" fmla="*/ 25 h 45"/>
                <a:gd name="T14" fmla="*/ 45 w 45"/>
                <a:gd name="T15" fmla="*/ 17 h 45"/>
                <a:gd name="T16" fmla="*/ 40 w 45"/>
                <a:gd name="T17" fmla="*/ 0 h 45"/>
                <a:gd name="T18" fmla="*/ 40 w 45"/>
                <a:gd name="T1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5">
                  <a:moveTo>
                    <a:pt x="40" y="0"/>
                  </a:moveTo>
                  <a:lnTo>
                    <a:pt x="0" y="8"/>
                  </a:lnTo>
                  <a:lnTo>
                    <a:pt x="8" y="37"/>
                  </a:lnTo>
                  <a:lnTo>
                    <a:pt x="0" y="41"/>
                  </a:lnTo>
                  <a:lnTo>
                    <a:pt x="4" y="45"/>
                  </a:lnTo>
                  <a:lnTo>
                    <a:pt x="20" y="29"/>
                  </a:lnTo>
                  <a:lnTo>
                    <a:pt x="32" y="25"/>
                  </a:lnTo>
                  <a:lnTo>
                    <a:pt x="45" y="17"/>
                  </a:lnTo>
                  <a:lnTo>
                    <a:pt x="40" y="0"/>
                  </a:lnTo>
                  <a:lnTo>
                    <a:pt x="40"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7" name="Freeform 21"/>
            <p:cNvSpPr>
              <a:spLocks/>
            </p:cNvSpPr>
            <p:nvPr/>
          </p:nvSpPr>
          <p:spPr bwMode="auto">
            <a:xfrm>
              <a:off x="2760" y="1561"/>
              <a:ext cx="29" cy="45"/>
            </a:xfrm>
            <a:custGeom>
              <a:avLst/>
              <a:gdLst>
                <a:gd name="T0" fmla="*/ 29 w 29"/>
                <a:gd name="T1" fmla="*/ 37 h 45"/>
                <a:gd name="T2" fmla="*/ 24 w 29"/>
                <a:gd name="T3" fmla="*/ 29 h 45"/>
                <a:gd name="T4" fmla="*/ 8 w 29"/>
                <a:gd name="T5" fmla="*/ 12 h 45"/>
                <a:gd name="T6" fmla="*/ 8 w 29"/>
                <a:gd name="T7" fmla="*/ 0 h 45"/>
                <a:gd name="T8" fmla="*/ 0 w 29"/>
                <a:gd name="T9" fmla="*/ 4 h 45"/>
                <a:gd name="T10" fmla="*/ 12 w 29"/>
                <a:gd name="T11" fmla="*/ 45 h 45"/>
                <a:gd name="T12" fmla="*/ 29 w 29"/>
                <a:gd name="T13" fmla="*/ 41 h 45"/>
                <a:gd name="T14" fmla="*/ 29 w 29"/>
                <a:gd name="T15" fmla="*/ 37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5">
                  <a:moveTo>
                    <a:pt x="29" y="37"/>
                  </a:moveTo>
                  <a:lnTo>
                    <a:pt x="24" y="29"/>
                  </a:lnTo>
                  <a:lnTo>
                    <a:pt x="8" y="12"/>
                  </a:lnTo>
                  <a:lnTo>
                    <a:pt x="8" y="0"/>
                  </a:lnTo>
                  <a:lnTo>
                    <a:pt x="0" y="4"/>
                  </a:lnTo>
                  <a:lnTo>
                    <a:pt x="12" y="45"/>
                  </a:lnTo>
                  <a:lnTo>
                    <a:pt x="29" y="41"/>
                  </a:lnTo>
                  <a:lnTo>
                    <a:pt x="29" y="3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8" name="Freeform 22"/>
            <p:cNvSpPr>
              <a:spLocks/>
            </p:cNvSpPr>
            <p:nvPr/>
          </p:nvSpPr>
          <p:spPr bwMode="auto">
            <a:xfrm>
              <a:off x="2760" y="1561"/>
              <a:ext cx="29" cy="45"/>
            </a:xfrm>
            <a:custGeom>
              <a:avLst/>
              <a:gdLst>
                <a:gd name="T0" fmla="*/ 29 w 29"/>
                <a:gd name="T1" fmla="*/ 37 h 45"/>
                <a:gd name="T2" fmla="*/ 24 w 29"/>
                <a:gd name="T3" fmla="*/ 29 h 45"/>
                <a:gd name="T4" fmla="*/ 8 w 29"/>
                <a:gd name="T5" fmla="*/ 12 h 45"/>
                <a:gd name="T6" fmla="*/ 8 w 29"/>
                <a:gd name="T7" fmla="*/ 0 h 45"/>
                <a:gd name="T8" fmla="*/ 0 w 29"/>
                <a:gd name="T9" fmla="*/ 4 h 45"/>
                <a:gd name="T10" fmla="*/ 12 w 29"/>
                <a:gd name="T11" fmla="*/ 45 h 45"/>
                <a:gd name="T12" fmla="*/ 29 w 29"/>
                <a:gd name="T13" fmla="*/ 41 h 45"/>
                <a:gd name="T14" fmla="*/ 29 w 29"/>
                <a:gd name="T15" fmla="*/ 37 h 45"/>
                <a:gd name="T16" fmla="*/ 29 w 29"/>
                <a:gd name="T17"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5">
                  <a:moveTo>
                    <a:pt x="29" y="37"/>
                  </a:moveTo>
                  <a:lnTo>
                    <a:pt x="24" y="29"/>
                  </a:lnTo>
                  <a:lnTo>
                    <a:pt x="8" y="12"/>
                  </a:lnTo>
                  <a:lnTo>
                    <a:pt x="8" y="0"/>
                  </a:lnTo>
                  <a:lnTo>
                    <a:pt x="0" y="4"/>
                  </a:lnTo>
                  <a:lnTo>
                    <a:pt x="12" y="45"/>
                  </a:lnTo>
                  <a:lnTo>
                    <a:pt x="29" y="41"/>
                  </a:lnTo>
                  <a:lnTo>
                    <a:pt x="29" y="37"/>
                  </a:lnTo>
                  <a:lnTo>
                    <a:pt x="29"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9" name="Freeform 23"/>
            <p:cNvSpPr>
              <a:spLocks/>
            </p:cNvSpPr>
            <p:nvPr/>
          </p:nvSpPr>
          <p:spPr bwMode="auto">
            <a:xfrm>
              <a:off x="2732" y="1598"/>
              <a:ext cx="4" cy="4"/>
            </a:xfrm>
            <a:custGeom>
              <a:avLst/>
              <a:gdLst>
                <a:gd name="T0" fmla="*/ 4 w 4"/>
                <a:gd name="T1" fmla="*/ 4 h 4"/>
                <a:gd name="T2" fmla="*/ 0 w 4"/>
                <a:gd name="T3" fmla="*/ 0 h 4"/>
                <a:gd name="T4" fmla="*/ 4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0"/>
                  </a:lnTo>
                  <a:lnTo>
                    <a:pt x="4" y="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30" name="Freeform 24"/>
            <p:cNvSpPr>
              <a:spLocks/>
            </p:cNvSpPr>
            <p:nvPr/>
          </p:nvSpPr>
          <p:spPr bwMode="auto">
            <a:xfrm>
              <a:off x="2732" y="1598"/>
              <a:ext cx="4" cy="8"/>
            </a:xfrm>
            <a:custGeom>
              <a:avLst/>
              <a:gdLst>
                <a:gd name="T0" fmla="*/ 4 w 4"/>
                <a:gd name="T1" fmla="*/ 4 h 8"/>
                <a:gd name="T2" fmla="*/ 0 w 4"/>
                <a:gd name="T3" fmla="*/ 0 h 8"/>
                <a:gd name="T4" fmla="*/ 4 w 4"/>
                <a:gd name="T5" fmla="*/ 0 h 8"/>
                <a:gd name="T6" fmla="*/ 4 w 4"/>
                <a:gd name="T7" fmla="*/ 4 h 8"/>
                <a:gd name="T8" fmla="*/ 4 w 4"/>
                <a:gd name="T9" fmla="*/ 8 h 8"/>
              </a:gdLst>
              <a:ahLst/>
              <a:cxnLst>
                <a:cxn ang="0">
                  <a:pos x="T0" y="T1"/>
                </a:cxn>
                <a:cxn ang="0">
                  <a:pos x="T2" y="T3"/>
                </a:cxn>
                <a:cxn ang="0">
                  <a:pos x="T4" y="T5"/>
                </a:cxn>
                <a:cxn ang="0">
                  <a:pos x="T6" y="T7"/>
                </a:cxn>
                <a:cxn ang="0">
                  <a:pos x="T8" y="T9"/>
                </a:cxn>
              </a:cxnLst>
              <a:rect l="0" t="0" r="r" b="b"/>
              <a:pathLst>
                <a:path w="4" h="8">
                  <a:moveTo>
                    <a:pt x="4" y="4"/>
                  </a:moveTo>
                  <a:lnTo>
                    <a:pt x="0" y="0"/>
                  </a:lnTo>
                  <a:lnTo>
                    <a:pt x="4" y="0"/>
                  </a:lnTo>
                  <a:lnTo>
                    <a:pt x="4" y="4"/>
                  </a:lnTo>
                  <a:lnTo>
                    <a:pt x="4"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31" name="Freeform 25"/>
            <p:cNvSpPr>
              <a:spLocks/>
            </p:cNvSpPr>
            <p:nvPr/>
          </p:nvSpPr>
          <p:spPr bwMode="auto">
            <a:xfrm>
              <a:off x="2483" y="1895"/>
              <a:ext cx="244" cy="184"/>
            </a:xfrm>
            <a:custGeom>
              <a:avLst/>
              <a:gdLst>
                <a:gd name="T0" fmla="*/ 240 w 244"/>
                <a:gd name="T1" fmla="*/ 123 h 184"/>
                <a:gd name="T2" fmla="*/ 220 w 244"/>
                <a:gd name="T3" fmla="*/ 82 h 184"/>
                <a:gd name="T4" fmla="*/ 216 w 244"/>
                <a:gd name="T5" fmla="*/ 66 h 184"/>
                <a:gd name="T6" fmla="*/ 192 w 244"/>
                <a:gd name="T7" fmla="*/ 33 h 184"/>
                <a:gd name="T8" fmla="*/ 175 w 244"/>
                <a:gd name="T9" fmla="*/ 0 h 184"/>
                <a:gd name="T10" fmla="*/ 163 w 244"/>
                <a:gd name="T11" fmla="*/ 0 h 184"/>
                <a:gd name="T12" fmla="*/ 163 w 244"/>
                <a:gd name="T13" fmla="*/ 13 h 184"/>
                <a:gd name="T14" fmla="*/ 159 w 244"/>
                <a:gd name="T15" fmla="*/ 13 h 184"/>
                <a:gd name="T16" fmla="*/ 159 w 244"/>
                <a:gd name="T17" fmla="*/ 9 h 184"/>
                <a:gd name="T18" fmla="*/ 82 w 244"/>
                <a:gd name="T19" fmla="*/ 13 h 184"/>
                <a:gd name="T20" fmla="*/ 73 w 244"/>
                <a:gd name="T21" fmla="*/ 4 h 184"/>
                <a:gd name="T22" fmla="*/ 0 w 244"/>
                <a:gd name="T23" fmla="*/ 13 h 184"/>
                <a:gd name="T24" fmla="*/ 4 w 244"/>
                <a:gd name="T25" fmla="*/ 29 h 184"/>
                <a:gd name="T26" fmla="*/ 4 w 244"/>
                <a:gd name="T27" fmla="*/ 33 h 184"/>
                <a:gd name="T28" fmla="*/ 12 w 244"/>
                <a:gd name="T29" fmla="*/ 33 h 184"/>
                <a:gd name="T30" fmla="*/ 12 w 244"/>
                <a:gd name="T31" fmla="*/ 25 h 184"/>
                <a:gd name="T32" fmla="*/ 16 w 244"/>
                <a:gd name="T33" fmla="*/ 29 h 184"/>
                <a:gd name="T34" fmla="*/ 16 w 244"/>
                <a:gd name="T35" fmla="*/ 21 h 184"/>
                <a:gd name="T36" fmla="*/ 20 w 244"/>
                <a:gd name="T37" fmla="*/ 29 h 184"/>
                <a:gd name="T38" fmla="*/ 12 w 244"/>
                <a:gd name="T39" fmla="*/ 33 h 184"/>
                <a:gd name="T40" fmla="*/ 41 w 244"/>
                <a:gd name="T41" fmla="*/ 25 h 184"/>
                <a:gd name="T42" fmla="*/ 45 w 244"/>
                <a:gd name="T43" fmla="*/ 29 h 184"/>
                <a:gd name="T44" fmla="*/ 33 w 244"/>
                <a:gd name="T45" fmla="*/ 29 h 184"/>
                <a:gd name="T46" fmla="*/ 57 w 244"/>
                <a:gd name="T47" fmla="*/ 37 h 184"/>
                <a:gd name="T48" fmla="*/ 53 w 244"/>
                <a:gd name="T49" fmla="*/ 29 h 184"/>
                <a:gd name="T50" fmla="*/ 61 w 244"/>
                <a:gd name="T51" fmla="*/ 29 h 184"/>
                <a:gd name="T52" fmla="*/ 57 w 244"/>
                <a:gd name="T53" fmla="*/ 33 h 184"/>
                <a:gd name="T54" fmla="*/ 65 w 244"/>
                <a:gd name="T55" fmla="*/ 37 h 184"/>
                <a:gd name="T56" fmla="*/ 57 w 244"/>
                <a:gd name="T57" fmla="*/ 33 h 184"/>
                <a:gd name="T58" fmla="*/ 69 w 244"/>
                <a:gd name="T59" fmla="*/ 45 h 184"/>
                <a:gd name="T60" fmla="*/ 69 w 244"/>
                <a:gd name="T61" fmla="*/ 49 h 184"/>
                <a:gd name="T62" fmla="*/ 77 w 244"/>
                <a:gd name="T63" fmla="*/ 49 h 184"/>
                <a:gd name="T64" fmla="*/ 98 w 244"/>
                <a:gd name="T65" fmla="*/ 37 h 184"/>
                <a:gd name="T66" fmla="*/ 98 w 244"/>
                <a:gd name="T67" fmla="*/ 33 h 184"/>
                <a:gd name="T68" fmla="*/ 102 w 244"/>
                <a:gd name="T69" fmla="*/ 29 h 184"/>
                <a:gd name="T70" fmla="*/ 118 w 244"/>
                <a:gd name="T71" fmla="*/ 37 h 184"/>
                <a:gd name="T72" fmla="*/ 139 w 244"/>
                <a:gd name="T73" fmla="*/ 57 h 184"/>
                <a:gd name="T74" fmla="*/ 147 w 244"/>
                <a:gd name="T75" fmla="*/ 57 h 184"/>
                <a:gd name="T76" fmla="*/ 155 w 244"/>
                <a:gd name="T77" fmla="*/ 78 h 184"/>
                <a:gd name="T78" fmla="*/ 151 w 244"/>
                <a:gd name="T79" fmla="*/ 102 h 184"/>
                <a:gd name="T80" fmla="*/ 159 w 244"/>
                <a:gd name="T81" fmla="*/ 106 h 184"/>
                <a:gd name="T82" fmla="*/ 159 w 244"/>
                <a:gd name="T83" fmla="*/ 98 h 184"/>
                <a:gd name="T84" fmla="*/ 155 w 244"/>
                <a:gd name="T85" fmla="*/ 94 h 184"/>
                <a:gd name="T86" fmla="*/ 163 w 244"/>
                <a:gd name="T87" fmla="*/ 98 h 184"/>
                <a:gd name="T88" fmla="*/ 163 w 244"/>
                <a:gd name="T89" fmla="*/ 94 h 184"/>
                <a:gd name="T90" fmla="*/ 159 w 244"/>
                <a:gd name="T91" fmla="*/ 110 h 184"/>
                <a:gd name="T92" fmla="*/ 167 w 244"/>
                <a:gd name="T93" fmla="*/ 110 h 184"/>
                <a:gd name="T94" fmla="*/ 159 w 244"/>
                <a:gd name="T95" fmla="*/ 115 h 184"/>
                <a:gd name="T96" fmla="*/ 171 w 244"/>
                <a:gd name="T97" fmla="*/ 131 h 184"/>
                <a:gd name="T98" fmla="*/ 179 w 244"/>
                <a:gd name="T99" fmla="*/ 135 h 184"/>
                <a:gd name="T100" fmla="*/ 175 w 244"/>
                <a:gd name="T101" fmla="*/ 127 h 184"/>
                <a:gd name="T102" fmla="*/ 179 w 244"/>
                <a:gd name="T103" fmla="*/ 127 h 184"/>
                <a:gd name="T104" fmla="*/ 183 w 244"/>
                <a:gd name="T105" fmla="*/ 143 h 184"/>
                <a:gd name="T106" fmla="*/ 187 w 244"/>
                <a:gd name="T107" fmla="*/ 135 h 184"/>
                <a:gd name="T108" fmla="*/ 183 w 244"/>
                <a:gd name="T109" fmla="*/ 143 h 184"/>
                <a:gd name="T110" fmla="*/ 187 w 244"/>
                <a:gd name="T111" fmla="*/ 143 h 184"/>
                <a:gd name="T112" fmla="*/ 196 w 244"/>
                <a:gd name="T113" fmla="*/ 163 h 184"/>
                <a:gd name="T114" fmla="*/ 208 w 244"/>
                <a:gd name="T115" fmla="*/ 168 h 184"/>
                <a:gd name="T116" fmla="*/ 216 w 244"/>
                <a:gd name="T117" fmla="*/ 184 h 184"/>
                <a:gd name="T118" fmla="*/ 240 w 244"/>
                <a:gd name="T119" fmla="*/ 172 h 184"/>
                <a:gd name="T120" fmla="*/ 244 w 244"/>
                <a:gd name="T121" fmla="*/ 155 h 184"/>
                <a:gd name="T122" fmla="*/ 240 w 244"/>
                <a:gd name="T123" fmla="*/ 1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84">
                  <a:moveTo>
                    <a:pt x="240" y="123"/>
                  </a:moveTo>
                  <a:lnTo>
                    <a:pt x="220" y="82"/>
                  </a:lnTo>
                  <a:lnTo>
                    <a:pt x="216" y="66"/>
                  </a:lnTo>
                  <a:lnTo>
                    <a:pt x="192" y="33"/>
                  </a:lnTo>
                  <a:lnTo>
                    <a:pt x="175" y="0"/>
                  </a:lnTo>
                  <a:lnTo>
                    <a:pt x="163" y="0"/>
                  </a:lnTo>
                  <a:lnTo>
                    <a:pt x="163" y="13"/>
                  </a:lnTo>
                  <a:lnTo>
                    <a:pt x="159" y="13"/>
                  </a:lnTo>
                  <a:lnTo>
                    <a:pt x="159" y="9"/>
                  </a:lnTo>
                  <a:lnTo>
                    <a:pt x="82" y="13"/>
                  </a:lnTo>
                  <a:lnTo>
                    <a:pt x="73" y="4"/>
                  </a:lnTo>
                  <a:lnTo>
                    <a:pt x="0" y="13"/>
                  </a:lnTo>
                  <a:lnTo>
                    <a:pt x="4" y="29"/>
                  </a:lnTo>
                  <a:lnTo>
                    <a:pt x="4" y="33"/>
                  </a:lnTo>
                  <a:lnTo>
                    <a:pt x="12" y="33"/>
                  </a:lnTo>
                  <a:lnTo>
                    <a:pt x="12" y="25"/>
                  </a:lnTo>
                  <a:lnTo>
                    <a:pt x="16" y="29"/>
                  </a:lnTo>
                  <a:lnTo>
                    <a:pt x="16" y="21"/>
                  </a:lnTo>
                  <a:lnTo>
                    <a:pt x="20" y="29"/>
                  </a:lnTo>
                  <a:lnTo>
                    <a:pt x="12" y="33"/>
                  </a:lnTo>
                  <a:lnTo>
                    <a:pt x="41" y="25"/>
                  </a:lnTo>
                  <a:lnTo>
                    <a:pt x="45" y="29"/>
                  </a:lnTo>
                  <a:lnTo>
                    <a:pt x="33" y="29"/>
                  </a:lnTo>
                  <a:lnTo>
                    <a:pt x="57" y="37"/>
                  </a:lnTo>
                  <a:lnTo>
                    <a:pt x="53" y="29"/>
                  </a:lnTo>
                  <a:lnTo>
                    <a:pt x="61" y="29"/>
                  </a:lnTo>
                  <a:lnTo>
                    <a:pt x="57" y="33"/>
                  </a:lnTo>
                  <a:lnTo>
                    <a:pt x="65" y="37"/>
                  </a:lnTo>
                  <a:lnTo>
                    <a:pt x="57" y="33"/>
                  </a:lnTo>
                  <a:lnTo>
                    <a:pt x="69" y="45"/>
                  </a:lnTo>
                  <a:lnTo>
                    <a:pt x="69" y="49"/>
                  </a:lnTo>
                  <a:lnTo>
                    <a:pt x="77" y="49"/>
                  </a:lnTo>
                  <a:lnTo>
                    <a:pt x="98" y="37"/>
                  </a:lnTo>
                  <a:lnTo>
                    <a:pt x="98" y="33"/>
                  </a:lnTo>
                  <a:lnTo>
                    <a:pt x="102" y="29"/>
                  </a:lnTo>
                  <a:lnTo>
                    <a:pt x="118" y="37"/>
                  </a:lnTo>
                  <a:lnTo>
                    <a:pt x="139" y="57"/>
                  </a:lnTo>
                  <a:lnTo>
                    <a:pt x="147" y="57"/>
                  </a:lnTo>
                  <a:lnTo>
                    <a:pt x="155" y="78"/>
                  </a:lnTo>
                  <a:lnTo>
                    <a:pt x="151" y="102"/>
                  </a:lnTo>
                  <a:lnTo>
                    <a:pt x="159" y="106"/>
                  </a:lnTo>
                  <a:lnTo>
                    <a:pt x="159" y="98"/>
                  </a:lnTo>
                  <a:lnTo>
                    <a:pt x="155" y="94"/>
                  </a:lnTo>
                  <a:lnTo>
                    <a:pt x="163" y="98"/>
                  </a:lnTo>
                  <a:lnTo>
                    <a:pt x="163" y="94"/>
                  </a:lnTo>
                  <a:lnTo>
                    <a:pt x="159" y="110"/>
                  </a:lnTo>
                  <a:lnTo>
                    <a:pt x="167" y="110"/>
                  </a:lnTo>
                  <a:lnTo>
                    <a:pt x="159" y="115"/>
                  </a:lnTo>
                  <a:lnTo>
                    <a:pt x="171" y="131"/>
                  </a:lnTo>
                  <a:lnTo>
                    <a:pt x="179" y="135"/>
                  </a:lnTo>
                  <a:lnTo>
                    <a:pt x="175" y="127"/>
                  </a:lnTo>
                  <a:lnTo>
                    <a:pt x="179" y="127"/>
                  </a:lnTo>
                  <a:lnTo>
                    <a:pt x="183" y="143"/>
                  </a:lnTo>
                  <a:lnTo>
                    <a:pt x="187" y="135"/>
                  </a:lnTo>
                  <a:lnTo>
                    <a:pt x="183" y="143"/>
                  </a:lnTo>
                  <a:lnTo>
                    <a:pt x="187" y="143"/>
                  </a:lnTo>
                  <a:lnTo>
                    <a:pt x="196" y="163"/>
                  </a:lnTo>
                  <a:lnTo>
                    <a:pt x="208" y="168"/>
                  </a:lnTo>
                  <a:lnTo>
                    <a:pt x="216" y="184"/>
                  </a:lnTo>
                  <a:lnTo>
                    <a:pt x="240" y="172"/>
                  </a:lnTo>
                  <a:lnTo>
                    <a:pt x="244" y="155"/>
                  </a:lnTo>
                  <a:lnTo>
                    <a:pt x="240" y="12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484" name="Freeform 26"/>
            <p:cNvSpPr>
              <a:spLocks/>
            </p:cNvSpPr>
            <p:nvPr/>
          </p:nvSpPr>
          <p:spPr bwMode="auto">
            <a:xfrm>
              <a:off x="2483" y="1895"/>
              <a:ext cx="244" cy="184"/>
            </a:xfrm>
            <a:custGeom>
              <a:avLst/>
              <a:gdLst>
                <a:gd name="T0" fmla="*/ 240 w 244"/>
                <a:gd name="T1" fmla="*/ 123 h 184"/>
                <a:gd name="T2" fmla="*/ 220 w 244"/>
                <a:gd name="T3" fmla="*/ 82 h 184"/>
                <a:gd name="T4" fmla="*/ 216 w 244"/>
                <a:gd name="T5" fmla="*/ 66 h 184"/>
                <a:gd name="T6" fmla="*/ 192 w 244"/>
                <a:gd name="T7" fmla="*/ 33 h 184"/>
                <a:gd name="T8" fmla="*/ 175 w 244"/>
                <a:gd name="T9" fmla="*/ 0 h 184"/>
                <a:gd name="T10" fmla="*/ 163 w 244"/>
                <a:gd name="T11" fmla="*/ 0 h 184"/>
                <a:gd name="T12" fmla="*/ 163 w 244"/>
                <a:gd name="T13" fmla="*/ 13 h 184"/>
                <a:gd name="T14" fmla="*/ 159 w 244"/>
                <a:gd name="T15" fmla="*/ 13 h 184"/>
                <a:gd name="T16" fmla="*/ 159 w 244"/>
                <a:gd name="T17" fmla="*/ 9 h 184"/>
                <a:gd name="T18" fmla="*/ 82 w 244"/>
                <a:gd name="T19" fmla="*/ 13 h 184"/>
                <a:gd name="T20" fmla="*/ 73 w 244"/>
                <a:gd name="T21" fmla="*/ 4 h 184"/>
                <a:gd name="T22" fmla="*/ 0 w 244"/>
                <a:gd name="T23" fmla="*/ 13 h 184"/>
                <a:gd name="T24" fmla="*/ 4 w 244"/>
                <a:gd name="T25" fmla="*/ 29 h 184"/>
                <a:gd name="T26" fmla="*/ 4 w 244"/>
                <a:gd name="T27" fmla="*/ 33 h 184"/>
                <a:gd name="T28" fmla="*/ 12 w 244"/>
                <a:gd name="T29" fmla="*/ 33 h 184"/>
                <a:gd name="T30" fmla="*/ 12 w 244"/>
                <a:gd name="T31" fmla="*/ 25 h 184"/>
                <a:gd name="T32" fmla="*/ 16 w 244"/>
                <a:gd name="T33" fmla="*/ 29 h 184"/>
                <a:gd name="T34" fmla="*/ 16 w 244"/>
                <a:gd name="T35" fmla="*/ 21 h 184"/>
                <a:gd name="T36" fmla="*/ 20 w 244"/>
                <a:gd name="T37" fmla="*/ 29 h 184"/>
                <a:gd name="T38" fmla="*/ 12 w 244"/>
                <a:gd name="T39" fmla="*/ 33 h 184"/>
                <a:gd name="T40" fmla="*/ 41 w 244"/>
                <a:gd name="T41" fmla="*/ 25 h 184"/>
                <a:gd name="T42" fmla="*/ 45 w 244"/>
                <a:gd name="T43" fmla="*/ 29 h 184"/>
                <a:gd name="T44" fmla="*/ 33 w 244"/>
                <a:gd name="T45" fmla="*/ 29 h 184"/>
                <a:gd name="T46" fmla="*/ 57 w 244"/>
                <a:gd name="T47" fmla="*/ 37 h 184"/>
                <a:gd name="T48" fmla="*/ 53 w 244"/>
                <a:gd name="T49" fmla="*/ 29 h 184"/>
                <a:gd name="T50" fmla="*/ 61 w 244"/>
                <a:gd name="T51" fmla="*/ 29 h 184"/>
                <a:gd name="T52" fmla="*/ 57 w 244"/>
                <a:gd name="T53" fmla="*/ 33 h 184"/>
                <a:gd name="T54" fmla="*/ 65 w 244"/>
                <a:gd name="T55" fmla="*/ 37 h 184"/>
                <a:gd name="T56" fmla="*/ 57 w 244"/>
                <a:gd name="T57" fmla="*/ 33 h 184"/>
                <a:gd name="T58" fmla="*/ 69 w 244"/>
                <a:gd name="T59" fmla="*/ 45 h 184"/>
                <a:gd name="T60" fmla="*/ 69 w 244"/>
                <a:gd name="T61" fmla="*/ 49 h 184"/>
                <a:gd name="T62" fmla="*/ 77 w 244"/>
                <a:gd name="T63" fmla="*/ 49 h 184"/>
                <a:gd name="T64" fmla="*/ 98 w 244"/>
                <a:gd name="T65" fmla="*/ 37 h 184"/>
                <a:gd name="T66" fmla="*/ 98 w 244"/>
                <a:gd name="T67" fmla="*/ 33 h 184"/>
                <a:gd name="T68" fmla="*/ 102 w 244"/>
                <a:gd name="T69" fmla="*/ 29 h 184"/>
                <a:gd name="T70" fmla="*/ 118 w 244"/>
                <a:gd name="T71" fmla="*/ 37 h 184"/>
                <a:gd name="T72" fmla="*/ 139 w 244"/>
                <a:gd name="T73" fmla="*/ 57 h 184"/>
                <a:gd name="T74" fmla="*/ 147 w 244"/>
                <a:gd name="T75" fmla="*/ 57 h 184"/>
                <a:gd name="T76" fmla="*/ 155 w 244"/>
                <a:gd name="T77" fmla="*/ 78 h 184"/>
                <a:gd name="T78" fmla="*/ 151 w 244"/>
                <a:gd name="T79" fmla="*/ 102 h 184"/>
                <a:gd name="T80" fmla="*/ 159 w 244"/>
                <a:gd name="T81" fmla="*/ 106 h 184"/>
                <a:gd name="T82" fmla="*/ 159 w 244"/>
                <a:gd name="T83" fmla="*/ 98 h 184"/>
                <a:gd name="T84" fmla="*/ 155 w 244"/>
                <a:gd name="T85" fmla="*/ 94 h 184"/>
                <a:gd name="T86" fmla="*/ 163 w 244"/>
                <a:gd name="T87" fmla="*/ 98 h 184"/>
                <a:gd name="T88" fmla="*/ 163 w 244"/>
                <a:gd name="T89" fmla="*/ 94 h 184"/>
                <a:gd name="T90" fmla="*/ 159 w 244"/>
                <a:gd name="T91" fmla="*/ 110 h 184"/>
                <a:gd name="T92" fmla="*/ 167 w 244"/>
                <a:gd name="T93" fmla="*/ 110 h 184"/>
                <a:gd name="T94" fmla="*/ 159 w 244"/>
                <a:gd name="T95" fmla="*/ 115 h 184"/>
                <a:gd name="T96" fmla="*/ 171 w 244"/>
                <a:gd name="T97" fmla="*/ 131 h 184"/>
                <a:gd name="T98" fmla="*/ 179 w 244"/>
                <a:gd name="T99" fmla="*/ 135 h 184"/>
                <a:gd name="T100" fmla="*/ 175 w 244"/>
                <a:gd name="T101" fmla="*/ 127 h 184"/>
                <a:gd name="T102" fmla="*/ 179 w 244"/>
                <a:gd name="T103" fmla="*/ 127 h 184"/>
                <a:gd name="T104" fmla="*/ 183 w 244"/>
                <a:gd name="T105" fmla="*/ 143 h 184"/>
                <a:gd name="T106" fmla="*/ 187 w 244"/>
                <a:gd name="T107" fmla="*/ 135 h 184"/>
                <a:gd name="T108" fmla="*/ 183 w 244"/>
                <a:gd name="T109" fmla="*/ 143 h 184"/>
                <a:gd name="T110" fmla="*/ 187 w 244"/>
                <a:gd name="T111" fmla="*/ 143 h 184"/>
                <a:gd name="T112" fmla="*/ 196 w 244"/>
                <a:gd name="T113" fmla="*/ 163 h 184"/>
                <a:gd name="T114" fmla="*/ 208 w 244"/>
                <a:gd name="T115" fmla="*/ 168 h 184"/>
                <a:gd name="T116" fmla="*/ 216 w 244"/>
                <a:gd name="T117" fmla="*/ 184 h 184"/>
                <a:gd name="T118" fmla="*/ 240 w 244"/>
                <a:gd name="T119" fmla="*/ 172 h 184"/>
                <a:gd name="T120" fmla="*/ 244 w 244"/>
                <a:gd name="T121" fmla="*/ 155 h 184"/>
                <a:gd name="T122" fmla="*/ 240 w 244"/>
                <a:gd name="T123" fmla="*/ 123 h 184"/>
                <a:gd name="T124" fmla="*/ 240 w 244"/>
                <a:gd name="T125" fmla="*/ 12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184">
                  <a:moveTo>
                    <a:pt x="240" y="123"/>
                  </a:moveTo>
                  <a:lnTo>
                    <a:pt x="220" y="82"/>
                  </a:lnTo>
                  <a:lnTo>
                    <a:pt x="216" y="66"/>
                  </a:lnTo>
                  <a:lnTo>
                    <a:pt x="192" y="33"/>
                  </a:lnTo>
                  <a:lnTo>
                    <a:pt x="175" y="0"/>
                  </a:lnTo>
                  <a:lnTo>
                    <a:pt x="163" y="0"/>
                  </a:lnTo>
                  <a:lnTo>
                    <a:pt x="163" y="13"/>
                  </a:lnTo>
                  <a:lnTo>
                    <a:pt x="159" y="13"/>
                  </a:lnTo>
                  <a:lnTo>
                    <a:pt x="159" y="9"/>
                  </a:lnTo>
                  <a:lnTo>
                    <a:pt x="82" y="13"/>
                  </a:lnTo>
                  <a:lnTo>
                    <a:pt x="73" y="4"/>
                  </a:lnTo>
                  <a:lnTo>
                    <a:pt x="0" y="13"/>
                  </a:lnTo>
                  <a:lnTo>
                    <a:pt x="4" y="29"/>
                  </a:lnTo>
                  <a:lnTo>
                    <a:pt x="4" y="33"/>
                  </a:lnTo>
                  <a:lnTo>
                    <a:pt x="12" y="33"/>
                  </a:lnTo>
                  <a:lnTo>
                    <a:pt x="12" y="25"/>
                  </a:lnTo>
                  <a:lnTo>
                    <a:pt x="16" y="29"/>
                  </a:lnTo>
                  <a:lnTo>
                    <a:pt x="16" y="21"/>
                  </a:lnTo>
                  <a:lnTo>
                    <a:pt x="20" y="29"/>
                  </a:lnTo>
                  <a:lnTo>
                    <a:pt x="12" y="33"/>
                  </a:lnTo>
                  <a:lnTo>
                    <a:pt x="41" y="25"/>
                  </a:lnTo>
                  <a:lnTo>
                    <a:pt x="45" y="29"/>
                  </a:lnTo>
                  <a:lnTo>
                    <a:pt x="33" y="29"/>
                  </a:lnTo>
                  <a:lnTo>
                    <a:pt x="57" y="37"/>
                  </a:lnTo>
                  <a:lnTo>
                    <a:pt x="53" y="29"/>
                  </a:lnTo>
                  <a:lnTo>
                    <a:pt x="61" y="29"/>
                  </a:lnTo>
                  <a:lnTo>
                    <a:pt x="57" y="33"/>
                  </a:lnTo>
                  <a:lnTo>
                    <a:pt x="65" y="37"/>
                  </a:lnTo>
                  <a:lnTo>
                    <a:pt x="57" y="33"/>
                  </a:lnTo>
                  <a:lnTo>
                    <a:pt x="69" y="45"/>
                  </a:lnTo>
                  <a:lnTo>
                    <a:pt x="69" y="49"/>
                  </a:lnTo>
                  <a:lnTo>
                    <a:pt x="77" y="49"/>
                  </a:lnTo>
                  <a:lnTo>
                    <a:pt x="98" y="37"/>
                  </a:lnTo>
                  <a:lnTo>
                    <a:pt x="98" y="33"/>
                  </a:lnTo>
                  <a:lnTo>
                    <a:pt x="102" y="29"/>
                  </a:lnTo>
                  <a:lnTo>
                    <a:pt x="118" y="37"/>
                  </a:lnTo>
                  <a:lnTo>
                    <a:pt x="139" y="57"/>
                  </a:lnTo>
                  <a:lnTo>
                    <a:pt x="147" y="57"/>
                  </a:lnTo>
                  <a:lnTo>
                    <a:pt x="155" y="78"/>
                  </a:lnTo>
                  <a:lnTo>
                    <a:pt x="151" y="102"/>
                  </a:lnTo>
                  <a:lnTo>
                    <a:pt x="159" y="106"/>
                  </a:lnTo>
                  <a:lnTo>
                    <a:pt x="159" y="98"/>
                  </a:lnTo>
                  <a:lnTo>
                    <a:pt x="155" y="94"/>
                  </a:lnTo>
                  <a:lnTo>
                    <a:pt x="163" y="98"/>
                  </a:lnTo>
                  <a:lnTo>
                    <a:pt x="163" y="94"/>
                  </a:lnTo>
                  <a:lnTo>
                    <a:pt x="159" y="110"/>
                  </a:lnTo>
                  <a:lnTo>
                    <a:pt x="167" y="110"/>
                  </a:lnTo>
                  <a:lnTo>
                    <a:pt x="159" y="115"/>
                  </a:lnTo>
                  <a:lnTo>
                    <a:pt x="171" y="131"/>
                  </a:lnTo>
                  <a:lnTo>
                    <a:pt x="179" y="135"/>
                  </a:lnTo>
                  <a:lnTo>
                    <a:pt x="175" y="127"/>
                  </a:lnTo>
                  <a:lnTo>
                    <a:pt x="179" y="127"/>
                  </a:lnTo>
                  <a:lnTo>
                    <a:pt x="183" y="143"/>
                  </a:lnTo>
                  <a:lnTo>
                    <a:pt x="187" y="135"/>
                  </a:lnTo>
                  <a:lnTo>
                    <a:pt x="183" y="143"/>
                  </a:lnTo>
                  <a:lnTo>
                    <a:pt x="187" y="143"/>
                  </a:lnTo>
                  <a:lnTo>
                    <a:pt x="196" y="163"/>
                  </a:lnTo>
                  <a:lnTo>
                    <a:pt x="208" y="168"/>
                  </a:lnTo>
                  <a:lnTo>
                    <a:pt x="216" y="184"/>
                  </a:lnTo>
                  <a:lnTo>
                    <a:pt x="240" y="172"/>
                  </a:lnTo>
                  <a:lnTo>
                    <a:pt x="244" y="155"/>
                  </a:lnTo>
                  <a:lnTo>
                    <a:pt x="240" y="123"/>
                  </a:lnTo>
                  <a:lnTo>
                    <a:pt x="240" y="12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488" name="Freeform 27"/>
            <p:cNvSpPr>
              <a:spLocks/>
            </p:cNvSpPr>
            <p:nvPr/>
          </p:nvSpPr>
          <p:spPr bwMode="auto">
            <a:xfrm>
              <a:off x="2524" y="1757"/>
              <a:ext cx="142" cy="151"/>
            </a:xfrm>
            <a:custGeom>
              <a:avLst/>
              <a:gdLst>
                <a:gd name="T0" fmla="*/ 138 w 142"/>
                <a:gd name="T1" fmla="*/ 85 h 151"/>
                <a:gd name="T2" fmla="*/ 126 w 142"/>
                <a:gd name="T3" fmla="*/ 61 h 151"/>
                <a:gd name="T4" fmla="*/ 89 w 142"/>
                <a:gd name="T5" fmla="*/ 32 h 151"/>
                <a:gd name="T6" fmla="*/ 77 w 142"/>
                <a:gd name="T7" fmla="*/ 16 h 151"/>
                <a:gd name="T8" fmla="*/ 65 w 142"/>
                <a:gd name="T9" fmla="*/ 12 h 151"/>
                <a:gd name="T10" fmla="*/ 69 w 142"/>
                <a:gd name="T11" fmla="*/ 0 h 151"/>
                <a:gd name="T12" fmla="*/ 36 w 142"/>
                <a:gd name="T13" fmla="*/ 4 h 151"/>
                <a:gd name="T14" fmla="*/ 0 w 142"/>
                <a:gd name="T15" fmla="*/ 8 h 151"/>
                <a:gd name="T16" fmla="*/ 20 w 142"/>
                <a:gd name="T17" fmla="*/ 77 h 151"/>
                <a:gd name="T18" fmla="*/ 32 w 142"/>
                <a:gd name="T19" fmla="*/ 98 h 151"/>
                <a:gd name="T20" fmla="*/ 28 w 142"/>
                <a:gd name="T21" fmla="*/ 114 h 151"/>
                <a:gd name="T22" fmla="*/ 32 w 142"/>
                <a:gd name="T23" fmla="*/ 142 h 151"/>
                <a:gd name="T24" fmla="*/ 41 w 142"/>
                <a:gd name="T25" fmla="*/ 151 h 151"/>
                <a:gd name="T26" fmla="*/ 118 w 142"/>
                <a:gd name="T27" fmla="*/ 147 h 151"/>
                <a:gd name="T28" fmla="*/ 118 w 142"/>
                <a:gd name="T29" fmla="*/ 151 h 151"/>
                <a:gd name="T30" fmla="*/ 122 w 142"/>
                <a:gd name="T31" fmla="*/ 151 h 151"/>
                <a:gd name="T32" fmla="*/ 122 w 142"/>
                <a:gd name="T33" fmla="*/ 138 h 151"/>
                <a:gd name="T34" fmla="*/ 134 w 142"/>
                <a:gd name="T35" fmla="*/ 138 h 151"/>
                <a:gd name="T36" fmla="*/ 134 w 142"/>
                <a:gd name="T37" fmla="*/ 130 h 151"/>
                <a:gd name="T38" fmla="*/ 130 w 142"/>
                <a:gd name="T39" fmla="*/ 130 h 151"/>
                <a:gd name="T40" fmla="*/ 134 w 142"/>
                <a:gd name="T41" fmla="*/ 126 h 151"/>
                <a:gd name="T42" fmla="*/ 134 w 142"/>
                <a:gd name="T43" fmla="*/ 122 h 151"/>
                <a:gd name="T44" fmla="*/ 138 w 142"/>
                <a:gd name="T45" fmla="*/ 106 h 151"/>
                <a:gd name="T46" fmla="*/ 138 w 142"/>
                <a:gd name="T47" fmla="*/ 94 h 151"/>
                <a:gd name="T48" fmla="*/ 142 w 142"/>
                <a:gd name="T49" fmla="*/ 94 h 151"/>
                <a:gd name="T50" fmla="*/ 138 w 142"/>
                <a:gd name="T51" fmla="*/ 8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151">
                  <a:moveTo>
                    <a:pt x="138" y="85"/>
                  </a:moveTo>
                  <a:lnTo>
                    <a:pt x="126" y="61"/>
                  </a:lnTo>
                  <a:lnTo>
                    <a:pt x="89" y="32"/>
                  </a:lnTo>
                  <a:lnTo>
                    <a:pt x="77" y="16"/>
                  </a:lnTo>
                  <a:lnTo>
                    <a:pt x="65" y="12"/>
                  </a:lnTo>
                  <a:lnTo>
                    <a:pt x="69" y="0"/>
                  </a:lnTo>
                  <a:lnTo>
                    <a:pt x="36" y="4"/>
                  </a:lnTo>
                  <a:lnTo>
                    <a:pt x="0" y="8"/>
                  </a:lnTo>
                  <a:lnTo>
                    <a:pt x="20" y="77"/>
                  </a:lnTo>
                  <a:lnTo>
                    <a:pt x="32" y="98"/>
                  </a:lnTo>
                  <a:lnTo>
                    <a:pt x="28" y="114"/>
                  </a:lnTo>
                  <a:lnTo>
                    <a:pt x="32" y="142"/>
                  </a:lnTo>
                  <a:lnTo>
                    <a:pt x="41" y="151"/>
                  </a:lnTo>
                  <a:lnTo>
                    <a:pt x="118" y="147"/>
                  </a:lnTo>
                  <a:lnTo>
                    <a:pt x="118" y="151"/>
                  </a:lnTo>
                  <a:lnTo>
                    <a:pt x="122" y="151"/>
                  </a:lnTo>
                  <a:lnTo>
                    <a:pt x="122" y="138"/>
                  </a:lnTo>
                  <a:lnTo>
                    <a:pt x="134" y="138"/>
                  </a:lnTo>
                  <a:lnTo>
                    <a:pt x="134" y="130"/>
                  </a:lnTo>
                  <a:lnTo>
                    <a:pt x="130" y="130"/>
                  </a:lnTo>
                  <a:lnTo>
                    <a:pt x="134" y="126"/>
                  </a:lnTo>
                  <a:lnTo>
                    <a:pt x="134" y="122"/>
                  </a:lnTo>
                  <a:lnTo>
                    <a:pt x="138" y="106"/>
                  </a:lnTo>
                  <a:lnTo>
                    <a:pt x="138" y="94"/>
                  </a:lnTo>
                  <a:lnTo>
                    <a:pt x="142" y="94"/>
                  </a:lnTo>
                  <a:lnTo>
                    <a:pt x="138" y="85"/>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86" name="Freeform 28"/>
            <p:cNvSpPr>
              <a:spLocks/>
            </p:cNvSpPr>
            <p:nvPr/>
          </p:nvSpPr>
          <p:spPr bwMode="auto">
            <a:xfrm>
              <a:off x="2524" y="1757"/>
              <a:ext cx="142" cy="151"/>
            </a:xfrm>
            <a:custGeom>
              <a:avLst/>
              <a:gdLst>
                <a:gd name="T0" fmla="*/ 138 w 142"/>
                <a:gd name="T1" fmla="*/ 85 h 151"/>
                <a:gd name="T2" fmla="*/ 126 w 142"/>
                <a:gd name="T3" fmla="*/ 61 h 151"/>
                <a:gd name="T4" fmla="*/ 89 w 142"/>
                <a:gd name="T5" fmla="*/ 32 h 151"/>
                <a:gd name="T6" fmla="*/ 77 w 142"/>
                <a:gd name="T7" fmla="*/ 16 h 151"/>
                <a:gd name="T8" fmla="*/ 65 w 142"/>
                <a:gd name="T9" fmla="*/ 12 h 151"/>
                <a:gd name="T10" fmla="*/ 69 w 142"/>
                <a:gd name="T11" fmla="*/ 0 h 151"/>
                <a:gd name="T12" fmla="*/ 36 w 142"/>
                <a:gd name="T13" fmla="*/ 4 h 151"/>
                <a:gd name="T14" fmla="*/ 0 w 142"/>
                <a:gd name="T15" fmla="*/ 8 h 151"/>
                <a:gd name="T16" fmla="*/ 20 w 142"/>
                <a:gd name="T17" fmla="*/ 77 h 151"/>
                <a:gd name="T18" fmla="*/ 32 w 142"/>
                <a:gd name="T19" fmla="*/ 98 h 151"/>
                <a:gd name="T20" fmla="*/ 28 w 142"/>
                <a:gd name="T21" fmla="*/ 114 h 151"/>
                <a:gd name="T22" fmla="*/ 32 w 142"/>
                <a:gd name="T23" fmla="*/ 142 h 151"/>
                <a:gd name="T24" fmla="*/ 41 w 142"/>
                <a:gd name="T25" fmla="*/ 151 h 151"/>
                <a:gd name="T26" fmla="*/ 118 w 142"/>
                <a:gd name="T27" fmla="*/ 147 h 151"/>
                <a:gd name="T28" fmla="*/ 118 w 142"/>
                <a:gd name="T29" fmla="*/ 151 h 151"/>
                <a:gd name="T30" fmla="*/ 122 w 142"/>
                <a:gd name="T31" fmla="*/ 151 h 151"/>
                <a:gd name="T32" fmla="*/ 122 w 142"/>
                <a:gd name="T33" fmla="*/ 138 h 151"/>
                <a:gd name="T34" fmla="*/ 134 w 142"/>
                <a:gd name="T35" fmla="*/ 138 h 151"/>
                <a:gd name="T36" fmla="*/ 134 w 142"/>
                <a:gd name="T37" fmla="*/ 130 h 151"/>
                <a:gd name="T38" fmla="*/ 130 w 142"/>
                <a:gd name="T39" fmla="*/ 130 h 151"/>
                <a:gd name="T40" fmla="*/ 134 w 142"/>
                <a:gd name="T41" fmla="*/ 126 h 151"/>
                <a:gd name="T42" fmla="*/ 134 w 142"/>
                <a:gd name="T43" fmla="*/ 122 h 151"/>
                <a:gd name="T44" fmla="*/ 138 w 142"/>
                <a:gd name="T45" fmla="*/ 106 h 151"/>
                <a:gd name="T46" fmla="*/ 138 w 142"/>
                <a:gd name="T47" fmla="*/ 94 h 151"/>
                <a:gd name="T48" fmla="*/ 142 w 142"/>
                <a:gd name="T49" fmla="*/ 94 h 151"/>
                <a:gd name="T50" fmla="*/ 138 w 142"/>
                <a:gd name="T51" fmla="*/ 85 h 151"/>
                <a:gd name="T52" fmla="*/ 138 w 142"/>
                <a:gd name="T53" fmla="*/ 8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151">
                  <a:moveTo>
                    <a:pt x="138" y="85"/>
                  </a:moveTo>
                  <a:lnTo>
                    <a:pt x="126" y="61"/>
                  </a:lnTo>
                  <a:lnTo>
                    <a:pt x="89" y="32"/>
                  </a:lnTo>
                  <a:lnTo>
                    <a:pt x="77" y="16"/>
                  </a:lnTo>
                  <a:lnTo>
                    <a:pt x="65" y="12"/>
                  </a:lnTo>
                  <a:lnTo>
                    <a:pt x="69" y="0"/>
                  </a:lnTo>
                  <a:lnTo>
                    <a:pt x="36" y="4"/>
                  </a:lnTo>
                  <a:lnTo>
                    <a:pt x="0" y="8"/>
                  </a:lnTo>
                  <a:lnTo>
                    <a:pt x="20" y="77"/>
                  </a:lnTo>
                  <a:lnTo>
                    <a:pt x="32" y="98"/>
                  </a:lnTo>
                  <a:lnTo>
                    <a:pt x="28" y="114"/>
                  </a:lnTo>
                  <a:lnTo>
                    <a:pt x="32" y="142"/>
                  </a:lnTo>
                  <a:lnTo>
                    <a:pt x="41" y="151"/>
                  </a:lnTo>
                  <a:lnTo>
                    <a:pt x="118" y="147"/>
                  </a:lnTo>
                  <a:lnTo>
                    <a:pt x="118" y="151"/>
                  </a:lnTo>
                  <a:lnTo>
                    <a:pt x="122" y="151"/>
                  </a:lnTo>
                  <a:lnTo>
                    <a:pt x="122" y="138"/>
                  </a:lnTo>
                  <a:lnTo>
                    <a:pt x="134" y="138"/>
                  </a:lnTo>
                  <a:lnTo>
                    <a:pt x="134" y="130"/>
                  </a:lnTo>
                  <a:lnTo>
                    <a:pt x="130" y="130"/>
                  </a:lnTo>
                  <a:lnTo>
                    <a:pt x="134" y="126"/>
                  </a:lnTo>
                  <a:lnTo>
                    <a:pt x="134" y="122"/>
                  </a:lnTo>
                  <a:lnTo>
                    <a:pt x="138" y="106"/>
                  </a:lnTo>
                  <a:lnTo>
                    <a:pt x="138" y="94"/>
                  </a:lnTo>
                  <a:lnTo>
                    <a:pt x="142" y="94"/>
                  </a:lnTo>
                  <a:lnTo>
                    <a:pt x="138" y="85"/>
                  </a:lnTo>
                  <a:lnTo>
                    <a:pt x="138" y="8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87" name="Freeform 29"/>
            <p:cNvSpPr>
              <a:spLocks/>
            </p:cNvSpPr>
            <p:nvPr/>
          </p:nvSpPr>
          <p:spPr bwMode="auto">
            <a:xfrm>
              <a:off x="1909" y="2050"/>
              <a:ext cx="33" cy="53"/>
            </a:xfrm>
            <a:custGeom>
              <a:avLst/>
              <a:gdLst>
                <a:gd name="T0" fmla="*/ 33 w 33"/>
                <a:gd name="T1" fmla="*/ 29 h 53"/>
                <a:gd name="T2" fmla="*/ 28 w 33"/>
                <a:gd name="T3" fmla="*/ 33 h 53"/>
                <a:gd name="T4" fmla="*/ 24 w 33"/>
                <a:gd name="T5" fmla="*/ 37 h 53"/>
                <a:gd name="T6" fmla="*/ 20 w 33"/>
                <a:gd name="T7" fmla="*/ 37 h 53"/>
                <a:gd name="T8" fmla="*/ 16 w 33"/>
                <a:gd name="T9" fmla="*/ 41 h 53"/>
                <a:gd name="T10" fmla="*/ 12 w 33"/>
                <a:gd name="T11" fmla="*/ 49 h 53"/>
                <a:gd name="T12" fmla="*/ 12 w 33"/>
                <a:gd name="T13" fmla="*/ 53 h 53"/>
                <a:gd name="T14" fmla="*/ 8 w 33"/>
                <a:gd name="T15" fmla="*/ 49 h 53"/>
                <a:gd name="T16" fmla="*/ 4 w 33"/>
                <a:gd name="T17" fmla="*/ 45 h 53"/>
                <a:gd name="T18" fmla="*/ 4 w 33"/>
                <a:gd name="T19" fmla="*/ 25 h 53"/>
                <a:gd name="T20" fmla="*/ 0 w 33"/>
                <a:gd name="T21" fmla="*/ 21 h 53"/>
                <a:gd name="T22" fmla="*/ 0 w 33"/>
                <a:gd name="T23" fmla="*/ 17 h 53"/>
                <a:gd name="T24" fmla="*/ 4 w 33"/>
                <a:gd name="T25" fmla="*/ 17 h 53"/>
                <a:gd name="T26" fmla="*/ 8 w 33"/>
                <a:gd name="T27" fmla="*/ 13 h 53"/>
                <a:gd name="T28" fmla="*/ 8 w 33"/>
                <a:gd name="T29" fmla="*/ 8 h 53"/>
                <a:gd name="T30" fmla="*/ 4 w 33"/>
                <a:gd name="T31" fmla="*/ 4 h 53"/>
                <a:gd name="T32" fmla="*/ 4 w 33"/>
                <a:gd name="T33" fmla="*/ 0 h 53"/>
                <a:gd name="T34" fmla="*/ 8 w 33"/>
                <a:gd name="T35" fmla="*/ 0 h 53"/>
                <a:gd name="T36" fmla="*/ 12 w 33"/>
                <a:gd name="T37" fmla="*/ 4 h 53"/>
                <a:gd name="T38" fmla="*/ 16 w 33"/>
                <a:gd name="T39" fmla="*/ 4 h 53"/>
                <a:gd name="T40" fmla="*/ 20 w 33"/>
                <a:gd name="T41" fmla="*/ 8 h 53"/>
                <a:gd name="T42" fmla="*/ 24 w 33"/>
                <a:gd name="T43" fmla="*/ 17 h 53"/>
                <a:gd name="T44" fmla="*/ 24 w 33"/>
                <a:gd name="T45" fmla="*/ 21 h 53"/>
                <a:gd name="T46" fmla="*/ 28 w 33"/>
                <a:gd name="T47" fmla="*/ 21 h 53"/>
                <a:gd name="T48" fmla="*/ 28 w 33"/>
                <a:gd name="T49" fmla="*/ 25 h 53"/>
                <a:gd name="T50" fmla="*/ 33 w 33"/>
                <a:gd name="T5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53">
                  <a:moveTo>
                    <a:pt x="33" y="29"/>
                  </a:moveTo>
                  <a:lnTo>
                    <a:pt x="28" y="33"/>
                  </a:lnTo>
                  <a:lnTo>
                    <a:pt x="24" y="37"/>
                  </a:lnTo>
                  <a:lnTo>
                    <a:pt x="20" y="37"/>
                  </a:lnTo>
                  <a:lnTo>
                    <a:pt x="16" y="41"/>
                  </a:lnTo>
                  <a:lnTo>
                    <a:pt x="12" y="49"/>
                  </a:lnTo>
                  <a:lnTo>
                    <a:pt x="12" y="53"/>
                  </a:lnTo>
                  <a:lnTo>
                    <a:pt x="8" y="49"/>
                  </a:lnTo>
                  <a:lnTo>
                    <a:pt x="4" y="45"/>
                  </a:lnTo>
                  <a:lnTo>
                    <a:pt x="4" y="25"/>
                  </a:lnTo>
                  <a:lnTo>
                    <a:pt x="0" y="21"/>
                  </a:lnTo>
                  <a:lnTo>
                    <a:pt x="0" y="17"/>
                  </a:lnTo>
                  <a:lnTo>
                    <a:pt x="4" y="17"/>
                  </a:lnTo>
                  <a:lnTo>
                    <a:pt x="8" y="13"/>
                  </a:lnTo>
                  <a:lnTo>
                    <a:pt x="8" y="8"/>
                  </a:lnTo>
                  <a:lnTo>
                    <a:pt x="4" y="4"/>
                  </a:lnTo>
                  <a:lnTo>
                    <a:pt x="4" y="0"/>
                  </a:lnTo>
                  <a:lnTo>
                    <a:pt x="8" y="0"/>
                  </a:lnTo>
                  <a:lnTo>
                    <a:pt x="12" y="4"/>
                  </a:lnTo>
                  <a:lnTo>
                    <a:pt x="16" y="4"/>
                  </a:lnTo>
                  <a:lnTo>
                    <a:pt x="20" y="8"/>
                  </a:lnTo>
                  <a:lnTo>
                    <a:pt x="24" y="17"/>
                  </a:lnTo>
                  <a:lnTo>
                    <a:pt x="24" y="21"/>
                  </a:lnTo>
                  <a:lnTo>
                    <a:pt x="28" y="21"/>
                  </a:lnTo>
                  <a:lnTo>
                    <a:pt x="28" y="25"/>
                  </a:lnTo>
                  <a:lnTo>
                    <a:pt x="33" y="29"/>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88" name="Freeform 30"/>
            <p:cNvSpPr>
              <a:spLocks/>
            </p:cNvSpPr>
            <p:nvPr/>
          </p:nvSpPr>
          <p:spPr bwMode="auto">
            <a:xfrm>
              <a:off x="1909" y="2050"/>
              <a:ext cx="33" cy="53"/>
            </a:xfrm>
            <a:custGeom>
              <a:avLst/>
              <a:gdLst>
                <a:gd name="T0" fmla="*/ 33 w 33"/>
                <a:gd name="T1" fmla="*/ 29 h 53"/>
                <a:gd name="T2" fmla="*/ 28 w 33"/>
                <a:gd name="T3" fmla="*/ 33 h 53"/>
                <a:gd name="T4" fmla="*/ 24 w 33"/>
                <a:gd name="T5" fmla="*/ 37 h 53"/>
                <a:gd name="T6" fmla="*/ 20 w 33"/>
                <a:gd name="T7" fmla="*/ 37 h 53"/>
                <a:gd name="T8" fmla="*/ 16 w 33"/>
                <a:gd name="T9" fmla="*/ 41 h 53"/>
                <a:gd name="T10" fmla="*/ 12 w 33"/>
                <a:gd name="T11" fmla="*/ 49 h 53"/>
                <a:gd name="T12" fmla="*/ 12 w 33"/>
                <a:gd name="T13" fmla="*/ 53 h 53"/>
                <a:gd name="T14" fmla="*/ 8 w 33"/>
                <a:gd name="T15" fmla="*/ 49 h 53"/>
                <a:gd name="T16" fmla="*/ 4 w 33"/>
                <a:gd name="T17" fmla="*/ 45 h 53"/>
                <a:gd name="T18" fmla="*/ 4 w 33"/>
                <a:gd name="T19" fmla="*/ 25 h 53"/>
                <a:gd name="T20" fmla="*/ 0 w 33"/>
                <a:gd name="T21" fmla="*/ 21 h 53"/>
                <a:gd name="T22" fmla="*/ 0 w 33"/>
                <a:gd name="T23" fmla="*/ 17 h 53"/>
                <a:gd name="T24" fmla="*/ 4 w 33"/>
                <a:gd name="T25" fmla="*/ 17 h 53"/>
                <a:gd name="T26" fmla="*/ 8 w 33"/>
                <a:gd name="T27" fmla="*/ 13 h 53"/>
                <a:gd name="T28" fmla="*/ 8 w 33"/>
                <a:gd name="T29" fmla="*/ 8 h 53"/>
                <a:gd name="T30" fmla="*/ 4 w 33"/>
                <a:gd name="T31" fmla="*/ 4 h 53"/>
                <a:gd name="T32" fmla="*/ 4 w 33"/>
                <a:gd name="T33" fmla="*/ 0 h 53"/>
                <a:gd name="T34" fmla="*/ 8 w 33"/>
                <a:gd name="T35" fmla="*/ 0 h 53"/>
                <a:gd name="T36" fmla="*/ 12 w 33"/>
                <a:gd name="T37" fmla="*/ 4 h 53"/>
                <a:gd name="T38" fmla="*/ 16 w 33"/>
                <a:gd name="T39" fmla="*/ 4 h 53"/>
                <a:gd name="T40" fmla="*/ 20 w 33"/>
                <a:gd name="T41" fmla="*/ 8 h 53"/>
                <a:gd name="T42" fmla="*/ 24 w 33"/>
                <a:gd name="T43" fmla="*/ 17 h 53"/>
                <a:gd name="T44" fmla="*/ 24 w 33"/>
                <a:gd name="T45" fmla="*/ 21 h 53"/>
                <a:gd name="T46" fmla="*/ 28 w 33"/>
                <a:gd name="T47" fmla="*/ 21 h 53"/>
                <a:gd name="T48" fmla="*/ 28 w 33"/>
                <a:gd name="T49" fmla="*/ 25 h 53"/>
                <a:gd name="T50" fmla="*/ 33 w 33"/>
                <a:gd name="T51" fmla="*/ 29 h 53"/>
                <a:gd name="T52" fmla="*/ 33 w 33"/>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53">
                  <a:moveTo>
                    <a:pt x="33" y="29"/>
                  </a:moveTo>
                  <a:lnTo>
                    <a:pt x="28" y="33"/>
                  </a:lnTo>
                  <a:lnTo>
                    <a:pt x="24" y="37"/>
                  </a:lnTo>
                  <a:lnTo>
                    <a:pt x="20" y="37"/>
                  </a:lnTo>
                  <a:lnTo>
                    <a:pt x="16" y="41"/>
                  </a:lnTo>
                  <a:lnTo>
                    <a:pt x="12" y="49"/>
                  </a:lnTo>
                  <a:lnTo>
                    <a:pt x="12" y="53"/>
                  </a:lnTo>
                  <a:lnTo>
                    <a:pt x="8" y="49"/>
                  </a:lnTo>
                  <a:lnTo>
                    <a:pt x="4" y="45"/>
                  </a:lnTo>
                  <a:lnTo>
                    <a:pt x="4" y="25"/>
                  </a:lnTo>
                  <a:lnTo>
                    <a:pt x="0" y="21"/>
                  </a:lnTo>
                  <a:lnTo>
                    <a:pt x="0" y="17"/>
                  </a:lnTo>
                  <a:lnTo>
                    <a:pt x="4" y="17"/>
                  </a:lnTo>
                  <a:lnTo>
                    <a:pt x="8" y="13"/>
                  </a:lnTo>
                  <a:lnTo>
                    <a:pt x="8" y="8"/>
                  </a:lnTo>
                  <a:lnTo>
                    <a:pt x="4" y="4"/>
                  </a:lnTo>
                  <a:lnTo>
                    <a:pt x="4" y="0"/>
                  </a:lnTo>
                  <a:lnTo>
                    <a:pt x="8" y="0"/>
                  </a:lnTo>
                  <a:lnTo>
                    <a:pt x="12" y="4"/>
                  </a:lnTo>
                  <a:lnTo>
                    <a:pt x="16" y="4"/>
                  </a:lnTo>
                  <a:lnTo>
                    <a:pt x="20" y="8"/>
                  </a:lnTo>
                  <a:lnTo>
                    <a:pt x="24" y="17"/>
                  </a:lnTo>
                  <a:lnTo>
                    <a:pt x="24" y="21"/>
                  </a:lnTo>
                  <a:lnTo>
                    <a:pt x="28" y="21"/>
                  </a:lnTo>
                  <a:lnTo>
                    <a:pt x="28" y="25"/>
                  </a:lnTo>
                  <a:lnTo>
                    <a:pt x="33" y="29"/>
                  </a:lnTo>
                  <a:lnTo>
                    <a:pt x="33" y="3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89" name="Freeform 31"/>
            <p:cNvSpPr>
              <a:spLocks/>
            </p:cNvSpPr>
            <p:nvPr/>
          </p:nvSpPr>
          <p:spPr bwMode="auto">
            <a:xfrm>
              <a:off x="1893" y="2022"/>
              <a:ext cx="16" cy="16"/>
            </a:xfrm>
            <a:custGeom>
              <a:avLst/>
              <a:gdLst>
                <a:gd name="T0" fmla="*/ 16 w 16"/>
                <a:gd name="T1" fmla="*/ 12 h 16"/>
                <a:gd name="T2" fmla="*/ 16 w 16"/>
                <a:gd name="T3" fmla="*/ 8 h 16"/>
                <a:gd name="T4" fmla="*/ 12 w 16"/>
                <a:gd name="T5" fmla="*/ 4 h 16"/>
                <a:gd name="T6" fmla="*/ 4 w 16"/>
                <a:gd name="T7" fmla="*/ 4 h 16"/>
                <a:gd name="T8" fmla="*/ 4 w 16"/>
                <a:gd name="T9" fmla="*/ 0 h 16"/>
                <a:gd name="T10" fmla="*/ 0 w 16"/>
                <a:gd name="T11" fmla="*/ 0 h 16"/>
                <a:gd name="T12" fmla="*/ 0 w 16"/>
                <a:gd name="T13" fmla="*/ 8 h 16"/>
                <a:gd name="T14" fmla="*/ 4 w 16"/>
                <a:gd name="T15" fmla="*/ 8 h 16"/>
                <a:gd name="T16" fmla="*/ 8 w 16"/>
                <a:gd name="T17" fmla="*/ 16 h 16"/>
                <a:gd name="T18" fmla="*/ 12 w 16"/>
                <a:gd name="T19" fmla="*/ 16 h 16"/>
                <a:gd name="T20" fmla="*/ 16 w 16"/>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6" y="12"/>
                  </a:moveTo>
                  <a:lnTo>
                    <a:pt x="16" y="8"/>
                  </a:lnTo>
                  <a:lnTo>
                    <a:pt x="12" y="4"/>
                  </a:lnTo>
                  <a:lnTo>
                    <a:pt x="4" y="4"/>
                  </a:lnTo>
                  <a:lnTo>
                    <a:pt x="4" y="0"/>
                  </a:lnTo>
                  <a:lnTo>
                    <a:pt x="0" y="0"/>
                  </a:lnTo>
                  <a:lnTo>
                    <a:pt x="0" y="8"/>
                  </a:lnTo>
                  <a:lnTo>
                    <a:pt x="4" y="8"/>
                  </a:lnTo>
                  <a:lnTo>
                    <a:pt x="8" y="16"/>
                  </a:lnTo>
                  <a:lnTo>
                    <a:pt x="12" y="16"/>
                  </a:lnTo>
                  <a:lnTo>
                    <a:pt x="16" y="12"/>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0" name="Freeform 32"/>
            <p:cNvSpPr>
              <a:spLocks/>
            </p:cNvSpPr>
            <p:nvPr/>
          </p:nvSpPr>
          <p:spPr bwMode="auto">
            <a:xfrm>
              <a:off x="1893" y="2022"/>
              <a:ext cx="16" cy="16"/>
            </a:xfrm>
            <a:custGeom>
              <a:avLst/>
              <a:gdLst>
                <a:gd name="T0" fmla="*/ 16 w 16"/>
                <a:gd name="T1" fmla="*/ 12 h 16"/>
                <a:gd name="T2" fmla="*/ 16 w 16"/>
                <a:gd name="T3" fmla="*/ 8 h 16"/>
                <a:gd name="T4" fmla="*/ 12 w 16"/>
                <a:gd name="T5" fmla="*/ 4 h 16"/>
                <a:gd name="T6" fmla="*/ 4 w 16"/>
                <a:gd name="T7" fmla="*/ 4 h 16"/>
                <a:gd name="T8" fmla="*/ 4 w 16"/>
                <a:gd name="T9" fmla="*/ 0 h 16"/>
                <a:gd name="T10" fmla="*/ 0 w 16"/>
                <a:gd name="T11" fmla="*/ 0 h 16"/>
                <a:gd name="T12" fmla="*/ 0 w 16"/>
                <a:gd name="T13" fmla="*/ 8 h 16"/>
                <a:gd name="T14" fmla="*/ 4 w 16"/>
                <a:gd name="T15" fmla="*/ 8 h 16"/>
                <a:gd name="T16" fmla="*/ 8 w 16"/>
                <a:gd name="T17" fmla="*/ 16 h 16"/>
                <a:gd name="T18" fmla="*/ 12 w 16"/>
                <a:gd name="T19" fmla="*/ 16 h 16"/>
                <a:gd name="T20" fmla="*/ 16 w 16"/>
                <a:gd name="T21" fmla="*/ 12 h 16"/>
                <a:gd name="T22" fmla="*/ 16 w 16"/>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6" y="12"/>
                  </a:moveTo>
                  <a:lnTo>
                    <a:pt x="16" y="8"/>
                  </a:lnTo>
                  <a:lnTo>
                    <a:pt x="12" y="4"/>
                  </a:lnTo>
                  <a:lnTo>
                    <a:pt x="4" y="4"/>
                  </a:lnTo>
                  <a:lnTo>
                    <a:pt x="4" y="0"/>
                  </a:lnTo>
                  <a:lnTo>
                    <a:pt x="0" y="0"/>
                  </a:lnTo>
                  <a:lnTo>
                    <a:pt x="0" y="8"/>
                  </a:lnTo>
                  <a:lnTo>
                    <a:pt x="4" y="8"/>
                  </a:lnTo>
                  <a:lnTo>
                    <a:pt x="8" y="16"/>
                  </a:lnTo>
                  <a:lnTo>
                    <a:pt x="12" y="16"/>
                  </a:lnTo>
                  <a:lnTo>
                    <a:pt x="16" y="12"/>
                  </a:lnTo>
                  <a:lnTo>
                    <a:pt x="16" y="1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1" name="Freeform 33"/>
            <p:cNvSpPr>
              <a:spLocks/>
            </p:cNvSpPr>
            <p:nvPr/>
          </p:nvSpPr>
          <p:spPr bwMode="auto">
            <a:xfrm>
              <a:off x="1852" y="1997"/>
              <a:ext cx="16" cy="17"/>
            </a:xfrm>
            <a:custGeom>
              <a:avLst/>
              <a:gdLst>
                <a:gd name="T0" fmla="*/ 16 w 16"/>
                <a:gd name="T1" fmla="*/ 13 h 17"/>
                <a:gd name="T2" fmla="*/ 12 w 16"/>
                <a:gd name="T3" fmla="*/ 8 h 17"/>
                <a:gd name="T4" fmla="*/ 12 w 16"/>
                <a:gd name="T5" fmla="*/ 4 h 17"/>
                <a:gd name="T6" fmla="*/ 8 w 16"/>
                <a:gd name="T7" fmla="*/ 0 h 17"/>
                <a:gd name="T8" fmla="*/ 4 w 16"/>
                <a:gd name="T9" fmla="*/ 0 h 17"/>
                <a:gd name="T10" fmla="*/ 4 w 16"/>
                <a:gd name="T11" fmla="*/ 4 h 17"/>
                <a:gd name="T12" fmla="*/ 0 w 16"/>
                <a:gd name="T13" fmla="*/ 4 h 17"/>
                <a:gd name="T14" fmla="*/ 0 w 16"/>
                <a:gd name="T15" fmla="*/ 8 h 17"/>
                <a:gd name="T16" fmla="*/ 4 w 16"/>
                <a:gd name="T17" fmla="*/ 13 h 17"/>
                <a:gd name="T18" fmla="*/ 8 w 16"/>
                <a:gd name="T19" fmla="*/ 13 h 17"/>
                <a:gd name="T20" fmla="*/ 12 w 16"/>
                <a:gd name="T21" fmla="*/ 17 h 17"/>
                <a:gd name="T22" fmla="*/ 16 w 16"/>
                <a:gd name="T23" fmla="*/ 17 h 17"/>
                <a:gd name="T24" fmla="*/ 16 w 16"/>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6" y="13"/>
                  </a:moveTo>
                  <a:lnTo>
                    <a:pt x="12" y="8"/>
                  </a:lnTo>
                  <a:lnTo>
                    <a:pt x="12" y="4"/>
                  </a:lnTo>
                  <a:lnTo>
                    <a:pt x="8" y="0"/>
                  </a:lnTo>
                  <a:lnTo>
                    <a:pt x="4" y="0"/>
                  </a:lnTo>
                  <a:lnTo>
                    <a:pt x="4" y="4"/>
                  </a:lnTo>
                  <a:lnTo>
                    <a:pt x="0" y="4"/>
                  </a:lnTo>
                  <a:lnTo>
                    <a:pt x="0" y="8"/>
                  </a:lnTo>
                  <a:lnTo>
                    <a:pt x="4" y="13"/>
                  </a:lnTo>
                  <a:lnTo>
                    <a:pt x="8" y="13"/>
                  </a:lnTo>
                  <a:lnTo>
                    <a:pt x="12" y="17"/>
                  </a:lnTo>
                  <a:lnTo>
                    <a:pt x="16" y="17"/>
                  </a:lnTo>
                  <a:lnTo>
                    <a:pt x="16" y="13"/>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2" name="Freeform 34"/>
            <p:cNvSpPr>
              <a:spLocks/>
            </p:cNvSpPr>
            <p:nvPr/>
          </p:nvSpPr>
          <p:spPr bwMode="auto">
            <a:xfrm>
              <a:off x="1852" y="1997"/>
              <a:ext cx="16" cy="17"/>
            </a:xfrm>
            <a:custGeom>
              <a:avLst/>
              <a:gdLst>
                <a:gd name="T0" fmla="*/ 16 w 16"/>
                <a:gd name="T1" fmla="*/ 13 h 17"/>
                <a:gd name="T2" fmla="*/ 12 w 16"/>
                <a:gd name="T3" fmla="*/ 8 h 17"/>
                <a:gd name="T4" fmla="*/ 12 w 16"/>
                <a:gd name="T5" fmla="*/ 4 h 17"/>
                <a:gd name="T6" fmla="*/ 8 w 16"/>
                <a:gd name="T7" fmla="*/ 0 h 17"/>
                <a:gd name="T8" fmla="*/ 4 w 16"/>
                <a:gd name="T9" fmla="*/ 0 h 17"/>
                <a:gd name="T10" fmla="*/ 4 w 16"/>
                <a:gd name="T11" fmla="*/ 4 h 17"/>
                <a:gd name="T12" fmla="*/ 0 w 16"/>
                <a:gd name="T13" fmla="*/ 4 h 17"/>
                <a:gd name="T14" fmla="*/ 0 w 16"/>
                <a:gd name="T15" fmla="*/ 8 h 17"/>
                <a:gd name="T16" fmla="*/ 4 w 16"/>
                <a:gd name="T17" fmla="*/ 13 h 17"/>
                <a:gd name="T18" fmla="*/ 8 w 16"/>
                <a:gd name="T19" fmla="*/ 13 h 17"/>
                <a:gd name="T20" fmla="*/ 12 w 16"/>
                <a:gd name="T21" fmla="*/ 17 h 17"/>
                <a:gd name="T22" fmla="*/ 16 w 16"/>
                <a:gd name="T23" fmla="*/ 17 h 17"/>
                <a:gd name="T24" fmla="*/ 16 w 16"/>
                <a:gd name="T25" fmla="*/ 13 h 17"/>
                <a:gd name="T26" fmla="*/ 16 w 16"/>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16" y="13"/>
                  </a:moveTo>
                  <a:lnTo>
                    <a:pt x="12" y="8"/>
                  </a:lnTo>
                  <a:lnTo>
                    <a:pt x="12" y="4"/>
                  </a:lnTo>
                  <a:lnTo>
                    <a:pt x="8" y="0"/>
                  </a:lnTo>
                  <a:lnTo>
                    <a:pt x="4" y="0"/>
                  </a:lnTo>
                  <a:lnTo>
                    <a:pt x="4" y="4"/>
                  </a:lnTo>
                  <a:lnTo>
                    <a:pt x="0" y="4"/>
                  </a:lnTo>
                  <a:lnTo>
                    <a:pt x="0" y="8"/>
                  </a:lnTo>
                  <a:lnTo>
                    <a:pt x="4" y="13"/>
                  </a:lnTo>
                  <a:lnTo>
                    <a:pt x="8" y="13"/>
                  </a:lnTo>
                  <a:lnTo>
                    <a:pt x="12" y="17"/>
                  </a:lnTo>
                  <a:lnTo>
                    <a:pt x="16" y="17"/>
                  </a:lnTo>
                  <a:lnTo>
                    <a:pt x="16" y="13"/>
                  </a:lnTo>
                  <a:lnTo>
                    <a:pt x="16" y="1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3" name="Freeform 35"/>
            <p:cNvSpPr>
              <a:spLocks/>
            </p:cNvSpPr>
            <p:nvPr/>
          </p:nvSpPr>
          <p:spPr bwMode="auto">
            <a:xfrm>
              <a:off x="1876" y="2014"/>
              <a:ext cx="17" cy="8"/>
            </a:xfrm>
            <a:custGeom>
              <a:avLst/>
              <a:gdLst>
                <a:gd name="T0" fmla="*/ 17 w 17"/>
                <a:gd name="T1" fmla="*/ 4 h 8"/>
                <a:gd name="T2" fmla="*/ 13 w 17"/>
                <a:gd name="T3" fmla="*/ 8 h 8"/>
                <a:gd name="T4" fmla="*/ 9 w 17"/>
                <a:gd name="T5" fmla="*/ 4 h 8"/>
                <a:gd name="T6" fmla="*/ 0 w 17"/>
                <a:gd name="T7" fmla="*/ 4 h 8"/>
                <a:gd name="T8" fmla="*/ 0 w 17"/>
                <a:gd name="T9" fmla="*/ 0 h 8"/>
                <a:gd name="T10" fmla="*/ 9 w 17"/>
                <a:gd name="T11" fmla="*/ 4 h 8"/>
                <a:gd name="T12" fmla="*/ 9 w 17"/>
                <a:gd name="T13" fmla="*/ 0 h 8"/>
                <a:gd name="T14" fmla="*/ 13 w 17"/>
                <a:gd name="T15" fmla="*/ 4 h 8"/>
                <a:gd name="T16" fmla="*/ 17 w 17"/>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
                  <a:moveTo>
                    <a:pt x="17" y="4"/>
                  </a:moveTo>
                  <a:lnTo>
                    <a:pt x="13" y="8"/>
                  </a:lnTo>
                  <a:lnTo>
                    <a:pt x="9" y="4"/>
                  </a:lnTo>
                  <a:lnTo>
                    <a:pt x="0" y="4"/>
                  </a:lnTo>
                  <a:lnTo>
                    <a:pt x="0" y="0"/>
                  </a:lnTo>
                  <a:lnTo>
                    <a:pt x="9" y="4"/>
                  </a:lnTo>
                  <a:lnTo>
                    <a:pt x="9" y="0"/>
                  </a:lnTo>
                  <a:lnTo>
                    <a:pt x="13" y="4"/>
                  </a:lnTo>
                  <a:lnTo>
                    <a:pt x="17" y="4"/>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4" name="Freeform 36"/>
            <p:cNvSpPr>
              <a:spLocks/>
            </p:cNvSpPr>
            <p:nvPr/>
          </p:nvSpPr>
          <p:spPr bwMode="auto">
            <a:xfrm>
              <a:off x="1876" y="2014"/>
              <a:ext cx="17" cy="8"/>
            </a:xfrm>
            <a:custGeom>
              <a:avLst/>
              <a:gdLst>
                <a:gd name="T0" fmla="*/ 17 w 17"/>
                <a:gd name="T1" fmla="*/ 4 h 8"/>
                <a:gd name="T2" fmla="*/ 13 w 17"/>
                <a:gd name="T3" fmla="*/ 8 h 8"/>
                <a:gd name="T4" fmla="*/ 9 w 17"/>
                <a:gd name="T5" fmla="*/ 4 h 8"/>
                <a:gd name="T6" fmla="*/ 0 w 17"/>
                <a:gd name="T7" fmla="*/ 4 h 8"/>
                <a:gd name="T8" fmla="*/ 0 w 17"/>
                <a:gd name="T9" fmla="*/ 0 h 8"/>
                <a:gd name="T10" fmla="*/ 9 w 17"/>
                <a:gd name="T11" fmla="*/ 4 h 8"/>
                <a:gd name="T12" fmla="*/ 9 w 17"/>
                <a:gd name="T13" fmla="*/ 0 h 8"/>
                <a:gd name="T14" fmla="*/ 13 w 17"/>
                <a:gd name="T15" fmla="*/ 4 h 8"/>
                <a:gd name="T16" fmla="*/ 17 w 17"/>
                <a:gd name="T17" fmla="*/ 4 h 8"/>
                <a:gd name="T18" fmla="*/ 17 w 1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8">
                  <a:moveTo>
                    <a:pt x="17" y="4"/>
                  </a:moveTo>
                  <a:lnTo>
                    <a:pt x="13" y="8"/>
                  </a:lnTo>
                  <a:lnTo>
                    <a:pt x="9" y="4"/>
                  </a:lnTo>
                  <a:lnTo>
                    <a:pt x="0" y="4"/>
                  </a:lnTo>
                  <a:lnTo>
                    <a:pt x="0" y="0"/>
                  </a:lnTo>
                  <a:lnTo>
                    <a:pt x="9" y="4"/>
                  </a:lnTo>
                  <a:lnTo>
                    <a:pt x="9" y="0"/>
                  </a:lnTo>
                  <a:lnTo>
                    <a:pt x="13" y="4"/>
                  </a:lnTo>
                  <a:lnTo>
                    <a:pt x="17" y="4"/>
                  </a:lnTo>
                  <a:lnTo>
                    <a:pt x="17"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5" name="Freeform 37"/>
            <p:cNvSpPr>
              <a:spLocks/>
            </p:cNvSpPr>
            <p:nvPr/>
          </p:nvSpPr>
          <p:spPr bwMode="auto">
            <a:xfrm>
              <a:off x="1811" y="1977"/>
              <a:ext cx="12" cy="12"/>
            </a:xfrm>
            <a:custGeom>
              <a:avLst/>
              <a:gdLst>
                <a:gd name="T0" fmla="*/ 12 w 12"/>
                <a:gd name="T1" fmla="*/ 4 h 12"/>
                <a:gd name="T2" fmla="*/ 12 w 12"/>
                <a:gd name="T3" fmla="*/ 8 h 12"/>
                <a:gd name="T4" fmla="*/ 8 w 12"/>
                <a:gd name="T5" fmla="*/ 12 h 12"/>
                <a:gd name="T6" fmla="*/ 4 w 12"/>
                <a:gd name="T7" fmla="*/ 12 h 12"/>
                <a:gd name="T8" fmla="*/ 0 w 12"/>
                <a:gd name="T9" fmla="*/ 8 h 12"/>
                <a:gd name="T10" fmla="*/ 0 w 12"/>
                <a:gd name="T11" fmla="*/ 4 h 12"/>
                <a:gd name="T12" fmla="*/ 4 w 12"/>
                <a:gd name="T13" fmla="*/ 0 h 12"/>
                <a:gd name="T14" fmla="*/ 12 w 12"/>
                <a:gd name="T15" fmla="*/ 0 h 12"/>
                <a:gd name="T16" fmla="*/ 12 w 12"/>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2" y="4"/>
                  </a:moveTo>
                  <a:lnTo>
                    <a:pt x="12" y="8"/>
                  </a:lnTo>
                  <a:lnTo>
                    <a:pt x="8" y="12"/>
                  </a:lnTo>
                  <a:lnTo>
                    <a:pt x="4" y="12"/>
                  </a:lnTo>
                  <a:lnTo>
                    <a:pt x="0" y="8"/>
                  </a:lnTo>
                  <a:lnTo>
                    <a:pt x="0" y="4"/>
                  </a:lnTo>
                  <a:lnTo>
                    <a:pt x="4" y="0"/>
                  </a:lnTo>
                  <a:lnTo>
                    <a:pt x="12" y="0"/>
                  </a:lnTo>
                  <a:lnTo>
                    <a:pt x="12" y="4"/>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6" name="Freeform 38"/>
            <p:cNvSpPr>
              <a:spLocks/>
            </p:cNvSpPr>
            <p:nvPr/>
          </p:nvSpPr>
          <p:spPr bwMode="auto">
            <a:xfrm>
              <a:off x="1811" y="1977"/>
              <a:ext cx="12" cy="12"/>
            </a:xfrm>
            <a:custGeom>
              <a:avLst/>
              <a:gdLst>
                <a:gd name="T0" fmla="*/ 12 w 12"/>
                <a:gd name="T1" fmla="*/ 4 h 12"/>
                <a:gd name="T2" fmla="*/ 12 w 12"/>
                <a:gd name="T3" fmla="*/ 8 h 12"/>
                <a:gd name="T4" fmla="*/ 8 w 12"/>
                <a:gd name="T5" fmla="*/ 12 h 12"/>
                <a:gd name="T6" fmla="*/ 4 w 12"/>
                <a:gd name="T7" fmla="*/ 12 h 12"/>
                <a:gd name="T8" fmla="*/ 0 w 12"/>
                <a:gd name="T9" fmla="*/ 8 h 12"/>
                <a:gd name="T10" fmla="*/ 0 w 12"/>
                <a:gd name="T11" fmla="*/ 4 h 12"/>
                <a:gd name="T12" fmla="*/ 4 w 12"/>
                <a:gd name="T13" fmla="*/ 0 h 12"/>
                <a:gd name="T14" fmla="*/ 12 w 12"/>
                <a:gd name="T15" fmla="*/ 0 h 12"/>
                <a:gd name="T16" fmla="*/ 12 w 12"/>
                <a:gd name="T17" fmla="*/ 4 h 12"/>
                <a:gd name="T18" fmla="*/ 12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4"/>
                  </a:moveTo>
                  <a:lnTo>
                    <a:pt x="12" y="8"/>
                  </a:lnTo>
                  <a:lnTo>
                    <a:pt x="8" y="12"/>
                  </a:lnTo>
                  <a:lnTo>
                    <a:pt x="4" y="12"/>
                  </a:lnTo>
                  <a:lnTo>
                    <a:pt x="0" y="8"/>
                  </a:lnTo>
                  <a:lnTo>
                    <a:pt x="0" y="4"/>
                  </a:lnTo>
                  <a:lnTo>
                    <a:pt x="4" y="0"/>
                  </a:lnTo>
                  <a:lnTo>
                    <a:pt x="12" y="0"/>
                  </a:lnTo>
                  <a:lnTo>
                    <a:pt x="12" y="4"/>
                  </a:lnTo>
                  <a:lnTo>
                    <a:pt x="12"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7" name="Freeform 39"/>
            <p:cNvSpPr>
              <a:spLocks/>
            </p:cNvSpPr>
            <p:nvPr/>
          </p:nvSpPr>
          <p:spPr bwMode="auto">
            <a:xfrm>
              <a:off x="1799" y="1981"/>
              <a:ext cx="8" cy="12"/>
            </a:xfrm>
            <a:custGeom>
              <a:avLst/>
              <a:gdLst>
                <a:gd name="T0" fmla="*/ 8 w 8"/>
                <a:gd name="T1" fmla="*/ 4 h 12"/>
                <a:gd name="T2" fmla="*/ 4 w 8"/>
                <a:gd name="T3" fmla="*/ 0 h 12"/>
                <a:gd name="T4" fmla="*/ 4 w 8"/>
                <a:gd name="T5" fmla="*/ 8 h 12"/>
                <a:gd name="T6" fmla="*/ 0 w 8"/>
                <a:gd name="T7" fmla="*/ 8 h 12"/>
                <a:gd name="T8" fmla="*/ 4 w 8"/>
                <a:gd name="T9" fmla="*/ 12 h 12"/>
                <a:gd name="T10" fmla="*/ 4 w 8"/>
                <a:gd name="T11" fmla="*/ 8 h 12"/>
                <a:gd name="T12" fmla="*/ 8 w 8"/>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8" y="4"/>
                  </a:moveTo>
                  <a:lnTo>
                    <a:pt x="4" y="0"/>
                  </a:lnTo>
                  <a:lnTo>
                    <a:pt x="4" y="8"/>
                  </a:lnTo>
                  <a:lnTo>
                    <a:pt x="0" y="8"/>
                  </a:lnTo>
                  <a:lnTo>
                    <a:pt x="4" y="12"/>
                  </a:lnTo>
                  <a:lnTo>
                    <a:pt x="4" y="8"/>
                  </a:lnTo>
                  <a:lnTo>
                    <a:pt x="8" y="4"/>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8" name="Freeform 40"/>
            <p:cNvSpPr>
              <a:spLocks/>
            </p:cNvSpPr>
            <p:nvPr/>
          </p:nvSpPr>
          <p:spPr bwMode="auto">
            <a:xfrm>
              <a:off x="1799" y="1981"/>
              <a:ext cx="8" cy="12"/>
            </a:xfrm>
            <a:custGeom>
              <a:avLst/>
              <a:gdLst>
                <a:gd name="T0" fmla="*/ 8 w 8"/>
                <a:gd name="T1" fmla="*/ 4 h 12"/>
                <a:gd name="T2" fmla="*/ 4 w 8"/>
                <a:gd name="T3" fmla="*/ 0 h 12"/>
                <a:gd name="T4" fmla="*/ 4 w 8"/>
                <a:gd name="T5" fmla="*/ 8 h 12"/>
                <a:gd name="T6" fmla="*/ 0 w 8"/>
                <a:gd name="T7" fmla="*/ 8 h 12"/>
                <a:gd name="T8" fmla="*/ 4 w 8"/>
                <a:gd name="T9" fmla="*/ 12 h 12"/>
                <a:gd name="T10" fmla="*/ 4 w 8"/>
                <a:gd name="T11" fmla="*/ 8 h 12"/>
                <a:gd name="T12" fmla="*/ 8 w 8"/>
                <a:gd name="T13" fmla="*/ 4 h 12"/>
                <a:gd name="T14" fmla="*/ 8 w 8"/>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8" y="4"/>
                  </a:moveTo>
                  <a:lnTo>
                    <a:pt x="4" y="0"/>
                  </a:lnTo>
                  <a:lnTo>
                    <a:pt x="4" y="8"/>
                  </a:lnTo>
                  <a:lnTo>
                    <a:pt x="0" y="8"/>
                  </a:lnTo>
                  <a:lnTo>
                    <a:pt x="4" y="12"/>
                  </a:lnTo>
                  <a:lnTo>
                    <a:pt x="4" y="8"/>
                  </a:lnTo>
                  <a:lnTo>
                    <a:pt x="8" y="4"/>
                  </a:lnTo>
                  <a:lnTo>
                    <a:pt x="8"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599" name="Freeform 41"/>
            <p:cNvSpPr>
              <a:spLocks/>
            </p:cNvSpPr>
            <p:nvPr/>
          </p:nvSpPr>
          <p:spPr bwMode="auto">
            <a:xfrm>
              <a:off x="1893" y="2038"/>
              <a:ext cx="4" cy="4"/>
            </a:xfrm>
            <a:custGeom>
              <a:avLst/>
              <a:gdLst>
                <a:gd name="T0" fmla="*/ 4 w 4"/>
                <a:gd name="T1" fmla="*/ 4 h 4"/>
                <a:gd name="T2" fmla="*/ 0 w 4"/>
                <a:gd name="T3" fmla="*/ 4 h 4"/>
                <a:gd name="T4" fmla="*/ 4 w 4"/>
                <a:gd name="T5" fmla="*/ 0 h 4"/>
                <a:gd name="T6" fmla="*/ 4 w 4"/>
                <a:gd name="T7" fmla="*/ 4 h 4"/>
              </a:gdLst>
              <a:ahLst/>
              <a:cxnLst>
                <a:cxn ang="0">
                  <a:pos x="T0" y="T1"/>
                </a:cxn>
                <a:cxn ang="0">
                  <a:pos x="T2" y="T3"/>
                </a:cxn>
                <a:cxn ang="0">
                  <a:pos x="T4" y="T5"/>
                </a:cxn>
                <a:cxn ang="0">
                  <a:pos x="T6" y="T7"/>
                </a:cxn>
              </a:cxnLst>
              <a:rect l="0" t="0" r="r" b="b"/>
              <a:pathLst>
                <a:path w="4" h="4">
                  <a:moveTo>
                    <a:pt x="4" y="4"/>
                  </a:moveTo>
                  <a:lnTo>
                    <a:pt x="0" y="4"/>
                  </a:lnTo>
                  <a:lnTo>
                    <a:pt x="4" y="0"/>
                  </a:lnTo>
                  <a:lnTo>
                    <a:pt x="4" y="4"/>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0" name="Freeform 42"/>
            <p:cNvSpPr>
              <a:spLocks/>
            </p:cNvSpPr>
            <p:nvPr/>
          </p:nvSpPr>
          <p:spPr bwMode="auto">
            <a:xfrm>
              <a:off x="1893" y="2038"/>
              <a:ext cx="4" cy="8"/>
            </a:xfrm>
            <a:custGeom>
              <a:avLst/>
              <a:gdLst>
                <a:gd name="T0" fmla="*/ 4 w 4"/>
                <a:gd name="T1" fmla="*/ 4 h 8"/>
                <a:gd name="T2" fmla="*/ 0 w 4"/>
                <a:gd name="T3" fmla="*/ 4 h 8"/>
                <a:gd name="T4" fmla="*/ 4 w 4"/>
                <a:gd name="T5" fmla="*/ 0 h 8"/>
                <a:gd name="T6" fmla="*/ 4 w 4"/>
                <a:gd name="T7" fmla="*/ 4 h 8"/>
                <a:gd name="T8" fmla="*/ 4 w 4"/>
                <a:gd name="T9" fmla="*/ 8 h 8"/>
              </a:gdLst>
              <a:ahLst/>
              <a:cxnLst>
                <a:cxn ang="0">
                  <a:pos x="T0" y="T1"/>
                </a:cxn>
                <a:cxn ang="0">
                  <a:pos x="T2" y="T3"/>
                </a:cxn>
                <a:cxn ang="0">
                  <a:pos x="T4" y="T5"/>
                </a:cxn>
                <a:cxn ang="0">
                  <a:pos x="T6" y="T7"/>
                </a:cxn>
                <a:cxn ang="0">
                  <a:pos x="T8" y="T9"/>
                </a:cxn>
              </a:cxnLst>
              <a:rect l="0" t="0" r="r" b="b"/>
              <a:pathLst>
                <a:path w="4" h="8">
                  <a:moveTo>
                    <a:pt x="4" y="4"/>
                  </a:moveTo>
                  <a:lnTo>
                    <a:pt x="0" y="4"/>
                  </a:lnTo>
                  <a:lnTo>
                    <a:pt x="4" y="0"/>
                  </a:lnTo>
                  <a:lnTo>
                    <a:pt x="4" y="4"/>
                  </a:lnTo>
                  <a:lnTo>
                    <a:pt x="4"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1" name="Freeform 43"/>
            <p:cNvSpPr>
              <a:spLocks/>
            </p:cNvSpPr>
            <p:nvPr/>
          </p:nvSpPr>
          <p:spPr bwMode="auto">
            <a:xfrm>
              <a:off x="1885" y="2026"/>
              <a:ext cx="4" cy="8"/>
            </a:xfrm>
            <a:custGeom>
              <a:avLst/>
              <a:gdLst>
                <a:gd name="T0" fmla="*/ 4 w 4"/>
                <a:gd name="T1" fmla="*/ 4 h 8"/>
                <a:gd name="T2" fmla="*/ 0 w 4"/>
                <a:gd name="T3" fmla="*/ 8 h 8"/>
                <a:gd name="T4" fmla="*/ 0 w 4"/>
                <a:gd name="T5" fmla="*/ 0 h 8"/>
                <a:gd name="T6" fmla="*/ 4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lnTo>
                    <a:pt x="0" y="8"/>
                  </a:lnTo>
                  <a:lnTo>
                    <a:pt x="0" y="0"/>
                  </a:lnTo>
                  <a:lnTo>
                    <a:pt x="4" y="0"/>
                  </a:lnTo>
                  <a:lnTo>
                    <a:pt x="4" y="4"/>
                  </a:lnTo>
                  <a:close/>
                </a:path>
              </a:pathLst>
            </a:custGeom>
            <a:solidFill>
              <a:srgbClr val="FF8C00"/>
            </a:solidFill>
            <a:ln w="635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2" name="Freeform 44"/>
            <p:cNvSpPr>
              <a:spLocks/>
            </p:cNvSpPr>
            <p:nvPr/>
          </p:nvSpPr>
          <p:spPr bwMode="auto">
            <a:xfrm>
              <a:off x="1885" y="2026"/>
              <a:ext cx="4" cy="8"/>
            </a:xfrm>
            <a:custGeom>
              <a:avLst/>
              <a:gdLst>
                <a:gd name="T0" fmla="*/ 4 w 4"/>
                <a:gd name="T1" fmla="*/ 4 h 8"/>
                <a:gd name="T2" fmla="*/ 0 w 4"/>
                <a:gd name="T3" fmla="*/ 8 h 8"/>
                <a:gd name="T4" fmla="*/ 0 w 4"/>
                <a:gd name="T5" fmla="*/ 0 h 8"/>
                <a:gd name="T6" fmla="*/ 4 w 4"/>
                <a:gd name="T7" fmla="*/ 0 h 8"/>
                <a:gd name="T8" fmla="*/ 4 w 4"/>
                <a:gd name="T9" fmla="*/ 4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4"/>
                  </a:moveTo>
                  <a:lnTo>
                    <a:pt x="0" y="8"/>
                  </a:lnTo>
                  <a:lnTo>
                    <a:pt x="0" y="0"/>
                  </a:lnTo>
                  <a:lnTo>
                    <a:pt x="4" y="0"/>
                  </a:lnTo>
                  <a:lnTo>
                    <a:pt x="4" y="4"/>
                  </a:lnTo>
                  <a:lnTo>
                    <a:pt x="4"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3" name="Freeform 45"/>
            <p:cNvSpPr>
              <a:spLocks/>
            </p:cNvSpPr>
            <p:nvPr/>
          </p:nvSpPr>
          <p:spPr bwMode="auto">
            <a:xfrm>
              <a:off x="1713" y="1251"/>
              <a:ext cx="163" cy="261"/>
            </a:xfrm>
            <a:custGeom>
              <a:avLst/>
              <a:gdLst>
                <a:gd name="T0" fmla="*/ 163 w 163"/>
                <a:gd name="T1" fmla="*/ 176 h 261"/>
                <a:gd name="T2" fmla="*/ 155 w 163"/>
                <a:gd name="T3" fmla="*/ 167 h 261"/>
                <a:gd name="T4" fmla="*/ 151 w 163"/>
                <a:gd name="T5" fmla="*/ 171 h 261"/>
                <a:gd name="T6" fmla="*/ 135 w 163"/>
                <a:gd name="T7" fmla="*/ 167 h 261"/>
                <a:gd name="T8" fmla="*/ 119 w 163"/>
                <a:gd name="T9" fmla="*/ 176 h 261"/>
                <a:gd name="T10" fmla="*/ 114 w 163"/>
                <a:gd name="T11" fmla="*/ 159 h 261"/>
                <a:gd name="T12" fmla="*/ 106 w 163"/>
                <a:gd name="T13" fmla="*/ 155 h 261"/>
                <a:gd name="T14" fmla="*/ 102 w 163"/>
                <a:gd name="T15" fmla="*/ 127 h 261"/>
                <a:gd name="T16" fmla="*/ 90 w 163"/>
                <a:gd name="T17" fmla="*/ 131 h 261"/>
                <a:gd name="T18" fmla="*/ 86 w 163"/>
                <a:gd name="T19" fmla="*/ 127 h 261"/>
                <a:gd name="T20" fmla="*/ 98 w 163"/>
                <a:gd name="T21" fmla="*/ 90 h 261"/>
                <a:gd name="T22" fmla="*/ 86 w 163"/>
                <a:gd name="T23" fmla="*/ 86 h 261"/>
                <a:gd name="T24" fmla="*/ 78 w 163"/>
                <a:gd name="T25" fmla="*/ 65 h 261"/>
                <a:gd name="T26" fmla="*/ 70 w 163"/>
                <a:gd name="T27" fmla="*/ 57 h 261"/>
                <a:gd name="T28" fmla="*/ 74 w 163"/>
                <a:gd name="T29" fmla="*/ 49 h 261"/>
                <a:gd name="T30" fmla="*/ 66 w 163"/>
                <a:gd name="T31" fmla="*/ 41 h 261"/>
                <a:gd name="T32" fmla="*/ 74 w 163"/>
                <a:gd name="T33" fmla="*/ 8 h 261"/>
                <a:gd name="T34" fmla="*/ 53 w 163"/>
                <a:gd name="T35" fmla="*/ 0 h 261"/>
                <a:gd name="T36" fmla="*/ 33 w 163"/>
                <a:gd name="T37" fmla="*/ 90 h 261"/>
                <a:gd name="T38" fmla="*/ 33 w 163"/>
                <a:gd name="T39" fmla="*/ 102 h 261"/>
                <a:gd name="T40" fmla="*/ 41 w 163"/>
                <a:gd name="T41" fmla="*/ 114 h 261"/>
                <a:gd name="T42" fmla="*/ 13 w 163"/>
                <a:gd name="T43" fmla="*/ 151 h 261"/>
                <a:gd name="T44" fmla="*/ 21 w 163"/>
                <a:gd name="T45" fmla="*/ 159 h 261"/>
                <a:gd name="T46" fmla="*/ 0 w 163"/>
                <a:gd name="T47" fmla="*/ 233 h 261"/>
                <a:gd name="T48" fmla="*/ 74 w 163"/>
                <a:gd name="T49" fmla="*/ 249 h 261"/>
                <a:gd name="T50" fmla="*/ 147 w 163"/>
                <a:gd name="T51" fmla="*/ 261 h 261"/>
                <a:gd name="T52" fmla="*/ 163 w 163"/>
                <a:gd name="T53"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61">
                  <a:moveTo>
                    <a:pt x="163" y="176"/>
                  </a:moveTo>
                  <a:lnTo>
                    <a:pt x="155" y="167"/>
                  </a:lnTo>
                  <a:lnTo>
                    <a:pt x="151" y="171"/>
                  </a:lnTo>
                  <a:lnTo>
                    <a:pt x="135" y="167"/>
                  </a:lnTo>
                  <a:lnTo>
                    <a:pt x="119" y="176"/>
                  </a:lnTo>
                  <a:lnTo>
                    <a:pt x="114" y="159"/>
                  </a:lnTo>
                  <a:lnTo>
                    <a:pt x="106" y="155"/>
                  </a:lnTo>
                  <a:lnTo>
                    <a:pt x="102" y="127"/>
                  </a:lnTo>
                  <a:lnTo>
                    <a:pt x="90" y="131"/>
                  </a:lnTo>
                  <a:lnTo>
                    <a:pt x="86" y="127"/>
                  </a:lnTo>
                  <a:lnTo>
                    <a:pt x="98" y="90"/>
                  </a:lnTo>
                  <a:lnTo>
                    <a:pt x="86" y="86"/>
                  </a:lnTo>
                  <a:lnTo>
                    <a:pt x="78" y="65"/>
                  </a:lnTo>
                  <a:lnTo>
                    <a:pt x="70" y="57"/>
                  </a:lnTo>
                  <a:lnTo>
                    <a:pt x="74" y="49"/>
                  </a:lnTo>
                  <a:lnTo>
                    <a:pt x="66" y="41"/>
                  </a:lnTo>
                  <a:lnTo>
                    <a:pt x="74" y="8"/>
                  </a:lnTo>
                  <a:lnTo>
                    <a:pt x="53" y="0"/>
                  </a:lnTo>
                  <a:lnTo>
                    <a:pt x="33" y="90"/>
                  </a:lnTo>
                  <a:lnTo>
                    <a:pt x="33" y="102"/>
                  </a:lnTo>
                  <a:lnTo>
                    <a:pt x="41" y="114"/>
                  </a:lnTo>
                  <a:lnTo>
                    <a:pt x="13" y="151"/>
                  </a:lnTo>
                  <a:lnTo>
                    <a:pt x="21" y="159"/>
                  </a:lnTo>
                  <a:lnTo>
                    <a:pt x="0" y="233"/>
                  </a:lnTo>
                  <a:lnTo>
                    <a:pt x="74" y="249"/>
                  </a:lnTo>
                  <a:lnTo>
                    <a:pt x="147" y="261"/>
                  </a:lnTo>
                  <a:lnTo>
                    <a:pt x="163" y="17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4" name="Freeform 46"/>
            <p:cNvSpPr>
              <a:spLocks/>
            </p:cNvSpPr>
            <p:nvPr/>
          </p:nvSpPr>
          <p:spPr bwMode="auto">
            <a:xfrm>
              <a:off x="1713" y="1251"/>
              <a:ext cx="163" cy="261"/>
            </a:xfrm>
            <a:custGeom>
              <a:avLst/>
              <a:gdLst>
                <a:gd name="T0" fmla="*/ 163 w 163"/>
                <a:gd name="T1" fmla="*/ 176 h 261"/>
                <a:gd name="T2" fmla="*/ 155 w 163"/>
                <a:gd name="T3" fmla="*/ 167 h 261"/>
                <a:gd name="T4" fmla="*/ 151 w 163"/>
                <a:gd name="T5" fmla="*/ 171 h 261"/>
                <a:gd name="T6" fmla="*/ 135 w 163"/>
                <a:gd name="T7" fmla="*/ 167 h 261"/>
                <a:gd name="T8" fmla="*/ 119 w 163"/>
                <a:gd name="T9" fmla="*/ 176 h 261"/>
                <a:gd name="T10" fmla="*/ 114 w 163"/>
                <a:gd name="T11" fmla="*/ 159 h 261"/>
                <a:gd name="T12" fmla="*/ 106 w 163"/>
                <a:gd name="T13" fmla="*/ 155 h 261"/>
                <a:gd name="T14" fmla="*/ 102 w 163"/>
                <a:gd name="T15" fmla="*/ 127 h 261"/>
                <a:gd name="T16" fmla="*/ 90 w 163"/>
                <a:gd name="T17" fmla="*/ 131 h 261"/>
                <a:gd name="T18" fmla="*/ 86 w 163"/>
                <a:gd name="T19" fmla="*/ 127 h 261"/>
                <a:gd name="T20" fmla="*/ 98 w 163"/>
                <a:gd name="T21" fmla="*/ 90 h 261"/>
                <a:gd name="T22" fmla="*/ 86 w 163"/>
                <a:gd name="T23" fmla="*/ 86 h 261"/>
                <a:gd name="T24" fmla="*/ 78 w 163"/>
                <a:gd name="T25" fmla="*/ 65 h 261"/>
                <a:gd name="T26" fmla="*/ 70 w 163"/>
                <a:gd name="T27" fmla="*/ 57 h 261"/>
                <a:gd name="T28" fmla="*/ 74 w 163"/>
                <a:gd name="T29" fmla="*/ 49 h 261"/>
                <a:gd name="T30" fmla="*/ 66 w 163"/>
                <a:gd name="T31" fmla="*/ 41 h 261"/>
                <a:gd name="T32" fmla="*/ 74 w 163"/>
                <a:gd name="T33" fmla="*/ 8 h 261"/>
                <a:gd name="T34" fmla="*/ 53 w 163"/>
                <a:gd name="T35" fmla="*/ 0 h 261"/>
                <a:gd name="T36" fmla="*/ 33 w 163"/>
                <a:gd name="T37" fmla="*/ 90 h 261"/>
                <a:gd name="T38" fmla="*/ 33 w 163"/>
                <a:gd name="T39" fmla="*/ 102 h 261"/>
                <a:gd name="T40" fmla="*/ 41 w 163"/>
                <a:gd name="T41" fmla="*/ 114 h 261"/>
                <a:gd name="T42" fmla="*/ 13 w 163"/>
                <a:gd name="T43" fmla="*/ 151 h 261"/>
                <a:gd name="T44" fmla="*/ 21 w 163"/>
                <a:gd name="T45" fmla="*/ 159 h 261"/>
                <a:gd name="T46" fmla="*/ 0 w 163"/>
                <a:gd name="T47" fmla="*/ 233 h 261"/>
                <a:gd name="T48" fmla="*/ 74 w 163"/>
                <a:gd name="T49" fmla="*/ 249 h 261"/>
                <a:gd name="T50" fmla="*/ 147 w 163"/>
                <a:gd name="T51" fmla="*/ 261 h 261"/>
                <a:gd name="T52" fmla="*/ 163 w 163"/>
                <a:gd name="T53" fmla="*/ 176 h 261"/>
                <a:gd name="T54" fmla="*/ 163 w 163"/>
                <a:gd name="T55" fmla="*/ 18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 h="261">
                  <a:moveTo>
                    <a:pt x="163" y="176"/>
                  </a:moveTo>
                  <a:lnTo>
                    <a:pt x="155" y="167"/>
                  </a:lnTo>
                  <a:lnTo>
                    <a:pt x="151" y="171"/>
                  </a:lnTo>
                  <a:lnTo>
                    <a:pt x="135" y="167"/>
                  </a:lnTo>
                  <a:lnTo>
                    <a:pt x="119" y="176"/>
                  </a:lnTo>
                  <a:lnTo>
                    <a:pt x="114" y="159"/>
                  </a:lnTo>
                  <a:lnTo>
                    <a:pt x="106" y="155"/>
                  </a:lnTo>
                  <a:lnTo>
                    <a:pt x="102" y="127"/>
                  </a:lnTo>
                  <a:lnTo>
                    <a:pt x="90" y="131"/>
                  </a:lnTo>
                  <a:lnTo>
                    <a:pt x="86" y="127"/>
                  </a:lnTo>
                  <a:lnTo>
                    <a:pt x="98" y="90"/>
                  </a:lnTo>
                  <a:lnTo>
                    <a:pt x="86" y="86"/>
                  </a:lnTo>
                  <a:lnTo>
                    <a:pt x="78" y="65"/>
                  </a:lnTo>
                  <a:lnTo>
                    <a:pt x="70" y="57"/>
                  </a:lnTo>
                  <a:lnTo>
                    <a:pt x="74" y="49"/>
                  </a:lnTo>
                  <a:lnTo>
                    <a:pt x="66" y="41"/>
                  </a:lnTo>
                  <a:lnTo>
                    <a:pt x="74" y="8"/>
                  </a:lnTo>
                  <a:lnTo>
                    <a:pt x="53" y="0"/>
                  </a:lnTo>
                  <a:lnTo>
                    <a:pt x="33" y="90"/>
                  </a:lnTo>
                  <a:lnTo>
                    <a:pt x="33" y="102"/>
                  </a:lnTo>
                  <a:lnTo>
                    <a:pt x="41" y="114"/>
                  </a:lnTo>
                  <a:lnTo>
                    <a:pt x="13" y="151"/>
                  </a:lnTo>
                  <a:lnTo>
                    <a:pt x="21" y="159"/>
                  </a:lnTo>
                  <a:lnTo>
                    <a:pt x="0" y="233"/>
                  </a:lnTo>
                  <a:lnTo>
                    <a:pt x="74" y="249"/>
                  </a:lnTo>
                  <a:lnTo>
                    <a:pt x="147" y="261"/>
                  </a:lnTo>
                  <a:lnTo>
                    <a:pt x="163" y="176"/>
                  </a:lnTo>
                  <a:lnTo>
                    <a:pt x="163" y="18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5" name="Freeform 47"/>
            <p:cNvSpPr>
              <a:spLocks/>
            </p:cNvSpPr>
            <p:nvPr/>
          </p:nvSpPr>
          <p:spPr bwMode="auto">
            <a:xfrm>
              <a:off x="2357" y="1516"/>
              <a:ext cx="106" cy="192"/>
            </a:xfrm>
            <a:custGeom>
              <a:avLst/>
              <a:gdLst>
                <a:gd name="T0" fmla="*/ 102 w 106"/>
                <a:gd name="T1" fmla="*/ 114 h 192"/>
                <a:gd name="T2" fmla="*/ 98 w 106"/>
                <a:gd name="T3" fmla="*/ 25 h 192"/>
                <a:gd name="T4" fmla="*/ 85 w 106"/>
                <a:gd name="T5" fmla="*/ 0 h 192"/>
                <a:gd name="T6" fmla="*/ 16 w 106"/>
                <a:gd name="T7" fmla="*/ 4 h 192"/>
                <a:gd name="T8" fmla="*/ 28 w 106"/>
                <a:gd name="T9" fmla="*/ 17 h 192"/>
                <a:gd name="T10" fmla="*/ 28 w 106"/>
                <a:gd name="T11" fmla="*/ 29 h 192"/>
                <a:gd name="T12" fmla="*/ 24 w 106"/>
                <a:gd name="T13" fmla="*/ 37 h 192"/>
                <a:gd name="T14" fmla="*/ 8 w 106"/>
                <a:gd name="T15" fmla="*/ 41 h 192"/>
                <a:gd name="T16" fmla="*/ 12 w 106"/>
                <a:gd name="T17" fmla="*/ 57 h 192"/>
                <a:gd name="T18" fmla="*/ 0 w 106"/>
                <a:gd name="T19" fmla="*/ 78 h 192"/>
                <a:gd name="T20" fmla="*/ 4 w 106"/>
                <a:gd name="T21" fmla="*/ 98 h 192"/>
                <a:gd name="T22" fmla="*/ 20 w 106"/>
                <a:gd name="T23" fmla="*/ 114 h 192"/>
                <a:gd name="T24" fmla="*/ 24 w 106"/>
                <a:gd name="T25" fmla="*/ 127 h 192"/>
                <a:gd name="T26" fmla="*/ 37 w 106"/>
                <a:gd name="T27" fmla="*/ 127 h 192"/>
                <a:gd name="T28" fmla="*/ 32 w 106"/>
                <a:gd name="T29" fmla="*/ 151 h 192"/>
                <a:gd name="T30" fmla="*/ 57 w 106"/>
                <a:gd name="T31" fmla="*/ 167 h 192"/>
                <a:gd name="T32" fmla="*/ 57 w 106"/>
                <a:gd name="T33" fmla="*/ 180 h 192"/>
                <a:gd name="T34" fmla="*/ 65 w 106"/>
                <a:gd name="T35" fmla="*/ 192 h 192"/>
                <a:gd name="T36" fmla="*/ 69 w 106"/>
                <a:gd name="T37" fmla="*/ 180 h 192"/>
                <a:gd name="T38" fmla="*/ 85 w 106"/>
                <a:gd name="T39" fmla="*/ 184 h 192"/>
                <a:gd name="T40" fmla="*/ 85 w 106"/>
                <a:gd name="T41" fmla="*/ 176 h 192"/>
                <a:gd name="T42" fmla="*/ 94 w 106"/>
                <a:gd name="T43" fmla="*/ 171 h 192"/>
                <a:gd name="T44" fmla="*/ 94 w 106"/>
                <a:gd name="T45" fmla="*/ 143 h 192"/>
                <a:gd name="T46" fmla="*/ 106 w 106"/>
                <a:gd name="T47" fmla="*/ 127 h 192"/>
                <a:gd name="T48" fmla="*/ 102 w 106"/>
                <a:gd name="T49" fmla="*/ 11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92">
                  <a:moveTo>
                    <a:pt x="102" y="114"/>
                  </a:moveTo>
                  <a:lnTo>
                    <a:pt x="98" y="25"/>
                  </a:lnTo>
                  <a:lnTo>
                    <a:pt x="85" y="0"/>
                  </a:lnTo>
                  <a:lnTo>
                    <a:pt x="16" y="4"/>
                  </a:lnTo>
                  <a:lnTo>
                    <a:pt x="28" y="17"/>
                  </a:lnTo>
                  <a:lnTo>
                    <a:pt x="28" y="29"/>
                  </a:lnTo>
                  <a:lnTo>
                    <a:pt x="24" y="37"/>
                  </a:lnTo>
                  <a:lnTo>
                    <a:pt x="8" y="41"/>
                  </a:lnTo>
                  <a:lnTo>
                    <a:pt x="12" y="57"/>
                  </a:lnTo>
                  <a:lnTo>
                    <a:pt x="0" y="78"/>
                  </a:lnTo>
                  <a:lnTo>
                    <a:pt x="4" y="98"/>
                  </a:lnTo>
                  <a:lnTo>
                    <a:pt x="20" y="114"/>
                  </a:lnTo>
                  <a:lnTo>
                    <a:pt x="24" y="127"/>
                  </a:lnTo>
                  <a:lnTo>
                    <a:pt x="37" y="127"/>
                  </a:lnTo>
                  <a:lnTo>
                    <a:pt x="32" y="151"/>
                  </a:lnTo>
                  <a:lnTo>
                    <a:pt x="57" y="167"/>
                  </a:lnTo>
                  <a:lnTo>
                    <a:pt x="57" y="180"/>
                  </a:lnTo>
                  <a:lnTo>
                    <a:pt x="65" y="192"/>
                  </a:lnTo>
                  <a:lnTo>
                    <a:pt x="69" y="180"/>
                  </a:lnTo>
                  <a:lnTo>
                    <a:pt x="85" y="184"/>
                  </a:lnTo>
                  <a:lnTo>
                    <a:pt x="85" y="176"/>
                  </a:lnTo>
                  <a:lnTo>
                    <a:pt x="94" y="171"/>
                  </a:lnTo>
                  <a:lnTo>
                    <a:pt x="94" y="143"/>
                  </a:lnTo>
                  <a:lnTo>
                    <a:pt x="106" y="127"/>
                  </a:lnTo>
                  <a:lnTo>
                    <a:pt x="102" y="114"/>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6" name="Freeform 48"/>
            <p:cNvSpPr>
              <a:spLocks/>
            </p:cNvSpPr>
            <p:nvPr/>
          </p:nvSpPr>
          <p:spPr bwMode="auto">
            <a:xfrm>
              <a:off x="2357" y="1516"/>
              <a:ext cx="106" cy="192"/>
            </a:xfrm>
            <a:custGeom>
              <a:avLst/>
              <a:gdLst>
                <a:gd name="T0" fmla="*/ 102 w 106"/>
                <a:gd name="T1" fmla="*/ 114 h 192"/>
                <a:gd name="T2" fmla="*/ 98 w 106"/>
                <a:gd name="T3" fmla="*/ 25 h 192"/>
                <a:gd name="T4" fmla="*/ 85 w 106"/>
                <a:gd name="T5" fmla="*/ 0 h 192"/>
                <a:gd name="T6" fmla="*/ 16 w 106"/>
                <a:gd name="T7" fmla="*/ 4 h 192"/>
                <a:gd name="T8" fmla="*/ 28 w 106"/>
                <a:gd name="T9" fmla="*/ 17 h 192"/>
                <a:gd name="T10" fmla="*/ 28 w 106"/>
                <a:gd name="T11" fmla="*/ 29 h 192"/>
                <a:gd name="T12" fmla="*/ 24 w 106"/>
                <a:gd name="T13" fmla="*/ 37 h 192"/>
                <a:gd name="T14" fmla="*/ 8 w 106"/>
                <a:gd name="T15" fmla="*/ 41 h 192"/>
                <a:gd name="T16" fmla="*/ 12 w 106"/>
                <a:gd name="T17" fmla="*/ 57 h 192"/>
                <a:gd name="T18" fmla="*/ 0 w 106"/>
                <a:gd name="T19" fmla="*/ 78 h 192"/>
                <a:gd name="T20" fmla="*/ 4 w 106"/>
                <a:gd name="T21" fmla="*/ 98 h 192"/>
                <a:gd name="T22" fmla="*/ 20 w 106"/>
                <a:gd name="T23" fmla="*/ 114 h 192"/>
                <a:gd name="T24" fmla="*/ 24 w 106"/>
                <a:gd name="T25" fmla="*/ 127 h 192"/>
                <a:gd name="T26" fmla="*/ 37 w 106"/>
                <a:gd name="T27" fmla="*/ 127 h 192"/>
                <a:gd name="T28" fmla="*/ 32 w 106"/>
                <a:gd name="T29" fmla="*/ 151 h 192"/>
                <a:gd name="T30" fmla="*/ 57 w 106"/>
                <a:gd name="T31" fmla="*/ 167 h 192"/>
                <a:gd name="T32" fmla="*/ 57 w 106"/>
                <a:gd name="T33" fmla="*/ 180 h 192"/>
                <a:gd name="T34" fmla="*/ 65 w 106"/>
                <a:gd name="T35" fmla="*/ 192 h 192"/>
                <a:gd name="T36" fmla="*/ 69 w 106"/>
                <a:gd name="T37" fmla="*/ 180 h 192"/>
                <a:gd name="T38" fmla="*/ 85 w 106"/>
                <a:gd name="T39" fmla="*/ 184 h 192"/>
                <a:gd name="T40" fmla="*/ 85 w 106"/>
                <a:gd name="T41" fmla="*/ 176 h 192"/>
                <a:gd name="T42" fmla="*/ 94 w 106"/>
                <a:gd name="T43" fmla="*/ 171 h 192"/>
                <a:gd name="T44" fmla="*/ 94 w 106"/>
                <a:gd name="T45" fmla="*/ 143 h 192"/>
                <a:gd name="T46" fmla="*/ 106 w 106"/>
                <a:gd name="T47" fmla="*/ 127 h 192"/>
                <a:gd name="T48" fmla="*/ 102 w 106"/>
                <a:gd name="T49" fmla="*/ 114 h 192"/>
                <a:gd name="T50" fmla="*/ 102 w 106"/>
                <a:gd name="T51" fmla="*/ 11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92">
                  <a:moveTo>
                    <a:pt x="102" y="114"/>
                  </a:moveTo>
                  <a:lnTo>
                    <a:pt x="98" y="25"/>
                  </a:lnTo>
                  <a:lnTo>
                    <a:pt x="85" y="0"/>
                  </a:lnTo>
                  <a:lnTo>
                    <a:pt x="16" y="4"/>
                  </a:lnTo>
                  <a:lnTo>
                    <a:pt x="28" y="17"/>
                  </a:lnTo>
                  <a:lnTo>
                    <a:pt x="28" y="29"/>
                  </a:lnTo>
                  <a:lnTo>
                    <a:pt x="24" y="37"/>
                  </a:lnTo>
                  <a:lnTo>
                    <a:pt x="8" y="41"/>
                  </a:lnTo>
                  <a:lnTo>
                    <a:pt x="12" y="57"/>
                  </a:lnTo>
                  <a:lnTo>
                    <a:pt x="0" y="78"/>
                  </a:lnTo>
                  <a:lnTo>
                    <a:pt x="4" y="98"/>
                  </a:lnTo>
                  <a:lnTo>
                    <a:pt x="20" y="114"/>
                  </a:lnTo>
                  <a:lnTo>
                    <a:pt x="24" y="127"/>
                  </a:lnTo>
                  <a:lnTo>
                    <a:pt x="37" y="127"/>
                  </a:lnTo>
                  <a:lnTo>
                    <a:pt x="32" y="151"/>
                  </a:lnTo>
                  <a:lnTo>
                    <a:pt x="57" y="167"/>
                  </a:lnTo>
                  <a:lnTo>
                    <a:pt x="57" y="180"/>
                  </a:lnTo>
                  <a:lnTo>
                    <a:pt x="65" y="192"/>
                  </a:lnTo>
                  <a:lnTo>
                    <a:pt x="69" y="180"/>
                  </a:lnTo>
                  <a:lnTo>
                    <a:pt x="85" y="184"/>
                  </a:lnTo>
                  <a:lnTo>
                    <a:pt x="85" y="176"/>
                  </a:lnTo>
                  <a:lnTo>
                    <a:pt x="94" y="171"/>
                  </a:lnTo>
                  <a:lnTo>
                    <a:pt x="94" y="143"/>
                  </a:lnTo>
                  <a:lnTo>
                    <a:pt x="106" y="127"/>
                  </a:lnTo>
                  <a:lnTo>
                    <a:pt x="102" y="114"/>
                  </a:lnTo>
                  <a:lnTo>
                    <a:pt x="102" y="11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607" name="Freeform 49"/>
            <p:cNvSpPr>
              <a:spLocks/>
            </p:cNvSpPr>
            <p:nvPr/>
          </p:nvSpPr>
          <p:spPr bwMode="auto">
            <a:xfrm>
              <a:off x="2451" y="1537"/>
              <a:ext cx="81" cy="138"/>
            </a:xfrm>
            <a:custGeom>
              <a:avLst/>
              <a:gdLst>
                <a:gd name="T0" fmla="*/ 81 w 81"/>
                <a:gd name="T1" fmla="*/ 97 h 138"/>
                <a:gd name="T2" fmla="*/ 65 w 81"/>
                <a:gd name="T3" fmla="*/ 102 h 138"/>
                <a:gd name="T4" fmla="*/ 65 w 81"/>
                <a:gd name="T5" fmla="*/ 106 h 138"/>
                <a:gd name="T6" fmla="*/ 52 w 81"/>
                <a:gd name="T7" fmla="*/ 130 h 138"/>
                <a:gd name="T8" fmla="*/ 44 w 81"/>
                <a:gd name="T9" fmla="*/ 122 h 138"/>
                <a:gd name="T10" fmla="*/ 36 w 81"/>
                <a:gd name="T11" fmla="*/ 134 h 138"/>
                <a:gd name="T12" fmla="*/ 32 w 81"/>
                <a:gd name="T13" fmla="*/ 130 h 138"/>
                <a:gd name="T14" fmla="*/ 24 w 81"/>
                <a:gd name="T15" fmla="*/ 138 h 138"/>
                <a:gd name="T16" fmla="*/ 12 w 81"/>
                <a:gd name="T17" fmla="*/ 130 h 138"/>
                <a:gd name="T18" fmla="*/ 12 w 81"/>
                <a:gd name="T19" fmla="*/ 138 h 138"/>
                <a:gd name="T20" fmla="*/ 4 w 81"/>
                <a:gd name="T21" fmla="*/ 134 h 138"/>
                <a:gd name="T22" fmla="*/ 0 w 81"/>
                <a:gd name="T23" fmla="*/ 138 h 138"/>
                <a:gd name="T24" fmla="*/ 0 w 81"/>
                <a:gd name="T25" fmla="*/ 122 h 138"/>
                <a:gd name="T26" fmla="*/ 12 w 81"/>
                <a:gd name="T27" fmla="*/ 106 h 138"/>
                <a:gd name="T28" fmla="*/ 8 w 81"/>
                <a:gd name="T29" fmla="*/ 93 h 138"/>
                <a:gd name="T30" fmla="*/ 4 w 81"/>
                <a:gd name="T31" fmla="*/ 4 h 138"/>
                <a:gd name="T32" fmla="*/ 8 w 81"/>
                <a:gd name="T33" fmla="*/ 8 h 138"/>
                <a:gd name="T34" fmla="*/ 20 w 81"/>
                <a:gd name="T35" fmla="*/ 4 h 138"/>
                <a:gd name="T36" fmla="*/ 69 w 81"/>
                <a:gd name="T37" fmla="*/ 0 h 138"/>
                <a:gd name="T38" fmla="*/ 81 w 81"/>
                <a:gd name="T39" fmla="*/ 85 h 138"/>
                <a:gd name="T40" fmla="*/ 81 w 81"/>
                <a:gd name="T41" fmla="*/ 9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38">
                  <a:moveTo>
                    <a:pt x="81" y="97"/>
                  </a:moveTo>
                  <a:lnTo>
                    <a:pt x="65" y="102"/>
                  </a:lnTo>
                  <a:lnTo>
                    <a:pt x="65" y="106"/>
                  </a:lnTo>
                  <a:lnTo>
                    <a:pt x="52" y="130"/>
                  </a:lnTo>
                  <a:lnTo>
                    <a:pt x="44" y="122"/>
                  </a:lnTo>
                  <a:lnTo>
                    <a:pt x="36" y="134"/>
                  </a:lnTo>
                  <a:lnTo>
                    <a:pt x="32" y="130"/>
                  </a:lnTo>
                  <a:lnTo>
                    <a:pt x="24" y="138"/>
                  </a:lnTo>
                  <a:lnTo>
                    <a:pt x="12" y="130"/>
                  </a:lnTo>
                  <a:lnTo>
                    <a:pt x="12" y="138"/>
                  </a:lnTo>
                  <a:lnTo>
                    <a:pt x="4" y="134"/>
                  </a:lnTo>
                  <a:lnTo>
                    <a:pt x="0" y="138"/>
                  </a:lnTo>
                  <a:lnTo>
                    <a:pt x="0" y="122"/>
                  </a:lnTo>
                  <a:lnTo>
                    <a:pt x="12" y="106"/>
                  </a:lnTo>
                  <a:lnTo>
                    <a:pt x="8" y="93"/>
                  </a:lnTo>
                  <a:lnTo>
                    <a:pt x="4" y="4"/>
                  </a:lnTo>
                  <a:lnTo>
                    <a:pt x="8" y="8"/>
                  </a:lnTo>
                  <a:lnTo>
                    <a:pt x="20" y="4"/>
                  </a:lnTo>
                  <a:lnTo>
                    <a:pt x="69" y="0"/>
                  </a:lnTo>
                  <a:lnTo>
                    <a:pt x="81" y="85"/>
                  </a:lnTo>
                  <a:lnTo>
                    <a:pt x="81" y="9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2" name="Freeform 50"/>
            <p:cNvSpPr>
              <a:spLocks/>
            </p:cNvSpPr>
            <p:nvPr/>
          </p:nvSpPr>
          <p:spPr bwMode="auto">
            <a:xfrm>
              <a:off x="2451" y="1537"/>
              <a:ext cx="81" cy="138"/>
            </a:xfrm>
            <a:custGeom>
              <a:avLst/>
              <a:gdLst>
                <a:gd name="T0" fmla="*/ 81 w 81"/>
                <a:gd name="T1" fmla="*/ 97 h 138"/>
                <a:gd name="T2" fmla="*/ 65 w 81"/>
                <a:gd name="T3" fmla="*/ 102 h 138"/>
                <a:gd name="T4" fmla="*/ 65 w 81"/>
                <a:gd name="T5" fmla="*/ 106 h 138"/>
                <a:gd name="T6" fmla="*/ 52 w 81"/>
                <a:gd name="T7" fmla="*/ 130 h 138"/>
                <a:gd name="T8" fmla="*/ 44 w 81"/>
                <a:gd name="T9" fmla="*/ 122 h 138"/>
                <a:gd name="T10" fmla="*/ 36 w 81"/>
                <a:gd name="T11" fmla="*/ 134 h 138"/>
                <a:gd name="T12" fmla="*/ 32 w 81"/>
                <a:gd name="T13" fmla="*/ 130 h 138"/>
                <a:gd name="T14" fmla="*/ 24 w 81"/>
                <a:gd name="T15" fmla="*/ 138 h 138"/>
                <a:gd name="T16" fmla="*/ 12 w 81"/>
                <a:gd name="T17" fmla="*/ 130 h 138"/>
                <a:gd name="T18" fmla="*/ 12 w 81"/>
                <a:gd name="T19" fmla="*/ 138 h 138"/>
                <a:gd name="T20" fmla="*/ 4 w 81"/>
                <a:gd name="T21" fmla="*/ 134 h 138"/>
                <a:gd name="T22" fmla="*/ 0 w 81"/>
                <a:gd name="T23" fmla="*/ 138 h 138"/>
                <a:gd name="T24" fmla="*/ 0 w 81"/>
                <a:gd name="T25" fmla="*/ 122 h 138"/>
                <a:gd name="T26" fmla="*/ 12 w 81"/>
                <a:gd name="T27" fmla="*/ 106 h 138"/>
                <a:gd name="T28" fmla="*/ 8 w 81"/>
                <a:gd name="T29" fmla="*/ 93 h 138"/>
                <a:gd name="T30" fmla="*/ 4 w 81"/>
                <a:gd name="T31" fmla="*/ 4 h 138"/>
                <a:gd name="T32" fmla="*/ 8 w 81"/>
                <a:gd name="T33" fmla="*/ 8 h 138"/>
                <a:gd name="T34" fmla="*/ 20 w 81"/>
                <a:gd name="T35" fmla="*/ 4 h 138"/>
                <a:gd name="T36" fmla="*/ 69 w 81"/>
                <a:gd name="T37" fmla="*/ 0 h 138"/>
                <a:gd name="T38" fmla="*/ 81 w 81"/>
                <a:gd name="T39" fmla="*/ 85 h 138"/>
                <a:gd name="T40" fmla="*/ 81 w 81"/>
                <a:gd name="T41" fmla="*/ 97 h 138"/>
                <a:gd name="T42" fmla="*/ 81 w 81"/>
                <a:gd name="T43" fmla="*/ 10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138">
                  <a:moveTo>
                    <a:pt x="81" y="97"/>
                  </a:moveTo>
                  <a:lnTo>
                    <a:pt x="65" y="102"/>
                  </a:lnTo>
                  <a:lnTo>
                    <a:pt x="65" y="106"/>
                  </a:lnTo>
                  <a:lnTo>
                    <a:pt x="52" y="130"/>
                  </a:lnTo>
                  <a:lnTo>
                    <a:pt x="44" y="122"/>
                  </a:lnTo>
                  <a:lnTo>
                    <a:pt x="36" y="134"/>
                  </a:lnTo>
                  <a:lnTo>
                    <a:pt x="32" y="130"/>
                  </a:lnTo>
                  <a:lnTo>
                    <a:pt x="24" y="138"/>
                  </a:lnTo>
                  <a:lnTo>
                    <a:pt x="12" y="130"/>
                  </a:lnTo>
                  <a:lnTo>
                    <a:pt x="12" y="138"/>
                  </a:lnTo>
                  <a:lnTo>
                    <a:pt x="4" y="134"/>
                  </a:lnTo>
                  <a:lnTo>
                    <a:pt x="0" y="138"/>
                  </a:lnTo>
                  <a:lnTo>
                    <a:pt x="0" y="122"/>
                  </a:lnTo>
                  <a:lnTo>
                    <a:pt x="12" y="106"/>
                  </a:lnTo>
                  <a:lnTo>
                    <a:pt x="8" y="93"/>
                  </a:lnTo>
                  <a:lnTo>
                    <a:pt x="4" y="4"/>
                  </a:lnTo>
                  <a:lnTo>
                    <a:pt x="8" y="8"/>
                  </a:lnTo>
                  <a:lnTo>
                    <a:pt x="20" y="4"/>
                  </a:lnTo>
                  <a:lnTo>
                    <a:pt x="69" y="0"/>
                  </a:lnTo>
                  <a:lnTo>
                    <a:pt x="81" y="85"/>
                  </a:lnTo>
                  <a:lnTo>
                    <a:pt x="81" y="97"/>
                  </a:lnTo>
                  <a:lnTo>
                    <a:pt x="81"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3" name="Freeform 51"/>
            <p:cNvSpPr>
              <a:spLocks/>
            </p:cNvSpPr>
            <p:nvPr/>
          </p:nvSpPr>
          <p:spPr bwMode="auto">
            <a:xfrm>
              <a:off x="2222" y="1488"/>
              <a:ext cx="163" cy="106"/>
            </a:xfrm>
            <a:custGeom>
              <a:avLst/>
              <a:gdLst>
                <a:gd name="T0" fmla="*/ 163 w 163"/>
                <a:gd name="T1" fmla="*/ 45 h 106"/>
                <a:gd name="T2" fmla="*/ 151 w 163"/>
                <a:gd name="T3" fmla="*/ 32 h 106"/>
                <a:gd name="T4" fmla="*/ 139 w 163"/>
                <a:gd name="T5" fmla="*/ 24 h 106"/>
                <a:gd name="T6" fmla="*/ 135 w 163"/>
                <a:gd name="T7" fmla="*/ 0 h 106"/>
                <a:gd name="T8" fmla="*/ 5 w 163"/>
                <a:gd name="T9" fmla="*/ 4 h 106"/>
                <a:gd name="T10" fmla="*/ 0 w 163"/>
                <a:gd name="T11" fmla="*/ 4 h 106"/>
                <a:gd name="T12" fmla="*/ 5 w 163"/>
                <a:gd name="T13" fmla="*/ 16 h 106"/>
                <a:gd name="T14" fmla="*/ 0 w 163"/>
                <a:gd name="T15" fmla="*/ 28 h 106"/>
                <a:gd name="T16" fmla="*/ 5 w 163"/>
                <a:gd name="T17" fmla="*/ 36 h 106"/>
                <a:gd name="T18" fmla="*/ 13 w 163"/>
                <a:gd name="T19" fmla="*/ 69 h 106"/>
                <a:gd name="T20" fmla="*/ 21 w 163"/>
                <a:gd name="T21" fmla="*/ 73 h 106"/>
                <a:gd name="T22" fmla="*/ 25 w 163"/>
                <a:gd name="T23" fmla="*/ 102 h 106"/>
                <a:gd name="T24" fmla="*/ 127 w 163"/>
                <a:gd name="T25" fmla="*/ 98 h 106"/>
                <a:gd name="T26" fmla="*/ 135 w 163"/>
                <a:gd name="T27" fmla="*/ 106 h 106"/>
                <a:gd name="T28" fmla="*/ 147 w 163"/>
                <a:gd name="T29" fmla="*/ 85 h 106"/>
                <a:gd name="T30" fmla="*/ 143 w 163"/>
                <a:gd name="T31" fmla="*/ 69 h 106"/>
                <a:gd name="T32" fmla="*/ 159 w 163"/>
                <a:gd name="T33" fmla="*/ 65 h 106"/>
                <a:gd name="T34" fmla="*/ 163 w 163"/>
                <a:gd name="T35" fmla="*/ 57 h 106"/>
                <a:gd name="T36" fmla="*/ 163 w 163"/>
                <a:gd name="T37"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06">
                  <a:moveTo>
                    <a:pt x="163" y="45"/>
                  </a:moveTo>
                  <a:lnTo>
                    <a:pt x="151" y="32"/>
                  </a:lnTo>
                  <a:lnTo>
                    <a:pt x="139" y="24"/>
                  </a:lnTo>
                  <a:lnTo>
                    <a:pt x="135" y="0"/>
                  </a:lnTo>
                  <a:lnTo>
                    <a:pt x="5" y="4"/>
                  </a:lnTo>
                  <a:lnTo>
                    <a:pt x="0" y="4"/>
                  </a:lnTo>
                  <a:lnTo>
                    <a:pt x="5" y="16"/>
                  </a:lnTo>
                  <a:lnTo>
                    <a:pt x="0" y="28"/>
                  </a:lnTo>
                  <a:lnTo>
                    <a:pt x="5" y="36"/>
                  </a:lnTo>
                  <a:lnTo>
                    <a:pt x="13" y="69"/>
                  </a:lnTo>
                  <a:lnTo>
                    <a:pt x="21" y="73"/>
                  </a:lnTo>
                  <a:lnTo>
                    <a:pt x="25" y="102"/>
                  </a:lnTo>
                  <a:lnTo>
                    <a:pt x="127" y="98"/>
                  </a:lnTo>
                  <a:lnTo>
                    <a:pt x="135" y="106"/>
                  </a:lnTo>
                  <a:lnTo>
                    <a:pt x="147" y="85"/>
                  </a:lnTo>
                  <a:lnTo>
                    <a:pt x="143" y="69"/>
                  </a:lnTo>
                  <a:lnTo>
                    <a:pt x="159" y="65"/>
                  </a:lnTo>
                  <a:lnTo>
                    <a:pt x="163" y="57"/>
                  </a:lnTo>
                  <a:lnTo>
                    <a:pt x="163" y="45"/>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4" name="Freeform 52"/>
            <p:cNvSpPr>
              <a:spLocks/>
            </p:cNvSpPr>
            <p:nvPr/>
          </p:nvSpPr>
          <p:spPr bwMode="auto">
            <a:xfrm>
              <a:off x="2222" y="1488"/>
              <a:ext cx="163" cy="106"/>
            </a:xfrm>
            <a:custGeom>
              <a:avLst/>
              <a:gdLst>
                <a:gd name="T0" fmla="*/ 163 w 163"/>
                <a:gd name="T1" fmla="*/ 45 h 106"/>
                <a:gd name="T2" fmla="*/ 151 w 163"/>
                <a:gd name="T3" fmla="*/ 32 h 106"/>
                <a:gd name="T4" fmla="*/ 139 w 163"/>
                <a:gd name="T5" fmla="*/ 24 h 106"/>
                <a:gd name="T6" fmla="*/ 135 w 163"/>
                <a:gd name="T7" fmla="*/ 0 h 106"/>
                <a:gd name="T8" fmla="*/ 5 w 163"/>
                <a:gd name="T9" fmla="*/ 4 h 106"/>
                <a:gd name="T10" fmla="*/ 0 w 163"/>
                <a:gd name="T11" fmla="*/ 4 h 106"/>
                <a:gd name="T12" fmla="*/ 5 w 163"/>
                <a:gd name="T13" fmla="*/ 16 h 106"/>
                <a:gd name="T14" fmla="*/ 0 w 163"/>
                <a:gd name="T15" fmla="*/ 28 h 106"/>
                <a:gd name="T16" fmla="*/ 5 w 163"/>
                <a:gd name="T17" fmla="*/ 36 h 106"/>
                <a:gd name="T18" fmla="*/ 13 w 163"/>
                <a:gd name="T19" fmla="*/ 69 h 106"/>
                <a:gd name="T20" fmla="*/ 21 w 163"/>
                <a:gd name="T21" fmla="*/ 73 h 106"/>
                <a:gd name="T22" fmla="*/ 25 w 163"/>
                <a:gd name="T23" fmla="*/ 102 h 106"/>
                <a:gd name="T24" fmla="*/ 127 w 163"/>
                <a:gd name="T25" fmla="*/ 98 h 106"/>
                <a:gd name="T26" fmla="*/ 135 w 163"/>
                <a:gd name="T27" fmla="*/ 106 h 106"/>
                <a:gd name="T28" fmla="*/ 147 w 163"/>
                <a:gd name="T29" fmla="*/ 85 h 106"/>
                <a:gd name="T30" fmla="*/ 143 w 163"/>
                <a:gd name="T31" fmla="*/ 69 h 106"/>
                <a:gd name="T32" fmla="*/ 159 w 163"/>
                <a:gd name="T33" fmla="*/ 65 h 106"/>
                <a:gd name="T34" fmla="*/ 163 w 163"/>
                <a:gd name="T35" fmla="*/ 57 h 106"/>
                <a:gd name="T36" fmla="*/ 163 w 163"/>
                <a:gd name="T37" fmla="*/ 45 h 106"/>
                <a:gd name="T38" fmla="*/ 163 w 163"/>
                <a:gd name="T39"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06">
                  <a:moveTo>
                    <a:pt x="163" y="45"/>
                  </a:moveTo>
                  <a:lnTo>
                    <a:pt x="151" y="32"/>
                  </a:lnTo>
                  <a:lnTo>
                    <a:pt x="139" y="24"/>
                  </a:lnTo>
                  <a:lnTo>
                    <a:pt x="135" y="0"/>
                  </a:lnTo>
                  <a:lnTo>
                    <a:pt x="5" y="4"/>
                  </a:lnTo>
                  <a:lnTo>
                    <a:pt x="0" y="4"/>
                  </a:lnTo>
                  <a:lnTo>
                    <a:pt x="5" y="16"/>
                  </a:lnTo>
                  <a:lnTo>
                    <a:pt x="0" y="28"/>
                  </a:lnTo>
                  <a:lnTo>
                    <a:pt x="5" y="36"/>
                  </a:lnTo>
                  <a:lnTo>
                    <a:pt x="13" y="69"/>
                  </a:lnTo>
                  <a:lnTo>
                    <a:pt x="21" y="73"/>
                  </a:lnTo>
                  <a:lnTo>
                    <a:pt x="25" y="102"/>
                  </a:lnTo>
                  <a:lnTo>
                    <a:pt x="127" y="98"/>
                  </a:lnTo>
                  <a:lnTo>
                    <a:pt x="135" y="106"/>
                  </a:lnTo>
                  <a:lnTo>
                    <a:pt x="147" y="85"/>
                  </a:lnTo>
                  <a:lnTo>
                    <a:pt x="143" y="69"/>
                  </a:lnTo>
                  <a:lnTo>
                    <a:pt x="159" y="65"/>
                  </a:lnTo>
                  <a:lnTo>
                    <a:pt x="163" y="57"/>
                  </a:lnTo>
                  <a:lnTo>
                    <a:pt x="163" y="45"/>
                  </a:lnTo>
                  <a:lnTo>
                    <a:pt x="163" y="4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5" name="Freeform 53"/>
            <p:cNvSpPr>
              <a:spLocks/>
            </p:cNvSpPr>
            <p:nvPr/>
          </p:nvSpPr>
          <p:spPr bwMode="auto">
            <a:xfrm>
              <a:off x="2076" y="1606"/>
              <a:ext cx="199" cy="106"/>
            </a:xfrm>
            <a:custGeom>
              <a:avLst/>
              <a:gdLst>
                <a:gd name="T0" fmla="*/ 199 w 199"/>
                <a:gd name="T1" fmla="*/ 106 h 106"/>
                <a:gd name="T2" fmla="*/ 0 w 199"/>
                <a:gd name="T3" fmla="*/ 102 h 106"/>
                <a:gd name="T4" fmla="*/ 8 w 199"/>
                <a:gd name="T5" fmla="*/ 0 h 106"/>
                <a:gd name="T6" fmla="*/ 179 w 199"/>
                <a:gd name="T7" fmla="*/ 4 h 106"/>
                <a:gd name="T8" fmla="*/ 191 w 199"/>
                <a:gd name="T9" fmla="*/ 8 h 106"/>
                <a:gd name="T10" fmla="*/ 191 w 199"/>
                <a:gd name="T11" fmla="*/ 12 h 106"/>
                <a:gd name="T12" fmla="*/ 187 w 199"/>
                <a:gd name="T13" fmla="*/ 20 h 106"/>
                <a:gd name="T14" fmla="*/ 199 w 199"/>
                <a:gd name="T15" fmla="*/ 33 h 106"/>
                <a:gd name="T16" fmla="*/ 199 w 199"/>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06">
                  <a:moveTo>
                    <a:pt x="199" y="106"/>
                  </a:moveTo>
                  <a:lnTo>
                    <a:pt x="0" y="102"/>
                  </a:lnTo>
                  <a:lnTo>
                    <a:pt x="8" y="0"/>
                  </a:lnTo>
                  <a:lnTo>
                    <a:pt x="179" y="4"/>
                  </a:lnTo>
                  <a:lnTo>
                    <a:pt x="191" y="8"/>
                  </a:lnTo>
                  <a:lnTo>
                    <a:pt x="191" y="12"/>
                  </a:lnTo>
                  <a:lnTo>
                    <a:pt x="187" y="20"/>
                  </a:lnTo>
                  <a:lnTo>
                    <a:pt x="199" y="33"/>
                  </a:lnTo>
                  <a:lnTo>
                    <a:pt x="199" y="10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6" name="Freeform 54"/>
            <p:cNvSpPr>
              <a:spLocks/>
            </p:cNvSpPr>
            <p:nvPr/>
          </p:nvSpPr>
          <p:spPr bwMode="auto">
            <a:xfrm>
              <a:off x="2076" y="1606"/>
              <a:ext cx="199" cy="110"/>
            </a:xfrm>
            <a:custGeom>
              <a:avLst/>
              <a:gdLst>
                <a:gd name="T0" fmla="*/ 199 w 199"/>
                <a:gd name="T1" fmla="*/ 106 h 110"/>
                <a:gd name="T2" fmla="*/ 0 w 199"/>
                <a:gd name="T3" fmla="*/ 102 h 110"/>
                <a:gd name="T4" fmla="*/ 8 w 199"/>
                <a:gd name="T5" fmla="*/ 0 h 110"/>
                <a:gd name="T6" fmla="*/ 179 w 199"/>
                <a:gd name="T7" fmla="*/ 4 h 110"/>
                <a:gd name="T8" fmla="*/ 191 w 199"/>
                <a:gd name="T9" fmla="*/ 8 h 110"/>
                <a:gd name="T10" fmla="*/ 191 w 199"/>
                <a:gd name="T11" fmla="*/ 12 h 110"/>
                <a:gd name="T12" fmla="*/ 187 w 199"/>
                <a:gd name="T13" fmla="*/ 20 h 110"/>
                <a:gd name="T14" fmla="*/ 199 w 199"/>
                <a:gd name="T15" fmla="*/ 33 h 110"/>
                <a:gd name="T16" fmla="*/ 199 w 199"/>
                <a:gd name="T17" fmla="*/ 106 h 110"/>
                <a:gd name="T18" fmla="*/ 199 w 199"/>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10">
                  <a:moveTo>
                    <a:pt x="199" y="106"/>
                  </a:moveTo>
                  <a:lnTo>
                    <a:pt x="0" y="102"/>
                  </a:lnTo>
                  <a:lnTo>
                    <a:pt x="8" y="0"/>
                  </a:lnTo>
                  <a:lnTo>
                    <a:pt x="179" y="4"/>
                  </a:lnTo>
                  <a:lnTo>
                    <a:pt x="191" y="8"/>
                  </a:lnTo>
                  <a:lnTo>
                    <a:pt x="191" y="12"/>
                  </a:lnTo>
                  <a:lnTo>
                    <a:pt x="187" y="20"/>
                  </a:lnTo>
                  <a:lnTo>
                    <a:pt x="199" y="33"/>
                  </a:lnTo>
                  <a:lnTo>
                    <a:pt x="199" y="106"/>
                  </a:lnTo>
                  <a:lnTo>
                    <a:pt x="199" y="11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7" name="Freeform 55"/>
            <p:cNvSpPr>
              <a:spLocks/>
            </p:cNvSpPr>
            <p:nvPr/>
          </p:nvSpPr>
          <p:spPr bwMode="auto">
            <a:xfrm>
              <a:off x="2418" y="1622"/>
              <a:ext cx="195" cy="102"/>
            </a:xfrm>
            <a:custGeom>
              <a:avLst/>
              <a:gdLst>
                <a:gd name="T0" fmla="*/ 179 w 195"/>
                <a:gd name="T1" fmla="*/ 33 h 102"/>
                <a:gd name="T2" fmla="*/ 175 w 195"/>
                <a:gd name="T3" fmla="*/ 17 h 102"/>
                <a:gd name="T4" fmla="*/ 167 w 195"/>
                <a:gd name="T5" fmla="*/ 8 h 102"/>
                <a:gd name="T6" fmla="*/ 155 w 195"/>
                <a:gd name="T7" fmla="*/ 12 h 102"/>
                <a:gd name="T8" fmla="*/ 147 w 195"/>
                <a:gd name="T9" fmla="*/ 12 h 102"/>
                <a:gd name="T10" fmla="*/ 130 w 195"/>
                <a:gd name="T11" fmla="*/ 8 h 102"/>
                <a:gd name="T12" fmla="*/ 122 w 195"/>
                <a:gd name="T13" fmla="*/ 0 h 102"/>
                <a:gd name="T14" fmla="*/ 114 w 195"/>
                <a:gd name="T15" fmla="*/ 0 h 102"/>
                <a:gd name="T16" fmla="*/ 114 w 195"/>
                <a:gd name="T17" fmla="*/ 12 h 102"/>
                <a:gd name="T18" fmla="*/ 98 w 195"/>
                <a:gd name="T19" fmla="*/ 17 h 102"/>
                <a:gd name="T20" fmla="*/ 98 w 195"/>
                <a:gd name="T21" fmla="*/ 21 h 102"/>
                <a:gd name="T22" fmla="*/ 85 w 195"/>
                <a:gd name="T23" fmla="*/ 45 h 102"/>
                <a:gd name="T24" fmla="*/ 77 w 195"/>
                <a:gd name="T25" fmla="*/ 37 h 102"/>
                <a:gd name="T26" fmla="*/ 69 w 195"/>
                <a:gd name="T27" fmla="*/ 49 h 102"/>
                <a:gd name="T28" fmla="*/ 65 w 195"/>
                <a:gd name="T29" fmla="*/ 45 h 102"/>
                <a:gd name="T30" fmla="*/ 57 w 195"/>
                <a:gd name="T31" fmla="*/ 53 h 102"/>
                <a:gd name="T32" fmla="*/ 45 w 195"/>
                <a:gd name="T33" fmla="*/ 45 h 102"/>
                <a:gd name="T34" fmla="*/ 45 w 195"/>
                <a:gd name="T35" fmla="*/ 53 h 102"/>
                <a:gd name="T36" fmla="*/ 37 w 195"/>
                <a:gd name="T37" fmla="*/ 49 h 102"/>
                <a:gd name="T38" fmla="*/ 33 w 195"/>
                <a:gd name="T39" fmla="*/ 53 h 102"/>
                <a:gd name="T40" fmla="*/ 33 w 195"/>
                <a:gd name="T41" fmla="*/ 65 h 102"/>
                <a:gd name="T42" fmla="*/ 24 w 195"/>
                <a:gd name="T43" fmla="*/ 70 h 102"/>
                <a:gd name="T44" fmla="*/ 24 w 195"/>
                <a:gd name="T45" fmla="*/ 78 h 102"/>
                <a:gd name="T46" fmla="*/ 8 w 195"/>
                <a:gd name="T47" fmla="*/ 74 h 102"/>
                <a:gd name="T48" fmla="*/ 4 w 195"/>
                <a:gd name="T49" fmla="*/ 86 h 102"/>
                <a:gd name="T50" fmla="*/ 4 w 195"/>
                <a:gd name="T51" fmla="*/ 94 h 102"/>
                <a:gd name="T52" fmla="*/ 0 w 195"/>
                <a:gd name="T53" fmla="*/ 102 h 102"/>
                <a:gd name="T54" fmla="*/ 37 w 195"/>
                <a:gd name="T55" fmla="*/ 98 h 102"/>
                <a:gd name="T56" fmla="*/ 37 w 195"/>
                <a:gd name="T57" fmla="*/ 94 h 102"/>
                <a:gd name="T58" fmla="*/ 155 w 195"/>
                <a:gd name="T59" fmla="*/ 82 h 102"/>
                <a:gd name="T60" fmla="*/ 167 w 195"/>
                <a:gd name="T61" fmla="*/ 74 h 102"/>
                <a:gd name="T62" fmla="*/ 195 w 195"/>
                <a:gd name="T63" fmla="*/ 45 h 102"/>
                <a:gd name="T64" fmla="*/ 179 w 195"/>
                <a:gd name="T65"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02">
                  <a:moveTo>
                    <a:pt x="179" y="33"/>
                  </a:moveTo>
                  <a:lnTo>
                    <a:pt x="175" y="17"/>
                  </a:lnTo>
                  <a:lnTo>
                    <a:pt x="167" y="8"/>
                  </a:lnTo>
                  <a:lnTo>
                    <a:pt x="155" y="12"/>
                  </a:lnTo>
                  <a:lnTo>
                    <a:pt x="147" y="12"/>
                  </a:lnTo>
                  <a:lnTo>
                    <a:pt x="130" y="8"/>
                  </a:lnTo>
                  <a:lnTo>
                    <a:pt x="122" y="0"/>
                  </a:lnTo>
                  <a:lnTo>
                    <a:pt x="114" y="0"/>
                  </a:lnTo>
                  <a:lnTo>
                    <a:pt x="114" y="12"/>
                  </a:lnTo>
                  <a:lnTo>
                    <a:pt x="98" y="17"/>
                  </a:lnTo>
                  <a:lnTo>
                    <a:pt x="98" y="21"/>
                  </a:lnTo>
                  <a:lnTo>
                    <a:pt x="85" y="45"/>
                  </a:lnTo>
                  <a:lnTo>
                    <a:pt x="77" y="37"/>
                  </a:lnTo>
                  <a:lnTo>
                    <a:pt x="69" y="49"/>
                  </a:lnTo>
                  <a:lnTo>
                    <a:pt x="65" y="45"/>
                  </a:lnTo>
                  <a:lnTo>
                    <a:pt x="57" y="53"/>
                  </a:lnTo>
                  <a:lnTo>
                    <a:pt x="45" y="45"/>
                  </a:lnTo>
                  <a:lnTo>
                    <a:pt x="45" y="53"/>
                  </a:lnTo>
                  <a:lnTo>
                    <a:pt x="37" y="49"/>
                  </a:lnTo>
                  <a:lnTo>
                    <a:pt x="33" y="53"/>
                  </a:lnTo>
                  <a:lnTo>
                    <a:pt x="33" y="65"/>
                  </a:lnTo>
                  <a:lnTo>
                    <a:pt x="24" y="70"/>
                  </a:lnTo>
                  <a:lnTo>
                    <a:pt x="24" y="78"/>
                  </a:lnTo>
                  <a:lnTo>
                    <a:pt x="8" y="74"/>
                  </a:lnTo>
                  <a:lnTo>
                    <a:pt x="4" y="86"/>
                  </a:lnTo>
                  <a:lnTo>
                    <a:pt x="4" y="94"/>
                  </a:lnTo>
                  <a:lnTo>
                    <a:pt x="0" y="102"/>
                  </a:lnTo>
                  <a:lnTo>
                    <a:pt x="37" y="98"/>
                  </a:lnTo>
                  <a:lnTo>
                    <a:pt x="37" y="94"/>
                  </a:lnTo>
                  <a:lnTo>
                    <a:pt x="155" y="82"/>
                  </a:lnTo>
                  <a:lnTo>
                    <a:pt x="167" y="74"/>
                  </a:lnTo>
                  <a:lnTo>
                    <a:pt x="195" y="45"/>
                  </a:lnTo>
                  <a:lnTo>
                    <a:pt x="179" y="3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8" name="Freeform 56"/>
            <p:cNvSpPr>
              <a:spLocks/>
            </p:cNvSpPr>
            <p:nvPr/>
          </p:nvSpPr>
          <p:spPr bwMode="auto">
            <a:xfrm>
              <a:off x="2418" y="1622"/>
              <a:ext cx="195" cy="102"/>
            </a:xfrm>
            <a:custGeom>
              <a:avLst/>
              <a:gdLst>
                <a:gd name="T0" fmla="*/ 179 w 195"/>
                <a:gd name="T1" fmla="*/ 33 h 102"/>
                <a:gd name="T2" fmla="*/ 175 w 195"/>
                <a:gd name="T3" fmla="*/ 17 h 102"/>
                <a:gd name="T4" fmla="*/ 167 w 195"/>
                <a:gd name="T5" fmla="*/ 8 h 102"/>
                <a:gd name="T6" fmla="*/ 155 w 195"/>
                <a:gd name="T7" fmla="*/ 12 h 102"/>
                <a:gd name="T8" fmla="*/ 147 w 195"/>
                <a:gd name="T9" fmla="*/ 12 h 102"/>
                <a:gd name="T10" fmla="*/ 130 w 195"/>
                <a:gd name="T11" fmla="*/ 8 h 102"/>
                <a:gd name="T12" fmla="*/ 122 w 195"/>
                <a:gd name="T13" fmla="*/ 0 h 102"/>
                <a:gd name="T14" fmla="*/ 114 w 195"/>
                <a:gd name="T15" fmla="*/ 0 h 102"/>
                <a:gd name="T16" fmla="*/ 114 w 195"/>
                <a:gd name="T17" fmla="*/ 12 h 102"/>
                <a:gd name="T18" fmla="*/ 98 w 195"/>
                <a:gd name="T19" fmla="*/ 17 h 102"/>
                <a:gd name="T20" fmla="*/ 98 w 195"/>
                <a:gd name="T21" fmla="*/ 21 h 102"/>
                <a:gd name="T22" fmla="*/ 85 w 195"/>
                <a:gd name="T23" fmla="*/ 45 h 102"/>
                <a:gd name="T24" fmla="*/ 77 w 195"/>
                <a:gd name="T25" fmla="*/ 37 h 102"/>
                <a:gd name="T26" fmla="*/ 69 w 195"/>
                <a:gd name="T27" fmla="*/ 49 h 102"/>
                <a:gd name="T28" fmla="*/ 65 w 195"/>
                <a:gd name="T29" fmla="*/ 45 h 102"/>
                <a:gd name="T30" fmla="*/ 57 w 195"/>
                <a:gd name="T31" fmla="*/ 53 h 102"/>
                <a:gd name="T32" fmla="*/ 45 w 195"/>
                <a:gd name="T33" fmla="*/ 45 h 102"/>
                <a:gd name="T34" fmla="*/ 45 w 195"/>
                <a:gd name="T35" fmla="*/ 53 h 102"/>
                <a:gd name="T36" fmla="*/ 37 w 195"/>
                <a:gd name="T37" fmla="*/ 49 h 102"/>
                <a:gd name="T38" fmla="*/ 33 w 195"/>
                <a:gd name="T39" fmla="*/ 53 h 102"/>
                <a:gd name="T40" fmla="*/ 33 w 195"/>
                <a:gd name="T41" fmla="*/ 65 h 102"/>
                <a:gd name="T42" fmla="*/ 24 w 195"/>
                <a:gd name="T43" fmla="*/ 70 h 102"/>
                <a:gd name="T44" fmla="*/ 24 w 195"/>
                <a:gd name="T45" fmla="*/ 78 h 102"/>
                <a:gd name="T46" fmla="*/ 8 w 195"/>
                <a:gd name="T47" fmla="*/ 74 h 102"/>
                <a:gd name="T48" fmla="*/ 4 w 195"/>
                <a:gd name="T49" fmla="*/ 86 h 102"/>
                <a:gd name="T50" fmla="*/ 4 w 195"/>
                <a:gd name="T51" fmla="*/ 94 h 102"/>
                <a:gd name="T52" fmla="*/ 0 w 195"/>
                <a:gd name="T53" fmla="*/ 102 h 102"/>
                <a:gd name="T54" fmla="*/ 37 w 195"/>
                <a:gd name="T55" fmla="*/ 98 h 102"/>
                <a:gd name="T56" fmla="*/ 37 w 195"/>
                <a:gd name="T57" fmla="*/ 94 h 102"/>
                <a:gd name="T58" fmla="*/ 155 w 195"/>
                <a:gd name="T59" fmla="*/ 82 h 102"/>
                <a:gd name="T60" fmla="*/ 167 w 195"/>
                <a:gd name="T61" fmla="*/ 74 h 102"/>
                <a:gd name="T62" fmla="*/ 195 w 195"/>
                <a:gd name="T63" fmla="*/ 45 h 102"/>
                <a:gd name="T64" fmla="*/ 179 w 195"/>
                <a:gd name="T65" fmla="*/ 33 h 102"/>
                <a:gd name="T66" fmla="*/ 179 w 195"/>
                <a:gd name="T67"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02">
                  <a:moveTo>
                    <a:pt x="179" y="33"/>
                  </a:moveTo>
                  <a:lnTo>
                    <a:pt x="175" y="17"/>
                  </a:lnTo>
                  <a:lnTo>
                    <a:pt x="167" y="8"/>
                  </a:lnTo>
                  <a:lnTo>
                    <a:pt x="155" y="12"/>
                  </a:lnTo>
                  <a:lnTo>
                    <a:pt x="147" y="12"/>
                  </a:lnTo>
                  <a:lnTo>
                    <a:pt x="130" y="8"/>
                  </a:lnTo>
                  <a:lnTo>
                    <a:pt x="122" y="0"/>
                  </a:lnTo>
                  <a:lnTo>
                    <a:pt x="114" y="0"/>
                  </a:lnTo>
                  <a:lnTo>
                    <a:pt x="114" y="12"/>
                  </a:lnTo>
                  <a:lnTo>
                    <a:pt x="98" y="17"/>
                  </a:lnTo>
                  <a:lnTo>
                    <a:pt x="98" y="21"/>
                  </a:lnTo>
                  <a:lnTo>
                    <a:pt x="85" y="45"/>
                  </a:lnTo>
                  <a:lnTo>
                    <a:pt x="77" y="37"/>
                  </a:lnTo>
                  <a:lnTo>
                    <a:pt x="69" y="49"/>
                  </a:lnTo>
                  <a:lnTo>
                    <a:pt x="65" y="45"/>
                  </a:lnTo>
                  <a:lnTo>
                    <a:pt x="57" y="53"/>
                  </a:lnTo>
                  <a:lnTo>
                    <a:pt x="45" y="45"/>
                  </a:lnTo>
                  <a:lnTo>
                    <a:pt x="45" y="53"/>
                  </a:lnTo>
                  <a:lnTo>
                    <a:pt x="37" y="49"/>
                  </a:lnTo>
                  <a:lnTo>
                    <a:pt x="33" y="53"/>
                  </a:lnTo>
                  <a:lnTo>
                    <a:pt x="33" y="65"/>
                  </a:lnTo>
                  <a:lnTo>
                    <a:pt x="24" y="70"/>
                  </a:lnTo>
                  <a:lnTo>
                    <a:pt x="24" y="78"/>
                  </a:lnTo>
                  <a:lnTo>
                    <a:pt x="8" y="74"/>
                  </a:lnTo>
                  <a:lnTo>
                    <a:pt x="4" y="86"/>
                  </a:lnTo>
                  <a:lnTo>
                    <a:pt x="4" y="94"/>
                  </a:lnTo>
                  <a:lnTo>
                    <a:pt x="0" y="102"/>
                  </a:lnTo>
                  <a:lnTo>
                    <a:pt x="37" y="98"/>
                  </a:lnTo>
                  <a:lnTo>
                    <a:pt x="37" y="94"/>
                  </a:lnTo>
                  <a:lnTo>
                    <a:pt x="155" y="82"/>
                  </a:lnTo>
                  <a:lnTo>
                    <a:pt x="167" y="74"/>
                  </a:lnTo>
                  <a:lnTo>
                    <a:pt x="195" y="45"/>
                  </a:lnTo>
                  <a:lnTo>
                    <a:pt x="179" y="33"/>
                  </a:lnTo>
                  <a:lnTo>
                    <a:pt x="179" y="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19" name="Freeform 57"/>
            <p:cNvSpPr>
              <a:spLocks/>
            </p:cNvSpPr>
            <p:nvPr/>
          </p:nvSpPr>
          <p:spPr bwMode="auto">
            <a:xfrm>
              <a:off x="2296" y="1846"/>
              <a:ext cx="150" cy="131"/>
            </a:xfrm>
            <a:custGeom>
              <a:avLst/>
              <a:gdLst>
                <a:gd name="T0" fmla="*/ 134 w 150"/>
                <a:gd name="T1" fmla="*/ 119 h 131"/>
                <a:gd name="T2" fmla="*/ 134 w 150"/>
                <a:gd name="T3" fmla="*/ 111 h 131"/>
                <a:gd name="T4" fmla="*/ 142 w 150"/>
                <a:gd name="T5" fmla="*/ 90 h 131"/>
                <a:gd name="T6" fmla="*/ 122 w 150"/>
                <a:gd name="T7" fmla="*/ 98 h 131"/>
                <a:gd name="T8" fmla="*/ 126 w 150"/>
                <a:gd name="T9" fmla="*/ 94 h 131"/>
                <a:gd name="T10" fmla="*/ 106 w 150"/>
                <a:gd name="T11" fmla="*/ 94 h 131"/>
                <a:gd name="T12" fmla="*/ 130 w 150"/>
                <a:gd name="T13" fmla="*/ 90 h 131"/>
                <a:gd name="T14" fmla="*/ 126 w 150"/>
                <a:gd name="T15" fmla="*/ 66 h 131"/>
                <a:gd name="T16" fmla="*/ 69 w 150"/>
                <a:gd name="T17" fmla="*/ 58 h 131"/>
                <a:gd name="T18" fmla="*/ 73 w 150"/>
                <a:gd name="T19" fmla="*/ 45 h 131"/>
                <a:gd name="T20" fmla="*/ 77 w 150"/>
                <a:gd name="T21" fmla="*/ 37 h 131"/>
                <a:gd name="T22" fmla="*/ 81 w 150"/>
                <a:gd name="T23" fmla="*/ 25 h 131"/>
                <a:gd name="T24" fmla="*/ 81 w 150"/>
                <a:gd name="T25" fmla="*/ 17 h 131"/>
                <a:gd name="T26" fmla="*/ 85 w 150"/>
                <a:gd name="T27" fmla="*/ 13 h 131"/>
                <a:gd name="T28" fmla="*/ 81 w 150"/>
                <a:gd name="T29" fmla="*/ 0 h 131"/>
                <a:gd name="T30" fmla="*/ 0 w 150"/>
                <a:gd name="T31" fmla="*/ 37 h 131"/>
                <a:gd name="T32" fmla="*/ 8 w 150"/>
                <a:gd name="T33" fmla="*/ 102 h 131"/>
                <a:gd name="T34" fmla="*/ 24 w 150"/>
                <a:gd name="T35" fmla="*/ 111 h 131"/>
                <a:gd name="T36" fmla="*/ 69 w 150"/>
                <a:gd name="T37" fmla="*/ 115 h 131"/>
                <a:gd name="T38" fmla="*/ 65 w 150"/>
                <a:gd name="T39" fmla="*/ 106 h 131"/>
                <a:gd name="T40" fmla="*/ 73 w 150"/>
                <a:gd name="T41" fmla="*/ 111 h 131"/>
                <a:gd name="T42" fmla="*/ 85 w 150"/>
                <a:gd name="T43" fmla="*/ 119 h 131"/>
                <a:gd name="T44" fmla="*/ 85 w 150"/>
                <a:gd name="T45" fmla="*/ 123 h 131"/>
                <a:gd name="T46" fmla="*/ 81 w 150"/>
                <a:gd name="T47" fmla="*/ 127 h 131"/>
                <a:gd name="T48" fmla="*/ 106 w 150"/>
                <a:gd name="T49" fmla="*/ 123 h 131"/>
                <a:gd name="T50" fmla="*/ 118 w 150"/>
                <a:gd name="T51" fmla="*/ 127 h 131"/>
                <a:gd name="T52" fmla="*/ 114 w 150"/>
                <a:gd name="T53" fmla="*/ 115 h 131"/>
                <a:gd name="T54" fmla="*/ 114 w 150"/>
                <a:gd name="T55" fmla="*/ 102 h 131"/>
                <a:gd name="T56" fmla="*/ 122 w 150"/>
                <a:gd name="T57" fmla="*/ 115 h 131"/>
                <a:gd name="T58" fmla="*/ 126 w 150"/>
                <a:gd name="T59" fmla="*/ 123 h 131"/>
                <a:gd name="T60" fmla="*/ 138 w 150"/>
                <a:gd name="T61" fmla="*/ 127 h 131"/>
                <a:gd name="T62" fmla="*/ 146 w 150"/>
                <a:gd name="T6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31">
                  <a:moveTo>
                    <a:pt x="150" y="123"/>
                  </a:moveTo>
                  <a:lnTo>
                    <a:pt x="134" y="119"/>
                  </a:lnTo>
                  <a:lnTo>
                    <a:pt x="126" y="111"/>
                  </a:lnTo>
                  <a:lnTo>
                    <a:pt x="134" y="111"/>
                  </a:lnTo>
                  <a:lnTo>
                    <a:pt x="142" y="106"/>
                  </a:lnTo>
                  <a:lnTo>
                    <a:pt x="142" y="90"/>
                  </a:lnTo>
                  <a:lnTo>
                    <a:pt x="130" y="102"/>
                  </a:lnTo>
                  <a:lnTo>
                    <a:pt x="122" y="98"/>
                  </a:lnTo>
                  <a:lnTo>
                    <a:pt x="130" y="94"/>
                  </a:lnTo>
                  <a:lnTo>
                    <a:pt x="126" y="94"/>
                  </a:lnTo>
                  <a:lnTo>
                    <a:pt x="114" y="98"/>
                  </a:lnTo>
                  <a:lnTo>
                    <a:pt x="106" y="94"/>
                  </a:lnTo>
                  <a:lnTo>
                    <a:pt x="114" y="86"/>
                  </a:lnTo>
                  <a:lnTo>
                    <a:pt x="130" y="90"/>
                  </a:lnTo>
                  <a:lnTo>
                    <a:pt x="122" y="78"/>
                  </a:lnTo>
                  <a:lnTo>
                    <a:pt x="126" y="66"/>
                  </a:lnTo>
                  <a:lnTo>
                    <a:pt x="69" y="66"/>
                  </a:lnTo>
                  <a:lnTo>
                    <a:pt x="69" y="58"/>
                  </a:lnTo>
                  <a:lnTo>
                    <a:pt x="77" y="49"/>
                  </a:lnTo>
                  <a:lnTo>
                    <a:pt x="73" y="45"/>
                  </a:lnTo>
                  <a:lnTo>
                    <a:pt x="77" y="41"/>
                  </a:lnTo>
                  <a:lnTo>
                    <a:pt x="77" y="37"/>
                  </a:lnTo>
                  <a:lnTo>
                    <a:pt x="85" y="29"/>
                  </a:lnTo>
                  <a:lnTo>
                    <a:pt x="81" y="25"/>
                  </a:lnTo>
                  <a:lnTo>
                    <a:pt x="89" y="21"/>
                  </a:lnTo>
                  <a:lnTo>
                    <a:pt x="81" y="17"/>
                  </a:lnTo>
                  <a:lnTo>
                    <a:pt x="85" y="17"/>
                  </a:lnTo>
                  <a:lnTo>
                    <a:pt x="85" y="13"/>
                  </a:lnTo>
                  <a:lnTo>
                    <a:pt x="81" y="13"/>
                  </a:lnTo>
                  <a:lnTo>
                    <a:pt x="81" y="0"/>
                  </a:lnTo>
                  <a:lnTo>
                    <a:pt x="0" y="0"/>
                  </a:lnTo>
                  <a:lnTo>
                    <a:pt x="0" y="37"/>
                  </a:lnTo>
                  <a:lnTo>
                    <a:pt x="16" y="70"/>
                  </a:lnTo>
                  <a:lnTo>
                    <a:pt x="8" y="102"/>
                  </a:lnTo>
                  <a:lnTo>
                    <a:pt x="8" y="115"/>
                  </a:lnTo>
                  <a:lnTo>
                    <a:pt x="24" y="111"/>
                  </a:lnTo>
                  <a:lnTo>
                    <a:pt x="65" y="119"/>
                  </a:lnTo>
                  <a:lnTo>
                    <a:pt x="69" y="115"/>
                  </a:lnTo>
                  <a:lnTo>
                    <a:pt x="53" y="111"/>
                  </a:lnTo>
                  <a:lnTo>
                    <a:pt x="65" y="106"/>
                  </a:lnTo>
                  <a:lnTo>
                    <a:pt x="65" y="111"/>
                  </a:lnTo>
                  <a:lnTo>
                    <a:pt x="73" y="111"/>
                  </a:lnTo>
                  <a:lnTo>
                    <a:pt x="73" y="119"/>
                  </a:lnTo>
                  <a:lnTo>
                    <a:pt x="85" y="119"/>
                  </a:lnTo>
                  <a:lnTo>
                    <a:pt x="89" y="127"/>
                  </a:lnTo>
                  <a:lnTo>
                    <a:pt x="85" y="123"/>
                  </a:lnTo>
                  <a:lnTo>
                    <a:pt x="81" y="123"/>
                  </a:lnTo>
                  <a:lnTo>
                    <a:pt x="81" y="127"/>
                  </a:lnTo>
                  <a:lnTo>
                    <a:pt x="98" y="131"/>
                  </a:lnTo>
                  <a:lnTo>
                    <a:pt x="106" y="123"/>
                  </a:lnTo>
                  <a:lnTo>
                    <a:pt x="114" y="131"/>
                  </a:lnTo>
                  <a:lnTo>
                    <a:pt x="118" y="127"/>
                  </a:lnTo>
                  <a:lnTo>
                    <a:pt x="118" y="119"/>
                  </a:lnTo>
                  <a:lnTo>
                    <a:pt x="114" y="115"/>
                  </a:lnTo>
                  <a:lnTo>
                    <a:pt x="110" y="111"/>
                  </a:lnTo>
                  <a:lnTo>
                    <a:pt x="114" y="102"/>
                  </a:lnTo>
                  <a:lnTo>
                    <a:pt x="118" y="115"/>
                  </a:lnTo>
                  <a:lnTo>
                    <a:pt x="122" y="115"/>
                  </a:lnTo>
                  <a:lnTo>
                    <a:pt x="122" y="111"/>
                  </a:lnTo>
                  <a:lnTo>
                    <a:pt x="126" y="123"/>
                  </a:lnTo>
                  <a:lnTo>
                    <a:pt x="130" y="123"/>
                  </a:lnTo>
                  <a:lnTo>
                    <a:pt x="138" y="127"/>
                  </a:lnTo>
                  <a:lnTo>
                    <a:pt x="142" y="127"/>
                  </a:lnTo>
                  <a:lnTo>
                    <a:pt x="146" y="131"/>
                  </a:lnTo>
                  <a:lnTo>
                    <a:pt x="150" y="12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0" name="Freeform 58"/>
            <p:cNvSpPr>
              <a:spLocks/>
            </p:cNvSpPr>
            <p:nvPr/>
          </p:nvSpPr>
          <p:spPr bwMode="auto">
            <a:xfrm>
              <a:off x="2296" y="1846"/>
              <a:ext cx="150" cy="131"/>
            </a:xfrm>
            <a:custGeom>
              <a:avLst/>
              <a:gdLst>
                <a:gd name="T0" fmla="*/ 134 w 150"/>
                <a:gd name="T1" fmla="*/ 119 h 131"/>
                <a:gd name="T2" fmla="*/ 134 w 150"/>
                <a:gd name="T3" fmla="*/ 111 h 131"/>
                <a:gd name="T4" fmla="*/ 142 w 150"/>
                <a:gd name="T5" fmla="*/ 90 h 131"/>
                <a:gd name="T6" fmla="*/ 122 w 150"/>
                <a:gd name="T7" fmla="*/ 98 h 131"/>
                <a:gd name="T8" fmla="*/ 126 w 150"/>
                <a:gd name="T9" fmla="*/ 94 h 131"/>
                <a:gd name="T10" fmla="*/ 106 w 150"/>
                <a:gd name="T11" fmla="*/ 94 h 131"/>
                <a:gd name="T12" fmla="*/ 130 w 150"/>
                <a:gd name="T13" fmla="*/ 90 h 131"/>
                <a:gd name="T14" fmla="*/ 126 w 150"/>
                <a:gd name="T15" fmla="*/ 66 h 131"/>
                <a:gd name="T16" fmla="*/ 69 w 150"/>
                <a:gd name="T17" fmla="*/ 58 h 131"/>
                <a:gd name="T18" fmla="*/ 73 w 150"/>
                <a:gd name="T19" fmla="*/ 45 h 131"/>
                <a:gd name="T20" fmla="*/ 77 w 150"/>
                <a:gd name="T21" fmla="*/ 37 h 131"/>
                <a:gd name="T22" fmla="*/ 81 w 150"/>
                <a:gd name="T23" fmla="*/ 25 h 131"/>
                <a:gd name="T24" fmla="*/ 81 w 150"/>
                <a:gd name="T25" fmla="*/ 17 h 131"/>
                <a:gd name="T26" fmla="*/ 85 w 150"/>
                <a:gd name="T27" fmla="*/ 13 h 131"/>
                <a:gd name="T28" fmla="*/ 81 w 150"/>
                <a:gd name="T29" fmla="*/ 0 h 131"/>
                <a:gd name="T30" fmla="*/ 0 w 150"/>
                <a:gd name="T31" fmla="*/ 37 h 131"/>
                <a:gd name="T32" fmla="*/ 8 w 150"/>
                <a:gd name="T33" fmla="*/ 102 h 131"/>
                <a:gd name="T34" fmla="*/ 24 w 150"/>
                <a:gd name="T35" fmla="*/ 111 h 131"/>
                <a:gd name="T36" fmla="*/ 69 w 150"/>
                <a:gd name="T37" fmla="*/ 115 h 131"/>
                <a:gd name="T38" fmla="*/ 65 w 150"/>
                <a:gd name="T39" fmla="*/ 106 h 131"/>
                <a:gd name="T40" fmla="*/ 73 w 150"/>
                <a:gd name="T41" fmla="*/ 111 h 131"/>
                <a:gd name="T42" fmla="*/ 85 w 150"/>
                <a:gd name="T43" fmla="*/ 119 h 131"/>
                <a:gd name="T44" fmla="*/ 85 w 150"/>
                <a:gd name="T45" fmla="*/ 123 h 131"/>
                <a:gd name="T46" fmla="*/ 81 w 150"/>
                <a:gd name="T47" fmla="*/ 127 h 131"/>
                <a:gd name="T48" fmla="*/ 106 w 150"/>
                <a:gd name="T49" fmla="*/ 123 h 131"/>
                <a:gd name="T50" fmla="*/ 118 w 150"/>
                <a:gd name="T51" fmla="*/ 127 h 131"/>
                <a:gd name="T52" fmla="*/ 114 w 150"/>
                <a:gd name="T53" fmla="*/ 115 h 131"/>
                <a:gd name="T54" fmla="*/ 114 w 150"/>
                <a:gd name="T55" fmla="*/ 102 h 131"/>
                <a:gd name="T56" fmla="*/ 122 w 150"/>
                <a:gd name="T57" fmla="*/ 115 h 131"/>
                <a:gd name="T58" fmla="*/ 126 w 150"/>
                <a:gd name="T59" fmla="*/ 123 h 131"/>
                <a:gd name="T60" fmla="*/ 138 w 150"/>
                <a:gd name="T61" fmla="*/ 127 h 131"/>
                <a:gd name="T62" fmla="*/ 146 w 150"/>
                <a:gd name="T63" fmla="*/ 131 h 131"/>
                <a:gd name="T64" fmla="*/ 150 w 150"/>
                <a:gd name="T65" fmla="*/ 1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131">
                  <a:moveTo>
                    <a:pt x="150" y="123"/>
                  </a:moveTo>
                  <a:lnTo>
                    <a:pt x="134" y="119"/>
                  </a:lnTo>
                  <a:lnTo>
                    <a:pt x="126" y="111"/>
                  </a:lnTo>
                  <a:lnTo>
                    <a:pt x="134" y="111"/>
                  </a:lnTo>
                  <a:lnTo>
                    <a:pt x="142" y="106"/>
                  </a:lnTo>
                  <a:lnTo>
                    <a:pt x="142" y="90"/>
                  </a:lnTo>
                  <a:lnTo>
                    <a:pt x="130" y="102"/>
                  </a:lnTo>
                  <a:lnTo>
                    <a:pt x="122" y="98"/>
                  </a:lnTo>
                  <a:lnTo>
                    <a:pt x="130" y="94"/>
                  </a:lnTo>
                  <a:lnTo>
                    <a:pt x="126" y="94"/>
                  </a:lnTo>
                  <a:lnTo>
                    <a:pt x="114" y="98"/>
                  </a:lnTo>
                  <a:lnTo>
                    <a:pt x="106" y="94"/>
                  </a:lnTo>
                  <a:lnTo>
                    <a:pt x="114" y="86"/>
                  </a:lnTo>
                  <a:lnTo>
                    <a:pt x="130" y="90"/>
                  </a:lnTo>
                  <a:lnTo>
                    <a:pt x="122" y="78"/>
                  </a:lnTo>
                  <a:lnTo>
                    <a:pt x="126" y="66"/>
                  </a:lnTo>
                  <a:lnTo>
                    <a:pt x="69" y="66"/>
                  </a:lnTo>
                  <a:lnTo>
                    <a:pt x="69" y="58"/>
                  </a:lnTo>
                  <a:lnTo>
                    <a:pt x="77" y="49"/>
                  </a:lnTo>
                  <a:lnTo>
                    <a:pt x="73" y="45"/>
                  </a:lnTo>
                  <a:lnTo>
                    <a:pt x="77" y="41"/>
                  </a:lnTo>
                  <a:lnTo>
                    <a:pt x="77" y="37"/>
                  </a:lnTo>
                  <a:lnTo>
                    <a:pt x="85" y="29"/>
                  </a:lnTo>
                  <a:lnTo>
                    <a:pt x="81" y="25"/>
                  </a:lnTo>
                  <a:lnTo>
                    <a:pt x="89" y="21"/>
                  </a:lnTo>
                  <a:lnTo>
                    <a:pt x="81" y="17"/>
                  </a:lnTo>
                  <a:lnTo>
                    <a:pt x="85" y="17"/>
                  </a:lnTo>
                  <a:lnTo>
                    <a:pt x="85" y="13"/>
                  </a:lnTo>
                  <a:lnTo>
                    <a:pt x="81" y="13"/>
                  </a:lnTo>
                  <a:lnTo>
                    <a:pt x="81" y="0"/>
                  </a:lnTo>
                  <a:lnTo>
                    <a:pt x="0" y="0"/>
                  </a:lnTo>
                  <a:lnTo>
                    <a:pt x="0" y="37"/>
                  </a:lnTo>
                  <a:lnTo>
                    <a:pt x="16" y="70"/>
                  </a:lnTo>
                  <a:lnTo>
                    <a:pt x="8" y="102"/>
                  </a:lnTo>
                  <a:lnTo>
                    <a:pt x="8" y="115"/>
                  </a:lnTo>
                  <a:lnTo>
                    <a:pt x="24" y="111"/>
                  </a:lnTo>
                  <a:lnTo>
                    <a:pt x="65" y="119"/>
                  </a:lnTo>
                  <a:lnTo>
                    <a:pt x="69" y="115"/>
                  </a:lnTo>
                  <a:lnTo>
                    <a:pt x="53" y="111"/>
                  </a:lnTo>
                  <a:lnTo>
                    <a:pt x="65" y="106"/>
                  </a:lnTo>
                  <a:lnTo>
                    <a:pt x="65" y="111"/>
                  </a:lnTo>
                  <a:lnTo>
                    <a:pt x="73" y="111"/>
                  </a:lnTo>
                  <a:lnTo>
                    <a:pt x="73" y="119"/>
                  </a:lnTo>
                  <a:lnTo>
                    <a:pt x="85" y="119"/>
                  </a:lnTo>
                  <a:lnTo>
                    <a:pt x="89" y="127"/>
                  </a:lnTo>
                  <a:lnTo>
                    <a:pt x="85" y="123"/>
                  </a:lnTo>
                  <a:lnTo>
                    <a:pt x="81" y="123"/>
                  </a:lnTo>
                  <a:lnTo>
                    <a:pt x="81" y="127"/>
                  </a:lnTo>
                  <a:lnTo>
                    <a:pt x="98" y="131"/>
                  </a:lnTo>
                  <a:lnTo>
                    <a:pt x="106" y="123"/>
                  </a:lnTo>
                  <a:lnTo>
                    <a:pt x="114" y="131"/>
                  </a:lnTo>
                  <a:lnTo>
                    <a:pt x="118" y="127"/>
                  </a:lnTo>
                  <a:lnTo>
                    <a:pt x="118" y="119"/>
                  </a:lnTo>
                  <a:lnTo>
                    <a:pt x="114" y="115"/>
                  </a:lnTo>
                  <a:lnTo>
                    <a:pt x="110" y="111"/>
                  </a:lnTo>
                  <a:lnTo>
                    <a:pt x="114" y="102"/>
                  </a:lnTo>
                  <a:lnTo>
                    <a:pt x="118" y="115"/>
                  </a:lnTo>
                  <a:lnTo>
                    <a:pt x="122" y="115"/>
                  </a:lnTo>
                  <a:lnTo>
                    <a:pt x="122" y="111"/>
                  </a:lnTo>
                  <a:lnTo>
                    <a:pt x="126" y="123"/>
                  </a:lnTo>
                  <a:lnTo>
                    <a:pt x="130" y="123"/>
                  </a:lnTo>
                  <a:lnTo>
                    <a:pt x="138" y="127"/>
                  </a:lnTo>
                  <a:lnTo>
                    <a:pt x="142" y="127"/>
                  </a:lnTo>
                  <a:lnTo>
                    <a:pt x="146" y="131"/>
                  </a:lnTo>
                  <a:lnTo>
                    <a:pt x="150" y="123"/>
                  </a:lnTo>
                  <a:lnTo>
                    <a:pt x="150" y="12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1" name="Freeform 59"/>
            <p:cNvSpPr>
              <a:spLocks/>
            </p:cNvSpPr>
            <p:nvPr/>
          </p:nvSpPr>
          <p:spPr bwMode="auto">
            <a:xfrm>
              <a:off x="2829" y="1268"/>
              <a:ext cx="102" cy="154"/>
            </a:xfrm>
            <a:custGeom>
              <a:avLst/>
              <a:gdLst>
                <a:gd name="T0" fmla="*/ 98 w 102"/>
                <a:gd name="T1" fmla="*/ 77 h 154"/>
                <a:gd name="T2" fmla="*/ 94 w 102"/>
                <a:gd name="T3" fmla="*/ 73 h 154"/>
                <a:gd name="T4" fmla="*/ 102 w 102"/>
                <a:gd name="T5" fmla="*/ 69 h 154"/>
                <a:gd name="T6" fmla="*/ 94 w 102"/>
                <a:gd name="T7" fmla="*/ 65 h 154"/>
                <a:gd name="T8" fmla="*/ 86 w 102"/>
                <a:gd name="T9" fmla="*/ 65 h 154"/>
                <a:gd name="T10" fmla="*/ 82 w 102"/>
                <a:gd name="T11" fmla="*/ 53 h 154"/>
                <a:gd name="T12" fmla="*/ 74 w 102"/>
                <a:gd name="T13" fmla="*/ 53 h 154"/>
                <a:gd name="T14" fmla="*/ 61 w 102"/>
                <a:gd name="T15" fmla="*/ 8 h 154"/>
                <a:gd name="T16" fmla="*/ 49 w 102"/>
                <a:gd name="T17" fmla="*/ 0 h 154"/>
                <a:gd name="T18" fmla="*/ 33 w 102"/>
                <a:gd name="T19" fmla="*/ 12 h 154"/>
                <a:gd name="T20" fmla="*/ 25 w 102"/>
                <a:gd name="T21" fmla="*/ 4 h 154"/>
                <a:gd name="T22" fmla="*/ 12 w 102"/>
                <a:gd name="T23" fmla="*/ 32 h 154"/>
                <a:gd name="T24" fmla="*/ 17 w 102"/>
                <a:gd name="T25" fmla="*/ 61 h 154"/>
                <a:gd name="T26" fmla="*/ 8 w 102"/>
                <a:gd name="T27" fmla="*/ 77 h 154"/>
                <a:gd name="T28" fmla="*/ 12 w 102"/>
                <a:gd name="T29" fmla="*/ 81 h 154"/>
                <a:gd name="T30" fmla="*/ 8 w 102"/>
                <a:gd name="T31" fmla="*/ 81 h 154"/>
                <a:gd name="T32" fmla="*/ 8 w 102"/>
                <a:gd name="T33" fmla="*/ 85 h 154"/>
                <a:gd name="T34" fmla="*/ 0 w 102"/>
                <a:gd name="T35" fmla="*/ 85 h 154"/>
                <a:gd name="T36" fmla="*/ 21 w 102"/>
                <a:gd name="T37" fmla="*/ 146 h 154"/>
                <a:gd name="T38" fmla="*/ 29 w 102"/>
                <a:gd name="T39" fmla="*/ 154 h 154"/>
                <a:gd name="T40" fmla="*/ 37 w 102"/>
                <a:gd name="T41" fmla="*/ 130 h 154"/>
                <a:gd name="T42" fmla="*/ 41 w 102"/>
                <a:gd name="T43" fmla="*/ 126 h 154"/>
                <a:gd name="T44" fmla="*/ 41 w 102"/>
                <a:gd name="T45" fmla="*/ 118 h 154"/>
                <a:gd name="T46" fmla="*/ 49 w 102"/>
                <a:gd name="T47" fmla="*/ 126 h 154"/>
                <a:gd name="T48" fmla="*/ 53 w 102"/>
                <a:gd name="T49" fmla="*/ 114 h 154"/>
                <a:gd name="T50" fmla="*/ 57 w 102"/>
                <a:gd name="T51" fmla="*/ 118 h 154"/>
                <a:gd name="T52" fmla="*/ 57 w 102"/>
                <a:gd name="T53" fmla="*/ 101 h 154"/>
                <a:gd name="T54" fmla="*/ 61 w 102"/>
                <a:gd name="T55" fmla="*/ 97 h 154"/>
                <a:gd name="T56" fmla="*/ 61 w 102"/>
                <a:gd name="T57" fmla="*/ 101 h 154"/>
                <a:gd name="T58" fmla="*/ 69 w 102"/>
                <a:gd name="T59" fmla="*/ 101 h 154"/>
                <a:gd name="T60" fmla="*/ 69 w 102"/>
                <a:gd name="T61" fmla="*/ 93 h 154"/>
                <a:gd name="T62" fmla="*/ 74 w 102"/>
                <a:gd name="T63" fmla="*/ 97 h 154"/>
                <a:gd name="T64" fmla="*/ 74 w 102"/>
                <a:gd name="T65" fmla="*/ 89 h 154"/>
                <a:gd name="T66" fmla="*/ 82 w 102"/>
                <a:gd name="T67" fmla="*/ 97 h 154"/>
                <a:gd name="T68" fmla="*/ 86 w 102"/>
                <a:gd name="T69" fmla="*/ 85 h 154"/>
                <a:gd name="T70" fmla="*/ 90 w 102"/>
                <a:gd name="T71" fmla="*/ 85 h 154"/>
                <a:gd name="T72" fmla="*/ 90 w 102"/>
                <a:gd name="T73" fmla="*/ 81 h 154"/>
                <a:gd name="T74" fmla="*/ 98 w 102"/>
                <a:gd name="T75" fmla="*/ 81 h 154"/>
                <a:gd name="T76" fmla="*/ 102 w 102"/>
                <a:gd name="T77" fmla="*/ 73 h 154"/>
                <a:gd name="T78" fmla="*/ 98 w 102"/>
                <a:gd name="T7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54">
                  <a:moveTo>
                    <a:pt x="98" y="77"/>
                  </a:moveTo>
                  <a:lnTo>
                    <a:pt x="94" y="73"/>
                  </a:lnTo>
                  <a:lnTo>
                    <a:pt x="102" y="69"/>
                  </a:lnTo>
                  <a:lnTo>
                    <a:pt x="94" y="65"/>
                  </a:lnTo>
                  <a:lnTo>
                    <a:pt x="86" y="65"/>
                  </a:lnTo>
                  <a:lnTo>
                    <a:pt x="82" y="53"/>
                  </a:lnTo>
                  <a:lnTo>
                    <a:pt x="74" y="53"/>
                  </a:lnTo>
                  <a:lnTo>
                    <a:pt x="61" y="8"/>
                  </a:lnTo>
                  <a:lnTo>
                    <a:pt x="49" y="0"/>
                  </a:lnTo>
                  <a:lnTo>
                    <a:pt x="33" y="12"/>
                  </a:lnTo>
                  <a:lnTo>
                    <a:pt x="25" y="4"/>
                  </a:lnTo>
                  <a:lnTo>
                    <a:pt x="12" y="32"/>
                  </a:lnTo>
                  <a:lnTo>
                    <a:pt x="17" y="61"/>
                  </a:lnTo>
                  <a:lnTo>
                    <a:pt x="8" y="77"/>
                  </a:lnTo>
                  <a:lnTo>
                    <a:pt x="12" y="81"/>
                  </a:lnTo>
                  <a:lnTo>
                    <a:pt x="8" y="81"/>
                  </a:lnTo>
                  <a:lnTo>
                    <a:pt x="8" y="85"/>
                  </a:lnTo>
                  <a:lnTo>
                    <a:pt x="0" y="85"/>
                  </a:lnTo>
                  <a:lnTo>
                    <a:pt x="21" y="146"/>
                  </a:lnTo>
                  <a:lnTo>
                    <a:pt x="29" y="154"/>
                  </a:lnTo>
                  <a:lnTo>
                    <a:pt x="37" y="130"/>
                  </a:lnTo>
                  <a:lnTo>
                    <a:pt x="41" y="126"/>
                  </a:lnTo>
                  <a:lnTo>
                    <a:pt x="41" y="118"/>
                  </a:lnTo>
                  <a:lnTo>
                    <a:pt x="49" y="126"/>
                  </a:lnTo>
                  <a:lnTo>
                    <a:pt x="53" y="114"/>
                  </a:lnTo>
                  <a:lnTo>
                    <a:pt x="57" y="118"/>
                  </a:lnTo>
                  <a:lnTo>
                    <a:pt x="57" y="101"/>
                  </a:lnTo>
                  <a:lnTo>
                    <a:pt x="61" y="97"/>
                  </a:lnTo>
                  <a:lnTo>
                    <a:pt x="61" y="101"/>
                  </a:lnTo>
                  <a:lnTo>
                    <a:pt x="69" y="101"/>
                  </a:lnTo>
                  <a:lnTo>
                    <a:pt x="69" y="93"/>
                  </a:lnTo>
                  <a:lnTo>
                    <a:pt x="74" y="97"/>
                  </a:lnTo>
                  <a:lnTo>
                    <a:pt x="74" y="89"/>
                  </a:lnTo>
                  <a:lnTo>
                    <a:pt x="82" y="97"/>
                  </a:lnTo>
                  <a:lnTo>
                    <a:pt x="86" y="85"/>
                  </a:lnTo>
                  <a:lnTo>
                    <a:pt x="90" y="85"/>
                  </a:lnTo>
                  <a:lnTo>
                    <a:pt x="90" y="81"/>
                  </a:lnTo>
                  <a:lnTo>
                    <a:pt x="98" y="81"/>
                  </a:lnTo>
                  <a:lnTo>
                    <a:pt x="102" y="73"/>
                  </a:lnTo>
                  <a:lnTo>
                    <a:pt x="98" y="7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2" name="Freeform 60"/>
            <p:cNvSpPr>
              <a:spLocks/>
            </p:cNvSpPr>
            <p:nvPr/>
          </p:nvSpPr>
          <p:spPr bwMode="auto">
            <a:xfrm>
              <a:off x="2829" y="1268"/>
              <a:ext cx="102" cy="154"/>
            </a:xfrm>
            <a:custGeom>
              <a:avLst/>
              <a:gdLst>
                <a:gd name="T0" fmla="*/ 98 w 102"/>
                <a:gd name="T1" fmla="*/ 77 h 154"/>
                <a:gd name="T2" fmla="*/ 94 w 102"/>
                <a:gd name="T3" fmla="*/ 73 h 154"/>
                <a:gd name="T4" fmla="*/ 102 w 102"/>
                <a:gd name="T5" fmla="*/ 69 h 154"/>
                <a:gd name="T6" fmla="*/ 94 w 102"/>
                <a:gd name="T7" fmla="*/ 65 h 154"/>
                <a:gd name="T8" fmla="*/ 86 w 102"/>
                <a:gd name="T9" fmla="*/ 65 h 154"/>
                <a:gd name="T10" fmla="*/ 82 w 102"/>
                <a:gd name="T11" fmla="*/ 53 h 154"/>
                <a:gd name="T12" fmla="*/ 74 w 102"/>
                <a:gd name="T13" fmla="*/ 53 h 154"/>
                <a:gd name="T14" fmla="*/ 61 w 102"/>
                <a:gd name="T15" fmla="*/ 8 h 154"/>
                <a:gd name="T16" fmla="*/ 49 w 102"/>
                <a:gd name="T17" fmla="*/ 0 h 154"/>
                <a:gd name="T18" fmla="*/ 33 w 102"/>
                <a:gd name="T19" fmla="*/ 12 h 154"/>
                <a:gd name="T20" fmla="*/ 25 w 102"/>
                <a:gd name="T21" fmla="*/ 4 h 154"/>
                <a:gd name="T22" fmla="*/ 12 w 102"/>
                <a:gd name="T23" fmla="*/ 32 h 154"/>
                <a:gd name="T24" fmla="*/ 17 w 102"/>
                <a:gd name="T25" fmla="*/ 61 h 154"/>
                <a:gd name="T26" fmla="*/ 8 w 102"/>
                <a:gd name="T27" fmla="*/ 77 h 154"/>
                <a:gd name="T28" fmla="*/ 12 w 102"/>
                <a:gd name="T29" fmla="*/ 81 h 154"/>
                <a:gd name="T30" fmla="*/ 8 w 102"/>
                <a:gd name="T31" fmla="*/ 81 h 154"/>
                <a:gd name="T32" fmla="*/ 8 w 102"/>
                <a:gd name="T33" fmla="*/ 85 h 154"/>
                <a:gd name="T34" fmla="*/ 0 w 102"/>
                <a:gd name="T35" fmla="*/ 85 h 154"/>
                <a:gd name="T36" fmla="*/ 21 w 102"/>
                <a:gd name="T37" fmla="*/ 146 h 154"/>
                <a:gd name="T38" fmla="*/ 29 w 102"/>
                <a:gd name="T39" fmla="*/ 154 h 154"/>
                <a:gd name="T40" fmla="*/ 37 w 102"/>
                <a:gd name="T41" fmla="*/ 130 h 154"/>
                <a:gd name="T42" fmla="*/ 41 w 102"/>
                <a:gd name="T43" fmla="*/ 126 h 154"/>
                <a:gd name="T44" fmla="*/ 41 w 102"/>
                <a:gd name="T45" fmla="*/ 118 h 154"/>
                <a:gd name="T46" fmla="*/ 49 w 102"/>
                <a:gd name="T47" fmla="*/ 126 h 154"/>
                <a:gd name="T48" fmla="*/ 53 w 102"/>
                <a:gd name="T49" fmla="*/ 114 h 154"/>
                <a:gd name="T50" fmla="*/ 57 w 102"/>
                <a:gd name="T51" fmla="*/ 118 h 154"/>
                <a:gd name="T52" fmla="*/ 57 w 102"/>
                <a:gd name="T53" fmla="*/ 101 h 154"/>
                <a:gd name="T54" fmla="*/ 61 w 102"/>
                <a:gd name="T55" fmla="*/ 97 h 154"/>
                <a:gd name="T56" fmla="*/ 61 w 102"/>
                <a:gd name="T57" fmla="*/ 101 h 154"/>
                <a:gd name="T58" fmla="*/ 69 w 102"/>
                <a:gd name="T59" fmla="*/ 101 h 154"/>
                <a:gd name="T60" fmla="*/ 69 w 102"/>
                <a:gd name="T61" fmla="*/ 93 h 154"/>
                <a:gd name="T62" fmla="*/ 74 w 102"/>
                <a:gd name="T63" fmla="*/ 97 h 154"/>
                <a:gd name="T64" fmla="*/ 74 w 102"/>
                <a:gd name="T65" fmla="*/ 89 h 154"/>
                <a:gd name="T66" fmla="*/ 82 w 102"/>
                <a:gd name="T67" fmla="*/ 97 h 154"/>
                <a:gd name="T68" fmla="*/ 86 w 102"/>
                <a:gd name="T69" fmla="*/ 85 h 154"/>
                <a:gd name="T70" fmla="*/ 90 w 102"/>
                <a:gd name="T71" fmla="*/ 85 h 154"/>
                <a:gd name="T72" fmla="*/ 90 w 102"/>
                <a:gd name="T73" fmla="*/ 81 h 154"/>
                <a:gd name="T74" fmla="*/ 98 w 102"/>
                <a:gd name="T75" fmla="*/ 81 h 154"/>
                <a:gd name="T76" fmla="*/ 102 w 102"/>
                <a:gd name="T77" fmla="*/ 73 h 154"/>
                <a:gd name="T78" fmla="*/ 98 w 102"/>
                <a:gd name="T79" fmla="*/ 77 h 154"/>
                <a:gd name="T80" fmla="*/ 98 w 102"/>
                <a:gd name="T81"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54">
                  <a:moveTo>
                    <a:pt x="98" y="77"/>
                  </a:moveTo>
                  <a:lnTo>
                    <a:pt x="94" y="73"/>
                  </a:lnTo>
                  <a:lnTo>
                    <a:pt x="102" y="69"/>
                  </a:lnTo>
                  <a:lnTo>
                    <a:pt x="94" y="65"/>
                  </a:lnTo>
                  <a:lnTo>
                    <a:pt x="86" y="65"/>
                  </a:lnTo>
                  <a:lnTo>
                    <a:pt x="82" y="53"/>
                  </a:lnTo>
                  <a:lnTo>
                    <a:pt x="74" y="53"/>
                  </a:lnTo>
                  <a:lnTo>
                    <a:pt x="61" y="8"/>
                  </a:lnTo>
                  <a:lnTo>
                    <a:pt x="49" y="0"/>
                  </a:lnTo>
                  <a:lnTo>
                    <a:pt x="33" y="12"/>
                  </a:lnTo>
                  <a:lnTo>
                    <a:pt x="25" y="4"/>
                  </a:lnTo>
                  <a:lnTo>
                    <a:pt x="12" y="32"/>
                  </a:lnTo>
                  <a:lnTo>
                    <a:pt x="17" y="61"/>
                  </a:lnTo>
                  <a:lnTo>
                    <a:pt x="8" y="77"/>
                  </a:lnTo>
                  <a:lnTo>
                    <a:pt x="12" y="81"/>
                  </a:lnTo>
                  <a:lnTo>
                    <a:pt x="8" y="81"/>
                  </a:lnTo>
                  <a:lnTo>
                    <a:pt x="8" y="85"/>
                  </a:lnTo>
                  <a:lnTo>
                    <a:pt x="0" y="85"/>
                  </a:lnTo>
                  <a:lnTo>
                    <a:pt x="21" y="146"/>
                  </a:lnTo>
                  <a:lnTo>
                    <a:pt x="29" y="154"/>
                  </a:lnTo>
                  <a:lnTo>
                    <a:pt x="37" y="130"/>
                  </a:lnTo>
                  <a:lnTo>
                    <a:pt x="41" y="126"/>
                  </a:lnTo>
                  <a:lnTo>
                    <a:pt x="41" y="118"/>
                  </a:lnTo>
                  <a:lnTo>
                    <a:pt x="49" y="126"/>
                  </a:lnTo>
                  <a:lnTo>
                    <a:pt x="53" y="114"/>
                  </a:lnTo>
                  <a:lnTo>
                    <a:pt x="57" y="118"/>
                  </a:lnTo>
                  <a:lnTo>
                    <a:pt x="57" y="101"/>
                  </a:lnTo>
                  <a:lnTo>
                    <a:pt x="61" y="97"/>
                  </a:lnTo>
                  <a:lnTo>
                    <a:pt x="61" y="101"/>
                  </a:lnTo>
                  <a:lnTo>
                    <a:pt x="69" y="101"/>
                  </a:lnTo>
                  <a:lnTo>
                    <a:pt x="69" y="93"/>
                  </a:lnTo>
                  <a:lnTo>
                    <a:pt x="74" y="97"/>
                  </a:lnTo>
                  <a:lnTo>
                    <a:pt x="74" y="89"/>
                  </a:lnTo>
                  <a:lnTo>
                    <a:pt x="82" y="97"/>
                  </a:lnTo>
                  <a:lnTo>
                    <a:pt x="86" y="85"/>
                  </a:lnTo>
                  <a:lnTo>
                    <a:pt x="90" y="85"/>
                  </a:lnTo>
                  <a:lnTo>
                    <a:pt x="90" y="81"/>
                  </a:lnTo>
                  <a:lnTo>
                    <a:pt x="98" y="81"/>
                  </a:lnTo>
                  <a:lnTo>
                    <a:pt x="102" y="73"/>
                  </a:lnTo>
                  <a:lnTo>
                    <a:pt x="98" y="77"/>
                  </a:lnTo>
                  <a:lnTo>
                    <a:pt x="98" y="8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3" name="Freeform 61"/>
            <p:cNvSpPr>
              <a:spLocks/>
            </p:cNvSpPr>
            <p:nvPr/>
          </p:nvSpPr>
          <p:spPr bwMode="auto">
            <a:xfrm>
              <a:off x="2903" y="1361"/>
              <a:ext cx="4" cy="8"/>
            </a:xfrm>
            <a:custGeom>
              <a:avLst/>
              <a:gdLst>
                <a:gd name="T0" fmla="*/ 4 w 4"/>
                <a:gd name="T1" fmla="*/ 4 h 8"/>
                <a:gd name="T2" fmla="*/ 0 w 4"/>
                <a:gd name="T3" fmla="*/ 4 h 8"/>
                <a:gd name="T4" fmla="*/ 0 w 4"/>
                <a:gd name="T5" fmla="*/ 8 h 8"/>
                <a:gd name="T6" fmla="*/ 0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lnTo>
                    <a:pt x="0" y="4"/>
                  </a:lnTo>
                  <a:lnTo>
                    <a:pt x="0" y="8"/>
                  </a:lnTo>
                  <a:lnTo>
                    <a:pt x="0" y="0"/>
                  </a:lnTo>
                  <a:lnTo>
                    <a:pt x="4" y="4"/>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4" name="Freeform 62"/>
            <p:cNvSpPr>
              <a:spLocks/>
            </p:cNvSpPr>
            <p:nvPr/>
          </p:nvSpPr>
          <p:spPr bwMode="auto">
            <a:xfrm>
              <a:off x="2903" y="1361"/>
              <a:ext cx="4" cy="8"/>
            </a:xfrm>
            <a:custGeom>
              <a:avLst/>
              <a:gdLst>
                <a:gd name="T0" fmla="*/ 4 w 4"/>
                <a:gd name="T1" fmla="*/ 4 h 8"/>
                <a:gd name="T2" fmla="*/ 0 w 4"/>
                <a:gd name="T3" fmla="*/ 4 h 8"/>
                <a:gd name="T4" fmla="*/ 0 w 4"/>
                <a:gd name="T5" fmla="*/ 8 h 8"/>
                <a:gd name="T6" fmla="*/ 0 w 4"/>
                <a:gd name="T7" fmla="*/ 0 h 8"/>
                <a:gd name="T8" fmla="*/ 4 w 4"/>
                <a:gd name="T9" fmla="*/ 4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4"/>
                  </a:moveTo>
                  <a:lnTo>
                    <a:pt x="0" y="4"/>
                  </a:lnTo>
                  <a:lnTo>
                    <a:pt x="0" y="8"/>
                  </a:lnTo>
                  <a:lnTo>
                    <a:pt x="0" y="0"/>
                  </a:lnTo>
                  <a:lnTo>
                    <a:pt x="4" y="4"/>
                  </a:lnTo>
                  <a:lnTo>
                    <a:pt x="4" y="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5" name="Freeform 63"/>
            <p:cNvSpPr>
              <a:spLocks/>
            </p:cNvSpPr>
            <p:nvPr/>
          </p:nvSpPr>
          <p:spPr bwMode="auto">
            <a:xfrm>
              <a:off x="2666" y="1565"/>
              <a:ext cx="123" cy="57"/>
            </a:xfrm>
            <a:custGeom>
              <a:avLst/>
              <a:gdLst>
                <a:gd name="T0" fmla="*/ 123 w 123"/>
                <a:gd name="T1" fmla="*/ 37 h 57"/>
                <a:gd name="T2" fmla="*/ 106 w 123"/>
                <a:gd name="T3" fmla="*/ 41 h 57"/>
                <a:gd name="T4" fmla="*/ 94 w 123"/>
                <a:gd name="T5" fmla="*/ 0 h 57"/>
                <a:gd name="T6" fmla="*/ 0 w 123"/>
                <a:gd name="T7" fmla="*/ 16 h 57"/>
                <a:gd name="T8" fmla="*/ 4 w 123"/>
                <a:gd name="T9" fmla="*/ 37 h 57"/>
                <a:gd name="T10" fmla="*/ 17 w 123"/>
                <a:gd name="T11" fmla="*/ 16 h 57"/>
                <a:gd name="T12" fmla="*/ 29 w 123"/>
                <a:gd name="T13" fmla="*/ 21 h 57"/>
                <a:gd name="T14" fmla="*/ 33 w 123"/>
                <a:gd name="T15" fmla="*/ 12 h 57"/>
                <a:gd name="T16" fmla="*/ 41 w 123"/>
                <a:gd name="T17" fmla="*/ 12 h 57"/>
                <a:gd name="T18" fmla="*/ 49 w 123"/>
                <a:gd name="T19" fmla="*/ 25 h 57"/>
                <a:gd name="T20" fmla="*/ 66 w 123"/>
                <a:gd name="T21" fmla="*/ 33 h 57"/>
                <a:gd name="T22" fmla="*/ 70 w 123"/>
                <a:gd name="T23" fmla="*/ 33 h 57"/>
                <a:gd name="T24" fmla="*/ 70 w 123"/>
                <a:gd name="T25" fmla="*/ 37 h 57"/>
                <a:gd name="T26" fmla="*/ 66 w 123"/>
                <a:gd name="T27" fmla="*/ 53 h 57"/>
                <a:gd name="T28" fmla="*/ 74 w 123"/>
                <a:gd name="T29" fmla="*/ 53 h 57"/>
                <a:gd name="T30" fmla="*/ 74 w 123"/>
                <a:gd name="T31" fmla="*/ 49 h 57"/>
                <a:gd name="T32" fmla="*/ 94 w 123"/>
                <a:gd name="T33" fmla="*/ 57 h 57"/>
                <a:gd name="T34" fmla="*/ 90 w 123"/>
                <a:gd name="T35" fmla="*/ 49 h 57"/>
                <a:gd name="T36" fmla="*/ 78 w 123"/>
                <a:gd name="T37" fmla="*/ 45 h 57"/>
                <a:gd name="T38" fmla="*/ 78 w 123"/>
                <a:gd name="T39" fmla="*/ 41 h 57"/>
                <a:gd name="T40" fmla="*/ 90 w 123"/>
                <a:gd name="T41" fmla="*/ 49 h 57"/>
                <a:gd name="T42" fmla="*/ 78 w 123"/>
                <a:gd name="T43" fmla="*/ 29 h 57"/>
                <a:gd name="T44" fmla="*/ 82 w 123"/>
                <a:gd name="T45" fmla="*/ 29 h 57"/>
                <a:gd name="T46" fmla="*/ 82 w 123"/>
                <a:gd name="T47" fmla="*/ 25 h 57"/>
                <a:gd name="T48" fmla="*/ 78 w 123"/>
                <a:gd name="T49" fmla="*/ 21 h 57"/>
                <a:gd name="T50" fmla="*/ 82 w 123"/>
                <a:gd name="T51" fmla="*/ 21 h 57"/>
                <a:gd name="T52" fmla="*/ 86 w 123"/>
                <a:gd name="T53" fmla="*/ 8 h 57"/>
                <a:gd name="T54" fmla="*/ 86 w 123"/>
                <a:gd name="T55" fmla="*/ 12 h 57"/>
                <a:gd name="T56" fmla="*/ 86 w 123"/>
                <a:gd name="T57" fmla="*/ 4 h 57"/>
                <a:gd name="T58" fmla="*/ 90 w 123"/>
                <a:gd name="T59" fmla="*/ 4 h 57"/>
                <a:gd name="T60" fmla="*/ 90 w 123"/>
                <a:gd name="T61" fmla="*/ 12 h 57"/>
                <a:gd name="T62" fmla="*/ 94 w 123"/>
                <a:gd name="T63" fmla="*/ 12 h 57"/>
                <a:gd name="T64" fmla="*/ 90 w 123"/>
                <a:gd name="T65" fmla="*/ 12 h 57"/>
                <a:gd name="T66" fmla="*/ 86 w 123"/>
                <a:gd name="T67" fmla="*/ 21 h 57"/>
                <a:gd name="T68" fmla="*/ 94 w 123"/>
                <a:gd name="T69" fmla="*/ 21 h 57"/>
                <a:gd name="T70" fmla="*/ 90 w 123"/>
                <a:gd name="T71" fmla="*/ 29 h 57"/>
                <a:gd name="T72" fmla="*/ 94 w 123"/>
                <a:gd name="T73" fmla="*/ 33 h 57"/>
                <a:gd name="T74" fmla="*/ 90 w 123"/>
                <a:gd name="T75" fmla="*/ 33 h 57"/>
                <a:gd name="T76" fmla="*/ 90 w 123"/>
                <a:gd name="T77" fmla="*/ 37 h 57"/>
                <a:gd name="T78" fmla="*/ 94 w 123"/>
                <a:gd name="T79" fmla="*/ 33 h 57"/>
                <a:gd name="T80" fmla="*/ 94 w 123"/>
                <a:gd name="T81" fmla="*/ 37 h 57"/>
                <a:gd name="T82" fmla="*/ 90 w 123"/>
                <a:gd name="T83" fmla="*/ 37 h 57"/>
                <a:gd name="T84" fmla="*/ 94 w 123"/>
                <a:gd name="T85" fmla="*/ 41 h 57"/>
                <a:gd name="T86" fmla="*/ 90 w 123"/>
                <a:gd name="T87" fmla="*/ 45 h 57"/>
                <a:gd name="T88" fmla="*/ 102 w 123"/>
                <a:gd name="T89" fmla="*/ 45 h 57"/>
                <a:gd name="T90" fmla="*/ 106 w 123"/>
                <a:gd name="T91" fmla="*/ 53 h 57"/>
                <a:gd name="T92" fmla="*/ 102 w 123"/>
                <a:gd name="T93" fmla="*/ 57 h 57"/>
                <a:gd name="T94" fmla="*/ 110 w 123"/>
                <a:gd name="T95" fmla="*/ 57 h 57"/>
                <a:gd name="T96" fmla="*/ 118 w 123"/>
                <a:gd name="T97" fmla="*/ 53 h 57"/>
                <a:gd name="T98" fmla="*/ 123 w 123"/>
                <a:gd name="T99" fmla="*/ 3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57">
                  <a:moveTo>
                    <a:pt x="123" y="37"/>
                  </a:moveTo>
                  <a:lnTo>
                    <a:pt x="106" y="41"/>
                  </a:lnTo>
                  <a:lnTo>
                    <a:pt x="94" y="0"/>
                  </a:lnTo>
                  <a:lnTo>
                    <a:pt x="0" y="16"/>
                  </a:lnTo>
                  <a:lnTo>
                    <a:pt x="4" y="37"/>
                  </a:lnTo>
                  <a:lnTo>
                    <a:pt x="17" y="16"/>
                  </a:lnTo>
                  <a:lnTo>
                    <a:pt x="29" y="21"/>
                  </a:lnTo>
                  <a:lnTo>
                    <a:pt x="33" y="12"/>
                  </a:lnTo>
                  <a:lnTo>
                    <a:pt x="41" y="12"/>
                  </a:lnTo>
                  <a:lnTo>
                    <a:pt x="49" y="25"/>
                  </a:lnTo>
                  <a:lnTo>
                    <a:pt x="66" y="33"/>
                  </a:lnTo>
                  <a:lnTo>
                    <a:pt x="70" y="33"/>
                  </a:lnTo>
                  <a:lnTo>
                    <a:pt x="70" y="37"/>
                  </a:lnTo>
                  <a:lnTo>
                    <a:pt x="66" y="53"/>
                  </a:lnTo>
                  <a:lnTo>
                    <a:pt x="74" y="53"/>
                  </a:lnTo>
                  <a:lnTo>
                    <a:pt x="74" y="49"/>
                  </a:lnTo>
                  <a:lnTo>
                    <a:pt x="94" y="57"/>
                  </a:lnTo>
                  <a:lnTo>
                    <a:pt x="90" y="49"/>
                  </a:lnTo>
                  <a:lnTo>
                    <a:pt x="78" y="45"/>
                  </a:lnTo>
                  <a:lnTo>
                    <a:pt x="78" y="41"/>
                  </a:lnTo>
                  <a:lnTo>
                    <a:pt x="90" y="49"/>
                  </a:lnTo>
                  <a:lnTo>
                    <a:pt x="78" y="29"/>
                  </a:lnTo>
                  <a:lnTo>
                    <a:pt x="82" y="29"/>
                  </a:lnTo>
                  <a:lnTo>
                    <a:pt x="82" y="25"/>
                  </a:lnTo>
                  <a:lnTo>
                    <a:pt x="78" y="21"/>
                  </a:lnTo>
                  <a:lnTo>
                    <a:pt x="82" y="21"/>
                  </a:lnTo>
                  <a:lnTo>
                    <a:pt x="86" y="8"/>
                  </a:lnTo>
                  <a:lnTo>
                    <a:pt x="86" y="12"/>
                  </a:lnTo>
                  <a:lnTo>
                    <a:pt x="86" y="4"/>
                  </a:lnTo>
                  <a:lnTo>
                    <a:pt x="90" y="4"/>
                  </a:lnTo>
                  <a:lnTo>
                    <a:pt x="90" y="12"/>
                  </a:lnTo>
                  <a:lnTo>
                    <a:pt x="94" y="12"/>
                  </a:lnTo>
                  <a:lnTo>
                    <a:pt x="90" y="12"/>
                  </a:lnTo>
                  <a:lnTo>
                    <a:pt x="86" y="21"/>
                  </a:lnTo>
                  <a:lnTo>
                    <a:pt x="94" y="21"/>
                  </a:lnTo>
                  <a:lnTo>
                    <a:pt x="90" y="29"/>
                  </a:lnTo>
                  <a:lnTo>
                    <a:pt x="94" y="33"/>
                  </a:lnTo>
                  <a:lnTo>
                    <a:pt x="90" y="33"/>
                  </a:lnTo>
                  <a:lnTo>
                    <a:pt x="90" y="37"/>
                  </a:lnTo>
                  <a:lnTo>
                    <a:pt x="94" y="33"/>
                  </a:lnTo>
                  <a:lnTo>
                    <a:pt x="94" y="37"/>
                  </a:lnTo>
                  <a:lnTo>
                    <a:pt x="90" y="37"/>
                  </a:lnTo>
                  <a:lnTo>
                    <a:pt x="94" y="41"/>
                  </a:lnTo>
                  <a:lnTo>
                    <a:pt x="90" y="45"/>
                  </a:lnTo>
                  <a:lnTo>
                    <a:pt x="102" y="45"/>
                  </a:lnTo>
                  <a:lnTo>
                    <a:pt x="106" y="53"/>
                  </a:lnTo>
                  <a:lnTo>
                    <a:pt x="102" y="57"/>
                  </a:lnTo>
                  <a:lnTo>
                    <a:pt x="110" y="57"/>
                  </a:lnTo>
                  <a:lnTo>
                    <a:pt x="118" y="53"/>
                  </a:lnTo>
                  <a:lnTo>
                    <a:pt x="123" y="3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6" name="Freeform 64"/>
            <p:cNvSpPr>
              <a:spLocks/>
            </p:cNvSpPr>
            <p:nvPr/>
          </p:nvSpPr>
          <p:spPr bwMode="auto">
            <a:xfrm>
              <a:off x="2666" y="1565"/>
              <a:ext cx="123" cy="57"/>
            </a:xfrm>
            <a:custGeom>
              <a:avLst/>
              <a:gdLst>
                <a:gd name="T0" fmla="*/ 123 w 123"/>
                <a:gd name="T1" fmla="*/ 37 h 57"/>
                <a:gd name="T2" fmla="*/ 106 w 123"/>
                <a:gd name="T3" fmla="*/ 41 h 57"/>
                <a:gd name="T4" fmla="*/ 94 w 123"/>
                <a:gd name="T5" fmla="*/ 0 h 57"/>
                <a:gd name="T6" fmla="*/ 0 w 123"/>
                <a:gd name="T7" fmla="*/ 16 h 57"/>
                <a:gd name="T8" fmla="*/ 4 w 123"/>
                <a:gd name="T9" fmla="*/ 37 h 57"/>
                <a:gd name="T10" fmla="*/ 17 w 123"/>
                <a:gd name="T11" fmla="*/ 16 h 57"/>
                <a:gd name="T12" fmla="*/ 29 w 123"/>
                <a:gd name="T13" fmla="*/ 21 h 57"/>
                <a:gd name="T14" fmla="*/ 33 w 123"/>
                <a:gd name="T15" fmla="*/ 12 h 57"/>
                <a:gd name="T16" fmla="*/ 41 w 123"/>
                <a:gd name="T17" fmla="*/ 12 h 57"/>
                <a:gd name="T18" fmla="*/ 49 w 123"/>
                <a:gd name="T19" fmla="*/ 25 h 57"/>
                <a:gd name="T20" fmla="*/ 66 w 123"/>
                <a:gd name="T21" fmla="*/ 33 h 57"/>
                <a:gd name="T22" fmla="*/ 70 w 123"/>
                <a:gd name="T23" fmla="*/ 33 h 57"/>
                <a:gd name="T24" fmla="*/ 70 w 123"/>
                <a:gd name="T25" fmla="*/ 37 h 57"/>
                <a:gd name="T26" fmla="*/ 66 w 123"/>
                <a:gd name="T27" fmla="*/ 53 h 57"/>
                <a:gd name="T28" fmla="*/ 74 w 123"/>
                <a:gd name="T29" fmla="*/ 53 h 57"/>
                <a:gd name="T30" fmla="*/ 74 w 123"/>
                <a:gd name="T31" fmla="*/ 49 h 57"/>
                <a:gd name="T32" fmla="*/ 94 w 123"/>
                <a:gd name="T33" fmla="*/ 57 h 57"/>
                <a:gd name="T34" fmla="*/ 90 w 123"/>
                <a:gd name="T35" fmla="*/ 49 h 57"/>
                <a:gd name="T36" fmla="*/ 78 w 123"/>
                <a:gd name="T37" fmla="*/ 45 h 57"/>
                <a:gd name="T38" fmla="*/ 78 w 123"/>
                <a:gd name="T39" fmla="*/ 41 h 57"/>
                <a:gd name="T40" fmla="*/ 90 w 123"/>
                <a:gd name="T41" fmla="*/ 49 h 57"/>
                <a:gd name="T42" fmla="*/ 78 w 123"/>
                <a:gd name="T43" fmla="*/ 29 h 57"/>
                <a:gd name="T44" fmla="*/ 82 w 123"/>
                <a:gd name="T45" fmla="*/ 29 h 57"/>
                <a:gd name="T46" fmla="*/ 82 w 123"/>
                <a:gd name="T47" fmla="*/ 25 h 57"/>
                <a:gd name="T48" fmla="*/ 78 w 123"/>
                <a:gd name="T49" fmla="*/ 21 h 57"/>
                <a:gd name="T50" fmla="*/ 82 w 123"/>
                <a:gd name="T51" fmla="*/ 21 h 57"/>
                <a:gd name="T52" fmla="*/ 86 w 123"/>
                <a:gd name="T53" fmla="*/ 8 h 57"/>
                <a:gd name="T54" fmla="*/ 86 w 123"/>
                <a:gd name="T55" fmla="*/ 12 h 57"/>
                <a:gd name="T56" fmla="*/ 86 w 123"/>
                <a:gd name="T57" fmla="*/ 4 h 57"/>
                <a:gd name="T58" fmla="*/ 90 w 123"/>
                <a:gd name="T59" fmla="*/ 4 h 57"/>
                <a:gd name="T60" fmla="*/ 90 w 123"/>
                <a:gd name="T61" fmla="*/ 12 h 57"/>
                <a:gd name="T62" fmla="*/ 94 w 123"/>
                <a:gd name="T63" fmla="*/ 12 h 57"/>
                <a:gd name="T64" fmla="*/ 90 w 123"/>
                <a:gd name="T65" fmla="*/ 12 h 57"/>
                <a:gd name="T66" fmla="*/ 86 w 123"/>
                <a:gd name="T67" fmla="*/ 21 h 57"/>
                <a:gd name="T68" fmla="*/ 94 w 123"/>
                <a:gd name="T69" fmla="*/ 21 h 57"/>
                <a:gd name="T70" fmla="*/ 90 w 123"/>
                <a:gd name="T71" fmla="*/ 29 h 57"/>
                <a:gd name="T72" fmla="*/ 94 w 123"/>
                <a:gd name="T73" fmla="*/ 33 h 57"/>
                <a:gd name="T74" fmla="*/ 90 w 123"/>
                <a:gd name="T75" fmla="*/ 33 h 57"/>
                <a:gd name="T76" fmla="*/ 90 w 123"/>
                <a:gd name="T77" fmla="*/ 37 h 57"/>
                <a:gd name="T78" fmla="*/ 94 w 123"/>
                <a:gd name="T79" fmla="*/ 33 h 57"/>
                <a:gd name="T80" fmla="*/ 94 w 123"/>
                <a:gd name="T81" fmla="*/ 37 h 57"/>
                <a:gd name="T82" fmla="*/ 90 w 123"/>
                <a:gd name="T83" fmla="*/ 37 h 57"/>
                <a:gd name="T84" fmla="*/ 94 w 123"/>
                <a:gd name="T85" fmla="*/ 41 h 57"/>
                <a:gd name="T86" fmla="*/ 90 w 123"/>
                <a:gd name="T87" fmla="*/ 45 h 57"/>
                <a:gd name="T88" fmla="*/ 102 w 123"/>
                <a:gd name="T89" fmla="*/ 45 h 57"/>
                <a:gd name="T90" fmla="*/ 106 w 123"/>
                <a:gd name="T91" fmla="*/ 53 h 57"/>
                <a:gd name="T92" fmla="*/ 102 w 123"/>
                <a:gd name="T93" fmla="*/ 57 h 57"/>
                <a:gd name="T94" fmla="*/ 110 w 123"/>
                <a:gd name="T95" fmla="*/ 57 h 57"/>
                <a:gd name="T96" fmla="*/ 118 w 123"/>
                <a:gd name="T97" fmla="*/ 53 h 57"/>
                <a:gd name="T98" fmla="*/ 123 w 123"/>
                <a:gd name="T99" fmla="*/ 37 h 57"/>
                <a:gd name="T100" fmla="*/ 123 w 123"/>
                <a:gd name="T101"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57">
                  <a:moveTo>
                    <a:pt x="123" y="37"/>
                  </a:moveTo>
                  <a:lnTo>
                    <a:pt x="106" y="41"/>
                  </a:lnTo>
                  <a:lnTo>
                    <a:pt x="94" y="0"/>
                  </a:lnTo>
                  <a:lnTo>
                    <a:pt x="0" y="16"/>
                  </a:lnTo>
                  <a:lnTo>
                    <a:pt x="4" y="37"/>
                  </a:lnTo>
                  <a:lnTo>
                    <a:pt x="17" y="16"/>
                  </a:lnTo>
                  <a:lnTo>
                    <a:pt x="29" y="21"/>
                  </a:lnTo>
                  <a:lnTo>
                    <a:pt x="33" y="12"/>
                  </a:lnTo>
                  <a:lnTo>
                    <a:pt x="41" y="12"/>
                  </a:lnTo>
                  <a:lnTo>
                    <a:pt x="49" y="25"/>
                  </a:lnTo>
                  <a:lnTo>
                    <a:pt x="66" y="33"/>
                  </a:lnTo>
                  <a:lnTo>
                    <a:pt x="70" y="33"/>
                  </a:lnTo>
                  <a:lnTo>
                    <a:pt x="70" y="37"/>
                  </a:lnTo>
                  <a:lnTo>
                    <a:pt x="66" y="53"/>
                  </a:lnTo>
                  <a:lnTo>
                    <a:pt x="74" y="53"/>
                  </a:lnTo>
                  <a:lnTo>
                    <a:pt x="74" y="49"/>
                  </a:lnTo>
                  <a:lnTo>
                    <a:pt x="94" y="57"/>
                  </a:lnTo>
                  <a:lnTo>
                    <a:pt x="90" y="49"/>
                  </a:lnTo>
                  <a:lnTo>
                    <a:pt x="78" y="45"/>
                  </a:lnTo>
                  <a:lnTo>
                    <a:pt x="78" y="41"/>
                  </a:lnTo>
                  <a:lnTo>
                    <a:pt x="90" y="49"/>
                  </a:lnTo>
                  <a:lnTo>
                    <a:pt x="78" y="29"/>
                  </a:lnTo>
                  <a:lnTo>
                    <a:pt x="82" y="29"/>
                  </a:lnTo>
                  <a:lnTo>
                    <a:pt x="82" y="25"/>
                  </a:lnTo>
                  <a:lnTo>
                    <a:pt x="78" y="21"/>
                  </a:lnTo>
                  <a:lnTo>
                    <a:pt x="82" y="21"/>
                  </a:lnTo>
                  <a:lnTo>
                    <a:pt x="86" y="8"/>
                  </a:lnTo>
                  <a:lnTo>
                    <a:pt x="86" y="12"/>
                  </a:lnTo>
                  <a:lnTo>
                    <a:pt x="86" y="4"/>
                  </a:lnTo>
                  <a:lnTo>
                    <a:pt x="90" y="4"/>
                  </a:lnTo>
                  <a:lnTo>
                    <a:pt x="90" y="12"/>
                  </a:lnTo>
                  <a:lnTo>
                    <a:pt x="94" y="12"/>
                  </a:lnTo>
                  <a:lnTo>
                    <a:pt x="90" y="12"/>
                  </a:lnTo>
                  <a:lnTo>
                    <a:pt x="86" y="21"/>
                  </a:lnTo>
                  <a:lnTo>
                    <a:pt x="94" y="21"/>
                  </a:lnTo>
                  <a:lnTo>
                    <a:pt x="90" y="29"/>
                  </a:lnTo>
                  <a:lnTo>
                    <a:pt x="94" y="33"/>
                  </a:lnTo>
                  <a:lnTo>
                    <a:pt x="90" y="33"/>
                  </a:lnTo>
                  <a:lnTo>
                    <a:pt x="90" y="37"/>
                  </a:lnTo>
                  <a:lnTo>
                    <a:pt x="94" y="33"/>
                  </a:lnTo>
                  <a:lnTo>
                    <a:pt x="94" y="37"/>
                  </a:lnTo>
                  <a:lnTo>
                    <a:pt x="90" y="37"/>
                  </a:lnTo>
                  <a:lnTo>
                    <a:pt x="94" y="41"/>
                  </a:lnTo>
                  <a:lnTo>
                    <a:pt x="90" y="45"/>
                  </a:lnTo>
                  <a:lnTo>
                    <a:pt x="102" y="45"/>
                  </a:lnTo>
                  <a:lnTo>
                    <a:pt x="106" y="53"/>
                  </a:lnTo>
                  <a:lnTo>
                    <a:pt x="102" y="57"/>
                  </a:lnTo>
                  <a:lnTo>
                    <a:pt x="110" y="57"/>
                  </a:lnTo>
                  <a:lnTo>
                    <a:pt x="118" y="53"/>
                  </a:lnTo>
                  <a:lnTo>
                    <a:pt x="123" y="37"/>
                  </a:lnTo>
                  <a:lnTo>
                    <a:pt x="123"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7" name="Freeform 65"/>
            <p:cNvSpPr>
              <a:spLocks/>
            </p:cNvSpPr>
            <p:nvPr/>
          </p:nvSpPr>
          <p:spPr bwMode="auto">
            <a:xfrm>
              <a:off x="2801" y="1431"/>
              <a:ext cx="89" cy="49"/>
            </a:xfrm>
            <a:custGeom>
              <a:avLst/>
              <a:gdLst>
                <a:gd name="T0" fmla="*/ 81 w 89"/>
                <a:gd name="T1" fmla="*/ 24 h 49"/>
                <a:gd name="T2" fmla="*/ 77 w 89"/>
                <a:gd name="T3" fmla="*/ 24 h 49"/>
                <a:gd name="T4" fmla="*/ 85 w 89"/>
                <a:gd name="T5" fmla="*/ 28 h 49"/>
                <a:gd name="T6" fmla="*/ 81 w 89"/>
                <a:gd name="T7" fmla="*/ 36 h 49"/>
                <a:gd name="T8" fmla="*/ 69 w 89"/>
                <a:gd name="T9" fmla="*/ 28 h 49"/>
                <a:gd name="T10" fmla="*/ 65 w 89"/>
                <a:gd name="T11" fmla="*/ 20 h 49"/>
                <a:gd name="T12" fmla="*/ 57 w 89"/>
                <a:gd name="T13" fmla="*/ 20 h 49"/>
                <a:gd name="T14" fmla="*/ 65 w 89"/>
                <a:gd name="T15" fmla="*/ 8 h 49"/>
                <a:gd name="T16" fmla="*/ 57 w 89"/>
                <a:gd name="T17" fmla="*/ 4 h 49"/>
                <a:gd name="T18" fmla="*/ 57 w 89"/>
                <a:gd name="T19" fmla="*/ 0 h 49"/>
                <a:gd name="T20" fmla="*/ 49 w 89"/>
                <a:gd name="T21" fmla="*/ 8 h 49"/>
                <a:gd name="T22" fmla="*/ 20 w 89"/>
                <a:gd name="T23" fmla="*/ 16 h 49"/>
                <a:gd name="T24" fmla="*/ 0 w 89"/>
                <a:gd name="T25" fmla="*/ 20 h 49"/>
                <a:gd name="T26" fmla="*/ 0 w 89"/>
                <a:gd name="T27" fmla="*/ 44 h 49"/>
                <a:gd name="T28" fmla="*/ 40 w 89"/>
                <a:gd name="T29" fmla="*/ 36 h 49"/>
                <a:gd name="T30" fmla="*/ 53 w 89"/>
                <a:gd name="T31" fmla="*/ 32 h 49"/>
                <a:gd name="T32" fmla="*/ 53 w 89"/>
                <a:gd name="T33" fmla="*/ 40 h 49"/>
                <a:gd name="T34" fmla="*/ 61 w 89"/>
                <a:gd name="T35" fmla="*/ 40 h 49"/>
                <a:gd name="T36" fmla="*/ 61 w 89"/>
                <a:gd name="T37" fmla="*/ 49 h 49"/>
                <a:gd name="T38" fmla="*/ 73 w 89"/>
                <a:gd name="T39" fmla="*/ 36 h 49"/>
                <a:gd name="T40" fmla="*/ 73 w 89"/>
                <a:gd name="T41" fmla="*/ 44 h 49"/>
                <a:gd name="T42" fmla="*/ 89 w 89"/>
                <a:gd name="T43" fmla="*/ 36 h 49"/>
                <a:gd name="T44" fmla="*/ 85 w 89"/>
                <a:gd name="T45" fmla="*/ 32 h 49"/>
                <a:gd name="T46" fmla="*/ 81 w 89"/>
                <a:gd name="T4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49">
                  <a:moveTo>
                    <a:pt x="81" y="24"/>
                  </a:moveTo>
                  <a:lnTo>
                    <a:pt x="77" y="24"/>
                  </a:lnTo>
                  <a:lnTo>
                    <a:pt x="85" y="28"/>
                  </a:lnTo>
                  <a:lnTo>
                    <a:pt x="81" y="36"/>
                  </a:lnTo>
                  <a:lnTo>
                    <a:pt x="69" y="28"/>
                  </a:lnTo>
                  <a:lnTo>
                    <a:pt x="65" y="20"/>
                  </a:lnTo>
                  <a:lnTo>
                    <a:pt x="57" y="20"/>
                  </a:lnTo>
                  <a:lnTo>
                    <a:pt x="65" y="8"/>
                  </a:lnTo>
                  <a:lnTo>
                    <a:pt x="57" y="4"/>
                  </a:lnTo>
                  <a:lnTo>
                    <a:pt x="57" y="0"/>
                  </a:lnTo>
                  <a:lnTo>
                    <a:pt x="49" y="8"/>
                  </a:lnTo>
                  <a:lnTo>
                    <a:pt x="20" y="16"/>
                  </a:lnTo>
                  <a:lnTo>
                    <a:pt x="0" y="20"/>
                  </a:lnTo>
                  <a:lnTo>
                    <a:pt x="0" y="44"/>
                  </a:lnTo>
                  <a:lnTo>
                    <a:pt x="40" y="36"/>
                  </a:lnTo>
                  <a:lnTo>
                    <a:pt x="53" y="32"/>
                  </a:lnTo>
                  <a:lnTo>
                    <a:pt x="53" y="40"/>
                  </a:lnTo>
                  <a:lnTo>
                    <a:pt x="61" y="40"/>
                  </a:lnTo>
                  <a:lnTo>
                    <a:pt x="61" y="49"/>
                  </a:lnTo>
                  <a:lnTo>
                    <a:pt x="73" y="36"/>
                  </a:lnTo>
                  <a:lnTo>
                    <a:pt x="73" y="44"/>
                  </a:lnTo>
                  <a:lnTo>
                    <a:pt x="89" y="36"/>
                  </a:lnTo>
                  <a:lnTo>
                    <a:pt x="85" y="32"/>
                  </a:lnTo>
                  <a:lnTo>
                    <a:pt x="81" y="24"/>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8" name="Freeform 66"/>
            <p:cNvSpPr>
              <a:spLocks/>
            </p:cNvSpPr>
            <p:nvPr/>
          </p:nvSpPr>
          <p:spPr bwMode="auto">
            <a:xfrm>
              <a:off x="2801" y="1431"/>
              <a:ext cx="89" cy="49"/>
            </a:xfrm>
            <a:custGeom>
              <a:avLst/>
              <a:gdLst>
                <a:gd name="T0" fmla="*/ 81 w 89"/>
                <a:gd name="T1" fmla="*/ 24 h 49"/>
                <a:gd name="T2" fmla="*/ 77 w 89"/>
                <a:gd name="T3" fmla="*/ 24 h 49"/>
                <a:gd name="T4" fmla="*/ 85 w 89"/>
                <a:gd name="T5" fmla="*/ 28 h 49"/>
                <a:gd name="T6" fmla="*/ 81 w 89"/>
                <a:gd name="T7" fmla="*/ 36 h 49"/>
                <a:gd name="T8" fmla="*/ 69 w 89"/>
                <a:gd name="T9" fmla="*/ 28 h 49"/>
                <a:gd name="T10" fmla="*/ 65 w 89"/>
                <a:gd name="T11" fmla="*/ 20 h 49"/>
                <a:gd name="T12" fmla="*/ 57 w 89"/>
                <a:gd name="T13" fmla="*/ 20 h 49"/>
                <a:gd name="T14" fmla="*/ 65 w 89"/>
                <a:gd name="T15" fmla="*/ 8 h 49"/>
                <a:gd name="T16" fmla="*/ 57 w 89"/>
                <a:gd name="T17" fmla="*/ 4 h 49"/>
                <a:gd name="T18" fmla="*/ 57 w 89"/>
                <a:gd name="T19" fmla="*/ 0 h 49"/>
                <a:gd name="T20" fmla="*/ 49 w 89"/>
                <a:gd name="T21" fmla="*/ 8 h 49"/>
                <a:gd name="T22" fmla="*/ 20 w 89"/>
                <a:gd name="T23" fmla="*/ 16 h 49"/>
                <a:gd name="T24" fmla="*/ 0 w 89"/>
                <a:gd name="T25" fmla="*/ 20 h 49"/>
                <a:gd name="T26" fmla="*/ 0 w 89"/>
                <a:gd name="T27" fmla="*/ 44 h 49"/>
                <a:gd name="T28" fmla="*/ 40 w 89"/>
                <a:gd name="T29" fmla="*/ 36 h 49"/>
                <a:gd name="T30" fmla="*/ 53 w 89"/>
                <a:gd name="T31" fmla="*/ 32 h 49"/>
                <a:gd name="T32" fmla="*/ 53 w 89"/>
                <a:gd name="T33" fmla="*/ 40 h 49"/>
                <a:gd name="T34" fmla="*/ 61 w 89"/>
                <a:gd name="T35" fmla="*/ 40 h 49"/>
                <a:gd name="T36" fmla="*/ 61 w 89"/>
                <a:gd name="T37" fmla="*/ 49 h 49"/>
                <a:gd name="T38" fmla="*/ 73 w 89"/>
                <a:gd name="T39" fmla="*/ 36 h 49"/>
                <a:gd name="T40" fmla="*/ 73 w 89"/>
                <a:gd name="T41" fmla="*/ 44 h 49"/>
                <a:gd name="T42" fmla="*/ 89 w 89"/>
                <a:gd name="T43" fmla="*/ 36 h 49"/>
                <a:gd name="T44" fmla="*/ 85 w 89"/>
                <a:gd name="T45" fmla="*/ 32 h 49"/>
                <a:gd name="T46" fmla="*/ 81 w 89"/>
                <a:gd name="T47" fmla="*/ 24 h 49"/>
                <a:gd name="T48" fmla="*/ 81 w 89"/>
                <a:gd name="T4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49">
                  <a:moveTo>
                    <a:pt x="81" y="24"/>
                  </a:moveTo>
                  <a:lnTo>
                    <a:pt x="77" y="24"/>
                  </a:lnTo>
                  <a:lnTo>
                    <a:pt x="85" y="28"/>
                  </a:lnTo>
                  <a:lnTo>
                    <a:pt x="81" y="36"/>
                  </a:lnTo>
                  <a:lnTo>
                    <a:pt x="69" y="28"/>
                  </a:lnTo>
                  <a:lnTo>
                    <a:pt x="65" y="20"/>
                  </a:lnTo>
                  <a:lnTo>
                    <a:pt x="57" y="20"/>
                  </a:lnTo>
                  <a:lnTo>
                    <a:pt x="65" y="8"/>
                  </a:lnTo>
                  <a:lnTo>
                    <a:pt x="57" y="4"/>
                  </a:lnTo>
                  <a:lnTo>
                    <a:pt x="57" y="0"/>
                  </a:lnTo>
                  <a:lnTo>
                    <a:pt x="49" y="8"/>
                  </a:lnTo>
                  <a:lnTo>
                    <a:pt x="20" y="16"/>
                  </a:lnTo>
                  <a:lnTo>
                    <a:pt x="0" y="20"/>
                  </a:lnTo>
                  <a:lnTo>
                    <a:pt x="0" y="44"/>
                  </a:lnTo>
                  <a:lnTo>
                    <a:pt x="40" y="36"/>
                  </a:lnTo>
                  <a:lnTo>
                    <a:pt x="53" y="32"/>
                  </a:lnTo>
                  <a:lnTo>
                    <a:pt x="53" y="40"/>
                  </a:lnTo>
                  <a:lnTo>
                    <a:pt x="61" y="40"/>
                  </a:lnTo>
                  <a:lnTo>
                    <a:pt x="61" y="49"/>
                  </a:lnTo>
                  <a:lnTo>
                    <a:pt x="73" y="36"/>
                  </a:lnTo>
                  <a:lnTo>
                    <a:pt x="73" y="44"/>
                  </a:lnTo>
                  <a:lnTo>
                    <a:pt x="89" y="36"/>
                  </a:lnTo>
                  <a:lnTo>
                    <a:pt x="85" y="32"/>
                  </a:lnTo>
                  <a:lnTo>
                    <a:pt x="81" y="24"/>
                  </a:lnTo>
                  <a:lnTo>
                    <a:pt x="81"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29" name="Freeform 67"/>
            <p:cNvSpPr>
              <a:spLocks/>
            </p:cNvSpPr>
            <p:nvPr/>
          </p:nvSpPr>
          <p:spPr bwMode="auto">
            <a:xfrm>
              <a:off x="2369" y="1349"/>
              <a:ext cx="159" cy="78"/>
            </a:xfrm>
            <a:custGeom>
              <a:avLst/>
              <a:gdLst>
                <a:gd name="T0" fmla="*/ 147 w 159"/>
                <a:gd name="T1" fmla="*/ 33 h 78"/>
                <a:gd name="T2" fmla="*/ 147 w 159"/>
                <a:gd name="T3" fmla="*/ 25 h 78"/>
                <a:gd name="T4" fmla="*/ 130 w 159"/>
                <a:gd name="T5" fmla="*/ 25 h 78"/>
                <a:gd name="T6" fmla="*/ 130 w 159"/>
                <a:gd name="T7" fmla="*/ 16 h 78"/>
                <a:gd name="T8" fmla="*/ 102 w 159"/>
                <a:gd name="T9" fmla="*/ 25 h 78"/>
                <a:gd name="T10" fmla="*/ 90 w 159"/>
                <a:gd name="T11" fmla="*/ 33 h 78"/>
                <a:gd name="T12" fmla="*/ 73 w 159"/>
                <a:gd name="T13" fmla="*/ 33 h 78"/>
                <a:gd name="T14" fmla="*/ 61 w 159"/>
                <a:gd name="T15" fmla="*/ 20 h 78"/>
                <a:gd name="T16" fmla="*/ 53 w 159"/>
                <a:gd name="T17" fmla="*/ 16 h 78"/>
                <a:gd name="T18" fmla="*/ 49 w 159"/>
                <a:gd name="T19" fmla="*/ 25 h 78"/>
                <a:gd name="T20" fmla="*/ 53 w 159"/>
                <a:gd name="T21" fmla="*/ 8 h 78"/>
                <a:gd name="T22" fmla="*/ 61 w 159"/>
                <a:gd name="T23" fmla="*/ 0 h 78"/>
                <a:gd name="T24" fmla="*/ 57 w 159"/>
                <a:gd name="T25" fmla="*/ 0 h 78"/>
                <a:gd name="T26" fmla="*/ 33 w 159"/>
                <a:gd name="T27" fmla="*/ 16 h 78"/>
                <a:gd name="T28" fmla="*/ 0 w 159"/>
                <a:gd name="T29" fmla="*/ 33 h 78"/>
                <a:gd name="T30" fmla="*/ 12 w 159"/>
                <a:gd name="T31" fmla="*/ 41 h 78"/>
                <a:gd name="T32" fmla="*/ 57 w 159"/>
                <a:gd name="T33" fmla="*/ 53 h 78"/>
                <a:gd name="T34" fmla="*/ 57 w 159"/>
                <a:gd name="T35" fmla="*/ 57 h 78"/>
                <a:gd name="T36" fmla="*/ 65 w 159"/>
                <a:gd name="T37" fmla="*/ 61 h 78"/>
                <a:gd name="T38" fmla="*/ 65 w 159"/>
                <a:gd name="T39" fmla="*/ 69 h 78"/>
                <a:gd name="T40" fmla="*/ 69 w 159"/>
                <a:gd name="T41" fmla="*/ 69 h 78"/>
                <a:gd name="T42" fmla="*/ 73 w 159"/>
                <a:gd name="T43" fmla="*/ 78 h 78"/>
                <a:gd name="T44" fmla="*/ 86 w 159"/>
                <a:gd name="T45" fmla="*/ 49 h 78"/>
                <a:gd name="T46" fmla="*/ 86 w 159"/>
                <a:gd name="T47" fmla="*/ 57 h 78"/>
                <a:gd name="T48" fmla="*/ 94 w 159"/>
                <a:gd name="T49" fmla="*/ 49 h 78"/>
                <a:gd name="T50" fmla="*/ 94 w 159"/>
                <a:gd name="T51" fmla="*/ 61 h 78"/>
                <a:gd name="T52" fmla="*/ 102 w 159"/>
                <a:gd name="T53" fmla="*/ 49 h 78"/>
                <a:gd name="T54" fmla="*/ 114 w 159"/>
                <a:gd name="T55" fmla="*/ 45 h 78"/>
                <a:gd name="T56" fmla="*/ 118 w 159"/>
                <a:gd name="T57" fmla="*/ 41 h 78"/>
                <a:gd name="T58" fmla="*/ 139 w 159"/>
                <a:gd name="T59" fmla="*/ 49 h 78"/>
                <a:gd name="T60" fmla="*/ 139 w 159"/>
                <a:gd name="T61" fmla="*/ 41 h 78"/>
                <a:gd name="T62" fmla="*/ 159 w 159"/>
                <a:gd name="T63" fmla="*/ 41 h 78"/>
                <a:gd name="T64" fmla="*/ 147 w 159"/>
                <a:gd name="T65"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78">
                  <a:moveTo>
                    <a:pt x="147" y="33"/>
                  </a:moveTo>
                  <a:lnTo>
                    <a:pt x="147" y="25"/>
                  </a:lnTo>
                  <a:lnTo>
                    <a:pt x="130" y="25"/>
                  </a:lnTo>
                  <a:lnTo>
                    <a:pt x="130" y="16"/>
                  </a:lnTo>
                  <a:lnTo>
                    <a:pt x="102" y="25"/>
                  </a:lnTo>
                  <a:lnTo>
                    <a:pt x="90" y="33"/>
                  </a:lnTo>
                  <a:lnTo>
                    <a:pt x="73" y="33"/>
                  </a:lnTo>
                  <a:lnTo>
                    <a:pt x="61" y="20"/>
                  </a:lnTo>
                  <a:lnTo>
                    <a:pt x="53" y="16"/>
                  </a:lnTo>
                  <a:lnTo>
                    <a:pt x="49" y="25"/>
                  </a:lnTo>
                  <a:lnTo>
                    <a:pt x="53" y="8"/>
                  </a:lnTo>
                  <a:lnTo>
                    <a:pt x="61" y="0"/>
                  </a:lnTo>
                  <a:lnTo>
                    <a:pt x="57" y="0"/>
                  </a:lnTo>
                  <a:lnTo>
                    <a:pt x="33" y="16"/>
                  </a:lnTo>
                  <a:lnTo>
                    <a:pt x="0" y="33"/>
                  </a:lnTo>
                  <a:lnTo>
                    <a:pt x="12" y="41"/>
                  </a:lnTo>
                  <a:lnTo>
                    <a:pt x="57" y="53"/>
                  </a:lnTo>
                  <a:lnTo>
                    <a:pt x="57" y="57"/>
                  </a:lnTo>
                  <a:lnTo>
                    <a:pt x="65" y="61"/>
                  </a:lnTo>
                  <a:lnTo>
                    <a:pt x="65" y="69"/>
                  </a:lnTo>
                  <a:lnTo>
                    <a:pt x="69" y="69"/>
                  </a:lnTo>
                  <a:lnTo>
                    <a:pt x="73" y="78"/>
                  </a:lnTo>
                  <a:lnTo>
                    <a:pt x="86" y="49"/>
                  </a:lnTo>
                  <a:lnTo>
                    <a:pt x="86" y="57"/>
                  </a:lnTo>
                  <a:lnTo>
                    <a:pt x="94" y="49"/>
                  </a:lnTo>
                  <a:lnTo>
                    <a:pt x="94" y="61"/>
                  </a:lnTo>
                  <a:lnTo>
                    <a:pt x="102" y="49"/>
                  </a:lnTo>
                  <a:lnTo>
                    <a:pt x="114" y="45"/>
                  </a:lnTo>
                  <a:lnTo>
                    <a:pt x="118" y="41"/>
                  </a:lnTo>
                  <a:lnTo>
                    <a:pt x="139" y="49"/>
                  </a:lnTo>
                  <a:lnTo>
                    <a:pt x="139" y="41"/>
                  </a:lnTo>
                  <a:lnTo>
                    <a:pt x="159" y="41"/>
                  </a:lnTo>
                  <a:lnTo>
                    <a:pt x="147" y="3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0" name="Freeform 68"/>
            <p:cNvSpPr>
              <a:spLocks/>
            </p:cNvSpPr>
            <p:nvPr/>
          </p:nvSpPr>
          <p:spPr bwMode="auto">
            <a:xfrm>
              <a:off x="2369" y="1349"/>
              <a:ext cx="159" cy="78"/>
            </a:xfrm>
            <a:custGeom>
              <a:avLst/>
              <a:gdLst>
                <a:gd name="T0" fmla="*/ 147 w 159"/>
                <a:gd name="T1" fmla="*/ 33 h 78"/>
                <a:gd name="T2" fmla="*/ 147 w 159"/>
                <a:gd name="T3" fmla="*/ 25 h 78"/>
                <a:gd name="T4" fmla="*/ 130 w 159"/>
                <a:gd name="T5" fmla="*/ 25 h 78"/>
                <a:gd name="T6" fmla="*/ 130 w 159"/>
                <a:gd name="T7" fmla="*/ 16 h 78"/>
                <a:gd name="T8" fmla="*/ 102 w 159"/>
                <a:gd name="T9" fmla="*/ 25 h 78"/>
                <a:gd name="T10" fmla="*/ 90 w 159"/>
                <a:gd name="T11" fmla="*/ 33 h 78"/>
                <a:gd name="T12" fmla="*/ 73 w 159"/>
                <a:gd name="T13" fmla="*/ 33 h 78"/>
                <a:gd name="T14" fmla="*/ 61 w 159"/>
                <a:gd name="T15" fmla="*/ 20 h 78"/>
                <a:gd name="T16" fmla="*/ 53 w 159"/>
                <a:gd name="T17" fmla="*/ 16 h 78"/>
                <a:gd name="T18" fmla="*/ 49 w 159"/>
                <a:gd name="T19" fmla="*/ 25 h 78"/>
                <a:gd name="T20" fmla="*/ 53 w 159"/>
                <a:gd name="T21" fmla="*/ 8 h 78"/>
                <a:gd name="T22" fmla="*/ 61 w 159"/>
                <a:gd name="T23" fmla="*/ 0 h 78"/>
                <a:gd name="T24" fmla="*/ 57 w 159"/>
                <a:gd name="T25" fmla="*/ 0 h 78"/>
                <a:gd name="T26" fmla="*/ 33 w 159"/>
                <a:gd name="T27" fmla="*/ 16 h 78"/>
                <a:gd name="T28" fmla="*/ 0 w 159"/>
                <a:gd name="T29" fmla="*/ 33 h 78"/>
                <a:gd name="T30" fmla="*/ 12 w 159"/>
                <a:gd name="T31" fmla="*/ 41 h 78"/>
                <a:gd name="T32" fmla="*/ 57 w 159"/>
                <a:gd name="T33" fmla="*/ 53 h 78"/>
                <a:gd name="T34" fmla="*/ 57 w 159"/>
                <a:gd name="T35" fmla="*/ 57 h 78"/>
                <a:gd name="T36" fmla="*/ 65 w 159"/>
                <a:gd name="T37" fmla="*/ 61 h 78"/>
                <a:gd name="T38" fmla="*/ 65 w 159"/>
                <a:gd name="T39" fmla="*/ 69 h 78"/>
                <a:gd name="T40" fmla="*/ 69 w 159"/>
                <a:gd name="T41" fmla="*/ 69 h 78"/>
                <a:gd name="T42" fmla="*/ 73 w 159"/>
                <a:gd name="T43" fmla="*/ 78 h 78"/>
                <a:gd name="T44" fmla="*/ 86 w 159"/>
                <a:gd name="T45" fmla="*/ 49 h 78"/>
                <a:gd name="T46" fmla="*/ 86 w 159"/>
                <a:gd name="T47" fmla="*/ 57 h 78"/>
                <a:gd name="T48" fmla="*/ 94 w 159"/>
                <a:gd name="T49" fmla="*/ 49 h 78"/>
                <a:gd name="T50" fmla="*/ 94 w 159"/>
                <a:gd name="T51" fmla="*/ 61 h 78"/>
                <a:gd name="T52" fmla="*/ 102 w 159"/>
                <a:gd name="T53" fmla="*/ 49 h 78"/>
                <a:gd name="T54" fmla="*/ 114 w 159"/>
                <a:gd name="T55" fmla="*/ 45 h 78"/>
                <a:gd name="T56" fmla="*/ 118 w 159"/>
                <a:gd name="T57" fmla="*/ 41 h 78"/>
                <a:gd name="T58" fmla="*/ 139 w 159"/>
                <a:gd name="T59" fmla="*/ 49 h 78"/>
                <a:gd name="T60" fmla="*/ 139 w 159"/>
                <a:gd name="T61" fmla="*/ 41 h 78"/>
                <a:gd name="T62" fmla="*/ 159 w 159"/>
                <a:gd name="T63" fmla="*/ 41 h 78"/>
                <a:gd name="T64" fmla="*/ 147 w 159"/>
                <a:gd name="T65" fmla="*/ 33 h 78"/>
                <a:gd name="T66" fmla="*/ 147 w 159"/>
                <a:gd name="T67"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9" h="78">
                  <a:moveTo>
                    <a:pt x="147" y="33"/>
                  </a:moveTo>
                  <a:lnTo>
                    <a:pt x="147" y="25"/>
                  </a:lnTo>
                  <a:lnTo>
                    <a:pt x="130" y="25"/>
                  </a:lnTo>
                  <a:lnTo>
                    <a:pt x="130" y="16"/>
                  </a:lnTo>
                  <a:lnTo>
                    <a:pt x="102" y="25"/>
                  </a:lnTo>
                  <a:lnTo>
                    <a:pt x="90" y="33"/>
                  </a:lnTo>
                  <a:lnTo>
                    <a:pt x="73" y="33"/>
                  </a:lnTo>
                  <a:lnTo>
                    <a:pt x="61" y="20"/>
                  </a:lnTo>
                  <a:lnTo>
                    <a:pt x="53" y="16"/>
                  </a:lnTo>
                  <a:lnTo>
                    <a:pt x="49" y="25"/>
                  </a:lnTo>
                  <a:lnTo>
                    <a:pt x="53" y="8"/>
                  </a:lnTo>
                  <a:lnTo>
                    <a:pt x="61" y="0"/>
                  </a:lnTo>
                  <a:lnTo>
                    <a:pt x="57" y="0"/>
                  </a:lnTo>
                  <a:lnTo>
                    <a:pt x="33" y="16"/>
                  </a:lnTo>
                  <a:lnTo>
                    <a:pt x="0" y="33"/>
                  </a:lnTo>
                  <a:lnTo>
                    <a:pt x="12" y="41"/>
                  </a:lnTo>
                  <a:lnTo>
                    <a:pt x="57" y="53"/>
                  </a:lnTo>
                  <a:lnTo>
                    <a:pt x="57" y="57"/>
                  </a:lnTo>
                  <a:lnTo>
                    <a:pt x="65" y="61"/>
                  </a:lnTo>
                  <a:lnTo>
                    <a:pt x="65" y="69"/>
                  </a:lnTo>
                  <a:lnTo>
                    <a:pt x="69" y="69"/>
                  </a:lnTo>
                  <a:lnTo>
                    <a:pt x="73" y="78"/>
                  </a:lnTo>
                  <a:lnTo>
                    <a:pt x="86" y="49"/>
                  </a:lnTo>
                  <a:lnTo>
                    <a:pt x="86" y="57"/>
                  </a:lnTo>
                  <a:lnTo>
                    <a:pt x="94" y="49"/>
                  </a:lnTo>
                  <a:lnTo>
                    <a:pt x="94" y="61"/>
                  </a:lnTo>
                  <a:lnTo>
                    <a:pt x="102" y="49"/>
                  </a:lnTo>
                  <a:lnTo>
                    <a:pt x="114" y="45"/>
                  </a:lnTo>
                  <a:lnTo>
                    <a:pt x="118" y="41"/>
                  </a:lnTo>
                  <a:lnTo>
                    <a:pt x="139" y="49"/>
                  </a:lnTo>
                  <a:lnTo>
                    <a:pt x="139" y="41"/>
                  </a:lnTo>
                  <a:lnTo>
                    <a:pt x="159" y="41"/>
                  </a:lnTo>
                  <a:lnTo>
                    <a:pt x="147" y="33"/>
                  </a:lnTo>
                  <a:lnTo>
                    <a:pt x="147" y="3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1" name="Freeform 69"/>
            <p:cNvSpPr>
              <a:spLocks/>
            </p:cNvSpPr>
            <p:nvPr/>
          </p:nvSpPr>
          <p:spPr bwMode="auto">
            <a:xfrm>
              <a:off x="2471" y="1398"/>
              <a:ext cx="106" cy="143"/>
            </a:xfrm>
            <a:custGeom>
              <a:avLst/>
              <a:gdLst>
                <a:gd name="T0" fmla="*/ 102 w 106"/>
                <a:gd name="T1" fmla="*/ 98 h 143"/>
                <a:gd name="T2" fmla="*/ 102 w 106"/>
                <a:gd name="T3" fmla="*/ 102 h 143"/>
                <a:gd name="T4" fmla="*/ 102 w 106"/>
                <a:gd name="T5" fmla="*/ 98 h 143"/>
                <a:gd name="T6" fmla="*/ 98 w 106"/>
                <a:gd name="T7" fmla="*/ 98 h 143"/>
                <a:gd name="T8" fmla="*/ 85 w 106"/>
                <a:gd name="T9" fmla="*/ 130 h 143"/>
                <a:gd name="T10" fmla="*/ 49 w 106"/>
                <a:gd name="T11" fmla="*/ 139 h 143"/>
                <a:gd name="T12" fmla="*/ 0 w 106"/>
                <a:gd name="T13" fmla="*/ 143 h 143"/>
                <a:gd name="T14" fmla="*/ 12 w 106"/>
                <a:gd name="T15" fmla="*/ 110 h 143"/>
                <a:gd name="T16" fmla="*/ 0 w 106"/>
                <a:gd name="T17" fmla="*/ 77 h 143"/>
                <a:gd name="T18" fmla="*/ 4 w 106"/>
                <a:gd name="T19" fmla="*/ 41 h 143"/>
                <a:gd name="T20" fmla="*/ 20 w 106"/>
                <a:gd name="T21" fmla="*/ 20 h 143"/>
                <a:gd name="T22" fmla="*/ 20 w 106"/>
                <a:gd name="T23" fmla="*/ 37 h 143"/>
                <a:gd name="T24" fmla="*/ 24 w 106"/>
                <a:gd name="T25" fmla="*/ 16 h 143"/>
                <a:gd name="T26" fmla="*/ 32 w 106"/>
                <a:gd name="T27" fmla="*/ 12 h 143"/>
                <a:gd name="T28" fmla="*/ 28 w 106"/>
                <a:gd name="T29" fmla="*/ 12 h 143"/>
                <a:gd name="T30" fmla="*/ 32 w 106"/>
                <a:gd name="T31" fmla="*/ 4 h 143"/>
                <a:gd name="T32" fmla="*/ 37 w 106"/>
                <a:gd name="T33" fmla="*/ 0 h 143"/>
                <a:gd name="T34" fmla="*/ 69 w 106"/>
                <a:gd name="T35" fmla="*/ 12 h 143"/>
                <a:gd name="T36" fmla="*/ 73 w 106"/>
                <a:gd name="T37" fmla="*/ 20 h 143"/>
                <a:gd name="T38" fmla="*/ 69 w 106"/>
                <a:gd name="T39" fmla="*/ 20 h 143"/>
                <a:gd name="T40" fmla="*/ 77 w 106"/>
                <a:gd name="T41" fmla="*/ 33 h 143"/>
                <a:gd name="T42" fmla="*/ 77 w 106"/>
                <a:gd name="T43" fmla="*/ 45 h 143"/>
                <a:gd name="T44" fmla="*/ 65 w 106"/>
                <a:gd name="T45" fmla="*/ 57 h 143"/>
                <a:gd name="T46" fmla="*/ 65 w 106"/>
                <a:gd name="T47" fmla="*/ 69 h 143"/>
                <a:gd name="T48" fmla="*/ 69 w 106"/>
                <a:gd name="T49" fmla="*/ 69 h 143"/>
                <a:gd name="T50" fmla="*/ 77 w 106"/>
                <a:gd name="T51" fmla="*/ 57 h 143"/>
                <a:gd name="T52" fmla="*/ 85 w 106"/>
                <a:gd name="T53" fmla="*/ 53 h 143"/>
                <a:gd name="T54" fmla="*/ 94 w 106"/>
                <a:gd name="T55" fmla="*/ 57 h 143"/>
                <a:gd name="T56" fmla="*/ 106 w 106"/>
                <a:gd name="T57" fmla="*/ 86 h 143"/>
                <a:gd name="T58" fmla="*/ 102 w 106"/>
                <a:gd name="T59"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143">
                  <a:moveTo>
                    <a:pt x="102" y="98"/>
                  </a:moveTo>
                  <a:lnTo>
                    <a:pt x="102" y="102"/>
                  </a:lnTo>
                  <a:lnTo>
                    <a:pt x="102" y="98"/>
                  </a:lnTo>
                  <a:lnTo>
                    <a:pt x="98" y="98"/>
                  </a:lnTo>
                  <a:lnTo>
                    <a:pt x="85" y="130"/>
                  </a:lnTo>
                  <a:lnTo>
                    <a:pt x="49" y="139"/>
                  </a:lnTo>
                  <a:lnTo>
                    <a:pt x="0" y="143"/>
                  </a:lnTo>
                  <a:lnTo>
                    <a:pt x="12" y="110"/>
                  </a:lnTo>
                  <a:lnTo>
                    <a:pt x="0" y="77"/>
                  </a:lnTo>
                  <a:lnTo>
                    <a:pt x="4" y="41"/>
                  </a:lnTo>
                  <a:lnTo>
                    <a:pt x="20" y="20"/>
                  </a:lnTo>
                  <a:lnTo>
                    <a:pt x="20" y="37"/>
                  </a:lnTo>
                  <a:lnTo>
                    <a:pt x="24" y="16"/>
                  </a:lnTo>
                  <a:lnTo>
                    <a:pt x="32" y="12"/>
                  </a:lnTo>
                  <a:lnTo>
                    <a:pt x="28" y="12"/>
                  </a:lnTo>
                  <a:lnTo>
                    <a:pt x="32" y="4"/>
                  </a:lnTo>
                  <a:lnTo>
                    <a:pt x="37" y="0"/>
                  </a:lnTo>
                  <a:lnTo>
                    <a:pt x="69" y="12"/>
                  </a:lnTo>
                  <a:lnTo>
                    <a:pt x="73" y="20"/>
                  </a:lnTo>
                  <a:lnTo>
                    <a:pt x="69" y="20"/>
                  </a:lnTo>
                  <a:lnTo>
                    <a:pt x="77" y="33"/>
                  </a:lnTo>
                  <a:lnTo>
                    <a:pt x="77" y="45"/>
                  </a:lnTo>
                  <a:lnTo>
                    <a:pt x="65" y="57"/>
                  </a:lnTo>
                  <a:lnTo>
                    <a:pt x="65" y="69"/>
                  </a:lnTo>
                  <a:lnTo>
                    <a:pt x="69" y="69"/>
                  </a:lnTo>
                  <a:lnTo>
                    <a:pt x="77" y="57"/>
                  </a:lnTo>
                  <a:lnTo>
                    <a:pt x="85" y="53"/>
                  </a:lnTo>
                  <a:lnTo>
                    <a:pt x="94" y="57"/>
                  </a:lnTo>
                  <a:lnTo>
                    <a:pt x="106" y="86"/>
                  </a:lnTo>
                  <a:lnTo>
                    <a:pt x="102" y="98"/>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2" name="Freeform 70"/>
            <p:cNvSpPr>
              <a:spLocks/>
            </p:cNvSpPr>
            <p:nvPr/>
          </p:nvSpPr>
          <p:spPr bwMode="auto">
            <a:xfrm>
              <a:off x="2471" y="1398"/>
              <a:ext cx="106" cy="143"/>
            </a:xfrm>
            <a:custGeom>
              <a:avLst/>
              <a:gdLst>
                <a:gd name="T0" fmla="*/ 102 w 106"/>
                <a:gd name="T1" fmla="*/ 98 h 143"/>
                <a:gd name="T2" fmla="*/ 102 w 106"/>
                <a:gd name="T3" fmla="*/ 102 h 143"/>
                <a:gd name="T4" fmla="*/ 102 w 106"/>
                <a:gd name="T5" fmla="*/ 98 h 143"/>
                <a:gd name="T6" fmla="*/ 98 w 106"/>
                <a:gd name="T7" fmla="*/ 98 h 143"/>
                <a:gd name="T8" fmla="*/ 85 w 106"/>
                <a:gd name="T9" fmla="*/ 130 h 143"/>
                <a:gd name="T10" fmla="*/ 49 w 106"/>
                <a:gd name="T11" fmla="*/ 139 h 143"/>
                <a:gd name="T12" fmla="*/ 0 w 106"/>
                <a:gd name="T13" fmla="*/ 143 h 143"/>
                <a:gd name="T14" fmla="*/ 12 w 106"/>
                <a:gd name="T15" fmla="*/ 110 h 143"/>
                <a:gd name="T16" fmla="*/ 0 w 106"/>
                <a:gd name="T17" fmla="*/ 77 h 143"/>
                <a:gd name="T18" fmla="*/ 4 w 106"/>
                <a:gd name="T19" fmla="*/ 41 h 143"/>
                <a:gd name="T20" fmla="*/ 20 w 106"/>
                <a:gd name="T21" fmla="*/ 20 h 143"/>
                <a:gd name="T22" fmla="*/ 20 w 106"/>
                <a:gd name="T23" fmla="*/ 37 h 143"/>
                <a:gd name="T24" fmla="*/ 24 w 106"/>
                <a:gd name="T25" fmla="*/ 16 h 143"/>
                <a:gd name="T26" fmla="*/ 32 w 106"/>
                <a:gd name="T27" fmla="*/ 12 h 143"/>
                <a:gd name="T28" fmla="*/ 28 w 106"/>
                <a:gd name="T29" fmla="*/ 12 h 143"/>
                <a:gd name="T30" fmla="*/ 32 w 106"/>
                <a:gd name="T31" fmla="*/ 4 h 143"/>
                <a:gd name="T32" fmla="*/ 37 w 106"/>
                <a:gd name="T33" fmla="*/ 0 h 143"/>
                <a:gd name="T34" fmla="*/ 69 w 106"/>
                <a:gd name="T35" fmla="*/ 12 h 143"/>
                <a:gd name="T36" fmla="*/ 73 w 106"/>
                <a:gd name="T37" fmla="*/ 20 h 143"/>
                <a:gd name="T38" fmla="*/ 69 w 106"/>
                <a:gd name="T39" fmla="*/ 20 h 143"/>
                <a:gd name="T40" fmla="*/ 77 w 106"/>
                <a:gd name="T41" fmla="*/ 33 h 143"/>
                <a:gd name="T42" fmla="*/ 77 w 106"/>
                <a:gd name="T43" fmla="*/ 45 h 143"/>
                <a:gd name="T44" fmla="*/ 65 w 106"/>
                <a:gd name="T45" fmla="*/ 57 h 143"/>
                <a:gd name="T46" fmla="*/ 65 w 106"/>
                <a:gd name="T47" fmla="*/ 69 h 143"/>
                <a:gd name="T48" fmla="*/ 69 w 106"/>
                <a:gd name="T49" fmla="*/ 69 h 143"/>
                <a:gd name="T50" fmla="*/ 77 w 106"/>
                <a:gd name="T51" fmla="*/ 57 h 143"/>
                <a:gd name="T52" fmla="*/ 85 w 106"/>
                <a:gd name="T53" fmla="*/ 53 h 143"/>
                <a:gd name="T54" fmla="*/ 94 w 106"/>
                <a:gd name="T55" fmla="*/ 57 h 143"/>
                <a:gd name="T56" fmla="*/ 106 w 106"/>
                <a:gd name="T57" fmla="*/ 86 h 143"/>
                <a:gd name="T58" fmla="*/ 102 w 106"/>
                <a:gd name="T59" fmla="*/ 98 h 143"/>
                <a:gd name="T60" fmla="*/ 102 w 106"/>
                <a:gd name="T61"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43">
                  <a:moveTo>
                    <a:pt x="102" y="98"/>
                  </a:moveTo>
                  <a:lnTo>
                    <a:pt x="102" y="102"/>
                  </a:lnTo>
                  <a:lnTo>
                    <a:pt x="102" y="98"/>
                  </a:lnTo>
                  <a:lnTo>
                    <a:pt x="98" y="98"/>
                  </a:lnTo>
                  <a:lnTo>
                    <a:pt x="85" y="130"/>
                  </a:lnTo>
                  <a:lnTo>
                    <a:pt x="49" y="139"/>
                  </a:lnTo>
                  <a:lnTo>
                    <a:pt x="0" y="143"/>
                  </a:lnTo>
                  <a:lnTo>
                    <a:pt x="12" y="110"/>
                  </a:lnTo>
                  <a:lnTo>
                    <a:pt x="0" y="77"/>
                  </a:lnTo>
                  <a:lnTo>
                    <a:pt x="4" y="41"/>
                  </a:lnTo>
                  <a:lnTo>
                    <a:pt x="20" y="20"/>
                  </a:lnTo>
                  <a:lnTo>
                    <a:pt x="20" y="37"/>
                  </a:lnTo>
                  <a:lnTo>
                    <a:pt x="24" y="16"/>
                  </a:lnTo>
                  <a:lnTo>
                    <a:pt x="32" y="12"/>
                  </a:lnTo>
                  <a:lnTo>
                    <a:pt x="28" y="12"/>
                  </a:lnTo>
                  <a:lnTo>
                    <a:pt x="32" y="4"/>
                  </a:lnTo>
                  <a:lnTo>
                    <a:pt x="37" y="0"/>
                  </a:lnTo>
                  <a:lnTo>
                    <a:pt x="69" y="12"/>
                  </a:lnTo>
                  <a:lnTo>
                    <a:pt x="73" y="20"/>
                  </a:lnTo>
                  <a:lnTo>
                    <a:pt x="69" y="20"/>
                  </a:lnTo>
                  <a:lnTo>
                    <a:pt x="77" y="33"/>
                  </a:lnTo>
                  <a:lnTo>
                    <a:pt x="77" y="45"/>
                  </a:lnTo>
                  <a:lnTo>
                    <a:pt x="65" y="57"/>
                  </a:lnTo>
                  <a:lnTo>
                    <a:pt x="65" y="69"/>
                  </a:lnTo>
                  <a:lnTo>
                    <a:pt x="69" y="69"/>
                  </a:lnTo>
                  <a:lnTo>
                    <a:pt x="77" y="57"/>
                  </a:lnTo>
                  <a:lnTo>
                    <a:pt x="85" y="53"/>
                  </a:lnTo>
                  <a:lnTo>
                    <a:pt x="94" y="57"/>
                  </a:lnTo>
                  <a:lnTo>
                    <a:pt x="106" y="86"/>
                  </a:lnTo>
                  <a:lnTo>
                    <a:pt x="102" y="98"/>
                  </a:lnTo>
                  <a:lnTo>
                    <a:pt x="102" y="10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3" name="Freeform 71"/>
            <p:cNvSpPr>
              <a:spLocks/>
            </p:cNvSpPr>
            <p:nvPr/>
          </p:nvSpPr>
          <p:spPr bwMode="auto">
            <a:xfrm>
              <a:off x="2210" y="1292"/>
              <a:ext cx="179" cy="200"/>
            </a:xfrm>
            <a:custGeom>
              <a:avLst/>
              <a:gdLst>
                <a:gd name="T0" fmla="*/ 151 w 179"/>
                <a:gd name="T1" fmla="*/ 57 h 200"/>
                <a:gd name="T2" fmla="*/ 122 w 179"/>
                <a:gd name="T3" fmla="*/ 86 h 200"/>
                <a:gd name="T4" fmla="*/ 122 w 179"/>
                <a:gd name="T5" fmla="*/ 90 h 200"/>
                <a:gd name="T6" fmla="*/ 118 w 179"/>
                <a:gd name="T7" fmla="*/ 90 h 200"/>
                <a:gd name="T8" fmla="*/ 118 w 179"/>
                <a:gd name="T9" fmla="*/ 110 h 200"/>
                <a:gd name="T10" fmla="*/ 102 w 179"/>
                <a:gd name="T11" fmla="*/ 122 h 200"/>
                <a:gd name="T12" fmla="*/ 110 w 179"/>
                <a:gd name="T13" fmla="*/ 130 h 200"/>
                <a:gd name="T14" fmla="*/ 106 w 179"/>
                <a:gd name="T15" fmla="*/ 139 h 200"/>
                <a:gd name="T16" fmla="*/ 106 w 179"/>
                <a:gd name="T17" fmla="*/ 155 h 200"/>
                <a:gd name="T18" fmla="*/ 143 w 179"/>
                <a:gd name="T19" fmla="*/ 179 h 200"/>
                <a:gd name="T20" fmla="*/ 147 w 179"/>
                <a:gd name="T21" fmla="*/ 196 h 200"/>
                <a:gd name="T22" fmla="*/ 17 w 179"/>
                <a:gd name="T23" fmla="*/ 200 h 200"/>
                <a:gd name="T24" fmla="*/ 17 w 179"/>
                <a:gd name="T25" fmla="*/ 139 h 200"/>
                <a:gd name="T26" fmla="*/ 8 w 179"/>
                <a:gd name="T27" fmla="*/ 126 h 200"/>
                <a:gd name="T28" fmla="*/ 17 w 179"/>
                <a:gd name="T29" fmla="*/ 114 h 200"/>
                <a:gd name="T30" fmla="*/ 0 w 179"/>
                <a:gd name="T31" fmla="*/ 12 h 200"/>
                <a:gd name="T32" fmla="*/ 49 w 179"/>
                <a:gd name="T33" fmla="*/ 12 h 200"/>
                <a:gd name="T34" fmla="*/ 49 w 179"/>
                <a:gd name="T35" fmla="*/ 0 h 200"/>
                <a:gd name="T36" fmla="*/ 53 w 179"/>
                <a:gd name="T37" fmla="*/ 0 h 200"/>
                <a:gd name="T38" fmla="*/ 61 w 179"/>
                <a:gd name="T39" fmla="*/ 20 h 200"/>
                <a:gd name="T40" fmla="*/ 78 w 179"/>
                <a:gd name="T41" fmla="*/ 24 h 200"/>
                <a:gd name="T42" fmla="*/ 82 w 179"/>
                <a:gd name="T43" fmla="*/ 29 h 200"/>
                <a:gd name="T44" fmla="*/ 98 w 179"/>
                <a:gd name="T45" fmla="*/ 24 h 200"/>
                <a:gd name="T46" fmla="*/ 106 w 179"/>
                <a:gd name="T47" fmla="*/ 29 h 200"/>
                <a:gd name="T48" fmla="*/ 114 w 179"/>
                <a:gd name="T49" fmla="*/ 37 h 200"/>
                <a:gd name="T50" fmla="*/ 118 w 179"/>
                <a:gd name="T51" fmla="*/ 33 h 200"/>
                <a:gd name="T52" fmla="*/ 131 w 179"/>
                <a:gd name="T53" fmla="*/ 45 h 200"/>
                <a:gd name="T54" fmla="*/ 147 w 179"/>
                <a:gd name="T55" fmla="*/ 37 h 200"/>
                <a:gd name="T56" fmla="*/ 151 w 179"/>
                <a:gd name="T57" fmla="*/ 41 h 200"/>
                <a:gd name="T58" fmla="*/ 179 w 179"/>
                <a:gd name="T59" fmla="*/ 41 h 200"/>
                <a:gd name="T60" fmla="*/ 151 w 179"/>
                <a:gd name="T61" fmla="*/ 5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200">
                  <a:moveTo>
                    <a:pt x="151" y="57"/>
                  </a:moveTo>
                  <a:lnTo>
                    <a:pt x="122" y="86"/>
                  </a:lnTo>
                  <a:lnTo>
                    <a:pt x="122" y="90"/>
                  </a:lnTo>
                  <a:lnTo>
                    <a:pt x="118" y="90"/>
                  </a:lnTo>
                  <a:lnTo>
                    <a:pt x="118" y="110"/>
                  </a:lnTo>
                  <a:lnTo>
                    <a:pt x="102" y="122"/>
                  </a:lnTo>
                  <a:lnTo>
                    <a:pt x="110" y="130"/>
                  </a:lnTo>
                  <a:lnTo>
                    <a:pt x="106" y="139"/>
                  </a:lnTo>
                  <a:lnTo>
                    <a:pt x="106" y="155"/>
                  </a:lnTo>
                  <a:lnTo>
                    <a:pt x="143" y="179"/>
                  </a:lnTo>
                  <a:lnTo>
                    <a:pt x="147" y="196"/>
                  </a:lnTo>
                  <a:lnTo>
                    <a:pt x="17" y="200"/>
                  </a:lnTo>
                  <a:lnTo>
                    <a:pt x="17" y="139"/>
                  </a:lnTo>
                  <a:lnTo>
                    <a:pt x="8" y="126"/>
                  </a:lnTo>
                  <a:lnTo>
                    <a:pt x="17" y="114"/>
                  </a:lnTo>
                  <a:lnTo>
                    <a:pt x="0" y="12"/>
                  </a:lnTo>
                  <a:lnTo>
                    <a:pt x="49" y="12"/>
                  </a:lnTo>
                  <a:lnTo>
                    <a:pt x="49" y="0"/>
                  </a:lnTo>
                  <a:lnTo>
                    <a:pt x="53" y="0"/>
                  </a:lnTo>
                  <a:lnTo>
                    <a:pt x="61" y="20"/>
                  </a:lnTo>
                  <a:lnTo>
                    <a:pt x="78" y="24"/>
                  </a:lnTo>
                  <a:lnTo>
                    <a:pt x="82" y="29"/>
                  </a:lnTo>
                  <a:lnTo>
                    <a:pt x="98" y="24"/>
                  </a:lnTo>
                  <a:lnTo>
                    <a:pt x="106" y="29"/>
                  </a:lnTo>
                  <a:lnTo>
                    <a:pt x="114" y="37"/>
                  </a:lnTo>
                  <a:lnTo>
                    <a:pt x="118" y="33"/>
                  </a:lnTo>
                  <a:lnTo>
                    <a:pt x="131" y="45"/>
                  </a:lnTo>
                  <a:lnTo>
                    <a:pt x="147" y="37"/>
                  </a:lnTo>
                  <a:lnTo>
                    <a:pt x="151" y="41"/>
                  </a:lnTo>
                  <a:lnTo>
                    <a:pt x="179" y="41"/>
                  </a:lnTo>
                  <a:lnTo>
                    <a:pt x="151" y="57"/>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4" name="Freeform 72"/>
            <p:cNvSpPr>
              <a:spLocks/>
            </p:cNvSpPr>
            <p:nvPr/>
          </p:nvSpPr>
          <p:spPr bwMode="auto">
            <a:xfrm>
              <a:off x="2210" y="1292"/>
              <a:ext cx="179" cy="200"/>
            </a:xfrm>
            <a:custGeom>
              <a:avLst/>
              <a:gdLst>
                <a:gd name="T0" fmla="*/ 151 w 179"/>
                <a:gd name="T1" fmla="*/ 57 h 200"/>
                <a:gd name="T2" fmla="*/ 122 w 179"/>
                <a:gd name="T3" fmla="*/ 86 h 200"/>
                <a:gd name="T4" fmla="*/ 122 w 179"/>
                <a:gd name="T5" fmla="*/ 90 h 200"/>
                <a:gd name="T6" fmla="*/ 118 w 179"/>
                <a:gd name="T7" fmla="*/ 90 h 200"/>
                <a:gd name="T8" fmla="*/ 118 w 179"/>
                <a:gd name="T9" fmla="*/ 110 h 200"/>
                <a:gd name="T10" fmla="*/ 102 w 179"/>
                <a:gd name="T11" fmla="*/ 122 h 200"/>
                <a:gd name="T12" fmla="*/ 110 w 179"/>
                <a:gd name="T13" fmla="*/ 130 h 200"/>
                <a:gd name="T14" fmla="*/ 106 w 179"/>
                <a:gd name="T15" fmla="*/ 139 h 200"/>
                <a:gd name="T16" fmla="*/ 106 w 179"/>
                <a:gd name="T17" fmla="*/ 155 h 200"/>
                <a:gd name="T18" fmla="*/ 143 w 179"/>
                <a:gd name="T19" fmla="*/ 179 h 200"/>
                <a:gd name="T20" fmla="*/ 147 w 179"/>
                <a:gd name="T21" fmla="*/ 196 h 200"/>
                <a:gd name="T22" fmla="*/ 17 w 179"/>
                <a:gd name="T23" fmla="*/ 200 h 200"/>
                <a:gd name="T24" fmla="*/ 17 w 179"/>
                <a:gd name="T25" fmla="*/ 139 h 200"/>
                <a:gd name="T26" fmla="*/ 8 w 179"/>
                <a:gd name="T27" fmla="*/ 126 h 200"/>
                <a:gd name="T28" fmla="*/ 17 w 179"/>
                <a:gd name="T29" fmla="*/ 114 h 200"/>
                <a:gd name="T30" fmla="*/ 0 w 179"/>
                <a:gd name="T31" fmla="*/ 12 h 200"/>
                <a:gd name="T32" fmla="*/ 49 w 179"/>
                <a:gd name="T33" fmla="*/ 12 h 200"/>
                <a:gd name="T34" fmla="*/ 49 w 179"/>
                <a:gd name="T35" fmla="*/ 0 h 200"/>
                <a:gd name="T36" fmla="*/ 53 w 179"/>
                <a:gd name="T37" fmla="*/ 0 h 200"/>
                <a:gd name="T38" fmla="*/ 61 w 179"/>
                <a:gd name="T39" fmla="*/ 20 h 200"/>
                <a:gd name="T40" fmla="*/ 78 w 179"/>
                <a:gd name="T41" fmla="*/ 24 h 200"/>
                <a:gd name="T42" fmla="*/ 82 w 179"/>
                <a:gd name="T43" fmla="*/ 29 h 200"/>
                <a:gd name="T44" fmla="*/ 98 w 179"/>
                <a:gd name="T45" fmla="*/ 24 h 200"/>
                <a:gd name="T46" fmla="*/ 106 w 179"/>
                <a:gd name="T47" fmla="*/ 29 h 200"/>
                <a:gd name="T48" fmla="*/ 114 w 179"/>
                <a:gd name="T49" fmla="*/ 37 h 200"/>
                <a:gd name="T50" fmla="*/ 118 w 179"/>
                <a:gd name="T51" fmla="*/ 33 h 200"/>
                <a:gd name="T52" fmla="*/ 131 w 179"/>
                <a:gd name="T53" fmla="*/ 45 h 200"/>
                <a:gd name="T54" fmla="*/ 147 w 179"/>
                <a:gd name="T55" fmla="*/ 37 h 200"/>
                <a:gd name="T56" fmla="*/ 151 w 179"/>
                <a:gd name="T57" fmla="*/ 41 h 200"/>
                <a:gd name="T58" fmla="*/ 179 w 179"/>
                <a:gd name="T59" fmla="*/ 41 h 200"/>
                <a:gd name="T60" fmla="*/ 151 w 179"/>
                <a:gd name="T61" fmla="*/ 57 h 200"/>
                <a:gd name="T62" fmla="*/ 151 w 179"/>
                <a:gd name="T63" fmla="*/ 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200">
                  <a:moveTo>
                    <a:pt x="151" y="57"/>
                  </a:moveTo>
                  <a:lnTo>
                    <a:pt x="122" y="86"/>
                  </a:lnTo>
                  <a:lnTo>
                    <a:pt x="122" y="90"/>
                  </a:lnTo>
                  <a:lnTo>
                    <a:pt x="118" y="90"/>
                  </a:lnTo>
                  <a:lnTo>
                    <a:pt x="118" y="110"/>
                  </a:lnTo>
                  <a:lnTo>
                    <a:pt x="102" y="122"/>
                  </a:lnTo>
                  <a:lnTo>
                    <a:pt x="110" y="130"/>
                  </a:lnTo>
                  <a:lnTo>
                    <a:pt x="106" y="139"/>
                  </a:lnTo>
                  <a:lnTo>
                    <a:pt x="106" y="155"/>
                  </a:lnTo>
                  <a:lnTo>
                    <a:pt x="143" y="179"/>
                  </a:lnTo>
                  <a:lnTo>
                    <a:pt x="147" y="196"/>
                  </a:lnTo>
                  <a:lnTo>
                    <a:pt x="17" y="200"/>
                  </a:lnTo>
                  <a:lnTo>
                    <a:pt x="17" y="139"/>
                  </a:lnTo>
                  <a:lnTo>
                    <a:pt x="8" y="126"/>
                  </a:lnTo>
                  <a:lnTo>
                    <a:pt x="17" y="114"/>
                  </a:lnTo>
                  <a:lnTo>
                    <a:pt x="0" y="12"/>
                  </a:lnTo>
                  <a:lnTo>
                    <a:pt x="49" y="12"/>
                  </a:lnTo>
                  <a:lnTo>
                    <a:pt x="49" y="0"/>
                  </a:lnTo>
                  <a:lnTo>
                    <a:pt x="53" y="0"/>
                  </a:lnTo>
                  <a:lnTo>
                    <a:pt x="61" y="20"/>
                  </a:lnTo>
                  <a:lnTo>
                    <a:pt x="78" y="24"/>
                  </a:lnTo>
                  <a:lnTo>
                    <a:pt x="82" y="29"/>
                  </a:lnTo>
                  <a:lnTo>
                    <a:pt x="98" y="24"/>
                  </a:lnTo>
                  <a:lnTo>
                    <a:pt x="106" y="29"/>
                  </a:lnTo>
                  <a:lnTo>
                    <a:pt x="114" y="37"/>
                  </a:lnTo>
                  <a:lnTo>
                    <a:pt x="118" y="33"/>
                  </a:lnTo>
                  <a:lnTo>
                    <a:pt x="131" y="45"/>
                  </a:lnTo>
                  <a:lnTo>
                    <a:pt x="147" y="37"/>
                  </a:lnTo>
                  <a:lnTo>
                    <a:pt x="151" y="41"/>
                  </a:lnTo>
                  <a:lnTo>
                    <a:pt x="179" y="41"/>
                  </a:lnTo>
                  <a:lnTo>
                    <a:pt x="151" y="57"/>
                  </a:lnTo>
                  <a:lnTo>
                    <a:pt x="151" y="6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5" name="Freeform 73"/>
            <p:cNvSpPr>
              <a:spLocks/>
            </p:cNvSpPr>
            <p:nvPr/>
          </p:nvSpPr>
          <p:spPr bwMode="auto">
            <a:xfrm>
              <a:off x="2365" y="1773"/>
              <a:ext cx="98" cy="163"/>
            </a:xfrm>
            <a:custGeom>
              <a:avLst/>
              <a:gdLst>
                <a:gd name="T0" fmla="*/ 90 w 98"/>
                <a:gd name="T1" fmla="*/ 106 h 163"/>
                <a:gd name="T2" fmla="*/ 98 w 98"/>
                <a:gd name="T3" fmla="*/ 155 h 163"/>
                <a:gd name="T4" fmla="*/ 69 w 98"/>
                <a:gd name="T5" fmla="*/ 159 h 163"/>
                <a:gd name="T6" fmla="*/ 65 w 98"/>
                <a:gd name="T7" fmla="*/ 163 h 163"/>
                <a:gd name="T8" fmla="*/ 61 w 98"/>
                <a:gd name="T9" fmla="*/ 163 h 163"/>
                <a:gd name="T10" fmla="*/ 53 w 98"/>
                <a:gd name="T11" fmla="*/ 151 h 163"/>
                <a:gd name="T12" fmla="*/ 57 w 98"/>
                <a:gd name="T13" fmla="*/ 139 h 163"/>
                <a:gd name="T14" fmla="*/ 0 w 98"/>
                <a:gd name="T15" fmla="*/ 139 h 163"/>
                <a:gd name="T16" fmla="*/ 0 w 98"/>
                <a:gd name="T17" fmla="*/ 131 h 163"/>
                <a:gd name="T18" fmla="*/ 8 w 98"/>
                <a:gd name="T19" fmla="*/ 122 h 163"/>
                <a:gd name="T20" fmla="*/ 4 w 98"/>
                <a:gd name="T21" fmla="*/ 118 h 163"/>
                <a:gd name="T22" fmla="*/ 8 w 98"/>
                <a:gd name="T23" fmla="*/ 114 h 163"/>
                <a:gd name="T24" fmla="*/ 8 w 98"/>
                <a:gd name="T25" fmla="*/ 110 h 163"/>
                <a:gd name="T26" fmla="*/ 16 w 98"/>
                <a:gd name="T27" fmla="*/ 102 h 163"/>
                <a:gd name="T28" fmla="*/ 12 w 98"/>
                <a:gd name="T29" fmla="*/ 98 h 163"/>
                <a:gd name="T30" fmla="*/ 20 w 98"/>
                <a:gd name="T31" fmla="*/ 94 h 163"/>
                <a:gd name="T32" fmla="*/ 12 w 98"/>
                <a:gd name="T33" fmla="*/ 90 h 163"/>
                <a:gd name="T34" fmla="*/ 16 w 98"/>
                <a:gd name="T35" fmla="*/ 90 h 163"/>
                <a:gd name="T36" fmla="*/ 16 w 98"/>
                <a:gd name="T37" fmla="*/ 86 h 163"/>
                <a:gd name="T38" fmla="*/ 12 w 98"/>
                <a:gd name="T39" fmla="*/ 86 h 163"/>
                <a:gd name="T40" fmla="*/ 12 w 98"/>
                <a:gd name="T41" fmla="*/ 57 h 163"/>
                <a:gd name="T42" fmla="*/ 8 w 98"/>
                <a:gd name="T43" fmla="*/ 57 h 163"/>
                <a:gd name="T44" fmla="*/ 8 w 98"/>
                <a:gd name="T45" fmla="*/ 49 h 163"/>
                <a:gd name="T46" fmla="*/ 12 w 98"/>
                <a:gd name="T47" fmla="*/ 49 h 163"/>
                <a:gd name="T48" fmla="*/ 12 w 98"/>
                <a:gd name="T49" fmla="*/ 41 h 163"/>
                <a:gd name="T50" fmla="*/ 20 w 98"/>
                <a:gd name="T51" fmla="*/ 33 h 163"/>
                <a:gd name="T52" fmla="*/ 16 w 98"/>
                <a:gd name="T53" fmla="*/ 29 h 163"/>
                <a:gd name="T54" fmla="*/ 24 w 98"/>
                <a:gd name="T55" fmla="*/ 25 h 163"/>
                <a:gd name="T56" fmla="*/ 24 w 98"/>
                <a:gd name="T57" fmla="*/ 8 h 163"/>
                <a:gd name="T58" fmla="*/ 33 w 98"/>
                <a:gd name="T59" fmla="*/ 8 h 163"/>
                <a:gd name="T60" fmla="*/ 33 w 98"/>
                <a:gd name="T61" fmla="*/ 4 h 163"/>
                <a:gd name="T62" fmla="*/ 90 w 98"/>
                <a:gd name="T63" fmla="*/ 0 h 163"/>
                <a:gd name="T64" fmla="*/ 94 w 98"/>
                <a:gd name="T65" fmla="*/ 0 h 163"/>
                <a:gd name="T66" fmla="*/ 90 w 98"/>
                <a:gd name="T67" fmla="*/ 10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63">
                  <a:moveTo>
                    <a:pt x="90" y="106"/>
                  </a:moveTo>
                  <a:lnTo>
                    <a:pt x="98" y="155"/>
                  </a:lnTo>
                  <a:lnTo>
                    <a:pt x="69" y="159"/>
                  </a:lnTo>
                  <a:lnTo>
                    <a:pt x="65" y="163"/>
                  </a:lnTo>
                  <a:lnTo>
                    <a:pt x="61" y="163"/>
                  </a:lnTo>
                  <a:lnTo>
                    <a:pt x="53" y="151"/>
                  </a:lnTo>
                  <a:lnTo>
                    <a:pt x="57" y="139"/>
                  </a:lnTo>
                  <a:lnTo>
                    <a:pt x="0" y="139"/>
                  </a:lnTo>
                  <a:lnTo>
                    <a:pt x="0" y="131"/>
                  </a:lnTo>
                  <a:lnTo>
                    <a:pt x="8" y="122"/>
                  </a:lnTo>
                  <a:lnTo>
                    <a:pt x="4" y="118"/>
                  </a:lnTo>
                  <a:lnTo>
                    <a:pt x="8" y="114"/>
                  </a:lnTo>
                  <a:lnTo>
                    <a:pt x="8" y="110"/>
                  </a:lnTo>
                  <a:lnTo>
                    <a:pt x="16" y="102"/>
                  </a:lnTo>
                  <a:lnTo>
                    <a:pt x="12" y="98"/>
                  </a:lnTo>
                  <a:lnTo>
                    <a:pt x="20" y="94"/>
                  </a:lnTo>
                  <a:lnTo>
                    <a:pt x="12" y="90"/>
                  </a:lnTo>
                  <a:lnTo>
                    <a:pt x="16" y="90"/>
                  </a:lnTo>
                  <a:lnTo>
                    <a:pt x="16" y="86"/>
                  </a:lnTo>
                  <a:lnTo>
                    <a:pt x="12" y="86"/>
                  </a:lnTo>
                  <a:lnTo>
                    <a:pt x="12" y="57"/>
                  </a:lnTo>
                  <a:lnTo>
                    <a:pt x="8" y="57"/>
                  </a:lnTo>
                  <a:lnTo>
                    <a:pt x="8" y="49"/>
                  </a:lnTo>
                  <a:lnTo>
                    <a:pt x="12" y="49"/>
                  </a:lnTo>
                  <a:lnTo>
                    <a:pt x="12" y="41"/>
                  </a:lnTo>
                  <a:lnTo>
                    <a:pt x="20" y="33"/>
                  </a:lnTo>
                  <a:lnTo>
                    <a:pt x="16" y="29"/>
                  </a:lnTo>
                  <a:lnTo>
                    <a:pt x="24" y="25"/>
                  </a:lnTo>
                  <a:lnTo>
                    <a:pt x="24" y="8"/>
                  </a:lnTo>
                  <a:lnTo>
                    <a:pt x="33" y="8"/>
                  </a:lnTo>
                  <a:lnTo>
                    <a:pt x="33" y="4"/>
                  </a:lnTo>
                  <a:lnTo>
                    <a:pt x="90" y="0"/>
                  </a:lnTo>
                  <a:lnTo>
                    <a:pt x="94" y="0"/>
                  </a:lnTo>
                  <a:lnTo>
                    <a:pt x="90" y="106"/>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6" name="Freeform 74"/>
            <p:cNvSpPr>
              <a:spLocks/>
            </p:cNvSpPr>
            <p:nvPr/>
          </p:nvSpPr>
          <p:spPr bwMode="auto">
            <a:xfrm>
              <a:off x="2365" y="1773"/>
              <a:ext cx="98" cy="163"/>
            </a:xfrm>
            <a:custGeom>
              <a:avLst/>
              <a:gdLst>
                <a:gd name="T0" fmla="*/ 90 w 98"/>
                <a:gd name="T1" fmla="*/ 106 h 163"/>
                <a:gd name="T2" fmla="*/ 98 w 98"/>
                <a:gd name="T3" fmla="*/ 155 h 163"/>
                <a:gd name="T4" fmla="*/ 69 w 98"/>
                <a:gd name="T5" fmla="*/ 159 h 163"/>
                <a:gd name="T6" fmla="*/ 65 w 98"/>
                <a:gd name="T7" fmla="*/ 163 h 163"/>
                <a:gd name="T8" fmla="*/ 61 w 98"/>
                <a:gd name="T9" fmla="*/ 163 h 163"/>
                <a:gd name="T10" fmla="*/ 53 w 98"/>
                <a:gd name="T11" fmla="*/ 151 h 163"/>
                <a:gd name="T12" fmla="*/ 57 w 98"/>
                <a:gd name="T13" fmla="*/ 139 h 163"/>
                <a:gd name="T14" fmla="*/ 0 w 98"/>
                <a:gd name="T15" fmla="*/ 139 h 163"/>
                <a:gd name="T16" fmla="*/ 0 w 98"/>
                <a:gd name="T17" fmla="*/ 131 h 163"/>
                <a:gd name="T18" fmla="*/ 8 w 98"/>
                <a:gd name="T19" fmla="*/ 122 h 163"/>
                <a:gd name="T20" fmla="*/ 4 w 98"/>
                <a:gd name="T21" fmla="*/ 118 h 163"/>
                <a:gd name="T22" fmla="*/ 8 w 98"/>
                <a:gd name="T23" fmla="*/ 114 h 163"/>
                <a:gd name="T24" fmla="*/ 8 w 98"/>
                <a:gd name="T25" fmla="*/ 110 h 163"/>
                <a:gd name="T26" fmla="*/ 16 w 98"/>
                <a:gd name="T27" fmla="*/ 102 h 163"/>
                <a:gd name="T28" fmla="*/ 12 w 98"/>
                <a:gd name="T29" fmla="*/ 98 h 163"/>
                <a:gd name="T30" fmla="*/ 20 w 98"/>
                <a:gd name="T31" fmla="*/ 94 h 163"/>
                <a:gd name="T32" fmla="*/ 12 w 98"/>
                <a:gd name="T33" fmla="*/ 90 h 163"/>
                <a:gd name="T34" fmla="*/ 16 w 98"/>
                <a:gd name="T35" fmla="*/ 90 h 163"/>
                <a:gd name="T36" fmla="*/ 16 w 98"/>
                <a:gd name="T37" fmla="*/ 86 h 163"/>
                <a:gd name="T38" fmla="*/ 12 w 98"/>
                <a:gd name="T39" fmla="*/ 86 h 163"/>
                <a:gd name="T40" fmla="*/ 12 w 98"/>
                <a:gd name="T41" fmla="*/ 57 h 163"/>
                <a:gd name="T42" fmla="*/ 8 w 98"/>
                <a:gd name="T43" fmla="*/ 57 h 163"/>
                <a:gd name="T44" fmla="*/ 8 w 98"/>
                <a:gd name="T45" fmla="*/ 49 h 163"/>
                <a:gd name="T46" fmla="*/ 12 w 98"/>
                <a:gd name="T47" fmla="*/ 49 h 163"/>
                <a:gd name="T48" fmla="*/ 12 w 98"/>
                <a:gd name="T49" fmla="*/ 41 h 163"/>
                <a:gd name="T50" fmla="*/ 20 w 98"/>
                <a:gd name="T51" fmla="*/ 33 h 163"/>
                <a:gd name="T52" fmla="*/ 16 w 98"/>
                <a:gd name="T53" fmla="*/ 29 h 163"/>
                <a:gd name="T54" fmla="*/ 24 w 98"/>
                <a:gd name="T55" fmla="*/ 25 h 163"/>
                <a:gd name="T56" fmla="*/ 24 w 98"/>
                <a:gd name="T57" fmla="*/ 8 h 163"/>
                <a:gd name="T58" fmla="*/ 33 w 98"/>
                <a:gd name="T59" fmla="*/ 8 h 163"/>
                <a:gd name="T60" fmla="*/ 33 w 98"/>
                <a:gd name="T61" fmla="*/ 4 h 163"/>
                <a:gd name="T62" fmla="*/ 90 w 98"/>
                <a:gd name="T63" fmla="*/ 0 h 163"/>
                <a:gd name="T64" fmla="*/ 94 w 98"/>
                <a:gd name="T65" fmla="*/ 0 h 163"/>
                <a:gd name="T66" fmla="*/ 90 w 98"/>
                <a:gd name="T67" fmla="*/ 106 h 163"/>
                <a:gd name="T68" fmla="*/ 90 w 98"/>
                <a:gd name="T69" fmla="*/ 1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63">
                  <a:moveTo>
                    <a:pt x="90" y="106"/>
                  </a:moveTo>
                  <a:lnTo>
                    <a:pt x="98" y="155"/>
                  </a:lnTo>
                  <a:lnTo>
                    <a:pt x="69" y="159"/>
                  </a:lnTo>
                  <a:lnTo>
                    <a:pt x="65" y="163"/>
                  </a:lnTo>
                  <a:lnTo>
                    <a:pt x="61" y="163"/>
                  </a:lnTo>
                  <a:lnTo>
                    <a:pt x="53" y="151"/>
                  </a:lnTo>
                  <a:lnTo>
                    <a:pt x="57" y="139"/>
                  </a:lnTo>
                  <a:lnTo>
                    <a:pt x="0" y="139"/>
                  </a:lnTo>
                  <a:lnTo>
                    <a:pt x="0" y="131"/>
                  </a:lnTo>
                  <a:lnTo>
                    <a:pt x="8" y="122"/>
                  </a:lnTo>
                  <a:lnTo>
                    <a:pt x="4" y="118"/>
                  </a:lnTo>
                  <a:lnTo>
                    <a:pt x="8" y="114"/>
                  </a:lnTo>
                  <a:lnTo>
                    <a:pt x="8" y="110"/>
                  </a:lnTo>
                  <a:lnTo>
                    <a:pt x="16" y="102"/>
                  </a:lnTo>
                  <a:lnTo>
                    <a:pt x="12" y="98"/>
                  </a:lnTo>
                  <a:lnTo>
                    <a:pt x="20" y="94"/>
                  </a:lnTo>
                  <a:lnTo>
                    <a:pt x="12" y="90"/>
                  </a:lnTo>
                  <a:lnTo>
                    <a:pt x="16" y="90"/>
                  </a:lnTo>
                  <a:lnTo>
                    <a:pt x="16" y="86"/>
                  </a:lnTo>
                  <a:lnTo>
                    <a:pt x="12" y="86"/>
                  </a:lnTo>
                  <a:lnTo>
                    <a:pt x="12" y="57"/>
                  </a:lnTo>
                  <a:lnTo>
                    <a:pt x="8" y="57"/>
                  </a:lnTo>
                  <a:lnTo>
                    <a:pt x="8" y="49"/>
                  </a:lnTo>
                  <a:lnTo>
                    <a:pt x="12" y="49"/>
                  </a:lnTo>
                  <a:lnTo>
                    <a:pt x="12" y="41"/>
                  </a:lnTo>
                  <a:lnTo>
                    <a:pt x="20" y="33"/>
                  </a:lnTo>
                  <a:lnTo>
                    <a:pt x="16" y="29"/>
                  </a:lnTo>
                  <a:lnTo>
                    <a:pt x="24" y="25"/>
                  </a:lnTo>
                  <a:lnTo>
                    <a:pt x="24" y="8"/>
                  </a:lnTo>
                  <a:lnTo>
                    <a:pt x="33" y="8"/>
                  </a:lnTo>
                  <a:lnTo>
                    <a:pt x="33" y="4"/>
                  </a:lnTo>
                  <a:lnTo>
                    <a:pt x="90" y="0"/>
                  </a:lnTo>
                  <a:lnTo>
                    <a:pt x="94" y="0"/>
                  </a:lnTo>
                  <a:lnTo>
                    <a:pt x="90" y="106"/>
                  </a:lnTo>
                  <a:lnTo>
                    <a:pt x="90" y="11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84" name="Freeform 75"/>
            <p:cNvSpPr>
              <a:spLocks/>
            </p:cNvSpPr>
            <p:nvPr/>
          </p:nvSpPr>
          <p:spPr bwMode="auto">
            <a:xfrm>
              <a:off x="2247" y="1586"/>
              <a:ext cx="175" cy="154"/>
            </a:xfrm>
            <a:custGeom>
              <a:avLst/>
              <a:gdLst>
                <a:gd name="T0" fmla="*/ 175 w 175"/>
                <a:gd name="T1" fmla="*/ 122 h 154"/>
                <a:gd name="T2" fmla="*/ 167 w 175"/>
                <a:gd name="T3" fmla="*/ 110 h 154"/>
                <a:gd name="T4" fmla="*/ 167 w 175"/>
                <a:gd name="T5" fmla="*/ 97 h 154"/>
                <a:gd name="T6" fmla="*/ 142 w 175"/>
                <a:gd name="T7" fmla="*/ 81 h 154"/>
                <a:gd name="T8" fmla="*/ 147 w 175"/>
                <a:gd name="T9" fmla="*/ 57 h 154"/>
                <a:gd name="T10" fmla="*/ 134 w 175"/>
                <a:gd name="T11" fmla="*/ 57 h 154"/>
                <a:gd name="T12" fmla="*/ 130 w 175"/>
                <a:gd name="T13" fmla="*/ 44 h 154"/>
                <a:gd name="T14" fmla="*/ 114 w 175"/>
                <a:gd name="T15" fmla="*/ 28 h 154"/>
                <a:gd name="T16" fmla="*/ 110 w 175"/>
                <a:gd name="T17" fmla="*/ 8 h 154"/>
                <a:gd name="T18" fmla="*/ 102 w 175"/>
                <a:gd name="T19" fmla="*/ 0 h 154"/>
                <a:gd name="T20" fmla="*/ 0 w 175"/>
                <a:gd name="T21" fmla="*/ 4 h 154"/>
                <a:gd name="T22" fmla="*/ 8 w 175"/>
                <a:gd name="T23" fmla="*/ 24 h 154"/>
                <a:gd name="T24" fmla="*/ 20 w 175"/>
                <a:gd name="T25" fmla="*/ 28 h 154"/>
                <a:gd name="T26" fmla="*/ 20 w 175"/>
                <a:gd name="T27" fmla="*/ 32 h 154"/>
                <a:gd name="T28" fmla="*/ 16 w 175"/>
                <a:gd name="T29" fmla="*/ 40 h 154"/>
                <a:gd name="T30" fmla="*/ 28 w 175"/>
                <a:gd name="T31" fmla="*/ 53 h 154"/>
                <a:gd name="T32" fmla="*/ 28 w 175"/>
                <a:gd name="T33" fmla="*/ 142 h 154"/>
                <a:gd name="T34" fmla="*/ 134 w 175"/>
                <a:gd name="T35" fmla="*/ 138 h 154"/>
                <a:gd name="T36" fmla="*/ 151 w 175"/>
                <a:gd name="T37" fmla="*/ 138 h 154"/>
                <a:gd name="T38" fmla="*/ 155 w 175"/>
                <a:gd name="T39" fmla="*/ 146 h 154"/>
                <a:gd name="T40" fmla="*/ 147 w 175"/>
                <a:gd name="T41" fmla="*/ 154 h 154"/>
                <a:gd name="T42" fmla="*/ 163 w 175"/>
                <a:gd name="T43" fmla="*/ 154 h 154"/>
                <a:gd name="T44" fmla="*/ 167 w 175"/>
                <a:gd name="T45" fmla="*/ 138 h 154"/>
                <a:gd name="T46" fmla="*/ 167 w 175"/>
                <a:gd name="T47" fmla="*/ 134 h 154"/>
                <a:gd name="T48" fmla="*/ 167 w 175"/>
                <a:gd name="T49" fmla="*/ 138 h 154"/>
                <a:gd name="T50" fmla="*/ 171 w 175"/>
                <a:gd name="T51" fmla="*/ 138 h 154"/>
                <a:gd name="T52" fmla="*/ 175 w 175"/>
                <a:gd name="T53" fmla="*/ 130 h 154"/>
                <a:gd name="T54" fmla="*/ 175 w 175"/>
                <a:gd name="T55"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5" h="154">
                  <a:moveTo>
                    <a:pt x="175" y="122"/>
                  </a:moveTo>
                  <a:lnTo>
                    <a:pt x="167" y="110"/>
                  </a:lnTo>
                  <a:lnTo>
                    <a:pt x="167" y="97"/>
                  </a:lnTo>
                  <a:lnTo>
                    <a:pt x="142" y="81"/>
                  </a:lnTo>
                  <a:lnTo>
                    <a:pt x="147" y="57"/>
                  </a:lnTo>
                  <a:lnTo>
                    <a:pt x="134" y="57"/>
                  </a:lnTo>
                  <a:lnTo>
                    <a:pt x="130" y="44"/>
                  </a:lnTo>
                  <a:lnTo>
                    <a:pt x="114" y="28"/>
                  </a:lnTo>
                  <a:lnTo>
                    <a:pt x="110" y="8"/>
                  </a:lnTo>
                  <a:lnTo>
                    <a:pt x="102" y="0"/>
                  </a:lnTo>
                  <a:lnTo>
                    <a:pt x="0" y="4"/>
                  </a:lnTo>
                  <a:lnTo>
                    <a:pt x="8" y="24"/>
                  </a:lnTo>
                  <a:lnTo>
                    <a:pt x="20" y="28"/>
                  </a:lnTo>
                  <a:lnTo>
                    <a:pt x="20" y="32"/>
                  </a:lnTo>
                  <a:lnTo>
                    <a:pt x="16" y="40"/>
                  </a:lnTo>
                  <a:lnTo>
                    <a:pt x="28" y="53"/>
                  </a:lnTo>
                  <a:lnTo>
                    <a:pt x="28" y="142"/>
                  </a:lnTo>
                  <a:lnTo>
                    <a:pt x="134" y="138"/>
                  </a:lnTo>
                  <a:lnTo>
                    <a:pt x="151" y="138"/>
                  </a:lnTo>
                  <a:lnTo>
                    <a:pt x="155" y="146"/>
                  </a:lnTo>
                  <a:lnTo>
                    <a:pt x="147" y="154"/>
                  </a:lnTo>
                  <a:lnTo>
                    <a:pt x="163" y="154"/>
                  </a:lnTo>
                  <a:lnTo>
                    <a:pt x="167" y="138"/>
                  </a:lnTo>
                  <a:lnTo>
                    <a:pt x="167" y="134"/>
                  </a:lnTo>
                  <a:lnTo>
                    <a:pt x="167" y="138"/>
                  </a:lnTo>
                  <a:lnTo>
                    <a:pt x="171" y="138"/>
                  </a:lnTo>
                  <a:lnTo>
                    <a:pt x="175" y="130"/>
                  </a:lnTo>
                  <a:lnTo>
                    <a:pt x="175" y="122"/>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85" name="Freeform 76"/>
            <p:cNvSpPr>
              <a:spLocks/>
            </p:cNvSpPr>
            <p:nvPr/>
          </p:nvSpPr>
          <p:spPr bwMode="auto">
            <a:xfrm>
              <a:off x="2247" y="1586"/>
              <a:ext cx="175" cy="154"/>
            </a:xfrm>
            <a:custGeom>
              <a:avLst/>
              <a:gdLst>
                <a:gd name="T0" fmla="*/ 175 w 175"/>
                <a:gd name="T1" fmla="*/ 122 h 154"/>
                <a:gd name="T2" fmla="*/ 167 w 175"/>
                <a:gd name="T3" fmla="*/ 110 h 154"/>
                <a:gd name="T4" fmla="*/ 167 w 175"/>
                <a:gd name="T5" fmla="*/ 97 h 154"/>
                <a:gd name="T6" fmla="*/ 142 w 175"/>
                <a:gd name="T7" fmla="*/ 81 h 154"/>
                <a:gd name="T8" fmla="*/ 147 w 175"/>
                <a:gd name="T9" fmla="*/ 57 h 154"/>
                <a:gd name="T10" fmla="*/ 134 w 175"/>
                <a:gd name="T11" fmla="*/ 57 h 154"/>
                <a:gd name="T12" fmla="*/ 130 w 175"/>
                <a:gd name="T13" fmla="*/ 44 h 154"/>
                <a:gd name="T14" fmla="*/ 114 w 175"/>
                <a:gd name="T15" fmla="*/ 28 h 154"/>
                <a:gd name="T16" fmla="*/ 110 w 175"/>
                <a:gd name="T17" fmla="*/ 8 h 154"/>
                <a:gd name="T18" fmla="*/ 102 w 175"/>
                <a:gd name="T19" fmla="*/ 0 h 154"/>
                <a:gd name="T20" fmla="*/ 0 w 175"/>
                <a:gd name="T21" fmla="*/ 4 h 154"/>
                <a:gd name="T22" fmla="*/ 8 w 175"/>
                <a:gd name="T23" fmla="*/ 24 h 154"/>
                <a:gd name="T24" fmla="*/ 20 w 175"/>
                <a:gd name="T25" fmla="*/ 28 h 154"/>
                <a:gd name="T26" fmla="*/ 20 w 175"/>
                <a:gd name="T27" fmla="*/ 32 h 154"/>
                <a:gd name="T28" fmla="*/ 16 w 175"/>
                <a:gd name="T29" fmla="*/ 40 h 154"/>
                <a:gd name="T30" fmla="*/ 28 w 175"/>
                <a:gd name="T31" fmla="*/ 53 h 154"/>
                <a:gd name="T32" fmla="*/ 28 w 175"/>
                <a:gd name="T33" fmla="*/ 142 h 154"/>
                <a:gd name="T34" fmla="*/ 134 w 175"/>
                <a:gd name="T35" fmla="*/ 138 h 154"/>
                <a:gd name="T36" fmla="*/ 151 w 175"/>
                <a:gd name="T37" fmla="*/ 138 h 154"/>
                <a:gd name="T38" fmla="*/ 155 w 175"/>
                <a:gd name="T39" fmla="*/ 146 h 154"/>
                <a:gd name="T40" fmla="*/ 147 w 175"/>
                <a:gd name="T41" fmla="*/ 154 h 154"/>
                <a:gd name="T42" fmla="*/ 163 w 175"/>
                <a:gd name="T43" fmla="*/ 154 h 154"/>
                <a:gd name="T44" fmla="*/ 167 w 175"/>
                <a:gd name="T45" fmla="*/ 138 h 154"/>
                <a:gd name="T46" fmla="*/ 167 w 175"/>
                <a:gd name="T47" fmla="*/ 134 h 154"/>
                <a:gd name="T48" fmla="*/ 167 w 175"/>
                <a:gd name="T49" fmla="*/ 138 h 154"/>
                <a:gd name="T50" fmla="*/ 171 w 175"/>
                <a:gd name="T51" fmla="*/ 138 h 154"/>
                <a:gd name="T52" fmla="*/ 175 w 175"/>
                <a:gd name="T53" fmla="*/ 130 h 154"/>
                <a:gd name="T54" fmla="*/ 175 w 175"/>
                <a:gd name="T55" fmla="*/ 122 h 154"/>
                <a:gd name="T56" fmla="*/ 175 w 175"/>
                <a:gd name="T57"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154">
                  <a:moveTo>
                    <a:pt x="175" y="122"/>
                  </a:moveTo>
                  <a:lnTo>
                    <a:pt x="167" y="110"/>
                  </a:lnTo>
                  <a:lnTo>
                    <a:pt x="167" y="97"/>
                  </a:lnTo>
                  <a:lnTo>
                    <a:pt x="142" y="81"/>
                  </a:lnTo>
                  <a:lnTo>
                    <a:pt x="147" y="57"/>
                  </a:lnTo>
                  <a:lnTo>
                    <a:pt x="134" y="57"/>
                  </a:lnTo>
                  <a:lnTo>
                    <a:pt x="130" y="44"/>
                  </a:lnTo>
                  <a:lnTo>
                    <a:pt x="114" y="28"/>
                  </a:lnTo>
                  <a:lnTo>
                    <a:pt x="110" y="8"/>
                  </a:lnTo>
                  <a:lnTo>
                    <a:pt x="102" y="0"/>
                  </a:lnTo>
                  <a:lnTo>
                    <a:pt x="0" y="4"/>
                  </a:lnTo>
                  <a:lnTo>
                    <a:pt x="8" y="24"/>
                  </a:lnTo>
                  <a:lnTo>
                    <a:pt x="20" y="28"/>
                  </a:lnTo>
                  <a:lnTo>
                    <a:pt x="20" y="32"/>
                  </a:lnTo>
                  <a:lnTo>
                    <a:pt x="16" y="40"/>
                  </a:lnTo>
                  <a:lnTo>
                    <a:pt x="28" y="53"/>
                  </a:lnTo>
                  <a:lnTo>
                    <a:pt x="28" y="142"/>
                  </a:lnTo>
                  <a:lnTo>
                    <a:pt x="134" y="138"/>
                  </a:lnTo>
                  <a:lnTo>
                    <a:pt x="151" y="138"/>
                  </a:lnTo>
                  <a:lnTo>
                    <a:pt x="155" y="146"/>
                  </a:lnTo>
                  <a:lnTo>
                    <a:pt x="147" y="154"/>
                  </a:lnTo>
                  <a:lnTo>
                    <a:pt x="163" y="154"/>
                  </a:lnTo>
                  <a:lnTo>
                    <a:pt x="167" y="138"/>
                  </a:lnTo>
                  <a:lnTo>
                    <a:pt x="167" y="134"/>
                  </a:lnTo>
                  <a:lnTo>
                    <a:pt x="167" y="138"/>
                  </a:lnTo>
                  <a:lnTo>
                    <a:pt x="171" y="138"/>
                  </a:lnTo>
                  <a:lnTo>
                    <a:pt x="175" y="130"/>
                  </a:lnTo>
                  <a:lnTo>
                    <a:pt x="175" y="122"/>
                  </a:lnTo>
                  <a:lnTo>
                    <a:pt x="175" y="1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86" name="Freeform 77"/>
            <p:cNvSpPr>
              <a:spLocks/>
            </p:cNvSpPr>
            <p:nvPr/>
          </p:nvSpPr>
          <p:spPr bwMode="auto">
            <a:xfrm>
              <a:off x="1779" y="1259"/>
              <a:ext cx="277" cy="172"/>
            </a:xfrm>
            <a:custGeom>
              <a:avLst/>
              <a:gdLst>
                <a:gd name="T0" fmla="*/ 268 w 277"/>
                <a:gd name="T1" fmla="*/ 139 h 172"/>
                <a:gd name="T2" fmla="*/ 277 w 277"/>
                <a:gd name="T3" fmla="*/ 37 h 172"/>
                <a:gd name="T4" fmla="*/ 114 w 277"/>
                <a:gd name="T5" fmla="*/ 17 h 172"/>
                <a:gd name="T6" fmla="*/ 8 w 277"/>
                <a:gd name="T7" fmla="*/ 0 h 172"/>
                <a:gd name="T8" fmla="*/ 0 w 277"/>
                <a:gd name="T9" fmla="*/ 33 h 172"/>
                <a:gd name="T10" fmla="*/ 8 w 277"/>
                <a:gd name="T11" fmla="*/ 41 h 172"/>
                <a:gd name="T12" fmla="*/ 4 w 277"/>
                <a:gd name="T13" fmla="*/ 49 h 172"/>
                <a:gd name="T14" fmla="*/ 12 w 277"/>
                <a:gd name="T15" fmla="*/ 57 h 172"/>
                <a:gd name="T16" fmla="*/ 20 w 277"/>
                <a:gd name="T17" fmla="*/ 78 h 172"/>
                <a:gd name="T18" fmla="*/ 32 w 277"/>
                <a:gd name="T19" fmla="*/ 82 h 172"/>
                <a:gd name="T20" fmla="*/ 20 w 277"/>
                <a:gd name="T21" fmla="*/ 119 h 172"/>
                <a:gd name="T22" fmla="*/ 24 w 277"/>
                <a:gd name="T23" fmla="*/ 123 h 172"/>
                <a:gd name="T24" fmla="*/ 36 w 277"/>
                <a:gd name="T25" fmla="*/ 119 h 172"/>
                <a:gd name="T26" fmla="*/ 40 w 277"/>
                <a:gd name="T27" fmla="*/ 147 h 172"/>
                <a:gd name="T28" fmla="*/ 48 w 277"/>
                <a:gd name="T29" fmla="*/ 151 h 172"/>
                <a:gd name="T30" fmla="*/ 53 w 277"/>
                <a:gd name="T31" fmla="*/ 168 h 172"/>
                <a:gd name="T32" fmla="*/ 69 w 277"/>
                <a:gd name="T33" fmla="*/ 159 h 172"/>
                <a:gd name="T34" fmla="*/ 85 w 277"/>
                <a:gd name="T35" fmla="*/ 163 h 172"/>
                <a:gd name="T36" fmla="*/ 89 w 277"/>
                <a:gd name="T37" fmla="*/ 159 h 172"/>
                <a:gd name="T38" fmla="*/ 97 w 277"/>
                <a:gd name="T39" fmla="*/ 168 h 172"/>
                <a:gd name="T40" fmla="*/ 97 w 277"/>
                <a:gd name="T41" fmla="*/ 151 h 172"/>
                <a:gd name="T42" fmla="*/ 264 w 277"/>
                <a:gd name="T43" fmla="*/ 172 h 172"/>
                <a:gd name="T44" fmla="*/ 268 w 277"/>
                <a:gd name="T45" fmla="*/ 13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7" h="172">
                  <a:moveTo>
                    <a:pt x="268" y="139"/>
                  </a:moveTo>
                  <a:lnTo>
                    <a:pt x="277" y="37"/>
                  </a:lnTo>
                  <a:lnTo>
                    <a:pt x="114" y="17"/>
                  </a:lnTo>
                  <a:lnTo>
                    <a:pt x="8" y="0"/>
                  </a:lnTo>
                  <a:lnTo>
                    <a:pt x="0" y="33"/>
                  </a:lnTo>
                  <a:lnTo>
                    <a:pt x="8" y="41"/>
                  </a:lnTo>
                  <a:lnTo>
                    <a:pt x="4" y="49"/>
                  </a:lnTo>
                  <a:lnTo>
                    <a:pt x="12" y="57"/>
                  </a:lnTo>
                  <a:lnTo>
                    <a:pt x="20" y="78"/>
                  </a:lnTo>
                  <a:lnTo>
                    <a:pt x="32" y="82"/>
                  </a:lnTo>
                  <a:lnTo>
                    <a:pt x="20" y="119"/>
                  </a:lnTo>
                  <a:lnTo>
                    <a:pt x="24" y="123"/>
                  </a:lnTo>
                  <a:lnTo>
                    <a:pt x="36" y="119"/>
                  </a:lnTo>
                  <a:lnTo>
                    <a:pt x="40" y="147"/>
                  </a:lnTo>
                  <a:lnTo>
                    <a:pt x="48" y="151"/>
                  </a:lnTo>
                  <a:lnTo>
                    <a:pt x="53" y="168"/>
                  </a:lnTo>
                  <a:lnTo>
                    <a:pt x="69" y="159"/>
                  </a:lnTo>
                  <a:lnTo>
                    <a:pt x="85" y="163"/>
                  </a:lnTo>
                  <a:lnTo>
                    <a:pt x="89" y="159"/>
                  </a:lnTo>
                  <a:lnTo>
                    <a:pt x="97" y="168"/>
                  </a:lnTo>
                  <a:lnTo>
                    <a:pt x="97" y="151"/>
                  </a:lnTo>
                  <a:lnTo>
                    <a:pt x="264" y="172"/>
                  </a:lnTo>
                  <a:lnTo>
                    <a:pt x="268" y="139"/>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87" name="Freeform 78"/>
            <p:cNvSpPr>
              <a:spLocks/>
            </p:cNvSpPr>
            <p:nvPr/>
          </p:nvSpPr>
          <p:spPr bwMode="auto">
            <a:xfrm>
              <a:off x="1779" y="1259"/>
              <a:ext cx="277" cy="172"/>
            </a:xfrm>
            <a:custGeom>
              <a:avLst/>
              <a:gdLst>
                <a:gd name="T0" fmla="*/ 268 w 277"/>
                <a:gd name="T1" fmla="*/ 139 h 172"/>
                <a:gd name="T2" fmla="*/ 277 w 277"/>
                <a:gd name="T3" fmla="*/ 37 h 172"/>
                <a:gd name="T4" fmla="*/ 114 w 277"/>
                <a:gd name="T5" fmla="*/ 17 h 172"/>
                <a:gd name="T6" fmla="*/ 8 w 277"/>
                <a:gd name="T7" fmla="*/ 0 h 172"/>
                <a:gd name="T8" fmla="*/ 0 w 277"/>
                <a:gd name="T9" fmla="*/ 33 h 172"/>
                <a:gd name="T10" fmla="*/ 8 w 277"/>
                <a:gd name="T11" fmla="*/ 41 h 172"/>
                <a:gd name="T12" fmla="*/ 4 w 277"/>
                <a:gd name="T13" fmla="*/ 49 h 172"/>
                <a:gd name="T14" fmla="*/ 12 w 277"/>
                <a:gd name="T15" fmla="*/ 57 h 172"/>
                <a:gd name="T16" fmla="*/ 20 w 277"/>
                <a:gd name="T17" fmla="*/ 78 h 172"/>
                <a:gd name="T18" fmla="*/ 32 w 277"/>
                <a:gd name="T19" fmla="*/ 82 h 172"/>
                <a:gd name="T20" fmla="*/ 20 w 277"/>
                <a:gd name="T21" fmla="*/ 119 h 172"/>
                <a:gd name="T22" fmla="*/ 24 w 277"/>
                <a:gd name="T23" fmla="*/ 123 h 172"/>
                <a:gd name="T24" fmla="*/ 36 w 277"/>
                <a:gd name="T25" fmla="*/ 119 h 172"/>
                <a:gd name="T26" fmla="*/ 40 w 277"/>
                <a:gd name="T27" fmla="*/ 147 h 172"/>
                <a:gd name="T28" fmla="*/ 48 w 277"/>
                <a:gd name="T29" fmla="*/ 151 h 172"/>
                <a:gd name="T30" fmla="*/ 53 w 277"/>
                <a:gd name="T31" fmla="*/ 168 h 172"/>
                <a:gd name="T32" fmla="*/ 69 w 277"/>
                <a:gd name="T33" fmla="*/ 159 h 172"/>
                <a:gd name="T34" fmla="*/ 85 w 277"/>
                <a:gd name="T35" fmla="*/ 163 h 172"/>
                <a:gd name="T36" fmla="*/ 89 w 277"/>
                <a:gd name="T37" fmla="*/ 159 h 172"/>
                <a:gd name="T38" fmla="*/ 97 w 277"/>
                <a:gd name="T39" fmla="*/ 168 h 172"/>
                <a:gd name="T40" fmla="*/ 97 w 277"/>
                <a:gd name="T41" fmla="*/ 151 h 172"/>
                <a:gd name="T42" fmla="*/ 264 w 277"/>
                <a:gd name="T43" fmla="*/ 172 h 172"/>
                <a:gd name="T44" fmla="*/ 268 w 277"/>
                <a:gd name="T45" fmla="*/ 139 h 172"/>
                <a:gd name="T46" fmla="*/ 268 w 277"/>
                <a:gd name="T47" fmla="*/ 1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7" h="172">
                  <a:moveTo>
                    <a:pt x="268" y="139"/>
                  </a:moveTo>
                  <a:lnTo>
                    <a:pt x="277" y="37"/>
                  </a:lnTo>
                  <a:lnTo>
                    <a:pt x="114" y="17"/>
                  </a:lnTo>
                  <a:lnTo>
                    <a:pt x="8" y="0"/>
                  </a:lnTo>
                  <a:lnTo>
                    <a:pt x="0" y="33"/>
                  </a:lnTo>
                  <a:lnTo>
                    <a:pt x="8" y="41"/>
                  </a:lnTo>
                  <a:lnTo>
                    <a:pt x="4" y="49"/>
                  </a:lnTo>
                  <a:lnTo>
                    <a:pt x="12" y="57"/>
                  </a:lnTo>
                  <a:lnTo>
                    <a:pt x="20" y="78"/>
                  </a:lnTo>
                  <a:lnTo>
                    <a:pt x="32" y="82"/>
                  </a:lnTo>
                  <a:lnTo>
                    <a:pt x="20" y="119"/>
                  </a:lnTo>
                  <a:lnTo>
                    <a:pt x="24" y="123"/>
                  </a:lnTo>
                  <a:lnTo>
                    <a:pt x="36" y="119"/>
                  </a:lnTo>
                  <a:lnTo>
                    <a:pt x="40" y="147"/>
                  </a:lnTo>
                  <a:lnTo>
                    <a:pt x="48" y="151"/>
                  </a:lnTo>
                  <a:lnTo>
                    <a:pt x="53" y="168"/>
                  </a:lnTo>
                  <a:lnTo>
                    <a:pt x="69" y="159"/>
                  </a:lnTo>
                  <a:lnTo>
                    <a:pt x="85" y="163"/>
                  </a:lnTo>
                  <a:lnTo>
                    <a:pt x="89" y="159"/>
                  </a:lnTo>
                  <a:lnTo>
                    <a:pt x="97" y="168"/>
                  </a:lnTo>
                  <a:lnTo>
                    <a:pt x="97" y="151"/>
                  </a:lnTo>
                  <a:lnTo>
                    <a:pt x="264" y="172"/>
                  </a:lnTo>
                  <a:lnTo>
                    <a:pt x="268" y="139"/>
                  </a:lnTo>
                  <a:lnTo>
                    <a:pt x="268" y="143"/>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88" name="Freeform 79"/>
            <p:cNvSpPr>
              <a:spLocks/>
            </p:cNvSpPr>
            <p:nvPr/>
          </p:nvSpPr>
          <p:spPr bwMode="auto">
            <a:xfrm>
              <a:off x="2035" y="1500"/>
              <a:ext cx="220" cy="110"/>
            </a:xfrm>
            <a:custGeom>
              <a:avLst/>
              <a:gdLst>
                <a:gd name="T0" fmla="*/ 220 w 220"/>
                <a:gd name="T1" fmla="*/ 110 h 110"/>
                <a:gd name="T2" fmla="*/ 49 w 220"/>
                <a:gd name="T3" fmla="*/ 106 h 110"/>
                <a:gd name="T4" fmla="*/ 49 w 220"/>
                <a:gd name="T5" fmla="*/ 69 h 110"/>
                <a:gd name="T6" fmla="*/ 0 w 220"/>
                <a:gd name="T7" fmla="*/ 65 h 110"/>
                <a:gd name="T8" fmla="*/ 4 w 220"/>
                <a:gd name="T9" fmla="*/ 0 h 110"/>
                <a:gd name="T10" fmla="*/ 143 w 220"/>
                <a:gd name="T11" fmla="*/ 8 h 110"/>
                <a:gd name="T12" fmla="*/ 155 w 220"/>
                <a:gd name="T13" fmla="*/ 16 h 110"/>
                <a:gd name="T14" fmla="*/ 175 w 220"/>
                <a:gd name="T15" fmla="*/ 12 h 110"/>
                <a:gd name="T16" fmla="*/ 192 w 220"/>
                <a:gd name="T17" fmla="*/ 24 h 110"/>
                <a:gd name="T18" fmla="*/ 200 w 220"/>
                <a:gd name="T19" fmla="*/ 57 h 110"/>
                <a:gd name="T20" fmla="*/ 208 w 220"/>
                <a:gd name="T21" fmla="*/ 61 h 110"/>
                <a:gd name="T22" fmla="*/ 212 w 220"/>
                <a:gd name="T23" fmla="*/ 90 h 110"/>
                <a:gd name="T24" fmla="*/ 220 w 220"/>
                <a:gd name="T2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110">
                  <a:moveTo>
                    <a:pt x="220" y="110"/>
                  </a:moveTo>
                  <a:lnTo>
                    <a:pt x="49" y="106"/>
                  </a:lnTo>
                  <a:lnTo>
                    <a:pt x="49" y="69"/>
                  </a:lnTo>
                  <a:lnTo>
                    <a:pt x="0" y="65"/>
                  </a:lnTo>
                  <a:lnTo>
                    <a:pt x="4" y="0"/>
                  </a:lnTo>
                  <a:lnTo>
                    <a:pt x="143" y="8"/>
                  </a:lnTo>
                  <a:lnTo>
                    <a:pt x="155" y="16"/>
                  </a:lnTo>
                  <a:lnTo>
                    <a:pt x="175" y="12"/>
                  </a:lnTo>
                  <a:lnTo>
                    <a:pt x="192" y="24"/>
                  </a:lnTo>
                  <a:lnTo>
                    <a:pt x="200" y="57"/>
                  </a:lnTo>
                  <a:lnTo>
                    <a:pt x="208" y="61"/>
                  </a:lnTo>
                  <a:lnTo>
                    <a:pt x="212" y="90"/>
                  </a:lnTo>
                  <a:lnTo>
                    <a:pt x="220" y="11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89" name="Freeform 80"/>
            <p:cNvSpPr>
              <a:spLocks/>
            </p:cNvSpPr>
            <p:nvPr/>
          </p:nvSpPr>
          <p:spPr bwMode="auto">
            <a:xfrm>
              <a:off x="2035" y="1500"/>
              <a:ext cx="220" cy="114"/>
            </a:xfrm>
            <a:custGeom>
              <a:avLst/>
              <a:gdLst>
                <a:gd name="T0" fmla="*/ 220 w 220"/>
                <a:gd name="T1" fmla="*/ 110 h 114"/>
                <a:gd name="T2" fmla="*/ 49 w 220"/>
                <a:gd name="T3" fmla="*/ 106 h 114"/>
                <a:gd name="T4" fmla="*/ 49 w 220"/>
                <a:gd name="T5" fmla="*/ 69 h 114"/>
                <a:gd name="T6" fmla="*/ 0 w 220"/>
                <a:gd name="T7" fmla="*/ 65 h 114"/>
                <a:gd name="T8" fmla="*/ 4 w 220"/>
                <a:gd name="T9" fmla="*/ 0 h 114"/>
                <a:gd name="T10" fmla="*/ 143 w 220"/>
                <a:gd name="T11" fmla="*/ 8 h 114"/>
                <a:gd name="T12" fmla="*/ 155 w 220"/>
                <a:gd name="T13" fmla="*/ 16 h 114"/>
                <a:gd name="T14" fmla="*/ 175 w 220"/>
                <a:gd name="T15" fmla="*/ 12 h 114"/>
                <a:gd name="T16" fmla="*/ 192 w 220"/>
                <a:gd name="T17" fmla="*/ 24 h 114"/>
                <a:gd name="T18" fmla="*/ 200 w 220"/>
                <a:gd name="T19" fmla="*/ 57 h 114"/>
                <a:gd name="T20" fmla="*/ 208 w 220"/>
                <a:gd name="T21" fmla="*/ 61 h 114"/>
                <a:gd name="T22" fmla="*/ 212 w 220"/>
                <a:gd name="T23" fmla="*/ 90 h 114"/>
                <a:gd name="T24" fmla="*/ 220 w 220"/>
                <a:gd name="T25" fmla="*/ 110 h 114"/>
                <a:gd name="T26" fmla="*/ 220 w 220"/>
                <a:gd name="T2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114">
                  <a:moveTo>
                    <a:pt x="220" y="110"/>
                  </a:moveTo>
                  <a:lnTo>
                    <a:pt x="49" y="106"/>
                  </a:lnTo>
                  <a:lnTo>
                    <a:pt x="49" y="69"/>
                  </a:lnTo>
                  <a:lnTo>
                    <a:pt x="0" y="65"/>
                  </a:lnTo>
                  <a:lnTo>
                    <a:pt x="4" y="0"/>
                  </a:lnTo>
                  <a:lnTo>
                    <a:pt x="143" y="8"/>
                  </a:lnTo>
                  <a:lnTo>
                    <a:pt x="155" y="16"/>
                  </a:lnTo>
                  <a:lnTo>
                    <a:pt x="175" y="12"/>
                  </a:lnTo>
                  <a:lnTo>
                    <a:pt x="192" y="24"/>
                  </a:lnTo>
                  <a:lnTo>
                    <a:pt x="200" y="57"/>
                  </a:lnTo>
                  <a:lnTo>
                    <a:pt x="208" y="61"/>
                  </a:lnTo>
                  <a:lnTo>
                    <a:pt x="212" y="90"/>
                  </a:lnTo>
                  <a:lnTo>
                    <a:pt x="220" y="110"/>
                  </a:lnTo>
                  <a:lnTo>
                    <a:pt x="220" y="11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0" name="Freeform 81"/>
            <p:cNvSpPr>
              <a:spLocks/>
            </p:cNvSpPr>
            <p:nvPr/>
          </p:nvSpPr>
          <p:spPr bwMode="auto">
            <a:xfrm>
              <a:off x="1616" y="1467"/>
              <a:ext cx="171" cy="261"/>
            </a:xfrm>
            <a:custGeom>
              <a:avLst/>
              <a:gdLst>
                <a:gd name="T0" fmla="*/ 138 w 171"/>
                <a:gd name="T1" fmla="*/ 200 h 261"/>
                <a:gd name="T2" fmla="*/ 130 w 171"/>
                <a:gd name="T3" fmla="*/ 229 h 261"/>
                <a:gd name="T4" fmla="*/ 126 w 171"/>
                <a:gd name="T5" fmla="*/ 225 h 261"/>
                <a:gd name="T6" fmla="*/ 114 w 171"/>
                <a:gd name="T7" fmla="*/ 225 h 261"/>
                <a:gd name="T8" fmla="*/ 110 w 171"/>
                <a:gd name="T9" fmla="*/ 261 h 261"/>
                <a:gd name="T10" fmla="*/ 0 w 171"/>
                <a:gd name="T11" fmla="*/ 98 h 261"/>
                <a:gd name="T12" fmla="*/ 24 w 171"/>
                <a:gd name="T13" fmla="*/ 0 h 261"/>
                <a:gd name="T14" fmla="*/ 97 w 171"/>
                <a:gd name="T15" fmla="*/ 17 h 261"/>
                <a:gd name="T16" fmla="*/ 171 w 171"/>
                <a:gd name="T17" fmla="*/ 33 h 261"/>
                <a:gd name="T18" fmla="*/ 138 w 171"/>
                <a:gd name="T19" fmla="*/ 20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61">
                  <a:moveTo>
                    <a:pt x="138" y="200"/>
                  </a:moveTo>
                  <a:lnTo>
                    <a:pt x="130" y="229"/>
                  </a:lnTo>
                  <a:lnTo>
                    <a:pt x="126" y="225"/>
                  </a:lnTo>
                  <a:lnTo>
                    <a:pt x="114" y="225"/>
                  </a:lnTo>
                  <a:lnTo>
                    <a:pt x="110" y="261"/>
                  </a:lnTo>
                  <a:lnTo>
                    <a:pt x="0" y="98"/>
                  </a:lnTo>
                  <a:lnTo>
                    <a:pt x="24" y="0"/>
                  </a:lnTo>
                  <a:lnTo>
                    <a:pt x="97" y="17"/>
                  </a:lnTo>
                  <a:lnTo>
                    <a:pt x="171" y="33"/>
                  </a:lnTo>
                  <a:lnTo>
                    <a:pt x="138" y="20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1" name="Freeform 82"/>
            <p:cNvSpPr>
              <a:spLocks/>
            </p:cNvSpPr>
            <p:nvPr/>
          </p:nvSpPr>
          <p:spPr bwMode="auto">
            <a:xfrm>
              <a:off x="1616" y="1467"/>
              <a:ext cx="171" cy="261"/>
            </a:xfrm>
            <a:custGeom>
              <a:avLst/>
              <a:gdLst>
                <a:gd name="T0" fmla="*/ 138 w 171"/>
                <a:gd name="T1" fmla="*/ 200 h 261"/>
                <a:gd name="T2" fmla="*/ 130 w 171"/>
                <a:gd name="T3" fmla="*/ 229 h 261"/>
                <a:gd name="T4" fmla="*/ 126 w 171"/>
                <a:gd name="T5" fmla="*/ 225 h 261"/>
                <a:gd name="T6" fmla="*/ 114 w 171"/>
                <a:gd name="T7" fmla="*/ 225 h 261"/>
                <a:gd name="T8" fmla="*/ 110 w 171"/>
                <a:gd name="T9" fmla="*/ 261 h 261"/>
                <a:gd name="T10" fmla="*/ 0 w 171"/>
                <a:gd name="T11" fmla="*/ 98 h 261"/>
                <a:gd name="T12" fmla="*/ 24 w 171"/>
                <a:gd name="T13" fmla="*/ 0 h 261"/>
                <a:gd name="T14" fmla="*/ 97 w 171"/>
                <a:gd name="T15" fmla="*/ 17 h 261"/>
                <a:gd name="T16" fmla="*/ 171 w 171"/>
                <a:gd name="T17" fmla="*/ 33 h 261"/>
                <a:gd name="T18" fmla="*/ 138 w 171"/>
                <a:gd name="T19" fmla="*/ 200 h 261"/>
                <a:gd name="T20" fmla="*/ 138 w 171"/>
                <a:gd name="T21" fmla="*/ 20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261">
                  <a:moveTo>
                    <a:pt x="138" y="200"/>
                  </a:moveTo>
                  <a:lnTo>
                    <a:pt x="130" y="229"/>
                  </a:lnTo>
                  <a:lnTo>
                    <a:pt x="126" y="225"/>
                  </a:lnTo>
                  <a:lnTo>
                    <a:pt x="114" y="225"/>
                  </a:lnTo>
                  <a:lnTo>
                    <a:pt x="110" y="261"/>
                  </a:lnTo>
                  <a:lnTo>
                    <a:pt x="0" y="98"/>
                  </a:lnTo>
                  <a:lnTo>
                    <a:pt x="24" y="0"/>
                  </a:lnTo>
                  <a:lnTo>
                    <a:pt x="97" y="17"/>
                  </a:lnTo>
                  <a:lnTo>
                    <a:pt x="171" y="33"/>
                  </a:lnTo>
                  <a:lnTo>
                    <a:pt x="138" y="200"/>
                  </a:lnTo>
                  <a:lnTo>
                    <a:pt x="138" y="20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2" name="Freeform 83"/>
            <p:cNvSpPr>
              <a:spLocks/>
            </p:cNvSpPr>
            <p:nvPr/>
          </p:nvSpPr>
          <p:spPr bwMode="auto">
            <a:xfrm>
              <a:off x="2813" y="1353"/>
              <a:ext cx="45" cy="94"/>
            </a:xfrm>
            <a:custGeom>
              <a:avLst/>
              <a:gdLst>
                <a:gd name="T0" fmla="*/ 37 w 45"/>
                <a:gd name="T1" fmla="*/ 61 h 94"/>
                <a:gd name="T2" fmla="*/ 16 w 45"/>
                <a:gd name="T3" fmla="*/ 0 h 94"/>
                <a:gd name="T4" fmla="*/ 8 w 45"/>
                <a:gd name="T5" fmla="*/ 4 h 94"/>
                <a:gd name="T6" fmla="*/ 12 w 45"/>
                <a:gd name="T7" fmla="*/ 12 h 94"/>
                <a:gd name="T8" fmla="*/ 12 w 45"/>
                <a:gd name="T9" fmla="*/ 29 h 94"/>
                <a:gd name="T10" fmla="*/ 4 w 45"/>
                <a:gd name="T11" fmla="*/ 37 h 94"/>
                <a:gd name="T12" fmla="*/ 0 w 45"/>
                <a:gd name="T13" fmla="*/ 65 h 94"/>
                <a:gd name="T14" fmla="*/ 8 w 45"/>
                <a:gd name="T15" fmla="*/ 94 h 94"/>
                <a:gd name="T16" fmla="*/ 37 w 45"/>
                <a:gd name="T17" fmla="*/ 86 h 94"/>
                <a:gd name="T18" fmla="*/ 45 w 45"/>
                <a:gd name="T19" fmla="*/ 78 h 94"/>
                <a:gd name="T20" fmla="*/ 45 w 45"/>
                <a:gd name="T21" fmla="*/ 69 h 94"/>
                <a:gd name="T22" fmla="*/ 37 w 45"/>
                <a:gd name="T23"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94">
                  <a:moveTo>
                    <a:pt x="37" y="61"/>
                  </a:moveTo>
                  <a:lnTo>
                    <a:pt x="16" y="0"/>
                  </a:lnTo>
                  <a:lnTo>
                    <a:pt x="8" y="4"/>
                  </a:lnTo>
                  <a:lnTo>
                    <a:pt x="12" y="12"/>
                  </a:lnTo>
                  <a:lnTo>
                    <a:pt x="12" y="29"/>
                  </a:lnTo>
                  <a:lnTo>
                    <a:pt x="4" y="37"/>
                  </a:lnTo>
                  <a:lnTo>
                    <a:pt x="0" y="65"/>
                  </a:lnTo>
                  <a:lnTo>
                    <a:pt x="8" y="94"/>
                  </a:lnTo>
                  <a:lnTo>
                    <a:pt x="37" y="86"/>
                  </a:lnTo>
                  <a:lnTo>
                    <a:pt x="45" y="78"/>
                  </a:lnTo>
                  <a:lnTo>
                    <a:pt x="45" y="69"/>
                  </a:lnTo>
                  <a:lnTo>
                    <a:pt x="37" y="61"/>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3" name="Freeform 84"/>
            <p:cNvSpPr>
              <a:spLocks/>
            </p:cNvSpPr>
            <p:nvPr/>
          </p:nvSpPr>
          <p:spPr bwMode="auto">
            <a:xfrm>
              <a:off x="2813" y="1353"/>
              <a:ext cx="45" cy="94"/>
            </a:xfrm>
            <a:custGeom>
              <a:avLst/>
              <a:gdLst>
                <a:gd name="T0" fmla="*/ 37 w 45"/>
                <a:gd name="T1" fmla="*/ 61 h 94"/>
                <a:gd name="T2" fmla="*/ 16 w 45"/>
                <a:gd name="T3" fmla="*/ 0 h 94"/>
                <a:gd name="T4" fmla="*/ 8 w 45"/>
                <a:gd name="T5" fmla="*/ 4 h 94"/>
                <a:gd name="T6" fmla="*/ 12 w 45"/>
                <a:gd name="T7" fmla="*/ 12 h 94"/>
                <a:gd name="T8" fmla="*/ 12 w 45"/>
                <a:gd name="T9" fmla="*/ 29 h 94"/>
                <a:gd name="T10" fmla="*/ 4 w 45"/>
                <a:gd name="T11" fmla="*/ 37 h 94"/>
                <a:gd name="T12" fmla="*/ 0 w 45"/>
                <a:gd name="T13" fmla="*/ 65 h 94"/>
                <a:gd name="T14" fmla="*/ 8 w 45"/>
                <a:gd name="T15" fmla="*/ 94 h 94"/>
                <a:gd name="T16" fmla="*/ 37 w 45"/>
                <a:gd name="T17" fmla="*/ 86 h 94"/>
                <a:gd name="T18" fmla="*/ 45 w 45"/>
                <a:gd name="T19" fmla="*/ 78 h 94"/>
                <a:gd name="T20" fmla="*/ 45 w 45"/>
                <a:gd name="T21" fmla="*/ 69 h 94"/>
                <a:gd name="T22" fmla="*/ 37 w 45"/>
                <a:gd name="T23" fmla="*/ 61 h 94"/>
                <a:gd name="T24" fmla="*/ 37 w 45"/>
                <a:gd name="T25" fmla="*/ 6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94">
                  <a:moveTo>
                    <a:pt x="37" y="61"/>
                  </a:moveTo>
                  <a:lnTo>
                    <a:pt x="16" y="0"/>
                  </a:lnTo>
                  <a:lnTo>
                    <a:pt x="8" y="4"/>
                  </a:lnTo>
                  <a:lnTo>
                    <a:pt x="12" y="12"/>
                  </a:lnTo>
                  <a:lnTo>
                    <a:pt x="12" y="29"/>
                  </a:lnTo>
                  <a:lnTo>
                    <a:pt x="4" y="37"/>
                  </a:lnTo>
                  <a:lnTo>
                    <a:pt x="0" y="65"/>
                  </a:lnTo>
                  <a:lnTo>
                    <a:pt x="8" y="94"/>
                  </a:lnTo>
                  <a:lnTo>
                    <a:pt x="37" y="86"/>
                  </a:lnTo>
                  <a:lnTo>
                    <a:pt x="45" y="78"/>
                  </a:lnTo>
                  <a:lnTo>
                    <a:pt x="45" y="69"/>
                  </a:lnTo>
                  <a:lnTo>
                    <a:pt x="37" y="61"/>
                  </a:lnTo>
                  <a:lnTo>
                    <a:pt x="37" y="6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5" name="Freeform 85"/>
            <p:cNvSpPr>
              <a:spLocks/>
            </p:cNvSpPr>
            <p:nvPr/>
          </p:nvSpPr>
          <p:spPr bwMode="auto">
            <a:xfrm>
              <a:off x="2768" y="1504"/>
              <a:ext cx="33" cy="82"/>
            </a:xfrm>
            <a:custGeom>
              <a:avLst/>
              <a:gdLst>
                <a:gd name="T0" fmla="*/ 29 w 33"/>
                <a:gd name="T1" fmla="*/ 12 h 82"/>
                <a:gd name="T2" fmla="*/ 25 w 33"/>
                <a:gd name="T3" fmla="*/ 29 h 82"/>
                <a:gd name="T4" fmla="*/ 33 w 33"/>
                <a:gd name="T5" fmla="*/ 24 h 82"/>
                <a:gd name="T6" fmla="*/ 33 w 33"/>
                <a:gd name="T7" fmla="*/ 49 h 82"/>
                <a:gd name="T8" fmla="*/ 33 w 33"/>
                <a:gd name="T9" fmla="*/ 41 h 82"/>
                <a:gd name="T10" fmla="*/ 33 w 33"/>
                <a:gd name="T11" fmla="*/ 53 h 82"/>
                <a:gd name="T12" fmla="*/ 25 w 33"/>
                <a:gd name="T13" fmla="*/ 77 h 82"/>
                <a:gd name="T14" fmla="*/ 21 w 33"/>
                <a:gd name="T15" fmla="*/ 82 h 82"/>
                <a:gd name="T16" fmla="*/ 21 w 33"/>
                <a:gd name="T17" fmla="*/ 73 h 82"/>
                <a:gd name="T18" fmla="*/ 0 w 33"/>
                <a:gd name="T19" fmla="*/ 69 h 82"/>
                <a:gd name="T20" fmla="*/ 0 w 33"/>
                <a:gd name="T21" fmla="*/ 57 h 82"/>
                <a:gd name="T22" fmla="*/ 16 w 33"/>
                <a:gd name="T23" fmla="*/ 41 h 82"/>
                <a:gd name="T24" fmla="*/ 0 w 33"/>
                <a:gd name="T25" fmla="*/ 24 h 82"/>
                <a:gd name="T26" fmla="*/ 0 w 33"/>
                <a:gd name="T27" fmla="*/ 16 h 82"/>
                <a:gd name="T28" fmla="*/ 8 w 33"/>
                <a:gd name="T29" fmla="*/ 0 h 82"/>
                <a:gd name="T30" fmla="*/ 29 w 33"/>
                <a:gd name="T31" fmla="*/ 8 h 82"/>
                <a:gd name="T32" fmla="*/ 29 w 33"/>
                <a:gd name="T33"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82">
                  <a:moveTo>
                    <a:pt x="29" y="12"/>
                  </a:moveTo>
                  <a:lnTo>
                    <a:pt x="25" y="29"/>
                  </a:lnTo>
                  <a:lnTo>
                    <a:pt x="33" y="24"/>
                  </a:lnTo>
                  <a:lnTo>
                    <a:pt x="33" y="49"/>
                  </a:lnTo>
                  <a:lnTo>
                    <a:pt x="33" y="41"/>
                  </a:lnTo>
                  <a:lnTo>
                    <a:pt x="33" y="53"/>
                  </a:lnTo>
                  <a:lnTo>
                    <a:pt x="25" y="77"/>
                  </a:lnTo>
                  <a:lnTo>
                    <a:pt x="21" y="82"/>
                  </a:lnTo>
                  <a:lnTo>
                    <a:pt x="21" y="73"/>
                  </a:lnTo>
                  <a:lnTo>
                    <a:pt x="0" y="69"/>
                  </a:lnTo>
                  <a:lnTo>
                    <a:pt x="0" y="57"/>
                  </a:lnTo>
                  <a:lnTo>
                    <a:pt x="16" y="41"/>
                  </a:lnTo>
                  <a:lnTo>
                    <a:pt x="0" y="24"/>
                  </a:lnTo>
                  <a:lnTo>
                    <a:pt x="0" y="16"/>
                  </a:lnTo>
                  <a:lnTo>
                    <a:pt x="8" y="0"/>
                  </a:lnTo>
                  <a:lnTo>
                    <a:pt x="29" y="8"/>
                  </a:lnTo>
                  <a:lnTo>
                    <a:pt x="29" y="12"/>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6" name="Freeform 86"/>
            <p:cNvSpPr>
              <a:spLocks/>
            </p:cNvSpPr>
            <p:nvPr/>
          </p:nvSpPr>
          <p:spPr bwMode="auto">
            <a:xfrm>
              <a:off x="2768" y="1504"/>
              <a:ext cx="33" cy="82"/>
            </a:xfrm>
            <a:custGeom>
              <a:avLst/>
              <a:gdLst>
                <a:gd name="T0" fmla="*/ 29 w 33"/>
                <a:gd name="T1" fmla="*/ 12 h 82"/>
                <a:gd name="T2" fmla="*/ 25 w 33"/>
                <a:gd name="T3" fmla="*/ 29 h 82"/>
                <a:gd name="T4" fmla="*/ 33 w 33"/>
                <a:gd name="T5" fmla="*/ 24 h 82"/>
                <a:gd name="T6" fmla="*/ 33 w 33"/>
                <a:gd name="T7" fmla="*/ 49 h 82"/>
                <a:gd name="T8" fmla="*/ 33 w 33"/>
                <a:gd name="T9" fmla="*/ 41 h 82"/>
                <a:gd name="T10" fmla="*/ 33 w 33"/>
                <a:gd name="T11" fmla="*/ 53 h 82"/>
                <a:gd name="T12" fmla="*/ 25 w 33"/>
                <a:gd name="T13" fmla="*/ 77 h 82"/>
                <a:gd name="T14" fmla="*/ 21 w 33"/>
                <a:gd name="T15" fmla="*/ 82 h 82"/>
                <a:gd name="T16" fmla="*/ 21 w 33"/>
                <a:gd name="T17" fmla="*/ 73 h 82"/>
                <a:gd name="T18" fmla="*/ 0 w 33"/>
                <a:gd name="T19" fmla="*/ 69 h 82"/>
                <a:gd name="T20" fmla="*/ 0 w 33"/>
                <a:gd name="T21" fmla="*/ 57 h 82"/>
                <a:gd name="T22" fmla="*/ 16 w 33"/>
                <a:gd name="T23" fmla="*/ 41 h 82"/>
                <a:gd name="T24" fmla="*/ 0 w 33"/>
                <a:gd name="T25" fmla="*/ 24 h 82"/>
                <a:gd name="T26" fmla="*/ 0 w 33"/>
                <a:gd name="T27" fmla="*/ 16 h 82"/>
                <a:gd name="T28" fmla="*/ 8 w 33"/>
                <a:gd name="T29" fmla="*/ 0 h 82"/>
                <a:gd name="T30" fmla="*/ 29 w 33"/>
                <a:gd name="T31" fmla="*/ 8 h 82"/>
                <a:gd name="T32" fmla="*/ 29 w 33"/>
                <a:gd name="T33" fmla="*/ 12 h 82"/>
                <a:gd name="T34" fmla="*/ 29 w 33"/>
                <a:gd name="T3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82">
                  <a:moveTo>
                    <a:pt x="29" y="12"/>
                  </a:moveTo>
                  <a:lnTo>
                    <a:pt x="25" y="29"/>
                  </a:lnTo>
                  <a:lnTo>
                    <a:pt x="33" y="24"/>
                  </a:lnTo>
                  <a:lnTo>
                    <a:pt x="33" y="49"/>
                  </a:lnTo>
                  <a:lnTo>
                    <a:pt x="33" y="41"/>
                  </a:lnTo>
                  <a:lnTo>
                    <a:pt x="33" y="53"/>
                  </a:lnTo>
                  <a:lnTo>
                    <a:pt x="25" y="77"/>
                  </a:lnTo>
                  <a:lnTo>
                    <a:pt x="21" y="82"/>
                  </a:lnTo>
                  <a:lnTo>
                    <a:pt x="21" y="73"/>
                  </a:lnTo>
                  <a:lnTo>
                    <a:pt x="0" y="69"/>
                  </a:lnTo>
                  <a:lnTo>
                    <a:pt x="0" y="57"/>
                  </a:lnTo>
                  <a:lnTo>
                    <a:pt x="16" y="41"/>
                  </a:lnTo>
                  <a:lnTo>
                    <a:pt x="0" y="24"/>
                  </a:lnTo>
                  <a:lnTo>
                    <a:pt x="0" y="16"/>
                  </a:lnTo>
                  <a:lnTo>
                    <a:pt x="8" y="0"/>
                  </a:lnTo>
                  <a:lnTo>
                    <a:pt x="29" y="8"/>
                  </a:lnTo>
                  <a:lnTo>
                    <a:pt x="29" y="12"/>
                  </a:lnTo>
                  <a:lnTo>
                    <a:pt x="29" y="1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7" name="Freeform 87"/>
            <p:cNvSpPr>
              <a:spLocks/>
            </p:cNvSpPr>
            <p:nvPr/>
          </p:nvSpPr>
          <p:spPr bwMode="auto">
            <a:xfrm>
              <a:off x="1860" y="1687"/>
              <a:ext cx="191" cy="196"/>
            </a:xfrm>
            <a:custGeom>
              <a:avLst/>
              <a:gdLst>
                <a:gd name="T0" fmla="*/ 191 w 191"/>
                <a:gd name="T1" fmla="*/ 17 h 196"/>
                <a:gd name="T2" fmla="*/ 29 w 191"/>
                <a:gd name="T3" fmla="*/ 0 h 196"/>
                <a:gd name="T4" fmla="*/ 0 w 191"/>
                <a:gd name="T5" fmla="*/ 192 h 196"/>
                <a:gd name="T6" fmla="*/ 25 w 191"/>
                <a:gd name="T7" fmla="*/ 196 h 196"/>
                <a:gd name="T8" fmla="*/ 29 w 191"/>
                <a:gd name="T9" fmla="*/ 180 h 196"/>
                <a:gd name="T10" fmla="*/ 77 w 191"/>
                <a:gd name="T11" fmla="*/ 184 h 196"/>
                <a:gd name="T12" fmla="*/ 73 w 191"/>
                <a:gd name="T13" fmla="*/ 176 h 196"/>
                <a:gd name="T14" fmla="*/ 175 w 191"/>
                <a:gd name="T15" fmla="*/ 188 h 196"/>
                <a:gd name="T16" fmla="*/ 187 w 191"/>
                <a:gd name="T17" fmla="*/ 33 h 196"/>
                <a:gd name="T18" fmla="*/ 191 w 191"/>
                <a:gd name="T19" fmla="*/ 1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6">
                  <a:moveTo>
                    <a:pt x="191" y="17"/>
                  </a:moveTo>
                  <a:lnTo>
                    <a:pt x="29" y="0"/>
                  </a:lnTo>
                  <a:lnTo>
                    <a:pt x="0" y="192"/>
                  </a:lnTo>
                  <a:lnTo>
                    <a:pt x="25" y="196"/>
                  </a:lnTo>
                  <a:lnTo>
                    <a:pt x="29" y="180"/>
                  </a:lnTo>
                  <a:lnTo>
                    <a:pt x="77" y="184"/>
                  </a:lnTo>
                  <a:lnTo>
                    <a:pt x="73" y="176"/>
                  </a:lnTo>
                  <a:lnTo>
                    <a:pt x="175" y="188"/>
                  </a:lnTo>
                  <a:lnTo>
                    <a:pt x="187" y="33"/>
                  </a:lnTo>
                  <a:lnTo>
                    <a:pt x="191" y="1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8" name="Freeform 88"/>
            <p:cNvSpPr>
              <a:spLocks/>
            </p:cNvSpPr>
            <p:nvPr/>
          </p:nvSpPr>
          <p:spPr bwMode="auto">
            <a:xfrm>
              <a:off x="1860" y="1687"/>
              <a:ext cx="191" cy="196"/>
            </a:xfrm>
            <a:custGeom>
              <a:avLst/>
              <a:gdLst>
                <a:gd name="T0" fmla="*/ 191 w 191"/>
                <a:gd name="T1" fmla="*/ 17 h 196"/>
                <a:gd name="T2" fmla="*/ 29 w 191"/>
                <a:gd name="T3" fmla="*/ 0 h 196"/>
                <a:gd name="T4" fmla="*/ 0 w 191"/>
                <a:gd name="T5" fmla="*/ 192 h 196"/>
                <a:gd name="T6" fmla="*/ 25 w 191"/>
                <a:gd name="T7" fmla="*/ 196 h 196"/>
                <a:gd name="T8" fmla="*/ 29 w 191"/>
                <a:gd name="T9" fmla="*/ 180 h 196"/>
                <a:gd name="T10" fmla="*/ 77 w 191"/>
                <a:gd name="T11" fmla="*/ 184 h 196"/>
                <a:gd name="T12" fmla="*/ 73 w 191"/>
                <a:gd name="T13" fmla="*/ 176 h 196"/>
                <a:gd name="T14" fmla="*/ 175 w 191"/>
                <a:gd name="T15" fmla="*/ 188 h 196"/>
                <a:gd name="T16" fmla="*/ 187 w 191"/>
                <a:gd name="T17" fmla="*/ 33 h 196"/>
                <a:gd name="T18" fmla="*/ 191 w 191"/>
                <a:gd name="T19" fmla="*/ 17 h 196"/>
                <a:gd name="T20" fmla="*/ 191 w 191"/>
                <a:gd name="T21" fmla="*/ 2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96">
                  <a:moveTo>
                    <a:pt x="191" y="17"/>
                  </a:moveTo>
                  <a:lnTo>
                    <a:pt x="29" y="0"/>
                  </a:lnTo>
                  <a:lnTo>
                    <a:pt x="0" y="192"/>
                  </a:lnTo>
                  <a:lnTo>
                    <a:pt x="25" y="196"/>
                  </a:lnTo>
                  <a:lnTo>
                    <a:pt x="29" y="180"/>
                  </a:lnTo>
                  <a:lnTo>
                    <a:pt x="77" y="184"/>
                  </a:lnTo>
                  <a:lnTo>
                    <a:pt x="73" y="176"/>
                  </a:lnTo>
                  <a:lnTo>
                    <a:pt x="175" y="188"/>
                  </a:lnTo>
                  <a:lnTo>
                    <a:pt x="187" y="33"/>
                  </a:lnTo>
                  <a:lnTo>
                    <a:pt x="191" y="17"/>
                  </a:lnTo>
                  <a:lnTo>
                    <a:pt x="191"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199" name="Freeform 89"/>
            <p:cNvSpPr>
              <a:spLocks/>
            </p:cNvSpPr>
            <p:nvPr/>
          </p:nvSpPr>
          <p:spPr bwMode="auto">
            <a:xfrm>
              <a:off x="2646" y="1378"/>
              <a:ext cx="163" cy="142"/>
            </a:xfrm>
            <a:custGeom>
              <a:avLst/>
              <a:gdLst>
                <a:gd name="T0" fmla="*/ 155 w 163"/>
                <a:gd name="T1" fmla="*/ 73 h 142"/>
                <a:gd name="T2" fmla="*/ 155 w 163"/>
                <a:gd name="T3" fmla="*/ 97 h 142"/>
                <a:gd name="T4" fmla="*/ 163 w 163"/>
                <a:gd name="T5" fmla="*/ 126 h 142"/>
                <a:gd name="T6" fmla="*/ 155 w 163"/>
                <a:gd name="T7" fmla="*/ 130 h 142"/>
                <a:gd name="T8" fmla="*/ 159 w 163"/>
                <a:gd name="T9" fmla="*/ 134 h 142"/>
                <a:gd name="T10" fmla="*/ 151 w 163"/>
                <a:gd name="T11" fmla="*/ 142 h 142"/>
                <a:gd name="T12" fmla="*/ 151 w 163"/>
                <a:gd name="T13" fmla="*/ 134 h 142"/>
                <a:gd name="T14" fmla="*/ 130 w 163"/>
                <a:gd name="T15" fmla="*/ 126 h 142"/>
                <a:gd name="T16" fmla="*/ 122 w 163"/>
                <a:gd name="T17" fmla="*/ 122 h 142"/>
                <a:gd name="T18" fmla="*/ 118 w 163"/>
                <a:gd name="T19" fmla="*/ 114 h 142"/>
                <a:gd name="T20" fmla="*/ 110 w 163"/>
                <a:gd name="T21" fmla="*/ 110 h 142"/>
                <a:gd name="T22" fmla="*/ 0 w 163"/>
                <a:gd name="T23" fmla="*/ 130 h 142"/>
                <a:gd name="T24" fmla="*/ 0 w 163"/>
                <a:gd name="T25" fmla="*/ 122 h 142"/>
                <a:gd name="T26" fmla="*/ 16 w 163"/>
                <a:gd name="T27" fmla="*/ 97 h 142"/>
                <a:gd name="T28" fmla="*/ 8 w 163"/>
                <a:gd name="T29" fmla="*/ 85 h 142"/>
                <a:gd name="T30" fmla="*/ 24 w 163"/>
                <a:gd name="T31" fmla="*/ 77 h 142"/>
                <a:gd name="T32" fmla="*/ 61 w 163"/>
                <a:gd name="T33" fmla="*/ 73 h 142"/>
                <a:gd name="T34" fmla="*/ 77 w 163"/>
                <a:gd name="T35" fmla="*/ 61 h 142"/>
                <a:gd name="T36" fmla="*/ 73 w 163"/>
                <a:gd name="T37" fmla="*/ 53 h 142"/>
                <a:gd name="T38" fmla="*/ 77 w 163"/>
                <a:gd name="T39" fmla="*/ 44 h 142"/>
                <a:gd name="T40" fmla="*/ 73 w 163"/>
                <a:gd name="T41" fmla="*/ 44 h 142"/>
                <a:gd name="T42" fmla="*/ 73 w 163"/>
                <a:gd name="T43" fmla="*/ 49 h 142"/>
                <a:gd name="T44" fmla="*/ 69 w 163"/>
                <a:gd name="T45" fmla="*/ 44 h 142"/>
                <a:gd name="T46" fmla="*/ 98 w 163"/>
                <a:gd name="T47" fmla="*/ 8 h 142"/>
                <a:gd name="T48" fmla="*/ 134 w 163"/>
                <a:gd name="T49" fmla="*/ 0 h 142"/>
                <a:gd name="T50" fmla="*/ 143 w 163"/>
                <a:gd name="T51" fmla="*/ 40 h 142"/>
                <a:gd name="T52" fmla="*/ 155 w 163"/>
                <a:gd name="T53"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142">
                  <a:moveTo>
                    <a:pt x="155" y="73"/>
                  </a:moveTo>
                  <a:lnTo>
                    <a:pt x="155" y="97"/>
                  </a:lnTo>
                  <a:lnTo>
                    <a:pt x="163" y="126"/>
                  </a:lnTo>
                  <a:lnTo>
                    <a:pt x="155" y="130"/>
                  </a:lnTo>
                  <a:lnTo>
                    <a:pt x="159" y="134"/>
                  </a:lnTo>
                  <a:lnTo>
                    <a:pt x="151" y="142"/>
                  </a:lnTo>
                  <a:lnTo>
                    <a:pt x="151" y="134"/>
                  </a:lnTo>
                  <a:lnTo>
                    <a:pt x="130" y="126"/>
                  </a:lnTo>
                  <a:lnTo>
                    <a:pt x="122" y="122"/>
                  </a:lnTo>
                  <a:lnTo>
                    <a:pt x="118" y="114"/>
                  </a:lnTo>
                  <a:lnTo>
                    <a:pt x="110" y="110"/>
                  </a:lnTo>
                  <a:lnTo>
                    <a:pt x="0" y="130"/>
                  </a:lnTo>
                  <a:lnTo>
                    <a:pt x="0" y="122"/>
                  </a:lnTo>
                  <a:lnTo>
                    <a:pt x="16" y="97"/>
                  </a:lnTo>
                  <a:lnTo>
                    <a:pt x="8" y="85"/>
                  </a:lnTo>
                  <a:lnTo>
                    <a:pt x="24" y="77"/>
                  </a:lnTo>
                  <a:lnTo>
                    <a:pt x="61" y="73"/>
                  </a:lnTo>
                  <a:lnTo>
                    <a:pt x="77" y="61"/>
                  </a:lnTo>
                  <a:lnTo>
                    <a:pt x="73" y="53"/>
                  </a:lnTo>
                  <a:lnTo>
                    <a:pt x="77" y="44"/>
                  </a:lnTo>
                  <a:lnTo>
                    <a:pt x="73" y="44"/>
                  </a:lnTo>
                  <a:lnTo>
                    <a:pt x="73" y="49"/>
                  </a:lnTo>
                  <a:lnTo>
                    <a:pt x="69" y="44"/>
                  </a:lnTo>
                  <a:lnTo>
                    <a:pt x="98" y="8"/>
                  </a:lnTo>
                  <a:lnTo>
                    <a:pt x="134" y="0"/>
                  </a:lnTo>
                  <a:lnTo>
                    <a:pt x="143" y="40"/>
                  </a:lnTo>
                  <a:lnTo>
                    <a:pt x="155" y="7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0" name="Freeform 90"/>
            <p:cNvSpPr>
              <a:spLocks/>
            </p:cNvSpPr>
            <p:nvPr/>
          </p:nvSpPr>
          <p:spPr bwMode="auto">
            <a:xfrm>
              <a:off x="2646" y="1378"/>
              <a:ext cx="163" cy="142"/>
            </a:xfrm>
            <a:custGeom>
              <a:avLst/>
              <a:gdLst>
                <a:gd name="T0" fmla="*/ 155 w 163"/>
                <a:gd name="T1" fmla="*/ 73 h 142"/>
                <a:gd name="T2" fmla="*/ 155 w 163"/>
                <a:gd name="T3" fmla="*/ 97 h 142"/>
                <a:gd name="T4" fmla="*/ 163 w 163"/>
                <a:gd name="T5" fmla="*/ 126 h 142"/>
                <a:gd name="T6" fmla="*/ 155 w 163"/>
                <a:gd name="T7" fmla="*/ 130 h 142"/>
                <a:gd name="T8" fmla="*/ 159 w 163"/>
                <a:gd name="T9" fmla="*/ 134 h 142"/>
                <a:gd name="T10" fmla="*/ 151 w 163"/>
                <a:gd name="T11" fmla="*/ 142 h 142"/>
                <a:gd name="T12" fmla="*/ 151 w 163"/>
                <a:gd name="T13" fmla="*/ 134 h 142"/>
                <a:gd name="T14" fmla="*/ 130 w 163"/>
                <a:gd name="T15" fmla="*/ 126 h 142"/>
                <a:gd name="T16" fmla="*/ 122 w 163"/>
                <a:gd name="T17" fmla="*/ 122 h 142"/>
                <a:gd name="T18" fmla="*/ 118 w 163"/>
                <a:gd name="T19" fmla="*/ 114 h 142"/>
                <a:gd name="T20" fmla="*/ 110 w 163"/>
                <a:gd name="T21" fmla="*/ 110 h 142"/>
                <a:gd name="T22" fmla="*/ 0 w 163"/>
                <a:gd name="T23" fmla="*/ 130 h 142"/>
                <a:gd name="T24" fmla="*/ 0 w 163"/>
                <a:gd name="T25" fmla="*/ 122 h 142"/>
                <a:gd name="T26" fmla="*/ 16 w 163"/>
                <a:gd name="T27" fmla="*/ 97 h 142"/>
                <a:gd name="T28" fmla="*/ 8 w 163"/>
                <a:gd name="T29" fmla="*/ 85 h 142"/>
                <a:gd name="T30" fmla="*/ 24 w 163"/>
                <a:gd name="T31" fmla="*/ 77 h 142"/>
                <a:gd name="T32" fmla="*/ 61 w 163"/>
                <a:gd name="T33" fmla="*/ 73 h 142"/>
                <a:gd name="T34" fmla="*/ 77 w 163"/>
                <a:gd name="T35" fmla="*/ 61 h 142"/>
                <a:gd name="T36" fmla="*/ 73 w 163"/>
                <a:gd name="T37" fmla="*/ 53 h 142"/>
                <a:gd name="T38" fmla="*/ 77 w 163"/>
                <a:gd name="T39" fmla="*/ 44 h 142"/>
                <a:gd name="T40" fmla="*/ 73 w 163"/>
                <a:gd name="T41" fmla="*/ 44 h 142"/>
                <a:gd name="T42" fmla="*/ 73 w 163"/>
                <a:gd name="T43" fmla="*/ 49 h 142"/>
                <a:gd name="T44" fmla="*/ 69 w 163"/>
                <a:gd name="T45" fmla="*/ 44 h 142"/>
                <a:gd name="T46" fmla="*/ 98 w 163"/>
                <a:gd name="T47" fmla="*/ 8 h 142"/>
                <a:gd name="T48" fmla="*/ 134 w 163"/>
                <a:gd name="T49" fmla="*/ 0 h 142"/>
                <a:gd name="T50" fmla="*/ 143 w 163"/>
                <a:gd name="T51" fmla="*/ 40 h 142"/>
                <a:gd name="T52" fmla="*/ 155 w 163"/>
                <a:gd name="T53" fmla="*/ 73 h 142"/>
                <a:gd name="T54" fmla="*/ 155 w 163"/>
                <a:gd name="T55" fmla="*/ 7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 h="142">
                  <a:moveTo>
                    <a:pt x="155" y="73"/>
                  </a:moveTo>
                  <a:lnTo>
                    <a:pt x="155" y="97"/>
                  </a:lnTo>
                  <a:lnTo>
                    <a:pt x="163" y="126"/>
                  </a:lnTo>
                  <a:lnTo>
                    <a:pt x="155" y="130"/>
                  </a:lnTo>
                  <a:lnTo>
                    <a:pt x="159" y="134"/>
                  </a:lnTo>
                  <a:lnTo>
                    <a:pt x="151" y="142"/>
                  </a:lnTo>
                  <a:lnTo>
                    <a:pt x="151" y="134"/>
                  </a:lnTo>
                  <a:lnTo>
                    <a:pt x="130" y="126"/>
                  </a:lnTo>
                  <a:lnTo>
                    <a:pt x="122" y="122"/>
                  </a:lnTo>
                  <a:lnTo>
                    <a:pt x="118" y="114"/>
                  </a:lnTo>
                  <a:lnTo>
                    <a:pt x="110" y="110"/>
                  </a:lnTo>
                  <a:lnTo>
                    <a:pt x="0" y="130"/>
                  </a:lnTo>
                  <a:lnTo>
                    <a:pt x="0" y="122"/>
                  </a:lnTo>
                  <a:lnTo>
                    <a:pt x="16" y="97"/>
                  </a:lnTo>
                  <a:lnTo>
                    <a:pt x="8" y="85"/>
                  </a:lnTo>
                  <a:lnTo>
                    <a:pt x="24" y="77"/>
                  </a:lnTo>
                  <a:lnTo>
                    <a:pt x="61" y="73"/>
                  </a:lnTo>
                  <a:lnTo>
                    <a:pt x="77" y="61"/>
                  </a:lnTo>
                  <a:lnTo>
                    <a:pt x="73" y="53"/>
                  </a:lnTo>
                  <a:lnTo>
                    <a:pt x="77" y="44"/>
                  </a:lnTo>
                  <a:lnTo>
                    <a:pt x="73" y="44"/>
                  </a:lnTo>
                  <a:lnTo>
                    <a:pt x="73" y="49"/>
                  </a:lnTo>
                  <a:lnTo>
                    <a:pt x="69" y="44"/>
                  </a:lnTo>
                  <a:lnTo>
                    <a:pt x="98" y="8"/>
                  </a:lnTo>
                  <a:lnTo>
                    <a:pt x="134" y="0"/>
                  </a:lnTo>
                  <a:lnTo>
                    <a:pt x="143" y="40"/>
                  </a:lnTo>
                  <a:lnTo>
                    <a:pt x="155" y="73"/>
                  </a:lnTo>
                  <a:lnTo>
                    <a:pt x="155" y="7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1" name="Freeform 91"/>
            <p:cNvSpPr>
              <a:spLocks/>
            </p:cNvSpPr>
            <p:nvPr/>
          </p:nvSpPr>
          <p:spPr bwMode="auto">
            <a:xfrm>
              <a:off x="2560" y="1671"/>
              <a:ext cx="233" cy="106"/>
            </a:xfrm>
            <a:custGeom>
              <a:avLst/>
              <a:gdLst>
                <a:gd name="T0" fmla="*/ 220 w 233"/>
                <a:gd name="T1" fmla="*/ 29 h 106"/>
                <a:gd name="T2" fmla="*/ 204 w 233"/>
                <a:gd name="T3" fmla="*/ 25 h 106"/>
                <a:gd name="T4" fmla="*/ 204 w 233"/>
                <a:gd name="T5" fmla="*/ 21 h 106"/>
                <a:gd name="T6" fmla="*/ 208 w 233"/>
                <a:gd name="T7" fmla="*/ 16 h 106"/>
                <a:gd name="T8" fmla="*/ 212 w 233"/>
                <a:gd name="T9" fmla="*/ 8 h 106"/>
                <a:gd name="T10" fmla="*/ 220 w 233"/>
                <a:gd name="T11" fmla="*/ 8 h 106"/>
                <a:gd name="T12" fmla="*/ 216 w 233"/>
                <a:gd name="T13" fmla="*/ 0 h 106"/>
                <a:gd name="T14" fmla="*/ 66 w 233"/>
                <a:gd name="T15" fmla="*/ 25 h 106"/>
                <a:gd name="T16" fmla="*/ 57 w 233"/>
                <a:gd name="T17" fmla="*/ 45 h 106"/>
                <a:gd name="T18" fmla="*/ 41 w 233"/>
                <a:gd name="T19" fmla="*/ 49 h 106"/>
                <a:gd name="T20" fmla="*/ 13 w 233"/>
                <a:gd name="T21" fmla="*/ 69 h 106"/>
                <a:gd name="T22" fmla="*/ 0 w 233"/>
                <a:gd name="T23" fmla="*/ 82 h 106"/>
                <a:gd name="T24" fmla="*/ 33 w 233"/>
                <a:gd name="T25" fmla="*/ 86 h 106"/>
                <a:gd name="T26" fmla="*/ 90 w 233"/>
                <a:gd name="T27" fmla="*/ 74 h 106"/>
                <a:gd name="T28" fmla="*/ 131 w 233"/>
                <a:gd name="T29" fmla="*/ 78 h 106"/>
                <a:gd name="T30" fmla="*/ 180 w 233"/>
                <a:gd name="T31" fmla="*/ 102 h 106"/>
                <a:gd name="T32" fmla="*/ 184 w 233"/>
                <a:gd name="T33" fmla="*/ 98 h 106"/>
                <a:gd name="T34" fmla="*/ 196 w 233"/>
                <a:gd name="T35" fmla="*/ 78 h 106"/>
                <a:gd name="T36" fmla="*/ 196 w 233"/>
                <a:gd name="T37" fmla="*/ 74 h 106"/>
                <a:gd name="T38" fmla="*/ 212 w 233"/>
                <a:gd name="T39" fmla="*/ 65 h 106"/>
                <a:gd name="T40" fmla="*/ 212 w 233"/>
                <a:gd name="T41" fmla="*/ 65 h 106"/>
                <a:gd name="T42" fmla="*/ 216 w 233"/>
                <a:gd name="T43" fmla="*/ 65 h 106"/>
                <a:gd name="T44" fmla="*/ 220 w 233"/>
                <a:gd name="T45" fmla="*/ 53 h 106"/>
                <a:gd name="T46" fmla="*/ 216 w 233"/>
                <a:gd name="T47" fmla="*/ 53 h 106"/>
                <a:gd name="T48" fmla="*/ 212 w 233"/>
                <a:gd name="T49" fmla="*/ 57 h 106"/>
                <a:gd name="T50" fmla="*/ 196 w 233"/>
                <a:gd name="T51" fmla="*/ 53 h 106"/>
                <a:gd name="T52" fmla="*/ 212 w 233"/>
                <a:gd name="T53" fmla="*/ 45 h 106"/>
                <a:gd name="T54" fmla="*/ 208 w 233"/>
                <a:gd name="T55" fmla="*/ 45 h 106"/>
                <a:gd name="T56" fmla="*/ 196 w 233"/>
                <a:gd name="T57" fmla="*/ 41 h 106"/>
                <a:gd name="T58" fmla="*/ 204 w 233"/>
                <a:gd name="T59" fmla="*/ 41 h 106"/>
                <a:gd name="T60" fmla="*/ 212 w 233"/>
                <a:gd name="T61" fmla="*/ 41 h 106"/>
                <a:gd name="T62" fmla="*/ 233 w 233"/>
                <a:gd name="T63"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06">
                  <a:moveTo>
                    <a:pt x="224" y="21"/>
                  </a:moveTo>
                  <a:lnTo>
                    <a:pt x="220" y="29"/>
                  </a:lnTo>
                  <a:lnTo>
                    <a:pt x="220" y="21"/>
                  </a:lnTo>
                  <a:lnTo>
                    <a:pt x="204" y="25"/>
                  </a:lnTo>
                  <a:lnTo>
                    <a:pt x="200" y="12"/>
                  </a:lnTo>
                  <a:lnTo>
                    <a:pt x="204" y="21"/>
                  </a:lnTo>
                  <a:lnTo>
                    <a:pt x="212" y="16"/>
                  </a:lnTo>
                  <a:lnTo>
                    <a:pt x="208" y="16"/>
                  </a:lnTo>
                  <a:lnTo>
                    <a:pt x="216" y="12"/>
                  </a:lnTo>
                  <a:lnTo>
                    <a:pt x="212" y="8"/>
                  </a:lnTo>
                  <a:lnTo>
                    <a:pt x="220" y="12"/>
                  </a:lnTo>
                  <a:lnTo>
                    <a:pt x="220" y="8"/>
                  </a:lnTo>
                  <a:lnTo>
                    <a:pt x="224" y="16"/>
                  </a:lnTo>
                  <a:lnTo>
                    <a:pt x="216" y="0"/>
                  </a:lnTo>
                  <a:lnTo>
                    <a:pt x="212" y="0"/>
                  </a:lnTo>
                  <a:lnTo>
                    <a:pt x="66" y="25"/>
                  </a:lnTo>
                  <a:lnTo>
                    <a:pt x="66" y="37"/>
                  </a:lnTo>
                  <a:lnTo>
                    <a:pt x="57" y="45"/>
                  </a:lnTo>
                  <a:lnTo>
                    <a:pt x="45" y="53"/>
                  </a:lnTo>
                  <a:lnTo>
                    <a:pt x="41" y="49"/>
                  </a:lnTo>
                  <a:lnTo>
                    <a:pt x="33" y="57"/>
                  </a:lnTo>
                  <a:lnTo>
                    <a:pt x="13" y="69"/>
                  </a:lnTo>
                  <a:lnTo>
                    <a:pt x="9" y="78"/>
                  </a:lnTo>
                  <a:lnTo>
                    <a:pt x="0" y="82"/>
                  </a:lnTo>
                  <a:lnTo>
                    <a:pt x="0" y="90"/>
                  </a:lnTo>
                  <a:lnTo>
                    <a:pt x="33" y="86"/>
                  </a:lnTo>
                  <a:lnTo>
                    <a:pt x="53" y="78"/>
                  </a:lnTo>
                  <a:lnTo>
                    <a:pt x="90" y="74"/>
                  </a:lnTo>
                  <a:lnTo>
                    <a:pt x="98" y="82"/>
                  </a:lnTo>
                  <a:lnTo>
                    <a:pt x="131" y="78"/>
                  </a:lnTo>
                  <a:lnTo>
                    <a:pt x="167" y="106"/>
                  </a:lnTo>
                  <a:lnTo>
                    <a:pt x="180" y="102"/>
                  </a:lnTo>
                  <a:lnTo>
                    <a:pt x="180" y="90"/>
                  </a:lnTo>
                  <a:lnTo>
                    <a:pt x="184" y="98"/>
                  </a:lnTo>
                  <a:lnTo>
                    <a:pt x="188" y="82"/>
                  </a:lnTo>
                  <a:lnTo>
                    <a:pt x="196" y="78"/>
                  </a:lnTo>
                  <a:lnTo>
                    <a:pt x="192" y="69"/>
                  </a:lnTo>
                  <a:lnTo>
                    <a:pt x="196" y="74"/>
                  </a:lnTo>
                  <a:lnTo>
                    <a:pt x="200" y="65"/>
                  </a:lnTo>
                  <a:lnTo>
                    <a:pt x="212" y="65"/>
                  </a:lnTo>
                  <a:lnTo>
                    <a:pt x="212" y="61"/>
                  </a:lnTo>
                  <a:lnTo>
                    <a:pt x="212" y="65"/>
                  </a:lnTo>
                  <a:lnTo>
                    <a:pt x="212" y="61"/>
                  </a:lnTo>
                  <a:lnTo>
                    <a:pt x="216" y="65"/>
                  </a:lnTo>
                  <a:lnTo>
                    <a:pt x="220" y="57"/>
                  </a:lnTo>
                  <a:lnTo>
                    <a:pt x="220" y="53"/>
                  </a:lnTo>
                  <a:lnTo>
                    <a:pt x="216" y="57"/>
                  </a:lnTo>
                  <a:lnTo>
                    <a:pt x="216" y="53"/>
                  </a:lnTo>
                  <a:lnTo>
                    <a:pt x="216" y="57"/>
                  </a:lnTo>
                  <a:lnTo>
                    <a:pt x="212" y="57"/>
                  </a:lnTo>
                  <a:lnTo>
                    <a:pt x="204" y="61"/>
                  </a:lnTo>
                  <a:lnTo>
                    <a:pt x="196" y="53"/>
                  </a:lnTo>
                  <a:lnTo>
                    <a:pt x="208" y="57"/>
                  </a:lnTo>
                  <a:lnTo>
                    <a:pt x="212" y="45"/>
                  </a:lnTo>
                  <a:lnTo>
                    <a:pt x="204" y="49"/>
                  </a:lnTo>
                  <a:lnTo>
                    <a:pt x="208" y="45"/>
                  </a:lnTo>
                  <a:lnTo>
                    <a:pt x="200" y="45"/>
                  </a:lnTo>
                  <a:lnTo>
                    <a:pt x="196" y="41"/>
                  </a:lnTo>
                  <a:lnTo>
                    <a:pt x="208" y="41"/>
                  </a:lnTo>
                  <a:lnTo>
                    <a:pt x="204" y="41"/>
                  </a:lnTo>
                  <a:lnTo>
                    <a:pt x="212" y="37"/>
                  </a:lnTo>
                  <a:lnTo>
                    <a:pt x="212" y="41"/>
                  </a:lnTo>
                  <a:lnTo>
                    <a:pt x="220" y="41"/>
                  </a:lnTo>
                  <a:lnTo>
                    <a:pt x="233" y="29"/>
                  </a:lnTo>
                  <a:lnTo>
                    <a:pt x="224" y="21"/>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2" name="Freeform 92"/>
            <p:cNvSpPr>
              <a:spLocks/>
            </p:cNvSpPr>
            <p:nvPr/>
          </p:nvSpPr>
          <p:spPr bwMode="auto">
            <a:xfrm>
              <a:off x="2560" y="1671"/>
              <a:ext cx="233" cy="106"/>
            </a:xfrm>
            <a:custGeom>
              <a:avLst/>
              <a:gdLst>
                <a:gd name="T0" fmla="*/ 220 w 233"/>
                <a:gd name="T1" fmla="*/ 29 h 106"/>
                <a:gd name="T2" fmla="*/ 204 w 233"/>
                <a:gd name="T3" fmla="*/ 25 h 106"/>
                <a:gd name="T4" fmla="*/ 204 w 233"/>
                <a:gd name="T5" fmla="*/ 21 h 106"/>
                <a:gd name="T6" fmla="*/ 208 w 233"/>
                <a:gd name="T7" fmla="*/ 16 h 106"/>
                <a:gd name="T8" fmla="*/ 212 w 233"/>
                <a:gd name="T9" fmla="*/ 8 h 106"/>
                <a:gd name="T10" fmla="*/ 220 w 233"/>
                <a:gd name="T11" fmla="*/ 8 h 106"/>
                <a:gd name="T12" fmla="*/ 216 w 233"/>
                <a:gd name="T13" fmla="*/ 0 h 106"/>
                <a:gd name="T14" fmla="*/ 66 w 233"/>
                <a:gd name="T15" fmla="*/ 25 h 106"/>
                <a:gd name="T16" fmla="*/ 57 w 233"/>
                <a:gd name="T17" fmla="*/ 45 h 106"/>
                <a:gd name="T18" fmla="*/ 41 w 233"/>
                <a:gd name="T19" fmla="*/ 49 h 106"/>
                <a:gd name="T20" fmla="*/ 13 w 233"/>
                <a:gd name="T21" fmla="*/ 69 h 106"/>
                <a:gd name="T22" fmla="*/ 0 w 233"/>
                <a:gd name="T23" fmla="*/ 82 h 106"/>
                <a:gd name="T24" fmla="*/ 33 w 233"/>
                <a:gd name="T25" fmla="*/ 86 h 106"/>
                <a:gd name="T26" fmla="*/ 90 w 233"/>
                <a:gd name="T27" fmla="*/ 74 h 106"/>
                <a:gd name="T28" fmla="*/ 131 w 233"/>
                <a:gd name="T29" fmla="*/ 78 h 106"/>
                <a:gd name="T30" fmla="*/ 180 w 233"/>
                <a:gd name="T31" fmla="*/ 102 h 106"/>
                <a:gd name="T32" fmla="*/ 184 w 233"/>
                <a:gd name="T33" fmla="*/ 98 h 106"/>
                <a:gd name="T34" fmla="*/ 196 w 233"/>
                <a:gd name="T35" fmla="*/ 78 h 106"/>
                <a:gd name="T36" fmla="*/ 196 w 233"/>
                <a:gd name="T37" fmla="*/ 74 h 106"/>
                <a:gd name="T38" fmla="*/ 212 w 233"/>
                <a:gd name="T39" fmla="*/ 65 h 106"/>
                <a:gd name="T40" fmla="*/ 212 w 233"/>
                <a:gd name="T41" fmla="*/ 65 h 106"/>
                <a:gd name="T42" fmla="*/ 216 w 233"/>
                <a:gd name="T43" fmla="*/ 65 h 106"/>
                <a:gd name="T44" fmla="*/ 220 w 233"/>
                <a:gd name="T45" fmla="*/ 53 h 106"/>
                <a:gd name="T46" fmla="*/ 216 w 233"/>
                <a:gd name="T47" fmla="*/ 53 h 106"/>
                <a:gd name="T48" fmla="*/ 212 w 233"/>
                <a:gd name="T49" fmla="*/ 57 h 106"/>
                <a:gd name="T50" fmla="*/ 196 w 233"/>
                <a:gd name="T51" fmla="*/ 53 h 106"/>
                <a:gd name="T52" fmla="*/ 212 w 233"/>
                <a:gd name="T53" fmla="*/ 45 h 106"/>
                <a:gd name="T54" fmla="*/ 208 w 233"/>
                <a:gd name="T55" fmla="*/ 45 h 106"/>
                <a:gd name="T56" fmla="*/ 196 w 233"/>
                <a:gd name="T57" fmla="*/ 41 h 106"/>
                <a:gd name="T58" fmla="*/ 204 w 233"/>
                <a:gd name="T59" fmla="*/ 41 h 106"/>
                <a:gd name="T60" fmla="*/ 212 w 233"/>
                <a:gd name="T61" fmla="*/ 41 h 106"/>
                <a:gd name="T62" fmla="*/ 233 w 233"/>
                <a:gd name="T63" fmla="*/ 29 h 106"/>
                <a:gd name="T64" fmla="*/ 224 w 233"/>
                <a:gd name="T65"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106">
                  <a:moveTo>
                    <a:pt x="224" y="21"/>
                  </a:moveTo>
                  <a:lnTo>
                    <a:pt x="220" y="29"/>
                  </a:lnTo>
                  <a:lnTo>
                    <a:pt x="220" y="21"/>
                  </a:lnTo>
                  <a:lnTo>
                    <a:pt x="204" y="25"/>
                  </a:lnTo>
                  <a:lnTo>
                    <a:pt x="200" y="12"/>
                  </a:lnTo>
                  <a:lnTo>
                    <a:pt x="204" y="21"/>
                  </a:lnTo>
                  <a:lnTo>
                    <a:pt x="212" y="16"/>
                  </a:lnTo>
                  <a:lnTo>
                    <a:pt x="208" y="16"/>
                  </a:lnTo>
                  <a:lnTo>
                    <a:pt x="216" y="12"/>
                  </a:lnTo>
                  <a:lnTo>
                    <a:pt x="212" y="8"/>
                  </a:lnTo>
                  <a:lnTo>
                    <a:pt x="220" y="12"/>
                  </a:lnTo>
                  <a:lnTo>
                    <a:pt x="220" y="8"/>
                  </a:lnTo>
                  <a:lnTo>
                    <a:pt x="224" y="16"/>
                  </a:lnTo>
                  <a:lnTo>
                    <a:pt x="216" y="0"/>
                  </a:lnTo>
                  <a:lnTo>
                    <a:pt x="212" y="0"/>
                  </a:lnTo>
                  <a:lnTo>
                    <a:pt x="66" y="25"/>
                  </a:lnTo>
                  <a:lnTo>
                    <a:pt x="66" y="37"/>
                  </a:lnTo>
                  <a:lnTo>
                    <a:pt x="57" y="45"/>
                  </a:lnTo>
                  <a:lnTo>
                    <a:pt x="45" y="53"/>
                  </a:lnTo>
                  <a:lnTo>
                    <a:pt x="41" y="49"/>
                  </a:lnTo>
                  <a:lnTo>
                    <a:pt x="33" y="57"/>
                  </a:lnTo>
                  <a:lnTo>
                    <a:pt x="13" y="69"/>
                  </a:lnTo>
                  <a:lnTo>
                    <a:pt x="9" y="78"/>
                  </a:lnTo>
                  <a:lnTo>
                    <a:pt x="0" y="82"/>
                  </a:lnTo>
                  <a:lnTo>
                    <a:pt x="0" y="90"/>
                  </a:lnTo>
                  <a:lnTo>
                    <a:pt x="33" y="86"/>
                  </a:lnTo>
                  <a:lnTo>
                    <a:pt x="53" y="78"/>
                  </a:lnTo>
                  <a:lnTo>
                    <a:pt x="90" y="74"/>
                  </a:lnTo>
                  <a:lnTo>
                    <a:pt x="98" y="82"/>
                  </a:lnTo>
                  <a:lnTo>
                    <a:pt x="131" y="78"/>
                  </a:lnTo>
                  <a:lnTo>
                    <a:pt x="167" y="106"/>
                  </a:lnTo>
                  <a:lnTo>
                    <a:pt x="180" y="102"/>
                  </a:lnTo>
                  <a:lnTo>
                    <a:pt x="180" y="90"/>
                  </a:lnTo>
                  <a:lnTo>
                    <a:pt x="184" y="98"/>
                  </a:lnTo>
                  <a:lnTo>
                    <a:pt x="188" y="82"/>
                  </a:lnTo>
                  <a:lnTo>
                    <a:pt x="196" y="78"/>
                  </a:lnTo>
                  <a:lnTo>
                    <a:pt x="192" y="69"/>
                  </a:lnTo>
                  <a:lnTo>
                    <a:pt x="196" y="74"/>
                  </a:lnTo>
                  <a:lnTo>
                    <a:pt x="200" y="65"/>
                  </a:lnTo>
                  <a:lnTo>
                    <a:pt x="212" y="65"/>
                  </a:lnTo>
                  <a:lnTo>
                    <a:pt x="212" y="61"/>
                  </a:lnTo>
                  <a:lnTo>
                    <a:pt x="212" y="65"/>
                  </a:lnTo>
                  <a:lnTo>
                    <a:pt x="212" y="61"/>
                  </a:lnTo>
                  <a:lnTo>
                    <a:pt x="216" y="65"/>
                  </a:lnTo>
                  <a:lnTo>
                    <a:pt x="220" y="57"/>
                  </a:lnTo>
                  <a:lnTo>
                    <a:pt x="220" y="53"/>
                  </a:lnTo>
                  <a:lnTo>
                    <a:pt x="216" y="57"/>
                  </a:lnTo>
                  <a:lnTo>
                    <a:pt x="216" y="53"/>
                  </a:lnTo>
                  <a:lnTo>
                    <a:pt x="216" y="57"/>
                  </a:lnTo>
                  <a:lnTo>
                    <a:pt x="212" y="57"/>
                  </a:lnTo>
                  <a:lnTo>
                    <a:pt x="204" y="61"/>
                  </a:lnTo>
                  <a:lnTo>
                    <a:pt x="196" y="53"/>
                  </a:lnTo>
                  <a:lnTo>
                    <a:pt x="208" y="57"/>
                  </a:lnTo>
                  <a:lnTo>
                    <a:pt x="212" y="45"/>
                  </a:lnTo>
                  <a:lnTo>
                    <a:pt x="204" y="49"/>
                  </a:lnTo>
                  <a:lnTo>
                    <a:pt x="208" y="45"/>
                  </a:lnTo>
                  <a:lnTo>
                    <a:pt x="200" y="45"/>
                  </a:lnTo>
                  <a:lnTo>
                    <a:pt x="196" y="41"/>
                  </a:lnTo>
                  <a:lnTo>
                    <a:pt x="208" y="41"/>
                  </a:lnTo>
                  <a:lnTo>
                    <a:pt x="204" y="41"/>
                  </a:lnTo>
                  <a:lnTo>
                    <a:pt x="212" y="37"/>
                  </a:lnTo>
                  <a:lnTo>
                    <a:pt x="212" y="41"/>
                  </a:lnTo>
                  <a:lnTo>
                    <a:pt x="220" y="41"/>
                  </a:lnTo>
                  <a:lnTo>
                    <a:pt x="233" y="29"/>
                  </a:lnTo>
                  <a:lnTo>
                    <a:pt x="224" y="21"/>
                  </a:lnTo>
                  <a:lnTo>
                    <a:pt x="224" y="2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3" name="Line 93"/>
            <p:cNvSpPr>
              <a:spLocks noChangeShapeType="1"/>
            </p:cNvSpPr>
            <p:nvPr/>
          </p:nvSpPr>
          <p:spPr bwMode="auto">
            <a:xfrm>
              <a:off x="2780" y="1671"/>
              <a:ext cx="4"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4" name="Freeform 94"/>
            <p:cNvSpPr>
              <a:spLocks/>
            </p:cNvSpPr>
            <p:nvPr/>
          </p:nvSpPr>
          <p:spPr bwMode="auto">
            <a:xfrm>
              <a:off x="2047" y="1296"/>
              <a:ext cx="180" cy="110"/>
            </a:xfrm>
            <a:custGeom>
              <a:avLst/>
              <a:gdLst>
                <a:gd name="T0" fmla="*/ 180 w 180"/>
                <a:gd name="T1" fmla="*/ 110 h 110"/>
                <a:gd name="T2" fmla="*/ 0 w 180"/>
                <a:gd name="T3" fmla="*/ 102 h 110"/>
                <a:gd name="T4" fmla="*/ 9 w 180"/>
                <a:gd name="T5" fmla="*/ 0 h 110"/>
                <a:gd name="T6" fmla="*/ 163 w 180"/>
                <a:gd name="T7" fmla="*/ 8 h 110"/>
                <a:gd name="T8" fmla="*/ 180 w 180"/>
                <a:gd name="T9" fmla="*/ 110 h 110"/>
              </a:gdLst>
              <a:ahLst/>
              <a:cxnLst>
                <a:cxn ang="0">
                  <a:pos x="T0" y="T1"/>
                </a:cxn>
                <a:cxn ang="0">
                  <a:pos x="T2" y="T3"/>
                </a:cxn>
                <a:cxn ang="0">
                  <a:pos x="T4" y="T5"/>
                </a:cxn>
                <a:cxn ang="0">
                  <a:pos x="T6" y="T7"/>
                </a:cxn>
                <a:cxn ang="0">
                  <a:pos x="T8" y="T9"/>
                </a:cxn>
              </a:cxnLst>
              <a:rect l="0" t="0" r="r" b="b"/>
              <a:pathLst>
                <a:path w="180" h="110">
                  <a:moveTo>
                    <a:pt x="180" y="110"/>
                  </a:moveTo>
                  <a:lnTo>
                    <a:pt x="0" y="102"/>
                  </a:lnTo>
                  <a:lnTo>
                    <a:pt x="9" y="0"/>
                  </a:lnTo>
                  <a:lnTo>
                    <a:pt x="163" y="8"/>
                  </a:lnTo>
                  <a:lnTo>
                    <a:pt x="180" y="11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5" name="Freeform 95"/>
            <p:cNvSpPr>
              <a:spLocks/>
            </p:cNvSpPr>
            <p:nvPr/>
          </p:nvSpPr>
          <p:spPr bwMode="auto">
            <a:xfrm>
              <a:off x="2047" y="1296"/>
              <a:ext cx="180" cy="114"/>
            </a:xfrm>
            <a:custGeom>
              <a:avLst/>
              <a:gdLst>
                <a:gd name="T0" fmla="*/ 180 w 180"/>
                <a:gd name="T1" fmla="*/ 110 h 114"/>
                <a:gd name="T2" fmla="*/ 0 w 180"/>
                <a:gd name="T3" fmla="*/ 102 h 114"/>
                <a:gd name="T4" fmla="*/ 9 w 180"/>
                <a:gd name="T5" fmla="*/ 0 h 114"/>
                <a:gd name="T6" fmla="*/ 163 w 180"/>
                <a:gd name="T7" fmla="*/ 8 h 114"/>
                <a:gd name="T8" fmla="*/ 180 w 180"/>
                <a:gd name="T9" fmla="*/ 110 h 114"/>
                <a:gd name="T10" fmla="*/ 180 w 180"/>
                <a:gd name="T11" fmla="*/ 114 h 114"/>
              </a:gdLst>
              <a:ahLst/>
              <a:cxnLst>
                <a:cxn ang="0">
                  <a:pos x="T0" y="T1"/>
                </a:cxn>
                <a:cxn ang="0">
                  <a:pos x="T2" y="T3"/>
                </a:cxn>
                <a:cxn ang="0">
                  <a:pos x="T4" y="T5"/>
                </a:cxn>
                <a:cxn ang="0">
                  <a:pos x="T6" y="T7"/>
                </a:cxn>
                <a:cxn ang="0">
                  <a:pos x="T8" y="T9"/>
                </a:cxn>
                <a:cxn ang="0">
                  <a:pos x="T10" y="T11"/>
                </a:cxn>
              </a:cxnLst>
              <a:rect l="0" t="0" r="r" b="b"/>
              <a:pathLst>
                <a:path w="180" h="114">
                  <a:moveTo>
                    <a:pt x="180" y="110"/>
                  </a:moveTo>
                  <a:lnTo>
                    <a:pt x="0" y="102"/>
                  </a:lnTo>
                  <a:lnTo>
                    <a:pt x="9" y="0"/>
                  </a:lnTo>
                  <a:lnTo>
                    <a:pt x="163" y="8"/>
                  </a:lnTo>
                  <a:lnTo>
                    <a:pt x="180" y="110"/>
                  </a:lnTo>
                  <a:lnTo>
                    <a:pt x="180" y="11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6" name="Freeform 96"/>
            <p:cNvSpPr>
              <a:spLocks/>
            </p:cNvSpPr>
            <p:nvPr/>
          </p:nvSpPr>
          <p:spPr bwMode="auto">
            <a:xfrm>
              <a:off x="2520" y="1512"/>
              <a:ext cx="114" cy="127"/>
            </a:xfrm>
            <a:custGeom>
              <a:avLst/>
              <a:gdLst>
                <a:gd name="T0" fmla="*/ 106 w 114"/>
                <a:gd name="T1" fmla="*/ 0 h 127"/>
                <a:gd name="T2" fmla="*/ 81 w 114"/>
                <a:gd name="T3" fmla="*/ 21 h 127"/>
                <a:gd name="T4" fmla="*/ 61 w 114"/>
                <a:gd name="T5" fmla="*/ 29 h 127"/>
                <a:gd name="T6" fmla="*/ 49 w 114"/>
                <a:gd name="T7" fmla="*/ 29 h 127"/>
                <a:gd name="T8" fmla="*/ 53 w 114"/>
                <a:gd name="T9" fmla="*/ 21 h 127"/>
                <a:gd name="T10" fmla="*/ 49 w 114"/>
                <a:gd name="T11" fmla="*/ 25 h 127"/>
                <a:gd name="T12" fmla="*/ 36 w 114"/>
                <a:gd name="T13" fmla="*/ 16 h 127"/>
                <a:gd name="T14" fmla="*/ 0 w 114"/>
                <a:gd name="T15" fmla="*/ 25 h 127"/>
                <a:gd name="T16" fmla="*/ 12 w 114"/>
                <a:gd name="T17" fmla="*/ 110 h 127"/>
                <a:gd name="T18" fmla="*/ 20 w 114"/>
                <a:gd name="T19" fmla="*/ 110 h 127"/>
                <a:gd name="T20" fmla="*/ 28 w 114"/>
                <a:gd name="T21" fmla="*/ 118 h 127"/>
                <a:gd name="T22" fmla="*/ 45 w 114"/>
                <a:gd name="T23" fmla="*/ 122 h 127"/>
                <a:gd name="T24" fmla="*/ 53 w 114"/>
                <a:gd name="T25" fmla="*/ 122 h 127"/>
                <a:gd name="T26" fmla="*/ 65 w 114"/>
                <a:gd name="T27" fmla="*/ 118 h 127"/>
                <a:gd name="T28" fmla="*/ 73 w 114"/>
                <a:gd name="T29" fmla="*/ 127 h 127"/>
                <a:gd name="T30" fmla="*/ 81 w 114"/>
                <a:gd name="T31" fmla="*/ 118 h 127"/>
                <a:gd name="T32" fmla="*/ 85 w 114"/>
                <a:gd name="T33" fmla="*/ 106 h 127"/>
                <a:gd name="T34" fmla="*/ 93 w 114"/>
                <a:gd name="T35" fmla="*/ 106 h 127"/>
                <a:gd name="T36" fmla="*/ 93 w 114"/>
                <a:gd name="T37" fmla="*/ 94 h 127"/>
                <a:gd name="T38" fmla="*/ 110 w 114"/>
                <a:gd name="T39" fmla="*/ 82 h 127"/>
                <a:gd name="T40" fmla="*/ 114 w 114"/>
                <a:gd name="T41" fmla="*/ 57 h 127"/>
                <a:gd name="T42" fmla="*/ 110 w 114"/>
                <a:gd name="T43" fmla="*/ 45 h 127"/>
                <a:gd name="T44" fmla="*/ 114 w 114"/>
                <a:gd name="T45" fmla="*/ 45 h 127"/>
                <a:gd name="T46" fmla="*/ 106 w 114"/>
                <a:gd name="T4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27">
                  <a:moveTo>
                    <a:pt x="106" y="0"/>
                  </a:moveTo>
                  <a:lnTo>
                    <a:pt x="81" y="21"/>
                  </a:lnTo>
                  <a:lnTo>
                    <a:pt x="61" y="29"/>
                  </a:lnTo>
                  <a:lnTo>
                    <a:pt x="49" y="29"/>
                  </a:lnTo>
                  <a:lnTo>
                    <a:pt x="53" y="21"/>
                  </a:lnTo>
                  <a:lnTo>
                    <a:pt x="49" y="25"/>
                  </a:lnTo>
                  <a:lnTo>
                    <a:pt x="36" y="16"/>
                  </a:lnTo>
                  <a:lnTo>
                    <a:pt x="0" y="25"/>
                  </a:lnTo>
                  <a:lnTo>
                    <a:pt x="12" y="110"/>
                  </a:lnTo>
                  <a:lnTo>
                    <a:pt x="20" y="110"/>
                  </a:lnTo>
                  <a:lnTo>
                    <a:pt x="28" y="118"/>
                  </a:lnTo>
                  <a:lnTo>
                    <a:pt x="45" y="122"/>
                  </a:lnTo>
                  <a:lnTo>
                    <a:pt x="53" y="122"/>
                  </a:lnTo>
                  <a:lnTo>
                    <a:pt x="65" y="118"/>
                  </a:lnTo>
                  <a:lnTo>
                    <a:pt x="73" y="127"/>
                  </a:lnTo>
                  <a:lnTo>
                    <a:pt x="81" y="118"/>
                  </a:lnTo>
                  <a:lnTo>
                    <a:pt x="85" y="106"/>
                  </a:lnTo>
                  <a:lnTo>
                    <a:pt x="93" y="106"/>
                  </a:lnTo>
                  <a:lnTo>
                    <a:pt x="93" y="94"/>
                  </a:lnTo>
                  <a:lnTo>
                    <a:pt x="110" y="82"/>
                  </a:lnTo>
                  <a:lnTo>
                    <a:pt x="114" y="57"/>
                  </a:lnTo>
                  <a:lnTo>
                    <a:pt x="110" y="45"/>
                  </a:lnTo>
                  <a:lnTo>
                    <a:pt x="114" y="45"/>
                  </a:lnTo>
                  <a:lnTo>
                    <a:pt x="106"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7" name="Freeform 97"/>
            <p:cNvSpPr>
              <a:spLocks/>
            </p:cNvSpPr>
            <p:nvPr/>
          </p:nvSpPr>
          <p:spPr bwMode="auto">
            <a:xfrm>
              <a:off x="2520" y="1512"/>
              <a:ext cx="114" cy="127"/>
            </a:xfrm>
            <a:custGeom>
              <a:avLst/>
              <a:gdLst>
                <a:gd name="T0" fmla="*/ 106 w 114"/>
                <a:gd name="T1" fmla="*/ 0 h 127"/>
                <a:gd name="T2" fmla="*/ 81 w 114"/>
                <a:gd name="T3" fmla="*/ 21 h 127"/>
                <a:gd name="T4" fmla="*/ 61 w 114"/>
                <a:gd name="T5" fmla="*/ 29 h 127"/>
                <a:gd name="T6" fmla="*/ 49 w 114"/>
                <a:gd name="T7" fmla="*/ 29 h 127"/>
                <a:gd name="T8" fmla="*/ 53 w 114"/>
                <a:gd name="T9" fmla="*/ 21 h 127"/>
                <a:gd name="T10" fmla="*/ 49 w 114"/>
                <a:gd name="T11" fmla="*/ 25 h 127"/>
                <a:gd name="T12" fmla="*/ 36 w 114"/>
                <a:gd name="T13" fmla="*/ 16 h 127"/>
                <a:gd name="T14" fmla="*/ 0 w 114"/>
                <a:gd name="T15" fmla="*/ 25 h 127"/>
                <a:gd name="T16" fmla="*/ 12 w 114"/>
                <a:gd name="T17" fmla="*/ 110 h 127"/>
                <a:gd name="T18" fmla="*/ 20 w 114"/>
                <a:gd name="T19" fmla="*/ 110 h 127"/>
                <a:gd name="T20" fmla="*/ 28 w 114"/>
                <a:gd name="T21" fmla="*/ 118 h 127"/>
                <a:gd name="T22" fmla="*/ 45 w 114"/>
                <a:gd name="T23" fmla="*/ 122 h 127"/>
                <a:gd name="T24" fmla="*/ 53 w 114"/>
                <a:gd name="T25" fmla="*/ 122 h 127"/>
                <a:gd name="T26" fmla="*/ 65 w 114"/>
                <a:gd name="T27" fmla="*/ 118 h 127"/>
                <a:gd name="T28" fmla="*/ 73 w 114"/>
                <a:gd name="T29" fmla="*/ 127 h 127"/>
                <a:gd name="T30" fmla="*/ 81 w 114"/>
                <a:gd name="T31" fmla="*/ 118 h 127"/>
                <a:gd name="T32" fmla="*/ 85 w 114"/>
                <a:gd name="T33" fmla="*/ 106 h 127"/>
                <a:gd name="T34" fmla="*/ 93 w 114"/>
                <a:gd name="T35" fmla="*/ 106 h 127"/>
                <a:gd name="T36" fmla="*/ 93 w 114"/>
                <a:gd name="T37" fmla="*/ 94 h 127"/>
                <a:gd name="T38" fmla="*/ 110 w 114"/>
                <a:gd name="T39" fmla="*/ 82 h 127"/>
                <a:gd name="T40" fmla="*/ 114 w 114"/>
                <a:gd name="T41" fmla="*/ 57 h 127"/>
                <a:gd name="T42" fmla="*/ 110 w 114"/>
                <a:gd name="T43" fmla="*/ 45 h 127"/>
                <a:gd name="T44" fmla="*/ 114 w 114"/>
                <a:gd name="T45" fmla="*/ 45 h 127"/>
                <a:gd name="T46" fmla="*/ 106 w 114"/>
                <a:gd name="T47" fmla="*/ 0 h 127"/>
                <a:gd name="T48" fmla="*/ 106 w 114"/>
                <a:gd name="T49"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27">
                  <a:moveTo>
                    <a:pt x="106" y="0"/>
                  </a:moveTo>
                  <a:lnTo>
                    <a:pt x="81" y="21"/>
                  </a:lnTo>
                  <a:lnTo>
                    <a:pt x="61" y="29"/>
                  </a:lnTo>
                  <a:lnTo>
                    <a:pt x="49" y="29"/>
                  </a:lnTo>
                  <a:lnTo>
                    <a:pt x="53" y="21"/>
                  </a:lnTo>
                  <a:lnTo>
                    <a:pt x="49" y="25"/>
                  </a:lnTo>
                  <a:lnTo>
                    <a:pt x="36" y="16"/>
                  </a:lnTo>
                  <a:lnTo>
                    <a:pt x="0" y="25"/>
                  </a:lnTo>
                  <a:lnTo>
                    <a:pt x="12" y="110"/>
                  </a:lnTo>
                  <a:lnTo>
                    <a:pt x="20" y="110"/>
                  </a:lnTo>
                  <a:lnTo>
                    <a:pt x="28" y="118"/>
                  </a:lnTo>
                  <a:lnTo>
                    <a:pt x="45" y="122"/>
                  </a:lnTo>
                  <a:lnTo>
                    <a:pt x="53" y="122"/>
                  </a:lnTo>
                  <a:lnTo>
                    <a:pt x="65" y="118"/>
                  </a:lnTo>
                  <a:lnTo>
                    <a:pt x="73" y="127"/>
                  </a:lnTo>
                  <a:lnTo>
                    <a:pt x="81" y="118"/>
                  </a:lnTo>
                  <a:lnTo>
                    <a:pt x="85" y="106"/>
                  </a:lnTo>
                  <a:lnTo>
                    <a:pt x="93" y="106"/>
                  </a:lnTo>
                  <a:lnTo>
                    <a:pt x="93" y="94"/>
                  </a:lnTo>
                  <a:lnTo>
                    <a:pt x="110" y="82"/>
                  </a:lnTo>
                  <a:lnTo>
                    <a:pt x="114" y="57"/>
                  </a:lnTo>
                  <a:lnTo>
                    <a:pt x="110" y="45"/>
                  </a:lnTo>
                  <a:lnTo>
                    <a:pt x="114" y="45"/>
                  </a:lnTo>
                  <a:lnTo>
                    <a:pt x="106" y="0"/>
                  </a:lnTo>
                  <a:lnTo>
                    <a:pt x="106"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8" name="Freeform 98"/>
            <p:cNvSpPr>
              <a:spLocks/>
            </p:cNvSpPr>
            <p:nvPr/>
          </p:nvSpPr>
          <p:spPr bwMode="auto">
            <a:xfrm>
              <a:off x="2047" y="1704"/>
              <a:ext cx="237" cy="122"/>
            </a:xfrm>
            <a:custGeom>
              <a:avLst/>
              <a:gdLst>
                <a:gd name="T0" fmla="*/ 233 w 237"/>
                <a:gd name="T1" fmla="*/ 122 h 122"/>
                <a:gd name="T2" fmla="*/ 212 w 237"/>
                <a:gd name="T3" fmla="*/ 110 h 122"/>
                <a:gd name="T4" fmla="*/ 188 w 237"/>
                <a:gd name="T5" fmla="*/ 114 h 122"/>
                <a:gd name="T6" fmla="*/ 184 w 237"/>
                <a:gd name="T7" fmla="*/ 122 h 122"/>
                <a:gd name="T8" fmla="*/ 175 w 237"/>
                <a:gd name="T9" fmla="*/ 114 h 122"/>
                <a:gd name="T10" fmla="*/ 171 w 237"/>
                <a:gd name="T11" fmla="*/ 114 h 122"/>
                <a:gd name="T12" fmla="*/ 163 w 237"/>
                <a:gd name="T13" fmla="*/ 110 h 122"/>
                <a:gd name="T14" fmla="*/ 159 w 237"/>
                <a:gd name="T15" fmla="*/ 118 h 122"/>
                <a:gd name="T16" fmla="*/ 159 w 237"/>
                <a:gd name="T17" fmla="*/ 114 h 122"/>
                <a:gd name="T18" fmla="*/ 151 w 237"/>
                <a:gd name="T19" fmla="*/ 114 h 122"/>
                <a:gd name="T20" fmla="*/ 147 w 237"/>
                <a:gd name="T21" fmla="*/ 110 h 122"/>
                <a:gd name="T22" fmla="*/ 135 w 237"/>
                <a:gd name="T23" fmla="*/ 114 h 122"/>
                <a:gd name="T24" fmla="*/ 131 w 237"/>
                <a:gd name="T25" fmla="*/ 106 h 122"/>
                <a:gd name="T26" fmla="*/ 123 w 237"/>
                <a:gd name="T27" fmla="*/ 106 h 122"/>
                <a:gd name="T28" fmla="*/ 102 w 237"/>
                <a:gd name="T29" fmla="*/ 102 h 122"/>
                <a:gd name="T30" fmla="*/ 98 w 237"/>
                <a:gd name="T31" fmla="*/ 94 h 122"/>
                <a:gd name="T32" fmla="*/ 90 w 237"/>
                <a:gd name="T33" fmla="*/ 94 h 122"/>
                <a:gd name="T34" fmla="*/ 82 w 237"/>
                <a:gd name="T35" fmla="*/ 89 h 122"/>
                <a:gd name="T36" fmla="*/ 82 w 237"/>
                <a:gd name="T37" fmla="*/ 24 h 122"/>
                <a:gd name="T38" fmla="*/ 0 w 237"/>
                <a:gd name="T39" fmla="*/ 16 h 122"/>
                <a:gd name="T40" fmla="*/ 4 w 237"/>
                <a:gd name="T41" fmla="*/ 0 h 122"/>
                <a:gd name="T42" fmla="*/ 29 w 237"/>
                <a:gd name="T43" fmla="*/ 4 h 122"/>
                <a:gd name="T44" fmla="*/ 228 w 237"/>
                <a:gd name="T45" fmla="*/ 8 h 122"/>
                <a:gd name="T46" fmla="*/ 228 w 237"/>
                <a:gd name="T47" fmla="*/ 24 h 122"/>
                <a:gd name="T48" fmla="*/ 237 w 237"/>
                <a:gd name="T49" fmla="*/ 61 h 122"/>
                <a:gd name="T50" fmla="*/ 233 w 237"/>
                <a:gd name="T5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7" h="122">
                  <a:moveTo>
                    <a:pt x="233" y="122"/>
                  </a:moveTo>
                  <a:lnTo>
                    <a:pt x="212" y="110"/>
                  </a:lnTo>
                  <a:lnTo>
                    <a:pt x="188" y="114"/>
                  </a:lnTo>
                  <a:lnTo>
                    <a:pt x="184" y="122"/>
                  </a:lnTo>
                  <a:lnTo>
                    <a:pt x="175" y="114"/>
                  </a:lnTo>
                  <a:lnTo>
                    <a:pt x="171" y="114"/>
                  </a:lnTo>
                  <a:lnTo>
                    <a:pt x="163" y="110"/>
                  </a:lnTo>
                  <a:lnTo>
                    <a:pt x="159" y="118"/>
                  </a:lnTo>
                  <a:lnTo>
                    <a:pt x="159" y="114"/>
                  </a:lnTo>
                  <a:lnTo>
                    <a:pt x="151" y="114"/>
                  </a:lnTo>
                  <a:lnTo>
                    <a:pt x="147" y="110"/>
                  </a:lnTo>
                  <a:lnTo>
                    <a:pt x="135" y="114"/>
                  </a:lnTo>
                  <a:lnTo>
                    <a:pt x="131" y="106"/>
                  </a:lnTo>
                  <a:lnTo>
                    <a:pt x="123" y="106"/>
                  </a:lnTo>
                  <a:lnTo>
                    <a:pt x="102" y="102"/>
                  </a:lnTo>
                  <a:lnTo>
                    <a:pt x="98" y="94"/>
                  </a:lnTo>
                  <a:lnTo>
                    <a:pt x="90" y="94"/>
                  </a:lnTo>
                  <a:lnTo>
                    <a:pt x="82" y="89"/>
                  </a:lnTo>
                  <a:lnTo>
                    <a:pt x="82" y="24"/>
                  </a:lnTo>
                  <a:lnTo>
                    <a:pt x="0" y="16"/>
                  </a:lnTo>
                  <a:lnTo>
                    <a:pt x="4" y="0"/>
                  </a:lnTo>
                  <a:lnTo>
                    <a:pt x="29" y="4"/>
                  </a:lnTo>
                  <a:lnTo>
                    <a:pt x="228" y="8"/>
                  </a:lnTo>
                  <a:lnTo>
                    <a:pt x="228" y="24"/>
                  </a:lnTo>
                  <a:lnTo>
                    <a:pt x="237" y="61"/>
                  </a:lnTo>
                  <a:lnTo>
                    <a:pt x="233" y="122"/>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09" name="Freeform 99"/>
            <p:cNvSpPr>
              <a:spLocks/>
            </p:cNvSpPr>
            <p:nvPr/>
          </p:nvSpPr>
          <p:spPr bwMode="auto">
            <a:xfrm>
              <a:off x="2047" y="1704"/>
              <a:ext cx="237" cy="126"/>
            </a:xfrm>
            <a:custGeom>
              <a:avLst/>
              <a:gdLst>
                <a:gd name="T0" fmla="*/ 233 w 237"/>
                <a:gd name="T1" fmla="*/ 122 h 126"/>
                <a:gd name="T2" fmla="*/ 212 w 237"/>
                <a:gd name="T3" fmla="*/ 110 h 126"/>
                <a:gd name="T4" fmla="*/ 188 w 237"/>
                <a:gd name="T5" fmla="*/ 114 h 126"/>
                <a:gd name="T6" fmla="*/ 184 w 237"/>
                <a:gd name="T7" fmla="*/ 122 h 126"/>
                <a:gd name="T8" fmla="*/ 175 w 237"/>
                <a:gd name="T9" fmla="*/ 114 h 126"/>
                <a:gd name="T10" fmla="*/ 171 w 237"/>
                <a:gd name="T11" fmla="*/ 114 h 126"/>
                <a:gd name="T12" fmla="*/ 163 w 237"/>
                <a:gd name="T13" fmla="*/ 110 h 126"/>
                <a:gd name="T14" fmla="*/ 159 w 237"/>
                <a:gd name="T15" fmla="*/ 118 h 126"/>
                <a:gd name="T16" fmla="*/ 159 w 237"/>
                <a:gd name="T17" fmla="*/ 114 h 126"/>
                <a:gd name="T18" fmla="*/ 151 w 237"/>
                <a:gd name="T19" fmla="*/ 114 h 126"/>
                <a:gd name="T20" fmla="*/ 147 w 237"/>
                <a:gd name="T21" fmla="*/ 110 h 126"/>
                <a:gd name="T22" fmla="*/ 135 w 237"/>
                <a:gd name="T23" fmla="*/ 114 h 126"/>
                <a:gd name="T24" fmla="*/ 131 w 237"/>
                <a:gd name="T25" fmla="*/ 106 h 126"/>
                <a:gd name="T26" fmla="*/ 123 w 237"/>
                <a:gd name="T27" fmla="*/ 106 h 126"/>
                <a:gd name="T28" fmla="*/ 102 w 237"/>
                <a:gd name="T29" fmla="*/ 102 h 126"/>
                <a:gd name="T30" fmla="*/ 98 w 237"/>
                <a:gd name="T31" fmla="*/ 94 h 126"/>
                <a:gd name="T32" fmla="*/ 90 w 237"/>
                <a:gd name="T33" fmla="*/ 94 h 126"/>
                <a:gd name="T34" fmla="*/ 82 w 237"/>
                <a:gd name="T35" fmla="*/ 89 h 126"/>
                <a:gd name="T36" fmla="*/ 82 w 237"/>
                <a:gd name="T37" fmla="*/ 24 h 126"/>
                <a:gd name="T38" fmla="*/ 0 w 237"/>
                <a:gd name="T39" fmla="*/ 16 h 126"/>
                <a:gd name="T40" fmla="*/ 4 w 237"/>
                <a:gd name="T41" fmla="*/ 0 h 126"/>
                <a:gd name="T42" fmla="*/ 29 w 237"/>
                <a:gd name="T43" fmla="*/ 4 h 126"/>
                <a:gd name="T44" fmla="*/ 228 w 237"/>
                <a:gd name="T45" fmla="*/ 8 h 126"/>
                <a:gd name="T46" fmla="*/ 228 w 237"/>
                <a:gd name="T47" fmla="*/ 24 h 126"/>
                <a:gd name="T48" fmla="*/ 237 w 237"/>
                <a:gd name="T49" fmla="*/ 61 h 126"/>
                <a:gd name="T50" fmla="*/ 233 w 237"/>
                <a:gd name="T51" fmla="*/ 122 h 126"/>
                <a:gd name="T52" fmla="*/ 233 w 237"/>
                <a:gd name="T5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 h="126">
                  <a:moveTo>
                    <a:pt x="233" y="122"/>
                  </a:moveTo>
                  <a:lnTo>
                    <a:pt x="212" y="110"/>
                  </a:lnTo>
                  <a:lnTo>
                    <a:pt x="188" y="114"/>
                  </a:lnTo>
                  <a:lnTo>
                    <a:pt x="184" y="122"/>
                  </a:lnTo>
                  <a:lnTo>
                    <a:pt x="175" y="114"/>
                  </a:lnTo>
                  <a:lnTo>
                    <a:pt x="171" y="114"/>
                  </a:lnTo>
                  <a:lnTo>
                    <a:pt x="163" y="110"/>
                  </a:lnTo>
                  <a:lnTo>
                    <a:pt x="159" y="118"/>
                  </a:lnTo>
                  <a:lnTo>
                    <a:pt x="159" y="114"/>
                  </a:lnTo>
                  <a:lnTo>
                    <a:pt x="151" y="114"/>
                  </a:lnTo>
                  <a:lnTo>
                    <a:pt x="147" y="110"/>
                  </a:lnTo>
                  <a:lnTo>
                    <a:pt x="135" y="114"/>
                  </a:lnTo>
                  <a:lnTo>
                    <a:pt x="131" y="106"/>
                  </a:lnTo>
                  <a:lnTo>
                    <a:pt x="123" y="106"/>
                  </a:lnTo>
                  <a:lnTo>
                    <a:pt x="102" y="102"/>
                  </a:lnTo>
                  <a:lnTo>
                    <a:pt x="98" y="94"/>
                  </a:lnTo>
                  <a:lnTo>
                    <a:pt x="90" y="94"/>
                  </a:lnTo>
                  <a:lnTo>
                    <a:pt x="82" y="89"/>
                  </a:lnTo>
                  <a:lnTo>
                    <a:pt x="82" y="24"/>
                  </a:lnTo>
                  <a:lnTo>
                    <a:pt x="0" y="16"/>
                  </a:lnTo>
                  <a:lnTo>
                    <a:pt x="4" y="0"/>
                  </a:lnTo>
                  <a:lnTo>
                    <a:pt x="29" y="4"/>
                  </a:lnTo>
                  <a:lnTo>
                    <a:pt x="228" y="8"/>
                  </a:lnTo>
                  <a:lnTo>
                    <a:pt x="228" y="24"/>
                  </a:lnTo>
                  <a:lnTo>
                    <a:pt x="237" y="61"/>
                  </a:lnTo>
                  <a:lnTo>
                    <a:pt x="233" y="122"/>
                  </a:lnTo>
                  <a:lnTo>
                    <a:pt x="233" y="1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10" name="Freeform 100"/>
            <p:cNvSpPr>
              <a:spLocks/>
            </p:cNvSpPr>
            <p:nvPr/>
          </p:nvSpPr>
          <p:spPr bwMode="auto">
            <a:xfrm>
              <a:off x="1538" y="1300"/>
              <a:ext cx="216" cy="184"/>
            </a:xfrm>
            <a:custGeom>
              <a:avLst/>
              <a:gdLst>
                <a:gd name="T0" fmla="*/ 208 w 216"/>
                <a:gd name="T1" fmla="*/ 53 h 184"/>
                <a:gd name="T2" fmla="*/ 159 w 216"/>
                <a:gd name="T3" fmla="*/ 41 h 184"/>
                <a:gd name="T4" fmla="*/ 106 w 216"/>
                <a:gd name="T5" fmla="*/ 41 h 184"/>
                <a:gd name="T6" fmla="*/ 94 w 216"/>
                <a:gd name="T7" fmla="*/ 33 h 184"/>
                <a:gd name="T8" fmla="*/ 82 w 216"/>
                <a:gd name="T9" fmla="*/ 33 h 184"/>
                <a:gd name="T10" fmla="*/ 70 w 216"/>
                <a:gd name="T11" fmla="*/ 29 h 184"/>
                <a:gd name="T12" fmla="*/ 70 w 216"/>
                <a:gd name="T13" fmla="*/ 12 h 184"/>
                <a:gd name="T14" fmla="*/ 66 w 216"/>
                <a:gd name="T15" fmla="*/ 8 h 184"/>
                <a:gd name="T16" fmla="*/ 61 w 216"/>
                <a:gd name="T17" fmla="*/ 4 h 184"/>
                <a:gd name="T18" fmla="*/ 57 w 216"/>
                <a:gd name="T19" fmla="*/ 4 h 184"/>
                <a:gd name="T20" fmla="*/ 49 w 216"/>
                <a:gd name="T21" fmla="*/ 0 h 184"/>
                <a:gd name="T22" fmla="*/ 21 w 216"/>
                <a:gd name="T23" fmla="*/ 78 h 184"/>
                <a:gd name="T24" fmla="*/ 0 w 216"/>
                <a:gd name="T25" fmla="*/ 106 h 184"/>
                <a:gd name="T26" fmla="*/ 0 w 216"/>
                <a:gd name="T27" fmla="*/ 135 h 184"/>
                <a:gd name="T28" fmla="*/ 102 w 216"/>
                <a:gd name="T29" fmla="*/ 167 h 184"/>
                <a:gd name="T30" fmla="*/ 175 w 216"/>
                <a:gd name="T31" fmla="*/ 184 h 184"/>
                <a:gd name="T32" fmla="*/ 196 w 216"/>
                <a:gd name="T33" fmla="*/ 110 h 184"/>
                <a:gd name="T34" fmla="*/ 188 w 216"/>
                <a:gd name="T35" fmla="*/ 102 h 184"/>
                <a:gd name="T36" fmla="*/ 216 w 216"/>
                <a:gd name="T37" fmla="*/ 65 h 184"/>
                <a:gd name="T38" fmla="*/ 208 w 216"/>
                <a:gd name="T39" fmla="*/ 5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184">
                  <a:moveTo>
                    <a:pt x="208" y="53"/>
                  </a:moveTo>
                  <a:lnTo>
                    <a:pt x="159" y="41"/>
                  </a:lnTo>
                  <a:lnTo>
                    <a:pt x="106" y="41"/>
                  </a:lnTo>
                  <a:lnTo>
                    <a:pt x="94" y="33"/>
                  </a:lnTo>
                  <a:lnTo>
                    <a:pt x="82" y="33"/>
                  </a:lnTo>
                  <a:lnTo>
                    <a:pt x="70" y="29"/>
                  </a:lnTo>
                  <a:lnTo>
                    <a:pt x="70" y="12"/>
                  </a:lnTo>
                  <a:lnTo>
                    <a:pt x="66" y="8"/>
                  </a:lnTo>
                  <a:lnTo>
                    <a:pt x="61" y="4"/>
                  </a:lnTo>
                  <a:lnTo>
                    <a:pt x="57" y="4"/>
                  </a:lnTo>
                  <a:lnTo>
                    <a:pt x="49" y="0"/>
                  </a:lnTo>
                  <a:lnTo>
                    <a:pt x="21" y="78"/>
                  </a:lnTo>
                  <a:lnTo>
                    <a:pt x="0" y="106"/>
                  </a:lnTo>
                  <a:lnTo>
                    <a:pt x="0" y="135"/>
                  </a:lnTo>
                  <a:lnTo>
                    <a:pt x="102" y="167"/>
                  </a:lnTo>
                  <a:lnTo>
                    <a:pt x="175" y="184"/>
                  </a:lnTo>
                  <a:lnTo>
                    <a:pt x="196" y="110"/>
                  </a:lnTo>
                  <a:lnTo>
                    <a:pt x="188" y="102"/>
                  </a:lnTo>
                  <a:lnTo>
                    <a:pt x="216" y="65"/>
                  </a:lnTo>
                  <a:lnTo>
                    <a:pt x="208" y="5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11" name="Freeform 101"/>
            <p:cNvSpPr>
              <a:spLocks/>
            </p:cNvSpPr>
            <p:nvPr/>
          </p:nvSpPr>
          <p:spPr bwMode="auto">
            <a:xfrm>
              <a:off x="1538" y="1300"/>
              <a:ext cx="216" cy="184"/>
            </a:xfrm>
            <a:custGeom>
              <a:avLst/>
              <a:gdLst>
                <a:gd name="T0" fmla="*/ 208 w 216"/>
                <a:gd name="T1" fmla="*/ 53 h 184"/>
                <a:gd name="T2" fmla="*/ 159 w 216"/>
                <a:gd name="T3" fmla="*/ 41 h 184"/>
                <a:gd name="T4" fmla="*/ 106 w 216"/>
                <a:gd name="T5" fmla="*/ 41 h 184"/>
                <a:gd name="T6" fmla="*/ 94 w 216"/>
                <a:gd name="T7" fmla="*/ 33 h 184"/>
                <a:gd name="T8" fmla="*/ 82 w 216"/>
                <a:gd name="T9" fmla="*/ 33 h 184"/>
                <a:gd name="T10" fmla="*/ 70 w 216"/>
                <a:gd name="T11" fmla="*/ 29 h 184"/>
                <a:gd name="T12" fmla="*/ 70 w 216"/>
                <a:gd name="T13" fmla="*/ 12 h 184"/>
                <a:gd name="T14" fmla="*/ 66 w 216"/>
                <a:gd name="T15" fmla="*/ 8 h 184"/>
                <a:gd name="T16" fmla="*/ 61 w 216"/>
                <a:gd name="T17" fmla="*/ 4 h 184"/>
                <a:gd name="T18" fmla="*/ 57 w 216"/>
                <a:gd name="T19" fmla="*/ 4 h 184"/>
                <a:gd name="T20" fmla="*/ 49 w 216"/>
                <a:gd name="T21" fmla="*/ 0 h 184"/>
                <a:gd name="T22" fmla="*/ 21 w 216"/>
                <a:gd name="T23" fmla="*/ 78 h 184"/>
                <a:gd name="T24" fmla="*/ 0 w 216"/>
                <a:gd name="T25" fmla="*/ 106 h 184"/>
                <a:gd name="T26" fmla="*/ 0 w 216"/>
                <a:gd name="T27" fmla="*/ 135 h 184"/>
                <a:gd name="T28" fmla="*/ 102 w 216"/>
                <a:gd name="T29" fmla="*/ 167 h 184"/>
                <a:gd name="T30" fmla="*/ 175 w 216"/>
                <a:gd name="T31" fmla="*/ 184 h 184"/>
                <a:gd name="T32" fmla="*/ 196 w 216"/>
                <a:gd name="T33" fmla="*/ 110 h 184"/>
                <a:gd name="T34" fmla="*/ 188 w 216"/>
                <a:gd name="T35" fmla="*/ 102 h 184"/>
                <a:gd name="T36" fmla="*/ 216 w 216"/>
                <a:gd name="T37" fmla="*/ 65 h 184"/>
                <a:gd name="T38" fmla="*/ 208 w 216"/>
                <a:gd name="T39" fmla="*/ 53 h 184"/>
                <a:gd name="T40" fmla="*/ 208 w 216"/>
                <a:gd name="T41" fmla="*/ 5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84">
                  <a:moveTo>
                    <a:pt x="208" y="53"/>
                  </a:moveTo>
                  <a:lnTo>
                    <a:pt x="159" y="41"/>
                  </a:lnTo>
                  <a:lnTo>
                    <a:pt x="106" y="41"/>
                  </a:lnTo>
                  <a:lnTo>
                    <a:pt x="94" y="33"/>
                  </a:lnTo>
                  <a:lnTo>
                    <a:pt x="82" y="33"/>
                  </a:lnTo>
                  <a:lnTo>
                    <a:pt x="70" y="29"/>
                  </a:lnTo>
                  <a:lnTo>
                    <a:pt x="70" y="12"/>
                  </a:lnTo>
                  <a:lnTo>
                    <a:pt x="66" y="8"/>
                  </a:lnTo>
                  <a:lnTo>
                    <a:pt x="61" y="4"/>
                  </a:lnTo>
                  <a:lnTo>
                    <a:pt x="57" y="4"/>
                  </a:lnTo>
                  <a:lnTo>
                    <a:pt x="49" y="0"/>
                  </a:lnTo>
                  <a:lnTo>
                    <a:pt x="21" y="78"/>
                  </a:lnTo>
                  <a:lnTo>
                    <a:pt x="0" y="106"/>
                  </a:lnTo>
                  <a:lnTo>
                    <a:pt x="0" y="135"/>
                  </a:lnTo>
                  <a:lnTo>
                    <a:pt x="102" y="167"/>
                  </a:lnTo>
                  <a:lnTo>
                    <a:pt x="175" y="184"/>
                  </a:lnTo>
                  <a:lnTo>
                    <a:pt x="196" y="110"/>
                  </a:lnTo>
                  <a:lnTo>
                    <a:pt x="188" y="102"/>
                  </a:lnTo>
                  <a:lnTo>
                    <a:pt x="216" y="65"/>
                  </a:lnTo>
                  <a:lnTo>
                    <a:pt x="208" y="53"/>
                  </a:lnTo>
                  <a:lnTo>
                    <a:pt x="208"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12" name="Freeform 102"/>
            <p:cNvSpPr>
              <a:spLocks/>
            </p:cNvSpPr>
            <p:nvPr/>
          </p:nvSpPr>
          <p:spPr bwMode="auto">
            <a:xfrm>
              <a:off x="2626" y="1488"/>
              <a:ext cx="158" cy="98"/>
            </a:xfrm>
            <a:custGeom>
              <a:avLst/>
              <a:gdLst>
                <a:gd name="T0" fmla="*/ 142 w 158"/>
                <a:gd name="T1" fmla="*/ 12 h 98"/>
                <a:gd name="T2" fmla="*/ 138 w 158"/>
                <a:gd name="T3" fmla="*/ 4 h 98"/>
                <a:gd name="T4" fmla="*/ 130 w 158"/>
                <a:gd name="T5" fmla="*/ 0 h 98"/>
                <a:gd name="T6" fmla="*/ 20 w 158"/>
                <a:gd name="T7" fmla="*/ 20 h 98"/>
                <a:gd name="T8" fmla="*/ 20 w 158"/>
                <a:gd name="T9" fmla="*/ 12 h 98"/>
                <a:gd name="T10" fmla="*/ 0 w 158"/>
                <a:gd name="T11" fmla="*/ 24 h 98"/>
                <a:gd name="T12" fmla="*/ 8 w 158"/>
                <a:gd name="T13" fmla="*/ 69 h 98"/>
                <a:gd name="T14" fmla="*/ 12 w 158"/>
                <a:gd name="T15" fmla="*/ 98 h 98"/>
                <a:gd name="T16" fmla="*/ 40 w 158"/>
                <a:gd name="T17" fmla="*/ 93 h 98"/>
                <a:gd name="T18" fmla="*/ 134 w 158"/>
                <a:gd name="T19" fmla="*/ 77 h 98"/>
                <a:gd name="T20" fmla="*/ 142 w 158"/>
                <a:gd name="T21" fmla="*/ 73 h 98"/>
                <a:gd name="T22" fmla="*/ 158 w 158"/>
                <a:gd name="T23" fmla="*/ 57 h 98"/>
                <a:gd name="T24" fmla="*/ 142 w 158"/>
                <a:gd name="T25" fmla="*/ 40 h 98"/>
                <a:gd name="T26" fmla="*/ 142 w 158"/>
                <a:gd name="T27" fmla="*/ 32 h 98"/>
                <a:gd name="T28" fmla="*/ 150 w 158"/>
                <a:gd name="T29" fmla="*/ 16 h 98"/>
                <a:gd name="T30" fmla="*/ 142 w 158"/>
                <a:gd name="T31"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98">
                  <a:moveTo>
                    <a:pt x="142" y="12"/>
                  </a:moveTo>
                  <a:lnTo>
                    <a:pt x="138" y="4"/>
                  </a:lnTo>
                  <a:lnTo>
                    <a:pt x="130" y="0"/>
                  </a:lnTo>
                  <a:lnTo>
                    <a:pt x="20" y="20"/>
                  </a:lnTo>
                  <a:lnTo>
                    <a:pt x="20" y="12"/>
                  </a:lnTo>
                  <a:lnTo>
                    <a:pt x="0" y="24"/>
                  </a:lnTo>
                  <a:lnTo>
                    <a:pt x="8" y="69"/>
                  </a:lnTo>
                  <a:lnTo>
                    <a:pt x="12" y="98"/>
                  </a:lnTo>
                  <a:lnTo>
                    <a:pt x="40" y="93"/>
                  </a:lnTo>
                  <a:lnTo>
                    <a:pt x="134" y="77"/>
                  </a:lnTo>
                  <a:lnTo>
                    <a:pt x="142" y="73"/>
                  </a:lnTo>
                  <a:lnTo>
                    <a:pt x="158" y="57"/>
                  </a:lnTo>
                  <a:lnTo>
                    <a:pt x="142" y="40"/>
                  </a:lnTo>
                  <a:lnTo>
                    <a:pt x="142" y="32"/>
                  </a:lnTo>
                  <a:lnTo>
                    <a:pt x="150" y="16"/>
                  </a:lnTo>
                  <a:lnTo>
                    <a:pt x="142" y="12"/>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13" name="Freeform 103"/>
            <p:cNvSpPr>
              <a:spLocks/>
            </p:cNvSpPr>
            <p:nvPr/>
          </p:nvSpPr>
          <p:spPr bwMode="auto">
            <a:xfrm>
              <a:off x="2626" y="1488"/>
              <a:ext cx="158" cy="98"/>
            </a:xfrm>
            <a:custGeom>
              <a:avLst/>
              <a:gdLst>
                <a:gd name="T0" fmla="*/ 142 w 158"/>
                <a:gd name="T1" fmla="*/ 12 h 98"/>
                <a:gd name="T2" fmla="*/ 138 w 158"/>
                <a:gd name="T3" fmla="*/ 4 h 98"/>
                <a:gd name="T4" fmla="*/ 130 w 158"/>
                <a:gd name="T5" fmla="*/ 0 h 98"/>
                <a:gd name="T6" fmla="*/ 20 w 158"/>
                <a:gd name="T7" fmla="*/ 20 h 98"/>
                <a:gd name="T8" fmla="*/ 20 w 158"/>
                <a:gd name="T9" fmla="*/ 12 h 98"/>
                <a:gd name="T10" fmla="*/ 0 w 158"/>
                <a:gd name="T11" fmla="*/ 24 h 98"/>
                <a:gd name="T12" fmla="*/ 8 w 158"/>
                <a:gd name="T13" fmla="*/ 69 h 98"/>
                <a:gd name="T14" fmla="*/ 12 w 158"/>
                <a:gd name="T15" fmla="*/ 98 h 98"/>
                <a:gd name="T16" fmla="*/ 40 w 158"/>
                <a:gd name="T17" fmla="*/ 93 h 98"/>
                <a:gd name="T18" fmla="*/ 134 w 158"/>
                <a:gd name="T19" fmla="*/ 77 h 98"/>
                <a:gd name="T20" fmla="*/ 142 w 158"/>
                <a:gd name="T21" fmla="*/ 73 h 98"/>
                <a:gd name="T22" fmla="*/ 158 w 158"/>
                <a:gd name="T23" fmla="*/ 57 h 98"/>
                <a:gd name="T24" fmla="*/ 142 w 158"/>
                <a:gd name="T25" fmla="*/ 40 h 98"/>
                <a:gd name="T26" fmla="*/ 142 w 158"/>
                <a:gd name="T27" fmla="*/ 32 h 98"/>
                <a:gd name="T28" fmla="*/ 150 w 158"/>
                <a:gd name="T29" fmla="*/ 16 h 98"/>
                <a:gd name="T30" fmla="*/ 142 w 158"/>
                <a:gd name="T31" fmla="*/ 12 h 98"/>
                <a:gd name="T32" fmla="*/ 142 w 158"/>
                <a:gd name="T3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98">
                  <a:moveTo>
                    <a:pt x="142" y="12"/>
                  </a:moveTo>
                  <a:lnTo>
                    <a:pt x="138" y="4"/>
                  </a:lnTo>
                  <a:lnTo>
                    <a:pt x="130" y="0"/>
                  </a:lnTo>
                  <a:lnTo>
                    <a:pt x="20" y="20"/>
                  </a:lnTo>
                  <a:lnTo>
                    <a:pt x="20" y="12"/>
                  </a:lnTo>
                  <a:lnTo>
                    <a:pt x="0" y="24"/>
                  </a:lnTo>
                  <a:lnTo>
                    <a:pt x="8" y="69"/>
                  </a:lnTo>
                  <a:lnTo>
                    <a:pt x="12" y="98"/>
                  </a:lnTo>
                  <a:lnTo>
                    <a:pt x="40" y="93"/>
                  </a:lnTo>
                  <a:lnTo>
                    <a:pt x="134" y="77"/>
                  </a:lnTo>
                  <a:lnTo>
                    <a:pt x="142" y="73"/>
                  </a:lnTo>
                  <a:lnTo>
                    <a:pt x="158" y="57"/>
                  </a:lnTo>
                  <a:lnTo>
                    <a:pt x="142" y="40"/>
                  </a:lnTo>
                  <a:lnTo>
                    <a:pt x="142" y="32"/>
                  </a:lnTo>
                  <a:lnTo>
                    <a:pt x="150" y="16"/>
                  </a:lnTo>
                  <a:lnTo>
                    <a:pt x="142" y="12"/>
                  </a:lnTo>
                  <a:lnTo>
                    <a:pt x="142" y="1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14" name="Freeform 104"/>
            <p:cNvSpPr>
              <a:spLocks/>
            </p:cNvSpPr>
            <p:nvPr/>
          </p:nvSpPr>
          <p:spPr bwMode="auto">
            <a:xfrm>
              <a:off x="2841" y="1463"/>
              <a:ext cx="13" cy="25"/>
            </a:xfrm>
            <a:custGeom>
              <a:avLst/>
              <a:gdLst>
                <a:gd name="T0" fmla="*/ 13 w 13"/>
                <a:gd name="T1" fmla="*/ 8 h 25"/>
                <a:gd name="T2" fmla="*/ 13 w 13"/>
                <a:gd name="T3" fmla="*/ 0 h 25"/>
                <a:gd name="T4" fmla="*/ 0 w 13"/>
                <a:gd name="T5" fmla="*/ 4 h 25"/>
                <a:gd name="T6" fmla="*/ 5 w 13"/>
                <a:gd name="T7" fmla="*/ 21 h 25"/>
                <a:gd name="T8" fmla="*/ 5 w 13"/>
                <a:gd name="T9" fmla="*/ 25 h 25"/>
                <a:gd name="T10" fmla="*/ 13 w 13"/>
                <a:gd name="T11" fmla="*/ 21 h 25"/>
                <a:gd name="T12" fmla="*/ 13 w 13"/>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13" y="8"/>
                  </a:moveTo>
                  <a:lnTo>
                    <a:pt x="13" y="0"/>
                  </a:lnTo>
                  <a:lnTo>
                    <a:pt x="0" y="4"/>
                  </a:lnTo>
                  <a:lnTo>
                    <a:pt x="5" y="21"/>
                  </a:lnTo>
                  <a:lnTo>
                    <a:pt x="5" y="25"/>
                  </a:lnTo>
                  <a:lnTo>
                    <a:pt x="13" y="21"/>
                  </a:lnTo>
                  <a:lnTo>
                    <a:pt x="13" y="8"/>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215" name="Freeform 105"/>
            <p:cNvSpPr>
              <a:spLocks/>
            </p:cNvSpPr>
            <p:nvPr/>
          </p:nvSpPr>
          <p:spPr bwMode="auto">
            <a:xfrm>
              <a:off x="2841" y="1463"/>
              <a:ext cx="13" cy="25"/>
            </a:xfrm>
            <a:custGeom>
              <a:avLst/>
              <a:gdLst>
                <a:gd name="T0" fmla="*/ 13 w 13"/>
                <a:gd name="T1" fmla="*/ 8 h 25"/>
                <a:gd name="T2" fmla="*/ 13 w 13"/>
                <a:gd name="T3" fmla="*/ 0 h 25"/>
                <a:gd name="T4" fmla="*/ 0 w 13"/>
                <a:gd name="T5" fmla="*/ 4 h 25"/>
                <a:gd name="T6" fmla="*/ 5 w 13"/>
                <a:gd name="T7" fmla="*/ 21 h 25"/>
                <a:gd name="T8" fmla="*/ 5 w 13"/>
                <a:gd name="T9" fmla="*/ 25 h 25"/>
                <a:gd name="T10" fmla="*/ 13 w 13"/>
                <a:gd name="T11" fmla="*/ 21 h 25"/>
                <a:gd name="T12" fmla="*/ 13 w 13"/>
                <a:gd name="T13" fmla="*/ 8 h 25"/>
                <a:gd name="T14" fmla="*/ 13 w 13"/>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5">
                  <a:moveTo>
                    <a:pt x="13" y="8"/>
                  </a:moveTo>
                  <a:lnTo>
                    <a:pt x="13" y="0"/>
                  </a:lnTo>
                  <a:lnTo>
                    <a:pt x="0" y="4"/>
                  </a:lnTo>
                  <a:lnTo>
                    <a:pt x="5" y="21"/>
                  </a:lnTo>
                  <a:lnTo>
                    <a:pt x="5" y="25"/>
                  </a:lnTo>
                  <a:lnTo>
                    <a:pt x="13" y="21"/>
                  </a:lnTo>
                  <a:lnTo>
                    <a:pt x="13" y="8"/>
                  </a:lnTo>
                  <a:lnTo>
                    <a:pt x="13" y="1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50" name="Freeform 106"/>
            <p:cNvSpPr>
              <a:spLocks/>
            </p:cNvSpPr>
            <p:nvPr/>
          </p:nvSpPr>
          <p:spPr bwMode="auto">
            <a:xfrm>
              <a:off x="2858" y="1471"/>
              <a:ext cx="4" cy="9"/>
            </a:xfrm>
            <a:custGeom>
              <a:avLst/>
              <a:gdLst>
                <a:gd name="T0" fmla="*/ 0 w 4"/>
                <a:gd name="T1" fmla="*/ 0 h 9"/>
                <a:gd name="T2" fmla="*/ 4 w 4"/>
                <a:gd name="T3" fmla="*/ 0 h 9"/>
                <a:gd name="T4" fmla="*/ 4 w 4"/>
                <a:gd name="T5" fmla="*/ 9 h 9"/>
                <a:gd name="T6" fmla="*/ 0 w 4"/>
                <a:gd name="T7" fmla="*/ 0 h 9"/>
              </a:gdLst>
              <a:ahLst/>
              <a:cxnLst>
                <a:cxn ang="0">
                  <a:pos x="T0" y="T1"/>
                </a:cxn>
                <a:cxn ang="0">
                  <a:pos x="T2" y="T3"/>
                </a:cxn>
                <a:cxn ang="0">
                  <a:pos x="T4" y="T5"/>
                </a:cxn>
                <a:cxn ang="0">
                  <a:pos x="T6" y="T7"/>
                </a:cxn>
              </a:cxnLst>
              <a:rect l="0" t="0" r="r" b="b"/>
              <a:pathLst>
                <a:path w="4" h="9">
                  <a:moveTo>
                    <a:pt x="0" y="0"/>
                  </a:moveTo>
                  <a:lnTo>
                    <a:pt x="4" y="0"/>
                  </a:lnTo>
                  <a:lnTo>
                    <a:pt x="4" y="9"/>
                  </a:lnTo>
                  <a:lnTo>
                    <a:pt x="0"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51" name="Freeform 107"/>
            <p:cNvSpPr>
              <a:spLocks/>
            </p:cNvSpPr>
            <p:nvPr/>
          </p:nvSpPr>
          <p:spPr bwMode="auto">
            <a:xfrm>
              <a:off x="2858" y="1471"/>
              <a:ext cx="4" cy="9"/>
            </a:xfrm>
            <a:custGeom>
              <a:avLst/>
              <a:gdLst>
                <a:gd name="T0" fmla="*/ 0 w 4"/>
                <a:gd name="T1" fmla="*/ 0 h 9"/>
                <a:gd name="T2" fmla="*/ 4 w 4"/>
                <a:gd name="T3" fmla="*/ 0 h 9"/>
                <a:gd name="T4" fmla="*/ 4 w 4"/>
                <a:gd name="T5" fmla="*/ 9 h 9"/>
                <a:gd name="T6" fmla="*/ 0 w 4"/>
                <a:gd name="T7" fmla="*/ 0 h 9"/>
                <a:gd name="T8" fmla="*/ 0 w 4"/>
                <a:gd name="T9" fmla="*/ 4 h 9"/>
              </a:gdLst>
              <a:ahLst/>
              <a:cxnLst>
                <a:cxn ang="0">
                  <a:pos x="T0" y="T1"/>
                </a:cxn>
                <a:cxn ang="0">
                  <a:pos x="T2" y="T3"/>
                </a:cxn>
                <a:cxn ang="0">
                  <a:pos x="T4" y="T5"/>
                </a:cxn>
                <a:cxn ang="0">
                  <a:pos x="T6" y="T7"/>
                </a:cxn>
                <a:cxn ang="0">
                  <a:pos x="T8" y="T9"/>
                </a:cxn>
              </a:cxnLst>
              <a:rect l="0" t="0" r="r" b="b"/>
              <a:pathLst>
                <a:path w="4" h="9">
                  <a:moveTo>
                    <a:pt x="0" y="0"/>
                  </a:moveTo>
                  <a:lnTo>
                    <a:pt x="4" y="0"/>
                  </a:lnTo>
                  <a:lnTo>
                    <a:pt x="4" y="9"/>
                  </a:lnTo>
                  <a:lnTo>
                    <a:pt x="0" y="0"/>
                  </a:lnTo>
                  <a:lnTo>
                    <a:pt x="0"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52" name="Freeform 108"/>
            <p:cNvSpPr>
              <a:spLocks/>
            </p:cNvSpPr>
            <p:nvPr/>
          </p:nvSpPr>
          <p:spPr bwMode="auto">
            <a:xfrm>
              <a:off x="2589" y="1745"/>
              <a:ext cx="138" cy="101"/>
            </a:xfrm>
            <a:custGeom>
              <a:avLst/>
              <a:gdLst>
                <a:gd name="T0" fmla="*/ 138 w 138"/>
                <a:gd name="T1" fmla="*/ 32 h 101"/>
                <a:gd name="T2" fmla="*/ 102 w 138"/>
                <a:gd name="T3" fmla="*/ 4 h 101"/>
                <a:gd name="T4" fmla="*/ 69 w 138"/>
                <a:gd name="T5" fmla="*/ 8 h 101"/>
                <a:gd name="T6" fmla="*/ 61 w 138"/>
                <a:gd name="T7" fmla="*/ 0 h 101"/>
                <a:gd name="T8" fmla="*/ 24 w 138"/>
                <a:gd name="T9" fmla="*/ 4 h 101"/>
                <a:gd name="T10" fmla="*/ 4 w 138"/>
                <a:gd name="T11" fmla="*/ 12 h 101"/>
                <a:gd name="T12" fmla="*/ 0 w 138"/>
                <a:gd name="T13" fmla="*/ 24 h 101"/>
                <a:gd name="T14" fmla="*/ 12 w 138"/>
                <a:gd name="T15" fmla="*/ 28 h 101"/>
                <a:gd name="T16" fmla="*/ 24 w 138"/>
                <a:gd name="T17" fmla="*/ 44 h 101"/>
                <a:gd name="T18" fmla="*/ 61 w 138"/>
                <a:gd name="T19" fmla="*/ 73 h 101"/>
                <a:gd name="T20" fmla="*/ 73 w 138"/>
                <a:gd name="T21" fmla="*/ 97 h 101"/>
                <a:gd name="T22" fmla="*/ 81 w 138"/>
                <a:gd name="T23" fmla="*/ 101 h 101"/>
                <a:gd name="T24" fmla="*/ 81 w 138"/>
                <a:gd name="T25" fmla="*/ 85 h 101"/>
                <a:gd name="T26" fmla="*/ 94 w 138"/>
                <a:gd name="T27" fmla="*/ 85 h 101"/>
                <a:gd name="T28" fmla="*/ 98 w 138"/>
                <a:gd name="T29" fmla="*/ 77 h 101"/>
                <a:gd name="T30" fmla="*/ 98 w 138"/>
                <a:gd name="T31" fmla="*/ 81 h 101"/>
                <a:gd name="T32" fmla="*/ 102 w 138"/>
                <a:gd name="T33" fmla="*/ 81 h 101"/>
                <a:gd name="T34" fmla="*/ 98 w 138"/>
                <a:gd name="T35" fmla="*/ 81 h 101"/>
                <a:gd name="T36" fmla="*/ 106 w 138"/>
                <a:gd name="T37" fmla="*/ 77 h 101"/>
                <a:gd name="T38" fmla="*/ 102 w 138"/>
                <a:gd name="T39" fmla="*/ 73 h 101"/>
                <a:gd name="T40" fmla="*/ 106 w 138"/>
                <a:gd name="T41" fmla="*/ 73 h 101"/>
                <a:gd name="T42" fmla="*/ 122 w 138"/>
                <a:gd name="T43" fmla="*/ 57 h 101"/>
                <a:gd name="T44" fmla="*/ 118 w 138"/>
                <a:gd name="T45" fmla="*/ 48 h 101"/>
                <a:gd name="T46" fmla="*/ 122 w 138"/>
                <a:gd name="T47" fmla="*/ 44 h 101"/>
                <a:gd name="T48" fmla="*/ 122 w 138"/>
                <a:gd name="T49" fmla="*/ 53 h 101"/>
                <a:gd name="T50" fmla="*/ 138 w 138"/>
                <a:gd name="T51"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01">
                  <a:moveTo>
                    <a:pt x="138" y="32"/>
                  </a:moveTo>
                  <a:lnTo>
                    <a:pt x="102" y="4"/>
                  </a:lnTo>
                  <a:lnTo>
                    <a:pt x="69" y="8"/>
                  </a:lnTo>
                  <a:lnTo>
                    <a:pt x="61" y="0"/>
                  </a:lnTo>
                  <a:lnTo>
                    <a:pt x="24" y="4"/>
                  </a:lnTo>
                  <a:lnTo>
                    <a:pt x="4" y="12"/>
                  </a:lnTo>
                  <a:lnTo>
                    <a:pt x="0" y="24"/>
                  </a:lnTo>
                  <a:lnTo>
                    <a:pt x="12" y="28"/>
                  </a:lnTo>
                  <a:lnTo>
                    <a:pt x="24" y="44"/>
                  </a:lnTo>
                  <a:lnTo>
                    <a:pt x="61" y="73"/>
                  </a:lnTo>
                  <a:lnTo>
                    <a:pt x="73" y="97"/>
                  </a:lnTo>
                  <a:lnTo>
                    <a:pt x="81" y="101"/>
                  </a:lnTo>
                  <a:lnTo>
                    <a:pt x="81" y="85"/>
                  </a:lnTo>
                  <a:lnTo>
                    <a:pt x="94" y="85"/>
                  </a:lnTo>
                  <a:lnTo>
                    <a:pt x="98" y="77"/>
                  </a:lnTo>
                  <a:lnTo>
                    <a:pt x="98" y="81"/>
                  </a:lnTo>
                  <a:lnTo>
                    <a:pt x="102" y="81"/>
                  </a:lnTo>
                  <a:lnTo>
                    <a:pt x="98" y="81"/>
                  </a:lnTo>
                  <a:lnTo>
                    <a:pt x="106" y="77"/>
                  </a:lnTo>
                  <a:lnTo>
                    <a:pt x="102" y="73"/>
                  </a:lnTo>
                  <a:lnTo>
                    <a:pt x="106" y="73"/>
                  </a:lnTo>
                  <a:lnTo>
                    <a:pt x="122" y="57"/>
                  </a:lnTo>
                  <a:lnTo>
                    <a:pt x="118" y="48"/>
                  </a:lnTo>
                  <a:lnTo>
                    <a:pt x="122" y="44"/>
                  </a:lnTo>
                  <a:lnTo>
                    <a:pt x="122" y="53"/>
                  </a:lnTo>
                  <a:lnTo>
                    <a:pt x="138" y="32"/>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53" name="Freeform 109"/>
            <p:cNvSpPr>
              <a:spLocks/>
            </p:cNvSpPr>
            <p:nvPr/>
          </p:nvSpPr>
          <p:spPr bwMode="auto">
            <a:xfrm>
              <a:off x="2589" y="1745"/>
              <a:ext cx="138" cy="101"/>
            </a:xfrm>
            <a:custGeom>
              <a:avLst/>
              <a:gdLst>
                <a:gd name="T0" fmla="*/ 138 w 138"/>
                <a:gd name="T1" fmla="*/ 32 h 101"/>
                <a:gd name="T2" fmla="*/ 102 w 138"/>
                <a:gd name="T3" fmla="*/ 4 h 101"/>
                <a:gd name="T4" fmla="*/ 69 w 138"/>
                <a:gd name="T5" fmla="*/ 8 h 101"/>
                <a:gd name="T6" fmla="*/ 61 w 138"/>
                <a:gd name="T7" fmla="*/ 0 h 101"/>
                <a:gd name="T8" fmla="*/ 24 w 138"/>
                <a:gd name="T9" fmla="*/ 4 h 101"/>
                <a:gd name="T10" fmla="*/ 4 w 138"/>
                <a:gd name="T11" fmla="*/ 12 h 101"/>
                <a:gd name="T12" fmla="*/ 0 w 138"/>
                <a:gd name="T13" fmla="*/ 24 h 101"/>
                <a:gd name="T14" fmla="*/ 12 w 138"/>
                <a:gd name="T15" fmla="*/ 28 h 101"/>
                <a:gd name="T16" fmla="*/ 24 w 138"/>
                <a:gd name="T17" fmla="*/ 44 h 101"/>
                <a:gd name="T18" fmla="*/ 61 w 138"/>
                <a:gd name="T19" fmla="*/ 73 h 101"/>
                <a:gd name="T20" fmla="*/ 73 w 138"/>
                <a:gd name="T21" fmla="*/ 97 h 101"/>
                <a:gd name="T22" fmla="*/ 81 w 138"/>
                <a:gd name="T23" fmla="*/ 101 h 101"/>
                <a:gd name="T24" fmla="*/ 81 w 138"/>
                <a:gd name="T25" fmla="*/ 85 h 101"/>
                <a:gd name="T26" fmla="*/ 94 w 138"/>
                <a:gd name="T27" fmla="*/ 85 h 101"/>
                <a:gd name="T28" fmla="*/ 98 w 138"/>
                <a:gd name="T29" fmla="*/ 77 h 101"/>
                <a:gd name="T30" fmla="*/ 98 w 138"/>
                <a:gd name="T31" fmla="*/ 81 h 101"/>
                <a:gd name="T32" fmla="*/ 102 w 138"/>
                <a:gd name="T33" fmla="*/ 81 h 101"/>
                <a:gd name="T34" fmla="*/ 98 w 138"/>
                <a:gd name="T35" fmla="*/ 81 h 101"/>
                <a:gd name="T36" fmla="*/ 106 w 138"/>
                <a:gd name="T37" fmla="*/ 77 h 101"/>
                <a:gd name="T38" fmla="*/ 102 w 138"/>
                <a:gd name="T39" fmla="*/ 73 h 101"/>
                <a:gd name="T40" fmla="*/ 106 w 138"/>
                <a:gd name="T41" fmla="*/ 73 h 101"/>
                <a:gd name="T42" fmla="*/ 122 w 138"/>
                <a:gd name="T43" fmla="*/ 57 h 101"/>
                <a:gd name="T44" fmla="*/ 118 w 138"/>
                <a:gd name="T45" fmla="*/ 48 h 101"/>
                <a:gd name="T46" fmla="*/ 122 w 138"/>
                <a:gd name="T47" fmla="*/ 44 h 101"/>
                <a:gd name="T48" fmla="*/ 122 w 138"/>
                <a:gd name="T49" fmla="*/ 53 h 101"/>
                <a:gd name="T50" fmla="*/ 138 w 138"/>
                <a:gd name="T51" fmla="*/ 32 h 101"/>
                <a:gd name="T52" fmla="*/ 138 w 138"/>
                <a:gd name="T53"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8" h="101">
                  <a:moveTo>
                    <a:pt x="138" y="32"/>
                  </a:moveTo>
                  <a:lnTo>
                    <a:pt x="102" y="4"/>
                  </a:lnTo>
                  <a:lnTo>
                    <a:pt x="69" y="8"/>
                  </a:lnTo>
                  <a:lnTo>
                    <a:pt x="61" y="0"/>
                  </a:lnTo>
                  <a:lnTo>
                    <a:pt x="24" y="4"/>
                  </a:lnTo>
                  <a:lnTo>
                    <a:pt x="4" y="12"/>
                  </a:lnTo>
                  <a:lnTo>
                    <a:pt x="0" y="24"/>
                  </a:lnTo>
                  <a:lnTo>
                    <a:pt x="12" y="28"/>
                  </a:lnTo>
                  <a:lnTo>
                    <a:pt x="24" y="44"/>
                  </a:lnTo>
                  <a:lnTo>
                    <a:pt x="61" y="73"/>
                  </a:lnTo>
                  <a:lnTo>
                    <a:pt x="73" y="97"/>
                  </a:lnTo>
                  <a:lnTo>
                    <a:pt x="81" y="101"/>
                  </a:lnTo>
                  <a:lnTo>
                    <a:pt x="81" y="85"/>
                  </a:lnTo>
                  <a:lnTo>
                    <a:pt x="94" y="85"/>
                  </a:lnTo>
                  <a:lnTo>
                    <a:pt x="98" y="77"/>
                  </a:lnTo>
                  <a:lnTo>
                    <a:pt x="98" y="81"/>
                  </a:lnTo>
                  <a:lnTo>
                    <a:pt x="102" y="81"/>
                  </a:lnTo>
                  <a:lnTo>
                    <a:pt x="98" y="81"/>
                  </a:lnTo>
                  <a:lnTo>
                    <a:pt x="106" y="77"/>
                  </a:lnTo>
                  <a:lnTo>
                    <a:pt x="102" y="73"/>
                  </a:lnTo>
                  <a:lnTo>
                    <a:pt x="106" y="73"/>
                  </a:lnTo>
                  <a:lnTo>
                    <a:pt x="122" y="57"/>
                  </a:lnTo>
                  <a:lnTo>
                    <a:pt x="118" y="48"/>
                  </a:lnTo>
                  <a:lnTo>
                    <a:pt x="122" y="44"/>
                  </a:lnTo>
                  <a:lnTo>
                    <a:pt x="122" y="53"/>
                  </a:lnTo>
                  <a:lnTo>
                    <a:pt x="138" y="32"/>
                  </a:lnTo>
                  <a:lnTo>
                    <a:pt x="138" y="3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54" name="Freeform 110"/>
            <p:cNvSpPr>
              <a:spLocks/>
            </p:cNvSpPr>
            <p:nvPr/>
          </p:nvSpPr>
          <p:spPr bwMode="auto">
            <a:xfrm>
              <a:off x="2039" y="1398"/>
              <a:ext cx="188" cy="126"/>
            </a:xfrm>
            <a:custGeom>
              <a:avLst/>
              <a:gdLst>
                <a:gd name="T0" fmla="*/ 183 w 188"/>
                <a:gd name="T1" fmla="*/ 118 h 126"/>
                <a:gd name="T2" fmla="*/ 188 w 188"/>
                <a:gd name="T3" fmla="*/ 126 h 126"/>
                <a:gd name="T4" fmla="*/ 171 w 188"/>
                <a:gd name="T5" fmla="*/ 114 h 126"/>
                <a:gd name="T6" fmla="*/ 151 w 188"/>
                <a:gd name="T7" fmla="*/ 118 h 126"/>
                <a:gd name="T8" fmla="*/ 139 w 188"/>
                <a:gd name="T9" fmla="*/ 110 h 126"/>
                <a:gd name="T10" fmla="*/ 0 w 188"/>
                <a:gd name="T11" fmla="*/ 102 h 126"/>
                <a:gd name="T12" fmla="*/ 4 w 188"/>
                <a:gd name="T13" fmla="*/ 33 h 126"/>
                <a:gd name="T14" fmla="*/ 8 w 188"/>
                <a:gd name="T15" fmla="*/ 0 h 126"/>
                <a:gd name="T16" fmla="*/ 188 w 188"/>
                <a:gd name="T17" fmla="*/ 8 h 126"/>
                <a:gd name="T18" fmla="*/ 179 w 188"/>
                <a:gd name="T19" fmla="*/ 20 h 126"/>
                <a:gd name="T20" fmla="*/ 188 w 188"/>
                <a:gd name="T21" fmla="*/ 33 h 126"/>
                <a:gd name="T22" fmla="*/ 188 w 188"/>
                <a:gd name="T23" fmla="*/ 94 h 126"/>
                <a:gd name="T24" fmla="*/ 183 w 188"/>
                <a:gd name="T25" fmla="*/ 94 h 126"/>
                <a:gd name="T26" fmla="*/ 188 w 188"/>
                <a:gd name="T27" fmla="*/ 106 h 126"/>
                <a:gd name="T28" fmla="*/ 183 w 188"/>
                <a:gd name="T29"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6">
                  <a:moveTo>
                    <a:pt x="183" y="118"/>
                  </a:moveTo>
                  <a:lnTo>
                    <a:pt x="188" y="126"/>
                  </a:lnTo>
                  <a:lnTo>
                    <a:pt x="171" y="114"/>
                  </a:lnTo>
                  <a:lnTo>
                    <a:pt x="151" y="118"/>
                  </a:lnTo>
                  <a:lnTo>
                    <a:pt x="139" y="110"/>
                  </a:lnTo>
                  <a:lnTo>
                    <a:pt x="0" y="102"/>
                  </a:lnTo>
                  <a:lnTo>
                    <a:pt x="4" y="33"/>
                  </a:lnTo>
                  <a:lnTo>
                    <a:pt x="8" y="0"/>
                  </a:lnTo>
                  <a:lnTo>
                    <a:pt x="188" y="8"/>
                  </a:lnTo>
                  <a:lnTo>
                    <a:pt x="179" y="20"/>
                  </a:lnTo>
                  <a:lnTo>
                    <a:pt x="188" y="33"/>
                  </a:lnTo>
                  <a:lnTo>
                    <a:pt x="188" y="94"/>
                  </a:lnTo>
                  <a:lnTo>
                    <a:pt x="183" y="94"/>
                  </a:lnTo>
                  <a:lnTo>
                    <a:pt x="188" y="106"/>
                  </a:lnTo>
                  <a:lnTo>
                    <a:pt x="183" y="118"/>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55" name="Freeform 111"/>
            <p:cNvSpPr>
              <a:spLocks/>
            </p:cNvSpPr>
            <p:nvPr/>
          </p:nvSpPr>
          <p:spPr bwMode="auto">
            <a:xfrm>
              <a:off x="2039" y="1398"/>
              <a:ext cx="188" cy="126"/>
            </a:xfrm>
            <a:custGeom>
              <a:avLst/>
              <a:gdLst>
                <a:gd name="T0" fmla="*/ 183 w 188"/>
                <a:gd name="T1" fmla="*/ 118 h 126"/>
                <a:gd name="T2" fmla="*/ 188 w 188"/>
                <a:gd name="T3" fmla="*/ 126 h 126"/>
                <a:gd name="T4" fmla="*/ 171 w 188"/>
                <a:gd name="T5" fmla="*/ 114 h 126"/>
                <a:gd name="T6" fmla="*/ 151 w 188"/>
                <a:gd name="T7" fmla="*/ 118 h 126"/>
                <a:gd name="T8" fmla="*/ 139 w 188"/>
                <a:gd name="T9" fmla="*/ 110 h 126"/>
                <a:gd name="T10" fmla="*/ 0 w 188"/>
                <a:gd name="T11" fmla="*/ 102 h 126"/>
                <a:gd name="T12" fmla="*/ 4 w 188"/>
                <a:gd name="T13" fmla="*/ 33 h 126"/>
                <a:gd name="T14" fmla="*/ 8 w 188"/>
                <a:gd name="T15" fmla="*/ 0 h 126"/>
                <a:gd name="T16" fmla="*/ 188 w 188"/>
                <a:gd name="T17" fmla="*/ 8 h 126"/>
                <a:gd name="T18" fmla="*/ 179 w 188"/>
                <a:gd name="T19" fmla="*/ 20 h 126"/>
                <a:gd name="T20" fmla="*/ 188 w 188"/>
                <a:gd name="T21" fmla="*/ 33 h 126"/>
                <a:gd name="T22" fmla="*/ 188 w 188"/>
                <a:gd name="T23" fmla="*/ 94 h 126"/>
                <a:gd name="T24" fmla="*/ 183 w 188"/>
                <a:gd name="T25" fmla="*/ 94 h 126"/>
                <a:gd name="T26" fmla="*/ 188 w 188"/>
                <a:gd name="T27" fmla="*/ 106 h 126"/>
                <a:gd name="T28" fmla="*/ 183 w 188"/>
                <a:gd name="T29" fmla="*/ 118 h 126"/>
                <a:gd name="T30" fmla="*/ 183 w 188"/>
                <a:gd name="T31"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26">
                  <a:moveTo>
                    <a:pt x="183" y="118"/>
                  </a:moveTo>
                  <a:lnTo>
                    <a:pt x="188" y="126"/>
                  </a:lnTo>
                  <a:lnTo>
                    <a:pt x="171" y="114"/>
                  </a:lnTo>
                  <a:lnTo>
                    <a:pt x="151" y="118"/>
                  </a:lnTo>
                  <a:lnTo>
                    <a:pt x="139" y="110"/>
                  </a:lnTo>
                  <a:lnTo>
                    <a:pt x="0" y="102"/>
                  </a:lnTo>
                  <a:lnTo>
                    <a:pt x="4" y="33"/>
                  </a:lnTo>
                  <a:lnTo>
                    <a:pt x="8" y="0"/>
                  </a:lnTo>
                  <a:lnTo>
                    <a:pt x="188" y="8"/>
                  </a:lnTo>
                  <a:lnTo>
                    <a:pt x="179" y="20"/>
                  </a:lnTo>
                  <a:lnTo>
                    <a:pt x="188" y="33"/>
                  </a:lnTo>
                  <a:lnTo>
                    <a:pt x="188" y="94"/>
                  </a:lnTo>
                  <a:lnTo>
                    <a:pt x="183" y="94"/>
                  </a:lnTo>
                  <a:lnTo>
                    <a:pt x="188" y="106"/>
                  </a:lnTo>
                  <a:lnTo>
                    <a:pt x="183" y="118"/>
                  </a:lnTo>
                  <a:lnTo>
                    <a:pt x="183" y="12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355" name="Freeform 112"/>
            <p:cNvSpPr>
              <a:spLocks/>
            </p:cNvSpPr>
            <p:nvPr/>
          </p:nvSpPr>
          <p:spPr bwMode="auto">
            <a:xfrm>
              <a:off x="2398" y="1696"/>
              <a:ext cx="228" cy="81"/>
            </a:xfrm>
            <a:custGeom>
              <a:avLst/>
              <a:gdLst>
                <a:gd name="T0" fmla="*/ 228 w 228"/>
                <a:gd name="T1" fmla="*/ 0 h 81"/>
                <a:gd name="T2" fmla="*/ 228 w 228"/>
                <a:gd name="T3" fmla="*/ 12 h 81"/>
                <a:gd name="T4" fmla="*/ 219 w 228"/>
                <a:gd name="T5" fmla="*/ 20 h 81"/>
                <a:gd name="T6" fmla="*/ 207 w 228"/>
                <a:gd name="T7" fmla="*/ 28 h 81"/>
                <a:gd name="T8" fmla="*/ 203 w 228"/>
                <a:gd name="T9" fmla="*/ 24 h 81"/>
                <a:gd name="T10" fmla="*/ 195 w 228"/>
                <a:gd name="T11" fmla="*/ 32 h 81"/>
                <a:gd name="T12" fmla="*/ 175 w 228"/>
                <a:gd name="T13" fmla="*/ 44 h 81"/>
                <a:gd name="T14" fmla="*/ 171 w 228"/>
                <a:gd name="T15" fmla="*/ 53 h 81"/>
                <a:gd name="T16" fmla="*/ 162 w 228"/>
                <a:gd name="T17" fmla="*/ 57 h 81"/>
                <a:gd name="T18" fmla="*/ 162 w 228"/>
                <a:gd name="T19" fmla="*/ 65 h 81"/>
                <a:gd name="T20" fmla="*/ 126 w 228"/>
                <a:gd name="T21" fmla="*/ 69 h 81"/>
                <a:gd name="T22" fmla="*/ 57 w 228"/>
                <a:gd name="T23" fmla="*/ 77 h 81"/>
                <a:gd name="T24" fmla="*/ 0 w 228"/>
                <a:gd name="T25" fmla="*/ 81 h 81"/>
                <a:gd name="T26" fmla="*/ 4 w 228"/>
                <a:gd name="T27" fmla="*/ 73 h 81"/>
                <a:gd name="T28" fmla="*/ 0 w 228"/>
                <a:gd name="T29" fmla="*/ 65 h 81"/>
                <a:gd name="T30" fmla="*/ 8 w 228"/>
                <a:gd name="T31" fmla="*/ 61 h 81"/>
                <a:gd name="T32" fmla="*/ 8 w 228"/>
                <a:gd name="T33" fmla="*/ 53 h 81"/>
                <a:gd name="T34" fmla="*/ 16 w 228"/>
                <a:gd name="T35" fmla="*/ 49 h 81"/>
                <a:gd name="T36" fmla="*/ 12 w 228"/>
                <a:gd name="T37" fmla="*/ 44 h 81"/>
                <a:gd name="T38" fmla="*/ 16 w 228"/>
                <a:gd name="T39" fmla="*/ 28 h 81"/>
                <a:gd name="T40" fmla="*/ 20 w 228"/>
                <a:gd name="T41" fmla="*/ 28 h 81"/>
                <a:gd name="T42" fmla="*/ 57 w 228"/>
                <a:gd name="T43" fmla="*/ 24 h 81"/>
                <a:gd name="T44" fmla="*/ 57 w 228"/>
                <a:gd name="T45" fmla="*/ 20 h 81"/>
                <a:gd name="T46" fmla="*/ 175 w 228"/>
                <a:gd name="T47" fmla="*/ 8 h 81"/>
                <a:gd name="T48" fmla="*/ 228 w 228"/>
                <a:gd name="T4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81">
                  <a:moveTo>
                    <a:pt x="228" y="0"/>
                  </a:moveTo>
                  <a:lnTo>
                    <a:pt x="228" y="12"/>
                  </a:lnTo>
                  <a:lnTo>
                    <a:pt x="219" y="20"/>
                  </a:lnTo>
                  <a:lnTo>
                    <a:pt x="207" y="28"/>
                  </a:lnTo>
                  <a:lnTo>
                    <a:pt x="203" y="24"/>
                  </a:lnTo>
                  <a:lnTo>
                    <a:pt x="195" y="32"/>
                  </a:lnTo>
                  <a:lnTo>
                    <a:pt x="175" y="44"/>
                  </a:lnTo>
                  <a:lnTo>
                    <a:pt x="171" y="53"/>
                  </a:lnTo>
                  <a:lnTo>
                    <a:pt x="162" y="57"/>
                  </a:lnTo>
                  <a:lnTo>
                    <a:pt x="162" y="65"/>
                  </a:lnTo>
                  <a:lnTo>
                    <a:pt x="126" y="69"/>
                  </a:lnTo>
                  <a:lnTo>
                    <a:pt x="57" y="77"/>
                  </a:lnTo>
                  <a:lnTo>
                    <a:pt x="0" y="81"/>
                  </a:lnTo>
                  <a:lnTo>
                    <a:pt x="4" y="73"/>
                  </a:lnTo>
                  <a:lnTo>
                    <a:pt x="0" y="65"/>
                  </a:lnTo>
                  <a:lnTo>
                    <a:pt x="8" y="61"/>
                  </a:lnTo>
                  <a:lnTo>
                    <a:pt x="8" y="53"/>
                  </a:lnTo>
                  <a:lnTo>
                    <a:pt x="16" y="49"/>
                  </a:lnTo>
                  <a:lnTo>
                    <a:pt x="12" y="44"/>
                  </a:lnTo>
                  <a:lnTo>
                    <a:pt x="16" y="28"/>
                  </a:lnTo>
                  <a:lnTo>
                    <a:pt x="20" y="28"/>
                  </a:lnTo>
                  <a:lnTo>
                    <a:pt x="57" y="24"/>
                  </a:lnTo>
                  <a:lnTo>
                    <a:pt x="57" y="20"/>
                  </a:lnTo>
                  <a:lnTo>
                    <a:pt x="175" y="8"/>
                  </a:lnTo>
                  <a:lnTo>
                    <a:pt x="228"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56" name="Freeform 113"/>
            <p:cNvSpPr>
              <a:spLocks/>
            </p:cNvSpPr>
            <p:nvPr/>
          </p:nvSpPr>
          <p:spPr bwMode="auto">
            <a:xfrm>
              <a:off x="2398" y="1696"/>
              <a:ext cx="228" cy="81"/>
            </a:xfrm>
            <a:custGeom>
              <a:avLst/>
              <a:gdLst>
                <a:gd name="T0" fmla="*/ 228 w 228"/>
                <a:gd name="T1" fmla="*/ 0 h 81"/>
                <a:gd name="T2" fmla="*/ 228 w 228"/>
                <a:gd name="T3" fmla="*/ 12 h 81"/>
                <a:gd name="T4" fmla="*/ 219 w 228"/>
                <a:gd name="T5" fmla="*/ 20 h 81"/>
                <a:gd name="T6" fmla="*/ 207 w 228"/>
                <a:gd name="T7" fmla="*/ 28 h 81"/>
                <a:gd name="T8" fmla="*/ 203 w 228"/>
                <a:gd name="T9" fmla="*/ 24 h 81"/>
                <a:gd name="T10" fmla="*/ 195 w 228"/>
                <a:gd name="T11" fmla="*/ 32 h 81"/>
                <a:gd name="T12" fmla="*/ 175 w 228"/>
                <a:gd name="T13" fmla="*/ 44 h 81"/>
                <a:gd name="T14" fmla="*/ 171 w 228"/>
                <a:gd name="T15" fmla="*/ 53 h 81"/>
                <a:gd name="T16" fmla="*/ 162 w 228"/>
                <a:gd name="T17" fmla="*/ 57 h 81"/>
                <a:gd name="T18" fmla="*/ 162 w 228"/>
                <a:gd name="T19" fmla="*/ 65 h 81"/>
                <a:gd name="T20" fmla="*/ 126 w 228"/>
                <a:gd name="T21" fmla="*/ 69 h 81"/>
                <a:gd name="T22" fmla="*/ 57 w 228"/>
                <a:gd name="T23" fmla="*/ 77 h 81"/>
                <a:gd name="T24" fmla="*/ 0 w 228"/>
                <a:gd name="T25" fmla="*/ 81 h 81"/>
                <a:gd name="T26" fmla="*/ 4 w 228"/>
                <a:gd name="T27" fmla="*/ 73 h 81"/>
                <a:gd name="T28" fmla="*/ 0 w 228"/>
                <a:gd name="T29" fmla="*/ 65 h 81"/>
                <a:gd name="T30" fmla="*/ 8 w 228"/>
                <a:gd name="T31" fmla="*/ 61 h 81"/>
                <a:gd name="T32" fmla="*/ 8 w 228"/>
                <a:gd name="T33" fmla="*/ 53 h 81"/>
                <a:gd name="T34" fmla="*/ 16 w 228"/>
                <a:gd name="T35" fmla="*/ 49 h 81"/>
                <a:gd name="T36" fmla="*/ 12 w 228"/>
                <a:gd name="T37" fmla="*/ 44 h 81"/>
                <a:gd name="T38" fmla="*/ 16 w 228"/>
                <a:gd name="T39" fmla="*/ 28 h 81"/>
                <a:gd name="T40" fmla="*/ 20 w 228"/>
                <a:gd name="T41" fmla="*/ 28 h 81"/>
                <a:gd name="T42" fmla="*/ 57 w 228"/>
                <a:gd name="T43" fmla="*/ 24 h 81"/>
                <a:gd name="T44" fmla="*/ 57 w 228"/>
                <a:gd name="T45" fmla="*/ 20 h 81"/>
                <a:gd name="T46" fmla="*/ 175 w 228"/>
                <a:gd name="T47" fmla="*/ 8 h 81"/>
                <a:gd name="T48" fmla="*/ 228 w 228"/>
                <a:gd name="T49" fmla="*/ 0 h 81"/>
                <a:gd name="T50" fmla="*/ 228 w 228"/>
                <a:gd name="T51"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81">
                  <a:moveTo>
                    <a:pt x="228" y="0"/>
                  </a:moveTo>
                  <a:lnTo>
                    <a:pt x="228" y="12"/>
                  </a:lnTo>
                  <a:lnTo>
                    <a:pt x="219" y="20"/>
                  </a:lnTo>
                  <a:lnTo>
                    <a:pt x="207" y="28"/>
                  </a:lnTo>
                  <a:lnTo>
                    <a:pt x="203" y="24"/>
                  </a:lnTo>
                  <a:lnTo>
                    <a:pt x="195" y="32"/>
                  </a:lnTo>
                  <a:lnTo>
                    <a:pt x="175" y="44"/>
                  </a:lnTo>
                  <a:lnTo>
                    <a:pt x="171" y="53"/>
                  </a:lnTo>
                  <a:lnTo>
                    <a:pt x="162" y="57"/>
                  </a:lnTo>
                  <a:lnTo>
                    <a:pt x="162" y="65"/>
                  </a:lnTo>
                  <a:lnTo>
                    <a:pt x="126" y="69"/>
                  </a:lnTo>
                  <a:lnTo>
                    <a:pt x="57" y="77"/>
                  </a:lnTo>
                  <a:lnTo>
                    <a:pt x="0" y="81"/>
                  </a:lnTo>
                  <a:lnTo>
                    <a:pt x="4" y="73"/>
                  </a:lnTo>
                  <a:lnTo>
                    <a:pt x="0" y="65"/>
                  </a:lnTo>
                  <a:lnTo>
                    <a:pt x="8" y="61"/>
                  </a:lnTo>
                  <a:lnTo>
                    <a:pt x="8" y="53"/>
                  </a:lnTo>
                  <a:lnTo>
                    <a:pt x="16" y="49"/>
                  </a:lnTo>
                  <a:lnTo>
                    <a:pt x="12" y="44"/>
                  </a:lnTo>
                  <a:lnTo>
                    <a:pt x="16" y="28"/>
                  </a:lnTo>
                  <a:lnTo>
                    <a:pt x="20" y="28"/>
                  </a:lnTo>
                  <a:lnTo>
                    <a:pt x="57" y="24"/>
                  </a:lnTo>
                  <a:lnTo>
                    <a:pt x="57" y="20"/>
                  </a:lnTo>
                  <a:lnTo>
                    <a:pt x="175" y="8"/>
                  </a:lnTo>
                  <a:lnTo>
                    <a:pt x="228" y="0"/>
                  </a:lnTo>
                  <a:lnTo>
                    <a:pt x="228"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57" name="Freeform 114"/>
            <p:cNvSpPr>
              <a:spLocks/>
            </p:cNvSpPr>
            <p:nvPr/>
          </p:nvSpPr>
          <p:spPr bwMode="auto">
            <a:xfrm>
              <a:off x="1933" y="1720"/>
              <a:ext cx="379" cy="371"/>
            </a:xfrm>
            <a:custGeom>
              <a:avLst/>
              <a:gdLst>
                <a:gd name="T0" fmla="*/ 363 w 379"/>
                <a:gd name="T1" fmla="*/ 110 h 371"/>
                <a:gd name="T2" fmla="*/ 326 w 379"/>
                <a:gd name="T3" fmla="*/ 94 h 371"/>
                <a:gd name="T4" fmla="*/ 298 w 379"/>
                <a:gd name="T5" fmla="*/ 106 h 371"/>
                <a:gd name="T6" fmla="*/ 285 w 379"/>
                <a:gd name="T7" fmla="*/ 98 h 371"/>
                <a:gd name="T8" fmla="*/ 273 w 379"/>
                <a:gd name="T9" fmla="*/ 102 h 371"/>
                <a:gd name="T10" fmla="*/ 265 w 379"/>
                <a:gd name="T11" fmla="*/ 98 h 371"/>
                <a:gd name="T12" fmla="*/ 249 w 379"/>
                <a:gd name="T13" fmla="*/ 98 h 371"/>
                <a:gd name="T14" fmla="*/ 237 w 379"/>
                <a:gd name="T15" fmla="*/ 90 h 371"/>
                <a:gd name="T16" fmla="*/ 212 w 379"/>
                <a:gd name="T17" fmla="*/ 78 h 371"/>
                <a:gd name="T18" fmla="*/ 196 w 379"/>
                <a:gd name="T19" fmla="*/ 73 h 371"/>
                <a:gd name="T20" fmla="*/ 114 w 379"/>
                <a:gd name="T21" fmla="*/ 0 h 371"/>
                <a:gd name="T22" fmla="*/ 0 w 379"/>
                <a:gd name="T23" fmla="*/ 143 h 371"/>
                <a:gd name="T24" fmla="*/ 45 w 379"/>
                <a:gd name="T25" fmla="*/ 196 h 371"/>
                <a:gd name="T26" fmla="*/ 90 w 379"/>
                <a:gd name="T27" fmla="*/ 257 h 371"/>
                <a:gd name="T28" fmla="*/ 110 w 379"/>
                <a:gd name="T29" fmla="*/ 232 h 371"/>
                <a:gd name="T30" fmla="*/ 147 w 379"/>
                <a:gd name="T31" fmla="*/ 232 h 371"/>
                <a:gd name="T32" fmla="*/ 175 w 379"/>
                <a:gd name="T33" fmla="*/ 285 h 371"/>
                <a:gd name="T34" fmla="*/ 200 w 379"/>
                <a:gd name="T35" fmla="*/ 330 h 371"/>
                <a:gd name="T36" fmla="*/ 237 w 379"/>
                <a:gd name="T37" fmla="*/ 363 h 371"/>
                <a:gd name="T38" fmla="*/ 261 w 379"/>
                <a:gd name="T39" fmla="*/ 371 h 371"/>
                <a:gd name="T40" fmla="*/ 257 w 379"/>
                <a:gd name="T41" fmla="*/ 334 h 371"/>
                <a:gd name="T42" fmla="*/ 253 w 379"/>
                <a:gd name="T43" fmla="*/ 322 h 371"/>
                <a:gd name="T44" fmla="*/ 257 w 379"/>
                <a:gd name="T45" fmla="*/ 322 h 371"/>
                <a:gd name="T46" fmla="*/ 257 w 379"/>
                <a:gd name="T47" fmla="*/ 322 h 371"/>
                <a:gd name="T48" fmla="*/ 269 w 379"/>
                <a:gd name="T49" fmla="*/ 306 h 371"/>
                <a:gd name="T50" fmla="*/ 261 w 379"/>
                <a:gd name="T51" fmla="*/ 302 h 371"/>
                <a:gd name="T52" fmla="*/ 273 w 379"/>
                <a:gd name="T53" fmla="*/ 294 h 371"/>
                <a:gd name="T54" fmla="*/ 269 w 379"/>
                <a:gd name="T55" fmla="*/ 294 h 371"/>
                <a:gd name="T56" fmla="*/ 281 w 379"/>
                <a:gd name="T57" fmla="*/ 281 h 371"/>
                <a:gd name="T58" fmla="*/ 294 w 379"/>
                <a:gd name="T59" fmla="*/ 281 h 371"/>
                <a:gd name="T60" fmla="*/ 294 w 379"/>
                <a:gd name="T61" fmla="*/ 273 h 371"/>
                <a:gd name="T62" fmla="*/ 302 w 379"/>
                <a:gd name="T63" fmla="*/ 273 h 371"/>
                <a:gd name="T64" fmla="*/ 306 w 379"/>
                <a:gd name="T65" fmla="*/ 277 h 371"/>
                <a:gd name="T66" fmla="*/ 330 w 379"/>
                <a:gd name="T67" fmla="*/ 261 h 371"/>
                <a:gd name="T68" fmla="*/ 330 w 379"/>
                <a:gd name="T69" fmla="*/ 257 h 371"/>
                <a:gd name="T70" fmla="*/ 334 w 379"/>
                <a:gd name="T71" fmla="*/ 241 h 371"/>
                <a:gd name="T72" fmla="*/ 342 w 379"/>
                <a:gd name="T73" fmla="*/ 245 h 371"/>
                <a:gd name="T74" fmla="*/ 342 w 379"/>
                <a:gd name="T75" fmla="*/ 249 h 371"/>
                <a:gd name="T76" fmla="*/ 367 w 379"/>
                <a:gd name="T77" fmla="*/ 237 h 371"/>
                <a:gd name="T78" fmla="*/ 379 w 379"/>
                <a:gd name="T79" fmla="*/ 19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371">
                  <a:moveTo>
                    <a:pt x="363" y="163"/>
                  </a:moveTo>
                  <a:lnTo>
                    <a:pt x="363" y="110"/>
                  </a:lnTo>
                  <a:lnTo>
                    <a:pt x="347" y="106"/>
                  </a:lnTo>
                  <a:lnTo>
                    <a:pt x="326" y="94"/>
                  </a:lnTo>
                  <a:lnTo>
                    <a:pt x="302" y="98"/>
                  </a:lnTo>
                  <a:lnTo>
                    <a:pt x="298" y="106"/>
                  </a:lnTo>
                  <a:lnTo>
                    <a:pt x="289" y="98"/>
                  </a:lnTo>
                  <a:lnTo>
                    <a:pt x="285" y="98"/>
                  </a:lnTo>
                  <a:lnTo>
                    <a:pt x="277" y="94"/>
                  </a:lnTo>
                  <a:lnTo>
                    <a:pt x="273" y="102"/>
                  </a:lnTo>
                  <a:lnTo>
                    <a:pt x="273" y="98"/>
                  </a:lnTo>
                  <a:lnTo>
                    <a:pt x="265" y="98"/>
                  </a:lnTo>
                  <a:lnTo>
                    <a:pt x="261" y="94"/>
                  </a:lnTo>
                  <a:lnTo>
                    <a:pt x="249" y="98"/>
                  </a:lnTo>
                  <a:lnTo>
                    <a:pt x="245" y="90"/>
                  </a:lnTo>
                  <a:lnTo>
                    <a:pt x="237" y="90"/>
                  </a:lnTo>
                  <a:lnTo>
                    <a:pt x="216" y="86"/>
                  </a:lnTo>
                  <a:lnTo>
                    <a:pt x="212" y="78"/>
                  </a:lnTo>
                  <a:lnTo>
                    <a:pt x="204" y="78"/>
                  </a:lnTo>
                  <a:lnTo>
                    <a:pt x="196" y="73"/>
                  </a:lnTo>
                  <a:lnTo>
                    <a:pt x="196" y="8"/>
                  </a:lnTo>
                  <a:lnTo>
                    <a:pt x="114" y="0"/>
                  </a:lnTo>
                  <a:lnTo>
                    <a:pt x="102" y="155"/>
                  </a:lnTo>
                  <a:lnTo>
                    <a:pt x="0" y="143"/>
                  </a:lnTo>
                  <a:lnTo>
                    <a:pt x="4" y="151"/>
                  </a:lnTo>
                  <a:lnTo>
                    <a:pt x="45" y="196"/>
                  </a:lnTo>
                  <a:lnTo>
                    <a:pt x="57" y="232"/>
                  </a:lnTo>
                  <a:lnTo>
                    <a:pt x="90" y="257"/>
                  </a:lnTo>
                  <a:lnTo>
                    <a:pt x="102" y="249"/>
                  </a:lnTo>
                  <a:lnTo>
                    <a:pt x="110" y="232"/>
                  </a:lnTo>
                  <a:lnTo>
                    <a:pt x="118" y="228"/>
                  </a:lnTo>
                  <a:lnTo>
                    <a:pt x="147" y="232"/>
                  </a:lnTo>
                  <a:lnTo>
                    <a:pt x="167" y="257"/>
                  </a:lnTo>
                  <a:lnTo>
                    <a:pt x="175" y="285"/>
                  </a:lnTo>
                  <a:lnTo>
                    <a:pt x="200" y="310"/>
                  </a:lnTo>
                  <a:lnTo>
                    <a:pt x="200" y="330"/>
                  </a:lnTo>
                  <a:lnTo>
                    <a:pt x="212" y="351"/>
                  </a:lnTo>
                  <a:lnTo>
                    <a:pt x="237" y="363"/>
                  </a:lnTo>
                  <a:lnTo>
                    <a:pt x="253" y="363"/>
                  </a:lnTo>
                  <a:lnTo>
                    <a:pt x="261" y="371"/>
                  </a:lnTo>
                  <a:lnTo>
                    <a:pt x="269" y="367"/>
                  </a:lnTo>
                  <a:lnTo>
                    <a:pt x="257" y="334"/>
                  </a:lnTo>
                  <a:lnTo>
                    <a:pt x="261" y="322"/>
                  </a:lnTo>
                  <a:lnTo>
                    <a:pt x="253" y="322"/>
                  </a:lnTo>
                  <a:lnTo>
                    <a:pt x="253" y="314"/>
                  </a:lnTo>
                  <a:lnTo>
                    <a:pt x="257" y="322"/>
                  </a:lnTo>
                  <a:lnTo>
                    <a:pt x="257" y="314"/>
                  </a:lnTo>
                  <a:lnTo>
                    <a:pt x="257" y="322"/>
                  </a:lnTo>
                  <a:lnTo>
                    <a:pt x="261" y="318"/>
                  </a:lnTo>
                  <a:lnTo>
                    <a:pt x="269" y="306"/>
                  </a:lnTo>
                  <a:lnTo>
                    <a:pt x="265" y="310"/>
                  </a:lnTo>
                  <a:lnTo>
                    <a:pt x="261" y="302"/>
                  </a:lnTo>
                  <a:lnTo>
                    <a:pt x="269" y="302"/>
                  </a:lnTo>
                  <a:lnTo>
                    <a:pt x="273" y="294"/>
                  </a:lnTo>
                  <a:lnTo>
                    <a:pt x="269" y="298"/>
                  </a:lnTo>
                  <a:lnTo>
                    <a:pt x="269" y="294"/>
                  </a:lnTo>
                  <a:lnTo>
                    <a:pt x="281" y="290"/>
                  </a:lnTo>
                  <a:lnTo>
                    <a:pt x="281" y="281"/>
                  </a:lnTo>
                  <a:lnTo>
                    <a:pt x="285" y="285"/>
                  </a:lnTo>
                  <a:lnTo>
                    <a:pt x="294" y="281"/>
                  </a:lnTo>
                  <a:lnTo>
                    <a:pt x="285" y="273"/>
                  </a:lnTo>
                  <a:lnTo>
                    <a:pt x="294" y="273"/>
                  </a:lnTo>
                  <a:lnTo>
                    <a:pt x="289" y="277"/>
                  </a:lnTo>
                  <a:lnTo>
                    <a:pt x="302" y="273"/>
                  </a:lnTo>
                  <a:lnTo>
                    <a:pt x="298" y="277"/>
                  </a:lnTo>
                  <a:lnTo>
                    <a:pt x="306" y="277"/>
                  </a:lnTo>
                  <a:lnTo>
                    <a:pt x="294" y="285"/>
                  </a:lnTo>
                  <a:lnTo>
                    <a:pt x="330" y="261"/>
                  </a:lnTo>
                  <a:lnTo>
                    <a:pt x="326" y="265"/>
                  </a:lnTo>
                  <a:lnTo>
                    <a:pt x="330" y="257"/>
                  </a:lnTo>
                  <a:lnTo>
                    <a:pt x="338" y="253"/>
                  </a:lnTo>
                  <a:lnTo>
                    <a:pt x="334" y="241"/>
                  </a:lnTo>
                  <a:lnTo>
                    <a:pt x="342" y="237"/>
                  </a:lnTo>
                  <a:lnTo>
                    <a:pt x="342" y="245"/>
                  </a:lnTo>
                  <a:lnTo>
                    <a:pt x="351" y="245"/>
                  </a:lnTo>
                  <a:lnTo>
                    <a:pt x="342" y="249"/>
                  </a:lnTo>
                  <a:lnTo>
                    <a:pt x="371" y="241"/>
                  </a:lnTo>
                  <a:lnTo>
                    <a:pt x="367" y="237"/>
                  </a:lnTo>
                  <a:lnTo>
                    <a:pt x="371" y="228"/>
                  </a:lnTo>
                  <a:lnTo>
                    <a:pt x="379" y="196"/>
                  </a:lnTo>
                  <a:lnTo>
                    <a:pt x="363" y="16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61" name="Freeform 115"/>
            <p:cNvSpPr>
              <a:spLocks/>
            </p:cNvSpPr>
            <p:nvPr/>
          </p:nvSpPr>
          <p:spPr bwMode="auto">
            <a:xfrm>
              <a:off x="1933" y="1720"/>
              <a:ext cx="379" cy="371"/>
            </a:xfrm>
            <a:custGeom>
              <a:avLst/>
              <a:gdLst>
                <a:gd name="T0" fmla="*/ 363 w 379"/>
                <a:gd name="T1" fmla="*/ 110 h 371"/>
                <a:gd name="T2" fmla="*/ 326 w 379"/>
                <a:gd name="T3" fmla="*/ 94 h 371"/>
                <a:gd name="T4" fmla="*/ 298 w 379"/>
                <a:gd name="T5" fmla="*/ 106 h 371"/>
                <a:gd name="T6" fmla="*/ 285 w 379"/>
                <a:gd name="T7" fmla="*/ 98 h 371"/>
                <a:gd name="T8" fmla="*/ 273 w 379"/>
                <a:gd name="T9" fmla="*/ 102 h 371"/>
                <a:gd name="T10" fmla="*/ 265 w 379"/>
                <a:gd name="T11" fmla="*/ 98 h 371"/>
                <a:gd name="T12" fmla="*/ 249 w 379"/>
                <a:gd name="T13" fmla="*/ 98 h 371"/>
                <a:gd name="T14" fmla="*/ 237 w 379"/>
                <a:gd name="T15" fmla="*/ 90 h 371"/>
                <a:gd name="T16" fmla="*/ 212 w 379"/>
                <a:gd name="T17" fmla="*/ 78 h 371"/>
                <a:gd name="T18" fmla="*/ 196 w 379"/>
                <a:gd name="T19" fmla="*/ 73 h 371"/>
                <a:gd name="T20" fmla="*/ 114 w 379"/>
                <a:gd name="T21" fmla="*/ 0 h 371"/>
                <a:gd name="T22" fmla="*/ 0 w 379"/>
                <a:gd name="T23" fmla="*/ 143 h 371"/>
                <a:gd name="T24" fmla="*/ 45 w 379"/>
                <a:gd name="T25" fmla="*/ 196 h 371"/>
                <a:gd name="T26" fmla="*/ 90 w 379"/>
                <a:gd name="T27" fmla="*/ 257 h 371"/>
                <a:gd name="T28" fmla="*/ 110 w 379"/>
                <a:gd name="T29" fmla="*/ 232 h 371"/>
                <a:gd name="T30" fmla="*/ 147 w 379"/>
                <a:gd name="T31" fmla="*/ 232 h 371"/>
                <a:gd name="T32" fmla="*/ 175 w 379"/>
                <a:gd name="T33" fmla="*/ 285 h 371"/>
                <a:gd name="T34" fmla="*/ 200 w 379"/>
                <a:gd name="T35" fmla="*/ 330 h 371"/>
                <a:gd name="T36" fmla="*/ 237 w 379"/>
                <a:gd name="T37" fmla="*/ 363 h 371"/>
                <a:gd name="T38" fmla="*/ 261 w 379"/>
                <a:gd name="T39" fmla="*/ 371 h 371"/>
                <a:gd name="T40" fmla="*/ 257 w 379"/>
                <a:gd name="T41" fmla="*/ 334 h 371"/>
                <a:gd name="T42" fmla="*/ 253 w 379"/>
                <a:gd name="T43" fmla="*/ 322 h 371"/>
                <a:gd name="T44" fmla="*/ 257 w 379"/>
                <a:gd name="T45" fmla="*/ 322 h 371"/>
                <a:gd name="T46" fmla="*/ 257 w 379"/>
                <a:gd name="T47" fmla="*/ 322 h 371"/>
                <a:gd name="T48" fmla="*/ 269 w 379"/>
                <a:gd name="T49" fmla="*/ 306 h 371"/>
                <a:gd name="T50" fmla="*/ 261 w 379"/>
                <a:gd name="T51" fmla="*/ 302 h 371"/>
                <a:gd name="T52" fmla="*/ 273 w 379"/>
                <a:gd name="T53" fmla="*/ 294 h 371"/>
                <a:gd name="T54" fmla="*/ 269 w 379"/>
                <a:gd name="T55" fmla="*/ 294 h 371"/>
                <a:gd name="T56" fmla="*/ 281 w 379"/>
                <a:gd name="T57" fmla="*/ 281 h 371"/>
                <a:gd name="T58" fmla="*/ 294 w 379"/>
                <a:gd name="T59" fmla="*/ 281 h 371"/>
                <a:gd name="T60" fmla="*/ 294 w 379"/>
                <a:gd name="T61" fmla="*/ 273 h 371"/>
                <a:gd name="T62" fmla="*/ 302 w 379"/>
                <a:gd name="T63" fmla="*/ 273 h 371"/>
                <a:gd name="T64" fmla="*/ 306 w 379"/>
                <a:gd name="T65" fmla="*/ 277 h 371"/>
                <a:gd name="T66" fmla="*/ 330 w 379"/>
                <a:gd name="T67" fmla="*/ 261 h 371"/>
                <a:gd name="T68" fmla="*/ 330 w 379"/>
                <a:gd name="T69" fmla="*/ 257 h 371"/>
                <a:gd name="T70" fmla="*/ 334 w 379"/>
                <a:gd name="T71" fmla="*/ 241 h 371"/>
                <a:gd name="T72" fmla="*/ 342 w 379"/>
                <a:gd name="T73" fmla="*/ 245 h 371"/>
                <a:gd name="T74" fmla="*/ 342 w 379"/>
                <a:gd name="T75" fmla="*/ 249 h 371"/>
                <a:gd name="T76" fmla="*/ 367 w 379"/>
                <a:gd name="T77" fmla="*/ 237 h 371"/>
                <a:gd name="T78" fmla="*/ 379 w 379"/>
                <a:gd name="T79" fmla="*/ 196 h 371"/>
                <a:gd name="T80" fmla="*/ 363 w 379"/>
                <a:gd name="T81" fmla="*/ 1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9" h="371">
                  <a:moveTo>
                    <a:pt x="363" y="163"/>
                  </a:moveTo>
                  <a:lnTo>
                    <a:pt x="363" y="110"/>
                  </a:lnTo>
                  <a:lnTo>
                    <a:pt x="347" y="106"/>
                  </a:lnTo>
                  <a:lnTo>
                    <a:pt x="326" y="94"/>
                  </a:lnTo>
                  <a:lnTo>
                    <a:pt x="302" y="98"/>
                  </a:lnTo>
                  <a:lnTo>
                    <a:pt x="298" y="106"/>
                  </a:lnTo>
                  <a:lnTo>
                    <a:pt x="289" y="98"/>
                  </a:lnTo>
                  <a:lnTo>
                    <a:pt x="285" y="98"/>
                  </a:lnTo>
                  <a:lnTo>
                    <a:pt x="277" y="94"/>
                  </a:lnTo>
                  <a:lnTo>
                    <a:pt x="273" y="102"/>
                  </a:lnTo>
                  <a:lnTo>
                    <a:pt x="273" y="98"/>
                  </a:lnTo>
                  <a:lnTo>
                    <a:pt x="265" y="98"/>
                  </a:lnTo>
                  <a:lnTo>
                    <a:pt x="261" y="94"/>
                  </a:lnTo>
                  <a:lnTo>
                    <a:pt x="249" y="98"/>
                  </a:lnTo>
                  <a:lnTo>
                    <a:pt x="245" y="90"/>
                  </a:lnTo>
                  <a:lnTo>
                    <a:pt x="237" y="90"/>
                  </a:lnTo>
                  <a:lnTo>
                    <a:pt x="216" y="86"/>
                  </a:lnTo>
                  <a:lnTo>
                    <a:pt x="212" y="78"/>
                  </a:lnTo>
                  <a:lnTo>
                    <a:pt x="204" y="78"/>
                  </a:lnTo>
                  <a:lnTo>
                    <a:pt x="196" y="73"/>
                  </a:lnTo>
                  <a:lnTo>
                    <a:pt x="196" y="8"/>
                  </a:lnTo>
                  <a:lnTo>
                    <a:pt x="114" y="0"/>
                  </a:lnTo>
                  <a:lnTo>
                    <a:pt x="102" y="155"/>
                  </a:lnTo>
                  <a:lnTo>
                    <a:pt x="0" y="143"/>
                  </a:lnTo>
                  <a:lnTo>
                    <a:pt x="4" y="151"/>
                  </a:lnTo>
                  <a:lnTo>
                    <a:pt x="45" y="196"/>
                  </a:lnTo>
                  <a:lnTo>
                    <a:pt x="57" y="232"/>
                  </a:lnTo>
                  <a:lnTo>
                    <a:pt x="90" y="257"/>
                  </a:lnTo>
                  <a:lnTo>
                    <a:pt x="102" y="249"/>
                  </a:lnTo>
                  <a:lnTo>
                    <a:pt x="110" y="232"/>
                  </a:lnTo>
                  <a:lnTo>
                    <a:pt x="118" y="228"/>
                  </a:lnTo>
                  <a:lnTo>
                    <a:pt x="147" y="232"/>
                  </a:lnTo>
                  <a:lnTo>
                    <a:pt x="167" y="257"/>
                  </a:lnTo>
                  <a:lnTo>
                    <a:pt x="175" y="285"/>
                  </a:lnTo>
                  <a:lnTo>
                    <a:pt x="200" y="310"/>
                  </a:lnTo>
                  <a:lnTo>
                    <a:pt x="200" y="330"/>
                  </a:lnTo>
                  <a:lnTo>
                    <a:pt x="212" y="351"/>
                  </a:lnTo>
                  <a:lnTo>
                    <a:pt x="237" y="363"/>
                  </a:lnTo>
                  <a:lnTo>
                    <a:pt x="253" y="363"/>
                  </a:lnTo>
                  <a:lnTo>
                    <a:pt x="261" y="371"/>
                  </a:lnTo>
                  <a:lnTo>
                    <a:pt x="269" y="367"/>
                  </a:lnTo>
                  <a:lnTo>
                    <a:pt x="257" y="334"/>
                  </a:lnTo>
                  <a:lnTo>
                    <a:pt x="261" y="322"/>
                  </a:lnTo>
                  <a:lnTo>
                    <a:pt x="253" y="322"/>
                  </a:lnTo>
                  <a:lnTo>
                    <a:pt x="253" y="314"/>
                  </a:lnTo>
                  <a:lnTo>
                    <a:pt x="257" y="322"/>
                  </a:lnTo>
                  <a:lnTo>
                    <a:pt x="257" y="314"/>
                  </a:lnTo>
                  <a:lnTo>
                    <a:pt x="257" y="322"/>
                  </a:lnTo>
                  <a:lnTo>
                    <a:pt x="261" y="318"/>
                  </a:lnTo>
                  <a:lnTo>
                    <a:pt x="269" y="306"/>
                  </a:lnTo>
                  <a:lnTo>
                    <a:pt x="265" y="310"/>
                  </a:lnTo>
                  <a:lnTo>
                    <a:pt x="261" y="302"/>
                  </a:lnTo>
                  <a:lnTo>
                    <a:pt x="269" y="302"/>
                  </a:lnTo>
                  <a:lnTo>
                    <a:pt x="273" y="294"/>
                  </a:lnTo>
                  <a:lnTo>
                    <a:pt x="269" y="298"/>
                  </a:lnTo>
                  <a:lnTo>
                    <a:pt x="269" y="294"/>
                  </a:lnTo>
                  <a:lnTo>
                    <a:pt x="281" y="290"/>
                  </a:lnTo>
                  <a:lnTo>
                    <a:pt x="281" y="281"/>
                  </a:lnTo>
                  <a:lnTo>
                    <a:pt x="285" y="285"/>
                  </a:lnTo>
                  <a:lnTo>
                    <a:pt x="294" y="281"/>
                  </a:lnTo>
                  <a:lnTo>
                    <a:pt x="285" y="273"/>
                  </a:lnTo>
                  <a:lnTo>
                    <a:pt x="294" y="273"/>
                  </a:lnTo>
                  <a:lnTo>
                    <a:pt x="289" y="277"/>
                  </a:lnTo>
                  <a:lnTo>
                    <a:pt x="302" y="273"/>
                  </a:lnTo>
                  <a:lnTo>
                    <a:pt x="298" y="277"/>
                  </a:lnTo>
                  <a:lnTo>
                    <a:pt x="306" y="277"/>
                  </a:lnTo>
                  <a:lnTo>
                    <a:pt x="294" y="285"/>
                  </a:lnTo>
                  <a:lnTo>
                    <a:pt x="330" y="261"/>
                  </a:lnTo>
                  <a:lnTo>
                    <a:pt x="326" y="265"/>
                  </a:lnTo>
                  <a:lnTo>
                    <a:pt x="330" y="257"/>
                  </a:lnTo>
                  <a:lnTo>
                    <a:pt x="338" y="253"/>
                  </a:lnTo>
                  <a:lnTo>
                    <a:pt x="334" y="241"/>
                  </a:lnTo>
                  <a:lnTo>
                    <a:pt x="342" y="237"/>
                  </a:lnTo>
                  <a:lnTo>
                    <a:pt x="342" y="245"/>
                  </a:lnTo>
                  <a:lnTo>
                    <a:pt x="351" y="245"/>
                  </a:lnTo>
                  <a:lnTo>
                    <a:pt x="342" y="249"/>
                  </a:lnTo>
                  <a:lnTo>
                    <a:pt x="371" y="241"/>
                  </a:lnTo>
                  <a:lnTo>
                    <a:pt x="367" y="237"/>
                  </a:lnTo>
                  <a:lnTo>
                    <a:pt x="371" y="228"/>
                  </a:lnTo>
                  <a:lnTo>
                    <a:pt x="379" y="196"/>
                  </a:lnTo>
                  <a:lnTo>
                    <a:pt x="363" y="163"/>
                  </a:lnTo>
                  <a:lnTo>
                    <a:pt x="363" y="16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62" name="Freeform 116"/>
            <p:cNvSpPr>
              <a:spLocks/>
            </p:cNvSpPr>
            <p:nvPr/>
          </p:nvSpPr>
          <p:spPr bwMode="auto">
            <a:xfrm>
              <a:off x="2198" y="2014"/>
              <a:ext cx="16" cy="28"/>
            </a:xfrm>
            <a:custGeom>
              <a:avLst/>
              <a:gdLst>
                <a:gd name="T0" fmla="*/ 16 w 16"/>
                <a:gd name="T1" fmla="*/ 0 h 28"/>
                <a:gd name="T2" fmla="*/ 0 w 16"/>
                <a:gd name="T3" fmla="*/ 28 h 28"/>
                <a:gd name="T4" fmla="*/ 4 w 16"/>
                <a:gd name="T5" fmla="*/ 16 h 28"/>
                <a:gd name="T6" fmla="*/ 16 w 16"/>
                <a:gd name="T7" fmla="*/ 0 h 28"/>
              </a:gdLst>
              <a:ahLst/>
              <a:cxnLst>
                <a:cxn ang="0">
                  <a:pos x="T0" y="T1"/>
                </a:cxn>
                <a:cxn ang="0">
                  <a:pos x="T2" y="T3"/>
                </a:cxn>
                <a:cxn ang="0">
                  <a:pos x="T4" y="T5"/>
                </a:cxn>
                <a:cxn ang="0">
                  <a:pos x="T6" y="T7"/>
                </a:cxn>
              </a:cxnLst>
              <a:rect l="0" t="0" r="r" b="b"/>
              <a:pathLst>
                <a:path w="16" h="28">
                  <a:moveTo>
                    <a:pt x="16" y="0"/>
                  </a:moveTo>
                  <a:lnTo>
                    <a:pt x="0" y="28"/>
                  </a:lnTo>
                  <a:lnTo>
                    <a:pt x="4" y="16"/>
                  </a:lnTo>
                  <a:lnTo>
                    <a:pt x="16"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63" name="Freeform 117"/>
            <p:cNvSpPr>
              <a:spLocks/>
            </p:cNvSpPr>
            <p:nvPr/>
          </p:nvSpPr>
          <p:spPr bwMode="auto">
            <a:xfrm>
              <a:off x="2198" y="2014"/>
              <a:ext cx="16" cy="28"/>
            </a:xfrm>
            <a:custGeom>
              <a:avLst/>
              <a:gdLst>
                <a:gd name="T0" fmla="*/ 16 w 16"/>
                <a:gd name="T1" fmla="*/ 0 h 28"/>
                <a:gd name="T2" fmla="*/ 0 w 16"/>
                <a:gd name="T3" fmla="*/ 28 h 28"/>
                <a:gd name="T4" fmla="*/ 4 w 16"/>
                <a:gd name="T5" fmla="*/ 16 h 28"/>
                <a:gd name="T6" fmla="*/ 16 w 16"/>
                <a:gd name="T7" fmla="*/ 0 h 28"/>
                <a:gd name="T8" fmla="*/ 16 w 16"/>
                <a:gd name="T9" fmla="*/ 4 h 28"/>
              </a:gdLst>
              <a:ahLst/>
              <a:cxnLst>
                <a:cxn ang="0">
                  <a:pos x="T0" y="T1"/>
                </a:cxn>
                <a:cxn ang="0">
                  <a:pos x="T2" y="T3"/>
                </a:cxn>
                <a:cxn ang="0">
                  <a:pos x="T4" y="T5"/>
                </a:cxn>
                <a:cxn ang="0">
                  <a:pos x="T6" y="T7"/>
                </a:cxn>
                <a:cxn ang="0">
                  <a:pos x="T8" y="T9"/>
                </a:cxn>
              </a:cxnLst>
              <a:rect l="0" t="0" r="r" b="b"/>
              <a:pathLst>
                <a:path w="16" h="28">
                  <a:moveTo>
                    <a:pt x="16" y="0"/>
                  </a:moveTo>
                  <a:lnTo>
                    <a:pt x="0" y="28"/>
                  </a:lnTo>
                  <a:lnTo>
                    <a:pt x="4" y="16"/>
                  </a:lnTo>
                  <a:lnTo>
                    <a:pt x="16" y="0"/>
                  </a:lnTo>
                  <a:lnTo>
                    <a:pt x="16"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64" name="Freeform 118"/>
            <p:cNvSpPr>
              <a:spLocks/>
            </p:cNvSpPr>
            <p:nvPr/>
          </p:nvSpPr>
          <p:spPr bwMode="auto">
            <a:xfrm>
              <a:off x="1754" y="1500"/>
              <a:ext cx="155" cy="187"/>
            </a:xfrm>
            <a:custGeom>
              <a:avLst/>
              <a:gdLst>
                <a:gd name="T0" fmla="*/ 155 w 155"/>
                <a:gd name="T1" fmla="*/ 53 h 187"/>
                <a:gd name="T2" fmla="*/ 102 w 155"/>
                <a:gd name="T3" fmla="*/ 45 h 187"/>
                <a:gd name="T4" fmla="*/ 106 w 155"/>
                <a:gd name="T5" fmla="*/ 12 h 187"/>
                <a:gd name="T6" fmla="*/ 33 w 155"/>
                <a:gd name="T7" fmla="*/ 0 h 187"/>
                <a:gd name="T8" fmla="*/ 0 w 155"/>
                <a:gd name="T9" fmla="*/ 167 h 187"/>
                <a:gd name="T10" fmla="*/ 135 w 155"/>
                <a:gd name="T11" fmla="*/ 187 h 187"/>
                <a:gd name="T12" fmla="*/ 155 w 155"/>
                <a:gd name="T13" fmla="*/ 53 h 187"/>
              </a:gdLst>
              <a:ahLst/>
              <a:cxnLst>
                <a:cxn ang="0">
                  <a:pos x="T0" y="T1"/>
                </a:cxn>
                <a:cxn ang="0">
                  <a:pos x="T2" y="T3"/>
                </a:cxn>
                <a:cxn ang="0">
                  <a:pos x="T4" y="T5"/>
                </a:cxn>
                <a:cxn ang="0">
                  <a:pos x="T6" y="T7"/>
                </a:cxn>
                <a:cxn ang="0">
                  <a:pos x="T8" y="T9"/>
                </a:cxn>
                <a:cxn ang="0">
                  <a:pos x="T10" y="T11"/>
                </a:cxn>
                <a:cxn ang="0">
                  <a:pos x="T12" y="T13"/>
                </a:cxn>
              </a:cxnLst>
              <a:rect l="0" t="0" r="r" b="b"/>
              <a:pathLst>
                <a:path w="155" h="187">
                  <a:moveTo>
                    <a:pt x="155" y="53"/>
                  </a:moveTo>
                  <a:lnTo>
                    <a:pt x="102" y="45"/>
                  </a:lnTo>
                  <a:lnTo>
                    <a:pt x="106" y="12"/>
                  </a:lnTo>
                  <a:lnTo>
                    <a:pt x="33" y="0"/>
                  </a:lnTo>
                  <a:lnTo>
                    <a:pt x="0" y="167"/>
                  </a:lnTo>
                  <a:lnTo>
                    <a:pt x="135" y="187"/>
                  </a:lnTo>
                  <a:lnTo>
                    <a:pt x="155" y="53"/>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0" name="Freeform 119"/>
            <p:cNvSpPr>
              <a:spLocks/>
            </p:cNvSpPr>
            <p:nvPr/>
          </p:nvSpPr>
          <p:spPr bwMode="auto">
            <a:xfrm>
              <a:off x="1754" y="1500"/>
              <a:ext cx="155" cy="187"/>
            </a:xfrm>
            <a:custGeom>
              <a:avLst/>
              <a:gdLst>
                <a:gd name="T0" fmla="*/ 155 w 155"/>
                <a:gd name="T1" fmla="*/ 53 h 187"/>
                <a:gd name="T2" fmla="*/ 102 w 155"/>
                <a:gd name="T3" fmla="*/ 45 h 187"/>
                <a:gd name="T4" fmla="*/ 106 w 155"/>
                <a:gd name="T5" fmla="*/ 12 h 187"/>
                <a:gd name="T6" fmla="*/ 33 w 155"/>
                <a:gd name="T7" fmla="*/ 0 h 187"/>
                <a:gd name="T8" fmla="*/ 0 w 155"/>
                <a:gd name="T9" fmla="*/ 167 h 187"/>
                <a:gd name="T10" fmla="*/ 135 w 155"/>
                <a:gd name="T11" fmla="*/ 187 h 187"/>
                <a:gd name="T12" fmla="*/ 155 w 155"/>
                <a:gd name="T13" fmla="*/ 53 h 187"/>
                <a:gd name="T14" fmla="*/ 155 w 155"/>
                <a:gd name="T15" fmla="*/ 5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187">
                  <a:moveTo>
                    <a:pt x="155" y="53"/>
                  </a:moveTo>
                  <a:lnTo>
                    <a:pt x="102" y="45"/>
                  </a:lnTo>
                  <a:lnTo>
                    <a:pt x="106" y="12"/>
                  </a:lnTo>
                  <a:lnTo>
                    <a:pt x="33" y="0"/>
                  </a:lnTo>
                  <a:lnTo>
                    <a:pt x="0" y="167"/>
                  </a:lnTo>
                  <a:lnTo>
                    <a:pt x="135" y="187"/>
                  </a:lnTo>
                  <a:lnTo>
                    <a:pt x="155" y="53"/>
                  </a:lnTo>
                  <a:lnTo>
                    <a:pt x="155" y="5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1" name="Freeform 120"/>
            <p:cNvSpPr>
              <a:spLocks/>
            </p:cNvSpPr>
            <p:nvPr/>
          </p:nvSpPr>
          <p:spPr bwMode="auto">
            <a:xfrm>
              <a:off x="2784" y="1365"/>
              <a:ext cx="41" cy="86"/>
            </a:xfrm>
            <a:custGeom>
              <a:avLst/>
              <a:gdLst>
                <a:gd name="T0" fmla="*/ 41 w 41"/>
                <a:gd name="T1" fmla="*/ 17 h 86"/>
                <a:gd name="T2" fmla="*/ 33 w 41"/>
                <a:gd name="T3" fmla="*/ 25 h 86"/>
                <a:gd name="T4" fmla="*/ 29 w 41"/>
                <a:gd name="T5" fmla="*/ 53 h 86"/>
                <a:gd name="T6" fmla="*/ 37 w 41"/>
                <a:gd name="T7" fmla="*/ 82 h 86"/>
                <a:gd name="T8" fmla="*/ 17 w 41"/>
                <a:gd name="T9" fmla="*/ 86 h 86"/>
                <a:gd name="T10" fmla="*/ 5 w 41"/>
                <a:gd name="T11" fmla="*/ 53 h 86"/>
                <a:gd name="T12" fmla="*/ 0 w 41"/>
                <a:gd name="T13" fmla="*/ 25 h 86"/>
                <a:gd name="T14" fmla="*/ 0 w 41"/>
                <a:gd name="T15" fmla="*/ 9 h 86"/>
                <a:gd name="T16" fmla="*/ 41 w 41"/>
                <a:gd name="T17" fmla="*/ 0 h 86"/>
                <a:gd name="T18" fmla="*/ 41 w 41"/>
                <a:gd name="T19" fmla="*/ 1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6">
                  <a:moveTo>
                    <a:pt x="41" y="17"/>
                  </a:moveTo>
                  <a:lnTo>
                    <a:pt x="33" y="25"/>
                  </a:lnTo>
                  <a:lnTo>
                    <a:pt x="29" y="53"/>
                  </a:lnTo>
                  <a:lnTo>
                    <a:pt x="37" y="82"/>
                  </a:lnTo>
                  <a:lnTo>
                    <a:pt x="17" y="86"/>
                  </a:lnTo>
                  <a:lnTo>
                    <a:pt x="5" y="53"/>
                  </a:lnTo>
                  <a:lnTo>
                    <a:pt x="0" y="25"/>
                  </a:lnTo>
                  <a:lnTo>
                    <a:pt x="0" y="9"/>
                  </a:lnTo>
                  <a:lnTo>
                    <a:pt x="41" y="0"/>
                  </a:lnTo>
                  <a:lnTo>
                    <a:pt x="41" y="17"/>
                  </a:lnTo>
                  <a:close/>
                </a:path>
              </a:pathLst>
            </a:custGeom>
            <a:solidFill>
              <a:srgbClr val="FF4500"/>
            </a:solidFill>
            <a:ln w="6350">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2" name="Freeform 121"/>
            <p:cNvSpPr>
              <a:spLocks/>
            </p:cNvSpPr>
            <p:nvPr/>
          </p:nvSpPr>
          <p:spPr bwMode="auto">
            <a:xfrm>
              <a:off x="2784" y="1365"/>
              <a:ext cx="41" cy="86"/>
            </a:xfrm>
            <a:custGeom>
              <a:avLst/>
              <a:gdLst>
                <a:gd name="T0" fmla="*/ 41 w 41"/>
                <a:gd name="T1" fmla="*/ 17 h 86"/>
                <a:gd name="T2" fmla="*/ 33 w 41"/>
                <a:gd name="T3" fmla="*/ 25 h 86"/>
                <a:gd name="T4" fmla="*/ 29 w 41"/>
                <a:gd name="T5" fmla="*/ 53 h 86"/>
                <a:gd name="T6" fmla="*/ 37 w 41"/>
                <a:gd name="T7" fmla="*/ 82 h 86"/>
                <a:gd name="T8" fmla="*/ 17 w 41"/>
                <a:gd name="T9" fmla="*/ 86 h 86"/>
                <a:gd name="T10" fmla="*/ 5 w 41"/>
                <a:gd name="T11" fmla="*/ 53 h 86"/>
                <a:gd name="T12" fmla="*/ 0 w 41"/>
                <a:gd name="T13" fmla="*/ 25 h 86"/>
                <a:gd name="T14" fmla="*/ 0 w 41"/>
                <a:gd name="T15" fmla="*/ 9 h 86"/>
                <a:gd name="T16" fmla="*/ 41 w 41"/>
                <a:gd name="T17" fmla="*/ 0 h 86"/>
                <a:gd name="T18" fmla="*/ 41 w 41"/>
                <a:gd name="T19" fmla="*/ 17 h 86"/>
                <a:gd name="T20" fmla="*/ 41 w 41"/>
                <a:gd name="T21" fmla="*/ 2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86">
                  <a:moveTo>
                    <a:pt x="41" y="17"/>
                  </a:moveTo>
                  <a:lnTo>
                    <a:pt x="33" y="25"/>
                  </a:lnTo>
                  <a:lnTo>
                    <a:pt x="29" y="53"/>
                  </a:lnTo>
                  <a:lnTo>
                    <a:pt x="37" y="82"/>
                  </a:lnTo>
                  <a:lnTo>
                    <a:pt x="17" y="86"/>
                  </a:lnTo>
                  <a:lnTo>
                    <a:pt x="5" y="53"/>
                  </a:lnTo>
                  <a:lnTo>
                    <a:pt x="0" y="25"/>
                  </a:lnTo>
                  <a:lnTo>
                    <a:pt x="0" y="9"/>
                  </a:lnTo>
                  <a:lnTo>
                    <a:pt x="41" y="0"/>
                  </a:lnTo>
                  <a:lnTo>
                    <a:pt x="41" y="17"/>
                  </a:lnTo>
                  <a:lnTo>
                    <a:pt x="41" y="2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3" name="Freeform 122"/>
            <p:cNvSpPr>
              <a:spLocks/>
            </p:cNvSpPr>
            <p:nvPr/>
          </p:nvSpPr>
          <p:spPr bwMode="auto">
            <a:xfrm>
              <a:off x="2573" y="1586"/>
              <a:ext cx="207" cy="118"/>
            </a:xfrm>
            <a:custGeom>
              <a:avLst/>
              <a:gdLst>
                <a:gd name="T0" fmla="*/ 199 w 207"/>
                <a:gd name="T1" fmla="*/ 73 h 118"/>
                <a:gd name="T2" fmla="*/ 191 w 207"/>
                <a:gd name="T3" fmla="*/ 73 h 118"/>
                <a:gd name="T4" fmla="*/ 191 w 207"/>
                <a:gd name="T5" fmla="*/ 77 h 118"/>
                <a:gd name="T6" fmla="*/ 187 w 207"/>
                <a:gd name="T7" fmla="*/ 81 h 118"/>
                <a:gd name="T8" fmla="*/ 187 w 207"/>
                <a:gd name="T9" fmla="*/ 73 h 118"/>
                <a:gd name="T10" fmla="*/ 175 w 207"/>
                <a:gd name="T11" fmla="*/ 69 h 118"/>
                <a:gd name="T12" fmla="*/ 175 w 207"/>
                <a:gd name="T13" fmla="*/ 65 h 118"/>
                <a:gd name="T14" fmla="*/ 191 w 207"/>
                <a:gd name="T15" fmla="*/ 77 h 118"/>
                <a:gd name="T16" fmla="*/ 195 w 207"/>
                <a:gd name="T17" fmla="*/ 69 h 118"/>
                <a:gd name="T18" fmla="*/ 187 w 207"/>
                <a:gd name="T19" fmla="*/ 65 h 118"/>
                <a:gd name="T20" fmla="*/ 191 w 207"/>
                <a:gd name="T21" fmla="*/ 65 h 118"/>
                <a:gd name="T22" fmla="*/ 187 w 207"/>
                <a:gd name="T23" fmla="*/ 57 h 118"/>
                <a:gd name="T24" fmla="*/ 191 w 207"/>
                <a:gd name="T25" fmla="*/ 61 h 118"/>
                <a:gd name="T26" fmla="*/ 191 w 207"/>
                <a:gd name="T27" fmla="*/ 57 h 118"/>
                <a:gd name="T28" fmla="*/ 183 w 207"/>
                <a:gd name="T29" fmla="*/ 57 h 118"/>
                <a:gd name="T30" fmla="*/ 187 w 207"/>
                <a:gd name="T31" fmla="*/ 53 h 118"/>
                <a:gd name="T32" fmla="*/ 183 w 207"/>
                <a:gd name="T33" fmla="*/ 53 h 118"/>
                <a:gd name="T34" fmla="*/ 171 w 207"/>
                <a:gd name="T35" fmla="*/ 40 h 118"/>
                <a:gd name="T36" fmla="*/ 187 w 207"/>
                <a:gd name="T37" fmla="*/ 53 h 118"/>
                <a:gd name="T38" fmla="*/ 187 w 207"/>
                <a:gd name="T39" fmla="*/ 40 h 118"/>
                <a:gd name="T40" fmla="*/ 179 w 207"/>
                <a:gd name="T41" fmla="*/ 40 h 118"/>
                <a:gd name="T42" fmla="*/ 179 w 207"/>
                <a:gd name="T43" fmla="*/ 36 h 118"/>
                <a:gd name="T44" fmla="*/ 167 w 207"/>
                <a:gd name="T45" fmla="*/ 36 h 118"/>
                <a:gd name="T46" fmla="*/ 154 w 207"/>
                <a:gd name="T47" fmla="*/ 32 h 118"/>
                <a:gd name="T48" fmla="*/ 159 w 207"/>
                <a:gd name="T49" fmla="*/ 20 h 118"/>
                <a:gd name="T50" fmla="*/ 159 w 207"/>
                <a:gd name="T51" fmla="*/ 12 h 118"/>
                <a:gd name="T52" fmla="*/ 142 w 207"/>
                <a:gd name="T53" fmla="*/ 4 h 118"/>
                <a:gd name="T54" fmla="*/ 138 w 207"/>
                <a:gd name="T55" fmla="*/ 8 h 118"/>
                <a:gd name="T56" fmla="*/ 122 w 207"/>
                <a:gd name="T57" fmla="*/ 0 h 118"/>
                <a:gd name="T58" fmla="*/ 126 w 207"/>
                <a:gd name="T59" fmla="*/ 12 h 118"/>
                <a:gd name="T60" fmla="*/ 114 w 207"/>
                <a:gd name="T61" fmla="*/ 28 h 118"/>
                <a:gd name="T62" fmla="*/ 110 w 207"/>
                <a:gd name="T63" fmla="*/ 24 h 118"/>
                <a:gd name="T64" fmla="*/ 106 w 207"/>
                <a:gd name="T65" fmla="*/ 40 h 118"/>
                <a:gd name="T66" fmla="*/ 93 w 207"/>
                <a:gd name="T67" fmla="*/ 36 h 118"/>
                <a:gd name="T68" fmla="*/ 81 w 207"/>
                <a:gd name="T69" fmla="*/ 77 h 118"/>
                <a:gd name="T70" fmla="*/ 49 w 207"/>
                <a:gd name="T71" fmla="*/ 89 h 118"/>
                <a:gd name="T72" fmla="*/ 40 w 207"/>
                <a:gd name="T73" fmla="*/ 81 h 118"/>
                <a:gd name="T74" fmla="*/ 12 w 207"/>
                <a:gd name="T75" fmla="*/ 110 h 118"/>
                <a:gd name="T76" fmla="*/ 0 w 207"/>
                <a:gd name="T77" fmla="*/ 118 h 118"/>
                <a:gd name="T78" fmla="*/ 53 w 207"/>
                <a:gd name="T79" fmla="*/ 110 h 118"/>
                <a:gd name="T80" fmla="*/ 199 w 207"/>
                <a:gd name="T81" fmla="*/ 85 h 118"/>
                <a:gd name="T82" fmla="*/ 203 w 207"/>
                <a:gd name="T83" fmla="*/ 85 h 118"/>
                <a:gd name="T84" fmla="*/ 203 w 207"/>
                <a:gd name="T85" fmla="*/ 81 h 118"/>
                <a:gd name="T86" fmla="*/ 203 w 207"/>
                <a:gd name="T87" fmla="*/ 85 h 118"/>
                <a:gd name="T88" fmla="*/ 203 w 207"/>
                <a:gd name="T89" fmla="*/ 81 h 118"/>
                <a:gd name="T90" fmla="*/ 207 w 207"/>
                <a:gd name="T91" fmla="*/ 85 h 118"/>
                <a:gd name="T92" fmla="*/ 199 w 207"/>
                <a:gd name="T93"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118">
                  <a:moveTo>
                    <a:pt x="199" y="73"/>
                  </a:moveTo>
                  <a:lnTo>
                    <a:pt x="191" y="73"/>
                  </a:lnTo>
                  <a:lnTo>
                    <a:pt x="191" y="77"/>
                  </a:lnTo>
                  <a:lnTo>
                    <a:pt x="187" y="81"/>
                  </a:lnTo>
                  <a:lnTo>
                    <a:pt x="187" y="73"/>
                  </a:lnTo>
                  <a:lnTo>
                    <a:pt x="175" y="69"/>
                  </a:lnTo>
                  <a:lnTo>
                    <a:pt x="175" y="65"/>
                  </a:lnTo>
                  <a:lnTo>
                    <a:pt x="191" y="77"/>
                  </a:lnTo>
                  <a:lnTo>
                    <a:pt x="195" y="69"/>
                  </a:lnTo>
                  <a:lnTo>
                    <a:pt x="187" y="65"/>
                  </a:lnTo>
                  <a:lnTo>
                    <a:pt x="191" y="65"/>
                  </a:lnTo>
                  <a:lnTo>
                    <a:pt x="187" y="57"/>
                  </a:lnTo>
                  <a:lnTo>
                    <a:pt x="191" y="61"/>
                  </a:lnTo>
                  <a:lnTo>
                    <a:pt x="191" y="57"/>
                  </a:lnTo>
                  <a:lnTo>
                    <a:pt x="183" y="57"/>
                  </a:lnTo>
                  <a:lnTo>
                    <a:pt x="187" y="53"/>
                  </a:lnTo>
                  <a:lnTo>
                    <a:pt x="183" y="53"/>
                  </a:lnTo>
                  <a:lnTo>
                    <a:pt x="171" y="40"/>
                  </a:lnTo>
                  <a:lnTo>
                    <a:pt x="187" y="53"/>
                  </a:lnTo>
                  <a:lnTo>
                    <a:pt x="187" y="40"/>
                  </a:lnTo>
                  <a:lnTo>
                    <a:pt x="179" y="40"/>
                  </a:lnTo>
                  <a:lnTo>
                    <a:pt x="179" y="36"/>
                  </a:lnTo>
                  <a:lnTo>
                    <a:pt x="167" y="36"/>
                  </a:lnTo>
                  <a:lnTo>
                    <a:pt x="154" y="32"/>
                  </a:lnTo>
                  <a:lnTo>
                    <a:pt x="159" y="20"/>
                  </a:lnTo>
                  <a:lnTo>
                    <a:pt x="159" y="12"/>
                  </a:lnTo>
                  <a:lnTo>
                    <a:pt x="142" y="4"/>
                  </a:lnTo>
                  <a:lnTo>
                    <a:pt x="138" y="8"/>
                  </a:lnTo>
                  <a:lnTo>
                    <a:pt x="122" y="0"/>
                  </a:lnTo>
                  <a:lnTo>
                    <a:pt x="126" y="12"/>
                  </a:lnTo>
                  <a:lnTo>
                    <a:pt x="114" y="28"/>
                  </a:lnTo>
                  <a:lnTo>
                    <a:pt x="110" y="24"/>
                  </a:lnTo>
                  <a:lnTo>
                    <a:pt x="106" y="40"/>
                  </a:lnTo>
                  <a:lnTo>
                    <a:pt x="93" y="36"/>
                  </a:lnTo>
                  <a:lnTo>
                    <a:pt x="81" y="77"/>
                  </a:lnTo>
                  <a:lnTo>
                    <a:pt x="49" y="89"/>
                  </a:lnTo>
                  <a:lnTo>
                    <a:pt x="40" y="81"/>
                  </a:lnTo>
                  <a:lnTo>
                    <a:pt x="12" y="110"/>
                  </a:lnTo>
                  <a:lnTo>
                    <a:pt x="0" y="118"/>
                  </a:lnTo>
                  <a:lnTo>
                    <a:pt x="53" y="110"/>
                  </a:lnTo>
                  <a:lnTo>
                    <a:pt x="199" y="85"/>
                  </a:lnTo>
                  <a:lnTo>
                    <a:pt x="203" y="85"/>
                  </a:lnTo>
                  <a:lnTo>
                    <a:pt x="203" y="81"/>
                  </a:lnTo>
                  <a:lnTo>
                    <a:pt x="203" y="85"/>
                  </a:lnTo>
                  <a:lnTo>
                    <a:pt x="203" y="81"/>
                  </a:lnTo>
                  <a:lnTo>
                    <a:pt x="207" y="85"/>
                  </a:lnTo>
                  <a:lnTo>
                    <a:pt x="199" y="7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4" name="Freeform 123"/>
            <p:cNvSpPr>
              <a:spLocks/>
            </p:cNvSpPr>
            <p:nvPr/>
          </p:nvSpPr>
          <p:spPr bwMode="auto">
            <a:xfrm>
              <a:off x="2573" y="1586"/>
              <a:ext cx="207" cy="118"/>
            </a:xfrm>
            <a:custGeom>
              <a:avLst/>
              <a:gdLst>
                <a:gd name="T0" fmla="*/ 199 w 207"/>
                <a:gd name="T1" fmla="*/ 73 h 118"/>
                <a:gd name="T2" fmla="*/ 191 w 207"/>
                <a:gd name="T3" fmla="*/ 73 h 118"/>
                <a:gd name="T4" fmla="*/ 191 w 207"/>
                <a:gd name="T5" fmla="*/ 77 h 118"/>
                <a:gd name="T6" fmla="*/ 187 w 207"/>
                <a:gd name="T7" fmla="*/ 81 h 118"/>
                <a:gd name="T8" fmla="*/ 187 w 207"/>
                <a:gd name="T9" fmla="*/ 73 h 118"/>
                <a:gd name="T10" fmla="*/ 175 w 207"/>
                <a:gd name="T11" fmla="*/ 69 h 118"/>
                <a:gd name="T12" fmla="*/ 175 w 207"/>
                <a:gd name="T13" fmla="*/ 65 h 118"/>
                <a:gd name="T14" fmla="*/ 191 w 207"/>
                <a:gd name="T15" fmla="*/ 77 h 118"/>
                <a:gd name="T16" fmla="*/ 195 w 207"/>
                <a:gd name="T17" fmla="*/ 69 h 118"/>
                <a:gd name="T18" fmla="*/ 187 w 207"/>
                <a:gd name="T19" fmla="*/ 65 h 118"/>
                <a:gd name="T20" fmla="*/ 191 w 207"/>
                <a:gd name="T21" fmla="*/ 65 h 118"/>
                <a:gd name="T22" fmla="*/ 187 w 207"/>
                <a:gd name="T23" fmla="*/ 57 h 118"/>
                <a:gd name="T24" fmla="*/ 191 w 207"/>
                <a:gd name="T25" fmla="*/ 61 h 118"/>
                <a:gd name="T26" fmla="*/ 191 w 207"/>
                <a:gd name="T27" fmla="*/ 57 h 118"/>
                <a:gd name="T28" fmla="*/ 183 w 207"/>
                <a:gd name="T29" fmla="*/ 57 h 118"/>
                <a:gd name="T30" fmla="*/ 187 w 207"/>
                <a:gd name="T31" fmla="*/ 53 h 118"/>
                <a:gd name="T32" fmla="*/ 183 w 207"/>
                <a:gd name="T33" fmla="*/ 53 h 118"/>
                <a:gd name="T34" fmla="*/ 171 w 207"/>
                <a:gd name="T35" fmla="*/ 40 h 118"/>
                <a:gd name="T36" fmla="*/ 187 w 207"/>
                <a:gd name="T37" fmla="*/ 53 h 118"/>
                <a:gd name="T38" fmla="*/ 187 w 207"/>
                <a:gd name="T39" fmla="*/ 40 h 118"/>
                <a:gd name="T40" fmla="*/ 179 w 207"/>
                <a:gd name="T41" fmla="*/ 40 h 118"/>
                <a:gd name="T42" fmla="*/ 179 w 207"/>
                <a:gd name="T43" fmla="*/ 36 h 118"/>
                <a:gd name="T44" fmla="*/ 167 w 207"/>
                <a:gd name="T45" fmla="*/ 36 h 118"/>
                <a:gd name="T46" fmla="*/ 154 w 207"/>
                <a:gd name="T47" fmla="*/ 32 h 118"/>
                <a:gd name="T48" fmla="*/ 159 w 207"/>
                <a:gd name="T49" fmla="*/ 20 h 118"/>
                <a:gd name="T50" fmla="*/ 159 w 207"/>
                <a:gd name="T51" fmla="*/ 12 h 118"/>
                <a:gd name="T52" fmla="*/ 142 w 207"/>
                <a:gd name="T53" fmla="*/ 4 h 118"/>
                <a:gd name="T54" fmla="*/ 138 w 207"/>
                <a:gd name="T55" fmla="*/ 8 h 118"/>
                <a:gd name="T56" fmla="*/ 122 w 207"/>
                <a:gd name="T57" fmla="*/ 0 h 118"/>
                <a:gd name="T58" fmla="*/ 126 w 207"/>
                <a:gd name="T59" fmla="*/ 12 h 118"/>
                <a:gd name="T60" fmla="*/ 114 w 207"/>
                <a:gd name="T61" fmla="*/ 28 h 118"/>
                <a:gd name="T62" fmla="*/ 110 w 207"/>
                <a:gd name="T63" fmla="*/ 24 h 118"/>
                <a:gd name="T64" fmla="*/ 106 w 207"/>
                <a:gd name="T65" fmla="*/ 40 h 118"/>
                <a:gd name="T66" fmla="*/ 93 w 207"/>
                <a:gd name="T67" fmla="*/ 36 h 118"/>
                <a:gd name="T68" fmla="*/ 81 w 207"/>
                <a:gd name="T69" fmla="*/ 77 h 118"/>
                <a:gd name="T70" fmla="*/ 49 w 207"/>
                <a:gd name="T71" fmla="*/ 89 h 118"/>
                <a:gd name="T72" fmla="*/ 40 w 207"/>
                <a:gd name="T73" fmla="*/ 81 h 118"/>
                <a:gd name="T74" fmla="*/ 12 w 207"/>
                <a:gd name="T75" fmla="*/ 110 h 118"/>
                <a:gd name="T76" fmla="*/ 0 w 207"/>
                <a:gd name="T77" fmla="*/ 118 h 118"/>
                <a:gd name="T78" fmla="*/ 53 w 207"/>
                <a:gd name="T79" fmla="*/ 110 h 118"/>
                <a:gd name="T80" fmla="*/ 199 w 207"/>
                <a:gd name="T81" fmla="*/ 85 h 118"/>
                <a:gd name="T82" fmla="*/ 203 w 207"/>
                <a:gd name="T83" fmla="*/ 85 h 118"/>
                <a:gd name="T84" fmla="*/ 203 w 207"/>
                <a:gd name="T85" fmla="*/ 81 h 118"/>
                <a:gd name="T86" fmla="*/ 203 w 207"/>
                <a:gd name="T87" fmla="*/ 85 h 118"/>
                <a:gd name="T88" fmla="*/ 203 w 207"/>
                <a:gd name="T89" fmla="*/ 81 h 118"/>
                <a:gd name="T90" fmla="*/ 207 w 207"/>
                <a:gd name="T91" fmla="*/ 85 h 118"/>
                <a:gd name="T92" fmla="*/ 199 w 207"/>
                <a:gd name="T93" fmla="*/ 73 h 118"/>
                <a:gd name="T94" fmla="*/ 199 w 207"/>
                <a:gd name="T95" fmla="*/ 7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18">
                  <a:moveTo>
                    <a:pt x="199" y="73"/>
                  </a:moveTo>
                  <a:lnTo>
                    <a:pt x="191" y="73"/>
                  </a:lnTo>
                  <a:lnTo>
                    <a:pt x="191" y="77"/>
                  </a:lnTo>
                  <a:lnTo>
                    <a:pt x="187" y="81"/>
                  </a:lnTo>
                  <a:lnTo>
                    <a:pt x="187" y="73"/>
                  </a:lnTo>
                  <a:lnTo>
                    <a:pt x="175" y="69"/>
                  </a:lnTo>
                  <a:lnTo>
                    <a:pt x="175" y="65"/>
                  </a:lnTo>
                  <a:lnTo>
                    <a:pt x="191" y="77"/>
                  </a:lnTo>
                  <a:lnTo>
                    <a:pt x="195" y="69"/>
                  </a:lnTo>
                  <a:lnTo>
                    <a:pt x="187" y="65"/>
                  </a:lnTo>
                  <a:lnTo>
                    <a:pt x="191" y="65"/>
                  </a:lnTo>
                  <a:lnTo>
                    <a:pt x="187" y="57"/>
                  </a:lnTo>
                  <a:lnTo>
                    <a:pt x="191" y="61"/>
                  </a:lnTo>
                  <a:lnTo>
                    <a:pt x="191" y="57"/>
                  </a:lnTo>
                  <a:lnTo>
                    <a:pt x="183" y="57"/>
                  </a:lnTo>
                  <a:lnTo>
                    <a:pt x="187" y="53"/>
                  </a:lnTo>
                  <a:lnTo>
                    <a:pt x="183" y="53"/>
                  </a:lnTo>
                  <a:lnTo>
                    <a:pt x="171" y="40"/>
                  </a:lnTo>
                  <a:lnTo>
                    <a:pt x="187" y="53"/>
                  </a:lnTo>
                  <a:lnTo>
                    <a:pt x="187" y="40"/>
                  </a:lnTo>
                  <a:lnTo>
                    <a:pt x="179" y="40"/>
                  </a:lnTo>
                  <a:lnTo>
                    <a:pt x="179" y="36"/>
                  </a:lnTo>
                  <a:lnTo>
                    <a:pt x="167" y="36"/>
                  </a:lnTo>
                  <a:lnTo>
                    <a:pt x="154" y="32"/>
                  </a:lnTo>
                  <a:lnTo>
                    <a:pt x="159" y="20"/>
                  </a:lnTo>
                  <a:lnTo>
                    <a:pt x="159" y="12"/>
                  </a:lnTo>
                  <a:lnTo>
                    <a:pt x="142" y="4"/>
                  </a:lnTo>
                  <a:lnTo>
                    <a:pt x="138" y="8"/>
                  </a:lnTo>
                  <a:lnTo>
                    <a:pt x="122" y="0"/>
                  </a:lnTo>
                  <a:lnTo>
                    <a:pt x="126" y="12"/>
                  </a:lnTo>
                  <a:lnTo>
                    <a:pt x="114" y="28"/>
                  </a:lnTo>
                  <a:lnTo>
                    <a:pt x="110" y="24"/>
                  </a:lnTo>
                  <a:lnTo>
                    <a:pt x="106" y="40"/>
                  </a:lnTo>
                  <a:lnTo>
                    <a:pt x="93" y="36"/>
                  </a:lnTo>
                  <a:lnTo>
                    <a:pt x="81" y="77"/>
                  </a:lnTo>
                  <a:lnTo>
                    <a:pt x="49" y="89"/>
                  </a:lnTo>
                  <a:lnTo>
                    <a:pt x="40" y="81"/>
                  </a:lnTo>
                  <a:lnTo>
                    <a:pt x="12" y="110"/>
                  </a:lnTo>
                  <a:lnTo>
                    <a:pt x="0" y="118"/>
                  </a:lnTo>
                  <a:lnTo>
                    <a:pt x="53" y="110"/>
                  </a:lnTo>
                  <a:lnTo>
                    <a:pt x="199" y="85"/>
                  </a:lnTo>
                  <a:lnTo>
                    <a:pt x="203" y="85"/>
                  </a:lnTo>
                  <a:lnTo>
                    <a:pt x="203" y="81"/>
                  </a:lnTo>
                  <a:lnTo>
                    <a:pt x="203" y="85"/>
                  </a:lnTo>
                  <a:lnTo>
                    <a:pt x="203" y="81"/>
                  </a:lnTo>
                  <a:lnTo>
                    <a:pt x="207" y="85"/>
                  </a:lnTo>
                  <a:lnTo>
                    <a:pt x="199" y="73"/>
                  </a:lnTo>
                  <a:lnTo>
                    <a:pt x="199" y="7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5" name="Freeform 124"/>
            <p:cNvSpPr>
              <a:spLocks/>
            </p:cNvSpPr>
            <p:nvPr/>
          </p:nvSpPr>
          <p:spPr bwMode="auto">
            <a:xfrm>
              <a:off x="2772" y="1618"/>
              <a:ext cx="12" cy="33"/>
            </a:xfrm>
            <a:custGeom>
              <a:avLst/>
              <a:gdLst>
                <a:gd name="T0" fmla="*/ 12 w 12"/>
                <a:gd name="T1" fmla="*/ 0 h 33"/>
                <a:gd name="T2" fmla="*/ 4 w 12"/>
                <a:gd name="T3" fmla="*/ 4 h 33"/>
                <a:gd name="T4" fmla="*/ 0 w 12"/>
                <a:gd name="T5" fmla="*/ 21 h 33"/>
                <a:gd name="T6" fmla="*/ 0 w 12"/>
                <a:gd name="T7" fmla="*/ 33 h 33"/>
                <a:gd name="T8" fmla="*/ 12 w 12"/>
                <a:gd name="T9" fmla="*/ 0 h 33"/>
              </a:gdLst>
              <a:ahLst/>
              <a:cxnLst>
                <a:cxn ang="0">
                  <a:pos x="T0" y="T1"/>
                </a:cxn>
                <a:cxn ang="0">
                  <a:pos x="T2" y="T3"/>
                </a:cxn>
                <a:cxn ang="0">
                  <a:pos x="T4" y="T5"/>
                </a:cxn>
                <a:cxn ang="0">
                  <a:pos x="T6" y="T7"/>
                </a:cxn>
                <a:cxn ang="0">
                  <a:pos x="T8" y="T9"/>
                </a:cxn>
              </a:cxnLst>
              <a:rect l="0" t="0" r="r" b="b"/>
              <a:pathLst>
                <a:path w="12" h="33">
                  <a:moveTo>
                    <a:pt x="12" y="0"/>
                  </a:moveTo>
                  <a:lnTo>
                    <a:pt x="4" y="4"/>
                  </a:lnTo>
                  <a:lnTo>
                    <a:pt x="0" y="21"/>
                  </a:lnTo>
                  <a:lnTo>
                    <a:pt x="0" y="33"/>
                  </a:lnTo>
                  <a:lnTo>
                    <a:pt x="12" y="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6" name="Freeform 125"/>
            <p:cNvSpPr>
              <a:spLocks/>
            </p:cNvSpPr>
            <p:nvPr/>
          </p:nvSpPr>
          <p:spPr bwMode="auto">
            <a:xfrm>
              <a:off x="2772" y="1618"/>
              <a:ext cx="12" cy="33"/>
            </a:xfrm>
            <a:custGeom>
              <a:avLst/>
              <a:gdLst>
                <a:gd name="T0" fmla="*/ 12 w 12"/>
                <a:gd name="T1" fmla="*/ 0 h 33"/>
                <a:gd name="T2" fmla="*/ 4 w 12"/>
                <a:gd name="T3" fmla="*/ 4 h 33"/>
                <a:gd name="T4" fmla="*/ 0 w 12"/>
                <a:gd name="T5" fmla="*/ 21 h 33"/>
                <a:gd name="T6" fmla="*/ 0 w 12"/>
                <a:gd name="T7" fmla="*/ 33 h 33"/>
                <a:gd name="T8" fmla="*/ 12 w 12"/>
                <a:gd name="T9" fmla="*/ 0 h 33"/>
                <a:gd name="T10" fmla="*/ 12 w 12"/>
                <a:gd name="T11" fmla="*/ 4 h 33"/>
              </a:gdLst>
              <a:ahLst/>
              <a:cxnLst>
                <a:cxn ang="0">
                  <a:pos x="T0" y="T1"/>
                </a:cxn>
                <a:cxn ang="0">
                  <a:pos x="T2" y="T3"/>
                </a:cxn>
                <a:cxn ang="0">
                  <a:pos x="T4" y="T5"/>
                </a:cxn>
                <a:cxn ang="0">
                  <a:pos x="T6" y="T7"/>
                </a:cxn>
                <a:cxn ang="0">
                  <a:pos x="T8" y="T9"/>
                </a:cxn>
                <a:cxn ang="0">
                  <a:pos x="T10" y="T11"/>
                </a:cxn>
              </a:cxnLst>
              <a:rect l="0" t="0" r="r" b="b"/>
              <a:pathLst>
                <a:path w="12" h="33">
                  <a:moveTo>
                    <a:pt x="12" y="0"/>
                  </a:moveTo>
                  <a:lnTo>
                    <a:pt x="4" y="4"/>
                  </a:lnTo>
                  <a:lnTo>
                    <a:pt x="0" y="21"/>
                  </a:lnTo>
                  <a:lnTo>
                    <a:pt x="0" y="33"/>
                  </a:lnTo>
                  <a:lnTo>
                    <a:pt x="12" y="0"/>
                  </a:lnTo>
                  <a:lnTo>
                    <a:pt x="12"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7" name="Freeform 126"/>
            <p:cNvSpPr>
              <a:spLocks/>
            </p:cNvSpPr>
            <p:nvPr/>
          </p:nvSpPr>
          <p:spPr bwMode="auto">
            <a:xfrm>
              <a:off x="1587" y="1219"/>
              <a:ext cx="179" cy="134"/>
            </a:xfrm>
            <a:custGeom>
              <a:avLst/>
              <a:gdLst>
                <a:gd name="T0" fmla="*/ 159 w 179"/>
                <a:gd name="T1" fmla="*/ 122 h 134"/>
                <a:gd name="T2" fmla="*/ 179 w 179"/>
                <a:gd name="T3" fmla="*/ 32 h 134"/>
                <a:gd name="T4" fmla="*/ 53 w 179"/>
                <a:gd name="T5" fmla="*/ 0 h 134"/>
                <a:gd name="T6" fmla="*/ 57 w 179"/>
                <a:gd name="T7" fmla="*/ 16 h 134"/>
                <a:gd name="T8" fmla="*/ 49 w 179"/>
                <a:gd name="T9" fmla="*/ 20 h 134"/>
                <a:gd name="T10" fmla="*/ 53 w 179"/>
                <a:gd name="T11" fmla="*/ 24 h 134"/>
                <a:gd name="T12" fmla="*/ 49 w 179"/>
                <a:gd name="T13" fmla="*/ 32 h 134"/>
                <a:gd name="T14" fmla="*/ 53 w 179"/>
                <a:gd name="T15" fmla="*/ 32 h 134"/>
                <a:gd name="T16" fmla="*/ 53 w 179"/>
                <a:gd name="T17" fmla="*/ 36 h 134"/>
                <a:gd name="T18" fmla="*/ 49 w 179"/>
                <a:gd name="T19" fmla="*/ 44 h 134"/>
                <a:gd name="T20" fmla="*/ 49 w 179"/>
                <a:gd name="T21" fmla="*/ 57 h 134"/>
                <a:gd name="T22" fmla="*/ 33 w 179"/>
                <a:gd name="T23" fmla="*/ 65 h 134"/>
                <a:gd name="T24" fmla="*/ 29 w 179"/>
                <a:gd name="T25" fmla="*/ 61 h 134"/>
                <a:gd name="T26" fmla="*/ 37 w 179"/>
                <a:gd name="T27" fmla="*/ 53 h 134"/>
                <a:gd name="T28" fmla="*/ 37 w 179"/>
                <a:gd name="T29" fmla="*/ 61 h 134"/>
                <a:gd name="T30" fmla="*/ 41 w 179"/>
                <a:gd name="T31" fmla="*/ 53 h 134"/>
                <a:gd name="T32" fmla="*/ 45 w 179"/>
                <a:gd name="T33" fmla="*/ 53 h 134"/>
                <a:gd name="T34" fmla="*/ 41 w 179"/>
                <a:gd name="T35" fmla="*/ 49 h 134"/>
                <a:gd name="T36" fmla="*/ 45 w 179"/>
                <a:gd name="T37" fmla="*/ 44 h 134"/>
                <a:gd name="T38" fmla="*/ 49 w 179"/>
                <a:gd name="T39" fmla="*/ 44 h 134"/>
                <a:gd name="T40" fmla="*/ 45 w 179"/>
                <a:gd name="T41" fmla="*/ 36 h 134"/>
                <a:gd name="T42" fmla="*/ 29 w 179"/>
                <a:gd name="T43" fmla="*/ 49 h 134"/>
                <a:gd name="T44" fmla="*/ 37 w 179"/>
                <a:gd name="T45" fmla="*/ 53 h 134"/>
                <a:gd name="T46" fmla="*/ 29 w 179"/>
                <a:gd name="T47" fmla="*/ 53 h 134"/>
                <a:gd name="T48" fmla="*/ 41 w 179"/>
                <a:gd name="T49" fmla="*/ 40 h 134"/>
                <a:gd name="T50" fmla="*/ 45 w 179"/>
                <a:gd name="T51" fmla="*/ 28 h 134"/>
                <a:gd name="T52" fmla="*/ 41 w 179"/>
                <a:gd name="T53" fmla="*/ 32 h 134"/>
                <a:gd name="T54" fmla="*/ 37 w 179"/>
                <a:gd name="T55" fmla="*/ 24 h 134"/>
                <a:gd name="T56" fmla="*/ 17 w 179"/>
                <a:gd name="T57" fmla="*/ 20 h 134"/>
                <a:gd name="T58" fmla="*/ 4 w 179"/>
                <a:gd name="T59" fmla="*/ 8 h 134"/>
                <a:gd name="T60" fmla="*/ 0 w 179"/>
                <a:gd name="T61" fmla="*/ 57 h 134"/>
                <a:gd name="T62" fmla="*/ 4 w 179"/>
                <a:gd name="T63" fmla="*/ 57 h 134"/>
                <a:gd name="T64" fmla="*/ 8 w 179"/>
                <a:gd name="T65" fmla="*/ 61 h 134"/>
                <a:gd name="T66" fmla="*/ 0 w 179"/>
                <a:gd name="T67" fmla="*/ 61 h 134"/>
                <a:gd name="T68" fmla="*/ 0 w 179"/>
                <a:gd name="T69" fmla="*/ 65 h 134"/>
                <a:gd name="T70" fmla="*/ 8 w 179"/>
                <a:gd name="T71" fmla="*/ 69 h 134"/>
                <a:gd name="T72" fmla="*/ 0 w 179"/>
                <a:gd name="T73" fmla="*/ 77 h 134"/>
                <a:gd name="T74" fmla="*/ 0 w 179"/>
                <a:gd name="T75" fmla="*/ 69 h 134"/>
                <a:gd name="T76" fmla="*/ 0 w 179"/>
                <a:gd name="T77" fmla="*/ 81 h 134"/>
                <a:gd name="T78" fmla="*/ 8 w 179"/>
                <a:gd name="T79" fmla="*/ 85 h 134"/>
                <a:gd name="T80" fmla="*/ 12 w 179"/>
                <a:gd name="T81" fmla="*/ 85 h 134"/>
                <a:gd name="T82" fmla="*/ 17 w 179"/>
                <a:gd name="T83" fmla="*/ 89 h 134"/>
                <a:gd name="T84" fmla="*/ 21 w 179"/>
                <a:gd name="T85" fmla="*/ 93 h 134"/>
                <a:gd name="T86" fmla="*/ 21 w 179"/>
                <a:gd name="T87" fmla="*/ 110 h 134"/>
                <a:gd name="T88" fmla="*/ 33 w 179"/>
                <a:gd name="T89" fmla="*/ 114 h 134"/>
                <a:gd name="T90" fmla="*/ 45 w 179"/>
                <a:gd name="T91" fmla="*/ 114 h 134"/>
                <a:gd name="T92" fmla="*/ 57 w 179"/>
                <a:gd name="T93" fmla="*/ 122 h 134"/>
                <a:gd name="T94" fmla="*/ 110 w 179"/>
                <a:gd name="T95" fmla="*/ 122 h 134"/>
                <a:gd name="T96" fmla="*/ 159 w 179"/>
                <a:gd name="T97" fmla="*/ 134 h 134"/>
                <a:gd name="T98" fmla="*/ 159 w 179"/>
                <a:gd name="T99"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 h="134">
                  <a:moveTo>
                    <a:pt x="159" y="122"/>
                  </a:moveTo>
                  <a:lnTo>
                    <a:pt x="179" y="32"/>
                  </a:lnTo>
                  <a:lnTo>
                    <a:pt x="53" y="0"/>
                  </a:lnTo>
                  <a:lnTo>
                    <a:pt x="57" y="16"/>
                  </a:lnTo>
                  <a:lnTo>
                    <a:pt x="49" y="20"/>
                  </a:lnTo>
                  <a:lnTo>
                    <a:pt x="53" y="24"/>
                  </a:lnTo>
                  <a:lnTo>
                    <a:pt x="49" y="32"/>
                  </a:lnTo>
                  <a:lnTo>
                    <a:pt x="53" y="32"/>
                  </a:lnTo>
                  <a:lnTo>
                    <a:pt x="53" y="36"/>
                  </a:lnTo>
                  <a:lnTo>
                    <a:pt x="49" y="44"/>
                  </a:lnTo>
                  <a:lnTo>
                    <a:pt x="49" y="57"/>
                  </a:lnTo>
                  <a:lnTo>
                    <a:pt x="33" y="65"/>
                  </a:lnTo>
                  <a:lnTo>
                    <a:pt x="29" y="61"/>
                  </a:lnTo>
                  <a:lnTo>
                    <a:pt x="37" y="53"/>
                  </a:lnTo>
                  <a:lnTo>
                    <a:pt x="37" y="61"/>
                  </a:lnTo>
                  <a:lnTo>
                    <a:pt x="41" y="53"/>
                  </a:lnTo>
                  <a:lnTo>
                    <a:pt x="45" y="53"/>
                  </a:lnTo>
                  <a:lnTo>
                    <a:pt x="41" y="49"/>
                  </a:lnTo>
                  <a:lnTo>
                    <a:pt x="45" y="44"/>
                  </a:lnTo>
                  <a:lnTo>
                    <a:pt x="49" y="44"/>
                  </a:lnTo>
                  <a:lnTo>
                    <a:pt x="45" y="36"/>
                  </a:lnTo>
                  <a:lnTo>
                    <a:pt x="29" y="49"/>
                  </a:lnTo>
                  <a:lnTo>
                    <a:pt x="37" y="53"/>
                  </a:lnTo>
                  <a:lnTo>
                    <a:pt x="29" y="53"/>
                  </a:lnTo>
                  <a:lnTo>
                    <a:pt x="41" y="40"/>
                  </a:lnTo>
                  <a:lnTo>
                    <a:pt x="45" y="28"/>
                  </a:lnTo>
                  <a:lnTo>
                    <a:pt x="41" y="32"/>
                  </a:lnTo>
                  <a:lnTo>
                    <a:pt x="37" y="24"/>
                  </a:lnTo>
                  <a:lnTo>
                    <a:pt x="17" y="20"/>
                  </a:lnTo>
                  <a:lnTo>
                    <a:pt x="4" y="8"/>
                  </a:lnTo>
                  <a:lnTo>
                    <a:pt x="0" y="57"/>
                  </a:lnTo>
                  <a:lnTo>
                    <a:pt x="4" y="57"/>
                  </a:lnTo>
                  <a:lnTo>
                    <a:pt x="8" y="61"/>
                  </a:lnTo>
                  <a:lnTo>
                    <a:pt x="0" y="61"/>
                  </a:lnTo>
                  <a:lnTo>
                    <a:pt x="0" y="65"/>
                  </a:lnTo>
                  <a:lnTo>
                    <a:pt x="8" y="69"/>
                  </a:lnTo>
                  <a:lnTo>
                    <a:pt x="0" y="77"/>
                  </a:lnTo>
                  <a:lnTo>
                    <a:pt x="0" y="69"/>
                  </a:lnTo>
                  <a:lnTo>
                    <a:pt x="0" y="81"/>
                  </a:lnTo>
                  <a:lnTo>
                    <a:pt x="8" y="85"/>
                  </a:lnTo>
                  <a:lnTo>
                    <a:pt x="12" y="85"/>
                  </a:lnTo>
                  <a:lnTo>
                    <a:pt x="17" y="89"/>
                  </a:lnTo>
                  <a:lnTo>
                    <a:pt x="21" y="93"/>
                  </a:lnTo>
                  <a:lnTo>
                    <a:pt x="21" y="110"/>
                  </a:lnTo>
                  <a:lnTo>
                    <a:pt x="33" y="114"/>
                  </a:lnTo>
                  <a:lnTo>
                    <a:pt x="45" y="114"/>
                  </a:lnTo>
                  <a:lnTo>
                    <a:pt x="57" y="122"/>
                  </a:lnTo>
                  <a:lnTo>
                    <a:pt x="110" y="122"/>
                  </a:lnTo>
                  <a:lnTo>
                    <a:pt x="159" y="134"/>
                  </a:lnTo>
                  <a:lnTo>
                    <a:pt x="159" y="122"/>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8" name="Freeform 127"/>
            <p:cNvSpPr>
              <a:spLocks/>
            </p:cNvSpPr>
            <p:nvPr/>
          </p:nvSpPr>
          <p:spPr bwMode="auto">
            <a:xfrm>
              <a:off x="1587" y="1219"/>
              <a:ext cx="179" cy="134"/>
            </a:xfrm>
            <a:custGeom>
              <a:avLst/>
              <a:gdLst>
                <a:gd name="T0" fmla="*/ 159 w 179"/>
                <a:gd name="T1" fmla="*/ 122 h 134"/>
                <a:gd name="T2" fmla="*/ 179 w 179"/>
                <a:gd name="T3" fmla="*/ 32 h 134"/>
                <a:gd name="T4" fmla="*/ 53 w 179"/>
                <a:gd name="T5" fmla="*/ 0 h 134"/>
                <a:gd name="T6" fmla="*/ 57 w 179"/>
                <a:gd name="T7" fmla="*/ 16 h 134"/>
                <a:gd name="T8" fmla="*/ 49 w 179"/>
                <a:gd name="T9" fmla="*/ 20 h 134"/>
                <a:gd name="T10" fmla="*/ 53 w 179"/>
                <a:gd name="T11" fmla="*/ 24 h 134"/>
                <a:gd name="T12" fmla="*/ 49 w 179"/>
                <a:gd name="T13" fmla="*/ 32 h 134"/>
                <a:gd name="T14" fmla="*/ 53 w 179"/>
                <a:gd name="T15" fmla="*/ 32 h 134"/>
                <a:gd name="T16" fmla="*/ 53 w 179"/>
                <a:gd name="T17" fmla="*/ 36 h 134"/>
                <a:gd name="T18" fmla="*/ 49 w 179"/>
                <a:gd name="T19" fmla="*/ 44 h 134"/>
                <a:gd name="T20" fmla="*/ 49 w 179"/>
                <a:gd name="T21" fmla="*/ 57 h 134"/>
                <a:gd name="T22" fmla="*/ 33 w 179"/>
                <a:gd name="T23" fmla="*/ 65 h 134"/>
                <a:gd name="T24" fmla="*/ 29 w 179"/>
                <a:gd name="T25" fmla="*/ 61 h 134"/>
                <a:gd name="T26" fmla="*/ 37 w 179"/>
                <a:gd name="T27" fmla="*/ 53 h 134"/>
                <a:gd name="T28" fmla="*/ 37 w 179"/>
                <a:gd name="T29" fmla="*/ 61 h 134"/>
                <a:gd name="T30" fmla="*/ 41 w 179"/>
                <a:gd name="T31" fmla="*/ 53 h 134"/>
                <a:gd name="T32" fmla="*/ 45 w 179"/>
                <a:gd name="T33" fmla="*/ 53 h 134"/>
                <a:gd name="T34" fmla="*/ 41 w 179"/>
                <a:gd name="T35" fmla="*/ 49 h 134"/>
                <a:gd name="T36" fmla="*/ 45 w 179"/>
                <a:gd name="T37" fmla="*/ 44 h 134"/>
                <a:gd name="T38" fmla="*/ 49 w 179"/>
                <a:gd name="T39" fmla="*/ 44 h 134"/>
                <a:gd name="T40" fmla="*/ 45 w 179"/>
                <a:gd name="T41" fmla="*/ 36 h 134"/>
                <a:gd name="T42" fmla="*/ 29 w 179"/>
                <a:gd name="T43" fmla="*/ 49 h 134"/>
                <a:gd name="T44" fmla="*/ 37 w 179"/>
                <a:gd name="T45" fmla="*/ 53 h 134"/>
                <a:gd name="T46" fmla="*/ 29 w 179"/>
                <a:gd name="T47" fmla="*/ 53 h 134"/>
                <a:gd name="T48" fmla="*/ 41 w 179"/>
                <a:gd name="T49" fmla="*/ 40 h 134"/>
                <a:gd name="T50" fmla="*/ 45 w 179"/>
                <a:gd name="T51" fmla="*/ 28 h 134"/>
                <a:gd name="T52" fmla="*/ 41 w 179"/>
                <a:gd name="T53" fmla="*/ 32 h 134"/>
                <a:gd name="T54" fmla="*/ 37 w 179"/>
                <a:gd name="T55" fmla="*/ 24 h 134"/>
                <a:gd name="T56" fmla="*/ 17 w 179"/>
                <a:gd name="T57" fmla="*/ 20 h 134"/>
                <a:gd name="T58" fmla="*/ 4 w 179"/>
                <a:gd name="T59" fmla="*/ 8 h 134"/>
                <a:gd name="T60" fmla="*/ 0 w 179"/>
                <a:gd name="T61" fmla="*/ 57 h 134"/>
                <a:gd name="T62" fmla="*/ 4 w 179"/>
                <a:gd name="T63" fmla="*/ 57 h 134"/>
                <a:gd name="T64" fmla="*/ 8 w 179"/>
                <a:gd name="T65" fmla="*/ 61 h 134"/>
                <a:gd name="T66" fmla="*/ 0 w 179"/>
                <a:gd name="T67" fmla="*/ 61 h 134"/>
                <a:gd name="T68" fmla="*/ 0 w 179"/>
                <a:gd name="T69" fmla="*/ 65 h 134"/>
                <a:gd name="T70" fmla="*/ 8 w 179"/>
                <a:gd name="T71" fmla="*/ 69 h 134"/>
                <a:gd name="T72" fmla="*/ 0 w 179"/>
                <a:gd name="T73" fmla="*/ 77 h 134"/>
                <a:gd name="T74" fmla="*/ 0 w 179"/>
                <a:gd name="T75" fmla="*/ 69 h 134"/>
                <a:gd name="T76" fmla="*/ 0 w 179"/>
                <a:gd name="T77" fmla="*/ 81 h 134"/>
                <a:gd name="T78" fmla="*/ 8 w 179"/>
                <a:gd name="T79" fmla="*/ 85 h 134"/>
                <a:gd name="T80" fmla="*/ 12 w 179"/>
                <a:gd name="T81" fmla="*/ 85 h 134"/>
                <a:gd name="T82" fmla="*/ 17 w 179"/>
                <a:gd name="T83" fmla="*/ 89 h 134"/>
                <a:gd name="T84" fmla="*/ 21 w 179"/>
                <a:gd name="T85" fmla="*/ 93 h 134"/>
                <a:gd name="T86" fmla="*/ 21 w 179"/>
                <a:gd name="T87" fmla="*/ 110 h 134"/>
                <a:gd name="T88" fmla="*/ 33 w 179"/>
                <a:gd name="T89" fmla="*/ 114 h 134"/>
                <a:gd name="T90" fmla="*/ 45 w 179"/>
                <a:gd name="T91" fmla="*/ 114 h 134"/>
                <a:gd name="T92" fmla="*/ 57 w 179"/>
                <a:gd name="T93" fmla="*/ 122 h 134"/>
                <a:gd name="T94" fmla="*/ 110 w 179"/>
                <a:gd name="T95" fmla="*/ 122 h 134"/>
                <a:gd name="T96" fmla="*/ 159 w 179"/>
                <a:gd name="T97" fmla="*/ 134 h 134"/>
                <a:gd name="T98" fmla="*/ 159 w 179"/>
                <a:gd name="T99" fmla="*/ 122 h 134"/>
                <a:gd name="T100" fmla="*/ 159 w 179"/>
                <a:gd name="T101" fmla="*/ 1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9" h="134">
                  <a:moveTo>
                    <a:pt x="159" y="122"/>
                  </a:moveTo>
                  <a:lnTo>
                    <a:pt x="179" y="32"/>
                  </a:lnTo>
                  <a:lnTo>
                    <a:pt x="53" y="0"/>
                  </a:lnTo>
                  <a:lnTo>
                    <a:pt x="57" y="16"/>
                  </a:lnTo>
                  <a:lnTo>
                    <a:pt x="49" y="20"/>
                  </a:lnTo>
                  <a:lnTo>
                    <a:pt x="53" y="24"/>
                  </a:lnTo>
                  <a:lnTo>
                    <a:pt x="49" y="32"/>
                  </a:lnTo>
                  <a:lnTo>
                    <a:pt x="53" y="32"/>
                  </a:lnTo>
                  <a:lnTo>
                    <a:pt x="53" y="36"/>
                  </a:lnTo>
                  <a:lnTo>
                    <a:pt x="49" y="44"/>
                  </a:lnTo>
                  <a:lnTo>
                    <a:pt x="49" y="57"/>
                  </a:lnTo>
                  <a:lnTo>
                    <a:pt x="33" y="65"/>
                  </a:lnTo>
                  <a:lnTo>
                    <a:pt x="29" y="61"/>
                  </a:lnTo>
                  <a:lnTo>
                    <a:pt x="37" y="53"/>
                  </a:lnTo>
                  <a:lnTo>
                    <a:pt x="37" y="61"/>
                  </a:lnTo>
                  <a:lnTo>
                    <a:pt x="41" y="53"/>
                  </a:lnTo>
                  <a:lnTo>
                    <a:pt x="45" y="53"/>
                  </a:lnTo>
                  <a:lnTo>
                    <a:pt x="41" y="49"/>
                  </a:lnTo>
                  <a:lnTo>
                    <a:pt x="45" y="44"/>
                  </a:lnTo>
                  <a:lnTo>
                    <a:pt x="49" y="44"/>
                  </a:lnTo>
                  <a:lnTo>
                    <a:pt x="45" y="36"/>
                  </a:lnTo>
                  <a:lnTo>
                    <a:pt x="29" y="49"/>
                  </a:lnTo>
                  <a:lnTo>
                    <a:pt x="37" y="53"/>
                  </a:lnTo>
                  <a:lnTo>
                    <a:pt x="29" y="53"/>
                  </a:lnTo>
                  <a:lnTo>
                    <a:pt x="41" y="40"/>
                  </a:lnTo>
                  <a:lnTo>
                    <a:pt x="45" y="28"/>
                  </a:lnTo>
                  <a:lnTo>
                    <a:pt x="41" y="32"/>
                  </a:lnTo>
                  <a:lnTo>
                    <a:pt x="37" y="24"/>
                  </a:lnTo>
                  <a:lnTo>
                    <a:pt x="17" y="20"/>
                  </a:lnTo>
                  <a:lnTo>
                    <a:pt x="4" y="8"/>
                  </a:lnTo>
                  <a:lnTo>
                    <a:pt x="0" y="57"/>
                  </a:lnTo>
                  <a:lnTo>
                    <a:pt x="4" y="57"/>
                  </a:lnTo>
                  <a:lnTo>
                    <a:pt x="8" y="61"/>
                  </a:lnTo>
                  <a:lnTo>
                    <a:pt x="0" y="61"/>
                  </a:lnTo>
                  <a:lnTo>
                    <a:pt x="0" y="65"/>
                  </a:lnTo>
                  <a:lnTo>
                    <a:pt x="8" y="69"/>
                  </a:lnTo>
                  <a:lnTo>
                    <a:pt x="0" y="77"/>
                  </a:lnTo>
                  <a:lnTo>
                    <a:pt x="0" y="69"/>
                  </a:lnTo>
                  <a:lnTo>
                    <a:pt x="0" y="81"/>
                  </a:lnTo>
                  <a:lnTo>
                    <a:pt x="8" y="85"/>
                  </a:lnTo>
                  <a:lnTo>
                    <a:pt x="12" y="85"/>
                  </a:lnTo>
                  <a:lnTo>
                    <a:pt x="17" y="89"/>
                  </a:lnTo>
                  <a:lnTo>
                    <a:pt x="21" y="93"/>
                  </a:lnTo>
                  <a:lnTo>
                    <a:pt x="21" y="110"/>
                  </a:lnTo>
                  <a:lnTo>
                    <a:pt x="33" y="114"/>
                  </a:lnTo>
                  <a:lnTo>
                    <a:pt x="45" y="114"/>
                  </a:lnTo>
                  <a:lnTo>
                    <a:pt x="57" y="122"/>
                  </a:lnTo>
                  <a:lnTo>
                    <a:pt x="110" y="122"/>
                  </a:lnTo>
                  <a:lnTo>
                    <a:pt x="159" y="134"/>
                  </a:lnTo>
                  <a:lnTo>
                    <a:pt x="159" y="122"/>
                  </a:lnTo>
                  <a:lnTo>
                    <a:pt x="159" y="126"/>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79" name="Freeform 128"/>
            <p:cNvSpPr>
              <a:spLocks/>
            </p:cNvSpPr>
            <p:nvPr/>
          </p:nvSpPr>
          <p:spPr bwMode="auto">
            <a:xfrm>
              <a:off x="2593" y="1557"/>
              <a:ext cx="122" cy="118"/>
            </a:xfrm>
            <a:custGeom>
              <a:avLst/>
              <a:gdLst>
                <a:gd name="T0" fmla="*/ 118 w 122"/>
                <a:gd name="T1" fmla="*/ 37 h 118"/>
                <a:gd name="T2" fmla="*/ 102 w 122"/>
                <a:gd name="T3" fmla="*/ 29 h 118"/>
                <a:gd name="T4" fmla="*/ 106 w 122"/>
                <a:gd name="T5" fmla="*/ 41 h 118"/>
                <a:gd name="T6" fmla="*/ 94 w 122"/>
                <a:gd name="T7" fmla="*/ 57 h 118"/>
                <a:gd name="T8" fmla="*/ 90 w 122"/>
                <a:gd name="T9" fmla="*/ 53 h 118"/>
                <a:gd name="T10" fmla="*/ 86 w 122"/>
                <a:gd name="T11" fmla="*/ 69 h 118"/>
                <a:gd name="T12" fmla="*/ 73 w 122"/>
                <a:gd name="T13" fmla="*/ 65 h 118"/>
                <a:gd name="T14" fmla="*/ 61 w 122"/>
                <a:gd name="T15" fmla="*/ 106 h 118"/>
                <a:gd name="T16" fmla="*/ 29 w 122"/>
                <a:gd name="T17" fmla="*/ 118 h 118"/>
                <a:gd name="T18" fmla="*/ 20 w 122"/>
                <a:gd name="T19" fmla="*/ 110 h 118"/>
                <a:gd name="T20" fmla="*/ 4 w 122"/>
                <a:gd name="T21" fmla="*/ 98 h 118"/>
                <a:gd name="T22" fmla="*/ 0 w 122"/>
                <a:gd name="T23" fmla="*/ 82 h 118"/>
                <a:gd name="T24" fmla="*/ 8 w 122"/>
                <a:gd name="T25" fmla="*/ 73 h 118"/>
                <a:gd name="T26" fmla="*/ 12 w 122"/>
                <a:gd name="T27" fmla="*/ 61 h 118"/>
                <a:gd name="T28" fmla="*/ 20 w 122"/>
                <a:gd name="T29" fmla="*/ 61 h 118"/>
                <a:gd name="T30" fmla="*/ 20 w 122"/>
                <a:gd name="T31" fmla="*/ 49 h 118"/>
                <a:gd name="T32" fmla="*/ 37 w 122"/>
                <a:gd name="T33" fmla="*/ 37 h 118"/>
                <a:gd name="T34" fmla="*/ 41 w 122"/>
                <a:gd name="T35" fmla="*/ 12 h 118"/>
                <a:gd name="T36" fmla="*/ 37 w 122"/>
                <a:gd name="T37" fmla="*/ 0 h 118"/>
                <a:gd name="T38" fmla="*/ 41 w 122"/>
                <a:gd name="T39" fmla="*/ 0 h 118"/>
                <a:gd name="T40" fmla="*/ 45 w 122"/>
                <a:gd name="T41" fmla="*/ 29 h 118"/>
                <a:gd name="T42" fmla="*/ 73 w 122"/>
                <a:gd name="T43" fmla="*/ 24 h 118"/>
                <a:gd name="T44" fmla="*/ 77 w 122"/>
                <a:gd name="T45" fmla="*/ 45 h 118"/>
                <a:gd name="T46" fmla="*/ 90 w 122"/>
                <a:gd name="T47" fmla="*/ 24 h 118"/>
                <a:gd name="T48" fmla="*/ 102 w 122"/>
                <a:gd name="T49" fmla="*/ 29 h 118"/>
                <a:gd name="T50" fmla="*/ 106 w 122"/>
                <a:gd name="T51" fmla="*/ 20 h 118"/>
                <a:gd name="T52" fmla="*/ 114 w 122"/>
                <a:gd name="T53" fmla="*/ 20 h 118"/>
                <a:gd name="T54" fmla="*/ 122 w 122"/>
                <a:gd name="T55" fmla="*/ 33 h 118"/>
                <a:gd name="T56" fmla="*/ 118 w 122"/>
                <a:gd name="T57" fmla="*/ 3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18">
                  <a:moveTo>
                    <a:pt x="118" y="37"/>
                  </a:moveTo>
                  <a:lnTo>
                    <a:pt x="102" y="29"/>
                  </a:lnTo>
                  <a:lnTo>
                    <a:pt x="106" y="41"/>
                  </a:lnTo>
                  <a:lnTo>
                    <a:pt x="94" y="57"/>
                  </a:lnTo>
                  <a:lnTo>
                    <a:pt x="90" y="53"/>
                  </a:lnTo>
                  <a:lnTo>
                    <a:pt x="86" y="69"/>
                  </a:lnTo>
                  <a:lnTo>
                    <a:pt x="73" y="65"/>
                  </a:lnTo>
                  <a:lnTo>
                    <a:pt x="61" y="106"/>
                  </a:lnTo>
                  <a:lnTo>
                    <a:pt x="29" y="118"/>
                  </a:lnTo>
                  <a:lnTo>
                    <a:pt x="20" y="110"/>
                  </a:lnTo>
                  <a:lnTo>
                    <a:pt x="4" y="98"/>
                  </a:lnTo>
                  <a:lnTo>
                    <a:pt x="0" y="82"/>
                  </a:lnTo>
                  <a:lnTo>
                    <a:pt x="8" y="73"/>
                  </a:lnTo>
                  <a:lnTo>
                    <a:pt x="12" y="61"/>
                  </a:lnTo>
                  <a:lnTo>
                    <a:pt x="20" y="61"/>
                  </a:lnTo>
                  <a:lnTo>
                    <a:pt x="20" y="49"/>
                  </a:lnTo>
                  <a:lnTo>
                    <a:pt x="37" y="37"/>
                  </a:lnTo>
                  <a:lnTo>
                    <a:pt x="41" y="12"/>
                  </a:lnTo>
                  <a:lnTo>
                    <a:pt x="37" y="0"/>
                  </a:lnTo>
                  <a:lnTo>
                    <a:pt x="41" y="0"/>
                  </a:lnTo>
                  <a:lnTo>
                    <a:pt x="45" y="29"/>
                  </a:lnTo>
                  <a:lnTo>
                    <a:pt x="73" y="24"/>
                  </a:lnTo>
                  <a:lnTo>
                    <a:pt x="77" y="45"/>
                  </a:lnTo>
                  <a:lnTo>
                    <a:pt x="90" y="24"/>
                  </a:lnTo>
                  <a:lnTo>
                    <a:pt x="102" y="29"/>
                  </a:lnTo>
                  <a:lnTo>
                    <a:pt x="106" y="20"/>
                  </a:lnTo>
                  <a:lnTo>
                    <a:pt x="114" y="20"/>
                  </a:lnTo>
                  <a:lnTo>
                    <a:pt x="122" y="33"/>
                  </a:lnTo>
                  <a:lnTo>
                    <a:pt x="118" y="37"/>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80" name="Freeform 129"/>
            <p:cNvSpPr>
              <a:spLocks/>
            </p:cNvSpPr>
            <p:nvPr/>
          </p:nvSpPr>
          <p:spPr bwMode="auto">
            <a:xfrm>
              <a:off x="2593" y="1557"/>
              <a:ext cx="122" cy="118"/>
            </a:xfrm>
            <a:custGeom>
              <a:avLst/>
              <a:gdLst>
                <a:gd name="T0" fmla="*/ 118 w 122"/>
                <a:gd name="T1" fmla="*/ 37 h 118"/>
                <a:gd name="T2" fmla="*/ 102 w 122"/>
                <a:gd name="T3" fmla="*/ 29 h 118"/>
                <a:gd name="T4" fmla="*/ 106 w 122"/>
                <a:gd name="T5" fmla="*/ 41 h 118"/>
                <a:gd name="T6" fmla="*/ 94 w 122"/>
                <a:gd name="T7" fmla="*/ 57 h 118"/>
                <a:gd name="T8" fmla="*/ 90 w 122"/>
                <a:gd name="T9" fmla="*/ 53 h 118"/>
                <a:gd name="T10" fmla="*/ 86 w 122"/>
                <a:gd name="T11" fmla="*/ 69 h 118"/>
                <a:gd name="T12" fmla="*/ 73 w 122"/>
                <a:gd name="T13" fmla="*/ 65 h 118"/>
                <a:gd name="T14" fmla="*/ 61 w 122"/>
                <a:gd name="T15" fmla="*/ 106 h 118"/>
                <a:gd name="T16" fmla="*/ 29 w 122"/>
                <a:gd name="T17" fmla="*/ 118 h 118"/>
                <a:gd name="T18" fmla="*/ 20 w 122"/>
                <a:gd name="T19" fmla="*/ 110 h 118"/>
                <a:gd name="T20" fmla="*/ 4 w 122"/>
                <a:gd name="T21" fmla="*/ 98 h 118"/>
                <a:gd name="T22" fmla="*/ 0 w 122"/>
                <a:gd name="T23" fmla="*/ 82 h 118"/>
                <a:gd name="T24" fmla="*/ 8 w 122"/>
                <a:gd name="T25" fmla="*/ 73 h 118"/>
                <a:gd name="T26" fmla="*/ 12 w 122"/>
                <a:gd name="T27" fmla="*/ 61 h 118"/>
                <a:gd name="T28" fmla="*/ 20 w 122"/>
                <a:gd name="T29" fmla="*/ 61 h 118"/>
                <a:gd name="T30" fmla="*/ 20 w 122"/>
                <a:gd name="T31" fmla="*/ 49 h 118"/>
                <a:gd name="T32" fmla="*/ 37 w 122"/>
                <a:gd name="T33" fmla="*/ 37 h 118"/>
                <a:gd name="T34" fmla="*/ 41 w 122"/>
                <a:gd name="T35" fmla="*/ 12 h 118"/>
                <a:gd name="T36" fmla="*/ 37 w 122"/>
                <a:gd name="T37" fmla="*/ 0 h 118"/>
                <a:gd name="T38" fmla="*/ 41 w 122"/>
                <a:gd name="T39" fmla="*/ 0 h 118"/>
                <a:gd name="T40" fmla="*/ 45 w 122"/>
                <a:gd name="T41" fmla="*/ 29 h 118"/>
                <a:gd name="T42" fmla="*/ 73 w 122"/>
                <a:gd name="T43" fmla="*/ 24 h 118"/>
                <a:gd name="T44" fmla="*/ 77 w 122"/>
                <a:gd name="T45" fmla="*/ 45 h 118"/>
                <a:gd name="T46" fmla="*/ 90 w 122"/>
                <a:gd name="T47" fmla="*/ 24 h 118"/>
                <a:gd name="T48" fmla="*/ 102 w 122"/>
                <a:gd name="T49" fmla="*/ 29 h 118"/>
                <a:gd name="T50" fmla="*/ 106 w 122"/>
                <a:gd name="T51" fmla="*/ 20 h 118"/>
                <a:gd name="T52" fmla="*/ 114 w 122"/>
                <a:gd name="T53" fmla="*/ 20 h 118"/>
                <a:gd name="T54" fmla="*/ 122 w 122"/>
                <a:gd name="T55" fmla="*/ 33 h 118"/>
                <a:gd name="T56" fmla="*/ 118 w 122"/>
                <a:gd name="T57" fmla="*/ 37 h 118"/>
                <a:gd name="T58" fmla="*/ 118 w 122"/>
                <a:gd name="T59"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18">
                  <a:moveTo>
                    <a:pt x="118" y="37"/>
                  </a:moveTo>
                  <a:lnTo>
                    <a:pt x="102" y="29"/>
                  </a:lnTo>
                  <a:lnTo>
                    <a:pt x="106" y="41"/>
                  </a:lnTo>
                  <a:lnTo>
                    <a:pt x="94" y="57"/>
                  </a:lnTo>
                  <a:lnTo>
                    <a:pt x="90" y="53"/>
                  </a:lnTo>
                  <a:lnTo>
                    <a:pt x="86" y="69"/>
                  </a:lnTo>
                  <a:lnTo>
                    <a:pt x="73" y="65"/>
                  </a:lnTo>
                  <a:lnTo>
                    <a:pt x="61" y="106"/>
                  </a:lnTo>
                  <a:lnTo>
                    <a:pt x="29" y="118"/>
                  </a:lnTo>
                  <a:lnTo>
                    <a:pt x="20" y="110"/>
                  </a:lnTo>
                  <a:lnTo>
                    <a:pt x="4" y="98"/>
                  </a:lnTo>
                  <a:lnTo>
                    <a:pt x="0" y="82"/>
                  </a:lnTo>
                  <a:lnTo>
                    <a:pt x="8" y="73"/>
                  </a:lnTo>
                  <a:lnTo>
                    <a:pt x="12" y="61"/>
                  </a:lnTo>
                  <a:lnTo>
                    <a:pt x="20" y="61"/>
                  </a:lnTo>
                  <a:lnTo>
                    <a:pt x="20" y="49"/>
                  </a:lnTo>
                  <a:lnTo>
                    <a:pt x="37" y="37"/>
                  </a:lnTo>
                  <a:lnTo>
                    <a:pt x="41" y="12"/>
                  </a:lnTo>
                  <a:lnTo>
                    <a:pt x="37" y="0"/>
                  </a:lnTo>
                  <a:lnTo>
                    <a:pt x="41" y="0"/>
                  </a:lnTo>
                  <a:lnTo>
                    <a:pt x="45" y="29"/>
                  </a:lnTo>
                  <a:lnTo>
                    <a:pt x="73" y="24"/>
                  </a:lnTo>
                  <a:lnTo>
                    <a:pt x="77" y="45"/>
                  </a:lnTo>
                  <a:lnTo>
                    <a:pt x="90" y="24"/>
                  </a:lnTo>
                  <a:lnTo>
                    <a:pt x="102" y="29"/>
                  </a:lnTo>
                  <a:lnTo>
                    <a:pt x="106" y="20"/>
                  </a:lnTo>
                  <a:lnTo>
                    <a:pt x="114" y="20"/>
                  </a:lnTo>
                  <a:lnTo>
                    <a:pt x="122" y="33"/>
                  </a:lnTo>
                  <a:lnTo>
                    <a:pt x="118" y="37"/>
                  </a:lnTo>
                  <a:lnTo>
                    <a:pt x="118" y="41"/>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81" name="Freeform 130"/>
            <p:cNvSpPr>
              <a:spLocks/>
            </p:cNvSpPr>
            <p:nvPr/>
          </p:nvSpPr>
          <p:spPr bwMode="auto">
            <a:xfrm>
              <a:off x="2312" y="1369"/>
              <a:ext cx="139" cy="151"/>
            </a:xfrm>
            <a:custGeom>
              <a:avLst/>
              <a:gdLst>
                <a:gd name="T0" fmla="*/ 126 w 139"/>
                <a:gd name="T1" fmla="*/ 123 h 151"/>
                <a:gd name="T2" fmla="*/ 130 w 139"/>
                <a:gd name="T3" fmla="*/ 147 h 151"/>
                <a:gd name="T4" fmla="*/ 61 w 139"/>
                <a:gd name="T5" fmla="*/ 151 h 151"/>
                <a:gd name="T6" fmla="*/ 49 w 139"/>
                <a:gd name="T7" fmla="*/ 143 h 151"/>
                <a:gd name="T8" fmla="*/ 45 w 139"/>
                <a:gd name="T9" fmla="*/ 119 h 151"/>
                <a:gd name="T10" fmla="*/ 41 w 139"/>
                <a:gd name="T11" fmla="*/ 102 h 151"/>
                <a:gd name="T12" fmla="*/ 4 w 139"/>
                <a:gd name="T13" fmla="*/ 78 h 151"/>
                <a:gd name="T14" fmla="*/ 4 w 139"/>
                <a:gd name="T15" fmla="*/ 62 h 151"/>
                <a:gd name="T16" fmla="*/ 8 w 139"/>
                <a:gd name="T17" fmla="*/ 53 h 151"/>
                <a:gd name="T18" fmla="*/ 0 w 139"/>
                <a:gd name="T19" fmla="*/ 45 h 151"/>
                <a:gd name="T20" fmla="*/ 16 w 139"/>
                <a:gd name="T21" fmla="*/ 33 h 151"/>
                <a:gd name="T22" fmla="*/ 16 w 139"/>
                <a:gd name="T23" fmla="*/ 13 h 151"/>
                <a:gd name="T24" fmla="*/ 20 w 139"/>
                <a:gd name="T25" fmla="*/ 13 h 151"/>
                <a:gd name="T26" fmla="*/ 49 w 139"/>
                <a:gd name="T27" fmla="*/ 0 h 151"/>
                <a:gd name="T28" fmla="*/ 45 w 139"/>
                <a:gd name="T29" fmla="*/ 13 h 151"/>
                <a:gd name="T30" fmla="*/ 49 w 139"/>
                <a:gd name="T31" fmla="*/ 9 h 151"/>
                <a:gd name="T32" fmla="*/ 57 w 139"/>
                <a:gd name="T33" fmla="*/ 13 h 151"/>
                <a:gd name="T34" fmla="*/ 69 w 139"/>
                <a:gd name="T35" fmla="*/ 21 h 151"/>
                <a:gd name="T36" fmla="*/ 114 w 139"/>
                <a:gd name="T37" fmla="*/ 33 h 151"/>
                <a:gd name="T38" fmla="*/ 114 w 139"/>
                <a:gd name="T39" fmla="*/ 37 h 151"/>
                <a:gd name="T40" fmla="*/ 122 w 139"/>
                <a:gd name="T41" fmla="*/ 41 h 151"/>
                <a:gd name="T42" fmla="*/ 122 w 139"/>
                <a:gd name="T43" fmla="*/ 49 h 151"/>
                <a:gd name="T44" fmla="*/ 126 w 139"/>
                <a:gd name="T45" fmla="*/ 49 h 151"/>
                <a:gd name="T46" fmla="*/ 130 w 139"/>
                <a:gd name="T47" fmla="*/ 58 h 151"/>
                <a:gd name="T48" fmla="*/ 122 w 139"/>
                <a:gd name="T49" fmla="*/ 74 h 151"/>
                <a:gd name="T50" fmla="*/ 122 w 139"/>
                <a:gd name="T51" fmla="*/ 78 h 151"/>
                <a:gd name="T52" fmla="*/ 134 w 139"/>
                <a:gd name="T53" fmla="*/ 66 h 151"/>
                <a:gd name="T54" fmla="*/ 139 w 139"/>
                <a:gd name="T55" fmla="*/ 70 h 151"/>
                <a:gd name="T56" fmla="*/ 126 w 139"/>
                <a:gd name="T57" fmla="*/ 12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51">
                  <a:moveTo>
                    <a:pt x="126" y="123"/>
                  </a:moveTo>
                  <a:lnTo>
                    <a:pt x="130" y="147"/>
                  </a:lnTo>
                  <a:lnTo>
                    <a:pt x="61" y="151"/>
                  </a:lnTo>
                  <a:lnTo>
                    <a:pt x="49" y="143"/>
                  </a:lnTo>
                  <a:lnTo>
                    <a:pt x="45" y="119"/>
                  </a:lnTo>
                  <a:lnTo>
                    <a:pt x="41" y="102"/>
                  </a:lnTo>
                  <a:lnTo>
                    <a:pt x="4" y="78"/>
                  </a:lnTo>
                  <a:lnTo>
                    <a:pt x="4" y="62"/>
                  </a:lnTo>
                  <a:lnTo>
                    <a:pt x="8" y="53"/>
                  </a:lnTo>
                  <a:lnTo>
                    <a:pt x="0" y="45"/>
                  </a:lnTo>
                  <a:lnTo>
                    <a:pt x="16" y="33"/>
                  </a:lnTo>
                  <a:lnTo>
                    <a:pt x="16" y="13"/>
                  </a:lnTo>
                  <a:lnTo>
                    <a:pt x="20" y="13"/>
                  </a:lnTo>
                  <a:lnTo>
                    <a:pt x="49" y="0"/>
                  </a:lnTo>
                  <a:lnTo>
                    <a:pt x="45" y="13"/>
                  </a:lnTo>
                  <a:lnTo>
                    <a:pt x="49" y="9"/>
                  </a:lnTo>
                  <a:lnTo>
                    <a:pt x="57" y="13"/>
                  </a:lnTo>
                  <a:lnTo>
                    <a:pt x="69" y="21"/>
                  </a:lnTo>
                  <a:lnTo>
                    <a:pt x="114" y="33"/>
                  </a:lnTo>
                  <a:lnTo>
                    <a:pt x="114" y="37"/>
                  </a:lnTo>
                  <a:lnTo>
                    <a:pt x="122" y="41"/>
                  </a:lnTo>
                  <a:lnTo>
                    <a:pt x="122" y="49"/>
                  </a:lnTo>
                  <a:lnTo>
                    <a:pt x="126" y="49"/>
                  </a:lnTo>
                  <a:lnTo>
                    <a:pt x="130" y="58"/>
                  </a:lnTo>
                  <a:lnTo>
                    <a:pt x="122" y="74"/>
                  </a:lnTo>
                  <a:lnTo>
                    <a:pt x="122" y="78"/>
                  </a:lnTo>
                  <a:lnTo>
                    <a:pt x="134" y="66"/>
                  </a:lnTo>
                  <a:lnTo>
                    <a:pt x="139" y="70"/>
                  </a:lnTo>
                  <a:lnTo>
                    <a:pt x="126" y="123"/>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82" name="Freeform 131"/>
            <p:cNvSpPr>
              <a:spLocks/>
            </p:cNvSpPr>
            <p:nvPr/>
          </p:nvSpPr>
          <p:spPr bwMode="auto">
            <a:xfrm>
              <a:off x="2312" y="1369"/>
              <a:ext cx="139" cy="151"/>
            </a:xfrm>
            <a:custGeom>
              <a:avLst/>
              <a:gdLst>
                <a:gd name="T0" fmla="*/ 126 w 139"/>
                <a:gd name="T1" fmla="*/ 123 h 151"/>
                <a:gd name="T2" fmla="*/ 130 w 139"/>
                <a:gd name="T3" fmla="*/ 147 h 151"/>
                <a:gd name="T4" fmla="*/ 61 w 139"/>
                <a:gd name="T5" fmla="*/ 151 h 151"/>
                <a:gd name="T6" fmla="*/ 49 w 139"/>
                <a:gd name="T7" fmla="*/ 143 h 151"/>
                <a:gd name="T8" fmla="*/ 45 w 139"/>
                <a:gd name="T9" fmla="*/ 119 h 151"/>
                <a:gd name="T10" fmla="*/ 41 w 139"/>
                <a:gd name="T11" fmla="*/ 102 h 151"/>
                <a:gd name="T12" fmla="*/ 4 w 139"/>
                <a:gd name="T13" fmla="*/ 78 h 151"/>
                <a:gd name="T14" fmla="*/ 4 w 139"/>
                <a:gd name="T15" fmla="*/ 62 h 151"/>
                <a:gd name="T16" fmla="*/ 8 w 139"/>
                <a:gd name="T17" fmla="*/ 53 h 151"/>
                <a:gd name="T18" fmla="*/ 0 w 139"/>
                <a:gd name="T19" fmla="*/ 45 h 151"/>
                <a:gd name="T20" fmla="*/ 16 w 139"/>
                <a:gd name="T21" fmla="*/ 33 h 151"/>
                <a:gd name="T22" fmla="*/ 16 w 139"/>
                <a:gd name="T23" fmla="*/ 13 h 151"/>
                <a:gd name="T24" fmla="*/ 20 w 139"/>
                <a:gd name="T25" fmla="*/ 13 h 151"/>
                <a:gd name="T26" fmla="*/ 49 w 139"/>
                <a:gd name="T27" fmla="*/ 0 h 151"/>
                <a:gd name="T28" fmla="*/ 45 w 139"/>
                <a:gd name="T29" fmla="*/ 13 h 151"/>
                <a:gd name="T30" fmla="*/ 49 w 139"/>
                <a:gd name="T31" fmla="*/ 9 h 151"/>
                <a:gd name="T32" fmla="*/ 57 w 139"/>
                <a:gd name="T33" fmla="*/ 13 h 151"/>
                <a:gd name="T34" fmla="*/ 69 w 139"/>
                <a:gd name="T35" fmla="*/ 21 h 151"/>
                <a:gd name="T36" fmla="*/ 114 w 139"/>
                <a:gd name="T37" fmla="*/ 33 h 151"/>
                <a:gd name="T38" fmla="*/ 114 w 139"/>
                <a:gd name="T39" fmla="*/ 37 h 151"/>
                <a:gd name="T40" fmla="*/ 122 w 139"/>
                <a:gd name="T41" fmla="*/ 41 h 151"/>
                <a:gd name="T42" fmla="*/ 122 w 139"/>
                <a:gd name="T43" fmla="*/ 49 h 151"/>
                <a:gd name="T44" fmla="*/ 126 w 139"/>
                <a:gd name="T45" fmla="*/ 49 h 151"/>
                <a:gd name="T46" fmla="*/ 130 w 139"/>
                <a:gd name="T47" fmla="*/ 58 h 151"/>
                <a:gd name="T48" fmla="*/ 122 w 139"/>
                <a:gd name="T49" fmla="*/ 74 h 151"/>
                <a:gd name="T50" fmla="*/ 122 w 139"/>
                <a:gd name="T51" fmla="*/ 78 h 151"/>
                <a:gd name="T52" fmla="*/ 134 w 139"/>
                <a:gd name="T53" fmla="*/ 66 h 151"/>
                <a:gd name="T54" fmla="*/ 139 w 139"/>
                <a:gd name="T55" fmla="*/ 70 h 151"/>
                <a:gd name="T56" fmla="*/ 126 w 139"/>
                <a:gd name="T57" fmla="*/ 123 h 151"/>
                <a:gd name="T58" fmla="*/ 126 w 139"/>
                <a:gd name="T59" fmla="*/ 1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151">
                  <a:moveTo>
                    <a:pt x="126" y="123"/>
                  </a:moveTo>
                  <a:lnTo>
                    <a:pt x="130" y="147"/>
                  </a:lnTo>
                  <a:lnTo>
                    <a:pt x="61" y="151"/>
                  </a:lnTo>
                  <a:lnTo>
                    <a:pt x="49" y="143"/>
                  </a:lnTo>
                  <a:lnTo>
                    <a:pt x="45" y="119"/>
                  </a:lnTo>
                  <a:lnTo>
                    <a:pt x="41" y="102"/>
                  </a:lnTo>
                  <a:lnTo>
                    <a:pt x="4" y="78"/>
                  </a:lnTo>
                  <a:lnTo>
                    <a:pt x="4" y="62"/>
                  </a:lnTo>
                  <a:lnTo>
                    <a:pt x="8" y="53"/>
                  </a:lnTo>
                  <a:lnTo>
                    <a:pt x="0" y="45"/>
                  </a:lnTo>
                  <a:lnTo>
                    <a:pt x="16" y="33"/>
                  </a:lnTo>
                  <a:lnTo>
                    <a:pt x="16" y="13"/>
                  </a:lnTo>
                  <a:lnTo>
                    <a:pt x="20" y="13"/>
                  </a:lnTo>
                  <a:lnTo>
                    <a:pt x="49" y="0"/>
                  </a:lnTo>
                  <a:lnTo>
                    <a:pt x="45" y="13"/>
                  </a:lnTo>
                  <a:lnTo>
                    <a:pt x="49" y="9"/>
                  </a:lnTo>
                  <a:lnTo>
                    <a:pt x="57" y="13"/>
                  </a:lnTo>
                  <a:lnTo>
                    <a:pt x="69" y="21"/>
                  </a:lnTo>
                  <a:lnTo>
                    <a:pt x="114" y="33"/>
                  </a:lnTo>
                  <a:lnTo>
                    <a:pt x="114" y="37"/>
                  </a:lnTo>
                  <a:lnTo>
                    <a:pt x="122" y="41"/>
                  </a:lnTo>
                  <a:lnTo>
                    <a:pt x="122" y="49"/>
                  </a:lnTo>
                  <a:lnTo>
                    <a:pt x="126" y="49"/>
                  </a:lnTo>
                  <a:lnTo>
                    <a:pt x="130" y="58"/>
                  </a:lnTo>
                  <a:lnTo>
                    <a:pt x="122" y="74"/>
                  </a:lnTo>
                  <a:lnTo>
                    <a:pt x="122" y="78"/>
                  </a:lnTo>
                  <a:lnTo>
                    <a:pt x="134" y="66"/>
                  </a:lnTo>
                  <a:lnTo>
                    <a:pt x="139" y="70"/>
                  </a:lnTo>
                  <a:lnTo>
                    <a:pt x="126" y="123"/>
                  </a:lnTo>
                  <a:lnTo>
                    <a:pt x="126" y="12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83" name="Freeform 132"/>
            <p:cNvSpPr>
              <a:spLocks/>
            </p:cNvSpPr>
            <p:nvPr/>
          </p:nvSpPr>
          <p:spPr bwMode="auto">
            <a:xfrm>
              <a:off x="2446" y="1418"/>
              <a:ext cx="9" cy="13"/>
            </a:xfrm>
            <a:custGeom>
              <a:avLst/>
              <a:gdLst>
                <a:gd name="T0" fmla="*/ 9 w 9"/>
                <a:gd name="T1" fmla="*/ 0 h 13"/>
                <a:gd name="T2" fmla="*/ 0 w 9"/>
                <a:gd name="T3" fmla="*/ 13 h 13"/>
                <a:gd name="T4" fmla="*/ 9 w 9"/>
                <a:gd name="T5" fmla="*/ 0 h 13"/>
                <a:gd name="T6" fmla="*/ 9 w 9"/>
                <a:gd name="T7" fmla="*/ 4 h 13"/>
              </a:gdLst>
              <a:ahLst/>
              <a:cxnLst>
                <a:cxn ang="0">
                  <a:pos x="T0" y="T1"/>
                </a:cxn>
                <a:cxn ang="0">
                  <a:pos x="T2" y="T3"/>
                </a:cxn>
                <a:cxn ang="0">
                  <a:pos x="T4" y="T5"/>
                </a:cxn>
                <a:cxn ang="0">
                  <a:pos x="T6" y="T7"/>
                </a:cxn>
              </a:cxnLst>
              <a:rect l="0" t="0" r="r" b="b"/>
              <a:pathLst>
                <a:path w="9" h="13">
                  <a:moveTo>
                    <a:pt x="9" y="0"/>
                  </a:moveTo>
                  <a:lnTo>
                    <a:pt x="0" y="13"/>
                  </a:lnTo>
                  <a:lnTo>
                    <a:pt x="9" y="0"/>
                  </a:lnTo>
                  <a:lnTo>
                    <a:pt x="9" y="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84" name="Freeform 133"/>
            <p:cNvSpPr>
              <a:spLocks/>
            </p:cNvSpPr>
            <p:nvPr/>
          </p:nvSpPr>
          <p:spPr bwMode="auto">
            <a:xfrm>
              <a:off x="1856" y="1410"/>
              <a:ext cx="187" cy="155"/>
            </a:xfrm>
            <a:custGeom>
              <a:avLst/>
              <a:gdLst>
                <a:gd name="T0" fmla="*/ 183 w 187"/>
                <a:gd name="T1" fmla="*/ 90 h 155"/>
                <a:gd name="T2" fmla="*/ 187 w 187"/>
                <a:gd name="T3" fmla="*/ 21 h 155"/>
                <a:gd name="T4" fmla="*/ 20 w 187"/>
                <a:gd name="T5" fmla="*/ 0 h 155"/>
                <a:gd name="T6" fmla="*/ 20 w 187"/>
                <a:gd name="T7" fmla="*/ 17 h 155"/>
                <a:gd name="T8" fmla="*/ 4 w 187"/>
                <a:gd name="T9" fmla="*/ 102 h 155"/>
                <a:gd name="T10" fmla="*/ 0 w 187"/>
                <a:gd name="T11" fmla="*/ 135 h 155"/>
                <a:gd name="T12" fmla="*/ 53 w 187"/>
                <a:gd name="T13" fmla="*/ 143 h 155"/>
                <a:gd name="T14" fmla="*/ 179 w 187"/>
                <a:gd name="T15" fmla="*/ 155 h 155"/>
                <a:gd name="T16" fmla="*/ 183 w 187"/>
                <a:gd name="T17" fmla="*/ 9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55">
                  <a:moveTo>
                    <a:pt x="183" y="90"/>
                  </a:moveTo>
                  <a:lnTo>
                    <a:pt x="187" y="21"/>
                  </a:lnTo>
                  <a:lnTo>
                    <a:pt x="20" y="0"/>
                  </a:lnTo>
                  <a:lnTo>
                    <a:pt x="20" y="17"/>
                  </a:lnTo>
                  <a:lnTo>
                    <a:pt x="4" y="102"/>
                  </a:lnTo>
                  <a:lnTo>
                    <a:pt x="0" y="135"/>
                  </a:lnTo>
                  <a:lnTo>
                    <a:pt x="53" y="143"/>
                  </a:lnTo>
                  <a:lnTo>
                    <a:pt x="179" y="155"/>
                  </a:lnTo>
                  <a:lnTo>
                    <a:pt x="183" y="90"/>
                  </a:lnTo>
                  <a:close/>
                </a:path>
              </a:pathLst>
            </a:custGeom>
            <a:solidFill>
              <a:srgbClr val="B22222"/>
            </a:solidFill>
            <a:ln w="6350">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485" name="Freeform 134"/>
            <p:cNvSpPr>
              <a:spLocks/>
            </p:cNvSpPr>
            <p:nvPr/>
          </p:nvSpPr>
          <p:spPr bwMode="auto">
            <a:xfrm>
              <a:off x="1856" y="1410"/>
              <a:ext cx="187" cy="155"/>
            </a:xfrm>
            <a:custGeom>
              <a:avLst/>
              <a:gdLst>
                <a:gd name="T0" fmla="*/ 183 w 187"/>
                <a:gd name="T1" fmla="*/ 90 h 155"/>
                <a:gd name="T2" fmla="*/ 187 w 187"/>
                <a:gd name="T3" fmla="*/ 21 h 155"/>
                <a:gd name="T4" fmla="*/ 20 w 187"/>
                <a:gd name="T5" fmla="*/ 0 h 155"/>
                <a:gd name="T6" fmla="*/ 20 w 187"/>
                <a:gd name="T7" fmla="*/ 17 h 155"/>
                <a:gd name="T8" fmla="*/ 4 w 187"/>
                <a:gd name="T9" fmla="*/ 102 h 155"/>
                <a:gd name="T10" fmla="*/ 0 w 187"/>
                <a:gd name="T11" fmla="*/ 135 h 155"/>
                <a:gd name="T12" fmla="*/ 53 w 187"/>
                <a:gd name="T13" fmla="*/ 143 h 155"/>
                <a:gd name="T14" fmla="*/ 179 w 187"/>
                <a:gd name="T15" fmla="*/ 155 h 155"/>
                <a:gd name="T16" fmla="*/ 183 w 187"/>
                <a:gd name="T17" fmla="*/ 90 h 155"/>
                <a:gd name="T18" fmla="*/ 183 w 187"/>
                <a:gd name="T19" fmla="*/ 9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55">
                  <a:moveTo>
                    <a:pt x="183" y="90"/>
                  </a:moveTo>
                  <a:lnTo>
                    <a:pt x="187" y="21"/>
                  </a:lnTo>
                  <a:lnTo>
                    <a:pt x="20" y="0"/>
                  </a:lnTo>
                  <a:lnTo>
                    <a:pt x="20" y="17"/>
                  </a:lnTo>
                  <a:lnTo>
                    <a:pt x="4" y="102"/>
                  </a:lnTo>
                  <a:lnTo>
                    <a:pt x="0" y="135"/>
                  </a:lnTo>
                  <a:lnTo>
                    <a:pt x="53" y="143"/>
                  </a:lnTo>
                  <a:lnTo>
                    <a:pt x="179" y="155"/>
                  </a:lnTo>
                  <a:lnTo>
                    <a:pt x="183" y="90"/>
                  </a:lnTo>
                  <a:lnTo>
                    <a:pt x="183" y="94"/>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Garamond" pitchFamily="18" charset="0"/>
              </a:endParaRPr>
            </a:p>
          </p:txBody>
        </p:sp>
      </p:grpSp>
      <p:sp>
        <p:nvSpPr>
          <p:cNvPr id="19458" name="Rectangle 2"/>
          <p:cNvSpPr>
            <a:spLocks noGrp="1" noChangeArrowheads="1"/>
          </p:cNvSpPr>
          <p:nvPr/>
        </p:nvSpPr>
        <p:spPr bwMode="auto">
          <a:xfrm>
            <a:off x="833438" y="47626"/>
            <a:ext cx="11125199" cy="1558925"/>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3600" b="1" dirty="0">
                <a:solidFill>
                  <a:srgbClr val="3333FF"/>
                </a:solidFill>
              </a:rPr>
              <a:t>Age-adjusted Prevalence of Obesity and Diabetes</a:t>
            </a:r>
            <a:endParaRPr lang="en-US" sz="2200" b="1" dirty="0">
              <a:solidFill>
                <a:srgbClr val="FFFFFF"/>
              </a:solidFill>
              <a:latin typeface="Garamond" pitchFamily="18" charset="0"/>
            </a:endParaRPr>
          </a:p>
        </p:txBody>
      </p:sp>
      <p:sp>
        <p:nvSpPr>
          <p:cNvPr id="19459" name="Text Box 3"/>
          <p:cNvSpPr txBox="1">
            <a:spLocks noChangeArrowheads="1"/>
          </p:cNvSpPr>
          <p:nvPr/>
        </p:nvSpPr>
        <p:spPr bwMode="auto">
          <a:xfrm>
            <a:off x="1795463" y="1090613"/>
            <a:ext cx="2500312" cy="3365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u="sng" dirty="0">
                <a:solidFill>
                  <a:srgbClr val="FFFFFF"/>
                </a:solidFill>
                <a:latin typeface="Garamond" pitchFamily="18" charset="0"/>
              </a:rPr>
              <a:t>Obesity (BMI ≥30 kg/m</a:t>
            </a:r>
            <a:r>
              <a:rPr lang="en-US" sz="1600" b="1" u="sng" baseline="30000" dirty="0">
                <a:solidFill>
                  <a:srgbClr val="FFFFFF"/>
                </a:solidFill>
                <a:latin typeface="Garamond" pitchFamily="18" charset="0"/>
              </a:rPr>
              <a:t>2</a:t>
            </a:r>
            <a:r>
              <a:rPr lang="en-US" sz="1600" b="1" u="sng" dirty="0">
                <a:solidFill>
                  <a:srgbClr val="FFFFFF"/>
                </a:solidFill>
                <a:latin typeface="Garamond" pitchFamily="18" charset="0"/>
              </a:rPr>
              <a:t>)</a:t>
            </a:r>
          </a:p>
        </p:txBody>
      </p:sp>
      <p:sp>
        <p:nvSpPr>
          <p:cNvPr id="19460" name="Text Box 4"/>
          <p:cNvSpPr txBox="1">
            <a:spLocks noChangeArrowheads="1"/>
          </p:cNvSpPr>
          <p:nvPr/>
        </p:nvSpPr>
        <p:spPr bwMode="auto">
          <a:xfrm>
            <a:off x="1760539" y="3695700"/>
            <a:ext cx="951799" cy="338554"/>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u="sng" dirty="0">
                <a:solidFill>
                  <a:srgbClr val="FFFFFF"/>
                </a:solidFill>
                <a:latin typeface="Garamond" pitchFamily="18" charset="0"/>
              </a:rPr>
              <a:t>Diabetes</a:t>
            </a:r>
          </a:p>
        </p:txBody>
      </p:sp>
      <p:grpSp>
        <p:nvGrpSpPr>
          <p:cNvPr id="2" name="Group 5"/>
          <p:cNvGrpSpPr>
            <a:grpSpLocks/>
          </p:cNvGrpSpPr>
          <p:nvPr/>
        </p:nvGrpSpPr>
        <p:grpSpPr bwMode="auto">
          <a:xfrm>
            <a:off x="2343150" y="1371600"/>
            <a:ext cx="2209800" cy="1981200"/>
            <a:chOff x="516" y="912"/>
            <a:chExt cx="1392" cy="1248"/>
          </a:xfrm>
        </p:grpSpPr>
        <p:grpSp>
          <p:nvGrpSpPr>
            <p:cNvPr id="20126" name="Group 6"/>
            <p:cNvGrpSpPr>
              <a:grpSpLocks noChangeAspect="1"/>
            </p:cNvGrpSpPr>
            <p:nvPr/>
          </p:nvGrpSpPr>
          <p:grpSpPr bwMode="auto">
            <a:xfrm>
              <a:off x="516" y="980"/>
              <a:ext cx="1392" cy="1180"/>
              <a:chOff x="432" y="720"/>
              <a:chExt cx="2160" cy="1632"/>
            </a:xfrm>
          </p:grpSpPr>
          <p:sp>
            <p:nvSpPr>
              <p:cNvPr id="20128" name="AutoShape 7"/>
              <p:cNvSpPr>
                <a:spLocks noChangeAspect="1" noChangeArrowheads="1"/>
              </p:cNvSpPr>
              <p:nvPr/>
            </p:nvSpPr>
            <p:spPr bwMode="auto">
              <a:xfrm>
                <a:off x="432" y="720"/>
                <a:ext cx="2155" cy="1628"/>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9" name="Rectangle 8"/>
              <p:cNvSpPr>
                <a:spLocks noChangeAspect="1" noChangeArrowheads="1"/>
              </p:cNvSpPr>
              <p:nvPr/>
            </p:nvSpPr>
            <p:spPr bwMode="auto">
              <a:xfrm>
                <a:off x="432" y="720"/>
                <a:ext cx="2160" cy="1632"/>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0" name="Rectangle 9"/>
              <p:cNvSpPr>
                <a:spLocks noChangeAspect="1" noChangeArrowheads="1"/>
              </p:cNvSpPr>
              <p:nvPr/>
            </p:nvSpPr>
            <p:spPr bwMode="auto">
              <a:xfrm>
                <a:off x="459" y="746"/>
                <a:ext cx="2106" cy="1576"/>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1" name="Freeform 10"/>
              <p:cNvSpPr>
                <a:spLocks noChangeAspect="1"/>
              </p:cNvSpPr>
              <p:nvPr/>
            </p:nvSpPr>
            <p:spPr bwMode="auto">
              <a:xfrm>
                <a:off x="1841" y="1685"/>
                <a:ext cx="147" cy="225"/>
              </a:xfrm>
              <a:custGeom>
                <a:avLst/>
                <a:gdLst>
                  <a:gd name="T0" fmla="*/ 87 w 192"/>
                  <a:gd name="T1" fmla="*/ 92 h 312"/>
                  <a:gd name="T2" fmla="*/ 24 w 192"/>
                  <a:gd name="T3" fmla="*/ 97 h 312"/>
                  <a:gd name="T4" fmla="*/ 24 w 192"/>
                  <a:gd name="T5" fmla="*/ 102 h 312"/>
                  <a:gd name="T6" fmla="*/ 30 w 192"/>
                  <a:gd name="T7" fmla="*/ 105 h 312"/>
                  <a:gd name="T8" fmla="*/ 30 w 192"/>
                  <a:gd name="T9" fmla="*/ 113 h 312"/>
                  <a:gd name="T10" fmla="*/ 16 w 192"/>
                  <a:gd name="T11" fmla="*/ 117 h 312"/>
                  <a:gd name="T12" fmla="*/ 21 w 192"/>
                  <a:gd name="T13" fmla="*/ 115 h 312"/>
                  <a:gd name="T14" fmla="*/ 14 w 192"/>
                  <a:gd name="T15" fmla="*/ 104 h 312"/>
                  <a:gd name="T16" fmla="*/ 11 w 192"/>
                  <a:gd name="T17" fmla="*/ 115 h 312"/>
                  <a:gd name="T18" fmla="*/ 5 w 192"/>
                  <a:gd name="T19" fmla="*/ 113 h 312"/>
                  <a:gd name="T20" fmla="*/ 5 w 192"/>
                  <a:gd name="T21" fmla="*/ 105 h 312"/>
                  <a:gd name="T22" fmla="*/ 0 w 192"/>
                  <a:gd name="T23" fmla="*/ 79 h 312"/>
                  <a:gd name="T24" fmla="*/ 0 w 192"/>
                  <a:gd name="T25" fmla="*/ 2 h 312"/>
                  <a:gd name="T26" fmla="*/ 59 w 192"/>
                  <a:gd name="T27" fmla="*/ 0 h 312"/>
                  <a:gd name="T28" fmla="*/ 76 w 192"/>
                  <a:gd name="T29" fmla="*/ 50 h 312"/>
                  <a:gd name="T30" fmla="*/ 87 w 192"/>
                  <a:gd name="T31" fmla="*/ 63 h 312"/>
                  <a:gd name="T32" fmla="*/ 81 w 192"/>
                  <a:gd name="T33" fmla="*/ 72 h 312"/>
                  <a:gd name="T34" fmla="*/ 87 w 192"/>
                  <a:gd name="T35" fmla="*/ 92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2" name="Freeform 11"/>
              <p:cNvSpPr>
                <a:spLocks noChangeAspect="1"/>
              </p:cNvSpPr>
              <p:nvPr/>
            </p:nvSpPr>
            <p:spPr bwMode="auto">
              <a:xfrm>
                <a:off x="1841" y="1685"/>
                <a:ext cx="147" cy="225"/>
              </a:xfrm>
              <a:custGeom>
                <a:avLst/>
                <a:gdLst>
                  <a:gd name="T0" fmla="*/ 87 w 192"/>
                  <a:gd name="T1" fmla="*/ 92 h 312"/>
                  <a:gd name="T2" fmla="*/ 24 w 192"/>
                  <a:gd name="T3" fmla="*/ 97 h 312"/>
                  <a:gd name="T4" fmla="*/ 24 w 192"/>
                  <a:gd name="T5" fmla="*/ 102 h 312"/>
                  <a:gd name="T6" fmla="*/ 30 w 192"/>
                  <a:gd name="T7" fmla="*/ 105 h 312"/>
                  <a:gd name="T8" fmla="*/ 30 w 192"/>
                  <a:gd name="T9" fmla="*/ 113 h 312"/>
                  <a:gd name="T10" fmla="*/ 16 w 192"/>
                  <a:gd name="T11" fmla="*/ 117 h 312"/>
                  <a:gd name="T12" fmla="*/ 21 w 192"/>
                  <a:gd name="T13" fmla="*/ 115 h 312"/>
                  <a:gd name="T14" fmla="*/ 14 w 192"/>
                  <a:gd name="T15" fmla="*/ 104 h 312"/>
                  <a:gd name="T16" fmla="*/ 11 w 192"/>
                  <a:gd name="T17" fmla="*/ 115 h 312"/>
                  <a:gd name="T18" fmla="*/ 5 w 192"/>
                  <a:gd name="T19" fmla="*/ 113 h 312"/>
                  <a:gd name="T20" fmla="*/ 5 w 192"/>
                  <a:gd name="T21" fmla="*/ 105 h 312"/>
                  <a:gd name="T22" fmla="*/ 0 w 192"/>
                  <a:gd name="T23" fmla="*/ 79 h 312"/>
                  <a:gd name="T24" fmla="*/ 0 w 192"/>
                  <a:gd name="T25" fmla="*/ 2 h 312"/>
                  <a:gd name="T26" fmla="*/ 59 w 192"/>
                  <a:gd name="T27" fmla="*/ 0 h 312"/>
                  <a:gd name="T28" fmla="*/ 76 w 192"/>
                  <a:gd name="T29" fmla="*/ 50 h 312"/>
                  <a:gd name="T30" fmla="*/ 87 w 192"/>
                  <a:gd name="T31" fmla="*/ 63 h 312"/>
                  <a:gd name="T32" fmla="*/ 81 w 192"/>
                  <a:gd name="T33" fmla="*/ 72 h 312"/>
                  <a:gd name="T34" fmla="*/ 87 w 192"/>
                  <a:gd name="T35" fmla="*/ 92 h 312"/>
                  <a:gd name="T36" fmla="*/ 87 w 192"/>
                  <a:gd name="T37" fmla="*/ 94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3" name="Freeform 12"/>
              <p:cNvSpPr>
                <a:spLocks noChangeAspect="1"/>
              </p:cNvSpPr>
              <p:nvPr/>
            </p:nvSpPr>
            <p:spPr bwMode="auto">
              <a:xfrm>
                <a:off x="496" y="1785"/>
                <a:ext cx="407" cy="338"/>
              </a:xfrm>
              <a:custGeom>
                <a:avLst/>
                <a:gdLst>
                  <a:gd name="T0" fmla="*/ 3 w 534"/>
                  <a:gd name="T1" fmla="*/ 100 h 468"/>
                  <a:gd name="T2" fmla="*/ 3 w 534"/>
                  <a:gd name="T3" fmla="*/ 102 h 468"/>
                  <a:gd name="T4" fmla="*/ 14 w 534"/>
                  <a:gd name="T5" fmla="*/ 111 h 468"/>
                  <a:gd name="T6" fmla="*/ 11 w 534"/>
                  <a:gd name="T7" fmla="*/ 122 h 468"/>
                  <a:gd name="T8" fmla="*/ 27 w 534"/>
                  <a:gd name="T9" fmla="*/ 113 h 468"/>
                  <a:gd name="T10" fmla="*/ 18 w 534"/>
                  <a:gd name="T11" fmla="*/ 136 h 468"/>
                  <a:gd name="T12" fmla="*/ 37 w 534"/>
                  <a:gd name="T13" fmla="*/ 142 h 468"/>
                  <a:gd name="T14" fmla="*/ 43 w 534"/>
                  <a:gd name="T15" fmla="*/ 140 h 468"/>
                  <a:gd name="T16" fmla="*/ 43 w 534"/>
                  <a:gd name="T17" fmla="*/ 154 h 468"/>
                  <a:gd name="T18" fmla="*/ 24 w 534"/>
                  <a:gd name="T19" fmla="*/ 170 h 468"/>
                  <a:gd name="T20" fmla="*/ 0 w 534"/>
                  <a:gd name="T21" fmla="*/ 176 h 468"/>
                  <a:gd name="T22" fmla="*/ 27 w 534"/>
                  <a:gd name="T23" fmla="*/ 170 h 468"/>
                  <a:gd name="T24" fmla="*/ 34 w 534"/>
                  <a:gd name="T25" fmla="*/ 168 h 468"/>
                  <a:gd name="T26" fmla="*/ 40 w 534"/>
                  <a:gd name="T27" fmla="*/ 165 h 468"/>
                  <a:gd name="T28" fmla="*/ 75 w 534"/>
                  <a:gd name="T29" fmla="*/ 140 h 468"/>
                  <a:gd name="T30" fmla="*/ 90 w 534"/>
                  <a:gd name="T31" fmla="*/ 116 h 468"/>
                  <a:gd name="T32" fmla="*/ 93 w 534"/>
                  <a:gd name="T33" fmla="*/ 113 h 468"/>
                  <a:gd name="T34" fmla="*/ 96 w 534"/>
                  <a:gd name="T35" fmla="*/ 116 h 468"/>
                  <a:gd name="T36" fmla="*/ 88 w 534"/>
                  <a:gd name="T37" fmla="*/ 120 h 468"/>
                  <a:gd name="T38" fmla="*/ 90 w 534"/>
                  <a:gd name="T39" fmla="*/ 131 h 468"/>
                  <a:gd name="T40" fmla="*/ 93 w 534"/>
                  <a:gd name="T41" fmla="*/ 136 h 468"/>
                  <a:gd name="T42" fmla="*/ 104 w 534"/>
                  <a:gd name="T43" fmla="*/ 129 h 468"/>
                  <a:gd name="T44" fmla="*/ 109 w 534"/>
                  <a:gd name="T45" fmla="*/ 120 h 468"/>
                  <a:gd name="T46" fmla="*/ 114 w 534"/>
                  <a:gd name="T47" fmla="*/ 120 h 468"/>
                  <a:gd name="T48" fmla="*/ 157 w 534"/>
                  <a:gd name="T49" fmla="*/ 129 h 468"/>
                  <a:gd name="T50" fmla="*/ 165 w 534"/>
                  <a:gd name="T51" fmla="*/ 126 h 468"/>
                  <a:gd name="T52" fmla="*/ 168 w 534"/>
                  <a:gd name="T53" fmla="*/ 134 h 468"/>
                  <a:gd name="T54" fmla="*/ 170 w 534"/>
                  <a:gd name="T55" fmla="*/ 136 h 468"/>
                  <a:gd name="T56" fmla="*/ 186 w 534"/>
                  <a:gd name="T57" fmla="*/ 138 h 468"/>
                  <a:gd name="T58" fmla="*/ 191 w 534"/>
                  <a:gd name="T59" fmla="*/ 140 h 468"/>
                  <a:gd name="T60" fmla="*/ 194 w 534"/>
                  <a:gd name="T61" fmla="*/ 138 h 468"/>
                  <a:gd name="T62" fmla="*/ 221 w 534"/>
                  <a:gd name="T63" fmla="*/ 156 h 468"/>
                  <a:gd name="T64" fmla="*/ 226 w 534"/>
                  <a:gd name="T65" fmla="*/ 156 h 468"/>
                  <a:gd name="T66" fmla="*/ 236 w 534"/>
                  <a:gd name="T67" fmla="*/ 168 h 468"/>
                  <a:gd name="T68" fmla="*/ 218 w 534"/>
                  <a:gd name="T69" fmla="*/ 154 h 468"/>
                  <a:gd name="T70" fmla="*/ 175 w 534"/>
                  <a:gd name="T71" fmla="*/ 136 h 468"/>
                  <a:gd name="T72" fmla="*/ 168 w 534"/>
                  <a:gd name="T73" fmla="*/ 126 h 468"/>
                  <a:gd name="T74" fmla="*/ 152 w 534"/>
                  <a:gd name="T75" fmla="*/ 122 h 468"/>
                  <a:gd name="T76" fmla="*/ 90 w 534"/>
                  <a:gd name="T77" fmla="*/ 12 h 468"/>
                  <a:gd name="T78" fmla="*/ 77 w 534"/>
                  <a:gd name="T79" fmla="*/ 7 h 468"/>
                  <a:gd name="T80" fmla="*/ 21 w 534"/>
                  <a:gd name="T81" fmla="*/ 25 h 468"/>
                  <a:gd name="T82" fmla="*/ 43 w 534"/>
                  <a:gd name="T83" fmla="*/ 45 h 468"/>
                  <a:gd name="T84" fmla="*/ 40 w 534"/>
                  <a:gd name="T85" fmla="*/ 48 h 468"/>
                  <a:gd name="T86" fmla="*/ 37 w 534"/>
                  <a:gd name="T87" fmla="*/ 56 h 468"/>
                  <a:gd name="T88" fmla="*/ 32 w 534"/>
                  <a:gd name="T89" fmla="*/ 48 h 468"/>
                  <a:gd name="T90" fmla="*/ 5 w 534"/>
                  <a:gd name="T91" fmla="*/ 52 h 468"/>
                  <a:gd name="T92" fmla="*/ 11 w 534"/>
                  <a:gd name="T93" fmla="*/ 59 h 468"/>
                  <a:gd name="T94" fmla="*/ 29 w 534"/>
                  <a:gd name="T95" fmla="*/ 70 h 468"/>
                  <a:gd name="T96" fmla="*/ 40 w 534"/>
                  <a:gd name="T97" fmla="*/ 70 h 468"/>
                  <a:gd name="T98" fmla="*/ 37 w 534"/>
                  <a:gd name="T99" fmla="*/ 84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4" name="Freeform 13"/>
              <p:cNvSpPr>
                <a:spLocks noChangeAspect="1"/>
              </p:cNvSpPr>
              <p:nvPr/>
            </p:nvSpPr>
            <p:spPr bwMode="auto">
              <a:xfrm>
                <a:off x="496" y="1785"/>
                <a:ext cx="407" cy="338"/>
              </a:xfrm>
              <a:custGeom>
                <a:avLst/>
                <a:gdLst>
                  <a:gd name="T0" fmla="*/ 3 w 534"/>
                  <a:gd name="T1" fmla="*/ 100 h 468"/>
                  <a:gd name="T2" fmla="*/ 3 w 534"/>
                  <a:gd name="T3" fmla="*/ 102 h 468"/>
                  <a:gd name="T4" fmla="*/ 14 w 534"/>
                  <a:gd name="T5" fmla="*/ 111 h 468"/>
                  <a:gd name="T6" fmla="*/ 11 w 534"/>
                  <a:gd name="T7" fmla="*/ 122 h 468"/>
                  <a:gd name="T8" fmla="*/ 27 w 534"/>
                  <a:gd name="T9" fmla="*/ 113 h 468"/>
                  <a:gd name="T10" fmla="*/ 18 w 534"/>
                  <a:gd name="T11" fmla="*/ 136 h 468"/>
                  <a:gd name="T12" fmla="*/ 37 w 534"/>
                  <a:gd name="T13" fmla="*/ 142 h 468"/>
                  <a:gd name="T14" fmla="*/ 43 w 534"/>
                  <a:gd name="T15" fmla="*/ 140 h 468"/>
                  <a:gd name="T16" fmla="*/ 43 w 534"/>
                  <a:gd name="T17" fmla="*/ 154 h 468"/>
                  <a:gd name="T18" fmla="*/ 24 w 534"/>
                  <a:gd name="T19" fmla="*/ 170 h 468"/>
                  <a:gd name="T20" fmla="*/ 0 w 534"/>
                  <a:gd name="T21" fmla="*/ 176 h 468"/>
                  <a:gd name="T22" fmla="*/ 27 w 534"/>
                  <a:gd name="T23" fmla="*/ 170 h 468"/>
                  <a:gd name="T24" fmla="*/ 34 w 534"/>
                  <a:gd name="T25" fmla="*/ 168 h 468"/>
                  <a:gd name="T26" fmla="*/ 40 w 534"/>
                  <a:gd name="T27" fmla="*/ 165 h 468"/>
                  <a:gd name="T28" fmla="*/ 75 w 534"/>
                  <a:gd name="T29" fmla="*/ 140 h 468"/>
                  <a:gd name="T30" fmla="*/ 90 w 534"/>
                  <a:gd name="T31" fmla="*/ 116 h 468"/>
                  <a:gd name="T32" fmla="*/ 93 w 534"/>
                  <a:gd name="T33" fmla="*/ 113 h 468"/>
                  <a:gd name="T34" fmla="*/ 96 w 534"/>
                  <a:gd name="T35" fmla="*/ 116 h 468"/>
                  <a:gd name="T36" fmla="*/ 88 w 534"/>
                  <a:gd name="T37" fmla="*/ 120 h 468"/>
                  <a:gd name="T38" fmla="*/ 90 w 534"/>
                  <a:gd name="T39" fmla="*/ 131 h 468"/>
                  <a:gd name="T40" fmla="*/ 93 w 534"/>
                  <a:gd name="T41" fmla="*/ 136 h 468"/>
                  <a:gd name="T42" fmla="*/ 104 w 534"/>
                  <a:gd name="T43" fmla="*/ 129 h 468"/>
                  <a:gd name="T44" fmla="*/ 109 w 534"/>
                  <a:gd name="T45" fmla="*/ 120 h 468"/>
                  <a:gd name="T46" fmla="*/ 114 w 534"/>
                  <a:gd name="T47" fmla="*/ 120 h 468"/>
                  <a:gd name="T48" fmla="*/ 157 w 534"/>
                  <a:gd name="T49" fmla="*/ 129 h 468"/>
                  <a:gd name="T50" fmla="*/ 165 w 534"/>
                  <a:gd name="T51" fmla="*/ 126 h 468"/>
                  <a:gd name="T52" fmla="*/ 168 w 534"/>
                  <a:gd name="T53" fmla="*/ 134 h 468"/>
                  <a:gd name="T54" fmla="*/ 170 w 534"/>
                  <a:gd name="T55" fmla="*/ 136 h 468"/>
                  <a:gd name="T56" fmla="*/ 186 w 534"/>
                  <a:gd name="T57" fmla="*/ 138 h 468"/>
                  <a:gd name="T58" fmla="*/ 191 w 534"/>
                  <a:gd name="T59" fmla="*/ 140 h 468"/>
                  <a:gd name="T60" fmla="*/ 194 w 534"/>
                  <a:gd name="T61" fmla="*/ 138 h 468"/>
                  <a:gd name="T62" fmla="*/ 221 w 534"/>
                  <a:gd name="T63" fmla="*/ 156 h 468"/>
                  <a:gd name="T64" fmla="*/ 226 w 534"/>
                  <a:gd name="T65" fmla="*/ 156 h 468"/>
                  <a:gd name="T66" fmla="*/ 236 w 534"/>
                  <a:gd name="T67" fmla="*/ 168 h 468"/>
                  <a:gd name="T68" fmla="*/ 218 w 534"/>
                  <a:gd name="T69" fmla="*/ 154 h 468"/>
                  <a:gd name="T70" fmla="*/ 175 w 534"/>
                  <a:gd name="T71" fmla="*/ 136 h 468"/>
                  <a:gd name="T72" fmla="*/ 168 w 534"/>
                  <a:gd name="T73" fmla="*/ 126 h 468"/>
                  <a:gd name="T74" fmla="*/ 152 w 534"/>
                  <a:gd name="T75" fmla="*/ 122 h 468"/>
                  <a:gd name="T76" fmla="*/ 90 w 534"/>
                  <a:gd name="T77" fmla="*/ 12 h 468"/>
                  <a:gd name="T78" fmla="*/ 77 w 534"/>
                  <a:gd name="T79" fmla="*/ 7 h 468"/>
                  <a:gd name="T80" fmla="*/ 21 w 534"/>
                  <a:gd name="T81" fmla="*/ 25 h 468"/>
                  <a:gd name="T82" fmla="*/ 43 w 534"/>
                  <a:gd name="T83" fmla="*/ 45 h 468"/>
                  <a:gd name="T84" fmla="*/ 40 w 534"/>
                  <a:gd name="T85" fmla="*/ 48 h 468"/>
                  <a:gd name="T86" fmla="*/ 37 w 534"/>
                  <a:gd name="T87" fmla="*/ 56 h 468"/>
                  <a:gd name="T88" fmla="*/ 32 w 534"/>
                  <a:gd name="T89" fmla="*/ 48 h 468"/>
                  <a:gd name="T90" fmla="*/ 5 w 534"/>
                  <a:gd name="T91" fmla="*/ 52 h 468"/>
                  <a:gd name="T92" fmla="*/ 11 w 534"/>
                  <a:gd name="T93" fmla="*/ 59 h 468"/>
                  <a:gd name="T94" fmla="*/ 29 w 534"/>
                  <a:gd name="T95" fmla="*/ 70 h 468"/>
                  <a:gd name="T96" fmla="*/ 40 w 534"/>
                  <a:gd name="T97" fmla="*/ 70 h 468"/>
                  <a:gd name="T98" fmla="*/ 37 w 534"/>
                  <a:gd name="T99" fmla="*/ 84 h 468"/>
                  <a:gd name="T100" fmla="*/ 21 w 534"/>
                  <a:gd name="T101" fmla="*/ 88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5" name="Freeform 14"/>
              <p:cNvSpPr>
                <a:spLocks noChangeAspect="1"/>
              </p:cNvSpPr>
              <p:nvPr/>
            </p:nvSpPr>
            <p:spPr bwMode="auto">
              <a:xfrm>
                <a:off x="761" y="1547"/>
                <a:ext cx="266" cy="290"/>
              </a:xfrm>
              <a:custGeom>
                <a:avLst/>
                <a:gdLst>
                  <a:gd name="T0" fmla="*/ 131 w 348"/>
                  <a:gd name="T1" fmla="*/ 151 h 402"/>
                  <a:gd name="T2" fmla="*/ 83 w 348"/>
                  <a:gd name="T3" fmla="*/ 144 h 402"/>
                  <a:gd name="T4" fmla="*/ 0 w 348"/>
                  <a:gd name="T5" fmla="*/ 104 h 402"/>
                  <a:gd name="T6" fmla="*/ 3 w 348"/>
                  <a:gd name="T7" fmla="*/ 99 h 402"/>
                  <a:gd name="T8" fmla="*/ 5 w 348"/>
                  <a:gd name="T9" fmla="*/ 99 h 402"/>
                  <a:gd name="T10" fmla="*/ 11 w 348"/>
                  <a:gd name="T11" fmla="*/ 97 h 402"/>
                  <a:gd name="T12" fmla="*/ 8 w 348"/>
                  <a:gd name="T13" fmla="*/ 85 h 402"/>
                  <a:gd name="T14" fmla="*/ 14 w 348"/>
                  <a:gd name="T15" fmla="*/ 79 h 402"/>
                  <a:gd name="T16" fmla="*/ 16 w 348"/>
                  <a:gd name="T17" fmla="*/ 70 h 402"/>
                  <a:gd name="T18" fmla="*/ 27 w 348"/>
                  <a:gd name="T19" fmla="*/ 66 h 402"/>
                  <a:gd name="T20" fmla="*/ 18 w 348"/>
                  <a:gd name="T21" fmla="*/ 45 h 402"/>
                  <a:gd name="T22" fmla="*/ 18 w 348"/>
                  <a:gd name="T23" fmla="*/ 43 h 402"/>
                  <a:gd name="T24" fmla="*/ 21 w 348"/>
                  <a:gd name="T25" fmla="*/ 20 h 402"/>
                  <a:gd name="T26" fmla="*/ 27 w 348"/>
                  <a:gd name="T27" fmla="*/ 18 h 402"/>
                  <a:gd name="T28" fmla="*/ 35 w 348"/>
                  <a:gd name="T29" fmla="*/ 22 h 402"/>
                  <a:gd name="T30" fmla="*/ 43 w 348"/>
                  <a:gd name="T31" fmla="*/ 0 h 402"/>
                  <a:gd name="T32" fmla="*/ 155 w 348"/>
                  <a:gd name="T33" fmla="*/ 16 h 402"/>
                  <a:gd name="T34" fmla="*/ 137 w 348"/>
                  <a:gd name="T35" fmla="*/ 124 h 402"/>
                  <a:gd name="T36" fmla="*/ 131 w 348"/>
                  <a:gd name="T37" fmla="*/ 151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6" name="Freeform 15"/>
              <p:cNvSpPr>
                <a:spLocks noChangeAspect="1"/>
              </p:cNvSpPr>
              <p:nvPr/>
            </p:nvSpPr>
            <p:spPr bwMode="auto">
              <a:xfrm>
                <a:off x="761" y="1547"/>
                <a:ext cx="266" cy="294"/>
              </a:xfrm>
              <a:custGeom>
                <a:avLst/>
                <a:gdLst>
                  <a:gd name="T0" fmla="*/ 131 w 348"/>
                  <a:gd name="T1" fmla="*/ 151 h 408"/>
                  <a:gd name="T2" fmla="*/ 83 w 348"/>
                  <a:gd name="T3" fmla="*/ 144 h 408"/>
                  <a:gd name="T4" fmla="*/ 0 w 348"/>
                  <a:gd name="T5" fmla="*/ 103 h 408"/>
                  <a:gd name="T6" fmla="*/ 3 w 348"/>
                  <a:gd name="T7" fmla="*/ 99 h 408"/>
                  <a:gd name="T8" fmla="*/ 5 w 348"/>
                  <a:gd name="T9" fmla="*/ 99 h 408"/>
                  <a:gd name="T10" fmla="*/ 11 w 348"/>
                  <a:gd name="T11" fmla="*/ 97 h 408"/>
                  <a:gd name="T12" fmla="*/ 8 w 348"/>
                  <a:gd name="T13" fmla="*/ 85 h 408"/>
                  <a:gd name="T14" fmla="*/ 14 w 348"/>
                  <a:gd name="T15" fmla="*/ 79 h 408"/>
                  <a:gd name="T16" fmla="*/ 16 w 348"/>
                  <a:gd name="T17" fmla="*/ 70 h 408"/>
                  <a:gd name="T18" fmla="*/ 27 w 348"/>
                  <a:gd name="T19" fmla="*/ 65 h 408"/>
                  <a:gd name="T20" fmla="*/ 18 w 348"/>
                  <a:gd name="T21" fmla="*/ 45 h 408"/>
                  <a:gd name="T22" fmla="*/ 18 w 348"/>
                  <a:gd name="T23" fmla="*/ 43 h 408"/>
                  <a:gd name="T24" fmla="*/ 21 w 348"/>
                  <a:gd name="T25" fmla="*/ 20 h 408"/>
                  <a:gd name="T26" fmla="*/ 27 w 348"/>
                  <a:gd name="T27" fmla="*/ 18 h 408"/>
                  <a:gd name="T28" fmla="*/ 35 w 348"/>
                  <a:gd name="T29" fmla="*/ 22 h 408"/>
                  <a:gd name="T30" fmla="*/ 43 w 348"/>
                  <a:gd name="T31" fmla="*/ 0 h 408"/>
                  <a:gd name="T32" fmla="*/ 155 w 348"/>
                  <a:gd name="T33" fmla="*/ 16 h 408"/>
                  <a:gd name="T34" fmla="*/ 137 w 348"/>
                  <a:gd name="T35" fmla="*/ 123 h 408"/>
                  <a:gd name="T36" fmla="*/ 131 w 348"/>
                  <a:gd name="T37" fmla="*/ 151 h 408"/>
                  <a:gd name="T38" fmla="*/ 131 w 348"/>
                  <a:gd name="T39" fmla="*/ 153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7" name="Freeform 16"/>
              <p:cNvSpPr>
                <a:spLocks noChangeAspect="1"/>
              </p:cNvSpPr>
              <p:nvPr/>
            </p:nvSpPr>
            <p:spPr bwMode="auto">
              <a:xfrm>
                <a:off x="1585" y="1629"/>
                <a:ext cx="197" cy="165"/>
              </a:xfrm>
              <a:custGeom>
                <a:avLst/>
                <a:gdLst>
                  <a:gd name="T0" fmla="*/ 82 w 258"/>
                  <a:gd name="T1" fmla="*/ 86 h 228"/>
                  <a:gd name="T2" fmla="*/ 14 w 258"/>
                  <a:gd name="T3" fmla="*/ 86 h 228"/>
                  <a:gd name="T4" fmla="*/ 14 w 258"/>
                  <a:gd name="T5" fmla="*/ 73 h 228"/>
                  <a:gd name="T6" fmla="*/ 3 w 258"/>
                  <a:gd name="T7" fmla="*/ 71 h 228"/>
                  <a:gd name="T8" fmla="*/ 5 w 258"/>
                  <a:gd name="T9" fmla="*/ 30 h 228"/>
                  <a:gd name="T10" fmla="*/ 0 w 258"/>
                  <a:gd name="T11" fmla="*/ 2 h 228"/>
                  <a:gd name="T12" fmla="*/ 102 w 258"/>
                  <a:gd name="T13" fmla="*/ 0 h 228"/>
                  <a:gd name="T14" fmla="*/ 105 w 258"/>
                  <a:gd name="T15" fmla="*/ 5 h 228"/>
                  <a:gd name="T16" fmla="*/ 96 w 258"/>
                  <a:gd name="T17" fmla="*/ 12 h 228"/>
                  <a:gd name="T18" fmla="*/ 115 w 258"/>
                  <a:gd name="T19" fmla="*/ 12 h 228"/>
                  <a:gd name="T20" fmla="*/ 107 w 258"/>
                  <a:gd name="T21" fmla="*/ 18 h 228"/>
                  <a:gd name="T22" fmla="*/ 110 w 258"/>
                  <a:gd name="T23" fmla="*/ 22 h 228"/>
                  <a:gd name="T24" fmla="*/ 102 w 258"/>
                  <a:gd name="T25" fmla="*/ 25 h 228"/>
                  <a:gd name="T26" fmla="*/ 107 w 258"/>
                  <a:gd name="T27" fmla="*/ 32 h 228"/>
                  <a:gd name="T28" fmla="*/ 102 w 258"/>
                  <a:gd name="T29" fmla="*/ 36 h 228"/>
                  <a:gd name="T30" fmla="*/ 96 w 258"/>
                  <a:gd name="T31" fmla="*/ 41 h 228"/>
                  <a:gd name="T32" fmla="*/ 96 w 258"/>
                  <a:gd name="T33" fmla="*/ 50 h 228"/>
                  <a:gd name="T34" fmla="*/ 82 w 258"/>
                  <a:gd name="T35" fmla="*/ 62 h 228"/>
                  <a:gd name="T36" fmla="*/ 86 w 258"/>
                  <a:gd name="T37" fmla="*/ 68 h 228"/>
                  <a:gd name="T38" fmla="*/ 80 w 258"/>
                  <a:gd name="T39" fmla="*/ 68 h 228"/>
                  <a:gd name="T40" fmla="*/ 80 w 258"/>
                  <a:gd name="T41" fmla="*/ 75 h 228"/>
                  <a:gd name="T42" fmla="*/ 86 w 258"/>
                  <a:gd name="T43" fmla="*/ 75 h 228"/>
                  <a:gd name="T44" fmla="*/ 82 w 258"/>
                  <a:gd name="T45" fmla="*/ 77 h 228"/>
                  <a:gd name="T46" fmla="*/ 86 w 258"/>
                  <a:gd name="T47" fmla="*/ 80 h 228"/>
                  <a:gd name="T48" fmla="*/ 82 w 258"/>
                  <a:gd name="T49" fmla="*/ 85 h 228"/>
                  <a:gd name="T50" fmla="*/ 82 w 258"/>
                  <a:gd name="T51" fmla="*/ 86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8" name="Freeform 17"/>
              <p:cNvSpPr>
                <a:spLocks noChangeAspect="1"/>
              </p:cNvSpPr>
              <p:nvPr/>
            </p:nvSpPr>
            <p:spPr bwMode="auto">
              <a:xfrm>
                <a:off x="1585" y="1629"/>
                <a:ext cx="197" cy="169"/>
              </a:xfrm>
              <a:custGeom>
                <a:avLst/>
                <a:gdLst>
                  <a:gd name="T0" fmla="*/ 82 w 258"/>
                  <a:gd name="T1" fmla="*/ 86 h 234"/>
                  <a:gd name="T2" fmla="*/ 14 w 258"/>
                  <a:gd name="T3" fmla="*/ 86 h 234"/>
                  <a:gd name="T4" fmla="*/ 14 w 258"/>
                  <a:gd name="T5" fmla="*/ 72 h 234"/>
                  <a:gd name="T6" fmla="*/ 3 w 258"/>
                  <a:gd name="T7" fmla="*/ 70 h 234"/>
                  <a:gd name="T8" fmla="*/ 5 w 258"/>
                  <a:gd name="T9" fmla="*/ 29 h 234"/>
                  <a:gd name="T10" fmla="*/ 0 w 258"/>
                  <a:gd name="T11" fmla="*/ 2 h 234"/>
                  <a:gd name="T12" fmla="*/ 102 w 258"/>
                  <a:gd name="T13" fmla="*/ 0 h 234"/>
                  <a:gd name="T14" fmla="*/ 105 w 258"/>
                  <a:gd name="T15" fmla="*/ 5 h 234"/>
                  <a:gd name="T16" fmla="*/ 96 w 258"/>
                  <a:gd name="T17" fmla="*/ 12 h 234"/>
                  <a:gd name="T18" fmla="*/ 115 w 258"/>
                  <a:gd name="T19" fmla="*/ 12 h 234"/>
                  <a:gd name="T20" fmla="*/ 107 w 258"/>
                  <a:gd name="T21" fmla="*/ 18 h 234"/>
                  <a:gd name="T22" fmla="*/ 110 w 258"/>
                  <a:gd name="T23" fmla="*/ 22 h 234"/>
                  <a:gd name="T24" fmla="*/ 102 w 258"/>
                  <a:gd name="T25" fmla="*/ 25 h 234"/>
                  <a:gd name="T26" fmla="*/ 107 w 258"/>
                  <a:gd name="T27" fmla="*/ 32 h 234"/>
                  <a:gd name="T28" fmla="*/ 102 w 258"/>
                  <a:gd name="T29" fmla="*/ 36 h 234"/>
                  <a:gd name="T30" fmla="*/ 96 w 258"/>
                  <a:gd name="T31" fmla="*/ 40 h 234"/>
                  <a:gd name="T32" fmla="*/ 96 w 258"/>
                  <a:gd name="T33" fmla="*/ 50 h 234"/>
                  <a:gd name="T34" fmla="*/ 82 w 258"/>
                  <a:gd name="T35" fmla="*/ 61 h 234"/>
                  <a:gd name="T36" fmla="*/ 86 w 258"/>
                  <a:gd name="T37" fmla="*/ 68 h 234"/>
                  <a:gd name="T38" fmla="*/ 80 w 258"/>
                  <a:gd name="T39" fmla="*/ 68 h 234"/>
                  <a:gd name="T40" fmla="*/ 80 w 258"/>
                  <a:gd name="T41" fmla="*/ 74 h 234"/>
                  <a:gd name="T42" fmla="*/ 86 w 258"/>
                  <a:gd name="T43" fmla="*/ 74 h 234"/>
                  <a:gd name="T44" fmla="*/ 82 w 258"/>
                  <a:gd name="T45" fmla="*/ 77 h 234"/>
                  <a:gd name="T46" fmla="*/ 86 w 258"/>
                  <a:gd name="T47" fmla="*/ 79 h 234"/>
                  <a:gd name="T48" fmla="*/ 82 w 258"/>
                  <a:gd name="T49" fmla="*/ 84 h 234"/>
                  <a:gd name="T50" fmla="*/ 82 w 258"/>
                  <a:gd name="T51" fmla="*/ 86 h 234"/>
                  <a:gd name="T52" fmla="*/ 82 w 258"/>
                  <a:gd name="T53" fmla="*/ 88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39" name="Freeform 18"/>
              <p:cNvSpPr>
                <a:spLocks noChangeAspect="1"/>
              </p:cNvSpPr>
              <p:nvPr/>
            </p:nvSpPr>
            <p:spPr bwMode="auto">
              <a:xfrm>
                <a:off x="496" y="1235"/>
                <a:ext cx="311" cy="502"/>
              </a:xfrm>
              <a:custGeom>
                <a:avLst/>
                <a:gdLst>
                  <a:gd name="T0" fmla="*/ 157 w 408"/>
                  <a:gd name="T1" fmla="*/ 261 h 696"/>
                  <a:gd name="T2" fmla="*/ 101 w 408"/>
                  <a:gd name="T3" fmla="*/ 255 h 696"/>
                  <a:gd name="T4" fmla="*/ 98 w 408"/>
                  <a:gd name="T5" fmla="*/ 236 h 696"/>
                  <a:gd name="T6" fmla="*/ 88 w 408"/>
                  <a:gd name="T7" fmla="*/ 221 h 696"/>
                  <a:gd name="T8" fmla="*/ 79 w 408"/>
                  <a:gd name="T9" fmla="*/ 221 h 696"/>
                  <a:gd name="T10" fmla="*/ 79 w 408"/>
                  <a:gd name="T11" fmla="*/ 213 h 696"/>
                  <a:gd name="T12" fmla="*/ 66 w 408"/>
                  <a:gd name="T13" fmla="*/ 209 h 696"/>
                  <a:gd name="T14" fmla="*/ 59 w 408"/>
                  <a:gd name="T15" fmla="*/ 198 h 696"/>
                  <a:gd name="T16" fmla="*/ 40 w 408"/>
                  <a:gd name="T17" fmla="*/ 193 h 696"/>
                  <a:gd name="T18" fmla="*/ 34 w 408"/>
                  <a:gd name="T19" fmla="*/ 191 h 696"/>
                  <a:gd name="T20" fmla="*/ 40 w 408"/>
                  <a:gd name="T21" fmla="*/ 176 h 696"/>
                  <a:gd name="T22" fmla="*/ 34 w 408"/>
                  <a:gd name="T23" fmla="*/ 173 h 696"/>
                  <a:gd name="T24" fmla="*/ 37 w 408"/>
                  <a:gd name="T25" fmla="*/ 169 h 696"/>
                  <a:gd name="T26" fmla="*/ 21 w 408"/>
                  <a:gd name="T27" fmla="*/ 144 h 696"/>
                  <a:gd name="T28" fmla="*/ 21 w 408"/>
                  <a:gd name="T29" fmla="*/ 137 h 696"/>
                  <a:gd name="T30" fmla="*/ 27 w 408"/>
                  <a:gd name="T31" fmla="*/ 131 h 696"/>
                  <a:gd name="T32" fmla="*/ 16 w 408"/>
                  <a:gd name="T33" fmla="*/ 119 h 696"/>
                  <a:gd name="T34" fmla="*/ 18 w 408"/>
                  <a:gd name="T35" fmla="*/ 105 h 696"/>
                  <a:gd name="T36" fmla="*/ 27 w 408"/>
                  <a:gd name="T37" fmla="*/ 117 h 696"/>
                  <a:gd name="T38" fmla="*/ 21 w 408"/>
                  <a:gd name="T39" fmla="*/ 104 h 696"/>
                  <a:gd name="T40" fmla="*/ 29 w 408"/>
                  <a:gd name="T41" fmla="*/ 102 h 696"/>
                  <a:gd name="T42" fmla="*/ 21 w 408"/>
                  <a:gd name="T43" fmla="*/ 97 h 696"/>
                  <a:gd name="T44" fmla="*/ 18 w 408"/>
                  <a:gd name="T45" fmla="*/ 105 h 696"/>
                  <a:gd name="T46" fmla="*/ 14 w 408"/>
                  <a:gd name="T47" fmla="*/ 97 h 696"/>
                  <a:gd name="T48" fmla="*/ 11 w 408"/>
                  <a:gd name="T49" fmla="*/ 99 h 696"/>
                  <a:gd name="T50" fmla="*/ 14 w 408"/>
                  <a:gd name="T51" fmla="*/ 94 h 696"/>
                  <a:gd name="T52" fmla="*/ 3 w 408"/>
                  <a:gd name="T53" fmla="*/ 72 h 696"/>
                  <a:gd name="T54" fmla="*/ 8 w 408"/>
                  <a:gd name="T55" fmla="*/ 52 h 696"/>
                  <a:gd name="T56" fmla="*/ 0 w 408"/>
                  <a:gd name="T57" fmla="*/ 34 h 696"/>
                  <a:gd name="T58" fmla="*/ 11 w 408"/>
                  <a:gd name="T59" fmla="*/ 22 h 696"/>
                  <a:gd name="T60" fmla="*/ 18 w 408"/>
                  <a:gd name="T61" fmla="*/ 0 h 696"/>
                  <a:gd name="T62" fmla="*/ 101 w 408"/>
                  <a:gd name="T63" fmla="*/ 20 h 696"/>
                  <a:gd name="T64" fmla="*/ 79 w 408"/>
                  <a:gd name="T65" fmla="*/ 90 h 696"/>
                  <a:gd name="T66" fmla="*/ 172 w 408"/>
                  <a:gd name="T67" fmla="*/ 207 h 696"/>
                  <a:gd name="T68" fmla="*/ 181 w 408"/>
                  <a:gd name="T69" fmla="*/ 227 h 696"/>
                  <a:gd name="T70" fmla="*/ 170 w 408"/>
                  <a:gd name="T71" fmla="*/ 232 h 696"/>
                  <a:gd name="T72" fmla="*/ 168 w 408"/>
                  <a:gd name="T73" fmla="*/ 241 h 696"/>
                  <a:gd name="T74" fmla="*/ 162 w 408"/>
                  <a:gd name="T75" fmla="*/ 247 h 696"/>
                  <a:gd name="T76" fmla="*/ 165 w 408"/>
                  <a:gd name="T77" fmla="*/ 259 h 696"/>
                  <a:gd name="T78" fmla="*/ 159 w 408"/>
                  <a:gd name="T79" fmla="*/ 261 h 696"/>
                  <a:gd name="T80" fmla="*/ 157 w 408"/>
                  <a:gd name="T81" fmla="*/ 261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0" name="Freeform 19"/>
              <p:cNvSpPr>
                <a:spLocks noChangeAspect="1"/>
              </p:cNvSpPr>
              <p:nvPr/>
            </p:nvSpPr>
            <p:spPr bwMode="auto">
              <a:xfrm>
                <a:off x="496" y="1235"/>
                <a:ext cx="311" cy="507"/>
              </a:xfrm>
              <a:custGeom>
                <a:avLst/>
                <a:gdLst>
                  <a:gd name="T0" fmla="*/ 157 w 408"/>
                  <a:gd name="T1" fmla="*/ 262 h 702"/>
                  <a:gd name="T2" fmla="*/ 101 w 408"/>
                  <a:gd name="T3" fmla="*/ 256 h 702"/>
                  <a:gd name="T4" fmla="*/ 98 w 408"/>
                  <a:gd name="T5" fmla="*/ 238 h 702"/>
                  <a:gd name="T6" fmla="*/ 88 w 408"/>
                  <a:gd name="T7" fmla="*/ 222 h 702"/>
                  <a:gd name="T8" fmla="*/ 79 w 408"/>
                  <a:gd name="T9" fmla="*/ 222 h 702"/>
                  <a:gd name="T10" fmla="*/ 79 w 408"/>
                  <a:gd name="T11" fmla="*/ 215 h 702"/>
                  <a:gd name="T12" fmla="*/ 66 w 408"/>
                  <a:gd name="T13" fmla="*/ 210 h 702"/>
                  <a:gd name="T14" fmla="*/ 59 w 408"/>
                  <a:gd name="T15" fmla="*/ 199 h 702"/>
                  <a:gd name="T16" fmla="*/ 40 w 408"/>
                  <a:gd name="T17" fmla="*/ 194 h 702"/>
                  <a:gd name="T18" fmla="*/ 34 w 408"/>
                  <a:gd name="T19" fmla="*/ 192 h 702"/>
                  <a:gd name="T20" fmla="*/ 40 w 408"/>
                  <a:gd name="T21" fmla="*/ 176 h 702"/>
                  <a:gd name="T22" fmla="*/ 34 w 408"/>
                  <a:gd name="T23" fmla="*/ 174 h 702"/>
                  <a:gd name="T24" fmla="*/ 37 w 408"/>
                  <a:gd name="T25" fmla="*/ 170 h 702"/>
                  <a:gd name="T26" fmla="*/ 21 w 408"/>
                  <a:gd name="T27" fmla="*/ 144 h 702"/>
                  <a:gd name="T28" fmla="*/ 21 w 408"/>
                  <a:gd name="T29" fmla="*/ 138 h 702"/>
                  <a:gd name="T30" fmla="*/ 27 w 408"/>
                  <a:gd name="T31" fmla="*/ 131 h 702"/>
                  <a:gd name="T32" fmla="*/ 16 w 408"/>
                  <a:gd name="T33" fmla="*/ 120 h 702"/>
                  <a:gd name="T34" fmla="*/ 18 w 408"/>
                  <a:gd name="T35" fmla="*/ 106 h 702"/>
                  <a:gd name="T36" fmla="*/ 27 w 408"/>
                  <a:gd name="T37" fmla="*/ 117 h 702"/>
                  <a:gd name="T38" fmla="*/ 21 w 408"/>
                  <a:gd name="T39" fmla="*/ 104 h 702"/>
                  <a:gd name="T40" fmla="*/ 29 w 408"/>
                  <a:gd name="T41" fmla="*/ 102 h 702"/>
                  <a:gd name="T42" fmla="*/ 21 w 408"/>
                  <a:gd name="T43" fmla="*/ 97 h 702"/>
                  <a:gd name="T44" fmla="*/ 18 w 408"/>
                  <a:gd name="T45" fmla="*/ 106 h 702"/>
                  <a:gd name="T46" fmla="*/ 14 w 408"/>
                  <a:gd name="T47" fmla="*/ 97 h 702"/>
                  <a:gd name="T48" fmla="*/ 11 w 408"/>
                  <a:gd name="T49" fmla="*/ 100 h 702"/>
                  <a:gd name="T50" fmla="*/ 14 w 408"/>
                  <a:gd name="T51" fmla="*/ 95 h 702"/>
                  <a:gd name="T52" fmla="*/ 3 w 408"/>
                  <a:gd name="T53" fmla="*/ 72 h 702"/>
                  <a:gd name="T54" fmla="*/ 8 w 408"/>
                  <a:gd name="T55" fmla="*/ 52 h 702"/>
                  <a:gd name="T56" fmla="*/ 0 w 408"/>
                  <a:gd name="T57" fmla="*/ 34 h 702"/>
                  <a:gd name="T58" fmla="*/ 11 w 408"/>
                  <a:gd name="T59" fmla="*/ 22 h 702"/>
                  <a:gd name="T60" fmla="*/ 18 w 408"/>
                  <a:gd name="T61" fmla="*/ 0 h 702"/>
                  <a:gd name="T62" fmla="*/ 101 w 408"/>
                  <a:gd name="T63" fmla="*/ 20 h 702"/>
                  <a:gd name="T64" fmla="*/ 79 w 408"/>
                  <a:gd name="T65" fmla="*/ 90 h 702"/>
                  <a:gd name="T66" fmla="*/ 172 w 408"/>
                  <a:gd name="T67" fmla="*/ 208 h 702"/>
                  <a:gd name="T68" fmla="*/ 181 w 408"/>
                  <a:gd name="T69" fmla="*/ 228 h 702"/>
                  <a:gd name="T70" fmla="*/ 170 w 408"/>
                  <a:gd name="T71" fmla="*/ 233 h 702"/>
                  <a:gd name="T72" fmla="*/ 168 w 408"/>
                  <a:gd name="T73" fmla="*/ 242 h 702"/>
                  <a:gd name="T74" fmla="*/ 162 w 408"/>
                  <a:gd name="T75" fmla="*/ 248 h 702"/>
                  <a:gd name="T76" fmla="*/ 165 w 408"/>
                  <a:gd name="T77" fmla="*/ 260 h 702"/>
                  <a:gd name="T78" fmla="*/ 159 w 408"/>
                  <a:gd name="T79" fmla="*/ 262 h 702"/>
                  <a:gd name="T80" fmla="*/ 157 w 408"/>
                  <a:gd name="T81" fmla="*/ 262 h 702"/>
                  <a:gd name="T82" fmla="*/ 157 w 408"/>
                  <a:gd name="T83" fmla="*/ 264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1" name="Freeform 20"/>
              <p:cNvSpPr>
                <a:spLocks noChangeAspect="1"/>
              </p:cNvSpPr>
              <p:nvPr/>
            </p:nvSpPr>
            <p:spPr bwMode="auto">
              <a:xfrm>
                <a:off x="1027" y="1395"/>
                <a:ext cx="284" cy="208"/>
              </a:xfrm>
              <a:custGeom>
                <a:avLst/>
                <a:gdLst>
                  <a:gd name="T0" fmla="*/ 163 w 372"/>
                  <a:gd name="T1" fmla="*/ 36 h 288"/>
                  <a:gd name="T2" fmla="*/ 157 w 372"/>
                  <a:gd name="T3" fmla="*/ 108 h 288"/>
                  <a:gd name="T4" fmla="*/ 137 w 372"/>
                  <a:gd name="T5" fmla="*/ 106 h 288"/>
                  <a:gd name="T6" fmla="*/ 0 w 372"/>
                  <a:gd name="T7" fmla="*/ 95 h 288"/>
                  <a:gd name="T8" fmla="*/ 3 w 372"/>
                  <a:gd name="T9" fmla="*/ 79 h 288"/>
                  <a:gd name="T10" fmla="*/ 16 w 372"/>
                  <a:gd name="T11" fmla="*/ 0 h 288"/>
                  <a:gd name="T12" fmla="*/ 123 w 372"/>
                  <a:gd name="T13" fmla="*/ 9 h 288"/>
                  <a:gd name="T14" fmla="*/ 166 w 372"/>
                  <a:gd name="T15" fmla="*/ 12 h 288"/>
                  <a:gd name="T16" fmla="*/ 163 w 372"/>
                  <a:gd name="T17" fmla="*/ 27 h 288"/>
                  <a:gd name="T18" fmla="*/ 163 w 372"/>
                  <a:gd name="T19" fmla="*/ 36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2" name="Freeform 21"/>
              <p:cNvSpPr>
                <a:spLocks noChangeAspect="1"/>
              </p:cNvSpPr>
              <p:nvPr/>
            </p:nvSpPr>
            <p:spPr bwMode="auto">
              <a:xfrm>
                <a:off x="1027" y="1395"/>
                <a:ext cx="284" cy="208"/>
              </a:xfrm>
              <a:custGeom>
                <a:avLst/>
                <a:gdLst>
                  <a:gd name="T0" fmla="*/ 163 w 372"/>
                  <a:gd name="T1" fmla="*/ 36 h 288"/>
                  <a:gd name="T2" fmla="*/ 157 w 372"/>
                  <a:gd name="T3" fmla="*/ 108 h 288"/>
                  <a:gd name="T4" fmla="*/ 137 w 372"/>
                  <a:gd name="T5" fmla="*/ 106 h 288"/>
                  <a:gd name="T6" fmla="*/ 0 w 372"/>
                  <a:gd name="T7" fmla="*/ 95 h 288"/>
                  <a:gd name="T8" fmla="*/ 3 w 372"/>
                  <a:gd name="T9" fmla="*/ 79 h 288"/>
                  <a:gd name="T10" fmla="*/ 16 w 372"/>
                  <a:gd name="T11" fmla="*/ 0 h 288"/>
                  <a:gd name="T12" fmla="*/ 123 w 372"/>
                  <a:gd name="T13" fmla="*/ 9 h 288"/>
                  <a:gd name="T14" fmla="*/ 166 w 372"/>
                  <a:gd name="T15" fmla="*/ 12 h 288"/>
                  <a:gd name="T16" fmla="*/ 163 w 372"/>
                  <a:gd name="T17" fmla="*/ 27 h 288"/>
                  <a:gd name="T18" fmla="*/ 163 w 372"/>
                  <a:gd name="T19" fmla="*/ 36 h 288"/>
                  <a:gd name="T20" fmla="*/ 163 w 372"/>
                  <a:gd name="T21" fmla="*/ 38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3" name="Freeform 22"/>
              <p:cNvSpPr>
                <a:spLocks noChangeAspect="1"/>
              </p:cNvSpPr>
              <p:nvPr/>
            </p:nvSpPr>
            <p:spPr bwMode="auto">
              <a:xfrm>
                <a:off x="2336" y="1274"/>
                <a:ext cx="68" cy="61"/>
              </a:xfrm>
              <a:custGeom>
                <a:avLst/>
                <a:gdLst>
                  <a:gd name="T0" fmla="*/ 36 w 90"/>
                  <a:gd name="T1" fmla="*/ 0 h 84"/>
                  <a:gd name="T2" fmla="*/ 39 w 90"/>
                  <a:gd name="T3" fmla="*/ 17 h 84"/>
                  <a:gd name="T4" fmla="*/ 18 w 90"/>
                  <a:gd name="T5" fmla="*/ 23 h 84"/>
                  <a:gd name="T6" fmla="*/ 5 w 90"/>
                  <a:gd name="T7" fmla="*/ 32 h 84"/>
                  <a:gd name="T8" fmla="*/ 5 w 90"/>
                  <a:gd name="T9" fmla="*/ 28 h 84"/>
                  <a:gd name="T10" fmla="*/ 0 w 90"/>
                  <a:gd name="T11" fmla="*/ 7 h 84"/>
                  <a:gd name="T12" fmla="*/ 34 w 90"/>
                  <a:gd name="T13" fmla="*/ 0 h 84"/>
                  <a:gd name="T14" fmla="*/ 36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4" name="Freeform 23"/>
              <p:cNvSpPr>
                <a:spLocks noChangeAspect="1"/>
              </p:cNvSpPr>
              <p:nvPr/>
            </p:nvSpPr>
            <p:spPr bwMode="auto">
              <a:xfrm>
                <a:off x="2336" y="1274"/>
                <a:ext cx="68" cy="61"/>
              </a:xfrm>
              <a:custGeom>
                <a:avLst/>
                <a:gdLst>
                  <a:gd name="T0" fmla="*/ 36 w 90"/>
                  <a:gd name="T1" fmla="*/ 0 h 84"/>
                  <a:gd name="T2" fmla="*/ 39 w 90"/>
                  <a:gd name="T3" fmla="*/ 17 h 84"/>
                  <a:gd name="T4" fmla="*/ 18 w 90"/>
                  <a:gd name="T5" fmla="*/ 23 h 84"/>
                  <a:gd name="T6" fmla="*/ 5 w 90"/>
                  <a:gd name="T7" fmla="*/ 32 h 84"/>
                  <a:gd name="T8" fmla="*/ 5 w 90"/>
                  <a:gd name="T9" fmla="*/ 28 h 84"/>
                  <a:gd name="T10" fmla="*/ 0 w 90"/>
                  <a:gd name="T11" fmla="*/ 7 h 84"/>
                  <a:gd name="T12" fmla="*/ 34 w 90"/>
                  <a:gd name="T13" fmla="*/ 0 h 84"/>
                  <a:gd name="T14" fmla="*/ 36 w 90"/>
                  <a:gd name="T15" fmla="*/ 0 h 84"/>
                  <a:gd name="T16" fmla="*/ 36 w 90"/>
                  <a:gd name="T17" fmla="*/ 2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5" name="Freeform 24"/>
              <p:cNvSpPr>
                <a:spLocks noChangeAspect="1"/>
              </p:cNvSpPr>
              <p:nvPr/>
            </p:nvSpPr>
            <p:spPr bwMode="auto">
              <a:xfrm>
                <a:off x="2281" y="1404"/>
                <a:ext cx="41" cy="61"/>
              </a:xfrm>
              <a:custGeom>
                <a:avLst/>
                <a:gdLst>
                  <a:gd name="T0" fmla="*/ 8 w 54"/>
                  <a:gd name="T1" fmla="*/ 0 h 84"/>
                  <a:gd name="T2" fmla="*/ 5 w 54"/>
                  <a:gd name="T3" fmla="*/ 2 h 84"/>
                  <a:gd name="T4" fmla="*/ 5 w 54"/>
                  <a:gd name="T5" fmla="*/ 9 h 84"/>
                  <a:gd name="T6" fmla="*/ 16 w 54"/>
                  <a:gd name="T7" fmla="*/ 20 h 84"/>
                  <a:gd name="T8" fmla="*/ 21 w 54"/>
                  <a:gd name="T9" fmla="*/ 23 h 84"/>
                  <a:gd name="T10" fmla="*/ 18 w 54"/>
                  <a:gd name="T11" fmla="*/ 28 h 84"/>
                  <a:gd name="T12" fmla="*/ 24 w 54"/>
                  <a:gd name="T13" fmla="*/ 30 h 84"/>
                  <a:gd name="T14" fmla="*/ 11 w 54"/>
                  <a:gd name="T15" fmla="*/ 32 h 84"/>
                  <a:gd name="T16" fmla="*/ 0 w 54"/>
                  <a:gd name="T17" fmla="*/ 2 h 84"/>
                  <a:gd name="T18" fmla="*/ 5 w 54"/>
                  <a:gd name="T19" fmla="*/ 0 h 84"/>
                  <a:gd name="T20" fmla="*/ 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6" name="Freeform 25"/>
              <p:cNvSpPr>
                <a:spLocks noChangeAspect="1"/>
              </p:cNvSpPr>
              <p:nvPr/>
            </p:nvSpPr>
            <p:spPr bwMode="auto">
              <a:xfrm>
                <a:off x="2281" y="1404"/>
                <a:ext cx="41" cy="61"/>
              </a:xfrm>
              <a:custGeom>
                <a:avLst/>
                <a:gdLst>
                  <a:gd name="T0" fmla="*/ 8 w 54"/>
                  <a:gd name="T1" fmla="*/ 0 h 84"/>
                  <a:gd name="T2" fmla="*/ 5 w 54"/>
                  <a:gd name="T3" fmla="*/ 2 h 84"/>
                  <a:gd name="T4" fmla="*/ 5 w 54"/>
                  <a:gd name="T5" fmla="*/ 9 h 84"/>
                  <a:gd name="T6" fmla="*/ 16 w 54"/>
                  <a:gd name="T7" fmla="*/ 20 h 84"/>
                  <a:gd name="T8" fmla="*/ 21 w 54"/>
                  <a:gd name="T9" fmla="*/ 23 h 84"/>
                  <a:gd name="T10" fmla="*/ 18 w 54"/>
                  <a:gd name="T11" fmla="*/ 28 h 84"/>
                  <a:gd name="T12" fmla="*/ 24 w 54"/>
                  <a:gd name="T13" fmla="*/ 30 h 84"/>
                  <a:gd name="T14" fmla="*/ 11 w 54"/>
                  <a:gd name="T15" fmla="*/ 32 h 84"/>
                  <a:gd name="T16" fmla="*/ 0 w 54"/>
                  <a:gd name="T17" fmla="*/ 2 h 84"/>
                  <a:gd name="T18" fmla="*/ 5 w 54"/>
                  <a:gd name="T19" fmla="*/ 0 h 84"/>
                  <a:gd name="T20" fmla="*/ 8 w 54"/>
                  <a:gd name="T21" fmla="*/ 0 h 84"/>
                  <a:gd name="T22" fmla="*/ 8 w 54"/>
                  <a:gd name="T23" fmla="*/ 2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7" name="Freeform 26"/>
              <p:cNvSpPr>
                <a:spLocks noChangeAspect="1"/>
              </p:cNvSpPr>
              <p:nvPr/>
            </p:nvSpPr>
            <p:spPr bwMode="auto">
              <a:xfrm>
                <a:off x="2240" y="1456"/>
                <a:ext cx="9" cy="4"/>
              </a:xfrm>
              <a:custGeom>
                <a:avLst/>
                <a:gdLst>
                  <a:gd name="T0" fmla="*/ 3 w 12"/>
                  <a:gd name="T1" fmla="*/ 2 h 6"/>
                  <a:gd name="T2" fmla="*/ 0 w 12"/>
                  <a:gd name="T3" fmla="*/ 0 h 6"/>
                  <a:gd name="T4" fmla="*/ 5 w 12"/>
                  <a:gd name="T5" fmla="*/ 0 h 6"/>
                  <a:gd name="T6" fmla="*/ 3 w 12"/>
                  <a:gd name="T7" fmla="*/ 2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8" name="Freeform 27"/>
              <p:cNvSpPr>
                <a:spLocks noChangeAspect="1"/>
              </p:cNvSpPr>
              <p:nvPr/>
            </p:nvSpPr>
            <p:spPr bwMode="auto">
              <a:xfrm>
                <a:off x="2240" y="1456"/>
                <a:ext cx="9" cy="9"/>
              </a:xfrm>
              <a:custGeom>
                <a:avLst/>
                <a:gdLst>
                  <a:gd name="T0" fmla="*/ 3 w 12"/>
                  <a:gd name="T1" fmla="*/ 3 h 12"/>
                  <a:gd name="T2" fmla="*/ 0 w 12"/>
                  <a:gd name="T3" fmla="*/ 0 h 12"/>
                  <a:gd name="T4" fmla="*/ 5 w 12"/>
                  <a:gd name="T5" fmla="*/ 0 h 12"/>
                  <a:gd name="T6" fmla="*/ 3 w 12"/>
                  <a:gd name="T7" fmla="*/ 3 h 12"/>
                  <a:gd name="T8" fmla="*/ 3 w 12"/>
                  <a:gd name="T9" fmla="*/ 5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49" name="Freeform 28"/>
              <p:cNvSpPr>
                <a:spLocks noChangeAspect="1"/>
              </p:cNvSpPr>
              <p:nvPr/>
            </p:nvSpPr>
            <p:spPr bwMode="auto">
              <a:xfrm>
                <a:off x="1883" y="1859"/>
                <a:ext cx="352" cy="251"/>
              </a:xfrm>
              <a:custGeom>
                <a:avLst/>
                <a:gdLst>
                  <a:gd name="T0" fmla="*/ 146 w 462"/>
                  <a:gd name="T1" fmla="*/ 0 h 348"/>
                  <a:gd name="T2" fmla="*/ 201 w 462"/>
                  <a:gd name="T3" fmla="*/ 88 h 348"/>
                  <a:gd name="T4" fmla="*/ 204 w 462"/>
                  <a:gd name="T5" fmla="*/ 110 h 348"/>
                  <a:gd name="T6" fmla="*/ 199 w 462"/>
                  <a:gd name="T7" fmla="*/ 117 h 348"/>
                  <a:gd name="T8" fmla="*/ 199 w 462"/>
                  <a:gd name="T9" fmla="*/ 122 h 348"/>
                  <a:gd name="T10" fmla="*/ 197 w 462"/>
                  <a:gd name="T11" fmla="*/ 126 h 348"/>
                  <a:gd name="T12" fmla="*/ 181 w 462"/>
                  <a:gd name="T13" fmla="*/ 131 h 348"/>
                  <a:gd name="T14" fmla="*/ 178 w 462"/>
                  <a:gd name="T15" fmla="*/ 126 h 348"/>
                  <a:gd name="T16" fmla="*/ 183 w 462"/>
                  <a:gd name="T17" fmla="*/ 128 h 348"/>
                  <a:gd name="T18" fmla="*/ 186 w 462"/>
                  <a:gd name="T19" fmla="*/ 124 h 348"/>
                  <a:gd name="T20" fmla="*/ 178 w 462"/>
                  <a:gd name="T21" fmla="*/ 124 h 348"/>
                  <a:gd name="T22" fmla="*/ 170 w 462"/>
                  <a:gd name="T23" fmla="*/ 115 h 348"/>
                  <a:gd name="T24" fmla="*/ 162 w 462"/>
                  <a:gd name="T25" fmla="*/ 113 h 348"/>
                  <a:gd name="T26" fmla="*/ 157 w 462"/>
                  <a:gd name="T27" fmla="*/ 102 h 348"/>
                  <a:gd name="T28" fmla="*/ 149 w 462"/>
                  <a:gd name="T29" fmla="*/ 97 h 348"/>
                  <a:gd name="T30" fmla="*/ 149 w 462"/>
                  <a:gd name="T31" fmla="*/ 90 h 348"/>
                  <a:gd name="T32" fmla="*/ 143 w 462"/>
                  <a:gd name="T33" fmla="*/ 90 h 348"/>
                  <a:gd name="T34" fmla="*/ 146 w 462"/>
                  <a:gd name="T35" fmla="*/ 94 h 348"/>
                  <a:gd name="T36" fmla="*/ 143 w 462"/>
                  <a:gd name="T37" fmla="*/ 94 h 348"/>
                  <a:gd name="T38" fmla="*/ 133 w 462"/>
                  <a:gd name="T39" fmla="*/ 82 h 348"/>
                  <a:gd name="T40" fmla="*/ 138 w 462"/>
                  <a:gd name="T41" fmla="*/ 70 h 348"/>
                  <a:gd name="T42" fmla="*/ 130 w 462"/>
                  <a:gd name="T43" fmla="*/ 68 h 348"/>
                  <a:gd name="T44" fmla="*/ 133 w 462"/>
                  <a:gd name="T45" fmla="*/ 74 h 348"/>
                  <a:gd name="T46" fmla="*/ 125 w 462"/>
                  <a:gd name="T47" fmla="*/ 70 h 348"/>
                  <a:gd name="T48" fmla="*/ 127 w 462"/>
                  <a:gd name="T49" fmla="*/ 48 h 348"/>
                  <a:gd name="T50" fmla="*/ 98 w 462"/>
                  <a:gd name="T51" fmla="*/ 25 h 348"/>
                  <a:gd name="T52" fmla="*/ 82 w 462"/>
                  <a:gd name="T53" fmla="*/ 22 h 348"/>
                  <a:gd name="T54" fmla="*/ 82 w 462"/>
                  <a:gd name="T55" fmla="*/ 27 h 348"/>
                  <a:gd name="T56" fmla="*/ 56 w 462"/>
                  <a:gd name="T57" fmla="*/ 34 h 348"/>
                  <a:gd name="T58" fmla="*/ 56 w 462"/>
                  <a:gd name="T59" fmla="*/ 32 h 348"/>
                  <a:gd name="T60" fmla="*/ 59 w 462"/>
                  <a:gd name="T61" fmla="*/ 34 h 348"/>
                  <a:gd name="T62" fmla="*/ 59 w 462"/>
                  <a:gd name="T63" fmla="*/ 32 h 348"/>
                  <a:gd name="T64" fmla="*/ 45 w 462"/>
                  <a:gd name="T65" fmla="*/ 20 h 348"/>
                  <a:gd name="T66" fmla="*/ 43 w 462"/>
                  <a:gd name="T67" fmla="*/ 22 h 348"/>
                  <a:gd name="T68" fmla="*/ 45 w 462"/>
                  <a:gd name="T69" fmla="*/ 25 h 348"/>
                  <a:gd name="T70" fmla="*/ 27 w 462"/>
                  <a:gd name="T71" fmla="*/ 20 h 348"/>
                  <a:gd name="T72" fmla="*/ 37 w 462"/>
                  <a:gd name="T73" fmla="*/ 18 h 348"/>
                  <a:gd name="T74" fmla="*/ 34 w 462"/>
                  <a:gd name="T75" fmla="*/ 18 h 348"/>
                  <a:gd name="T76" fmla="*/ 11 w 462"/>
                  <a:gd name="T77" fmla="*/ 22 h 348"/>
                  <a:gd name="T78" fmla="*/ 16 w 462"/>
                  <a:gd name="T79" fmla="*/ 20 h 348"/>
                  <a:gd name="T80" fmla="*/ 11 w 462"/>
                  <a:gd name="T81" fmla="*/ 18 h 348"/>
                  <a:gd name="T82" fmla="*/ 11 w 462"/>
                  <a:gd name="T83" fmla="*/ 20 h 348"/>
                  <a:gd name="T84" fmla="*/ 5 w 462"/>
                  <a:gd name="T85" fmla="*/ 22 h 348"/>
                  <a:gd name="T86" fmla="*/ 5 w 462"/>
                  <a:gd name="T87" fmla="*/ 16 h 348"/>
                  <a:gd name="T88" fmla="*/ 0 w 462"/>
                  <a:gd name="T89" fmla="*/ 12 h 348"/>
                  <a:gd name="T90" fmla="*/ 0 w 462"/>
                  <a:gd name="T91" fmla="*/ 6 h 348"/>
                  <a:gd name="T92" fmla="*/ 61 w 462"/>
                  <a:gd name="T93" fmla="*/ 2 h 348"/>
                  <a:gd name="T94" fmla="*/ 66 w 462"/>
                  <a:gd name="T95" fmla="*/ 9 h 348"/>
                  <a:gd name="T96" fmla="*/ 130 w 462"/>
                  <a:gd name="T97" fmla="*/ 6 h 348"/>
                  <a:gd name="T98" fmla="*/ 133 w 462"/>
                  <a:gd name="T99" fmla="*/ 12 h 348"/>
                  <a:gd name="T100" fmla="*/ 136 w 462"/>
                  <a:gd name="T101" fmla="*/ 9 h 348"/>
                  <a:gd name="T102" fmla="*/ 136 w 462"/>
                  <a:gd name="T103" fmla="*/ 0 h 348"/>
                  <a:gd name="T104" fmla="*/ 146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0" name="Freeform 29"/>
              <p:cNvSpPr>
                <a:spLocks noChangeAspect="1"/>
              </p:cNvSpPr>
              <p:nvPr/>
            </p:nvSpPr>
            <p:spPr bwMode="auto">
              <a:xfrm>
                <a:off x="1883" y="1859"/>
                <a:ext cx="352" cy="251"/>
              </a:xfrm>
              <a:custGeom>
                <a:avLst/>
                <a:gdLst>
                  <a:gd name="T0" fmla="*/ 146 w 462"/>
                  <a:gd name="T1" fmla="*/ 0 h 348"/>
                  <a:gd name="T2" fmla="*/ 201 w 462"/>
                  <a:gd name="T3" fmla="*/ 88 h 348"/>
                  <a:gd name="T4" fmla="*/ 204 w 462"/>
                  <a:gd name="T5" fmla="*/ 110 h 348"/>
                  <a:gd name="T6" fmla="*/ 199 w 462"/>
                  <a:gd name="T7" fmla="*/ 117 h 348"/>
                  <a:gd name="T8" fmla="*/ 199 w 462"/>
                  <a:gd name="T9" fmla="*/ 122 h 348"/>
                  <a:gd name="T10" fmla="*/ 197 w 462"/>
                  <a:gd name="T11" fmla="*/ 126 h 348"/>
                  <a:gd name="T12" fmla="*/ 181 w 462"/>
                  <a:gd name="T13" fmla="*/ 131 h 348"/>
                  <a:gd name="T14" fmla="*/ 178 w 462"/>
                  <a:gd name="T15" fmla="*/ 126 h 348"/>
                  <a:gd name="T16" fmla="*/ 183 w 462"/>
                  <a:gd name="T17" fmla="*/ 128 h 348"/>
                  <a:gd name="T18" fmla="*/ 186 w 462"/>
                  <a:gd name="T19" fmla="*/ 124 h 348"/>
                  <a:gd name="T20" fmla="*/ 178 w 462"/>
                  <a:gd name="T21" fmla="*/ 124 h 348"/>
                  <a:gd name="T22" fmla="*/ 170 w 462"/>
                  <a:gd name="T23" fmla="*/ 115 h 348"/>
                  <a:gd name="T24" fmla="*/ 162 w 462"/>
                  <a:gd name="T25" fmla="*/ 113 h 348"/>
                  <a:gd name="T26" fmla="*/ 157 w 462"/>
                  <a:gd name="T27" fmla="*/ 102 h 348"/>
                  <a:gd name="T28" fmla="*/ 149 w 462"/>
                  <a:gd name="T29" fmla="*/ 97 h 348"/>
                  <a:gd name="T30" fmla="*/ 149 w 462"/>
                  <a:gd name="T31" fmla="*/ 90 h 348"/>
                  <a:gd name="T32" fmla="*/ 143 w 462"/>
                  <a:gd name="T33" fmla="*/ 90 h 348"/>
                  <a:gd name="T34" fmla="*/ 146 w 462"/>
                  <a:gd name="T35" fmla="*/ 94 h 348"/>
                  <a:gd name="T36" fmla="*/ 143 w 462"/>
                  <a:gd name="T37" fmla="*/ 94 h 348"/>
                  <a:gd name="T38" fmla="*/ 133 w 462"/>
                  <a:gd name="T39" fmla="*/ 82 h 348"/>
                  <a:gd name="T40" fmla="*/ 138 w 462"/>
                  <a:gd name="T41" fmla="*/ 70 h 348"/>
                  <a:gd name="T42" fmla="*/ 130 w 462"/>
                  <a:gd name="T43" fmla="*/ 68 h 348"/>
                  <a:gd name="T44" fmla="*/ 133 w 462"/>
                  <a:gd name="T45" fmla="*/ 74 h 348"/>
                  <a:gd name="T46" fmla="*/ 125 w 462"/>
                  <a:gd name="T47" fmla="*/ 70 h 348"/>
                  <a:gd name="T48" fmla="*/ 127 w 462"/>
                  <a:gd name="T49" fmla="*/ 48 h 348"/>
                  <a:gd name="T50" fmla="*/ 98 w 462"/>
                  <a:gd name="T51" fmla="*/ 25 h 348"/>
                  <a:gd name="T52" fmla="*/ 82 w 462"/>
                  <a:gd name="T53" fmla="*/ 22 h 348"/>
                  <a:gd name="T54" fmla="*/ 82 w 462"/>
                  <a:gd name="T55" fmla="*/ 27 h 348"/>
                  <a:gd name="T56" fmla="*/ 56 w 462"/>
                  <a:gd name="T57" fmla="*/ 34 h 348"/>
                  <a:gd name="T58" fmla="*/ 56 w 462"/>
                  <a:gd name="T59" fmla="*/ 32 h 348"/>
                  <a:gd name="T60" fmla="*/ 59 w 462"/>
                  <a:gd name="T61" fmla="*/ 34 h 348"/>
                  <a:gd name="T62" fmla="*/ 59 w 462"/>
                  <a:gd name="T63" fmla="*/ 32 h 348"/>
                  <a:gd name="T64" fmla="*/ 45 w 462"/>
                  <a:gd name="T65" fmla="*/ 20 h 348"/>
                  <a:gd name="T66" fmla="*/ 43 w 462"/>
                  <a:gd name="T67" fmla="*/ 22 h 348"/>
                  <a:gd name="T68" fmla="*/ 45 w 462"/>
                  <a:gd name="T69" fmla="*/ 25 h 348"/>
                  <a:gd name="T70" fmla="*/ 27 w 462"/>
                  <a:gd name="T71" fmla="*/ 20 h 348"/>
                  <a:gd name="T72" fmla="*/ 37 w 462"/>
                  <a:gd name="T73" fmla="*/ 18 h 348"/>
                  <a:gd name="T74" fmla="*/ 34 w 462"/>
                  <a:gd name="T75" fmla="*/ 18 h 348"/>
                  <a:gd name="T76" fmla="*/ 11 w 462"/>
                  <a:gd name="T77" fmla="*/ 22 h 348"/>
                  <a:gd name="T78" fmla="*/ 16 w 462"/>
                  <a:gd name="T79" fmla="*/ 20 h 348"/>
                  <a:gd name="T80" fmla="*/ 11 w 462"/>
                  <a:gd name="T81" fmla="*/ 18 h 348"/>
                  <a:gd name="T82" fmla="*/ 11 w 462"/>
                  <a:gd name="T83" fmla="*/ 20 h 348"/>
                  <a:gd name="T84" fmla="*/ 5 w 462"/>
                  <a:gd name="T85" fmla="*/ 22 h 348"/>
                  <a:gd name="T86" fmla="*/ 5 w 462"/>
                  <a:gd name="T87" fmla="*/ 16 h 348"/>
                  <a:gd name="T88" fmla="*/ 0 w 462"/>
                  <a:gd name="T89" fmla="*/ 12 h 348"/>
                  <a:gd name="T90" fmla="*/ 0 w 462"/>
                  <a:gd name="T91" fmla="*/ 6 h 348"/>
                  <a:gd name="T92" fmla="*/ 61 w 462"/>
                  <a:gd name="T93" fmla="*/ 2 h 348"/>
                  <a:gd name="T94" fmla="*/ 66 w 462"/>
                  <a:gd name="T95" fmla="*/ 9 h 348"/>
                  <a:gd name="T96" fmla="*/ 130 w 462"/>
                  <a:gd name="T97" fmla="*/ 6 h 348"/>
                  <a:gd name="T98" fmla="*/ 133 w 462"/>
                  <a:gd name="T99" fmla="*/ 12 h 348"/>
                  <a:gd name="T100" fmla="*/ 136 w 462"/>
                  <a:gd name="T101" fmla="*/ 9 h 348"/>
                  <a:gd name="T102" fmla="*/ 136 w 462"/>
                  <a:gd name="T103" fmla="*/ 0 h 348"/>
                  <a:gd name="T104" fmla="*/ 146 w 462"/>
                  <a:gd name="T105" fmla="*/ 0 h 348"/>
                  <a:gd name="T106" fmla="*/ 146 w 462"/>
                  <a:gd name="T107" fmla="*/ 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1" name="Freeform 30"/>
              <p:cNvSpPr>
                <a:spLocks noChangeAspect="1"/>
              </p:cNvSpPr>
              <p:nvPr/>
            </p:nvSpPr>
            <p:spPr bwMode="auto">
              <a:xfrm>
                <a:off x="1942" y="1672"/>
                <a:ext cx="211" cy="208"/>
              </a:xfrm>
              <a:custGeom>
                <a:avLst/>
                <a:gdLst>
                  <a:gd name="T0" fmla="*/ 29 w 276"/>
                  <a:gd name="T1" fmla="*/ 2 h 288"/>
                  <a:gd name="T2" fmla="*/ 59 w 276"/>
                  <a:gd name="T3" fmla="*/ 0 h 288"/>
                  <a:gd name="T4" fmla="*/ 54 w 276"/>
                  <a:gd name="T5" fmla="*/ 7 h 288"/>
                  <a:gd name="T6" fmla="*/ 67 w 276"/>
                  <a:gd name="T7" fmla="*/ 12 h 288"/>
                  <a:gd name="T8" fmla="*/ 75 w 276"/>
                  <a:gd name="T9" fmla="*/ 22 h 288"/>
                  <a:gd name="T10" fmla="*/ 105 w 276"/>
                  <a:gd name="T11" fmla="*/ 43 h 288"/>
                  <a:gd name="T12" fmla="*/ 115 w 276"/>
                  <a:gd name="T13" fmla="*/ 61 h 288"/>
                  <a:gd name="T14" fmla="*/ 123 w 276"/>
                  <a:gd name="T15" fmla="*/ 63 h 288"/>
                  <a:gd name="T16" fmla="*/ 118 w 276"/>
                  <a:gd name="T17" fmla="*/ 72 h 288"/>
                  <a:gd name="T18" fmla="*/ 118 w 276"/>
                  <a:gd name="T19" fmla="*/ 74 h 288"/>
                  <a:gd name="T20" fmla="*/ 113 w 276"/>
                  <a:gd name="T21" fmla="*/ 82 h 288"/>
                  <a:gd name="T22" fmla="*/ 113 w 276"/>
                  <a:gd name="T23" fmla="*/ 86 h 288"/>
                  <a:gd name="T24" fmla="*/ 110 w 276"/>
                  <a:gd name="T25" fmla="*/ 86 h 288"/>
                  <a:gd name="T26" fmla="*/ 115 w 276"/>
                  <a:gd name="T27" fmla="*/ 88 h 288"/>
                  <a:gd name="T28" fmla="*/ 113 w 276"/>
                  <a:gd name="T29" fmla="*/ 97 h 288"/>
                  <a:gd name="T30" fmla="*/ 102 w 276"/>
                  <a:gd name="T31" fmla="*/ 97 h 288"/>
                  <a:gd name="T32" fmla="*/ 102 w 276"/>
                  <a:gd name="T33" fmla="*/ 106 h 288"/>
                  <a:gd name="T34" fmla="*/ 99 w 276"/>
                  <a:gd name="T35" fmla="*/ 108 h 288"/>
                  <a:gd name="T36" fmla="*/ 96 w 276"/>
                  <a:gd name="T37" fmla="*/ 104 h 288"/>
                  <a:gd name="T38" fmla="*/ 32 w 276"/>
                  <a:gd name="T39" fmla="*/ 106 h 288"/>
                  <a:gd name="T40" fmla="*/ 27 w 276"/>
                  <a:gd name="T41" fmla="*/ 100 h 288"/>
                  <a:gd name="T42" fmla="*/ 21 w 276"/>
                  <a:gd name="T43" fmla="*/ 79 h 288"/>
                  <a:gd name="T44" fmla="*/ 27 w 276"/>
                  <a:gd name="T45" fmla="*/ 70 h 288"/>
                  <a:gd name="T46" fmla="*/ 16 w 276"/>
                  <a:gd name="T47" fmla="*/ 56 h 288"/>
                  <a:gd name="T48" fmla="*/ 0 w 276"/>
                  <a:gd name="T49" fmla="*/ 7 h 288"/>
                  <a:gd name="T50" fmla="*/ 29 w 276"/>
                  <a:gd name="T51" fmla="*/ 2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2" name="Freeform 31"/>
              <p:cNvSpPr>
                <a:spLocks noChangeAspect="1"/>
              </p:cNvSpPr>
              <p:nvPr/>
            </p:nvSpPr>
            <p:spPr bwMode="auto">
              <a:xfrm>
                <a:off x="1942" y="1672"/>
                <a:ext cx="211" cy="208"/>
              </a:xfrm>
              <a:custGeom>
                <a:avLst/>
                <a:gdLst>
                  <a:gd name="T0" fmla="*/ 29 w 276"/>
                  <a:gd name="T1" fmla="*/ 2 h 288"/>
                  <a:gd name="T2" fmla="*/ 59 w 276"/>
                  <a:gd name="T3" fmla="*/ 0 h 288"/>
                  <a:gd name="T4" fmla="*/ 54 w 276"/>
                  <a:gd name="T5" fmla="*/ 7 h 288"/>
                  <a:gd name="T6" fmla="*/ 67 w 276"/>
                  <a:gd name="T7" fmla="*/ 12 h 288"/>
                  <a:gd name="T8" fmla="*/ 75 w 276"/>
                  <a:gd name="T9" fmla="*/ 22 h 288"/>
                  <a:gd name="T10" fmla="*/ 105 w 276"/>
                  <a:gd name="T11" fmla="*/ 43 h 288"/>
                  <a:gd name="T12" fmla="*/ 115 w 276"/>
                  <a:gd name="T13" fmla="*/ 61 h 288"/>
                  <a:gd name="T14" fmla="*/ 123 w 276"/>
                  <a:gd name="T15" fmla="*/ 63 h 288"/>
                  <a:gd name="T16" fmla="*/ 118 w 276"/>
                  <a:gd name="T17" fmla="*/ 72 h 288"/>
                  <a:gd name="T18" fmla="*/ 118 w 276"/>
                  <a:gd name="T19" fmla="*/ 74 h 288"/>
                  <a:gd name="T20" fmla="*/ 113 w 276"/>
                  <a:gd name="T21" fmla="*/ 82 h 288"/>
                  <a:gd name="T22" fmla="*/ 113 w 276"/>
                  <a:gd name="T23" fmla="*/ 86 h 288"/>
                  <a:gd name="T24" fmla="*/ 110 w 276"/>
                  <a:gd name="T25" fmla="*/ 86 h 288"/>
                  <a:gd name="T26" fmla="*/ 115 w 276"/>
                  <a:gd name="T27" fmla="*/ 88 h 288"/>
                  <a:gd name="T28" fmla="*/ 113 w 276"/>
                  <a:gd name="T29" fmla="*/ 97 h 288"/>
                  <a:gd name="T30" fmla="*/ 102 w 276"/>
                  <a:gd name="T31" fmla="*/ 97 h 288"/>
                  <a:gd name="T32" fmla="*/ 102 w 276"/>
                  <a:gd name="T33" fmla="*/ 106 h 288"/>
                  <a:gd name="T34" fmla="*/ 99 w 276"/>
                  <a:gd name="T35" fmla="*/ 108 h 288"/>
                  <a:gd name="T36" fmla="*/ 96 w 276"/>
                  <a:gd name="T37" fmla="*/ 104 h 288"/>
                  <a:gd name="T38" fmla="*/ 32 w 276"/>
                  <a:gd name="T39" fmla="*/ 106 h 288"/>
                  <a:gd name="T40" fmla="*/ 27 w 276"/>
                  <a:gd name="T41" fmla="*/ 100 h 288"/>
                  <a:gd name="T42" fmla="*/ 21 w 276"/>
                  <a:gd name="T43" fmla="*/ 79 h 288"/>
                  <a:gd name="T44" fmla="*/ 27 w 276"/>
                  <a:gd name="T45" fmla="*/ 70 h 288"/>
                  <a:gd name="T46" fmla="*/ 16 w 276"/>
                  <a:gd name="T47" fmla="*/ 56 h 288"/>
                  <a:gd name="T48" fmla="*/ 0 w 276"/>
                  <a:gd name="T49" fmla="*/ 7 h 288"/>
                  <a:gd name="T50" fmla="*/ 29 w 276"/>
                  <a:gd name="T51" fmla="*/ 2 h 288"/>
                  <a:gd name="T52" fmla="*/ 29 w 276"/>
                  <a:gd name="T53" fmla="*/ 5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3" name="Freeform 32"/>
              <p:cNvSpPr>
                <a:spLocks noChangeAspect="1"/>
              </p:cNvSpPr>
              <p:nvPr/>
            </p:nvSpPr>
            <p:spPr bwMode="auto">
              <a:xfrm>
                <a:off x="903" y="1954"/>
                <a:ext cx="19" cy="17"/>
              </a:xfrm>
              <a:custGeom>
                <a:avLst/>
                <a:gdLst>
                  <a:gd name="T0" fmla="*/ 3 w 24"/>
                  <a:gd name="T1" fmla="*/ 0 h 24"/>
                  <a:gd name="T2" fmla="*/ 9 w 24"/>
                  <a:gd name="T3" fmla="*/ 0 h 24"/>
                  <a:gd name="T4" fmla="*/ 12 w 24"/>
                  <a:gd name="T5" fmla="*/ 2 h 24"/>
                  <a:gd name="T6" fmla="*/ 9 w 24"/>
                  <a:gd name="T7" fmla="*/ 4 h 24"/>
                  <a:gd name="T8" fmla="*/ 9 w 24"/>
                  <a:gd name="T9" fmla="*/ 6 h 24"/>
                  <a:gd name="T10" fmla="*/ 6 w 24"/>
                  <a:gd name="T11" fmla="*/ 9 h 24"/>
                  <a:gd name="T12" fmla="*/ 3 w 24"/>
                  <a:gd name="T13" fmla="*/ 9 h 24"/>
                  <a:gd name="T14" fmla="*/ 3 w 24"/>
                  <a:gd name="T15" fmla="*/ 6 h 24"/>
                  <a:gd name="T16" fmla="*/ 0 w 24"/>
                  <a:gd name="T17" fmla="*/ 6 h 24"/>
                  <a:gd name="T18" fmla="*/ 0 w 24"/>
                  <a:gd name="T19" fmla="*/ 2 h 24"/>
                  <a:gd name="T20" fmla="*/ 3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4" name="Freeform 33"/>
              <p:cNvSpPr>
                <a:spLocks noChangeAspect="1"/>
              </p:cNvSpPr>
              <p:nvPr/>
            </p:nvSpPr>
            <p:spPr bwMode="auto">
              <a:xfrm>
                <a:off x="903" y="1954"/>
                <a:ext cx="19" cy="17"/>
              </a:xfrm>
              <a:custGeom>
                <a:avLst/>
                <a:gdLst>
                  <a:gd name="T0" fmla="*/ 3 w 24"/>
                  <a:gd name="T1" fmla="*/ 0 h 24"/>
                  <a:gd name="T2" fmla="*/ 9 w 24"/>
                  <a:gd name="T3" fmla="*/ 0 h 24"/>
                  <a:gd name="T4" fmla="*/ 12 w 24"/>
                  <a:gd name="T5" fmla="*/ 2 h 24"/>
                  <a:gd name="T6" fmla="*/ 9 w 24"/>
                  <a:gd name="T7" fmla="*/ 4 h 24"/>
                  <a:gd name="T8" fmla="*/ 9 w 24"/>
                  <a:gd name="T9" fmla="*/ 6 h 24"/>
                  <a:gd name="T10" fmla="*/ 6 w 24"/>
                  <a:gd name="T11" fmla="*/ 9 h 24"/>
                  <a:gd name="T12" fmla="*/ 3 w 24"/>
                  <a:gd name="T13" fmla="*/ 9 h 24"/>
                  <a:gd name="T14" fmla="*/ 3 w 24"/>
                  <a:gd name="T15" fmla="*/ 6 h 24"/>
                  <a:gd name="T16" fmla="*/ 0 w 24"/>
                  <a:gd name="T17" fmla="*/ 6 h 24"/>
                  <a:gd name="T18" fmla="*/ 0 w 24"/>
                  <a:gd name="T19" fmla="*/ 2 h 24"/>
                  <a:gd name="T20" fmla="*/ 3 w 24"/>
                  <a:gd name="T21" fmla="*/ 0 h 24"/>
                  <a:gd name="T22" fmla="*/ 3 w 24"/>
                  <a:gd name="T23" fmla="*/ 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5" name="Freeform 34"/>
              <p:cNvSpPr>
                <a:spLocks noChangeAspect="1"/>
              </p:cNvSpPr>
              <p:nvPr/>
            </p:nvSpPr>
            <p:spPr bwMode="auto">
              <a:xfrm>
                <a:off x="963" y="1984"/>
                <a:ext cx="23" cy="17"/>
              </a:xfrm>
              <a:custGeom>
                <a:avLst/>
                <a:gdLst>
                  <a:gd name="T0" fmla="*/ 3 w 30"/>
                  <a:gd name="T1" fmla="*/ 2 h 24"/>
                  <a:gd name="T2" fmla="*/ 3 w 30"/>
                  <a:gd name="T3" fmla="*/ 0 h 24"/>
                  <a:gd name="T4" fmla="*/ 5 w 30"/>
                  <a:gd name="T5" fmla="*/ 0 h 24"/>
                  <a:gd name="T6" fmla="*/ 8 w 30"/>
                  <a:gd name="T7" fmla="*/ 2 h 24"/>
                  <a:gd name="T8" fmla="*/ 11 w 30"/>
                  <a:gd name="T9" fmla="*/ 4 h 24"/>
                  <a:gd name="T10" fmla="*/ 14 w 30"/>
                  <a:gd name="T11" fmla="*/ 6 h 24"/>
                  <a:gd name="T12" fmla="*/ 8 w 30"/>
                  <a:gd name="T13" fmla="*/ 6 h 24"/>
                  <a:gd name="T14" fmla="*/ 5 w 30"/>
                  <a:gd name="T15" fmla="*/ 9 h 24"/>
                  <a:gd name="T16" fmla="*/ 3 w 30"/>
                  <a:gd name="T17" fmla="*/ 6 h 24"/>
                  <a:gd name="T18" fmla="*/ 0 w 30"/>
                  <a:gd name="T19" fmla="*/ 2 h 24"/>
                  <a:gd name="T20" fmla="*/ 3 w 30"/>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6" name="Freeform 35"/>
              <p:cNvSpPr>
                <a:spLocks noChangeAspect="1"/>
              </p:cNvSpPr>
              <p:nvPr/>
            </p:nvSpPr>
            <p:spPr bwMode="auto">
              <a:xfrm>
                <a:off x="963" y="1984"/>
                <a:ext cx="23" cy="17"/>
              </a:xfrm>
              <a:custGeom>
                <a:avLst/>
                <a:gdLst>
                  <a:gd name="T0" fmla="*/ 3 w 30"/>
                  <a:gd name="T1" fmla="*/ 2 h 24"/>
                  <a:gd name="T2" fmla="*/ 3 w 30"/>
                  <a:gd name="T3" fmla="*/ 0 h 24"/>
                  <a:gd name="T4" fmla="*/ 5 w 30"/>
                  <a:gd name="T5" fmla="*/ 0 h 24"/>
                  <a:gd name="T6" fmla="*/ 8 w 30"/>
                  <a:gd name="T7" fmla="*/ 2 h 24"/>
                  <a:gd name="T8" fmla="*/ 11 w 30"/>
                  <a:gd name="T9" fmla="*/ 4 h 24"/>
                  <a:gd name="T10" fmla="*/ 14 w 30"/>
                  <a:gd name="T11" fmla="*/ 6 h 24"/>
                  <a:gd name="T12" fmla="*/ 8 w 30"/>
                  <a:gd name="T13" fmla="*/ 6 h 24"/>
                  <a:gd name="T14" fmla="*/ 5 w 30"/>
                  <a:gd name="T15" fmla="*/ 9 h 24"/>
                  <a:gd name="T16" fmla="*/ 3 w 30"/>
                  <a:gd name="T17" fmla="*/ 6 h 24"/>
                  <a:gd name="T18" fmla="*/ 0 w 30"/>
                  <a:gd name="T19" fmla="*/ 2 h 24"/>
                  <a:gd name="T20" fmla="*/ 3 w 30"/>
                  <a:gd name="T21" fmla="*/ 2 h 24"/>
                  <a:gd name="T22" fmla="*/ 3 w 30"/>
                  <a:gd name="T23" fmla="*/ 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7" name="Freeform 36"/>
              <p:cNvSpPr>
                <a:spLocks noChangeAspect="1"/>
              </p:cNvSpPr>
              <p:nvPr/>
            </p:nvSpPr>
            <p:spPr bwMode="auto">
              <a:xfrm>
                <a:off x="999" y="2006"/>
                <a:ext cx="23" cy="8"/>
              </a:xfrm>
              <a:custGeom>
                <a:avLst/>
                <a:gdLst>
                  <a:gd name="T0" fmla="*/ 0 w 30"/>
                  <a:gd name="T1" fmla="*/ 2 h 12"/>
                  <a:gd name="T2" fmla="*/ 3 w 30"/>
                  <a:gd name="T3" fmla="*/ 0 h 12"/>
                  <a:gd name="T4" fmla="*/ 14 w 30"/>
                  <a:gd name="T5" fmla="*/ 0 h 12"/>
                  <a:gd name="T6" fmla="*/ 14 w 30"/>
                  <a:gd name="T7" fmla="*/ 2 h 12"/>
                  <a:gd name="T8" fmla="*/ 11 w 30"/>
                  <a:gd name="T9" fmla="*/ 3 h 12"/>
                  <a:gd name="T10" fmla="*/ 5 w 30"/>
                  <a:gd name="T11" fmla="*/ 2 h 12"/>
                  <a:gd name="T12" fmla="*/ 3 w 30"/>
                  <a:gd name="T13" fmla="*/ 2 h 12"/>
                  <a:gd name="T14" fmla="*/ 0 w 30"/>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8" name="Freeform 37"/>
              <p:cNvSpPr>
                <a:spLocks noChangeAspect="1"/>
              </p:cNvSpPr>
              <p:nvPr/>
            </p:nvSpPr>
            <p:spPr bwMode="auto">
              <a:xfrm>
                <a:off x="999" y="2006"/>
                <a:ext cx="23" cy="8"/>
              </a:xfrm>
              <a:custGeom>
                <a:avLst/>
                <a:gdLst>
                  <a:gd name="T0" fmla="*/ 0 w 30"/>
                  <a:gd name="T1" fmla="*/ 2 h 12"/>
                  <a:gd name="T2" fmla="*/ 3 w 30"/>
                  <a:gd name="T3" fmla="*/ 0 h 12"/>
                  <a:gd name="T4" fmla="*/ 14 w 30"/>
                  <a:gd name="T5" fmla="*/ 0 h 12"/>
                  <a:gd name="T6" fmla="*/ 14 w 30"/>
                  <a:gd name="T7" fmla="*/ 2 h 12"/>
                  <a:gd name="T8" fmla="*/ 11 w 30"/>
                  <a:gd name="T9" fmla="*/ 3 h 12"/>
                  <a:gd name="T10" fmla="*/ 5 w 30"/>
                  <a:gd name="T11" fmla="*/ 2 h 12"/>
                  <a:gd name="T12" fmla="*/ 3 w 30"/>
                  <a:gd name="T13" fmla="*/ 2 h 12"/>
                  <a:gd name="T14" fmla="*/ 0 w 30"/>
                  <a:gd name="T15" fmla="*/ 2 h 12"/>
                  <a:gd name="T16" fmla="*/ 0 w 30"/>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59" name="Freeform 38"/>
              <p:cNvSpPr>
                <a:spLocks noChangeAspect="1"/>
              </p:cNvSpPr>
              <p:nvPr/>
            </p:nvSpPr>
            <p:spPr bwMode="auto">
              <a:xfrm>
                <a:off x="1027" y="2014"/>
                <a:ext cx="27" cy="22"/>
              </a:xfrm>
              <a:custGeom>
                <a:avLst/>
                <a:gdLst>
                  <a:gd name="T0" fmla="*/ 5 w 36"/>
                  <a:gd name="T1" fmla="*/ 2 h 30"/>
                  <a:gd name="T2" fmla="*/ 10 w 36"/>
                  <a:gd name="T3" fmla="*/ 2 h 30"/>
                  <a:gd name="T4" fmla="*/ 15 w 36"/>
                  <a:gd name="T5" fmla="*/ 7 h 30"/>
                  <a:gd name="T6" fmla="*/ 15 w 36"/>
                  <a:gd name="T7" fmla="*/ 10 h 30"/>
                  <a:gd name="T8" fmla="*/ 10 w 36"/>
                  <a:gd name="T9" fmla="*/ 12 h 30"/>
                  <a:gd name="T10" fmla="*/ 7 w 36"/>
                  <a:gd name="T11" fmla="*/ 12 h 30"/>
                  <a:gd name="T12" fmla="*/ 5 w 36"/>
                  <a:gd name="T13" fmla="*/ 7 h 30"/>
                  <a:gd name="T14" fmla="*/ 2 w 36"/>
                  <a:gd name="T15" fmla="*/ 5 h 30"/>
                  <a:gd name="T16" fmla="*/ 0 w 36"/>
                  <a:gd name="T17" fmla="*/ 2 h 30"/>
                  <a:gd name="T18" fmla="*/ 0 w 36"/>
                  <a:gd name="T19" fmla="*/ 0 h 30"/>
                  <a:gd name="T20" fmla="*/ 2 w 36"/>
                  <a:gd name="T21" fmla="*/ 0 h 30"/>
                  <a:gd name="T22" fmla="*/ 5 w 36"/>
                  <a:gd name="T23" fmla="*/ 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0" name="Freeform 39"/>
              <p:cNvSpPr>
                <a:spLocks noChangeAspect="1"/>
              </p:cNvSpPr>
              <p:nvPr/>
            </p:nvSpPr>
            <p:spPr bwMode="auto">
              <a:xfrm>
                <a:off x="1027" y="2014"/>
                <a:ext cx="27" cy="22"/>
              </a:xfrm>
              <a:custGeom>
                <a:avLst/>
                <a:gdLst>
                  <a:gd name="T0" fmla="*/ 5 w 36"/>
                  <a:gd name="T1" fmla="*/ 2 h 30"/>
                  <a:gd name="T2" fmla="*/ 10 w 36"/>
                  <a:gd name="T3" fmla="*/ 2 h 30"/>
                  <a:gd name="T4" fmla="*/ 15 w 36"/>
                  <a:gd name="T5" fmla="*/ 7 h 30"/>
                  <a:gd name="T6" fmla="*/ 15 w 36"/>
                  <a:gd name="T7" fmla="*/ 10 h 30"/>
                  <a:gd name="T8" fmla="*/ 10 w 36"/>
                  <a:gd name="T9" fmla="*/ 12 h 30"/>
                  <a:gd name="T10" fmla="*/ 7 w 36"/>
                  <a:gd name="T11" fmla="*/ 12 h 30"/>
                  <a:gd name="T12" fmla="*/ 5 w 36"/>
                  <a:gd name="T13" fmla="*/ 7 h 30"/>
                  <a:gd name="T14" fmla="*/ 2 w 36"/>
                  <a:gd name="T15" fmla="*/ 5 h 30"/>
                  <a:gd name="T16" fmla="*/ 0 w 36"/>
                  <a:gd name="T17" fmla="*/ 2 h 30"/>
                  <a:gd name="T18" fmla="*/ 0 w 36"/>
                  <a:gd name="T19" fmla="*/ 0 h 30"/>
                  <a:gd name="T20" fmla="*/ 2 w 36"/>
                  <a:gd name="T21" fmla="*/ 0 h 30"/>
                  <a:gd name="T22" fmla="*/ 5 w 36"/>
                  <a:gd name="T23" fmla="*/ 2 h 30"/>
                  <a:gd name="T24" fmla="*/ 5 w 36"/>
                  <a:gd name="T25" fmla="*/ 5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1" name="Freeform 40"/>
              <p:cNvSpPr>
                <a:spLocks noChangeAspect="1"/>
              </p:cNvSpPr>
              <p:nvPr/>
            </p:nvSpPr>
            <p:spPr bwMode="auto">
              <a:xfrm>
                <a:off x="1054" y="2058"/>
                <a:ext cx="51" cy="65"/>
              </a:xfrm>
              <a:custGeom>
                <a:avLst/>
                <a:gdLst>
                  <a:gd name="T0" fmla="*/ 3 w 66"/>
                  <a:gd name="T1" fmla="*/ 0 h 90"/>
                  <a:gd name="T2" fmla="*/ 5 w 66"/>
                  <a:gd name="T3" fmla="*/ 0 h 90"/>
                  <a:gd name="T4" fmla="*/ 8 w 66"/>
                  <a:gd name="T5" fmla="*/ 2 h 90"/>
                  <a:gd name="T6" fmla="*/ 17 w 66"/>
                  <a:gd name="T7" fmla="*/ 2 h 90"/>
                  <a:gd name="T8" fmla="*/ 19 w 66"/>
                  <a:gd name="T9" fmla="*/ 5 h 90"/>
                  <a:gd name="T10" fmla="*/ 22 w 66"/>
                  <a:gd name="T11" fmla="*/ 7 h 90"/>
                  <a:gd name="T12" fmla="*/ 22 w 66"/>
                  <a:gd name="T13" fmla="*/ 9 h 90"/>
                  <a:gd name="T14" fmla="*/ 25 w 66"/>
                  <a:gd name="T15" fmla="*/ 12 h 90"/>
                  <a:gd name="T16" fmla="*/ 28 w 66"/>
                  <a:gd name="T17" fmla="*/ 14 h 90"/>
                  <a:gd name="T18" fmla="*/ 30 w 66"/>
                  <a:gd name="T19" fmla="*/ 16 h 90"/>
                  <a:gd name="T20" fmla="*/ 30 w 66"/>
                  <a:gd name="T21" fmla="*/ 20 h 90"/>
                  <a:gd name="T22" fmla="*/ 28 w 66"/>
                  <a:gd name="T23" fmla="*/ 22 h 90"/>
                  <a:gd name="T24" fmla="*/ 19 w 66"/>
                  <a:gd name="T25" fmla="*/ 22 h 90"/>
                  <a:gd name="T26" fmla="*/ 17 w 66"/>
                  <a:gd name="T27" fmla="*/ 25 h 90"/>
                  <a:gd name="T28" fmla="*/ 14 w 66"/>
                  <a:gd name="T29" fmla="*/ 25 h 90"/>
                  <a:gd name="T30" fmla="*/ 14 w 66"/>
                  <a:gd name="T31" fmla="*/ 29 h 90"/>
                  <a:gd name="T32" fmla="*/ 12 w 66"/>
                  <a:gd name="T33" fmla="*/ 32 h 90"/>
                  <a:gd name="T34" fmla="*/ 8 w 66"/>
                  <a:gd name="T35" fmla="*/ 34 h 90"/>
                  <a:gd name="T36" fmla="*/ 5 w 66"/>
                  <a:gd name="T37" fmla="*/ 32 h 90"/>
                  <a:gd name="T38" fmla="*/ 5 w 66"/>
                  <a:gd name="T39" fmla="*/ 27 h 90"/>
                  <a:gd name="T40" fmla="*/ 3 w 66"/>
                  <a:gd name="T41" fmla="*/ 25 h 90"/>
                  <a:gd name="T42" fmla="*/ 3 w 66"/>
                  <a:gd name="T43" fmla="*/ 18 h 90"/>
                  <a:gd name="T44" fmla="*/ 0 w 66"/>
                  <a:gd name="T45" fmla="*/ 14 h 90"/>
                  <a:gd name="T46" fmla="*/ 0 w 66"/>
                  <a:gd name="T47" fmla="*/ 12 h 90"/>
                  <a:gd name="T48" fmla="*/ 3 w 66"/>
                  <a:gd name="T49" fmla="*/ 7 h 90"/>
                  <a:gd name="T50" fmla="*/ 3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2" name="Freeform 41"/>
              <p:cNvSpPr>
                <a:spLocks noChangeAspect="1"/>
              </p:cNvSpPr>
              <p:nvPr/>
            </p:nvSpPr>
            <p:spPr bwMode="auto">
              <a:xfrm>
                <a:off x="1054" y="2058"/>
                <a:ext cx="51" cy="65"/>
              </a:xfrm>
              <a:custGeom>
                <a:avLst/>
                <a:gdLst>
                  <a:gd name="T0" fmla="*/ 3 w 66"/>
                  <a:gd name="T1" fmla="*/ 0 h 90"/>
                  <a:gd name="T2" fmla="*/ 5 w 66"/>
                  <a:gd name="T3" fmla="*/ 0 h 90"/>
                  <a:gd name="T4" fmla="*/ 8 w 66"/>
                  <a:gd name="T5" fmla="*/ 2 h 90"/>
                  <a:gd name="T6" fmla="*/ 17 w 66"/>
                  <a:gd name="T7" fmla="*/ 2 h 90"/>
                  <a:gd name="T8" fmla="*/ 19 w 66"/>
                  <a:gd name="T9" fmla="*/ 5 h 90"/>
                  <a:gd name="T10" fmla="*/ 22 w 66"/>
                  <a:gd name="T11" fmla="*/ 7 h 90"/>
                  <a:gd name="T12" fmla="*/ 22 w 66"/>
                  <a:gd name="T13" fmla="*/ 9 h 90"/>
                  <a:gd name="T14" fmla="*/ 25 w 66"/>
                  <a:gd name="T15" fmla="*/ 12 h 90"/>
                  <a:gd name="T16" fmla="*/ 28 w 66"/>
                  <a:gd name="T17" fmla="*/ 14 h 90"/>
                  <a:gd name="T18" fmla="*/ 30 w 66"/>
                  <a:gd name="T19" fmla="*/ 16 h 90"/>
                  <a:gd name="T20" fmla="*/ 30 w 66"/>
                  <a:gd name="T21" fmla="*/ 20 h 90"/>
                  <a:gd name="T22" fmla="*/ 28 w 66"/>
                  <a:gd name="T23" fmla="*/ 22 h 90"/>
                  <a:gd name="T24" fmla="*/ 19 w 66"/>
                  <a:gd name="T25" fmla="*/ 22 h 90"/>
                  <a:gd name="T26" fmla="*/ 17 w 66"/>
                  <a:gd name="T27" fmla="*/ 25 h 90"/>
                  <a:gd name="T28" fmla="*/ 14 w 66"/>
                  <a:gd name="T29" fmla="*/ 25 h 90"/>
                  <a:gd name="T30" fmla="*/ 14 w 66"/>
                  <a:gd name="T31" fmla="*/ 29 h 90"/>
                  <a:gd name="T32" fmla="*/ 12 w 66"/>
                  <a:gd name="T33" fmla="*/ 32 h 90"/>
                  <a:gd name="T34" fmla="*/ 8 w 66"/>
                  <a:gd name="T35" fmla="*/ 34 h 90"/>
                  <a:gd name="T36" fmla="*/ 5 w 66"/>
                  <a:gd name="T37" fmla="*/ 32 h 90"/>
                  <a:gd name="T38" fmla="*/ 5 w 66"/>
                  <a:gd name="T39" fmla="*/ 27 h 90"/>
                  <a:gd name="T40" fmla="*/ 3 w 66"/>
                  <a:gd name="T41" fmla="*/ 25 h 90"/>
                  <a:gd name="T42" fmla="*/ 3 w 66"/>
                  <a:gd name="T43" fmla="*/ 18 h 90"/>
                  <a:gd name="T44" fmla="*/ 0 w 66"/>
                  <a:gd name="T45" fmla="*/ 14 h 90"/>
                  <a:gd name="T46" fmla="*/ 0 w 66"/>
                  <a:gd name="T47" fmla="*/ 12 h 90"/>
                  <a:gd name="T48" fmla="*/ 3 w 66"/>
                  <a:gd name="T49" fmla="*/ 7 h 90"/>
                  <a:gd name="T50" fmla="*/ 3 w 66"/>
                  <a:gd name="T51" fmla="*/ 0 h 90"/>
                  <a:gd name="T52" fmla="*/ 3 w 66"/>
                  <a:gd name="T53" fmla="*/ 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3" name="Freeform 42"/>
              <p:cNvSpPr>
                <a:spLocks noChangeAspect="1"/>
              </p:cNvSpPr>
              <p:nvPr/>
            </p:nvSpPr>
            <p:spPr bwMode="auto">
              <a:xfrm>
                <a:off x="1013" y="2019"/>
                <a:ext cx="9" cy="8"/>
              </a:xfrm>
              <a:custGeom>
                <a:avLst/>
                <a:gdLst>
                  <a:gd name="T0" fmla="*/ 0 w 12"/>
                  <a:gd name="T1" fmla="*/ 2 h 12"/>
                  <a:gd name="T2" fmla="*/ 0 w 12"/>
                  <a:gd name="T3" fmla="*/ 0 h 12"/>
                  <a:gd name="T4" fmla="*/ 3 w 12"/>
                  <a:gd name="T5" fmla="*/ 0 h 12"/>
                  <a:gd name="T6" fmla="*/ 3 w 12"/>
                  <a:gd name="T7" fmla="*/ 2 h 12"/>
                  <a:gd name="T8" fmla="*/ 5 w 12"/>
                  <a:gd name="T9" fmla="*/ 2 h 12"/>
                  <a:gd name="T10" fmla="*/ 3 w 12"/>
                  <a:gd name="T11" fmla="*/ 3 h 12"/>
                  <a:gd name="T12" fmla="*/ 0 w 12"/>
                  <a:gd name="T13" fmla="*/ 3 h 12"/>
                  <a:gd name="T14" fmla="*/ 0 w 12"/>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4" name="Freeform 43"/>
              <p:cNvSpPr>
                <a:spLocks noChangeAspect="1"/>
              </p:cNvSpPr>
              <p:nvPr/>
            </p:nvSpPr>
            <p:spPr bwMode="auto">
              <a:xfrm>
                <a:off x="1013" y="2019"/>
                <a:ext cx="9" cy="8"/>
              </a:xfrm>
              <a:custGeom>
                <a:avLst/>
                <a:gdLst>
                  <a:gd name="T0" fmla="*/ 0 w 12"/>
                  <a:gd name="T1" fmla="*/ 2 h 12"/>
                  <a:gd name="T2" fmla="*/ 0 w 12"/>
                  <a:gd name="T3" fmla="*/ 0 h 12"/>
                  <a:gd name="T4" fmla="*/ 3 w 12"/>
                  <a:gd name="T5" fmla="*/ 0 h 12"/>
                  <a:gd name="T6" fmla="*/ 3 w 12"/>
                  <a:gd name="T7" fmla="*/ 2 h 12"/>
                  <a:gd name="T8" fmla="*/ 5 w 12"/>
                  <a:gd name="T9" fmla="*/ 2 h 12"/>
                  <a:gd name="T10" fmla="*/ 3 w 12"/>
                  <a:gd name="T11" fmla="*/ 3 h 12"/>
                  <a:gd name="T12" fmla="*/ 0 w 12"/>
                  <a:gd name="T13" fmla="*/ 3 h 12"/>
                  <a:gd name="T14" fmla="*/ 0 w 12"/>
                  <a:gd name="T15" fmla="*/ 2 h 12"/>
                  <a:gd name="T16" fmla="*/ 0 w 12"/>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5" name="Freeform 44"/>
              <p:cNvSpPr>
                <a:spLocks noChangeAspect="1"/>
              </p:cNvSpPr>
              <p:nvPr/>
            </p:nvSpPr>
            <p:spPr bwMode="auto">
              <a:xfrm>
                <a:off x="775" y="984"/>
                <a:ext cx="234" cy="355"/>
              </a:xfrm>
              <a:custGeom>
                <a:avLst/>
                <a:gdLst>
                  <a:gd name="T0" fmla="*/ 62 w 306"/>
                  <a:gd name="T1" fmla="*/ 173 h 492"/>
                  <a:gd name="T2" fmla="*/ 0 w 306"/>
                  <a:gd name="T3" fmla="*/ 165 h 492"/>
                  <a:gd name="T4" fmla="*/ 16 w 306"/>
                  <a:gd name="T5" fmla="*/ 113 h 492"/>
                  <a:gd name="T6" fmla="*/ 11 w 306"/>
                  <a:gd name="T7" fmla="*/ 105 h 492"/>
                  <a:gd name="T8" fmla="*/ 35 w 306"/>
                  <a:gd name="T9" fmla="*/ 82 h 492"/>
                  <a:gd name="T10" fmla="*/ 27 w 306"/>
                  <a:gd name="T11" fmla="*/ 70 h 492"/>
                  <a:gd name="T12" fmla="*/ 46 w 306"/>
                  <a:gd name="T13" fmla="*/ 0 h 492"/>
                  <a:gd name="T14" fmla="*/ 62 w 306"/>
                  <a:gd name="T15" fmla="*/ 4 h 492"/>
                  <a:gd name="T16" fmla="*/ 56 w 306"/>
                  <a:gd name="T17" fmla="*/ 27 h 492"/>
                  <a:gd name="T18" fmla="*/ 62 w 306"/>
                  <a:gd name="T19" fmla="*/ 38 h 492"/>
                  <a:gd name="T20" fmla="*/ 59 w 306"/>
                  <a:gd name="T21" fmla="*/ 40 h 492"/>
                  <a:gd name="T22" fmla="*/ 67 w 306"/>
                  <a:gd name="T23" fmla="*/ 48 h 492"/>
                  <a:gd name="T24" fmla="*/ 73 w 306"/>
                  <a:gd name="T25" fmla="*/ 61 h 492"/>
                  <a:gd name="T26" fmla="*/ 83 w 306"/>
                  <a:gd name="T27" fmla="*/ 66 h 492"/>
                  <a:gd name="T28" fmla="*/ 73 w 306"/>
                  <a:gd name="T29" fmla="*/ 88 h 492"/>
                  <a:gd name="T30" fmla="*/ 75 w 306"/>
                  <a:gd name="T31" fmla="*/ 92 h 492"/>
                  <a:gd name="T32" fmla="*/ 83 w 306"/>
                  <a:gd name="T33" fmla="*/ 88 h 492"/>
                  <a:gd name="T34" fmla="*/ 86 w 306"/>
                  <a:gd name="T35" fmla="*/ 90 h 492"/>
                  <a:gd name="T36" fmla="*/ 91 w 306"/>
                  <a:gd name="T37" fmla="*/ 108 h 492"/>
                  <a:gd name="T38" fmla="*/ 96 w 306"/>
                  <a:gd name="T39" fmla="*/ 113 h 492"/>
                  <a:gd name="T40" fmla="*/ 99 w 306"/>
                  <a:gd name="T41" fmla="*/ 122 h 492"/>
                  <a:gd name="T42" fmla="*/ 102 w 306"/>
                  <a:gd name="T43" fmla="*/ 119 h 492"/>
                  <a:gd name="T44" fmla="*/ 110 w 306"/>
                  <a:gd name="T45" fmla="*/ 122 h 492"/>
                  <a:gd name="T46" fmla="*/ 113 w 306"/>
                  <a:gd name="T47" fmla="*/ 119 h 492"/>
                  <a:gd name="T48" fmla="*/ 128 w 306"/>
                  <a:gd name="T49" fmla="*/ 122 h 492"/>
                  <a:gd name="T50" fmla="*/ 132 w 306"/>
                  <a:gd name="T51" fmla="*/ 117 h 492"/>
                  <a:gd name="T52" fmla="*/ 137 w 306"/>
                  <a:gd name="T53" fmla="*/ 124 h 492"/>
                  <a:gd name="T54" fmla="*/ 126 w 306"/>
                  <a:gd name="T55" fmla="*/ 185 h 492"/>
                  <a:gd name="T56" fmla="*/ 83 w 306"/>
                  <a:gd name="T57" fmla="*/ 178 h 492"/>
                  <a:gd name="T58" fmla="*/ 62 w 306"/>
                  <a:gd name="T59" fmla="*/ 173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6" name="Freeform 45"/>
              <p:cNvSpPr>
                <a:spLocks noChangeAspect="1"/>
              </p:cNvSpPr>
              <p:nvPr/>
            </p:nvSpPr>
            <p:spPr bwMode="auto">
              <a:xfrm>
                <a:off x="775" y="984"/>
                <a:ext cx="234" cy="355"/>
              </a:xfrm>
              <a:custGeom>
                <a:avLst/>
                <a:gdLst>
                  <a:gd name="T0" fmla="*/ 62 w 306"/>
                  <a:gd name="T1" fmla="*/ 173 h 492"/>
                  <a:gd name="T2" fmla="*/ 0 w 306"/>
                  <a:gd name="T3" fmla="*/ 165 h 492"/>
                  <a:gd name="T4" fmla="*/ 16 w 306"/>
                  <a:gd name="T5" fmla="*/ 113 h 492"/>
                  <a:gd name="T6" fmla="*/ 11 w 306"/>
                  <a:gd name="T7" fmla="*/ 105 h 492"/>
                  <a:gd name="T8" fmla="*/ 35 w 306"/>
                  <a:gd name="T9" fmla="*/ 82 h 492"/>
                  <a:gd name="T10" fmla="*/ 27 w 306"/>
                  <a:gd name="T11" fmla="*/ 70 h 492"/>
                  <a:gd name="T12" fmla="*/ 46 w 306"/>
                  <a:gd name="T13" fmla="*/ 0 h 492"/>
                  <a:gd name="T14" fmla="*/ 62 w 306"/>
                  <a:gd name="T15" fmla="*/ 4 h 492"/>
                  <a:gd name="T16" fmla="*/ 56 w 306"/>
                  <a:gd name="T17" fmla="*/ 27 h 492"/>
                  <a:gd name="T18" fmla="*/ 62 w 306"/>
                  <a:gd name="T19" fmla="*/ 38 h 492"/>
                  <a:gd name="T20" fmla="*/ 59 w 306"/>
                  <a:gd name="T21" fmla="*/ 40 h 492"/>
                  <a:gd name="T22" fmla="*/ 67 w 306"/>
                  <a:gd name="T23" fmla="*/ 48 h 492"/>
                  <a:gd name="T24" fmla="*/ 73 w 306"/>
                  <a:gd name="T25" fmla="*/ 61 h 492"/>
                  <a:gd name="T26" fmla="*/ 83 w 306"/>
                  <a:gd name="T27" fmla="*/ 66 h 492"/>
                  <a:gd name="T28" fmla="*/ 73 w 306"/>
                  <a:gd name="T29" fmla="*/ 88 h 492"/>
                  <a:gd name="T30" fmla="*/ 75 w 306"/>
                  <a:gd name="T31" fmla="*/ 92 h 492"/>
                  <a:gd name="T32" fmla="*/ 83 w 306"/>
                  <a:gd name="T33" fmla="*/ 88 h 492"/>
                  <a:gd name="T34" fmla="*/ 86 w 306"/>
                  <a:gd name="T35" fmla="*/ 90 h 492"/>
                  <a:gd name="T36" fmla="*/ 91 w 306"/>
                  <a:gd name="T37" fmla="*/ 108 h 492"/>
                  <a:gd name="T38" fmla="*/ 96 w 306"/>
                  <a:gd name="T39" fmla="*/ 113 h 492"/>
                  <a:gd name="T40" fmla="*/ 99 w 306"/>
                  <a:gd name="T41" fmla="*/ 122 h 492"/>
                  <a:gd name="T42" fmla="*/ 102 w 306"/>
                  <a:gd name="T43" fmla="*/ 119 h 492"/>
                  <a:gd name="T44" fmla="*/ 110 w 306"/>
                  <a:gd name="T45" fmla="*/ 122 h 492"/>
                  <a:gd name="T46" fmla="*/ 113 w 306"/>
                  <a:gd name="T47" fmla="*/ 119 h 492"/>
                  <a:gd name="T48" fmla="*/ 128 w 306"/>
                  <a:gd name="T49" fmla="*/ 122 h 492"/>
                  <a:gd name="T50" fmla="*/ 132 w 306"/>
                  <a:gd name="T51" fmla="*/ 117 h 492"/>
                  <a:gd name="T52" fmla="*/ 137 w 306"/>
                  <a:gd name="T53" fmla="*/ 124 h 492"/>
                  <a:gd name="T54" fmla="*/ 126 w 306"/>
                  <a:gd name="T55" fmla="*/ 185 h 492"/>
                  <a:gd name="T56" fmla="*/ 83 w 306"/>
                  <a:gd name="T57" fmla="*/ 178 h 492"/>
                  <a:gd name="T58" fmla="*/ 62 w 306"/>
                  <a:gd name="T59" fmla="*/ 173 h 492"/>
                  <a:gd name="T60" fmla="*/ 62 w 306"/>
                  <a:gd name="T61" fmla="*/ 176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7" name="Freeform 46"/>
              <p:cNvSpPr>
                <a:spLocks noChangeAspect="1"/>
              </p:cNvSpPr>
              <p:nvPr/>
            </p:nvSpPr>
            <p:spPr bwMode="auto">
              <a:xfrm>
                <a:off x="1700" y="1343"/>
                <a:ext cx="151" cy="260"/>
              </a:xfrm>
              <a:custGeom>
                <a:avLst/>
                <a:gdLst>
                  <a:gd name="T0" fmla="*/ 56 w 198"/>
                  <a:gd name="T1" fmla="*/ 136 h 360"/>
                  <a:gd name="T2" fmla="*/ 48 w 198"/>
                  <a:gd name="T3" fmla="*/ 129 h 360"/>
                  <a:gd name="T4" fmla="*/ 48 w 198"/>
                  <a:gd name="T5" fmla="*/ 120 h 360"/>
                  <a:gd name="T6" fmla="*/ 27 w 198"/>
                  <a:gd name="T7" fmla="*/ 106 h 360"/>
                  <a:gd name="T8" fmla="*/ 32 w 198"/>
                  <a:gd name="T9" fmla="*/ 93 h 360"/>
                  <a:gd name="T10" fmla="*/ 24 w 198"/>
                  <a:gd name="T11" fmla="*/ 88 h 360"/>
                  <a:gd name="T12" fmla="*/ 18 w 198"/>
                  <a:gd name="T13" fmla="*/ 90 h 360"/>
                  <a:gd name="T14" fmla="*/ 16 w 198"/>
                  <a:gd name="T15" fmla="*/ 82 h 360"/>
                  <a:gd name="T16" fmla="*/ 5 w 198"/>
                  <a:gd name="T17" fmla="*/ 74 h 360"/>
                  <a:gd name="T18" fmla="*/ 0 w 198"/>
                  <a:gd name="T19" fmla="*/ 68 h 360"/>
                  <a:gd name="T20" fmla="*/ 0 w 198"/>
                  <a:gd name="T21" fmla="*/ 52 h 360"/>
                  <a:gd name="T22" fmla="*/ 8 w 198"/>
                  <a:gd name="T23" fmla="*/ 48 h 360"/>
                  <a:gd name="T24" fmla="*/ 11 w 198"/>
                  <a:gd name="T25" fmla="*/ 40 h 360"/>
                  <a:gd name="T26" fmla="*/ 8 w 198"/>
                  <a:gd name="T27" fmla="*/ 29 h 360"/>
                  <a:gd name="T28" fmla="*/ 18 w 198"/>
                  <a:gd name="T29" fmla="*/ 27 h 360"/>
                  <a:gd name="T30" fmla="*/ 24 w 198"/>
                  <a:gd name="T31" fmla="*/ 20 h 360"/>
                  <a:gd name="T32" fmla="*/ 24 w 198"/>
                  <a:gd name="T33" fmla="*/ 12 h 360"/>
                  <a:gd name="T34" fmla="*/ 14 w 198"/>
                  <a:gd name="T35" fmla="*/ 5 h 360"/>
                  <a:gd name="T36" fmla="*/ 18 w 198"/>
                  <a:gd name="T37" fmla="*/ 2 h 360"/>
                  <a:gd name="T38" fmla="*/ 75 w 198"/>
                  <a:gd name="T39" fmla="*/ 0 h 360"/>
                  <a:gd name="T40" fmla="*/ 79 w 198"/>
                  <a:gd name="T41" fmla="*/ 18 h 360"/>
                  <a:gd name="T42" fmla="*/ 85 w 198"/>
                  <a:gd name="T43" fmla="*/ 74 h 360"/>
                  <a:gd name="T44" fmla="*/ 85 w 198"/>
                  <a:gd name="T45" fmla="*/ 82 h 360"/>
                  <a:gd name="T46" fmla="*/ 88 w 198"/>
                  <a:gd name="T47" fmla="*/ 90 h 360"/>
                  <a:gd name="T48" fmla="*/ 79 w 198"/>
                  <a:gd name="T49" fmla="*/ 104 h 360"/>
                  <a:gd name="T50" fmla="*/ 79 w 198"/>
                  <a:gd name="T51" fmla="*/ 113 h 360"/>
                  <a:gd name="T52" fmla="*/ 77 w 198"/>
                  <a:gd name="T53" fmla="*/ 117 h 360"/>
                  <a:gd name="T54" fmla="*/ 79 w 198"/>
                  <a:gd name="T55" fmla="*/ 122 h 360"/>
                  <a:gd name="T56" fmla="*/ 69 w 198"/>
                  <a:gd name="T57" fmla="*/ 124 h 360"/>
                  <a:gd name="T58" fmla="*/ 72 w 198"/>
                  <a:gd name="T59" fmla="*/ 131 h 360"/>
                  <a:gd name="T60" fmla="*/ 59 w 198"/>
                  <a:gd name="T61" fmla="*/ 129 h 360"/>
                  <a:gd name="T62" fmla="*/ 56 w 198"/>
                  <a:gd name="T63" fmla="*/ 134 h 360"/>
                  <a:gd name="T64" fmla="*/ 56 w 198"/>
                  <a:gd name="T65" fmla="*/ 136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8" name="Freeform 47"/>
              <p:cNvSpPr>
                <a:spLocks noChangeAspect="1"/>
              </p:cNvSpPr>
              <p:nvPr/>
            </p:nvSpPr>
            <p:spPr bwMode="auto">
              <a:xfrm>
                <a:off x="1700" y="1343"/>
                <a:ext cx="151" cy="264"/>
              </a:xfrm>
              <a:custGeom>
                <a:avLst/>
                <a:gdLst>
                  <a:gd name="T0" fmla="*/ 56 w 198"/>
                  <a:gd name="T1" fmla="*/ 136 h 366"/>
                  <a:gd name="T2" fmla="*/ 48 w 198"/>
                  <a:gd name="T3" fmla="*/ 128 h 366"/>
                  <a:gd name="T4" fmla="*/ 48 w 198"/>
                  <a:gd name="T5" fmla="*/ 119 h 366"/>
                  <a:gd name="T6" fmla="*/ 27 w 198"/>
                  <a:gd name="T7" fmla="*/ 105 h 366"/>
                  <a:gd name="T8" fmla="*/ 32 w 198"/>
                  <a:gd name="T9" fmla="*/ 92 h 366"/>
                  <a:gd name="T10" fmla="*/ 24 w 198"/>
                  <a:gd name="T11" fmla="*/ 88 h 366"/>
                  <a:gd name="T12" fmla="*/ 18 w 198"/>
                  <a:gd name="T13" fmla="*/ 90 h 366"/>
                  <a:gd name="T14" fmla="*/ 16 w 198"/>
                  <a:gd name="T15" fmla="*/ 82 h 366"/>
                  <a:gd name="T16" fmla="*/ 5 w 198"/>
                  <a:gd name="T17" fmla="*/ 74 h 366"/>
                  <a:gd name="T18" fmla="*/ 0 w 198"/>
                  <a:gd name="T19" fmla="*/ 68 h 366"/>
                  <a:gd name="T20" fmla="*/ 0 w 198"/>
                  <a:gd name="T21" fmla="*/ 52 h 366"/>
                  <a:gd name="T22" fmla="*/ 8 w 198"/>
                  <a:gd name="T23" fmla="*/ 48 h 366"/>
                  <a:gd name="T24" fmla="*/ 11 w 198"/>
                  <a:gd name="T25" fmla="*/ 40 h 366"/>
                  <a:gd name="T26" fmla="*/ 8 w 198"/>
                  <a:gd name="T27" fmla="*/ 29 h 366"/>
                  <a:gd name="T28" fmla="*/ 18 w 198"/>
                  <a:gd name="T29" fmla="*/ 27 h 366"/>
                  <a:gd name="T30" fmla="*/ 24 w 198"/>
                  <a:gd name="T31" fmla="*/ 20 h 366"/>
                  <a:gd name="T32" fmla="*/ 24 w 198"/>
                  <a:gd name="T33" fmla="*/ 12 h 366"/>
                  <a:gd name="T34" fmla="*/ 14 w 198"/>
                  <a:gd name="T35" fmla="*/ 4 h 366"/>
                  <a:gd name="T36" fmla="*/ 18 w 198"/>
                  <a:gd name="T37" fmla="*/ 2 h 366"/>
                  <a:gd name="T38" fmla="*/ 75 w 198"/>
                  <a:gd name="T39" fmla="*/ 0 h 366"/>
                  <a:gd name="T40" fmla="*/ 79 w 198"/>
                  <a:gd name="T41" fmla="*/ 18 h 366"/>
                  <a:gd name="T42" fmla="*/ 85 w 198"/>
                  <a:gd name="T43" fmla="*/ 74 h 366"/>
                  <a:gd name="T44" fmla="*/ 85 w 198"/>
                  <a:gd name="T45" fmla="*/ 82 h 366"/>
                  <a:gd name="T46" fmla="*/ 88 w 198"/>
                  <a:gd name="T47" fmla="*/ 90 h 366"/>
                  <a:gd name="T48" fmla="*/ 79 w 198"/>
                  <a:gd name="T49" fmla="*/ 104 h 366"/>
                  <a:gd name="T50" fmla="*/ 79 w 198"/>
                  <a:gd name="T51" fmla="*/ 113 h 366"/>
                  <a:gd name="T52" fmla="*/ 77 w 198"/>
                  <a:gd name="T53" fmla="*/ 117 h 366"/>
                  <a:gd name="T54" fmla="*/ 79 w 198"/>
                  <a:gd name="T55" fmla="*/ 122 h 366"/>
                  <a:gd name="T56" fmla="*/ 69 w 198"/>
                  <a:gd name="T57" fmla="*/ 124 h 366"/>
                  <a:gd name="T58" fmla="*/ 72 w 198"/>
                  <a:gd name="T59" fmla="*/ 131 h 366"/>
                  <a:gd name="T60" fmla="*/ 59 w 198"/>
                  <a:gd name="T61" fmla="*/ 128 h 366"/>
                  <a:gd name="T62" fmla="*/ 56 w 198"/>
                  <a:gd name="T63" fmla="*/ 133 h 366"/>
                  <a:gd name="T64" fmla="*/ 56 w 198"/>
                  <a:gd name="T65" fmla="*/ 136 h 366"/>
                  <a:gd name="T66" fmla="*/ 56 w 198"/>
                  <a:gd name="T67" fmla="*/ 137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69" name="Freeform 48"/>
              <p:cNvSpPr>
                <a:spLocks noChangeAspect="1"/>
              </p:cNvSpPr>
              <p:nvPr/>
            </p:nvSpPr>
            <p:spPr bwMode="auto">
              <a:xfrm>
                <a:off x="1837" y="1369"/>
                <a:ext cx="114" cy="191"/>
              </a:xfrm>
              <a:custGeom>
                <a:avLst/>
                <a:gdLst>
                  <a:gd name="T0" fmla="*/ 0 w 150"/>
                  <a:gd name="T1" fmla="*/ 100 h 264"/>
                  <a:gd name="T2" fmla="*/ 0 w 150"/>
                  <a:gd name="T3" fmla="*/ 91 h 264"/>
                  <a:gd name="T4" fmla="*/ 8 w 150"/>
                  <a:gd name="T5" fmla="*/ 77 h 264"/>
                  <a:gd name="T6" fmla="*/ 5 w 150"/>
                  <a:gd name="T7" fmla="*/ 68 h 264"/>
                  <a:gd name="T8" fmla="*/ 5 w 150"/>
                  <a:gd name="T9" fmla="*/ 61 h 264"/>
                  <a:gd name="T10" fmla="*/ 0 w 150"/>
                  <a:gd name="T11" fmla="*/ 5 h 264"/>
                  <a:gd name="T12" fmla="*/ 8 w 150"/>
                  <a:gd name="T13" fmla="*/ 7 h 264"/>
                  <a:gd name="T14" fmla="*/ 16 w 150"/>
                  <a:gd name="T15" fmla="*/ 2 h 264"/>
                  <a:gd name="T16" fmla="*/ 58 w 150"/>
                  <a:gd name="T17" fmla="*/ 0 h 264"/>
                  <a:gd name="T18" fmla="*/ 66 w 150"/>
                  <a:gd name="T19" fmla="*/ 64 h 264"/>
                  <a:gd name="T20" fmla="*/ 66 w 150"/>
                  <a:gd name="T21" fmla="*/ 71 h 264"/>
                  <a:gd name="T22" fmla="*/ 52 w 150"/>
                  <a:gd name="T23" fmla="*/ 75 h 264"/>
                  <a:gd name="T24" fmla="*/ 55 w 150"/>
                  <a:gd name="T25" fmla="*/ 77 h 264"/>
                  <a:gd name="T26" fmla="*/ 45 w 150"/>
                  <a:gd name="T27" fmla="*/ 93 h 264"/>
                  <a:gd name="T28" fmla="*/ 40 w 150"/>
                  <a:gd name="T29" fmla="*/ 91 h 264"/>
                  <a:gd name="T30" fmla="*/ 37 w 150"/>
                  <a:gd name="T31" fmla="*/ 88 h 264"/>
                  <a:gd name="T32" fmla="*/ 29 w 150"/>
                  <a:gd name="T33" fmla="*/ 98 h 264"/>
                  <a:gd name="T34" fmla="*/ 27 w 150"/>
                  <a:gd name="T35" fmla="*/ 93 h 264"/>
                  <a:gd name="T36" fmla="*/ 21 w 150"/>
                  <a:gd name="T37" fmla="*/ 100 h 264"/>
                  <a:gd name="T38" fmla="*/ 8 w 150"/>
                  <a:gd name="T39" fmla="*/ 96 h 264"/>
                  <a:gd name="T40" fmla="*/ 8 w 150"/>
                  <a:gd name="T41" fmla="*/ 100 h 264"/>
                  <a:gd name="T42" fmla="*/ 3 w 150"/>
                  <a:gd name="T43" fmla="*/ 98 h 264"/>
                  <a:gd name="T44" fmla="*/ 0 w 150"/>
                  <a:gd name="T45" fmla="*/ 100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0" name="Freeform 49"/>
              <p:cNvSpPr>
                <a:spLocks noChangeAspect="1"/>
              </p:cNvSpPr>
              <p:nvPr/>
            </p:nvSpPr>
            <p:spPr bwMode="auto">
              <a:xfrm>
                <a:off x="1837" y="1369"/>
                <a:ext cx="114" cy="195"/>
              </a:xfrm>
              <a:custGeom>
                <a:avLst/>
                <a:gdLst>
                  <a:gd name="T0" fmla="*/ 0 w 150"/>
                  <a:gd name="T1" fmla="*/ 100 h 270"/>
                  <a:gd name="T2" fmla="*/ 0 w 150"/>
                  <a:gd name="T3" fmla="*/ 90 h 270"/>
                  <a:gd name="T4" fmla="*/ 8 w 150"/>
                  <a:gd name="T5" fmla="*/ 77 h 270"/>
                  <a:gd name="T6" fmla="*/ 5 w 150"/>
                  <a:gd name="T7" fmla="*/ 68 h 270"/>
                  <a:gd name="T8" fmla="*/ 5 w 150"/>
                  <a:gd name="T9" fmla="*/ 61 h 270"/>
                  <a:gd name="T10" fmla="*/ 0 w 150"/>
                  <a:gd name="T11" fmla="*/ 4 h 270"/>
                  <a:gd name="T12" fmla="*/ 8 w 150"/>
                  <a:gd name="T13" fmla="*/ 6 h 270"/>
                  <a:gd name="T14" fmla="*/ 16 w 150"/>
                  <a:gd name="T15" fmla="*/ 2 h 270"/>
                  <a:gd name="T16" fmla="*/ 58 w 150"/>
                  <a:gd name="T17" fmla="*/ 0 h 270"/>
                  <a:gd name="T18" fmla="*/ 66 w 150"/>
                  <a:gd name="T19" fmla="*/ 63 h 270"/>
                  <a:gd name="T20" fmla="*/ 66 w 150"/>
                  <a:gd name="T21" fmla="*/ 70 h 270"/>
                  <a:gd name="T22" fmla="*/ 52 w 150"/>
                  <a:gd name="T23" fmla="*/ 74 h 270"/>
                  <a:gd name="T24" fmla="*/ 55 w 150"/>
                  <a:gd name="T25" fmla="*/ 77 h 270"/>
                  <a:gd name="T26" fmla="*/ 45 w 150"/>
                  <a:gd name="T27" fmla="*/ 93 h 270"/>
                  <a:gd name="T28" fmla="*/ 40 w 150"/>
                  <a:gd name="T29" fmla="*/ 90 h 270"/>
                  <a:gd name="T30" fmla="*/ 37 w 150"/>
                  <a:gd name="T31" fmla="*/ 88 h 270"/>
                  <a:gd name="T32" fmla="*/ 29 w 150"/>
                  <a:gd name="T33" fmla="*/ 97 h 270"/>
                  <a:gd name="T34" fmla="*/ 27 w 150"/>
                  <a:gd name="T35" fmla="*/ 93 h 270"/>
                  <a:gd name="T36" fmla="*/ 21 w 150"/>
                  <a:gd name="T37" fmla="*/ 100 h 270"/>
                  <a:gd name="T38" fmla="*/ 8 w 150"/>
                  <a:gd name="T39" fmla="*/ 95 h 270"/>
                  <a:gd name="T40" fmla="*/ 8 w 150"/>
                  <a:gd name="T41" fmla="*/ 100 h 270"/>
                  <a:gd name="T42" fmla="*/ 3 w 150"/>
                  <a:gd name="T43" fmla="*/ 97 h 270"/>
                  <a:gd name="T44" fmla="*/ 0 w 150"/>
                  <a:gd name="T45" fmla="*/ 100 h 270"/>
                  <a:gd name="T46" fmla="*/ 0 w 150"/>
                  <a:gd name="T47" fmla="*/ 102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1" name="Freeform 50"/>
              <p:cNvSpPr>
                <a:spLocks noChangeAspect="1"/>
              </p:cNvSpPr>
              <p:nvPr/>
            </p:nvSpPr>
            <p:spPr bwMode="auto">
              <a:xfrm>
                <a:off x="1507" y="1304"/>
                <a:ext cx="234" cy="148"/>
              </a:xfrm>
              <a:custGeom>
                <a:avLst/>
                <a:gdLst>
                  <a:gd name="T0" fmla="*/ 113 w 306"/>
                  <a:gd name="T1" fmla="*/ 78 h 204"/>
                  <a:gd name="T2" fmla="*/ 108 w 306"/>
                  <a:gd name="T3" fmla="*/ 71 h 204"/>
                  <a:gd name="T4" fmla="*/ 18 w 306"/>
                  <a:gd name="T5" fmla="*/ 73 h 204"/>
                  <a:gd name="T6" fmla="*/ 16 w 306"/>
                  <a:gd name="T7" fmla="*/ 57 h 204"/>
                  <a:gd name="T8" fmla="*/ 5 w 306"/>
                  <a:gd name="T9" fmla="*/ 28 h 204"/>
                  <a:gd name="T10" fmla="*/ 0 w 306"/>
                  <a:gd name="T11" fmla="*/ 20 h 204"/>
                  <a:gd name="T12" fmla="*/ 5 w 306"/>
                  <a:gd name="T13" fmla="*/ 12 h 204"/>
                  <a:gd name="T14" fmla="*/ 3 w 306"/>
                  <a:gd name="T15" fmla="*/ 5 h 204"/>
                  <a:gd name="T16" fmla="*/ 5 w 306"/>
                  <a:gd name="T17" fmla="*/ 2 h 204"/>
                  <a:gd name="T18" fmla="*/ 113 w 306"/>
                  <a:gd name="T19" fmla="*/ 0 h 204"/>
                  <a:gd name="T20" fmla="*/ 118 w 306"/>
                  <a:gd name="T21" fmla="*/ 7 h 204"/>
                  <a:gd name="T22" fmla="*/ 115 w 306"/>
                  <a:gd name="T23" fmla="*/ 12 h 204"/>
                  <a:gd name="T24" fmla="*/ 118 w 306"/>
                  <a:gd name="T25" fmla="*/ 18 h 204"/>
                  <a:gd name="T26" fmla="*/ 126 w 306"/>
                  <a:gd name="T27" fmla="*/ 25 h 204"/>
                  <a:gd name="T28" fmla="*/ 137 w 306"/>
                  <a:gd name="T29" fmla="*/ 32 h 204"/>
                  <a:gd name="T30" fmla="*/ 137 w 306"/>
                  <a:gd name="T31" fmla="*/ 41 h 204"/>
                  <a:gd name="T32" fmla="*/ 132 w 306"/>
                  <a:gd name="T33" fmla="*/ 48 h 204"/>
                  <a:gd name="T34" fmla="*/ 121 w 306"/>
                  <a:gd name="T35" fmla="*/ 51 h 204"/>
                  <a:gd name="T36" fmla="*/ 123 w 306"/>
                  <a:gd name="T37" fmla="*/ 62 h 204"/>
                  <a:gd name="T38" fmla="*/ 121 w 306"/>
                  <a:gd name="T39" fmla="*/ 69 h 204"/>
                  <a:gd name="T40" fmla="*/ 113 w 306"/>
                  <a:gd name="T41" fmla="*/ 73 h 204"/>
                  <a:gd name="T42" fmla="*/ 113 w 306"/>
                  <a:gd name="T43" fmla="*/ 78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2" name="Freeform 51"/>
              <p:cNvSpPr>
                <a:spLocks noChangeAspect="1"/>
              </p:cNvSpPr>
              <p:nvPr/>
            </p:nvSpPr>
            <p:spPr bwMode="auto">
              <a:xfrm>
                <a:off x="1507" y="1304"/>
                <a:ext cx="234" cy="152"/>
              </a:xfrm>
              <a:custGeom>
                <a:avLst/>
                <a:gdLst>
                  <a:gd name="T0" fmla="*/ 113 w 306"/>
                  <a:gd name="T1" fmla="*/ 77 h 210"/>
                  <a:gd name="T2" fmla="*/ 108 w 306"/>
                  <a:gd name="T3" fmla="*/ 71 h 210"/>
                  <a:gd name="T4" fmla="*/ 18 w 306"/>
                  <a:gd name="T5" fmla="*/ 73 h 210"/>
                  <a:gd name="T6" fmla="*/ 16 w 306"/>
                  <a:gd name="T7" fmla="*/ 57 h 210"/>
                  <a:gd name="T8" fmla="*/ 5 w 306"/>
                  <a:gd name="T9" fmla="*/ 28 h 210"/>
                  <a:gd name="T10" fmla="*/ 0 w 306"/>
                  <a:gd name="T11" fmla="*/ 20 h 210"/>
                  <a:gd name="T12" fmla="*/ 5 w 306"/>
                  <a:gd name="T13" fmla="*/ 12 h 210"/>
                  <a:gd name="T14" fmla="*/ 3 w 306"/>
                  <a:gd name="T15" fmla="*/ 5 h 210"/>
                  <a:gd name="T16" fmla="*/ 5 w 306"/>
                  <a:gd name="T17" fmla="*/ 2 h 210"/>
                  <a:gd name="T18" fmla="*/ 113 w 306"/>
                  <a:gd name="T19" fmla="*/ 0 h 210"/>
                  <a:gd name="T20" fmla="*/ 118 w 306"/>
                  <a:gd name="T21" fmla="*/ 7 h 210"/>
                  <a:gd name="T22" fmla="*/ 115 w 306"/>
                  <a:gd name="T23" fmla="*/ 12 h 210"/>
                  <a:gd name="T24" fmla="*/ 118 w 306"/>
                  <a:gd name="T25" fmla="*/ 18 h 210"/>
                  <a:gd name="T26" fmla="*/ 126 w 306"/>
                  <a:gd name="T27" fmla="*/ 25 h 210"/>
                  <a:gd name="T28" fmla="*/ 137 w 306"/>
                  <a:gd name="T29" fmla="*/ 32 h 210"/>
                  <a:gd name="T30" fmla="*/ 137 w 306"/>
                  <a:gd name="T31" fmla="*/ 41 h 210"/>
                  <a:gd name="T32" fmla="*/ 132 w 306"/>
                  <a:gd name="T33" fmla="*/ 48 h 210"/>
                  <a:gd name="T34" fmla="*/ 121 w 306"/>
                  <a:gd name="T35" fmla="*/ 50 h 210"/>
                  <a:gd name="T36" fmla="*/ 123 w 306"/>
                  <a:gd name="T37" fmla="*/ 62 h 210"/>
                  <a:gd name="T38" fmla="*/ 121 w 306"/>
                  <a:gd name="T39" fmla="*/ 68 h 210"/>
                  <a:gd name="T40" fmla="*/ 113 w 306"/>
                  <a:gd name="T41" fmla="*/ 73 h 210"/>
                  <a:gd name="T42" fmla="*/ 113 w 306"/>
                  <a:gd name="T43" fmla="*/ 77 h 210"/>
                  <a:gd name="T44" fmla="*/ 113 w 306"/>
                  <a:gd name="T45" fmla="*/ 8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3" name="Freeform 52"/>
              <p:cNvSpPr>
                <a:spLocks noChangeAspect="1"/>
              </p:cNvSpPr>
              <p:nvPr/>
            </p:nvSpPr>
            <p:spPr bwMode="auto">
              <a:xfrm>
                <a:off x="1297" y="1465"/>
                <a:ext cx="288" cy="142"/>
              </a:xfrm>
              <a:custGeom>
                <a:avLst/>
                <a:gdLst>
                  <a:gd name="T0" fmla="*/ 152 w 378"/>
                  <a:gd name="T1" fmla="*/ 2 h 198"/>
                  <a:gd name="T2" fmla="*/ 159 w 378"/>
                  <a:gd name="T3" fmla="*/ 6 h 198"/>
                  <a:gd name="T4" fmla="*/ 154 w 378"/>
                  <a:gd name="T5" fmla="*/ 14 h 198"/>
                  <a:gd name="T6" fmla="*/ 167 w 378"/>
                  <a:gd name="T7" fmla="*/ 22 h 198"/>
                  <a:gd name="T8" fmla="*/ 167 w 378"/>
                  <a:gd name="T9" fmla="*/ 73 h 198"/>
                  <a:gd name="T10" fmla="*/ 0 w 378"/>
                  <a:gd name="T11" fmla="*/ 71 h 198"/>
                  <a:gd name="T12" fmla="*/ 5 w 378"/>
                  <a:gd name="T13" fmla="*/ 0 h 198"/>
                  <a:gd name="T14" fmla="*/ 149 w 378"/>
                  <a:gd name="T15" fmla="*/ 2 h 198"/>
                  <a:gd name="T16" fmla="*/ 152 w 378"/>
                  <a:gd name="T17" fmla="*/ 2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4" name="Freeform 53"/>
              <p:cNvSpPr>
                <a:spLocks noChangeAspect="1"/>
              </p:cNvSpPr>
              <p:nvPr/>
            </p:nvSpPr>
            <p:spPr bwMode="auto">
              <a:xfrm>
                <a:off x="1297" y="1465"/>
                <a:ext cx="288" cy="142"/>
              </a:xfrm>
              <a:custGeom>
                <a:avLst/>
                <a:gdLst>
                  <a:gd name="T0" fmla="*/ 152 w 378"/>
                  <a:gd name="T1" fmla="*/ 2 h 198"/>
                  <a:gd name="T2" fmla="*/ 159 w 378"/>
                  <a:gd name="T3" fmla="*/ 6 h 198"/>
                  <a:gd name="T4" fmla="*/ 154 w 378"/>
                  <a:gd name="T5" fmla="*/ 14 h 198"/>
                  <a:gd name="T6" fmla="*/ 167 w 378"/>
                  <a:gd name="T7" fmla="*/ 22 h 198"/>
                  <a:gd name="T8" fmla="*/ 167 w 378"/>
                  <a:gd name="T9" fmla="*/ 73 h 198"/>
                  <a:gd name="T10" fmla="*/ 0 w 378"/>
                  <a:gd name="T11" fmla="*/ 71 h 198"/>
                  <a:gd name="T12" fmla="*/ 5 w 378"/>
                  <a:gd name="T13" fmla="*/ 0 h 198"/>
                  <a:gd name="T14" fmla="*/ 149 w 378"/>
                  <a:gd name="T15" fmla="*/ 2 h 198"/>
                  <a:gd name="T16" fmla="*/ 152 w 378"/>
                  <a:gd name="T17" fmla="*/ 2 h 198"/>
                  <a:gd name="T18" fmla="*/ 152 w 378"/>
                  <a:gd name="T19" fmla="*/ 4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5" name="Freeform 54"/>
              <p:cNvSpPr>
                <a:spLocks noChangeAspect="1"/>
              </p:cNvSpPr>
              <p:nvPr/>
            </p:nvSpPr>
            <p:spPr bwMode="auto">
              <a:xfrm>
                <a:off x="1787" y="1486"/>
                <a:ext cx="283" cy="139"/>
              </a:xfrm>
              <a:custGeom>
                <a:avLst/>
                <a:gdLst>
                  <a:gd name="T0" fmla="*/ 129 w 372"/>
                  <a:gd name="T1" fmla="*/ 59 h 192"/>
                  <a:gd name="T2" fmla="*/ 32 w 372"/>
                  <a:gd name="T3" fmla="*/ 66 h 192"/>
                  <a:gd name="T4" fmla="*/ 32 w 372"/>
                  <a:gd name="T5" fmla="*/ 71 h 192"/>
                  <a:gd name="T6" fmla="*/ 0 w 372"/>
                  <a:gd name="T7" fmla="*/ 73 h 192"/>
                  <a:gd name="T8" fmla="*/ 3 w 372"/>
                  <a:gd name="T9" fmla="*/ 71 h 192"/>
                  <a:gd name="T10" fmla="*/ 5 w 372"/>
                  <a:gd name="T11" fmla="*/ 71 h 192"/>
                  <a:gd name="T12" fmla="*/ 5 w 372"/>
                  <a:gd name="T13" fmla="*/ 59 h 192"/>
                  <a:gd name="T14" fmla="*/ 8 w 372"/>
                  <a:gd name="T15" fmla="*/ 54 h 192"/>
                  <a:gd name="T16" fmla="*/ 21 w 372"/>
                  <a:gd name="T17" fmla="*/ 57 h 192"/>
                  <a:gd name="T18" fmla="*/ 18 w 372"/>
                  <a:gd name="T19" fmla="*/ 51 h 192"/>
                  <a:gd name="T20" fmla="*/ 29 w 372"/>
                  <a:gd name="T21" fmla="*/ 48 h 192"/>
                  <a:gd name="T22" fmla="*/ 27 w 372"/>
                  <a:gd name="T23" fmla="*/ 43 h 192"/>
                  <a:gd name="T24" fmla="*/ 29 w 372"/>
                  <a:gd name="T25" fmla="*/ 39 h 192"/>
                  <a:gd name="T26" fmla="*/ 32 w 372"/>
                  <a:gd name="T27" fmla="*/ 37 h 192"/>
                  <a:gd name="T28" fmla="*/ 37 w 372"/>
                  <a:gd name="T29" fmla="*/ 39 h 192"/>
                  <a:gd name="T30" fmla="*/ 37 w 372"/>
                  <a:gd name="T31" fmla="*/ 34 h 192"/>
                  <a:gd name="T32" fmla="*/ 50 w 372"/>
                  <a:gd name="T33" fmla="*/ 39 h 192"/>
                  <a:gd name="T34" fmla="*/ 56 w 372"/>
                  <a:gd name="T35" fmla="*/ 32 h 192"/>
                  <a:gd name="T36" fmla="*/ 58 w 372"/>
                  <a:gd name="T37" fmla="*/ 37 h 192"/>
                  <a:gd name="T38" fmla="*/ 66 w 372"/>
                  <a:gd name="T39" fmla="*/ 28 h 192"/>
                  <a:gd name="T40" fmla="*/ 69 w 372"/>
                  <a:gd name="T41" fmla="*/ 30 h 192"/>
                  <a:gd name="T42" fmla="*/ 74 w 372"/>
                  <a:gd name="T43" fmla="*/ 32 h 192"/>
                  <a:gd name="T44" fmla="*/ 84 w 372"/>
                  <a:gd name="T45" fmla="*/ 16 h 192"/>
                  <a:gd name="T46" fmla="*/ 82 w 372"/>
                  <a:gd name="T47" fmla="*/ 14 h 192"/>
                  <a:gd name="T48" fmla="*/ 95 w 372"/>
                  <a:gd name="T49" fmla="*/ 9 h 192"/>
                  <a:gd name="T50" fmla="*/ 95 w 372"/>
                  <a:gd name="T51" fmla="*/ 2 h 192"/>
                  <a:gd name="T52" fmla="*/ 103 w 372"/>
                  <a:gd name="T53" fmla="*/ 0 h 192"/>
                  <a:gd name="T54" fmla="*/ 108 w 372"/>
                  <a:gd name="T55" fmla="*/ 7 h 192"/>
                  <a:gd name="T56" fmla="*/ 122 w 372"/>
                  <a:gd name="T57" fmla="*/ 12 h 192"/>
                  <a:gd name="T58" fmla="*/ 137 w 372"/>
                  <a:gd name="T59" fmla="*/ 7 h 192"/>
                  <a:gd name="T60" fmla="*/ 145 w 372"/>
                  <a:gd name="T61" fmla="*/ 14 h 192"/>
                  <a:gd name="T62" fmla="*/ 151 w 372"/>
                  <a:gd name="T63" fmla="*/ 25 h 192"/>
                  <a:gd name="T64" fmla="*/ 164 w 372"/>
                  <a:gd name="T65" fmla="*/ 32 h 192"/>
                  <a:gd name="T66" fmla="*/ 140 w 372"/>
                  <a:gd name="T67" fmla="*/ 54 h 192"/>
                  <a:gd name="T68" fmla="*/ 129 w 372"/>
                  <a:gd name="T69" fmla="*/ 59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6" name="Freeform 55"/>
              <p:cNvSpPr>
                <a:spLocks noChangeAspect="1"/>
              </p:cNvSpPr>
              <p:nvPr/>
            </p:nvSpPr>
            <p:spPr bwMode="auto">
              <a:xfrm>
                <a:off x="1787" y="1486"/>
                <a:ext cx="283" cy="139"/>
              </a:xfrm>
              <a:custGeom>
                <a:avLst/>
                <a:gdLst>
                  <a:gd name="T0" fmla="*/ 129 w 372"/>
                  <a:gd name="T1" fmla="*/ 59 h 192"/>
                  <a:gd name="T2" fmla="*/ 32 w 372"/>
                  <a:gd name="T3" fmla="*/ 66 h 192"/>
                  <a:gd name="T4" fmla="*/ 32 w 372"/>
                  <a:gd name="T5" fmla="*/ 71 h 192"/>
                  <a:gd name="T6" fmla="*/ 0 w 372"/>
                  <a:gd name="T7" fmla="*/ 73 h 192"/>
                  <a:gd name="T8" fmla="*/ 3 w 372"/>
                  <a:gd name="T9" fmla="*/ 71 h 192"/>
                  <a:gd name="T10" fmla="*/ 5 w 372"/>
                  <a:gd name="T11" fmla="*/ 71 h 192"/>
                  <a:gd name="T12" fmla="*/ 5 w 372"/>
                  <a:gd name="T13" fmla="*/ 59 h 192"/>
                  <a:gd name="T14" fmla="*/ 8 w 372"/>
                  <a:gd name="T15" fmla="*/ 54 h 192"/>
                  <a:gd name="T16" fmla="*/ 21 w 372"/>
                  <a:gd name="T17" fmla="*/ 57 h 192"/>
                  <a:gd name="T18" fmla="*/ 18 w 372"/>
                  <a:gd name="T19" fmla="*/ 51 h 192"/>
                  <a:gd name="T20" fmla="*/ 29 w 372"/>
                  <a:gd name="T21" fmla="*/ 48 h 192"/>
                  <a:gd name="T22" fmla="*/ 27 w 372"/>
                  <a:gd name="T23" fmla="*/ 43 h 192"/>
                  <a:gd name="T24" fmla="*/ 29 w 372"/>
                  <a:gd name="T25" fmla="*/ 39 h 192"/>
                  <a:gd name="T26" fmla="*/ 32 w 372"/>
                  <a:gd name="T27" fmla="*/ 37 h 192"/>
                  <a:gd name="T28" fmla="*/ 37 w 372"/>
                  <a:gd name="T29" fmla="*/ 39 h 192"/>
                  <a:gd name="T30" fmla="*/ 37 w 372"/>
                  <a:gd name="T31" fmla="*/ 34 h 192"/>
                  <a:gd name="T32" fmla="*/ 50 w 372"/>
                  <a:gd name="T33" fmla="*/ 39 h 192"/>
                  <a:gd name="T34" fmla="*/ 56 w 372"/>
                  <a:gd name="T35" fmla="*/ 32 h 192"/>
                  <a:gd name="T36" fmla="*/ 58 w 372"/>
                  <a:gd name="T37" fmla="*/ 37 h 192"/>
                  <a:gd name="T38" fmla="*/ 66 w 372"/>
                  <a:gd name="T39" fmla="*/ 28 h 192"/>
                  <a:gd name="T40" fmla="*/ 69 w 372"/>
                  <a:gd name="T41" fmla="*/ 30 h 192"/>
                  <a:gd name="T42" fmla="*/ 74 w 372"/>
                  <a:gd name="T43" fmla="*/ 32 h 192"/>
                  <a:gd name="T44" fmla="*/ 84 w 372"/>
                  <a:gd name="T45" fmla="*/ 16 h 192"/>
                  <a:gd name="T46" fmla="*/ 82 w 372"/>
                  <a:gd name="T47" fmla="*/ 14 h 192"/>
                  <a:gd name="T48" fmla="*/ 95 w 372"/>
                  <a:gd name="T49" fmla="*/ 9 h 192"/>
                  <a:gd name="T50" fmla="*/ 95 w 372"/>
                  <a:gd name="T51" fmla="*/ 2 h 192"/>
                  <a:gd name="T52" fmla="*/ 103 w 372"/>
                  <a:gd name="T53" fmla="*/ 0 h 192"/>
                  <a:gd name="T54" fmla="*/ 108 w 372"/>
                  <a:gd name="T55" fmla="*/ 7 h 192"/>
                  <a:gd name="T56" fmla="*/ 122 w 372"/>
                  <a:gd name="T57" fmla="*/ 12 h 192"/>
                  <a:gd name="T58" fmla="*/ 137 w 372"/>
                  <a:gd name="T59" fmla="*/ 7 h 192"/>
                  <a:gd name="T60" fmla="*/ 145 w 372"/>
                  <a:gd name="T61" fmla="*/ 14 h 192"/>
                  <a:gd name="T62" fmla="*/ 151 w 372"/>
                  <a:gd name="T63" fmla="*/ 25 h 192"/>
                  <a:gd name="T64" fmla="*/ 164 w 372"/>
                  <a:gd name="T65" fmla="*/ 32 h 192"/>
                  <a:gd name="T66" fmla="*/ 140 w 372"/>
                  <a:gd name="T67" fmla="*/ 54 h 192"/>
                  <a:gd name="T68" fmla="*/ 129 w 372"/>
                  <a:gd name="T69" fmla="*/ 59 h 192"/>
                  <a:gd name="T70" fmla="*/ 129 w 372"/>
                  <a:gd name="T71" fmla="*/ 6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7" name="Freeform 56"/>
              <p:cNvSpPr>
                <a:spLocks noChangeAspect="1"/>
              </p:cNvSpPr>
              <p:nvPr/>
            </p:nvSpPr>
            <p:spPr bwMode="auto">
              <a:xfrm>
                <a:off x="1608" y="1794"/>
                <a:ext cx="220" cy="177"/>
              </a:xfrm>
              <a:custGeom>
                <a:avLst/>
                <a:gdLst>
                  <a:gd name="T0" fmla="*/ 115 w 288"/>
                  <a:gd name="T1" fmla="*/ 65 h 246"/>
                  <a:gd name="T2" fmla="*/ 96 w 288"/>
                  <a:gd name="T3" fmla="*/ 60 h 246"/>
                  <a:gd name="T4" fmla="*/ 91 w 288"/>
                  <a:gd name="T5" fmla="*/ 65 h 246"/>
                  <a:gd name="T6" fmla="*/ 102 w 288"/>
                  <a:gd name="T7" fmla="*/ 68 h 246"/>
                  <a:gd name="T8" fmla="*/ 110 w 288"/>
                  <a:gd name="T9" fmla="*/ 65 h 246"/>
                  <a:gd name="T10" fmla="*/ 107 w 288"/>
                  <a:gd name="T11" fmla="*/ 69 h 246"/>
                  <a:gd name="T12" fmla="*/ 112 w 288"/>
                  <a:gd name="T13" fmla="*/ 71 h 246"/>
                  <a:gd name="T14" fmla="*/ 115 w 288"/>
                  <a:gd name="T15" fmla="*/ 68 h 246"/>
                  <a:gd name="T16" fmla="*/ 123 w 288"/>
                  <a:gd name="T17" fmla="*/ 65 h 246"/>
                  <a:gd name="T18" fmla="*/ 123 w 288"/>
                  <a:gd name="T19" fmla="*/ 69 h 246"/>
                  <a:gd name="T20" fmla="*/ 112 w 288"/>
                  <a:gd name="T21" fmla="*/ 78 h 246"/>
                  <a:gd name="T22" fmla="*/ 115 w 288"/>
                  <a:gd name="T23" fmla="*/ 83 h 246"/>
                  <a:gd name="T24" fmla="*/ 128 w 288"/>
                  <a:gd name="T25" fmla="*/ 87 h 246"/>
                  <a:gd name="T26" fmla="*/ 125 w 288"/>
                  <a:gd name="T27" fmla="*/ 91 h 246"/>
                  <a:gd name="T28" fmla="*/ 123 w 288"/>
                  <a:gd name="T29" fmla="*/ 89 h 246"/>
                  <a:gd name="T30" fmla="*/ 120 w 288"/>
                  <a:gd name="T31" fmla="*/ 91 h 246"/>
                  <a:gd name="T32" fmla="*/ 118 w 288"/>
                  <a:gd name="T33" fmla="*/ 85 h 246"/>
                  <a:gd name="T34" fmla="*/ 102 w 288"/>
                  <a:gd name="T35" fmla="*/ 81 h 246"/>
                  <a:gd name="T36" fmla="*/ 105 w 288"/>
                  <a:gd name="T37" fmla="*/ 87 h 246"/>
                  <a:gd name="T38" fmla="*/ 99 w 288"/>
                  <a:gd name="T39" fmla="*/ 89 h 246"/>
                  <a:gd name="T40" fmla="*/ 96 w 288"/>
                  <a:gd name="T41" fmla="*/ 85 h 246"/>
                  <a:gd name="T42" fmla="*/ 93 w 288"/>
                  <a:gd name="T43" fmla="*/ 87 h 246"/>
                  <a:gd name="T44" fmla="*/ 91 w 288"/>
                  <a:gd name="T45" fmla="*/ 85 h 246"/>
                  <a:gd name="T46" fmla="*/ 88 w 288"/>
                  <a:gd name="T47" fmla="*/ 89 h 246"/>
                  <a:gd name="T48" fmla="*/ 82 w 288"/>
                  <a:gd name="T49" fmla="*/ 91 h 246"/>
                  <a:gd name="T50" fmla="*/ 78 w 288"/>
                  <a:gd name="T51" fmla="*/ 89 h 246"/>
                  <a:gd name="T52" fmla="*/ 73 w 288"/>
                  <a:gd name="T53" fmla="*/ 83 h 246"/>
                  <a:gd name="T54" fmla="*/ 64 w 288"/>
                  <a:gd name="T55" fmla="*/ 81 h 246"/>
                  <a:gd name="T56" fmla="*/ 64 w 288"/>
                  <a:gd name="T57" fmla="*/ 76 h 246"/>
                  <a:gd name="T58" fmla="*/ 56 w 288"/>
                  <a:gd name="T59" fmla="*/ 76 h 246"/>
                  <a:gd name="T60" fmla="*/ 56 w 288"/>
                  <a:gd name="T61" fmla="*/ 73 h 246"/>
                  <a:gd name="T62" fmla="*/ 48 w 288"/>
                  <a:gd name="T63" fmla="*/ 76 h 246"/>
                  <a:gd name="T64" fmla="*/ 53 w 288"/>
                  <a:gd name="T65" fmla="*/ 81 h 246"/>
                  <a:gd name="T66" fmla="*/ 46 w 288"/>
                  <a:gd name="T67" fmla="*/ 83 h 246"/>
                  <a:gd name="T68" fmla="*/ 24 w 288"/>
                  <a:gd name="T69" fmla="*/ 76 h 246"/>
                  <a:gd name="T70" fmla="*/ 8 w 288"/>
                  <a:gd name="T71" fmla="*/ 78 h 246"/>
                  <a:gd name="T72" fmla="*/ 5 w 288"/>
                  <a:gd name="T73" fmla="*/ 76 h 246"/>
                  <a:gd name="T74" fmla="*/ 11 w 288"/>
                  <a:gd name="T75" fmla="*/ 71 h 246"/>
                  <a:gd name="T76" fmla="*/ 11 w 288"/>
                  <a:gd name="T77" fmla="*/ 58 h 246"/>
                  <a:gd name="T78" fmla="*/ 16 w 288"/>
                  <a:gd name="T79" fmla="*/ 47 h 246"/>
                  <a:gd name="T80" fmla="*/ 3 w 288"/>
                  <a:gd name="T81" fmla="*/ 24 h 246"/>
                  <a:gd name="T82" fmla="*/ 0 w 288"/>
                  <a:gd name="T83" fmla="*/ 0 h 246"/>
                  <a:gd name="T84" fmla="*/ 73 w 288"/>
                  <a:gd name="T85" fmla="*/ 0 h 246"/>
                  <a:gd name="T86" fmla="*/ 73 w 288"/>
                  <a:gd name="T87" fmla="*/ 9 h 246"/>
                  <a:gd name="T88" fmla="*/ 75 w 288"/>
                  <a:gd name="T89" fmla="*/ 6 h 246"/>
                  <a:gd name="T90" fmla="*/ 73 w 288"/>
                  <a:gd name="T91" fmla="*/ 12 h 246"/>
                  <a:gd name="T92" fmla="*/ 78 w 288"/>
                  <a:gd name="T93" fmla="*/ 14 h 246"/>
                  <a:gd name="T94" fmla="*/ 73 w 288"/>
                  <a:gd name="T95" fmla="*/ 18 h 246"/>
                  <a:gd name="T96" fmla="*/ 75 w 288"/>
                  <a:gd name="T97" fmla="*/ 18 h 246"/>
                  <a:gd name="T98" fmla="*/ 64 w 288"/>
                  <a:gd name="T99" fmla="*/ 31 h 246"/>
                  <a:gd name="T100" fmla="*/ 61 w 288"/>
                  <a:gd name="T101" fmla="*/ 47 h 246"/>
                  <a:gd name="T102" fmla="*/ 107 w 288"/>
                  <a:gd name="T103" fmla="*/ 45 h 246"/>
                  <a:gd name="T104" fmla="*/ 107 w 288"/>
                  <a:gd name="T105" fmla="*/ 54 h 246"/>
                  <a:gd name="T106" fmla="*/ 112 w 288"/>
                  <a:gd name="T107" fmla="*/ 63 h 246"/>
                  <a:gd name="T108" fmla="*/ 115 w 288"/>
                  <a:gd name="T109" fmla="*/ 65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8" name="Freeform 57"/>
              <p:cNvSpPr>
                <a:spLocks noChangeAspect="1"/>
              </p:cNvSpPr>
              <p:nvPr/>
            </p:nvSpPr>
            <p:spPr bwMode="auto">
              <a:xfrm>
                <a:off x="1608" y="1794"/>
                <a:ext cx="220" cy="177"/>
              </a:xfrm>
              <a:custGeom>
                <a:avLst/>
                <a:gdLst>
                  <a:gd name="T0" fmla="*/ 115 w 288"/>
                  <a:gd name="T1" fmla="*/ 65 h 246"/>
                  <a:gd name="T2" fmla="*/ 96 w 288"/>
                  <a:gd name="T3" fmla="*/ 60 h 246"/>
                  <a:gd name="T4" fmla="*/ 91 w 288"/>
                  <a:gd name="T5" fmla="*/ 65 h 246"/>
                  <a:gd name="T6" fmla="*/ 102 w 288"/>
                  <a:gd name="T7" fmla="*/ 68 h 246"/>
                  <a:gd name="T8" fmla="*/ 110 w 288"/>
                  <a:gd name="T9" fmla="*/ 65 h 246"/>
                  <a:gd name="T10" fmla="*/ 107 w 288"/>
                  <a:gd name="T11" fmla="*/ 69 h 246"/>
                  <a:gd name="T12" fmla="*/ 112 w 288"/>
                  <a:gd name="T13" fmla="*/ 71 h 246"/>
                  <a:gd name="T14" fmla="*/ 115 w 288"/>
                  <a:gd name="T15" fmla="*/ 68 h 246"/>
                  <a:gd name="T16" fmla="*/ 123 w 288"/>
                  <a:gd name="T17" fmla="*/ 65 h 246"/>
                  <a:gd name="T18" fmla="*/ 123 w 288"/>
                  <a:gd name="T19" fmla="*/ 69 h 246"/>
                  <a:gd name="T20" fmla="*/ 112 w 288"/>
                  <a:gd name="T21" fmla="*/ 78 h 246"/>
                  <a:gd name="T22" fmla="*/ 115 w 288"/>
                  <a:gd name="T23" fmla="*/ 83 h 246"/>
                  <a:gd name="T24" fmla="*/ 128 w 288"/>
                  <a:gd name="T25" fmla="*/ 87 h 246"/>
                  <a:gd name="T26" fmla="*/ 125 w 288"/>
                  <a:gd name="T27" fmla="*/ 91 h 246"/>
                  <a:gd name="T28" fmla="*/ 123 w 288"/>
                  <a:gd name="T29" fmla="*/ 89 h 246"/>
                  <a:gd name="T30" fmla="*/ 120 w 288"/>
                  <a:gd name="T31" fmla="*/ 91 h 246"/>
                  <a:gd name="T32" fmla="*/ 118 w 288"/>
                  <a:gd name="T33" fmla="*/ 85 h 246"/>
                  <a:gd name="T34" fmla="*/ 102 w 288"/>
                  <a:gd name="T35" fmla="*/ 81 h 246"/>
                  <a:gd name="T36" fmla="*/ 105 w 288"/>
                  <a:gd name="T37" fmla="*/ 87 h 246"/>
                  <a:gd name="T38" fmla="*/ 99 w 288"/>
                  <a:gd name="T39" fmla="*/ 89 h 246"/>
                  <a:gd name="T40" fmla="*/ 96 w 288"/>
                  <a:gd name="T41" fmla="*/ 85 h 246"/>
                  <a:gd name="T42" fmla="*/ 93 w 288"/>
                  <a:gd name="T43" fmla="*/ 87 h 246"/>
                  <a:gd name="T44" fmla="*/ 91 w 288"/>
                  <a:gd name="T45" fmla="*/ 85 h 246"/>
                  <a:gd name="T46" fmla="*/ 88 w 288"/>
                  <a:gd name="T47" fmla="*/ 89 h 246"/>
                  <a:gd name="T48" fmla="*/ 82 w 288"/>
                  <a:gd name="T49" fmla="*/ 91 h 246"/>
                  <a:gd name="T50" fmla="*/ 78 w 288"/>
                  <a:gd name="T51" fmla="*/ 89 h 246"/>
                  <a:gd name="T52" fmla="*/ 73 w 288"/>
                  <a:gd name="T53" fmla="*/ 83 h 246"/>
                  <a:gd name="T54" fmla="*/ 64 w 288"/>
                  <a:gd name="T55" fmla="*/ 81 h 246"/>
                  <a:gd name="T56" fmla="*/ 64 w 288"/>
                  <a:gd name="T57" fmla="*/ 76 h 246"/>
                  <a:gd name="T58" fmla="*/ 56 w 288"/>
                  <a:gd name="T59" fmla="*/ 76 h 246"/>
                  <a:gd name="T60" fmla="*/ 56 w 288"/>
                  <a:gd name="T61" fmla="*/ 73 h 246"/>
                  <a:gd name="T62" fmla="*/ 48 w 288"/>
                  <a:gd name="T63" fmla="*/ 76 h 246"/>
                  <a:gd name="T64" fmla="*/ 53 w 288"/>
                  <a:gd name="T65" fmla="*/ 81 h 246"/>
                  <a:gd name="T66" fmla="*/ 46 w 288"/>
                  <a:gd name="T67" fmla="*/ 83 h 246"/>
                  <a:gd name="T68" fmla="*/ 24 w 288"/>
                  <a:gd name="T69" fmla="*/ 76 h 246"/>
                  <a:gd name="T70" fmla="*/ 8 w 288"/>
                  <a:gd name="T71" fmla="*/ 78 h 246"/>
                  <a:gd name="T72" fmla="*/ 5 w 288"/>
                  <a:gd name="T73" fmla="*/ 76 h 246"/>
                  <a:gd name="T74" fmla="*/ 11 w 288"/>
                  <a:gd name="T75" fmla="*/ 71 h 246"/>
                  <a:gd name="T76" fmla="*/ 11 w 288"/>
                  <a:gd name="T77" fmla="*/ 58 h 246"/>
                  <a:gd name="T78" fmla="*/ 16 w 288"/>
                  <a:gd name="T79" fmla="*/ 47 h 246"/>
                  <a:gd name="T80" fmla="*/ 3 w 288"/>
                  <a:gd name="T81" fmla="*/ 24 h 246"/>
                  <a:gd name="T82" fmla="*/ 0 w 288"/>
                  <a:gd name="T83" fmla="*/ 0 h 246"/>
                  <a:gd name="T84" fmla="*/ 73 w 288"/>
                  <a:gd name="T85" fmla="*/ 0 h 246"/>
                  <a:gd name="T86" fmla="*/ 73 w 288"/>
                  <a:gd name="T87" fmla="*/ 9 h 246"/>
                  <a:gd name="T88" fmla="*/ 75 w 288"/>
                  <a:gd name="T89" fmla="*/ 6 h 246"/>
                  <a:gd name="T90" fmla="*/ 73 w 288"/>
                  <a:gd name="T91" fmla="*/ 12 h 246"/>
                  <a:gd name="T92" fmla="*/ 78 w 288"/>
                  <a:gd name="T93" fmla="*/ 14 h 246"/>
                  <a:gd name="T94" fmla="*/ 73 w 288"/>
                  <a:gd name="T95" fmla="*/ 18 h 246"/>
                  <a:gd name="T96" fmla="*/ 75 w 288"/>
                  <a:gd name="T97" fmla="*/ 18 h 246"/>
                  <a:gd name="T98" fmla="*/ 64 w 288"/>
                  <a:gd name="T99" fmla="*/ 31 h 246"/>
                  <a:gd name="T100" fmla="*/ 61 w 288"/>
                  <a:gd name="T101" fmla="*/ 47 h 246"/>
                  <a:gd name="T102" fmla="*/ 107 w 288"/>
                  <a:gd name="T103" fmla="*/ 45 h 246"/>
                  <a:gd name="T104" fmla="*/ 107 w 288"/>
                  <a:gd name="T105" fmla="*/ 54 h 246"/>
                  <a:gd name="T106" fmla="*/ 112 w 288"/>
                  <a:gd name="T107" fmla="*/ 63 h 246"/>
                  <a:gd name="T108" fmla="*/ 115 w 288"/>
                  <a:gd name="T109" fmla="*/ 65 h 246"/>
                  <a:gd name="T110" fmla="*/ 115 w 288"/>
                  <a:gd name="T111" fmla="*/ 68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79" name="Freeform 58"/>
              <p:cNvSpPr>
                <a:spLocks noChangeAspect="1"/>
              </p:cNvSpPr>
              <p:nvPr/>
            </p:nvSpPr>
            <p:spPr bwMode="auto">
              <a:xfrm>
                <a:off x="2381" y="1006"/>
                <a:ext cx="142" cy="212"/>
              </a:xfrm>
              <a:custGeom>
                <a:avLst/>
                <a:gdLst>
                  <a:gd name="T0" fmla="*/ 24 w 186"/>
                  <a:gd name="T1" fmla="*/ 110 h 294"/>
                  <a:gd name="T2" fmla="*/ 21 w 186"/>
                  <a:gd name="T3" fmla="*/ 110 h 294"/>
                  <a:gd name="T4" fmla="*/ 16 w 186"/>
                  <a:gd name="T5" fmla="*/ 103 h 294"/>
                  <a:gd name="T6" fmla="*/ 0 w 186"/>
                  <a:gd name="T7" fmla="*/ 61 h 294"/>
                  <a:gd name="T8" fmla="*/ 5 w 186"/>
                  <a:gd name="T9" fmla="*/ 61 h 294"/>
                  <a:gd name="T10" fmla="*/ 5 w 186"/>
                  <a:gd name="T11" fmla="*/ 56 h 294"/>
                  <a:gd name="T12" fmla="*/ 8 w 186"/>
                  <a:gd name="T13" fmla="*/ 56 h 294"/>
                  <a:gd name="T14" fmla="*/ 5 w 186"/>
                  <a:gd name="T15" fmla="*/ 54 h 294"/>
                  <a:gd name="T16" fmla="*/ 11 w 186"/>
                  <a:gd name="T17" fmla="*/ 43 h 294"/>
                  <a:gd name="T18" fmla="*/ 11 w 186"/>
                  <a:gd name="T19" fmla="*/ 22 h 294"/>
                  <a:gd name="T20" fmla="*/ 18 w 186"/>
                  <a:gd name="T21" fmla="*/ 2 h 294"/>
                  <a:gd name="T22" fmla="*/ 21 w 186"/>
                  <a:gd name="T23" fmla="*/ 2 h 294"/>
                  <a:gd name="T24" fmla="*/ 27 w 186"/>
                  <a:gd name="T25" fmla="*/ 6 h 294"/>
                  <a:gd name="T26" fmla="*/ 40 w 186"/>
                  <a:gd name="T27" fmla="*/ 0 h 294"/>
                  <a:gd name="T28" fmla="*/ 50 w 186"/>
                  <a:gd name="T29" fmla="*/ 6 h 294"/>
                  <a:gd name="T30" fmla="*/ 61 w 186"/>
                  <a:gd name="T31" fmla="*/ 36 h 294"/>
                  <a:gd name="T32" fmla="*/ 67 w 186"/>
                  <a:gd name="T33" fmla="*/ 36 h 294"/>
                  <a:gd name="T34" fmla="*/ 69 w 186"/>
                  <a:gd name="T35" fmla="*/ 45 h 294"/>
                  <a:gd name="T36" fmla="*/ 78 w 186"/>
                  <a:gd name="T37" fmla="*/ 45 h 294"/>
                  <a:gd name="T38" fmla="*/ 80 w 186"/>
                  <a:gd name="T39" fmla="*/ 52 h 294"/>
                  <a:gd name="T40" fmla="*/ 82 w 186"/>
                  <a:gd name="T41" fmla="*/ 52 h 294"/>
                  <a:gd name="T42" fmla="*/ 80 w 186"/>
                  <a:gd name="T43" fmla="*/ 58 h 294"/>
                  <a:gd name="T44" fmla="*/ 69 w 186"/>
                  <a:gd name="T45" fmla="*/ 63 h 294"/>
                  <a:gd name="T46" fmla="*/ 67 w 186"/>
                  <a:gd name="T47" fmla="*/ 70 h 294"/>
                  <a:gd name="T48" fmla="*/ 61 w 186"/>
                  <a:gd name="T49" fmla="*/ 65 h 294"/>
                  <a:gd name="T50" fmla="*/ 59 w 186"/>
                  <a:gd name="T51" fmla="*/ 70 h 294"/>
                  <a:gd name="T52" fmla="*/ 56 w 186"/>
                  <a:gd name="T53" fmla="*/ 68 h 294"/>
                  <a:gd name="T54" fmla="*/ 56 w 186"/>
                  <a:gd name="T55" fmla="*/ 72 h 294"/>
                  <a:gd name="T56" fmla="*/ 50 w 186"/>
                  <a:gd name="T57" fmla="*/ 72 h 294"/>
                  <a:gd name="T58" fmla="*/ 53 w 186"/>
                  <a:gd name="T59" fmla="*/ 70 h 294"/>
                  <a:gd name="T60" fmla="*/ 50 w 186"/>
                  <a:gd name="T61" fmla="*/ 68 h 294"/>
                  <a:gd name="T62" fmla="*/ 46 w 186"/>
                  <a:gd name="T63" fmla="*/ 83 h 294"/>
                  <a:gd name="T64" fmla="*/ 43 w 186"/>
                  <a:gd name="T65" fmla="*/ 81 h 294"/>
                  <a:gd name="T66" fmla="*/ 43 w 186"/>
                  <a:gd name="T67" fmla="*/ 88 h 294"/>
                  <a:gd name="T68" fmla="*/ 35 w 186"/>
                  <a:gd name="T69" fmla="*/ 88 h 294"/>
                  <a:gd name="T70" fmla="*/ 37 w 186"/>
                  <a:gd name="T71" fmla="*/ 92 h 294"/>
                  <a:gd name="T72" fmla="*/ 35 w 186"/>
                  <a:gd name="T73" fmla="*/ 88 h 294"/>
                  <a:gd name="T74" fmla="*/ 29 w 186"/>
                  <a:gd name="T75" fmla="*/ 90 h 294"/>
                  <a:gd name="T76" fmla="*/ 24 w 186"/>
                  <a:gd name="T77" fmla="*/ 110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0" name="Freeform 59"/>
              <p:cNvSpPr>
                <a:spLocks noChangeAspect="1"/>
              </p:cNvSpPr>
              <p:nvPr/>
            </p:nvSpPr>
            <p:spPr bwMode="auto">
              <a:xfrm>
                <a:off x="2381" y="1006"/>
                <a:ext cx="142" cy="216"/>
              </a:xfrm>
              <a:custGeom>
                <a:avLst/>
                <a:gdLst>
                  <a:gd name="T0" fmla="*/ 24 w 186"/>
                  <a:gd name="T1" fmla="*/ 110 h 300"/>
                  <a:gd name="T2" fmla="*/ 21 w 186"/>
                  <a:gd name="T3" fmla="*/ 110 h 300"/>
                  <a:gd name="T4" fmla="*/ 16 w 186"/>
                  <a:gd name="T5" fmla="*/ 103 h 300"/>
                  <a:gd name="T6" fmla="*/ 0 w 186"/>
                  <a:gd name="T7" fmla="*/ 60 h 300"/>
                  <a:gd name="T8" fmla="*/ 5 w 186"/>
                  <a:gd name="T9" fmla="*/ 60 h 300"/>
                  <a:gd name="T10" fmla="*/ 5 w 186"/>
                  <a:gd name="T11" fmla="*/ 56 h 300"/>
                  <a:gd name="T12" fmla="*/ 8 w 186"/>
                  <a:gd name="T13" fmla="*/ 56 h 300"/>
                  <a:gd name="T14" fmla="*/ 5 w 186"/>
                  <a:gd name="T15" fmla="*/ 54 h 300"/>
                  <a:gd name="T16" fmla="*/ 11 w 186"/>
                  <a:gd name="T17" fmla="*/ 42 h 300"/>
                  <a:gd name="T18" fmla="*/ 11 w 186"/>
                  <a:gd name="T19" fmla="*/ 22 h 300"/>
                  <a:gd name="T20" fmla="*/ 18 w 186"/>
                  <a:gd name="T21" fmla="*/ 2 h 300"/>
                  <a:gd name="T22" fmla="*/ 21 w 186"/>
                  <a:gd name="T23" fmla="*/ 2 h 300"/>
                  <a:gd name="T24" fmla="*/ 27 w 186"/>
                  <a:gd name="T25" fmla="*/ 6 h 300"/>
                  <a:gd name="T26" fmla="*/ 40 w 186"/>
                  <a:gd name="T27" fmla="*/ 0 h 300"/>
                  <a:gd name="T28" fmla="*/ 50 w 186"/>
                  <a:gd name="T29" fmla="*/ 6 h 300"/>
                  <a:gd name="T30" fmla="*/ 61 w 186"/>
                  <a:gd name="T31" fmla="*/ 36 h 300"/>
                  <a:gd name="T32" fmla="*/ 67 w 186"/>
                  <a:gd name="T33" fmla="*/ 36 h 300"/>
                  <a:gd name="T34" fmla="*/ 69 w 186"/>
                  <a:gd name="T35" fmla="*/ 45 h 300"/>
                  <a:gd name="T36" fmla="*/ 78 w 186"/>
                  <a:gd name="T37" fmla="*/ 45 h 300"/>
                  <a:gd name="T38" fmla="*/ 80 w 186"/>
                  <a:gd name="T39" fmla="*/ 51 h 300"/>
                  <a:gd name="T40" fmla="*/ 82 w 186"/>
                  <a:gd name="T41" fmla="*/ 51 h 300"/>
                  <a:gd name="T42" fmla="*/ 80 w 186"/>
                  <a:gd name="T43" fmla="*/ 58 h 300"/>
                  <a:gd name="T44" fmla="*/ 69 w 186"/>
                  <a:gd name="T45" fmla="*/ 63 h 300"/>
                  <a:gd name="T46" fmla="*/ 67 w 186"/>
                  <a:gd name="T47" fmla="*/ 69 h 300"/>
                  <a:gd name="T48" fmla="*/ 61 w 186"/>
                  <a:gd name="T49" fmla="*/ 65 h 300"/>
                  <a:gd name="T50" fmla="*/ 59 w 186"/>
                  <a:gd name="T51" fmla="*/ 69 h 300"/>
                  <a:gd name="T52" fmla="*/ 56 w 186"/>
                  <a:gd name="T53" fmla="*/ 68 h 300"/>
                  <a:gd name="T54" fmla="*/ 56 w 186"/>
                  <a:gd name="T55" fmla="*/ 71 h 300"/>
                  <a:gd name="T56" fmla="*/ 50 w 186"/>
                  <a:gd name="T57" fmla="*/ 71 h 300"/>
                  <a:gd name="T58" fmla="*/ 53 w 186"/>
                  <a:gd name="T59" fmla="*/ 69 h 300"/>
                  <a:gd name="T60" fmla="*/ 50 w 186"/>
                  <a:gd name="T61" fmla="*/ 68 h 300"/>
                  <a:gd name="T62" fmla="*/ 46 w 186"/>
                  <a:gd name="T63" fmla="*/ 83 h 300"/>
                  <a:gd name="T64" fmla="*/ 43 w 186"/>
                  <a:gd name="T65" fmla="*/ 81 h 300"/>
                  <a:gd name="T66" fmla="*/ 43 w 186"/>
                  <a:gd name="T67" fmla="*/ 87 h 300"/>
                  <a:gd name="T68" fmla="*/ 35 w 186"/>
                  <a:gd name="T69" fmla="*/ 87 h 300"/>
                  <a:gd name="T70" fmla="*/ 37 w 186"/>
                  <a:gd name="T71" fmla="*/ 91 h 300"/>
                  <a:gd name="T72" fmla="*/ 35 w 186"/>
                  <a:gd name="T73" fmla="*/ 87 h 300"/>
                  <a:gd name="T74" fmla="*/ 29 w 186"/>
                  <a:gd name="T75" fmla="*/ 90 h 300"/>
                  <a:gd name="T76" fmla="*/ 24 w 186"/>
                  <a:gd name="T77" fmla="*/ 110 h 300"/>
                  <a:gd name="T78" fmla="*/ 24 w 186"/>
                  <a:gd name="T79" fmla="*/ 112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1" name="Freeform 60"/>
              <p:cNvSpPr>
                <a:spLocks noChangeAspect="1"/>
              </p:cNvSpPr>
              <p:nvPr/>
            </p:nvSpPr>
            <p:spPr bwMode="auto">
              <a:xfrm>
                <a:off x="2144" y="1408"/>
                <a:ext cx="178" cy="83"/>
              </a:xfrm>
              <a:custGeom>
                <a:avLst/>
                <a:gdLst>
                  <a:gd name="T0" fmla="*/ 79 w 234"/>
                  <a:gd name="T1" fmla="*/ 0 h 114"/>
                  <a:gd name="T2" fmla="*/ 90 w 234"/>
                  <a:gd name="T3" fmla="*/ 31 h 114"/>
                  <a:gd name="T4" fmla="*/ 103 w 234"/>
                  <a:gd name="T5" fmla="*/ 28 h 114"/>
                  <a:gd name="T6" fmla="*/ 100 w 234"/>
                  <a:gd name="T7" fmla="*/ 39 h 114"/>
                  <a:gd name="T8" fmla="*/ 100 w 234"/>
                  <a:gd name="T9" fmla="*/ 35 h 114"/>
                  <a:gd name="T10" fmla="*/ 98 w 234"/>
                  <a:gd name="T11" fmla="*/ 39 h 114"/>
                  <a:gd name="T12" fmla="*/ 93 w 234"/>
                  <a:gd name="T13" fmla="*/ 42 h 114"/>
                  <a:gd name="T14" fmla="*/ 87 w 234"/>
                  <a:gd name="T15" fmla="*/ 44 h 114"/>
                  <a:gd name="T16" fmla="*/ 84 w 234"/>
                  <a:gd name="T17" fmla="*/ 35 h 114"/>
                  <a:gd name="T18" fmla="*/ 81 w 234"/>
                  <a:gd name="T19" fmla="*/ 37 h 114"/>
                  <a:gd name="T20" fmla="*/ 76 w 234"/>
                  <a:gd name="T21" fmla="*/ 35 h 114"/>
                  <a:gd name="T22" fmla="*/ 76 w 234"/>
                  <a:gd name="T23" fmla="*/ 31 h 114"/>
                  <a:gd name="T24" fmla="*/ 79 w 234"/>
                  <a:gd name="T25" fmla="*/ 31 h 114"/>
                  <a:gd name="T26" fmla="*/ 76 w 234"/>
                  <a:gd name="T27" fmla="*/ 25 h 114"/>
                  <a:gd name="T28" fmla="*/ 76 w 234"/>
                  <a:gd name="T29" fmla="*/ 25 h 114"/>
                  <a:gd name="T30" fmla="*/ 76 w 234"/>
                  <a:gd name="T31" fmla="*/ 17 h 114"/>
                  <a:gd name="T32" fmla="*/ 72 w 234"/>
                  <a:gd name="T33" fmla="*/ 17 h 114"/>
                  <a:gd name="T34" fmla="*/ 79 w 234"/>
                  <a:gd name="T35" fmla="*/ 7 h 114"/>
                  <a:gd name="T36" fmla="*/ 76 w 234"/>
                  <a:gd name="T37" fmla="*/ 5 h 114"/>
                  <a:gd name="T38" fmla="*/ 69 w 234"/>
                  <a:gd name="T39" fmla="*/ 17 h 114"/>
                  <a:gd name="T40" fmla="*/ 64 w 234"/>
                  <a:gd name="T41" fmla="*/ 17 h 114"/>
                  <a:gd name="T42" fmla="*/ 69 w 234"/>
                  <a:gd name="T43" fmla="*/ 18 h 114"/>
                  <a:gd name="T44" fmla="*/ 69 w 234"/>
                  <a:gd name="T45" fmla="*/ 28 h 114"/>
                  <a:gd name="T46" fmla="*/ 74 w 234"/>
                  <a:gd name="T47" fmla="*/ 37 h 114"/>
                  <a:gd name="T48" fmla="*/ 69 w 234"/>
                  <a:gd name="T49" fmla="*/ 35 h 114"/>
                  <a:gd name="T50" fmla="*/ 74 w 234"/>
                  <a:gd name="T51" fmla="*/ 37 h 114"/>
                  <a:gd name="T52" fmla="*/ 76 w 234"/>
                  <a:gd name="T53" fmla="*/ 44 h 114"/>
                  <a:gd name="T54" fmla="*/ 58 w 234"/>
                  <a:gd name="T55" fmla="*/ 39 h 114"/>
                  <a:gd name="T56" fmla="*/ 56 w 234"/>
                  <a:gd name="T57" fmla="*/ 39 h 114"/>
                  <a:gd name="T58" fmla="*/ 52 w 234"/>
                  <a:gd name="T59" fmla="*/ 37 h 114"/>
                  <a:gd name="T60" fmla="*/ 58 w 234"/>
                  <a:gd name="T61" fmla="*/ 28 h 114"/>
                  <a:gd name="T62" fmla="*/ 61 w 234"/>
                  <a:gd name="T63" fmla="*/ 25 h 114"/>
                  <a:gd name="T64" fmla="*/ 56 w 234"/>
                  <a:gd name="T65" fmla="*/ 25 h 114"/>
                  <a:gd name="T66" fmla="*/ 40 w 234"/>
                  <a:gd name="T67" fmla="*/ 18 h 114"/>
                  <a:gd name="T68" fmla="*/ 37 w 234"/>
                  <a:gd name="T69" fmla="*/ 12 h 114"/>
                  <a:gd name="T70" fmla="*/ 29 w 234"/>
                  <a:gd name="T71" fmla="*/ 12 h 114"/>
                  <a:gd name="T72" fmla="*/ 24 w 234"/>
                  <a:gd name="T73" fmla="*/ 17 h 114"/>
                  <a:gd name="T74" fmla="*/ 16 w 234"/>
                  <a:gd name="T75" fmla="*/ 14 h 114"/>
                  <a:gd name="T76" fmla="*/ 3 w 234"/>
                  <a:gd name="T77" fmla="*/ 25 h 114"/>
                  <a:gd name="T78" fmla="*/ 0 w 234"/>
                  <a:gd name="T79" fmla="*/ 14 h 114"/>
                  <a:gd name="T80" fmla="*/ 72 w 234"/>
                  <a:gd name="T81" fmla="*/ 2 h 114"/>
                  <a:gd name="T82" fmla="*/ 79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2" name="Freeform 61"/>
              <p:cNvSpPr>
                <a:spLocks noChangeAspect="1"/>
              </p:cNvSpPr>
              <p:nvPr/>
            </p:nvSpPr>
            <p:spPr bwMode="auto">
              <a:xfrm>
                <a:off x="2144" y="1408"/>
                <a:ext cx="178" cy="83"/>
              </a:xfrm>
              <a:custGeom>
                <a:avLst/>
                <a:gdLst>
                  <a:gd name="T0" fmla="*/ 79 w 234"/>
                  <a:gd name="T1" fmla="*/ 0 h 114"/>
                  <a:gd name="T2" fmla="*/ 90 w 234"/>
                  <a:gd name="T3" fmla="*/ 31 h 114"/>
                  <a:gd name="T4" fmla="*/ 103 w 234"/>
                  <a:gd name="T5" fmla="*/ 28 h 114"/>
                  <a:gd name="T6" fmla="*/ 100 w 234"/>
                  <a:gd name="T7" fmla="*/ 39 h 114"/>
                  <a:gd name="T8" fmla="*/ 100 w 234"/>
                  <a:gd name="T9" fmla="*/ 35 h 114"/>
                  <a:gd name="T10" fmla="*/ 98 w 234"/>
                  <a:gd name="T11" fmla="*/ 39 h 114"/>
                  <a:gd name="T12" fmla="*/ 93 w 234"/>
                  <a:gd name="T13" fmla="*/ 42 h 114"/>
                  <a:gd name="T14" fmla="*/ 87 w 234"/>
                  <a:gd name="T15" fmla="*/ 44 h 114"/>
                  <a:gd name="T16" fmla="*/ 84 w 234"/>
                  <a:gd name="T17" fmla="*/ 35 h 114"/>
                  <a:gd name="T18" fmla="*/ 81 w 234"/>
                  <a:gd name="T19" fmla="*/ 37 h 114"/>
                  <a:gd name="T20" fmla="*/ 76 w 234"/>
                  <a:gd name="T21" fmla="*/ 35 h 114"/>
                  <a:gd name="T22" fmla="*/ 76 w 234"/>
                  <a:gd name="T23" fmla="*/ 31 h 114"/>
                  <a:gd name="T24" fmla="*/ 79 w 234"/>
                  <a:gd name="T25" fmla="*/ 31 h 114"/>
                  <a:gd name="T26" fmla="*/ 76 w 234"/>
                  <a:gd name="T27" fmla="*/ 25 h 114"/>
                  <a:gd name="T28" fmla="*/ 74 w 234"/>
                  <a:gd name="T29" fmla="*/ 25 h 114"/>
                  <a:gd name="T30" fmla="*/ 76 w 234"/>
                  <a:gd name="T31" fmla="*/ 25 h 114"/>
                  <a:gd name="T32" fmla="*/ 76 w 234"/>
                  <a:gd name="T33" fmla="*/ 17 h 114"/>
                  <a:gd name="T34" fmla="*/ 72 w 234"/>
                  <a:gd name="T35" fmla="*/ 17 h 114"/>
                  <a:gd name="T36" fmla="*/ 79 w 234"/>
                  <a:gd name="T37" fmla="*/ 7 h 114"/>
                  <a:gd name="T38" fmla="*/ 76 w 234"/>
                  <a:gd name="T39" fmla="*/ 5 h 114"/>
                  <a:gd name="T40" fmla="*/ 69 w 234"/>
                  <a:gd name="T41" fmla="*/ 17 h 114"/>
                  <a:gd name="T42" fmla="*/ 64 w 234"/>
                  <a:gd name="T43" fmla="*/ 17 h 114"/>
                  <a:gd name="T44" fmla="*/ 69 w 234"/>
                  <a:gd name="T45" fmla="*/ 18 h 114"/>
                  <a:gd name="T46" fmla="*/ 69 w 234"/>
                  <a:gd name="T47" fmla="*/ 28 h 114"/>
                  <a:gd name="T48" fmla="*/ 74 w 234"/>
                  <a:gd name="T49" fmla="*/ 37 h 114"/>
                  <a:gd name="T50" fmla="*/ 69 w 234"/>
                  <a:gd name="T51" fmla="*/ 35 h 114"/>
                  <a:gd name="T52" fmla="*/ 74 w 234"/>
                  <a:gd name="T53" fmla="*/ 37 h 114"/>
                  <a:gd name="T54" fmla="*/ 76 w 234"/>
                  <a:gd name="T55" fmla="*/ 44 h 114"/>
                  <a:gd name="T56" fmla="*/ 58 w 234"/>
                  <a:gd name="T57" fmla="*/ 39 h 114"/>
                  <a:gd name="T58" fmla="*/ 56 w 234"/>
                  <a:gd name="T59" fmla="*/ 39 h 114"/>
                  <a:gd name="T60" fmla="*/ 52 w 234"/>
                  <a:gd name="T61" fmla="*/ 37 h 114"/>
                  <a:gd name="T62" fmla="*/ 58 w 234"/>
                  <a:gd name="T63" fmla="*/ 28 h 114"/>
                  <a:gd name="T64" fmla="*/ 61 w 234"/>
                  <a:gd name="T65" fmla="*/ 25 h 114"/>
                  <a:gd name="T66" fmla="*/ 56 w 234"/>
                  <a:gd name="T67" fmla="*/ 25 h 114"/>
                  <a:gd name="T68" fmla="*/ 40 w 234"/>
                  <a:gd name="T69" fmla="*/ 18 h 114"/>
                  <a:gd name="T70" fmla="*/ 37 w 234"/>
                  <a:gd name="T71" fmla="*/ 12 h 114"/>
                  <a:gd name="T72" fmla="*/ 29 w 234"/>
                  <a:gd name="T73" fmla="*/ 12 h 114"/>
                  <a:gd name="T74" fmla="*/ 24 w 234"/>
                  <a:gd name="T75" fmla="*/ 17 h 114"/>
                  <a:gd name="T76" fmla="*/ 16 w 234"/>
                  <a:gd name="T77" fmla="*/ 14 h 114"/>
                  <a:gd name="T78" fmla="*/ 3 w 234"/>
                  <a:gd name="T79" fmla="*/ 25 h 114"/>
                  <a:gd name="T80" fmla="*/ 0 w 234"/>
                  <a:gd name="T81" fmla="*/ 14 h 114"/>
                  <a:gd name="T82" fmla="*/ 72 w 234"/>
                  <a:gd name="T83" fmla="*/ 2 h 114"/>
                  <a:gd name="T84" fmla="*/ 79 w 234"/>
                  <a:gd name="T85" fmla="*/ 0 h 114"/>
                  <a:gd name="T86" fmla="*/ 79 w 234"/>
                  <a:gd name="T87" fmla="*/ 2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3" name="Freeform 62"/>
              <p:cNvSpPr>
                <a:spLocks noChangeAspect="1"/>
              </p:cNvSpPr>
              <p:nvPr/>
            </p:nvSpPr>
            <p:spPr bwMode="auto">
              <a:xfrm>
                <a:off x="2336" y="1226"/>
                <a:ext cx="132" cy="65"/>
              </a:xfrm>
              <a:custGeom>
                <a:avLst/>
                <a:gdLst>
                  <a:gd name="T0" fmla="*/ 15 w 174"/>
                  <a:gd name="T1" fmla="*/ 12 h 90"/>
                  <a:gd name="T2" fmla="*/ 39 w 174"/>
                  <a:gd name="T3" fmla="*/ 7 h 90"/>
                  <a:gd name="T4" fmla="*/ 47 w 174"/>
                  <a:gd name="T5" fmla="*/ 0 h 90"/>
                  <a:gd name="T6" fmla="*/ 52 w 174"/>
                  <a:gd name="T7" fmla="*/ 7 h 90"/>
                  <a:gd name="T8" fmla="*/ 49 w 174"/>
                  <a:gd name="T9" fmla="*/ 16 h 90"/>
                  <a:gd name="T10" fmla="*/ 55 w 174"/>
                  <a:gd name="T11" fmla="*/ 16 h 90"/>
                  <a:gd name="T12" fmla="*/ 65 w 174"/>
                  <a:gd name="T13" fmla="*/ 25 h 90"/>
                  <a:gd name="T14" fmla="*/ 73 w 174"/>
                  <a:gd name="T15" fmla="*/ 22 h 90"/>
                  <a:gd name="T16" fmla="*/ 65 w 174"/>
                  <a:gd name="T17" fmla="*/ 18 h 90"/>
                  <a:gd name="T18" fmla="*/ 71 w 174"/>
                  <a:gd name="T19" fmla="*/ 16 h 90"/>
                  <a:gd name="T20" fmla="*/ 76 w 174"/>
                  <a:gd name="T21" fmla="*/ 25 h 90"/>
                  <a:gd name="T22" fmla="*/ 61 w 174"/>
                  <a:gd name="T23" fmla="*/ 32 h 90"/>
                  <a:gd name="T24" fmla="*/ 61 w 174"/>
                  <a:gd name="T25" fmla="*/ 27 h 90"/>
                  <a:gd name="T26" fmla="*/ 52 w 174"/>
                  <a:gd name="T27" fmla="*/ 34 h 90"/>
                  <a:gd name="T28" fmla="*/ 52 w 174"/>
                  <a:gd name="T29" fmla="*/ 32 h 90"/>
                  <a:gd name="T30" fmla="*/ 44 w 174"/>
                  <a:gd name="T31" fmla="*/ 22 h 90"/>
                  <a:gd name="T32" fmla="*/ 37 w 174"/>
                  <a:gd name="T33" fmla="*/ 25 h 90"/>
                  <a:gd name="T34" fmla="*/ 34 w 174"/>
                  <a:gd name="T35" fmla="*/ 25 h 90"/>
                  <a:gd name="T36" fmla="*/ 0 w 174"/>
                  <a:gd name="T37" fmla="*/ 32 h 90"/>
                  <a:gd name="T38" fmla="*/ 0 w 174"/>
                  <a:gd name="T39" fmla="*/ 14 h 90"/>
                  <a:gd name="T40" fmla="*/ 8 w 174"/>
                  <a:gd name="T41" fmla="*/ 14 h 90"/>
                  <a:gd name="T42" fmla="*/ 15 w 174"/>
                  <a:gd name="T43" fmla="*/ 12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4" name="Freeform 63"/>
              <p:cNvSpPr>
                <a:spLocks noChangeAspect="1"/>
              </p:cNvSpPr>
              <p:nvPr/>
            </p:nvSpPr>
            <p:spPr bwMode="auto">
              <a:xfrm>
                <a:off x="2336" y="1226"/>
                <a:ext cx="132" cy="65"/>
              </a:xfrm>
              <a:custGeom>
                <a:avLst/>
                <a:gdLst>
                  <a:gd name="T0" fmla="*/ 15 w 174"/>
                  <a:gd name="T1" fmla="*/ 12 h 90"/>
                  <a:gd name="T2" fmla="*/ 39 w 174"/>
                  <a:gd name="T3" fmla="*/ 7 h 90"/>
                  <a:gd name="T4" fmla="*/ 47 w 174"/>
                  <a:gd name="T5" fmla="*/ 0 h 90"/>
                  <a:gd name="T6" fmla="*/ 52 w 174"/>
                  <a:gd name="T7" fmla="*/ 7 h 90"/>
                  <a:gd name="T8" fmla="*/ 49 w 174"/>
                  <a:gd name="T9" fmla="*/ 16 h 90"/>
                  <a:gd name="T10" fmla="*/ 55 w 174"/>
                  <a:gd name="T11" fmla="*/ 16 h 90"/>
                  <a:gd name="T12" fmla="*/ 65 w 174"/>
                  <a:gd name="T13" fmla="*/ 25 h 90"/>
                  <a:gd name="T14" fmla="*/ 73 w 174"/>
                  <a:gd name="T15" fmla="*/ 22 h 90"/>
                  <a:gd name="T16" fmla="*/ 65 w 174"/>
                  <a:gd name="T17" fmla="*/ 18 h 90"/>
                  <a:gd name="T18" fmla="*/ 71 w 174"/>
                  <a:gd name="T19" fmla="*/ 16 h 90"/>
                  <a:gd name="T20" fmla="*/ 76 w 174"/>
                  <a:gd name="T21" fmla="*/ 25 h 90"/>
                  <a:gd name="T22" fmla="*/ 61 w 174"/>
                  <a:gd name="T23" fmla="*/ 32 h 90"/>
                  <a:gd name="T24" fmla="*/ 61 w 174"/>
                  <a:gd name="T25" fmla="*/ 27 h 90"/>
                  <a:gd name="T26" fmla="*/ 52 w 174"/>
                  <a:gd name="T27" fmla="*/ 34 h 90"/>
                  <a:gd name="T28" fmla="*/ 52 w 174"/>
                  <a:gd name="T29" fmla="*/ 32 h 90"/>
                  <a:gd name="T30" fmla="*/ 44 w 174"/>
                  <a:gd name="T31" fmla="*/ 22 h 90"/>
                  <a:gd name="T32" fmla="*/ 37 w 174"/>
                  <a:gd name="T33" fmla="*/ 25 h 90"/>
                  <a:gd name="T34" fmla="*/ 34 w 174"/>
                  <a:gd name="T35" fmla="*/ 25 h 90"/>
                  <a:gd name="T36" fmla="*/ 0 w 174"/>
                  <a:gd name="T37" fmla="*/ 32 h 90"/>
                  <a:gd name="T38" fmla="*/ 0 w 174"/>
                  <a:gd name="T39" fmla="*/ 14 h 90"/>
                  <a:gd name="T40" fmla="*/ 8 w 174"/>
                  <a:gd name="T41" fmla="*/ 14 h 90"/>
                  <a:gd name="T42" fmla="*/ 15 w 174"/>
                  <a:gd name="T43" fmla="*/ 12 h 90"/>
                  <a:gd name="T44" fmla="*/ 15 w 174"/>
                  <a:gd name="T45" fmla="*/ 14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5" name="Freeform 64"/>
              <p:cNvSpPr>
                <a:spLocks noChangeAspect="1"/>
              </p:cNvSpPr>
              <p:nvPr/>
            </p:nvSpPr>
            <p:spPr bwMode="auto">
              <a:xfrm>
                <a:off x="1864" y="1183"/>
                <a:ext cx="151" cy="191"/>
              </a:xfrm>
              <a:custGeom>
                <a:avLst/>
                <a:gdLst>
                  <a:gd name="T0" fmla="*/ 43 w 198"/>
                  <a:gd name="T1" fmla="*/ 98 h 264"/>
                  <a:gd name="T2" fmla="*/ 0 w 198"/>
                  <a:gd name="T3" fmla="*/ 100 h 264"/>
                  <a:gd name="T4" fmla="*/ 11 w 198"/>
                  <a:gd name="T5" fmla="*/ 77 h 264"/>
                  <a:gd name="T6" fmla="*/ 0 w 198"/>
                  <a:gd name="T7" fmla="*/ 54 h 264"/>
                  <a:gd name="T8" fmla="*/ 3 w 198"/>
                  <a:gd name="T9" fmla="*/ 30 h 264"/>
                  <a:gd name="T10" fmla="*/ 16 w 198"/>
                  <a:gd name="T11" fmla="*/ 16 h 264"/>
                  <a:gd name="T12" fmla="*/ 16 w 198"/>
                  <a:gd name="T13" fmla="*/ 25 h 264"/>
                  <a:gd name="T14" fmla="*/ 18 w 198"/>
                  <a:gd name="T15" fmla="*/ 20 h 264"/>
                  <a:gd name="T16" fmla="*/ 18 w 198"/>
                  <a:gd name="T17" fmla="*/ 14 h 264"/>
                  <a:gd name="T18" fmla="*/ 27 w 198"/>
                  <a:gd name="T19" fmla="*/ 9 h 264"/>
                  <a:gd name="T20" fmla="*/ 24 w 198"/>
                  <a:gd name="T21" fmla="*/ 5 h 264"/>
                  <a:gd name="T22" fmla="*/ 29 w 198"/>
                  <a:gd name="T23" fmla="*/ 0 h 264"/>
                  <a:gd name="T24" fmla="*/ 56 w 198"/>
                  <a:gd name="T25" fmla="*/ 7 h 264"/>
                  <a:gd name="T26" fmla="*/ 61 w 198"/>
                  <a:gd name="T27" fmla="*/ 14 h 264"/>
                  <a:gd name="T28" fmla="*/ 59 w 198"/>
                  <a:gd name="T29" fmla="*/ 16 h 264"/>
                  <a:gd name="T30" fmla="*/ 64 w 198"/>
                  <a:gd name="T31" fmla="*/ 22 h 264"/>
                  <a:gd name="T32" fmla="*/ 64 w 198"/>
                  <a:gd name="T33" fmla="*/ 32 h 264"/>
                  <a:gd name="T34" fmla="*/ 53 w 198"/>
                  <a:gd name="T35" fmla="*/ 41 h 264"/>
                  <a:gd name="T36" fmla="*/ 53 w 198"/>
                  <a:gd name="T37" fmla="*/ 48 h 264"/>
                  <a:gd name="T38" fmla="*/ 59 w 198"/>
                  <a:gd name="T39" fmla="*/ 50 h 264"/>
                  <a:gd name="T40" fmla="*/ 72 w 198"/>
                  <a:gd name="T41" fmla="*/ 36 h 264"/>
                  <a:gd name="T42" fmla="*/ 79 w 198"/>
                  <a:gd name="T43" fmla="*/ 43 h 264"/>
                  <a:gd name="T44" fmla="*/ 88 w 198"/>
                  <a:gd name="T45" fmla="*/ 61 h 264"/>
                  <a:gd name="T46" fmla="*/ 85 w 198"/>
                  <a:gd name="T47" fmla="*/ 71 h 264"/>
                  <a:gd name="T48" fmla="*/ 85 w 198"/>
                  <a:gd name="T49" fmla="*/ 73 h 264"/>
                  <a:gd name="T50" fmla="*/ 82 w 198"/>
                  <a:gd name="T51" fmla="*/ 71 h 264"/>
                  <a:gd name="T52" fmla="*/ 79 w 198"/>
                  <a:gd name="T53" fmla="*/ 71 h 264"/>
                  <a:gd name="T54" fmla="*/ 69 w 198"/>
                  <a:gd name="T55" fmla="*/ 93 h 264"/>
                  <a:gd name="T56" fmla="*/ 50 w 198"/>
                  <a:gd name="T57" fmla="*/ 98 h 264"/>
                  <a:gd name="T58" fmla="*/ 43 w 198"/>
                  <a:gd name="T59" fmla="*/ 98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6" name="Freeform 65"/>
              <p:cNvSpPr>
                <a:spLocks noChangeAspect="1"/>
              </p:cNvSpPr>
              <p:nvPr/>
            </p:nvSpPr>
            <p:spPr bwMode="auto">
              <a:xfrm>
                <a:off x="1864" y="1183"/>
                <a:ext cx="151" cy="191"/>
              </a:xfrm>
              <a:custGeom>
                <a:avLst/>
                <a:gdLst>
                  <a:gd name="T0" fmla="*/ 43 w 198"/>
                  <a:gd name="T1" fmla="*/ 98 h 264"/>
                  <a:gd name="T2" fmla="*/ 0 w 198"/>
                  <a:gd name="T3" fmla="*/ 100 h 264"/>
                  <a:gd name="T4" fmla="*/ 11 w 198"/>
                  <a:gd name="T5" fmla="*/ 77 h 264"/>
                  <a:gd name="T6" fmla="*/ 0 w 198"/>
                  <a:gd name="T7" fmla="*/ 54 h 264"/>
                  <a:gd name="T8" fmla="*/ 3 w 198"/>
                  <a:gd name="T9" fmla="*/ 30 h 264"/>
                  <a:gd name="T10" fmla="*/ 16 w 198"/>
                  <a:gd name="T11" fmla="*/ 16 h 264"/>
                  <a:gd name="T12" fmla="*/ 16 w 198"/>
                  <a:gd name="T13" fmla="*/ 25 h 264"/>
                  <a:gd name="T14" fmla="*/ 18 w 198"/>
                  <a:gd name="T15" fmla="*/ 20 h 264"/>
                  <a:gd name="T16" fmla="*/ 18 w 198"/>
                  <a:gd name="T17" fmla="*/ 25 h 264"/>
                  <a:gd name="T18" fmla="*/ 18 w 198"/>
                  <a:gd name="T19" fmla="*/ 14 h 264"/>
                  <a:gd name="T20" fmla="*/ 27 w 198"/>
                  <a:gd name="T21" fmla="*/ 9 h 264"/>
                  <a:gd name="T22" fmla="*/ 24 w 198"/>
                  <a:gd name="T23" fmla="*/ 5 h 264"/>
                  <a:gd name="T24" fmla="*/ 29 w 198"/>
                  <a:gd name="T25" fmla="*/ 0 h 264"/>
                  <a:gd name="T26" fmla="*/ 56 w 198"/>
                  <a:gd name="T27" fmla="*/ 7 h 264"/>
                  <a:gd name="T28" fmla="*/ 61 w 198"/>
                  <a:gd name="T29" fmla="*/ 14 h 264"/>
                  <a:gd name="T30" fmla="*/ 59 w 198"/>
                  <a:gd name="T31" fmla="*/ 16 h 264"/>
                  <a:gd name="T32" fmla="*/ 64 w 198"/>
                  <a:gd name="T33" fmla="*/ 22 h 264"/>
                  <a:gd name="T34" fmla="*/ 64 w 198"/>
                  <a:gd name="T35" fmla="*/ 32 h 264"/>
                  <a:gd name="T36" fmla="*/ 53 w 198"/>
                  <a:gd name="T37" fmla="*/ 41 h 264"/>
                  <a:gd name="T38" fmla="*/ 53 w 198"/>
                  <a:gd name="T39" fmla="*/ 48 h 264"/>
                  <a:gd name="T40" fmla="*/ 59 w 198"/>
                  <a:gd name="T41" fmla="*/ 50 h 264"/>
                  <a:gd name="T42" fmla="*/ 72 w 198"/>
                  <a:gd name="T43" fmla="*/ 36 h 264"/>
                  <a:gd name="T44" fmla="*/ 79 w 198"/>
                  <a:gd name="T45" fmla="*/ 43 h 264"/>
                  <a:gd name="T46" fmla="*/ 88 w 198"/>
                  <a:gd name="T47" fmla="*/ 61 h 264"/>
                  <a:gd name="T48" fmla="*/ 85 w 198"/>
                  <a:gd name="T49" fmla="*/ 71 h 264"/>
                  <a:gd name="T50" fmla="*/ 85 w 198"/>
                  <a:gd name="T51" fmla="*/ 73 h 264"/>
                  <a:gd name="T52" fmla="*/ 82 w 198"/>
                  <a:gd name="T53" fmla="*/ 71 h 264"/>
                  <a:gd name="T54" fmla="*/ 79 w 198"/>
                  <a:gd name="T55" fmla="*/ 71 h 264"/>
                  <a:gd name="T56" fmla="*/ 69 w 198"/>
                  <a:gd name="T57" fmla="*/ 93 h 264"/>
                  <a:gd name="T58" fmla="*/ 50 w 198"/>
                  <a:gd name="T59" fmla="*/ 98 h 264"/>
                  <a:gd name="T60" fmla="*/ 43 w 198"/>
                  <a:gd name="T61" fmla="*/ 98 h 264"/>
                  <a:gd name="T62" fmla="*/ 43 w 198"/>
                  <a:gd name="T63" fmla="*/ 100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7" name="Freeform 66"/>
              <p:cNvSpPr>
                <a:spLocks noChangeAspect="1"/>
              </p:cNvSpPr>
              <p:nvPr/>
            </p:nvSpPr>
            <p:spPr bwMode="auto">
              <a:xfrm>
                <a:off x="1723" y="1118"/>
                <a:ext cx="219" cy="104"/>
              </a:xfrm>
              <a:custGeom>
                <a:avLst/>
                <a:gdLst>
                  <a:gd name="T0" fmla="*/ 127 w 288"/>
                  <a:gd name="T1" fmla="*/ 27 h 144"/>
                  <a:gd name="T2" fmla="*/ 113 w 288"/>
                  <a:gd name="T3" fmla="*/ 27 h 144"/>
                  <a:gd name="T4" fmla="*/ 111 w 288"/>
                  <a:gd name="T5" fmla="*/ 32 h 144"/>
                  <a:gd name="T6" fmla="*/ 95 w 288"/>
                  <a:gd name="T7" fmla="*/ 27 h 144"/>
                  <a:gd name="T8" fmla="*/ 81 w 288"/>
                  <a:gd name="T9" fmla="*/ 34 h 144"/>
                  <a:gd name="T10" fmla="*/ 76 w 288"/>
                  <a:gd name="T11" fmla="*/ 40 h 144"/>
                  <a:gd name="T12" fmla="*/ 76 w 288"/>
                  <a:gd name="T13" fmla="*/ 34 h 144"/>
                  <a:gd name="T14" fmla="*/ 68 w 288"/>
                  <a:gd name="T15" fmla="*/ 40 h 144"/>
                  <a:gd name="T16" fmla="*/ 68 w 288"/>
                  <a:gd name="T17" fmla="*/ 34 h 144"/>
                  <a:gd name="T18" fmla="*/ 58 w 288"/>
                  <a:gd name="T19" fmla="*/ 54 h 144"/>
                  <a:gd name="T20" fmla="*/ 52 w 288"/>
                  <a:gd name="T21" fmla="*/ 54 h 144"/>
                  <a:gd name="T22" fmla="*/ 56 w 288"/>
                  <a:gd name="T23" fmla="*/ 50 h 144"/>
                  <a:gd name="T24" fmla="*/ 50 w 288"/>
                  <a:gd name="T25" fmla="*/ 50 h 144"/>
                  <a:gd name="T26" fmla="*/ 52 w 288"/>
                  <a:gd name="T27" fmla="*/ 40 h 144"/>
                  <a:gd name="T28" fmla="*/ 45 w 288"/>
                  <a:gd name="T29" fmla="*/ 36 h 144"/>
                  <a:gd name="T30" fmla="*/ 5 w 288"/>
                  <a:gd name="T31" fmla="*/ 29 h 144"/>
                  <a:gd name="T32" fmla="*/ 0 w 288"/>
                  <a:gd name="T33" fmla="*/ 25 h 144"/>
                  <a:gd name="T34" fmla="*/ 47 w 288"/>
                  <a:gd name="T35" fmla="*/ 0 h 144"/>
                  <a:gd name="T36" fmla="*/ 50 w 288"/>
                  <a:gd name="T37" fmla="*/ 0 h 144"/>
                  <a:gd name="T38" fmla="*/ 37 w 288"/>
                  <a:gd name="T39" fmla="*/ 12 h 144"/>
                  <a:gd name="T40" fmla="*/ 37 w 288"/>
                  <a:gd name="T41" fmla="*/ 16 h 144"/>
                  <a:gd name="T42" fmla="*/ 43 w 288"/>
                  <a:gd name="T43" fmla="*/ 12 h 144"/>
                  <a:gd name="T44" fmla="*/ 40 w 288"/>
                  <a:gd name="T45" fmla="*/ 16 h 144"/>
                  <a:gd name="T46" fmla="*/ 47 w 288"/>
                  <a:gd name="T47" fmla="*/ 14 h 144"/>
                  <a:gd name="T48" fmla="*/ 58 w 288"/>
                  <a:gd name="T49" fmla="*/ 20 h 144"/>
                  <a:gd name="T50" fmla="*/ 71 w 288"/>
                  <a:gd name="T51" fmla="*/ 22 h 144"/>
                  <a:gd name="T52" fmla="*/ 81 w 288"/>
                  <a:gd name="T53" fmla="*/ 16 h 144"/>
                  <a:gd name="T54" fmla="*/ 103 w 288"/>
                  <a:gd name="T55" fmla="*/ 12 h 144"/>
                  <a:gd name="T56" fmla="*/ 105 w 288"/>
                  <a:gd name="T57" fmla="*/ 18 h 144"/>
                  <a:gd name="T58" fmla="*/ 119 w 288"/>
                  <a:gd name="T59" fmla="*/ 18 h 144"/>
                  <a:gd name="T60" fmla="*/ 119 w 288"/>
                  <a:gd name="T61" fmla="*/ 22 h 144"/>
                  <a:gd name="T62" fmla="*/ 127 w 288"/>
                  <a:gd name="T63" fmla="*/ 27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8" name="Freeform 67"/>
              <p:cNvSpPr>
                <a:spLocks noChangeAspect="1"/>
              </p:cNvSpPr>
              <p:nvPr/>
            </p:nvSpPr>
            <p:spPr bwMode="auto">
              <a:xfrm>
                <a:off x="1723" y="1118"/>
                <a:ext cx="219" cy="104"/>
              </a:xfrm>
              <a:custGeom>
                <a:avLst/>
                <a:gdLst>
                  <a:gd name="T0" fmla="*/ 127 w 288"/>
                  <a:gd name="T1" fmla="*/ 27 h 144"/>
                  <a:gd name="T2" fmla="*/ 113 w 288"/>
                  <a:gd name="T3" fmla="*/ 27 h 144"/>
                  <a:gd name="T4" fmla="*/ 111 w 288"/>
                  <a:gd name="T5" fmla="*/ 32 h 144"/>
                  <a:gd name="T6" fmla="*/ 95 w 288"/>
                  <a:gd name="T7" fmla="*/ 27 h 144"/>
                  <a:gd name="T8" fmla="*/ 81 w 288"/>
                  <a:gd name="T9" fmla="*/ 34 h 144"/>
                  <a:gd name="T10" fmla="*/ 76 w 288"/>
                  <a:gd name="T11" fmla="*/ 40 h 144"/>
                  <a:gd name="T12" fmla="*/ 76 w 288"/>
                  <a:gd name="T13" fmla="*/ 34 h 144"/>
                  <a:gd name="T14" fmla="*/ 68 w 288"/>
                  <a:gd name="T15" fmla="*/ 40 h 144"/>
                  <a:gd name="T16" fmla="*/ 68 w 288"/>
                  <a:gd name="T17" fmla="*/ 34 h 144"/>
                  <a:gd name="T18" fmla="*/ 58 w 288"/>
                  <a:gd name="T19" fmla="*/ 54 h 144"/>
                  <a:gd name="T20" fmla="*/ 52 w 288"/>
                  <a:gd name="T21" fmla="*/ 54 h 144"/>
                  <a:gd name="T22" fmla="*/ 56 w 288"/>
                  <a:gd name="T23" fmla="*/ 50 h 144"/>
                  <a:gd name="T24" fmla="*/ 50 w 288"/>
                  <a:gd name="T25" fmla="*/ 50 h 144"/>
                  <a:gd name="T26" fmla="*/ 52 w 288"/>
                  <a:gd name="T27" fmla="*/ 40 h 144"/>
                  <a:gd name="T28" fmla="*/ 45 w 288"/>
                  <a:gd name="T29" fmla="*/ 36 h 144"/>
                  <a:gd name="T30" fmla="*/ 5 w 288"/>
                  <a:gd name="T31" fmla="*/ 29 h 144"/>
                  <a:gd name="T32" fmla="*/ 0 w 288"/>
                  <a:gd name="T33" fmla="*/ 25 h 144"/>
                  <a:gd name="T34" fmla="*/ 47 w 288"/>
                  <a:gd name="T35" fmla="*/ 0 h 144"/>
                  <a:gd name="T36" fmla="*/ 50 w 288"/>
                  <a:gd name="T37" fmla="*/ 0 h 144"/>
                  <a:gd name="T38" fmla="*/ 37 w 288"/>
                  <a:gd name="T39" fmla="*/ 12 h 144"/>
                  <a:gd name="T40" fmla="*/ 37 w 288"/>
                  <a:gd name="T41" fmla="*/ 16 h 144"/>
                  <a:gd name="T42" fmla="*/ 43 w 288"/>
                  <a:gd name="T43" fmla="*/ 12 h 144"/>
                  <a:gd name="T44" fmla="*/ 40 w 288"/>
                  <a:gd name="T45" fmla="*/ 16 h 144"/>
                  <a:gd name="T46" fmla="*/ 47 w 288"/>
                  <a:gd name="T47" fmla="*/ 14 h 144"/>
                  <a:gd name="T48" fmla="*/ 58 w 288"/>
                  <a:gd name="T49" fmla="*/ 20 h 144"/>
                  <a:gd name="T50" fmla="*/ 71 w 288"/>
                  <a:gd name="T51" fmla="*/ 22 h 144"/>
                  <a:gd name="T52" fmla="*/ 81 w 288"/>
                  <a:gd name="T53" fmla="*/ 16 h 144"/>
                  <a:gd name="T54" fmla="*/ 103 w 288"/>
                  <a:gd name="T55" fmla="*/ 12 h 144"/>
                  <a:gd name="T56" fmla="*/ 105 w 288"/>
                  <a:gd name="T57" fmla="*/ 18 h 144"/>
                  <a:gd name="T58" fmla="*/ 119 w 288"/>
                  <a:gd name="T59" fmla="*/ 18 h 144"/>
                  <a:gd name="T60" fmla="*/ 119 w 288"/>
                  <a:gd name="T61" fmla="*/ 22 h 144"/>
                  <a:gd name="T62" fmla="*/ 127 w 288"/>
                  <a:gd name="T63" fmla="*/ 27 h 144"/>
                  <a:gd name="T64" fmla="*/ 127 w 288"/>
                  <a:gd name="T65" fmla="*/ 29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89" name="Freeform 68"/>
              <p:cNvSpPr>
                <a:spLocks noChangeAspect="1"/>
              </p:cNvSpPr>
              <p:nvPr/>
            </p:nvSpPr>
            <p:spPr bwMode="auto">
              <a:xfrm>
                <a:off x="1494" y="1040"/>
                <a:ext cx="251" cy="269"/>
              </a:xfrm>
              <a:custGeom>
                <a:avLst/>
                <a:gdLst>
                  <a:gd name="T0" fmla="*/ 119 w 330"/>
                  <a:gd name="T1" fmla="*/ 139 h 372"/>
                  <a:gd name="T2" fmla="*/ 13 w 330"/>
                  <a:gd name="T3" fmla="*/ 141 h 372"/>
                  <a:gd name="T4" fmla="*/ 13 w 330"/>
                  <a:gd name="T5" fmla="*/ 98 h 372"/>
                  <a:gd name="T6" fmla="*/ 5 w 330"/>
                  <a:gd name="T7" fmla="*/ 88 h 372"/>
                  <a:gd name="T8" fmla="*/ 11 w 330"/>
                  <a:gd name="T9" fmla="*/ 82 h 372"/>
                  <a:gd name="T10" fmla="*/ 0 w 330"/>
                  <a:gd name="T11" fmla="*/ 9 h 372"/>
                  <a:gd name="T12" fmla="*/ 37 w 330"/>
                  <a:gd name="T13" fmla="*/ 9 h 372"/>
                  <a:gd name="T14" fmla="*/ 37 w 330"/>
                  <a:gd name="T15" fmla="*/ 0 h 372"/>
                  <a:gd name="T16" fmla="*/ 43 w 330"/>
                  <a:gd name="T17" fmla="*/ 0 h 372"/>
                  <a:gd name="T18" fmla="*/ 47 w 330"/>
                  <a:gd name="T19" fmla="*/ 14 h 372"/>
                  <a:gd name="T20" fmla="*/ 64 w 330"/>
                  <a:gd name="T21" fmla="*/ 18 h 372"/>
                  <a:gd name="T22" fmla="*/ 64 w 330"/>
                  <a:gd name="T23" fmla="*/ 20 h 372"/>
                  <a:gd name="T24" fmla="*/ 79 w 330"/>
                  <a:gd name="T25" fmla="*/ 18 h 372"/>
                  <a:gd name="T26" fmla="*/ 87 w 330"/>
                  <a:gd name="T27" fmla="*/ 18 h 372"/>
                  <a:gd name="T28" fmla="*/ 84 w 330"/>
                  <a:gd name="T29" fmla="*/ 20 h 372"/>
                  <a:gd name="T30" fmla="*/ 87 w 330"/>
                  <a:gd name="T31" fmla="*/ 20 h 372"/>
                  <a:gd name="T32" fmla="*/ 90 w 330"/>
                  <a:gd name="T33" fmla="*/ 27 h 372"/>
                  <a:gd name="T34" fmla="*/ 98 w 330"/>
                  <a:gd name="T35" fmla="*/ 22 h 372"/>
                  <a:gd name="T36" fmla="*/ 106 w 330"/>
                  <a:gd name="T37" fmla="*/ 29 h 372"/>
                  <a:gd name="T38" fmla="*/ 119 w 330"/>
                  <a:gd name="T39" fmla="*/ 25 h 372"/>
                  <a:gd name="T40" fmla="*/ 122 w 330"/>
                  <a:gd name="T41" fmla="*/ 27 h 372"/>
                  <a:gd name="T42" fmla="*/ 145 w 330"/>
                  <a:gd name="T43" fmla="*/ 29 h 372"/>
                  <a:gd name="T44" fmla="*/ 122 w 330"/>
                  <a:gd name="T45" fmla="*/ 40 h 372"/>
                  <a:gd name="T46" fmla="*/ 98 w 330"/>
                  <a:gd name="T47" fmla="*/ 61 h 372"/>
                  <a:gd name="T48" fmla="*/ 95 w 330"/>
                  <a:gd name="T49" fmla="*/ 63 h 372"/>
                  <a:gd name="T50" fmla="*/ 95 w 330"/>
                  <a:gd name="T51" fmla="*/ 77 h 372"/>
                  <a:gd name="T52" fmla="*/ 87 w 330"/>
                  <a:gd name="T53" fmla="*/ 82 h 372"/>
                  <a:gd name="T54" fmla="*/ 81 w 330"/>
                  <a:gd name="T55" fmla="*/ 88 h 372"/>
                  <a:gd name="T56" fmla="*/ 87 w 330"/>
                  <a:gd name="T57" fmla="*/ 93 h 372"/>
                  <a:gd name="T58" fmla="*/ 87 w 330"/>
                  <a:gd name="T59" fmla="*/ 108 h 372"/>
                  <a:gd name="T60" fmla="*/ 116 w 330"/>
                  <a:gd name="T61" fmla="*/ 127 h 372"/>
                  <a:gd name="T62" fmla="*/ 119 w 330"/>
                  <a:gd name="T63" fmla="*/ 139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0" name="Freeform 69"/>
              <p:cNvSpPr>
                <a:spLocks noChangeAspect="1"/>
              </p:cNvSpPr>
              <p:nvPr/>
            </p:nvSpPr>
            <p:spPr bwMode="auto">
              <a:xfrm>
                <a:off x="1494" y="1040"/>
                <a:ext cx="251" cy="269"/>
              </a:xfrm>
              <a:custGeom>
                <a:avLst/>
                <a:gdLst>
                  <a:gd name="T0" fmla="*/ 119 w 330"/>
                  <a:gd name="T1" fmla="*/ 139 h 372"/>
                  <a:gd name="T2" fmla="*/ 13 w 330"/>
                  <a:gd name="T3" fmla="*/ 141 h 372"/>
                  <a:gd name="T4" fmla="*/ 13 w 330"/>
                  <a:gd name="T5" fmla="*/ 98 h 372"/>
                  <a:gd name="T6" fmla="*/ 5 w 330"/>
                  <a:gd name="T7" fmla="*/ 88 h 372"/>
                  <a:gd name="T8" fmla="*/ 11 w 330"/>
                  <a:gd name="T9" fmla="*/ 82 h 372"/>
                  <a:gd name="T10" fmla="*/ 0 w 330"/>
                  <a:gd name="T11" fmla="*/ 9 h 372"/>
                  <a:gd name="T12" fmla="*/ 37 w 330"/>
                  <a:gd name="T13" fmla="*/ 9 h 372"/>
                  <a:gd name="T14" fmla="*/ 37 w 330"/>
                  <a:gd name="T15" fmla="*/ 0 h 372"/>
                  <a:gd name="T16" fmla="*/ 43 w 330"/>
                  <a:gd name="T17" fmla="*/ 0 h 372"/>
                  <a:gd name="T18" fmla="*/ 47 w 330"/>
                  <a:gd name="T19" fmla="*/ 14 h 372"/>
                  <a:gd name="T20" fmla="*/ 64 w 330"/>
                  <a:gd name="T21" fmla="*/ 18 h 372"/>
                  <a:gd name="T22" fmla="*/ 64 w 330"/>
                  <a:gd name="T23" fmla="*/ 20 h 372"/>
                  <a:gd name="T24" fmla="*/ 79 w 330"/>
                  <a:gd name="T25" fmla="*/ 18 h 372"/>
                  <a:gd name="T26" fmla="*/ 87 w 330"/>
                  <a:gd name="T27" fmla="*/ 18 h 372"/>
                  <a:gd name="T28" fmla="*/ 84 w 330"/>
                  <a:gd name="T29" fmla="*/ 20 h 372"/>
                  <a:gd name="T30" fmla="*/ 87 w 330"/>
                  <a:gd name="T31" fmla="*/ 20 h 372"/>
                  <a:gd name="T32" fmla="*/ 90 w 330"/>
                  <a:gd name="T33" fmla="*/ 27 h 372"/>
                  <a:gd name="T34" fmla="*/ 98 w 330"/>
                  <a:gd name="T35" fmla="*/ 22 h 372"/>
                  <a:gd name="T36" fmla="*/ 106 w 330"/>
                  <a:gd name="T37" fmla="*/ 29 h 372"/>
                  <a:gd name="T38" fmla="*/ 119 w 330"/>
                  <a:gd name="T39" fmla="*/ 25 h 372"/>
                  <a:gd name="T40" fmla="*/ 122 w 330"/>
                  <a:gd name="T41" fmla="*/ 27 h 372"/>
                  <a:gd name="T42" fmla="*/ 145 w 330"/>
                  <a:gd name="T43" fmla="*/ 29 h 372"/>
                  <a:gd name="T44" fmla="*/ 122 w 330"/>
                  <a:gd name="T45" fmla="*/ 40 h 372"/>
                  <a:gd name="T46" fmla="*/ 98 w 330"/>
                  <a:gd name="T47" fmla="*/ 61 h 372"/>
                  <a:gd name="T48" fmla="*/ 95 w 330"/>
                  <a:gd name="T49" fmla="*/ 63 h 372"/>
                  <a:gd name="T50" fmla="*/ 95 w 330"/>
                  <a:gd name="T51" fmla="*/ 77 h 372"/>
                  <a:gd name="T52" fmla="*/ 87 w 330"/>
                  <a:gd name="T53" fmla="*/ 82 h 372"/>
                  <a:gd name="T54" fmla="*/ 81 w 330"/>
                  <a:gd name="T55" fmla="*/ 88 h 372"/>
                  <a:gd name="T56" fmla="*/ 87 w 330"/>
                  <a:gd name="T57" fmla="*/ 93 h 372"/>
                  <a:gd name="T58" fmla="*/ 87 w 330"/>
                  <a:gd name="T59" fmla="*/ 108 h 372"/>
                  <a:gd name="T60" fmla="*/ 116 w 330"/>
                  <a:gd name="T61" fmla="*/ 127 h 372"/>
                  <a:gd name="T62" fmla="*/ 119 w 330"/>
                  <a:gd name="T63" fmla="*/ 139 h 372"/>
                  <a:gd name="T64" fmla="*/ 119 w 330"/>
                  <a:gd name="T65" fmla="*/ 141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1" name="Freeform 70"/>
              <p:cNvSpPr>
                <a:spLocks noChangeAspect="1"/>
              </p:cNvSpPr>
              <p:nvPr/>
            </p:nvSpPr>
            <p:spPr bwMode="auto">
              <a:xfrm>
                <a:off x="1713" y="1690"/>
                <a:ext cx="138" cy="229"/>
              </a:xfrm>
              <a:custGeom>
                <a:avLst/>
                <a:gdLst>
                  <a:gd name="T0" fmla="*/ 81 w 180"/>
                  <a:gd name="T1" fmla="*/ 110 h 318"/>
                  <a:gd name="T2" fmla="*/ 57 w 180"/>
                  <a:gd name="T3" fmla="*/ 112 h 318"/>
                  <a:gd name="T4" fmla="*/ 54 w 180"/>
                  <a:gd name="T5" fmla="*/ 119 h 318"/>
                  <a:gd name="T6" fmla="*/ 51 w 180"/>
                  <a:gd name="T7" fmla="*/ 117 h 318"/>
                  <a:gd name="T8" fmla="*/ 46 w 180"/>
                  <a:gd name="T9" fmla="*/ 107 h 318"/>
                  <a:gd name="T10" fmla="*/ 46 w 180"/>
                  <a:gd name="T11" fmla="*/ 99 h 318"/>
                  <a:gd name="T12" fmla="*/ 0 w 180"/>
                  <a:gd name="T13" fmla="*/ 101 h 318"/>
                  <a:gd name="T14" fmla="*/ 3 w 180"/>
                  <a:gd name="T15" fmla="*/ 85 h 318"/>
                  <a:gd name="T16" fmla="*/ 14 w 180"/>
                  <a:gd name="T17" fmla="*/ 71 h 318"/>
                  <a:gd name="T18" fmla="*/ 11 w 180"/>
                  <a:gd name="T19" fmla="*/ 71 h 318"/>
                  <a:gd name="T20" fmla="*/ 16 w 180"/>
                  <a:gd name="T21" fmla="*/ 68 h 318"/>
                  <a:gd name="T22" fmla="*/ 11 w 180"/>
                  <a:gd name="T23" fmla="*/ 65 h 318"/>
                  <a:gd name="T24" fmla="*/ 14 w 180"/>
                  <a:gd name="T25" fmla="*/ 60 h 318"/>
                  <a:gd name="T26" fmla="*/ 11 w 180"/>
                  <a:gd name="T27" fmla="*/ 63 h 318"/>
                  <a:gd name="T28" fmla="*/ 11 w 180"/>
                  <a:gd name="T29" fmla="*/ 54 h 318"/>
                  <a:gd name="T30" fmla="*/ 8 w 180"/>
                  <a:gd name="T31" fmla="*/ 54 h 318"/>
                  <a:gd name="T32" fmla="*/ 8 w 180"/>
                  <a:gd name="T33" fmla="*/ 51 h 318"/>
                  <a:gd name="T34" fmla="*/ 11 w 180"/>
                  <a:gd name="T35" fmla="*/ 48 h 318"/>
                  <a:gd name="T36" fmla="*/ 8 w 180"/>
                  <a:gd name="T37" fmla="*/ 45 h 318"/>
                  <a:gd name="T38" fmla="*/ 11 w 180"/>
                  <a:gd name="T39" fmla="*/ 42 h 318"/>
                  <a:gd name="T40" fmla="*/ 5 w 180"/>
                  <a:gd name="T41" fmla="*/ 42 h 318"/>
                  <a:gd name="T42" fmla="*/ 5 w 180"/>
                  <a:gd name="T43" fmla="*/ 36 h 318"/>
                  <a:gd name="T44" fmla="*/ 11 w 180"/>
                  <a:gd name="T45" fmla="*/ 36 h 318"/>
                  <a:gd name="T46" fmla="*/ 8 w 180"/>
                  <a:gd name="T47" fmla="*/ 29 h 318"/>
                  <a:gd name="T48" fmla="*/ 21 w 180"/>
                  <a:gd name="T49" fmla="*/ 18 h 318"/>
                  <a:gd name="T50" fmla="*/ 21 w 180"/>
                  <a:gd name="T51" fmla="*/ 9 h 318"/>
                  <a:gd name="T52" fmla="*/ 27 w 180"/>
                  <a:gd name="T53" fmla="*/ 4 h 318"/>
                  <a:gd name="T54" fmla="*/ 76 w 180"/>
                  <a:gd name="T55" fmla="*/ 0 h 318"/>
                  <a:gd name="T56" fmla="*/ 76 w 180"/>
                  <a:gd name="T57" fmla="*/ 76 h 318"/>
                  <a:gd name="T58" fmla="*/ 81 w 180"/>
                  <a:gd name="T59" fmla="*/ 103 h 318"/>
                  <a:gd name="T60" fmla="*/ 81 w 180"/>
                  <a:gd name="T61" fmla="*/ 110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2" name="Freeform 71"/>
              <p:cNvSpPr>
                <a:spLocks noChangeAspect="1"/>
              </p:cNvSpPr>
              <p:nvPr/>
            </p:nvSpPr>
            <p:spPr bwMode="auto">
              <a:xfrm>
                <a:off x="1713" y="1690"/>
                <a:ext cx="138" cy="229"/>
              </a:xfrm>
              <a:custGeom>
                <a:avLst/>
                <a:gdLst>
                  <a:gd name="T0" fmla="*/ 81 w 180"/>
                  <a:gd name="T1" fmla="*/ 110 h 318"/>
                  <a:gd name="T2" fmla="*/ 57 w 180"/>
                  <a:gd name="T3" fmla="*/ 112 h 318"/>
                  <a:gd name="T4" fmla="*/ 54 w 180"/>
                  <a:gd name="T5" fmla="*/ 119 h 318"/>
                  <a:gd name="T6" fmla="*/ 51 w 180"/>
                  <a:gd name="T7" fmla="*/ 117 h 318"/>
                  <a:gd name="T8" fmla="*/ 46 w 180"/>
                  <a:gd name="T9" fmla="*/ 107 h 318"/>
                  <a:gd name="T10" fmla="*/ 46 w 180"/>
                  <a:gd name="T11" fmla="*/ 99 h 318"/>
                  <a:gd name="T12" fmla="*/ 0 w 180"/>
                  <a:gd name="T13" fmla="*/ 101 h 318"/>
                  <a:gd name="T14" fmla="*/ 3 w 180"/>
                  <a:gd name="T15" fmla="*/ 85 h 318"/>
                  <a:gd name="T16" fmla="*/ 14 w 180"/>
                  <a:gd name="T17" fmla="*/ 71 h 318"/>
                  <a:gd name="T18" fmla="*/ 11 w 180"/>
                  <a:gd name="T19" fmla="*/ 71 h 318"/>
                  <a:gd name="T20" fmla="*/ 16 w 180"/>
                  <a:gd name="T21" fmla="*/ 68 h 318"/>
                  <a:gd name="T22" fmla="*/ 11 w 180"/>
                  <a:gd name="T23" fmla="*/ 65 h 318"/>
                  <a:gd name="T24" fmla="*/ 14 w 180"/>
                  <a:gd name="T25" fmla="*/ 60 h 318"/>
                  <a:gd name="T26" fmla="*/ 11 w 180"/>
                  <a:gd name="T27" fmla="*/ 63 h 318"/>
                  <a:gd name="T28" fmla="*/ 11 w 180"/>
                  <a:gd name="T29" fmla="*/ 54 h 318"/>
                  <a:gd name="T30" fmla="*/ 8 w 180"/>
                  <a:gd name="T31" fmla="*/ 54 h 318"/>
                  <a:gd name="T32" fmla="*/ 8 w 180"/>
                  <a:gd name="T33" fmla="*/ 51 h 318"/>
                  <a:gd name="T34" fmla="*/ 11 w 180"/>
                  <a:gd name="T35" fmla="*/ 48 h 318"/>
                  <a:gd name="T36" fmla="*/ 8 w 180"/>
                  <a:gd name="T37" fmla="*/ 45 h 318"/>
                  <a:gd name="T38" fmla="*/ 11 w 180"/>
                  <a:gd name="T39" fmla="*/ 42 h 318"/>
                  <a:gd name="T40" fmla="*/ 5 w 180"/>
                  <a:gd name="T41" fmla="*/ 42 h 318"/>
                  <a:gd name="T42" fmla="*/ 5 w 180"/>
                  <a:gd name="T43" fmla="*/ 36 h 318"/>
                  <a:gd name="T44" fmla="*/ 11 w 180"/>
                  <a:gd name="T45" fmla="*/ 36 h 318"/>
                  <a:gd name="T46" fmla="*/ 8 w 180"/>
                  <a:gd name="T47" fmla="*/ 29 h 318"/>
                  <a:gd name="T48" fmla="*/ 21 w 180"/>
                  <a:gd name="T49" fmla="*/ 18 h 318"/>
                  <a:gd name="T50" fmla="*/ 21 w 180"/>
                  <a:gd name="T51" fmla="*/ 9 h 318"/>
                  <a:gd name="T52" fmla="*/ 27 w 180"/>
                  <a:gd name="T53" fmla="*/ 4 h 318"/>
                  <a:gd name="T54" fmla="*/ 76 w 180"/>
                  <a:gd name="T55" fmla="*/ 0 h 318"/>
                  <a:gd name="T56" fmla="*/ 76 w 180"/>
                  <a:gd name="T57" fmla="*/ 76 h 318"/>
                  <a:gd name="T58" fmla="*/ 81 w 180"/>
                  <a:gd name="T59" fmla="*/ 103 h 318"/>
                  <a:gd name="T60" fmla="*/ 81 w 180"/>
                  <a:gd name="T61" fmla="*/ 110 h 318"/>
                  <a:gd name="T62" fmla="*/ 81 w 180"/>
                  <a:gd name="T63" fmla="*/ 112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3" name="Freeform 72"/>
              <p:cNvSpPr>
                <a:spLocks noChangeAspect="1"/>
              </p:cNvSpPr>
              <p:nvPr/>
            </p:nvSpPr>
            <p:spPr bwMode="auto">
              <a:xfrm>
                <a:off x="1539" y="1439"/>
                <a:ext cx="257" cy="212"/>
              </a:xfrm>
              <a:custGeom>
                <a:avLst/>
                <a:gdLst>
                  <a:gd name="T0" fmla="*/ 140 w 336"/>
                  <a:gd name="T1" fmla="*/ 110 h 294"/>
                  <a:gd name="T2" fmla="*/ 123 w 336"/>
                  <a:gd name="T3" fmla="*/ 110 h 294"/>
                  <a:gd name="T4" fmla="*/ 132 w 336"/>
                  <a:gd name="T5" fmla="*/ 103 h 294"/>
                  <a:gd name="T6" fmla="*/ 129 w 336"/>
                  <a:gd name="T7" fmla="*/ 99 h 294"/>
                  <a:gd name="T8" fmla="*/ 27 w 336"/>
                  <a:gd name="T9" fmla="*/ 102 h 294"/>
                  <a:gd name="T10" fmla="*/ 27 w 336"/>
                  <a:gd name="T11" fmla="*/ 36 h 294"/>
                  <a:gd name="T12" fmla="*/ 14 w 336"/>
                  <a:gd name="T13" fmla="*/ 27 h 294"/>
                  <a:gd name="T14" fmla="*/ 18 w 336"/>
                  <a:gd name="T15" fmla="*/ 20 h 294"/>
                  <a:gd name="T16" fmla="*/ 11 w 336"/>
                  <a:gd name="T17" fmla="*/ 16 h 294"/>
                  <a:gd name="T18" fmla="*/ 0 w 336"/>
                  <a:gd name="T19" fmla="*/ 2 h 294"/>
                  <a:gd name="T20" fmla="*/ 88 w 336"/>
                  <a:gd name="T21" fmla="*/ 0 h 294"/>
                  <a:gd name="T22" fmla="*/ 94 w 336"/>
                  <a:gd name="T23" fmla="*/ 6 h 294"/>
                  <a:gd name="T24" fmla="*/ 94 w 336"/>
                  <a:gd name="T25" fmla="*/ 18 h 294"/>
                  <a:gd name="T26" fmla="*/ 99 w 336"/>
                  <a:gd name="T27" fmla="*/ 25 h 294"/>
                  <a:gd name="T28" fmla="*/ 110 w 336"/>
                  <a:gd name="T29" fmla="*/ 32 h 294"/>
                  <a:gd name="T30" fmla="*/ 113 w 336"/>
                  <a:gd name="T31" fmla="*/ 40 h 294"/>
                  <a:gd name="T32" fmla="*/ 119 w 336"/>
                  <a:gd name="T33" fmla="*/ 38 h 294"/>
                  <a:gd name="T34" fmla="*/ 126 w 336"/>
                  <a:gd name="T35" fmla="*/ 43 h 294"/>
                  <a:gd name="T36" fmla="*/ 121 w 336"/>
                  <a:gd name="T37" fmla="*/ 56 h 294"/>
                  <a:gd name="T38" fmla="*/ 142 w 336"/>
                  <a:gd name="T39" fmla="*/ 70 h 294"/>
                  <a:gd name="T40" fmla="*/ 142 w 336"/>
                  <a:gd name="T41" fmla="*/ 79 h 294"/>
                  <a:gd name="T42" fmla="*/ 151 w 336"/>
                  <a:gd name="T43" fmla="*/ 85 h 294"/>
                  <a:gd name="T44" fmla="*/ 151 w 336"/>
                  <a:gd name="T45" fmla="*/ 94 h 294"/>
                  <a:gd name="T46" fmla="*/ 148 w 336"/>
                  <a:gd name="T47" fmla="*/ 94 h 294"/>
                  <a:gd name="T48" fmla="*/ 145 w 336"/>
                  <a:gd name="T49" fmla="*/ 97 h 294"/>
                  <a:gd name="T50" fmla="*/ 142 w 336"/>
                  <a:gd name="T51" fmla="*/ 94 h 294"/>
                  <a:gd name="T52" fmla="*/ 140 w 336"/>
                  <a:gd name="T53" fmla="*/ 108 h 294"/>
                  <a:gd name="T54" fmla="*/ 140 w 336"/>
                  <a:gd name="T55" fmla="*/ 110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4" name="Freeform 73"/>
              <p:cNvSpPr>
                <a:spLocks noChangeAspect="1"/>
              </p:cNvSpPr>
              <p:nvPr/>
            </p:nvSpPr>
            <p:spPr bwMode="auto">
              <a:xfrm>
                <a:off x="1539" y="1439"/>
                <a:ext cx="257" cy="216"/>
              </a:xfrm>
              <a:custGeom>
                <a:avLst/>
                <a:gdLst>
                  <a:gd name="T0" fmla="*/ 140 w 336"/>
                  <a:gd name="T1" fmla="*/ 110 h 300"/>
                  <a:gd name="T2" fmla="*/ 123 w 336"/>
                  <a:gd name="T3" fmla="*/ 110 h 300"/>
                  <a:gd name="T4" fmla="*/ 132 w 336"/>
                  <a:gd name="T5" fmla="*/ 103 h 300"/>
                  <a:gd name="T6" fmla="*/ 129 w 336"/>
                  <a:gd name="T7" fmla="*/ 99 h 300"/>
                  <a:gd name="T8" fmla="*/ 27 w 336"/>
                  <a:gd name="T9" fmla="*/ 101 h 300"/>
                  <a:gd name="T10" fmla="*/ 27 w 336"/>
                  <a:gd name="T11" fmla="*/ 36 h 300"/>
                  <a:gd name="T12" fmla="*/ 14 w 336"/>
                  <a:gd name="T13" fmla="*/ 27 h 300"/>
                  <a:gd name="T14" fmla="*/ 18 w 336"/>
                  <a:gd name="T15" fmla="*/ 20 h 300"/>
                  <a:gd name="T16" fmla="*/ 11 w 336"/>
                  <a:gd name="T17" fmla="*/ 16 h 300"/>
                  <a:gd name="T18" fmla="*/ 0 w 336"/>
                  <a:gd name="T19" fmla="*/ 2 h 300"/>
                  <a:gd name="T20" fmla="*/ 88 w 336"/>
                  <a:gd name="T21" fmla="*/ 0 h 300"/>
                  <a:gd name="T22" fmla="*/ 94 w 336"/>
                  <a:gd name="T23" fmla="*/ 6 h 300"/>
                  <a:gd name="T24" fmla="*/ 94 w 336"/>
                  <a:gd name="T25" fmla="*/ 18 h 300"/>
                  <a:gd name="T26" fmla="*/ 99 w 336"/>
                  <a:gd name="T27" fmla="*/ 25 h 300"/>
                  <a:gd name="T28" fmla="*/ 110 w 336"/>
                  <a:gd name="T29" fmla="*/ 31 h 300"/>
                  <a:gd name="T30" fmla="*/ 113 w 336"/>
                  <a:gd name="T31" fmla="*/ 40 h 300"/>
                  <a:gd name="T32" fmla="*/ 119 w 336"/>
                  <a:gd name="T33" fmla="*/ 38 h 300"/>
                  <a:gd name="T34" fmla="*/ 126 w 336"/>
                  <a:gd name="T35" fmla="*/ 42 h 300"/>
                  <a:gd name="T36" fmla="*/ 121 w 336"/>
                  <a:gd name="T37" fmla="*/ 56 h 300"/>
                  <a:gd name="T38" fmla="*/ 142 w 336"/>
                  <a:gd name="T39" fmla="*/ 69 h 300"/>
                  <a:gd name="T40" fmla="*/ 142 w 336"/>
                  <a:gd name="T41" fmla="*/ 78 h 300"/>
                  <a:gd name="T42" fmla="*/ 151 w 336"/>
                  <a:gd name="T43" fmla="*/ 85 h 300"/>
                  <a:gd name="T44" fmla="*/ 151 w 336"/>
                  <a:gd name="T45" fmla="*/ 94 h 300"/>
                  <a:gd name="T46" fmla="*/ 148 w 336"/>
                  <a:gd name="T47" fmla="*/ 94 h 300"/>
                  <a:gd name="T48" fmla="*/ 145 w 336"/>
                  <a:gd name="T49" fmla="*/ 96 h 300"/>
                  <a:gd name="T50" fmla="*/ 142 w 336"/>
                  <a:gd name="T51" fmla="*/ 94 h 300"/>
                  <a:gd name="T52" fmla="*/ 140 w 336"/>
                  <a:gd name="T53" fmla="*/ 107 h 300"/>
                  <a:gd name="T54" fmla="*/ 140 w 336"/>
                  <a:gd name="T55" fmla="*/ 110 h 300"/>
                  <a:gd name="T56" fmla="*/ 140 w 336"/>
                  <a:gd name="T57" fmla="*/ 112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5" name="Freeform 74"/>
              <p:cNvSpPr>
                <a:spLocks noChangeAspect="1"/>
              </p:cNvSpPr>
              <p:nvPr/>
            </p:nvSpPr>
            <p:spPr bwMode="auto">
              <a:xfrm>
                <a:off x="871" y="993"/>
                <a:ext cx="398" cy="233"/>
              </a:xfrm>
              <a:custGeom>
                <a:avLst/>
                <a:gdLst>
                  <a:gd name="T0" fmla="*/ 223 w 522"/>
                  <a:gd name="T1" fmla="*/ 101 h 324"/>
                  <a:gd name="T2" fmla="*/ 221 w 522"/>
                  <a:gd name="T3" fmla="*/ 121 h 324"/>
                  <a:gd name="T4" fmla="*/ 82 w 522"/>
                  <a:gd name="T5" fmla="*/ 107 h 324"/>
                  <a:gd name="T6" fmla="*/ 79 w 522"/>
                  <a:gd name="T7" fmla="*/ 119 h 324"/>
                  <a:gd name="T8" fmla="*/ 75 w 522"/>
                  <a:gd name="T9" fmla="*/ 111 h 324"/>
                  <a:gd name="T10" fmla="*/ 72 w 522"/>
                  <a:gd name="T11" fmla="*/ 116 h 324"/>
                  <a:gd name="T12" fmla="*/ 56 w 522"/>
                  <a:gd name="T13" fmla="*/ 114 h 324"/>
                  <a:gd name="T14" fmla="*/ 53 w 522"/>
                  <a:gd name="T15" fmla="*/ 116 h 324"/>
                  <a:gd name="T16" fmla="*/ 45 w 522"/>
                  <a:gd name="T17" fmla="*/ 114 h 324"/>
                  <a:gd name="T18" fmla="*/ 43 w 522"/>
                  <a:gd name="T19" fmla="*/ 116 h 324"/>
                  <a:gd name="T20" fmla="*/ 40 w 522"/>
                  <a:gd name="T21" fmla="*/ 107 h 324"/>
                  <a:gd name="T22" fmla="*/ 34 w 522"/>
                  <a:gd name="T23" fmla="*/ 102 h 324"/>
                  <a:gd name="T24" fmla="*/ 29 w 522"/>
                  <a:gd name="T25" fmla="*/ 85 h 324"/>
                  <a:gd name="T26" fmla="*/ 27 w 522"/>
                  <a:gd name="T27" fmla="*/ 83 h 324"/>
                  <a:gd name="T28" fmla="*/ 18 w 522"/>
                  <a:gd name="T29" fmla="*/ 87 h 324"/>
                  <a:gd name="T30" fmla="*/ 16 w 522"/>
                  <a:gd name="T31" fmla="*/ 83 h 324"/>
                  <a:gd name="T32" fmla="*/ 27 w 522"/>
                  <a:gd name="T33" fmla="*/ 60 h 324"/>
                  <a:gd name="T34" fmla="*/ 16 w 522"/>
                  <a:gd name="T35" fmla="*/ 56 h 324"/>
                  <a:gd name="T36" fmla="*/ 11 w 522"/>
                  <a:gd name="T37" fmla="*/ 42 h 324"/>
                  <a:gd name="T38" fmla="*/ 3 w 522"/>
                  <a:gd name="T39" fmla="*/ 36 h 324"/>
                  <a:gd name="T40" fmla="*/ 5 w 522"/>
                  <a:gd name="T41" fmla="*/ 34 h 324"/>
                  <a:gd name="T42" fmla="*/ 0 w 522"/>
                  <a:gd name="T43" fmla="*/ 22 h 324"/>
                  <a:gd name="T44" fmla="*/ 5 w 522"/>
                  <a:gd name="T45" fmla="*/ 0 h 324"/>
                  <a:gd name="T46" fmla="*/ 125 w 522"/>
                  <a:gd name="T47" fmla="*/ 18 h 324"/>
                  <a:gd name="T48" fmla="*/ 231 w 522"/>
                  <a:gd name="T49" fmla="*/ 27 h 324"/>
                  <a:gd name="T50" fmla="*/ 226 w 522"/>
                  <a:gd name="T51" fmla="*/ 91 h 324"/>
                  <a:gd name="T52" fmla="*/ 223 w 522"/>
                  <a:gd name="T53" fmla="*/ 101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6" name="Freeform 75"/>
              <p:cNvSpPr>
                <a:spLocks noChangeAspect="1"/>
              </p:cNvSpPr>
              <p:nvPr/>
            </p:nvSpPr>
            <p:spPr bwMode="auto">
              <a:xfrm>
                <a:off x="871" y="993"/>
                <a:ext cx="398" cy="233"/>
              </a:xfrm>
              <a:custGeom>
                <a:avLst/>
                <a:gdLst>
                  <a:gd name="T0" fmla="*/ 223 w 522"/>
                  <a:gd name="T1" fmla="*/ 101 h 324"/>
                  <a:gd name="T2" fmla="*/ 221 w 522"/>
                  <a:gd name="T3" fmla="*/ 121 h 324"/>
                  <a:gd name="T4" fmla="*/ 82 w 522"/>
                  <a:gd name="T5" fmla="*/ 107 h 324"/>
                  <a:gd name="T6" fmla="*/ 79 w 522"/>
                  <a:gd name="T7" fmla="*/ 119 h 324"/>
                  <a:gd name="T8" fmla="*/ 75 w 522"/>
                  <a:gd name="T9" fmla="*/ 111 h 324"/>
                  <a:gd name="T10" fmla="*/ 72 w 522"/>
                  <a:gd name="T11" fmla="*/ 116 h 324"/>
                  <a:gd name="T12" fmla="*/ 56 w 522"/>
                  <a:gd name="T13" fmla="*/ 114 h 324"/>
                  <a:gd name="T14" fmla="*/ 53 w 522"/>
                  <a:gd name="T15" fmla="*/ 116 h 324"/>
                  <a:gd name="T16" fmla="*/ 45 w 522"/>
                  <a:gd name="T17" fmla="*/ 114 h 324"/>
                  <a:gd name="T18" fmla="*/ 43 w 522"/>
                  <a:gd name="T19" fmla="*/ 116 h 324"/>
                  <a:gd name="T20" fmla="*/ 40 w 522"/>
                  <a:gd name="T21" fmla="*/ 107 h 324"/>
                  <a:gd name="T22" fmla="*/ 34 w 522"/>
                  <a:gd name="T23" fmla="*/ 102 h 324"/>
                  <a:gd name="T24" fmla="*/ 29 w 522"/>
                  <a:gd name="T25" fmla="*/ 85 h 324"/>
                  <a:gd name="T26" fmla="*/ 27 w 522"/>
                  <a:gd name="T27" fmla="*/ 83 h 324"/>
                  <a:gd name="T28" fmla="*/ 18 w 522"/>
                  <a:gd name="T29" fmla="*/ 87 h 324"/>
                  <a:gd name="T30" fmla="*/ 16 w 522"/>
                  <a:gd name="T31" fmla="*/ 83 h 324"/>
                  <a:gd name="T32" fmla="*/ 27 w 522"/>
                  <a:gd name="T33" fmla="*/ 60 h 324"/>
                  <a:gd name="T34" fmla="*/ 16 w 522"/>
                  <a:gd name="T35" fmla="*/ 56 h 324"/>
                  <a:gd name="T36" fmla="*/ 11 w 522"/>
                  <a:gd name="T37" fmla="*/ 42 h 324"/>
                  <a:gd name="T38" fmla="*/ 3 w 522"/>
                  <a:gd name="T39" fmla="*/ 36 h 324"/>
                  <a:gd name="T40" fmla="*/ 5 w 522"/>
                  <a:gd name="T41" fmla="*/ 34 h 324"/>
                  <a:gd name="T42" fmla="*/ 0 w 522"/>
                  <a:gd name="T43" fmla="*/ 22 h 324"/>
                  <a:gd name="T44" fmla="*/ 5 w 522"/>
                  <a:gd name="T45" fmla="*/ 0 h 324"/>
                  <a:gd name="T46" fmla="*/ 125 w 522"/>
                  <a:gd name="T47" fmla="*/ 18 h 324"/>
                  <a:gd name="T48" fmla="*/ 231 w 522"/>
                  <a:gd name="T49" fmla="*/ 27 h 324"/>
                  <a:gd name="T50" fmla="*/ 226 w 522"/>
                  <a:gd name="T51" fmla="*/ 91 h 324"/>
                  <a:gd name="T52" fmla="*/ 223 w 522"/>
                  <a:gd name="T53" fmla="*/ 101 h 324"/>
                  <a:gd name="T54" fmla="*/ 223 w 522"/>
                  <a:gd name="T55" fmla="*/ 102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7" name="Freeform 76"/>
              <p:cNvSpPr>
                <a:spLocks noChangeAspect="1"/>
              </p:cNvSpPr>
              <p:nvPr/>
            </p:nvSpPr>
            <p:spPr bwMode="auto">
              <a:xfrm>
                <a:off x="1237" y="1322"/>
                <a:ext cx="321" cy="147"/>
              </a:xfrm>
              <a:custGeom>
                <a:avLst/>
                <a:gdLst>
                  <a:gd name="T0" fmla="*/ 164 w 420"/>
                  <a:gd name="T1" fmla="*/ 18 h 204"/>
                  <a:gd name="T2" fmla="*/ 174 w 420"/>
                  <a:gd name="T3" fmla="*/ 48 h 204"/>
                  <a:gd name="T4" fmla="*/ 177 w 420"/>
                  <a:gd name="T5" fmla="*/ 63 h 204"/>
                  <a:gd name="T6" fmla="*/ 187 w 420"/>
                  <a:gd name="T7" fmla="*/ 76 h 204"/>
                  <a:gd name="T8" fmla="*/ 185 w 420"/>
                  <a:gd name="T9" fmla="*/ 76 h 204"/>
                  <a:gd name="T10" fmla="*/ 41 w 420"/>
                  <a:gd name="T11" fmla="*/ 74 h 204"/>
                  <a:gd name="T12" fmla="*/ 41 w 420"/>
                  <a:gd name="T13" fmla="*/ 65 h 204"/>
                  <a:gd name="T14" fmla="*/ 43 w 420"/>
                  <a:gd name="T15" fmla="*/ 49 h 204"/>
                  <a:gd name="T16" fmla="*/ 0 w 420"/>
                  <a:gd name="T17" fmla="*/ 48 h 204"/>
                  <a:gd name="T18" fmla="*/ 3 w 420"/>
                  <a:gd name="T19" fmla="*/ 0 h 204"/>
                  <a:gd name="T20" fmla="*/ 120 w 420"/>
                  <a:gd name="T21" fmla="*/ 4 h 204"/>
                  <a:gd name="T22" fmla="*/ 131 w 420"/>
                  <a:gd name="T23" fmla="*/ 12 h 204"/>
                  <a:gd name="T24" fmla="*/ 148 w 420"/>
                  <a:gd name="T25" fmla="*/ 9 h 204"/>
                  <a:gd name="T26" fmla="*/ 161 w 420"/>
                  <a:gd name="T27" fmla="*/ 18 h 204"/>
                  <a:gd name="T28" fmla="*/ 164 w 420"/>
                  <a:gd name="T29" fmla="*/ 18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8" name="Freeform 77"/>
              <p:cNvSpPr>
                <a:spLocks noChangeAspect="1"/>
              </p:cNvSpPr>
              <p:nvPr/>
            </p:nvSpPr>
            <p:spPr bwMode="auto">
              <a:xfrm>
                <a:off x="1237" y="1322"/>
                <a:ext cx="321" cy="147"/>
              </a:xfrm>
              <a:custGeom>
                <a:avLst/>
                <a:gdLst>
                  <a:gd name="T0" fmla="*/ 164 w 420"/>
                  <a:gd name="T1" fmla="*/ 18 h 204"/>
                  <a:gd name="T2" fmla="*/ 174 w 420"/>
                  <a:gd name="T3" fmla="*/ 48 h 204"/>
                  <a:gd name="T4" fmla="*/ 177 w 420"/>
                  <a:gd name="T5" fmla="*/ 63 h 204"/>
                  <a:gd name="T6" fmla="*/ 187 w 420"/>
                  <a:gd name="T7" fmla="*/ 76 h 204"/>
                  <a:gd name="T8" fmla="*/ 185 w 420"/>
                  <a:gd name="T9" fmla="*/ 76 h 204"/>
                  <a:gd name="T10" fmla="*/ 41 w 420"/>
                  <a:gd name="T11" fmla="*/ 74 h 204"/>
                  <a:gd name="T12" fmla="*/ 41 w 420"/>
                  <a:gd name="T13" fmla="*/ 65 h 204"/>
                  <a:gd name="T14" fmla="*/ 43 w 420"/>
                  <a:gd name="T15" fmla="*/ 49 h 204"/>
                  <a:gd name="T16" fmla="*/ 0 w 420"/>
                  <a:gd name="T17" fmla="*/ 48 h 204"/>
                  <a:gd name="T18" fmla="*/ 3 w 420"/>
                  <a:gd name="T19" fmla="*/ 0 h 204"/>
                  <a:gd name="T20" fmla="*/ 120 w 420"/>
                  <a:gd name="T21" fmla="*/ 4 h 204"/>
                  <a:gd name="T22" fmla="*/ 131 w 420"/>
                  <a:gd name="T23" fmla="*/ 12 h 204"/>
                  <a:gd name="T24" fmla="*/ 148 w 420"/>
                  <a:gd name="T25" fmla="*/ 9 h 204"/>
                  <a:gd name="T26" fmla="*/ 161 w 420"/>
                  <a:gd name="T27" fmla="*/ 18 h 204"/>
                  <a:gd name="T28" fmla="*/ 164 w 420"/>
                  <a:gd name="T29" fmla="*/ 18 h 204"/>
                  <a:gd name="T30" fmla="*/ 164 w 420"/>
                  <a:gd name="T31" fmla="*/ 20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99" name="Freeform 78"/>
              <p:cNvSpPr>
                <a:spLocks noChangeAspect="1"/>
              </p:cNvSpPr>
              <p:nvPr/>
            </p:nvSpPr>
            <p:spPr bwMode="auto">
              <a:xfrm>
                <a:off x="633" y="1274"/>
                <a:ext cx="247" cy="359"/>
              </a:xfrm>
              <a:custGeom>
                <a:avLst/>
                <a:gdLst>
                  <a:gd name="T0" fmla="*/ 93 w 324"/>
                  <a:gd name="T1" fmla="*/ 187 h 498"/>
                  <a:gd name="T2" fmla="*/ 0 w 324"/>
                  <a:gd name="T3" fmla="*/ 70 h 498"/>
                  <a:gd name="T4" fmla="*/ 21 w 324"/>
                  <a:gd name="T5" fmla="*/ 0 h 498"/>
                  <a:gd name="T6" fmla="*/ 34 w 324"/>
                  <a:gd name="T7" fmla="*/ 2 h 498"/>
                  <a:gd name="T8" fmla="*/ 82 w 324"/>
                  <a:gd name="T9" fmla="*/ 14 h 498"/>
                  <a:gd name="T10" fmla="*/ 143 w 324"/>
                  <a:gd name="T11" fmla="*/ 22 h 498"/>
                  <a:gd name="T12" fmla="*/ 117 w 324"/>
                  <a:gd name="T13" fmla="*/ 141 h 498"/>
                  <a:gd name="T14" fmla="*/ 109 w 324"/>
                  <a:gd name="T15" fmla="*/ 164 h 498"/>
                  <a:gd name="T16" fmla="*/ 101 w 324"/>
                  <a:gd name="T17" fmla="*/ 159 h 498"/>
                  <a:gd name="T18" fmla="*/ 96 w 324"/>
                  <a:gd name="T19" fmla="*/ 161 h 498"/>
                  <a:gd name="T20" fmla="*/ 93 w 324"/>
                  <a:gd name="T21" fmla="*/ 185 h 498"/>
                  <a:gd name="T22" fmla="*/ 93 w 324"/>
                  <a:gd name="T23" fmla="*/ 187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0" name="Freeform 79"/>
              <p:cNvSpPr>
                <a:spLocks noChangeAspect="1"/>
              </p:cNvSpPr>
              <p:nvPr/>
            </p:nvSpPr>
            <p:spPr bwMode="auto">
              <a:xfrm>
                <a:off x="633" y="1274"/>
                <a:ext cx="247" cy="364"/>
              </a:xfrm>
              <a:custGeom>
                <a:avLst/>
                <a:gdLst>
                  <a:gd name="T0" fmla="*/ 93 w 324"/>
                  <a:gd name="T1" fmla="*/ 188 h 504"/>
                  <a:gd name="T2" fmla="*/ 0 w 324"/>
                  <a:gd name="T3" fmla="*/ 70 h 504"/>
                  <a:gd name="T4" fmla="*/ 21 w 324"/>
                  <a:gd name="T5" fmla="*/ 0 h 504"/>
                  <a:gd name="T6" fmla="*/ 34 w 324"/>
                  <a:gd name="T7" fmla="*/ 2 h 504"/>
                  <a:gd name="T8" fmla="*/ 82 w 324"/>
                  <a:gd name="T9" fmla="*/ 14 h 504"/>
                  <a:gd name="T10" fmla="*/ 143 w 324"/>
                  <a:gd name="T11" fmla="*/ 22 h 504"/>
                  <a:gd name="T12" fmla="*/ 117 w 324"/>
                  <a:gd name="T13" fmla="*/ 142 h 504"/>
                  <a:gd name="T14" fmla="*/ 109 w 324"/>
                  <a:gd name="T15" fmla="*/ 165 h 504"/>
                  <a:gd name="T16" fmla="*/ 101 w 324"/>
                  <a:gd name="T17" fmla="*/ 160 h 504"/>
                  <a:gd name="T18" fmla="*/ 96 w 324"/>
                  <a:gd name="T19" fmla="*/ 163 h 504"/>
                  <a:gd name="T20" fmla="*/ 93 w 324"/>
                  <a:gd name="T21" fmla="*/ 185 h 504"/>
                  <a:gd name="T22" fmla="*/ 93 w 324"/>
                  <a:gd name="T23" fmla="*/ 188 h 504"/>
                  <a:gd name="T24" fmla="*/ 93 w 324"/>
                  <a:gd name="T25" fmla="*/ 190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1" name="Freeform 80"/>
              <p:cNvSpPr>
                <a:spLocks noChangeAspect="1"/>
              </p:cNvSpPr>
              <p:nvPr/>
            </p:nvSpPr>
            <p:spPr bwMode="auto">
              <a:xfrm>
                <a:off x="2359" y="1123"/>
                <a:ext cx="64" cy="125"/>
              </a:xfrm>
              <a:custGeom>
                <a:avLst/>
                <a:gdLst>
                  <a:gd name="T0" fmla="*/ 37 w 84"/>
                  <a:gd name="T1" fmla="*/ 49 h 174"/>
                  <a:gd name="T2" fmla="*/ 34 w 84"/>
                  <a:gd name="T3" fmla="*/ 53 h 174"/>
                  <a:gd name="T4" fmla="*/ 27 w 84"/>
                  <a:gd name="T5" fmla="*/ 60 h 174"/>
                  <a:gd name="T6" fmla="*/ 3 w 84"/>
                  <a:gd name="T7" fmla="*/ 65 h 174"/>
                  <a:gd name="T8" fmla="*/ 0 w 84"/>
                  <a:gd name="T9" fmla="*/ 45 h 174"/>
                  <a:gd name="T10" fmla="*/ 3 w 84"/>
                  <a:gd name="T11" fmla="*/ 27 h 174"/>
                  <a:gd name="T12" fmla="*/ 8 w 84"/>
                  <a:gd name="T13" fmla="*/ 20 h 174"/>
                  <a:gd name="T14" fmla="*/ 8 w 84"/>
                  <a:gd name="T15" fmla="*/ 2 h 174"/>
                  <a:gd name="T16" fmla="*/ 14 w 84"/>
                  <a:gd name="T17" fmla="*/ 0 h 174"/>
                  <a:gd name="T18" fmla="*/ 29 w 84"/>
                  <a:gd name="T19" fmla="*/ 42 h 174"/>
                  <a:gd name="T20" fmla="*/ 34 w 84"/>
                  <a:gd name="T21" fmla="*/ 49 h 174"/>
                  <a:gd name="T22" fmla="*/ 37 w 84"/>
                  <a:gd name="T23" fmla="*/ 49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2" name="Freeform 81"/>
              <p:cNvSpPr>
                <a:spLocks noChangeAspect="1"/>
              </p:cNvSpPr>
              <p:nvPr/>
            </p:nvSpPr>
            <p:spPr bwMode="auto">
              <a:xfrm>
                <a:off x="2359" y="1123"/>
                <a:ext cx="64" cy="125"/>
              </a:xfrm>
              <a:custGeom>
                <a:avLst/>
                <a:gdLst>
                  <a:gd name="T0" fmla="*/ 37 w 84"/>
                  <a:gd name="T1" fmla="*/ 49 h 174"/>
                  <a:gd name="T2" fmla="*/ 34 w 84"/>
                  <a:gd name="T3" fmla="*/ 53 h 174"/>
                  <a:gd name="T4" fmla="*/ 27 w 84"/>
                  <a:gd name="T5" fmla="*/ 60 h 174"/>
                  <a:gd name="T6" fmla="*/ 3 w 84"/>
                  <a:gd name="T7" fmla="*/ 65 h 174"/>
                  <a:gd name="T8" fmla="*/ 0 w 84"/>
                  <a:gd name="T9" fmla="*/ 45 h 174"/>
                  <a:gd name="T10" fmla="*/ 3 w 84"/>
                  <a:gd name="T11" fmla="*/ 27 h 174"/>
                  <a:gd name="T12" fmla="*/ 8 w 84"/>
                  <a:gd name="T13" fmla="*/ 20 h 174"/>
                  <a:gd name="T14" fmla="*/ 8 w 84"/>
                  <a:gd name="T15" fmla="*/ 2 h 174"/>
                  <a:gd name="T16" fmla="*/ 14 w 84"/>
                  <a:gd name="T17" fmla="*/ 0 h 174"/>
                  <a:gd name="T18" fmla="*/ 29 w 84"/>
                  <a:gd name="T19" fmla="*/ 42 h 174"/>
                  <a:gd name="T20" fmla="*/ 34 w 84"/>
                  <a:gd name="T21" fmla="*/ 49 h 174"/>
                  <a:gd name="T22" fmla="*/ 37 w 84"/>
                  <a:gd name="T23" fmla="*/ 49 h 174"/>
                  <a:gd name="T24" fmla="*/ 37 w 84"/>
                  <a:gd name="T25" fmla="*/ 51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3" name="Freeform 82"/>
              <p:cNvSpPr>
                <a:spLocks noChangeAspect="1"/>
              </p:cNvSpPr>
              <p:nvPr/>
            </p:nvSpPr>
            <p:spPr bwMode="auto">
              <a:xfrm>
                <a:off x="2290" y="1326"/>
                <a:ext cx="50" cy="113"/>
              </a:xfrm>
              <a:custGeom>
                <a:avLst/>
                <a:gdLst>
                  <a:gd name="T0" fmla="*/ 26 w 66"/>
                  <a:gd name="T1" fmla="*/ 9 h 156"/>
                  <a:gd name="T2" fmla="*/ 20 w 66"/>
                  <a:gd name="T3" fmla="*/ 18 h 156"/>
                  <a:gd name="T4" fmla="*/ 29 w 66"/>
                  <a:gd name="T5" fmla="*/ 20 h 156"/>
                  <a:gd name="T6" fmla="*/ 29 w 66"/>
                  <a:gd name="T7" fmla="*/ 39 h 156"/>
                  <a:gd name="T8" fmla="*/ 18 w 66"/>
                  <a:gd name="T9" fmla="*/ 59 h 156"/>
                  <a:gd name="T10" fmla="*/ 15 w 66"/>
                  <a:gd name="T11" fmla="*/ 59 h 156"/>
                  <a:gd name="T12" fmla="*/ 18 w 66"/>
                  <a:gd name="T13" fmla="*/ 54 h 156"/>
                  <a:gd name="T14" fmla="*/ 3 w 66"/>
                  <a:gd name="T15" fmla="*/ 51 h 156"/>
                  <a:gd name="T16" fmla="*/ 0 w 66"/>
                  <a:gd name="T17" fmla="*/ 43 h 156"/>
                  <a:gd name="T18" fmla="*/ 3 w 66"/>
                  <a:gd name="T19" fmla="*/ 41 h 156"/>
                  <a:gd name="T20" fmla="*/ 13 w 66"/>
                  <a:gd name="T21" fmla="*/ 30 h 156"/>
                  <a:gd name="T22" fmla="*/ 3 w 66"/>
                  <a:gd name="T23" fmla="*/ 20 h 156"/>
                  <a:gd name="T24" fmla="*/ 0 w 66"/>
                  <a:gd name="T25" fmla="*/ 12 h 156"/>
                  <a:gd name="T26" fmla="*/ 8 w 66"/>
                  <a:gd name="T27" fmla="*/ 0 h 156"/>
                  <a:gd name="T28" fmla="*/ 26 w 66"/>
                  <a:gd name="T29" fmla="*/ 9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4" name="Freeform 83"/>
              <p:cNvSpPr>
                <a:spLocks noChangeAspect="1"/>
              </p:cNvSpPr>
              <p:nvPr/>
            </p:nvSpPr>
            <p:spPr bwMode="auto">
              <a:xfrm>
                <a:off x="2290" y="1326"/>
                <a:ext cx="50" cy="113"/>
              </a:xfrm>
              <a:custGeom>
                <a:avLst/>
                <a:gdLst>
                  <a:gd name="T0" fmla="*/ 26 w 66"/>
                  <a:gd name="T1" fmla="*/ 9 h 156"/>
                  <a:gd name="T2" fmla="*/ 20 w 66"/>
                  <a:gd name="T3" fmla="*/ 18 h 156"/>
                  <a:gd name="T4" fmla="*/ 29 w 66"/>
                  <a:gd name="T5" fmla="*/ 20 h 156"/>
                  <a:gd name="T6" fmla="*/ 29 w 66"/>
                  <a:gd name="T7" fmla="*/ 37 h 156"/>
                  <a:gd name="T8" fmla="*/ 29 w 66"/>
                  <a:gd name="T9" fmla="*/ 30 h 156"/>
                  <a:gd name="T10" fmla="*/ 29 w 66"/>
                  <a:gd name="T11" fmla="*/ 39 h 156"/>
                  <a:gd name="T12" fmla="*/ 18 w 66"/>
                  <a:gd name="T13" fmla="*/ 59 h 156"/>
                  <a:gd name="T14" fmla="*/ 15 w 66"/>
                  <a:gd name="T15" fmla="*/ 59 h 156"/>
                  <a:gd name="T16" fmla="*/ 18 w 66"/>
                  <a:gd name="T17" fmla="*/ 54 h 156"/>
                  <a:gd name="T18" fmla="*/ 3 w 66"/>
                  <a:gd name="T19" fmla="*/ 51 h 156"/>
                  <a:gd name="T20" fmla="*/ 0 w 66"/>
                  <a:gd name="T21" fmla="*/ 43 h 156"/>
                  <a:gd name="T22" fmla="*/ 3 w 66"/>
                  <a:gd name="T23" fmla="*/ 41 h 156"/>
                  <a:gd name="T24" fmla="*/ 13 w 66"/>
                  <a:gd name="T25" fmla="*/ 30 h 156"/>
                  <a:gd name="T26" fmla="*/ 3 w 66"/>
                  <a:gd name="T27" fmla="*/ 20 h 156"/>
                  <a:gd name="T28" fmla="*/ 0 w 66"/>
                  <a:gd name="T29" fmla="*/ 12 h 156"/>
                  <a:gd name="T30" fmla="*/ 8 w 66"/>
                  <a:gd name="T31" fmla="*/ 0 h 156"/>
                  <a:gd name="T32" fmla="*/ 26 w 66"/>
                  <a:gd name="T33" fmla="*/ 9 h 156"/>
                  <a:gd name="T34" fmla="*/ 26 w 66"/>
                  <a:gd name="T35" fmla="*/ 12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5" name="Freeform 84"/>
              <p:cNvSpPr>
                <a:spLocks noChangeAspect="1"/>
              </p:cNvSpPr>
              <p:nvPr/>
            </p:nvSpPr>
            <p:spPr bwMode="auto">
              <a:xfrm>
                <a:off x="986" y="1577"/>
                <a:ext cx="274" cy="264"/>
              </a:xfrm>
              <a:custGeom>
                <a:avLst/>
                <a:gdLst>
                  <a:gd name="T0" fmla="*/ 156 w 360"/>
                  <a:gd name="T1" fmla="*/ 25 h 366"/>
                  <a:gd name="T2" fmla="*/ 145 w 360"/>
                  <a:gd name="T3" fmla="*/ 133 h 366"/>
                  <a:gd name="T4" fmla="*/ 61 w 360"/>
                  <a:gd name="T5" fmla="*/ 126 h 366"/>
                  <a:gd name="T6" fmla="*/ 64 w 360"/>
                  <a:gd name="T7" fmla="*/ 131 h 366"/>
                  <a:gd name="T8" fmla="*/ 24 w 360"/>
                  <a:gd name="T9" fmla="*/ 126 h 366"/>
                  <a:gd name="T10" fmla="*/ 21 w 360"/>
                  <a:gd name="T11" fmla="*/ 137 h 366"/>
                  <a:gd name="T12" fmla="*/ 0 w 360"/>
                  <a:gd name="T13" fmla="*/ 136 h 366"/>
                  <a:gd name="T14" fmla="*/ 5 w 360"/>
                  <a:gd name="T15" fmla="*/ 108 h 366"/>
                  <a:gd name="T16" fmla="*/ 24 w 360"/>
                  <a:gd name="T17" fmla="*/ 0 h 366"/>
                  <a:gd name="T18" fmla="*/ 159 w 360"/>
                  <a:gd name="T19" fmla="*/ 12 h 366"/>
                  <a:gd name="T20" fmla="*/ 156 w 360"/>
                  <a:gd name="T21" fmla="*/ 25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6" name="Freeform 85"/>
              <p:cNvSpPr>
                <a:spLocks noChangeAspect="1"/>
              </p:cNvSpPr>
              <p:nvPr/>
            </p:nvSpPr>
            <p:spPr bwMode="auto">
              <a:xfrm>
                <a:off x="986" y="1577"/>
                <a:ext cx="274" cy="264"/>
              </a:xfrm>
              <a:custGeom>
                <a:avLst/>
                <a:gdLst>
                  <a:gd name="T0" fmla="*/ 156 w 360"/>
                  <a:gd name="T1" fmla="*/ 25 h 366"/>
                  <a:gd name="T2" fmla="*/ 145 w 360"/>
                  <a:gd name="T3" fmla="*/ 133 h 366"/>
                  <a:gd name="T4" fmla="*/ 61 w 360"/>
                  <a:gd name="T5" fmla="*/ 126 h 366"/>
                  <a:gd name="T6" fmla="*/ 64 w 360"/>
                  <a:gd name="T7" fmla="*/ 131 h 366"/>
                  <a:gd name="T8" fmla="*/ 24 w 360"/>
                  <a:gd name="T9" fmla="*/ 126 h 366"/>
                  <a:gd name="T10" fmla="*/ 21 w 360"/>
                  <a:gd name="T11" fmla="*/ 137 h 366"/>
                  <a:gd name="T12" fmla="*/ 0 w 360"/>
                  <a:gd name="T13" fmla="*/ 136 h 366"/>
                  <a:gd name="T14" fmla="*/ 5 w 360"/>
                  <a:gd name="T15" fmla="*/ 108 h 366"/>
                  <a:gd name="T16" fmla="*/ 24 w 360"/>
                  <a:gd name="T17" fmla="*/ 0 h 366"/>
                  <a:gd name="T18" fmla="*/ 159 w 360"/>
                  <a:gd name="T19" fmla="*/ 12 h 366"/>
                  <a:gd name="T20" fmla="*/ 156 w 360"/>
                  <a:gd name="T21" fmla="*/ 25 h 366"/>
                  <a:gd name="T22" fmla="*/ 156 w 360"/>
                  <a:gd name="T23" fmla="*/ 27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7" name="Freeform 86"/>
              <p:cNvSpPr>
                <a:spLocks noChangeAspect="1"/>
              </p:cNvSpPr>
              <p:nvPr/>
            </p:nvSpPr>
            <p:spPr bwMode="auto">
              <a:xfrm>
                <a:off x="2111" y="1153"/>
                <a:ext cx="234" cy="190"/>
              </a:xfrm>
              <a:custGeom>
                <a:avLst/>
                <a:gdLst>
                  <a:gd name="T0" fmla="*/ 132 w 306"/>
                  <a:gd name="T1" fmla="*/ 51 h 264"/>
                  <a:gd name="T2" fmla="*/ 132 w 306"/>
                  <a:gd name="T3" fmla="*/ 69 h 264"/>
                  <a:gd name="T4" fmla="*/ 137 w 306"/>
                  <a:gd name="T5" fmla="*/ 90 h 264"/>
                  <a:gd name="T6" fmla="*/ 137 w 306"/>
                  <a:gd name="T7" fmla="*/ 94 h 264"/>
                  <a:gd name="T8" fmla="*/ 134 w 306"/>
                  <a:gd name="T9" fmla="*/ 99 h 264"/>
                  <a:gd name="T10" fmla="*/ 132 w 306"/>
                  <a:gd name="T11" fmla="*/ 99 h 264"/>
                  <a:gd name="T12" fmla="*/ 113 w 306"/>
                  <a:gd name="T13" fmla="*/ 90 h 264"/>
                  <a:gd name="T14" fmla="*/ 105 w 306"/>
                  <a:gd name="T15" fmla="*/ 87 h 264"/>
                  <a:gd name="T16" fmla="*/ 94 w 306"/>
                  <a:gd name="T17" fmla="*/ 78 h 264"/>
                  <a:gd name="T18" fmla="*/ 3 w 306"/>
                  <a:gd name="T19" fmla="*/ 91 h 264"/>
                  <a:gd name="T20" fmla="*/ 0 w 306"/>
                  <a:gd name="T21" fmla="*/ 87 h 264"/>
                  <a:gd name="T22" fmla="*/ 16 w 306"/>
                  <a:gd name="T23" fmla="*/ 71 h 264"/>
                  <a:gd name="T24" fmla="*/ 11 w 306"/>
                  <a:gd name="T25" fmla="*/ 60 h 264"/>
                  <a:gd name="T26" fmla="*/ 29 w 306"/>
                  <a:gd name="T27" fmla="*/ 56 h 264"/>
                  <a:gd name="T28" fmla="*/ 43 w 306"/>
                  <a:gd name="T29" fmla="*/ 56 h 264"/>
                  <a:gd name="T30" fmla="*/ 59 w 306"/>
                  <a:gd name="T31" fmla="*/ 51 h 264"/>
                  <a:gd name="T32" fmla="*/ 67 w 306"/>
                  <a:gd name="T33" fmla="*/ 45 h 264"/>
                  <a:gd name="T34" fmla="*/ 64 w 306"/>
                  <a:gd name="T35" fmla="*/ 38 h 264"/>
                  <a:gd name="T36" fmla="*/ 67 w 306"/>
                  <a:gd name="T37" fmla="*/ 34 h 264"/>
                  <a:gd name="T38" fmla="*/ 64 w 306"/>
                  <a:gd name="T39" fmla="*/ 36 h 264"/>
                  <a:gd name="T40" fmla="*/ 62 w 306"/>
                  <a:gd name="T41" fmla="*/ 31 h 264"/>
                  <a:gd name="T42" fmla="*/ 78 w 306"/>
                  <a:gd name="T43" fmla="*/ 12 h 264"/>
                  <a:gd name="T44" fmla="*/ 86 w 306"/>
                  <a:gd name="T45" fmla="*/ 4 h 264"/>
                  <a:gd name="T46" fmla="*/ 115 w 306"/>
                  <a:gd name="T47" fmla="*/ 0 h 264"/>
                  <a:gd name="T48" fmla="*/ 121 w 306"/>
                  <a:gd name="T49" fmla="*/ 22 h 264"/>
                  <a:gd name="T50" fmla="*/ 123 w 306"/>
                  <a:gd name="T51" fmla="*/ 34 h 264"/>
                  <a:gd name="T52" fmla="*/ 126 w 306"/>
                  <a:gd name="T53" fmla="*/ 34 h 264"/>
                  <a:gd name="T54" fmla="*/ 132 w 306"/>
                  <a:gd name="T55" fmla="*/ 51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8" name="Freeform 87"/>
              <p:cNvSpPr>
                <a:spLocks noChangeAspect="1"/>
              </p:cNvSpPr>
              <p:nvPr/>
            </p:nvSpPr>
            <p:spPr bwMode="auto">
              <a:xfrm>
                <a:off x="2111" y="1153"/>
                <a:ext cx="234" cy="190"/>
              </a:xfrm>
              <a:custGeom>
                <a:avLst/>
                <a:gdLst>
                  <a:gd name="T0" fmla="*/ 132 w 306"/>
                  <a:gd name="T1" fmla="*/ 51 h 264"/>
                  <a:gd name="T2" fmla="*/ 132 w 306"/>
                  <a:gd name="T3" fmla="*/ 69 h 264"/>
                  <a:gd name="T4" fmla="*/ 137 w 306"/>
                  <a:gd name="T5" fmla="*/ 90 h 264"/>
                  <a:gd name="T6" fmla="*/ 137 w 306"/>
                  <a:gd name="T7" fmla="*/ 94 h 264"/>
                  <a:gd name="T8" fmla="*/ 134 w 306"/>
                  <a:gd name="T9" fmla="*/ 99 h 264"/>
                  <a:gd name="T10" fmla="*/ 132 w 306"/>
                  <a:gd name="T11" fmla="*/ 99 h 264"/>
                  <a:gd name="T12" fmla="*/ 113 w 306"/>
                  <a:gd name="T13" fmla="*/ 90 h 264"/>
                  <a:gd name="T14" fmla="*/ 105 w 306"/>
                  <a:gd name="T15" fmla="*/ 87 h 264"/>
                  <a:gd name="T16" fmla="*/ 94 w 306"/>
                  <a:gd name="T17" fmla="*/ 78 h 264"/>
                  <a:gd name="T18" fmla="*/ 3 w 306"/>
                  <a:gd name="T19" fmla="*/ 91 h 264"/>
                  <a:gd name="T20" fmla="*/ 0 w 306"/>
                  <a:gd name="T21" fmla="*/ 87 h 264"/>
                  <a:gd name="T22" fmla="*/ 16 w 306"/>
                  <a:gd name="T23" fmla="*/ 71 h 264"/>
                  <a:gd name="T24" fmla="*/ 11 w 306"/>
                  <a:gd name="T25" fmla="*/ 60 h 264"/>
                  <a:gd name="T26" fmla="*/ 29 w 306"/>
                  <a:gd name="T27" fmla="*/ 56 h 264"/>
                  <a:gd name="T28" fmla="*/ 43 w 306"/>
                  <a:gd name="T29" fmla="*/ 56 h 264"/>
                  <a:gd name="T30" fmla="*/ 59 w 306"/>
                  <a:gd name="T31" fmla="*/ 51 h 264"/>
                  <a:gd name="T32" fmla="*/ 67 w 306"/>
                  <a:gd name="T33" fmla="*/ 45 h 264"/>
                  <a:gd name="T34" fmla="*/ 64 w 306"/>
                  <a:gd name="T35" fmla="*/ 38 h 264"/>
                  <a:gd name="T36" fmla="*/ 67 w 306"/>
                  <a:gd name="T37" fmla="*/ 34 h 264"/>
                  <a:gd name="T38" fmla="*/ 64 w 306"/>
                  <a:gd name="T39" fmla="*/ 36 h 264"/>
                  <a:gd name="T40" fmla="*/ 62 w 306"/>
                  <a:gd name="T41" fmla="*/ 31 h 264"/>
                  <a:gd name="T42" fmla="*/ 78 w 306"/>
                  <a:gd name="T43" fmla="*/ 12 h 264"/>
                  <a:gd name="T44" fmla="*/ 86 w 306"/>
                  <a:gd name="T45" fmla="*/ 4 h 264"/>
                  <a:gd name="T46" fmla="*/ 115 w 306"/>
                  <a:gd name="T47" fmla="*/ 0 h 264"/>
                  <a:gd name="T48" fmla="*/ 121 w 306"/>
                  <a:gd name="T49" fmla="*/ 22 h 264"/>
                  <a:gd name="T50" fmla="*/ 123 w 306"/>
                  <a:gd name="T51" fmla="*/ 34 h 264"/>
                  <a:gd name="T52" fmla="*/ 126 w 306"/>
                  <a:gd name="T53" fmla="*/ 34 h 264"/>
                  <a:gd name="T54" fmla="*/ 132 w 306"/>
                  <a:gd name="T55" fmla="*/ 51 h 264"/>
                  <a:gd name="T56" fmla="*/ 132 w 306"/>
                  <a:gd name="T57" fmla="*/ 54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09" name="Freeform 88"/>
              <p:cNvSpPr>
                <a:spLocks noChangeAspect="1"/>
              </p:cNvSpPr>
              <p:nvPr/>
            </p:nvSpPr>
            <p:spPr bwMode="auto">
              <a:xfrm>
                <a:off x="2308" y="1555"/>
                <a:ext cx="23" cy="31"/>
              </a:xfrm>
              <a:custGeom>
                <a:avLst/>
                <a:gdLst>
                  <a:gd name="T0" fmla="*/ 0 w 30"/>
                  <a:gd name="T1" fmla="*/ 0 h 42"/>
                  <a:gd name="T2" fmla="*/ 14 w 30"/>
                  <a:gd name="T3" fmla="*/ 17 h 42"/>
                  <a:gd name="T4" fmla="*/ 0 w 30"/>
                  <a:gd name="T5" fmla="*/ 0 h 42"/>
                  <a:gd name="T6" fmla="*/ 0 w 30"/>
                  <a:gd name="T7" fmla="*/ 2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0" name="Freeform 89"/>
              <p:cNvSpPr>
                <a:spLocks noChangeAspect="1"/>
              </p:cNvSpPr>
              <p:nvPr/>
            </p:nvSpPr>
            <p:spPr bwMode="auto">
              <a:xfrm>
                <a:off x="1993" y="1555"/>
                <a:ext cx="334" cy="139"/>
              </a:xfrm>
              <a:custGeom>
                <a:avLst/>
                <a:gdLst>
                  <a:gd name="T0" fmla="*/ 194 w 438"/>
                  <a:gd name="T1" fmla="*/ 20 h 192"/>
                  <a:gd name="T2" fmla="*/ 186 w 438"/>
                  <a:gd name="T3" fmla="*/ 30 h 192"/>
                  <a:gd name="T4" fmla="*/ 178 w 438"/>
                  <a:gd name="T5" fmla="*/ 30 h 192"/>
                  <a:gd name="T6" fmla="*/ 175 w 438"/>
                  <a:gd name="T7" fmla="*/ 25 h 192"/>
                  <a:gd name="T8" fmla="*/ 172 w 438"/>
                  <a:gd name="T9" fmla="*/ 28 h 192"/>
                  <a:gd name="T10" fmla="*/ 175 w 438"/>
                  <a:gd name="T11" fmla="*/ 30 h 192"/>
                  <a:gd name="T12" fmla="*/ 165 w 438"/>
                  <a:gd name="T13" fmla="*/ 30 h 192"/>
                  <a:gd name="T14" fmla="*/ 178 w 438"/>
                  <a:gd name="T15" fmla="*/ 32 h 192"/>
                  <a:gd name="T16" fmla="*/ 172 w 438"/>
                  <a:gd name="T17" fmla="*/ 41 h 192"/>
                  <a:gd name="T18" fmla="*/ 165 w 438"/>
                  <a:gd name="T19" fmla="*/ 39 h 192"/>
                  <a:gd name="T20" fmla="*/ 172 w 438"/>
                  <a:gd name="T21" fmla="*/ 41 h 192"/>
                  <a:gd name="T22" fmla="*/ 181 w 438"/>
                  <a:gd name="T23" fmla="*/ 37 h 192"/>
                  <a:gd name="T24" fmla="*/ 184 w 438"/>
                  <a:gd name="T25" fmla="*/ 41 h 192"/>
                  <a:gd name="T26" fmla="*/ 181 w 438"/>
                  <a:gd name="T27" fmla="*/ 46 h 192"/>
                  <a:gd name="T28" fmla="*/ 175 w 438"/>
                  <a:gd name="T29" fmla="*/ 43 h 192"/>
                  <a:gd name="T30" fmla="*/ 168 w 438"/>
                  <a:gd name="T31" fmla="*/ 48 h 192"/>
                  <a:gd name="T32" fmla="*/ 165 w 438"/>
                  <a:gd name="T33" fmla="*/ 48 h 192"/>
                  <a:gd name="T34" fmla="*/ 165 w 438"/>
                  <a:gd name="T35" fmla="*/ 52 h 192"/>
                  <a:gd name="T36" fmla="*/ 160 w 438"/>
                  <a:gd name="T37" fmla="*/ 48 h 192"/>
                  <a:gd name="T38" fmla="*/ 162 w 438"/>
                  <a:gd name="T39" fmla="*/ 54 h 192"/>
                  <a:gd name="T40" fmla="*/ 154 w 438"/>
                  <a:gd name="T41" fmla="*/ 62 h 192"/>
                  <a:gd name="T42" fmla="*/ 154 w 438"/>
                  <a:gd name="T43" fmla="*/ 68 h 192"/>
                  <a:gd name="T44" fmla="*/ 152 w 438"/>
                  <a:gd name="T45" fmla="*/ 66 h 192"/>
                  <a:gd name="T46" fmla="*/ 149 w 438"/>
                  <a:gd name="T47" fmla="*/ 71 h 192"/>
                  <a:gd name="T48" fmla="*/ 138 w 438"/>
                  <a:gd name="T49" fmla="*/ 73 h 192"/>
                  <a:gd name="T50" fmla="*/ 136 w 438"/>
                  <a:gd name="T51" fmla="*/ 73 h 192"/>
                  <a:gd name="T52" fmla="*/ 109 w 438"/>
                  <a:gd name="T53" fmla="*/ 54 h 192"/>
                  <a:gd name="T54" fmla="*/ 82 w 438"/>
                  <a:gd name="T55" fmla="*/ 59 h 192"/>
                  <a:gd name="T56" fmla="*/ 75 w 438"/>
                  <a:gd name="T57" fmla="*/ 51 h 192"/>
                  <a:gd name="T58" fmla="*/ 45 w 438"/>
                  <a:gd name="T59" fmla="*/ 54 h 192"/>
                  <a:gd name="T60" fmla="*/ 29 w 438"/>
                  <a:gd name="T61" fmla="*/ 62 h 192"/>
                  <a:gd name="T62" fmla="*/ 0 w 438"/>
                  <a:gd name="T63" fmla="*/ 64 h 192"/>
                  <a:gd name="T64" fmla="*/ 0 w 438"/>
                  <a:gd name="T65" fmla="*/ 57 h 192"/>
                  <a:gd name="T66" fmla="*/ 8 w 438"/>
                  <a:gd name="T67" fmla="*/ 57 h 192"/>
                  <a:gd name="T68" fmla="*/ 11 w 438"/>
                  <a:gd name="T69" fmla="*/ 51 h 192"/>
                  <a:gd name="T70" fmla="*/ 29 w 438"/>
                  <a:gd name="T71" fmla="*/ 41 h 192"/>
                  <a:gd name="T72" fmla="*/ 34 w 438"/>
                  <a:gd name="T73" fmla="*/ 34 h 192"/>
                  <a:gd name="T74" fmla="*/ 37 w 438"/>
                  <a:gd name="T75" fmla="*/ 37 h 192"/>
                  <a:gd name="T76" fmla="*/ 50 w 438"/>
                  <a:gd name="T77" fmla="*/ 30 h 192"/>
                  <a:gd name="T78" fmla="*/ 56 w 438"/>
                  <a:gd name="T79" fmla="*/ 25 h 192"/>
                  <a:gd name="T80" fmla="*/ 56 w 438"/>
                  <a:gd name="T81" fmla="*/ 18 h 192"/>
                  <a:gd name="T82" fmla="*/ 181 w 438"/>
                  <a:gd name="T83" fmla="*/ 0 h 192"/>
                  <a:gd name="T84" fmla="*/ 189 w 438"/>
                  <a:gd name="T85" fmla="*/ 9 h 192"/>
                  <a:gd name="T86" fmla="*/ 184 w 438"/>
                  <a:gd name="T87" fmla="*/ 5 h 192"/>
                  <a:gd name="T88" fmla="*/ 186 w 438"/>
                  <a:gd name="T89" fmla="*/ 9 h 192"/>
                  <a:gd name="T90" fmla="*/ 181 w 438"/>
                  <a:gd name="T91" fmla="*/ 7 h 192"/>
                  <a:gd name="T92" fmla="*/ 184 w 438"/>
                  <a:gd name="T93" fmla="*/ 9 h 192"/>
                  <a:gd name="T94" fmla="*/ 178 w 438"/>
                  <a:gd name="T95" fmla="*/ 9 h 192"/>
                  <a:gd name="T96" fmla="*/ 178 w 438"/>
                  <a:gd name="T97" fmla="*/ 12 h 192"/>
                  <a:gd name="T98" fmla="*/ 175 w 438"/>
                  <a:gd name="T99" fmla="*/ 12 h 192"/>
                  <a:gd name="T100" fmla="*/ 175 w 438"/>
                  <a:gd name="T101" fmla="*/ 14 h 192"/>
                  <a:gd name="T102" fmla="*/ 170 w 438"/>
                  <a:gd name="T103" fmla="*/ 14 h 192"/>
                  <a:gd name="T104" fmla="*/ 165 w 438"/>
                  <a:gd name="T105" fmla="*/ 7 h 192"/>
                  <a:gd name="T106" fmla="*/ 170 w 438"/>
                  <a:gd name="T107" fmla="*/ 18 h 192"/>
                  <a:gd name="T108" fmla="*/ 184 w 438"/>
                  <a:gd name="T109" fmla="*/ 14 h 192"/>
                  <a:gd name="T110" fmla="*/ 184 w 438"/>
                  <a:gd name="T111" fmla="*/ 20 h 192"/>
                  <a:gd name="T112" fmla="*/ 186 w 438"/>
                  <a:gd name="T113" fmla="*/ 20 h 192"/>
                  <a:gd name="T114" fmla="*/ 189 w 438"/>
                  <a:gd name="T115" fmla="*/ 14 h 192"/>
                  <a:gd name="T116" fmla="*/ 194 w 438"/>
                  <a:gd name="T117" fmla="*/ 20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1" name="Freeform 90"/>
              <p:cNvSpPr>
                <a:spLocks noChangeAspect="1"/>
              </p:cNvSpPr>
              <p:nvPr/>
            </p:nvSpPr>
            <p:spPr bwMode="auto">
              <a:xfrm>
                <a:off x="1993" y="1555"/>
                <a:ext cx="334" cy="139"/>
              </a:xfrm>
              <a:custGeom>
                <a:avLst/>
                <a:gdLst>
                  <a:gd name="T0" fmla="*/ 194 w 438"/>
                  <a:gd name="T1" fmla="*/ 20 h 192"/>
                  <a:gd name="T2" fmla="*/ 186 w 438"/>
                  <a:gd name="T3" fmla="*/ 30 h 192"/>
                  <a:gd name="T4" fmla="*/ 178 w 438"/>
                  <a:gd name="T5" fmla="*/ 30 h 192"/>
                  <a:gd name="T6" fmla="*/ 175 w 438"/>
                  <a:gd name="T7" fmla="*/ 25 h 192"/>
                  <a:gd name="T8" fmla="*/ 172 w 438"/>
                  <a:gd name="T9" fmla="*/ 28 h 192"/>
                  <a:gd name="T10" fmla="*/ 175 w 438"/>
                  <a:gd name="T11" fmla="*/ 30 h 192"/>
                  <a:gd name="T12" fmla="*/ 165 w 438"/>
                  <a:gd name="T13" fmla="*/ 30 h 192"/>
                  <a:gd name="T14" fmla="*/ 178 w 438"/>
                  <a:gd name="T15" fmla="*/ 32 h 192"/>
                  <a:gd name="T16" fmla="*/ 172 w 438"/>
                  <a:gd name="T17" fmla="*/ 41 h 192"/>
                  <a:gd name="T18" fmla="*/ 165 w 438"/>
                  <a:gd name="T19" fmla="*/ 39 h 192"/>
                  <a:gd name="T20" fmla="*/ 172 w 438"/>
                  <a:gd name="T21" fmla="*/ 41 h 192"/>
                  <a:gd name="T22" fmla="*/ 181 w 438"/>
                  <a:gd name="T23" fmla="*/ 37 h 192"/>
                  <a:gd name="T24" fmla="*/ 184 w 438"/>
                  <a:gd name="T25" fmla="*/ 41 h 192"/>
                  <a:gd name="T26" fmla="*/ 181 w 438"/>
                  <a:gd name="T27" fmla="*/ 46 h 192"/>
                  <a:gd name="T28" fmla="*/ 175 w 438"/>
                  <a:gd name="T29" fmla="*/ 43 h 192"/>
                  <a:gd name="T30" fmla="*/ 168 w 438"/>
                  <a:gd name="T31" fmla="*/ 48 h 192"/>
                  <a:gd name="T32" fmla="*/ 165 w 438"/>
                  <a:gd name="T33" fmla="*/ 48 h 192"/>
                  <a:gd name="T34" fmla="*/ 165 w 438"/>
                  <a:gd name="T35" fmla="*/ 52 h 192"/>
                  <a:gd name="T36" fmla="*/ 160 w 438"/>
                  <a:gd name="T37" fmla="*/ 48 h 192"/>
                  <a:gd name="T38" fmla="*/ 162 w 438"/>
                  <a:gd name="T39" fmla="*/ 54 h 192"/>
                  <a:gd name="T40" fmla="*/ 154 w 438"/>
                  <a:gd name="T41" fmla="*/ 62 h 192"/>
                  <a:gd name="T42" fmla="*/ 154 w 438"/>
                  <a:gd name="T43" fmla="*/ 68 h 192"/>
                  <a:gd name="T44" fmla="*/ 152 w 438"/>
                  <a:gd name="T45" fmla="*/ 66 h 192"/>
                  <a:gd name="T46" fmla="*/ 149 w 438"/>
                  <a:gd name="T47" fmla="*/ 71 h 192"/>
                  <a:gd name="T48" fmla="*/ 138 w 438"/>
                  <a:gd name="T49" fmla="*/ 73 h 192"/>
                  <a:gd name="T50" fmla="*/ 136 w 438"/>
                  <a:gd name="T51" fmla="*/ 73 h 192"/>
                  <a:gd name="T52" fmla="*/ 109 w 438"/>
                  <a:gd name="T53" fmla="*/ 54 h 192"/>
                  <a:gd name="T54" fmla="*/ 82 w 438"/>
                  <a:gd name="T55" fmla="*/ 59 h 192"/>
                  <a:gd name="T56" fmla="*/ 75 w 438"/>
                  <a:gd name="T57" fmla="*/ 51 h 192"/>
                  <a:gd name="T58" fmla="*/ 45 w 438"/>
                  <a:gd name="T59" fmla="*/ 54 h 192"/>
                  <a:gd name="T60" fmla="*/ 29 w 438"/>
                  <a:gd name="T61" fmla="*/ 62 h 192"/>
                  <a:gd name="T62" fmla="*/ 0 w 438"/>
                  <a:gd name="T63" fmla="*/ 64 h 192"/>
                  <a:gd name="T64" fmla="*/ 0 w 438"/>
                  <a:gd name="T65" fmla="*/ 57 h 192"/>
                  <a:gd name="T66" fmla="*/ 8 w 438"/>
                  <a:gd name="T67" fmla="*/ 57 h 192"/>
                  <a:gd name="T68" fmla="*/ 11 w 438"/>
                  <a:gd name="T69" fmla="*/ 51 h 192"/>
                  <a:gd name="T70" fmla="*/ 29 w 438"/>
                  <a:gd name="T71" fmla="*/ 41 h 192"/>
                  <a:gd name="T72" fmla="*/ 34 w 438"/>
                  <a:gd name="T73" fmla="*/ 34 h 192"/>
                  <a:gd name="T74" fmla="*/ 37 w 438"/>
                  <a:gd name="T75" fmla="*/ 37 h 192"/>
                  <a:gd name="T76" fmla="*/ 50 w 438"/>
                  <a:gd name="T77" fmla="*/ 30 h 192"/>
                  <a:gd name="T78" fmla="*/ 56 w 438"/>
                  <a:gd name="T79" fmla="*/ 25 h 192"/>
                  <a:gd name="T80" fmla="*/ 56 w 438"/>
                  <a:gd name="T81" fmla="*/ 18 h 192"/>
                  <a:gd name="T82" fmla="*/ 181 w 438"/>
                  <a:gd name="T83" fmla="*/ 0 h 192"/>
                  <a:gd name="T84" fmla="*/ 189 w 438"/>
                  <a:gd name="T85" fmla="*/ 9 h 192"/>
                  <a:gd name="T86" fmla="*/ 184 w 438"/>
                  <a:gd name="T87" fmla="*/ 5 h 192"/>
                  <a:gd name="T88" fmla="*/ 186 w 438"/>
                  <a:gd name="T89" fmla="*/ 9 h 192"/>
                  <a:gd name="T90" fmla="*/ 181 w 438"/>
                  <a:gd name="T91" fmla="*/ 7 h 192"/>
                  <a:gd name="T92" fmla="*/ 184 w 438"/>
                  <a:gd name="T93" fmla="*/ 9 h 192"/>
                  <a:gd name="T94" fmla="*/ 178 w 438"/>
                  <a:gd name="T95" fmla="*/ 9 h 192"/>
                  <a:gd name="T96" fmla="*/ 178 w 438"/>
                  <a:gd name="T97" fmla="*/ 12 h 192"/>
                  <a:gd name="T98" fmla="*/ 175 w 438"/>
                  <a:gd name="T99" fmla="*/ 12 h 192"/>
                  <a:gd name="T100" fmla="*/ 175 w 438"/>
                  <a:gd name="T101" fmla="*/ 14 h 192"/>
                  <a:gd name="T102" fmla="*/ 170 w 438"/>
                  <a:gd name="T103" fmla="*/ 14 h 192"/>
                  <a:gd name="T104" fmla="*/ 165 w 438"/>
                  <a:gd name="T105" fmla="*/ 7 h 192"/>
                  <a:gd name="T106" fmla="*/ 170 w 438"/>
                  <a:gd name="T107" fmla="*/ 18 h 192"/>
                  <a:gd name="T108" fmla="*/ 184 w 438"/>
                  <a:gd name="T109" fmla="*/ 14 h 192"/>
                  <a:gd name="T110" fmla="*/ 184 w 438"/>
                  <a:gd name="T111" fmla="*/ 20 h 192"/>
                  <a:gd name="T112" fmla="*/ 186 w 438"/>
                  <a:gd name="T113" fmla="*/ 20 h 192"/>
                  <a:gd name="T114" fmla="*/ 189 w 438"/>
                  <a:gd name="T115" fmla="*/ 14 h 192"/>
                  <a:gd name="T116" fmla="*/ 194 w 438"/>
                  <a:gd name="T117" fmla="*/ 20 h 192"/>
                  <a:gd name="T118" fmla="*/ 194 w 438"/>
                  <a:gd name="T119" fmla="*/ 22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2" name="Freeform 91"/>
              <p:cNvSpPr>
                <a:spLocks noChangeAspect="1"/>
              </p:cNvSpPr>
              <p:nvPr/>
            </p:nvSpPr>
            <p:spPr bwMode="auto">
              <a:xfrm>
                <a:off x="2304" y="1555"/>
                <a:ext cx="4" cy="5"/>
              </a:xfrm>
              <a:custGeom>
                <a:avLst/>
                <a:gdLst>
                  <a:gd name="T0" fmla="*/ 2 w 6"/>
                  <a:gd name="T1" fmla="*/ 0 h 6"/>
                  <a:gd name="T2" fmla="*/ 0 w 6"/>
                  <a:gd name="T3" fmla="*/ 0 h 6"/>
                  <a:gd name="T4" fmla="*/ 2 w 6"/>
                  <a:gd name="T5" fmla="*/ 0 h 6"/>
                  <a:gd name="T6" fmla="*/ 2 w 6"/>
                  <a:gd name="T7" fmla="*/ 3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3" name="Freeform 92"/>
              <p:cNvSpPr>
                <a:spLocks noChangeAspect="1"/>
              </p:cNvSpPr>
              <p:nvPr/>
            </p:nvSpPr>
            <p:spPr bwMode="auto">
              <a:xfrm>
                <a:off x="1256" y="1045"/>
                <a:ext cx="256" cy="151"/>
              </a:xfrm>
              <a:custGeom>
                <a:avLst/>
                <a:gdLst>
                  <a:gd name="T0" fmla="*/ 149 w 336"/>
                  <a:gd name="T1" fmla="*/ 78 h 210"/>
                  <a:gd name="T2" fmla="*/ 0 w 336"/>
                  <a:gd name="T3" fmla="*/ 73 h 210"/>
                  <a:gd name="T4" fmla="*/ 3 w 336"/>
                  <a:gd name="T5" fmla="*/ 65 h 210"/>
                  <a:gd name="T6" fmla="*/ 8 w 336"/>
                  <a:gd name="T7" fmla="*/ 0 h 210"/>
                  <a:gd name="T8" fmla="*/ 138 w 336"/>
                  <a:gd name="T9" fmla="*/ 6 h 210"/>
                  <a:gd name="T10" fmla="*/ 149 w 336"/>
                  <a:gd name="T11" fmla="*/ 78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4" name="Freeform 93"/>
              <p:cNvSpPr>
                <a:spLocks noChangeAspect="1"/>
              </p:cNvSpPr>
              <p:nvPr/>
            </p:nvSpPr>
            <p:spPr bwMode="auto">
              <a:xfrm>
                <a:off x="1256" y="1045"/>
                <a:ext cx="256" cy="156"/>
              </a:xfrm>
              <a:custGeom>
                <a:avLst/>
                <a:gdLst>
                  <a:gd name="T0" fmla="*/ 149 w 336"/>
                  <a:gd name="T1" fmla="*/ 79 h 216"/>
                  <a:gd name="T2" fmla="*/ 0 w 336"/>
                  <a:gd name="T3" fmla="*/ 74 h 216"/>
                  <a:gd name="T4" fmla="*/ 3 w 336"/>
                  <a:gd name="T5" fmla="*/ 66 h 216"/>
                  <a:gd name="T6" fmla="*/ 8 w 336"/>
                  <a:gd name="T7" fmla="*/ 0 h 216"/>
                  <a:gd name="T8" fmla="*/ 138 w 336"/>
                  <a:gd name="T9" fmla="*/ 7 h 216"/>
                  <a:gd name="T10" fmla="*/ 149 w 336"/>
                  <a:gd name="T11" fmla="*/ 79 h 216"/>
                  <a:gd name="T12" fmla="*/ 149 w 336"/>
                  <a:gd name="T13" fmla="*/ 82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5" name="Freeform 94"/>
              <p:cNvSpPr>
                <a:spLocks noChangeAspect="1"/>
              </p:cNvSpPr>
              <p:nvPr/>
            </p:nvSpPr>
            <p:spPr bwMode="auto">
              <a:xfrm>
                <a:off x="1938" y="1339"/>
                <a:ext cx="160" cy="173"/>
              </a:xfrm>
              <a:custGeom>
                <a:avLst/>
                <a:gdLst>
                  <a:gd name="T0" fmla="*/ 93 w 210"/>
                  <a:gd name="T1" fmla="*/ 32 h 240"/>
                  <a:gd name="T2" fmla="*/ 90 w 210"/>
                  <a:gd name="T3" fmla="*/ 34 h 240"/>
                  <a:gd name="T4" fmla="*/ 93 w 210"/>
                  <a:gd name="T5" fmla="*/ 38 h 240"/>
                  <a:gd name="T6" fmla="*/ 90 w 210"/>
                  <a:gd name="T7" fmla="*/ 56 h 240"/>
                  <a:gd name="T8" fmla="*/ 75 w 210"/>
                  <a:gd name="T9" fmla="*/ 68 h 240"/>
                  <a:gd name="T10" fmla="*/ 75 w 210"/>
                  <a:gd name="T11" fmla="*/ 74 h 240"/>
                  <a:gd name="T12" fmla="*/ 69 w 210"/>
                  <a:gd name="T13" fmla="*/ 74 h 240"/>
                  <a:gd name="T14" fmla="*/ 66 w 210"/>
                  <a:gd name="T15" fmla="*/ 83 h 240"/>
                  <a:gd name="T16" fmla="*/ 59 w 210"/>
                  <a:gd name="T17" fmla="*/ 90 h 240"/>
                  <a:gd name="T18" fmla="*/ 50 w 210"/>
                  <a:gd name="T19" fmla="*/ 83 h 240"/>
                  <a:gd name="T20" fmla="*/ 34 w 210"/>
                  <a:gd name="T21" fmla="*/ 88 h 240"/>
                  <a:gd name="T22" fmla="*/ 21 w 210"/>
                  <a:gd name="T23" fmla="*/ 83 h 240"/>
                  <a:gd name="T24" fmla="*/ 16 w 210"/>
                  <a:gd name="T25" fmla="*/ 76 h 240"/>
                  <a:gd name="T26" fmla="*/ 8 w 210"/>
                  <a:gd name="T27" fmla="*/ 79 h 240"/>
                  <a:gd name="T28" fmla="*/ 0 w 210"/>
                  <a:gd name="T29" fmla="*/ 16 h 240"/>
                  <a:gd name="T30" fmla="*/ 8 w 210"/>
                  <a:gd name="T31" fmla="*/ 16 h 240"/>
                  <a:gd name="T32" fmla="*/ 27 w 210"/>
                  <a:gd name="T33" fmla="*/ 12 h 240"/>
                  <a:gd name="T34" fmla="*/ 27 w 210"/>
                  <a:gd name="T35" fmla="*/ 14 h 240"/>
                  <a:gd name="T36" fmla="*/ 43 w 210"/>
                  <a:gd name="T37" fmla="*/ 16 h 240"/>
                  <a:gd name="T38" fmla="*/ 40 w 210"/>
                  <a:gd name="T39" fmla="*/ 18 h 240"/>
                  <a:gd name="T40" fmla="*/ 50 w 210"/>
                  <a:gd name="T41" fmla="*/ 18 h 240"/>
                  <a:gd name="T42" fmla="*/ 66 w 210"/>
                  <a:gd name="T43" fmla="*/ 14 h 240"/>
                  <a:gd name="T44" fmla="*/ 72 w 210"/>
                  <a:gd name="T45" fmla="*/ 6 h 240"/>
                  <a:gd name="T46" fmla="*/ 88 w 210"/>
                  <a:gd name="T47" fmla="*/ 0 h 240"/>
                  <a:gd name="T48" fmla="*/ 93 w 210"/>
                  <a:gd name="T49" fmla="*/ 25 h 240"/>
                  <a:gd name="T50" fmla="*/ 93 w 210"/>
                  <a:gd name="T51" fmla="*/ 32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6" name="Freeform 95"/>
              <p:cNvSpPr>
                <a:spLocks noChangeAspect="1"/>
              </p:cNvSpPr>
              <p:nvPr/>
            </p:nvSpPr>
            <p:spPr bwMode="auto">
              <a:xfrm>
                <a:off x="1938" y="1339"/>
                <a:ext cx="160" cy="173"/>
              </a:xfrm>
              <a:custGeom>
                <a:avLst/>
                <a:gdLst>
                  <a:gd name="T0" fmla="*/ 93 w 210"/>
                  <a:gd name="T1" fmla="*/ 32 h 240"/>
                  <a:gd name="T2" fmla="*/ 90 w 210"/>
                  <a:gd name="T3" fmla="*/ 34 h 240"/>
                  <a:gd name="T4" fmla="*/ 93 w 210"/>
                  <a:gd name="T5" fmla="*/ 38 h 240"/>
                  <a:gd name="T6" fmla="*/ 90 w 210"/>
                  <a:gd name="T7" fmla="*/ 56 h 240"/>
                  <a:gd name="T8" fmla="*/ 75 w 210"/>
                  <a:gd name="T9" fmla="*/ 68 h 240"/>
                  <a:gd name="T10" fmla="*/ 75 w 210"/>
                  <a:gd name="T11" fmla="*/ 74 h 240"/>
                  <a:gd name="T12" fmla="*/ 69 w 210"/>
                  <a:gd name="T13" fmla="*/ 74 h 240"/>
                  <a:gd name="T14" fmla="*/ 66 w 210"/>
                  <a:gd name="T15" fmla="*/ 83 h 240"/>
                  <a:gd name="T16" fmla="*/ 59 w 210"/>
                  <a:gd name="T17" fmla="*/ 90 h 240"/>
                  <a:gd name="T18" fmla="*/ 50 w 210"/>
                  <a:gd name="T19" fmla="*/ 83 h 240"/>
                  <a:gd name="T20" fmla="*/ 34 w 210"/>
                  <a:gd name="T21" fmla="*/ 88 h 240"/>
                  <a:gd name="T22" fmla="*/ 21 w 210"/>
                  <a:gd name="T23" fmla="*/ 83 h 240"/>
                  <a:gd name="T24" fmla="*/ 16 w 210"/>
                  <a:gd name="T25" fmla="*/ 76 h 240"/>
                  <a:gd name="T26" fmla="*/ 8 w 210"/>
                  <a:gd name="T27" fmla="*/ 79 h 240"/>
                  <a:gd name="T28" fmla="*/ 0 w 210"/>
                  <a:gd name="T29" fmla="*/ 16 h 240"/>
                  <a:gd name="T30" fmla="*/ 8 w 210"/>
                  <a:gd name="T31" fmla="*/ 16 h 240"/>
                  <a:gd name="T32" fmla="*/ 27 w 210"/>
                  <a:gd name="T33" fmla="*/ 12 h 240"/>
                  <a:gd name="T34" fmla="*/ 27 w 210"/>
                  <a:gd name="T35" fmla="*/ 14 h 240"/>
                  <a:gd name="T36" fmla="*/ 43 w 210"/>
                  <a:gd name="T37" fmla="*/ 16 h 240"/>
                  <a:gd name="T38" fmla="*/ 40 w 210"/>
                  <a:gd name="T39" fmla="*/ 18 h 240"/>
                  <a:gd name="T40" fmla="*/ 50 w 210"/>
                  <a:gd name="T41" fmla="*/ 18 h 240"/>
                  <a:gd name="T42" fmla="*/ 66 w 210"/>
                  <a:gd name="T43" fmla="*/ 14 h 240"/>
                  <a:gd name="T44" fmla="*/ 72 w 210"/>
                  <a:gd name="T45" fmla="*/ 6 h 240"/>
                  <a:gd name="T46" fmla="*/ 88 w 210"/>
                  <a:gd name="T47" fmla="*/ 0 h 240"/>
                  <a:gd name="T48" fmla="*/ 93 w 210"/>
                  <a:gd name="T49" fmla="*/ 25 h 240"/>
                  <a:gd name="T50" fmla="*/ 93 w 210"/>
                  <a:gd name="T51" fmla="*/ 32 h 240"/>
                  <a:gd name="T52" fmla="*/ 93 w 210"/>
                  <a:gd name="T53" fmla="*/ 34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7" name="Freeform 96"/>
              <p:cNvSpPr>
                <a:spLocks noChangeAspect="1"/>
              </p:cNvSpPr>
              <p:nvPr/>
            </p:nvSpPr>
            <p:spPr bwMode="auto">
              <a:xfrm>
                <a:off x="1256" y="1599"/>
                <a:ext cx="338" cy="164"/>
              </a:xfrm>
              <a:custGeom>
                <a:avLst/>
                <a:gdLst>
                  <a:gd name="T0" fmla="*/ 190 w 444"/>
                  <a:gd name="T1" fmla="*/ 18 h 228"/>
                  <a:gd name="T2" fmla="*/ 196 w 444"/>
                  <a:gd name="T3" fmla="*/ 45 h 228"/>
                  <a:gd name="T4" fmla="*/ 193 w 444"/>
                  <a:gd name="T5" fmla="*/ 85 h 228"/>
                  <a:gd name="T6" fmla="*/ 177 w 444"/>
                  <a:gd name="T7" fmla="*/ 78 h 228"/>
                  <a:gd name="T8" fmla="*/ 151 w 444"/>
                  <a:gd name="T9" fmla="*/ 85 h 228"/>
                  <a:gd name="T10" fmla="*/ 143 w 444"/>
                  <a:gd name="T11" fmla="*/ 80 h 228"/>
                  <a:gd name="T12" fmla="*/ 138 w 444"/>
                  <a:gd name="T13" fmla="*/ 80 h 228"/>
                  <a:gd name="T14" fmla="*/ 138 w 444"/>
                  <a:gd name="T15" fmla="*/ 78 h 228"/>
                  <a:gd name="T16" fmla="*/ 132 w 444"/>
                  <a:gd name="T17" fmla="*/ 85 h 228"/>
                  <a:gd name="T18" fmla="*/ 130 w 444"/>
                  <a:gd name="T19" fmla="*/ 80 h 228"/>
                  <a:gd name="T20" fmla="*/ 127 w 444"/>
                  <a:gd name="T21" fmla="*/ 83 h 228"/>
                  <a:gd name="T22" fmla="*/ 120 w 444"/>
                  <a:gd name="T23" fmla="*/ 78 h 228"/>
                  <a:gd name="T24" fmla="*/ 113 w 444"/>
                  <a:gd name="T25" fmla="*/ 80 h 228"/>
                  <a:gd name="T26" fmla="*/ 108 w 444"/>
                  <a:gd name="T27" fmla="*/ 73 h 228"/>
                  <a:gd name="T28" fmla="*/ 100 w 444"/>
                  <a:gd name="T29" fmla="*/ 76 h 228"/>
                  <a:gd name="T30" fmla="*/ 85 w 444"/>
                  <a:gd name="T31" fmla="*/ 71 h 228"/>
                  <a:gd name="T32" fmla="*/ 82 w 444"/>
                  <a:gd name="T33" fmla="*/ 65 h 228"/>
                  <a:gd name="T34" fmla="*/ 74 w 444"/>
                  <a:gd name="T35" fmla="*/ 67 h 228"/>
                  <a:gd name="T36" fmla="*/ 66 w 444"/>
                  <a:gd name="T37" fmla="*/ 63 h 228"/>
                  <a:gd name="T38" fmla="*/ 69 w 444"/>
                  <a:gd name="T39" fmla="*/ 16 h 228"/>
                  <a:gd name="T40" fmla="*/ 0 w 444"/>
                  <a:gd name="T41" fmla="*/ 14 h 228"/>
                  <a:gd name="T42" fmla="*/ 3 w 444"/>
                  <a:gd name="T43" fmla="*/ 0 h 228"/>
                  <a:gd name="T44" fmla="*/ 24 w 444"/>
                  <a:gd name="T45" fmla="*/ 2 h 228"/>
                  <a:gd name="T46" fmla="*/ 190 w 444"/>
                  <a:gd name="T47" fmla="*/ 4 h 228"/>
                  <a:gd name="T48" fmla="*/ 190 w 444"/>
                  <a:gd name="T49" fmla="*/ 14 h 228"/>
                  <a:gd name="T50" fmla="*/ 190 w 444"/>
                  <a:gd name="T51" fmla="*/ 1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8" name="Freeform 97"/>
              <p:cNvSpPr>
                <a:spLocks noChangeAspect="1"/>
              </p:cNvSpPr>
              <p:nvPr/>
            </p:nvSpPr>
            <p:spPr bwMode="auto">
              <a:xfrm>
                <a:off x="1256" y="1599"/>
                <a:ext cx="338" cy="164"/>
              </a:xfrm>
              <a:custGeom>
                <a:avLst/>
                <a:gdLst>
                  <a:gd name="T0" fmla="*/ 190 w 444"/>
                  <a:gd name="T1" fmla="*/ 18 h 228"/>
                  <a:gd name="T2" fmla="*/ 196 w 444"/>
                  <a:gd name="T3" fmla="*/ 45 h 228"/>
                  <a:gd name="T4" fmla="*/ 193 w 444"/>
                  <a:gd name="T5" fmla="*/ 85 h 228"/>
                  <a:gd name="T6" fmla="*/ 177 w 444"/>
                  <a:gd name="T7" fmla="*/ 78 h 228"/>
                  <a:gd name="T8" fmla="*/ 151 w 444"/>
                  <a:gd name="T9" fmla="*/ 85 h 228"/>
                  <a:gd name="T10" fmla="*/ 143 w 444"/>
                  <a:gd name="T11" fmla="*/ 80 h 228"/>
                  <a:gd name="T12" fmla="*/ 138 w 444"/>
                  <a:gd name="T13" fmla="*/ 80 h 228"/>
                  <a:gd name="T14" fmla="*/ 138 w 444"/>
                  <a:gd name="T15" fmla="*/ 78 h 228"/>
                  <a:gd name="T16" fmla="*/ 132 w 444"/>
                  <a:gd name="T17" fmla="*/ 85 h 228"/>
                  <a:gd name="T18" fmla="*/ 130 w 444"/>
                  <a:gd name="T19" fmla="*/ 80 h 228"/>
                  <a:gd name="T20" fmla="*/ 127 w 444"/>
                  <a:gd name="T21" fmla="*/ 83 h 228"/>
                  <a:gd name="T22" fmla="*/ 120 w 444"/>
                  <a:gd name="T23" fmla="*/ 78 h 228"/>
                  <a:gd name="T24" fmla="*/ 113 w 444"/>
                  <a:gd name="T25" fmla="*/ 80 h 228"/>
                  <a:gd name="T26" fmla="*/ 108 w 444"/>
                  <a:gd name="T27" fmla="*/ 73 h 228"/>
                  <a:gd name="T28" fmla="*/ 100 w 444"/>
                  <a:gd name="T29" fmla="*/ 76 h 228"/>
                  <a:gd name="T30" fmla="*/ 85 w 444"/>
                  <a:gd name="T31" fmla="*/ 71 h 228"/>
                  <a:gd name="T32" fmla="*/ 82 w 444"/>
                  <a:gd name="T33" fmla="*/ 65 h 228"/>
                  <a:gd name="T34" fmla="*/ 74 w 444"/>
                  <a:gd name="T35" fmla="*/ 67 h 228"/>
                  <a:gd name="T36" fmla="*/ 66 w 444"/>
                  <a:gd name="T37" fmla="*/ 63 h 228"/>
                  <a:gd name="T38" fmla="*/ 69 w 444"/>
                  <a:gd name="T39" fmla="*/ 16 h 228"/>
                  <a:gd name="T40" fmla="*/ 0 w 444"/>
                  <a:gd name="T41" fmla="*/ 14 h 228"/>
                  <a:gd name="T42" fmla="*/ 3 w 444"/>
                  <a:gd name="T43" fmla="*/ 0 h 228"/>
                  <a:gd name="T44" fmla="*/ 24 w 444"/>
                  <a:gd name="T45" fmla="*/ 2 h 228"/>
                  <a:gd name="T46" fmla="*/ 190 w 444"/>
                  <a:gd name="T47" fmla="*/ 4 h 228"/>
                  <a:gd name="T48" fmla="*/ 190 w 444"/>
                  <a:gd name="T49" fmla="*/ 14 h 228"/>
                  <a:gd name="T50" fmla="*/ 190 w 444"/>
                  <a:gd name="T51" fmla="*/ 18 h 228"/>
                  <a:gd name="T52" fmla="*/ 190 w 444"/>
                  <a:gd name="T53" fmla="*/ 20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19" name="Freeform 98"/>
              <p:cNvSpPr>
                <a:spLocks noChangeAspect="1"/>
              </p:cNvSpPr>
              <p:nvPr/>
            </p:nvSpPr>
            <p:spPr bwMode="auto">
              <a:xfrm>
                <a:off x="528" y="1053"/>
                <a:ext cx="307" cy="247"/>
              </a:xfrm>
              <a:custGeom>
                <a:avLst/>
                <a:gdLst>
                  <a:gd name="T0" fmla="*/ 82 w 402"/>
                  <a:gd name="T1" fmla="*/ 116 h 342"/>
                  <a:gd name="T2" fmla="*/ 0 w 402"/>
                  <a:gd name="T3" fmla="*/ 95 h 342"/>
                  <a:gd name="T4" fmla="*/ 0 w 402"/>
                  <a:gd name="T5" fmla="*/ 74 h 342"/>
                  <a:gd name="T6" fmla="*/ 14 w 402"/>
                  <a:gd name="T7" fmla="*/ 56 h 342"/>
                  <a:gd name="T8" fmla="*/ 35 w 402"/>
                  <a:gd name="T9" fmla="*/ 16 h 342"/>
                  <a:gd name="T10" fmla="*/ 37 w 402"/>
                  <a:gd name="T11" fmla="*/ 0 h 342"/>
                  <a:gd name="T12" fmla="*/ 48 w 402"/>
                  <a:gd name="T13" fmla="*/ 2 h 342"/>
                  <a:gd name="T14" fmla="*/ 56 w 402"/>
                  <a:gd name="T15" fmla="*/ 7 h 342"/>
                  <a:gd name="T16" fmla="*/ 56 w 402"/>
                  <a:gd name="T17" fmla="*/ 18 h 342"/>
                  <a:gd name="T18" fmla="*/ 64 w 402"/>
                  <a:gd name="T19" fmla="*/ 22 h 342"/>
                  <a:gd name="T20" fmla="*/ 75 w 402"/>
                  <a:gd name="T21" fmla="*/ 20 h 342"/>
                  <a:gd name="T22" fmla="*/ 88 w 402"/>
                  <a:gd name="T23" fmla="*/ 27 h 342"/>
                  <a:gd name="T24" fmla="*/ 134 w 402"/>
                  <a:gd name="T25" fmla="*/ 27 h 342"/>
                  <a:gd name="T26" fmla="*/ 171 w 402"/>
                  <a:gd name="T27" fmla="*/ 34 h 342"/>
                  <a:gd name="T28" fmla="*/ 179 w 402"/>
                  <a:gd name="T29" fmla="*/ 45 h 342"/>
                  <a:gd name="T30" fmla="*/ 155 w 402"/>
                  <a:gd name="T31" fmla="*/ 70 h 342"/>
                  <a:gd name="T32" fmla="*/ 160 w 402"/>
                  <a:gd name="T33" fmla="*/ 77 h 342"/>
                  <a:gd name="T34" fmla="*/ 144 w 402"/>
                  <a:gd name="T35" fmla="*/ 129 h 342"/>
                  <a:gd name="T36" fmla="*/ 96 w 402"/>
                  <a:gd name="T37" fmla="*/ 117 h 342"/>
                  <a:gd name="T38" fmla="*/ 82 w 402"/>
                  <a:gd name="T39" fmla="*/ 11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0" name="Freeform 99"/>
              <p:cNvSpPr>
                <a:spLocks noChangeAspect="1"/>
              </p:cNvSpPr>
              <p:nvPr/>
            </p:nvSpPr>
            <p:spPr bwMode="auto">
              <a:xfrm>
                <a:off x="528" y="1053"/>
                <a:ext cx="307" cy="247"/>
              </a:xfrm>
              <a:custGeom>
                <a:avLst/>
                <a:gdLst>
                  <a:gd name="T0" fmla="*/ 82 w 402"/>
                  <a:gd name="T1" fmla="*/ 116 h 342"/>
                  <a:gd name="T2" fmla="*/ 0 w 402"/>
                  <a:gd name="T3" fmla="*/ 95 h 342"/>
                  <a:gd name="T4" fmla="*/ 0 w 402"/>
                  <a:gd name="T5" fmla="*/ 74 h 342"/>
                  <a:gd name="T6" fmla="*/ 14 w 402"/>
                  <a:gd name="T7" fmla="*/ 56 h 342"/>
                  <a:gd name="T8" fmla="*/ 35 w 402"/>
                  <a:gd name="T9" fmla="*/ 16 h 342"/>
                  <a:gd name="T10" fmla="*/ 37 w 402"/>
                  <a:gd name="T11" fmla="*/ 0 h 342"/>
                  <a:gd name="T12" fmla="*/ 48 w 402"/>
                  <a:gd name="T13" fmla="*/ 2 h 342"/>
                  <a:gd name="T14" fmla="*/ 56 w 402"/>
                  <a:gd name="T15" fmla="*/ 7 h 342"/>
                  <a:gd name="T16" fmla="*/ 56 w 402"/>
                  <a:gd name="T17" fmla="*/ 18 h 342"/>
                  <a:gd name="T18" fmla="*/ 64 w 402"/>
                  <a:gd name="T19" fmla="*/ 22 h 342"/>
                  <a:gd name="T20" fmla="*/ 75 w 402"/>
                  <a:gd name="T21" fmla="*/ 20 h 342"/>
                  <a:gd name="T22" fmla="*/ 88 w 402"/>
                  <a:gd name="T23" fmla="*/ 27 h 342"/>
                  <a:gd name="T24" fmla="*/ 134 w 402"/>
                  <a:gd name="T25" fmla="*/ 27 h 342"/>
                  <a:gd name="T26" fmla="*/ 171 w 402"/>
                  <a:gd name="T27" fmla="*/ 34 h 342"/>
                  <a:gd name="T28" fmla="*/ 179 w 402"/>
                  <a:gd name="T29" fmla="*/ 45 h 342"/>
                  <a:gd name="T30" fmla="*/ 155 w 402"/>
                  <a:gd name="T31" fmla="*/ 70 h 342"/>
                  <a:gd name="T32" fmla="*/ 160 w 402"/>
                  <a:gd name="T33" fmla="*/ 77 h 342"/>
                  <a:gd name="T34" fmla="*/ 144 w 402"/>
                  <a:gd name="T35" fmla="*/ 129 h 342"/>
                  <a:gd name="T36" fmla="*/ 96 w 402"/>
                  <a:gd name="T37" fmla="*/ 117 h 342"/>
                  <a:gd name="T38" fmla="*/ 82 w 402"/>
                  <a:gd name="T39" fmla="*/ 116 h 342"/>
                  <a:gd name="T40" fmla="*/ 82 w 402"/>
                  <a:gd name="T41" fmla="*/ 117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1" name="Freeform 100"/>
              <p:cNvSpPr>
                <a:spLocks noChangeAspect="1"/>
              </p:cNvSpPr>
              <p:nvPr/>
            </p:nvSpPr>
            <p:spPr bwMode="auto">
              <a:xfrm>
                <a:off x="2089" y="1304"/>
                <a:ext cx="224" cy="135"/>
              </a:xfrm>
              <a:custGeom>
                <a:avLst/>
                <a:gdLst>
                  <a:gd name="T0" fmla="*/ 14 w 294"/>
                  <a:gd name="T1" fmla="*/ 9 h 186"/>
                  <a:gd name="T2" fmla="*/ 16 w 294"/>
                  <a:gd name="T3" fmla="*/ 14 h 186"/>
                  <a:gd name="T4" fmla="*/ 106 w 294"/>
                  <a:gd name="T5" fmla="*/ 0 h 186"/>
                  <a:gd name="T6" fmla="*/ 117 w 294"/>
                  <a:gd name="T7" fmla="*/ 9 h 186"/>
                  <a:gd name="T8" fmla="*/ 125 w 294"/>
                  <a:gd name="T9" fmla="*/ 12 h 186"/>
                  <a:gd name="T10" fmla="*/ 117 w 294"/>
                  <a:gd name="T11" fmla="*/ 23 h 186"/>
                  <a:gd name="T12" fmla="*/ 120 w 294"/>
                  <a:gd name="T13" fmla="*/ 32 h 186"/>
                  <a:gd name="T14" fmla="*/ 130 w 294"/>
                  <a:gd name="T15" fmla="*/ 41 h 186"/>
                  <a:gd name="T16" fmla="*/ 120 w 294"/>
                  <a:gd name="T17" fmla="*/ 53 h 186"/>
                  <a:gd name="T18" fmla="*/ 117 w 294"/>
                  <a:gd name="T19" fmla="*/ 53 h 186"/>
                  <a:gd name="T20" fmla="*/ 111 w 294"/>
                  <a:gd name="T21" fmla="*/ 55 h 186"/>
                  <a:gd name="T22" fmla="*/ 104 w 294"/>
                  <a:gd name="T23" fmla="*/ 57 h 186"/>
                  <a:gd name="T24" fmla="*/ 32 w 294"/>
                  <a:gd name="T25" fmla="*/ 69 h 186"/>
                  <a:gd name="T26" fmla="*/ 27 w 294"/>
                  <a:gd name="T27" fmla="*/ 69 h 186"/>
                  <a:gd name="T28" fmla="*/ 11 w 294"/>
                  <a:gd name="T29" fmla="*/ 71 h 186"/>
                  <a:gd name="T30" fmla="*/ 5 w 294"/>
                  <a:gd name="T31" fmla="*/ 51 h 186"/>
                  <a:gd name="T32" fmla="*/ 5 w 294"/>
                  <a:gd name="T33" fmla="*/ 44 h 186"/>
                  <a:gd name="T34" fmla="*/ 0 w 294"/>
                  <a:gd name="T35" fmla="*/ 18 h 186"/>
                  <a:gd name="T36" fmla="*/ 14 w 294"/>
                  <a:gd name="T37" fmla="*/ 9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2" name="Freeform 101"/>
              <p:cNvSpPr>
                <a:spLocks noChangeAspect="1"/>
              </p:cNvSpPr>
              <p:nvPr/>
            </p:nvSpPr>
            <p:spPr bwMode="auto">
              <a:xfrm>
                <a:off x="2089" y="1304"/>
                <a:ext cx="224" cy="135"/>
              </a:xfrm>
              <a:custGeom>
                <a:avLst/>
                <a:gdLst>
                  <a:gd name="T0" fmla="*/ 14 w 294"/>
                  <a:gd name="T1" fmla="*/ 9 h 186"/>
                  <a:gd name="T2" fmla="*/ 16 w 294"/>
                  <a:gd name="T3" fmla="*/ 14 h 186"/>
                  <a:gd name="T4" fmla="*/ 106 w 294"/>
                  <a:gd name="T5" fmla="*/ 0 h 186"/>
                  <a:gd name="T6" fmla="*/ 117 w 294"/>
                  <a:gd name="T7" fmla="*/ 9 h 186"/>
                  <a:gd name="T8" fmla="*/ 125 w 294"/>
                  <a:gd name="T9" fmla="*/ 12 h 186"/>
                  <a:gd name="T10" fmla="*/ 117 w 294"/>
                  <a:gd name="T11" fmla="*/ 23 h 186"/>
                  <a:gd name="T12" fmla="*/ 120 w 294"/>
                  <a:gd name="T13" fmla="*/ 32 h 186"/>
                  <a:gd name="T14" fmla="*/ 130 w 294"/>
                  <a:gd name="T15" fmla="*/ 41 h 186"/>
                  <a:gd name="T16" fmla="*/ 120 w 294"/>
                  <a:gd name="T17" fmla="*/ 53 h 186"/>
                  <a:gd name="T18" fmla="*/ 117 w 294"/>
                  <a:gd name="T19" fmla="*/ 53 h 186"/>
                  <a:gd name="T20" fmla="*/ 111 w 294"/>
                  <a:gd name="T21" fmla="*/ 55 h 186"/>
                  <a:gd name="T22" fmla="*/ 104 w 294"/>
                  <a:gd name="T23" fmla="*/ 57 h 186"/>
                  <a:gd name="T24" fmla="*/ 32 w 294"/>
                  <a:gd name="T25" fmla="*/ 69 h 186"/>
                  <a:gd name="T26" fmla="*/ 27 w 294"/>
                  <a:gd name="T27" fmla="*/ 69 h 186"/>
                  <a:gd name="T28" fmla="*/ 11 w 294"/>
                  <a:gd name="T29" fmla="*/ 71 h 186"/>
                  <a:gd name="T30" fmla="*/ 5 w 294"/>
                  <a:gd name="T31" fmla="*/ 51 h 186"/>
                  <a:gd name="T32" fmla="*/ 5 w 294"/>
                  <a:gd name="T33" fmla="*/ 44 h 186"/>
                  <a:gd name="T34" fmla="*/ 0 w 294"/>
                  <a:gd name="T35" fmla="*/ 18 h 186"/>
                  <a:gd name="T36" fmla="*/ 14 w 294"/>
                  <a:gd name="T37" fmla="*/ 9 h 186"/>
                  <a:gd name="T38" fmla="*/ 14 w 294"/>
                  <a:gd name="T39" fmla="*/ 12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3" name="Freeform 102"/>
              <p:cNvSpPr>
                <a:spLocks noChangeAspect="1"/>
              </p:cNvSpPr>
              <p:nvPr/>
            </p:nvSpPr>
            <p:spPr bwMode="auto">
              <a:xfrm>
                <a:off x="2400" y="1270"/>
                <a:ext cx="27" cy="34"/>
              </a:xfrm>
              <a:custGeom>
                <a:avLst/>
                <a:gdLst>
                  <a:gd name="T0" fmla="*/ 15 w 36"/>
                  <a:gd name="T1" fmla="*/ 11 h 48"/>
                  <a:gd name="T2" fmla="*/ 12 w 36"/>
                  <a:gd name="T3" fmla="*/ 13 h 48"/>
                  <a:gd name="T4" fmla="*/ 10 w 36"/>
                  <a:gd name="T5" fmla="*/ 9 h 48"/>
                  <a:gd name="T6" fmla="*/ 10 w 36"/>
                  <a:gd name="T7" fmla="*/ 15 h 48"/>
                  <a:gd name="T8" fmla="*/ 2 w 36"/>
                  <a:gd name="T9" fmla="*/ 17 h 48"/>
                  <a:gd name="T10" fmla="*/ 0 w 36"/>
                  <a:gd name="T11" fmla="*/ 2 h 48"/>
                  <a:gd name="T12" fmla="*/ 7 w 36"/>
                  <a:gd name="T13" fmla="*/ 0 h 48"/>
                  <a:gd name="T14" fmla="*/ 15 w 36"/>
                  <a:gd name="T15" fmla="*/ 9 h 48"/>
                  <a:gd name="T16" fmla="*/ 15 w 36"/>
                  <a:gd name="T17" fmla="*/ 11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4" name="Freeform 103"/>
              <p:cNvSpPr>
                <a:spLocks noChangeAspect="1"/>
              </p:cNvSpPr>
              <p:nvPr/>
            </p:nvSpPr>
            <p:spPr bwMode="auto">
              <a:xfrm>
                <a:off x="2400" y="1270"/>
                <a:ext cx="27" cy="34"/>
              </a:xfrm>
              <a:custGeom>
                <a:avLst/>
                <a:gdLst>
                  <a:gd name="T0" fmla="*/ 15 w 36"/>
                  <a:gd name="T1" fmla="*/ 11 h 48"/>
                  <a:gd name="T2" fmla="*/ 12 w 36"/>
                  <a:gd name="T3" fmla="*/ 13 h 48"/>
                  <a:gd name="T4" fmla="*/ 10 w 36"/>
                  <a:gd name="T5" fmla="*/ 9 h 48"/>
                  <a:gd name="T6" fmla="*/ 10 w 36"/>
                  <a:gd name="T7" fmla="*/ 15 h 48"/>
                  <a:gd name="T8" fmla="*/ 2 w 36"/>
                  <a:gd name="T9" fmla="*/ 17 h 48"/>
                  <a:gd name="T10" fmla="*/ 0 w 36"/>
                  <a:gd name="T11" fmla="*/ 2 h 48"/>
                  <a:gd name="T12" fmla="*/ 7 w 36"/>
                  <a:gd name="T13" fmla="*/ 0 h 48"/>
                  <a:gd name="T14" fmla="*/ 15 w 36"/>
                  <a:gd name="T15" fmla="*/ 9 h 48"/>
                  <a:gd name="T16" fmla="*/ 15 w 36"/>
                  <a:gd name="T17" fmla="*/ 11 h 48"/>
                  <a:gd name="T18" fmla="*/ 15 w 36"/>
                  <a:gd name="T19" fmla="*/ 13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5" name="Freeform 104"/>
              <p:cNvSpPr>
                <a:spLocks noChangeAspect="1"/>
              </p:cNvSpPr>
              <p:nvPr/>
            </p:nvSpPr>
            <p:spPr bwMode="auto">
              <a:xfrm>
                <a:off x="2034" y="1651"/>
                <a:ext cx="196" cy="143"/>
              </a:xfrm>
              <a:custGeom>
                <a:avLst/>
                <a:gdLst>
                  <a:gd name="T0" fmla="*/ 113 w 258"/>
                  <a:gd name="T1" fmla="*/ 22 h 198"/>
                  <a:gd name="T2" fmla="*/ 100 w 258"/>
                  <a:gd name="T3" fmla="*/ 38 h 198"/>
                  <a:gd name="T4" fmla="*/ 103 w 258"/>
                  <a:gd name="T5" fmla="*/ 43 h 198"/>
                  <a:gd name="T6" fmla="*/ 90 w 258"/>
                  <a:gd name="T7" fmla="*/ 54 h 198"/>
                  <a:gd name="T8" fmla="*/ 87 w 258"/>
                  <a:gd name="T9" fmla="*/ 52 h 198"/>
                  <a:gd name="T10" fmla="*/ 87 w 258"/>
                  <a:gd name="T11" fmla="*/ 56 h 198"/>
                  <a:gd name="T12" fmla="*/ 74 w 258"/>
                  <a:gd name="T13" fmla="*/ 63 h 198"/>
                  <a:gd name="T14" fmla="*/ 74 w 258"/>
                  <a:gd name="T15" fmla="*/ 68 h 198"/>
                  <a:gd name="T16" fmla="*/ 68 w 258"/>
                  <a:gd name="T17" fmla="*/ 66 h 198"/>
                  <a:gd name="T18" fmla="*/ 71 w 258"/>
                  <a:gd name="T19" fmla="*/ 70 h 198"/>
                  <a:gd name="T20" fmla="*/ 68 w 258"/>
                  <a:gd name="T21" fmla="*/ 74 h 198"/>
                  <a:gd name="T22" fmla="*/ 61 w 258"/>
                  <a:gd name="T23" fmla="*/ 72 h 198"/>
                  <a:gd name="T24" fmla="*/ 50 w 258"/>
                  <a:gd name="T25" fmla="*/ 54 h 198"/>
                  <a:gd name="T26" fmla="*/ 21 w 258"/>
                  <a:gd name="T27" fmla="*/ 34 h 198"/>
                  <a:gd name="T28" fmla="*/ 13 w 258"/>
                  <a:gd name="T29" fmla="*/ 22 h 198"/>
                  <a:gd name="T30" fmla="*/ 0 w 258"/>
                  <a:gd name="T31" fmla="*/ 18 h 198"/>
                  <a:gd name="T32" fmla="*/ 5 w 258"/>
                  <a:gd name="T33" fmla="*/ 12 h 198"/>
                  <a:gd name="T34" fmla="*/ 21 w 258"/>
                  <a:gd name="T35" fmla="*/ 5 h 198"/>
                  <a:gd name="T36" fmla="*/ 50 w 258"/>
                  <a:gd name="T37" fmla="*/ 0 h 198"/>
                  <a:gd name="T38" fmla="*/ 58 w 258"/>
                  <a:gd name="T39" fmla="*/ 9 h 198"/>
                  <a:gd name="T40" fmla="*/ 84 w 258"/>
                  <a:gd name="T41" fmla="*/ 5 h 198"/>
                  <a:gd name="T42" fmla="*/ 110 w 258"/>
                  <a:gd name="T43" fmla="*/ 22 h 198"/>
                  <a:gd name="T44" fmla="*/ 113 w 258"/>
                  <a:gd name="T45" fmla="*/ 22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6" name="Freeform 105"/>
              <p:cNvSpPr>
                <a:spLocks noChangeAspect="1"/>
              </p:cNvSpPr>
              <p:nvPr/>
            </p:nvSpPr>
            <p:spPr bwMode="auto">
              <a:xfrm>
                <a:off x="2034" y="1651"/>
                <a:ext cx="196" cy="143"/>
              </a:xfrm>
              <a:custGeom>
                <a:avLst/>
                <a:gdLst>
                  <a:gd name="T0" fmla="*/ 113 w 258"/>
                  <a:gd name="T1" fmla="*/ 22 h 198"/>
                  <a:gd name="T2" fmla="*/ 100 w 258"/>
                  <a:gd name="T3" fmla="*/ 38 h 198"/>
                  <a:gd name="T4" fmla="*/ 103 w 258"/>
                  <a:gd name="T5" fmla="*/ 43 h 198"/>
                  <a:gd name="T6" fmla="*/ 90 w 258"/>
                  <a:gd name="T7" fmla="*/ 54 h 198"/>
                  <a:gd name="T8" fmla="*/ 87 w 258"/>
                  <a:gd name="T9" fmla="*/ 52 h 198"/>
                  <a:gd name="T10" fmla="*/ 87 w 258"/>
                  <a:gd name="T11" fmla="*/ 56 h 198"/>
                  <a:gd name="T12" fmla="*/ 74 w 258"/>
                  <a:gd name="T13" fmla="*/ 63 h 198"/>
                  <a:gd name="T14" fmla="*/ 74 w 258"/>
                  <a:gd name="T15" fmla="*/ 68 h 198"/>
                  <a:gd name="T16" fmla="*/ 68 w 258"/>
                  <a:gd name="T17" fmla="*/ 66 h 198"/>
                  <a:gd name="T18" fmla="*/ 71 w 258"/>
                  <a:gd name="T19" fmla="*/ 70 h 198"/>
                  <a:gd name="T20" fmla="*/ 68 w 258"/>
                  <a:gd name="T21" fmla="*/ 74 h 198"/>
                  <a:gd name="T22" fmla="*/ 61 w 258"/>
                  <a:gd name="T23" fmla="*/ 72 h 198"/>
                  <a:gd name="T24" fmla="*/ 50 w 258"/>
                  <a:gd name="T25" fmla="*/ 54 h 198"/>
                  <a:gd name="T26" fmla="*/ 21 w 258"/>
                  <a:gd name="T27" fmla="*/ 34 h 198"/>
                  <a:gd name="T28" fmla="*/ 13 w 258"/>
                  <a:gd name="T29" fmla="*/ 22 h 198"/>
                  <a:gd name="T30" fmla="*/ 0 w 258"/>
                  <a:gd name="T31" fmla="*/ 18 h 198"/>
                  <a:gd name="T32" fmla="*/ 5 w 258"/>
                  <a:gd name="T33" fmla="*/ 12 h 198"/>
                  <a:gd name="T34" fmla="*/ 21 w 258"/>
                  <a:gd name="T35" fmla="*/ 5 h 198"/>
                  <a:gd name="T36" fmla="*/ 50 w 258"/>
                  <a:gd name="T37" fmla="*/ 0 h 198"/>
                  <a:gd name="T38" fmla="*/ 58 w 258"/>
                  <a:gd name="T39" fmla="*/ 9 h 198"/>
                  <a:gd name="T40" fmla="*/ 84 w 258"/>
                  <a:gd name="T41" fmla="*/ 5 h 198"/>
                  <a:gd name="T42" fmla="*/ 110 w 258"/>
                  <a:gd name="T43" fmla="*/ 22 h 198"/>
                  <a:gd name="T44" fmla="*/ 113 w 258"/>
                  <a:gd name="T45" fmla="*/ 22 h 198"/>
                  <a:gd name="T46" fmla="*/ 113 w 258"/>
                  <a:gd name="T47" fmla="*/ 25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7" name="Freeform 106"/>
              <p:cNvSpPr>
                <a:spLocks noChangeAspect="1"/>
              </p:cNvSpPr>
              <p:nvPr/>
            </p:nvSpPr>
            <p:spPr bwMode="auto">
              <a:xfrm>
                <a:off x="1242" y="1188"/>
                <a:ext cx="275" cy="168"/>
              </a:xfrm>
              <a:custGeom>
                <a:avLst/>
                <a:gdLst>
                  <a:gd name="T0" fmla="*/ 160 w 360"/>
                  <a:gd name="T1" fmla="*/ 62 h 234"/>
                  <a:gd name="T2" fmla="*/ 157 w 360"/>
                  <a:gd name="T3" fmla="*/ 65 h 234"/>
                  <a:gd name="T4" fmla="*/ 160 w 360"/>
                  <a:gd name="T5" fmla="*/ 71 h 234"/>
                  <a:gd name="T6" fmla="*/ 155 w 360"/>
                  <a:gd name="T7" fmla="*/ 80 h 234"/>
                  <a:gd name="T8" fmla="*/ 160 w 360"/>
                  <a:gd name="T9" fmla="*/ 87 h 234"/>
                  <a:gd name="T10" fmla="*/ 157 w 360"/>
                  <a:gd name="T11" fmla="*/ 87 h 234"/>
                  <a:gd name="T12" fmla="*/ 144 w 360"/>
                  <a:gd name="T13" fmla="*/ 78 h 234"/>
                  <a:gd name="T14" fmla="*/ 128 w 360"/>
                  <a:gd name="T15" fmla="*/ 80 h 234"/>
                  <a:gd name="T16" fmla="*/ 118 w 360"/>
                  <a:gd name="T17" fmla="*/ 73 h 234"/>
                  <a:gd name="T18" fmla="*/ 0 w 360"/>
                  <a:gd name="T19" fmla="*/ 69 h 234"/>
                  <a:gd name="T20" fmla="*/ 3 w 360"/>
                  <a:gd name="T21" fmla="*/ 57 h 234"/>
                  <a:gd name="T22" fmla="*/ 5 w 360"/>
                  <a:gd name="T23" fmla="*/ 20 h 234"/>
                  <a:gd name="T24" fmla="*/ 8 w 360"/>
                  <a:gd name="T25" fmla="*/ 0 h 234"/>
                  <a:gd name="T26" fmla="*/ 157 w 360"/>
                  <a:gd name="T27" fmla="*/ 4 h 234"/>
                  <a:gd name="T28" fmla="*/ 152 w 360"/>
                  <a:gd name="T29" fmla="*/ 11 h 234"/>
                  <a:gd name="T30" fmla="*/ 160 w 360"/>
                  <a:gd name="T31" fmla="*/ 20 h 234"/>
                  <a:gd name="T32" fmla="*/ 160 w 360"/>
                  <a:gd name="T33" fmla="*/ 53 h 234"/>
                  <a:gd name="T34" fmla="*/ 160 w 360"/>
                  <a:gd name="T35" fmla="*/ 62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8" name="Freeform 107"/>
              <p:cNvSpPr>
                <a:spLocks noChangeAspect="1"/>
              </p:cNvSpPr>
              <p:nvPr/>
            </p:nvSpPr>
            <p:spPr bwMode="auto">
              <a:xfrm>
                <a:off x="1242" y="1188"/>
                <a:ext cx="275" cy="168"/>
              </a:xfrm>
              <a:custGeom>
                <a:avLst/>
                <a:gdLst>
                  <a:gd name="T0" fmla="*/ 160 w 360"/>
                  <a:gd name="T1" fmla="*/ 62 h 234"/>
                  <a:gd name="T2" fmla="*/ 157 w 360"/>
                  <a:gd name="T3" fmla="*/ 65 h 234"/>
                  <a:gd name="T4" fmla="*/ 160 w 360"/>
                  <a:gd name="T5" fmla="*/ 71 h 234"/>
                  <a:gd name="T6" fmla="*/ 155 w 360"/>
                  <a:gd name="T7" fmla="*/ 80 h 234"/>
                  <a:gd name="T8" fmla="*/ 160 w 360"/>
                  <a:gd name="T9" fmla="*/ 87 h 234"/>
                  <a:gd name="T10" fmla="*/ 157 w 360"/>
                  <a:gd name="T11" fmla="*/ 87 h 234"/>
                  <a:gd name="T12" fmla="*/ 144 w 360"/>
                  <a:gd name="T13" fmla="*/ 78 h 234"/>
                  <a:gd name="T14" fmla="*/ 128 w 360"/>
                  <a:gd name="T15" fmla="*/ 80 h 234"/>
                  <a:gd name="T16" fmla="*/ 118 w 360"/>
                  <a:gd name="T17" fmla="*/ 73 h 234"/>
                  <a:gd name="T18" fmla="*/ 0 w 360"/>
                  <a:gd name="T19" fmla="*/ 69 h 234"/>
                  <a:gd name="T20" fmla="*/ 3 w 360"/>
                  <a:gd name="T21" fmla="*/ 57 h 234"/>
                  <a:gd name="T22" fmla="*/ 5 w 360"/>
                  <a:gd name="T23" fmla="*/ 20 h 234"/>
                  <a:gd name="T24" fmla="*/ 8 w 360"/>
                  <a:gd name="T25" fmla="*/ 0 h 234"/>
                  <a:gd name="T26" fmla="*/ 157 w 360"/>
                  <a:gd name="T27" fmla="*/ 4 h 234"/>
                  <a:gd name="T28" fmla="*/ 152 w 360"/>
                  <a:gd name="T29" fmla="*/ 11 h 234"/>
                  <a:gd name="T30" fmla="*/ 160 w 360"/>
                  <a:gd name="T31" fmla="*/ 20 h 234"/>
                  <a:gd name="T32" fmla="*/ 160 w 360"/>
                  <a:gd name="T33" fmla="*/ 53 h 234"/>
                  <a:gd name="T34" fmla="*/ 160 w 360"/>
                  <a:gd name="T35" fmla="*/ 62 h 234"/>
                  <a:gd name="T36" fmla="*/ 160 w 360"/>
                  <a:gd name="T37" fmla="*/ 65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29" name="Freeform 108"/>
              <p:cNvSpPr>
                <a:spLocks noChangeAspect="1"/>
              </p:cNvSpPr>
              <p:nvPr/>
            </p:nvSpPr>
            <p:spPr bwMode="auto">
              <a:xfrm>
                <a:off x="1759" y="1590"/>
                <a:ext cx="330" cy="108"/>
              </a:xfrm>
              <a:custGeom>
                <a:avLst/>
                <a:gdLst>
                  <a:gd name="T0" fmla="*/ 192 w 432"/>
                  <a:gd name="T1" fmla="*/ 0 h 150"/>
                  <a:gd name="T2" fmla="*/ 192 w 432"/>
                  <a:gd name="T3" fmla="*/ 6 h 150"/>
                  <a:gd name="T4" fmla="*/ 187 w 432"/>
                  <a:gd name="T5" fmla="*/ 12 h 150"/>
                  <a:gd name="T6" fmla="*/ 174 w 432"/>
                  <a:gd name="T7" fmla="*/ 18 h 150"/>
                  <a:gd name="T8" fmla="*/ 171 w 432"/>
                  <a:gd name="T9" fmla="*/ 16 h 150"/>
                  <a:gd name="T10" fmla="*/ 166 w 432"/>
                  <a:gd name="T11" fmla="*/ 22 h 150"/>
                  <a:gd name="T12" fmla="*/ 147 w 432"/>
                  <a:gd name="T13" fmla="*/ 31 h 150"/>
                  <a:gd name="T14" fmla="*/ 144 w 432"/>
                  <a:gd name="T15" fmla="*/ 38 h 150"/>
                  <a:gd name="T16" fmla="*/ 137 w 432"/>
                  <a:gd name="T17" fmla="*/ 38 h 150"/>
                  <a:gd name="T18" fmla="*/ 137 w 432"/>
                  <a:gd name="T19" fmla="*/ 45 h 150"/>
                  <a:gd name="T20" fmla="*/ 107 w 432"/>
                  <a:gd name="T21" fmla="*/ 49 h 150"/>
                  <a:gd name="T22" fmla="*/ 48 w 432"/>
                  <a:gd name="T23" fmla="*/ 51 h 150"/>
                  <a:gd name="T24" fmla="*/ 0 w 432"/>
                  <a:gd name="T25" fmla="*/ 56 h 150"/>
                  <a:gd name="T26" fmla="*/ 5 w 432"/>
                  <a:gd name="T27" fmla="*/ 51 h 150"/>
                  <a:gd name="T28" fmla="*/ 0 w 432"/>
                  <a:gd name="T29" fmla="*/ 45 h 150"/>
                  <a:gd name="T30" fmla="*/ 8 w 432"/>
                  <a:gd name="T31" fmla="*/ 42 h 150"/>
                  <a:gd name="T32" fmla="*/ 5 w 432"/>
                  <a:gd name="T33" fmla="*/ 38 h 150"/>
                  <a:gd name="T34" fmla="*/ 14 w 432"/>
                  <a:gd name="T35" fmla="*/ 31 h 150"/>
                  <a:gd name="T36" fmla="*/ 11 w 432"/>
                  <a:gd name="T37" fmla="*/ 31 h 150"/>
                  <a:gd name="T38" fmla="*/ 11 w 432"/>
                  <a:gd name="T39" fmla="*/ 29 h 150"/>
                  <a:gd name="T40" fmla="*/ 14 w 432"/>
                  <a:gd name="T41" fmla="*/ 16 h 150"/>
                  <a:gd name="T42" fmla="*/ 16 w 432"/>
                  <a:gd name="T43" fmla="*/ 18 h 150"/>
                  <a:gd name="T44" fmla="*/ 48 w 432"/>
                  <a:gd name="T45" fmla="*/ 16 h 150"/>
                  <a:gd name="T46" fmla="*/ 48 w 432"/>
                  <a:gd name="T47" fmla="*/ 12 h 150"/>
                  <a:gd name="T48" fmla="*/ 147 w 432"/>
                  <a:gd name="T49" fmla="*/ 4 h 150"/>
                  <a:gd name="T50" fmla="*/ 19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0" name="Freeform 109"/>
              <p:cNvSpPr>
                <a:spLocks noChangeAspect="1"/>
              </p:cNvSpPr>
              <p:nvPr/>
            </p:nvSpPr>
            <p:spPr bwMode="auto">
              <a:xfrm>
                <a:off x="1759" y="1590"/>
                <a:ext cx="330" cy="108"/>
              </a:xfrm>
              <a:custGeom>
                <a:avLst/>
                <a:gdLst>
                  <a:gd name="T0" fmla="*/ 192 w 432"/>
                  <a:gd name="T1" fmla="*/ 0 h 150"/>
                  <a:gd name="T2" fmla="*/ 192 w 432"/>
                  <a:gd name="T3" fmla="*/ 6 h 150"/>
                  <a:gd name="T4" fmla="*/ 187 w 432"/>
                  <a:gd name="T5" fmla="*/ 12 h 150"/>
                  <a:gd name="T6" fmla="*/ 174 w 432"/>
                  <a:gd name="T7" fmla="*/ 18 h 150"/>
                  <a:gd name="T8" fmla="*/ 171 w 432"/>
                  <a:gd name="T9" fmla="*/ 16 h 150"/>
                  <a:gd name="T10" fmla="*/ 166 w 432"/>
                  <a:gd name="T11" fmla="*/ 22 h 150"/>
                  <a:gd name="T12" fmla="*/ 147 w 432"/>
                  <a:gd name="T13" fmla="*/ 31 h 150"/>
                  <a:gd name="T14" fmla="*/ 144 w 432"/>
                  <a:gd name="T15" fmla="*/ 38 h 150"/>
                  <a:gd name="T16" fmla="*/ 137 w 432"/>
                  <a:gd name="T17" fmla="*/ 38 h 150"/>
                  <a:gd name="T18" fmla="*/ 137 w 432"/>
                  <a:gd name="T19" fmla="*/ 45 h 150"/>
                  <a:gd name="T20" fmla="*/ 107 w 432"/>
                  <a:gd name="T21" fmla="*/ 49 h 150"/>
                  <a:gd name="T22" fmla="*/ 48 w 432"/>
                  <a:gd name="T23" fmla="*/ 51 h 150"/>
                  <a:gd name="T24" fmla="*/ 0 w 432"/>
                  <a:gd name="T25" fmla="*/ 56 h 150"/>
                  <a:gd name="T26" fmla="*/ 5 w 432"/>
                  <a:gd name="T27" fmla="*/ 51 h 150"/>
                  <a:gd name="T28" fmla="*/ 0 w 432"/>
                  <a:gd name="T29" fmla="*/ 45 h 150"/>
                  <a:gd name="T30" fmla="*/ 8 w 432"/>
                  <a:gd name="T31" fmla="*/ 42 h 150"/>
                  <a:gd name="T32" fmla="*/ 5 w 432"/>
                  <a:gd name="T33" fmla="*/ 38 h 150"/>
                  <a:gd name="T34" fmla="*/ 14 w 432"/>
                  <a:gd name="T35" fmla="*/ 31 h 150"/>
                  <a:gd name="T36" fmla="*/ 11 w 432"/>
                  <a:gd name="T37" fmla="*/ 31 h 150"/>
                  <a:gd name="T38" fmla="*/ 11 w 432"/>
                  <a:gd name="T39" fmla="*/ 29 h 150"/>
                  <a:gd name="T40" fmla="*/ 14 w 432"/>
                  <a:gd name="T41" fmla="*/ 16 h 150"/>
                  <a:gd name="T42" fmla="*/ 16 w 432"/>
                  <a:gd name="T43" fmla="*/ 18 h 150"/>
                  <a:gd name="T44" fmla="*/ 48 w 432"/>
                  <a:gd name="T45" fmla="*/ 16 h 150"/>
                  <a:gd name="T46" fmla="*/ 48 w 432"/>
                  <a:gd name="T47" fmla="*/ 12 h 150"/>
                  <a:gd name="T48" fmla="*/ 147 w 432"/>
                  <a:gd name="T49" fmla="*/ 4 h 150"/>
                  <a:gd name="T50" fmla="*/ 192 w 432"/>
                  <a:gd name="T51" fmla="*/ 0 h 150"/>
                  <a:gd name="T52" fmla="*/ 192 w 432"/>
                  <a:gd name="T53" fmla="*/ 2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1" name="Freeform 110"/>
              <p:cNvSpPr>
                <a:spLocks noChangeAspect="1"/>
              </p:cNvSpPr>
              <p:nvPr/>
            </p:nvSpPr>
            <p:spPr bwMode="auto">
              <a:xfrm>
                <a:off x="1091" y="1625"/>
                <a:ext cx="545" cy="493"/>
              </a:xfrm>
              <a:custGeom>
                <a:avLst/>
                <a:gdLst>
                  <a:gd name="T0" fmla="*/ 302 w 714"/>
                  <a:gd name="T1" fmla="*/ 74 h 684"/>
                  <a:gd name="T2" fmla="*/ 304 w 714"/>
                  <a:gd name="T3" fmla="*/ 112 h 684"/>
                  <a:gd name="T4" fmla="*/ 312 w 714"/>
                  <a:gd name="T5" fmla="*/ 146 h 684"/>
                  <a:gd name="T6" fmla="*/ 307 w 714"/>
                  <a:gd name="T7" fmla="*/ 164 h 684"/>
                  <a:gd name="T8" fmla="*/ 285 w 714"/>
                  <a:gd name="T9" fmla="*/ 175 h 684"/>
                  <a:gd name="T10" fmla="*/ 285 w 714"/>
                  <a:gd name="T11" fmla="*/ 171 h 684"/>
                  <a:gd name="T12" fmla="*/ 282 w 714"/>
                  <a:gd name="T13" fmla="*/ 169 h 684"/>
                  <a:gd name="T14" fmla="*/ 282 w 714"/>
                  <a:gd name="T15" fmla="*/ 175 h 684"/>
                  <a:gd name="T16" fmla="*/ 275 w 714"/>
                  <a:gd name="T17" fmla="*/ 185 h 684"/>
                  <a:gd name="T18" fmla="*/ 262 w 714"/>
                  <a:gd name="T19" fmla="*/ 189 h 684"/>
                  <a:gd name="T20" fmla="*/ 251 w 714"/>
                  <a:gd name="T21" fmla="*/ 191 h 684"/>
                  <a:gd name="T22" fmla="*/ 245 w 714"/>
                  <a:gd name="T23" fmla="*/ 191 h 684"/>
                  <a:gd name="T24" fmla="*/ 240 w 714"/>
                  <a:gd name="T25" fmla="*/ 191 h 684"/>
                  <a:gd name="T26" fmla="*/ 245 w 714"/>
                  <a:gd name="T27" fmla="*/ 198 h 684"/>
                  <a:gd name="T28" fmla="*/ 235 w 714"/>
                  <a:gd name="T29" fmla="*/ 195 h 684"/>
                  <a:gd name="T30" fmla="*/ 232 w 714"/>
                  <a:gd name="T31" fmla="*/ 205 h 684"/>
                  <a:gd name="T32" fmla="*/ 224 w 714"/>
                  <a:gd name="T33" fmla="*/ 207 h 684"/>
                  <a:gd name="T34" fmla="*/ 221 w 714"/>
                  <a:gd name="T35" fmla="*/ 211 h 684"/>
                  <a:gd name="T36" fmla="*/ 224 w 714"/>
                  <a:gd name="T37" fmla="*/ 216 h 684"/>
                  <a:gd name="T38" fmla="*/ 216 w 714"/>
                  <a:gd name="T39" fmla="*/ 224 h 684"/>
                  <a:gd name="T40" fmla="*/ 213 w 714"/>
                  <a:gd name="T41" fmla="*/ 224 h 684"/>
                  <a:gd name="T42" fmla="*/ 211 w 714"/>
                  <a:gd name="T43" fmla="*/ 224 h 684"/>
                  <a:gd name="T44" fmla="*/ 216 w 714"/>
                  <a:gd name="T45" fmla="*/ 236 h 684"/>
                  <a:gd name="T46" fmla="*/ 200 w 714"/>
                  <a:gd name="T47" fmla="*/ 254 h 684"/>
                  <a:gd name="T48" fmla="*/ 169 w 714"/>
                  <a:gd name="T49" fmla="*/ 229 h 684"/>
                  <a:gd name="T50" fmla="*/ 149 w 714"/>
                  <a:gd name="T51" fmla="*/ 200 h 684"/>
                  <a:gd name="T52" fmla="*/ 123 w 714"/>
                  <a:gd name="T53" fmla="*/ 164 h 684"/>
                  <a:gd name="T54" fmla="*/ 91 w 714"/>
                  <a:gd name="T55" fmla="*/ 161 h 684"/>
                  <a:gd name="T56" fmla="*/ 78 w 714"/>
                  <a:gd name="T57" fmla="*/ 179 h 684"/>
                  <a:gd name="T58" fmla="*/ 46 w 714"/>
                  <a:gd name="T59" fmla="*/ 161 h 684"/>
                  <a:gd name="T60" fmla="*/ 3 w 714"/>
                  <a:gd name="T61" fmla="*/ 105 h 684"/>
                  <a:gd name="T62" fmla="*/ 85 w 714"/>
                  <a:gd name="T63" fmla="*/ 108 h 684"/>
                  <a:gd name="T64" fmla="*/ 166 w 714"/>
                  <a:gd name="T65" fmla="*/ 2 h 684"/>
                  <a:gd name="T66" fmla="*/ 171 w 714"/>
                  <a:gd name="T67" fmla="*/ 54 h 684"/>
                  <a:gd name="T68" fmla="*/ 181 w 714"/>
                  <a:gd name="T69" fmla="*/ 58 h 684"/>
                  <a:gd name="T70" fmla="*/ 205 w 714"/>
                  <a:gd name="T71" fmla="*/ 61 h 684"/>
                  <a:gd name="T72" fmla="*/ 216 w 714"/>
                  <a:gd name="T73" fmla="*/ 65 h 684"/>
                  <a:gd name="T74" fmla="*/ 227 w 714"/>
                  <a:gd name="T75" fmla="*/ 68 h 684"/>
                  <a:gd name="T76" fmla="*/ 235 w 714"/>
                  <a:gd name="T77" fmla="*/ 65 h 684"/>
                  <a:gd name="T78" fmla="*/ 240 w 714"/>
                  <a:gd name="T79" fmla="*/ 68 h 684"/>
                  <a:gd name="T80" fmla="*/ 275 w 714"/>
                  <a:gd name="T81" fmla="*/ 65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2" name="Freeform 111"/>
              <p:cNvSpPr>
                <a:spLocks noChangeAspect="1"/>
              </p:cNvSpPr>
              <p:nvPr/>
            </p:nvSpPr>
            <p:spPr bwMode="auto">
              <a:xfrm>
                <a:off x="1091" y="1625"/>
                <a:ext cx="545" cy="493"/>
              </a:xfrm>
              <a:custGeom>
                <a:avLst/>
                <a:gdLst>
                  <a:gd name="T0" fmla="*/ 302 w 714"/>
                  <a:gd name="T1" fmla="*/ 74 h 684"/>
                  <a:gd name="T2" fmla="*/ 304 w 714"/>
                  <a:gd name="T3" fmla="*/ 112 h 684"/>
                  <a:gd name="T4" fmla="*/ 312 w 714"/>
                  <a:gd name="T5" fmla="*/ 146 h 684"/>
                  <a:gd name="T6" fmla="*/ 307 w 714"/>
                  <a:gd name="T7" fmla="*/ 164 h 684"/>
                  <a:gd name="T8" fmla="*/ 285 w 714"/>
                  <a:gd name="T9" fmla="*/ 175 h 684"/>
                  <a:gd name="T10" fmla="*/ 285 w 714"/>
                  <a:gd name="T11" fmla="*/ 171 h 684"/>
                  <a:gd name="T12" fmla="*/ 282 w 714"/>
                  <a:gd name="T13" fmla="*/ 169 h 684"/>
                  <a:gd name="T14" fmla="*/ 282 w 714"/>
                  <a:gd name="T15" fmla="*/ 175 h 684"/>
                  <a:gd name="T16" fmla="*/ 275 w 714"/>
                  <a:gd name="T17" fmla="*/ 185 h 684"/>
                  <a:gd name="T18" fmla="*/ 262 w 714"/>
                  <a:gd name="T19" fmla="*/ 189 h 684"/>
                  <a:gd name="T20" fmla="*/ 251 w 714"/>
                  <a:gd name="T21" fmla="*/ 191 h 684"/>
                  <a:gd name="T22" fmla="*/ 245 w 714"/>
                  <a:gd name="T23" fmla="*/ 191 h 684"/>
                  <a:gd name="T24" fmla="*/ 240 w 714"/>
                  <a:gd name="T25" fmla="*/ 191 h 684"/>
                  <a:gd name="T26" fmla="*/ 245 w 714"/>
                  <a:gd name="T27" fmla="*/ 198 h 684"/>
                  <a:gd name="T28" fmla="*/ 235 w 714"/>
                  <a:gd name="T29" fmla="*/ 195 h 684"/>
                  <a:gd name="T30" fmla="*/ 232 w 714"/>
                  <a:gd name="T31" fmla="*/ 205 h 684"/>
                  <a:gd name="T32" fmla="*/ 224 w 714"/>
                  <a:gd name="T33" fmla="*/ 207 h 684"/>
                  <a:gd name="T34" fmla="*/ 216 w 714"/>
                  <a:gd name="T35" fmla="*/ 211 h 684"/>
                  <a:gd name="T36" fmla="*/ 221 w 714"/>
                  <a:gd name="T37" fmla="*/ 216 h 684"/>
                  <a:gd name="T38" fmla="*/ 219 w 714"/>
                  <a:gd name="T39" fmla="*/ 224 h 684"/>
                  <a:gd name="T40" fmla="*/ 216 w 714"/>
                  <a:gd name="T41" fmla="*/ 222 h 684"/>
                  <a:gd name="T42" fmla="*/ 211 w 714"/>
                  <a:gd name="T43" fmla="*/ 221 h 684"/>
                  <a:gd name="T44" fmla="*/ 219 w 714"/>
                  <a:gd name="T45" fmla="*/ 224 h 684"/>
                  <a:gd name="T46" fmla="*/ 227 w 714"/>
                  <a:gd name="T47" fmla="*/ 256 h 684"/>
                  <a:gd name="T48" fmla="*/ 176 w 714"/>
                  <a:gd name="T49" fmla="*/ 244 h 684"/>
                  <a:gd name="T50" fmla="*/ 166 w 714"/>
                  <a:gd name="T51" fmla="*/ 216 h 684"/>
                  <a:gd name="T52" fmla="*/ 137 w 714"/>
                  <a:gd name="T53" fmla="*/ 175 h 684"/>
                  <a:gd name="T54" fmla="*/ 98 w 714"/>
                  <a:gd name="T55" fmla="*/ 159 h 684"/>
                  <a:gd name="T56" fmla="*/ 85 w 714"/>
                  <a:gd name="T57" fmla="*/ 173 h 684"/>
                  <a:gd name="T58" fmla="*/ 73 w 714"/>
                  <a:gd name="T59" fmla="*/ 178 h 684"/>
                  <a:gd name="T60" fmla="*/ 37 w 714"/>
                  <a:gd name="T61" fmla="*/ 139 h 684"/>
                  <a:gd name="T62" fmla="*/ 0 w 714"/>
                  <a:gd name="T63" fmla="*/ 102 h 684"/>
                  <a:gd name="T64" fmla="*/ 96 w 714"/>
                  <a:gd name="T65" fmla="*/ 0 h 684"/>
                  <a:gd name="T66" fmla="*/ 163 w 714"/>
                  <a:gd name="T67" fmla="*/ 49 h 684"/>
                  <a:gd name="T68" fmla="*/ 179 w 714"/>
                  <a:gd name="T69" fmla="*/ 51 h 684"/>
                  <a:gd name="T70" fmla="*/ 198 w 714"/>
                  <a:gd name="T71" fmla="*/ 63 h 684"/>
                  <a:gd name="T72" fmla="*/ 211 w 714"/>
                  <a:gd name="T73" fmla="*/ 68 h 684"/>
                  <a:gd name="T74" fmla="*/ 224 w 714"/>
                  <a:gd name="T75" fmla="*/ 70 h 684"/>
                  <a:gd name="T76" fmla="*/ 230 w 714"/>
                  <a:gd name="T77" fmla="*/ 71 h 684"/>
                  <a:gd name="T78" fmla="*/ 235 w 714"/>
                  <a:gd name="T79" fmla="*/ 68 h 684"/>
                  <a:gd name="T80" fmla="*/ 248 w 714"/>
                  <a:gd name="T81" fmla="*/ 71 h 684"/>
                  <a:gd name="T82" fmla="*/ 291 w 714"/>
                  <a:gd name="T83" fmla="*/ 71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3" name="Freeform 112"/>
              <p:cNvSpPr>
                <a:spLocks noChangeAspect="1"/>
              </p:cNvSpPr>
              <p:nvPr/>
            </p:nvSpPr>
            <p:spPr bwMode="auto">
              <a:xfrm>
                <a:off x="835" y="1317"/>
                <a:ext cx="219" cy="260"/>
              </a:xfrm>
              <a:custGeom>
                <a:avLst/>
                <a:gdLst>
                  <a:gd name="T0" fmla="*/ 111 w 288"/>
                  <a:gd name="T1" fmla="*/ 136 h 360"/>
                  <a:gd name="T2" fmla="*/ 0 w 288"/>
                  <a:gd name="T3" fmla="*/ 120 h 360"/>
                  <a:gd name="T4" fmla="*/ 27 w 288"/>
                  <a:gd name="T5" fmla="*/ 0 h 360"/>
                  <a:gd name="T6" fmla="*/ 47 w 288"/>
                  <a:gd name="T7" fmla="*/ 5 h 360"/>
                  <a:gd name="T8" fmla="*/ 90 w 288"/>
                  <a:gd name="T9" fmla="*/ 12 h 360"/>
                  <a:gd name="T10" fmla="*/ 84 w 288"/>
                  <a:gd name="T11" fmla="*/ 34 h 360"/>
                  <a:gd name="T12" fmla="*/ 127 w 288"/>
                  <a:gd name="T13" fmla="*/ 40 h 360"/>
                  <a:gd name="T14" fmla="*/ 113 w 288"/>
                  <a:gd name="T15" fmla="*/ 120 h 360"/>
                  <a:gd name="T16" fmla="*/ 111 w 288"/>
                  <a:gd name="T17" fmla="*/ 136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4" name="Freeform 113"/>
              <p:cNvSpPr>
                <a:spLocks noChangeAspect="1"/>
              </p:cNvSpPr>
              <p:nvPr/>
            </p:nvSpPr>
            <p:spPr bwMode="auto">
              <a:xfrm>
                <a:off x="835" y="1317"/>
                <a:ext cx="219" cy="264"/>
              </a:xfrm>
              <a:custGeom>
                <a:avLst/>
                <a:gdLst>
                  <a:gd name="T0" fmla="*/ 111 w 288"/>
                  <a:gd name="T1" fmla="*/ 136 h 366"/>
                  <a:gd name="T2" fmla="*/ 0 w 288"/>
                  <a:gd name="T3" fmla="*/ 119 h 366"/>
                  <a:gd name="T4" fmla="*/ 27 w 288"/>
                  <a:gd name="T5" fmla="*/ 0 h 366"/>
                  <a:gd name="T6" fmla="*/ 47 w 288"/>
                  <a:gd name="T7" fmla="*/ 4 h 366"/>
                  <a:gd name="T8" fmla="*/ 90 w 288"/>
                  <a:gd name="T9" fmla="*/ 12 h 366"/>
                  <a:gd name="T10" fmla="*/ 84 w 288"/>
                  <a:gd name="T11" fmla="*/ 34 h 366"/>
                  <a:gd name="T12" fmla="*/ 127 w 288"/>
                  <a:gd name="T13" fmla="*/ 40 h 366"/>
                  <a:gd name="T14" fmla="*/ 113 w 288"/>
                  <a:gd name="T15" fmla="*/ 119 h 366"/>
                  <a:gd name="T16" fmla="*/ 111 w 288"/>
                  <a:gd name="T17" fmla="*/ 136 h 366"/>
                  <a:gd name="T18" fmla="*/ 111 w 288"/>
                  <a:gd name="T19" fmla="*/ 137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5" name="Freeform 114"/>
              <p:cNvSpPr>
                <a:spLocks noChangeAspect="1"/>
              </p:cNvSpPr>
              <p:nvPr/>
            </p:nvSpPr>
            <p:spPr bwMode="auto">
              <a:xfrm>
                <a:off x="2308" y="1140"/>
                <a:ext cx="64" cy="112"/>
              </a:xfrm>
              <a:custGeom>
                <a:avLst/>
                <a:gdLst>
                  <a:gd name="T0" fmla="*/ 32 w 84"/>
                  <a:gd name="T1" fmla="*/ 56 h 156"/>
                  <a:gd name="T2" fmla="*/ 24 w 84"/>
                  <a:gd name="T3" fmla="*/ 57 h 156"/>
                  <a:gd name="T4" fmla="*/ 16 w 84"/>
                  <a:gd name="T5" fmla="*/ 57 h 156"/>
                  <a:gd name="T6" fmla="*/ 11 w 84"/>
                  <a:gd name="T7" fmla="*/ 40 h 156"/>
                  <a:gd name="T8" fmla="*/ 8 w 84"/>
                  <a:gd name="T9" fmla="*/ 40 h 156"/>
                  <a:gd name="T10" fmla="*/ 5 w 84"/>
                  <a:gd name="T11" fmla="*/ 29 h 156"/>
                  <a:gd name="T12" fmla="*/ 0 w 84"/>
                  <a:gd name="T13" fmla="*/ 6 h 156"/>
                  <a:gd name="T14" fmla="*/ 37 w 84"/>
                  <a:gd name="T15" fmla="*/ 0 h 156"/>
                  <a:gd name="T16" fmla="*/ 37 w 84"/>
                  <a:gd name="T17" fmla="*/ 11 h 156"/>
                  <a:gd name="T18" fmla="*/ 32 w 84"/>
                  <a:gd name="T19" fmla="*/ 17 h 156"/>
                  <a:gd name="T20" fmla="*/ 29 w 84"/>
                  <a:gd name="T21" fmla="*/ 36 h 156"/>
                  <a:gd name="T22" fmla="*/ 32 w 84"/>
                  <a:gd name="T23" fmla="*/ 5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6" name="Freeform 115"/>
              <p:cNvSpPr>
                <a:spLocks noChangeAspect="1"/>
              </p:cNvSpPr>
              <p:nvPr/>
            </p:nvSpPr>
            <p:spPr bwMode="auto">
              <a:xfrm>
                <a:off x="2308" y="1140"/>
                <a:ext cx="64" cy="112"/>
              </a:xfrm>
              <a:custGeom>
                <a:avLst/>
                <a:gdLst>
                  <a:gd name="T0" fmla="*/ 32 w 84"/>
                  <a:gd name="T1" fmla="*/ 56 h 156"/>
                  <a:gd name="T2" fmla="*/ 24 w 84"/>
                  <a:gd name="T3" fmla="*/ 57 h 156"/>
                  <a:gd name="T4" fmla="*/ 16 w 84"/>
                  <a:gd name="T5" fmla="*/ 57 h 156"/>
                  <a:gd name="T6" fmla="*/ 11 w 84"/>
                  <a:gd name="T7" fmla="*/ 40 h 156"/>
                  <a:gd name="T8" fmla="*/ 8 w 84"/>
                  <a:gd name="T9" fmla="*/ 40 h 156"/>
                  <a:gd name="T10" fmla="*/ 5 w 84"/>
                  <a:gd name="T11" fmla="*/ 29 h 156"/>
                  <a:gd name="T12" fmla="*/ 0 w 84"/>
                  <a:gd name="T13" fmla="*/ 6 h 156"/>
                  <a:gd name="T14" fmla="*/ 37 w 84"/>
                  <a:gd name="T15" fmla="*/ 0 h 156"/>
                  <a:gd name="T16" fmla="*/ 37 w 84"/>
                  <a:gd name="T17" fmla="*/ 11 h 156"/>
                  <a:gd name="T18" fmla="*/ 32 w 84"/>
                  <a:gd name="T19" fmla="*/ 17 h 156"/>
                  <a:gd name="T20" fmla="*/ 29 w 84"/>
                  <a:gd name="T21" fmla="*/ 36 h 156"/>
                  <a:gd name="T22" fmla="*/ 32 w 84"/>
                  <a:gd name="T23" fmla="*/ 56 h 156"/>
                  <a:gd name="T24" fmla="*/ 32 w 84"/>
                  <a:gd name="T25" fmla="*/ 57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7" name="Freeform 116"/>
              <p:cNvSpPr>
                <a:spLocks noChangeAspect="1"/>
              </p:cNvSpPr>
              <p:nvPr/>
            </p:nvSpPr>
            <p:spPr bwMode="auto">
              <a:xfrm>
                <a:off x="2317" y="1482"/>
                <a:ext cx="0" cy="9"/>
              </a:xfrm>
              <a:custGeom>
                <a:avLst/>
                <a:gdLst>
                  <a:gd name="T0" fmla="*/ 0 h 12"/>
                  <a:gd name="T1" fmla="*/ 5 h 12"/>
                  <a:gd name="T2" fmla="*/ 0 h 12"/>
                  <a:gd name="T3" fmla="*/ 3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8" name="Freeform 117"/>
              <p:cNvSpPr>
                <a:spLocks noChangeAspect="1"/>
              </p:cNvSpPr>
              <p:nvPr/>
            </p:nvSpPr>
            <p:spPr bwMode="auto">
              <a:xfrm>
                <a:off x="2299" y="1482"/>
                <a:ext cx="14" cy="48"/>
              </a:xfrm>
              <a:custGeom>
                <a:avLst/>
                <a:gdLst>
                  <a:gd name="T0" fmla="*/ 9 w 18"/>
                  <a:gd name="T1" fmla="*/ 0 h 66"/>
                  <a:gd name="T2" fmla="*/ 3 w 18"/>
                  <a:gd name="T3" fmla="*/ 25 h 66"/>
                  <a:gd name="T4" fmla="*/ 0 w 18"/>
                  <a:gd name="T5" fmla="*/ 18 h 66"/>
                  <a:gd name="T6" fmla="*/ 3 w 18"/>
                  <a:gd name="T7" fmla="*/ 2 h 66"/>
                  <a:gd name="T8" fmla="*/ 9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39" name="Freeform 118"/>
              <p:cNvSpPr>
                <a:spLocks noChangeAspect="1"/>
              </p:cNvSpPr>
              <p:nvPr/>
            </p:nvSpPr>
            <p:spPr bwMode="auto">
              <a:xfrm>
                <a:off x="2299" y="1482"/>
                <a:ext cx="14" cy="48"/>
              </a:xfrm>
              <a:custGeom>
                <a:avLst/>
                <a:gdLst>
                  <a:gd name="T0" fmla="*/ 9 w 18"/>
                  <a:gd name="T1" fmla="*/ 0 h 66"/>
                  <a:gd name="T2" fmla="*/ 3 w 18"/>
                  <a:gd name="T3" fmla="*/ 25 h 66"/>
                  <a:gd name="T4" fmla="*/ 0 w 18"/>
                  <a:gd name="T5" fmla="*/ 18 h 66"/>
                  <a:gd name="T6" fmla="*/ 3 w 18"/>
                  <a:gd name="T7" fmla="*/ 2 h 66"/>
                  <a:gd name="T8" fmla="*/ 9 w 18"/>
                  <a:gd name="T9" fmla="*/ 0 h 66"/>
                  <a:gd name="T10" fmla="*/ 9 w 18"/>
                  <a:gd name="T11" fmla="*/ 2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0" name="Freeform 119"/>
              <p:cNvSpPr>
                <a:spLocks noChangeAspect="1"/>
              </p:cNvSpPr>
              <p:nvPr/>
            </p:nvSpPr>
            <p:spPr bwMode="auto">
              <a:xfrm>
                <a:off x="2011" y="1439"/>
                <a:ext cx="297" cy="160"/>
              </a:xfrm>
              <a:custGeom>
                <a:avLst/>
                <a:gdLst>
                  <a:gd name="T0" fmla="*/ 172 w 390"/>
                  <a:gd name="T1" fmla="*/ 61 h 222"/>
                  <a:gd name="T2" fmla="*/ 169 w 390"/>
                  <a:gd name="T3" fmla="*/ 58 h 222"/>
                  <a:gd name="T4" fmla="*/ 172 w 390"/>
                  <a:gd name="T5" fmla="*/ 61 h 222"/>
                  <a:gd name="T6" fmla="*/ 169 w 390"/>
                  <a:gd name="T7" fmla="*/ 61 h 222"/>
                  <a:gd name="T8" fmla="*/ 45 w 390"/>
                  <a:gd name="T9" fmla="*/ 79 h 222"/>
                  <a:gd name="T10" fmla="*/ 0 w 390"/>
                  <a:gd name="T11" fmla="*/ 83 h 222"/>
                  <a:gd name="T12" fmla="*/ 11 w 390"/>
                  <a:gd name="T13" fmla="*/ 79 h 222"/>
                  <a:gd name="T14" fmla="*/ 34 w 390"/>
                  <a:gd name="T15" fmla="*/ 56 h 222"/>
                  <a:gd name="T16" fmla="*/ 37 w 390"/>
                  <a:gd name="T17" fmla="*/ 63 h 222"/>
                  <a:gd name="T18" fmla="*/ 43 w 390"/>
                  <a:gd name="T19" fmla="*/ 65 h 222"/>
                  <a:gd name="T20" fmla="*/ 69 w 390"/>
                  <a:gd name="T21" fmla="*/ 56 h 222"/>
                  <a:gd name="T22" fmla="*/ 72 w 390"/>
                  <a:gd name="T23" fmla="*/ 49 h 222"/>
                  <a:gd name="T24" fmla="*/ 69 w 390"/>
                  <a:gd name="T25" fmla="*/ 49 h 222"/>
                  <a:gd name="T26" fmla="*/ 79 w 390"/>
                  <a:gd name="T27" fmla="*/ 25 h 222"/>
                  <a:gd name="T28" fmla="*/ 88 w 390"/>
                  <a:gd name="T29" fmla="*/ 27 h 222"/>
                  <a:gd name="T30" fmla="*/ 90 w 390"/>
                  <a:gd name="T31" fmla="*/ 18 h 222"/>
                  <a:gd name="T32" fmla="*/ 95 w 390"/>
                  <a:gd name="T33" fmla="*/ 18 h 222"/>
                  <a:gd name="T34" fmla="*/ 104 w 390"/>
                  <a:gd name="T35" fmla="*/ 6 h 222"/>
                  <a:gd name="T36" fmla="*/ 104 w 390"/>
                  <a:gd name="T37" fmla="*/ 0 h 222"/>
                  <a:gd name="T38" fmla="*/ 117 w 390"/>
                  <a:gd name="T39" fmla="*/ 6 h 222"/>
                  <a:gd name="T40" fmla="*/ 117 w 390"/>
                  <a:gd name="T41" fmla="*/ 2 h 222"/>
                  <a:gd name="T42" fmla="*/ 133 w 390"/>
                  <a:gd name="T43" fmla="*/ 9 h 222"/>
                  <a:gd name="T44" fmla="*/ 135 w 390"/>
                  <a:gd name="T45" fmla="*/ 12 h 222"/>
                  <a:gd name="T46" fmla="*/ 130 w 390"/>
                  <a:gd name="T47" fmla="*/ 20 h 222"/>
                  <a:gd name="T48" fmla="*/ 133 w 390"/>
                  <a:gd name="T49" fmla="*/ 22 h 222"/>
                  <a:gd name="T50" fmla="*/ 135 w 390"/>
                  <a:gd name="T51" fmla="*/ 22 h 222"/>
                  <a:gd name="T52" fmla="*/ 140 w 390"/>
                  <a:gd name="T53" fmla="*/ 25 h 222"/>
                  <a:gd name="T54" fmla="*/ 157 w 390"/>
                  <a:gd name="T55" fmla="*/ 29 h 222"/>
                  <a:gd name="T56" fmla="*/ 157 w 390"/>
                  <a:gd name="T57" fmla="*/ 36 h 222"/>
                  <a:gd name="T58" fmla="*/ 140 w 390"/>
                  <a:gd name="T59" fmla="*/ 29 h 222"/>
                  <a:gd name="T60" fmla="*/ 151 w 390"/>
                  <a:gd name="T61" fmla="*/ 38 h 222"/>
                  <a:gd name="T62" fmla="*/ 159 w 390"/>
                  <a:gd name="T63" fmla="*/ 38 h 222"/>
                  <a:gd name="T64" fmla="*/ 154 w 390"/>
                  <a:gd name="T65" fmla="*/ 40 h 222"/>
                  <a:gd name="T66" fmla="*/ 159 w 390"/>
                  <a:gd name="T67" fmla="*/ 40 h 222"/>
                  <a:gd name="T68" fmla="*/ 159 w 390"/>
                  <a:gd name="T69" fmla="*/ 43 h 222"/>
                  <a:gd name="T70" fmla="*/ 157 w 390"/>
                  <a:gd name="T71" fmla="*/ 43 h 222"/>
                  <a:gd name="T72" fmla="*/ 157 w 390"/>
                  <a:gd name="T73" fmla="*/ 45 h 222"/>
                  <a:gd name="T74" fmla="*/ 145 w 390"/>
                  <a:gd name="T75" fmla="*/ 40 h 222"/>
                  <a:gd name="T76" fmla="*/ 161 w 390"/>
                  <a:gd name="T77" fmla="*/ 51 h 222"/>
                  <a:gd name="T78" fmla="*/ 159 w 390"/>
                  <a:gd name="T79" fmla="*/ 51 h 222"/>
                  <a:gd name="T80" fmla="*/ 145 w 390"/>
                  <a:gd name="T81" fmla="*/ 45 h 222"/>
                  <a:gd name="T82" fmla="*/ 145 w 390"/>
                  <a:gd name="T83" fmla="*/ 48 h 222"/>
                  <a:gd name="T84" fmla="*/ 151 w 390"/>
                  <a:gd name="T85" fmla="*/ 49 h 222"/>
                  <a:gd name="T86" fmla="*/ 159 w 390"/>
                  <a:gd name="T87" fmla="*/ 54 h 222"/>
                  <a:gd name="T88" fmla="*/ 169 w 390"/>
                  <a:gd name="T89" fmla="*/ 51 h 222"/>
                  <a:gd name="T90" fmla="*/ 172 w 390"/>
                  <a:gd name="T91" fmla="*/ 6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1" name="Freeform 120"/>
              <p:cNvSpPr>
                <a:spLocks noChangeAspect="1"/>
              </p:cNvSpPr>
              <p:nvPr/>
            </p:nvSpPr>
            <p:spPr bwMode="auto">
              <a:xfrm>
                <a:off x="2011" y="1439"/>
                <a:ext cx="297" cy="160"/>
              </a:xfrm>
              <a:custGeom>
                <a:avLst/>
                <a:gdLst>
                  <a:gd name="T0" fmla="*/ 172 w 390"/>
                  <a:gd name="T1" fmla="*/ 61 h 222"/>
                  <a:gd name="T2" fmla="*/ 169 w 390"/>
                  <a:gd name="T3" fmla="*/ 58 h 222"/>
                  <a:gd name="T4" fmla="*/ 172 w 390"/>
                  <a:gd name="T5" fmla="*/ 61 h 222"/>
                  <a:gd name="T6" fmla="*/ 169 w 390"/>
                  <a:gd name="T7" fmla="*/ 61 h 222"/>
                  <a:gd name="T8" fmla="*/ 45 w 390"/>
                  <a:gd name="T9" fmla="*/ 79 h 222"/>
                  <a:gd name="T10" fmla="*/ 0 w 390"/>
                  <a:gd name="T11" fmla="*/ 83 h 222"/>
                  <a:gd name="T12" fmla="*/ 11 w 390"/>
                  <a:gd name="T13" fmla="*/ 79 h 222"/>
                  <a:gd name="T14" fmla="*/ 34 w 390"/>
                  <a:gd name="T15" fmla="*/ 56 h 222"/>
                  <a:gd name="T16" fmla="*/ 37 w 390"/>
                  <a:gd name="T17" fmla="*/ 63 h 222"/>
                  <a:gd name="T18" fmla="*/ 43 w 390"/>
                  <a:gd name="T19" fmla="*/ 65 h 222"/>
                  <a:gd name="T20" fmla="*/ 69 w 390"/>
                  <a:gd name="T21" fmla="*/ 56 h 222"/>
                  <a:gd name="T22" fmla="*/ 72 w 390"/>
                  <a:gd name="T23" fmla="*/ 49 h 222"/>
                  <a:gd name="T24" fmla="*/ 69 w 390"/>
                  <a:gd name="T25" fmla="*/ 49 h 222"/>
                  <a:gd name="T26" fmla="*/ 79 w 390"/>
                  <a:gd name="T27" fmla="*/ 25 h 222"/>
                  <a:gd name="T28" fmla="*/ 88 w 390"/>
                  <a:gd name="T29" fmla="*/ 27 h 222"/>
                  <a:gd name="T30" fmla="*/ 90 w 390"/>
                  <a:gd name="T31" fmla="*/ 18 h 222"/>
                  <a:gd name="T32" fmla="*/ 95 w 390"/>
                  <a:gd name="T33" fmla="*/ 18 h 222"/>
                  <a:gd name="T34" fmla="*/ 104 w 390"/>
                  <a:gd name="T35" fmla="*/ 6 h 222"/>
                  <a:gd name="T36" fmla="*/ 104 w 390"/>
                  <a:gd name="T37" fmla="*/ 0 h 222"/>
                  <a:gd name="T38" fmla="*/ 117 w 390"/>
                  <a:gd name="T39" fmla="*/ 6 h 222"/>
                  <a:gd name="T40" fmla="*/ 117 w 390"/>
                  <a:gd name="T41" fmla="*/ 2 h 222"/>
                  <a:gd name="T42" fmla="*/ 133 w 390"/>
                  <a:gd name="T43" fmla="*/ 9 h 222"/>
                  <a:gd name="T44" fmla="*/ 135 w 390"/>
                  <a:gd name="T45" fmla="*/ 12 h 222"/>
                  <a:gd name="T46" fmla="*/ 130 w 390"/>
                  <a:gd name="T47" fmla="*/ 20 h 222"/>
                  <a:gd name="T48" fmla="*/ 133 w 390"/>
                  <a:gd name="T49" fmla="*/ 22 h 222"/>
                  <a:gd name="T50" fmla="*/ 135 w 390"/>
                  <a:gd name="T51" fmla="*/ 22 h 222"/>
                  <a:gd name="T52" fmla="*/ 140 w 390"/>
                  <a:gd name="T53" fmla="*/ 25 h 222"/>
                  <a:gd name="T54" fmla="*/ 157 w 390"/>
                  <a:gd name="T55" fmla="*/ 29 h 222"/>
                  <a:gd name="T56" fmla="*/ 157 w 390"/>
                  <a:gd name="T57" fmla="*/ 36 h 222"/>
                  <a:gd name="T58" fmla="*/ 140 w 390"/>
                  <a:gd name="T59" fmla="*/ 29 h 222"/>
                  <a:gd name="T60" fmla="*/ 151 w 390"/>
                  <a:gd name="T61" fmla="*/ 38 h 222"/>
                  <a:gd name="T62" fmla="*/ 159 w 390"/>
                  <a:gd name="T63" fmla="*/ 38 h 222"/>
                  <a:gd name="T64" fmla="*/ 154 w 390"/>
                  <a:gd name="T65" fmla="*/ 40 h 222"/>
                  <a:gd name="T66" fmla="*/ 159 w 390"/>
                  <a:gd name="T67" fmla="*/ 40 h 222"/>
                  <a:gd name="T68" fmla="*/ 159 w 390"/>
                  <a:gd name="T69" fmla="*/ 43 h 222"/>
                  <a:gd name="T70" fmla="*/ 157 w 390"/>
                  <a:gd name="T71" fmla="*/ 43 h 222"/>
                  <a:gd name="T72" fmla="*/ 157 w 390"/>
                  <a:gd name="T73" fmla="*/ 45 h 222"/>
                  <a:gd name="T74" fmla="*/ 145 w 390"/>
                  <a:gd name="T75" fmla="*/ 40 h 222"/>
                  <a:gd name="T76" fmla="*/ 161 w 390"/>
                  <a:gd name="T77" fmla="*/ 51 h 222"/>
                  <a:gd name="T78" fmla="*/ 159 w 390"/>
                  <a:gd name="T79" fmla="*/ 51 h 222"/>
                  <a:gd name="T80" fmla="*/ 145 w 390"/>
                  <a:gd name="T81" fmla="*/ 45 h 222"/>
                  <a:gd name="T82" fmla="*/ 145 w 390"/>
                  <a:gd name="T83" fmla="*/ 48 h 222"/>
                  <a:gd name="T84" fmla="*/ 151 w 390"/>
                  <a:gd name="T85" fmla="*/ 49 h 222"/>
                  <a:gd name="T86" fmla="*/ 159 w 390"/>
                  <a:gd name="T87" fmla="*/ 54 h 222"/>
                  <a:gd name="T88" fmla="*/ 169 w 390"/>
                  <a:gd name="T89" fmla="*/ 51 h 222"/>
                  <a:gd name="T90" fmla="*/ 172 w 390"/>
                  <a:gd name="T91" fmla="*/ 61 h 222"/>
                  <a:gd name="T92" fmla="*/ 172 w 390"/>
                  <a:gd name="T93" fmla="*/ 63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2" name="Freeform 121"/>
              <p:cNvSpPr>
                <a:spLocks noChangeAspect="1"/>
              </p:cNvSpPr>
              <p:nvPr/>
            </p:nvSpPr>
            <p:spPr bwMode="auto">
              <a:xfrm>
                <a:off x="592" y="941"/>
                <a:ext cx="261" cy="177"/>
              </a:xfrm>
              <a:custGeom>
                <a:avLst/>
                <a:gdLst>
                  <a:gd name="T0" fmla="*/ 11 w 342"/>
                  <a:gd name="T1" fmla="*/ 60 h 246"/>
                  <a:gd name="T2" fmla="*/ 0 w 342"/>
                  <a:gd name="T3" fmla="*/ 56 h 246"/>
                  <a:gd name="T4" fmla="*/ 3 w 342"/>
                  <a:gd name="T5" fmla="*/ 47 h 246"/>
                  <a:gd name="T6" fmla="*/ 3 w 342"/>
                  <a:gd name="T7" fmla="*/ 54 h 246"/>
                  <a:gd name="T8" fmla="*/ 8 w 342"/>
                  <a:gd name="T9" fmla="*/ 47 h 246"/>
                  <a:gd name="T10" fmla="*/ 3 w 342"/>
                  <a:gd name="T11" fmla="*/ 47 h 246"/>
                  <a:gd name="T12" fmla="*/ 5 w 342"/>
                  <a:gd name="T13" fmla="*/ 40 h 246"/>
                  <a:gd name="T14" fmla="*/ 5 w 342"/>
                  <a:gd name="T15" fmla="*/ 40 h 246"/>
                  <a:gd name="T16" fmla="*/ 5 w 342"/>
                  <a:gd name="T17" fmla="*/ 20 h 246"/>
                  <a:gd name="T18" fmla="*/ 3 w 342"/>
                  <a:gd name="T19" fmla="*/ 14 h 246"/>
                  <a:gd name="T20" fmla="*/ 5 w 342"/>
                  <a:gd name="T21" fmla="*/ 4 h 246"/>
                  <a:gd name="T22" fmla="*/ 18 w 342"/>
                  <a:gd name="T23" fmla="*/ 14 h 246"/>
                  <a:gd name="T24" fmla="*/ 32 w 342"/>
                  <a:gd name="T25" fmla="*/ 18 h 246"/>
                  <a:gd name="T26" fmla="*/ 37 w 342"/>
                  <a:gd name="T27" fmla="*/ 22 h 246"/>
                  <a:gd name="T28" fmla="*/ 37 w 342"/>
                  <a:gd name="T29" fmla="*/ 20 h 246"/>
                  <a:gd name="T30" fmla="*/ 40 w 342"/>
                  <a:gd name="T31" fmla="*/ 22 h 246"/>
                  <a:gd name="T32" fmla="*/ 40 w 342"/>
                  <a:gd name="T33" fmla="*/ 27 h 246"/>
                  <a:gd name="T34" fmla="*/ 35 w 342"/>
                  <a:gd name="T35" fmla="*/ 27 h 246"/>
                  <a:gd name="T36" fmla="*/ 27 w 342"/>
                  <a:gd name="T37" fmla="*/ 36 h 246"/>
                  <a:gd name="T38" fmla="*/ 27 w 342"/>
                  <a:gd name="T39" fmla="*/ 36 h 246"/>
                  <a:gd name="T40" fmla="*/ 40 w 342"/>
                  <a:gd name="T41" fmla="*/ 27 h 246"/>
                  <a:gd name="T42" fmla="*/ 40 w 342"/>
                  <a:gd name="T43" fmla="*/ 24 h 246"/>
                  <a:gd name="T44" fmla="*/ 43 w 342"/>
                  <a:gd name="T45" fmla="*/ 27 h 246"/>
                  <a:gd name="T46" fmla="*/ 43 w 342"/>
                  <a:gd name="T47" fmla="*/ 29 h 246"/>
                  <a:gd name="T48" fmla="*/ 37 w 342"/>
                  <a:gd name="T49" fmla="*/ 31 h 246"/>
                  <a:gd name="T50" fmla="*/ 40 w 342"/>
                  <a:gd name="T51" fmla="*/ 36 h 246"/>
                  <a:gd name="T52" fmla="*/ 37 w 342"/>
                  <a:gd name="T53" fmla="*/ 40 h 246"/>
                  <a:gd name="T54" fmla="*/ 37 w 342"/>
                  <a:gd name="T55" fmla="*/ 38 h 246"/>
                  <a:gd name="T56" fmla="*/ 32 w 342"/>
                  <a:gd name="T57" fmla="*/ 42 h 246"/>
                  <a:gd name="T58" fmla="*/ 32 w 342"/>
                  <a:gd name="T59" fmla="*/ 36 h 246"/>
                  <a:gd name="T60" fmla="*/ 27 w 342"/>
                  <a:gd name="T61" fmla="*/ 40 h 246"/>
                  <a:gd name="T62" fmla="*/ 29 w 342"/>
                  <a:gd name="T63" fmla="*/ 45 h 246"/>
                  <a:gd name="T64" fmla="*/ 43 w 342"/>
                  <a:gd name="T65" fmla="*/ 40 h 246"/>
                  <a:gd name="T66" fmla="*/ 43 w 342"/>
                  <a:gd name="T67" fmla="*/ 31 h 246"/>
                  <a:gd name="T68" fmla="*/ 48 w 342"/>
                  <a:gd name="T69" fmla="*/ 24 h 246"/>
                  <a:gd name="T70" fmla="*/ 43 w 342"/>
                  <a:gd name="T71" fmla="*/ 14 h 246"/>
                  <a:gd name="T72" fmla="*/ 48 w 342"/>
                  <a:gd name="T73" fmla="*/ 12 h 246"/>
                  <a:gd name="T74" fmla="*/ 46 w 342"/>
                  <a:gd name="T75" fmla="*/ 0 h 246"/>
                  <a:gd name="T76" fmla="*/ 152 w 342"/>
                  <a:gd name="T77" fmla="*/ 22 h 246"/>
                  <a:gd name="T78" fmla="*/ 134 w 342"/>
                  <a:gd name="T79" fmla="*/ 91 h 246"/>
                  <a:gd name="T80" fmla="*/ 96 w 342"/>
                  <a:gd name="T81" fmla="*/ 85 h 246"/>
                  <a:gd name="T82" fmla="*/ 50 w 342"/>
                  <a:gd name="T83" fmla="*/ 85 h 246"/>
                  <a:gd name="T84" fmla="*/ 37 w 342"/>
                  <a:gd name="T85" fmla="*/ 78 h 246"/>
                  <a:gd name="T86" fmla="*/ 27 w 342"/>
                  <a:gd name="T87" fmla="*/ 81 h 246"/>
                  <a:gd name="T88" fmla="*/ 18 w 342"/>
                  <a:gd name="T89" fmla="*/ 76 h 246"/>
                  <a:gd name="T90" fmla="*/ 18 w 342"/>
                  <a:gd name="T91" fmla="*/ 65 h 246"/>
                  <a:gd name="T92" fmla="*/ 11 w 342"/>
                  <a:gd name="T93" fmla="*/ 60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3" name="Freeform 122"/>
              <p:cNvSpPr>
                <a:spLocks noChangeAspect="1"/>
              </p:cNvSpPr>
              <p:nvPr/>
            </p:nvSpPr>
            <p:spPr bwMode="auto">
              <a:xfrm>
                <a:off x="592" y="941"/>
                <a:ext cx="261" cy="177"/>
              </a:xfrm>
              <a:custGeom>
                <a:avLst/>
                <a:gdLst>
                  <a:gd name="T0" fmla="*/ 11 w 342"/>
                  <a:gd name="T1" fmla="*/ 60 h 246"/>
                  <a:gd name="T2" fmla="*/ 0 w 342"/>
                  <a:gd name="T3" fmla="*/ 56 h 246"/>
                  <a:gd name="T4" fmla="*/ 3 w 342"/>
                  <a:gd name="T5" fmla="*/ 47 h 246"/>
                  <a:gd name="T6" fmla="*/ 3 w 342"/>
                  <a:gd name="T7" fmla="*/ 54 h 246"/>
                  <a:gd name="T8" fmla="*/ 8 w 342"/>
                  <a:gd name="T9" fmla="*/ 47 h 246"/>
                  <a:gd name="T10" fmla="*/ 3 w 342"/>
                  <a:gd name="T11" fmla="*/ 47 h 246"/>
                  <a:gd name="T12" fmla="*/ 5 w 342"/>
                  <a:gd name="T13" fmla="*/ 40 h 246"/>
                  <a:gd name="T14" fmla="*/ 11 w 342"/>
                  <a:gd name="T15" fmla="*/ 40 h 246"/>
                  <a:gd name="T16" fmla="*/ 5 w 342"/>
                  <a:gd name="T17" fmla="*/ 40 h 246"/>
                  <a:gd name="T18" fmla="*/ 5 w 342"/>
                  <a:gd name="T19" fmla="*/ 20 h 246"/>
                  <a:gd name="T20" fmla="*/ 3 w 342"/>
                  <a:gd name="T21" fmla="*/ 14 h 246"/>
                  <a:gd name="T22" fmla="*/ 5 w 342"/>
                  <a:gd name="T23" fmla="*/ 4 h 246"/>
                  <a:gd name="T24" fmla="*/ 18 w 342"/>
                  <a:gd name="T25" fmla="*/ 14 h 246"/>
                  <a:gd name="T26" fmla="*/ 32 w 342"/>
                  <a:gd name="T27" fmla="*/ 18 h 246"/>
                  <a:gd name="T28" fmla="*/ 37 w 342"/>
                  <a:gd name="T29" fmla="*/ 22 h 246"/>
                  <a:gd name="T30" fmla="*/ 37 w 342"/>
                  <a:gd name="T31" fmla="*/ 20 h 246"/>
                  <a:gd name="T32" fmla="*/ 40 w 342"/>
                  <a:gd name="T33" fmla="*/ 22 h 246"/>
                  <a:gd name="T34" fmla="*/ 40 w 342"/>
                  <a:gd name="T35" fmla="*/ 27 h 246"/>
                  <a:gd name="T36" fmla="*/ 35 w 342"/>
                  <a:gd name="T37" fmla="*/ 27 h 246"/>
                  <a:gd name="T38" fmla="*/ 27 w 342"/>
                  <a:gd name="T39" fmla="*/ 36 h 246"/>
                  <a:gd name="T40" fmla="*/ 32 w 342"/>
                  <a:gd name="T41" fmla="*/ 36 h 246"/>
                  <a:gd name="T42" fmla="*/ 27 w 342"/>
                  <a:gd name="T43" fmla="*/ 36 h 246"/>
                  <a:gd name="T44" fmla="*/ 40 w 342"/>
                  <a:gd name="T45" fmla="*/ 27 h 246"/>
                  <a:gd name="T46" fmla="*/ 40 w 342"/>
                  <a:gd name="T47" fmla="*/ 24 h 246"/>
                  <a:gd name="T48" fmla="*/ 43 w 342"/>
                  <a:gd name="T49" fmla="*/ 27 h 246"/>
                  <a:gd name="T50" fmla="*/ 43 w 342"/>
                  <a:gd name="T51" fmla="*/ 29 h 246"/>
                  <a:gd name="T52" fmla="*/ 37 w 342"/>
                  <a:gd name="T53" fmla="*/ 31 h 246"/>
                  <a:gd name="T54" fmla="*/ 40 w 342"/>
                  <a:gd name="T55" fmla="*/ 36 h 246"/>
                  <a:gd name="T56" fmla="*/ 37 w 342"/>
                  <a:gd name="T57" fmla="*/ 40 h 246"/>
                  <a:gd name="T58" fmla="*/ 37 w 342"/>
                  <a:gd name="T59" fmla="*/ 38 h 246"/>
                  <a:gd name="T60" fmla="*/ 32 w 342"/>
                  <a:gd name="T61" fmla="*/ 42 h 246"/>
                  <a:gd name="T62" fmla="*/ 32 w 342"/>
                  <a:gd name="T63" fmla="*/ 36 h 246"/>
                  <a:gd name="T64" fmla="*/ 27 w 342"/>
                  <a:gd name="T65" fmla="*/ 40 h 246"/>
                  <a:gd name="T66" fmla="*/ 29 w 342"/>
                  <a:gd name="T67" fmla="*/ 45 h 246"/>
                  <a:gd name="T68" fmla="*/ 43 w 342"/>
                  <a:gd name="T69" fmla="*/ 40 h 246"/>
                  <a:gd name="T70" fmla="*/ 43 w 342"/>
                  <a:gd name="T71" fmla="*/ 31 h 246"/>
                  <a:gd name="T72" fmla="*/ 48 w 342"/>
                  <a:gd name="T73" fmla="*/ 24 h 246"/>
                  <a:gd name="T74" fmla="*/ 43 w 342"/>
                  <a:gd name="T75" fmla="*/ 14 h 246"/>
                  <a:gd name="T76" fmla="*/ 48 w 342"/>
                  <a:gd name="T77" fmla="*/ 12 h 246"/>
                  <a:gd name="T78" fmla="*/ 46 w 342"/>
                  <a:gd name="T79" fmla="*/ 0 h 246"/>
                  <a:gd name="T80" fmla="*/ 152 w 342"/>
                  <a:gd name="T81" fmla="*/ 22 h 246"/>
                  <a:gd name="T82" fmla="*/ 134 w 342"/>
                  <a:gd name="T83" fmla="*/ 91 h 246"/>
                  <a:gd name="T84" fmla="*/ 96 w 342"/>
                  <a:gd name="T85" fmla="*/ 85 h 246"/>
                  <a:gd name="T86" fmla="*/ 50 w 342"/>
                  <a:gd name="T87" fmla="*/ 85 h 246"/>
                  <a:gd name="T88" fmla="*/ 37 w 342"/>
                  <a:gd name="T89" fmla="*/ 78 h 246"/>
                  <a:gd name="T90" fmla="*/ 27 w 342"/>
                  <a:gd name="T91" fmla="*/ 81 h 246"/>
                  <a:gd name="T92" fmla="*/ 18 w 342"/>
                  <a:gd name="T93" fmla="*/ 76 h 246"/>
                  <a:gd name="T94" fmla="*/ 18 w 342"/>
                  <a:gd name="T95" fmla="*/ 65 h 246"/>
                  <a:gd name="T96" fmla="*/ 11 w 342"/>
                  <a:gd name="T97" fmla="*/ 60 h 246"/>
                  <a:gd name="T98" fmla="*/ 11 w 342"/>
                  <a:gd name="T99" fmla="*/ 63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4" name="Freeform 123"/>
              <p:cNvSpPr>
                <a:spLocks noChangeAspect="1"/>
              </p:cNvSpPr>
              <p:nvPr/>
            </p:nvSpPr>
            <p:spPr bwMode="auto">
              <a:xfrm>
                <a:off x="2038" y="1400"/>
                <a:ext cx="174" cy="164"/>
              </a:xfrm>
              <a:custGeom>
                <a:avLst/>
                <a:gdLst>
                  <a:gd name="T0" fmla="*/ 61 w 228"/>
                  <a:gd name="T1" fmla="*/ 18 h 228"/>
                  <a:gd name="T2" fmla="*/ 64 w 228"/>
                  <a:gd name="T3" fmla="*/ 29 h 228"/>
                  <a:gd name="T4" fmla="*/ 78 w 228"/>
                  <a:gd name="T5" fmla="*/ 18 h 228"/>
                  <a:gd name="T6" fmla="*/ 85 w 228"/>
                  <a:gd name="T7" fmla="*/ 20 h 228"/>
                  <a:gd name="T8" fmla="*/ 91 w 228"/>
                  <a:gd name="T9" fmla="*/ 16 h 228"/>
                  <a:gd name="T10" fmla="*/ 98 w 228"/>
                  <a:gd name="T11" fmla="*/ 16 h 228"/>
                  <a:gd name="T12" fmla="*/ 102 w 228"/>
                  <a:gd name="T13" fmla="*/ 22 h 228"/>
                  <a:gd name="T14" fmla="*/ 102 w 228"/>
                  <a:gd name="T15" fmla="*/ 27 h 228"/>
                  <a:gd name="T16" fmla="*/ 88 w 228"/>
                  <a:gd name="T17" fmla="*/ 20 h 228"/>
                  <a:gd name="T18" fmla="*/ 88 w 228"/>
                  <a:gd name="T19" fmla="*/ 27 h 228"/>
                  <a:gd name="T20" fmla="*/ 80 w 228"/>
                  <a:gd name="T21" fmla="*/ 38 h 228"/>
                  <a:gd name="T22" fmla="*/ 75 w 228"/>
                  <a:gd name="T23" fmla="*/ 38 h 228"/>
                  <a:gd name="T24" fmla="*/ 73 w 228"/>
                  <a:gd name="T25" fmla="*/ 47 h 228"/>
                  <a:gd name="T26" fmla="*/ 64 w 228"/>
                  <a:gd name="T27" fmla="*/ 45 h 228"/>
                  <a:gd name="T28" fmla="*/ 53 w 228"/>
                  <a:gd name="T29" fmla="*/ 69 h 228"/>
                  <a:gd name="T30" fmla="*/ 56 w 228"/>
                  <a:gd name="T31" fmla="*/ 69 h 228"/>
                  <a:gd name="T32" fmla="*/ 53 w 228"/>
                  <a:gd name="T33" fmla="*/ 76 h 228"/>
                  <a:gd name="T34" fmla="*/ 27 w 228"/>
                  <a:gd name="T35" fmla="*/ 85 h 228"/>
                  <a:gd name="T36" fmla="*/ 21 w 228"/>
                  <a:gd name="T37" fmla="*/ 83 h 228"/>
                  <a:gd name="T38" fmla="*/ 18 w 228"/>
                  <a:gd name="T39" fmla="*/ 76 h 228"/>
                  <a:gd name="T40" fmla="*/ 5 w 228"/>
                  <a:gd name="T41" fmla="*/ 69 h 228"/>
                  <a:gd name="T42" fmla="*/ 0 w 228"/>
                  <a:gd name="T43" fmla="*/ 58 h 228"/>
                  <a:gd name="T44" fmla="*/ 8 w 228"/>
                  <a:gd name="T45" fmla="*/ 51 h 228"/>
                  <a:gd name="T46" fmla="*/ 11 w 228"/>
                  <a:gd name="T47" fmla="*/ 42 h 228"/>
                  <a:gd name="T48" fmla="*/ 16 w 228"/>
                  <a:gd name="T49" fmla="*/ 42 h 228"/>
                  <a:gd name="T50" fmla="*/ 16 w 228"/>
                  <a:gd name="T51" fmla="*/ 36 h 228"/>
                  <a:gd name="T52" fmla="*/ 32 w 228"/>
                  <a:gd name="T53" fmla="*/ 24 h 228"/>
                  <a:gd name="T54" fmla="*/ 35 w 228"/>
                  <a:gd name="T55" fmla="*/ 6 h 228"/>
                  <a:gd name="T56" fmla="*/ 32 w 228"/>
                  <a:gd name="T57" fmla="*/ 2 h 228"/>
                  <a:gd name="T58" fmla="*/ 35 w 228"/>
                  <a:gd name="T59" fmla="*/ 0 h 228"/>
                  <a:gd name="T60" fmla="*/ 40 w 228"/>
                  <a:gd name="T61" fmla="*/ 20 h 228"/>
                  <a:gd name="T62" fmla="*/ 56 w 228"/>
                  <a:gd name="T63" fmla="*/ 18 h 228"/>
                  <a:gd name="T64" fmla="*/ 61 w 228"/>
                  <a:gd name="T65" fmla="*/ 18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5" name="Freeform 124"/>
              <p:cNvSpPr>
                <a:spLocks noChangeAspect="1"/>
              </p:cNvSpPr>
              <p:nvPr/>
            </p:nvSpPr>
            <p:spPr bwMode="auto">
              <a:xfrm>
                <a:off x="2038" y="1400"/>
                <a:ext cx="174" cy="164"/>
              </a:xfrm>
              <a:custGeom>
                <a:avLst/>
                <a:gdLst>
                  <a:gd name="T0" fmla="*/ 61 w 228"/>
                  <a:gd name="T1" fmla="*/ 18 h 228"/>
                  <a:gd name="T2" fmla="*/ 64 w 228"/>
                  <a:gd name="T3" fmla="*/ 29 h 228"/>
                  <a:gd name="T4" fmla="*/ 78 w 228"/>
                  <a:gd name="T5" fmla="*/ 18 h 228"/>
                  <a:gd name="T6" fmla="*/ 85 w 228"/>
                  <a:gd name="T7" fmla="*/ 20 h 228"/>
                  <a:gd name="T8" fmla="*/ 91 w 228"/>
                  <a:gd name="T9" fmla="*/ 16 h 228"/>
                  <a:gd name="T10" fmla="*/ 98 w 228"/>
                  <a:gd name="T11" fmla="*/ 16 h 228"/>
                  <a:gd name="T12" fmla="*/ 102 w 228"/>
                  <a:gd name="T13" fmla="*/ 22 h 228"/>
                  <a:gd name="T14" fmla="*/ 102 w 228"/>
                  <a:gd name="T15" fmla="*/ 27 h 228"/>
                  <a:gd name="T16" fmla="*/ 88 w 228"/>
                  <a:gd name="T17" fmla="*/ 20 h 228"/>
                  <a:gd name="T18" fmla="*/ 88 w 228"/>
                  <a:gd name="T19" fmla="*/ 27 h 228"/>
                  <a:gd name="T20" fmla="*/ 80 w 228"/>
                  <a:gd name="T21" fmla="*/ 38 h 228"/>
                  <a:gd name="T22" fmla="*/ 75 w 228"/>
                  <a:gd name="T23" fmla="*/ 38 h 228"/>
                  <a:gd name="T24" fmla="*/ 73 w 228"/>
                  <a:gd name="T25" fmla="*/ 47 h 228"/>
                  <a:gd name="T26" fmla="*/ 64 w 228"/>
                  <a:gd name="T27" fmla="*/ 45 h 228"/>
                  <a:gd name="T28" fmla="*/ 53 w 228"/>
                  <a:gd name="T29" fmla="*/ 69 h 228"/>
                  <a:gd name="T30" fmla="*/ 56 w 228"/>
                  <a:gd name="T31" fmla="*/ 69 h 228"/>
                  <a:gd name="T32" fmla="*/ 53 w 228"/>
                  <a:gd name="T33" fmla="*/ 76 h 228"/>
                  <a:gd name="T34" fmla="*/ 27 w 228"/>
                  <a:gd name="T35" fmla="*/ 85 h 228"/>
                  <a:gd name="T36" fmla="*/ 21 w 228"/>
                  <a:gd name="T37" fmla="*/ 83 h 228"/>
                  <a:gd name="T38" fmla="*/ 18 w 228"/>
                  <a:gd name="T39" fmla="*/ 76 h 228"/>
                  <a:gd name="T40" fmla="*/ 5 w 228"/>
                  <a:gd name="T41" fmla="*/ 69 h 228"/>
                  <a:gd name="T42" fmla="*/ 0 w 228"/>
                  <a:gd name="T43" fmla="*/ 58 h 228"/>
                  <a:gd name="T44" fmla="*/ 8 w 228"/>
                  <a:gd name="T45" fmla="*/ 51 h 228"/>
                  <a:gd name="T46" fmla="*/ 11 w 228"/>
                  <a:gd name="T47" fmla="*/ 42 h 228"/>
                  <a:gd name="T48" fmla="*/ 16 w 228"/>
                  <a:gd name="T49" fmla="*/ 42 h 228"/>
                  <a:gd name="T50" fmla="*/ 16 w 228"/>
                  <a:gd name="T51" fmla="*/ 36 h 228"/>
                  <a:gd name="T52" fmla="*/ 32 w 228"/>
                  <a:gd name="T53" fmla="*/ 24 h 228"/>
                  <a:gd name="T54" fmla="*/ 35 w 228"/>
                  <a:gd name="T55" fmla="*/ 6 h 228"/>
                  <a:gd name="T56" fmla="*/ 32 w 228"/>
                  <a:gd name="T57" fmla="*/ 2 h 228"/>
                  <a:gd name="T58" fmla="*/ 35 w 228"/>
                  <a:gd name="T59" fmla="*/ 0 h 228"/>
                  <a:gd name="T60" fmla="*/ 40 w 228"/>
                  <a:gd name="T61" fmla="*/ 20 h 228"/>
                  <a:gd name="T62" fmla="*/ 56 w 228"/>
                  <a:gd name="T63" fmla="*/ 18 h 228"/>
                  <a:gd name="T64" fmla="*/ 61 w 228"/>
                  <a:gd name="T65" fmla="*/ 18 h 228"/>
                  <a:gd name="T66" fmla="*/ 61 w 228"/>
                  <a:gd name="T67" fmla="*/ 20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6" name="Freeform 125"/>
              <p:cNvSpPr>
                <a:spLocks noChangeAspect="1"/>
              </p:cNvSpPr>
              <p:nvPr/>
            </p:nvSpPr>
            <p:spPr bwMode="auto">
              <a:xfrm>
                <a:off x="1636" y="1149"/>
                <a:ext cx="205" cy="203"/>
              </a:xfrm>
              <a:custGeom>
                <a:avLst/>
                <a:gdLst>
                  <a:gd name="T0" fmla="*/ 50 w 270"/>
                  <a:gd name="T1" fmla="*/ 105 h 282"/>
                  <a:gd name="T2" fmla="*/ 42 w 270"/>
                  <a:gd name="T3" fmla="*/ 99 h 282"/>
                  <a:gd name="T4" fmla="*/ 39 w 270"/>
                  <a:gd name="T5" fmla="*/ 91 h 282"/>
                  <a:gd name="T6" fmla="*/ 42 w 270"/>
                  <a:gd name="T7" fmla="*/ 87 h 282"/>
                  <a:gd name="T8" fmla="*/ 37 w 270"/>
                  <a:gd name="T9" fmla="*/ 81 h 282"/>
                  <a:gd name="T10" fmla="*/ 34 w 270"/>
                  <a:gd name="T11" fmla="*/ 69 h 282"/>
                  <a:gd name="T12" fmla="*/ 5 w 270"/>
                  <a:gd name="T13" fmla="*/ 51 h 282"/>
                  <a:gd name="T14" fmla="*/ 5 w 270"/>
                  <a:gd name="T15" fmla="*/ 36 h 282"/>
                  <a:gd name="T16" fmla="*/ 0 w 270"/>
                  <a:gd name="T17" fmla="*/ 31 h 282"/>
                  <a:gd name="T18" fmla="*/ 5 w 270"/>
                  <a:gd name="T19" fmla="*/ 25 h 282"/>
                  <a:gd name="T20" fmla="*/ 13 w 270"/>
                  <a:gd name="T21" fmla="*/ 20 h 282"/>
                  <a:gd name="T22" fmla="*/ 13 w 270"/>
                  <a:gd name="T23" fmla="*/ 6 h 282"/>
                  <a:gd name="T24" fmla="*/ 15 w 270"/>
                  <a:gd name="T25" fmla="*/ 4 h 282"/>
                  <a:gd name="T26" fmla="*/ 20 w 270"/>
                  <a:gd name="T27" fmla="*/ 6 h 282"/>
                  <a:gd name="T28" fmla="*/ 39 w 270"/>
                  <a:gd name="T29" fmla="*/ 0 h 282"/>
                  <a:gd name="T30" fmla="*/ 39 w 270"/>
                  <a:gd name="T31" fmla="*/ 6 h 282"/>
                  <a:gd name="T32" fmla="*/ 50 w 270"/>
                  <a:gd name="T33" fmla="*/ 9 h 282"/>
                  <a:gd name="T34" fmla="*/ 55 w 270"/>
                  <a:gd name="T35" fmla="*/ 14 h 282"/>
                  <a:gd name="T36" fmla="*/ 95 w 270"/>
                  <a:gd name="T37" fmla="*/ 20 h 282"/>
                  <a:gd name="T38" fmla="*/ 103 w 270"/>
                  <a:gd name="T39" fmla="*/ 25 h 282"/>
                  <a:gd name="T40" fmla="*/ 99 w 270"/>
                  <a:gd name="T41" fmla="*/ 34 h 282"/>
                  <a:gd name="T42" fmla="*/ 105 w 270"/>
                  <a:gd name="T43" fmla="*/ 34 h 282"/>
                  <a:gd name="T44" fmla="*/ 103 w 270"/>
                  <a:gd name="T45" fmla="*/ 38 h 282"/>
                  <a:gd name="T46" fmla="*/ 108 w 270"/>
                  <a:gd name="T47" fmla="*/ 38 h 282"/>
                  <a:gd name="T48" fmla="*/ 99 w 270"/>
                  <a:gd name="T49" fmla="*/ 49 h 282"/>
                  <a:gd name="T50" fmla="*/ 103 w 270"/>
                  <a:gd name="T51" fmla="*/ 54 h 282"/>
                  <a:gd name="T52" fmla="*/ 118 w 270"/>
                  <a:gd name="T53" fmla="*/ 34 h 282"/>
                  <a:gd name="T54" fmla="*/ 108 w 270"/>
                  <a:gd name="T55" fmla="*/ 65 h 282"/>
                  <a:gd name="T56" fmla="*/ 105 w 270"/>
                  <a:gd name="T57" fmla="*/ 83 h 282"/>
                  <a:gd name="T58" fmla="*/ 110 w 270"/>
                  <a:gd name="T59" fmla="*/ 101 h 282"/>
                  <a:gd name="T60" fmla="*/ 55 w 270"/>
                  <a:gd name="T61" fmla="*/ 103 h 282"/>
                  <a:gd name="T62" fmla="*/ 50 w 270"/>
                  <a:gd name="T63" fmla="*/ 105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7" name="Freeform 126"/>
              <p:cNvSpPr>
                <a:spLocks noChangeAspect="1"/>
              </p:cNvSpPr>
              <p:nvPr/>
            </p:nvSpPr>
            <p:spPr bwMode="auto">
              <a:xfrm>
                <a:off x="1636" y="1149"/>
                <a:ext cx="205" cy="207"/>
              </a:xfrm>
              <a:custGeom>
                <a:avLst/>
                <a:gdLst>
                  <a:gd name="T0" fmla="*/ 50 w 270"/>
                  <a:gd name="T1" fmla="*/ 105 h 288"/>
                  <a:gd name="T2" fmla="*/ 42 w 270"/>
                  <a:gd name="T3" fmla="*/ 98 h 288"/>
                  <a:gd name="T4" fmla="*/ 39 w 270"/>
                  <a:gd name="T5" fmla="*/ 91 h 288"/>
                  <a:gd name="T6" fmla="*/ 42 w 270"/>
                  <a:gd name="T7" fmla="*/ 87 h 288"/>
                  <a:gd name="T8" fmla="*/ 37 w 270"/>
                  <a:gd name="T9" fmla="*/ 80 h 288"/>
                  <a:gd name="T10" fmla="*/ 34 w 270"/>
                  <a:gd name="T11" fmla="*/ 69 h 288"/>
                  <a:gd name="T12" fmla="*/ 5 w 270"/>
                  <a:gd name="T13" fmla="*/ 51 h 288"/>
                  <a:gd name="T14" fmla="*/ 5 w 270"/>
                  <a:gd name="T15" fmla="*/ 36 h 288"/>
                  <a:gd name="T16" fmla="*/ 0 w 270"/>
                  <a:gd name="T17" fmla="*/ 31 h 288"/>
                  <a:gd name="T18" fmla="*/ 5 w 270"/>
                  <a:gd name="T19" fmla="*/ 24 h 288"/>
                  <a:gd name="T20" fmla="*/ 13 w 270"/>
                  <a:gd name="T21" fmla="*/ 20 h 288"/>
                  <a:gd name="T22" fmla="*/ 13 w 270"/>
                  <a:gd name="T23" fmla="*/ 6 h 288"/>
                  <a:gd name="T24" fmla="*/ 15 w 270"/>
                  <a:gd name="T25" fmla="*/ 4 h 288"/>
                  <a:gd name="T26" fmla="*/ 20 w 270"/>
                  <a:gd name="T27" fmla="*/ 6 h 288"/>
                  <a:gd name="T28" fmla="*/ 39 w 270"/>
                  <a:gd name="T29" fmla="*/ 0 h 288"/>
                  <a:gd name="T30" fmla="*/ 39 w 270"/>
                  <a:gd name="T31" fmla="*/ 6 h 288"/>
                  <a:gd name="T32" fmla="*/ 50 w 270"/>
                  <a:gd name="T33" fmla="*/ 9 h 288"/>
                  <a:gd name="T34" fmla="*/ 55 w 270"/>
                  <a:gd name="T35" fmla="*/ 14 h 288"/>
                  <a:gd name="T36" fmla="*/ 95 w 270"/>
                  <a:gd name="T37" fmla="*/ 20 h 288"/>
                  <a:gd name="T38" fmla="*/ 103 w 270"/>
                  <a:gd name="T39" fmla="*/ 24 h 288"/>
                  <a:gd name="T40" fmla="*/ 99 w 270"/>
                  <a:gd name="T41" fmla="*/ 34 h 288"/>
                  <a:gd name="T42" fmla="*/ 105 w 270"/>
                  <a:gd name="T43" fmla="*/ 34 h 288"/>
                  <a:gd name="T44" fmla="*/ 103 w 270"/>
                  <a:gd name="T45" fmla="*/ 37 h 288"/>
                  <a:gd name="T46" fmla="*/ 108 w 270"/>
                  <a:gd name="T47" fmla="*/ 37 h 288"/>
                  <a:gd name="T48" fmla="*/ 99 w 270"/>
                  <a:gd name="T49" fmla="*/ 49 h 288"/>
                  <a:gd name="T50" fmla="*/ 103 w 270"/>
                  <a:gd name="T51" fmla="*/ 54 h 288"/>
                  <a:gd name="T52" fmla="*/ 118 w 270"/>
                  <a:gd name="T53" fmla="*/ 34 h 288"/>
                  <a:gd name="T54" fmla="*/ 108 w 270"/>
                  <a:gd name="T55" fmla="*/ 65 h 288"/>
                  <a:gd name="T56" fmla="*/ 105 w 270"/>
                  <a:gd name="T57" fmla="*/ 83 h 288"/>
                  <a:gd name="T58" fmla="*/ 110 w 270"/>
                  <a:gd name="T59" fmla="*/ 100 h 288"/>
                  <a:gd name="T60" fmla="*/ 55 w 270"/>
                  <a:gd name="T61" fmla="*/ 102 h 288"/>
                  <a:gd name="T62" fmla="*/ 50 w 270"/>
                  <a:gd name="T63" fmla="*/ 105 h 288"/>
                  <a:gd name="T64" fmla="*/ 50 w 270"/>
                  <a:gd name="T65" fmla="*/ 10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8" name="Freeform 127"/>
              <p:cNvSpPr>
                <a:spLocks noChangeAspect="1"/>
              </p:cNvSpPr>
              <p:nvPr/>
            </p:nvSpPr>
            <p:spPr bwMode="auto">
              <a:xfrm>
                <a:off x="981" y="1201"/>
                <a:ext cx="270" cy="212"/>
              </a:xfrm>
              <a:custGeom>
                <a:avLst/>
                <a:gdLst>
                  <a:gd name="T0" fmla="*/ 152 w 354"/>
                  <a:gd name="T1" fmla="*/ 63 h 294"/>
                  <a:gd name="T2" fmla="*/ 149 w 354"/>
                  <a:gd name="T3" fmla="*/ 110 h 294"/>
                  <a:gd name="T4" fmla="*/ 43 w 354"/>
                  <a:gd name="T5" fmla="*/ 102 h 294"/>
                  <a:gd name="T6" fmla="*/ 0 w 354"/>
                  <a:gd name="T7" fmla="*/ 94 h 294"/>
                  <a:gd name="T8" fmla="*/ 5 w 354"/>
                  <a:gd name="T9" fmla="*/ 72 h 294"/>
                  <a:gd name="T10" fmla="*/ 16 w 354"/>
                  <a:gd name="T11" fmla="*/ 12 h 294"/>
                  <a:gd name="T12" fmla="*/ 18 w 354"/>
                  <a:gd name="T13" fmla="*/ 0 h 294"/>
                  <a:gd name="T14" fmla="*/ 157 w 354"/>
                  <a:gd name="T15" fmla="*/ 14 h 294"/>
                  <a:gd name="T16" fmla="*/ 154 w 354"/>
                  <a:gd name="T17" fmla="*/ 52 h 294"/>
                  <a:gd name="T18" fmla="*/ 152 w 354"/>
                  <a:gd name="T19" fmla="*/ 63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249" name="Freeform 128"/>
              <p:cNvSpPr>
                <a:spLocks noChangeAspect="1"/>
              </p:cNvSpPr>
              <p:nvPr/>
            </p:nvSpPr>
            <p:spPr bwMode="auto">
              <a:xfrm>
                <a:off x="981" y="1201"/>
                <a:ext cx="270" cy="212"/>
              </a:xfrm>
              <a:custGeom>
                <a:avLst/>
                <a:gdLst>
                  <a:gd name="T0" fmla="*/ 152 w 354"/>
                  <a:gd name="T1" fmla="*/ 63 h 294"/>
                  <a:gd name="T2" fmla="*/ 149 w 354"/>
                  <a:gd name="T3" fmla="*/ 110 h 294"/>
                  <a:gd name="T4" fmla="*/ 43 w 354"/>
                  <a:gd name="T5" fmla="*/ 102 h 294"/>
                  <a:gd name="T6" fmla="*/ 0 w 354"/>
                  <a:gd name="T7" fmla="*/ 94 h 294"/>
                  <a:gd name="T8" fmla="*/ 5 w 354"/>
                  <a:gd name="T9" fmla="*/ 72 h 294"/>
                  <a:gd name="T10" fmla="*/ 16 w 354"/>
                  <a:gd name="T11" fmla="*/ 12 h 294"/>
                  <a:gd name="T12" fmla="*/ 18 w 354"/>
                  <a:gd name="T13" fmla="*/ 0 h 294"/>
                  <a:gd name="T14" fmla="*/ 157 w 354"/>
                  <a:gd name="T15" fmla="*/ 14 h 294"/>
                  <a:gd name="T16" fmla="*/ 154 w 354"/>
                  <a:gd name="T17" fmla="*/ 52 h 294"/>
                  <a:gd name="T18" fmla="*/ 152 w 354"/>
                  <a:gd name="T19" fmla="*/ 63 h 294"/>
                  <a:gd name="T20" fmla="*/ 152 w 354"/>
                  <a:gd name="T21" fmla="*/ 65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grpSp>
        <p:sp>
          <p:nvSpPr>
            <p:cNvPr id="20127" name="Rectangle 129"/>
            <p:cNvSpPr>
              <a:spLocks noChangeArrowheads="1"/>
            </p:cNvSpPr>
            <p:nvPr/>
          </p:nvSpPr>
          <p:spPr bwMode="auto">
            <a:xfrm>
              <a:off x="928" y="912"/>
              <a:ext cx="576" cy="240"/>
            </a:xfrm>
            <a:prstGeom prst="rect">
              <a:avLst/>
            </a:prstGeom>
            <a:noFill/>
            <a:ln w="9525">
              <a:noFill/>
              <a:miter lim="800000"/>
              <a:headEnd/>
              <a:tailEnd/>
            </a:ln>
          </p:spPr>
          <p:txBody>
            <a:bodyPr wrap="none" anchor="ctr"/>
            <a:lstStyle/>
            <a:p>
              <a:pPr algn="ctr" eaLnBrk="0" fontAlgn="base" hangingPunct="0">
                <a:spcBef>
                  <a:spcPct val="0"/>
                </a:spcBef>
                <a:spcAft>
                  <a:spcPct val="0"/>
                </a:spcAft>
              </a:pPr>
              <a:r>
                <a:rPr lang="en-US" sz="1600" b="1" dirty="0">
                  <a:latin typeface="Garamond" pitchFamily="18" charset="0"/>
                </a:rPr>
                <a:t>1994</a:t>
              </a:r>
            </a:p>
          </p:txBody>
        </p:sp>
      </p:grpSp>
      <p:grpSp>
        <p:nvGrpSpPr>
          <p:cNvPr id="4" name="Group 130"/>
          <p:cNvGrpSpPr>
            <a:grpSpLocks/>
          </p:cNvGrpSpPr>
          <p:nvPr/>
        </p:nvGrpSpPr>
        <p:grpSpPr bwMode="auto">
          <a:xfrm>
            <a:off x="2349500" y="4016375"/>
            <a:ext cx="2209800" cy="1866900"/>
            <a:chOff x="504" y="2592"/>
            <a:chExt cx="1392" cy="1176"/>
          </a:xfrm>
        </p:grpSpPr>
        <p:grpSp>
          <p:nvGrpSpPr>
            <p:cNvPr id="20002" name="Group 131"/>
            <p:cNvGrpSpPr>
              <a:grpSpLocks noChangeAspect="1"/>
            </p:cNvGrpSpPr>
            <p:nvPr/>
          </p:nvGrpSpPr>
          <p:grpSpPr bwMode="auto">
            <a:xfrm>
              <a:off x="504" y="2645"/>
              <a:ext cx="1392" cy="1123"/>
              <a:chOff x="3264" y="768"/>
              <a:chExt cx="2160" cy="1536"/>
            </a:xfrm>
          </p:grpSpPr>
          <p:sp>
            <p:nvSpPr>
              <p:cNvPr id="20004" name="AutoShape 132"/>
              <p:cNvSpPr>
                <a:spLocks noChangeAspect="1" noChangeArrowheads="1"/>
              </p:cNvSpPr>
              <p:nvPr/>
            </p:nvSpPr>
            <p:spPr bwMode="auto">
              <a:xfrm>
                <a:off x="3264" y="768"/>
                <a:ext cx="2155" cy="1532"/>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5" name="Rectangle 133"/>
              <p:cNvSpPr>
                <a:spLocks noChangeAspect="1" noChangeArrowheads="1"/>
              </p:cNvSpPr>
              <p:nvPr/>
            </p:nvSpPr>
            <p:spPr bwMode="auto">
              <a:xfrm>
                <a:off x="3264" y="768"/>
                <a:ext cx="2160" cy="1536"/>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6" name="Rectangle 134"/>
              <p:cNvSpPr>
                <a:spLocks noChangeAspect="1" noChangeArrowheads="1"/>
              </p:cNvSpPr>
              <p:nvPr/>
            </p:nvSpPr>
            <p:spPr bwMode="auto">
              <a:xfrm>
                <a:off x="3291" y="792"/>
                <a:ext cx="2106" cy="1483"/>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7" name="Freeform 135"/>
              <p:cNvSpPr>
                <a:spLocks noChangeAspect="1"/>
              </p:cNvSpPr>
              <p:nvPr/>
            </p:nvSpPr>
            <p:spPr bwMode="auto">
              <a:xfrm>
                <a:off x="4673" y="1677"/>
                <a:ext cx="147" cy="211"/>
              </a:xfrm>
              <a:custGeom>
                <a:avLst/>
                <a:gdLst>
                  <a:gd name="T0" fmla="*/ 87 w 192"/>
                  <a:gd name="T1" fmla="*/ 76 h 312"/>
                  <a:gd name="T2" fmla="*/ 24 w 192"/>
                  <a:gd name="T3" fmla="*/ 80 h 312"/>
                  <a:gd name="T4" fmla="*/ 24 w 192"/>
                  <a:gd name="T5" fmla="*/ 84 h 312"/>
                  <a:gd name="T6" fmla="*/ 30 w 192"/>
                  <a:gd name="T7" fmla="*/ 87 h 312"/>
                  <a:gd name="T8" fmla="*/ 30 w 192"/>
                  <a:gd name="T9" fmla="*/ 93 h 312"/>
                  <a:gd name="T10" fmla="*/ 16 w 192"/>
                  <a:gd name="T11" fmla="*/ 97 h 312"/>
                  <a:gd name="T12" fmla="*/ 21 w 192"/>
                  <a:gd name="T13" fmla="*/ 95 h 312"/>
                  <a:gd name="T14" fmla="*/ 14 w 192"/>
                  <a:gd name="T15" fmla="*/ 85 h 312"/>
                  <a:gd name="T16" fmla="*/ 11 w 192"/>
                  <a:gd name="T17" fmla="*/ 95 h 312"/>
                  <a:gd name="T18" fmla="*/ 5 w 192"/>
                  <a:gd name="T19" fmla="*/ 93 h 312"/>
                  <a:gd name="T20" fmla="*/ 5 w 192"/>
                  <a:gd name="T21" fmla="*/ 87 h 312"/>
                  <a:gd name="T22" fmla="*/ 0 w 192"/>
                  <a:gd name="T23" fmla="*/ 65 h 312"/>
                  <a:gd name="T24" fmla="*/ 0 w 192"/>
                  <a:gd name="T25" fmla="*/ 2 h 312"/>
                  <a:gd name="T26" fmla="*/ 59 w 192"/>
                  <a:gd name="T27" fmla="*/ 0 h 312"/>
                  <a:gd name="T28" fmla="*/ 76 w 192"/>
                  <a:gd name="T29" fmla="*/ 41 h 312"/>
                  <a:gd name="T30" fmla="*/ 87 w 192"/>
                  <a:gd name="T31" fmla="*/ 52 h 312"/>
                  <a:gd name="T32" fmla="*/ 81 w 192"/>
                  <a:gd name="T33" fmla="*/ 60 h 312"/>
                  <a:gd name="T34" fmla="*/ 87 w 192"/>
                  <a:gd name="T35" fmla="*/ 7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8" name="Freeform 136"/>
              <p:cNvSpPr>
                <a:spLocks noChangeAspect="1"/>
              </p:cNvSpPr>
              <p:nvPr/>
            </p:nvSpPr>
            <p:spPr bwMode="auto">
              <a:xfrm>
                <a:off x="4673" y="1677"/>
                <a:ext cx="147" cy="211"/>
              </a:xfrm>
              <a:custGeom>
                <a:avLst/>
                <a:gdLst>
                  <a:gd name="T0" fmla="*/ 87 w 192"/>
                  <a:gd name="T1" fmla="*/ 76 h 312"/>
                  <a:gd name="T2" fmla="*/ 24 w 192"/>
                  <a:gd name="T3" fmla="*/ 80 h 312"/>
                  <a:gd name="T4" fmla="*/ 24 w 192"/>
                  <a:gd name="T5" fmla="*/ 84 h 312"/>
                  <a:gd name="T6" fmla="*/ 30 w 192"/>
                  <a:gd name="T7" fmla="*/ 87 h 312"/>
                  <a:gd name="T8" fmla="*/ 30 w 192"/>
                  <a:gd name="T9" fmla="*/ 93 h 312"/>
                  <a:gd name="T10" fmla="*/ 16 w 192"/>
                  <a:gd name="T11" fmla="*/ 97 h 312"/>
                  <a:gd name="T12" fmla="*/ 21 w 192"/>
                  <a:gd name="T13" fmla="*/ 95 h 312"/>
                  <a:gd name="T14" fmla="*/ 14 w 192"/>
                  <a:gd name="T15" fmla="*/ 85 h 312"/>
                  <a:gd name="T16" fmla="*/ 11 w 192"/>
                  <a:gd name="T17" fmla="*/ 95 h 312"/>
                  <a:gd name="T18" fmla="*/ 5 w 192"/>
                  <a:gd name="T19" fmla="*/ 93 h 312"/>
                  <a:gd name="T20" fmla="*/ 5 w 192"/>
                  <a:gd name="T21" fmla="*/ 87 h 312"/>
                  <a:gd name="T22" fmla="*/ 0 w 192"/>
                  <a:gd name="T23" fmla="*/ 65 h 312"/>
                  <a:gd name="T24" fmla="*/ 0 w 192"/>
                  <a:gd name="T25" fmla="*/ 2 h 312"/>
                  <a:gd name="T26" fmla="*/ 59 w 192"/>
                  <a:gd name="T27" fmla="*/ 0 h 312"/>
                  <a:gd name="T28" fmla="*/ 76 w 192"/>
                  <a:gd name="T29" fmla="*/ 41 h 312"/>
                  <a:gd name="T30" fmla="*/ 87 w 192"/>
                  <a:gd name="T31" fmla="*/ 52 h 312"/>
                  <a:gd name="T32" fmla="*/ 81 w 192"/>
                  <a:gd name="T33" fmla="*/ 60 h 312"/>
                  <a:gd name="T34" fmla="*/ 87 w 192"/>
                  <a:gd name="T35" fmla="*/ 76 h 312"/>
                  <a:gd name="T36" fmla="*/ 87 w 192"/>
                  <a:gd name="T37" fmla="*/ 78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9" name="Freeform 137"/>
              <p:cNvSpPr>
                <a:spLocks noChangeAspect="1"/>
              </p:cNvSpPr>
              <p:nvPr/>
            </p:nvSpPr>
            <p:spPr bwMode="auto">
              <a:xfrm>
                <a:off x="3328" y="1770"/>
                <a:ext cx="407" cy="318"/>
              </a:xfrm>
              <a:custGeom>
                <a:avLst/>
                <a:gdLst>
                  <a:gd name="T0" fmla="*/ 3 w 534"/>
                  <a:gd name="T1" fmla="*/ 83 h 468"/>
                  <a:gd name="T2" fmla="*/ 3 w 534"/>
                  <a:gd name="T3" fmla="*/ 84 h 468"/>
                  <a:gd name="T4" fmla="*/ 14 w 534"/>
                  <a:gd name="T5" fmla="*/ 92 h 468"/>
                  <a:gd name="T6" fmla="*/ 11 w 534"/>
                  <a:gd name="T7" fmla="*/ 101 h 468"/>
                  <a:gd name="T8" fmla="*/ 27 w 534"/>
                  <a:gd name="T9" fmla="*/ 94 h 468"/>
                  <a:gd name="T10" fmla="*/ 18 w 534"/>
                  <a:gd name="T11" fmla="*/ 113 h 468"/>
                  <a:gd name="T12" fmla="*/ 37 w 534"/>
                  <a:gd name="T13" fmla="*/ 119 h 468"/>
                  <a:gd name="T14" fmla="*/ 43 w 534"/>
                  <a:gd name="T15" fmla="*/ 117 h 468"/>
                  <a:gd name="T16" fmla="*/ 43 w 534"/>
                  <a:gd name="T17" fmla="*/ 128 h 468"/>
                  <a:gd name="T18" fmla="*/ 24 w 534"/>
                  <a:gd name="T19" fmla="*/ 141 h 468"/>
                  <a:gd name="T20" fmla="*/ 0 w 534"/>
                  <a:gd name="T21" fmla="*/ 147 h 468"/>
                  <a:gd name="T22" fmla="*/ 27 w 534"/>
                  <a:gd name="T23" fmla="*/ 141 h 468"/>
                  <a:gd name="T24" fmla="*/ 34 w 534"/>
                  <a:gd name="T25" fmla="*/ 139 h 468"/>
                  <a:gd name="T26" fmla="*/ 40 w 534"/>
                  <a:gd name="T27" fmla="*/ 137 h 468"/>
                  <a:gd name="T28" fmla="*/ 75 w 534"/>
                  <a:gd name="T29" fmla="*/ 117 h 468"/>
                  <a:gd name="T30" fmla="*/ 90 w 534"/>
                  <a:gd name="T31" fmla="*/ 96 h 468"/>
                  <a:gd name="T32" fmla="*/ 93 w 534"/>
                  <a:gd name="T33" fmla="*/ 94 h 468"/>
                  <a:gd name="T34" fmla="*/ 96 w 534"/>
                  <a:gd name="T35" fmla="*/ 96 h 468"/>
                  <a:gd name="T36" fmla="*/ 88 w 534"/>
                  <a:gd name="T37" fmla="*/ 100 h 468"/>
                  <a:gd name="T38" fmla="*/ 90 w 534"/>
                  <a:gd name="T39" fmla="*/ 109 h 468"/>
                  <a:gd name="T40" fmla="*/ 93 w 534"/>
                  <a:gd name="T41" fmla="*/ 113 h 468"/>
                  <a:gd name="T42" fmla="*/ 104 w 534"/>
                  <a:gd name="T43" fmla="*/ 107 h 468"/>
                  <a:gd name="T44" fmla="*/ 109 w 534"/>
                  <a:gd name="T45" fmla="*/ 100 h 468"/>
                  <a:gd name="T46" fmla="*/ 114 w 534"/>
                  <a:gd name="T47" fmla="*/ 100 h 468"/>
                  <a:gd name="T48" fmla="*/ 157 w 534"/>
                  <a:gd name="T49" fmla="*/ 107 h 468"/>
                  <a:gd name="T50" fmla="*/ 165 w 534"/>
                  <a:gd name="T51" fmla="*/ 105 h 468"/>
                  <a:gd name="T52" fmla="*/ 168 w 534"/>
                  <a:gd name="T53" fmla="*/ 111 h 468"/>
                  <a:gd name="T54" fmla="*/ 170 w 534"/>
                  <a:gd name="T55" fmla="*/ 113 h 468"/>
                  <a:gd name="T56" fmla="*/ 186 w 534"/>
                  <a:gd name="T57" fmla="*/ 115 h 468"/>
                  <a:gd name="T58" fmla="*/ 191 w 534"/>
                  <a:gd name="T59" fmla="*/ 117 h 468"/>
                  <a:gd name="T60" fmla="*/ 194 w 534"/>
                  <a:gd name="T61" fmla="*/ 115 h 468"/>
                  <a:gd name="T62" fmla="*/ 221 w 534"/>
                  <a:gd name="T63" fmla="*/ 130 h 468"/>
                  <a:gd name="T64" fmla="*/ 226 w 534"/>
                  <a:gd name="T65" fmla="*/ 130 h 468"/>
                  <a:gd name="T66" fmla="*/ 236 w 534"/>
                  <a:gd name="T67" fmla="*/ 139 h 468"/>
                  <a:gd name="T68" fmla="*/ 218 w 534"/>
                  <a:gd name="T69" fmla="*/ 128 h 468"/>
                  <a:gd name="T70" fmla="*/ 175 w 534"/>
                  <a:gd name="T71" fmla="*/ 113 h 468"/>
                  <a:gd name="T72" fmla="*/ 168 w 534"/>
                  <a:gd name="T73" fmla="*/ 105 h 468"/>
                  <a:gd name="T74" fmla="*/ 152 w 534"/>
                  <a:gd name="T75" fmla="*/ 101 h 468"/>
                  <a:gd name="T76" fmla="*/ 90 w 534"/>
                  <a:gd name="T77" fmla="*/ 10 h 468"/>
                  <a:gd name="T78" fmla="*/ 77 w 534"/>
                  <a:gd name="T79" fmla="*/ 5 h 468"/>
                  <a:gd name="T80" fmla="*/ 21 w 534"/>
                  <a:gd name="T81" fmla="*/ 21 h 468"/>
                  <a:gd name="T82" fmla="*/ 43 w 534"/>
                  <a:gd name="T83" fmla="*/ 38 h 468"/>
                  <a:gd name="T84" fmla="*/ 40 w 534"/>
                  <a:gd name="T85" fmla="*/ 39 h 468"/>
                  <a:gd name="T86" fmla="*/ 37 w 534"/>
                  <a:gd name="T87" fmla="*/ 47 h 468"/>
                  <a:gd name="T88" fmla="*/ 32 w 534"/>
                  <a:gd name="T89" fmla="*/ 39 h 468"/>
                  <a:gd name="T90" fmla="*/ 5 w 534"/>
                  <a:gd name="T91" fmla="*/ 43 h 468"/>
                  <a:gd name="T92" fmla="*/ 11 w 534"/>
                  <a:gd name="T93" fmla="*/ 49 h 468"/>
                  <a:gd name="T94" fmla="*/ 29 w 534"/>
                  <a:gd name="T95" fmla="*/ 58 h 468"/>
                  <a:gd name="T96" fmla="*/ 40 w 534"/>
                  <a:gd name="T97" fmla="*/ 58 h 468"/>
                  <a:gd name="T98" fmla="*/ 37 w 534"/>
                  <a:gd name="T99" fmla="*/ 70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0" name="Freeform 138"/>
              <p:cNvSpPr>
                <a:spLocks noChangeAspect="1"/>
              </p:cNvSpPr>
              <p:nvPr/>
            </p:nvSpPr>
            <p:spPr bwMode="auto">
              <a:xfrm>
                <a:off x="3328" y="1770"/>
                <a:ext cx="407" cy="318"/>
              </a:xfrm>
              <a:custGeom>
                <a:avLst/>
                <a:gdLst>
                  <a:gd name="T0" fmla="*/ 3 w 534"/>
                  <a:gd name="T1" fmla="*/ 83 h 468"/>
                  <a:gd name="T2" fmla="*/ 3 w 534"/>
                  <a:gd name="T3" fmla="*/ 84 h 468"/>
                  <a:gd name="T4" fmla="*/ 14 w 534"/>
                  <a:gd name="T5" fmla="*/ 92 h 468"/>
                  <a:gd name="T6" fmla="*/ 11 w 534"/>
                  <a:gd name="T7" fmla="*/ 101 h 468"/>
                  <a:gd name="T8" fmla="*/ 27 w 534"/>
                  <a:gd name="T9" fmla="*/ 94 h 468"/>
                  <a:gd name="T10" fmla="*/ 18 w 534"/>
                  <a:gd name="T11" fmla="*/ 113 h 468"/>
                  <a:gd name="T12" fmla="*/ 37 w 534"/>
                  <a:gd name="T13" fmla="*/ 119 h 468"/>
                  <a:gd name="T14" fmla="*/ 43 w 534"/>
                  <a:gd name="T15" fmla="*/ 117 h 468"/>
                  <a:gd name="T16" fmla="*/ 43 w 534"/>
                  <a:gd name="T17" fmla="*/ 128 h 468"/>
                  <a:gd name="T18" fmla="*/ 24 w 534"/>
                  <a:gd name="T19" fmla="*/ 141 h 468"/>
                  <a:gd name="T20" fmla="*/ 0 w 534"/>
                  <a:gd name="T21" fmla="*/ 147 h 468"/>
                  <a:gd name="T22" fmla="*/ 27 w 534"/>
                  <a:gd name="T23" fmla="*/ 141 h 468"/>
                  <a:gd name="T24" fmla="*/ 34 w 534"/>
                  <a:gd name="T25" fmla="*/ 139 h 468"/>
                  <a:gd name="T26" fmla="*/ 40 w 534"/>
                  <a:gd name="T27" fmla="*/ 137 h 468"/>
                  <a:gd name="T28" fmla="*/ 75 w 534"/>
                  <a:gd name="T29" fmla="*/ 117 h 468"/>
                  <a:gd name="T30" fmla="*/ 90 w 534"/>
                  <a:gd name="T31" fmla="*/ 96 h 468"/>
                  <a:gd name="T32" fmla="*/ 93 w 534"/>
                  <a:gd name="T33" fmla="*/ 94 h 468"/>
                  <a:gd name="T34" fmla="*/ 96 w 534"/>
                  <a:gd name="T35" fmla="*/ 96 h 468"/>
                  <a:gd name="T36" fmla="*/ 88 w 534"/>
                  <a:gd name="T37" fmla="*/ 100 h 468"/>
                  <a:gd name="T38" fmla="*/ 90 w 534"/>
                  <a:gd name="T39" fmla="*/ 109 h 468"/>
                  <a:gd name="T40" fmla="*/ 93 w 534"/>
                  <a:gd name="T41" fmla="*/ 113 h 468"/>
                  <a:gd name="T42" fmla="*/ 104 w 534"/>
                  <a:gd name="T43" fmla="*/ 107 h 468"/>
                  <a:gd name="T44" fmla="*/ 109 w 534"/>
                  <a:gd name="T45" fmla="*/ 100 h 468"/>
                  <a:gd name="T46" fmla="*/ 114 w 534"/>
                  <a:gd name="T47" fmla="*/ 100 h 468"/>
                  <a:gd name="T48" fmla="*/ 157 w 534"/>
                  <a:gd name="T49" fmla="*/ 107 h 468"/>
                  <a:gd name="T50" fmla="*/ 165 w 534"/>
                  <a:gd name="T51" fmla="*/ 105 h 468"/>
                  <a:gd name="T52" fmla="*/ 168 w 534"/>
                  <a:gd name="T53" fmla="*/ 111 h 468"/>
                  <a:gd name="T54" fmla="*/ 170 w 534"/>
                  <a:gd name="T55" fmla="*/ 113 h 468"/>
                  <a:gd name="T56" fmla="*/ 186 w 534"/>
                  <a:gd name="T57" fmla="*/ 115 h 468"/>
                  <a:gd name="T58" fmla="*/ 191 w 534"/>
                  <a:gd name="T59" fmla="*/ 117 h 468"/>
                  <a:gd name="T60" fmla="*/ 194 w 534"/>
                  <a:gd name="T61" fmla="*/ 115 h 468"/>
                  <a:gd name="T62" fmla="*/ 221 w 534"/>
                  <a:gd name="T63" fmla="*/ 130 h 468"/>
                  <a:gd name="T64" fmla="*/ 226 w 534"/>
                  <a:gd name="T65" fmla="*/ 130 h 468"/>
                  <a:gd name="T66" fmla="*/ 236 w 534"/>
                  <a:gd name="T67" fmla="*/ 139 h 468"/>
                  <a:gd name="T68" fmla="*/ 218 w 534"/>
                  <a:gd name="T69" fmla="*/ 128 h 468"/>
                  <a:gd name="T70" fmla="*/ 175 w 534"/>
                  <a:gd name="T71" fmla="*/ 113 h 468"/>
                  <a:gd name="T72" fmla="*/ 168 w 534"/>
                  <a:gd name="T73" fmla="*/ 105 h 468"/>
                  <a:gd name="T74" fmla="*/ 152 w 534"/>
                  <a:gd name="T75" fmla="*/ 101 h 468"/>
                  <a:gd name="T76" fmla="*/ 90 w 534"/>
                  <a:gd name="T77" fmla="*/ 10 h 468"/>
                  <a:gd name="T78" fmla="*/ 77 w 534"/>
                  <a:gd name="T79" fmla="*/ 5 h 468"/>
                  <a:gd name="T80" fmla="*/ 21 w 534"/>
                  <a:gd name="T81" fmla="*/ 21 h 468"/>
                  <a:gd name="T82" fmla="*/ 43 w 534"/>
                  <a:gd name="T83" fmla="*/ 38 h 468"/>
                  <a:gd name="T84" fmla="*/ 40 w 534"/>
                  <a:gd name="T85" fmla="*/ 39 h 468"/>
                  <a:gd name="T86" fmla="*/ 37 w 534"/>
                  <a:gd name="T87" fmla="*/ 47 h 468"/>
                  <a:gd name="T88" fmla="*/ 32 w 534"/>
                  <a:gd name="T89" fmla="*/ 39 h 468"/>
                  <a:gd name="T90" fmla="*/ 5 w 534"/>
                  <a:gd name="T91" fmla="*/ 43 h 468"/>
                  <a:gd name="T92" fmla="*/ 11 w 534"/>
                  <a:gd name="T93" fmla="*/ 49 h 468"/>
                  <a:gd name="T94" fmla="*/ 29 w 534"/>
                  <a:gd name="T95" fmla="*/ 58 h 468"/>
                  <a:gd name="T96" fmla="*/ 40 w 534"/>
                  <a:gd name="T97" fmla="*/ 58 h 468"/>
                  <a:gd name="T98" fmla="*/ 37 w 534"/>
                  <a:gd name="T99" fmla="*/ 70 h 468"/>
                  <a:gd name="T100" fmla="*/ 21 w 534"/>
                  <a:gd name="T101" fmla="*/ 73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1" name="Freeform 139"/>
              <p:cNvSpPr>
                <a:spLocks noChangeAspect="1"/>
              </p:cNvSpPr>
              <p:nvPr/>
            </p:nvSpPr>
            <p:spPr bwMode="auto">
              <a:xfrm>
                <a:off x="3593" y="1546"/>
                <a:ext cx="266" cy="273"/>
              </a:xfrm>
              <a:custGeom>
                <a:avLst/>
                <a:gdLst>
                  <a:gd name="T0" fmla="*/ 131 w 348"/>
                  <a:gd name="T1" fmla="*/ 126 h 402"/>
                  <a:gd name="T2" fmla="*/ 83 w 348"/>
                  <a:gd name="T3" fmla="*/ 120 h 402"/>
                  <a:gd name="T4" fmla="*/ 0 w 348"/>
                  <a:gd name="T5" fmla="*/ 86 h 402"/>
                  <a:gd name="T6" fmla="*/ 3 w 348"/>
                  <a:gd name="T7" fmla="*/ 83 h 402"/>
                  <a:gd name="T8" fmla="*/ 5 w 348"/>
                  <a:gd name="T9" fmla="*/ 83 h 402"/>
                  <a:gd name="T10" fmla="*/ 11 w 348"/>
                  <a:gd name="T11" fmla="*/ 81 h 402"/>
                  <a:gd name="T12" fmla="*/ 8 w 348"/>
                  <a:gd name="T13" fmla="*/ 71 h 402"/>
                  <a:gd name="T14" fmla="*/ 14 w 348"/>
                  <a:gd name="T15" fmla="*/ 66 h 402"/>
                  <a:gd name="T16" fmla="*/ 16 w 348"/>
                  <a:gd name="T17" fmla="*/ 58 h 402"/>
                  <a:gd name="T18" fmla="*/ 27 w 348"/>
                  <a:gd name="T19" fmla="*/ 54 h 402"/>
                  <a:gd name="T20" fmla="*/ 18 w 348"/>
                  <a:gd name="T21" fmla="*/ 37 h 402"/>
                  <a:gd name="T22" fmla="*/ 18 w 348"/>
                  <a:gd name="T23" fmla="*/ 35 h 402"/>
                  <a:gd name="T24" fmla="*/ 21 w 348"/>
                  <a:gd name="T25" fmla="*/ 17 h 402"/>
                  <a:gd name="T26" fmla="*/ 27 w 348"/>
                  <a:gd name="T27" fmla="*/ 15 h 402"/>
                  <a:gd name="T28" fmla="*/ 35 w 348"/>
                  <a:gd name="T29" fmla="*/ 19 h 402"/>
                  <a:gd name="T30" fmla="*/ 43 w 348"/>
                  <a:gd name="T31" fmla="*/ 0 h 402"/>
                  <a:gd name="T32" fmla="*/ 155 w 348"/>
                  <a:gd name="T33" fmla="*/ 14 h 402"/>
                  <a:gd name="T34" fmla="*/ 137 w 348"/>
                  <a:gd name="T35" fmla="*/ 103 h 402"/>
                  <a:gd name="T36" fmla="*/ 131 w 348"/>
                  <a:gd name="T37" fmla="*/ 126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2" name="Freeform 140"/>
              <p:cNvSpPr>
                <a:spLocks noChangeAspect="1"/>
              </p:cNvSpPr>
              <p:nvPr/>
            </p:nvSpPr>
            <p:spPr bwMode="auto">
              <a:xfrm>
                <a:off x="3593" y="1546"/>
                <a:ext cx="266" cy="277"/>
              </a:xfrm>
              <a:custGeom>
                <a:avLst/>
                <a:gdLst>
                  <a:gd name="T0" fmla="*/ 131 w 348"/>
                  <a:gd name="T1" fmla="*/ 126 h 408"/>
                  <a:gd name="T2" fmla="*/ 83 w 348"/>
                  <a:gd name="T3" fmla="*/ 120 h 408"/>
                  <a:gd name="T4" fmla="*/ 0 w 348"/>
                  <a:gd name="T5" fmla="*/ 86 h 408"/>
                  <a:gd name="T6" fmla="*/ 3 w 348"/>
                  <a:gd name="T7" fmla="*/ 83 h 408"/>
                  <a:gd name="T8" fmla="*/ 5 w 348"/>
                  <a:gd name="T9" fmla="*/ 83 h 408"/>
                  <a:gd name="T10" fmla="*/ 11 w 348"/>
                  <a:gd name="T11" fmla="*/ 81 h 408"/>
                  <a:gd name="T12" fmla="*/ 8 w 348"/>
                  <a:gd name="T13" fmla="*/ 71 h 408"/>
                  <a:gd name="T14" fmla="*/ 14 w 348"/>
                  <a:gd name="T15" fmla="*/ 66 h 408"/>
                  <a:gd name="T16" fmla="*/ 16 w 348"/>
                  <a:gd name="T17" fmla="*/ 58 h 408"/>
                  <a:gd name="T18" fmla="*/ 27 w 348"/>
                  <a:gd name="T19" fmla="*/ 54 h 408"/>
                  <a:gd name="T20" fmla="*/ 18 w 348"/>
                  <a:gd name="T21" fmla="*/ 37 h 408"/>
                  <a:gd name="T22" fmla="*/ 18 w 348"/>
                  <a:gd name="T23" fmla="*/ 35 h 408"/>
                  <a:gd name="T24" fmla="*/ 21 w 348"/>
                  <a:gd name="T25" fmla="*/ 17 h 408"/>
                  <a:gd name="T26" fmla="*/ 27 w 348"/>
                  <a:gd name="T27" fmla="*/ 15 h 408"/>
                  <a:gd name="T28" fmla="*/ 35 w 348"/>
                  <a:gd name="T29" fmla="*/ 19 h 408"/>
                  <a:gd name="T30" fmla="*/ 43 w 348"/>
                  <a:gd name="T31" fmla="*/ 0 h 408"/>
                  <a:gd name="T32" fmla="*/ 155 w 348"/>
                  <a:gd name="T33" fmla="*/ 14 h 408"/>
                  <a:gd name="T34" fmla="*/ 137 w 348"/>
                  <a:gd name="T35" fmla="*/ 103 h 408"/>
                  <a:gd name="T36" fmla="*/ 131 w 348"/>
                  <a:gd name="T37" fmla="*/ 126 h 408"/>
                  <a:gd name="T38" fmla="*/ 131 w 348"/>
                  <a:gd name="T39" fmla="*/ 12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3" name="Freeform 141"/>
              <p:cNvSpPr>
                <a:spLocks noChangeAspect="1"/>
              </p:cNvSpPr>
              <p:nvPr/>
            </p:nvSpPr>
            <p:spPr bwMode="auto">
              <a:xfrm>
                <a:off x="4417" y="1624"/>
                <a:ext cx="197" cy="154"/>
              </a:xfrm>
              <a:custGeom>
                <a:avLst/>
                <a:gdLst>
                  <a:gd name="T0" fmla="*/ 82 w 258"/>
                  <a:gd name="T1" fmla="*/ 70 h 228"/>
                  <a:gd name="T2" fmla="*/ 14 w 258"/>
                  <a:gd name="T3" fmla="*/ 70 h 228"/>
                  <a:gd name="T4" fmla="*/ 14 w 258"/>
                  <a:gd name="T5" fmla="*/ 59 h 228"/>
                  <a:gd name="T6" fmla="*/ 3 w 258"/>
                  <a:gd name="T7" fmla="*/ 57 h 228"/>
                  <a:gd name="T8" fmla="*/ 5 w 258"/>
                  <a:gd name="T9" fmla="*/ 24 h 228"/>
                  <a:gd name="T10" fmla="*/ 0 w 258"/>
                  <a:gd name="T11" fmla="*/ 2 h 228"/>
                  <a:gd name="T12" fmla="*/ 102 w 258"/>
                  <a:gd name="T13" fmla="*/ 0 h 228"/>
                  <a:gd name="T14" fmla="*/ 105 w 258"/>
                  <a:gd name="T15" fmla="*/ 3 h 228"/>
                  <a:gd name="T16" fmla="*/ 96 w 258"/>
                  <a:gd name="T17" fmla="*/ 9 h 228"/>
                  <a:gd name="T18" fmla="*/ 115 w 258"/>
                  <a:gd name="T19" fmla="*/ 9 h 228"/>
                  <a:gd name="T20" fmla="*/ 107 w 258"/>
                  <a:gd name="T21" fmla="*/ 15 h 228"/>
                  <a:gd name="T22" fmla="*/ 110 w 258"/>
                  <a:gd name="T23" fmla="*/ 19 h 228"/>
                  <a:gd name="T24" fmla="*/ 102 w 258"/>
                  <a:gd name="T25" fmla="*/ 20 h 228"/>
                  <a:gd name="T26" fmla="*/ 107 w 258"/>
                  <a:gd name="T27" fmla="*/ 26 h 228"/>
                  <a:gd name="T28" fmla="*/ 102 w 258"/>
                  <a:gd name="T29" fmla="*/ 30 h 228"/>
                  <a:gd name="T30" fmla="*/ 96 w 258"/>
                  <a:gd name="T31" fmla="*/ 33 h 228"/>
                  <a:gd name="T32" fmla="*/ 96 w 258"/>
                  <a:gd name="T33" fmla="*/ 41 h 228"/>
                  <a:gd name="T34" fmla="*/ 82 w 258"/>
                  <a:gd name="T35" fmla="*/ 50 h 228"/>
                  <a:gd name="T36" fmla="*/ 86 w 258"/>
                  <a:gd name="T37" fmla="*/ 55 h 228"/>
                  <a:gd name="T38" fmla="*/ 80 w 258"/>
                  <a:gd name="T39" fmla="*/ 55 h 228"/>
                  <a:gd name="T40" fmla="*/ 80 w 258"/>
                  <a:gd name="T41" fmla="*/ 61 h 228"/>
                  <a:gd name="T42" fmla="*/ 86 w 258"/>
                  <a:gd name="T43" fmla="*/ 61 h 228"/>
                  <a:gd name="T44" fmla="*/ 82 w 258"/>
                  <a:gd name="T45" fmla="*/ 63 h 228"/>
                  <a:gd name="T46" fmla="*/ 86 w 258"/>
                  <a:gd name="T47" fmla="*/ 65 h 228"/>
                  <a:gd name="T48" fmla="*/ 82 w 258"/>
                  <a:gd name="T49" fmla="*/ 68 h 228"/>
                  <a:gd name="T50" fmla="*/ 82 w 258"/>
                  <a:gd name="T51" fmla="*/ 70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4" name="Freeform 142"/>
              <p:cNvSpPr>
                <a:spLocks noChangeAspect="1"/>
              </p:cNvSpPr>
              <p:nvPr/>
            </p:nvSpPr>
            <p:spPr bwMode="auto">
              <a:xfrm>
                <a:off x="4417" y="1624"/>
                <a:ext cx="197" cy="158"/>
              </a:xfrm>
              <a:custGeom>
                <a:avLst/>
                <a:gdLst>
                  <a:gd name="T0" fmla="*/ 82 w 258"/>
                  <a:gd name="T1" fmla="*/ 70 h 234"/>
                  <a:gd name="T2" fmla="*/ 14 w 258"/>
                  <a:gd name="T3" fmla="*/ 70 h 234"/>
                  <a:gd name="T4" fmla="*/ 14 w 258"/>
                  <a:gd name="T5" fmla="*/ 59 h 234"/>
                  <a:gd name="T6" fmla="*/ 3 w 258"/>
                  <a:gd name="T7" fmla="*/ 57 h 234"/>
                  <a:gd name="T8" fmla="*/ 5 w 258"/>
                  <a:gd name="T9" fmla="*/ 24 h 234"/>
                  <a:gd name="T10" fmla="*/ 0 w 258"/>
                  <a:gd name="T11" fmla="*/ 2 h 234"/>
                  <a:gd name="T12" fmla="*/ 102 w 258"/>
                  <a:gd name="T13" fmla="*/ 0 h 234"/>
                  <a:gd name="T14" fmla="*/ 105 w 258"/>
                  <a:gd name="T15" fmla="*/ 3 h 234"/>
                  <a:gd name="T16" fmla="*/ 96 w 258"/>
                  <a:gd name="T17" fmla="*/ 9 h 234"/>
                  <a:gd name="T18" fmla="*/ 115 w 258"/>
                  <a:gd name="T19" fmla="*/ 9 h 234"/>
                  <a:gd name="T20" fmla="*/ 107 w 258"/>
                  <a:gd name="T21" fmla="*/ 15 h 234"/>
                  <a:gd name="T22" fmla="*/ 110 w 258"/>
                  <a:gd name="T23" fmla="*/ 19 h 234"/>
                  <a:gd name="T24" fmla="*/ 102 w 258"/>
                  <a:gd name="T25" fmla="*/ 20 h 234"/>
                  <a:gd name="T26" fmla="*/ 107 w 258"/>
                  <a:gd name="T27" fmla="*/ 26 h 234"/>
                  <a:gd name="T28" fmla="*/ 102 w 258"/>
                  <a:gd name="T29" fmla="*/ 30 h 234"/>
                  <a:gd name="T30" fmla="*/ 96 w 258"/>
                  <a:gd name="T31" fmla="*/ 33 h 234"/>
                  <a:gd name="T32" fmla="*/ 96 w 258"/>
                  <a:gd name="T33" fmla="*/ 41 h 234"/>
                  <a:gd name="T34" fmla="*/ 82 w 258"/>
                  <a:gd name="T35" fmla="*/ 50 h 234"/>
                  <a:gd name="T36" fmla="*/ 86 w 258"/>
                  <a:gd name="T37" fmla="*/ 55 h 234"/>
                  <a:gd name="T38" fmla="*/ 80 w 258"/>
                  <a:gd name="T39" fmla="*/ 55 h 234"/>
                  <a:gd name="T40" fmla="*/ 80 w 258"/>
                  <a:gd name="T41" fmla="*/ 61 h 234"/>
                  <a:gd name="T42" fmla="*/ 86 w 258"/>
                  <a:gd name="T43" fmla="*/ 61 h 234"/>
                  <a:gd name="T44" fmla="*/ 82 w 258"/>
                  <a:gd name="T45" fmla="*/ 63 h 234"/>
                  <a:gd name="T46" fmla="*/ 86 w 258"/>
                  <a:gd name="T47" fmla="*/ 65 h 234"/>
                  <a:gd name="T48" fmla="*/ 82 w 258"/>
                  <a:gd name="T49" fmla="*/ 68 h 234"/>
                  <a:gd name="T50" fmla="*/ 82 w 258"/>
                  <a:gd name="T51" fmla="*/ 70 h 234"/>
                  <a:gd name="T52" fmla="*/ 82 w 258"/>
                  <a:gd name="T53" fmla="*/ 72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5" name="Freeform 143"/>
              <p:cNvSpPr>
                <a:spLocks noChangeAspect="1"/>
              </p:cNvSpPr>
              <p:nvPr/>
            </p:nvSpPr>
            <p:spPr bwMode="auto">
              <a:xfrm>
                <a:off x="3328" y="1253"/>
                <a:ext cx="311" cy="472"/>
              </a:xfrm>
              <a:custGeom>
                <a:avLst/>
                <a:gdLst>
                  <a:gd name="T0" fmla="*/ 157 w 408"/>
                  <a:gd name="T1" fmla="*/ 217 h 696"/>
                  <a:gd name="T2" fmla="*/ 101 w 408"/>
                  <a:gd name="T3" fmla="*/ 212 h 696"/>
                  <a:gd name="T4" fmla="*/ 98 w 408"/>
                  <a:gd name="T5" fmla="*/ 197 h 696"/>
                  <a:gd name="T6" fmla="*/ 88 w 408"/>
                  <a:gd name="T7" fmla="*/ 184 h 696"/>
                  <a:gd name="T8" fmla="*/ 79 w 408"/>
                  <a:gd name="T9" fmla="*/ 184 h 696"/>
                  <a:gd name="T10" fmla="*/ 79 w 408"/>
                  <a:gd name="T11" fmla="*/ 178 h 696"/>
                  <a:gd name="T12" fmla="*/ 66 w 408"/>
                  <a:gd name="T13" fmla="*/ 174 h 696"/>
                  <a:gd name="T14" fmla="*/ 59 w 408"/>
                  <a:gd name="T15" fmla="*/ 165 h 696"/>
                  <a:gd name="T16" fmla="*/ 40 w 408"/>
                  <a:gd name="T17" fmla="*/ 161 h 696"/>
                  <a:gd name="T18" fmla="*/ 34 w 408"/>
                  <a:gd name="T19" fmla="*/ 159 h 696"/>
                  <a:gd name="T20" fmla="*/ 40 w 408"/>
                  <a:gd name="T21" fmla="*/ 146 h 696"/>
                  <a:gd name="T22" fmla="*/ 34 w 408"/>
                  <a:gd name="T23" fmla="*/ 144 h 696"/>
                  <a:gd name="T24" fmla="*/ 37 w 408"/>
                  <a:gd name="T25" fmla="*/ 140 h 696"/>
                  <a:gd name="T26" fmla="*/ 21 w 408"/>
                  <a:gd name="T27" fmla="*/ 119 h 696"/>
                  <a:gd name="T28" fmla="*/ 21 w 408"/>
                  <a:gd name="T29" fmla="*/ 114 h 696"/>
                  <a:gd name="T30" fmla="*/ 27 w 408"/>
                  <a:gd name="T31" fmla="*/ 109 h 696"/>
                  <a:gd name="T32" fmla="*/ 16 w 408"/>
                  <a:gd name="T33" fmla="*/ 99 h 696"/>
                  <a:gd name="T34" fmla="*/ 18 w 408"/>
                  <a:gd name="T35" fmla="*/ 88 h 696"/>
                  <a:gd name="T36" fmla="*/ 27 w 408"/>
                  <a:gd name="T37" fmla="*/ 98 h 696"/>
                  <a:gd name="T38" fmla="*/ 21 w 408"/>
                  <a:gd name="T39" fmla="*/ 86 h 696"/>
                  <a:gd name="T40" fmla="*/ 29 w 408"/>
                  <a:gd name="T41" fmla="*/ 84 h 696"/>
                  <a:gd name="T42" fmla="*/ 21 w 408"/>
                  <a:gd name="T43" fmla="*/ 81 h 696"/>
                  <a:gd name="T44" fmla="*/ 18 w 408"/>
                  <a:gd name="T45" fmla="*/ 88 h 696"/>
                  <a:gd name="T46" fmla="*/ 14 w 408"/>
                  <a:gd name="T47" fmla="*/ 81 h 696"/>
                  <a:gd name="T48" fmla="*/ 11 w 408"/>
                  <a:gd name="T49" fmla="*/ 82 h 696"/>
                  <a:gd name="T50" fmla="*/ 14 w 408"/>
                  <a:gd name="T51" fmla="*/ 79 h 696"/>
                  <a:gd name="T52" fmla="*/ 3 w 408"/>
                  <a:gd name="T53" fmla="*/ 60 h 696"/>
                  <a:gd name="T54" fmla="*/ 8 w 408"/>
                  <a:gd name="T55" fmla="*/ 43 h 696"/>
                  <a:gd name="T56" fmla="*/ 0 w 408"/>
                  <a:gd name="T57" fmla="*/ 28 h 696"/>
                  <a:gd name="T58" fmla="*/ 11 w 408"/>
                  <a:gd name="T59" fmla="*/ 19 h 696"/>
                  <a:gd name="T60" fmla="*/ 18 w 408"/>
                  <a:gd name="T61" fmla="*/ 0 h 696"/>
                  <a:gd name="T62" fmla="*/ 101 w 408"/>
                  <a:gd name="T63" fmla="*/ 17 h 696"/>
                  <a:gd name="T64" fmla="*/ 79 w 408"/>
                  <a:gd name="T65" fmla="*/ 75 h 696"/>
                  <a:gd name="T66" fmla="*/ 172 w 408"/>
                  <a:gd name="T67" fmla="*/ 172 h 696"/>
                  <a:gd name="T68" fmla="*/ 181 w 408"/>
                  <a:gd name="T69" fmla="*/ 189 h 696"/>
                  <a:gd name="T70" fmla="*/ 170 w 408"/>
                  <a:gd name="T71" fmla="*/ 193 h 696"/>
                  <a:gd name="T72" fmla="*/ 168 w 408"/>
                  <a:gd name="T73" fmla="*/ 200 h 696"/>
                  <a:gd name="T74" fmla="*/ 162 w 408"/>
                  <a:gd name="T75" fmla="*/ 206 h 696"/>
                  <a:gd name="T76" fmla="*/ 165 w 408"/>
                  <a:gd name="T77" fmla="*/ 215 h 696"/>
                  <a:gd name="T78" fmla="*/ 159 w 408"/>
                  <a:gd name="T79" fmla="*/ 217 h 696"/>
                  <a:gd name="T80" fmla="*/ 157 w 408"/>
                  <a:gd name="T81" fmla="*/ 217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6" name="Freeform 144"/>
              <p:cNvSpPr>
                <a:spLocks noChangeAspect="1"/>
              </p:cNvSpPr>
              <p:nvPr/>
            </p:nvSpPr>
            <p:spPr bwMode="auto">
              <a:xfrm>
                <a:off x="3328" y="1253"/>
                <a:ext cx="311" cy="477"/>
              </a:xfrm>
              <a:custGeom>
                <a:avLst/>
                <a:gdLst>
                  <a:gd name="T0" fmla="*/ 157 w 408"/>
                  <a:gd name="T1" fmla="*/ 218 h 702"/>
                  <a:gd name="T2" fmla="*/ 101 w 408"/>
                  <a:gd name="T3" fmla="*/ 213 h 702"/>
                  <a:gd name="T4" fmla="*/ 98 w 408"/>
                  <a:gd name="T5" fmla="*/ 198 h 702"/>
                  <a:gd name="T6" fmla="*/ 88 w 408"/>
                  <a:gd name="T7" fmla="*/ 185 h 702"/>
                  <a:gd name="T8" fmla="*/ 79 w 408"/>
                  <a:gd name="T9" fmla="*/ 185 h 702"/>
                  <a:gd name="T10" fmla="*/ 79 w 408"/>
                  <a:gd name="T11" fmla="*/ 179 h 702"/>
                  <a:gd name="T12" fmla="*/ 66 w 408"/>
                  <a:gd name="T13" fmla="*/ 175 h 702"/>
                  <a:gd name="T14" fmla="*/ 59 w 408"/>
                  <a:gd name="T15" fmla="*/ 166 h 702"/>
                  <a:gd name="T16" fmla="*/ 40 w 408"/>
                  <a:gd name="T17" fmla="*/ 162 h 702"/>
                  <a:gd name="T18" fmla="*/ 34 w 408"/>
                  <a:gd name="T19" fmla="*/ 160 h 702"/>
                  <a:gd name="T20" fmla="*/ 40 w 408"/>
                  <a:gd name="T21" fmla="*/ 147 h 702"/>
                  <a:gd name="T22" fmla="*/ 34 w 408"/>
                  <a:gd name="T23" fmla="*/ 145 h 702"/>
                  <a:gd name="T24" fmla="*/ 37 w 408"/>
                  <a:gd name="T25" fmla="*/ 141 h 702"/>
                  <a:gd name="T26" fmla="*/ 21 w 408"/>
                  <a:gd name="T27" fmla="*/ 120 h 702"/>
                  <a:gd name="T28" fmla="*/ 21 w 408"/>
                  <a:gd name="T29" fmla="*/ 115 h 702"/>
                  <a:gd name="T30" fmla="*/ 27 w 408"/>
                  <a:gd name="T31" fmla="*/ 109 h 702"/>
                  <a:gd name="T32" fmla="*/ 16 w 408"/>
                  <a:gd name="T33" fmla="*/ 100 h 702"/>
                  <a:gd name="T34" fmla="*/ 18 w 408"/>
                  <a:gd name="T35" fmla="*/ 88 h 702"/>
                  <a:gd name="T36" fmla="*/ 27 w 408"/>
                  <a:gd name="T37" fmla="*/ 98 h 702"/>
                  <a:gd name="T38" fmla="*/ 21 w 408"/>
                  <a:gd name="T39" fmla="*/ 87 h 702"/>
                  <a:gd name="T40" fmla="*/ 29 w 408"/>
                  <a:gd name="T41" fmla="*/ 84 h 702"/>
                  <a:gd name="T42" fmla="*/ 21 w 408"/>
                  <a:gd name="T43" fmla="*/ 81 h 702"/>
                  <a:gd name="T44" fmla="*/ 18 w 408"/>
                  <a:gd name="T45" fmla="*/ 88 h 702"/>
                  <a:gd name="T46" fmla="*/ 14 w 408"/>
                  <a:gd name="T47" fmla="*/ 81 h 702"/>
                  <a:gd name="T48" fmla="*/ 11 w 408"/>
                  <a:gd name="T49" fmla="*/ 83 h 702"/>
                  <a:gd name="T50" fmla="*/ 14 w 408"/>
                  <a:gd name="T51" fmla="*/ 79 h 702"/>
                  <a:gd name="T52" fmla="*/ 3 w 408"/>
                  <a:gd name="T53" fmla="*/ 60 h 702"/>
                  <a:gd name="T54" fmla="*/ 8 w 408"/>
                  <a:gd name="T55" fmla="*/ 43 h 702"/>
                  <a:gd name="T56" fmla="*/ 0 w 408"/>
                  <a:gd name="T57" fmla="*/ 28 h 702"/>
                  <a:gd name="T58" fmla="*/ 11 w 408"/>
                  <a:gd name="T59" fmla="*/ 19 h 702"/>
                  <a:gd name="T60" fmla="*/ 18 w 408"/>
                  <a:gd name="T61" fmla="*/ 0 h 702"/>
                  <a:gd name="T62" fmla="*/ 101 w 408"/>
                  <a:gd name="T63" fmla="*/ 17 h 702"/>
                  <a:gd name="T64" fmla="*/ 79 w 408"/>
                  <a:gd name="T65" fmla="*/ 75 h 702"/>
                  <a:gd name="T66" fmla="*/ 172 w 408"/>
                  <a:gd name="T67" fmla="*/ 173 h 702"/>
                  <a:gd name="T68" fmla="*/ 181 w 408"/>
                  <a:gd name="T69" fmla="*/ 190 h 702"/>
                  <a:gd name="T70" fmla="*/ 170 w 408"/>
                  <a:gd name="T71" fmla="*/ 194 h 702"/>
                  <a:gd name="T72" fmla="*/ 168 w 408"/>
                  <a:gd name="T73" fmla="*/ 201 h 702"/>
                  <a:gd name="T74" fmla="*/ 162 w 408"/>
                  <a:gd name="T75" fmla="*/ 207 h 702"/>
                  <a:gd name="T76" fmla="*/ 165 w 408"/>
                  <a:gd name="T77" fmla="*/ 217 h 702"/>
                  <a:gd name="T78" fmla="*/ 159 w 408"/>
                  <a:gd name="T79" fmla="*/ 218 h 702"/>
                  <a:gd name="T80" fmla="*/ 157 w 408"/>
                  <a:gd name="T81" fmla="*/ 218 h 702"/>
                  <a:gd name="T82" fmla="*/ 157 w 408"/>
                  <a:gd name="T83" fmla="*/ 220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7" name="Freeform 145"/>
              <p:cNvSpPr>
                <a:spLocks noChangeAspect="1"/>
              </p:cNvSpPr>
              <p:nvPr/>
            </p:nvSpPr>
            <p:spPr bwMode="auto">
              <a:xfrm>
                <a:off x="3859" y="1404"/>
                <a:ext cx="284" cy="195"/>
              </a:xfrm>
              <a:custGeom>
                <a:avLst/>
                <a:gdLst>
                  <a:gd name="T0" fmla="*/ 163 w 372"/>
                  <a:gd name="T1" fmla="*/ 30 h 288"/>
                  <a:gd name="T2" fmla="*/ 157 w 372"/>
                  <a:gd name="T3" fmla="*/ 89 h 288"/>
                  <a:gd name="T4" fmla="*/ 137 w 372"/>
                  <a:gd name="T5" fmla="*/ 87 h 288"/>
                  <a:gd name="T6" fmla="*/ 0 w 372"/>
                  <a:gd name="T7" fmla="*/ 79 h 288"/>
                  <a:gd name="T8" fmla="*/ 3 w 372"/>
                  <a:gd name="T9" fmla="*/ 65 h 288"/>
                  <a:gd name="T10" fmla="*/ 16 w 372"/>
                  <a:gd name="T11" fmla="*/ 0 h 288"/>
                  <a:gd name="T12" fmla="*/ 123 w 372"/>
                  <a:gd name="T13" fmla="*/ 7 h 288"/>
                  <a:gd name="T14" fmla="*/ 166 w 372"/>
                  <a:gd name="T15" fmla="*/ 9 h 288"/>
                  <a:gd name="T16" fmla="*/ 163 w 372"/>
                  <a:gd name="T17" fmla="*/ 22 h 288"/>
                  <a:gd name="T18" fmla="*/ 163 w 372"/>
                  <a:gd name="T19" fmla="*/ 3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8" name="Freeform 146"/>
              <p:cNvSpPr>
                <a:spLocks noChangeAspect="1"/>
              </p:cNvSpPr>
              <p:nvPr/>
            </p:nvSpPr>
            <p:spPr bwMode="auto">
              <a:xfrm>
                <a:off x="3859" y="1404"/>
                <a:ext cx="284" cy="195"/>
              </a:xfrm>
              <a:custGeom>
                <a:avLst/>
                <a:gdLst>
                  <a:gd name="T0" fmla="*/ 163 w 372"/>
                  <a:gd name="T1" fmla="*/ 30 h 288"/>
                  <a:gd name="T2" fmla="*/ 157 w 372"/>
                  <a:gd name="T3" fmla="*/ 89 h 288"/>
                  <a:gd name="T4" fmla="*/ 137 w 372"/>
                  <a:gd name="T5" fmla="*/ 87 h 288"/>
                  <a:gd name="T6" fmla="*/ 0 w 372"/>
                  <a:gd name="T7" fmla="*/ 79 h 288"/>
                  <a:gd name="T8" fmla="*/ 3 w 372"/>
                  <a:gd name="T9" fmla="*/ 65 h 288"/>
                  <a:gd name="T10" fmla="*/ 16 w 372"/>
                  <a:gd name="T11" fmla="*/ 0 h 288"/>
                  <a:gd name="T12" fmla="*/ 123 w 372"/>
                  <a:gd name="T13" fmla="*/ 7 h 288"/>
                  <a:gd name="T14" fmla="*/ 166 w 372"/>
                  <a:gd name="T15" fmla="*/ 9 h 288"/>
                  <a:gd name="T16" fmla="*/ 163 w 372"/>
                  <a:gd name="T17" fmla="*/ 22 h 288"/>
                  <a:gd name="T18" fmla="*/ 163 w 372"/>
                  <a:gd name="T19" fmla="*/ 30 h 288"/>
                  <a:gd name="T20" fmla="*/ 163 w 372"/>
                  <a:gd name="T21" fmla="*/ 3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19" name="Freeform 147"/>
              <p:cNvSpPr>
                <a:spLocks noChangeAspect="1"/>
              </p:cNvSpPr>
              <p:nvPr/>
            </p:nvSpPr>
            <p:spPr bwMode="auto">
              <a:xfrm>
                <a:off x="5168" y="1290"/>
                <a:ext cx="68" cy="57"/>
              </a:xfrm>
              <a:custGeom>
                <a:avLst/>
                <a:gdLst>
                  <a:gd name="T0" fmla="*/ 36 w 90"/>
                  <a:gd name="T1" fmla="*/ 0 h 84"/>
                  <a:gd name="T2" fmla="*/ 39 w 90"/>
                  <a:gd name="T3" fmla="*/ 14 h 84"/>
                  <a:gd name="T4" fmla="*/ 18 w 90"/>
                  <a:gd name="T5" fmla="*/ 19 h 84"/>
                  <a:gd name="T6" fmla="*/ 5 w 90"/>
                  <a:gd name="T7" fmla="*/ 26 h 84"/>
                  <a:gd name="T8" fmla="*/ 5 w 90"/>
                  <a:gd name="T9" fmla="*/ 22 h 84"/>
                  <a:gd name="T10" fmla="*/ 0 w 90"/>
                  <a:gd name="T11" fmla="*/ 5 h 84"/>
                  <a:gd name="T12" fmla="*/ 34 w 90"/>
                  <a:gd name="T13" fmla="*/ 0 h 84"/>
                  <a:gd name="T14" fmla="*/ 36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0" name="Freeform 148"/>
              <p:cNvSpPr>
                <a:spLocks noChangeAspect="1"/>
              </p:cNvSpPr>
              <p:nvPr/>
            </p:nvSpPr>
            <p:spPr bwMode="auto">
              <a:xfrm>
                <a:off x="5168" y="1290"/>
                <a:ext cx="68" cy="57"/>
              </a:xfrm>
              <a:custGeom>
                <a:avLst/>
                <a:gdLst>
                  <a:gd name="T0" fmla="*/ 36 w 90"/>
                  <a:gd name="T1" fmla="*/ 0 h 84"/>
                  <a:gd name="T2" fmla="*/ 39 w 90"/>
                  <a:gd name="T3" fmla="*/ 14 h 84"/>
                  <a:gd name="T4" fmla="*/ 18 w 90"/>
                  <a:gd name="T5" fmla="*/ 19 h 84"/>
                  <a:gd name="T6" fmla="*/ 5 w 90"/>
                  <a:gd name="T7" fmla="*/ 26 h 84"/>
                  <a:gd name="T8" fmla="*/ 5 w 90"/>
                  <a:gd name="T9" fmla="*/ 22 h 84"/>
                  <a:gd name="T10" fmla="*/ 0 w 90"/>
                  <a:gd name="T11" fmla="*/ 5 h 84"/>
                  <a:gd name="T12" fmla="*/ 34 w 90"/>
                  <a:gd name="T13" fmla="*/ 0 h 84"/>
                  <a:gd name="T14" fmla="*/ 36 w 90"/>
                  <a:gd name="T15" fmla="*/ 0 h 84"/>
                  <a:gd name="T16" fmla="*/ 36 w 90"/>
                  <a:gd name="T17" fmla="*/ 2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1" name="Freeform 149"/>
              <p:cNvSpPr>
                <a:spLocks noChangeAspect="1"/>
              </p:cNvSpPr>
              <p:nvPr/>
            </p:nvSpPr>
            <p:spPr bwMode="auto">
              <a:xfrm>
                <a:off x="5113" y="1412"/>
                <a:ext cx="41" cy="57"/>
              </a:xfrm>
              <a:custGeom>
                <a:avLst/>
                <a:gdLst>
                  <a:gd name="T0" fmla="*/ 8 w 54"/>
                  <a:gd name="T1" fmla="*/ 0 h 84"/>
                  <a:gd name="T2" fmla="*/ 5 w 54"/>
                  <a:gd name="T3" fmla="*/ 2 h 84"/>
                  <a:gd name="T4" fmla="*/ 5 w 54"/>
                  <a:gd name="T5" fmla="*/ 7 h 84"/>
                  <a:gd name="T6" fmla="*/ 16 w 54"/>
                  <a:gd name="T7" fmla="*/ 17 h 84"/>
                  <a:gd name="T8" fmla="*/ 21 w 54"/>
                  <a:gd name="T9" fmla="*/ 19 h 84"/>
                  <a:gd name="T10" fmla="*/ 18 w 54"/>
                  <a:gd name="T11" fmla="*/ 22 h 84"/>
                  <a:gd name="T12" fmla="*/ 24 w 54"/>
                  <a:gd name="T13" fmla="*/ 24 h 84"/>
                  <a:gd name="T14" fmla="*/ 11 w 54"/>
                  <a:gd name="T15" fmla="*/ 26 h 84"/>
                  <a:gd name="T16" fmla="*/ 0 w 54"/>
                  <a:gd name="T17" fmla="*/ 2 h 84"/>
                  <a:gd name="T18" fmla="*/ 5 w 54"/>
                  <a:gd name="T19" fmla="*/ 0 h 84"/>
                  <a:gd name="T20" fmla="*/ 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2" name="Freeform 150"/>
              <p:cNvSpPr>
                <a:spLocks noChangeAspect="1"/>
              </p:cNvSpPr>
              <p:nvPr/>
            </p:nvSpPr>
            <p:spPr bwMode="auto">
              <a:xfrm>
                <a:off x="5113" y="1412"/>
                <a:ext cx="41" cy="57"/>
              </a:xfrm>
              <a:custGeom>
                <a:avLst/>
                <a:gdLst>
                  <a:gd name="T0" fmla="*/ 8 w 54"/>
                  <a:gd name="T1" fmla="*/ 0 h 84"/>
                  <a:gd name="T2" fmla="*/ 5 w 54"/>
                  <a:gd name="T3" fmla="*/ 2 h 84"/>
                  <a:gd name="T4" fmla="*/ 5 w 54"/>
                  <a:gd name="T5" fmla="*/ 7 h 84"/>
                  <a:gd name="T6" fmla="*/ 16 w 54"/>
                  <a:gd name="T7" fmla="*/ 17 h 84"/>
                  <a:gd name="T8" fmla="*/ 21 w 54"/>
                  <a:gd name="T9" fmla="*/ 19 h 84"/>
                  <a:gd name="T10" fmla="*/ 18 w 54"/>
                  <a:gd name="T11" fmla="*/ 22 h 84"/>
                  <a:gd name="T12" fmla="*/ 24 w 54"/>
                  <a:gd name="T13" fmla="*/ 24 h 84"/>
                  <a:gd name="T14" fmla="*/ 11 w 54"/>
                  <a:gd name="T15" fmla="*/ 26 h 84"/>
                  <a:gd name="T16" fmla="*/ 0 w 54"/>
                  <a:gd name="T17" fmla="*/ 2 h 84"/>
                  <a:gd name="T18" fmla="*/ 5 w 54"/>
                  <a:gd name="T19" fmla="*/ 0 h 84"/>
                  <a:gd name="T20" fmla="*/ 8 w 54"/>
                  <a:gd name="T21" fmla="*/ 0 h 84"/>
                  <a:gd name="T22" fmla="*/ 8 w 54"/>
                  <a:gd name="T23" fmla="*/ 2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3" name="Freeform 151"/>
              <p:cNvSpPr>
                <a:spLocks noChangeAspect="1"/>
              </p:cNvSpPr>
              <p:nvPr/>
            </p:nvSpPr>
            <p:spPr bwMode="auto">
              <a:xfrm>
                <a:off x="5072" y="1461"/>
                <a:ext cx="9" cy="4"/>
              </a:xfrm>
              <a:custGeom>
                <a:avLst/>
                <a:gdLst>
                  <a:gd name="T0" fmla="*/ 3 w 12"/>
                  <a:gd name="T1" fmla="*/ 2 h 6"/>
                  <a:gd name="T2" fmla="*/ 0 w 12"/>
                  <a:gd name="T3" fmla="*/ 0 h 6"/>
                  <a:gd name="T4" fmla="*/ 5 w 12"/>
                  <a:gd name="T5" fmla="*/ 0 h 6"/>
                  <a:gd name="T6" fmla="*/ 3 w 12"/>
                  <a:gd name="T7" fmla="*/ 2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4" name="Freeform 152"/>
              <p:cNvSpPr>
                <a:spLocks noChangeAspect="1"/>
              </p:cNvSpPr>
              <p:nvPr/>
            </p:nvSpPr>
            <p:spPr bwMode="auto">
              <a:xfrm>
                <a:off x="5072" y="1461"/>
                <a:ext cx="9" cy="8"/>
              </a:xfrm>
              <a:custGeom>
                <a:avLst/>
                <a:gdLst>
                  <a:gd name="T0" fmla="*/ 3 w 12"/>
                  <a:gd name="T1" fmla="*/ 2 h 12"/>
                  <a:gd name="T2" fmla="*/ 0 w 12"/>
                  <a:gd name="T3" fmla="*/ 0 h 12"/>
                  <a:gd name="T4" fmla="*/ 5 w 12"/>
                  <a:gd name="T5" fmla="*/ 0 h 12"/>
                  <a:gd name="T6" fmla="*/ 3 w 12"/>
                  <a:gd name="T7" fmla="*/ 2 h 12"/>
                  <a:gd name="T8" fmla="*/ 3 w 12"/>
                  <a:gd name="T9" fmla="*/ 3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5" name="Freeform 153"/>
              <p:cNvSpPr>
                <a:spLocks noChangeAspect="1"/>
              </p:cNvSpPr>
              <p:nvPr/>
            </p:nvSpPr>
            <p:spPr bwMode="auto">
              <a:xfrm>
                <a:off x="4715" y="1840"/>
                <a:ext cx="352" cy="236"/>
              </a:xfrm>
              <a:custGeom>
                <a:avLst/>
                <a:gdLst>
                  <a:gd name="T0" fmla="*/ 146 w 462"/>
                  <a:gd name="T1" fmla="*/ 0 h 348"/>
                  <a:gd name="T2" fmla="*/ 201 w 462"/>
                  <a:gd name="T3" fmla="*/ 73 h 348"/>
                  <a:gd name="T4" fmla="*/ 204 w 462"/>
                  <a:gd name="T5" fmla="*/ 92 h 348"/>
                  <a:gd name="T6" fmla="*/ 199 w 462"/>
                  <a:gd name="T7" fmla="*/ 98 h 348"/>
                  <a:gd name="T8" fmla="*/ 199 w 462"/>
                  <a:gd name="T9" fmla="*/ 101 h 348"/>
                  <a:gd name="T10" fmla="*/ 197 w 462"/>
                  <a:gd name="T11" fmla="*/ 105 h 348"/>
                  <a:gd name="T12" fmla="*/ 181 w 462"/>
                  <a:gd name="T13" fmla="*/ 109 h 348"/>
                  <a:gd name="T14" fmla="*/ 178 w 462"/>
                  <a:gd name="T15" fmla="*/ 105 h 348"/>
                  <a:gd name="T16" fmla="*/ 183 w 462"/>
                  <a:gd name="T17" fmla="*/ 106 h 348"/>
                  <a:gd name="T18" fmla="*/ 186 w 462"/>
                  <a:gd name="T19" fmla="*/ 103 h 348"/>
                  <a:gd name="T20" fmla="*/ 178 w 462"/>
                  <a:gd name="T21" fmla="*/ 103 h 348"/>
                  <a:gd name="T22" fmla="*/ 170 w 462"/>
                  <a:gd name="T23" fmla="*/ 96 h 348"/>
                  <a:gd name="T24" fmla="*/ 162 w 462"/>
                  <a:gd name="T25" fmla="*/ 94 h 348"/>
                  <a:gd name="T26" fmla="*/ 157 w 462"/>
                  <a:gd name="T27" fmla="*/ 84 h 348"/>
                  <a:gd name="T28" fmla="*/ 149 w 462"/>
                  <a:gd name="T29" fmla="*/ 81 h 348"/>
                  <a:gd name="T30" fmla="*/ 149 w 462"/>
                  <a:gd name="T31" fmla="*/ 75 h 348"/>
                  <a:gd name="T32" fmla="*/ 143 w 462"/>
                  <a:gd name="T33" fmla="*/ 75 h 348"/>
                  <a:gd name="T34" fmla="*/ 146 w 462"/>
                  <a:gd name="T35" fmla="*/ 79 h 348"/>
                  <a:gd name="T36" fmla="*/ 143 w 462"/>
                  <a:gd name="T37" fmla="*/ 79 h 348"/>
                  <a:gd name="T38" fmla="*/ 133 w 462"/>
                  <a:gd name="T39" fmla="*/ 67 h 348"/>
                  <a:gd name="T40" fmla="*/ 138 w 462"/>
                  <a:gd name="T41" fmla="*/ 58 h 348"/>
                  <a:gd name="T42" fmla="*/ 130 w 462"/>
                  <a:gd name="T43" fmla="*/ 56 h 348"/>
                  <a:gd name="T44" fmla="*/ 133 w 462"/>
                  <a:gd name="T45" fmla="*/ 62 h 348"/>
                  <a:gd name="T46" fmla="*/ 125 w 462"/>
                  <a:gd name="T47" fmla="*/ 58 h 348"/>
                  <a:gd name="T48" fmla="*/ 127 w 462"/>
                  <a:gd name="T49" fmla="*/ 39 h 348"/>
                  <a:gd name="T50" fmla="*/ 98 w 462"/>
                  <a:gd name="T51" fmla="*/ 21 h 348"/>
                  <a:gd name="T52" fmla="*/ 82 w 462"/>
                  <a:gd name="T53" fmla="*/ 19 h 348"/>
                  <a:gd name="T54" fmla="*/ 82 w 462"/>
                  <a:gd name="T55" fmla="*/ 22 h 348"/>
                  <a:gd name="T56" fmla="*/ 56 w 462"/>
                  <a:gd name="T57" fmla="*/ 28 h 348"/>
                  <a:gd name="T58" fmla="*/ 56 w 462"/>
                  <a:gd name="T59" fmla="*/ 26 h 348"/>
                  <a:gd name="T60" fmla="*/ 59 w 462"/>
                  <a:gd name="T61" fmla="*/ 28 h 348"/>
                  <a:gd name="T62" fmla="*/ 59 w 462"/>
                  <a:gd name="T63" fmla="*/ 26 h 348"/>
                  <a:gd name="T64" fmla="*/ 45 w 462"/>
                  <a:gd name="T65" fmla="*/ 17 h 348"/>
                  <a:gd name="T66" fmla="*/ 43 w 462"/>
                  <a:gd name="T67" fmla="*/ 19 h 348"/>
                  <a:gd name="T68" fmla="*/ 45 w 462"/>
                  <a:gd name="T69" fmla="*/ 21 h 348"/>
                  <a:gd name="T70" fmla="*/ 27 w 462"/>
                  <a:gd name="T71" fmla="*/ 17 h 348"/>
                  <a:gd name="T72" fmla="*/ 37 w 462"/>
                  <a:gd name="T73" fmla="*/ 15 h 348"/>
                  <a:gd name="T74" fmla="*/ 34 w 462"/>
                  <a:gd name="T75" fmla="*/ 15 h 348"/>
                  <a:gd name="T76" fmla="*/ 11 w 462"/>
                  <a:gd name="T77" fmla="*/ 19 h 348"/>
                  <a:gd name="T78" fmla="*/ 16 w 462"/>
                  <a:gd name="T79" fmla="*/ 17 h 348"/>
                  <a:gd name="T80" fmla="*/ 11 w 462"/>
                  <a:gd name="T81" fmla="*/ 15 h 348"/>
                  <a:gd name="T82" fmla="*/ 11 w 462"/>
                  <a:gd name="T83" fmla="*/ 17 h 348"/>
                  <a:gd name="T84" fmla="*/ 5 w 462"/>
                  <a:gd name="T85" fmla="*/ 19 h 348"/>
                  <a:gd name="T86" fmla="*/ 5 w 462"/>
                  <a:gd name="T87" fmla="*/ 13 h 348"/>
                  <a:gd name="T88" fmla="*/ 0 w 462"/>
                  <a:gd name="T89" fmla="*/ 9 h 348"/>
                  <a:gd name="T90" fmla="*/ 0 w 462"/>
                  <a:gd name="T91" fmla="*/ 5 h 348"/>
                  <a:gd name="T92" fmla="*/ 61 w 462"/>
                  <a:gd name="T93" fmla="*/ 2 h 348"/>
                  <a:gd name="T94" fmla="*/ 66 w 462"/>
                  <a:gd name="T95" fmla="*/ 7 h 348"/>
                  <a:gd name="T96" fmla="*/ 130 w 462"/>
                  <a:gd name="T97" fmla="*/ 5 h 348"/>
                  <a:gd name="T98" fmla="*/ 133 w 462"/>
                  <a:gd name="T99" fmla="*/ 9 h 348"/>
                  <a:gd name="T100" fmla="*/ 136 w 462"/>
                  <a:gd name="T101" fmla="*/ 7 h 348"/>
                  <a:gd name="T102" fmla="*/ 136 w 462"/>
                  <a:gd name="T103" fmla="*/ 0 h 348"/>
                  <a:gd name="T104" fmla="*/ 146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6" name="Freeform 154"/>
              <p:cNvSpPr>
                <a:spLocks noChangeAspect="1"/>
              </p:cNvSpPr>
              <p:nvPr/>
            </p:nvSpPr>
            <p:spPr bwMode="auto">
              <a:xfrm>
                <a:off x="4715" y="1840"/>
                <a:ext cx="352" cy="236"/>
              </a:xfrm>
              <a:custGeom>
                <a:avLst/>
                <a:gdLst>
                  <a:gd name="T0" fmla="*/ 146 w 462"/>
                  <a:gd name="T1" fmla="*/ 0 h 348"/>
                  <a:gd name="T2" fmla="*/ 201 w 462"/>
                  <a:gd name="T3" fmla="*/ 73 h 348"/>
                  <a:gd name="T4" fmla="*/ 204 w 462"/>
                  <a:gd name="T5" fmla="*/ 92 h 348"/>
                  <a:gd name="T6" fmla="*/ 199 w 462"/>
                  <a:gd name="T7" fmla="*/ 98 h 348"/>
                  <a:gd name="T8" fmla="*/ 199 w 462"/>
                  <a:gd name="T9" fmla="*/ 101 h 348"/>
                  <a:gd name="T10" fmla="*/ 197 w 462"/>
                  <a:gd name="T11" fmla="*/ 105 h 348"/>
                  <a:gd name="T12" fmla="*/ 181 w 462"/>
                  <a:gd name="T13" fmla="*/ 109 h 348"/>
                  <a:gd name="T14" fmla="*/ 178 w 462"/>
                  <a:gd name="T15" fmla="*/ 105 h 348"/>
                  <a:gd name="T16" fmla="*/ 183 w 462"/>
                  <a:gd name="T17" fmla="*/ 106 h 348"/>
                  <a:gd name="T18" fmla="*/ 186 w 462"/>
                  <a:gd name="T19" fmla="*/ 103 h 348"/>
                  <a:gd name="T20" fmla="*/ 178 w 462"/>
                  <a:gd name="T21" fmla="*/ 103 h 348"/>
                  <a:gd name="T22" fmla="*/ 170 w 462"/>
                  <a:gd name="T23" fmla="*/ 96 h 348"/>
                  <a:gd name="T24" fmla="*/ 162 w 462"/>
                  <a:gd name="T25" fmla="*/ 94 h 348"/>
                  <a:gd name="T26" fmla="*/ 157 w 462"/>
                  <a:gd name="T27" fmla="*/ 84 h 348"/>
                  <a:gd name="T28" fmla="*/ 149 w 462"/>
                  <a:gd name="T29" fmla="*/ 81 h 348"/>
                  <a:gd name="T30" fmla="*/ 149 w 462"/>
                  <a:gd name="T31" fmla="*/ 75 h 348"/>
                  <a:gd name="T32" fmla="*/ 143 w 462"/>
                  <a:gd name="T33" fmla="*/ 75 h 348"/>
                  <a:gd name="T34" fmla="*/ 146 w 462"/>
                  <a:gd name="T35" fmla="*/ 79 h 348"/>
                  <a:gd name="T36" fmla="*/ 143 w 462"/>
                  <a:gd name="T37" fmla="*/ 79 h 348"/>
                  <a:gd name="T38" fmla="*/ 133 w 462"/>
                  <a:gd name="T39" fmla="*/ 67 h 348"/>
                  <a:gd name="T40" fmla="*/ 138 w 462"/>
                  <a:gd name="T41" fmla="*/ 58 h 348"/>
                  <a:gd name="T42" fmla="*/ 130 w 462"/>
                  <a:gd name="T43" fmla="*/ 56 h 348"/>
                  <a:gd name="T44" fmla="*/ 133 w 462"/>
                  <a:gd name="T45" fmla="*/ 62 h 348"/>
                  <a:gd name="T46" fmla="*/ 125 w 462"/>
                  <a:gd name="T47" fmla="*/ 58 h 348"/>
                  <a:gd name="T48" fmla="*/ 127 w 462"/>
                  <a:gd name="T49" fmla="*/ 39 h 348"/>
                  <a:gd name="T50" fmla="*/ 98 w 462"/>
                  <a:gd name="T51" fmla="*/ 21 h 348"/>
                  <a:gd name="T52" fmla="*/ 82 w 462"/>
                  <a:gd name="T53" fmla="*/ 19 h 348"/>
                  <a:gd name="T54" fmla="*/ 82 w 462"/>
                  <a:gd name="T55" fmla="*/ 22 h 348"/>
                  <a:gd name="T56" fmla="*/ 56 w 462"/>
                  <a:gd name="T57" fmla="*/ 28 h 348"/>
                  <a:gd name="T58" fmla="*/ 56 w 462"/>
                  <a:gd name="T59" fmla="*/ 26 h 348"/>
                  <a:gd name="T60" fmla="*/ 59 w 462"/>
                  <a:gd name="T61" fmla="*/ 28 h 348"/>
                  <a:gd name="T62" fmla="*/ 59 w 462"/>
                  <a:gd name="T63" fmla="*/ 26 h 348"/>
                  <a:gd name="T64" fmla="*/ 45 w 462"/>
                  <a:gd name="T65" fmla="*/ 17 h 348"/>
                  <a:gd name="T66" fmla="*/ 43 w 462"/>
                  <a:gd name="T67" fmla="*/ 19 h 348"/>
                  <a:gd name="T68" fmla="*/ 45 w 462"/>
                  <a:gd name="T69" fmla="*/ 21 h 348"/>
                  <a:gd name="T70" fmla="*/ 27 w 462"/>
                  <a:gd name="T71" fmla="*/ 17 h 348"/>
                  <a:gd name="T72" fmla="*/ 37 w 462"/>
                  <a:gd name="T73" fmla="*/ 15 h 348"/>
                  <a:gd name="T74" fmla="*/ 34 w 462"/>
                  <a:gd name="T75" fmla="*/ 15 h 348"/>
                  <a:gd name="T76" fmla="*/ 11 w 462"/>
                  <a:gd name="T77" fmla="*/ 19 h 348"/>
                  <a:gd name="T78" fmla="*/ 16 w 462"/>
                  <a:gd name="T79" fmla="*/ 17 h 348"/>
                  <a:gd name="T80" fmla="*/ 11 w 462"/>
                  <a:gd name="T81" fmla="*/ 15 h 348"/>
                  <a:gd name="T82" fmla="*/ 11 w 462"/>
                  <a:gd name="T83" fmla="*/ 17 h 348"/>
                  <a:gd name="T84" fmla="*/ 5 w 462"/>
                  <a:gd name="T85" fmla="*/ 19 h 348"/>
                  <a:gd name="T86" fmla="*/ 5 w 462"/>
                  <a:gd name="T87" fmla="*/ 13 h 348"/>
                  <a:gd name="T88" fmla="*/ 0 w 462"/>
                  <a:gd name="T89" fmla="*/ 9 h 348"/>
                  <a:gd name="T90" fmla="*/ 0 w 462"/>
                  <a:gd name="T91" fmla="*/ 5 h 348"/>
                  <a:gd name="T92" fmla="*/ 61 w 462"/>
                  <a:gd name="T93" fmla="*/ 2 h 348"/>
                  <a:gd name="T94" fmla="*/ 66 w 462"/>
                  <a:gd name="T95" fmla="*/ 7 h 348"/>
                  <a:gd name="T96" fmla="*/ 130 w 462"/>
                  <a:gd name="T97" fmla="*/ 5 h 348"/>
                  <a:gd name="T98" fmla="*/ 133 w 462"/>
                  <a:gd name="T99" fmla="*/ 9 h 348"/>
                  <a:gd name="T100" fmla="*/ 136 w 462"/>
                  <a:gd name="T101" fmla="*/ 7 h 348"/>
                  <a:gd name="T102" fmla="*/ 136 w 462"/>
                  <a:gd name="T103" fmla="*/ 0 h 348"/>
                  <a:gd name="T104" fmla="*/ 146 w 462"/>
                  <a:gd name="T105" fmla="*/ 0 h 348"/>
                  <a:gd name="T106" fmla="*/ 146 w 462"/>
                  <a:gd name="T107" fmla="*/ 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7" name="Freeform 155"/>
              <p:cNvSpPr>
                <a:spLocks noChangeAspect="1"/>
              </p:cNvSpPr>
              <p:nvPr/>
            </p:nvSpPr>
            <p:spPr bwMode="auto">
              <a:xfrm>
                <a:off x="4774" y="1664"/>
                <a:ext cx="211" cy="196"/>
              </a:xfrm>
              <a:custGeom>
                <a:avLst/>
                <a:gdLst>
                  <a:gd name="T0" fmla="*/ 29 w 276"/>
                  <a:gd name="T1" fmla="*/ 2 h 288"/>
                  <a:gd name="T2" fmla="*/ 59 w 276"/>
                  <a:gd name="T3" fmla="*/ 0 h 288"/>
                  <a:gd name="T4" fmla="*/ 54 w 276"/>
                  <a:gd name="T5" fmla="*/ 5 h 288"/>
                  <a:gd name="T6" fmla="*/ 67 w 276"/>
                  <a:gd name="T7" fmla="*/ 10 h 288"/>
                  <a:gd name="T8" fmla="*/ 75 w 276"/>
                  <a:gd name="T9" fmla="*/ 19 h 288"/>
                  <a:gd name="T10" fmla="*/ 105 w 276"/>
                  <a:gd name="T11" fmla="*/ 36 h 288"/>
                  <a:gd name="T12" fmla="*/ 115 w 276"/>
                  <a:gd name="T13" fmla="*/ 51 h 288"/>
                  <a:gd name="T14" fmla="*/ 123 w 276"/>
                  <a:gd name="T15" fmla="*/ 53 h 288"/>
                  <a:gd name="T16" fmla="*/ 118 w 276"/>
                  <a:gd name="T17" fmla="*/ 61 h 288"/>
                  <a:gd name="T18" fmla="*/ 118 w 276"/>
                  <a:gd name="T19" fmla="*/ 63 h 288"/>
                  <a:gd name="T20" fmla="*/ 113 w 276"/>
                  <a:gd name="T21" fmla="*/ 68 h 288"/>
                  <a:gd name="T22" fmla="*/ 113 w 276"/>
                  <a:gd name="T23" fmla="*/ 71 h 288"/>
                  <a:gd name="T24" fmla="*/ 110 w 276"/>
                  <a:gd name="T25" fmla="*/ 71 h 288"/>
                  <a:gd name="T26" fmla="*/ 115 w 276"/>
                  <a:gd name="T27" fmla="*/ 73 h 288"/>
                  <a:gd name="T28" fmla="*/ 113 w 276"/>
                  <a:gd name="T29" fmla="*/ 82 h 288"/>
                  <a:gd name="T30" fmla="*/ 102 w 276"/>
                  <a:gd name="T31" fmla="*/ 82 h 288"/>
                  <a:gd name="T32" fmla="*/ 102 w 276"/>
                  <a:gd name="T33" fmla="*/ 89 h 288"/>
                  <a:gd name="T34" fmla="*/ 99 w 276"/>
                  <a:gd name="T35" fmla="*/ 91 h 288"/>
                  <a:gd name="T36" fmla="*/ 96 w 276"/>
                  <a:gd name="T37" fmla="*/ 87 h 288"/>
                  <a:gd name="T38" fmla="*/ 32 w 276"/>
                  <a:gd name="T39" fmla="*/ 89 h 288"/>
                  <a:gd name="T40" fmla="*/ 27 w 276"/>
                  <a:gd name="T41" fmla="*/ 83 h 288"/>
                  <a:gd name="T42" fmla="*/ 21 w 276"/>
                  <a:gd name="T43" fmla="*/ 66 h 288"/>
                  <a:gd name="T44" fmla="*/ 27 w 276"/>
                  <a:gd name="T45" fmla="*/ 59 h 288"/>
                  <a:gd name="T46" fmla="*/ 16 w 276"/>
                  <a:gd name="T47" fmla="*/ 47 h 288"/>
                  <a:gd name="T48" fmla="*/ 0 w 276"/>
                  <a:gd name="T49" fmla="*/ 5 h 288"/>
                  <a:gd name="T50" fmla="*/ 29 w 276"/>
                  <a:gd name="T51" fmla="*/ 2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8" name="Freeform 156"/>
              <p:cNvSpPr>
                <a:spLocks noChangeAspect="1"/>
              </p:cNvSpPr>
              <p:nvPr/>
            </p:nvSpPr>
            <p:spPr bwMode="auto">
              <a:xfrm>
                <a:off x="4774" y="1664"/>
                <a:ext cx="211" cy="196"/>
              </a:xfrm>
              <a:custGeom>
                <a:avLst/>
                <a:gdLst>
                  <a:gd name="T0" fmla="*/ 29 w 276"/>
                  <a:gd name="T1" fmla="*/ 2 h 288"/>
                  <a:gd name="T2" fmla="*/ 59 w 276"/>
                  <a:gd name="T3" fmla="*/ 0 h 288"/>
                  <a:gd name="T4" fmla="*/ 54 w 276"/>
                  <a:gd name="T5" fmla="*/ 5 h 288"/>
                  <a:gd name="T6" fmla="*/ 67 w 276"/>
                  <a:gd name="T7" fmla="*/ 10 h 288"/>
                  <a:gd name="T8" fmla="*/ 75 w 276"/>
                  <a:gd name="T9" fmla="*/ 19 h 288"/>
                  <a:gd name="T10" fmla="*/ 105 w 276"/>
                  <a:gd name="T11" fmla="*/ 36 h 288"/>
                  <a:gd name="T12" fmla="*/ 115 w 276"/>
                  <a:gd name="T13" fmla="*/ 51 h 288"/>
                  <a:gd name="T14" fmla="*/ 123 w 276"/>
                  <a:gd name="T15" fmla="*/ 53 h 288"/>
                  <a:gd name="T16" fmla="*/ 118 w 276"/>
                  <a:gd name="T17" fmla="*/ 61 h 288"/>
                  <a:gd name="T18" fmla="*/ 118 w 276"/>
                  <a:gd name="T19" fmla="*/ 63 h 288"/>
                  <a:gd name="T20" fmla="*/ 113 w 276"/>
                  <a:gd name="T21" fmla="*/ 68 h 288"/>
                  <a:gd name="T22" fmla="*/ 113 w 276"/>
                  <a:gd name="T23" fmla="*/ 71 h 288"/>
                  <a:gd name="T24" fmla="*/ 110 w 276"/>
                  <a:gd name="T25" fmla="*/ 71 h 288"/>
                  <a:gd name="T26" fmla="*/ 115 w 276"/>
                  <a:gd name="T27" fmla="*/ 73 h 288"/>
                  <a:gd name="T28" fmla="*/ 113 w 276"/>
                  <a:gd name="T29" fmla="*/ 82 h 288"/>
                  <a:gd name="T30" fmla="*/ 102 w 276"/>
                  <a:gd name="T31" fmla="*/ 82 h 288"/>
                  <a:gd name="T32" fmla="*/ 102 w 276"/>
                  <a:gd name="T33" fmla="*/ 89 h 288"/>
                  <a:gd name="T34" fmla="*/ 99 w 276"/>
                  <a:gd name="T35" fmla="*/ 91 h 288"/>
                  <a:gd name="T36" fmla="*/ 96 w 276"/>
                  <a:gd name="T37" fmla="*/ 87 h 288"/>
                  <a:gd name="T38" fmla="*/ 32 w 276"/>
                  <a:gd name="T39" fmla="*/ 89 h 288"/>
                  <a:gd name="T40" fmla="*/ 27 w 276"/>
                  <a:gd name="T41" fmla="*/ 83 h 288"/>
                  <a:gd name="T42" fmla="*/ 21 w 276"/>
                  <a:gd name="T43" fmla="*/ 66 h 288"/>
                  <a:gd name="T44" fmla="*/ 27 w 276"/>
                  <a:gd name="T45" fmla="*/ 59 h 288"/>
                  <a:gd name="T46" fmla="*/ 16 w 276"/>
                  <a:gd name="T47" fmla="*/ 47 h 288"/>
                  <a:gd name="T48" fmla="*/ 0 w 276"/>
                  <a:gd name="T49" fmla="*/ 5 h 288"/>
                  <a:gd name="T50" fmla="*/ 29 w 276"/>
                  <a:gd name="T51" fmla="*/ 2 h 288"/>
                  <a:gd name="T52" fmla="*/ 29 w 276"/>
                  <a:gd name="T53" fmla="*/ 3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29" name="Freeform 157"/>
              <p:cNvSpPr>
                <a:spLocks noChangeAspect="1"/>
              </p:cNvSpPr>
              <p:nvPr/>
            </p:nvSpPr>
            <p:spPr bwMode="auto">
              <a:xfrm>
                <a:off x="3735" y="1929"/>
                <a:ext cx="19" cy="16"/>
              </a:xfrm>
              <a:custGeom>
                <a:avLst/>
                <a:gdLst>
                  <a:gd name="T0" fmla="*/ 3 w 24"/>
                  <a:gd name="T1" fmla="*/ 0 h 24"/>
                  <a:gd name="T2" fmla="*/ 9 w 24"/>
                  <a:gd name="T3" fmla="*/ 0 h 24"/>
                  <a:gd name="T4" fmla="*/ 12 w 24"/>
                  <a:gd name="T5" fmla="*/ 2 h 24"/>
                  <a:gd name="T6" fmla="*/ 9 w 24"/>
                  <a:gd name="T7" fmla="*/ 3 h 24"/>
                  <a:gd name="T8" fmla="*/ 9 w 24"/>
                  <a:gd name="T9" fmla="*/ 5 h 24"/>
                  <a:gd name="T10" fmla="*/ 6 w 24"/>
                  <a:gd name="T11" fmla="*/ 7 h 24"/>
                  <a:gd name="T12" fmla="*/ 3 w 24"/>
                  <a:gd name="T13" fmla="*/ 7 h 24"/>
                  <a:gd name="T14" fmla="*/ 3 w 24"/>
                  <a:gd name="T15" fmla="*/ 5 h 24"/>
                  <a:gd name="T16" fmla="*/ 0 w 24"/>
                  <a:gd name="T17" fmla="*/ 5 h 24"/>
                  <a:gd name="T18" fmla="*/ 0 w 24"/>
                  <a:gd name="T19" fmla="*/ 2 h 24"/>
                  <a:gd name="T20" fmla="*/ 3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0" name="Freeform 158"/>
              <p:cNvSpPr>
                <a:spLocks noChangeAspect="1"/>
              </p:cNvSpPr>
              <p:nvPr/>
            </p:nvSpPr>
            <p:spPr bwMode="auto">
              <a:xfrm>
                <a:off x="3735" y="1929"/>
                <a:ext cx="19" cy="16"/>
              </a:xfrm>
              <a:custGeom>
                <a:avLst/>
                <a:gdLst>
                  <a:gd name="T0" fmla="*/ 3 w 24"/>
                  <a:gd name="T1" fmla="*/ 0 h 24"/>
                  <a:gd name="T2" fmla="*/ 9 w 24"/>
                  <a:gd name="T3" fmla="*/ 0 h 24"/>
                  <a:gd name="T4" fmla="*/ 12 w 24"/>
                  <a:gd name="T5" fmla="*/ 2 h 24"/>
                  <a:gd name="T6" fmla="*/ 9 w 24"/>
                  <a:gd name="T7" fmla="*/ 3 h 24"/>
                  <a:gd name="T8" fmla="*/ 9 w 24"/>
                  <a:gd name="T9" fmla="*/ 5 h 24"/>
                  <a:gd name="T10" fmla="*/ 6 w 24"/>
                  <a:gd name="T11" fmla="*/ 7 h 24"/>
                  <a:gd name="T12" fmla="*/ 3 w 24"/>
                  <a:gd name="T13" fmla="*/ 7 h 24"/>
                  <a:gd name="T14" fmla="*/ 3 w 24"/>
                  <a:gd name="T15" fmla="*/ 5 h 24"/>
                  <a:gd name="T16" fmla="*/ 0 w 24"/>
                  <a:gd name="T17" fmla="*/ 5 h 24"/>
                  <a:gd name="T18" fmla="*/ 0 w 24"/>
                  <a:gd name="T19" fmla="*/ 2 h 24"/>
                  <a:gd name="T20" fmla="*/ 3 w 24"/>
                  <a:gd name="T21" fmla="*/ 0 h 24"/>
                  <a:gd name="T22" fmla="*/ 3 w 24"/>
                  <a:gd name="T23" fmla="*/ 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1" name="Freeform 159"/>
              <p:cNvSpPr>
                <a:spLocks noChangeAspect="1"/>
              </p:cNvSpPr>
              <p:nvPr/>
            </p:nvSpPr>
            <p:spPr bwMode="auto">
              <a:xfrm>
                <a:off x="3795" y="1958"/>
                <a:ext cx="23" cy="16"/>
              </a:xfrm>
              <a:custGeom>
                <a:avLst/>
                <a:gdLst>
                  <a:gd name="T0" fmla="*/ 3 w 30"/>
                  <a:gd name="T1" fmla="*/ 2 h 24"/>
                  <a:gd name="T2" fmla="*/ 3 w 30"/>
                  <a:gd name="T3" fmla="*/ 0 h 24"/>
                  <a:gd name="T4" fmla="*/ 5 w 30"/>
                  <a:gd name="T5" fmla="*/ 0 h 24"/>
                  <a:gd name="T6" fmla="*/ 8 w 30"/>
                  <a:gd name="T7" fmla="*/ 2 h 24"/>
                  <a:gd name="T8" fmla="*/ 11 w 30"/>
                  <a:gd name="T9" fmla="*/ 3 h 24"/>
                  <a:gd name="T10" fmla="*/ 14 w 30"/>
                  <a:gd name="T11" fmla="*/ 5 h 24"/>
                  <a:gd name="T12" fmla="*/ 8 w 30"/>
                  <a:gd name="T13" fmla="*/ 5 h 24"/>
                  <a:gd name="T14" fmla="*/ 5 w 30"/>
                  <a:gd name="T15" fmla="*/ 7 h 24"/>
                  <a:gd name="T16" fmla="*/ 3 w 30"/>
                  <a:gd name="T17" fmla="*/ 5 h 24"/>
                  <a:gd name="T18" fmla="*/ 0 w 30"/>
                  <a:gd name="T19" fmla="*/ 2 h 24"/>
                  <a:gd name="T20" fmla="*/ 3 w 30"/>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2" name="Freeform 160"/>
              <p:cNvSpPr>
                <a:spLocks noChangeAspect="1"/>
              </p:cNvSpPr>
              <p:nvPr/>
            </p:nvSpPr>
            <p:spPr bwMode="auto">
              <a:xfrm>
                <a:off x="3795" y="1958"/>
                <a:ext cx="23" cy="16"/>
              </a:xfrm>
              <a:custGeom>
                <a:avLst/>
                <a:gdLst>
                  <a:gd name="T0" fmla="*/ 3 w 30"/>
                  <a:gd name="T1" fmla="*/ 2 h 24"/>
                  <a:gd name="T2" fmla="*/ 3 w 30"/>
                  <a:gd name="T3" fmla="*/ 0 h 24"/>
                  <a:gd name="T4" fmla="*/ 5 w 30"/>
                  <a:gd name="T5" fmla="*/ 0 h 24"/>
                  <a:gd name="T6" fmla="*/ 8 w 30"/>
                  <a:gd name="T7" fmla="*/ 2 h 24"/>
                  <a:gd name="T8" fmla="*/ 11 w 30"/>
                  <a:gd name="T9" fmla="*/ 3 h 24"/>
                  <a:gd name="T10" fmla="*/ 14 w 30"/>
                  <a:gd name="T11" fmla="*/ 5 h 24"/>
                  <a:gd name="T12" fmla="*/ 8 w 30"/>
                  <a:gd name="T13" fmla="*/ 5 h 24"/>
                  <a:gd name="T14" fmla="*/ 5 w 30"/>
                  <a:gd name="T15" fmla="*/ 7 h 24"/>
                  <a:gd name="T16" fmla="*/ 3 w 30"/>
                  <a:gd name="T17" fmla="*/ 5 h 24"/>
                  <a:gd name="T18" fmla="*/ 0 w 30"/>
                  <a:gd name="T19" fmla="*/ 2 h 24"/>
                  <a:gd name="T20" fmla="*/ 3 w 30"/>
                  <a:gd name="T21" fmla="*/ 2 h 24"/>
                  <a:gd name="T22" fmla="*/ 3 w 30"/>
                  <a:gd name="T23" fmla="*/ 3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3" name="Freeform 161"/>
              <p:cNvSpPr>
                <a:spLocks noChangeAspect="1"/>
              </p:cNvSpPr>
              <p:nvPr/>
            </p:nvSpPr>
            <p:spPr bwMode="auto">
              <a:xfrm>
                <a:off x="3831" y="1978"/>
                <a:ext cx="23" cy="8"/>
              </a:xfrm>
              <a:custGeom>
                <a:avLst/>
                <a:gdLst>
                  <a:gd name="T0" fmla="*/ 0 w 30"/>
                  <a:gd name="T1" fmla="*/ 2 h 12"/>
                  <a:gd name="T2" fmla="*/ 3 w 30"/>
                  <a:gd name="T3" fmla="*/ 0 h 12"/>
                  <a:gd name="T4" fmla="*/ 14 w 30"/>
                  <a:gd name="T5" fmla="*/ 0 h 12"/>
                  <a:gd name="T6" fmla="*/ 14 w 30"/>
                  <a:gd name="T7" fmla="*/ 2 h 12"/>
                  <a:gd name="T8" fmla="*/ 11 w 30"/>
                  <a:gd name="T9" fmla="*/ 3 h 12"/>
                  <a:gd name="T10" fmla="*/ 5 w 30"/>
                  <a:gd name="T11" fmla="*/ 2 h 12"/>
                  <a:gd name="T12" fmla="*/ 3 w 30"/>
                  <a:gd name="T13" fmla="*/ 2 h 12"/>
                  <a:gd name="T14" fmla="*/ 0 w 30"/>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4" name="Freeform 162"/>
              <p:cNvSpPr>
                <a:spLocks noChangeAspect="1"/>
              </p:cNvSpPr>
              <p:nvPr/>
            </p:nvSpPr>
            <p:spPr bwMode="auto">
              <a:xfrm>
                <a:off x="3831" y="1978"/>
                <a:ext cx="23" cy="8"/>
              </a:xfrm>
              <a:custGeom>
                <a:avLst/>
                <a:gdLst>
                  <a:gd name="T0" fmla="*/ 0 w 30"/>
                  <a:gd name="T1" fmla="*/ 2 h 12"/>
                  <a:gd name="T2" fmla="*/ 3 w 30"/>
                  <a:gd name="T3" fmla="*/ 0 h 12"/>
                  <a:gd name="T4" fmla="*/ 14 w 30"/>
                  <a:gd name="T5" fmla="*/ 0 h 12"/>
                  <a:gd name="T6" fmla="*/ 14 w 30"/>
                  <a:gd name="T7" fmla="*/ 2 h 12"/>
                  <a:gd name="T8" fmla="*/ 11 w 30"/>
                  <a:gd name="T9" fmla="*/ 3 h 12"/>
                  <a:gd name="T10" fmla="*/ 5 w 30"/>
                  <a:gd name="T11" fmla="*/ 2 h 12"/>
                  <a:gd name="T12" fmla="*/ 3 w 30"/>
                  <a:gd name="T13" fmla="*/ 2 h 12"/>
                  <a:gd name="T14" fmla="*/ 0 w 30"/>
                  <a:gd name="T15" fmla="*/ 2 h 12"/>
                  <a:gd name="T16" fmla="*/ 0 w 30"/>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5" name="Freeform 163"/>
              <p:cNvSpPr>
                <a:spLocks noChangeAspect="1"/>
              </p:cNvSpPr>
              <p:nvPr/>
            </p:nvSpPr>
            <p:spPr bwMode="auto">
              <a:xfrm>
                <a:off x="3859" y="1986"/>
                <a:ext cx="27" cy="21"/>
              </a:xfrm>
              <a:custGeom>
                <a:avLst/>
                <a:gdLst>
                  <a:gd name="T0" fmla="*/ 5 w 36"/>
                  <a:gd name="T1" fmla="*/ 2 h 30"/>
                  <a:gd name="T2" fmla="*/ 10 w 36"/>
                  <a:gd name="T3" fmla="*/ 2 h 30"/>
                  <a:gd name="T4" fmla="*/ 15 w 36"/>
                  <a:gd name="T5" fmla="*/ 6 h 30"/>
                  <a:gd name="T6" fmla="*/ 15 w 36"/>
                  <a:gd name="T7" fmla="*/ 8 h 30"/>
                  <a:gd name="T8" fmla="*/ 10 w 36"/>
                  <a:gd name="T9" fmla="*/ 11 h 30"/>
                  <a:gd name="T10" fmla="*/ 7 w 36"/>
                  <a:gd name="T11" fmla="*/ 11 h 30"/>
                  <a:gd name="T12" fmla="*/ 5 w 36"/>
                  <a:gd name="T13" fmla="*/ 6 h 30"/>
                  <a:gd name="T14" fmla="*/ 2 w 36"/>
                  <a:gd name="T15" fmla="*/ 4 h 30"/>
                  <a:gd name="T16" fmla="*/ 0 w 36"/>
                  <a:gd name="T17" fmla="*/ 2 h 30"/>
                  <a:gd name="T18" fmla="*/ 0 w 36"/>
                  <a:gd name="T19" fmla="*/ 0 h 30"/>
                  <a:gd name="T20" fmla="*/ 2 w 36"/>
                  <a:gd name="T21" fmla="*/ 0 h 30"/>
                  <a:gd name="T22" fmla="*/ 5 w 36"/>
                  <a:gd name="T23" fmla="*/ 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6" name="Freeform 164"/>
              <p:cNvSpPr>
                <a:spLocks noChangeAspect="1"/>
              </p:cNvSpPr>
              <p:nvPr/>
            </p:nvSpPr>
            <p:spPr bwMode="auto">
              <a:xfrm>
                <a:off x="3859" y="1986"/>
                <a:ext cx="27" cy="21"/>
              </a:xfrm>
              <a:custGeom>
                <a:avLst/>
                <a:gdLst>
                  <a:gd name="T0" fmla="*/ 5 w 36"/>
                  <a:gd name="T1" fmla="*/ 2 h 30"/>
                  <a:gd name="T2" fmla="*/ 10 w 36"/>
                  <a:gd name="T3" fmla="*/ 2 h 30"/>
                  <a:gd name="T4" fmla="*/ 15 w 36"/>
                  <a:gd name="T5" fmla="*/ 6 h 30"/>
                  <a:gd name="T6" fmla="*/ 15 w 36"/>
                  <a:gd name="T7" fmla="*/ 8 h 30"/>
                  <a:gd name="T8" fmla="*/ 10 w 36"/>
                  <a:gd name="T9" fmla="*/ 11 h 30"/>
                  <a:gd name="T10" fmla="*/ 7 w 36"/>
                  <a:gd name="T11" fmla="*/ 11 h 30"/>
                  <a:gd name="T12" fmla="*/ 5 w 36"/>
                  <a:gd name="T13" fmla="*/ 6 h 30"/>
                  <a:gd name="T14" fmla="*/ 2 w 36"/>
                  <a:gd name="T15" fmla="*/ 4 h 30"/>
                  <a:gd name="T16" fmla="*/ 0 w 36"/>
                  <a:gd name="T17" fmla="*/ 2 h 30"/>
                  <a:gd name="T18" fmla="*/ 0 w 36"/>
                  <a:gd name="T19" fmla="*/ 0 h 30"/>
                  <a:gd name="T20" fmla="*/ 2 w 36"/>
                  <a:gd name="T21" fmla="*/ 0 h 30"/>
                  <a:gd name="T22" fmla="*/ 5 w 36"/>
                  <a:gd name="T23" fmla="*/ 2 h 30"/>
                  <a:gd name="T24" fmla="*/ 5 w 36"/>
                  <a:gd name="T25" fmla="*/ 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7" name="Freeform 165"/>
              <p:cNvSpPr>
                <a:spLocks noChangeAspect="1"/>
              </p:cNvSpPr>
              <p:nvPr/>
            </p:nvSpPr>
            <p:spPr bwMode="auto">
              <a:xfrm>
                <a:off x="3886" y="2027"/>
                <a:ext cx="51" cy="61"/>
              </a:xfrm>
              <a:custGeom>
                <a:avLst/>
                <a:gdLst>
                  <a:gd name="T0" fmla="*/ 3 w 66"/>
                  <a:gd name="T1" fmla="*/ 0 h 90"/>
                  <a:gd name="T2" fmla="*/ 5 w 66"/>
                  <a:gd name="T3" fmla="*/ 0 h 90"/>
                  <a:gd name="T4" fmla="*/ 8 w 66"/>
                  <a:gd name="T5" fmla="*/ 2 h 90"/>
                  <a:gd name="T6" fmla="*/ 17 w 66"/>
                  <a:gd name="T7" fmla="*/ 2 h 90"/>
                  <a:gd name="T8" fmla="*/ 19 w 66"/>
                  <a:gd name="T9" fmla="*/ 3 h 90"/>
                  <a:gd name="T10" fmla="*/ 22 w 66"/>
                  <a:gd name="T11" fmla="*/ 5 h 90"/>
                  <a:gd name="T12" fmla="*/ 22 w 66"/>
                  <a:gd name="T13" fmla="*/ 7 h 90"/>
                  <a:gd name="T14" fmla="*/ 25 w 66"/>
                  <a:gd name="T15" fmla="*/ 9 h 90"/>
                  <a:gd name="T16" fmla="*/ 28 w 66"/>
                  <a:gd name="T17" fmla="*/ 11 h 90"/>
                  <a:gd name="T18" fmla="*/ 30 w 66"/>
                  <a:gd name="T19" fmla="*/ 13 h 90"/>
                  <a:gd name="T20" fmla="*/ 30 w 66"/>
                  <a:gd name="T21" fmla="*/ 17 h 90"/>
                  <a:gd name="T22" fmla="*/ 28 w 66"/>
                  <a:gd name="T23" fmla="*/ 19 h 90"/>
                  <a:gd name="T24" fmla="*/ 19 w 66"/>
                  <a:gd name="T25" fmla="*/ 19 h 90"/>
                  <a:gd name="T26" fmla="*/ 17 w 66"/>
                  <a:gd name="T27" fmla="*/ 20 h 90"/>
                  <a:gd name="T28" fmla="*/ 14 w 66"/>
                  <a:gd name="T29" fmla="*/ 20 h 90"/>
                  <a:gd name="T30" fmla="*/ 14 w 66"/>
                  <a:gd name="T31" fmla="*/ 24 h 90"/>
                  <a:gd name="T32" fmla="*/ 12 w 66"/>
                  <a:gd name="T33" fmla="*/ 26 h 90"/>
                  <a:gd name="T34" fmla="*/ 8 w 66"/>
                  <a:gd name="T35" fmla="*/ 28 h 90"/>
                  <a:gd name="T36" fmla="*/ 5 w 66"/>
                  <a:gd name="T37" fmla="*/ 26 h 90"/>
                  <a:gd name="T38" fmla="*/ 5 w 66"/>
                  <a:gd name="T39" fmla="*/ 22 h 90"/>
                  <a:gd name="T40" fmla="*/ 3 w 66"/>
                  <a:gd name="T41" fmla="*/ 20 h 90"/>
                  <a:gd name="T42" fmla="*/ 3 w 66"/>
                  <a:gd name="T43" fmla="*/ 15 h 90"/>
                  <a:gd name="T44" fmla="*/ 0 w 66"/>
                  <a:gd name="T45" fmla="*/ 11 h 90"/>
                  <a:gd name="T46" fmla="*/ 0 w 66"/>
                  <a:gd name="T47" fmla="*/ 9 h 90"/>
                  <a:gd name="T48" fmla="*/ 3 w 66"/>
                  <a:gd name="T49" fmla="*/ 5 h 90"/>
                  <a:gd name="T50" fmla="*/ 3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8" name="Freeform 166"/>
              <p:cNvSpPr>
                <a:spLocks noChangeAspect="1"/>
              </p:cNvSpPr>
              <p:nvPr/>
            </p:nvSpPr>
            <p:spPr bwMode="auto">
              <a:xfrm>
                <a:off x="3886" y="2027"/>
                <a:ext cx="51" cy="61"/>
              </a:xfrm>
              <a:custGeom>
                <a:avLst/>
                <a:gdLst>
                  <a:gd name="T0" fmla="*/ 3 w 66"/>
                  <a:gd name="T1" fmla="*/ 0 h 90"/>
                  <a:gd name="T2" fmla="*/ 5 w 66"/>
                  <a:gd name="T3" fmla="*/ 0 h 90"/>
                  <a:gd name="T4" fmla="*/ 8 w 66"/>
                  <a:gd name="T5" fmla="*/ 2 h 90"/>
                  <a:gd name="T6" fmla="*/ 17 w 66"/>
                  <a:gd name="T7" fmla="*/ 2 h 90"/>
                  <a:gd name="T8" fmla="*/ 19 w 66"/>
                  <a:gd name="T9" fmla="*/ 3 h 90"/>
                  <a:gd name="T10" fmla="*/ 22 w 66"/>
                  <a:gd name="T11" fmla="*/ 5 h 90"/>
                  <a:gd name="T12" fmla="*/ 22 w 66"/>
                  <a:gd name="T13" fmla="*/ 7 h 90"/>
                  <a:gd name="T14" fmla="*/ 25 w 66"/>
                  <a:gd name="T15" fmla="*/ 9 h 90"/>
                  <a:gd name="T16" fmla="*/ 28 w 66"/>
                  <a:gd name="T17" fmla="*/ 11 h 90"/>
                  <a:gd name="T18" fmla="*/ 30 w 66"/>
                  <a:gd name="T19" fmla="*/ 13 h 90"/>
                  <a:gd name="T20" fmla="*/ 30 w 66"/>
                  <a:gd name="T21" fmla="*/ 17 h 90"/>
                  <a:gd name="T22" fmla="*/ 28 w 66"/>
                  <a:gd name="T23" fmla="*/ 19 h 90"/>
                  <a:gd name="T24" fmla="*/ 19 w 66"/>
                  <a:gd name="T25" fmla="*/ 19 h 90"/>
                  <a:gd name="T26" fmla="*/ 17 w 66"/>
                  <a:gd name="T27" fmla="*/ 20 h 90"/>
                  <a:gd name="T28" fmla="*/ 14 w 66"/>
                  <a:gd name="T29" fmla="*/ 20 h 90"/>
                  <a:gd name="T30" fmla="*/ 14 w 66"/>
                  <a:gd name="T31" fmla="*/ 24 h 90"/>
                  <a:gd name="T32" fmla="*/ 12 w 66"/>
                  <a:gd name="T33" fmla="*/ 26 h 90"/>
                  <a:gd name="T34" fmla="*/ 8 w 66"/>
                  <a:gd name="T35" fmla="*/ 28 h 90"/>
                  <a:gd name="T36" fmla="*/ 5 w 66"/>
                  <a:gd name="T37" fmla="*/ 26 h 90"/>
                  <a:gd name="T38" fmla="*/ 5 w 66"/>
                  <a:gd name="T39" fmla="*/ 22 h 90"/>
                  <a:gd name="T40" fmla="*/ 3 w 66"/>
                  <a:gd name="T41" fmla="*/ 20 h 90"/>
                  <a:gd name="T42" fmla="*/ 3 w 66"/>
                  <a:gd name="T43" fmla="*/ 15 h 90"/>
                  <a:gd name="T44" fmla="*/ 0 w 66"/>
                  <a:gd name="T45" fmla="*/ 11 h 90"/>
                  <a:gd name="T46" fmla="*/ 0 w 66"/>
                  <a:gd name="T47" fmla="*/ 9 h 90"/>
                  <a:gd name="T48" fmla="*/ 3 w 66"/>
                  <a:gd name="T49" fmla="*/ 5 h 90"/>
                  <a:gd name="T50" fmla="*/ 3 w 66"/>
                  <a:gd name="T51" fmla="*/ 0 h 90"/>
                  <a:gd name="T52" fmla="*/ 3 w 66"/>
                  <a:gd name="T53" fmla="*/ 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39" name="Freeform 167"/>
              <p:cNvSpPr>
                <a:spLocks noChangeAspect="1"/>
              </p:cNvSpPr>
              <p:nvPr/>
            </p:nvSpPr>
            <p:spPr bwMode="auto">
              <a:xfrm>
                <a:off x="3845" y="1990"/>
                <a:ext cx="9" cy="8"/>
              </a:xfrm>
              <a:custGeom>
                <a:avLst/>
                <a:gdLst>
                  <a:gd name="T0" fmla="*/ 0 w 12"/>
                  <a:gd name="T1" fmla="*/ 2 h 12"/>
                  <a:gd name="T2" fmla="*/ 0 w 12"/>
                  <a:gd name="T3" fmla="*/ 0 h 12"/>
                  <a:gd name="T4" fmla="*/ 3 w 12"/>
                  <a:gd name="T5" fmla="*/ 0 h 12"/>
                  <a:gd name="T6" fmla="*/ 3 w 12"/>
                  <a:gd name="T7" fmla="*/ 2 h 12"/>
                  <a:gd name="T8" fmla="*/ 5 w 12"/>
                  <a:gd name="T9" fmla="*/ 2 h 12"/>
                  <a:gd name="T10" fmla="*/ 3 w 12"/>
                  <a:gd name="T11" fmla="*/ 3 h 12"/>
                  <a:gd name="T12" fmla="*/ 0 w 12"/>
                  <a:gd name="T13" fmla="*/ 3 h 12"/>
                  <a:gd name="T14" fmla="*/ 0 w 12"/>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0" name="Freeform 168"/>
              <p:cNvSpPr>
                <a:spLocks noChangeAspect="1"/>
              </p:cNvSpPr>
              <p:nvPr/>
            </p:nvSpPr>
            <p:spPr bwMode="auto">
              <a:xfrm>
                <a:off x="3845" y="1990"/>
                <a:ext cx="9" cy="8"/>
              </a:xfrm>
              <a:custGeom>
                <a:avLst/>
                <a:gdLst>
                  <a:gd name="T0" fmla="*/ 0 w 12"/>
                  <a:gd name="T1" fmla="*/ 2 h 12"/>
                  <a:gd name="T2" fmla="*/ 0 w 12"/>
                  <a:gd name="T3" fmla="*/ 0 h 12"/>
                  <a:gd name="T4" fmla="*/ 3 w 12"/>
                  <a:gd name="T5" fmla="*/ 0 h 12"/>
                  <a:gd name="T6" fmla="*/ 3 w 12"/>
                  <a:gd name="T7" fmla="*/ 2 h 12"/>
                  <a:gd name="T8" fmla="*/ 5 w 12"/>
                  <a:gd name="T9" fmla="*/ 2 h 12"/>
                  <a:gd name="T10" fmla="*/ 3 w 12"/>
                  <a:gd name="T11" fmla="*/ 3 h 12"/>
                  <a:gd name="T12" fmla="*/ 0 w 12"/>
                  <a:gd name="T13" fmla="*/ 3 h 12"/>
                  <a:gd name="T14" fmla="*/ 0 w 12"/>
                  <a:gd name="T15" fmla="*/ 2 h 12"/>
                  <a:gd name="T16" fmla="*/ 0 w 12"/>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1" name="Freeform 169"/>
              <p:cNvSpPr>
                <a:spLocks noChangeAspect="1"/>
              </p:cNvSpPr>
              <p:nvPr/>
            </p:nvSpPr>
            <p:spPr bwMode="auto">
              <a:xfrm>
                <a:off x="3607" y="1017"/>
                <a:ext cx="234" cy="334"/>
              </a:xfrm>
              <a:custGeom>
                <a:avLst/>
                <a:gdLst>
                  <a:gd name="T0" fmla="*/ 62 w 306"/>
                  <a:gd name="T1" fmla="*/ 145 h 492"/>
                  <a:gd name="T2" fmla="*/ 0 w 306"/>
                  <a:gd name="T3" fmla="*/ 137 h 492"/>
                  <a:gd name="T4" fmla="*/ 16 w 306"/>
                  <a:gd name="T5" fmla="*/ 94 h 492"/>
                  <a:gd name="T6" fmla="*/ 11 w 306"/>
                  <a:gd name="T7" fmla="*/ 88 h 492"/>
                  <a:gd name="T8" fmla="*/ 35 w 306"/>
                  <a:gd name="T9" fmla="*/ 68 h 492"/>
                  <a:gd name="T10" fmla="*/ 27 w 306"/>
                  <a:gd name="T11" fmla="*/ 58 h 492"/>
                  <a:gd name="T12" fmla="*/ 46 w 306"/>
                  <a:gd name="T13" fmla="*/ 0 h 492"/>
                  <a:gd name="T14" fmla="*/ 62 w 306"/>
                  <a:gd name="T15" fmla="*/ 3 h 492"/>
                  <a:gd name="T16" fmla="*/ 56 w 306"/>
                  <a:gd name="T17" fmla="*/ 22 h 492"/>
                  <a:gd name="T18" fmla="*/ 62 w 306"/>
                  <a:gd name="T19" fmla="*/ 32 h 492"/>
                  <a:gd name="T20" fmla="*/ 59 w 306"/>
                  <a:gd name="T21" fmla="*/ 34 h 492"/>
                  <a:gd name="T22" fmla="*/ 67 w 306"/>
                  <a:gd name="T23" fmla="*/ 39 h 492"/>
                  <a:gd name="T24" fmla="*/ 73 w 306"/>
                  <a:gd name="T25" fmla="*/ 51 h 492"/>
                  <a:gd name="T26" fmla="*/ 83 w 306"/>
                  <a:gd name="T27" fmla="*/ 54 h 492"/>
                  <a:gd name="T28" fmla="*/ 73 w 306"/>
                  <a:gd name="T29" fmla="*/ 73 h 492"/>
                  <a:gd name="T30" fmla="*/ 75 w 306"/>
                  <a:gd name="T31" fmla="*/ 77 h 492"/>
                  <a:gd name="T32" fmla="*/ 83 w 306"/>
                  <a:gd name="T33" fmla="*/ 73 h 492"/>
                  <a:gd name="T34" fmla="*/ 86 w 306"/>
                  <a:gd name="T35" fmla="*/ 75 h 492"/>
                  <a:gd name="T36" fmla="*/ 91 w 306"/>
                  <a:gd name="T37" fmla="*/ 90 h 492"/>
                  <a:gd name="T38" fmla="*/ 96 w 306"/>
                  <a:gd name="T39" fmla="*/ 94 h 492"/>
                  <a:gd name="T40" fmla="*/ 99 w 306"/>
                  <a:gd name="T41" fmla="*/ 101 h 492"/>
                  <a:gd name="T42" fmla="*/ 102 w 306"/>
                  <a:gd name="T43" fmla="*/ 100 h 492"/>
                  <a:gd name="T44" fmla="*/ 110 w 306"/>
                  <a:gd name="T45" fmla="*/ 101 h 492"/>
                  <a:gd name="T46" fmla="*/ 113 w 306"/>
                  <a:gd name="T47" fmla="*/ 100 h 492"/>
                  <a:gd name="T48" fmla="*/ 128 w 306"/>
                  <a:gd name="T49" fmla="*/ 101 h 492"/>
                  <a:gd name="T50" fmla="*/ 132 w 306"/>
                  <a:gd name="T51" fmla="*/ 98 h 492"/>
                  <a:gd name="T52" fmla="*/ 137 w 306"/>
                  <a:gd name="T53" fmla="*/ 103 h 492"/>
                  <a:gd name="T54" fmla="*/ 126 w 306"/>
                  <a:gd name="T55" fmla="*/ 154 h 492"/>
                  <a:gd name="T56" fmla="*/ 83 w 306"/>
                  <a:gd name="T57" fmla="*/ 149 h 492"/>
                  <a:gd name="T58" fmla="*/ 62 w 306"/>
                  <a:gd name="T59" fmla="*/ 145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2" name="Freeform 170"/>
              <p:cNvSpPr>
                <a:spLocks noChangeAspect="1"/>
              </p:cNvSpPr>
              <p:nvPr/>
            </p:nvSpPr>
            <p:spPr bwMode="auto">
              <a:xfrm>
                <a:off x="3607" y="1017"/>
                <a:ext cx="234" cy="334"/>
              </a:xfrm>
              <a:custGeom>
                <a:avLst/>
                <a:gdLst>
                  <a:gd name="T0" fmla="*/ 62 w 306"/>
                  <a:gd name="T1" fmla="*/ 145 h 492"/>
                  <a:gd name="T2" fmla="*/ 0 w 306"/>
                  <a:gd name="T3" fmla="*/ 137 h 492"/>
                  <a:gd name="T4" fmla="*/ 16 w 306"/>
                  <a:gd name="T5" fmla="*/ 94 h 492"/>
                  <a:gd name="T6" fmla="*/ 11 w 306"/>
                  <a:gd name="T7" fmla="*/ 88 h 492"/>
                  <a:gd name="T8" fmla="*/ 35 w 306"/>
                  <a:gd name="T9" fmla="*/ 68 h 492"/>
                  <a:gd name="T10" fmla="*/ 27 w 306"/>
                  <a:gd name="T11" fmla="*/ 58 h 492"/>
                  <a:gd name="T12" fmla="*/ 46 w 306"/>
                  <a:gd name="T13" fmla="*/ 0 h 492"/>
                  <a:gd name="T14" fmla="*/ 62 w 306"/>
                  <a:gd name="T15" fmla="*/ 3 h 492"/>
                  <a:gd name="T16" fmla="*/ 56 w 306"/>
                  <a:gd name="T17" fmla="*/ 22 h 492"/>
                  <a:gd name="T18" fmla="*/ 62 w 306"/>
                  <a:gd name="T19" fmla="*/ 32 h 492"/>
                  <a:gd name="T20" fmla="*/ 59 w 306"/>
                  <a:gd name="T21" fmla="*/ 34 h 492"/>
                  <a:gd name="T22" fmla="*/ 67 w 306"/>
                  <a:gd name="T23" fmla="*/ 39 h 492"/>
                  <a:gd name="T24" fmla="*/ 73 w 306"/>
                  <a:gd name="T25" fmla="*/ 51 h 492"/>
                  <a:gd name="T26" fmla="*/ 83 w 306"/>
                  <a:gd name="T27" fmla="*/ 54 h 492"/>
                  <a:gd name="T28" fmla="*/ 73 w 306"/>
                  <a:gd name="T29" fmla="*/ 73 h 492"/>
                  <a:gd name="T30" fmla="*/ 75 w 306"/>
                  <a:gd name="T31" fmla="*/ 77 h 492"/>
                  <a:gd name="T32" fmla="*/ 83 w 306"/>
                  <a:gd name="T33" fmla="*/ 73 h 492"/>
                  <a:gd name="T34" fmla="*/ 86 w 306"/>
                  <a:gd name="T35" fmla="*/ 75 h 492"/>
                  <a:gd name="T36" fmla="*/ 91 w 306"/>
                  <a:gd name="T37" fmla="*/ 90 h 492"/>
                  <a:gd name="T38" fmla="*/ 96 w 306"/>
                  <a:gd name="T39" fmla="*/ 94 h 492"/>
                  <a:gd name="T40" fmla="*/ 99 w 306"/>
                  <a:gd name="T41" fmla="*/ 101 h 492"/>
                  <a:gd name="T42" fmla="*/ 102 w 306"/>
                  <a:gd name="T43" fmla="*/ 100 h 492"/>
                  <a:gd name="T44" fmla="*/ 110 w 306"/>
                  <a:gd name="T45" fmla="*/ 101 h 492"/>
                  <a:gd name="T46" fmla="*/ 113 w 306"/>
                  <a:gd name="T47" fmla="*/ 100 h 492"/>
                  <a:gd name="T48" fmla="*/ 128 w 306"/>
                  <a:gd name="T49" fmla="*/ 101 h 492"/>
                  <a:gd name="T50" fmla="*/ 132 w 306"/>
                  <a:gd name="T51" fmla="*/ 98 h 492"/>
                  <a:gd name="T52" fmla="*/ 137 w 306"/>
                  <a:gd name="T53" fmla="*/ 103 h 492"/>
                  <a:gd name="T54" fmla="*/ 126 w 306"/>
                  <a:gd name="T55" fmla="*/ 154 h 492"/>
                  <a:gd name="T56" fmla="*/ 83 w 306"/>
                  <a:gd name="T57" fmla="*/ 149 h 492"/>
                  <a:gd name="T58" fmla="*/ 62 w 306"/>
                  <a:gd name="T59" fmla="*/ 145 h 492"/>
                  <a:gd name="T60" fmla="*/ 62 w 306"/>
                  <a:gd name="T61" fmla="*/ 147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3" name="Freeform 171"/>
              <p:cNvSpPr>
                <a:spLocks noChangeAspect="1"/>
              </p:cNvSpPr>
              <p:nvPr/>
            </p:nvSpPr>
            <p:spPr bwMode="auto">
              <a:xfrm>
                <a:off x="4532" y="1355"/>
                <a:ext cx="151" cy="244"/>
              </a:xfrm>
              <a:custGeom>
                <a:avLst/>
                <a:gdLst>
                  <a:gd name="T0" fmla="*/ 56 w 198"/>
                  <a:gd name="T1" fmla="*/ 112 h 360"/>
                  <a:gd name="T2" fmla="*/ 48 w 198"/>
                  <a:gd name="T3" fmla="*/ 106 h 360"/>
                  <a:gd name="T4" fmla="*/ 48 w 198"/>
                  <a:gd name="T5" fmla="*/ 99 h 360"/>
                  <a:gd name="T6" fmla="*/ 27 w 198"/>
                  <a:gd name="T7" fmla="*/ 87 h 360"/>
                  <a:gd name="T8" fmla="*/ 32 w 198"/>
                  <a:gd name="T9" fmla="*/ 77 h 360"/>
                  <a:gd name="T10" fmla="*/ 24 w 198"/>
                  <a:gd name="T11" fmla="*/ 73 h 360"/>
                  <a:gd name="T12" fmla="*/ 18 w 198"/>
                  <a:gd name="T13" fmla="*/ 75 h 360"/>
                  <a:gd name="T14" fmla="*/ 16 w 198"/>
                  <a:gd name="T15" fmla="*/ 67 h 360"/>
                  <a:gd name="T16" fmla="*/ 5 w 198"/>
                  <a:gd name="T17" fmla="*/ 62 h 360"/>
                  <a:gd name="T18" fmla="*/ 0 w 198"/>
                  <a:gd name="T19" fmla="*/ 56 h 360"/>
                  <a:gd name="T20" fmla="*/ 0 w 198"/>
                  <a:gd name="T21" fmla="*/ 43 h 360"/>
                  <a:gd name="T22" fmla="*/ 8 w 198"/>
                  <a:gd name="T23" fmla="*/ 39 h 360"/>
                  <a:gd name="T24" fmla="*/ 11 w 198"/>
                  <a:gd name="T25" fmla="*/ 33 h 360"/>
                  <a:gd name="T26" fmla="*/ 8 w 198"/>
                  <a:gd name="T27" fmla="*/ 24 h 360"/>
                  <a:gd name="T28" fmla="*/ 18 w 198"/>
                  <a:gd name="T29" fmla="*/ 22 h 360"/>
                  <a:gd name="T30" fmla="*/ 24 w 198"/>
                  <a:gd name="T31" fmla="*/ 17 h 360"/>
                  <a:gd name="T32" fmla="*/ 24 w 198"/>
                  <a:gd name="T33" fmla="*/ 9 h 360"/>
                  <a:gd name="T34" fmla="*/ 14 w 198"/>
                  <a:gd name="T35" fmla="*/ 3 h 360"/>
                  <a:gd name="T36" fmla="*/ 18 w 198"/>
                  <a:gd name="T37" fmla="*/ 2 h 360"/>
                  <a:gd name="T38" fmla="*/ 75 w 198"/>
                  <a:gd name="T39" fmla="*/ 0 h 360"/>
                  <a:gd name="T40" fmla="*/ 79 w 198"/>
                  <a:gd name="T41" fmla="*/ 15 h 360"/>
                  <a:gd name="T42" fmla="*/ 85 w 198"/>
                  <a:gd name="T43" fmla="*/ 62 h 360"/>
                  <a:gd name="T44" fmla="*/ 85 w 198"/>
                  <a:gd name="T45" fmla="*/ 67 h 360"/>
                  <a:gd name="T46" fmla="*/ 88 w 198"/>
                  <a:gd name="T47" fmla="*/ 75 h 360"/>
                  <a:gd name="T48" fmla="*/ 79 w 198"/>
                  <a:gd name="T49" fmla="*/ 86 h 360"/>
                  <a:gd name="T50" fmla="*/ 79 w 198"/>
                  <a:gd name="T51" fmla="*/ 94 h 360"/>
                  <a:gd name="T52" fmla="*/ 77 w 198"/>
                  <a:gd name="T53" fmla="*/ 97 h 360"/>
                  <a:gd name="T54" fmla="*/ 79 w 198"/>
                  <a:gd name="T55" fmla="*/ 101 h 360"/>
                  <a:gd name="T56" fmla="*/ 69 w 198"/>
                  <a:gd name="T57" fmla="*/ 103 h 360"/>
                  <a:gd name="T58" fmla="*/ 72 w 198"/>
                  <a:gd name="T59" fmla="*/ 108 h 360"/>
                  <a:gd name="T60" fmla="*/ 59 w 198"/>
                  <a:gd name="T61" fmla="*/ 106 h 360"/>
                  <a:gd name="T62" fmla="*/ 56 w 198"/>
                  <a:gd name="T63" fmla="*/ 110 h 360"/>
                  <a:gd name="T64" fmla="*/ 56 w 198"/>
                  <a:gd name="T65" fmla="*/ 112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4" name="Freeform 172"/>
              <p:cNvSpPr>
                <a:spLocks noChangeAspect="1"/>
              </p:cNvSpPr>
              <p:nvPr/>
            </p:nvSpPr>
            <p:spPr bwMode="auto">
              <a:xfrm>
                <a:off x="4532" y="1355"/>
                <a:ext cx="151" cy="248"/>
              </a:xfrm>
              <a:custGeom>
                <a:avLst/>
                <a:gdLst>
                  <a:gd name="T0" fmla="*/ 56 w 198"/>
                  <a:gd name="T1" fmla="*/ 112 h 366"/>
                  <a:gd name="T2" fmla="*/ 48 w 198"/>
                  <a:gd name="T3" fmla="*/ 106 h 366"/>
                  <a:gd name="T4" fmla="*/ 48 w 198"/>
                  <a:gd name="T5" fmla="*/ 99 h 366"/>
                  <a:gd name="T6" fmla="*/ 27 w 198"/>
                  <a:gd name="T7" fmla="*/ 87 h 366"/>
                  <a:gd name="T8" fmla="*/ 32 w 198"/>
                  <a:gd name="T9" fmla="*/ 77 h 366"/>
                  <a:gd name="T10" fmla="*/ 24 w 198"/>
                  <a:gd name="T11" fmla="*/ 73 h 366"/>
                  <a:gd name="T12" fmla="*/ 18 w 198"/>
                  <a:gd name="T13" fmla="*/ 75 h 366"/>
                  <a:gd name="T14" fmla="*/ 16 w 198"/>
                  <a:gd name="T15" fmla="*/ 67 h 366"/>
                  <a:gd name="T16" fmla="*/ 5 w 198"/>
                  <a:gd name="T17" fmla="*/ 62 h 366"/>
                  <a:gd name="T18" fmla="*/ 0 w 198"/>
                  <a:gd name="T19" fmla="*/ 56 h 366"/>
                  <a:gd name="T20" fmla="*/ 0 w 198"/>
                  <a:gd name="T21" fmla="*/ 43 h 366"/>
                  <a:gd name="T22" fmla="*/ 8 w 198"/>
                  <a:gd name="T23" fmla="*/ 39 h 366"/>
                  <a:gd name="T24" fmla="*/ 11 w 198"/>
                  <a:gd name="T25" fmla="*/ 33 h 366"/>
                  <a:gd name="T26" fmla="*/ 8 w 198"/>
                  <a:gd name="T27" fmla="*/ 24 h 366"/>
                  <a:gd name="T28" fmla="*/ 18 w 198"/>
                  <a:gd name="T29" fmla="*/ 22 h 366"/>
                  <a:gd name="T30" fmla="*/ 24 w 198"/>
                  <a:gd name="T31" fmla="*/ 17 h 366"/>
                  <a:gd name="T32" fmla="*/ 24 w 198"/>
                  <a:gd name="T33" fmla="*/ 9 h 366"/>
                  <a:gd name="T34" fmla="*/ 14 w 198"/>
                  <a:gd name="T35" fmla="*/ 3 h 366"/>
                  <a:gd name="T36" fmla="*/ 18 w 198"/>
                  <a:gd name="T37" fmla="*/ 2 h 366"/>
                  <a:gd name="T38" fmla="*/ 75 w 198"/>
                  <a:gd name="T39" fmla="*/ 0 h 366"/>
                  <a:gd name="T40" fmla="*/ 79 w 198"/>
                  <a:gd name="T41" fmla="*/ 15 h 366"/>
                  <a:gd name="T42" fmla="*/ 85 w 198"/>
                  <a:gd name="T43" fmla="*/ 62 h 366"/>
                  <a:gd name="T44" fmla="*/ 85 w 198"/>
                  <a:gd name="T45" fmla="*/ 67 h 366"/>
                  <a:gd name="T46" fmla="*/ 88 w 198"/>
                  <a:gd name="T47" fmla="*/ 75 h 366"/>
                  <a:gd name="T48" fmla="*/ 79 w 198"/>
                  <a:gd name="T49" fmla="*/ 86 h 366"/>
                  <a:gd name="T50" fmla="*/ 79 w 198"/>
                  <a:gd name="T51" fmla="*/ 94 h 366"/>
                  <a:gd name="T52" fmla="*/ 77 w 198"/>
                  <a:gd name="T53" fmla="*/ 97 h 366"/>
                  <a:gd name="T54" fmla="*/ 79 w 198"/>
                  <a:gd name="T55" fmla="*/ 101 h 366"/>
                  <a:gd name="T56" fmla="*/ 69 w 198"/>
                  <a:gd name="T57" fmla="*/ 103 h 366"/>
                  <a:gd name="T58" fmla="*/ 72 w 198"/>
                  <a:gd name="T59" fmla="*/ 108 h 366"/>
                  <a:gd name="T60" fmla="*/ 59 w 198"/>
                  <a:gd name="T61" fmla="*/ 106 h 366"/>
                  <a:gd name="T62" fmla="*/ 56 w 198"/>
                  <a:gd name="T63" fmla="*/ 110 h 366"/>
                  <a:gd name="T64" fmla="*/ 56 w 198"/>
                  <a:gd name="T65" fmla="*/ 112 h 366"/>
                  <a:gd name="T66" fmla="*/ 56 w 198"/>
                  <a:gd name="T67" fmla="*/ 114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5" name="Freeform 173"/>
              <p:cNvSpPr>
                <a:spLocks noChangeAspect="1"/>
              </p:cNvSpPr>
              <p:nvPr/>
            </p:nvSpPr>
            <p:spPr bwMode="auto">
              <a:xfrm>
                <a:off x="4669" y="1379"/>
                <a:ext cx="114" cy="179"/>
              </a:xfrm>
              <a:custGeom>
                <a:avLst/>
                <a:gdLst>
                  <a:gd name="T0" fmla="*/ 0 w 150"/>
                  <a:gd name="T1" fmla="*/ 82 h 264"/>
                  <a:gd name="T2" fmla="*/ 0 w 150"/>
                  <a:gd name="T3" fmla="*/ 75 h 264"/>
                  <a:gd name="T4" fmla="*/ 8 w 150"/>
                  <a:gd name="T5" fmla="*/ 64 h 264"/>
                  <a:gd name="T6" fmla="*/ 5 w 150"/>
                  <a:gd name="T7" fmla="*/ 56 h 264"/>
                  <a:gd name="T8" fmla="*/ 5 w 150"/>
                  <a:gd name="T9" fmla="*/ 51 h 264"/>
                  <a:gd name="T10" fmla="*/ 0 w 150"/>
                  <a:gd name="T11" fmla="*/ 3 h 264"/>
                  <a:gd name="T12" fmla="*/ 8 w 150"/>
                  <a:gd name="T13" fmla="*/ 5 h 264"/>
                  <a:gd name="T14" fmla="*/ 16 w 150"/>
                  <a:gd name="T15" fmla="*/ 2 h 264"/>
                  <a:gd name="T16" fmla="*/ 58 w 150"/>
                  <a:gd name="T17" fmla="*/ 0 h 264"/>
                  <a:gd name="T18" fmla="*/ 66 w 150"/>
                  <a:gd name="T19" fmla="*/ 52 h 264"/>
                  <a:gd name="T20" fmla="*/ 66 w 150"/>
                  <a:gd name="T21" fmla="*/ 58 h 264"/>
                  <a:gd name="T22" fmla="*/ 52 w 150"/>
                  <a:gd name="T23" fmla="*/ 62 h 264"/>
                  <a:gd name="T24" fmla="*/ 55 w 150"/>
                  <a:gd name="T25" fmla="*/ 64 h 264"/>
                  <a:gd name="T26" fmla="*/ 45 w 150"/>
                  <a:gd name="T27" fmla="*/ 77 h 264"/>
                  <a:gd name="T28" fmla="*/ 40 w 150"/>
                  <a:gd name="T29" fmla="*/ 75 h 264"/>
                  <a:gd name="T30" fmla="*/ 37 w 150"/>
                  <a:gd name="T31" fmla="*/ 73 h 264"/>
                  <a:gd name="T32" fmla="*/ 29 w 150"/>
                  <a:gd name="T33" fmla="*/ 81 h 264"/>
                  <a:gd name="T34" fmla="*/ 27 w 150"/>
                  <a:gd name="T35" fmla="*/ 77 h 264"/>
                  <a:gd name="T36" fmla="*/ 21 w 150"/>
                  <a:gd name="T37" fmla="*/ 82 h 264"/>
                  <a:gd name="T38" fmla="*/ 8 w 150"/>
                  <a:gd name="T39" fmla="*/ 79 h 264"/>
                  <a:gd name="T40" fmla="*/ 8 w 150"/>
                  <a:gd name="T41" fmla="*/ 82 h 264"/>
                  <a:gd name="T42" fmla="*/ 3 w 150"/>
                  <a:gd name="T43" fmla="*/ 81 h 264"/>
                  <a:gd name="T44" fmla="*/ 0 w 150"/>
                  <a:gd name="T45" fmla="*/ 82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6" name="Freeform 174"/>
              <p:cNvSpPr>
                <a:spLocks noChangeAspect="1"/>
              </p:cNvSpPr>
              <p:nvPr/>
            </p:nvSpPr>
            <p:spPr bwMode="auto">
              <a:xfrm>
                <a:off x="4669" y="1379"/>
                <a:ext cx="114" cy="183"/>
              </a:xfrm>
              <a:custGeom>
                <a:avLst/>
                <a:gdLst>
                  <a:gd name="T0" fmla="*/ 0 w 150"/>
                  <a:gd name="T1" fmla="*/ 82 h 270"/>
                  <a:gd name="T2" fmla="*/ 0 w 150"/>
                  <a:gd name="T3" fmla="*/ 75 h 270"/>
                  <a:gd name="T4" fmla="*/ 8 w 150"/>
                  <a:gd name="T5" fmla="*/ 64 h 270"/>
                  <a:gd name="T6" fmla="*/ 5 w 150"/>
                  <a:gd name="T7" fmla="*/ 56 h 270"/>
                  <a:gd name="T8" fmla="*/ 5 w 150"/>
                  <a:gd name="T9" fmla="*/ 51 h 270"/>
                  <a:gd name="T10" fmla="*/ 0 w 150"/>
                  <a:gd name="T11" fmla="*/ 3 h 270"/>
                  <a:gd name="T12" fmla="*/ 8 w 150"/>
                  <a:gd name="T13" fmla="*/ 5 h 270"/>
                  <a:gd name="T14" fmla="*/ 16 w 150"/>
                  <a:gd name="T15" fmla="*/ 2 h 270"/>
                  <a:gd name="T16" fmla="*/ 58 w 150"/>
                  <a:gd name="T17" fmla="*/ 0 h 270"/>
                  <a:gd name="T18" fmla="*/ 66 w 150"/>
                  <a:gd name="T19" fmla="*/ 52 h 270"/>
                  <a:gd name="T20" fmla="*/ 66 w 150"/>
                  <a:gd name="T21" fmla="*/ 58 h 270"/>
                  <a:gd name="T22" fmla="*/ 52 w 150"/>
                  <a:gd name="T23" fmla="*/ 62 h 270"/>
                  <a:gd name="T24" fmla="*/ 55 w 150"/>
                  <a:gd name="T25" fmla="*/ 64 h 270"/>
                  <a:gd name="T26" fmla="*/ 45 w 150"/>
                  <a:gd name="T27" fmla="*/ 77 h 270"/>
                  <a:gd name="T28" fmla="*/ 40 w 150"/>
                  <a:gd name="T29" fmla="*/ 75 h 270"/>
                  <a:gd name="T30" fmla="*/ 37 w 150"/>
                  <a:gd name="T31" fmla="*/ 73 h 270"/>
                  <a:gd name="T32" fmla="*/ 29 w 150"/>
                  <a:gd name="T33" fmla="*/ 81 h 270"/>
                  <a:gd name="T34" fmla="*/ 27 w 150"/>
                  <a:gd name="T35" fmla="*/ 77 h 270"/>
                  <a:gd name="T36" fmla="*/ 21 w 150"/>
                  <a:gd name="T37" fmla="*/ 82 h 270"/>
                  <a:gd name="T38" fmla="*/ 8 w 150"/>
                  <a:gd name="T39" fmla="*/ 79 h 270"/>
                  <a:gd name="T40" fmla="*/ 8 w 150"/>
                  <a:gd name="T41" fmla="*/ 82 h 270"/>
                  <a:gd name="T42" fmla="*/ 3 w 150"/>
                  <a:gd name="T43" fmla="*/ 81 h 270"/>
                  <a:gd name="T44" fmla="*/ 0 w 150"/>
                  <a:gd name="T45" fmla="*/ 82 h 270"/>
                  <a:gd name="T46" fmla="*/ 0 w 150"/>
                  <a:gd name="T47" fmla="*/ 84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7" name="Freeform 175"/>
              <p:cNvSpPr>
                <a:spLocks noChangeAspect="1"/>
              </p:cNvSpPr>
              <p:nvPr/>
            </p:nvSpPr>
            <p:spPr bwMode="auto">
              <a:xfrm>
                <a:off x="4339" y="1318"/>
                <a:ext cx="234" cy="139"/>
              </a:xfrm>
              <a:custGeom>
                <a:avLst/>
                <a:gdLst>
                  <a:gd name="T0" fmla="*/ 113 w 306"/>
                  <a:gd name="T1" fmla="*/ 65 h 204"/>
                  <a:gd name="T2" fmla="*/ 108 w 306"/>
                  <a:gd name="T3" fmla="*/ 59 h 204"/>
                  <a:gd name="T4" fmla="*/ 18 w 306"/>
                  <a:gd name="T5" fmla="*/ 61 h 204"/>
                  <a:gd name="T6" fmla="*/ 16 w 306"/>
                  <a:gd name="T7" fmla="*/ 48 h 204"/>
                  <a:gd name="T8" fmla="*/ 5 w 306"/>
                  <a:gd name="T9" fmla="*/ 22 h 204"/>
                  <a:gd name="T10" fmla="*/ 0 w 306"/>
                  <a:gd name="T11" fmla="*/ 17 h 204"/>
                  <a:gd name="T12" fmla="*/ 5 w 306"/>
                  <a:gd name="T13" fmla="*/ 10 h 204"/>
                  <a:gd name="T14" fmla="*/ 3 w 306"/>
                  <a:gd name="T15" fmla="*/ 3 h 204"/>
                  <a:gd name="T16" fmla="*/ 5 w 306"/>
                  <a:gd name="T17" fmla="*/ 2 h 204"/>
                  <a:gd name="T18" fmla="*/ 113 w 306"/>
                  <a:gd name="T19" fmla="*/ 0 h 204"/>
                  <a:gd name="T20" fmla="*/ 118 w 306"/>
                  <a:gd name="T21" fmla="*/ 5 h 204"/>
                  <a:gd name="T22" fmla="*/ 115 w 306"/>
                  <a:gd name="T23" fmla="*/ 10 h 204"/>
                  <a:gd name="T24" fmla="*/ 118 w 306"/>
                  <a:gd name="T25" fmla="*/ 15 h 204"/>
                  <a:gd name="T26" fmla="*/ 126 w 306"/>
                  <a:gd name="T27" fmla="*/ 21 h 204"/>
                  <a:gd name="T28" fmla="*/ 137 w 306"/>
                  <a:gd name="T29" fmla="*/ 27 h 204"/>
                  <a:gd name="T30" fmla="*/ 137 w 306"/>
                  <a:gd name="T31" fmla="*/ 34 h 204"/>
                  <a:gd name="T32" fmla="*/ 132 w 306"/>
                  <a:gd name="T33" fmla="*/ 40 h 204"/>
                  <a:gd name="T34" fmla="*/ 121 w 306"/>
                  <a:gd name="T35" fmla="*/ 42 h 204"/>
                  <a:gd name="T36" fmla="*/ 123 w 306"/>
                  <a:gd name="T37" fmla="*/ 51 h 204"/>
                  <a:gd name="T38" fmla="*/ 121 w 306"/>
                  <a:gd name="T39" fmla="*/ 57 h 204"/>
                  <a:gd name="T40" fmla="*/ 113 w 306"/>
                  <a:gd name="T41" fmla="*/ 61 h 204"/>
                  <a:gd name="T42" fmla="*/ 113 w 306"/>
                  <a:gd name="T43" fmla="*/ 65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8" name="Freeform 176"/>
              <p:cNvSpPr>
                <a:spLocks noChangeAspect="1"/>
              </p:cNvSpPr>
              <p:nvPr/>
            </p:nvSpPr>
            <p:spPr bwMode="auto">
              <a:xfrm>
                <a:off x="4339" y="1318"/>
                <a:ext cx="234" cy="143"/>
              </a:xfrm>
              <a:custGeom>
                <a:avLst/>
                <a:gdLst>
                  <a:gd name="T0" fmla="*/ 113 w 306"/>
                  <a:gd name="T1" fmla="*/ 65 h 210"/>
                  <a:gd name="T2" fmla="*/ 108 w 306"/>
                  <a:gd name="T3" fmla="*/ 59 h 210"/>
                  <a:gd name="T4" fmla="*/ 18 w 306"/>
                  <a:gd name="T5" fmla="*/ 61 h 210"/>
                  <a:gd name="T6" fmla="*/ 16 w 306"/>
                  <a:gd name="T7" fmla="*/ 47 h 210"/>
                  <a:gd name="T8" fmla="*/ 5 w 306"/>
                  <a:gd name="T9" fmla="*/ 22 h 210"/>
                  <a:gd name="T10" fmla="*/ 0 w 306"/>
                  <a:gd name="T11" fmla="*/ 17 h 210"/>
                  <a:gd name="T12" fmla="*/ 5 w 306"/>
                  <a:gd name="T13" fmla="*/ 10 h 210"/>
                  <a:gd name="T14" fmla="*/ 3 w 306"/>
                  <a:gd name="T15" fmla="*/ 3 h 210"/>
                  <a:gd name="T16" fmla="*/ 5 w 306"/>
                  <a:gd name="T17" fmla="*/ 2 h 210"/>
                  <a:gd name="T18" fmla="*/ 113 w 306"/>
                  <a:gd name="T19" fmla="*/ 0 h 210"/>
                  <a:gd name="T20" fmla="*/ 118 w 306"/>
                  <a:gd name="T21" fmla="*/ 5 h 210"/>
                  <a:gd name="T22" fmla="*/ 115 w 306"/>
                  <a:gd name="T23" fmla="*/ 10 h 210"/>
                  <a:gd name="T24" fmla="*/ 118 w 306"/>
                  <a:gd name="T25" fmla="*/ 15 h 210"/>
                  <a:gd name="T26" fmla="*/ 126 w 306"/>
                  <a:gd name="T27" fmla="*/ 21 h 210"/>
                  <a:gd name="T28" fmla="*/ 137 w 306"/>
                  <a:gd name="T29" fmla="*/ 27 h 210"/>
                  <a:gd name="T30" fmla="*/ 137 w 306"/>
                  <a:gd name="T31" fmla="*/ 34 h 210"/>
                  <a:gd name="T32" fmla="*/ 132 w 306"/>
                  <a:gd name="T33" fmla="*/ 40 h 210"/>
                  <a:gd name="T34" fmla="*/ 121 w 306"/>
                  <a:gd name="T35" fmla="*/ 42 h 210"/>
                  <a:gd name="T36" fmla="*/ 123 w 306"/>
                  <a:gd name="T37" fmla="*/ 51 h 210"/>
                  <a:gd name="T38" fmla="*/ 121 w 306"/>
                  <a:gd name="T39" fmla="*/ 57 h 210"/>
                  <a:gd name="T40" fmla="*/ 113 w 306"/>
                  <a:gd name="T41" fmla="*/ 61 h 210"/>
                  <a:gd name="T42" fmla="*/ 113 w 306"/>
                  <a:gd name="T43" fmla="*/ 65 h 210"/>
                  <a:gd name="T44" fmla="*/ 113 w 306"/>
                  <a:gd name="T45" fmla="*/ 66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49" name="Freeform 177"/>
              <p:cNvSpPr>
                <a:spLocks noChangeAspect="1"/>
              </p:cNvSpPr>
              <p:nvPr/>
            </p:nvSpPr>
            <p:spPr bwMode="auto">
              <a:xfrm>
                <a:off x="4129" y="1469"/>
                <a:ext cx="288" cy="134"/>
              </a:xfrm>
              <a:custGeom>
                <a:avLst/>
                <a:gdLst>
                  <a:gd name="T0" fmla="*/ 152 w 378"/>
                  <a:gd name="T1" fmla="*/ 2 h 198"/>
                  <a:gd name="T2" fmla="*/ 159 w 378"/>
                  <a:gd name="T3" fmla="*/ 5 h 198"/>
                  <a:gd name="T4" fmla="*/ 154 w 378"/>
                  <a:gd name="T5" fmla="*/ 11 h 198"/>
                  <a:gd name="T6" fmla="*/ 167 w 378"/>
                  <a:gd name="T7" fmla="*/ 19 h 198"/>
                  <a:gd name="T8" fmla="*/ 167 w 378"/>
                  <a:gd name="T9" fmla="*/ 62 h 198"/>
                  <a:gd name="T10" fmla="*/ 0 w 378"/>
                  <a:gd name="T11" fmla="*/ 60 h 198"/>
                  <a:gd name="T12" fmla="*/ 5 w 378"/>
                  <a:gd name="T13" fmla="*/ 0 h 198"/>
                  <a:gd name="T14" fmla="*/ 149 w 378"/>
                  <a:gd name="T15" fmla="*/ 2 h 198"/>
                  <a:gd name="T16" fmla="*/ 152 w 378"/>
                  <a:gd name="T17" fmla="*/ 2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0" name="Freeform 178"/>
              <p:cNvSpPr>
                <a:spLocks noChangeAspect="1"/>
              </p:cNvSpPr>
              <p:nvPr/>
            </p:nvSpPr>
            <p:spPr bwMode="auto">
              <a:xfrm>
                <a:off x="4129" y="1469"/>
                <a:ext cx="288" cy="134"/>
              </a:xfrm>
              <a:custGeom>
                <a:avLst/>
                <a:gdLst>
                  <a:gd name="T0" fmla="*/ 152 w 378"/>
                  <a:gd name="T1" fmla="*/ 2 h 198"/>
                  <a:gd name="T2" fmla="*/ 159 w 378"/>
                  <a:gd name="T3" fmla="*/ 5 h 198"/>
                  <a:gd name="T4" fmla="*/ 154 w 378"/>
                  <a:gd name="T5" fmla="*/ 11 h 198"/>
                  <a:gd name="T6" fmla="*/ 167 w 378"/>
                  <a:gd name="T7" fmla="*/ 19 h 198"/>
                  <a:gd name="T8" fmla="*/ 167 w 378"/>
                  <a:gd name="T9" fmla="*/ 62 h 198"/>
                  <a:gd name="T10" fmla="*/ 0 w 378"/>
                  <a:gd name="T11" fmla="*/ 60 h 198"/>
                  <a:gd name="T12" fmla="*/ 5 w 378"/>
                  <a:gd name="T13" fmla="*/ 0 h 198"/>
                  <a:gd name="T14" fmla="*/ 149 w 378"/>
                  <a:gd name="T15" fmla="*/ 2 h 198"/>
                  <a:gd name="T16" fmla="*/ 152 w 378"/>
                  <a:gd name="T17" fmla="*/ 2 h 198"/>
                  <a:gd name="T18" fmla="*/ 152 w 378"/>
                  <a:gd name="T19" fmla="*/ 3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1" name="Freeform 179"/>
              <p:cNvSpPr>
                <a:spLocks noChangeAspect="1"/>
              </p:cNvSpPr>
              <p:nvPr/>
            </p:nvSpPr>
            <p:spPr bwMode="auto">
              <a:xfrm>
                <a:off x="4619" y="1489"/>
                <a:ext cx="283" cy="131"/>
              </a:xfrm>
              <a:custGeom>
                <a:avLst/>
                <a:gdLst>
                  <a:gd name="T0" fmla="*/ 129 w 372"/>
                  <a:gd name="T1" fmla="*/ 49 h 192"/>
                  <a:gd name="T2" fmla="*/ 32 w 372"/>
                  <a:gd name="T3" fmla="*/ 55 h 192"/>
                  <a:gd name="T4" fmla="*/ 32 w 372"/>
                  <a:gd name="T5" fmla="*/ 59 h 192"/>
                  <a:gd name="T6" fmla="*/ 0 w 372"/>
                  <a:gd name="T7" fmla="*/ 61 h 192"/>
                  <a:gd name="T8" fmla="*/ 3 w 372"/>
                  <a:gd name="T9" fmla="*/ 59 h 192"/>
                  <a:gd name="T10" fmla="*/ 5 w 372"/>
                  <a:gd name="T11" fmla="*/ 59 h 192"/>
                  <a:gd name="T12" fmla="*/ 5 w 372"/>
                  <a:gd name="T13" fmla="*/ 49 h 192"/>
                  <a:gd name="T14" fmla="*/ 8 w 372"/>
                  <a:gd name="T15" fmla="*/ 46 h 192"/>
                  <a:gd name="T16" fmla="*/ 21 w 372"/>
                  <a:gd name="T17" fmla="*/ 48 h 192"/>
                  <a:gd name="T18" fmla="*/ 18 w 372"/>
                  <a:gd name="T19" fmla="*/ 42 h 192"/>
                  <a:gd name="T20" fmla="*/ 29 w 372"/>
                  <a:gd name="T21" fmla="*/ 40 h 192"/>
                  <a:gd name="T22" fmla="*/ 27 w 372"/>
                  <a:gd name="T23" fmla="*/ 36 h 192"/>
                  <a:gd name="T24" fmla="*/ 29 w 372"/>
                  <a:gd name="T25" fmla="*/ 33 h 192"/>
                  <a:gd name="T26" fmla="*/ 32 w 372"/>
                  <a:gd name="T27" fmla="*/ 31 h 192"/>
                  <a:gd name="T28" fmla="*/ 37 w 372"/>
                  <a:gd name="T29" fmla="*/ 33 h 192"/>
                  <a:gd name="T30" fmla="*/ 37 w 372"/>
                  <a:gd name="T31" fmla="*/ 29 h 192"/>
                  <a:gd name="T32" fmla="*/ 50 w 372"/>
                  <a:gd name="T33" fmla="*/ 33 h 192"/>
                  <a:gd name="T34" fmla="*/ 56 w 372"/>
                  <a:gd name="T35" fmla="*/ 27 h 192"/>
                  <a:gd name="T36" fmla="*/ 58 w 372"/>
                  <a:gd name="T37" fmla="*/ 31 h 192"/>
                  <a:gd name="T38" fmla="*/ 66 w 372"/>
                  <a:gd name="T39" fmla="*/ 23 h 192"/>
                  <a:gd name="T40" fmla="*/ 69 w 372"/>
                  <a:gd name="T41" fmla="*/ 25 h 192"/>
                  <a:gd name="T42" fmla="*/ 74 w 372"/>
                  <a:gd name="T43" fmla="*/ 27 h 192"/>
                  <a:gd name="T44" fmla="*/ 84 w 372"/>
                  <a:gd name="T45" fmla="*/ 14 h 192"/>
                  <a:gd name="T46" fmla="*/ 82 w 372"/>
                  <a:gd name="T47" fmla="*/ 12 h 192"/>
                  <a:gd name="T48" fmla="*/ 95 w 372"/>
                  <a:gd name="T49" fmla="*/ 8 h 192"/>
                  <a:gd name="T50" fmla="*/ 95 w 372"/>
                  <a:gd name="T51" fmla="*/ 2 h 192"/>
                  <a:gd name="T52" fmla="*/ 103 w 372"/>
                  <a:gd name="T53" fmla="*/ 0 h 192"/>
                  <a:gd name="T54" fmla="*/ 108 w 372"/>
                  <a:gd name="T55" fmla="*/ 5 h 192"/>
                  <a:gd name="T56" fmla="*/ 122 w 372"/>
                  <a:gd name="T57" fmla="*/ 10 h 192"/>
                  <a:gd name="T58" fmla="*/ 137 w 372"/>
                  <a:gd name="T59" fmla="*/ 5 h 192"/>
                  <a:gd name="T60" fmla="*/ 145 w 372"/>
                  <a:gd name="T61" fmla="*/ 12 h 192"/>
                  <a:gd name="T62" fmla="*/ 151 w 372"/>
                  <a:gd name="T63" fmla="*/ 21 h 192"/>
                  <a:gd name="T64" fmla="*/ 164 w 372"/>
                  <a:gd name="T65" fmla="*/ 27 h 192"/>
                  <a:gd name="T66" fmla="*/ 140 w 372"/>
                  <a:gd name="T67" fmla="*/ 46 h 192"/>
                  <a:gd name="T68" fmla="*/ 129 w 372"/>
                  <a:gd name="T69" fmla="*/ 49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2" name="Freeform 180"/>
              <p:cNvSpPr>
                <a:spLocks noChangeAspect="1"/>
              </p:cNvSpPr>
              <p:nvPr/>
            </p:nvSpPr>
            <p:spPr bwMode="auto">
              <a:xfrm>
                <a:off x="4619" y="1489"/>
                <a:ext cx="283" cy="131"/>
              </a:xfrm>
              <a:custGeom>
                <a:avLst/>
                <a:gdLst>
                  <a:gd name="T0" fmla="*/ 129 w 372"/>
                  <a:gd name="T1" fmla="*/ 49 h 192"/>
                  <a:gd name="T2" fmla="*/ 32 w 372"/>
                  <a:gd name="T3" fmla="*/ 55 h 192"/>
                  <a:gd name="T4" fmla="*/ 32 w 372"/>
                  <a:gd name="T5" fmla="*/ 59 h 192"/>
                  <a:gd name="T6" fmla="*/ 0 w 372"/>
                  <a:gd name="T7" fmla="*/ 61 h 192"/>
                  <a:gd name="T8" fmla="*/ 3 w 372"/>
                  <a:gd name="T9" fmla="*/ 59 h 192"/>
                  <a:gd name="T10" fmla="*/ 5 w 372"/>
                  <a:gd name="T11" fmla="*/ 59 h 192"/>
                  <a:gd name="T12" fmla="*/ 5 w 372"/>
                  <a:gd name="T13" fmla="*/ 49 h 192"/>
                  <a:gd name="T14" fmla="*/ 8 w 372"/>
                  <a:gd name="T15" fmla="*/ 46 h 192"/>
                  <a:gd name="T16" fmla="*/ 21 w 372"/>
                  <a:gd name="T17" fmla="*/ 48 h 192"/>
                  <a:gd name="T18" fmla="*/ 18 w 372"/>
                  <a:gd name="T19" fmla="*/ 42 h 192"/>
                  <a:gd name="T20" fmla="*/ 29 w 372"/>
                  <a:gd name="T21" fmla="*/ 40 h 192"/>
                  <a:gd name="T22" fmla="*/ 27 w 372"/>
                  <a:gd name="T23" fmla="*/ 36 h 192"/>
                  <a:gd name="T24" fmla="*/ 29 w 372"/>
                  <a:gd name="T25" fmla="*/ 33 h 192"/>
                  <a:gd name="T26" fmla="*/ 32 w 372"/>
                  <a:gd name="T27" fmla="*/ 31 h 192"/>
                  <a:gd name="T28" fmla="*/ 37 w 372"/>
                  <a:gd name="T29" fmla="*/ 33 h 192"/>
                  <a:gd name="T30" fmla="*/ 37 w 372"/>
                  <a:gd name="T31" fmla="*/ 29 h 192"/>
                  <a:gd name="T32" fmla="*/ 50 w 372"/>
                  <a:gd name="T33" fmla="*/ 33 h 192"/>
                  <a:gd name="T34" fmla="*/ 56 w 372"/>
                  <a:gd name="T35" fmla="*/ 27 h 192"/>
                  <a:gd name="T36" fmla="*/ 58 w 372"/>
                  <a:gd name="T37" fmla="*/ 31 h 192"/>
                  <a:gd name="T38" fmla="*/ 66 w 372"/>
                  <a:gd name="T39" fmla="*/ 23 h 192"/>
                  <a:gd name="T40" fmla="*/ 69 w 372"/>
                  <a:gd name="T41" fmla="*/ 25 h 192"/>
                  <a:gd name="T42" fmla="*/ 74 w 372"/>
                  <a:gd name="T43" fmla="*/ 27 h 192"/>
                  <a:gd name="T44" fmla="*/ 84 w 372"/>
                  <a:gd name="T45" fmla="*/ 14 h 192"/>
                  <a:gd name="T46" fmla="*/ 82 w 372"/>
                  <a:gd name="T47" fmla="*/ 12 h 192"/>
                  <a:gd name="T48" fmla="*/ 95 w 372"/>
                  <a:gd name="T49" fmla="*/ 8 h 192"/>
                  <a:gd name="T50" fmla="*/ 95 w 372"/>
                  <a:gd name="T51" fmla="*/ 2 h 192"/>
                  <a:gd name="T52" fmla="*/ 103 w 372"/>
                  <a:gd name="T53" fmla="*/ 0 h 192"/>
                  <a:gd name="T54" fmla="*/ 108 w 372"/>
                  <a:gd name="T55" fmla="*/ 5 h 192"/>
                  <a:gd name="T56" fmla="*/ 122 w 372"/>
                  <a:gd name="T57" fmla="*/ 10 h 192"/>
                  <a:gd name="T58" fmla="*/ 137 w 372"/>
                  <a:gd name="T59" fmla="*/ 5 h 192"/>
                  <a:gd name="T60" fmla="*/ 145 w 372"/>
                  <a:gd name="T61" fmla="*/ 12 h 192"/>
                  <a:gd name="T62" fmla="*/ 151 w 372"/>
                  <a:gd name="T63" fmla="*/ 21 h 192"/>
                  <a:gd name="T64" fmla="*/ 164 w 372"/>
                  <a:gd name="T65" fmla="*/ 27 h 192"/>
                  <a:gd name="T66" fmla="*/ 140 w 372"/>
                  <a:gd name="T67" fmla="*/ 46 h 192"/>
                  <a:gd name="T68" fmla="*/ 129 w 372"/>
                  <a:gd name="T69" fmla="*/ 49 h 192"/>
                  <a:gd name="T70" fmla="*/ 129 w 372"/>
                  <a:gd name="T71" fmla="*/ 5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3" name="Freeform 181"/>
              <p:cNvSpPr>
                <a:spLocks noChangeAspect="1"/>
              </p:cNvSpPr>
              <p:nvPr/>
            </p:nvSpPr>
            <p:spPr bwMode="auto">
              <a:xfrm>
                <a:off x="4440" y="1778"/>
                <a:ext cx="220" cy="167"/>
              </a:xfrm>
              <a:custGeom>
                <a:avLst/>
                <a:gdLst>
                  <a:gd name="T0" fmla="*/ 115 w 288"/>
                  <a:gd name="T1" fmla="*/ 54 h 246"/>
                  <a:gd name="T2" fmla="*/ 96 w 288"/>
                  <a:gd name="T3" fmla="*/ 51 h 246"/>
                  <a:gd name="T4" fmla="*/ 91 w 288"/>
                  <a:gd name="T5" fmla="*/ 54 h 246"/>
                  <a:gd name="T6" fmla="*/ 102 w 288"/>
                  <a:gd name="T7" fmla="*/ 56 h 246"/>
                  <a:gd name="T8" fmla="*/ 110 w 288"/>
                  <a:gd name="T9" fmla="*/ 54 h 246"/>
                  <a:gd name="T10" fmla="*/ 107 w 288"/>
                  <a:gd name="T11" fmla="*/ 58 h 246"/>
                  <a:gd name="T12" fmla="*/ 112 w 288"/>
                  <a:gd name="T13" fmla="*/ 60 h 246"/>
                  <a:gd name="T14" fmla="*/ 115 w 288"/>
                  <a:gd name="T15" fmla="*/ 56 h 246"/>
                  <a:gd name="T16" fmla="*/ 123 w 288"/>
                  <a:gd name="T17" fmla="*/ 54 h 246"/>
                  <a:gd name="T18" fmla="*/ 123 w 288"/>
                  <a:gd name="T19" fmla="*/ 58 h 246"/>
                  <a:gd name="T20" fmla="*/ 112 w 288"/>
                  <a:gd name="T21" fmla="*/ 66 h 246"/>
                  <a:gd name="T22" fmla="*/ 115 w 288"/>
                  <a:gd name="T23" fmla="*/ 70 h 246"/>
                  <a:gd name="T24" fmla="*/ 128 w 288"/>
                  <a:gd name="T25" fmla="*/ 73 h 246"/>
                  <a:gd name="T26" fmla="*/ 125 w 288"/>
                  <a:gd name="T27" fmla="*/ 77 h 246"/>
                  <a:gd name="T28" fmla="*/ 123 w 288"/>
                  <a:gd name="T29" fmla="*/ 75 h 246"/>
                  <a:gd name="T30" fmla="*/ 120 w 288"/>
                  <a:gd name="T31" fmla="*/ 77 h 246"/>
                  <a:gd name="T32" fmla="*/ 118 w 288"/>
                  <a:gd name="T33" fmla="*/ 71 h 246"/>
                  <a:gd name="T34" fmla="*/ 102 w 288"/>
                  <a:gd name="T35" fmla="*/ 68 h 246"/>
                  <a:gd name="T36" fmla="*/ 105 w 288"/>
                  <a:gd name="T37" fmla="*/ 73 h 246"/>
                  <a:gd name="T38" fmla="*/ 99 w 288"/>
                  <a:gd name="T39" fmla="*/ 75 h 246"/>
                  <a:gd name="T40" fmla="*/ 96 w 288"/>
                  <a:gd name="T41" fmla="*/ 71 h 246"/>
                  <a:gd name="T42" fmla="*/ 93 w 288"/>
                  <a:gd name="T43" fmla="*/ 73 h 246"/>
                  <a:gd name="T44" fmla="*/ 91 w 288"/>
                  <a:gd name="T45" fmla="*/ 71 h 246"/>
                  <a:gd name="T46" fmla="*/ 88 w 288"/>
                  <a:gd name="T47" fmla="*/ 75 h 246"/>
                  <a:gd name="T48" fmla="*/ 82 w 288"/>
                  <a:gd name="T49" fmla="*/ 77 h 246"/>
                  <a:gd name="T50" fmla="*/ 78 w 288"/>
                  <a:gd name="T51" fmla="*/ 75 h 246"/>
                  <a:gd name="T52" fmla="*/ 73 w 288"/>
                  <a:gd name="T53" fmla="*/ 70 h 246"/>
                  <a:gd name="T54" fmla="*/ 64 w 288"/>
                  <a:gd name="T55" fmla="*/ 68 h 246"/>
                  <a:gd name="T56" fmla="*/ 64 w 288"/>
                  <a:gd name="T57" fmla="*/ 64 h 246"/>
                  <a:gd name="T58" fmla="*/ 56 w 288"/>
                  <a:gd name="T59" fmla="*/ 64 h 246"/>
                  <a:gd name="T60" fmla="*/ 56 w 288"/>
                  <a:gd name="T61" fmla="*/ 62 h 246"/>
                  <a:gd name="T62" fmla="*/ 48 w 288"/>
                  <a:gd name="T63" fmla="*/ 64 h 246"/>
                  <a:gd name="T64" fmla="*/ 53 w 288"/>
                  <a:gd name="T65" fmla="*/ 68 h 246"/>
                  <a:gd name="T66" fmla="*/ 46 w 288"/>
                  <a:gd name="T67" fmla="*/ 70 h 246"/>
                  <a:gd name="T68" fmla="*/ 24 w 288"/>
                  <a:gd name="T69" fmla="*/ 64 h 246"/>
                  <a:gd name="T70" fmla="*/ 8 w 288"/>
                  <a:gd name="T71" fmla="*/ 66 h 246"/>
                  <a:gd name="T72" fmla="*/ 5 w 288"/>
                  <a:gd name="T73" fmla="*/ 64 h 246"/>
                  <a:gd name="T74" fmla="*/ 11 w 288"/>
                  <a:gd name="T75" fmla="*/ 60 h 246"/>
                  <a:gd name="T76" fmla="*/ 11 w 288"/>
                  <a:gd name="T77" fmla="*/ 49 h 246"/>
                  <a:gd name="T78" fmla="*/ 16 w 288"/>
                  <a:gd name="T79" fmla="*/ 39 h 246"/>
                  <a:gd name="T80" fmla="*/ 3 w 288"/>
                  <a:gd name="T81" fmla="*/ 21 h 246"/>
                  <a:gd name="T82" fmla="*/ 0 w 288"/>
                  <a:gd name="T83" fmla="*/ 0 h 246"/>
                  <a:gd name="T84" fmla="*/ 73 w 288"/>
                  <a:gd name="T85" fmla="*/ 0 h 246"/>
                  <a:gd name="T86" fmla="*/ 73 w 288"/>
                  <a:gd name="T87" fmla="*/ 7 h 246"/>
                  <a:gd name="T88" fmla="*/ 75 w 288"/>
                  <a:gd name="T89" fmla="*/ 5 h 246"/>
                  <a:gd name="T90" fmla="*/ 73 w 288"/>
                  <a:gd name="T91" fmla="*/ 10 h 246"/>
                  <a:gd name="T92" fmla="*/ 78 w 288"/>
                  <a:gd name="T93" fmla="*/ 11 h 246"/>
                  <a:gd name="T94" fmla="*/ 73 w 288"/>
                  <a:gd name="T95" fmla="*/ 15 h 246"/>
                  <a:gd name="T96" fmla="*/ 75 w 288"/>
                  <a:gd name="T97" fmla="*/ 15 h 246"/>
                  <a:gd name="T98" fmla="*/ 64 w 288"/>
                  <a:gd name="T99" fmla="*/ 26 h 246"/>
                  <a:gd name="T100" fmla="*/ 61 w 288"/>
                  <a:gd name="T101" fmla="*/ 39 h 246"/>
                  <a:gd name="T102" fmla="*/ 107 w 288"/>
                  <a:gd name="T103" fmla="*/ 37 h 246"/>
                  <a:gd name="T104" fmla="*/ 107 w 288"/>
                  <a:gd name="T105" fmla="*/ 45 h 246"/>
                  <a:gd name="T106" fmla="*/ 112 w 288"/>
                  <a:gd name="T107" fmla="*/ 52 h 246"/>
                  <a:gd name="T108" fmla="*/ 115 w 288"/>
                  <a:gd name="T109" fmla="*/ 5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4" name="Freeform 182"/>
              <p:cNvSpPr>
                <a:spLocks noChangeAspect="1"/>
              </p:cNvSpPr>
              <p:nvPr/>
            </p:nvSpPr>
            <p:spPr bwMode="auto">
              <a:xfrm>
                <a:off x="4440" y="1778"/>
                <a:ext cx="220" cy="167"/>
              </a:xfrm>
              <a:custGeom>
                <a:avLst/>
                <a:gdLst>
                  <a:gd name="T0" fmla="*/ 115 w 288"/>
                  <a:gd name="T1" fmla="*/ 54 h 246"/>
                  <a:gd name="T2" fmla="*/ 96 w 288"/>
                  <a:gd name="T3" fmla="*/ 51 h 246"/>
                  <a:gd name="T4" fmla="*/ 91 w 288"/>
                  <a:gd name="T5" fmla="*/ 54 h 246"/>
                  <a:gd name="T6" fmla="*/ 102 w 288"/>
                  <a:gd name="T7" fmla="*/ 56 h 246"/>
                  <a:gd name="T8" fmla="*/ 110 w 288"/>
                  <a:gd name="T9" fmla="*/ 54 h 246"/>
                  <a:gd name="T10" fmla="*/ 107 w 288"/>
                  <a:gd name="T11" fmla="*/ 58 h 246"/>
                  <a:gd name="T12" fmla="*/ 112 w 288"/>
                  <a:gd name="T13" fmla="*/ 60 h 246"/>
                  <a:gd name="T14" fmla="*/ 115 w 288"/>
                  <a:gd name="T15" fmla="*/ 56 h 246"/>
                  <a:gd name="T16" fmla="*/ 123 w 288"/>
                  <a:gd name="T17" fmla="*/ 54 h 246"/>
                  <a:gd name="T18" fmla="*/ 123 w 288"/>
                  <a:gd name="T19" fmla="*/ 58 h 246"/>
                  <a:gd name="T20" fmla="*/ 112 w 288"/>
                  <a:gd name="T21" fmla="*/ 66 h 246"/>
                  <a:gd name="T22" fmla="*/ 115 w 288"/>
                  <a:gd name="T23" fmla="*/ 70 h 246"/>
                  <a:gd name="T24" fmla="*/ 128 w 288"/>
                  <a:gd name="T25" fmla="*/ 73 h 246"/>
                  <a:gd name="T26" fmla="*/ 125 w 288"/>
                  <a:gd name="T27" fmla="*/ 77 h 246"/>
                  <a:gd name="T28" fmla="*/ 123 w 288"/>
                  <a:gd name="T29" fmla="*/ 75 h 246"/>
                  <a:gd name="T30" fmla="*/ 120 w 288"/>
                  <a:gd name="T31" fmla="*/ 77 h 246"/>
                  <a:gd name="T32" fmla="*/ 118 w 288"/>
                  <a:gd name="T33" fmla="*/ 71 h 246"/>
                  <a:gd name="T34" fmla="*/ 102 w 288"/>
                  <a:gd name="T35" fmla="*/ 68 h 246"/>
                  <a:gd name="T36" fmla="*/ 105 w 288"/>
                  <a:gd name="T37" fmla="*/ 73 h 246"/>
                  <a:gd name="T38" fmla="*/ 99 w 288"/>
                  <a:gd name="T39" fmla="*/ 75 h 246"/>
                  <a:gd name="T40" fmla="*/ 96 w 288"/>
                  <a:gd name="T41" fmla="*/ 71 h 246"/>
                  <a:gd name="T42" fmla="*/ 93 w 288"/>
                  <a:gd name="T43" fmla="*/ 73 h 246"/>
                  <a:gd name="T44" fmla="*/ 91 w 288"/>
                  <a:gd name="T45" fmla="*/ 71 h 246"/>
                  <a:gd name="T46" fmla="*/ 88 w 288"/>
                  <a:gd name="T47" fmla="*/ 75 h 246"/>
                  <a:gd name="T48" fmla="*/ 82 w 288"/>
                  <a:gd name="T49" fmla="*/ 77 h 246"/>
                  <a:gd name="T50" fmla="*/ 78 w 288"/>
                  <a:gd name="T51" fmla="*/ 75 h 246"/>
                  <a:gd name="T52" fmla="*/ 73 w 288"/>
                  <a:gd name="T53" fmla="*/ 70 h 246"/>
                  <a:gd name="T54" fmla="*/ 64 w 288"/>
                  <a:gd name="T55" fmla="*/ 68 h 246"/>
                  <a:gd name="T56" fmla="*/ 64 w 288"/>
                  <a:gd name="T57" fmla="*/ 64 h 246"/>
                  <a:gd name="T58" fmla="*/ 56 w 288"/>
                  <a:gd name="T59" fmla="*/ 64 h 246"/>
                  <a:gd name="T60" fmla="*/ 56 w 288"/>
                  <a:gd name="T61" fmla="*/ 62 h 246"/>
                  <a:gd name="T62" fmla="*/ 48 w 288"/>
                  <a:gd name="T63" fmla="*/ 64 h 246"/>
                  <a:gd name="T64" fmla="*/ 53 w 288"/>
                  <a:gd name="T65" fmla="*/ 68 h 246"/>
                  <a:gd name="T66" fmla="*/ 46 w 288"/>
                  <a:gd name="T67" fmla="*/ 70 h 246"/>
                  <a:gd name="T68" fmla="*/ 24 w 288"/>
                  <a:gd name="T69" fmla="*/ 64 h 246"/>
                  <a:gd name="T70" fmla="*/ 8 w 288"/>
                  <a:gd name="T71" fmla="*/ 66 h 246"/>
                  <a:gd name="T72" fmla="*/ 5 w 288"/>
                  <a:gd name="T73" fmla="*/ 64 h 246"/>
                  <a:gd name="T74" fmla="*/ 11 w 288"/>
                  <a:gd name="T75" fmla="*/ 60 h 246"/>
                  <a:gd name="T76" fmla="*/ 11 w 288"/>
                  <a:gd name="T77" fmla="*/ 49 h 246"/>
                  <a:gd name="T78" fmla="*/ 16 w 288"/>
                  <a:gd name="T79" fmla="*/ 39 h 246"/>
                  <a:gd name="T80" fmla="*/ 3 w 288"/>
                  <a:gd name="T81" fmla="*/ 21 h 246"/>
                  <a:gd name="T82" fmla="*/ 0 w 288"/>
                  <a:gd name="T83" fmla="*/ 0 h 246"/>
                  <a:gd name="T84" fmla="*/ 73 w 288"/>
                  <a:gd name="T85" fmla="*/ 0 h 246"/>
                  <a:gd name="T86" fmla="*/ 73 w 288"/>
                  <a:gd name="T87" fmla="*/ 7 h 246"/>
                  <a:gd name="T88" fmla="*/ 75 w 288"/>
                  <a:gd name="T89" fmla="*/ 5 h 246"/>
                  <a:gd name="T90" fmla="*/ 73 w 288"/>
                  <a:gd name="T91" fmla="*/ 10 h 246"/>
                  <a:gd name="T92" fmla="*/ 78 w 288"/>
                  <a:gd name="T93" fmla="*/ 11 h 246"/>
                  <a:gd name="T94" fmla="*/ 73 w 288"/>
                  <a:gd name="T95" fmla="*/ 15 h 246"/>
                  <a:gd name="T96" fmla="*/ 75 w 288"/>
                  <a:gd name="T97" fmla="*/ 15 h 246"/>
                  <a:gd name="T98" fmla="*/ 64 w 288"/>
                  <a:gd name="T99" fmla="*/ 26 h 246"/>
                  <a:gd name="T100" fmla="*/ 61 w 288"/>
                  <a:gd name="T101" fmla="*/ 39 h 246"/>
                  <a:gd name="T102" fmla="*/ 107 w 288"/>
                  <a:gd name="T103" fmla="*/ 37 h 246"/>
                  <a:gd name="T104" fmla="*/ 107 w 288"/>
                  <a:gd name="T105" fmla="*/ 45 h 246"/>
                  <a:gd name="T106" fmla="*/ 112 w 288"/>
                  <a:gd name="T107" fmla="*/ 52 h 246"/>
                  <a:gd name="T108" fmla="*/ 115 w 288"/>
                  <a:gd name="T109" fmla="*/ 54 h 246"/>
                  <a:gd name="T110" fmla="*/ 115 w 288"/>
                  <a:gd name="T111" fmla="*/ 56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5" name="Freeform 183"/>
              <p:cNvSpPr>
                <a:spLocks noChangeAspect="1"/>
              </p:cNvSpPr>
              <p:nvPr/>
            </p:nvSpPr>
            <p:spPr bwMode="auto">
              <a:xfrm>
                <a:off x="5213" y="1037"/>
                <a:ext cx="142" cy="200"/>
              </a:xfrm>
              <a:custGeom>
                <a:avLst/>
                <a:gdLst>
                  <a:gd name="T0" fmla="*/ 24 w 186"/>
                  <a:gd name="T1" fmla="*/ 93 h 294"/>
                  <a:gd name="T2" fmla="*/ 21 w 186"/>
                  <a:gd name="T3" fmla="*/ 93 h 294"/>
                  <a:gd name="T4" fmla="*/ 16 w 186"/>
                  <a:gd name="T5" fmla="*/ 87 h 294"/>
                  <a:gd name="T6" fmla="*/ 0 w 186"/>
                  <a:gd name="T7" fmla="*/ 51 h 294"/>
                  <a:gd name="T8" fmla="*/ 5 w 186"/>
                  <a:gd name="T9" fmla="*/ 51 h 294"/>
                  <a:gd name="T10" fmla="*/ 5 w 186"/>
                  <a:gd name="T11" fmla="*/ 47 h 294"/>
                  <a:gd name="T12" fmla="*/ 8 w 186"/>
                  <a:gd name="T13" fmla="*/ 47 h 294"/>
                  <a:gd name="T14" fmla="*/ 5 w 186"/>
                  <a:gd name="T15" fmla="*/ 46 h 294"/>
                  <a:gd name="T16" fmla="*/ 11 w 186"/>
                  <a:gd name="T17" fmla="*/ 36 h 294"/>
                  <a:gd name="T18" fmla="*/ 11 w 186"/>
                  <a:gd name="T19" fmla="*/ 19 h 294"/>
                  <a:gd name="T20" fmla="*/ 18 w 186"/>
                  <a:gd name="T21" fmla="*/ 2 h 294"/>
                  <a:gd name="T22" fmla="*/ 21 w 186"/>
                  <a:gd name="T23" fmla="*/ 2 h 294"/>
                  <a:gd name="T24" fmla="*/ 27 w 186"/>
                  <a:gd name="T25" fmla="*/ 5 h 294"/>
                  <a:gd name="T26" fmla="*/ 40 w 186"/>
                  <a:gd name="T27" fmla="*/ 0 h 294"/>
                  <a:gd name="T28" fmla="*/ 50 w 186"/>
                  <a:gd name="T29" fmla="*/ 5 h 294"/>
                  <a:gd name="T30" fmla="*/ 61 w 186"/>
                  <a:gd name="T31" fmla="*/ 30 h 294"/>
                  <a:gd name="T32" fmla="*/ 67 w 186"/>
                  <a:gd name="T33" fmla="*/ 30 h 294"/>
                  <a:gd name="T34" fmla="*/ 69 w 186"/>
                  <a:gd name="T35" fmla="*/ 38 h 294"/>
                  <a:gd name="T36" fmla="*/ 78 w 186"/>
                  <a:gd name="T37" fmla="*/ 38 h 294"/>
                  <a:gd name="T38" fmla="*/ 80 w 186"/>
                  <a:gd name="T39" fmla="*/ 44 h 294"/>
                  <a:gd name="T40" fmla="*/ 82 w 186"/>
                  <a:gd name="T41" fmla="*/ 44 h 294"/>
                  <a:gd name="T42" fmla="*/ 80 w 186"/>
                  <a:gd name="T43" fmla="*/ 49 h 294"/>
                  <a:gd name="T44" fmla="*/ 69 w 186"/>
                  <a:gd name="T45" fmla="*/ 53 h 294"/>
                  <a:gd name="T46" fmla="*/ 67 w 186"/>
                  <a:gd name="T47" fmla="*/ 59 h 294"/>
                  <a:gd name="T48" fmla="*/ 61 w 186"/>
                  <a:gd name="T49" fmla="*/ 54 h 294"/>
                  <a:gd name="T50" fmla="*/ 59 w 186"/>
                  <a:gd name="T51" fmla="*/ 59 h 294"/>
                  <a:gd name="T52" fmla="*/ 56 w 186"/>
                  <a:gd name="T53" fmla="*/ 56 h 294"/>
                  <a:gd name="T54" fmla="*/ 56 w 186"/>
                  <a:gd name="T55" fmla="*/ 61 h 294"/>
                  <a:gd name="T56" fmla="*/ 50 w 186"/>
                  <a:gd name="T57" fmla="*/ 61 h 294"/>
                  <a:gd name="T58" fmla="*/ 53 w 186"/>
                  <a:gd name="T59" fmla="*/ 59 h 294"/>
                  <a:gd name="T60" fmla="*/ 50 w 186"/>
                  <a:gd name="T61" fmla="*/ 56 h 294"/>
                  <a:gd name="T62" fmla="*/ 46 w 186"/>
                  <a:gd name="T63" fmla="*/ 70 h 294"/>
                  <a:gd name="T64" fmla="*/ 43 w 186"/>
                  <a:gd name="T65" fmla="*/ 68 h 294"/>
                  <a:gd name="T66" fmla="*/ 43 w 186"/>
                  <a:gd name="T67" fmla="*/ 73 h 294"/>
                  <a:gd name="T68" fmla="*/ 35 w 186"/>
                  <a:gd name="T69" fmla="*/ 73 h 294"/>
                  <a:gd name="T70" fmla="*/ 37 w 186"/>
                  <a:gd name="T71" fmla="*/ 78 h 294"/>
                  <a:gd name="T72" fmla="*/ 35 w 186"/>
                  <a:gd name="T73" fmla="*/ 73 h 294"/>
                  <a:gd name="T74" fmla="*/ 29 w 186"/>
                  <a:gd name="T75" fmla="*/ 76 h 294"/>
                  <a:gd name="T76" fmla="*/ 24 w 186"/>
                  <a:gd name="T77" fmla="*/ 9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6" name="Freeform 184"/>
              <p:cNvSpPr>
                <a:spLocks noChangeAspect="1"/>
              </p:cNvSpPr>
              <p:nvPr/>
            </p:nvSpPr>
            <p:spPr bwMode="auto">
              <a:xfrm>
                <a:off x="5213" y="1037"/>
                <a:ext cx="142" cy="204"/>
              </a:xfrm>
              <a:custGeom>
                <a:avLst/>
                <a:gdLst>
                  <a:gd name="T0" fmla="*/ 24 w 186"/>
                  <a:gd name="T1" fmla="*/ 92 h 300"/>
                  <a:gd name="T2" fmla="*/ 21 w 186"/>
                  <a:gd name="T3" fmla="*/ 92 h 300"/>
                  <a:gd name="T4" fmla="*/ 16 w 186"/>
                  <a:gd name="T5" fmla="*/ 87 h 300"/>
                  <a:gd name="T6" fmla="*/ 0 w 186"/>
                  <a:gd name="T7" fmla="*/ 51 h 300"/>
                  <a:gd name="T8" fmla="*/ 5 w 186"/>
                  <a:gd name="T9" fmla="*/ 51 h 300"/>
                  <a:gd name="T10" fmla="*/ 5 w 186"/>
                  <a:gd name="T11" fmla="*/ 47 h 300"/>
                  <a:gd name="T12" fmla="*/ 8 w 186"/>
                  <a:gd name="T13" fmla="*/ 47 h 300"/>
                  <a:gd name="T14" fmla="*/ 5 w 186"/>
                  <a:gd name="T15" fmla="*/ 46 h 300"/>
                  <a:gd name="T16" fmla="*/ 11 w 186"/>
                  <a:gd name="T17" fmla="*/ 36 h 300"/>
                  <a:gd name="T18" fmla="*/ 11 w 186"/>
                  <a:gd name="T19" fmla="*/ 19 h 300"/>
                  <a:gd name="T20" fmla="*/ 18 w 186"/>
                  <a:gd name="T21" fmla="*/ 2 h 300"/>
                  <a:gd name="T22" fmla="*/ 21 w 186"/>
                  <a:gd name="T23" fmla="*/ 2 h 300"/>
                  <a:gd name="T24" fmla="*/ 27 w 186"/>
                  <a:gd name="T25" fmla="*/ 5 h 300"/>
                  <a:gd name="T26" fmla="*/ 40 w 186"/>
                  <a:gd name="T27" fmla="*/ 0 h 300"/>
                  <a:gd name="T28" fmla="*/ 50 w 186"/>
                  <a:gd name="T29" fmla="*/ 5 h 300"/>
                  <a:gd name="T30" fmla="*/ 61 w 186"/>
                  <a:gd name="T31" fmla="*/ 30 h 300"/>
                  <a:gd name="T32" fmla="*/ 67 w 186"/>
                  <a:gd name="T33" fmla="*/ 30 h 300"/>
                  <a:gd name="T34" fmla="*/ 69 w 186"/>
                  <a:gd name="T35" fmla="*/ 38 h 300"/>
                  <a:gd name="T36" fmla="*/ 78 w 186"/>
                  <a:gd name="T37" fmla="*/ 38 h 300"/>
                  <a:gd name="T38" fmla="*/ 80 w 186"/>
                  <a:gd name="T39" fmla="*/ 44 h 300"/>
                  <a:gd name="T40" fmla="*/ 82 w 186"/>
                  <a:gd name="T41" fmla="*/ 44 h 300"/>
                  <a:gd name="T42" fmla="*/ 80 w 186"/>
                  <a:gd name="T43" fmla="*/ 49 h 300"/>
                  <a:gd name="T44" fmla="*/ 69 w 186"/>
                  <a:gd name="T45" fmla="*/ 53 h 300"/>
                  <a:gd name="T46" fmla="*/ 67 w 186"/>
                  <a:gd name="T47" fmla="*/ 58 h 300"/>
                  <a:gd name="T48" fmla="*/ 61 w 186"/>
                  <a:gd name="T49" fmla="*/ 54 h 300"/>
                  <a:gd name="T50" fmla="*/ 59 w 186"/>
                  <a:gd name="T51" fmla="*/ 58 h 300"/>
                  <a:gd name="T52" fmla="*/ 56 w 186"/>
                  <a:gd name="T53" fmla="*/ 56 h 300"/>
                  <a:gd name="T54" fmla="*/ 56 w 186"/>
                  <a:gd name="T55" fmla="*/ 61 h 300"/>
                  <a:gd name="T56" fmla="*/ 50 w 186"/>
                  <a:gd name="T57" fmla="*/ 61 h 300"/>
                  <a:gd name="T58" fmla="*/ 53 w 186"/>
                  <a:gd name="T59" fmla="*/ 58 h 300"/>
                  <a:gd name="T60" fmla="*/ 50 w 186"/>
                  <a:gd name="T61" fmla="*/ 56 h 300"/>
                  <a:gd name="T62" fmla="*/ 46 w 186"/>
                  <a:gd name="T63" fmla="*/ 70 h 300"/>
                  <a:gd name="T64" fmla="*/ 43 w 186"/>
                  <a:gd name="T65" fmla="*/ 68 h 300"/>
                  <a:gd name="T66" fmla="*/ 43 w 186"/>
                  <a:gd name="T67" fmla="*/ 73 h 300"/>
                  <a:gd name="T68" fmla="*/ 35 w 186"/>
                  <a:gd name="T69" fmla="*/ 73 h 300"/>
                  <a:gd name="T70" fmla="*/ 37 w 186"/>
                  <a:gd name="T71" fmla="*/ 78 h 300"/>
                  <a:gd name="T72" fmla="*/ 35 w 186"/>
                  <a:gd name="T73" fmla="*/ 73 h 300"/>
                  <a:gd name="T74" fmla="*/ 29 w 186"/>
                  <a:gd name="T75" fmla="*/ 75 h 300"/>
                  <a:gd name="T76" fmla="*/ 24 w 186"/>
                  <a:gd name="T77" fmla="*/ 92 h 300"/>
                  <a:gd name="T78" fmla="*/ 24 w 186"/>
                  <a:gd name="T79" fmla="*/ 95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7" name="Freeform 185"/>
              <p:cNvSpPr>
                <a:spLocks noChangeAspect="1"/>
              </p:cNvSpPr>
              <p:nvPr/>
            </p:nvSpPr>
            <p:spPr bwMode="auto">
              <a:xfrm>
                <a:off x="4976" y="1416"/>
                <a:ext cx="178" cy="77"/>
              </a:xfrm>
              <a:custGeom>
                <a:avLst/>
                <a:gdLst>
                  <a:gd name="T0" fmla="*/ 79 w 234"/>
                  <a:gd name="T1" fmla="*/ 0 h 114"/>
                  <a:gd name="T2" fmla="*/ 90 w 234"/>
                  <a:gd name="T3" fmla="*/ 24 h 114"/>
                  <a:gd name="T4" fmla="*/ 103 w 234"/>
                  <a:gd name="T5" fmla="*/ 22 h 114"/>
                  <a:gd name="T6" fmla="*/ 100 w 234"/>
                  <a:gd name="T7" fmla="*/ 32 h 114"/>
                  <a:gd name="T8" fmla="*/ 100 w 234"/>
                  <a:gd name="T9" fmla="*/ 28 h 114"/>
                  <a:gd name="T10" fmla="*/ 98 w 234"/>
                  <a:gd name="T11" fmla="*/ 32 h 114"/>
                  <a:gd name="T12" fmla="*/ 93 w 234"/>
                  <a:gd name="T13" fmla="*/ 33 h 114"/>
                  <a:gd name="T14" fmla="*/ 87 w 234"/>
                  <a:gd name="T15" fmla="*/ 35 h 114"/>
                  <a:gd name="T16" fmla="*/ 84 w 234"/>
                  <a:gd name="T17" fmla="*/ 28 h 114"/>
                  <a:gd name="T18" fmla="*/ 81 w 234"/>
                  <a:gd name="T19" fmla="*/ 30 h 114"/>
                  <a:gd name="T20" fmla="*/ 76 w 234"/>
                  <a:gd name="T21" fmla="*/ 28 h 114"/>
                  <a:gd name="T22" fmla="*/ 76 w 234"/>
                  <a:gd name="T23" fmla="*/ 24 h 114"/>
                  <a:gd name="T24" fmla="*/ 79 w 234"/>
                  <a:gd name="T25" fmla="*/ 24 h 114"/>
                  <a:gd name="T26" fmla="*/ 76 w 234"/>
                  <a:gd name="T27" fmla="*/ 20 h 114"/>
                  <a:gd name="T28" fmla="*/ 76 w 234"/>
                  <a:gd name="T29" fmla="*/ 20 h 114"/>
                  <a:gd name="T30" fmla="*/ 76 w 234"/>
                  <a:gd name="T31" fmla="*/ 13 h 114"/>
                  <a:gd name="T32" fmla="*/ 72 w 234"/>
                  <a:gd name="T33" fmla="*/ 13 h 114"/>
                  <a:gd name="T34" fmla="*/ 79 w 234"/>
                  <a:gd name="T35" fmla="*/ 5 h 114"/>
                  <a:gd name="T36" fmla="*/ 76 w 234"/>
                  <a:gd name="T37" fmla="*/ 3 h 114"/>
                  <a:gd name="T38" fmla="*/ 69 w 234"/>
                  <a:gd name="T39" fmla="*/ 13 h 114"/>
                  <a:gd name="T40" fmla="*/ 64 w 234"/>
                  <a:gd name="T41" fmla="*/ 13 h 114"/>
                  <a:gd name="T42" fmla="*/ 69 w 234"/>
                  <a:gd name="T43" fmla="*/ 15 h 114"/>
                  <a:gd name="T44" fmla="*/ 69 w 234"/>
                  <a:gd name="T45" fmla="*/ 22 h 114"/>
                  <a:gd name="T46" fmla="*/ 74 w 234"/>
                  <a:gd name="T47" fmla="*/ 30 h 114"/>
                  <a:gd name="T48" fmla="*/ 69 w 234"/>
                  <a:gd name="T49" fmla="*/ 28 h 114"/>
                  <a:gd name="T50" fmla="*/ 74 w 234"/>
                  <a:gd name="T51" fmla="*/ 30 h 114"/>
                  <a:gd name="T52" fmla="*/ 76 w 234"/>
                  <a:gd name="T53" fmla="*/ 35 h 114"/>
                  <a:gd name="T54" fmla="*/ 58 w 234"/>
                  <a:gd name="T55" fmla="*/ 32 h 114"/>
                  <a:gd name="T56" fmla="*/ 56 w 234"/>
                  <a:gd name="T57" fmla="*/ 32 h 114"/>
                  <a:gd name="T58" fmla="*/ 52 w 234"/>
                  <a:gd name="T59" fmla="*/ 30 h 114"/>
                  <a:gd name="T60" fmla="*/ 58 w 234"/>
                  <a:gd name="T61" fmla="*/ 22 h 114"/>
                  <a:gd name="T62" fmla="*/ 61 w 234"/>
                  <a:gd name="T63" fmla="*/ 20 h 114"/>
                  <a:gd name="T64" fmla="*/ 56 w 234"/>
                  <a:gd name="T65" fmla="*/ 20 h 114"/>
                  <a:gd name="T66" fmla="*/ 40 w 234"/>
                  <a:gd name="T67" fmla="*/ 15 h 114"/>
                  <a:gd name="T68" fmla="*/ 37 w 234"/>
                  <a:gd name="T69" fmla="*/ 9 h 114"/>
                  <a:gd name="T70" fmla="*/ 29 w 234"/>
                  <a:gd name="T71" fmla="*/ 9 h 114"/>
                  <a:gd name="T72" fmla="*/ 24 w 234"/>
                  <a:gd name="T73" fmla="*/ 13 h 114"/>
                  <a:gd name="T74" fmla="*/ 16 w 234"/>
                  <a:gd name="T75" fmla="*/ 11 h 114"/>
                  <a:gd name="T76" fmla="*/ 3 w 234"/>
                  <a:gd name="T77" fmla="*/ 20 h 114"/>
                  <a:gd name="T78" fmla="*/ 0 w 234"/>
                  <a:gd name="T79" fmla="*/ 11 h 114"/>
                  <a:gd name="T80" fmla="*/ 72 w 234"/>
                  <a:gd name="T81" fmla="*/ 2 h 114"/>
                  <a:gd name="T82" fmla="*/ 79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8" name="Freeform 186"/>
              <p:cNvSpPr>
                <a:spLocks noChangeAspect="1"/>
              </p:cNvSpPr>
              <p:nvPr/>
            </p:nvSpPr>
            <p:spPr bwMode="auto">
              <a:xfrm>
                <a:off x="4976" y="1416"/>
                <a:ext cx="178" cy="77"/>
              </a:xfrm>
              <a:custGeom>
                <a:avLst/>
                <a:gdLst>
                  <a:gd name="T0" fmla="*/ 79 w 234"/>
                  <a:gd name="T1" fmla="*/ 0 h 114"/>
                  <a:gd name="T2" fmla="*/ 90 w 234"/>
                  <a:gd name="T3" fmla="*/ 24 h 114"/>
                  <a:gd name="T4" fmla="*/ 103 w 234"/>
                  <a:gd name="T5" fmla="*/ 22 h 114"/>
                  <a:gd name="T6" fmla="*/ 100 w 234"/>
                  <a:gd name="T7" fmla="*/ 32 h 114"/>
                  <a:gd name="T8" fmla="*/ 100 w 234"/>
                  <a:gd name="T9" fmla="*/ 28 h 114"/>
                  <a:gd name="T10" fmla="*/ 98 w 234"/>
                  <a:gd name="T11" fmla="*/ 32 h 114"/>
                  <a:gd name="T12" fmla="*/ 93 w 234"/>
                  <a:gd name="T13" fmla="*/ 33 h 114"/>
                  <a:gd name="T14" fmla="*/ 87 w 234"/>
                  <a:gd name="T15" fmla="*/ 35 h 114"/>
                  <a:gd name="T16" fmla="*/ 84 w 234"/>
                  <a:gd name="T17" fmla="*/ 28 h 114"/>
                  <a:gd name="T18" fmla="*/ 81 w 234"/>
                  <a:gd name="T19" fmla="*/ 30 h 114"/>
                  <a:gd name="T20" fmla="*/ 76 w 234"/>
                  <a:gd name="T21" fmla="*/ 28 h 114"/>
                  <a:gd name="T22" fmla="*/ 76 w 234"/>
                  <a:gd name="T23" fmla="*/ 24 h 114"/>
                  <a:gd name="T24" fmla="*/ 79 w 234"/>
                  <a:gd name="T25" fmla="*/ 24 h 114"/>
                  <a:gd name="T26" fmla="*/ 76 w 234"/>
                  <a:gd name="T27" fmla="*/ 20 h 114"/>
                  <a:gd name="T28" fmla="*/ 74 w 234"/>
                  <a:gd name="T29" fmla="*/ 20 h 114"/>
                  <a:gd name="T30" fmla="*/ 76 w 234"/>
                  <a:gd name="T31" fmla="*/ 20 h 114"/>
                  <a:gd name="T32" fmla="*/ 76 w 234"/>
                  <a:gd name="T33" fmla="*/ 13 h 114"/>
                  <a:gd name="T34" fmla="*/ 72 w 234"/>
                  <a:gd name="T35" fmla="*/ 13 h 114"/>
                  <a:gd name="T36" fmla="*/ 79 w 234"/>
                  <a:gd name="T37" fmla="*/ 5 h 114"/>
                  <a:gd name="T38" fmla="*/ 76 w 234"/>
                  <a:gd name="T39" fmla="*/ 3 h 114"/>
                  <a:gd name="T40" fmla="*/ 69 w 234"/>
                  <a:gd name="T41" fmla="*/ 13 h 114"/>
                  <a:gd name="T42" fmla="*/ 64 w 234"/>
                  <a:gd name="T43" fmla="*/ 13 h 114"/>
                  <a:gd name="T44" fmla="*/ 69 w 234"/>
                  <a:gd name="T45" fmla="*/ 15 h 114"/>
                  <a:gd name="T46" fmla="*/ 69 w 234"/>
                  <a:gd name="T47" fmla="*/ 22 h 114"/>
                  <a:gd name="T48" fmla="*/ 74 w 234"/>
                  <a:gd name="T49" fmla="*/ 30 h 114"/>
                  <a:gd name="T50" fmla="*/ 69 w 234"/>
                  <a:gd name="T51" fmla="*/ 28 h 114"/>
                  <a:gd name="T52" fmla="*/ 74 w 234"/>
                  <a:gd name="T53" fmla="*/ 30 h 114"/>
                  <a:gd name="T54" fmla="*/ 76 w 234"/>
                  <a:gd name="T55" fmla="*/ 35 h 114"/>
                  <a:gd name="T56" fmla="*/ 58 w 234"/>
                  <a:gd name="T57" fmla="*/ 32 h 114"/>
                  <a:gd name="T58" fmla="*/ 56 w 234"/>
                  <a:gd name="T59" fmla="*/ 32 h 114"/>
                  <a:gd name="T60" fmla="*/ 52 w 234"/>
                  <a:gd name="T61" fmla="*/ 30 h 114"/>
                  <a:gd name="T62" fmla="*/ 58 w 234"/>
                  <a:gd name="T63" fmla="*/ 22 h 114"/>
                  <a:gd name="T64" fmla="*/ 61 w 234"/>
                  <a:gd name="T65" fmla="*/ 20 h 114"/>
                  <a:gd name="T66" fmla="*/ 56 w 234"/>
                  <a:gd name="T67" fmla="*/ 20 h 114"/>
                  <a:gd name="T68" fmla="*/ 40 w 234"/>
                  <a:gd name="T69" fmla="*/ 15 h 114"/>
                  <a:gd name="T70" fmla="*/ 37 w 234"/>
                  <a:gd name="T71" fmla="*/ 9 h 114"/>
                  <a:gd name="T72" fmla="*/ 29 w 234"/>
                  <a:gd name="T73" fmla="*/ 9 h 114"/>
                  <a:gd name="T74" fmla="*/ 24 w 234"/>
                  <a:gd name="T75" fmla="*/ 13 h 114"/>
                  <a:gd name="T76" fmla="*/ 16 w 234"/>
                  <a:gd name="T77" fmla="*/ 11 h 114"/>
                  <a:gd name="T78" fmla="*/ 3 w 234"/>
                  <a:gd name="T79" fmla="*/ 20 h 114"/>
                  <a:gd name="T80" fmla="*/ 0 w 234"/>
                  <a:gd name="T81" fmla="*/ 11 h 114"/>
                  <a:gd name="T82" fmla="*/ 72 w 234"/>
                  <a:gd name="T83" fmla="*/ 2 h 114"/>
                  <a:gd name="T84" fmla="*/ 79 w 234"/>
                  <a:gd name="T85" fmla="*/ 0 h 114"/>
                  <a:gd name="T86" fmla="*/ 79 w 234"/>
                  <a:gd name="T87" fmla="*/ 2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59" name="Freeform 187"/>
              <p:cNvSpPr>
                <a:spLocks noChangeAspect="1"/>
              </p:cNvSpPr>
              <p:nvPr/>
            </p:nvSpPr>
            <p:spPr bwMode="auto">
              <a:xfrm>
                <a:off x="5168" y="1245"/>
                <a:ext cx="132" cy="61"/>
              </a:xfrm>
              <a:custGeom>
                <a:avLst/>
                <a:gdLst>
                  <a:gd name="T0" fmla="*/ 15 w 174"/>
                  <a:gd name="T1" fmla="*/ 9 h 90"/>
                  <a:gd name="T2" fmla="*/ 39 w 174"/>
                  <a:gd name="T3" fmla="*/ 5 h 90"/>
                  <a:gd name="T4" fmla="*/ 47 w 174"/>
                  <a:gd name="T5" fmla="*/ 0 h 90"/>
                  <a:gd name="T6" fmla="*/ 52 w 174"/>
                  <a:gd name="T7" fmla="*/ 5 h 90"/>
                  <a:gd name="T8" fmla="*/ 49 w 174"/>
                  <a:gd name="T9" fmla="*/ 13 h 90"/>
                  <a:gd name="T10" fmla="*/ 55 w 174"/>
                  <a:gd name="T11" fmla="*/ 13 h 90"/>
                  <a:gd name="T12" fmla="*/ 65 w 174"/>
                  <a:gd name="T13" fmla="*/ 20 h 90"/>
                  <a:gd name="T14" fmla="*/ 73 w 174"/>
                  <a:gd name="T15" fmla="*/ 19 h 90"/>
                  <a:gd name="T16" fmla="*/ 65 w 174"/>
                  <a:gd name="T17" fmla="*/ 15 h 90"/>
                  <a:gd name="T18" fmla="*/ 71 w 174"/>
                  <a:gd name="T19" fmla="*/ 13 h 90"/>
                  <a:gd name="T20" fmla="*/ 76 w 174"/>
                  <a:gd name="T21" fmla="*/ 20 h 90"/>
                  <a:gd name="T22" fmla="*/ 61 w 174"/>
                  <a:gd name="T23" fmla="*/ 26 h 90"/>
                  <a:gd name="T24" fmla="*/ 61 w 174"/>
                  <a:gd name="T25" fmla="*/ 22 h 90"/>
                  <a:gd name="T26" fmla="*/ 52 w 174"/>
                  <a:gd name="T27" fmla="*/ 28 h 90"/>
                  <a:gd name="T28" fmla="*/ 52 w 174"/>
                  <a:gd name="T29" fmla="*/ 26 h 90"/>
                  <a:gd name="T30" fmla="*/ 44 w 174"/>
                  <a:gd name="T31" fmla="*/ 19 h 90"/>
                  <a:gd name="T32" fmla="*/ 37 w 174"/>
                  <a:gd name="T33" fmla="*/ 20 h 90"/>
                  <a:gd name="T34" fmla="*/ 34 w 174"/>
                  <a:gd name="T35" fmla="*/ 20 h 90"/>
                  <a:gd name="T36" fmla="*/ 0 w 174"/>
                  <a:gd name="T37" fmla="*/ 26 h 90"/>
                  <a:gd name="T38" fmla="*/ 0 w 174"/>
                  <a:gd name="T39" fmla="*/ 11 h 90"/>
                  <a:gd name="T40" fmla="*/ 8 w 174"/>
                  <a:gd name="T41" fmla="*/ 11 h 90"/>
                  <a:gd name="T42" fmla="*/ 15 w 174"/>
                  <a:gd name="T43" fmla="*/ 9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0" name="Freeform 188"/>
              <p:cNvSpPr>
                <a:spLocks noChangeAspect="1"/>
              </p:cNvSpPr>
              <p:nvPr/>
            </p:nvSpPr>
            <p:spPr bwMode="auto">
              <a:xfrm>
                <a:off x="5168" y="1245"/>
                <a:ext cx="132" cy="61"/>
              </a:xfrm>
              <a:custGeom>
                <a:avLst/>
                <a:gdLst>
                  <a:gd name="T0" fmla="*/ 15 w 174"/>
                  <a:gd name="T1" fmla="*/ 9 h 90"/>
                  <a:gd name="T2" fmla="*/ 39 w 174"/>
                  <a:gd name="T3" fmla="*/ 5 h 90"/>
                  <a:gd name="T4" fmla="*/ 47 w 174"/>
                  <a:gd name="T5" fmla="*/ 0 h 90"/>
                  <a:gd name="T6" fmla="*/ 52 w 174"/>
                  <a:gd name="T7" fmla="*/ 5 h 90"/>
                  <a:gd name="T8" fmla="*/ 49 w 174"/>
                  <a:gd name="T9" fmla="*/ 13 h 90"/>
                  <a:gd name="T10" fmla="*/ 55 w 174"/>
                  <a:gd name="T11" fmla="*/ 13 h 90"/>
                  <a:gd name="T12" fmla="*/ 65 w 174"/>
                  <a:gd name="T13" fmla="*/ 20 h 90"/>
                  <a:gd name="T14" fmla="*/ 73 w 174"/>
                  <a:gd name="T15" fmla="*/ 19 h 90"/>
                  <a:gd name="T16" fmla="*/ 65 w 174"/>
                  <a:gd name="T17" fmla="*/ 15 h 90"/>
                  <a:gd name="T18" fmla="*/ 71 w 174"/>
                  <a:gd name="T19" fmla="*/ 13 h 90"/>
                  <a:gd name="T20" fmla="*/ 76 w 174"/>
                  <a:gd name="T21" fmla="*/ 20 h 90"/>
                  <a:gd name="T22" fmla="*/ 61 w 174"/>
                  <a:gd name="T23" fmla="*/ 26 h 90"/>
                  <a:gd name="T24" fmla="*/ 61 w 174"/>
                  <a:gd name="T25" fmla="*/ 22 h 90"/>
                  <a:gd name="T26" fmla="*/ 52 w 174"/>
                  <a:gd name="T27" fmla="*/ 28 h 90"/>
                  <a:gd name="T28" fmla="*/ 52 w 174"/>
                  <a:gd name="T29" fmla="*/ 26 h 90"/>
                  <a:gd name="T30" fmla="*/ 44 w 174"/>
                  <a:gd name="T31" fmla="*/ 19 h 90"/>
                  <a:gd name="T32" fmla="*/ 37 w 174"/>
                  <a:gd name="T33" fmla="*/ 20 h 90"/>
                  <a:gd name="T34" fmla="*/ 34 w 174"/>
                  <a:gd name="T35" fmla="*/ 20 h 90"/>
                  <a:gd name="T36" fmla="*/ 0 w 174"/>
                  <a:gd name="T37" fmla="*/ 26 h 90"/>
                  <a:gd name="T38" fmla="*/ 0 w 174"/>
                  <a:gd name="T39" fmla="*/ 11 h 90"/>
                  <a:gd name="T40" fmla="*/ 8 w 174"/>
                  <a:gd name="T41" fmla="*/ 11 h 90"/>
                  <a:gd name="T42" fmla="*/ 15 w 174"/>
                  <a:gd name="T43" fmla="*/ 9 h 90"/>
                  <a:gd name="T44" fmla="*/ 15 w 174"/>
                  <a:gd name="T45" fmla="*/ 1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1" name="Freeform 189"/>
              <p:cNvSpPr>
                <a:spLocks noChangeAspect="1"/>
              </p:cNvSpPr>
              <p:nvPr/>
            </p:nvSpPr>
            <p:spPr bwMode="auto">
              <a:xfrm>
                <a:off x="4696" y="1204"/>
                <a:ext cx="151" cy="179"/>
              </a:xfrm>
              <a:custGeom>
                <a:avLst/>
                <a:gdLst>
                  <a:gd name="T0" fmla="*/ 43 w 198"/>
                  <a:gd name="T1" fmla="*/ 81 h 264"/>
                  <a:gd name="T2" fmla="*/ 0 w 198"/>
                  <a:gd name="T3" fmla="*/ 82 h 264"/>
                  <a:gd name="T4" fmla="*/ 11 w 198"/>
                  <a:gd name="T5" fmla="*/ 64 h 264"/>
                  <a:gd name="T6" fmla="*/ 0 w 198"/>
                  <a:gd name="T7" fmla="*/ 45 h 264"/>
                  <a:gd name="T8" fmla="*/ 3 w 198"/>
                  <a:gd name="T9" fmla="*/ 24 h 264"/>
                  <a:gd name="T10" fmla="*/ 16 w 198"/>
                  <a:gd name="T11" fmla="*/ 13 h 264"/>
                  <a:gd name="T12" fmla="*/ 16 w 198"/>
                  <a:gd name="T13" fmla="*/ 21 h 264"/>
                  <a:gd name="T14" fmla="*/ 18 w 198"/>
                  <a:gd name="T15" fmla="*/ 17 h 264"/>
                  <a:gd name="T16" fmla="*/ 18 w 198"/>
                  <a:gd name="T17" fmla="*/ 11 h 264"/>
                  <a:gd name="T18" fmla="*/ 27 w 198"/>
                  <a:gd name="T19" fmla="*/ 7 h 264"/>
                  <a:gd name="T20" fmla="*/ 24 w 198"/>
                  <a:gd name="T21" fmla="*/ 3 h 264"/>
                  <a:gd name="T22" fmla="*/ 29 w 198"/>
                  <a:gd name="T23" fmla="*/ 0 h 264"/>
                  <a:gd name="T24" fmla="*/ 56 w 198"/>
                  <a:gd name="T25" fmla="*/ 5 h 264"/>
                  <a:gd name="T26" fmla="*/ 61 w 198"/>
                  <a:gd name="T27" fmla="*/ 11 h 264"/>
                  <a:gd name="T28" fmla="*/ 59 w 198"/>
                  <a:gd name="T29" fmla="*/ 13 h 264"/>
                  <a:gd name="T30" fmla="*/ 64 w 198"/>
                  <a:gd name="T31" fmla="*/ 19 h 264"/>
                  <a:gd name="T32" fmla="*/ 64 w 198"/>
                  <a:gd name="T33" fmla="*/ 26 h 264"/>
                  <a:gd name="T34" fmla="*/ 53 w 198"/>
                  <a:gd name="T35" fmla="*/ 33 h 264"/>
                  <a:gd name="T36" fmla="*/ 53 w 198"/>
                  <a:gd name="T37" fmla="*/ 39 h 264"/>
                  <a:gd name="T38" fmla="*/ 59 w 198"/>
                  <a:gd name="T39" fmla="*/ 41 h 264"/>
                  <a:gd name="T40" fmla="*/ 72 w 198"/>
                  <a:gd name="T41" fmla="*/ 30 h 264"/>
                  <a:gd name="T42" fmla="*/ 79 w 198"/>
                  <a:gd name="T43" fmla="*/ 35 h 264"/>
                  <a:gd name="T44" fmla="*/ 88 w 198"/>
                  <a:gd name="T45" fmla="*/ 51 h 264"/>
                  <a:gd name="T46" fmla="*/ 85 w 198"/>
                  <a:gd name="T47" fmla="*/ 58 h 264"/>
                  <a:gd name="T48" fmla="*/ 85 w 198"/>
                  <a:gd name="T49" fmla="*/ 60 h 264"/>
                  <a:gd name="T50" fmla="*/ 82 w 198"/>
                  <a:gd name="T51" fmla="*/ 58 h 264"/>
                  <a:gd name="T52" fmla="*/ 79 w 198"/>
                  <a:gd name="T53" fmla="*/ 58 h 264"/>
                  <a:gd name="T54" fmla="*/ 69 w 198"/>
                  <a:gd name="T55" fmla="*/ 77 h 264"/>
                  <a:gd name="T56" fmla="*/ 50 w 198"/>
                  <a:gd name="T57" fmla="*/ 81 h 264"/>
                  <a:gd name="T58" fmla="*/ 43 w 198"/>
                  <a:gd name="T59" fmla="*/ 81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2" name="Freeform 190"/>
              <p:cNvSpPr>
                <a:spLocks noChangeAspect="1"/>
              </p:cNvSpPr>
              <p:nvPr/>
            </p:nvSpPr>
            <p:spPr bwMode="auto">
              <a:xfrm>
                <a:off x="4696" y="1204"/>
                <a:ext cx="151" cy="179"/>
              </a:xfrm>
              <a:custGeom>
                <a:avLst/>
                <a:gdLst>
                  <a:gd name="T0" fmla="*/ 43 w 198"/>
                  <a:gd name="T1" fmla="*/ 81 h 264"/>
                  <a:gd name="T2" fmla="*/ 0 w 198"/>
                  <a:gd name="T3" fmla="*/ 82 h 264"/>
                  <a:gd name="T4" fmla="*/ 11 w 198"/>
                  <a:gd name="T5" fmla="*/ 64 h 264"/>
                  <a:gd name="T6" fmla="*/ 0 w 198"/>
                  <a:gd name="T7" fmla="*/ 45 h 264"/>
                  <a:gd name="T8" fmla="*/ 3 w 198"/>
                  <a:gd name="T9" fmla="*/ 24 h 264"/>
                  <a:gd name="T10" fmla="*/ 16 w 198"/>
                  <a:gd name="T11" fmla="*/ 13 h 264"/>
                  <a:gd name="T12" fmla="*/ 16 w 198"/>
                  <a:gd name="T13" fmla="*/ 21 h 264"/>
                  <a:gd name="T14" fmla="*/ 18 w 198"/>
                  <a:gd name="T15" fmla="*/ 17 h 264"/>
                  <a:gd name="T16" fmla="*/ 18 w 198"/>
                  <a:gd name="T17" fmla="*/ 21 h 264"/>
                  <a:gd name="T18" fmla="*/ 18 w 198"/>
                  <a:gd name="T19" fmla="*/ 11 h 264"/>
                  <a:gd name="T20" fmla="*/ 27 w 198"/>
                  <a:gd name="T21" fmla="*/ 7 h 264"/>
                  <a:gd name="T22" fmla="*/ 24 w 198"/>
                  <a:gd name="T23" fmla="*/ 3 h 264"/>
                  <a:gd name="T24" fmla="*/ 29 w 198"/>
                  <a:gd name="T25" fmla="*/ 0 h 264"/>
                  <a:gd name="T26" fmla="*/ 56 w 198"/>
                  <a:gd name="T27" fmla="*/ 5 h 264"/>
                  <a:gd name="T28" fmla="*/ 61 w 198"/>
                  <a:gd name="T29" fmla="*/ 11 h 264"/>
                  <a:gd name="T30" fmla="*/ 59 w 198"/>
                  <a:gd name="T31" fmla="*/ 13 h 264"/>
                  <a:gd name="T32" fmla="*/ 64 w 198"/>
                  <a:gd name="T33" fmla="*/ 19 h 264"/>
                  <a:gd name="T34" fmla="*/ 64 w 198"/>
                  <a:gd name="T35" fmla="*/ 26 h 264"/>
                  <a:gd name="T36" fmla="*/ 53 w 198"/>
                  <a:gd name="T37" fmla="*/ 33 h 264"/>
                  <a:gd name="T38" fmla="*/ 53 w 198"/>
                  <a:gd name="T39" fmla="*/ 39 h 264"/>
                  <a:gd name="T40" fmla="*/ 59 w 198"/>
                  <a:gd name="T41" fmla="*/ 41 h 264"/>
                  <a:gd name="T42" fmla="*/ 72 w 198"/>
                  <a:gd name="T43" fmla="*/ 30 h 264"/>
                  <a:gd name="T44" fmla="*/ 79 w 198"/>
                  <a:gd name="T45" fmla="*/ 35 h 264"/>
                  <a:gd name="T46" fmla="*/ 88 w 198"/>
                  <a:gd name="T47" fmla="*/ 51 h 264"/>
                  <a:gd name="T48" fmla="*/ 85 w 198"/>
                  <a:gd name="T49" fmla="*/ 58 h 264"/>
                  <a:gd name="T50" fmla="*/ 85 w 198"/>
                  <a:gd name="T51" fmla="*/ 60 h 264"/>
                  <a:gd name="T52" fmla="*/ 82 w 198"/>
                  <a:gd name="T53" fmla="*/ 58 h 264"/>
                  <a:gd name="T54" fmla="*/ 79 w 198"/>
                  <a:gd name="T55" fmla="*/ 58 h 264"/>
                  <a:gd name="T56" fmla="*/ 69 w 198"/>
                  <a:gd name="T57" fmla="*/ 77 h 264"/>
                  <a:gd name="T58" fmla="*/ 50 w 198"/>
                  <a:gd name="T59" fmla="*/ 81 h 264"/>
                  <a:gd name="T60" fmla="*/ 43 w 198"/>
                  <a:gd name="T61" fmla="*/ 81 h 264"/>
                  <a:gd name="T62" fmla="*/ 43 w 198"/>
                  <a:gd name="T63" fmla="*/ 82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3" name="Freeform 191"/>
              <p:cNvSpPr>
                <a:spLocks noChangeAspect="1"/>
              </p:cNvSpPr>
              <p:nvPr/>
            </p:nvSpPr>
            <p:spPr bwMode="auto">
              <a:xfrm>
                <a:off x="4555" y="1143"/>
                <a:ext cx="219" cy="98"/>
              </a:xfrm>
              <a:custGeom>
                <a:avLst/>
                <a:gdLst>
                  <a:gd name="T0" fmla="*/ 127 w 288"/>
                  <a:gd name="T1" fmla="*/ 22 h 144"/>
                  <a:gd name="T2" fmla="*/ 113 w 288"/>
                  <a:gd name="T3" fmla="*/ 22 h 144"/>
                  <a:gd name="T4" fmla="*/ 111 w 288"/>
                  <a:gd name="T5" fmla="*/ 27 h 144"/>
                  <a:gd name="T6" fmla="*/ 95 w 288"/>
                  <a:gd name="T7" fmla="*/ 22 h 144"/>
                  <a:gd name="T8" fmla="*/ 81 w 288"/>
                  <a:gd name="T9" fmla="*/ 29 h 144"/>
                  <a:gd name="T10" fmla="*/ 76 w 288"/>
                  <a:gd name="T11" fmla="*/ 34 h 144"/>
                  <a:gd name="T12" fmla="*/ 76 w 288"/>
                  <a:gd name="T13" fmla="*/ 29 h 144"/>
                  <a:gd name="T14" fmla="*/ 68 w 288"/>
                  <a:gd name="T15" fmla="*/ 34 h 144"/>
                  <a:gd name="T16" fmla="*/ 68 w 288"/>
                  <a:gd name="T17" fmla="*/ 29 h 144"/>
                  <a:gd name="T18" fmla="*/ 58 w 288"/>
                  <a:gd name="T19" fmla="*/ 46 h 144"/>
                  <a:gd name="T20" fmla="*/ 52 w 288"/>
                  <a:gd name="T21" fmla="*/ 46 h 144"/>
                  <a:gd name="T22" fmla="*/ 56 w 288"/>
                  <a:gd name="T23" fmla="*/ 42 h 144"/>
                  <a:gd name="T24" fmla="*/ 50 w 288"/>
                  <a:gd name="T25" fmla="*/ 42 h 144"/>
                  <a:gd name="T26" fmla="*/ 52 w 288"/>
                  <a:gd name="T27" fmla="*/ 34 h 144"/>
                  <a:gd name="T28" fmla="*/ 45 w 288"/>
                  <a:gd name="T29" fmla="*/ 30 h 144"/>
                  <a:gd name="T30" fmla="*/ 5 w 288"/>
                  <a:gd name="T31" fmla="*/ 25 h 144"/>
                  <a:gd name="T32" fmla="*/ 0 w 288"/>
                  <a:gd name="T33" fmla="*/ 21 h 144"/>
                  <a:gd name="T34" fmla="*/ 47 w 288"/>
                  <a:gd name="T35" fmla="*/ 0 h 144"/>
                  <a:gd name="T36" fmla="*/ 50 w 288"/>
                  <a:gd name="T37" fmla="*/ 0 h 144"/>
                  <a:gd name="T38" fmla="*/ 37 w 288"/>
                  <a:gd name="T39" fmla="*/ 10 h 144"/>
                  <a:gd name="T40" fmla="*/ 37 w 288"/>
                  <a:gd name="T41" fmla="*/ 14 h 144"/>
                  <a:gd name="T42" fmla="*/ 43 w 288"/>
                  <a:gd name="T43" fmla="*/ 10 h 144"/>
                  <a:gd name="T44" fmla="*/ 40 w 288"/>
                  <a:gd name="T45" fmla="*/ 14 h 144"/>
                  <a:gd name="T46" fmla="*/ 47 w 288"/>
                  <a:gd name="T47" fmla="*/ 12 h 144"/>
                  <a:gd name="T48" fmla="*/ 58 w 288"/>
                  <a:gd name="T49" fmla="*/ 17 h 144"/>
                  <a:gd name="T50" fmla="*/ 71 w 288"/>
                  <a:gd name="T51" fmla="*/ 19 h 144"/>
                  <a:gd name="T52" fmla="*/ 81 w 288"/>
                  <a:gd name="T53" fmla="*/ 14 h 144"/>
                  <a:gd name="T54" fmla="*/ 103 w 288"/>
                  <a:gd name="T55" fmla="*/ 10 h 144"/>
                  <a:gd name="T56" fmla="*/ 105 w 288"/>
                  <a:gd name="T57" fmla="*/ 15 h 144"/>
                  <a:gd name="T58" fmla="*/ 119 w 288"/>
                  <a:gd name="T59" fmla="*/ 15 h 144"/>
                  <a:gd name="T60" fmla="*/ 119 w 288"/>
                  <a:gd name="T61" fmla="*/ 19 h 144"/>
                  <a:gd name="T62" fmla="*/ 127 w 288"/>
                  <a:gd name="T63" fmla="*/ 22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4" name="Freeform 192"/>
              <p:cNvSpPr>
                <a:spLocks noChangeAspect="1"/>
              </p:cNvSpPr>
              <p:nvPr/>
            </p:nvSpPr>
            <p:spPr bwMode="auto">
              <a:xfrm>
                <a:off x="4555" y="1143"/>
                <a:ext cx="219" cy="98"/>
              </a:xfrm>
              <a:custGeom>
                <a:avLst/>
                <a:gdLst>
                  <a:gd name="T0" fmla="*/ 127 w 288"/>
                  <a:gd name="T1" fmla="*/ 22 h 144"/>
                  <a:gd name="T2" fmla="*/ 113 w 288"/>
                  <a:gd name="T3" fmla="*/ 22 h 144"/>
                  <a:gd name="T4" fmla="*/ 111 w 288"/>
                  <a:gd name="T5" fmla="*/ 27 h 144"/>
                  <a:gd name="T6" fmla="*/ 95 w 288"/>
                  <a:gd name="T7" fmla="*/ 22 h 144"/>
                  <a:gd name="T8" fmla="*/ 81 w 288"/>
                  <a:gd name="T9" fmla="*/ 29 h 144"/>
                  <a:gd name="T10" fmla="*/ 76 w 288"/>
                  <a:gd name="T11" fmla="*/ 34 h 144"/>
                  <a:gd name="T12" fmla="*/ 76 w 288"/>
                  <a:gd name="T13" fmla="*/ 29 h 144"/>
                  <a:gd name="T14" fmla="*/ 68 w 288"/>
                  <a:gd name="T15" fmla="*/ 34 h 144"/>
                  <a:gd name="T16" fmla="*/ 68 w 288"/>
                  <a:gd name="T17" fmla="*/ 29 h 144"/>
                  <a:gd name="T18" fmla="*/ 58 w 288"/>
                  <a:gd name="T19" fmla="*/ 46 h 144"/>
                  <a:gd name="T20" fmla="*/ 52 w 288"/>
                  <a:gd name="T21" fmla="*/ 46 h 144"/>
                  <a:gd name="T22" fmla="*/ 56 w 288"/>
                  <a:gd name="T23" fmla="*/ 42 h 144"/>
                  <a:gd name="T24" fmla="*/ 50 w 288"/>
                  <a:gd name="T25" fmla="*/ 42 h 144"/>
                  <a:gd name="T26" fmla="*/ 52 w 288"/>
                  <a:gd name="T27" fmla="*/ 34 h 144"/>
                  <a:gd name="T28" fmla="*/ 45 w 288"/>
                  <a:gd name="T29" fmla="*/ 30 h 144"/>
                  <a:gd name="T30" fmla="*/ 5 w 288"/>
                  <a:gd name="T31" fmla="*/ 25 h 144"/>
                  <a:gd name="T32" fmla="*/ 0 w 288"/>
                  <a:gd name="T33" fmla="*/ 21 h 144"/>
                  <a:gd name="T34" fmla="*/ 47 w 288"/>
                  <a:gd name="T35" fmla="*/ 0 h 144"/>
                  <a:gd name="T36" fmla="*/ 50 w 288"/>
                  <a:gd name="T37" fmla="*/ 0 h 144"/>
                  <a:gd name="T38" fmla="*/ 37 w 288"/>
                  <a:gd name="T39" fmla="*/ 10 h 144"/>
                  <a:gd name="T40" fmla="*/ 37 w 288"/>
                  <a:gd name="T41" fmla="*/ 14 h 144"/>
                  <a:gd name="T42" fmla="*/ 43 w 288"/>
                  <a:gd name="T43" fmla="*/ 10 h 144"/>
                  <a:gd name="T44" fmla="*/ 40 w 288"/>
                  <a:gd name="T45" fmla="*/ 14 h 144"/>
                  <a:gd name="T46" fmla="*/ 47 w 288"/>
                  <a:gd name="T47" fmla="*/ 12 h 144"/>
                  <a:gd name="T48" fmla="*/ 58 w 288"/>
                  <a:gd name="T49" fmla="*/ 17 h 144"/>
                  <a:gd name="T50" fmla="*/ 71 w 288"/>
                  <a:gd name="T51" fmla="*/ 19 h 144"/>
                  <a:gd name="T52" fmla="*/ 81 w 288"/>
                  <a:gd name="T53" fmla="*/ 14 h 144"/>
                  <a:gd name="T54" fmla="*/ 103 w 288"/>
                  <a:gd name="T55" fmla="*/ 10 h 144"/>
                  <a:gd name="T56" fmla="*/ 105 w 288"/>
                  <a:gd name="T57" fmla="*/ 15 h 144"/>
                  <a:gd name="T58" fmla="*/ 119 w 288"/>
                  <a:gd name="T59" fmla="*/ 15 h 144"/>
                  <a:gd name="T60" fmla="*/ 119 w 288"/>
                  <a:gd name="T61" fmla="*/ 19 h 144"/>
                  <a:gd name="T62" fmla="*/ 127 w 288"/>
                  <a:gd name="T63" fmla="*/ 22 h 144"/>
                  <a:gd name="T64" fmla="*/ 127 w 288"/>
                  <a:gd name="T65" fmla="*/ 25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5" name="Freeform 193"/>
              <p:cNvSpPr>
                <a:spLocks noChangeAspect="1"/>
              </p:cNvSpPr>
              <p:nvPr/>
            </p:nvSpPr>
            <p:spPr bwMode="auto">
              <a:xfrm>
                <a:off x="4326" y="1069"/>
                <a:ext cx="251" cy="253"/>
              </a:xfrm>
              <a:custGeom>
                <a:avLst/>
                <a:gdLst>
                  <a:gd name="T0" fmla="*/ 119 w 330"/>
                  <a:gd name="T1" fmla="*/ 115 h 372"/>
                  <a:gd name="T2" fmla="*/ 13 w 330"/>
                  <a:gd name="T3" fmla="*/ 117 h 372"/>
                  <a:gd name="T4" fmla="*/ 13 w 330"/>
                  <a:gd name="T5" fmla="*/ 81 h 372"/>
                  <a:gd name="T6" fmla="*/ 5 w 330"/>
                  <a:gd name="T7" fmla="*/ 73 h 372"/>
                  <a:gd name="T8" fmla="*/ 11 w 330"/>
                  <a:gd name="T9" fmla="*/ 68 h 372"/>
                  <a:gd name="T10" fmla="*/ 0 w 330"/>
                  <a:gd name="T11" fmla="*/ 7 h 372"/>
                  <a:gd name="T12" fmla="*/ 37 w 330"/>
                  <a:gd name="T13" fmla="*/ 7 h 372"/>
                  <a:gd name="T14" fmla="*/ 37 w 330"/>
                  <a:gd name="T15" fmla="*/ 0 h 372"/>
                  <a:gd name="T16" fmla="*/ 43 w 330"/>
                  <a:gd name="T17" fmla="*/ 0 h 372"/>
                  <a:gd name="T18" fmla="*/ 47 w 330"/>
                  <a:gd name="T19" fmla="*/ 11 h 372"/>
                  <a:gd name="T20" fmla="*/ 64 w 330"/>
                  <a:gd name="T21" fmla="*/ 15 h 372"/>
                  <a:gd name="T22" fmla="*/ 64 w 330"/>
                  <a:gd name="T23" fmla="*/ 17 h 372"/>
                  <a:gd name="T24" fmla="*/ 79 w 330"/>
                  <a:gd name="T25" fmla="*/ 15 h 372"/>
                  <a:gd name="T26" fmla="*/ 87 w 330"/>
                  <a:gd name="T27" fmla="*/ 15 h 372"/>
                  <a:gd name="T28" fmla="*/ 84 w 330"/>
                  <a:gd name="T29" fmla="*/ 17 h 372"/>
                  <a:gd name="T30" fmla="*/ 87 w 330"/>
                  <a:gd name="T31" fmla="*/ 17 h 372"/>
                  <a:gd name="T32" fmla="*/ 90 w 330"/>
                  <a:gd name="T33" fmla="*/ 22 h 372"/>
                  <a:gd name="T34" fmla="*/ 98 w 330"/>
                  <a:gd name="T35" fmla="*/ 19 h 372"/>
                  <a:gd name="T36" fmla="*/ 106 w 330"/>
                  <a:gd name="T37" fmla="*/ 24 h 372"/>
                  <a:gd name="T38" fmla="*/ 119 w 330"/>
                  <a:gd name="T39" fmla="*/ 21 h 372"/>
                  <a:gd name="T40" fmla="*/ 122 w 330"/>
                  <a:gd name="T41" fmla="*/ 22 h 372"/>
                  <a:gd name="T42" fmla="*/ 145 w 330"/>
                  <a:gd name="T43" fmla="*/ 24 h 372"/>
                  <a:gd name="T44" fmla="*/ 122 w 330"/>
                  <a:gd name="T45" fmla="*/ 34 h 372"/>
                  <a:gd name="T46" fmla="*/ 98 w 330"/>
                  <a:gd name="T47" fmla="*/ 51 h 372"/>
                  <a:gd name="T48" fmla="*/ 95 w 330"/>
                  <a:gd name="T49" fmla="*/ 53 h 372"/>
                  <a:gd name="T50" fmla="*/ 95 w 330"/>
                  <a:gd name="T51" fmla="*/ 65 h 372"/>
                  <a:gd name="T52" fmla="*/ 87 w 330"/>
                  <a:gd name="T53" fmla="*/ 68 h 372"/>
                  <a:gd name="T54" fmla="*/ 81 w 330"/>
                  <a:gd name="T55" fmla="*/ 73 h 372"/>
                  <a:gd name="T56" fmla="*/ 87 w 330"/>
                  <a:gd name="T57" fmla="*/ 78 h 372"/>
                  <a:gd name="T58" fmla="*/ 87 w 330"/>
                  <a:gd name="T59" fmla="*/ 90 h 372"/>
                  <a:gd name="T60" fmla="*/ 116 w 330"/>
                  <a:gd name="T61" fmla="*/ 106 h 372"/>
                  <a:gd name="T62" fmla="*/ 119 w 330"/>
                  <a:gd name="T63" fmla="*/ 115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6" name="Freeform 194"/>
              <p:cNvSpPr>
                <a:spLocks noChangeAspect="1"/>
              </p:cNvSpPr>
              <p:nvPr/>
            </p:nvSpPr>
            <p:spPr bwMode="auto">
              <a:xfrm>
                <a:off x="4326" y="1069"/>
                <a:ext cx="251" cy="253"/>
              </a:xfrm>
              <a:custGeom>
                <a:avLst/>
                <a:gdLst>
                  <a:gd name="T0" fmla="*/ 119 w 330"/>
                  <a:gd name="T1" fmla="*/ 115 h 372"/>
                  <a:gd name="T2" fmla="*/ 13 w 330"/>
                  <a:gd name="T3" fmla="*/ 117 h 372"/>
                  <a:gd name="T4" fmla="*/ 13 w 330"/>
                  <a:gd name="T5" fmla="*/ 81 h 372"/>
                  <a:gd name="T6" fmla="*/ 5 w 330"/>
                  <a:gd name="T7" fmla="*/ 73 h 372"/>
                  <a:gd name="T8" fmla="*/ 11 w 330"/>
                  <a:gd name="T9" fmla="*/ 68 h 372"/>
                  <a:gd name="T10" fmla="*/ 0 w 330"/>
                  <a:gd name="T11" fmla="*/ 7 h 372"/>
                  <a:gd name="T12" fmla="*/ 37 w 330"/>
                  <a:gd name="T13" fmla="*/ 7 h 372"/>
                  <a:gd name="T14" fmla="*/ 37 w 330"/>
                  <a:gd name="T15" fmla="*/ 0 h 372"/>
                  <a:gd name="T16" fmla="*/ 43 w 330"/>
                  <a:gd name="T17" fmla="*/ 0 h 372"/>
                  <a:gd name="T18" fmla="*/ 47 w 330"/>
                  <a:gd name="T19" fmla="*/ 11 h 372"/>
                  <a:gd name="T20" fmla="*/ 64 w 330"/>
                  <a:gd name="T21" fmla="*/ 15 h 372"/>
                  <a:gd name="T22" fmla="*/ 64 w 330"/>
                  <a:gd name="T23" fmla="*/ 17 h 372"/>
                  <a:gd name="T24" fmla="*/ 79 w 330"/>
                  <a:gd name="T25" fmla="*/ 15 h 372"/>
                  <a:gd name="T26" fmla="*/ 87 w 330"/>
                  <a:gd name="T27" fmla="*/ 15 h 372"/>
                  <a:gd name="T28" fmla="*/ 84 w 330"/>
                  <a:gd name="T29" fmla="*/ 17 h 372"/>
                  <a:gd name="T30" fmla="*/ 87 w 330"/>
                  <a:gd name="T31" fmla="*/ 17 h 372"/>
                  <a:gd name="T32" fmla="*/ 90 w 330"/>
                  <a:gd name="T33" fmla="*/ 22 h 372"/>
                  <a:gd name="T34" fmla="*/ 98 w 330"/>
                  <a:gd name="T35" fmla="*/ 19 h 372"/>
                  <a:gd name="T36" fmla="*/ 106 w 330"/>
                  <a:gd name="T37" fmla="*/ 24 h 372"/>
                  <a:gd name="T38" fmla="*/ 119 w 330"/>
                  <a:gd name="T39" fmla="*/ 21 h 372"/>
                  <a:gd name="T40" fmla="*/ 122 w 330"/>
                  <a:gd name="T41" fmla="*/ 22 h 372"/>
                  <a:gd name="T42" fmla="*/ 145 w 330"/>
                  <a:gd name="T43" fmla="*/ 24 h 372"/>
                  <a:gd name="T44" fmla="*/ 122 w 330"/>
                  <a:gd name="T45" fmla="*/ 34 h 372"/>
                  <a:gd name="T46" fmla="*/ 98 w 330"/>
                  <a:gd name="T47" fmla="*/ 51 h 372"/>
                  <a:gd name="T48" fmla="*/ 95 w 330"/>
                  <a:gd name="T49" fmla="*/ 53 h 372"/>
                  <a:gd name="T50" fmla="*/ 95 w 330"/>
                  <a:gd name="T51" fmla="*/ 65 h 372"/>
                  <a:gd name="T52" fmla="*/ 87 w 330"/>
                  <a:gd name="T53" fmla="*/ 68 h 372"/>
                  <a:gd name="T54" fmla="*/ 81 w 330"/>
                  <a:gd name="T55" fmla="*/ 73 h 372"/>
                  <a:gd name="T56" fmla="*/ 87 w 330"/>
                  <a:gd name="T57" fmla="*/ 78 h 372"/>
                  <a:gd name="T58" fmla="*/ 87 w 330"/>
                  <a:gd name="T59" fmla="*/ 90 h 372"/>
                  <a:gd name="T60" fmla="*/ 116 w 330"/>
                  <a:gd name="T61" fmla="*/ 106 h 372"/>
                  <a:gd name="T62" fmla="*/ 119 w 330"/>
                  <a:gd name="T63" fmla="*/ 115 h 372"/>
                  <a:gd name="T64" fmla="*/ 119 w 330"/>
                  <a:gd name="T65" fmla="*/ 117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7" name="Freeform 195"/>
              <p:cNvSpPr>
                <a:spLocks noChangeAspect="1"/>
              </p:cNvSpPr>
              <p:nvPr/>
            </p:nvSpPr>
            <p:spPr bwMode="auto">
              <a:xfrm>
                <a:off x="4545" y="1681"/>
                <a:ext cx="138" cy="216"/>
              </a:xfrm>
              <a:custGeom>
                <a:avLst/>
                <a:gdLst>
                  <a:gd name="T0" fmla="*/ 81 w 180"/>
                  <a:gd name="T1" fmla="*/ 92 h 318"/>
                  <a:gd name="T2" fmla="*/ 57 w 180"/>
                  <a:gd name="T3" fmla="*/ 94 h 318"/>
                  <a:gd name="T4" fmla="*/ 54 w 180"/>
                  <a:gd name="T5" fmla="*/ 100 h 318"/>
                  <a:gd name="T6" fmla="*/ 51 w 180"/>
                  <a:gd name="T7" fmla="*/ 98 h 318"/>
                  <a:gd name="T8" fmla="*/ 46 w 180"/>
                  <a:gd name="T9" fmla="*/ 90 h 318"/>
                  <a:gd name="T10" fmla="*/ 46 w 180"/>
                  <a:gd name="T11" fmla="*/ 83 h 318"/>
                  <a:gd name="T12" fmla="*/ 0 w 180"/>
                  <a:gd name="T13" fmla="*/ 84 h 318"/>
                  <a:gd name="T14" fmla="*/ 3 w 180"/>
                  <a:gd name="T15" fmla="*/ 71 h 318"/>
                  <a:gd name="T16" fmla="*/ 14 w 180"/>
                  <a:gd name="T17" fmla="*/ 60 h 318"/>
                  <a:gd name="T18" fmla="*/ 11 w 180"/>
                  <a:gd name="T19" fmla="*/ 60 h 318"/>
                  <a:gd name="T20" fmla="*/ 16 w 180"/>
                  <a:gd name="T21" fmla="*/ 56 h 318"/>
                  <a:gd name="T22" fmla="*/ 11 w 180"/>
                  <a:gd name="T23" fmla="*/ 54 h 318"/>
                  <a:gd name="T24" fmla="*/ 14 w 180"/>
                  <a:gd name="T25" fmla="*/ 51 h 318"/>
                  <a:gd name="T26" fmla="*/ 11 w 180"/>
                  <a:gd name="T27" fmla="*/ 52 h 318"/>
                  <a:gd name="T28" fmla="*/ 11 w 180"/>
                  <a:gd name="T29" fmla="*/ 46 h 318"/>
                  <a:gd name="T30" fmla="*/ 8 w 180"/>
                  <a:gd name="T31" fmla="*/ 46 h 318"/>
                  <a:gd name="T32" fmla="*/ 8 w 180"/>
                  <a:gd name="T33" fmla="*/ 43 h 318"/>
                  <a:gd name="T34" fmla="*/ 11 w 180"/>
                  <a:gd name="T35" fmla="*/ 39 h 318"/>
                  <a:gd name="T36" fmla="*/ 8 w 180"/>
                  <a:gd name="T37" fmla="*/ 38 h 318"/>
                  <a:gd name="T38" fmla="*/ 11 w 180"/>
                  <a:gd name="T39" fmla="*/ 35 h 318"/>
                  <a:gd name="T40" fmla="*/ 5 w 180"/>
                  <a:gd name="T41" fmla="*/ 35 h 318"/>
                  <a:gd name="T42" fmla="*/ 5 w 180"/>
                  <a:gd name="T43" fmla="*/ 30 h 318"/>
                  <a:gd name="T44" fmla="*/ 11 w 180"/>
                  <a:gd name="T45" fmla="*/ 30 h 318"/>
                  <a:gd name="T46" fmla="*/ 8 w 180"/>
                  <a:gd name="T47" fmla="*/ 24 h 318"/>
                  <a:gd name="T48" fmla="*/ 21 w 180"/>
                  <a:gd name="T49" fmla="*/ 15 h 318"/>
                  <a:gd name="T50" fmla="*/ 21 w 180"/>
                  <a:gd name="T51" fmla="*/ 7 h 318"/>
                  <a:gd name="T52" fmla="*/ 27 w 180"/>
                  <a:gd name="T53" fmla="*/ 3 h 318"/>
                  <a:gd name="T54" fmla="*/ 76 w 180"/>
                  <a:gd name="T55" fmla="*/ 0 h 318"/>
                  <a:gd name="T56" fmla="*/ 76 w 180"/>
                  <a:gd name="T57" fmla="*/ 64 h 318"/>
                  <a:gd name="T58" fmla="*/ 81 w 180"/>
                  <a:gd name="T59" fmla="*/ 86 h 318"/>
                  <a:gd name="T60" fmla="*/ 81 w 180"/>
                  <a:gd name="T61" fmla="*/ 92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8" name="Freeform 196"/>
              <p:cNvSpPr>
                <a:spLocks noChangeAspect="1"/>
              </p:cNvSpPr>
              <p:nvPr/>
            </p:nvSpPr>
            <p:spPr bwMode="auto">
              <a:xfrm>
                <a:off x="4545" y="1681"/>
                <a:ext cx="138" cy="216"/>
              </a:xfrm>
              <a:custGeom>
                <a:avLst/>
                <a:gdLst>
                  <a:gd name="T0" fmla="*/ 81 w 180"/>
                  <a:gd name="T1" fmla="*/ 92 h 318"/>
                  <a:gd name="T2" fmla="*/ 57 w 180"/>
                  <a:gd name="T3" fmla="*/ 94 h 318"/>
                  <a:gd name="T4" fmla="*/ 54 w 180"/>
                  <a:gd name="T5" fmla="*/ 100 h 318"/>
                  <a:gd name="T6" fmla="*/ 51 w 180"/>
                  <a:gd name="T7" fmla="*/ 98 h 318"/>
                  <a:gd name="T8" fmla="*/ 46 w 180"/>
                  <a:gd name="T9" fmla="*/ 90 h 318"/>
                  <a:gd name="T10" fmla="*/ 46 w 180"/>
                  <a:gd name="T11" fmla="*/ 83 h 318"/>
                  <a:gd name="T12" fmla="*/ 0 w 180"/>
                  <a:gd name="T13" fmla="*/ 84 h 318"/>
                  <a:gd name="T14" fmla="*/ 3 w 180"/>
                  <a:gd name="T15" fmla="*/ 71 h 318"/>
                  <a:gd name="T16" fmla="*/ 14 w 180"/>
                  <a:gd name="T17" fmla="*/ 60 h 318"/>
                  <a:gd name="T18" fmla="*/ 11 w 180"/>
                  <a:gd name="T19" fmla="*/ 60 h 318"/>
                  <a:gd name="T20" fmla="*/ 16 w 180"/>
                  <a:gd name="T21" fmla="*/ 56 h 318"/>
                  <a:gd name="T22" fmla="*/ 11 w 180"/>
                  <a:gd name="T23" fmla="*/ 54 h 318"/>
                  <a:gd name="T24" fmla="*/ 14 w 180"/>
                  <a:gd name="T25" fmla="*/ 51 h 318"/>
                  <a:gd name="T26" fmla="*/ 11 w 180"/>
                  <a:gd name="T27" fmla="*/ 52 h 318"/>
                  <a:gd name="T28" fmla="*/ 11 w 180"/>
                  <a:gd name="T29" fmla="*/ 46 h 318"/>
                  <a:gd name="T30" fmla="*/ 8 w 180"/>
                  <a:gd name="T31" fmla="*/ 46 h 318"/>
                  <a:gd name="T32" fmla="*/ 8 w 180"/>
                  <a:gd name="T33" fmla="*/ 43 h 318"/>
                  <a:gd name="T34" fmla="*/ 11 w 180"/>
                  <a:gd name="T35" fmla="*/ 39 h 318"/>
                  <a:gd name="T36" fmla="*/ 8 w 180"/>
                  <a:gd name="T37" fmla="*/ 38 h 318"/>
                  <a:gd name="T38" fmla="*/ 11 w 180"/>
                  <a:gd name="T39" fmla="*/ 35 h 318"/>
                  <a:gd name="T40" fmla="*/ 5 w 180"/>
                  <a:gd name="T41" fmla="*/ 35 h 318"/>
                  <a:gd name="T42" fmla="*/ 5 w 180"/>
                  <a:gd name="T43" fmla="*/ 30 h 318"/>
                  <a:gd name="T44" fmla="*/ 11 w 180"/>
                  <a:gd name="T45" fmla="*/ 30 h 318"/>
                  <a:gd name="T46" fmla="*/ 8 w 180"/>
                  <a:gd name="T47" fmla="*/ 24 h 318"/>
                  <a:gd name="T48" fmla="*/ 21 w 180"/>
                  <a:gd name="T49" fmla="*/ 15 h 318"/>
                  <a:gd name="T50" fmla="*/ 21 w 180"/>
                  <a:gd name="T51" fmla="*/ 7 h 318"/>
                  <a:gd name="T52" fmla="*/ 27 w 180"/>
                  <a:gd name="T53" fmla="*/ 3 h 318"/>
                  <a:gd name="T54" fmla="*/ 76 w 180"/>
                  <a:gd name="T55" fmla="*/ 0 h 318"/>
                  <a:gd name="T56" fmla="*/ 76 w 180"/>
                  <a:gd name="T57" fmla="*/ 64 h 318"/>
                  <a:gd name="T58" fmla="*/ 81 w 180"/>
                  <a:gd name="T59" fmla="*/ 86 h 318"/>
                  <a:gd name="T60" fmla="*/ 81 w 180"/>
                  <a:gd name="T61" fmla="*/ 92 h 318"/>
                  <a:gd name="T62" fmla="*/ 81 w 180"/>
                  <a:gd name="T63" fmla="*/ 94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69" name="Freeform 197"/>
              <p:cNvSpPr>
                <a:spLocks noChangeAspect="1"/>
              </p:cNvSpPr>
              <p:nvPr/>
            </p:nvSpPr>
            <p:spPr bwMode="auto">
              <a:xfrm>
                <a:off x="4371" y="1444"/>
                <a:ext cx="257" cy="200"/>
              </a:xfrm>
              <a:custGeom>
                <a:avLst/>
                <a:gdLst>
                  <a:gd name="T0" fmla="*/ 140 w 336"/>
                  <a:gd name="T1" fmla="*/ 93 h 294"/>
                  <a:gd name="T2" fmla="*/ 123 w 336"/>
                  <a:gd name="T3" fmla="*/ 93 h 294"/>
                  <a:gd name="T4" fmla="*/ 132 w 336"/>
                  <a:gd name="T5" fmla="*/ 87 h 294"/>
                  <a:gd name="T6" fmla="*/ 129 w 336"/>
                  <a:gd name="T7" fmla="*/ 83 h 294"/>
                  <a:gd name="T8" fmla="*/ 27 w 336"/>
                  <a:gd name="T9" fmla="*/ 85 h 294"/>
                  <a:gd name="T10" fmla="*/ 27 w 336"/>
                  <a:gd name="T11" fmla="*/ 30 h 294"/>
                  <a:gd name="T12" fmla="*/ 14 w 336"/>
                  <a:gd name="T13" fmla="*/ 22 h 294"/>
                  <a:gd name="T14" fmla="*/ 18 w 336"/>
                  <a:gd name="T15" fmla="*/ 17 h 294"/>
                  <a:gd name="T16" fmla="*/ 11 w 336"/>
                  <a:gd name="T17" fmla="*/ 14 h 294"/>
                  <a:gd name="T18" fmla="*/ 0 w 336"/>
                  <a:gd name="T19" fmla="*/ 2 h 294"/>
                  <a:gd name="T20" fmla="*/ 88 w 336"/>
                  <a:gd name="T21" fmla="*/ 0 h 294"/>
                  <a:gd name="T22" fmla="*/ 94 w 336"/>
                  <a:gd name="T23" fmla="*/ 5 h 294"/>
                  <a:gd name="T24" fmla="*/ 94 w 336"/>
                  <a:gd name="T25" fmla="*/ 15 h 294"/>
                  <a:gd name="T26" fmla="*/ 99 w 336"/>
                  <a:gd name="T27" fmla="*/ 21 h 294"/>
                  <a:gd name="T28" fmla="*/ 110 w 336"/>
                  <a:gd name="T29" fmla="*/ 27 h 294"/>
                  <a:gd name="T30" fmla="*/ 113 w 336"/>
                  <a:gd name="T31" fmla="*/ 34 h 294"/>
                  <a:gd name="T32" fmla="*/ 119 w 336"/>
                  <a:gd name="T33" fmla="*/ 32 h 294"/>
                  <a:gd name="T34" fmla="*/ 126 w 336"/>
                  <a:gd name="T35" fmla="*/ 36 h 294"/>
                  <a:gd name="T36" fmla="*/ 121 w 336"/>
                  <a:gd name="T37" fmla="*/ 47 h 294"/>
                  <a:gd name="T38" fmla="*/ 142 w 336"/>
                  <a:gd name="T39" fmla="*/ 59 h 294"/>
                  <a:gd name="T40" fmla="*/ 142 w 336"/>
                  <a:gd name="T41" fmla="*/ 66 h 294"/>
                  <a:gd name="T42" fmla="*/ 151 w 336"/>
                  <a:gd name="T43" fmla="*/ 71 h 294"/>
                  <a:gd name="T44" fmla="*/ 151 w 336"/>
                  <a:gd name="T45" fmla="*/ 79 h 294"/>
                  <a:gd name="T46" fmla="*/ 148 w 336"/>
                  <a:gd name="T47" fmla="*/ 79 h 294"/>
                  <a:gd name="T48" fmla="*/ 145 w 336"/>
                  <a:gd name="T49" fmla="*/ 82 h 294"/>
                  <a:gd name="T50" fmla="*/ 142 w 336"/>
                  <a:gd name="T51" fmla="*/ 79 h 294"/>
                  <a:gd name="T52" fmla="*/ 140 w 336"/>
                  <a:gd name="T53" fmla="*/ 90 h 294"/>
                  <a:gd name="T54" fmla="*/ 140 w 336"/>
                  <a:gd name="T55" fmla="*/ 93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0" name="Freeform 198"/>
              <p:cNvSpPr>
                <a:spLocks noChangeAspect="1"/>
              </p:cNvSpPr>
              <p:nvPr/>
            </p:nvSpPr>
            <p:spPr bwMode="auto">
              <a:xfrm>
                <a:off x="4371" y="1444"/>
                <a:ext cx="257" cy="204"/>
              </a:xfrm>
              <a:custGeom>
                <a:avLst/>
                <a:gdLst>
                  <a:gd name="T0" fmla="*/ 140 w 336"/>
                  <a:gd name="T1" fmla="*/ 92 h 300"/>
                  <a:gd name="T2" fmla="*/ 123 w 336"/>
                  <a:gd name="T3" fmla="*/ 92 h 300"/>
                  <a:gd name="T4" fmla="*/ 132 w 336"/>
                  <a:gd name="T5" fmla="*/ 87 h 300"/>
                  <a:gd name="T6" fmla="*/ 129 w 336"/>
                  <a:gd name="T7" fmla="*/ 83 h 300"/>
                  <a:gd name="T8" fmla="*/ 27 w 336"/>
                  <a:gd name="T9" fmla="*/ 85 h 300"/>
                  <a:gd name="T10" fmla="*/ 27 w 336"/>
                  <a:gd name="T11" fmla="*/ 30 h 300"/>
                  <a:gd name="T12" fmla="*/ 14 w 336"/>
                  <a:gd name="T13" fmla="*/ 22 h 300"/>
                  <a:gd name="T14" fmla="*/ 18 w 336"/>
                  <a:gd name="T15" fmla="*/ 17 h 300"/>
                  <a:gd name="T16" fmla="*/ 11 w 336"/>
                  <a:gd name="T17" fmla="*/ 14 h 300"/>
                  <a:gd name="T18" fmla="*/ 0 w 336"/>
                  <a:gd name="T19" fmla="*/ 2 h 300"/>
                  <a:gd name="T20" fmla="*/ 88 w 336"/>
                  <a:gd name="T21" fmla="*/ 0 h 300"/>
                  <a:gd name="T22" fmla="*/ 94 w 336"/>
                  <a:gd name="T23" fmla="*/ 5 h 300"/>
                  <a:gd name="T24" fmla="*/ 94 w 336"/>
                  <a:gd name="T25" fmla="*/ 15 h 300"/>
                  <a:gd name="T26" fmla="*/ 99 w 336"/>
                  <a:gd name="T27" fmla="*/ 21 h 300"/>
                  <a:gd name="T28" fmla="*/ 110 w 336"/>
                  <a:gd name="T29" fmla="*/ 27 h 300"/>
                  <a:gd name="T30" fmla="*/ 113 w 336"/>
                  <a:gd name="T31" fmla="*/ 34 h 300"/>
                  <a:gd name="T32" fmla="*/ 119 w 336"/>
                  <a:gd name="T33" fmla="*/ 32 h 300"/>
                  <a:gd name="T34" fmla="*/ 126 w 336"/>
                  <a:gd name="T35" fmla="*/ 36 h 300"/>
                  <a:gd name="T36" fmla="*/ 121 w 336"/>
                  <a:gd name="T37" fmla="*/ 47 h 300"/>
                  <a:gd name="T38" fmla="*/ 142 w 336"/>
                  <a:gd name="T39" fmla="*/ 58 h 300"/>
                  <a:gd name="T40" fmla="*/ 142 w 336"/>
                  <a:gd name="T41" fmla="*/ 66 h 300"/>
                  <a:gd name="T42" fmla="*/ 151 w 336"/>
                  <a:gd name="T43" fmla="*/ 71 h 300"/>
                  <a:gd name="T44" fmla="*/ 151 w 336"/>
                  <a:gd name="T45" fmla="*/ 79 h 300"/>
                  <a:gd name="T46" fmla="*/ 148 w 336"/>
                  <a:gd name="T47" fmla="*/ 79 h 300"/>
                  <a:gd name="T48" fmla="*/ 145 w 336"/>
                  <a:gd name="T49" fmla="*/ 81 h 300"/>
                  <a:gd name="T50" fmla="*/ 142 w 336"/>
                  <a:gd name="T51" fmla="*/ 79 h 300"/>
                  <a:gd name="T52" fmla="*/ 140 w 336"/>
                  <a:gd name="T53" fmla="*/ 90 h 300"/>
                  <a:gd name="T54" fmla="*/ 140 w 336"/>
                  <a:gd name="T55" fmla="*/ 92 h 300"/>
                  <a:gd name="T56" fmla="*/ 140 w 336"/>
                  <a:gd name="T57" fmla="*/ 95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1" name="Freeform 199"/>
              <p:cNvSpPr>
                <a:spLocks noChangeAspect="1"/>
              </p:cNvSpPr>
              <p:nvPr/>
            </p:nvSpPr>
            <p:spPr bwMode="auto">
              <a:xfrm>
                <a:off x="3703" y="1025"/>
                <a:ext cx="398" cy="220"/>
              </a:xfrm>
              <a:custGeom>
                <a:avLst/>
                <a:gdLst>
                  <a:gd name="T0" fmla="*/ 223 w 522"/>
                  <a:gd name="T1" fmla="*/ 84 h 324"/>
                  <a:gd name="T2" fmla="*/ 221 w 522"/>
                  <a:gd name="T3" fmla="*/ 101 h 324"/>
                  <a:gd name="T4" fmla="*/ 82 w 522"/>
                  <a:gd name="T5" fmla="*/ 90 h 324"/>
                  <a:gd name="T6" fmla="*/ 79 w 522"/>
                  <a:gd name="T7" fmla="*/ 100 h 324"/>
                  <a:gd name="T8" fmla="*/ 75 w 522"/>
                  <a:gd name="T9" fmla="*/ 94 h 324"/>
                  <a:gd name="T10" fmla="*/ 72 w 522"/>
                  <a:gd name="T11" fmla="*/ 98 h 324"/>
                  <a:gd name="T12" fmla="*/ 56 w 522"/>
                  <a:gd name="T13" fmla="*/ 96 h 324"/>
                  <a:gd name="T14" fmla="*/ 53 w 522"/>
                  <a:gd name="T15" fmla="*/ 98 h 324"/>
                  <a:gd name="T16" fmla="*/ 45 w 522"/>
                  <a:gd name="T17" fmla="*/ 96 h 324"/>
                  <a:gd name="T18" fmla="*/ 43 w 522"/>
                  <a:gd name="T19" fmla="*/ 98 h 324"/>
                  <a:gd name="T20" fmla="*/ 40 w 522"/>
                  <a:gd name="T21" fmla="*/ 90 h 324"/>
                  <a:gd name="T22" fmla="*/ 34 w 522"/>
                  <a:gd name="T23" fmla="*/ 86 h 324"/>
                  <a:gd name="T24" fmla="*/ 29 w 522"/>
                  <a:gd name="T25" fmla="*/ 71 h 324"/>
                  <a:gd name="T26" fmla="*/ 27 w 522"/>
                  <a:gd name="T27" fmla="*/ 70 h 324"/>
                  <a:gd name="T28" fmla="*/ 18 w 522"/>
                  <a:gd name="T29" fmla="*/ 73 h 324"/>
                  <a:gd name="T30" fmla="*/ 16 w 522"/>
                  <a:gd name="T31" fmla="*/ 70 h 324"/>
                  <a:gd name="T32" fmla="*/ 27 w 522"/>
                  <a:gd name="T33" fmla="*/ 51 h 324"/>
                  <a:gd name="T34" fmla="*/ 16 w 522"/>
                  <a:gd name="T35" fmla="*/ 47 h 324"/>
                  <a:gd name="T36" fmla="*/ 11 w 522"/>
                  <a:gd name="T37" fmla="*/ 35 h 324"/>
                  <a:gd name="T38" fmla="*/ 3 w 522"/>
                  <a:gd name="T39" fmla="*/ 30 h 324"/>
                  <a:gd name="T40" fmla="*/ 5 w 522"/>
                  <a:gd name="T41" fmla="*/ 28 h 324"/>
                  <a:gd name="T42" fmla="*/ 0 w 522"/>
                  <a:gd name="T43" fmla="*/ 19 h 324"/>
                  <a:gd name="T44" fmla="*/ 5 w 522"/>
                  <a:gd name="T45" fmla="*/ 0 h 324"/>
                  <a:gd name="T46" fmla="*/ 125 w 522"/>
                  <a:gd name="T47" fmla="*/ 15 h 324"/>
                  <a:gd name="T48" fmla="*/ 231 w 522"/>
                  <a:gd name="T49" fmla="*/ 22 h 324"/>
                  <a:gd name="T50" fmla="*/ 226 w 522"/>
                  <a:gd name="T51" fmla="*/ 77 h 324"/>
                  <a:gd name="T52" fmla="*/ 223 w 522"/>
                  <a:gd name="T53" fmla="*/ 84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2" name="Freeform 200"/>
              <p:cNvSpPr>
                <a:spLocks noChangeAspect="1"/>
              </p:cNvSpPr>
              <p:nvPr/>
            </p:nvSpPr>
            <p:spPr bwMode="auto">
              <a:xfrm>
                <a:off x="3703" y="1025"/>
                <a:ext cx="398" cy="220"/>
              </a:xfrm>
              <a:custGeom>
                <a:avLst/>
                <a:gdLst>
                  <a:gd name="T0" fmla="*/ 223 w 522"/>
                  <a:gd name="T1" fmla="*/ 84 h 324"/>
                  <a:gd name="T2" fmla="*/ 221 w 522"/>
                  <a:gd name="T3" fmla="*/ 101 h 324"/>
                  <a:gd name="T4" fmla="*/ 82 w 522"/>
                  <a:gd name="T5" fmla="*/ 90 h 324"/>
                  <a:gd name="T6" fmla="*/ 79 w 522"/>
                  <a:gd name="T7" fmla="*/ 100 h 324"/>
                  <a:gd name="T8" fmla="*/ 75 w 522"/>
                  <a:gd name="T9" fmla="*/ 94 h 324"/>
                  <a:gd name="T10" fmla="*/ 72 w 522"/>
                  <a:gd name="T11" fmla="*/ 98 h 324"/>
                  <a:gd name="T12" fmla="*/ 56 w 522"/>
                  <a:gd name="T13" fmla="*/ 96 h 324"/>
                  <a:gd name="T14" fmla="*/ 53 w 522"/>
                  <a:gd name="T15" fmla="*/ 98 h 324"/>
                  <a:gd name="T16" fmla="*/ 45 w 522"/>
                  <a:gd name="T17" fmla="*/ 96 h 324"/>
                  <a:gd name="T18" fmla="*/ 43 w 522"/>
                  <a:gd name="T19" fmla="*/ 98 h 324"/>
                  <a:gd name="T20" fmla="*/ 40 w 522"/>
                  <a:gd name="T21" fmla="*/ 90 h 324"/>
                  <a:gd name="T22" fmla="*/ 34 w 522"/>
                  <a:gd name="T23" fmla="*/ 86 h 324"/>
                  <a:gd name="T24" fmla="*/ 29 w 522"/>
                  <a:gd name="T25" fmla="*/ 71 h 324"/>
                  <a:gd name="T26" fmla="*/ 27 w 522"/>
                  <a:gd name="T27" fmla="*/ 70 h 324"/>
                  <a:gd name="T28" fmla="*/ 18 w 522"/>
                  <a:gd name="T29" fmla="*/ 73 h 324"/>
                  <a:gd name="T30" fmla="*/ 16 w 522"/>
                  <a:gd name="T31" fmla="*/ 70 h 324"/>
                  <a:gd name="T32" fmla="*/ 27 w 522"/>
                  <a:gd name="T33" fmla="*/ 51 h 324"/>
                  <a:gd name="T34" fmla="*/ 16 w 522"/>
                  <a:gd name="T35" fmla="*/ 47 h 324"/>
                  <a:gd name="T36" fmla="*/ 11 w 522"/>
                  <a:gd name="T37" fmla="*/ 35 h 324"/>
                  <a:gd name="T38" fmla="*/ 3 w 522"/>
                  <a:gd name="T39" fmla="*/ 30 h 324"/>
                  <a:gd name="T40" fmla="*/ 5 w 522"/>
                  <a:gd name="T41" fmla="*/ 28 h 324"/>
                  <a:gd name="T42" fmla="*/ 0 w 522"/>
                  <a:gd name="T43" fmla="*/ 19 h 324"/>
                  <a:gd name="T44" fmla="*/ 5 w 522"/>
                  <a:gd name="T45" fmla="*/ 0 h 324"/>
                  <a:gd name="T46" fmla="*/ 125 w 522"/>
                  <a:gd name="T47" fmla="*/ 15 h 324"/>
                  <a:gd name="T48" fmla="*/ 231 w 522"/>
                  <a:gd name="T49" fmla="*/ 22 h 324"/>
                  <a:gd name="T50" fmla="*/ 226 w 522"/>
                  <a:gd name="T51" fmla="*/ 77 h 324"/>
                  <a:gd name="T52" fmla="*/ 223 w 522"/>
                  <a:gd name="T53" fmla="*/ 84 h 324"/>
                  <a:gd name="T54" fmla="*/ 223 w 522"/>
                  <a:gd name="T55" fmla="*/ 8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3" name="Freeform 201"/>
              <p:cNvSpPr>
                <a:spLocks noChangeAspect="1"/>
              </p:cNvSpPr>
              <p:nvPr/>
            </p:nvSpPr>
            <p:spPr bwMode="auto">
              <a:xfrm>
                <a:off x="4069" y="1334"/>
                <a:ext cx="321" cy="139"/>
              </a:xfrm>
              <a:custGeom>
                <a:avLst/>
                <a:gdLst>
                  <a:gd name="T0" fmla="*/ 164 w 420"/>
                  <a:gd name="T1" fmla="*/ 15 h 204"/>
                  <a:gd name="T2" fmla="*/ 174 w 420"/>
                  <a:gd name="T3" fmla="*/ 40 h 204"/>
                  <a:gd name="T4" fmla="*/ 177 w 420"/>
                  <a:gd name="T5" fmla="*/ 53 h 204"/>
                  <a:gd name="T6" fmla="*/ 187 w 420"/>
                  <a:gd name="T7" fmla="*/ 65 h 204"/>
                  <a:gd name="T8" fmla="*/ 185 w 420"/>
                  <a:gd name="T9" fmla="*/ 65 h 204"/>
                  <a:gd name="T10" fmla="*/ 41 w 420"/>
                  <a:gd name="T11" fmla="*/ 63 h 204"/>
                  <a:gd name="T12" fmla="*/ 41 w 420"/>
                  <a:gd name="T13" fmla="*/ 55 h 204"/>
                  <a:gd name="T14" fmla="*/ 43 w 420"/>
                  <a:gd name="T15" fmla="*/ 42 h 204"/>
                  <a:gd name="T16" fmla="*/ 0 w 420"/>
                  <a:gd name="T17" fmla="*/ 40 h 204"/>
                  <a:gd name="T18" fmla="*/ 3 w 420"/>
                  <a:gd name="T19" fmla="*/ 0 h 204"/>
                  <a:gd name="T20" fmla="*/ 120 w 420"/>
                  <a:gd name="T21" fmla="*/ 3 h 204"/>
                  <a:gd name="T22" fmla="*/ 131 w 420"/>
                  <a:gd name="T23" fmla="*/ 10 h 204"/>
                  <a:gd name="T24" fmla="*/ 148 w 420"/>
                  <a:gd name="T25" fmla="*/ 7 h 204"/>
                  <a:gd name="T26" fmla="*/ 161 w 420"/>
                  <a:gd name="T27" fmla="*/ 15 h 204"/>
                  <a:gd name="T28" fmla="*/ 164 w 420"/>
                  <a:gd name="T29" fmla="*/ 15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4" name="Freeform 202"/>
              <p:cNvSpPr>
                <a:spLocks noChangeAspect="1"/>
              </p:cNvSpPr>
              <p:nvPr/>
            </p:nvSpPr>
            <p:spPr bwMode="auto">
              <a:xfrm>
                <a:off x="4069" y="1334"/>
                <a:ext cx="321" cy="139"/>
              </a:xfrm>
              <a:custGeom>
                <a:avLst/>
                <a:gdLst>
                  <a:gd name="T0" fmla="*/ 164 w 420"/>
                  <a:gd name="T1" fmla="*/ 15 h 204"/>
                  <a:gd name="T2" fmla="*/ 174 w 420"/>
                  <a:gd name="T3" fmla="*/ 40 h 204"/>
                  <a:gd name="T4" fmla="*/ 177 w 420"/>
                  <a:gd name="T5" fmla="*/ 53 h 204"/>
                  <a:gd name="T6" fmla="*/ 187 w 420"/>
                  <a:gd name="T7" fmla="*/ 65 h 204"/>
                  <a:gd name="T8" fmla="*/ 185 w 420"/>
                  <a:gd name="T9" fmla="*/ 65 h 204"/>
                  <a:gd name="T10" fmla="*/ 41 w 420"/>
                  <a:gd name="T11" fmla="*/ 63 h 204"/>
                  <a:gd name="T12" fmla="*/ 41 w 420"/>
                  <a:gd name="T13" fmla="*/ 55 h 204"/>
                  <a:gd name="T14" fmla="*/ 43 w 420"/>
                  <a:gd name="T15" fmla="*/ 42 h 204"/>
                  <a:gd name="T16" fmla="*/ 0 w 420"/>
                  <a:gd name="T17" fmla="*/ 40 h 204"/>
                  <a:gd name="T18" fmla="*/ 3 w 420"/>
                  <a:gd name="T19" fmla="*/ 0 h 204"/>
                  <a:gd name="T20" fmla="*/ 120 w 420"/>
                  <a:gd name="T21" fmla="*/ 3 h 204"/>
                  <a:gd name="T22" fmla="*/ 131 w 420"/>
                  <a:gd name="T23" fmla="*/ 10 h 204"/>
                  <a:gd name="T24" fmla="*/ 148 w 420"/>
                  <a:gd name="T25" fmla="*/ 7 h 204"/>
                  <a:gd name="T26" fmla="*/ 161 w 420"/>
                  <a:gd name="T27" fmla="*/ 15 h 204"/>
                  <a:gd name="T28" fmla="*/ 164 w 420"/>
                  <a:gd name="T29" fmla="*/ 15 h 204"/>
                  <a:gd name="T30" fmla="*/ 164 w 420"/>
                  <a:gd name="T31" fmla="*/ 17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5" name="Freeform 203"/>
              <p:cNvSpPr>
                <a:spLocks noChangeAspect="1"/>
              </p:cNvSpPr>
              <p:nvPr/>
            </p:nvSpPr>
            <p:spPr bwMode="auto">
              <a:xfrm>
                <a:off x="3465" y="1290"/>
                <a:ext cx="247" cy="338"/>
              </a:xfrm>
              <a:custGeom>
                <a:avLst/>
                <a:gdLst>
                  <a:gd name="T0" fmla="*/ 93 w 324"/>
                  <a:gd name="T1" fmla="*/ 155 h 498"/>
                  <a:gd name="T2" fmla="*/ 0 w 324"/>
                  <a:gd name="T3" fmla="*/ 58 h 498"/>
                  <a:gd name="T4" fmla="*/ 21 w 324"/>
                  <a:gd name="T5" fmla="*/ 0 h 498"/>
                  <a:gd name="T6" fmla="*/ 34 w 324"/>
                  <a:gd name="T7" fmla="*/ 2 h 498"/>
                  <a:gd name="T8" fmla="*/ 82 w 324"/>
                  <a:gd name="T9" fmla="*/ 11 h 498"/>
                  <a:gd name="T10" fmla="*/ 143 w 324"/>
                  <a:gd name="T11" fmla="*/ 19 h 498"/>
                  <a:gd name="T12" fmla="*/ 117 w 324"/>
                  <a:gd name="T13" fmla="*/ 118 h 498"/>
                  <a:gd name="T14" fmla="*/ 109 w 324"/>
                  <a:gd name="T15" fmla="*/ 137 h 498"/>
                  <a:gd name="T16" fmla="*/ 101 w 324"/>
                  <a:gd name="T17" fmla="*/ 133 h 498"/>
                  <a:gd name="T18" fmla="*/ 96 w 324"/>
                  <a:gd name="T19" fmla="*/ 135 h 498"/>
                  <a:gd name="T20" fmla="*/ 93 w 324"/>
                  <a:gd name="T21" fmla="*/ 154 h 498"/>
                  <a:gd name="T22" fmla="*/ 93 w 324"/>
                  <a:gd name="T23" fmla="*/ 155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6" name="Freeform 204"/>
              <p:cNvSpPr>
                <a:spLocks noChangeAspect="1"/>
              </p:cNvSpPr>
              <p:nvPr/>
            </p:nvSpPr>
            <p:spPr bwMode="auto">
              <a:xfrm>
                <a:off x="3465" y="1290"/>
                <a:ext cx="247" cy="342"/>
              </a:xfrm>
              <a:custGeom>
                <a:avLst/>
                <a:gdLst>
                  <a:gd name="T0" fmla="*/ 93 w 324"/>
                  <a:gd name="T1" fmla="*/ 155 h 504"/>
                  <a:gd name="T2" fmla="*/ 0 w 324"/>
                  <a:gd name="T3" fmla="*/ 58 h 504"/>
                  <a:gd name="T4" fmla="*/ 21 w 324"/>
                  <a:gd name="T5" fmla="*/ 0 h 504"/>
                  <a:gd name="T6" fmla="*/ 34 w 324"/>
                  <a:gd name="T7" fmla="*/ 2 h 504"/>
                  <a:gd name="T8" fmla="*/ 82 w 324"/>
                  <a:gd name="T9" fmla="*/ 11 h 504"/>
                  <a:gd name="T10" fmla="*/ 143 w 324"/>
                  <a:gd name="T11" fmla="*/ 19 h 504"/>
                  <a:gd name="T12" fmla="*/ 117 w 324"/>
                  <a:gd name="T13" fmla="*/ 118 h 504"/>
                  <a:gd name="T14" fmla="*/ 109 w 324"/>
                  <a:gd name="T15" fmla="*/ 137 h 504"/>
                  <a:gd name="T16" fmla="*/ 101 w 324"/>
                  <a:gd name="T17" fmla="*/ 133 h 504"/>
                  <a:gd name="T18" fmla="*/ 96 w 324"/>
                  <a:gd name="T19" fmla="*/ 135 h 504"/>
                  <a:gd name="T20" fmla="*/ 93 w 324"/>
                  <a:gd name="T21" fmla="*/ 154 h 504"/>
                  <a:gd name="T22" fmla="*/ 93 w 324"/>
                  <a:gd name="T23" fmla="*/ 155 h 504"/>
                  <a:gd name="T24" fmla="*/ 93 w 324"/>
                  <a:gd name="T25" fmla="*/ 15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7" name="Freeform 205"/>
              <p:cNvSpPr>
                <a:spLocks noChangeAspect="1"/>
              </p:cNvSpPr>
              <p:nvPr/>
            </p:nvSpPr>
            <p:spPr bwMode="auto">
              <a:xfrm>
                <a:off x="5191" y="1147"/>
                <a:ext cx="64" cy="118"/>
              </a:xfrm>
              <a:custGeom>
                <a:avLst/>
                <a:gdLst>
                  <a:gd name="T0" fmla="*/ 37 w 84"/>
                  <a:gd name="T1" fmla="*/ 41 h 174"/>
                  <a:gd name="T2" fmla="*/ 34 w 84"/>
                  <a:gd name="T3" fmla="*/ 45 h 174"/>
                  <a:gd name="T4" fmla="*/ 27 w 84"/>
                  <a:gd name="T5" fmla="*/ 51 h 174"/>
                  <a:gd name="T6" fmla="*/ 3 w 84"/>
                  <a:gd name="T7" fmla="*/ 54 h 174"/>
                  <a:gd name="T8" fmla="*/ 0 w 84"/>
                  <a:gd name="T9" fmla="*/ 37 h 174"/>
                  <a:gd name="T10" fmla="*/ 3 w 84"/>
                  <a:gd name="T11" fmla="*/ 22 h 174"/>
                  <a:gd name="T12" fmla="*/ 8 w 84"/>
                  <a:gd name="T13" fmla="*/ 17 h 174"/>
                  <a:gd name="T14" fmla="*/ 8 w 84"/>
                  <a:gd name="T15" fmla="*/ 2 h 174"/>
                  <a:gd name="T16" fmla="*/ 14 w 84"/>
                  <a:gd name="T17" fmla="*/ 0 h 174"/>
                  <a:gd name="T18" fmla="*/ 29 w 84"/>
                  <a:gd name="T19" fmla="*/ 35 h 174"/>
                  <a:gd name="T20" fmla="*/ 34 w 84"/>
                  <a:gd name="T21" fmla="*/ 41 h 174"/>
                  <a:gd name="T22" fmla="*/ 37 w 84"/>
                  <a:gd name="T23" fmla="*/ 4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8" name="Freeform 206"/>
              <p:cNvSpPr>
                <a:spLocks noChangeAspect="1"/>
              </p:cNvSpPr>
              <p:nvPr/>
            </p:nvSpPr>
            <p:spPr bwMode="auto">
              <a:xfrm>
                <a:off x="5191" y="1147"/>
                <a:ext cx="64" cy="118"/>
              </a:xfrm>
              <a:custGeom>
                <a:avLst/>
                <a:gdLst>
                  <a:gd name="T0" fmla="*/ 37 w 84"/>
                  <a:gd name="T1" fmla="*/ 41 h 174"/>
                  <a:gd name="T2" fmla="*/ 34 w 84"/>
                  <a:gd name="T3" fmla="*/ 45 h 174"/>
                  <a:gd name="T4" fmla="*/ 27 w 84"/>
                  <a:gd name="T5" fmla="*/ 51 h 174"/>
                  <a:gd name="T6" fmla="*/ 3 w 84"/>
                  <a:gd name="T7" fmla="*/ 54 h 174"/>
                  <a:gd name="T8" fmla="*/ 0 w 84"/>
                  <a:gd name="T9" fmla="*/ 37 h 174"/>
                  <a:gd name="T10" fmla="*/ 3 w 84"/>
                  <a:gd name="T11" fmla="*/ 22 h 174"/>
                  <a:gd name="T12" fmla="*/ 8 w 84"/>
                  <a:gd name="T13" fmla="*/ 17 h 174"/>
                  <a:gd name="T14" fmla="*/ 8 w 84"/>
                  <a:gd name="T15" fmla="*/ 2 h 174"/>
                  <a:gd name="T16" fmla="*/ 14 w 84"/>
                  <a:gd name="T17" fmla="*/ 0 h 174"/>
                  <a:gd name="T18" fmla="*/ 29 w 84"/>
                  <a:gd name="T19" fmla="*/ 35 h 174"/>
                  <a:gd name="T20" fmla="*/ 34 w 84"/>
                  <a:gd name="T21" fmla="*/ 41 h 174"/>
                  <a:gd name="T22" fmla="*/ 37 w 84"/>
                  <a:gd name="T23" fmla="*/ 41 h 174"/>
                  <a:gd name="T24" fmla="*/ 37 w 84"/>
                  <a:gd name="T25" fmla="*/ 43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79" name="Freeform 207"/>
              <p:cNvSpPr>
                <a:spLocks noChangeAspect="1"/>
              </p:cNvSpPr>
              <p:nvPr/>
            </p:nvSpPr>
            <p:spPr bwMode="auto">
              <a:xfrm>
                <a:off x="5122" y="1338"/>
                <a:ext cx="50" cy="106"/>
              </a:xfrm>
              <a:custGeom>
                <a:avLst/>
                <a:gdLst>
                  <a:gd name="T0" fmla="*/ 26 w 66"/>
                  <a:gd name="T1" fmla="*/ 7 h 156"/>
                  <a:gd name="T2" fmla="*/ 20 w 66"/>
                  <a:gd name="T3" fmla="*/ 15 h 156"/>
                  <a:gd name="T4" fmla="*/ 29 w 66"/>
                  <a:gd name="T5" fmla="*/ 17 h 156"/>
                  <a:gd name="T6" fmla="*/ 29 w 66"/>
                  <a:gd name="T7" fmla="*/ 32 h 156"/>
                  <a:gd name="T8" fmla="*/ 18 w 66"/>
                  <a:gd name="T9" fmla="*/ 49 h 156"/>
                  <a:gd name="T10" fmla="*/ 15 w 66"/>
                  <a:gd name="T11" fmla="*/ 49 h 156"/>
                  <a:gd name="T12" fmla="*/ 18 w 66"/>
                  <a:gd name="T13" fmla="*/ 46 h 156"/>
                  <a:gd name="T14" fmla="*/ 3 w 66"/>
                  <a:gd name="T15" fmla="*/ 41 h 156"/>
                  <a:gd name="T16" fmla="*/ 0 w 66"/>
                  <a:gd name="T17" fmla="*/ 35 h 156"/>
                  <a:gd name="T18" fmla="*/ 3 w 66"/>
                  <a:gd name="T19" fmla="*/ 34 h 156"/>
                  <a:gd name="T20" fmla="*/ 13 w 66"/>
                  <a:gd name="T21" fmla="*/ 24 h 156"/>
                  <a:gd name="T22" fmla="*/ 3 w 66"/>
                  <a:gd name="T23" fmla="*/ 17 h 156"/>
                  <a:gd name="T24" fmla="*/ 0 w 66"/>
                  <a:gd name="T25" fmla="*/ 10 h 156"/>
                  <a:gd name="T26" fmla="*/ 8 w 66"/>
                  <a:gd name="T27" fmla="*/ 0 h 156"/>
                  <a:gd name="T28" fmla="*/ 26 w 66"/>
                  <a:gd name="T29" fmla="*/ 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0" name="Freeform 208"/>
              <p:cNvSpPr>
                <a:spLocks noChangeAspect="1"/>
              </p:cNvSpPr>
              <p:nvPr/>
            </p:nvSpPr>
            <p:spPr bwMode="auto">
              <a:xfrm>
                <a:off x="5122" y="1338"/>
                <a:ext cx="50" cy="106"/>
              </a:xfrm>
              <a:custGeom>
                <a:avLst/>
                <a:gdLst>
                  <a:gd name="T0" fmla="*/ 26 w 66"/>
                  <a:gd name="T1" fmla="*/ 7 h 156"/>
                  <a:gd name="T2" fmla="*/ 20 w 66"/>
                  <a:gd name="T3" fmla="*/ 15 h 156"/>
                  <a:gd name="T4" fmla="*/ 29 w 66"/>
                  <a:gd name="T5" fmla="*/ 17 h 156"/>
                  <a:gd name="T6" fmla="*/ 29 w 66"/>
                  <a:gd name="T7" fmla="*/ 30 h 156"/>
                  <a:gd name="T8" fmla="*/ 29 w 66"/>
                  <a:gd name="T9" fmla="*/ 24 h 156"/>
                  <a:gd name="T10" fmla="*/ 29 w 66"/>
                  <a:gd name="T11" fmla="*/ 32 h 156"/>
                  <a:gd name="T12" fmla="*/ 18 w 66"/>
                  <a:gd name="T13" fmla="*/ 49 h 156"/>
                  <a:gd name="T14" fmla="*/ 15 w 66"/>
                  <a:gd name="T15" fmla="*/ 49 h 156"/>
                  <a:gd name="T16" fmla="*/ 18 w 66"/>
                  <a:gd name="T17" fmla="*/ 46 h 156"/>
                  <a:gd name="T18" fmla="*/ 3 w 66"/>
                  <a:gd name="T19" fmla="*/ 41 h 156"/>
                  <a:gd name="T20" fmla="*/ 0 w 66"/>
                  <a:gd name="T21" fmla="*/ 35 h 156"/>
                  <a:gd name="T22" fmla="*/ 3 w 66"/>
                  <a:gd name="T23" fmla="*/ 34 h 156"/>
                  <a:gd name="T24" fmla="*/ 13 w 66"/>
                  <a:gd name="T25" fmla="*/ 24 h 156"/>
                  <a:gd name="T26" fmla="*/ 3 w 66"/>
                  <a:gd name="T27" fmla="*/ 17 h 156"/>
                  <a:gd name="T28" fmla="*/ 0 w 66"/>
                  <a:gd name="T29" fmla="*/ 10 h 156"/>
                  <a:gd name="T30" fmla="*/ 8 w 66"/>
                  <a:gd name="T31" fmla="*/ 0 h 156"/>
                  <a:gd name="T32" fmla="*/ 26 w 66"/>
                  <a:gd name="T33" fmla="*/ 7 h 156"/>
                  <a:gd name="T34" fmla="*/ 26 w 66"/>
                  <a:gd name="T35" fmla="*/ 1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1" name="Freeform 209"/>
              <p:cNvSpPr>
                <a:spLocks noChangeAspect="1"/>
              </p:cNvSpPr>
              <p:nvPr/>
            </p:nvSpPr>
            <p:spPr bwMode="auto">
              <a:xfrm>
                <a:off x="3818" y="1575"/>
                <a:ext cx="274" cy="248"/>
              </a:xfrm>
              <a:custGeom>
                <a:avLst/>
                <a:gdLst>
                  <a:gd name="T0" fmla="*/ 156 w 360"/>
                  <a:gd name="T1" fmla="*/ 20 h 366"/>
                  <a:gd name="T2" fmla="*/ 145 w 360"/>
                  <a:gd name="T3" fmla="*/ 110 h 366"/>
                  <a:gd name="T4" fmla="*/ 61 w 360"/>
                  <a:gd name="T5" fmla="*/ 104 h 366"/>
                  <a:gd name="T6" fmla="*/ 64 w 360"/>
                  <a:gd name="T7" fmla="*/ 108 h 366"/>
                  <a:gd name="T8" fmla="*/ 24 w 360"/>
                  <a:gd name="T9" fmla="*/ 104 h 366"/>
                  <a:gd name="T10" fmla="*/ 21 w 360"/>
                  <a:gd name="T11" fmla="*/ 114 h 366"/>
                  <a:gd name="T12" fmla="*/ 0 w 360"/>
                  <a:gd name="T13" fmla="*/ 112 h 366"/>
                  <a:gd name="T14" fmla="*/ 5 w 360"/>
                  <a:gd name="T15" fmla="*/ 89 h 366"/>
                  <a:gd name="T16" fmla="*/ 24 w 360"/>
                  <a:gd name="T17" fmla="*/ 0 h 366"/>
                  <a:gd name="T18" fmla="*/ 159 w 360"/>
                  <a:gd name="T19" fmla="*/ 9 h 366"/>
                  <a:gd name="T20" fmla="*/ 156 w 360"/>
                  <a:gd name="T21" fmla="*/ 20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2" name="Freeform 210"/>
              <p:cNvSpPr>
                <a:spLocks noChangeAspect="1"/>
              </p:cNvSpPr>
              <p:nvPr/>
            </p:nvSpPr>
            <p:spPr bwMode="auto">
              <a:xfrm>
                <a:off x="3818" y="1575"/>
                <a:ext cx="274" cy="248"/>
              </a:xfrm>
              <a:custGeom>
                <a:avLst/>
                <a:gdLst>
                  <a:gd name="T0" fmla="*/ 156 w 360"/>
                  <a:gd name="T1" fmla="*/ 20 h 366"/>
                  <a:gd name="T2" fmla="*/ 145 w 360"/>
                  <a:gd name="T3" fmla="*/ 110 h 366"/>
                  <a:gd name="T4" fmla="*/ 61 w 360"/>
                  <a:gd name="T5" fmla="*/ 104 h 366"/>
                  <a:gd name="T6" fmla="*/ 64 w 360"/>
                  <a:gd name="T7" fmla="*/ 108 h 366"/>
                  <a:gd name="T8" fmla="*/ 24 w 360"/>
                  <a:gd name="T9" fmla="*/ 104 h 366"/>
                  <a:gd name="T10" fmla="*/ 21 w 360"/>
                  <a:gd name="T11" fmla="*/ 114 h 366"/>
                  <a:gd name="T12" fmla="*/ 0 w 360"/>
                  <a:gd name="T13" fmla="*/ 112 h 366"/>
                  <a:gd name="T14" fmla="*/ 5 w 360"/>
                  <a:gd name="T15" fmla="*/ 89 h 366"/>
                  <a:gd name="T16" fmla="*/ 24 w 360"/>
                  <a:gd name="T17" fmla="*/ 0 h 366"/>
                  <a:gd name="T18" fmla="*/ 159 w 360"/>
                  <a:gd name="T19" fmla="*/ 9 h 366"/>
                  <a:gd name="T20" fmla="*/ 156 w 360"/>
                  <a:gd name="T21" fmla="*/ 20 h 366"/>
                  <a:gd name="T22" fmla="*/ 156 w 360"/>
                  <a:gd name="T23" fmla="*/ 22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3" name="Freeform 211"/>
              <p:cNvSpPr>
                <a:spLocks noChangeAspect="1"/>
              </p:cNvSpPr>
              <p:nvPr/>
            </p:nvSpPr>
            <p:spPr bwMode="auto">
              <a:xfrm>
                <a:off x="4943" y="1175"/>
                <a:ext cx="234" cy="180"/>
              </a:xfrm>
              <a:custGeom>
                <a:avLst/>
                <a:gdLst>
                  <a:gd name="T0" fmla="*/ 132 w 306"/>
                  <a:gd name="T1" fmla="*/ 44 h 264"/>
                  <a:gd name="T2" fmla="*/ 132 w 306"/>
                  <a:gd name="T3" fmla="*/ 59 h 264"/>
                  <a:gd name="T4" fmla="*/ 137 w 306"/>
                  <a:gd name="T5" fmla="*/ 76 h 264"/>
                  <a:gd name="T6" fmla="*/ 137 w 306"/>
                  <a:gd name="T7" fmla="*/ 80 h 264"/>
                  <a:gd name="T8" fmla="*/ 134 w 306"/>
                  <a:gd name="T9" fmla="*/ 84 h 264"/>
                  <a:gd name="T10" fmla="*/ 132 w 306"/>
                  <a:gd name="T11" fmla="*/ 84 h 264"/>
                  <a:gd name="T12" fmla="*/ 113 w 306"/>
                  <a:gd name="T13" fmla="*/ 76 h 264"/>
                  <a:gd name="T14" fmla="*/ 105 w 306"/>
                  <a:gd name="T15" fmla="*/ 74 h 264"/>
                  <a:gd name="T16" fmla="*/ 94 w 306"/>
                  <a:gd name="T17" fmla="*/ 66 h 264"/>
                  <a:gd name="T18" fmla="*/ 3 w 306"/>
                  <a:gd name="T19" fmla="*/ 78 h 264"/>
                  <a:gd name="T20" fmla="*/ 0 w 306"/>
                  <a:gd name="T21" fmla="*/ 74 h 264"/>
                  <a:gd name="T22" fmla="*/ 16 w 306"/>
                  <a:gd name="T23" fmla="*/ 61 h 264"/>
                  <a:gd name="T24" fmla="*/ 11 w 306"/>
                  <a:gd name="T25" fmla="*/ 51 h 264"/>
                  <a:gd name="T26" fmla="*/ 29 w 306"/>
                  <a:gd name="T27" fmla="*/ 48 h 264"/>
                  <a:gd name="T28" fmla="*/ 43 w 306"/>
                  <a:gd name="T29" fmla="*/ 48 h 264"/>
                  <a:gd name="T30" fmla="*/ 59 w 306"/>
                  <a:gd name="T31" fmla="*/ 44 h 264"/>
                  <a:gd name="T32" fmla="*/ 67 w 306"/>
                  <a:gd name="T33" fmla="*/ 38 h 264"/>
                  <a:gd name="T34" fmla="*/ 64 w 306"/>
                  <a:gd name="T35" fmla="*/ 33 h 264"/>
                  <a:gd name="T36" fmla="*/ 67 w 306"/>
                  <a:gd name="T37" fmla="*/ 29 h 264"/>
                  <a:gd name="T38" fmla="*/ 64 w 306"/>
                  <a:gd name="T39" fmla="*/ 30 h 264"/>
                  <a:gd name="T40" fmla="*/ 62 w 306"/>
                  <a:gd name="T41" fmla="*/ 27 h 264"/>
                  <a:gd name="T42" fmla="*/ 78 w 306"/>
                  <a:gd name="T43" fmla="*/ 10 h 264"/>
                  <a:gd name="T44" fmla="*/ 86 w 306"/>
                  <a:gd name="T45" fmla="*/ 3 h 264"/>
                  <a:gd name="T46" fmla="*/ 115 w 306"/>
                  <a:gd name="T47" fmla="*/ 0 h 264"/>
                  <a:gd name="T48" fmla="*/ 121 w 306"/>
                  <a:gd name="T49" fmla="*/ 19 h 264"/>
                  <a:gd name="T50" fmla="*/ 123 w 306"/>
                  <a:gd name="T51" fmla="*/ 29 h 264"/>
                  <a:gd name="T52" fmla="*/ 126 w 306"/>
                  <a:gd name="T53" fmla="*/ 29 h 264"/>
                  <a:gd name="T54" fmla="*/ 132 w 306"/>
                  <a:gd name="T55" fmla="*/ 44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4" name="Freeform 212"/>
              <p:cNvSpPr>
                <a:spLocks noChangeAspect="1"/>
              </p:cNvSpPr>
              <p:nvPr/>
            </p:nvSpPr>
            <p:spPr bwMode="auto">
              <a:xfrm>
                <a:off x="4943" y="1175"/>
                <a:ext cx="234" cy="180"/>
              </a:xfrm>
              <a:custGeom>
                <a:avLst/>
                <a:gdLst>
                  <a:gd name="T0" fmla="*/ 132 w 306"/>
                  <a:gd name="T1" fmla="*/ 44 h 264"/>
                  <a:gd name="T2" fmla="*/ 132 w 306"/>
                  <a:gd name="T3" fmla="*/ 59 h 264"/>
                  <a:gd name="T4" fmla="*/ 137 w 306"/>
                  <a:gd name="T5" fmla="*/ 76 h 264"/>
                  <a:gd name="T6" fmla="*/ 137 w 306"/>
                  <a:gd name="T7" fmla="*/ 80 h 264"/>
                  <a:gd name="T8" fmla="*/ 134 w 306"/>
                  <a:gd name="T9" fmla="*/ 84 h 264"/>
                  <a:gd name="T10" fmla="*/ 132 w 306"/>
                  <a:gd name="T11" fmla="*/ 84 h 264"/>
                  <a:gd name="T12" fmla="*/ 113 w 306"/>
                  <a:gd name="T13" fmla="*/ 76 h 264"/>
                  <a:gd name="T14" fmla="*/ 105 w 306"/>
                  <a:gd name="T15" fmla="*/ 74 h 264"/>
                  <a:gd name="T16" fmla="*/ 94 w 306"/>
                  <a:gd name="T17" fmla="*/ 66 h 264"/>
                  <a:gd name="T18" fmla="*/ 3 w 306"/>
                  <a:gd name="T19" fmla="*/ 78 h 264"/>
                  <a:gd name="T20" fmla="*/ 0 w 306"/>
                  <a:gd name="T21" fmla="*/ 74 h 264"/>
                  <a:gd name="T22" fmla="*/ 16 w 306"/>
                  <a:gd name="T23" fmla="*/ 61 h 264"/>
                  <a:gd name="T24" fmla="*/ 11 w 306"/>
                  <a:gd name="T25" fmla="*/ 51 h 264"/>
                  <a:gd name="T26" fmla="*/ 29 w 306"/>
                  <a:gd name="T27" fmla="*/ 48 h 264"/>
                  <a:gd name="T28" fmla="*/ 43 w 306"/>
                  <a:gd name="T29" fmla="*/ 48 h 264"/>
                  <a:gd name="T30" fmla="*/ 59 w 306"/>
                  <a:gd name="T31" fmla="*/ 44 h 264"/>
                  <a:gd name="T32" fmla="*/ 67 w 306"/>
                  <a:gd name="T33" fmla="*/ 38 h 264"/>
                  <a:gd name="T34" fmla="*/ 64 w 306"/>
                  <a:gd name="T35" fmla="*/ 33 h 264"/>
                  <a:gd name="T36" fmla="*/ 67 w 306"/>
                  <a:gd name="T37" fmla="*/ 29 h 264"/>
                  <a:gd name="T38" fmla="*/ 64 w 306"/>
                  <a:gd name="T39" fmla="*/ 30 h 264"/>
                  <a:gd name="T40" fmla="*/ 62 w 306"/>
                  <a:gd name="T41" fmla="*/ 27 h 264"/>
                  <a:gd name="T42" fmla="*/ 78 w 306"/>
                  <a:gd name="T43" fmla="*/ 10 h 264"/>
                  <a:gd name="T44" fmla="*/ 86 w 306"/>
                  <a:gd name="T45" fmla="*/ 3 h 264"/>
                  <a:gd name="T46" fmla="*/ 115 w 306"/>
                  <a:gd name="T47" fmla="*/ 0 h 264"/>
                  <a:gd name="T48" fmla="*/ 121 w 306"/>
                  <a:gd name="T49" fmla="*/ 19 h 264"/>
                  <a:gd name="T50" fmla="*/ 123 w 306"/>
                  <a:gd name="T51" fmla="*/ 29 h 264"/>
                  <a:gd name="T52" fmla="*/ 126 w 306"/>
                  <a:gd name="T53" fmla="*/ 29 h 264"/>
                  <a:gd name="T54" fmla="*/ 132 w 306"/>
                  <a:gd name="T55" fmla="*/ 44 h 264"/>
                  <a:gd name="T56" fmla="*/ 132 w 306"/>
                  <a:gd name="T57" fmla="*/ 46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5" name="Freeform 213"/>
              <p:cNvSpPr>
                <a:spLocks noChangeAspect="1"/>
              </p:cNvSpPr>
              <p:nvPr/>
            </p:nvSpPr>
            <p:spPr bwMode="auto">
              <a:xfrm>
                <a:off x="5140" y="1554"/>
                <a:ext cx="23" cy="29"/>
              </a:xfrm>
              <a:custGeom>
                <a:avLst/>
                <a:gdLst>
                  <a:gd name="T0" fmla="*/ 0 w 30"/>
                  <a:gd name="T1" fmla="*/ 0 h 42"/>
                  <a:gd name="T2" fmla="*/ 14 w 30"/>
                  <a:gd name="T3" fmla="*/ 14 h 42"/>
                  <a:gd name="T4" fmla="*/ 0 w 30"/>
                  <a:gd name="T5" fmla="*/ 0 h 42"/>
                  <a:gd name="T6" fmla="*/ 0 w 30"/>
                  <a:gd name="T7" fmla="*/ 2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6" name="Freeform 214"/>
              <p:cNvSpPr>
                <a:spLocks noChangeAspect="1"/>
              </p:cNvSpPr>
              <p:nvPr/>
            </p:nvSpPr>
            <p:spPr bwMode="auto">
              <a:xfrm>
                <a:off x="4825" y="1554"/>
                <a:ext cx="334" cy="131"/>
              </a:xfrm>
              <a:custGeom>
                <a:avLst/>
                <a:gdLst>
                  <a:gd name="T0" fmla="*/ 194 w 438"/>
                  <a:gd name="T1" fmla="*/ 17 h 192"/>
                  <a:gd name="T2" fmla="*/ 186 w 438"/>
                  <a:gd name="T3" fmla="*/ 25 h 192"/>
                  <a:gd name="T4" fmla="*/ 178 w 438"/>
                  <a:gd name="T5" fmla="*/ 25 h 192"/>
                  <a:gd name="T6" fmla="*/ 175 w 438"/>
                  <a:gd name="T7" fmla="*/ 21 h 192"/>
                  <a:gd name="T8" fmla="*/ 172 w 438"/>
                  <a:gd name="T9" fmla="*/ 23 h 192"/>
                  <a:gd name="T10" fmla="*/ 175 w 438"/>
                  <a:gd name="T11" fmla="*/ 25 h 192"/>
                  <a:gd name="T12" fmla="*/ 165 w 438"/>
                  <a:gd name="T13" fmla="*/ 25 h 192"/>
                  <a:gd name="T14" fmla="*/ 178 w 438"/>
                  <a:gd name="T15" fmla="*/ 27 h 192"/>
                  <a:gd name="T16" fmla="*/ 172 w 438"/>
                  <a:gd name="T17" fmla="*/ 34 h 192"/>
                  <a:gd name="T18" fmla="*/ 165 w 438"/>
                  <a:gd name="T19" fmla="*/ 33 h 192"/>
                  <a:gd name="T20" fmla="*/ 172 w 438"/>
                  <a:gd name="T21" fmla="*/ 34 h 192"/>
                  <a:gd name="T22" fmla="*/ 181 w 438"/>
                  <a:gd name="T23" fmla="*/ 31 h 192"/>
                  <a:gd name="T24" fmla="*/ 184 w 438"/>
                  <a:gd name="T25" fmla="*/ 34 h 192"/>
                  <a:gd name="T26" fmla="*/ 181 w 438"/>
                  <a:gd name="T27" fmla="*/ 38 h 192"/>
                  <a:gd name="T28" fmla="*/ 175 w 438"/>
                  <a:gd name="T29" fmla="*/ 36 h 192"/>
                  <a:gd name="T30" fmla="*/ 168 w 438"/>
                  <a:gd name="T31" fmla="*/ 40 h 192"/>
                  <a:gd name="T32" fmla="*/ 165 w 438"/>
                  <a:gd name="T33" fmla="*/ 40 h 192"/>
                  <a:gd name="T34" fmla="*/ 165 w 438"/>
                  <a:gd name="T35" fmla="*/ 44 h 192"/>
                  <a:gd name="T36" fmla="*/ 160 w 438"/>
                  <a:gd name="T37" fmla="*/ 40 h 192"/>
                  <a:gd name="T38" fmla="*/ 162 w 438"/>
                  <a:gd name="T39" fmla="*/ 46 h 192"/>
                  <a:gd name="T40" fmla="*/ 154 w 438"/>
                  <a:gd name="T41" fmla="*/ 52 h 192"/>
                  <a:gd name="T42" fmla="*/ 154 w 438"/>
                  <a:gd name="T43" fmla="*/ 57 h 192"/>
                  <a:gd name="T44" fmla="*/ 152 w 438"/>
                  <a:gd name="T45" fmla="*/ 55 h 192"/>
                  <a:gd name="T46" fmla="*/ 149 w 438"/>
                  <a:gd name="T47" fmla="*/ 59 h 192"/>
                  <a:gd name="T48" fmla="*/ 138 w 438"/>
                  <a:gd name="T49" fmla="*/ 61 h 192"/>
                  <a:gd name="T50" fmla="*/ 136 w 438"/>
                  <a:gd name="T51" fmla="*/ 61 h 192"/>
                  <a:gd name="T52" fmla="*/ 109 w 438"/>
                  <a:gd name="T53" fmla="*/ 46 h 192"/>
                  <a:gd name="T54" fmla="*/ 82 w 438"/>
                  <a:gd name="T55" fmla="*/ 49 h 192"/>
                  <a:gd name="T56" fmla="*/ 75 w 438"/>
                  <a:gd name="T57" fmla="*/ 42 h 192"/>
                  <a:gd name="T58" fmla="*/ 45 w 438"/>
                  <a:gd name="T59" fmla="*/ 46 h 192"/>
                  <a:gd name="T60" fmla="*/ 29 w 438"/>
                  <a:gd name="T61" fmla="*/ 52 h 192"/>
                  <a:gd name="T62" fmla="*/ 0 w 438"/>
                  <a:gd name="T63" fmla="*/ 53 h 192"/>
                  <a:gd name="T64" fmla="*/ 0 w 438"/>
                  <a:gd name="T65" fmla="*/ 48 h 192"/>
                  <a:gd name="T66" fmla="*/ 8 w 438"/>
                  <a:gd name="T67" fmla="*/ 48 h 192"/>
                  <a:gd name="T68" fmla="*/ 11 w 438"/>
                  <a:gd name="T69" fmla="*/ 42 h 192"/>
                  <a:gd name="T70" fmla="*/ 29 w 438"/>
                  <a:gd name="T71" fmla="*/ 34 h 192"/>
                  <a:gd name="T72" fmla="*/ 34 w 438"/>
                  <a:gd name="T73" fmla="*/ 29 h 192"/>
                  <a:gd name="T74" fmla="*/ 37 w 438"/>
                  <a:gd name="T75" fmla="*/ 31 h 192"/>
                  <a:gd name="T76" fmla="*/ 50 w 438"/>
                  <a:gd name="T77" fmla="*/ 25 h 192"/>
                  <a:gd name="T78" fmla="*/ 56 w 438"/>
                  <a:gd name="T79" fmla="*/ 21 h 192"/>
                  <a:gd name="T80" fmla="*/ 56 w 438"/>
                  <a:gd name="T81" fmla="*/ 16 h 192"/>
                  <a:gd name="T82" fmla="*/ 181 w 438"/>
                  <a:gd name="T83" fmla="*/ 0 h 192"/>
                  <a:gd name="T84" fmla="*/ 189 w 438"/>
                  <a:gd name="T85" fmla="*/ 8 h 192"/>
                  <a:gd name="T86" fmla="*/ 184 w 438"/>
                  <a:gd name="T87" fmla="*/ 3 h 192"/>
                  <a:gd name="T88" fmla="*/ 186 w 438"/>
                  <a:gd name="T89" fmla="*/ 8 h 192"/>
                  <a:gd name="T90" fmla="*/ 181 w 438"/>
                  <a:gd name="T91" fmla="*/ 5 h 192"/>
                  <a:gd name="T92" fmla="*/ 184 w 438"/>
                  <a:gd name="T93" fmla="*/ 8 h 192"/>
                  <a:gd name="T94" fmla="*/ 178 w 438"/>
                  <a:gd name="T95" fmla="*/ 8 h 192"/>
                  <a:gd name="T96" fmla="*/ 178 w 438"/>
                  <a:gd name="T97" fmla="*/ 10 h 192"/>
                  <a:gd name="T98" fmla="*/ 175 w 438"/>
                  <a:gd name="T99" fmla="*/ 10 h 192"/>
                  <a:gd name="T100" fmla="*/ 175 w 438"/>
                  <a:gd name="T101" fmla="*/ 12 h 192"/>
                  <a:gd name="T102" fmla="*/ 170 w 438"/>
                  <a:gd name="T103" fmla="*/ 12 h 192"/>
                  <a:gd name="T104" fmla="*/ 165 w 438"/>
                  <a:gd name="T105" fmla="*/ 5 h 192"/>
                  <a:gd name="T106" fmla="*/ 170 w 438"/>
                  <a:gd name="T107" fmla="*/ 16 h 192"/>
                  <a:gd name="T108" fmla="*/ 184 w 438"/>
                  <a:gd name="T109" fmla="*/ 12 h 192"/>
                  <a:gd name="T110" fmla="*/ 184 w 438"/>
                  <a:gd name="T111" fmla="*/ 17 h 192"/>
                  <a:gd name="T112" fmla="*/ 186 w 438"/>
                  <a:gd name="T113" fmla="*/ 17 h 192"/>
                  <a:gd name="T114" fmla="*/ 189 w 438"/>
                  <a:gd name="T115" fmla="*/ 12 h 192"/>
                  <a:gd name="T116" fmla="*/ 194 w 438"/>
                  <a:gd name="T117" fmla="*/ 17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7" name="Freeform 215"/>
              <p:cNvSpPr>
                <a:spLocks noChangeAspect="1"/>
              </p:cNvSpPr>
              <p:nvPr/>
            </p:nvSpPr>
            <p:spPr bwMode="auto">
              <a:xfrm>
                <a:off x="4825" y="1554"/>
                <a:ext cx="334" cy="131"/>
              </a:xfrm>
              <a:custGeom>
                <a:avLst/>
                <a:gdLst>
                  <a:gd name="T0" fmla="*/ 194 w 438"/>
                  <a:gd name="T1" fmla="*/ 17 h 192"/>
                  <a:gd name="T2" fmla="*/ 186 w 438"/>
                  <a:gd name="T3" fmla="*/ 25 h 192"/>
                  <a:gd name="T4" fmla="*/ 178 w 438"/>
                  <a:gd name="T5" fmla="*/ 25 h 192"/>
                  <a:gd name="T6" fmla="*/ 175 w 438"/>
                  <a:gd name="T7" fmla="*/ 21 h 192"/>
                  <a:gd name="T8" fmla="*/ 172 w 438"/>
                  <a:gd name="T9" fmla="*/ 23 h 192"/>
                  <a:gd name="T10" fmla="*/ 175 w 438"/>
                  <a:gd name="T11" fmla="*/ 25 h 192"/>
                  <a:gd name="T12" fmla="*/ 165 w 438"/>
                  <a:gd name="T13" fmla="*/ 25 h 192"/>
                  <a:gd name="T14" fmla="*/ 178 w 438"/>
                  <a:gd name="T15" fmla="*/ 27 h 192"/>
                  <a:gd name="T16" fmla="*/ 172 w 438"/>
                  <a:gd name="T17" fmla="*/ 34 h 192"/>
                  <a:gd name="T18" fmla="*/ 165 w 438"/>
                  <a:gd name="T19" fmla="*/ 33 h 192"/>
                  <a:gd name="T20" fmla="*/ 172 w 438"/>
                  <a:gd name="T21" fmla="*/ 34 h 192"/>
                  <a:gd name="T22" fmla="*/ 181 w 438"/>
                  <a:gd name="T23" fmla="*/ 31 h 192"/>
                  <a:gd name="T24" fmla="*/ 184 w 438"/>
                  <a:gd name="T25" fmla="*/ 34 h 192"/>
                  <a:gd name="T26" fmla="*/ 181 w 438"/>
                  <a:gd name="T27" fmla="*/ 38 h 192"/>
                  <a:gd name="T28" fmla="*/ 175 w 438"/>
                  <a:gd name="T29" fmla="*/ 36 h 192"/>
                  <a:gd name="T30" fmla="*/ 168 w 438"/>
                  <a:gd name="T31" fmla="*/ 40 h 192"/>
                  <a:gd name="T32" fmla="*/ 165 w 438"/>
                  <a:gd name="T33" fmla="*/ 40 h 192"/>
                  <a:gd name="T34" fmla="*/ 165 w 438"/>
                  <a:gd name="T35" fmla="*/ 44 h 192"/>
                  <a:gd name="T36" fmla="*/ 160 w 438"/>
                  <a:gd name="T37" fmla="*/ 40 h 192"/>
                  <a:gd name="T38" fmla="*/ 162 w 438"/>
                  <a:gd name="T39" fmla="*/ 46 h 192"/>
                  <a:gd name="T40" fmla="*/ 154 w 438"/>
                  <a:gd name="T41" fmla="*/ 52 h 192"/>
                  <a:gd name="T42" fmla="*/ 154 w 438"/>
                  <a:gd name="T43" fmla="*/ 57 h 192"/>
                  <a:gd name="T44" fmla="*/ 152 w 438"/>
                  <a:gd name="T45" fmla="*/ 55 h 192"/>
                  <a:gd name="T46" fmla="*/ 149 w 438"/>
                  <a:gd name="T47" fmla="*/ 59 h 192"/>
                  <a:gd name="T48" fmla="*/ 138 w 438"/>
                  <a:gd name="T49" fmla="*/ 61 h 192"/>
                  <a:gd name="T50" fmla="*/ 136 w 438"/>
                  <a:gd name="T51" fmla="*/ 61 h 192"/>
                  <a:gd name="T52" fmla="*/ 109 w 438"/>
                  <a:gd name="T53" fmla="*/ 46 h 192"/>
                  <a:gd name="T54" fmla="*/ 82 w 438"/>
                  <a:gd name="T55" fmla="*/ 49 h 192"/>
                  <a:gd name="T56" fmla="*/ 75 w 438"/>
                  <a:gd name="T57" fmla="*/ 42 h 192"/>
                  <a:gd name="T58" fmla="*/ 45 w 438"/>
                  <a:gd name="T59" fmla="*/ 46 h 192"/>
                  <a:gd name="T60" fmla="*/ 29 w 438"/>
                  <a:gd name="T61" fmla="*/ 52 h 192"/>
                  <a:gd name="T62" fmla="*/ 0 w 438"/>
                  <a:gd name="T63" fmla="*/ 53 h 192"/>
                  <a:gd name="T64" fmla="*/ 0 w 438"/>
                  <a:gd name="T65" fmla="*/ 48 h 192"/>
                  <a:gd name="T66" fmla="*/ 8 w 438"/>
                  <a:gd name="T67" fmla="*/ 48 h 192"/>
                  <a:gd name="T68" fmla="*/ 11 w 438"/>
                  <a:gd name="T69" fmla="*/ 42 h 192"/>
                  <a:gd name="T70" fmla="*/ 29 w 438"/>
                  <a:gd name="T71" fmla="*/ 34 h 192"/>
                  <a:gd name="T72" fmla="*/ 34 w 438"/>
                  <a:gd name="T73" fmla="*/ 29 h 192"/>
                  <a:gd name="T74" fmla="*/ 37 w 438"/>
                  <a:gd name="T75" fmla="*/ 31 h 192"/>
                  <a:gd name="T76" fmla="*/ 50 w 438"/>
                  <a:gd name="T77" fmla="*/ 25 h 192"/>
                  <a:gd name="T78" fmla="*/ 56 w 438"/>
                  <a:gd name="T79" fmla="*/ 21 h 192"/>
                  <a:gd name="T80" fmla="*/ 56 w 438"/>
                  <a:gd name="T81" fmla="*/ 16 h 192"/>
                  <a:gd name="T82" fmla="*/ 181 w 438"/>
                  <a:gd name="T83" fmla="*/ 0 h 192"/>
                  <a:gd name="T84" fmla="*/ 189 w 438"/>
                  <a:gd name="T85" fmla="*/ 8 h 192"/>
                  <a:gd name="T86" fmla="*/ 184 w 438"/>
                  <a:gd name="T87" fmla="*/ 3 h 192"/>
                  <a:gd name="T88" fmla="*/ 186 w 438"/>
                  <a:gd name="T89" fmla="*/ 8 h 192"/>
                  <a:gd name="T90" fmla="*/ 181 w 438"/>
                  <a:gd name="T91" fmla="*/ 5 h 192"/>
                  <a:gd name="T92" fmla="*/ 184 w 438"/>
                  <a:gd name="T93" fmla="*/ 8 h 192"/>
                  <a:gd name="T94" fmla="*/ 178 w 438"/>
                  <a:gd name="T95" fmla="*/ 8 h 192"/>
                  <a:gd name="T96" fmla="*/ 178 w 438"/>
                  <a:gd name="T97" fmla="*/ 10 h 192"/>
                  <a:gd name="T98" fmla="*/ 175 w 438"/>
                  <a:gd name="T99" fmla="*/ 10 h 192"/>
                  <a:gd name="T100" fmla="*/ 175 w 438"/>
                  <a:gd name="T101" fmla="*/ 12 h 192"/>
                  <a:gd name="T102" fmla="*/ 170 w 438"/>
                  <a:gd name="T103" fmla="*/ 12 h 192"/>
                  <a:gd name="T104" fmla="*/ 165 w 438"/>
                  <a:gd name="T105" fmla="*/ 5 h 192"/>
                  <a:gd name="T106" fmla="*/ 170 w 438"/>
                  <a:gd name="T107" fmla="*/ 16 h 192"/>
                  <a:gd name="T108" fmla="*/ 184 w 438"/>
                  <a:gd name="T109" fmla="*/ 12 h 192"/>
                  <a:gd name="T110" fmla="*/ 184 w 438"/>
                  <a:gd name="T111" fmla="*/ 17 h 192"/>
                  <a:gd name="T112" fmla="*/ 186 w 438"/>
                  <a:gd name="T113" fmla="*/ 17 h 192"/>
                  <a:gd name="T114" fmla="*/ 189 w 438"/>
                  <a:gd name="T115" fmla="*/ 12 h 192"/>
                  <a:gd name="T116" fmla="*/ 194 w 438"/>
                  <a:gd name="T117" fmla="*/ 17 h 192"/>
                  <a:gd name="T118" fmla="*/ 194 w 438"/>
                  <a:gd name="T119" fmla="*/ 19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8" name="Freeform 216"/>
              <p:cNvSpPr>
                <a:spLocks noChangeAspect="1"/>
              </p:cNvSpPr>
              <p:nvPr/>
            </p:nvSpPr>
            <p:spPr bwMode="auto">
              <a:xfrm>
                <a:off x="5136" y="1554"/>
                <a:ext cx="4" cy="4"/>
              </a:xfrm>
              <a:custGeom>
                <a:avLst/>
                <a:gdLst>
                  <a:gd name="T0" fmla="*/ 2 w 6"/>
                  <a:gd name="T1" fmla="*/ 0 h 6"/>
                  <a:gd name="T2" fmla="*/ 0 w 6"/>
                  <a:gd name="T3" fmla="*/ 0 h 6"/>
                  <a:gd name="T4" fmla="*/ 2 w 6"/>
                  <a:gd name="T5" fmla="*/ 0 h 6"/>
                  <a:gd name="T6" fmla="*/ 2 w 6"/>
                  <a:gd name="T7" fmla="*/ 2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89" name="Freeform 217"/>
              <p:cNvSpPr>
                <a:spLocks noChangeAspect="1"/>
              </p:cNvSpPr>
              <p:nvPr/>
            </p:nvSpPr>
            <p:spPr bwMode="auto">
              <a:xfrm>
                <a:off x="4088" y="1074"/>
                <a:ext cx="256" cy="142"/>
              </a:xfrm>
              <a:custGeom>
                <a:avLst/>
                <a:gdLst>
                  <a:gd name="T0" fmla="*/ 149 w 336"/>
                  <a:gd name="T1" fmla="*/ 65 h 210"/>
                  <a:gd name="T2" fmla="*/ 0 w 336"/>
                  <a:gd name="T3" fmla="*/ 62 h 210"/>
                  <a:gd name="T4" fmla="*/ 3 w 336"/>
                  <a:gd name="T5" fmla="*/ 54 h 210"/>
                  <a:gd name="T6" fmla="*/ 8 w 336"/>
                  <a:gd name="T7" fmla="*/ 0 h 210"/>
                  <a:gd name="T8" fmla="*/ 138 w 336"/>
                  <a:gd name="T9" fmla="*/ 5 h 210"/>
                  <a:gd name="T10" fmla="*/ 149 w 336"/>
                  <a:gd name="T11" fmla="*/ 65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0" name="Freeform 218"/>
              <p:cNvSpPr>
                <a:spLocks noChangeAspect="1"/>
              </p:cNvSpPr>
              <p:nvPr/>
            </p:nvSpPr>
            <p:spPr bwMode="auto">
              <a:xfrm>
                <a:off x="4088" y="1074"/>
                <a:ext cx="256" cy="146"/>
              </a:xfrm>
              <a:custGeom>
                <a:avLst/>
                <a:gdLst>
                  <a:gd name="T0" fmla="*/ 149 w 336"/>
                  <a:gd name="T1" fmla="*/ 65 h 216"/>
                  <a:gd name="T2" fmla="*/ 0 w 336"/>
                  <a:gd name="T3" fmla="*/ 62 h 216"/>
                  <a:gd name="T4" fmla="*/ 3 w 336"/>
                  <a:gd name="T5" fmla="*/ 54 h 216"/>
                  <a:gd name="T6" fmla="*/ 8 w 336"/>
                  <a:gd name="T7" fmla="*/ 0 h 216"/>
                  <a:gd name="T8" fmla="*/ 138 w 336"/>
                  <a:gd name="T9" fmla="*/ 5 h 216"/>
                  <a:gd name="T10" fmla="*/ 149 w 336"/>
                  <a:gd name="T11" fmla="*/ 65 h 216"/>
                  <a:gd name="T12" fmla="*/ 149 w 336"/>
                  <a:gd name="T13" fmla="*/ 67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1" name="Freeform 219"/>
              <p:cNvSpPr>
                <a:spLocks noChangeAspect="1"/>
              </p:cNvSpPr>
              <p:nvPr/>
            </p:nvSpPr>
            <p:spPr bwMode="auto">
              <a:xfrm>
                <a:off x="4770" y="1351"/>
                <a:ext cx="160" cy="163"/>
              </a:xfrm>
              <a:custGeom>
                <a:avLst/>
                <a:gdLst>
                  <a:gd name="T0" fmla="*/ 93 w 210"/>
                  <a:gd name="T1" fmla="*/ 26 h 240"/>
                  <a:gd name="T2" fmla="*/ 90 w 210"/>
                  <a:gd name="T3" fmla="*/ 28 h 240"/>
                  <a:gd name="T4" fmla="*/ 93 w 210"/>
                  <a:gd name="T5" fmla="*/ 32 h 240"/>
                  <a:gd name="T6" fmla="*/ 90 w 210"/>
                  <a:gd name="T7" fmla="*/ 47 h 240"/>
                  <a:gd name="T8" fmla="*/ 75 w 210"/>
                  <a:gd name="T9" fmla="*/ 56 h 240"/>
                  <a:gd name="T10" fmla="*/ 75 w 210"/>
                  <a:gd name="T11" fmla="*/ 62 h 240"/>
                  <a:gd name="T12" fmla="*/ 69 w 210"/>
                  <a:gd name="T13" fmla="*/ 62 h 240"/>
                  <a:gd name="T14" fmla="*/ 66 w 210"/>
                  <a:gd name="T15" fmla="*/ 70 h 240"/>
                  <a:gd name="T16" fmla="*/ 59 w 210"/>
                  <a:gd name="T17" fmla="*/ 75 h 240"/>
                  <a:gd name="T18" fmla="*/ 50 w 210"/>
                  <a:gd name="T19" fmla="*/ 70 h 240"/>
                  <a:gd name="T20" fmla="*/ 34 w 210"/>
                  <a:gd name="T21" fmla="*/ 73 h 240"/>
                  <a:gd name="T22" fmla="*/ 21 w 210"/>
                  <a:gd name="T23" fmla="*/ 70 h 240"/>
                  <a:gd name="T24" fmla="*/ 16 w 210"/>
                  <a:gd name="T25" fmla="*/ 64 h 240"/>
                  <a:gd name="T26" fmla="*/ 8 w 210"/>
                  <a:gd name="T27" fmla="*/ 66 h 240"/>
                  <a:gd name="T28" fmla="*/ 0 w 210"/>
                  <a:gd name="T29" fmla="*/ 14 h 240"/>
                  <a:gd name="T30" fmla="*/ 8 w 210"/>
                  <a:gd name="T31" fmla="*/ 14 h 240"/>
                  <a:gd name="T32" fmla="*/ 27 w 210"/>
                  <a:gd name="T33" fmla="*/ 10 h 240"/>
                  <a:gd name="T34" fmla="*/ 27 w 210"/>
                  <a:gd name="T35" fmla="*/ 11 h 240"/>
                  <a:gd name="T36" fmla="*/ 43 w 210"/>
                  <a:gd name="T37" fmla="*/ 14 h 240"/>
                  <a:gd name="T38" fmla="*/ 40 w 210"/>
                  <a:gd name="T39" fmla="*/ 15 h 240"/>
                  <a:gd name="T40" fmla="*/ 50 w 210"/>
                  <a:gd name="T41" fmla="*/ 15 h 240"/>
                  <a:gd name="T42" fmla="*/ 66 w 210"/>
                  <a:gd name="T43" fmla="*/ 11 h 240"/>
                  <a:gd name="T44" fmla="*/ 72 w 210"/>
                  <a:gd name="T45" fmla="*/ 5 h 240"/>
                  <a:gd name="T46" fmla="*/ 88 w 210"/>
                  <a:gd name="T47" fmla="*/ 0 h 240"/>
                  <a:gd name="T48" fmla="*/ 93 w 210"/>
                  <a:gd name="T49" fmla="*/ 21 h 240"/>
                  <a:gd name="T50" fmla="*/ 93 w 210"/>
                  <a:gd name="T51" fmla="*/ 26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2" name="Freeform 220"/>
              <p:cNvSpPr>
                <a:spLocks noChangeAspect="1"/>
              </p:cNvSpPr>
              <p:nvPr/>
            </p:nvSpPr>
            <p:spPr bwMode="auto">
              <a:xfrm>
                <a:off x="4770" y="1351"/>
                <a:ext cx="160" cy="163"/>
              </a:xfrm>
              <a:custGeom>
                <a:avLst/>
                <a:gdLst>
                  <a:gd name="T0" fmla="*/ 93 w 210"/>
                  <a:gd name="T1" fmla="*/ 26 h 240"/>
                  <a:gd name="T2" fmla="*/ 90 w 210"/>
                  <a:gd name="T3" fmla="*/ 28 h 240"/>
                  <a:gd name="T4" fmla="*/ 93 w 210"/>
                  <a:gd name="T5" fmla="*/ 32 h 240"/>
                  <a:gd name="T6" fmla="*/ 90 w 210"/>
                  <a:gd name="T7" fmla="*/ 47 h 240"/>
                  <a:gd name="T8" fmla="*/ 75 w 210"/>
                  <a:gd name="T9" fmla="*/ 56 h 240"/>
                  <a:gd name="T10" fmla="*/ 75 w 210"/>
                  <a:gd name="T11" fmla="*/ 62 h 240"/>
                  <a:gd name="T12" fmla="*/ 69 w 210"/>
                  <a:gd name="T13" fmla="*/ 62 h 240"/>
                  <a:gd name="T14" fmla="*/ 66 w 210"/>
                  <a:gd name="T15" fmla="*/ 70 h 240"/>
                  <a:gd name="T16" fmla="*/ 59 w 210"/>
                  <a:gd name="T17" fmla="*/ 75 h 240"/>
                  <a:gd name="T18" fmla="*/ 50 w 210"/>
                  <a:gd name="T19" fmla="*/ 70 h 240"/>
                  <a:gd name="T20" fmla="*/ 34 w 210"/>
                  <a:gd name="T21" fmla="*/ 73 h 240"/>
                  <a:gd name="T22" fmla="*/ 21 w 210"/>
                  <a:gd name="T23" fmla="*/ 70 h 240"/>
                  <a:gd name="T24" fmla="*/ 16 w 210"/>
                  <a:gd name="T25" fmla="*/ 64 h 240"/>
                  <a:gd name="T26" fmla="*/ 8 w 210"/>
                  <a:gd name="T27" fmla="*/ 66 h 240"/>
                  <a:gd name="T28" fmla="*/ 0 w 210"/>
                  <a:gd name="T29" fmla="*/ 14 h 240"/>
                  <a:gd name="T30" fmla="*/ 8 w 210"/>
                  <a:gd name="T31" fmla="*/ 14 h 240"/>
                  <a:gd name="T32" fmla="*/ 27 w 210"/>
                  <a:gd name="T33" fmla="*/ 10 h 240"/>
                  <a:gd name="T34" fmla="*/ 27 w 210"/>
                  <a:gd name="T35" fmla="*/ 11 h 240"/>
                  <a:gd name="T36" fmla="*/ 43 w 210"/>
                  <a:gd name="T37" fmla="*/ 14 h 240"/>
                  <a:gd name="T38" fmla="*/ 40 w 210"/>
                  <a:gd name="T39" fmla="*/ 15 h 240"/>
                  <a:gd name="T40" fmla="*/ 50 w 210"/>
                  <a:gd name="T41" fmla="*/ 15 h 240"/>
                  <a:gd name="T42" fmla="*/ 66 w 210"/>
                  <a:gd name="T43" fmla="*/ 11 h 240"/>
                  <a:gd name="T44" fmla="*/ 72 w 210"/>
                  <a:gd name="T45" fmla="*/ 5 h 240"/>
                  <a:gd name="T46" fmla="*/ 88 w 210"/>
                  <a:gd name="T47" fmla="*/ 0 h 240"/>
                  <a:gd name="T48" fmla="*/ 93 w 210"/>
                  <a:gd name="T49" fmla="*/ 21 h 240"/>
                  <a:gd name="T50" fmla="*/ 93 w 210"/>
                  <a:gd name="T51" fmla="*/ 26 h 240"/>
                  <a:gd name="T52" fmla="*/ 93 w 210"/>
                  <a:gd name="T53" fmla="*/ 28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3" name="Freeform 221"/>
              <p:cNvSpPr>
                <a:spLocks noChangeAspect="1"/>
              </p:cNvSpPr>
              <p:nvPr/>
            </p:nvSpPr>
            <p:spPr bwMode="auto">
              <a:xfrm>
                <a:off x="4088" y="1595"/>
                <a:ext cx="338" cy="155"/>
              </a:xfrm>
              <a:custGeom>
                <a:avLst/>
                <a:gdLst>
                  <a:gd name="T0" fmla="*/ 190 w 444"/>
                  <a:gd name="T1" fmla="*/ 15 h 228"/>
                  <a:gd name="T2" fmla="*/ 196 w 444"/>
                  <a:gd name="T3" fmla="*/ 38 h 228"/>
                  <a:gd name="T4" fmla="*/ 193 w 444"/>
                  <a:gd name="T5" fmla="*/ 71 h 228"/>
                  <a:gd name="T6" fmla="*/ 177 w 444"/>
                  <a:gd name="T7" fmla="*/ 66 h 228"/>
                  <a:gd name="T8" fmla="*/ 151 w 444"/>
                  <a:gd name="T9" fmla="*/ 71 h 228"/>
                  <a:gd name="T10" fmla="*/ 143 w 444"/>
                  <a:gd name="T11" fmla="*/ 68 h 228"/>
                  <a:gd name="T12" fmla="*/ 138 w 444"/>
                  <a:gd name="T13" fmla="*/ 68 h 228"/>
                  <a:gd name="T14" fmla="*/ 138 w 444"/>
                  <a:gd name="T15" fmla="*/ 66 h 228"/>
                  <a:gd name="T16" fmla="*/ 132 w 444"/>
                  <a:gd name="T17" fmla="*/ 71 h 228"/>
                  <a:gd name="T18" fmla="*/ 130 w 444"/>
                  <a:gd name="T19" fmla="*/ 68 h 228"/>
                  <a:gd name="T20" fmla="*/ 127 w 444"/>
                  <a:gd name="T21" fmla="*/ 70 h 228"/>
                  <a:gd name="T22" fmla="*/ 120 w 444"/>
                  <a:gd name="T23" fmla="*/ 66 h 228"/>
                  <a:gd name="T24" fmla="*/ 113 w 444"/>
                  <a:gd name="T25" fmla="*/ 68 h 228"/>
                  <a:gd name="T26" fmla="*/ 108 w 444"/>
                  <a:gd name="T27" fmla="*/ 63 h 228"/>
                  <a:gd name="T28" fmla="*/ 100 w 444"/>
                  <a:gd name="T29" fmla="*/ 64 h 228"/>
                  <a:gd name="T30" fmla="*/ 85 w 444"/>
                  <a:gd name="T31" fmla="*/ 61 h 228"/>
                  <a:gd name="T32" fmla="*/ 82 w 444"/>
                  <a:gd name="T33" fmla="*/ 54 h 228"/>
                  <a:gd name="T34" fmla="*/ 74 w 444"/>
                  <a:gd name="T35" fmla="*/ 56 h 228"/>
                  <a:gd name="T36" fmla="*/ 66 w 444"/>
                  <a:gd name="T37" fmla="*/ 53 h 228"/>
                  <a:gd name="T38" fmla="*/ 69 w 444"/>
                  <a:gd name="T39" fmla="*/ 14 h 228"/>
                  <a:gd name="T40" fmla="*/ 0 w 444"/>
                  <a:gd name="T41" fmla="*/ 11 h 228"/>
                  <a:gd name="T42" fmla="*/ 3 w 444"/>
                  <a:gd name="T43" fmla="*/ 0 h 228"/>
                  <a:gd name="T44" fmla="*/ 24 w 444"/>
                  <a:gd name="T45" fmla="*/ 2 h 228"/>
                  <a:gd name="T46" fmla="*/ 190 w 444"/>
                  <a:gd name="T47" fmla="*/ 3 h 228"/>
                  <a:gd name="T48" fmla="*/ 190 w 444"/>
                  <a:gd name="T49" fmla="*/ 11 h 228"/>
                  <a:gd name="T50" fmla="*/ 190 w 444"/>
                  <a:gd name="T51" fmla="*/ 15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4" name="Freeform 222"/>
              <p:cNvSpPr>
                <a:spLocks noChangeAspect="1"/>
              </p:cNvSpPr>
              <p:nvPr/>
            </p:nvSpPr>
            <p:spPr bwMode="auto">
              <a:xfrm>
                <a:off x="4088" y="1595"/>
                <a:ext cx="338" cy="155"/>
              </a:xfrm>
              <a:custGeom>
                <a:avLst/>
                <a:gdLst>
                  <a:gd name="T0" fmla="*/ 190 w 444"/>
                  <a:gd name="T1" fmla="*/ 15 h 228"/>
                  <a:gd name="T2" fmla="*/ 196 w 444"/>
                  <a:gd name="T3" fmla="*/ 38 h 228"/>
                  <a:gd name="T4" fmla="*/ 193 w 444"/>
                  <a:gd name="T5" fmla="*/ 71 h 228"/>
                  <a:gd name="T6" fmla="*/ 177 w 444"/>
                  <a:gd name="T7" fmla="*/ 66 h 228"/>
                  <a:gd name="T8" fmla="*/ 151 w 444"/>
                  <a:gd name="T9" fmla="*/ 71 h 228"/>
                  <a:gd name="T10" fmla="*/ 143 w 444"/>
                  <a:gd name="T11" fmla="*/ 68 h 228"/>
                  <a:gd name="T12" fmla="*/ 138 w 444"/>
                  <a:gd name="T13" fmla="*/ 68 h 228"/>
                  <a:gd name="T14" fmla="*/ 138 w 444"/>
                  <a:gd name="T15" fmla="*/ 66 h 228"/>
                  <a:gd name="T16" fmla="*/ 132 w 444"/>
                  <a:gd name="T17" fmla="*/ 71 h 228"/>
                  <a:gd name="T18" fmla="*/ 130 w 444"/>
                  <a:gd name="T19" fmla="*/ 68 h 228"/>
                  <a:gd name="T20" fmla="*/ 127 w 444"/>
                  <a:gd name="T21" fmla="*/ 70 h 228"/>
                  <a:gd name="T22" fmla="*/ 120 w 444"/>
                  <a:gd name="T23" fmla="*/ 66 h 228"/>
                  <a:gd name="T24" fmla="*/ 113 w 444"/>
                  <a:gd name="T25" fmla="*/ 68 h 228"/>
                  <a:gd name="T26" fmla="*/ 108 w 444"/>
                  <a:gd name="T27" fmla="*/ 63 h 228"/>
                  <a:gd name="T28" fmla="*/ 100 w 444"/>
                  <a:gd name="T29" fmla="*/ 64 h 228"/>
                  <a:gd name="T30" fmla="*/ 85 w 444"/>
                  <a:gd name="T31" fmla="*/ 61 h 228"/>
                  <a:gd name="T32" fmla="*/ 82 w 444"/>
                  <a:gd name="T33" fmla="*/ 54 h 228"/>
                  <a:gd name="T34" fmla="*/ 74 w 444"/>
                  <a:gd name="T35" fmla="*/ 56 h 228"/>
                  <a:gd name="T36" fmla="*/ 66 w 444"/>
                  <a:gd name="T37" fmla="*/ 53 h 228"/>
                  <a:gd name="T38" fmla="*/ 69 w 444"/>
                  <a:gd name="T39" fmla="*/ 14 h 228"/>
                  <a:gd name="T40" fmla="*/ 0 w 444"/>
                  <a:gd name="T41" fmla="*/ 11 h 228"/>
                  <a:gd name="T42" fmla="*/ 3 w 444"/>
                  <a:gd name="T43" fmla="*/ 0 h 228"/>
                  <a:gd name="T44" fmla="*/ 24 w 444"/>
                  <a:gd name="T45" fmla="*/ 2 h 228"/>
                  <a:gd name="T46" fmla="*/ 190 w 444"/>
                  <a:gd name="T47" fmla="*/ 3 h 228"/>
                  <a:gd name="T48" fmla="*/ 190 w 444"/>
                  <a:gd name="T49" fmla="*/ 11 h 228"/>
                  <a:gd name="T50" fmla="*/ 190 w 444"/>
                  <a:gd name="T51" fmla="*/ 15 h 228"/>
                  <a:gd name="T52" fmla="*/ 190 w 444"/>
                  <a:gd name="T53" fmla="*/ 17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5" name="Freeform 223"/>
              <p:cNvSpPr>
                <a:spLocks noChangeAspect="1"/>
              </p:cNvSpPr>
              <p:nvPr/>
            </p:nvSpPr>
            <p:spPr bwMode="auto">
              <a:xfrm>
                <a:off x="3360" y="1082"/>
                <a:ext cx="307" cy="232"/>
              </a:xfrm>
              <a:custGeom>
                <a:avLst/>
                <a:gdLst>
                  <a:gd name="T0" fmla="*/ 82 w 402"/>
                  <a:gd name="T1" fmla="*/ 96 h 342"/>
                  <a:gd name="T2" fmla="*/ 0 w 402"/>
                  <a:gd name="T3" fmla="*/ 79 h 342"/>
                  <a:gd name="T4" fmla="*/ 0 w 402"/>
                  <a:gd name="T5" fmla="*/ 62 h 342"/>
                  <a:gd name="T6" fmla="*/ 14 w 402"/>
                  <a:gd name="T7" fmla="*/ 47 h 342"/>
                  <a:gd name="T8" fmla="*/ 35 w 402"/>
                  <a:gd name="T9" fmla="*/ 13 h 342"/>
                  <a:gd name="T10" fmla="*/ 37 w 402"/>
                  <a:gd name="T11" fmla="*/ 0 h 342"/>
                  <a:gd name="T12" fmla="*/ 48 w 402"/>
                  <a:gd name="T13" fmla="*/ 2 h 342"/>
                  <a:gd name="T14" fmla="*/ 56 w 402"/>
                  <a:gd name="T15" fmla="*/ 5 h 342"/>
                  <a:gd name="T16" fmla="*/ 56 w 402"/>
                  <a:gd name="T17" fmla="*/ 15 h 342"/>
                  <a:gd name="T18" fmla="*/ 64 w 402"/>
                  <a:gd name="T19" fmla="*/ 19 h 342"/>
                  <a:gd name="T20" fmla="*/ 75 w 402"/>
                  <a:gd name="T21" fmla="*/ 17 h 342"/>
                  <a:gd name="T22" fmla="*/ 88 w 402"/>
                  <a:gd name="T23" fmla="*/ 22 h 342"/>
                  <a:gd name="T24" fmla="*/ 134 w 402"/>
                  <a:gd name="T25" fmla="*/ 22 h 342"/>
                  <a:gd name="T26" fmla="*/ 171 w 402"/>
                  <a:gd name="T27" fmla="*/ 28 h 342"/>
                  <a:gd name="T28" fmla="*/ 179 w 402"/>
                  <a:gd name="T29" fmla="*/ 37 h 342"/>
                  <a:gd name="T30" fmla="*/ 155 w 402"/>
                  <a:gd name="T31" fmla="*/ 58 h 342"/>
                  <a:gd name="T32" fmla="*/ 160 w 402"/>
                  <a:gd name="T33" fmla="*/ 64 h 342"/>
                  <a:gd name="T34" fmla="*/ 144 w 402"/>
                  <a:gd name="T35" fmla="*/ 107 h 342"/>
                  <a:gd name="T36" fmla="*/ 96 w 402"/>
                  <a:gd name="T37" fmla="*/ 98 h 342"/>
                  <a:gd name="T38" fmla="*/ 82 w 402"/>
                  <a:gd name="T39" fmla="*/ 9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6" name="Freeform 224"/>
              <p:cNvSpPr>
                <a:spLocks noChangeAspect="1"/>
              </p:cNvSpPr>
              <p:nvPr/>
            </p:nvSpPr>
            <p:spPr bwMode="auto">
              <a:xfrm>
                <a:off x="3360" y="1082"/>
                <a:ext cx="307" cy="232"/>
              </a:xfrm>
              <a:custGeom>
                <a:avLst/>
                <a:gdLst>
                  <a:gd name="T0" fmla="*/ 82 w 402"/>
                  <a:gd name="T1" fmla="*/ 96 h 342"/>
                  <a:gd name="T2" fmla="*/ 0 w 402"/>
                  <a:gd name="T3" fmla="*/ 79 h 342"/>
                  <a:gd name="T4" fmla="*/ 0 w 402"/>
                  <a:gd name="T5" fmla="*/ 62 h 342"/>
                  <a:gd name="T6" fmla="*/ 14 w 402"/>
                  <a:gd name="T7" fmla="*/ 47 h 342"/>
                  <a:gd name="T8" fmla="*/ 35 w 402"/>
                  <a:gd name="T9" fmla="*/ 13 h 342"/>
                  <a:gd name="T10" fmla="*/ 37 w 402"/>
                  <a:gd name="T11" fmla="*/ 0 h 342"/>
                  <a:gd name="T12" fmla="*/ 48 w 402"/>
                  <a:gd name="T13" fmla="*/ 2 h 342"/>
                  <a:gd name="T14" fmla="*/ 56 w 402"/>
                  <a:gd name="T15" fmla="*/ 5 h 342"/>
                  <a:gd name="T16" fmla="*/ 56 w 402"/>
                  <a:gd name="T17" fmla="*/ 15 h 342"/>
                  <a:gd name="T18" fmla="*/ 64 w 402"/>
                  <a:gd name="T19" fmla="*/ 19 h 342"/>
                  <a:gd name="T20" fmla="*/ 75 w 402"/>
                  <a:gd name="T21" fmla="*/ 17 h 342"/>
                  <a:gd name="T22" fmla="*/ 88 w 402"/>
                  <a:gd name="T23" fmla="*/ 22 h 342"/>
                  <a:gd name="T24" fmla="*/ 134 w 402"/>
                  <a:gd name="T25" fmla="*/ 22 h 342"/>
                  <a:gd name="T26" fmla="*/ 171 w 402"/>
                  <a:gd name="T27" fmla="*/ 28 h 342"/>
                  <a:gd name="T28" fmla="*/ 179 w 402"/>
                  <a:gd name="T29" fmla="*/ 37 h 342"/>
                  <a:gd name="T30" fmla="*/ 155 w 402"/>
                  <a:gd name="T31" fmla="*/ 58 h 342"/>
                  <a:gd name="T32" fmla="*/ 160 w 402"/>
                  <a:gd name="T33" fmla="*/ 64 h 342"/>
                  <a:gd name="T34" fmla="*/ 144 w 402"/>
                  <a:gd name="T35" fmla="*/ 107 h 342"/>
                  <a:gd name="T36" fmla="*/ 96 w 402"/>
                  <a:gd name="T37" fmla="*/ 98 h 342"/>
                  <a:gd name="T38" fmla="*/ 82 w 402"/>
                  <a:gd name="T39" fmla="*/ 96 h 342"/>
                  <a:gd name="T40" fmla="*/ 82 w 402"/>
                  <a:gd name="T41" fmla="*/ 98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7" name="Freeform 225"/>
              <p:cNvSpPr>
                <a:spLocks noChangeAspect="1"/>
              </p:cNvSpPr>
              <p:nvPr/>
            </p:nvSpPr>
            <p:spPr bwMode="auto">
              <a:xfrm>
                <a:off x="4921" y="1318"/>
                <a:ext cx="224" cy="126"/>
              </a:xfrm>
              <a:custGeom>
                <a:avLst/>
                <a:gdLst>
                  <a:gd name="T0" fmla="*/ 14 w 294"/>
                  <a:gd name="T1" fmla="*/ 7 h 186"/>
                  <a:gd name="T2" fmla="*/ 16 w 294"/>
                  <a:gd name="T3" fmla="*/ 11 h 186"/>
                  <a:gd name="T4" fmla="*/ 106 w 294"/>
                  <a:gd name="T5" fmla="*/ 0 h 186"/>
                  <a:gd name="T6" fmla="*/ 117 w 294"/>
                  <a:gd name="T7" fmla="*/ 7 h 186"/>
                  <a:gd name="T8" fmla="*/ 125 w 294"/>
                  <a:gd name="T9" fmla="*/ 9 h 186"/>
                  <a:gd name="T10" fmla="*/ 117 w 294"/>
                  <a:gd name="T11" fmla="*/ 19 h 186"/>
                  <a:gd name="T12" fmla="*/ 120 w 294"/>
                  <a:gd name="T13" fmla="*/ 26 h 186"/>
                  <a:gd name="T14" fmla="*/ 130 w 294"/>
                  <a:gd name="T15" fmla="*/ 33 h 186"/>
                  <a:gd name="T16" fmla="*/ 120 w 294"/>
                  <a:gd name="T17" fmla="*/ 43 h 186"/>
                  <a:gd name="T18" fmla="*/ 117 w 294"/>
                  <a:gd name="T19" fmla="*/ 43 h 186"/>
                  <a:gd name="T20" fmla="*/ 111 w 294"/>
                  <a:gd name="T21" fmla="*/ 45 h 186"/>
                  <a:gd name="T22" fmla="*/ 104 w 294"/>
                  <a:gd name="T23" fmla="*/ 47 h 186"/>
                  <a:gd name="T24" fmla="*/ 32 w 294"/>
                  <a:gd name="T25" fmla="*/ 56 h 186"/>
                  <a:gd name="T26" fmla="*/ 27 w 294"/>
                  <a:gd name="T27" fmla="*/ 56 h 186"/>
                  <a:gd name="T28" fmla="*/ 11 w 294"/>
                  <a:gd name="T29" fmla="*/ 58 h 186"/>
                  <a:gd name="T30" fmla="*/ 5 w 294"/>
                  <a:gd name="T31" fmla="*/ 41 h 186"/>
                  <a:gd name="T32" fmla="*/ 5 w 294"/>
                  <a:gd name="T33" fmla="*/ 35 h 186"/>
                  <a:gd name="T34" fmla="*/ 0 w 294"/>
                  <a:gd name="T35" fmla="*/ 15 h 186"/>
                  <a:gd name="T36" fmla="*/ 14 w 294"/>
                  <a:gd name="T37" fmla="*/ 7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8" name="Freeform 226"/>
              <p:cNvSpPr>
                <a:spLocks noChangeAspect="1"/>
              </p:cNvSpPr>
              <p:nvPr/>
            </p:nvSpPr>
            <p:spPr bwMode="auto">
              <a:xfrm>
                <a:off x="4921" y="1318"/>
                <a:ext cx="224" cy="126"/>
              </a:xfrm>
              <a:custGeom>
                <a:avLst/>
                <a:gdLst>
                  <a:gd name="T0" fmla="*/ 14 w 294"/>
                  <a:gd name="T1" fmla="*/ 7 h 186"/>
                  <a:gd name="T2" fmla="*/ 16 w 294"/>
                  <a:gd name="T3" fmla="*/ 11 h 186"/>
                  <a:gd name="T4" fmla="*/ 106 w 294"/>
                  <a:gd name="T5" fmla="*/ 0 h 186"/>
                  <a:gd name="T6" fmla="*/ 117 w 294"/>
                  <a:gd name="T7" fmla="*/ 7 h 186"/>
                  <a:gd name="T8" fmla="*/ 125 w 294"/>
                  <a:gd name="T9" fmla="*/ 9 h 186"/>
                  <a:gd name="T10" fmla="*/ 117 w 294"/>
                  <a:gd name="T11" fmla="*/ 19 h 186"/>
                  <a:gd name="T12" fmla="*/ 120 w 294"/>
                  <a:gd name="T13" fmla="*/ 26 h 186"/>
                  <a:gd name="T14" fmla="*/ 130 w 294"/>
                  <a:gd name="T15" fmla="*/ 33 h 186"/>
                  <a:gd name="T16" fmla="*/ 120 w 294"/>
                  <a:gd name="T17" fmla="*/ 43 h 186"/>
                  <a:gd name="T18" fmla="*/ 117 w 294"/>
                  <a:gd name="T19" fmla="*/ 43 h 186"/>
                  <a:gd name="T20" fmla="*/ 111 w 294"/>
                  <a:gd name="T21" fmla="*/ 45 h 186"/>
                  <a:gd name="T22" fmla="*/ 104 w 294"/>
                  <a:gd name="T23" fmla="*/ 47 h 186"/>
                  <a:gd name="T24" fmla="*/ 32 w 294"/>
                  <a:gd name="T25" fmla="*/ 56 h 186"/>
                  <a:gd name="T26" fmla="*/ 27 w 294"/>
                  <a:gd name="T27" fmla="*/ 56 h 186"/>
                  <a:gd name="T28" fmla="*/ 11 w 294"/>
                  <a:gd name="T29" fmla="*/ 58 h 186"/>
                  <a:gd name="T30" fmla="*/ 5 w 294"/>
                  <a:gd name="T31" fmla="*/ 41 h 186"/>
                  <a:gd name="T32" fmla="*/ 5 w 294"/>
                  <a:gd name="T33" fmla="*/ 35 h 186"/>
                  <a:gd name="T34" fmla="*/ 0 w 294"/>
                  <a:gd name="T35" fmla="*/ 15 h 186"/>
                  <a:gd name="T36" fmla="*/ 14 w 294"/>
                  <a:gd name="T37" fmla="*/ 7 h 186"/>
                  <a:gd name="T38" fmla="*/ 14 w 294"/>
                  <a:gd name="T39" fmla="*/ 9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99" name="Freeform 227"/>
              <p:cNvSpPr>
                <a:spLocks noChangeAspect="1"/>
              </p:cNvSpPr>
              <p:nvPr/>
            </p:nvSpPr>
            <p:spPr bwMode="auto">
              <a:xfrm>
                <a:off x="5232" y="1285"/>
                <a:ext cx="27" cy="33"/>
              </a:xfrm>
              <a:custGeom>
                <a:avLst/>
                <a:gdLst>
                  <a:gd name="T0" fmla="*/ 15 w 36"/>
                  <a:gd name="T1" fmla="*/ 10 h 48"/>
                  <a:gd name="T2" fmla="*/ 12 w 36"/>
                  <a:gd name="T3" fmla="*/ 12 h 48"/>
                  <a:gd name="T4" fmla="*/ 10 w 36"/>
                  <a:gd name="T5" fmla="*/ 8 h 48"/>
                  <a:gd name="T6" fmla="*/ 10 w 36"/>
                  <a:gd name="T7" fmla="*/ 14 h 48"/>
                  <a:gd name="T8" fmla="*/ 2 w 36"/>
                  <a:gd name="T9" fmla="*/ 16 h 48"/>
                  <a:gd name="T10" fmla="*/ 0 w 36"/>
                  <a:gd name="T11" fmla="*/ 2 h 48"/>
                  <a:gd name="T12" fmla="*/ 7 w 36"/>
                  <a:gd name="T13" fmla="*/ 0 h 48"/>
                  <a:gd name="T14" fmla="*/ 15 w 36"/>
                  <a:gd name="T15" fmla="*/ 8 h 48"/>
                  <a:gd name="T16" fmla="*/ 15 w 36"/>
                  <a:gd name="T17" fmla="*/ 1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0" name="Freeform 228"/>
              <p:cNvSpPr>
                <a:spLocks noChangeAspect="1"/>
              </p:cNvSpPr>
              <p:nvPr/>
            </p:nvSpPr>
            <p:spPr bwMode="auto">
              <a:xfrm>
                <a:off x="5232" y="1285"/>
                <a:ext cx="27" cy="33"/>
              </a:xfrm>
              <a:custGeom>
                <a:avLst/>
                <a:gdLst>
                  <a:gd name="T0" fmla="*/ 15 w 36"/>
                  <a:gd name="T1" fmla="*/ 10 h 48"/>
                  <a:gd name="T2" fmla="*/ 12 w 36"/>
                  <a:gd name="T3" fmla="*/ 12 h 48"/>
                  <a:gd name="T4" fmla="*/ 10 w 36"/>
                  <a:gd name="T5" fmla="*/ 8 h 48"/>
                  <a:gd name="T6" fmla="*/ 10 w 36"/>
                  <a:gd name="T7" fmla="*/ 14 h 48"/>
                  <a:gd name="T8" fmla="*/ 2 w 36"/>
                  <a:gd name="T9" fmla="*/ 16 h 48"/>
                  <a:gd name="T10" fmla="*/ 0 w 36"/>
                  <a:gd name="T11" fmla="*/ 2 h 48"/>
                  <a:gd name="T12" fmla="*/ 7 w 36"/>
                  <a:gd name="T13" fmla="*/ 0 h 48"/>
                  <a:gd name="T14" fmla="*/ 15 w 36"/>
                  <a:gd name="T15" fmla="*/ 8 h 48"/>
                  <a:gd name="T16" fmla="*/ 15 w 36"/>
                  <a:gd name="T17" fmla="*/ 10 h 48"/>
                  <a:gd name="T18" fmla="*/ 15 w 36"/>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1" name="Freeform 229"/>
              <p:cNvSpPr>
                <a:spLocks noChangeAspect="1"/>
              </p:cNvSpPr>
              <p:nvPr/>
            </p:nvSpPr>
            <p:spPr bwMode="auto">
              <a:xfrm>
                <a:off x="4866" y="1644"/>
                <a:ext cx="196" cy="134"/>
              </a:xfrm>
              <a:custGeom>
                <a:avLst/>
                <a:gdLst>
                  <a:gd name="T0" fmla="*/ 113 w 258"/>
                  <a:gd name="T1" fmla="*/ 19 h 198"/>
                  <a:gd name="T2" fmla="*/ 100 w 258"/>
                  <a:gd name="T3" fmla="*/ 32 h 198"/>
                  <a:gd name="T4" fmla="*/ 103 w 258"/>
                  <a:gd name="T5" fmla="*/ 35 h 198"/>
                  <a:gd name="T6" fmla="*/ 90 w 258"/>
                  <a:gd name="T7" fmla="*/ 45 h 198"/>
                  <a:gd name="T8" fmla="*/ 87 w 258"/>
                  <a:gd name="T9" fmla="*/ 43 h 198"/>
                  <a:gd name="T10" fmla="*/ 87 w 258"/>
                  <a:gd name="T11" fmla="*/ 47 h 198"/>
                  <a:gd name="T12" fmla="*/ 74 w 258"/>
                  <a:gd name="T13" fmla="*/ 52 h 198"/>
                  <a:gd name="T14" fmla="*/ 74 w 258"/>
                  <a:gd name="T15" fmla="*/ 56 h 198"/>
                  <a:gd name="T16" fmla="*/ 68 w 258"/>
                  <a:gd name="T17" fmla="*/ 54 h 198"/>
                  <a:gd name="T18" fmla="*/ 71 w 258"/>
                  <a:gd name="T19" fmla="*/ 58 h 198"/>
                  <a:gd name="T20" fmla="*/ 68 w 258"/>
                  <a:gd name="T21" fmla="*/ 62 h 198"/>
                  <a:gd name="T22" fmla="*/ 61 w 258"/>
                  <a:gd name="T23" fmla="*/ 60 h 198"/>
                  <a:gd name="T24" fmla="*/ 50 w 258"/>
                  <a:gd name="T25" fmla="*/ 45 h 198"/>
                  <a:gd name="T26" fmla="*/ 21 w 258"/>
                  <a:gd name="T27" fmla="*/ 28 h 198"/>
                  <a:gd name="T28" fmla="*/ 13 w 258"/>
                  <a:gd name="T29" fmla="*/ 19 h 198"/>
                  <a:gd name="T30" fmla="*/ 0 w 258"/>
                  <a:gd name="T31" fmla="*/ 15 h 198"/>
                  <a:gd name="T32" fmla="*/ 5 w 258"/>
                  <a:gd name="T33" fmla="*/ 9 h 198"/>
                  <a:gd name="T34" fmla="*/ 21 w 258"/>
                  <a:gd name="T35" fmla="*/ 3 h 198"/>
                  <a:gd name="T36" fmla="*/ 50 w 258"/>
                  <a:gd name="T37" fmla="*/ 0 h 198"/>
                  <a:gd name="T38" fmla="*/ 58 w 258"/>
                  <a:gd name="T39" fmla="*/ 7 h 198"/>
                  <a:gd name="T40" fmla="*/ 84 w 258"/>
                  <a:gd name="T41" fmla="*/ 3 h 198"/>
                  <a:gd name="T42" fmla="*/ 110 w 258"/>
                  <a:gd name="T43" fmla="*/ 19 h 198"/>
                  <a:gd name="T44" fmla="*/ 113 w 258"/>
                  <a:gd name="T45" fmla="*/ 19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2" name="Freeform 230"/>
              <p:cNvSpPr>
                <a:spLocks noChangeAspect="1"/>
              </p:cNvSpPr>
              <p:nvPr/>
            </p:nvSpPr>
            <p:spPr bwMode="auto">
              <a:xfrm>
                <a:off x="4866" y="1644"/>
                <a:ext cx="196" cy="134"/>
              </a:xfrm>
              <a:custGeom>
                <a:avLst/>
                <a:gdLst>
                  <a:gd name="T0" fmla="*/ 113 w 258"/>
                  <a:gd name="T1" fmla="*/ 19 h 198"/>
                  <a:gd name="T2" fmla="*/ 100 w 258"/>
                  <a:gd name="T3" fmla="*/ 32 h 198"/>
                  <a:gd name="T4" fmla="*/ 103 w 258"/>
                  <a:gd name="T5" fmla="*/ 35 h 198"/>
                  <a:gd name="T6" fmla="*/ 90 w 258"/>
                  <a:gd name="T7" fmla="*/ 45 h 198"/>
                  <a:gd name="T8" fmla="*/ 87 w 258"/>
                  <a:gd name="T9" fmla="*/ 43 h 198"/>
                  <a:gd name="T10" fmla="*/ 87 w 258"/>
                  <a:gd name="T11" fmla="*/ 47 h 198"/>
                  <a:gd name="T12" fmla="*/ 74 w 258"/>
                  <a:gd name="T13" fmla="*/ 52 h 198"/>
                  <a:gd name="T14" fmla="*/ 74 w 258"/>
                  <a:gd name="T15" fmla="*/ 56 h 198"/>
                  <a:gd name="T16" fmla="*/ 68 w 258"/>
                  <a:gd name="T17" fmla="*/ 54 h 198"/>
                  <a:gd name="T18" fmla="*/ 71 w 258"/>
                  <a:gd name="T19" fmla="*/ 58 h 198"/>
                  <a:gd name="T20" fmla="*/ 68 w 258"/>
                  <a:gd name="T21" fmla="*/ 62 h 198"/>
                  <a:gd name="T22" fmla="*/ 61 w 258"/>
                  <a:gd name="T23" fmla="*/ 60 h 198"/>
                  <a:gd name="T24" fmla="*/ 50 w 258"/>
                  <a:gd name="T25" fmla="*/ 45 h 198"/>
                  <a:gd name="T26" fmla="*/ 21 w 258"/>
                  <a:gd name="T27" fmla="*/ 28 h 198"/>
                  <a:gd name="T28" fmla="*/ 13 w 258"/>
                  <a:gd name="T29" fmla="*/ 19 h 198"/>
                  <a:gd name="T30" fmla="*/ 0 w 258"/>
                  <a:gd name="T31" fmla="*/ 15 h 198"/>
                  <a:gd name="T32" fmla="*/ 5 w 258"/>
                  <a:gd name="T33" fmla="*/ 9 h 198"/>
                  <a:gd name="T34" fmla="*/ 21 w 258"/>
                  <a:gd name="T35" fmla="*/ 3 h 198"/>
                  <a:gd name="T36" fmla="*/ 50 w 258"/>
                  <a:gd name="T37" fmla="*/ 0 h 198"/>
                  <a:gd name="T38" fmla="*/ 58 w 258"/>
                  <a:gd name="T39" fmla="*/ 7 h 198"/>
                  <a:gd name="T40" fmla="*/ 84 w 258"/>
                  <a:gd name="T41" fmla="*/ 3 h 198"/>
                  <a:gd name="T42" fmla="*/ 110 w 258"/>
                  <a:gd name="T43" fmla="*/ 19 h 198"/>
                  <a:gd name="T44" fmla="*/ 113 w 258"/>
                  <a:gd name="T45" fmla="*/ 19 h 198"/>
                  <a:gd name="T46" fmla="*/ 113 w 258"/>
                  <a:gd name="T47" fmla="*/ 20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3" name="Freeform 231"/>
              <p:cNvSpPr>
                <a:spLocks noChangeAspect="1"/>
              </p:cNvSpPr>
              <p:nvPr/>
            </p:nvSpPr>
            <p:spPr bwMode="auto">
              <a:xfrm>
                <a:off x="4074" y="1208"/>
                <a:ext cx="275" cy="159"/>
              </a:xfrm>
              <a:custGeom>
                <a:avLst/>
                <a:gdLst>
                  <a:gd name="T0" fmla="*/ 160 w 360"/>
                  <a:gd name="T1" fmla="*/ 52 h 234"/>
                  <a:gd name="T2" fmla="*/ 157 w 360"/>
                  <a:gd name="T3" fmla="*/ 54 h 234"/>
                  <a:gd name="T4" fmla="*/ 160 w 360"/>
                  <a:gd name="T5" fmla="*/ 60 h 234"/>
                  <a:gd name="T6" fmla="*/ 155 w 360"/>
                  <a:gd name="T7" fmla="*/ 68 h 234"/>
                  <a:gd name="T8" fmla="*/ 160 w 360"/>
                  <a:gd name="T9" fmla="*/ 73 h 234"/>
                  <a:gd name="T10" fmla="*/ 157 w 360"/>
                  <a:gd name="T11" fmla="*/ 73 h 234"/>
                  <a:gd name="T12" fmla="*/ 144 w 360"/>
                  <a:gd name="T13" fmla="*/ 66 h 234"/>
                  <a:gd name="T14" fmla="*/ 128 w 360"/>
                  <a:gd name="T15" fmla="*/ 68 h 234"/>
                  <a:gd name="T16" fmla="*/ 118 w 360"/>
                  <a:gd name="T17" fmla="*/ 63 h 234"/>
                  <a:gd name="T18" fmla="*/ 0 w 360"/>
                  <a:gd name="T19" fmla="*/ 58 h 234"/>
                  <a:gd name="T20" fmla="*/ 3 w 360"/>
                  <a:gd name="T21" fmla="*/ 49 h 234"/>
                  <a:gd name="T22" fmla="*/ 5 w 360"/>
                  <a:gd name="T23" fmla="*/ 17 h 234"/>
                  <a:gd name="T24" fmla="*/ 8 w 360"/>
                  <a:gd name="T25" fmla="*/ 0 h 234"/>
                  <a:gd name="T26" fmla="*/ 157 w 360"/>
                  <a:gd name="T27" fmla="*/ 3 h 234"/>
                  <a:gd name="T28" fmla="*/ 152 w 360"/>
                  <a:gd name="T29" fmla="*/ 10 h 234"/>
                  <a:gd name="T30" fmla="*/ 160 w 360"/>
                  <a:gd name="T31" fmla="*/ 17 h 234"/>
                  <a:gd name="T32" fmla="*/ 160 w 360"/>
                  <a:gd name="T33" fmla="*/ 46 h 234"/>
                  <a:gd name="T34" fmla="*/ 160 w 360"/>
                  <a:gd name="T35" fmla="*/ 52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4" name="Freeform 232"/>
              <p:cNvSpPr>
                <a:spLocks noChangeAspect="1"/>
              </p:cNvSpPr>
              <p:nvPr/>
            </p:nvSpPr>
            <p:spPr bwMode="auto">
              <a:xfrm>
                <a:off x="4074" y="1208"/>
                <a:ext cx="275" cy="159"/>
              </a:xfrm>
              <a:custGeom>
                <a:avLst/>
                <a:gdLst>
                  <a:gd name="T0" fmla="*/ 160 w 360"/>
                  <a:gd name="T1" fmla="*/ 52 h 234"/>
                  <a:gd name="T2" fmla="*/ 157 w 360"/>
                  <a:gd name="T3" fmla="*/ 54 h 234"/>
                  <a:gd name="T4" fmla="*/ 160 w 360"/>
                  <a:gd name="T5" fmla="*/ 60 h 234"/>
                  <a:gd name="T6" fmla="*/ 155 w 360"/>
                  <a:gd name="T7" fmla="*/ 68 h 234"/>
                  <a:gd name="T8" fmla="*/ 160 w 360"/>
                  <a:gd name="T9" fmla="*/ 73 h 234"/>
                  <a:gd name="T10" fmla="*/ 157 w 360"/>
                  <a:gd name="T11" fmla="*/ 73 h 234"/>
                  <a:gd name="T12" fmla="*/ 144 w 360"/>
                  <a:gd name="T13" fmla="*/ 66 h 234"/>
                  <a:gd name="T14" fmla="*/ 128 w 360"/>
                  <a:gd name="T15" fmla="*/ 68 h 234"/>
                  <a:gd name="T16" fmla="*/ 118 w 360"/>
                  <a:gd name="T17" fmla="*/ 63 h 234"/>
                  <a:gd name="T18" fmla="*/ 0 w 360"/>
                  <a:gd name="T19" fmla="*/ 58 h 234"/>
                  <a:gd name="T20" fmla="*/ 3 w 360"/>
                  <a:gd name="T21" fmla="*/ 49 h 234"/>
                  <a:gd name="T22" fmla="*/ 5 w 360"/>
                  <a:gd name="T23" fmla="*/ 17 h 234"/>
                  <a:gd name="T24" fmla="*/ 8 w 360"/>
                  <a:gd name="T25" fmla="*/ 0 h 234"/>
                  <a:gd name="T26" fmla="*/ 157 w 360"/>
                  <a:gd name="T27" fmla="*/ 3 h 234"/>
                  <a:gd name="T28" fmla="*/ 152 w 360"/>
                  <a:gd name="T29" fmla="*/ 10 h 234"/>
                  <a:gd name="T30" fmla="*/ 160 w 360"/>
                  <a:gd name="T31" fmla="*/ 17 h 234"/>
                  <a:gd name="T32" fmla="*/ 160 w 360"/>
                  <a:gd name="T33" fmla="*/ 46 h 234"/>
                  <a:gd name="T34" fmla="*/ 160 w 360"/>
                  <a:gd name="T35" fmla="*/ 52 h 234"/>
                  <a:gd name="T36" fmla="*/ 160 w 360"/>
                  <a:gd name="T37" fmla="*/ 5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5" name="Freeform 233"/>
              <p:cNvSpPr>
                <a:spLocks noChangeAspect="1"/>
              </p:cNvSpPr>
              <p:nvPr/>
            </p:nvSpPr>
            <p:spPr bwMode="auto">
              <a:xfrm>
                <a:off x="4591" y="1587"/>
                <a:ext cx="330" cy="102"/>
              </a:xfrm>
              <a:custGeom>
                <a:avLst/>
                <a:gdLst>
                  <a:gd name="T0" fmla="*/ 192 w 432"/>
                  <a:gd name="T1" fmla="*/ 0 h 150"/>
                  <a:gd name="T2" fmla="*/ 192 w 432"/>
                  <a:gd name="T3" fmla="*/ 5 h 150"/>
                  <a:gd name="T4" fmla="*/ 187 w 432"/>
                  <a:gd name="T5" fmla="*/ 10 h 150"/>
                  <a:gd name="T6" fmla="*/ 174 w 432"/>
                  <a:gd name="T7" fmla="*/ 15 h 150"/>
                  <a:gd name="T8" fmla="*/ 171 w 432"/>
                  <a:gd name="T9" fmla="*/ 14 h 150"/>
                  <a:gd name="T10" fmla="*/ 166 w 432"/>
                  <a:gd name="T11" fmla="*/ 19 h 150"/>
                  <a:gd name="T12" fmla="*/ 147 w 432"/>
                  <a:gd name="T13" fmla="*/ 27 h 150"/>
                  <a:gd name="T14" fmla="*/ 144 w 432"/>
                  <a:gd name="T15" fmla="*/ 32 h 150"/>
                  <a:gd name="T16" fmla="*/ 137 w 432"/>
                  <a:gd name="T17" fmla="*/ 32 h 150"/>
                  <a:gd name="T18" fmla="*/ 137 w 432"/>
                  <a:gd name="T19" fmla="*/ 38 h 150"/>
                  <a:gd name="T20" fmla="*/ 107 w 432"/>
                  <a:gd name="T21" fmla="*/ 41 h 150"/>
                  <a:gd name="T22" fmla="*/ 48 w 432"/>
                  <a:gd name="T23" fmla="*/ 44 h 150"/>
                  <a:gd name="T24" fmla="*/ 0 w 432"/>
                  <a:gd name="T25" fmla="*/ 47 h 150"/>
                  <a:gd name="T26" fmla="*/ 5 w 432"/>
                  <a:gd name="T27" fmla="*/ 44 h 150"/>
                  <a:gd name="T28" fmla="*/ 0 w 432"/>
                  <a:gd name="T29" fmla="*/ 38 h 150"/>
                  <a:gd name="T30" fmla="*/ 8 w 432"/>
                  <a:gd name="T31" fmla="*/ 36 h 150"/>
                  <a:gd name="T32" fmla="*/ 5 w 432"/>
                  <a:gd name="T33" fmla="*/ 32 h 150"/>
                  <a:gd name="T34" fmla="*/ 14 w 432"/>
                  <a:gd name="T35" fmla="*/ 27 h 150"/>
                  <a:gd name="T36" fmla="*/ 11 w 432"/>
                  <a:gd name="T37" fmla="*/ 27 h 150"/>
                  <a:gd name="T38" fmla="*/ 11 w 432"/>
                  <a:gd name="T39" fmla="*/ 24 h 150"/>
                  <a:gd name="T40" fmla="*/ 14 w 432"/>
                  <a:gd name="T41" fmla="*/ 14 h 150"/>
                  <a:gd name="T42" fmla="*/ 16 w 432"/>
                  <a:gd name="T43" fmla="*/ 15 h 150"/>
                  <a:gd name="T44" fmla="*/ 48 w 432"/>
                  <a:gd name="T45" fmla="*/ 14 h 150"/>
                  <a:gd name="T46" fmla="*/ 48 w 432"/>
                  <a:gd name="T47" fmla="*/ 10 h 150"/>
                  <a:gd name="T48" fmla="*/ 147 w 432"/>
                  <a:gd name="T49" fmla="*/ 3 h 150"/>
                  <a:gd name="T50" fmla="*/ 19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6" name="Freeform 234"/>
              <p:cNvSpPr>
                <a:spLocks noChangeAspect="1"/>
              </p:cNvSpPr>
              <p:nvPr/>
            </p:nvSpPr>
            <p:spPr bwMode="auto">
              <a:xfrm>
                <a:off x="4591" y="1587"/>
                <a:ext cx="330" cy="102"/>
              </a:xfrm>
              <a:custGeom>
                <a:avLst/>
                <a:gdLst>
                  <a:gd name="T0" fmla="*/ 192 w 432"/>
                  <a:gd name="T1" fmla="*/ 0 h 150"/>
                  <a:gd name="T2" fmla="*/ 192 w 432"/>
                  <a:gd name="T3" fmla="*/ 5 h 150"/>
                  <a:gd name="T4" fmla="*/ 187 w 432"/>
                  <a:gd name="T5" fmla="*/ 10 h 150"/>
                  <a:gd name="T6" fmla="*/ 174 w 432"/>
                  <a:gd name="T7" fmla="*/ 15 h 150"/>
                  <a:gd name="T8" fmla="*/ 171 w 432"/>
                  <a:gd name="T9" fmla="*/ 14 h 150"/>
                  <a:gd name="T10" fmla="*/ 166 w 432"/>
                  <a:gd name="T11" fmla="*/ 19 h 150"/>
                  <a:gd name="T12" fmla="*/ 147 w 432"/>
                  <a:gd name="T13" fmla="*/ 27 h 150"/>
                  <a:gd name="T14" fmla="*/ 144 w 432"/>
                  <a:gd name="T15" fmla="*/ 32 h 150"/>
                  <a:gd name="T16" fmla="*/ 137 w 432"/>
                  <a:gd name="T17" fmla="*/ 32 h 150"/>
                  <a:gd name="T18" fmla="*/ 137 w 432"/>
                  <a:gd name="T19" fmla="*/ 38 h 150"/>
                  <a:gd name="T20" fmla="*/ 107 w 432"/>
                  <a:gd name="T21" fmla="*/ 41 h 150"/>
                  <a:gd name="T22" fmla="*/ 48 w 432"/>
                  <a:gd name="T23" fmla="*/ 44 h 150"/>
                  <a:gd name="T24" fmla="*/ 0 w 432"/>
                  <a:gd name="T25" fmla="*/ 47 h 150"/>
                  <a:gd name="T26" fmla="*/ 5 w 432"/>
                  <a:gd name="T27" fmla="*/ 44 h 150"/>
                  <a:gd name="T28" fmla="*/ 0 w 432"/>
                  <a:gd name="T29" fmla="*/ 38 h 150"/>
                  <a:gd name="T30" fmla="*/ 8 w 432"/>
                  <a:gd name="T31" fmla="*/ 36 h 150"/>
                  <a:gd name="T32" fmla="*/ 5 w 432"/>
                  <a:gd name="T33" fmla="*/ 32 h 150"/>
                  <a:gd name="T34" fmla="*/ 14 w 432"/>
                  <a:gd name="T35" fmla="*/ 27 h 150"/>
                  <a:gd name="T36" fmla="*/ 11 w 432"/>
                  <a:gd name="T37" fmla="*/ 27 h 150"/>
                  <a:gd name="T38" fmla="*/ 11 w 432"/>
                  <a:gd name="T39" fmla="*/ 24 h 150"/>
                  <a:gd name="T40" fmla="*/ 14 w 432"/>
                  <a:gd name="T41" fmla="*/ 14 h 150"/>
                  <a:gd name="T42" fmla="*/ 16 w 432"/>
                  <a:gd name="T43" fmla="*/ 15 h 150"/>
                  <a:gd name="T44" fmla="*/ 48 w 432"/>
                  <a:gd name="T45" fmla="*/ 14 h 150"/>
                  <a:gd name="T46" fmla="*/ 48 w 432"/>
                  <a:gd name="T47" fmla="*/ 10 h 150"/>
                  <a:gd name="T48" fmla="*/ 147 w 432"/>
                  <a:gd name="T49" fmla="*/ 3 h 150"/>
                  <a:gd name="T50" fmla="*/ 192 w 432"/>
                  <a:gd name="T51" fmla="*/ 0 h 150"/>
                  <a:gd name="T52" fmla="*/ 192 w 432"/>
                  <a:gd name="T53" fmla="*/ 2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7" name="Freeform 235"/>
              <p:cNvSpPr>
                <a:spLocks noChangeAspect="1"/>
              </p:cNvSpPr>
              <p:nvPr/>
            </p:nvSpPr>
            <p:spPr bwMode="auto">
              <a:xfrm>
                <a:off x="3923" y="1620"/>
                <a:ext cx="545" cy="464"/>
              </a:xfrm>
              <a:custGeom>
                <a:avLst/>
                <a:gdLst>
                  <a:gd name="T0" fmla="*/ 302 w 714"/>
                  <a:gd name="T1" fmla="*/ 62 h 684"/>
                  <a:gd name="T2" fmla="*/ 304 w 714"/>
                  <a:gd name="T3" fmla="*/ 94 h 684"/>
                  <a:gd name="T4" fmla="*/ 312 w 714"/>
                  <a:gd name="T5" fmla="*/ 122 h 684"/>
                  <a:gd name="T6" fmla="*/ 307 w 714"/>
                  <a:gd name="T7" fmla="*/ 136 h 684"/>
                  <a:gd name="T8" fmla="*/ 285 w 714"/>
                  <a:gd name="T9" fmla="*/ 146 h 684"/>
                  <a:gd name="T10" fmla="*/ 285 w 714"/>
                  <a:gd name="T11" fmla="*/ 142 h 684"/>
                  <a:gd name="T12" fmla="*/ 282 w 714"/>
                  <a:gd name="T13" fmla="*/ 140 h 684"/>
                  <a:gd name="T14" fmla="*/ 282 w 714"/>
                  <a:gd name="T15" fmla="*/ 146 h 684"/>
                  <a:gd name="T16" fmla="*/ 275 w 714"/>
                  <a:gd name="T17" fmla="*/ 154 h 684"/>
                  <a:gd name="T18" fmla="*/ 262 w 714"/>
                  <a:gd name="T19" fmla="*/ 157 h 684"/>
                  <a:gd name="T20" fmla="*/ 251 w 714"/>
                  <a:gd name="T21" fmla="*/ 159 h 684"/>
                  <a:gd name="T22" fmla="*/ 245 w 714"/>
                  <a:gd name="T23" fmla="*/ 159 h 684"/>
                  <a:gd name="T24" fmla="*/ 240 w 714"/>
                  <a:gd name="T25" fmla="*/ 159 h 684"/>
                  <a:gd name="T26" fmla="*/ 245 w 714"/>
                  <a:gd name="T27" fmla="*/ 165 h 684"/>
                  <a:gd name="T28" fmla="*/ 235 w 714"/>
                  <a:gd name="T29" fmla="*/ 163 h 684"/>
                  <a:gd name="T30" fmla="*/ 232 w 714"/>
                  <a:gd name="T31" fmla="*/ 170 h 684"/>
                  <a:gd name="T32" fmla="*/ 224 w 714"/>
                  <a:gd name="T33" fmla="*/ 172 h 684"/>
                  <a:gd name="T34" fmla="*/ 221 w 714"/>
                  <a:gd name="T35" fmla="*/ 176 h 684"/>
                  <a:gd name="T36" fmla="*/ 224 w 714"/>
                  <a:gd name="T37" fmla="*/ 180 h 684"/>
                  <a:gd name="T38" fmla="*/ 216 w 714"/>
                  <a:gd name="T39" fmla="*/ 187 h 684"/>
                  <a:gd name="T40" fmla="*/ 213 w 714"/>
                  <a:gd name="T41" fmla="*/ 187 h 684"/>
                  <a:gd name="T42" fmla="*/ 211 w 714"/>
                  <a:gd name="T43" fmla="*/ 187 h 684"/>
                  <a:gd name="T44" fmla="*/ 216 w 714"/>
                  <a:gd name="T45" fmla="*/ 197 h 684"/>
                  <a:gd name="T46" fmla="*/ 200 w 714"/>
                  <a:gd name="T47" fmla="*/ 212 h 684"/>
                  <a:gd name="T48" fmla="*/ 169 w 714"/>
                  <a:gd name="T49" fmla="*/ 191 h 684"/>
                  <a:gd name="T50" fmla="*/ 149 w 714"/>
                  <a:gd name="T51" fmla="*/ 167 h 684"/>
                  <a:gd name="T52" fmla="*/ 123 w 714"/>
                  <a:gd name="T53" fmla="*/ 136 h 684"/>
                  <a:gd name="T54" fmla="*/ 91 w 714"/>
                  <a:gd name="T55" fmla="*/ 135 h 684"/>
                  <a:gd name="T56" fmla="*/ 78 w 714"/>
                  <a:gd name="T57" fmla="*/ 150 h 684"/>
                  <a:gd name="T58" fmla="*/ 46 w 714"/>
                  <a:gd name="T59" fmla="*/ 135 h 684"/>
                  <a:gd name="T60" fmla="*/ 3 w 714"/>
                  <a:gd name="T61" fmla="*/ 88 h 684"/>
                  <a:gd name="T62" fmla="*/ 85 w 714"/>
                  <a:gd name="T63" fmla="*/ 90 h 684"/>
                  <a:gd name="T64" fmla="*/ 166 w 714"/>
                  <a:gd name="T65" fmla="*/ 2 h 684"/>
                  <a:gd name="T66" fmla="*/ 171 w 714"/>
                  <a:gd name="T67" fmla="*/ 45 h 684"/>
                  <a:gd name="T68" fmla="*/ 181 w 714"/>
                  <a:gd name="T69" fmla="*/ 49 h 684"/>
                  <a:gd name="T70" fmla="*/ 205 w 714"/>
                  <a:gd name="T71" fmla="*/ 51 h 684"/>
                  <a:gd name="T72" fmla="*/ 216 w 714"/>
                  <a:gd name="T73" fmla="*/ 54 h 684"/>
                  <a:gd name="T74" fmla="*/ 227 w 714"/>
                  <a:gd name="T75" fmla="*/ 56 h 684"/>
                  <a:gd name="T76" fmla="*/ 235 w 714"/>
                  <a:gd name="T77" fmla="*/ 54 h 684"/>
                  <a:gd name="T78" fmla="*/ 240 w 714"/>
                  <a:gd name="T79" fmla="*/ 56 h 684"/>
                  <a:gd name="T80" fmla="*/ 275 w 714"/>
                  <a:gd name="T81" fmla="*/ 54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8" name="Freeform 236"/>
              <p:cNvSpPr>
                <a:spLocks noChangeAspect="1"/>
              </p:cNvSpPr>
              <p:nvPr/>
            </p:nvSpPr>
            <p:spPr bwMode="auto">
              <a:xfrm>
                <a:off x="3923" y="1620"/>
                <a:ext cx="545" cy="464"/>
              </a:xfrm>
              <a:custGeom>
                <a:avLst/>
                <a:gdLst>
                  <a:gd name="T0" fmla="*/ 302 w 714"/>
                  <a:gd name="T1" fmla="*/ 62 h 684"/>
                  <a:gd name="T2" fmla="*/ 304 w 714"/>
                  <a:gd name="T3" fmla="*/ 94 h 684"/>
                  <a:gd name="T4" fmla="*/ 312 w 714"/>
                  <a:gd name="T5" fmla="*/ 122 h 684"/>
                  <a:gd name="T6" fmla="*/ 307 w 714"/>
                  <a:gd name="T7" fmla="*/ 136 h 684"/>
                  <a:gd name="T8" fmla="*/ 285 w 714"/>
                  <a:gd name="T9" fmla="*/ 146 h 684"/>
                  <a:gd name="T10" fmla="*/ 285 w 714"/>
                  <a:gd name="T11" fmla="*/ 142 h 684"/>
                  <a:gd name="T12" fmla="*/ 282 w 714"/>
                  <a:gd name="T13" fmla="*/ 140 h 684"/>
                  <a:gd name="T14" fmla="*/ 282 w 714"/>
                  <a:gd name="T15" fmla="*/ 146 h 684"/>
                  <a:gd name="T16" fmla="*/ 275 w 714"/>
                  <a:gd name="T17" fmla="*/ 154 h 684"/>
                  <a:gd name="T18" fmla="*/ 262 w 714"/>
                  <a:gd name="T19" fmla="*/ 157 h 684"/>
                  <a:gd name="T20" fmla="*/ 251 w 714"/>
                  <a:gd name="T21" fmla="*/ 159 h 684"/>
                  <a:gd name="T22" fmla="*/ 245 w 714"/>
                  <a:gd name="T23" fmla="*/ 159 h 684"/>
                  <a:gd name="T24" fmla="*/ 240 w 714"/>
                  <a:gd name="T25" fmla="*/ 159 h 684"/>
                  <a:gd name="T26" fmla="*/ 245 w 714"/>
                  <a:gd name="T27" fmla="*/ 165 h 684"/>
                  <a:gd name="T28" fmla="*/ 235 w 714"/>
                  <a:gd name="T29" fmla="*/ 163 h 684"/>
                  <a:gd name="T30" fmla="*/ 232 w 714"/>
                  <a:gd name="T31" fmla="*/ 170 h 684"/>
                  <a:gd name="T32" fmla="*/ 224 w 714"/>
                  <a:gd name="T33" fmla="*/ 172 h 684"/>
                  <a:gd name="T34" fmla="*/ 216 w 714"/>
                  <a:gd name="T35" fmla="*/ 176 h 684"/>
                  <a:gd name="T36" fmla="*/ 221 w 714"/>
                  <a:gd name="T37" fmla="*/ 180 h 684"/>
                  <a:gd name="T38" fmla="*/ 219 w 714"/>
                  <a:gd name="T39" fmla="*/ 187 h 684"/>
                  <a:gd name="T40" fmla="*/ 216 w 714"/>
                  <a:gd name="T41" fmla="*/ 185 h 684"/>
                  <a:gd name="T42" fmla="*/ 211 w 714"/>
                  <a:gd name="T43" fmla="*/ 184 h 684"/>
                  <a:gd name="T44" fmla="*/ 219 w 714"/>
                  <a:gd name="T45" fmla="*/ 187 h 684"/>
                  <a:gd name="T46" fmla="*/ 227 w 714"/>
                  <a:gd name="T47" fmla="*/ 214 h 684"/>
                  <a:gd name="T48" fmla="*/ 176 w 714"/>
                  <a:gd name="T49" fmla="*/ 204 h 684"/>
                  <a:gd name="T50" fmla="*/ 166 w 714"/>
                  <a:gd name="T51" fmla="*/ 180 h 684"/>
                  <a:gd name="T52" fmla="*/ 137 w 714"/>
                  <a:gd name="T53" fmla="*/ 146 h 684"/>
                  <a:gd name="T54" fmla="*/ 98 w 714"/>
                  <a:gd name="T55" fmla="*/ 133 h 684"/>
                  <a:gd name="T56" fmla="*/ 85 w 714"/>
                  <a:gd name="T57" fmla="*/ 144 h 684"/>
                  <a:gd name="T58" fmla="*/ 73 w 714"/>
                  <a:gd name="T59" fmla="*/ 148 h 684"/>
                  <a:gd name="T60" fmla="*/ 37 w 714"/>
                  <a:gd name="T61" fmla="*/ 116 h 684"/>
                  <a:gd name="T62" fmla="*/ 0 w 714"/>
                  <a:gd name="T63" fmla="*/ 84 h 684"/>
                  <a:gd name="T64" fmla="*/ 96 w 714"/>
                  <a:gd name="T65" fmla="*/ 0 h 684"/>
                  <a:gd name="T66" fmla="*/ 163 w 714"/>
                  <a:gd name="T67" fmla="*/ 41 h 684"/>
                  <a:gd name="T68" fmla="*/ 179 w 714"/>
                  <a:gd name="T69" fmla="*/ 43 h 684"/>
                  <a:gd name="T70" fmla="*/ 198 w 714"/>
                  <a:gd name="T71" fmla="*/ 52 h 684"/>
                  <a:gd name="T72" fmla="*/ 211 w 714"/>
                  <a:gd name="T73" fmla="*/ 56 h 684"/>
                  <a:gd name="T74" fmla="*/ 224 w 714"/>
                  <a:gd name="T75" fmla="*/ 58 h 684"/>
                  <a:gd name="T76" fmla="*/ 230 w 714"/>
                  <a:gd name="T77" fmla="*/ 60 h 684"/>
                  <a:gd name="T78" fmla="*/ 235 w 714"/>
                  <a:gd name="T79" fmla="*/ 56 h 684"/>
                  <a:gd name="T80" fmla="*/ 248 w 714"/>
                  <a:gd name="T81" fmla="*/ 60 h 684"/>
                  <a:gd name="T82" fmla="*/ 291 w 714"/>
                  <a:gd name="T83" fmla="*/ 60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09" name="Freeform 237"/>
              <p:cNvSpPr>
                <a:spLocks noChangeAspect="1"/>
              </p:cNvSpPr>
              <p:nvPr/>
            </p:nvSpPr>
            <p:spPr bwMode="auto">
              <a:xfrm>
                <a:off x="3667" y="1330"/>
                <a:ext cx="219" cy="245"/>
              </a:xfrm>
              <a:custGeom>
                <a:avLst/>
                <a:gdLst>
                  <a:gd name="T0" fmla="*/ 111 w 288"/>
                  <a:gd name="T1" fmla="*/ 114 h 360"/>
                  <a:gd name="T2" fmla="*/ 0 w 288"/>
                  <a:gd name="T3" fmla="*/ 100 h 360"/>
                  <a:gd name="T4" fmla="*/ 27 w 288"/>
                  <a:gd name="T5" fmla="*/ 0 h 360"/>
                  <a:gd name="T6" fmla="*/ 47 w 288"/>
                  <a:gd name="T7" fmla="*/ 3 h 360"/>
                  <a:gd name="T8" fmla="*/ 90 w 288"/>
                  <a:gd name="T9" fmla="*/ 10 h 360"/>
                  <a:gd name="T10" fmla="*/ 84 w 288"/>
                  <a:gd name="T11" fmla="*/ 29 h 360"/>
                  <a:gd name="T12" fmla="*/ 127 w 288"/>
                  <a:gd name="T13" fmla="*/ 34 h 360"/>
                  <a:gd name="T14" fmla="*/ 113 w 288"/>
                  <a:gd name="T15" fmla="*/ 100 h 360"/>
                  <a:gd name="T16" fmla="*/ 111 w 288"/>
                  <a:gd name="T17" fmla="*/ 114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0" name="Freeform 238"/>
              <p:cNvSpPr>
                <a:spLocks noChangeAspect="1"/>
              </p:cNvSpPr>
              <p:nvPr/>
            </p:nvSpPr>
            <p:spPr bwMode="auto">
              <a:xfrm>
                <a:off x="3667" y="1330"/>
                <a:ext cx="219" cy="249"/>
              </a:xfrm>
              <a:custGeom>
                <a:avLst/>
                <a:gdLst>
                  <a:gd name="T0" fmla="*/ 111 w 288"/>
                  <a:gd name="T1" fmla="*/ 114 h 366"/>
                  <a:gd name="T2" fmla="*/ 0 w 288"/>
                  <a:gd name="T3" fmla="*/ 100 h 366"/>
                  <a:gd name="T4" fmla="*/ 27 w 288"/>
                  <a:gd name="T5" fmla="*/ 0 h 366"/>
                  <a:gd name="T6" fmla="*/ 47 w 288"/>
                  <a:gd name="T7" fmla="*/ 3 h 366"/>
                  <a:gd name="T8" fmla="*/ 90 w 288"/>
                  <a:gd name="T9" fmla="*/ 10 h 366"/>
                  <a:gd name="T10" fmla="*/ 84 w 288"/>
                  <a:gd name="T11" fmla="*/ 28 h 366"/>
                  <a:gd name="T12" fmla="*/ 127 w 288"/>
                  <a:gd name="T13" fmla="*/ 34 h 366"/>
                  <a:gd name="T14" fmla="*/ 113 w 288"/>
                  <a:gd name="T15" fmla="*/ 100 h 366"/>
                  <a:gd name="T16" fmla="*/ 111 w 288"/>
                  <a:gd name="T17" fmla="*/ 114 h 366"/>
                  <a:gd name="T18" fmla="*/ 111 w 288"/>
                  <a:gd name="T19" fmla="*/ 115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1" name="Freeform 239"/>
              <p:cNvSpPr>
                <a:spLocks noChangeAspect="1"/>
              </p:cNvSpPr>
              <p:nvPr/>
            </p:nvSpPr>
            <p:spPr bwMode="auto">
              <a:xfrm>
                <a:off x="5140" y="1163"/>
                <a:ext cx="64" cy="106"/>
              </a:xfrm>
              <a:custGeom>
                <a:avLst/>
                <a:gdLst>
                  <a:gd name="T0" fmla="*/ 32 w 84"/>
                  <a:gd name="T1" fmla="*/ 47 h 156"/>
                  <a:gd name="T2" fmla="*/ 24 w 84"/>
                  <a:gd name="T3" fmla="*/ 49 h 156"/>
                  <a:gd name="T4" fmla="*/ 16 w 84"/>
                  <a:gd name="T5" fmla="*/ 49 h 156"/>
                  <a:gd name="T6" fmla="*/ 11 w 84"/>
                  <a:gd name="T7" fmla="*/ 34 h 156"/>
                  <a:gd name="T8" fmla="*/ 8 w 84"/>
                  <a:gd name="T9" fmla="*/ 34 h 156"/>
                  <a:gd name="T10" fmla="*/ 5 w 84"/>
                  <a:gd name="T11" fmla="*/ 24 h 156"/>
                  <a:gd name="T12" fmla="*/ 0 w 84"/>
                  <a:gd name="T13" fmla="*/ 5 h 156"/>
                  <a:gd name="T14" fmla="*/ 37 w 84"/>
                  <a:gd name="T15" fmla="*/ 0 h 156"/>
                  <a:gd name="T16" fmla="*/ 37 w 84"/>
                  <a:gd name="T17" fmla="*/ 10 h 156"/>
                  <a:gd name="T18" fmla="*/ 32 w 84"/>
                  <a:gd name="T19" fmla="*/ 15 h 156"/>
                  <a:gd name="T20" fmla="*/ 29 w 84"/>
                  <a:gd name="T21" fmla="*/ 30 h 156"/>
                  <a:gd name="T22" fmla="*/ 32 w 84"/>
                  <a:gd name="T23" fmla="*/ 47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2" name="Freeform 240"/>
              <p:cNvSpPr>
                <a:spLocks noChangeAspect="1"/>
              </p:cNvSpPr>
              <p:nvPr/>
            </p:nvSpPr>
            <p:spPr bwMode="auto">
              <a:xfrm>
                <a:off x="5140" y="1163"/>
                <a:ext cx="64" cy="106"/>
              </a:xfrm>
              <a:custGeom>
                <a:avLst/>
                <a:gdLst>
                  <a:gd name="T0" fmla="*/ 32 w 84"/>
                  <a:gd name="T1" fmla="*/ 47 h 156"/>
                  <a:gd name="T2" fmla="*/ 24 w 84"/>
                  <a:gd name="T3" fmla="*/ 49 h 156"/>
                  <a:gd name="T4" fmla="*/ 16 w 84"/>
                  <a:gd name="T5" fmla="*/ 49 h 156"/>
                  <a:gd name="T6" fmla="*/ 11 w 84"/>
                  <a:gd name="T7" fmla="*/ 34 h 156"/>
                  <a:gd name="T8" fmla="*/ 8 w 84"/>
                  <a:gd name="T9" fmla="*/ 34 h 156"/>
                  <a:gd name="T10" fmla="*/ 5 w 84"/>
                  <a:gd name="T11" fmla="*/ 24 h 156"/>
                  <a:gd name="T12" fmla="*/ 0 w 84"/>
                  <a:gd name="T13" fmla="*/ 5 h 156"/>
                  <a:gd name="T14" fmla="*/ 37 w 84"/>
                  <a:gd name="T15" fmla="*/ 0 h 156"/>
                  <a:gd name="T16" fmla="*/ 37 w 84"/>
                  <a:gd name="T17" fmla="*/ 10 h 156"/>
                  <a:gd name="T18" fmla="*/ 32 w 84"/>
                  <a:gd name="T19" fmla="*/ 15 h 156"/>
                  <a:gd name="T20" fmla="*/ 29 w 84"/>
                  <a:gd name="T21" fmla="*/ 30 h 156"/>
                  <a:gd name="T22" fmla="*/ 32 w 84"/>
                  <a:gd name="T23" fmla="*/ 47 h 156"/>
                  <a:gd name="T24" fmla="*/ 32 w 84"/>
                  <a:gd name="T25" fmla="*/ 49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3" name="Freeform 241"/>
              <p:cNvSpPr>
                <a:spLocks noChangeAspect="1"/>
              </p:cNvSpPr>
              <p:nvPr/>
            </p:nvSpPr>
            <p:spPr bwMode="auto">
              <a:xfrm>
                <a:off x="5149" y="1485"/>
                <a:ext cx="0" cy="8"/>
              </a:xfrm>
              <a:custGeom>
                <a:avLst/>
                <a:gdLst>
                  <a:gd name="T0" fmla="*/ 0 h 12"/>
                  <a:gd name="T1" fmla="*/ 3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4" name="Freeform 242"/>
              <p:cNvSpPr>
                <a:spLocks noChangeAspect="1"/>
              </p:cNvSpPr>
              <p:nvPr/>
            </p:nvSpPr>
            <p:spPr bwMode="auto">
              <a:xfrm>
                <a:off x="5131" y="1485"/>
                <a:ext cx="14" cy="45"/>
              </a:xfrm>
              <a:custGeom>
                <a:avLst/>
                <a:gdLst>
                  <a:gd name="T0" fmla="*/ 9 w 18"/>
                  <a:gd name="T1" fmla="*/ 0 h 66"/>
                  <a:gd name="T2" fmla="*/ 3 w 18"/>
                  <a:gd name="T3" fmla="*/ 21 h 66"/>
                  <a:gd name="T4" fmla="*/ 0 w 18"/>
                  <a:gd name="T5" fmla="*/ 16 h 66"/>
                  <a:gd name="T6" fmla="*/ 3 w 18"/>
                  <a:gd name="T7" fmla="*/ 2 h 66"/>
                  <a:gd name="T8" fmla="*/ 9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5" name="Freeform 243"/>
              <p:cNvSpPr>
                <a:spLocks noChangeAspect="1"/>
              </p:cNvSpPr>
              <p:nvPr/>
            </p:nvSpPr>
            <p:spPr bwMode="auto">
              <a:xfrm>
                <a:off x="5131" y="1485"/>
                <a:ext cx="14" cy="45"/>
              </a:xfrm>
              <a:custGeom>
                <a:avLst/>
                <a:gdLst>
                  <a:gd name="T0" fmla="*/ 9 w 18"/>
                  <a:gd name="T1" fmla="*/ 0 h 66"/>
                  <a:gd name="T2" fmla="*/ 3 w 18"/>
                  <a:gd name="T3" fmla="*/ 21 h 66"/>
                  <a:gd name="T4" fmla="*/ 0 w 18"/>
                  <a:gd name="T5" fmla="*/ 16 h 66"/>
                  <a:gd name="T6" fmla="*/ 3 w 18"/>
                  <a:gd name="T7" fmla="*/ 2 h 66"/>
                  <a:gd name="T8" fmla="*/ 9 w 18"/>
                  <a:gd name="T9" fmla="*/ 0 h 66"/>
                  <a:gd name="T10" fmla="*/ 9 w 18"/>
                  <a:gd name="T11" fmla="*/ 2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6" name="Freeform 244"/>
              <p:cNvSpPr>
                <a:spLocks noChangeAspect="1"/>
              </p:cNvSpPr>
              <p:nvPr/>
            </p:nvSpPr>
            <p:spPr bwMode="auto">
              <a:xfrm>
                <a:off x="4843" y="1444"/>
                <a:ext cx="297" cy="151"/>
              </a:xfrm>
              <a:custGeom>
                <a:avLst/>
                <a:gdLst>
                  <a:gd name="T0" fmla="*/ 172 w 390"/>
                  <a:gd name="T1" fmla="*/ 51 h 222"/>
                  <a:gd name="T2" fmla="*/ 169 w 390"/>
                  <a:gd name="T3" fmla="*/ 49 h 222"/>
                  <a:gd name="T4" fmla="*/ 172 w 390"/>
                  <a:gd name="T5" fmla="*/ 51 h 222"/>
                  <a:gd name="T6" fmla="*/ 169 w 390"/>
                  <a:gd name="T7" fmla="*/ 51 h 222"/>
                  <a:gd name="T8" fmla="*/ 45 w 390"/>
                  <a:gd name="T9" fmla="*/ 66 h 222"/>
                  <a:gd name="T10" fmla="*/ 0 w 390"/>
                  <a:gd name="T11" fmla="*/ 70 h 222"/>
                  <a:gd name="T12" fmla="*/ 11 w 390"/>
                  <a:gd name="T13" fmla="*/ 66 h 222"/>
                  <a:gd name="T14" fmla="*/ 34 w 390"/>
                  <a:gd name="T15" fmla="*/ 47 h 222"/>
                  <a:gd name="T16" fmla="*/ 37 w 390"/>
                  <a:gd name="T17" fmla="*/ 53 h 222"/>
                  <a:gd name="T18" fmla="*/ 43 w 390"/>
                  <a:gd name="T19" fmla="*/ 54 h 222"/>
                  <a:gd name="T20" fmla="*/ 69 w 390"/>
                  <a:gd name="T21" fmla="*/ 47 h 222"/>
                  <a:gd name="T22" fmla="*/ 72 w 390"/>
                  <a:gd name="T23" fmla="*/ 41 h 222"/>
                  <a:gd name="T24" fmla="*/ 69 w 390"/>
                  <a:gd name="T25" fmla="*/ 41 h 222"/>
                  <a:gd name="T26" fmla="*/ 79 w 390"/>
                  <a:gd name="T27" fmla="*/ 21 h 222"/>
                  <a:gd name="T28" fmla="*/ 88 w 390"/>
                  <a:gd name="T29" fmla="*/ 22 h 222"/>
                  <a:gd name="T30" fmla="*/ 90 w 390"/>
                  <a:gd name="T31" fmla="*/ 15 h 222"/>
                  <a:gd name="T32" fmla="*/ 95 w 390"/>
                  <a:gd name="T33" fmla="*/ 15 h 222"/>
                  <a:gd name="T34" fmla="*/ 104 w 390"/>
                  <a:gd name="T35" fmla="*/ 5 h 222"/>
                  <a:gd name="T36" fmla="*/ 104 w 390"/>
                  <a:gd name="T37" fmla="*/ 0 h 222"/>
                  <a:gd name="T38" fmla="*/ 117 w 390"/>
                  <a:gd name="T39" fmla="*/ 5 h 222"/>
                  <a:gd name="T40" fmla="*/ 117 w 390"/>
                  <a:gd name="T41" fmla="*/ 2 h 222"/>
                  <a:gd name="T42" fmla="*/ 133 w 390"/>
                  <a:gd name="T43" fmla="*/ 7 h 222"/>
                  <a:gd name="T44" fmla="*/ 135 w 390"/>
                  <a:gd name="T45" fmla="*/ 10 h 222"/>
                  <a:gd name="T46" fmla="*/ 130 w 390"/>
                  <a:gd name="T47" fmla="*/ 17 h 222"/>
                  <a:gd name="T48" fmla="*/ 133 w 390"/>
                  <a:gd name="T49" fmla="*/ 19 h 222"/>
                  <a:gd name="T50" fmla="*/ 135 w 390"/>
                  <a:gd name="T51" fmla="*/ 19 h 222"/>
                  <a:gd name="T52" fmla="*/ 140 w 390"/>
                  <a:gd name="T53" fmla="*/ 21 h 222"/>
                  <a:gd name="T54" fmla="*/ 157 w 390"/>
                  <a:gd name="T55" fmla="*/ 24 h 222"/>
                  <a:gd name="T56" fmla="*/ 157 w 390"/>
                  <a:gd name="T57" fmla="*/ 30 h 222"/>
                  <a:gd name="T58" fmla="*/ 140 w 390"/>
                  <a:gd name="T59" fmla="*/ 24 h 222"/>
                  <a:gd name="T60" fmla="*/ 151 w 390"/>
                  <a:gd name="T61" fmla="*/ 32 h 222"/>
                  <a:gd name="T62" fmla="*/ 159 w 390"/>
                  <a:gd name="T63" fmla="*/ 32 h 222"/>
                  <a:gd name="T64" fmla="*/ 154 w 390"/>
                  <a:gd name="T65" fmla="*/ 34 h 222"/>
                  <a:gd name="T66" fmla="*/ 159 w 390"/>
                  <a:gd name="T67" fmla="*/ 34 h 222"/>
                  <a:gd name="T68" fmla="*/ 159 w 390"/>
                  <a:gd name="T69" fmla="*/ 36 h 222"/>
                  <a:gd name="T70" fmla="*/ 157 w 390"/>
                  <a:gd name="T71" fmla="*/ 36 h 222"/>
                  <a:gd name="T72" fmla="*/ 157 w 390"/>
                  <a:gd name="T73" fmla="*/ 38 h 222"/>
                  <a:gd name="T74" fmla="*/ 145 w 390"/>
                  <a:gd name="T75" fmla="*/ 34 h 222"/>
                  <a:gd name="T76" fmla="*/ 161 w 390"/>
                  <a:gd name="T77" fmla="*/ 44 h 222"/>
                  <a:gd name="T78" fmla="*/ 159 w 390"/>
                  <a:gd name="T79" fmla="*/ 44 h 222"/>
                  <a:gd name="T80" fmla="*/ 145 w 390"/>
                  <a:gd name="T81" fmla="*/ 38 h 222"/>
                  <a:gd name="T82" fmla="*/ 145 w 390"/>
                  <a:gd name="T83" fmla="*/ 39 h 222"/>
                  <a:gd name="T84" fmla="*/ 151 w 390"/>
                  <a:gd name="T85" fmla="*/ 41 h 222"/>
                  <a:gd name="T86" fmla="*/ 159 w 390"/>
                  <a:gd name="T87" fmla="*/ 46 h 222"/>
                  <a:gd name="T88" fmla="*/ 169 w 390"/>
                  <a:gd name="T89" fmla="*/ 44 h 222"/>
                  <a:gd name="T90" fmla="*/ 172 w 390"/>
                  <a:gd name="T91" fmla="*/ 5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7" name="Freeform 245"/>
              <p:cNvSpPr>
                <a:spLocks noChangeAspect="1"/>
              </p:cNvSpPr>
              <p:nvPr/>
            </p:nvSpPr>
            <p:spPr bwMode="auto">
              <a:xfrm>
                <a:off x="4843" y="1444"/>
                <a:ext cx="297" cy="151"/>
              </a:xfrm>
              <a:custGeom>
                <a:avLst/>
                <a:gdLst>
                  <a:gd name="T0" fmla="*/ 172 w 390"/>
                  <a:gd name="T1" fmla="*/ 51 h 222"/>
                  <a:gd name="T2" fmla="*/ 169 w 390"/>
                  <a:gd name="T3" fmla="*/ 49 h 222"/>
                  <a:gd name="T4" fmla="*/ 172 w 390"/>
                  <a:gd name="T5" fmla="*/ 51 h 222"/>
                  <a:gd name="T6" fmla="*/ 169 w 390"/>
                  <a:gd name="T7" fmla="*/ 51 h 222"/>
                  <a:gd name="T8" fmla="*/ 45 w 390"/>
                  <a:gd name="T9" fmla="*/ 66 h 222"/>
                  <a:gd name="T10" fmla="*/ 0 w 390"/>
                  <a:gd name="T11" fmla="*/ 70 h 222"/>
                  <a:gd name="T12" fmla="*/ 11 w 390"/>
                  <a:gd name="T13" fmla="*/ 66 h 222"/>
                  <a:gd name="T14" fmla="*/ 34 w 390"/>
                  <a:gd name="T15" fmla="*/ 47 h 222"/>
                  <a:gd name="T16" fmla="*/ 37 w 390"/>
                  <a:gd name="T17" fmla="*/ 53 h 222"/>
                  <a:gd name="T18" fmla="*/ 43 w 390"/>
                  <a:gd name="T19" fmla="*/ 54 h 222"/>
                  <a:gd name="T20" fmla="*/ 69 w 390"/>
                  <a:gd name="T21" fmla="*/ 47 h 222"/>
                  <a:gd name="T22" fmla="*/ 72 w 390"/>
                  <a:gd name="T23" fmla="*/ 41 h 222"/>
                  <a:gd name="T24" fmla="*/ 69 w 390"/>
                  <a:gd name="T25" fmla="*/ 41 h 222"/>
                  <a:gd name="T26" fmla="*/ 79 w 390"/>
                  <a:gd name="T27" fmla="*/ 21 h 222"/>
                  <a:gd name="T28" fmla="*/ 88 w 390"/>
                  <a:gd name="T29" fmla="*/ 22 h 222"/>
                  <a:gd name="T30" fmla="*/ 90 w 390"/>
                  <a:gd name="T31" fmla="*/ 15 h 222"/>
                  <a:gd name="T32" fmla="*/ 95 w 390"/>
                  <a:gd name="T33" fmla="*/ 15 h 222"/>
                  <a:gd name="T34" fmla="*/ 104 w 390"/>
                  <a:gd name="T35" fmla="*/ 5 h 222"/>
                  <a:gd name="T36" fmla="*/ 104 w 390"/>
                  <a:gd name="T37" fmla="*/ 0 h 222"/>
                  <a:gd name="T38" fmla="*/ 117 w 390"/>
                  <a:gd name="T39" fmla="*/ 5 h 222"/>
                  <a:gd name="T40" fmla="*/ 117 w 390"/>
                  <a:gd name="T41" fmla="*/ 2 h 222"/>
                  <a:gd name="T42" fmla="*/ 133 w 390"/>
                  <a:gd name="T43" fmla="*/ 7 h 222"/>
                  <a:gd name="T44" fmla="*/ 135 w 390"/>
                  <a:gd name="T45" fmla="*/ 10 h 222"/>
                  <a:gd name="T46" fmla="*/ 130 w 390"/>
                  <a:gd name="T47" fmla="*/ 17 h 222"/>
                  <a:gd name="T48" fmla="*/ 133 w 390"/>
                  <a:gd name="T49" fmla="*/ 19 h 222"/>
                  <a:gd name="T50" fmla="*/ 135 w 390"/>
                  <a:gd name="T51" fmla="*/ 19 h 222"/>
                  <a:gd name="T52" fmla="*/ 140 w 390"/>
                  <a:gd name="T53" fmla="*/ 21 h 222"/>
                  <a:gd name="T54" fmla="*/ 157 w 390"/>
                  <a:gd name="T55" fmla="*/ 24 h 222"/>
                  <a:gd name="T56" fmla="*/ 157 w 390"/>
                  <a:gd name="T57" fmla="*/ 30 h 222"/>
                  <a:gd name="T58" fmla="*/ 140 w 390"/>
                  <a:gd name="T59" fmla="*/ 24 h 222"/>
                  <a:gd name="T60" fmla="*/ 151 w 390"/>
                  <a:gd name="T61" fmla="*/ 32 h 222"/>
                  <a:gd name="T62" fmla="*/ 159 w 390"/>
                  <a:gd name="T63" fmla="*/ 32 h 222"/>
                  <a:gd name="T64" fmla="*/ 154 w 390"/>
                  <a:gd name="T65" fmla="*/ 34 h 222"/>
                  <a:gd name="T66" fmla="*/ 159 w 390"/>
                  <a:gd name="T67" fmla="*/ 34 h 222"/>
                  <a:gd name="T68" fmla="*/ 159 w 390"/>
                  <a:gd name="T69" fmla="*/ 36 h 222"/>
                  <a:gd name="T70" fmla="*/ 157 w 390"/>
                  <a:gd name="T71" fmla="*/ 36 h 222"/>
                  <a:gd name="T72" fmla="*/ 157 w 390"/>
                  <a:gd name="T73" fmla="*/ 38 h 222"/>
                  <a:gd name="T74" fmla="*/ 145 w 390"/>
                  <a:gd name="T75" fmla="*/ 34 h 222"/>
                  <a:gd name="T76" fmla="*/ 161 w 390"/>
                  <a:gd name="T77" fmla="*/ 44 h 222"/>
                  <a:gd name="T78" fmla="*/ 159 w 390"/>
                  <a:gd name="T79" fmla="*/ 44 h 222"/>
                  <a:gd name="T80" fmla="*/ 145 w 390"/>
                  <a:gd name="T81" fmla="*/ 38 h 222"/>
                  <a:gd name="T82" fmla="*/ 145 w 390"/>
                  <a:gd name="T83" fmla="*/ 39 h 222"/>
                  <a:gd name="T84" fmla="*/ 151 w 390"/>
                  <a:gd name="T85" fmla="*/ 41 h 222"/>
                  <a:gd name="T86" fmla="*/ 159 w 390"/>
                  <a:gd name="T87" fmla="*/ 46 h 222"/>
                  <a:gd name="T88" fmla="*/ 169 w 390"/>
                  <a:gd name="T89" fmla="*/ 44 h 222"/>
                  <a:gd name="T90" fmla="*/ 172 w 390"/>
                  <a:gd name="T91" fmla="*/ 51 h 222"/>
                  <a:gd name="T92" fmla="*/ 172 w 390"/>
                  <a:gd name="T93" fmla="*/ 53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8" name="Freeform 246"/>
              <p:cNvSpPr>
                <a:spLocks noChangeAspect="1"/>
              </p:cNvSpPr>
              <p:nvPr/>
            </p:nvSpPr>
            <p:spPr bwMode="auto">
              <a:xfrm>
                <a:off x="3424" y="976"/>
                <a:ext cx="261" cy="167"/>
              </a:xfrm>
              <a:custGeom>
                <a:avLst/>
                <a:gdLst>
                  <a:gd name="T0" fmla="*/ 11 w 342"/>
                  <a:gd name="T1" fmla="*/ 51 h 246"/>
                  <a:gd name="T2" fmla="*/ 0 w 342"/>
                  <a:gd name="T3" fmla="*/ 47 h 246"/>
                  <a:gd name="T4" fmla="*/ 3 w 342"/>
                  <a:gd name="T5" fmla="*/ 39 h 246"/>
                  <a:gd name="T6" fmla="*/ 3 w 342"/>
                  <a:gd name="T7" fmla="*/ 45 h 246"/>
                  <a:gd name="T8" fmla="*/ 8 w 342"/>
                  <a:gd name="T9" fmla="*/ 39 h 246"/>
                  <a:gd name="T10" fmla="*/ 3 w 342"/>
                  <a:gd name="T11" fmla="*/ 39 h 246"/>
                  <a:gd name="T12" fmla="*/ 5 w 342"/>
                  <a:gd name="T13" fmla="*/ 34 h 246"/>
                  <a:gd name="T14" fmla="*/ 5 w 342"/>
                  <a:gd name="T15" fmla="*/ 34 h 246"/>
                  <a:gd name="T16" fmla="*/ 5 w 342"/>
                  <a:gd name="T17" fmla="*/ 17 h 246"/>
                  <a:gd name="T18" fmla="*/ 3 w 342"/>
                  <a:gd name="T19" fmla="*/ 11 h 246"/>
                  <a:gd name="T20" fmla="*/ 5 w 342"/>
                  <a:gd name="T21" fmla="*/ 3 h 246"/>
                  <a:gd name="T22" fmla="*/ 18 w 342"/>
                  <a:gd name="T23" fmla="*/ 11 h 246"/>
                  <a:gd name="T24" fmla="*/ 32 w 342"/>
                  <a:gd name="T25" fmla="*/ 15 h 246"/>
                  <a:gd name="T26" fmla="*/ 37 w 342"/>
                  <a:gd name="T27" fmla="*/ 19 h 246"/>
                  <a:gd name="T28" fmla="*/ 37 w 342"/>
                  <a:gd name="T29" fmla="*/ 17 h 246"/>
                  <a:gd name="T30" fmla="*/ 40 w 342"/>
                  <a:gd name="T31" fmla="*/ 19 h 246"/>
                  <a:gd name="T32" fmla="*/ 40 w 342"/>
                  <a:gd name="T33" fmla="*/ 22 h 246"/>
                  <a:gd name="T34" fmla="*/ 35 w 342"/>
                  <a:gd name="T35" fmla="*/ 22 h 246"/>
                  <a:gd name="T36" fmla="*/ 27 w 342"/>
                  <a:gd name="T37" fmla="*/ 30 h 246"/>
                  <a:gd name="T38" fmla="*/ 27 w 342"/>
                  <a:gd name="T39" fmla="*/ 30 h 246"/>
                  <a:gd name="T40" fmla="*/ 40 w 342"/>
                  <a:gd name="T41" fmla="*/ 22 h 246"/>
                  <a:gd name="T42" fmla="*/ 40 w 342"/>
                  <a:gd name="T43" fmla="*/ 21 h 246"/>
                  <a:gd name="T44" fmla="*/ 43 w 342"/>
                  <a:gd name="T45" fmla="*/ 22 h 246"/>
                  <a:gd name="T46" fmla="*/ 43 w 342"/>
                  <a:gd name="T47" fmla="*/ 24 h 246"/>
                  <a:gd name="T48" fmla="*/ 37 w 342"/>
                  <a:gd name="T49" fmla="*/ 26 h 246"/>
                  <a:gd name="T50" fmla="*/ 40 w 342"/>
                  <a:gd name="T51" fmla="*/ 30 h 246"/>
                  <a:gd name="T52" fmla="*/ 37 w 342"/>
                  <a:gd name="T53" fmla="*/ 34 h 246"/>
                  <a:gd name="T54" fmla="*/ 37 w 342"/>
                  <a:gd name="T55" fmla="*/ 32 h 246"/>
                  <a:gd name="T56" fmla="*/ 32 w 342"/>
                  <a:gd name="T57" fmla="*/ 35 h 246"/>
                  <a:gd name="T58" fmla="*/ 32 w 342"/>
                  <a:gd name="T59" fmla="*/ 30 h 246"/>
                  <a:gd name="T60" fmla="*/ 27 w 342"/>
                  <a:gd name="T61" fmla="*/ 34 h 246"/>
                  <a:gd name="T62" fmla="*/ 29 w 342"/>
                  <a:gd name="T63" fmla="*/ 37 h 246"/>
                  <a:gd name="T64" fmla="*/ 43 w 342"/>
                  <a:gd name="T65" fmla="*/ 34 h 246"/>
                  <a:gd name="T66" fmla="*/ 43 w 342"/>
                  <a:gd name="T67" fmla="*/ 26 h 246"/>
                  <a:gd name="T68" fmla="*/ 48 w 342"/>
                  <a:gd name="T69" fmla="*/ 21 h 246"/>
                  <a:gd name="T70" fmla="*/ 43 w 342"/>
                  <a:gd name="T71" fmla="*/ 11 h 246"/>
                  <a:gd name="T72" fmla="*/ 48 w 342"/>
                  <a:gd name="T73" fmla="*/ 10 h 246"/>
                  <a:gd name="T74" fmla="*/ 46 w 342"/>
                  <a:gd name="T75" fmla="*/ 0 h 246"/>
                  <a:gd name="T76" fmla="*/ 152 w 342"/>
                  <a:gd name="T77" fmla="*/ 19 h 246"/>
                  <a:gd name="T78" fmla="*/ 134 w 342"/>
                  <a:gd name="T79" fmla="*/ 77 h 246"/>
                  <a:gd name="T80" fmla="*/ 96 w 342"/>
                  <a:gd name="T81" fmla="*/ 71 h 246"/>
                  <a:gd name="T82" fmla="*/ 50 w 342"/>
                  <a:gd name="T83" fmla="*/ 71 h 246"/>
                  <a:gd name="T84" fmla="*/ 37 w 342"/>
                  <a:gd name="T85" fmla="*/ 66 h 246"/>
                  <a:gd name="T86" fmla="*/ 27 w 342"/>
                  <a:gd name="T87" fmla="*/ 68 h 246"/>
                  <a:gd name="T88" fmla="*/ 18 w 342"/>
                  <a:gd name="T89" fmla="*/ 64 h 246"/>
                  <a:gd name="T90" fmla="*/ 18 w 342"/>
                  <a:gd name="T91" fmla="*/ 54 h 246"/>
                  <a:gd name="T92" fmla="*/ 11 w 342"/>
                  <a:gd name="T93" fmla="*/ 51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19" name="Freeform 247"/>
              <p:cNvSpPr>
                <a:spLocks noChangeAspect="1"/>
              </p:cNvSpPr>
              <p:nvPr/>
            </p:nvSpPr>
            <p:spPr bwMode="auto">
              <a:xfrm>
                <a:off x="3424" y="976"/>
                <a:ext cx="261" cy="167"/>
              </a:xfrm>
              <a:custGeom>
                <a:avLst/>
                <a:gdLst>
                  <a:gd name="T0" fmla="*/ 11 w 342"/>
                  <a:gd name="T1" fmla="*/ 51 h 246"/>
                  <a:gd name="T2" fmla="*/ 0 w 342"/>
                  <a:gd name="T3" fmla="*/ 47 h 246"/>
                  <a:gd name="T4" fmla="*/ 3 w 342"/>
                  <a:gd name="T5" fmla="*/ 39 h 246"/>
                  <a:gd name="T6" fmla="*/ 3 w 342"/>
                  <a:gd name="T7" fmla="*/ 45 h 246"/>
                  <a:gd name="T8" fmla="*/ 8 w 342"/>
                  <a:gd name="T9" fmla="*/ 39 h 246"/>
                  <a:gd name="T10" fmla="*/ 3 w 342"/>
                  <a:gd name="T11" fmla="*/ 39 h 246"/>
                  <a:gd name="T12" fmla="*/ 5 w 342"/>
                  <a:gd name="T13" fmla="*/ 34 h 246"/>
                  <a:gd name="T14" fmla="*/ 11 w 342"/>
                  <a:gd name="T15" fmla="*/ 34 h 246"/>
                  <a:gd name="T16" fmla="*/ 5 w 342"/>
                  <a:gd name="T17" fmla="*/ 34 h 246"/>
                  <a:gd name="T18" fmla="*/ 5 w 342"/>
                  <a:gd name="T19" fmla="*/ 17 h 246"/>
                  <a:gd name="T20" fmla="*/ 3 w 342"/>
                  <a:gd name="T21" fmla="*/ 11 h 246"/>
                  <a:gd name="T22" fmla="*/ 5 w 342"/>
                  <a:gd name="T23" fmla="*/ 3 h 246"/>
                  <a:gd name="T24" fmla="*/ 18 w 342"/>
                  <a:gd name="T25" fmla="*/ 11 h 246"/>
                  <a:gd name="T26" fmla="*/ 32 w 342"/>
                  <a:gd name="T27" fmla="*/ 15 h 246"/>
                  <a:gd name="T28" fmla="*/ 37 w 342"/>
                  <a:gd name="T29" fmla="*/ 19 h 246"/>
                  <a:gd name="T30" fmla="*/ 37 w 342"/>
                  <a:gd name="T31" fmla="*/ 17 h 246"/>
                  <a:gd name="T32" fmla="*/ 40 w 342"/>
                  <a:gd name="T33" fmla="*/ 19 h 246"/>
                  <a:gd name="T34" fmla="*/ 40 w 342"/>
                  <a:gd name="T35" fmla="*/ 22 h 246"/>
                  <a:gd name="T36" fmla="*/ 35 w 342"/>
                  <a:gd name="T37" fmla="*/ 22 h 246"/>
                  <a:gd name="T38" fmla="*/ 27 w 342"/>
                  <a:gd name="T39" fmla="*/ 30 h 246"/>
                  <a:gd name="T40" fmla="*/ 32 w 342"/>
                  <a:gd name="T41" fmla="*/ 30 h 246"/>
                  <a:gd name="T42" fmla="*/ 27 w 342"/>
                  <a:gd name="T43" fmla="*/ 30 h 246"/>
                  <a:gd name="T44" fmla="*/ 40 w 342"/>
                  <a:gd name="T45" fmla="*/ 22 h 246"/>
                  <a:gd name="T46" fmla="*/ 40 w 342"/>
                  <a:gd name="T47" fmla="*/ 21 h 246"/>
                  <a:gd name="T48" fmla="*/ 43 w 342"/>
                  <a:gd name="T49" fmla="*/ 22 h 246"/>
                  <a:gd name="T50" fmla="*/ 43 w 342"/>
                  <a:gd name="T51" fmla="*/ 24 h 246"/>
                  <a:gd name="T52" fmla="*/ 37 w 342"/>
                  <a:gd name="T53" fmla="*/ 26 h 246"/>
                  <a:gd name="T54" fmla="*/ 40 w 342"/>
                  <a:gd name="T55" fmla="*/ 30 h 246"/>
                  <a:gd name="T56" fmla="*/ 37 w 342"/>
                  <a:gd name="T57" fmla="*/ 34 h 246"/>
                  <a:gd name="T58" fmla="*/ 37 w 342"/>
                  <a:gd name="T59" fmla="*/ 32 h 246"/>
                  <a:gd name="T60" fmla="*/ 32 w 342"/>
                  <a:gd name="T61" fmla="*/ 35 h 246"/>
                  <a:gd name="T62" fmla="*/ 32 w 342"/>
                  <a:gd name="T63" fmla="*/ 30 h 246"/>
                  <a:gd name="T64" fmla="*/ 27 w 342"/>
                  <a:gd name="T65" fmla="*/ 34 h 246"/>
                  <a:gd name="T66" fmla="*/ 29 w 342"/>
                  <a:gd name="T67" fmla="*/ 37 h 246"/>
                  <a:gd name="T68" fmla="*/ 43 w 342"/>
                  <a:gd name="T69" fmla="*/ 34 h 246"/>
                  <a:gd name="T70" fmla="*/ 43 w 342"/>
                  <a:gd name="T71" fmla="*/ 26 h 246"/>
                  <a:gd name="T72" fmla="*/ 48 w 342"/>
                  <a:gd name="T73" fmla="*/ 21 h 246"/>
                  <a:gd name="T74" fmla="*/ 43 w 342"/>
                  <a:gd name="T75" fmla="*/ 11 h 246"/>
                  <a:gd name="T76" fmla="*/ 48 w 342"/>
                  <a:gd name="T77" fmla="*/ 10 h 246"/>
                  <a:gd name="T78" fmla="*/ 46 w 342"/>
                  <a:gd name="T79" fmla="*/ 0 h 246"/>
                  <a:gd name="T80" fmla="*/ 152 w 342"/>
                  <a:gd name="T81" fmla="*/ 19 h 246"/>
                  <a:gd name="T82" fmla="*/ 134 w 342"/>
                  <a:gd name="T83" fmla="*/ 77 h 246"/>
                  <a:gd name="T84" fmla="*/ 96 w 342"/>
                  <a:gd name="T85" fmla="*/ 71 h 246"/>
                  <a:gd name="T86" fmla="*/ 50 w 342"/>
                  <a:gd name="T87" fmla="*/ 71 h 246"/>
                  <a:gd name="T88" fmla="*/ 37 w 342"/>
                  <a:gd name="T89" fmla="*/ 66 h 246"/>
                  <a:gd name="T90" fmla="*/ 27 w 342"/>
                  <a:gd name="T91" fmla="*/ 68 h 246"/>
                  <a:gd name="T92" fmla="*/ 18 w 342"/>
                  <a:gd name="T93" fmla="*/ 64 h 246"/>
                  <a:gd name="T94" fmla="*/ 18 w 342"/>
                  <a:gd name="T95" fmla="*/ 54 h 246"/>
                  <a:gd name="T96" fmla="*/ 11 w 342"/>
                  <a:gd name="T97" fmla="*/ 51 h 246"/>
                  <a:gd name="T98" fmla="*/ 11 w 342"/>
                  <a:gd name="T99" fmla="*/ 52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0" name="Freeform 248"/>
              <p:cNvSpPr>
                <a:spLocks noChangeAspect="1"/>
              </p:cNvSpPr>
              <p:nvPr/>
            </p:nvSpPr>
            <p:spPr bwMode="auto">
              <a:xfrm>
                <a:off x="4870" y="1408"/>
                <a:ext cx="174" cy="154"/>
              </a:xfrm>
              <a:custGeom>
                <a:avLst/>
                <a:gdLst>
                  <a:gd name="T0" fmla="*/ 61 w 228"/>
                  <a:gd name="T1" fmla="*/ 15 h 228"/>
                  <a:gd name="T2" fmla="*/ 64 w 228"/>
                  <a:gd name="T3" fmla="*/ 24 h 228"/>
                  <a:gd name="T4" fmla="*/ 78 w 228"/>
                  <a:gd name="T5" fmla="*/ 15 h 228"/>
                  <a:gd name="T6" fmla="*/ 85 w 228"/>
                  <a:gd name="T7" fmla="*/ 16 h 228"/>
                  <a:gd name="T8" fmla="*/ 91 w 228"/>
                  <a:gd name="T9" fmla="*/ 13 h 228"/>
                  <a:gd name="T10" fmla="*/ 98 w 228"/>
                  <a:gd name="T11" fmla="*/ 13 h 228"/>
                  <a:gd name="T12" fmla="*/ 102 w 228"/>
                  <a:gd name="T13" fmla="*/ 19 h 228"/>
                  <a:gd name="T14" fmla="*/ 102 w 228"/>
                  <a:gd name="T15" fmla="*/ 22 h 228"/>
                  <a:gd name="T16" fmla="*/ 88 w 228"/>
                  <a:gd name="T17" fmla="*/ 16 h 228"/>
                  <a:gd name="T18" fmla="*/ 88 w 228"/>
                  <a:gd name="T19" fmla="*/ 22 h 228"/>
                  <a:gd name="T20" fmla="*/ 80 w 228"/>
                  <a:gd name="T21" fmla="*/ 32 h 228"/>
                  <a:gd name="T22" fmla="*/ 75 w 228"/>
                  <a:gd name="T23" fmla="*/ 32 h 228"/>
                  <a:gd name="T24" fmla="*/ 73 w 228"/>
                  <a:gd name="T25" fmla="*/ 39 h 228"/>
                  <a:gd name="T26" fmla="*/ 64 w 228"/>
                  <a:gd name="T27" fmla="*/ 37 h 228"/>
                  <a:gd name="T28" fmla="*/ 53 w 228"/>
                  <a:gd name="T29" fmla="*/ 57 h 228"/>
                  <a:gd name="T30" fmla="*/ 56 w 228"/>
                  <a:gd name="T31" fmla="*/ 57 h 228"/>
                  <a:gd name="T32" fmla="*/ 53 w 228"/>
                  <a:gd name="T33" fmla="*/ 63 h 228"/>
                  <a:gd name="T34" fmla="*/ 27 w 228"/>
                  <a:gd name="T35" fmla="*/ 70 h 228"/>
                  <a:gd name="T36" fmla="*/ 21 w 228"/>
                  <a:gd name="T37" fmla="*/ 68 h 228"/>
                  <a:gd name="T38" fmla="*/ 18 w 228"/>
                  <a:gd name="T39" fmla="*/ 63 h 228"/>
                  <a:gd name="T40" fmla="*/ 5 w 228"/>
                  <a:gd name="T41" fmla="*/ 57 h 228"/>
                  <a:gd name="T42" fmla="*/ 0 w 228"/>
                  <a:gd name="T43" fmla="*/ 48 h 228"/>
                  <a:gd name="T44" fmla="*/ 8 w 228"/>
                  <a:gd name="T45" fmla="*/ 43 h 228"/>
                  <a:gd name="T46" fmla="*/ 11 w 228"/>
                  <a:gd name="T47" fmla="*/ 35 h 228"/>
                  <a:gd name="T48" fmla="*/ 16 w 228"/>
                  <a:gd name="T49" fmla="*/ 35 h 228"/>
                  <a:gd name="T50" fmla="*/ 16 w 228"/>
                  <a:gd name="T51" fmla="*/ 30 h 228"/>
                  <a:gd name="T52" fmla="*/ 32 w 228"/>
                  <a:gd name="T53" fmla="*/ 20 h 228"/>
                  <a:gd name="T54" fmla="*/ 35 w 228"/>
                  <a:gd name="T55" fmla="*/ 5 h 228"/>
                  <a:gd name="T56" fmla="*/ 32 w 228"/>
                  <a:gd name="T57" fmla="*/ 2 h 228"/>
                  <a:gd name="T58" fmla="*/ 35 w 228"/>
                  <a:gd name="T59" fmla="*/ 0 h 228"/>
                  <a:gd name="T60" fmla="*/ 40 w 228"/>
                  <a:gd name="T61" fmla="*/ 16 h 228"/>
                  <a:gd name="T62" fmla="*/ 56 w 228"/>
                  <a:gd name="T63" fmla="*/ 15 h 228"/>
                  <a:gd name="T64" fmla="*/ 61 w 228"/>
                  <a:gd name="T65" fmla="*/ 15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1" name="Freeform 249"/>
              <p:cNvSpPr>
                <a:spLocks noChangeAspect="1"/>
              </p:cNvSpPr>
              <p:nvPr/>
            </p:nvSpPr>
            <p:spPr bwMode="auto">
              <a:xfrm>
                <a:off x="4870" y="1408"/>
                <a:ext cx="174" cy="154"/>
              </a:xfrm>
              <a:custGeom>
                <a:avLst/>
                <a:gdLst>
                  <a:gd name="T0" fmla="*/ 61 w 228"/>
                  <a:gd name="T1" fmla="*/ 15 h 228"/>
                  <a:gd name="T2" fmla="*/ 64 w 228"/>
                  <a:gd name="T3" fmla="*/ 24 h 228"/>
                  <a:gd name="T4" fmla="*/ 78 w 228"/>
                  <a:gd name="T5" fmla="*/ 15 h 228"/>
                  <a:gd name="T6" fmla="*/ 85 w 228"/>
                  <a:gd name="T7" fmla="*/ 16 h 228"/>
                  <a:gd name="T8" fmla="*/ 91 w 228"/>
                  <a:gd name="T9" fmla="*/ 13 h 228"/>
                  <a:gd name="T10" fmla="*/ 98 w 228"/>
                  <a:gd name="T11" fmla="*/ 13 h 228"/>
                  <a:gd name="T12" fmla="*/ 102 w 228"/>
                  <a:gd name="T13" fmla="*/ 19 h 228"/>
                  <a:gd name="T14" fmla="*/ 102 w 228"/>
                  <a:gd name="T15" fmla="*/ 22 h 228"/>
                  <a:gd name="T16" fmla="*/ 88 w 228"/>
                  <a:gd name="T17" fmla="*/ 16 h 228"/>
                  <a:gd name="T18" fmla="*/ 88 w 228"/>
                  <a:gd name="T19" fmla="*/ 22 h 228"/>
                  <a:gd name="T20" fmla="*/ 80 w 228"/>
                  <a:gd name="T21" fmla="*/ 32 h 228"/>
                  <a:gd name="T22" fmla="*/ 75 w 228"/>
                  <a:gd name="T23" fmla="*/ 32 h 228"/>
                  <a:gd name="T24" fmla="*/ 73 w 228"/>
                  <a:gd name="T25" fmla="*/ 39 h 228"/>
                  <a:gd name="T26" fmla="*/ 64 w 228"/>
                  <a:gd name="T27" fmla="*/ 37 h 228"/>
                  <a:gd name="T28" fmla="*/ 53 w 228"/>
                  <a:gd name="T29" fmla="*/ 57 h 228"/>
                  <a:gd name="T30" fmla="*/ 56 w 228"/>
                  <a:gd name="T31" fmla="*/ 57 h 228"/>
                  <a:gd name="T32" fmla="*/ 53 w 228"/>
                  <a:gd name="T33" fmla="*/ 63 h 228"/>
                  <a:gd name="T34" fmla="*/ 27 w 228"/>
                  <a:gd name="T35" fmla="*/ 70 h 228"/>
                  <a:gd name="T36" fmla="*/ 21 w 228"/>
                  <a:gd name="T37" fmla="*/ 68 h 228"/>
                  <a:gd name="T38" fmla="*/ 18 w 228"/>
                  <a:gd name="T39" fmla="*/ 63 h 228"/>
                  <a:gd name="T40" fmla="*/ 5 w 228"/>
                  <a:gd name="T41" fmla="*/ 57 h 228"/>
                  <a:gd name="T42" fmla="*/ 0 w 228"/>
                  <a:gd name="T43" fmla="*/ 48 h 228"/>
                  <a:gd name="T44" fmla="*/ 8 w 228"/>
                  <a:gd name="T45" fmla="*/ 43 h 228"/>
                  <a:gd name="T46" fmla="*/ 11 w 228"/>
                  <a:gd name="T47" fmla="*/ 35 h 228"/>
                  <a:gd name="T48" fmla="*/ 16 w 228"/>
                  <a:gd name="T49" fmla="*/ 35 h 228"/>
                  <a:gd name="T50" fmla="*/ 16 w 228"/>
                  <a:gd name="T51" fmla="*/ 30 h 228"/>
                  <a:gd name="T52" fmla="*/ 32 w 228"/>
                  <a:gd name="T53" fmla="*/ 20 h 228"/>
                  <a:gd name="T54" fmla="*/ 35 w 228"/>
                  <a:gd name="T55" fmla="*/ 5 h 228"/>
                  <a:gd name="T56" fmla="*/ 32 w 228"/>
                  <a:gd name="T57" fmla="*/ 2 h 228"/>
                  <a:gd name="T58" fmla="*/ 35 w 228"/>
                  <a:gd name="T59" fmla="*/ 0 h 228"/>
                  <a:gd name="T60" fmla="*/ 40 w 228"/>
                  <a:gd name="T61" fmla="*/ 16 h 228"/>
                  <a:gd name="T62" fmla="*/ 56 w 228"/>
                  <a:gd name="T63" fmla="*/ 15 h 228"/>
                  <a:gd name="T64" fmla="*/ 61 w 228"/>
                  <a:gd name="T65" fmla="*/ 15 h 228"/>
                  <a:gd name="T66" fmla="*/ 61 w 228"/>
                  <a:gd name="T67" fmla="*/ 16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2" name="Freeform 250"/>
              <p:cNvSpPr>
                <a:spLocks noChangeAspect="1"/>
              </p:cNvSpPr>
              <p:nvPr/>
            </p:nvSpPr>
            <p:spPr bwMode="auto">
              <a:xfrm>
                <a:off x="4468" y="1171"/>
                <a:ext cx="205" cy="192"/>
              </a:xfrm>
              <a:custGeom>
                <a:avLst/>
                <a:gdLst>
                  <a:gd name="T0" fmla="*/ 50 w 270"/>
                  <a:gd name="T1" fmla="*/ 89 h 282"/>
                  <a:gd name="T2" fmla="*/ 42 w 270"/>
                  <a:gd name="T3" fmla="*/ 84 h 282"/>
                  <a:gd name="T4" fmla="*/ 39 w 270"/>
                  <a:gd name="T5" fmla="*/ 78 h 282"/>
                  <a:gd name="T6" fmla="*/ 42 w 270"/>
                  <a:gd name="T7" fmla="*/ 74 h 282"/>
                  <a:gd name="T8" fmla="*/ 37 w 270"/>
                  <a:gd name="T9" fmla="*/ 68 h 282"/>
                  <a:gd name="T10" fmla="*/ 34 w 270"/>
                  <a:gd name="T11" fmla="*/ 59 h 282"/>
                  <a:gd name="T12" fmla="*/ 5 w 270"/>
                  <a:gd name="T13" fmla="*/ 44 h 282"/>
                  <a:gd name="T14" fmla="*/ 5 w 270"/>
                  <a:gd name="T15" fmla="*/ 30 h 282"/>
                  <a:gd name="T16" fmla="*/ 0 w 270"/>
                  <a:gd name="T17" fmla="*/ 27 h 282"/>
                  <a:gd name="T18" fmla="*/ 5 w 270"/>
                  <a:gd name="T19" fmla="*/ 21 h 282"/>
                  <a:gd name="T20" fmla="*/ 13 w 270"/>
                  <a:gd name="T21" fmla="*/ 17 h 282"/>
                  <a:gd name="T22" fmla="*/ 13 w 270"/>
                  <a:gd name="T23" fmla="*/ 5 h 282"/>
                  <a:gd name="T24" fmla="*/ 15 w 270"/>
                  <a:gd name="T25" fmla="*/ 3 h 282"/>
                  <a:gd name="T26" fmla="*/ 20 w 270"/>
                  <a:gd name="T27" fmla="*/ 5 h 282"/>
                  <a:gd name="T28" fmla="*/ 39 w 270"/>
                  <a:gd name="T29" fmla="*/ 0 h 282"/>
                  <a:gd name="T30" fmla="*/ 39 w 270"/>
                  <a:gd name="T31" fmla="*/ 5 h 282"/>
                  <a:gd name="T32" fmla="*/ 50 w 270"/>
                  <a:gd name="T33" fmla="*/ 7 h 282"/>
                  <a:gd name="T34" fmla="*/ 55 w 270"/>
                  <a:gd name="T35" fmla="*/ 12 h 282"/>
                  <a:gd name="T36" fmla="*/ 95 w 270"/>
                  <a:gd name="T37" fmla="*/ 17 h 282"/>
                  <a:gd name="T38" fmla="*/ 103 w 270"/>
                  <a:gd name="T39" fmla="*/ 21 h 282"/>
                  <a:gd name="T40" fmla="*/ 99 w 270"/>
                  <a:gd name="T41" fmla="*/ 29 h 282"/>
                  <a:gd name="T42" fmla="*/ 105 w 270"/>
                  <a:gd name="T43" fmla="*/ 29 h 282"/>
                  <a:gd name="T44" fmla="*/ 103 w 270"/>
                  <a:gd name="T45" fmla="*/ 32 h 282"/>
                  <a:gd name="T46" fmla="*/ 108 w 270"/>
                  <a:gd name="T47" fmla="*/ 32 h 282"/>
                  <a:gd name="T48" fmla="*/ 99 w 270"/>
                  <a:gd name="T49" fmla="*/ 42 h 282"/>
                  <a:gd name="T50" fmla="*/ 103 w 270"/>
                  <a:gd name="T51" fmla="*/ 46 h 282"/>
                  <a:gd name="T52" fmla="*/ 118 w 270"/>
                  <a:gd name="T53" fmla="*/ 29 h 282"/>
                  <a:gd name="T54" fmla="*/ 108 w 270"/>
                  <a:gd name="T55" fmla="*/ 54 h 282"/>
                  <a:gd name="T56" fmla="*/ 105 w 270"/>
                  <a:gd name="T57" fmla="*/ 70 h 282"/>
                  <a:gd name="T58" fmla="*/ 110 w 270"/>
                  <a:gd name="T59" fmla="*/ 85 h 282"/>
                  <a:gd name="T60" fmla="*/ 55 w 270"/>
                  <a:gd name="T61" fmla="*/ 87 h 282"/>
                  <a:gd name="T62" fmla="*/ 50 w 270"/>
                  <a:gd name="T63" fmla="*/ 89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3" name="Freeform 251"/>
              <p:cNvSpPr>
                <a:spLocks noChangeAspect="1"/>
              </p:cNvSpPr>
              <p:nvPr/>
            </p:nvSpPr>
            <p:spPr bwMode="auto">
              <a:xfrm>
                <a:off x="4468" y="1171"/>
                <a:ext cx="205" cy="196"/>
              </a:xfrm>
              <a:custGeom>
                <a:avLst/>
                <a:gdLst>
                  <a:gd name="T0" fmla="*/ 50 w 270"/>
                  <a:gd name="T1" fmla="*/ 89 h 288"/>
                  <a:gd name="T2" fmla="*/ 42 w 270"/>
                  <a:gd name="T3" fmla="*/ 83 h 288"/>
                  <a:gd name="T4" fmla="*/ 39 w 270"/>
                  <a:gd name="T5" fmla="*/ 78 h 288"/>
                  <a:gd name="T6" fmla="*/ 42 w 270"/>
                  <a:gd name="T7" fmla="*/ 73 h 288"/>
                  <a:gd name="T8" fmla="*/ 37 w 270"/>
                  <a:gd name="T9" fmla="*/ 68 h 288"/>
                  <a:gd name="T10" fmla="*/ 34 w 270"/>
                  <a:gd name="T11" fmla="*/ 59 h 288"/>
                  <a:gd name="T12" fmla="*/ 5 w 270"/>
                  <a:gd name="T13" fmla="*/ 44 h 288"/>
                  <a:gd name="T14" fmla="*/ 5 w 270"/>
                  <a:gd name="T15" fmla="*/ 30 h 288"/>
                  <a:gd name="T16" fmla="*/ 0 w 270"/>
                  <a:gd name="T17" fmla="*/ 27 h 288"/>
                  <a:gd name="T18" fmla="*/ 5 w 270"/>
                  <a:gd name="T19" fmla="*/ 21 h 288"/>
                  <a:gd name="T20" fmla="*/ 13 w 270"/>
                  <a:gd name="T21" fmla="*/ 17 h 288"/>
                  <a:gd name="T22" fmla="*/ 13 w 270"/>
                  <a:gd name="T23" fmla="*/ 5 h 288"/>
                  <a:gd name="T24" fmla="*/ 15 w 270"/>
                  <a:gd name="T25" fmla="*/ 3 h 288"/>
                  <a:gd name="T26" fmla="*/ 20 w 270"/>
                  <a:gd name="T27" fmla="*/ 5 h 288"/>
                  <a:gd name="T28" fmla="*/ 39 w 270"/>
                  <a:gd name="T29" fmla="*/ 0 h 288"/>
                  <a:gd name="T30" fmla="*/ 39 w 270"/>
                  <a:gd name="T31" fmla="*/ 5 h 288"/>
                  <a:gd name="T32" fmla="*/ 50 w 270"/>
                  <a:gd name="T33" fmla="*/ 7 h 288"/>
                  <a:gd name="T34" fmla="*/ 55 w 270"/>
                  <a:gd name="T35" fmla="*/ 12 h 288"/>
                  <a:gd name="T36" fmla="*/ 95 w 270"/>
                  <a:gd name="T37" fmla="*/ 17 h 288"/>
                  <a:gd name="T38" fmla="*/ 103 w 270"/>
                  <a:gd name="T39" fmla="*/ 21 h 288"/>
                  <a:gd name="T40" fmla="*/ 99 w 270"/>
                  <a:gd name="T41" fmla="*/ 29 h 288"/>
                  <a:gd name="T42" fmla="*/ 105 w 270"/>
                  <a:gd name="T43" fmla="*/ 29 h 288"/>
                  <a:gd name="T44" fmla="*/ 103 w 270"/>
                  <a:gd name="T45" fmla="*/ 32 h 288"/>
                  <a:gd name="T46" fmla="*/ 108 w 270"/>
                  <a:gd name="T47" fmla="*/ 32 h 288"/>
                  <a:gd name="T48" fmla="*/ 99 w 270"/>
                  <a:gd name="T49" fmla="*/ 42 h 288"/>
                  <a:gd name="T50" fmla="*/ 103 w 270"/>
                  <a:gd name="T51" fmla="*/ 46 h 288"/>
                  <a:gd name="T52" fmla="*/ 118 w 270"/>
                  <a:gd name="T53" fmla="*/ 29 h 288"/>
                  <a:gd name="T54" fmla="*/ 108 w 270"/>
                  <a:gd name="T55" fmla="*/ 54 h 288"/>
                  <a:gd name="T56" fmla="*/ 105 w 270"/>
                  <a:gd name="T57" fmla="*/ 70 h 288"/>
                  <a:gd name="T58" fmla="*/ 110 w 270"/>
                  <a:gd name="T59" fmla="*/ 85 h 288"/>
                  <a:gd name="T60" fmla="*/ 55 w 270"/>
                  <a:gd name="T61" fmla="*/ 87 h 288"/>
                  <a:gd name="T62" fmla="*/ 50 w 270"/>
                  <a:gd name="T63" fmla="*/ 89 h 288"/>
                  <a:gd name="T64" fmla="*/ 50 w 270"/>
                  <a:gd name="T65" fmla="*/ 9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4" name="Freeform 252"/>
              <p:cNvSpPr>
                <a:spLocks noChangeAspect="1"/>
              </p:cNvSpPr>
              <p:nvPr/>
            </p:nvSpPr>
            <p:spPr bwMode="auto">
              <a:xfrm>
                <a:off x="3813" y="1220"/>
                <a:ext cx="270" cy="200"/>
              </a:xfrm>
              <a:custGeom>
                <a:avLst/>
                <a:gdLst>
                  <a:gd name="T0" fmla="*/ 152 w 354"/>
                  <a:gd name="T1" fmla="*/ 53 h 294"/>
                  <a:gd name="T2" fmla="*/ 149 w 354"/>
                  <a:gd name="T3" fmla="*/ 93 h 294"/>
                  <a:gd name="T4" fmla="*/ 43 w 354"/>
                  <a:gd name="T5" fmla="*/ 85 h 294"/>
                  <a:gd name="T6" fmla="*/ 0 w 354"/>
                  <a:gd name="T7" fmla="*/ 79 h 294"/>
                  <a:gd name="T8" fmla="*/ 5 w 354"/>
                  <a:gd name="T9" fmla="*/ 61 h 294"/>
                  <a:gd name="T10" fmla="*/ 16 w 354"/>
                  <a:gd name="T11" fmla="*/ 10 h 294"/>
                  <a:gd name="T12" fmla="*/ 18 w 354"/>
                  <a:gd name="T13" fmla="*/ 0 h 294"/>
                  <a:gd name="T14" fmla="*/ 157 w 354"/>
                  <a:gd name="T15" fmla="*/ 11 h 294"/>
                  <a:gd name="T16" fmla="*/ 154 w 354"/>
                  <a:gd name="T17" fmla="*/ 44 h 294"/>
                  <a:gd name="T18" fmla="*/ 152 w 354"/>
                  <a:gd name="T19" fmla="*/ 53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125" name="Freeform 253"/>
              <p:cNvSpPr>
                <a:spLocks noChangeAspect="1"/>
              </p:cNvSpPr>
              <p:nvPr/>
            </p:nvSpPr>
            <p:spPr bwMode="auto">
              <a:xfrm>
                <a:off x="3813" y="1220"/>
                <a:ext cx="270" cy="200"/>
              </a:xfrm>
              <a:custGeom>
                <a:avLst/>
                <a:gdLst>
                  <a:gd name="T0" fmla="*/ 152 w 354"/>
                  <a:gd name="T1" fmla="*/ 53 h 294"/>
                  <a:gd name="T2" fmla="*/ 149 w 354"/>
                  <a:gd name="T3" fmla="*/ 93 h 294"/>
                  <a:gd name="T4" fmla="*/ 43 w 354"/>
                  <a:gd name="T5" fmla="*/ 85 h 294"/>
                  <a:gd name="T6" fmla="*/ 0 w 354"/>
                  <a:gd name="T7" fmla="*/ 79 h 294"/>
                  <a:gd name="T8" fmla="*/ 5 w 354"/>
                  <a:gd name="T9" fmla="*/ 61 h 294"/>
                  <a:gd name="T10" fmla="*/ 16 w 354"/>
                  <a:gd name="T11" fmla="*/ 10 h 294"/>
                  <a:gd name="T12" fmla="*/ 18 w 354"/>
                  <a:gd name="T13" fmla="*/ 0 h 294"/>
                  <a:gd name="T14" fmla="*/ 157 w 354"/>
                  <a:gd name="T15" fmla="*/ 11 h 294"/>
                  <a:gd name="T16" fmla="*/ 154 w 354"/>
                  <a:gd name="T17" fmla="*/ 44 h 294"/>
                  <a:gd name="T18" fmla="*/ 152 w 354"/>
                  <a:gd name="T19" fmla="*/ 53 h 294"/>
                  <a:gd name="T20" fmla="*/ 152 w 354"/>
                  <a:gd name="T21" fmla="*/ 54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grpSp>
        <p:sp>
          <p:nvSpPr>
            <p:cNvPr id="20003" name="Rectangle 254"/>
            <p:cNvSpPr>
              <a:spLocks noChangeArrowheads="1"/>
            </p:cNvSpPr>
            <p:nvPr/>
          </p:nvSpPr>
          <p:spPr bwMode="auto">
            <a:xfrm>
              <a:off x="916" y="2592"/>
              <a:ext cx="576" cy="240"/>
            </a:xfrm>
            <a:prstGeom prst="rect">
              <a:avLst/>
            </a:prstGeom>
            <a:noFill/>
            <a:ln w="9525">
              <a:noFill/>
              <a:miter lim="800000"/>
              <a:headEnd/>
              <a:tailEnd/>
            </a:ln>
          </p:spPr>
          <p:txBody>
            <a:bodyPr wrap="none" anchor="ctr"/>
            <a:lstStyle/>
            <a:p>
              <a:pPr algn="ctr" eaLnBrk="0" fontAlgn="base" hangingPunct="0">
                <a:spcBef>
                  <a:spcPct val="0"/>
                </a:spcBef>
                <a:spcAft>
                  <a:spcPct val="0"/>
                </a:spcAft>
              </a:pPr>
              <a:r>
                <a:rPr lang="en-US" sz="1600" b="1" dirty="0">
                  <a:latin typeface="Garamond" pitchFamily="18" charset="0"/>
                </a:rPr>
                <a:t>1994</a:t>
              </a:r>
            </a:p>
          </p:txBody>
        </p:sp>
      </p:grpSp>
      <p:grpSp>
        <p:nvGrpSpPr>
          <p:cNvPr id="6" name="Group 255"/>
          <p:cNvGrpSpPr>
            <a:grpSpLocks/>
          </p:cNvGrpSpPr>
          <p:nvPr/>
        </p:nvGrpSpPr>
        <p:grpSpPr bwMode="auto">
          <a:xfrm>
            <a:off x="5086351" y="1371600"/>
            <a:ext cx="2100263" cy="1981200"/>
            <a:chOff x="2244" y="912"/>
            <a:chExt cx="1323" cy="1248"/>
          </a:xfrm>
        </p:grpSpPr>
        <p:grpSp>
          <p:nvGrpSpPr>
            <p:cNvPr id="19878" name="Group 256"/>
            <p:cNvGrpSpPr>
              <a:grpSpLocks noChangeAspect="1"/>
            </p:cNvGrpSpPr>
            <p:nvPr/>
          </p:nvGrpSpPr>
          <p:grpSpPr bwMode="auto">
            <a:xfrm>
              <a:off x="2244" y="980"/>
              <a:ext cx="1323" cy="1180"/>
              <a:chOff x="0" y="1152"/>
              <a:chExt cx="2832" cy="2262"/>
            </a:xfrm>
          </p:grpSpPr>
          <p:sp>
            <p:nvSpPr>
              <p:cNvPr id="19880" name="AutoShape 257"/>
              <p:cNvSpPr>
                <a:spLocks noChangeAspect="1" noChangeArrowheads="1"/>
              </p:cNvSpPr>
              <p:nvPr/>
            </p:nvSpPr>
            <p:spPr bwMode="auto">
              <a:xfrm>
                <a:off x="0" y="1152"/>
                <a:ext cx="2826" cy="2256"/>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1" name="Rectangle 258"/>
              <p:cNvSpPr>
                <a:spLocks noChangeAspect="1" noChangeArrowheads="1"/>
              </p:cNvSpPr>
              <p:nvPr/>
            </p:nvSpPr>
            <p:spPr bwMode="auto">
              <a:xfrm>
                <a:off x="0" y="1152"/>
                <a:ext cx="2832" cy="2262"/>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2" name="Rectangle 259"/>
              <p:cNvSpPr>
                <a:spLocks noChangeAspect="1" noChangeArrowheads="1"/>
              </p:cNvSpPr>
              <p:nvPr/>
            </p:nvSpPr>
            <p:spPr bwMode="auto">
              <a:xfrm>
                <a:off x="36" y="1188"/>
                <a:ext cx="2760" cy="2184"/>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3" name="Freeform 260"/>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4" name="Freeform 261"/>
              <p:cNvSpPr>
                <a:spLocks noChangeAspect="1"/>
              </p:cNvSpPr>
              <p:nvPr/>
            </p:nvSpPr>
            <p:spPr bwMode="auto">
              <a:xfrm>
                <a:off x="1848" y="2490"/>
                <a:ext cx="192" cy="312"/>
              </a:xfrm>
              <a:custGeom>
                <a:avLst/>
                <a:gdLst>
                  <a:gd name="T0" fmla="*/ 192 w 192"/>
                  <a:gd name="T1" fmla="*/ 246 h 312"/>
                  <a:gd name="T2" fmla="*/ 54 w 192"/>
                  <a:gd name="T3" fmla="*/ 258 h 312"/>
                  <a:gd name="T4" fmla="*/ 54 w 192"/>
                  <a:gd name="T5" fmla="*/ 270 h 312"/>
                  <a:gd name="T6" fmla="*/ 66 w 192"/>
                  <a:gd name="T7" fmla="*/ 282 h 312"/>
                  <a:gd name="T8" fmla="*/ 66 w 192"/>
                  <a:gd name="T9" fmla="*/ 300 h 312"/>
                  <a:gd name="T10" fmla="*/ 36 w 192"/>
                  <a:gd name="T11" fmla="*/ 312 h 312"/>
                  <a:gd name="T12" fmla="*/ 48 w 192"/>
                  <a:gd name="T13" fmla="*/ 306 h 312"/>
                  <a:gd name="T14" fmla="*/ 30 w 192"/>
                  <a:gd name="T15" fmla="*/ 276 h 312"/>
                  <a:gd name="T16" fmla="*/ 24 w 192"/>
                  <a:gd name="T17" fmla="*/ 306 h 312"/>
                  <a:gd name="T18" fmla="*/ 12 w 192"/>
                  <a:gd name="T19" fmla="*/ 300 h 312"/>
                  <a:gd name="T20" fmla="*/ 12 w 192"/>
                  <a:gd name="T21" fmla="*/ 282 h 312"/>
                  <a:gd name="T22" fmla="*/ 0 w 192"/>
                  <a:gd name="T23" fmla="*/ 210 h 312"/>
                  <a:gd name="T24" fmla="*/ 0 w 192"/>
                  <a:gd name="T25" fmla="*/ 6 h 312"/>
                  <a:gd name="T26" fmla="*/ 132 w 192"/>
                  <a:gd name="T27" fmla="*/ 0 h 312"/>
                  <a:gd name="T28" fmla="*/ 168 w 192"/>
                  <a:gd name="T29" fmla="*/ 132 h 312"/>
                  <a:gd name="T30" fmla="*/ 192 w 192"/>
                  <a:gd name="T31" fmla="*/ 168 h 312"/>
                  <a:gd name="T32" fmla="*/ 180 w 192"/>
                  <a:gd name="T33" fmla="*/ 192 h 312"/>
                  <a:gd name="T34" fmla="*/ 192 w 192"/>
                  <a:gd name="T35" fmla="*/ 246 h 312"/>
                  <a:gd name="T36" fmla="*/ 192 w 192"/>
                  <a:gd name="T37" fmla="*/ 252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5" name="Freeform 262"/>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6" name="Freeform 263"/>
              <p:cNvSpPr>
                <a:spLocks noChangeAspect="1"/>
              </p:cNvSpPr>
              <p:nvPr/>
            </p:nvSpPr>
            <p:spPr bwMode="auto">
              <a:xfrm>
                <a:off x="84" y="2628"/>
                <a:ext cx="534" cy="468"/>
              </a:xfrm>
              <a:custGeom>
                <a:avLst/>
                <a:gdLst>
                  <a:gd name="T0" fmla="*/ 6 w 534"/>
                  <a:gd name="T1" fmla="*/ 264 h 468"/>
                  <a:gd name="T2" fmla="*/ 6 w 534"/>
                  <a:gd name="T3" fmla="*/ 270 h 468"/>
                  <a:gd name="T4" fmla="*/ 30 w 534"/>
                  <a:gd name="T5" fmla="*/ 294 h 468"/>
                  <a:gd name="T6" fmla="*/ 24 w 534"/>
                  <a:gd name="T7" fmla="*/ 324 h 468"/>
                  <a:gd name="T8" fmla="*/ 60 w 534"/>
                  <a:gd name="T9" fmla="*/ 300 h 468"/>
                  <a:gd name="T10" fmla="*/ 42 w 534"/>
                  <a:gd name="T11" fmla="*/ 360 h 468"/>
                  <a:gd name="T12" fmla="*/ 84 w 534"/>
                  <a:gd name="T13" fmla="*/ 378 h 468"/>
                  <a:gd name="T14" fmla="*/ 96 w 534"/>
                  <a:gd name="T15" fmla="*/ 372 h 468"/>
                  <a:gd name="T16" fmla="*/ 96 w 534"/>
                  <a:gd name="T17" fmla="*/ 408 h 468"/>
                  <a:gd name="T18" fmla="*/ 54 w 534"/>
                  <a:gd name="T19" fmla="*/ 450 h 468"/>
                  <a:gd name="T20" fmla="*/ 0 w 534"/>
                  <a:gd name="T21" fmla="*/ 468 h 468"/>
                  <a:gd name="T22" fmla="*/ 60 w 534"/>
                  <a:gd name="T23" fmla="*/ 450 h 468"/>
                  <a:gd name="T24" fmla="*/ 78 w 534"/>
                  <a:gd name="T25" fmla="*/ 444 h 468"/>
                  <a:gd name="T26" fmla="*/ 90 w 534"/>
                  <a:gd name="T27" fmla="*/ 438 h 468"/>
                  <a:gd name="T28" fmla="*/ 168 w 534"/>
                  <a:gd name="T29" fmla="*/ 372 h 468"/>
                  <a:gd name="T30" fmla="*/ 204 w 534"/>
                  <a:gd name="T31" fmla="*/ 306 h 468"/>
                  <a:gd name="T32" fmla="*/ 210 w 534"/>
                  <a:gd name="T33" fmla="*/ 300 h 468"/>
                  <a:gd name="T34" fmla="*/ 216 w 534"/>
                  <a:gd name="T35" fmla="*/ 306 h 468"/>
                  <a:gd name="T36" fmla="*/ 198 w 534"/>
                  <a:gd name="T37" fmla="*/ 318 h 468"/>
                  <a:gd name="T38" fmla="*/ 204 w 534"/>
                  <a:gd name="T39" fmla="*/ 348 h 468"/>
                  <a:gd name="T40" fmla="*/ 210 w 534"/>
                  <a:gd name="T41" fmla="*/ 360 h 468"/>
                  <a:gd name="T42" fmla="*/ 234 w 534"/>
                  <a:gd name="T43" fmla="*/ 342 h 468"/>
                  <a:gd name="T44" fmla="*/ 246 w 534"/>
                  <a:gd name="T45" fmla="*/ 318 h 468"/>
                  <a:gd name="T46" fmla="*/ 258 w 534"/>
                  <a:gd name="T47" fmla="*/ 318 h 468"/>
                  <a:gd name="T48" fmla="*/ 354 w 534"/>
                  <a:gd name="T49" fmla="*/ 342 h 468"/>
                  <a:gd name="T50" fmla="*/ 372 w 534"/>
                  <a:gd name="T51" fmla="*/ 336 h 468"/>
                  <a:gd name="T52" fmla="*/ 378 w 534"/>
                  <a:gd name="T53" fmla="*/ 354 h 468"/>
                  <a:gd name="T54" fmla="*/ 384 w 534"/>
                  <a:gd name="T55" fmla="*/ 360 h 468"/>
                  <a:gd name="T56" fmla="*/ 420 w 534"/>
                  <a:gd name="T57" fmla="*/ 366 h 468"/>
                  <a:gd name="T58" fmla="*/ 432 w 534"/>
                  <a:gd name="T59" fmla="*/ 372 h 468"/>
                  <a:gd name="T60" fmla="*/ 438 w 534"/>
                  <a:gd name="T61" fmla="*/ 366 h 468"/>
                  <a:gd name="T62" fmla="*/ 498 w 534"/>
                  <a:gd name="T63" fmla="*/ 414 h 468"/>
                  <a:gd name="T64" fmla="*/ 510 w 534"/>
                  <a:gd name="T65" fmla="*/ 414 h 468"/>
                  <a:gd name="T66" fmla="*/ 534 w 534"/>
                  <a:gd name="T67" fmla="*/ 444 h 468"/>
                  <a:gd name="T68" fmla="*/ 492 w 534"/>
                  <a:gd name="T69" fmla="*/ 408 h 468"/>
                  <a:gd name="T70" fmla="*/ 396 w 534"/>
                  <a:gd name="T71" fmla="*/ 360 h 468"/>
                  <a:gd name="T72" fmla="*/ 378 w 534"/>
                  <a:gd name="T73" fmla="*/ 336 h 468"/>
                  <a:gd name="T74" fmla="*/ 342 w 534"/>
                  <a:gd name="T75" fmla="*/ 324 h 468"/>
                  <a:gd name="T76" fmla="*/ 204 w 534"/>
                  <a:gd name="T77" fmla="*/ 30 h 468"/>
                  <a:gd name="T78" fmla="*/ 174 w 534"/>
                  <a:gd name="T79" fmla="*/ 18 h 468"/>
                  <a:gd name="T80" fmla="*/ 48 w 534"/>
                  <a:gd name="T81" fmla="*/ 66 h 468"/>
                  <a:gd name="T82" fmla="*/ 96 w 534"/>
                  <a:gd name="T83" fmla="*/ 120 h 468"/>
                  <a:gd name="T84" fmla="*/ 90 w 534"/>
                  <a:gd name="T85" fmla="*/ 126 h 468"/>
                  <a:gd name="T86" fmla="*/ 84 w 534"/>
                  <a:gd name="T87" fmla="*/ 150 h 468"/>
                  <a:gd name="T88" fmla="*/ 72 w 534"/>
                  <a:gd name="T89" fmla="*/ 126 h 468"/>
                  <a:gd name="T90" fmla="*/ 12 w 534"/>
                  <a:gd name="T91" fmla="*/ 138 h 468"/>
                  <a:gd name="T92" fmla="*/ 24 w 534"/>
                  <a:gd name="T93" fmla="*/ 156 h 468"/>
                  <a:gd name="T94" fmla="*/ 66 w 534"/>
                  <a:gd name="T95" fmla="*/ 186 h 468"/>
                  <a:gd name="T96" fmla="*/ 90 w 534"/>
                  <a:gd name="T97" fmla="*/ 186 h 468"/>
                  <a:gd name="T98" fmla="*/ 84 w 534"/>
                  <a:gd name="T99" fmla="*/ 222 h 468"/>
                  <a:gd name="T100" fmla="*/ 48 w 534"/>
                  <a:gd name="T101" fmla="*/ 234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7" name="Freeform 264"/>
              <p:cNvSpPr>
                <a:spLocks noChangeAspect="1"/>
              </p:cNvSpPr>
              <p:nvPr/>
            </p:nvSpPr>
            <p:spPr bwMode="auto">
              <a:xfrm>
                <a:off x="432" y="2298"/>
                <a:ext cx="348" cy="402"/>
              </a:xfrm>
              <a:custGeom>
                <a:avLst/>
                <a:gdLst>
                  <a:gd name="T0" fmla="*/ 294 w 348"/>
                  <a:gd name="T1" fmla="*/ 402 h 402"/>
                  <a:gd name="T2" fmla="*/ 186 w 348"/>
                  <a:gd name="T3" fmla="*/ 384 h 402"/>
                  <a:gd name="T4" fmla="*/ 0 w 348"/>
                  <a:gd name="T5" fmla="*/ 276 h 402"/>
                  <a:gd name="T6" fmla="*/ 6 w 348"/>
                  <a:gd name="T7" fmla="*/ 264 h 402"/>
                  <a:gd name="T8" fmla="*/ 12 w 348"/>
                  <a:gd name="T9" fmla="*/ 264 h 402"/>
                  <a:gd name="T10" fmla="*/ 24 w 348"/>
                  <a:gd name="T11" fmla="*/ 258 h 402"/>
                  <a:gd name="T12" fmla="*/ 18 w 348"/>
                  <a:gd name="T13" fmla="*/ 228 h 402"/>
                  <a:gd name="T14" fmla="*/ 30 w 348"/>
                  <a:gd name="T15" fmla="*/ 210 h 402"/>
                  <a:gd name="T16" fmla="*/ 36 w 348"/>
                  <a:gd name="T17" fmla="*/ 186 h 402"/>
                  <a:gd name="T18" fmla="*/ 60 w 348"/>
                  <a:gd name="T19" fmla="*/ 174 h 402"/>
                  <a:gd name="T20" fmla="*/ 42 w 348"/>
                  <a:gd name="T21" fmla="*/ 120 h 402"/>
                  <a:gd name="T22" fmla="*/ 42 w 348"/>
                  <a:gd name="T23" fmla="*/ 114 h 402"/>
                  <a:gd name="T24" fmla="*/ 48 w 348"/>
                  <a:gd name="T25" fmla="*/ 54 h 402"/>
                  <a:gd name="T26" fmla="*/ 60 w 348"/>
                  <a:gd name="T27" fmla="*/ 48 h 402"/>
                  <a:gd name="T28" fmla="*/ 78 w 348"/>
                  <a:gd name="T29" fmla="*/ 60 h 402"/>
                  <a:gd name="T30" fmla="*/ 96 w 348"/>
                  <a:gd name="T31" fmla="*/ 0 h 402"/>
                  <a:gd name="T32" fmla="*/ 348 w 348"/>
                  <a:gd name="T33" fmla="*/ 42 h 402"/>
                  <a:gd name="T34" fmla="*/ 306 w 348"/>
                  <a:gd name="T35" fmla="*/ 330 h 402"/>
                  <a:gd name="T36" fmla="*/ 294 w 348"/>
                  <a:gd name="T37" fmla="*/ 402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8" name="Freeform 265"/>
              <p:cNvSpPr>
                <a:spLocks noChangeAspect="1"/>
              </p:cNvSpPr>
              <p:nvPr/>
            </p:nvSpPr>
            <p:spPr bwMode="auto">
              <a:xfrm>
                <a:off x="432" y="2298"/>
                <a:ext cx="348" cy="408"/>
              </a:xfrm>
              <a:custGeom>
                <a:avLst/>
                <a:gdLst>
                  <a:gd name="T0" fmla="*/ 294 w 348"/>
                  <a:gd name="T1" fmla="*/ 402 h 408"/>
                  <a:gd name="T2" fmla="*/ 186 w 348"/>
                  <a:gd name="T3" fmla="*/ 384 h 408"/>
                  <a:gd name="T4" fmla="*/ 0 w 348"/>
                  <a:gd name="T5" fmla="*/ 276 h 408"/>
                  <a:gd name="T6" fmla="*/ 6 w 348"/>
                  <a:gd name="T7" fmla="*/ 264 h 408"/>
                  <a:gd name="T8" fmla="*/ 12 w 348"/>
                  <a:gd name="T9" fmla="*/ 264 h 408"/>
                  <a:gd name="T10" fmla="*/ 24 w 348"/>
                  <a:gd name="T11" fmla="*/ 258 h 408"/>
                  <a:gd name="T12" fmla="*/ 18 w 348"/>
                  <a:gd name="T13" fmla="*/ 228 h 408"/>
                  <a:gd name="T14" fmla="*/ 30 w 348"/>
                  <a:gd name="T15" fmla="*/ 210 h 408"/>
                  <a:gd name="T16" fmla="*/ 36 w 348"/>
                  <a:gd name="T17" fmla="*/ 186 h 408"/>
                  <a:gd name="T18" fmla="*/ 60 w 348"/>
                  <a:gd name="T19" fmla="*/ 174 h 408"/>
                  <a:gd name="T20" fmla="*/ 42 w 348"/>
                  <a:gd name="T21" fmla="*/ 120 h 408"/>
                  <a:gd name="T22" fmla="*/ 42 w 348"/>
                  <a:gd name="T23" fmla="*/ 114 h 408"/>
                  <a:gd name="T24" fmla="*/ 48 w 348"/>
                  <a:gd name="T25" fmla="*/ 54 h 408"/>
                  <a:gd name="T26" fmla="*/ 60 w 348"/>
                  <a:gd name="T27" fmla="*/ 48 h 408"/>
                  <a:gd name="T28" fmla="*/ 78 w 348"/>
                  <a:gd name="T29" fmla="*/ 60 h 408"/>
                  <a:gd name="T30" fmla="*/ 96 w 348"/>
                  <a:gd name="T31" fmla="*/ 0 h 408"/>
                  <a:gd name="T32" fmla="*/ 348 w 348"/>
                  <a:gd name="T33" fmla="*/ 42 h 408"/>
                  <a:gd name="T34" fmla="*/ 306 w 348"/>
                  <a:gd name="T35" fmla="*/ 330 h 408"/>
                  <a:gd name="T36" fmla="*/ 294 w 348"/>
                  <a:gd name="T37" fmla="*/ 402 h 408"/>
                  <a:gd name="T38" fmla="*/ 294 w 348"/>
                  <a:gd name="T39" fmla="*/ 40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89" name="Freeform 266"/>
              <p:cNvSpPr>
                <a:spLocks noChangeAspect="1"/>
              </p:cNvSpPr>
              <p:nvPr/>
            </p:nvSpPr>
            <p:spPr bwMode="auto">
              <a:xfrm>
                <a:off x="1512" y="2412"/>
                <a:ext cx="258" cy="228"/>
              </a:xfrm>
              <a:custGeom>
                <a:avLst/>
                <a:gdLst>
                  <a:gd name="T0" fmla="*/ 186 w 258"/>
                  <a:gd name="T1" fmla="*/ 228 h 228"/>
                  <a:gd name="T2" fmla="*/ 30 w 258"/>
                  <a:gd name="T3" fmla="*/ 228 h 228"/>
                  <a:gd name="T4" fmla="*/ 30 w 258"/>
                  <a:gd name="T5" fmla="*/ 192 h 228"/>
                  <a:gd name="T6" fmla="*/ 6 w 258"/>
                  <a:gd name="T7" fmla="*/ 186 h 228"/>
                  <a:gd name="T8" fmla="*/ 12 w 258"/>
                  <a:gd name="T9" fmla="*/ 78 h 228"/>
                  <a:gd name="T10" fmla="*/ 0 w 258"/>
                  <a:gd name="T11" fmla="*/ 6 h 228"/>
                  <a:gd name="T12" fmla="*/ 228 w 258"/>
                  <a:gd name="T13" fmla="*/ 0 h 228"/>
                  <a:gd name="T14" fmla="*/ 234 w 258"/>
                  <a:gd name="T15" fmla="*/ 12 h 228"/>
                  <a:gd name="T16" fmla="*/ 216 w 258"/>
                  <a:gd name="T17" fmla="*/ 30 h 228"/>
                  <a:gd name="T18" fmla="*/ 258 w 258"/>
                  <a:gd name="T19" fmla="*/ 30 h 228"/>
                  <a:gd name="T20" fmla="*/ 240 w 258"/>
                  <a:gd name="T21" fmla="*/ 48 h 228"/>
                  <a:gd name="T22" fmla="*/ 246 w 258"/>
                  <a:gd name="T23" fmla="*/ 60 h 228"/>
                  <a:gd name="T24" fmla="*/ 228 w 258"/>
                  <a:gd name="T25" fmla="*/ 66 h 228"/>
                  <a:gd name="T26" fmla="*/ 240 w 258"/>
                  <a:gd name="T27" fmla="*/ 84 h 228"/>
                  <a:gd name="T28" fmla="*/ 228 w 258"/>
                  <a:gd name="T29" fmla="*/ 96 h 228"/>
                  <a:gd name="T30" fmla="*/ 216 w 258"/>
                  <a:gd name="T31" fmla="*/ 108 h 228"/>
                  <a:gd name="T32" fmla="*/ 216 w 258"/>
                  <a:gd name="T33" fmla="*/ 132 h 228"/>
                  <a:gd name="T34" fmla="*/ 186 w 258"/>
                  <a:gd name="T35" fmla="*/ 162 h 228"/>
                  <a:gd name="T36" fmla="*/ 192 w 258"/>
                  <a:gd name="T37" fmla="*/ 180 h 228"/>
                  <a:gd name="T38" fmla="*/ 180 w 258"/>
                  <a:gd name="T39" fmla="*/ 180 h 228"/>
                  <a:gd name="T40" fmla="*/ 180 w 258"/>
                  <a:gd name="T41" fmla="*/ 198 h 228"/>
                  <a:gd name="T42" fmla="*/ 192 w 258"/>
                  <a:gd name="T43" fmla="*/ 198 h 228"/>
                  <a:gd name="T44" fmla="*/ 186 w 258"/>
                  <a:gd name="T45" fmla="*/ 204 h 228"/>
                  <a:gd name="T46" fmla="*/ 192 w 258"/>
                  <a:gd name="T47" fmla="*/ 210 h 228"/>
                  <a:gd name="T48" fmla="*/ 186 w 258"/>
                  <a:gd name="T49" fmla="*/ 222 h 228"/>
                  <a:gd name="T50" fmla="*/ 186 w 258"/>
                  <a:gd name="T51" fmla="*/ 22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0" name="Freeform 267"/>
              <p:cNvSpPr>
                <a:spLocks noChangeAspect="1"/>
              </p:cNvSpPr>
              <p:nvPr/>
            </p:nvSpPr>
            <p:spPr bwMode="auto">
              <a:xfrm>
                <a:off x="1512" y="2412"/>
                <a:ext cx="258" cy="234"/>
              </a:xfrm>
              <a:custGeom>
                <a:avLst/>
                <a:gdLst>
                  <a:gd name="T0" fmla="*/ 186 w 258"/>
                  <a:gd name="T1" fmla="*/ 228 h 234"/>
                  <a:gd name="T2" fmla="*/ 30 w 258"/>
                  <a:gd name="T3" fmla="*/ 228 h 234"/>
                  <a:gd name="T4" fmla="*/ 30 w 258"/>
                  <a:gd name="T5" fmla="*/ 192 h 234"/>
                  <a:gd name="T6" fmla="*/ 6 w 258"/>
                  <a:gd name="T7" fmla="*/ 186 h 234"/>
                  <a:gd name="T8" fmla="*/ 12 w 258"/>
                  <a:gd name="T9" fmla="*/ 78 h 234"/>
                  <a:gd name="T10" fmla="*/ 0 w 258"/>
                  <a:gd name="T11" fmla="*/ 6 h 234"/>
                  <a:gd name="T12" fmla="*/ 228 w 258"/>
                  <a:gd name="T13" fmla="*/ 0 h 234"/>
                  <a:gd name="T14" fmla="*/ 234 w 258"/>
                  <a:gd name="T15" fmla="*/ 12 h 234"/>
                  <a:gd name="T16" fmla="*/ 216 w 258"/>
                  <a:gd name="T17" fmla="*/ 30 h 234"/>
                  <a:gd name="T18" fmla="*/ 258 w 258"/>
                  <a:gd name="T19" fmla="*/ 30 h 234"/>
                  <a:gd name="T20" fmla="*/ 240 w 258"/>
                  <a:gd name="T21" fmla="*/ 48 h 234"/>
                  <a:gd name="T22" fmla="*/ 246 w 258"/>
                  <a:gd name="T23" fmla="*/ 60 h 234"/>
                  <a:gd name="T24" fmla="*/ 228 w 258"/>
                  <a:gd name="T25" fmla="*/ 66 h 234"/>
                  <a:gd name="T26" fmla="*/ 240 w 258"/>
                  <a:gd name="T27" fmla="*/ 84 h 234"/>
                  <a:gd name="T28" fmla="*/ 228 w 258"/>
                  <a:gd name="T29" fmla="*/ 96 h 234"/>
                  <a:gd name="T30" fmla="*/ 216 w 258"/>
                  <a:gd name="T31" fmla="*/ 108 h 234"/>
                  <a:gd name="T32" fmla="*/ 216 w 258"/>
                  <a:gd name="T33" fmla="*/ 132 h 234"/>
                  <a:gd name="T34" fmla="*/ 186 w 258"/>
                  <a:gd name="T35" fmla="*/ 162 h 234"/>
                  <a:gd name="T36" fmla="*/ 192 w 258"/>
                  <a:gd name="T37" fmla="*/ 180 h 234"/>
                  <a:gd name="T38" fmla="*/ 180 w 258"/>
                  <a:gd name="T39" fmla="*/ 180 h 234"/>
                  <a:gd name="T40" fmla="*/ 180 w 258"/>
                  <a:gd name="T41" fmla="*/ 198 h 234"/>
                  <a:gd name="T42" fmla="*/ 192 w 258"/>
                  <a:gd name="T43" fmla="*/ 198 h 234"/>
                  <a:gd name="T44" fmla="*/ 186 w 258"/>
                  <a:gd name="T45" fmla="*/ 204 h 234"/>
                  <a:gd name="T46" fmla="*/ 192 w 258"/>
                  <a:gd name="T47" fmla="*/ 210 h 234"/>
                  <a:gd name="T48" fmla="*/ 186 w 258"/>
                  <a:gd name="T49" fmla="*/ 222 h 234"/>
                  <a:gd name="T50" fmla="*/ 186 w 258"/>
                  <a:gd name="T51" fmla="*/ 228 h 234"/>
                  <a:gd name="T52" fmla="*/ 186 w 258"/>
                  <a:gd name="T53" fmla="*/ 234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1" name="Freeform 268"/>
              <p:cNvSpPr>
                <a:spLocks noChangeAspect="1"/>
              </p:cNvSpPr>
              <p:nvPr/>
            </p:nvSpPr>
            <p:spPr bwMode="auto">
              <a:xfrm>
                <a:off x="84" y="1866"/>
                <a:ext cx="408" cy="696"/>
              </a:xfrm>
              <a:custGeom>
                <a:avLst/>
                <a:gdLst>
                  <a:gd name="T0" fmla="*/ 354 w 408"/>
                  <a:gd name="T1" fmla="*/ 696 h 696"/>
                  <a:gd name="T2" fmla="*/ 228 w 408"/>
                  <a:gd name="T3" fmla="*/ 678 h 696"/>
                  <a:gd name="T4" fmla="*/ 222 w 408"/>
                  <a:gd name="T5" fmla="*/ 630 h 696"/>
                  <a:gd name="T6" fmla="*/ 198 w 408"/>
                  <a:gd name="T7" fmla="*/ 588 h 696"/>
                  <a:gd name="T8" fmla="*/ 180 w 408"/>
                  <a:gd name="T9" fmla="*/ 588 h 696"/>
                  <a:gd name="T10" fmla="*/ 180 w 408"/>
                  <a:gd name="T11" fmla="*/ 570 h 696"/>
                  <a:gd name="T12" fmla="*/ 150 w 408"/>
                  <a:gd name="T13" fmla="*/ 558 h 696"/>
                  <a:gd name="T14" fmla="*/ 132 w 408"/>
                  <a:gd name="T15" fmla="*/ 528 h 696"/>
                  <a:gd name="T16" fmla="*/ 90 w 408"/>
                  <a:gd name="T17" fmla="*/ 516 h 696"/>
                  <a:gd name="T18" fmla="*/ 78 w 408"/>
                  <a:gd name="T19" fmla="*/ 510 h 696"/>
                  <a:gd name="T20" fmla="*/ 90 w 408"/>
                  <a:gd name="T21" fmla="*/ 468 h 696"/>
                  <a:gd name="T22" fmla="*/ 78 w 408"/>
                  <a:gd name="T23" fmla="*/ 462 h 696"/>
                  <a:gd name="T24" fmla="*/ 84 w 408"/>
                  <a:gd name="T25" fmla="*/ 450 h 696"/>
                  <a:gd name="T26" fmla="*/ 48 w 408"/>
                  <a:gd name="T27" fmla="*/ 384 h 696"/>
                  <a:gd name="T28" fmla="*/ 48 w 408"/>
                  <a:gd name="T29" fmla="*/ 366 h 696"/>
                  <a:gd name="T30" fmla="*/ 60 w 408"/>
                  <a:gd name="T31" fmla="*/ 348 h 696"/>
                  <a:gd name="T32" fmla="*/ 36 w 408"/>
                  <a:gd name="T33" fmla="*/ 318 h 696"/>
                  <a:gd name="T34" fmla="*/ 42 w 408"/>
                  <a:gd name="T35" fmla="*/ 282 h 696"/>
                  <a:gd name="T36" fmla="*/ 60 w 408"/>
                  <a:gd name="T37" fmla="*/ 312 h 696"/>
                  <a:gd name="T38" fmla="*/ 48 w 408"/>
                  <a:gd name="T39" fmla="*/ 276 h 696"/>
                  <a:gd name="T40" fmla="*/ 66 w 408"/>
                  <a:gd name="T41" fmla="*/ 270 h 696"/>
                  <a:gd name="T42" fmla="*/ 48 w 408"/>
                  <a:gd name="T43" fmla="*/ 258 h 696"/>
                  <a:gd name="T44" fmla="*/ 42 w 408"/>
                  <a:gd name="T45" fmla="*/ 282 h 696"/>
                  <a:gd name="T46" fmla="*/ 30 w 408"/>
                  <a:gd name="T47" fmla="*/ 258 h 696"/>
                  <a:gd name="T48" fmla="*/ 24 w 408"/>
                  <a:gd name="T49" fmla="*/ 264 h 696"/>
                  <a:gd name="T50" fmla="*/ 30 w 408"/>
                  <a:gd name="T51" fmla="*/ 252 h 696"/>
                  <a:gd name="T52" fmla="*/ 6 w 408"/>
                  <a:gd name="T53" fmla="*/ 192 h 696"/>
                  <a:gd name="T54" fmla="*/ 18 w 408"/>
                  <a:gd name="T55" fmla="*/ 138 h 696"/>
                  <a:gd name="T56" fmla="*/ 0 w 408"/>
                  <a:gd name="T57" fmla="*/ 90 h 696"/>
                  <a:gd name="T58" fmla="*/ 24 w 408"/>
                  <a:gd name="T59" fmla="*/ 60 h 696"/>
                  <a:gd name="T60" fmla="*/ 42 w 408"/>
                  <a:gd name="T61" fmla="*/ 0 h 696"/>
                  <a:gd name="T62" fmla="*/ 228 w 408"/>
                  <a:gd name="T63" fmla="*/ 54 h 696"/>
                  <a:gd name="T64" fmla="*/ 180 w 408"/>
                  <a:gd name="T65" fmla="*/ 240 h 696"/>
                  <a:gd name="T66" fmla="*/ 390 w 408"/>
                  <a:gd name="T67" fmla="*/ 552 h 696"/>
                  <a:gd name="T68" fmla="*/ 408 w 408"/>
                  <a:gd name="T69" fmla="*/ 606 h 696"/>
                  <a:gd name="T70" fmla="*/ 384 w 408"/>
                  <a:gd name="T71" fmla="*/ 618 h 696"/>
                  <a:gd name="T72" fmla="*/ 378 w 408"/>
                  <a:gd name="T73" fmla="*/ 642 h 696"/>
                  <a:gd name="T74" fmla="*/ 366 w 408"/>
                  <a:gd name="T75" fmla="*/ 660 h 696"/>
                  <a:gd name="T76" fmla="*/ 372 w 408"/>
                  <a:gd name="T77" fmla="*/ 690 h 696"/>
                  <a:gd name="T78" fmla="*/ 360 w 408"/>
                  <a:gd name="T79" fmla="*/ 696 h 696"/>
                  <a:gd name="T80" fmla="*/ 354 w 408"/>
                  <a:gd name="T81" fmla="*/ 696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2" name="Freeform 269"/>
              <p:cNvSpPr>
                <a:spLocks noChangeAspect="1"/>
              </p:cNvSpPr>
              <p:nvPr/>
            </p:nvSpPr>
            <p:spPr bwMode="auto">
              <a:xfrm>
                <a:off x="84" y="1866"/>
                <a:ext cx="408" cy="702"/>
              </a:xfrm>
              <a:custGeom>
                <a:avLst/>
                <a:gdLst>
                  <a:gd name="T0" fmla="*/ 354 w 408"/>
                  <a:gd name="T1" fmla="*/ 696 h 702"/>
                  <a:gd name="T2" fmla="*/ 228 w 408"/>
                  <a:gd name="T3" fmla="*/ 678 h 702"/>
                  <a:gd name="T4" fmla="*/ 222 w 408"/>
                  <a:gd name="T5" fmla="*/ 630 h 702"/>
                  <a:gd name="T6" fmla="*/ 198 w 408"/>
                  <a:gd name="T7" fmla="*/ 588 h 702"/>
                  <a:gd name="T8" fmla="*/ 180 w 408"/>
                  <a:gd name="T9" fmla="*/ 588 h 702"/>
                  <a:gd name="T10" fmla="*/ 180 w 408"/>
                  <a:gd name="T11" fmla="*/ 570 h 702"/>
                  <a:gd name="T12" fmla="*/ 150 w 408"/>
                  <a:gd name="T13" fmla="*/ 558 h 702"/>
                  <a:gd name="T14" fmla="*/ 132 w 408"/>
                  <a:gd name="T15" fmla="*/ 528 h 702"/>
                  <a:gd name="T16" fmla="*/ 90 w 408"/>
                  <a:gd name="T17" fmla="*/ 516 h 702"/>
                  <a:gd name="T18" fmla="*/ 78 w 408"/>
                  <a:gd name="T19" fmla="*/ 510 h 702"/>
                  <a:gd name="T20" fmla="*/ 90 w 408"/>
                  <a:gd name="T21" fmla="*/ 468 h 702"/>
                  <a:gd name="T22" fmla="*/ 78 w 408"/>
                  <a:gd name="T23" fmla="*/ 462 h 702"/>
                  <a:gd name="T24" fmla="*/ 84 w 408"/>
                  <a:gd name="T25" fmla="*/ 450 h 702"/>
                  <a:gd name="T26" fmla="*/ 48 w 408"/>
                  <a:gd name="T27" fmla="*/ 384 h 702"/>
                  <a:gd name="T28" fmla="*/ 48 w 408"/>
                  <a:gd name="T29" fmla="*/ 366 h 702"/>
                  <a:gd name="T30" fmla="*/ 60 w 408"/>
                  <a:gd name="T31" fmla="*/ 348 h 702"/>
                  <a:gd name="T32" fmla="*/ 36 w 408"/>
                  <a:gd name="T33" fmla="*/ 318 h 702"/>
                  <a:gd name="T34" fmla="*/ 42 w 408"/>
                  <a:gd name="T35" fmla="*/ 282 h 702"/>
                  <a:gd name="T36" fmla="*/ 60 w 408"/>
                  <a:gd name="T37" fmla="*/ 312 h 702"/>
                  <a:gd name="T38" fmla="*/ 48 w 408"/>
                  <a:gd name="T39" fmla="*/ 276 h 702"/>
                  <a:gd name="T40" fmla="*/ 66 w 408"/>
                  <a:gd name="T41" fmla="*/ 270 h 702"/>
                  <a:gd name="T42" fmla="*/ 48 w 408"/>
                  <a:gd name="T43" fmla="*/ 258 h 702"/>
                  <a:gd name="T44" fmla="*/ 42 w 408"/>
                  <a:gd name="T45" fmla="*/ 282 h 702"/>
                  <a:gd name="T46" fmla="*/ 30 w 408"/>
                  <a:gd name="T47" fmla="*/ 258 h 702"/>
                  <a:gd name="T48" fmla="*/ 24 w 408"/>
                  <a:gd name="T49" fmla="*/ 264 h 702"/>
                  <a:gd name="T50" fmla="*/ 30 w 408"/>
                  <a:gd name="T51" fmla="*/ 252 h 702"/>
                  <a:gd name="T52" fmla="*/ 6 w 408"/>
                  <a:gd name="T53" fmla="*/ 192 h 702"/>
                  <a:gd name="T54" fmla="*/ 18 w 408"/>
                  <a:gd name="T55" fmla="*/ 138 h 702"/>
                  <a:gd name="T56" fmla="*/ 0 w 408"/>
                  <a:gd name="T57" fmla="*/ 90 h 702"/>
                  <a:gd name="T58" fmla="*/ 24 w 408"/>
                  <a:gd name="T59" fmla="*/ 60 h 702"/>
                  <a:gd name="T60" fmla="*/ 42 w 408"/>
                  <a:gd name="T61" fmla="*/ 0 h 702"/>
                  <a:gd name="T62" fmla="*/ 228 w 408"/>
                  <a:gd name="T63" fmla="*/ 54 h 702"/>
                  <a:gd name="T64" fmla="*/ 180 w 408"/>
                  <a:gd name="T65" fmla="*/ 240 h 702"/>
                  <a:gd name="T66" fmla="*/ 390 w 408"/>
                  <a:gd name="T67" fmla="*/ 552 h 702"/>
                  <a:gd name="T68" fmla="*/ 408 w 408"/>
                  <a:gd name="T69" fmla="*/ 606 h 702"/>
                  <a:gd name="T70" fmla="*/ 384 w 408"/>
                  <a:gd name="T71" fmla="*/ 618 h 702"/>
                  <a:gd name="T72" fmla="*/ 378 w 408"/>
                  <a:gd name="T73" fmla="*/ 642 h 702"/>
                  <a:gd name="T74" fmla="*/ 366 w 408"/>
                  <a:gd name="T75" fmla="*/ 660 h 702"/>
                  <a:gd name="T76" fmla="*/ 372 w 408"/>
                  <a:gd name="T77" fmla="*/ 690 h 702"/>
                  <a:gd name="T78" fmla="*/ 360 w 408"/>
                  <a:gd name="T79" fmla="*/ 696 h 702"/>
                  <a:gd name="T80" fmla="*/ 354 w 408"/>
                  <a:gd name="T81" fmla="*/ 696 h 702"/>
                  <a:gd name="T82" fmla="*/ 354 w 408"/>
                  <a:gd name="T83" fmla="*/ 702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3" name="Freeform 270"/>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4" name="Freeform 271"/>
              <p:cNvSpPr>
                <a:spLocks noChangeAspect="1"/>
              </p:cNvSpPr>
              <p:nvPr/>
            </p:nvSpPr>
            <p:spPr bwMode="auto">
              <a:xfrm>
                <a:off x="780" y="2088"/>
                <a:ext cx="372" cy="288"/>
              </a:xfrm>
              <a:custGeom>
                <a:avLst/>
                <a:gdLst>
                  <a:gd name="T0" fmla="*/ 366 w 372"/>
                  <a:gd name="T1" fmla="*/ 96 h 288"/>
                  <a:gd name="T2" fmla="*/ 354 w 372"/>
                  <a:gd name="T3" fmla="*/ 288 h 288"/>
                  <a:gd name="T4" fmla="*/ 306 w 372"/>
                  <a:gd name="T5" fmla="*/ 282 h 288"/>
                  <a:gd name="T6" fmla="*/ 0 w 372"/>
                  <a:gd name="T7" fmla="*/ 252 h 288"/>
                  <a:gd name="T8" fmla="*/ 6 w 372"/>
                  <a:gd name="T9" fmla="*/ 210 h 288"/>
                  <a:gd name="T10" fmla="*/ 36 w 372"/>
                  <a:gd name="T11" fmla="*/ 0 h 288"/>
                  <a:gd name="T12" fmla="*/ 276 w 372"/>
                  <a:gd name="T13" fmla="*/ 24 h 288"/>
                  <a:gd name="T14" fmla="*/ 372 w 372"/>
                  <a:gd name="T15" fmla="*/ 30 h 288"/>
                  <a:gd name="T16" fmla="*/ 366 w 372"/>
                  <a:gd name="T17" fmla="*/ 72 h 288"/>
                  <a:gd name="T18" fmla="*/ 366 w 372"/>
                  <a:gd name="T19" fmla="*/ 96 h 288"/>
                  <a:gd name="T20" fmla="*/ 366 w 372"/>
                  <a:gd name="T21" fmla="*/ 10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5" name="Freeform 272"/>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6" name="Freeform 273"/>
              <p:cNvSpPr>
                <a:spLocks noChangeAspect="1"/>
              </p:cNvSpPr>
              <p:nvPr/>
            </p:nvSpPr>
            <p:spPr bwMode="auto">
              <a:xfrm>
                <a:off x="2496" y="1920"/>
                <a:ext cx="90" cy="84"/>
              </a:xfrm>
              <a:custGeom>
                <a:avLst/>
                <a:gdLst>
                  <a:gd name="T0" fmla="*/ 84 w 90"/>
                  <a:gd name="T1" fmla="*/ 0 h 84"/>
                  <a:gd name="T2" fmla="*/ 90 w 90"/>
                  <a:gd name="T3" fmla="*/ 42 h 84"/>
                  <a:gd name="T4" fmla="*/ 42 w 90"/>
                  <a:gd name="T5" fmla="*/ 60 h 84"/>
                  <a:gd name="T6" fmla="*/ 12 w 90"/>
                  <a:gd name="T7" fmla="*/ 84 h 84"/>
                  <a:gd name="T8" fmla="*/ 12 w 90"/>
                  <a:gd name="T9" fmla="*/ 72 h 84"/>
                  <a:gd name="T10" fmla="*/ 0 w 90"/>
                  <a:gd name="T11" fmla="*/ 18 h 84"/>
                  <a:gd name="T12" fmla="*/ 78 w 90"/>
                  <a:gd name="T13" fmla="*/ 0 h 84"/>
                  <a:gd name="T14" fmla="*/ 84 w 90"/>
                  <a:gd name="T15" fmla="*/ 0 h 84"/>
                  <a:gd name="T16" fmla="*/ 84 w 90"/>
                  <a:gd name="T17" fmla="*/ 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7" name="Freeform 274"/>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8" name="Freeform 275"/>
              <p:cNvSpPr>
                <a:spLocks noChangeAspect="1"/>
              </p:cNvSpPr>
              <p:nvPr/>
            </p:nvSpPr>
            <p:spPr bwMode="auto">
              <a:xfrm>
                <a:off x="2424" y="2100"/>
                <a:ext cx="54" cy="84"/>
              </a:xfrm>
              <a:custGeom>
                <a:avLst/>
                <a:gdLst>
                  <a:gd name="T0" fmla="*/ 18 w 54"/>
                  <a:gd name="T1" fmla="*/ 0 h 84"/>
                  <a:gd name="T2" fmla="*/ 12 w 54"/>
                  <a:gd name="T3" fmla="*/ 6 h 84"/>
                  <a:gd name="T4" fmla="*/ 12 w 54"/>
                  <a:gd name="T5" fmla="*/ 24 h 84"/>
                  <a:gd name="T6" fmla="*/ 36 w 54"/>
                  <a:gd name="T7" fmla="*/ 54 h 84"/>
                  <a:gd name="T8" fmla="*/ 48 w 54"/>
                  <a:gd name="T9" fmla="*/ 60 h 84"/>
                  <a:gd name="T10" fmla="*/ 42 w 54"/>
                  <a:gd name="T11" fmla="*/ 72 h 84"/>
                  <a:gd name="T12" fmla="*/ 54 w 54"/>
                  <a:gd name="T13" fmla="*/ 78 h 84"/>
                  <a:gd name="T14" fmla="*/ 24 w 54"/>
                  <a:gd name="T15" fmla="*/ 84 h 84"/>
                  <a:gd name="T16" fmla="*/ 0 w 54"/>
                  <a:gd name="T17" fmla="*/ 6 h 84"/>
                  <a:gd name="T18" fmla="*/ 12 w 54"/>
                  <a:gd name="T19" fmla="*/ 0 h 84"/>
                  <a:gd name="T20" fmla="*/ 18 w 54"/>
                  <a:gd name="T21" fmla="*/ 0 h 84"/>
                  <a:gd name="T22" fmla="*/ 18 w 54"/>
                  <a:gd name="T23" fmla="*/ 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99" name="Freeform 276"/>
              <p:cNvSpPr>
                <a:spLocks noChangeAspect="1"/>
              </p:cNvSpPr>
              <p:nvPr/>
            </p:nvSpPr>
            <p:spPr bwMode="auto">
              <a:xfrm>
                <a:off x="2370" y="2172"/>
                <a:ext cx="12" cy="6"/>
              </a:xfrm>
              <a:custGeom>
                <a:avLst/>
                <a:gdLst>
                  <a:gd name="T0" fmla="*/ 6 w 12"/>
                  <a:gd name="T1" fmla="*/ 6 h 6"/>
                  <a:gd name="T2" fmla="*/ 0 w 12"/>
                  <a:gd name="T3" fmla="*/ 0 h 6"/>
                  <a:gd name="T4" fmla="*/ 12 w 12"/>
                  <a:gd name="T5" fmla="*/ 0 h 6"/>
                  <a:gd name="T6" fmla="*/ 6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0" name="Freeform 277"/>
              <p:cNvSpPr>
                <a:spLocks noChangeAspect="1"/>
              </p:cNvSpPr>
              <p:nvPr/>
            </p:nvSpPr>
            <p:spPr bwMode="auto">
              <a:xfrm>
                <a:off x="2370" y="2172"/>
                <a:ext cx="12" cy="12"/>
              </a:xfrm>
              <a:custGeom>
                <a:avLst/>
                <a:gdLst>
                  <a:gd name="T0" fmla="*/ 6 w 12"/>
                  <a:gd name="T1" fmla="*/ 6 h 12"/>
                  <a:gd name="T2" fmla="*/ 0 w 12"/>
                  <a:gd name="T3" fmla="*/ 0 h 12"/>
                  <a:gd name="T4" fmla="*/ 12 w 12"/>
                  <a:gd name="T5" fmla="*/ 0 h 12"/>
                  <a:gd name="T6" fmla="*/ 6 w 12"/>
                  <a:gd name="T7" fmla="*/ 6 h 12"/>
                  <a:gd name="T8" fmla="*/ 6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1" name="Freeform 278"/>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2" name="Freeform 279"/>
              <p:cNvSpPr>
                <a:spLocks noChangeAspect="1"/>
              </p:cNvSpPr>
              <p:nvPr/>
            </p:nvSpPr>
            <p:spPr bwMode="auto">
              <a:xfrm>
                <a:off x="1902" y="2730"/>
                <a:ext cx="462" cy="348"/>
              </a:xfrm>
              <a:custGeom>
                <a:avLst/>
                <a:gdLst>
                  <a:gd name="T0" fmla="*/ 330 w 462"/>
                  <a:gd name="T1" fmla="*/ 0 h 348"/>
                  <a:gd name="T2" fmla="*/ 456 w 462"/>
                  <a:gd name="T3" fmla="*/ 234 h 348"/>
                  <a:gd name="T4" fmla="*/ 462 w 462"/>
                  <a:gd name="T5" fmla="*/ 294 h 348"/>
                  <a:gd name="T6" fmla="*/ 450 w 462"/>
                  <a:gd name="T7" fmla="*/ 312 h 348"/>
                  <a:gd name="T8" fmla="*/ 450 w 462"/>
                  <a:gd name="T9" fmla="*/ 324 h 348"/>
                  <a:gd name="T10" fmla="*/ 444 w 462"/>
                  <a:gd name="T11" fmla="*/ 336 h 348"/>
                  <a:gd name="T12" fmla="*/ 408 w 462"/>
                  <a:gd name="T13" fmla="*/ 348 h 348"/>
                  <a:gd name="T14" fmla="*/ 402 w 462"/>
                  <a:gd name="T15" fmla="*/ 336 h 348"/>
                  <a:gd name="T16" fmla="*/ 414 w 462"/>
                  <a:gd name="T17" fmla="*/ 342 h 348"/>
                  <a:gd name="T18" fmla="*/ 420 w 462"/>
                  <a:gd name="T19" fmla="*/ 330 h 348"/>
                  <a:gd name="T20" fmla="*/ 402 w 462"/>
                  <a:gd name="T21" fmla="*/ 330 h 348"/>
                  <a:gd name="T22" fmla="*/ 384 w 462"/>
                  <a:gd name="T23" fmla="*/ 306 h 348"/>
                  <a:gd name="T24" fmla="*/ 366 w 462"/>
                  <a:gd name="T25" fmla="*/ 300 h 348"/>
                  <a:gd name="T26" fmla="*/ 354 w 462"/>
                  <a:gd name="T27" fmla="*/ 270 h 348"/>
                  <a:gd name="T28" fmla="*/ 336 w 462"/>
                  <a:gd name="T29" fmla="*/ 258 h 348"/>
                  <a:gd name="T30" fmla="*/ 336 w 462"/>
                  <a:gd name="T31" fmla="*/ 240 h 348"/>
                  <a:gd name="T32" fmla="*/ 324 w 462"/>
                  <a:gd name="T33" fmla="*/ 240 h 348"/>
                  <a:gd name="T34" fmla="*/ 330 w 462"/>
                  <a:gd name="T35" fmla="*/ 252 h 348"/>
                  <a:gd name="T36" fmla="*/ 324 w 462"/>
                  <a:gd name="T37" fmla="*/ 252 h 348"/>
                  <a:gd name="T38" fmla="*/ 300 w 462"/>
                  <a:gd name="T39" fmla="*/ 216 h 348"/>
                  <a:gd name="T40" fmla="*/ 312 w 462"/>
                  <a:gd name="T41" fmla="*/ 186 h 348"/>
                  <a:gd name="T42" fmla="*/ 294 w 462"/>
                  <a:gd name="T43" fmla="*/ 180 h 348"/>
                  <a:gd name="T44" fmla="*/ 300 w 462"/>
                  <a:gd name="T45" fmla="*/ 198 h 348"/>
                  <a:gd name="T46" fmla="*/ 282 w 462"/>
                  <a:gd name="T47" fmla="*/ 186 h 348"/>
                  <a:gd name="T48" fmla="*/ 288 w 462"/>
                  <a:gd name="T49" fmla="*/ 126 h 348"/>
                  <a:gd name="T50" fmla="*/ 222 w 462"/>
                  <a:gd name="T51" fmla="*/ 66 h 348"/>
                  <a:gd name="T52" fmla="*/ 186 w 462"/>
                  <a:gd name="T53" fmla="*/ 60 h 348"/>
                  <a:gd name="T54" fmla="*/ 186 w 462"/>
                  <a:gd name="T55" fmla="*/ 72 h 348"/>
                  <a:gd name="T56" fmla="*/ 126 w 462"/>
                  <a:gd name="T57" fmla="*/ 90 h 348"/>
                  <a:gd name="T58" fmla="*/ 126 w 462"/>
                  <a:gd name="T59" fmla="*/ 84 h 348"/>
                  <a:gd name="T60" fmla="*/ 132 w 462"/>
                  <a:gd name="T61" fmla="*/ 90 h 348"/>
                  <a:gd name="T62" fmla="*/ 132 w 462"/>
                  <a:gd name="T63" fmla="*/ 84 h 348"/>
                  <a:gd name="T64" fmla="*/ 102 w 462"/>
                  <a:gd name="T65" fmla="*/ 54 h 348"/>
                  <a:gd name="T66" fmla="*/ 96 w 462"/>
                  <a:gd name="T67" fmla="*/ 60 h 348"/>
                  <a:gd name="T68" fmla="*/ 102 w 462"/>
                  <a:gd name="T69" fmla="*/ 66 h 348"/>
                  <a:gd name="T70" fmla="*/ 60 w 462"/>
                  <a:gd name="T71" fmla="*/ 54 h 348"/>
                  <a:gd name="T72" fmla="*/ 84 w 462"/>
                  <a:gd name="T73" fmla="*/ 48 h 348"/>
                  <a:gd name="T74" fmla="*/ 78 w 462"/>
                  <a:gd name="T75" fmla="*/ 48 h 348"/>
                  <a:gd name="T76" fmla="*/ 24 w 462"/>
                  <a:gd name="T77" fmla="*/ 60 h 348"/>
                  <a:gd name="T78" fmla="*/ 36 w 462"/>
                  <a:gd name="T79" fmla="*/ 54 h 348"/>
                  <a:gd name="T80" fmla="*/ 24 w 462"/>
                  <a:gd name="T81" fmla="*/ 48 h 348"/>
                  <a:gd name="T82" fmla="*/ 24 w 462"/>
                  <a:gd name="T83" fmla="*/ 54 h 348"/>
                  <a:gd name="T84" fmla="*/ 12 w 462"/>
                  <a:gd name="T85" fmla="*/ 60 h 348"/>
                  <a:gd name="T86" fmla="*/ 12 w 462"/>
                  <a:gd name="T87" fmla="*/ 42 h 348"/>
                  <a:gd name="T88" fmla="*/ 0 w 462"/>
                  <a:gd name="T89" fmla="*/ 30 h 348"/>
                  <a:gd name="T90" fmla="*/ 0 w 462"/>
                  <a:gd name="T91" fmla="*/ 18 h 348"/>
                  <a:gd name="T92" fmla="*/ 138 w 462"/>
                  <a:gd name="T93" fmla="*/ 6 h 348"/>
                  <a:gd name="T94" fmla="*/ 150 w 462"/>
                  <a:gd name="T95" fmla="*/ 24 h 348"/>
                  <a:gd name="T96" fmla="*/ 294 w 462"/>
                  <a:gd name="T97" fmla="*/ 18 h 348"/>
                  <a:gd name="T98" fmla="*/ 300 w 462"/>
                  <a:gd name="T99" fmla="*/ 30 h 348"/>
                  <a:gd name="T100" fmla="*/ 306 w 462"/>
                  <a:gd name="T101" fmla="*/ 24 h 348"/>
                  <a:gd name="T102" fmla="*/ 306 w 462"/>
                  <a:gd name="T103" fmla="*/ 0 h 348"/>
                  <a:gd name="T104" fmla="*/ 330 w 462"/>
                  <a:gd name="T105" fmla="*/ 0 h 348"/>
                  <a:gd name="T106" fmla="*/ 330 w 462"/>
                  <a:gd name="T107" fmla="*/ 6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3" name="Freeform 280"/>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4" name="Freeform 281"/>
              <p:cNvSpPr>
                <a:spLocks noChangeAspect="1"/>
              </p:cNvSpPr>
              <p:nvPr/>
            </p:nvSpPr>
            <p:spPr bwMode="auto">
              <a:xfrm>
                <a:off x="1980" y="2472"/>
                <a:ext cx="276" cy="288"/>
              </a:xfrm>
              <a:custGeom>
                <a:avLst/>
                <a:gdLst>
                  <a:gd name="T0" fmla="*/ 66 w 276"/>
                  <a:gd name="T1" fmla="*/ 6 h 288"/>
                  <a:gd name="T2" fmla="*/ 132 w 276"/>
                  <a:gd name="T3" fmla="*/ 0 h 288"/>
                  <a:gd name="T4" fmla="*/ 120 w 276"/>
                  <a:gd name="T5" fmla="*/ 18 h 288"/>
                  <a:gd name="T6" fmla="*/ 150 w 276"/>
                  <a:gd name="T7" fmla="*/ 30 h 288"/>
                  <a:gd name="T8" fmla="*/ 168 w 276"/>
                  <a:gd name="T9" fmla="*/ 60 h 288"/>
                  <a:gd name="T10" fmla="*/ 234 w 276"/>
                  <a:gd name="T11" fmla="*/ 114 h 288"/>
                  <a:gd name="T12" fmla="*/ 258 w 276"/>
                  <a:gd name="T13" fmla="*/ 162 h 288"/>
                  <a:gd name="T14" fmla="*/ 276 w 276"/>
                  <a:gd name="T15" fmla="*/ 168 h 288"/>
                  <a:gd name="T16" fmla="*/ 264 w 276"/>
                  <a:gd name="T17" fmla="*/ 192 h 288"/>
                  <a:gd name="T18" fmla="*/ 264 w 276"/>
                  <a:gd name="T19" fmla="*/ 198 h 288"/>
                  <a:gd name="T20" fmla="*/ 252 w 276"/>
                  <a:gd name="T21" fmla="*/ 216 h 288"/>
                  <a:gd name="T22" fmla="*/ 252 w 276"/>
                  <a:gd name="T23" fmla="*/ 228 h 288"/>
                  <a:gd name="T24" fmla="*/ 246 w 276"/>
                  <a:gd name="T25" fmla="*/ 228 h 288"/>
                  <a:gd name="T26" fmla="*/ 258 w 276"/>
                  <a:gd name="T27" fmla="*/ 234 h 288"/>
                  <a:gd name="T28" fmla="*/ 252 w 276"/>
                  <a:gd name="T29" fmla="*/ 258 h 288"/>
                  <a:gd name="T30" fmla="*/ 228 w 276"/>
                  <a:gd name="T31" fmla="*/ 258 h 288"/>
                  <a:gd name="T32" fmla="*/ 228 w 276"/>
                  <a:gd name="T33" fmla="*/ 282 h 288"/>
                  <a:gd name="T34" fmla="*/ 222 w 276"/>
                  <a:gd name="T35" fmla="*/ 288 h 288"/>
                  <a:gd name="T36" fmla="*/ 216 w 276"/>
                  <a:gd name="T37" fmla="*/ 276 h 288"/>
                  <a:gd name="T38" fmla="*/ 72 w 276"/>
                  <a:gd name="T39" fmla="*/ 282 h 288"/>
                  <a:gd name="T40" fmla="*/ 60 w 276"/>
                  <a:gd name="T41" fmla="*/ 264 h 288"/>
                  <a:gd name="T42" fmla="*/ 48 w 276"/>
                  <a:gd name="T43" fmla="*/ 210 h 288"/>
                  <a:gd name="T44" fmla="*/ 60 w 276"/>
                  <a:gd name="T45" fmla="*/ 186 h 288"/>
                  <a:gd name="T46" fmla="*/ 36 w 276"/>
                  <a:gd name="T47" fmla="*/ 150 h 288"/>
                  <a:gd name="T48" fmla="*/ 0 w 276"/>
                  <a:gd name="T49" fmla="*/ 18 h 288"/>
                  <a:gd name="T50" fmla="*/ 66 w 276"/>
                  <a:gd name="T51" fmla="*/ 6 h 288"/>
                  <a:gd name="T52" fmla="*/ 66 w 276"/>
                  <a:gd name="T53" fmla="*/ 12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5" name="Freeform 282"/>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6" name="Freeform 283"/>
              <p:cNvSpPr>
                <a:spLocks noChangeAspect="1"/>
              </p:cNvSpPr>
              <p:nvPr/>
            </p:nvSpPr>
            <p:spPr bwMode="auto">
              <a:xfrm>
                <a:off x="618" y="2862"/>
                <a:ext cx="24" cy="24"/>
              </a:xfrm>
              <a:custGeom>
                <a:avLst/>
                <a:gdLst>
                  <a:gd name="T0" fmla="*/ 6 w 24"/>
                  <a:gd name="T1" fmla="*/ 0 h 24"/>
                  <a:gd name="T2" fmla="*/ 18 w 24"/>
                  <a:gd name="T3" fmla="*/ 0 h 24"/>
                  <a:gd name="T4" fmla="*/ 24 w 24"/>
                  <a:gd name="T5" fmla="*/ 6 h 24"/>
                  <a:gd name="T6" fmla="*/ 18 w 24"/>
                  <a:gd name="T7" fmla="*/ 12 h 24"/>
                  <a:gd name="T8" fmla="*/ 18 w 24"/>
                  <a:gd name="T9" fmla="*/ 18 h 24"/>
                  <a:gd name="T10" fmla="*/ 12 w 24"/>
                  <a:gd name="T11" fmla="*/ 24 h 24"/>
                  <a:gd name="T12" fmla="*/ 6 w 24"/>
                  <a:gd name="T13" fmla="*/ 24 h 24"/>
                  <a:gd name="T14" fmla="*/ 6 w 24"/>
                  <a:gd name="T15" fmla="*/ 18 h 24"/>
                  <a:gd name="T16" fmla="*/ 0 w 24"/>
                  <a:gd name="T17" fmla="*/ 18 h 24"/>
                  <a:gd name="T18" fmla="*/ 0 w 24"/>
                  <a:gd name="T19" fmla="*/ 6 h 24"/>
                  <a:gd name="T20" fmla="*/ 6 w 24"/>
                  <a:gd name="T21" fmla="*/ 0 h 24"/>
                  <a:gd name="T22" fmla="*/ 6 w 24"/>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7" name="Freeform 284"/>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8" name="Freeform 285"/>
              <p:cNvSpPr>
                <a:spLocks noChangeAspect="1"/>
              </p:cNvSpPr>
              <p:nvPr/>
            </p:nvSpPr>
            <p:spPr bwMode="auto">
              <a:xfrm>
                <a:off x="696" y="2904"/>
                <a:ext cx="30" cy="24"/>
              </a:xfrm>
              <a:custGeom>
                <a:avLst/>
                <a:gdLst>
                  <a:gd name="T0" fmla="*/ 6 w 30"/>
                  <a:gd name="T1" fmla="*/ 6 h 24"/>
                  <a:gd name="T2" fmla="*/ 6 w 30"/>
                  <a:gd name="T3" fmla="*/ 0 h 24"/>
                  <a:gd name="T4" fmla="*/ 12 w 30"/>
                  <a:gd name="T5" fmla="*/ 0 h 24"/>
                  <a:gd name="T6" fmla="*/ 18 w 30"/>
                  <a:gd name="T7" fmla="*/ 6 h 24"/>
                  <a:gd name="T8" fmla="*/ 24 w 30"/>
                  <a:gd name="T9" fmla="*/ 12 h 24"/>
                  <a:gd name="T10" fmla="*/ 30 w 30"/>
                  <a:gd name="T11" fmla="*/ 18 h 24"/>
                  <a:gd name="T12" fmla="*/ 18 w 30"/>
                  <a:gd name="T13" fmla="*/ 18 h 24"/>
                  <a:gd name="T14" fmla="*/ 12 w 30"/>
                  <a:gd name="T15" fmla="*/ 24 h 24"/>
                  <a:gd name="T16" fmla="*/ 6 w 30"/>
                  <a:gd name="T17" fmla="*/ 18 h 24"/>
                  <a:gd name="T18" fmla="*/ 0 w 30"/>
                  <a:gd name="T19" fmla="*/ 6 h 24"/>
                  <a:gd name="T20" fmla="*/ 6 w 30"/>
                  <a:gd name="T21" fmla="*/ 6 h 24"/>
                  <a:gd name="T22" fmla="*/ 6 w 30"/>
                  <a:gd name="T23" fmla="*/ 1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09" name="Freeform 286"/>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0" name="Freeform 287"/>
              <p:cNvSpPr>
                <a:spLocks noChangeAspect="1"/>
              </p:cNvSpPr>
              <p:nvPr/>
            </p:nvSpPr>
            <p:spPr bwMode="auto">
              <a:xfrm>
                <a:off x="744" y="2934"/>
                <a:ext cx="30" cy="12"/>
              </a:xfrm>
              <a:custGeom>
                <a:avLst/>
                <a:gdLst>
                  <a:gd name="T0" fmla="*/ 0 w 30"/>
                  <a:gd name="T1" fmla="*/ 6 h 12"/>
                  <a:gd name="T2" fmla="*/ 6 w 30"/>
                  <a:gd name="T3" fmla="*/ 0 h 12"/>
                  <a:gd name="T4" fmla="*/ 30 w 30"/>
                  <a:gd name="T5" fmla="*/ 0 h 12"/>
                  <a:gd name="T6" fmla="*/ 30 w 30"/>
                  <a:gd name="T7" fmla="*/ 6 h 12"/>
                  <a:gd name="T8" fmla="*/ 24 w 30"/>
                  <a:gd name="T9" fmla="*/ 12 h 12"/>
                  <a:gd name="T10" fmla="*/ 12 w 30"/>
                  <a:gd name="T11" fmla="*/ 6 h 12"/>
                  <a:gd name="T12" fmla="*/ 6 w 30"/>
                  <a:gd name="T13" fmla="*/ 6 h 12"/>
                  <a:gd name="T14" fmla="*/ 0 w 30"/>
                  <a:gd name="T15" fmla="*/ 6 h 12"/>
                  <a:gd name="T16" fmla="*/ 0 w 30"/>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1" name="Freeform 288"/>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2" name="Freeform 289"/>
              <p:cNvSpPr>
                <a:spLocks noChangeAspect="1"/>
              </p:cNvSpPr>
              <p:nvPr/>
            </p:nvSpPr>
            <p:spPr bwMode="auto">
              <a:xfrm>
                <a:off x="780" y="2946"/>
                <a:ext cx="36" cy="30"/>
              </a:xfrm>
              <a:custGeom>
                <a:avLst/>
                <a:gdLst>
                  <a:gd name="T0" fmla="*/ 12 w 36"/>
                  <a:gd name="T1" fmla="*/ 6 h 30"/>
                  <a:gd name="T2" fmla="*/ 24 w 36"/>
                  <a:gd name="T3" fmla="*/ 6 h 30"/>
                  <a:gd name="T4" fmla="*/ 36 w 36"/>
                  <a:gd name="T5" fmla="*/ 18 h 30"/>
                  <a:gd name="T6" fmla="*/ 36 w 36"/>
                  <a:gd name="T7" fmla="*/ 24 h 30"/>
                  <a:gd name="T8" fmla="*/ 24 w 36"/>
                  <a:gd name="T9" fmla="*/ 30 h 30"/>
                  <a:gd name="T10" fmla="*/ 18 w 36"/>
                  <a:gd name="T11" fmla="*/ 30 h 30"/>
                  <a:gd name="T12" fmla="*/ 12 w 36"/>
                  <a:gd name="T13" fmla="*/ 18 h 30"/>
                  <a:gd name="T14" fmla="*/ 6 w 36"/>
                  <a:gd name="T15" fmla="*/ 12 h 30"/>
                  <a:gd name="T16" fmla="*/ 0 w 36"/>
                  <a:gd name="T17" fmla="*/ 6 h 30"/>
                  <a:gd name="T18" fmla="*/ 0 w 36"/>
                  <a:gd name="T19" fmla="*/ 0 h 30"/>
                  <a:gd name="T20" fmla="*/ 6 w 36"/>
                  <a:gd name="T21" fmla="*/ 0 h 30"/>
                  <a:gd name="T22" fmla="*/ 12 w 36"/>
                  <a:gd name="T23" fmla="*/ 6 h 30"/>
                  <a:gd name="T24" fmla="*/ 12 w 36"/>
                  <a:gd name="T25" fmla="*/ 1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3" name="Freeform 290"/>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4" name="Freeform 291"/>
              <p:cNvSpPr>
                <a:spLocks noChangeAspect="1"/>
              </p:cNvSpPr>
              <p:nvPr/>
            </p:nvSpPr>
            <p:spPr bwMode="auto">
              <a:xfrm>
                <a:off x="816" y="3006"/>
                <a:ext cx="66" cy="90"/>
              </a:xfrm>
              <a:custGeom>
                <a:avLst/>
                <a:gdLst>
                  <a:gd name="T0" fmla="*/ 6 w 66"/>
                  <a:gd name="T1" fmla="*/ 0 h 90"/>
                  <a:gd name="T2" fmla="*/ 12 w 66"/>
                  <a:gd name="T3" fmla="*/ 0 h 90"/>
                  <a:gd name="T4" fmla="*/ 18 w 66"/>
                  <a:gd name="T5" fmla="*/ 6 h 90"/>
                  <a:gd name="T6" fmla="*/ 36 w 66"/>
                  <a:gd name="T7" fmla="*/ 6 h 90"/>
                  <a:gd name="T8" fmla="*/ 42 w 66"/>
                  <a:gd name="T9" fmla="*/ 12 h 90"/>
                  <a:gd name="T10" fmla="*/ 48 w 66"/>
                  <a:gd name="T11" fmla="*/ 18 h 90"/>
                  <a:gd name="T12" fmla="*/ 48 w 66"/>
                  <a:gd name="T13" fmla="*/ 24 h 90"/>
                  <a:gd name="T14" fmla="*/ 54 w 66"/>
                  <a:gd name="T15" fmla="*/ 30 h 90"/>
                  <a:gd name="T16" fmla="*/ 60 w 66"/>
                  <a:gd name="T17" fmla="*/ 36 h 90"/>
                  <a:gd name="T18" fmla="*/ 66 w 66"/>
                  <a:gd name="T19" fmla="*/ 42 h 90"/>
                  <a:gd name="T20" fmla="*/ 66 w 66"/>
                  <a:gd name="T21" fmla="*/ 54 h 90"/>
                  <a:gd name="T22" fmla="*/ 60 w 66"/>
                  <a:gd name="T23" fmla="*/ 60 h 90"/>
                  <a:gd name="T24" fmla="*/ 42 w 66"/>
                  <a:gd name="T25" fmla="*/ 60 h 90"/>
                  <a:gd name="T26" fmla="*/ 36 w 66"/>
                  <a:gd name="T27" fmla="*/ 66 h 90"/>
                  <a:gd name="T28" fmla="*/ 30 w 66"/>
                  <a:gd name="T29" fmla="*/ 66 h 90"/>
                  <a:gd name="T30" fmla="*/ 30 w 66"/>
                  <a:gd name="T31" fmla="*/ 78 h 90"/>
                  <a:gd name="T32" fmla="*/ 24 w 66"/>
                  <a:gd name="T33" fmla="*/ 84 h 90"/>
                  <a:gd name="T34" fmla="*/ 18 w 66"/>
                  <a:gd name="T35" fmla="*/ 90 h 90"/>
                  <a:gd name="T36" fmla="*/ 12 w 66"/>
                  <a:gd name="T37" fmla="*/ 84 h 90"/>
                  <a:gd name="T38" fmla="*/ 12 w 66"/>
                  <a:gd name="T39" fmla="*/ 72 h 90"/>
                  <a:gd name="T40" fmla="*/ 6 w 66"/>
                  <a:gd name="T41" fmla="*/ 66 h 90"/>
                  <a:gd name="T42" fmla="*/ 6 w 66"/>
                  <a:gd name="T43" fmla="*/ 48 h 90"/>
                  <a:gd name="T44" fmla="*/ 0 w 66"/>
                  <a:gd name="T45" fmla="*/ 36 h 90"/>
                  <a:gd name="T46" fmla="*/ 0 w 66"/>
                  <a:gd name="T47" fmla="*/ 30 h 90"/>
                  <a:gd name="T48" fmla="*/ 6 w 66"/>
                  <a:gd name="T49" fmla="*/ 18 h 90"/>
                  <a:gd name="T50" fmla="*/ 6 w 66"/>
                  <a:gd name="T51" fmla="*/ 0 h 90"/>
                  <a:gd name="T52" fmla="*/ 6 w 66"/>
                  <a:gd name="T53" fmla="*/ 6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5" name="Freeform 292"/>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6" name="Freeform 293"/>
              <p:cNvSpPr>
                <a:spLocks noChangeAspect="1"/>
              </p:cNvSpPr>
              <p:nvPr/>
            </p:nvSpPr>
            <p:spPr bwMode="auto">
              <a:xfrm>
                <a:off x="762" y="2952"/>
                <a:ext cx="12" cy="12"/>
              </a:xfrm>
              <a:custGeom>
                <a:avLst/>
                <a:gdLst>
                  <a:gd name="T0" fmla="*/ 0 w 12"/>
                  <a:gd name="T1" fmla="*/ 6 h 12"/>
                  <a:gd name="T2" fmla="*/ 0 w 12"/>
                  <a:gd name="T3" fmla="*/ 0 h 12"/>
                  <a:gd name="T4" fmla="*/ 6 w 12"/>
                  <a:gd name="T5" fmla="*/ 0 h 12"/>
                  <a:gd name="T6" fmla="*/ 6 w 12"/>
                  <a:gd name="T7" fmla="*/ 6 h 12"/>
                  <a:gd name="T8" fmla="*/ 12 w 12"/>
                  <a:gd name="T9" fmla="*/ 6 h 12"/>
                  <a:gd name="T10" fmla="*/ 6 w 12"/>
                  <a:gd name="T11" fmla="*/ 12 h 12"/>
                  <a:gd name="T12" fmla="*/ 0 w 12"/>
                  <a:gd name="T13" fmla="*/ 12 h 12"/>
                  <a:gd name="T14" fmla="*/ 0 w 12"/>
                  <a:gd name="T15" fmla="*/ 6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7" name="Freeform 294"/>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8" name="Freeform 295"/>
              <p:cNvSpPr>
                <a:spLocks noChangeAspect="1"/>
              </p:cNvSpPr>
              <p:nvPr/>
            </p:nvSpPr>
            <p:spPr bwMode="auto">
              <a:xfrm>
                <a:off x="450" y="1518"/>
                <a:ext cx="306" cy="492"/>
              </a:xfrm>
              <a:custGeom>
                <a:avLst/>
                <a:gdLst>
                  <a:gd name="T0" fmla="*/ 138 w 306"/>
                  <a:gd name="T1" fmla="*/ 462 h 492"/>
                  <a:gd name="T2" fmla="*/ 0 w 306"/>
                  <a:gd name="T3" fmla="*/ 438 h 492"/>
                  <a:gd name="T4" fmla="*/ 36 w 306"/>
                  <a:gd name="T5" fmla="*/ 300 h 492"/>
                  <a:gd name="T6" fmla="*/ 24 w 306"/>
                  <a:gd name="T7" fmla="*/ 282 h 492"/>
                  <a:gd name="T8" fmla="*/ 78 w 306"/>
                  <a:gd name="T9" fmla="*/ 216 h 492"/>
                  <a:gd name="T10" fmla="*/ 60 w 306"/>
                  <a:gd name="T11" fmla="*/ 186 h 492"/>
                  <a:gd name="T12" fmla="*/ 102 w 306"/>
                  <a:gd name="T13" fmla="*/ 0 h 492"/>
                  <a:gd name="T14" fmla="*/ 138 w 306"/>
                  <a:gd name="T15" fmla="*/ 12 h 492"/>
                  <a:gd name="T16" fmla="*/ 126 w 306"/>
                  <a:gd name="T17" fmla="*/ 72 h 492"/>
                  <a:gd name="T18" fmla="*/ 138 w 306"/>
                  <a:gd name="T19" fmla="*/ 102 h 492"/>
                  <a:gd name="T20" fmla="*/ 132 w 306"/>
                  <a:gd name="T21" fmla="*/ 108 h 492"/>
                  <a:gd name="T22" fmla="*/ 150 w 306"/>
                  <a:gd name="T23" fmla="*/ 126 h 492"/>
                  <a:gd name="T24" fmla="*/ 162 w 306"/>
                  <a:gd name="T25" fmla="*/ 162 h 492"/>
                  <a:gd name="T26" fmla="*/ 186 w 306"/>
                  <a:gd name="T27" fmla="*/ 174 h 492"/>
                  <a:gd name="T28" fmla="*/ 162 w 306"/>
                  <a:gd name="T29" fmla="*/ 234 h 492"/>
                  <a:gd name="T30" fmla="*/ 168 w 306"/>
                  <a:gd name="T31" fmla="*/ 246 h 492"/>
                  <a:gd name="T32" fmla="*/ 186 w 306"/>
                  <a:gd name="T33" fmla="*/ 234 h 492"/>
                  <a:gd name="T34" fmla="*/ 192 w 306"/>
                  <a:gd name="T35" fmla="*/ 240 h 492"/>
                  <a:gd name="T36" fmla="*/ 204 w 306"/>
                  <a:gd name="T37" fmla="*/ 288 h 492"/>
                  <a:gd name="T38" fmla="*/ 216 w 306"/>
                  <a:gd name="T39" fmla="*/ 300 h 492"/>
                  <a:gd name="T40" fmla="*/ 222 w 306"/>
                  <a:gd name="T41" fmla="*/ 324 h 492"/>
                  <a:gd name="T42" fmla="*/ 228 w 306"/>
                  <a:gd name="T43" fmla="*/ 318 h 492"/>
                  <a:gd name="T44" fmla="*/ 246 w 306"/>
                  <a:gd name="T45" fmla="*/ 324 h 492"/>
                  <a:gd name="T46" fmla="*/ 252 w 306"/>
                  <a:gd name="T47" fmla="*/ 318 h 492"/>
                  <a:gd name="T48" fmla="*/ 288 w 306"/>
                  <a:gd name="T49" fmla="*/ 324 h 492"/>
                  <a:gd name="T50" fmla="*/ 294 w 306"/>
                  <a:gd name="T51" fmla="*/ 312 h 492"/>
                  <a:gd name="T52" fmla="*/ 306 w 306"/>
                  <a:gd name="T53" fmla="*/ 330 h 492"/>
                  <a:gd name="T54" fmla="*/ 282 w 306"/>
                  <a:gd name="T55" fmla="*/ 492 h 492"/>
                  <a:gd name="T56" fmla="*/ 186 w 306"/>
                  <a:gd name="T57" fmla="*/ 474 h 492"/>
                  <a:gd name="T58" fmla="*/ 138 w 306"/>
                  <a:gd name="T59" fmla="*/ 462 h 492"/>
                  <a:gd name="T60" fmla="*/ 138 w 306"/>
                  <a:gd name="T61" fmla="*/ 468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19" name="Freeform 296"/>
              <p:cNvSpPr>
                <a:spLocks noChangeAspect="1"/>
              </p:cNvSpPr>
              <p:nvPr/>
            </p:nvSpPr>
            <p:spPr bwMode="auto">
              <a:xfrm>
                <a:off x="1662" y="2016"/>
                <a:ext cx="198" cy="360"/>
              </a:xfrm>
              <a:custGeom>
                <a:avLst/>
                <a:gdLst>
                  <a:gd name="T0" fmla="*/ 126 w 198"/>
                  <a:gd name="T1" fmla="*/ 360 h 360"/>
                  <a:gd name="T2" fmla="*/ 108 w 198"/>
                  <a:gd name="T3" fmla="*/ 342 h 360"/>
                  <a:gd name="T4" fmla="*/ 108 w 198"/>
                  <a:gd name="T5" fmla="*/ 318 h 360"/>
                  <a:gd name="T6" fmla="*/ 60 w 198"/>
                  <a:gd name="T7" fmla="*/ 282 h 360"/>
                  <a:gd name="T8" fmla="*/ 72 w 198"/>
                  <a:gd name="T9" fmla="*/ 246 h 360"/>
                  <a:gd name="T10" fmla="*/ 54 w 198"/>
                  <a:gd name="T11" fmla="*/ 234 h 360"/>
                  <a:gd name="T12" fmla="*/ 42 w 198"/>
                  <a:gd name="T13" fmla="*/ 240 h 360"/>
                  <a:gd name="T14" fmla="*/ 36 w 198"/>
                  <a:gd name="T15" fmla="*/ 216 h 360"/>
                  <a:gd name="T16" fmla="*/ 12 w 198"/>
                  <a:gd name="T17" fmla="*/ 198 h 360"/>
                  <a:gd name="T18" fmla="*/ 0 w 198"/>
                  <a:gd name="T19" fmla="*/ 180 h 360"/>
                  <a:gd name="T20" fmla="*/ 0 w 198"/>
                  <a:gd name="T21" fmla="*/ 138 h 360"/>
                  <a:gd name="T22" fmla="*/ 18 w 198"/>
                  <a:gd name="T23" fmla="*/ 126 h 360"/>
                  <a:gd name="T24" fmla="*/ 24 w 198"/>
                  <a:gd name="T25" fmla="*/ 108 h 360"/>
                  <a:gd name="T26" fmla="*/ 18 w 198"/>
                  <a:gd name="T27" fmla="*/ 78 h 360"/>
                  <a:gd name="T28" fmla="*/ 42 w 198"/>
                  <a:gd name="T29" fmla="*/ 72 h 360"/>
                  <a:gd name="T30" fmla="*/ 54 w 198"/>
                  <a:gd name="T31" fmla="*/ 54 h 360"/>
                  <a:gd name="T32" fmla="*/ 54 w 198"/>
                  <a:gd name="T33" fmla="*/ 30 h 360"/>
                  <a:gd name="T34" fmla="*/ 30 w 198"/>
                  <a:gd name="T35" fmla="*/ 12 h 360"/>
                  <a:gd name="T36" fmla="*/ 42 w 198"/>
                  <a:gd name="T37" fmla="*/ 6 h 360"/>
                  <a:gd name="T38" fmla="*/ 168 w 198"/>
                  <a:gd name="T39" fmla="*/ 0 h 360"/>
                  <a:gd name="T40" fmla="*/ 180 w 198"/>
                  <a:gd name="T41" fmla="*/ 48 h 360"/>
                  <a:gd name="T42" fmla="*/ 192 w 198"/>
                  <a:gd name="T43" fmla="*/ 198 h 360"/>
                  <a:gd name="T44" fmla="*/ 192 w 198"/>
                  <a:gd name="T45" fmla="*/ 216 h 360"/>
                  <a:gd name="T46" fmla="*/ 198 w 198"/>
                  <a:gd name="T47" fmla="*/ 240 h 360"/>
                  <a:gd name="T48" fmla="*/ 180 w 198"/>
                  <a:gd name="T49" fmla="*/ 276 h 360"/>
                  <a:gd name="T50" fmla="*/ 180 w 198"/>
                  <a:gd name="T51" fmla="*/ 300 h 360"/>
                  <a:gd name="T52" fmla="*/ 174 w 198"/>
                  <a:gd name="T53" fmla="*/ 312 h 360"/>
                  <a:gd name="T54" fmla="*/ 180 w 198"/>
                  <a:gd name="T55" fmla="*/ 324 h 360"/>
                  <a:gd name="T56" fmla="*/ 156 w 198"/>
                  <a:gd name="T57" fmla="*/ 330 h 360"/>
                  <a:gd name="T58" fmla="*/ 162 w 198"/>
                  <a:gd name="T59" fmla="*/ 348 h 360"/>
                  <a:gd name="T60" fmla="*/ 132 w 198"/>
                  <a:gd name="T61" fmla="*/ 342 h 360"/>
                  <a:gd name="T62" fmla="*/ 126 w 198"/>
                  <a:gd name="T63" fmla="*/ 354 h 360"/>
                  <a:gd name="T64" fmla="*/ 126 w 198"/>
                  <a:gd name="T65" fmla="*/ 360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0" name="Freeform 297"/>
              <p:cNvSpPr>
                <a:spLocks noChangeAspect="1"/>
              </p:cNvSpPr>
              <p:nvPr/>
            </p:nvSpPr>
            <p:spPr bwMode="auto">
              <a:xfrm>
                <a:off x="1662" y="2016"/>
                <a:ext cx="198" cy="366"/>
              </a:xfrm>
              <a:custGeom>
                <a:avLst/>
                <a:gdLst>
                  <a:gd name="T0" fmla="*/ 126 w 198"/>
                  <a:gd name="T1" fmla="*/ 360 h 366"/>
                  <a:gd name="T2" fmla="*/ 108 w 198"/>
                  <a:gd name="T3" fmla="*/ 342 h 366"/>
                  <a:gd name="T4" fmla="*/ 108 w 198"/>
                  <a:gd name="T5" fmla="*/ 318 h 366"/>
                  <a:gd name="T6" fmla="*/ 60 w 198"/>
                  <a:gd name="T7" fmla="*/ 282 h 366"/>
                  <a:gd name="T8" fmla="*/ 72 w 198"/>
                  <a:gd name="T9" fmla="*/ 246 h 366"/>
                  <a:gd name="T10" fmla="*/ 54 w 198"/>
                  <a:gd name="T11" fmla="*/ 234 h 366"/>
                  <a:gd name="T12" fmla="*/ 42 w 198"/>
                  <a:gd name="T13" fmla="*/ 240 h 366"/>
                  <a:gd name="T14" fmla="*/ 36 w 198"/>
                  <a:gd name="T15" fmla="*/ 216 h 366"/>
                  <a:gd name="T16" fmla="*/ 12 w 198"/>
                  <a:gd name="T17" fmla="*/ 198 h 366"/>
                  <a:gd name="T18" fmla="*/ 0 w 198"/>
                  <a:gd name="T19" fmla="*/ 180 h 366"/>
                  <a:gd name="T20" fmla="*/ 0 w 198"/>
                  <a:gd name="T21" fmla="*/ 138 h 366"/>
                  <a:gd name="T22" fmla="*/ 18 w 198"/>
                  <a:gd name="T23" fmla="*/ 126 h 366"/>
                  <a:gd name="T24" fmla="*/ 24 w 198"/>
                  <a:gd name="T25" fmla="*/ 108 h 366"/>
                  <a:gd name="T26" fmla="*/ 18 w 198"/>
                  <a:gd name="T27" fmla="*/ 78 h 366"/>
                  <a:gd name="T28" fmla="*/ 42 w 198"/>
                  <a:gd name="T29" fmla="*/ 72 h 366"/>
                  <a:gd name="T30" fmla="*/ 54 w 198"/>
                  <a:gd name="T31" fmla="*/ 54 h 366"/>
                  <a:gd name="T32" fmla="*/ 54 w 198"/>
                  <a:gd name="T33" fmla="*/ 30 h 366"/>
                  <a:gd name="T34" fmla="*/ 30 w 198"/>
                  <a:gd name="T35" fmla="*/ 12 h 366"/>
                  <a:gd name="T36" fmla="*/ 42 w 198"/>
                  <a:gd name="T37" fmla="*/ 6 h 366"/>
                  <a:gd name="T38" fmla="*/ 168 w 198"/>
                  <a:gd name="T39" fmla="*/ 0 h 366"/>
                  <a:gd name="T40" fmla="*/ 180 w 198"/>
                  <a:gd name="T41" fmla="*/ 48 h 366"/>
                  <a:gd name="T42" fmla="*/ 192 w 198"/>
                  <a:gd name="T43" fmla="*/ 198 h 366"/>
                  <a:gd name="T44" fmla="*/ 192 w 198"/>
                  <a:gd name="T45" fmla="*/ 216 h 366"/>
                  <a:gd name="T46" fmla="*/ 198 w 198"/>
                  <a:gd name="T47" fmla="*/ 240 h 366"/>
                  <a:gd name="T48" fmla="*/ 180 w 198"/>
                  <a:gd name="T49" fmla="*/ 276 h 366"/>
                  <a:gd name="T50" fmla="*/ 180 w 198"/>
                  <a:gd name="T51" fmla="*/ 300 h 366"/>
                  <a:gd name="T52" fmla="*/ 174 w 198"/>
                  <a:gd name="T53" fmla="*/ 312 h 366"/>
                  <a:gd name="T54" fmla="*/ 180 w 198"/>
                  <a:gd name="T55" fmla="*/ 324 h 366"/>
                  <a:gd name="T56" fmla="*/ 156 w 198"/>
                  <a:gd name="T57" fmla="*/ 330 h 366"/>
                  <a:gd name="T58" fmla="*/ 162 w 198"/>
                  <a:gd name="T59" fmla="*/ 348 h 366"/>
                  <a:gd name="T60" fmla="*/ 132 w 198"/>
                  <a:gd name="T61" fmla="*/ 342 h 366"/>
                  <a:gd name="T62" fmla="*/ 126 w 198"/>
                  <a:gd name="T63" fmla="*/ 354 h 366"/>
                  <a:gd name="T64" fmla="*/ 126 w 198"/>
                  <a:gd name="T65" fmla="*/ 360 h 366"/>
                  <a:gd name="T66" fmla="*/ 126 w 198"/>
                  <a:gd name="T67" fmla="*/ 36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1" name="Freeform 298"/>
              <p:cNvSpPr>
                <a:spLocks noChangeAspect="1"/>
              </p:cNvSpPr>
              <p:nvPr/>
            </p:nvSpPr>
            <p:spPr bwMode="auto">
              <a:xfrm>
                <a:off x="1842" y="2052"/>
                <a:ext cx="150" cy="264"/>
              </a:xfrm>
              <a:custGeom>
                <a:avLst/>
                <a:gdLst>
                  <a:gd name="T0" fmla="*/ 0 w 150"/>
                  <a:gd name="T1" fmla="*/ 264 h 264"/>
                  <a:gd name="T2" fmla="*/ 0 w 150"/>
                  <a:gd name="T3" fmla="*/ 240 h 264"/>
                  <a:gd name="T4" fmla="*/ 18 w 150"/>
                  <a:gd name="T5" fmla="*/ 204 h 264"/>
                  <a:gd name="T6" fmla="*/ 12 w 150"/>
                  <a:gd name="T7" fmla="*/ 180 h 264"/>
                  <a:gd name="T8" fmla="*/ 12 w 150"/>
                  <a:gd name="T9" fmla="*/ 162 h 264"/>
                  <a:gd name="T10" fmla="*/ 0 w 150"/>
                  <a:gd name="T11" fmla="*/ 12 h 264"/>
                  <a:gd name="T12" fmla="*/ 18 w 150"/>
                  <a:gd name="T13" fmla="*/ 18 h 264"/>
                  <a:gd name="T14" fmla="*/ 36 w 150"/>
                  <a:gd name="T15" fmla="*/ 6 h 264"/>
                  <a:gd name="T16" fmla="*/ 132 w 150"/>
                  <a:gd name="T17" fmla="*/ 0 h 264"/>
                  <a:gd name="T18" fmla="*/ 150 w 150"/>
                  <a:gd name="T19" fmla="*/ 168 h 264"/>
                  <a:gd name="T20" fmla="*/ 150 w 150"/>
                  <a:gd name="T21" fmla="*/ 186 h 264"/>
                  <a:gd name="T22" fmla="*/ 120 w 150"/>
                  <a:gd name="T23" fmla="*/ 198 h 264"/>
                  <a:gd name="T24" fmla="*/ 126 w 150"/>
                  <a:gd name="T25" fmla="*/ 204 h 264"/>
                  <a:gd name="T26" fmla="*/ 102 w 150"/>
                  <a:gd name="T27" fmla="*/ 246 h 264"/>
                  <a:gd name="T28" fmla="*/ 90 w 150"/>
                  <a:gd name="T29" fmla="*/ 240 h 264"/>
                  <a:gd name="T30" fmla="*/ 84 w 150"/>
                  <a:gd name="T31" fmla="*/ 234 h 264"/>
                  <a:gd name="T32" fmla="*/ 66 w 150"/>
                  <a:gd name="T33" fmla="*/ 258 h 264"/>
                  <a:gd name="T34" fmla="*/ 60 w 150"/>
                  <a:gd name="T35" fmla="*/ 246 h 264"/>
                  <a:gd name="T36" fmla="*/ 48 w 150"/>
                  <a:gd name="T37" fmla="*/ 264 h 264"/>
                  <a:gd name="T38" fmla="*/ 18 w 150"/>
                  <a:gd name="T39" fmla="*/ 252 h 264"/>
                  <a:gd name="T40" fmla="*/ 18 w 150"/>
                  <a:gd name="T41" fmla="*/ 264 h 264"/>
                  <a:gd name="T42" fmla="*/ 6 w 150"/>
                  <a:gd name="T43" fmla="*/ 258 h 264"/>
                  <a:gd name="T44" fmla="*/ 0 w 150"/>
                  <a:gd name="T45" fmla="*/ 264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2" name="Freeform 299"/>
              <p:cNvSpPr>
                <a:spLocks noChangeAspect="1"/>
              </p:cNvSpPr>
              <p:nvPr/>
            </p:nvSpPr>
            <p:spPr bwMode="auto">
              <a:xfrm>
                <a:off x="1842" y="2052"/>
                <a:ext cx="150" cy="270"/>
              </a:xfrm>
              <a:custGeom>
                <a:avLst/>
                <a:gdLst>
                  <a:gd name="T0" fmla="*/ 0 w 150"/>
                  <a:gd name="T1" fmla="*/ 264 h 270"/>
                  <a:gd name="T2" fmla="*/ 0 w 150"/>
                  <a:gd name="T3" fmla="*/ 240 h 270"/>
                  <a:gd name="T4" fmla="*/ 18 w 150"/>
                  <a:gd name="T5" fmla="*/ 204 h 270"/>
                  <a:gd name="T6" fmla="*/ 12 w 150"/>
                  <a:gd name="T7" fmla="*/ 180 h 270"/>
                  <a:gd name="T8" fmla="*/ 12 w 150"/>
                  <a:gd name="T9" fmla="*/ 162 h 270"/>
                  <a:gd name="T10" fmla="*/ 0 w 150"/>
                  <a:gd name="T11" fmla="*/ 12 h 270"/>
                  <a:gd name="T12" fmla="*/ 18 w 150"/>
                  <a:gd name="T13" fmla="*/ 18 h 270"/>
                  <a:gd name="T14" fmla="*/ 36 w 150"/>
                  <a:gd name="T15" fmla="*/ 6 h 270"/>
                  <a:gd name="T16" fmla="*/ 132 w 150"/>
                  <a:gd name="T17" fmla="*/ 0 h 270"/>
                  <a:gd name="T18" fmla="*/ 150 w 150"/>
                  <a:gd name="T19" fmla="*/ 168 h 270"/>
                  <a:gd name="T20" fmla="*/ 150 w 150"/>
                  <a:gd name="T21" fmla="*/ 186 h 270"/>
                  <a:gd name="T22" fmla="*/ 120 w 150"/>
                  <a:gd name="T23" fmla="*/ 198 h 270"/>
                  <a:gd name="T24" fmla="*/ 126 w 150"/>
                  <a:gd name="T25" fmla="*/ 204 h 270"/>
                  <a:gd name="T26" fmla="*/ 102 w 150"/>
                  <a:gd name="T27" fmla="*/ 246 h 270"/>
                  <a:gd name="T28" fmla="*/ 90 w 150"/>
                  <a:gd name="T29" fmla="*/ 240 h 270"/>
                  <a:gd name="T30" fmla="*/ 84 w 150"/>
                  <a:gd name="T31" fmla="*/ 234 h 270"/>
                  <a:gd name="T32" fmla="*/ 66 w 150"/>
                  <a:gd name="T33" fmla="*/ 258 h 270"/>
                  <a:gd name="T34" fmla="*/ 60 w 150"/>
                  <a:gd name="T35" fmla="*/ 246 h 270"/>
                  <a:gd name="T36" fmla="*/ 48 w 150"/>
                  <a:gd name="T37" fmla="*/ 264 h 270"/>
                  <a:gd name="T38" fmla="*/ 18 w 150"/>
                  <a:gd name="T39" fmla="*/ 252 h 270"/>
                  <a:gd name="T40" fmla="*/ 18 w 150"/>
                  <a:gd name="T41" fmla="*/ 264 h 270"/>
                  <a:gd name="T42" fmla="*/ 6 w 150"/>
                  <a:gd name="T43" fmla="*/ 258 h 270"/>
                  <a:gd name="T44" fmla="*/ 0 w 150"/>
                  <a:gd name="T45" fmla="*/ 264 h 270"/>
                  <a:gd name="T46" fmla="*/ 0 w 150"/>
                  <a:gd name="T47" fmla="*/ 270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3" name="Freeform 300"/>
              <p:cNvSpPr>
                <a:spLocks noChangeAspect="1"/>
              </p:cNvSpPr>
              <p:nvPr/>
            </p:nvSpPr>
            <p:spPr bwMode="auto">
              <a:xfrm>
                <a:off x="1410" y="1962"/>
                <a:ext cx="306" cy="204"/>
              </a:xfrm>
              <a:custGeom>
                <a:avLst/>
                <a:gdLst>
                  <a:gd name="T0" fmla="*/ 252 w 306"/>
                  <a:gd name="T1" fmla="*/ 204 h 204"/>
                  <a:gd name="T2" fmla="*/ 240 w 306"/>
                  <a:gd name="T3" fmla="*/ 186 h 204"/>
                  <a:gd name="T4" fmla="*/ 42 w 306"/>
                  <a:gd name="T5" fmla="*/ 192 h 204"/>
                  <a:gd name="T6" fmla="*/ 36 w 306"/>
                  <a:gd name="T7" fmla="*/ 150 h 204"/>
                  <a:gd name="T8" fmla="*/ 12 w 306"/>
                  <a:gd name="T9" fmla="*/ 72 h 204"/>
                  <a:gd name="T10" fmla="*/ 0 w 306"/>
                  <a:gd name="T11" fmla="*/ 54 h 204"/>
                  <a:gd name="T12" fmla="*/ 12 w 306"/>
                  <a:gd name="T13" fmla="*/ 30 h 204"/>
                  <a:gd name="T14" fmla="*/ 6 w 306"/>
                  <a:gd name="T15" fmla="*/ 12 h 204"/>
                  <a:gd name="T16" fmla="*/ 12 w 306"/>
                  <a:gd name="T17" fmla="*/ 6 h 204"/>
                  <a:gd name="T18" fmla="*/ 252 w 306"/>
                  <a:gd name="T19" fmla="*/ 0 h 204"/>
                  <a:gd name="T20" fmla="*/ 264 w 306"/>
                  <a:gd name="T21" fmla="*/ 18 h 204"/>
                  <a:gd name="T22" fmla="*/ 258 w 306"/>
                  <a:gd name="T23" fmla="*/ 30 h 204"/>
                  <a:gd name="T24" fmla="*/ 264 w 306"/>
                  <a:gd name="T25" fmla="*/ 48 h 204"/>
                  <a:gd name="T26" fmla="*/ 282 w 306"/>
                  <a:gd name="T27" fmla="*/ 66 h 204"/>
                  <a:gd name="T28" fmla="*/ 306 w 306"/>
                  <a:gd name="T29" fmla="*/ 84 h 204"/>
                  <a:gd name="T30" fmla="*/ 306 w 306"/>
                  <a:gd name="T31" fmla="*/ 108 h 204"/>
                  <a:gd name="T32" fmla="*/ 294 w 306"/>
                  <a:gd name="T33" fmla="*/ 126 h 204"/>
                  <a:gd name="T34" fmla="*/ 270 w 306"/>
                  <a:gd name="T35" fmla="*/ 132 h 204"/>
                  <a:gd name="T36" fmla="*/ 276 w 306"/>
                  <a:gd name="T37" fmla="*/ 162 h 204"/>
                  <a:gd name="T38" fmla="*/ 270 w 306"/>
                  <a:gd name="T39" fmla="*/ 180 h 204"/>
                  <a:gd name="T40" fmla="*/ 252 w 306"/>
                  <a:gd name="T41" fmla="*/ 192 h 204"/>
                  <a:gd name="T42" fmla="*/ 252 w 306"/>
                  <a:gd name="T43" fmla="*/ 204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4" name="Freeform 301"/>
              <p:cNvSpPr>
                <a:spLocks noChangeAspect="1"/>
              </p:cNvSpPr>
              <p:nvPr/>
            </p:nvSpPr>
            <p:spPr bwMode="auto">
              <a:xfrm>
                <a:off x="1410" y="1962"/>
                <a:ext cx="306" cy="210"/>
              </a:xfrm>
              <a:custGeom>
                <a:avLst/>
                <a:gdLst>
                  <a:gd name="T0" fmla="*/ 252 w 306"/>
                  <a:gd name="T1" fmla="*/ 204 h 210"/>
                  <a:gd name="T2" fmla="*/ 240 w 306"/>
                  <a:gd name="T3" fmla="*/ 186 h 210"/>
                  <a:gd name="T4" fmla="*/ 42 w 306"/>
                  <a:gd name="T5" fmla="*/ 192 h 210"/>
                  <a:gd name="T6" fmla="*/ 36 w 306"/>
                  <a:gd name="T7" fmla="*/ 150 h 210"/>
                  <a:gd name="T8" fmla="*/ 12 w 306"/>
                  <a:gd name="T9" fmla="*/ 72 h 210"/>
                  <a:gd name="T10" fmla="*/ 0 w 306"/>
                  <a:gd name="T11" fmla="*/ 54 h 210"/>
                  <a:gd name="T12" fmla="*/ 12 w 306"/>
                  <a:gd name="T13" fmla="*/ 30 h 210"/>
                  <a:gd name="T14" fmla="*/ 6 w 306"/>
                  <a:gd name="T15" fmla="*/ 12 h 210"/>
                  <a:gd name="T16" fmla="*/ 12 w 306"/>
                  <a:gd name="T17" fmla="*/ 6 h 210"/>
                  <a:gd name="T18" fmla="*/ 252 w 306"/>
                  <a:gd name="T19" fmla="*/ 0 h 210"/>
                  <a:gd name="T20" fmla="*/ 264 w 306"/>
                  <a:gd name="T21" fmla="*/ 18 h 210"/>
                  <a:gd name="T22" fmla="*/ 258 w 306"/>
                  <a:gd name="T23" fmla="*/ 30 h 210"/>
                  <a:gd name="T24" fmla="*/ 264 w 306"/>
                  <a:gd name="T25" fmla="*/ 48 h 210"/>
                  <a:gd name="T26" fmla="*/ 282 w 306"/>
                  <a:gd name="T27" fmla="*/ 66 h 210"/>
                  <a:gd name="T28" fmla="*/ 306 w 306"/>
                  <a:gd name="T29" fmla="*/ 84 h 210"/>
                  <a:gd name="T30" fmla="*/ 306 w 306"/>
                  <a:gd name="T31" fmla="*/ 108 h 210"/>
                  <a:gd name="T32" fmla="*/ 294 w 306"/>
                  <a:gd name="T33" fmla="*/ 126 h 210"/>
                  <a:gd name="T34" fmla="*/ 270 w 306"/>
                  <a:gd name="T35" fmla="*/ 132 h 210"/>
                  <a:gd name="T36" fmla="*/ 276 w 306"/>
                  <a:gd name="T37" fmla="*/ 162 h 210"/>
                  <a:gd name="T38" fmla="*/ 270 w 306"/>
                  <a:gd name="T39" fmla="*/ 180 h 210"/>
                  <a:gd name="T40" fmla="*/ 252 w 306"/>
                  <a:gd name="T41" fmla="*/ 192 h 210"/>
                  <a:gd name="T42" fmla="*/ 252 w 306"/>
                  <a:gd name="T43" fmla="*/ 204 h 210"/>
                  <a:gd name="T44" fmla="*/ 252 w 306"/>
                  <a:gd name="T45" fmla="*/ 210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5" name="Freeform 302"/>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6" name="Freeform 303"/>
              <p:cNvSpPr>
                <a:spLocks noChangeAspect="1"/>
              </p:cNvSpPr>
              <p:nvPr/>
            </p:nvSpPr>
            <p:spPr bwMode="auto">
              <a:xfrm>
                <a:off x="1134" y="2184"/>
                <a:ext cx="378" cy="198"/>
              </a:xfrm>
              <a:custGeom>
                <a:avLst/>
                <a:gdLst>
                  <a:gd name="T0" fmla="*/ 342 w 378"/>
                  <a:gd name="T1" fmla="*/ 6 h 198"/>
                  <a:gd name="T2" fmla="*/ 360 w 378"/>
                  <a:gd name="T3" fmla="*/ 18 h 198"/>
                  <a:gd name="T4" fmla="*/ 348 w 378"/>
                  <a:gd name="T5" fmla="*/ 36 h 198"/>
                  <a:gd name="T6" fmla="*/ 378 w 378"/>
                  <a:gd name="T7" fmla="*/ 60 h 198"/>
                  <a:gd name="T8" fmla="*/ 378 w 378"/>
                  <a:gd name="T9" fmla="*/ 198 h 198"/>
                  <a:gd name="T10" fmla="*/ 0 w 378"/>
                  <a:gd name="T11" fmla="*/ 192 h 198"/>
                  <a:gd name="T12" fmla="*/ 12 w 378"/>
                  <a:gd name="T13" fmla="*/ 0 h 198"/>
                  <a:gd name="T14" fmla="*/ 336 w 378"/>
                  <a:gd name="T15" fmla="*/ 6 h 198"/>
                  <a:gd name="T16" fmla="*/ 342 w 378"/>
                  <a:gd name="T17" fmla="*/ 6 h 198"/>
                  <a:gd name="T18" fmla="*/ 342 w 378"/>
                  <a:gd name="T19" fmla="*/ 12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7" name="Freeform 304"/>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8" name="Freeform 305"/>
              <p:cNvSpPr>
                <a:spLocks noChangeAspect="1"/>
              </p:cNvSpPr>
              <p:nvPr/>
            </p:nvSpPr>
            <p:spPr bwMode="auto">
              <a:xfrm>
                <a:off x="1776" y="2214"/>
                <a:ext cx="372" cy="192"/>
              </a:xfrm>
              <a:custGeom>
                <a:avLst/>
                <a:gdLst>
                  <a:gd name="T0" fmla="*/ 294 w 372"/>
                  <a:gd name="T1" fmla="*/ 156 h 192"/>
                  <a:gd name="T2" fmla="*/ 72 w 372"/>
                  <a:gd name="T3" fmla="*/ 174 h 192"/>
                  <a:gd name="T4" fmla="*/ 72 w 372"/>
                  <a:gd name="T5" fmla="*/ 186 h 192"/>
                  <a:gd name="T6" fmla="*/ 0 w 372"/>
                  <a:gd name="T7" fmla="*/ 192 h 192"/>
                  <a:gd name="T8" fmla="*/ 6 w 372"/>
                  <a:gd name="T9" fmla="*/ 186 h 192"/>
                  <a:gd name="T10" fmla="*/ 12 w 372"/>
                  <a:gd name="T11" fmla="*/ 186 h 192"/>
                  <a:gd name="T12" fmla="*/ 12 w 372"/>
                  <a:gd name="T13" fmla="*/ 156 h 192"/>
                  <a:gd name="T14" fmla="*/ 18 w 372"/>
                  <a:gd name="T15" fmla="*/ 144 h 192"/>
                  <a:gd name="T16" fmla="*/ 48 w 372"/>
                  <a:gd name="T17" fmla="*/ 150 h 192"/>
                  <a:gd name="T18" fmla="*/ 42 w 372"/>
                  <a:gd name="T19" fmla="*/ 132 h 192"/>
                  <a:gd name="T20" fmla="*/ 66 w 372"/>
                  <a:gd name="T21" fmla="*/ 126 h 192"/>
                  <a:gd name="T22" fmla="*/ 60 w 372"/>
                  <a:gd name="T23" fmla="*/ 114 h 192"/>
                  <a:gd name="T24" fmla="*/ 66 w 372"/>
                  <a:gd name="T25" fmla="*/ 102 h 192"/>
                  <a:gd name="T26" fmla="*/ 72 w 372"/>
                  <a:gd name="T27" fmla="*/ 96 h 192"/>
                  <a:gd name="T28" fmla="*/ 84 w 372"/>
                  <a:gd name="T29" fmla="*/ 102 h 192"/>
                  <a:gd name="T30" fmla="*/ 84 w 372"/>
                  <a:gd name="T31" fmla="*/ 90 h 192"/>
                  <a:gd name="T32" fmla="*/ 114 w 372"/>
                  <a:gd name="T33" fmla="*/ 102 h 192"/>
                  <a:gd name="T34" fmla="*/ 126 w 372"/>
                  <a:gd name="T35" fmla="*/ 84 h 192"/>
                  <a:gd name="T36" fmla="*/ 132 w 372"/>
                  <a:gd name="T37" fmla="*/ 96 h 192"/>
                  <a:gd name="T38" fmla="*/ 150 w 372"/>
                  <a:gd name="T39" fmla="*/ 72 h 192"/>
                  <a:gd name="T40" fmla="*/ 156 w 372"/>
                  <a:gd name="T41" fmla="*/ 78 h 192"/>
                  <a:gd name="T42" fmla="*/ 168 w 372"/>
                  <a:gd name="T43" fmla="*/ 84 h 192"/>
                  <a:gd name="T44" fmla="*/ 192 w 372"/>
                  <a:gd name="T45" fmla="*/ 42 h 192"/>
                  <a:gd name="T46" fmla="*/ 186 w 372"/>
                  <a:gd name="T47" fmla="*/ 36 h 192"/>
                  <a:gd name="T48" fmla="*/ 216 w 372"/>
                  <a:gd name="T49" fmla="*/ 24 h 192"/>
                  <a:gd name="T50" fmla="*/ 216 w 372"/>
                  <a:gd name="T51" fmla="*/ 6 h 192"/>
                  <a:gd name="T52" fmla="*/ 234 w 372"/>
                  <a:gd name="T53" fmla="*/ 0 h 192"/>
                  <a:gd name="T54" fmla="*/ 246 w 372"/>
                  <a:gd name="T55" fmla="*/ 18 h 192"/>
                  <a:gd name="T56" fmla="*/ 276 w 372"/>
                  <a:gd name="T57" fmla="*/ 30 h 192"/>
                  <a:gd name="T58" fmla="*/ 312 w 372"/>
                  <a:gd name="T59" fmla="*/ 18 h 192"/>
                  <a:gd name="T60" fmla="*/ 330 w 372"/>
                  <a:gd name="T61" fmla="*/ 36 h 192"/>
                  <a:gd name="T62" fmla="*/ 342 w 372"/>
                  <a:gd name="T63" fmla="*/ 66 h 192"/>
                  <a:gd name="T64" fmla="*/ 372 w 372"/>
                  <a:gd name="T65" fmla="*/ 84 h 192"/>
                  <a:gd name="T66" fmla="*/ 318 w 372"/>
                  <a:gd name="T67" fmla="*/ 144 h 192"/>
                  <a:gd name="T68" fmla="*/ 294 w 372"/>
                  <a:gd name="T69" fmla="*/ 156 h 192"/>
                  <a:gd name="T70" fmla="*/ 294 w 372"/>
                  <a:gd name="T71" fmla="*/ 16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29" name="Freeform 306"/>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0" name="Freeform 307"/>
              <p:cNvSpPr>
                <a:spLocks noChangeAspect="1"/>
              </p:cNvSpPr>
              <p:nvPr/>
            </p:nvSpPr>
            <p:spPr bwMode="auto">
              <a:xfrm>
                <a:off x="1542" y="2640"/>
                <a:ext cx="288" cy="246"/>
              </a:xfrm>
              <a:custGeom>
                <a:avLst/>
                <a:gdLst>
                  <a:gd name="T0" fmla="*/ 258 w 288"/>
                  <a:gd name="T1" fmla="*/ 174 h 246"/>
                  <a:gd name="T2" fmla="*/ 216 w 288"/>
                  <a:gd name="T3" fmla="*/ 162 h 246"/>
                  <a:gd name="T4" fmla="*/ 204 w 288"/>
                  <a:gd name="T5" fmla="*/ 174 h 246"/>
                  <a:gd name="T6" fmla="*/ 228 w 288"/>
                  <a:gd name="T7" fmla="*/ 180 h 246"/>
                  <a:gd name="T8" fmla="*/ 246 w 288"/>
                  <a:gd name="T9" fmla="*/ 174 h 246"/>
                  <a:gd name="T10" fmla="*/ 240 w 288"/>
                  <a:gd name="T11" fmla="*/ 186 h 246"/>
                  <a:gd name="T12" fmla="*/ 252 w 288"/>
                  <a:gd name="T13" fmla="*/ 192 h 246"/>
                  <a:gd name="T14" fmla="*/ 258 w 288"/>
                  <a:gd name="T15" fmla="*/ 180 h 246"/>
                  <a:gd name="T16" fmla="*/ 276 w 288"/>
                  <a:gd name="T17" fmla="*/ 174 h 246"/>
                  <a:gd name="T18" fmla="*/ 276 w 288"/>
                  <a:gd name="T19" fmla="*/ 186 h 246"/>
                  <a:gd name="T20" fmla="*/ 252 w 288"/>
                  <a:gd name="T21" fmla="*/ 210 h 246"/>
                  <a:gd name="T22" fmla="*/ 258 w 288"/>
                  <a:gd name="T23" fmla="*/ 222 h 246"/>
                  <a:gd name="T24" fmla="*/ 288 w 288"/>
                  <a:gd name="T25" fmla="*/ 234 h 246"/>
                  <a:gd name="T26" fmla="*/ 282 w 288"/>
                  <a:gd name="T27" fmla="*/ 246 h 246"/>
                  <a:gd name="T28" fmla="*/ 276 w 288"/>
                  <a:gd name="T29" fmla="*/ 240 h 246"/>
                  <a:gd name="T30" fmla="*/ 270 w 288"/>
                  <a:gd name="T31" fmla="*/ 246 h 246"/>
                  <a:gd name="T32" fmla="*/ 264 w 288"/>
                  <a:gd name="T33" fmla="*/ 228 h 246"/>
                  <a:gd name="T34" fmla="*/ 228 w 288"/>
                  <a:gd name="T35" fmla="*/ 216 h 246"/>
                  <a:gd name="T36" fmla="*/ 234 w 288"/>
                  <a:gd name="T37" fmla="*/ 234 h 246"/>
                  <a:gd name="T38" fmla="*/ 222 w 288"/>
                  <a:gd name="T39" fmla="*/ 240 h 246"/>
                  <a:gd name="T40" fmla="*/ 216 w 288"/>
                  <a:gd name="T41" fmla="*/ 228 h 246"/>
                  <a:gd name="T42" fmla="*/ 210 w 288"/>
                  <a:gd name="T43" fmla="*/ 234 h 246"/>
                  <a:gd name="T44" fmla="*/ 204 w 288"/>
                  <a:gd name="T45" fmla="*/ 228 h 246"/>
                  <a:gd name="T46" fmla="*/ 198 w 288"/>
                  <a:gd name="T47" fmla="*/ 240 h 246"/>
                  <a:gd name="T48" fmla="*/ 186 w 288"/>
                  <a:gd name="T49" fmla="*/ 246 h 246"/>
                  <a:gd name="T50" fmla="*/ 174 w 288"/>
                  <a:gd name="T51" fmla="*/ 240 h 246"/>
                  <a:gd name="T52" fmla="*/ 162 w 288"/>
                  <a:gd name="T53" fmla="*/ 222 h 246"/>
                  <a:gd name="T54" fmla="*/ 144 w 288"/>
                  <a:gd name="T55" fmla="*/ 216 h 246"/>
                  <a:gd name="T56" fmla="*/ 144 w 288"/>
                  <a:gd name="T57" fmla="*/ 204 h 246"/>
                  <a:gd name="T58" fmla="*/ 126 w 288"/>
                  <a:gd name="T59" fmla="*/ 204 h 246"/>
                  <a:gd name="T60" fmla="*/ 126 w 288"/>
                  <a:gd name="T61" fmla="*/ 198 h 246"/>
                  <a:gd name="T62" fmla="*/ 108 w 288"/>
                  <a:gd name="T63" fmla="*/ 204 h 246"/>
                  <a:gd name="T64" fmla="*/ 120 w 288"/>
                  <a:gd name="T65" fmla="*/ 216 h 246"/>
                  <a:gd name="T66" fmla="*/ 102 w 288"/>
                  <a:gd name="T67" fmla="*/ 222 h 246"/>
                  <a:gd name="T68" fmla="*/ 54 w 288"/>
                  <a:gd name="T69" fmla="*/ 204 h 246"/>
                  <a:gd name="T70" fmla="*/ 18 w 288"/>
                  <a:gd name="T71" fmla="*/ 210 h 246"/>
                  <a:gd name="T72" fmla="*/ 12 w 288"/>
                  <a:gd name="T73" fmla="*/ 204 h 246"/>
                  <a:gd name="T74" fmla="*/ 24 w 288"/>
                  <a:gd name="T75" fmla="*/ 192 h 246"/>
                  <a:gd name="T76" fmla="*/ 24 w 288"/>
                  <a:gd name="T77" fmla="*/ 156 h 246"/>
                  <a:gd name="T78" fmla="*/ 36 w 288"/>
                  <a:gd name="T79" fmla="*/ 126 h 246"/>
                  <a:gd name="T80" fmla="*/ 6 w 288"/>
                  <a:gd name="T81" fmla="*/ 66 h 246"/>
                  <a:gd name="T82" fmla="*/ 0 w 288"/>
                  <a:gd name="T83" fmla="*/ 0 h 246"/>
                  <a:gd name="T84" fmla="*/ 162 w 288"/>
                  <a:gd name="T85" fmla="*/ 0 h 246"/>
                  <a:gd name="T86" fmla="*/ 162 w 288"/>
                  <a:gd name="T87" fmla="*/ 24 h 246"/>
                  <a:gd name="T88" fmla="*/ 168 w 288"/>
                  <a:gd name="T89" fmla="*/ 18 h 246"/>
                  <a:gd name="T90" fmla="*/ 162 w 288"/>
                  <a:gd name="T91" fmla="*/ 30 h 246"/>
                  <a:gd name="T92" fmla="*/ 174 w 288"/>
                  <a:gd name="T93" fmla="*/ 36 h 246"/>
                  <a:gd name="T94" fmla="*/ 162 w 288"/>
                  <a:gd name="T95" fmla="*/ 48 h 246"/>
                  <a:gd name="T96" fmla="*/ 168 w 288"/>
                  <a:gd name="T97" fmla="*/ 48 h 246"/>
                  <a:gd name="T98" fmla="*/ 144 w 288"/>
                  <a:gd name="T99" fmla="*/ 84 h 246"/>
                  <a:gd name="T100" fmla="*/ 138 w 288"/>
                  <a:gd name="T101" fmla="*/ 126 h 246"/>
                  <a:gd name="T102" fmla="*/ 240 w 288"/>
                  <a:gd name="T103" fmla="*/ 120 h 246"/>
                  <a:gd name="T104" fmla="*/ 240 w 288"/>
                  <a:gd name="T105" fmla="*/ 144 h 246"/>
                  <a:gd name="T106" fmla="*/ 252 w 288"/>
                  <a:gd name="T107" fmla="*/ 168 h 246"/>
                  <a:gd name="T108" fmla="*/ 258 w 288"/>
                  <a:gd name="T109" fmla="*/ 174 h 246"/>
                  <a:gd name="T110" fmla="*/ 258 w 288"/>
                  <a:gd name="T111" fmla="*/ 18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1" name="Freeform 308"/>
              <p:cNvSpPr>
                <a:spLocks noChangeAspect="1"/>
              </p:cNvSpPr>
              <p:nvPr/>
            </p:nvSpPr>
            <p:spPr bwMode="auto">
              <a:xfrm>
                <a:off x="2556" y="1548"/>
                <a:ext cx="186" cy="294"/>
              </a:xfrm>
              <a:custGeom>
                <a:avLst/>
                <a:gdLst>
                  <a:gd name="T0" fmla="*/ 54 w 186"/>
                  <a:gd name="T1" fmla="*/ 294 h 294"/>
                  <a:gd name="T2" fmla="*/ 48 w 186"/>
                  <a:gd name="T3" fmla="*/ 294 h 294"/>
                  <a:gd name="T4" fmla="*/ 36 w 186"/>
                  <a:gd name="T5" fmla="*/ 276 h 294"/>
                  <a:gd name="T6" fmla="*/ 0 w 186"/>
                  <a:gd name="T7" fmla="*/ 162 h 294"/>
                  <a:gd name="T8" fmla="*/ 12 w 186"/>
                  <a:gd name="T9" fmla="*/ 162 h 294"/>
                  <a:gd name="T10" fmla="*/ 12 w 186"/>
                  <a:gd name="T11" fmla="*/ 150 h 294"/>
                  <a:gd name="T12" fmla="*/ 18 w 186"/>
                  <a:gd name="T13" fmla="*/ 150 h 294"/>
                  <a:gd name="T14" fmla="*/ 12 w 186"/>
                  <a:gd name="T15" fmla="*/ 144 h 294"/>
                  <a:gd name="T16" fmla="*/ 24 w 186"/>
                  <a:gd name="T17" fmla="*/ 114 h 294"/>
                  <a:gd name="T18" fmla="*/ 24 w 186"/>
                  <a:gd name="T19" fmla="*/ 60 h 294"/>
                  <a:gd name="T20" fmla="*/ 42 w 186"/>
                  <a:gd name="T21" fmla="*/ 6 h 294"/>
                  <a:gd name="T22" fmla="*/ 48 w 186"/>
                  <a:gd name="T23" fmla="*/ 6 h 294"/>
                  <a:gd name="T24" fmla="*/ 60 w 186"/>
                  <a:gd name="T25" fmla="*/ 18 h 294"/>
                  <a:gd name="T26" fmla="*/ 90 w 186"/>
                  <a:gd name="T27" fmla="*/ 0 h 294"/>
                  <a:gd name="T28" fmla="*/ 114 w 186"/>
                  <a:gd name="T29" fmla="*/ 18 h 294"/>
                  <a:gd name="T30" fmla="*/ 138 w 186"/>
                  <a:gd name="T31" fmla="*/ 96 h 294"/>
                  <a:gd name="T32" fmla="*/ 150 w 186"/>
                  <a:gd name="T33" fmla="*/ 96 h 294"/>
                  <a:gd name="T34" fmla="*/ 156 w 186"/>
                  <a:gd name="T35" fmla="*/ 120 h 294"/>
                  <a:gd name="T36" fmla="*/ 174 w 186"/>
                  <a:gd name="T37" fmla="*/ 120 h 294"/>
                  <a:gd name="T38" fmla="*/ 180 w 186"/>
                  <a:gd name="T39" fmla="*/ 138 h 294"/>
                  <a:gd name="T40" fmla="*/ 186 w 186"/>
                  <a:gd name="T41" fmla="*/ 138 h 294"/>
                  <a:gd name="T42" fmla="*/ 180 w 186"/>
                  <a:gd name="T43" fmla="*/ 156 h 294"/>
                  <a:gd name="T44" fmla="*/ 156 w 186"/>
                  <a:gd name="T45" fmla="*/ 168 h 294"/>
                  <a:gd name="T46" fmla="*/ 150 w 186"/>
                  <a:gd name="T47" fmla="*/ 186 h 294"/>
                  <a:gd name="T48" fmla="*/ 138 w 186"/>
                  <a:gd name="T49" fmla="*/ 174 h 294"/>
                  <a:gd name="T50" fmla="*/ 132 w 186"/>
                  <a:gd name="T51" fmla="*/ 186 h 294"/>
                  <a:gd name="T52" fmla="*/ 126 w 186"/>
                  <a:gd name="T53" fmla="*/ 180 h 294"/>
                  <a:gd name="T54" fmla="*/ 126 w 186"/>
                  <a:gd name="T55" fmla="*/ 192 h 294"/>
                  <a:gd name="T56" fmla="*/ 114 w 186"/>
                  <a:gd name="T57" fmla="*/ 192 h 294"/>
                  <a:gd name="T58" fmla="*/ 120 w 186"/>
                  <a:gd name="T59" fmla="*/ 186 h 294"/>
                  <a:gd name="T60" fmla="*/ 114 w 186"/>
                  <a:gd name="T61" fmla="*/ 180 h 294"/>
                  <a:gd name="T62" fmla="*/ 102 w 186"/>
                  <a:gd name="T63" fmla="*/ 222 h 294"/>
                  <a:gd name="T64" fmla="*/ 96 w 186"/>
                  <a:gd name="T65" fmla="*/ 216 h 294"/>
                  <a:gd name="T66" fmla="*/ 96 w 186"/>
                  <a:gd name="T67" fmla="*/ 234 h 294"/>
                  <a:gd name="T68" fmla="*/ 78 w 186"/>
                  <a:gd name="T69" fmla="*/ 234 h 294"/>
                  <a:gd name="T70" fmla="*/ 84 w 186"/>
                  <a:gd name="T71" fmla="*/ 246 h 294"/>
                  <a:gd name="T72" fmla="*/ 78 w 186"/>
                  <a:gd name="T73" fmla="*/ 234 h 294"/>
                  <a:gd name="T74" fmla="*/ 66 w 186"/>
                  <a:gd name="T75" fmla="*/ 240 h 294"/>
                  <a:gd name="T76" fmla="*/ 54 w 186"/>
                  <a:gd name="T77" fmla="*/ 294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2" name="Freeform 309"/>
              <p:cNvSpPr>
                <a:spLocks noChangeAspect="1"/>
              </p:cNvSpPr>
              <p:nvPr/>
            </p:nvSpPr>
            <p:spPr bwMode="auto">
              <a:xfrm>
                <a:off x="2556" y="1548"/>
                <a:ext cx="186" cy="300"/>
              </a:xfrm>
              <a:custGeom>
                <a:avLst/>
                <a:gdLst>
                  <a:gd name="T0" fmla="*/ 54 w 186"/>
                  <a:gd name="T1" fmla="*/ 294 h 300"/>
                  <a:gd name="T2" fmla="*/ 48 w 186"/>
                  <a:gd name="T3" fmla="*/ 294 h 300"/>
                  <a:gd name="T4" fmla="*/ 36 w 186"/>
                  <a:gd name="T5" fmla="*/ 276 h 300"/>
                  <a:gd name="T6" fmla="*/ 0 w 186"/>
                  <a:gd name="T7" fmla="*/ 162 h 300"/>
                  <a:gd name="T8" fmla="*/ 12 w 186"/>
                  <a:gd name="T9" fmla="*/ 162 h 300"/>
                  <a:gd name="T10" fmla="*/ 12 w 186"/>
                  <a:gd name="T11" fmla="*/ 150 h 300"/>
                  <a:gd name="T12" fmla="*/ 18 w 186"/>
                  <a:gd name="T13" fmla="*/ 150 h 300"/>
                  <a:gd name="T14" fmla="*/ 12 w 186"/>
                  <a:gd name="T15" fmla="*/ 144 h 300"/>
                  <a:gd name="T16" fmla="*/ 24 w 186"/>
                  <a:gd name="T17" fmla="*/ 114 h 300"/>
                  <a:gd name="T18" fmla="*/ 24 w 186"/>
                  <a:gd name="T19" fmla="*/ 60 h 300"/>
                  <a:gd name="T20" fmla="*/ 42 w 186"/>
                  <a:gd name="T21" fmla="*/ 6 h 300"/>
                  <a:gd name="T22" fmla="*/ 48 w 186"/>
                  <a:gd name="T23" fmla="*/ 6 h 300"/>
                  <a:gd name="T24" fmla="*/ 60 w 186"/>
                  <a:gd name="T25" fmla="*/ 18 h 300"/>
                  <a:gd name="T26" fmla="*/ 90 w 186"/>
                  <a:gd name="T27" fmla="*/ 0 h 300"/>
                  <a:gd name="T28" fmla="*/ 114 w 186"/>
                  <a:gd name="T29" fmla="*/ 18 h 300"/>
                  <a:gd name="T30" fmla="*/ 138 w 186"/>
                  <a:gd name="T31" fmla="*/ 96 h 300"/>
                  <a:gd name="T32" fmla="*/ 150 w 186"/>
                  <a:gd name="T33" fmla="*/ 96 h 300"/>
                  <a:gd name="T34" fmla="*/ 156 w 186"/>
                  <a:gd name="T35" fmla="*/ 120 h 300"/>
                  <a:gd name="T36" fmla="*/ 174 w 186"/>
                  <a:gd name="T37" fmla="*/ 120 h 300"/>
                  <a:gd name="T38" fmla="*/ 180 w 186"/>
                  <a:gd name="T39" fmla="*/ 138 h 300"/>
                  <a:gd name="T40" fmla="*/ 186 w 186"/>
                  <a:gd name="T41" fmla="*/ 138 h 300"/>
                  <a:gd name="T42" fmla="*/ 180 w 186"/>
                  <a:gd name="T43" fmla="*/ 156 h 300"/>
                  <a:gd name="T44" fmla="*/ 156 w 186"/>
                  <a:gd name="T45" fmla="*/ 168 h 300"/>
                  <a:gd name="T46" fmla="*/ 150 w 186"/>
                  <a:gd name="T47" fmla="*/ 186 h 300"/>
                  <a:gd name="T48" fmla="*/ 138 w 186"/>
                  <a:gd name="T49" fmla="*/ 174 h 300"/>
                  <a:gd name="T50" fmla="*/ 132 w 186"/>
                  <a:gd name="T51" fmla="*/ 186 h 300"/>
                  <a:gd name="T52" fmla="*/ 126 w 186"/>
                  <a:gd name="T53" fmla="*/ 180 h 300"/>
                  <a:gd name="T54" fmla="*/ 126 w 186"/>
                  <a:gd name="T55" fmla="*/ 192 h 300"/>
                  <a:gd name="T56" fmla="*/ 114 w 186"/>
                  <a:gd name="T57" fmla="*/ 192 h 300"/>
                  <a:gd name="T58" fmla="*/ 120 w 186"/>
                  <a:gd name="T59" fmla="*/ 186 h 300"/>
                  <a:gd name="T60" fmla="*/ 114 w 186"/>
                  <a:gd name="T61" fmla="*/ 180 h 300"/>
                  <a:gd name="T62" fmla="*/ 102 w 186"/>
                  <a:gd name="T63" fmla="*/ 222 h 300"/>
                  <a:gd name="T64" fmla="*/ 96 w 186"/>
                  <a:gd name="T65" fmla="*/ 216 h 300"/>
                  <a:gd name="T66" fmla="*/ 96 w 186"/>
                  <a:gd name="T67" fmla="*/ 234 h 300"/>
                  <a:gd name="T68" fmla="*/ 78 w 186"/>
                  <a:gd name="T69" fmla="*/ 234 h 300"/>
                  <a:gd name="T70" fmla="*/ 84 w 186"/>
                  <a:gd name="T71" fmla="*/ 246 h 300"/>
                  <a:gd name="T72" fmla="*/ 78 w 186"/>
                  <a:gd name="T73" fmla="*/ 234 h 300"/>
                  <a:gd name="T74" fmla="*/ 66 w 186"/>
                  <a:gd name="T75" fmla="*/ 240 h 300"/>
                  <a:gd name="T76" fmla="*/ 54 w 186"/>
                  <a:gd name="T77" fmla="*/ 294 h 300"/>
                  <a:gd name="T78" fmla="*/ 54 w 186"/>
                  <a:gd name="T79" fmla="*/ 300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3" name="Freeform 310"/>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74 w 234"/>
                  <a:gd name="T29" fmla="*/ 66 h 114"/>
                  <a:gd name="T30" fmla="*/ 174 w 234"/>
                  <a:gd name="T31" fmla="*/ 42 h 114"/>
                  <a:gd name="T32" fmla="*/ 162 w 234"/>
                  <a:gd name="T33" fmla="*/ 42 h 114"/>
                  <a:gd name="T34" fmla="*/ 180 w 234"/>
                  <a:gd name="T35" fmla="*/ 18 h 114"/>
                  <a:gd name="T36" fmla="*/ 174 w 234"/>
                  <a:gd name="T37" fmla="*/ 12 h 114"/>
                  <a:gd name="T38" fmla="*/ 156 w 234"/>
                  <a:gd name="T39" fmla="*/ 42 h 114"/>
                  <a:gd name="T40" fmla="*/ 144 w 234"/>
                  <a:gd name="T41" fmla="*/ 42 h 114"/>
                  <a:gd name="T42" fmla="*/ 156 w 234"/>
                  <a:gd name="T43" fmla="*/ 48 h 114"/>
                  <a:gd name="T44" fmla="*/ 156 w 234"/>
                  <a:gd name="T45" fmla="*/ 72 h 114"/>
                  <a:gd name="T46" fmla="*/ 168 w 234"/>
                  <a:gd name="T47" fmla="*/ 96 h 114"/>
                  <a:gd name="T48" fmla="*/ 156 w 234"/>
                  <a:gd name="T49" fmla="*/ 90 h 114"/>
                  <a:gd name="T50" fmla="*/ 168 w 234"/>
                  <a:gd name="T51" fmla="*/ 96 h 114"/>
                  <a:gd name="T52" fmla="*/ 174 w 234"/>
                  <a:gd name="T53" fmla="*/ 114 h 114"/>
                  <a:gd name="T54" fmla="*/ 132 w 234"/>
                  <a:gd name="T55" fmla="*/ 102 h 114"/>
                  <a:gd name="T56" fmla="*/ 126 w 234"/>
                  <a:gd name="T57" fmla="*/ 102 h 114"/>
                  <a:gd name="T58" fmla="*/ 120 w 234"/>
                  <a:gd name="T59" fmla="*/ 96 h 114"/>
                  <a:gd name="T60" fmla="*/ 132 w 234"/>
                  <a:gd name="T61" fmla="*/ 72 h 114"/>
                  <a:gd name="T62" fmla="*/ 138 w 234"/>
                  <a:gd name="T63" fmla="*/ 66 h 114"/>
                  <a:gd name="T64" fmla="*/ 126 w 234"/>
                  <a:gd name="T65" fmla="*/ 66 h 114"/>
                  <a:gd name="T66" fmla="*/ 90 w 234"/>
                  <a:gd name="T67" fmla="*/ 48 h 114"/>
                  <a:gd name="T68" fmla="*/ 84 w 234"/>
                  <a:gd name="T69" fmla="*/ 30 h 114"/>
                  <a:gd name="T70" fmla="*/ 66 w 234"/>
                  <a:gd name="T71" fmla="*/ 30 h 114"/>
                  <a:gd name="T72" fmla="*/ 54 w 234"/>
                  <a:gd name="T73" fmla="*/ 42 h 114"/>
                  <a:gd name="T74" fmla="*/ 36 w 234"/>
                  <a:gd name="T75" fmla="*/ 36 h 114"/>
                  <a:gd name="T76" fmla="*/ 6 w 234"/>
                  <a:gd name="T77" fmla="*/ 66 h 114"/>
                  <a:gd name="T78" fmla="*/ 0 w 234"/>
                  <a:gd name="T79" fmla="*/ 36 h 114"/>
                  <a:gd name="T80" fmla="*/ 162 w 234"/>
                  <a:gd name="T81" fmla="*/ 6 h 114"/>
                  <a:gd name="T82" fmla="*/ 180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4" name="Freeform 311"/>
              <p:cNvSpPr>
                <a:spLocks noChangeAspect="1"/>
              </p:cNvSpPr>
              <p:nvPr/>
            </p:nvSpPr>
            <p:spPr bwMode="auto">
              <a:xfrm>
                <a:off x="2244" y="2106"/>
                <a:ext cx="234" cy="114"/>
              </a:xfrm>
              <a:custGeom>
                <a:avLst/>
                <a:gdLst>
                  <a:gd name="T0" fmla="*/ 180 w 234"/>
                  <a:gd name="T1" fmla="*/ 0 h 114"/>
                  <a:gd name="T2" fmla="*/ 204 w 234"/>
                  <a:gd name="T3" fmla="*/ 78 h 114"/>
                  <a:gd name="T4" fmla="*/ 234 w 234"/>
                  <a:gd name="T5" fmla="*/ 72 h 114"/>
                  <a:gd name="T6" fmla="*/ 228 w 234"/>
                  <a:gd name="T7" fmla="*/ 102 h 114"/>
                  <a:gd name="T8" fmla="*/ 228 w 234"/>
                  <a:gd name="T9" fmla="*/ 90 h 114"/>
                  <a:gd name="T10" fmla="*/ 222 w 234"/>
                  <a:gd name="T11" fmla="*/ 102 h 114"/>
                  <a:gd name="T12" fmla="*/ 210 w 234"/>
                  <a:gd name="T13" fmla="*/ 108 h 114"/>
                  <a:gd name="T14" fmla="*/ 198 w 234"/>
                  <a:gd name="T15" fmla="*/ 114 h 114"/>
                  <a:gd name="T16" fmla="*/ 192 w 234"/>
                  <a:gd name="T17" fmla="*/ 90 h 114"/>
                  <a:gd name="T18" fmla="*/ 186 w 234"/>
                  <a:gd name="T19" fmla="*/ 96 h 114"/>
                  <a:gd name="T20" fmla="*/ 174 w 234"/>
                  <a:gd name="T21" fmla="*/ 90 h 114"/>
                  <a:gd name="T22" fmla="*/ 174 w 234"/>
                  <a:gd name="T23" fmla="*/ 78 h 114"/>
                  <a:gd name="T24" fmla="*/ 180 w 234"/>
                  <a:gd name="T25" fmla="*/ 78 h 114"/>
                  <a:gd name="T26" fmla="*/ 174 w 234"/>
                  <a:gd name="T27" fmla="*/ 66 h 114"/>
                  <a:gd name="T28" fmla="*/ 168 w 234"/>
                  <a:gd name="T29" fmla="*/ 66 h 114"/>
                  <a:gd name="T30" fmla="*/ 174 w 234"/>
                  <a:gd name="T31" fmla="*/ 66 h 114"/>
                  <a:gd name="T32" fmla="*/ 174 w 234"/>
                  <a:gd name="T33" fmla="*/ 42 h 114"/>
                  <a:gd name="T34" fmla="*/ 162 w 234"/>
                  <a:gd name="T35" fmla="*/ 42 h 114"/>
                  <a:gd name="T36" fmla="*/ 180 w 234"/>
                  <a:gd name="T37" fmla="*/ 18 h 114"/>
                  <a:gd name="T38" fmla="*/ 174 w 234"/>
                  <a:gd name="T39" fmla="*/ 12 h 114"/>
                  <a:gd name="T40" fmla="*/ 156 w 234"/>
                  <a:gd name="T41" fmla="*/ 42 h 114"/>
                  <a:gd name="T42" fmla="*/ 144 w 234"/>
                  <a:gd name="T43" fmla="*/ 42 h 114"/>
                  <a:gd name="T44" fmla="*/ 156 w 234"/>
                  <a:gd name="T45" fmla="*/ 48 h 114"/>
                  <a:gd name="T46" fmla="*/ 156 w 234"/>
                  <a:gd name="T47" fmla="*/ 72 h 114"/>
                  <a:gd name="T48" fmla="*/ 168 w 234"/>
                  <a:gd name="T49" fmla="*/ 96 h 114"/>
                  <a:gd name="T50" fmla="*/ 156 w 234"/>
                  <a:gd name="T51" fmla="*/ 90 h 114"/>
                  <a:gd name="T52" fmla="*/ 168 w 234"/>
                  <a:gd name="T53" fmla="*/ 96 h 114"/>
                  <a:gd name="T54" fmla="*/ 174 w 234"/>
                  <a:gd name="T55" fmla="*/ 114 h 114"/>
                  <a:gd name="T56" fmla="*/ 132 w 234"/>
                  <a:gd name="T57" fmla="*/ 102 h 114"/>
                  <a:gd name="T58" fmla="*/ 126 w 234"/>
                  <a:gd name="T59" fmla="*/ 102 h 114"/>
                  <a:gd name="T60" fmla="*/ 120 w 234"/>
                  <a:gd name="T61" fmla="*/ 96 h 114"/>
                  <a:gd name="T62" fmla="*/ 132 w 234"/>
                  <a:gd name="T63" fmla="*/ 72 h 114"/>
                  <a:gd name="T64" fmla="*/ 138 w 234"/>
                  <a:gd name="T65" fmla="*/ 66 h 114"/>
                  <a:gd name="T66" fmla="*/ 126 w 234"/>
                  <a:gd name="T67" fmla="*/ 66 h 114"/>
                  <a:gd name="T68" fmla="*/ 90 w 234"/>
                  <a:gd name="T69" fmla="*/ 48 h 114"/>
                  <a:gd name="T70" fmla="*/ 84 w 234"/>
                  <a:gd name="T71" fmla="*/ 30 h 114"/>
                  <a:gd name="T72" fmla="*/ 66 w 234"/>
                  <a:gd name="T73" fmla="*/ 30 h 114"/>
                  <a:gd name="T74" fmla="*/ 54 w 234"/>
                  <a:gd name="T75" fmla="*/ 42 h 114"/>
                  <a:gd name="T76" fmla="*/ 36 w 234"/>
                  <a:gd name="T77" fmla="*/ 36 h 114"/>
                  <a:gd name="T78" fmla="*/ 6 w 234"/>
                  <a:gd name="T79" fmla="*/ 66 h 114"/>
                  <a:gd name="T80" fmla="*/ 0 w 234"/>
                  <a:gd name="T81" fmla="*/ 36 h 114"/>
                  <a:gd name="T82" fmla="*/ 162 w 234"/>
                  <a:gd name="T83" fmla="*/ 6 h 114"/>
                  <a:gd name="T84" fmla="*/ 180 w 234"/>
                  <a:gd name="T85" fmla="*/ 0 h 114"/>
                  <a:gd name="T86" fmla="*/ 180 w 234"/>
                  <a:gd name="T87" fmla="*/ 6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5" name="Freeform 312"/>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6" name="Freeform 313"/>
              <p:cNvSpPr>
                <a:spLocks noChangeAspect="1"/>
              </p:cNvSpPr>
              <p:nvPr/>
            </p:nvSpPr>
            <p:spPr bwMode="auto">
              <a:xfrm>
                <a:off x="2496" y="1854"/>
                <a:ext cx="174" cy="90"/>
              </a:xfrm>
              <a:custGeom>
                <a:avLst/>
                <a:gdLst>
                  <a:gd name="T0" fmla="*/ 36 w 174"/>
                  <a:gd name="T1" fmla="*/ 30 h 90"/>
                  <a:gd name="T2" fmla="*/ 90 w 174"/>
                  <a:gd name="T3" fmla="*/ 18 h 90"/>
                  <a:gd name="T4" fmla="*/ 108 w 174"/>
                  <a:gd name="T5" fmla="*/ 0 h 90"/>
                  <a:gd name="T6" fmla="*/ 120 w 174"/>
                  <a:gd name="T7" fmla="*/ 18 h 90"/>
                  <a:gd name="T8" fmla="*/ 114 w 174"/>
                  <a:gd name="T9" fmla="*/ 42 h 90"/>
                  <a:gd name="T10" fmla="*/ 126 w 174"/>
                  <a:gd name="T11" fmla="*/ 42 h 90"/>
                  <a:gd name="T12" fmla="*/ 150 w 174"/>
                  <a:gd name="T13" fmla="*/ 66 h 90"/>
                  <a:gd name="T14" fmla="*/ 168 w 174"/>
                  <a:gd name="T15" fmla="*/ 60 h 90"/>
                  <a:gd name="T16" fmla="*/ 150 w 174"/>
                  <a:gd name="T17" fmla="*/ 48 h 90"/>
                  <a:gd name="T18" fmla="*/ 162 w 174"/>
                  <a:gd name="T19" fmla="*/ 42 h 90"/>
                  <a:gd name="T20" fmla="*/ 174 w 174"/>
                  <a:gd name="T21" fmla="*/ 66 h 90"/>
                  <a:gd name="T22" fmla="*/ 138 w 174"/>
                  <a:gd name="T23" fmla="*/ 84 h 90"/>
                  <a:gd name="T24" fmla="*/ 138 w 174"/>
                  <a:gd name="T25" fmla="*/ 72 h 90"/>
                  <a:gd name="T26" fmla="*/ 120 w 174"/>
                  <a:gd name="T27" fmla="*/ 90 h 90"/>
                  <a:gd name="T28" fmla="*/ 120 w 174"/>
                  <a:gd name="T29" fmla="*/ 84 h 90"/>
                  <a:gd name="T30" fmla="*/ 102 w 174"/>
                  <a:gd name="T31" fmla="*/ 60 h 90"/>
                  <a:gd name="T32" fmla="*/ 84 w 174"/>
                  <a:gd name="T33" fmla="*/ 66 h 90"/>
                  <a:gd name="T34" fmla="*/ 78 w 174"/>
                  <a:gd name="T35" fmla="*/ 66 h 90"/>
                  <a:gd name="T36" fmla="*/ 0 w 174"/>
                  <a:gd name="T37" fmla="*/ 84 h 90"/>
                  <a:gd name="T38" fmla="*/ 0 w 174"/>
                  <a:gd name="T39" fmla="*/ 36 h 90"/>
                  <a:gd name="T40" fmla="*/ 18 w 174"/>
                  <a:gd name="T41" fmla="*/ 36 h 90"/>
                  <a:gd name="T42" fmla="*/ 36 w 174"/>
                  <a:gd name="T43" fmla="*/ 30 h 90"/>
                  <a:gd name="T44" fmla="*/ 36 w 174"/>
                  <a:gd name="T45" fmla="*/ 36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7" name="Freeform 314"/>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36 h 264"/>
                  <a:gd name="T18" fmla="*/ 60 w 198"/>
                  <a:gd name="T19" fmla="*/ 24 h 264"/>
                  <a:gd name="T20" fmla="*/ 54 w 198"/>
                  <a:gd name="T21" fmla="*/ 12 h 264"/>
                  <a:gd name="T22" fmla="*/ 66 w 198"/>
                  <a:gd name="T23" fmla="*/ 0 h 264"/>
                  <a:gd name="T24" fmla="*/ 126 w 198"/>
                  <a:gd name="T25" fmla="*/ 18 h 264"/>
                  <a:gd name="T26" fmla="*/ 138 w 198"/>
                  <a:gd name="T27" fmla="*/ 36 h 264"/>
                  <a:gd name="T28" fmla="*/ 132 w 198"/>
                  <a:gd name="T29" fmla="*/ 42 h 264"/>
                  <a:gd name="T30" fmla="*/ 144 w 198"/>
                  <a:gd name="T31" fmla="*/ 60 h 264"/>
                  <a:gd name="T32" fmla="*/ 144 w 198"/>
                  <a:gd name="T33" fmla="*/ 84 h 264"/>
                  <a:gd name="T34" fmla="*/ 120 w 198"/>
                  <a:gd name="T35" fmla="*/ 108 h 264"/>
                  <a:gd name="T36" fmla="*/ 120 w 198"/>
                  <a:gd name="T37" fmla="*/ 126 h 264"/>
                  <a:gd name="T38" fmla="*/ 132 w 198"/>
                  <a:gd name="T39" fmla="*/ 132 h 264"/>
                  <a:gd name="T40" fmla="*/ 162 w 198"/>
                  <a:gd name="T41" fmla="*/ 96 h 264"/>
                  <a:gd name="T42" fmla="*/ 180 w 198"/>
                  <a:gd name="T43" fmla="*/ 114 h 264"/>
                  <a:gd name="T44" fmla="*/ 198 w 198"/>
                  <a:gd name="T45" fmla="*/ 162 h 264"/>
                  <a:gd name="T46" fmla="*/ 192 w 198"/>
                  <a:gd name="T47" fmla="*/ 186 h 264"/>
                  <a:gd name="T48" fmla="*/ 192 w 198"/>
                  <a:gd name="T49" fmla="*/ 192 h 264"/>
                  <a:gd name="T50" fmla="*/ 186 w 198"/>
                  <a:gd name="T51" fmla="*/ 186 h 264"/>
                  <a:gd name="T52" fmla="*/ 180 w 198"/>
                  <a:gd name="T53" fmla="*/ 186 h 264"/>
                  <a:gd name="T54" fmla="*/ 156 w 198"/>
                  <a:gd name="T55" fmla="*/ 246 h 264"/>
                  <a:gd name="T56" fmla="*/ 114 w 198"/>
                  <a:gd name="T57" fmla="*/ 258 h 264"/>
                  <a:gd name="T58" fmla="*/ 96 w 198"/>
                  <a:gd name="T59" fmla="*/ 258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8" name="Freeform 315"/>
              <p:cNvSpPr>
                <a:spLocks noChangeAspect="1"/>
              </p:cNvSpPr>
              <p:nvPr/>
            </p:nvSpPr>
            <p:spPr bwMode="auto">
              <a:xfrm>
                <a:off x="1878" y="1794"/>
                <a:ext cx="198" cy="264"/>
              </a:xfrm>
              <a:custGeom>
                <a:avLst/>
                <a:gdLst>
                  <a:gd name="T0" fmla="*/ 96 w 198"/>
                  <a:gd name="T1" fmla="*/ 258 h 264"/>
                  <a:gd name="T2" fmla="*/ 0 w 198"/>
                  <a:gd name="T3" fmla="*/ 264 h 264"/>
                  <a:gd name="T4" fmla="*/ 24 w 198"/>
                  <a:gd name="T5" fmla="*/ 204 h 264"/>
                  <a:gd name="T6" fmla="*/ 0 w 198"/>
                  <a:gd name="T7" fmla="*/ 144 h 264"/>
                  <a:gd name="T8" fmla="*/ 6 w 198"/>
                  <a:gd name="T9" fmla="*/ 78 h 264"/>
                  <a:gd name="T10" fmla="*/ 36 w 198"/>
                  <a:gd name="T11" fmla="*/ 42 h 264"/>
                  <a:gd name="T12" fmla="*/ 36 w 198"/>
                  <a:gd name="T13" fmla="*/ 66 h 264"/>
                  <a:gd name="T14" fmla="*/ 42 w 198"/>
                  <a:gd name="T15" fmla="*/ 54 h 264"/>
                  <a:gd name="T16" fmla="*/ 42 w 198"/>
                  <a:gd name="T17" fmla="*/ 66 h 264"/>
                  <a:gd name="T18" fmla="*/ 42 w 198"/>
                  <a:gd name="T19" fmla="*/ 36 h 264"/>
                  <a:gd name="T20" fmla="*/ 60 w 198"/>
                  <a:gd name="T21" fmla="*/ 24 h 264"/>
                  <a:gd name="T22" fmla="*/ 54 w 198"/>
                  <a:gd name="T23" fmla="*/ 12 h 264"/>
                  <a:gd name="T24" fmla="*/ 66 w 198"/>
                  <a:gd name="T25" fmla="*/ 0 h 264"/>
                  <a:gd name="T26" fmla="*/ 126 w 198"/>
                  <a:gd name="T27" fmla="*/ 18 h 264"/>
                  <a:gd name="T28" fmla="*/ 138 w 198"/>
                  <a:gd name="T29" fmla="*/ 36 h 264"/>
                  <a:gd name="T30" fmla="*/ 132 w 198"/>
                  <a:gd name="T31" fmla="*/ 42 h 264"/>
                  <a:gd name="T32" fmla="*/ 144 w 198"/>
                  <a:gd name="T33" fmla="*/ 60 h 264"/>
                  <a:gd name="T34" fmla="*/ 144 w 198"/>
                  <a:gd name="T35" fmla="*/ 84 h 264"/>
                  <a:gd name="T36" fmla="*/ 120 w 198"/>
                  <a:gd name="T37" fmla="*/ 108 h 264"/>
                  <a:gd name="T38" fmla="*/ 120 w 198"/>
                  <a:gd name="T39" fmla="*/ 126 h 264"/>
                  <a:gd name="T40" fmla="*/ 132 w 198"/>
                  <a:gd name="T41" fmla="*/ 132 h 264"/>
                  <a:gd name="T42" fmla="*/ 162 w 198"/>
                  <a:gd name="T43" fmla="*/ 96 h 264"/>
                  <a:gd name="T44" fmla="*/ 180 w 198"/>
                  <a:gd name="T45" fmla="*/ 114 h 264"/>
                  <a:gd name="T46" fmla="*/ 198 w 198"/>
                  <a:gd name="T47" fmla="*/ 162 h 264"/>
                  <a:gd name="T48" fmla="*/ 192 w 198"/>
                  <a:gd name="T49" fmla="*/ 186 h 264"/>
                  <a:gd name="T50" fmla="*/ 192 w 198"/>
                  <a:gd name="T51" fmla="*/ 192 h 264"/>
                  <a:gd name="T52" fmla="*/ 186 w 198"/>
                  <a:gd name="T53" fmla="*/ 186 h 264"/>
                  <a:gd name="T54" fmla="*/ 180 w 198"/>
                  <a:gd name="T55" fmla="*/ 186 h 264"/>
                  <a:gd name="T56" fmla="*/ 156 w 198"/>
                  <a:gd name="T57" fmla="*/ 246 h 264"/>
                  <a:gd name="T58" fmla="*/ 114 w 198"/>
                  <a:gd name="T59" fmla="*/ 258 h 264"/>
                  <a:gd name="T60" fmla="*/ 96 w 198"/>
                  <a:gd name="T61" fmla="*/ 258 h 264"/>
                  <a:gd name="T62" fmla="*/ 96 w 198"/>
                  <a:gd name="T63" fmla="*/ 264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39" name="Freeform 316"/>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0" name="Freeform 317"/>
              <p:cNvSpPr>
                <a:spLocks noChangeAspect="1"/>
              </p:cNvSpPr>
              <p:nvPr/>
            </p:nvSpPr>
            <p:spPr bwMode="auto">
              <a:xfrm>
                <a:off x="1692" y="1704"/>
                <a:ext cx="288" cy="144"/>
              </a:xfrm>
              <a:custGeom>
                <a:avLst/>
                <a:gdLst>
                  <a:gd name="T0" fmla="*/ 288 w 288"/>
                  <a:gd name="T1" fmla="*/ 72 h 144"/>
                  <a:gd name="T2" fmla="*/ 258 w 288"/>
                  <a:gd name="T3" fmla="*/ 72 h 144"/>
                  <a:gd name="T4" fmla="*/ 252 w 288"/>
                  <a:gd name="T5" fmla="*/ 84 h 144"/>
                  <a:gd name="T6" fmla="*/ 216 w 288"/>
                  <a:gd name="T7" fmla="*/ 72 h 144"/>
                  <a:gd name="T8" fmla="*/ 186 w 288"/>
                  <a:gd name="T9" fmla="*/ 90 h 144"/>
                  <a:gd name="T10" fmla="*/ 174 w 288"/>
                  <a:gd name="T11" fmla="*/ 108 h 144"/>
                  <a:gd name="T12" fmla="*/ 174 w 288"/>
                  <a:gd name="T13" fmla="*/ 90 h 144"/>
                  <a:gd name="T14" fmla="*/ 156 w 288"/>
                  <a:gd name="T15" fmla="*/ 108 h 144"/>
                  <a:gd name="T16" fmla="*/ 156 w 288"/>
                  <a:gd name="T17" fmla="*/ 90 h 144"/>
                  <a:gd name="T18" fmla="*/ 132 w 288"/>
                  <a:gd name="T19" fmla="*/ 144 h 144"/>
                  <a:gd name="T20" fmla="*/ 120 w 288"/>
                  <a:gd name="T21" fmla="*/ 144 h 144"/>
                  <a:gd name="T22" fmla="*/ 126 w 288"/>
                  <a:gd name="T23" fmla="*/ 132 h 144"/>
                  <a:gd name="T24" fmla="*/ 114 w 288"/>
                  <a:gd name="T25" fmla="*/ 132 h 144"/>
                  <a:gd name="T26" fmla="*/ 120 w 288"/>
                  <a:gd name="T27" fmla="*/ 108 h 144"/>
                  <a:gd name="T28" fmla="*/ 102 w 288"/>
                  <a:gd name="T29" fmla="*/ 96 h 144"/>
                  <a:gd name="T30" fmla="*/ 12 w 288"/>
                  <a:gd name="T31" fmla="*/ 78 h 144"/>
                  <a:gd name="T32" fmla="*/ 0 w 288"/>
                  <a:gd name="T33" fmla="*/ 66 h 144"/>
                  <a:gd name="T34" fmla="*/ 108 w 288"/>
                  <a:gd name="T35" fmla="*/ 0 h 144"/>
                  <a:gd name="T36" fmla="*/ 114 w 288"/>
                  <a:gd name="T37" fmla="*/ 0 h 144"/>
                  <a:gd name="T38" fmla="*/ 84 w 288"/>
                  <a:gd name="T39" fmla="*/ 30 h 144"/>
                  <a:gd name="T40" fmla="*/ 84 w 288"/>
                  <a:gd name="T41" fmla="*/ 42 h 144"/>
                  <a:gd name="T42" fmla="*/ 96 w 288"/>
                  <a:gd name="T43" fmla="*/ 30 h 144"/>
                  <a:gd name="T44" fmla="*/ 90 w 288"/>
                  <a:gd name="T45" fmla="*/ 42 h 144"/>
                  <a:gd name="T46" fmla="*/ 108 w 288"/>
                  <a:gd name="T47" fmla="*/ 36 h 144"/>
                  <a:gd name="T48" fmla="*/ 132 w 288"/>
                  <a:gd name="T49" fmla="*/ 54 h 144"/>
                  <a:gd name="T50" fmla="*/ 162 w 288"/>
                  <a:gd name="T51" fmla="*/ 60 h 144"/>
                  <a:gd name="T52" fmla="*/ 186 w 288"/>
                  <a:gd name="T53" fmla="*/ 42 h 144"/>
                  <a:gd name="T54" fmla="*/ 234 w 288"/>
                  <a:gd name="T55" fmla="*/ 30 h 144"/>
                  <a:gd name="T56" fmla="*/ 240 w 288"/>
                  <a:gd name="T57" fmla="*/ 48 h 144"/>
                  <a:gd name="T58" fmla="*/ 270 w 288"/>
                  <a:gd name="T59" fmla="*/ 48 h 144"/>
                  <a:gd name="T60" fmla="*/ 270 w 288"/>
                  <a:gd name="T61" fmla="*/ 60 h 144"/>
                  <a:gd name="T62" fmla="*/ 288 w 288"/>
                  <a:gd name="T63" fmla="*/ 72 h 144"/>
                  <a:gd name="T64" fmla="*/ 288 w 288"/>
                  <a:gd name="T65" fmla="*/ 78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1" name="Freeform 318"/>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2" name="Freeform 319"/>
              <p:cNvSpPr>
                <a:spLocks noChangeAspect="1"/>
              </p:cNvSpPr>
              <p:nvPr/>
            </p:nvSpPr>
            <p:spPr bwMode="auto">
              <a:xfrm>
                <a:off x="1392" y="1596"/>
                <a:ext cx="330" cy="372"/>
              </a:xfrm>
              <a:custGeom>
                <a:avLst/>
                <a:gdLst>
                  <a:gd name="T0" fmla="*/ 270 w 330"/>
                  <a:gd name="T1" fmla="*/ 366 h 372"/>
                  <a:gd name="T2" fmla="*/ 30 w 330"/>
                  <a:gd name="T3" fmla="*/ 372 h 372"/>
                  <a:gd name="T4" fmla="*/ 30 w 330"/>
                  <a:gd name="T5" fmla="*/ 258 h 372"/>
                  <a:gd name="T6" fmla="*/ 12 w 330"/>
                  <a:gd name="T7" fmla="*/ 234 h 372"/>
                  <a:gd name="T8" fmla="*/ 24 w 330"/>
                  <a:gd name="T9" fmla="*/ 216 h 372"/>
                  <a:gd name="T10" fmla="*/ 0 w 330"/>
                  <a:gd name="T11" fmla="*/ 24 h 372"/>
                  <a:gd name="T12" fmla="*/ 84 w 330"/>
                  <a:gd name="T13" fmla="*/ 24 h 372"/>
                  <a:gd name="T14" fmla="*/ 84 w 330"/>
                  <a:gd name="T15" fmla="*/ 0 h 372"/>
                  <a:gd name="T16" fmla="*/ 96 w 330"/>
                  <a:gd name="T17" fmla="*/ 0 h 372"/>
                  <a:gd name="T18" fmla="*/ 108 w 330"/>
                  <a:gd name="T19" fmla="*/ 36 h 372"/>
                  <a:gd name="T20" fmla="*/ 144 w 330"/>
                  <a:gd name="T21" fmla="*/ 48 h 372"/>
                  <a:gd name="T22" fmla="*/ 144 w 330"/>
                  <a:gd name="T23" fmla="*/ 54 h 372"/>
                  <a:gd name="T24" fmla="*/ 180 w 330"/>
                  <a:gd name="T25" fmla="*/ 48 h 372"/>
                  <a:gd name="T26" fmla="*/ 198 w 330"/>
                  <a:gd name="T27" fmla="*/ 48 h 372"/>
                  <a:gd name="T28" fmla="*/ 192 w 330"/>
                  <a:gd name="T29" fmla="*/ 54 h 372"/>
                  <a:gd name="T30" fmla="*/ 198 w 330"/>
                  <a:gd name="T31" fmla="*/ 54 h 372"/>
                  <a:gd name="T32" fmla="*/ 204 w 330"/>
                  <a:gd name="T33" fmla="*/ 72 h 372"/>
                  <a:gd name="T34" fmla="*/ 222 w 330"/>
                  <a:gd name="T35" fmla="*/ 60 h 372"/>
                  <a:gd name="T36" fmla="*/ 240 w 330"/>
                  <a:gd name="T37" fmla="*/ 78 h 372"/>
                  <a:gd name="T38" fmla="*/ 270 w 330"/>
                  <a:gd name="T39" fmla="*/ 66 h 372"/>
                  <a:gd name="T40" fmla="*/ 276 w 330"/>
                  <a:gd name="T41" fmla="*/ 72 h 372"/>
                  <a:gd name="T42" fmla="*/ 330 w 330"/>
                  <a:gd name="T43" fmla="*/ 78 h 372"/>
                  <a:gd name="T44" fmla="*/ 276 w 330"/>
                  <a:gd name="T45" fmla="*/ 108 h 372"/>
                  <a:gd name="T46" fmla="*/ 222 w 330"/>
                  <a:gd name="T47" fmla="*/ 162 h 372"/>
                  <a:gd name="T48" fmla="*/ 216 w 330"/>
                  <a:gd name="T49" fmla="*/ 168 h 372"/>
                  <a:gd name="T50" fmla="*/ 216 w 330"/>
                  <a:gd name="T51" fmla="*/ 204 h 372"/>
                  <a:gd name="T52" fmla="*/ 198 w 330"/>
                  <a:gd name="T53" fmla="*/ 216 h 372"/>
                  <a:gd name="T54" fmla="*/ 186 w 330"/>
                  <a:gd name="T55" fmla="*/ 234 h 372"/>
                  <a:gd name="T56" fmla="*/ 198 w 330"/>
                  <a:gd name="T57" fmla="*/ 246 h 372"/>
                  <a:gd name="T58" fmla="*/ 198 w 330"/>
                  <a:gd name="T59" fmla="*/ 288 h 372"/>
                  <a:gd name="T60" fmla="*/ 264 w 330"/>
                  <a:gd name="T61" fmla="*/ 336 h 372"/>
                  <a:gd name="T62" fmla="*/ 270 w 330"/>
                  <a:gd name="T63" fmla="*/ 366 h 372"/>
                  <a:gd name="T64" fmla="*/ 270 w 330"/>
                  <a:gd name="T65" fmla="*/ 372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3" name="Freeform 320"/>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4" name="Freeform 321"/>
              <p:cNvSpPr>
                <a:spLocks noChangeAspect="1"/>
              </p:cNvSpPr>
              <p:nvPr/>
            </p:nvSpPr>
            <p:spPr bwMode="auto">
              <a:xfrm>
                <a:off x="1680" y="2496"/>
                <a:ext cx="180" cy="318"/>
              </a:xfrm>
              <a:custGeom>
                <a:avLst/>
                <a:gdLst>
                  <a:gd name="T0" fmla="*/ 180 w 180"/>
                  <a:gd name="T1" fmla="*/ 294 h 318"/>
                  <a:gd name="T2" fmla="*/ 126 w 180"/>
                  <a:gd name="T3" fmla="*/ 300 h 318"/>
                  <a:gd name="T4" fmla="*/ 120 w 180"/>
                  <a:gd name="T5" fmla="*/ 318 h 318"/>
                  <a:gd name="T6" fmla="*/ 114 w 180"/>
                  <a:gd name="T7" fmla="*/ 312 h 318"/>
                  <a:gd name="T8" fmla="*/ 102 w 180"/>
                  <a:gd name="T9" fmla="*/ 288 h 318"/>
                  <a:gd name="T10" fmla="*/ 102 w 180"/>
                  <a:gd name="T11" fmla="*/ 264 h 318"/>
                  <a:gd name="T12" fmla="*/ 0 w 180"/>
                  <a:gd name="T13" fmla="*/ 270 h 318"/>
                  <a:gd name="T14" fmla="*/ 6 w 180"/>
                  <a:gd name="T15" fmla="*/ 228 h 318"/>
                  <a:gd name="T16" fmla="*/ 30 w 180"/>
                  <a:gd name="T17" fmla="*/ 192 h 318"/>
                  <a:gd name="T18" fmla="*/ 24 w 180"/>
                  <a:gd name="T19" fmla="*/ 192 h 318"/>
                  <a:gd name="T20" fmla="*/ 36 w 180"/>
                  <a:gd name="T21" fmla="*/ 180 h 318"/>
                  <a:gd name="T22" fmla="*/ 24 w 180"/>
                  <a:gd name="T23" fmla="*/ 174 h 318"/>
                  <a:gd name="T24" fmla="*/ 30 w 180"/>
                  <a:gd name="T25" fmla="*/ 162 h 318"/>
                  <a:gd name="T26" fmla="*/ 24 w 180"/>
                  <a:gd name="T27" fmla="*/ 168 h 318"/>
                  <a:gd name="T28" fmla="*/ 24 w 180"/>
                  <a:gd name="T29" fmla="*/ 144 h 318"/>
                  <a:gd name="T30" fmla="*/ 18 w 180"/>
                  <a:gd name="T31" fmla="*/ 144 h 318"/>
                  <a:gd name="T32" fmla="*/ 18 w 180"/>
                  <a:gd name="T33" fmla="*/ 138 h 318"/>
                  <a:gd name="T34" fmla="*/ 24 w 180"/>
                  <a:gd name="T35" fmla="*/ 126 h 318"/>
                  <a:gd name="T36" fmla="*/ 18 w 180"/>
                  <a:gd name="T37" fmla="*/ 120 h 318"/>
                  <a:gd name="T38" fmla="*/ 24 w 180"/>
                  <a:gd name="T39" fmla="*/ 114 h 318"/>
                  <a:gd name="T40" fmla="*/ 12 w 180"/>
                  <a:gd name="T41" fmla="*/ 114 h 318"/>
                  <a:gd name="T42" fmla="*/ 12 w 180"/>
                  <a:gd name="T43" fmla="*/ 96 h 318"/>
                  <a:gd name="T44" fmla="*/ 24 w 180"/>
                  <a:gd name="T45" fmla="*/ 96 h 318"/>
                  <a:gd name="T46" fmla="*/ 18 w 180"/>
                  <a:gd name="T47" fmla="*/ 78 h 318"/>
                  <a:gd name="T48" fmla="*/ 48 w 180"/>
                  <a:gd name="T49" fmla="*/ 48 h 318"/>
                  <a:gd name="T50" fmla="*/ 48 w 180"/>
                  <a:gd name="T51" fmla="*/ 24 h 318"/>
                  <a:gd name="T52" fmla="*/ 60 w 180"/>
                  <a:gd name="T53" fmla="*/ 12 h 318"/>
                  <a:gd name="T54" fmla="*/ 168 w 180"/>
                  <a:gd name="T55" fmla="*/ 0 h 318"/>
                  <a:gd name="T56" fmla="*/ 168 w 180"/>
                  <a:gd name="T57" fmla="*/ 204 h 318"/>
                  <a:gd name="T58" fmla="*/ 180 w 180"/>
                  <a:gd name="T59" fmla="*/ 276 h 318"/>
                  <a:gd name="T60" fmla="*/ 180 w 180"/>
                  <a:gd name="T61" fmla="*/ 294 h 318"/>
                  <a:gd name="T62" fmla="*/ 180 w 180"/>
                  <a:gd name="T63" fmla="*/ 300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5" name="Freeform 322"/>
              <p:cNvSpPr>
                <a:spLocks noChangeAspect="1"/>
              </p:cNvSpPr>
              <p:nvPr/>
            </p:nvSpPr>
            <p:spPr bwMode="auto">
              <a:xfrm>
                <a:off x="1452" y="2148"/>
                <a:ext cx="336" cy="294"/>
              </a:xfrm>
              <a:custGeom>
                <a:avLst/>
                <a:gdLst>
                  <a:gd name="T0" fmla="*/ 312 w 336"/>
                  <a:gd name="T1" fmla="*/ 294 h 294"/>
                  <a:gd name="T2" fmla="*/ 276 w 336"/>
                  <a:gd name="T3" fmla="*/ 294 h 294"/>
                  <a:gd name="T4" fmla="*/ 294 w 336"/>
                  <a:gd name="T5" fmla="*/ 276 h 294"/>
                  <a:gd name="T6" fmla="*/ 288 w 336"/>
                  <a:gd name="T7" fmla="*/ 264 h 294"/>
                  <a:gd name="T8" fmla="*/ 60 w 336"/>
                  <a:gd name="T9" fmla="*/ 270 h 294"/>
                  <a:gd name="T10" fmla="*/ 60 w 336"/>
                  <a:gd name="T11" fmla="*/ 96 h 294"/>
                  <a:gd name="T12" fmla="*/ 30 w 336"/>
                  <a:gd name="T13" fmla="*/ 72 h 294"/>
                  <a:gd name="T14" fmla="*/ 42 w 336"/>
                  <a:gd name="T15" fmla="*/ 54 h 294"/>
                  <a:gd name="T16" fmla="*/ 24 w 336"/>
                  <a:gd name="T17" fmla="*/ 42 h 294"/>
                  <a:gd name="T18" fmla="*/ 0 w 336"/>
                  <a:gd name="T19" fmla="*/ 6 h 294"/>
                  <a:gd name="T20" fmla="*/ 198 w 336"/>
                  <a:gd name="T21" fmla="*/ 0 h 294"/>
                  <a:gd name="T22" fmla="*/ 210 w 336"/>
                  <a:gd name="T23" fmla="*/ 18 h 294"/>
                  <a:gd name="T24" fmla="*/ 210 w 336"/>
                  <a:gd name="T25" fmla="*/ 48 h 294"/>
                  <a:gd name="T26" fmla="*/ 222 w 336"/>
                  <a:gd name="T27" fmla="*/ 66 h 294"/>
                  <a:gd name="T28" fmla="*/ 246 w 336"/>
                  <a:gd name="T29" fmla="*/ 84 h 294"/>
                  <a:gd name="T30" fmla="*/ 252 w 336"/>
                  <a:gd name="T31" fmla="*/ 108 h 294"/>
                  <a:gd name="T32" fmla="*/ 264 w 336"/>
                  <a:gd name="T33" fmla="*/ 102 h 294"/>
                  <a:gd name="T34" fmla="*/ 282 w 336"/>
                  <a:gd name="T35" fmla="*/ 114 h 294"/>
                  <a:gd name="T36" fmla="*/ 270 w 336"/>
                  <a:gd name="T37" fmla="*/ 150 h 294"/>
                  <a:gd name="T38" fmla="*/ 318 w 336"/>
                  <a:gd name="T39" fmla="*/ 186 h 294"/>
                  <a:gd name="T40" fmla="*/ 318 w 336"/>
                  <a:gd name="T41" fmla="*/ 210 h 294"/>
                  <a:gd name="T42" fmla="*/ 336 w 336"/>
                  <a:gd name="T43" fmla="*/ 228 h 294"/>
                  <a:gd name="T44" fmla="*/ 336 w 336"/>
                  <a:gd name="T45" fmla="*/ 252 h 294"/>
                  <a:gd name="T46" fmla="*/ 330 w 336"/>
                  <a:gd name="T47" fmla="*/ 252 h 294"/>
                  <a:gd name="T48" fmla="*/ 324 w 336"/>
                  <a:gd name="T49" fmla="*/ 258 h 294"/>
                  <a:gd name="T50" fmla="*/ 318 w 336"/>
                  <a:gd name="T51" fmla="*/ 252 h 294"/>
                  <a:gd name="T52" fmla="*/ 312 w 336"/>
                  <a:gd name="T53" fmla="*/ 288 h 294"/>
                  <a:gd name="T54" fmla="*/ 312 w 336"/>
                  <a:gd name="T55" fmla="*/ 294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6" name="Freeform 323"/>
              <p:cNvSpPr>
                <a:spLocks noChangeAspect="1"/>
              </p:cNvSpPr>
              <p:nvPr/>
            </p:nvSpPr>
            <p:spPr bwMode="auto">
              <a:xfrm>
                <a:off x="1452" y="2148"/>
                <a:ext cx="336" cy="300"/>
              </a:xfrm>
              <a:custGeom>
                <a:avLst/>
                <a:gdLst>
                  <a:gd name="T0" fmla="*/ 312 w 336"/>
                  <a:gd name="T1" fmla="*/ 294 h 300"/>
                  <a:gd name="T2" fmla="*/ 276 w 336"/>
                  <a:gd name="T3" fmla="*/ 294 h 300"/>
                  <a:gd name="T4" fmla="*/ 294 w 336"/>
                  <a:gd name="T5" fmla="*/ 276 h 300"/>
                  <a:gd name="T6" fmla="*/ 288 w 336"/>
                  <a:gd name="T7" fmla="*/ 264 h 300"/>
                  <a:gd name="T8" fmla="*/ 60 w 336"/>
                  <a:gd name="T9" fmla="*/ 270 h 300"/>
                  <a:gd name="T10" fmla="*/ 60 w 336"/>
                  <a:gd name="T11" fmla="*/ 96 h 300"/>
                  <a:gd name="T12" fmla="*/ 30 w 336"/>
                  <a:gd name="T13" fmla="*/ 72 h 300"/>
                  <a:gd name="T14" fmla="*/ 42 w 336"/>
                  <a:gd name="T15" fmla="*/ 54 h 300"/>
                  <a:gd name="T16" fmla="*/ 24 w 336"/>
                  <a:gd name="T17" fmla="*/ 42 h 300"/>
                  <a:gd name="T18" fmla="*/ 0 w 336"/>
                  <a:gd name="T19" fmla="*/ 6 h 300"/>
                  <a:gd name="T20" fmla="*/ 198 w 336"/>
                  <a:gd name="T21" fmla="*/ 0 h 300"/>
                  <a:gd name="T22" fmla="*/ 210 w 336"/>
                  <a:gd name="T23" fmla="*/ 18 h 300"/>
                  <a:gd name="T24" fmla="*/ 210 w 336"/>
                  <a:gd name="T25" fmla="*/ 48 h 300"/>
                  <a:gd name="T26" fmla="*/ 222 w 336"/>
                  <a:gd name="T27" fmla="*/ 66 h 300"/>
                  <a:gd name="T28" fmla="*/ 246 w 336"/>
                  <a:gd name="T29" fmla="*/ 84 h 300"/>
                  <a:gd name="T30" fmla="*/ 252 w 336"/>
                  <a:gd name="T31" fmla="*/ 108 h 300"/>
                  <a:gd name="T32" fmla="*/ 264 w 336"/>
                  <a:gd name="T33" fmla="*/ 102 h 300"/>
                  <a:gd name="T34" fmla="*/ 282 w 336"/>
                  <a:gd name="T35" fmla="*/ 114 h 300"/>
                  <a:gd name="T36" fmla="*/ 270 w 336"/>
                  <a:gd name="T37" fmla="*/ 150 h 300"/>
                  <a:gd name="T38" fmla="*/ 318 w 336"/>
                  <a:gd name="T39" fmla="*/ 186 h 300"/>
                  <a:gd name="T40" fmla="*/ 318 w 336"/>
                  <a:gd name="T41" fmla="*/ 210 h 300"/>
                  <a:gd name="T42" fmla="*/ 336 w 336"/>
                  <a:gd name="T43" fmla="*/ 228 h 300"/>
                  <a:gd name="T44" fmla="*/ 336 w 336"/>
                  <a:gd name="T45" fmla="*/ 252 h 300"/>
                  <a:gd name="T46" fmla="*/ 330 w 336"/>
                  <a:gd name="T47" fmla="*/ 252 h 300"/>
                  <a:gd name="T48" fmla="*/ 324 w 336"/>
                  <a:gd name="T49" fmla="*/ 258 h 300"/>
                  <a:gd name="T50" fmla="*/ 318 w 336"/>
                  <a:gd name="T51" fmla="*/ 252 h 300"/>
                  <a:gd name="T52" fmla="*/ 312 w 336"/>
                  <a:gd name="T53" fmla="*/ 288 h 300"/>
                  <a:gd name="T54" fmla="*/ 312 w 336"/>
                  <a:gd name="T55" fmla="*/ 294 h 300"/>
                  <a:gd name="T56" fmla="*/ 312 w 336"/>
                  <a:gd name="T57" fmla="*/ 300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7" name="Freeform 324"/>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8" name="Freeform 325"/>
              <p:cNvSpPr>
                <a:spLocks noChangeAspect="1"/>
              </p:cNvSpPr>
              <p:nvPr/>
            </p:nvSpPr>
            <p:spPr bwMode="auto">
              <a:xfrm>
                <a:off x="576" y="1530"/>
                <a:ext cx="522" cy="324"/>
              </a:xfrm>
              <a:custGeom>
                <a:avLst/>
                <a:gdLst>
                  <a:gd name="T0" fmla="*/ 504 w 522"/>
                  <a:gd name="T1" fmla="*/ 270 h 324"/>
                  <a:gd name="T2" fmla="*/ 498 w 522"/>
                  <a:gd name="T3" fmla="*/ 324 h 324"/>
                  <a:gd name="T4" fmla="*/ 186 w 522"/>
                  <a:gd name="T5" fmla="*/ 288 h 324"/>
                  <a:gd name="T6" fmla="*/ 180 w 522"/>
                  <a:gd name="T7" fmla="*/ 318 h 324"/>
                  <a:gd name="T8" fmla="*/ 168 w 522"/>
                  <a:gd name="T9" fmla="*/ 300 h 324"/>
                  <a:gd name="T10" fmla="*/ 162 w 522"/>
                  <a:gd name="T11" fmla="*/ 312 h 324"/>
                  <a:gd name="T12" fmla="*/ 126 w 522"/>
                  <a:gd name="T13" fmla="*/ 306 h 324"/>
                  <a:gd name="T14" fmla="*/ 120 w 522"/>
                  <a:gd name="T15" fmla="*/ 312 h 324"/>
                  <a:gd name="T16" fmla="*/ 102 w 522"/>
                  <a:gd name="T17" fmla="*/ 306 h 324"/>
                  <a:gd name="T18" fmla="*/ 96 w 522"/>
                  <a:gd name="T19" fmla="*/ 312 h 324"/>
                  <a:gd name="T20" fmla="*/ 90 w 522"/>
                  <a:gd name="T21" fmla="*/ 288 h 324"/>
                  <a:gd name="T22" fmla="*/ 78 w 522"/>
                  <a:gd name="T23" fmla="*/ 276 h 324"/>
                  <a:gd name="T24" fmla="*/ 66 w 522"/>
                  <a:gd name="T25" fmla="*/ 228 h 324"/>
                  <a:gd name="T26" fmla="*/ 60 w 522"/>
                  <a:gd name="T27" fmla="*/ 222 h 324"/>
                  <a:gd name="T28" fmla="*/ 42 w 522"/>
                  <a:gd name="T29" fmla="*/ 234 h 324"/>
                  <a:gd name="T30" fmla="*/ 36 w 522"/>
                  <a:gd name="T31" fmla="*/ 222 h 324"/>
                  <a:gd name="T32" fmla="*/ 60 w 522"/>
                  <a:gd name="T33" fmla="*/ 162 h 324"/>
                  <a:gd name="T34" fmla="*/ 36 w 522"/>
                  <a:gd name="T35" fmla="*/ 150 h 324"/>
                  <a:gd name="T36" fmla="*/ 24 w 522"/>
                  <a:gd name="T37" fmla="*/ 114 h 324"/>
                  <a:gd name="T38" fmla="*/ 6 w 522"/>
                  <a:gd name="T39" fmla="*/ 96 h 324"/>
                  <a:gd name="T40" fmla="*/ 12 w 522"/>
                  <a:gd name="T41" fmla="*/ 90 h 324"/>
                  <a:gd name="T42" fmla="*/ 0 w 522"/>
                  <a:gd name="T43" fmla="*/ 60 h 324"/>
                  <a:gd name="T44" fmla="*/ 12 w 522"/>
                  <a:gd name="T45" fmla="*/ 0 h 324"/>
                  <a:gd name="T46" fmla="*/ 282 w 522"/>
                  <a:gd name="T47" fmla="*/ 48 h 324"/>
                  <a:gd name="T48" fmla="*/ 522 w 522"/>
                  <a:gd name="T49" fmla="*/ 72 h 324"/>
                  <a:gd name="T50" fmla="*/ 510 w 522"/>
                  <a:gd name="T51" fmla="*/ 246 h 324"/>
                  <a:gd name="T52" fmla="*/ 504 w 522"/>
                  <a:gd name="T53" fmla="*/ 270 h 324"/>
                  <a:gd name="T54" fmla="*/ 504 w 522"/>
                  <a:gd name="T55" fmla="*/ 2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49" name="Freeform 326"/>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0" name="Freeform 327"/>
              <p:cNvSpPr>
                <a:spLocks noChangeAspect="1"/>
              </p:cNvSpPr>
              <p:nvPr/>
            </p:nvSpPr>
            <p:spPr bwMode="auto">
              <a:xfrm>
                <a:off x="1056" y="1986"/>
                <a:ext cx="420" cy="204"/>
              </a:xfrm>
              <a:custGeom>
                <a:avLst/>
                <a:gdLst>
                  <a:gd name="T0" fmla="*/ 366 w 420"/>
                  <a:gd name="T1" fmla="*/ 48 h 204"/>
                  <a:gd name="T2" fmla="*/ 390 w 420"/>
                  <a:gd name="T3" fmla="*/ 126 h 204"/>
                  <a:gd name="T4" fmla="*/ 396 w 420"/>
                  <a:gd name="T5" fmla="*/ 168 h 204"/>
                  <a:gd name="T6" fmla="*/ 420 w 420"/>
                  <a:gd name="T7" fmla="*/ 204 h 204"/>
                  <a:gd name="T8" fmla="*/ 414 w 420"/>
                  <a:gd name="T9" fmla="*/ 204 h 204"/>
                  <a:gd name="T10" fmla="*/ 90 w 420"/>
                  <a:gd name="T11" fmla="*/ 198 h 204"/>
                  <a:gd name="T12" fmla="*/ 90 w 420"/>
                  <a:gd name="T13" fmla="*/ 174 h 204"/>
                  <a:gd name="T14" fmla="*/ 96 w 420"/>
                  <a:gd name="T15" fmla="*/ 132 h 204"/>
                  <a:gd name="T16" fmla="*/ 0 w 420"/>
                  <a:gd name="T17" fmla="*/ 126 h 204"/>
                  <a:gd name="T18" fmla="*/ 6 w 420"/>
                  <a:gd name="T19" fmla="*/ 0 h 204"/>
                  <a:gd name="T20" fmla="*/ 270 w 420"/>
                  <a:gd name="T21" fmla="*/ 12 h 204"/>
                  <a:gd name="T22" fmla="*/ 294 w 420"/>
                  <a:gd name="T23" fmla="*/ 30 h 204"/>
                  <a:gd name="T24" fmla="*/ 330 w 420"/>
                  <a:gd name="T25" fmla="*/ 24 h 204"/>
                  <a:gd name="T26" fmla="*/ 360 w 420"/>
                  <a:gd name="T27" fmla="*/ 48 h 204"/>
                  <a:gd name="T28" fmla="*/ 366 w 420"/>
                  <a:gd name="T29" fmla="*/ 48 h 204"/>
                  <a:gd name="T30" fmla="*/ 366 w 420"/>
                  <a:gd name="T31" fmla="*/ 5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1" name="Freeform 328"/>
              <p:cNvSpPr>
                <a:spLocks noChangeAspect="1"/>
              </p:cNvSpPr>
              <p:nvPr/>
            </p:nvSpPr>
            <p:spPr bwMode="auto">
              <a:xfrm>
                <a:off x="264" y="1920"/>
                <a:ext cx="324" cy="498"/>
              </a:xfrm>
              <a:custGeom>
                <a:avLst/>
                <a:gdLst>
                  <a:gd name="T0" fmla="*/ 210 w 324"/>
                  <a:gd name="T1" fmla="*/ 498 h 498"/>
                  <a:gd name="T2" fmla="*/ 0 w 324"/>
                  <a:gd name="T3" fmla="*/ 186 h 498"/>
                  <a:gd name="T4" fmla="*/ 48 w 324"/>
                  <a:gd name="T5" fmla="*/ 0 h 498"/>
                  <a:gd name="T6" fmla="*/ 78 w 324"/>
                  <a:gd name="T7" fmla="*/ 6 h 498"/>
                  <a:gd name="T8" fmla="*/ 186 w 324"/>
                  <a:gd name="T9" fmla="*/ 36 h 498"/>
                  <a:gd name="T10" fmla="*/ 324 w 324"/>
                  <a:gd name="T11" fmla="*/ 60 h 498"/>
                  <a:gd name="T12" fmla="*/ 264 w 324"/>
                  <a:gd name="T13" fmla="*/ 378 h 498"/>
                  <a:gd name="T14" fmla="*/ 246 w 324"/>
                  <a:gd name="T15" fmla="*/ 438 h 498"/>
                  <a:gd name="T16" fmla="*/ 228 w 324"/>
                  <a:gd name="T17" fmla="*/ 426 h 498"/>
                  <a:gd name="T18" fmla="*/ 216 w 324"/>
                  <a:gd name="T19" fmla="*/ 432 h 498"/>
                  <a:gd name="T20" fmla="*/ 210 w 324"/>
                  <a:gd name="T21" fmla="*/ 492 h 498"/>
                  <a:gd name="T22" fmla="*/ 210 w 324"/>
                  <a:gd name="T23" fmla="*/ 498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2" name="Freeform 329"/>
              <p:cNvSpPr>
                <a:spLocks noChangeAspect="1"/>
              </p:cNvSpPr>
              <p:nvPr/>
            </p:nvSpPr>
            <p:spPr bwMode="auto">
              <a:xfrm>
                <a:off x="264" y="1920"/>
                <a:ext cx="324" cy="504"/>
              </a:xfrm>
              <a:custGeom>
                <a:avLst/>
                <a:gdLst>
                  <a:gd name="T0" fmla="*/ 210 w 324"/>
                  <a:gd name="T1" fmla="*/ 498 h 504"/>
                  <a:gd name="T2" fmla="*/ 0 w 324"/>
                  <a:gd name="T3" fmla="*/ 186 h 504"/>
                  <a:gd name="T4" fmla="*/ 48 w 324"/>
                  <a:gd name="T5" fmla="*/ 0 h 504"/>
                  <a:gd name="T6" fmla="*/ 78 w 324"/>
                  <a:gd name="T7" fmla="*/ 6 h 504"/>
                  <a:gd name="T8" fmla="*/ 186 w 324"/>
                  <a:gd name="T9" fmla="*/ 36 h 504"/>
                  <a:gd name="T10" fmla="*/ 324 w 324"/>
                  <a:gd name="T11" fmla="*/ 60 h 504"/>
                  <a:gd name="T12" fmla="*/ 264 w 324"/>
                  <a:gd name="T13" fmla="*/ 378 h 504"/>
                  <a:gd name="T14" fmla="*/ 246 w 324"/>
                  <a:gd name="T15" fmla="*/ 438 h 504"/>
                  <a:gd name="T16" fmla="*/ 228 w 324"/>
                  <a:gd name="T17" fmla="*/ 426 h 504"/>
                  <a:gd name="T18" fmla="*/ 216 w 324"/>
                  <a:gd name="T19" fmla="*/ 432 h 504"/>
                  <a:gd name="T20" fmla="*/ 210 w 324"/>
                  <a:gd name="T21" fmla="*/ 492 h 504"/>
                  <a:gd name="T22" fmla="*/ 210 w 324"/>
                  <a:gd name="T23" fmla="*/ 498 h 504"/>
                  <a:gd name="T24" fmla="*/ 210 w 324"/>
                  <a:gd name="T25" fmla="*/ 504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3" name="Freeform 330"/>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4" name="Freeform 331"/>
              <p:cNvSpPr>
                <a:spLocks noChangeAspect="1"/>
              </p:cNvSpPr>
              <p:nvPr/>
            </p:nvSpPr>
            <p:spPr bwMode="auto">
              <a:xfrm>
                <a:off x="2526" y="1710"/>
                <a:ext cx="84" cy="174"/>
              </a:xfrm>
              <a:custGeom>
                <a:avLst/>
                <a:gdLst>
                  <a:gd name="T0" fmla="*/ 84 w 84"/>
                  <a:gd name="T1" fmla="*/ 132 h 174"/>
                  <a:gd name="T2" fmla="*/ 78 w 84"/>
                  <a:gd name="T3" fmla="*/ 144 h 174"/>
                  <a:gd name="T4" fmla="*/ 60 w 84"/>
                  <a:gd name="T5" fmla="*/ 162 h 174"/>
                  <a:gd name="T6" fmla="*/ 6 w 84"/>
                  <a:gd name="T7" fmla="*/ 174 h 174"/>
                  <a:gd name="T8" fmla="*/ 0 w 84"/>
                  <a:gd name="T9" fmla="*/ 120 h 174"/>
                  <a:gd name="T10" fmla="*/ 6 w 84"/>
                  <a:gd name="T11" fmla="*/ 72 h 174"/>
                  <a:gd name="T12" fmla="*/ 18 w 84"/>
                  <a:gd name="T13" fmla="*/ 54 h 174"/>
                  <a:gd name="T14" fmla="*/ 18 w 84"/>
                  <a:gd name="T15" fmla="*/ 6 h 174"/>
                  <a:gd name="T16" fmla="*/ 30 w 84"/>
                  <a:gd name="T17" fmla="*/ 0 h 174"/>
                  <a:gd name="T18" fmla="*/ 66 w 84"/>
                  <a:gd name="T19" fmla="*/ 114 h 174"/>
                  <a:gd name="T20" fmla="*/ 78 w 84"/>
                  <a:gd name="T21" fmla="*/ 132 h 174"/>
                  <a:gd name="T22" fmla="*/ 84 w 84"/>
                  <a:gd name="T23" fmla="*/ 132 h 174"/>
                  <a:gd name="T24" fmla="*/ 84 w 84"/>
                  <a:gd name="T25" fmla="*/ 138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5" name="Freeform 332"/>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102 h 156"/>
                  <a:gd name="T8" fmla="*/ 42 w 66"/>
                  <a:gd name="T9" fmla="*/ 156 h 156"/>
                  <a:gd name="T10" fmla="*/ 36 w 66"/>
                  <a:gd name="T11" fmla="*/ 156 h 156"/>
                  <a:gd name="T12" fmla="*/ 42 w 66"/>
                  <a:gd name="T13" fmla="*/ 144 h 156"/>
                  <a:gd name="T14" fmla="*/ 6 w 66"/>
                  <a:gd name="T15" fmla="*/ 132 h 156"/>
                  <a:gd name="T16" fmla="*/ 0 w 66"/>
                  <a:gd name="T17" fmla="*/ 114 h 156"/>
                  <a:gd name="T18" fmla="*/ 6 w 66"/>
                  <a:gd name="T19" fmla="*/ 108 h 156"/>
                  <a:gd name="T20" fmla="*/ 30 w 66"/>
                  <a:gd name="T21" fmla="*/ 78 h 156"/>
                  <a:gd name="T22" fmla="*/ 6 w 66"/>
                  <a:gd name="T23" fmla="*/ 54 h 156"/>
                  <a:gd name="T24" fmla="*/ 0 w 66"/>
                  <a:gd name="T25" fmla="*/ 30 h 156"/>
                  <a:gd name="T26" fmla="*/ 18 w 66"/>
                  <a:gd name="T27" fmla="*/ 0 h 156"/>
                  <a:gd name="T28" fmla="*/ 60 w 66"/>
                  <a:gd name="T29" fmla="*/ 24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6" name="Freeform 333"/>
              <p:cNvSpPr>
                <a:spLocks noChangeAspect="1"/>
              </p:cNvSpPr>
              <p:nvPr/>
            </p:nvSpPr>
            <p:spPr bwMode="auto">
              <a:xfrm>
                <a:off x="2436" y="1992"/>
                <a:ext cx="66" cy="156"/>
              </a:xfrm>
              <a:custGeom>
                <a:avLst/>
                <a:gdLst>
                  <a:gd name="T0" fmla="*/ 60 w 66"/>
                  <a:gd name="T1" fmla="*/ 24 h 156"/>
                  <a:gd name="T2" fmla="*/ 48 w 66"/>
                  <a:gd name="T3" fmla="*/ 48 h 156"/>
                  <a:gd name="T4" fmla="*/ 66 w 66"/>
                  <a:gd name="T5" fmla="*/ 54 h 156"/>
                  <a:gd name="T6" fmla="*/ 66 w 66"/>
                  <a:gd name="T7" fmla="*/ 96 h 156"/>
                  <a:gd name="T8" fmla="*/ 66 w 66"/>
                  <a:gd name="T9" fmla="*/ 78 h 156"/>
                  <a:gd name="T10" fmla="*/ 66 w 66"/>
                  <a:gd name="T11" fmla="*/ 102 h 156"/>
                  <a:gd name="T12" fmla="*/ 42 w 66"/>
                  <a:gd name="T13" fmla="*/ 156 h 156"/>
                  <a:gd name="T14" fmla="*/ 36 w 66"/>
                  <a:gd name="T15" fmla="*/ 156 h 156"/>
                  <a:gd name="T16" fmla="*/ 42 w 66"/>
                  <a:gd name="T17" fmla="*/ 144 h 156"/>
                  <a:gd name="T18" fmla="*/ 6 w 66"/>
                  <a:gd name="T19" fmla="*/ 132 h 156"/>
                  <a:gd name="T20" fmla="*/ 0 w 66"/>
                  <a:gd name="T21" fmla="*/ 114 h 156"/>
                  <a:gd name="T22" fmla="*/ 6 w 66"/>
                  <a:gd name="T23" fmla="*/ 108 h 156"/>
                  <a:gd name="T24" fmla="*/ 30 w 66"/>
                  <a:gd name="T25" fmla="*/ 78 h 156"/>
                  <a:gd name="T26" fmla="*/ 6 w 66"/>
                  <a:gd name="T27" fmla="*/ 54 h 156"/>
                  <a:gd name="T28" fmla="*/ 0 w 66"/>
                  <a:gd name="T29" fmla="*/ 30 h 156"/>
                  <a:gd name="T30" fmla="*/ 18 w 66"/>
                  <a:gd name="T31" fmla="*/ 0 h 156"/>
                  <a:gd name="T32" fmla="*/ 60 w 66"/>
                  <a:gd name="T33" fmla="*/ 24 h 156"/>
                  <a:gd name="T34" fmla="*/ 60 w 66"/>
                  <a:gd name="T35" fmla="*/ 3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7" name="Freeform 334"/>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8" name="Freeform 335"/>
              <p:cNvSpPr>
                <a:spLocks noChangeAspect="1"/>
              </p:cNvSpPr>
              <p:nvPr/>
            </p:nvSpPr>
            <p:spPr bwMode="auto">
              <a:xfrm>
                <a:off x="726" y="2340"/>
                <a:ext cx="360" cy="366"/>
              </a:xfrm>
              <a:custGeom>
                <a:avLst/>
                <a:gdLst>
                  <a:gd name="T0" fmla="*/ 354 w 360"/>
                  <a:gd name="T1" fmla="*/ 66 h 366"/>
                  <a:gd name="T2" fmla="*/ 330 w 360"/>
                  <a:gd name="T3" fmla="*/ 354 h 366"/>
                  <a:gd name="T4" fmla="*/ 138 w 360"/>
                  <a:gd name="T5" fmla="*/ 336 h 366"/>
                  <a:gd name="T6" fmla="*/ 144 w 360"/>
                  <a:gd name="T7" fmla="*/ 348 h 366"/>
                  <a:gd name="T8" fmla="*/ 54 w 360"/>
                  <a:gd name="T9" fmla="*/ 336 h 366"/>
                  <a:gd name="T10" fmla="*/ 48 w 360"/>
                  <a:gd name="T11" fmla="*/ 366 h 366"/>
                  <a:gd name="T12" fmla="*/ 0 w 360"/>
                  <a:gd name="T13" fmla="*/ 360 h 366"/>
                  <a:gd name="T14" fmla="*/ 12 w 360"/>
                  <a:gd name="T15" fmla="*/ 288 h 366"/>
                  <a:gd name="T16" fmla="*/ 54 w 360"/>
                  <a:gd name="T17" fmla="*/ 0 h 366"/>
                  <a:gd name="T18" fmla="*/ 360 w 360"/>
                  <a:gd name="T19" fmla="*/ 30 h 366"/>
                  <a:gd name="T20" fmla="*/ 354 w 360"/>
                  <a:gd name="T21" fmla="*/ 66 h 366"/>
                  <a:gd name="T22" fmla="*/ 354 w 360"/>
                  <a:gd name="T23" fmla="*/ 72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59" name="Freeform 336"/>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0" name="Freeform 337"/>
              <p:cNvSpPr>
                <a:spLocks noChangeAspect="1"/>
              </p:cNvSpPr>
              <p:nvPr/>
            </p:nvSpPr>
            <p:spPr bwMode="auto">
              <a:xfrm>
                <a:off x="2202" y="1752"/>
                <a:ext cx="306" cy="264"/>
              </a:xfrm>
              <a:custGeom>
                <a:avLst/>
                <a:gdLst>
                  <a:gd name="T0" fmla="*/ 294 w 306"/>
                  <a:gd name="T1" fmla="*/ 138 h 264"/>
                  <a:gd name="T2" fmla="*/ 294 w 306"/>
                  <a:gd name="T3" fmla="*/ 186 h 264"/>
                  <a:gd name="T4" fmla="*/ 306 w 306"/>
                  <a:gd name="T5" fmla="*/ 240 h 264"/>
                  <a:gd name="T6" fmla="*/ 306 w 306"/>
                  <a:gd name="T7" fmla="*/ 252 h 264"/>
                  <a:gd name="T8" fmla="*/ 300 w 306"/>
                  <a:gd name="T9" fmla="*/ 264 h 264"/>
                  <a:gd name="T10" fmla="*/ 294 w 306"/>
                  <a:gd name="T11" fmla="*/ 264 h 264"/>
                  <a:gd name="T12" fmla="*/ 252 w 306"/>
                  <a:gd name="T13" fmla="*/ 240 h 264"/>
                  <a:gd name="T14" fmla="*/ 234 w 306"/>
                  <a:gd name="T15" fmla="*/ 234 h 264"/>
                  <a:gd name="T16" fmla="*/ 210 w 306"/>
                  <a:gd name="T17" fmla="*/ 210 h 264"/>
                  <a:gd name="T18" fmla="*/ 6 w 306"/>
                  <a:gd name="T19" fmla="*/ 246 h 264"/>
                  <a:gd name="T20" fmla="*/ 0 w 306"/>
                  <a:gd name="T21" fmla="*/ 234 h 264"/>
                  <a:gd name="T22" fmla="*/ 36 w 306"/>
                  <a:gd name="T23" fmla="*/ 192 h 264"/>
                  <a:gd name="T24" fmla="*/ 24 w 306"/>
                  <a:gd name="T25" fmla="*/ 162 h 264"/>
                  <a:gd name="T26" fmla="*/ 66 w 306"/>
                  <a:gd name="T27" fmla="*/ 150 h 264"/>
                  <a:gd name="T28" fmla="*/ 96 w 306"/>
                  <a:gd name="T29" fmla="*/ 150 h 264"/>
                  <a:gd name="T30" fmla="*/ 132 w 306"/>
                  <a:gd name="T31" fmla="*/ 138 h 264"/>
                  <a:gd name="T32" fmla="*/ 150 w 306"/>
                  <a:gd name="T33" fmla="*/ 120 h 264"/>
                  <a:gd name="T34" fmla="*/ 144 w 306"/>
                  <a:gd name="T35" fmla="*/ 102 h 264"/>
                  <a:gd name="T36" fmla="*/ 150 w 306"/>
                  <a:gd name="T37" fmla="*/ 90 h 264"/>
                  <a:gd name="T38" fmla="*/ 144 w 306"/>
                  <a:gd name="T39" fmla="*/ 96 h 264"/>
                  <a:gd name="T40" fmla="*/ 138 w 306"/>
                  <a:gd name="T41" fmla="*/ 84 h 264"/>
                  <a:gd name="T42" fmla="*/ 174 w 306"/>
                  <a:gd name="T43" fmla="*/ 30 h 264"/>
                  <a:gd name="T44" fmla="*/ 192 w 306"/>
                  <a:gd name="T45" fmla="*/ 12 h 264"/>
                  <a:gd name="T46" fmla="*/ 258 w 306"/>
                  <a:gd name="T47" fmla="*/ 0 h 264"/>
                  <a:gd name="T48" fmla="*/ 270 w 306"/>
                  <a:gd name="T49" fmla="*/ 60 h 264"/>
                  <a:gd name="T50" fmla="*/ 276 w 306"/>
                  <a:gd name="T51" fmla="*/ 90 h 264"/>
                  <a:gd name="T52" fmla="*/ 282 w 306"/>
                  <a:gd name="T53" fmla="*/ 90 h 264"/>
                  <a:gd name="T54" fmla="*/ 294 w 306"/>
                  <a:gd name="T55" fmla="*/ 138 h 264"/>
                  <a:gd name="T56" fmla="*/ 294 w 306"/>
                  <a:gd name="T57" fmla="*/ 144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1" name="Freeform 338"/>
              <p:cNvSpPr>
                <a:spLocks noChangeAspect="1"/>
              </p:cNvSpPr>
              <p:nvPr/>
            </p:nvSpPr>
            <p:spPr bwMode="auto">
              <a:xfrm>
                <a:off x="2460" y="2310"/>
                <a:ext cx="30" cy="42"/>
              </a:xfrm>
              <a:custGeom>
                <a:avLst/>
                <a:gdLst>
                  <a:gd name="T0" fmla="*/ 0 w 30"/>
                  <a:gd name="T1" fmla="*/ 0 h 42"/>
                  <a:gd name="T2" fmla="*/ 30 w 30"/>
                  <a:gd name="T3" fmla="*/ 42 h 42"/>
                  <a:gd name="T4" fmla="*/ 0 w 30"/>
                  <a:gd name="T5" fmla="*/ 0 h 42"/>
                  <a:gd name="T6" fmla="*/ 0 w 30"/>
                  <a:gd name="T7" fmla="*/ 6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2" name="Freeform 339"/>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3" name="Freeform 340"/>
              <p:cNvSpPr>
                <a:spLocks noChangeAspect="1"/>
              </p:cNvSpPr>
              <p:nvPr/>
            </p:nvSpPr>
            <p:spPr bwMode="auto">
              <a:xfrm>
                <a:off x="2046" y="2310"/>
                <a:ext cx="438" cy="192"/>
              </a:xfrm>
              <a:custGeom>
                <a:avLst/>
                <a:gdLst>
                  <a:gd name="T0" fmla="*/ 438 w 438"/>
                  <a:gd name="T1" fmla="*/ 54 h 192"/>
                  <a:gd name="T2" fmla="*/ 420 w 438"/>
                  <a:gd name="T3" fmla="*/ 78 h 192"/>
                  <a:gd name="T4" fmla="*/ 402 w 438"/>
                  <a:gd name="T5" fmla="*/ 78 h 192"/>
                  <a:gd name="T6" fmla="*/ 396 w 438"/>
                  <a:gd name="T7" fmla="*/ 66 h 192"/>
                  <a:gd name="T8" fmla="*/ 390 w 438"/>
                  <a:gd name="T9" fmla="*/ 72 h 192"/>
                  <a:gd name="T10" fmla="*/ 396 w 438"/>
                  <a:gd name="T11" fmla="*/ 78 h 192"/>
                  <a:gd name="T12" fmla="*/ 372 w 438"/>
                  <a:gd name="T13" fmla="*/ 78 h 192"/>
                  <a:gd name="T14" fmla="*/ 402 w 438"/>
                  <a:gd name="T15" fmla="*/ 84 h 192"/>
                  <a:gd name="T16" fmla="*/ 390 w 438"/>
                  <a:gd name="T17" fmla="*/ 108 h 192"/>
                  <a:gd name="T18" fmla="*/ 372 w 438"/>
                  <a:gd name="T19" fmla="*/ 102 h 192"/>
                  <a:gd name="T20" fmla="*/ 390 w 438"/>
                  <a:gd name="T21" fmla="*/ 108 h 192"/>
                  <a:gd name="T22" fmla="*/ 408 w 438"/>
                  <a:gd name="T23" fmla="*/ 96 h 192"/>
                  <a:gd name="T24" fmla="*/ 414 w 438"/>
                  <a:gd name="T25" fmla="*/ 108 h 192"/>
                  <a:gd name="T26" fmla="*/ 408 w 438"/>
                  <a:gd name="T27" fmla="*/ 120 h 192"/>
                  <a:gd name="T28" fmla="*/ 396 w 438"/>
                  <a:gd name="T29" fmla="*/ 114 h 192"/>
                  <a:gd name="T30" fmla="*/ 378 w 438"/>
                  <a:gd name="T31" fmla="*/ 126 h 192"/>
                  <a:gd name="T32" fmla="*/ 372 w 438"/>
                  <a:gd name="T33" fmla="*/ 126 h 192"/>
                  <a:gd name="T34" fmla="*/ 372 w 438"/>
                  <a:gd name="T35" fmla="*/ 138 h 192"/>
                  <a:gd name="T36" fmla="*/ 360 w 438"/>
                  <a:gd name="T37" fmla="*/ 126 h 192"/>
                  <a:gd name="T38" fmla="*/ 366 w 438"/>
                  <a:gd name="T39" fmla="*/ 144 h 192"/>
                  <a:gd name="T40" fmla="*/ 348 w 438"/>
                  <a:gd name="T41" fmla="*/ 162 h 192"/>
                  <a:gd name="T42" fmla="*/ 348 w 438"/>
                  <a:gd name="T43" fmla="*/ 180 h 192"/>
                  <a:gd name="T44" fmla="*/ 342 w 438"/>
                  <a:gd name="T45" fmla="*/ 174 h 192"/>
                  <a:gd name="T46" fmla="*/ 336 w 438"/>
                  <a:gd name="T47" fmla="*/ 186 h 192"/>
                  <a:gd name="T48" fmla="*/ 312 w 438"/>
                  <a:gd name="T49" fmla="*/ 192 h 192"/>
                  <a:gd name="T50" fmla="*/ 306 w 438"/>
                  <a:gd name="T51" fmla="*/ 192 h 192"/>
                  <a:gd name="T52" fmla="*/ 246 w 438"/>
                  <a:gd name="T53" fmla="*/ 144 h 192"/>
                  <a:gd name="T54" fmla="*/ 186 w 438"/>
                  <a:gd name="T55" fmla="*/ 156 h 192"/>
                  <a:gd name="T56" fmla="*/ 168 w 438"/>
                  <a:gd name="T57" fmla="*/ 132 h 192"/>
                  <a:gd name="T58" fmla="*/ 102 w 438"/>
                  <a:gd name="T59" fmla="*/ 144 h 192"/>
                  <a:gd name="T60" fmla="*/ 66 w 438"/>
                  <a:gd name="T61" fmla="*/ 162 h 192"/>
                  <a:gd name="T62" fmla="*/ 0 w 438"/>
                  <a:gd name="T63" fmla="*/ 168 h 192"/>
                  <a:gd name="T64" fmla="*/ 0 w 438"/>
                  <a:gd name="T65" fmla="*/ 150 h 192"/>
                  <a:gd name="T66" fmla="*/ 18 w 438"/>
                  <a:gd name="T67" fmla="*/ 150 h 192"/>
                  <a:gd name="T68" fmla="*/ 24 w 438"/>
                  <a:gd name="T69" fmla="*/ 132 h 192"/>
                  <a:gd name="T70" fmla="*/ 66 w 438"/>
                  <a:gd name="T71" fmla="*/ 108 h 192"/>
                  <a:gd name="T72" fmla="*/ 78 w 438"/>
                  <a:gd name="T73" fmla="*/ 90 h 192"/>
                  <a:gd name="T74" fmla="*/ 84 w 438"/>
                  <a:gd name="T75" fmla="*/ 96 h 192"/>
                  <a:gd name="T76" fmla="*/ 114 w 438"/>
                  <a:gd name="T77" fmla="*/ 78 h 192"/>
                  <a:gd name="T78" fmla="*/ 126 w 438"/>
                  <a:gd name="T79" fmla="*/ 66 h 192"/>
                  <a:gd name="T80" fmla="*/ 126 w 438"/>
                  <a:gd name="T81" fmla="*/ 48 h 192"/>
                  <a:gd name="T82" fmla="*/ 408 w 438"/>
                  <a:gd name="T83" fmla="*/ 0 h 192"/>
                  <a:gd name="T84" fmla="*/ 426 w 438"/>
                  <a:gd name="T85" fmla="*/ 24 h 192"/>
                  <a:gd name="T86" fmla="*/ 414 w 438"/>
                  <a:gd name="T87" fmla="*/ 12 h 192"/>
                  <a:gd name="T88" fmla="*/ 420 w 438"/>
                  <a:gd name="T89" fmla="*/ 24 h 192"/>
                  <a:gd name="T90" fmla="*/ 408 w 438"/>
                  <a:gd name="T91" fmla="*/ 18 h 192"/>
                  <a:gd name="T92" fmla="*/ 414 w 438"/>
                  <a:gd name="T93" fmla="*/ 24 h 192"/>
                  <a:gd name="T94" fmla="*/ 402 w 438"/>
                  <a:gd name="T95" fmla="*/ 24 h 192"/>
                  <a:gd name="T96" fmla="*/ 402 w 438"/>
                  <a:gd name="T97" fmla="*/ 30 h 192"/>
                  <a:gd name="T98" fmla="*/ 396 w 438"/>
                  <a:gd name="T99" fmla="*/ 30 h 192"/>
                  <a:gd name="T100" fmla="*/ 396 w 438"/>
                  <a:gd name="T101" fmla="*/ 36 h 192"/>
                  <a:gd name="T102" fmla="*/ 384 w 438"/>
                  <a:gd name="T103" fmla="*/ 36 h 192"/>
                  <a:gd name="T104" fmla="*/ 372 w 438"/>
                  <a:gd name="T105" fmla="*/ 18 h 192"/>
                  <a:gd name="T106" fmla="*/ 384 w 438"/>
                  <a:gd name="T107" fmla="*/ 48 h 192"/>
                  <a:gd name="T108" fmla="*/ 414 w 438"/>
                  <a:gd name="T109" fmla="*/ 36 h 192"/>
                  <a:gd name="T110" fmla="*/ 414 w 438"/>
                  <a:gd name="T111" fmla="*/ 54 h 192"/>
                  <a:gd name="T112" fmla="*/ 420 w 438"/>
                  <a:gd name="T113" fmla="*/ 54 h 192"/>
                  <a:gd name="T114" fmla="*/ 426 w 438"/>
                  <a:gd name="T115" fmla="*/ 36 h 192"/>
                  <a:gd name="T116" fmla="*/ 438 w 438"/>
                  <a:gd name="T117" fmla="*/ 54 h 192"/>
                  <a:gd name="T118" fmla="*/ 438 w 438"/>
                  <a:gd name="T119" fmla="*/ 60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4" name="Freeform 341"/>
              <p:cNvSpPr>
                <a:spLocks noChangeAspect="1"/>
              </p:cNvSpPr>
              <p:nvPr/>
            </p:nvSpPr>
            <p:spPr bwMode="auto">
              <a:xfrm>
                <a:off x="2454" y="2310"/>
                <a:ext cx="6" cy="6"/>
              </a:xfrm>
              <a:custGeom>
                <a:avLst/>
                <a:gdLst>
                  <a:gd name="T0" fmla="*/ 6 w 6"/>
                  <a:gd name="T1" fmla="*/ 0 h 6"/>
                  <a:gd name="T2" fmla="*/ 0 w 6"/>
                  <a:gd name="T3" fmla="*/ 0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5" name="Freeform 342"/>
              <p:cNvSpPr>
                <a:spLocks noChangeAspect="1"/>
              </p:cNvSpPr>
              <p:nvPr/>
            </p:nvSpPr>
            <p:spPr bwMode="auto">
              <a:xfrm>
                <a:off x="1080" y="1602"/>
                <a:ext cx="336" cy="210"/>
              </a:xfrm>
              <a:custGeom>
                <a:avLst/>
                <a:gdLst>
                  <a:gd name="T0" fmla="*/ 336 w 336"/>
                  <a:gd name="T1" fmla="*/ 210 h 210"/>
                  <a:gd name="T2" fmla="*/ 0 w 336"/>
                  <a:gd name="T3" fmla="*/ 198 h 210"/>
                  <a:gd name="T4" fmla="*/ 6 w 336"/>
                  <a:gd name="T5" fmla="*/ 174 h 210"/>
                  <a:gd name="T6" fmla="*/ 18 w 336"/>
                  <a:gd name="T7" fmla="*/ 0 h 210"/>
                  <a:gd name="T8" fmla="*/ 312 w 336"/>
                  <a:gd name="T9" fmla="*/ 18 h 210"/>
                  <a:gd name="T10" fmla="*/ 336 w 336"/>
                  <a:gd name="T11" fmla="*/ 210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6" name="Freeform 343"/>
              <p:cNvSpPr>
                <a:spLocks noChangeAspect="1"/>
              </p:cNvSpPr>
              <p:nvPr/>
            </p:nvSpPr>
            <p:spPr bwMode="auto">
              <a:xfrm>
                <a:off x="1080" y="1602"/>
                <a:ext cx="336" cy="216"/>
              </a:xfrm>
              <a:custGeom>
                <a:avLst/>
                <a:gdLst>
                  <a:gd name="T0" fmla="*/ 336 w 336"/>
                  <a:gd name="T1" fmla="*/ 210 h 216"/>
                  <a:gd name="T2" fmla="*/ 0 w 336"/>
                  <a:gd name="T3" fmla="*/ 198 h 216"/>
                  <a:gd name="T4" fmla="*/ 6 w 336"/>
                  <a:gd name="T5" fmla="*/ 174 h 216"/>
                  <a:gd name="T6" fmla="*/ 18 w 336"/>
                  <a:gd name="T7" fmla="*/ 0 h 216"/>
                  <a:gd name="T8" fmla="*/ 312 w 336"/>
                  <a:gd name="T9" fmla="*/ 18 h 216"/>
                  <a:gd name="T10" fmla="*/ 336 w 336"/>
                  <a:gd name="T11" fmla="*/ 210 h 216"/>
                  <a:gd name="T12" fmla="*/ 336 w 336"/>
                  <a:gd name="T13" fmla="*/ 216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7" name="Freeform 344"/>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8" name="Freeform 345"/>
              <p:cNvSpPr>
                <a:spLocks noChangeAspect="1"/>
              </p:cNvSpPr>
              <p:nvPr/>
            </p:nvSpPr>
            <p:spPr bwMode="auto">
              <a:xfrm>
                <a:off x="1974" y="2010"/>
                <a:ext cx="210" cy="240"/>
              </a:xfrm>
              <a:custGeom>
                <a:avLst/>
                <a:gdLst>
                  <a:gd name="T0" fmla="*/ 210 w 210"/>
                  <a:gd name="T1" fmla="*/ 84 h 240"/>
                  <a:gd name="T2" fmla="*/ 204 w 210"/>
                  <a:gd name="T3" fmla="*/ 90 h 240"/>
                  <a:gd name="T4" fmla="*/ 210 w 210"/>
                  <a:gd name="T5" fmla="*/ 102 h 240"/>
                  <a:gd name="T6" fmla="*/ 204 w 210"/>
                  <a:gd name="T7" fmla="*/ 150 h 240"/>
                  <a:gd name="T8" fmla="*/ 168 w 210"/>
                  <a:gd name="T9" fmla="*/ 180 h 240"/>
                  <a:gd name="T10" fmla="*/ 168 w 210"/>
                  <a:gd name="T11" fmla="*/ 198 h 240"/>
                  <a:gd name="T12" fmla="*/ 156 w 210"/>
                  <a:gd name="T13" fmla="*/ 198 h 240"/>
                  <a:gd name="T14" fmla="*/ 150 w 210"/>
                  <a:gd name="T15" fmla="*/ 222 h 240"/>
                  <a:gd name="T16" fmla="*/ 132 w 210"/>
                  <a:gd name="T17" fmla="*/ 240 h 240"/>
                  <a:gd name="T18" fmla="*/ 114 w 210"/>
                  <a:gd name="T19" fmla="*/ 222 h 240"/>
                  <a:gd name="T20" fmla="*/ 78 w 210"/>
                  <a:gd name="T21" fmla="*/ 234 h 240"/>
                  <a:gd name="T22" fmla="*/ 48 w 210"/>
                  <a:gd name="T23" fmla="*/ 222 h 240"/>
                  <a:gd name="T24" fmla="*/ 36 w 210"/>
                  <a:gd name="T25" fmla="*/ 204 h 240"/>
                  <a:gd name="T26" fmla="*/ 18 w 210"/>
                  <a:gd name="T27" fmla="*/ 210 h 240"/>
                  <a:gd name="T28" fmla="*/ 0 w 210"/>
                  <a:gd name="T29" fmla="*/ 42 h 240"/>
                  <a:gd name="T30" fmla="*/ 18 w 210"/>
                  <a:gd name="T31" fmla="*/ 42 h 240"/>
                  <a:gd name="T32" fmla="*/ 60 w 210"/>
                  <a:gd name="T33" fmla="*/ 30 h 240"/>
                  <a:gd name="T34" fmla="*/ 60 w 210"/>
                  <a:gd name="T35" fmla="*/ 36 h 240"/>
                  <a:gd name="T36" fmla="*/ 96 w 210"/>
                  <a:gd name="T37" fmla="*/ 42 h 240"/>
                  <a:gd name="T38" fmla="*/ 90 w 210"/>
                  <a:gd name="T39" fmla="*/ 48 h 240"/>
                  <a:gd name="T40" fmla="*/ 114 w 210"/>
                  <a:gd name="T41" fmla="*/ 48 h 240"/>
                  <a:gd name="T42" fmla="*/ 150 w 210"/>
                  <a:gd name="T43" fmla="*/ 36 h 240"/>
                  <a:gd name="T44" fmla="*/ 162 w 210"/>
                  <a:gd name="T45" fmla="*/ 18 h 240"/>
                  <a:gd name="T46" fmla="*/ 198 w 210"/>
                  <a:gd name="T47" fmla="*/ 0 h 240"/>
                  <a:gd name="T48" fmla="*/ 210 w 210"/>
                  <a:gd name="T49" fmla="*/ 66 h 240"/>
                  <a:gd name="T50" fmla="*/ 210 w 210"/>
                  <a:gd name="T51" fmla="*/ 84 h 240"/>
                  <a:gd name="T52" fmla="*/ 210 w 210"/>
                  <a:gd name="T53" fmla="*/ 90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69" name="Freeform 346"/>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0" name="Freeform 347"/>
              <p:cNvSpPr>
                <a:spLocks noChangeAspect="1"/>
              </p:cNvSpPr>
              <p:nvPr/>
            </p:nvSpPr>
            <p:spPr bwMode="auto">
              <a:xfrm>
                <a:off x="1080" y="2370"/>
                <a:ext cx="444" cy="228"/>
              </a:xfrm>
              <a:custGeom>
                <a:avLst/>
                <a:gdLst>
                  <a:gd name="T0" fmla="*/ 432 w 444"/>
                  <a:gd name="T1" fmla="*/ 48 h 228"/>
                  <a:gd name="T2" fmla="*/ 444 w 444"/>
                  <a:gd name="T3" fmla="*/ 120 h 228"/>
                  <a:gd name="T4" fmla="*/ 438 w 444"/>
                  <a:gd name="T5" fmla="*/ 228 h 228"/>
                  <a:gd name="T6" fmla="*/ 402 w 444"/>
                  <a:gd name="T7" fmla="*/ 210 h 228"/>
                  <a:gd name="T8" fmla="*/ 342 w 444"/>
                  <a:gd name="T9" fmla="*/ 228 h 228"/>
                  <a:gd name="T10" fmla="*/ 324 w 444"/>
                  <a:gd name="T11" fmla="*/ 216 h 228"/>
                  <a:gd name="T12" fmla="*/ 312 w 444"/>
                  <a:gd name="T13" fmla="*/ 216 h 228"/>
                  <a:gd name="T14" fmla="*/ 312 w 444"/>
                  <a:gd name="T15" fmla="*/ 210 h 228"/>
                  <a:gd name="T16" fmla="*/ 300 w 444"/>
                  <a:gd name="T17" fmla="*/ 228 h 228"/>
                  <a:gd name="T18" fmla="*/ 294 w 444"/>
                  <a:gd name="T19" fmla="*/ 216 h 228"/>
                  <a:gd name="T20" fmla="*/ 288 w 444"/>
                  <a:gd name="T21" fmla="*/ 222 h 228"/>
                  <a:gd name="T22" fmla="*/ 270 w 444"/>
                  <a:gd name="T23" fmla="*/ 210 h 228"/>
                  <a:gd name="T24" fmla="*/ 258 w 444"/>
                  <a:gd name="T25" fmla="*/ 216 h 228"/>
                  <a:gd name="T26" fmla="*/ 246 w 444"/>
                  <a:gd name="T27" fmla="*/ 198 h 228"/>
                  <a:gd name="T28" fmla="*/ 228 w 444"/>
                  <a:gd name="T29" fmla="*/ 204 h 228"/>
                  <a:gd name="T30" fmla="*/ 192 w 444"/>
                  <a:gd name="T31" fmla="*/ 192 h 228"/>
                  <a:gd name="T32" fmla="*/ 186 w 444"/>
                  <a:gd name="T33" fmla="*/ 174 h 228"/>
                  <a:gd name="T34" fmla="*/ 168 w 444"/>
                  <a:gd name="T35" fmla="*/ 180 h 228"/>
                  <a:gd name="T36" fmla="*/ 150 w 444"/>
                  <a:gd name="T37" fmla="*/ 168 h 228"/>
                  <a:gd name="T38" fmla="*/ 156 w 444"/>
                  <a:gd name="T39" fmla="*/ 42 h 228"/>
                  <a:gd name="T40" fmla="*/ 0 w 444"/>
                  <a:gd name="T41" fmla="*/ 36 h 228"/>
                  <a:gd name="T42" fmla="*/ 6 w 444"/>
                  <a:gd name="T43" fmla="*/ 0 h 228"/>
                  <a:gd name="T44" fmla="*/ 54 w 444"/>
                  <a:gd name="T45" fmla="*/ 6 h 228"/>
                  <a:gd name="T46" fmla="*/ 432 w 444"/>
                  <a:gd name="T47" fmla="*/ 12 h 228"/>
                  <a:gd name="T48" fmla="*/ 432 w 444"/>
                  <a:gd name="T49" fmla="*/ 36 h 228"/>
                  <a:gd name="T50" fmla="*/ 432 w 444"/>
                  <a:gd name="T51" fmla="*/ 48 h 228"/>
                  <a:gd name="T52" fmla="*/ 432 w 444"/>
                  <a:gd name="T53" fmla="*/ 54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1" name="Freeform 348"/>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2" name="Freeform 349"/>
              <p:cNvSpPr>
                <a:spLocks noChangeAspect="1"/>
              </p:cNvSpPr>
              <p:nvPr/>
            </p:nvSpPr>
            <p:spPr bwMode="auto">
              <a:xfrm>
                <a:off x="126" y="1614"/>
                <a:ext cx="402" cy="342"/>
              </a:xfrm>
              <a:custGeom>
                <a:avLst/>
                <a:gdLst>
                  <a:gd name="T0" fmla="*/ 186 w 402"/>
                  <a:gd name="T1" fmla="*/ 306 h 342"/>
                  <a:gd name="T2" fmla="*/ 0 w 402"/>
                  <a:gd name="T3" fmla="*/ 252 h 342"/>
                  <a:gd name="T4" fmla="*/ 0 w 402"/>
                  <a:gd name="T5" fmla="*/ 198 h 342"/>
                  <a:gd name="T6" fmla="*/ 30 w 402"/>
                  <a:gd name="T7" fmla="*/ 150 h 342"/>
                  <a:gd name="T8" fmla="*/ 78 w 402"/>
                  <a:gd name="T9" fmla="*/ 42 h 342"/>
                  <a:gd name="T10" fmla="*/ 84 w 402"/>
                  <a:gd name="T11" fmla="*/ 0 h 342"/>
                  <a:gd name="T12" fmla="*/ 108 w 402"/>
                  <a:gd name="T13" fmla="*/ 6 h 342"/>
                  <a:gd name="T14" fmla="*/ 126 w 402"/>
                  <a:gd name="T15" fmla="*/ 18 h 342"/>
                  <a:gd name="T16" fmla="*/ 126 w 402"/>
                  <a:gd name="T17" fmla="*/ 48 h 342"/>
                  <a:gd name="T18" fmla="*/ 144 w 402"/>
                  <a:gd name="T19" fmla="*/ 60 h 342"/>
                  <a:gd name="T20" fmla="*/ 168 w 402"/>
                  <a:gd name="T21" fmla="*/ 54 h 342"/>
                  <a:gd name="T22" fmla="*/ 198 w 402"/>
                  <a:gd name="T23" fmla="*/ 72 h 342"/>
                  <a:gd name="T24" fmla="*/ 300 w 402"/>
                  <a:gd name="T25" fmla="*/ 72 h 342"/>
                  <a:gd name="T26" fmla="*/ 384 w 402"/>
                  <a:gd name="T27" fmla="*/ 90 h 342"/>
                  <a:gd name="T28" fmla="*/ 402 w 402"/>
                  <a:gd name="T29" fmla="*/ 120 h 342"/>
                  <a:gd name="T30" fmla="*/ 348 w 402"/>
                  <a:gd name="T31" fmla="*/ 186 h 342"/>
                  <a:gd name="T32" fmla="*/ 360 w 402"/>
                  <a:gd name="T33" fmla="*/ 204 h 342"/>
                  <a:gd name="T34" fmla="*/ 324 w 402"/>
                  <a:gd name="T35" fmla="*/ 342 h 342"/>
                  <a:gd name="T36" fmla="*/ 216 w 402"/>
                  <a:gd name="T37" fmla="*/ 312 h 342"/>
                  <a:gd name="T38" fmla="*/ 186 w 402"/>
                  <a:gd name="T39" fmla="*/ 306 h 342"/>
                  <a:gd name="T40" fmla="*/ 186 w 402"/>
                  <a:gd name="T41" fmla="*/ 312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3" name="Freeform 350"/>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4" name="Freeform 351"/>
              <p:cNvSpPr>
                <a:spLocks noChangeAspect="1"/>
              </p:cNvSpPr>
              <p:nvPr/>
            </p:nvSpPr>
            <p:spPr bwMode="auto">
              <a:xfrm>
                <a:off x="2172" y="1962"/>
                <a:ext cx="294" cy="186"/>
              </a:xfrm>
              <a:custGeom>
                <a:avLst/>
                <a:gdLst>
                  <a:gd name="T0" fmla="*/ 30 w 294"/>
                  <a:gd name="T1" fmla="*/ 24 h 186"/>
                  <a:gd name="T2" fmla="*/ 36 w 294"/>
                  <a:gd name="T3" fmla="*/ 36 h 186"/>
                  <a:gd name="T4" fmla="*/ 240 w 294"/>
                  <a:gd name="T5" fmla="*/ 0 h 186"/>
                  <a:gd name="T6" fmla="*/ 264 w 294"/>
                  <a:gd name="T7" fmla="*/ 24 h 186"/>
                  <a:gd name="T8" fmla="*/ 282 w 294"/>
                  <a:gd name="T9" fmla="*/ 30 h 186"/>
                  <a:gd name="T10" fmla="*/ 264 w 294"/>
                  <a:gd name="T11" fmla="*/ 60 h 186"/>
                  <a:gd name="T12" fmla="*/ 270 w 294"/>
                  <a:gd name="T13" fmla="*/ 84 h 186"/>
                  <a:gd name="T14" fmla="*/ 294 w 294"/>
                  <a:gd name="T15" fmla="*/ 108 h 186"/>
                  <a:gd name="T16" fmla="*/ 270 w 294"/>
                  <a:gd name="T17" fmla="*/ 138 h 186"/>
                  <a:gd name="T18" fmla="*/ 264 w 294"/>
                  <a:gd name="T19" fmla="*/ 138 h 186"/>
                  <a:gd name="T20" fmla="*/ 252 w 294"/>
                  <a:gd name="T21" fmla="*/ 144 h 186"/>
                  <a:gd name="T22" fmla="*/ 234 w 294"/>
                  <a:gd name="T23" fmla="*/ 150 h 186"/>
                  <a:gd name="T24" fmla="*/ 72 w 294"/>
                  <a:gd name="T25" fmla="*/ 180 h 186"/>
                  <a:gd name="T26" fmla="*/ 60 w 294"/>
                  <a:gd name="T27" fmla="*/ 180 h 186"/>
                  <a:gd name="T28" fmla="*/ 24 w 294"/>
                  <a:gd name="T29" fmla="*/ 186 h 186"/>
                  <a:gd name="T30" fmla="*/ 12 w 294"/>
                  <a:gd name="T31" fmla="*/ 132 h 186"/>
                  <a:gd name="T32" fmla="*/ 12 w 294"/>
                  <a:gd name="T33" fmla="*/ 114 h 186"/>
                  <a:gd name="T34" fmla="*/ 0 w 294"/>
                  <a:gd name="T35" fmla="*/ 48 h 186"/>
                  <a:gd name="T36" fmla="*/ 30 w 294"/>
                  <a:gd name="T37" fmla="*/ 24 h 186"/>
                  <a:gd name="T38" fmla="*/ 30 w 294"/>
                  <a:gd name="T39" fmla="*/ 30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5" name="Freeform 352"/>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6" name="Freeform 353"/>
              <p:cNvSpPr>
                <a:spLocks noChangeAspect="1"/>
              </p:cNvSpPr>
              <p:nvPr/>
            </p:nvSpPr>
            <p:spPr bwMode="auto">
              <a:xfrm>
                <a:off x="2580" y="1914"/>
                <a:ext cx="36" cy="48"/>
              </a:xfrm>
              <a:custGeom>
                <a:avLst/>
                <a:gdLst>
                  <a:gd name="T0" fmla="*/ 36 w 36"/>
                  <a:gd name="T1" fmla="*/ 30 h 48"/>
                  <a:gd name="T2" fmla="*/ 30 w 36"/>
                  <a:gd name="T3" fmla="*/ 36 h 48"/>
                  <a:gd name="T4" fmla="*/ 24 w 36"/>
                  <a:gd name="T5" fmla="*/ 24 h 48"/>
                  <a:gd name="T6" fmla="*/ 24 w 36"/>
                  <a:gd name="T7" fmla="*/ 42 h 48"/>
                  <a:gd name="T8" fmla="*/ 6 w 36"/>
                  <a:gd name="T9" fmla="*/ 48 h 48"/>
                  <a:gd name="T10" fmla="*/ 0 w 36"/>
                  <a:gd name="T11" fmla="*/ 6 h 48"/>
                  <a:gd name="T12" fmla="*/ 18 w 36"/>
                  <a:gd name="T13" fmla="*/ 0 h 48"/>
                  <a:gd name="T14" fmla="*/ 36 w 36"/>
                  <a:gd name="T15" fmla="*/ 24 h 48"/>
                  <a:gd name="T16" fmla="*/ 36 w 36"/>
                  <a:gd name="T17" fmla="*/ 30 h 48"/>
                  <a:gd name="T18" fmla="*/ 36 w 36"/>
                  <a:gd name="T19" fmla="*/ 3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7" name="Freeform 354"/>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8" name="Freeform 355"/>
              <p:cNvSpPr>
                <a:spLocks noChangeAspect="1"/>
              </p:cNvSpPr>
              <p:nvPr/>
            </p:nvSpPr>
            <p:spPr bwMode="auto">
              <a:xfrm>
                <a:off x="2100" y="2442"/>
                <a:ext cx="258" cy="198"/>
              </a:xfrm>
              <a:custGeom>
                <a:avLst/>
                <a:gdLst>
                  <a:gd name="T0" fmla="*/ 258 w 258"/>
                  <a:gd name="T1" fmla="*/ 60 h 198"/>
                  <a:gd name="T2" fmla="*/ 228 w 258"/>
                  <a:gd name="T3" fmla="*/ 102 h 198"/>
                  <a:gd name="T4" fmla="*/ 234 w 258"/>
                  <a:gd name="T5" fmla="*/ 114 h 198"/>
                  <a:gd name="T6" fmla="*/ 204 w 258"/>
                  <a:gd name="T7" fmla="*/ 144 h 198"/>
                  <a:gd name="T8" fmla="*/ 198 w 258"/>
                  <a:gd name="T9" fmla="*/ 138 h 198"/>
                  <a:gd name="T10" fmla="*/ 198 w 258"/>
                  <a:gd name="T11" fmla="*/ 150 h 198"/>
                  <a:gd name="T12" fmla="*/ 168 w 258"/>
                  <a:gd name="T13" fmla="*/ 168 h 198"/>
                  <a:gd name="T14" fmla="*/ 168 w 258"/>
                  <a:gd name="T15" fmla="*/ 180 h 198"/>
                  <a:gd name="T16" fmla="*/ 156 w 258"/>
                  <a:gd name="T17" fmla="*/ 174 h 198"/>
                  <a:gd name="T18" fmla="*/ 162 w 258"/>
                  <a:gd name="T19" fmla="*/ 186 h 198"/>
                  <a:gd name="T20" fmla="*/ 156 w 258"/>
                  <a:gd name="T21" fmla="*/ 198 h 198"/>
                  <a:gd name="T22" fmla="*/ 138 w 258"/>
                  <a:gd name="T23" fmla="*/ 192 h 198"/>
                  <a:gd name="T24" fmla="*/ 114 w 258"/>
                  <a:gd name="T25" fmla="*/ 144 h 198"/>
                  <a:gd name="T26" fmla="*/ 48 w 258"/>
                  <a:gd name="T27" fmla="*/ 90 h 198"/>
                  <a:gd name="T28" fmla="*/ 30 w 258"/>
                  <a:gd name="T29" fmla="*/ 60 h 198"/>
                  <a:gd name="T30" fmla="*/ 0 w 258"/>
                  <a:gd name="T31" fmla="*/ 48 h 198"/>
                  <a:gd name="T32" fmla="*/ 12 w 258"/>
                  <a:gd name="T33" fmla="*/ 30 h 198"/>
                  <a:gd name="T34" fmla="*/ 48 w 258"/>
                  <a:gd name="T35" fmla="*/ 12 h 198"/>
                  <a:gd name="T36" fmla="*/ 114 w 258"/>
                  <a:gd name="T37" fmla="*/ 0 h 198"/>
                  <a:gd name="T38" fmla="*/ 132 w 258"/>
                  <a:gd name="T39" fmla="*/ 24 h 198"/>
                  <a:gd name="T40" fmla="*/ 192 w 258"/>
                  <a:gd name="T41" fmla="*/ 12 h 198"/>
                  <a:gd name="T42" fmla="*/ 252 w 258"/>
                  <a:gd name="T43" fmla="*/ 60 h 198"/>
                  <a:gd name="T44" fmla="*/ 258 w 258"/>
                  <a:gd name="T45" fmla="*/ 60 h 198"/>
                  <a:gd name="T46" fmla="*/ 258 w 258"/>
                  <a:gd name="T47" fmla="*/ 66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79" name="Freeform 356"/>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0" name="Freeform 357"/>
              <p:cNvSpPr>
                <a:spLocks noChangeAspect="1"/>
              </p:cNvSpPr>
              <p:nvPr/>
            </p:nvSpPr>
            <p:spPr bwMode="auto">
              <a:xfrm>
                <a:off x="1062" y="1800"/>
                <a:ext cx="360" cy="234"/>
              </a:xfrm>
              <a:custGeom>
                <a:avLst/>
                <a:gdLst>
                  <a:gd name="T0" fmla="*/ 360 w 360"/>
                  <a:gd name="T1" fmla="*/ 168 h 234"/>
                  <a:gd name="T2" fmla="*/ 354 w 360"/>
                  <a:gd name="T3" fmla="*/ 174 h 234"/>
                  <a:gd name="T4" fmla="*/ 360 w 360"/>
                  <a:gd name="T5" fmla="*/ 192 h 234"/>
                  <a:gd name="T6" fmla="*/ 348 w 360"/>
                  <a:gd name="T7" fmla="*/ 216 h 234"/>
                  <a:gd name="T8" fmla="*/ 360 w 360"/>
                  <a:gd name="T9" fmla="*/ 234 h 234"/>
                  <a:gd name="T10" fmla="*/ 354 w 360"/>
                  <a:gd name="T11" fmla="*/ 234 h 234"/>
                  <a:gd name="T12" fmla="*/ 324 w 360"/>
                  <a:gd name="T13" fmla="*/ 210 h 234"/>
                  <a:gd name="T14" fmla="*/ 288 w 360"/>
                  <a:gd name="T15" fmla="*/ 216 h 234"/>
                  <a:gd name="T16" fmla="*/ 264 w 360"/>
                  <a:gd name="T17" fmla="*/ 198 h 234"/>
                  <a:gd name="T18" fmla="*/ 0 w 360"/>
                  <a:gd name="T19" fmla="*/ 186 h 234"/>
                  <a:gd name="T20" fmla="*/ 6 w 360"/>
                  <a:gd name="T21" fmla="*/ 156 h 234"/>
                  <a:gd name="T22" fmla="*/ 12 w 360"/>
                  <a:gd name="T23" fmla="*/ 54 h 234"/>
                  <a:gd name="T24" fmla="*/ 18 w 360"/>
                  <a:gd name="T25" fmla="*/ 0 h 234"/>
                  <a:gd name="T26" fmla="*/ 354 w 360"/>
                  <a:gd name="T27" fmla="*/ 12 h 234"/>
                  <a:gd name="T28" fmla="*/ 342 w 360"/>
                  <a:gd name="T29" fmla="*/ 30 h 234"/>
                  <a:gd name="T30" fmla="*/ 360 w 360"/>
                  <a:gd name="T31" fmla="*/ 54 h 234"/>
                  <a:gd name="T32" fmla="*/ 360 w 360"/>
                  <a:gd name="T33" fmla="*/ 144 h 234"/>
                  <a:gd name="T34" fmla="*/ 360 w 360"/>
                  <a:gd name="T35" fmla="*/ 168 h 234"/>
                  <a:gd name="T36" fmla="*/ 360 w 360"/>
                  <a:gd name="T37" fmla="*/ 17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1" name="Freeform 358"/>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2" name="Freeform 359"/>
              <p:cNvSpPr>
                <a:spLocks noChangeAspect="1"/>
              </p:cNvSpPr>
              <p:nvPr/>
            </p:nvSpPr>
            <p:spPr bwMode="auto">
              <a:xfrm>
                <a:off x="1740" y="2358"/>
                <a:ext cx="432" cy="150"/>
              </a:xfrm>
              <a:custGeom>
                <a:avLst/>
                <a:gdLst>
                  <a:gd name="T0" fmla="*/ 432 w 432"/>
                  <a:gd name="T1" fmla="*/ 0 h 150"/>
                  <a:gd name="T2" fmla="*/ 432 w 432"/>
                  <a:gd name="T3" fmla="*/ 18 h 150"/>
                  <a:gd name="T4" fmla="*/ 420 w 432"/>
                  <a:gd name="T5" fmla="*/ 30 h 150"/>
                  <a:gd name="T6" fmla="*/ 390 w 432"/>
                  <a:gd name="T7" fmla="*/ 48 h 150"/>
                  <a:gd name="T8" fmla="*/ 384 w 432"/>
                  <a:gd name="T9" fmla="*/ 42 h 150"/>
                  <a:gd name="T10" fmla="*/ 372 w 432"/>
                  <a:gd name="T11" fmla="*/ 60 h 150"/>
                  <a:gd name="T12" fmla="*/ 330 w 432"/>
                  <a:gd name="T13" fmla="*/ 84 h 150"/>
                  <a:gd name="T14" fmla="*/ 324 w 432"/>
                  <a:gd name="T15" fmla="*/ 102 h 150"/>
                  <a:gd name="T16" fmla="*/ 306 w 432"/>
                  <a:gd name="T17" fmla="*/ 102 h 150"/>
                  <a:gd name="T18" fmla="*/ 306 w 432"/>
                  <a:gd name="T19" fmla="*/ 120 h 150"/>
                  <a:gd name="T20" fmla="*/ 240 w 432"/>
                  <a:gd name="T21" fmla="*/ 132 h 150"/>
                  <a:gd name="T22" fmla="*/ 108 w 432"/>
                  <a:gd name="T23" fmla="*/ 138 h 150"/>
                  <a:gd name="T24" fmla="*/ 0 w 432"/>
                  <a:gd name="T25" fmla="*/ 150 h 150"/>
                  <a:gd name="T26" fmla="*/ 12 w 432"/>
                  <a:gd name="T27" fmla="*/ 138 h 150"/>
                  <a:gd name="T28" fmla="*/ 0 w 432"/>
                  <a:gd name="T29" fmla="*/ 120 h 150"/>
                  <a:gd name="T30" fmla="*/ 18 w 432"/>
                  <a:gd name="T31" fmla="*/ 114 h 150"/>
                  <a:gd name="T32" fmla="*/ 12 w 432"/>
                  <a:gd name="T33" fmla="*/ 102 h 150"/>
                  <a:gd name="T34" fmla="*/ 30 w 432"/>
                  <a:gd name="T35" fmla="*/ 84 h 150"/>
                  <a:gd name="T36" fmla="*/ 24 w 432"/>
                  <a:gd name="T37" fmla="*/ 84 h 150"/>
                  <a:gd name="T38" fmla="*/ 24 w 432"/>
                  <a:gd name="T39" fmla="*/ 78 h 150"/>
                  <a:gd name="T40" fmla="*/ 30 w 432"/>
                  <a:gd name="T41" fmla="*/ 42 h 150"/>
                  <a:gd name="T42" fmla="*/ 36 w 432"/>
                  <a:gd name="T43" fmla="*/ 48 h 150"/>
                  <a:gd name="T44" fmla="*/ 108 w 432"/>
                  <a:gd name="T45" fmla="*/ 42 h 150"/>
                  <a:gd name="T46" fmla="*/ 108 w 432"/>
                  <a:gd name="T47" fmla="*/ 30 h 150"/>
                  <a:gd name="T48" fmla="*/ 330 w 432"/>
                  <a:gd name="T49" fmla="*/ 12 h 150"/>
                  <a:gd name="T50" fmla="*/ 432 w 432"/>
                  <a:gd name="T51" fmla="*/ 0 h 150"/>
                  <a:gd name="T52" fmla="*/ 432 w 432"/>
                  <a:gd name="T53" fmla="*/ 6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3" name="Freeform 360"/>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98 w 714"/>
                  <a:gd name="T35" fmla="*/ 564 h 684"/>
                  <a:gd name="T36" fmla="*/ 504 w 714"/>
                  <a:gd name="T37" fmla="*/ 576 h 684"/>
                  <a:gd name="T38" fmla="*/ 486 w 714"/>
                  <a:gd name="T39" fmla="*/ 600 h 684"/>
                  <a:gd name="T40" fmla="*/ 480 w 714"/>
                  <a:gd name="T41" fmla="*/ 600 h 684"/>
                  <a:gd name="T42" fmla="*/ 474 w 714"/>
                  <a:gd name="T43" fmla="*/ 600 h 684"/>
                  <a:gd name="T44" fmla="*/ 486 w 714"/>
                  <a:gd name="T45" fmla="*/ 630 h 684"/>
                  <a:gd name="T46" fmla="*/ 450 w 714"/>
                  <a:gd name="T47" fmla="*/ 678 h 684"/>
                  <a:gd name="T48" fmla="*/ 378 w 714"/>
                  <a:gd name="T49" fmla="*/ 612 h 684"/>
                  <a:gd name="T50" fmla="*/ 336 w 714"/>
                  <a:gd name="T51" fmla="*/ 534 h 684"/>
                  <a:gd name="T52" fmla="*/ 276 w 714"/>
                  <a:gd name="T53" fmla="*/ 438 h 684"/>
                  <a:gd name="T54" fmla="*/ 204 w 714"/>
                  <a:gd name="T55" fmla="*/ 432 h 684"/>
                  <a:gd name="T56" fmla="*/ 174 w 714"/>
                  <a:gd name="T57" fmla="*/ 480 h 684"/>
                  <a:gd name="T58" fmla="*/ 102 w 714"/>
                  <a:gd name="T59" fmla="*/ 432 h 684"/>
                  <a:gd name="T60" fmla="*/ 6 w 714"/>
                  <a:gd name="T61" fmla="*/ 282 h 684"/>
                  <a:gd name="T62" fmla="*/ 192 w 714"/>
                  <a:gd name="T63" fmla="*/ 288 h 684"/>
                  <a:gd name="T64" fmla="*/ 372 w 714"/>
                  <a:gd name="T65" fmla="*/ 6 h 684"/>
                  <a:gd name="T66" fmla="*/ 384 w 714"/>
                  <a:gd name="T67" fmla="*/ 144 h 684"/>
                  <a:gd name="T68" fmla="*/ 408 w 714"/>
                  <a:gd name="T69" fmla="*/ 156 h 684"/>
                  <a:gd name="T70" fmla="*/ 462 w 714"/>
                  <a:gd name="T71" fmla="*/ 162 h 684"/>
                  <a:gd name="T72" fmla="*/ 486 w 714"/>
                  <a:gd name="T73" fmla="*/ 174 h 684"/>
                  <a:gd name="T74" fmla="*/ 510 w 714"/>
                  <a:gd name="T75" fmla="*/ 180 h 684"/>
                  <a:gd name="T76" fmla="*/ 528 w 714"/>
                  <a:gd name="T77" fmla="*/ 174 h 684"/>
                  <a:gd name="T78" fmla="*/ 540 w 714"/>
                  <a:gd name="T79" fmla="*/ 180 h 684"/>
                  <a:gd name="T80" fmla="*/ 618 w 714"/>
                  <a:gd name="T81" fmla="*/ 174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4" name="Freeform 361"/>
              <p:cNvSpPr>
                <a:spLocks noChangeAspect="1"/>
              </p:cNvSpPr>
              <p:nvPr/>
            </p:nvSpPr>
            <p:spPr bwMode="auto">
              <a:xfrm>
                <a:off x="864" y="2406"/>
                <a:ext cx="714" cy="684"/>
              </a:xfrm>
              <a:custGeom>
                <a:avLst/>
                <a:gdLst>
                  <a:gd name="T0" fmla="*/ 678 w 714"/>
                  <a:gd name="T1" fmla="*/ 198 h 684"/>
                  <a:gd name="T2" fmla="*/ 684 w 714"/>
                  <a:gd name="T3" fmla="*/ 300 h 684"/>
                  <a:gd name="T4" fmla="*/ 702 w 714"/>
                  <a:gd name="T5" fmla="*/ 390 h 684"/>
                  <a:gd name="T6" fmla="*/ 690 w 714"/>
                  <a:gd name="T7" fmla="*/ 438 h 684"/>
                  <a:gd name="T8" fmla="*/ 642 w 714"/>
                  <a:gd name="T9" fmla="*/ 468 h 684"/>
                  <a:gd name="T10" fmla="*/ 642 w 714"/>
                  <a:gd name="T11" fmla="*/ 456 h 684"/>
                  <a:gd name="T12" fmla="*/ 636 w 714"/>
                  <a:gd name="T13" fmla="*/ 450 h 684"/>
                  <a:gd name="T14" fmla="*/ 636 w 714"/>
                  <a:gd name="T15" fmla="*/ 468 h 684"/>
                  <a:gd name="T16" fmla="*/ 618 w 714"/>
                  <a:gd name="T17" fmla="*/ 492 h 684"/>
                  <a:gd name="T18" fmla="*/ 588 w 714"/>
                  <a:gd name="T19" fmla="*/ 504 h 684"/>
                  <a:gd name="T20" fmla="*/ 564 w 714"/>
                  <a:gd name="T21" fmla="*/ 510 h 684"/>
                  <a:gd name="T22" fmla="*/ 552 w 714"/>
                  <a:gd name="T23" fmla="*/ 510 h 684"/>
                  <a:gd name="T24" fmla="*/ 540 w 714"/>
                  <a:gd name="T25" fmla="*/ 510 h 684"/>
                  <a:gd name="T26" fmla="*/ 552 w 714"/>
                  <a:gd name="T27" fmla="*/ 528 h 684"/>
                  <a:gd name="T28" fmla="*/ 528 w 714"/>
                  <a:gd name="T29" fmla="*/ 522 h 684"/>
                  <a:gd name="T30" fmla="*/ 522 w 714"/>
                  <a:gd name="T31" fmla="*/ 546 h 684"/>
                  <a:gd name="T32" fmla="*/ 504 w 714"/>
                  <a:gd name="T33" fmla="*/ 552 h 684"/>
                  <a:gd name="T34" fmla="*/ 486 w 714"/>
                  <a:gd name="T35" fmla="*/ 564 h 684"/>
                  <a:gd name="T36" fmla="*/ 498 w 714"/>
                  <a:gd name="T37" fmla="*/ 576 h 684"/>
                  <a:gd name="T38" fmla="*/ 492 w 714"/>
                  <a:gd name="T39" fmla="*/ 600 h 684"/>
                  <a:gd name="T40" fmla="*/ 486 w 714"/>
                  <a:gd name="T41" fmla="*/ 594 h 684"/>
                  <a:gd name="T42" fmla="*/ 474 w 714"/>
                  <a:gd name="T43" fmla="*/ 588 h 684"/>
                  <a:gd name="T44" fmla="*/ 492 w 714"/>
                  <a:gd name="T45" fmla="*/ 600 h 684"/>
                  <a:gd name="T46" fmla="*/ 510 w 714"/>
                  <a:gd name="T47" fmla="*/ 684 h 684"/>
                  <a:gd name="T48" fmla="*/ 396 w 714"/>
                  <a:gd name="T49" fmla="*/ 654 h 684"/>
                  <a:gd name="T50" fmla="*/ 372 w 714"/>
                  <a:gd name="T51" fmla="*/ 576 h 684"/>
                  <a:gd name="T52" fmla="*/ 306 w 714"/>
                  <a:gd name="T53" fmla="*/ 468 h 684"/>
                  <a:gd name="T54" fmla="*/ 222 w 714"/>
                  <a:gd name="T55" fmla="*/ 426 h 684"/>
                  <a:gd name="T56" fmla="*/ 192 w 714"/>
                  <a:gd name="T57" fmla="*/ 462 h 684"/>
                  <a:gd name="T58" fmla="*/ 162 w 714"/>
                  <a:gd name="T59" fmla="*/ 474 h 684"/>
                  <a:gd name="T60" fmla="*/ 84 w 714"/>
                  <a:gd name="T61" fmla="*/ 372 h 684"/>
                  <a:gd name="T62" fmla="*/ 0 w 714"/>
                  <a:gd name="T63" fmla="*/ 270 h 684"/>
                  <a:gd name="T64" fmla="*/ 216 w 714"/>
                  <a:gd name="T65" fmla="*/ 0 h 684"/>
                  <a:gd name="T66" fmla="*/ 366 w 714"/>
                  <a:gd name="T67" fmla="*/ 132 h 684"/>
                  <a:gd name="T68" fmla="*/ 402 w 714"/>
                  <a:gd name="T69" fmla="*/ 138 h 684"/>
                  <a:gd name="T70" fmla="*/ 444 w 714"/>
                  <a:gd name="T71" fmla="*/ 168 h 684"/>
                  <a:gd name="T72" fmla="*/ 474 w 714"/>
                  <a:gd name="T73" fmla="*/ 180 h 684"/>
                  <a:gd name="T74" fmla="*/ 504 w 714"/>
                  <a:gd name="T75" fmla="*/ 186 h 684"/>
                  <a:gd name="T76" fmla="*/ 516 w 714"/>
                  <a:gd name="T77" fmla="*/ 192 h 684"/>
                  <a:gd name="T78" fmla="*/ 528 w 714"/>
                  <a:gd name="T79" fmla="*/ 180 h 684"/>
                  <a:gd name="T80" fmla="*/ 558 w 714"/>
                  <a:gd name="T81" fmla="*/ 192 h 684"/>
                  <a:gd name="T82" fmla="*/ 654 w 714"/>
                  <a:gd name="T83" fmla="*/ 192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5" name="Freeform 362"/>
              <p:cNvSpPr>
                <a:spLocks noChangeAspect="1"/>
              </p:cNvSpPr>
              <p:nvPr/>
            </p:nvSpPr>
            <p:spPr bwMode="auto">
              <a:xfrm>
                <a:off x="528" y="1980"/>
                <a:ext cx="288" cy="360"/>
              </a:xfrm>
              <a:custGeom>
                <a:avLst/>
                <a:gdLst>
                  <a:gd name="T0" fmla="*/ 252 w 288"/>
                  <a:gd name="T1" fmla="*/ 360 h 360"/>
                  <a:gd name="T2" fmla="*/ 0 w 288"/>
                  <a:gd name="T3" fmla="*/ 318 h 360"/>
                  <a:gd name="T4" fmla="*/ 60 w 288"/>
                  <a:gd name="T5" fmla="*/ 0 h 360"/>
                  <a:gd name="T6" fmla="*/ 108 w 288"/>
                  <a:gd name="T7" fmla="*/ 12 h 360"/>
                  <a:gd name="T8" fmla="*/ 204 w 288"/>
                  <a:gd name="T9" fmla="*/ 30 h 360"/>
                  <a:gd name="T10" fmla="*/ 192 w 288"/>
                  <a:gd name="T11" fmla="*/ 90 h 360"/>
                  <a:gd name="T12" fmla="*/ 288 w 288"/>
                  <a:gd name="T13" fmla="*/ 108 h 360"/>
                  <a:gd name="T14" fmla="*/ 258 w 288"/>
                  <a:gd name="T15" fmla="*/ 318 h 360"/>
                  <a:gd name="T16" fmla="*/ 252 w 288"/>
                  <a:gd name="T17" fmla="*/ 360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6" name="Freeform 363"/>
              <p:cNvSpPr>
                <a:spLocks noChangeAspect="1"/>
              </p:cNvSpPr>
              <p:nvPr/>
            </p:nvSpPr>
            <p:spPr bwMode="auto">
              <a:xfrm>
                <a:off x="528" y="1980"/>
                <a:ext cx="288" cy="366"/>
              </a:xfrm>
              <a:custGeom>
                <a:avLst/>
                <a:gdLst>
                  <a:gd name="T0" fmla="*/ 252 w 288"/>
                  <a:gd name="T1" fmla="*/ 360 h 366"/>
                  <a:gd name="T2" fmla="*/ 0 w 288"/>
                  <a:gd name="T3" fmla="*/ 318 h 366"/>
                  <a:gd name="T4" fmla="*/ 60 w 288"/>
                  <a:gd name="T5" fmla="*/ 0 h 366"/>
                  <a:gd name="T6" fmla="*/ 108 w 288"/>
                  <a:gd name="T7" fmla="*/ 12 h 366"/>
                  <a:gd name="T8" fmla="*/ 204 w 288"/>
                  <a:gd name="T9" fmla="*/ 30 h 366"/>
                  <a:gd name="T10" fmla="*/ 192 w 288"/>
                  <a:gd name="T11" fmla="*/ 90 h 366"/>
                  <a:gd name="T12" fmla="*/ 288 w 288"/>
                  <a:gd name="T13" fmla="*/ 108 h 366"/>
                  <a:gd name="T14" fmla="*/ 258 w 288"/>
                  <a:gd name="T15" fmla="*/ 318 h 366"/>
                  <a:gd name="T16" fmla="*/ 252 w 288"/>
                  <a:gd name="T17" fmla="*/ 360 h 366"/>
                  <a:gd name="T18" fmla="*/ 252 w 288"/>
                  <a:gd name="T19" fmla="*/ 366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7" name="Freeform 364"/>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8" name="Freeform 365"/>
              <p:cNvSpPr>
                <a:spLocks noChangeAspect="1"/>
              </p:cNvSpPr>
              <p:nvPr/>
            </p:nvSpPr>
            <p:spPr bwMode="auto">
              <a:xfrm>
                <a:off x="2460" y="1734"/>
                <a:ext cx="84" cy="156"/>
              </a:xfrm>
              <a:custGeom>
                <a:avLst/>
                <a:gdLst>
                  <a:gd name="T0" fmla="*/ 72 w 84"/>
                  <a:gd name="T1" fmla="*/ 150 h 156"/>
                  <a:gd name="T2" fmla="*/ 54 w 84"/>
                  <a:gd name="T3" fmla="*/ 156 h 156"/>
                  <a:gd name="T4" fmla="*/ 36 w 84"/>
                  <a:gd name="T5" fmla="*/ 156 h 156"/>
                  <a:gd name="T6" fmla="*/ 24 w 84"/>
                  <a:gd name="T7" fmla="*/ 108 h 156"/>
                  <a:gd name="T8" fmla="*/ 18 w 84"/>
                  <a:gd name="T9" fmla="*/ 108 h 156"/>
                  <a:gd name="T10" fmla="*/ 12 w 84"/>
                  <a:gd name="T11" fmla="*/ 78 h 156"/>
                  <a:gd name="T12" fmla="*/ 0 w 84"/>
                  <a:gd name="T13" fmla="*/ 18 h 156"/>
                  <a:gd name="T14" fmla="*/ 84 w 84"/>
                  <a:gd name="T15" fmla="*/ 0 h 156"/>
                  <a:gd name="T16" fmla="*/ 84 w 84"/>
                  <a:gd name="T17" fmla="*/ 30 h 156"/>
                  <a:gd name="T18" fmla="*/ 72 w 84"/>
                  <a:gd name="T19" fmla="*/ 48 h 156"/>
                  <a:gd name="T20" fmla="*/ 66 w 84"/>
                  <a:gd name="T21" fmla="*/ 96 h 156"/>
                  <a:gd name="T22" fmla="*/ 72 w 84"/>
                  <a:gd name="T23" fmla="*/ 150 h 156"/>
                  <a:gd name="T24" fmla="*/ 72 w 84"/>
                  <a:gd name="T25" fmla="*/ 156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89" name="Freeform 366"/>
              <p:cNvSpPr>
                <a:spLocks noChangeAspect="1"/>
              </p:cNvSpPr>
              <p:nvPr/>
            </p:nvSpPr>
            <p:spPr bwMode="auto">
              <a:xfrm>
                <a:off x="2472" y="2208"/>
                <a:ext cx="0" cy="12"/>
              </a:xfrm>
              <a:custGeom>
                <a:avLst/>
                <a:gdLst>
                  <a:gd name="T0" fmla="*/ 0 h 12"/>
                  <a:gd name="T1" fmla="*/ 12 h 12"/>
                  <a:gd name="T2" fmla="*/ 0 h 12"/>
                  <a:gd name="T3" fmla="*/ 6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0" name="Freeform 367"/>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1" name="Freeform 368"/>
              <p:cNvSpPr>
                <a:spLocks noChangeAspect="1"/>
              </p:cNvSpPr>
              <p:nvPr/>
            </p:nvSpPr>
            <p:spPr bwMode="auto">
              <a:xfrm>
                <a:off x="2448" y="2208"/>
                <a:ext cx="18" cy="66"/>
              </a:xfrm>
              <a:custGeom>
                <a:avLst/>
                <a:gdLst>
                  <a:gd name="T0" fmla="*/ 18 w 18"/>
                  <a:gd name="T1" fmla="*/ 0 h 66"/>
                  <a:gd name="T2" fmla="*/ 6 w 18"/>
                  <a:gd name="T3" fmla="*/ 66 h 66"/>
                  <a:gd name="T4" fmla="*/ 0 w 18"/>
                  <a:gd name="T5" fmla="*/ 48 h 66"/>
                  <a:gd name="T6" fmla="*/ 6 w 18"/>
                  <a:gd name="T7" fmla="*/ 6 h 66"/>
                  <a:gd name="T8" fmla="*/ 18 w 18"/>
                  <a:gd name="T9" fmla="*/ 0 h 66"/>
                  <a:gd name="T10" fmla="*/ 18 w 18"/>
                  <a:gd name="T11" fmla="*/ 6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2" name="Freeform 369"/>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3" name="Freeform 370"/>
              <p:cNvSpPr>
                <a:spLocks noChangeAspect="1"/>
              </p:cNvSpPr>
              <p:nvPr/>
            </p:nvSpPr>
            <p:spPr bwMode="auto">
              <a:xfrm>
                <a:off x="2070" y="2148"/>
                <a:ext cx="390" cy="222"/>
              </a:xfrm>
              <a:custGeom>
                <a:avLst/>
                <a:gdLst>
                  <a:gd name="T0" fmla="*/ 390 w 390"/>
                  <a:gd name="T1" fmla="*/ 162 h 222"/>
                  <a:gd name="T2" fmla="*/ 384 w 390"/>
                  <a:gd name="T3" fmla="*/ 156 h 222"/>
                  <a:gd name="T4" fmla="*/ 390 w 390"/>
                  <a:gd name="T5" fmla="*/ 162 h 222"/>
                  <a:gd name="T6" fmla="*/ 384 w 390"/>
                  <a:gd name="T7" fmla="*/ 162 h 222"/>
                  <a:gd name="T8" fmla="*/ 102 w 390"/>
                  <a:gd name="T9" fmla="*/ 210 h 222"/>
                  <a:gd name="T10" fmla="*/ 0 w 390"/>
                  <a:gd name="T11" fmla="*/ 222 h 222"/>
                  <a:gd name="T12" fmla="*/ 24 w 390"/>
                  <a:gd name="T13" fmla="*/ 210 h 222"/>
                  <a:gd name="T14" fmla="*/ 78 w 390"/>
                  <a:gd name="T15" fmla="*/ 150 h 222"/>
                  <a:gd name="T16" fmla="*/ 84 w 390"/>
                  <a:gd name="T17" fmla="*/ 168 h 222"/>
                  <a:gd name="T18" fmla="*/ 96 w 390"/>
                  <a:gd name="T19" fmla="*/ 174 h 222"/>
                  <a:gd name="T20" fmla="*/ 156 w 390"/>
                  <a:gd name="T21" fmla="*/ 150 h 222"/>
                  <a:gd name="T22" fmla="*/ 162 w 390"/>
                  <a:gd name="T23" fmla="*/ 132 h 222"/>
                  <a:gd name="T24" fmla="*/ 156 w 390"/>
                  <a:gd name="T25" fmla="*/ 132 h 222"/>
                  <a:gd name="T26" fmla="*/ 180 w 390"/>
                  <a:gd name="T27" fmla="*/ 66 h 222"/>
                  <a:gd name="T28" fmla="*/ 198 w 390"/>
                  <a:gd name="T29" fmla="*/ 72 h 222"/>
                  <a:gd name="T30" fmla="*/ 204 w 390"/>
                  <a:gd name="T31" fmla="*/ 48 h 222"/>
                  <a:gd name="T32" fmla="*/ 216 w 390"/>
                  <a:gd name="T33" fmla="*/ 48 h 222"/>
                  <a:gd name="T34" fmla="*/ 234 w 390"/>
                  <a:gd name="T35" fmla="*/ 18 h 222"/>
                  <a:gd name="T36" fmla="*/ 234 w 390"/>
                  <a:gd name="T37" fmla="*/ 0 h 222"/>
                  <a:gd name="T38" fmla="*/ 264 w 390"/>
                  <a:gd name="T39" fmla="*/ 18 h 222"/>
                  <a:gd name="T40" fmla="*/ 264 w 390"/>
                  <a:gd name="T41" fmla="*/ 6 h 222"/>
                  <a:gd name="T42" fmla="*/ 300 w 390"/>
                  <a:gd name="T43" fmla="*/ 24 h 222"/>
                  <a:gd name="T44" fmla="*/ 306 w 390"/>
                  <a:gd name="T45" fmla="*/ 30 h 222"/>
                  <a:gd name="T46" fmla="*/ 294 w 390"/>
                  <a:gd name="T47" fmla="*/ 54 h 222"/>
                  <a:gd name="T48" fmla="*/ 300 w 390"/>
                  <a:gd name="T49" fmla="*/ 60 h 222"/>
                  <a:gd name="T50" fmla="*/ 306 w 390"/>
                  <a:gd name="T51" fmla="*/ 60 h 222"/>
                  <a:gd name="T52" fmla="*/ 318 w 390"/>
                  <a:gd name="T53" fmla="*/ 66 h 222"/>
                  <a:gd name="T54" fmla="*/ 354 w 390"/>
                  <a:gd name="T55" fmla="*/ 78 h 222"/>
                  <a:gd name="T56" fmla="*/ 354 w 390"/>
                  <a:gd name="T57" fmla="*/ 96 h 222"/>
                  <a:gd name="T58" fmla="*/ 318 w 390"/>
                  <a:gd name="T59" fmla="*/ 78 h 222"/>
                  <a:gd name="T60" fmla="*/ 342 w 390"/>
                  <a:gd name="T61" fmla="*/ 102 h 222"/>
                  <a:gd name="T62" fmla="*/ 360 w 390"/>
                  <a:gd name="T63" fmla="*/ 102 h 222"/>
                  <a:gd name="T64" fmla="*/ 348 w 390"/>
                  <a:gd name="T65" fmla="*/ 108 h 222"/>
                  <a:gd name="T66" fmla="*/ 360 w 390"/>
                  <a:gd name="T67" fmla="*/ 108 h 222"/>
                  <a:gd name="T68" fmla="*/ 360 w 390"/>
                  <a:gd name="T69" fmla="*/ 114 h 222"/>
                  <a:gd name="T70" fmla="*/ 354 w 390"/>
                  <a:gd name="T71" fmla="*/ 114 h 222"/>
                  <a:gd name="T72" fmla="*/ 354 w 390"/>
                  <a:gd name="T73" fmla="*/ 120 h 222"/>
                  <a:gd name="T74" fmla="*/ 330 w 390"/>
                  <a:gd name="T75" fmla="*/ 108 h 222"/>
                  <a:gd name="T76" fmla="*/ 366 w 390"/>
                  <a:gd name="T77" fmla="*/ 138 h 222"/>
                  <a:gd name="T78" fmla="*/ 360 w 390"/>
                  <a:gd name="T79" fmla="*/ 138 h 222"/>
                  <a:gd name="T80" fmla="*/ 330 w 390"/>
                  <a:gd name="T81" fmla="*/ 120 h 222"/>
                  <a:gd name="T82" fmla="*/ 330 w 390"/>
                  <a:gd name="T83" fmla="*/ 126 h 222"/>
                  <a:gd name="T84" fmla="*/ 342 w 390"/>
                  <a:gd name="T85" fmla="*/ 132 h 222"/>
                  <a:gd name="T86" fmla="*/ 360 w 390"/>
                  <a:gd name="T87" fmla="*/ 144 h 222"/>
                  <a:gd name="T88" fmla="*/ 384 w 390"/>
                  <a:gd name="T89" fmla="*/ 138 h 222"/>
                  <a:gd name="T90" fmla="*/ 390 w 390"/>
                  <a:gd name="T91" fmla="*/ 162 h 222"/>
                  <a:gd name="T92" fmla="*/ 390 w 390"/>
                  <a:gd name="T93" fmla="*/ 168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4" name="Freeform 371"/>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12 w 342"/>
                  <a:gd name="T15" fmla="*/ 108 h 246"/>
                  <a:gd name="T16" fmla="*/ 12 w 342"/>
                  <a:gd name="T17" fmla="*/ 54 h 246"/>
                  <a:gd name="T18" fmla="*/ 6 w 342"/>
                  <a:gd name="T19" fmla="*/ 36 h 246"/>
                  <a:gd name="T20" fmla="*/ 12 w 342"/>
                  <a:gd name="T21" fmla="*/ 12 h 246"/>
                  <a:gd name="T22" fmla="*/ 42 w 342"/>
                  <a:gd name="T23" fmla="*/ 36 h 246"/>
                  <a:gd name="T24" fmla="*/ 72 w 342"/>
                  <a:gd name="T25" fmla="*/ 48 h 246"/>
                  <a:gd name="T26" fmla="*/ 84 w 342"/>
                  <a:gd name="T27" fmla="*/ 60 h 246"/>
                  <a:gd name="T28" fmla="*/ 84 w 342"/>
                  <a:gd name="T29" fmla="*/ 54 h 246"/>
                  <a:gd name="T30" fmla="*/ 90 w 342"/>
                  <a:gd name="T31" fmla="*/ 60 h 246"/>
                  <a:gd name="T32" fmla="*/ 90 w 342"/>
                  <a:gd name="T33" fmla="*/ 72 h 246"/>
                  <a:gd name="T34" fmla="*/ 78 w 342"/>
                  <a:gd name="T35" fmla="*/ 72 h 246"/>
                  <a:gd name="T36" fmla="*/ 60 w 342"/>
                  <a:gd name="T37" fmla="*/ 96 h 246"/>
                  <a:gd name="T38" fmla="*/ 60 w 342"/>
                  <a:gd name="T39" fmla="*/ 96 h 246"/>
                  <a:gd name="T40" fmla="*/ 90 w 342"/>
                  <a:gd name="T41" fmla="*/ 72 h 246"/>
                  <a:gd name="T42" fmla="*/ 90 w 342"/>
                  <a:gd name="T43" fmla="*/ 66 h 246"/>
                  <a:gd name="T44" fmla="*/ 96 w 342"/>
                  <a:gd name="T45" fmla="*/ 72 h 246"/>
                  <a:gd name="T46" fmla="*/ 96 w 342"/>
                  <a:gd name="T47" fmla="*/ 78 h 246"/>
                  <a:gd name="T48" fmla="*/ 84 w 342"/>
                  <a:gd name="T49" fmla="*/ 84 h 246"/>
                  <a:gd name="T50" fmla="*/ 90 w 342"/>
                  <a:gd name="T51" fmla="*/ 96 h 246"/>
                  <a:gd name="T52" fmla="*/ 84 w 342"/>
                  <a:gd name="T53" fmla="*/ 108 h 246"/>
                  <a:gd name="T54" fmla="*/ 84 w 342"/>
                  <a:gd name="T55" fmla="*/ 102 h 246"/>
                  <a:gd name="T56" fmla="*/ 72 w 342"/>
                  <a:gd name="T57" fmla="*/ 114 h 246"/>
                  <a:gd name="T58" fmla="*/ 72 w 342"/>
                  <a:gd name="T59" fmla="*/ 96 h 246"/>
                  <a:gd name="T60" fmla="*/ 60 w 342"/>
                  <a:gd name="T61" fmla="*/ 108 h 246"/>
                  <a:gd name="T62" fmla="*/ 66 w 342"/>
                  <a:gd name="T63" fmla="*/ 120 h 246"/>
                  <a:gd name="T64" fmla="*/ 96 w 342"/>
                  <a:gd name="T65" fmla="*/ 108 h 246"/>
                  <a:gd name="T66" fmla="*/ 96 w 342"/>
                  <a:gd name="T67" fmla="*/ 84 h 246"/>
                  <a:gd name="T68" fmla="*/ 108 w 342"/>
                  <a:gd name="T69" fmla="*/ 66 h 246"/>
                  <a:gd name="T70" fmla="*/ 96 w 342"/>
                  <a:gd name="T71" fmla="*/ 36 h 246"/>
                  <a:gd name="T72" fmla="*/ 108 w 342"/>
                  <a:gd name="T73" fmla="*/ 30 h 246"/>
                  <a:gd name="T74" fmla="*/ 102 w 342"/>
                  <a:gd name="T75" fmla="*/ 0 h 246"/>
                  <a:gd name="T76" fmla="*/ 342 w 342"/>
                  <a:gd name="T77" fmla="*/ 60 h 246"/>
                  <a:gd name="T78" fmla="*/ 300 w 342"/>
                  <a:gd name="T79" fmla="*/ 246 h 246"/>
                  <a:gd name="T80" fmla="*/ 216 w 342"/>
                  <a:gd name="T81" fmla="*/ 228 h 246"/>
                  <a:gd name="T82" fmla="*/ 114 w 342"/>
                  <a:gd name="T83" fmla="*/ 228 h 246"/>
                  <a:gd name="T84" fmla="*/ 84 w 342"/>
                  <a:gd name="T85" fmla="*/ 210 h 246"/>
                  <a:gd name="T86" fmla="*/ 60 w 342"/>
                  <a:gd name="T87" fmla="*/ 216 h 246"/>
                  <a:gd name="T88" fmla="*/ 42 w 342"/>
                  <a:gd name="T89" fmla="*/ 204 h 246"/>
                  <a:gd name="T90" fmla="*/ 42 w 342"/>
                  <a:gd name="T91" fmla="*/ 174 h 246"/>
                  <a:gd name="T92" fmla="*/ 24 w 342"/>
                  <a:gd name="T93" fmla="*/ 162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5" name="Freeform 372"/>
              <p:cNvSpPr>
                <a:spLocks noChangeAspect="1"/>
              </p:cNvSpPr>
              <p:nvPr/>
            </p:nvSpPr>
            <p:spPr bwMode="auto">
              <a:xfrm>
                <a:off x="210" y="1458"/>
                <a:ext cx="342" cy="246"/>
              </a:xfrm>
              <a:custGeom>
                <a:avLst/>
                <a:gdLst>
                  <a:gd name="T0" fmla="*/ 24 w 342"/>
                  <a:gd name="T1" fmla="*/ 162 h 246"/>
                  <a:gd name="T2" fmla="*/ 0 w 342"/>
                  <a:gd name="T3" fmla="*/ 150 h 246"/>
                  <a:gd name="T4" fmla="*/ 6 w 342"/>
                  <a:gd name="T5" fmla="*/ 126 h 246"/>
                  <a:gd name="T6" fmla="*/ 6 w 342"/>
                  <a:gd name="T7" fmla="*/ 144 h 246"/>
                  <a:gd name="T8" fmla="*/ 18 w 342"/>
                  <a:gd name="T9" fmla="*/ 126 h 246"/>
                  <a:gd name="T10" fmla="*/ 6 w 342"/>
                  <a:gd name="T11" fmla="*/ 126 h 246"/>
                  <a:gd name="T12" fmla="*/ 12 w 342"/>
                  <a:gd name="T13" fmla="*/ 108 h 246"/>
                  <a:gd name="T14" fmla="*/ 24 w 342"/>
                  <a:gd name="T15" fmla="*/ 108 h 246"/>
                  <a:gd name="T16" fmla="*/ 12 w 342"/>
                  <a:gd name="T17" fmla="*/ 108 h 246"/>
                  <a:gd name="T18" fmla="*/ 12 w 342"/>
                  <a:gd name="T19" fmla="*/ 54 h 246"/>
                  <a:gd name="T20" fmla="*/ 6 w 342"/>
                  <a:gd name="T21" fmla="*/ 36 h 246"/>
                  <a:gd name="T22" fmla="*/ 12 w 342"/>
                  <a:gd name="T23" fmla="*/ 12 h 246"/>
                  <a:gd name="T24" fmla="*/ 42 w 342"/>
                  <a:gd name="T25" fmla="*/ 36 h 246"/>
                  <a:gd name="T26" fmla="*/ 72 w 342"/>
                  <a:gd name="T27" fmla="*/ 48 h 246"/>
                  <a:gd name="T28" fmla="*/ 84 w 342"/>
                  <a:gd name="T29" fmla="*/ 60 h 246"/>
                  <a:gd name="T30" fmla="*/ 84 w 342"/>
                  <a:gd name="T31" fmla="*/ 54 h 246"/>
                  <a:gd name="T32" fmla="*/ 90 w 342"/>
                  <a:gd name="T33" fmla="*/ 60 h 246"/>
                  <a:gd name="T34" fmla="*/ 90 w 342"/>
                  <a:gd name="T35" fmla="*/ 72 h 246"/>
                  <a:gd name="T36" fmla="*/ 78 w 342"/>
                  <a:gd name="T37" fmla="*/ 72 h 246"/>
                  <a:gd name="T38" fmla="*/ 60 w 342"/>
                  <a:gd name="T39" fmla="*/ 96 h 246"/>
                  <a:gd name="T40" fmla="*/ 72 w 342"/>
                  <a:gd name="T41" fmla="*/ 96 h 246"/>
                  <a:gd name="T42" fmla="*/ 60 w 342"/>
                  <a:gd name="T43" fmla="*/ 96 h 246"/>
                  <a:gd name="T44" fmla="*/ 90 w 342"/>
                  <a:gd name="T45" fmla="*/ 72 h 246"/>
                  <a:gd name="T46" fmla="*/ 90 w 342"/>
                  <a:gd name="T47" fmla="*/ 66 h 246"/>
                  <a:gd name="T48" fmla="*/ 96 w 342"/>
                  <a:gd name="T49" fmla="*/ 72 h 246"/>
                  <a:gd name="T50" fmla="*/ 96 w 342"/>
                  <a:gd name="T51" fmla="*/ 78 h 246"/>
                  <a:gd name="T52" fmla="*/ 84 w 342"/>
                  <a:gd name="T53" fmla="*/ 84 h 246"/>
                  <a:gd name="T54" fmla="*/ 90 w 342"/>
                  <a:gd name="T55" fmla="*/ 96 h 246"/>
                  <a:gd name="T56" fmla="*/ 84 w 342"/>
                  <a:gd name="T57" fmla="*/ 108 h 246"/>
                  <a:gd name="T58" fmla="*/ 84 w 342"/>
                  <a:gd name="T59" fmla="*/ 102 h 246"/>
                  <a:gd name="T60" fmla="*/ 72 w 342"/>
                  <a:gd name="T61" fmla="*/ 114 h 246"/>
                  <a:gd name="T62" fmla="*/ 72 w 342"/>
                  <a:gd name="T63" fmla="*/ 96 h 246"/>
                  <a:gd name="T64" fmla="*/ 60 w 342"/>
                  <a:gd name="T65" fmla="*/ 108 h 246"/>
                  <a:gd name="T66" fmla="*/ 66 w 342"/>
                  <a:gd name="T67" fmla="*/ 120 h 246"/>
                  <a:gd name="T68" fmla="*/ 96 w 342"/>
                  <a:gd name="T69" fmla="*/ 108 h 246"/>
                  <a:gd name="T70" fmla="*/ 96 w 342"/>
                  <a:gd name="T71" fmla="*/ 84 h 246"/>
                  <a:gd name="T72" fmla="*/ 108 w 342"/>
                  <a:gd name="T73" fmla="*/ 66 h 246"/>
                  <a:gd name="T74" fmla="*/ 96 w 342"/>
                  <a:gd name="T75" fmla="*/ 36 h 246"/>
                  <a:gd name="T76" fmla="*/ 108 w 342"/>
                  <a:gd name="T77" fmla="*/ 30 h 246"/>
                  <a:gd name="T78" fmla="*/ 102 w 342"/>
                  <a:gd name="T79" fmla="*/ 0 h 246"/>
                  <a:gd name="T80" fmla="*/ 342 w 342"/>
                  <a:gd name="T81" fmla="*/ 60 h 246"/>
                  <a:gd name="T82" fmla="*/ 300 w 342"/>
                  <a:gd name="T83" fmla="*/ 246 h 246"/>
                  <a:gd name="T84" fmla="*/ 216 w 342"/>
                  <a:gd name="T85" fmla="*/ 228 h 246"/>
                  <a:gd name="T86" fmla="*/ 114 w 342"/>
                  <a:gd name="T87" fmla="*/ 228 h 246"/>
                  <a:gd name="T88" fmla="*/ 84 w 342"/>
                  <a:gd name="T89" fmla="*/ 210 h 246"/>
                  <a:gd name="T90" fmla="*/ 60 w 342"/>
                  <a:gd name="T91" fmla="*/ 216 h 246"/>
                  <a:gd name="T92" fmla="*/ 42 w 342"/>
                  <a:gd name="T93" fmla="*/ 204 h 246"/>
                  <a:gd name="T94" fmla="*/ 42 w 342"/>
                  <a:gd name="T95" fmla="*/ 174 h 246"/>
                  <a:gd name="T96" fmla="*/ 24 w 342"/>
                  <a:gd name="T97" fmla="*/ 162 h 246"/>
                  <a:gd name="T98" fmla="*/ 24 w 342"/>
                  <a:gd name="T99" fmla="*/ 168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6" name="Freeform 373"/>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7" name="Freeform 374"/>
              <p:cNvSpPr>
                <a:spLocks noChangeAspect="1"/>
              </p:cNvSpPr>
              <p:nvPr/>
            </p:nvSpPr>
            <p:spPr bwMode="auto">
              <a:xfrm>
                <a:off x="2106" y="2094"/>
                <a:ext cx="228" cy="228"/>
              </a:xfrm>
              <a:custGeom>
                <a:avLst/>
                <a:gdLst>
                  <a:gd name="T0" fmla="*/ 138 w 228"/>
                  <a:gd name="T1" fmla="*/ 48 h 228"/>
                  <a:gd name="T2" fmla="*/ 144 w 228"/>
                  <a:gd name="T3" fmla="*/ 78 h 228"/>
                  <a:gd name="T4" fmla="*/ 174 w 228"/>
                  <a:gd name="T5" fmla="*/ 48 h 228"/>
                  <a:gd name="T6" fmla="*/ 192 w 228"/>
                  <a:gd name="T7" fmla="*/ 54 h 228"/>
                  <a:gd name="T8" fmla="*/ 204 w 228"/>
                  <a:gd name="T9" fmla="*/ 42 h 228"/>
                  <a:gd name="T10" fmla="*/ 222 w 228"/>
                  <a:gd name="T11" fmla="*/ 42 h 228"/>
                  <a:gd name="T12" fmla="*/ 228 w 228"/>
                  <a:gd name="T13" fmla="*/ 60 h 228"/>
                  <a:gd name="T14" fmla="*/ 228 w 228"/>
                  <a:gd name="T15" fmla="*/ 72 h 228"/>
                  <a:gd name="T16" fmla="*/ 198 w 228"/>
                  <a:gd name="T17" fmla="*/ 54 h 228"/>
                  <a:gd name="T18" fmla="*/ 198 w 228"/>
                  <a:gd name="T19" fmla="*/ 72 h 228"/>
                  <a:gd name="T20" fmla="*/ 180 w 228"/>
                  <a:gd name="T21" fmla="*/ 102 h 228"/>
                  <a:gd name="T22" fmla="*/ 168 w 228"/>
                  <a:gd name="T23" fmla="*/ 102 h 228"/>
                  <a:gd name="T24" fmla="*/ 162 w 228"/>
                  <a:gd name="T25" fmla="*/ 126 h 228"/>
                  <a:gd name="T26" fmla="*/ 144 w 228"/>
                  <a:gd name="T27" fmla="*/ 120 h 228"/>
                  <a:gd name="T28" fmla="*/ 120 w 228"/>
                  <a:gd name="T29" fmla="*/ 186 h 228"/>
                  <a:gd name="T30" fmla="*/ 126 w 228"/>
                  <a:gd name="T31" fmla="*/ 186 h 228"/>
                  <a:gd name="T32" fmla="*/ 120 w 228"/>
                  <a:gd name="T33" fmla="*/ 204 h 228"/>
                  <a:gd name="T34" fmla="*/ 60 w 228"/>
                  <a:gd name="T35" fmla="*/ 228 h 228"/>
                  <a:gd name="T36" fmla="*/ 48 w 228"/>
                  <a:gd name="T37" fmla="*/ 222 h 228"/>
                  <a:gd name="T38" fmla="*/ 42 w 228"/>
                  <a:gd name="T39" fmla="*/ 204 h 228"/>
                  <a:gd name="T40" fmla="*/ 12 w 228"/>
                  <a:gd name="T41" fmla="*/ 186 h 228"/>
                  <a:gd name="T42" fmla="*/ 0 w 228"/>
                  <a:gd name="T43" fmla="*/ 156 h 228"/>
                  <a:gd name="T44" fmla="*/ 18 w 228"/>
                  <a:gd name="T45" fmla="*/ 138 h 228"/>
                  <a:gd name="T46" fmla="*/ 24 w 228"/>
                  <a:gd name="T47" fmla="*/ 114 h 228"/>
                  <a:gd name="T48" fmla="*/ 36 w 228"/>
                  <a:gd name="T49" fmla="*/ 114 h 228"/>
                  <a:gd name="T50" fmla="*/ 36 w 228"/>
                  <a:gd name="T51" fmla="*/ 96 h 228"/>
                  <a:gd name="T52" fmla="*/ 72 w 228"/>
                  <a:gd name="T53" fmla="*/ 66 h 228"/>
                  <a:gd name="T54" fmla="*/ 78 w 228"/>
                  <a:gd name="T55" fmla="*/ 18 h 228"/>
                  <a:gd name="T56" fmla="*/ 72 w 228"/>
                  <a:gd name="T57" fmla="*/ 6 h 228"/>
                  <a:gd name="T58" fmla="*/ 78 w 228"/>
                  <a:gd name="T59" fmla="*/ 0 h 228"/>
                  <a:gd name="T60" fmla="*/ 90 w 228"/>
                  <a:gd name="T61" fmla="*/ 54 h 228"/>
                  <a:gd name="T62" fmla="*/ 126 w 228"/>
                  <a:gd name="T63" fmla="*/ 48 h 228"/>
                  <a:gd name="T64" fmla="*/ 138 w 228"/>
                  <a:gd name="T65" fmla="*/ 48 h 228"/>
                  <a:gd name="T66" fmla="*/ 138 w 228"/>
                  <a:gd name="T67" fmla="*/ 54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8" name="Freeform 375"/>
              <p:cNvSpPr>
                <a:spLocks noChangeAspect="1"/>
              </p:cNvSpPr>
              <p:nvPr/>
            </p:nvSpPr>
            <p:spPr bwMode="auto">
              <a:xfrm>
                <a:off x="1578" y="1746"/>
                <a:ext cx="270" cy="282"/>
              </a:xfrm>
              <a:custGeom>
                <a:avLst/>
                <a:gdLst>
                  <a:gd name="T0" fmla="*/ 114 w 270"/>
                  <a:gd name="T1" fmla="*/ 282 h 282"/>
                  <a:gd name="T2" fmla="*/ 96 w 270"/>
                  <a:gd name="T3" fmla="*/ 264 h 282"/>
                  <a:gd name="T4" fmla="*/ 90 w 270"/>
                  <a:gd name="T5" fmla="*/ 246 h 282"/>
                  <a:gd name="T6" fmla="*/ 96 w 270"/>
                  <a:gd name="T7" fmla="*/ 234 h 282"/>
                  <a:gd name="T8" fmla="*/ 84 w 270"/>
                  <a:gd name="T9" fmla="*/ 216 h 282"/>
                  <a:gd name="T10" fmla="*/ 78 w 270"/>
                  <a:gd name="T11" fmla="*/ 186 h 282"/>
                  <a:gd name="T12" fmla="*/ 12 w 270"/>
                  <a:gd name="T13" fmla="*/ 138 h 282"/>
                  <a:gd name="T14" fmla="*/ 12 w 270"/>
                  <a:gd name="T15" fmla="*/ 96 h 282"/>
                  <a:gd name="T16" fmla="*/ 0 w 270"/>
                  <a:gd name="T17" fmla="*/ 84 h 282"/>
                  <a:gd name="T18" fmla="*/ 12 w 270"/>
                  <a:gd name="T19" fmla="*/ 66 h 282"/>
                  <a:gd name="T20" fmla="*/ 30 w 270"/>
                  <a:gd name="T21" fmla="*/ 54 h 282"/>
                  <a:gd name="T22" fmla="*/ 30 w 270"/>
                  <a:gd name="T23" fmla="*/ 18 h 282"/>
                  <a:gd name="T24" fmla="*/ 36 w 270"/>
                  <a:gd name="T25" fmla="*/ 12 h 282"/>
                  <a:gd name="T26" fmla="*/ 48 w 270"/>
                  <a:gd name="T27" fmla="*/ 18 h 282"/>
                  <a:gd name="T28" fmla="*/ 90 w 270"/>
                  <a:gd name="T29" fmla="*/ 0 h 282"/>
                  <a:gd name="T30" fmla="*/ 90 w 270"/>
                  <a:gd name="T31" fmla="*/ 18 h 282"/>
                  <a:gd name="T32" fmla="*/ 114 w 270"/>
                  <a:gd name="T33" fmla="*/ 24 h 282"/>
                  <a:gd name="T34" fmla="*/ 126 w 270"/>
                  <a:gd name="T35" fmla="*/ 36 h 282"/>
                  <a:gd name="T36" fmla="*/ 216 w 270"/>
                  <a:gd name="T37" fmla="*/ 54 h 282"/>
                  <a:gd name="T38" fmla="*/ 234 w 270"/>
                  <a:gd name="T39" fmla="*/ 66 h 282"/>
                  <a:gd name="T40" fmla="*/ 228 w 270"/>
                  <a:gd name="T41" fmla="*/ 90 h 282"/>
                  <a:gd name="T42" fmla="*/ 240 w 270"/>
                  <a:gd name="T43" fmla="*/ 90 h 282"/>
                  <a:gd name="T44" fmla="*/ 234 w 270"/>
                  <a:gd name="T45" fmla="*/ 102 h 282"/>
                  <a:gd name="T46" fmla="*/ 246 w 270"/>
                  <a:gd name="T47" fmla="*/ 102 h 282"/>
                  <a:gd name="T48" fmla="*/ 228 w 270"/>
                  <a:gd name="T49" fmla="*/ 132 h 282"/>
                  <a:gd name="T50" fmla="*/ 234 w 270"/>
                  <a:gd name="T51" fmla="*/ 144 h 282"/>
                  <a:gd name="T52" fmla="*/ 270 w 270"/>
                  <a:gd name="T53" fmla="*/ 90 h 282"/>
                  <a:gd name="T54" fmla="*/ 246 w 270"/>
                  <a:gd name="T55" fmla="*/ 174 h 282"/>
                  <a:gd name="T56" fmla="*/ 240 w 270"/>
                  <a:gd name="T57" fmla="*/ 222 h 282"/>
                  <a:gd name="T58" fmla="*/ 252 w 270"/>
                  <a:gd name="T59" fmla="*/ 270 h 282"/>
                  <a:gd name="T60" fmla="*/ 126 w 270"/>
                  <a:gd name="T61" fmla="*/ 276 h 282"/>
                  <a:gd name="T62" fmla="*/ 114 w 270"/>
                  <a:gd name="T63" fmla="*/ 282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999" name="Freeform 376"/>
              <p:cNvSpPr>
                <a:spLocks noChangeAspect="1"/>
              </p:cNvSpPr>
              <p:nvPr/>
            </p:nvSpPr>
            <p:spPr bwMode="auto">
              <a:xfrm>
                <a:off x="1578" y="1746"/>
                <a:ext cx="270" cy="288"/>
              </a:xfrm>
              <a:custGeom>
                <a:avLst/>
                <a:gdLst>
                  <a:gd name="T0" fmla="*/ 114 w 270"/>
                  <a:gd name="T1" fmla="*/ 282 h 288"/>
                  <a:gd name="T2" fmla="*/ 96 w 270"/>
                  <a:gd name="T3" fmla="*/ 264 h 288"/>
                  <a:gd name="T4" fmla="*/ 90 w 270"/>
                  <a:gd name="T5" fmla="*/ 246 h 288"/>
                  <a:gd name="T6" fmla="*/ 96 w 270"/>
                  <a:gd name="T7" fmla="*/ 234 h 288"/>
                  <a:gd name="T8" fmla="*/ 84 w 270"/>
                  <a:gd name="T9" fmla="*/ 216 h 288"/>
                  <a:gd name="T10" fmla="*/ 78 w 270"/>
                  <a:gd name="T11" fmla="*/ 186 h 288"/>
                  <a:gd name="T12" fmla="*/ 12 w 270"/>
                  <a:gd name="T13" fmla="*/ 138 h 288"/>
                  <a:gd name="T14" fmla="*/ 12 w 270"/>
                  <a:gd name="T15" fmla="*/ 96 h 288"/>
                  <a:gd name="T16" fmla="*/ 0 w 270"/>
                  <a:gd name="T17" fmla="*/ 84 h 288"/>
                  <a:gd name="T18" fmla="*/ 12 w 270"/>
                  <a:gd name="T19" fmla="*/ 66 h 288"/>
                  <a:gd name="T20" fmla="*/ 30 w 270"/>
                  <a:gd name="T21" fmla="*/ 54 h 288"/>
                  <a:gd name="T22" fmla="*/ 30 w 270"/>
                  <a:gd name="T23" fmla="*/ 18 h 288"/>
                  <a:gd name="T24" fmla="*/ 36 w 270"/>
                  <a:gd name="T25" fmla="*/ 12 h 288"/>
                  <a:gd name="T26" fmla="*/ 48 w 270"/>
                  <a:gd name="T27" fmla="*/ 18 h 288"/>
                  <a:gd name="T28" fmla="*/ 90 w 270"/>
                  <a:gd name="T29" fmla="*/ 0 h 288"/>
                  <a:gd name="T30" fmla="*/ 90 w 270"/>
                  <a:gd name="T31" fmla="*/ 18 h 288"/>
                  <a:gd name="T32" fmla="*/ 114 w 270"/>
                  <a:gd name="T33" fmla="*/ 24 h 288"/>
                  <a:gd name="T34" fmla="*/ 126 w 270"/>
                  <a:gd name="T35" fmla="*/ 36 h 288"/>
                  <a:gd name="T36" fmla="*/ 216 w 270"/>
                  <a:gd name="T37" fmla="*/ 54 h 288"/>
                  <a:gd name="T38" fmla="*/ 234 w 270"/>
                  <a:gd name="T39" fmla="*/ 66 h 288"/>
                  <a:gd name="T40" fmla="*/ 228 w 270"/>
                  <a:gd name="T41" fmla="*/ 90 h 288"/>
                  <a:gd name="T42" fmla="*/ 240 w 270"/>
                  <a:gd name="T43" fmla="*/ 90 h 288"/>
                  <a:gd name="T44" fmla="*/ 234 w 270"/>
                  <a:gd name="T45" fmla="*/ 102 h 288"/>
                  <a:gd name="T46" fmla="*/ 246 w 270"/>
                  <a:gd name="T47" fmla="*/ 102 h 288"/>
                  <a:gd name="T48" fmla="*/ 228 w 270"/>
                  <a:gd name="T49" fmla="*/ 132 h 288"/>
                  <a:gd name="T50" fmla="*/ 234 w 270"/>
                  <a:gd name="T51" fmla="*/ 144 h 288"/>
                  <a:gd name="T52" fmla="*/ 270 w 270"/>
                  <a:gd name="T53" fmla="*/ 90 h 288"/>
                  <a:gd name="T54" fmla="*/ 246 w 270"/>
                  <a:gd name="T55" fmla="*/ 174 h 288"/>
                  <a:gd name="T56" fmla="*/ 240 w 270"/>
                  <a:gd name="T57" fmla="*/ 222 h 288"/>
                  <a:gd name="T58" fmla="*/ 252 w 270"/>
                  <a:gd name="T59" fmla="*/ 270 h 288"/>
                  <a:gd name="T60" fmla="*/ 126 w 270"/>
                  <a:gd name="T61" fmla="*/ 276 h 288"/>
                  <a:gd name="T62" fmla="*/ 114 w 270"/>
                  <a:gd name="T63" fmla="*/ 282 h 288"/>
                  <a:gd name="T64" fmla="*/ 114 w 270"/>
                  <a:gd name="T65" fmla="*/ 288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0" name="Freeform 377"/>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20001" name="Freeform 378"/>
              <p:cNvSpPr>
                <a:spLocks noChangeAspect="1"/>
              </p:cNvSpPr>
              <p:nvPr/>
            </p:nvSpPr>
            <p:spPr bwMode="auto">
              <a:xfrm>
                <a:off x="720" y="1818"/>
                <a:ext cx="354" cy="294"/>
              </a:xfrm>
              <a:custGeom>
                <a:avLst/>
                <a:gdLst>
                  <a:gd name="T0" fmla="*/ 342 w 354"/>
                  <a:gd name="T1" fmla="*/ 168 h 294"/>
                  <a:gd name="T2" fmla="*/ 336 w 354"/>
                  <a:gd name="T3" fmla="*/ 294 h 294"/>
                  <a:gd name="T4" fmla="*/ 96 w 354"/>
                  <a:gd name="T5" fmla="*/ 270 h 294"/>
                  <a:gd name="T6" fmla="*/ 0 w 354"/>
                  <a:gd name="T7" fmla="*/ 252 h 294"/>
                  <a:gd name="T8" fmla="*/ 12 w 354"/>
                  <a:gd name="T9" fmla="*/ 192 h 294"/>
                  <a:gd name="T10" fmla="*/ 36 w 354"/>
                  <a:gd name="T11" fmla="*/ 30 h 294"/>
                  <a:gd name="T12" fmla="*/ 42 w 354"/>
                  <a:gd name="T13" fmla="*/ 0 h 294"/>
                  <a:gd name="T14" fmla="*/ 354 w 354"/>
                  <a:gd name="T15" fmla="*/ 36 h 294"/>
                  <a:gd name="T16" fmla="*/ 348 w 354"/>
                  <a:gd name="T17" fmla="*/ 138 h 294"/>
                  <a:gd name="T18" fmla="*/ 342 w 354"/>
                  <a:gd name="T19" fmla="*/ 168 h 294"/>
                  <a:gd name="T20" fmla="*/ 342 w 354"/>
                  <a:gd name="T21" fmla="*/ 174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grpSp>
        <p:sp>
          <p:nvSpPr>
            <p:cNvPr id="19879" name="Rectangle 379"/>
            <p:cNvSpPr>
              <a:spLocks noChangeArrowheads="1"/>
            </p:cNvSpPr>
            <p:nvPr/>
          </p:nvSpPr>
          <p:spPr bwMode="auto">
            <a:xfrm>
              <a:off x="2618" y="912"/>
              <a:ext cx="576" cy="240"/>
            </a:xfrm>
            <a:prstGeom prst="rect">
              <a:avLst/>
            </a:prstGeom>
            <a:noFill/>
            <a:ln w="9525">
              <a:noFill/>
              <a:miter lim="800000"/>
              <a:headEnd/>
              <a:tailEnd/>
            </a:ln>
          </p:spPr>
          <p:txBody>
            <a:bodyPr wrap="none" anchor="ctr"/>
            <a:lstStyle/>
            <a:p>
              <a:pPr algn="ctr" eaLnBrk="0" fontAlgn="base" hangingPunct="0">
                <a:spcBef>
                  <a:spcPct val="0"/>
                </a:spcBef>
                <a:spcAft>
                  <a:spcPct val="0"/>
                </a:spcAft>
              </a:pPr>
              <a:r>
                <a:rPr lang="en-US" sz="1600" b="1" dirty="0">
                  <a:latin typeface="Garamond" pitchFamily="18" charset="0"/>
                </a:rPr>
                <a:t>2000</a:t>
              </a:r>
            </a:p>
          </p:txBody>
        </p:sp>
      </p:grpSp>
      <p:grpSp>
        <p:nvGrpSpPr>
          <p:cNvPr id="8" name="Group 380"/>
          <p:cNvGrpSpPr>
            <a:grpSpLocks/>
          </p:cNvGrpSpPr>
          <p:nvPr/>
        </p:nvGrpSpPr>
        <p:grpSpPr bwMode="auto">
          <a:xfrm>
            <a:off x="5105401" y="3962400"/>
            <a:ext cx="2130425" cy="1962150"/>
            <a:chOff x="2256" y="2592"/>
            <a:chExt cx="1342" cy="1236"/>
          </a:xfrm>
        </p:grpSpPr>
        <p:grpSp>
          <p:nvGrpSpPr>
            <p:cNvPr id="19753" name="Group 381"/>
            <p:cNvGrpSpPr>
              <a:grpSpLocks noChangeAspect="1"/>
            </p:cNvGrpSpPr>
            <p:nvPr/>
          </p:nvGrpSpPr>
          <p:grpSpPr bwMode="auto">
            <a:xfrm>
              <a:off x="2256" y="2637"/>
              <a:ext cx="1342" cy="1191"/>
              <a:chOff x="1179" y="774"/>
              <a:chExt cx="3408" cy="2730"/>
            </a:xfrm>
          </p:grpSpPr>
          <p:sp>
            <p:nvSpPr>
              <p:cNvPr id="19755" name="AutoShape 382"/>
              <p:cNvSpPr>
                <a:spLocks noChangeAspect="1" noChangeArrowheads="1"/>
              </p:cNvSpPr>
              <p:nvPr/>
            </p:nvSpPr>
            <p:spPr bwMode="auto">
              <a:xfrm>
                <a:off x="1179" y="774"/>
                <a:ext cx="3402" cy="2724"/>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6" name="Rectangle 383"/>
              <p:cNvSpPr>
                <a:spLocks noChangeAspect="1" noChangeArrowheads="1"/>
              </p:cNvSpPr>
              <p:nvPr/>
            </p:nvSpPr>
            <p:spPr bwMode="auto">
              <a:xfrm>
                <a:off x="1179" y="774"/>
                <a:ext cx="3408" cy="2730"/>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7" name="Rectangle 384"/>
              <p:cNvSpPr>
                <a:spLocks noChangeAspect="1" noChangeArrowheads="1"/>
              </p:cNvSpPr>
              <p:nvPr/>
            </p:nvSpPr>
            <p:spPr bwMode="auto">
              <a:xfrm>
                <a:off x="1215" y="816"/>
                <a:ext cx="3336" cy="2646"/>
              </a:xfrm>
              <a:prstGeom prst="rect">
                <a:avLst/>
              </a:prstGeom>
              <a:solidFill>
                <a:srgbClr val="FFFFFF">
                  <a:alpha val="0"/>
                </a:srgbClr>
              </a:solidFill>
              <a:ln w="9525">
                <a:no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8" name="Freeform 385"/>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9" name="Freeform 386"/>
              <p:cNvSpPr>
                <a:spLocks noChangeAspect="1"/>
              </p:cNvSpPr>
              <p:nvPr/>
            </p:nvSpPr>
            <p:spPr bwMode="auto">
              <a:xfrm>
                <a:off x="3411" y="2394"/>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0" name="Freeform 387"/>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1" name="Freeform 388"/>
              <p:cNvSpPr>
                <a:spLocks noChangeAspect="1"/>
              </p:cNvSpPr>
              <p:nvPr/>
            </p:nvSpPr>
            <p:spPr bwMode="auto">
              <a:xfrm>
                <a:off x="1263" y="2562"/>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2" name="Freeform 389"/>
              <p:cNvSpPr>
                <a:spLocks noChangeAspect="1"/>
              </p:cNvSpPr>
              <p:nvPr/>
            </p:nvSpPr>
            <p:spPr bwMode="auto">
              <a:xfrm>
                <a:off x="1689" y="2160"/>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3" name="Freeform 390"/>
              <p:cNvSpPr>
                <a:spLocks noChangeAspect="1"/>
              </p:cNvSpPr>
              <p:nvPr/>
            </p:nvSpPr>
            <p:spPr bwMode="auto">
              <a:xfrm>
                <a:off x="1689" y="2160"/>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4" name="Freeform 391"/>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5" name="Freeform 392"/>
              <p:cNvSpPr>
                <a:spLocks noChangeAspect="1"/>
              </p:cNvSpPr>
              <p:nvPr/>
            </p:nvSpPr>
            <p:spPr bwMode="auto">
              <a:xfrm>
                <a:off x="2997" y="2298"/>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6" name="Freeform 393"/>
              <p:cNvSpPr>
                <a:spLocks noChangeAspect="1"/>
              </p:cNvSpPr>
              <p:nvPr/>
            </p:nvSpPr>
            <p:spPr bwMode="auto">
              <a:xfrm>
                <a:off x="1263" y="1638"/>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7" name="Freeform 394"/>
              <p:cNvSpPr>
                <a:spLocks noChangeAspect="1"/>
              </p:cNvSpPr>
              <p:nvPr/>
            </p:nvSpPr>
            <p:spPr bwMode="auto">
              <a:xfrm>
                <a:off x="1263" y="1638"/>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8" name="Freeform 395"/>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69" name="Freeform 396"/>
              <p:cNvSpPr>
                <a:spLocks noChangeAspect="1"/>
              </p:cNvSpPr>
              <p:nvPr/>
            </p:nvSpPr>
            <p:spPr bwMode="auto">
              <a:xfrm>
                <a:off x="2109" y="1902"/>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0" name="Freeform 397"/>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1" name="Freeform 398"/>
              <p:cNvSpPr>
                <a:spLocks noChangeAspect="1"/>
              </p:cNvSpPr>
              <p:nvPr/>
            </p:nvSpPr>
            <p:spPr bwMode="auto">
              <a:xfrm>
                <a:off x="4203" y="1698"/>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2" name="Freeform 399"/>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3" name="Freeform 400"/>
              <p:cNvSpPr>
                <a:spLocks noChangeAspect="1"/>
              </p:cNvSpPr>
              <p:nvPr/>
            </p:nvSpPr>
            <p:spPr bwMode="auto">
              <a:xfrm>
                <a:off x="4107" y="1920"/>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4" name="Freeform 401"/>
              <p:cNvSpPr>
                <a:spLocks noChangeAspect="1"/>
              </p:cNvSpPr>
              <p:nvPr/>
            </p:nvSpPr>
            <p:spPr bwMode="auto">
              <a:xfrm>
                <a:off x="4041" y="2004"/>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5" name="Freeform 402"/>
              <p:cNvSpPr>
                <a:spLocks noChangeAspect="1"/>
              </p:cNvSpPr>
              <p:nvPr/>
            </p:nvSpPr>
            <p:spPr bwMode="auto">
              <a:xfrm>
                <a:off x="4041" y="2004"/>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6" name="Freeform 403"/>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7" name="Freeform 404"/>
              <p:cNvSpPr>
                <a:spLocks noChangeAspect="1"/>
              </p:cNvSpPr>
              <p:nvPr/>
            </p:nvSpPr>
            <p:spPr bwMode="auto">
              <a:xfrm>
                <a:off x="3471" y="2688"/>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8" name="Freeform 405"/>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79" name="Freeform 406"/>
              <p:cNvSpPr>
                <a:spLocks noChangeAspect="1"/>
              </p:cNvSpPr>
              <p:nvPr/>
            </p:nvSpPr>
            <p:spPr bwMode="auto">
              <a:xfrm>
                <a:off x="3573" y="2370"/>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0" name="Freeform 407"/>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1" name="Freeform 408"/>
              <p:cNvSpPr>
                <a:spLocks noChangeAspect="1"/>
              </p:cNvSpPr>
              <p:nvPr/>
            </p:nvSpPr>
            <p:spPr bwMode="auto">
              <a:xfrm>
                <a:off x="1911" y="2844"/>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2" name="Freeform 409"/>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3" name="Freeform 410"/>
              <p:cNvSpPr>
                <a:spLocks noChangeAspect="1"/>
              </p:cNvSpPr>
              <p:nvPr/>
            </p:nvSpPr>
            <p:spPr bwMode="auto">
              <a:xfrm>
                <a:off x="2013" y="2898"/>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4" name="Freeform 411"/>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5" name="Freeform 412"/>
              <p:cNvSpPr>
                <a:spLocks noChangeAspect="1"/>
              </p:cNvSpPr>
              <p:nvPr/>
            </p:nvSpPr>
            <p:spPr bwMode="auto">
              <a:xfrm>
                <a:off x="2067" y="2934"/>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6" name="Freeform 413"/>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7" name="Freeform 414"/>
              <p:cNvSpPr>
                <a:spLocks noChangeAspect="1"/>
              </p:cNvSpPr>
              <p:nvPr/>
            </p:nvSpPr>
            <p:spPr bwMode="auto">
              <a:xfrm>
                <a:off x="2109" y="2952"/>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8" name="Freeform 415"/>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89" name="Freeform 416"/>
              <p:cNvSpPr>
                <a:spLocks noChangeAspect="1"/>
              </p:cNvSpPr>
              <p:nvPr/>
            </p:nvSpPr>
            <p:spPr bwMode="auto">
              <a:xfrm>
                <a:off x="2157" y="3024"/>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0" name="Freeform 417"/>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1" name="Freeform 418"/>
              <p:cNvSpPr>
                <a:spLocks noChangeAspect="1"/>
              </p:cNvSpPr>
              <p:nvPr/>
            </p:nvSpPr>
            <p:spPr bwMode="auto">
              <a:xfrm>
                <a:off x="2085" y="2958"/>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2" name="Freeform 419"/>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3" name="Freeform 420"/>
              <p:cNvSpPr>
                <a:spLocks noChangeAspect="1"/>
              </p:cNvSpPr>
              <p:nvPr/>
            </p:nvSpPr>
            <p:spPr bwMode="auto">
              <a:xfrm>
                <a:off x="1713" y="1212"/>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4" name="Freeform 421"/>
              <p:cNvSpPr>
                <a:spLocks noChangeAspect="1"/>
              </p:cNvSpPr>
              <p:nvPr/>
            </p:nvSpPr>
            <p:spPr bwMode="auto">
              <a:xfrm>
                <a:off x="3183" y="1818"/>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5" name="Freeform 422"/>
              <p:cNvSpPr>
                <a:spLocks noChangeAspect="1"/>
              </p:cNvSpPr>
              <p:nvPr/>
            </p:nvSpPr>
            <p:spPr bwMode="auto">
              <a:xfrm>
                <a:off x="3183" y="1818"/>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6" name="Freeform 423"/>
              <p:cNvSpPr>
                <a:spLocks noChangeAspect="1"/>
              </p:cNvSpPr>
              <p:nvPr/>
            </p:nvSpPr>
            <p:spPr bwMode="auto">
              <a:xfrm>
                <a:off x="3399" y="1860"/>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7" name="Freeform 424"/>
              <p:cNvSpPr>
                <a:spLocks noChangeAspect="1"/>
              </p:cNvSpPr>
              <p:nvPr/>
            </p:nvSpPr>
            <p:spPr bwMode="auto">
              <a:xfrm>
                <a:off x="3399" y="1860"/>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8" name="Freeform 425"/>
              <p:cNvSpPr>
                <a:spLocks noChangeAspect="1"/>
              </p:cNvSpPr>
              <p:nvPr/>
            </p:nvSpPr>
            <p:spPr bwMode="auto">
              <a:xfrm>
                <a:off x="2877" y="1752"/>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99" name="Freeform 426"/>
              <p:cNvSpPr>
                <a:spLocks noChangeAspect="1"/>
              </p:cNvSpPr>
              <p:nvPr/>
            </p:nvSpPr>
            <p:spPr bwMode="auto">
              <a:xfrm>
                <a:off x="2877" y="1752"/>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0" name="Freeform 427"/>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1" name="Freeform 428"/>
              <p:cNvSpPr>
                <a:spLocks noChangeAspect="1"/>
              </p:cNvSpPr>
              <p:nvPr/>
            </p:nvSpPr>
            <p:spPr bwMode="auto">
              <a:xfrm>
                <a:off x="2541" y="2022"/>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2" name="Freeform 429"/>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3" name="Freeform 430"/>
              <p:cNvSpPr>
                <a:spLocks noChangeAspect="1"/>
              </p:cNvSpPr>
              <p:nvPr/>
            </p:nvSpPr>
            <p:spPr bwMode="auto">
              <a:xfrm>
                <a:off x="3321" y="2064"/>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4" name="Freeform 431"/>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5" name="Freeform 432"/>
              <p:cNvSpPr>
                <a:spLocks noChangeAspect="1"/>
              </p:cNvSpPr>
              <p:nvPr/>
            </p:nvSpPr>
            <p:spPr bwMode="auto">
              <a:xfrm>
                <a:off x="3039" y="2574"/>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6" name="Freeform 433"/>
              <p:cNvSpPr>
                <a:spLocks noChangeAspect="1"/>
              </p:cNvSpPr>
              <p:nvPr/>
            </p:nvSpPr>
            <p:spPr bwMode="auto">
              <a:xfrm>
                <a:off x="4269" y="1248"/>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7" name="Freeform 434"/>
              <p:cNvSpPr>
                <a:spLocks noChangeAspect="1"/>
              </p:cNvSpPr>
              <p:nvPr/>
            </p:nvSpPr>
            <p:spPr bwMode="auto">
              <a:xfrm>
                <a:off x="4269" y="1248"/>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8" name="Freeform 435"/>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09" name="Freeform 436"/>
              <p:cNvSpPr>
                <a:spLocks noChangeAspect="1"/>
              </p:cNvSpPr>
              <p:nvPr/>
            </p:nvSpPr>
            <p:spPr bwMode="auto">
              <a:xfrm>
                <a:off x="3891" y="1932"/>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0" name="Freeform 437"/>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1" name="Freeform 438"/>
              <p:cNvSpPr>
                <a:spLocks noChangeAspect="1"/>
              </p:cNvSpPr>
              <p:nvPr/>
            </p:nvSpPr>
            <p:spPr bwMode="auto">
              <a:xfrm>
                <a:off x="4203" y="1626"/>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2" name="Freeform 439"/>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3" name="Freeform 440"/>
              <p:cNvSpPr>
                <a:spLocks noChangeAspect="1"/>
              </p:cNvSpPr>
              <p:nvPr/>
            </p:nvSpPr>
            <p:spPr bwMode="auto">
              <a:xfrm>
                <a:off x="3447" y="1548"/>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4" name="Freeform 441"/>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5" name="Freeform 442"/>
              <p:cNvSpPr>
                <a:spLocks noChangeAspect="1"/>
              </p:cNvSpPr>
              <p:nvPr/>
            </p:nvSpPr>
            <p:spPr bwMode="auto">
              <a:xfrm>
                <a:off x="3219" y="1434"/>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6" name="Freeform 443"/>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7" name="Freeform 444"/>
              <p:cNvSpPr>
                <a:spLocks noChangeAspect="1"/>
              </p:cNvSpPr>
              <p:nvPr/>
            </p:nvSpPr>
            <p:spPr bwMode="auto">
              <a:xfrm>
                <a:off x="2853" y="1308"/>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8" name="Freeform 445"/>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19" name="Freeform 446"/>
              <p:cNvSpPr>
                <a:spLocks noChangeAspect="1"/>
              </p:cNvSpPr>
              <p:nvPr/>
            </p:nvSpPr>
            <p:spPr bwMode="auto">
              <a:xfrm>
                <a:off x="3207" y="2406"/>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0" name="Freeform 447"/>
              <p:cNvSpPr>
                <a:spLocks noChangeAspect="1"/>
              </p:cNvSpPr>
              <p:nvPr/>
            </p:nvSpPr>
            <p:spPr bwMode="auto">
              <a:xfrm>
                <a:off x="2931" y="1980"/>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1" name="Freeform 448"/>
              <p:cNvSpPr>
                <a:spLocks noChangeAspect="1"/>
              </p:cNvSpPr>
              <p:nvPr/>
            </p:nvSpPr>
            <p:spPr bwMode="auto">
              <a:xfrm>
                <a:off x="2931" y="1980"/>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2" name="Freeform 449"/>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3" name="Freeform 450"/>
              <p:cNvSpPr>
                <a:spLocks noChangeAspect="1"/>
              </p:cNvSpPr>
              <p:nvPr/>
            </p:nvSpPr>
            <p:spPr bwMode="auto">
              <a:xfrm>
                <a:off x="1863" y="1224"/>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4" name="Freeform 451"/>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5" name="Freeform 452"/>
              <p:cNvSpPr>
                <a:spLocks noChangeAspect="1"/>
              </p:cNvSpPr>
              <p:nvPr/>
            </p:nvSpPr>
            <p:spPr bwMode="auto">
              <a:xfrm>
                <a:off x="2445" y="1782"/>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6" name="Freeform 453"/>
              <p:cNvSpPr>
                <a:spLocks noChangeAspect="1"/>
              </p:cNvSpPr>
              <p:nvPr/>
            </p:nvSpPr>
            <p:spPr bwMode="auto">
              <a:xfrm>
                <a:off x="1485" y="1698"/>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7" name="Freeform 454"/>
              <p:cNvSpPr>
                <a:spLocks noChangeAspect="1"/>
              </p:cNvSpPr>
              <p:nvPr/>
            </p:nvSpPr>
            <p:spPr bwMode="auto">
              <a:xfrm>
                <a:off x="1485" y="1698"/>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8" name="Freeform 455"/>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29" name="Freeform 456"/>
              <p:cNvSpPr>
                <a:spLocks noChangeAspect="1"/>
              </p:cNvSpPr>
              <p:nvPr/>
            </p:nvSpPr>
            <p:spPr bwMode="auto">
              <a:xfrm>
                <a:off x="4233" y="1446"/>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0" name="Freeform 457"/>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1" name="Freeform 458"/>
              <p:cNvSpPr>
                <a:spLocks noChangeAspect="1"/>
              </p:cNvSpPr>
              <p:nvPr/>
            </p:nvSpPr>
            <p:spPr bwMode="auto">
              <a:xfrm>
                <a:off x="4125" y="1794"/>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2" name="Freeform 459"/>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3" name="Freeform 460"/>
              <p:cNvSpPr>
                <a:spLocks noChangeAspect="1"/>
              </p:cNvSpPr>
              <p:nvPr/>
            </p:nvSpPr>
            <p:spPr bwMode="auto">
              <a:xfrm>
                <a:off x="2049" y="2214"/>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4" name="Freeform 461"/>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5" name="Freeform 462"/>
              <p:cNvSpPr>
                <a:spLocks noChangeAspect="1"/>
              </p:cNvSpPr>
              <p:nvPr/>
            </p:nvSpPr>
            <p:spPr bwMode="auto">
              <a:xfrm>
                <a:off x="3843" y="1500"/>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6" name="Freeform 463"/>
              <p:cNvSpPr>
                <a:spLocks noChangeAspect="1"/>
              </p:cNvSpPr>
              <p:nvPr/>
            </p:nvSpPr>
            <p:spPr bwMode="auto">
              <a:xfrm>
                <a:off x="4155" y="2172"/>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7" name="Freeform 464"/>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8" name="Freeform 465"/>
              <p:cNvSpPr>
                <a:spLocks noChangeAspect="1"/>
              </p:cNvSpPr>
              <p:nvPr/>
            </p:nvSpPr>
            <p:spPr bwMode="auto">
              <a:xfrm>
                <a:off x="3651" y="2178"/>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39" name="Freeform 466"/>
              <p:cNvSpPr>
                <a:spLocks noChangeAspect="1"/>
              </p:cNvSpPr>
              <p:nvPr/>
            </p:nvSpPr>
            <p:spPr bwMode="auto">
              <a:xfrm>
                <a:off x="4149" y="2172"/>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0" name="Freeform 467"/>
              <p:cNvSpPr>
                <a:spLocks noChangeAspect="1"/>
              </p:cNvSpPr>
              <p:nvPr/>
            </p:nvSpPr>
            <p:spPr bwMode="auto">
              <a:xfrm>
                <a:off x="2475" y="1320"/>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1" name="Freeform 468"/>
              <p:cNvSpPr>
                <a:spLocks noChangeAspect="1"/>
              </p:cNvSpPr>
              <p:nvPr/>
            </p:nvSpPr>
            <p:spPr bwMode="auto">
              <a:xfrm>
                <a:off x="2475" y="1320"/>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2" name="Freeform 469"/>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3" name="Freeform 470"/>
              <p:cNvSpPr>
                <a:spLocks noChangeAspect="1"/>
              </p:cNvSpPr>
              <p:nvPr/>
            </p:nvSpPr>
            <p:spPr bwMode="auto">
              <a:xfrm>
                <a:off x="3561" y="1806"/>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4" name="Freeform 471"/>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5" name="Freeform 472"/>
              <p:cNvSpPr>
                <a:spLocks noChangeAspect="1"/>
              </p:cNvSpPr>
              <p:nvPr/>
            </p:nvSpPr>
            <p:spPr bwMode="auto">
              <a:xfrm>
                <a:off x="2475" y="2250"/>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6" name="Freeform 473"/>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7" name="Freeform 474"/>
              <p:cNvSpPr>
                <a:spLocks noChangeAspect="1"/>
              </p:cNvSpPr>
              <p:nvPr/>
            </p:nvSpPr>
            <p:spPr bwMode="auto">
              <a:xfrm>
                <a:off x="1311" y="1326"/>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8" name="Freeform 475"/>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49" name="Freeform 476"/>
              <p:cNvSpPr>
                <a:spLocks noChangeAspect="1"/>
              </p:cNvSpPr>
              <p:nvPr/>
            </p:nvSpPr>
            <p:spPr bwMode="auto">
              <a:xfrm>
                <a:off x="3801" y="1752"/>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0" name="Freeform 477"/>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1" name="Freeform 478"/>
              <p:cNvSpPr>
                <a:spLocks noChangeAspect="1"/>
              </p:cNvSpPr>
              <p:nvPr/>
            </p:nvSpPr>
            <p:spPr bwMode="auto">
              <a:xfrm>
                <a:off x="4299" y="1698"/>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2" name="Freeform 479"/>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3" name="Freeform 480"/>
              <p:cNvSpPr>
                <a:spLocks noChangeAspect="1"/>
              </p:cNvSpPr>
              <p:nvPr/>
            </p:nvSpPr>
            <p:spPr bwMode="auto">
              <a:xfrm>
                <a:off x="3717" y="2340"/>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4" name="Freeform 481"/>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5" name="Freeform 482"/>
              <p:cNvSpPr>
                <a:spLocks noChangeAspect="1"/>
              </p:cNvSpPr>
              <p:nvPr/>
            </p:nvSpPr>
            <p:spPr bwMode="auto">
              <a:xfrm>
                <a:off x="2457" y="1554"/>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6" name="Freeform 483"/>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7" name="Freeform 484"/>
              <p:cNvSpPr>
                <a:spLocks noChangeAspect="1"/>
              </p:cNvSpPr>
              <p:nvPr/>
            </p:nvSpPr>
            <p:spPr bwMode="auto">
              <a:xfrm>
                <a:off x="3279" y="2232"/>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8" name="Freeform 485"/>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59" name="Freeform 486"/>
              <p:cNvSpPr>
                <a:spLocks noChangeAspect="1"/>
              </p:cNvSpPr>
              <p:nvPr/>
            </p:nvSpPr>
            <p:spPr bwMode="auto">
              <a:xfrm>
                <a:off x="2211" y="2292"/>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0" name="Freeform 487"/>
              <p:cNvSpPr>
                <a:spLocks noChangeAspect="1"/>
              </p:cNvSpPr>
              <p:nvPr/>
            </p:nvSpPr>
            <p:spPr bwMode="auto">
              <a:xfrm>
                <a:off x="1803" y="1776"/>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1" name="Freeform 488"/>
              <p:cNvSpPr>
                <a:spLocks noChangeAspect="1"/>
              </p:cNvSpPr>
              <p:nvPr/>
            </p:nvSpPr>
            <p:spPr bwMode="auto">
              <a:xfrm>
                <a:off x="1803" y="1776"/>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2" name="Freeform 489"/>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3" name="Freeform 490"/>
              <p:cNvSpPr>
                <a:spLocks noChangeAspect="1"/>
              </p:cNvSpPr>
              <p:nvPr/>
            </p:nvSpPr>
            <p:spPr bwMode="auto">
              <a:xfrm>
                <a:off x="4155" y="1470"/>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4" name="Freeform 491"/>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5" name="Freeform 492"/>
              <p:cNvSpPr>
                <a:spLocks noChangeAspect="1"/>
              </p:cNvSpPr>
              <p:nvPr/>
            </p:nvSpPr>
            <p:spPr bwMode="auto">
              <a:xfrm>
                <a:off x="4167" y="2052"/>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6" name="Freeform 493"/>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7" name="Freeform 494"/>
              <p:cNvSpPr>
                <a:spLocks noChangeAspect="1"/>
              </p:cNvSpPr>
              <p:nvPr/>
            </p:nvSpPr>
            <p:spPr bwMode="auto">
              <a:xfrm>
                <a:off x="4137" y="2052"/>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8" name="Freeform 495"/>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69" name="Freeform 496"/>
              <p:cNvSpPr>
                <a:spLocks noChangeAspect="1"/>
              </p:cNvSpPr>
              <p:nvPr/>
            </p:nvSpPr>
            <p:spPr bwMode="auto">
              <a:xfrm>
                <a:off x="3681" y="1980"/>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0" name="Freeform 497"/>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1" name="Freeform 498"/>
              <p:cNvSpPr>
                <a:spLocks noChangeAspect="1"/>
              </p:cNvSpPr>
              <p:nvPr/>
            </p:nvSpPr>
            <p:spPr bwMode="auto">
              <a:xfrm>
                <a:off x="1419" y="1140"/>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2" name="Freeform 499"/>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3" name="Freeform 500"/>
              <p:cNvSpPr>
                <a:spLocks noChangeAspect="1"/>
              </p:cNvSpPr>
              <p:nvPr/>
            </p:nvSpPr>
            <p:spPr bwMode="auto">
              <a:xfrm>
                <a:off x="3723" y="1908"/>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4" name="Freeform 501"/>
              <p:cNvSpPr>
                <a:spLocks noChangeAspect="1"/>
              </p:cNvSpPr>
              <p:nvPr/>
            </p:nvSpPr>
            <p:spPr bwMode="auto">
              <a:xfrm>
                <a:off x="3081" y="1488"/>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5" name="Freeform 502"/>
              <p:cNvSpPr>
                <a:spLocks noChangeAspect="1"/>
              </p:cNvSpPr>
              <p:nvPr/>
            </p:nvSpPr>
            <p:spPr bwMode="auto">
              <a:xfrm>
                <a:off x="3081" y="1488"/>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6" name="Freeform 503"/>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877" name="Freeform 504"/>
              <p:cNvSpPr>
                <a:spLocks noChangeAspect="1"/>
              </p:cNvSpPr>
              <p:nvPr/>
            </p:nvSpPr>
            <p:spPr bwMode="auto">
              <a:xfrm>
                <a:off x="2037" y="1578"/>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grpSp>
        <p:sp>
          <p:nvSpPr>
            <p:cNvPr id="19754" name="Rectangle 505"/>
            <p:cNvSpPr>
              <a:spLocks noChangeArrowheads="1"/>
            </p:cNvSpPr>
            <p:nvPr/>
          </p:nvSpPr>
          <p:spPr bwMode="auto">
            <a:xfrm>
              <a:off x="2639" y="2592"/>
              <a:ext cx="576" cy="240"/>
            </a:xfrm>
            <a:prstGeom prst="rect">
              <a:avLst/>
            </a:prstGeom>
            <a:noFill/>
            <a:ln w="9525">
              <a:noFill/>
              <a:miter lim="800000"/>
              <a:headEnd/>
              <a:tailEnd/>
            </a:ln>
          </p:spPr>
          <p:txBody>
            <a:bodyPr wrap="none" anchor="ctr"/>
            <a:lstStyle/>
            <a:p>
              <a:pPr algn="ctr" eaLnBrk="0" fontAlgn="base" hangingPunct="0">
                <a:spcBef>
                  <a:spcPct val="0"/>
                </a:spcBef>
                <a:spcAft>
                  <a:spcPct val="0"/>
                </a:spcAft>
              </a:pPr>
              <a:r>
                <a:rPr lang="en-US" sz="1600" b="1" dirty="0">
                  <a:latin typeface="Garamond" pitchFamily="18" charset="0"/>
                </a:rPr>
                <a:t>2000</a:t>
              </a:r>
            </a:p>
          </p:txBody>
        </p:sp>
      </p:grpSp>
      <p:grpSp>
        <p:nvGrpSpPr>
          <p:cNvPr id="19465" name="Group 756"/>
          <p:cNvGrpSpPr>
            <a:grpSpLocks/>
          </p:cNvGrpSpPr>
          <p:nvPr/>
        </p:nvGrpSpPr>
        <p:grpSpPr bwMode="auto">
          <a:xfrm>
            <a:off x="2657476" y="3184526"/>
            <a:ext cx="7477125" cy="320675"/>
            <a:chOff x="405" y="3744"/>
            <a:chExt cx="4710" cy="202"/>
          </a:xfrm>
        </p:grpSpPr>
        <p:sp>
          <p:nvSpPr>
            <p:cNvPr id="19745" name="Text Box 757"/>
            <p:cNvSpPr txBox="1">
              <a:spLocks noChangeArrowheads="1"/>
            </p:cNvSpPr>
            <p:nvPr/>
          </p:nvSpPr>
          <p:spPr bwMode="auto">
            <a:xfrm>
              <a:off x="411" y="3744"/>
              <a:ext cx="4245" cy="194"/>
            </a:xfrm>
            <a:prstGeom prst="rect">
              <a:avLst/>
            </a:prstGeom>
            <a:solidFill>
              <a:schemeClr val="bg1"/>
            </a:solidFill>
            <a:ln w="8001">
              <a:noFill/>
              <a:miter lim="800000"/>
              <a:headEnd/>
              <a:tailEnd/>
            </a:ln>
          </p:spPr>
          <p:txBody>
            <a:bodyPr>
              <a:spAutoFit/>
            </a:bodyPr>
            <a:lstStyle/>
            <a:p>
              <a:pPr eaLnBrk="0" fontAlgn="base" hangingPunct="0">
                <a:spcBef>
                  <a:spcPct val="50000"/>
                </a:spcBef>
                <a:spcAft>
                  <a:spcPct val="0"/>
                </a:spcAft>
              </a:pPr>
              <a:r>
                <a:rPr lang="en-US" sz="1400" dirty="0">
                  <a:solidFill>
                    <a:srgbClr val="000000"/>
                  </a:solidFill>
                  <a:latin typeface="Garamond" pitchFamily="18" charset="0"/>
                </a:rPr>
                <a:t>      No Data       &lt;14.0%        14.0%–17.9%        18.0%–21.9%       22.0%–25.9%      </a:t>
              </a:r>
              <a:r>
                <a:rPr lang="en-US" sz="1400" u="sng" dirty="0">
                  <a:solidFill>
                    <a:srgbClr val="000000"/>
                  </a:solidFill>
                  <a:latin typeface="Garamond" pitchFamily="18" charset="0"/>
                </a:rPr>
                <a:t>&gt; </a:t>
              </a:r>
              <a:r>
                <a:rPr lang="en-US" sz="1400" dirty="0">
                  <a:solidFill>
                    <a:srgbClr val="000000"/>
                  </a:solidFill>
                  <a:latin typeface="Garamond" pitchFamily="18" charset="0"/>
                </a:rPr>
                <a:t>26.0%</a:t>
              </a:r>
            </a:p>
          </p:txBody>
        </p:sp>
        <p:sp>
          <p:nvSpPr>
            <p:cNvPr id="19746" name="Rectangle 758"/>
            <p:cNvSpPr>
              <a:spLocks noChangeArrowheads="1"/>
            </p:cNvSpPr>
            <p:nvPr/>
          </p:nvSpPr>
          <p:spPr bwMode="auto">
            <a:xfrm>
              <a:off x="405" y="3754"/>
              <a:ext cx="4710" cy="192"/>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7" name="Rectangle 759"/>
            <p:cNvSpPr>
              <a:spLocks noChangeArrowheads="1"/>
            </p:cNvSpPr>
            <p:nvPr/>
          </p:nvSpPr>
          <p:spPr bwMode="auto">
            <a:xfrm>
              <a:off x="461" y="3802"/>
              <a:ext cx="86" cy="86"/>
            </a:xfrm>
            <a:prstGeom prst="rect">
              <a:avLst/>
            </a:prstGeom>
            <a:solidFill>
              <a:srgbClr val="FFFFFF"/>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8" name="Rectangle 760"/>
            <p:cNvSpPr>
              <a:spLocks noChangeArrowheads="1"/>
            </p:cNvSpPr>
            <p:nvPr/>
          </p:nvSpPr>
          <p:spPr bwMode="auto">
            <a:xfrm>
              <a:off x="1141" y="3802"/>
              <a:ext cx="86" cy="86"/>
            </a:xfrm>
            <a:prstGeom prst="rect">
              <a:avLst/>
            </a:prstGeom>
            <a:solidFill>
              <a:srgbClr val="E8D898"/>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9" name="Rectangle 761"/>
            <p:cNvSpPr>
              <a:spLocks noChangeArrowheads="1"/>
            </p:cNvSpPr>
            <p:nvPr/>
          </p:nvSpPr>
          <p:spPr bwMode="auto">
            <a:xfrm>
              <a:off x="1669" y="3802"/>
              <a:ext cx="86" cy="86"/>
            </a:xfrm>
            <a:prstGeom prst="rect">
              <a:avLst/>
            </a:prstGeom>
            <a:solidFill>
              <a:srgbClr val="FFAA00"/>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0" name="Rectangle 762"/>
            <p:cNvSpPr>
              <a:spLocks noChangeArrowheads="1"/>
            </p:cNvSpPr>
            <p:nvPr/>
          </p:nvSpPr>
          <p:spPr bwMode="auto">
            <a:xfrm>
              <a:off x="2496" y="3802"/>
              <a:ext cx="86" cy="86"/>
            </a:xfrm>
            <a:prstGeom prst="rect">
              <a:avLst/>
            </a:prstGeom>
            <a:solidFill>
              <a:srgbClr val="FF8C00"/>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1" name="Rectangle 763"/>
            <p:cNvSpPr>
              <a:spLocks noChangeArrowheads="1"/>
            </p:cNvSpPr>
            <p:nvPr/>
          </p:nvSpPr>
          <p:spPr bwMode="auto">
            <a:xfrm>
              <a:off x="3301" y="3802"/>
              <a:ext cx="86" cy="86"/>
            </a:xfrm>
            <a:prstGeom prst="rect">
              <a:avLst/>
            </a:prstGeom>
            <a:solidFill>
              <a:srgbClr val="FF4500"/>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52" name="Rectangle 764"/>
            <p:cNvSpPr>
              <a:spLocks noChangeArrowheads="1"/>
            </p:cNvSpPr>
            <p:nvPr/>
          </p:nvSpPr>
          <p:spPr bwMode="auto">
            <a:xfrm>
              <a:off x="4107" y="3802"/>
              <a:ext cx="86" cy="86"/>
            </a:xfrm>
            <a:prstGeom prst="rect">
              <a:avLst/>
            </a:prstGeom>
            <a:solidFill>
              <a:srgbClr val="B22222"/>
            </a:solidFill>
            <a:ln w="9525">
              <a:solidFill>
                <a:schemeClr val="tx1"/>
              </a:solidFill>
              <a:miter lim="800000"/>
              <a:headEnd/>
              <a:tailEnd/>
            </a:ln>
          </p:spPr>
          <p:txBody>
            <a:bodyPr/>
            <a:lstStyle/>
            <a:p>
              <a:pPr eaLnBrk="0" fontAlgn="base" hangingPunct="0">
                <a:spcBef>
                  <a:spcPct val="0"/>
                </a:spcBef>
                <a:spcAft>
                  <a:spcPct val="0"/>
                </a:spcAft>
              </a:pPr>
              <a:r>
                <a:rPr lang="en-US" dirty="0">
                  <a:solidFill>
                    <a:srgbClr val="000000"/>
                  </a:solidFill>
                  <a:latin typeface="Garamond" pitchFamily="18" charset="0"/>
                </a:rPr>
                <a:t> </a:t>
              </a:r>
            </a:p>
          </p:txBody>
        </p:sp>
      </p:grpSp>
      <p:grpSp>
        <p:nvGrpSpPr>
          <p:cNvPr id="19466" name="Group 765"/>
          <p:cNvGrpSpPr>
            <a:grpSpLocks/>
          </p:cNvGrpSpPr>
          <p:nvPr/>
        </p:nvGrpSpPr>
        <p:grpSpPr bwMode="auto">
          <a:xfrm>
            <a:off x="2682876" y="5827714"/>
            <a:ext cx="7451725" cy="344487"/>
            <a:chOff x="405" y="3383"/>
            <a:chExt cx="4694" cy="217"/>
          </a:xfrm>
        </p:grpSpPr>
        <p:sp>
          <p:nvSpPr>
            <p:cNvPr id="19737" name="Text Box 766"/>
            <p:cNvSpPr txBox="1">
              <a:spLocks noChangeArrowheads="1"/>
            </p:cNvSpPr>
            <p:nvPr/>
          </p:nvSpPr>
          <p:spPr bwMode="auto">
            <a:xfrm>
              <a:off x="405" y="3383"/>
              <a:ext cx="4310" cy="194"/>
            </a:xfrm>
            <a:prstGeom prst="rect">
              <a:avLst/>
            </a:prstGeom>
            <a:solidFill>
              <a:schemeClr val="bg1"/>
            </a:solidFill>
            <a:ln w="8001">
              <a:noFill/>
              <a:miter lim="800000"/>
              <a:headEnd/>
              <a:tailEnd/>
            </a:ln>
          </p:spPr>
          <p:txBody>
            <a:bodyPr>
              <a:spAutoFit/>
            </a:bodyPr>
            <a:lstStyle/>
            <a:p>
              <a:pPr eaLnBrk="0" fontAlgn="base" hangingPunct="0">
                <a:spcBef>
                  <a:spcPct val="50000"/>
                </a:spcBef>
                <a:spcAft>
                  <a:spcPct val="0"/>
                </a:spcAft>
              </a:pPr>
              <a:r>
                <a:rPr lang="en-US" sz="1400" dirty="0">
                  <a:solidFill>
                    <a:srgbClr val="000000"/>
                  </a:solidFill>
                  <a:latin typeface="Garamond" pitchFamily="18" charset="0"/>
                </a:rPr>
                <a:t>      No Data         &lt;4.5%         4.5%–5.9%           6.0%–7.4%        7.5%–8.9%            </a:t>
              </a:r>
              <a:r>
                <a:rPr lang="en-US" sz="1400" u="sng" dirty="0">
                  <a:solidFill>
                    <a:srgbClr val="000000"/>
                  </a:solidFill>
                  <a:latin typeface="Garamond" pitchFamily="18" charset="0"/>
                </a:rPr>
                <a:t>&gt;</a:t>
              </a:r>
              <a:r>
                <a:rPr lang="en-US" sz="1400" dirty="0">
                  <a:solidFill>
                    <a:srgbClr val="000000"/>
                  </a:solidFill>
                  <a:latin typeface="Garamond" pitchFamily="18" charset="0"/>
                </a:rPr>
                <a:t>9.0%</a:t>
              </a:r>
            </a:p>
          </p:txBody>
        </p:sp>
        <p:sp>
          <p:nvSpPr>
            <p:cNvPr id="19738" name="Rectangle 767"/>
            <p:cNvSpPr>
              <a:spLocks noChangeArrowheads="1"/>
            </p:cNvSpPr>
            <p:nvPr/>
          </p:nvSpPr>
          <p:spPr bwMode="auto">
            <a:xfrm>
              <a:off x="405" y="3383"/>
              <a:ext cx="4694" cy="217"/>
            </a:xfrm>
            <a:prstGeom prst="rect">
              <a:avLst/>
            </a:prstGeom>
            <a:noFill/>
            <a:ln w="9525">
              <a:noFill/>
              <a:miter lim="800000"/>
              <a:headEnd/>
              <a:tailEnd/>
            </a:ln>
          </p:spPr>
          <p:txBody>
            <a:bodyPr wrap="none" anchor="ctr"/>
            <a:lstStyle/>
            <a:p>
              <a:pPr eaLnBrk="0" fontAlgn="base" hangingPunct="0">
                <a:spcBef>
                  <a:spcPct val="0"/>
                </a:spcBef>
                <a:spcAft>
                  <a:spcPct val="0"/>
                </a:spcAft>
              </a:pPr>
              <a:endParaRPr lang="en-US">
                <a:solidFill>
                  <a:srgbClr val="000000"/>
                </a:solidFill>
                <a:latin typeface="Garamond" pitchFamily="18" charset="0"/>
              </a:endParaRPr>
            </a:p>
          </p:txBody>
        </p:sp>
        <p:sp>
          <p:nvSpPr>
            <p:cNvPr id="19739" name="Rectangle 768"/>
            <p:cNvSpPr>
              <a:spLocks noChangeArrowheads="1"/>
            </p:cNvSpPr>
            <p:nvPr/>
          </p:nvSpPr>
          <p:spPr bwMode="auto">
            <a:xfrm>
              <a:off x="472" y="3437"/>
              <a:ext cx="86" cy="86"/>
            </a:xfrm>
            <a:prstGeom prst="rect">
              <a:avLst/>
            </a:prstGeom>
            <a:solidFill>
              <a:srgbClr val="FFFFFF"/>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0" name="Rectangle 769"/>
            <p:cNvSpPr>
              <a:spLocks noChangeArrowheads="1"/>
            </p:cNvSpPr>
            <p:nvPr/>
          </p:nvSpPr>
          <p:spPr bwMode="auto">
            <a:xfrm>
              <a:off x="1145" y="3437"/>
              <a:ext cx="86" cy="86"/>
            </a:xfrm>
            <a:prstGeom prst="rect">
              <a:avLst/>
            </a:prstGeom>
            <a:solidFill>
              <a:srgbClr val="E8D898"/>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1" name="Rectangle 770"/>
            <p:cNvSpPr>
              <a:spLocks noChangeArrowheads="1"/>
            </p:cNvSpPr>
            <p:nvPr/>
          </p:nvSpPr>
          <p:spPr bwMode="auto">
            <a:xfrm>
              <a:off x="1691" y="3437"/>
              <a:ext cx="86" cy="86"/>
            </a:xfrm>
            <a:prstGeom prst="rect">
              <a:avLst/>
            </a:prstGeom>
            <a:solidFill>
              <a:srgbClr val="FFAA00"/>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2" name="Rectangle 771"/>
            <p:cNvSpPr>
              <a:spLocks noChangeArrowheads="1"/>
            </p:cNvSpPr>
            <p:nvPr/>
          </p:nvSpPr>
          <p:spPr bwMode="auto">
            <a:xfrm>
              <a:off x="2498" y="3437"/>
              <a:ext cx="86" cy="86"/>
            </a:xfrm>
            <a:prstGeom prst="rect">
              <a:avLst/>
            </a:prstGeom>
            <a:solidFill>
              <a:srgbClr val="FF8C00"/>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3" name="Rectangle 772"/>
            <p:cNvSpPr>
              <a:spLocks noChangeArrowheads="1"/>
            </p:cNvSpPr>
            <p:nvPr/>
          </p:nvSpPr>
          <p:spPr bwMode="auto">
            <a:xfrm>
              <a:off x="3237" y="3437"/>
              <a:ext cx="86" cy="86"/>
            </a:xfrm>
            <a:prstGeom prst="rect">
              <a:avLst/>
            </a:prstGeom>
            <a:solidFill>
              <a:srgbClr val="FF4500"/>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sp>
          <p:nvSpPr>
            <p:cNvPr id="19744" name="Rectangle 773"/>
            <p:cNvSpPr>
              <a:spLocks noChangeArrowheads="1"/>
            </p:cNvSpPr>
            <p:nvPr/>
          </p:nvSpPr>
          <p:spPr bwMode="auto">
            <a:xfrm>
              <a:off x="4053" y="3437"/>
              <a:ext cx="86" cy="86"/>
            </a:xfrm>
            <a:prstGeom prst="rect">
              <a:avLst/>
            </a:prstGeom>
            <a:solidFill>
              <a:srgbClr val="B22222"/>
            </a:solidFill>
            <a:ln w="9525">
              <a:solidFill>
                <a:schemeClr val="tx1"/>
              </a:solidFill>
              <a:miter lim="800000"/>
              <a:headEnd/>
              <a:tailEnd/>
            </a:ln>
          </p:spPr>
          <p:txBody>
            <a:bodyPr/>
            <a:lstStyle/>
            <a:p>
              <a:pPr eaLnBrk="0" fontAlgn="base" hangingPunct="0">
                <a:spcBef>
                  <a:spcPct val="0"/>
                </a:spcBef>
                <a:spcAft>
                  <a:spcPct val="0"/>
                </a:spcAft>
              </a:pPr>
              <a:endParaRPr lang="en-US">
                <a:solidFill>
                  <a:srgbClr val="000000"/>
                </a:solidFill>
                <a:latin typeface="Garamond" pitchFamily="18" charset="0"/>
              </a:endParaRPr>
            </a:p>
          </p:txBody>
        </p:sp>
      </p:grpSp>
      <p:sp>
        <p:nvSpPr>
          <p:cNvPr id="19467" name="Rectangle 774"/>
          <p:cNvSpPr>
            <a:spLocks noChangeArrowheads="1"/>
          </p:cNvSpPr>
          <p:nvPr/>
        </p:nvSpPr>
        <p:spPr bwMode="auto">
          <a:xfrm rot="10800000" flipV="1">
            <a:off x="2667000" y="6248400"/>
            <a:ext cx="6553200" cy="457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200" dirty="0">
                <a:solidFill>
                  <a:srgbClr val="FFFFFF"/>
                </a:solidFill>
                <a:latin typeface="Garamond" pitchFamily="18" charset="0"/>
              </a:rPr>
              <a:t>CDC’s Division of Diabetes Translation. National Diabetes Surveillance System available at http://www.cdc.gov/diabetes/statistics</a:t>
            </a:r>
          </a:p>
        </p:txBody>
      </p:sp>
      <p:pic>
        <p:nvPicPr>
          <p:cNvPr id="19468" name="Picture 775"/>
          <p:cNvPicPr>
            <a:picLocks noChangeAspect="1" noChangeArrowheads="1"/>
          </p:cNvPicPr>
          <p:nvPr/>
        </p:nvPicPr>
        <p:blipFill>
          <a:blip r:embed="rId4" cstate="print"/>
          <a:srcRect/>
          <a:stretch>
            <a:fillRect/>
          </a:stretch>
        </p:blipFill>
        <p:spPr bwMode="auto">
          <a:xfrm>
            <a:off x="9829800" y="6207126"/>
            <a:ext cx="685800" cy="498475"/>
          </a:xfrm>
          <a:prstGeom prst="rect">
            <a:avLst/>
          </a:prstGeom>
          <a:noFill/>
          <a:ln w="9525">
            <a:noFill/>
            <a:miter lim="800000"/>
            <a:headEnd/>
            <a:tailEnd/>
          </a:ln>
        </p:spPr>
      </p:pic>
      <p:pic>
        <p:nvPicPr>
          <p:cNvPr id="19469" name="Picture 776" descr="hhs logo"/>
          <p:cNvPicPr>
            <a:picLocks noChangeAspect="1" noChangeArrowheads="1"/>
          </p:cNvPicPr>
          <p:nvPr/>
        </p:nvPicPr>
        <p:blipFill>
          <a:blip r:embed="rId5" cstate="print"/>
          <a:srcRect/>
          <a:stretch>
            <a:fillRect/>
          </a:stretch>
        </p:blipFill>
        <p:spPr bwMode="auto">
          <a:xfrm>
            <a:off x="1600200" y="6248400"/>
            <a:ext cx="609600" cy="609600"/>
          </a:xfrm>
          <a:prstGeom prst="rect">
            <a:avLst/>
          </a:prstGeom>
          <a:noFill/>
          <a:ln w="9525">
            <a:noFill/>
            <a:miter lim="800000"/>
            <a:headEnd/>
            <a:tailEnd/>
          </a:ln>
        </p:spPr>
      </p:pic>
      <p:sp>
        <p:nvSpPr>
          <p:cNvPr id="926" name="Rectangle 379"/>
          <p:cNvSpPr>
            <a:spLocks noChangeArrowheads="1"/>
          </p:cNvSpPr>
          <p:nvPr/>
        </p:nvSpPr>
        <p:spPr bwMode="auto">
          <a:xfrm>
            <a:off x="8287349" y="1374775"/>
            <a:ext cx="914400" cy="381000"/>
          </a:xfrm>
          <a:prstGeom prst="rect">
            <a:avLst/>
          </a:prstGeom>
          <a:noFill/>
          <a:ln w="9525">
            <a:noFill/>
            <a:miter lim="800000"/>
            <a:headEnd/>
            <a:tailEnd/>
          </a:ln>
        </p:spPr>
        <p:txBody>
          <a:bodyPr wrap="none" anchor="ctr"/>
          <a:lstStyle/>
          <a:p>
            <a:pPr algn="ctr" eaLnBrk="0" fontAlgn="base" hangingPunct="0">
              <a:spcBef>
                <a:spcPct val="0"/>
              </a:spcBef>
              <a:spcAft>
                <a:spcPct val="0"/>
              </a:spcAft>
            </a:pPr>
            <a:r>
              <a:rPr lang="en-US" sz="1600" b="1" dirty="0">
                <a:latin typeface="Garamond" pitchFamily="18" charset="0"/>
              </a:rPr>
              <a:t>2013</a:t>
            </a:r>
          </a:p>
        </p:txBody>
      </p:sp>
      <p:sp>
        <p:nvSpPr>
          <p:cNvPr id="1088" name="Rectangle 505"/>
          <p:cNvSpPr>
            <a:spLocks noChangeArrowheads="1"/>
          </p:cNvSpPr>
          <p:nvPr/>
        </p:nvSpPr>
        <p:spPr bwMode="auto">
          <a:xfrm>
            <a:off x="8458704" y="3962400"/>
            <a:ext cx="914400" cy="381000"/>
          </a:xfrm>
          <a:prstGeom prst="rect">
            <a:avLst/>
          </a:prstGeom>
          <a:noFill/>
          <a:ln w="9525">
            <a:noFill/>
            <a:miter lim="800000"/>
            <a:headEnd/>
            <a:tailEnd/>
          </a:ln>
        </p:spPr>
        <p:txBody>
          <a:bodyPr wrap="none" anchor="ctr"/>
          <a:lstStyle/>
          <a:p>
            <a:pPr algn="ctr" eaLnBrk="0" fontAlgn="base" hangingPunct="0">
              <a:spcBef>
                <a:spcPct val="0"/>
              </a:spcBef>
              <a:spcAft>
                <a:spcPct val="0"/>
              </a:spcAft>
            </a:pPr>
            <a:r>
              <a:rPr lang="en-US" sz="1600" b="1" dirty="0">
                <a:latin typeface="Garamond" pitchFamily="18" charset="0"/>
              </a:rPr>
              <a:t>2013</a:t>
            </a:r>
          </a:p>
        </p:txBody>
      </p:sp>
    </p:spTree>
    <p:custDataLst>
      <p:tags r:id="rId1"/>
    </p:custDataLst>
    <p:extLst>
      <p:ext uri="{BB962C8B-B14F-4D97-AF65-F5344CB8AC3E}">
        <p14:creationId xmlns:p14="http://schemas.microsoft.com/office/powerpoint/2010/main" val="3620949585"/>
      </p:ext>
    </p:extLst>
  </p:cSld>
  <p:clrMapOvr>
    <a:masterClrMapping/>
  </p:clrMapOvr>
  <mc:AlternateContent xmlns:mc="http://schemas.openxmlformats.org/markup-compatibility/2006" xmlns:p14="http://schemas.microsoft.com/office/powerpoint/2010/main">
    <mc:Choice Requires="p14">
      <p:transition spd="slow" p14:dur="1250" advTm="71423">
        <p:zoom/>
      </p:transition>
    </mc:Choice>
    <mc:Fallback xmlns="">
      <p:transition spd="slow" advTm="71423">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 graph of selected risk factors among persons with TB disease by origin of birth in the United States in 2023.">
            <a:extLst>
              <a:ext uri="{FF2B5EF4-FFF2-40B4-BE49-F238E27FC236}">
                <a16:creationId xmlns:a16="http://schemas.microsoft.com/office/drawing/2014/main" id="{8C291285-F0EC-86D2-79E1-0983304BC9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3632" y="207366"/>
            <a:ext cx="9084735" cy="5110163"/>
          </a:xfrm>
          <a:prstGeom prst="rect">
            <a:avLst/>
          </a:prstGeom>
          <a:solidFill>
            <a:srgbClr val="FFFFFF"/>
          </a:solidFill>
        </p:spPr>
      </p:pic>
      <p:sp>
        <p:nvSpPr>
          <p:cNvPr id="4" name="TextBox 3">
            <a:extLst>
              <a:ext uri="{FF2B5EF4-FFF2-40B4-BE49-F238E27FC236}">
                <a16:creationId xmlns:a16="http://schemas.microsoft.com/office/drawing/2014/main" id="{2AA22FEA-9C3D-D36F-C655-B96B1609053E}"/>
              </a:ext>
            </a:extLst>
          </p:cNvPr>
          <p:cNvSpPr txBox="1"/>
          <p:nvPr/>
        </p:nvSpPr>
        <p:spPr>
          <a:xfrm>
            <a:off x="3200400" y="5486400"/>
            <a:ext cx="6093994" cy="1200329"/>
          </a:xfrm>
          <a:prstGeom prst="rect">
            <a:avLst/>
          </a:prstGeom>
          <a:noFill/>
        </p:spPr>
        <p:txBody>
          <a:bodyPr wrap="square">
            <a:spAutoFit/>
          </a:bodyPr>
          <a:lstStyle/>
          <a:p>
            <a:r>
              <a:rPr lang="en-US" dirty="0"/>
              <a:t>In 2023, 2,251 (23.4%) of persons with TB disease reported also having diabetes mellitus. A higher percentage of non-U.S.–born persons (25.6%) reported having diabetes mellitus compared with U.S.-born persons (16.3%).</a:t>
            </a:r>
          </a:p>
        </p:txBody>
      </p:sp>
    </p:spTree>
    <p:extLst>
      <p:ext uri="{BB962C8B-B14F-4D97-AF65-F5344CB8AC3E}">
        <p14:creationId xmlns:p14="http://schemas.microsoft.com/office/powerpoint/2010/main" val="12093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1367420"/>
            <a:ext cx="6007100" cy="454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flipV="1">
            <a:off x="2768600" y="4648200"/>
            <a:ext cx="6451600"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9" name="TextBox 8"/>
          <p:cNvSpPr txBox="1"/>
          <p:nvPr/>
        </p:nvSpPr>
        <p:spPr>
          <a:xfrm>
            <a:off x="2286000" y="5934527"/>
            <a:ext cx="7391400" cy="415498"/>
          </a:xfrm>
          <a:prstGeom prst="rect">
            <a:avLst/>
          </a:prstGeom>
          <a:noFill/>
        </p:spPr>
        <p:txBody>
          <a:bodyPr wrap="square" rtlCol="0">
            <a:spAutoFit/>
          </a:bodyPr>
          <a:lstStyle/>
          <a:p>
            <a:pPr algn="ctr"/>
            <a:r>
              <a:rPr lang="en-US" sz="1050" dirty="0"/>
              <a:t>The role of diabetes mellitus in the higher prevalence of tuberculosis among Hispanics; </a:t>
            </a:r>
          </a:p>
          <a:p>
            <a:pPr algn="ctr"/>
            <a:r>
              <a:rPr lang="en-US" sz="1050" dirty="0" err="1"/>
              <a:t>Pablos</a:t>
            </a:r>
            <a:r>
              <a:rPr lang="en-US" sz="1050" dirty="0"/>
              <a:t> M.A.; Am J Public Health 1997; 87:574-9</a:t>
            </a:r>
          </a:p>
        </p:txBody>
      </p:sp>
      <p:sp>
        <p:nvSpPr>
          <p:cNvPr id="2" name="Title 1"/>
          <p:cNvSpPr>
            <a:spLocks noGrp="1"/>
          </p:cNvSpPr>
          <p:nvPr>
            <p:ph type="title"/>
          </p:nvPr>
        </p:nvSpPr>
        <p:spPr>
          <a:xfrm>
            <a:off x="2438400" y="258892"/>
            <a:ext cx="8229600" cy="685800"/>
          </a:xfrm>
        </p:spPr>
        <p:txBody>
          <a:bodyPr>
            <a:normAutofit/>
          </a:bodyPr>
          <a:lstStyle/>
          <a:p>
            <a:r>
              <a:rPr lang="en-US" dirty="0">
                <a:solidFill>
                  <a:srgbClr val="0000FF"/>
                </a:solidFill>
              </a:rPr>
              <a:t>Chronic Kidney Disease and TB</a:t>
            </a:r>
          </a:p>
        </p:txBody>
      </p:sp>
    </p:spTree>
    <p:custDataLst>
      <p:tags r:id="rId1"/>
    </p:custDataLst>
    <p:extLst>
      <p:ext uri="{BB962C8B-B14F-4D97-AF65-F5344CB8AC3E}">
        <p14:creationId xmlns:p14="http://schemas.microsoft.com/office/powerpoint/2010/main" val="3185261860"/>
      </p:ext>
    </p:extLst>
  </p:cSld>
  <p:clrMapOvr>
    <a:masterClrMapping/>
  </p:clrMapOvr>
  <mc:AlternateContent xmlns:mc="http://schemas.openxmlformats.org/markup-compatibility/2006" xmlns:p14="http://schemas.microsoft.com/office/powerpoint/2010/main">
    <mc:Choice Requires="p14">
      <p:transition spd="slow" p14:dur="2000" advTm="39057"/>
    </mc:Choice>
    <mc:Fallback xmlns="">
      <p:transition spd="slow" advTm="390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680" y="609600"/>
            <a:ext cx="9546771" cy="912808"/>
          </a:xfrm>
        </p:spPr>
        <p:txBody>
          <a:bodyPr>
            <a:normAutofit fontScale="90000"/>
          </a:bodyPr>
          <a:lstStyle/>
          <a:p>
            <a:pPr algn="ctr"/>
            <a:r>
              <a:rPr lang="en-US" dirty="0">
                <a:solidFill>
                  <a:srgbClr val="0000FF"/>
                </a:solidFill>
              </a:rPr>
              <a:t>Malnutrition and Progression from Latent to Active TB</a:t>
            </a:r>
          </a:p>
        </p:txBody>
      </p:sp>
      <p:sp>
        <p:nvSpPr>
          <p:cNvPr id="3" name="Content Placeholder 2"/>
          <p:cNvSpPr>
            <a:spLocks noGrp="1"/>
          </p:cNvSpPr>
          <p:nvPr>
            <p:ph sz="half" idx="1"/>
          </p:nvPr>
        </p:nvSpPr>
        <p:spPr>
          <a:xfrm>
            <a:off x="1600200" y="2438400"/>
            <a:ext cx="4876800" cy="3657600"/>
          </a:xfrm>
        </p:spPr>
        <p:txBody>
          <a:bodyPr/>
          <a:lstStyle/>
          <a:p>
            <a:r>
              <a:rPr lang="en-US" dirty="0"/>
              <a:t>Ecologic Study</a:t>
            </a:r>
          </a:p>
          <a:p>
            <a:pPr lvl="1"/>
            <a:r>
              <a:rPr lang="en-US" dirty="0"/>
              <a:t>Prisoners of War</a:t>
            </a:r>
          </a:p>
          <a:p>
            <a:pPr lvl="2"/>
            <a:r>
              <a:rPr lang="en-US" sz="1800" dirty="0"/>
              <a:t>British soldiers given food supplements – TB incidence 1.2%</a:t>
            </a:r>
          </a:p>
          <a:p>
            <a:pPr lvl="2"/>
            <a:endParaRPr lang="en-US" sz="1800" dirty="0"/>
          </a:p>
          <a:p>
            <a:pPr lvl="2"/>
            <a:r>
              <a:rPr lang="en-US" sz="1800" dirty="0"/>
              <a:t>Russian </a:t>
            </a:r>
            <a:r>
              <a:rPr lang="en-US" sz="1800" dirty="0" err="1"/>
              <a:t>soliders</a:t>
            </a:r>
            <a:r>
              <a:rPr lang="en-US" sz="1800" dirty="0"/>
              <a:t> not given food supplements – TB incidence 15-19%</a:t>
            </a:r>
          </a:p>
          <a:p>
            <a:pPr lvl="3"/>
            <a:r>
              <a:rPr lang="en-US" sz="1400" dirty="0" err="1"/>
              <a:t>Leyton</a:t>
            </a:r>
            <a:r>
              <a:rPr lang="en-US" sz="1400" dirty="0"/>
              <a:t> G B. Effects of slow starvation. Lancet 1946; 2: 253–255</a:t>
            </a:r>
          </a:p>
          <a:p>
            <a:endParaRPr lang="en-US" dirty="0"/>
          </a:p>
        </p:txBody>
      </p:sp>
      <p:pic>
        <p:nvPicPr>
          <p:cNvPr id="6" name="Picture 5"/>
          <p:cNvPicPr>
            <a:picLocks noChangeAspect="1"/>
          </p:cNvPicPr>
          <p:nvPr/>
        </p:nvPicPr>
        <p:blipFill>
          <a:blip r:embed="rId4"/>
          <a:stretch>
            <a:fillRect/>
          </a:stretch>
        </p:blipFill>
        <p:spPr>
          <a:xfrm>
            <a:off x="7848601" y="4419600"/>
            <a:ext cx="1366627" cy="1828800"/>
          </a:xfrm>
          <a:prstGeom prst="rect">
            <a:avLst/>
          </a:prstGeom>
        </p:spPr>
      </p:pic>
      <p:pic>
        <p:nvPicPr>
          <p:cNvPr id="7" name="Content Placeholder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799415" y="1676400"/>
            <a:ext cx="3302000" cy="2476500"/>
          </a:xfrm>
        </p:spPr>
      </p:pic>
    </p:spTree>
    <p:custDataLst>
      <p:tags r:id="rId1"/>
    </p:custDataLst>
    <p:extLst>
      <p:ext uri="{BB962C8B-B14F-4D97-AF65-F5344CB8AC3E}">
        <p14:creationId xmlns:p14="http://schemas.microsoft.com/office/powerpoint/2010/main" val="2987550098"/>
      </p:ext>
    </p:extLst>
  </p:cSld>
  <p:clrMapOvr>
    <a:masterClrMapping/>
  </p:clrMapOvr>
  <mc:AlternateContent xmlns:mc="http://schemas.openxmlformats.org/markup-compatibility/2006" xmlns:p14="http://schemas.microsoft.com/office/powerpoint/2010/main">
    <mc:Choice Requires="p14">
      <p:transition spd="slow" p14:dur="2000" advTm="60383"/>
    </mc:Choice>
    <mc:Fallback xmlns="">
      <p:transition spd="slow" advTm="60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7544" y="1524000"/>
            <a:ext cx="8229600" cy="774578"/>
          </a:xfrm>
        </p:spPr>
        <p:txBody>
          <a:bodyPr>
            <a:normAutofit fontScale="92500"/>
          </a:bodyPr>
          <a:lstStyle/>
          <a:p>
            <a:r>
              <a:rPr lang="en-US" sz="1400" dirty="0"/>
              <a:t>CDC guidelines – Prednisone 15mg/day (or its equivalent) administered for 1 month is a risk factor for tuberculosis, primarily because this dosage has been shown to suppress tuberculin reactivity. </a:t>
            </a:r>
          </a:p>
          <a:p>
            <a:r>
              <a:rPr lang="en-US" sz="1400" dirty="0"/>
              <a:t>However, speciﬁc thresholds of dose and duration that could increase the risk for tuberculosis were unknown </a:t>
            </a:r>
          </a:p>
          <a:p>
            <a:pPr marL="0" indent="0">
              <a:buNone/>
            </a:pPr>
            <a:endParaRPr lang="en-US" dirty="0"/>
          </a:p>
        </p:txBody>
      </p:sp>
      <p:sp>
        <p:nvSpPr>
          <p:cNvPr id="3" name="Title 2"/>
          <p:cNvSpPr>
            <a:spLocks noGrp="1"/>
          </p:cNvSpPr>
          <p:nvPr>
            <p:ph type="title"/>
          </p:nvPr>
        </p:nvSpPr>
        <p:spPr>
          <a:xfrm>
            <a:off x="1775636" y="365128"/>
            <a:ext cx="9218429" cy="828224"/>
          </a:xfrm>
        </p:spPr>
        <p:txBody>
          <a:bodyPr/>
          <a:lstStyle/>
          <a:p>
            <a:pPr algn="ctr"/>
            <a:r>
              <a:rPr lang="en-US" dirty="0">
                <a:solidFill>
                  <a:srgbClr val="0000FF"/>
                </a:solidFill>
              </a:rPr>
              <a:t>Steroids and TB</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0"/>
            <a:ext cx="4837088" cy="382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2600" y="6101559"/>
            <a:ext cx="8839200" cy="261610"/>
          </a:xfrm>
          <a:prstGeom prst="rect">
            <a:avLst/>
          </a:prstGeom>
          <a:noFill/>
        </p:spPr>
        <p:txBody>
          <a:bodyPr wrap="square" rtlCol="0">
            <a:spAutoFit/>
          </a:bodyPr>
          <a:lstStyle/>
          <a:p>
            <a:pPr algn="ctr"/>
            <a:r>
              <a:rPr lang="en-US" sz="1100" dirty="0"/>
              <a:t>Glucocorticoid Use, Other Associated Factors, and the Risk of Tuberculosis; </a:t>
            </a:r>
            <a:r>
              <a:rPr lang="en-US" sz="1100" dirty="0" err="1"/>
              <a:t>Jick</a:t>
            </a:r>
            <a:r>
              <a:rPr lang="en-US" sz="1100" dirty="0"/>
              <a:t> S;  Arthritis &amp; Rheumatism, Vol. 55, No. 1, February 15, 2006, pp 19–26</a:t>
            </a:r>
          </a:p>
        </p:txBody>
      </p:sp>
      <p:sp>
        <p:nvSpPr>
          <p:cNvPr id="6" name="TextBox 5"/>
          <p:cNvSpPr txBox="1"/>
          <p:nvPr/>
        </p:nvSpPr>
        <p:spPr>
          <a:xfrm flipV="1">
            <a:off x="3657600" y="3080898"/>
            <a:ext cx="4837088"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7" name="TextBox 6"/>
          <p:cNvSpPr txBox="1"/>
          <p:nvPr/>
        </p:nvSpPr>
        <p:spPr>
          <a:xfrm flipV="1">
            <a:off x="3657600" y="3780879"/>
            <a:ext cx="4837088"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
        <p:nvSpPr>
          <p:cNvPr id="8" name="TextBox 7"/>
          <p:cNvSpPr txBox="1"/>
          <p:nvPr/>
        </p:nvSpPr>
        <p:spPr>
          <a:xfrm flipV="1">
            <a:off x="3657600" y="4577681"/>
            <a:ext cx="4837088" cy="369332"/>
          </a:xfrm>
          <a:prstGeom prst="rect">
            <a:avLst/>
          </a:prstGeom>
          <a:noFill/>
          <a:ln>
            <a:solidFill>
              <a:srgbClr val="FF0000"/>
            </a:solidFill>
          </a:ln>
        </p:spPr>
        <p:txBody>
          <a:bodyPr wrap="square" rtlCol="0">
            <a:spAutoFit/>
          </a:bodyPr>
          <a:lstStyle/>
          <a:p>
            <a:endParaRPr lang="en-US" dirty="0">
              <a:solidFill>
                <a:srgbClr val="FF0000"/>
              </a:solidFill>
            </a:endParaRPr>
          </a:p>
        </p:txBody>
      </p:sp>
    </p:spTree>
    <p:custDataLst>
      <p:tags r:id="rId1"/>
    </p:custDataLst>
    <p:extLst>
      <p:ext uri="{BB962C8B-B14F-4D97-AF65-F5344CB8AC3E}">
        <p14:creationId xmlns:p14="http://schemas.microsoft.com/office/powerpoint/2010/main" val="2270949698"/>
      </p:ext>
    </p:extLst>
  </p:cSld>
  <p:clrMapOvr>
    <a:masterClrMapping/>
  </p:clrMapOvr>
  <mc:AlternateContent xmlns:mc="http://schemas.openxmlformats.org/markup-compatibility/2006" xmlns:p14="http://schemas.microsoft.com/office/powerpoint/2010/main">
    <mc:Choice Requires="p14">
      <p:transition spd="slow" p14:dur="2000" advTm="141804"/>
    </mc:Choice>
    <mc:Fallback xmlns="">
      <p:transition spd="slow" advTm="141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en-US" sz="2400" dirty="0">
                <a:ea typeface="ＭＳ Ｐゴシック" pitchFamily="34" charset="-128"/>
              </a:rPr>
              <a:t>TNF alpha activity is required for granuloma formation and control of </a:t>
            </a:r>
          </a:p>
          <a:p>
            <a:pPr marL="0" indent="0">
              <a:lnSpc>
                <a:spcPct val="90000"/>
              </a:lnSpc>
              <a:buNone/>
            </a:pPr>
            <a:r>
              <a:rPr lang="en-US" sz="2400" dirty="0">
                <a:ea typeface="ＭＳ Ｐゴシック" pitchFamily="34" charset="-128"/>
              </a:rPr>
              <a:t>  MTB infection</a:t>
            </a:r>
          </a:p>
          <a:p>
            <a:pPr marL="0" indent="0">
              <a:lnSpc>
                <a:spcPct val="90000"/>
              </a:lnSpc>
              <a:buNone/>
            </a:pPr>
            <a:endParaRPr lang="en-US" sz="2400" dirty="0">
              <a:ea typeface="ＭＳ Ｐゴシック" pitchFamily="34" charset="-128"/>
            </a:endParaRPr>
          </a:p>
          <a:p>
            <a:pPr>
              <a:lnSpc>
                <a:spcPct val="90000"/>
              </a:lnSpc>
            </a:pPr>
            <a:r>
              <a:rPr lang="en-US" sz="2400" dirty="0">
                <a:ea typeface="ＭＳ Ｐゴシック" pitchFamily="34" charset="-128"/>
              </a:rPr>
              <a:t>Used for rheumatoid arthritis, Crohn’</a:t>
            </a:r>
            <a:r>
              <a:rPr lang="en-US" altLang="ja-JP" sz="2400" dirty="0">
                <a:ea typeface="ＭＳ Ｐゴシック" pitchFamily="34" charset="-128"/>
              </a:rPr>
              <a:t>s disease, psoriasis and a variety of other immune mediated diseases</a:t>
            </a:r>
          </a:p>
          <a:p>
            <a:pPr>
              <a:lnSpc>
                <a:spcPct val="90000"/>
              </a:lnSpc>
            </a:pPr>
            <a:endParaRPr lang="en-US" altLang="ja-JP" sz="2400" dirty="0">
              <a:ea typeface="ＭＳ Ｐゴシック" pitchFamily="34" charset="-128"/>
            </a:endParaRPr>
          </a:p>
          <a:p>
            <a:pPr>
              <a:lnSpc>
                <a:spcPct val="90000"/>
              </a:lnSpc>
            </a:pPr>
            <a:r>
              <a:rPr lang="en-US" sz="2400" dirty="0" err="1">
                <a:ea typeface="ＭＳ Ｐゴシック" pitchFamily="34" charset="-128"/>
              </a:rPr>
              <a:t>Remicaid</a:t>
            </a:r>
            <a:r>
              <a:rPr lang="en-US" sz="2400" dirty="0">
                <a:ea typeface="ＭＳ Ｐゴシック" pitchFamily="34" charset="-128"/>
              </a:rPr>
              <a:t>        (</a:t>
            </a:r>
            <a:r>
              <a:rPr lang="en-US" sz="2400" dirty="0" err="1">
                <a:ea typeface="ＭＳ Ｐゴシック" pitchFamily="34" charset="-128"/>
              </a:rPr>
              <a:t>inflixamab</a:t>
            </a:r>
            <a:r>
              <a:rPr lang="en-US" sz="2400" dirty="0">
                <a:ea typeface="ＭＳ Ｐゴシック" pitchFamily="34" charset="-128"/>
              </a:rPr>
              <a:t>)</a:t>
            </a:r>
          </a:p>
          <a:p>
            <a:pPr>
              <a:lnSpc>
                <a:spcPct val="90000"/>
              </a:lnSpc>
            </a:pPr>
            <a:r>
              <a:rPr lang="en-US" sz="2400" dirty="0" err="1">
                <a:ea typeface="ＭＳ Ｐゴシック" pitchFamily="34" charset="-128"/>
              </a:rPr>
              <a:t>Embril</a:t>
            </a:r>
            <a:r>
              <a:rPr lang="en-US" sz="2400" dirty="0">
                <a:ea typeface="ＭＳ Ｐゴシック" pitchFamily="34" charset="-128"/>
              </a:rPr>
              <a:t>             (</a:t>
            </a:r>
            <a:r>
              <a:rPr lang="en-US" sz="2400" dirty="0" err="1">
                <a:ea typeface="ＭＳ Ｐゴシック" pitchFamily="34" charset="-128"/>
              </a:rPr>
              <a:t>entanercept</a:t>
            </a:r>
            <a:r>
              <a:rPr lang="en-US" sz="2400" dirty="0">
                <a:ea typeface="ＭＳ Ｐゴシック" pitchFamily="34" charset="-128"/>
              </a:rPr>
              <a:t>)</a:t>
            </a:r>
          </a:p>
          <a:p>
            <a:pPr>
              <a:lnSpc>
                <a:spcPct val="90000"/>
              </a:lnSpc>
            </a:pPr>
            <a:r>
              <a:rPr lang="en-US" sz="2400" dirty="0" err="1">
                <a:ea typeface="ＭＳ Ｐゴシック" pitchFamily="34" charset="-128"/>
              </a:rPr>
              <a:t>Humira</a:t>
            </a:r>
            <a:r>
              <a:rPr lang="en-US" sz="2400" dirty="0">
                <a:ea typeface="ＭＳ Ｐゴシック" pitchFamily="34" charset="-128"/>
              </a:rPr>
              <a:t>           (</a:t>
            </a:r>
            <a:r>
              <a:rPr lang="en-US" sz="2400" dirty="0" err="1">
                <a:ea typeface="ＭＳ Ｐゴシック" pitchFamily="34" charset="-128"/>
              </a:rPr>
              <a:t>adalimubab</a:t>
            </a:r>
            <a:r>
              <a:rPr lang="en-US" sz="2400" dirty="0">
                <a:ea typeface="ＭＳ Ｐゴシック" pitchFamily="34" charset="-128"/>
              </a:rPr>
              <a:t>)</a:t>
            </a:r>
          </a:p>
          <a:p>
            <a:pPr>
              <a:lnSpc>
                <a:spcPct val="90000"/>
              </a:lnSpc>
            </a:pPr>
            <a:r>
              <a:rPr lang="en-US" sz="2400" dirty="0" err="1">
                <a:ea typeface="ＭＳ Ｐゴシック" pitchFamily="34" charset="-128"/>
              </a:rPr>
              <a:t>Cimzia</a:t>
            </a:r>
            <a:r>
              <a:rPr lang="en-US" sz="2400" dirty="0">
                <a:latin typeface="Olympus" pitchFamily="2" charset="0"/>
                <a:ea typeface="ＭＳ Ｐゴシック" pitchFamily="34" charset="-128"/>
              </a:rPr>
              <a:t>           </a:t>
            </a:r>
            <a:r>
              <a:rPr lang="en-US" sz="2400" dirty="0">
                <a:ea typeface="ＭＳ Ｐゴシック" pitchFamily="34" charset="-128"/>
              </a:rPr>
              <a:t>(</a:t>
            </a:r>
            <a:r>
              <a:rPr lang="en-US" sz="2400" dirty="0" err="1">
                <a:ea typeface="ＭＳ Ｐゴシック" pitchFamily="34" charset="-128"/>
              </a:rPr>
              <a:t>certolizumab</a:t>
            </a:r>
            <a:r>
              <a:rPr lang="en-US" sz="2400" dirty="0">
                <a:ea typeface="ＭＳ Ｐゴシック" pitchFamily="34" charset="-128"/>
              </a:rPr>
              <a:t>)</a:t>
            </a:r>
            <a:endParaRPr lang="en-US" sz="2400" dirty="0">
              <a:latin typeface="Olympus" pitchFamily="2" charset="0"/>
              <a:ea typeface="ＭＳ Ｐゴシック" pitchFamily="34" charset="-128"/>
            </a:endParaRPr>
          </a:p>
          <a:p>
            <a:endParaRPr lang="en-US" sz="2400" dirty="0"/>
          </a:p>
        </p:txBody>
      </p:sp>
      <p:sp>
        <p:nvSpPr>
          <p:cNvPr id="3" name="Title 2"/>
          <p:cNvSpPr>
            <a:spLocks noGrp="1"/>
          </p:cNvSpPr>
          <p:nvPr>
            <p:ph type="title"/>
          </p:nvPr>
        </p:nvSpPr>
        <p:spPr/>
        <p:txBody>
          <a:bodyPr/>
          <a:lstStyle/>
          <a:p>
            <a:pPr algn="ctr"/>
            <a:r>
              <a:rPr lang="en-US" kern="0" dirty="0">
                <a:solidFill>
                  <a:srgbClr val="0000FF"/>
                </a:solidFill>
                <a:latin typeface="Arial"/>
                <a:ea typeface="ＭＳ Ｐゴシック" pitchFamily="34" charset="-128"/>
              </a:rPr>
              <a:t>TNF alpha Antagonists</a:t>
            </a:r>
            <a:endParaRPr lang="en-US" dirty="0">
              <a:solidFill>
                <a:srgbClr val="0000FF"/>
              </a:solidFill>
            </a:endParaRPr>
          </a:p>
        </p:txBody>
      </p:sp>
    </p:spTree>
    <p:custDataLst>
      <p:tags r:id="rId1"/>
    </p:custDataLst>
    <p:extLst>
      <p:ext uri="{BB962C8B-B14F-4D97-AF65-F5344CB8AC3E}">
        <p14:creationId xmlns:p14="http://schemas.microsoft.com/office/powerpoint/2010/main" val="4069535043"/>
      </p:ext>
    </p:extLst>
  </p:cSld>
  <p:clrMapOvr>
    <a:masterClrMapping/>
  </p:clrMapOvr>
  <mc:AlternateContent xmlns:mc="http://schemas.openxmlformats.org/markup-compatibility/2006" xmlns:p14="http://schemas.microsoft.com/office/powerpoint/2010/main">
    <mc:Choice Requires="p14">
      <p:transition spd="slow" p14:dur="2000" advTm="46103"/>
    </mc:Choice>
    <mc:Fallback xmlns="">
      <p:transition spd="slow" advTm="46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D7A2A-E76C-4DF6-E147-BCFA3B9AFCAF}"/>
              </a:ext>
            </a:extLst>
          </p:cNvPr>
          <p:cNvPicPr>
            <a:picLocks noChangeAspect="1"/>
          </p:cNvPicPr>
          <p:nvPr/>
        </p:nvPicPr>
        <p:blipFill>
          <a:blip r:embed="rId3"/>
          <a:stretch>
            <a:fillRect/>
          </a:stretch>
        </p:blipFill>
        <p:spPr>
          <a:xfrm>
            <a:off x="2133600" y="1075152"/>
            <a:ext cx="8575853" cy="4707696"/>
          </a:xfrm>
          <a:prstGeom prst="rect">
            <a:avLst/>
          </a:prstGeom>
        </p:spPr>
      </p:pic>
    </p:spTree>
    <p:extLst>
      <p:ext uri="{BB962C8B-B14F-4D97-AF65-F5344CB8AC3E}">
        <p14:creationId xmlns:p14="http://schemas.microsoft.com/office/powerpoint/2010/main" val="92357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rgbClr val="0000FF"/>
                </a:solidFill>
                <a:ea typeface="ＭＳ Ｐゴシック" pitchFamily="34" charset="-128"/>
              </a:rPr>
              <a:t>Warning:  Risk Of Infections </a:t>
            </a:r>
            <a:br>
              <a:rPr lang="en-US" dirty="0">
                <a:solidFill>
                  <a:srgbClr val="0000FF"/>
                </a:solidFill>
                <a:ea typeface="ＭＳ Ｐゴシック" pitchFamily="34" charset="-128"/>
              </a:rPr>
            </a:br>
            <a:r>
              <a:rPr lang="en-US" dirty="0">
                <a:solidFill>
                  <a:srgbClr val="0000FF"/>
                </a:solidFill>
                <a:ea typeface="ＭＳ Ｐゴシック" pitchFamily="34" charset="-128"/>
              </a:rPr>
              <a:t>Infliximab</a:t>
            </a:r>
            <a:endParaRPr lang="en-US" dirty="0">
              <a:solidFill>
                <a:srgbClr val="0000FF"/>
              </a:solidFill>
            </a:endParaRPr>
          </a:p>
        </p:txBody>
      </p:sp>
      <p:sp>
        <p:nvSpPr>
          <p:cNvPr id="4" name="Rectangle 3"/>
          <p:cNvSpPr txBox="1">
            <a:spLocks noChangeArrowheads="1"/>
          </p:cNvSpPr>
          <p:nvPr/>
        </p:nvSpPr>
        <p:spPr>
          <a:xfrm>
            <a:off x="1828800" y="1981200"/>
            <a:ext cx="8534400" cy="4343400"/>
          </a:xfrm>
          <a:prstGeom prst="rect">
            <a:avLst/>
          </a:prstGeom>
          <a:solidFill>
            <a:srgbClr val="EDB1C5"/>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a:ea typeface="ＭＳ Ｐゴシック" pitchFamily="34" charset="-128"/>
              </a:rPr>
              <a:t>Tuberculosis (frequently disseminated or </a:t>
            </a:r>
            <a:r>
              <a:rPr lang="en-US" sz="2400" dirty="0" err="1">
                <a:ea typeface="ＭＳ Ｐゴシック" pitchFamily="34" charset="-128"/>
              </a:rPr>
              <a:t>extrapulmonary</a:t>
            </a:r>
            <a:r>
              <a:rPr lang="en-US" sz="2400" dirty="0">
                <a:ea typeface="ＭＳ Ｐゴシック" pitchFamily="34" charset="-128"/>
              </a:rPr>
              <a:t> at clinical presentation), …and other opportunistic infections have been observed in patients receiving </a:t>
            </a:r>
            <a:r>
              <a:rPr lang="en-US" sz="2400" dirty="0" err="1">
                <a:ea typeface="ＭＳ Ｐゴシック" pitchFamily="34" charset="-128"/>
              </a:rPr>
              <a:t>Remicade</a:t>
            </a:r>
            <a:r>
              <a:rPr lang="en-US" sz="2400" dirty="0">
                <a:ea typeface="ＭＳ Ｐゴシック" pitchFamily="34" charset="-128"/>
              </a:rPr>
              <a:t> some of these infections have been fatal. </a:t>
            </a:r>
          </a:p>
          <a:p>
            <a:pPr>
              <a:lnSpc>
                <a:spcPct val="80000"/>
              </a:lnSpc>
            </a:pPr>
            <a:endParaRPr lang="en-US" sz="2400" dirty="0">
              <a:ea typeface="ＭＳ Ｐゴシック" pitchFamily="34" charset="-128"/>
            </a:endParaRPr>
          </a:p>
          <a:p>
            <a:pPr>
              <a:lnSpc>
                <a:spcPct val="80000"/>
              </a:lnSpc>
            </a:pPr>
            <a:r>
              <a:rPr lang="en-US" sz="2400" dirty="0">
                <a:ea typeface="ＭＳ Ｐゴシック" pitchFamily="34" charset="-128"/>
              </a:rPr>
              <a:t>Patients should be evaluated for LTBI with a TST.</a:t>
            </a:r>
            <a:r>
              <a:rPr lang="en-US" sz="1800" dirty="0">
                <a:ea typeface="ＭＳ Ｐゴシック" pitchFamily="34" charset="-128"/>
              </a:rPr>
              <a:t>  </a:t>
            </a:r>
          </a:p>
          <a:p>
            <a:pPr>
              <a:lnSpc>
                <a:spcPct val="80000"/>
              </a:lnSpc>
            </a:pPr>
            <a:endParaRPr lang="en-US" sz="1800" dirty="0">
              <a:ea typeface="ＭＳ Ｐゴシック" pitchFamily="34" charset="-128"/>
            </a:endParaRPr>
          </a:p>
          <a:p>
            <a:pPr>
              <a:lnSpc>
                <a:spcPct val="80000"/>
              </a:lnSpc>
            </a:pPr>
            <a:r>
              <a:rPr lang="en-US" sz="2400" dirty="0">
                <a:ea typeface="ＭＳ Ｐゴシック" pitchFamily="34" charset="-128"/>
              </a:rPr>
              <a:t>Treatment of LTBI should be initiated prior to therapy with </a:t>
            </a:r>
            <a:r>
              <a:rPr lang="en-US" sz="2400" dirty="0" err="1">
                <a:ea typeface="ＭＳ Ｐゴシック" pitchFamily="34" charset="-128"/>
              </a:rPr>
              <a:t>Remicade</a:t>
            </a:r>
            <a:r>
              <a:rPr lang="en-US" sz="2400" dirty="0">
                <a:ea typeface="ＭＳ Ｐゴシック" pitchFamily="34" charset="-128"/>
              </a:rPr>
              <a:t>.</a:t>
            </a:r>
          </a:p>
          <a:p>
            <a:pPr>
              <a:lnSpc>
                <a:spcPct val="80000"/>
              </a:lnSpc>
            </a:pPr>
            <a:endParaRPr lang="en-US" sz="2400" dirty="0">
              <a:ea typeface="ＭＳ Ｐゴシック" pitchFamily="34" charset="-128"/>
            </a:endParaRPr>
          </a:p>
          <a:p>
            <a:pPr>
              <a:lnSpc>
                <a:spcPct val="80000"/>
              </a:lnSpc>
            </a:pPr>
            <a:r>
              <a:rPr lang="en-US" sz="2400" dirty="0">
                <a:ea typeface="ＭＳ Ｐゴシック" pitchFamily="34" charset="-128"/>
              </a:rPr>
              <a:t>SEE WARNINGS</a:t>
            </a:r>
          </a:p>
          <a:p>
            <a:pPr lvl="4">
              <a:lnSpc>
                <a:spcPct val="80000"/>
              </a:lnSpc>
            </a:pPr>
            <a:r>
              <a:rPr lang="en-US" sz="600" dirty="0">
                <a:ea typeface="ＭＳ Ｐゴシック" pitchFamily="34" charset="-128"/>
              </a:rPr>
              <a:t>                                                          </a:t>
            </a:r>
            <a:r>
              <a:rPr lang="en-US" sz="1400" dirty="0">
                <a:ea typeface="ＭＳ Ｐゴシック" pitchFamily="34" charset="-128"/>
              </a:rPr>
              <a:t>PDR 2004</a:t>
            </a:r>
          </a:p>
        </p:txBody>
      </p:sp>
    </p:spTree>
    <p:custDataLst>
      <p:tags r:id="rId1"/>
    </p:custDataLst>
    <p:extLst>
      <p:ext uri="{BB962C8B-B14F-4D97-AF65-F5344CB8AC3E}">
        <p14:creationId xmlns:p14="http://schemas.microsoft.com/office/powerpoint/2010/main" val="3451445713"/>
      </p:ext>
    </p:extLst>
  </p:cSld>
  <p:clrMapOvr>
    <a:masterClrMapping/>
  </p:clrMapOvr>
  <mc:AlternateContent xmlns:mc="http://schemas.openxmlformats.org/markup-compatibility/2006" xmlns:p14="http://schemas.microsoft.com/office/powerpoint/2010/main">
    <mc:Choice Requires="p14">
      <p:transition spd="slow" p14:dur="2000" advTm="39905"/>
    </mc:Choice>
    <mc:Fallback xmlns="">
      <p:transition spd="slow" advTm="399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4FE69-E522-386D-9D8F-AC70210DDDF4}"/>
              </a:ext>
            </a:extLst>
          </p:cNvPr>
          <p:cNvPicPr>
            <a:picLocks noChangeAspect="1"/>
          </p:cNvPicPr>
          <p:nvPr/>
        </p:nvPicPr>
        <p:blipFill>
          <a:blip r:embed="rId3"/>
          <a:stretch>
            <a:fillRect/>
          </a:stretch>
        </p:blipFill>
        <p:spPr>
          <a:xfrm>
            <a:off x="1674019" y="457200"/>
            <a:ext cx="8843962" cy="5242595"/>
          </a:xfrm>
          <a:prstGeom prst="rect">
            <a:avLst/>
          </a:prstGeom>
        </p:spPr>
      </p:pic>
      <p:sp>
        <p:nvSpPr>
          <p:cNvPr id="4" name="TextBox 3">
            <a:extLst>
              <a:ext uri="{FF2B5EF4-FFF2-40B4-BE49-F238E27FC236}">
                <a16:creationId xmlns:a16="http://schemas.microsoft.com/office/drawing/2014/main" id="{E525A1F4-D6B6-9230-FE30-4B51AC60A56B}"/>
              </a:ext>
            </a:extLst>
          </p:cNvPr>
          <p:cNvSpPr txBox="1"/>
          <p:nvPr/>
        </p:nvSpPr>
        <p:spPr>
          <a:xfrm>
            <a:off x="2362201" y="6233195"/>
            <a:ext cx="8381999" cy="369332"/>
          </a:xfrm>
          <a:prstGeom prst="rect">
            <a:avLst/>
          </a:prstGeom>
          <a:noFill/>
        </p:spPr>
        <p:txBody>
          <a:bodyPr wrap="square" rtlCol="0">
            <a:spAutoFit/>
          </a:bodyPr>
          <a:lstStyle/>
          <a:p>
            <a:r>
              <a:rPr lang="en-US" dirty="0"/>
              <a:t>Haley, CA, Treatment of LTBI, </a:t>
            </a:r>
            <a:r>
              <a:rPr lang="en-US" dirty="0" err="1"/>
              <a:t>Microbiol</a:t>
            </a:r>
            <a:r>
              <a:rPr lang="en-US" dirty="0"/>
              <a:t>. </a:t>
            </a:r>
            <a:r>
              <a:rPr lang="en-US" dirty="0" err="1"/>
              <a:t>Spect</a:t>
            </a:r>
            <a:r>
              <a:rPr lang="en-US" dirty="0"/>
              <a:t>. 2017, April 5(2).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A246D98-DD69-D462-5FCB-2702C950222F}"/>
                  </a:ext>
                </a:extLst>
              </p:cNvPr>
              <p:cNvGraphicFramePr>
                <a:graphicFrameLocks noChangeAspect="1"/>
              </p:cNvGraphicFramePr>
              <p:nvPr>
                <p:extLst>
                  <p:ext uri="{D42A27DB-BD31-4B8C-83A1-F6EECF244321}">
                    <p14:modId xmlns:p14="http://schemas.microsoft.com/office/powerpoint/2010/main" val="3437048142"/>
                  </p:ext>
                </p:extLst>
              </p:nvPr>
            </p:nvGraphicFramePr>
            <p:xfrm>
              <a:off x="-2802092" y="3297597"/>
              <a:ext cx="3048000" cy="1714500"/>
            </p:xfrm>
            <a:graphic>
              <a:graphicData uri="http://schemas.microsoft.com/office/powerpoint/2016/slidezoom">
                <pslz:sldZm>
                  <pslz:sldZmObj sldId="869" cId="3656222025">
                    <pslz:zmPr id="{B1F97CE0-8E47-41A9-853C-D79605A56E8E}"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6A246D98-DD69-D462-5FCB-2702C950222F}"/>
                  </a:ext>
                </a:extLst>
              </p:cNvPr>
              <p:cNvPicPr>
                <a:picLocks noGrp="1" noRot="1" noChangeAspect="1" noMove="1" noResize="1" noEditPoints="1" noAdjustHandles="1" noChangeArrowheads="1" noChangeShapeType="1"/>
              </p:cNvPicPr>
              <p:nvPr/>
            </p:nvPicPr>
            <p:blipFill>
              <a:blip r:embed="rId6"/>
              <a:stretch>
                <a:fillRect/>
              </a:stretch>
            </p:blipFill>
            <p:spPr>
              <a:xfrm>
                <a:off x="-2802092" y="3297597"/>
                <a:ext cx="3048000" cy="1714500"/>
              </a:xfrm>
              <a:prstGeom prst="rect">
                <a:avLst/>
              </a:prstGeom>
            </p:spPr>
          </p:pic>
        </mc:Fallback>
      </mc:AlternateContent>
    </p:spTree>
    <p:extLst>
      <p:ext uri="{BB962C8B-B14F-4D97-AF65-F5344CB8AC3E}">
        <p14:creationId xmlns:p14="http://schemas.microsoft.com/office/powerpoint/2010/main" val="365622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269084"/>
            <a:ext cx="8077200" cy="1143000"/>
          </a:xfrm>
        </p:spPr>
        <p:txBody>
          <a:bodyPr/>
          <a:lstStyle/>
          <a:p>
            <a:pPr algn="ctr"/>
            <a:r>
              <a:rPr lang="en-US" dirty="0">
                <a:solidFill>
                  <a:srgbClr val="0000FF"/>
                </a:solidFill>
              </a:rPr>
              <a:t>Risk Factors for Tuberculosis</a:t>
            </a:r>
          </a:p>
        </p:txBody>
      </p:sp>
      <p:pic>
        <p:nvPicPr>
          <p:cNvPr id="2050" name="Picture 2" descr="U:\qkizilbash656\TB_Epidemiologists_Outbreak_5_27_15\Picture_RiskFactors_Intera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828800"/>
            <a:ext cx="6705600" cy="47455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8562571"/>
      </p:ext>
    </p:extLst>
  </p:cSld>
  <p:clrMapOvr>
    <a:masterClrMapping/>
  </p:clrMapOvr>
  <mc:AlternateContent xmlns:mc="http://schemas.openxmlformats.org/markup-compatibility/2006" xmlns:p14="http://schemas.microsoft.com/office/powerpoint/2010/main">
    <mc:Choice Requires="p14">
      <p:transition spd="slow" p14:dur="2000" advTm="23376"/>
    </mc:Choice>
    <mc:Fallback xmlns="">
      <p:transition spd="slow" advTm="233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00FF"/>
                </a:solidFill>
              </a:rPr>
              <a:t>Thank you!</a:t>
            </a:r>
          </a:p>
        </p:txBody>
      </p:sp>
      <p:pic>
        <p:nvPicPr>
          <p:cNvPr id="3080" name="Picture 8" descr="http://espei.com/wp-content/uploads/2013/05/equipmentprotectio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286000"/>
            <a:ext cx="280035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44596"/>
      </p:ext>
    </p:extLst>
  </p:cSld>
  <p:clrMapOvr>
    <a:masterClrMapping/>
  </p:clrMapOvr>
  <mc:AlternateContent xmlns:mc="http://schemas.openxmlformats.org/markup-compatibility/2006" xmlns:p14="http://schemas.microsoft.com/office/powerpoint/2010/main">
    <mc:Choice Requires="p14">
      <p:transition spd="slow" p14:dur="2000" advTm="9106"/>
    </mc:Choice>
    <mc:Fallback xmlns="">
      <p:transition spd="slow" advTm="910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0000FF"/>
                </a:solidFill>
              </a:rPr>
              <a:t>US/Mexico Border States</a:t>
            </a:r>
          </a:p>
        </p:txBody>
      </p:sp>
      <p:pic>
        <p:nvPicPr>
          <p:cNvPr id="2050" name="Picture 2" descr="http://www.enchantedlearning.com/alphabet/followinstructions/countstates2/mapdone.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2057401"/>
            <a:ext cx="56483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a:extLst>
              <a:ext uri="{FF2B5EF4-FFF2-40B4-BE49-F238E27FC236}">
                <a16:creationId xmlns:a16="http://schemas.microsoft.com/office/drawing/2014/main" id="{1BE3D5C7-CBD6-4CBF-98B8-28E958096BDB}"/>
              </a:ext>
            </a:extLst>
          </p:cNvPr>
          <p:cNvSpPr txBox="1">
            <a:spLocks noChangeArrowheads="1"/>
          </p:cNvSpPr>
          <p:nvPr/>
        </p:nvSpPr>
        <p:spPr bwMode="auto">
          <a:xfrm>
            <a:off x="2753589" y="6581001"/>
            <a:ext cx="863541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r>
              <a:rPr lang="en-US" altLang="en-US" sz="900" dirty="0">
                <a:solidFill>
                  <a:schemeClr val="bg1"/>
                </a:solidFill>
                <a:latin typeface="+mn-lt"/>
              </a:rPr>
              <a:t>*2023 data are provisional and subject to change</a:t>
            </a:r>
          </a:p>
        </p:txBody>
      </p:sp>
      <p:pic>
        <p:nvPicPr>
          <p:cNvPr id="6" name="Picture 5">
            <a:extLst>
              <a:ext uri="{FF2B5EF4-FFF2-40B4-BE49-F238E27FC236}">
                <a16:creationId xmlns:a16="http://schemas.microsoft.com/office/drawing/2014/main" id="{AFA9740D-06D9-BA3C-299E-33456DBF501B}"/>
              </a:ext>
            </a:extLst>
          </p:cNvPr>
          <p:cNvPicPr>
            <a:picLocks noChangeAspect="1"/>
          </p:cNvPicPr>
          <p:nvPr/>
        </p:nvPicPr>
        <p:blipFill>
          <a:blip r:embed="rId3"/>
          <a:stretch>
            <a:fillRect/>
          </a:stretch>
        </p:blipFill>
        <p:spPr>
          <a:xfrm>
            <a:off x="1828800" y="838200"/>
            <a:ext cx="10154248" cy="5283627"/>
          </a:xfrm>
          <a:prstGeom prst="rect">
            <a:avLst/>
          </a:prstGeom>
        </p:spPr>
      </p:pic>
      <p:sp>
        <p:nvSpPr>
          <p:cNvPr id="2" name="TextBox 1">
            <a:extLst>
              <a:ext uri="{FF2B5EF4-FFF2-40B4-BE49-F238E27FC236}">
                <a16:creationId xmlns:a16="http://schemas.microsoft.com/office/drawing/2014/main" id="{CEB7579B-AFA5-5F5D-89EC-DFF54D1C947C}"/>
              </a:ext>
            </a:extLst>
          </p:cNvPr>
          <p:cNvSpPr txBox="1"/>
          <p:nvPr/>
        </p:nvSpPr>
        <p:spPr>
          <a:xfrm>
            <a:off x="4114800" y="1219200"/>
            <a:ext cx="2667000" cy="707886"/>
          </a:xfrm>
          <a:prstGeom prst="rect">
            <a:avLst/>
          </a:prstGeom>
          <a:noFill/>
        </p:spPr>
        <p:txBody>
          <a:bodyPr wrap="square" rtlCol="0">
            <a:spAutoFit/>
          </a:bodyPr>
          <a:lstStyle/>
          <a:p>
            <a:r>
              <a:rPr lang="en-US" sz="4000" b="1" dirty="0">
                <a:solidFill>
                  <a:schemeClr val="bg1"/>
                </a:solidFill>
              </a:rPr>
              <a:t>Texas</a:t>
            </a:r>
          </a:p>
        </p:txBody>
      </p:sp>
    </p:spTree>
    <p:extLst>
      <p:ext uri="{BB962C8B-B14F-4D97-AF65-F5344CB8AC3E}">
        <p14:creationId xmlns:p14="http://schemas.microsoft.com/office/powerpoint/2010/main" val="128393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27317-4BA4-4699-98AB-8DF8370654AE}"/>
              </a:ext>
            </a:extLst>
          </p:cNvPr>
          <p:cNvSpPr>
            <a:spLocks noGrp="1"/>
          </p:cNvSpPr>
          <p:nvPr>
            <p:ph type="title"/>
          </p:nvPr>
        </p:nvSpPr>
        <p:spPr/>
        <p:txBody>
          <a:bodyPr>
            <a:normAutofit/>
          </a:bodyPr>
          <a:lstStyle/>
          <a:p>
            <a:pPr algn="ctr"/>
            <a:r>
              <a:rPr lang="en-US" dirty="0"/>
              <a:t>Geographic Distribution of TB in </a:t>
            </a:r>
            <a:br>
              <a:rPr lang="en-US" dirty="0"/>
            </a:br>
            <a:r>
              <a:rPr lang="en-US" dirty="0"/>
              <a:t>Texas Communities, 2023</a:t>
            </a:r>
            <a:r>
              <a:rPr lang="en-US" baseline="30000" dirty="0"/>
              <a:t>*</a:t>
            </a:r>
          </a:p>
        </p:txBody>
      </p:sp>
      <p:graphicFrame>
        <p:nvGraphicFramePr>
          <p:cNvPr id="5" name="Chart 4">
            <a:extLst>
              <a:ext uri="{FF2B5EF4-FFF2-40B4-BE49-F238E27FC236}">
                <a16:creationId xmlns:a16="http://schemas.microsoft.com/office/drawing/2014/main" id="{DFFCF7AC-DC20-4FCB-BA7B-F4AA08D7E938}"/>
              </a:ext>
            </a:extLst>
          </p:cNvPr>
          <p:cNvGraphicFramePr>
            <a:graphicFrameLocks/>
          </p:cNvGraphicFramePr>
          <p:nvPr>
            <p:extLst>
              <p:ext uri="{D42A27DB-BD31-4B8C-83A1-F6EECF244321}">
                <p14:modId xmlns:p14="http://schemas.microsoft.com/office/powerpoint/2010/main" val="3752083853"/>
              </p:ext>
            </p:extLst>
          </p:nvPr>
        </p:nvGraphicFramePr>
        <p:xfrm>
          <a:off x="1676400" y="946920"/>
          <a:ext cx="9164319" cy="4964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16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g4QUE5OSIvPg0KCQk8dWljb2xvciBuYW1lPSJnbG93IiB2YWx1ZT0iMHg2MDk3NzMiLz4NCgkJPHVpY29sb3IgbmFtZT0idGV4dCIgdmFsdWU9IjB4RkZGRkZGIi8+DQoJCTx1aWNvbG9yIG5hbWU9ImxpZ2h0IiB2YWx1ZT0iMHg2MDc4NkIiLz4NCgkJPHVpY29sb3IgbmFtZT0ic2hhZG93IiB2YWx1ZT0iMHgwMDAwMDAiLz4NCgkJPHVpY29sb3IgbmFtZT0iYmFja2dyb3VuZCIgdmFsdWU9IjB4Nzc5Mzg1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iIvPg0KCQk8dWlyZXBsYWNlIG5hbWU9ImluaXRpYWx0YWIiIHZhbHVlPSJvdXRsaW5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600&quot; value=&quot;0&quot;/&gt;&lt;object type=&quot;2&quot; unique_id=&quot;10002&quot;&gt;&lt;object type=&quot;3&quot; unique_id=&quot;10160&quot;&gt;&lt;property id=&quot;20148&quot; value=&quot;5&quot;/&gt;&lt;property id=&quot;20300&quot; value=&quot;Slide 1&quot;/&gt;&lt;property id=&quot;20307&quot; value=&quot;256&quot;/&gt;&lt;/object&gt;&lt;object type=&quot;3&quot; unique_id=&quot;10171&quot;&gt;&lt;property id=&quot;20148&quot; value=&quot;5&quot;/&gt;&lt;property id=&quot;20300&quot; value=&quot;Slide 2&quot;/&gt;&lt;property id=&quot;20307&quot; value=&quot;257&quot;/&gt;&lt;/object&gt;&lt;/object&gt;&lt;object type=&quot;8&quot; unique_id=&quot;1000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dsanche\AppData\Local\Temp\~Ca7817\data\asimages\{270F2888-60F9-4787-A915-92290127BBDA}_1.png&quot;/&gt;&lt;left val=&quot;156&quot;/&gt;&lt;top val=&quot;23&quot;/&gt;&lt;width val=&quot;1020&quot;/&gt;&lt;height val=&quot;14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TIMING" val="|1.5|8.2|9.8"/>
</p:tagLst>
</file>

<file path=ppt/tags/tag12.xml><?xml version="1.0" encoding="utf-8"?>
<p:tagLst xmlns:a="http://schemas.openxmlformats.org/drawingml/2006/main" xmlns:r="http://schemas.openxmlformats.org/officeDocument/2006/relationships" xmlns:p="http://schemas.openxmlformats.org/presentationml/2006/main">
  <p:tag name="TIMING" val="|5.3|11.5|6.4|6.1|14.7"/>
</p:tagLst>
</file>

<file path=ppt/tags/tag13.xml><?xml version="1.0" encoding="utf-8"?>
<p:tagLst xmlns:a="http://schemas.openxmlformats.org/drawingml/2006/main" xmlns:r="http://schemas.openxmlformats.org/officeDocument/2006/relationships" xmlns:p="http://schemas.openxmlformats.org/presentationml/2006/main">
  <p:tag name="TIMING" val="|1.9"/>
</p:tagLst>
</file>

<file path=ppt/tags/tag14.xml><?xml version="1.0" encoding="utf-8"?>
<p:tagLst xmlns:a="http://schemas.openxmlformats.org/drawingml/2006/main" xmlns:r="http://schemas.openxmlformats.org/officeDocument/2006/relationships" xmlns:p="http://schemas.openxmlformats.org/presentationml/2006/main">
  <p:tag name="TIMING" val="|0.9|6|8.7|2|4.9|3.3"/>
</p:tagLst>
</file>

<file path=ppt/tags/tag15.xml><?xml version="1.0" encoding="utf-8"?>
<p:tagLst xmlns:a="http://schemas.openxmlformats.org/drawingml/2006/main" xmlns:r="http://schemas.openxmlformats.org/officeDocument/2006/relationships" xmlns:p="http://schemas.openxmlformats.org/presentationml/2006/main">
  <p:tag name="TIMING" val="|17.4|15.9"/>
</p:tagLst>
</file>

<file path=ppt/tags/tag16.xml><?xml version="1.0" encoding="utf-8"?>
<p:tagLst xmlns:a="http://schemas.openxmlformats.org/drawingml/2006/main" xmlns:r="http://schemas.openxmlformats.org/officeDocument/2006/relationships" xmlns:p="http://schemas.openxmlformats.org/presentationml/2006/main">
  <p:tag name="TIMING" val="|1.9|27.3|32.6"/>
</p:tagLst>
</file>

<file path=ppt/tags/tag17.xml><?xml version="1.0" encoding="utf-8"?>
<p:tagLst xmlns:a="http://schemas.openxmlformats.org/drawingml/2006/main" xmlns:r="http://schemas.openxmlformats.org/officeDocument/2006/relationships" xmlns:p="http://schemas.openxmlformats.org/presentationml/2006/main">
  <p:tag name="TIMING" val="|0.8|3.1|29|13.8"/>
</p:tagLst>
</file>

<file path=ppt/tags/tag18.xml><?xml version="1.0" encoding="utf-8"?>
<p:tagLst xmlns:a="http://schemas.openxmlformats.org/drawingml/2006/main" xmlns:r="http://schemas.openxmlformats.org/officeDocument/2006/relationships" xmlns:p="http://schemas.openxmlformats.org/presentationml/2006/main">
  <p:tag name="TIMING" val="|10.3|13.5|14.2|28.3|18.8|12|9.3"/>
</p:tagLst>
</file>

<file path=ppt/tags/tag19.xml><?xml version="1.0" encoding="utf-8"?>
<p:tagLst xmlns:a="http://schemas.openxmlformats.org/drawingml/2006/main" xmlns:r="http://schemas.openxmlformats.org/officeDocument/2006/relationships" xmlns:p="http://schemas.openxmlformats.org/presentationml/2006/main">
  <p:tag name="TIMING" val="|16.2|36.6"/>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TIMING" val="|1.5|51.1|17.2|23.9"/>
</p:tagLst>
</file>

<file path=ppt/tags/tag21.xml><?xml version="1.0" encoding="utf-8"?>
<p:tagLst xmlns:a="http://schemas.openxmlformats.org/drawingml/2006/main" xmlns:r="http://schemas.openxmlformats.org/officeDocument/2006/relationships" xmlns:p="http://schemas.openxmlformats.org/presentationml/2006/main">
  <p:tag name="TIMING" val="|19.4|1.5"/>
</p:tagLst>
</file>

<file path=ppt/tags/tag22.xml><?xml version="1.0" encoding="utf-8"?>
<p:tagLst xmlns:a="http://schemas.openxmlformats.org/drawingml/2006/main" xmlns:r="http://schemas.openxmlformats.org/officeDocument/2006/relationships" xmlns:p="http://schemas.openxmlformats.org/presentationml/2006/main">
  <p:tag name="TIMING" val="|14.5|8.7|10.3|15.9"/>
</p:tagLst>
</file>

<file path=ppt/tags/tag23.xml><?xml version="1.0" encoding="utf-8"?>
<p:tagLst xmlns:a="http://schemas.openxmlformats.org/drawingml/2006/main" xmlns:r="http://schemas.openxmlformats.org/officeDocument/2006/relationships" xmlns:p="http://schemas.openxmlformats.org/presentationml/2006/main">
  <p:tag name="TIMING" val="|12.1|11.3"/>
</p:tagLst>
</file>

<file path=ppt/tags/tag24.xml><?xml version="1.0" encoding="utf-8"?>
<p:tagLst xmlns:a="http://schemas.openxmlformats.org/drawingml/2006/main" xmlns:r="http://schemas.openxmlformats.org/officeDocument/2006/relationships" xmlns:p="http://schemas.openxmlformats.org/presentationml/2006/main">
  <p:tag name="TIMING" val="|13.5|32.5"/>
</p:tagLst>
</file>

<file path=ppt/tags/tag25.xml><?xml version="1.0" encoding="utf-8"?>
<p:tagLst xmlns:a="http://schemas.openxmlformats.org/drawingml/2006/main" xmlns:r="http://schemas.openxmlformats.org/officeDocument/2006/relationships" xmlns:p="http://schemas.openxmlformats.org/presentationml/2006/main">
  <p:tag name="TIMING" val="|13.3|7.2|4.1|4.9|21.7"/>
</p:tagLst>
</file>

<file path=ppt/tags/tag26.xml><?xml version="1.0" encoding="utf-8"?>
<p:tagLst xmlns:a="http://schemas.openxmlformats.org/drawingml/2006/main" xmlns:r="http://schemas.openxmlformats.org/officeDocument/2006/relationships" xmlns:p="http://schemas.openxmlformats.org/presentationml/2006/main">
  <p:tag name="TIMING" val="|11.7|11.2|5.8|4.2|21.5|46.3|1.3"/>
</p:tagLst>
</file>

<file path=ppt/tags/tag27.xml><?xml version="1.0" encoding="utf-8"?>
<p:tagLst xmlns:a="http://schemas.openxmlformats.org/drawingml/2006/main" xmlns:r="http://schemas.openxmlformats.org/officeDocument/2006/relationships" xmlns:p="http://schemas.openxmlformats.org/presentationml/2006/main">
  <p:tag name="TIMING" val="|12.7|26.2|37.3"/>
</p:tagLst>
</file>

<file path=ppt/tags/tag28.xml><?xml version="1.0" encoding="utf-8"?>
<p:tagLst xmlns:a="http://schemas.openxmlformats.org/drawingml/2006/main" xmlns:r="http://schemas.openxmlformats.org/officeDocument/2006/relationships" xmlns:p="http://schemas.openxmlformats.org/presentationml/2006/main">
  <p:tag name="TIMING" val="|15.7|21.3|8.1|12.6"/>
</p:tagLst>
</file>

<file path=ppt/tags/tag29.xml><?xml version="1.0" encoding="utf-8"?>
<p:tagLst xmlns:a="http://schemas.openxmlformats.org/drawingml/2006/main" xmlns:r="http://schemas.openxmlformats.org/officeDocument/2006/relationships" xmlns:p="http://schemas.openxmlformats.org/presentationml/2006/main">
  <p:tag name="TIMING" val="|1.7|12.7"/>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TIMING" val="|1.7|12.7"/>
</p:tagLst>
</file>

<file path=ppt/tags/tag31.xml><?xml version="1.0" encoding="utf-8"?>
<p:tagLst xmlns:a="http://schemas.openxmlformats.org/drawingml/2006/main" xmlns:r="http://schemas.openxmlformats.org/officeDocument/2006/relationships" xmlns:p="http://schemas.openxmlformats.org/presentationml/2006/main">
  <p:tag name="TIMING" val="|2.4|20.5"/>
</p:tagLst>
</file>

<file path=ppt/tags/tag32.xml><?xml version="1.0" encoding="utf-8"?>
<p:tagLst xmlns:a="http://schemas.openxmlformats.org/drawingml/2006/main" xmlns:r="http://schemas.openxmlformats.org/officeDocument/2006/relationships" xmlns:p="http://schemas.openxmlformats.org/presentationml/2006/main">
  <p:tag name="TIMING" val="|9.1|28.4"/>
</p:tagLst>
</file>

<file path=ppt/tags/tag33.xml><?xml version="1.0" encoding="utf-8"?>
<p:tagLst xmlns:a="http://schemas.openxmlformats.org/drawingml/2006/main" xmlns:r="http://schemas.openxmlformats.org/officeDocument/2006/relationships" xmlns:p="http://schemas.openxmlformats.org/presentationml/2006/main">
  <p:tag name="TIMING" val="|11|12.6"/>
</p:tagLst>
</file>

<file path=ppt/tags/tag34.xml><?xml version="1.0" encoding="utf-8"?>
<p:tagLst xmlns:a="http://schemas.openxmlformats.org/drawingml/2006/main" xmlns:r="http://schemas.openxmlformats.org/officeDocument/2006/relationships" xmlns:p="http://schemas.openxmlformats.org/presentationml/2006/main">
  <p:tag name="TIMING" val="|1.5|14.9|8.6"/>
</p:tagLst>
</file>

<file path=ppt/tags/tag35.xml><?xml version="1.0" encoding="utf-8"?>
<p:tagLst xmlns:a="http://schemas.openxmlformats.org/drawingml/2006/main" xmlns:r="http://schemas.openxmlformats.org/officeDocument/2006/relationships" xmlns:p="http://schemas.openxmlformats.org/presentationml/2006/main">
  <p:tag name="TIMING" val="|13.4|13.6"/>
</p:tagLst>
</file>

<file path=ppt/tags/tag36.xml><?xml version="1.0" encoding="utf-8"?>
<p:tagLst xmlns:a="http://schemas.openxmlformats.org/drawingml/2006/main" xmlns:r="http://schemas.openxmlformats.org/officeDocument/2006/relationships" xmlns:p="http://schemas.openxmlformats.org/presentationml/2006/main">
  <p:tag name="TIMING" val="|11.2"/>
</p:tagLst>
</file>

<file path=ppt/tags/tag37.xml><?xml version="1.0" encoding="utf-8"?>
<p:tagLst xmlns:a="http://schemas.openxmlformats.org/drawingml/2006/main" xmlns:r="http://schemas.openxmlformats.org/officeDocument/2006/relationships" xmlns:p="http://schemas.openxmlformats.org/presentationml/2006/main">
  <p:tag name="TIMING" val="|3.4|2.2|7.2|3.7|5.3|2.1"/>
</p:tagLst>
</file>

<file path=ppt/tags/tag38.xml><?xml version="1.0" encoding="utf-8"?>
<p:tagLst xmlns:a="http://schemas.openxmlformats.org/drawingml/2006/main" xmlns:r="http://schemas.openxmlformats.org/officeDocument/2006/relationships" xmlns:p="http://schemas.openxmlformats.org/presentationml/2006/main">
  <p:tag name="TIMING" val="|17.1"/>
</p:tagLst>
</file>

<file path=ppt/tags/tag39.xml><?xml version="1.0" encoding="utf-8"?>
<p:tagLst xmlns:a="http://schemas.openxmlformats.org/drawingml/2006/main" xmlns:r="http://schemas.openxmlformats.org/officeDocument/2006/relationships" xmlns:p="http://schemas.openxmlformats.org/presentationml/2006/main">
  <p:tag name="TIMING" val="|12.1|7.5"/>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TIMING" val="|14.5|16.8|6.6|20|45.5|9.3"/>
</p:tagLst>
</file>

<file path=ppt/tags/tag41.xml><?xml version="1.0" encoding="utf-8"?>
<p:tagLst xmlns:a="http://schemas.openxmlformats.org/drawingml/2006/main" xmlns:r="http://schemas.openxmlformats.org/officeDocument/2006/relationships" xmlns:p="http://schemas.openxmlformats.org/presentationml/2006/main">
  <p:tag name="TIMING" val="|19|8.1|9.3"/>
</p:tagLst>
</file>

<file path=ppt/tags/tag42.xml><?xml version="1.0" encoding="utf-8"?>
<p:tagLst xmlns:a="http://schemas.openxmlformats.org/drawingml/2006/main" xmlns:r="http://schemas.openxmlformats.org/officeDocument/2006/relationships" xmlns:p="http://schemas.openxmlformats.org/presentationml/2006/main">
  <p:tag name="TIMING" val="|4"/>
</p:tagLst>
</file>

<file path=ppt/tags/tag43.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HNTC_NE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D7774D-953C-418E-9215-8B77F90738C7}" vid="{3C727D63-725B-4C57-ACE1-E0C83459827C}"/>
    </a:ext>
  </a:extLst>
</a:theme>
</file>

<file path=ppt/theme/theme2.xml><?xml version="1.0" encoding="utf-8"?>
<a:theme xmlns:a="http://schemas.openxmlformats.org/drawingml/2006/main" name="HNTC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5D7774D-953C-418E-9215-8B77F90738C7}" vid="{7B726B28-0A89-4EE1-B93F-468CA878CF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HNTC PP TEMPLATE</Template>
  <TotalTime>1010</TotalTime>
  <Words>7301</Words>
  <Application>Microsoft Office PowerPoint</Application>
  <PresentationFormat>Widescreen</PresentationFormat>
  <Paragraphs>413</Paragraphs>
  <Slides>63</Slides>
  <Notes>53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63</vt:i4>
      </vt:variant>
    </vt:vector>
  </HeadingPairs>
  <TitlesOfParts>
    <vt:vector size="82" baseType="lpstr">
      <vt:lpstr>ＭＳ Ｐゴシック</vt:lpstr>
      <vt:lpstr>Adobe Garamond Pro</vt:lpstr>
      <vt:lpstr>AGaramond-Italic</vt:lpstr>
      <vt:lpstr>AGaramond-Regular</vt:lpstr>
      <vt:lpstr>Arial</vt:lpstr>
      <vt:lpstr>Calibri</vt:lpstr>
      <vt:lpstr>Calibri Light</vt:lpstr>
      <vt:lpstr>Cambria</vt:lpstr>
      <vt:lpstr>Comic Sans MS</vt:lpstr>
      <vt:lpstr>Garamond</vt:lpstr>
      <vt:lpstr>NPRSerif</vt:lpstr>
      <vt:lpstr>Nunito</vt:lpstr>
      <vt:lpstr>Olympus</vt:lpstr>
      <vt:lpstr>POJOF J+ Adv P 4 D F 60 E</vt:lpstr>
      <vt:lpstr>Roboto</vt:lpstr>
      <vt:lpstr>Times New Roman</vt:lpstr>
      <vt:lpstr>Wingdings</vt:lpstr>
      <vt:lpstr>HNTC_NEW</vt:lpstr>
      <vt:lpstr>HNTC 1</vt:lpstr>
      <vt:lpstr>Who is at Risk of TB?  Annie Kizilbash, MD, MPH September 25, 2025 Screening and Treating Tuberculosis (TB) Infection  Heartland National TB Center,  El Paso, Texas</vt:lpstr>
      <vt:lpstr>PowerPoint Presentation</vt:lpstr>
      <vt:lpstr>Objectives</vt:lpstr>
      <vt:lpstr>PowerPoint Presentation</vt:lpstr>
      <vt:lpstr>PowerPoint Presentation</vt:lpstr>
      <vt:lpstr>PowerPoint Presentation</vt:lpstr>
      <vt:lpstr>US/Mexico Border States</vt:lpstr>
      <vt:lpstr>PowerPoint Presentation</vt:lpstr>
      <vt:lpstr>Geographic Distribution of TB in  Texas Communities, 2023*</vt:lpstr>
      <vt:lpstr>PowerPoint Presentation</vt:lpstr>
      <vt:lpstr>PowerPoint Presentation</vt:lpstr>
      <vt:lpstr>PowerPoint Presentation</vt:lpstr>
      <vt:lpstr>PowerPoint Presentation</vt:lpstr>
      <vt:lpstr>PowerPoint Presentation</vt:lpstr>
      <vt:lpstr>Pathogenesis of Tuberculosis</vt:lpstr>
      <vt:lpstr>Risk Factors for Tuberculosis</vt:lpstr>
      <vt:lpstr>Who is more likely to be exposed to  M. tuberculosis?</vt:lpstr>
      <vt:lpstr>Incidence of TB Global vs. USA</vt:lpstr>
      <vt:lpstr>PowerPoint Presentation</vt:lpstr>
      <vt:lpstr>Correctional Facilities and Risk for TB</vt:lpstr>
      <vt:lpstr>PowerPoint Presentation</vt:lpstr>
      <vt:lpstr> Correctional facilities and Risk for TB </vt:lpstr>
      <vt:lpstr>Why ?</vt:lpstr>
      <vt:lpstr>Tuberculosis among the Homeless</vt:lpstr>
      <vt:lpstr>PowerPoint Presentation</vt:lpstr>
      <vt:lpstr>What are environmental factors which  increase likelihood of TB transmission?</vt:lpstr>
      <vt:lpstr>Crowding and Risk of TB Transmission </vt:lpstr>
      <vt:lpstr>Poor Ventilation and Risk of TB Transmission</vt:lpstr>
      <vt:lpstr>Guidelines for Preventing the Transmission of M.tuberculosis in Health-Care Settings 2005; CDC</vt:lpstr>
      <vt:lpstr>Why are Healthcare Workers Sick of TB?</vt:lpstr>
      <vt:lpstr>Healthcare Associated Outbreaks</vt:lpstr>
      <vt:lpstr>PowerPoint Presentation</vt:lpstr>
      <vt:lpstr>  Contacts to persons with infectious TB disease </vt:lpstr>
      <vt:lpstr>Proximity and Duration of MTB Exposure</vt:lpstr>
      <vt:lpstr>Chest X-ray of Index Patient 8 days after Flight</vt:lpstr>
      <vt:lpstr>Sputum Bacteriology – AFB smear positive </vt:lpstr>
      <vt:lpstr>Illicit Drug Use and TB</vt:lpstr>
      <vt:lpstr>The Effects of Smoking</vt:lpstr>
      <vt:lpstr>Smoking </vt:lpstr>
      <vt:lpstr>Who is likely to progress to TB disease after infection with M. tuberculosis?</vt:lpstr>
      <vt:lpstr>Risk Factors for Progression to TB disease  after infection with M.tuberculosis</vt:lpstr>
      <vt:lpstr>PowerPoint Presentation</vt:lpstr>
      <vt:lpstr>PowerPoint Presentation</vt:lpstr>
      <vt:lpstr>Risk Factors for Progression to TB disease  after infection with M.tuberculosis</vt:lpstr>
      <vt:lpstr>Pathogenesis of Tuberculosis</vt:lpstr>
      <vt:lpstr>Risk Factors for Progression to TB disease  after infection with M.tuberculosis</vt:lpstr>
      <vt:lpstr>PowerPoint Presentation</vt:lpstr>
      <vt:lpstr>Effect of HIV on Progression from  Latent to TB Disease</vt:lpstr>
      <vt:lpstr>Effect of HIV on Latent TB Reactivation</vt:lpstr>
      <vt:lpstr>PowerPoint Presentation</vt:lpstr>
      <vt:lpstr>Pathogenesis of Tuberculosis</vt:lpstr>
      <vt:lpstr>Diabetes and TB</vt:lpstr>
      <vt:lpstr>PowerPoint Presentation</vt:lpstr>
      <vt:lpstr>PowerPoint Presentation</vt:lpstr>
      <vt:lpstr>PowerPoint Presentation</vt:lpstr>
      <vt:lpstr>Chronic Kidney Disease and TB</vt:lpstr>
      <vt:lpstr>Malnutrition and Progression from Latent to Active TB</vt:lpstr>
      <vt:lpstr>Steroids and TB</vt:lpstr>
      <vt:lpstr>TNF alpha Antagonists</vt:lpstr>
      <vt:lpstr>Warning:  Risk Of Infections  Infliximab</vt:lpstr>
      <vt:lpstr>PowerPoint Presentation</vt:lpstr>
      <vt:lpstr>Risk Factors for Tuberculosis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Presenter Name, Credentials Presentation Date</dc:title>
  <dc:creator>Sanchez, Delphina</dc:creator>
  <cp:lastModifiedBy>Alysia Wayne</cp:lastModifiedBy>
  <cp:revision>88</cp:revision>
  <cp:lastPrinted>2025-09-03T16:58:22Z</cp:lastPrinted>
  <dcterms:created xsi:type="dcterms:W3CDTF">2024-01-11T20:10:01Z</dcterms:created>
  <dcterms:modified xsi:type="dcterms:W3CDTF">2025-09-24T15:34:40Z</dcterms:modified>
</cp:coreProperties>
</file>