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38" y="0"/>
            <a:ext cx="12185861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65910" y="98806"/>
            <a:ext cx="9250299" cy="15488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51964" y="1957451"/>
            <a:ext cx="8409940" cy="4094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Lisa.Armitige@dshs.texas.gov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38" y="0"/>
            <a:ext cx="12185861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49295" y="1541779"/>
            <a:ext cx="6307455" cy="158940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494030" marR="5080" indent="-481965">
              <a:lnSpc>
                <a:spcPts val="5830"/>
              </a:lnSpc>
              <a:spcBef>
                <a:spcPts val="835"/>
              </a:spcBef>
            </a:pPr>
            <a:r>
              <a:rPr sz="5400" dirty="0">
                <a:solidFill>
                  <a:srgbClr val="006FC0"/>
                </a:solidFill>
              </a:rPr>
              <a:t>TB</a:t>
            </a:r>
            <a:r>
              <a:rPr sz="5400" spc="-80" dirty="0">
                <a:solidFill>
                  <a:srgbClr val="006FC0"/>
                </a:solidFill>
              </a:rPr>
              <a:t> </a:t>
            </a:r>
            <a:r>
              <a:rPr sz="5400" dirty="0">
                <a:solidFill>
                  <a:srgbClr val="006FC0"/>
                </a:solidFill>
              </a:rPr>
              <a:t>Infection</a:t>
            </a:r>
            <a:r>
              <a:rPr sz="5400" spc="-75" dirty="0">
                <a:solidFill>
                  <a:srgbClr val="006FC0"/>
                </a:solidFill>
              </a:rPr>
              <a:t> </a:t>
            </a:r>
            <a:r>
              <a:rPr sz="5400" spc="-10" dirty="0">
                <a:solidFill>
                  <a:srgbClr val="006FC0"/>
                </a:solidFill>
              </a:rPr>
              <a:t>Diagnosis Recommendations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4616958" y="4068902"/>
            <a:ext cx="3571240" cy="1497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2790"/>
              </a:lnSpc>
              <a:spcBef>
                <a:spcPts val="100"/>
              </a:spcBef>
            </a:pPr>
            <a:r>
              <a:rPr sz="2400" dirty="0">
                <a:solidFill>
                  <a:srgbClr val="0D0D0D"/>
                </a:solidFill>
                <a:latin typeface="Calibri"/>
                <a:cs typeface="Calibri"/>
              </a:rPr>
              <a:t>Lisa</a:t>
            </a:r>
            <a:r>
              <a:rPr sz="2400" spc="-5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D0D0D"/>
                </a:solidFill>
                <a:latin typeface="Calibri"/>
                <a:cs typeface="Calibri"/>
              </a:rPr>
              <a:t>Armitige,</a:t>
            </a:r>
            <a:r>
              <a:rPr sz="2400" spc="-6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D0D0D"/>
                </a:solidFill>
                <a:latin typeface="Calibri"/>
                <a:cs typeface="Calibri"/>
              </a:rPr>
              <a:t>MD,</a:t>
            </a:r>
            <a:r>
              <a:rPr sz="2400" spc="-5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D0D0D"/>
                </a:solidFill>
                <a:latin typeface="Calibri"/>
                <a:cs typeface="Calibri"/>
              </a:rPr>
              <a:t>PhD</a:t>
            </a:r>
            <a:endParaRPr sz="2400">
              <a:latin typeface="Calibri"/>
              <a:cs typeface="Calibri"/>
            </a:endParaRPr>
          </a:p>
          <a:p>
            <a:pPr marL="576580" marR="567055" indent="635" algn="ctr">
              <a:lnSpc>
                <a:spcPts val="1789"/>
              </a:lnSpc>
              <a:spcBef>
                <a:spcPts val="280"/>
              </a:spcBef>
            </a:pP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Co-</a:t>
            </a:r>
            <a:r>
              <a:rPr sz="1600" dirty="0">
                <a:solidFill>
                  <a:srgbClr val="0D0D0D"/>
                </a:solidFill>
                <a:latin typeface="Calibri"/>
                <a:cs typeface="Calibri"/>
              </a:rPr>
              <a:t>Medical</a:t>
            </a:r>
            <a:r>
              <a:rPr sz="1600" spc="-3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Calibri"/>
                <a:cs typeface="Calibri"/>
              </a:rPr>
              <a:t>Director </a:t>
            </a:r>
            <a:r>
              <a:rPr sz="1600" dirty="0">
                <a:solidFill>
                  <a:srgbClr val="0D0D0D"/>
                </a:solidFill>
                <a:latin typeface="Calibri"/>
                <a:cs typeface="Calibri"/>
              </a:rPr>
              <a:t>Heartland</a:t>
            </a:r>
            <a:r>
              <a:rPr sz="1600" spc="-4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D0D0D"/>
                </a:solidFill>
                <a:latin typeface="Calibri"/>
                <a:cs typeface="Calibri"/>
              </a:rPr>
              <a:t>National</a:t>
            </a:r>
            <a:r>
              <a:rPr sz="1600" spc="-6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D0D0D"/>
                </a:solidFill>
                <a:latin typeface="Calibri"/>
                <a:cs typeface="Calibri"/>
              </a:rPr>
              <a:t>TB</a:t>
            </a:r>
            <a:r>
              <a:rPr sz="1600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Calibri"/>
                <a:cs typeface="Calibri"/>
              </a:rPr>
              <a:t>Center</a:t>
            </a:r>
            <a:endParaRPr sz="1600">
              <a:latin typeface="Calibri"/>
              <a:cs typeface="Calibri"/>
            </a:endParaRPr>
          </a:p>
          <a:p>
            <a:pPr marL="12700" marR="5080" indent="455295">
              <a:lnSpc>
                <a:spcPts val="1510"/>
              </a:lnSpc>
              <a:spcBef>
                <a:spcPts val="1935"/>
              </a:spcBef>
            </a:pPr>
            <a:r>
              <a:rPr sz="1400" spc="-10" dirty="0">
                <a:latin typeface="Calibri"/>
                <a:cs typeface="Calibri"/>
              </a:rPr>
              <a:t>Professor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Medicine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Pediatrics </a:t>
            </a:r>
            <a:r>
              <a:rPr sz="1400" dirty="0">
                <a:latin typeface="Calibri"/>
                <a:cs typeface="Calibri"/>
              </a:rPr>
              <a:t>University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40" dirty="0">
                <a:latin typeface="Calibri"/>
                <a:cs typeface="Calibri"/>
              </a:rPr>
              <a:t>Texas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Tyler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Health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Science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Center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43643" y="6200038"/>
            <a:ext cx="116776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Screening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&amp;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Treating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spc="-25" dirty="0">
                <a:latin typeface="Calibri"/>
                <a:cs typeface="Calibri"/>
              </a:rPr>
              <a:t>TB</a:t>
            </a:r>
            <a:r>
              <a:rPr lang="en-US" sz="900" spc="-25" dirty="0">
                <a:latin typeface="Calibri"/>
                <a:cs typeface="Calibri"/>
              </a:rPr>
              <a:t>I</a:t>
            </a:r>
            <a:r>
              <a:rPr lang="en-US" sz="900" spc="500" dirty="0">
                <a:latin typeface="Calibri"/>
                <a:cs typeface="Calibri"/>
              </a:rPr>
              <a:t> </a:t>
            </a:r>
            <a:r>
              <a:rPr lang="en-US" sz="900" dirty="0">
                <a:latin typeface="Calibri"/>
                <a:cs typeface="Calibri"/>
              </a:rPr>
              <a:t>El Paso</a:t>
            </a:r>
            <a:r>
              <a:rPr lang="en-US" sz="900" spc="-25" dirty="0">
                <a:latin typeface="Calibri"/>
                <a:cs typeface="Calibri"/>
              </a:rPr>
              <a:t> TX</a:t>
            </a:r>
            <a:endParaRPr lang="en-US"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sz="900" dirty="0">
                <a:latin typeface="Calibri"/>
                <a:cs typeface="Calibri"/>
              </a:rPr>
              <a:t>September 25, 2025</a:t>
            </a:r>
            <a:endParaRPr sz="9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8860" y="211912"/>
            <a:ext cx="6827520" cy="1368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67535" marR="5080" indent="-185547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Interpretation</a:t>
            </a:r>
            <a:r>
              <a:rPr spc="-140" dirty="0"/>
              <a:t> </a:t>
            </a:r>
            <a:r>
              <a:rPr dirty="0"/>
              <a:t>Criteria</a:t>
            </a:r>
            <a:r>
              <a:rPr spc="-140" dirty="0"/>
              <a:t> </a:t>
            </a:r>
            <a:r>
              <a:rPr dirty="0"/>
              <a:t>for</a:t>
            </a:r>
            <a:r>
              <a:rPr spc="-100" dirty="0"/>
              <a:t> </a:t>
            </a:r>
            <a:r>
              <a:rPr spc="-25" dirty="0"/>
              <a:t>the </a:t>
            </a:r>
            <a:r>
              <a:rPr spc="-10" dirty="0"/>
              <a:t>QFT-</a:t>
            </a:r>
            <a:r>
              <a:rPr dirty="0"/>
              <a:t>Plus</a:t>
            </a:r>
            <a:r>
              <a:rPr spc="10" dirty="0"/>
              <a:t> </a:t>
            </a:r>
            <a:r>
              <a:rPr spc="-20" dirty="0"/>
              <a:t>Test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778761" y="1914779"/>
          <a:ext cx="9155429" cy="43326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6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9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5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4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707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Nil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(IU/mL)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6611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TB1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1600" b="1" spc="-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TB2</a:t>
                      </a:r>
                      <a:r>
                        <a:rPr sz="1600" b="1" spc="29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Antigen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76390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minus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Nil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(IU/mL)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TB1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1600" b="1" spc="-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TB2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(IU/mL)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3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Mitogen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1971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3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Interpretation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1971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5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≤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8.0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6129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≤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0.35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&lt; 25%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of Nil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value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6129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Negative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6129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≥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5.0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6129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3860">
                        <a:lnSpc>
                          <a:spcPct val="100000"/>
                        </a:lnSpc>
                        <a:spcBef>
                          <a:spcPts val="2045"/>
                        </a:spcBef>
                      </a:pPr>
                      <a:r>
                        <a:rPr sz="1800" i="1" dirty="0">
                          <a:latin typeface="Times New Roman"/>
                          <a:cs typeface="Times New Roman"/>
                        </a:rPr>
                        <a:t>M. </a:t>
                      </a:r>
                      <a:r>
                        <a:rPr sz="1800" i="1" spc="-10" dirty="0">
                          <a:latin typeface="Times New Roman"/>
                          <a:cs typeface="Times New Roman"/>
                        </a:rPr>
                        <a:t>tuberculosis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8003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infection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unlikely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59715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5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≤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8.0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≥</a:t>
                      </a:r>
                      <a:r>
                        <a:rPr sz="1800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0.35</a:t>
                      </a:r>
                      <a:r>
                        <a:rPr sz="1800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800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≥</a:t>
                      </a:r>
                      <a:r>
                        <a:rPr sz="1800" spc="-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25%</a:t>
                      </a:r>
                      <a:r>
                        <a:rPr sz="1800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800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Nil</a:t>
                      </a:r>
                      <a:r>
                        <a:rPr sz="1800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value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Positive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ANY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3860">
                        <a:lnSpc>
                          <a:spcPct val="100000"/>
                        </a:lnSpc>
                        <a:spcBef>
                          <a:spcPts val="1530"/>
                        </a:spcBef>
                      </a:pPr>
                      <a:r>
                        <a:rPr sz="1800" i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M. </a:t>
                      </a:r>
                      <a:r>
                        <a:rPr sz="1800" i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tuberculosis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07034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8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infection</a:t>
                      </a:r>
                      <a:r>
                        <a:rPr sz="1800" spc="-4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likely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9431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≥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8.0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10489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ANY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10489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Indeterminate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10489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ANY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10489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Indeterminate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10489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80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≤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8.0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1435" marR="325120" indent="-990600">
                        <a:lnSpc>
                          <a:spcPct val="120100"/>
                        </a:lnSpc>
                        <a:spcBef>
                          <a:spcPts val="123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≤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0.35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&lt;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25%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Nil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value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Indeterminate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&lt;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5.0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Indeterminate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903983" y="4698619"/>
            <a:ext cx="822960" cy="609600"/>
          </a:xfrm>
          <a:custGeom>
            <a:avLst/>
            <a:gdLst/>
            <a:ahLst/>
            <a:cxnLst/>
            <a:rect l="l" t="t" r="r" b="b"/>
            <a:pathLst>
              <a:path w="822960" h="609600">
                <a:moveTo>
                  <a:pt x="0" y="304799"/>
                </a:moveTo>
                <a:lnTo>
                  <a:pt x="3757" y="263453"/>
                </a:lnTo>
                <a:lnTo>
                  <a:pt x="14702" y="223793"/>
                </a:lnTo>
                <a:lnTo>
                  <a:pt x="32343" y="186183"/>
                </a:lnTo>
                <a:lnTo>
                  <a:pt x="56190" y="150988"/>
                </a:lnTo>
                <a:lnTo>
                  <a:pt x="85752" y="118571"/>
                </a:lnTo>
                <a:lnTo>
                  <a:pt x="120538" y="89296"/>
                </a:lnTo>
                <a:lnTo>
                  <a:pt x="160058" y="63527"/>
                </a:lnTo>
                <a:lnTo>
                  <a:pt x="203820" y="41627"/>
                </a:lnTo>
                <a:lnTo>
                  <a:pt x="251334" y="23961"/>
                </a:lnTo>
                <a:lnTo>
                  <a:pt x="302110" y="10892"/>
                </a:lnTo>
                <a:lnTo>
                  <a:pt x="355655" y="2783"/>
                </a:lnTo>
                <a:lnTo>
                  <a:pt x="411480" y="0"/>
                </a:lnTo>
                <a:lnTo>
                  <a:pt x="467331" y="2783"/>
                </a:lnTo>
                <a:lnTo>
                  <a:pt x="520894" y="10892"/>
                </a:lnTo>
                <a:lnTo>
                  <a:pt x="571678" y="23961"/>
                </a:lnTo>
                <a:lnTo>
                  <a:pt x="619195" y="41627"/>
                </a:lnTo>
                <a:lnTo>
                  <a:pt x="662955" y="63527"/>
                </a:lnTo>
                <a:lnTo>
                  <a:pt x="702468" y="89296"/>
                </a:lnTo>
                <a:lnTo>
                  <a:pt x="737246" y="118571"/>
                </a:lnTo>
                <a:lnTo>
                  <a:pt x="766797" y="150988"/>
                </a:lnTo>
                <a:lnTo>
                  <a:pt x="790634" y="186183"/>
                </a:lnTo>
                <a:lnTo>
                  <a:pt x="808266" y="223793"/>
                </a:lnTo>
                <a:lnTo>
                  <a:pt x="819205" y="263453"/>
                </a:lnTo>
                <a:lnTo>
                  <a:pt x="822960" y="304799"/>
                </a:lnTo>
                <a:lnTo>
                  <a:pt x="819205" y="346173"/>
                </a:lnTo>
                <a:lnTo>
                  <a:pt x="808266" y="385850"/>
                </a:lnTo>
                <a:lnTo>
                  <a:pt x="790634" y="423469"/>
                </a:lnTo>
                <a:lnTo>
                  <a:pt x="766797" y="458667"/>
                </a:lnTo>
                <a:lnTo>
                  <a:pt x="737246" y="491082"/>
                </a:lnTo>
                <a:lnTo>
                  <a:pt x="702468" y="520350"/>
                </a:lnTo>
                <a:lnTo>
                  <a:pt x="662955" y="546111"/>
                </a:lnTo>
                <a:lnTo>
                  <a:pt x="619195" y="568000"/>
                </a:lnTo>
                <a:lnTo>
                  <a:pt x="571678" y="585656"/>
                </a:lnTo>
                <a:lnTo>
                  <a:pt x="520894" y="598716"/>
                </a:lnTo>
                <a:lnTo>
                  <a:pt x="467331" y="606818"/>
                </a:lnTo>
                <a:lnTo>
                  <a:pt x="411480" y="609599"/>
                </a:lnTo>
                <a:lnTo>
                  <a:pt x="355655" y="606818"/>
                </a:lnTo>
                <a:lnTo>
                  <a:pt x="302110" y="598716"/>
                </a:lnTo>
                <a:lnTo>
                  <a:pt x="251334" y="585656"/>
                </a:lnTo>
                <a:lnTo>
                  <a:pt x="203820" y="568000"/>
                </a:lnTo>
                <a:lnTo>
                  <a:pt x="160058" y="546111"/>
                </a:lnTo>
                <a:lnTo>
                  <a:pt x="120538" y="520350"/>
                </a:lnTo>
                <a:lnTo>
                  <a:pt x="85752" y="491082"/>
                </a:lnTo>
                <a:lnTo>
                  <a:pt x="56190" y="458667"/>
                </a:lnTo>
                <a:lnTo>
                  <a:pt x="32343" y="423469"/>
                </a:lnTo>
                <a:lnTo>
                  <a:pt x="14702" y="385850"/>
                </a:lnTo>
                <a:lnTo>
                  <a:pt x="3757" y="346173"/>
                </a:lnTo>
                <a:lnTo>
                  <a:pt x="0" y="304799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27518" y="5467603"/>
            <a:ext cx="822960" cy="610235"/>
          </a:xfrm>
          <a:custGeom>
            <a:avLst/>
            <a:gdLst/>
            <a:ahLst/>
            <a:cxnLst/>
            <a:rect l="l" t="t" r="r" b="b"/>
            <a:pathLst>
              <a:path w="822959" h="610235">
                <a:moveTo>
                  <a:pt x="0" y="304838"/>
                </a:moveTo>
                <a:lnTo>
                  <a:pt x="3754" y="263480"/>
                </a:lnTo>
                <a:lnTo>
                  <a:pt x="14693" y="223811"/>
                </a:lnTo>
                <a:lnTo>
                  <a:pt x="32325" y="186194"/>
                </a:lnTo>
                <a:lnTo>
                  <a:pt x="56162" y="150994"/>
                </a:lnTo>
                <a:lnTo>
                  <a:pt x="85713" y="118574"/>
                </a:lnTo>
                <a:lnTo>
                  <a:pt x="120491" y="89296"/>
                </a:lnTo>
                <a:lnTo>
                  <a:pt x="160004" y="63526"/>
                </a:lnTo>
                <a:lnTo>
                  <a:pt x="203764" y="41626"/>
                </a:lnTo>
                <a:lnTo>
                  <a:pt x="251281" y="23960"/>
                </a:lnTo>
                <a:lnTo>
                  <a:pt x="302065" y="10891"/>
                </a:lnTo>
                <a:lnTo>
                  <a:pt x="355628" y="2783"/>
                </a:lnTo>
                <a:lnTo>
                  <a:pt x="411479" y="0"/>
                </a:lnTo>
                <a:lnTo>
                  <a:pt x="467304" y="2783"/>
                </a:lnTo>
                <a:lnTo>
                  <a:pt x="520849" y="10891"/>
                </a:lnTo>
                <a:lnTo>
                  <a:pt x="571625" y="23960"/>
                </a:lnTo>
                <a:lnTo>
                  <a:pt x="619139" y="41626"/>
                </a:lnTo>
                <a:lnTo>
                  <a:pt x="662901" y="63526"/>
                </a:lnTo>
                <a:lnTo>
                  <a:pt x="702421" y="89296"/>
                </a:lnTo>
                <a:lnTo>
                  <a:pt x="737207" y="118574"/>
                </a:lnTo>
                <a:lnTo>
                  <a:pt x="766769" y="150994"/>
                </a:lnTo>
                <a:lnTo>
                  <a:pt x="790616" y="186194"/>
                </a:lnTo>
                <a:lnTo>
                  <a:pt x="808257" y="223811"/>
                </a:lnTo>
                <a:lnTo>
                  <a:pt x="819202" y="263480"/>
                </a:lnTo>
                <a:lnTo>
                  <a:pt x="822959" y="304838"/>
                </a:lnTo>
                <a:lnTo>
                  <a:pt x="819202" y="346198"/>
                </a:lnTo>
                <a:lnTo>
                  <a:pt x="808257" y="385866"/>
                </a:lnTo>
                <a:lnTo>
                  <a:pt x="790616" y="423480"/>
                </a:lnTo>
                <a:lnTo>
                  <a:pt x="766769" y="458677"/>
                </a:lnTo>
                <a:lnTo>
                  <a:pt x="737207" y="491093"/>
                </a:lnTo>
                <a:lnTo>
                  <a:pt x="702421" y="520365"/>
                </a:lnTo>
                <a:lnTo>
                  <a:pt x="662901" y="546129"/>
                </a:lnTo>
                <a:lnTo>
                  <a:pt x="619139" y="568024"/>
                </a:lnTo>
                <a:lnTo>
                  <a:pt x="571625" y="585685"/>
                </a:lnTo>
                <a:lnTo>
                  <a:pt x="520849" y="598750"/>
                </a:lnTo>
                <a:lnTo>
                  <a:pt x="467304" y="606855"/>
                </a:lnTo>
                <a:lnTo>
                  <a:pt x="411479" y="609638"/>
                </a:lnTo>
                <a:lnTo>
                  <a:pt x="355628" y="606855"/>
                </a:lnTo>
                <a:lnTo>
                  <a:pt x="302065" y="598750"/>
                </a:lnTo>
                <a:lnTo>
                  <a:pt x="251281" y="585685"/>
                </a:lnTo>
                <a:lnTo>
                  <a:pt x="203764" y="568024"/>
                </a:lnTo>
                <a:lnTo>
                  <a:pt x="160004" y="546129"/>
                </a:lnTo>
                <a:lnTo>
                  <a:pt x="120491" y="520365"/>
                </a:lnTo>
                <a:lnTo>
                  <a:pt x="85713" y="491093"/>
                </a:lnTo>
                <a:lnTo>
                  <a:pt x="56162" y="458677"/>
                </a:lnTo>
                <a:lnTo>
                  <a:pt x="32325" y="423480"/>
                </a:lnTo>
                <a:lnTo>
                  <a:pt x="14693" y="385866"/>
                </a:lnTo>
                <a:lnTo>
                  <a:pt x="3754" y="346198"/>
                </a:lnTo>
                <a:lnTo>
                  <a:pt x="0" y="304838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9341" rIns="0" bIns="0" rtlCol="0">
            <a:spAutoFit/>
          </a:bodyPr>
          <a:lstStyle/>
          <a:p>
            <a:pPr marL="300990">
              <a:lnSpc>
                <a:spcPct val="100000"/>
              </a:lnSpc>
              <a:spcBef>
                <a:spcPts val="105"/>
              </a:spcBef>
            </a:pPr>
            <a:r>
              <a:rPr sz="5000" spc="-10" dirty="0"/>
              <a:t>QuantiFERON-</a:t>
            </a:r>
            <a:r>
              <a:rPr sz="5000" dirty="0"/>
              <a:t>TB</a:t>
            </a:r>
            <a:r>
              <a:rPr sz="5000" spc="-55" dirty="0"/>
              <a:t> </a:t>
            </a:r>
            <a:r>
              <a:rPr sz="5000" spc="-20" dirty="0"/>
              <a:t>Gold</a:t>
            </a:r>
            <a:endParaRPr sz="5000"/>
          </a:p>
        </p:txBody>
      </p:sp>
      <p:grpSp>
        <p:nvGrpSpPr>
          <p:cNvPr id="3" name="object 3"/>
          <p:cNvGrpSpPr/>
          <p:nvPr/>
        </p:nvGrpSpPr>
        <p:grpSpPr>
          <a:xfrm>
            <a:off x="1966912" y="1828863"/>
            <a:ext cx="8258175" cy="4361180"/>
            <a:chOff x="1966912" y="1828863"/>
            <a:chExt cx="8258175" cy="43611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18360" y="1828863"/>
              <a:ext cx="7886700" cy="43607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81200" y="4419600"/>
              <a:ext cx="8229600" cy="304800"/>
            </a:xfrm>
            <a:custGeom>
              <a:avLst/>
              <a:gdLst/>
              <a:ahLst/>
              <a:cxnLst/>
              <a:rect l="l" t="t" r="r" b="b"/>
              <a:pathLst>
                <a:path w="8229600" h="304800">
                  <a:moveTo>
                    <a:pt x="0" y="304800"/>
                  </a:moveTo>
                  <a:lnTo>
                    <a:pt x="8229600" y="30480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30480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43825" y="6170472"/>
            <a:ext cx="2049780" cy="1352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00" dirty="0">
                <a:latin typeface="Calibri"/>
                <a:cs typeface="Calibri"/>
              </a:rPr>
              <a:t>Mori et</a:t>
            </a:r>
            <a:r>
              <a:rPr sz="700" spc="2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al</a:t>
            </a:r>
            <a:r>
              <a:rPr sz="700" spc="20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2004</a:t>
            </a:r>
            <a:r>
              <a:rPr sz="700" spc="2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Am</a:t>
            </a:r>
            <a:r>
              <a:rPr sz="700" spc="1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J</a:t>
            </a:r>
            <a:r>
              <a:rPr sz="700" spc="1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Respir</a:t>
            </a:r>
            <a:r>
              <a:rPr sz="700" spc="1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Crit</a:t>
            </a:r>
            <a:r>
              <a:rPr sz="700" spc="1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Care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Med</a:t>
            </a:r>
            <a:r>
              <a:rPr sz="700" spc="2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,170:</a:t>
            </a:r>
            <a:r>
              <a:rPr sz="700" spc="10" dirty="0">
                <a:latin typeface="Calibri"/>
                <a:cs typeface="Calibri"/>
              </a:rPr>
              <a:t> </a:t>
            </a:r>
            <a:r>
              <a:rPr sz="700" spc="-20" dirty="0">
                <a:latin typeface="Calibri"/>
                <a:cs typeface="Calibri"/>
              </a:rPr>
              <a:t>59–64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2089" rIns="0" bIns="0" rtlCol="0">
            <a:spAutoFit/>
          </a:bodyPr>
          <a:lstStyle/>
          <a:p>
            <a:pPr marL="310515">
              <a:lnSpc>
                <a:spcPct val="100000"/>
              </a:lnSpc>
              <a:spcBef>
                <a:spcPts val="100"/>
              </a:spcBef>
            </a:pPr>
            <a:r>
              <a:rPr sz="5000" spc="-10" dirty="0"/>
              <a:t>T-Spot.</a:t>
            </a:r>
            <a:r>
              <a:rPr sz="5000" i="1" spc="-10" dirty="0">
                <a:latin typeface="Calibri"/>
                <a:cs typeface="Calibri"/>
              </a:rPr>
              <a:t>TB</a:t>
            </a:r>
            <a:endParaRPr sz="5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4857" y="1548866"/>
            <a:ext cx="8103743" cy="474814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5535" y="155270"/>
            <a:ext cx="7755255" cy="147447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 marR="5080">
              <a:lnSpc>
                <a:spcPts val="5400"/>
              </a:lnSpc>
              <a:spcBef>
                <a:spcPts val="785"/>
              </a:spcBef>
            </a:pPr>
            <a:r>
              <a:rPr sz="5000" spc="-20" dirty="0"/>
              <a:t>Interpretation</a:t>
            </a:r>
            <a:r>
              <a:rPr sz="5000" spc="-135" dirty="0"/>
              <a:t> </a:t>
            </a:r>
            <a:r>
              <a:rPr sz="5000" dirty="0"/>
              <a:t>Criteria</a:t>
            </a:r>
            <a:r>
              <a:rPr sz="5000" spc="-125" dirty="0"/>
              <a:t> </a:t>
            </a:r>
            <a:r>
              <a:rPr sz="5000" dirty="0"/>
              <a:t>for</a:t>
            </a:r>
            <a:r>
              <a:rPr sz="5000" spc="-120" dirty="0"/>
              <a:t> </a:t>
            </a:r>
            <a:r>
              <a:rPr sz="5000" spc="-25" dirty="0"/>
              <a:t>the </a:t>
            </a:r>
            <a:r>
              <a:rPr sz="5000" spc="-10" dirty="0"/>
              <a:t>T-Spot.TB</a:t>
            </a:r>
            <a:endParaRPr sz="5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790064" y="1957451"/>
          <a:ext cx="8322309" cy="40944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0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0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7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4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Result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Nil*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75"/>
                        </a:lnSpc>
                        <a:spcBef>
                          <a:spcPts val="1220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TB</a:t>
                      </a:r>
                      <a:endParaRPr sz="1400">
                        <a:latin typeface="Segoe UI"/>
                        <a:cs typeface="Segoe UI"/>
                      </a:endParaRPr>
                    </a:p>
                    <a:p>
                      <a:pPr algn="ctr">
                        <a:lnSpc>
                          <a:spcPts val="1675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Response##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Mitogen++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Interpretation+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1400" spc="-10" dirty="0">
                          <a:solidFill>
                            <a:srgbClr val="FF0000"/>
                          </a:solidFill>
                          <a:latin typeface="Segoe UI"/>
                          <a:cs typeface="Segoe UI"/>
                        </a:rPr>
                        <a:t>Positive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1835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1400" dirty="0">
                          <a:solidFill>
                            <a:srgbClr val="FF0000"/>
                          </a:solidFill>
                          <a:latin typeface="Segoe UI"/>
                          <a:cs typeface="Segoe UI"/>
                        </a:rPr>
                        <a:t>≤ 10 </a:t>
                      </a:r>
                      <a:r>
                        <a:rPr sz="1400" spc="-10" dirty="0">
                          <a:solidFill>
                            <a:srgbClr val="FF0000"/>
                          </a:solidFill>
                          <a:latin typeface="Segoe UI"/>
                          <a:cs typeface="Segoe UI"/>
                        </a:rPr>
                        <a:t>spots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1835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1400" dirty="0">
                          <a:solidFill>
                            <a:srgbClr val="FF0000"/>
                          </a:solidFill>
                          <a:latin typeface="Segoe UI"/>
                          <a:cs typeface="Segoe UI"/>
                        </a:rPr>
                        <a:t>≥</a:t>
                      </a:r>
                      <a:r>
                        <a:rPr sz="1400" spc="-5" dirty="0">
                          <a:solidFill>
                            <a:srgbClr val="FF0000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Segoe UI"/>
                          <a:cs typeface="Segoe UI"/>
                        </a:rPr>
                        <a:t>8</a:t>
                      </a:r>
                      <a:r>
                        <a:rPr sz="1400" spc="5" dirty="0">
                          <a:solidFill>
                            <a:srgbClr val="FF0000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10" dirty="0">
                          <a:solidFill>
                            <a:srgbClr val="FF0000"/>
                          </a:solidFill>
                          <a:latin typeface="Segoe UI"/>
                          <a:cs typeface="Segoe UI"/>
                        </a:rPr>
                        <a:t>spots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1835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1400" spc="-25" dirty="0">
                          <a:solidFill>
                            <a:srgbClr val="FF0000"/>
                          </a:solidFill>
                          <a:latin typeface="Segoe UI"/>
                          <a:cs typeface="Segoe UI"/>
                        </a:rPr>
                        <a:t>Any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1835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1400" i="1" dirty="0">
                          <a:solidFill>
                            <a:srgbClr val="FF0000"/>
                          </a:solidFill>
                          <a:latin typeface="Segoe UI"/>
                          <a:cs typeface="Segoe UI"/>
                        </a:rPr>
                        <a:t>M.tuberculosis</a:t>
                      </a:r>
                      <a:r>
                        <a:rPr sz="1400" i="1" spc="-35" dirty="0">
                          <a:solidFill>
                            <a:srgbClr val="FF0000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Segoe UI"/>
                          <a:cs typeface="Segoe UI"/>
                        </a:rPr>
                        <a:t>infection</a:t>
                      </a:r>
                      <a:r>
                        <a:rPr sz="1400" spc="-50" dirty="0">
                          <a:solidFill>
                            <a:srgbClr val="FF0000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10" dirty="0">
                          <a:solidFill>
                            <a:srgbClr val="FF0000"/>
                          </a:solidFill>
                          <a:latin typeface="Segoe UI"/>
                          <a:cs typeface="Segoe UI"/>
                        </a:rPr>
                        <a:t>likely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1835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21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Segoe UI"/>
                          <a:cs typeface="Segoe UI"/>
                        </a:rPr>
                        <a:t>Borderline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Segoe UI"/>
                          <a:cs typeface="Segoe UI"/>
                        </a:rPr>
                        <a:t>≤</a:t>
                      </a:r>
                      <a:r>
                        <a:rPr sz="1400" spc="-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dirty="0">
                          <a:latin typeface="Segoe UI"/>
                          <a:cs typeface="Segoe UI"/>
                        </a:rPr>
                        <a:t>10</a:t>
                      </a:r>
                      <a:r>
                        <a:rPr sz="1400" spc="-10" dirty="0">
                          <a:latin typeface="Segoe UI"/>
                          <a:cs typeface="Segoe UI"/>
                        </a:rPr>
                        <a:t> spots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1675"/>
                        </a:lnSpc>
                      </a:pPr>
                      <a:r>
                        <a:rPr sz="1400" dirty="0">
                          <a:latin typeface="Segoe UI"/>
                          <a:cs typeface="Segoe UI"/>
                        </a:rPr>
                        <a:t>5,</a:t>
                      </a:r>
                      <a:r>
                        <a:rPr sz="1400" spc="-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dirty="0">
                          <a:latin typeface="Segoe UI"/>
                          <a:cs typeface="Segoe UI"/>
                        </a:rPr>
                        <a:t>6, or</a:t>
                      </a:r>
                      <a:r>
                        <a:rPr sz="1400" spc="-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50" dirty="0">
                          <a:latin typeface="Segoe UI"/>
                          <a:cs typeface="Segoe UI"/>
                        </a:rPr>
                        <a:t>7</a:t>
                      </a:r>
                      <a:endParaRPr sz="1400">
                        <a:latin typeface="Segoe UI"/>
                        <a:cs typeface="Segoe UI"/>
                      </a:endParaRPr>
                    </a:p>
                    <a:p>
                      <a:pPr algn="ctr">
                        <a:lnSpc>
                          <a:spcPts val="1675"/>
                        </a:lnSpc>
                      </a:pPr>
                      <a:r>
                        <a:rPr sz="1400" spc="-10" dirty="0">
                          <a:latin typeface="Segoe UI"/>
                          <a:cs typeface="Segoe UI"/>
                        </a:rPr>
                        <a:t>spots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Segoe UI"/>
                          <a:cs typeface="Segoe UI"/>
                        </a:rPr>
                        <a:t>Any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9530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Segoe UI"/>
                          <a:cs typeface="Segoe UI"/>
                        </a:rPr>
                        <a:t>Uncertain</a:t>
                      </a:r>
                      <a:r>
                        <a:rPr sz="1400" spc="-3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dirty="0">
                          <a:latin typeface="Segoe UI"/>
                          <a:cs typeface="Segoe UI"/>
                        </a:rPr>
                        <a:t>likelihood </a:t>
                      </a:r>
                      <a:r>
                        <a:rPr sz="1400" spc="-25" dirty="0">
                          <a:latin typeface="Segoe UI"/>
                          <a:cs typeface="Segoe UI"/>
                        </a:rPr>
                        <a:t>of</a:t>
                      </a:r>
                      <a:endParaRPr sz="1400">
                        <a:latin typeface="Segoe UI"/>
                        <a:cs typeface="Segoe UI"/>
                      </a:endParaRPr>
                    </a:p>
                    <a:p>
                      <a:pPr marL="472440">
                        <a:lnSpc>
                          <a:spcPct val="100000"/>
                        </a:lnSpc>
                      </a:pPr>
                      <a:r>
                        <a:rPr sz="1400" i="1" dirty="0">
                          <a:latin typeface="Segoe UI"/>
                          <a:cs typeface="Segoe UI"/>
                        </a:rPr>
                        <a:t>M.</a:t>
                      </a:r>
                      <a:r>
                        <a:rPr sz="1400" i="1" spc="-5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i="1" dirty="0">
                          <a:latin typeface="Segoe UI"/>
                          <a:cs typeface="Segoe UI"/>
                        </a:rPr>
                        <a:t>tuberculosis</a:t>
                      </a:r>
                      <a:r>
                        <a:rPr sz="1400" i="1" spc="-5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10" dirty="0">
                          <a:latin typeface="Segoe UI"/>
                          <a:cs typeface="Segoe UI"/>
                        </a:rPr>
                        <a:t>infection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73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Segoe UI"/>
                          <a:cs typeface="Segoe UI"/>
                        </a:rPr>
                        <a:t>Negative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Segoe UI"/>
                          <a:cs typeface="Segoe UI"/>
                        </a:rPr>
                        <a:t>≤</a:t>
                      </a:r>
                      <a:r>
                        <a:rPr sz="1400" spc="-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10" dirty="0">
                          <a:latin typeface="Segoe UI"/>
                          <a:cs typeface="Segoe UI"/>
                        </a:rPr>
                        <a:t>10spots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Segoe UI"/>
                          <a:cs typeface="Segoe UI"/>
                        </a:rPr>
                        <a:t>≤</a:t>
                      </a:r>
                      <a:r>
                        <a:rPr sz="1400" spc="-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dirty="0">
                          <a:latin typeface="Segoe UI"/>
                          <a:cs typeface="Segoe UI"/>
                        </a:rPr>
                        <a:t>4</a:t>
                      </a:r>
                      <a:r>
                        <a:rPr sz="1400" spc="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10" dirty="0">
                          <a:latin typeface="Segoe UI"/>
                          <a:cs typeface="Segoe UI"/>
                        </a:rPr>
                        <a:t>spots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Segoe UI"/>
                          <a:cs typeface="Segoe UI"/>
                        </a:rPr>
                        <a:t>M</a:t>
                      </a:r>
                      <a:r>
                        <a:rPr sz="1400" spc="-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dirty="0">
                          <a:latin typeface="Segoe UI"/>
                          <a:cs typeface="Segoe UI"/>
                        </a:rPr>
                        <a:t>Tb infection</a:t>
                      </a:r>
                      <a:r>
                        <a:rPr sz="1400" spc="-2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10" dirty="0">
                          <a:latin typeface="Segoe UI"/>
                          <a:cs typeface="Segoe UI"/>
                        </a:rPr>
                        <a:t>unlikely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3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Segoe UI"/>
                          <a:cs typeface="Segoe UI"/>
                        </a:rPr>
                        <a:t>Indeterminate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Segoe UI"/>
                          <a:cs typeface="Segoe UI"/>
                        </a:rPr>
                        <a:t>&gt;</a:t>
                      </a:r>
                      <a:r>
                        <a:rPr sz="1400" spc="-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25" dirty="0">
                          <a:latin typeface="Segoe UI"/>
                          <a:cs typeface="Segoe UI"/>
                        </a:rPr>
                        <a:t>10</a:t>
                      </a:r>
                      <a:endParaRPr sz="1400">
                        <a:latin typeface="Segoe UI"/>
                        <a:cs typeface="Segoe U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400" dirty="0">
                          <a:latin typeface="Segoe UI"/>
                          <a:cs typeface="Segoe UI"/>
                        </a:rPr>
                        <a:t>≤</a:t>
                      </a:r>
                      <a:r>
                        <a:rPr sz="1400" spc="-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25" dirty="0">
                          <a:latin typeface="Segoe UI"/>
                          <a:cs typeface="Segoe UI"/>
                        </a:rPr>
                        <a:t>10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1104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25" dirty="0">
                          <a:latin typeface="Segoe UI"/>
                          <a:cs typeface="Segoe UI"/>
                        </a:rPr>
                        <a:t>Any</a:t>
                      </a:r>
                      <a:endParaRPr sz="1400">
                        <a:latin typeface="Segoe UI"/>
                        <a:cs typeface="Segoe U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400" dirty="0">
                          <a:latin typeface="Segoe UI"/>
                          <a:cs typeface="Segoe UI"/>
                        </a:rPr>
                        <a:t>&lt;</a:t>
                      </a:r>
                      <a:r>
                        <a:rPr sz="1400" spc="-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dirty="0">
                          <a:latin typeface="Segoe UI"/>
                          <a:cs typeface="Segoe UI"/>
                        </a:rPr>
                        <a:t>5</a:t>
                      </a:r>
                      <a:r>
                        <a:rPr sz="1400" spc="-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10" dirty="0">
                          <a:latin typeface="Segoe UI"/>
                          <a:cs typeface="Segoe UI"/>
                        </a:rPr>
                        <a:t>spots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1104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25" dirty="0">
                          <a:latin typeface="Segoe UI"/>
                          <a:cs typeface="Segoe UI"/>
                        </a:rPr>
                        <a:t>Any</a:t>
                      </a:r>
                      <a:endParaRPr sz="1400">
                        <a:latin typeface="Segoe UI"/>
                        <a:cs typeface="Segoe U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400" dirty="0">
                          <a:latin typeface="Segoe UI"/>
                          <a:cs typeface="Segoe UI"/>
                        </a:rPr>
                        <a:t>&lt;</a:t>
                      </a:r>
                      <a:r>
                        <a:rPr sz="1400" spc="-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dirty="0">
                          <a:latin typeface="Segoe UI"/>
                          <a:cs typeface="Segoe UI"/>
                        </a:rPr>
                        <a:t>20</a:t>
                      </a:r>
                      <a:r>
                        <a:rPr sz="1400" spc="-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10" dirty="0">
                          <a:latin typeface="Segoe UI"/>
                          <a:cs typeface="Segoe UI"/>
                        </a:rPr>
                        <a:t>spots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1104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9530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Segoe UI"/>
                          <a:cs typeface="Segoe UI"/>
                        </a:rPr>
                        <a:t>Uncertain</a:t>
                      </a:r>
                      <a:r>
                        <a:rPr sz="1400" spc="-6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dirty="0">
                          <a:latin typeface="Segoe UI"/>
                          <a:cs typeface="Segoe UI"/>
                        </a:rPr>
                        <a:t>likelihood</a:t>
                      </a:r>
                      <a:r>
                        <a:rPr sz="1400" spc="-3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35" dirty="0">
                          <a:latin typeface="Segoe UI"/>
                          <a:cs typeface="Segoe UI"/>
                        </a:rPr>
                        <a:t>of</a:t>
                      </a:r>
                      <a:endParaRPr sz="1400">
                        <a:latin typeface="Segoe UI"/>
                        <a:cs typeface="Segoe UI"/>
                      </a:endParaRPr>
                    </a:p>
                    <a:p>
                      <a:pPr marL="448309">
                        <a:lnSpc>
                          <a:spcPct val="100000"/>
                        </a:lnSpc>
                      </a:pPr>
                      <a:r>
                        <a:rPr sz="1400" i="1" dirty="0">
                          <a:latin typeface="Segoe UI"/>
                          <a:cs typeface="Segoe UI"/>
                        </a:rPr>
                        <a:t>M.</a:t>
                      </a:r>
                      <a:r>
                        <a:rPr sz="1400" i="1" spc="-4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i="1" dirty="0">
                          <a:latin typeface="Segoe UI"/>
                          <a:cs typeface="Segoe UI"/>
                        </a:rPr>
                        <a:t>tuberculosis</a:t>
                      </a:r>
                      <a:r>
                        <a:rPr sz="1400" i="1" spc="-3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10" dirty="0">
                          <a:latin typeface="Segoe UI"/>
                          <a:cs typeface="Segoe UI"/>
                        </a:rPr>
                        <a:t>infection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174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4872990" y="5442330"/>
            <a:ext cx="2446020" cy="457834"/>
          </a:xfrm>
          <a:custGeom>
            <a:avLst/>
            <a:gdLst/>
            <a:ahLst/>
            <a:cxnLst/>
            <a:rect l="l" t="t" r="r" b="b"/>
            <a:pathLst>
              <a:path w="2446020" h="457835">
                <a:moveTo>
                  <a:pt x="0" y="228625"/>
                </a:moveTo>
                <a:lnTo>
                  <a:pt x="19702" y="187530"/>
                </a:lnTo>
                <a:lnTo>
                  <a:pt x="53662" y="161436"/>
                </a:lnTo>
                <a:lnTo>
                  <a:pt x="103090" y="136607"/>
                </a:lnTo>
                <a:lnTo>
                  <a:pt x="166962" y="113235"/>
                </a:lnTo>
                <a:lnTo>
                  <a:pt x="203995" y="102154"/>
                </a:lnTo>
                <a:lnTo>
                  <a:pt x="244255" y="91510"/>
                </a:lnTo>
                <a:lnTo>
                  <a:pt x="287615" y="81326"/>
                </a:lnTo>
                <a:lnTo>
                  <a:pt x="333947" y="71625"/>
                </a:lnTo>
                <a:lnTo>
                  <a:pt x="383122" y="62432"/>
                </a:lnTo>
                <a:lnTo>
                  <a:pt x="435014" y="53770"/>
                </a:lnTo>
                <a:lnTo>
                  <a:pt x="489493" y="45664"/>
                </a:lnTo>
                <a:lnTo>
                  <a:pt x="546433" y="38138"/>
                </a:lnTo>
                <a:lnTo>
                  <a:pt x="605705" y="31214"/>
                </a:lnTo>
                <a:lnTo>
                  <a:pt x="667181" y="24918"/>
                </a:lnTo>
                <a:lnTo>
                  <a:pt x="730734" y="19273"/>
                </a:lnTo>
                <a:lnTo>
                  <a:pt x="796236" y="14303"/>
                </a:lnTo>
                <a:lnTo>
                  <a:pt x="863559" y="10032"/>
                </a:lnTo>
                <a:lnTo>
                  <a:pt x="932574" y="6484"/>
                </a:lnTo>
                <a:lnTo>
                  <a:pt x="1003155" y="3683"/>
                </a:lnTo>
                <a:lnTo>
                  <a:pt x="1075173" y="1653"/>
                </a:lnTo>
                <a:lnTo>
                  <a:pt x="1148501" y="417"/>
                </a:lnTo>
                <a:lnTo>
                  <a:pt x="1223010" y="0"/>
                </a:lnTo>
                <a:lnTo>
                  <a:pt x="1297518" y="417"/>
                </a:lnTo>
                <a:lnTo>
                  <a:pt x="1370846" y="1653"/>
                </a:lnTo>
                <a:lnTo>
                  <a:pt x="1442864" y="3683"/>
                </a:lnTo>
                <a:lnTo>
                  <a:pt x="1513445" y="6484"/>
                </a:lnTo>
                <a:lnTo>
                  <a:pt x="1582460" y="10032"/>
                </a:lnTo>
                <a:lnTo>
                  <a:pt x="1649783" y="14303"/>
                </a:lnTo>
                <a:lnTo>
                  <a:pt x="1715285" y="19273"/>
                </a:lnTo>
                <a:lnTo>
                  <a:pt x="1778838" y="24918"/>
                </a:lnTo>
                <a:lnTo>
                  <a:pt x="1840314" y="31214"/>
                </a:lnTo>
                <a:lnTo>
                  <a:pt x="1899586" y="38138"/>
                </a:lnTo>
                <a:lnTo>
                  <a:pt x="1956526" y="45664"/>
                </a:lnTo>
                <a:lnTo>
                  <a:pt x="2011005" y="53770"/>
                </a:lnTo>
                <a:lnTo>
                  <a:pt x="2062897" y="62432"/>
                </a:lnTo>
                <a:lnTo>
                  <a:pt x="2112072" y="71625"/>
                </a:lnTo>
                <a:lnTo>
                  <a:pt x="2158404" y="81326"/>
                </a:lnTo>
                <a:lnTo>
                  <a:pt x="2201764" y="91510"/>
                </a:lnTo>
                <a:lnTo>
                  <a:pt x="2242024" y="102154"/>
                </a:lnTo>
                <a:lnTo>
                  <a:pt x="2279057" y="113235"/>
                </a:lnTo>
                <a:lnTo>
                  <a:pt x="2342929" y="136607"/>
                </a:lnTo>
                <a:lnTo>
                  <a:pt x="2392357" y="161436"/>
                </a:lnTo>
                <a:lnTo>
                  <a:pt x="2426317" y="187530"/>
                </a:lnTo>
                <a:lnTo>
                  <a:pt x="2446019" y="228625"/>
                </a:lnTo>
                <a:lnTo>
                  <a:pt x="2443788" y="242550"/>
                </a:lnTo>
                <a:lnTo>
                  <a:pt x="2411334" y="282907"/>
                </a:lnTo>
                <a:lnTo>
                  <a:pt x="2369512" y="308390"/>
                </a:lnTo>
                <a:lnTo>
                  <a:pt x="2312734" y="332512"/>
                </a:lnTo>
                <a:lnTo>
                  <a:pt x="2242024" y="355082"/>
                </a:lnTo>
                <a:lnTo>
                  <a:pt x="2201764" y="365725"/>
                </a:lnTo>
                <a:lnTo>
                  <a:pt x="2158404" y="375908"/>
                </a:lnTo>
                <a:lnTo>
                  <a:pt x="2112072" y="385608"/>
                </a:lnTo>
                <a:lnTo>
                  <a:pt x="2062897" y="394800"/>
                </a:lnTo>
                <a:lnTo>
                  <a:pt x="2011005" y="403461"/>
                </a:lnTo>
                <a:lnTo>
                  <a:pt x="1956526" y="411566"/>
                </a:lnTo>
                <a:lnTo>
                  <a:pt x="1899586" y="419091"/>
                </a:lnTo>
                <a:lnTo>
                  <a:pt x="1840314" y="426014"/>
                </a:lnTo>
                <a:lnTo>
                  <a:pt x="1778838" y="432309"/>
                </a:lnTo>
                <a:lnTo>
                  <a:pt x="1715285" y="437954"/>
                </a:lnTo>
                <a:lnTo>
                  <a:pt x="1649783" y="442923"/>
                </a:lnTo>
                <a:lnTo>
                  <a:pt x="1582460" y="447193"/>
                </a:lnTo>
                <a:lnTo>
                  <a:pt x="1513445" y="450741"/>
                </a:lnTo>
                <a:lnTo>
                  <a:pt x="1442864" y="453542"/>
                </a:lnTo>
                <a:lnTo>
                  <a:pt x="1370846" y="455572"/>
                </a:lnTo>
                <a:lnTo>
                  <a:pt x="1297518" y="456808"/>
                </a:lnTo>
                <a:lnTo>
                  <a:pt x="1223010" y="457225"/>
                </a:lnTo>
                <a:lnTo>
                  <a:pt x="1148501" y="456808"/>
                </a:lnTo>
                <a:lnTo>
                  <a:pt x="1075173" y="455572"/>
                </a:lnTo>
                <a:lnTo>
                  <a:pt x="1003155" y="453542"/>
                </a:lnTo>
                <a:lnTo>
                  <a:pt x="932574" y="450741"/>
                </a:lnTo>
                <a:lnTo>
                  <a:pt x="863559" y="447193"/>
                </a:lnTo>
                <a:lnTo>
                  <a:pt x="796236" y="442923"/>
                </a:lnTo>
                <a:lnTo>
                  <a:pt x="730734" y="437954"/>
                </a:lnTo>
                <a:lnTo>
                  <a:pt x="667181" y="432309"/>
                </a:lnTo>
                <a:lnTo>
                  <a:pt x="605705" y="426014"/>
                </a:lnTo>
                <a:lnTo>
                  <a:pt x="546433" y="419091"/>
                </a:lnTo>
                <a:lnTo>
                  <a:pt x="489493" y="411566"/>
                </a:lnTo>
                <a:lnTo>
                  <a:pt x="435014" y="403461"/>
                </a:lnTo>
                <a:lnTo>
                  <a:pt x="383122" y="394800"/>
                </a:lnTo>
                <a:lnTo>
                  <a:pt x="333947" y="385608"/>
                </a:lnTo>
                <a:lnTo>
                  <a:pt x="287615" y="375908"/>
                </a:lnTo>
                <a:lnTo>
                  <a:pt x="244255" y="365725"/>
                </a:lnTo>
                <a:lnTo>
                  <a:pt x="203995" y="355082"/>
                </a:lnTo>
                <a:lnTo>
                  <a:pt x="166962" y="344003"/>
                </a:lnTo>
                <a:lnTo>
                  <a:pt x="103090" y="320633"/>
                </a:lnTo>
                <a:lnTo>
                  <a:pt x="53662" y="295807"/>
                </a:lnTo>
                <a:lnTo>
                  <a:pt x="19702" y="269716"/>
                </a:lnTo>
                <a:lnTo>
                  <a:pt x="0" y="228625"/>
                </a:lnTo>
                <a:close/>
              </a:path>
            </a:pathLst>
          </a:custGeom>
          <a:ln w="126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98315" y="4953000"/>
            <a:ext cx="617220" cy="609600"/>
          </a:xfrm>
          <a:custGeom>
            <a:avLst/>
            <a:gdLst/>
            <a:ahLst/>
            <a:cxnLst/>
            <a:rect l="l" t="t" r="r" b="b"/>
            <a:pathLst>
              <a:path w="617220" h="609600">
                <a:moveTo>
                  <a:pt x="0" y="304800"/>
                </a:moveTo>
                <a:lnTo>
                  <a:pt x="4035" y="255374"/>
                </a:lnTo>
                <a:lnTo>
                  <a:pt x="15721" y="208483"/>
                </a:lnTo>
                <a:lnTo>
                  <a:pt x="34423" y="164753"/>
                </a:lnTo>
                <a:lnTo>
                  <a:pt x="59509" y="124815"/>
                </a:lnTo>
                <a:lnTo>
                  <a:pt x="90344" y="89296"/>
                </a:lnTo>
                <a:lnTo>
                  <a:pt x="126296" y="58826"/>
                </a:lnTo>
                <a:lnTo>
                  <a:pt x="166732" y="34032"/>
                </a:lnTo>
                <a:lnTo>
                  <a:pt x="211019" y="15544"/>
                </a:lnTo>
                <a:lnTo>
                  <a:pt x="258522" y="3990"/>
                </a:lnTo>
                <a:lnTo>
                  <a:pt x="308610" y="0"/>
                </a:lnTo>
                <a:lnTo>
                  <a:pt x="358666" y="3990"/>
                </a:lnTo>
                <a:lnTo>
                  <a:pt x="406152" y="15544"/>
                </a:lnTo>
                <a:lnTo>
                  <a:pt x="450431" y="34032"/>
                </a:lnTo>
                <a:lnTo>
                  <a:pt x="490868" y="58826"/>
                </a:lnTo>
                <a:lnTo>
                  <a:pt x="526827" y="89296"/>
                </a:lnTo>
                <a:lnTo>
                  <a:pt x="557674" y="124815"/>
                </a:lnTo>
                <a:lnTo>
                  <a:pt x="582772" y="164753"/>
                </a:lnTo>
                <a:lnTo>
                  <a:pt x="601486" y="208483"/>
                </a:lnTo>
                <a:lnTo>
                  <a:pt x="613180" y="255374"/>
                </a:lnTo>
                <a:lnTo>
                  <a:pt x="617220" y="304800"/>
                </a:lnTo>
                <a:lnTo>
                  <a:pt x="613180" y="354225"/>
                </a:lnTo>
                <a:lnTo>
                  <a:pt x="601486" y="401116"/>
                </a:lnTo>
                <a:lnTo>
                  <a:pt x="582772" y="444846"/>
                </a:lnTo>
                <a:lnTo>
                  <a:pt x="557674" y="484784"/>
                </a:lnTo>
                <a:lnTo>
                  <a:pt x="526827" y="520303"/>
                </a:lnTo>
                <a:lnTo>
                  <a:pt x="490868" y="550773"/>
                </a:lnTo>
                <a:lnTo>
                  <a:pt x="450431" y="575567"/>
                </a:lnTo>
                <a:lnTo>
                  <a:pt x="406152" y="594055"/>
                </a:lnTo>
                <a:lnTo>
                  <a:pt x="358666" y="605609"/>
                </a:lnTo>
                <a:lnTo>
                  <a:pt x="308610" y="609600"/>
                </a:lnTo>
                <a:lnTo>
                  <a:pt x="258522" y="605609"/>
                </a:lnTo>
                <a:lnTo>
                  <a:pt x="211019" y="594055"/>
                </a:lnTo>
                <a:lnTo>
                  <a:pt x="166732" y="575567"/>
                </a:lnTo>
                <a:lnTo>
                  <a:pt x="126296" y="550773"/>
                </a:lnTo>
                <a:lnTo>
                  <a:pt x="90344" y="520303"/>
                </a:lnTo>
                <a:lnTo>
                  <a:pt x="59509" y="484784"/>
                </a:lnTo>
                <a:lnTo>
                  <a:pt x="34423" y="444846"/>
                </a:lnTo>
                <a:lnTo>
                  <a:pt x="15721" y="401116"/>
                </a:lnTo>
                <a:lnTo>
                  <a:pt x="4035" y="354225"/>
                </a:lnTo>
                <a:lnTo>
                  <a:pt x="0" y="304800"/>
                </a:lnTo>
                <a:close/>
              </a:path>
            </a:pathLst>
          </a:custGeom>
          <a:ln w="126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0225" y="441147"/>
            <a:ext cx="87750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067425" algn="l"/>
              </a:tabLst>
            </a:pPr>
            <a:r>
              <a:rPr sz="4000" spc="-10" dirty="0"/>
              <a:t>Pediatric</a:t>
            </a:r>
            <a:r>
              <a:rPr sz="4000" spc="-135" dirty="0"/>
              <a:t> </a:t>
            </a:r>
            <a:r>
              <a:rPr sz="4000" spc="-20" dirty="0"/>
              <a:t>Considerations</a:t>
            </a:r>
            <a:r>
              <a:rPr sz="4000" spc="-130" dirty="0"/>
              <a:t> </a:t>
            </a:r>
            <a:r>
              <a:rPr sz="4000" spc="-25" dirty="0"/>
              <a:t>for</a:t>
            </a:r>
            <a:r>
              <a:rPr lang="en-US" sz="4000" spc="-25" dirty="0"/>
              <a:t> </a:t>
            </a:r>
            <a:r>
              <a:rPr sz="4000" dirty="0"/>
              <a:t>TB</a:t>
            </a:r>
            <a:r>
              <a:rPr sz="4000" spc="-25" dirty="0"/>
              <a:t> </a:t>
            </a:r>
            <a:r>
              <a:rPr sz="4000" spc="-10" dirty="0"/>
              <a:t>Screening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1800225" y="2203780"/>
            <a:ext cx="8853805" cy="3635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3515" algn="l"/>
              </a:tabLst>
            </a:pPr>
            <a:r>
              <a:rPr sz="2400" spc="-25" dirty="0">
                <a:latin typeface="Calibri"/>
                <a:cs typeface="Calibri"/>
              </a:rPr>
              <a:t>Young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immune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systems,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like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young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bodies,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growing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85"/>
              </a:spcBef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marL="183515" indent="-170815">
              <a:lnSpc>
                <a:spcPts val="2735"/>
              </a:lnSpc>
              <a:buFont typeface="Arial"/>
              <a:buChar char="•"/>
              <a:tabLst>
                <a:tab pos="183515" algn="l"/>
              </a:tabLst>
            </a:pPr>
            <a:r>
              <a:rPr sz="2400" dirty="0">
                <a:latin typeface="Calibri"/>
                <a:cs typeface="Calibri"/>
              </a:rPr>
              <a:t>By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time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have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5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candles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birthday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cake,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immune</a:t>
            </a:r>
            <a:endParaRPr sz="2400">
              <a:latin typeface="Calibri"/>
              <a:cs typeface="Calibri"/>
            </a:endParaRPr>
          </a:p>
          <a:p>
            <a:pPr marL="184785">
              <a:lnSpc>
                <a:spcPts val="2735"/>
              </a:lnSpc>
            </a:pPr>
            <a:r>
              <a:rPr sz="2400" spc="-10" dirty="0">
                <a:latin typeface="Calibri"/>
                <a:cs typeface="Calibri"/>
              </a:rPr>
              <a:t>system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behaves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like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adult’s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75"/>
              </a:spcBef>
            </a:pPr>
            <a:endParaRPr sz="2400">
              <a:latin typeface="Calibri"/>
              <a:cs typeface="Calibri"/>
            </a:endParaRPr>
          </a:p>
          <a:p>
            <a:pPr marL="183515" indent="-170815">
              <a:lnSpc>
                <a:spcPts val="2735"/>
              </a:lnSpc>
              <a:buFont typeface="Arial"/>
              <a:buChar char="•"/>
              <a:tabLst>
                <a:tab pos="183515" algn="l"/>
              </a:tabLst>
            </a:pPr>
            <a:r>
              <a:rPr sz="2400" dirty="0">
                <a:latin typeface="Calibri"/>
                <a:cs typeface="Calibri"/>
              </a:rPr>
              <a:t>There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grey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children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&lt;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6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months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age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(any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test….every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test),</a:t>
            </a:r>
            <a:endParaRPr sz="2400">
              <a:latin typeface="Calibri"/>
              <a:cs typeface="Calibri"/>
            </a:endParaRPr>
          </a:p>
          <a:p>
            <a:pPr marL="184785">
              <a:lnSpc>
                <a:spcPts val="2735"/>
              </a:lnSpc>
            </a:pPr>
            <a:r>
              <a:rPr sz="2400" dirty="0">
                <a:latin typeface="Calibri"/>
                <a:cs typeface="Calibri"/>
              </a:rPr>
              <a:t>treat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positive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some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negatives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69"/>
              </a:spcBef>
            </a:pPr>
            <a:endParaRPr sz="24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buFont typeface="Arial"/>
              <a:buChar char="•"/>
              <a:tabLst>
                <a:tab pos="183515" algn="l"/>
              </a:tabLst>
            </a:pPr>
            <a:r>
              <a:rPr sz="2400" dirty="0">
                <a:latin typeface="Calibri"/>
                <a:cs typeface="Calibri"/>
              </a:rPr>
              <a:t>We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overtreat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sorry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2734" y="189992"/>
            <a:ext cx="598678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12415" algn="l"/>
              </a:tabLst>
            </a:pPr>
            <a:r>
              <a:rPr sz="5000" dirty="0"/>
              <a:t>TB</a:t>
            </a:r>
            <a:r>
              <a:rPr sz="5000" spc="-20" dirty="0"/>
              <a:t> </a:t>
            </a:r>
            <a:r>
              <a:rPr sz="5000" spc="-10" dirty="0"/>
              <a:t>Test</a:t>
            </a:r>
            <a:r>
              <a:rPr lang="en-US" sz="5000" spc="-10" dirty="0"/>
              <a:t> </a:t>
            </a:r>
            <a:r>
              <a:rPr sz="5000" spc="-85" dirty="0"/>
              <a:t>Take</a:t>
            </a:r>
            <a:r>
              <a:rPr sz="5000" spc="-204" dirty="0"/>
              <a:t> </a:t>
            </a:r>
            <a:r>
              <a:rPr sz="5000" spc="-10" dirty="0"/>
              <a:t>Homes</a:t>
            </a:r>
            <a:endParaRPr sz="5000" dirty="0"/>
          </a:p>
        </p:txBody>
      </p:sp>
      <p:sp>
        <p:nvSpPr>
          <p:cNvPr id="3" name="object 3"/>
          <p:cNvSpPr txBox="1"/>
          <p:nvPr/>
        </p:nvSpPr>
        <p:spPr>
          <a:xfrm>
            <a:off x="1796033" y="1488440"/>
            <a:ext cx="7639050" cy="4553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3515" algn="l"/>
              </a:tabLst>
            </a:pPr>
            <a:r>
              <a:rPr sz="2400" dirty="0">
                <a:latin typeface="Calibri"/>
                <a:cs typeface="Calibri"/>
              </a:rPr>
              <a:t>TST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expertise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fading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fast</a:t>
            </a:r>
            <a:endParaRPr sz="2400">
              <a:latin typeface="Calibri"/>
              <a:cs typeface="Calibri"/>
            </a:endParaRPr>
          </a:p>
          <a:p>
            <a:pPr marL="527685" lvl="1" indent="-172085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527685" algn="l"/>
              </a:tabLst>
            </a:pPr>
            <a:r>
              <a:rPr sz="1700" dirty="0">
                <a:latin typeface="Calibri"/>
                <a:cs typeface="Calibri"/>
              </a:rPr>
              <a:t>When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can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still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use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it?</a:t>
            </a:r>
            <a:endParaRPr sz="1700">
              <a:latin typeface="Calibri"/>
              <a:cs typeface="Calibri"/>
            </a:endParaRPr>
          </a:p>
          <a:p>
            <a:pPr marL="870585" lvl="2" indent="-172085">
              <a:lnSpc>
                <a:spcPts val="2035"/>
              </a:lnSpc>
              <a:buFont typeface="Arial"/>
              <a:buChar char="•"/>
              <a:tabLst>
                <a:tab pos="870585" algn="l"/>
              </a:tabLst>
            </a:pPr>
            <a:r>
              <a:rPr sz="1700" dirty="0">
                <a:latin typeface="Calibri"/>
                <a:cs typeface="Calibri"/>
              </a:rPr>
              <a:t>If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you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trust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person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placing/reading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it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knows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what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they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are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doing</a:t>
            </a:r>
            <a:endParaRPr sz="1700">
              <a:latin typeface="Calibri"/>
              <a:cs typeface="Calibri"/>
            </a:endParaRPr>
          </a:p>
          <a:p>
            <a:pPr marL="870585" lvl="2" indent="-172085">
              <a:lnSpc>
                <a:spcPts val="2030"/>
              </a:lnSpc>
              <a:buFont typeface="Arial"/>
              <a:buChar char="•"/>
              <a:tabLst>
                <a:tab pos="870585" algn="l"/>
              </a:tabLst>
            </a:pPr>
            <a:r>
              <a:rPr sz="1700" dirty="0">
                <a:latin typeface="Calibri"/>
                <a:cs typeface="Calibri"/>
              </a:rPr>
              <a:t>US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born</a:t>
            </a:r>
            <a:endParaRPr sz="1700">
              <a:latin typeface="Calibri"/>
              <a:cs typeface="Calibri"/>
            </a:endParaRPr>
          </a:p>
          <a:p>
            <a:pPr marL="870585" lvl="2" indent="-172085">
              <a:lnSpc>
                <a:spcPts val="2035"/>
              </a:lnSpc>
              <a:buFont typeface="Arial"/>
              <a:buChar char="•"/>
              <a:tabLst>
                <a:tab pos="870585" algn="l"/>
              </a:tabLst>
            </a:pPr>
            <a:r>
              <a:rPr sz="1700" dirty="0">
                <a:latin typeface="Calibri"/>
                <a:cs typeface="Calibri"/>
              </a:rPr>
              <a:t>No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history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of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BCG</a:t>
            </a:r>
            <a:endParaRPr sz="1700">
              <a:latin typeface="Calibri"/>
              <a:cs typeface="Calibri"/>
            </a:endParaRPr>
          </a:p>
          <a:p>
            <a:pPr marL="870585" lvl="2" indent="-172085">
              <a:lnSpc>
                <a:spcPts val="2035"/>
              </a:lnSpc>
              <a:buFont typeface="Arial"/>
              <a:buChar char="•"/>
              <a:tabLst>
                <a:tab pos="870585" algn="l"/>
              </a:tabLst>
            </a:pPr>
            <a:r>
              <a:rPr sz="1700" spc="-80" dirty="0">
                <a:latin typeface="Calibri"/>
                <a:cs typeface="Calibri"/>
              </a:rPr>
              <a:t>To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add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sensitivity</a:t>
            </a:r>
            <a:endParaRPr sz="1700">
              <a:latin typeface="Calibri"/>
              <a:cs typeface="Calibri"/>
            </a:endParaRPr>
          </a:p>
          <a:p>
            <a:pPr marL="870585" lvl="2" indent="-172085">
              <a:lnSpc>
                <a:spcPts val="2035"/>
              </a:lnSpc>
              <a:buFont typeface="Arial"/>
              <a:buChar char="•"/>
              <a:tabLst>
                <a:tab pos="870585" algn="l"/>
              </a:tabLst>
            </a:pPr>
            <a:r>
              <a:rPr sz="1700" spc="-10" dirty="0">
                <a:latin typeface="Calibri"/>
                <a:cs typeface="Calibri"/>
              </a:rPr>
              <a:t>Repeatedly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indeterminate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or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borderline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IGRAs</a:t>
            </a:r>
            <a:endParaRPr sz="170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spcBef>
                <a:spcPts val="1220"/>
              </a:spcBef>
              <a:buFont typeface="Arial"/>
              <a:buChar char="•"/>
            </a:pPr>
            <a:endParaRPr sz="17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buFont typeface="Arial"/>
              <a:buChar char="•"/>
              <a:tabLst>
                <a:tab pos="183515" algn="l"/>
              </a:tabLst>
            </a:pPr>
            <a:r>
              <a:rPr sz="2400" dirty="0">
                <a:latin typeface="Calibri"/>
                <a:cs typeface="Calibri"/>
              </a:rPr>
              <a:t>IGRAs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fast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becoming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preferred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screening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tests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TB</a:t>
            </a:r>
            <a:endParaRPr sz="2400">
              <a:latin typeface="Calibri"/>
              <a:cs typeface="Calibri"/>
            </a:endParaRPr>
          </a:p>
          <a:p>
            <a:pPr marL="527685" lvl="1" indent="-172085">
              <a:lnSpc>
                <a:spcPts val="2035"/>
              </a:lnSpc>
              <a:spcBef>
                <a:spcPts val="30"/>
              </a:spcBef>
              <a:buFont typeface="Arial"/>
              <a:buChar char="•"/>
              <a:tabLst>
                <a:tab pos="527685" algn="l"/>
              </a:tabLst>
            </a:pPr>
            <a:r>
              <a:rPr sz="1700" dirty="0">
                <a:latin typeface="Calibri"/>
                <a:cs typeface="Calibri"/>
              </a:rPr>
              <a:t>Single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visit</a:t>
            </a:r>
            <a:endParaRPr sz="1700">
              <a:latin typeface="Calibri"/>
              <a:cs typeface="Calibri"/>
            </a:endParaRPr>
          </a:p>
          <a:p>
            <a:pPr marL="527685" lvl="1" indent="-172085">
              <a:lnSpc>
                <a:spcPts val="2035"/>
              </a:lnSpc>
              <a:buFont typeface="Arial"/>
              <a:buChar char="•"/>
              <a:tabLst>
                <a:tab pos="527685" algn="l"/>
              </a:tabLst>
            </a:pPr>
            <a:r>
              <a:rPr sz="1700" dirty="0">
                <a:latin typeface="Calibri"/>
                <a:cs typeface="Calibri"/>
              </a:rPr>
              <a:t>Objective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result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(positive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or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negative…..ish)</a:t>
            </a:r>
            <a:endParaRPr sz="17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220"/>
              </a:spcBef>
              <a:buFont typeface="Arial"/>
              <a:buChar char="•"/>
            </a:pPr>
            <a:endParaRPr sz="17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buFont typeface="Arial"/>
              <a:buChar char="•"/>
              <a:tabLst>
                <a:tab pos="183515" algn="l"/>
              </a:tabLst>
            </a:pPr>
            <a:r>
              <a:rPr sz="2400" dirty="0">
                <a:latin typeface="Calibri"/>
                <a:cs typeface="Calibri"/>
              </a:rPr>
              <a:t>TB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screening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tests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tools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answer</a:t>
            </a:r>
            <a:endParaRPr sz="2400">
              <a:latin typeface="Calibri"/>
              <a:cs typeface="Calibri"/>
            </a:endParaRPr>
          </a:p>
          <a:p>
            <a:pPr marL="527685" lvl="1" indent="-172085">
              <a:lnSpc>
                <a:spcPts val="2035"/>
              </a:lnSpc>
              <a:spcBef>
                <a:spcPts val="30"/>
              </a:spcBef>
              <a:buFont typeface="Arial"/>
              <a:buChar char="•"/>
              <a:tabLst>
                <a:tab pos="527685" algn="l"/>
              </a:tabLst>
            </a:pPr>
            <a:r>
              <a:rPr sz="1700" dirty="0">
                <a:latin typeface="Calibri"/>
                <a:cs typeface="Calibri"/>
              </a:rPr>
              <a:t>They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are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not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answer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themselves</a:t>
            </a:r>
            <a:endParaRPr sz="1700">
              <a:latin typeface="Calibri"/>
              <a:cs typeface="Calibri"/>
            </a:endParaRPr>
          </a:p>
          <a:p>
            <a:pPr marL="527685" lvl="1" indent="-172085">
              <a:lnSpc>
                <a:spcPts val="2035"/>
              </a:lnSpc>
              <a:buFont typeface="Arial"/>
              <a:buChar char="•"/>
              <a:tabLst>
                <a:tab pos="527685" algn="l"/>
              </a:tabLst>
            </a:pPr>
            <a:r>
              <a:rPr sz="1700" dirty="0">
                <a:latin typeface="Calibri"/>
                <a:cs typeface="Calibri"/>
              </a:rPr>
              <a:t>They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do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not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distinguish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between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TB</a:t>
            </a:r>
            <a:r>
              <a:rPr sz="1700" spc="-10" dirty="0">
                <a:latin typeface="Calibri"/>
                <a:cs typeface="Calibri"/>
              </a:rPr>
              <a:t> infection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(LTBI)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TB</a:t>
            </a:r>
            <a:r>
              <a:rPr sz="1700" spc="-10" dirty="0">
                <a:latin typeface="Calibri"/>
                <a:cs typeface="Calibri"/>
              </a:rPr>
              <a:t> disease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1979" y="1291971"/>
            <a:ext cx="9314053" cy="388404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591804" y="6161328"/>
            <a:ext cx="133096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dirty="0">
                <a:latin typeface="Calibri"/>
                <a:cs typeface="Calibri"/>
              </a:rPr>
              <a:t>Lewinsohn</a:t>
            </a:r>
            <a:r>
              <a:rPr sz="950" spc="-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et</a:t>
            </a:r>
            <a:r>
              <a:rPr sz="950" spc="-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al.</a:t>
            </a:r>
            <a:r>
              <a:rPr sz="950" spc="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CID.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spc="-20" dirty="0">
                <a:latin typeface="Calibri"/>
                <a:cs typeface="Calibri"/>
              </a:rPr>
              <a:t>2016</a:t>
            </a:r>
            <a:endParaRPr sz="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7067" y="487959"/>
            <a:ext cx="8388604" cy="578180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591804" y="6161328"/>
            <a:ext cx="133096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dirty="0">
                <a:latin typeface="Calibri"/>
                <a:cs typeface="Calibri"/>
              </a:rPr>
              <a:t>Lewinsohn</a:t>
            </a:r>
            <a:r>
              <a:rPr sz="950" spc="-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et</a:t>
            </a:r>
            <a:r>
              <a:rPr sz="950" spc="-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al.</a:t>
            </a:r>
            <a:r>
              <a:rPr sz="950" spc="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CID.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spc="-20" dirty="0">
                <a:latin typeface="Calibri"/>
                <a:cs typeface="Calibri"/>
              </a:rPr>
              <a:t>2016</a:t>
            </a:r>
            <a:endParaRPr sz="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8526" y="612432"/>
            <a:ext cx="9379712" cy="546569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217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0" dirty="0"/>
              <a:t>Why,</a:t>
            </a:r>
            <a:r>
              <a:rPr sz="4800" spc="-190" dirty="0"/>
              <a:t> </a:t>
            </a:r>
            <a:r>
              <a:rPr sz="4800" spc="-20" dirty="0"/>
              <a:t>Rheumatology,</a:t>
            </a:r>
            <a:r>
              <a:rPr sz="4800" spc="-190" dirty="0"/>
              <a:t> </a:t>
            </a:r>
            <a:r>
              <a:rPr sz="4800" spc="-20" dirty="0"/>
              <a:t>Why?</a:t>
            </a:r>
            <a:endParaRPr sz="4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08096" y="1201458"/>
            <a:ext cx="5729161" cy="557918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670163" y="6544157"/>
            <a:ext cx="25209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ACR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RA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Treatment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Recommendations,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2015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38" y="0"/>
            <a:ext cx="12185861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1710" rIns="0" bIns="0" rtlCol="0">
            <a:spAutoFit/>
          </a:bodyPr>
          <a:lstStyle/>
          <a:p>
            <a:pPr marL="125730" marR="5080">
              <a:lnSpc>
                <a:spcPts val="4100"/>
              </a:lnSpc>
              <a:spcBef>
                <a:spcPts val="625"/>
              </a:spcBef>
            </a:pPr>
            <a:r>
              <a:rPr sz="3800" dirty="0">
                <a:solidFill>
                  <a:srgbClr val="000000"/>
                </a:solidFill>
                <a:latin typeface="+mj-lt"/>
                <a:cs typeface="Times New Roman"/>
              </a:rPr>
              <a:t>Lisa</a:t>
            </a:r>
            <a:r>
              <a:rPr sz="3800" spc="-235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sz="3800" dirty="0">
                <a:solidFill>
                  <a:srgbClr val="000000"/>
                </a:solidFill>
                <a:latin typeface="+mj-lt"/>
                <a:cs typeface="Times New Roman"/>
              </a:rPr>
              <a:t>Armitige,</a:t>
            </a:r>
            <a:r>
              <a:rPr sz="3800" spc="-55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sz="3800" dirty="0">
                <a:solidFill>
                  <a:srgbClr val="000000"/>
                </a:solidFill>
                <a:latin typeface="+mj-lt"/>
                <a:cs typeface="Times New Roman"/>
              </a:rPr>
              <a:t>MD,</a:t>
            </a:r>
            <a:r>
              <a:rPr sz="3800" spc="-10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sz="3800" dirty="0">
                <a:solidFill>
                  <a:srgbClr val="000000"/>
                </a:solidFill>
                <a:latin typeface="+mj-lt"/>
                <a:cs typeface="Times New Roman"/>
              </a:rPr>
              <a:t>PhD</a:t>
            </a:r>
            <a:r>
              <a:rPr sz="3800" spc="-10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sz="3800" b="0" dirty="0">
                <a:solidFill>
                  <a:srgbClr val="000000"/>
                </a:solidFill>
                <a:latin typeface="+mj-lt"/>
                <a:cs typeface="Times New Roman"/>
              </a:rPr>
              <a:t>has</a:t>
            </a:r>
            <a:r>
              <a:rPr sz="3800" b="0" spc="-15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sz="3800" b="0" dirty="0">
                <a:solidFill>
                  <a:srgbClr val="000000"/>
                </a:solidFill>
                <a:latin typeface="+mj-lt"/>
                <a:cs typeface="Times New Roman"/>
              </a:rPr>
              <a:t>the</a:t>
            </a:r>
            <a:r>
              <a:rPr sz="3800" b="0" spc="-30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sz="3800" b="0" spc="-10" dirty="0">
                <a:solidFill>
                  <a:srgbClr val="000000"/>
                </a:solidFill>
                <a:latin typeface="+mj-lt"/>
                <a:cs typeface="Times New Roman"/>
              </a:rPr>
              <a:t>following </a:t>
            </a:r>
            <a:r>
              <a:rPr sz="3800" b="0" dirty="0">
                <a:solidFill>
                  <a:srgbClr val="000000"/>
                </a:solidFill>
                <a:latin typeface="+mj-lt"/>
                <a:cs typeface="Times New Roman"/>
              </a:rPr>
              <a:t>disclosures</a:t>
            </a:r>
            <a:r>
              <a:rPr sz="3800" b="0" spc="-50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sz="3800" b="0" dirty="0">
                <a:solidFill>
                  <a:srgbClr val="000000"/>
                </a:solidFill>
                <a:latin typeface="+mj-lt"/>
                <a:cs typeface="Times New Roman"/>
              </a:rPr>
              <a:t>to </a:t>
            </a:r>
            <a:r>
              <a:rPr sz="3800" b="0" spc="-10" dirty="0">
                <a:solidFill>
                  <a:srgbClr val="000000"/>
                </a:solidFill>
                <a:latin typeface="+mj-lt"/>
                <a:cs typeface="Times New Roman"/>
              </a:rPr>
              <a:t>make:</a:t>
            </a:r>
            <a:endParaRPr sz="3800" dirty="0">
              <a:latin typeface="+mj-lt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76400" y="2057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EB6FD6-F157-0950-9231-E0DFE71DAF69}"/>
              </a:ext>
            </a:extLst>
          </p:cNvPr>
          <p:cNvSpPr txBox="1"/>
          <p:nvPr/>
        </p:nvSpPr>
        <p:spPr>
          <a:xfrm>
            <a:off x="1981200" y="2590800"/>
            <a:ext cx="6781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206" defTabSz="806846"/>
            <a:r>
              <a:rPr lang="en-US" sz="2800" spc="203" dirty="0">
                <a:solidFill>
                  <a:prstClr val="black"/>
                </a:solidFill>
                <a:latin typeface="Symbol"/>
                <a:cs typeface="Symbol"/>
              </a:rPr>
              <a:t>  </a:t>
            </a:r>
            <a:r>
              <a:rPr lang="en-US" sz="2800" spc="-4" dirty="0">
                <a:solidFill>
                  <a:prstClr val="black"/>
                </a:solidFill>
                <a:latin typeface="Calibri"/>
                <a:cs typeface="Calibri"/>
              </a:rPr>
              <a:t>Consultant for Oak Therapeutics NIH SBIR</a:t>
            </a:r>
            <a:endParaRPr lang="en-US" sz="2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9341" rIns="0" bIns="0" rtlCol="0">
            <a:spAutoFit/>
          </a:bodyPr>
          <a:lstStyle/>
          <a:p>
            <a:pPr marL="300990">
              <a:lnSpc>
                <a:spcPct val="100000"/>
              </a:lnSpc>
              <a:spcBef>
                <a:spcPts val="105"/>
              </a:spcBef>
            </a:pPr>
            <a:r>
              <a:rPr sz="5000" dirty="0"/>
              <a:t>World</a:t>
            </a:r>
            <a:r>
              <a:rPr sz="5000" spc="-140" dirty="0"/>
              <a:t> </a:t>
            </a:r>
            <a:r>
              <a:rPr sz="5000" spc="-45" dirty="0"/>
              <a:t>Traveler</a:t>
            </a:r>
            <a:r>
              <a:rPr sz="5000" spc="-170" dirty="0"/>
              <a:t> </a:t>
            </a:r>
            <a:r>
              <a:rPr sz="5000" dirty="0"/>
              <a:t>with</a:t>
            </a:r>
            <a:r>
              <a:rPr sz="5000" spc="-140" dirty="0"/>
              <a:t> </a:t>
            </a:r>
            <a:r>
              <a:rPr sz="5000" spc="-25" dirty="0"/>
              <a:t>RA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1854454" y="2082164"/>
            <a:ext cx="8687435" cy="322834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82880" marR="281940" indent="-170815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184785" algn="l"/>
              </a:tabLst>
            </a:pPr>
            <a:r>
              <a:rPr sz="2800" dirty="0">
                <a:latin typeface="Calibri"/>
                <a:cs typeface="Calibri"/>
              </a:rPr>
              <a:t>56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y/o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WF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about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started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Humira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rheumatoid 	arthritis</a:t>
            </a:r>
            <a:endParaRPr sz="2800">
              <a:latin typeface="Calibri"/>
              <a:cs typeface="Calibri"/>
            </a:endParaRPr>
          </a:p>
          <a:p>
            <a:pPr marL="526415" lvl="1" indent="-170815">
              <a:lnSpc>
                <a:spcPts val="2280"/>
              </a:lnSpc>
              <a:spcBef>
                <a:spcPts val="170"/>
              </a:spcBef>
              <a:buFont typeface="Arial"/>
              <a:buChar char="•"/>
              <a:tabLst>
                <a:tab pos="526415" algn="l"/>
              </a:tabLst>
            </a:pPr>
            <a:r>
              <a:rPr sz="2000" dirty="0">
                <a:latin typeface="Calibri"/>
                <a:cs typeface="Calibri"/>
              </a:rPr>
              <a:t>She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traveled</a:t>
            </a:r>
            <a:r>
              <a:rPr sz="2000" spc="-20" dirty="0">
                <a:latin typeface="Calibri"/>
                <a:cs typeface="Calibri"/>
              </a:rPr>
              <a:t> extensively,</a:t>
            </a:r>
            <a:r>
              <a:rPr sz="2000" dirty="0">
                <a:latin typeface="Calibri"/>
                <a:cs typeface="Calibri"/>
              </a:rPr>
              <a:t> in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Peace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Corp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20’s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humanitarian</a:t>
            </a:r>
            <a:endParaRPr sz="2000">
              <a:latin typeface="Calibri"/>
              <a:cs typeface="Calibri"/>
            </a:endParaRPr>
          </a:p>
          <a:p>
            <a:pPr marL="527685">
              <a:lnSpc>
                <a:spcPts val="2280"/>
              </a:lnSpc>
            </a:pPr>
            <a:r>
              <a:rPr sz="2000" dirty="0">
                <a:latin typeface="Calibri"/>
                <a:cs typeface="Calibri"/>
              </a:rPr>
              <a:t>visits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Haiti,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Sudan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Guatemala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past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15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years</a:t>
            </a:r>
            <a:endParaRPr sz="2000">
              <a:latin typeface="Calibri"/>
              <a:cs typeface="Calibri"/>
            </a:endParaRPr>
          </a:p>
          <a:p>
            <a:pPr marL="526415" lvl="1" indent="-170815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526415" algn="l"/>
              </a:tabLst>
            </a:pPr>
            <a:r>
              <a:rPr sz="2000" dirty="0">
                <a:latin typeface="Calibri"/>
                <a:cs typeface="Calibri"/>
              </a:rPr>
              <a:t>Her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TST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returns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positive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25"/>
              </a:spcBef>
              <a:buFont typeface="Arial"/>
              <a:buChar char="•"/>
            </a:pPr>
            <a:endParaRPr sz="20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83515" algn="l"/>
              </a:tabLst>
            </a:pPr>
            <a:r>
              <a:rPr sz="2800" dirty="0">
                <a:latin typeface="Calibri"/>
                <a:cs typeface="Calibri"/>
              </a:rPr>
              <a:t>Do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you:</a:t>
            </a:r>
            <a:endParaRPr sz="2800">
              <a:latin typeface="Calibri"/>
              <a:cs typeface="Calibri"/>
            </a:endParaRPr>
          </a:p>
          <a:p>
            <a:pPr marL="526415" lvl="1" indent="-170815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526415" algn="l"/>
              </a:tabLst>
            </a:pPr>
            <a:r>
              <a:rPr sz="2000" spc="-25" dirty="0">
                <a:latin typeface="Calibri"/>
                <a:cs typeface="Calibri"/>
              </a:rPr>
              <a:t>Treat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TB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infection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(LTBI)?</a:t>
            </a:r>
            <a:endParaRPr sz="2000">
              <a:latin typeface="Calibri"/>
              <a:cs typeface="Calibri"/>
            </a:endParaRPr>
          </a:p>
          <a:p>
            <a:pPr marL="526415" lvl="1" indent="-170815">
              <a:lnSpc>
                <a:spcPct val="100000"/>
              </a:lnSpc>
              <a:spcBef>
                <a:spcPts val="155"/>
              </a:spcBef>
              <a:buFont typeface="Arial"/>
              <a:buChar char="•"/>
              <a:tabLst>
                <a:tab pos="526415" algn="l"/>
              </a:tabLst>
            </a:pPr>
            <a:r>
              <a:rPr sz="2000" spc="-10" dirty="0">
                <a:latin typeface="Calibri"/>
                <a:cs typeface="Calibri"/>
              </a:rPr>
              <a:t>Retest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IGRA?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4334" rIns="0" bIns="0" rtlCol="0">
            <a:spAutoFit/>
          </a:bodyPr>
          <a:lstStyle/>
          <a:p>
            <a:pPr marL="339725">
              <a:lnSpc>
                <a:spcPct val="100000"/>
              </a:lnSpc>
              <a:spcBef>
                <a:spcPts val="105"/>
              </a:spcBef>
            </a:pPr>
            <a:r>
              <a:rPr sz="5000" spc="-10" dirty="0"/>
              <a:t>Recommendations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1819401" y="2179446"/>
            <a:ext cx="9160510" cy="306514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114300">
              <a:lnSpc>
                <a:spcPct val="90000"/>
              </a:lnSpc>
              <a:spcBef>
                <a:spcPts val="385"/>
              </a:spcBef>
            </a:pPr>
            <a:r>
              <a:rPr sz="2400" dirty="0">
                <a:latin typeface="Calibri"/>
                <a:cs typeface="Calibri"/>
              </a:rPr>
              <a:t>Should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IGRA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TST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performed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individuals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5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years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older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who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likely</a:t>
            </a:r>
            <a:r>
              <a:rPr sz="2400" spc="-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to</a:t>
            </a:r>
            <a:r>
              <a:rPr sz="2400" spc="-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be</a:t>
            </a:r>
            <a:r>
              <a:rPr sz="2400" spc="-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infected</a:t>
            </a:r>
            <a:r>
              <a:rPr sz="2400" spc="-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Mtb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have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high</a:t>
            </a:r>
            <a:r>
              <a:rPr sz="2400" spc="-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risk</a:t>
            </a:r>
            <a:r>
              <a:rPr sz="2400" spc="-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2400" spc="-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progression</a:t>
            </a:r>
            <a:r>
              <a:rPr sz="2400" spc="-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00FF"/>
                </a:solidFill>
                <a:latin typeface="Calibri"/>
                <a:cs typeface="Calibri"/>
              </a:rPr>
              <a:t>to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disease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whom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been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decided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testing</a:t>
            </a:r>
            <a:r>
              <a:rPr sz="2400" spc="-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for</a:t>
            </a:r>
            <a:r>
              <a:rPr sz="2400" spc="-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0000FF"/>
                </a:solidFill>
                <a:latin typeface="Calibri"/>
                <a:cs typeface="Calibri"/>
              </a:rPr>
              <a:t>LTBI</a:t>
            </a:r>
            <a:r>
              <a:rPr sz="2400" spc="-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00FF"/>
                </a:solidFill>
                <a:latin typeface="Calibri"/>
                <a:cs typeface="Calibri"/>
              </a:rPr>
              <a:t>is 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warranted</a:t>
            </a:r>
            <a:r>
              <a:rPr sz="2400" spc="-10" dirty="0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800" spc="-10" dirty="0">
                <a:latin typeface="Calibri"/>
                <a:cs typeface="Calibri"/>
              </a:rPr>
              <a:t>Recommendation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2:</a:t>
            </a:r>
            <a:endParaRPr sz="1800">
              <a:latin typeface="Calibri"/>
              <a:cs typeface="Calibri"/>
            </a:endParaRPr>
          </a:p>
          <a:p>
            <a:pPr marL="372110" marR="5080">
              <a:lnSpc>
                <a:spcPct val="90000"/>
              </a:lnSpc>
              <a:spcBef>
                <a:spcPts val="400"/>
              </a:spcBef>
            </a:pPr>
            <a:r>
              <a:rPr sz="1800" dirty="0">
                <a:latin typeface="Calibri"/>
                <a:cs typeface="Calibri"/>
              </a:rPr>
              <a:t>There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Calibri"/>
                <a:cs typeface="Calibri"/>
              </a:rPr>
              <a:t>insufficient</a:t>
            </a:r>
            <a:r>
              <a:rPr sz="1800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FF"/>
                </a:solidFill>
                <a:latin typeface="Calibri"/>
                <a:cs typeface="Calibri"/>
              </a:rPr>
              <a:t>data</a:t>
            </a:r>
            <a:r>
              <a:rPr sz="18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FF"/>
                </a:solidFill>
                <a:latin typeface="Calibri"/>
                <a:cs typeface="Calibri"/>
              </a:rPr>
              <a:t>to</a:t>
            </a:r>
            <a:r>
              <a:rPr sz="18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Calibri"/>
                <a:cs typeface="Calibri"/>
              </a:rPr>
              <a:t>recommend</a:t>
            </a:r>
            <a:r>
              <a:rPr sz="1800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18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Calibri"/>
                <a:cs typeface="Calibri"/>
              </a:rPr>
              <a:t>preference</a:t>
            </a:r>
            <a:r>
              <a:rPr sz="18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FF"/>
                </a:solidFill>
                <a:latin typeface="Calibri"/>
                <a:cs typeface="Calibri"/>
              </a:rPr>
              <a:t>for</a:t>
            </a:r>
            <a:r>
              <a:rPr sz="1800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FF"/>
                </a:solidFill>
                <a:latin typeface="Calibri"/>
                <a:cs typeface="Calibri"/>
              </a:rPr>
              <a:t>either</a:t>
            </a:r>
            <a:r>
              <a:rPr sz="1800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18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FF"/>
                </a:solidFill>
                <a:latin typeface="Calibri"/>
                <a:cs typeface="Calibri"/>
              </a:rPr>
              <a:t>TST</a:t>
            </a:r>
            <a:r>
              <a:rPr sz="18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FF"/>
                </a:solidFill>
                <a:latin typeface="Calibri"/>
                <a:cs typeface="Calibri"/>
              </a:rPr>
              <a:t>or</a:t>
            </a:r>
            <a:r>
              <a:rPr sz="1800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FF"/>
                </a:solidFill>
                <a:latin typeface="Calibri"/>
                <a:cs typeface="Calibri"/>
              </a:rPr>
              <a:t>an</a:t>
            </a:r>
            <a:r>
              <a:rPr sz="1800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FF"/>
                </a:solidFill>
                <a:latin typeface="Calibri"/>
                <a:cs typeface="Calibri"/>
              </a:rPr>
              <a:t>IGRA</a:t>
            </a:r>
            <a:r>
              <a:rPr sz="1800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first- </a:t>
            </a:r>
            <a:r>
              <a:rPr sz="1800" dirty="0">
                <a:latin typeface="Calibri"/>
                <a:cs typeface="Calibri"/>
              </a:rPr>
              <a:t>line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diagnostic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test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individuals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years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older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likely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infected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Mtb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who </a:t>
            </a:r>
            <a:r>
              <a:rPr sz="1800" dirty="0">
                <a:latin typeface="Calibri"/>
                <a:cs typeface="Calibri"/>
              </a:rPr>
              <a:t>have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FF"/>
                </a:solidFill>
                <a:latin typeface="Calibri"/>
                <a:cs typeface="Calibri"/>
              </a:rPr>
              <a:t>high</a:t>
            </a:r>
            <a:r>
              <a:rPr sz="18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FF"/>
                </a:solidFill>
                <a:latin typeface="Calibri"/>
                <a:cs typeface="Calibri"/>
              </a:rPr>
              <a:t>risk</a:t>
            </a:r>
            <a:r>
              <a:rPr sz="1800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1800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Calibri"/>
                <a:cs typeface="Calibri"/>
              </a:rPr>
              <a:t>progression</a:t>
            </a:r>
            <a:r>
              <a:rPr sz="1800" spc="-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FF"/>
                </a:solidFill>
                <a:latin typeface="Calibri"/>
                <a:cs typeface="Calibri"/>
              </a:rPr>
              <a:t>to</a:t>
            </a:r>
            <a:r>
              <a:rPr sz="18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FF"/>
                </a:solidFill>
                <a:latin typeface="Calibri"/>
                <a:cs typeface="Calibri"/>
              </a:rPr>
              <a:t>disease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whom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been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determined </a:t>
            </a:r>
            <a:r>
              <a:rPr sz="1800" dirty="0">
                <a:latin typeface="Calibri"/>
                <a:cs typeface="Calibri"/>
              </a:rPr>
              <a:t>that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diagnostic </a:t>
            </a:r>
            <a:r>
              <a:rPr sz="1800" dirty="0">
                <a:latin typeface="Calibri"/>
                <a:cs typeface="Calibri"/>
              </a:rPr>
              <a:t>testing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LTBI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warranted.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9341" rIns="0" bIns="0" rtlCol="0">
            <a:spAutoFit/>
          </a:bodyPr>
          <a:lstStyle/>
          <a:p>
            <a:pPr marL="300990">
              <a:lnSpc>
                <a:spcPct val="100000"/>
              </a:lnSpc>
              <a:spcBef>
                <a:spcPts val="105"/>
              </a:spcBef>
            </a:pPr>
            <a:r>
              <a:rPr sz="5000" dirty="0"/>
              <a:t>Screening</a:t>
            </a:r>
            <a:r>
              <a:rPr sz="5000" spc="-85" dirty="0"/>
              <a:t> </a:t>
            </a:r>
            <a:r>
              <a:rPr sz="5000" dirty="0"/>
              <a:t>HCW</a:t>
            </a:r>
            <a:r>
              <a:rPr sz="5000" spc="-75" dirty="0"/>
              <a:t> </a:t>
            </a:r>
            <a:r>
              <a:rPr sz="5000" dirty="0"/>
              <a:t>for</a:t>
            </a:r>
            <a:r>
              <a:rPr sz="5000" spc="-90" dirty="0"/>
              <a:t> </a:t>
            </a:r>
            <a:r>
              <a:rPr sz="5000" spc="-25" dirty="0"/>
              <a:t>TB</a:t>
            </a:r>
            <a:endParaRPr sz="5000"/>
          </a:p>
        </p:txBody>
      </p:sp>
      <p:grpSp>
        <p:nvGrpSpPr>
          <p:cNvPr id="3" name="object 3"/>
          <p:cNvGrpSpPr/>
          <p:nvPr/>
        </p:nvGrpSpPr>
        <p:grpSpPr>
          <a:xfrm>
            <a:off x="1775586" y="2085009"/>
            <a:ext cx="9453245" cy="3930015"/>
            <a:chOff x="1775586" y="2085009"/>
            <a:chExt cx="9453245" cy="39300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5586" y="2085009"/>
              <a:ext cx="9453052" cy="392973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963659" y="3145916"/>
              <a:ext cx="1506220" cy="1932305"/>
            </a:xfrm>
            <a:custGeom>
              <a:avLst/>
              <a:gdLst/>
              <a:ahLst/>
              <a:cxnLst/>
              <a:rect l="l" t="t" r="r" b="b"/>
              <a:pathLst>
                <a:path w="1506220" h="1932304">
                  <a:moveTo>
                    <a:pt x="1245743" y="0"/>
                  </a:moveTo>
                  <a:lnTo>
                    <a:pt x="1505839" y="0"/>
                  </a:lnTo>
                </a:path>
                <a:path w="1506220" h="1932304">
                  <a:moveTo>
                    <a:pt x="0" y="1536573"/>
                  </a:moveTo>
                  <a:lnTo>
                    <a:pt x="876681" y="1536573"/>
                  </a:lnTo>
                </a:path>
                <a:path w="1506220" h="1932304">
                  <a:moveTo>
                    <a:pt x="99187" y="1932178"/>
                  </a:moveTo>
                  <a:lnTo>
                    <a:pt x="359283" y="1932178"/>
                  </a:lnTo>
                </a:path>
                <a:path w="1506220" h="1932304">
                  <a:moveTo>
                    <a:pt x="99187" y="1050036"/>
                  </a:moveTo>
                  <a:lnTo>
                    <a:pt x="482346" y="1050036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010650" y="6570065"/>
            <a:ext cx="208597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Segoe UI"/>
                <a:cs typeface="Segoe UI"/>
              </a:rPr>
              <a:t>MMWR</a:t>
            </a:r>
            <a:r>
              <a:rPr sz="900" spc="-10" dirty="0">
                <a:latin typeface="Segoe UI"/>
                <a:cs typeface="Segoe UI"/>
              </a:rPr>
              <a:t> </a:t>
            </a:r>
            <a:r>
              <a:rPr sz="900" dirty="0">
                <a:latin typeface="Segoe UI"/>
                <a:cs typeface="Segoe UI"/>
              </a:rPr>
              <a:t>/</a:t>
            </a:r>
            <a:r>
              <a:rPr sz="900" spc="-20" dirty="0">
                <a:latin typeface="Segoe UI"/>
                <a:cs typeface="Segoe UI"/>
              </a:rPr>
              <a:t> </a:t>
            </a:r>
            <a:r>
              <a:rPr sz="900" dirty="0">
                <a:latin typeface="Segoe UI"/>
                <a:cs typeface="Segoe UI"/>
              </a:rPr>
              <a:t>May</a:t>
            </a:r>
            <a:r>
              <a:rPr sz="900" spc="-10" dirty="0">
                <a:latin typeface="Segoe UI"/>
                <a:cs typeface="Segoe UI"/>
              </a:rPr>
              <a:t> </a:t>
            </a:r>
            <a:r>
              <a:rPr sz="900" dirty="0">
                <a:latin typeface="Segoe UI"/>
                <a:cs typeface="Segoe UI"/>
              </a:rPr>
              <a:t>17,</a:t>
            </a:r>
            <a:r>
              <a:rPr sz="900" spc="5" dirty="0">
                <a:latin typeface="Segoe UI"/>
                <a:cs typeface="Segoe UI"/>
              </a:rPr>
              <a:t> </a:t>
            </a:r>
            <a:r>
              <a:rPr sz="900" dirty="0">
                <a:latin typeface="Segoe UI"/>
                <a:cs typeface="Segoe UI"/>
              </a:rPr>
              <a:t>2019 /</a:t>
            </a:r>
            <a:r>
              <a:rPr sz="900" spc="-20" dirty="0">
                <a:latin typeface="Segoe UI"/>
                <a:cs typeface="Segoe UI"/>
              </a:rPr>
              <a:t> </a:t>
            </a:r>
            <a:r>
              <a:rPr sz="900" dirty="0">
                <a:latin typeface="Segoe UI"/>
                <a:cs typeface="Segoe UI"/>
              </a:rPr>
              <a:t>Vol.</a:t>
            </a:r>
            <a:r>
              <a:rPr sz="900" spc="-20" dirty="0">
                <a:latin typeface="Segoe UI"/>
                <a:cs typeface="Segoe UI"/>
              </a:rPr>
              <a:t> </a:t>
            </a:r>
            <a:r>
              <a:rPr sz="900" dirty="0">
                <a:latin typeface="Segoe UI"/>
                <a:cs typeface="Segoe UI"/>
              </a:rPr>
              <a:t>68</a:t>
            </a:r>
            <a:r>
              <a:rPr sz="900" spc="-10" dirty="0">
                <a:latin typeface="Segoe UI"/>
                <a:cs typeface="Segoe UI"/>
              </a:rPr>
              <a:t> </a:t>
            </a:r>
            <a:r>
              <a:rPr sz="900" dirty="0">
                <a:latin typeface="Segoe UI"/>
                <a:cs typeface="Segoe UI"/>
              </a:rPr>
              <a:t>/</a:t>
            </a:r>
            <a:r>
              <a:rPr sz="900" spc="-20" dirty="0">
                <a:latin typeface="Segoe UI"/>
                <a:cs typeface="Segoe UI"/>
              </a:rPr>
              <a:t> </a:t>
            </a:r>
            <a:r>
              <a:rPr sz="900" dirty="0">
                <a:latin typeface="Segoe UI"/>
                <a:cs typeface="Segoe UI"/>
              </a:rPr>
              <a:t>No.</a:t>
            </a:r>
            <a:r>
              <a:rPr sz="900" spc="-10" dirty="0">
                <a:latin typeface="Segoe UI"/>
                <a:cs typeface="Segoe UI"/>
              </a:rPr>
              <a:t> </a:t>
            </a:r>
            <a:r>
              <a:rPr sz="900" spc="-25" dirty="0">
                <a:latin typeface="Segoe UI"/>
                <a:cs typeface="Segoe UI"/>
              </a:rPr>
              <a:t>19</a:t>
            </a:r>
            <a:endParaRPr sz="9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9341" rIns="0" bIns="0" rtlCol="0">
            <a:spAutoFit/>
          </a:bodyPr>
          <a:lstStyle/>
          <a:p>
            <a:pPr marL="300990">
              <a:lnSpc>
                <a:spcPct val="100000"/>
              </a:lnSpc>
              <a:spcBef>
                <a:spcPts val="105"/>
              </a:spcBef>
            </a:pPr>
            <a:r>
              <a:rPr sz="5000" dirty="0"/>
              <a:t>Suddenly</a:t>
            </a:r>
            <a:r>
              <a:rPr sz="5000" spc="-30" dirty="0"/>
              <a:t> </a:t>
            </a:r>
            <a:r>
              <a:rPr sz="5000" spc="-10" dirty="0"/>
              <a:t>Positive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1854454" y="1760931"/>
            <a:ext cx="8879840" cy="310388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82880" marR="5080" indent="-170815">
              <a:lnSpc>
                <a:spcPts val="2590"/>
              </a:lnSpc>
              <a:spcBef>
                <a:spcPts val="430"/>
              </a:spcBef>
              <a:buFont typeface="Arial"/>
              <a:buChar char="•"/>
              <a:tabLst>
                <a:tab pos="184785" algn="l"/>
                <a:tab pos="1882139" algn="l"/>
              </a:tabLst>
            </a:pPr>
            <a:r>
              <a:rPr sz="2400" spc="-10" dirty="0">
                <a:latin typeface="Calibri"/>
                <a:cs typeface="Calibri"/>
              </a:rPr>
              <a:t>35-</a:t>
            </a:r>
            <a:r>
              <a:rPr sz="2400" spc="-20" dirty="0">
                <a:latin typeface="Calibri"/>
                <a:cs typeface="Calibri"/>
              </a:rPr>
              <a:t>year-</a:t>
            </a:r>
            <a:r>
              <a:rPr sz="2400" dirty="0">
                <a:latin typeface="Calibri"/>
                <a:cs typeface="Calibri"/>
              </a:rPr>
              <a:t>old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US-</a:t>
            </a:r>
            <a:r>
              <a:rPr sz="2400" dirty="0">
                <a:latin typeface="Calibri"/>
                <a:cs typeface="Calibri"/>
              </a:rPr>
              <a:t>born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takes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job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new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hospital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accounting 	department.</a:t>
            </a:r>
            <a:r>
              <a:rPr sz="2400" dirty="0">
                <a:latin typeface="Calibri"/>
                <a:cs typeface="Calibri"/>
              </a:rPr>
              <a:t>	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been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tested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annually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old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hospital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job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and 	</a:t>
            </a:r>
            <a:r>
              <a:rPr sz="2400" dirty="0">
                <a:latin typeface="Calibri"/>
                <a:cs typeface="Calibri"/>
              </a:rPr>
              <a:t>has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been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TST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negative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past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10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years.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70"/>
              </a:spcBef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marL="182880" marR="480695" indent="-170815">
              <a:lnSpc>
                <a:spcPts val="2600"/>
              </a:lnSpc>
              <a:buFont typeface="Arial"/>
              <a:buChar char="•"/>
              <a:tabLst>
                <a:tab pos="184785" algn="l"/>
                <a:tab pos="7164070" algn="l"/>
              </a:tabLst>
            </a:pPr>
            <a:r>
              <a:rPr sz="2400" dirty="0">
                <a:latin typeface="Calibri"/>
                <a:cs typeface="Calibri"/>
              </a:rPr>
              <a:t>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positive IGRA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(nil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0,</a:t>
            </a:r>
            <a:r>
              <a:rPr sz="2400" spc="-25" dirty="0">
                <a:latin typeface="Calibri"/>
                <a:cs typeface="Calibri"/>
              </a:rPr>
              <a:t> TB1-</a:t>
            </a:r>
            <a:r>
              <a:rPr sz="2400" dirty="0">
                <a:latin typeface="Calibri"/>
                <a:cs typeface="Calibri"/>
              </a:rPr>
              <a:t>nil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0.42,</a:t>
            </a:r>
            <a:r>
              <a:rPr sz="2400" spc="-10" dirty="0">
                <a:latin typeface="Calibri"/>
                <a:cs typeface="Calibri"/>
              </a:rPr>
              <a:t> TB2-</a:t>
            </a:r>
            <a:r>
              <a:rPr sz="2400" dirty="0">
                <a:latin typeface="Calibri"/>
                <a:cs typeface="Calibri"/>
              </a:rPr>
              <a:t>nil</a:t>
            </a:r>
            <a:r>
              <a:rPr sz="2400" spc="-10" dirty="0">
                <a:latin typeface="Calibri"/>
                <a:cs typeface="Calibri"/>
              </a:rPr>
              <a:t> 0.27).</a:t>
            </a:r>
            <a:r>
              <a:rPr sz="2400" dirty="0">
                <a:latin typeface="Calibri"/>
                <a:cs typeface="Calibri"/>
              </a:rPr>
              <a:t>	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no 	</a:t>
            </a:r>
            <a:r>
              <a:rPr sz="2400" dirty="0">
                <a:latin typeface="Calibri"/>
                <a:cs typeface="Calibri"/>
              </a:rPr>
              <a:t>recent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travel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known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contact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anyone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TB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disease.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25"/>
              </a:spcBef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buFont typeface="Arial"/>
              <a:buChar char="•"/>
              <a:tabLst>
                <a:tab pos="183515" algn="l"/>
              </a:tabLst>
            </a:pPr>
            <a:r>
              <a:rPr sz="2400" dirty="0">
                <a:latin typeface="Calibri"/>
                <a:cs typeface="Calibri"/>
              </a:rPr>
              <a:t>What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should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him?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1279" rIns="0" bIns="0" rtlCol="0">
            <a:spAutoFit/>
          </a:bodyPr>
          <a:lstStyle/>
          <a:p>
            <a:pPr marL="201930">
              <a:lnSpc>
                <a:spcPct val="100000"/>
              </a:lnSpc>
              <a:spcBef>
                <a:spcPts val="105"/>
              </a:spcBef>
            </a:pPr>
            <a:r>
              <a:rPr sz="5000" spc="-10" dirty="0"/>
              <a:t>Recommendations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1755394" y="1738122"/>
            <a:ext cx="8371205" cy="113601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 algn="just">
              <a:lnSpc>
                <a:spcPts val="2810"/>
              </a:lnSpc>
              <a:spcBef>
                <a:spcPts val="455"/>
              </a:spcBef>
            </a:pPr>
            <a:r>
              <a:rPr sz="2600" dirty="0">
                <a:latin typeface="Calibri"/>
                <a:cs typeface="Calibri"/>
              </a:rPr>
              <a:t>Should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IGRA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or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TST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performed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individuals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5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years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or </a:t>
            </a:r>
            <a:r>
              <a:rPr sz="2600" dirty="0">
                <a:latin typeface="Calibri"/>
                <a:cs typeface="Calibri"/>
              </a:rPr>
              <a:t>older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who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are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unlikely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infected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with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Mtb</a:t>
            </a:r>
            <a:r>
              <a:rPr sz="2600" dirty="0">
                <a:latin typeface="Calibri"/>
                <a:cs typeface="Calibri"/>
              </a:rPr>
              <a:t>,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but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whom</a:t>
            </a:r>
            <a:r>
              <a:rPr sz="2600" spc="-25" dirty="0">
                <a:latin typeface="Calibri"/>
                <a:cs typeface="Calibri"/>
              </a:rPr>
              <a:t> it </a:t>
            </a:r>
            <a:r>
              <a:rPr sz="2600" dirty="0">
                <a:latin typeface="Calibri"/>
                <a:cs typeface="Calibri"/>
              </a:rPr>
              <a:t>has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been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decided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that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testing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LTBI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warranted?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98294" y="3197714"/>
            <a:ext cx="8317230" cy="3202159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355"/>
              </a:spcBef>
              <a:buFont typeface="Arial"/>
              <a:buChar char="•"/>
              <a:tabLst>
                <a:tab pos="184785" algn="l"/>
              </a:tabLst>
            </a:pPr>
            <a:r>
              <a:rPr sz="2400" spc="-10" dirty="0">
                <a:latin typeface="Calibri"/>
                <a:cs typeface="Calibri"/>
              </a:rPr>
              <a:t>Recommendation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3a:</a:t>
            </a:r>
            <a:endParaRPr sz="2400" dirty="0">
              <a:latin typeface="Calibri"/>
              <a:cs typeface="Calibri"/>
            </a:endParaRPr>
          </a:p>
          <a:p>
            <a:pPr marL="527685">
              <a:lnSpc>
                <a:spcPct val="100000"/>
              </a:lnSpc>
              <a:spcBef>
                <a:spcPts val="225"/>
              </a:spcBef>
            </a:pPr>
            <a:r>
              <a:rPr sz="2000" dirty="0">
                <a:latin typeface="Calibri"/>
                <a:cs typeface="Calibri"/>
              </a:rPr>
              <a:t>We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suggest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performing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IGRA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instead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TST</a:t>
            </a:r>
            <a:endParaRPr sz="2000" dirty="0">
              <a:latin typeface="Calibri"/>
              <a:cs typeface="Calibri"/>
            </a:endParaRPr>
          </a:p>
          <a:p>
            <a:pPr marL="527685">
              <a:lnSpc>
                <a:spcPct val="100000"/>
              </a:lnSpc>
              <a:spcBef>
                <a:spcPts val="295"/>
              </a:spcBef>
            </a:pPr>
            <a:r>
              <a:rPr sz="1400" spc="-10" dirty="0">
                <a:latin typeface="Calibri"/>
                <a:cs typeface="Calibri"/>
              </a:rPr>
              <a:t>(</a:t>
            </a:r>
            <a:r>
              <a:rPr sz="1400" i="1" spc="-10" dirty="0">
                <a:latin typeface="Calibri"/>
                <a:cs typeface="Calibri"/>
              </a:rPr>
              <a:t>conditional</a:t>
            </a:r>
            <a:r>
              <a:rPr sz="1400" i="1" spc="3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recommendation,</a:t>
            </a:r>
            <a:r>
              <a:rPr sz="1400" i="1" spc="40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low-</a:t>
            </a:r>
            <a:r>
              <a:rPr sz="1400" i="1" dirty="0">
                <a:latin typeface="Calibri"/>
                <a:cs typeface="Calibri"/>
              </a:rPr>
              <a:t>quality</a:t>
            </a:r>
            <a:r>
              <a:rPr sz="1400" i="1" spc="2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evidence</a:t>
            </a:r>
            <a:r>
              <a:rPr sz="1400" spc="-10" dirty="0">
                <a:latin typeface="Calibri"/>
                <a:cs typeface="Calibri"/>
              </a:rPr>
              <a:t>).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sz="1400" dirty="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2400" spc="-10" dirty="0">
                <a:latin typeface="Calibri"/>
                <a:cs typeface="Calibri"/>
              </a:rPr>
              <a:t>Recommendation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3b:</a:t>
            </a:r>
            <a:endParaRPr sz="2400" dirty="0">
              <a:latin typeface="Calibri"/>
              <a:cs typeface="Calibri"/>
            </a:endParaRPr>
          </a:p>
          <a:p>
            <a:pPr marL="527685">
              <a:lnSpc>
                <a:spcPct val="100000"/>
              </a:lnSpc>
              <a:spcBef>
                <a:spcPts val="225"/>
              </a:spcBef>
            </a:pPr>
            <a:r>
              <a:rPr sz="2000" dirty="0">
                <a:latin typeface="Calibri"/>
                <a:cs typeface="Calibri"/>
              </a:rPr>
              <a:t>We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suggest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second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diagnostic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test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if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initial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test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positive</a:t>
            </a:r>
            <a:endParaRPr sz="2000" dirty="0">
              <a:latin typeface="Calibri"/>
              <a:cs typeface="Calibri"/>
            </a:endParaRPr>
          </a:p>
          <a:p>
            <a:pPr marL="527685">
              <a:lnSpc>
                <a:spcPct val="100000"/>
              </a:lnSpc>
              <a:spcBef>
                <a:spcPts val="295"/>
              </a:spcBef>
            </a:pPr>
            <a:r>
              <a:rPr sz="1050" spc="-10" dirty="0">
                <a:latin typeface="Calibri"/>
                <a:cs typeface="Calibri"/>
              </a:rPr>
              <a:t>(</a:t>
            </a:r>
            <a:r>
              <a:rPr sz="1400" i="1" spc="-10" dirty="0">
                <a:latin typeface="Calibri"/>
                <a:cs typeface="Calibri"/>
              </a:rPr>
              <a:t>conditional</a:t>
            </a:r>
            <a:r>
              <a:rPr sz="1400" i="1" spc="20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recommendation,</a:t>
            </a:r>
            <a:r>
              <a:rPr sz="1400" i="1" spc="1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very</a:t>
            </a:r>
            <a:r>
              <a:rPr sz="1400" i="1" spc="3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low-</a:t>
            </a:r>
            <a:r>
              <a:rPr sz="1400" i="1" dirty="0">
                <a:latin typeface="Calibri"/>
                <a:cs typeface="Calibri"/>
              </a:rPr>
              <a:t>quality</a:t>
            </a:r>
            <a:r>
              <a:rPr sz="1400" i="1" spc="10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evidence</a:t>
            </a:r>
            <a:r>
              <a:rPr sz="1400" spc="-10" dirty="0">
                <a:latin typeface="Calibri"/>
                <a:cs typeface="Calibri"/>
              </a:rPr>
              <a:t>).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70"/>
              </a:spcBef>
            </a:pPr>
            <a:endParaRPr dirty="0">
              <a:latin typeface="Calibri"/>
              <a:cs typeface="Calibri"/>
            </a:endParaRPr>
          </a:p>
          <a:p>
            <a:pPr marL="527685">
              <a:lnSpc>
                <a:spcPts val="1614"/>
              </a:lnSpc>
            </a:pPr>
            <a:r>
              <a:rPr dirty="0">
                <a:latin typeface="Calibri"/>
                <a:cs typeface="Calibri"/>
              </a:rPr>
              <a:t>Remarks: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The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confirmatory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test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may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be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either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an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IGRA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or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45" dirty="0">
                <a:latin typeface="Calibri"/>
                <a:cs typeface="Calibri"/>
              </a:rPr>
              <a:t>TST.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When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such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testing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is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performed,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the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person</a:t>
            </a:r>
            <a:r>
              <a:rPr lang="en-US"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is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considered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infected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only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if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both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tests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are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positive.</a:t>
            </a:r>
            <a:endParaRPr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1735963"/>
            <a:ext cx="7884795" cy="176339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 marR="5080">
              <a:lnSpc>
                <a:spcPts val="6480"/>
              </a:lnSpc>
              <a:spcBef>
                <a:spcPts val="915"/>
              </a:spcBef>
            </a:pPr>
            <a:r>
              <a:rPr sz="6000" spc="-30" dirty="0">
                <a:solidFill>
                  <a:srgbClr val="006FC0"/>
                </a:solidFill>
              </a:rPr>
              <a:t>Evaluate</a:t>
            </a:r>
            <a:r>
              <a:rPr sz="6000" spc="-225" dirty="0">
                <a:solidFill>
                  <a:srgbClr val="006FC0"/>
                </a:solidFill>
              </a:rPr>
              <a:t> </a:t>
            </a:r>
            <a:r>
              <a:rPr sz="6000" dirty="0">
                <a:solidFill>
                  <a:srgbClr val="006FC0"/>
                </a:solidFill>
              </a:rPr>
              <a:t>for</a:t>
            </a:r>
            <a:r>
              <a:rPr sz="6000" spc="-210" dirty="0">
                <a:solidFill>
                  <a:srgbClr val="006FC0"/>
                </a:solidFill>
              </a:rPr>
              <a:t> </a:t>
            </a:r>
            <a:r>
              <a:rPr sz="6000" spc="-25" dirty="0">
                <a:solidFill>
                  <a:srgbClr val="006FC0"/>
                </a:solidFill>
              </a:rPr>
              <a:t>Tuberculosis </a:t>
            </a:r>
            <a:r>
              <a:rPr sz="6000" spc="-10" dirty="0">
                <a:solidFill>
                  <a:srgbClr val="006FC0"/>
                </a:solidFill>
              </a:rPr>
              <a:t>Disease</a:t>
            </a:r>
            <a:endParaRPr sz="6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67864" y="1681258"/>
            <a:ext cx="6848475" cy="373634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3100" spc="-10" dirty="0">
                <a:solidFill>
                  <a:srgbClr val="0000FF"/>
                </a:solidFill>
                <a:latin typeface="Calibri"/>
                <a:cs typeface="Calibri"/>
              </a:rPr>
              <a:t>Before</a:t>
            </a:r>
            <a:r>
              <a:rPr sz="3100" spc="-1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100" dirty="0">
                <a:solidFill>
                  <a:srgbClr val="0000FF"/>
                </a:solidFill>
                <a:latin typeface="Calibri"/>
                <a:cs typeface="Calibri"/>
              </a:rPr>
              <a:t>initiating</a:t>
            </a:r>
            <a:r>
              <a:rPr sz="3100" spc="-1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100" dirty="0">
                <a:solidFill>
                  <a:srgbClr val="0000FF"/>
                </a:solidFill>
                <a:latin typeface="Calibri"/>
                <a:cs typeface="Calibri"/>
              </a:rPr>
              <a:t>treatment</a:t>
            </a:r>
            <a:r>
              <a:rPr sz="3100" spc="-1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100" dirty="0">
                <a:solidFill>
                  <a:srgbClr val="0000FF"/>
                </a:solidFill>
                <a:latin typeface="Calibri"/>
                <a:cs typeface="Calibri"/>
              </a:rPr>
              <a:t>for</a:t>
            </a:r>
            <a:r>
              <a:rPr sz="3100" spc="-1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100" spc="-20" dirty="0">
                <a:solidFill>
                  <a:srgbClr val="0000FF"/>
                </a:solidFill>
                <a:latin typeface="Calibri"/>
                <a:cs typeface="Calibri"/>
              </a:rPr>
              <a:t>LTBI</a:t>
            </a:r>
            <a:endParaRPr sz="31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184785" algn="l"/>
              </a:tabLst>
            </a:pPr>
            <a:r>
              <a:rPr sz="2200" dirty="0">
                <a:latin typeface="Calibri"/>
                <a:cs typeface="Calibri"/>
              </a:rPr>
              <a:t>Rule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out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TB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disease</a:t>
            </a:r>
            <a:endParaRPr sz="2200">
              <a:latin typeface="Calibri"/>
              <a:cs typeface="Calibri"/>
            </a:endParaRPr>
          </a:p>
          <a:p>
            <a:pPr marL="527685" lvl="1" indent="-17208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527685" algn="l"/>
              </a:tabLst>
            </a:pPr>
            <a:r>
              <a:rPr sz="2200" dirty="0">
                <a:latin typeface="Calibri"/>
                <a:cs typeface="Calibri"/>
              </a:rPr>
              <a:t>i.e.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wait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culture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results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if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specimen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obtained</a:t>
            </a:r>
            <a:endParaRPr sz="22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625"/>
              </a:spcBef>
              <a:buFont typeface="Arial"/>
              <a:buChar char="•"/>
            </a:pPr>
            <a:endParaRPr sz="22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2200" dirty="0">
                <a:latin typeface="Calibri"/>
                <a:cs typeface="Calibri"/>
              </a:rPr>
              <a:t>Determine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prior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history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treatment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LTBI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TB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disease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25"/>
              </a:spcBef>
              <a:buFont typeface="Arial"/>
              <a:buChar char="•"/>
            </a:pPr>
            <a:endParaRPr sz="22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2200" dirty="0">
                <a:latin typeface="Calibri"/>
                <a:cs typeface="Calibri"/>
              </a:rPr>
              <a:t>Assess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risks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benefits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treatment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25"/>
              </a:spcBef>
              <a:buFont typeface="Arial"/>
              <a:buChar char="•"/>
            </a:pPr>
            <a:endParaRPr sz="22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2200" dirty="0">
                <a:latin typeface="Calibri"/>
                <a:cs typeface="Calibri"/>
              </a:rPr>
              <a:t>Determine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current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previous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drug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therapy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6935" rIns="0" bIns="0" rtlCol="0">
            <a:spAutoFit/>
          </a:bodyPr>
          <a:lstStyle/>
          <a:p>
            <a:pPr marL="292735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Initiating</a:t>
            </a:r>
            <a:r>
              <a:rPr sz="4000" spc="-140" dirty="0"/>
              <a:t> </a:t>
            </a:r>
            <a:r>
              <a:rPr sz="4000" spc="-35" dirty="0"/>
              <a:t>Treatment</a:t>
            </a:r>
            <a:r>
              <a:rPr sz="4000" spc="-165" dirty="0"/>
              <a:t> </a:t>
            </a:r>
            <a:r>
              <a:rPr sz="4000" dirty="0"/>
              <a:t>for</a:t>
            </a:r>
            <a:r>
              <a:rPr sz="4000" spc="-155" dirty="0"/>
              <a:t> </a:t>
            </a:r>
            <a:r>
              <a:rPr sz="4000" spc="-20" dirty="0"/>
              <a:t>LTBI</a:t>
            </a:r>
            <a:endParaRPr sz="4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4070" y="319278"/>
            <a:ext cx="78930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5" dirty="0"/>
              <a:t>Evaluate</a:t>
            </a:r>
            <a:r>
              <a:rPr sz="4000" spc="-110" dirty="0"/>
              <a:t> </a:t>
            </a:r>
            <a:r>
              <a:rPr sz="4000" dirty="0"/>
              <a:t>to</a:t>
            </a:r>
            <a:r>
              <a:rPr sz="4000" spc="-125" dirty="0"/>
              <a:t> </a:t>
            </a:r>
            <a:r>
              <a:rPr sz="4000" spc="-10" dirty="0"/>
              <a:t>Exclude</a:t>
            </a:r>
            <a:r>
              <a:rPr sz="4000" spc="-105" dirty="0"/>
              <a:t> </a:t>
            </a:r>
            <a:r>
              <a:rPr sz="4000" dirty="0"/>
              <a:t>Active</a:t>
            </a:r>
            <a:r>
              <a:rPr sz="4000" spc="-130" dirty="0"/>
              <a:t> </a:t>
            </a:r>
            <a:r>
              <a:rPr sz="4000" dirty="0"/>
              <a:t>TB</a:t>
            </a:r>
            <a:r>
              <a:rPr sz="4000" spc="-125" dirty="0"/>
              <a:t> </a:t>
            </a:r>
            <a:r>
              <a:rPr sz="4000" spc="-10" dirty="0"/>
              <a:t>Disease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945894" y="1628394"/>
            <a:ext cx="7872730" cy="4046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4150" algn="l"/>
              </a:tabLst>
            </a:pPr>
            <a:r>
              <a:rPr sz="3200" dirty="0">
                <a:latin typeface="Calibri"/>
                <a:cs typeface="Calibri"/>
              </a:rPr>
              <a:t>If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TST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IGRA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Positive</a:t>
            </a:r>
            <a:endParaRPr sz="3200">
              <a:latin typeface="Calibri"/>
              <a:cs typeface="Calibri"/>
            </a:endParaRPr>
          </a:p>
          <a:p>
            <a:pPr marL="1384300">
              <a:lnSpc>
                <a:spcPct val="100000"/>
              </a:lnSpc>
              <a:spcBef>
                <a:spcPts val="3390"/>
              </a:spcBef>
            </a:pPr>
            <a:r>
              <a:rPr sz="3600" b="1" spc="-25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4"/>
              </a:spcBef>
            </a:pPr>
            <a:endParaRPr sz="3600">
              <a:latin typeface="Calibri"/>
              <a:cs typeface="Calibri"/>
            </a:endParaRPr>
          </a:p>
          <a:p>
            <a:pPr marL="183515" marR="5080" indent="-171450">
              <a:lnSpc>
                <a:spcPts val="3070"/>
              </a:lnSpc>
              <a:buFont typeface="Arial"/>
              <a:buChar char="•"/>
              <a:tabLst>
                <a:tab pos="184785" algn="l"/>
              </a:tabLst>
            </a:pPr>
            <a:r>
              <a:rPr sz="3200" dirty="0">
                <a:latin typeface="Calibri"/>
                <a:cs typeface="Calibri"/>
              </a:rPr>
              <a:t>Child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&lt;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5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immunocompromised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person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with 	</a:t>
            </a:r>
            <a:r>
              <a:rPr sz="3200" dirty="0">
                <a:latin typeface="Calibri"/>
                <a:cs typeface="Calibri"/>
              </a:rPr>
              <a:t>recent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exposure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even</a:t>
            </a:r>
            <a:r>
              <a:rPr sz="3200" b="1" spc="-8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if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TST/IGRA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negative</a:t>
            </a:r>
            <a:endParaRPr sz="3200">
              <a:latin typeface="Calibri"/>
              <a:cs typeface="Calibri"/>
            </a:endParaRPr>
          </a:p>
          <a:p>
            <a:pPr marL="1383665" lvl="1" indent="-913765">
              <a:lnSpc>
                <a:spcPts val="3000"/>
              </a:lnSpc>
              <a:buFont typeface="Arial"/>
              <a:buChar char="•"/>
              <a:tabLst>
                <a:tab pos="1383665" algn="l"/>
              </a:tabLst>
            </a:pPr>
            <a:r>
              <a:rPr sz="2800" spc="-10" dirty="0">
                <a:latin typeface="Calibri"/>
                <a:cs typeface="Calibri"/>
              </a:rPr>
              <a:t>History</a:t>
            </a:r>
            <a:endParaRPr sz="2800">
              <a:latin typeface="Calibri"/>
              <a:cs typeface="Calibri"/>
            </a:endParaRPr>
          </a:p>
          <a:p>
            <a:pPr marL="1383665" lvl="1" indent="-913765">
              <a:lnSpc>
                <a:spcPts val="3090"/>
              </a:lnSpc>
              <a:buFont typeface="Arial"/>
              <a:buChar char="•"/>
              <a:tabLst>
                <a:tab pos="1383665" algn="l"/>
              </a:tabLst>
            </a:pPr>
            <a:r>
              <a:rPr sz="2800" spc="-10" dirty="0">
                <a:latin typeface="Calibri"/>
                <a:cs typeface="Calibri"/>
              </a:rPr>
              <a:t>Physical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examination</a:t>
            </a:r>
            <a:endParaRPr sz="2800">
              <a:latin typeface="Calibri"/>
              <a:cs typeface="Calibri"/>
            </a:endParaRPr>
          </a:p>
          <a:p>
            <a:pPr marL="1383665" lvl="1" indent="-913765">
              <a:lnSpc>
                <a:spcPts val="3220"/>
              </a:lnSpc>
              <a:buFont typeface="Arial"/>
              <a:buChar char="•"/>
              <a:tabLst>
                <a:tab pos="1383665" algn="l"/>
              </a:tabLst>
            </a:pPr>
            <a:r>
              <a:rPr sz="2800" dirty="0">
                <a:latin typeface="Calibri"/>
                <a:cs typeface="Calibri"/>
              </a:rPr>
              <a:t>Chest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X-</a:t>
            </a:r>
            <a:r>
              <a:rPr sz="2800" spc="-25" dirty="0">
                <a:latin typeface="Calibri"/>
                <a:cs typeface="Calibri"/>
              </a:rPr>
              <a:t>Ray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2277" rIns="0" bIns="0" rtlCol="0">
            <a:spAutoFit/>
          </a:bodyPr>
          <a:lstStyle/>
          <a:p>
            <a:pPr marL="376555">
              <a:lnSpc>
                <a:spcPct val="100000"/>
              </a:lnSpc>
              <a:spcBef>
                <a:spcPts val="100"/>
              </a:spcBef>
            </a:pPr>
            <a:r>
              <a:rPr sz="5000" dirty="0"/>
              <a:t>Sites</a:t>
            </a:r>
            <a:r>
              <a:rPr sz="5000" spc="-55" dirty="0"/>
              <a:t> </a:t>
            </a:r>
            <a:r>
              <a:rPr sz="5000" dirty="0"/>
              <a:t>of</a:t>
            </a:r>
            <a:r>
              <a:rPr sz="5000" spc="-40" dirty="0"/>
              <a:t> </a:t>
            </a:r>
            <a:r>
              <a:rPr sz="5000" dirty="0"/>
              <a:t>TB</a:t>
            </a:r>
            <a:r>
              <a:rPr sz="5000" spc="-40" dirty="0"/>
              <a:t> </a:t>
            </a:r>
            <a:r>
              <a:rPr sz="5000" spc="-10" dirty="0"/>
              <a:t>Disease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1854454" y="1759966"/>
            <a:ext cx="2961640" cy="4031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Lungs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50" spc="-10" dirty="0">
                <a:latin typeface="Calibri"/>
                <a:cs typeface="Calibri"/>
              </a:rPr>
              <a:t>Extrapulmonary:</a:t>
            </a:r>
            <a:endParaRPr sz="285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2660"/>
              </a:spcBef>
              <a:buFont typeface="Arial"/>
              <a:buChar char="•"/>
              <a:tabLst>
                <a:tab pos="183515" algn="l"/>
              </a:tabLst>
            </a:pPr>
            <a:r>
              <a:rPr sz="2400" spc="-10" dirty="0">
                <a:latin typeface="Calibri"/>
                <a:cs typeface="Calibri"/>
              </a:rPr>
              <a:t>Larynx</a:t>
            </a:r>
            <a:endParaRPr sz="24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183515" algn="l"/>
              </a:tabLst>
            </a:pPr>
            <a:r>
              <a:rPr sz="2400" dirty="0">
                <a:latin typeface="Calibri"/>
                <a:cs typeface="Calibri"/>
              </a:rPr>
              <a:t>Pleural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effusion</a:t>
            </a:r>
            <a:endParaRPr sz="24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183515" algn="l"/>
              </a:tabLst>
            </a:pPr>
            <a:r>
              <a:rPr sz="2400" spc="-10" dirty="0">
                <a:latin typeface="Calibri"/>
                <a:cs typeface="Calibri"/>
              </a:rPr>
              <a:t>Kidneys</a:t>
            </a:r>
            <a:endParaRPr sz="24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183515" algn="l"/>
              </a:tabLst>
            </a:pPr>
            <a:r>
              <a:rPr sz="2400" spc="-10" dirty="0">
                <a:latin typeface="Calibri"/>
                <a:cs typeface="Calibri"/>
              </a:rPr>
              <a:t>Lymphatics</a:t>
            </a:r>
            <a:endParaRPr sz="24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183515" algn="l"/>
              </a:tabLst>
            </a:pPr>
            <a:r>
              <a:rPr sz="2400" dirty="0">
                <a:latin typeface="Calibri"/>
                <a:cs typeface="Calibri"/>
              </a:rPr>
              <a:t>Bones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joints</a:t>
            </a:r>
            <a:endParaRPr sz="24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183515" algn="l"/>
              </a:tabLst>
            </a:pPr>
            <a:r>
              <a:rPr sz="2400" dirty="0">
                <a:latin typeface="Calibri"/>
                <a:cs typeface="Calibri"/>
              </a:rPr>
              <a:t>Miliary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(disseminated)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9784" y="1892300"/>
            <a:ext cx="3824224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6061" y="275082"/>
            <a:ext cx="450088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10" dirty="0"/>
              <a:t>Evaluation</a:t>
            </a:r>
            <a:r>
              <a:rPr sz="5000" spc="-170" dirty="0"/>
              <a:t> </a:t>
            </a:r>
            <a:r>
              <a:rPr sz="5000" dirty="0"/>
              <a:t>for</a:t>
            </a:r>
            <a:r>
              <a:rPr sz="5000" spc="-145" dirty="0"/>
              <a:t> </a:t>
            </a:r>
            <a:r>
              <a:rPr sz="5000" spc="-25" dirty="0"/>
              <a:t>TB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1908810" y="1642232"/>
            <a:ext cx="5688965" cy="3980815"/>
          </a:xfrm>
          <a:prstGeom prst="rect">
            <a:avLst/>
          </a:prstGeom>
        </p:spPr>
        <p:txBody>
          <a:bodyPr vert="horz" wrap="square" lIns="0" tIns="2921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2300"/>
              </a:spcBef>
              <a:buFont typeface="Arial"/>
              <a:buChar char="•"/>
              <a:tabLst>
                <a:tab pos="184150" algn="l"/>
              </a:tabLst>
            </a:pPr>
            <a:r>
              <a:rPr sz="3350" dirty="0">
                <a:latin typeface="Calibri"/>
                <a:cs typeface="Calibri"/>
              </a:rPr>
              <a:t>Medical</a:t>
            </a:r>
            <a:r>
              <a:rPr sz="3350" spc="-10" dirty="0">
                <a:latin typeface="Calibri"/>
                <a:cs typeface="Calibri"/>
              </a:rPr>
              <a:t> history</a:t>
            </a:r>
            <a:endParaRPr sz="335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2210"/>
              </a:spcBef>
              <a:buFont typeface="Arial"/>
              <a:buChar char="•"/>
              <a:tabLst>
                <a:tab pos="184150" algn="l"/>
              </a:tabLst>
            </a:pPr>
            <a:r>
              <a:rPr sz="3350" dirty="0">
                <a:latin typeface="Calibri"/>
                <a:cs typeface="Calibri"/>
              </a:rPr>
              <a:t>Physical</a:t>
            </a:r>
            <a:r>
              <a:rPr sz="3350" spc="-125" dirty="0">
                <a:latin typeface="Calibri"/>
                <a:cs typeface="Calibri"/>
              </a:rPr>
              <a:t> </a:t>
            </a:r>
            <a:r>
              <a:rPr sz="3350" spc="-10" dirty="0">
                <a:latin typeface="Calibri"/>
                <a:cs typeface="Calibri"/>
              </a:rPr>
              <a:t>examination</a:t>
            </a:r>
            <a:endParaRPr sz="335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2210"/>
              </a:spcBef>
              <a:buFont typeface="Arial"/>
              <a:buChar char="•"/>
              <a:tabLst>
                <a:tab pos="184150" algn="l"/>
              </a:tabLst>
            </a:pPr>
            <a:r>
              <a:rPr sz="3350" spc="-35" dirty="0">
                <a:latin typeface="Calibri"/>
                <a:cs typeface="Calibri"/>
              </a:rPr>
              <a:t>Testing</a:t>
            </a:r>
            <a:r>
              <a:rPr sz="3350" spc="-65" dirty="0">
                <a:latin typeface="Calibri"/>
                <a:cs typeface="Calibri"/>
              </a:rPr>
              <a:t> </a:t>
            </a:r>
            <a:r>
              <a:rPr sz="3350" dirty="0">
                <a:latin typeface="Calibri"/>
                <a:cs typeface="Calibri"/>
              </a:rPr>
              <a:t>for</a:t>
            </a:r>
            <a:r>
              <a:rPr sz="3350" spc="-55" dirty="0">
                <a:latin typeface="Calibri"/>
                <a:cs typeface="Calibri"/>
              </a:rPr>
              <a:t> </a:t>
            </a:r>
            <a:r>
              <a:rPr sz="3350" dirty="0">
                <a:latin typeface="Calibri"/>
                <a:cs typeface="Calibri"/>
              </a:rPr>
              <a:t>TB</a:t>
            </a:r>
            <a:r>
              <a:rPr sz="3350" spc="-65" dirty="0">
                <a:latin typeface="Calibri"/>
                <a:cs typeface="Calibri"/>
              </a:rPr>
              <a:t> </a:t>
            </a:r>
            <a:r>
              <a:rPr sz="3350" spc="-10" dirty="0">
                <a:latin typeface="Calibri"/>
                <a:cs typeface="Calibri"/>
              </a:rPr>
              <a:t>infection</a:t>
            </a:r>
            <a:endParaRPr sz="335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2210"/>
              </a:spcBef>
              <a:buFont typeface="Arial"/>
              <a:buChar char="•"/>
              <a:tabLst>
                <a:tab pos="184150" algn="l"/>
              </a:tabLst>
            </a:pPr>
            <a:r>
              <a:rPr sz="3350" dirty="0">
                <a:latin typeface="Calibri"/>
                <a:cs typeface="Calibri"/>
              </a:rPr>
              <a:t>Chest</a:t>
            </a:r>
            <a:r>
              <a:rPr sz="3350" spc="-50" dirty="0">
                <a:latin typeface="Calibri"/>
                <a:cs typeface="Calibri"/>
              </a:rPr>
              <a:t> </a:t>
            </a:r>
            <a:r>
              <a:rPr sz="3350" spc="-10" dirty="0">
                <a:latin typeface="Calibri"/>
                <a:cs typeface="Calibri"/>
              </a:rPr>
              <a:t>radiograph</a:t>
            </a:r>
            <a:endParaRPr sz="335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2210"/>
              </a:spcBef>
              <a:buFont typeface="Arial"/>
              <a:buChar char="•"/>
              <a:tabLst>
                <a:tab pos="184150" algn="l"/>
              </a:tabLst>
            </a:pPr>
            <a:r>
              <a:rPr sz="3350" dirty="0">
                <a:latin typeface="Calibri"/>
                <a:cs typeface="Calibri"/>
              </a:rPr>
              <a:t>Bacteriologic or</a:t>
            </a:r>
            <a:r>
              <a:rPr sz="3350" spc="-40" dirty="0">
                <a:latin typeface="Calibri"/>
                <a:cs typeface="Calibri"/>
              </a:rPr>
              <a:t> </a:t>
            </a:r>
            <a:r>
              <a:rPr sz="3350" dirty="0">
                <a:latin typeface="Calibri"/>
                <a:cs typeface="Calibri"/>
              </a:rPr>
              <a:t>histologic</a:t>
            </a:r>
            <a:r>
              <a:rPr sz="3350" spc="-25" dirty="0">
                <a:latin typeface="Calibri"/>
                <a:cs typeface="Calibri"/>
              </a:rPr>
              <a:t> </a:t>
            </a:r>
            <a:r>
              <a:rPr sz="3350" spc="-20" dirty="0">
                <a:latin typeface="Calibri"/>
                <a:cs typeface="Calibri"/>
              </a:rPr>
              <a:t>exam</a:t>
            </a:r>
            <a:endParaRPr sz="3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2558618"/>
            <a:ext cx="457327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dirty="0">
                <a:solidFill>
                  <a:srgbClr val="006FC0"/>
                </a:solidFill>
                <a:latin typeface="Calibri"/>
                <a:cs typeface="Calibri"/>
              </a:rPr>
              <a:t>Available</a:t>
            </a:r>
            <a:r>
              <a:rPr sz="6000" b="0" spc="-30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6000" b="0" spc="-50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6000" b="0" spc="20" dirty="0">
                <a:solidFill>
                  <a:srgbClr val="006FC0"/>
                </a:solidFill>
                <a:latin typeface="Calibri"/>
                <a:cs typeface="Calibri"/>
              </a:rPr>
              <a:t>ools</a:t>
            </a:r>
            <a:endParaRPr sz="6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38" y="0"/>
            <a:ext cx="12185861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79194" y="1038225"/>
            <a:ext cx="3720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333FF"/>
                </a:solidFill>
                <a:latin typeface="Calibri"/>
                <a:cs typeface="Calibri"/>
              </a:rPr>
              <a:t>Is</a:t>
            </a:r>
            <a:r>
              <a:rPr sz="2400" b="1" spc="-5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333FF"/>
                </a:solidFill>
                <a:latin typeface="Calibri"/>
                <a:cs typeface="Calibri"/>
              </a:rPr>
              <a:t>There</a:t>
            </a:r>
            <a:r>
              <a:rPr sz="2400" b="1" spc="-5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3333FF"/>
                </a:solidFill>
                <a:latin typeface="Calibri"/>
                <a:cs typeface="Calibri"/>
              </a:rPr>
              <a:t>Evidence</a:t>
            </a:r>
            <a:r>
              <a:rPr sz="2400" b="1" spc="-6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333FF"/>
                </a:solidFill>
                <a:latin typeface="Calibri"/>
                <a:cs typeface="Calibri"/>
              </a:rPr>
              <a:t>of</a:t>
            </a:r>
            <a:r>
              <a:rPr sz="2400" b="1" spc="-5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3333FF"/>
                </a:solidFill>
                <a:latin typeface="Calibri"/>
                <a:cs typeface="Calibri"/>
              </a:rPr>
              <a:t>Disease?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80428" y="1038225"/>
            <a:ext cx="4316730" cy="72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35"/>
              </a:lnSpc>
              <a:spcBef>
                <a:spcPts val="100"/>
              </a:spcBef>
            </a:pPr>
            <a:r>
              <a:rPr sz="2400" b="1" dirty="0">
                <a:solidFill>
                  <a:srgbClr val="3333FF"/>
                </a:solidFill>
                <a:latin typeface="Calibri"/>
                <a:cs typeface="Calibri"/>
              </a:rPr>
              <a:t>Is</a:t>
            </a:r>
            <a:r>
              <a:rPr sz="2400" b="1" spc="-5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3333FF"/>
                </a:solidFill>
                <a:latin typeface="Calibri"/>
                <a:cs typeface="Calibri"/>
              </a:rPr>
              <a:t>Patient</a:t>
            </a:r>
            <a:r>
              <a:rPr sz="2400" b="1" spc="-4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333FF"/>
                </a:solidFill>
                <a:latin typeface="Calibri"/>
                <a:cs typeface="Calibri"/>
              </a:rPr>
              <a:t>at</a:t>
            </a:r>
            <a:r>
              <a:rPr sz="2400" b="1" spc="-5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333FF"/>
                </a:solidFill>
                <a:latin typeface="Calibri"/>
                <a:cs typeface="Calibri"/>
              </a:rPr>
              <a:t>Risk</a:t>
            </a:r>
            <a:r>
              <a:rPr sz="2400" b="1" spc="-6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333FF"/>
                </a:solidFill>
                <a:latin typeface="Calibri"/>
                <a:cs typeface="Calibri"/>
              </a:rPr>
              <a:t>of</a:t>
            </a:r>
            <a:r>
              <a:rPr sz="2400" b="1" spc="-5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333FF"/>
                </a:solidFill>
                <a:latin typeface="Calibri"/>
                <a:cs typeface="Calibri"/>
              </a:rPr>
              <a:t>Progression</a:t>
            </a:r>
            <a:r>
              <a:rPr sz="2400" b="1" spc="-8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3333FF"/>
                </a:solidFill>
                <a:latin typeface="Calibri"/>
                <a:cs typeface="Calibri"/>
              </a:rPr>
              <a:t>to</a:t>
            </a:r>
            <a:endParaRPr sz="2400">
              <a:latin typeface="Calibri"/>
              <a:cs typeface="Calibri"/>
            </a:endParaRPr>
          </a:p>
          <a:p>
            <a:pPr marR="430530" algn="ctr">
              <a:lnSpc>
                <a:spcPts val="2735"/>
              </a:lnSpc>
            </a:pPr>
            <a:r>
              <a:rPr sz="2400" b="1" spc="-10" dirty="0">
                <a:solidFill>
                  <a:srgbClr val="3333FF"/>
                </a:solidFill>
                <a:latin typeface="Calibri"/>
                <a:cs typeface="Calibri"/>
              </a:rPr>
              <a:t>Disease?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6869" y="1990045"/>
            <a:ext cx="3405504" cy="314071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270"/>
              </a:spcBef>
              <a:buFont typeface="Arial"/>
              <a:buChar char="•"/>
              <a:tabLst>
                <a:tab pos="183515" algn="l"/>
              </a:tabLst>
            </a:pPr>
            <a:r>
              <a:rPr sz="2800" dirty="0">
                <a:latin typeface="Calibri"/>
                <a:cs typeface="Calibri"/>
              </a:rPr>
              <a:t>Medical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History:</a:t>
            </a:r>
            <a:endParaRPr sz="2800">
              <a:latin typeface="Calibri"/>
              <a:cs typeface="Calibri"/>
            </a:endParaRPr>
          </a:p>
          <a:p>
            <a:pPr marL="526415" lvl="1" indent="-17081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526415" algn="l"/>
              </a:tabLst>
            </a:pPr>
            <a:r>
              <a:rPr sz="2400" spc="-25" dirty="0">
                <a:latin typeface="Calibri"/>
                <a:cs typeface="Calibri"/>
              </a:rPr>
              <a:t>HIV</a:t>
            </a:r>
            <a:endParaRPr sz="2400">
              <a:latin typeface="Calibri"/>
              <a:cs typeface="Calibri"/>
            </a:endParaRPr>
          </a:p>
          <a:p>
            <a:pPr marL="526415" lvl="1" indent="-170815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526415" algn="l"/>
              </a:tabLst>
            </a:pPr>
            <a:r>
              <a:rPr sz="2400" spc="-10" dirty="0">
                <a:latin typeface="Calibri"/>
                <a:cs typeface="Calibri"/>
              </a:rPr>
              <a:t>Silicosis</a:t>
            </a:r>
            <a:endParaRPr sz="2400">
              <a:latin typeface="Calibri"/>
              <a:cs typeface="Calibri"/>
            </a:endParaRPr>
          </a:p>
          <a:p>
            <a:pPr marL="526415" lvl="1" indent="-170815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526415" algn="l"/>
              </a:tabLst>
            </a:pPr>
            <a:r>
              <a:rPr sz="2400" dirty="0">
                <a:latin typeface="Calibri"/>
                <a:cs typeface="Calibri"/>
              </a:rPr>
              <a:t>Chronic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Kidney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Disease</a:t>
            </a:r>
            <a:endParaRPr sz="2400">
              <a:latin typeface="Calibri"/>
              <a:cs typeface="Calibri"/>
            </a:endParaRPr>
          </a:p>
          <a:p>
            <a:pPr marL="526415" lvl="1" indent="-17081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526415" algn="l"/>
              </a:tabLst>
            </a:pPr>
            <a:r>
              <a:rPr sz="2400" spc="-10" dirty="0">
                <a:latin typeface="Calibri"/>
                <a:cs typeface="Calibri"/>
              </a:rPr>
              <a:t>Diabetes</a:t>
            </a:r>
            <a:endParaRPr sz="2400">
              <a:latin typeface="Calibri"/>
              <a:cs typeface="Calibri"/>
            </a:endParaRPr>
          </a:p>
          <a:p>
            <a:pPr marL="526415" lvl="1" indent="-170815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526415" algn="l"/>
              </a:tabLst>
            </a:pPr>
            <a:r>
              <a:rPr sz="2400" spc="-10" dirty="0">
                <a:latin typeface="Calibri"/>
                <a:cs typeface="Calibri"/>
              </a:rPr>
              <a:t>Immunosuppression</a:t>
            </a:r>
            <a:endParaRPr sz="2400">
              <a:latin typeface="Calibri"/>
              <a:cs typeface="Calibri"/>
            </a:endParaRPr>
          </a:p>
          <a:p>
            <a:pPr marL="526415" lvl="1" indent="-17081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526415" algn="l"/>
              </a:tabLst>
            </a:pPr>
            <a:r>
              <a:rPr sz="2400" spc="-10" dirty="0">
                <a:latin typeface="Calibri"/>
                <a:cs typeface="Calibri"/>
              </a:rPr>
              <a:t>Drug/alcohol/tobacco</a:t>
            </a:r>
            <a:endParaRPr sz="2400">
              <a:latin typeface="Calibri"/>
              <a:cs typeface="Calibri"/>
            </a:endParaRPr>
          </a:p>
          <a:p>
            <a:pPr marL="526415" lvl="1" indent="-170815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526415" algn="l"/>
              </a:tabLst>
            </a:pPr>
            <a:r>
              <a:rPr sz="2400" dirty="0">
                <a:latin typeface="Calibri"/>
                <a:cs typeface="Calibri"/>
              </a:rPr>
              <a:t>TB </a:t>
            </a:r>
            <a:r>
              <a:rPr sz="2400" spc="-10" dirty="0">
                <a:latin typeface="Calibri"/>
                <a:cs typeface="Calibri"/>
              </a:rPr>
              <a:t>exposure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62379" y="2045512"/>
            <a:ext cx="4387215" cy="4454525"/>
          </a:xfrm>
          <a:prstGeom prst="rect">
            <a:avLst/>
          </a:prstGeom>
          <a:solidFill>
            <a:srgbClr val="B8CDE4"/>
          </a:solidFill>
        </p:spPr>
        <p:txBody>
          <a:bodyPr vert="horz" wrap="square" lIns="0" tIns="0" rIns="0" bIns="0" rtlCol="0">
            <a:spAutoFit/>
          </a:bodyPr>
          <a:lstStyle/>
          <a:p>
            <a:pPr marL="262255" indent="-170815">
              <a:lnSpc>
                <a:spcPts val="3204"/>
              </a:lnSpc>
              <a:buFont typeface="Arial"/>
              <a:buChar char="•"/>
              <a:tabLst>
                <a:tab pos="262255" algn="l"/>
              </a:tabLst>
            </a:pPr>
            <a:r>
              <a:rPr sz="2800" spc="-10" dirty="0">
                <a:latin typeface="Calibri"/>
                <a:cs typeface="Calibri"/>
              </a:rPr>
              <a:t>Symptoms*</a:t>
            </a:r>
            <a:endParaRPr sz="2800">
              <a:latin typeface="Calibri"/>
              <a:cs typeface="Calibri"/>
            </a:endParaRPr>
          </a:p>
          <a:p>
            <a:pPr marL="605155" lvl="1" indent="-17081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605155" algn="l"/>
              </a:tabLst>
            </a:pPr>
            <a:r>
              <a:rPr sz="2400" spc="-10" dirty="0">
                <a:latin typeface="Calibri"/>
                <a:cs typeface="Calibri"/>
              </a:rPr>
              <a:t>Fever</a:t>
            </a:r>
            <a:endParaRPr sz="2400">
              <a:latin typeface="Calibri"/>
              <a:cs typeface="Calibri"/>
            </a:endParaRPr>
          </a:p>
          <a:p>
            <a:pPr marL="605155" lvl="1" indent="-170815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605155" algn="l"/>
              </a:tabLst>
            </a:pPr>
            <a:r>
              <a:rPr sz="2400" spc="-10" dirty="0">
                <a:latin typeface="Calibri"/>
                <a:cs typeface="Calibri"/>
              </a:rPr>
              <a:t>Chills</a:t>
            </a:r>
            <a:endParaRPr sz="2400">
              <a:latin typeface="Calibri"/>
              <a:cs typeface="Calibri"/>
            </a:endParaRPr>
          </a:p>
          <a:p>
            <a:pPr marL="605155" lvl="1" indent="-17081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605155" algn="l"/>
              </a:tabLst>
            </a:pPr>
            <a:r>
              <a:rPr sz="2400" dirty="0">
                <a:latin typeface="Calibri"/>
                <a:cs typeface="Calibri"/>
              </a:rPr>
              <a:t>Night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Sweats</a:t>
            </a:r>
            <a:endParaRPr sz="2400">
              <a:latin typeface="Calibri"/>
              <a:cs typeface="Calibri"/>
            </a:endParaRPr>
          </a:p>
          <a:p>
            <a:pPr marL="605155" lvl="1" indent="-170815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605155" algn="l"/>
              </a:tabLst>
            </a:pPr>
            <a:r>
              <a:rPr sz="2400" spc="-20" dirty="0">
                <a:latin typeface="Calibri"/>
                <a:cs typeface="Calibri"/>
              </a:rPr>
              <a:t>Weight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Loss</a:t>
            </a:r>
            <a:endParaRPr sz="2400">
              <a:latin typeface="Calibri"/>
              <a:cs typeface="Calibri"/>
            </a:endParaRPr>
          </a:p>
          <a:p>
            <a:pPr marL="605155" lvl="1" indent="-170815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605155" algn="l"/>
              </a:tabLst>
            </a:pPr>
            <a:r>
              <a:rPr sz="2400" dirty="0">
                <a:latin typeface="Calibri"/>
                <a:cs typeface="Calibri"/>
              </a:rPr>
              <a:t>Cough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(dry/productive)</a:t>
            </a:r>
            <a:endParaRPr sz="2400">
              <a:latin typeface="Calibri"/>
              <a:cs typeface="Calibri"/>
            </a:endParaRPr>
          </a:p>
          <a:p>
            <a:pPr marL="605155" lvl="1" indent="-17081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605155" algn="l"/>
              </a:tabLst>
            </a:pPr>
            <a:r>
              <a:rPr sz="2400" spc="-10" dirty="0">
                <a:latin typeface="Calibri"/>
                <a:cs typeface="Calibri"/>
              </a:rPr>
              <a:t>Hemoptysis</a:t>
            </a:r>
            <a:endParaRPr sz="2400">
              <a:latin typeface="Calibri"/>
              <a:cs typeface="Calibri"/>
            </a:endParaRPr>
          </a:p>
          <a:p>
            <a:pPr marL="605155" lvl="1" indent="-17081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605155" algn="l"/>
              </a:tabLst>
            </a:pPr>
            <a:r>
              <a:rPr sz="2400" spc="-10" dirty="0">
                <a:latin typeface="Calibri"/>
                <a:cs typeface="Calibri"/>
              </a:rPr>
              <a:t>Fatigue</a:t>
            </a:r>
            <a:endParaRPr sz="2400">
              <a:latin typeface="Calibri"/>
              <a:cs typeface="Calibri"/>
            </a:endParaRPr>
          </a:p>
          <a:p>
            <a:pPr marL="777240">
              <a:lnSpc>
                <a:spcPct val="100000"/>
              </a:lnSpc>
              <a:spcBef>
                <a:spcPts val="110"/>
              </a:spcBef>
            </a:pPr>
            <a:r>
              <a:rPr sz="2400" dirty="0">
                <a:latin typeface="Calibri"/>
                <a:cs typeface="Calibri"/>
              </a:rPr>
              <a:t>*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only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one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may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be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present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8426" rIns="0" bIns="0" rtlCol="0">
            <a:spAutoFit/>
          </a:bodyPr>
          <a:lstStyle/>
          <a:p>
            <a:pPr marL="208915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3333FF"/>
                </a:solidFill>
              </a:rPr>
              <a:t>Physical</a:t>
            </a:r>
            <a:r>
              <a:rPr sz="4000" spc="-175" dirty="0">
                <a:solidFill>
                  <a:srgbClr val="3333FF"/>
                </a:solidFill>
              </a:rPr>
              <a:t> </a:t>
            </a:r>
            <a:r>
              <a:rPr sz="4000" spc="-20" dirty="0">
                <a:solidFill>
                  <a:srgbClr val="3333FF"/>
                </a:solidFill>
              </a:rPr>
              <a:t>Exam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060194" y="2134166"/>
            <a:ext cx="6572884" cy="3451860"/>
          </a:xfrm>
          <a:prstGeom prst="rect">
            <a:avLst/>
          </a:prstGeom>
        </p:spPr>
        <p:txBody>
          <a:bodyPr vert="horz" wrap="square" lIns="0" tIns="187325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475"/>
              </a:spcBef>
              <a:buFont typeface="Arial"/>
              <a:buChar char="•"/>
              <a:tabLst>
                <a:tab pos="184785" algn="l"/>
              </a:tabLst>
            </a:pPr>
            <a:r>
              <a:rPr sz="2600" dirty="0">
                <a:latin typeface="Calibri"/>
                <a:cs typeface="Calibri"/>
              </a:rPr>
              <a:t>General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assessment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does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person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look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well?</a:t>
            </a:r>
            <a:endParaRPr sz="26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1380"/>
              </a:spcBef>
              <a:buFont typeface="Arial"/>
              <a:buChar char="•"/>
              <a:tabLst>
                <a:tab pos="184785" algn="l"/>
              </a:tabLst>
            </a:pPr>
            <a:r>
              <a:rPr sz="2600" dirty="0">
                <a:latin typeface="Calibri"/>
                <a:cs typeface="Calibri"/>
              </a:rPr>
              <a:t>Lung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exam</a:t>
            </a:r>
            <a:endParaRPr sz="26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1370"/>
              </a:spcBef>
              <a:buFont typeface="Arial"/>
              <a:buChar char="•"/>
              <a:tabLst>
                <a:tab pos="184785" algn="l"/>
              </a:tabLst>
            </a:pPr>
            <a:r>
              <a:rPr sz="2600" dirty="0">
                <a:latin typeface="Calibri"/>
                <a:cs typeface="Calibri"/>
              </a:rPr>
              <a:t>Check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lymph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nodes</a:t>
            </a:r>
            <a:endParaRPr sz="26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1380"/>
              </a:spcBef>
              <a:buFont typeface="Arial"/>
              <a:buChar char="•"/>
              <a:tabLst>
                <a:tab pos="184785" algn="l"/>
              </a:tabLst>
            </a:pPr>
            <a:r>
              <a:rPr sz="2600" spc="-10" dirty="0">
                <a:latin typeface="Calibri"/>
                <a:cs typeface="Calibri"/>
              </a:rPr>
              <a:t>Palpate</a:t>
            </a:r>
            <a:r>
              <a:rPr sz="2600" spc="-1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liver</a:t>
            </a:r>
            <a:endParaRPr sz="26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1380"/>
              </a:spcBef>
              <a:buFont typeface="Arial"/>
              <a:buChar char="•"/>
              <a:tabLst>
                <a:tab pos="184785" algn="l"/>
              </a:tabLst>
            </a:pPr>
            <a:r>
              <a:rPr sz="2600" i="1" dirty="0">
                <a:latin typeface="Calibri"/>
                <a:cs typeface="Calibri"/>
              </a:rPr>
              <a:t>In</a:t>
            </a:r>
            <a:r>
              <a:rPr sz="2600" i="1" spc="-6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children</a:t>
            </a:r>
            <a:r>
              <a:rPr sz="2600" i="1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look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at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growth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curve/weight/activity</a:t>
            </a:r>
            <a:endParaRPr sz="26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1370"/>
              </a:spcBef>
              <a:buFont typeface="Arial"/>
              <a:buChar char="•"/>
              <a:tabLst>
                <a:tab pos="184785" algn="l"/>
              </a:tabLst>
            </a:pPr>
            <a:r>
              <a:rPr sz="2600" dirty="0">
                <a:latin typeface="Calibri"/>
                <a:cs typeface="Calibri"/>
              </a:rPr>
              <a:t>Look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anything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that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will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complicate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therapy!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0060" rIns="0" bIns="0" rtlCol="0">
            <a:spAutoFit/>
          </a:bodyPr>
          <a:lstStyle/>
          <a:p>
            <a:pPr marL="30099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3333FF"/>
                </a:solidFill>
              </a:rPr>
              <a:t>Radiologic</a:t>
            </a:r>
            <a:r>
              <a:rPr sz="3600" spc="-195" dirty="0">
                <a:solidFill>
                  <a:srgbClr val="3333FF"/>
                </a:solidFill>
              </a:rPr>
              <a:t> </a:t>
            </a:r>
            <a:r>
              <a:rPr sz="3600" spc="-20" dirty="0">
                <a:solidFill>
                  <a:srgbClr val="3333FF"/>
                </a:solidFill>
              </a:rPr>
              <a:t>Exam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755394" y="1796237"/>
            <a:ext cx="7699375" cy="3760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3515" algn="l"/>
              </a:tabLst>
            </a:pPr>
            <a:r>
              <a:rPr sz="2800" dirty="0">
                <a:latin typeface="Calibri"/>
                <a:cs typeface="Calibri"/>
              </a:rPr>
              <a:t>CXR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must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done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before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treatment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TB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Infection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0"/>
              </a:spcBef>
              <a:buFont typeface="Arial"/>
              <a:buChar char="•"/>
            </a:pPr>
            <a:endParaRPr sz="2800">
              <a:latin typeface="Calibri"/>
              <a:cs typeface="Calibri"/>
            </a:endParaRPr>
          </a:p>
          <a:p>
            <a:pPr marL="526415" lvl="1" indent="-170815">
              <a:lnSpc>
                <a:spcPct val="100000"/>
              </a:lnSpc>
              <a:buFont typeface="Arial"/>
              <a:buChar char="•"/>
              <a:tabLst>
                <a:tab pos="526415" algn="l"/>
              </a:tabLst>
            </a:pPr>
            <a:r>
              <a:rPr sz="2400" dirty="0">
                <a:latin typeface="Calibri"/>
                <a:cs typeface="Calibri"/>
              </a:rPr>
              <a:t>Must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read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normal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00"/>
              </a:spcBef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marL="698500">
              <a:lnSpc>
                <a:spcPct val="100000"/>
              </a:lnSpc>
            </a:pPr>
            <a:r>
              <a:rPr sz="2800" spc="-25" dirty="0">
                <a:latin typeface="Calibri"/>
                <a:cs typeface="Calibri"/>
              </a:rPr>
              <a:t>Or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45"/>
              </a:spcBef>
            </a:pPr>
            <a:endParaRPr sz="2800">
              <a:latin typeface="Calibri"/>
              <a:cs typeface="Calibri"/>
            </a:endParaRPr>
          </a:p>
          <a:p>
            <a:pPr marL="526415" lvl="1" indent="-170815">
              <a:lnSpc>
                <a:spcPct val="100000"/>
              </a:lnSpc>
              <a:buFont typeface="Arial"/>
              <a:buChar char="•"/>
              <a:tabLst>
                <a:tab pos="526415" algn="l"/>
              </a:tabLst>
            </a:pPr>
            <a:r>
              <a:rPr sz="2400" dirty="0">
                <a:latin typeface="Calibri"/>
                <a:cs typeface="Calibri"/>
              </a:rPr>
              <a:t>IF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abnormal:</a:t>
            </a:r>
            <a:endParaRPr sz="2400">
              <a:latin typeface="Calibri"/>
              <a:cs typeface="Calibri"/>
            </a:endParaRPr>
          </a:p>
          <a:p>
            <a:pPr marL="870585" lvl="2" indent="-172085">
              <a:lnSpc>
                <a:spcPct val="100000"/>
              </a:lnSpc>
              <a:spcBef>
                <a:spcPts val="155"/>
              </a:spcBef>
              <a:buFont typeface="Arial"/>
              <a:buChar char="•"/>
              <a:tabLst>
                <a:tab pos="870585" algn="l"/>
              </a:tabLst>
            </a:pPr>
            <a:r>
              <a:rPr sz="2200" dirty="0">
                <a:latin typeface="Calibri"/>
                <a:cs typeface="Calibri"/>
              </a:rPr>
              <a:t>Not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consistent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with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Active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TB</a:t>
            </a:r>
            <a:endParaRPr sz="2200">
              <a:latin typeface="Calibri"/>
              <a:cs typeface="Calibri"/>
            </a:endParaRPr>
          </a:p>
          <a:p>
            <a:pPr marL="870585" lvl="2" indent="-172085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870585" algn="l"/>
              </a:tabLst>
            </a:pPr>
            <a:r>
              <a:rPr sz="2200" dirty="0">
                <a:latin typeface="Calibri"/>
                <a:cs typeface="Calibri"/>
              </a:rPr>
              <a:t>Stable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abnormality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confirmed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over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3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month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period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727" rIns="0" bIns="0" rtlCol="0">
            <a:spAutoFit/>
          </a:bodyPr>
          <a:lstStyle/>
          <a:p>
            <a:pPr marL="4099560" marR="5080" indent="-3565525">
              <a:lnSpc>
                <a:spcPts val="4750"/>
              </a:lnSpc>
              <a:spcBef>
                <a:spcPts val="700"/>
              </a:spcBef>
            </a:pPr>
            <a:r>
              <a:rPr dirty="0"/>
              <a:t>No</a:t>
            </a:r>
            <a:r>
              <a:rPr spc="-25" dirty="0"/>
              <a:t> </a:t>
            </a:r>
            <a:r>
              <a:rPr dirty="0"/>
              <a:t>CXR</a:t>
            </a:r>
            <a:r>
              <a:rPr spc="-20" dirty="0"/>
              <a:t> </a:t>
            </a:r>
            <a:r>
              <a:rPr dirty="0"/>
              <a:t>study</a:t>
            </a:r>
            <a:r>
              <a:rPr spc="-20" dirty="0"/>
              <a:t> </a:t>
            </a:r>
            <a:r>
              <a:rPr dirty="0"/>
              <a:t>shows</a:t>
            </a:r>
            <a:r>
              <a:rPr spc="-20" dirty="0"/>
              <a:t> </a:t>
            </a:r>
            <a:r>
              <a:rPr dirty="0"/>
              <a:t>findings</a:t>
            </a:r>
            <a:r>
              <a:rPr spc="-50" dirty="0"/>
              <a:t> </a:t>
            </a:r>
            <a:r>
              <a:rPr spc="-10" dirty="0"/>
              <a:t>specific </a:t>
            </a:r>
            <a:r>
              <a:rPr dirty="0"/>
              <a:t>for</a:t>
            </a:r>
            <a:r>
              <a:rPr spc="-95" dirty="0"/>
              <a:t> </a:t>
            </a:r>
            <a:r>
              <a:rPr spc="-25" dirty="0"/>
              <a:t>TB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27022" y="2474722"/>
            <a:ext cx="6233795" cy="2783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Calibri"/>
                <a:cs typeface="Calibri"/>
              </a:rPr>
              <a:t>Cavitary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processes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suggest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TB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00"/>
              </a:spcBef>
            </a:pPr>
            <a:r>
              <a:rPr sz="2800" dirty="0">
                <a:latin typeface="Calibri"/>
                <a:cs typeface="Calibri"/>
              </a:rPr>
              <a:t>Common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mimics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TB</a:t>
            </a:r>
            <a:endParaRPr sz="2800">
              <a:latin typeface="Calibri"/>
              <a:cs typeface="Calibri"/>
            </a:endParaRPr>
          </a:p>
          <a:p>
            <a:pPr marL="526415" indent="-170815">
              <a:lnSpc>
                <a:spcPct val="100000"/>
              </a:lnSpc>
              <a:spcBef>
                <a:spcPts val="140"/>
              </a:spcBef>
              <a:buFont typeface="Arial"/>
              <a:buChar char="•"/>
              <a:tabLst>
                <a:tab pos="526415" algn="l"/>
              </a:tabLst>
            </a:pPr>
            <a:r>
              <a:rPr sz="2400" spc="-10" dirty="0">
                <a:latin typeface="Calibri"/>
                <a:cs typeface="Calibri"/>
              </a:rPr>
              <a:t>Non-</a:t>
            </a:r>
            <a:r>
              <a:rPr sz="2400" dirty="0">
                <a:latin typeface="Calibri"/>
                <a:cs typeface="Calibri"/>
              </a:rPr>
              <a:t>tuberculous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mycobacteria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(NTM)</a:t>
            </a:r>
            <a:endParaRPr sz="2400">
              <a:latin typeface="Calibri"/>
              <a:cs typeface="Calibri"/>
            </a:endParaRPr>
          </a:p>
          <a:p>
            <a:pPr marL="526415" indent="-17081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526415" algn="l"/>
              </a:tabLst>
            </a:pPr>
            <a:r>
              <a:rPr sz="2400" dirty="0">
                <a:latin typeface="Calibri"/>
                <a:cs typeface="Calibri"/>
              </a:rPr>
              <a:t>fungal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infection</a:t>
            </a:r>
            <a:endParaRPr sz="2400">
              <a:latin typeface="Calibri"/>
              <a:cs typeface="Calibri"/>
            </a:endParaRPr>
          </a:p>
          <a:p>
            <a:pPr marL="526415" indent="-17081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526415" algn="l"/>
              </a:tabLst>
            </a:pPr>
            <a:r>
              <a:rPr sz="2400" dirty="0">
                <a:latin typeface="Calibri"/>
                <a:cs typeface="Calibri"/>
              </a:rPr>
              <a:t>bacterial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abscesses</a:t>
            </a:r>
            <a:endParaRPr sz="2400">
              <a:latin typeface="Calibri"/>
              <a:cs typeface="Calibri"/>
            </a:endParaRPr>
          </a:p>
          <a:p>
            <a:pPr marL="526415" indent="-170815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526415" algn="l"/>
                <a:tab pos="2947035" algn="l"/>
              </a:tabLst>
            </a:pPr>
            <a:r>
              <a:rPr sz="2400" dirty="0">
                <a:latin typeface="Calibri"/>
                <a:cs typeface="Calibri"/>
              </a:rPr>
              <a:t>necrotic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neoplasm</a:t>
            </a:r>
            <a:r>
              <a:rPr sz="2400" dirty="0">
                <a:latin typeface="Calibri"/>
                <a:cs typeface="Calibri"/>
              </a:rPr>
              <a:t>	(especially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lung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neoplasm)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0261" rIns="0" bIns="0" rtlCol="0">
            <a:spAutoFit/>
          </a:bodyPr>
          <a:lstStyle/>
          <a:p>
            <a:pPr marL="300990">
              <a:lnSpc>
                <a:spcPct val="100000"/>
              </a:lnSpc>
              <a:spcBef>
                <a:spcPts val="105"/>
              </a:spcBef>
            </a:pPr>
            <a:r>
              <a:rPr sz="5000" dirty="0"/>
              <a:t>CXR</a:t>
            </a:r>
            <a:r>
              <a:rPr sz="5000" spc="-20" dirty="0"/>
              <a:t> </a:t>
            </a:r>
            <a:r>
              <a:rPr sz="5000" dirty="0"/>
              <a:t>–</a:t>
            </a:r>
            <a:r>
              <a:rPr sz="5000" spc="-15" dirty="0"/>
              <a:t> </a:t>
            </a:r>
            <a:r>
              <a:rPr sz="5000" dirty="0"/>
              <a:t>old</a:t>
            </a:r>
            <a:r>
              <a:rPr sz="5000" spc="-15" dirty="0"/>
              <a:t> </a:t>
            </a:r>
            <a:r>
              <a:rPr sz="5000" dirty="0"/>
              <a:t>healed</a:t>
            </a:r>
            <a:r>
              <a:rPr sz="5000" spc="-35" dirty="0"/>
              <a:t> </a:t>
            </a:r>
            <a:r>
              <a:rPr sz="5000" spc="-25" dirty="0"/>
              <a:t>TB</a:t>
            </a:r>
            <a:endParaRPr sz="5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8161" y="1851279"/>
            <a:ext cx="2647950" cy="36290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59457" y="1876196"/>
            <a:ext cx="7008495" cy="4451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marR="1580515" indent="-170815">
              <a:lnSpc>
                <a:spcPct val="113999"/>
              </a:lnSpc>
              <a:spcBef>
                <a:spcPts val="100"/>
              </a:spcBef>
              <a:buFont typeface="Arial"/>
              <a:buChar char="•"/>
              <a:tabLst>
                <a:tab pos="498475" algn="l"/>
              </a:tabLst>
            </a:pPr>
            <a:r>
              <a:rPr sz="2800" dirty="0">
                <a:latin typeface="Calibri"/>
                <a:cs typeface="Calibri"/>
              </a:rPr>
              <a:t>Nodules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&amp;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fibrotic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lesions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may 	</a:t>
            </a:r>
            <a:r>
              <a:rPr sz="2800" spc="-10" dirty="0">
                <a:latin typeface="Calibri"/>
                <a:cs typeface="Calibri"/>
              </a:rPr>
              <a:t>contain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slowly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multiplying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bacilli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= 	</a:t>
            </a:r>
            <a:r>
              <a:rPr sz="2800" dirty="0">
                <a:latin typeface="Calibri"/>
                <a:cs typeface="Calibri"/>
              </a:rPr>
              <a:t>potential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progression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65"/>
              </a:spcBef>
              <a:buFont typeface="Arial"/>
              <a:buChar char="•"/>
            </a:pPr>
            <a:endParaRPr sz="28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buFont typeface="Arial"/>
              <a:buChar char="•"/>
              <a:tabLst>
                <a:tab pos="183515" algn="l"/>
              </a:tabLst>
            </a:pPr>
            <a:r>
              <a:rPr sz="2800" dirty="0">
                <a:latin typeface="Calibri"/>
                <a:cs typeface="Calibri"/>
              </a:rPr>
              <a:t>CXR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consistent</a:t>
            </a:r>
            <a:r>
              <a:rPr sz="2800" dirty="0">
                <a:latin typeface="Calibri"/>
                <a:cs typeface="Calibri"/>
              </a:rPr>
              <a:t> with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old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TB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sz="2800" u="none" spc="-25" dirty="0">
                <a:latin typeface="Calibri"/>
                <a:cs typeface="Calibri"/>
              </a:rPr>
              <a:t> </a:t>
            </a:r>
            <a:r>
              <a:rPr sz="2800" u="none" dirty="0">
                <a:latin typeface="Calibri"/>
                <a:cs typeface="Calibri"/>
              </a:rPr>
              <a:t>+</a:t>
            </a:r>
            <a:r>
              <a:rPr sz="2800" u="none" spc="-25" dirty="0">
                <a:latin typeface="Calibri"/>
                <a:cs typeface="Calibri"/>
              </a:rPr>
              <a:t> </a:t>
            </a:r>
            <a:r>
              <a:rPr sz="2800" u="none" spc="-10" dirty="0">
                <a:latin typeface="Calibri"/>
                <a:cs typeface="Calibri"/>
              </a:rPr>
              <a:t>TST/IGRA</a:t>
            </a:r>
            <a:endParaRPr sz="2800">
              <a:latin typeface="Calibri"/>
              <a:cs typeface="Calibri"/>
            </a:endParaRPr>
          </a:p>
          <a:p>
            <a:pPr marL="698500">
              <a:lnSpc>
                <a:spcPct val="100000"/>
              </a:lnSpc>
              <a:spcBef>
                <a:spcPts val="470"/>
              </a:spcBef>
            </a:pP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sz="28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high</a:t>
            </a:r>
            <a:r>
              <a:rPr sz="28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priority</a:t>
            </a:r>
            <a:r>
              <a:rPr sz="28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sz="28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FF0000"/>
                </a:solidFill>
                <a:latin typeface="Calibri"/>
                <a:cs typeface="Calibri"/>
              </a:rPr>
              <a:t>LTBI</a:t>
            </a:r>
            <a:r>
              <a:rPr sz="28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treatment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45"/>
              </a:spcBef>
            </a:pPr>
            <a:endParaRPr sz="2800">
              <a:latin typeface="Calibri"/>
              <a:cs typeface="Calibri"/>
            </a:endParaRPr>
          </a:p>
          <a:p>
            <a:pPr marL="2472690" marR="5080" indent="-212090">
              <a:lnSpc>
                <a:spcPct val="123500"/>
              </a:lnSpc>
            </a:pPr>
            <a:r>
              <a:rPr sz="2000" i="1" dirty="0">
                <a:latin typeface="Calibri"/>
                <a:cs typeface="Calibri"/>
              </a:rPr>
              <a:t>Calcified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nodular</a:t>
            </a:r>
            <a:r>
              <a:rPr sz="2000" i="1" spc="-6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lesions</a:t>
            </a:r>
            <a:r>
              <a:rPr sz="2000" i="1" spc="-5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(calcified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granuloma) </a:t>
            </a:r>
            <a:r>
              <a:rPr sz="2000" i="1" dirty="0">
                <a:latin typeface="Calibri"/>
                <a:cs typeface="Calibri"/>
              </a:rPr>
              <a:t>pose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very</a:t>
            </a:r>
            <a:r>
              <a:rPr sz="2000" i="1" spc="-1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low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risk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for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future</a:t>
            </a:r>
            <a:r>
              <a:rPr sz="2000" i="1" spc="-3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progression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179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05"/>
              </a:spcBef>
            </a:pPr>
            <a:r>
              <a:rPr sz="5000" dirty="0"/>
              <a:t>CXR</a:t>
            </a:r>
            <a:r>
              <a:rPr sz="5000" spc="-25" dirty="0"/>
              <a:t> </a:t>
            </a:r>
            <a:r>
              <a:rPr sz="5000" dirty="0"/>
              <a:t>-</a:t>
            </a:r>
            <a:r>
              <a:rPr sz="5000" spc="-15" dirty="0"/>
              <a:t> </a:t>
            </a:r>
            <a:r>
              <a:rPr sz="5000" dirty="0"/>
              <a:t>special</a:t>
            </a:r>
            <a:r>
              <a:rPr sz="5000" spc="-40" dirty="0"/>
              <a:t> </a:t>
            </a:r>
            <a:r>
              <a:rPr sz="5000" spc="-10" dirty="0"/>
              <a:t>situations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1828800" y="2590800"/>
            <a:ext cx="8822055" cy="257683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82880" marR="71120" indent="-170815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184785" algn="l"/>
              </a:tabLst>
            </a:pPr>
            <a:r>
              <a:rPr sz="2800" spc="-10" dirty="0">
                <a:latin typeface="Calibri"/>
                <a:cs typeface="Calibri"/>
              </a:rPr>
              <a:t>Pregnant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lang="en-US" sz="2800" spc="-75" dirty="0">
                <a:latin typeface="Calibri"/>
                <a:cs typeface="Calibri"/>
              </a:rPr>
              <a:t>women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who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suspected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having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who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are 	</a:t>
            </a:r>
            <a:r>
              <a:rPr sz="2800" dirty="0">
                <a:latin typeface="Calibri"/>
                <a:cs typeface="Calibri"/>
              </a:rPr>
              <a:t>being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evaluated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active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TB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disease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should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undergo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CXR 	</a:t>
            </a:r>
            <a:r>
              <a:rPr sz="2800" dirty="0">
                <a:latin typeface="Calibri"/>
                <a:cs typeface="Calibri"/>
              </a:rPr>
              <a:t>without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delay,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even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during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first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trimester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25"/>
              </a:spcBef>
              <a:buFont typeface="Arial"/>
              <a:buChar char="•"/>
            </a:pPr>
            <a:endParaRPr sz="2800" dirty="0">
              <a:latin typeface="Calibri"/>
              <a:cs typeface="Calibri"/>
            </a:endParaRPr>
          </a:p>
          <a:p>
            <a:pPr marL="182880" marR="5080" indent="-170815">
              <a:lnSpc>
                <a:spcPts val="3020"/>
              </a:lnSpc>
              <a:buFont typeface="Arial"/>
              <a:buChar char="•"/>
              <a:tabLst>
                <a:tab pos="184785" algn="l"/>
              </a:tabLst>
            </a:pPr>
            <a:r>
              <a:rPr sz="2800" spc="-10" dirty="0">
                <a:latin typeface="Calibri"/>
                <a:cs typeface="Calibri"/>
              </a:rPr>
              <a:t>Patients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suspected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extrapulmonary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TB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should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have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CXR 	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R/O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pulmonary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TB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710" rIns="0" bIns="0" rtlCol="0">
            <a:spAutoFit/>
          </a:bodyPr>
          <a:lstStyle/>
          <a:p>
            <a:pPr marL="1923414" marR="5080" indent="-1021715">
              <a:lnSpc>
                <a:spcPts val="4320"/>
              </a:lnSpc>
              <a:spcBef>
                <a:spcPts val="640"/>
              </a:spcBef>
            </a:pPr>
            <a:r>
              <a:rPr sz="4000" spc="-10" dirty="0">
                <a:solidFill>
                  <a:srgbClr val="3333FF"/>
                </a:solidFill>
              </a:rPr>
              <a:t>Ma</a:t>
            </a:r>
            <a:r>
              <a:rPr sz="4000" spc="-10" dirty="0"/>
              <a:t>nagement</a:t>
            </a:r>
            <a:r>
              <a:rPr sz="4000" spc="-85" dirty="0"/>
              <a:t> </a:t>
            </a:r>
            <a:r>
              <a:rPr sz="4000" dirty="0"/>
              <a:t>of</a:t>
            </a:r>
            <a:r>
              <a:rPr sz="4000" spc="-110" dirty="0"/>
              <a:t> </a:t>
            </a:r>
            <a:r>
              <a:rPr sz="4000" spc="-10" dirty="0"/>
              <a:t>Positive</a:t>
            </a:r>
            <a:r>
              <a:rPr sz="4000" spc="-105" dirty="0"/>
              <a:t> </a:t>
            </a:r>
            <a:r>
              <a:rPr sz="4000" dirty="0"/>
              <a:t>TST</a:t>
            </a:r>
            <a:r>
              <a:rPr sz="4000" spc="-105" dirty="0"/>
              <a:t> </a:t>
            </a:r>
            <a:r>
              <a:rPr sz="4000" dirty="0"/>
              <a:t>or</a:t>
            </a:r>
            <a:r>
              <a:rPr sz="4000" spc="-105" dirty="0"/>
              <a:t> </a:t>
            </a:r>
            <a:r>
              <a:rPr sz="4000" spc="-20" dirty="0"/>
              <a:t>IGRA </a:t>
            </a:r>
            <a:r>
              <a:rPr sz="4000" dirty="0"/>
              <a:t>When</a:t>
            </a:r>
            <a:r>
              <a:rPr sz="4000" spc="-45" dirty="0"/>
              <a:t> </a:t>
            </a:r>
            <a:r>
              <a:rPr sz="4000" dirty="0"/>
              <a:t>the</a:t>
            </a:r>
            <a:r>
              <a:rPr sz="4000" spc="-55" dirty="0"/>
              <a:t> </a:t>
            </a:r>
            <a:r>
              <a:rPr sz="4000" dirty="0"/>
              <a:t>CXR</a:t>
            </a:r>
            <a:r>
              <a:rPr sz="4000" spc="-50" dirty="0"/>
              <a:t> </a:t>
            </a:r>
            <a:r>
              <a:rPr sz="4000" dirty="0"/>
              <a:t>is</a:t>
            </a:r>
            <a:r>
              <a:rPr sz="4000" spc="-55" dirty="0"/>
              <a:t> </a:t>
            </a:r>
            <a:r>
              <a:rPr sz="4000" spc="-10" dirty="0"/>
              <a:t>Abnormal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060194" y="2089109"/>
            <a:ext cx="7579995" cy="347472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183515" algn="l"/>
              </a:tabLst>
            </a:pPr>
            <a:r>
              <a:rPr sz="2800" dirty="0">
                <a:latin typeface="Calibri"/>
                <a:cs typeface="Calibri"/>
              </a:rPr>
              <a:t>If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Patient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</a:t>
            </a:r>
            <a:r>
              <a:rPr sz="2800" u="none" spc="-40" dirty="0">
                <a:latin typeface="Calibri"/>
                <a:cs typeface="Calibri"/>
              </a:rPr>
              <a:t> </a:t>
            </a:r>
            <a:r>
              <a:rPr sz="2800" u="none" dirty="0">
                <a:latin typeface="Calibri"/>
                <a:cs typeface="Calibri"/>
              </a:rPr>
              <a:t>signs</a:t>
            </a:r>
            <a:r>
              <a:rPr sz="2800" u="none" spc="-50" dirty="0">
                <a:latin typeface="Calibri"/>
                <a:cs typeface="Calibri"/>
              </a:rPr>
              <a:t> </a:t>
            </a:r>
            <a:r>
              <a:rPr sz="2800" u="none" dirty="0">
                <a:latin typeface="Calibri"/>
                <a:cs typeface="Calibri"/>
              </a:rPr>
              <a:t>or</a:t>
            </a:r>
            <a:r>
              <a:rPr sz="2800" u="none" spc="-70" dirty="0">
                <a:latin typeface="Calibri"/>
                <a:cs typeface="Calibri"/>
              </a:rPr>
              <a:t> </a:t>
            </a:r>
            <a:r>
              <a:rPr sz="2800" u="none" spc="-10" dirty="0">
                <a:latin typeface="Calibri"/>
                <a:cs typeface="Calibri"/>
              </a:rPr>
              <a:t>symptoms</a:t>
            </a:r>
            <a:r>
              <a:rPr sz="2800" u="none" spc="-40" dirty="0">
                <a:latin typeface="Calibri"/>
                <a:cs typeface="Calibri"/>
              </a:rPr>
              <a:t> </a:t>
            </a:r>
            <a:r>
              <a:rPr sz="2800" u="none" dirty="0">
                <a:latin typeface="Calibri"/>
                <a:cs typeface="Calibri"/>
              </a:rPr>
              <a:t>of</a:t>
            </a:r>
            <a:r>
              <a:rPr sz="2800" u="none" spc="-70" dirty="0">
                <a:latin typeface="Calibri"/>
                <a:cs typeface="Calibri"/>
              </a:rPr>
              <a:t> </a:t>
            </a:r>
            <a:r>
              <a:rPr sz="2800" u="none" dirty="0">
                <a:latin typeface="Calibri"/>
                <a:cs typeface="Calibri"/>
              </a:rPr>
              <a:t>Active</a:t>
            </a:r>
            <a:r>
              <a:rPr sz="2800" u="none" spc="-65" dirty="0">
                <a:latin typeface="Calibri"/>
                <a:cs typeface="Calibri"/>
              </a:rPr>
              <a:t> </a:t>
            </a:r>
            <a:r>
              <a:rPr sz="2800" u="none" spc="-25" dirty="0">
                <a:latin typeface="Calibri"/>
                <a:cs typeface="Calibri"/>
              </a:rPr>
              <a:t>TB:</a:t>
            </a:r>
            <a:endParaRPr sz="2800">
              <a:latin typeface="Calibri"/>
              <a:cs typeface="Calibri"/>
            </a:endParaRPr>
          </a:p>
          <a:p>
            <a:pPr marL="526415" lvl="1" indent="-17081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526415" algn="l"/>
              </a:tabLst>
            </a:pPr>
            <a:r>
              <a:rPr sz="2000" dirty="0">
                <a:latin typeface="Calibri"/>
                <a:cs typeface="Calibri"/>
              </a:rPr>
              <a:t>Collect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3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sputum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specimens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smears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culture</a:t>
            </a:r>
            <a:endParaRPr sz="2000">
              <a:latin typeface="Calibri"/>
              <a:cs typeface="Calibri"/>
            </a:endParaRPr>
          </a:p>
          <a:p>
            <a:pPr marL="526415" lvl="1" indent="-170815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526415" algn="l"/>
              </a:tabLst>
            </a:pPr>
            <a:r>
              <a:rPr sz="2000" spc="-10" dirty="0">
                <a:latin typeface="Calibri"/>
                <a:cs typeface="Calibri"/>
              </a:rPr>
              <a:t>Evaluate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symptoms</a:t>
            </a:r>
            <a:endParaRPr sz="2000">
              <a:latin typeface="Calibri"/>
              <a:cs typeface="Calibri"/>
            </a:endParaRPr>
          </a:p>
          <a:p>
            <a:pPr marL="869315" lvl="2" indent="-170815">
              <a:lnSpc>
                <a:spcPct val="100000"/>
              </a:lnSpc>
              <a:spcBef>
                <a:spcPts val="160"/>
              </a:spcBef>
              <a:buFont typeface="Arial"/>
              <a:buChar char="•"/>
              <a:tabLst>
                <a:tab pos="869315" algn="l"/>
              </a:tabLst>
            </a:pPr>
            <a:r>
              <a:rPr sz="2000" dirty="0">
                <a:latin typeface="Calibri"/>
                <a:cs typeface="Calibri"/>
              </a:rPr>
              <a:t>If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</a:t>
            </a:r>
            <a:r>
              <a:rPr sz="2000" spc="-10" dirty="0">
                <a:latin typeface="Calibri"/>
                <a:cs typeface="Calibri"/>
              </a:rPr>
              <a:t> symptoms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Wait</a:t>
            </a:r>
            <a:endParaRPr sz="2000">
              <a:latin typeface="Calibri"/>
              <a:cs typeface="Calibri"/>
            </a:endParaRPr>
          </a:p>
          <a:p>
            <a:pPr marL="526415" lvl="1" indent="-170815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526415" algn="l"/>
              </a:tabLst>
            </a:pPr>
            <a:r>
              <a:rPr sz="2400" dirty="0">
                <a:latin typeface="Calibri"/>
                <a:cs typeface="Calibri"/>
              </a:rPr>
              <a:t>Repeat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CXR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after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3months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944"/>
              </a:spcBef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marL="182880" marR="5080" indent="-170815">
              <a:lnSpc>
                <a:spcPts val="3020"/>
              </a:lnSpc>
              <a:buFont typeface="Arial"/>
              <a:buChar char="•"/>
              <a:tabLst>
                <a:tab pos="184785" algn="l"/>
              </a:tabLst>
            </a:pPr>
            <a:r>
              <a:rPr sz="2800" dirty="0">
                <a:latin typeface="Calibri"/>
                <a:cs typeface="Calibri"/>
              </a:rPr>
              <a:t>If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CXR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stable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3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months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cultures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negative, 	</a:t>
            </a:r>
            <a:r>
              <a:rPr sz="2800" dirty="0">
                <a:latin typeface="Calibri"/>
                <a:cs typeface="Calibri"/>
              </a:rPr>
              <a:t>treat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TB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Infection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2641" rIns="0" bIns="0" rtlCol="0">
            <a:spAutoFit/>
          </a:bodyPr>
          <a:lstStyle/>
          <a:p>
            <a:pPr marL="3310254" marR="5080" indent="-1640205">
              <a:lnSpc>
                <a:spcPts val="4750"/>
              </a:lnSpc>
              <a:spcBef>
                <a:spcPts val="705"/>
              </a:spcBef>
            </a:pPr>
            <a:r>
              <a:rPr dirty="0"/>
              <a:t>Bacteriologic</a:t>
            </a:r>
            <a:r>
              <a:rPr spc="-65" dirty="0"/>
              <a:t> </a:t>
            </a:r>
            <a:r>
              <a:rPr dirty="0"/>
              <a:t>and</a:t>
            </a:r>
            <a:r>
              <a:rPr spc="-80" dirty="0"/>
              <a:t> </a:t>
            </a:r>
            <a:r>
              <a:rPr spc="-10" dirty="0"/>
              <a:t>Histologic Examinations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60601" y="2545460"/>
            <a:ext cx="5219065" cy="310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When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lung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larynx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site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disease:</a:t>
            </a:r>
            <a:endParaRPr sz="2400">
              <a:latin typeface="Calibri"/>
              <a:cs typeface="Calibri"/>
            </a:endParaRPr>
          </a:p>
          <a:p>
            <a:pPr marL="182880" marR="2062480" indent="-170815">
              <a:lnSpc>
                <a:spcPct val="117500"/>
              </a:lnSpc>
              <a:spcBef>
                <a:spcPts val="2760"/>
              </a:spcBef>
              <a:buFont typeface="Arial"/>
              <a:buChar char="•"/>
              <a:tabLst>
                <a:tab pos="353695" algn="l"/>
              </a:tabLst>
            </a:pPr>
            <a:r>
              <a:rPr sz="2400" dirty="0">
                <a:latin typeface="Calibri"/>
                <a:cs typeface="Calibri"/>
              </a:rPr>
              <a:t>3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sputum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specimens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for 	</a:t>
            </a:r>
            <a:r>
              <a:rPr sz="2400" dirty="0">
                <a:latin typeface="Calibri"/>
                <a:cs typeface="Calibri"/>
              </a:rPr>
              <a:t>AFB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smear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culture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640"/>
              </a:spcBef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buFont typeface="Arial"/>
              <a:buChar char="•"/>
              <a:tabLst>
                <a:tab pos="183515" algn="l"/>
              </a:tabLst>
            </a:pPr>
            <a:r>
              <a:rPr sz="2400" dirty="0">
                <a:latin typeface="Calibri"/>
                <a:cs typeface="Calibri"/>
              </a:rPr>
              <a:t>Collected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8-</a:t>
            </a:r>
            <a:r>
              <a:rPr sz="2400" dirty="0">
                <a:latin typeface="Calibri"/>
                <a:cs typeface="Calibri"/>
              </a:rPr>
              <a:t>24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hours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apart</a:t>
            </a:r>
            <a:endParaRPr sz="2400">
              <a:latin typeface="Calibri"/>
              <a:cs typeface="Calibri"/>
            </a:endParaRPr>
          </a:p>
          <a:p>
            <a:pPr marL="422275">
              <a:lnSpc>
                <a:spcPct val="100000"/>
              </a:lnSpc>
              <a:spcBef>
                <a:spcPts val="520"/>
              </a:spcBef>
            </a:pPr>
            <a:r>
              <a:rPr sz="2400" dirty="0">
                <a:latin typeface="Calibri"/>
                <a:cs typeface="Calibri"/>
              </a:rPr>
              <a:t>with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least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early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morning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specimen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9531" y="2217711"/>
            <a:ext cx="3002279" cy="385761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7311" rIns="0" bIns="0" rtlCol="0">
            <a:spAutoFit/>
          </a:bodyPr>
          <a:lstStyle/>
          <a:p>
            <a:pPr marL="3283585" marR="5080" indent="-1641475">
              <a:lnSpc>
                <a:spcPts val="4750"/>
              </a:lnSpc>
              <a:spcBef>
                <a:spcPts val="700"/>
              </a:spcBef>
            </a:pPr>
            <a:r>
              <a:rPr dirty="0"/>
              <a:t>Bacteriologic</a:t>
            </a:r>
            <a:r>
              <a:rPr spc="-50" dirty="0"/>
              <a:t> </a:t>
            </a:r>
            <a:r>
              <a:rPr dirty="0"/>
              <a:t>and</a:t>
            </a:r>
            <a:r>
              <a:rPr spc="-70" dirty="0"/>
              <a:t> </a:t>
            </a:r>
            <a:r>
              <a:rPr spc="-10" dirty="0"/>
              <a:t>Histologic Examinations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74482" y="2075903"/>
            <a:ext cx="2647950" cy="36290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970023" y="2219070"/>
            <a:ext cx="39522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Extrapulmonary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Specimens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77060" y="3135248"/>
            <a:ext cx="2877820" cy="2179320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183515" algn="l"/>
              </a:tabLst>
            </a:pPr>
            <a:r>
              <a:rPr sz="2400" spc="-10" dirty="0">
                <a:latin typeface="Calibri"/>
                <a:cs typeface="Calibri"/>
              </a:rPr>
              <a:t>Urine</a:t>
            </a:r>
            <a:endParaRPr sz="24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183515" algn="l"/>
              </a:tabLst>
            </a:pPr>
            <a:r>
              <a:rPr sz="2400" spc="-10" dirty="0">
                <a:latin typeface="Calibri"/>
                <a:cs typeface="Calibri"/>
              </a:rPr>
              <a:t>Cerebrospinal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fluid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0000FF"/>
                </a:solidFill>
                <a:latin typeface="Wingdings 2"/>
                <a:cs typeface="Wingdings 2"/>
              </a:rPr>
              <a:t></a:t>
            </a:r>
            <a:endParaRPr sz="2400">
              <a:latin typeface="Wingdings 2"/>
              <a:cs typeface="Wingdings 2"/>
            </a:endParaRPr>
          </a:p>
          <a:p>
            <a:pPr marL="183515" indent="-170815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183515" algn="l"/>
              </a:tabLst>
            </a:pPr>
            <a:r>
              <a:rPr sz="2400" dirty="0">
                <a:latin typeface="Calibri"/>
                <a:cs typeface="Calibri"/>
              </a:rPr>
              <a:t>Pleural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fluid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60" dirty="0">
                <a:solidFill>
                  <a:srgbClr val="0000FF"/>
                </a:solidFill>
                <a:latin typeface="Wingdings 2"/>
                <a:cs typeface="Wingdings 2"/>
              </a:rPr>
              <a:t></a:t>
            </a:r>
            <a:endParaRPr sz="2400">
              <a:latin typeface="Wingdings 2"/>
              <a:cs typeface="Wingdings 2"/>
            </a:endParaRPr>
          </a:p>
          <a:p>
            <a:pPr marL="183515" indent="-17081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83515" algn="l"/>
              </a:tabLst>
            </a:pPr>
            <a:r>
              <a:rPr sz="2400" spc="-25" dirty="0">
                <a:latin typeface="Calibri"/>
                <a:cs typeface="Calibri"/>
              </a:rPr>
              <a:t>Pus</a:t>
            </a:r>
            <a:endParaRPr sz="24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183515" algn="l"/>
              </a:tabLst>
            </a:pPr>
            <a:r>
              <a:rPr sz="2400" dirty="0">
                <a:latin typeface="Calibri"/>
                <a:cs typeface="Calibri"/>
              </a:rPr>
              <a:t>Biopsy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specimens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34714" y="5794959"/>
            <a:ext cx="169481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0000FF"/>
                </a:solidFill>
                <a:latin typeface="Wingdings 2"/>
                <a:cs typeface="Wingdings 2"/>
              </a:rPr>
              <a:t></a:t>
            </a:r>
            <a:r>
              <a:rPr sz="2000" spc="-10" dirty="0">
                <a:solidFill>
                  <a:srgbClr val="0000FF"/>
                </a:solidFill>
                <a:latin typeface="Calibri"/>
                <a:cs typeface="Calibri"/>
              </a:rPr>
              <a:t>recovery</a:t>
            </a:r>
            <a:r>
              <a:rPr sz="2000" spc="-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00FF"/>
                </a:solidFill>
                <a:latin typeface="Calibri"/>
                <a:cs typeface="Calibri"/>
              </a:rPr>
              <a:t>poor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93331" y="3420745"/>
            <a:ext cx="3923665" cy="906780"/>
          </a:xfrm>
          <a:prstGeom prst="rect">
            <a:avLst/>
          </a:prstGeom>
          <a:solidFill>
            <a:srgbClr val="0000FF"/>
          </a:solidFill>
          <a:ln w="57150">
            <a:solidFill>
              <a:srgbClr val="EDEBE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310515" marR="302260" indent="518159">
              <a:lnSpc>
                <a:spcPct val="100000"/>
              </a:lnSpc>
              <a:spcBef>
                <a:spcPts val="305"/>
              </a:spcBef>
            </a:pPr>
            <a:r>
              <a:rPr sz="2400" b="1" dirty="0">
                <a:solidFill>
                  <a:srgbClr val="EDEBE0"/>
                </a:solidFill>
                <a:latin typeface="Arial"/>
                <a:cs typeface="Arial"/>
              </a:rPr>
              <a:t>Do</a:t>
            </a:r>
            <a:r>
              <a:rPr sz="2400" b="1" spc="-30" dirty="0">
                <a:solidFill>
                  <a:srgbClr val="EDEBE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EDEBE0"/>
                </a:solidFill>
                <a:latin typeface="Arial"/>
                <a:cs typeface="Arial"/>
              </a:rPr>
              <a:t>NOT</a:t>
            </a:r>
            <a:r>
              <a:rPr sz="2400" b="1" spc="-15" dirty="0">
                <a:solidFill>
                  <a:srgbClr val="EDEBE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EDEBE0"/>
                </a:solidFill>
                <a:latin typeface="Arial"/>
                <a:cs typeface="Arial"/>
              </a:rPr>
              <a:t>collect </a:t>
            </a:r>
            <a:r>
              <a:rPr sz="2400" b="1" dirty="0">
                <a:solidFill>
                  <a:srgbClr val="EDEBE0"/>
                </a:solidFill>
                <a:latin typeface="Arial"/>
                <a:cs typeface="Arial"/>
              </a:rPr>
              <a:t>specimens</a:t>
            </a:r>
            <a:r>
              <a:rPr sz="2400" b="1" spc="-80" dirty="0">
                <a:solidFill>
                  <a:srgbClr val="EDEBE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EDEBE0"/>
                </a:solidFill>
                <a:latin typeface="Arial"/>
                <a:cs typeface="Arial"/>
              </a:rPr>
              <a:t>in</a:t>
            </a:r>
            <a:r>
              <a:rPr sz="2400" b="1" spc="-100" dirty="0">
                <a:solidFill>
                  <a:srgbClr val="EDEBE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EDEBE0"/>
                </a:solidFill>
                <a:latin typeface="Arial"/>
                <a:cs typeface="Arial"/>
              </a:rPr>
              <a:t>Formalin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2044" rIns="0" bIns="0" rtlCol="0">
            <a:spAutoFit/>
          </a:bodyPr>
          <a:lstStyle/>
          <a:p>
            <a:pPr marL="163195">
              <a:lnSpc>
                <a:spcPct val="100000"/>
              </a:lnSpc>
              <a:spcBef>
                <a:spcPts val="105"/>
              </a:spcBef>
            </a:pPr>
            <a:r>
              <a:rPr sz="5000" spc="-10" dirty="0"/>
              <a:t>Laboratory</a:t>
            </a:r>
            <a:r>
              <a:rPr sz="5000" spc="-210" dirty="0"/>
              <a:t> </a:t>
            </a:r>
            <a:r>
              <a:rPr sz="5000" spc="-10" dirty="0"/>
              <a:t>Examination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1873757" y="1953894"/>
            <a:ext cx="6484620" cy="37496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184150" algn="l"/>
              </a:tabLst>
            </a:pPr>
            <a:r>
              <a:rPr sz="2850" dirty="0">
                <a:latin typeface="Calibri"/>
                <a:cs typeface="Calibri"/>
              </a:rPr>
              <a:t>AFB</a:t>
            </a:r>
            <a:r>
              <a:rPr sz="2850" spc="-5" dirty="0">
                <a:latin typeface="Calibri"/>
                <a:cs typeface="Calibri"/>
              </a:rPr>
              <a:t> </a:t>
            </a:r>
            <a:r>
              <a:rPr sz="2850" spc="-10" dirty="0">
                <a:latin typeface="Calibri"/>
                <a:cs typeface="Calibri"/>
              </a:rPr>
              <a:t>smear</a:t>
            </a:r>
            <a:endParaRPr sz="2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315"/>
              </a:spcBef>
              <a:buFont typeface="Arial"/>
              <a:buChar char="•"/>
            </a:pPr>
            <a:endParaRPr sz="285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buFont typeface="Arial"/>
              <a:buChar char="•"/>
              <a:tabLst>
                <a:tab pos="184150" algn="l"/>
              </a:tabLst>
            </a:pPr>
            <a:r>
              <a:rPr sz="2850" dirty="0">
                <a:latin typeface="Calibri"/>
                <a:cs typeface="Calibri"/>
              </a:rPr>
              <a:t>AFB</a:t>
            </a:r>
            <a:r>
              <a:rPr sz="2850" spc="-5" dirty="0">
                <a:latin typeface="Calibri"/>
                <a:cs typeface="Calibri"/>
              </a:rPr>
              <a:t> </a:t>
            </a:r>
            <a:r>
              <a:rPr sz="2850" spc="-10" dirty="0">
                <a:latin typeface="Calibri"/>
                <a:cs typeface="Calibri"/>
              </a:rPr>
              <a:t>culture</a:t>
            </a:r>
            <a:endParaRPr sz="2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335"/>
              </a:spcBef>
              <a:buFont typeface="Arial"/>
              <a:buChar char="•"/>
            </a:pPr>
            <a:endParaRPr sz="285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buFont typeface="Arial"/>
              <a:buChar char="•"/>
              <a:tabLst>
                <a:tab pos="184150" algn="l"/>
              </a:tabLst>
            </a:pPr>
            <a:r>
              <a:rPr sz="2850" dirty="0">
                <a:latin typeface="Calibri"/>
                <a:cs typeface="Calibri"/>
              </a:rPr>
              <a:t>Nucleic</a:t>
            </a:r>
            <a:r>
              <a:rPr sz="2850" spc="35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acid</a:t>
            </a:r>
            <a:r>
              <a:rPr sz="2850" spc="20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amplification</a:t>
            </a:r>
            <a:r>
              <a:rPr sz="2850" spc="35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test</a:t>
            </a:r>
            <a:r>
              <a:rPr sz="2850" spc="50" dirty="0">
                <a:latin typeface="Calibri"/>
                <a:cs typeface="Calibri"/>
              </a:rPr>
              <a:t> </a:t>
            </a:r>
            <a:r>
              <a:rPr sz="2850" spc="-10" dirty="0">
                <a:latin typeface="Calibri"/>
                <a:cs typeface="Calibri"/>
              </a:rPr>
              <a:t>(NAAT)</a:t>
            </a:r>
            <a:endParaRPr sz="2850">
              <a:latin typeface="Calibri"/>
              <a:cs typeface="Calibri"/>
            </a:endParaRPr>
          </a:p>
          <a:p>
            <a:pPr marL="526415" lvl="1" indent="-170815">
              <a:lnSpc>
                <a:spcPct val="100000"/>
              </a:lnSpc>
              <a:spcBef>
                <a:spcPts val="844"/>
              </a:spcBef>
              <a:buFont typeface="Arial"/>
              <a:buChar char="•"/>
              <a:tabLst>
                <a:tab pos="526415" algn="l"/>
              </a:tabLst>
            </a:pPr>
            <a:r>
              <a:rPr sz="2400" spc="-10" dirty="0">
                <a:latin typeface="Calibri"/>
                <a:cs typeface="Calibri"/>
              </a:rPr>
              <a:t>GeneXpert</a:t>
            </a:r>
            <a:endParaRPr sz="2400">
              <a:latin typeface="Calibri"/>
              <a:cs typeface="Calibri"/>
            </a:endParaRPr>
          </a:p>
          <a:p>
            <a:pPr marL="526415" lvl="1" indent="-170815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526415" algn="l"/>
              </a:tabLst>
            </a:pPr>
            <a:r>
              <a:rPr sz="2400" dirty="0">
                <a:latin typeface="Calibri"/>
                <a:cs typeface="Calibri"/>
              </a:rPr>
              <a:t>Molecular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Detection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Drug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Resistance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(MDDR)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749" rIns="0" bIns="0" rtlCol="0">
            <a:spAutoFit/>
          </a:bodyPr>
          <a:lstStyle/>
          <a:p>
            <a:pPr marL="1163320">
              <a:lnSpc>
                <a:spcPct val="100000"/>
              </a:lnSpc>
              <a:spcBef>
                <a:spcPts val="105"/>
              </a:spcBef>
            </a:pPr>
            <a:r>
              <a:rPr dirty="0"/>
              <a:t>The</a:t>
            </a:r>
            <a:r>
              <a:rPr spc="-114" dirty="0"/>
              <a:t> </a:t>
            </a:r>
            <a:r>
              <a:rPr spc="-10" dirty="0"/>
              <a:t>Tuberculin</a:t>
            </a:r>
            <a:r>
              <a:rPr spc="-95" dirty="0"/>
              <a:t> </a:t>
            </a:r>
            <a:r>
              <a:rPr dirty="0"/>
              <a:t>Skin</a:t>
            </a:r>
            <a:r>
              <a:rPr spc="-120" dirty="0"/>
              <a:t> </a:t>
            </a:r>
            <a:r>
              <a:rPr spc="-70" dirty="0"/>
              <a:t>Test</a:t>
            </a:r>
            <a:r>
              <a:rPr spc="-114" dirty="0"/>
              <a:t> </a:t>
            </a:r>
            <a:r>
              <a:rPr spc="-10" dirty="0"/>
              <a:t>(TST)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91461" y="2916123"/>
            <a:ext cx="3872865" cy="1911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indent="-170815">
              <a:lnSpc>
                <a:spcPts val="2735"/>
              </a:lnSpc>
              <a:spcBef>
                <a:spcPts val="100"/>
              </a:spcBef>
              <a:buFont typeface="Arial"/>
              <a:buChar char="•"/>
              <a:tabLst>
                <a:tab pos="183515" algn="l"/>
              </a:tabLst>
            </a:pPr>
            <a:r>
              <a:rPr sz="2400" dirty="0">
                <a:latin typeface="Calibri"/>
                <a:cs typeface="Calibri"/>
              </a:rPr>
              <a:t>0.1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5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TU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PPD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tuberculin</a:t>
            </a:r>
            <a:endParaRPr sz="2400">
              <a:latin typeface="Calibri"/>
              <a:cs typeface="Calibri"/>
            </a:endParaRPr>
          </a:p>
          <a:p>
            <a:pPr marL="184785">
              <a:lnSpc>
                <a:spcPts val="2735"/>
              </a:lnSpc>
            </a:pPr>
            <a:r>
              <a:rPr sz="2400" dirty="0">
                <a:latin typeface="Calibri"/>
                <a:cs typeface="Calibri"/>
              </a:rPr>
              <a:t>injected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intradermally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00"/>
              </a:spcBef>
            </a:pPr>
            <a:endParaRPr sz="2400">
              <a:latin typeface="Calibri"/>
              <a:cs typeface="Calibri"/>
            </a:endParaRPr>
          </a:p>
          <a:p>
            <a:pPr marL="182880" marR="5080" indent="-170815">
              <a:lnSpc>
                <a:spcPts val="2590"/>
              </a:lnSpc>
              <a:buFont typeface="Arial"/>
              <a:buChar char="•"/>
              <a:tabLst>
                <a:tab pos="184785" algn="l"/>
              </a:tabLst>
            </a:pPr>
            <a:r>
              <a:rPr sz="2400" spc="-10" dirty="0">
                <a:latin typeface="Calibri"/>
                <a:cs typeface="Calibri"/>
              </a:rPr>
              <a:t>Induration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millimeters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read 	</a:t>
            </a:r>
            <a:r>
              <a:rPr sz="2400" spc="-10" dirty="0">
                <a:latin typeface="Calibri"/>
                <a:cs typeface="Calibri"/>
              </a:rPr>
              <a:t>48-</a:t>
            </a:r>
            <a:r>
              <a:rPr sz="2400" dirty="0">
                <a:latin typeface="Calibri"/>
                <a:cs typeface="Calibri"/>
              </a:rPr>
              <a:t>72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hours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after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injection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883463" y="2349055"/>
            <a:ext cx="4236720" cy="3133725"/>
            <a:chOff x="6883463" y="2349055"/>
            <a:chExt cx="4236720" cy="31337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88226" y="2353817"/>
              <a:ext cx="4227195" cy="31241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888226" y="2353817"/>
              <a:ext cx="4227195" cy="3124200"/>
            </a:xfrm>
            <a:custGeom>
              <a:avLst/>
              <a:gdLst/>
              <a:ahLst/>
              <a:cxnLst/>
              <a:rect l="l" t="t" r="r" b="b"/>
              <a:pathLst>
                <a:path w="4227195" h="3124200">
                  <a:moveTo>
                    <a:pt x="0" y="3124199"/>
                  </a:moveTo>
                  <a:lnTo>
                    <a:pt x="4227195" y="3124199"/>
                  </a:lnTo>
                  <a:lnTo>
                    <a:pt x="4227195" y="0"/>
                  </a:lnTo>
                  <a:lnTo>
                    <a:pt x="0" y="0"/>
                  </a:lnTo>
                  <a:lnTo>
                    <a:pt x="0" y="312419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8088" rIns="0" bIns="0" rtlCol="0">
            <a:spAutoFit/>
          </a:bodyPr>
          <a:lstStyle/>
          <a:p>
            <a:pPr marL="300990">
              <a:lnSpc>
                <a:spcPct val="100000"/>
              </a:lnSpc>
              <a:spcBef>
                <a:spcPts val="105"/>
              </a:spcBef>
            </a:pPr>
            <a:r>
              <a:rPr sz="5000" dirty="0"/>
              <a:t>I</a:t>
            </a:r>
            <a:r>
              <a:rPr sz="5000" spc="-10" dirty="0"/>
              <a:t> </a:t>
            </a:r>
            <a:r>
              <a:rPr sz="5000" dirty="0"/>
              <a:t>Think</a:t>
            </a:r>
            <a:r>
              <a:rPr sz="5000" spc="-10" dirty="0"/>
              <a:t> </a:t>
            </a:r>
            <a:r>
              <a:rPr sz="5000" dirty="0"/>
              <a:t>This</a:t>
            </a:r>
            <a:r>
              <a:rPr sz="5000" spc="-10" dirty="0"/>
              <a:t> </a:t>
            </a:r>
            <a:r>
              <a:rPr sz="5000" dirty="0"/>
              <a:t>is</a:t>
            </a:r>
            <a:r>
              <a:rPr sz="5000" spc="-20" dirty="0"/>
              <a:t> </a:t>
            </a:r>
            <a:r>
              <a:rPr sz="5000" spc="-10" dirty="0"/>
              <a:t>TB…….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1854454" y="1781301"/>
            <a:ext cx="8657590" cy="412369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84785" marR="175895" indent="-172720">
              <a:lnSpc>
                <a:spcPct val="80000"/>
              </a:lnSpc>
              <a:spcBef>
                <a:spcPts val="620"/>
              </a:spcBef>
              <a:buFont typeface="Arial"/>
              <a:buChar char="•"/>
              <a:tabLst>
                <a:tab pos="184785" algn="l"/>
              </a:tabLst>
            </a:pPr>
            <a:r>
              <a:rPr sz="2200" spc="-10" dirty="0">
                <a:latin typeface="Calibri"/>
                <a:cs typeface="Calibri"/>
              </a:rPr>
              <a:t>38-</a:t>
            </a:r>
            <a:r>
              <a:rPr sz="2200" spc="-25" dirty="0">
                <a:latin typeface="Calibri"/>
                <a:cs typeface="Calibri"/>
              </a:rPr>
              <a:t>year-</a:t>
            </a:r>
            <a:r>
              <a:rPr sz="2200" dirty="0">
                <a:latin typeface="Calibri"/>
                <a:cs typeface="Calibri"/>
              </a:rPr>
              <a:t>old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man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referred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persistent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cough,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abnormal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CXR.</a:t>
            </a:r>
            <a:r>
              <a:rPr sz="2200" spc="4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Cough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has </a:t>
            </a:r>
            <a:r>
              <a:rPr sz="2200" dirty="0">
                <a:latin typeface="Calibri"/>
                <a:cs typeface="Calibri"/>
              </a:rPr>
              <a:t>been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going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2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months,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intermittently productive.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25"/>
              </a:spcBef>
              <a:buFont typeface="Arial"/>
              <a:buChar char="•"/>
            </a:pPr>
            <a:endParaRPr sz="2200">
              <a:latin typeface="Calibri"/>
              <a:cs typeface="Calibri"/>
            </a:endParaRPr>
          </a:p>
          <a:p>
            <a:pPr marL="184785" marR="5080" indent="-172720">
              <a:lnSpc>
                <a:spcPct val="80000"/>
              </a:lnSpc>
              <a:spcBef>
                <a:spcPts val="5"/>
              </a:spcBef>
              <a:buFont typeface="Arial"/>
              <a:buChar char="•"/>
              <a:tabLst>
                <a:tab pos="184785" algn="l"/>
                <a:tab pos="7062470" algn="l"/>
              </a:tabLst>
            </a:pPr>
            <a:r>
              <a:rPr sz="2200" dirty="0">
                <a:latin typeface="Calibri"/>
                <a:cs typeface="Calibri"/>
              </a:rPr>
              <a:t>CXR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with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fibronodular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disease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small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cavities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20" dirty="0">
                <a:latin typeface="Calibri"/>
                <a:cs typeface="Calibri"/>
              </a:rPr>
              <a:t> RUL.</a:t>
            </a:r>
            <a:r>
              <a:rPr sz="2200" dirty="0">
                <a:latin typeface="Calibri"/>
                <a:cs typeface="Calibri"/>
              </a:rPr>
              <a:t>	IGRA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positive, </a:t>
            </a:r>
            <a:r>
              <a:rPr sz="2200" dirty="0">
                <a:latin typeface="Calibri"/>
                <a:cs typeface="Calibri"/>
              </a:rPr>
              <a:t>fungal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serologies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negative.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5"/>
              </a:spcBef>
              <a:buFont typeface="Arial"/>
              <a:buChar char="•"/>
            </a:pPr>
            <a:endParaRPr sz="2200">
              <a:latin typeface="Calibri"/>
              <a:cs typeface="Calibri"/>
            </a:endParaRPr>
          </a:p>
          <a:p>
            <a:pPr marL="172085" marR="382905" indent="-172085" algn="r">
              <a:lnSpc>
                <a:spcPts val="2375"/>
              </a:lnSpc>
              <a:buFont typeface="Arial"/>
              <a:buChar char="•"/>
              <a:tabLst>
                <a:tab pos="172085" algn="l"/>
                <a:tab pos="1777364" algn="l"/>
                <a:tab pos="5410835" algn="l"/>
              </a:tabLst>
            </a:pPr>
            <a:r>
              <a:rPr sz="2200" dirty="0">
                <a:latin typeface="Calibri"/>
                <a:cs typeface="Calibri"/>
              </a:rPr>
              <a:t>He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feels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fine.</a:t>
            </a:r>
            <a:r>
              <a:rPr sz="2200" dirty="0">
                <a:latin typeface="Calibri"/>
                <a:cs typeface="Calibri"/>
              </a:rPr>
              <a:t>	No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fevers,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chills,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no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symptoms.</a:t>
            </a:r>
            <a:r>
              <a:rPr sz="2200" dirty="0">
                <a:latin typeface="Calibri"/>
                <a:cs typeface="Calibri"/>
              </a:rPr>
              <a:t>	Some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weight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loss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(recent</a:t>
            </a:r>
            <a:endParaRPr sz="2200">
              <a:latin typeface="Calibri"/>
              <a:cs typeface="Calibri"/>
            </a:endParaRPr>
          </a:p>
          <a:p>
            <a:pPr marR="397510" algn="r">
              <a:lnSpc>
                <a:spcPts val="2375"/>
              </a:lnSpc>
            </a:pPr>
            <a:r>
              <a:rPr sz="2200" dirty="0">
                <a:latin typeface="Calibri"/>
                <a:cs typeface="Calibri"/>
              </a:rPr>
              <a:t>increase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work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stress),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night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sweats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(air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condition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has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been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acting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up)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95"/>
              </a:spcBef>
            </a:pPr>
            <a:endParaRPr sz="22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2200" dirty="0">
                <a:latin typeface="Calibri"/>
                <a:cs typeface="Calibri"/>
              </a:rPr>
              <a:t>Sputum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x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3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AFB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smear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negative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(2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specimens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NAAT </a:t>
            </a:r>
            <a:r>
              <a:rPr sz="2200" spc="-10" dirty="0">
                <a:latin typeface="Calibri"/>
                <a:cs typeface="Calibri"/>
              </a:rPr>
              <a:t>negative)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95"/>
              </a:spcBef>
              <a:buFont typeface="Arial"/>
              <a:buChar char="•"/>
            </a:pPr>
            <a:endParaRPr sz="22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2200" spc="-40" dirty="0">
                <a:latin typeface="Calibri"/>
                <a:cs typeface="Calibri"/>
              </a:rPr>
              <a:t>You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still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think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this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TB….what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do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you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do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with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him?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2005" rIns="0" bIns="0" rtlCol="0">
            <a:spAutoFit/>
          </a:bodyPr>
          <a:lstStyle/>
          <a:p>
            <a:pPr marL="222885">
              <a:lnSpc>
                <a:spcPct val="100000"/>
              </a:lnSpc>
              <a:spcBef>
                <a:spcPts val="105"/>
              </a:spcBef>
            </a:pPr>
            <a:r>
              <a:rPr sz="5000" spc="-20" dirty="0"/>
              <a:t>Tuberculosis</a:t>
            </a:r>
            <a:r>
              <a:rPr sz="5000" spc="-90" dirty="0"/>
              <a:t> </a:t>
            </a:r>
            <a:r>
              <a:rPr sz="5000" dirty="0"/>
              <a:t>Spectrum</a:t>
            </a:r>
            <a:r>
              <a:rPr sz="5000" spc="-110" dirty="0"/>
              <a:t> </a:t>
            </a:r>
            <a:r>
              <a:rPr sz="5000" dirty="0"/>
              <a:t>of</a:t>
            </a:r>
            <a:r>
              <a:rPr sz="5000" spc="-70" dirty="0"/>
              <a:t> </a:t>
            </a:r>
            <a:r>
              <a:rPr sz="5000" spc="-10" dirty="0"/>
              <a:t>Disease</a:t>
            </a:r>
            <a:endParaRPr sz="5000"/>
          </a:p>
        </p:txBody>
      </p:sp>
      <p:grpSp>
        <p:nvGrpSpPr>
          <p:cNvPr id="3" name="object 3"/>
          <p:cNvGrpSpPr/>
          <p:nvPr/>
        </p:nvGrpSpPr>
        <p:grpSpPr>
          <a:xfrm>
            <a:off x="1946275" y="1637944"/>
            <a:ext cx="8721725" cy="4803140"/>
            <a:chOff x="1946275" y="1637944"/>
            <a:chExt cx="8721725" cy="48031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46275" y="1920836"/>
              <a:ext cx="8721725" cy="428701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92644" y="1644294"/>
              <a:ext cx="1585595" cy="4790440"/>
            </a:xfrm>
            <a:custGeom>
              <a:avLst/>
              <a:gdLst/>
              <a:ahLst/>
              <a:cxnLst/>
              <a:rect l="l" t="t" r="r" b="b"/>
              <a:pathLst>
                <a:path w="1585595" h="4790440">
                  <a:moveTo>
                    <a:pt x="0" y="4790059"/>
                  </a:moveTo>
                  <a:lnTo>
                    <a:pt x="1585468" y="4790059"/>
                  </a:lnTo>
                  <a:lnTo>
                    <a:pt x="1585468" y="0"/>
                  </a:lnTo>
                  <a:lnTo>
                    <a:pt x="0" y="0"/>
                  </a:lnTo>
                  <a:lnTo>
                    <a:pt x="0" y="4790059"/>
                  </a:lnTo>
                  <a:close/>
                </a:path>
              </a:pathLst>
            </a:custGeom>
            <a:ln w="126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38" y="0"/>
            <a:ext cx="12185861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36951" y="229362"/>
            <a:ext cx="7592059" cy="126428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995680" marR="986790" algn="ctr">
              <a:lnSpc>
                <a:spcPts val="3130"/>
              </a:lnSpc>
              <a:spcBef>
                <a:spcPts val="500"/>
              </a:spcBef>
            </a:pPr>
            <a:r>
              <a:rPr sz="2900" spc="-10" dirty="0">
                <a:solidFill>
                  <a:srgbClr val="3333FF"/>
                </a:solidFill>
              </a:rPr>
              <a:t>Management</a:t>
            </a:r>
            <a:r>
              <a:rPr sz="2900" spc="-90" dirty="0">
                <a:solidFill>
                  <a:srgbClr val="3333FF"/>
                </a:solidFill>
              </a:rPr>
              <a:t> </a:t>
            </a:r>
            <a:r>
              <a:rPr sz="2900" dirty="0">
                <a:solidFill>
                  <a:srgbClr val="3333FF"/>
                </a:solidFill>
              </a:rPr>
              <a:t>of</a:t>
            </a:r>
            <a:r>
              <a:rPr sz="2900" spc="-50" dirty="0">
                <a:solidFill>
                  <a:srgbClr val="3333FF"/>
                </a:solidFill>
              </a:rPr>
              <a:t> </a:t>
            </a:r>
            <a:r>
              <a:rPr sz="2900" dirty="0">
                <a:solidFill>
                  <a:srgbClr val="3333FF"/>
                </a:solidFill>
              </a:rPr>
              <a:t>Positive</a:t>
            </a:r>
            <a:r>
              <a:rPr sz="2900" spc="-75" dirty="0">
                <a:solidFill>
                  <a:srgbClr val="3333FF"/>
                </a:solidFill>
              </a:rPr>
              <a:t> </a:t>
            </a:r>
            <a:r>
              <a:rPr sz="2900" dirty="0">
                <a:solidFill>
                  <a:srgbClr val="3333FF"/>
                </a:solidFill>
              </a:rPr>
              <a:t>TST</a:t>
            </a:r>
            <a:r>
              <a:rPr sz="2900" spc="-45" dirty="0">
                <a:solidFill>
                  <a:srgbClr val="3333FF"/>
                </a:solidFill>
              </a:rPr>
              <a:t> </a:t>
            </a:r>
            <a:r>
              <a:rPr sz="2900" dirty="0">
                <a:solidFill>
                  <a:srgbClr val="3333FF"/>
                </a:solidFill>
              </a:rPr>
              <a:t>or</a:t>
            </a:r>
            <a:r>
              <a:rPr sz="2900" spc="-60" dirty="0">
                <a:solidFill>
                  <a:srgbClr val="3333FF"/>
                </a:solidFill>
              </a:rPr>
              <a:t> </a:t>
            </a:r>
            <a:r>
              <a:rPr sz="2900" spc="-20" dirty="0">
                <a:solidFill>
                  <a:srgbClr val="3333FF"/>
                </a:solidFill>
              </a:rPr>
              <a:t>IGRA </a:t>
            </a:r>
            <a:r>
              <a:rPr sz="2900" dirty="0">
                <a:solidFill>
                  <a:srgbClr val="3333FF"/>
                </a:solidFill>
              </a:rPr>
              <a:t>When</a:t>
            </a:r>
            <a:r>
              <a:rPr sz="2900" spc="-50" dirty="0">
                <a:solidFill>
                  <a:srgbClr val="3333FF"/>
                </a:solidFill>
              </a:rPr>
              <a:t> </a:t>
            </a:r>
            <a:r>
              <a:rPr sz="2900" dirty="0">
                <a:solidFill>
                  <a:srgbClr val="3333FF"/>
                </a:solidFill>
              </a:rPr>
              <a:t>CXR</a:t>
            </a:r>
            <a:r>
              <a:rPr sz="2900" spc="-20" dirty="0">
                <a:solidFill>
                  <a:srgbClr val="3333FF"/>
                </a:solidFill>
              </a:rPr>
              <a:t> </a:t>
            </a:r>
            <a:r>
              <a:rPr sz="2900" dirty="0">
                <a:solidFill>
                  <a:srgbClr val="3333FF"/>
                </a:solidFill>
              </a:rPr>
              <a:t>is</a:t>
            </a:r>
            <a:r>
              <a:rPr sz="2900" spc="-5" dirty="0">
                <a:solidFill>
                  <a:srgbClr val="3333FF"/>
                </a:solidFill>
              </a:rPr>
              <a:t> </a:t>
            </a:r>
            <a:r>
              <a:rPr sz="2900" spc="-10" dirty="0">
                <a:solidFill>
                  <a:srgbClr val="3333FF"/>
                </a:solidFill>
              </a:rPr>
              <a:t>Abnormal</a:t>
            </a:r>
            <a:endParaRPr sz="2900"/>
          </a:p>
          <a:p>
            <a:pPr algn="ctr">
              <a:lnSpc>
                <a:spcPts val="3090"/>
              </a:lnSpc>
            </a:pPr>
            <a:r>
              <a:rPr sz="2900" dirty="0">
                <a:solidFill>
                  <a:srgbClr val="3333FF"/>
                </a:solidFill>
              </a:rPr>
              <a:t>and</a:t>
            </a:r>
            <a:r>
              <a:rPr sz="2900" spc="-60" dirty="0">
                <a:solidFill>
                  <a:srgbClr val="3333FF"/>
                </a:solidFill>
              </a:rPr>
              <a:t> </a:t>
            </a:r>
            <a:r>
              <a:rPr sz="2900" dirty="0">
                <a:solidFill>
                  <a:srgbClr val="3333FF"/>
                </a:solidFill>
              </a:rPr>
              <a:t>the</a:t>
            </a:r>
            <a:r>
              <a:rPr sz="2900" spc="-55" dirty="0">
                <a:solidFill>
                  <a:srgbClr val="3333FF"/>
                </a:solidFill>
              </a:rPr>
              <a:t> </a:t>
            </a:r>
            <a:r>
              <a:rPr sz="2900" spc="-10" dirty="0">
                <a:solidFill>
                  <a:srgbClr val="3333FF"/>
                </a:solidFill>
              </a:rPr>
              <a:t>Patient</a:t>
            </a:r>
            <a:r>
              <a:rPr sz="2900" spc="-70" dirty="0">
                <a:solidFill>
                  <a:srgbClr val="3333FF"/>
                </a:solidFill>
              </a:rPr>
              <a:t> </a:t>
            </a:r>
            <a:r>
              <a:rPr sz="2900" dirty="0">
                <a:solidFill>
                  <a:srgbClr val="3333FF"/>
                </a:solidFill>
              </a:rPr>
              <a:t>Has</a:t>
            </a:r>
            <a:r>
              <a:rPr sz="2900" spc="-30" dirty="0">
                <a:solidFill>
                  <a:srgbClr val="3333FF"/>
                </a:solidFill>
              </a:rPr>
              <a:t> </a:t>
            </a:r>
            <a:r>
              <a:rPr sz="2900" u="sng" dirty="0">
                <a:solidFill>
                  <a:srgbClr val="3333FF"/>
                </a:solidFill>
                <a:uFill>
                  <a:solidFill>
                    <a:srgbClr val="3333FF"/>
                  </a:solidFill>
                </a:uFill>
              </a:rPr>
              <a:t>ANY</a:t>
            </a:r>
            <a:r>
              <a:rPr sz="2900" u="none" spc="-40" dirty="0">
                <a:solidFill>
                  <a:srgbClr val="3333FF"/>
                </a:solidFill>
              </a:rPr>
              <a:t> </a:t>
            </a:r>
            <a:r>
              <a:rPr sz="2900" u="none" dirty="0">
                <a:solidFill>
                  <a:srgbClr val="3333FF"/>
                </a:solidFill>
              </a:rPr>
              <a:t>Signs</a:t>
            </a:r>
            <a:r>
              <a:rPr sz="2900" u="none" spc="-30" dirty="0">
                <a:solidFill>
                  <a:srgbClr val="3333FF"/>
                </a:solidFill>
              </a:rPr>
              <a:t> </a:t>
            </a:r>
            <a:r>
              <a:rPr sz="2900" u="none" dirty="0">
                <a:solidFill>
                  <a:srgbClr val="3333FF"/>
                </a:solidFill>
              </a:rPr>
              <a:t>or</a:t>
            </a:r>
            <a:r>
              <a:rPr sz="2900" u="none" spc="-40" dirty="0">
                <a:solidFill>
                  <a:srgbClr val="3333FF"/>
                </a:solidFill>
              </a:rPr>
              <a:t> </a:t>
            </a:r>
            <a:r>
              <a:rPr sz="2900" u="none" spc="-10" dirty="0">
                <a:solidFill>
                  <a:srgbClr val="3333FF"/>
                </a:solidFill>
              </a:rPr>
              <a:t>Symptoms</a:t>
            </a:r>
            <a:r>
              <a:rPr sz="2900" u="none" spc="-65" dirty="0">
                <a:solidFill>
                  <a:srgbClr val="3333FF"/>
                </a:solidFill>
              </a:rPr>
              <a:t> </a:t>
            </a:r>
            <a:r>
              <a:rPr sz="2900" u="none" dirty="0">
                <a:solidFill>
                  <a:srgbClr val="3333FF"/>
                </a:solidFill>
              </a:rPr>
              <a:t>of</a:t>
            </a:r>
            <a:r>
              <a:rPr sz="2900" u="none" spc="-55" dirty="0">
                <a:solidFill>
                  <a:srgbClr val="3333FF"/>
                </a:solidFill>
              </a:rPr>
              <a:t> </a:t>
            </a:r>
            <a:r>
              <a:rPr sz="2900" u="none" spc="-25" dirty="0">
                <a:solidFill>
                  <a:srgbClr val="3333FF"/>
                </a:solidFill>
              </a:rPr>
              <a:t>TB</a:t>
            </a:r>
            <a:endParaRPr sz="2900"/>
          </a:p>
        </p:txBody>
      </p:sp>
      <p:sp>
        <p:nvSpPr>
          <p:cNvPr id="4" name="object 4"/>
          <p:cNvSpPr txBox="1"/>
          <p:nvPr/>
        </p:nvSpPr>
        <p:spPr>
          <a:xfrm>
            <a:off x="2060194" y="2027275"/>
            <a:ext cx="8044180" cy="3967479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480"/>
              </a:spcBef>
              <a:buFont typeface="Arial"/>
              <a:buChar char="•"/>
              <a:tabLst>
                <a:tab pos="184785" algn="l"/>
                <a:tab pos="5980430" algn="l"/>
              </a:tabLst>
            </a:pPr>
            <a:r>
              <a:rPr sz="2600" dirty="0">
                <a:latin typeface="Calibri"/>
                <a:cs typeface="Calibri"/>
              </a:rPr>
              <a:t>The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patient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should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suspected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having</a:t>
            </a:r>
            <a:r>
              <a:rPr sz="2600" dirty="0">
                <a:latin typeface="Calibri"/>
                <a:cs typeface="Calibri"/>
              </a:rPr>
              <a:t>	TB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disease</a:t>
            </a:r>
            <a:endParaRPr sz="26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1380"/>
              </a:spcBef>
              <a:buFont typeface="Arial"/>
              <a:buChar char="•"/>
              <a:tabLst>
                <a:tab pos="184785" algn="l"/>
              </a:tabLst>
            </a:pPr>
            <a:r>
              <a:rPr sz="2600" dirty="0">
                <a:latin typeface="Calibri"/>
                <a:cs typeface="Calibri"/>
              </a:rPr>
              <a:t>Collect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3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sputa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smear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culture</a:t>
            </a:r>
            <a:endParaRPr sz="26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1365"/>
              </a:spcBef>
              <a:buFont typeface="Arial"/>
              <a:buChar char="•"/>
              <a:tabLst>
                <a:tab pos="184785" algn="l"/>
              </a:tabLst>
            </a:pPr>
            <a:r>
              <a:rPr sz="2600" dirty="0">
                <a:latin typeface="Calibri"/>
                <a:cs typeface="Calibri"/>
              </a:rPr>
              <a:t>Consider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starting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standard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4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drug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(RIPE)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treatment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15"/>
              </a:spcBef>
              <a:buFont typeface="Arial"/>
              <a:buChar char="•"/>
            </a:pPr>
            <a:endParaRPr sz="2600">
              <a:latin typeface="Calibri"/>
              <a:cs typeface="Calibri"/>
            </a:endParaRPr>
          </a:p>
          <a:p>
            <a:pPr marL="184785" indent="-172085">
              <a:lnSpc>
                <a:spcPts val="3070"/>
              </a:lnSpc>
              <a:spcBef>
                <a:spcPts val="5"/>
              </a:spcBef>
              <a:buFont typeface="Arial"/>
              <a:buChar char="•"/>
              <a:tabLst>
                <a:tab pos="184785" algn="l"/>
              </a:tabLst>
            </a:pPr>
            <a:r>
              <a:rPr sz="2600" dirty="0">
                <a:latin typeface="Calibri"/>
                <a:cs typeface="Calibri"/>
              </a:rPr>
              <a:t>If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positive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smear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and/or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Gene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Xpert</a:t>
            </a:r>
            <a:endParaRPr sz="2600">
              <a:latin typeface="Calibri"/>
              <a:cs typeface="Calibri"/>
            </a:endParaRPr>
          </a:p>
          <a:p>
            <a:pPr marL="527685" lvl="1" indent="-172085">
              <a:lnSpc>
                <a:spcPts val="2590"/>
              </a:lnSpc>
              <a:buFont typeface="Arial"/>
              <a:buChar char="•"/>
              <a:tabLst>
                <a:tab pos="527685" algn="l"/>
              </a:tabLst>
            </a:pPr>
            <a:r>
              <a:rPr sz="2200" dirty="0">
                <a:latin typeface="Calibri"/>
                <a:cs typeface="Calibri"/>
              </a:rPr>
              <a:t>Report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public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health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start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4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drug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(RIPE)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treatment</a:t>
            </a:r>
            <a:endParaRPr sz="22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320"/>
              </a:spcBef>
              <a:buFont typeface="Arial"/>
              <a:buChar char="•"/>
            </a:pPr>
            <a:endParaRPr sz="2200">
              <a:latin typeface="Calibri"/>
              <a:cs typeface="Calibri"/>
            </a:endParaRPr>
          </a:p>
          <a:p>
            <a:pPr marL="184785" marR="5080" indent="-172720">
              <a:lnSpc>
                <a:spcPct val="80000"/>
              </a:lnSpc>
              <a:spcBef>
                <a:spcPts val="5"/>
              </a:spcBef>
              <a:buFont typeface="Arial"/>
              <a:buChar char="•"/>
              <a:tabLst>
                <a:tab pos="184785" algn="l"/>
              </a:tabLst>
            </a:pPr>
            <a:r>
              <a:rPr sz="2600" dirty="0">
                <a:latin typeface="Calibri"/>
                <a:cs typeface="Calibri"/>
              </a:rPr>
              <a:t>Never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(ever!)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start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treatment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TB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infection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patient </a:t>
            </a:r>
            <a:r>
              <a:rPr sz="2600" dirty="0">
                <a:latin typeface="Calibri"/>
                <a:cs typeface="Calibri"/>
              </a:rPr>
              <a:t>with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possible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active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TB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1155" rIns="0" bIns="0" rtlCol="0">
            <a:spAutoFit/>
          </a:bodyPr>
          <a:lstStyle/>
          <a:p>
            <a:pPr marL="300990">
              <a:lnSpc>
                <a:spcPct val="100000"/>
              </a:lnSpc>
              <a:spcBef>
                <a:spcPts val="105"/>
              </a:spcBef>
            </a:pPr>
            <a:r>
              <a:rPr sz="5000" dirty="0"/>
              <a:t>Pediatric</a:t>
            </a:r>
            <a:r>
              <a:rPr sz="5000" spc="-190" dirty="0"/>
              <a:t> </a:t>
            </a:r>
            <a:r>
              <a:rPr sz="5000" spc="-25" dirty="0"/>
              <a:t>TB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1854454" y="1774316"/>
            <a:ext cx="9038590" cy="396430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82880" marR="5080" indent="-170815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184785" algn="l"/>
              </a:tabLst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contact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investigation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life-</a:t>
            </a:r>
            <a:r>
              <a:rPr sz="2400" dirty="0">
                <a:latin typeface="Calibri"/>
                <a:cs typeface="Calibri"/>
              </a:rPr>
              <a:t>changing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event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children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exposed 	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TB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80"/>
              </a:spcBef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marL="182880" marR="837565" indent="-170815">
              <a:lnSpc>
                <a:spcPts val="2590"/>
              </a:lnSpc>
              <a:buFont typeface="Arial"/>
              <a:buChar char="•"/>
              <a:tabLst>
                <a:tab pos="184785" algn="l"/>
              </a:tabLst>
            </a:pPr>
            <a:r>
              <a:rPr sz="2400" dirty="0">
                <a:latin typeface="Calibri"/>
                <a:cs typeface="Calibri"/>
              </a:rPr>
              <a:t>Every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child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contact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under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5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y/o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gets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physical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exam,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CXR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a 	</a:t>
            </a:r>
            <a:r>
              <a:rPr sz="2400" dirty="0">
                <a:latin typeface="Calibri"/>
                <a:cs typeface="Calibri"/>
              </a:rPr>
              <a:t>screening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test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60"/>
              </a:spcBef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marL="182880" marR="269875" indent="-170815">
              <a:lnSpc>
                <a:spcPts val="2590"/>
              </a:lnSpc>
              <a:spcBef>
                <a:spcPts val="5"/>
              </a:spcBef>
              <a:buFont typeface="Arial"/>
              <a:buChar char="•"/>
              <a:tabLst>
                <a:tab pos="184785" algn="l"/>
              </a:tabLst>
            </a:pPr>
            <a:r>
              <a:rPr sz="2400" dirty="0">
                <a:latin typeface="Calibri"/>
                <a:cs typeface="Calibri"/>
              </a:rPr>
              <a:t>Children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mostly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have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paucibacillary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disease,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10%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smear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positivity,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10- 	</a:t>
            </a:r>
            <a:r>
              <a:rPr sz="2400" dirty="0">
                <a:latin typeface="Calibri"/>
                <a:cs typeface="Calibri"/>
              </a:rPr>
              <a:t>40%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culture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positivity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30"/>
              </a:spcBef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buFont typeface="Arial"/>
              <a:buChar char="•"/>
              <a:tabLst>
                <a:tab pos="183515" algn="l"/>
              </a:tabLst>
            </a:pPr>
            <a:r>
              <a:rPr sz="2400" dirty="0">
                <a:latin typeface="Calibri"/>
                <a:cs typeface="Calibri"/>
              </a:rPr>
              <a:t>50%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children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have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symptoms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all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8361" rIns="0" bIns="0" rtlCol="0">
            <a:spAutoFit/>
          </a:bodyPr>
          <a:lstStyle/>
          <a:p>
            <a:pPr marL="300990">
              <a:lnSpc>
                <a:spcPct val="100000"/>
              </a:lnSpc>
              <a:spcBef>
                <a:spcPts val="105"/>
              </a:spcBef>
            </a:pPr>
            <a:r>
              <a:rPr dirty="0"/>
              <a:t>TB</a:t>
            </a:r>
            <a:r>
              <a:rPr spc="-65" dirty="0"/>
              <a:t> </a:t>
            </a:r>
            <a:r>
              <a:rPr spc="-40" dirty="0"/>
              <a:t>Testing</a:t>
            </a:r>
            <a:r>
              <a:rPr spc="-90" dirty="0"/>
              <a:t> </a:t>
            </a:r>
            <a:r>
              <a:rPr dirty="0"/>
              <a:t>in</a:t>
            </a:r>
            <a:r>
              <a:rPr spc="-60" dirty="0"/>
              <a:t> </a:t>
            </a:r>
            <a:r>
              <a:rPr dirty="0"/>
              <a:t>Pregnant</a:t>
            </a:r>
            <a:r>
              <a:rPr spc="-80" dirty="0"/>
              <a:t> </a:t>
            </a:r>
            <a:r>
              <a:rPr spc="-10" dirty="0"/>
              <a:t>Persons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54454" y="1793493"/>
            <a:ext cx="7871459" cy="3754754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82880" marR="5080" indent="-170815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184785" algn="l"/>
              </a:tabLst>
            </a:pPr>
            <a:r>
              <a:rPr sz="2800" spc="-50" dirty="0">
                <a:latin typeface="Calibri"/>
                <a:cs typeface="Calibri"/>
              </a:rPr>
              <a:t>Test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every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instance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would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test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if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they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were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not 	</a:t>
            </a:r>
            <a:r>
              <a:rPr sz="2800" spc="-10" dirty="0">
                <a:latin typeface="Calibri"/>
                <a:cs typeface="Calibri"/>
              </a:rPr>
              <a:t>pregnant</a:t>
            </a:r>
            <a:endParaRPr sz="2800">
              <a:latin typeface="Calibri"/>
              <a:cs typeface="Calibri"/>
            </a:endParaRPr>
          </a:p>
          <a:p>
            <a:pPr marL="526415" lvl="1" indent="-170815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526415" algn="l"/>
              </a:tabLst>
            </a:pPr>
            <a:r>
              <a:rPr sz="2000" spc="-25" dirty="0">
                <a:latin typeface="Calibri"/>
                <a:cs typeface="Calibri"/>
              </a:rPr>
              <a:t>HIV</a:t>
            </a:r>
            <a:endParaRPr sz="2000">
              <a:latin typeface="Calibri"/>
              <a:cs typeface="Calibri"/>
            </a:endParaRPr>
          </a:p>
          <a:p>
            <a:pPr marL="526415" lvl="1" indent="-170815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526415" algn="l"/>
              </a:tabLst>
            </a:pPr>
            <a:r>
              <a:rPr sz="2000" dirty="0">
                <a:latin typeface="Calibri"/>
                <a:cs typeface="Calibri"/>
              </a:rPr>
              <a:t>Contact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active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case</a:t>
            </a:r>
            <a:endParaRPr sz="2000">
              <a:latin typeface="Calibri"/>
              <a:cs typeface="Calibri"/>
            </a:endParaRPr>
          </a:p>
          <a:p>
            <a:pPr marL="526415" lvl="1" indent="-170815">
              <a:lnSpc>
                <a:spcPct val="100000"/>
              </a:lnSpc>
              <a:spcBef>
                <a:spcPts val="160"/>
              </a:spcBef>
              <a:buFont typeface="Arial"/>
              <a:buChar char="•"/>
              <a:tabLst>
                <a:tab pos="526415" algn="l"/>
              </a:tabLst>
            </a:pPr>
            <a:r>
              <a:rPr sz="2000" spc="-10" dirty="0">
                <a:latin typeface="Calibri"/>
                <a:cs typeface="Calibri"/>
              </a:rPr>
              <a:t>Immigrant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high-</a:t>
            </a:r>
            <a:r>
              <a:rPr sz="2000" dirty="0">
                <a:latin typeface="Calibri"/>
                <a:cs typeface="Calibri"/>
              </a:rPr>
              <a:t>risk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country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795"/>
              </a:spcBef>
              <a:buFont typeface="Arial"/>
              <a:buChar char="•"/>
            </a:pPr>
            <a:endParaRPr sz="20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83515" algn="l"/>
              </a:tabLst>
            </a:pPr>
            <a:r>
              <a:rPr sz="2800" dirty="0">
                <a:latin typeface="Calibri"/>
                <a:cs typeface="Calibri"/>
              </a:rPr>
              <a:t>The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immune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system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may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react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expected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65"/>
              </a:spcBef>
              <a:buFont typeface="Arial"/>
              <a:buChar char="•"/>
            </a:pPr>
            <a:endParaRPr sz="28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buFont typeface="Arial"/>
              <a:buChar char="•"/>
              <a:tabLst>
                <a:tab pos="183515" algn="l"/>
              </a:tabLst>
            </a:pPr>
            <a:r>
              <a:rPr sz="2800" spc="-20" dirty="0">
                <a:latin typeface="Calibri"/>
                <a:cs typeface="Calibri"/>
              </a:rPr>
              <a:t>Yes,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can/should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get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CXR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9451" rIns="0" bIns="0" rtlCol="0">
            <a:spAutoFit/>
          </a:bodyPr>
          <a:lstStyle/>
          <a:p>
            <a:pPr marL="326390">
              <a:lnSpc>
                <a:spcPct val="100000"/>
              </a:lnSpc>
              <a:spcBef>
                <a:spcPts val="100"/>
              </a:spcBef>
              <a:tabLst>
                <a:tab pos="1512570" algn="l"/>
              </a:tabLst>
            </a:pPr>
            <a:r>
              <a:rPr spc="-20" dirty="0"/>
              <a:t>Yes!</a:t>
            </a:r>
            <a:r>
              <a:rPr dirty="0"/>
              <a:t>	</a:t>
            </a:r>
            <a:r>
              <a:rPr spc="-60" dirty="0"/>
              <a:t>You</a:t>
            </a:r>
            <a:r>
              <a:rPr spc="-120" dirty="0"/>
              <a:t> </a:t>
            </a:r>
            <a:r>
              <a:rPr dirty="0"/>
              <a:t>can</a:t>
            </a:r>
            <a:r>
              <a:rPr spc="-120" dirty="0"/>
              <a:t> </a:t>
            </a:r>
            <a:r>
              <a:rPr spc="-20" dirty="0"/>
              <a:t>X-</a:t>
            </a:r>
            <a:r>
              <a:rPr dirty="0"/>
              <a:t>ray</a:t>
            </a:r>
            <a:r>
              <a:rPr spc="-105" dirty="0"/>
              <a:t> </a:t>
            </a:r>
            <a:r>
              <a:rPr dirty="0"/>
              <a:t>a</a:t>
            </a:r>
            <a:r>
              <a:rPr spc="-105" dirty="0"/>
              <a:t> </a:t>
            </a:r>
            <a:r>
              <a:rPr dirty="0"/>
              <a:t>pregnant</a:t>
            </a:r>
            <a:r>
              <a:rPr spc="-114" dirty="0"/>
              <a:t> </a:t>
            </a:r>
            <a:r>
              <a:rPr spc="-10" dirty="0"/>
              <a:t>patient!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9857" y="1702307"/>
            <a:ext cx="3750691" cy="146037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649857" y="1702346"/>
            <a:ext cx="9481820" cy="4984115"/>
            <a:chOff x="1649857" y="1702346"/>
            <a:chExt cx="9481820" cy="498411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2053" y="1702346"/>
              <a:ext cx="5119243" cy="498398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467603" y="3193922"/>
              <a:ext cx="628650" cy="114300"/>
            </a:xfrm>
            <a:custGeom>
              <a:avLst/>
              <a:gdLst/>
              <a:ahLst/>
              <a:cxnLst/>
              <a:rect l="l" t="t" r="r" b="b"/>
              <a:pathLst>
                <a:path w="628650" h="114300">
                  <a:moveTo>
                    <a:pt x="514096" y="0"/>
                  </a:moveTo>
                  <a:lnTo>
                    <a:pt x="514096" y="114300"/>
                  </a:lnTo>
                  <a:lnTo>
                    <a:pt x="590296" y="76200"/>
                  </a:lnTo>
                  <a:lnTo>
                    <a:pt x="533146" y="76200"/>
                  </a:lnTo>
                  <a:lnTo>
                    <a:pt x="533146" y="38100"/>
                  </a:lnTo>
                  <a:lnTo>
                    <a:pt x="590296" y="38100"/>
                  </a:lnTo>
                  <a:lnTo>
                    <a:pt x="514096" y="0"/>
                  </a:lnTo>
                  <a:close/>
                </a:path>
                <a:path w="628650" h="114300">
                  <a:moveTo>
                    <a:pt x="514096" y="38100"/>
                  </a:moveTo>
                  <a:lnTo>
                    <a:pt x="0" y="38100"/>
                  </a:lnTo>
                  <a:lnTo>
                    <a:pt x="0" y="76200"/>
                  </a:lnTo>
                  <a:lnTo>
                    <a:pt x="514096" y="76200"/>
                  </a:lnTo>
                  <a:lnTo>
                    <a:pt x="514096" y="38100"/>
                  </a:lnTo>
                  <a:close/>
                </a:path>
                <a:path w="628650" h="114300">
                  <a:moveTo>
                    <a:pt x="590296" y="38100"/>
                  </a:moveTo>
                  <a:lnTo>
                    <a:pt x="533146" y="38100"/>
                  </a:lnTo>
                  <a:lnTo>
                    <a:pt x="533146" y="76200"/>
                  </a:lnTo>
                  <a:lnTo>
                    <a:pt x="590296" y="76200"/>
                  </a:lnTo>
                  <a:lnTo>
                    <a:pt x="628396" y="57150"/>
                  </a:lnTo>
                  <a:lnTo>
                    <a:pt x="590296" y="381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9857" y="4143870"/>
              <a:ext cx="4010533" cy="24514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2422" y="344246"/>
            <a:ext cx="33813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latin typeface="Arial"/>
                <a:cs typeface="Arial"/>
              </a:rPr>
              <a:t>Conclusions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52422" y="1603324"/>
            <a:ext cx="8174990" cy="4446987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5600" marR="116839" indent="-342900">
              <a:lnSpc>
                <a:spcPts val="2690"/>
              </a:lnSpc>
              <a:spcBef>
                <a:spcPts val="745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IGRAs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becoming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TB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test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choice,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though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TST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still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some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utility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90"/>
              </a:spcBef>
              <a:buFont typeface="Arial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354330" marR="38100" indent="-341630" algn="just">
              <a:lnSpc>
                <a:spcPct val="8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Screening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TB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should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considered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non-</a:t>
            </a:r>
            <a:r>
              <a:rPr sz="2400" dirty="0">
                <a:latin typeface="Calibri"/>
                <a:cs typeface="Calibri"/>
              </a:rPr>
              <a:t>US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born 	</a:t>
            </a:r>
            <a:r>
              <a:rPr sz="2400" dirty="0">
                <a:latin typeface="Calibri"/>
                <a:cs typeface="Calibri"/>
              </a:rPr>
              <a:t>individuals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who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have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been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previously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screened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or 	</a:t>
            </a:r>
            <a:r>
              <a:rPr sz="2400" dirty="0">
                <a:latin typeface="Calibri"/>
                <a:cs typeface="Calibri"/>
              </a:rPr>
              <a:t>who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spend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significant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time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higher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risk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countries.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buFont typeface="Arial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355600" marR="5080" indent="-342900">
              <a:lnSpc>
                <a:spcPts val="269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HCW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screening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focused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less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annual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screening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low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risk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individuals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more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treatment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workers </a:t>
            </a:r>
            <a:r>
              <a:rPr sz="2400" dirty="0">
                <a:latin typeface="Calibri"/>
                <a:cs typeface="Calibri"/>
              </a:rPr>
              <a:t>who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test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positive.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0"/>
              </a:spcBef>
              <a:buFont typeface="Arial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Current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TB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screening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tests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tools,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answer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64407" y="2733243"/>
            <a:ext cx="5516880" cy="1948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7065"/>
              </a:lnSpc>
              <a:spcBef>
                <a:spcPts val="100"/>
              </a:spcBef>
            </a:pPr>
            <a:r>
              <a:rPr sz="6000" b="0" spc="-10" dirty="0">
                <a:solidFill>
                  <a:srgbClr val="000000"/>
                </a:solidFill>
                <a:latin typeface="Calibri"/>
                <a:cs typeface="Calibri"/>
              </a:rPr>
              <a:t>Questions?</a:t>
            </a:r>
            <a:endParaRPr sz="6000">
              <a:latin typeface="Calibri"/>
              <a:cs typeface="Calibri"/>
            </a:endParaRPr>
          </a:p>
          <a:p>
            <a:pPr marL="12700" marR="5080" algn="ctr">
              <a:lnSpc>
                <a:spcPts val="3890"/>
              </a:lnSpc>
              <a:spcBef>
                <a:spcPts val="350"/>
              </a:spcBef>
            </a:pPr>
            <a:r>
              <a:rPr sz="3600" b="0" u="sng" spc="-20" dirty="0"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Lisa.Armitige@dshs.texas.gov</a:t>
            </a:r>
            <a:r>
              <a:rPr sz="3600" b="0" u="none" spc="-20" dirty="0">
                <a:latin typeface="Calibri"/>
                <a:cs typeface="Calibri"/>
              </a:rPr>
              <a:t> </a:t>
            </a:r>
            <a:r>
              <a:rPr sz="3600" b="0" u="none" spc="-20" dirty="0">
                <a:solidFill>
                  <a:srgbClr val="000000"/>
                </a:solidFill>
                <a:latin typeface="Calibri"/>
                <a:cs typeface="Calibri"/>
              </a:rPr>
              <a:t>1-</a:t>
            </a:r>
            <a:r>
              <a:rPr sz="3600" b="0" u="none" spc="-25" dirty="0">
                <a:solidFill>
                  <a:srgbClr val="000000"/>
                </a:solidFill>
                <a:latin typeface="Calibri"/>
                <a:cs typeface="Calibri"/>
              </a:rPr>
              <a:t>800-</a:t>
            </a:r>
            <a:r>
              <a:rPr sz="3600" b="0" u="none" spc="-10" dirty="0">
                <a:solidFill>
                  <a:srgbClr val="000000"/>
                </a:solidFill>
                <a:latin typeface="Calibri"/>
                <a:cs typeface="Calibri"/>
              </a:rPr>
              <a:t>TEX-</a:t>
            </a:r>
            <a:r>
              <a:rPr sz="3600" b="0" u="none" spc="-20" dirty="0">
                <a:solidFill>
                  <a:srgbClr val="000000"/>
                </a:solidFill>
                <a:latin typeface="Calibri"/>
                <a:cs typeface="Calibri"/>
              </a:rPr>
              <a:t>LUNG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66560" y="2277110"/>
            <a:ext cx="2934613" cy="399669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39389" y="255854"/>
            <a:ext cx="61664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3333FF"/>
                </a:solidFill>
              </a:rPr>
              <a:t>Reading</a:t>
            </a:r>
            <a:r>
              <a:rPr sz="4800" spc="-45" dirty="0">
                <a:solidFill>
                  <a:srgbClr val="3333FF"/>
                </a:solidFill>
              </a:rPr>
              <a:t> </a:t>
            </a:r>
            <a:r>
              <a:rPr sz="4800" dirty="0">
                <a:solidFill>
                  <a:srgbClr val="3333FF"/>
                </a:solidFill>
              </a:rPr>
              <a:t>the</a:t>
            </a:r>
            <a:r>
              <a:rPr sz="4800" spc="-30" dirty="0">
                <a:solidFill>
                  <a:srgbClr val="3333FF"/>
                </a:solidFill>
              </a:rPr>
              <a:t> </a:t>
            </a:r>
            <a:r>
              <a:rPr sz="4800" dirty="0">
                <a:solidFill>
                  <a:srgbClr val="3333FF"/>
                </a:solidFill>
              </a:rPr>
              <a:t>TB</a:t>
            </a:r>
            <a:r>
              <a:rPr sz="4800" spc="-30" dirty="0">
                <a:solidFill>
                  <a:srgbClr val="3333FF"/>
                </a:solidFill>
              </a:rPr>
              <a:t> </a:t>
            </a:r>
            <a:r>
              <a:rPr sz="4800" dirty="0">
                <a:solidFill>
                  <a:srgbClr val="3333FF"/>
                </a:solidFill>
              </a:rPr>
              <a:t>Skin</a:t>
            </a:r>
            <a:r>
              <a:rPr sz="4800" spc="-25" dirty="0">
                <a:solidFill>
                  <a:srgbClr val="3333FF"/>
                </a:solidFill>
              </a:rPr>
              <a:t> </a:t>
            </a:r>
            <a:r>
              <a:rPr sz="4800" spc="-85" dirty="0">
                <a:solidFill>
                  <a:srgbClr val="3333FF"/>
                </a:solidFill>
              </a:rPr>
              <a:t>Test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2223261" y="3721353"/>
            <a:ext cx="2673350" cy="793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sz="2500" dirty="0">
                <a:latin typeface="Calibri"/>
                <a:cs typeface="Calibri"/>
              </a:rPr>
              <a:t>Measure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induration, </a:t>
            </a:r>
            <a:r>
              <a:rPr sz="2500" dirty="0">
                <a:latin typeface="Calibri"/>
                <a:cs typeface="Calibri"/>
              </a:rPr>
              <a:t>not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erythema!!!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5170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100"/>
              </a:spcBef>
            </a:pPr>
            <a:r>
              <a:rPr sz="5000" dirty="0">
                <a:solidFill>
                  <a:srgbClr val="3333FF"/>
                </a:solidFill>
              </a:rPr>
              <a:t>TB</a:t>
            </a:r>
            <a:r>
              <a:rPr sz="5000" spc="-75" dirty="0">
                <a:solidFill>
                  <a:srgbClr val="3333FF"/>
                </a:solidFill>
              </a:rPr>
              <a:t> </a:t>
            </a:r>
            <a:r>
              <a:rPr sz="5000" dirty="0">
                <a:solidFill>
                  <a:srgbClr val="3333FF"/>
                </a:solidFill>
              </a:rPr>
              <a:t>Skin</a:t>
            </a:r>
            <a:r>
              <a:rPr sz="5000" spc="-50" dirty="0">
                <a:solidFill>
                  <a:srgbClr val="3333FF"/>
                </a:solidFill>
              </a:rPr>
              <a:t> </a:t>
            </a:r>
            <a:r>
              <a:rPr sz="5000" spc="-100" dirty="0">
                <a:solidFill>
                  <a:srgbClr val="3333FF"/>
                </a:solidFill>
              </a:rPr>
              <a:t>Test</a:t>
            </a:r>
            <a:r>
              <a:rPr sz="5000" spc="-50" dirty="0">
                <a:solidFill>
                  <a:srgbClr val="3333FF"/>
                </a:solidFill>
              </a:rPr>
              <a:t> </a:t>
            </a:r>
            <a:r>
              <a:rPr sz="5000" spc="-10" dirty="0">
                <a:solidFill>
                  <a:srgbClr val="3333FF"/>
                </a:solidFill>
              </a:rPr>
              <a:t>(TST)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2076450" y="2105101"/>
            <a:ext cx="3423285" cy="1393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ts val="3290"/>
              </a:lnSpc>
              <a:spcBef>
                <a:spcPts val="95"/>
              </a:spcBef>
              <a:buFont typeface="Arial"/>
              <a:buChar char="•"/>
              <a:tabLst>
                <a:tab pos="184150" algn="l"/>
              </a:tabLst>
            </a:pPr>
            <a:r>
              <a:rPr sz="2800" spc="-10" dirty="0">
                <a:latin typeface="Calibri"/>
                <a:cs typeface="Calibri"/>
              </a:rPr>
              <a:t>Pros:</a:t>
            </a:r>
            <a:endParaRPr sz="2800">
              <a:latin typeface="Calibri"/>
              <a:cs typeface="Calibri"/>
            </a:endParaRPr>
          </a:p>
          <a:p>
            <a:pPr marL="526415" lvl="1" indent="-170815">
              <a:lnSpc>
                <a:spcPts val="2715"/>
              </a:lnSpc>
              <a:buFont typeface="Arial"/>
              <a:buChar char="•"/>
              <a:tabLst>
                <a:tab pos="526415" algn="l"/>
              </a:tabLst>
            </a:pPr>
            <a:r>
              <a:rPr sz="2400" spc="-10" dirty="0">
                <a:latin typeface="Calibri"/>
                <a:cs typeface="Calibri"/>
              </a:rPr>
              <a:t>Inexpensive</a:t>
            </a:r>
            <a:endParaRPr sz="2400">
              <a:latin typeface="Calibri"/>
              <a:cs typeface="Calibri"/>
            </a:endParaRPr>
          </a:p>
          <a:p>
            <a:pPr marL="526415" lvl="1" indent="-170815">
              <a:lnSpc>
                <a:spcPts val="2755"/>
              </a:lnSpc>
              <a:buFont typeface="Arial"/>
              <a:buChar char="•"/>
              <a:tabLst>
                <a:tab pos="526415" algn="l"/>
              </a:tabLst>
            </a:pPr>
            <a:r>
              <a:rPr sz="2400" dirty="0">
                <a:latin typeface="Calibri"/>
                <a:cs typeface="Calibri"/>
              </a:rPr>
              <a:t>Simple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perform</a:t>
            </a:r>
            <a:endParaRPr sz="2400">
              <a:latin typeface="Calibri"/>
              <a:cs typeface="Calibri"/>
            </a:endParaRPr>
          </a:p>
          <a:p>
            <a:pPr marL="527685">
              <a:lnSpc>
                <a:spcPts val="2010"/>
              </a:lnSpc>
            </a:pPr>
            <a:r>
              <a:rPr sz="1700" dirty="0">
                <a:latin typeface="Calibri"/>
                <a:cs typeface="Calibri"/>
              </a:rPr>
              <a:t>(if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you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know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what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you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are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doing)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18529" y="2095957"/>
            <a:ext cx="3900804" cy="3388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3515" indent="-170815">
              <a:lnSpc>
                <a:spcPts val="3285"/>
              </a:lnSpc>
              <a:spcBef>
                <a:spcPts val="95"/>
              </a:spcBef>
              <a:buFont typeface="Arial"/>
              <a:buChar char="•"/>
              <a:tabLst>
                <a:tab pos="183515" algn="l"/>
              </a:tabLst>
            </a:pPr>
            <a:r>
              <a:rPr sz="2800" spc="-10" dirty="0">
                <a:latin typeface="Calibri"/>
                <a:cs typeface="Calibri"/>
              </a:rPr>
              <a:t>Cons:</a:t>
            </a:r>
            <a:endParaRPr sz="2800">
              <a:latin typeface="Calibri"/>
              <a:cs typeface="Calibri"/>
            </a:endParaRPr>
          </a:p>
          <a:p>
            <a:pPr marL="526415" lvl="1" indent="-170815">
              <a:lnSpc>
                <a:spcPts val="2710"/>
              </a:lnSpc>
              <a:buFont typeface="Arial"/>
              <a:buChar char="•"/>
              <a:tabLst>
                <a:tab pos="526415" algn="l"/>
              </a:tabLst>
            </a:pPr>
            <a:r>
              <a:rPr sz="2400" dirty="0">
                <a:latin typeface="Calibri"/>
                <a:cs typeface="Calibri"/>
              </a:rPr>
              <a:t>Must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return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48-</a:t>
            </a:r>
            <a:r>
              <a:rPr sz="2400" dirty="0">
                <a:latin typeface="Calibri"/>
                <a:cs typeface="Calibri"/>
              </a:rPr>
              <a:t>72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hrs</a:t>
            </a:r>
            <a:endParaRPr sz="2400">
              <a:latin typeface="Calibri"/>
              <a:cs typeface="Calibri"/>
            </a:endParaRPr>
          </a:p>
          <a:p>
            <a:pPr marL="525780" marR="5080" lvl="1" indent="-170815">
              <a:lnSpc>
                <a:spcPts val="2590"/>
              </a:lnSpc>
              <a:spcBef>
                <a:spcPts val="235"/>
              </a:spcBef>
              <a:buFont typeface="Arial"/>
              <a:buChar char="•"/>
              <a:tabLst>
                <a:tab pos="527685" algn="l"/>
              </a:tabLst>
            </a:pPr>
            <a:r>
              <a:rPr sz="2400" spc="-10" dirty="0">
                <a:latin typeface="Calibri"/>
                <a:cs typeface="Calibri"/>
              </a:rPr>
              <a:t>Interpretation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somewhat 	subjective</a:t>
            </a:r>
            <a:endParaRPr sz="2400">
              <a:latin typeface="Calibri"/>
              <a:cs typeface="Calibri"/>
            </a:endParaRPr>
          </a:p>
          <a:p>
            <a:pPr marL="526415" lvl="1" indent="-170815">
              <a:lnSpc>
                <a:spcPts val="2625"/>
              </a:lnSpc>
              <a:buFont typeface="Arial"/>
              <a:buChar char="•"/>
              <a:tabLst>
                <a:tab pos="526415" algn="l"/>
              </a:tabLst>
            </a:pPr>
            <a:r>
              <a:rPr sz="2400" dirty="0">
                <a:latin typeface="Calibri"/>
                <a:cs typeface="Calibri"/>
              </a:rPr>
              <a:t>False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Negatives:</a:t>
            </a:r>
            <a:endParaRPr sz="2400">
              <a:latin typeface="Calibri"/>
              <a:cs typeface="Calibri"/>
            </a:endParaRPr>
          </a:p>
          <a:p>
            <a:pPr marL="870585" lvl="2" indent="-172085">
              <a:lnSpc>
                <a:spcPts val="1960"/>
              </a:lnSpc>
              <a:buFont typeface="Arial"/>
              <a:buChar char="•"/>
              <a:tabLst>
                <a:tab pos="870585" algn="l"/>
              </a:tabLst>
            </a:pPr>
            <a:r>
              <a:rPr sz="1700" spc="-10" dirty="0">
                <a:latin typeface="Calibri"/>
                <a:cs typeface="Calibri"/>
              </a:rPr>
              <a:t>Elderly</a:t>
            </a:r>
            <a:endParaRPr sz="1700">
              <a:latin typeface="Calibri"/>
              <a:cs typeface="Calibri"/>
            </a:endParaRPr>
          </a:p>
          <a:p>
            <a:pPr marL="870585" lvl="2" indent="-172085">
              <a:lnSpc>
                <a:spcPts val="1870"/>
              </a:lnSpc>
              <a:buFont typeface="Arial"/>
              <a:buChar char="•"/>
              <a:tabLst>
                <a:tab pos="870585" algn="l"/>
              </a:tabLst>
            </a:pPr>
            <a:r>
              <a:rPr sz="1700" spc="-10" dirty="0">
                <a:latin typeface="Calibri"/>
                <a:cs typeface="Calibri"/>
              </a:rPr>
              <a:t>Immunosuppressed</a:t>
            </a:r>
            <a:endParaRPr sz="1700">
              <a:latin typeface="Calibri"/>
              <a:cs typeface="Calibri"/>
            </a:endParaRPr>
          </a:p>
          <a:p>
            <a:pPr marL="526415" lvl="1" indent="-170815">
              <a:lnSpc>
                <a:spcPts val="2735"/>
              </a:lnSpc>
              <a:buFont typeface="Arial"/>
              <a:buChar char="•"/>
              <a:tabLst>
                <a:tab pos="526415" algn="l"/>
              </a:tabLst>
            </a:pPr>
            <a:r>
              <a:rPr sz="2400" dirty="0">
                <a:latin typeface="Calibri"/>
                <a:cs typeface="Calibri"/>
              </a:rPr>
              <a:t>False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Positives:</a:t>
            </a:r>
            <a:endParaRPr sz="2400">
              <a:latin typeface="Calibri"/>
              <a:cs typeface="Calibri"/>
            </a:endParaRPr>
          </a:p>
          <a:p>
            <a:pPr marL="870585" lvl="2" indent="-172085">
              <a:lnSpc>
                <a:spcPts val="1960"/>
              </a:lnSpc>
              <a:buFont typeface="Arial"/>
              <a:buChar char="•"/>
              <a:tabLst>
                <a:tab pos="870585" algn="l"/>
              </a:tabLst>
            </a:pPr>
            <a:r>
              <a:rPr sz="1700" dirty="0">
                <a:latin typeface="Calibri"/>
                <a:cs typeface="Calibri"/>
              </a:rPr>
              <a:t>Low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risk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populations</a:t>
            </a:r>
            <a:endParaRPr sz="1700">
              <a:latin typeface="Calibri"/>
              <a:cs typeface="Calibri"/>
            </a:endParaRPr>
          </a:p>
          <a:p>
            <a:pPr marL="870585" lvl="2" indent="-172085">
              <a:lnSpc>
                <a:spcPts val="1939"/>
              </a:lnSpc>
              <a:buFont typeface="Arial"/>
              <a:buChar char="•"/>
              <a:tabLst>
                <a:tab pos="870585" algn="l"/>
              </a:tabLst>
            </a:pPr>
            <a:r>
              <a:rPr sz="1700" spc="-10" dirty="0">
                <a:latin typeface="Calibri"/>
                <a:cs typeface="Calibri"/>
              </a:rPr>
              <a:t>Non-tuberculous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mycobacteria</a:t>
            </a:r>
            <a:endParaRPr sz="1700">
              <a:latin typeface="Calibri"/>
              <a:cs typeface="Calibri"/>
            </a:endParaRPr>
          </a:p>
          <a:p>
            <a:pPr marL="870585" lvl="2" indent="-172085">
              <a:lnSpc>
                <a:spcPts val="1989"/>
              </a:lnSpc>
              <a:buFont typeface="Arial"/>
              <a:buChar char="•"/>
              <a:tabLst>
                <a:tab pos="870585" algn="l"/>
              </a:tabLst>
            </a:pPr>
            <a:r>
              <a:rPr sz="1700" dirty="0">
                <a:latin typeface="Calibri"/>
                <a:cs typeface="Calibri"/>
              </a:rPr>
              <a:t>BCG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vaccination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570" rIns="0" bIns="0" rtlCol="0">
            <a:spAutoFit/>
          </a:bodyPr>
          <a:lstStyle/>
          <a:p>
            <a:pPr marL="537210">
              <a:lnSpc>
                <a:spcPct val="100000"/>
              </a:lnSpc>
              <a:spcBef>
                <a:spcPts val="105"/>
              </a:spcBef>
            </a:pPr>
            <a:r>
              <a:rPr dirty="0"/>
              <a:t>Classifying</a:t>
            </a:r>
            <a:r>
              <a:rPr spc="-105" dirty="0"/>
              <a:t> </a:t>
            </a:r>
            <a:r>
              <a:rPr dirty="0"/>
              <a:t>the</a:t>
            </a:r>
            <a:r>
              <a:rPr spc="-80" dirty="0"/>
              <a:t> </a:t>
            </a:r>
            <a:r>
              <a:rPr spc="-10" dirty="0"/>
              <a:t>Tuberculin</a:t>
            </a:r>
            <a:r>
              <a:rPr spc="-95" dirty="0"/>
              <a:t> </a:t>
            </a:r>
            <a:r>
              <a:rPr spc="-10" dirty="0"/>
              <a:t>Reaction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10282" y="1904238"/>
            <a:ext cx="6735445" cy="4130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3515" algn="l"/>
              </a:tabLst>
            </a:pP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Requires</a:t>
            </a:r>
            <a:r>
              <a:rPr sz="24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that</a:t>
            </a:r>
            <a:r>
              <a:rPr sz="24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you</a:t>
            </a: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know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something</a:t>
            </a:r>
            <a:r>
              <a:rPr sz="24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about</a:t>
            </a: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4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patient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95"/>
              </a:spcBef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marL="183515" indent="-170815">
              <a:lnSpc>
                <a:spcPts val="2850"/>
              </a:lnSpc>
              <a:buFont typeface="Arial"/>
              <a:buChar char="•"/>
              <a:tabLst>
                <a:tab pos="183515" algn="l"/>
              </a:tabLst>
            </a:pPr>
            <a:r>
              <a:rPr sz="2400" dirty="0">
                <a:latin typeface="Calibri"/>
                <a:cs typeface="Calibri"/>
              </a:rPr>
              <a:t>5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mm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classified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positive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High-</a:t>
            </a:r>
            <a:r>
              <a:rPr sz="2400" dirty="0">
                <a:latin typeface="Calibri"/>
                <a:cs typeface="Calibri"/>
              </a:rPr>
              <a:t>Risk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Individuals</a:t>
            </a:r>
            <a:endParaRPr sz="2400">
              <a:latin typeface="Calibri"/>
              <a:cs typeface="Calibri"/>
            </a:endParaRPr>
          </a:p>
          <a:p>
            <a:pPr marL="526415" lvl="1" indent="-170815">
              <a:lnSpc>
                <a:spcPts val="2330"/>
              </a:lnSpc>
              <a:buFont typeface="Arial"/>
              <a:buChar char="•"/>
              <a:tabLst>
                <a:tab pos="526415" algn="l"/>
              </a:tabLst>
            </a:pPr>
            <a:r>
              <a:rPr sz="2000" spc="-10" dirty="0">
                <a:latin typeface="Calibri"/>
                <a:cs typeface="Calibri"/>
              </a:rPr>
              <a:t>HIV/Immune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suppressed</a:t>
            </a:r>
            <a:endParaRPr sz="2000">
              <a:latin typeface="Calibri"/>
              <a:cs typeface="Calibri"/>
            </a:endParaRPr>
          </a:p>
          <a:p>
            <a:pPr marL="526415" lvl="1" indent="-170815">
              <a:lnSpc>
                <a:spcPts val="2315"/>
              </a:lnSpc>
              <a:buFont typeface="Arial"/>
              <a:buChar char="•"/>
              <a:tabLst>
                <a:tab pos="526415" algn="l"/>
              </a:tabLst>
            </a:pPr>
            <a:r>
              <a:rPr sz="2000" spc="-10" dirty="0">
                <a:latin typeface="Calibri"/>
                <a:cs typeface="Calibri"/>
              </a:rPr>
              <a:t>Recent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contact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person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infectious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TB</a:t>
            </a:r>
            <a:endParaRPr sz="2000">
              <a:latin typeface="Calibri"/>
              <a:cs typeface="Calibri"/>
            </a:endParaRPr>
          </a:p>
          <a:p>
            <a:pPr marL="526415" lvl="1" indent="-170815">
              <a:lnSpc>
                <a:spcPts val="2360"/>
              </a:lnSpc>
              <a:buFont typeface="Arial"/>
              <a:buChar char="•"/>
              <a:tabLst>
                <a:tab pos="526415" algn="l"/>
              </a:tabLst>
            </a:pPr>
            <a:r>
              <a:rPr sz="2000" spc="-10" dirty="0">
                <a:latin typeface="Calibri"/>
                <a:cs typeface="Calibri"/>
              </a:rPr>
              <a:t>Persons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evidence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disease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85"/>
              </a:spcBef>
              <a:buFont typeface="Arial"/>
              <a:buChar char="•"/>
            </a:pPr>
            <a:endParaRPr sz="2000">
              <a:latin typeface="Calibri"/>
              <a:cs typeface="Calibri"/>
            </a:endParaRPr>
          </a:p>
          <a:p>
            <a:pPr marL="183515" indent="-170815">
              <a:lnSpc>
                <a:spcPts val="2850"/>
              </a:lnSpc>
              <a:spcBef>
                <a:spcPts val="5"/>
              </a:spcBef>
              <a:buFont typeface="Arial"/>
              <a:buChar char="•"/>
              <a:tabLst>
                <a:tab pos="183515" algn="l"/>
              </a:tabLst>
            </a:pPr>
            <a:r>
              <a:rPr sz="2400" dirty="0">
                <a:latin typeface="Calibri"/>
                <a:cs typeface="Calibri"/>
              </a:rPr>
              <a:t>10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mm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positive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Persons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High-</a:t>
            </a:r>
            <a:r>
              <a:rPr sz="2400" dirty="0">
                <a:latin typeface="Calibri"/>
                <a:cs typeface="Calibri"/>
              </a:rPr>
              <a:t>Risk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Settings</a:t>
            </a:r>
            <a:endParaRPr sz="2400">
              <a:latin typeface="Calibri"/>
              <a:cs typeface="Calibri"/>
            </a:endParaRPr>
          </a:p>
          <a:p>
            <a:pPr marL="526415" lvl="1" indent="-170815">
              <a:lnSpc>
                <a:spcPts val="2330"/>
              </a:lnSpc>
              <a:buFont typeface="Arial"/>
              <a:buChar char="•"/>
              <a:tabLst>
                <a:tab pos="526415" algn="l"/>
              </a:tabLst>
            </a:pPr>
            <a:r>
              <a:rPr sz="2000" spc="-10" dirty="0">
                <a:latin typeface="Calibri"/>
                <a:cs typeface="Calibri"/>
              </a:rPr>
              <a:t>Immigrants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countries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high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rates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TB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(&gt;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20/100K)</a:t>
            </a:r>
            <a:endParaRPr sz="2000">
              <a:latin typeface="Calibri"/>
              <a:cs typeface="Calibri"/>
            </a:endParaRPr>
          </a:p>
          <a:p>
            <a:pPr marL="526415" lvl="1" indent="-170815">
              <a:lnSpc>
                <a:spcPts val="2360"/>
              </a:lnSpc>
              <a:buFont typeface="Arial"/>
              <a:buChar char="•"/>
              <a:tabLst>
                <a:tab pos="526415" algn="l"/>
              </a:tabLst>
            </a:pPr>
            <a:r>
              <a:rPr sz="2000" spc="-10" dirty="0">
                <a:latin typeface="Calibri"/>
                <a:cs typeface="Calibri"/>
              </a:rPr>
              <a:t>Residents/Employees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congregate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settings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865"/>
              </a:spcBef>
              <a:buFont typeface="Arial"/>
              <a:buChar char="•"/>
            </a:pPr>
            <a:endParaRPr sz="20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83515" algn="l"/>
              </a:tabLst>
            </a:pPr>
            <a:r>
              <a:rPr sz="2400" dirty="0">
                <a:latin typeface="Calibri"/>
                <a:cs typeface="Calibri"/>
              </a:rPr>
              <a:t>15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mm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positive…..period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5176" rIns="0" bIns="0" rtlCol="0">
            <a:spAutoFit/>
          </a:bodyPr>
          <a:lstStyle/>
          <a:p>
            <a:pPr marL="226695">
              <a:lnSpc>
                <a:spcPct val="100000"/>
              </a:lnSpc>
              <a:spcBef>
                <a:spcPts val="100"/>
              </a:spcBef>
            </a:pPr>
            <a:r>
              <a:rPr dirty="0"/>
              <a:t>Antigens</a:t>
            </a:r>
            <a:r>
              <a:rPr spc="-125" dirty="0"/>
              <a:t> </a:t>
            </a:r>
            <a:r>
              <a:rPr dirty="0"/>
              <a:t>for</a:t>
            </a:r>
            <a:r>
              <a:rPr spc="-110" dirty="0"/>
              <a:t> </a:t>
            </a:r>
            <a:r>
              <a:rPr dirty="0"/>
              <a:t>Newer</a:t>
            </a:r>
            <a:r>
              <a:rPr spc="-110" dirty="0"/>
              <a:t> </a:t>
            </a:r>
            <a:r>
              <a:rPr dirty="0"/>
              <a:t>Generation</a:t>
            </a:r>
            <a:r>
              <a:rPr spc="-130" dirty="0"/>
              <a:t> </a:t>
            </a:r>
            <a:r>
              <a:rPr spc="-10" dirty="0"/>
              <a:t>IGRAs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22779" y="2289809"/>
            <a:ext cx="7329805" cy="3162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3515" algn="l"/>
              </a:tabLst>
            </a:pPr>
            <a:r>
              <a:rPr sz="2400" spc="-10" dirty="0">
                <a:latin typeface="Calibri"/>
                <a:cs typeface="Calibri"/>
              </a:rPr>
              <a:t>Negative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control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nil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(e.g.,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saline,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heparin)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964"/>
              </a:spcBef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buFont typeface="Arial"/>
              <a:buChar char="•"/>
              <a:tabLst>
                <a:tab pos="183515" algn="l"/>
              </a:tabLst>
            </a:pPr>
            <a:r>
              <a:rPr sz="2400" dirty="0">
                <a:latin typeface="Calibri"/>
                <a:cs typeface="Calibri"/>
              </a:rPr>
              <a:t>Positive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control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mitogen:</a:t>
            </a:r>
            <a:endParaRPr sz="2400">
              <a:latin typeface="Calibri"/>
              <a:cs typeface="Calibri"/>
            </a:endParaRPr>
          </a:p>
          <a:p>
            <a:pPr marL="643255" lvl="1" indent="-287655">
              <a:lnSpc>
                <a:spcPct val="100000"/>
              </a:lnSpc>
              <a:spcBef>
                <a:spcPts val="465"/>
              </a:spcBef>
              <a:buSzPct val="145454"/>
              <a:buFont typeface="Arial"/>
              <a:buChar char="•"/>
              <a:tabLst>
                <a:tab pos="643255" algn="l"/>
              </a:tabLst>
            </a:pPr>
            <a:r>
              <a:rPr sz="1650" dirty="0">
                <a:latin typeface="Calibri"/>
                <a:cs typeface="Calibri"/>
              </a:rPr>
              <a:t>non-specific</a:t>
            </a:r>
            <a:r>
              <a:rPr sz="1650" spc="6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immune</a:t>
            </a:r>
            <a:r>
              <a:rPr sz="1650" spc="5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response</a:t>
            </a:r>
            <a:r>
              <a:rPr sz="1650" spc="6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stimulator</a:t>
            </a:r>
            <a:r>
              <a:rPr sz="1650" spc="7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(e.g.,</a:t>
            </a:r>
            <a:r>
              <a:rPr sz="1650" spc="105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phytohemagglutinin)</a:t>
            </a:r>
            <a:endParaRPr sz="165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endParaRPr sz="165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015"/>
              </a:spcBef>
              <a:buFont typeface="Arial"/>
              <a:buChar char="•"/>
            </a:pPr>
            <a:endParaRPr sz="1650">
              <a:latin typeface="Calibri"/>
              <a:cs typeface="Calibri"/>
            </a:endParaRPr>
          </a:p>
          <a:p>
            <a:pPr marL="183515" indent="-170815">
              <a:lnSpc>
                <a:spcPts val="2820"/>
              </a:lnSpc>
              <a:buFont typeface="Arial"/>
              <a:buChar char="•"/>
              <a:tabLst>
                <a:tab pos="183515" algn="l"/>
              </a:tabLst>
            </a:pPr>
            <a:r>
              <a:rPr sz="2400" i="1" dirty="0">
                <a:latin typeface="Calibri"/>
                <a:cs typeface="Calibri"/>
              </a:rPr>
              <a:t>M.</a:t>
            </a:r>
            <a:r>
              <a:rPr sz="2400" i="1" spc="40" dirty="0">
                <a:latin typeface="Calibri"/>
                <a:cs typeface="Calibri"/>
              </a:rPr>
              <a:t> </a:t>
            </a:r>
            <a:r>
              <a:rPr sz="2400" i="1" spc="-20" dirty="0">
                <a:latin typeface="Calibri"/>
                <a:cs typeface="Calibri"/>
              </a:rPr>
              <a:t>tuberculosis</a:t>
            </a:r>
            <a:r>
              <a:rPr sz="2400" spc="-20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specific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antigens</a:t>
            </a:r>
            <a:endParaRPr sz="2400">
              <a:latin typeface="Calibri"/>
              <a:cs typeface="Calibri"/>
            </a:endParaRPr>
          </a:p>
          <a:p>
            <a:pPr marL="528320" lvl="1" indent="-172720">
              <a:lnSpc>
                <a:spcPts val="1835"/>
              </a:lnSpc>
              <a:buFont typeface="Arial"/>
              <a:buChar char="•"/>
              <a:tabLst>
                <a:tab pos="528320" algn="l"/>
              </a:tabLst>
            </a:pPr>
            <a:r>
              <a:rPr sz="1650" dirty="0">
                <a:latin typeface="Calibri"/>
                <a:cs typeface="Calibri"/>
              </a:rPr>
              <a:t>Unlike</a:t>
            </a:r>
            <a:r>
              <a:rPr sz="1650" spc="1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PPD</a:t>
            </a:r>
            <a:r>
              <a:rPr sz="1650" spc="3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used</a:t>
            </a:r>
            <a:r>
              <a:rPr sz="1650" spc="2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in</a:t>
            </a:r>
            <a:r>
              <a:rPr sz="1650" spc="30" dirty="0">
                <a:latin typeface="Calibri"/>
                <a:cs typeface="Calibri"/>
              </a:rPr>
              <a:t> </a:t>
            </a:r>
            <a:r>
              <a:rPr sz="1650" spc="-25" dirty="0">
                <a:latin typeface="Calibri"/>
                <a:cs typeface="Calibri"/>
              </a:rPr>
              <a:t>TST,</a:t>
            </a:r>
            <a:r>
              <a:rPr sz="1650" spc="2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do</a:t>
            </a:r>
            <a:r>
              <a:rPr sz="1650" spc="3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not</a:t>
            </a:r>
            <a:r>
              <a:rPr sz="1650" spc="3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cross-react</a:t>
            </a:r>
            <a:r>
              <a:rPr sz="1650" spc="2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with</a:t>
            </a:r>
            <a:r>
              <a:rPr sz="1650" spc="3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BCG</a:t>
            </a:r>
            <a:r>
              <a:rPr sz="1650" spc="2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or</a:t>
            </a:r>
            <a:r>
              <a:rPr sz="1650" spc="3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NTM</a:t>
            </a:r>
            <a:r>
              <a:rPr sz="1650" spc="2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(some</a:t>
            </a:r>
            <a:r>
              <a:rPr sz="1650" spc="20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exceptions)</a:t>
            </a:r>
            <a:endParaRPr sz="1650">
              <a:latin typeface="Calibri"/>
              <a:cs typeface="Calibri"/>
            </a:endParaRPr>
          </a:p>
          <a:p>
            <a:pPr marL="528320" lvl="1" indent="-172720">
              <a:lnSpc>
                <a:spcPts val="1895"/>
              </a:lnSpc>
              <a:buFont typeface="Arial"/>
              <a:buChar char="•"/>
              <a:tabLst>
                <a:tab pos="528320" algn="l"/>
              </a:tabLst>
            </a:pPr>
            <a:r>
              <a:rPr sz="1650" spc="-30" dirty="0">
                <a:latin typeface="Calibri"/>
                <a:cs typeface="Calibri"/>
              </a:rPr>
              <a:t>ESAT-</a:t>
            </a:r>
            <a:r>
              <a:rPr sz="1650" dirty="0">
                <a:latin typeface="Calibri"/>
                <a:cs typeface="Calibri"/>
              </a:rPr>
              <a:t>6,</a:t>
            </a:r>
            <a:r>
              <a:rPr sz="1650" spc="7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CFP-10</a:t>
            </a:r>
            <a:r>
              <a:rPr sz="1650" spc="7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(actually</a:t>
            </a:r>
            <a:r>
              <a:rPr sz="1650" spc="9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simulated</a:t>
            </a:r>
            <a:r>
              <a:rPr sz="1650" spc="6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using</a:t>
            </a:r>
            <a:r>
              <a:rPr sz="1650" spc="7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overlapping</a:t>
            </a:r>
            <a:r>
              <a:rPr sz="1650" spc="75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peptides)</a:t>
            </a:r>
            <a:endParaRPr sz="1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100"/>
              </a:spcBef>
            </a:pPr>
            <a:r>
              <a:rPr sz="5000" spc="-10" dirty="0"/>
              <a:t>QuantiFERON</a:t>
            </a:r>
            <a:r>
              <a:rPr sz="4950" spc="-15" baseline="25252" dirty="0"/>
              <a:t>®</a:t>
            </a:r>
            <a:r>
              <a:rPr sz="5000" spc="-10" dirty="0"/>
              <a:t>-</a:t>
            </a:r>
            <a:r>
              <a:rPr sz="5000" dirty="0"/>
              <a:t>TB</a:t>
            </a:r>
            <a:r>
              <a:rPr sz="5000" spc="-30" dirty="0"/>
              <a:t> </a:t>
            </a:r>
            <a:r>
              <a:rPr sz="5000" dirty="0"/>
              <a:t>Gold</a:t>
            </a:r>
            <a:r>
              <a:rPr sz="5000" spc="25" dirty="0"/>
              <a:t> </a:t>
            </a:r>
            <a:r>
              <a:rPr sz="5000" spc="-20" dirty="0"/>
              <a:t>Plus</a:t>
            </a:r>
            <a:endParaRPr sz="5000"/>
          </a:p>
        </p:txBody>
      </p:sp>
      <p:grpSp>
        <p:nvGrpSpPr>
          <p:cNvPr id="3" name="object 3"/>
          <p:cNvGrpSpPr/>
          <p:nvPr/>
        </p:nvGrpSpPr>
        <p:grpSpPr>
          <a:xfrm>
            <a:off x="1749932" y="1831784"/>
            <a:ext cx="9483090" cy="3524885"/>
            <a:chOff x="1749932" y="1831784"/>
            <a:chExt cx="9483090" cy="35248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9932" y="2273427"/>
              <a:ext cx="9482963" cy="27543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872219" y="1846072"/>
              <a:ext cx="1136650" cy="3496310"/>
            </a:xfrm>
            <a:custGeom>
              <a:avLst/>
              <a:gdLst/>
              <a:ahLst/>
              <a:cxnLst/>
              <a:rect l="l" t="t" r="r" b="b"/>
              <a:pathLst>
                <a:path w="1136650" h="3496310">
                  <a:moveTo>
                    <a:pt x="0" y="3495802"/>
                  </a:moveTo>
                  <a:lnTo>
                    <a:pt x="1136116" y="3495802"/>
                  </a:lnTo>
                  <a:lnTo>
                    <a:pt x="1136116" y="0"/>
                  </a:lnTo>
                  <a:lnTo>
                    <a:pt x="0" y="0"/>
                  </a:lnTo>
                  <a:lnTo>
                    <a:pt x="0" y="3495802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690242" y="5442610"/>
            <a:ext cx="37884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4965" algn="l"/>
              </a:tabLst>
            </a:pPr>
            <a:r>
              <a:rPr sz="1800" dirty="0">
                <a:latin typeface="Calibri"/>
                <a:cs typeface="Calibri"/>
              </a:rPr>
              <a:t>Essentially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tests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blood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draw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"/>
              <a:tabLst>
                <a:tab pos="354965" algn="l"/>
              </a:tabLst>
            </a:pPr>
            <a:r>
              <a:rPr sz="1800" dirty="0">
                <a:latin typeface="Calibri"/>
                <a:cs typeface="Calibri"/>
              </a:rPr>
              <a:t>TB1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TB2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should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close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value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1983</Words>
  <Application>Microsoft Office PowerPoint</Application>
  <PresentationFormat>Widescreen</PresentationFormat>
  <Paragraphs>390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Calibri</vt:lpstr>
      <vt:lpstr>Segoe UI</vt:lpstr>
      <vt:lpstr>Symbol</vt:lpstr>
      <vt:lpstr>Times New Roman</vt:lpstr>
      <vt:lpstr>Wingdings</vt:lpstr>
      <vt:lpstr>Wingdings 2</vt:lpstr>
      <vt:lpstr>Office Theme</vt:lpstr>
      <vt:lpstr>TB Infection Diagnosis Recommendations</vt:lpstr>
      <vt:lpstr>Lisa Armitige, MD, PhD has the following disclosures to make:</vt:lpstr>
      <vt:lpstr>Available Tools</vt:lpstr>
      <vt:lpstr>The Tuberculin Skin Test (TST)</vt:lpstr>
      <vt:lpstr>Reading the TB Skin Test</vt:lpstr>
      <vt:lpstr>TB Skin Test (TST)</vt:lpstr>
      <vt:lpstr>Classifying the Tuberculin Reaction</vt:lpstr>
      <vt:lpstr>Antigens for Newer Generation IGRAs</vt:lpstr>
      <vt:lpstr>QuantiFERON®-TB Gold Plus</vt:lpstr>
      <vt:lpstr>Interpretation Criteria for the QFT-Plus Test</vt:lpstr>
      <vt:lpstr>QuantiFERON-TB Gold</vt:lpstr>
      <vt:lpstr>T-Spot.TB</vt:lpstr>
      <vt:lpstr>Interpretation Criteria for the T-Spot.TB</vt:lpstr>
      <vt:lpstr>Pediatric Considerations for TB Screening</vt:lpstr>
      <vt:lpstr>TB Test Take Homes</vt:lpstr>
      <vt:lpstr>PowerPoint Presentation</vt:lpstr>
      <vt:lpstr>PowerPoint Presentation</vt:lpstr>
      <vt:lpstr>PowerPoint Presentation</vt:lpstr>
      <vt:lpstr>Why, Rheumatology, Why?</vt:lpstr>
      <vt:lpstr>World Traveler with RA</vt:lpstr>
      <vt:lpstr>Recommendations</vt:lpstr>
      <vt:lpstr>Screening HCW for TB</vt:lpstr>
      <vt:lpstr>Suddenly Positive</vt:lpstr>
      <vt:lpstr>Recommendations</vt:lpstr>
      <vt:lpstr>Evaluate for Tuberculosis Disease</vt:lpstr>
      <vt:lpstr>Initiating Treatment for LTBI</vt:lpstr>
      <vt:lpstr>Evaluate to Exclude Active TB Disease</vt:lpstr>
      <vt:lpstr>Sites of TB Disease</vt:lpstr>
      <vt:lpstr>Evaluation for TB</vt:lpstr>
      <vt:lpstr>PowerPoint Presentation</vt:lpstr>
      <vt:lpstr>Physical Exam</vt:lpstr>
      <vt:lpstr>Radiologic Exam</vt:lpstr>
      <vt:lpstr>No CXR study shows findings specific for TB</vt:lpstr>
      <vt:lpstr>CXR – old healed TB</vt:lpstr>
      <vt:lpstr>CXR - special situations</vt:lpstr>
      <vt:lpstr>Management of Positive TST or IGRA When the CXR is Abnormal</vt:lpstr>
      <vt:lpstr>Bacteriologic and Histologic Examinations</vt:lpstr>
      <vt:lpstr>Bacteriologic and Histologic Examinations</vt:lpstr>
      <vt:lpstr>Laboratory Examination</vt:lpstr>
      <vt:lpstr>I Think This is TB…….</vt:lpstr>
      <vt:lpstr>Tuberculosis Spectrum of Disease</vt:lpstr>
      <vt:lpstr>Management of Positive TST or IGRA When CXR is Abnormal and the Patient Has ANY Signs or Symptoms of TB</vt:lpstr>
      <vt:lpstr>Pediatric TB</vt:lpstr>
      <vt:lpstr>TB Testing in Pregnant Persons</vt:lpstr>
      <vt:lpstr>Yes! You can X-ray a pregnant patient!</vt:lpstr>
      <vt:lpstr>Conclusions</vt:lpstr>
      <vt:lpstr>Questions? Lisa.Armitige@dshs.texas.gov 1-800-TEX-LUNG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Warren-Fields, Lauren</dc:creator>
  <cp:lastModifiedBy>Lisa Armitige</cp:lastModifiedBy>
  <cp:revision>5</cp:revision>
  <dcterms:created xsi:type="dcterms:W3CDTF">2025-09-23T22:07:23Z</dcterms:created>
  <dcterms:modified xsi:type="dcterms:W3CDTF">2025-09-25T14:51:05Z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2024-10-28T00:00:00Z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2025-09-23T00:00:00Z</vt:filetime>
  </property>
  <property fmtid="{D5CDD505-2E9C-101B-9397-08002B2CF9AE}" pid="5" name="Producer">
    <vt:lpwstr>Microsoft® PowerPoint® for Microsoft 365</vt:lpwstr>
  </property>
</Properties>
</file>