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omments/modernComment_145_FDCBAA7F.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265_3A226E7B.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612" r:id="rId5"/>
    <p:sldId id="632" r:id="rId6"/>
    <p:sldId id="634" r:id="rId7"/>
    <p:sldId id="633" r:id="rId8"/>
    <p:sldId id="266" r:id="rId9"/>
    <p:sldId id="610" r:id="rId10"/>
    <p:sldId id="388" r:id="rId11"/>
    <p:sldId id="635" r:id="rId12"/>
    <p:sldId id="320" r:id="rId13"/>
    <p:sldId id="414" r:id="rId14"/>
    <p:sldId id="516" r:id="rId15"/>
    <p:sldId id="1434" r:id="rId16"/>
    <p:sldId id="1492" r:id="rId17"/>
    <p:sldId id="1491" r:id="rId18"/>
    <p:sldId id="324" r:id="rId19"/>
    <p:sldId id="325" r:id="rId20"/>
    <p:sldId id="326" r:id="rId21"/>
    <p:sldId id="327" r:id="rId22"/>
    <p:sldId id="543" r:id="rId23"/>
    <p:sldId id="613" r:id="rId24"/>
    <p:sldId id="417" r:id="rId25"/>
    <p:sldId id="283" r:id="rId26"/>
    <p:sldId id="288" r:id="rId27"/>
    <p:sldId id="291" r:id="rId28"/>
    <p:sldId id="614" r:id="rId29"/>
    <p:sldId id="619" r:id="rId30"/>
    <p:sldId id="620" r:id="rId31"/>
    <p:sldId id="615" r:id="rId32"/>
    <p:sldId id="616" r:id="rId33"/>
    <p:sldId id="617" r:id="rId34"/>
    <p:sldId id="618" r:id="rId35"/>
    <p:sldId id="621" r:id="rId36"/>
    <p:sldId id="622" r:id="rId37"/>
    <p:sldId id="623" r:id="rId38"/>
    <p:sldId id="624" r:id="rId39"/>
    <p:sldId id="625" r:id="rId40"/>
    <p:sldId id="626" r:id="rId41"/>
    <p:sldId id="627" r:id="rId42"/>
    <p:sldId id="628" r:id="rId43"/>
    <p:sldId id="343" r:id="rId44"/>
    <p:sldId id="629" r:id="rId45"/>
    <p:sldId id="636" r:id="rId46"/>
    <p:sldId id="630" r:id="rId47"/>
    <p:sldId id="637" r:id="rId48"/>
    <p:sldId id="38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1BC70F-9F9C-F178-B496-C4DF76711D11}" name="Hamid,Swaiba (DSHS)" initials="H(" userId="S::Swaiba.Hamid@dshs.texas.gov::41d6a13a-7798-4776-9fcc-f09a8af9ac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B3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99ABA-8FA9-46E9-AEFD-ABD191026C67}" v="6" dt="2025-01-24T19:26:03.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324" autoAdjust="0"/>
  </p:normalViewPr>
  <p:slideViewPr>
    <p:cSldViewPr snapToGrid="0">
      <p:cViewPr varScale="1">
        <p:scale>
          <a:sx n="74" d="100"/>
          <a:sy n="74" d="100"/>
        </p:scale>
        <p:origin x="1042" y="77"/>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solidFill>
                <a:schemeClr val="tx1">
                  <a:lumMod val="85000"/>
                  <a:lumOff val="15000"/>
                </a:schemeClr>
              </a:solidFill>
            </a:ln>
            <a:effectLst/>
          </c:spPr>
          <c:invertIfNegative val="0"/>
          <c:cat>
            <c:strRef>
              <c:f>Sheet1!$G$5:$G$80</c:f>
              <c:strCache>
                <c:ptCount val="76"/>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74</c:v>
                </c:pt>
                <c:pt idx="74">
                  <c:v>75</c:v>
                </c:pt>
                <c:pt idx="75">
                  <c:v>80</c:v>
                </c:pt>
              </c:strCache>
            </c:strRef>
          </c:cat>
          <c:val>
            <c:numRef>
              <c:f>Sheet1!$H$5:$H$80</c:f>
              <c:numCache>
                <c:formatCode>General</c:formatCode>
                <c:ptCount val="76"/>
                <c:pt idx="0">
                  <c:v>9.73</c:v>
                </c:pt>
                <c:pt idx="1">
                  <c:v>4.93</c:v>
                </c:pt>
                <c:pt idx="2">
                  <c:v>4.9000000000000004</c:v>
                </c:pt>
                <c:pt idx="3">
                  <c:v>4.0599999999999996</c:v>
                </c:pt>
                <c:pt idx="4">
                  <c:v>3.92</c:v>
                </c:pt>
                <c:pt idx="5">
                  <c:v>4</c:v>
                </c:pt>
                <c:pt idx="6">
                  <c:v>2.77</c:v>
                </c:pt>
                <c:pt idx="7">
                  <c:v>2.0099999999999998</c:v>
                </c:pt>
                <c:pt idx="8">
                  <c:v>1.99</c:v>
                </c:pt>
                <c:pt idx="9">
                  <c:v>1.79</c:v>
                </c:pt>
                <c:pt idx="10">
                  <c:v>2.4</c:v>
                </c:pt>
                <c:pt idx="11">
                  <c:v>1.77</c:v>
                </c:pt>
                <c:pt idx="12">
                  <c:v>1.56</c:v>
                </c:pt>
                <c:pt idx="13">
                  <c:v>1.64</c:v>
                </c:pt>
                <c:pt idx="14">
                  <c:v>1.6</c:v>
                </c:pt>
                <c:pt idx="15">
                  <c:v>1.93</c:v>
                </c:pt>
                <c:pt idx="16">
                  <c:v>1.1299999999999999</c:v>
                </c:pt>
                <c:pt idx="17">
                  <c:v>1.19</c:v>
                </c:pt>
                <c:pt idx="18">
                  <c:v>0.98</c:v>
                </c:pt>
                <c:pt idx="19">
                  <c:v>2.13</c:v>
                </c:pt>
                <c:pt idx="20">
                  <c:v>3.43</c:v>
                </c:pt>
                <c:pt idx="21">
                  <c:v>1.5</c:v>
                </c:pt>
                <c:pt idx="22">
                  <c:v>1.19</c:v>
                </c:pt>
                <c:pt idx="23">
                  <c:v>1.1100000000000001</c:v>
                </c:pt>
                <c:pt idx="24">
                  <c:v>1.03</c:v>
                </c:pt>
                <c:pt idx="25">
                  <c:v>1.54</c:v>
                </c:pt>
                <c:pt idx="26">
                  <c:v>0.9</c:v>
                </c:pt>
                <c:pt idx="27">
                  <c:v>1.21</c:v>
                </c:pt>
                <c:pt idx="28">
                  <c:v>0.68</c:v>
                </c:pt>
                <c:pt idx="29">
                  <c:v>1.25</c:v>
                </c:pt>
                <c:pt idx="30">
                  <c:v>2.4</c:v>
                </c:pt>
                <c:pt idx="31">
                  <c:v>0.92</c:v>
                </c:pt>
                <c:pt idx="32">
                  <c:v>0.72</c:v>
                </c:pt>
                <c:pt idx="33">
                  <c:v>0.92</c:v>
                </c:pt>
                <c:pt idx="34">
                  <c:v>0.92</c:v>
                </c:pt>
                <c:pt idx="35">
                  <c:v>1.07</c:v>
                </c:pt>
                <c:pt idx="36">
                  <c:v>0.74</c:v>
                </c:pt>
                <c:pt idx="37">
                  <c:v>0.45</c:v>
                </c:pt>
                <c:pt idx="38">
                  <c:v>0.64</c:v>
                </c:pt>
                <c:pt idx="39">
                  <c:v>1.05</c:v>
                </c:pt>
                <c:pt idx="40">
                  <c:v>1.62</c:v>
                </c:pt>
                <c:pt idx="41">
                  <c:v>0.86</c:v>
                </c:pt>
                <c:pt idx="42">
                  <c:v>0.37</c:v>
                </c:pt>
                <c:pt idx="43">
                  <c:v>0.47</c:v>
                </c:pt>
                <c:pt idx="44">
                  <c:v>0.49</c:v>
                </c:pt>
                <c:pt idx="45">
                  <c:v>0.53</c:v>
                </c:pt>
                <c:pt idx="46">
                  <c:v>0.35</c:v>
                </c:pt>
                <c:pt idx="47">
                  <c:v>0.25</c:v>
                </c:pt>
                <c:pt idx="48">
                  <c:v>0.23</c:v>
                </c:pt>
                <c:pt idx="49">
                  <c:v>0.2</c:v>
                </c:pt>
                <c:pt idx="50">
                  <c:v>0.76</c:v>
                </c:pt>
                <c:pt idx="51">
                  <c:v>0.27</c:v>
                </c:pt>
                <c:pt idx="52">
                  <c:v>0.14000000000000001</c:v>
                </c:pt>
                <c:pt idx="53">
                  <c:v>0.18</c:v>
                </c:pt>
                <c:pt idx="54">
                  <c:v>0.16</c:v>
                </c:pt>
                <c:pt idx="55">
                  <c:v>0.1</c:v>
                </c:pt>
                <c:pt idx="56">
                  <c:v>0.14000000000000001</c:v>
                </c:pt>
                <c:pt idx="57">
                  <c:v>0.06</c:v>
                </c:pt>
                <c:pt idx="58">
                  <c:v>0.02</c:v>
                </c:pt>
                <c:pt idx="59">
                  <c:v>0.12</c:v>
                </c:pt>
                <c:pt idx="60">
                  <c:v>0.31</c:v>
                </c:pt>
                <c:pt idx="61">
                  <c:v>0.14000000000000001</c:v>
                </c:pt>
                <c:pt idx="62">
                  <c:v>0.1</c:v>
                </c:pt>
                <c:pt idx="63">
                  <c:v>0.06</c:v>
                </c:pt>
                <c:pt idx="64">
                  <c:v>0.04</c:v>
                </c:pt>
                <c:pt idx="65">
                  <c:v>0.1</c:v>
                </c:pt>
                <c:pt idx="66">
                  <c:v>0.04</c:v>
                </c:pt>
                <c:pt idx="67">
                  <c:v>0.04</c:v>
                </c:pt>
                <c:pt idx="68">
                  <c:v>0.08</c:v>
                </c:pt>
                <c:pt idx="69">
                  <c:v>0.04</c:v>
                </c:pt>
                <c:pt idx="70">
                  <c:v>0.08</c:v>
                </c:pt>
                <c:pt idx="71">
                  <c:v>0.08</c:v>
                </c:pt>
                <c:pt idx="72">
                  <c:v>0.02</c:v>
                </c:pt>
                <c:pt idx="73">
                  <c:v>0.02</c:v>
                </c:pt>
                <c:pt idx="74">
                  <c:v>0.04</c:v>
                </c:pt>
                <c:pt idx="75">
                  <c:v>0.02</c:v>
                </c:pt>
              </c:numCache>
            </c:numRef>
          </c:val>
          <c:extLst>
            <c:ext xmlns:c16="http://schemas.microsoft.com/office/drawing/2014/chart" uri="{C3380CC4-5D6E-409C-BE32-E72D297353CC}">
              <c16:uniqueId val="{00000000-F7FD-4890-89FC-5B756D3599CA}"/>
            </c:ext>
          </c:extLst>
        </c:ser>
        <c:dLbls>
          <c:showLegendKey val="0"/>
          <c:showVal val="0"/>
          <c:showCatName val="0"/>
          <c:showSerName val="0"/>
          <c:showPercent val="0"/>
          <c:showBubbleSize val="0"/>
        </c:dLbls>
        <c:gapWidth val="0"/>
        <c:overlap val="-27"/>
        <c:axId val="1435235439"/>
        <c:axId val="1435235023"/>
      </c:barChart>
      <c:catAx>
        <c:axId val="143523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35235023"/>
        <c:crosses val="autoZero"/>
        <c:auto val="1"/>
        <c:lblAlgn val="ctr"/>
        <c:lblOffset val="100"/>
        <c:tickLblSkip val="5"/>
        <c:noMultiLvlLbl val="0"/>
      </c:catAx>
      <c:valAx>
        <c:axId val="1435235023"/>
        <c:scaling>
          <c:orientation val="minMax"/>
          <c:max val="10"/>
        </c:scaling>
        <c:delete val="0"/>
        <c:axPos val="l"/>
        <c:numFmt formatCode="0&quot;%&quot;" sourceLinked="0"/>
        <c:majorTickMark val="out"/>
        <c:minorTickMark val="none"/>
        <c:tickLblPos val="nextTo"/>
        <c:spPr>
          <a:noFill/>
          <a:ln>
            <a:solidFill>
              <a:srgbClr val="7F7F7F">
                <a:lumMod val="50000"/>
              </a:srgb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35235439"/>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54323967537437"/>
          <c:y val="4.7324241469799772E-2"/>
          <c:w val="0.80628639285025772"/>
          <c:h val="0.94638880921791035"/>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0-E564-488E-87DA-461AD03C158D}"/>
              </c:ext>
            </c:extLst>
          </c:dPt>
          <c:dPt>
            <c:idx val="1"/>
            <c:invertIfNegative val="0"/>
            <c:bubble3D val="0"/>
            <c:extLst>
              <c:ext xmlns:c16="http://schemas.microsoft.com/office/drawing/2014/chart" uri="{C3380CC4-5D6E-409C-BE32-E72D297353CC}">
                <c16:uniqueId val="{00000001-E564-488E-87DA-461AD03C158D}"/>
              </c:ext>
            </c:extLst>
          </c:dPt>
          <c:dPt>
            <c:idx val="2"/>
            <c:invertIfNegative val="0"/>
            <c:bubble3D val="0"/>
            <c:extLst>
              <c:ext xmlns:c16="http://schemas.microsoft.com/office/drawing/2014/chart" uri="{C3380CC4-5D6E-409C-BE32-E72D297353CC}">
                <c16:uniqueId val="{00000002-E564-488E-87DA-461AD03C158D}"/>
              </c:ext>
            </c:extLst>
          </c:dPt>
          <c:dPt>
            <c:idx val="3"/>
            <c:invertIfNegative val="0"/>
            <c:bubble3D val="0"/>
            <c:extLst>
              <c:ext xmlns:c16="http://schemas.microsoft.com/office/drawing/2014/chart" uri="{C3380CC4-5D6E-409C-BE32-E72D297353CC}">
                <c16:uniqueId val="{00000003-E564-488E-87DA-461AD03C158D}"/>
              </c:ext>
            </c:extLst>
          </c:dPt>
          <c:dPt>
            <c:idx val="4"/>
            <c:invertIfNegative val="0"/>
            <c:bubble3D val="0"/>
            <c:extLst>
              <c:ext xmlns:c16="http://schemas.microsoft.com/office/drawing/2014/chart" uri="{C3380CC4-5D6E-409C-BE32-E72D297353CC}">
                <c16:uniqueId val="{00000004-E564-488E-87DA-461AD03C158D}"/>
              </c:ext>
            </c:extLst>
          </c:dPt>
          <c:dPt>
            <c:idx val="5"/>
            <c:invertIfNegative val="0"/>
            <c:bubble3D val="0"/>
            <c:extLst>
              <c:ext xmlns:c16="http://schemas.microsoft.com/office/drawing/2014/chart" uri="{C3380CC4-5D6E-409C-BE32-E72D297353CC}">
                <c16:uniqueId val="{00000005-E564-488E-87DA-461AD03C158D}"/>
              </c:ext>
            </c:extLst>
          </c:dPt>
          <c:dPt>
            <c:idx val="6"/>
            <c:invertIfNegative val="0"/>
            <c:bubble3D val="0"/>
            <c:extLst>
              <c:ext xmlns:c16="http://schemas.microsoft.com/office/drawing/2014/chart" uri="{C3380CC4-5D6E-409C-BE32-E72D297353CC}">
                <c16:uniqueId val="{00000006-E564-488E-87DA-461AD03C158D}"/>
              </c:ext>
            </c:extLst>
          </c:dPt>
          <c:dPt>
            <c:idx val="7"/>
            <c:invertIfNegative val="0"/>
            <c:bubble3D val="0"/>
            <c:extLst>
              <c:ext xmlns:c16="http://schemas.microsoft.com/office/drawing/2014/chart" uri="{C3380CC4-5D6E-409C-BE32-E72D297353CC}">
                <c16:uniqueId val="{00000007-E564-488E-87DA-461AD03C158D}"/>
              </c:ext>
            </c:extLst>
          </c:dPt>
          <c:dLbls>
            <c:numFmt formatCode="0%" sourceLinked="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&lt;1 year</c:v>
                </c:pt>
                <c:pt idx="1">
                  <c:v>1–4 years</c:v>
                </c:pt>
                <c:pt idx="2">
                  <c:v>5–9 years</c:v>
                </c:pt>
                <c:pt idx="3">
                  <c:v>10–14 years</c:v>
                </c:pt>
                <c:pt idx="4">
                  <c:v>15–19 years</c:v>
                </c:pt>
                <c:pt idx="5">
                  <c:v>20–24 years</c:v>
                </c:pt>
                <c:pt idx="6">
                  <c:v>25–29 years</c:v>
                </c:pt>
                <c:pt idx="7">
                  <c:v>30–34 years</c:v>
                </c:pt>
                <c:pt idx="8">
                  <c:v>35–39 years</c:v>
                </c:pt>
                <c:pt idx="9">
                  <c:v>≥40 years</c:v>
                </c:pt>
                <c:pt idx="10">
                  <c:v>Unknown/missing</c:v>
                </c:pt>
              </c:strCache>
            </c:strRef>
          </c:cat>
          <c:val>
            <c:numRef>
              <c:f>Sheet1!$B$2:$B$12</c:f>
              <c:numCache>
                <c:formatCode>0%</c:formatCode>
                <c:ptCount val="11"/>
                <c:pt idx="0">
                  <c:v>0.224</c:v>
                </c:pt>
                <c:pt idx="1">
                  <c:v>0.15</c:v>
                </c:pt>
                <c:pt idx="2">
                  <c:v>0.113</c:v>
                </c:pt>
                <c:pt idx="3">
                  <c:v>7.3999999999999996E-2</c:v>
                </c:pt>
                <c:pt idx="4">
                  <c:v>7.0999999999999994E-2</c:v>
                </c:pt>
                <c:pt idx="5">
                  <c:v>7.2999999999999995E-2</c:v>
                </c:pt>
                <c:pt idx="6">
                  <c:v>4.9000000000000002E-2</c:v>
                </c:pt>
                <c:pt idx="7">
                  <c:v>5.7000000000000002E-2</c:v>
                </c:pt>
                <c:pt idx="8">
                  <c:v>3.3000000000000002E-2</c:v>
                </c:pt>
                <c:pt idx="9">
                  <c:v>9.1999999999999998E-2</c:v>
                </c:pt>
                <c:pt idx="10">
                  <c:v>6.2E-2</c:v>
                </c:pt>
              </c:numCache>
            </c:numRef>
          </c:val>
          <c:extLst>
            <c:ext xmlns:c16="http://schemas.microsoft.com/office/drawing/2014/chart" uri="{C3380CC4-5D6E-409C-BE32-E72D297353CC}">
              <c16:uniqueId val="{00000008-E564-488E-87DA-461AD03C158D}"/>
            </c:ext>
          </c:extLst>
        </c:ser>
        <c:dLbls>
          <c:showLegendKey val="0"/>
          <c:showVal val="0"/>
          <c:showCatName val="0"/>
          <c:showSerName val="0"/>
          <c:showPercent val="0"/>
          <c:showBubbleSize val="0"/>
        </c:dLbls>
        <c:gapWidth val="10"/>
        <c:axId val="438992488"/>
        <c:axId val="438984288"/>
      </c:barChart>
      <c:valAx>
        <c:axId val="438984288"/>
        <c:scaling>
          <c:orientation val="minMax"/>
        </c:scaling>
        <c:delete val="1"/>
        <c:axPos val="t"/>
        <c:numFmt formatCode="0%" sourceLinked="0"/>
        <c:majorTickMark val="out"/>
        <c:minorTickMark val="none"/>
        <c:tickLblPos val="nextTo"/>
        <c:crossAx val="438992488"/>
        <c:crosses val="autoZero"/>
        <c:crossBetween val="between"/>
      </c:valAx>
      <c:catAx>
        <c:axId val="438992488"/>
        <c:scaling>
          <c:orientation val="maxMin"/>
        </c:scaling>
        <c:delete val="0"/>
        <c:axPos val="l"/>
        <c:numFmt formatCode="General" sourceLinked="1"/>
        <c:majorTickMark val="none"/>
        <c:minorTickMark val="none"/>
        <c:tickLblPos val="nextTo"/>
        <c:spPr>
          <a:noFill/>
          <a:ln>
            <a:solidFill>
              <a:schemeClr val="bg1">
                <a:lumMod val="85000"/>
              </a:schemeClr>
            </a:solidFill>
          </a:ln>
          <a:effectLst/>
        </c:spPr>
        <c:txPr>
          <a:bodyPr rot="0" spcFirstLastPara="1" vertOverflow="ellipsis"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0"/>
        <c:noMultiLvlLbl val="0"/>
      </c:cat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681294120853652E-2"/>
          <c:y val="0.10572609081821029"/>
          <c:w val="0.89371398027262183"/>
          <c:h val="0.77242068191990898"/>
        </c:manualLayout>
      </c:layout>
      <c:barChart>
        <c:barDir val="col"/>
        <c:grouping val="stacked"/>
        <c:varyColors val="0"/>
        <c:ser>
          <c:idx val="1"/>
          <c:order val="0"/>
          <c:tx>
            <c:strRef>
              <c:f>Sheet1!$B$1</c:f>
              <c:strCache>
                <c:ptCount val="1"/>
                <c:pt idx="0">
                  <c:v>0–4 years</c:v>
                </c:pt>
              </c:strCache>
            </c:strRef>
          </c:tx>
          <c:spPr>
            <a:solidFill>
              <a:srgbClr val="762A83"/>
            </a:solidFill>
            <a:ln>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Sheet1!$B$3:$B$32</c:f>
              <c:numCache>
                <c:formatCode>#,##0</c:formatCode>
                <c:ptCount val="30"/>
                <c:pt idx="0">
                  <c:v>133</c:v>
                </c:pt>
                <c:pt idx="1">
                  <c:v>126</c:v>
                </c:pt>
                <c:pt idx="2">
                  <c:v>102</c:v>
                </c:pt>
                <c:pt idx="3">
                  <c:v>104</c:v>
                </c:pt>
                <c:pt idx="4">
                  <c:v>93</c:v>
                </c:pt>
                <c:pt idx="5">
                  <c:v>94</c:v>
                </c:pt>
                <c:pt idx="6">
                  <c:v>90</c:v>
                </c:pt>
                <c:pt idx="7">
                  <c:v>99</c:v>
                </c:pt>
                <c:pt idx="8">
                  <c:v>83</c:v>
                </c:pt>
                <c:pt idx="9">
                  <c:v>101</c:v>
                </c:pt>
                <c:pt idx="10">
                  <c:v>101</c:v>
                </c:pt>
                <c:pt idx="11">
                  <c:v>73</c:v>
                </c:pt>
                <c:pt idx="12">
                  <c:v>73</c:v>
                </c:pt>
                <c:pt idx="13">
                  <c:v>72</c:v>
                </c:pt>
                <c:pt idx="14">
                  <c:v>64</c:v>
                </c:pt>
                <c:pt idx="15">
                  <c:v>52</c:v>
                </c:pt>
                <c:pt idx="16">
                  <c:v>42</c:v>
                </c:pt>
                <c:pt idx="17">
                  <c:v>33</c:v>
                </c:pt>
                <c:pt idx="18">
                  <c:v>43</c:v>
                </c:pt>
                <c:pt idx="19">
                  <c:v>32</c:v>
                </c:pt>
                <c:pt idx="20">
                  <c:v>39</c:v>
                </c:pt>
                <c:pt idx="21">
                  <c:v>34</c:v>
                </c:pt>
                <c:pt idx="22">
                  <c:v>33</c:v>
                </c:pt>
                <c:pt idx="23">
                  <c:v>22</c:v>
                </c:pt>
                <c:pt idx="24">
                  <c:v>17</c:v>
                </c:pt>
                <c:pt idx="25">
                  <c:v>18</c:v>
                </c:pt>
                <c:pt idx="26">
                  <c:v>14</c:v>
                </c:pt>
                <c:pt idx="27">
                  <c:v>7</c:v>
                </c:pt>
                <c:pt idx="28">
                  <c:v>24</c:v>
                </c:pt>
                <c:pt idx="29">
                  <c:v>30</c:v>
                </c:pt>
              </c:numCache>
            </c:numRef>
          </c:val>
          <c:extLst>
            <c:ext xmlns:c16="http://schemas.microsoft.com/office/drawing/2014/chart" uri="{C3380CC4-5D6E-409C-BE32-E72D297353CC}">
              <c16:uniqueId val="{00000001-B81C-4096-B2C0-EBA77999F1AA}"/>
            </c:ext>
          </c:extLst>
        </c:ser>
        <c:ser>
          <c:idx val="2"/>
          <c:order val="1"/>
          <c:tx>
            <c:strRef>
              <c:f>Sheet1!$C$1</c:f>
              <c:strCache>
                <c:ptCount val="1"/>
                <c:pt idx="0">
                  <c:v>5–14 years</c:v>
                </c:pt>
              </c:strCache>
            </c:strRef>
          </c:tx>
          <c:spPr>
            <a:solidFill>
              <a:srgbClr val="AF8DC3"/>
            </a:solidFill>
            <a:ln w="25400">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Sheet1!$C$3:$C$32</c:f>
              <c:numCache>
                <c:formatCode>#,##0</c:formatCode>
                <c:ptCount val="30"/>
                <c:pt idx="0">
                  <c:v>257</c:v>
                </c:pt>
                <c:pt idx="1">
                  <c:v>228</c:v>
                </c:pt>
                <c:pt idx="2">
                  <c:v>212</c:v>
                </c:pt>
                <c:pt idx="3">
                  <c:v>184</c:v>
                </c:pt>
                <c:pt idx="4">
                  <c:v>161</c:v>
                </c:pt>
                <c:pt idx="5">
                  <c:v>176</c:v>
                </c:pt>
                <c:pt idx="6">
                  <c:v>168</c:v>
                </c:pt>
                <c:pt idx="7">
                  <c:v>173</c:v>
                </c:pt>
                <c:pt idx="8">
                  <c:v>166</c:v>
                </c:pt>
                <c:pt idx="9">
                  <c:v>168</c:v>
                </c:pt>
                <c:pt idx="10">
                  <c:v>182</c:v>
                </c:pt>
                <c:pt idx="11">
                  <c:v>170</c:v>
                </c:pt>
                <c:pt idx="12">
                  <c:v>130</c:v>
                </c:pt>
                <c:pt idx="13">
                  <c:v>134</c:v>
                </c:pt>
                <c:pt idx="14">
                  <c:v>141</c:v>
                </c:pt>
                <c:pt idx="15">
                  <c:v>95</c:v>
                </c:pt>
                <c:pt idx="16">
                  <c:v>114</c:v>
                </c:pt>
                <c:pt idx="17">
                  <c:v>87</c:v>
                </c:pt>
                <c:pt idx="18">
                  <c:v>94</c:v>
                </c:pt>
                <c:pt idx="19">
                  <c:v>68</c:v>
                </c:pt>
                <c:pt idx="20">
                  <c:v>72</c:v>
                </c:pt>
                <c:pt idx="21">
                  <c:v>66</c:v>
                </c:pt>
                <c:pt idx="22">
                  <c:v>68</c:v>
                </c:pt>
                <c:pt idx="23">
                  <c:v>74</c:v>
                </c:pt>
                <c:pt idx="24">
                  <c:v>66</c:v>
                </c:pt>
                <c:pt idx="25">
                  <c:v>54</c:v>
                </c:pt>
                <c:pt idx="26">
                  <c:v>49</c:v>
                </c:pt>
                <c:pt idx="27">
                  <c:v>56</c:v>
                </c:pt>
                <c:pt idx="28">
                  <c:v>58</c:v>
                </c:pt>
                <c:pt idx="29">
                  <c:v>99</c:v>
                </c:pt>
              </c:numCache>
            </c:numRef>
          </c:val>
          <c:extLst>
            <c:ext xmlns:c16="http://schemas.microsoft.com/office/drawing/2014/chart" uri="{C3380CC4-5D6E-409C-BE32-E72D297353CC}">
              <c16:uniqueId val="{00000002-B81C-4096-B2C0-EBA77999F1AA}"/>
            </c:ext>
          </c:extLst>
        </c:ser>
        <c:ser>
          <c:idx val="3"/>
          <c:order val="2"/>
          <c:tx>
            <c:strRef>
              <c:f>Sheet1!$D$1</c:f>
              <c:strCache>
                <c:ptCount val="1"/>
                <c:pt idx="0">
                  <c:v>15–24 years</c:v>
                </c:pt>
              </c:strCache>
            </c:strRef>
          </c:tx>
          <c:spPr>
            <a:solidFill>
              <a:srgbClr val="E2CBE3"/>
            </a:solidFill>
            <a:ln w="25400">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Sheet1!$D$3:$D$32</c:f>
              <c:numCache>
                <c:formatCode>#,##0</c:formatCode>
                <c:ptCount val="30"/>
                <c:pt idx="0">
                  <c:v>1093</c:v>
                </c:pt>
                <c:pt idx="1">
                  <c:v>1037</c:v>
                </c:pt>
                <c:pt idx="2">
                  <c:v>1051</c:v>
                </c:pt>
                <c:pt idx="3">
                  <c:v>1105</c:v>
                </c:pt>
                <c:pt idx="4">
                  <c:v>1071</c:v>
                </c:pt>
                <c:pt idx="5">
                  <c:v>1064</c:v>
                </c:pt>
                <c:pt idx="6">
                  <c:v>1155</c:v>
                </c:pt>
                <c:pt idx="7">
                  <c:v>1183</c:v>
                </c:pt>
                <c:pt idx="8">
                  <c:v>1111</c:v>
                </c:pt>
                <c:pt idx="9">
                  <c:v>1167</c:v>
                </c:pt>
                <c:pt idx="10">
                  <c:v>1161</c:v>
                </c:pt>
                <c:pt idx="11">
                  <c:v>1103</c:v>
                </c:pt>
                <c:pt idx="12">
                  <c:v>1106</c:v>
                </c:pt>
                <c:pt idx="13">
                  <c:v>1164</c:v>
                </c:pt>
                <c:pt idx="14">
                  <c:v>1037</c:v>
                </c:pt>
                <c:pt idx="15">
                  <c:v>900</c:v>
                </c:pt>
                <c:pt idx="16">
                  <c:v>826</c:v>
                </c:pt>
                <c:pt idx="17">
                  <c:v>716</c:v>
                </c:pt>
                <c:pt idx="18">
                  <c:v>673</c:v>
                </c:pt>
                <c:pt idx="19">
                  <c:v>661</c:v>
                </c:pt>
                <c:pt idx="20">
                  <c:v>668</c:v>
                </c:pt>
                <c:pt idx="21">
                  <c:v>648</c:v>
                </c:pt>
                <c:pt idx="22">
                  <c:v>658</c:v>
                </c:pt>
                <c:pt idx="23">
                  <c:v>590</c:v>
                </c:pt>
                <c:pt idx="24">
                  <c:v>613</c:v>
                </c:pt>
                <c:pt idx="25">
                  <c:v>594</c:v>
                </c:pt>
                <c:pt idx="26">
                  <c:v>467</c:v>
                </c:pt>
                <c:pt idx="27">
                  <c:v>441</c:v>
                </c:pt>
                <c:pt idx="28">
                  <c:v>587</c:v>
                </c:pt>
                <c:pt idx="29">
                  <c:v>766</c:v>
                </c:pt>
              </c:numCache>
            </c:numRef>
          </c:val>
          <c:extLst>
            <c:ext xmlns:c16="http://schemas.microsoft.com/office/drawing/2014/chart" uri="{C3380CC4-5D6E-409C-BE32-E72D297353CC}">
              <c16:uniqueId val="{00000003-B81C-4096-B2C0-EBA77999F1AA}"/>
            </c:ext>
          </c:extLst>
        </c:ser>
        <c:ser>
          <c:idx val="4"/>
          <c:order val="3"/>
          <c:tx>
            <c:strRef>
              <c:f>Sheet1!$E$1</c:f>
              <c:strCache>
                <c:ptCount val="1"/>
                <c:pt idx="0">
                  <c:v>25–44 years</c:v>
                </c:pt>
              </c:strCache>
            </c:strRef>
          </c:tx>
          <c:spPr>
            <a:solidFill>
              <a:srgbClr val="ACE1E2"/>
            </a:solidFill>
            <a:ln w="25400">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Sheet1!$E$3:$E$32</c:f>
              <c:numCache>
                <c:formatCode>#,##0</c:formatCode>
                <c:ptCount val="30"/>
                <c:pt idx="0">
                  <c:v>3106</c:v>
                </c:pt>
                <c:pt idx="1">
                  <c:v>3199</c:v>
                </c:pt>
                <c:pt idx="2">
                  <c:v>3154</c:v>
                </c:pt>
                <c:pt idx="3">
                  <c:v>3078</c:v>
                </c:pt>
                <c:pt idx="4">
                  <c:v>3146</c:v>
                </c:pt>
                <c:pt idx="5">
                  <c:v>3095</c:v>
                </c:pt>
                <c:pt idx="6">
                  <c:v>3078</c:v>
                </c:pt>
                <c:pt idx="7">
                  <c:v>3402</c:v>
                </c:pt>
                <c:pt idx="8">
                  <c:v>3282</c:v>
                </c:pt>
                <c:pt idx="9">
                  <c:v>3289</c:v>
                </c:pt>
                <c:pt idx="10">
                  <c:v>3293</c:v>
                </c:pt>
                <c:pt idx="11">
                  <c:v>3198</c:v>
                </c:pt>
                <c:pt idx="12">
                  <c:v>3263</c:v>
                </c:pt>
                <c:pt idx="13">
                  <c:v>3015</c:v>
                </c:pt>
                <c:pt idx="14">
                  <c:v>3073</c:v>
                </c:pt>
                <c:pt idx="15">
                  <c:v>2864</c:v>
                </c:pt>
                <c:pt idx="16">
                  <c:v>2660</c:v>
                </c:pt>
                <c:pt idx="17">
                  <c:v>2521</c:v>
                </c:pt>
                <c:pt idx="18">
                  <c:v>2372</c:v>
                </c:pt>
                <c:pt idx="19">
                  <c:v>2283</c:v>
                </c:pt>
                <c:pt idx="20">
                  <c:v>2164</c:v>
                </c:pt>
                <c:pt idx="21">
                  <c:v>2219</c:v>
                </c:pt>
                <c:pt idx="22">
                  <c:v>2207</c:v>
                </c:pt>
                <c:pt idx="23">
                  <c:v>2147</c:v>
                </c:pt>
                <c:pt idx="24">
                  <c:v>2140</c:v>
                </c:pt>
                <c:pt idx="25">
                  <c:v>1999</c:v>
                </c:pt>
                <c:pt idx="26">
                  <c:v>1613</c:v>
                </c:pt>
                <c:pt idx="27">
                  <c:v>1720</c:v>
                </c:pt>
                <c:pt idx="28">
                  <c:v>1979</c:v>
                </c:pt>
                <c:pt idx="29">
                  <c:v>2439</c:v>
                </c:pt>
              </c:numCache>
            </c:numRef>
          </c:val>
          <c:extLst>
            <c:ext xmlns:c16="http://schemas.microsoft.com/office/drawing/2014/chart" uri="{C3380CC4-5D6E-409C-BE32-E72D297353CC}">
              <c16:uniqueId val="{00000004-B81C-4096-B2C0-EBA77999F1AA}"/>
            </c:ext>
          </c:extLst>
        </c:ser>
        <c:ser>
          <c:idx val="5"/>
          <c:order val="4"/>
          <c:tx>
            <c:strRef>
              <c:f>Sheet1!$F$1</c:f>
              <c:strCache>
                <c:ptCount val="1"/>
                <c:pt idx="0">
                  <c:v>45–64 years</c:v>
                </c:pt>
              </c:strCache>
            </c:strRef>
          </c:tx>
          <c:spPr>
            <a:solidFill>
              <a:srgbClr val="4FBDC9"/>
            </a:solidFill>
            <a:ln w="25400">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Sheet1!$F$3:$F$32</c:f>
              <c:numCache>
                <c:formatCode>#,##0</c:formatCode>
                <c:ptCount val="30"/>
                <c:pt idx="0">
                  <c:v>1805</c:v>
                </c:pt>
                <c:pt idx="1">
                  <c:v>1967</c:v>
                </c:pt>
                <c:pt idx="2">
                  <c:v>1840</c:v>
                </c:pt>
                <c:pt idx="3">
                  <c:v>1854</c:v>
                </c:pt>
                <c:pt idx="4">
                  <c:v>1793</c:v>
                </c:pt>
                <c:pt idx="5">
                  <c:v>1823</c:v>
                </c:pt>
                <c:pt idx="6">
                  <c:v>1844</c:v>
                </c:pt>
                <c:pt idx="7">
                  <c:v>1881</c:v>
                </c:pt>
                <c:pt idx="8">
                  <c:v>1788</c:v>
                </c:pt>
                <c:pt idx="9">
                  <c:v>1946</c:v>
                </c:pt>
                <c:pt idx="10">
                  <c:v>1897</c:v>
                </c:pt>
                <c:pt idx="11">
                  <c:v>1851</c:v>
                </c:pt>
                <c:pt idx="12">
                  <c:v>1968</c:v>
                </c:pt>
                <c:pt idx="13">
                  <c:v>2044</c:v>
                </c:pt>
                <c:pt idx="14">
                  <c:v>1996</c:v>
                </c:pt>
                <c:pt idx="15">
                  <c:v>1791</c:v>
                </c:pt>
                <c:pt idx="16">
                  <c:v>1881</c:v>
                </c:pt>
                <c:pt idx="17">
                  <c:v>1825</c:v>
                </c:pt>
                <c:pt idx="18">
                  <c:v>1773</c:v>
                </c:pt>
                <c:pt idx="19">
                  <c:v>1734</c:v>
                </c:pt>
                <c:pt idx="20">
                  <c:v>1825</c:v>
                </c:pt>
                <c:pt idx="21">
                  <c:v>1893</c:v>
                </c:pt>
                <c:pt idx="22">
                  <c:v>1838</c:v>
                </c:pt>
                <c:pt idx="23">
                  <c:v>1902</c:v>
                </c:pt>
                <c:pt idx="24">
                  <c:v>1828</c:v>
                </c:pt>
                <c:pt idx="25">
                  <c:v>1865</c:v>
                </c:pt>
                <c:pt idx="26">
                  <c:v>1558</c:v>
                </c:pt>
                <c:pt idx="27">
                  <c:v>1740</c:v>
                </c:pt>
                <c:pt idx="28">
                  <c:v>1789</c:v>
                </c:pt>
                <c:pt idx="29">
                  <c:v>1974</c:v>
                </c:pt>
              </c:numCache>
            </c:numRef>
          </c:val>
          <c:extLst>
            <c:ext xmlns:c16="http://schemas.microsoft.com/office/drawing/2014/chart" uri="{C3380CC4-5D6E-409C-BE32-E72D297353CC}">
              <c16:uniqueId val="{00000005-B81C-4096-B2C0-EBA77999F1AA}"/>
            </c:ext>
          </c:extLst>
        </c:ser>
        <c:ser>
          <c:idx val="6"/>
          <c:order val="5"/>
          <c:tx>
            <c:strRef>
              <c:f>Sheet1!$G$1</c:f>
              <c:strCache>
                <c:ptCount val="1"/>
                <c:pt idx="0">
                  <c:v>≥65 years</c:v>
                </c:pt>
              </c:strCache>
            </c:strRef>
          </c:tx>
          <c:spPr>
            <a:solidFill>
              <a:srgbClr val="00788A"/>
            </a:solidFill>
            <a:ln>
              <a:noFill/>
            </a:ln>
            <a:effectLst/>
          </c:spPr>
          <c:invertIfNegative val="0"/>
          <c:cat>
            <c:numRef>
              <c:f>Sheet1!$A$3:$A$32</c:f>
              <c:numCache>
                <c:formatCode>General</c:formatCode>
                <c:ptCount val="30"/>
                <c:pt idx="1">
                  <c:v>1995</c:v>
                </c:pt>
                <c:pt idx="5">
                  <c:v>1999</c:v>
                </c:pt>
                <c:pt idx="9">
                  <c:v>2003</c:v>
                </c:pt>
                <c:pt idx="13">
                  <c:v>2007</c:v>
                </c:pt>
                <c:pt idx="17">
                  <c:v>2011</c:v>
                </c:pt>
                <c:pt idx="21">
                  <c:v>2015</c:v>
                </c:pt>
                <c:pt idx="25">
                  <c:v>2019</c:v>
                </c:pt>
                <c:pt idx="29">
                  <c:v>2023</c:v>
                </c:pt>
              </c:numCache>
            </c:numRef>
          </c:cat>
          <c:val>
            <c:numRef>
              <c:f>Sheet1!$G$3:$G$32</c:f>
              <c:numCache>
                <c:formatCode>#,##0</c:formatCode>
                <c:ptCount val="30"/>
                <c:pt idx="0">
                  <c:v>1378</c:v>
                </c:pt>
                <c:pt idx="1">
                  <c:v>1463</c:v>
                </c:pt>
                <c:pt idx="2">
                  <c:v>1403</c:v>
                </c:pt>
                <c:pt idx="3">
                  <c:v>1433</c:v>
                </c:pt>
                <c:pt idx="4">
                  <c:v>1363</c:v>
                </c:pt>
                <c:pt idx="5">
                  <c:v>1373</c:v>
                </c:pt>
                <c:pt idx="6">
                  <c:v>1302</c:v>
                </c:pt>
                <c:pt idx="7">
                  <c:v>1298</c:v>
                </c:pt>
                <c:pt idx="8">
                  <c:v>1305</c:v>
                </c:pt>
                <c:pt idx="9">
                  <c:v>1281</c:v>
                </c:pt>
                <c:pt idx="10">
                  <c:v>1244</c:v>
                </c:pt>
                <c:pt idx="11">
                  <c:v>1342</c:v>
                </c:pt>
                <c:pt idx="12">
                  <c:v>1300</c:v>
                </c:pt>
                <c:pt idx="13">
                  <c:v>1346</c:v>
                </c:pt>
                <c:pt idx="14">
                  <c:v>1327</c:v>
                </c:pt>
                <c:pt idx="15">
                  <c:v>1289</c:v>
                </c:pt>
                <c:pt idx="16">
                  <c:v>1238</c:v>
                </c:pt>
                <c:pt idx="17">
                  <c:v>1370</c:v>
                </c:pt>
                <c:pt idx="18">
                  <c:v>1344</c:v>
                </c:pt>
                <c:pt idx="19">
                  <c:v>1446</c:v>
                </c:pt>
                <c:pt idx="20">
                  <c:v>1496</c:v>
                </c:pt>
                <c:pt idx="21">
                  <c:v>1546</c:v>
                </c:pt>
                <c:pt idx="22">
                  <c:v>1548</c:v>
                </c:pt>
                <c:pt idx="23">
                  <c:v>1663</c:v>
                </c:pt>
                <c:pt idx="24">
                  <c:v>1688</c:v>
                </c:pt>
                <c:pt idx="25">
                  <c:v>1807</c:v>
                </c:pt>
                <c:pt idx="26">
                  <c:v>1405</c:v>
                </c:pt>
                <c:pt idx="27">
                  <c:v>1677</c:v>
                </c:pt>
                <c:pt idx="28">
                  <c:v>1746</c:v>
                </c:pt>
                <c:pt idx="29">
                  <c:v>1990</c:v>
                </c:pt>
              </c:numCache>
            </c:numRef>
          </c:val>
          <c:extLst>
            <c:ext xmlns:c16="http://schemas.microsoft.com/office/drawing/2014/chart" uri="{C3380CC4-5D6E-409C-BE32-E72D297353CC}">
              <c16:uniqueId val="{00000000-72EE-4008-8540-9693D3A21346}"/>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Year</a:t>
                </a:r>
              </a:p>
            </c:rich>
          </c:tx>
          <c:layout>
            <c:manualLayout>
              <c:xMode val="edge"/>
              <c:yMode val="edge"/>
              <c:x val="0.51118527469295638"/>
              <c:y val="0.9349578292861353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noMultiLvlLbl val="0"/>
      </c:catAx>
      <c:valAx>
        <c:axId val="62869567"/>
        <c:scaling>
          <c:orientation val="minMax"/>
          <c:max val="8500"/>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2000"/>
      </c:valAx>
      <c:spPr>
        <a:noFill/>
        <a:ln>
          <a:noFill/>
        </a:ln>
        <a:effectLst/>
      </c:spPr>
    </c:plotArea>
    <c:legend>
      <c:legendPos val="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850743498326267E-2"/>
          <c:y val="7.5700344708579351E-2"/>
          <c:w val="0.90633011006155817"/>
          <c:h val="0.77126189850943716"/>
        </c:manualLayout>
      </c:layout>
      <c:lineChart>
        <c:grouping val="standard"/>
        <c:varyColors val="0"/>
        <c:ser>
          <c:idx val="0"/>
          <c:order val="0"/>
          <c:tx>
            <c:strRef>
              <c:f>Sheet1!$B$1</c:f>
              <c:strCache>
                <c:ptCount val="1"/>
                <c:pt idx="0">
                  <c:v>&lt;1 year</c:v>
                </c:pt>
              </c:strCache>
            </c:strRef>
          </c:tx>
          <c:spPr>
            <a:ln w="31750" cap="rnd">
              <a:solidFill>
                <a:srgbClr val="0339A6"/>
              </a:solidFill>
              <a:round/>
            </a:ln>
            <a:effectLst/>
          </c:spPr>
          <c:marker>
            <c:symbol val="none"/>
          </c:marker>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Sheet1!$B$2:$B$15</c:f>
              <c:numCache>
                <c:formatCode>0.00</c:formatCode>
                <c:ptCount val="14"/>
                <c:pt idx="0">
                  <c:v>16.299363999408374</c:v>
                </c:pt>
                <c:pt idx="1">
                  <c:v>14.362026862026861</c:v>
                </c:pt>
                <c:pt idx="2">
                  <c:v>14.936507936507937</c:v>
                </c:pt>
                <c:pt idx="3">
                  <c:v>15.440231362467866</c:v>
                </c:pt>
                <c:pt idx="4">
                  <c:v>16.107918263090674</c:v>
                </c:pt>
                <c:pt idx="5">
                  <c:v>16.687480487043395</c:v>
                </c:pt>
                <c:pt idx="6">
                  <c:v>17.39609571788413</c:v>
                </c:pt>
                <c:pt idx="7">
                  <c:v>15.924363181747147</c:v>
                </c:pt>
                <c:pt idx="8">
                  <c:v>14.562342569269521</c:v>
                </c:pt>
                <c:pt idx="9">
                  <c:v>13.476408395139655</c:v>
                </c:pt>
                <c:pt idx="10">
                  <c:v>9.8119858989424209</c:v>
                </c:pt>
                <c:pt idx="11">
                  <c:v>9.6968622584648116</c:v>
                </c:pt>
                <c:pt idx="12">
                  <c:v>16.885007278020378</c:v>
                </c:pt>
                <c:pt idx="13">
                  <c:v>22.359227291409784</c:v>
                </c:pt>
              </c:numCache>
            </c:numRef>
          </c:val>
          <c:smooth val="0"/>
          <c:extLst>
            <c:ext xmlns:c16="http://schemas.microsoft.com/office/drawing/2014/chart" uri="{C3380CC4-5D6E-409C-BE32-E72D297353CC}">
              <c16:uniqueId val="{00000000-236B-455F-A152-4D5525B93FEE}"/>
            </c:ext>
          </c:extLst>
        </c:ser>
        <c:ser>
          <c:idx val="1"/>
          <c:order val="1"/>
          <c:tx>
            <c:strRef>
              <c:f>Sheet1!$C$1</c:f>
              <c:strCache>
                <c:ptCount val="1"/>
                <c:pt idx="0">
                  <c:v>1–4 years</c:v>
                </c:pt>
              </c:strCache>
            </c:strRef>
          </c:tx>
          <c:spPr>
            <a:ln w="31750" cap="rnd">
              <a:solidFill>
                <a:srgbClr val="04ADBF"/>
              </a:solidFill>
              <a:prstDash val="dash"/>
              <a:round/>
            </a:ln>
            <a:effectLst/>
          </c:spPr>
          <c:marker>
            <c:symbol val="none"/>
          </c:marker>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Sheet1!$C$2:$C$15</c:f>
              <c:numCache>
                <c:formatCode>0.00</c:formatCode>
                <c:ptCount val="14"/>
                <c:pt idx="0">
                  <c:v>18.858157077355418</c:v>
                </c:pt>
                <c:pt idx="1">
                  <c:v>17.155067155067155</c:v>
                </c:pt>
                <c:pt idx="2">
                  <c:v>17.61904761904762</c:v>
                </c:pt>
                <c:pt idx="3">
                  <c:v>16.050771208226223</c:v>
                </c:pt>
                <c:pt idx="4">
                  <c:v>14.910600255427841</c:v>
                </c:pt>
                <c:pt idx="5">
                  <c:v>15.985014049328756</c:v>
                </c:pt>
                <c:pt idx="6">
                  <c:v>15.554156171284635</c:v>
                </c:pt>
                <c:pt idx="7">
                  <c:v>16.518205969682761</c:v>
                </c:pt>
                <c:pt idx="8">
                  <c:v>16.81360201511335</c:v>
                </c:pt>
                <c:pt idx="9">
                  <c:v>16.790279311977276</c:v>
                </c:pt>
                <c:pt idx="10">
                  <c:v>17.841754798276536</c:v>
                </c:pt>
                <c:pt idx="11">
                  <c:v>15.493706789576317</c:v>
                </c:pt>
                <c:pt idx="12">
                  <c:v>13.892932233543586</c:v>
                </c:pt>
                <c:pt idx="13">
                  <c:v>15.043156596794081</c:v>
                </c:pt>
              </c:numCache>
            </c:numRef>
          </c:val>
          <c:smooth val="0"/>
          <c:extLst>
            <c:ext xmlns:c16="http://schemas.microsoft.com/office/drawing/2014/chart" uri="{C3380CC4-5D6E-409C-BE32-E72D297353CC}">
              <c16:uniqueId val="{00000001-236B-455F-A152-4D5525B93FEE}"/>
            </c:ext>
          </c:extLst>
        </c:ser>
        <c:ser>
          <c:idx val="2"/>
          <c:order val="2"/>
          <c:tx>
            <c:strRef>
              <c:f>Sheet1!$D$1</c:f>
              <c:strCache>
                <c:ptCount val="1"/>
                <c:pt idx="0">
                  <c:v>5–9 years</c:v>
                </c:pt>
              </c:strCache>
            </c:strRef>
          </c:tx>
          <c:spPr>
            <a:ln w="31750" cap="rnd">
              <a:solidFill>
                <a:srgbClr val="F2B705"/>
              </a:solidFill>
              <a:round/>
            </a:ln>
            <a:effectLst/>
          </c:spPr>
          <c:marker>
            <c:symbol val="none"/>
          </c:marker>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Sheet1!$D$2:$D$15</c:f>
              <c:numCache>
                <c:formatCode>0.00</c:formatCode>
                <c:ptCount val="14"/>
                <c:pt idx="0">
                  <c:v>14.701967164620619</c:v>
                </c:pt>
                <c:pt idx="1">
                  <c:v>15.903540903540902</c:v>
                </c:pt>
                <c:pt idx="2">
                  <c:v>14.920634920634921</c:v>
                </c:pt>
                <c:pt idx="3">
                  <c:v>14.026349614395887</c:v>
                </c:pt>
                <c:pt idx="4">
                  <c:v>13.729246487867178</c:v>
                </c:pt>
                <c:pt idx="5">
                  <c:v>12.347798938495162</c:v>
                </c:pt>
                <c:pt idx="6">
                  <c:v>11.996221662468514</c:v>
                </c:pt>
                <c:pt idx="7">
                  <c:v>11.798718549773401</c:v>
                </c:pt>
                <c:pt idx="8">
                  <c:v>10.894206549118387</c:v>
                </c:pt>
                <c:pt idx="9">
                  <c:v>10.935774025564147</c:v>
                </c:pt>
                <c:pt idx="10">
                  <c:v>12.612612612612612</c:v>
                </c:pt>
                <c:pt idx="11">
                  <c:v>13.738698812267328</c:v>
                </c:pt>
                <c:pt idx="12">
                  <c:v>12.97104965227236</c:v>
                </c:pt>
                <c:pt idx="13">
                  <c:v>11.330319221811207</c:v>
                </c:pt>
              </c:numCache>
            </c:numRef>
          </c:val>
          <c:smooth val="0"/>
          <c:extLst>
            <c:ext xmlns:c16="http://schemas.microsoft.com/office/drawing/2014/chart" uri="{C3380CC4-5D6E-409C-BE32-E72D297353CC}">
              <c16:uniqueId val="{00000002-236B-455F-A152-4D5525B93FEE}"/>
            </c:ext>
          </c:extLst>
        </c:ser>
        <c:ser>
          <c:idx val="3"/>
          <c:order val="3"/>
          <c:tx>
            <c:strRef>
              <c:f>Sheet1!$E$1</c:f>
              <c:strCache>
                <c:ptCount val="1"/>
                <c:pt idx="0">
                  <c:v>10–19 years</c:v>
                </c:pt>
              </c:strCache>
            </c:strRef>
          </c:tx>
          <c:spPr>
            <a:ln w="31750" cap="rnd">
              <a:solidFill>
                <a:srgbClr val="F28705"/>
              </a:solidFill>
              <a:prstDash val="dash"/>
              <a:round/>
            </a:ln>
            <a:effectLst/>
          </c:spPr>
          <c:marker>
            <c:symbol val="none"/>
          </c:marker>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Sheet1!$E$2:$E$15</c:f>
              <c:numCache>
                <c:formatCode>0.00</c:formatCode>
                <c:ptCount val="14"/>
                <c:pt idx="0">
                  <c:v>17.586155894098507</c:v>
                </c:pt>
                <c:pt idx="1">
                  <c:v>20.177045177045176</c:v>
                </c:pt>
                <c:pt idx="2">
                  <c:v>19.142857142857146</c:v>
                </c:pt>
                <c:pt idx="3">
                  <c:v>19.97107969151671</c:v>
                </c:pt>
                <c:pt idx="4">
                  <c:v>18.773946360153257</c:v>
                </c:pt>
                <c:pt idx="5">
                  <c:v>19.497346237901965</c:v>
                </c:pt>
                <c:pt idx="6">
                  <c:v>19.505667506297229</c:v>
                </c:pt>
                <c:pt idx="7">
                  <c:v>18.112205032036258</c:v>
                </c:pt>
                <c:pt idx="8">
                  <c:v>18.702770780856426</c:v>
                </c:pt>
                <c:pt idx="9">
                  <c:v>17.374151806848666</c:v>
                </c:pt>
                <c:pt idx="10">
                  <c:v>16.333725029377206</c:v>
                </c:pt>
                <c:pt idx="11">
                  <c:v>17.213260060273001</c:v>
                </c:pt>
                <c:pt idx="12">
                  <c:v>15.413229823710171</c:v>
                </c:pt>
                <c:pt idx="13">
                  <c:v>14.549938347718866</c:v>
                </c:pt>
              </c:numCache>
            </c:numRef>
          </c:val>
          <c:smooth val="0"/>
          <c:extLst>
            <c:ext xmlns:c16="http://schemas.microsoft.com/office/drawing/2014/chart" uri="{C3380CC4-5D6E-409C-BE32-E72D297353CC}">
              <c16:uniqueId val="{00000003-236B-455F-A152-4D5525B93FEE}"/>
            </c:ext>
          </c:extLst>
        </c:ser>
        <c:ser>
          <c:idx val="4"/>
          <c:order val="4"/>
          <c:tx>
            <c:strRef>
              <c:f>Sheet1!$F$1</c:f>
              <c:strCache>
                <c:ptCount val="1"/>
                <c:pt idx="0">
                  <c:v>≥20 years</c:v>
                </c:pt>
              </c:strCache>
            </c:strRef>
          </c:tx>
          <c:spPr>
            <a:ln w="31750" cap="rnd">
              <a:solidFill>
                <a:srgbClr val="F2380F"/>
              </a:solidFill>
              <a:round/>
            </a:ln>
            <a:effectLst/>
          </c:spPr>
          <c:marker>
            <c:symbol val="none"/>
          </c:marker>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Sheet1!$F$2:$F$15</c:f>
              <c:numCache>
                <c:formatCode>0.00</c:formatCode>
                <c:ptCount val="14"/>
                <c:pt idx="0">
                  <c:v>22.570625647093628</c:v>
                </c:pt>
                <c:pt idx="1">
                  <c:v>23.27533577533578</c:v>
                </c:pt>
                <c:pt idx="2">
                  <c:v>25.19047619047619</c:v>
                </c:pt>
                <c:pt idx="3">
                  <c:v>25.578406169665808</c:v>
                </c:pt>
                <c:pt idx="4">
                  <c:v>27.314814814814813</c:v>
                </c:pt>
                <c:pt idx="5">
                  <c:v>26.459569153918199</c:v>
                </c:pt>
                <c:pt idx="6">
                  <c:v>26.464105793450884</c:v>
                </c:pt>
                <c:pt idx="7">
                  <c:v>27.129238943584937</c:v>
                </c:pt>
                <c:pt idx="8">
                  <c:v>28.29030226700252</c:v>
                </c:pt>
                <c:pt idx="9">
                  <c:v>30.250907369417703</c:v>
                </c:pt>
                <c:pt idx="10">
                  <c:v>31.981981981981981</c:v>
                </c:pt>
                <c:pt idx="11">
                  <c:v>33.256514802340007</c:v>
                </c:pt>
                <c:pt idx="12">
                  <c:v>34.594856865599219</c:v>
                </c:pt>
                <c:pt idx="13">
                  <c:v>30.511028908069598</c:v>
                </c:pt>
              </c:numCache>
            </c:numRef>
          </c:val>
          <c:smooth val="0"/>
          <c:extLst>
            <c:ext xmlns:c16="http://schemas.microsoft.com/office/drawing/2014/chart" uri="{C3380CC4-5D6E-409C-BE32-E72D297353CC}">
              <c16:uniqueId val="{00000004-236B-455F-A152-4D5525B93FEE}"/>
            </c:ext>
          </c:extLst>
        </c:ser>
        <c:dLbls>
          <c:showLegendKey val="0"/>
          <c:showVal val="0"/>
          <c:showCatName val="0"/>
          <c:showSerName val="0"/>
          <c:showPercent val="0"/>
          <c:showBubbleSize val="0"/>
        </c:dLbls>
        <c:smooth val="0"/>
        <c:axId val="531148896"/>
        <c:axId val="531145288"/>
      </c:lineChart>
      <c:catAx>
        <c:axId val="531148896"/>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262626"/>
            </a:solidFill>
            <a:round/>
          </a:ln>
          <a:effectLst/>
        </c:spPr>
        <c:txPr>
          <a:bodyPr rot="-60000000" spcFirstLastPara="1" vertOverflow="ellipsis" vert="horz" wrap="square" anchor="ctr" anchorCtr="1"/>
          <a:lstStyle/>
          <a:p>
            <a:pPr>
              <a:defRPr sz="16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quot;%&quot;" sourceLinked="0"/>
        <c:majorTickMark val="out"/>
        <c:minorTickMark val="none"/>
        <c:tickLblPos val="nextTo"/>
        <c:spPr>
          <a:solidFill>
            <a:srgbClr val="FFFFFF"/>
          </a:solidFill>
          <a:ln w="9525">
            <a:solidFill>
              <a:srgbClr val="262626"/>
            </a:solidFill>
          </a:ln>
          <a:effectLst/>
        </c:spPr>
        <c:txPr>
          <a:bodyPr rot="-60000000" spcFirstLastPara="1" vertOverflow="ellipsis" vert="horz" wrap="square" anchor="ctr" anchorCtr="1"/>
          <a:lstStyle/>
          <a:p>
            <a:pPr>
              <a:defRPr sz="16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10"/>
      </c:valAx>
      <c:spPr>
        <a:solidFill>
          <a:srgbClr val="FFFFFF"/>
        </a:solidFill>
        <a:ln w="31750">
          <a:noFill/>
        </a:ln>
        <a:effectLst/>
      </c:spPr>
    </c:plotArea>
    <c:legend>
      <c:legendPos val="t"/>
      <c:legendEntry>
        <c:idx val="0"/>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2"/>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3"/>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4"/>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45_FDCBAA7F.xml><?xml version="1.0" encoding="utf-8"?>
<p188:cmLst xmlns:a="http://schemas.openxmlformats.org/drawingml/2006/main" xmlns:r="http://schemas.openxmlformats.org/officeDocument/2006/relationships" xmlns:p188="http://schemas.microsoft.com/office/powerpoint/2018/8/main">
  <p188:cm id="{48EB635F-8990-40A8-A6D4-A4AE88A7913A}" authorId="{D81BC70F-9F9C-F178-B496-C4DF76711D11}" created="2025-01-24T19:48:39.557">
    <ac:txMkLst xmlns:ac="http://schemas.microsoft.com/office/drawing/2013/main/command">
      <pc:docMk xmlns:pc="http://schemas.microsoft.com/office/powerpoint/2013/main/command"/>
      <pc:sldMk xmlns:pc="http://schemas.microsoft.com/office/powerpoint/2013/main/command" cId="4257983103" sldId="325"/>
      <ac:spMk id="4" creationId="{00000000-0000-0000-0000-000000000000}"/>
      <ac:txMk cp="0" len="31">
        <ac:context len="70" hash="2381868008"/>
      </ac:txMk>
    </ac:txMkLst>
    <p188:pos x="1247775" y="590550"/>
    <p188:txBody>
      <a:bodyPr/>
      <a:lstStyle/>
      <a:p>
        <a:r>
          <a:rPr lang="en-US"/>
          <a:t>It may be helpful to spell out on first use</a:t>
        </a:r>
      </a:p>
    </p188:txBody>
  </p188:cm>
</p188:cmLst>
</file>

<file path=ppt/comments/modernComment_265_3A226E7B.xml><?xml version="1.0" encoding="utf-8"?>
<p188:cmLst xmlns:a="http://schemas.openxmlformats.org/drawingml/2006/main" xmlns:r="http://schemas.openxmlformats.org/officeDocument/2006/relationships" xmlns:p188="http://schemas.microsoft.com/office/powerpoint/2018/8/main">
  <p188:cm id="{B91255BD-06FD-4B1D-AFB0-1E759A9F91AD}" authorId="{D81BC70F-9F9C-F178-B496-C4DF76711D11}" created="2025-01-24T19:51:02.555">
    <ac:txMkLst xmlns:ac="http://schemas.microsoft.com/office/drawing/2013/main/command">
      <pc:docMk xmlns:pc="http://schemas.microsoft.com/office/powerpoint/2013/main/command"/>
      <pc:sldMk xmlns:pc="http://schemas.microsoft.com/office/powerpoint/2013/main/command" cId="975335035" sldId="613"/>
      <ac:spMk id="54274" creationId="{DF71D31E-E54E-2219-A972-5C58E572FEAD}"/>
      <ac:txMk cp="0" len="29">
        <ac:context len="30" hash="2440218115"/>
      </ac:txMk>
    </ac:txMkLst>
    <p188:pos x="5776553" y="610006"/>
    <p188:txBody>
      <a:bodyPr/>
      <a:lstStyle/>
      <a:p>
        <a:r>
          <a:rPr lang="en-US"/>
          <a:t>This is a duplication of slide 10, not sure if this was intentional </a:t>
        </a:r>
      </a:p>
    </p188:txBody>
  </p188:cm>
</p188:cmLst>
</file>

<file path=ppt/drawings/drawing1.xml><?xml version="1.0" encoding="utf-8"?>
<c:userShapes xmlns:c="http://schemas.openxmlformats.org/drawingml/2006/chart">
  <cdr:relSizeAnchor xmlns:cdr="http://schemas.openxmlformats.org/drawingml/2006/chartDrawing">
    <cdr:from>
      <cdr:x>0.54593</cdr:x>
      <cdr:y>0.35428</cdr:y>
    </cdr:from>
    <cdr:to>
      <cdr:x>0.59934</cdr:x>
      <cdr:y>0.9745</cdr:y>
    </cdr:to>
    <cdr:sp macro="" textlink="">
      <cdr:nvSpPr>
        <cdr:cNvPr id="2" name="Right Brace 1">
          <a:extLst xmlns:a="http://schemas.openxmlformats.org/drawingml/2006/main">
            <a:ext uri="{FF2B5EF4-FFF2-40B4-BE49-F238E27FC236}">
              <a16:creationId xmlns:a16="http://schemas.microsoft.com/office/drawing/2014/main" id="{8CDA4406-BBFD-E25C-22D3-95B74BDB75B0}"/>
            </a:ext>
          </a:extLst>
        </cdr:cNvPr>
        <cdr:cNvSpPr/>
      </cdr:nvSpPr>
      <cdr:spPr>
        <a:xfrm xmlns:a="http://schemas.openxmlformats.org/drawingml/2006/main">
          <a:off x="6230071" y="1804228"/>
          <a:ext cx="609600" cy="3158500"/>
        </a:xfrm>
        <a:prstGeom xmlns:a="http://schemas.openxmlformats.org/drawingml/2006/main" prst="rightBrace">
          <a:avLst/>
        </a:prstGeom>
        <a:ln xmlns:a="http://schemas.openxmlformats.org/drawingml/2006/main" w="28575">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0.63431</cdr:x>
      <cdr:y>0.61296</cdr:y>
    </cdr:from>
    <cdr:to>
      <cdr:x>0.71272</cdr:x>
      <cdr:y>0.72779</cdr:y>
    </cdr:to>
    <cdr:sp macro="" textlink="">
      <cdr:nvSpPr>
        <cdr:cNvPr id="3" name="TextBox 3">
          <a:extLst xmlns:a="http://schemas.openxmlformats.org/drawingml/2006/main">
            <a:ext uri="{FF2B5EF4-FFF2-40B4-BE49-F238E27FC236}">
              <a16:creationId xmlns:a16="http://schemas.microsoft.com/office/drawing/2014/main" id="{A7045C90-1DC6-0EE1-2342-F0F2E507789F}"/>
            </a:ext>
          </a:extLst>
        </cdr:cNvPr>
        <cdr:cNvSpPr txBox="1"/>
      </cdr:nvSpPr>
      <cdr:spPr>
        <a:xfrm xmlns:a="http://schemas.openxmlformats.org/drawingml/2006/main">
          <a:off x="7238738" y="3121581"/>
          <a:ext cx="8947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3200" dirty="0">
              <a:solidFill>
                <a:srgbClr val="FF0000"/>
              </a:solidFill>
            </a:rPr>
            <a:t>50%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09BE2-7351-4EC6-BBE2-AAC96B33F59D}"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50038-19FB-470B-84E1-FF54FCAB8893}" type="slidenum">
              <a:rPr lang="en-US" smtClean="0"/>
              <a:t>‹#›</a:t>
            </a:fld>
            <a:endParaRPr lang="en-US"/>
          </a:p>
        </p:txBody>
      </p:sp>
    </p:spTree>
    <p:extLst>
      <p:ext uri="{BB962C8B-B14F-4D97-AF65-F5344CB8AC3E}">
        <p14:creationId xmlns:p14="http://schemas.microsoft.com/office/powerpoint/2010/main" val="42071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F9BDA-17E7-15C6-6C11-DCACFEAB0839}"/>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01B78166-7E89-B22D-8C38-D043023BBA4F}"/>
              </a:ext>
            </a:extLst>
          </p:cNvPr>
          <p:cNvSpPr>
            <a:spLocks noGrp="1" noChangeArrowheads="1"/>
          </p:cNvSpPr>
          <p:nvPr>
            <p:ph type="sldNum" sz="quarter" idx="5"/>
          </p:nvPr>
        </p:nvSpPr>
        <p:spPr>
          <a:noFill/>
        </p:spPr>
        <p:txBody>
          <a:bodyPr/>
          <a:lstStyle/>
          <a:p>
            <a:fld id="{DE08B6F8-11CE-448A-BEF9-E86E166AE400}" type="slidenum">
              <a:rPr lang="en-US" smtClean="0"/>
              <a:pPr/>
              <a:t>2</a:t>
            </a:fld>
            <a:endParaRPr lang="en-US"/>
          </a:p>
        </p:txBody>
      </p:sp>
      <p:sp>
        <p:nvSpPr>
          <p:cNvPr id="55298" name="Rectangle 2">
            <a:extLst>
              <a:ext uri="{FF2B5EF4-FFF2-40B4-BE49-F238E27FC236}">
                <a16:creationId xmlns:a16="http://schemas.microsoft.com/office/drawing/2014/main" id="{C04F8488-2160-C442-B675-DBA3A54D8ACF}"/>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409E5AE4-BE7D-7EFC-7E8B-C26AE2A863AC}"/>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0045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50038-19FB-470B-84E1-FF54FCAB8893}" type="slidenum">
              <a:rPr lang="en-US" smtClean="0"/>
              <a:t>16</a:t>
            </a:fld>
            <a:endParaRPr lang="en-US"/>
          </a:p>
        </p:txBody>
      </p:sp>
    </p:spTree>
    <p:extLst>
      <p:ext uri="{BB962C8B-B14F-4D97-AF65-F5344CB8AC3E}">
        <p14:creationId xmlns:p14="http://schemas.microsoft.com/office/powerpoint/2010/main" val="1763518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50038-19FB-470B-84E1-FF54FCAB8893}" type="slidenum">
              <a:rPr lang="en-US" smtClean="0"/>
              <a:t>18</a:t>
            </a:fld>
            <a:endParaRPr lang="en-US"/>
          </a:p>
        </p:txBody>
      </p:sp>
    </p:spTree>
    <p:extLst>
      <p:ext uri="{BB962C8B-B14F-4D97-AF65-F5344CB8AC3E}">
        <p14:creationId xmlns:p14="http://schemas.microsoft.com/office/powerpoint/2010/main" val="2197033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A14D-3823-29BD-B1B5-B76B7E7C92E9}"/>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342F6476-B5C6-1498-7CB3-11270D4E161D}"/>
              </a:ext>
            </a:extLst>
          </p:cNvPr>
          <p:cNvSpPr>
            <a:spLocks noGrp="1" noChangeArrowheads="1"/>
          </p:cNvSpPr>
          <p:nvPr>
            <p:ph type="sldNum" sz="quarter" idx="5"/>
          </p:nvPr>
        </p:nvSpPr>
        <p:spPr>
          <a:noFill/>
        </p:spPr>
        <p:txBody>
          <a:bodyPr/>
          <a:lstStyle/>
          <a:p>
            <a:fld id="{DE08B6F8-11CE-448A-BEF9-E86E166AE400}" type="slidenum">
              <a:rPr lang="en-US" smtClean="0"/>
              <a:pPr/>
              <a:t>20</a:t>
            </a:fld>
            <a:endParaRPr lang="en-US"/>
          </a:p>
        </p:txBody>
      </p:sp>
      <p:sp>
        <p:nvSpPr>
          <p:cNvPr id="55298" name="Rectangle 2">
            <a:extLst>
              <a:ext uri="{FF2B5EF4-FFF2-40B4-BE49-F238E27FC236}">
                <a16:creationId xmlns:a16="http://schemas.microsoft.com/office/drawing/2014/main" id="{CAD612BA-4841-BFF9-CD99-7526652638D1}"/>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5620ADEB-2946-F63D-E8FD-50CFAF2A2404}"/>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6402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MIIT TB in 7 of 3986 with</a:t>
            </a:r>
            <a:r>
              <a:rPr lang="en-US" baseline="0" dirty="0"/>
              <a:t> 3 HP and 15 of 3745 with INH x 9 months  Completion 82.1% 3 HP and 69 % INH x 9  Hepatotoxicity 0.4% and 2.7%</a:t>
            </a:r>
            <a:endParaRPr lang="en-US" dirty="0"/>
          </a:p>
        </p:txBody>
      </p:sp>
      <p:sp>
        <p:nvSpPr>
          <p:cNvPr id="4" name="Slide Number Placeholder 3"/>
          <p:cNvSpPr>
            <a:spLocks noGrp="1"/>
          </p:cNvSpPr>
          <p:nvPr>
            <p:ph type="sldNum" sz="quarter" idx="10"/>
          </p:nvPr>
        </p:nvSpPr>
        <p:spPr/>
        <p:txBody>
          <a:bodyPr/>
          <a:lstStyle/>
          <a:p>
            <a:pPr defTabSz="921807">
              <a:defRPr/>
            </a:pPr>
            <a:fld id="{286BD3EB-2F9F-4213-A047-088B7E07373C}" type="slidenum">
              <a:rPr lang="en-US">
                <a:solidFill>
                  <a:prstClr val="black"/>
                </a:solidFill>
                <a:latin typeface="Calibri" panose="020F0502020204030204"/>
              </a:rPr>
              <a:pPr defTabSz="92180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05680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26236-5FE8-5A7D-384A-3B6D8E73B3F4}"/>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941DB745-C19E-C287-C8B0-8EC1E2E16C20}"/>
              </a:ext>
            </a:extLst>
          </p:cNvPr>
          <p:cNvSpPr>
            <a:spLocks noGrp="1" noChangeArrowheads="1"/>
          </p:cNvSpPr>
          <p:nvPr>
            <p:ph type="sldNum" sz="quarter" idx="5"/>
          </p:nvPr>
        </p:nvSpPr>
        <p:spPr>
          <a:noFill/>
        </p:spPr>
        <p:txBody>
          <a:bodyPr/>
          <a:lstStyle/>
          <a:p>
            <a:fld id="{DE08B6F8-11CE-448A-BEF9-E86E166AE400}" type="slidenum">
              <a:rPr lang="en-US" smtClean="0"/>
              <a:pPr/>
              <a:t>25</a:t>
            </a:fld>
            <a:endParaRPr lang="en-US"/>
          </a:p>
        </p:txBody>
      </p:sp>
      <p:sp>
        <p:nvSpPr>
          <p:cNvPr id="55298" name="Rectangle 2">
            <a:extLst>
              <a:ext uri="{FF2B5EF4-FFF2-40B4-BE49-F238E27FC236}">
                <a16:creationId xmlns:a16="http://schemas.microsoft.com/office/drawing/2014/main" id="{2B201D6F-0261-0FFE-7970-47523098B8F4}"/>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D27E6500-C784-5F5A-5D13-99CB7BFD8440}"/>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06387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6D298-F9BD-3229-D1BA-A966B2DC8B69}"/>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90536897-EFE1-9D57-9057-2D93364BA001}"/>
              </a:ext>
            </a:extLst>
          </p:cNvPr>
          <p:cNvSpPr>
            <a:spLocks noGrp="1" noChangeArrowheads="1"/>
          </p:cNvSpPr>
          <p:nvPr>
            <p:ph type="sldNum" sz="quarter" idx="5"/>
          </p:nvPr>
        </p:nvSpPr>
        <p:spPr>
          <a:noFill/>
        </p:spPr>
        <p:txBody>
          <a:bodyPr/>
          <a:lstStyle/>
          <a:p>
            <a:fld id="{DE08B6F8-11CE-448A-BEF9-E86E166AE400}" type="slidenum">
              <a:rPr lang="en-US" smtClean="0"/>
              <a:pPr/>
              <a:t>28</a:t>
            </a:fld>
            <a:endParaRPr lang="en-US"/>
          </a:p>
        </p:txBody>
      </p:sp>
      <p:sp>
        <p:nvSpPr>
          <p:cNvPr id="55298" name="Rectangle 2">
            <a:extLst>
              <a:ext uri="{FF2B5EF4-FFF2-40B4-BE49-F238E27FC236}">
                <a16:creationId xmlns:a16="http://schemas.microsoft.com/office/drawing/2014/main" id="{B3FBA0E6-B6E0-7E22-0973-86B037BAB1E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75666402-5B0F-70F5-C5E1-819D2C730E35}"/>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1790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F3DA-924B-33AE-0FA0-2126A8E03E51}"/>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F7F84BEB-86E1-C97F-ED29-BA1D4C3678BD}"/>
              </a:ext>
            </a:extLst>
          </p:cNvPr>
          <p:cNvSpPr>
            <a:spLocks noGrp="1" noChangeArrowheads="1"/>
          </p:cNvSpPr>
          <p:nvPr>
            <p:ph type="sldNum" sz="quarter" idx="5"/>
          </p:nvPr>
        </p:nvSpPr>
        <p:spPr>
          <a:noFill/>
        </p:spPr>
        <p:txBody>
          <a:bodyPr/>
          <a:lstStyle/>
          <a:p>
            <a:fld id="{DE08B6F8-11CE-448A-BEF9-E86E166AE400}" type="slidenum">
              <a:rPr lang="en-US" smtClean="0"/>
              <a:pPr/>
              <a:t>29</a:t>
            </a:fld>
            <a:endParaRPr lang="en-US"/>
          </a:p>
        </p:txBody>
      </p:sp>
      <p:sp>
        <p:nvSpPr>
          <p:cNvPr id="55298" name="Rectangle 2">
            <a:extLst>
              <a:ext uri="{FF2B5EF4-FFF2-40B4-BE49-F238E27FC236}">
                <a16:creationId xmlns:a16="http://schemas.microsoft.com/office/drawing/2014/main" id="{B2AEFC6C-50E3-2B90-38F5-8B732CBE01C3}"/>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23BCB3A-753C-3BB3-783D-CAB2C4B8370E}"/>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97612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A3DBD-6B8E-98BE-FA91-62C797F74F4E}"/>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46751551-4676-D607-70DF-9C8FD6F6F856}"/>
              </a:ext>
            </a:extLst>
          </p:cNvPr>
          <p:cNvSpPr>
            <a:spLocks noGrp="1" noChangeArrowheads="1"/>
          </p:cNvSpPr>
          <p:nvPr>
            <p:ph type="sldNum" sz="quarter" idx="5"/>
          </p:nvPr>
        </p:nvSpPr>
        <p:spPr>
          <a:noFill/>
        </p:spPr>
        <p:txBody>
          <a:bodyPr/>
          <a:lstStyle/>
          <a:p>
            <a:fld id="{DE08B6F8-11CE-448A-BEF9-E86E166AE400}" type="slidenum">
              <a:rPr lang="en-US" smtClean="0"/>
              <a:pPr/>
              <a:t>30</a:t>
            </a:fld>
            <a:endParaRPr lang="en-US"/>
          </a:p>
        </p:txBody>
      </p:sp>
      <p:sp>
        <p:nvSpPr>
          <p:cNvPr id="55298" name="Rectangle 2">
            <a:extLst>
              <a:ext uri="{FF2B5EF4-FFF2-40B4-BE49-F238E27FC236}">
                <a16:creationId xmlns:a16="http://schemas.microsoft.com/office/drawing/2014/main" id="{467D8583-CA2E-2A73-CA9F-6A8990C8BE33}"/>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8BEE356-E043-298C-6F1E-FE0B3C47940A}"/>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0063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67075-5C04-E652-C50C-8242F6B0F20D}"/>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26B7B113-9E17-2A25-9657-9C8D544F0814}"/>
              </a:ext>
            </a:extLst>
          </p:cNvPr>
          <p:cNvSpPr>
            <a:spLocks noGrp="1" noChangeArrowheads="1"/>
          </p:cNvSpPr>
          <p:nvPr>
            <p:ph type="sldNum" sz="quarter" idx="5"/>
          </p:nvPr>
        </p:nvSpPr>
        <p:spPr>
          <a:noFill/>
        </p:spPr>
        <p:txBody>
          <a:bodyPr/>
          <a:lstStyle/>
          <a:p>
            <a:fld id="{DE08B6F8-11CE-448A-BEF9-E86E166AE400}" type="slidenum">
              <a:rPr lang="en-US" smtClean="0"/>
              <a:pPr/>
              <a:t>31</a:t>
            </a:fld>
            <a:endParaRPr lang="en-US"/>
          </a:p>
        </p:txBody>
      </p:sp>
      <p:sp>
        <p:nvSpPr>
          <p:cNvPr id="55298" name="Rectangle 2">
            <a:extLst>
              <a:ext uri="{FF2B5EF4-FFF2-40B4-BE49-F238E27FC236}">
                <a16:creationId xmlns:a16="http://schemas.microsoft.com/office/drawing/2014/main" id="{448FA861-7D1A-1ACB-BCA2-9707164B6117}"/>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E85E8595-90A9-A831-F21F-BE0485B5B01C}"/>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95596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858B1-16E7-E2FA-D105-475A6797ACA8}"/>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0C1311C2-D09A-8BA8-EEB0-D85CC55C2178}"/>
              </a:ext>
            </a:extLst>
          </p:cNvPr>
          <p:cNvSpPr>
            <a:spLocks noGrp="1" noChangeArrowheads="1"/>
          </p:cNvSpPr>
          <p:nvPr>
            <p:ph type="sldNum" sz="quarter" idx="5"/>
          </p:nvPr>
        </p:nvSpPr>
        <p:spPr>
          <a:noFill/>
        </p:spPr>
        <p:txBody>
          <a:bodyPr/>
          <a:lstStyle/>
          <a:p>
            <a:fld id="{DE08B6F8-11CE-448A-BEF9-E86E166AE400}" type="slidenum">
              <a:rPr lang="en-US" smtClean="0"/>
              <a:pPr/>
              <a:t>32</a:t>
            </a:fld>
            <a:endParaRPr lang="en-US"/>
          </a:p>
        </p:txBody>
      </p:sp>
      <p:sp>
        <p:nvSpPr>
          <p:cNvPr id="55298" name="Rectangle 2">
            <a:extLst>
              <a:ext uri="{FF2B5EF4-FFF2-40B4-BE49-F238E27FC236}">
                <a16:creationId xmlns:a16="http://schemas.microsoft.com/office/drawing/2014/main" id="{3F255E96-F16B-083F-62D4-C2755D239E69}"/>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2296205-3135-BC74-AC98-CCEC0B36AE94}"/>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613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791D-F664-2CBF-49ED-492734DF8DD2}"/>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85D1F014-1A95-3147-7772-F306B69B012B}"/>
              </a:ext>
            </a:extLst>
          </p:cNvPr>
          <p:cNvSpPr>
            <a:spLocks noGrp="1" noChangeArrowheads="1"/>
          </p:cNvSpPr>
          <p:nvPr>
            <p:ph type="sldNum" sz="quarter" idx="5"/>
          </p:nvPr>
        </p:nvSpPr>
        <p:spPr>
          <a:noFill/>
        </p:spPr>
        <p:txBody>
          <a:bodyPr/>
          <a:lstStyle/>
          <a:p>
            <a:fld id="{DE08B6F8-11CE-448A-BEF9-E86E166AE400}" type="slidenum">
              <a:rPr lang="en-US" smtClean="0"/>
              <a:pPr/>
              <a:t>3</a:t>
            </a:fld>
            <a:endParaRPr lang="en-US"/>
          </a:p>
        </p:txBody>
      </p:sp>
      <p:sp>
        <p:nvSpPr>
          <p:cNvPr id="55298" name="Rectangle 2">
            <a:extLst>
              <a:ext uri="{FF2B5EF4-FFF2-40B4-BE49-F238E27FC236}">
                <a16:creationId xmlns:a16="http://schemas.microsoft.com/office/drawing/2014/main" id="{3020F03D-2648-2CC8-3646-CA8A1F72E348}"/>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7F56A15-B6FF-1852-40FE-36A0EEAD7082}"/>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16143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6E87-0C70-B0DF-E54A-614DB7C5EC4E}"/>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7EEE77E0-E7E1-1D78-C1A0-EEEAF48D4C4F}"/>
              </a:ext>
            </a:extLst>
          </p:cNvPr>
          <p:cNvSpPr>
            <a:spLocks noGrp="1" noChangeArrowheads="1"/>
          </p:cNvSpPr>
          <p:nvPr>
            <p:ph type="sldNum" sz="quarter" idx="5"/>
          </p:nvPr>
        </p:nvSpPr>
        <p:spPr>
          <a:noFill/>
        </p:spPr>
        <p:txBody>
          <a:bodyPr/>
          <a:lstStyle/>
          <a:p>
            <a:fld id="{DE08B6F8-11CE-448A-BEF9-E86E166AE400}" type="slidenum">
              <a:rPr lang="en-US" smtClean="0"/>
              <a:pPr/>
              <a:t>33</a:t>
            </a:fld>
            <a:endParaRPr lang="en-US"/>
          </a:p>
        </p:txBody>
      </p:sp>
      <p:sp>
        <p:nvSpPr>
          <p:cNvPr id="55298" name="Rectangle 2">
            <a:extLst>
              <a:ext uri="{FF2B5EF4-FFF2-40B4-BE49-F238E27FC236}">
                <a16:creationId xmlns:a16="http://schemas.microsoft.com/office/drawing/2014/main" id="{A5D5036F-D0E0-2CAE-6DE5-AB2106C0B9AE}"/>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C09EA394-2FDB-B251-4130-E9316D375A86}"/>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0436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1B5BB-4F5E-2D22-E60A-E5F103482933}"/>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30A5A937-1F20-6503-B403-FE85F446CA8C}"/>
              </a:ext>
            </a:extLst>
          </p:cNvPr>
          <p:cNvSpPr>
            <a:spLocks noGrp="1" noChangeArrowheads="1"/>
          </p:cNvSpPr>
          <p:nvPr>
            <p:ph type="sldNum" sz="quarter" idx="5"/>
          </p:nvPr>
        </p:nvSpPr>
        <p:spPr>
          <a:noFill/>
        </p:spPr>
        <p:txBody>
          <a:bodyPr/>
          <a:lstStyle/>
          <a:p>
            <a:fld id="{DE08B6F8-11CE-448A-BEF9-E86E166AE400}" type="slidenum">
              <a:rPr lang="en-US" smtClean="0"/>
              <a:pPr/>
              <a:t>36</a:t>
            </a:fld>
            <a:endParaRPr lang="en-US"/>
          </a:p>
        </p:txBody>
      </p:sp>
      <p:sp>
        <p:nvSpPr>
          <p:cNvPr id="55298" name="Rectangle 2">
            <a:extLst>
              <a:ext uri="{FF2B5EF4-FFF2-40B4-BE49-F238E27FC236}">
                <a16:creationId xmlns:a16="http://schemas.microsoft.com/office/drawing/2014/main" id="{26099FAE-2B59-24D2-A41E-5BB877CB6A3B}"/>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F6CAB14F-F04D-7BA4-582C-488A1F714641}"/>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83526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E3FD9-3297-EE3E-039A-FF74FDF7421F}"/>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FF04E9D5-B62C-0ED2-60AC-7979C5AA8860}"/>
              </a:ext>
            </a:extLst>
          </p:cNvPr>
          <p:cNvSpPr>
            <a:spLocks noGrp="1" noChangeArrowheads="1"/>
          </p:cNvSpPr>
          <p:nvPr>
            <p:ph type="sldNum" sz="quarter" idx="5"/>
          </p:nvPr>
        </p:nvSpPr>
        <p:spPr>
          <a:noFill/>
        </p:spPr>
        <p:txBody>
          <a:bodyPr/>
          <a:lstStyle/>
          <a:p>
            <a:fld id="{DE08B6F8-11CE-448A-BEF9-E86E166AE400}" type="slidenum">
              <a:rPr lang="en-US" smtClean="0"/>
              <a:pPr/>
              <a:t>37</a:t>
            </a:fld>
            <a:endParaRPr lang="en-US"/>
          </a:p>
        </p:txBody>
      </p:sp>
      <p:sp>
        <p:nvSpPr>
          <p:cNvPr id="55298" name="Rectangle 2">
            <a:extLst>
              <a:ext uri="{FF2B5EF4-FFF2-40B4-BE49-F238E27FC236}">
                <a16:creationId xmlns:a16="http://schemas.microsoft.com/office/drawing/2014/main" id="{BFD4D856-054D-AD3E-1F43-29087CA514E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DE754AAF-A3BB-FBDD-BDC8-0C523A11EECD}"/>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10758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C4F43-030E-5255-25C4-34D6C5F358A2}"/>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C342AF6A-D2D7-08E9-05A4-9066EAEC8F7A}"/>
              </a:ext>
            </a:extLst>
          </p:cNvPr>
          <p:cNvSpPr>
            <a:spLocks noGrp="1" noChangeArrowheads="1"/>
          </p:cNvSpPr>
          <p:nvPr>
            <p:ph type="sldNum" sz="quarter" idx="5"/>
          </p:nvPr>
        </p:nvSpPr>
        <p:spPr>
          <a:noFill/>
        </p:spPr>
        <p:txBody>
          <a:bodyPr/>
          <a:lstStyle/>
          <a:p>
            <a:fld id="{DE08B6F8-11CE-448A-BEF9-E86E166AE400}" type="slidenum">
              <a:rPr lang="en-US" smtClean="0"/>
              <a:pPr/>
              <a:t>38</a:t>
            </a:fld>
            <a:endParaRPr lang="en-US"/>
          </a:p>
        </p:txBody>
      </p:sp>
      <p:sp>
        <p:nvSpPr>
          <p:cNvPr id="55298" name="Rectangle 2">
            <a:extLst>
              <a:ext uri="{FF2B5EF4-FFF2-40B4-BE49-F238E27FC236}">
                <a16:creationId xmlns:a16="http://schemas.microsoft.com/office/drawing/2014/main" id="{D77ED466-2E7D-CA2B-F874-D0D824211B32}"/>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4F474AD3-8AC1-42CA-EF31-282125845FD3}"/>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89235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FF151C0-7462-4AA7-BBFB-9B6B439BE687}" type="slidenum">
              <a:rPr lang="en-US" smtClean="0"/>
              <a:pPr/>
              <a:t>40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4B535-D371-1C70-DDC6-BB50DFE5EE2A}"/>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E854A3A0-8EC4-434F-9234-92C06FB3AE60}"/>
              </a:ext>
            </a:extLst>
          </p:cNvPr>
          <p:cNvSpPr>
            <a:spLocks noGrp="1" noChangeArrowheads="1"/>
          </p:cNvSpPr>
          <p:nvPr>
            <p:ph type="sldNum" sz="quarter" idx="5"/>
          </p:nvPr>
        </p:nvSpPr>
        <p:spPr>
          <a:noFill/>
        </p:spPr>
        <p:txBody>
          <a:bodyPr/>
          <a:lstStyle/>
          <a:p>
            <a:fld id="{DE08B6F8-11CE-448A-BEF9-E86E166AE400}" type="slidenum">
              <a:rPr lang="en-US" smtClean="0"/>
              <a:pPr/>
              <a:t>41</a:t>
            </a:fld>
            <a:endParaRPr lang="en-US"/>
          </a:p>
        </p:txBody>
      </p:sp>
      <p:sp>
        <p:nvSpPr>
          <p:cNvPr id="55298" name="Rectangle 2">
            <a:extLst>
              <a:ext uri="{FF2B5EF4-FFF2-40B4-BE49-F238E27FC236}">
                <a16:creationId xmlns:a16="http://schemas.microsoft.com/office/drawing/2014/main" id="{D7DED807-6FE4-FF81-2E10-5276FE0C674B}"/>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78D9B5CE-8761-EE9F-2D15-0DBF670F554C}"/>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7464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9DA69-FBBF-D4F3-4C9D-E864CF465104}"/>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5D80D5AF-0A68-3719-1BFF-9A005CE781E3}"/>
              </a:ext>
            </a:extLst>
          </p:cNvPr>
          <p:cNvSpPr>
            <a:spLocks noGrp="1" noChangeArrowheads="1"/>
          </p:cNvSpPr>
          <p:nvPr>
            <p:ph type="sldNum" sz="quarter" idx="5"/>
          </p:nvPr>
        </p:nvSpPr>
        <p:spPr>
          <a:noFill/>
        </p:spPr>
        <p:txBody>
          <a:bodyPr/>
          <a:lstStyle/>
          <a:p>
            <a:fld id="{DE08B6F8-11CE-448A-BEF9-E86E166AE400}" type="slidenum">
              <a:rPr lang="en-US" smtClean="0"/>
              <a:pPr/>
              <a:t>42</a:t>
            </a:fld>
            <a:endParaRPr lang="en-US"/>
          </a:p>
        </p:txBody>
      </p:sp>
      <p:sp>
        <p:nvSpPr>
          <p:cNvPr id="55298" name="Rectangle 2">
            <a:extLst>
              <a:ext uri="{FF2B5EF4-FFF2-40B4-BE49-F238E27FC236}">
                <a16:creationId xmlns:a16="http://schemas.microsoft.com/office/drawing/2014/main" id="{5645148F-44EA-C516-9B6C-30AA3D3FB5C9}"/>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24B1F482-4CA1-84F7-CEC7-1DFF9F3456EA}"/>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948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E523-6533-534A-0548-B43B56C539AD}"/>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F49E7267-95E8-E64E-41D7-999AA3B312D5}"/>
              </a:ext>
            </a:extLst>
          </p:cNvPr>
          <p:cNvSpPr>
            <a:spLocks noGrp="1" noChangeArrowheads="1"/>
          </p:cNvSpPr>
          <p:nvPr>
            <p:ph type="sldNum" sz="quarter" idx="5"/>
          </p:nvPr>
        </p:nvSpPr>
        <p:spPr>
          <a:noFill/>
        </p:spPr>
        <p:txBody>
          <a:bodyPr/>
          <a:lstStyle/>
          <a:p>
            <a:fld id="{DE08B6F8-11CE-448A-BEF9-E86E166AE400}" type="slidenum">
              <a:rPr lang="en-US" smtClean="0"/>
              <a:pPr/>
              <a:t>4</a:t>
            </a:fld>
            <a:endParaRPr lang="en-US"/>
          </a:p>
        </p:txBody>
      </p:sp>
      <p:sp>
        <p:nvSpPr>
          <p:cNvPr id="55298" name="Rectangle 2">
            <a:extLst>
              <a:ext uri="{FF2B5EF4-FFF2-40B4-BE49-F238E27FC236}">
                <a16:creationId xmlns:a16="http://schemas.microsoft.com/office/drawing/2014/main" id="{139642F2-59E0-4258-84FF-3AB20F485E61}"/>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C18F8B80-7969-31C7-583A-AA1612676FD9}"/>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8538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DE08B6F8-11CE-448A-BEF9-E86E166AE400}" type="slidenum">
              <a:rPr lang="en-US" smtClean="0"/>
              <a:pPr/>
              <a:t>5</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6808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A14D-3823-29BD-B1B5-B76B7E7C92E9}"/>
            </a:ext>
          </a:extLst>
        </p:cNvPr>
        <p:cNvGrpSpPr/>
        <p:nvPr/>
      </p:nvGrpSpPr>
      <p:grpSpPr>
        <a:xfrm>
          <a:off x="0" y="0"/>
          <a:ext cx="0" cy="0"/>
          <a:chOff x="0" y="0"/>
          <a:chExt cx="0" cy="0"/>
        </a:xfrm>
      </p:grpSpPr>
      <p:sp>
        <p:nvSpPr>
          <p:cNvPr id="55297" name="Rectangle 7">
            <a:extLst>
              <a:ext uri="{FF2B5EF4-FFF2-40B4-BE49-F238E27FC236}">
                <a16:creationId xmlns:a16="http://schemas.microsoft.com/office/drawing/2014/main" id="{342F6476-B5C6-1498-7CB3-11270D4E161D}"/>
              </a:ext>
            </a:extLst>
          </p:cNvPr>
          <p:cNvSpPr>
            <a:spLocks noGrp="1" noChangeArrowheads="1"/>
          </p:cNvSpPr>
          <p:nvPr>
            <p:ph type="sldNum" sz="quarter" idx="5"/>
          </p:nvPr>
        </p:nvSpPr>
        <p:spPr>
          <a:noFill/>
        </p:spPr>
        <p:txBody>
          <a:bodyPr/>
          <a:lstStyle/>
          <a:p>
            <a:fld id="{DE08B6F8-11CE-448A-BEF9-E86E166AE400}" type="slidenum">
              <a:rPr lang="en-US" smtClean="0"/>
              <a:pPr/>
              <a:t>8</a:t>
            </a:fld>
            <a:endParaRPr lang="en-US"/>
          </a:p>
        </p:txBody>
      </p:sp>
      <p:sp>
        <p:nvSpPr>
          <p:cNvPr id="55298" name="Rectangle 2">
            <a:extLst>
              <a:ext uri="{FF2B5EF4-FFF2-40B4-BE49-F238E27FC236}">
                <a16:creationId xmlns:a16="http://schemas.microsoft.com/office/drawing/2014/main" id="{CAD612BA-4841-BFF9-CD99-7526652638D1}"/>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5620ADEB-2946-F63D-E8FD-50CFAF2A2404}"/>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6402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914132">
              <a:defRPr/>
            </a:pPr>
            <a:r>
              <a:rPr lang="en-US" dirty="0">
                <a:latin typeface="+mj-lt"/>
              </a:rPr>
              <a:t>This slide is similar to the previous slide but breaks down the time in the United States by year. The highest percentage of TB cases among non-U.S.-born persons occurs in those who were diagnosed with TB disease within 1 year of arrival in the United States. The percentage of TB cases by years since initial arrival in the United States gradually decreases. Even though the percentage of TB cases decreases as years since U.S. arrival increases, approximately 1/3 of TB cases among non-U.S.–born persons occurred at least 20 years after arrival in the United States. Notable peaks at 10-year intervals are evident, potentially attributable to “round number bias” in patient self-reports, where patients are more likely to indicate how long they have lived in the United States rounded to the nearest 10th year rather than reporting the exact number of years.</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14132">
              <a:defRPr/>
            </a:pPr>
            <a:fld id="{EB38CAEC-4554-485B-9189-C45C7447A404}" type="slidenum">
              <a:rPr lang="en-US">
                <a:solidFill>
                  <a:prstClr val="black"/>
                </a:solidFill>
                <a:latin typeface="Calibri"/>
              </a:rPr>
              <a:pPr defTabSz="914132">
                <a:defRPr/>
              </a:pPr>
              <a:t>11</a:t>
            </a:fld>
            <a:endParaRPr lang="en-US" dirty="0">
              <a:solidFill>
                <a:prstClr val="black"/>
              </a:solidFill>
              <a:latin typeface="Calibri"/>
            </a:endParaRPr>
          </a:p>
        </p:txBody>
      </p:sp>
    </p:spTree>
    <p:extLst>
      <p:ext uri="{BB962C8B-B14F-4D97-AF65-F5344CB8AC3E}">
        <p14:creationId xmlns:p14="http://schemas.microsoft.com/office/powerpoint/2010/main" val="68601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This slide shows the percentage of TB cases among non-U.S.–born persons</a:t>
            </a:r>
            <a:r>
              <a:rPr lang="en-US" b="1"/>
              <a:t> </a:t>
            </a:r>
            <a:r>
              <a:rPr lang="en-US" b="0"/>
              <a:t>by number of years since initial arrival in the United States prior to diagnosis. In 2023, 37.4% of non-U.S.–born persons with TB were diagnosed within 5 years of arrival in the United States, with more than half of those occurring within the first year after arrival. Nearly one-third (30.4%) were diagnosed after being in the United States for at least 20 years.</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01955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a:effectLst/>
                <a:latin typeface="Calibri" panose="020F0502020204030204" pitchFamily="34" charset="0"/>
                <a:ea typeface="Calibri" panose="020F0502020204030204" pitchFamily="34" charset="0"/>
                <a:cs typeface="Times New Roman" panose="02020603050405020304" pitchFamily="18" charset="0"/>
              </a:rPr>
              <a:t>During 1994 to 2023, the number of TB cases among non-U.S.–born</a:t>
            </a:r>
            <a:r>
              <a:rPr lang="en-US" sz="1800" b="0" i="1">
                <a:effectLst/>
                <a:latin typeface="Calibri" panose="020F0502020204030204" pitchFamily="34" charset="0"/>
                <a:ea typeface="Calibri" panose="020F0502020204030204" pitchFamily="34" charset="0"/>
                <a:cs typeface="Times New Roman" panose="02020603050405020304" pitchFamily="18" charset="0"/>
              </a:rPr>
              <a:t> </a:t>
            </a:r>
            <a:r>
              <a:rPr lang="en-US" sz="1800" b="0">
                <a:effectLst/>
                <a:latin typeface="Calibri" panose="020F0502020204030204" pitchFamily="34" charset="0"/>
                <a:ea typeface="Calibri" panose="020F0502020204030204" pitchFamily="34" charset="0"/>
                <a:cs typeface="Times New Roman" panose="02020603050405020304" pitchFamily="18" charset="0"/>
              </a:rPr>
              <a:t>persons for each age group under 45 years of age decreased, while the number of TB cases for those 45 years of age and above increased. </a:t>
            </a:r>
            <a:r>
              <a:rPr lang="en-US" sz="1800" b="0">
                <a:effectLst/>
                <a:latin typeface="Calibri" panose="020F0502020204030204" pitchFamily="34" charset="0"/>
                <a:ea typeface="PMingLiU" panose="02020500000000000000" pitchFamily="18" charset="-120"/>
                <a:cs typeface="Times New Roman" panose="02020603050405020304" pitchFamily="18" charset="0"/>
              </a:rPr>
              <a:t>The total number of TB cases by age group among non-U.S.–born persons </a:t>
            </a:r>
            <a:r>
              <a:rPr lang="en-US" sz="1800" b="0" i="0">
                <a:effectLst/>
                <a:latin typeface="Calibri" panose="020F0502020204030204" pitchFamily="34" charset="0"/>
                <a:ea typeface="PMingLiU" panose="02020500000000000000" pitchFamily="18" charset="-120"/>
                <a:cs typeface="Times New Roman" panose="02020603050405020304" pitchFamily="18" charset="0"/>
              </a:rPr>
              <a:t>increased from 2022 to 2023</a:t>
            </a:r>
            <a:r>
              <a:rPr lang="en-US" sz="1800" b="0">
                <a:effectLst/>
                <a:latin typeface="Calibri" panose="020F0502020204030204" pitchFamily="34" charset="0"/>
                <a:ea typeface="PMingLiU" panose="02020500000000000000" pitchFamily="18" charset="-120"/>
                <a:cs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a:effectLst/>
                <a:latin typeface="Segoe UI" panose="020B0502040204020203" pitchFamily="34" charset="0"/>
              </a:rPr>
              <a:t>In 2023, people aged 25–44 years had the highest number (n=2,439) of TB cases, followed by those aged ≥65 years and those aged 45–64 years (n=1,990 and n=1,974, respectively). Children 0–4 years of age had the lowest number (n=30) of TB cases.</a:t>
            </a:r>
            <a:endParaRPr lang="en-US" sz="1800" b="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22291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a:t>Since 2010, persons who have lived in the United States for at least 20 years prior to TB diagnosis have comprised the greatest percentage of cases among non-U.S.–born persons, compared to those who have lived in the United States for less than 1 year, 1–4 years, 5–9 years, and 10–19 years. The percentages of persons who were diagnosed 1–4 years, 5–9 years, or 10–19 years after arrival remained relatively consistent during 2010–2023, with the percentages fluctuating within 5%. However, the percentage of cases that occurred among persons who were diagnosed within 1 year of arrival dropped from 13.5% in 2019 to 9.8% in 2020 and then increased to 16.9% in 2022 and 22.4% in 2023.</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644293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BC49A-7C9C-4D8D-99EA-45534D7027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36" t="1310" r="4138" b="667"/>
          <a:stretch/>
        </p:blipFill>
        <p:spPr>
          <a:xfrm>
            <a:off x="-127590" y="0"/>
            <a:ext cx="12319591" cy="6932428"/>
          </a:xfrm>
          <a:prstGeom prst="rect">
            <a:avLst/>
          </a:prstGeom>
        </p:spPr>
      </p:pic>
      <p:sp>
        <p:nvSpPr>
          <p:cNvPr id="2" name="Title 1">
            <a:extLst>
              <a:ext uri="{FF2B5EF4-FFF2-40B4-BE49-F238E27FC236}">
                <a16:creationId xmlns:a16="http://schemas.microsoft.com/office/drawing/2014/main" id="{57A40C34-2EA0-47C5-94BC-3B3D11E2DF23}"/>
              </a:ext>
            </a:extLst>
          </p:cNvPr>
          <p:cNvSpPr>
            <a:spLocks noGrp="1"/>
          </p:cNvSpPr>
          <p:nvPr>
            <p:ph type="ctrTitle" hasCustomPrompt="1"/>
          </p:nvPr>
        </p:nvSpPr>
        <p:spPr>
          <a:xfrm>
            <a:off x="3338623" y="1595419"/>
            <a:ext cx="8594656" cy="2244160"/>
          </a:xfrm>
        </p:spPr>
        <p:txBody>
          <a:bodyPr anchor="ctr"/>
          <a:lstStyle>
            <a:lvl1pPr algn="ctr">
              <a:defRPr sz="3300" b="1"/>
            </a:lvl1pPr>
          </a:lstStyle>
          <a:p>
            <a:r>
              <a:rPr lang="en-US" dirty="0"/>
              <a:t>Presentation Title</a:t>
            </a:r>
            <a:br>
              <a:rPr lang="en-US" dirty="0"/>
            </a:br>
            <a:r>
              <a:rPr lang="en-US" dirty="0"/>
              <a:t>Presenter Name</a:t>
            </a:r>
            <a:br>
              <a:rPr lang="en-US" dirty="0"/>
            </a:br>
            <a:r>
              <a:rPr lang="en-US" dirty="0"/>
              <a:t>Date</a:t>
            </a:r>
          </a:p>
        </p:txBody>
      </p:sp>
      <p:sp>
        <p:nvSpPr>
          <p:cNvPr id="3" name="Subtitle 2">
            <a:extLst>
              <a:ext uri="{FF2B5EF4-FFF2-40B4-BE49-F238E27FC236}">
                <a16:creationId xmlns:a16="http://schemas.microsoft.com/office/drawing/2014/main" id="{0FB5EBA3-16BB-4E44-8DA3-A018DD20BD5C}"/>
              </a:ext>
            </a:extLst>
          </p:cNvPr>
          <p:cNvSpPr>
            <a:spLocks noGrp="1"/>
          </p:cNvSpPr>
          <p:nvPr>
            <p:ph type="subTitle" idx="1" hasCustomPrompt="1"/>
          </p:nvPr>
        </p:nvSpPr>
        <p:spPr>
          <a:xfrm>
            <a:off x="3349259" y="4031128"/>
            <a:ext cx="8594656" cy="1556289"/>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Training Title ∙ Training Date ∙ Training City, State/Webcast</a:t>
            </a:r>
          </a:p>
        </p:txBody>
      </p:sp>
    </p:spTree>
    <p:extLst>
      <p:ext uri="{BB962C8B-B14F-4D97-AF65-F5344CB8AC3E}">
        <p14:creationId xmlns:p14="http://schemas.microsoft.com/office/powerpoint/2010/main" val="144821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2831-C395-4BB4-B0E6-60F27804DC2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A591501-CFD1-41EB-9310-F05EB640DD80}"/>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22FEC3-4E52-4F60-9D2B-EEA8542B938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425A52-BBED-43E1-A774-EEB46DB5C1A0}"/>
              </a:ext>
            </a:extLst>
          </p:cNvPr>
          <p:cNvSpPr>
            <a:spLocks noGrp="1"/>
          </p:cNvSpPr>
          <p:nvPr>
            <p:ph type="dt" sz="half" idx="10"/>
          </p:nvPr>
        </p:nvSpPr>
        <p:spPr>
          <a:xfrm>
            <a:off x="838200" y="6356352"/>
            <a:ext cx="2743200" cy="365125"/>
          </a:xfrm>
          <a:prstGeom prst="rect">
            <a:avLst/>
          </a:prstGeom>
        </p:spPr>
        <p:txBody>
          <a:bodyPr/>
          <a:lstStyle/>
          <a:p>
            <a:fld id="{405D6CCB-6438-4D2A-9820-BAFAEC905369}" type="datetimeFigureOut">
              <a:rPr lang="en-US" smtClean="0"/>
              <a:t>9/25/2025</a:t>
            </a:fld>
            <a:endParaRPr lang="en-US"/>
          </a:p>
        </p:txBody>
      </p:sp>
      <p:sp>
        <p:nvSpPr>
          <p:cNvPr id="6" name="Footer Placeholder 5">
            <a:extLst>
              <a:ext uri="{FF2B5EF4-FFF2-40B4-BE49-F238E27FC236}">
                <a16:creationId xmlns:a16="http://schemas.microsoft.com/office/drawing/2014/main" id="{B7E32A62-EAD2-474E-9E0D-DE4E4EDF8F76}"/>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757402-CCCB-4EC3-860B-3B6DF7544F33}"/>
              </a:ext>
            </a:extLst>
          </p:cNvPr>
          <p:cNvSpPr>
            <a:spLocks noGrp="1"/>
          </p:cNvSpPr>
          <p:nvPr>
            <p:ph type="sldNum" sz="quarter" idx="12"/>
          </p:nvPr>
        </p:nvSpPr>
        <p:spPr>
          <a:xfrm>
            <a:off x="8610600" y="6356352"/>
            <a:ext cx="2743200" cy="365125"/>
          </a:xfrm>
          <a:prstGeom prst="rect">
            <a:avLst/>
          </a:prstGeom>
        </p:spPr>
        <p:txBody>
          <a:bodyPr/>
          <a:lstStyle/>
          <a:p>
            <a:fld id="{13093C95-9807-4CBC-85DD-7C308297EE9F}" type="slidenum">
              <a:rPr lang="en-US" smtClean="0"/>
              <a:t>‹#›</a:t>
            </a:fld>
            <a:endParaRPr lang="en-US"/>
          </a:p>
        </p:txBody>
      </p:sp>
    </p:spTree>
    <p:extLst>
      <p:ext uri="{BB962C8B-B14F-4D97-AF65-F5344CB8AC3E}">
        <p14:creationId xmlns:p14="http://schemas.microsoft.com/office/powerpoint/2010/main" val="269165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27A9-BE9F-4CE5-ADF4-D76246C03DA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6311CAD-40D8-47F5-97E3-F22444E9513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338D17B-0C6A-4684-A3C9-3F136D380BC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A47377-AE28-40DF-96E0-345464B8EC30}"/>
              </a:ext>
            </a:extLst>
          </p:cNvPr>
          <p:cNvSpPr>
            <a:spLocks noGrp="1"/>
          </p:cNvSpPr>
          <p:nvPr>
            <p:ph type="dt" sz="half" idx="10"/>
          </p:nvPr>
        </p:nvSpPr>
        <p:spPr>
          <a:xfrm>
            <a:off x="838200" y="6356352"/>
            <a:ext cx="2743200" cy="365125"/>
          </a:xfrm>
          <a:prstGeom prst="rect">
            <a:avLst/>
          </a:prstGeom>
        </p:spPr>
        <p:txBody>
          <a:bodyPr/>
          <a:lstStyle/>
          <a:p>
            <a:fld id="{405D6CCB-6438-4D2A-9820-BAFAEC905369}" type="datetimeFigureOut">
              <a:rPr lang="en-US" smtClean="0"/>
              <a:t>9/25/2025</a:t>
            </a:fld>
            <a:endParaRPr lang="en-US"/>
          </a:p>
        </p:txBody>
      </p:sp>
      <p:sp>
        <p:nvSpPr>
          <p:cNvPr id="6" name="Footer Placeholder 5">
            <a:extLst>
              <a:ext uri="{FF2B5EF4-FFF2-40B4-BE49-F238E27FC236}">
                <a16:creationId xmlns:a16="http://schemas.microsoft.com/office/drawing/2014/main" id="{8255D79C-1D81-4F4A-B7E8-E7FF9EA06D5F}"/>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34B95E-9E08-401C-820E-EA08E4930D22}"/>
              </a:ext>
            </a:extLst>
          </p:cNvPr>
          <p:cNvSpPr>
            <a:spLocks noGrp="1"/>
          </p:cNvSpPr>
          <p:nvPr>
            <p:ph type="sldNum" sz="quarter" idx="12"/>
          </p:nvPr>
        </p:nvSpPr>
        <p:spPr>
          <a:xfrm>
            <a:off x="8610600" y="6356352"/>
            <a:ext cx="2743200" cy="365125"/>
          </a:xfrm>
          <a:prstGeom prst="rect">
            <a:avLst/>
          </a:prstGeom>
        </p:spPr>
        <p:txBody>
          <a:bodyPr/>
          <a:lstStyle/>
          <a:p>
            <a:fld id="{13093C95-9807-4CBC-85DD-7C308297EE9F}" type="slidenum">
              <a:rPr lang="en-US" smtClean="0"/>
              <a:t>‹#›</a:t>
            </a:fld>
            <a:endParaRPr lang="en-US"/>
          </a:p>
        </p:txBody>
      </p:sp>
    </p:spTree>
    <p:extLst>
      <p:ext uri="{BB962C8B-B14F-4D97-AF65-F5344CB8AC3E}">
        <p14:creationId xmlns:p14="http://schemas.microsoft.com/office/powerpoint/2010/main" val="102793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DF47-1A27-489B-9359-020203AFE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39A88D-ECDC-4240-9350-E62C785A5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68B1D-5F33-4E9E-8E5E-A37F23701387}"/>
              </a:ext>
            </a:extLst>
          </p:cNvPr>
          <p:cNvSpPr>
            <a:spLocks noGrp="1"/>
          </p:cNvSpPr>
          <p:nvPr>
            <p:ph type="dt" sz="half" idx="10"/>
          </p:nvPr>
        </p:nvSpPr>
        <p:spPr>
          <a:xfrm>
            <a:off x="838200" y="6356352"/>
            <a:ext cx="2743200" cy="365125"/>
          </a:xfrm>
          <a:prstGeom prst="rect">
            <a:avLst/>
          </a:prstGeom>
        </p:spPr>
        <p:txBody>
          <a:bodyPr/>
          <a:lstStyle/>
          <a:p>
            <a:fld id="{405D6CCB-6438-4D2A-9820-BAFAEC905369}" type="datetimeFigureOut">
              <a:rPr lang="en-US" smtClean="0"/>
              <a:t>9/25/2025</a:t>
            </a:fld>
            <a:endParaRPr lang="en-US"/>
          </a:p>
        </p:txBody>
      </p:sp>
      <p:sp>
        <p:nvSpPr>
          <p:cNvPr id="5" name="Footer Placeholder 4">
            <a:extLst>
              <a:ext uri="{FF2B5EF4-FFF2-40B4-BE49-F238E27FC236}">
                <a16:creationId xmlns:a16="http://schemas.microsoft.com/office/drawing/2014/main" id="{DF5AD5B5-6ECC-42AC-A773-08799B841219}"/>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34785F-5902-4866-B7FC-1972BE62C05B}"/>
              </a:ext>
            </a:extLst>
          </p:cNvPr>
          <p:cNvSpPr>
            <a:spLocks noGrp="1"/>
          </p:cNvSpPr>
          <p:nvPr>
            <p:ph type="sldNum" sz="quarter" idx="12"/>
          </p:nvPr>
        </p:nvSpPr>
        <p:spPr>
          <a:xfrm>
            <a:off x="8610600" y="6356352"/>
            <a:ext cx="2743200" cy="365125"/>
          </a:xfrm>
          <a:prstGeom prst="rect">
            <a:avLst/>
          </a:prstGeom>
        </p:spPr>
        <p:txBody>
          <a:bodyPr/>
          <a:lstStyle/>
          <a:p>
            <a:fld id="{13093C95-9807-4CBC-85DD-7C308297EE9F}" type="slidenum">
              <a:rPr lang="en-US" smtClean="0"/>
              <a:t>‹#›</a:t>
            </a:fld>
            <a:endParaRPr lang="en-US"/>
          </a:p>
        </p:txBody>
      </p:sp>
    </p:spTree>
    <p:extLst>
      <p:ext uri="{BB962C8B-B14F-4D97-AF65-F5344CB8AC3E}">
        <p14:creationId xmlns:p14="http://schemas.microsoft.com/office/powerpoint/2010/main" val="46884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DAA05-23AC-48D8-9959-9822A2AD2F9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CB591-CDAA-4F25-A337-E85465FDCC5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94FFE-EB89-46CC-8629-C420D296F201}"/>
              </a:ext>
            </a:extLst>
          </p:cNvPr>
          <p:cNvSpPr>
            <a:spLocks noGrp="1"/>
          </p:cNvSpPr>
          <p:nvPr>
            <p:ph type="dt" sz="half" idx="10"/>
          </p:nvPr>
        </p:nvSpPr>
        <p:spPr>
          <a:xfrm>
            <a:off x="838200" y="6356352"/>
            <a:ext cx="2743200" cy="365125"/>
          </a:xfrm>
          <a:prstGeom prst="rect">
            <a:avLst/>
          </a:prstGeom>
        </p:spPr>
        <p:txBody>
          <a:bodyPr/>
          <a:lstStyle/>
          <a:p>
            <a:fld id="{405D6CCB-6438-4D2A-9820-BAFAEC905369}" type="datetimeFigureOut">
              <a:rPr lang="en-US" smtClean="0"/>
              <a:t>9/25/2025</a:t>
            </a:fld>
            <a:endParaRPr lang="en-US"/>
          </a:p>
        </p:txBody>
      </p:sp>
      <p:sp>
        <p:nvSpPr>
          <p:cNvPr id="5" name="Footer Placeholder 4">
            <a:extLst>
              <a:ext uri="{FF2B5EF4-FFF2-40B4-BE49-F238E27FC236}">
                <a16:creationId xmlns:a16="http://schemas.microsoft.com/office/drawing/2014/main" id="{6A665B74-0048-4DA6-A237-194931954457}"/>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5E0799-7B51-4E01-9436-20CCCD1B9F3A}"/>
              </a:ext>
            </a:extLst>
          </p:cNvPr>
          <p:cNvSpPr>
            <a:spLocks noGrp="1"/>
          </p:cNvSpPr>
          <p:nvPr>
            <p:ph type="sldNum" sz="quarter" idx="12"/>
          </p:nvPr>
        </p:nvSpPr>
        <p:spPr>
          <a:xfrm>
            <a:off x="8610600" y="6356352"/>
            <a:ext cx="2743200" cy="365125"/>
          </a:xfrm>
          <a:prstGeom prst="rect">
            <a:avLst/>
          </a:prstGeom>
        </p:spPr>
        <p:txBody>
          <a:bodyPr/>
          <a:lstStyle/>
          <a:p>
            <a:fld id="{13093C95-9807-4CBC-85DD-7C308297EE9F}" type="slidenum">
              <a:rPr lang="en-US" smtClean="0"/>
              <a:t>‹#›</a:t>
            </a:fld>
            <a:endParaRPr lang="en-US"/>
          </a:p>
        </p:txBody>
      </p:sp>
    </p:spTree>
    <p:extLst>
      <p:ext uri="{BB962C8B-B14F-4D97-AF65-F5344CB8AC3E}">
        <p14:creationId xmlns:p14="http://schemas.microsoft.com/office/powerpoint/2010/main" val="317672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B80A-DFCC-47D8-AE28-E725F5C7774F}"/>
              </a:ext>
            </a:extLst>
          </p:cNvPr>
          <p:cNvSpPr>
            <a:spLocks noGrp="1"/>
          </p:cNvSpPr>
          <p:nvPr>
            <p:ph type="title"/>
            <p:custDataLst>
              <p:tags r:id="rId1"/>
            </p:custDataLst>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83926A42-B704-4699-84D4-0A1088247EA0}"/>
              </a:ext>
            </a:extLst>
          </p:cNvPr>
          <p:cNvSpPr>
            <a:spLocks noGrp="1"/>
          </p:cNvSpPr>
          <p:nvPr>
            <p:ph type="body"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DA12C-A312-4D69-AA89-9D8DEF55BBA5}"/>
              </a:ext>
            </a:extLst>
          </p:cNvPr>
          <p:cNvSpPr>
            <a:spLocks noGrp="1"/>
          </p:cNvSpPr>
          <p:nvPr>
            <p:ph type="dt" sz="half" idx="10"/>
            <p:custDataLst>
              <p:tags r:id="rId3"/>
            </p:custDataLst>
          </p:nvPr>
        </p:nvSpPr>
        <p:spPr>
          <a:xfrm>
            <a:off x="838200" y="6356352"/>
            <a:ext cx="2743200" cy="365125"/>
          </a:xfrm>
          <a:prstGeom prst="rect">
            <a:avLst/>
          </a:prstGeom>
        </p:spPr>
        <p:txBody>
          <a:bodyPr/>
          <a:lstStyle/>
          <a:p>
            <a:fld id="{405D6CCB-6438-4D2A-9820-BAFAEC905369}" type="datetimeFigureOut">
              <a:rPr lang="en-US" smtClean="0"/>
              <a:t>9/25/2025</a:t>
            </a:fld>
            <a:endParaRPr lang="en-US"/>
          </a:p>
        </p:txBody>
      </p:sp>
      <p:sp>
        <p:nvSpPr>
          <p:cNvPr id="5" name="Footer Placeholder 4">
            <a:extLst>
              <a:ext uri="{FF2B5EF4-FFF2-40B4-BE49-F238E27FC236}">
                <a16:creationId xmlns:a16="http://schemas.microsoft.com/office/drawing/2014/main" id="{4740DE25-6677-4F56-A118-EE47FA74AE24}"/>
              </a:ext>
            </a:extLst>
          </p:cNvPr>
          <p:cNvSpPr>
            <a:spLocks noGrp="1"/>
          </p:cNvSpPr>
          <p:nvPr>
            <p:ph type="ftr" sz="quarter" idx="11"/>
            <p:custDataLst>
              <p:tags r:id="rId4"/>
            </p:custDataLst>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43E250-C70D-4372-9CA5-B9F973EB067C}"/>
              </a:ext>
            </a:extLst>
          </p:cNvPr>
          <p:cNvSpPr>
            <a:spLocks noGrp="1"/>
          </p:cNvSpPr>
          <p:nvPr>
            <p:ph type="sldNum" sz="quarter" idx="12"/>
            <p:custDataLst>
              <p:tags r:id="rId5"/>
            </p:custDataLst>
          </p:nvPr>
        </p:nvSpPr>
        <p:spPr>
          <a:xfrm>
            <a:off x="8610600" y="6356352"/>
            <a:ext cx="2743200" cy="365125"/>
          </a:xfrm>
          <a:prstGeom prst="rect">
            <a:avLst/>
          </a:prstGeom>
        </p:spPr>
        <p:txBody>
          <a:bodyPr/>
          <a:lstStyle/>
          <a:p>
            <a:fld id="{13093C95-9807-4CBC-85DD-7C308297EE9F}" type="slidenum">
              <a:rPr lang="en-US" smtClean="0"/>
              <a:t>‹#›</a:t>
            </a:fld>
            <a:endParaRPr lang="en-US"/>
          </a:p>
        </p:txBody>
      </p:sp>
    </p:spTree>
    <p:extLst>
      <p:ext uri="{BB962C8B-B14F-4D97-AF65-F5344CB8AC3E}">
        <p14:creationId xmlns:p14="http://schemas.microsoft.com/office/powerpoint/2010/main" val="326707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9_Data Slide (for content heavy tables and charts)">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83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endParaRPr lang="en-US"/>
          </a:p>
        </p:txBody>
      </p:sp>
      <p:sp>
        <p:nvSpPr>
          <p:cNvPr id="6" name="Rectangle 41"/>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xfrm>
            <a:off x="8737600" y="6243638"/>
            <a:ext cx="2844800" cy="457200"/>
          </a:xfrm>
          <a:prstGeom prst="rect">
            <a:avLst/>
          </a:prstGeom>
          <a:ln/>
        </p:spPr>
        <p:txBody>
          <a:bodyPr/>
          <a:lstStyle>
            <a:lvl1pPr>
              <a:defRPr/>
            </a:lvl1pPr>
          </a:lstStyle>
          <a:p>
            <a:pPr>
              <a:defRPr/>
            </a:pPr>
            <a:fld id="{AC1953EC-EA83-4BD0-BDDE-C6226412FA88}" type="slidenum">
              <a:rPr lang="en-US"/>
              <a:pPr>
                <a:defRPr/>
              </a:pPr>
              <a:t>‹#›</a:t>
            </a:fld>
            <a:endParaRPr lang="en-US"/>
          </a:p>
        </p:txBody>
      </p:sp>
    </p:spTree>
    <p:extLst>
      <p:ext uri="{BB962C8B-B14F-4D97-AF65-F5344CB8AC3E}">
        <p14:creationId xmlns:p14="http://schemas.microsoft.com/office/powerpoint/2010/main" val="1042296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10612374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1231B1-BF03-4B7A-AA75-7D907722A46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 t="12071" r="18114" b="9449"/>
          <a:stretch/>
        </p:blipFill>
        <p:spPr>
          <a:xfrm>
            <a:off x="-1" y="0"/>
            <a:ext cx="12192001" cy="6858000"/>
          </a:xfrm>
          <a:prstGeom prst="rect">
            <a:avLst/>
          </a:prstGeom>
        </p:spPr>
      </p:pic>
      <p:sp>
        <p:nvSpPr>
          <p:cNvPr id="2" name="Title 1">
            <a:extLst>
              <a:ext uri="{FF2B5EF4-FFF2-40B4-BE49-F238E27FC236}">
                <a16:creationId xmlns:a16="http://schemas.microsoft.com/office/drawing/2014/main" id="{54F31363-9AE0-4A11-AE39-77427936B78D}"/>
              </a:ext>
            </a:extLst>
          </p:cNvPr>
          <p:cNvSpPr>
            <a:spLocks noGrp="1"/>
          </p:cNvSpPr>
          <p:nvPr>
            <p:ph type="title" hasCustomPrompt="1"/>
          </p:nvPr>
        </p:nvSpPr>
        <p:spPr>
          <a:xfrm>
            <a:off x="1775636" y="365127"/>
            <a:ext cx="9218429" cy="1325563"/>
          </a:xfrm>
        </p:spPr>
        <p:txBody>
          <a:bodyPr/>
          <a:lstStyle>
            <a:lvl1pPr>
              <a:defRPr b="1"/>
            </a:lvl1pPr>
          </a:lstStyle>
          <a:p>
            <a:r>
              <a:rPr lang="en-US" dirty="0"/>
              <a:t>Title 1</a:t>
            </a:r>
          </a:p>
        </p:txBody>
      </p:sp>
      <p:sp>
        <p:nvSpPr>
          <p:cNvPr id="3" name="Content Placeholder 2">
            <a:extLst>
              <a:ext uri="{FF2B5EF4-FFF2-40B4-BE49-F238E27FC236}">
                <a16:creationId xmlns:a16="http://schemas.microsoft.com/office/drawing/2014/main" id="{046A84A0-A378-4D72-8611-CD4F0A0BF735}"/>
              </a:ext>
            </a:extLst>
          </p:cNvPr>
          <p:cNvSpPr>
            <a:spLocks noGrp="1"/>
          </p:cNvSpPr>
          <p:nvPr>
            <p:ph idx="1" hasCustomPrompt="1"/>
          </p:nvPr>
        </p:nvSpPr>
        <p:spPr>
          <a:xfrm>
            <a:off x="1775636" y="1825625"/>
            <a:ext cx="9218429" cy="4351338"/>
          </a:xfrm>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59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949F9D-82AC-44EB-A17E-F648443043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67" t="19225" r="17151" b="9303"/>
          <a:stretch/>
        </p:blipFill>
        <p:spPr>
          <a:xfrm>
            <a:off x="-52175" y="0"/>
            <a:ext cx="12234367" cy="6871648"/>
          </a:xfrm>
          <a:prstGeom prst="rect">
            <a:avLst/>
          </a:prstGeom>
        </p:spPr>
      </p:pic>
      <p:sp>
        <p:nvSpPr>
          <p:cNvPr id="5" name="Title 1">
            <a:extLst>
              <a:ext uri="{FF2B5EF4-FFF2-40B4-BE49-F238E27FC236}">
                <a16:creationId xmlns:a16="http://schemas.microsoft.com/office/drawing/2014/main" id="{30D89FFE-1012-4B58-A068-6B8CA738272B}"/>
              </a:ext>
            </a:extLst>
          </p:cNvPr>
          <p:cNvSpPr>
            <a:spLocks noGrp="1"/>
          </p:cNvSpPr>
          <p:nvPr>
            <p:ph type="title" hasCustomPrompt="1"/>
          </p:nvPr>
        </p:nvSpPr>
        <p:spPr>
          <a:xfrm>
            <a:off x="1775636" y="365127"/>
            <a:ext cx="9218429" cy="1325563"/>
          </a:xfrm>
        </p:spPr>
        <p:txBody>
          <a:bodyPr/>
          <a:lstStyle>
            <a:lvl1pPr>
              <a:defRPr b="1"/>
            </a:lvl1pPr>
          </a:lstStyle>
          <a:p>
            <a:r>
              <a:rPr lang="en-US" dirty="0"/>
              <a:t>Title 1</a:t>
            </a:r>
          </a:p>
        </p:txBody>
      </p:sp>
      <p:sp>
        <p:nvSpPr>
          <p:cNvPr id="6" name="Content Placeholder 2">
            <a:extLst>
              <a:ext uri="{FF2B5EF4-FFF2-40B4-BE49-F238E27FC236}">
                <a16:creationId xmlns:a16="http://schemas.microsoft.com/office/drawing/2014/main" id="{855E7CCE-AB4F-4902-8355-2ACA2ABB7282}"/>
              </a:ext>
            </a:extLst>
          </p:cNvPr>
          <p:cNvSpPr>
            <a:spLocks noGrp="1"/>
          </p:cNvSpPr>
          <p:nvPr>
            <p:ph idx="1" hasCustomPrompt="1"/>
          </p:nvPr>
        </p:nvSpPr>
        <p:spPr>
          <a:xfrm>
            <a:off x="1775636" y="1825625"/>
            <a:ext cx="9218429" cy="4351338"/>
          </a:xfrm>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382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1231B1-BF03-4B7A-AA75-7D907722A46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 t="12071" r="18114" b="9449"/>
          <a:stretch/>
        </p:blipFill>
        <p:spPr>
          <a:xfrm>
            <a:off x="-1" y="0"/>
            <a:ext cx="12192001" cy="6858000"/>
          </a:xfrm>
          <a:prstGeom prst="rect">
            <a:avLst/>
          </a:prstGeom>
        </p:spPr>
      </p:pic>
      <p:sp>
        <p:nvSpPr>
          <p:cNvPr id="5" name="Title 2">
            <a:extLst>
              <a:ext uri="{FF2B5EF4-FFF2-40B4-BE49-F238E27FC236}">
                <a16:creationId xmlns:a16="http://schemas.microsoft.com/office/drawing/2014/main" id="{8355D74D-A5B0-47E9-B368-070F6BAE2718}"/>
              </a:ext>
            </a:extLst>
          </p:cNvPr>
          <p:cNvSpPr>
            <a:spLocks noGrp="1"/>
          </p:cNvSpPr>
          <p:nvPr>
            <p:ph type="title" hasCustomPrompt="1"/>
          </p:nvPr>
        </p:nvSpPr>
        <p:spPr>
          <a:xfrm>
            <a:off x="1775635" y="341313"/>
            <a:ext cx="9218429" cy="1143000"/>
          </a:xfrm>
        </p:spPr>
        <p:txBody>
          <a:bodyPr>
            <a:normAutofit/>
          </a:bodyPr>
          <a:lstStyle>
            <a:lvl1pPr>
              <a:defRPr i="0"/>
            </a:lvl1pPr>
          </a:lstStyle>
          <a:p>
            <a:pPr algn="l"/>
            <a:r>
              <a:rPr lang="en-US" b="0" dirty="0">
                <a:latin typeface="Cambria" pitchFamily="18" charset="0"/>
              </a:rPr>
              <a:t>Speaker First &amp; Last Name, Credentials has the following disclosures to make:</a:t>
            </a:r>
            <a:endParaRPr lang="en-US" b="0" dirty="0"/>
          </a:p>
        </p:txBody>
      </p:sp>
      <p:sp>
        <p:nvSpPr>
          <p:cNvPr id="6" name="Content Placeholder 1">
            <a:extLst>
              <a:ext uri="{FF2B5EF4-FFF2-40B4-BE49-F238E27FC236}">
                <a16:creationId xmlns:a16="http://schemas.microsoft.com/office/drawing/2014/main" id="{CC9A54E6-2A33-4AE7-BBF8-19D23BA316CF}"/>
              </a:ext>
            </a:extLst>
          </p:cNvPr>
          <p:cNvSpPr>
            <a:spLocks noGrp="1"/>
          </p:cNvSpPr>
          <p:nvPr>
            <p:ph idx="1"/>
          </p:nvPr>
        </p:nvSpPr>
        <p:spPr>
          <a:xfrm>
            <a:off x="1775635" y="1676400"/>
            <a:ext cx="9218428" cy="3962400"/>
          </a:xfrm>
        </p:spPr>
        <p:txBody>
          <a:bodyPr/>
          <a:lstStyle/>
          <a:p>
            <a:pPr lvl="0">
              <a:buFontTx/>
              <a:buChar char="•"/>
              <a:defRPr/>
            </a:pPr>
            <a:r>
              <a:rPr lang="en-US" sz="3000" kern="0">
                <a:latin typeface="Calibri" pitchFamily="34" charset="0"/>
                <a:cs typeface="Calibri" pitchFamily="34" charset="0"/>
              </a:rPr>
              <a:t>Click to edit Master text styles</a:t>
            </a:r>
          </a:p>
          <a:p>
            <a:pPr lvl="1">
              <a:buFontTx/>
              <a:buChar char="•"/>
              <a:defRPr/>
            </a:pPr>
            <a:r>
              <a:rPr lang="en-US" sz="3000" kern="0">
                <a:latin typeface="Calibri" pitchFamily="34" charset="0"/>
                <a:cs typeface="Calibri" pitchFamily="34" charset="0"/>
              </a:rPr>
              <a:t>Second level</a:t>
            </a:r>
          </a:p>
          <a:p>
            <a:pPr lvl="2">
              <a:buFontTx/>
              <a:buChar char="•"/>
              <a:defRPr/>
            </a:pPr>
            <a:r>
              <a:rPr lang="en-US" sz="3000" kern="0">
                <a:latin typeface="Calibri" pitchFamily="34" charset="0"/>
                <a:cs typeface="Calibri" pitchFamily="34" charset="0"/>
              </a:rPr>
              <a:t>Third level</a:t>
            </a:r>
          </a:p>
        </p:txBody>
      </p:sp>
    </p:spTree>
    <p:extLst>
      <p:ext uri="{BB962C8B-B14F-4D97-AF65-F5344CB8AC3E}">
        <p14:creationId xmlns:p14="http://schemas.microsoft.com/office/powerpoint/2010/main" val="13169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949F9D-82AC-44EB-A17E-F648443043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67" t="19225" r="17151" b="9303"/>
          <a:stretch/>
        </p:blipFill>
        <p:spPr>
          <a:xfrm>
            <a:off x="-42365" y="-13648"/>
            <a:ext cx="12234367" cy="6871648"/>
          </a:xfrm>
          <a:prstGeom prst="rect">
            <a:avLst/>
          </a:prstGeom>
        </p:spPr>
      </p:pic>
      <p:sp>
        <p:nvSpPr>
          <p:cNvPr id="2" name="Title 1">
            <a:extLst>
              <a:ext uri="{FF2B5EF4-FFF2-40B4-BE49-F238E27FC236}">
                <a16:creationId xmlns:a16="http://schemas.microsoft.com/office/drawing/2014/main" id="{81C36981-0F18-4CD4-B37B-C624F124B87D}"/>
              </a:ext>
            </a:extLst>
          </p:cNvPr>
          <p:cNvSpPr>
            <a:spLocks noGrp="1"/>
          </p:cNvSpPr>
          <p:nvPr>
            <p:ph type="title" hasCustomPrompt="1"/>
          </p:nvPr>
        </p:nvSpPr>
        <p:spPr>
          <a:xfrm>
            <a:off x="838200" y="727101"/>
            <a:ext cx="10515600" cy="2852737"/>
          </a:xfrm>
        </p:spPr>
        <p:txBody>
          <a:bodyPr anchor="b"/>
          <a:lstStyle>
            <a:lvl1pPr>
              <a:defRPr sz="4500" b="1"/>
            </a:lvl1pPr>
          </a:lstStyle>
          <a:p>
            <a:r>
              <a:rPr lang="en-US" dirty="0"/>
              <a:t>Title</a:t>
            </a:r>
          </a:p>
        </p:txBody>
      </p:sp>
      <p:sp>
        <p:nvSpPr>
          <p:cNvPr id="3" name="Text Placeholder 2">
            <a:extLst>
              <a:ext uri="{FF2B5EF4-FFF2-40B4-BE49-F238E27FC236}">
                <a16:creationId xmlns:a16="http://schemas.microsoft.com/office/drawing/2014/main" id="{7F5C7F1F-511C-4FCE-A45C-6F2F768B09C2}"/>
              </a:ext>
            </a:extLst>
          </p:cNvPr>
          <p:cNvSpPr>
            <a:spLocks noGrp="1"/>
          </p:cNvSpPr>
          <p:nvPr>
            <p:ph type="body" idx="1" hasCustomPrompt="1"/>
          </p:nvPr>
        </p:nvSpPr>
        <p:spPr>
          <a:xfrm>
            <a:off x="838200" y="360682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Content</a:t>
            </a:r>
          </a:p>
        </p:txBody>
      </p:sp>
    </p:spTree>
    <p:extLst>
      <p:ext uri="{BB962C8B-B14F-4D97-AF65-F5344CB8AC3E}">
        <p14:creationId xmlns:p14="http://schemas.microsoft.com/office/powerpoint/2010/main" val="182289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AF93-56BD-47D6-8FC3-FED5C1D18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B8A77-C162-4D48-A4A0-D21B8121A6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CF4CC6-C69C-4BBB-A2D5-8C7F904860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E1EC36-4B7E-42CB-A40E-DFBC88BD404A}"/>
              </a:ext>
            </a:extLst>
          </p:cNvPr>
          <p:cNvSpPr>
            <a:spLocks noGrp="1"/>
          </p:cNvSpPr>
          <p:nvPr>
            <p:ph type="dt" sz="half" idx="10"/>
          </p:nvPr>
        </p:nvSpPr>
        <p:spPr>
          <a:xfrm>
            <a:off x="838200" y="6356352"/>
            <a:ext cx="2743200" cy="365125"/>
          </a:xfrm>
          <a:prstGeom prst="rect">
            <a:avLst/>
          </a:prstGeom>
        </p:spPr>
        <p:txBody>
          <a:bodyPr/>
          <a:lstStyle/>
          <a:p>
            <a:fld id="{405D6CCB-6438-4D2A-9820-BAFAEC905369}" type="datetimeFigureOut">
              <a:rPr lang="en-US" smtClean="0"/>
              <a:t>9/25/2025</a:t>
            </a:fld>
            <a:endParaRPr lang="en-US"/>
          </a:p>
        </p:txBody>
      </p:sp>
      <p:sp>
        <p:nvSpPr>
          <p:cNvPr id="6" name="Footer Placeholder 5">
            <a:extLst>
              <a:ext uri="{FF2B5EF4-FFF2-40B4-BE49-F238E27FC236}">
                <a16:creationId xmlns:a16="http://schemas.microsoft.com/office/drawing/2014/main" id="{6068359B-AD92-4B8B-8994-D970D224E73A}"/>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DE9BA4-142E-4C84-B9C1-6A307D321695}"/>
              </a:ext>
            </a:extLst>
          </p:cNvPr>
          <p:cNvSpPr>
            <a:spLocks noGrp="1"/>
          </p:cNvSpPr>
          <p:nvPr>
            <p:ph type="sldNum" sz="quarter" idx="12"/>
          </p:nvPr>
        </p:nvSpPr>
        <p:spPr>
          <a:xfrm>
            <a:off x="8610600" y="6356352"/>
            <a:ext cx="2743200" cy="365125"/>
          </a:xfrm>
          <a:prstGeom prst="rect">
            <a:avLst/>
          </a:prstGeom>
        </p:spPr>
        <p:txBody>
          <a:bodyPr/>
          <a:lstStyle/>
          <a:p>
            <a:fld id="{13093C95-9807-4CBC-85DD-7C308297EE9F}" type="slidenum">
              <a:rPr lang="en-US" smtClean="0"/>
              <a:t>‹#›</a:t>
            </a:fld>
            <a:endParaRPr lang="en-US"/>
          </a:p>
        </p:txBody>
      </p:sp>
    </p:spTree>
    <p:extLst>
      <p:ext uri="{BB962C8B-B14F-4D97-AF65-F5344CB8AC3E}">
        <p14:creationId xmlns:p14="http://schemas.microsoft.com/office/powerpoint/2010/main" val="20849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8EC7-BBA0-40D6-B369-FFD9FF4F0164}"/>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523AD5-85FD-4480-BB42-9569D3E41F6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41A0EF1-4D61-4888-8CAF-805C1A3D7C9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4D414-CA0E-459F-B7CA-F2ED63E9E0D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90AF1-94BA-490D-9BEC-17EF2148AF4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5A0A79-A9DB-478B-9049-0202A6849EFF}"/>
              </a:ext>
            </a:extLst>
          </p:cNvPr>
          <p:cNvSpPr>
            <a:spLocks noGrp="1"/>
          </p:cNvSpPr>
          <p:nvPr>
            <p:ph type="dt" sz="half" idx="10"/>
          </p:nvPr>
        </p:nvSpPr>
        <p:spPr>
          <a:xfrm>
            <a:off x="838200" y="6356352"/>
            <a:ext cx="2743200" cy="365125"/>
          </a:xfrm>
          <a:prstGeom prst="rect">
            <a:avLst/>
          </a:prstGeom>
        </p:spPr>
        <p:txBody>
          <a:bodyPr/>
          <a:lstStyle/>
          <a:p>
            <a:fld id="{405D6CCB-6438-4D2A-9820-BAFAEC905369}" type="datetimeFigureOut">
              <a:rPr lang="en-US" smtClean="0"/>
              <a:t>9/25/2025</a:t>
            </a:fld>
            <a:endParaRPr lang="en-US"/>
          </a:p>
        </p:txBody>
      </p:sp>
      <p:sp>
        <p:nvSpPr>
          <p:cNvPr id="8" name="Footer Placeholder 7">
            <a:extLst>
              <a:ext uri="{FF2B5EF4-FFF2-40B4-BE49-F238E27FC236}">
                <a16:creationId xmlns:a16="http://schemas.microsoft.com/office/drawing/2014/main" id="{4D322CD6-9CFD-4CA4-BE89-32E918A9FBE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5B1739-8664-46E3-97E4-D18011802A33}"/>
              </a:ext>
            </a:extLst>
          </p:cNvPr>
          <p:cNvSpPr>
            <a:spLocks noGrp="1"/>
          </p:cNvSpPr>
          <p:nvPr>
            <p:ph type="sldNum" sz="quarter" idx="12"/>
          </p:nvPr>
        </p:nvSpPr>
        <p:spPr>
          <a:xfrm>
            <a:off x="8610600" y="6356352"/>
            <a:ext cx="2743200" cy="365125"/>
          </a:xfrm>
          <a:prstGeom prst="rect">
            <a:avLst/>
          </a:prstGeom>
        </p:spPr>
        <p:txBody>
          <a:bodyPr/>
          <a:lstStyle/>
          <a:p>
            <a:fld id="{13093C95-9807-4CBC-85DD-7C308297EE9F}" type="slidenum">
              <a:rPr lang="en-US" smtClean="0"/>
              <a:t>‹#›</a:t>
            </a:fld>
            <a:endParaRPr lang="en-US"/>
          </a:p>
        </p:txBody>
      </p:sp>
    </p:spTree>
    <p:extLst>
      <p:ext uri="{BB962C8B-B14F-4D97-AF65-F5344CB8AC3E}">
        <p14:creationId xmlns:p14="http://schemas.microsoft.com/office/powerpoint/2010/main" val="366233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06B3-F972-4979-9DC5-7C56E83061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C0DEFC-6D6B-494E-B9DE-7A5A49F30F6D}"/>
              </a:ext>
            </a:extLst>
          </p:cNvPr>
          <p:cNvSpPr>
            <a:spLocks noGrp="1"/>
          </p:cNvSpPr>
          <p:nvPr>
            <p:ph type="dt" sz="half" idx="10"/>
          </p:nvPr>
        </p:nvSpPr>
        <p:spPr>
          <a:xfrm>
            <a:off x="838200" y="6356352"/>
            <a:ext cx="2743200" cy="365125"/>
          </a:xfrm>
          <a:prstGeom prst="rect">
            <a:avLst/>
          </a:prstGeom>
        </p:spPr>
        <p:txBody>
          <a:bodyPr/>
          <a:lstStyle/>
          <a:p>
            <a:fld id="{405D6CCB-6438-4D2A-9820-BAFAEC905369}" type="datetimeFigureOut">
              <a:rPr lang="en-US" smtClean="0"/>
              <a:t>9/25/2025</a:t>
            </a:fld>
            <a:endParaRPr lang="en-US"/>
          </a:p>
        </p:txBody>
      </p:sp>
      <p:sp>
        <p:nvSpPr>
          <p:cNvPr id="4" name="Footer Placeholder 3">
            <a:extLst>
              <a:ext uri="{FF2B5EF4-FFF2-40B4-BE49-F238E27FC236}">
                <a16:creationId xmlns:a16="http://schemas.microsoft.com/office/drawing/2014/main" id="{FBFA9B4D-44E3-4959-9E2E-689D0950A99C}"/>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5FBBDE2-CD9F-4F94-9A9E-E9E93A78B72E}"/>
              </a:ext>
            </a:extLst>
          </p:cNvPr>
          <p:cNvSpPr>
            <a:spLocks noGrp="1"/>
          </p:cNvSpPr>
          <p:nvPr>
            <p:ph type="sldNum" sz="quarter" idx="12"/>
          </p:nvPr>
        </p:nvSpPr>
        <p:spPr>
          <a:xfrm>
            <a:off x="8610600" y="6356352"/>
            <a:ext cx="2743200" cy="365125"/>
          </a:xfrm>
          <a:prstGeom prst="rect">
            <a:avLst/>
          </a:prstGeom>
        </p:spPr>
        <p:txBody>
          <a:bodyPr/>
          <a:lstStyle/>
          <a:p>
            <a:fld id="{13093C95-9807-4CBC-85DD-7C308297EE9F}" type="slidenum">
              <a:rPr lang="en-US" smtClean="0"/>
              <a:t>‹#›</a:t>
            </a:fld>
            <a:endParaRPr lang="en-US"/>
          </a:p>
        </p:txBody>
      </p:sp>
    </p:spTree>
    <p:extLst>
      <p:ext uri="{BB962C8B-B14F-4D97-AF65-F5344CB8AC3E}">
        <p14:creationId xmlns:p14="http://schemas.microsoft.com/office/powerpoint/2010/main" val="425991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92D33-83E7-478F-BEEF-97F2C44224D0}"/>
              </a:ext>
            </a:extLst>
          </p:cNvPr>
          <p:cNvSpPr>
            <a:spLocks noGrp="1"/>
          </p:cNvSpPr>
          <p:nvPr>
            <p:ph type="dt" sz="half" idx="10"/>
          </p:nvPr>
        </p:nvSpPr>
        <p:spPr>
          <a:xfrm>
            <a:off x="838200" y="6356352"/>
            <a:ext cx="2743200" cy="365125"/>
          </a:xfrm>
          <a:prstGeom prst="rect">
            <a:avLst/>
          </a:prstGeom>
        </p:spPr>
        <p:txBody>
          <a:bodyPr/>
          <a:lstStyle/>
          <a:p>
            <a:fld id="{405D6CCB-6438-4D2A-9820-BAFAEC905369}" type="datetimeFigureOut">
              <a:rPr lang="en-US" smtClean="0"/>
              <a:t>9/25/2025</a:t>
            </a:fld>
            <a:endParaRPr lang="en-US"/>
          </a:p>
        </p:txBody>
      </p:sp>
      <p:sp>
        <p:nvSpPr>
          <p:cNvPr id="3" name="Footer Placeholder 2">
            <a:extLst>
              <a:ext uri="{FF2B5EF4-FFF2-40B4-BE49-F238E27FC236}">
                <a16:creationId xmlns:a16="http://schemas.microsoft.com/office/drawing/2014/main" id="{80479490-32F1-4E91-B4C7-268B5B8D19DC}"/>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FE8C764-7080-49E8-ABC2-F3B6FF97B00F}"/>
              </a:ext>
            </a:extLst>
          </p:cNvPr>
          <p:cNvSpPr>
            <a:spLocks noGrp="1"/>
          </p:cNvSpPr>
          <p:nvPr>
            <p:ph type="sldNum" sz="quarter" idx="12"/>
          </p:nvPr>
        </p:nvSpPr>
        <p:spPr>
          <a:xfrm>
            <a:off x="8610600" y="6356352"/>
            <a:ext cx="2743200" cy="365125"/>
          </a:xfrm>
          <a:prstGeom prst="rect">
            <a:avLst/>
          </a:prstGeom>
        </p:spPr>
        <p:txBody>
          <a:bodyPr/>
          <a:lstStyle/>
          <a:p>
            <a:fld id="{13093C95-9807-4CBC-85DD-7C308297EE9F}" type="slidenum">
              <a:rPr lang="en-US" smtClean="0"/>
              <a:t>‹#›</a:t>
            </a:fld>
            <a:endParaRPr lang="en-US"/>
          </a:p>
        </p:txBody>
      </p:sp>
    </p:spTree>
    <p:extLst>
      <p:ext uri="{BB962C8B-B14F-4D97-AF65-F5344CB8AC3E}">
        <p14:creationId xmlns:p14="http://schemas.microsoft.com/office/powerpoint/2010/main" val="330264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19EFC-6926-41F7-9051-B9E5D484AFAA}"/>
              </a:ext>
            </a:extLst>
          </p:cNvPr>
          <p:cNvSpPr>
            <a:spLocks noGrp="1"/>
          </p:cNvSpPr>
          <p:nvPr>
            <p:ph type="title"/>
            <p:custDataLst>
              <p:tags r:id="rId19"/>
            </p:custDataLst>
          </p:nvPr>
        </p:nvSpPr>
        <p:spPr>
          <a:xfrm>
            <a:off x="1654629" y="230192"/>
            <a:ext cx="954677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66DB3F-A0E3-4873-AFF2-EABD12C07F80}"/>
              </a:ext>
            </a:extLst>
          </p:cNvPr>
          <p:cNvSpPr>
            <a:spLocks noGrp="1"/>
          </p:cNvSpPr>
          <p:nvPr>
            <p:ph type="body" idx="1"/>
            <p:custDataLst>
              <p:tags r:id="rId20"/>
            </p:custDataLst>
          </p:nvPr>
        </p:nvSpPr>
        <p:spPr>
          <a:xfrm>
            <a:off x="1654629" y="1720172"/>
            <a:ext cx="954677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6D96B771-670D-4285-9BB4-06FE9DF1D41E}"/>
              </a:ext>
            </a:extLst>
          </p:cNvPr>
          <p:cNvSpPr txBox="1">
            <a:spLocks/>
          </p:cNvSpPr>
          <p:nvPr>
            <p:custDataLst>
              <p:tags r:id="rId21"/>
            </p:custDataLst>
          </p:nvPr>
        </p:nvSpPr>
        <p:spPr>
          <a:xfrm>
            <a:off x="1775636" y="365127"/>
            <a:ext cx="9218429"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798713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b="1"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45_FDCBAA7F.xm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265_3A226E7B.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term=Mermin%20JH%5bAuthor%5d&amp;cauthor=true&amp;cauthor_uid=28495525" TargetMode="External"/><Relationship Id="rId2" Type="http://schemas.openxmlformats.org/officeDocument/2006/relationships/hyperlink" Target="https://www.ncbi.nlm.nih.gov/pubmed/?term=LoBue%20PA%5bAuthor%5d&amp;cauthor=true&amp;cauthor_uid=28495525" TargetMode="External"/><Relationship Id="rId1" Type="http://schemas.openxmlformats.org/officeDocument/2006/relationships/slideLayout" Target="../slideLayouts/slideLayout2.xml"/><Relationship Id="rId4" Type="http://schemas.openxmlformats.org/officeDocument/2006/relationships/hyperlink" Target="https://www.ncbi.nlm.nih.gov/pubmed/2849552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425F-865C-7D6E-2120-5B129283FAF7}"/>
              </a:ext>
            </a:extLst>
          </p:cNvPr>
          <p:cNvSpPr>
            <a:spLocks noGrp="1"/>
          </p:cNvSpPr>
          <p:nvPr>
            <p:ph type="title"/>
          </p:nvPr>
        </p:nvSpPr>
        <p:spPr>
          <a:xfrm>
            <a:off x="1016383" y="1521879"/>
            <a:ext cx="10159234" cy="1325563"/>
          </a:xfrm>
        </p:spPr>
        <p:txBody>
          <a:bodyPr>
            <a:noAutofit/>
          </a:bodyPr>
          <a:lstStyle/>
          <a:p>
            <a:pPr algn="ctr"/>
            <a:r>
              <a:rPr lang="en-US" sz="4800" dirty="0">
                <a:solidFill>
                  <a:srgbClr val="0070C0"/>
                </a:solidFill>
                <a:latin typeface="+mn-lt"/>
              </a:rPr>
              <a:t>Who Should Be Treated </a:t>
            </a:r>
            <a:br>
              <a:rPr lang="en-US" sz="4800" dirty="0">
                <a:solidFill>
                  <a:srgbClr val="0070C0"/>
                </a:solidFill>
                <a:latin typeface="+mn-lt"/>
              </a:rPr>
            </a:br>
            <a:r>
              <a:rPr lang="en-US" sz="4800" dirty="0">
                <a:solidFill>
                  <a:srgbClr val="0070C0"/>
                </a:solidFill>
                <a:latin typeface="+mn-lt"/>
              </a:rPr>
              <a:t>&amp; </a:t>
            </a:r>
            <a:br>
              <a:rPr lang="en-US" sz="4800" dirty="0">
                <a:solidFill>
                  <a:srgbClr val="0070C0"/>
                </a:solidFill>
                <a:latin typeface="+mn-lt"/>
              </a:rPr>
            </a:br>
            <a:r>
              <a:rPr lang="en-US" sz="4800" dirty="0">
                <a:solidFill>
                  <a:srgbClr val="0070C0"/>
                </a:solidFill>
                <a:latin typeface="+mn-lt"/>
              </a:rPr>
              <a:t>How Should We Treat Them?</a:t>
            </a:r>
          </a:p>
        </p:txBody>
      </p:sp>
      <p:sp>
        <p:nvSpPr>
          <p:cNvPr id="4" name="TextBox 3">
            <a:extLst>
              <a:ext uri="{FF2B5EF4-FFF2-40B4-BE49-F238E27FC236}">
                <a16:creationId xmlns:a16="http://schemas.microsoft.com/office/drawing/2014/main" id="{A8C4E867-7409-EA7B-4A1B-FAF271599F5E}"/>
              </a:ext>
            </a:extLst>
          </p:cNvPr>
          <p:cNvSpPr txBox="1"/>
          <p:nvPr/>
        </p:nvSpPr>
        <p:spPr>
          <a:xfrm>
            <a:off x="3962721" y="4299669"/>
            <a:ext cx="4266553" cy="1858970"/>
          </a:xfrm>
          <a:prstGeom prst="rect">
            <a:avLst/>
          </a:prstGeom>
          <a:noFill/>
        </p:spPr>
        <p:txBody>
          <a:bodyPr wrap="none" rtlCol="0">
            <a:spAutoFit/>
          </a:bodyPr>
          <a:lstStyle/>
          <a:p>
            <a:pPr marL="0" indent="0" algn="ctr">
              <a:spcBef>
                <a:spcPts val="0"/>
              </a:spcBef>
              <a:buNone/>
            </a:pPr>
            <a:r>
              <a:rPr lang="en-US" sz="2800" dirty="0">
                <a:solidFill>
                  <a:schemeClr val="tx1">
                    <a:lumMod val="95000"/>
                    <a:lumOff val="5000"/>
                  </a:schemeClr>
                </a:solidFill>
              </a:rPr>
              <a:t>Lisa Armitige, MD, PhD</a:t>
            </a:r>
          </a:p>
          <a:p>
            <a:pPr marL="0" indent="0" algn="ctr">
              <a:spcBef>
                <a:spcPts val="0"/>
              </a:spcBef>
              <a:buNone/>
            </a:pPr>
            <a:r>
              <a:rPr lang="en-US" sz="2000" dirty="0">
                <a:solidFill>
                  <a:schemeClr val="tx1">
                    <a:lumMod val="95000"/>
                    <a:lumOff val="5000"/>
                  </a:schemeClr>
                </a:solidFill>
              </a:rPr>
              <a:t>Co-</a:t>
            </a:r>
            <a:r>
              <a:rPr lang="en-US" dirty="0">
                <a:solidFill>
                  <a:schemeClr val="tx1">
                    <a:lumMod val="95000"/>
                    <a:lumOff val="5000"/>
                  </a:schemeClr>
                </a:solidFill>
              </a:rPr>
              <a:t>Medical Director</a:t>
            </a:r>
          </a:p>
          <a:p>
            <a:pPr marL="0" indent="0" algn="ctr">
              <a:spcBef>
                <a:spcPts val="0"/>
              </a:spcBef>
              <a:buNone/>
            </a:pPr>
            <a:r>
              <a:rPr lang="en-US" dirty="0">
                <a:solidFill>
                  <a:schemeClr val="tx1">
                    <a:lumMod val="95000"/>
                    <a:lumOff val="5000"/>
                  </a:schemeClr>
                </a:solidFill>
              </a:rPr>
              <a:t>Heartland National TB Center</a:t>
            </a:r>
          </a:p>
          <a:p>
            <a:pPr marL="0" indent="0" algn="ctr">
              <a:spcBef>
                <a:spcPts val="0"/>
              </a:spcBef>
              <a:buNone/>
            </a:pPr>
            <a:endParaRPr lang="en-US" sz="2000" dirty="0">
              <a:solidFill>
                <a:schemeClr val="tx1">
                  <a:lumMod val="95000"/>
                  <a:lumOff val="5000"/>
                </a:schemeClr>
              </a:solidFill>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Professor of Medicine and Pediatrics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University of Texas at Tyler Health Science Center</a:t>
            </a:r>
          </a:p>
        </p:txBody>
      </p:sp>
      <p:sp>
        <p:nvSpPr>
          <p:cNvPr id="5" name="TextBox 4">
            <a:extLst>
              <a:ext uri="{FF2B5EF4-FFF2-40B4-BE49-F238E27FC236}">
                <a16:creationId xmlns:a16="http://schemas.microsoft.com/office/drawing/2014/main" id="{4D499FC5-3F8E-9372-AFFB-B03BA9755DF3}"/>
              </a:ext>
            </a:extLst>
          </p:cNvPr>
          <p:cNvSpPr txBox="1"/>
          <p:nvPr/>
        </p:nvSpPr>
        <p:spPr>
          <a:xfrm>
            <a:off x="9568207" y="6158639"/>
            <a:ext cx="1497526" cy="600164"/>
          </a:xfrm>
          <a:prstGeom prst="rect">
            <a:avLst/>
          </a:prstGeom>
          <a:noFill/>
        </p:spPr>
        <p:txBody>
          <a:bodyPr wrap="none" rtlCol="0">
            <a:spAutoFit/>
          </a:bodyPr>
          <a:lstStyle/>
          <a:p>
            <a:pPr algn="r"/>
            <a:r>
              <a:rPr lang="en-US" sz="1100" dirty="0"/>
              <a:t>Screening and Treating</a:t>
            </a:r>
          </a:p>
          <a:p>
            <a:pPr algn="r"/>
            <a:r>
              <a:rPr lang="en-US" sz="1100" dirty="0"/>
              <a:t>El Paso, TX</a:t>
            </a:r>
          </a:p>
          <a:p>
            <a:pPr algn="r"/>
            <a:r>
              <a:rPr lang="en-US" sz="1100" dirty="0"/>
              <a:t>September 25, 2025</a:t>
            </a:r>
          </a:p>
        </p:txBody>
      </p:sp>
    </p:spTree>
    <p:extLst>
      <p:ext uri="{BB962C8B-B14F-4D97-AF65-F5344CB8AC3E}">
        <p14:creationId xmlns:p14="http://schemas.microsoft.com/office/powerpoint/2010/main" val="54111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746" y="312511"/>
            <a:ext cx="9875520" cy="1143000"/>
          </a:xfrm>
        </p:spPr>
        <p:txBody>
          <a:bodyPr/>
          <a:lstStyle/>
          <a:p>
            <a:r>
              <a:rPr lang="en-US" dirty="0">
                <a:solidFill>
                  <a:srgbClr val="0000FF"/>
                </a:solidFill>
              </a:rPr>
              <a:t>Been a Long Time…..</a:t>
            </a:r>
          </a:p>
        </p:txBody>
      </p:sp>
      <p:sp>
        <p:nvSpPr>
          <p:cNvPr id="3" name="Content Placeholder 2"/>
          <p:cNvSpPr>
            <a:spLocks noGrp="1"/>
          </p:cNvSpPr>
          <p:nvPr>
            <p:ph idx="1"/>
          </p:nvPr>
        </p:nvSpPr>
        <p:spPr>
          <a:xfrm>
            <a:off x="1686746" y="2232142"/>
            <a:ext cx="9540578" cy="3851779"/>
          </a:xfrm>
        </p:spPr>
        <p:txBody>
          <a:bodyPr>
            <a:normAutofit/>
          </a:bodyPr>
          <a:lstStyle/>
          <a:p>
            <a:r>
              <a:rPr lang="en-US" sz="2400" dirty="0"/>
              <a:t>50-year-old man from Honduras, immigrated to the US 20 years ago.  He recently changed jobs and they require an IGRA for employment.  He tests positive.</a:t>
            </a:r>
          </a:p>
          <a:p>
            <a:endParaRPr lang="en-US" sz="2400" dirty="0"/>
          </a:p>
          <a:p>
            <a:r>
              <a:rPr lang="en-US" sz="2400" dirty="0"/>
              <a:t>He had a positive TST in the past that he attributed to being BCG vaccinated.  He is currently without symptoms and has a negative CXR.</a:t>
            </a:r>
          </a:p>
          <a:p>
            <a:endParaRPr lang="en-US" sz="2400" dirty="0"/>
          </a:p>
          <a:p>
            <a:r>
              <a:rPr lang="en-US" sz="2400" dirty="0"/>
              <a:t> What is your messaging to this man regarding LTBI treatment?</a:t>
            </a:r>
          </a:p>
        </p:txBody>
      </p:sp>
    </p:spTree>
    <p:extLst>
      <p:ext uri="{BB962C8B-B14F-4D97-AF65-F5344CB8AC3E}">
        <p14:creationId xmlns:p14="http://schemas.microsoft.com/office/powerpoint/2010/main" val="951577654"/>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6763"/>
            <a:ext cx="10972800" cy="1131887"/>
          </a:xfrm>
        </p:spPr>
        <p:txBody>
          <a:bodyPr anchor="t">
            <a:normAutofit/>
          </a:bodyPr>
          <a:lstStyle/>
          <a:p>
            <a:pPr algn="ctr">
              <a:lnSpc>
                <a:spcPct val="100000"/>
              </a:lnSpc>
            </a:pPr>
            <a:r>
              <a:rPr lang="en-US" sz="2800" dirty="0">
                <a:solidFill>
                  <a:schemeClr val="tx1"/>
                </a:solidFill>
              </a:rPr>
              <a:t>Percentage of TB Cases Among Non-U.S.–born Persons by Year </a:t>
            </a:r>
            <a:br>
              <a:rPr lang="en-US" sz="2800" dirty="0">
                <a:solidFill>
                  <a:schemeClr val="tx1"/>
                </a:solidFill>
              </a:rPr>
            </a:br>
            <a:r>
              <a:rPr lang="en-US" sz="2800" dirty="0">
                <a:solidFill>
                  <a:schemeClr val="tx1"/>
                </a:solidFill>
              </a:rPr>
              <a:t>Since Initial Arrival in the United States at Diagnosis, 2020 </a:t>
            </a:r>
            <a:r>
              <a:rPr lang="en-US" sz="2400" b="0" dirty="0">
                <a:solidFill>
                  <a:srgbClr val="FF6600"/>
                </a:solidFill>
              </a:rPr>
              <a:t>(N=5,127)</a:t>
            </a:r>
          </a:p>
        </p:txBody>
      </p:sp>
      <p:sp>
        <p:nvSpPr>
          <p:cNvPr id="3" name="TextBox 2">
            <a:extLst>
              <a:ext uri="{FF2B5EF4-FFF2-40B4-BE49-F238E27FC236}">
                <a16:creationId xmlns:a16="http://schemas.microsoft.com/office/drawing/2014/main" id="{19D612A4-9CED-4235-B2F3-14EC57CD468A}"/>
              </a:ext>
            </a:extLst>
          </p:cNvPr>
          <p:cNvSpPr txBox="1"/>
          <p:nvPr/>
        </p:nvSpPr>
        <p:spPr>
          <a:xfrm>
            <a:off x="51880" y="1496079"/>
            <a:ext cx="595099" cy="3755347"/>
          </a:xfrm>
          <a:prstGeom prst="rect">
            <a:avLst/>
          </a:prstGeom>
        </p:spPr>
        <p:txBody>
          <a:bodyPr vert="vert270" wrap="square" rtlCol="0">
            <a:spAutoFit/>
          </a:bodyPr>
          <a:lstStyle/>
          <a:p>
            <a:pPr defTabSz="1219170" eaLnBrk="0" fontAlgn="base" hangingPunct="0">
              <a:spcBef>
                <a:spcPct val="0"/>
              </a:spcBef>
              <a:spcAft>
                <a:spcPct val="0"/>
              </a:spcAft>
              <a:defRPr/>
            </a:pPr>
            <a:r>
              <a:rPr lang="en-US" sz="2667" b="1">
                <a:solidFill>
                  <a:srgbClr val="3F3F3F"/>
                </a:solidFill>
                <a:latin typeface="Calibri" panose="020F0502020204030204" pitchFamily="34" charset="0"/>
              </a:rPr>
              <a:t>Percentage of cases</a:t>
            </a:r>
            <a:endParaRPr lang="en-US" sz="2667" b="1" dirty="0">
              <a:solidFill>
                <a:srgbClr val="3F3F3F"/>
              </a:solidFill>
              <a:latin typeface="Calibri" panose="020F0502020204030204" pitchFamily="34" charset="0"/>
            </a:endParaRPr>
          </a:p>
        </p:txBody>
      </p:sp>
      <p:sp>
        <p:nvSpPr>
          <p:cNvPr id="4" name="TextBox 3">
            <a:extLst>
              <a:ext uri="{FF2B5EF4-FFF2-40B4-BE49-F238E27FC236}">
                <a16:creationId xmlns:a16="http://schemas.microsoft.com/office/drawing/2014/main" id="{95EA9C4F-FD5B-43E0-9004-F25631EEC254}"/>
              </a:ext>
            </a:extLst>
          </p:cNvPr>
          <p:cNvSpPr txBox="1"/>
          <p:nvPr/>
        </p:nvSpPr>
        <p:spPr>
          <a:xfrm>
            <a:off x="3911894" y="5971442"/>
            <a:ext cx="4368213" cy="502766"/>
          </a:xfrm>
          <a:prstGeom prst="rect">
            <a:avLst/>
          </a:prstGeom>
        </p:spPr>
        <p:txBody>
          <a:bodyPr wrap="square" rtlCol="0">
            <a:spAutoFit/>
          </a:bodyPr>
          <a:lstStyle/>
          <a:p>
            <a:pPr algn="ctr" defTabSz="1219170" eaLnBrk="0" fontAlgn="base" hangingPunct="0">
              <a:spcBef>
                <a:spcPct val="0"/>
              </a:spcBef>
              <a:spcAft>
                <a:spcPct val="0"/>
              </a:spcAft>
              <a:defRPr/>
            </a:pPr>
            <a:r>
              <a:rPr lang="en-US" sz="2667" b="1">
                <a:solidFill>
                  <a:srgbClr val="3F3F3F"/>
                </a:solidFill>
                <a:latin typeface="Calibri" panose="020F0502020204030204" pitchFamily="34" charset="0"/>
              </a:rPr>
              <a:t>Years</a:t>
            </a:r>
            <a:r>
              <a:rPr lang="en-US" sz="2667" b="1" baseline="30000">
                <a:solidFill>
                  <a:srgbClr val="3F3F3F"/>
                </a:solidFill>
                <a:latin typeface="Calibri" panose="020F0502020204030204" pitchFamily="34" charset="0"/>
              </a:rPr>
              <a:t>*</a:t>
            </a:r>
            <a:r>
              <a:rPr lang="en-US" sz="2667" b="1">
                <a:solidFill>
                  <a:srgbClr val="3F3F3F"/>
                </a:solidFill>
                <a:latin typeface="Calibri" panose="020F0502020204030204" pitchFamily="34" charset="0"/>
              </a:rPr>
              <a:t> in the United States</a:t>
            </a:r>
            <a:endParaRPr lang="en-US" sz="2667" b="1" dirty="0">
              <a:solidFill>
                <a:srgbClr val="3F3F3F"/>
              </a:solidFill>
              <a:latin typeface="Calibri" panose="020F0502020204030204" pitchFamily="34" charset="0"/>
            </a:endParaRPr>
          </a:p>
        </p:txBody>
      </p:sp>
      <p:sp>
        <p:nvSpPr>
          <p:cNvPr id="7" name="Text Placeholder 3">
            <a:extLst>
              <a:ext uri="{FF2B5EF4-FFF2-40B4-BE49-F238E27FC236}">
                <a16:creationId xmlns:a16="http://schemas.microsoft.com/office/drawing/2014/main" id="{CA827822-E670-4B74-9525-9B06D8FA3EDE}"/>
              </a:ext>
            </a:extLst>
          </p:cNvPr>
          <p:cNvSpPr txBox="1">
            <a:spLocks/>
          </p:cNvSpPr>
          <p:nvPr/>
        </p:nvSpPr>
        <p:spPr>
          <a:xfrm>
            <a:off x="481875" y="6425479"/>
            <a:ext cx="8162443"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47" indent="-158747" defTabSz="1219170">
              <a:spcBef>
                <a:spcPts val="0"/>
              </a:spcBef>
              <a:buNone/>
              <a:defRPr/>
            </a:pPr>
            <a:r>
              <a:rPr lang="en-US" sz="1467" baseline="30000">
                <a:solidFill>
                  <a:srgbClr val="7F7F7F">
                    <a:lumMod val="50000"/>
                  </a:srgbClr>
                </a:solidFill>
                <a:latin typeface="Calibri" panose="020F0502020204030204" pitchFamily="34" charset="0"/>
              </a:rPr>
              <a:t>*</a:t>
            </a:r>
            <a:r>
              <a:rPr lang="en-US" sz="1467">
                <a:solidFill>
                  <a:srgbClr val="7F7F7F">
                    <a:lumMod val="50000"/>
                  </a:srgbClr>
                </a:solidFill>
                <a:latin typeface="Calibri" panose="020F0502020204030204" pitchFamily="34" charset="0"/>
              </a:rPr>
              <a:t> Years since arrival was missing/unknown for 585 cases (11.4%).</a:t>
            </a:r>
            <a:endParaRPr lang="en-US" sz="1467" dirty="0">
              <a:solidFill>
                <a:srgbClr val="7F7F7F">
                  <a:lumMod val="50000"/>
                </a:srgbClr>
              </a:solidFill>
              <a:latin typeface="Calibri" panose="020F0502020204030204" pitchFamily="34" charset="0"/>
            </a:endParaRPr>
          </a:p>
        </p:txBody>
      </p:sp>
      <p:sp>
        <p:nvSpPr>
          <p:cNvPr id="11" name="Right Brace 10">
            <a:extLst>
              <a:ext uri="{FF2B5EF4-FFF2-40B4-BE49-F238E27FC236}">
                <a16:creationId xmlns:a16="http://schemas.microsoft.com/office/drawing/2014/main" id="{408F1EAF-97B3-47DA-8009-414B4FF1361E}"/>
              </a:ext>
            </a:extLst>
          </p:cNvPr>
          <p:cNvSpPr/>
          <p:nvPr/>
        </p:nvSpPr>
        <p:spPr>
          <a:xfrm rot="16200000">
            <a:off x="7614847" y="165247"/>
            <a:ext cx="355280" cy="7670507"/>
          </a:xfrm>
          <a:prstGeom prst="rightBrace">
            <a:avLst/>
          </a:prstGeom>
          <a:noFill/>
          <a:ln w="635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1219170">
              <a:defRPr/>
            </a:pPr>
            <a:endParaRPr lang="en-US" sz="1467" kern="0" dirty="0">
              <a:solidFill>
                <a:sysClr val="windowText" lastClr="000000"/>
              </a:solidFill>
              <a:latin typeface="Calibri" panose="020F0502020204030204"/>
            </a:endParaRPr>
          </a:p>
        </p:txBody>
      </p:sp>
      <p:sp>
        <p:nvSpPr>
          <p:cNvPr id="12" name="TextBox 4">
            <a:extLst>
              <a:ext uri="{FF2B5EF4-FFF2-40B4-BE49-F238E27FC236}">
                <a16:creationId xmlns:a16="http://schemas.microsoft.com/office/drawing/2014/main" id="{42ED8C8B-B5A9-4877-9ACA-A04A79EED280}"/>
              </a:ext>
            </a:extLst>
          </p:cNvPr>
          <p:cNvSpPr txBox="1"/>
          <p:nvPr/>
        </p:nvSpPr>
        <p:spPr>
          <a:xfrm>
            <a:off x="5943201" y="2921623"/>
            <a:ext cx="3698571" cy="645317"/>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219170">
              <a:defRPr/>
            </a:pPr>
            <a:r>
              <a:rPr lang="en-US" sz="1867" kern="0">
                <a:solidFill>
                  <a:sysClr val="windowText" lastClr="000000"/>
                </a:solidFill>
                <a:latin typeface="Calibri" panose="020F0502020204030204"/>
              </a:rPr>
              <a:t>~</a:t>
            </a:r>
            <a:r>
              <a:rPr lang="en-US" sz="2400" kern="0">
                <a:solidFill>
                  <a:sysClr val="windowText" lastClr="000000"/>
                </a:solidFill>
                <a:latin typeface="Calibri" panose="020F0502020204030204"/>
              </a:rPr>
              <a:t>1/3 of cases occurred 20+ years after U.S. arrival</a:t>
            </a:r>
            <a:endParaRPr lang="en-US" sz="2400" kern="0" dirty="0">
              <a:solidFill>
                <a:sysClr val="windowText" lastClr="000000"/>
              </a:solidFill>
              <a:latin typeface="Calibri" panose="020F0502020204030204"/>
            </a:endParaRPr>
          </a:p>
        </p:txBody>
      </p:sp>
      <p:graphicFrame>
        <p:nvGraphicFramePr>
          <p:cNvPr id="15" name="Chart 14">
            <a:extLst>
              <a:ext uri="{FF2B5EF4-FFF2-40B4-BE49-F238E27FC236}">
                <a16:creationId xmlns:a16="http://schemas.microsoft.com/office/drawing/2014/main" id="{966CBEEC-8063-4BAB-8BD1-7EDFA3E17B4D}"/>
              </a:ext>
            </a:extLst>
          </p:cNvPr>
          <p:cNvGraphicFramePr>
            <a:graphicFrameLocks/>
          </p:cNvGraphicFramePr>
          <p:nvPr/>
        </p:nvGraphicFramePr>
        <p:xfrm>
          <a:off x="481875" y="1828800"/>
          <a:ext cx="1148588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4790520"/>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A0D889-1921-097F-D1FC-BBBB54D34FBF}"/>
              </a:ext>
            </a:extLst>
          </p:cNvPr>
          <p:cNvSpPr txBox="1">
            <a:spLocks noGrp="1"/>
          </p:cNvSpPr>
          <p:nvPr>
            <p:ph type="title" idx="4294967295"/>
          </p:nvPr>
        </p:nvSpPr>
        <p:spPr>
          <a:xfrm>
            <a:off x="0" y="165100"/>
            <a:ext cx="11207750" cy="968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Years Since Arrival in the United States Prior to Diagnosis, 2023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(N=7,299)</a:t>
            </a:r>
          </a:p>
        </p:txBody>
      </p:sp>
      <p:graphicFrame>
        <p:nvGraphicFramePr>
          <p:cNvPr id="7" name="Content Placeholder 20" descr="Bar graph showing in 2023 37.4% of non-U.S.–born persons with TB were diagnosed within 5 years of arrival in the U.S.">
            <a:extLst>
              <a:ext uri="{FF2B5EF4-FFF2-40B4-BE49-F238E27FC236}">
                <a16:creationId xmlns:a16="http://schemas.microsoft.com/office/drawing/2014/main" id="{9A55D1F0-B973-D160-3437-F64A428A5419}"/>
              </a:ext>
            </a:extLst>
          </p:cNvPr>
          <p:cNvGraphicFramePr>
            <a:graphicFrameLocks/>
          </p:cNvGraphicFramePr>
          <p:nvPr>
            <p:extLst>
              <p:ext uri="{D42A27DB-BD31-4B8C-83A1-F6EECF244321}">
                <p14:modId xmlns:p14="http://schemas.microsoft.com/office/powerpoint/2010/main" val="3835980351"/>
              </p:ext>
            </p:extLst>
          </p:nvPr>
        </p:nvGraphicFramePr>
        <p:xfrm>
          <a:off x="405836" y="1032719"/>
          <a:ext cx="11411915" cy="50926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8D86B7C-112B-1587-4EC7-2568645034AB}"/>
              </a:ext>
            </a:extLst>
          </p:cNvPr>
          <p:cNvSpPr txBox="1"/>
          <p:nvPr/>
        </p:nvSpPr>
        <p:spPr>
          <a:xfrm>
            <a:off x="0" y="6441185"/>
            <a:ext cx="11991109"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2280073055"/>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E6015D-25CD-3F4B-C011-EA89FA91DF9B}"/>
              </a:ext>
            </a:extLst>
          </p:cNvPr>
          <p:cNvSpPr txBox="1">
            <a:spLocks noGrp="1"/>
          </p:cNvSpPr>
          <p:nvPr>
            <p:ph type="title" idx="4294967295"/>
          </p:nvPr>
        </p:nvSpPr>
        <p:spPr>
          <a:xfrm>
            <a:off x="0" y="165100"/>
            <a:ext cx="11299825" cy="968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Age Group, United States, 1994–2023</a:t>
            </a:r>
          </a:p>
        </p:txBody>
      </p:sp>
      <p:graphicFrame>
        <p:nvGraphicFramePr>
          <p:cNvPr id="7" name="Chart 6" descr="Stacked bar graph of U.S. TB cases among non-U.S.–born persons by age group from 1994 to 2023.">
            <a:extLst>
              <a:ext uri="{FF2B5EF4-FFF2-40B4-BE49-F238E27FC236}">
                <a16:creationId xmlns:a16="http://schemas.microsoft.com/office/drawing/2014/main" id="{E40E0792-0DEA-D05D-DC8A-6A265450B040}"/>
              </a:ext>
            </a:extLst>
          </p:cNvPr>
          <p:cNvGraphicFramePr/>
          <p:nvPr/>
        </p:nvGraphicFramePr>
        <p:xfrm>
          <a:off x="152382" y="1133636"/>
          <a:ext cx="11887236" cy="53530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42782DD8-5B85-3BE2-9708-4E47B315153E}"/>
              </a:ext>
            </a:extLst>
          </p:cNvPr>
          <p:cNvSpPr txBox="1">
            <a:spLocks/>
          </p:cNvSpPr>
          <p:nvPr/>
        </p:nvSpPr>
        <p:spPr>
          <a:xfrm>
            <a:off x="0" y="6474388"/>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5090867"/>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5">
            <a:extLst>
              <a:ext uri="{FF2B5EF4-FFF2-40B4-BE49-F238E27FC236}">
                <a16:creationId xmlns:a16="http://schemas.microsoft.com/office/drawing/2014/main" id="{B02AD89C-B95A-58F0-8526-0625C6C1C988}"/>
              </a:ext>
            </a:extLst>
          </p:cNvPr>
          <p:cNvSpPr txBox="1">
            <a:spLocks noGrp="1"/>
          </p:cNvSpPr>
          <p:nvPr>
            <p:ph type="title" idx="4294967295"/>
          </p:nvPr>
        </p:nvSpPr>
        <p:spPr>
          <a:xfrm>
            <a:off x="0" y="311150"/>
            <a:ext cx="10972800" cy="695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Years in the United States Prior to Diagnosis,</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 </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2010–2023</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6" name="Content Placeholder 17" descr="Line graph of TB cases among non-U.S.–born persons by years in the U.S. prior to diagnosis. ">
            <a:extLst>
              <a:ext uri="{FF2B5EF4-FFF2-40B4-BE49-F238E27FC236}">
                <a16:creationId xmlns:a16="http://schemas.microsoft.com/office/drawing/2014/main" id="{3E931646-BA55-D846-6BE1-2915050D9D5A}"/>
              </a:ext>
            </a:extLst>
          </p:cNvPr>
          <p:cNvGraphicFramePr>
            <a:graphicFrameLocks noChangeAspect="1"/>
          </p:cNvGraphicFramePr>
          <p:nvPr/>
        </p:nvGraphicFramePr>
        <p:xfrm>
          <a:off x="0" y="1197967"/>
          <a:ext cx="12095922" cy="52246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09DE9F8-5645-0040-B698-3344F57F4DEB}"/>
              </a:ext>
            </a:extLst>
          </p:cNvPr>
          <p:cNvSpPr txBox="1"/>
          <p:nvPr/>
        </p:nvSpPr>
        <p:spPr>
          <a:xfrm>
            <a:off x="0" y="6441360"/>
            <a:ext cx="11991109"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4291800833"/>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287354"/>
            <a:ext cx="7886700" cy="1325563"/>
          </a:xfrm>
        </p:spPr>
        <p:txBody>
          <a:bodyPr>
            <a:normAutofit/>
          </a:bodyPr>
          <a:lstStyle/>
          <a:p>
            <a:r>
              <a:rPr lang="en-US" sz="4000" dirty="0"/>
              <a:t>Testing is good and necessary!</a:t>
            </a:r>
          </a:p>
        </p:txBody>
      </p:sp>
      <p:sp>
        <p:nvSpPr>
          <p:cNvPr id="5" name="Subtitle 4"/>
          <p:cNvSpPr>
            <a:spLocks noGrp="1"/>
          </p:cNvSpPr>
          <p:nvPr>
            <p:ph type="subTitle" idx="4294967295"/>
          </p:nvPr>
        </p:nvSpPr>
        <p:spPr>
          <a:xfrm>
            <a:off x="2667000" y="4461046"/>
            <a:ext cx="6858000" cy="1655763"/>
          </a:xfrm>
        </p:spPr>
        <p:txBody>
          <a:bodyPr>
            <a:normAutofit/>
          </a:bodyPr>
          <a:lstStyle/>
          <a:p>
            <a:pPr marL="0" indent="0" algn="ctr">
              <a:buNone/>
            </a:pPr>
            <a:r>
              <a:rPr lang="en-US" sz="3200" dirty="0">
                <a:solidFill>
                  <a:srgbClr val="0000FF"/>
                </a:solidFill>
              </a:rPr>
              <a:t>But is it funded…..?</a:t>
            </a:r>
          </a:p>
        </p:txBody>
      </p:sp>
    </p:spTree>
    <p:extLst>
      <p:ext uri="{BB962C8B-B14F-4D97-AF65-F5344CB8AC3E}">
        <p14:creationId xmlns:p14="http://schemas.microsoft.com/office/powerpoint/2010/main" val="194632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9318" y="135903"/>
            <a:ext cx="7416145" cy="1143000"/>
          </a:xfrm>
        </p:spPr>
        <p:txBody>
          <a:bodyPr>
            <a:normAutofit/>
          </a:bodyPr>
          <a:lstStyle/>
          <a:p>
            <a:r>
              <a:rPr lang="en-US" sz="3000" dirty="0">
                <a:solidFill>
                  <a:srgbClr val="0000FF"/>
                </a:solidFill>
              </a:rPr>
              <a:t>US Preventative Services Task Force (USPSTF) Recommendations for LTBI</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790" y="1576784"/>
            <a:ext cx="7158198"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4725" y="4141154"/>
            <a:ext cx="3912781"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98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8498" y="175991"/>
            <a:ext cx="6172200" cy="685800"/>
          </a:xfrm>
        </p:spPr>
        <p:txBody>
          <a:bodyPr>
            <a:normAutofit fontScale="90000"/>
          </a:bodyPr>
          <a:lstStyle/>
          <a:p>
            <a:r>
              <a:rPr lang="en-US" sz="3200" dirty="0">
                <a:solidFill>
                  <a:srgbClr val="0000FF"/>
                </a:solidFill>
              </a:rPr>
              <a:t>Examples of USPSTF ‘A’ and ‘B’ ratings</a:t>
            </a:r>
          </a:p>
        </p:txBody>
      </p:sp>
      <p:graphicFrame>
        <p:nvGraphicFramePr>
          <p:cNvPr id="4" name="Content Placeholder 3"/>
          <p:cNvGraphicFramePr>
            <a:graphicFrameLocks noGrp="1"/>
          </p:cNvGraphicFramePr>
          <p:nvPr>
            <p:ph idx="1"/>
          </p:nvPr>
        </p:nvGraphicFramePr>
        <p:xfrm>
          <a:off x="1891470" y="1016950"/>
          <a:ext cx="5640223" cy="5322159"/>
        </p:xfrm>
        <a:graphic>
          <a:graphicData uri="http://schemas.openxmlformats.org/drawingml/2006/table">
            <a:tbl>
              <a:tblPr firstRow="1" bandRow="1">
                <a:tableStyleId>{5C22544A-7EE6-4342-B048-85BDC9FD1C3A}</a:tableStyleId>
              </a:tblPr>
              <a:tblGrid>
                <a:gridCol w="3479017">
                  <a:extLst>
                    <a:ext uri="{9D8B030D-6E8A-4147-A177-3AD203B41FA5}">
                      <a16:colId xmlns:a16="http://schemas.microsoft.com/office/drawing/2014/main" val="20000"/>
                    </a:ext>
                  </a:extLst>
                </a:gridCol>
                <a:gridCol w="790684">
                  <a:extLst>
                    <a:ext uri="{9D8B030D-6E8A-4147-A177-3AD203B41FA5}">
                      <a16:colId xmlns:a16="http://schemas.microsoft.com/office/drawing/2014/main" val="20001"/>
                    </a:ext>
                  </a:extLst>
                </a:gridCol>
                <a:gridCol w="1370522">
                  <a:extLst>
                    <a:ext uri="{9D8B030D-6E8A-4147-A177-3AD203B41FA5}">
                      <a16:colId xmlns:a16="http://schemas.microsoft.com/office/drawing/2014/main" val="20002"/>
                    </a:ext>
                  </a:extLst>
                </a:gridCol>
              </a:tblGrid>
              <a:tr h="667220">
                <a:tc>
                  <a:txBody>
                    <a:bodyPr/>
                    <a:lstStyle/>
                    <a:p>
                      <a:pPr algn="ctr"/>
                      <a:r>
                        <a:rPr lang="en-US" sz="1900" dirty="0"/>
                        <a:t>Topic</a:t>
                      </a:r>
                    </a:p>
                  </a:txBody>
                  <a:tcPr marL="68580" marR="68580" anchor="ctr"/>
                </a:tc>
                <a:tc>
                  <a:txBody>
                    <a:bodyPr/>
                    <a:lstStyle/>
                    <a:p>
                      <a:pPr algn="ctr"/>
                      <a:r>
                        <a:rPr lang="en-US" sz="1500" dirty="0"/>
                        <a:t>Grade</a:t>
                      </a:r>
                    </a:p>
                  </a:txBody>
                  <a:tcPr marL="68580" marR="68580" anchor="ctr"/>
                </a:tc>
                <a:tc>
                  <a:txBody>
                    <a:bodyPr/>
                    <a:lstStyle/>
                    <a:p>
                      <a:pPr algn="ctr"/>
                      <a:r>
                        <a:rPr lang="en-US" sz="1900" b="1" i="0" u="none" strike="noStrike" kern="1200" baseline="0">
                          <a:solidFill>
                            <a:schemeClr val="lt1"/>
                          </a:solidFill>
                          <a:latin typeface="+mn-lt"/>
                          <a:ea typeface="+mn-ea"/>
                          <a:cs typeface="+mn-cs"/>
                        </a:rPr>
                        <a:t>Release Date</a:t>
                      </a:r>
                      <a:endParaRPr lang="en-US" sz="1500" dirty="0"/>
                    </a:p>
                  </a:txBody>
                  <a:tcPr marL="68580" marR="68580" anchor="ctr"/>
                </a:tc>
                <a:extLst>
                  <a:ext uri="{0D108BD9-81ED-4DB2-BD59-A6C34878D82A}">
                    <a16:rowId xmlns:a16="http://schemas.microsoft.com/office/drawing/2014/main" val="10000"/>
                  </a:ext>
                </a:extLst>
              </a:tr>
              <a:tr h="454923">
                <a:tc>
                  <a:txBody>
                    <a:bodyPr/>
                    <a:lstStyle/>
                    <a:p>
                      <a:pPr algn="ctr"/>
                      <a:r>
                        <a:rPr lang="en-US" sz="1200" b="0" i="0" u="none" strike="noStrike" kern="1200" baseline="0" dirty="0">
                          <a:solidFill>
                            <a:schemeClr val="dk1"/>
                          </a:solidFill>
                          <a:latin typeface="+mn-lt"/>
                          <a:ea typeface="+mn-ea"/>
                          <a:cs typeface="+mn-cs"/>
                        </a:rPr>
                        <a:t>Bacteriuria screening: </a:t>
                      </a:r>
                    </a:p>
                    <a:p>
                      <a:pPr algn="ctr"/>
                      <a:r>
                        <a:rPr lang="en-US" sz="1200" b="0" i="0" u="none" strike="noStrike" kern="1200" baseline="0" dirty="0">
                          <a:solidFill>
                            <a:schemeClr val="dk1"/>
                          </a:solidFill>
                          <a:latin typeface="+mn-lt"/>
                          <a:ea typeface="+mn-ea"/>
                          <a:cs typeface="+mn-cs"/>
                        </a:rPr>
                        <a:t>pregnant women</a:t>
                      </a:r>
                    </a:p>
                  </a:txBody>
                  <a:tcPr marL="68580" marR="68580" anchor="ctr"/>
                </a:tc>
                <a:tc>
                  <a:txBody>
                    <a:bodyPr/>
                    <a:lstStyle/>
                    <a:p>
                      <a:pPr algn="ctr"/>
                      <a:r>
                        <a:rPr lang="en-US" sz="1200" b="0" i="0" u="none" strike="noStrike" kern="1200" baseline="0" dirty="0">
                          <a:solidFill>
                            <a:schemeClr val="dk1"/>
                          </a:solidFill>
                          <a:latin typeface="+mn-lt"/>
                          <a:ea typeface="+mn-ea"/>
                          <a:cs typeface="+mn-cs"/>
                        </a:rPr>
                        <a:t>A</a:t>
                      </a:r>
                      <a:endParaRPr lang="en-US" sz="1200" dirty="0"/>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July 2008</a:t>
                      </a:r>
                      <a:endParaRPr lang="en-US" sz="1200" dirty="0"/>
                    </a:p>
                  </a:txBody>
                  <a:tcPr marL="68580" marR="68580" anchor="ctr"/>
                </a:tc>
                <a:extLst>
                  <a:ext uri="{0D108BD9-81ED-4DB2-BD59-A6C34878D82A}">
                    <a16:rowId xmlns:a16="http://schemas.microsoft.com/office/drawing/2014/main" val="10001"/>
                  </a:ext>
                </a:extLst>
              </a:tr>
              <a:tr h="454923">
                <a:tc>
                  <a:txBody>
                    <a:bodyPr/>
                    <a:lstStyle/>
                    <a:p>
                      <a:pPr algn="ctr"/>
                      <a:r>
                        <a:rPr lang="en-US" sz="1200" dirty="0"/>
                        <a:t>Blood pressure screening in adults</a:t>
                      </a: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A</a:t>
                      </a:r>
                      <a:endParaRPr lang="en-US" sz="1200" dirty="0"/>
                    </a:p>
                    <a:p>
                      <a:pPr algn="ctr"/>
                      <a:endParaRPr lang="en-US" sz="1200" dirty="0"/>
                    </a:p>
                  </a:txBody>
                  <a:tcPr marL="68580" marR="68580" anchor="ctr"/>
                </a:tc>
                <a:tc>
                  <a:txBody>
                    <a:bodyPr/>
                    <a:lstStyle/>
                    <a:p>
                      <a:pPr algn="ctr"/>
                      <a:r>
                        <a:rPr lang="en-US" sz="1200" b="0" i="0" u="none" strike="noStrike" kern="1200" baseline="0" dirty="0">
                          <a:solidFill>
                            <a:schemeClr val="dk1"/>
                          </a:solidFill>
                          <a:latin typeface="+mn-lt"/>
                          <a:ea typeface="+mn-ea"/>
                          <a:cs typeface="+mn-cs"/>
                        </a:rPr>
                        <a:t>October 2015</a:t>
                      </a:r>
                      <a:endParaRPr lang="en-US" sz="1200" dirty="0"/>
                    </a:p>
                  </a:txBody>
                  <a:tcPr marL="68580" marR="68580" anchor="ctr"/>
                </a:tc>
                <a:extLst>
                  <a:ext uri="{0D108BD9-81ED-4DB2-BD59-A6C34878D82A}">
                    <a16:rowId xmlns:a16="http://schemas.microsoft.com/office/drawing/2014/main" val="10002"/>
                  </a:ext>
                </a:extLst>
              </a:tr>
              <a:tr h="272954">
                <a:tc>
                  <a:txBody>
                    <a:bodyPr/>
                    <a:lstStyle/>
                    <a:p>
                      <a:pPr algn="ctr"/>
                      <a:r>
                        <a:rPr lang="en-US" sz="1200" b="0" i="0" u="none" strike="noStrike" kern="1200" baseline="0" dirty="0">
                          <a:solidFill>
                            <a:schemeClr val="dk1"/>
                          </a:solidFill>
                          <a:latin typeface="+mn-lt"/>
                          <a:ea typeface="+mn-ea"/>
                          <a:cs typeface="+mn-cs"/>
                        </a:rPr>
                        <a:t>Cervical cancer screening</a:t>
                      </a:r>
                      <a:endParaRPr lang="en-US" sz="1200" dirty="0"/>
                    </a:p>
                  </a:txBody>
                  <a:tcPr marL="68580" marR="68580" anchor="ctr"/>
                </a:tc>
                <a:tc>
                  <a:txBody>
                    <a:bodyPr/>
                    <a:lstStyle/>
                    <a:p>
                      <a:pPr algn="ctr"/>
                      <a:r>
                        <a:rPr lang="en-US" sz="1200" dirty="0"/>
                        <a:t>A</a:t>
                      </a:r>
                    </a:p>
                  </a:txBody>
                  <a:tcPr marL="68580" marR="68580" anchor="ctr"/>
                </a:tc>
                <a:tc>
                  <a:txBody>
                    <a:bodyPr/>
                    <a:lstStyle/>
                    <a:p>
                      <a:pPr algn="ctr"/>
                      <a:r>
                        <a:rPr lang="en-US" sz="1200" b="0" i="0" u="none" strike="noStrike" kern="1200" baseline="0" dirty="0">
                          <a:solidFill>
                            <a:schemeClr val="dk1"/>
                          </a:solidFill>
                          <a:latin typeface="+mn-lt"/>
                          <a:ea typeface="+mn-ea"/>
                          <a:cs typeface="+mn-cs"/>
                        </a:rPr>
                        <a:t>March 2012</a:t>
                      </a:r>
                      <a:endParaRPr lang="en-US" sz="1000" dirty="0"/>
                    </a:p>
                  </a:txBody>
                  <a:tcPr marL="68580" marR="68580" anchor="ctr"/>
                </a:tc>
                <a:extLst>
                  <a:ext uri="{0D108BD9-81ED-4DB2-BD59-A6C34878D82A}">
                    <a16:rowId xmlns:a16="http://schemas.microsoft.com/office/drawing/2014/main" val="10003"/>
                  </a:ext>
                </a:extLst>
              </a:tr>
              <a:tr h="636892">
                <a:tc>
                  <a:txBody>
                    <a:bodyPr/>
                    <a:lstStyle/>
                    <a:p>
                      <a:pPr algn="ctr"/>
                      <a:r>
                        <a:rPr lang="en-US" sz="1200" b="0" i="0" u="none" strike="noStrike" kern="1200" baseline="0" dirty="0">
                          <a:solidFill>
                            <a:schemeClr val="dk1"/>
                          </a:solidFill>
                          <a:latin typeface="+mn-lt"/>
                          <a:ea typeface="+mn-ea"/>
                          <a:cs typeface="+mn-cs"/>
                        </a:rPr>
                        <a:t>Cholesterol abnormalities screening: </a:t>
                      </a:r>
                    </a:p>
                    <a:p>
                      <a:pPr algn="ctr"/>
                      <a:r>
                        <a:rPr lang="en-US" sz="1200" b="0" i="0" u="none" strike="noStrike" kern="1200" baseline="0" dirty="0">
                          <a:solidFill>
                            <a:schemeClr val="dk1"/>
                          </a:solidFill>
                          <a:latin typeface="+mn-lt"/>
                          <a:ea typeface="+mn-ea"/>
                          <a:cs typeface="+mn-cs"/>
                        </a:rPr>
                        <a:t>men 35 and older</a:t>
                      </a:r>
                      <a:endParaRPr lang="en-US" sz="1200" dirty="0"/>
                    </a:p>
                  </a:txBody>
                  <a:tcPr marL="68580" marR="68580" anchor="ctr"/>
                </a:tc>
                <a:tc>
                  <a:txBody>
                    <a:bodyPr/>
                    <a:lstStyle/>
                    <a:p>
                      <a:pPr algn="ctr"/>
                      <a:r>
                        <a:rPr lang="en-US" sz="1200" dirty="0"/>
                        <a:t>A</a:t>
                      </a:r>
                    </a:p>
                  </a:txBody>
                  <a:tcPr marL="68580" marR="68580" anchor="ctr"/>
                </a:tc>
                <a:tc>
                  <a:txBody>
                    <a:bodyPr/>
                    <a:lstStyle/>
                    <a:p>
                      <a:pPr algn="ctr"/>
                      <a:r>
                        <a:rPr lang="en-US" sz="1200" b="0" i="0" u="none" strike="noStrike" kern="1200" baseline="0" dirty="0">
                          <a:solidFill>
                            <a:schemeClr val="dk1"/>
                          </a:solidFill>
                          <a:latin typeface="+mn-lt"/>
                          <a:ea typeface="+mn-ea"/>
                          <a:cs typeface="+mn-cs"/>
                        </a:rPr>
                        <a:t>June 2008</a:t>
                      </a:r>
                      <a:endParaRPr lang="en-US" sz="1200" dirty="0"/>
                    </a:p>
                  </a:txBody>
                  <a:tcPr marL="68580" marR="68580" anchor="ctr"/>
                </a:tc>
                <a:extLst>
                  <a:ext uri="{0D108BD9-81ED-4DB2-BD59-A6C34878D82A}">
                    <a16:rowId xmlns:a16="http://schemas.microsoft.com/office/drawing/2014/main" val="10004"/>
                  </a:ext>
                </a:extLst>
              </a:tr>
              <a:tr h="636892">
                <a:tc>
                  <a:txBody>
                    <a:bodyPr/>
                    <a:lstStyle/>
                    <a:p>
                      <a:pPr algn="ctr"/>
                      <a:r>
                        <a:rPr lang="en-US" sz="1200" dirty="0"/>
                        <a:t>Cholesterol abnormalities screening: </a:t>
                      </a:r>
                    </a:p>
                    <a:p>
                      <a:pPr algn="ctr"/>
                      <a:r>
                        <a:rPr lang="en-US" sz="1200" dirty="0"/>
                        <a:t>women younger than 45</a:t>
                      </a:r>
                    </a:p>
                  </a:txBody>
                  <a:tcPr marL="68580" marR="68580" anchor="ctr"/>
                </a:tc>
                <a:tc>
                  <a:txBody>
                    <a:bodyPr/>
                    <a:lstStyle/>
                    <a:p>
                      <a:pPr algn="ctr"/>
                      <a:r>
                        <a:rPr lang="en-US" sz="1200" dirty="0"/>
                        <a:t>A</a:t>
                      </a:r>
                    </a:p>
                  </a:txBody>
                  <a:tcPr marL="68580" marR="68580" anchor="ctr"/>
                </a:tc>
                <a:tc>
                  <a:txBody>
                    <a:bodyPr/>
                    <a:lstStyle/>
                    <a:p>
                      <a:pPr algn="ctr"/>
                      <a:r>
                        <a:rPr lang="en-US" sz="1200" dirty="0"/>
                        <a:t>June 2008</a:t>
                      </a:r>
                    </a:p>
                  </a:txBody>
                  <a:tcPr marL="68580" marR="68580" anchor="ctr"/>
                </a:tc>
                <a:extLst>
                  <a:ext uri="{0D108BD9-81ED-4DB2-BD59-A6C34878D82A}">
                    <a16:rowId xmlns:a16="http://schemas.microsoft.com/office/drawing/2014/main" val="10005"/>
                  </a:ext>
                </a:extLst>
              </a:tr>
              <a:tr h="636892">
                <a:tc>
                  <a:txBody>
                    <a:bodyPr/>
                    <a:lstStyle/>
                    <a:p>
                      <a:pPr algn="ctr"/>
                      <a:r>
                        <a:rPr lang="en-US" sz="1200" b="0" i="0" u="none" strike="noStrike" kern="1200" baseline="0" dirty="0">
                          <a:solidFill>
                            <a:schemeClr val="dk1"/>
                          </a:solidFill>
                          <a:latin typeface="+mn-lt"/>
                          <a:ea typeface="+mn-ea"/>
                          <a:cs typeface="+mn-cs"/>
                        </a:rPr>
                        <a:t>Abdominal aortic aneurysm screening:</a:t>
                      </a:r>
                    </a:p>
                    <a:p>
                      <a:pPr algn="ctr"/>
                      <a:r>
                        <a:rPr lang="en-US" sz="1200" b="0" i="0" u="none" strike="noStrike" kern="1200" baseline="0" dirty="0">
                          <a:solidFill>
                            <a:schemeClr val="dk1"/>
                          </a:solidFill>
                          <a:latin typeface="+mn-lt"/>
                          <a:ea typeface="+mn-ea"/>
                          <a:cs typeface="+mn-cs"/>
                        </a:rPr>
                        <a:t>men</a:t>
                      </a:r>
                      <a:endParaRPr lang="en-US" sz="1200" dirty="0"/>
                    </a:p>
                  </a:txBody>
                  <a:tcPr marL="68580" marR="68580" anchor="ctr"/>
                </a:tc>
                <a:tc>
                  <a:txBody>
                    <a:bodyPr/>
                    <a:lstStyle/>
                    <a:p>
                      <a:pPr algn="ctr"/>
                      <a:r>
                        <a:rPr lang="en-US" sz="1200" dirty="0"/>
                        <a:t>B</a:t>
                      </a:r>
                    </a:p>
                  </a:txBody>
                  <a:tcPr marL="68580" marR="68580" anchor="ctr"/>
                </a:tc>
                <a:tc>
                  <a:txBody>
                    <a:bodyPr/>
                    <a:lstStyle/>
                    <a:p>
                      <a:pPr algn="ctr"/>
                      <a:r>
                        <a:rPr lang="en-US" sz="1200" b="0" i="0" u="none" strike="noStrike" kern="1200" baseline="0" dirty="0">
                          <a:solidFill>
                            <a:schemeClr val="dk1"/>
                          </a:solidFill>
                          <a:latin typeface="+mn-lt"/>
                          <a:ea typeface="+mn-ea"/>
                          <a:cs typeface="+mn-cs"/>
                        </a:rPr>
                        <a:t>June 2014</a:t>
                      </a:r>
                      <a:endParaRPr lang="en-US" sz="1200" dirty="0"/>
                    </a:p>
                  </a:txBody>
                  <a:tcPr marL="68580" marR="68580" anchor="ctr"/>
                </a:tc>
                <a:extLst>
                  <a:ext uri="{0D108BD9-81ED-4DB2-BD59-A6C34878D82A}">
                    <a16:rowId xmlns:a16="http://schemas.microsoft.com/office/drawing/2014/main" val="10006"/>
                  </a:ext>
                </a:extLst>
              </a:tr>
              <a:tr h="454923">
                <a:tc>
                  <a:txBody>
                    <a:bodyPr/>
                    <a:lstStyle/>
                    <a:p>
                      <a:pPr algn="ctr"/>
                      <a:r>
                        <a:rPr lang="en-US" sz="1200" b="0" i="0" u="none" strike="noStrike" kern="1200" baseline="0" dirty="0">
                          <a:solidFill>
                            <a:schemeClr val="dk1"/>
                          </a:solidFill>
                          <a:latin typeface="+mn-lt"/>
                          <a:ea typeface="+mn-ea"/>
                          <a:cs typeface="+mn-cs"/>
                        </a:rPr>
                        <a:t>Alcohol misuse:</a:t>
                      </a:r>
                    </a:p>
                    <a:p>
                      <a:pPr algn="ctr"/>
                      <a:r>
                        <a:rPr lang="en-US" sz="1200" b="0" i="0" u="none" strike="noStrike" kern="1200" baseline="0" dirty="0">
                          <a:solidFill>
                            <a:schemeClr val="dk1"/>
                          </a:solidFill>
                          <a:latin typeface="+mn-lt"/>
                          <a:ea typeface="+mn-ea"/>
                          <a:cs typeface="+mn-cs"/>
                        </a:rPr>
                        <a:t>screening and counseling</a:t>
                      </a:r>
                      <a:endParaRPr lang="en-US" sz="1200" dirty="0"/>
                    </a:p>
                  </a:txBody>
                  <a:tcPr marL="68580" marR="68580" anchor="ctr"/>
                </a:tc>
                <a:tc>
                  <a:txBody>
                    <a:bodyPr/>
                    <a:lstStyle/>
                    <a:p>
                      <a:pPr algn="ctr"/>
                      <a:r>
                        <a:rPr lang="en-US" sz="1200"/>
                        <a:t>B</a:t>
                      </a:r>
                      <a:endParaRPr lang="en-US" sz="1200" dirty="0"/>
                    </a:p>
                  </a:txBody>
                  <a:tcPr marL="68580" marR="68580" anchor="ctr"/>
                </a:tc>
                <a:tc>
                  <a:txBody>
                    <a:bodyPr/>
                    <a:lstStyle/>
                    <a:p>
                      <a:pPr algn="ctr"/>
                      <a:r>
                        <a:rPr lang="en-US" sz="1200" b="0" i="0" u="none" strike="noStrike" kern="1200" baseline="0" dirty="0">
                          <a:solidFill>
                            <a:schemeClr val="dk1"/>
                          </a:solidFill>
                          <a:latin typeface="+mn-lt"/>
                          <a:ea typeface="+mn-ea"/>
                          <a:cs typeface="+mn-cs"/>
                        </a:rPr>
                        <a:t>May 2013</a:t>
                      </a:r>
                      <a:endParaRPr lang="en-US" sz="1200" dirty="0"/>
                    </a:p>
                  </a:txBody>
                  <a:tcPr marL="68580" marR="68580" anchor="ctr"/>
                </a:tc>
                <a:extLst>
                  <a:ext uri="{0D108BD9-81ED-4DB2-BD59-A6C34878D82A}">
                    <a16:rowId xmlns:a16="http://schemas.microsoft.com/office/drawing/2014/main" val="10007"/>
                  </a:ext>
                </a:extLst>
              </a:tr>
              <a:tr h="636892">
                <a:tc>
                  <a:txBody>
                    <a:bodyPr/>
                    <a:lstStyle/>
                    <a:p>
                      <a:pPr algn="ctr"/>
                      <a:r>
                        <a:rPr lang="en-US" sz="1200" b="0" i="0" u="none" strike="noStrike" kern="1200" baseline="0" dirty="0">
                          <a:solidFill>
                            <a:schemeClr val="dk1"/>
                          </a:solidFill>
                          <a:latin typeface="+mn-lt"/>
                          <a:ea typeface="+mn-ea"/>
                          <a:cs typeface="+mn-cs"/>
                        </a:rPr>
                        <a:t>Aspirin preventive medication: </a:t>
                      </a:r>
                    </a:p>
                    <a:p>
                      <a:pPr algn="ctr"/>
                      <a:r>
                        <a:rPr lang="en-US" sz="1200" b="0" i="0" u="none" strike="noStrike" kern="1200" baseline="0" dirty="0">
                          <a:solidFill>
                            <a:schemeClr val="dk1"/>
                          </a:solidFill>
                          <a:latin typeface="+mn-lt"/>
                          <a:ea typeface="+mn-ea"/>
                          <a:cs typeface="+mn-cs"/>
                        </a:rPr>
                        <a:t>Adults aged 50 to 59 years with a ≥10% 10-year cardiovascular risk</a:t>
                      </a:r>
                      <a:endParaRPr lang="en-US" sz="1200" dirty="0"/>
                    </a:p>
                  </a:txBody>
                  <a:tcPr marL="68580" marR="68580" anchor="ctr"/>
                </a:tc>
                <a:tc>
                  <a:txBody>
                    <a:bodyPr/>
                    <a:lstStyle/>
                    <a:p>
                      <a:pPr algn="ctr"/>
                      <a:r>
                        <a:rPr lang="en-US" sz="1200" dirty="0"/>
                        <a:t>B</a:t>
                      </a:r>
                    </a:p>
                  </a:txBody>
                  <a:tcPr marL="68580" marR="68580" anchor="ctr"/>
                </a:tc>
                <a:tc>
                  <a:txBody>
                    <a:bodyPr/>
                    <a:lstStyle/>
                    <a:p>
                      <a:pPr algn="ctr"/>
                      <a:r>
                        <a:rPr lang="en-US" sz="1200" b="0" i="0" u="none" strike="noStrike" kern="1200" baseline="0" dirty="0">
                          <a:solidFill>
                            <a:schemeClr val="dk1"/>
                          </a:solidFill>
                          <a:latin typeface="+mn-lt"/>
                          <a:ea typeface="+mn-ea"/>
                          <a:cs typeface="+mn-cs"/>
                        </a:rPr>
                        <a:t>April 2016</a:t>
                      </a:r>
                      <a:endParaRPr lang="en-US" sz="1200" dirty="0"/>
                    </a:p>
                  </a:txBody>
                  <a:tcPr marL="68580" marR="68580" anchor="ctr"/>
                </a:tc>
                <a:extLst>
                  <a:ext uri="{0D108BD9-81ED-4DB2-BD59-A6C34878D82A}">
                    <a16:rowId xmlns:a16="http://schemas.microsoft.com/office/drawing/2014/main" val="10008"/>
                  </a:ext>
                </a:extLst>
              </a:tr>
              <a:tr h="454923">
                <a:tc>
                  <a:txBody>
                    <a:bodyPr/>
                    <a:lstStyle/>
                    <a:p>
                      <a:pPr algn="ctr"/>
                      <a:r>
                        <a:rPr lang="en-US" sz="1200" b="0" i="0" u="none" strike="noStrike" kern="1200" baseline="0" dirty="0">
                          <a:solidFill>
                            <a:schemeClr val="dk1"/>
                          </a:solidFill>
                          <a:latin typeface="+mn-lt"/>
                          <a:ea typeface="+mn-ea"/>
                          <a:cs typeface="+mn-cs"/>
                        </a:rPr>
                        <a:t>BRCA risk assessment and genetic counseling/testing</a:t>
                      </a:r>
                      <a:endParaRPr lang="en-US" sz="1000" dirty="0"/>
                    </a:p>
                  </a:txBody>
                  <a:tcPr marL="68580" marR="68580" anchor="ctr"/>
                </a:tc>
                <a:tc>
                  <a:txBody>
                    <a:bodyPr/>
                    <a:lstStyle/>
                    <a:p>
                      <a:pPr algn="ctr"/>
                      <a:r>
                        <a:rPr lang="en-US" sz="1200" dirty="0"/>
                        <a:t>B</a:t>
                      </a:r>
                    </a:p>
                  </a:txBody>
                  <a:tcPr marL="68580" marR="68580" anchor="ctr"/>
                </a:tc>
                <a:tc>
                  <a:txBody>
                    <a:bodyPr/>
                    <a:lstStyle/>
                    <a:p>
                      <a:pPr algn="ctr"/>
                      <a:r>
                        <a:rPr lang="en-US" sz="1200" b="0" i="0" u="none" strike="noStrike" kern="1200" baseline="0" dirty="0">
                          <a:solidFill>
                            <a:schemeClr val="dk1"/>
                          </a:solidFill>
                          <a:latin typeface="+mn-lt"/>
                          <a:ea typeface="+mn-ea"/>
                          <a:cs typeface="+mn-cs"/>
                        </a:rPr>
                        <a:t>December 2013</a:t>
                      </a:r>
                      <a:endParaRPr lang="en-US" sz="1200" dirty="0"/>
                    </a:p>
                  </a:txBody>
                  <a:tcPr marL="68580" marR="68580" anchor="ctr"/>
                </a:tc>
                <a:extLst>
                  <a:ext uri="{0D108BD9-81ED-4DB2-BD59-A6C34878D82A}">
                    <a16:rowId xmlns:a16="http://schemas.microsoft.com/office/drawing/2014/main" val="10009"/>
                  </a:ext>
                </a:extLst>
              </a:tr>
            </a:tbl>
          </a:graphicData>
        </a:graphic>
      </p:graphicFrame>
      <p:sp>
        <p:nvSpPr>
          <p:cNvPr id="2" name="TextBox 1"/>
          <p:cNvSpPr txBox="1"/>
          <p:nvPr/>
        </p:nvSpPr>
        <p:spPr>
          <a:xfrm>
            <a:off x="7676974" y="6007694"/>
            <a:ext cx="3001991" cy="319761"/>
          </a:xfrm>
          <a:prstGeom prst="rect">
            <a:avLst/>
          </a:prstGeom>
          <a:noFill/>
        </p:spPr>
        <p:txBody>
          <a:bodyPr wrap="square" lIns="68580" tIns="34290" rIns="68580" bIns="34290" rtlCol="0">
            <a:spAutoFit/>
          </a:bodyPr>
          <a:lstStyle/>
          <a:p>
            <a:r>
              <a:rPr lang="en-US" sz="800" dirty="0"/>
              <a:t>http://www.uspreventiveservicestaskforce.org/Page/Name/uspstf-a-and-b-recommendations/</a:t>
            </a:r>
          </a:p>
        </p:txBody>
      </p:sp>
    </p:spTree>
    <p:extLst>
      <p:ext uri="{BB962C8B-B14F-4D97-AF65-F5344CB8AC3E}">
        <p14:creationId xmlns:p14="http://schemas.microsoft.com/office/powerpoint/2010/main" val="33099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100" y="159704"/>
            <a:ext cx="9218429" cy="1325563"/>
          </a:xfrm>
        </p:spPr>
        <p:txBody>
          <a:bodyPr>
            <a:normAutofit/>
          </a:bodyPr>
          <a:lstStyle/>
          <a:p>
            <a:r>
              <a:rPr lang="en-US" sz="2700" dirty="0">
                <a:solidFill>
                  <a:srgbClr val="0000FF"/>
                </a:solidFill>
              </a:rPr>
              <a:t>USPSTF and the Affordable Care Act</a:t>
            </a:r>
            <a:br>
              <a:rPr lang="en-US" sz="2700" dirty="0">
                <a:solidFill>
                  <a:srgbClr val="0000FF"/>
                </a:solidFill>
              </a:rPr>
            </a:br>
            <a:r>
              <a:rPr lang="en-US" sz="1800" dirty="0">
                <a:solidFill>
                  <a:srgbClr val="0000FF"/>
                </a:solidFill>
              </a:rPr>
              <a:t>(Coverage of Preventive Services)</a:t>
            </a:r>
            <a:endParaRPr lang="en-US" sz="2100" dirty="0">
              <a:solidFill>
                <a:srgbClr val="0000FF"/>
              </a:solidFill>
            </a:endParaRPr>
          </a:p>
        </p:txBody>
      </p:sp>
      <p:sp>
        <p:nvSpPr>
          <p:cNvPr id="2" name="Content Placeholder 1"/>
          <p:cNvSpPr>
            <a:spLocks noGrp="1"/>
          </p:cNvSpPr>
          <p:nvPr>
            <p:ph idx="1"/>
          </p:nvPr>
        </p:nvSpPr>
        <p:spPr>
          <a:xfrm>
            <a:off x="1775636" y="1904213"/>
            <a:ext cx="8923787" cy="4232636"/>
          </a:xfrm>
        </p:spPr>
        <p:txBody>
          <a:bodyPr>
            <a:noAutofit/>
          </a:bodyPr>
          <a:lstStyle/>
          <a:p>
            <a:pPr marL="0" indent="0">
              <a:buNone/>
            </a:pPr>
            <a:r>
              <a:rPr lang="en-US" sz="2400" dirty="0"/>
              <a:t>Public Health Service (PHS) Act section 2713 and the interim final regulations relating to coverage of preventive services </a:t>
            </a:r>
            <a:r>
              <a:rPr lang="en-US" sz="2400" dirty="0">
                <a:solidFill>
                  <a:srgbClr val="0000FF"/>
                </a:solidFill>
              </a:rPr>
              <a:t>require non-grandfathered group health plans and health insurance coverage offered in the individual or group market to provide benefits for</a:t>
            </a:r>
            <a:r>
              <a:rPr lang="en-US" sz="2400" dirty="0"/>
              <a:t>, and prohibit the imposition of cost-sharing requirements with respect to, the following:</a:t>
            </a:r>
          </a:p>
          <a:p>
            <a:pPr marL="0" indent="0">
              <a:buNone/>
            </a:pPr>
            <a:endParaRPr lang="en-US" sz="2400" dirty="0"/>
          </a:p>
          <a:p>
            <a:r>
              <a:rPr lang="en-US" sz="2000" dirty="0">
                <a:solidFill>
                  <a:srgbClr val="0000FF"/>
                </a:solidFill>
              </a:rPr>
              <a:t>Evidenced-based items or services that have in effect a rating of "A" or "B" in the current recommendations of the United States Preventive Services Task Force (USPSTF) </a:t>
            </a:r>
            <a:r>
              <a:rPr lang="en-US" sz="2000" dirty="0"/>
              <a:t>with respect to the individual involved, except for the recommendations of the USPSTF regarding breast cancer screening, mammography, and prevention issued on or around November 2009, which are not considered current</a:t>
            </a:r>
          </a:p>
          <a:p>
            <a:pPr marL="0" indent="0">
              <a:buNone/>
            </a:pPr>
            <a:endParaRPr lang="en-US" sz="2400" dirty="0"/>
          </a:p>
        </p:txBody>
      </p:sp>
      <p:sp>
        <p:nvSpPr>
          <p:cNvPr id="4" name="TextBox 3"/>
          <p:cNvSpPr txBox="1"/>
          <p:nvPr/>
        </p:nvSpPr>
        <p:spPr>
          <a:xfrm>
            <a:off x="7503686" y="6536713"/>
            <a:ext cx="3490379" cy="161583"/>
          </a:xfrm>
          <a:prstGeom prst="rect">
            <a:avLst/>
          </a:prstGeom>
          <a:noFill/>
        </p:spPr>
        <p:txBody>
          <a:bodyPr wrap="none" lIns="68580" tIns="34290" rIns="68580" bIns="34290" rtlCol="0">
            <a:spAutoFit/>
          </a:bodyPr>
          <a:lstStyle/>
          <a:p>
            <a:r>
              <a:rPr lang="en-US" sz="600" dirty="0"/>
              <a:t>CMS.gov: https://www.cms.gov/CCIIO/Resources/Fact-Sheets-and-FAQs/aca_implementation_faqs18.html</a:t>
            </a:r>
          </a:p>
        </p:txBody>
      </p:sp>
    </p:spTree>
    <p:extLst>
      <p:ext uri="{BB962C8B-B14F-4D97-AF65-F5344CB8AC3E}">
        <p14:creationId xmlns:p14="http://schemas.microsoft.com/office/powerpoint/2010/main" val="52752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EA1900-E039-B780-8B3E-25C2826E53B7}"/>
              </a:ext>
            </a:extLst>
          </p:cNvPr>
          <p:cNvPicPr>
            <a:picLocks noChangeAspect="1"/>
          </p:cNvPicPr>
          <p:nvPr/>
        </p:nvPicPr>
        <p:blipFill rotWithShape="1">
          <a:blip r:embed="rId2"/>
          <a:srcRect t="1348"/>
          <a:stretch/>
        </p:blipFill>
        <p:spPr>
          <a:xfrm>
            <a:off x="2119094" y="234891"/>
            <a:ext cx="4229100" cy="6476661"/>
          </a:xfrm>
          <a:prstGeom prst="rect">
            <a:avLst/>
          </a:prstGeom>
        </p:spPr>
      </p:pic>
      <p:pic>
        <p:nvPicPr>
          <p:cNvPr id="9" name="Picture 8">
            <a:extLst>
              <a:ext uri="{FF2B5EF4-FFF2-40B4-BE49-F238E27FC236}">
                <a16:creationId xmlns:a16="http://schemas.microsoft.com/office/drawing/2014/main" id="{091D04AE-5749-C96A-46FF-8F70794B99A7}"/>
              </a:ext>
            </a:extLst>
          </p:cNvPr>
          <p:cNvPicPr>
            <a:picLocks noChangeAspect="1"/>
          </p:cNvPicPr>
          <p:nvPr/>
        </p:nvPicPr>
        <p:blipFill>
          <a:blip r:embed="rId3"/>
          <a:stretch>
            <a:fillRect/>
          </a:stretch>
        </p:blipFill>
        <p:spPr>
          <a:xfrm>
            <a:off x="6348194" y="160734"/>
            <a:ext cx="4229100" cy="6550819"/>
          </a:xfrm>
          <a:prstGeom prst="rect">
            <a:avLst/>
          </a:prstGeom>
        </p:spPr>
      </p:pic>
    </p:spTree>
    <p:extLst>
      <p:ext uri="{BB962C8B-B14F-4D97-AF65-F5344CB8AC3E}">
        <p14:creationId xmlns:p14="http://schemas.microsoft.com/office/powerpoint/2010/main" val="2015805764"/>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5596E-6613-BE63-9F04-10856E811B63}"/>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C48DE37F-5E79-DB9E-2145-547FE888B0A9}"/>
              </a:ext>
            </a:extLst>
          </p:cNvPr>
          <p:cNvSpPr>
            <a:spLocks noGrp="1" noChangeArrowheads="1"/>
          </p:cNvSpPr>
          <p:nvPr>
            <p:ph idx="1"/>
          </p:nvPr>
        </p:nvSpPr>
        <p:spPr>
          <a:xfrm>
            <a:off x="1860569" y="1945213"/>
            <a:ext cx="9218429" cy="4486273"/>
          </a:xfrm>
        </p:spPr>
        <p:txBody>
          <a:bodyPr>
            <a:normAutofit/>
          </a:bodyPr>
          <a:lstStyle/>
          <a:p>
            <a:pPr>
              <a:lnSpc>
                <a:spcPct val="90000"/>
              </a:lnSpc>
            </a:pPr>
            <a:r>
              <a:rPr lang="en-US" sz="2800" dirty="0"/>
              <a:t>Persons are infected with </a:t>
            </a:r>
            <a:r>
              <a:rPr lang="en-US" sz="2800" i="1" dirty="0"/>
              <a:t>Mycobacterium tuberculosis </a:t>
            </a:r>
            <a:r>
              <a:rPr lang="en-US" sz="2800" dirty="0"/>
              <a:t>but:</a:t>
            </a:r>
          </a:p>
          <a:p>
            <a:pPr>
              <a:lnSpc>
                <a:spcPct val="90000"/>
              </a:lnSpc>
            </a:pPr>
            <a:endParaRPr lang="en-US" sz="2800" dirty="0"/>
          </a:p>
          <a:p>
            <a:pPr lvl="1">
              <a:lnSpc>
                <a:spcPct val="90000"/>
              </a:lnSpc>
            </a:pPr>
            <a:r>
              <a:rPr lang="en-US" sz="2400" dirty="0"/>
              <a:t>No Active TB Symptoms</a:t>
            </a:r>
          </a:p>
          <a:p>
            <a:pPr lvl="1">
              <a:lnSpc>
                <a:spcPct val="90000"/>
              </a:lnSpc>
            </a:pPr>
            <a:endParaRPr lang="en-US" sz="2400" dirty="0"/>
          </a:p>
          <a:p>
            <a:pPr lvl="1">
              <a:lnSpc>
                <a:spcPct val="90000"/>
              </a:lnSpc>
            </a:pPr>
            <a:r>
              <a:rPr lang="en-US" sz="2400" dirty="0"/>
              <a:t>Chest X-ray may be normal, or show granuloma, </a:t>
            </a:r>
            <a:r>
              <a:rPr lang="en-US" sz="2400" b="1" dirty="0"/>
              <a:t>stable</a:t>
            </a:r>
            <a:r>
              <a:rPr lang="en-US" sz="2400" dirty="0"/>
              <a:t> pleural or parenchymal scarring</a:t>
            </a:r>
          </a:p>
          <a:p>
            <a:pPr lvl="1">
              <a:lnSpc>
                <a:spcPct val="90000"/>
              </a:lnSpc>
            </a:pPr>
            <a:endParaRPr lang="en-US" sz="2400" dirty="0"/>
          </a:p>
          <a:p>
            <a:pPr lvl="1">
              <a:lnSpc>
                <a:spcPct val="90000"/>
              </a:lnSpc>
            </a:pPr>
            <a:r>
              <a:rPr lang="en-US" sz="2400" dirty="0"/>
              <a:t>Positive TST or IGRA</a:t>
            </a:r>
          </a:p>
        </p:txBody>
      </p:sp>
      <p:sp>
        <p:nvSpPr>
          <p:cNvPr id="54274" name="Rectangle 2">
            <a:extLst>
              <a:ext uri="{FF2B5EF4-FFF2-40B4-BE49-F238E27FC236}">
                <a16:creationId xmlns:a16="http://schemas.microsoft.com/office/drawing/2014/main" id="{B00E2C3F-90C6-4204-9262-9B21D9A9701E}"/>
              </a:ext>
            </a:extLst>
          </p:cNvPr>
          <p:cNvSpPr>
            <a:spLocks noGrp="1" noChangeAspect="1" noChangeArrowheads="1"/>
          </p:cNvSpPr>
          <p:nvPr>
            <p:ph type="title"/>
          </p:nvPr>
        </p:nvSpPr>
        <p:spPr>
          <a:xfrm>
            <a:off x="1708524" y="147013"/>
            <a:ext cx="9218429" cy="1325563"/>
          </a:xfrm>
        </p:spPr>
        <p:txBody>
          <a:bodyPr>
            <a:normAutofit/>
          </a:bodyPr>
          <a:lstStyle/>
          <a:p>
            <a:r>
              <a:rPr lang="en-US" sz="4000" dirty="0">
                <a:solidFill>
                  <a:srgbClr val="0000FF"/>
                </a:solidFill>
              </a:rPr>
              <a:t>‘Latent’ TB Infection </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328454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25B90-09B9-6BA0-DA2E-25E5B2D3D3C9}"/>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49393555-ECF2-C40B-B0B4-F0E58B553207}"/>
              </a:ext>
            </a:extLst>
          </p:cNvPr>
          <p:cNvSpPr>
            <a:spLocks noGrp="1" noChangeArrowheads="1"/>
          </p:cNvSpPr>
          <p:nvPr>
            <p:ph idx="1"/>
          </p:nvPr>
        </p:nvSpPr>
        <p:spPr>
          <a:xfrm>
            <a:off x="1888849" y="1825625"/>
            <a:ext cx="9218429" cy="4351338"/>
          </a:xfrm>
        </p:spPr>
        <p:txBody>
          <a:bodyPr/>
          <a:lstStyle/>
          <a:p>
            <a:pPr eaLnBrk="1" hangingPunct="1">
              <a:buFontTx/>
              <a:buNone/>
            </a:pPr>
            <a:r>
              <a:rPr lang="en-US" sz="3100" dirty="0">
                <a:solidFill>
                  <a:srgbClr val="0000FF"/>
                </a:solidFill>
              </a:rPr>
              <a:t>Before initiating treatment for LTBI</a:t>
            </a:r>
          </a:p>
          <a:p>
            <a:pPr eaLnBrk="1" hangingPunct="1"/>
            <a:r>
              <a:rPr lang="en-US" sz="2200" dirty="0"/>
              <a:t>Rule out TB disease </a:t>
            </a:r>
          </a:p>
          <a:p>
            <a:pPr lvl="1" eaLnBrk="1" hangingPunct="1"/>
            <a:r>
              <a:rPr lang="en-US" sz="2200" dirty="0"/>
              <a:t>i.e. wait for culture results if specimen obtained</a:t>
            </a:r>
          </a:p>
          <a:p>
            <a:pPr lvl="1" eaLnBrk="1" hangingPunct="1"/>
            <a:endParaRPr lang="en-US" sz="2200" dirty="0"/>
          </a:p>
          <a:p>
            <a:pPr eaLnBrk="1" hangingPunct="1"/>
            <a:r>
              <a:rPr lang="en-US" sz="2200" dirty="0"/>
              <a:t>Determine prior history of treatment for LTBI or TB disease</a:t>
            </a:r>
          </a:p>
          <a:p>
            <a:pPr eaLnBrk="1" hangingPunct="1"/>
            <a:endParaRPr lang="en-US" sz="2200" dirty="0"/>
          </a:p>
          <a:p>
            <a:pPr eaLnBrk="1" hangingPunct="1"/>
            <a:r>
              <a:rPr lang="en-US" sz="2200" dirty="0"/>
              <a:t>Assess risks and benefits of treatment</a:t>
            </a:r>
          </a:p>
          <a:p>
            <a:pPr eaLnBrk="1" hangingPunct="1"/>
            <a:endParaRPr lang="en-US" sz="2200" dirty="0"/>
          </a:p>
          <a:p>
            <a:pPr eaLnBrk="1" hangingPunct="1"/>
            <a:r>
              <a:rPr lang="en-US" sz="2200" dirty="0"/>
              <a:t>Determine current and previous drug therapy</a:t>
            </a:r>
          </a:p>
        </p:txBody>
      </p:sp>
      <p:sp>
        <p:nvSpPr>
          <p:cNvPr id="54274" name="Rectangle 2">
            <a:extLst>
              <a:ext uri="{FF2B5EF4-FFF2-40B4-BE49-F238E27FC236}">
                <a16:creationId xmlns:a16="http://schemas.microsoft.com/office/drawing/2014/main" id="{DF71D31E-E54E-2219-A972-5C58E572FEAD}"/>
              </a:ext>
            </a:extLst>
          </p:cNvPr>
          <p:cNvSpPr>
            <a:spLocks noGrp="1" noChangeAspect="1" noChangeArrowheads="1"/>
          </p:cNvSpPr>
          <p:nvPr>
            <p:ph type="title"/>
          </p:nvPr>
        </p:nvSpPr>
        <p:spPr>
          <a:xfrm>
            <a:off x="1767247" y="180569"/>
            <a:ext cx="9218429" cy="1325563"/>
          </a:xfrm>
        </p:spPr>
        <p:txBody>
          <a:bodyPr>
            <a:normAutofit/>
          </a:bodyPr>
          <a:lstStyle/>
          <a:p>
            <a:r>
              <a:rPr lang="en-US" sz="4000" dirty="0">
                <a:solidFill>
                  <a:srgbClr val="0000FF"/>
                </a:solidFill>
              </a:rPr>
              <a:t>Initiating Treatment for LTBI</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9753350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969" y="222308"/>
            <a:ext cx="9875520" cy="1143000"/>
          </a:xfrm>
        </p:spPr>
        <p:txBody>
          <a:bodyPr/>
          <a:lstStyle/>
          <a:p>
            <a:r>
              <a:rPr lang="en-US" dirty="0">
                <a:solidFill>
                  <a:srgbClr val="0000FF"/>
                </a:solidFill>
              </a:rPr>
              <a:t>So….How to Treat?</a:t>
            </a:r>
          </a:p>
        </p:txBody>
      </p:sp>
      <p:sp>
        <p:nvSpPr>
          <p:cNvPr id="3" name="Content Placeholder 2"/>
          <p:cNvSpPr>
            <a:spLocks noGrp="1"/>
          </p:cNvSpPr>
          <p:nvPr>
            <p:ph idx="1"/>
          </p:nvPr>
        </p:nvSpPr>
        <p:spPr>
          <a:xfrm>
            <a:off x="1937857" y="1995080"/>
            <a:ext cx="9095903" cy="4525963"/>
          </a:xfrm>
        </p:spPr>
        <p:txBody>
          <a:bodyPr/>
          <a:lstStyle/>
          <a:p>
            <a:r>
              <a:rPr lang="en-US" sz="2880" dirty="0"/>
              <a:t>You discuss risk with the patient and he agrees to treatment.</a:t>
            </a:r>
          </a:p>
          <a:p>
            <a:endParaRPr lang="en-US" sz="2880" dirty="0"/>
          </a:p>
          <a:p>
            <a:r>
              <a:rPr lang="en-US" sz="2880" dirty="0"/>
              <a:t>What do you treat with?</a:t>
            </a:r>
          </a:p>
        </p:txBody>
      </p:sp>
    </p:spTree>
    <p:extLst>
      <p:ext uri="{BB962C8B-B14F-4D97-AF65-F5344CB8AC3E}">
        <p14:creationId xmlns:p14="http://schemas.microsoft.com/office/powerpoint/2010/main" val="10337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p:nvPr>
        </p:nvSpPr>
        <p:spPr>
          <a:xfrm>
            <a:off x="1828799" y="274041"/>
            <a:ext cx="8229600" cy="1143000"/>
          </a:xfrm>
        </p:spPr>
        <p:txBody>
          <a:bodyPr>
            <a:normAutofit/>
          </a:bodyPr>
          <a:lstStyle/>
          <a:p>
            <a:pPr eaLnBrk="1" hangingPunct="1"/>
            <a:r>
              <a:rPr lang="en-US" sz="4000" dirty="0">
                <a:solidFill>
                  <a:srgbClr val="3333FF"/>
                </a:solidFill>
              </a:rPr>
              <a:t>TB Infection Treatment Options</a:t>
            </a:r>
          </a:p>
        </p:txBody>
      </p:sp>
      <p:sp>
        <p:nvSpPr>
          <p:cNvPr id="275458" name="Rectangle 3"/>
          <p:cNvSpPr>
            <a:spLocks noGrp="1" noChangeArrowheads="1"/>
          </p:cNvSpPr>
          <p:nvPr>
            <p:ph type="body" idx="1"/>
          </p:nvPr>
        </p:nvSpPr>
        <p:spPr>
          <a:xfrm>
            <a:off x="1828800" y="2057400"/>
            <a:ext cx="8229600" cy="4191000"/>
          </a:xfrm>
        </p:spPr>
        <p:txBody>
          <a:bodyPr>
            <a:normAutofit fontScale="92500" lnSpcReduction="20000"/>
          </a:bodyPr>
          <a:lstStyle/>
          <a:p>
            <a:pPr>
              <a:lnSpc>
                <a:spcPct val="80000"/>
              </a:lnSpc>
              <a:spcAft>
                <a:spcPts val="1200"/>
              </a:spcAft>
            </a:pPr>
            <a:r>
              <a:rPr lang="en-US" dirty="0"/>
              <a:t>CDC Recommended Treatment regimens</a:t>
            </a:r>
            <a:r>
              <a:rPr lang="en-US" sz="2400" dirty="0"/>
              <a:t>:</a:t>
            </a:r>
          </a:p>
          <a:p>
            <a:pPr lvl="1">
              <a:lnSpc>
                <a:spcPct val="80000"/>
              </a:lnSpc>
              <a:spcAft>
                <a:spcPts val="600"/>
              </a:spcAft>
            </a:pPr>
            <a:r>
              <a:rPr lang="en-US" sz="2000" dirty="0"/>
              <a:t>INH/</a:t>
            </a:r>
            <a:r>
              <a:rPr lang="en-US" sz="2000" dirty="0" err="1"/>
              <a:t>Rifapentine</a:t>
            </a:r>
            <a:r>
              <a:rPr lang="en-US" sz="2000" dirty="0"/>
              <a:t> x 3 months (3HP)</a:t>
            </a:r>
          </a:p>
          <a:p>
            <a:pPr lvl="2">
              <a:lnSpc>
                <a:spcPct val="80000"/>
              </a:lnSpc>
              <a:spcAft>
                <a:spcPts val="600"/>
              </a:spcAft>
            </a:pPr>
            <a:r>
              <a:rPr lang="en-US" sz="1800" dirty="0"/>
              <a:t>Once weekly DOT x 12 weeks</a:t>
            </a:r>
          </a:p>
          <a:p>
            <a:pPr lvl="2">
              <a:lnSpc>
                <a:spcPct val="80000"/>
              </a:lnSpc>
              <a:spcAft>
                <a:spcPts val="600"/>
              </a:spcAft>
            </a:pPr>
            <a:r>
              <a:rPr lang="en-US" sz="1800" dirty="0"/>
              <a:t>Average of 10 pills at once</a:t>
            </a:r>
          </a:p>
          <a:p>
            <a:pPr lvl="1">
              <a:lnSpc>
                <a:spcPct val="80000"/>
              </a:lnSpc>
              <a:spcAft>
                <a:spcPts val="600"/>
              </a:spcAft>
            </a:pPr>
            <a:endParaRPr lang="en-US" sz="2000" dirty="0"/>
          </a:p>
          <a:p>
            <a:pPr lvl="1">
              <a:lnSpc>
                <a:spcPct val="80000"/>
              </a:lnSpc>
              <a:spcAft>
                <a:spcPts val="600"/>
              </a:spcAft>
            </a:pPr>
            <a:r>
              <a:rPr lang="en-US" sz="2000" dirty="0"/>
              <a:t>Rifampin x 4 months</a:t>
            </a:r>
          </a:p>
          <a:p>
            <a:pPr lvl="2">
              <a:lnSpc>
                <a:spcPct val="80000"/>
              </a:lnSpc>
              <a:spcAft>
                <a:spcPts val="600"/>
              </a:spcAft>
            </a:pPr>
            <a:r>
              <a:rPr lang="en-US" sz="1800" dirty="0"/>
              <a:t>Daily (10 mg/kg: 600 mg max)</a:t>
            </a:r>
          </a:p>
          <a:p>
            <a:pPr lvl="2">
              <a:lnSpc>
                <a:spcPct val="80000"/>
              </a:lnSpc>
              <a:spcAft>
                <a:spcPts val="600"/>
              </a:spcAft>
            </a:pPr>
            <a:endParaRPr lang="en-US" sz="1800" dirty="0"/>
          </a:p>
          <a:p>
            <a:pPr lvl="1">
              <a:lnSpc>
                <a:spcPct val="80000"/>
              </a:lnSpc>
              <a:spcAft>
                <a:spcPts val="600"/>
              </a:spcAft>
            </a:pPr>
            <a:r>
              <a:rPr lang="en-US" sz="2000" dirty="0"/>
              <a:t>INH +rifampin x 3 months</a:t>
            </a:r>
          </a:p>
          <a:p>
            <a:pPr lvl="2">
              <a:lnSpc>
                <a:spcPct val="80000"/>
              </a:lnSpc>
              <a:spcAft>
                <a:spcPts val="600"/>
              </a:spcAft>
            </a:pPr>
            <a:r>
              <a:rPr lang="en-US" sz="1600" dirty="0"/>
              <a:t>INH daily (5 mg/kg: 300 mg max) + rifampin daily (10 mg/kg: 600 mg max)</a:t>
            </a:r>
          </a:p>
          <a:p>
            <a:pPr lvl="2">
              <a:lnSpc>
                <a:spcPct val="80000"/>
              </a:lnSpc>
              <a:spcAft>
                <a:spcPts val="600"/>
              </a:spcAft>
            </a:pPr>
            <a:endParaRPr lang="en-US" sz="1600" dirty="0"/>
          </a:p>
          <a:p>
            <a:pPr lvl="1">
              <a:lnSpc>
                <a:spcPct val="80000"/>
              </a:lnSpc>
              <a:spcAft>
                <a:spcPts val="600"/>
              </a:spcAft>
            </a:pPr>
            <a:r>
              <a:rPr lang="en-US" sz="2000" dirty="0"/>
              <a:t>INH x 6-9 months</a:t>
            </a:r>
          </a:p>
          <a:p>
            <a:pPr lvl="2">
              <a:lnSpc>
                <a:spcPct val="80000"/>
              </a:lnSpc>
              <a:spcAft>
                <a:spcPts val="600"/>
              </a:spcAft>
            </a:pPr>
            <a:r>
              <a:rPr lang="en-US" sz="1800" dirty="0"/>
              <a:t>Daily (5 mg/kg: 300 mg max) or BIW (15 mg/kg: 900 mg max)</a:t>
            </a:r>
            <a:endParaRPr lang="en-US" dirty="0"/>
          </a:p>
          <a:p>
            <a:pPr lvl="2">
              <a:lnSpc>
                <a:spcPct val="80000"/>
              </a:lnSpc>
              <a:spcAft>
                <a:spcPts val="600"/>
              </a:spcAft>
              <a:buNone/>
            </a:pPr>
            <a:endParaRPr lang="en-US" sz="1800" dirty="0"/>
          </a:p>
        </p:txBody>
      </p:sp>
      <p:sp>
        <p:nvSpPr>
          <p:cNvPr id="275459" name="Text Box 4"/>
          <p:cNvSpPr txBox="1">
            <a:spLocks noChangeArrowheads="1"/>
          </p:cNvSpPr>
          <p:nvPr/>
        </p:nvSpPr>
        <p:spPr bwMode="auto">
          <a:xfrm>
            <a:off x="8815387" y="6553200"/>
            <a:ext cx="2486025" cy="276999"/>
          </a:xfrm>
          <a:prstGeom prst="rect">
            <a:avLst/>
          </a:prstGeom>
          <a:noFill/>
          <a:ln w="9525">
            <a:noFill/>
            <a:miter lim="800000"/>
            <a:headEnd/>
            <a:tailEnd/>
          </a:ln>
        </p:spPr>
        <p:txBody>
          <a:bodyPr wrap="square">
            <a:spAutoFit/>
          </a:bodyPr>
          <a:lstStyle/>
          <a:p>
            <a:pPr>
              <a:spcBef>
                <a:spcPct val="50000"/>
              </a:spcBef>
            </a:pPr>
            <a:r>
              <a:rPr lang="en-US" sz="1200" dirty="0"/>
              <a:t>ATS/IDSA/NTCA. November 2018.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013" y="457201"/>
            <a:ext cx="7342333" cy="333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390862" y="3934438"/>
            <a:ext cx="7801762" cy="2466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Active TB disease: 7/3986 in 3 HP arm; 15 of 3745 in 9H arm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Completion of treatment:  </a:t>
            </a:r>
            <a:r>
              <a:rPr kumimoji="0" lang="en-US" sz="1800" b="1" i="0" u="none" strike="noStrike" kern="1200" cap="none" spc="0" normalizeH="0" baseline="0" noProof="0" dirty="0">
                <a:ln>
                  <a:noFill/>
                </a:ln>
                <a:solidFill>
                  <a:prstClr val="white"/>
                </a:solidFill>
                <a:effectLst/>
                <a:uLnTx/>
                <a:uFillTx/>
                <a:latin typeface="Calibri"/>
                <a:ea typeface="+mn-ea"/>
                <a:cs typeface="+mn-cs"/>
              </a:rPr>
              <a:t>82.1% 3HP arm</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1" i="0" u="none" strike="noStrike" kern="1200" cap="none" spc="0" normalizeH="0" baseline="0" noProof="0" dirty="0">
                <a:ln>
                  <a:noFill/>
                </a:ln>
                <a:solidFill>
                  <a:prstClr val="white"/>
                </a:solidFill>
                <a:effectLst/>
                <a:uLnTx/>
                <a:uFillTx/>
                <a:latin typeface="Calibri"/>
                <a:ea typeface="+mn-ea"/>
                <a:cs typeface="+mn-cs"/>
              </a:rPr>
              <a:t>69% 9 H arm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Hepatotoxicity:  0.4% 3HP arm; 2.7% 9 H arm.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Conclusion:   Use of 3 HP x 3 months was as effective as 9 months of INH and had a higher treatment completion rate. </a:t>
            </a:r>
          </a:p>
        </p:txBody>
      </p:sp>
    </p:spTree>
    <p:extLst>
      <p:ext uri="{BB962C8B-B14F-4D97-AF65-F5344CB8AC3E}">
        <p14:creationId xmlns:p14="http://schemas.microsoft.com/office/powerpoint/2010/main" val="2717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75637" y="2323363"/>
            <a:ext cx="4381324" cy="4351338"/>
          </a:xfrm>
        </p:spPr>
        <p:txBody>
          <a:bodyPr>
            <a:normAutofit/>
          </a:bodyPr>
          <a:lstStyle/>
          <a:p>
            <a:pPr marL="0" indent="0">
              <a:buNone/>
            </a:pPr>
            <a:r>
              <a:rPr lang="en-US" sz="2400" b="1" u="sng" dirty="0"/>
              <a:t>Adults and </a:t>
            </a:r>
            <a:r>
              <a:rPr lang="en-US" sz="2400" b="1" u="sng" dirty="0" err="1"/>
              <a:t>adolesents</a:t>
            </a:r>
            <a:r>
              <a:rPr lang="en-US" sz="2400" b="1" u="sng" dirty="0"/>
              <a:t> (&gt;12 y/o)</a:t>
            </a:r>
          </a:p>
          <a:p>
            <a:endParaRPr lang="en-US" sz="2400" dirty="0"/>
          </a:p>
          <a:p>
            <a:r>
              <a:rPr lang="en-US" sz="2400" dirty="0"/>
              <a:t>INH 15 mg/kg once weekly </a:t>
            </a:r>
          </a:p>
          <a:p>
            <a:pPr marL="342900" lvl="1" indent="0">
              <a:buNone/>
            </a:pPr>
            <a:r>
              <a:rPr lang="en-US" sz="2400" dirty="0"/>
              <a:t>(max 900 mg)</a:t>
            </a:r>
          </a:p>
          <a:p>
            <a:r>
              <a:rPr lang="en-US" sz="2400" dirty="0"/>
              <a:t>Rifapentine (max 900 mg) once weekly</a:t>
            </a:r>
          </a:p>
          <a:p>
            <a:r>
              <a:rPr lang="en-US" sz="2400" dirty="0"/>
              <a:t>Vitamin B6 50 mg once weekly</a:t>
            </a:r>
          </a:p>
          <a:p>
            <a:pPr marL="0" indent="0">
              <a:buNone/>
            </a:pPr>
            <a:endParaRPr lang="en-US" sz="2400" dirty="0"/>
          </a:p>
          <a:p>
            <a:r>
              <a:rPr lang="en-US" sz="2400" b="1" dirty="0"/>
              <a:t>Completion</a:t>
            </a:r>
            <a:r>
              <a:rPr lang="en-US" sz="2400" dirty="0"/>
              <a:t> -  11 to 12 doses in 16 weeks</a:t>
            </a:r>
          </a:p>
        </p:txBody>
      </p:sp>
      <p:sp>
        <p:nvSpPr>
          <p:cNvPr id="4" name="Title 3"/>
          <p:cNvSpPr>
            <a:spLocks noGrp="1"/>
          </p:cNvSpPr>
          <p:nvPr>
            <p:ph type="title"/>
          </p:nvPr>
        </p:nvSpPr>
        <p:spPr>
          <a:xfrm>
            <a:off x="1547746" y="449644"/>
            <a:ext cx="9218429" cy="1254035"/>
          </a:xfrm>
        </p:spPr>
        <p:txBody>
          <a:bodyPr>
            <a:normAutofit fontScale="90000"/>
          </a:bodyPr>
          <a:lstStyle/>
          <a:p>
            <a:r>
              <a:rPr lang="en-US" sz="4400" dirty="0">
                <a:solidFill>
                  <a:srgbClr val="0000FF"/>
                </a:solidFill>
              </a:rPr>
              <a:t>Dosing for 3 HP</a:t>
            </a:r>
            <a:br>
              <a:rPr lang="en-US" dirty="0">
                <a:solidFill>
                  <a:srgbClr val="0000FF"/>
                </a:solidFill>
              </a:rPr>
            </a:br>
            <a:br>
              <a:rPr lang="en-US" dirty="0">
                <a:solidFill>
                  <a:srgbClr val="0000FF"/>
                </a:solidFill>
              </a:rPr>
            </a:br>
            <a:r>
              <a:rPr lang="en-US" sz="2200" dirty="0"/>
              <a:t>Rifapentine is available only as a 150 mg tablet for oral administration</a:t>
            </a:r>
            <a:r>
              <a:rPr lang="en-US" sz="3100" dirty="0"/>
              <a:t>. </a:t>
            </a:r>
            <a:br>
              <a:rPr lang="en-US" sz="3100" dirty="0"/>
            </a:br>
            <a:r>
              <a:rPr lang="en-US" sz="2200" dirty="0"/>
              <a:t>It can be crushed for pediatric dosing</a:t>
            </a:r>
            <a:endParaRPr lang="en-US" dirty="0">
              <a:solidFill>
                <a:srgbClr val="0000FF"/>
              </a:solidFill>
            </a:endParaRPr>
          </a:p>
        </p:txBody>
      </p:sp>
      <p:sp>
        <p:nvSpPr>
          <p:cNvPr id="6" name="Content Placeholder 5"/>
          <p:cNvSpPr>
            <a:spLocks noGrp="1"/>
          </p:cNvSpPr>
          <p:nvPr>
            <p:ph sz="half" idx="4294967295"/>
          </p:nvPr>
        </p:nvSpPr>
        <p:spPr>
          <a:xfrm>
            <a:off x="6598921" y="2328125"/>
            <a:ext cx="4539341" cy="4525963"/>
          </a:xfrm>
        </p:spPr>
        <p:txBody>
          <a:bodyPr>
            <a:normAutofit/>
          </a:bodyPr>
          <a:lstStyle/>
          <a:p>
            <a:pPr marL="0" indent="0">
              <a:buNone/>
            </a:pPr>
            <a:r>
              <a:rPr lang="en-US" sz="2400" b="1" u="sng" dirty="0"/>
              <a:t>Children  2 – 12 years*</a:t>
            </a:r>
          </a:p>
          <a:p>
            <a:r>
              <a:rPr lang="en-US" sz="2400" dirty="0"/>
              <a:t>INH 25 mg/kg (round to nearest 50 or 100 mg tablet)</a:t>
            </a:r>
          </a:p>
          <a:p>
            <a:r>
              <a:rPr lang="en-US" sz="2400" dirty="0"/>
              <a:t>Rifapentine</a:t>
            </a:r>
          </a:p>
          <a:p>
            <a:pPr lvl="1"/>
            <a:r>
              <a:rPr lang="en-US" sz="2000" dirty="0"/>
              <a:t>10-14 kg: 	300 mg</a:t>
            </a:r>
          </a:p>
          <a:p>
            <a:pPr lvl="1"/>
            <a:r>
              <a:rPr lang="en-US" sz="2000" dirty="0"/>
              <a:t>14.1-25 kg:	450 mg</a:t>
            </a:r>
          </a:p>
          <a:p>
            <a:pPr lvl="1"/>
            <a:r>
              <a:rPr lang="en-US" sz="2000" dirty="0"/>
              <a:t>25.1-32 kg: 	600 mg</a:t>
            </a:r>
          </a:p>
          <a:p>
            <a:pPr lvl="1"/>
            <a:r>
              <a:rPr lang="en-US" sz="2000" dirty="0"/>
              <a:t>32.1-49.9 kg: 	750 mg</a:t>
            </a:r>
          </a:p>
          <a:p>
            <a:pPr lvl="1"/>
            <a:r>
              <a:rPr lang="en-US" sz="2000" dirty="0"/>
              <a:t>≥ 50 kg:          	900 mg</a:t>
            </a:r>
          </a:p>
          <a:p>
            <a:pPr marL="0" indent="0">
              <a:buNone/>
            </a:pPr>
            <a:r>
              <a:rPr lang="en-US" sz="2400" b="1" dirty="0"/>
              <a:t>* </a:t>
            </a:r>
            <a:r>
              <a:rPr lang="en-US" sz="2000" dirty="0"/>
              <a:t>Especially when short course is desirable; pill burden may be a problem</a:t>
            </a:r>
            <a:endParaRPr lang="en-US" sz="2400" b="1" dirty="0"/>
          </a:p>
        </p:txBody>
      </p:sp>
      <p:cxnSp>
        <p:nvCxnSpPr>
          <p:cNvPr id="3" name="Straight Connector 2">
            <a:extLst>
              <a:ext uri="{FF2B5EF4-FFF2-40B4-BE49-F238E27FC236}">
                <a16:creationId xmlns:a16="http://schemas.microsoft.com/office/drawing/2014/main" id="{CB8664F1-E6D3-0B18-557E-EC3326723C64}"/>
              </a:ext>
            </a:extLst>
          </p:cNvPr>
          <p:cNvCxnSpPr/>
          <p:nvPr/>
        </p:nvCxnSpPr>
        <p:spPr>
          <a:xfrm>
            <a:off x="6305006" y="2323363"/>
            <a:ext cx="0" cy="4221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31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396A-21DE-AAD5-BD92-34C95B8510CA}"/>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2D493932-4B41-D278-F4D7-2AAA3FB3E4A2}"/>
              </a:ext>
            </a:extLst>
          </p:cNvPr>
          <p:cNvSpPr>
            <a:spLocks noGrp="1" noChangeArrowheads="1"/>
          </p:cNvSpPr>
          <p:nvPr>
            <p:ph idx="1"/>
          </p:nvPr>
        </p:nvSpPr>
        <p:spPr>
          <a:xfrm>
            <a:off x="1898276" y="2221550"/>
            <a:ext cx="9218429" cy="4351338"/>
          </a:xfrm>
        </p:spPr>
        <p:txBody>
          <a:bodyPr/>
          <a:lstStyle/>
          <a:p>
            <a:pPr>
              <a:spcBef>
                <a:spcPts val="1200"/>
              </a:spcBef>
              <a:spcAft>
                <a:spcPts val="1200"/>
              </a:spcAft>
            </a:pPr>
            <a:r>
              <a:rPr lang="en-US" sz="2800" dirty="0"/>
              <a:t>Children under 2 y/o (but more to come)</a:t>
            </a:r>
          </a:p>
          <a:p>
            <a:pPr>
              <a:spcBef>
                <a:spcPts val="1200"/>
              </a:spcBef>
              <a:spcAft>
                <a:spcPts val="1200"/>
              </a:spcAft>
            </a:pPr>
            <a:r>
              <a:rPr lang="en-US" sz="2800" dirty="0"/>
              <a:t>HIV infected persons on Antiretroviral Therapy with drug </a:t>
            </a:r>
            <a:r>
              <a:rPr lang="en-US" sz="2800" dirty="0" err="1"/>
              <a:t>drug</a:t>
            </a:r>
            <a:r>
              <a:rPr lang="en-US" sz="2800" dirty="0"/>
              <a:t> interactions</a:t>
            </a:r>
          </a:p>
          <a:p>
            <a:pPr>
              <a:spcBef>
                <a:spcPts val="1200"/>
              </a:spcBef>
              <a:spcAft>
                <a:spcPts val="1200"/>
              </a:spcAft>
            </a:pPr>
            <a:r>
              <a:rPr lang="en-US" sz="2800" dirty="0"/>
              <a:t>Any individuals with drug-drug interactions</a:t>
            </a:r>
          </a:p>
          <a:p>
            <a:pPr>
              <a:spcBef>
                <a:spcPts val="1200"/>
              </a:spcBef>
              <a:spcAft>
                <a:spcPts val="1200"/>
              </a:spcAft>
            </a:pPr>
            <a:r>
              <a:rPr lang="en-US" sz="2800" dirty="0"/>
              <a:t>Presumed INH or Rifampin Resistance in the source case</a:t>
            </a:r>
          </a:p>
          <a:p>
            <a:pPr>
              <a:spcBef>
                <a:spcPts val="1200"/>
              </a:spcBef>
              <a:spcAft>
                <a:spcPts val="1200"/>
              </a:spcAft>
            </a:pPr>
            <a:r>
              <a:rPr lang="en-US" sz="2800" dirty="0"/>
              <a:t>Pregnant women</a:t>
            </a:r>
          </a:p>
        </p:txBody>
      </p:sp>
      <p:sp>
        <p:nvSpPr>
          <p:cNvPr id="54274" name="Rectangle 2">
            <a:extLst>
              <a:ext uri="{FF2B5EF4-FFF2-40B4-BE49-F238E27FC236}">
                <a16:creationId xmlns:a16="http://schemas.microsoft.com/office/drawing/2014/main" id="{F9FAB26B-5294-B6D7-33CC-0EE2CD8C1F37}"/>
              </a:ext>
            </a:extLst>
          </p:cNvPr>
          <p:cNvSpPr>
            <a:spLocks noGrp="1" noChangeAspect="1" noChangeArrowheads="1"/>
          </p:cNvSpPr>
          <p:nvPr>
            <p:ph type="title"/>
          </p:nvPr>
        </p:nvSpPr>
        <p:spPr/>
        <p:txBody>
          <a:bodyPr>
            <a:normAutofit/>
          </a:bodyPr>
          <a:lstStyle/>
          <a:p>
            <a:r>
              <a:rPr lang="en-US" sz="4000" dirty="0">
                <a:solidFill>
                  <a:srgbClr val="3333FF"/>
                </a:solidFill>
              </a:rPr>
              <a:t>INH + RPT (3HP) is NOT Recommended For:</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349450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426E8-4BB0-C17B-5606-2B328FA4BC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498D32-A09E-F5FE-7477-730E1F7A1141}"/>
              </a:ext>
            </a:extLst>
          </p:cNvPr>
          <p:cNvSpPr>
            <a:spLocks noGrp="1"/>
          </p:cNvSpPr>
          <p:nvPr>
            <p:ph idx="1"/>
          </p:nvPr>
        </p:nvSpPr>
        <p:spPr>
          <a:xfrm>
            <a:off x="2030155" y="2675389"/>
            <a:ext cx="9065194" cy="3634649"/>
          </a:xfrm>
        </p:spPr>
        <p:txBody>
          <a:bodyPr>
            <a:normAutofit/>
          </a:bodyPr>
          <a:lstStyle/>
          <a:p>
            <a:r>
              <a:rPr lang="en-US" sz="2400" dirty="0"/>
              <a:t>Open label trial in 9 countries comparing 4 months rifampin vs 9 months INH: </a:t>
            </a:r>
          </a:p>
          <a:p>
            <a:pPr lvl="1"/>
            <a:r>
              <a:rPr lang="en-US" sz="2000" dirty="0"/>
              <a:t>study endpoint: prevalence of TB 28 months after randomization</a:t>
            </a:r>
          </a:p>
          <a:p>
            <a:endParaRPr lang="en-US" sz="2400" dirty="0"/>
          </a:p>
          <a:p>
            <a:r>
              <a:rPr lang="en-US" sz="2400" dirty="0"/>
              <a:t>Rifampin: 3443 patients:</a:t>
            </a:r>
          </a:p>
          <a:p>
            <a:pPr lvl="1"/>
            <a:r>
              <a:rPr lang="en-US" sz="2000" dirty="0"/>
              <a:t>4 active TB, 4 clinical TB</a:t>
            </a:r>
          </a:p>
          <a:p>
            <a:endParaRPr lang="en-US" sz="2400" dirty="0"/>
          </a:p>
          <a:p>
            <a:r>
              <a:rPr lang="en-US" sz="2400" dirty="0"/>
              <a:t>INH: 3416 patients: </a:t>
            </a:r>
          </a:p>
          <a:p>
            <a:pPr lvl="1"/>
            <a:r>
              <a:rPr lang="en-US" sz="2000" dirty="0"/>
              <a:t>4 active TB, 5 clinical TB</a:t>
            </a:r>
          </a:p>
          <a:p>
            <a:pPr marL="0" indent="0">
              <a:buNone/>
            </a:pPr>
            <a:endParaRPr lang="en-US" sz="2400" dirty="0"/>
          </a:p>
        </p:txBody>
      </p:sp>
      <p:sp>
        <p:nvSpPr>
          <p:cNvPr id="3" name="Title 2">
            <a:extLst>
              <a:ext uri="{FF2B5EF4-FFF2-40B4-BE49-F238E27FC236}">
                <a16:creationId xmlns:a16="http://schemas.microsoft.com/office/drawing/2014/main" id="{8902145F-745B-25DA-40BF-537BDD5B8752}"/>
              </a:ext>
            </a:extLst>
          </p:cNvPr>
          <p:cNvSpPr>
            <a:spLocks noGrp="1"/>
          </p:cNvSpPr>
          <p:nvPr>
            <p:ph type="title"/>
          </p:nvPr>
        </p:nvSpPr>
        <p:spPr>
          <a:xfrm>
            <a:off x="1615380" y="320511"/>
            <a:ext cx="9218429" cy="1325563"/>
          </a:xfrm>
        </p:spPr>
        <p:txBody>
          <a:bodyPr>
            <a:normAutofit fontScale="90000"/>
          </a:bodyPr>
          <a:lstStyle/>
          <a:p>
            <a:br>
              <a:rPr lang="en-US" sz="2000" dirty="0"/>
            </a:br>
            <a:r>
              <a:rPr lang="en-US" sz="3600" b="1" dirty="0">
                <a:solidFill>
                  <a:srgbClr val="0000FF"/>
                </a:solidFill>
              </a:rPr>
              <a:t>Four Months of Rifampin or Nine Months of Isoniazid for Latent Tuberculosis in Adults. </a:t>
            </a:r>
            <a:br>
              <a:rPr lang="en-US" sz="3100" b="1" dirty="0"/>
            </a:br>
            <a:r>
              <a:rPr lang="en-US" sz="1800" dirty="0"/>
              <a:t>Menzies et al, </a:t>
            </a:r>
            <a:r>
              <a:rPr lang="en-US" sz="2000" dirty="0"/>
              <a:t>N Engl J Med. 2018 Aug 2;379(5):440-453.</a:t>
            </a:r>
            <a:br>
              <a:rPr lang="en-US" sz="2000" dirty="0"/>
            </a:br>
            <a:endParaRPr lang="en-US" sz="2000" dirty="0"/>
          </a:p>
        </p:txBody>
      </p:sp>
    </p:spTree>
    <p:extLst>
      <p:ext uri="{BB962C8B-B14F-4D97-AF65-F5344CB8AC3E}">
        <p14:creationId xmlns:p14="http://schemas.microsoft.com/office/powerpoint/2010/main" val="22607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40216-63C5-2118-3967-9F275D57076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9D57D8-2F44-456E-C853-14D8ECE50C60}"/>
              </a:ext>
            </a:extLst>
          </p:cNvPr>
          <p:cNvSpPr>
            <a:spLocks noGrp="1"/>
          </p:cNvSpPr>
          <p:nvPr>
            <p:ph idx="1"/>
          </p:nvPr>
        </p:nvSpPr>
        <p:spPr>
          <a:xfrm>
            <a:off x="1822770" y="2392584"/>
            <a:ext cx="9218429" cy="3634649"/>
          </a:xfrm>
        </p:spPr>
        <p:txBody>
          <a:bodyPr>
            <a:normAutofit lnSpcReduction="10000"/>
          </a:bodyPr>
          <a:lstStyle/>
          <a:p>
            <a:r>
              <a:rPr lang="en-US" sz="2400" dirty="0"/>
              <a:t>Treatment completion: </a:t>
            </a:r>
          </a:p>
          <a:p>
            <a:pPr lvl="1"/>
            <a:r>
              <a:rPr lang="en-US" sz="2000" dirty="0"/>
              <a:t>Rifampin	79%, </a:t>
            </a:r>
          </a:p>
          <a:p>
            <a:pPr lvl="1"/>
            <a:r>
              <a:rPr lang="en-US" sz="2000" dirty="0"/>
              <a:t>INH 	 	63% (p &lt; 0.001)</a:t>
            </a:r>
          </a:p>
          <a:p>
            <a:pPr lvl="1"/>
            <a:endParaRPr lang="en-US" sz="2000" dirty="0"/>
          </a:p>
          <a:p>
            <a:r>
              <a:rPr lang="en-US" sz="2400" dirty="0"/>
              <a:t>Clinically significant (drug stopped) hepatotoxic events: </a:t>
            </a:r>
          </a:p>
          <a:p>
            <a:pPr lvl="1"/>
            <a:r>
              <a:rPr lang="en-US" sz="2000" dirty="0"/>
              <a:t>Rifampin 	0.3%, </a:t>
            </a:r>
          </a:p>
          <a:p>
            <a:pPr lvl="1"/>
            <a:r>
              <a:rPr lang="en-US" sz="2000" dirty="0"/>
              <a:t>INH 		1.7% (p &lt; 0.001)</a:t>
            </a:r>
          </a:p>
          <a:p>
            <a:endParaRPr lang="en-US" dirty="0"/>
          </a:p>
          <a:p>
            <a:r>
              <a:rPr lang="en-US" dirty="0"/>
              <a:t>4 months of rifampin was not inferior to 9 months INH for preventing development of active TB but with significantly higher completion rates and greater safety than INH.</a:t>
            </a:r>
          </a:p>
        </p:txBody>
      </p:sp>
      <p:sp>
        <p:nvSpPr>
          <p:cNvPr id="3" name="Title 2">
            <a:extLst>
              <a:ext uri="{FF2B5EF4-FFF2-40B4-BE49-F238E27FC236}">
                <a16:creationId xmlns:a16="http://schemas.microsoft.com/office/drawing/2014/main" id="{C46505C9-AFBC-2988-7232-7010E8D12261}"/>
              </a:ext>
            </a:extLst>
          </p:cNvPr>
          <p:cNvSpPr>
            <a:spLocks noGrp="1"/>
          </p:cNvSpPr>
          <p:nvPr>
            <p:ph type="title"/>
          </p:nvPr>
        </p:nvSpPr>
        <p:spPr>
          <a:xfrm>
            <a:off x="1486785" y="179108"/>
            <a:ext cx="9218429" cy="1325563"/>
          </a:xfrm>
        </p:spPr>
        <p:txBody>
          <a:bodyPr>
            <a:normAutofit fontScale="90000"/>
          </a:bodyPr>
          <a:lstStyle/>
          <a:p>
            <a:br>
              <a:rPr lang="en-US" sz="2000" dirty="0"/>
            </a:br>
            <a:r>
              <a:rPr lang="en-US" sz="3600" b="1" dirty="0">
                <a:solidFill>
                  <a:srgbClr val="0000FF"/>
                </a:solidFill>
              </a:rPr>
              <a:t>Four Months of Rifampin or Nine Months of Isoniazid for Latent Tuberculosis in Adults. </a:t>
            </a:r>
            <a:br>
              <a:rPr lang="en-US" sz="3100" b="1" dirty="0"/>
            </a:br>
            <a:r>
              <a:rPr lang="en-US" sz="1800" dirty="0"/>
              <a:t>Menzies et al, </a:t>
            </a:r>
            <a:r>
              <a:rPr lang="en-US" sz="2000" dirty="0"/>
              <a:t>N Engl J Med. 2018 Aug 2;379(5):440-453.</a:t>
            </a:r>
            <a:br>
              <a:rPr lang="en-US" sz="2000" dirty="0"/>
            </a:br>
            <a:endParaRPr lang="en-US" sz="2000" dirty="0"/>
          </a:p>
        </p:txBody>
      </p:sp>
    </p:spTree>
    <p:extLst>
      <p:ext uri="{BB962C8B-B14F-4D97-AF65-F5344CB8AC3E}">
        <p14:creationId xmlns:p14="http://schemas.microsoft.com/office/powerpoint/2010/main" val="31431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C07D-DB7C-F015-D52C-28BD095C9511}"/>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0250F578-36D9-A431-0F79-73C124B174F1}"/>
              </a:ext>
            </a:extLst>
          </p:cNvPr>
          <p:cNvSpPr>
            <a:spLocks noGrp="1" noChangeArrowheads="1"/>
          </p:cNvSpPr>
          <p:nvPr>
            <p:ph idx="1"/>
          </p:nvPr>
        </p:nvSpPr>
        <p:spPr>
          <a:xfrm>
            <a:off x="1898276" y="2141535"/>
            <a:ext cx="9218429" cy="4351338"/>
          </a:xfrm>
        </p:spPr>
        <p:txBody>
          <a:bodyPr>
            <a:normAutofit/>
          </a:bodyPr>
          <a:lstStyle/>
          <a:p>
            <a:r>
              <a:rPr lang="en-US" sz="2400" dirty="0"/>
              <a:t>Adults</a:t>
            </a:r>
          </a:p>
          <a:p>
            <a:pPr lvl="1"/>
            <a:r>
              <a:rPr lang="en-US" sz="2400" dirty="0"/>
              <a:t>600 mg daily x 4 months</a:t>
            </a:r>
          </a:p>
          <a:p>
            <a:pPr lvl="1"/>
            <a:endParaRPr lang="en-US" sz="2400" dirty="0"/>
          </a:p>
          <a:p>
            <a:r>
              <a:rPr lang="en-US" sz="2400" dirty="0"/>
              <a:t>Children:</a:t>
            </a:r>
          </a:p>
          <a:p>
            <a:pPr lvl="1"/>
            <a:r>
              <a:rPr lang="en-US" sz="2400" dirty="0"/>
              <a:t>10 – 20 mg/kg daily x 4 months</a:t>
            </a:r>
          </a:p>
          <a:p>
            <a:pPr lvl="1"/>
            <a:r>
              <a:rPr lang="en-US" sz="2400" dirty="0">
                <a:solidFill>
                  <a:srgbClr val="0000FF"/>
                </a:solidFill>
              </a:rPr>
              <a:t>0-2 y/o: </a:t>
            </a:r>
            <a:r>
              <a:rPr lang="en-US" sz="2400" dirty="0"/>
              <a:t>20 – 30 mg/kg daily x 4 months</a:t>
            </a:r>
          </a:p>
          <a:p>
            <a:pPr lvl="1"/>
            <a:r>
              <a:rPr lang="en-US" sz="2400" dirty="0"/>
              <a:t>Capsules 150mg/300 mg round up - use higher range </a:t>
            </a:r>
          </a:p>
          <a:p>
            <a:pPr lvl="1"/>
            <a:r>
              <a:rPr lang="en-US" sz="2400" dirty="0"/>
              <a:t>Higher rifampin doses well tolerated </a:t>
            </a:r>
          </a:p>
        </p:txBody>
      </p:sp>
      <p:sp>
        <p:nvSpPr>
          <p:cNvPr id="54274" name="Rectangle 2">
            <a:extLst>
              <a:ext uri="{FF2B5EF4-FFF2-40B4-BE49-F238E27FC236}">
                <a16:creationId xmlns:a16="http://schemas.microsoft.com/office/drawing/2014/main" id="{73EC3DDE-46C0-9290-44E2-5F88534CCD8E}"/>
              </a:ext>
            </a:extLst>
          </p:cNvPr>
          <p:cNvSpPr>
            <a:spLocks noGrp="1" noChangeAspect="1" noChangeArrowheads="1"/>
          </p:cNvSpPr>
          <p:nvPr>
            <p:ph type="title"/>
          </p:nvPr>
        </p:nvSpPr>
        <p:spPr/>
        <p:txBody>
          <a:bodyPr>
            <a:normAutofit/>
          </a:bodyPr>
          <a:lstStyle/>
          <a:p>
            <a:r>
              <a:rPr lang="en-US" sz="4000" dirty="0">
                <a:solidFill>
                  <a:srgbClr val="0000FF"/>
                </a:solidFill>
              </a:rPr>
              <a:t>Rifampin Dosing for TB Infection</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109977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DFE20-137D-2A00-7233-FCE95141A117}"/>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073677E4-150B-F964-E789-1B898B631BC8}"/>
              </a:ext>
            </a:extLst>
          </p:cNvPr>
          <p:cNvSpPr>
            <a:spLocks noGrp="1" noChangeArrowheads="1"/>
          </p:cNvSpPr>
          <p:nvPr>
            <p:ph idx="1"/>
          </p:nvPr>
        </p:nvSpPr>
        <p:spPr>
          <a:xfrm>
            <a:off x="1888849" y="1820096"/>
            <a:ext cx="9218429" cy="4685211"/>
          </a:xfrm>
        </p:spPr>
        <p:txBody>
          <a:bodyPr>
            <a:normAutofit lnSpcReduction="10000"/>
          </a:bodyPr>
          <a:lstStyle/>
          <a:p>
            <a:pPr eaLnBrk="1" hangingPunct="1"/>
            <a:r>
              <a:rPr lang="en-US" altLang="en-US" sz="2200" dirty="0"/>
              <a:t>Cutaneous Reactions: 6%, generally self- limited</a:t>
            </a:r>
          </a:p>
          <a:p>
            <a:pPr marL="0" indent="0" eaLnBrk="1" hangingPunct="1">
              <a:buNone/>
            </a:pPr>
            <a:endParaRPr lang="en-US" altLang="en-US" sz="2200" dirty="0"/>
          </a:p>
          <a:p>
            <a:pPr eaLnBrk="1" hangingPunct="1"/>
            <a:r>
              <a:rPr lang="en-US" altLang="en-US" sz="2200" dirty="0"/>
              <a:t>Orange discoloration of body fluids</a:t>
            </a:r>
          </a:p>
          <a:p>
            <a:pPr eaLnBrk="1" hangingPunct="1"/>
            <a:endParaRPr lang="en-US" altLang="en-US" sz="2200" dirty="0"/>
          </a:p>
          <a:p>
            <a:pPr eaLnBrk="1" hangingPunct="1"/>
            <a:r>
              <a:rPr lang="en-US" altLang="en-US" sz="2200" dirty="0"/>
              <a:t>Gastrointestinal symptoms: nausea, anorexia, abdominal pain</a:t>
            </a:r>
          </a:p>
          <a:p>
            <a:pPr eaLnBrk="1" hangingPunct="1"/>
            <a:endParaRPr lang="en-US" altLang="en-US" sz="2200" dirty="0"/>
          </a:p>
          <a:p>
            <a:pPr eaLnBrk="1" hangingPunct="1"/>
            <a:r>
              <a:rPr lang="en-US" altLang="en-US" sz="2200" dirty="0"/>
              <a:t>Flulike symptoms: &lt; 1% of patients on intermittent therapy.</a:t>
            </a:r>
          </a:p>
          <a:p>
            <a:endParaRPr lang="en-US" altLang="en-US" sz="2200" dirty="0"/>
          </a:p>
          <a:p>
            <a:r>
              <a:rPr lang="en-US" altLang="en-US" sz="2200" dirty="0"/>
              <a:t>Severe immunologic reactions: thrombocytopenia, hemolytic anemia, acute renal failure and thrombotic thrombocytopenic purpura (each &lt; 0.1% of patients)</a:t>
            </a:r>
          </a:p>
          <a:p>
            <a:pPr eaLnBrk="1" hangingPunct="1"/>
            <a:endParaRPr lang="en-US" altLang="en-US" sz="2200" dirty="0"/>
          </a:p>
          <a:p>
            <a:pPr eaLnBrk="1" hangingPunct="1"/>
            <a:r>
              <a:rPr lang="en-US" altLang="en-US" sz="2200" dirty="0"/>
              <a:t>Severe Hepatotoxicity: nearly 0% as monotherapy, may appear cholestatic</a:t>
            </a:r>
          </a:p>
        </p:txBody>
      </p:sp>
      <p:sp>
        <p:nvSpPr>
          <p:cNvPr id="54274" name="Rectangle 2">
            <a:extLst>
              <a:ext uri="{FF2B5EF4-FFF2-40B4-BE49-F238E27FC236}">
                <a16:creationId xmlns:a16="http://schemas.microsoft.com/office/drawing/2014/main" id="{9595E8F2-CF6E-0863-C275-44F57AAFBF0D}"/>
              </a:ext>
            </a:extLst>
          </p:cNvPr>
          <p:cNvSpPr>
            <a:spLocks noGrp="1" noChangeAspect="1" noChangeArrowheads="1"/>
          </p:cNvSpPr>
          <p:nvPr>
            <p:ph type="title"/>
          </p:nvPr>
        </p:nvSpPr>
        <p:spPr/>
        <p:txBody>
          <a:bodyPr>
            <a:normAutofit/>
          </a:bodyPr>
          <a:lstStyle/>
          <a:p>
            <a:r>
              <a:rPr lang="en-US" sz="4000" dirty="0">
                <a:solidFill>
                  <a:srgbClr val="0000FF"/>
                </a:solidFill>
              </a:rPr>
              <a:t>Rifampin (rifamycin) Toxicity</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104105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3608E-4137-C446-5F3D-C7F4B67D4CBF}"/>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2FE44A75-2711-3C3C-935F-0C73B85AF2E8}"/>
              </a:ext>
            </a:extLst>
          </p:cNvPr>
          <p:cNvSpPr>
            <a:spLocks noGrp="1" noChangeArrowheads="1"/>
          </p:cNvSpPr>
          <p:nvPr>
            <p:ph idx="1"/>
          </p:nvPr>
        </p:nvSpPr>
        <p:spPr>
          <a:xfrm>
            <a:off x="1880460" y="1808136"/>
            <a:ext cx="9218429" cy="4486273"/>
          </a:xfrm>
        </p:spPr>
        <p:txBody>
          <a:bodyPr>
            <a:normAutofit/>
          </a:bodyPr>
          <a:lstStyle/>
          <a:p>
            <a:r>
              <a:rPr lang="en-US" sz="2400" dirty="0"/>
              <a:t>Persons with LTBI are NOT infectious</a:t>
            </a:r>
          </a:p>
          <a:p>
            <a:r>
              <a:rPr lang="en-US" sz="2400" dirty="0"/>
              <a:t>90+ % chance of never getting Active TB Disease</a:t>
            </a:r>
          </a:p>
          <a:p>
            <a:r>
              <a:rPr lang="en-US" sz="2400" dirty="0">
                <a:ea typeface="Arial Unicode MS" pitchFamily="34" charset="-128"/>
                <a:cs typeface="Arial Unicode MS" pitchFamily="34" charset="-128"/>
              </a:rPr>
              <a:t>TB Bacteria are metabolically active and dividing, but infection is controlled by the immune system. </a:t>
            </a:r>
            <a:endParaRPr lang="en-US" sz="2400" dirty="0"/>
          </a:p>
          <a:p>
            <a:pPr lvl="1" eaLnBrk="1" hangingPunct="1"/>
            <a:endParaRPr lang="en-US" sz="2400" dirty="0"/>
          </a:p>
          <a:p>
            <a:r>
              <a:rPr lang="en-US" sz="2400" dirty="0"/>
              <a:t>But the TB organism is in your body!</a:t>
            </a:r>
          </a:p>
          <a:p>
            <a:pPr marL="457200" lvl="1" indent="0" eaLnBrk="1" hangingPunct="1">
              <a:buNone/>
            </a:pPr>
            <a:endParaRPr lang="en-US" sz="2400" dirty="0"/>
          </a:p>
          <a:p>
            <a:r>
              <a:rPr lang="en-US" sz="2400" dirty="0"/>
              <a:t>“…a state of persistent immune response to stimulation by Mycobacterium tuberculosis antigens without evidence of clinically manifested active TB”     </a:t>
            </a:r>
          </a:p>
          <a:p>
            <a:pPr marL="0" indent="0" algn="r">
              <a:buNone/>
            </a:pPr>
            <a:r>
              <a:rPr lang="en-US" sz="1800" b="1" dirty="0"/>
              <a:t>WHO Guidelines on the Management of Latent Tuberculosis Infection, 2015</a:t>
            </a:r>
          </a:p>
          <a:p>
            <a:pPr lvl="1" eaLnBrk="1" hangingPunct="1"/>
            <a:endParaRPr lang="en-US" sz="2400" dirty="0"/>
          </a:p>
        </p:txBody>
      </p:sp>
      <p:sp>
        <p:nvSpPr>
          <p:cNvPr id="54274" name="Rectangle 2">
            <a:extLst>
              <a:ext uri="{FF2B5EF4-FFF2-40B4-BE49-F238E27FC236}">
                <a16:creationId xmlns:a16="http://schemas.microsoft.com/office/drawing/2014/main" id="{A61A261E-F661-FF50-FF6C-0E822C08228D}"/>
              </a:ext>
            </a:extLst>
          </p:cNvPr>
          <p:cNvSpPr>
            <a:spLocks noGrp="1" noChangeAspect="1" noChangeArrowheads="1"/>
          </p:cNvSpPr>
          <p:nvPr>
            <p:ph type="title"/>
          </p:nvPr>
        </p:nvSpPr>
        <p:spPr>
          <a:xfrm>
            <a:off x="1624635" y="79901"/>
            <a:ext cx="9218429" cy="1325563"/>
          </a:xfrm>
        </p:spPr>
        <p:txBody>
          <a:bodyPr>
            <a:normAutofit/>
          </a:bodyPr>
          <a:lstStyle/>
          <a:p>
            <a:r>
              <a:rPr lang="en-US" sz="4000" dirty="0">
                <a:solidFill>
                  <a:srgbClr val="0000FF"/>
                </a:solidFill>
              </a:rPr>
              <a:t>‘Latent’ TB Infection </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184104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2BA81-C93D-9C1F-739F-8C51513A51E7}"/>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6AEBBFC1-3277-1B76-6835-24A0904A313A}"/>
              </a:ext>
            </a:extLst>
          </p:cNvPr>
          <p:cNvSpPr>
            <a:spLocks noGrp="1" noChangeArrowheads="1"/>
          </p:cNvSpPr>
          <p:nvPr>
            <p:ph idx="1"/>
          </p:nvPr>
        </p:nvSpPr>
        <p:spPr>
          <a:xfrm>
            <a:off x="1888849" y="1942017"/>
            <a:ext cx="9218429" cy="4302030"/>
          </a:xfrm>
        </p:spPr>
        <p:txBody>
          <a:bodyPr>
            <a:normAutofit fontScale="92500" lnSpcReduction="20000"/>
          </a:bodyPr>
          <a:lstStyle/>
          <a:p>
            <a:pPr eaLnBrk="1" hangingPunct="1">
              <a:lnSpc>
                <a:spcPct val="80000"/>
              </a:lnSpc>
            </a:pPr>
            <a:r>
              <a:rPr lang="en-US" altLang="en-US" sz="2400" dirty="0"/>
              <a:t>HMG-CoA reductase inhibitors</a:t>
            </a:r>
          </a:p>
          <a:p>
            <a:pPr eaLnBrk="1" hangingPunct="1">
              <a:lnSpc>
                <a:spcPct val="80000"/>
              </a:lnSpc>
            </a:pPr>
            <a:r>
              <a:rPr lang="en-US" altLang="en-US" sz="2400" dirty="0"/>
              <a:t>Oral anticoagulants</a:t>
            </a:r>
          </a:p>
          <a:p>
            <a:pPr eaLnBrk="1" hangingPunct="1">
              <a:lnSpc>
                <a:spcPct val="80000"/>
              </a:lnSpc>
            </a:pPr>
            <a:r>
              <a:rPr lang="en-US" altLang="en-US" sz="2400" dirty="0"/>
              <a:t>Oral contraceptives</a:t>
            </a:r>
          </a:p>
          <a:p>
            <a:pPr eaLnBrk="1" hangingPunct="1">
              <a:lnSpc>
                <a:spcPct val="80000"/>
              </a:lnSpc>
            </a:pPr>
            <a:r>
              <a:rPr lang="en-US" altLang="en-US" sz="2400" dirty="0"/>
              <a:t>Cyclosporine/Tacrolimus</a:t>
            </a:r>
          </a:p>
          <a:p>
            <a:pPr eaLnBrk="1" hangingPunct="1">
              <a:lnSpc>
                <a:spcPct val="80000"/>
              </a:lnSpc>
            </a:pPr>
            <a:r>
              <a:rPr lang="en-US" altLang="en-US" sz="2400" dirty="0"/>
              <a:t>Digoxin</a:t>
            </a:r>
          </a:p>
          <a:p>
            <a:pPr eaLnBrk="1" hangingPunct="1">
              <a:lnSpc>
                <a:spcPct val="80000"/>
              </a:lnSpc>
            </a:pPr>
            <a:r>
              <a:rPr lang="en-US" altLang="en-US" sz="2400" dirty="0"/>
              <a:t>Glucocorticoids</a:t>
            </a:r>
          </a:p>
          <a:p>
            <a:pPr eaLnBrk="1" hangingPunct="1">
              <a:lnSpc>
                <a:spcPct val="80000"/>
              </a:lnSpc>
            </a:pPr>
            <a:r>
              <a:rPr lang="en-US" altLang="en-US" sz="2400" dirty="0"/>
              <a:t>Itraconazole/ketoconazole</a:t>
            </a:r>
          </a:p>
          <a:p>
            <a:pPr eaLnBrk="1" hangingPunct="1">
              <a:lnSpc>
                <a:spcPct val="80000"/>
              </a:lnSpc>
            </a:pPr>
            <a:r>
              <a:rPr lang="en-US" altLang="en-US" sz="2400" dirty="0"/>
              <a:t>Methadone</a:t>
            </a:r>
          </a:p>
          <a:p>
            <a:pPr eaLnBrk="1" hangingPunct="1">
              <a:lnSpc>
                <a:spcPct val="80000"/>
              </a:lnSpc>
            </a:pPr>
            <a:r>
              <a:rPr lang="en-US" altLang="en-US" sz="2400" dirty="0"/>
              <a:t>Phenytoin</a:t>
            </a:r>
          </a:p>
          <a:p>
            <a:pPr eaLnBrk="1" hangingPunct="1">
              <a:lnSpc>
                <a:spcPct val="80000"/>
              </a:lnSpc>
            </a:pPr>
            <a:r>
              <a:rPr lang="en-US" altLang="en-US" sz="2400" dirty="0"/>
              <a:t>Theophylline</a:t>
            </a:r>
          </a:p>
          <a:p>
            <a:pPr eaLnBrk="1" hangingPunct="1">
              <a:lnSpc>
                <a:spcPct val="80000"/>
              </a:lnSpc>
            </a:pPr>
            <a:r>
              <a:rPr lang="en-US" altLang="en-US" sz="2400" dirty="0"/>
              <a:t>Verapamil/diltiazem</a:t>
            </a:r>
          </a:p>
          <a:p>
            <a:pPr eaLnBrk="1" hangingPunct="1">
              <a:lnSpc>
                <a:spcPct val="80000"/>
              </a:lnSpc>
            </a:pPr>
            <a:r>
              <a:rPr lang="en-US" altLang="en-US" sz="2400" dirty="0"/>
              <a:t>Amiodarone</a:t>
            </a:r>
          </a:p>
          <a:p>
            <a:pPr eaLnBrk="1" hangingPunct="1">
              <a:lnSpc>
                <a:spcPct val="80000"/>
              </a:lnSpc>
            </a:pPr>
            <a:r>
              <a:rPr lang="en-US" altLang="en-US" sz="2400" dirty="0"/>
              <a:t>Midazolam</a:t>
            </a:r>
          </a:p>
          <a:p>
            <a:pPr eaLnBrk="1" hangingPunct="1">
              <a:lnSpc>
                <a:spcPct val="80000"/>
              </a:lnSpc>
            </a:pPr>
            <a:r>
              <a:rPr lang="en-US" altLang="en-US" sz="2400" dirty="0"/>
              <a:t>Thyroid hormone</a:t>
            </a:r>
          </a:p>
        </p:txBody>
      </p:sp>
      <p:sp>
        <p:nvSpPr>
          <p:cNvPr id="54274" name="Rectangle 2">
            <a:extLst>
              <a:ext uri="{FF2B5EF4-FFF2-40B4-BE49-F238E27FC236}">
                <a16:creationId xmlns:a16="http://schemas.microsoft.com/office/drawing/2014/main" id="{1EC07EC2-6F7B-A5A1-0DEF-7261BE16D3A4}"/>
              </a:ext>
            </a:extLst>
          </p:cNvPr>
          <p:cNvSpPr>
            <a:spLocks noGrp="1" noChangeAspect="1" noChangeArrowheads="1"/>
          </p:cNvSpPr>
          <p:nvPr>
            <p:ph type="title"/>
          </p:nvPr>
        </p:nvSpPr>
        <p:spPr/>
        <p:txBody>
          <a:bodyPr>
            <a:normAutofit/>
          </a:bodyPr>
          <a:lstStyle/>
          <a:p>
            <a:r>
              <a:rPr lang="en-US" sz="4000" dirty="0">
                <a:solidFill>
                  <a:srgbClr val="0000FF"/>
                </a:solidFill>
              </a:rPr>
              <a:t>Common Rifampin (Rifamycin) Drug Interactions</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37877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2A863-C49A-40DC-3C7A-40E8962D47BD}"/>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CA3E7684-A729-FCAE-52EB-613AD40A7441}"/>
              </a:ext>
            </a:extLst>
          </p:cNvPr>
          <p:cNvSpPr>
            <a:spLocks noGrp="1" noChangeArrowheads="1"/>
          </p:cNvSpPr>
          <p:nvPr>
            <p:ph idx="1"/>
          </p:nvPr>
        </p:nvSpPr>
        <p:spPr>
          <a:xfrm>
            <a:off x="1888849" y="1942017"/>
            <a:ext cx="9218429" cy="4302030"/>
          </a:xfrm>
        </p:spPr>
        <p:txBody>
          <a:bodyPr>
            <a:normAutofit/>
          </a:bodyPr>
          <a:lstStyle/>
          <a:p>
            <a:pPr eaLnBrk="1" hangingPunct="1">
              <a:lnSpc>
                <a:spcPct val="90000"/>
              </a:lnSpc>
            </a:pPr>
            <a:r>
              <a:rPr lang="en-US" altLang="en-US" sz="2800" dirty="0"/>
              <a:t>Interactions due to induction of hepatic microsomal enzymes (cytochrome P-450, CYP, enzyme system) that accelerate metabolism of multiple drugs</a:t>
            </a:r>
          </a:p>
          <a:p>
            <a:pPr eaLnBrk="1" hangingPunct="1">
              <a:lnSpc>
                <a:spcPct val="90000"/>
              </a:lnSpc>
            </a:pPr>
            <a:endParaRPr lang="en-US" altLang="en-US" sz="2800" dirty="0"/>
          </a:p>
          <a:p>
            <a:pPr eaLnBrk="1" hangingPunct="1">
              <a:lnSpc>
                <a:spcPct val="90000"/>
              </a:lnSpc>
            </a:pPr>
            <a:r>
              <a:rPr lang="en-US" altLang="en-US" sz="2800" dirty="0"/>
              <a:t>Major concern is reduction in serum concentrations of common drugs (OCP’s, warfarin, etc.) to ineffective levels</a:t>
            </a:r>
          </a:p>
          <a:p>
            <a:pPr eaLnBrk="1" hangingPunct="1">
              <a:lnSpc>
                <a:spcPct val="90000"/>
              </a:lnSpc>
            </a:pPr>
            <a:endParaRPr lang="en-US" altLang="en-US" sz="2800" dirty="0"/>
          </a:p>
          <a:p>
            <a:pPr eaLnBrk="1" hangingPunct="1">
              <a:lnSpc>
                <a:spcPct val="90000"/>
              </a:lnSpc>
            </a:pPr>
            <a:r>
              <a:rPr lang="en-US" altLang="en-US" sz="2800" dirty="0"/>
              <a:t>Bidirectional interactions between </a:t>
            </a:r>
            <a:r>
              <a:rPr lang="en-US" altLang="en-US" sz="2800" dirty="0" err="1"/>
              <a:t>rifamycins</a:t>
            </a:r>
            <a:r>
              <a:rPr lang="en-US" altLang="en-US" sz="2800" dirty="0"/>
              <a:t>, INH and antiretroviral agents</a:t>
            </a:r>
          </a:p>
        </p:txBody>
      </p:sp>
      <p:sp>
        <p:nvSpPr>
          <p:cNvPr id="54274" name="Rectangle 2">
            <a:extLst>
              <a:ext uri="{FF2B5EF4-FFF2-40B4-BE49-F238E27FC236}">
                <a16:creationId xmlns:a16="http://schemas.microsoft.com/office/drawing/2014/main" id="{FD9A1E12-591B-50D7-A64B-D5D4CAC4DFCA}"/>
              </a:ext>
            </a:extLst>
          </p:cNvPr>
          <p:cNvSpPr>
            <a:spLocks noGrp="1" noChangeAspect="1" noChangeArrowheads="1"/>
          </p:cNvSpPr>
          <p:nvPr>
            <p:ph type="title"/>
          </p:nvPr>
        </p:nvSpPr>
        <p:spPr/>
        <p:txBody>
          <a:bodyPr>
            <a:normAutofit/>
          </a:bodyPr>
          <a:lstStyle/>
          <a:p>
            <a:r>
              <a:rPr lang="en-US" sz="4000" dirty="0">
                <a:solidFill>
                  <a:srgbClr val="0000FF"/>
                </a:solidFill>
              </a:rPr>
              <a:t>Rifampin (rifamycin) Drug Interactions</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349849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7D993-0E7F-31A1-8052-2EF236689BA1}"/>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EB4412C7-D6EA-9440-C871-50F90940CEF6}"/>
              </a:ext>
            </a:extLst>
          </p:cNvPr>
          <p:cNvSpPr>
            <a:spLocks noGrp="1" noChangeArrowheads="1"/>
          </p:cNvSpPr>
          <p:nvPr>
            <p:ph idx="1"/>
          </p:nvPr>
        </p:nvSpPr>
        <p:spPr>
          <a:xfrm>
            <a:off x="1888849" y="1761688"/>
            <a:ext cx="9218429" cy="4731185"/>
          </a:xfrm>
        </p:spPr>
        <p:txBody>
          <a:bodyPr>
            <a:normAutofit fontScale="62500" lnSpcReduction="20000"/>
          </a:bodyPr>
          <a:lstStyle/>
          <a:p>
            <a:pPr eaLnBrk="1" hangingPunct="1">
              <a:buFontTx/>
              <a:buNone/>
            </a:pPr>
            <a:endParaRPr lang="en-US" dirty="0"/>
          </a:p>
          <a:p>
            <a:pPr>
              <a:spcAft>
                <a:spcPts val="1200"/>
              </a:spcAft>
            </a:pPr>
            <a:r>
              <a:rPr lang="en-US" sz="3800" dirty="0"/>
              <a:t>The standard treatment regimen for LTBI has been nine months of daily INH. </a:t>
            </a:r>
          </a:p>
          <a:p>
            <a:pPr>
              <a:spcAft>
                <a:spcPts val="1200"/>
              </a:spcAft>
            </a:pPr>
            <a:r>
              <a:rPr lang="en-US" sz="3800" dirty="0"/>
              <a:t>New guidelines suggest 6 months to be adequate</a:t>
            </a:r>
          </a:p>
          <a:p>
            <a:pPr>
              <a:spcAft>
                <a:spcPts val="1200"/>
              </a:spcAft>
            </a:pPr>
            <a:r>
              <a:rPr lang="en-US" sz="3800" dirty="0"/>
              <a:t>The regimen is very effective and is the preferred regimen for HIV infected people taking antiretroviral therapy with drug-drug interactions that do not allow a rifamycin</a:t>
            </a:r>
          </a:p>
          <a:p>
            <a:pPr>
              <a:spcAft>
                <a:spcPts val="1200"/>
              </a:spcAft>
            </a:pPr>
            <a:r>
              <a:rPr lang="en-US" sz="3800" dirty="0"/>
              <a:t>Is the option when drug-drug interactions are significant and must be avoided</a:t>
            </a:r>
          </a:p>
          <a:p>
            <a:pPr marL="457200" lvl="1" indent="0">
              <a:buNone/>
            </a:pPr>
            <a:endParaRPr lang="en-US" sz="3800" b="1" dirty="0"/>
          </a:p>
          <a:p>
            <a:pPr eaLnBrk="1" hangingPunct="1"/>
            <a:r>
              <a:rPr lang="en-US" sz="3800" b="1" dirty="0"/>
              <a:t>But less than 60% complete</a:t>
            </a:r>
          </a:p>
          <a:p>
            <a:pPr lvl="1"/>
            <a:r>
              <a:rPr lang="en-US" sz="3800" dirty="0"/>
              <a:t>Primarily due to long duration of treatment but also increased adverse effects</a:t>
            </a:r>
          </a:p>
        </p:txBody>
      </p:sp>
      <p:sp>
        <p:nvSpPr>
          <p:cNvPr id="54274" name="Rectangle 2">
            <a:extLst>
              <a:ext uri="{FF2B5EF4-FFF2-40B4-BE49-F238E27FC236}">
                <a16:creationId xmlns:a16="http://schemas.microsoft.com/office/drawing/2014/main" id="{666F012B-25B5-28C5-1953-EA95CE9FE36E}"/>
              </a:ext>
            </a:extLst>
          </p:cNvPr>
          <p:cNvSpPr>
            <a:spLocks noGrp="1" noChangeAspect="1" noChangeArrowheads="1"/>
          </p:cNvSpPr>
          <p:nvPr>
            <p:ph type="title"/>
          </p:nvPr>
        </p:nvSpPr>
        <p:spPr>
          <a:xfrm>
            <a:off x="1607856" y="138624"/>
            <a:ext cx="9218429" cy="1325563"/>
          </a:xfrm>
        </p:spPr>
        <p:txBody>
          <a:bodyPr>
            <a:normAutofit/>
          </a:bodyPr>
          <a:lstStyle/>
          <a:p>
            <a:r>
              <a:rPr lang="en-US" sz="4000" dirty="0">
                <a:solidFill>
                  <a:srgbClr val="0000FF"/>
                </a:solidFill>
              </a:rPr>
              <a:t>INH LTBI Therapy</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290842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97BA-0F84-2648-18C9-5F93E554799E}"/>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F5772698-8DCF-A024-8FEC-C33B1F113C08}"/>
              </a:ext>
            </a:extLst>
          </p:cNvPr>
          <p:cNvSpPr>
            <a:spLocks noGrp="1" noChangeArrowheads="1"/>
          </p:cNvSpPr>
          <p:nvPr>
            <p:ph idx="1"/>
          </p:nvPr>
        </p:nvSpPr>
        <p:spPr>
          <a:xfrm>
            <a:off x="1888849" y="1942017"/>
            <a:ext cx="9218429" cy="4302030"/>
          </a:xfrm>
        </p:spPr>
        <p:txBody>
          <a:bodyPr>
            <a:normAutofit/>
          </a:bodyPr>
          <a:lstStyle/>
          <a:p>
            <a:pPr eaLnBrk="1" hangingPunct="1">
              <a:lnSpc>
                <a:spcPct val="90000"/>
              </a:lnSpc>
            </a:pPr>
            <a:r>
              <a:rPr lang="en-US" sz="2400" dirty="0"/>
              <a:t>Asymptomatic elevation of aminotransferases: 20% of patients</a:t>
            </a:r>
          </a:p>
          <a:p>
            <a:pPr eaLnBrk="1" hangingPunct="1">
              <a:lnSpc>
                <a:spcPct val="90000"/>
              </a:lnSpc>
            </a:pPr>
            <a:endParaRPr lang="en-US" sz="2400" dirty="0"/>
          </a:p>
          <a:p>
            <a:pPr eaLnBrk="1" hangingPunct="1">
              <a:lnSpc>
                <a:spcPct val="90000"/>
              </a:lnSpc>
            </a:pPr>
            <a:r>
              <a:rPr lang="en-US" sz="2400" dirty="0"/>
              <a:t>Clinical hepatitis: 0.6% of patients </a:t>
            </a:r>
          </a:p>
          <a:p>
            <a:pPr eaLnBrk="1" hangingPunct="1">
              <a:lnSpc>
                <a:spcPct val="90000"/>
              </a:lnSpc>
            </a:pPr>
            <a:endParaRPr lang="en-US" sz="2400" dirty="0"/>
          </a:p>
          <a:p>
            <a:pPr eaLnBrk="1" hangingPunct="1">
              <a:lnSpc>
                <a:spcPct val="90000"/>
              </a:lnSpc>
            </a:pPr>
            <a:r>
              <a:rPr lang="en-US" sz="2400" dirty="0"/>
              <a:t>Fulminant hepatitis (hepatic failure) </a:t>
            </a:r>
          </a:p>
          <a:p>
            <a:pPr lvl="1" eaLnBrk="1" hangingPunct="1">
              <a:lnSpc>
                <a:spcPct val="90000"/>
              </a:lnSpc>
            </a:pPr>
            <a:r>
              <a:rPr lang="en-US" sz="2000" dirty="0"/>
              <a:t>Approximately 4/100,000 persons completing therapy (continued INH with symptoms of hepatitis, prior INH hepatotoxicity, malnutrition).</a:t>
            </a:r>
          </a:p>
        </p:txBody>
      </p:sp>
      <p:sp>
        <p:nvSpPr>
          <p:cNvPr id="54274" name="Rectangle 2">
            <a:extLst>
              <a:ext uri="{FF2B5EF4-FFF2-40B4-BE49-F238E27FC236}">
                <a16:creationId xmlns:a16="http://schemas.microsoft.com/office/drawing/2014/main" id="{D1DE7418-43FB-0189-181B-856828AA8455}"/>
              </a:ext>
            </a:extLst>
          </p:cNvPr>
          <p:cNvSpPr>
            <a:spLocks noGrp="1" noChangeAspect="1" noChangeArrowheads="1"/>
          </p:cNvSpPr>
          <p:nvPr>
            <p:ph type="title"/>
          </p:nvPr>
        </p:nvSpPr>
        <p:spPr/>
        <p:txBody>
          <a:bodyPr>
            <a:normAutofit/>
          </a:bodyPr>
          <a:lstStyle/>
          <a:p>
            <a:r>
              <a:rPr lang="en-US" sz="4000" dirty="0">
                <a:solidFill>
                  <a:srgbClr val="0000FF"/>
                </a:solidFill>
              </a:rPr>
              <a:t>INH Hepatotoxicity</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410171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46F60-E0E5-1A1A-040A-1E446B8CDF3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A7EBCD-9A10-D892-6833-0AD13956C265}"/>
              </a:ext>
            </a:extLst>
          </p:cNvPr>
          <p:cNvSpPr>
            <a:spLocks noGrp="1"/>
          </p:cNvSpPr>
          <p:nvPr>
            <p:ph idx="1"/>
          </p:nvPr>
        </p:nvSpPr>
        <p:spPr>
          <a:xfrm>
            <a:off x="1775636" y="2299063"/>
            <a:ext cx="9218429" cy="4267200"/>
          </a:xfrm>
        </p:spPr>
        <p:txBody>
          <a:bodyPr>
            <a:normAutofit fontScale="92500" lnSpcReduction="10000"/>
          </a:bodyPr>
          <a:lstStyle/>
          <a:p>
            <a:pPr eaLnBrk="1" hangingPunct="1"/>
            <a:r>
              <a:rPr lang="en-US" altLang="en-US" dirty="0"/>
              <a:t>10 patients with CDC on-site investigation</a:t>
            </a:r>
          </a:p>
          <a:p>
            <a:pPr eaLnBrk="1" hangingPunct="1"/>
            <a:endParaRPr lang="en-US" altLang="en-US" dirty="0"/>
          </a:p>
          <a:p>
            <a:pPr eaLnBrk="1" hangingPunct="1"/>
            <a:r>
              <a:rPr lang="en-US" altLang="en-US" dirty="0"/>
              <a:t>All patients had:</a:t>
            </a:r>
          </a:p>
          <a:p>
            <a:pPr lvl="1"/>
            <a:r>
              <a:rPr lang="en-US" altLang="en-US" dirty="0"/>
              <a:t>indications for LTBI treatment, </a:t>
            </a:r>
          </a:p>
          <a:p>
            <a:pPr lvl="1"/>
            <a:r>
              <a:rPr lang="en-US" altLang="en-US" dirty="0"/>
              <a:t>were prescribed INH within recommended dosage range, </a:t>
            </a:r>
          </a:p>
          <a:p>
            <a:pPr lvl="1"/>
            <a:r>
              <a:rPr lang="en-US" altLang="en-US" dirty="0"/>
              <a:t>took the medication as prescribed</a:t>
            </a:r>
          </a:p>
          <a:p>
            <a:pPr eaLnBrk="1" hangingPunct="1"/>
            <a:endParaRPr lang="en-US" altLang="en-US" dirty="0"/>
          </a:p>
          <a:p>
            <a:pPr eaLnBrk="1" hangingPunct="1"/>
            <a:r>
              <a:rPr lang="en-US" altLang="en-US" dirty="0"/>
              <a:t>Prescribers followed guidelines for monthly clinical monitoring</a:t>
            </a:r>
          </a:p>
          <a:p>
            <a:endParaRPr lang="en-US" altLang="en-US" dirty="0"/>
          </a:p>
          <a:p>
            <a:r>
              <a:rPr lang="en-US" altLang="en-US" dirty="0"/>
              <a:t>Symptoms 1-7 months after INH started</a:t>
            </a:r>
          </a:p>
          <a:p>
            <a:endParaRPr lang="en-US" altLang="en-US" dirty="0"/>
          </a:p>
          <a:p>
            <a:r>
              <a:rPr lang="en-US" altLang="en-US" dirty="0"/>
              <a:t>2 patients INH discontinued within 3 days of symptoms, 8 stopped at least one week after symptom onset</a:t>
            </a:r>
          </a:p>
        </p:txBody>
      </p:sp>
      <p:sp>
        <p:nvSpPr>
          <p:cNvPr id="3" name="Title 2">
            <a:extLst>
              <a:ext uri="{FF2B5EF4-FFF2-40B4-BE49-F238E27FC236}">
                <a16:creationId xmlns:a16="http://schemas.microsoft.com/office/drawing/2014/main" id="{1334E35B-2210-A7A8-F474-7D19A1779410}"/>
              </a:ext>
            </a:extLst>
          </p:cNvPr>
          <p:cNvSpPr>
            <a:spLocks noGrp="1"/>
          </p:cNvSpPr>
          <p:nvPr>
            <p:ph type="title"/>
          </p:nvPr>
        </p:nvSpPr>
        <p:spPr>
          <a:xfrm>
            <a:off x="1591078" y="313679"/>
            <a:ext cx="9218429" cy="1325563"/>
          </a:xfrm>
        </p:spPr>
        <p:txBody>
          <a:bodyPr>
            <a:normAutofit fontScale="90000"/>
          </a:bodyPr>
          <a:lstStyle/>
          <a:p>
            <a:pPr algn="ctr"/>
            <a:br>
              <a:rPr lang="en-US" sz="2000" dirty="0"/>
            </a:br>
            <a:r>
              <a:rPr lang="en-US" sz="4400" b="1" dirty="0">
                <a:solidFill>
                  <a:srgbClr val="0000FF"/>
                </a:solidFill>
              </a:rPr>
              <a:t>Severe INH Liver Injuries Among Persons Being Treated for LTBI, U.S., 2004-2008 </a:t>
            </a:r>
            <a:br>
              <a:rPr lang="en-US" sz="1800" dirty="0"/>
            </a:br>
            <a:r>
              <a:rPr lang="en-US" sz="1800" dirty="0"/>
              <a:t>MMWR 3/5/10/ 59(08); 224-229</a:t>
            </a:r>
            <a:br>
              <a:rPr lang="en-US" sz="2000" dirty="0"/>
            </a:br>
            <a:endParaRPr lang="en-US" sz="2000" dirty="0"/>
          </a:p>
        </p:txBody>
      </p:sp>
    </p:spTree>
    <p:extLst>
      <p:ext uri="{BB962C8B-B14F-4D97-AF65-F5344CB8AC3E}">
        <p14:creationId xmlns:p14="http://schemas.microsoft.com/office/powerpoint/2010/main" val="121006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B1D2F-0D05-59C8-69A7-1C00687870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476CFA-CB1A-7333-2976-80A54F7A0609}"/>
              </a:ext>
            </a:extLst>
          </p:cNvPr>
          <p:cNvSpPr>
            <a:spLocks noGrp="1"/>
          </p:cNvSpPr>
          <p:nvPr>
            <p:ph type="title"/>
          </p:nvPr>
        </p:nvSpPr>
        <p:spPr>
          <a:xfrm>
            <a:off x="1775636" y="343648"/>
            <a:ext cx="9218429" cy="1325563"/>
          </a:xfrm>
        </p:spPr>
        <p:txBody>
          <a:bodyPr>
            <a:noAutofit/>
          </a:bodyPr>
          <a:lstStyle/>
          <a:p>
            <a:pPr algn="ctr"/>
            <a:br>
              <a:rPr lang="en-US" sz="1600" dirty="0"/>
            </a:br>
            <a:r>
              <a:rPr lang="en-US" sz="3600" b="1" dirty="0">
                <a:solidFill>
                  <a:srgbClr val="0000FF"/>
                </a:solidFill>
              </a:rPr>
              <a:t>Severe INH Liver Injuries Among Persons Being Treated for LTBI, U.S., 2004-2008 </a:t>
            </a:r>
            <a:br>
              <a:rPr lang="en-US" sz="1400" dirty="0"/>
            </a:br>
            <a:r>
              <a:rPr lang="en-US" sz="1400" dirty="0"/>
              <a:t>MMWR 3/5/10/ 59(08); 224-229</a:t>
            </a:r>
            <a:br>
              <a:rPr lang="en-US" sz="1600" dirty="0"/>
            </a:br>
            <a:endParaRPr lang="en-US" sz="1600" dirty="0"/>
          </a:p>
        </p:txBody>
      </p:sp>
      <p:sp>
        <p:nvSpPr>
          <p:cNvPr id="6" name="Rounded Rectangle 1">
            <a:extLst>
              <a:ext uri="{FF2B5EF4-FFF2-40B4-BE49-F238E27FC236}">
                <a16:creationId xmlns:a16="http://schemas.microsoft.com/office/drawing/2014/main" id="{950C049D-501D-59F6-BFE1-821CDB3BB94B}"/>
              </a:ext>
            </a:extLst>
          </p:cNvPr>
          <p:cNvSpPr/>
          <p:nvPr/>
        </p:nvSpPr>
        <p:spPr>
          <a:xfrm>
            <a:off x="2133600" y="2514600"/>
            <a:ext cx="8153400" cy="2819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2933D20E-DFC3-F6F4-7EC7-BF5705C8A5CD}"/>
              </a:ext>
            </a:extLst>
          </p:cNvPr>
          <p:cNvSpPr>
            <a:spLocks noGrp="1"/>
          </p:cNvSpPr>
          <p:nvPr>
            <p:ph idx="1"/>
          </p:nvPr>
        </p:nvSpPr>
        <p:spPr>
          <a:xfrm>
            <a:off x="2258785" y="2879815"/>
            <a:ext cx="7903029" cy="2088969"/>
          </a:xfrm>
        </p:spPr>
        <p:txBody>
          <a:bodyPr>
            <a:normAutofit/>
          </a:bodyPr>
          <a:lstStyle/>
          <a:p>
            <a:pPr marL="0" indent="0" eaLnBrk="1" hangingPunct="1">
              <a:buNone/>
            </a:pPr>
            <a:r>
              <a:rPr lang="en-US" sz="2400" dirty="0"/>
              <a:t>“Medical providers should emphasize to patients that </a:t>
            </a:r>
            <a:r>
              <a:rPr lang="en-US" sz="2400" i="1" dirty="0">
                <a:solidFill>
                  <a:srgbClr val="3333FF"/>
                </a:solidFill>
              </a:rPr>
              <a:t>INH treatment should be stopped immediately upon the earliest onset of symptoms </a:t>
            </a:r>
            <a:r>
              <a:rPr lang="en-US" sz="2400" dirty="0"/>
              <a:t>(e.g. excess fatigue, nausea, vomiting, abdominal pain, or jaundice), even before a clinical evaluation has been conducted, and that initial symptoms might be subtle and might not include jaundice.”</a:t>
            </a:r>
          </a:p>
        </p:txBody>
      </p:sp>
    </p:spTree>
    <p:extLst>
      <p:ext uri="{BB962C8B-B14F-4D97-AF65-F5344CB8AC3E}">
        <p14:creationId xmlns:p14="http://schemas.microsoft.com/office/powerpoint/2010/main" val="50216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6BCC4-8585-EC3B-544F-DDC5D5D104E1}"/>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71875720-F3E2-F705-B405-11E1DEA9D38F}"/>
              </a:ext>
            </a:extLst>
          </p:cNvPr>
          <p:cNvSpPr>
            <a:spLocks noGrp="1" noChangeArrowheads="1"/>
          </p:cNvSpPr>
          <p:nvPr>
            <p:ph idx="1"/>
          </p:nvPr>
        </p:nvSpPr>
        <p:spPr>
          <a:xfrm>
            <a:off x="1888849" y="1690690"/>
            <a:ext cx="9218429" cy="4802183"/>
          </a:xfrm>
        </p:spPr>
        <p:txBody>
          <a:bodyPr>
            <a:normAutofit lnSpcReduction="10000"/>
          </a:bodyPr>
          <a:lstStyle/>
          <a:p>
            <a:pPr eaLnBrk="1" hangingPunct="1">
              <a:lnSpc>
                <a:spcPct val="90000"/>
              </a:lnSpc>
            </a:pPr>
            <a:r>
              <a:rPr lang="en-US" sz="2800" dirty="0"/>
              <a:t>Hepatotoxicity</a:t>
            </a:r>
          </a:p>
          <a:p>
            <a:pPr eaLnBrk="1" hangingPunct="1">
              <a:lnSpc>
                <a:spcPct val="90000"/>
              </a:lnSpc>
            </a:pPr>
            <a:endParaRPr lang="en-US" sz="2800" dirty="0"/>
          </a:p>
          <a:p>
            <a:pPr eaLnBrk="1" hangingPunct="1">
              <a:lnSpc>
                <a:spcPct val="90000"/>
              </a:lnSpc>
            </a:pPr>
            <a:r>
              <a:rPr lang="en-US" sz="2800" dirty="0"/>
              <a:t>Migraine Headaches</a:t>
            </a:r>
          </a:p>
          <a:p>
            <a:pPr eaLnBrk="1" hangingPunct="1">
              <a:lnSpc>
                <a:spcPct val="90000"/>
              </a:lnSpc>
            </a:pPr>
            <a:endParaRPr lang="en-US" sz="2800" dirty="0"/>
          </a:p>
          <a:p>
            <a:pPr eaLnBrk="1" hangingPunct="1">
              <a:lnSpc>
                <a:spcPct val="90000"/>
              </a:lnSpc>
            </a:pPr>
            <a:r>
              <a:rPr lang="en-US" sz="2800" dirty="0"/>
              <a:t>Gastrointestinal</a:t>
            </a:r>
          </a:p>
          <a:p>
            <a:pPr lvl="1" eaLnBrk="1" hangingPunct="1">
              <a:lnSpc>
                <a:spcPct val="90000"/>
              </a:lnSpc>
            </a:pPr>
            <a:r>
              <a:rPr lang="en-US" sz="2000" dirty="0"/>
              <a:t>Nausea, Diarrhea, Constipation</a:t>
            </a:r>
          </a:p>
          <a:p>
            <a:pPr eaLnBrk="1" hangingPunct="1">
              <a:lnSpc>
                <a:spcPct val="90000"/>
              </a:lnSpc>
            </a:pPr>
            <a:endParaRPr lang="en-US" sz="2800" dirty="0"/>
          </a:p>
          <a:p>
            <a:pPr eaLnBrk="1" hangingPunct="1">
              <a:lnSpc>
                <a:spcPct val="90000"/>
              </a:lnSpc>
            </a:pPr>
            <a:r>
              <a:rPr lang="en-US" sz="2800" dirty="0"/>
              <a:t>Rash</a:t>
            </a:r>
          </a:p>
          <a:p>
            <a:pPr eaLnBrk="1" hangingPunct="1">
              <a:lnSpc>
                <a:spcPct val="90000"/>
              </a:lnSpc>
            </a:pPr>
            <a:endParaRPr lang="en-US" sz="2800" dirty="0"/>
          </a:p>
          <a:p>
            <a:pPr eaLnBrk="1" hangingPunct="1">
              <a:lnSpc>
                <a:spcPct val="90000"/>
              </a:lnSpc>
            </a:pPr>
            <a:r>
              <a:rPr lang="en-US" sz="2800" dirty="0"/>
              <a:t>Peripheral Neuropathy</a:t>
            </a:r>
          </a:p>
          <a:p>
            <a:pPr lvl="1" eaLnBrk="1" hangingPunct="1">
              <a:lnSpc>
                <a:spcPct val="90000"/>
              </a:lnSpc>
            </a:pPr>
            <a:r>
              <a:rPr lang="en-US" sz="2000" dirty="0"/>
              <a:t>Pyridoxine 50mg daily can help prevent this</a:t>
            </a:r>
          </a:p>
        </p:txBody>
      </p:sp>
      <p:sp>
        <p:nvSpPr>
          <p:cNvPr id="54274" name="Rectangle 2">
            <a:extLst>
              <a:ext uri="{FF2B5EF4-FFF2-40B4-BE49-F238E27FC236}">
                <a16:creationId xmlns:a16="http://schemas.microsoft.com/office/drawing/2014/main" id="{220C2505-CC12-28C2-F2C5-64DC8B02FE8D}"/>
              </a:ext>
            </a:extLst>
          </p:cNvPr>
          <p:cNvSpPr>
            <a:spLocks noGrp="1" noChangeAspect="1" noChangeArrowheads="1"/>
          </p:cNvSpPr>
          <p:nvPr>
            <p:ph type="title"/>
          </p:nvPr>
        </p:nvSpPr>
        <p:spPr/>
        <p:txBody>
          <a:bodyPr>
            <a:normAutofit/>
          </a:bodyPr>
          <a:lstStyle/>
          <a:p>
            <a:r>
              <a:rPr lang="en-US" sz="4000" dirty="0">
                <a:solidFill>
                  <a:srgbClr val="0000FF"/>
                </a:solidFill>
              </a:rPr>
              <a:t>INH Side Effects</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3162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AFBB2-C991-D06E-BC7E-DEF468E55CE3}"/>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553BC5DA-2BC9-BB3B-C01B-C060B4E37AC0}"/>
              </a:ext>
            </a:extLst>
          </p:cNvPr>
          <p:cNvSpPr>
            <a:spLocks noGrp="1" noChangeArrowheads="1"/>
          </p:cNvSpPr>
          <p:nvPr>
            <p:ph idx="1"/>
          </p:nvPr>
        </p:nvSpPr>
        <p:spPr>
          <a:xfrm>
            <a:off x="1888849" y="1942017"/>
            <a:ext cx="9218429" cy="4302030"/>
          </a:xfrm>
        </p:spPr>
        <p:txBody>
          <a:bodyPr>
            <a:normAutofit lnSpcReduction="10000"/>
          </a:bodyPr>
          <a:lstStyle/>
          <a:p>
            <a:r>
              <a:rPr lang="en-US" sz="2400" dirty="0"/>
              <a:t>Adults: 300 mg single daily dose or 900 mg twice weekly*</a:t>
            </a:r>
          </a:p>
          <a:p>
            <a:pPr marL="0" indent="0">
              <a:buNone/>
            </a:pPr>
            <a:r>
              <a:rPr lang="en-US" sz="2400" dirty="0"/>
              <a:t> </a:t>
            </a:r>
          </a:p>
          <a:p>
            <a:r>
              <a:rPr lang="en-US" sz="2400" dirty="0">
                <a:ea typeface="Geneva" charset="0"/>
              </a:rPr>
              <a:t>Children: </a:t>
            </a:r>
            <a:r>
              <a:rPr lang="en-US" sz="2000" dirty="0">
                <a:ea typeface="Geneva" charset="0"/>
              </a:rPr>
              <a:t>10-15 mg/kg single daily dose (max dose 300 mg daily)</a:t>
            </a:r>
          </a:p>
          <a:p>
            <a:pPr lvl="1"/>
            <a:r>
              <a:rPr lang="en-US" sz="2000" dirty="0">
                <a:ea typeface="Geneva" charset="0"/>
              </a:rPr>
              <a:t>20-30 mg/kg twice weekly* </a:t>
            </a:r>
          </a:p>
          <a:p>
            <a:pPr lvl="1"/>
            <a:endParaRPr lang="en-US" sz="2000" dirty="0">
              <a:ea typeface="Geneva" charset="0"/>
            </a:endParaRPr>
          </a:p>
          <a:p>
            <a:r>
              <a:rPr lang="en-US" sz="2400" dirty="0">
                <a:ea typeface="Geneva" charset="0"/>
              </a:rPr>
              <a:t>Duration of treatment for TB Infection: 6 - 9 months</a:t>
            </a:r>
          </a:p>
          <a:p>
            <a:pPr lvl="1"/>
            <a:r>
              <a:rPr lang="en-US" sz="2000" dirty="0">
                <a:ea typeface="Geneva" charset="0"/>
              </a:rPr>
              <a:t>9 month regimen more effective</a:t>
            </a:r>
          </a:p>
          <a:p>
            <a:pPr lvl="1"/>
            <a:r>
              <a:rPr lang="en-US" sz="2000" dirty="0">
                <a:ea typeface="Geneva" charset="0"/>
              </a:rPr>
              <a:t>9 month regimen is very difficult to complete</a:t>
            </a:r>
          </a:p>
          <a:p>
            <a:pPr lvl="1"/>
            <a:r>
              <a:rPr lang="en-US" sz="2000" dirty="0">
                <a:ea typeface="Geneva" charset="0"/>
              </a:rPr>
              <a:t>6 months is considered adequate therapy by ATS/IDSA/CDC guidelines</a:t>
            </a:r>
          </a:p>
          <a:p>
            <a:endParaRPr lang="en-US" dirty="0"/>
          </a:p>
          <a:p>
            <a:pPr marL="342900" lvl="1" indent="0">
              <a:buNone/>
            </a:pPr>
            <a:r>
              <a:rPr lang="en-US" dirty="0"/>
              <a:t>*</a:t>
            </a:r>
            <a:r>
              <a:rPr lang="en-US" dirty="0">
                <a:ea typeface="Geneva" charset="0"/>
              </a:rPr>
              <a:t> </a:t>
            </a:r>
            <a:r>
              <a:rPr lang="en-US" sz="2000" b="1" dirty="0">
                <a:ea typeface="Geneva" charset="0"/>
              </a:rPr>
              <a:t>twice weekly treatment must be given by directly observed therapy through health department</a:t>
            </a:r>
            <a:endParaRPr lang="en-US" b="1" dirty="0"/>
          </a:p>
        </p:txBody>
      </p:sp>
      <p:sp>
        <p:nvSpPr>
          <p:cNvPr id="54274" name="Rectangle 2">
            <a:extLst>
              <a:ext uri="{FF2B5EF4-FFF2-40B4-BE49-F238E27FC236}">
                <a16:creationId xmlns:a16="http://schemas.microsoft.com/office/drawing/2014/main" id="{9C00E68D-9453-E181-F0FB-60E74F140E52}"/>
              </a:ext>
            </a:extLst>
          </p:cNvPr>
          <p:cNvSpPr>
            <a:spLocks noGrp="1" noChangeAspect="1" noChangeArrowheads="1"/>
          </p:cNvSpPr>
          <p:nvPr>
            <p:ph type="title"/>
          </p:nvPr>
        </p:nvSpPr>
        <p:spPr/>
        <p:txBody>
          <a:bodyPr>
            <a:normAutofit/>
          </a:bodyPr>
          <a:lstStyle/>
          <a:p>
            <a:r>
              <a:rPr lang="en-US" sz="4000" dirty="0">
                <a:solidFill>
                  <a:srgbClr val="0000FF"/>
                </a:solidFill>
              </a:rPr>
              <a:t>Isoniazid (INH) Dosing</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384819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BB25C-CCC6-5B5F-A31A-42BE4353F48D}"/>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8FEF90BE-380F-5565-42AC-CD4C63E0FBAE}"/>
              </a:ext>
            </a:extLst>
          </p:cNvPr>
          <p:cNvSpPr>
            <a:spLocks noGrp="1" noChangeArrowheads="1"/>
          </p:cNvSpPr>
          <p:nvPr>
            <p:ph idx="1"/>
          </p:nvPr>
        </p:nvSpPr>
        <p:spPr>
          <a:xfrm>
            <a:off x="1888849" y="4650377"/>
            <a:ext cx="9218429" cy="1593670"/>
          </a:xfrm>
        </p:spPr>
        <p:txBody>
          <a:bodyPr>
            <a:noAutofit/>
          </a:bodyPr>
          <a:lstStyle/>
          <a:p>
            <a:pPr marL="0" indent="0">
              <a:buNone/>
            </a:pPr>
            <a:r>
              <a:rPr lang="en-US" sz="2200" dirty="0"/>
              <a:t>The longer the duration/more doses, the less likely your patient is to complete Rx!</a:t>
            </a:r>
          </a:p>
          <a:p>
            <a:pPr marL="0" indent="0">
              <a:buNone/>
            </a:pPr>
            <a:endParaRPr lang="en-US" sz="2200" dirty="0"/>
          </a:p>
          <a:p>
            <a:pPr marL="0" indent="0">
              <a:buNone/>
            </a:pPr>
            <a:r>
              <a:rPr lang="en-US" sz="2200" dirty="0"/>
              <a:t>Fewer than 60% complete 9 months of INH!</a:t>
            </a:r>
          </a:p>
        </p:txBody>
      </p:sp>
      <p:sp>
        <p:nvSpPr>
          <p:cNvPr id="54274" name="Rectangle 2">
            <a:extLst>
              <a:ext uri="{FF2B5EF4-FFF2-40B4-BE49-F238E27FC236}">
                <a16:creationId xmlns:a16="http://schemas.microsoft.com/office/drawing/2014/main" id="{D3B82075-FD0C-2903-D0AD-32A90B429760}"/>
              </a:ext>
            </a:extLst>
          </p:cNvPr>
          <p:cNvSpPr>
            <a:spLocks noGrp="1" noChangeAspect="1" noChangeArrowheads="1"/>
          </p:cNvSpPr>
          <p:nvPr>
            <p:ph type="title"/>
          </p:nvPr>
        </p:nvSpPr>
        <p:spPr/>
        <p:txBody>
          <a:bodyPr>
            <a:normAutofit/>
          </a:bodyPr>
          <a:lstStyle/>
          <a:p>
            <a:r>
              <a:rPr lang="en-US" sz="4000" dirty="0">
                <a:solidFill>
                  <a:srgbClr val="3333FF"/>
                </a:solidFill>
              </a:rPr>
              <a:t>Duration of Therapy</a:t>
            </a:r>
            <a:endParaRPr lang="en-US" sz="4000" dirty="0">
              <a:solidFill>
                <a:srgbClr val="0000FF"/>
              </a:solidFill>
              <a:sym typeface="Verdana" pitchFamily="34" charset="0"/>
            </a:endParaRPr>
          </a:p>
        </p:txBody>
      </p:sp>
      <p:sp>
        <p:nvSpPr>
          <p:cNvPr id="2" name="Text Placeholder 6">
            <a:extLst>
              <a:ext uri="{FF2B5EF4-FFF2-40B4-BE49-F238E27FC236}">
                <a16:creationId xmlns:a16="http://schemas.microsoft.com/office/drawing/2014/main" id="{4060C89E-79C9-37D3-1955-14E5BDE061C9}"/>
              </a:ext>
            </a:extLst>
          </p:cNvPr>
          <p:cNvSpPr txBox="1">
            <a:spLocks/>
          </p:cNvSpPr>
          <p:nvPr/>
        </p:nvSpPr>
        <p:spPr>
          <a:xfrm>
            <a:off x="2684313" y="1851124"/>
            <a:ext cx="3411687" cy="17414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INH </a:t>
            </a:r>
          </a:p>
          <a:p>
            <a:r>
              <a:rPr lang="en-US" sz="2400" dirty="0"/>
              <a:t>Rifampin</a:t>
            </a:r>
          </a:p>
          <a:p>
            <a:r>
              <a:rPr lang="en-US" sz="2400" dirty="0"/>
              <a:t>INH + Rifampin</a:t>
            </a:r>
          </a:p>
          <a:p>
            <a:r>
              <a:rPr lang="en-US" sz="2400" dirty="0"/>
              <a:t>INH +RPT</a:t>
            </a:r>
          </a:p>
          <a:p>
            <a:endParaRPr lang="en-US" sz="2400" dirty="0"/>
          </a:p>
        </p:txBody>
      </p:sp>
      <p:sp>
        <p:nvSpPr>
          <p:cNvPr id="3" name="Text Placeholder 6">
            <a:extLst>
              <a:ext uri="{FF2B5EF4-FFF2-40B4-BE49-F238E27FC236}">
                <a16:creationId xmlns:a16="http://schemas.microsoft.com/office/drawing/2014/main" id="{56600DC0-11AC-3470-3562-AF32546FF984}"/>
              </a:ext>
            </a:extLst>
          </p:cNvPr>
          <p:cNvSpPr txBox="1">
            <a:spLocks/>
          </p:cNvSpPr>
          <p:nvPr/>
        </p:nvSpPr>
        <p:spPr>
          <a:xfrm>
            <a:off x="6459485" y="1851124"/>
            <a:ext cx="3411687" cy="17414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en-US" sz="2400" dirty="0"/>
              <a:t>9 months (270 doses)</a:t>
            </a:r>
          </a:p>
          <a:p>
            <a:pPr eaLnBrk="1" hangingPunct="1"/>
            <a:r>
              <a:rPr lang="en-US" sz="2400" dirty="0"/>
              <a:t>4 months (120 doses)</a:t>
            </a:r>
          </a:p>
          <a:p>
            <a:pPr eaLnBrk="1" hangingPunct="1"/>
            <a:r>
              <a:rPr lang="en-US" sz="2400" dirty="0"/>
              <a:t>3 months (90 doses)</a:t>
            </a:r>
          </a:p>
          <a:p>
            <a:pPr eaLnBrk="1" hangingPunct="1"/>
            <a:r>
              <a:rPr lang="en-US" sz="2400" dirty="0"/>
              <a:t>12 weeks (12 doses)</a:t>
            </a:r>
          </a:p>
        </p:txBody>
      </p:sp>
    </p:spTree>
    <p:extLst>
      <p:ext uri="{BB962C8B-B14F-4D97-AF65-F5344CB8AC3E}">
        <p14:creationId xmlns:p14="http://schemas.microsoft.com/office/powerpoint/2010/main" val="328201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F45CC-8366-2F6C-67C8-4E20DEDBDE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6C0E76-7471-5E84-EAB6-A64B0D9DEED0}"/>
              </a:ext>
            </a:extLst>
          </p:cNvPr>
          <p:cNvSpPr>
            <a:spLocks noGrp="1"/>
          </p:cNvSpPr>
          <p:nvPr>
            <p:ph type="title"/>
          </p:nvPr>
        </p:nvSpPr>
        <p:spPr>
          <a:xfrm>
            <a:off x="1764034" y="298045"/>
            <a:ext cx="9218429" cy="1325563"/>
          </a:xfrm>
        </p:spPr>
        <p:txBody>
          <a:bodyPr>
            <a:noAutofit/>
          </a:bodyPr>
          <a:lstStyle/>
          <a:p>
            <a:pPr algn="ctr"/>
            <a:br>
              <a:rPr lang="en-US" sz="1600" dirty="0"/>
            </a:br>
            <a:r>
              <a:rPr lang="en-US" sz="3200" b="1" dirty="0">
                <a:solidFill>
                  <a:srgbClr val="0000FF"/>
                </a:solidFill>
              </a:rPr>
              <a:t>Treatment of Latent Tuberculosis Infection: </a:t>
            </a:r>
            <a:br>
              <a:rPr lang="en-US" sz="3200" b="1" dirty="0">
                <a:solidFill>
                  <a:srgbClr val="0000FF"/>
                </a:solidFill>
              </a:rPr>
            </a:br>
            <a:r>
              <a:rPr lang="en-US" sz="2000" b="1" dirty="0">
                <a:solidFill>
                  <a:srgbClr val="0000FF"/>
                </a:solidFill>
              </a:rPr>
              <a:t>An Updated Network Meta-analysis of </a:t>
            </a:r>
            <a:br>
              <a:rPr lang="en-US" sz="2000" b="1" dirty="0">
                <a:solidFill>
                  <a:srgbClr val="0000FF"/>
                </a:solidFill>
              </a:rPr>
            </a:br>
            <a:r>
              <a:rPr lang="en-US" sz="2000" b="1" dirty="0">
                <a:solidFill>
                  <a:srgbClr val="0000FF"/>
                </a:solidFill>
              </a:rPr>
              <a:t>8 new and 53 previously included studies.</a:t>
            </a:r>
            <a:br>
              <a:rPr lang="en-US" sz="1400" dirty="0"/>
            </a:br>
            <a:r>
              <a:rPr lang="en-US" sz="1400" dirty="0"/>
              <a:t>Zenner D et al. AIM;167:248-255</a:t>
            </a:r>
            <a:br>
              <a:rPr lang="en-US" sz="1600" dirty="0"/>
            </a:br>
            <a:endParaRPr lang="en-US" sz="1600" dirty="0"/>
          </a:p>
        </p:txBody>
      </p:sp>
      <p:pic>
        <p:nvPicPr>
          <p:cNvPr id="5" name="Content Placeholder 3">
            <a:extLst>
              <a:ext uri="{FF2B5EF4-FFF2-40B4-BE49-F238E27FC236}">
                <a16:creationId xmlns:a16="http://schemas.microsoft.com/office/drawing/2014/main" id="{1EF62D29-28FC-0DEF-EB8C-6E2694E5D47A}"/>
              </a:ext>
            </a:extLst>
          </p:cNvPr>
          <p:cNvPicPr>
            <a:picLocks noGrp="1" noChangeAspect="1"/>
          </p:cNvPicPr>
          <p:nvPr>
            <p:ph idx="1"/>
          </p:nvPr>
        </p:nvPicPr>
        <p:blipFill>
          <a:blip r:embed="rId2"/>
          <a:stretch>
            <a:fillRect/>
          </a:stretch>
        </p:blipFill>
        <p:spPr>
          <a:xfrm>
            <a:off x="1764034" y="2568292"/>
            <a:ext cx="9218429" cy="3786957"/>
          </a:xfrm>
          <a:prstGeom prst="rect">
            <a:avLst/>
          </a:prstGeom>
        </p:spPr>
      </p:pic>
      <p:sp>
        <p:nvSpPr>
          <p:cNvPr id="2" name="Rectangle 1">
            <a:extLst>
              <a:ext uri="{FF2B5EF4-FFF2-40B4-BE49-F238E27FC236}">
                <a16:creationId xmlns:a16="http://schemas.microsoft.com/office/drawing/2014/main" id="{56D2D0AB-7131-B789-C94A-195CD11835F2}"/>
              </a:ext>
            </a:extLst>
          </p:cNvPr>
          <p:cNvSpPr/>
          <p:nvPr/>
        </p:nvSpPr>
        <p:spPr>
          <a:xfrm>
            <a:off x="1764034" y="4706224"/>
            <a:ext cx="8772538" cy="7633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49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831CD-19BF-0C86-C201-8992EF6D3D77}"/>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D1A1E057-4EEB-0339-B02D-CE44F8B31CC1}"/>
              </a:ext>
            </a:extLst>
          </p:cNvPr>
          <p:cNvSpPr>
            <a:spLocks noGrp="1" noChangeArrowheads="1"/>
          </p:cNvSpPr>
          <p:nvPr>
            <p:ph idx="1"/>
          </p:nvPr>
        </p:nvSpPr>
        <p:spPr>
          <a:xfrm>
            <a:off x="1880460" y="2110140"/>
            <a:ext cx="9218429" cy="4486273"/>
          </a:xfrm>
        </p:spPr>
        <p:txBody>
          <a:bodyPr/>
          <a:lstStyle/>
          <a:p>
            <a:pPr eaLnBrk="1" hangingPunct="1"/>
            <a:r>
              <a:rPr lang="en-US" sz="2400" dirty="0">
                <a:ea typeface="Arial Unicode MS" pitchFamily="34" charset="-128"/>
                <a:cs typeface="Arial Unicode MS" pitchFamily="34" charset="-128"/>
              </a:rPr>
              <a:t>HIV infection</a:t>
            </a:r>
          </a:p>
          <a:p>
            <a:pPr eaLnBrk="1" hangingPunct="1"/>
            <a:r>
              <a:rPr lang="en-US" sz="2400" dirty="0">
                <a:ea typeface="Arial Unicode MS" pitchFamily="34" charset="-128"/>
                <a:cs typeface="Arial Unicode MS" pitchFamily="34" charset="-128"/>
              </a:rPr>
              <a:t>Chronic kidney disease</a:t>
            </a:r>
          </a:p>
          <a:p>
            <a:pPr eaLnBrk="1" hangingPunct="1"/>
            <a:r>
              <a:rPr lang="en-US" sz="2400" dirty="0">
                <a:ea typeface="Arial Unicode MS" pitchFamily="34" charset="-128"/>
                <a:cs typeface="Arial Unicode MS" pitchFamily="34" charset="-128"/>
              </a:rPr>
              <a:t>Silicosis</a:t>
            </a:r>
          </a:p>
          <a:p>
            <a:pPr eaLnBrk="1" hangingPunct="1"/>
            <a:r>
              <a:rPr lang="en-US" sz="2400" dirty="0">
                <a:ea typeface="Arial Unicode MS" pitchFamily="34" charset="-128"/>
                <a:cs typeface="Arial Unicode MS" pitchFamily="34" charset="-128"/>
              </a:rPr>
              <a:t>Recent exposure</a:t>
            </a:r>
          </a:p>
          <a:p>
            <a:pPr eaLnBrk="1" hangingPunct="1"/>
            <a:r>
              <a:rPr lang="en-US" sz="2400" dirty="0">
                <a:ea typeface="Arial Unicode MS" pitchFamily="34" charset="-128"/>
                <a:cs typeface="Arial Unicode MS" pitchFamily="34" charset="-128"/>
              </a:rPr>
              <a:t>Diabetes</a:t>
            </a:r>
          </a:p>
          <a:p>
            <a:pPr eaLnBrk="1" hangingPunct="1"/>
            <a:r>
              <a:rPr lang="en-US" sz="2400" dirty="0">
                <a:ea typeface="Arial Unicode MS" pitchFamily="34" charset="-128"/>
                <a:cs typeface="Arial Unicode MS" pitchFamily="34" charset="-128"/>
              </a:rPr>
              <a:t>Chest x-ray abnormality c/w previous inadequately treated TB </a:t>
            </a:r>
          </a:p>
          <a:p>
            <a:pPr eaLnBrk="1" hangingPunct="1"/>
            <a:r>
              <a:rPr lang="en-US" sz="2400" dirty="0">
                <a:ea typeface="Arial Unicode MS" pitchFamily="34" charset="-128"/>
                <a:cs typeface="Arial Unicode MS" pitchFamily="34" charset="-128"/>
              </a:rPr>
              <a:t>Intravenous drug use</a:t>
            </a:r>
          </a:p>
          <a:p>
            <a:pPr eaLnBrk="1" hangingPunct="1"/>
            <a:r>
              <a:rPr lang="en-US" sz="2400" dirty="0">
                <a:ea typeface="Arial Unicode MS" pitchFamily="34" charset="-128"/>
                <a:cs typeface="Arial Unicode MS" pitchFamily="34" charset="-128"/>
              </a:rPr>
              <a:t>Smoking – active and passive </a:t>
            </a:r>
          </a:p>
          <a:p>
            <a:pPr eaLnBrk="1" hangingPunct="1"/>
            <a:r>
              <a:rPr lang="en-US" sz="2400" dirty="0">
                <a:ea typeface="Arial Unicode MS" pitchFamily="34" charset="-128"/>
                <a:cs typeface="Arial Unicode MS" pitchFamily="34" charset="-128"/>
              </a:rPr>
              <a:t>Underweight by &gt;10% (</a:t>
            </a:r>
            <a:r>
              <a:rPr lang="en-US" sz="2400" i="1" dirty="0">
                <a:ea typeface="Arial Unicode MS" pitchFamily="34" charset="-128"/>
                <a:cs typeface="Arial Unicode MS" pitchFamily="34" charset="-128"/>
              </a:rPr>
              <a:t>Maybe</a:t>
            </a:r>
            <a:r>
              <a:rPr lang="en-US" sz="2400" dirty="0">
                <a:ea typeface="Arial Unicode MS" pitchFamily="34" charset="-128"/>
                <a:cs typeface="Arial Unicode MS" pitchFamily="34" charset="-128"/>
              </a:rPr>
              <a:t>)</a:t>
            </a:r>
          </a:p>
          <a:p>
            <a:pPr marL="0" indent="0" algn="ctr">
              <a:buNone/>
            </a:pPr>
            <a:endParaRPr lang="en-US" sz="1400" dirty="0">
              <a:ea typeface="Arial Unicode MS" pitchFamily="34" charset="-128"/>
              <a:cs typeface="Arial Unicode MS" pitchFamily="34" charset="-128"/>
            </a:endParaRPr>
          </a:p>
          <a:p>
            <a:pPr marL="0" indent="0" algn="ctr">
              <a:buNone/>
            </a:pPr>
            <a:r>
              <a:rPr lang="en-US" sz="1400" dirty="0">
                <a:ea typeface="Arial Unicode MS" pitchFamily="34" charset="-128"/>
                <a:cs typeface="Arial Unicode MS" pitchFamily="34" charset="-128"/>
              </a:rPr>
              <a:t>ATS-CDC. Am J Respir Crit Care Med 2000;161:S221</a:t>
            </a:r>
          </a:p>
          <a:p>
            <a:pPr marL="0" indent="0" algn="ctr" eaLnBrk="1" hangingPunct="1">
              <a:buNone/>
            </a:pPr>
            <a:endParaRPr lang="en-US" sz="2200" dirty="0"/>
          </a:p>
        </p:txBody>
      </p:sp>
      <p:sp>
        <p:nvSpPr>
          <p:cNvPr id="54274" name="Rectangle 2">
            <a:extLst>
              <a:ext uri="{FF2B5EF4-FFF2-40B4-BE49-F238E27FC236}">
                <a16:creationId xmlns:a16="http://schemas.microsoft.com/office/drawing/2014/main" id="{F204E502-BA4E-425C-29F3-89A61A83E466}"/>
              </a:ext>
            </a:extLst>
          </p:cNvPr>
          <p:cNvSpPr>
            <a:spLocks noGrp="1" noChangeAspect="1" noChangeArrowheads="1"/>
          </p:cNvSpPr>
          <p:nvPr>
            <p:ph type="title"/>
          </p:nvPr>
        </p:nvSpPr>
        <p:spPr>
          <a:xfrm>
            <a:off x="1708524" y="155402"/>
            <a:ext cx="9218429" cy="1325563"/>
          </a:xfrm>
        </p:spPr>
        <p:txBody>
          <a:bodyPr>
            <a:normAutofit/>
          </a:bodyPr>
          <a:lstStyle/>
          <a:p>
            <a:pPr algn="ctr"/>
            <a:r>
              <a:rPr lang="en-US" sz="4000" dirty="0">
                <a:solidFill>
                  <a:srgbClr val="0000FF"/>
                </a:solidFill>
              </a:rPr>
              <a:t>Progression of LTBI to Active TB Disease </a:t>
            </a:r>
            <a:br>
              <a:rPr lang="en-US" sz="4000" dirty="0">
                <a:solidFill>
                  <a:srgbClr val="0000FF"/>
                </a:solidFill>
              </a:rPr>
            </a:br>
            <a:r>
              <a:rPr lang="en-US" sz="4000" dirty="0">
                <a:solidFill>
                  <a:srgbClr val="0000FF"/>
                </a:solidFill>
              </a:rPr>
              <a:t>Increased By</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87631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752600" y="178266"/>
            <a:ext cx="8229600" cy="1139825"/>
          </a:xfrm>
        </p:spPr>
        <p:txBody>
          <a:bodyPr/>
          <a:lstStyle/>
          <a:p>
            <a:pPr eaLnBrk="1" hangingPunct="1">
              <a:defRPr/>
            </a:pPr>
            <a:r>
              <a:rPr lang="en-US" dirty="0">
                <a:solidFill>
                  <a:srgbClr val="0000FF"/>
                </a:solidFill>
              </a:rPr>
              <a:t>TB Prevention After Exposure</a:t>
            </a:r>
          </a:p>
        </p:txBody>
      </p:sp>
      <p:sp>
        <p:nvSpPr>
          <p:cNvPr id="477187" name="Rectangle 3"/>
          <p:cNvSpPr>
            <a:spLocks noGrp="1" noChangeArrowheads="1"/>
          </p:cNvSpPr>
          <p:nvPr>
            <p:ph type="body" sz="half" idx="1"/>
          </p:nvPr>
        </p:nvSpPr>
        <p:spPr>
          <a:xfrm>
            <a:off x="1752600" y="1371600"/>
            <a:ext cx="5334000" cy="5257800"/>
          </a:xfrm>
        </p:spPr>
        <p:txBody>
          <a:bodyPr>
            <a:normAutofit fontScale="92500" lnSpcReduction="10000"/>
          </a:bodyPr>
          <a:lstStyle/>
          <a:p>
            <a:pPr eaLnBrk="1" hangingPunct="1">
              <a:lnSpc>
                <a:spcPct val="80000"/>
              </a:lnSpc>
              <a:buClr>
                <a:srgbClr val="0000FF"/>
              </a:buClr>
              <a:buSzTx/>
              <a:defRPr/>
            </a:pPr>
            <a:r>
              <a:rPr lang="en-US" sz="2000" dirty="0"/>
              <a:t>Household contact with contagious person</a:t>
            </a:r>
            <a:r>
              <a:rPr lang="en-US" sz="1800" dirty="0"/>
              <a:t> </a:t>
            </a:r>
          </a:p>
          <a:p>
            <a:pPr lvl="1" eaLnBrk="1" hangingPunct="1">
              <a:lnSpc>
                <a:spcPct val="80000"/>
              </a:lnSpc>
              <a:buClr>
                <a:srgbClr val="0000FF"/>
              </a:buClr>
              <a:buFont typeface="Wingdings" pitchFamily="2" charset="2"/>
              <a:buChar char="Ø"/>
              <a:defRPr/>
            </a:pPr>
            <a:r>
              <a:rPr lang="en-US" sz="1600" dirty="0"/>
              <a:t>Teen or adult with pulmonary TB disease</a:t>
            </a:r>
          </a:p>
          <a:p>
            <a:pPr lvl="1" eaLnBrk="1" hangingPunct="1">
              <a:lnSpc>
                <a:spcPct val="80000"/>
              </a:lnSpc>
              <a:buClr>
                <a:srgbClr val="0000FF"/>
              </a:buClr>
              <a:buFont typeface="Wingdings" pitchFamily="2" charset="2"/>
              <a:buChar char="Ø"/>
              <a:defRPr/>
            </a:pPr>
            <a:r>
              <a:rPr lang="en-US" sz="1600" dirty="0"/>
              <a:t>Usually </a:t>
            </a:r>
            <a:r>
              <a:rPr lang="en-US" sz="1600" u="sng" dirty="0"/>
              <a:t>&gt;</a:t>
            </a:r>
            <a:r>
              <a:rPr lang="en-US" sz="1600" dirty="0"/>
              <a:t> 4 hours of contact</a:t>
            </a:r>
          </a:p>
          <a:p>
            <a:pPr lvl="1" eaLnBrk="1" hangingPunct="1">
              <a:lnSpc>
                <a:spcPct val="80000"/>
              </a:lnSpc>
              <a:buClr>
                <a:srgbClr val="0000FF"/>
              </a:buClr>
              <a:buFont typeface="Wingdings" pitchFamily="2" charset="2"/>
              <a:buChar char="Ø"/>
              <a:defRPr/>
            </a:pPr>
            <a:endParaRPr lang="en-US" sz="1600" dirty="0"/>
          </a:p>
          <a:p>
            <a:pPr eaLnBrk="1" hangingPunct="1">
              <a:lnSpc>
                <a:spcPct val="80000"/>
              </a:lnSpc>
              <a:buClr>
                <a:srgbClr val="0000FF"/>
              </a:buClr>
              <a:buSzTx/>
              <a:defRPr/>
            </a:pPr>
            <a:r>
              <a:rPr lang="en-US" sz="2000" dirty="0"/>
              <a:t>Initial TST negative</a:t>
            </a:r>
          </a:p>
          <a:p>
            <a:pPr lvl="1" eaLnBrk="1" hangingPunct="1">
              <a:lnSpc>
                <a:spcPct val="80000"/>
              </a:lnSpc>
              <a:buClr>
                <a:srgbClr val="0000FF"/>
              </a:buClr>
              <a:buFont typeface="Wingdings" pitchFamily="2" charset="2"/>
              <a:buChar char="v"/>
              <a:defRPr/>
            </a:pPr>
            <a:r>
              <a:rPr lang="en-US" sz="1600" dirty="0"/>
              <a:t>Window period for TST conversion</a:t>
            </a:r>
          </a:p>
          <a:p>
            <a:pPr lvl="1" eaLnBrk="1" hangingPunct="1">
              <a:lnSpc>
                <a:spcPct val="80000"/>
              </a:lnSpc>
              <a:buClr>
                <a:srgbClr val="0000FF"/>
              </a:buClr>
              <a:buFont typeface="Wingdings" pitchFamily="2" charset="2"/>
              <a:buNone/>
              <a:defRPr/>
            </a:pPr>
            <a:r>
              <a:rPr lang="en-US" sz="1600" dirty="0"/>
              <a:t>(8-10 weeks)</a:t>
            </a:r>
          </a:p>
          <a:p>
            <a:pPr lvl="1" eaLnBrk="1" hangingPunct="1">
              <a:lnSpc>
                <a:spcPct val="80000"/>
              </a:lnSpc>
              <a:buClr>
                <a:srgbClr val="0000FF"/>
              </a:buClr>
              <a:buFont typeface="Wingdings" pitchFamily="2" charset="2"/>
              <a:buNone/>
              <a:defRPr/>
            </a:pPr>
            <a:endParaRPr lang="en-US" sz="1600" dirty="0"/>
          </a:p>
          <a:p>
            <a:pPr eaLnBrk="1" hangingPunct="1">
              <a:lnSpc>
                <a:spcPct val="80000"/>
              </a:lnSpc>
              <a:buClr>
                <a:srgbClr val="0000FF"/>
              </a:buClr>
              <a:buSzTx/>
              <a:defRPr/>
            </a:pPr>
            <a:r>
              <a:rPr lang="en-US" sz="2000" dirty="0"/>
              <a:t>CXR and physical exam normal </a:t>
            </a:r>
          </a:p>
          <a:p>
            <a:pPr eaLnBrk="1" hangingPunct="1">
              <a:lnSpc>
                <a:spcPct val="80000"/>
              </a:lnSpc>
              <a:buClr>
                <a:srgbClr val="0000FF"/>
              </a:buClr>
              <a:buSzTx/>
              <a:defRPr/>
            </a:pPr>
            <a:endParaRPr lang="en-US" sz="2000" dirty="0"/>
          </a:p>
          <a:p>
            <a:pPr eaLnBrk="1" hangingPunct="1">
              <a:lnSpc>
                <a:spcPct val="80000"/>
              </a:lnSpc>
              <a:buClr>
                <a:srgbClr val="0000FF"/>
              </a:buClr>
              <a:buSzTx/>
              <a:buFont typeface="Wingdings" pitchFamily="2" charset="2"/>
              <a:buChar char="v"/>
              <a:defRPr/>
            </a:pPr>
            <a:r>
              <a:rPr lang="en-US" sz="2400" b="1" dirty="0">
                <a:solidFill>
                  <a:srgbClr val="0000FF"/>
                </a:solidFill>
              </a:rPr>
              <a:t>Window prophylaxis recommended:</a:t>
            </a:r>
            <a:endParaRPr lang="en-US" sz="2000" dirty="0">
              <a:solidFill>
                <a:srgbClr val="0000FF"/>
              </a:solidFill>
            </a:endParaRPr>
          </a:p>
          <a:p>
            <a:pPr lvl="1" eaLnBrk="1" hangingPunct="1">
              <a:lnSpc>
                <a:spcPct val="80000"/>
              </a:lnSpc>
              <a:buClr>
                <a:srgbClr val="0000FF"/>
              </a:buClr>
              <a:buFont typeface="Wingdings" pitchFamily="2" charset="2"/>
              <a:buChar char="Ø"/>
              <a:defRPr/>
            </a:pPr>
            <a:r>
              <a:rPr lang="en-US" sz="1600" dirty="0"/>
              <a:t>For children &lt;5 yrs of age</a:t>
            </a:r>
          </a:p>
          <a:p>
            <a:pPr lvl="1" eaLnBrk="1" hangingPunct="1">
              <a:lnSpc>
                <a:spcPct val="80000"/>
              </a:lnSpc>
              <a:buClr>
                <a:srgbClr val="0000FF"/>
              </a:buClr>
              <a:buFont typeface="Wingdings" pitchFamily="2" charset="2"/>
              <a:buChar char="Ø"/>
              <a:defRPr/>
            </a:pPr>
            <a:r>
              <a:rPr lang="en-US" sz="1600" dirty="0" err="1"/>
              <a:t>Immunosuppressed</a:t>
            </a:r>
            <a:r>
              <a:rPr lang="en-US" sz="1600" dirty="0"/>
              <a:t> patients</a:t>
            </a:r>
          </a:p>
          <a:p>
            <a:pPr lvl="1" eaLnBrk="1" hangingPunct="1">
              <a:lnSpc>
                <a:spcPct val="80000"/>
              </a:lnSpc>
              <a:buClr>
                <a:srgbClr val="0000FF"/>
              </a:buClr>
              <a:buFont typeface="Wingdings" pitchFamily="2" charset="2"/>
              <a:buChar char="Ø"/>
              <a:defRPr/>
            </a:pPr>
            <a:r>
              <a:rPr lang="en-US" sz="1600" dirty="0"/>
              <a:t>Patients on tumor necrosis factor-alpha blockers</a:t>
            </a:r>
          </a:p>
          <a:p>
            <a:pPr lvl="1" eaLnBrk="1" hangingPunct="1">
              <a:lnSpc>
                <a:spcPct val="80000"/>
              </a:lnSpc>
              <a:buClr>
                <a:srgbClr val="0000FF"/>
              </a:buClr>
              <a:buFont typeface="Wingdings" pitchFamily="2" charset="2"/>
              <a:buChar char="Ø"/>
              <a:defRPr/>
            </a:pPr>
            <a:r>
              <a:rPr lang="en-US" sz="1600" dirty="0"/>
              <a:t>May prevent progression to disease during window period</a:t>
            </a:r>
          </a:p>
          <a:p>
            <a:pPr lvl="1" eaLnBrk="1" hangingPunct="1">
              <a:lnSpc>
                <a:spcPct val="80000"/>
              </a:lnSpc>
              <a:buClr>
                <a:srgbClr val="0000FF"/>
              </a:buClr>
              <a:buFont typeface="Wingdings" pitchFamily="2" charset="2"/>
              <a:buChar char="Ø"/>
              <a:defRPr/>
            </a:pPr>
            <a:endParaRPr lang="en-US" sz="1600" dirty="0"/>
          </a:p>
          <a:p>
            <a:pPr eaLnBrk="1" hangingPunct="1">
              <a:lnSpc>
                <a:spcPct val="80000"/>
              </a:lnSpc>
              <a:buClr>
                <a:srgbClr val="0000FF"/>
              </a:buClr>
              <a:buSzTx/>
              <a:defRPr/>
            </a:pPr>
            <a:r>
              <a:rPr lang="en-US" sz="2000" dirty="0"/>
              <a:t>Repeat TST 8-10 wks after exposure</a:t>
            </a:r>
          </a:p>
          <a:p>
            <a:pPr eaLnBrk="1" hangingPunct="1">
              <a:lnSpc>
                <a:spcPct val="80000"/>
              </a:lnSpc>
              <a:buClr>
                <a:srgbClr val="0000FF"/>
              </a:buClr>
              <a:buSzTx/>
              <a:defRPr/>
            </a:pPr>
            <a:endParaRPr lang="en-US" sz="2000" dirty="0"/>
          </a:p>
          <a:p>
            <a:pPr eaLnBrk="1" hangingPunct="1">
              <a:lnSpc>
                <a:spcPct val="80000"/>
              </a:lnSpc>
              <a:buClr>
                <a:srgbClr val="0000FF"/>
              </a:buClr>
              <a:buSzTx/>
              <a:defRPr/>
            </a:pPr>
            <a:r>
              <a:rPr lang="en-US" sz="2000" dirty="0"/>
              <a:t>May stop INH if 2</a:t>
            </a:r>
            <a:r>
              <a:rPr lang="en-US" sz="2000" baseline="30000" dirty="0"/>
              <a:t>nd</a:t>
            </a:r>
            <a:r>
              <a:rPr lang="en-US" sz="2000" dirty="0"/>
              <a:t> TST negative &lt;5mm in </a:t>
            </a:r>
            <a:r>
              <a:rPr lang="en-US" sz="2000" dirty="0" err="1"/>
              <a:t>immunocompetent</a:t>
            </a:r>
            <a:r>
              <a:rPr lang="en-US" sz="2000" dirty="0"/>
              <a:t> patients </a:t>
            </a:r>
          </a:p>
          <a:p>
            <a:pPr eaLnBrk="1" hangingPunct="1">
              <a:lnSpc>
                <a:spcPct val="80000"/>
              </a:lnSpc>
              <a:buClr>
                <a:srgbClr val="0000FF"/>
              </a:buClr>
              <a:buSzTx/>
              <a:defRPr/>
            </a:pPr>
            <a:endParaRPr lang="en-US" sz="2000" dirty="0"/>
          </a:p>
        </p:txBody>
      </p:sp>
      <p:pic>
        <p:nvPicPr>
          <p:cNvPr id="20484" name="Picture 7" descr="PillsRx"/>
          <p:cNvPicPr>
            <a:picLocks noGrp="1" noChangeAspect="1" noChangeArrowheads="1"/>
          </p:cNvPicPr>
          <p:nvPr>
            <p:ph sz="half" idx="2"/>
          </p:nvPr>
        </p:nvPicPr>
        <p:blipFill>
          <a:blip r:embed="rId3" cstate="print"/>
          <a:srcRect/>
          <a:stretch>
            <a:fillRect/>
          </a:stretch>
        </p:blipFill>
        <p:spPr>
          <a:xfrm>
            <a:off x="7391401" y="1905000"/>
            <a:ext cx="3101975" cy="3505200"/>
          </a:xfrm>
          <a:noFill/>
        </p:spPr>
      </p:pic>
      <p:sp>
        <p:nvSpPr>
          <p:cNvPr id="5" name="TextBox 4"/>
          <p:cNvSpPr txBox="1"/>
          <p:nvPr/>
        </p:nvSpPr>
        <p:spPr>
          <a:xfrm>
            <a:off x="8064820" y="5791200"/>
            <a:ext cx="2405595" cy="523220"/>
          </a:xfrm>
          <a:prstGeom prst="rect">
            <a:avLst/>
          </a:prstGeom>
          <a:noFill/>
        </p:spPr>
        <p:txBody>
          <a:bodyPr wrap="none" rtlCol="0">
            <a:spAutoFit/>
          </a:bodyPr>
          <a:lstStyle/>
          <a:p>
            <a:pPr algn="ctr"/>
            <a:r>
              <a:rPr lang="en-US" sz="1400" b="1" i="1" dirty="0">
                <a:solidFill>
                  <a:srgbClr val="FF0000"/>
                </a:solidFill>
              </a:rPr>
              <a:t>Slide shamelessly stolen from </a:t>
            </a:r>
          </a:p>
          <a:p>
            <a:pPr algn="ctr"/>
            <a:r>
              <a:rPr lang="en-US" sz="1400" b="1" i="1" dirty="0">
                <a:solidFill>
                  <a:srgbClr val="FF0000"/>
                </a:solidFill>
              </a:rPr>
              <a:t>Dr. Kim Smith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Effect transition="in" filter="dissolve">
                                      <p:cBhvr>
                                        <p:cTn id="7" dur="500"/>
                                        <p:tgtEl>
                                          <p:spTgt spid="477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7187">
                                            <p:txEl>
                                              <p:pRg st="1" end="1"/>
                                            </p:txEl>
                                          </p:spTgt>
                                        </p:tgtEl>
                                        <p:attrNameLst>
                                          <p:attrName>style.visibility</p:attrName>
                                        </p:attrNameLst>
                                      </p:cBhvr>
                                      <p:to>
                                        <p:strVal val="visible"/>
                                      </p:to>
                                    </p:set>
                                    <p:animEffect transition="in" filter="dissolve">
                                      <p:cBhvr>
                                        <p:cTn id="12" dur="500"/>
                                        <p:tgtEl>
                                          <p:spTgt spid="477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77187">
                                            <p:txEl>
                                              <p:pRg st="2" end="2"/>
                                            </p:txEl>
                                          </p:spTgt>
                                        </p:tgtEl>
                                        <p:attrNameLst>
                                          <p:attrName>style.visibility</p:attrName>
                                        </p:attrNameLst>
                                      </p:cBhvr>
                                      <p:to>
                                        <p:strVal val="visible"/>
                                      </p:to>
                                    </p:set>
                                    <p:animEffect transition="in" filter="dissolve">
                                      <p:cBhvr>
                                        <p:cTn id="17" dur="500"/>
                                        <p:tgtEl>
                                          <p:spTgt spid="477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77187">
                                            <p:txEl>
                                              <p:pRg st="4" end="4"/>
                                            </p:txEl>
                                          </p:spTgt>
                                        </p:tgtEl>
                                        <p:attrNameLst>
                                          <p:attrName>style.visibility</p:attrName>
                                        </p:attrNameLst>
                                      </p:cBhvr>
                                      <p:to>
                                        <p:strVal val="visible"/>
                                      </p:to>
                                    </p:set>
                                    <p:anim calcmode="lin" valueType="num">
                                      <p:cBhvr>
                                        <p:cTn id="22" dur="1000" fill="hold"/>
                                        <p:tgtEl>
                                          <p:spTgt spid="477187">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477187">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47718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718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71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477187">
                                            <p:txEl>
                                              <p:pRg st="8" end="8"/>
                                            </p:txEl>
                                          </p:spTgt>
                                        </p:tgtEl>
                                        <p:attrNameLst>
                                          <p:attrName>style.visibility</p:attrName>
                                        </p:attrNameLst>
                                      </p:cBhvr>
                                      <p:to>
                                        <p:strVal val="visible"/>
                                      </p:to>
                                    </p:set>
                                    <p:anim calcmode="lin" valueType="num">
                                      <p:cBhvr>
                                        <p:cTn id="35" dur="1000" fill="hold"/>
                                        <p:tgtEl>
                                          <p:spTgt spid="477187">
                                            <p:txEl>
                                              <p:pRg st="8" end="8"/>
                                            </p:txEl>
                                          </p:spTgt>
                                        </p:tgtEl>
                                        <p:attrNameLst>
                                          <p:attrName>ppt_x</p:attrName>
                                        </p:attrNameLst>
                                      </p:cBhvr>
                                      <p:tavLst>
                                        <p:tav tm="0">
                                          <p:val>
                                            <p:strVal val="#ppt_x-.2"/>
                                          </p:val>
                                        </p:tav>
                                        <p:tav tm="100000">
                                          <p:val>
                                            <p:strVal val="#ppt_x"/>
                                          </p:val>
                                        </p:tav>
                                      </p:tavLst>
                                    </p:anim>
                                    <p:anim calcmode="lin" valueType="num">
                                      <p:cBhvr>
                                        <p:cTn id="36" dur="1000" fill="hold"/>
                                        <p:tgtEl>
                                          <p:spTgt spid="477187">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7718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77187">
                                            <p:txEl>
                                              <p:pRg st="10" end="10"/>
                                            </p:txEl>
                                          </p:spTgt>
                                        </p:tgtEl>
                                        <p:attrNameLst>
                                          <p:attrName>style.visibility</p:attrName>
                                        </p:attrNameLst>
                                      </p:cBhvr>
                                      <p:to>
                                        <p:strVal val="visible"/>
                                      </p:to>
                                    </p:set>
                                    <p:anim calcmode="lin" valueType="num">
                                      <p:cBhvr additive="base">
                                        <p:cTn id="42" dur="500" fill="hold"/>
                                        <p:tgtEl>
                                          <p:spTgt spid="477187">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771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477187">
                                            <p:txEl>
                                              <p:pRg st="11" end="11"/>
                                            </p:txEl>
                                          </p:spTgt>
                                        </p:tgtEl>
                                        <p:attrNameLst>
                                          <p:attrName>style.visibility</p:attrName>
                                        </p:attrNameLst>
                                      </p:cBhvr>
                                      <p:to>
                                        <p:strVal val="visible"/>
                                      </p:to>
                                    </p:set>
                                    <p:anim calcmode="lin" valueType="num">
                                      <p:cBhvr>
                                        <p:cTn id="48" dur="1000" fill="hold"/>
                                        <p:tgtEl>
                                          <p:spTgt spid="477187">
                                            <p:txEl>
                                              <p:pRg st="11" end="11"/>
                                            </p:txEl>
                                          </p:spTgt>
                                        </p:tgtEl>
                                        <p:attrNameLst>
                                          <p:attrName>ppt_w</p:attrName>
                                        </p:attrNameLst>
                                      </p:cBhvr>
                                      <p:tavLst>
                                        <p:tav tm="0">
                                          <p:val>
                                            <p:strVal val="#ppt_w*0.70"/>
                                          </p:val>
                                        </p:tav>
                                        <p:tav tm="100000">
                                          <p:val>
                                            <p:strVal val="#ppt_w"/>
                                          </p:val>
                                        </p:tav>
                                      </p:tavLst>
                                    </p:anim>
                                    <p:anim calcmode="lin" valueType="num">
                                      <p:cBhvr>
                                        <p:cTn id="49" dur="1000" fill="hold"/>
                                        <p:tgtEl>
                                          <p:spTgt spid="477187">
                                            <p:txEl>
                                              <p:pRg st="11" end="11"/>
                                            </p:txEl>
                                          </p:spTgt>
                                        </p:tgtEl>
                                        <p:attrNameLst>
                                          <p:attrName>ppt_h</p:attrName>
                                        </p:attrNameLst>
                                      </p:cBhvr>
                                      <p:tavLst>
                                        <p:tav tm="0">
                                          <p:val>
                                            <p:strVal val="#ppt_h"/>
                                          </p:val>
                                        </p:tav>
                                        <p:tav tm="100000">
                                          <p:val>
                                            <p:strVal val="#ppt_h"/>
                                          </p:val>
                                        </p:tav>
                                      </p:tavLst>
                                    </p:anim>
                                    <p:animEffect transition="in" filter="fade">
                                      <p:cBhvr>
                                        <p:cTn id="50" dur="1000"/>
                                        <p:tgtEl>
                                          <p:spTgt spid="477187">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477187">
                                            <p:txEl>
                                              <p:pRg st="12" end="12"/>
                                            </p:txEl>
                                          </p:spTgt>
                                        </p:tgtEl>
                                        <p:attrNameLst>
                                          <p:attrName>style.visibility</p:attrName>
                                        </p:attrNameLst>
                                      </p:cBhvr>
                                      <p:to>
                                        <p:strVal val="visible"/>
                                      </p:to>
                                    </p:set>
                                    <p:anim calcmode="lin" valueType="num">
                                      <p:cBhvr>
                                        <p:cTn id="55" dur="1000" fill="hold"/>
                                        <p:tgtEl>
                                          <p:spTgt spid="477187">
                                            <p:txEl>
                                              <p:pRg st="12" end="12"/>
                                            </p:txEl>
                                          </p:spTgt>
                                        </p:tgtEl>
                                        <p:attrNameLst>
                                          <p:attrName>ppt_w</p:attrName>
                                        </p:attrNameLst>
                                      </p:cBhvr>
                                      <p:tavLst>
                                        <p:tav tm="0">
                                          <p:val>
                                            <p:strVal val="#ppt_w*0.70"/>
                                          </p:val>
                                        </p:tav>
                                        <p:tav tm="100000">
                                          <p:val>
                                            <p:strVal val="#ppt_w"/>
                                          </p:val>
                                        </p:tav>
                                      </p:tavLst>
                                    </p:anim>
                                    <p:anim calcmode="lin" valueType="num">
                                      <p:cBhvr>
                                        <p:cTn id="56" dur="1000" fill="hold"/>
                                        <p:tgtEl>
                                          <p:spTgt spid="477187">
                                            <p:txEl>
                                              <p:pRg st="12" end="12"/>
                                            </p:txEl>
                                          </p:spTgt>
                                        </p:tgtEl>
                                        <p:attrNameLst>
                                          <p:attrName>ppt_h</p:attrName>
                                        </p:attrNameLst>
                                      </p:cBhvr>
                                      <p:tavLst>
                                        <p:tav tm="0">
                                          <p:val>
                                            <p:strVal val="#ppt_h"/>
                                          </p:val>
                                        </p:tav>
                                        <p:tav tm="100000">
                                          <p:val>
                                            <p:strVal val="#ppt_h"/>
                                          </p:val>
                                        </p:tav>
                                      </p:tavLst>
                                    </p:anim>
                                    <p:animEffect transition="in" filter="fade">
                                      <p:cBhvr>
                                        <p:cTn id="57" dur="1000"/>
                                        <p:tgtEl>
                                          <p:spTgt spid="47718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477187">
                                            <p:txEl>
                                              <p:pRg st="13" end="13"/>
                                            </p:txEl>
                                          </p:spTgt>
                                        </p:tgtEl>
                                        <p:attrNameLst>
                                          <p:attrName>style.visibility</p:attrName>
                                        </p:attrNameLst>
                                      </p:cBhvr>
                                      <p:to>
                                        <p:strVal val="visible"/>
                                      </p:to>
                                    </p:set>
                                    <p:anim calcmode="lin" valueType="num">
                                      <p:cBhvr>
                                        <p:cTn id="62" dur="1000" fill="hold"/>
                                        <p:tgtEl>
                                          <p:spTgt spid="477187">
                                            <p:txEl>
                                              <p:pRg st="13" end="13"/>
                                            </p:txEl>
                                          </p:spTgt>
                                        </p:tgtEl>
                                        <p:attrNameLst>
                                          <p:attrName>ppt_w</p:attrName>
                                        </p:attrNameLst>
                                      </p:cBhvr>
                                      <p:tavLst>
                                        <p:tav tm="0">
                                          <p:val>
                                            <p:strVal val="#ppt_w*0.70"/>
                                          </p:val>
                                        </p:tav>
                                        <p:tav tm="100000">
                                          <p:val>
                                            <p:strVal val="#ppt_w"/>
                                          </p:val>
                                        </p:tav>
                                      </p:tavLst>
                                    </p:anim>
                                    <p:anim calcmode="lin" valueType="num">
                                      <p:cBhvr>
                                        <p:cTn id="63" dur="1000" fill="hold"/>
                                        <p:tgtEl>
                                          <p:spTgt spid="477187">
                                            <p:txEl>
                                              <p:pRg st="13" end="13"/>
                                            </p:txEl>
                                          </p:spTgt>
                                        </p:tgtEl>
                                        <p:attrNameLst>
                                          <p:attrName>ppt_h</p:attrName>
                                        </p:attrNameLst>
                                      </p:cBhvr>
                                      <p:tavLst>
                                        <p:tav tm="0">
                                          <p:val>
                                            <p:strVal val="#ppt_h"/>
                                          </p:val>
                                        </p:tav>
                                        <p:tav tm="100000">
                                          <p:val>
                                            <p:strVal val="#ppt_h"/>
                                          </p:val>
                                        </p:tav>
                                      </p:tavLst>
                                    </p:anim>
                                    <p:animEffect transition="in" filter="fade">
                                      <p:cBhvr>
                                        <p:cTn id="64" dur="1000"/>
                                        <p:tgtEl>
                                          <p:spTgt spid="477187">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477187">
                                            <p:txEl>
                                              <p:pRg st="14" end="14"/>
                                            </p:txEl>
                                          </p:spTgt>
                                        </p:tgtEl>
                                        <p:attrNameLst>
                                          <p:attrName>style.visibility</p:attrName>
                                        </p:attrNameLst>
                                      </p:cBhvr>
                                      <p:to>
                                        <p:strVal val="visible"/>
                                      </p:to>
                                    </p:set>
                                    <p:anim calcmode="lin" valueType="num">
                                      <p:cBhvr>
                                        <p:cTn id="69" dur="1000" fill="hold"/>
                                        <p:tgtEl>
                                          <p:spTgt spid="477187">
                                            <p:txEl>
                                              <p:pRg st="14" end="14"/>
                                            </p:txEl>
                                          </p:spTgt>
                                        </p:tgtEl>
                                        <p:attrNameLst>
                                          <p:attrName>ppt_w</p:attrName>
                                        </p:attrNameLst>
                                      </p:cBhvr>
                                      <p:tavLst>
                                        <p:tav tm="0">
                                          <p:val>
                                            <p:strVal val="#ppt_w*0.70"/>
                                          </p:val>
                                        </p:tav>
                                        <p:tav tm="100000">
                                          <p:val>
                                            <p:strVal val="#ppt_w"/>
                                          </p:val>
                                        </p:tav>
                                      </p:tavLst>
                                    </p:anim>
                                    <p:anim calcmode="lin" valueType="num">
                                      <p:cBhvr>
                                        <p:cTn id="70" dur="1000" fill="hold"/>
                                        <p:tgtEl>
                                          <p:spTgt spid="477187">
                                            <p:txEl>
                                              <p:pRg st="14" end="14"/>
                                            </p:txEl>
                                          </p:spTgt>
                                        </p:tgtEl>
                                        <p:attrNameLst>
                                          <p:attrName>ppt_h</p:attrName>
                                        </p:attrNameLst>
                                      </p:cBhvr>
                                      <p:tavLst>
                                        <p:tav tm="0">
                                          <p:val>
                                            <p:strVal val="#ppt_h"/>
                                          </p:val>
                                        </p:tav>
                                        <p:tav tm="100000">
                                          <p:val>
                                            <p:strVal val="#ppt_h"/>
                                          </p:val>
                                        </p:tav>
                                      </p:tavLst>
                                    </p:anim>
                                    <p:animEffect transition="in" filter="fade">
                                      <p:cBhvr>
                                        <p:cTn id="71" dur="1000"/>
                                        <p:tgtEl>
                                          <p:spTgt spid="477187">
                                            <p:txEl>
                                              <p:pRg st="14" end="1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477187">
                                            <p:txEl>
                                              <p:pRg st="16" end="16"/>
                                            </p:txEl>
                                          </p:spTgt>
                                        </p:tgtEl>
                                        <p:attrNameLst>
                                          <p:attrName>style.visibility</p:attrName>
                                        </p:attrNameLst>
                                      </p:cBhvr>
                                      <p:to>
                                        <p:strVal val="visible"/>
                                      </p:to>
                                    </p:set>
                                    <p:animEffect transition="in" filter="dissolve">
                                      <p:cBhvr>
                                        <p:cTn id="76" dur="500"/>
                                        <p:tgtEl>
                                          <p:spTgt spid="477187">
                                            <p:txEl>
                                              <p:pRg st="16" end="1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77187">
                                            <p:txEl>
                                              <p:pRg st="18" end="18"/>
                                            </p:txEl>
                                          </p:spTgt>
                                        </p:tgtEl>
                                        <p:attrNameLst>
                                          <p:attrName>style.visibility</p:attrName>
                                        </p:attrNameLst>
                                      </p:cBhvr>
                                      <p:to>
                                        <p:strVal val="visible"/>
                                      </p:to>
                                    </p:set>
                                    <p:anim calcmode="lin" valueType="num">
                                      <p:cBhvr additive="base">
                                        <p:cTn id="81" dur="500" fill="hold"/>
                                        <p:tgtEl>
                                          <p:spTgt spid="477187">
                                            <p:txEl>
                                              <p:pRg st="18" end="1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77187">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AB539-0300-7FE2-C6D3-62232BB4C99D}"/>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BBE75145-A57E-C7A7-6DC0-53AE0F2BDC14}"/>
              </a:ext>
            </a:extLst>
          </p:cNvPr>
          <p:cNvSpPr>
            <a:spLocks noGrp="1" noChangeArrowheads="1"/>
          </p:cNvSpPr>
          <p:nvPr>
            <p:ph idx="1"/>
          </p:nvPr>
        </p:nvSpPr>
        <p:spPr>
          <a:xfrm>
            <a:off x="1888849" y="2212779"/>
            <a:ext cx="9218429" cy="4531970"/>
          </a:xfrm>
        </p:spPr>
        <p:txBody>
          <a:bodyPr>
            <a:normAutofit/>
          </a:bodyPr>
          <a:lstStyle/>
          <a:p>
            <a:r>
              <a:rPr lang="en-US" sz="2000" dirty="0"/>
              <a:t>Treatment usually only given to those with recent contact to a person with active TB disease, HIV positive women or those with other immunosuppressive conditions.  This is being reconsidered</a:t>
            </a:r>
          </a:p>
          <a:p>
            <a:endParaRPr lang="en-US" sz="2000" dirty="0"/>
          </a:p>
          <a:p>
            <a:r>
              <a:rPr lang="en-US" sz="2000" dirty="0"/>
              <a:t>A pregnant woman with tuberculosis can transmit to her unborn child which can have devastating consequences.  </a:t>
            </a:r>
          </a:p>
          <a:p>
            <a:endParaRPr lang="en-US" sz="2000" dirty="0"/>
          </a:p>
          <a:p>
            <a:r>
              <a:rPr lang="en-US" sz="2000" dirty="0"/>
              <a:t>Active disease during delivery can expose medical staff to additional risk</a:t>
            </a:r>
          </a:p>
          <a:p>
            <a:endParaRPr lang="en-US" sz="2000" dirty="0"/>
          </a:p>
          <a:p>
            <a:r>
              <a:rPr lang="en-US" sz="2000" dirty="0"/>
              <a:t>Multiple medications required for treatment of active TB disease adds additional risk to the pregnancy</a:t>
            </a:r>
          </a:p>
          <a:p>
            <a:endParaRPr lang="en-US" sz="2000" dirty="0"/>
          </a:p>
        </p:txBody>
      </p:sp>
      <p:sp>
        <p:nvSpPr>
          <p:cNvPr id="54274" name="Rectangle 2">
            <a:extLst>
              <a:ext uri="{FF2B5EF4-FFF2-40B4-BE49-F238E27FC236}">
                <a16:creationId xmlns:a16="http://schemas.microsoft.com/office/drawing/2014/main" id="{9954ACFC-B97B-3EC7-5148-EEFCFA03A885}"/>
              </a:ext>
            </a:extLst>
          </p:cNvPr>
          <p:cNvSpPr>
            <a:spLocks noGrp="1" noChangeAspect="1" noChangeArrowheads="1"/>
          </p:cNvSpPr>
          <p:nvPr>
            <p:ph type="title"/>
          </p:nvPr>
        </p:nvSpPr>
        <p:spPr>
          <a:xfrm>
            <a:off x="1775636" y="230903"/>
            <a:ext cx="9218429" cy="1325563"/>
          </a:xfrm>
        </p:spPr>
        <p:txBody>
          <a:bodyPr>
            <a:normAutofit/>
          </a:bodyPr>
          <a:lstStyle/>
          <a:p>
            <a:pPr algn="ctr"/>
            <a:r>
              <a:rPr lang="en-US" sz="4000" dirty="0">
                <a:solidFill>
                  <a:srgbClr val="0000FF"/>
                </a:solidFill>
              </a:rPr>
              <a:t>Should Pregnant Women Be Treated for TB Infection during Pregnancy?</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1026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4CDE3-790B-5E66-494C-2A379F56AB88}"/>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877CF834-56CB-9F2E-E2ED-CE428CCD41AF}"/>
              </a:ext>
            </a:extLst>
          </p:cNvPr>
          <p:cNvSpPr>
            <a:spLocks noGrp="1" noChangeArrowheads="1"/>
          </p:cNvSpPr>
          <p:nvPr>
            <p:ph idx="1"/>
          </p:nvPr>
        </p:nvSpPr>
        <p:spPr>
          <a:xfrm>
            <a:off x="1907703" y="2095127"/>
            <a:ext cx="9218429" cy="4531970"/>
          </a:xfrm>
        </p:spPr>
        <p:txBody>
          <a:bodyPr>
            <a:normAutofit lnSpcReduction="10000"/>
          </a:bodyPr>
          <a:lstStyle/>
          <a:p>
            <a:r>
              <a:rPr lang="en-US" sz="2400" dirty="0"/>
              <a:t>A prior study showed increased risk of serious, even fatal hepatotoxicity </a:t>
            </a:r>
            <a:r>
              <a:rPr lang="en-US" sz="2400" dirty="0">
                <a:solidFill>
                  <a:srgbClr val="FF0000"/>
                </a:solidFill>
              </a:rPr>
              <a:t>with INH </a:t>
            </a:r>
            <a:r>
              <a:rPr lang="en-US" sz="2400" dirty="0"/>
              <a:t>during pregnancy and the immediate post-partum</a:t>
            </a:r>
            <a:r>
              <a:rPr lang="en-US" sz="1600" dirty="0">
                <a:solidFill>
                  <a:prstClr val="black"/>
                </a:solidFill>
                <a:ea typeface="Geneva" charset="0"/>
              </a:rPr>
              <a:t> </a:t>
            </a:r>
            <a:r>
              <a:rPr lang="en-US" sz="2400" dirty="0"/>
              <a:t> period (3 months following delivery)</a:t>
            </a:r>
          </a:p>
          <a:p>
            <a:endParaRPr lang="en-US" sz="2400" dirty="0"/>
          </a:p>
          <a:p>
            <a:r>
              <a:rPr lang="en-US" sz="2400" dirty="0"/>
              <a:t>No study has shown increased risk of hepatotoxicity with daily rifampin</a:t>
            </a:r>
          </a:p>
          <a:p>
            <a:endParaRPr lang="en-US" sz="2400" dirty="0"/>
          </a:p>
          <a:p>
            <a:r>
              <a:rPr lang="en-US" sz="2400" dirty="0"/>
              <a:t>In pregnant women who have reason for treatment of LTBI, consider daily rifampin</a:t>
            </a:r>
          </a:p>
          <a:p>
            <a:endParaRPr lang="en-US" sz="2400" dirty="0"/>
          </a:p>
          <a:p>
            <a:r>
              <a:rPr lang="en-US" sz="2400" dirty="0"/>
              <a:t>Monitoring should be close</a:t>
            </a:r>
          </a:p>
          <a:p>
            <a:pPr lvl="1"/>
            <a:r>
              <a:rPr lang="en-US" sz="2000" dirty="0"/>
              <a:t>Blood work for any symptoms and hold medication</a:t>
            </a:r>
          </a:p>
          <a:p>
            <a:pPr lvl="1"/>
            <a:r>
              <a:rPr lang="en-US" sz="2000" dirty="0"/>
              <a:t>Monitor liver enzymes and patient at every monthly visit.</a:t>
            </a:r>
          </a:p>
        </p:txBody>
      </p:sp>
      <p:sp>
        <p:nvSpPr>
          <p:cNvPr id="54274" name="Rectangle 2">
            <a:extLst>
              <a:ext uri="{FF2B5EF4-FFF2-40B4-BE49-F238E27FC236}">
                <a16:creationId xmlns:a16="http://schemas.microsoft.com/office/drawing/2014/main" id="{9F2A0462-C63F-E4CD-3F54-591B7E564EAA}"/>
              </a:ext>
            </a:extLst>
          </p:cNvPr>
          <p:cNvSpPr>
            <a:spLocks noGrp="1" noChangeAspect="1" noChangeArrowheads="1"/>
          </p:cNvSpPr>
          <p:nvPr>
            <p:ph type="title"/>
          </p:nvPr>
        </p:nvSpPr>
        <p:spPr>
          <a:xfrm>
            <a:off x="1775636" y="230903"/>
            <a:ext cx="9218429" cy="1325563"/>
          </a:xfrm>
        </p:spPr>
        <p:txBody>
          <a:bodyPr>
            <a:normAutofit/>
          </a:bodyPr>
          <a:lstStyle/>
          <a:p>
            <a:pPr algn="ctr"/>
            <a:r>
              <a:rPr lang="en-US" sz="4000" dirty="0">
                <a:solidFill>
                  <a:srgbClr val="0000FF"/>
                </a:solidFill>
              </a:rPr>
              <a:t>Should Pregnant Women Be Treated for TB Infection during Pregnancy?</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13132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AB45A-B357-1322-27FB-628CD24B5B1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FB8426-D107-FA7E-0E95-ECDF64EB562C}"/>
              </a:ext>
            </a:extLst>
          </p:cNvPr>
          <p:cNvSpPr>
            <a:spLocks noGrp="1"/>
          </p:cNvSpPr>
          <p:nvPr>
            <p:ph idx="1"/>
          </p:nvPr>
        </p:nvSpPr>
        <p:spPr>
          <a:xfrm>
            <a:off x="1775636" y="2560324"/>
            <a:ext cx="9218429" cy="3875314"/>
          </a:xfrm>
        </p:spPr>
        <p:txBody>
          <a:bodyPr>
            <a:normAutofit lnSpcReduction="10000"/>
          </a:bodyPr>
          <a:lstStyle/>
          <a:p>
            <a:r>
              <a:rPr lang="en-US" dirty="0"/>
              <a:t>119 contacts of MDR-TB patients </a:t>
            </a:r>
          </a:p>
          <a:p>
            <a:endParaRPr lang="en-US" dirty="0"/>
          </a:p>
          <a:p>
            <a:r>
              <a:rPr lang="en-US" dirty="0"/>
              <a:t>12 </a:t>
            </a:r>
            <a:r>
              <a:rPr lang="en-US" dirty="0" err="1"/>
              <a:t>mos</a:t>
            </a:r>
            <a:r>
              <a:rPr lang="en-US" dirty="0"/>
              <a:t> daily FQ-based treatment of MDR TBI by DOT.</a:t>
            </a:r>
          </a:p>
          <a:p>
            <a:pPr lvl="1"/>
            <a:r>
              <a:rPr lang="en-US" dirty="0" err="1"/>
              <a:t>Moxi</a:t>
            </a:r>
            <a:r>
              <a:rPr lang="en-US" dirty="0"/>
              <a:t> (45%), </a:t>
            </a:r>
            <a:r>
              <a:rPr lang="en-US" dirty="0" err="1"/>
              <a:t>Levo</a:t>
            </a:r>
            <a:r>
              <a:rPr lang="en-US" dirty="0"/>
              <a:t> (4%), </a:t>
            </a:r>
            <a:r>
              <a:rPr lang="en-US" dirty="0" err="1"/>
              <a:t>Moxi</a:t>
            </a:r>
            <a:r>
              <a:rPr lang="en-US" dirty="0"/>
              <a:t> + EMB, </a:t>
            </a:r>
            <a:r>
              <a:rPr lang="en-US" dirty="0" err="1"/>
              <a:t>Levo</a:t>
            </a:r>
            <a:r>
              <a:rPr lang="en-US" dirty="0"/>
              <a:t> + EMB, </a:t>
            </a:r>
            <a:r>
              <a:rPr lang="en-US" dirty="0" err="1"/>
              <a:t>Levo</a:t>
            </a:r>
            <a:r>
              <a:rPr lang="en-US" dirty="0"/>
              <a:t> + ETH</a:t>
            </a:r>
          </a:p>
          <a:p>
            <a:endParaRPr lang="en-US" dirty="0"/>
          </a:p>
          <a:p>
            <a:r>
              <a:rPr lang="en-US" dirty="0"/>
              <a:t>119 infected contacts, 104 began treatment, 15 refused</a:t>
            </a:r>
          </a:p>
          <a:p>
            <a:endParaRPr lang="en-US" dirty="0"/>
          </a:p>
          <a:p>
            <a:r>
              <a:rPr lang="en-US" dirty="0"/>
              <a:t>Of the 104 who initiated treatment: </a:t>
            </a:r>
          </a:p>
          <a:p>
            <a:pPr lvl="1"/>
            <a:r>
              <a:rPr lang="en-US" dirty="0"/>
              <a:t>93 (89%) completed treatment, 4 discontinued due to AE’s.</a:t>
            </a:r>
          </a:p>
          <a:p>
            <a:pPr lvl="1"/>
            <a:r>
              <a:rPr lang="en-US" dirty="0"/>
              <a:t>None of the 104 contacts who undertook MDR LTBI treatment of any duration developed MDR-TB disease;</a:t>
            </a:r>
          </a:p>
          <a:p>
            <a:pPr lvl="1"/>
            <a:r>
              <a:rPr lang="en-US" dirty="0"/>
              <a:t>3 of 15 contacts who refused and 15 unidentified contacts developed MDR-TB disease.</a:t>
            </a:r>
          </a:p>
        </p:txBody>
      </p:sp>
      <p:sp>
        <p:nvSpPr>
          <p:cNvPr id="3" name="Title 2">
            <a:extLst>
              <a:ext uri="{FF2B5EF4-FFF2-40B4-BE49-F238E27FC236}">
                <a16:creationId xmlns:a16="http://schemas.microsoft.com/office/drawing/2014/main" id="{CB8008D7-2E04-71AF-9111-05BAEEA91638}"/>
              </a:ext>
            </a:extLst>
          </p:cNvPr>
          <p:cNvSpPr>
            <a:spLocks noGrp="1"/>
          </p:cNvSpPr>
          <p:nvPr>
            <p:ph type="title"/>
          </p:nvPr>
        </p:nvSpPr>
        <p:spPr>
          <a:xfrm>
            <a:off x="1708524" y="271734"/>
            <a:ext cx="9218429" cy="1325563"/>
          </a:xfrm>
        </p:spPr>
        <p:txBody>
          <a:bodyPr>
            <a:noAutofit/>
          </a:bodyPr>
          <a:lstStyle/>
          <a:p>
            <a:pPr algn="ctr"/>
            <a:r>
              <a:rPr lang="en-US" sz="3200" b="1" dirty="0">
                <a:solidFill>
                  <a:srgbClr val="0000FF"/>
                </a:solidFill>
              </a:rPr>
              <a:t>Treatment for LTBI in contacts of MDR-TB patients, Federated States </a:t>
            </a:r>
            <a:r>
              <a:rPr lang="en-US" sz="3200" b="1" dirty="0" err="1">
                <a:solidFill>
                  <a:srgbClr val="0000FF"/>
                </a:solidFill>
              </a:rPr>
              <a:t>ofMicronesia</a:t>
            </a:r>
            <a:r>
              <a:rPr lang="en-US" sz="3200" b="1" dirty="0">
                <a:solidFill>
                  <a:srgbClr val="0000FF"/>
                </a:solidFill>
              </a:rPr>
              <a:t>, 2009-2012.</a:t>
            </a:r>
            <a:br>
              <a:rPr lang="en-US" sz="1200" dirty="0"/>
            </a:br>
            <a:r>
              <a:rPr lang="en-US" sz="1200" dirty="0" err="1"/>
              <a:t>Bamrah</a:t>
            </a:r>
            <a:r>
              <a:rPr lang="en-US" sz="1200" dirty="0"/>
              <a:t> S. Int J </a:t>
            </a:r>
            <a:r>
              <a:rPr lang="en-US" sz="1200" dirty="0" err="1"/>
              <a:t>Tuberc</a:t>
            </a:r>
            <a:r>
              <a:rPr lang="en-US" sz="1200" dirty="0"/>
              <a:t> Lung Dis. 2014;18:912. </a:t>
            </a:r>
            <a:br>
              <a:rPr lang="en-US" sz="1400" dirty="0"/>
            </a:br>
            <a:endParaRPr lang="en-US" sz="1400" dirty="0"/>
          </a:p>
        </p:txBody>
      </p:sp>
    </p:spTree>
    <p:extLst>
      <p:ext uri="{BB962C8B-B14F-4D97-AF65-F5344CB8AC3E}">
        <p14:creationId xmlns:p14="http://schemas.microsoft.com/office/powerpoint/2010/main" val="63007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85A4-BC0A-91F7-F597-3CCED7070BE4}"/>
              </a:ext>
            </a:extLst>
          </p:cNvPr>
          <p:cNvSpPr>
            <a:spLocks noGrp="1"/>
          </p:cNvSpPr>
          <p:nvPr>
            <p:ph type="title"/>
          </p:nvPr>
        </p:nvSpPr>
        <p:spPr/>
        <p:txBody>
          <a:bodyPr>
            <a:normAutofit/>
          </a:bodyPr>
          <a:lstStyle/>
          <a:p>
            <a:r>
              <a:rPr lang="en-US" sz="4400" dirty="0">
                <a:solidFill>
                  <a:srgbClr val="3B3BFF"/>
                </a:solidFill>
              </a:rPr>
              <a:t>Conclusions</a:t>
            </a:r>
          </a:p>
        </p:txBody>
      </p:sp>
      <p:sp>
        <p:nvSpPr>
          <p:cNvPr id="3" name="Content Placeholder 2">
            <a:extLst>
              <a:ext uri="{FF2B5EF4-FFF2-40B4-BE49-F238E27FC236}">
                <a16:creationId xmlns:a16="http://schemas.microsoft.com/office/drawing/2014/main" id="{36AF7433-F07B-1A82-F4AA-2DBAB28C2CEC}"/>
              </a:ext>
            </a:extLst>
          </p:cNvPr>
          <p:cNvSpPr>
            <a:spLocks noGrp="1"/>
          </p:cNvSpPr>
          <p:nvPr>
            <p:ph idx="1"/>
          </p:nvPr>
        </p:nvSpPr>
        <p:spPr/>
        <p:txBody>
          <a:bodyPr>
            <a:normAutofit/>
          </a:bodyPr>
          <a:lstStyle/>
          <a:p>
            <a:r>
              <a:rPr lang="en-US" sz="2800" dirty="0"/>
              <a:t>The most important step to treating LTBI is to rule out active disease first</a:t>
            </a:r>
          </a:p>
          <a:p>
            <a:endParaRPr lang="en-US" sz="2800" dirty="0"/>
          </a:p>
          <a:p>
            <a:r>
              <a:rPr lang="en-US" sz="2800" dirty="0"/>
              <a:t>Treatment for LTBI can be done safely in most populations</a:t>
            </a:r>
          </a:p>
          <a:p>
            <a:endParaRPr lang="en-US" sz="2800" dirty="0"/>
          </a:p>
          <a:p>
            <a:r>
              <a:rPr lang="en-US" sz="2800" dirty="0"/>
              <a:t>Shorter, rifamycin-based regimens are preferred </a:t>
            </a:r>
          </a:p>
          <a:p>
            <a:endParaRPr lang="en-US" sz="2800" dirty="0"/>
          </a:p>
          <a:p>
            <a:endParaRPr lang="en-US" sz="2800" dirty="0"/>
          </a:p>
        </p:txBody>
      </p:sp>
    </p:spTree>
    <p:extLst>
      <p:ext uri="{BB962C8B-B14F-4D97-AF65-F5344CB8AC3E}">
        <p14:creationId xmlns:p14="http://schemas.microsoft.com/office/powerpoint/2010/main" val="8744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9B08-E01D-42F6-A3F4-A13E3536DC97}"/>
              </a:ext>
            </a:extLst>
          </p:cNvPr>
          <p:cNvSpPr>
            <a:spLocks noGrp="1"/>
          </p:cNvSpPr>
          <p:nvPr>
            <p:ph type="title"/>
          </p:nvPr>
        </p:nvSpPr>
        <p:spPr>
          <a:xfrm>
            <a:off x="1022758" y="318783"/>
            <a:ext cx="10515600" cy="4596725"/>
          </a:xfrm>
        </p:spPr>
        <p:txBody>
          <a:bodyPr>
            <a:normAutofit fontScale="90000"/>
          </a:bodyPr>
          <a:lstStyle/>
          <a:p>
            <a:pPr algn="ctr"/>
            <a:br>
              <a:rPr lang="en-US" sz="5400" dirty="0"/>
            </a:br>
            <a:br>
              <a:rPr lang="en-US" sz="5400" dirty="0"/>
            </a:br>
            <a:r>
              <a:rPr lang="en-US" sz="4000" dirty="0"/>
              <a:t>Thank you for being here.</a:t>
            </a:r>
            <a:br>
              <a:rPr lang="en-US" sz="4000" dirty="0"/>
            </a:br>
            <a:br>
              <a:rPr lang="en-US" sz="4000" dirty="0"/>
            </a:br>
            <a:r>
              <a:rPr lang="en-US" sz="4000" dirty="0"/>
              <a:t>Thank you for all that you do every single day.</a:t>
            </a:r>
            <a:br>
              <a:rPr lang="en-US" sz="4000" dirty="0"/>
            </a:br>
            <a:br>
              <a:rPr lang="en-US" sz="4000" dirty="0"/>
            </a:br>
            <a:r>
              <a:rPr lang="en-US" sz="4000" dirty="0"/>
              <a:t>You make a difference.</a:t>
            </a:r>
            <a:br>
              <a:rPr lang="en-US" sz="4000" dirty="0"/>
            </a:br>
            <a:br>
              <a:rPr lang="en-US" sz="5400" dirty="0"/>
            </a:br>
            <a:r>
              <a:rPr lang="en-US" sz="5400" dirty="0"/>
              <a:t>Questions?</a:t>
            </a:r>
          </a:p>
        </p:txBody>
      </p:sp>
    </p:spTree>
    <p:extLst>
      <p:ext uri="{BB962C8B-B14F-4D97-AF65-F5344CB8AC3E}">
        <p14:creationId xmlns:p14="http://schemas.microsoft.com/office/powerpoint/2010/main" val="153331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idx="1"/>
          </p:nvPr>
        </p:nvSpPr>
        <p:spPr>
          <a:xfrm>
            <a:off x="1960193" y="2144407"/>
            <a:ext cx="9218429" cy="4351338"/>
          </a:xfrm>
        </p:spPr>
        <p:txBody>
          <a:bodyPr/>
          <a:lstStyle/>
          <a:p>
            <a:pPr eaLnBrk="1" hangingPunct="1">
              <a:lnSpc>
                <a:spcPct val="90000"/>
              </a:lnSpc>
            </a:pPr>
            <a:r>
              <a:rPr lang="en-US" sz="2800" dirty="0">
                <a:ea typeface="Arial Unicode MS" pitchFamily="34" charset="-128"/>
                <a:cs typeface="Arial Unicode MS" pitchFamily="34" charset="-128"/>
              </a:rPr>
              <a:t>Immunosuppression</a:t>
            </a:r>
          </a:p>
          <a:p>
            <a:pPr lvl="1" eaLnBrk="1" hangingPunct="1">
              <a:lnSpc>
                <a:spcPct val="90000"/>
              </a:lnSpc>
            </a:pPr>
            <a:r>
              <a:rPr lang="en-US" sz="2400" dirty="0">
                <a:ea typeface="Arial Unicode MS" pitchFamily="34" charset="-128"/>
                <a:cs typeface="Arial Unicode MS" pitchFamily="34" charset="-128"/>
              </a:rPr>
              <a:t>Pregnancy  and first three months post partum</a:t>
            </a:r>
          </a:p>
          <a:p>
            <a:pPr lvl="1" eaLnBrk="1" hangingPunct="1">
              <a:lnSpc>
                <a:spcPct val="90000"/>
              </a:lnSpc>
            </a:pPr>
            <a:endParaRPr lang="en-US" sz="2400" dirty="0">
              <a:ea typeface="Arial Unicode MS" pitchFamily="34" charset="-128"/>
              <a:cs typeface="Arial Unicode MS" pitchFamily="34" charset="-128"/>
            </a:endParaRPr>
          </a:p>
          <a:p>
            <a:pPr lvl="1" eaLnBrk="1" hangingPunct="1">
              <a:lnSpc>
                <a:spcPct val="90000"/>
              </a:lnSpc>
            </a:pPr>
            <a:r>
              <a:rPr lang="en-US" sz="2400" dirty="0">
                <a:ea typeface="Arial Unicode MS" pitchFamily="34" charset="-128"/>
                <a:cs typeface="Arial Unicode MS" pitchFamily="34" charset="-128"/>
              </a:rPr>
              <a:t>Hematologic cancers and head and neck cancers</a:t>
            </a:r>
          </a:p>
          <a:p>
            <a:pPr lvl="1" eaLnBrk="1" hangingPunct="1">
              <a:lnSpc>
                <a:spcPct val="90000"/>
              </a:lnSpc>
            </a:pPr>
            <a:endParaRPr lang="en-US" sz="2400" dirty="0">
              <a:ea typeface="Arial Unicode MS" pitchFamily="34" charset="-128"/>
              <a:cs typeface="Arial Unicode MS" pitchFamily="34" charset="-128"/>
            </a:endParaRPr>
          </a:p>
          <a:p>
            <a:pPr lvl="1" eaLnBrk="1" hangingPunct="1">
              <a:lnSpc>
                <a:spcPct val="90000"/>
              </a:lnSpc>
            </a:pPr>
            <a:r>
              <a:rPr lang="en-US" sz="2400" dirty="0"/>
              <a:t>Medications</a:t>
            </a:r>
          </a:p>
          <a:p>
            <a:pPr lvl="2" eaLnBrk="1" hangingPunct="1">
              <a:lnSpc>
                <a:spcPct val="90000"/>
              </a:lnSpc>
            </a:pPr>
            <a:r>
              <a:rPr lang="en-US" sz="2000" dirty="0"/>
              <a:t>TNF</a:t>
            </a:r>
            <a:r>
              <a:rPr lang="el-GR" sz="2000" dirty="0">
                <a:ea typeface="Arial Unicode MS" pitchFamily="34" charset="-128"/>
                <a:cs typeface="Arial Unicode MS" pitchFamily="34" charset="-128"/>
              </a:rPr>
              <a:t>α</a:t>
            </a:r>
            <a:r>
              <a:rPr lang="en-US" sz="2000" dirty="0">
                <a:ea typeface="Arial Unicode MS" pitchFamily="34" charset="-128"/>
                <a:cs typeface="Arial Unicode MS" pitchFamily="34" charset="-128"/>
              </a:rPr>
              <a:t> inhibitors</a:t>
            </a:r>
          </a:p>
          <a:p>
            <a:pPr lvl="2" eaLnBrk="1" hangingPunct="1">
              <a:lnSpc>
                <a:spcPct val="90000"/>
              </a:lnSpc>
            </a:pPr>
            <a:r>
              <a:rPr lang="en-US" sz="2000" dirty="0">
                <a:ea typeface="Arial Unicode MS" pitchFamily="34" charset="-128"/>
                <a:cs typeface="Arial Unicode MS" pitchFamily="34" charset="-128"/>
              </a:rPr>
              <a:t>Prednisone &gt;15 mg, &gt; 4 weeks</a:t>
            </a:r>
          </a:p>
          <a:p>
            <a:pPr lvl="2" eaLnBrk="1" hangingPunct="1">
              <a:lnSpc>
                <a:spcPct val="90000"/>
              </a:lnSpc>
            </a:pPr>
            <a:r>
              <a:rPr lang="en-US" sz="2000" dirty="0">
                <a:ea typeface="Arial Unicode MS" pitchFamily="34" charset="-128"/>
                <a:cs typeface="Arial Unicode MS" pitchFamily="34" charset="-128"/>
              </a:rPr>
              <a:t>Chemotherapy</a:t>
            </a:r>
          </a:p>
          <a:p>
            <a:pPr lvl="2" eaLnBrk="1" hangingPunct="1">
              <a:lnSpc>
                <a:spcPct val="90000"/>
              </a:lnSpc>
            </a:pPr>
            <a:r>
              <a:rPr lang="en-US" sz="2000" dirty="0">
                <a:ea typeface="Arial Unicode MS" pitchFamily="34" charset="-128"/>
                <a:cs typeface="Arial Unicode MS" pitchFamily="34" charset="-128"/>
              </a:rPr>
              <a:t>Other immunosuppressive drugs</a:t>
            </a:r>
          </a:p>
        </p:txBody>
      </p:sp>
      <p:sp>
        <p:nvSpPr>
          <p:cNvPr id="54274" name="Rectangle 2"/>
          <p:cNvSpPr>
            <a:spLocks noGrp="1" noChangeAspect="1" noChangeArrowheads="1"/>
          </p:cNvSpPr>
          <p:nvPr>
            <p:ph type="title"/>
          </p:nvPr>
        </p:nvSpPr>
        <p:spPr>
          <a:xfrm>
            <a:off x="1775636" y="172180"/>
            <a:ext cx="9218429" cy="1325563"/>
          </a:xfrm>
        </p:spPr>
        <p:txBody>
          <a:bodyPr>
            <a:normAutofit/>
          </a:bodyPr>
          <a:lstStyle/>
          <a:p>
            <a:pPr algn="ctr"/>
            <a:r>
              <a:rPr lang="en-US" sz="4000" dirty="0">
                <a:solidFill>
                  <a:srgbClr val="0000FF"/>
                </a:solidFill>
              </a:rPr>
              <a:t>Progression of LTBI to Active TB Disease </a:t>
            </a:r>
            <a:br>
              <a:rPr lang="en-US" sz="4000" dirty="0">
                <a:solidFill>
                  <a:srgbClr val="0000FF"/>
                </a:solidFill>
              </a:rPr>
            </a:br>
            <a:r>
              <a:rPr lang="en-US" sz="4000" dirty="0">
                <a:solidFill>
                  <a:srgbClr val="0000FF"/>
                </a:solidFill>
              </a:rPr>
              <a:t>Increased By</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317770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D1B333-093A-45BF-B15D-01746FF3EB20}"/>
              </a:ext>
            </a:extLst>
          </p:cNvPr>
          <p:cNvSpPr>
            <a:spLocks noGrp="1"/>
          </p:cNvSpPr>
          <p:nvPr>
            <p:ph idx="1"/>
          </p:nvPr>
        </p:nvSpPr>
        <p:spPr>
          <a:xfrm>
            <a:off x="1775636" y="2215119"/>
            <a:ext cx="9218429" cy="4093403"/>
          </a:xfrm>
        </p:spPr>
        <p:txBody>
          <a:bodyPr>
            <a:normAutofit lnSpcReduction="10000"/>
          </a:bodyPr>
          <a:lstStyle/>
          <a:p>
            <a:r>
              <a:rPr lang="en-US" dirty="0"/>
              <a:t>After substantial progress during the past two decades, the rate of tuberculosis cases in the USA each year has now levelled off and remains well above the elimination threshold. </a:t>
            </a:r>
          </a:p>
          <a:p>
            <a:endParaRPr lang="en-US" dirty="0"/>
          </a:p>
          <a:p>
            <a:r>
              <a:rPr lang="en-US" dirty="0"/>
              <a:t>Both epidemiological data and modelling underline the necessity of addressing </a:t>
            </a:r>
            <a:r>
              <a:rPr lang="en-US" b="1" i="1" u="sng" dirty="0"/>
              <a:t>latent tuberculosis infection </a:t>
            </a:r>
            <a:r>
              <a:rPr lang="en-US" dirty="0"/>
              <a:t>if further progress is to be made in eliminating the disease. </a:t>
            </a:r>
          </a:p>
          <a:p>
            <a:endParaRPr lang="en-US" dirty="0"/>
          </a:p>
          <a:p>
            <a:r>
              <a:rPr lang="en-US" dirty="0"/>
              <a:t>A major new effort is required and should consist of </a:t>
            </a:r>
          </a:p>
          <a:p>
            <a:pPr lvl="1"/>
            <a:r>
              <a:rPr lang="en-US" dirty="0"/>
              <a:t>a surveillance system or registry to monitor progress, </a:t>
            </a:r>
          </a:p>
          <a:p>
            <a:pPr lvl="1"/>
            <a:r>
              <a:rPr lang="en-US" b="1" i="1" u="sng" dirty="0"/>
              <a:t>scale-up of targeted testing for latent tuberculosis infection in at-risk populations, </a:t>
            </a:r>
          </a:p>
          <a:p>
            <a:pPr lvl="1"/>
            <a:r>
              <a:rPr lang="en-US" b="1" i="1" u="sng" dirty="0"/>
              <a:t>scale-up of short-course treatment regimens</a:t>
            </a:r>
            <a:r>
              <a:rPr lang="en-US" dirty="0"/>
              <a:t> </a:t>
            </a:r>
          </a:p>
          <a:p>
            <a:pPr lvl="1"/>
            <a:r>
              <a:rPr lang="en-US" dirty="0"/>
              <a:t>increased public health staffing for implementation and oversight.</a:t>
            </a:r>
          </a:p>
        </p:txBody>
      </p:sp>
      <p:sp>
        <p:nvSpPr>
          <p:cNvPr id="3" name="Title 2">
            <a:extLst>
              <a:ext uri="{FF2B5EF4-FFF2-40B4-BE49-F238E27FC236}">
                <a16:creationId xmlns:a16="http://schemas.microsoft.com/office/drawing/2014/main" id="{30709ADB-7B4D-43BD-87CE-CF8669E2B943}"/>
              </a:ext>
            </a:extLst>
          </p:cNvPr>
          <p:cNvSpPr>
            <a:spLocks noGrp="1"/>
          </p:cNvSpPr>
          <p:nvPr>
            <p:ph type="title"/>
          </p:nvPr>
        </p:nvSpPr>
        <p:spPr>
          <a:xfrm>
            <a:off x="1674968" y="313679"/>
            <a:ext cx="9218429" cy="1325563"/>
          </a:xfrm>
        </p:spPr>
        <p:txBody>
          <a:bodyPr>
            <a:noAutofit/>
          </a:bodyPr>
          <a:lstStyle/>
          <a:p>
            <a:br>
              <a:rPr lang="en-US" sz="1600" dirty="0"/>
            </a:br>
            <a:r>
              <a:rPr lang="en-US" sz="3600" b="1" dirty="0">
                <a:solidFill>
                  <a:srgbClr val="0000FF"/>
                </a:solidFill>
              </a:rPr>
              <a:t>Latent tuberculosis infection: the final frontier of tuberculosis elimination in the USA</a:t>
            </a:r>
            <a:br>
              <a:rPr lang="en-US" sz="2400" b="1" dirty="0"/>
            </a:br>
            <a:r>
              <a:rPr lang="en-US" sz="1600" dirty="0" err="1">
                <a:hlinkClick r:id="rId2"/>
              </a:rPr>
              <a:t>LoBue</a:t>
            </a:r>
            <a:r>
              <a:rPr lang="en-US" sz="1600" dirty="0">
                <a:hlinkClick r:id="rId2"/>
              </a:rPr>
              <a:t> PA</a:t>
            </a:r>
            <a:r>
              <a:rPr lang="en-US" sz="1600" baseline="30000" dirty="0"/>
              <a:t>1</a:t>
            </a:r>
            <a:r>
              <a:rPr lang="en-US" sz="1600" dirty="0"/>
              <a:t>, </a:t>
            </a:r>
            <a:r>
              <a:rPr lang="en-US" sz="1600" dirty="0" err="1">
                <a:hlinkClick r:id="rId3"/>
              </a:rPr>
              <a:t>Mermin</a:t>
            </a:r>
            <a:r>
              <a:rPr lang="en-US" sz="1600" dirty="0">
                <a:hlinkClick r:id="rId3"/>
              </a:rPr>
              <a:t> JH</a:t>
            </a:r>
            <a:r>
              <a:rPr lang="en-US" sz="1600" baseline="30000" dirty="0"/>
              <a:t>2</a:t>
            </a:r>
            <a:r>
              <a:rPr lang="en-US" sz="1600" dirty="0"/>
              <a:t>.</a:t>
            </a:r>
            <a:r>
              <a:rPr lang="en-US" sz="1600" dirty="0">
                <a:hlinkClick r:id="rId4" tooltip="The Lancet. Infectious diseases."/>
              </a:rPr>
              <a:t> Lancet Infect Dis.</a:t>
            </a:r>
            <a:r>
              <a:rPr lang="en-US" sz="1600" dirty="0"/>
              <a:t> </a:t>
            </a:r>
            <a:r>
              <a:rPr lang="en-US" sz="1600" dirty="0" err="1"/>
              <a:t>Epub</a:t>
            </a:r>
            <a:r>
              <a:rPr lang="en-US" sz="1600" dirty="0"/>
              <a:t> 2017</a:t>
            </a:r>
            <a:br>
              <a:rPr lang="en-US" sz="1600" dirty="0"/>
            </a:br>
            <a:endParaRPr lang="en-US" sz="1600" dirty="0"/>
          </a:p>
        </p:txBody>
      </p:sp>
    </p:spTree>
    <p:extLst>
      <p:ext uri="{BB962C8B-B14F-4D97-AF65-F5344CB8AC3E}">
        <p14:creationId xmlns:p14="http://schemas.microsoft.com/office/powerpoint/2010/main" val="125830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ChangeArrowheads="1"/>
          </p:cNvSpPr>
          <p:nvPr>
            <p:ph type="title"/>
          </p:nvPr>
        </p:nvSpPr>
        <p:spPr>
          <a:xfrm>
            <a:off x="1686170" y="207812"/>
            <a:ext cx="9687358" cy="1325563"/>
          </a:xfrm>
        </p:spPr>
        <p:txBody>
          <a:bodyPr>
            <a:normAutofit/>
          </a:bodyPr>
          <a:lstStyle/>
          <a:p>
            <a:pPr algn="ctr" eaLnBrk="1" hangingPunct="1"/>
            <a:r>
              <a:rPr lang="en-US" dirty="0">
                <a:solidFill>
                  <a:srgbClr val="3333FF"/>
                </a:solidFill>
              </a:rPr>
              <a:t>Who Should be Tested for TB Infection?</a:t>
            </a:r>
            <a:br>
              <a:rPr lang="en-US" sz="3240" dirty="0">
                <a:solidFill>
                  <a:srgbClr val="3333FF"/>
                </a:solidFill>
              </a:rPr>
            </a:br>
            <a:r>
              <a:rPr lang="en-US" sz="2800" dirty="0">
                <a:solidFill>
                  <a:srgbClr val="FF0000"/>
                </a:solidFill>
              </a:rPr>
              <a:t>Targeted Testing for TB Infection</a:t>
            </a:r>
          </a:p>
        </p:txBody>
      </p:sp>
      <p:sp>
        <p:nvSpPr>
          <p:cNvPr id="225282" name="Rectangle 3"/>
          <p:cNvSpPr>
            <a:spLocks noGrp="1" noChangeArrowheads="1"/>
          </p:cNvSpPr>
          <p:nvPr>
            <p:ph idx="1"/>
          </p:nvPr>
        </p:nvSpPr>
        <p:spPr>
          <a:xfrm>
            <a:off x="1686170" y="2220946"/>
            <a:ext cx="8819659" cy="4351338"/>
          </a:xfrm>
        </p:spPr>
        <p:txBody>
          <a:bodyPr>
            <a:noAutofit/>
          </a:bodyPr>
          <a:lstStyle/>
          <a:p>
            <a:pPr>
              <a:spcAft>
                <a:spcPts val="540"/>
              </a:spcAft>
              <a:buNone/>
            </a:pPr>
            <a:r>
              <a:rPr lang="en-US" sz="2160" dirty="0"/>
              <a:t>The simplified version:</a:t>
            </a:r>
          </a:p>
          <a:p>
            <a:pPr lvl="1" fontAlgn="base">
              <a:spcBef>
                <a:spcPts val="0"/>
              </a:spcBef>
              <a:spcAft>
                <a:spcPts val="1080"/>
              </a:spcAft>
            </a:pPr>
            <a:r>
              <a:rPr lang="en-US" sz="2040" dirty="0"/>
              <a:t>Persons who are at increased risk for </a:t>
            </a:r>
            <a:r>
              <a:rPr lang="en-US" sz="2040" i="1" dirty="0"/>
              <a:t>M. tuberculosis</a:t>
            </a:r>
            <a:r>
              <a:rPr lang="en-US" sz="2040" dirty="0"/>
              <a:t> infection </a:t>
            </a:r>
          </a:p>
          <a:p>
            <a:pPr lvl="1" fontAlgn="base">
              <a:spcBef>
                <a:spcPts val="0"/>
              </a:spcBef>
              <a:spcAft>
                <a:spcPts val="1080"/>
              </a:spcAft>
            </a:pPr>
            <a:r>
              <a:rPr lang="en-US" sz="2040" dirty="0"/>
              <a:t>Persons at increased risk for progression to active disease if infected with   </a:t>
            </a:r>
            <a:r>
              <a:rPr lang="en-US" sz="2040" i="1" dirty="0"/>
              <a:t>M. tuberculosis </a:t>
            </a:r>
            <a:r>
              <a:rPr lang="en-US" sz="2040" dirty="0"/>
              <a:t>(even if not at increased exposure risk)</a:t>
            </a:r>
          </a:p>
          <a:p>
            <a:pPr lvl="1" fontAlgn="base">
              <a:spcBef>
                <a:spcPts val="0"/>
              </a:spcBef>
              <a:spcAft>
                <a:spcPts val="1080"/>
              </a:spcAft>
            </a:pPr>
            <a:endParaRPr lang="en-US" sz="2040" dirty="0"/>
          </a:p>
          <a:p>
            <a:pPr marL="0" indent="0" fontAlgn="base">
              <a:spcBef>
                <a:spcPts val="0"/>
              </a:spcBef>
              <a:spcAft>
                <a:spcPts val="1080"/>
              </a:spcAft>
              <a:buNone/>
            </a:pPr>
            <a:r>
              <a:rPr lang="en-US" sz="2160" dirty="0"/>
              <a:t>And those who tend to be tested in addition:</a:t>
            </a:r>
          </a:p>
          <a:p>
            <a:pPr lvl="1" fontAlgn="base">
              <a:spcBef>
                <a:spcPts val="0"/>
              </a:spcBef>
              <a:spcAft>
                <a:spcPts val="1080"/>
              </a:spcAft>
            </a:pPr>
            <a:r>
              <a:rPr lang="en-US" sz="2040" dirty="0"/>
              <a:t>Persons tested for administrative reasons (e.g., mandatory employment testing)</a:t>
            </a:r>
          </a:p>
          <a:p>
            <a:pPr lvl="1" fontAlgn="base">
              <a:spcBef>
                <a:spcPts val="0"/>
              </a:spcBef>
              <a:spcAft>
                <a:spcPts val="1080"/>
              </a:spcAft>
            </a:pPr>
            <a:r>
              <a:rPr lang="en-US" sz="2040" dirty="0"/>
              <a:t>Persons with symptoms of active TB disease (fever, night sweats, cough, and weight loss) </a:t>
            </a:r>
            <a:r>
              <a:rPr lang="en-US" sz="2040" b="1" dirty="0"/>
              <a:t> </a:t>
            </a:r>
            <a:endParaRPr lang="en-US" sz="2040" dirty="0"/>
          </a:p>
          <a:p>
            <a:pPr>
              <a:spcAft>
                <a:spcPts val="540"/>
              </a:spcAft>
              <a:buNone/>
            </a:pPr>
            <a:endParaRPr lang="en-US" sz="2160" dirty="0"/>
          </a:p>
        </p:txBody>
      </p:sp>
    </p:spTree>
    <p:extLst>
      <p:ext uri="{BB962C8B-B14F-4D97-AF65-F5344CB8AC3E}">
        <p14:creationId xmlns:p14="http://schemas.microsoft.com/office/powerpoint/2010/main" val="646661362"/>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25B90-09B9-6BA0-DA2E-25E5B2D3D3C9}"/>
            </a:ext>
          </a:extLst>
        </p:cNvPr>
        <p:cNvGrpSpPr/>
        <p:nvPr/>
      </p:nvGrpSpPr>
      <p:grpSpPr>
        <a:xfrm>
          <a:off x="0" y="0"/>
          <a:ext cx="0" cy="0"/>
          <a:chOff x="0" y="0"/>
          <a:chExt cx="0" cy="0"/>
        </a:xfrm>
      </p:grpSpPr>
      <p:sp>
        <p:nvSpPr>
          <p:cNvPr id="54273" name="Rectangle 3">
            <a:extLst>
              <a:ext uri="{FF2B5EF4-FFF2-40B4-BE49-F238E27FC236}">
                <a16:creationId xmlns:a16="http://schemas.microsoft.com/office/drawing/2014/main" id="{49393555-ECF2-C40B-B0B4-F0E58B553207}"/>
              </a:ext>
            </a:extLst>
          </p:cNvPr>
          <p:cNvSpPr>
            <a:spLocks noGrp="1" noChangeArrowheads="1"/>
          </p:cNvSpPr>
          <p:nvPr>
            <p:ph idx="1"/>
          </p:nvPr>
        </p:nvSpPr>
        <p:spPr>
          <a:xfrm>
            <a:off x="1888849" y="1825625"/>
            <a:ext cx="9218429" cy="4351338"/>
          </a:xfrm>
        </p:spPr>
        <p:txBody>
          <a:bodyPr/>
          <a:lstStyle/>
          <a:p>
            <a:pPr eaLnBrk="1" hangingPunct="1">
              <a:buFontTx/>
              <a:buNone/>
            </a:pPr>
            <a:r>
              <a:rPr lang="en-US" sz="3100" dirty="0">
                <a:solidFill>
                  <a:srgbClr val="0000FF"/>
                </a:solidFill>
              </a:rPr>
              <a:t>Before initiating treatment for LTBI</a:t>
            </a:r>
          </a:p>
          <a:p>
            <a:pPr eaLnBrk="1" hangingPunct="1"/>
            <a:r>
              <a:rPr lang="en-US" sz="2200" dirty="0"/>
              <a:t>Rule out TB disease </a:t>
            </a:r>
          </a:p>
          <a:p>
            <a:pPr lvl="1" eaLnBrk="1" hangingPunct="1"/>
            <a:r>
              <a:rPr lang="en-US" sz="2200" dirty="0"/>
              <a:t>i.e. wait for culture results if specimen obtained</a:t>
            </a:r>
          </a:p>
          <a:p>
            <a:pPr lvl="1" eaLnBrk="1" hangingPunct="1"/>
            <a:endParaRPr lang="en-US" sz="2200" dirty="0"/>
          </a:p>
          <a:p>
            <a:pPr eaLnBrk="1" hangingPunct="1"/>
            <a:r>
              <a:rPr lang="en-US" sz="2200" dirty="0"/>
              <a:t>Determine prior history of treatment for LTBI or TB disease</a:t>
            </a:r>
          </a:p>
          <a:p>
            <a:pPr eaLnBrk="1" hangingPunct="1"/>
            <a:endParaRPr lang="en-US" sz="2200" dirty="0"/>
          </a:p>
          <a:p>
            <a:pPr eaLnBrk="1" hangingPunct="1"/>
            <a:r>
              <a:rPr lang="en-US" sz="2200" dirty="0"/>
              <a:t>Assess risks and benefits of treatment</a:t>
            </a:r>
          </a:p>
          <a:p>
            <a:pPr eaLnBrk="1" hangingPunct="1"/>
            <a:endParaRPr lang="en-US" sz="2200" dirty="0"/>
          </a:p>
          <a:p>
            <a:pPr eaLnBrk="1" hangingPunct="1"/>
            <a:r>
              <a:rPr lang="en-US" sz="2200" dirty="0"/>
              <a:t>Determine current and previous drug therapy</a:t>
            </a:r>
          </a:p>
        </p:txBody>
      </p:sp>
      <p:sp>
        <p:nvSpPr>
          <p:cNvPr id="54274" name="Rectangle 2">
            <a:extLst>
              <a:ext uri="{FF2B5EF4-FFF2-40B4-BE49-F238E27FC236}">
                <a16:creationId xmlns:a16="http://schemas.microsoft.com/office/drawing/2014/main" id="{DF71D31E-E54E-2219-A972-5C58E572FEAD}"/>
              </a:ext>
            </a:extLst>
          </p:cNvPr>
          <p:cNvSpPr>
            <a:spLocks noGrp="1" noChangeAspect="1" noChangeArrowheads="1"/>
          </p:cNvSpPr>
          <p:nvPr>
            <p:ph type="title"/>
          </p:nvPr>
        </p:nvSpPr>
        <p:spPr>
          <a:xfrm>
            <a:off x="1767247" y="180569"/>
            <a:ext cx="9218429" cy="1325563"/>
          </a:xfrm>
        </p:spPr>
        <p:txBody>
          <a:bodyPr>
            <a:normAutofit/>
          </a:bodyPr>
          <a:lstStyle/>
          <a:p>
            <a:r>
              <a:rPr lang="en-US" sz="4000" dirty="0">
                <a:solidFill>
                  <a:srgbClr val="0000FF"/>
                </a:solidFill>
              </a:rPr>
              <a:t>Initiating Treatment for LTBI</a:t>
            </a:r>
            <a:endParaRPr lang="en-US" sz="4000" dirty="0">
              <a:solidFill>
                <a:srgbClr val="0000FF"/>
              </a:solidFill>
              <a:sym typeface="Verdana" pitchFamily="34" charset="0"/>
            </a:endParaRPr>
          </a:p>
        </p:txBody>
      </p:sp>
    </p:spTree>
    <p:extLst>
      <p:ext uri="{BB962C8B-B14F-4D97-AF65-F5344CB8AC3E}">
        <p14:creationId xmlns:p14="http://schemas.microsoft.com/office/powerpoint/2010/main" val="2243894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55365" y="266700"/>
            <a:ext cx="8229600" cy="1143000"/>
          </a:xfrm>
        </p:spPr>
        <p:txBody>
          <a:bodyPr>
            <a:normAutofit/>
          </a:bodyPr>
          <a:lstStyle/>
          <a:p>
            <a:pPr eaLnBrk="1" hangingPunct="1"/>
            <a:r>
              <a:rPr lang="en-US" sz="4000" dirty="0">
                <a:solidFill>
                  <a:srgbClr val="3333FF"/>
                </a:solidFill>
              </a:rPr>
              <a:t>Contacts of Active TB Case</a:t>
            </a:r>
          </a:p>
        </p:txBody>
      </p:sp>
      <p:sp>
        <p:nvSpPr>
          <p:cNvPr id="10243" name="Rectangle 3"/>
          <p:cNvSpPr>
            <a:spLocks noGrp="1" noChangeArrowheads="1"/>
          </p:cNvSpPr>
          <p:nvPr>
            <p:ph type="body" idx="1"/>
          </p:nvPr>
        </p:nvSpPr>
        <p:spPr>
          <a:xfrm>
            <a:off x="1981200" y="2133600"/>
            <a:ext cx="8229600" cy="3886200"/>
          </a:xfrm>
        </p:spPr>
        <p:txBody>
          <a:bodyPr/>
          <a:lstStyle/>
          <a:p>
            <a:pPr eaLnBrk="1" hangingPunct="1">
              <a:lnSpc>
                <a:spcPct val="90000"/>
              </a:lnSpc>
            </a:pPr>
            <a:r>
              <a:rPr lang="en-US" sz="2400" dirty="0"/>
              <a:t>Among close contacts approximately 30% have LTBI and 1-3% have active TB disease</a:t>
            </a:r>
          </a:p>
          <a:p>
            <a:pPr eaLnBrk="1" hangingPunct="1">
              <a:lnSpc>
                <a:spcPct val="90000"/>
              </a:lnSpc>
            </a:pPr>
            <a:endParaRPr lang="en-US" sz="2400" dirty="0"/>
          </a:p>
          <a:p>
            <a:pPr eaLnBrk="1" hangingPunct="1">
              <a:lnSpc>
                <a:spcPct val="90000"/>
              </a:lnSpc>
            </a:pPr>
            <a:r>
              <a:rPr lang="en-US" sz="2400" dirty="0"/>
              <a:t>Without treatment, approximately 5% of contacts with newly acquired LTBI progress to TB disease within 2 years</a:t>
            </a:r>
          </a:p>
          <a:p>
            <a:pPr eaLnBrk="1" hangingPunct="1">
              <a:lnSpc>
                <a:spcPct val="90000"/>
              </a:lnSpc>
              <a:buFontTx/>
              <a:buNone/>
            </a:pPr>
            <a:endParaRPr lang="en-US" sz="2400" dirty="0"/>
          </a:p>
          <a:p>
            <a:pPr eaLnBrk="1" hangingPunct="1">
              <a:lnSpc>
                <a:spcPct val="90000"/>
              </a:lnSpc>
            </a:pPr>
            <a:r>
              <a:rPr lang="en-US" sz="2400" dirty="0"/>
              <a:t>Examination of contacts is one of the most important activities for identifying persons with disease and with LTBI </a:t>
            </a:r>
          </a:p>
          <a:p>
            <a:pPr eaLnBrk="1" hangingPunct="1">
              <a:lnSpc>
                <a:spcPct val="90000"/>
              </a:lnSpc>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HNTC PP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NTC PP Template 2021" id="{7922B860-D469-4FC9-8220-2428E04B7187}" vid="{D5067284-4B18-47DC-ADB8-B15D76F6FC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1DC2220FC460478D2F6D33FEB639CA" ma:contentTypeVersion="6" ma:contentTypeDescription="Create a new document." ma:contentTypeScope="" ma:versionID="1ea183657ce82d4a5b97f5391ad3f6b3">
  <xsd:schema xmlns:xsd="http://www.w3.org/2001/XMLSchema" xmlns:xs="http://www.w3.org/2001/XMLSchema" xmlns:p="http://schemas.microsoft.com/office/2006/metadata/properties" xmlns:ns2="b8d292ca-76a8-428f-95b8-aab5eaf46075" xmlns:ns3="1d2c6fb0-2367-48aa-90f9-475a367c28df" targetNamespace="http://schemas.microsoft.com/office/2006/metadata/properties" ma:root="true" ma:fieldsID="f59e067d190b3a2949f1895e504c890f" ns2:_="" ns3:_="">
    <xsd:import namespace="b8d292ca-76a8-428f-95b8-aab5eaf46075"/>
    <xsd:import namespace="1d2c6fb0-2367-48aa-90f9-475a367c28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d292ca-76a8-428f-95b8-aab5eaf460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2c6fb0-2367-48aa-90f9-475a367c28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C7BD5-5CE1-4BA3-914F-4C98707169B5}">
  <ds:schemaRefs>
    <ds:schemaRef ds:uri="http://schemas.microsoft.com/office/2006/documentManagement/types"/>
    <ds:schemaRef ds:uri="http://purl.org/dc/dcmitype/"/>
    <ds:schemaRef ds:uri="1d2c6fb0-2367-48aa-90f9-475a367c28df"/>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8d292ca-76a8-428f-95b8-aab5eaf46075"/>
    <ds:schemaRef ds:uri="http://www.w3.org/XML/1998/namespace"/>
  </ds:schemaRefs>
</ds:datastoreItem>
</file>

<file path=customXml/itemProps2.xml><?xml version="1.0" encoding="utf-8"?>
<ds:datastoreItem xmlns:ds="http://schemas.openxmlformats.org/officeDocument/2006/customXml" ds:itemID="{17B7C072-F6A1-42D1-9333-F51945314E3A}">
  <ds:schemaRefs>
    <ds:schemaRef ds:uri="http://schemas.microsoft.com/sharepoint/v3/contenttype/forms"/>
  </ds:schemaRefs>
</ds:datastoreItem>
</file>

<file path=customXml/itemProps3.xml><?xml version="1.0" encoding="utf-8"?>
<ds:datastoreItem xmlns:ds="http://schemas.openxmlformats.org/officeDocument/2006/customXml" ds:itemID="{42FF69B4-DAE7-48D4-AE1B-08B203CCF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d292ca-76a8-428f-95b8-aab5eaf46075"/>
    <ds:schemaRef ds:uri="1d2c6fb0-2367-48aa-90f9-475a367c2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HNTC PP Template 2021</Template>
  <TotalTime>802</TotalTime>
  <Words>3631</Words>
  <Application>Microsoft Office PowerPoint</Application>
  <PresentationFormat>Widescreen</PresentationFormat>
  <Paragraphs>430</Paragraphs>
  <Slides>45</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Arial Unicode MS</vt:lpstr>
      <vt:lpstr>Calibri</vt:lpstr>
      <vt:lpstr>Calibri Light</vt:lpstr>
      <vt:lpstr>Cambria</vt:lpstr>
      <vt:lpstr>Geneva</vt:lpstr>
      <vt:lpstr>Segoe UI</vt:lpstr>
      <vt:lpstr>Times New Roman</vt:lpstr>
      <vt:lpstr>Verdana</vt:lpstr>
      <vt:lpstr>Wingdings</vt:lpstr>
      <vt:lpstr>HNTC PP Template 2021</vt:lpstr>
      <vt:lpstr>Who Should Be Treated  &amp;  How Should We Treat Them?</vt:lpstr>
      <vt:lpstr>‘Latent’ TB Infection </vt:lpstr>
      <vt:lpstr>‘Latent’ TB Infection </vt:lpstr>
      <vt:lpstr>Progression of LTBI to Active TB Disease  Increased By</vt:lpstr>
      <vt:lpstr>Progression of LTBI to Active TB Disease  Increased By</vt:lpstr>
      <vt:lpstr> Latent tuberculosis infection: the final frontier of tuberculosis elimination in the USA LoBue PA1, Mermin JH2. Lancet Infect Dis. Epub 2017 </vt:lpstr>
      <vt:lpstr>Who Should be Tested for TB Infection? Targeted Testing for TB Infection</vt:lpstr>
      <vt:lpstr>Initiating Treatment for LTBI</vt:lpstr>
      <vt:lpstr>Contacts of Active TB Case</vt:lpstr>
      <vt:lpstr>Been a Long Time…..</vt:lpstr>
      <vt:lpstr>Percentage of TB Cases Among Non-U.S.–born Persons by Year  Since Initial Arrival in the United States at Diagnosis, 2020 (N=5,127)</vt:lpstr>
      <vt:lpstr>Percentage of TB Cases Among Non-U.S.–Born* Persons by Years Since Arrival in the United States Prior to Diagnosis, 2023 (N=7,299)</vt:lpstr>
      <vt:lpstr>TB Cases Among Non-U.S.–Born* Persons by  Age Group, United States, 1994–2023</vt:lpstr>
      <vt:lpstr>Percentage of TB Cases Among Non-U.S.–Born* Persons by Years in the United States Prior to Diagnosis, 2010–2023</vt:lpstr>
      <vt:lpstr>Testing is good and necessary!</vt:lpstr>
      <vt:lpstr>US Preventative Services Task Force (USPSTF) Recommendations for LTBI</vt:lpstr>
      <vt:lpstr>Examples of USPSTF ‘A’ and ‘B’ ratings</vt:lpstr>
      <vt:lpstr>USPSTF and the Affordable Care Act (Coverage of Preventive Services)</vt:lpstr>
      <vt:lpstr>PowerPoint Presentation</vt:lpstr>
      <vt:lpstr>Initiating Treatment for LTBI</vt:lpstr>
      <vt:lpstr>So….How to Treat?</vt:lpstr>
      <vt:lpstr>TB Infection Treatment Options</vt:lpstr>
      <vt:lpstr>PowerPoint Presentation</vt:lpstr>
      <vt:lpstr>Dosing for 3 HP  Rifapentine is available only as a 150 mg tablet for oral administration.  It can be crushed for pediatric dosing</vt:lpstr>
      <vt:lpstr>INH + RPT (3HP) is NOT Recommended For:</vt:lpstr>
      <vt:lpstr> Four Months of Rifampin or Nine Months of Isoniazid for Latent Tuberculosis in Adults.  Menzies et al, N Engl J Med. 2018 Aug 2;379(5):440-453. </vt:lpstr>
      <vt:lpstr> Four Months of Rifampin or Nine Months of Isoniazid for Latent Tuberculosis in Adults.  Menzies et al, N Engl J Med. 2018 Aug 2;379(5):440-453. </vt:lpstr>
      <vt:lpstr>Rifampin Dosing for TB Infection</vt:lpstr>
      <vt:lpstr>Rifampin (rifamycin) Toxicity</vt:lpstr>
      <vt:lpstr>Common Rifampin (Rifamycin) Drug Interactions</vt:lpstr>
      <vt:lpstr>Rifampin (rifamycin) Drug Interactions</vt:lpstr>
      <vt:lpstr>INH LTBI Therapy</vt:lpstr>
      <vt:lpstr>INH Hepatotoxicity</vt:lpstr>
      <vt:lpstr> Severe INH Liver Injuries Among Persons Being Treated for LTBI, U.S., 2004-2008  MMWR 3/5/10/ 59(08); 224-229 </vt:lpstr>
      <vt:lpstr> Severe INH Liver Injuries Among Persons Being Treated for LTBI, U.S., 2004-2008  MMWR 3/5/10/ 59(08); 224-229 </vt:lpstr>
      <vt:lpstr>INH Side Effects</vt:lpstr>
      <vt:lpstr>Isoniazid (INH) Dosing</vt:lpstr>
      <vt:lpstr>Duration of Therapy</vt:lpstr>
      <vt:lpstr> Treatment of Latent Tuberculosis Infection:  An Updated Network Meta-analysis of  8 new and 53 previously included studies. Zenner D et al. AIM;167:248-255 </vt:lpstr>
      <vt:lpstr>TB Prevention After Exposure</vt:lpstr>
      <vt:lpstr>Should Pregnant Women Be Treated for TB Infection during Pregnancy?</vt:lpstr>
      <vt:lpstr>Should Pregnant Women Be Treated for TB Infection during Pregnancy?</vt:lpstr>
      <vt:lpstr>Treatment for LTBI in contacts of MDR-TB patients, Federated States ofMicronesia, 2009-2012. Bamrah S. Int J Tuberc Lung Dis. 2014;18:912.  </vt:lpstr>
      <vt:lpstr>Conclusions</vt:lpstr>
      <vt:lpstr>  Thank you for being here.  Thank you for all that you do every single day.  You make a difference.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Sanchez, Delphina</dc:creator>
  <cp:lastModifiedBy>Armitige, Lisa</cp:lastModifiedBy>
  <cp:revision>37</cp:revision>
  <dcterms:created xsi:type="dcterms:W3CDTF">2024-02-16T22:50:55Z</dcterms:created>
  <dcterms:modified xsi:type="dcterms:W3CDTF">2025-09-25T18:28:24Z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0x0101006C1DC2220FC460478D2F6D33FEB639CA</vt:lpwstr>
  </property>
</Properties>
</file>